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339" r:id="rId2"/>
    <p:sldId id="256" r:id="rId3"/>
    <p:sldId id="265" r:id="rId4"/>
    <p:sldId id="257" r:id="rId5"/>
    <p:sldId id="260" r:id="rId6"/>
    <p:sldId id="259" r:id="rId7"/>
    <p:sldId id="307" r:id="rId8"/>
    <p:sldId id="262" r:id="rId9"/>
    <p:sldId id="294" r:id="rId10"/>
    <p:sldId id="295" r:id="rId11"/>
    <p:sldId id="297" r:id="rId12"/>
    <p:sldId id="298" r:id="rId13"/>
    <p:sldId id="299" r:id="rId14"/>
    <p:sldId id="300" r:id="rId15"/>
    <p:sldId id="301" r:id="rId16"/>
    <p:sldId id="302" r:id="rId17"/>
    <p:sldId id="305" r:id="rId18"/>
    <p:sldId id="306" r:id="rId19"/>
    <p:sldId id="304" r:id="rId20"/>
    <p:sldId id="308" r:id="rId21"/>
    <p:sldId id="309" r:id="rId22"/>
    <p:sldId id="303" r:id="rId23"/>
    <p:sldId id="290" r:id="rId24"/>
    <p:sldId id="292" r:id="rId25"/>
    <p:sldId id="310" r:id="rId26"/>
    <p:sldId id="317" r:id="rId27"/>
    <p:sldId id="312" r:id="rId28"/>
    <p:sldId id="319" r:id="rId29"/>
    <p:sldId id="326" r:id="rId30"/>
    <p:sldId id="328" r:id="rId31"/>
    <p:sldId id="342" r:id="rId32"/>
    <p:sldId id="345" r:id="rId33"/>
    <p:sldId id="346" r:id="rId34"/>
    <p:sldId id="343" r:id="rId35"/>
    <p:sldId id="344" r:id="rId36"/>
    <p:sldId id="320" r:id="rId37"/>
    <p:sldId id="329" r:id="rId38"/>
    <p:sldId id="330" r:id="rId39"/>
    <p:sldId id="321" r:id="rId40"/>
    <p:sldId id="331" r:id="rId41"/>
    <p:sldId id="332" r:id="rId42"/>
    <p:sldId id="322" r:id="rId43"/>
    <p:sldId id="333" r:id="rId44"/>
    <p:sldId id="334" r:id="rId45"/>
    <p:sldId id="323" r:id="rId46"/>
    <p:sldId id="335" r:id="rId47"/>
    <p:sldId id="336" r:id="rId48"/>
    <p:sldId id="324" r:id="rId49"/>
    <p:sldId id="337" r:id="rId50"/>
    <p:sldId id="338" r:id="rId51"/>
    <p:sldId id="325" r:id="rId52"/>
    <p:sldId id="340" r:id="rId53"/>
    <p:sldId id="341" r:id="rId54"/>
    <p:sldId id="28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10" autoAdjust="0"/>
    <p:restoredTop sz="84119" autoAdjust="0"/>
  </p:normalViewPr>
  <p:slideViewPr>
    <p:cSldViewPr snapToGrid="0">
      <p:cViewPr varScale="1">
        <p:scale>
          <a:sx n="93" d="100"/>
          <a:sy n="93" d="100"/>
        </p:scale>
        <p:origin x="90"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36013-8CCC-4BE9-B788-AF95780C0786}"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02F63-2F06-4A8F-80D4-D01EC32B9584}" type="slidenum">
              <a:rPr lang="en-US" smtClean="0"/>
              <a:t>‹#›</a:t>
            </a:fld>
            <a:endParaRPr lang="en-US"/>
          </a:p>
        </p:txBody>
      </p:sp>
    </p:spTree>
    <p:extLst>
      <p:ext uri="{BB962C8B-B14F-4D97-AF65-F5344CB8AC3E}">
        <p14:creationId xmlns:p14="http://schemas.microsoft.com/office/powerpoint/2010/main" val="382915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As always, we start off the unit by discussing why learning about the unit matters. Next, we will write our first program, Hello World, with a little bit of help from a template. Then, we will discuss a good programming practice of standardizing what we refer to as “whitespace”. At the very end will be some exercises and suggested activities to help you!</a:t>
            </a:r>
          </a:p>
        </p:txBody>
      </p:sp>
      <p:sp>
        <p:nvSpPr>
          <p:cNvPr id="4" name="Slide Number Placeholder 3"/>
          <p:cNvSpPr>
            <a:spLocks noGrp="1"/>
          </p:cNvSpPr>
          <p:nvPr>
            <p:ph type="sldNum" sz="quarter" idx="5"/>
          </p:nvPr>
        </p:nvSpPr>
        <p:spPr/>
        <p:txBody>
          <a:bodyPr/>
          <a:lstStyle/>
          <a:p>
            <a:fld id="{A22EFDB4-0BC3-4CB3-A7B2-14BE3B37D75F}" type="slidenum">
              <a:rPr lang="en-US" smtClean="0"/>
              <a:t>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46</a:t>
            </a:fld>
            <a:endParaRPr lang="en-US"/>
          </a:p>
        </p:txBody>
      </p:sp>
    </p:spTree>
    <p:extLst>
      <p:ext uri="{BB962C8B-B14F-4D97-AF65-F5344CB8AC3E}">
        <p14:creationId xmlns:p14="http://schemas.microsoft.com/office/powerpoint/2010/main" val="3716112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49</a:t>
            </a:fld>
            <a:endParaRPr lang="en-US"/>
          </a:p>
        </p:txBody>
      </p:sp>
    </p:spTree>
    <p:extLst>
      <p:ext uri="{BB962C8B-B14F-4D97-AF65-F5344CB8AC3E}">
        <p14:creationId xmlns:p14="http://schemas.microsoft.com/office/powerpoint/2010/main" val="2744957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52</a:t>
            </a:fld>
            <a:endParaRPr lang="en-US"/>
          </a:p>
        </p:txBody>
      </p:sp>
    </p:spTree>
    <p:extLst>
      <p:ext uri="{BB962C8B-B14F-4D97-AF65-F5344CB8AC3E}">
        <p14:creationId xmlns:p14="http://schemas.microsoft.com/office/powerpoint/2010/main" val="4059365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54</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Unit 1, we discussed a little bit about the necessity for including public class at the very beginning of our code to make it work. We said that we would learn later what this is for and why it is necessary. We will begin discussing it today and fully discuss classes (and creating our own) in Unit 5.</a:t>
            </a:r>
          </a:p>
          <a:p>
            <a:endParaRPr lang="en-US" dirty="0"/>
          </a:p>
          <a:p>
            <a:r>
              <a:rPr lang="en-US" dirty="0"/>
              <a:t>So why does our code have public class at the very beginning? What does it mean?</a:t>
            </a:r>
          </a:p>
          <a:p>
            <a:r>
              <a:rPr lang="en-US" dirty="0"/>
              <a:t>We’ll talk more about what public means later. For now, just think of it as the difference between your private parts and your public self. Other people (classes) can see your public self. We’ll come back to this later.</a:t>
            </a:r>
          </a:p>
          <a:p>
            <a:endParaRPr lang="en-US" dirty="0"/>
          </a:p>
          <a:p>
            <a:r>
              <a:rPr lang="en-US" dirty="0"/>
              <a:t>Let’s talk about the word class. </a:t>
            </a:r>
          </a:p>
          <a:p>
            <a:r>
              <a:rPr lang="en-US" dirty="0"/>
              <a:t>Remember, Java is an object-oriented programming language that we can use to model objects in the real world. </a:t>
            </a:r>
          </a:p>
        </p:txBody>
      </p:sp>
      <p:sp>
        <p:nvSpPr>
          <p:cNvPr id="4" name="Slide Number Placeholder 3"/>
          <p:cNvSpPr>
            <a:spLocks noGrp="1"/>
          </p:cNvSpPr>
          <p:nvPr>
            <p:ph type="sldNum" sz="quarter" idx="5"/>
          </p:nvPr>
        </p:nvSpPr>
        <p:spPr/>
        <p:txBody>
          <a:bodyPr/>
          <a:lstStyle/>
          <a:p>
            <a:fld id="{0E802F63-2F06-4A8F-80D4-D01EC32B9584}" type="slidenum">
              <a:rPr lang="en-US" smtClean="0"/>
              <a:t>8</a:t>
            </a:fld>
            <a:endParaRPr lang="en-US"/>
          </a:p>
        </p:txBody>
      </p:sp>
    </p:spTree>
    <p:extLst>
      <p:ext uri="{BB962C8B-B14F-4D97-AF65-F5344CB8AC3E}">
        <p14:creationId xmlns:p14="http://schemas.microsoft.com/office/powerpoint/2010/main" val="1529617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802F63-2F06-4A8F-80D4-D01EC32B9584}" type="slidenum">
              <a:rPr lang="en-US" smtClean="0"/>
              <a:t>23</a:t>
            </a:fld>
            <a:endParaRPr lang="en-US"/>
          </a:p>
        </p:txBody>
      </p:sp>
    </p:spTree>
    <p:extLst>
      <p:ext uri="{BB962C8B-B14F-4D97-AF65-F5344CB8AC3E}">
        <p14:creationId xmlns:p14="http://schemas.microsoft.com/office/powerpoint/2010/main" val="299064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As always, we start off the unit by discussing why learning about the unit matters. Next, we will write our first program, Hello World, with a little bit of help from a template. Then, we will discuss a good programming practice of standardizing what we refer to as “whitespace”. At the very end will be some exercises and suggested activities to help you!</a:t>
            </a:r>
          </a:p>
        </p:txBody>
      </p:sp>
      <p:sp>
        <p:nvSpPr>
          <p:cNvPr id="4" name="Slide Number Placeholder 3"/>
          <p:cNvSpPr>
            <a:spLocks noGrp="1"/>
          </p:cNvSpPr>
          <p:nvPr>
            <p:ph type="sldNum" sz="quarter" idx="5"/>
          </p:nvPr>
        </p:nvSpPr>
        <p:spPr/>
        <p:txBody>
          <a:bodyPr/>
          <a:lstStyle/>
          <a:p>
            <a:fld id="{A22EFDB4-0BC3-4CB3-A7B2-14BE3B37D75F}" type="slidenum">
              <a:rPr lang="en-US" smtClean="0"/>
              <a:t>29</a:t>
            </a:fld>
            <a:endParaRPr lang="en-US"/>
          </a:p>
        </p:txBody>
      </p:sp>
    </p:spTree>
    <p:extLst>
      <p:ext uri="{BB962C8B-B14F-4D97-AF65-F5344CB8AC3E}">
        <p14:creationId xmlns:p14="http://schemas.microsoft.com/office/powerpoint/2010/main" val="187899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Unit 1, we discussed a little bit about the necessity for including public class at the very beginning of our code to make it work. We said that we would learn later what this is for and why it is necessary. We will begin discussing it today and fully discuss classes (and creating our own) in Unit 5.</a:t>
            </a:r>
          </a:p>
          <a:p>
            <a:endParaRPr lang="en-US" dirty="0"/>
          </a:p>
          <a:p>
            <a:r>
              <a:rPr lang="en-US" dirty="0"/>
              <a:t>So why does our code have public class at the very beginning? What does it mean?</a:t>
            </a:r>
          </a:p>
          <a:p>
            <a:r>
              <a:rPr lang="en-US" dirty="0"/>
              <a:t>We’ll talk more about what public means later. For now, just think of it as the difference between your private parts and your public self. Other people (classes) can see your public self. We’ll come back to this later.</a:t>
            </a:r>
          </a:p>
          <a:p>
            <a:endParaRPr lang="en-US" dirty="0"/>
          </a:p>
          <a:p>
            <a:r>
              <a:rPr lang="en-US" dirty="0"/>
              <a:t>Let’s talk about the word class. </a:t>
            </a:r>
          </a:p>
          <a:p>
            <a:r>
              <a:rPr lang="en-US" dirty="0"/>
              <a:t>Remember, Java is an object-oriented programming language that we can use to model objects in the real world. </a:t>
            </a:r>
          </a:p>
        </p:txBody>
      </p:sp>
      <p:sp>
        <p:nvSpPr>
          <p:cNvPr id="4" name="Slide Number Placeholder 3"/>
          <p:cNvSpPr>
            <a:spLocks noGrp="1"/>
          </p:cNvSpPr>
          <p:nvPr>
            <p:ph type="sldNum" sz="quarter" idx="5"/>
          </p:nvPr>
        </p:nvSpPr>
        <p:spPr/>
        <p:txBody>
          <a:bodyPr/>
          <a:lstStyle/>
          <a:p>
            <a:fld id="{0E802F63-2F06-4A8F-80D4-D01EC32B9584}" type="slidenum">
              <a:rPr lang="en-US" smtClean="0"/>
              <a:t>32</a:t>
            </a:fld>
            <a:endParaRPr lang="en-US"/>
          </a:p>
        </p:txBody>
      </p:sp>
    </p:spTree>
    <p:extLst>
      <p:ext uri="{BB962C8B-B14F-4D97-AF65-F5344CB8AC3E}">
        <p14:creationId xmlns:p14="http://schemas.microsoft.com/office/powerpoint/2010/main" val="198263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Unit 1, we discussed a little bit about the necessity for including public class at the very beginning of our code to make it work. We said that we would learn later what this is for and why it is necessary. We will begin discussing it today and fully discuss classes (and creating our own) in Unit 5.</a:t>
            </a:r>
          </a:p>
          <a:p>
            <a:endParaRPr lang="en-US" dirty="0"/>
          </a:p>
          <a:p>
            <a:r>
              <a:rPr lang="en-US" dirty="0"/>
              <a:t>So why does our code have public class at the very beginning? What does it mean?</a:t>
            </a:r>
          </a:p>
          <a:p>
            <a:r>
              <a:rPr lang="en-US" dirty="0"/>
              <a:t>We’ll talk more about what public means later. For now, just think of it as the difference between your private parts and your public self. Other people (classes) can see your public self. We’ll come back to this later.</a:t>
            </a:r>
          </a:p>
          <a:p>
            <a:endParaRPr lang="en-US" dirty="0"/>
          </a:p>
          <a:p>
            <a:r>
              <a:rPr lang="en-US" dirty="0"/>
              <a:t>Let’s talk about the word class. </a:t>
            </a:r>
          </a:p>
          <a:p>
            <a:r>
              <a:rPr lang="en-US" dirty="0"/>
              <a:t>Remember, Java is an object-oriented programming language that we can use to model objects in the real world. </a:t>
            </a:r>
          </a:p>
        </p:txBody>
      </p:sp>
      <p:sp>
        <p:nvSpPr>
          <p:cNvPr id="4" name="Slide Number Placeholder 3"/>
          <p:cNvSpPr>
            <a:spLocks noGrp="1"/>
          </p:cNvSpPr>
          <p:nvPr>
            <p:ph type="sldNum" sz="quarter" idx="5"/>
          </p:nvPr>
        </p:nvSpPr>
        <p:spPr/>
        <p:txBody>
          <a:bodyPr/>
          <a:lstStyle/>
          <a:p>
            <a:fld id="{0E802F63-2F06-4A8F-80D4-D01EC32B9584}" type="slidenum">
              <a:rPr lang="en-US" smtClean="0"/>
              <a:t>33</a:t>
            </a:fld>
            <a:endParaRPr lang="en-US"/>
          </a:p>
        </p:txBody>
      </p:sp>
    </p:spTree>
    <p:extLst>
      <p:ext uri="{BB962C8B-B14F-4D97-AF65-F5344CB8AC3E}">
        <p14:creationId xmlns:p14="http://schemas.microsoft.com/office/powerpoint/2010/main" val="244298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37</a:t>
            </a:fld>
            <a:endParaRPr lang="en-US"/>
          </a:p>
        </p:txBody>
      </p:sp>
    </p:spTree>
    <p:extLst>
      <p:ext uri="{BB962C8B-B14F-4D97-AF65-F5344CB8AC3E}">
        <p14:creationId xmlns:p14="http://schemas.microsoft.com/office/powerpoint/2010/main" val="287962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40</a:t>
            </a:fld>
            <a:endParaRPr lang="en-US"/>
          </a:p>
        </p:txBody>
      </p:sp>
    </p:spTree>
    <p:extLst>
      <p:ext uri="{BB962C8B-B14F-4D97-AF65-F5344CB8AC3E}">
        <p14:creationId xmlns:p14="http://schemas.microsoft.com/office/powerpoint/2010/main" val="2974706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43</a:t>
            </a:fld>
            <a:endParaRPr lang="en-US"/>
          </a:p>
        </p:txBody>
      </p:sp>
    </p:spTree>
    <p:extLst>
      <p:ext uri="{BB962C8B-B14F-4D97-AF65-F5344CB8AC3E}">
        <p14:creationId xmlns:p14="http://schemas.microsoft.com/office/powerpoint/2010/main" val="83304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5B1443-7FEB-4797-A546-AD7699624C9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36CB-D0F6-4EE0-BD18-A54A02C5C8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B1443-7FEB-4797-A546-AD7699624C9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131496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B1443-7FEB-4797-A546-AD7699624C9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277757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B1443-7FEB-4797-A546-AD7699624C9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106595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B1443-7FEB-4797-A546-AD7699624C9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36CB-D0F6-4EE0-BD18-A54A02C5C8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3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B1443-7FEB-4797-A546-AD7699624C9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415878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5B1443-7FEB-4797-A546-AD7699624C9A}"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207875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5B1443-7FEB-4797-A546-AD7699624C9A}"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123083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5B1443-7FEB-4797-A546-AD7699624C9A}" type="datetimeFigureOut">
              <a:rPr lang="en-US" smtClean="0"/>
              <a:t>1/19/2021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156720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5B1443-7FEB-4797-A546-AD7699624C9A}" type="datetimeFigureOut">
              <a:rPr lang="en-US" smtClean="0"/>
              <a:t>1/19/2021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CF36CB-D0F6-4EE0-BD18-A54A02C5C8EC}" type="slidenum">
              <a:rPr lang="en-US" smtClean="0"/>
              <a:t>‹#›</a:t>
            </a:fld>
            <a:endParaRPr lang="en-US"/>
          </a:p>
        </p:txBody>
      </p:sp>
    </p:spTree>
    <p:extLst>
      <p:ext uri="{BB962C8B-B14F-4D97-AF65-F5344CB8AC3E}">
        <p14:creationId xmlns:p14="http://schemas.microsoft.com/office/powerpoint/2010/main" val="324567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5B1443-7FEB-4797-A546-AD7699624C9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F36CB-D0F6-4EE0-BD18-A54A02C5C8EC}" type="slidenum">
              <a:rPr lang="en-US" smtClean="0"/>
              <a:t>‹#›</a:t>
            </a:fld>
            <a:endParaRPr lang="en-US"/>
          </a:p>
        </p:txBody>
      </p:sp>
    </p:spTree>
    <p:extLst>
      <p:ext uri="{BB962C8B-B14F-4D97-AF65-F5344CB8AC3E}">
        <p14:creationId xmlns:p14="http://schemas.microsoft.com/office/powerpoint/2010/main" val="239786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5B1443-7FEB-4797-A546-AD7699624C9A}" type="datetimeFigureOut">
              <a:rPr lang="en-US" smtClean="0"/>
              <a:t>1/19/2021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CF36CB-D0F6-4EE0-BD18-A54A02C5C8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246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csawesome.runestone.academy/runestone/books/published/csawesome/Unit2-Using-Objects/topic-2-1-objects-intro-turtle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18BB255-D592-4E72-AC7A-084049BE2F46}"/>
              </a:ext>
            </a:extLst>
          </p:cNvPr>
          <p:cNvSpPr>
            <a:spLocks noGrp="1"/>
          </p:cNvSpPr>
          <p:nvPr>
            <p:ph type="title"/>
          </p:nvPr>
        </p:nvSpPr>
        <p:spPr/>
        <p:txBody>
          <a:bodyPr/>
          <a:lstStyle/>
          <a:p>
            <a:r>
              <a:rPr lang="en-US" dirty="0"/>
              <a:t>Unit 2: Using Objects</a:t>
            </a:r>
          </a:p>
        </p:txBody>
      </p:sp>
      <p:sp>
        <p:nvSpPr>
          <p:cNvPr id="10" name="Content Placeholder 9">
            <a:extLst>
              <a:ext uri="{FF2B5EF4-FFF2-40B4-BE49-F238E27FC236}">
                <a16:creationId xmlns:a16="http://schemas.microsoft.com/office/drawing/2014/main" id="{DCE81D8F-7832-47D1-A90B-57F24C876B9A}"/>
              </a:ext>
            </a:extLst>
          </p:cNvPr>
          <p:cNvSpPr>
            <a:spLocks noGrp="1"/>
          </p:cNvSpPr>
          <p:nvPr>
            <p:ph sz="half" idx="1"/>
          </p:nvPr>
        </p:nvSpPr>
        <p:spPr/>
        <p:txBody>
          <a:bodyPr/>
          <a:lstStyle/>
          <a:p>
            <a:r>
              <a:rPr lang="en-US" dirty="0"/>
              <a:t>Lesson 1:</a:t>
            </a:r>
          </a:p>
          <a:p>
            <a:r>
              <a:rPr lang="en-US" dirty="0"/>
              <a:t>Lesson 2:</a:t>
            </a:r>
          </a:p>
          <a:p>
            <a:r>
              <a:rPr lang="en-US" dirty="0"/>
              <a:t>Lesson 3:</a:t>
            </a:r>
          </a:p>
          <a:p>
            <a:r>
              <a:rPr lang="en-US" dirty="0"/>
              <a:t>Lesson 4:</a:t>
            </a:r>
          </a:p>
          <a:p>
            <a:r>
              <a:rPr lang="en-US" dirty="0"/>
              <a:t>Lesson 5:</a:t>
            </a:r>
          </a:p>
          <a:p>
            <a:r>
              <a:rPr lang="en-US" dirty="0"/>
              <a:t>Lesson 6:</a:t>
            </a:r>
          </a:p>
          <a:p>
            <a:r>
              <a:rPr lang="en-US" dirty="0"/>
              <a:t>Lesson 7:</a:t>
            </a:r>
          </a:p>
          <a:p>
            <a:r>
              <a:rPr lang="en-US" dirty="0"/>
              <a:t>Lesson 8:</a:t>
            </a:r>
          </a:p>
        </p:txBody>
      </p:sp>
      <p:sp>
        <p:nvSpPr>
          <p:cNvPr id="11" name="Content Placeholder 10">
            <a:extLst>
              <a:ext uri="{FF2B5EF4-FFF2-40B4-BE49-F238E27FC236}">
                <a16:creationId xmlns:a16="http://schemas.microsoft.com/office/drawing/2014/main" id="{0D84F9C0-21AD-45D3-B3E0-6B72A5E178B1}"/>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780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CA47-E0BB-4B5F-96CE-0D0EA18C2112}"/>
              </a:ext>
            </a:extLst>
          </p:cNvPr>
          <p:cNvSpPr>
            <a:spLocks noGrp="1"/>
          </p:cNvSpPr>
          <p:nvPr>
            <p:ph type="title"/>
          </p:nvPr>
        </p:nvSpPr>
        <p:spPr/>
        <p:txBody>
          <a:bodyPr/>
          <a:lstStyle/>
          <a:p>
            <a:r>
              <a:rPr lang="en-US" dirty="0"/>
              <a:t>Checking Account</a:t>
            </a:r>
          </a:p>
        </p:txBody>
      </p:sp>
      <p:sp>
        <p:nvSpPr>
          <p:cNvPr id="3" name="Content Placeholder 2">
            <a:extLst>
              <a:ext uri="{FF2B5EF4-FFF2-40B4-BE49-F238E27FC236}">
                <a16:creationId xmlns:a16="http://schemas.microsoft.com/office/drawing/2014/main" id="{5B489833-E69C-4D53-B323-B324B337D39F}"/>
              </a:ext>
            </a:extLst>
          </p:cNvPr>
          <p:cNvSpPr>
            <a:spLocks noGrp="1"/>
          </p:cNvSpPr>
          <p:nvPr>
            <p:ph idx="1"/>
          </p:nvPr>
        </p:nvSpPr>
        <p:spPr/>
        <p:txBody>
          <a:bodyPr/>
          <a:lstStyle/>
          <a:p>
            <a:r>
              <a:rPr lang="en-US" dirty="0"/>
              <a:t>Let’s make a bank account for a single person using only primitive variables!</a:t>
            </a:r>
          </a:p>
          <a:p>
            <a:pPr marL="201168" lvl="1" indent="0">
              <a:buNone/>
            </a:pPr>
            <a:r>
              <a:rPr lang="en-US" dirty="0"/>
              <a:t>String name = “Charles Wang”;</a:t>
            </a:r>
          </a:p>
          <a:p>
            <a:pPr marL="201168" lvl="1" indent="0">
              <a:buNone/>
            </a:pPr>
            <a:r>
              <a:rPr lang="en-US" dirty="0"/>
              <a:t>int age = 9001;</a:t>
            </a:r>
          </a:p>
          <a:p>
            <a:pPr marL="201168" lvl="1" indent="0">
              <a:buNone/>
            </a:pPr>
            <a:r>
              <a:rPr lang="en-US" dirty="0"/>
              <a:t>double </a:t>
            </a:r>
            <a:r>
              <a:rPr lang="en-US" dirty="0" err="1"/>
              <a:t>checkingAmount</a:t>
            </a:r>
            <a:r>
              <a:rPr lang="en-US" dirty="0"/>
              <a:t> = -10.01;</a:t>
            </a:r>
          </a:p>
          <a:p>
            <a:pPr marL="201168" lvl="1" indent="0">
              <a:buNone/>
            </a:pPr>
            <a:r>
              <a:rPr lang="en-US" dirty="0"/>
              <a:t>String username = “</a:t>
            </a:r>
            <a:r>
              <a:rPr lang="en-US" dirty="0" err="1"/>
              <a:t>thewangclass</a:t>
            </a:r>
            <a:r>
              <a:rPr lang="en-US" dirty="0"/>
              <a:t>”;</a:t>
            </a:r>
          </a:p>
          <a:p>
            <a:pPr marL="201168" lvl="1" indent="0">
              <a:buNone/>
            </a:pPr>
            <a:r>
              <a:rPr lang="en-US" dirty="0"/>
              <a:t>String password = “</a:t>
            </a:r>
            <a:r>
              <a:rPr lang="en-US" dirty="0" err="1"/>
              <a:t>theverybestpasswordthereeverwas</a:t>
            </a:r>
            <a:r>
              <a:rPr lang="en-US" dirty="0"/>
              <a:t>”;</a:t>
            </a:r>
          </a:p>
          <a:p>
            <a:pPr marL="201168" lvl="1" indent="0">
              <a:buNone/>
            </a:pPr>
            <a:endParaRPr lang="en-US" dirty="0"/>
          </a:p>
        </p:txBody>
      </p:sp>
    </p:spTree>
    <p:extLst>
      <p:ext uri="{BB962C8B-B14F-4D97-AF65-F5344CB8AC3E}">
        <p14:creationId xmlns:p14="http://schemas.microsoft.com/office/powerpoint/2010/main" val="246125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CA47-E0BB-4B5F-96CE-0D0EA18C2112}"/>
              </a:ext>
            </a:extLst>
          </p:cNvPr>
          <p:cNvSpPr>
            <a:spLocks noGrp="1"/>
          </p:cNvSpPr>
          <p:nvPr>
            <p:ph type="title"/>
          </p:nvPr>
        </p:nvSpPr>
        <p:spPr/>
        <p:txBody>
          <a:bodyPr/>
          <a:lstStyle/>
          <a:p>
            <a:r>
              <a:rPr lang="en-US" dirty="0"/>
              <a:t>Checking Account</a:t>
            </a:r>
          </a:p>
        </p:txBody>
      </p:sp>
      <p:pic>
        <p:nvPicPr>
          <p:cNvPr id="7" name="Picture 6">
            <a:extLst>
              <a:ext uri="{FF2B5EF4-FFF2-40B4-BE49-F238E27FC236}">
                <a16:creationId xmlns:a16="http://schemas.microsoft.com/office/drawing/2014/main" id="{6A09BEEE-37E0-4B2B-8840-D9C9ED2FF095}"/>
              </a:ext>
            </a:extLst>
          </p:cNvPr>
          <p:cNvPicPr>
            <a:picLocks noChangeAspect="1"/>
          </p:cNvPicPr>
          <p:nvPr/>
        </p:nvPicPr>
        <p:blipFill>
          <a:blip r:embed="rId2"/>
          <a:stretch>
            <a:fillRect/>
          </a:stretch>
        </p:blipFill>
        <p:spPr>
          <a:xfrm>
            <a:off x="2185442" y="1947656"/>
            <a:ext cx="7821116" cy="2962688"/>
          </a:xfrm>
          <a:prstGeom prst="rect">
            <a:avLst/>
          </a:prstGeom>
        </p:spPr>
      </p:pic>
    </p:spTree>
    <p:extLst>
      <p:ext uri="{BB962C8B-B14F-4D97-AF65-F5344CB8AC3E}">
        <p14:creationId xmlns:p14="http://schemas.microsoft.com/office/powerpoint/2010/main" val="124220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4CA47-E0BB-4B5F-96CE-0D0EA18C2112}"/>
              </a:ext>
            </a:extLst>
          </p:cNvPr>
          <p:cNvSpPr>
            <a:spLocks noGrp="1"/>
          </p:cNvSpPr>
          <p:nvPr>
            <p:ph type="title"/>
          </p:nvPr>
        </p:nvSpPr>
        <p:spPr>
          <a:xfrm>
            <a:off x="7859485" y="634946"/>
            <a:ext cx="3690257" cy="1450757"/>
          </a:xfrm>
        </p:spPr>
        <p:txBody>
          <a:bodyPr>
            <a:normAutofit/>
          </a:bodyPr>
          <a:lstStyle/>
          <a:p>
            <a:r>
              <a:rPr lang="en-US" dirty="0"/>
              <a:t>Checking Account</a:t>
            </a:r>
          </a:p>
        </p:txBody>
      </p:sp>
      <p:pic>
        <p:nvPicPr>
          <p:cNvPr id="5" name="Picture 4">
            <a:extLst>
              <a:ext uri="{FF2B5EF4-FFF2-40B4-BE49-F238E27FC236}">
                <a16:creationId xmlns:a16="http://schemas.microsoft.com/office/drawing/2014/main" id="{109CDF21-6046-4187-9C9A-4BF5648AE075}"/>
              </a:ext>
            </a:extLst>
          </p:cNvPr>
          <p:cNvPicPr>
            <a:picLocks noChangeAspect="1"/>
          </p:cNvPicPr>
          <p:nvPr/>
        </p:nvPicPr>
        <p:blipFill rotWithShape="1">
          <a:blip r:embed="rId2"/>
          <a:srcRect r="3" b="2027"/>
          <a:stretch/>
        </p:blipFill>
        <p:spPr>
          <a:xfrm>
            <a:off x="633999" y="640081"/>
            <a:ext cx="6909801" cy="5314406"/>
          </a:xfrm>
          <a:prstGeom prst="rect">
            <a:avLst/>
          </a:prstGeom>
        </p:spPr>
      </p:pic>
      <p:cxnSp>
        <p:nvCxnSpPr>
          <p:cNvPr id="12" name="Straight Connector 1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489833-E69C-4D53-B323-B324B337D39F}"/>
              </a:ext>
            </a:extLst>
          </p:cNvPr>
          <p:cNvSpPr>
            <a:spLocks noGrp="1"/>
          </p:cNvSpPr>
          <p:nvPr>
            <p:ph idx="1"/>
          </p:nvPr>
        </p:nvSpPr>
        <p:spPr>
          <a:xfrm>
            <a:off x="7859485" y="2198913"/>
            <a:ext cx="3690257" cy="3755565"/>
          </a:xfrm>
        </p:spPr>
        <p:txBody>
          <a:bodyPr>
            <a:normAutofit/>
          </a:bodyPr>
          <a:lstStyle/>
          <a:p>
            <a:r>
              <a:rPr lang="en-US" dirty="0"/>
              <a:t>Let’s make another bank account for another person!</a:t>
            </a:r>
          </a:p>
          <a:p>
            <a:endParaRPr lang="en-US" dirty="0"/>
          </a:p>
          <a:p>
            <a:pPr marL="201168" lvl="1" indent="0">
              <a:buNone/>
            </a:pPr>
            <a:endParaRPr lang="en-US" dirty="0"/>
          </a:p>
        </p:txBody>
      </p:sp>
      <p:sp>
        <p:nvSpPr>
          <p:cNvPr id="14" name="Rectangle 13">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9370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0BF1-B8B9-44D4-93E6-83715A47406E}"/>
              </a:ext>
            </a:extLst>
          </p:cNvPr>
          <p:cNvSpPr>
            <a:spLocks noGrp="1"/>
          </p:cNvSpPr>
          <p:nvPr>
            <p:ph type="title"/>
          </p:nvPr>
        </p:nvSpPr>
        <p:spPr/>
        <p:txBody>
          <a:bodyPr/>
          <a:lstStyle/>
          <a:p>
            <a:r>
              <a:rPr lang="en-US" dirty="0"/>
              <a:t>Checking Account</a:t>
            </a:r>
          </a:p>
        </p:txBody>
      </p:sp>
      <p:sp>
        <p:nvSpPr>
          <p:cNvPr id="3" name="Content Placeholder 2">
            <a:extLst>
              <a:ext uri="{FF2B5EF4-FFF2-40B4-BE49-F238E27FC236}">
                <a16:creationId xmlns:a16="http://schemas.microsoft.com/office/drawing/2014/main" id="{7E846AFD-6CE4-4D21-A568-D4896313ECA1}"/>
              </a:ext>
            </a:extLst>
          </p:cNvPr>
          <p:cNvSpPr>
            <a:spLocks noGrp="1"/>
          </p:cNvSpPr>
          <p:nvPr>
            <p:ph idx="1"/>
          </p:nvPr>
        </p:nvSpPr>
        <p:spPr/>
        <p:txBody>
          <a:bodyPr/>
          <a:lstStyle/>
          <a:p>
            <a:r>
              <a:rPr lang="en-US" dirty="0"/>
              <a:t>Problems/Issues</a:t>
            </a:r>
          </a:p>
          <a:p>
            <a:pPr lvl="1"/>
            <a:r>
              <a:rPr lang="en-US" dirty="0"/>
              <a:t>It makes sense to group everything for one person together</a:t>
            </a:r>
          </a:p>
          <a:p>
            <a:pPr lvl="1"/>
            <a:r>
              <a:rPr lang="en-US" dirty="0"/>
              <a:t>Error-prone</a:t>
            </a:r>
          </a:p>
          <a:p>
            <a:pPr lvl="1"/>
            <a:r>
              <a:rPr lang="en-US" dirty="0"/>
              <a:t>A lot to type</a:t>
            </a:r>
          </a:p>
          <a:p>
            <a:r>
              <a:rPr lang="en-US" dirty="0"/>
              <a:t>*Imagine creating 100 Checking Accounts!</a:t>
            </a:r>
          </a:p>
        </p:txBody>
      </p:sp>
    </p:spTree>
    <p:extLst>
      <p:ext uri="{BB962C8B-B14F-4D97-AF65-F5344CB8AC3E}">
        <p14:creationId xmlns:p14="http://schemas.microsoft.com/office/powerpoint/2010/main" val="1845686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7745C-226F-4DA7-B22F-638102B85750}"/>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Checking Account Class</a:t>
            </a:r>
          </a:p>
        </p:txBody>
      </p:sp>
      <p:pic>
        <p:nvPicPr>
          <p:cNvPr id="5" name="Picture 4">
            <a:extLst>
              <a:ext uri="{FF2B5EF4-FFF2-40B4-BE49-F238E27FC236}">
                <a16:creationId xmlns:a16="http://schemas.microsoft.com/office/drawing/2014/main" id="{E759C9A3-7BA1-44A0-A624-726378B8BB73}"/>
              </a:ext>
            </a:extLst>
          </p:cNvPr>
          <p:cNvPicPr>
            <a:picLocks noChangeAspect="1"/>
          </p:cNvPicPr>
          <p:nvPr/>
        </p:nvPicPr>
        <p:blipFill>
          <a:blip r:embed="rId2"/>
          <a:stretch>
            <a:fillRect/>
          </a:stretch>
        </p:blipFill>
        <p:spPr>
          <a:xfrm>
            <a:off x="633999" y="1128055"/>
            <a:ext cx="6912217" cy="4078208"/>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926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7745C-226F-4DA7-B22F-638102B8575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Checking Account Class</a:t>
            </a:r>
          </a:p>
        </p:txBody>
      </p:sp>
      <p:pic>
        <p:nvPicPr>
          <p:cNvPr id="4" name="Picture 3">
            <a:extLst>
              <a:ext uri="{FF2B5EF4-FFF2-40B4-BE49-F238E27FC236}">
                <a16:creationId xmlns:a16="http://schemas.microsoft.com/office/drawing/2014/main" id="{0FDC89F4-F176-49EE-A2E9-A5C46E7E67D9}"/>
              </a:ext>
            </a:extLst>
          </p:cNvPr>
          <p:cNvPicPr>
            <a:picLocks noChangeAspect="1"/>
          </p:cNvPicPr>
          <p:nvPr/>
        </p:nvPicPr>
        <p:blipFill>
          <a:blip r:embed="rId2"/>
          <a:stretch>
            <a:fillRect/>
          </a:stretch>
        </p:blipFill>
        <p:spPr>
          <a:xfrm>
            <a:off x="318579" y="1604656"/>
            <a:ext cx="11554841" cy="1819887"/>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835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0BF1-B8B9-44D4-93E6-83715A47406E}"/>
              </a:ext>
            </a:extLst>
          </p:cNvPr>
          <p:cNvSpPr>
            <a:spLocks noGrp="1"/>
          </p:cNvSpPr>
          <p:nvPr>
            <p:ph type="title"/>
          </p:nvPr>
        </p:nvSpPr>
        <p:spPr/>
        <p:txBody>
          <a:bodyPr/>
          <a:lstStyle/>
          <a:p>
            <a:r>
              <a:rPr lang="en-US" dirty="0"/>
              <a:t>Checking Account Class</a:t>
            </a:r>
          </a:p>
        </p:txBody>
      </p:sp>
      <p:sp>
        <p:nvSpPr>
          <p:cNvPr id="4" name="Text Placeholder 3">
            <a:extLst>
              <a:ext uri="{FF2B5EF4-FFF2-40B4-BE49-F238E27FC236}">
                <a16:creationId xmlns:a16="http://schemas.microsoft.com/office/drawing/2014/main" id="{68862056-2C4F-44DB-B78B-85776C0300C8}"/>
              </a:ext>
            </a:extLst>
          </p:cNvPr>
          <p:cNvSpPr>
            <a:spLocks noGrp="1"/>
          </p:cNvSpPr>
          <p:nvPr>
            <p:ph type="body" idx="1"/>
          </p:nvPr>
        </p:nvSpPr>
        <p:spPr/>
        <p:txBody>
          <a:bodyPr/>
          <a:lstStyle/>
          <a:p>
            <a:r>
              <a:rPr lang="en-US" dirty="0"/>
              <a:t>Before</a:t>
            </a:r>
          </a:p>
        </p:txBody>
      </p:sp>
      <p:sp>
        <p:nvSpPr>
          <p:cNvPr id="3" name="Content Placeholder 2">
            <a:extLst>
              <a:ext uri="{FF2B5EF4-FFF2-40B4-BE49-F238E27FC236}">
                <a16:creationId xmlns:a16="http://schemas.microsoft.com/office/drawing/2014/main" id="{7E846AFD-6CE4-4D21-A568-D4896313ECA1}"/>
              </a:ext>
            </a:extLst>
          </p:cNvPr>
          <p:cNvSpPr>
            <a:spLocks noGrp="1"/>
          </p:cNvSpPr>
          <p:nvPr>
            <p:ph sz="half" idx="2"/>
          </p:nvPr>
        </p:nvSpPr>
        <p:spPr/>
        <p:txBody>
          <a:bodyPr/>
          <a:lstStyle/>
          <a:p>
            <a:r>
              <a:rPr lang="en-US" dirty="0"/>
              <a:t>Problems/Issues</a:t>
            </a:r>
          </a:p>
          <a:p>
            <a:pPr marL="544068" lvl="1" indent="-342900">
              <a:buFont typeface="+mj-lt"/>
              <a:buAutoNum type="arabicPeriod"/>
            </a:pPr>
            <a:r>
              <a:rPr lang="en-US" dirty="0"/>
              <a:t>It makes sense to group everything for one person together</a:t>
            </a:r>
          </a:p>
          <a:p>
            <a:pPr marL="544068" lvl="1" indent="-342900">
              <a:buFont typeface="+mj-lt"/>
              <a:buAutoNum type="arabicPeriod"/>
            </a:pPr>
            <a:r>
              <a:rPr lang="en-US" dirty="0"/>
              <a:t>Error-prone</a:t>
            </a:r>
          </a:p>
          <a:p>
            <a:pPr marL="544068" lvl="1" indent="-342900">
              <a:buFont typeface="+mj-lt"/>
              <a:buAutoNum type="arabicPeriod"/>
            </a:pPr>
            <a:r>
              <a:rPr lang="en-US" dirty="0"/>
              <a:t>A lot to type</a:t>
            </a:r>
          </a:p>
        </p:txBody>
      </p:sp>
      <p:sp>
        <p:nvSpPr>
          <p:cNvPr id="5" name="Text Placeholder 4">
            <a:extLst>
              <a:ext uri="{FF2B5EF4-FFF2-40B4-BE49-F238E27FC236}">
                <a16:creationId xmlns:a16="http://schemas.microsoft.com/office/drawing/2014/main" id="{B8DBC982-DA02-4C66-B770-13B1812FCDFC}"/>
              </a:ext>
            </a:extLst>
          </p:cNvPr>
          <p:cNvSpPr>
            <a:spLocks noGrp="1"/>
          </p:cNvSpPr>
          <p:nvPr>
            <p:ph type="body" sz="quarter" idx="3"/>
          </p:nvPr>
        </p:nvSpPr>
        <p:spPr/>
        <p:txBody>
          <a:bodyPr/>
          <a:lstStyle/>
          <a:p>
            <a:r>
              <a:rPr lang="en-US" dirty="0"/>
              <a:t>Class Version</a:t>
            </a:r>
          </a:p>
        </p:txBody>
      </p:sp>
      <p:sp>
        <p:nvSpPr>
          <p:cNvPr id="6" name="Content Placeholder 5">
            <a:extLst>
              <a:ext uri="{FF2B5EF4-FFF2-40B4-BE49-F238E27FC236}">
                <a16:creationId xmlns:a16="http://schemas.microsoft.com/office/drawing/2014/main" id="{4C674F59-8AFF-45A4-8581-CB590F1FE220}"/>
              </a:ext>
            </a:extLst>
          </p:cNvPr>
          <p:cNvSpPr>
            <a:spLocks noGrp="1"/>
          </p:cNvSpPr>
          <p:nvPr>
            <p:ph sz="quarter" idx="4"/>
          </p:nvPr>
        </p:nvSpPr>
        <p:spPr/>
        <p:txBody>
          <a:bodyPr/>
          <a:lstStyle/>
          <a:p>
            <a:r>
              <a:rPr lang="en-US" dirty="0"/>
              <a:t>Solutions</a:t>
            </a:r>
          </a:p>
          <a:p>
            <a:pPr marL="544068" lvl="1" indent="-342900">
              <a:buFont typeface="+mj-lt"/>
              <a:buAutoNum type="arabicPeriod"/>
            </a:pPr>
            <a:r>
              <a:rPr lang="en-US" dirty="0"/>
              <a:t>Everything is grouped together for each user</a:t>
            </a:r>
          </a:p>
          <a:p>
            <a:pPr marL="544068" lvl="1" indent="-342900">
              <a:buFont typeface="+mj-lt"/>
              <a:buAutoNum type="arabicPeriod"/>
            </a:pPr>
            <a:r>
              <a:rPr lang="en-US" dirty="0"/>
              <a:t>Because everything is grouped together, less room for errors</a:t>
            </a:r>
          </a:p>
          <a:p>
            <a:pPr marL="544068" lvl="1" indent="-342900">
              <a:buFont typeface="+mj-lt"/>
              <a:buAutoNum type="arabicPeriod"/>
            </a:pPr>
            <a:r>
              <a:rPr lang="en-US" dirty="0"/>
              <a:t>Less to type when creating multiple accounts</a:t>
            </a:r>
          </a:p>
          <a:p>
            <a:pPr lvl="1"/>
            <a:endParaRPr lang="en-US" dirty="0"/>
          </a:p>
        </p:txBody>
      </p:sp>
    </p:spTree>
    <p:extLst>
      <p:ext uri="{BB962C8B-B14F-4D97-AF65-F5344CB8AC3E}">
        <p14:creationId xmlns:p14="http://schemas.microsoft.com/office/powerpoint/2010/main" val="760845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F7AF-89C8-409C-8182-1998C5BB4EA0}"/>
              </a:ext>
            </a:extLst>
          </p:cNvPr>
          <p:cNvSpPr>
            <a:spLocks noGrp="1"/>
          </p:cNvSpPr>
          <p:nvPr>
            <p:ph type="title"/>
          </p:nvPr>
        </p:nvSpPr>
        <p:spPr>
          <a:xfrm>
            <a:off x="6411684" y="330146"/>
            <a:ext cx="5127171" cy="1450757"/>
          </a:xfrm>
        </p:spPr>
        <p:txBody>
          <a:bodyPr>
            <a:normAutofit/>
          </a:bodyPr>
          <a:lstStyle/>
          <a:p>
            <a:r>
              <a:rPr lang="en-US" dirty="0"/>
              <a:t>Classes to Objects</a:t>
            </a:r>
          </a:p>
        </p:txBody>
      </p:sp>
      <p:pic>
        <p:nvPicPr>
          <p:cNvPr id="4" name="Picture 3">
            <a:extLst>
              <a:ext uri="{FF2B5EF4-FFF2-40B4-BE49-F238E27FC236}">
                <a16:creationId xmlns:a16="http://schemas.microsoft.com/office/drawing/2014/main" id="{20A4780A-5CBA-4BCC-840F-58B7F367339B}"/>
              </a:ext>
            </a:extLst>
          </p:cNvPr>
          <p:cNvPicPr>
            <a:picLocks noChangeAspect="1"/>
          </p:cNvPicPr>
          <p:nvPr/>
        </p:nvPicPr>
        <p:blipFill>
          <a:blip r:embed="rId2"/>
          <a:stretch>
            <a:fillRect/>
          </a:stretch>
        </p:blipFill>
        <p:spPr>
          <a:xfrm>
            <a:off x="643192" y="1660749"/>
            <a:ext cx="5451627" cy="3216460"/>
          </a:xfrm>
          <a:prstGeom prst="rect">
            <a:avLst/>
          </a:prstGeom>
        </p:spPr>
      </p:pic>
      <p:sp>
        <p:nvSpPr>
          <p:cNvPr id="3" name="Content Placeholder 2">
            <a:extLst>
              <a:ext uri="{FF2B5EF4-FFF2-40B4-BE49-F238E27FC236}">
                <a16:creationId xmlns:a16="http://schemas.microsoft.com/office/drawing/2014/main" id="{D689CDB6-5BF9-4E6B-81FD-3B933FA43B59}"/>
              </a:ext>
            </a:extLst>
          </p:cNvPr>
          <p:cNvSpPr>
            <a:spLocks noGrp="1"/>
          </p:cNvSpPr>
          <p:nvPr>
            <p:ph idx="1"/>
          </p:nvPr>
        </p:nvSpPr>
        <p:spPr>
          <a:xfrm>
            <a:off x="6411684" y="2198914"/>
            <a:ext cx="5127172" cy="3670180"/>
          </a:xfrm>
        </p:spPr>
        <p:txBody>
          <a:bodyPr>
            <a:normAutofit/>
          </a:bodyPr>
          <a:lstStyle/>
          <a:p>
            <a:r>
              <a:rPr lang="en-US" dirty="0"/>
              <a:t>Think of a class as a blueprint. </a:t>
            </a:r>
          </a:p>
          <a:p>
            <a:r>
              <a:rPr lang="en-US" dirty="0"/>
              <a:t>In the example before, we created a blueprint of a Checking Account.</a:t>
            </a:r>
          </a:p>
          <a:p>
            <a:r>
              <a:rPr lang="en-US" dirty="0"/>
              <a:t>We can use this blueprint to create multiple versions of the class – we call these ‘instances’ of the class, or an object.</a:t>
            </a:r>
          </a:p>
          <a:p>
            <a:r>
              <a:rPr lang="en-US" dirty="0"/>
              <a:t>Every ‘instance’ of </a:t>
            </a:r>
            <a:r>
              <a:rPr lang="en-US" dirty="0" err="1"/>
              <a:t>CheckingAccount</a:t>
            </a:r>
            <a:r>
              <a:rPr lang="en-US" dirty="0"/>
              <a:t> must have a name, an age, a </a:t>
            </a:r>
            <a:r>
              <a:rPr lang="en-US" dirty="0" err="1"/>
              <a:t>checkingAmount</a:t>
            </a:r>
            <a:r>
              <a:rPr lang="en-US" dirty="0"/>
              <a:t>, </a:t>
            </a:r>
            <a:r>
              <a:rPr lang="en-US" dirty="0" err="1"/>
              <a:t>etc</a:t>
            </a:r>
            <a:r>
              <a:rPr lang="en-US" dirty="0"/>
              <a:t>…</a:t>
            </a:r>
          </a:p>
          <a:p>
            <a:endParaRPr lang="en-US" dirty="0"/>
          </a:p>
        </p:txBody>
      </p:sp>
    </p:spTree>
    <p:extLst>
      <p:ext uri="{BB962C8B-B14F-4D97-AF65-F5344CB8AC3E}">
        <p14:creationId xmlns:p14="http://schemas.microsoft.com/office/powerpoint/2010/main" val="59870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F7AF-89C8-409C-8182-1998C5BB4EA0}"/>
              </a:ext>
            </a:extLst>
          </p:cNvPr>
          <p:cNvSpPr>
            <a:spLocks noGrp="1"/>
          </p:cNvSpPr>
          <p:nvPr>
            <p:ph type="title"/>
          </p:nvPr>
        </p:nvSpPr>
        <p:spPr/>
        <p:txBody>
          <a:bodyPr>
            <a:normAutofit/>
          </a:bodyPr>
          <a:lstStyle/>
          <a:p>
            <a:r>
              <a:rPr lang="en-US" dirty="0"/>
              <a:t>Aside: What is a blueprint?</a:t>
            </a:r>
          </a:p>
        </p:txBody>
      </p:sp>
      <p:sp>
        <p:nvSpPr>
          <p:cNvPr id="3" name="Content Placeholder 2">
            <a:extLst>
              <a:ext uri="{FF2B5EF4-FFF2-40B4-BE49-F238E27FC236}">
                <a16:creationId xmlns:a16="http://schemas.microsoft.com/office/drawing/2014/main" id="{D689CDB6-5BF9-4E6B-81FD-3B933FA43B59}"/>
              </a:ext>
            </a:extLst>
          </p:cNvPr>
          <p:cNvSpPr>
            <a:spLocks noGrp="1"/>
          </p:cNvSpPr>
          <p:nvPr>
            <p:ph sz="half" idx="1"/>
          </p:nvPr>
        </p:nvSpPr>
        <p:spPr/>
        <p:txBody>
          <a:bodyPr>
            <a:normAutofit/>
          </a:bodyPr>
          <a:lstStyle/>
          <a:p>
            <a:r>
              <a:rPr lang="en-US" dirty="0"/>
              <a:t>Noun: “a design plan or other technical drawing”</a:t>
            </a:r>
          </a:p>
          <a:p>
            <a:r>
              <a:rPr lang="en-US" dirty="0"/>
              <a:t>Where have you heard of the word blueprint before?</a:t>
            </a:r>
          </a:p>
          <a:p>
            <a:pPr lvl="1"/>
            <a:r>
              <a:rPr lang="en-US" dirty="0"/>
              <a:t>House blueprint?</a:t>
            </a:r>
          </a:p>
          <a:p>
            <a:r>
              <a:rPr lang="en-US" dirty="0"/>
              <a:t>The blueprint is the “plan” of how to create the object.</a:t>
            </a:r>
          </a:p>
          <a:p>
            <a:pPr lvl="1"/>
            <a:endParaRPr lang="en-US" dirty="0"/>
          </a:p>
        </p:txBody>
      </p:sp>
      <p:pic>
        <p:nvPicPr>
          <p:cNvPr id="6" name="Picture 5" descr="Diagram&#10;&#10;Description automatically generated">
            <a:extLst>
              <a:ext uri="{FF2B5EF4-FFF2-40B4-BE49-F238E27FC236}">
                <a16:creationId xmlns:a16="http://schemas.microsoft.com/office/drawing/2014/main" id="{003CA6C7-842A-4730-B747-8062A0B56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825" y="1845734"/>
            <a:ext cx="4290320" cy="4290320"/>
          </a:xfrm>
          <a:prstGeom prst="rect">
            <a:avLst/>
          </a:prstGeom>
        </p:spPr>
      </p:pic>
    </p:spTree>
    <p:extLst>
      <p:ext uri="{BB962C8B-B14F-4D97-AF65-F5344CB8AC3E}">
        <p14:creationId xmlns:p14="http://schemas.microsoft.com/office/powerpoint/2010/main" val="114161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AF7AF-89C8-409C-8182-1998C5BB4EA0}"/>
              </a:ext>
            </a:extLst>
          </p:cNvPr>
          <p:cNvSpPr>
            <a:spLocks noGrp="1"/>
          </p:cNvSpPr>
          <p:nvPr>
            <p:ph type="title"/>
          </p:nvPr>
        </p:nvSpPr>
        <p:spPr>
          <a:xfrm>
            <a:off x="6411685" y="634946"/>
            <a:ext cx="5127171" cy="1450757"/>
          </a:xfrm>
        </p:spPr>
        <p:txBody>
          <a:bodyPr>
            <a:normAutofit/>
          </a:bodyPr>
          <a:lstStyle/>
          <a:p>
            <a:r>
              <a:rPr lang="en-US" dirty="0"/>
              <a:t>Classes to Objects</a:t>
            </a:r>
          </a:p>
        </p:txBody>
      </p:sp>
      <p:pic>
        <p:nvPicPr>
          <p:cNvPr id="4" name="Picture 3">
            <a:extLst>
              <a:ext uri="{FF2B5EF4-FFF2-40B4-BE49-F238E27FC236}">
                <a16:creationId xmlns:a16="http://schemas.microsoft.com/office/drawing/2014/main" id="{20A4780A-5CBA-4BCC-840F-58B7F367339B}"/>
              </a:ext>
            </a:extLst>
          </p:cNvPr>
          <p:cNvPicPr>
            <a:picLocks noChangeAspect="1"/>
          </p:cNvPicPr>
          <p:nvPr/>
        </p:nvPicPr>
        <p:blipFill>
          <a:blip r:embed="rId2"/>
          <a:stretch>
            <a:fillRect/>
          </a:stretch>
        </p:blipFill>
        <p:spPr>
          <a:xfrm>
            <a:off x="643192" y="1660749"/>
            <a:ext cx="5451627" cy="3216460"/>
          </a:xfrm>
          <a:prstGeom prst="rect">
            <a:avLst/>
          </a:prstGeom>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89CDB6-5BF9-4E6B-81FD-3B933FA43B59}"/>
              </a:ext>
            </a:extLst>
          </p:cNvPr>
          <p:cNvSpPr>
            <a:spLocks noGrp="1"/>
          </p:cNvSpPr>
          <p:nvPr>
            <p:ph idx="1"/>
          </p:nvPr>
        </p:nvSpPr>
        <p:spPr>
          <a:xfrm>
            <a:off x="6411684" y="2198914"/>
            <a:ext cx="5127172" cy="3670180"/>
          </a:xfrm>
        </p:spPr>
        <p:txBody>
          <a:bodyPr>
            <a:normAutofit/>
          </a:bodyPr>
          <a:lstStyle/>
          <a:p>
            <a:r>
              <a:rPr lang="en-US" dirty="0"/>
              <a:t>There are two parts to a class blueprint:</a:t>
            </a:r>
          </a:p>
          <a:p>
            <a:pPr lvl="1"/>
            <a:r>
              <a:rPr lang="en-US" dirty="0"/>
              <a:t>Attributes (instance variables)</a:t>
            </a:r>
          </a:p>
          <a:p>
            <a:pPr lvl="1"/>
            <a:r>
              <a:rPr lang="en-US" dirty="0"/>
              <a:t>Behaviors (methods)</a:t>
            </a:r>
          </a:p>
          <a:p>
            <a:endParaRPr lang="en-US" dirty="0"/>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684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FB4B-4A8A-4406-A1EC-B9CEEF54C857}"/>
              </a:ext>
            </a:extLst>
          </p:cNvPr>
          <p:cNvSpPr>
            <a:spLocks noGrp="1"/>
          </p:cNvSpPr>
          <p:nvPr>
            <p:ph type="ctrTitle"/>
          </p:nvPr>
        </p:nvSpPr>
        <p:spPr/>
        <p:txBody>
          <a:bodyPr/>
          <a:lstStyle/>
          <a:p>
            <a:r>
              <a:rPr lang="en-US" dirty="0"/>
              <a:t>Unit 02</a:t>
            </a:r>
          </a:p>
        </p:txBody>
      </p:sp>
      <p:sp>
        <p:nvSpPr>
          <p:cNvPr id="3" name="Subtitle 2">
            <a:extLst>
              <a:ext uri="{FF2B5EF4-FFF2-40B4-BE49-F238E27FC236}">
                <a16:creationId xmlns:a16="http://schemas.microsoft.com/office/drawing/2014/main" id="{90F73F67-BACE-4636-9102-01050EDBC285}"/>
              </a:ext>
            </a:extLst>
          </p:cNvPr>
          <p:cNvSpPr>
            <a:spLocks noGrp="1"/>
          </p:cNvSpPr>
          <p:nvPr>
            <p:ph type="subTitle" idx="1"/>
          </p:nvPr>
        </p:nvSpPr>
        <p:spPr/>
        <p:txBody>
          <a:bodyPr/>
          <a:lstStyle/>
          <a:p>
            <a:r>
              <a:rPr lang="en-US" dirty="0"/>
              <a:t>Instances of Classes</a:t>
            </a:r>
          </a:p>
        </p:txBody>
      </p:sp>
    </p:spTree>
    <p:extLst>
      <p:ext uri="{BB962C8B-B14F-4D97-AF65-F5344CB8AC3E}">
        <p14:creationId xmlns:p14="http://schemas.microsoft.com/office/powerpoint/2010/main" val="1436931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3711-B7F7-4D12-9185-5F94553F986C}"/>
              </a:ext>
            </a:extLst>
          </p:cNvPr>
          <p:cNvSpPr>
            <a:spLocks noGrp="1"/>
          </p:cNvSpPr>
          <p:nvPr>
            <p:ph type="title"/>
          </p:nvPr>
        </p:nvSpPr>
        <p:spPr/>
        <p:txBody>
          <a:bodyPr/>
          <a:lstStyle/>
          <a:p>
            <a:r>
              <a:rPr lang="en-US" dirty="0"/>
              <a:t>Attributes (instance variables)</a:t>
            </a:r>
          </a:p>
        </p:txBody>
      </p:sp>
      <p:sp>
        <p:nvSpPr>
          <p:cNvPr id="3" name="Content Placeholder 2">
            <a:extLst>
              <a:ext uri="{FF2B5EF4-FFF2-40B4-BE49-F238E27FC236}">
                <a16:creationId xmlns:a16="http://schemas.microsoft.com/office/drawing/2014/main" id="{915269B4-D8A5-4E6F-9A2B-B9108CC28FBC}"/>
              </a:ext>
            </a:extLst>
          </p:cNvPr>
          <p:cNvSpPr>
            <a:spLocks noGrp="1"/>
          </p:cNvSpPr>
          <p:nvPr>
            <p:ph idx="1"/>
          </p:nvPr>
        </p:nvSpPr>
        <p:spPr/>
        <p:txBody>
          <a:bodyPr/>
          <a:lstStyle/>
          <a:p>
            <a:r>
              <a:rPr lang="en-US" dirty="0"/>
              <a:t>Properties of the object</a:t>
            </a:r>
          </a:p>
        </p:txBody>
      </p:sp>
      <p:pic>
        <p:nvPicPr>
          <p:cNvPr id="4" name="Picture 3">
            <a:extLst>
              <a:ext uri="{FF2B5EF4-FFF2-40B4-BE49-F238E27FC236}">
                <a16:creationId xmlns:a16="http://schemas.microsoft.com/office/drawing/2014/main" id="{5E33FEA9-1829-482C-AFE3-289D18050368}"/>
              </a:ext>
            </a:extLst>
          </p:cNvPr>
          <p:cNvPicPr>
            <a:picLocks noChangeAspect="1"/>
          </p:cNvPicPr>
          <p:nvPr/>
        </p:nvPicPr>
        <p:blipFill rotWithShape="1">
          <a:blip r:embed="rId2"/>
          <a:srcRect b="59807"/>
          <a:stretch/>
        </p:blipFill>
        <p:spPr>
          <a:xfrm>
            <a:off x="3341552" y="2477799"/>
            <a:ext cx="8022254" cy="1902402"/>
          </a:xfrm>
          <a:prstGeom prst="rect">
            <a:avLst/>
          </a:prstGeom>
        </p:spPr>
      </p:pic>
    </p:spTree>
    <p:extLst>
      <p:ext uri="{BB962C8B-B14F-4D97-AF65-F5344CB8AC3E}">
        <p14:creationId xmlns:p14="http://schemas.microsoft.com/office/powerpoint/2010/main" val="2680183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3711-B7F7-4D12-9185-5F94553F986C}"/>
              </a:ext>
            </a:extLst>
          </p:cNvPr>
          <p:cNvSpPr>
            <a:spLocks noGrp="1"/>
          </p:cNvSpPr>
          <p:nvPr>
            <p:ph type="title"/>
          </p:nvPr>
        </p:nvSpPr>
        <p:spPr/>
        <p:txBody>
          <a:bodyPr/>
          <a:lstStyle/>
          <a:p>
            <a:r>
              <a:rPr lang="en-US" dirty="0"/>
              <a:t>Behaviors (methods())</a:t>
            </a:r>
          </a:p>
        </p:txBody>
      </p:sp>
      <p:sp>
        <p:nvSpPr>
          <p:cNvPr id="3" name="Content Placeholder 2">
            <a:extLst>
              <a:ext uri="{FF2B5EF4-FFF2-40B4-BE49-F238E27FC236}">
                <a16:creationId xmlns:a16="http://schemas.microsoft.com/office/drawing/2014/main" id="{915269B4-D8A5-4E6F-9A2B-B9108CC28FBC}"/>
              </a:ext>
            </a:extLst>
          </p:cNvPr>
          <p:cNvSpPr>
            <a:spLocks noGrp="1"/>
          </p:cNvSpPr>
          <p:nvPr>
            <p:ph idx="1"/>
          </p:nvPr>
        </p:nvSpPr>
        <p:spPr/>
        <p:txBody>
          <a:bodyPr/>
          <a:lstStyle/>
          <a:p>
            <a:r>
              <a:rPr lang="en-US" dirty="0"/>
              <a:t>What an object can do</a:t>
            </a:r>
          </a:p>
        </p:txBody>
      </p:sp>
      <p:pic>
        <p:nvPicPr>
          <p:cNvPr id="6" name="Picture 5">
            <a:extLst>
              <a:ext uri="{FF2B5EF4-FFF2-40B4-BE49-F238E27FC236}">
                <a16:creationId xmlns:a16="http://schemas.microsoft.com/office/drawing/2014/main" id="{D797D11D-EDAC-479B-85E2-8B8E4E38A896}"/>
              </a:ext>
            </a:extLst>
          </p:cNvPr>
          <p:cNvPicPr>
            <a:picLocks noChangeAspect="1"/>
          </p:cNvPicPr>
          <p:nvPr/>
        </p:nvPicPr>
        <p:blipFill>
          <a:blip r:embed="rId2"/>
          <a:stretch>
            <a:fillRect/>
          </a:stretch>
        </p:blipFill>
        <p:spPr>
          <a:xfrm>
            <a:off x="5778402" y="2627587"/>
            <a:ext cx="5299868" cy="2320592"/>
          </a:xfrm>
          <a:prstGeom prst="rect">
            <a:avLst/>
          </a:prstGeom>
        </p:spPr>
      </p:pic>
    </p:spTree>
    <p:extLst>
      <p:ext uri="{BB962C8B-B14F-4D97-AF65-F5344CB8AC3E}">
        <p14:creationId xmlns:p14="http://schemas.microsoft.com/office/powerpoint/2010/main" val="525688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730F-D639-4874-998E-309B0BD4FE8C}"/>
              </a:ext>
            </a:extLst>
          </p:cNvPr>
          <p:cNvSpPr>
            <a:spLocks noGrp="1"/>
          </p:cNvSpPr>
          <p:nvPr>
            <p:ph type="title"/>
          </p:nvPr>
        </p:nvSpPr>
        <p:spPr/>
        <p:txBody>
          <a:bodyPr/>
          <a:lstStyle/>
          <a:p>
            <a:r>
              <a:rPr lang="en-US" dirty="0"/>
              <a:t>Why We Use Classes</a:t>
            </a:r>
          </a:p>
        </p:txBody>
      </p:sp>
      <p:sp>
        <p:nvSpPr>
          <p:cNvPr id="3" name="Content Placeholder 2">
            <a:extLst>
              <a:ext uri="{FF2B5EF4-FFF2-40B4-BE49-F238E27FC236}">
                <a16:creationId xmlns:a16="http://schemas.microsoft.com/office/drawing/2014/main" id="{5DD122A4-DAA3-4EC3-BFC3-180E2CFCCCCA}"/>
              </a:ext>
            </a:extLst>
          </p:cNvPr>
          <p:cNvSpPr>
            <a:spLocks noGrp="1"/>
          </p:cNvSpPr>
          <p:nvPr>
            <p:ph idx="1"/>
          </p:nvPr>
        </p:nvSpPr>
        <p:spPr>
          <a:xfrm>
            <a:off x="1097280" y="2205056"/>
            <a:ext cx="10058400" cy="1772974"/>
          </a:xfrm>
        </p:spPr>
        <p:txBody>
          <a:bodyPr>
            <a:noAutofit/>
          </a:bodyPr>
          <a:lstStyle/>
          <a:p>
            <a:pPr algn="ctr"/>
            <a:r>
              <a:rPr lang="en-US" sz="3000" dirty="0"/>
              <a:t>We deal with objects in the real world. A computer, a person, a game, a school. We can consider all of these as objects. Therefore, it makes sense to create a ‘model’ (blueprint) of these objects instead of dealing with only primitive values.</a:t>
            </a:r>
          </a:p>
        </p:txBody>
      </p:sp>
      <p:sp>
        <p:nvSpPr>
          <p:cNvPr id="4" name="Content Placeholder 2">
            <a:extLst>
              <a:ext uri="{FF2B5EF4-FFF2-40B4-BE49-F238E27FC236}">
                <a16:creationId xmlns:a16="http://schemas.microsoft.com/office/drawing/2014/main" id="{D0DD3F37-FA71-4D0F-B1E0-5E1D8360F4EA}"/>
              </a:ext>
            </a:extLst>
          </p:cNvPr>
          <p:cNvSpPr txBox="1">
            <a:spLocks/>
          </p:cNvSpPr>
          <p:nvPr/>
        </p:nvSpPr>
        <p:spPr>
          <a:xfrm>
            <a:off x="1097280" y="4990010"/>
            <a:ext cx="10058400" cy="122868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000" dirty="0" err="1"/>
              <a:t>tl;dr</a:t>
            </a:r>
            <a:r>
              <a:rPr lang="en-US" sz="3000" dirty="0"/>
              <a:t>: We deal with objects in the real world.</a:t>
            </a:r>
          </a:p>
        </p:txBody>
      </p:sp>
    </p:spTree>
    <p:extLst>
      <p:ext uri="{BB962C8B-B14F-4D97-AF65-F5344CB8AC3E}">
        <p14:creationId xmlns:p14="http://schemas.microsoft.com/office/powerpoint/2010/main" val="1287405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FA3E-5226-47DF-9363-525876DD04DB}"/>
              </a:ext>
            </a:extLst>
          </p:cNvPr>
          <p:cNvSpPr>
            <a:spLocks noGrp="1"/>
          </p:cNvSpPr>
          <p:nvPr>
            <p:ph type="title"/>
          </p:nvPr>
        </p:nvSpPr>
        <p:spPr/>
        <p:txBody>
          <a:bodyPr/>
          <a:lstStyle/>
          <a:p>
            <a:r>
              <a:rPr lang="en-US" dirty="0"/>
              <a:t>Compare Objects w/ Primitives</a:t>
            </a:r>
          </a:p>
        </p:txBody>
      </p:sp>
      <p:sp>
        <p:nvSpPr>
          <p:cNvPr id="4" name="Text Placeholder 3">
            <a:extLst>
              <a:ext uri="{FF2B5EF4-FFF2-40B4-BE49-F238E27FC236}">
                <a16:creationId xmlns:a16="http://schemas.microsoft.com/office/drawing/2014/main" id="{6FB26DED-753F-4C1C-AD19-A2609A54BC93}"/>
              </a:ext>
            </a:extLst>
          </p:cNvPr>
          <p:cNvSpPr>
            <a:spLocks noGrp="1"/>
          </p:cNvSpPr>
          <p:nvPr>
            <p:ph type="body" idx="1"/>
          </p:nvPr>
        </p:nvSpPr>
        <p:spPr/>
        <p:txBody>
          <a:bodyPr/>
          <a:lstStyle/>
          <a:p>
            <a:r>
              <a:rPr lang="en-US" dirty="0"/>
              <a:t>primitives</a:t>
            </a:r>
          </a:p>
        </p:txBody>
      </p:sp>
      <p:sp>
        <p:nvSpPr>
          <p:cNvPr id="3" name="Content Placeholder 2">
            <a:extLst>
              <a:ext uri="{FF2B5EF4-FFF2-40B4-BE49-F238E27FC236}">
                <a16:creationId xmlns:a16="http://schemas.microsoft.com/office/drawing/2014/main" id="{D8495767-47D9-4216-94DA-C2F1229465C5}"/>
              </a:ext>
            </a:extLst>
          </p:cNvPr>
          <p:cNvSpPr>
            <a:spLocks noGrp="1"/>
          </p:cNvSpPr>
          <p:nvPr>
            <p:ph sz="half" idx="2"/>
          </p:nvPr>
        </p:nvSpPr>
        <p:spPr/>
        <p:txBody>
          <a:bodyPr>
            <a:normAutofit/>
          </a:bodyPr>
          <a:lstStyle/>
          <a:p>
            <a:r>
              <a:rPr lang="en-US" dirty="0"/>
              <a:t>Start w/ a lower-case letter</a:t>
            </a:r>
          </a:p>
          <a:p>
            <a:pPr lvl="1"/>
            <a:r>
              <a:rPr lang="en-US" dirty="0"/>
              <a:t>int</a:t>
            </a:r>
          </a:p>
          <a:p>
            <a:pPr lvl="1"/>
            <a:r>
              <a:rPr lang="en-US" dirty="0"/>
              <a:t>double</a:t>
            </a:r>
          </a:p>
          <a:p>
            <a:pPr lvl="1"/>
            <a:r>
              <a:rPr lang="en-US" dirty="0" err="1"/>
              <a:t>boolean</a:t>
            </a:r>
            <a:endParaRPr lang="en-US" dirty="0"/>
          </a:p>
          <a:p>
            <a:pPr lvl="1"/>
            <a:r>
              <a:rPr lang="en-US" dirty="0"/>
              <a:t>etc.</a:t>
            </a:r>
          </a:p>
          <a:p>
            <a:pPr lvl="1"/>
            <a:endParaRPr lang="en-US" dirty="0"/>
          </a:p>
          <a:p>
            <a:r>
              <a:rPr lang="en-US" dirty="0"/>
              <a:t>Stores the actual value</a:t>
            </a:r>
          </a:p>
          <a:p>
            <a:pPr lvl="1"/>
            <a:r>
              <a:rPr lang="en-US" dirty="0"/>
              <a:t>5</a:t>
            </a:r>
          </a:p>
          <a:p>
            <a:pPr lvl="1"/>
            <a:r>
              <a:rPr lang="en-US" dirty="0"/>
              <a:t>2.0</a:t>
            </a:r>
          </a:p>
          <a:p>
            <a:pPr lvl="2"/>
            <a:endParaRPr lang="en-US" dirty="0"/>
          </a:p>
        </p:txBody>
      </p:sp>
      <p:sp>
        <p:nvSpPr>
          <p:cNvPr id="5" name="Text Placeholder 4">
            <a:extLst>
              <a:ext uri="{FF2B5EF4-FFF2-40B4-BE49-F238E27FC236}">
                <a16:creationId xmlns:a16="http://schemas.microsoft.com/office/drawing/2014/main" id="{C86CC935-9D1B-4862-B6A9-2DB5C527F4E1}"/>
              </a:ext>
            </a:extLst>
          </p:cNvPr>
          <p:cNvSpPr>
            <a:spLocks noGrp="1"/>
          </p:cNvSpPr>
          <p:nvPr>
            <p:ph type="body" sz="quarter" idx="3"/>
          </p:nvPr>
        </p:nvSpPr>
        <p:spPr/>
        <p:txBody>
          <a:bodyPr/>
          <a:lstStyle/>
          <a:p>
            <a:r>
              <a:rPr lang="en-US" dirty="0"/>
              <a:t>objects</a:t>
            </a:r>
          </a:p>
        </p:txBody>
      </p:sp>
      <p:sp>
        <p:nvSpPr>
          <p:cNvPr id="6" name="Content Placeholder 5">
            <a:extLst>
              <a:ext uri="{FF2B5EF4-FFF2-40B4-BE49-F238E27FC236}">
                <a16:creationId xmlns:a16="http://schemas.microsoft.com/office/drawing/2014/main" id="{97D553E4-A83F-4E3E-A467-E664B3A6414A}"/>
              </a:ext>
            </a:extLst>
          </p:cNvPr>
          <p:cNvSpPr>
            <a:spLocks noGrp="1"/>
          </p:cNvSpPr>
          <p:nvPr>
            <p:ph sz="quarter" idx="4"/>
          </p:nvPr>
        </p:nvSpPr>
        <p:spPr/>
        <p:txBody>
          <a:bodyPr>
            <a:normAutofit/>
          </a:bodyPr>
          <a:lstStyle/>
          <a:p>
            <a:r>
              <a:rPr lang="en-US" dirty="0"/>
              <a:t>Starts w/ a capital letter</a:t>
            </a:r>
          </a:p>
          <a:p>
            <a:pPr lvl="1"/>
            <a:r>
              <a:rPr lang="en-US" dirty="0"/>
              <a:t>Scanner</a:t>
            </a:r>
          </a:p>
          <a:p>
            <a:pPr lvl="1"/>
            <a:r>
              <a:rPr lang="en-US" dirty="0"/>
              <a:t>Object</a:t>
            </a:r>
          </a:p>
          <a:p>
            <a:pPr lvl="1"/>
            <a:r>
              <a:rPr lang="en-US" dirty="0"/>
              <a:t>Turtle</a:t>
            </a:r>
          </a:p>
          <a:p>
            <a:pPr lvl="1"/>
            <a:r>
              <a:rPr lang="en-US" dirty="0"/>
              <a:t>Student</a:t>
            </a:r>
          </a:p>
          <a:p>
            <a:pPr lvl="1"/>
            <a:endParaRPr lang="en-US" dirty="0"/>
          </a:p>
          <a:p>
            <a:r>
              <a:rPr lang="en-US" dirty="0"/>
              <a:t>Stores the memory address of where to find the object</a:t>
            </a:r>
          </a:p>
          <a:p>
            <a:pPr lvl="1"/>
            <a:r>
              <a:rPr lang="en-US" dirty="0"/>
              <a:t>0xAFEDBC</a:t>
            </a:r>
          </a:p>
        </p:txBody>
      </p:sp>
    </p:spTree>
    <p:extLst>
      <p:ext uri="{BB962C8B-B14F-4D97-AF65-F5344CB8AC3E}">
        <p14:creationId xmlns:p14="http://schemas.microsoft.com/office/powerpoint/2010/main" val="3483011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8A52-C899-44AD-8AB2-B01A576A09DB}"/>
              </a:ext>
            </a:extLst>
          </p:cNvPr>
          <p:cNvSpPr>
            <a:spLocks noGrp="1"/>
          </p:cNvSpPr>
          <p:nvPr>
            <p:ph type="title"/>
          </p:nvPr>
        </p:nvSpPr>
        <p:spPr/>
        <p:txBody>
          <a:bodyPr/>
          <a:lstStyle/>
          <a:p>
            <a:r>
              <a:rPr lang="en-US" dirty="0"/>
              <a:t>Object Exploration: Turtle object practice</a:t>
            </a:r>
          </a:p>
        </p:txBody>
      </p:sp>
      <p:sp>
        <p:nvSpPr>
          <p:cNvPr id="3" name="Text Placeholder 2">
            <a:extLst>
              <a:ext uri="{FF2B5EF4-FFF2-40B4-BE49-F238E27FC236}">
                <a16:creationId xmlns:a16="http://schemas.microsoft.com/office/drawing/2014/main" id="{8CCD712B-8424-43FD-8579-A6F28C99D1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0390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90D4-4CE1-471D-86C8-1456FAB00B0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315D6A2-92AF-4484-888E-760C5E35A683}"/>
              </a:ext>
            </a:extLst>
          </p:cNvPr>
          <p:cNvSpPr>
            <a:spLocks noGrp="1"/>
          </p:cNvSpPr>
          <p:nvPr>
            <p:ph idx="1"/>
          </p:nvPr>
        </p:nvSpPr>
        <p:spPr/>
        <p:txBody>
          <a:bodyPr/>
          <a:lstStyle/>
          <a:p>
            <a:r>
              <a:rPr lang="en-US" dirty="0"/>
              <a:t>I can create Turtle objects.</a:t>
            </a:r>
          </a:p>
          <a:p>
            <a:r>
              <a:rPr lang="en-US" dirty="0"/>
              <a:t>I can give commands to Turtle objects using dot-notation. </a:t>
            </a:r>
          </a:p>
        </p:txBody>
      </p:sp>
    </p:spTree>
    <p:extLst>
      <p:ext uri="{BB962C8B-B14F-4D97-AF65-F5344CB8AC3E}">
        <p14:creationId xmlns:p14="http://schemas.microsoft.com/office/powerpoint/2010/main" val="385010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BCF5D-F4D6-46C9-8FD9-7F0B52D2298A}"/>
              </a:ext>
            </a:extLst>
          </p:cNvPr>
          <p:cNvSpPr>
            <a:spLocks noGrp="1"/>
          </p:cNvSpPr>
          <p:nvPr>
            <p:ph type="title"/>
          </p:nvPr>
        </p:nvSpPr>
        <p:spPr>
          <a:xfrm>
            <a:off x="6411685" y="634946"/>
            <a:ext cx="5127171" cy="1450757"/>
          </a:xfrm>
        </p:spPr>
        <p:txBody>
          <a:bodyPr>
            <a:normAutofit/>
          </a:bodyPr>
          <a:lstStyle/>
          <a:p>
            <a:r>
              <a:rPr lang="en-US" dirty="0"/>
              <a:t>CS Awesome Unit 2.1.2</a:t>
            </a:r>
          </a:p>
        </p:txBody>
      </p:sp>
      <p:pic>
        <p:nvPicPr>
          <p:cNvPr id="5" name="Picture 4">
            <a:extLst>
              <a:ext uri="{FF2B5EF4-FFF2-40B4-BE49-F238E27FC236}">
                <a16:creationId xmlns:a16="http://schemas.microsoft.com/office/drawing/2014/main" id="{E5A72490-73C8-43B9-8871-CA2FDDCA250D}"/>
              </a:ext>
            </a:extLst>
          </p:cNvPr>
          <p:cNvPicPr>
            <a:picLocks noChangeAspect="1"/>
          </p:cNvPicPr>
          <p:nvPr/>
        </p:nvPicPr>
        <p:blipFill>
          <a:blip r:embed="rId2"/>
          <a:stretch>
            <a:fillRect/>
          </a:stretch>
        </p:blipFill>
        <p:spPr>
          <a:xfrm>
            <a:off x="1263721" y="457200"/>
            <a:ext cx="3890387" cy="5784962"/>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431482-E8C1-41DB-A297-E56D7CD3D257}"/>
              </a:ext>
            </a:extLst>
          </p:cNvPr>
          <p:cNvSpPr>
            <a:spLocks noGrp="1"/>
          </p:cNvSpPr>
          <p:nvPr>
            <p:ph idx="1"/>
          </p:nvPr>
        </p:nvSpPr>
        <p:spPr>
          <a:xfrm>
            <a:off x="6411684" y="2198914"/>
            <a:ext cx="5127172" cy="3670180"/>
          </a:xfrm>
        </p:spPr>
        <p:txBody>
          <a:bodyPr>
            <a:normAutofit/>
          </a:bodyPr>
          <a:lstStyle/>
          <a:p>
            <a:r>
              <a:rPr lang="en-US" dirty="0"/>
              <a:t>Worksheet</a:t>
            </a: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4383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5783-8206-4122-9634-F798ED8F36FD}"/>
              </a:ext>
            </a:extLst>
          </p:cNvPr>
          <p:cNvSpPr>
            <a:spLocks noGrp="1"/>
          </p:cNvSpPr>
          <p:nvPr>
            <p:ph type="title"/>
          </p:nvPr>
        </p:nvSpPr>
        <p:spPr/>
        <p:txBody>
          <a:bodyPr/>
          <a:lstStyle/>
          <a:p>
            <a:r>
              <a:rPr lang="en-US" dirty="0"/>
              <a:t>CS Awesome Unit 2.1.2</a:t>
            </a:r>
          </a:p>
        </p:txBody>
      </p:sp>
      <p:sp>
        <p:nvSpPr>
          <p:cNvPr id="3" name="Content Placeholder 2">
            <a:extLst>
              <a:ext uri="{FF2B5EF4-FFF2-40B4-BE49-F238E27FC236}">
                <a16:creationId xmlns:a16="http://schemas.microsoft.com/office/drawing/2014/main" id="{E84AF539-35B5-4A69-9A6E-CC2D7598E065}"/>
              </a:ext>
            </a:extLst>
          </p:cNvPr>
          <p:cNvSpPr>
            <a:spLocks noGrp="1"/>
          </p:cNvSpPr>
          <p:nvPr>
            <p:ph idx="1"/>
          </p:nvPr>
        </p:nvSpPr>
        <p:spPr/>
        <p:txBody>
          <a:bodyPr/>
          <a:lstStyle/>
          <a:p>
            <a:r>
              <a:rPr lang="en-US" dirty="0">
                <a:hlinkClick r:id="rId2"/>
              </a:rPr>
              <a:t>Link</a:t>
            </a:r>
            <a:endParaRPr lang="en-US" dirty="0"/>
          </a:p>
        </p:txBody>
      </p:sp>
    </p:spTree>
    <p:extLst>
      <p:ext uri="{BB962C8B-B14F-4D97-AF65-F5344CB8AC3E}">
        <p14:creationId xmlns:p14="http://schemas.microsoft.com/office/powerpoint/2010/main" val="838983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EBC1-C3A0-41A3-86DF-2D8B059FF71B}"/>
              </a:ext>
            </a:extLst>
          </p:cNvPr>
          <p:cNvSpPr>
            <a:spLocks noGrp="1"/>
          </p:cNvSpPr>
          <p:nvPr>
            <p:ph type="ctrTitle"/>
          </p:nvPr>
        </p:nvSpPr>
        <p:spPr/>
        <p:txBody>
          <a:bodyPr/>
          <a:lstStyle/>
          <a:p>
            <a:r>
              <a:rPr lang="en-US" dirty="0"/>
              <a:t>Unit 02</a:t>
            </a:r>
          </a:p>
        </p:txBody>
      </p:sp>
      <p:sp>
        <p:nvSpPr>
          <p:cNvPr id="3" name="Subtitle 2">
            <a:extLst>
              <a:ext uri="{FF2B5EF4-FFF2-40B4-BE49-F238E27FC236}">
                <a16:creationId xmlns:a16="http://schemas.microsoft.com/office/drawing/2014/main" id="{4D11C128-7CC7-49C3-9733-C1223023100F}"/>
              </a:ext>
            </a:extLst>
          </p:cNvPr>
          <p:cNvSpPr>
            <a:spLocks noGrp="1"/>
          </p:cNvSpPr>
          <p:nvPr>
            <p:ph type="subTitle" idx="1"/>
          </p:nvPr>
        </p:nvSpPr>
        <p:spPr/>
        <p:txBody>
          <a:bodyPr/>
          <a:lstStyle/>
          <a:p>
            <a:r>
              <a:rPr lang="en-US" dirty="0"/>
              <a:t>Creating and Initializing Objects: Constructors</a:t>
            </a:r>
          </a:p>
        </p:txBody>
      </p:sp>
    </p:spTree>
    <p:extLst>
      <p:ext uri="{BB962C8B-B14F-4D97-AF65-F5344CB8AC3E}">
        <p14:creationId xmlns:p14="http://schemas.microsoft.com/office/powerpoint/2010/main" val="4233172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Instance Variables: Private</a:t>
            </a:r>
          </a:p>
          <a:p>
            <a:r>
              <a:rPr lang="en-US" dirty="0"/>
              <a:t>Constructors</a:t>
            </a:r>
          </a:p>
          <a:p>
            <a:r>
              <a:rPr lang="en-US" dirty="0"/>
              <a:t>Creating and Initializing Objects</a:t>
            </a:r>
          </a:p>
          <a:p>
            <a:pPr marL="0" indent="0">
              <a:buNone/>
            </a:pPr>
            <a:endParaRPr lang="en-US" dirty="0"/>
          </a:p>
        </p:txBody>
      </p:sp>
    </p:spTree>
    <p:extLst>
      <p:ext uri="{BB962C8B-B14F-4D97-AF65-F5344CB8AC3E}">
        <p14:creationId xmlns:p14="http://schemas.microsoft.com/office/powerpoint/2010/main" val="195464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What is a class and Object?</a:t>
            </a:r>
          </a:p>
          <a:p>
            <a:r>
              <a:rPr lang="en-US" dirty="0"/>
              <a:t>Object Exploration: Turtle object practice</a:t>
            </a:r>
          </a:p>
          <a:p>
            <a:pPr marL="0" indent="0">
              <a:buNone/>
            </a:pPr>
            <a:endParaRPr lang="en-US" dirty="0"/>
          </a:p>
        </p:txBody>
      </p:sp>
    </p:spTree>
    <p:extLst>
      <p:ext uri="{BB962C8B-B14F-4D97-AF65-F5344CB8AC3E}">
        <p14:creationId xmlns:p14="http://schemas.microsoft.com/office/powerpoint/2010/main" val="289364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7D41-9B93-433A-A8BD-F7EA8BA3BE39}"/>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A021779E-2FA2-4A5E-A312-61C6157037DE}"/>
              </a:ext>
            </a:extLst>
          </p:cNvPr>
          <p:cNvSpPr>
            <a:spLocks noGrp="1"/>
          </p:cNvSpPr>
          <p:nvPr>
            <p:ph idx="1"/>
          </p:nvPr>
        </p:nvSpPr>
        <p:spPr/>
        <p:txBody>
          <a:bodyPr/>
          <a:lstStyle/>
          <a:p>
            <a:r>
              <a:rPr lang="en-US" dirty="0"/>
              <a:t>- I can explain why we set our instance variables to private and what that means</a:t>
            </a:r>
          </a:p>
          <a:p>
            <a:r>
              <a:rPr lang="en-US" dirty="0"/>
              <a:t>- I can identify the correct constructor that is being called by using its signature</a:t>
            </a:r>
          </a:p>
          <a:p>
            <a:r>
              <a:rPr lang="en-US" dirty="0"/>
              <a:t>- I can create objects by calling constructors…</a:t>
            </a:r>
          </a:p>
          <a:p>
            <a:pPr lvl="1"/>
            <a:r>
              <a:rPr lang="en-US" dirty="0"/>
              <a:t>With parameters</a:t>
            </a:r>
          </a:p>
          <a:p>
            <a:pPr lvl="1"/>
            <a:r>
              <a:rPr lang="en-US" dirty="0"/>
              <a:t>Without parameters (default)</a:t>
            </a:r>
          </a:p>
          <a:p>
            <a:r>
              <a:rPr lang="en-US" dirty="0"/>
              <a:t>- I know Java provides a default constructor behind-the-scenes IF AND ONLY IF no constructor is already provided</a:t>
            </a:r>
          </a:p>
        </p:txBody>
      </p:sp>
    </p:spTree>
    <p:extLst>
      <p:ext uri="{BB962C8B-B14F-4D97-AF65-F5344CB8AC3E}">
        <p14:creationId xmlns:p14="http://schemas.microsoft.com/office/powerpoint/2010/main" val="3509409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8A52-C899-44AD-8AB2-B01A576A09DB}"/>
              </a:ext>
            </a:extLst>
          </p:cNvPr>
          <p:cNvSpPr>
            <a:spLocks noGrp="1"/>
          </p:cNvSpPr>
          <p:nvPr>
            <p:ph type="title"/>
          </p:nvPr>
        </p:nvSpPr>
        <p:spPr/>
        <p:txBody>
          <a:bodyPr/>
          <a:lstStyle/>
          <a:p>
            <a:r>
              <a:rPr lang="en-US" dirty="0"/>
              <a:t>Instance Variables: Private</a:t>
            </a:r>
          </a:p>
        </p:txBody>
      </p:sp>
      <p:sp>
        <p:nvSpPr>
          <p:cNvPr id="3" name="Text Placeholder 2">
            <a:extLst>
              <a:ext uri="{FF2B5EF4-FFF2-40B4-BE49-F238E27FC236}">
                <a16:creationId xmlns:a16="http://schemas.microsoft.com/office/drawing/2014/main" id="{8CCD712B-8424-43FD-8579-A6F28C99D1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0818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FA3E-5226-47DF-9363-525876DD04DB}"/>
              </a:ext>
            </a:extLst>
          </p:cNvPr>
          <p:cNvSpPr>
            <a:spLocks noGrp="1"/>
          </p:cNvSpPr>
          <p:nvPr>
            <p:ph type="title"/>
          </p:nvPr>
        </p:nvSpPr>
        <p:spPr/>
        <p:txBody>
          <a:bodyPr/>
          <a:lstStyle/>
          <a:p>
            <a:r>
              <a:rPr lang="en-US" dirty="0"/>
              <a:t>Class Introduction</a:t>
            </a:r>
          </a:p>
        </p:txBody>
      </p:sp>
      <p:sp>
        <p:nvSpPr>
          <p:cNvPr id="3" name="Content Placeholder 2">
            <a:extLst>
              <a:ext uri="{FF2B5EF4-FFF2-40B4-BE49-F238E27FC236}">
                <a16:creationId xmlns:a16="http://schemas.microsoft.com/office/drawing/2014/main" id="{D8495767-47D9-4216-94DA-C2F1229465C5}"/>
              </a:ext>
            </a:extLst>
          </p:cNvPr>
          <p:cNvSpPr>
            <a:spLocks noGrp="1"/>
          </p:cNvSpPr>
          <p:nvPr>
            <p:ph idx="1"/>
          </p:nvPr>
        </p:nvSpPr>
        <p:spPr/>
        <p:txBody>
          <a:bodyPr/>
          <a:lstStyle/>
          <a:p>
            <a:r>
              <a:rPr lang="en-US" dirty="0"/>
              <a:t>public class</a:t>
            </a:r>
          </a:p>
          <a:p>
            <a:pPr lvl="1"/>
            <a:r>
              <a:rPr lang="en-US" dirty="0"/>
              <a:t>public: Other people (classes) can see your public self</a:t>
            </a:r>
          </a:p>
          <a:p>
            <a:pPr lvl="1"/>
            <a:r>
              <a:rPr lang="en-US" dirty="0"/>
              <a:t>private: Other people (classes) cannot see your private parts</a:t>
            </a:r>
          </a:p>
          <a:p>
            <a:r>
              <a:rPr lang="en-US" dirty="0"/>
              <a:t>class</a:t>
            </a:r>
          </a:p>
          <a:p>
            <a:pPr lvl="1"/>
            <a:r>
              <a:rPr lang="en-US" dirty="0"/>
              <a:t>class: Used to define a new blueprint for creating objects</a:t>
            </a:r>
          </a:p>
          <a:p>
            <a:pPr lvl="2"/>
            <a:endParaRPr lang="en-US" dirty="0"/>
          </a:p>
        </p:txBody>
      </p:sp>
    </p:spTree>
    <p:extLst>
      <p:ext uri="{BB962C8B-B14F-4D97-AF65-F5344CB8AC3E}">
        <p14:creationId xmlns:p14="http://schemas.microsoft.com/office/powerpoint/2010/main" val="2015878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FA3E-5226-47DF-9363-525876DD04DB}"/>
              </a:ext>
            </a:extLst>
          </p:cNvPr>
          <p:cNvSpPr>
            <a:spLocks noGrp="1"/>
          </p:cNvSpPr>
          <p:nvPr>
            <p:ph type="title"/>
          </p:nvPr>
        </p:nvSpPr>
        <p:spPr/>
        <p:txBody>
          <a:bodyPr/>
          <a:lstStyle/>
          <a:p>
            <a:r>
              <a:rPr lang="en-US" dirty="0"/>
              <a:t>Class Introduction</a:t>
            </a:r>
          </a:p>
        </p:txBody>
      </p:sp>
      <p:sp>
        <p:nvSpPr>
          <p:cNvPr id="4" name="Text Placeholder 3">
            <a:extLst>
              <a:ext uri="{FF2B5EF4-FFF2-40B4-BE49-F238E27FC236}">
                <a16:creationId xmlns:a16="http://schemas.microsoft.com/office/drawing/2014/main" id="{6044DD4C-16DE-4F7F-B14A-A6D8452EF3E1}"/>
              </a:ext>
            </a:extLst>
          </p:cNvPr>
          <p:cNvSpPr>
            <a:spLocks noGrp="1"/>
          </p:cNvSpPr>
          <p:nvPr>
            <p:ph type="body" idx="1"/>
          </p:nvPr>
        </p:nvSpPr>
        <p:spPr/>
        <p:txBody>
          <a:bodyPr/>
          <a:lstStyle/>
          <a:p>
            <a:r>
              <a:rPr lang="en-US" dirty="0"/>
              <a:t>public</a:t>
            </a:r>
          </a:p>
        </p:txBody>
      </p:sp>
      <p:sp>
        <p:nvSpPr>
          <p:cNvPr id="3" name="Content Placeholder 2">
            <a:extLst>
              <a:ext uri="{FF2B5EF4-FFF2-40B4-BE49-F238E27FC236}">
                <a16:creationId xmlns:a16="http://schemas.microsoft.com/office/drawing/2014/main" id="{D8495767-47D9-4216-94DA-C2F1229465C5}"/>
              </a:ext>
            </a:extLst>
          </p:cNvPr>
          <p:cNvSpPr>
            <a:spLocks noGrp="1"/>
          </p:cNvSpPr>
          <p:nvPr>
            <p:ph sz="half" idx="2"/>
          </p:nvPr>
        </p:nvSpPr>
        <p:spPr>
          <a:xfrm>
            <a:off x="1097280" y="2582334"/>
            <a:ext cx="4937760" cy="2472551"/>
          </a:xfrm>
        </p:spPr>
        <p:txBody>
          <a:bodyPr/>
          <a:lstStyle/>
          <a:p>
            <a:r>
              <a:rPr lang="en-US" dirty="0"/>
              <a:t>All other classes can see and access.</a:t>
            </a:r>
          </a:p>
          <a:p>
            <a:r>
              <a:rPr lang="en-US" dirty="0"/>
              <a:t>Think of your smile – everyone can </a:t>
            </a:r>
            <a:r>
              <a:rPr lang="en-US"/>
              <a:t>and should see it!</a:t>
            </a:r>
            <a:endParaRPr lang="en-US" dirty="0"/>
          </a:p>
          <a:p>
            <a:endParaRPr lang="en-US" dirty="0"/>
          </a:p>
          <a:p>
            <a:endParaRPr lang="en-US" dirty="0"/>
          </a:p>
        </p:txBody>
      </p:sp>
      <p:sp>
        <p:nvSpPr>
          <p:cNvPr id="5" name="Text Placeholder 4">
            <a:extLst>
              <a:ext uri="{FF2B5EF4-FFF2-40B4-BE49-F238E27FC236}">
                <a16:creationId xmlns:a16="http://schemas.microsoft.com/office/drawing/2014/main" id="{69F494B5-D24C-4289-843F-8AF80A2E7087}"/>
              </a:ext>
            </a:extLst>
          </p:cNvPr>
          <p:cNvSpPr>
            <a:spLocks noGrp="1"/>
          </p:cNvSpPr>
          <p:nvPr>
            <p:ph type="body" sz="quarter" idx="3"/>
          </p:nvPr>
        </p:nvSpPr>
        <p:spPr/>
        <p:txBody>
          <a:bodyPr/>
          <a:lstStyle/>
          <a:p>
            <a:r>
              <a:rPr lang="en-US" dirty="0"/>
              <a:t>private</a:t>
            </a:r>
          </a:p>
        </p:txBody>
      </p:sp>
      <p:sp>
        <p:nvSpPr>
          <p:cNvPr id="6" name="Content Placeholder 5">
            <a:extLst>
              <a:ext uri="{FF2B5EF4-FFF2-40B4-BE49-F238E27FC236}">
                <a16:creationId xmlns:a16="http://schemas.microsoft.com/office/drawing/2014/main" id="{912563CB-BAFA-4BD8-8F15-DAE7763697E9}"/>
              </a:ext>
            </a:extLst>
          </p:cNvPr>
          <p:cNvSpPr>
            <a:spLocks noGrp="1"/>
          </p:cNvSpPr>
          <p:nvPr>
            <p:ph sz="quarter" idx="4"/>
          </p:nvPr>
        </p:nvSpPr>
        <p:spPr>
          <a:xfrm>
            <a:off x="6217920" y="2582334"/>
            <a:ext cx="4937760" cy="1989666"/>
          </a:xfrm>
        </p:spPr>
        <p:txBody>
          <a:bodyPr/>
          <a:lstStyle/>
          <a:p>
            <a:r>
              <a:rPr lang="en-US" dirty="0"/>
              <a:t>Other classes cannot see; only visible to the class it belongs in.</a:t>
            </a:r>
          </a:p>
          <a:p>
            <a:r>
              <a:rPr lang="en-US" dirty="0"/>
              <a:t>Think of your “private” parts – other people can’t (and shouldn’t) be able to see them!</a:t>
            </a:r>
          </a:p>
        </p:txBody>
      </p:sp>
      <p:sp>
        <p:nvSpPr>
          <p:cNvPr id="7" name="TextBox 6">
            <a:extLst>
              <a:ext uri="{FF2B5EF4-FFF2-40B4-BE49-F238E27FC236}">
                <a16:creationId xmlns:a16="http://schemas.microsoft.com/office/drawing/2014/main" id="{9DD7A5B3-96F8-48A3-818B-6DB311019500}"/>
              </a:ext>
            </a:extLst>
          </p:cNvPr>
          <p:cNvSpPr txBox="1"/>
          <p:nvPr/>
        </p:nvSpPr>
        <p:spPr>
          <a:xfrm>
            <a:off x="2401926" y="5445302"/>
            <a:ext cx="7388147" cy="430887"/>
          </a:xfrm>
          <a:prstGeom prst="rect">
            <a:avLst/>
          </a:prstGeom>
          <a:noFill/>
        </p:spPr>
        <p:txBody>
          <a:bodyPr wrap="square" rtlCol="0">
            <a:spAutoFit/>
          </a:bodyPr>
          <a:lstStyle/>
          <a:p>
            <a:pPr algn="ctr"/>
            <a:r>
              <a:rPr lang="en-US" sz="2200" dirty="0"/>
              <a:t>For AP CS A – all instance variables should be made private.</a:t>
            </a:r>
          </a:p>
        </p:txBody>
      </p:sp>
    </p:spTree>
    <p:extLst>
      <p:ext uri="{BB962C8B-B14F-4D97-AF65-F5344CB8AC3E}">
        <p14:creationId xmlns:p14="http://schemas.microsoft.com/office/powerpoint/2010/main" val="1088710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8A52-C899-44AD-8AB2-B01A576A09DB}"/>
              </a:ext>
            </a:extLst>
          </p:cNvPr>
          <p:cNvSpPr>
            <a:spLocks noGrp="1"/>
          </p:cNvSpPr>
          <p:nvPr>
            <p:ph type="title"/>
          </p:nvPr>
        </p:nvSpPr>
        <p:spPr/>
        <p:txBody>
          <a:bodyPr/>
          <a:lstStyle/>
          <a:p>
            <a:r>
              <a:rPr lang="en-US" dirty="0"/>
              <a:t>Constructors</a:t>
            </a:r>
          </a:p>
        </p:txBody>
      </p:sp>
      <p:sp>
        <p:nvSpPr>
          <p:cNvPr id="3" name="Text Placeholder 2">
            <a:extLst>
              <a:ext uri="{FF2B5EF4-FFF2-40B4-BE49-F238E27FC236}">
                <a16:creationId xmlns:a16="http://schemas.microsoft.com/office/drawing/2014/main" id="{8CCD712B-8424-43FD-8579-A6F28C99D1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8786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8A52-C899-44AD-8AB2-B01A576A09DB}"/>
              </a:ext>
            </a:extLst>
          </p:cNvPr>
          <p:cNvSpPr>
            <a:spLocks noGrp="1"/>
          </p:cNvSpPr>
          <p:nvPr>
            <p:ph type="title"/>
          </p:nvPr>
        </p:nvSpPr>
        <p:spPr/>
        <p:txBody>
          <a:bodyPr/>
          <a:lstStyle/>
          <a:p>
            <a:r>
              <a:rPr lang="en-US" dirty="0"/>
              <a:t>Creating and Initializing Objects</a:t>
            </a:r>
          </a:p>
        </p:txBody>
      </p:sp>
      <p:sp>
        <p:nvSpPr>
          <p:cNvPr id="3" name="Text Placeholder 2">
            <a:extLst>
              <a:ext uri="{FF2B5EF4-FFF2-40B4-BE49-F238E27FC236}">
                <a16:creationId xmlns:a16="http://schemas.microsoft.com/office/drawing/2014/main" id="{8CCD712B-8424-43FD-8579-A6F28C99D1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6430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EBC1-C3A0-41A3-86DF-2D8B059FF71B}"/>
              </a:ext>
            </a:extLst>
          </p:cNvPr>
          <p:cNvSpPr>
            <a:spLocks noGrp="1"/>
          </p:cNvSpPr>
          <p:nvPr>
            <p:ph type="ctrTitle"/>
          </p:nvPr>
        </p:nvSpPr>
        <p:spPr/>
        <p:txBody>
          <a:bodyPr/>
          <a:lstStyle/>
          <a:p>
            <a:r>
              <a:rPr lang="en-US" dirty="0"/>
              <a:t>Unit 02</a:t>
            </a:r>
          </a:p>
        </p:txBody>
      </p:sp>
      <p:sp>
        <p:nvSpPr>
          <p:cNvPr id="3" name="Subtitle 2">
            <a:extLst>
              <a:ext uri="{FF2B5EF4-FFF2-40B4-BE49-F238E27FC236}">
                <a16:creationId xmlns:a16="http://schemas.microsoft.com/office/drawing/2014/main" id="{4D11C128-7CC7-49C3-9733-C1223023100F}"/>
              </a:ext>
            </a:extLst>
          </p:cNvPr>
          <p:cNvSpPr>
            <a:spLocks noGrp="1"/>
          </p:cNvSpPr>
          <p:nvPr>
            <p:ph type="subTitle" idx="1"/>
          </p:nvPr>
        </p:nvSpPr>
        <p:spPr/>
        <p:txBody>
          <a:bodyPr/>
          <a:lstStyle/>
          <a:p>
            <a:r>
              <a:rPr lang="en-US" dirty="0"/>
              <a:t>Calling Methods Without Parameters (and returns nothing)</a:t>
            </a:r>
          </a:p>
        </p:txBody>
      </p:sp>
    </p:spTree>
    <p:extLst>
      <p:ext uri="{BB962C8B-B14F-4D97-AF65-F5344CB8AC3E}">
        <p14:creationId xmlns:p14="http://schemas.microsoft.com/office/powerpoint/2010/main" val="449608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pPr marL="0" indent="0">
              <a:buNone/>
            </a:pPr>
            <a:r>
              <a:rPr lang="en-US" dirty="0"/>
              <a:t>What is a method?</a:t>
            </a:r>
          </a:p>
          <a:p>
            <a:pPr marL="0" indent="0">
              <a:buNone/>
            </a:pPr>
            <a:r>
              <a:rPr lang="en-US" dirty="0"/>
              <a:t>Method Header</a:t>
            </a:r>
          </a:p>
          <a:p>
            <a:pPr marL="0" indent="0">
              <a:buNone/>
            </a:pPr>
            <a:r>
              <a:rPr lang="en-US" dirty="0"/>
              <a:t>Calling Methods Without Parameters</a:t>
            </a:r>
          </a:p>
        </p:txBody>
      </p:sp>
    </p:spTree>
    <p:extLst>
      <p:ext uri="{BB962C8B-B14F-4D97-AF65-F5344CB8AC3E}">
        <p14:creationId xmlns:p14="http://schemas.microsoft.com/office/powerpoint/2010/main" val="3898825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7D41-9B93-433A-A8BD-F7EA8BA3BE39}"/>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A021779E-2FA2-4A5E-A312-61C6157037DE}"/>
              </a:ext>
            </a:extLst>
          </p:cNvPr>
          <p:cNvSpPr>
            <a:spLocks noGrp="1"/>
          </p:cNvSpPr>
          <p:nvPr>
            <p:ph idx="1"/>
          </p:nvPr>
        </p:nvSpPr>
        <p:spPr/>
        <p:txBody>
          <a:bodyPr/>
          <a:lstStyle/>
          <a:p>
            <a:r>
              <a:rPr lang="en-US" dirty="0"/>
              <a:t>I can identify, label, and explain every section of a method header</a:t>
            </a:r>
          </a:p>
          <a:p>
            <a:r>
              <a:rPr lang="en-US" dirty="0"/>
              <a:t>I can call non-static void methods without parameters</a:t>
            </a:r>
          </a:p>
        </p:txBody>
      </p:sp>
    </p:spTree>
    <p:extLst>
      <p:ext uri="{BB962C8B-B14F-4D97-AF65-F5344CB8AC3E}">
        <p14:creationId xmlns:p14="http://schemas.microsoft.com/office/powerpoint/2010/main" val="3026631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EBC1-C3A0-41A3-86DF-2D8B059FF71B}"/>
              </a:ext>
            </a:extLst>
          </p:cNvPr>
          <p:cNvSpPr>
            <a:spLocks noGrp="1"/>
          </p:cNvSpPr>
          <p:nvPr>
            <p:ph type="ctrTitle"/>
          </p:nvPr>
        </p:nvSpPr>
        <p:spPr/>
        <p:txBody>
          <a:bodyPr/>
          <a:lstStyle/>
          <a:p>
            <a:r>
              <a:rPr lang="en-US" dirty="0"/>
              <a:t>Unit 02</a:t>
            </a:r>
          </a:p>
        </p:txBody>
      </p:sp>
      <p:sp>
        <p:nvSpPr>
          <p:cNvPr id="3" name="Subtitle 2">
            <a:extLst>
              <a:ext uri="{FF2B5EF4-FFF2-40B4-BE49-F238E27FC236}">
                <a16:creationId xmlns:a16="http://schemas.microsoft.com/office/drawing/2014/main" id="{4D11C128-7CC7-49C3-9733-C1223023100F}"/>
              </a:ext>
            </a:extLst>
          </p:cNvPr>
          <p:cNvSpPr>
            <a:spLocks noGrp="1"/>
          </p:cNvSpPr>
          <p:nvPr>
            <p:ph type="subTitle" idx="1"/>
          </p:nvPr>
        </p:nvSpPr>
        <p:spPr/>
        <p:txBody>
          <a:bodyPr/>
          <a:lstStyle/>
          <a:p>
            <a:r>
              <a:rPr lang="en-US" dirty="0"/>
              <a:t>Calling Methods With Parameters</a:t>
            </a:r>
          </a:p>
        </p:txBody>
      </p:sp>
    </p:spTree>
    <p:extLst>
      <p:ext uri="{BB962C8B-B14F-4D97-AF65-F5344CB8AC3E}">
        <p14:creationId xmlns:p14="http://schemas.microsoft.com/office/powerpoint/2010/main" val="251711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7D41-9B93-433A-A8BD-F7EA8BA3BE39}"/>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A021779E-2FA2-4A5E-A312-61C6157037DE}"/>
              </a:ext>
            </a:extLst>
          </p:cNvPr>
          <p:cNvSpPr>
            <a:spLocks noGrp="1"/>
          </p:cNvSpPr>
          <p:nvPr>
            <p:ph idx="1"/>
          </p:nvPr>
        </p:nvSpPr>
        <p:spPr/>
        <p:txBody>
          <a:bodyPr/>
          <a:lstStyle/>
          <a:p>
            <a:r>
              <a:rPr lang="en-US" dirty="0"/>
              <a:t>- I can explain the relationship between a class and an object  </a:t>
            </a:r>
          </a:p>
          <a:p>
            <a:r>
              <a:rPr lang="en-US" dirty="0"/>
              <a:t>- I know a class is the formal implementation, or blueprint, of the attributes and behaviors of an object.</a:t>
            </a:r>
          </a:p>
          <a:p>
            <a:r>
              <a:rPr lang="en-US" dirty="0"/>
              <a:t>- I know an object is a specific instance of a class with defined attributes  </a:t>
            </a:r>
          </a:p>
          <a:p>
            <a:r>
              <a:rPr lang="en-US" dirty="0"/>
              <a:t>- I know an object stores the memory address </a:t>
            </a:r>
          </a:p>
        </p:txBody>
      </p:sp>
    </p:spTree>
    <p:extLst>
      <p:ext uri="{BB962C8B-B14F-4D97-AF65-F5344CB8AC3E}">
        <p14:creationId xmlns:p14="http://schemas.microsoft.com/office/powerpoint/2010/main" val="3956316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Method Header w/ Parameters</a:t>
            </a:r>
          </a:p>
          <a:p>
            <a:r>
              <a:rPr lang="en-US" dirty="0"/>
              <a:t>Calling Methods With Parameters</a:t>
            </a:r>
          </a:p>
          <a:p>
            <a:r>
              <a:rPr lang="en-US" dirty="0"/>
              <a:t>“Mutator” Methods</a:t>
            </a:r>
          </a:p>
          <a:p>
            <a:endParaRPr lang="en-US" dirty="0"/>
          </a:p>
          <a:p>
            <a:endParaRPr lang="en-US" dirty="0"/>
          </a:p>
        </p:txBody>
      </p:sp>
    </p:spTree>
    <p:extLst>
      <p:ext uri="{BB962C8B-B14F-4D97-AF65-F5344CB8AC3E}">
        <p14:creationId xmlns:p14="http://schemas.microsoft.com/office/powerpoint/2010/main" val="1074392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7D41-9B93-433A-A8BD-F7EA8BA3BE39}"/>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A021779E-2FA2-4A5E-A312-61C6157037DE}"/>
              </a:ext>
            </a:extLst>
          </p:cNvPr>
          <p:cNvSpPr>
            <a:spLocks noGrp="1"/>
          </p:cNvSpPr>
          <p:nvPr>
            <p:ph idx="1"/>
          </p:nvPr>
        </p:nvSpPr>
        <p:spPr/>
        <p:txBody>
          <a:bodyPr/>
          <a:lstStyle/>
          <a:p>
            <a:r>
              <a:rPr lang="en-US" dirty="0"/>
              <a:t>I can identify, label, and explain every section of a method header</a:t>
            </a:r>
          </a:p>
          <a:p>
            <a:r>
              <a:rPr lang="en-US" dirty="0"/>
              <a:t>I can call non-static void methods with parameters</a:t>
            </a:r>
          </a:p>
          <a:p>
            <a:r>
              <a:rPr lang="en-US" dirty="0"/>
              <a:t>I know what a mutator method is and can write one to modify an instance variable</a:t>
            </a:r>
          </a:p>
          <a:p>
            <a:pPr marL="0" indent="0">
              <a:buNone/>
            </a:pPr>
            <a:endParaRPr lang="en-US" dirty="0"/>
          </a:p>
        </p:txBody>
      </p:sp>
    </p:spTree>
    <p:extLst>
      <p:ext uri="{BB962C8B-B14F-4D97-AF65-F5344CB8AC3E}">
        <p14:creationId xmlns:p14="http://schemas.microsoft.com/office/powerpoint/2010/main" val="32686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EBC1-C3A0-41A3-86DF-2D8B059FF71B}"/>
              </a:ext>
            </a:extLst>
          </p:cNvPr>
          <p:cNvSpPr>
            <a:spLocks noGrp="1"/>
          </p:cNvSpPr>
          <p:nvPr>
            <p:ph type="ctrTitle"/>
          </p:nvPr>
        </p:nvSpPr>
        <p:spPr/>
        <p:txBody>
          <a:bodyPr/>
          <a:lstStyle/>
          <a:p>
            <a:r>
              <a:rPr lang="en-US" dirty="0"/>
              <a:t>Unit 02</a:t>
            </a:r>
          </a:p>
        </p:txBody>
      </p:sp>
      <p:sp>
        <p:nvSpPr>
          <p:cNvPr id="3" name="Subtitle 2">
            <a:extLst>
              <a:ext uri="{FF2B5EF4-FFF2-40B4-BE49-F238E27FC236}">
                <a16:creationId xmlns:a16="http://schemas.microsoft.com/office/drawing/2014/main" id="{4D11C128-7CC7-49C3-9733-C1223023100F}"/>
              </a:ext>
            </a:extLst>
          </p:cNvPr>
          <p:cNvSpPr>
            <a:spLocks noGrp="1"/>
          </p:cNvSpPr>
          <p:nvPr>
            <p:ph type="subTitle" idx="1"/>
          </p:nvPr>
        </p:nvSpPr>
        <p:spPr/>
        <p:txBody>
          <a:bodyPr/>
          <a:lstStyle/>
          <a:p>
            <a:r>
              <a:rPr lang="en-US" dirty="0"/>
              <a:t>Calling Methods that Return Values</a:t>
            </a:r>
          </a:p>
        </p:txBody>
      </p:sp>
    </p:spTree>
    <p:extLst>
      <p:ext uri="{BB962C8B-B14F-4D97-AF65-F5344CB8AC3E}">
        <p14:creationId xmlns:p14="http://schemas.microsoft.com/office/powerpoint/2010/main" val="3139418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Method Header w/ Return Options</a:t>
            </a:r>
          </a:p>
          <a:p>
            <a:r>
              <a:rPr lang="en-US" dirty="0"/>
              <a:t>Calling Methods that Return Things</a:t>
            </a:r>
          </a:p>
          <a:p>
            <a:r>
              <a:rPr lang="en-US" dirty="0"/>
              <a:t>“Accessor” Methods</a:t>
            </a:r>
          </a:p>
          <a:p>
            <a:endParaRPr lang="en-US" dirty="0"/>
          </a:p>
          <a:p>
            <a:endParaRPr lang="en-US" dirty="0"/>
          </a:p>
          <a:p>
            <a:endParaRPr lang="en-US" dirty="0"/>
          </a:p>
        </p:txBody>
      </p:sp>
    </p:spTree>
    <p:extLst>
      <p:ext uri="{BB962C8B-B14F-4D97-AF65-F5344CB8AC3E}">
        <p14:creationId xmlns:p14="http://schemas.microsoft.com/office/powerpoint/2010/main" val="1529258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7D41-9B93-433A-A8BD-F7EA8BA3BE39}"/>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A021779E-2FA2-4A5E-A312-61C6157037DE}"/>
              </a:ext>
            </a:extLst>
          </p:cNvPr>
          <p:cNvSpPr>
            <a:spLocks noGrp="1"/>
          </p:cNvSpPr>
          <p:nvPr>
            <p:ph idx="1"/>
          </p:nvPr>
        </p:nvSpPr>
        <p:spPr/>
        <p:txBody>
          <a:bodyPr/>
          <a:lstStyle/>
          <a:p>
            <a:r>
              <a:rPr lang="en-US" dirty="0"/>
              <a:t>I can identify, label, and explain every section of a method header</a:t>
            </a:r>
          </a:p>
          <a:p>
            <a:r>
              <a:rPr lang="en-US" dirty="0"/>
              <a:t>I can call non-static non-void methods with parameters that return a value</a:t>
            </a:r>
          </a:p>
          <a:p>
            <a:r>
              <a:rPr lang="en-US" dirty="0"/>
              <a:t>I know what an accessor method is and can write one to return the value of an instance variable</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920751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EBC1-C3A0-41A3-86DF-2D8B059FF71B}"/>
              </a:ext>
            </a:extLst>
          </p:cNvPr>
          <p:cNvSpPr>
            <a:spLocks noGrp="1"/>
          </p:cNvSpPr>
          <p:nvPr>
            <p:ph type="ctrTitle"/>
          </p:nvPr>
        </p:nvSpPr>
        <p:spPr/>
        <p:txBody>
          <a:bodyPr/>
          <a:lstStyle/>
          <a:p>
            <a:r>
              <a:rPr lang="en-US" dirty="0"/>
              <a:t>Unit 02</a:t>
            </a:r>
          </a:p>
        </p:txBody>
      </p:sp>
      <p:sp>
        <p:nvSpPr>
          <p:cNvPr id="3" name="Subtitle 2">
            <a:extLst>
              <a:ext uri="{FF2B5EF4-FFF2-40B4-BE49-F238E27FC236}">
                <a16:creationId xmlns:a16="http://schemas.microsoft.com/office/drawing/2014/main" id="{4D11C128-7CC7-49C3-9733-C1223023100F}"/>
              </a:ext>
            </a:extLst>
          </p:cNvPr>
          <p:cNvSpPr>
            <a:spLocks noGrp="1"/>
          </p:cNvSpPr>
          <p:nvPr>
            <p:ph type="subTitle" idx="1"/>
          </p:nvPr>
        </p:nvSpPr>
        <p:spPr/>
        <p:txBody>
          <a:bodyPr/>
          <a:lstStyle/>
          <a:p>
            <a:r>
              <a:rPr lang="en-US" dirty="0"/>
              <a:t>Strings</a:t>
            </a:r>
          </a:p>
        </p:txBody>
      </p:sp>
    </p:spTree>
    <p:extLst>
      <p:ext uri="{BB962C8B-B14F-4D97-AF65-F5344CB8AC3E}">
        <p14:creationId xmlns:p14="http://schemas.microsoft.com/office/powerpoint/2010/main" val="357904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pPr marL="0" indent="0">
              <a:buNone/>
            </a:pPr>
            <a:r>
              <a:rPr lang="en-US" dirty="0"/>
              <a:t>Constructing String objects</a:t>
            </a:r>
          </a:p>
          <a:p>
            <a:pPr marL="0" indent="0">
              <a:buNone/>
            </a:pPr>
            <a:r>
              <a:rPr lang="en-US" dirty="0"/>
              <a:t>Calling String Methods</a:t>
            </a:r>
          </a:p>
        </p:txBody>
      </p:sp>
    </p:spTree>
    <p:extLst>
      <p:ext uri="{BB962C8B-B14F-4D97-AF65-F5344CB8AC3E}">
        <p14:creationId xmlns:p14="http://schemas.microsoft.com/office/powerpoint/2010/main" val="684452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7D41-9B93-433A-A8BD-F7EA8BA3BE39}"/>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A021779E-2FA2-4A5E-A312-61C6157037DE}"/>
              </a:ext>
            </a:extLst>
          </p:cNvPr>
          <p:cNvSpPr>
            <a:spLocks noGrp="1"/>
          </p:cNvSpPr>
          <p:nvPr>
            <p:ph idx="1"/>
          </p:nvPr>
        </p:nvSpPr>
        <p:spPr/>
        <p:txBody>
          <a:bodyPr/>
          <a:lstStyle/>
          <a:p>
            <a:r>
              <a:rPr lang="en-US" dirty="0"/>
              <a:t>I can create String objects</a:t>
            </a:r>
          </a:p>
          <a:p>
            <a:r>
              <a:rPr lang="en-US" dirty="0"/>
              <a:t>I know Strings are immutable</a:t>
            </a:r>
          </a:p>
          <a:p>
            <a:r>
              <a:rPr lang="en-US" dirty="0"/>
              <a:t>I can call String methods and utilize them in my code</a:t>
            </a:r>
          </a:p>
          <a:p>
            <a:pPr lvl="1"/>
            <a:r>
              <a:rPr lang="en-US" dirty="0"/>
              <a:t>substring(int start)</a:t>
            </a:r>
          </a:p>
          <a:p>
            <a:pPr lvl="1"/>
            <a:r>
              <a:rPr lang="en-US" dirty="0"/>
              <a:t>substring(int start, int end)</a:t>
            </a:r>
          </a:p>
          <a:p>
            <a:pPr lvl="1"/>
            <a:r>
              <a:rPr lang="en-US" dirty="0" err="1"/>
              <a:t>charAt</a:t>
            </a:r>
            <a:r>
              <a:rPr lang="en-US" dirty="0"/>
              <a:t>(int index)</a:t>
            </a:r>
          </a:p>
          <a:p>
            <a:pPr lvl="1"/>
            <a:r>
              <a:rPr lang="en-US" dirty="0"/>
              <a:t>length()</a:t>
            </a:r>
          </a:p>
        </p:txBody>
      </p:sp>
    </p:spTree>
    <p:extLst>
      <p:ext uri="{BB962C8B-B14F-4D97-AF65-F5344CB8AC3E}">
        <p14:creationId xmlns:p14="http://schemas.microsoft.com/office/powerpoint/2010/main" val="4246258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EBC1-C3A0-41A3-86DF-2D8B059FF71B}"/>
              </a:ext>
            </a:extLst>
          </p:cNvPr>
          <p:cNvSpPr>
            <a:spLocks noGrp="1"/>
          </p:cNvSpPr>
          <p:nvPr>
            <p:ph type="ctrTitle"/>
          </p:nvPr>
        </p:nvSpPr>
        <p:spPr/>
        <p:txBody>
          <a:bodyPr/>
          <a:lstStyle/>
          <a:p>
            <a:r>
              <a:rPr lang="en-US" dirty="0"/>
              <a:t>Unit 02</a:t>
            </a:r>
          </a:p>
        </p:txBody>
      </p:sp>
      <p:sp>
        <p:nvSpPr>
          <p:cNvPr id="3" name="Subtitle 2">
            <a:extLst>
              <a:ext uri="{FF2B5EF4-FFF2-40B4-BE49-F238E27FC236}">
                <a16:creationId xmlns:a16="http://schemas.microsoft.com/office/drawing/2014/main" id="{4D11C128-7CC7-49C3-9733-C1223023100F}"/>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047323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pPr marL="0" indent="0">
              <a:buNone/>
            </a:pPr>
            <a:r>
              <a:rPr lang="en-US" dirty="0"/>
              <a:t>Calling String Methods (more)</a:t>
            </a:r>
          </a:p>
        </p:txBody>
      </p:sp>
    </p:spTree>
    <p:extLst>
      <p:ext uri="{BB962C8B-B14F-4D97-AF65-F5344CB8AC3E}">
        <p14:creationId xmlns:p14="http://schemas.microsoft.com/office/powerpoint/2010/main" val="64055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69CFD-50F2-4217-B5F2-CA5DE109267A}"/>
              </a:ext>
            </a:extLst>
          </p:cNvPr>
          <p:cNvPicPr>
            <a:picLocks noChangeAspect="1"/>
          </p:cNvPicPr>
          <p:nvPr/>
        </p:nvPicPr>
        <p:blipFill>
          <a:blip r:embed="rId2"/>
          <a:stretch>
            <a:fillRect/>
          </a:stretch>
        </p:blipFill>
        <p:spPr>
          <a:xfrm>
            <a:off x="3276206" y="1866682"/>
            <a:ext cx="5639587" cy="3124636"/>
          </a:xfrm>
          <a:prstGeom prst="rect">
            <a:avLst/>
          </a:prstGeom>
        </p:spPr>
      </p:pic>
    </p:spTree>
    <p:extLst>
      <p:ext uri="{BB962C8B-B14F-4D97-AF65-F5344CB8AC3E}">
        <p14:creationId xmlns:p14="http://schemas.microsoft.com/office/powerpoint/2010/main" val="838177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7D41-9B93-433A-A8BD-F7EA8BA3BE39}"/>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A021779E-2FA2-4A5E-A312-61C6157037DE}"/>
              </a:ext>
            </a:extLst>
          </p:cNvPr>
          <p:cNvSpPr>
            <a:spLocks noGrp="1"/>
          </p:cNvSpPr>
          <p:nvPr>
            <p:ph idx="1"/>
          </p:nvPr>
        </p:nvSpPr>
        <p:spPr>
          <a:xfrm>
            <a:off x="1097280" y="1845734"/>
            <a:ext cx="10058400" cy="4308486"/>
          </a:xfrm>
        </p:spPr>
        <p:txBody>
          <a:bodyPr>
            <a:normAutofit/>
          </a:bodyPr>
          <a:lstStyle/>
          <a:p>
            <a:r>
              <a:rPr lang="en-US" dirty="0"/>
              <a:t>I can call String methods</a:t>
            </a:r>
          </a:p>
          <a:p>
            <a:pPr lvl="1"/>
            <a:r>
              <a:rPr lang="en-US" dirty="0" err="1"/>
              <a:t>indexOf</a:t>
            </a:r>
            <a:r>
              <a:rPr lang="en-US" dirty="0"/>
              <a:t>(String str)</a:t>
            </a:r>
          </a:p>
          <a:p>
            <a:pPr lvl="1"/>
            <a:r>
              <a:rPr lang="en-US" dirty="0" err="1"/>
              <a:t>indexOf</a:t>
            </a:r>
            <a:r>
              <a:rPr lang="en-US" dirty="0"/>
              <a:t>(char c)</a:t>
            </a:r>
          </a:p>
          <a:p>
            <a:pPr lvl="1"/>
            <a:r>
              <a:rPr lang="en-US" dirty="0" err="1"/>
              <a:t>lastIndexOf</a:t>
            </a:r>
            <a:r>
              <a:rPr lang="en-US" dirty="0"/>
              <a:t>(String str)</a:t>
            </a:r>
          </a:p>
          <a:p>
            <a:pPr lvl="1"/>
            <a:r>
              <a:rPr lang="en-US" dirty="0" err="1"/>
              <a:t>lastIndexOf</a:t>
            </a:r>
            <a:r>
              <a:rPr lang="en-US" dirty="0"/>
              <a:t>(char c)</a:t>
            </a:r>
          </a:p>
          <a:p>
            <a:pPr lvl="1"/>
            <a:r>
              <a:rPr lang="en-US" dirty="0"/>
              <a:t>equals(String s)</a:t>
            </a:r>
          </a:p>
          <a:p>
            <a:pPr lvl="1"/>
            <a:r>
              <a:rPr lang="en-US" dirty="0" err="1"/>
              <a:t>compareTo</a:t>
            </a:r>
            <a:r>
              <a:rPr lang="en-US" dirty="0"/>
              <a:t>(String s)</a:t>
            </a:r>
          </a:p>
          <a:p>
            <a:r>
              <a:rPr lang="en-US" dirty="0"/>
              <a:t>I know to use .equals() when comparing Objects</a:t>
            </a:r>
          </a:p>
          <a:p>
            <a:pPr lvl="1"/>
            <a:r>
              <a:rPr lang="en-US" dirty="0"/>
              <a:t>== compares what is ‘inside the box’</a:t>
            </a:r>
          </a:p>
          <a:p>
            <a:pPr lvl="1"/>
            <a:r>
              <a:rPr lang="en-US" dirty="0"/>
              <a:t>.equals() compares what the address inside the box is pointing to</a:t>
            </a:r>
          </a:p>
          <a:p>
            <a:pPr lvl="1"/>
            <a:r>
              <a:rPr lang="en-US" dirty="0"/>
              <a:t>.equals() inherits from the granddaddy Object class and we have to ‘override’ it</a:t>
            </a:r>
          </a:p>
        </p:txBody>
      </p:sp>
    </p:spTree>
    <p:extLst>
      <p:ext uri="{BB962C8B-B14F-4D97-AF65-F5344CB8AC3E}">
        <p14:creationId xmlns:p14="http://schemas.microsoft.com/office/powerpoint/2010/main" val="388787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EBC1-C3A0-41A3-86DF-2D8B059FF71B}"/>
              </a:ext>
            </a:extLst>
          </p:cNvPr>
          <p:cNvSpPr>
            <a:spLocks noGrp="1"/>
          </p:cNvSpPr>
          <p:nvPr>
            <p:ph type="ctrTitle"/>
          </p:nvPr>
        </p:nvSpPr>
        <p:spPr/>
        <p:txBody>
          <a:bodyPr/>
          <a:lstStyle/>
          <a:p>
            <a:r>
              <a:rPr lang="en-US" dirty="0"/>
              <a:t>Unit 02</a:t>
            </a:r>
          </a:p>
        </p:txBody>
      </p:sp>
      <p:sp>
        <p:nvSpPr>
          <p:cNvPr id="3" name="Subtitle 2">
            <a:extLst>
              <a:ext uri="{FF2B5EF4-FFF2-40B4-BE49-F238E27FC236}">
                <a16:creationId xmlns:a16="http://schemas.microsoft.com/office/drawing/2014/main" id="{4D11C128-7CC7-49C3-9733-C1223023100F}"/>
              </a:ext>
            </a:extLst>
          </p:cNvPr>
          <p:cNvSpPr>
            <a:spLocks noGrp="1"/>
          </p:cNvSpPr>
          <p:nvPr>
            <p:ph type="subTitle" idx="1"/>
          </p:nvPr>
        </p:nvSpPr>
        <p:spPr/>
        <p:txBody>
          <a:bodyPr/>
          <a:lstStyle/>
          <a:p>
            <a:r>
              <a:rPr lang="en-US" dirty="0"/>
              <a:t>Using the Math Class</a:t>
            </a:r>
          </a:p>
        </p:txBody>
      </p:sp>
    </p:spTree>
    <p:extLst>
      <p:ext uri="{BB962C8B-B14F-4D97-AF65-F5344CB8AC3E}">
        <p14:creationId xmlns:p14="http://schemas.microsoft.com/office/powerpoint/2010/main" val="3587590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pPr marL="0" indent="0">
              <a:buNone/>
            </a:pPr>
            <a:r>
              <a:rPr lang="en-US" dirty="0"/>
              <a:t>What does static mean?</a:t>
            </a:r>
          </a:p>
          <a:p>
            <a:pPr marL="0" indent="0">
              <a:buNone/>
            </a:pPr>
            <a:r>
              <a:rPr lang="en-US" dirty="0"/>
              <a:t>Calling static methods</a:t>
            </a:r>
          </a:p>
          <a:p>
            <a:pPr marL="0" indent="0">
              <a:buNone/>
            </a:pPr>
            <a:r>
              <a:rPr lang="en-US" dirty="0"/>
              <a:t>Static/Instance Variables + Methods</a:t>
            </a:r>
          </a:p>
        </p:txBody>
      </p:sp>
    </p:spTree>
    <p:extLst>
      <p:ext uri="{BB962C8B-B14F-4D97-AF65-F5344CB8AC3E}">
        <p14:creationId xmlns:p14="http://schemas.microsoft.com/office/powerpoint/2010/main" val="3552635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7D41-9B93-433A-A8BD-F7EA8BA3BE39}"/>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A021779E-2FA2-4A5E-A312-61C6157037DE}"/>
              </a:ext>
            </a:extLst>
          </p:cNvPr>
          <p:cNvSpPr>
            <a:spLocks noGrp="1"/>
          </p:cNvSpPr>
          <p:nvPr>
            <p:ph idx="1"/>
          </p:nvPr>
        </p:nvSpPr>
        <p:spPr/>
        <p:txBody>
          <a:bodyPr/>
          <a:lstStyle/>
          <a:p>
            <a:pPr marL="0" indent="0">
              <a:buNone/>
            </a:pPr>
            <a:r>
              <a:rPr lang="en-US" dirty="0"/>
              <a:t>I can call static methods</a:t>
            </a:r>
          </a:p>
          <a:p>
            <a:pPr marL="0" indent="0">
              <a:buNone/>
            </a:pPr>
            <a:r>
              <a:rPr lang="en-US" dirty="0"/>
              <a:t>I can evaluate expressions that use the Math class methods</a:t>
            </a:r>
          </a:p>
          <a:p>
            <a:endParaRPr lang="en-US" dirty="0"/>
          </a:p>
        </p:txBody>
      </p:sp>
    </p:spTree>
    <p:extLst>
      <p:ext uri="{BB962C8B-B14F-4D97-AF65-F5344CB8AC3E}">
        <p14:creationId xmlns:p14="http://schemas.microsoft.com/office/powerpoint/2010/main" val="3091322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Sample Code:</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See 02_Scaffolding</a:t>
            </a:r>
          </a:p>
          <a:p>
            <a:r>
              <a:rPr lang="en-US" dirty="0"/>
              <a:t>Leave some Feedback/Questions:</a:t>
            </a:r>
          </a:p>
          <a:p>
            <a:pPr lvl="1"/>
            <a:r>
              <a:rPr lang="en-US" dirty="0"/>
              <a:t>Link: </a:t>
            </a:r>
            <a:r>
              <a:rPr lang="en-US" dirty="0">
                <a:hlinkClick r:id="rId3"/>
              </a:rPr>
              <a:t>https://forms.gle/wRuj8Bzh3cTPFR4T6</a:t>
            </a:r>
            <a:endParaRPr lang="en-US" dirty="0"/>
          </a:p>
        </p:txBody>
      </p:sp>
    </p:spTree>
    <p:extLst>
      <p:ext uri="{BB962C8B-B14F-4D97-AF65-F5344CB8AC3E}">
        <p14:creationId xmlns:p14="http://schemas.microsoft.com/office/powerpoint/2010/main" val="298647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8A52-C899-44AD-8AB2-B01A576A09DB}"/>
              </a:ext>
            </a:extLst>
          </p:cNvPr>
          <p:cNvSpPr>
            <a:spLocks noGrp="1"/>
          </p:cNvSpPr>
          <p:nvPr>
            <p:ph type="title"/>
          </p:nvPr>
        </p:nvSpPr>
        <p:spPr/>
        <p:txBody>
          <a:bodyPr/>
          <a:lstStyle/>
          <a:p>
            <a:r>
              <a:rPr lang="en-US" dirty="0"/>
              <a:t>What is a class and Object?</a:t>
            </a:r>
          </a:p>
        </p:txBody>
      </p:sp>
      <p:sp>
        <p:nvSpPr>
          <p:cNvPr id="3" name="Text Placeholder 2">
            <a:extLst>
              <a:ext uri="{FF2B5EF4-FFF2-40B4-BE49-F238E27FC236}">
                <a16:creationId xmlns:a16="http://schemas.microsoft.com/office/drawing/2014/main" id="{8CCD712B-8424-43FD-8579-A6F28C99D1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8977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FE24-5691-46DD-85AF-90B9B296108B}"/>
              </a:ext>
            </a:extLst>
          </p:cNvPr>
          <p:cNvSpPr>
            <a:spLocks noGrp="1"/>
          </p:cNvSpPr>
          <p:nvPr>
            <p:ph type="title"/>
          </p:nvPr>
        </p:nvSpPr>
        <p:spPr/>
        <p:txBody>
          <a:bodyPr/>
          <a:lstStyle/>
          <a:p>
            <a:r>
              <a:rPr lang="en-US" dirty="0"/>
              <a:t>We’ve seen this before…</a:t>
            </a:r>
          </a:p>
        </p:txBody>
      </p:sp>
      <p:sp>
        <p:nvSpPr>
          <p:cNvPr id="3" name="Content Placeholder 2">
            <a:extLst>
              <a:ext uri="{FF2B5EF4-FFF2-40B4-BE49-F238E27FC236}">
                <a16:creationId xmlns:a16="http://schemas.microsoft.com/office/drawing/2014/main" id="{94B6C1FB-5C13-42E5-A34F-BD6A32B5D328}"/>
              </a:ext>
            </a:extLst>
          </p:cNvPr>
          <p:cNvSpPr>
            <a:spLocks noGrp="1"/>
          </p:cNvSpPr>
          <p:nvPr>
            <p:ph idx="1"/>
          </p:nvPr>
        </p:nvSpPr>
        <p:spPr/>
        <p:txBody>
          <a:bodyPr/>
          <a:lstStyle/>
          <a:p>
            <a:r>
              <a:rPr lang="en-US" dirty="0"/>
              <a:t>Scanner kb = new Scanner(System.in);</a:t>
            </a:r>
          </a:p>
          <a:p>
            <a:r>
              <a:rPr lang="en-US" dirty="0"/>
              <a:t>String </a:t>
            </a:r>
            <a:r>
              <a:rPr lang="en-US" dirty="0" err="1"/>
              <a:t>myName</a:t>
            </a:r>
            <a:r>
              <a:rPr lang="en-US" dirty="0"/>
              <a:t> = “Mr. Wang”;</a:t>
            </a:r>
          </a:p>
        </p:txBody>
      </p:sp>
    </p:spTree>
    <p:extLst>
      <p:ext uri="{BB962C8B-B14F-4D97-AF65-F5344CB8AC3E}">
        <p14:creationId xmlns:p14="http://schemas.microsoft.com/office/powerpoint/2010/main" val="143216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FA3E-5226-47DF-9363-525876DD04DB}"/>
              </a:ext>
            </a:extLst>
          </p:cNvPr>
          <p:cNvSpPr>
            <a:spLocks noGrp="1"/>
          </p:cNvSpPr>
          <p:nvPr>
            <p:ph type="title"/>
          </p:nvPr>
        </p:nvSpPr>
        <p:spPr/>
        <p:txBody>
          <a:bodyPr/>
          <a:lstStyle/>
          <a:p>
            <a:r>
              <a:rPr lang="en-US" dirty="0"/>
              <a:t>Class Introduction</a:t>
            </a:r>
          </a:p>
        </p:txBody>
      </p:sp>
      <p:sp>
        <p:nvSpPr>
          <p:cNvPr id="3" name="Content Placeholder 2">
            <a:extLst>
              <a:ext uri="{FF2B5EF4-FFF2-40B4-BE49-F238E27FC236}">
                <a16:creationId xmlns:a16="http://schemas.microsoft.com/office/drawing/2014/main" id="{D8495767-47D9-4216-94DA-C2F1229465C5}"/>
              </a:ext>
            </a:extLst>
          </p:cNvPr>
          <p:cNvSpPr>
            <a:spLocks noGrp="1"/>
          </p:cNvSpPr>
          <p:nvPr>
            <p:ph idx="1"/>
          </p:nvPr>
        </p:nvSpPr>
        <p:spPr/>
        <p:txBody>
          <a:bodyPr/>
          <a:lstStyle/>
          <a:p>
            <a:r>
              <a:rPr lang="en-US" dirty="0"/>
              <a:t>class</a:t>
            </a:r>
          </a:p>
          <a:p>
            <a:pPr lvl="1"/>
            <a:r>
              <a:rPr lang="en-US" dirty="0"/>
              <a:t>class: Used to define a new blueprint for creating objects</a:t>
            </a:r>
          </a:p>
          <a:p>
            <a:pPr lvl="2"/>
            <a:endParaRPr lang="en-US" dirty="0"/>
          </a:p>
        </p:txBody>
      </p:sp>
    </p:spTree>
    <p:extLst>
      <p:ext uri="{BB962C8B-B14F-4D97-AF65-F5344CB8AC3E}">
        <p14:creationId xmlns:p14="http://schemas.microsoft.com/office/powerpoint/2010/main" val="166525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85E9-FDFB-461D-B785-A29E7ED8D7AB}"/>
              </a:ext>
            </a:extLst>
          </p:cNvPr>
          <p:cNvSpPr>
            <a:spLocks noGrp="1"/>
          </p:cNvSpPr>
          <p:nvPr>
            <p:ph type="title"/>
          </p:nvPr>
        </p:nvSpPr>
        <p:spPr/>
        <p:txBody>
          <a:bodyPr/>
          <a:lstStyle/>
          <a:p>
            <a:r>
              <a:rPr lang="en-US" dirty="0"/>
              <a:t>Class Introduction</a:t>
            </a:r>
          </a:p>
        </p:txBody>
      </p:sp>
      <p:sp>
        <p:nvSpPr>
          <p:cNvPr id="3" name="Content Placeholder 2">
            <a:extLst>
              <a:ext uri="{FF2B5EF4-FFF2-40B4-BE49-F238E27FC236}">
                <a16:creationId xmlns:a16="http://schemas.microsoft.com/office/drawing/2014/main" id="{0FDBCF04-5747-430F-A524-2DBC73A8DE1A}"/>
              </a:ext>
            </a:extLst>
          </p:cNvPr>
          <p:cNvSpPr>
            <a:spLocks noGrp="1"/>
          </p:cNvSpPr>
          <p:nvPr>
            <p:ph idx="1"/>
          </p:nvPr>
        </p:nvSpPr>
        <p:spPr/>
        <p:txBody>
          <a:bodyPr/>
          <a:lstStyle/>
          <a:p>
            <a:r>
              <a:rPr lang="en-US" dirty="0"/>
              <a:t>Primitives come built-in with the Java programming language</a:t>
            </a:r>
          </a:p>
          <a:p>
            <a:pPr lvl="1"/>
            <a:r>
              <a:rPr lang="en-US" dirty="0"/>
              <a:t>int</a:t>
            </a:r>
          </a:p>
          <a:p>
            <a:pPr lvl="1"/>
            <a:r>
              <a:rPr lang="en-US" dirty="0"/>
              <a:t>double</a:t>
            </a:r>
          </a:p>
          <a:p>
            <a:pPr lvl="1"/>
            <a:r>
              <a:rPr lang="en-US" dirty="0" err="1"/>
              <a:t>boolean</a:t>
            </a:r>
            <a:endParaRPr lang="en-US" dirty="0"/>
          </a:p>
          <a:p>
            <a:pPr lvl="1"/>
            <a:r>
              <a:rPr lang="en-US" dirty="0"/>
              <a:t>etc.</a:t>
            </a:r>
          </a:p>
          <a:p>
            <a:r>
              <a:rPr lang="en-US" dirty="0"/>
              <a:t>What if we want a different type of variable?</a:t>
            </a:r>
          </a:p>
          <a:p>
            <a:pPr lvl="1"/>
            <a:r>
              <a:rPr lang="en-US" dirty="0"/>
              <a:t>Student?</a:t>
            </a:r>
          </a:p>
          <a:p>
            <a:pPr lvl="1"/>
            <a:r>
              <a:rPr lang="en-US" dirty="0"/>
              <a:t>3D Point?</a:t>
            </a:r>
          </a:p>
          <a:p>
            <a:pPr lvl="1"/>
            <a:r>
              <a:rPr lang="en-US" dirty="0"/>
              <a:t>Pixel?</a:t>
            </a:r>
          </a:p>
          <a:p>
            <a:pPr lvl="1"/>
            <a:r>
              <a:rPr lang="en-US" dirty="0" err="1"/>
              <a:t>BankAccount</a:t>
            </a:r>
            <a:r>
              <a:rPr lang="en-US" dirty="0"/>
              <a:t>?</a:t>
            </a:r>
          </a:p>
        </p:txBody>
      </p:sp>
    </p:spTree>
    <p:extLst>
      <p:ext uri="{BB962C8B-B14F-4D97-AF65-F5344CB8AC3E}">
        <p14:creationId xmlns:p14="http://schemas.microsoft.com/office/powerpoint/2010/main" val="35608307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1869</Words>
  <Application>Microsoft Office PowerPoint</Application>
  <PresentationFormat>Widescreen</PresentationFormat>
  <Paragraphs>260</Paragraphs>
  <Slides>54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Retrospect</vt:lpstr>
      <vt:lpstr>Unit 2: Using Objects</vt:lpstr>
      <vt:lpstr>Unit 02</vt:lpstr>
      <vt:lpstr>Overview</vt:lpstr>
      <vt:lpstr>Objectives</vt:lpstr>
      <vt:lpstr>PowerPoint Presentation</vt:lpstr>
      <vt:lpstr>What is a class and Object?</vt:lpstr>
      <vt:lpstr>We’ve seen this before…</vt:lpstr>
      <vt:lpstr>Class Introduction</vt:lpstr>
      <vt:lpstr>Class Introduction</vt:lpstr>
      <vt:lpstr>Checking Account</vt:lpstr>
      <vt:lpstr>Checking Account</vt:lpstr>
      <vt:lpstr>Checking Account</vt:lpstr>
      <vt:lpstr>Checking Account</vt:lpstr>
      <vt:lpstr>Checking Account Class</vt:lpstr>
      <vt:lpstr>Checking Account Class</vt:lpstr>
      <vt:lpstr>Checking Account Class</vt:lpstr>
      <vt:lpstr>Classes to Objects</vt:lpstr>
      <vt:lpstr>Aside: What is a blueprint?</vt:lpstr>
      <vt:lpstr>Classes to Objects</vt:lpstr>
      <vt:lpstr>Attributes (instance variables)</vt:lpstr>
      <vt:lpstr>Behaviors (methods())</vt:lpstr>
      <vt:lpstr>Why We Use Classes</vt:lpstr>
      <vt:lpstr>Compare Objects w/ Primitives</vt:lpstr>
      <vt:lpstr>Object Exploration: Turtle object practice</vt:lpstr>
      <vt:lpstr>Objectives</vt:lpstr>
      <vt:lpstr>CS Awesome Unit 2.1.2</vt:lpstr>
      <vt:lpstr>CS Awesome Unit 2.1.2</vt:lpstr>
      <vt:lpstr>Unit 02</vt:lpstr>
      <vt:lpstr>Overview</vt:lpstr>
      <vt:lpstr>Objectives</vt:lpstr>
      <vt:lpstr>Instance Variables: Private</vt:lpstr>
      <vt:lpstr>Class Introduction</vt:lpstr>
      <vt:lpstr>Class Introduction</vt:lpstr>
      <vt:lpstr>Constructors</vt:lpstr>
      <vt:lpstr>Creating and Initializing Objects</vt:lpstr>
      <vt:lpstr>Unit 02</vt:lpstr>
      <vt:lpstr>Overview</vt:lpstr>
      <vt:lpstr>Objectives</vt:lpstr>
      <vt:lpstr>Unit 02</vt:lpstr>
      <vt:lpstr>Overview</vt:lpstr>
      <vt:lpstr>Objectives</vt:lpstr>
      <vt:lpstr>Unit 02</vt:lpstr>
      <vt:lpstr>Overview</vt:lpstr>
      <vt:lpstr>Objectives</vt:lpstr>
      <vt:lpstr>Unit 02</vt:lpstr>
      <vt:lpstr>Overview</vt:lpstr>
      <vt:lpstr>Objectives</vt:lpstr>
      <vt:lpstr>Unit 02</vt:lpstr>
      <vt:lpstr>Overview</vt:lpstr>
      <vt:lpstr>Objectives</vt:lpstr>
      <vt:lpstr>Unit 02</vt:lpstr>
      <vt:lpstr>Overview</vt:lpstr>
      <vt:lpstr>Objectives</vt:lpstr>
      <vt:lpstr>Follow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02</dc:title>
  <dc:creator>Wang, Charles</dc:creator>
  <cp:lastModifiedBy>Wang, Charles</cp:lastModifiedBy>
  <cp:revision>21</cp:revision>
  <dcterms:created xsi:type="dcterms:W3CDTF">2021-01-20T14:41:33Z</dcterms:created>
  <dcterms:modified xsi:type="dcterms:W3CDTF">2021-01-20T17:21:02Z</dcterms:modified>
</cp:coreProperties>
</file>