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6471-E0F1-4467-87B9-F4DD8DCEE0C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FF7B-3F56-4635-BD8A-6098339E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hyperlink" Target="https://github.com/thewchan/US-HigherEd_Foreign_Don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" y="1"/>
            <a:ext cx="2822827" cy="352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755" y="2332"/>
            <a:ext cx="4688780" cy="1706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35" y="2190958"/>
            <a:ext cx="7340958" cy="1442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7" y="3358594"/>
            <a:ext cx="7103194" cy="230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924" y="11672"/>
            <a:ext cx="5198076" cy="1864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7" y="4966580"/>
            <a:ext cx="7600388" cy="190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573" y="4477968"/>
            <a:ext cx="5658907" cy="2328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7517" y="3938907"/>
            <a:ext cx="3574872" cy="1234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4352" y="2094343"/>
            <a:ext cx="4483961" cy="177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8217" y="1560223"/>
            <a:ext cx="6527616" cy="1221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9801" y="3274988"/>
            <a:ext cx="2462519" cy="12057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7120" y="1561778"/>
            <a:ext cx="3515360" cy="53455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237" y="-13324"/>
            <a:ext cx="12193237" cy="68852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90000">
                <a:schemeClr val="bg1">
                  <a:shade val="675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="1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/>
            <a:endParaRPr lang="en-US" sz="32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/>
            <a:endParaRPr lang="en-US" sz="3200" b="1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/>
            <a:r>
              <a:rPr lang="en-US" sz="32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Foreign Donations </a:t>
            </a:r>
          </a:p>
          <a:p>
            <a:pPr algn="r"/>
            <a:r>
              <a:rPr lang="en-US" sz="32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to US Universities</a:t>
            </a:r>
          </a:p>
          <a:p>
            <a:pPr algn="r">
              <a:tabLst>
                <a:tab pos="10912475" algn="l"/>
              </a:tabLst>
            </a:pPr>
            <a:r>
              <a:rPr lang="en-US" sz="32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2012-2018</a:t>
            </a:r>
          </a:p>
          <a:p>
            <a:pPr algn="r">
              <a:tabLst>
                <a:tab pos="10912475" algn="l"/>
              </a:tabLst>
            </a:pPr>
            <a:endParaRPr lang="en-US" sz="32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>
              <a:tabLst>
                <a:tab pos="10912475" algn="l"/>
              </a:tabLst>
            </a:pPr>
            <a:endParaRPr lang="en-US" sz="2000" b="1" i="1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>
              <a:tabLst>
                <a:tab pos="10912475" algn="l"/>
              </a:tabLst>
            </a:pPr>
            <a:r>
              <a:rPr lang="en-US" sz="2000" b="1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Matt Chan</a:t>
            </a:r>
          </a:p>
          <a:p>
            <a:pPr algn="r">
              <a:tabLst>
                <a:tab pos="10912475" algn="l"/>
              </a:tabLst>
            </a:pPr>
            <a:r>
              <a:rPr lang="en-US" sz="2000" b="1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The Data Incubator</a:t>
            </a:r>
          </a:p>
          <a:p>
            <a:pPr algn="r">
              <a:tabLst>
                <a:tab pos="10912475" algn="l"/>
              </a:tabLst>
            </a:pPr>
            <a:r>
              <a:rPr lang="en-US" sz="2000" b="1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Data Science Training Program</a:t>
            </a:r>
          </a:p>
          <a:p>
            <a:pPr algn="r">
              <a:tabLst>
                <a:tab pos="10912475" algn="l"/>
              </a:tabLst>
            </a:pPr>
            <a:r>
              <a:rPr lang="en-US" sz="2000" b="1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Project Proposal</a:t>
            </a:r>
          </a:p>
          <a:p>
            <a:pPr algn="r">
              <a:tabLst>
                <a:tab pos="10912475" algn="l"/>
              </a:tabLst>
            </a:pPr>
            <a:endParaRPr lang="en-US" sz="2000" b="1" i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>
              <a:tabLst>
                <a:tab pos="10912475" algn="l"/>
              </a:tabLst>
            </a:pPr>
            <a:endParaRPr lang="en-US" sz="2000" b="1" i="1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>
              <a:tabLst>
                <a:tab pos="10912475" algn="l"/>
              </a:tabLst>
            </a:pPr>
            <a:endParaRPr lang="en-US" sz="2000" b="1" i="1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r">
              <a:tabLst>
                <a:tab pos="10912475" algn="l"/>
              </a:tabLst>
            </a:pPr>
            <a:r>
              <a:rPr lang="en-US" sz="2000" dirty="0" smtClean="0">
                <a:solidFill>
                  <a:schemeClr val="tx1"/>
                </a:solidFill>
                <a:hlinkClick r:id="rId14"/>
              </a:rPr>
              <a:t>https://github.com/thewchan/US-HigherEd_Foreign_Donations</a:t>
            </a:r>
            <a:endParaRPr lang="en-US" sz="2000" b="1" i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25484" cy="3058160"/>
          </a:xfrm>
          <a:prstGeom prst="rect">
            <a:avLst/>
          </a:prstGeom>
        </p:spPr>
      </p:pic>
      <p:pic>
        <p:nvPicPr>
          <p:cNvPr id="1026" name="Picture 2" descr="https://www.pogo.org/assets/images/logo-footer1x-e501fe26c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55" y="1183697"/>
            <a:ext cx="2043430" cy="18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42" y="60960"/>
            <a:ext cx="6055358" cy="302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440" y="3058161"/>
            <a:ext cx="5242560" cy="3778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728719"/>
            <a:ext cx="6671235" cy="27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4" t="24889" r="8756" b="24593"/>
          <a:stretch/>
        </p:blipFill>
        <p:spPr>
          <a:xfrm>
            <a:off x="10793" y="0"/>
            <a:ext cx="5862322" cy="2931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28593" r="7215" b="23703"/>
          <a:stretch/>
        </p:blipFill>
        <p:spPr>
          <a:xfrm>
            <a:off x="91440" y="3413760"/>
            <a:ext cx="6969760" cy="327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9840" y="447040"/>
            <a:ext cx="4287520" cy="61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ranklin Gothic Book" panose="020B0503020102020204" pitchFamily="34" charset="0"/>
              </a:rPr>
              <a:t>Countries that donated to US universities</a:t>
            </a:r>
          </a:p>
          <a:p>
            <a:pPr algn="ctr"/>
            <a:endParaRPr lang="en-US" sz="3200" dirty="0">
              <a:latin typeface="Franklin Gothic Book" panose="020B0503020102020204" pitchFamily="34" charset="0"/>
            </a:endParaRPr>
          </a:p>
          <a:p>
            <a:pPr algn="ctr"/>
            <a:r>
              <a:rPr lang="en-US" sz="3200" dirty="0" smtClean="0">
                <a:latin typeface="Franklin Gothic Book" panose="020B0503020102020204" pitchFamily="34" charset="0"/>
              </a:rPr>
              <a:t>Vs.</a:t>
            </a:r>
          </a:p>
          <a:p>
            <a:pPr algn="ctr"/>
            <a:endParaRPr lang="en-US" sz="3200" dirty="0">
              <a:latin typeface="Franklin Gothic Book" panose="020B0503020102020204" pitchFamily="34" charset="0"/>
            </a:endParaRPr>
          </a:p>
          <a:p>
            <a:pPr algn="ctr"/>
            <a:r>
              <a:rPr lang="en-US" sz="3200" dirty="0" smtClean="0">
                <a:latin typeface="Franklin Gothic Book" panose="020B0503020102020204" pitchFamily="34" charset="0"/>
              </a:rPr>
              <a:t>Number of Donations made by countries</a:t>
            </a:r>
            <a:endParaRPr lang="en-US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15" y="0"/>
            <a:ext cx="6318885" cy="3159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55" y="3428999"/>
            <a:ext cx="6583045" cy="3291523"/>
          </a:xfrm>
          <a:prstGeom prst="rect">
            <a:avLst/>
          </a:prstGeom>
        </p:spPr>
      </p:pic>
      <p:pic>
        <p:nvPicPr>
          <p:cNvPr id="2050" name="Picture 2" descr="Democracy index 2019 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8083"/>
            <a:ext cx="6023081" cy="34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15</cp:revision>
  <dcterms:created xsi:type="dcterms:W3CDTF">2020-05-14T17:33:23Z</dcterms:created>
  <dcterms:modified xsi:type="dcterms:W3CDTF">2020-05-14T19:59:58Z</dcterms:modified>
</cp:coreProperties>
</file>