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sldIdLst>
    <p:sldId id="256" r:id="rId5"/>
    <p:sldId id="268" r:id="rId6"/>
    <p:sldId id="266" r:id="rId7"/>
    <p:sldId id="269" r:id="rId8"/>
    <p:sldId id="270" r:id="rId9"/>
    <p:sldId id="271" r:id="rId10"/>
    <p:sldId id="272" r:id="rId11"/>
    <p:sldId id="273" r:id="rId12"/>
    <p:sldId id="274" r:id="rId13"/>
    <p:sldId id="275" r:id="rId14"/>
    <p:sldId id="276" r:id="rId15"/>
    <p:sldId id="277" r:id="rId16"/>
    <p:sldId id="257" r:id="rId17"/>
    <p:sldId id="278" r:id="rId18"/>
    <p:sldId id="279" r:id="rId19"/>
    <p:sldId id="258"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8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42"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91465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40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49693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0964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12583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458592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34978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4065071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62466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22398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63203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9500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27854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1353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69178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04187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43719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‹Nr.›</a:t>
            </a:fld>
            <a:endParaRPr lang="en-US"/>
          </a:p>
        </p:txBody>
      </p:sp>
    </p:spTree>
    <p:extLst>
      <p:ext uri="{BB962C8B-B14F-4D97-AF65-F5344CB8AC3E}">
        <p14:creationId xmlns:p14="http://schemas.microsoft.com/office/powerpoint/2010/main" val="277504377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bc.com/news/health-54027269" TargetMode="External"/><Relationship Id="rId2" Type="http://schemas.openxmlformats.org/officeDocument/2006/relationships/hyperlink" Target="https://blog.omnilab.de/wie-erklaere-ich-meinen-kindern-corona-quarantaene-oder-eine-ausgangssperre/" TargetMode="External"/><Relationship Id="rId1" Type="http://schemas.openxmlformats.org/officeDocument/2006/relationships/slideLayout" Target="../slideLayouts/slideLayout2.xml"/><Relationship Id="rId4" Type="http://schemas.openxmlformats.org/officeDocument/2006/relationships/hyperlink" Target="https://www.pinterest.de/pin/6725141568456745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05DA35-4E5E-480B-8779-8B597E767F96}"/>
              </a:ext>
            </a:extLst>
          </p:cNvPr>
          <p:cNvSpPr>
            <a:spLocks noGrp="1"/>
          </p:cNvSpPr>
          <p:nvPr>
            <p:ph type="ctrTitle"/>
          </p:nvPr>
        </p:nvSpPr>
        <p:spPr/>
        <p:txBody>
          <a:bodyPr/>
          <a:lstStyle/>
          <a:p>
            <a:r>
              <a:rPr lang="de-DE"/>
              <a:t>Wo -Rona App</a:t>
            </a:r>
          </a:p>
        </p:txBody>
      </p:sp>
      <p:sp>
        <p:nvSpPr>
          <p:cNvPr id="3" name="Untertitel 2">
            <a:extLst>
              <a:ext uri="{FF2B5EF4-FFF2-40B4-BE49-F238E27FC236}">
                <a16:creationId xmlns:a16="http://schemas.microsoft.com/office/drawing/2014/main" id="{E1F20CF2-663C-424B-9C17-C7E1FDFD4FCA}"/>
              </a:ext>
            </a:extLst>
          </p:cNvPr>
          <p:cNvSpPr>
            <a:spLocks noGrp="1"/>
          </p:cNvSpPr>
          <p:nvPr>
            <p:ph type="subTitle" idx="1"/>
          </p:nvPr>
        </p:nvSpPr>
        <p:spPr/>
        <p:txBody>
          <a:bodyPr/>
          <a:lstStyle/>
          <a:p>
            <a:r>
              <a:rPr lang="de-DE"/>
              <a:t>--- </a:t>
            </a:r>
            <a:r>
              <a:rPr lang="de-DE" err="1"/>
              <a:t>fighting</a:t>
            </a:r>
            <a:r>
              <a:rPr lang="de-DE"/>
              <a:t> </a:t>
            </a:r>
            <a:r>
              <a:rPr lang="de-DE" err="1"/>
              <a:t>pandemics</a:t>
            </a:r>
            <a:r>
              <a:rPr lang="de-DE"/>
              <a:t> </a:t>
            </a:r>
            <a:r>
              <a:rPr lang="de-DE" err="1"/>
              <a:t>since</a:t>
            </a:r>
            <a:r>
              <a:rPr lang="de-DE"/>
              <a:t> 2020 ---</a:t>
            </a:r>
          </a:p>
        </p:txBody>
      </p:sp>
      <p:pic>
        <p:nvPicPr>
          <p:cNvPr id="5" name="Grafik 4">
            <a:extLst>
              <a:ext uri="{FF2B5EF4-FFF2-40B4-BE49-F238E27FC236}">
                <a16:creationId xmlns:a16="http://schemas.microsoft.com/office/drawing/2014/main" id="{FC428700-FCFE-4AE1-BC05-7F13D5112171}"/>
              </a:ext>
            </a:extLst>
          </p:cNvPr>
          <p:cNvPicPr>
            <a:picLocks noChangeAspect="1"/>
          </p:cNvPicPr>
          <p:nvPr/>
        </p:nvPicPr>
        <p:blipFill>
          <a:blip r:embed="rId2"/>
          <a:stretch>
            <a:fillRect/>
          </a:stretch>
        </p:blipFill>
        <p:spPr>
          <a:xfrm flipH="1">
            <a:off x="5153532" y="4802618"/>
            <a:ext cx="1523763" cy="761883"/>
          </a:xfrm>
          <a:prstGeom prst="rect">
            <a:avLst/>
          </a:prstGeom>
        </p:spPr>
      </p:pic>
      <p:sp>
        <p:nvSpPr>
          <p:cNvPr id="4" name="Textfeld 3">
            <a:extLst>
              <a:ext uri="{FF2B5EF4-FFF2-40B4-BE49-F238E27FC236}">
                <a16:creationId xmlns:a16="http://schemas.microsoft.com/office/drawing/2014/main" id="{FFB2C565-A18A-4374-94DC-65CD2278B341}"/>
              </a:ext>
            </a:extLst>
          </p:cNvPr>
          <p:cNvSpPr txBox="1"/>
          <p:nvPr/>
        </p:nvSpPr>
        <p:spPr>
          <a:xfrm>
            <a:off x="7258790" y="6488668"/>
            <a:ext cx="5441245" cy="369332"/>
          </a:xfrm>
          <a:prstGeom prst="rect">
            <a:avLst/>
          </a:prstGeom>
          <a:noFill/>
        </p:spPr>
        <p:txBody>
          <a:bodyPr wrap="square" lIns="91440" tIns="45720" rIns="91440" bIns="45720" rtlCol="0" anchor="t">
            <a:spAutoFit/>
          </a:bodyPr>
          <a:lstStyle/>
          <a:p>
            <a:r>
              <a:rPr lang="de-DE"/>
              <a:t> Caren </a:t>
            </a:r>
            <a:r>
              <a:rPr lang="de-DE" err="1"/>
              <a:t>Dütscher</a:t>
            </a:r>
            <a:r>
              <a:rPr lang="de-DE"/>
              <a:t>, </a:t>
            </a:r>
            <a:r>
              <a:rPr lang="de-DE">
                <a:ea typeface="+mn-lt"/>
                <a:cs typeface="+mn-lt"/>
              </a:rPr>
              <a:t>Osama </a:t>
            </a:r>
            <a:r>
              <a:rPr lang="de-DE" err="1">
                <a:ea typeface="+mn-lt"/>
                <a:cs typeface="+mn-lt"/>
              </a:rPr>
              <a:t>Aldyab</a:t>
            </a:r>
            <a:r>
              <a:rPr lang="de-DE"/>
              <a:t>, Michael Weinzierl</a:t>
            </a:r>
          </a:p>
        </p:txBody>
      </p:sp>
    </p:spTree>
    <p:extLst>
      <p:ext uri="{BB962C8B-B14F-4D97-AF65-F5344CB8AC3E}">
        <p14:creationId xmlns:p14="http://schemas.microsoft.com/office/powerpoint/2010/main" val="23098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Steven Security</a:t>
            </a:r>
          </a:p>
        </p:txBody>
      </p:sp>
      <p:graphicFrame>
        <p:nvGraphicFramePr>
          <p:cNvPr id="4" name="Tabelle 3">
            <a:extLst>
              <a:ext uri="{FF2B5EF4-FFF2-40B4-BE49-F238E27FC236}">
                <a16:creationId xmlns:a16="http://schemas.microsoft.com/office/drawing/2014/main" id="{BFA0F567-A218-418F-BADC-CECFF84F0329}"/>
              </a:ext>
            </a:extLst>
          </p:cNvPr>
          <p:cNvGraphicFramePr>
            <a:graphicFrameLocks noGrp="1"/>
          </p:cNvGraphicFramePr>
          <p:nvPr/>
        </p:nvGraphicFramePr>
        <p:xfrm>
          <a:off x="1767678" y="1694916"/>
          <a:ext cx="8939218" cy="4414919"/>
        </p:xfrm>
        <a:graphic>
          <a:graphicData uri="http://schemas.openxmlformats.org/drawingml/2006/table">
            <a:tbl>
              <a:tblPr firstRow="1" firstCol="1" bandRow="1">
                <a:tableStyleId>{5C22544A-7EE6-4342-B048-85BDC9FD1C3A}</a:tableStyleId>
              </a:tblPr>
              <a:tblGrid>
                <a:gridCol w="1683656">
                  <a:extLst>
                    <a:ext uri="{9D8B030D-6E8A-4147-A177-3AD203B41FA5}">
                      <a16:colId xmlns:a16="http://schemas.microsoft.com/office/drawing/2014/main" val="3508688375"/>
                    </a:ext>
                  </a:extLst>
                </a:gridCol>
                <a:gridCol w="7255562">
                  <a:extLst>
                    <a:ext uri="{9D8B030D-6E8A-4147-A177-3AD203B41FA5}">
                      <a16:colId xmlns:a16="http://schemas.microsoft.com/office/drawing/2014/main" val="3915797917"/>
                    </a:ext>
                  </a:extLst>
                </a:gridCol>
              </a:tblGrid>
              <a:tr h="517870">
                <a:tc gridSpan="2">
                  <a:txBody>
                    <a:bodyPr/>
                    <a:lstStyle/>
                    <a:p>
                      <a:pPr>
                        <a:lnSpc>
                          <a:spcPct val="115000"/>
                        </a:lnSpc>
                        <a:spcAft>
                          <a:spcPts val="0"/>
                        </a:spcAft>
                      </a:pPr>
                      <a:endParaRPr lang="de-DE" sz="1100">
                        <a:effectLst/>
                      </a:endParaRPr>
                    </a:p>
                    <a:p>
                      <a:pPr>
                        <a:lnSpc>
                          <a:spcPct val="115000"/>
                        </a:lnSpc>
                        <a:spcAft>
                          <a:spcPts val="0"/>
                        </a:spcAft>
                      </a:pPr>
                      <a:r>
                        <a:rPr lang="de-DE" sz="1400">
                          <a:effectLst/>
                        </a:rPr>
                        <a:t>Steven Security</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hMerge="1">
                  <a:txBody>
                    <a:bodyPr/>
                    <a:lstStyle/>
                    <a:p>
                      <a:endParaRPr lang="de-DE"/>
                    </a:p>
                  </a:txBody>
                  <a:tcPr/>
                </a:tc>
                <a:extLst>
                  <a:ext uri="{0D108BD9-81ED-4DB2-BD59-A6C34878D82A}">
                    <a16:rowId xmlns:a16="http://schemas.microsoft.com/office/drawing/2014/main" val="1889624486"/>
                  </a:ext>
                </a:extLst>
              </a:tr>
              <a:tr h="503595">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ist ein selbstständiger Informatikkaufmann. Er möchte erfolgreich sein und seine Kunden zufriedenstellen.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85644817"/>
                  </a:ext>
                </a:extLst>
              </a:tr>
              <a:tr h="503595">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ist 36, männlich und geschieden. Nach seiner Scheidung ist er wieder bei seinen Eltern eingezogen und wohnt in einem kleinen Dorf in der Nähe von München in seinem Kinderzimmer.</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2101113109"/>
                  </a:ext>
                </a:extLst>
              </a:tr>
              <a:tr h="503595">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zockt in seiner Freizeit gerne WoW oder CoD. Er verlässt nur ungern sein Zimmer und bestellt sich seine Videospiele, Snacks und Bier am liebsten online.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3596525963"/>
                  </a:ext>
                </a:extLst>
              </a:tr>
              <a:tr h="710968">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möchte den Code der Applikation sehen, um sicherzustellen, dass seine Daten geschützt werden. Daher ist ihm ein Open-Source-Code wichtig. Ihm ist die Leistung der Anwendung, bezogen auf Schnelligkeit, Skalierbarkeit, etc. wichtig.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383436"/>
                  </a:ext>
                </a:extLst>
              </a:tr>
              <a:tr h="503595">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Da Steven nur selten sein Elternhaus verlässt und die meiste Zeit vor seinem PC verbringt, kennt er die aktuellen Regelungen nicht. Wenn seine Mutter ihn einkaufen schickt, weiß er nicht worauf er achten muss.</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87815135"/>
                  </a:ext>
                </a:extLst>
              </a:tr>
              <a:tr h="503595">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Die Applikation ist Open-Source und es soll ein kleines Bug-Bounty-Programm geben, bei dem der Entdecker eines Fehlers eine Gratifikation bekommt.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1425352281"/>
                  </a:ext>
                </a:extLst>
              </a:tr>
              <a:tr h="604526">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67622" marR="67622" marT="0" marB="0"/>
                </a:tc>
                <a:tc>
                  <a:txBody>
                    <a:bodyPr/>
                    <a:lstStyle/>
                    <a:p>
                      <a:pPr>
                        <a:lnSpc>
                          <a:spcPct val="115000"/>
                        </a:lnSpc>
                        <a:spcAft>
                          <a:spcPts val="0"/>
                        </a:spcAft>
                      </a:pPr>
                      <a:r>
                        <a:rPr lang="de-DE" sz="1200" dirty="0">
                          <a:effectLst/>
                        </a:rPr>
                        <a:t>Steven hat schon oft Sicherheitslücken in Anwendungen entdeckt und diese daher nicht benutzt. Applikationen, bei denen er den Code nicht einsehen kann, benutzt er nicht, da er Datenschutz-bedenken hat.</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67622" marR="67622" marT="0" marB="0"/>
                </a:tc>
                <a:extLst>
                  <a:ext uri="{0D108BD9-81ED-4DB2-BD59-A6C34878D82A}">
                    <a16:rowId xmlns:a16="http://schemas.microsoft.com/office/drawing/2014/main" val="2931642061"/>
                  </a:ext>
                </a:extLst>
              </a:tr>
            </a:tbl>
          </a:graphicData>
        </a:graphic>
      </p:graphicFrame>
      <p:pic>
        <p:nvPicPr>
          <p:cNvPr id="7169" name="Grafik 7">
            <a:extLst>
              <a:ext uri="{FF2B5EF4-FFF2-40B4-BE49-F238E27FC236}">
                <a16:creationId xmlns:a16="http://schemas.microsoft.com/office/drawing/2014/main" id="{732DAA88-7EDE-44E8-9B6D-633A299C4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38" t="7031" r="12502" b="8594"/>
          <a:stretch>
            <a:fillRect/>
          </a:stretch>
        </p:blipFill>
        <p:spPr bwMode="auto">
          <a:xfrm>
            <a:off x="602228" y="1685825"/>
            <a:ext cx="116205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Anna Ahnungslos</a:t>
            </a:r>
          </a:p>
        </p:txBody>
      </p:sp>
      <p:graphicFrame>
        <p:nvGraphicFramePr>
          <p:cNvPr id="3" name="Tabelle 2">
            <a:extLst>
              <a:ext uri="{FF2B5EF4-FFF2-40B4-BE49-F238E27FC236}">
                <a16:creationId xmlns:a16="http://schemas.microsoft.com/office/drawing/2014/main" id="{870E2402-4770-4797-8816-F1568A0931BB}"/>
              </a:ext>
            </a:extLst>
          </p:cNvPr>
          <p:cNvGraphicFramePr>
            <a:graphicFrameLocks noGrp="1"/>
          </p:cNvGraphicFramePr>
          <p:nvPr>
            <p:extLst>
              <p:ext uri="{D42A27DB-BD31-4B8C-83A1-F6EECF244321}">
                <p14:modId xmlns:p14="http://schemas.microsoft.com/office/powerpoint/2010/main" val="2819891090"/>
              </p:ext>
            </p:extLst>
          </p:nvPr>
        </p:nvGraphicFramePr>
        <p:xfrm>
          <a:off x="2118124" y="1598779"/>
          <a:ext cx="8161324" cy="4452164"/>
        </p:xfrm>
        <a:graphic>
          <a:graphicData uri="http://schemas.openxmlformats.org/drawingml/2006/table">
            <a:tbl>
              <a:tblPr firstRow="1" firstCol="1" bandRow="1">
                <a:tableStyleId>{5C22544A-7EE6-4342-B048-85BDC9FD1C3A}</a:tableStyleId>
              </a:tblPr>
              <a:tblGrid>
                <a:gridCol w="1537144">
                  <a:extLst>
                    <a:ext uri="{9D8B030D-6E8A-4147-A177-3AD203B41FA5}">
                      <a16:colId xmlns:a16="http://schemas.microsoft.com/office/drawing/2014/main" val="4028511523"/>
                    </a:ext>
                  </a:extLst>
                </a:gridCol>
                <a:gridCol w="6624180">
                  <a:extLst>
                    <a:ext uri="{9D8B030D-6E8A-4147-A177-3AD203B41FA5}">
                      <a16:colId xmlns:a16="http://schemas.microsoft.com/office/drawing/2014/main" val="731948663"/>
                    </a:ext>
                  </a:extLst>
                </a:gridCol>
              </a:tblGrid>
              <a:tr h="472805">
                <a:tc gridSpan="2">
                  <a:txBody>
                    <a:bodyPr/>
                    <a:lstStyle/>
                    <a:p>
                      <a:pPr>
                        <a:lnSpc>
                          <a:spcPct val="115000"/>
                        </a:lnSpc>
                        <a:spcAft>
                          <a:spcPts val="0"/>
                        </a:spcAft>
                      </a:pPr>
                      <a:endParaRPr lang="de-DE" sz="1000">
                        <a:effectLst/>
                      </a:endParaRPr>
                    </a:p>
                    <a:p>
                      <a:pPr>
                        <a:lnSpc>
                          <a:spcPct val="115000"/>
                        </a:lnSpc>
                        <a:spcAft>
                          <a:spcPts val="0"/>
                        </a:spcAft>
                      </a:pPr>
                      <a:r>
                        <a:rPr lang="de-DE" sz="1300">
                          <a:effectLst/>
                        </a:rPr>
                        <a:t>Anna Ahnungslos</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hMerge="1">
                  <a:txBody>
                    <a:bodyPr/>
                    <a:lstStyle/>
                    <a:p>
                      <a:endParaRPr lang="de-DE"/>
                    </a:p>
                  </a:txBody>
                  <a:tcPr/>
                </a:tc>
                <a:extLst>
                  <a:ext uri="{0D108BD9-81ED-4DB2-BD59-A6C34878D82A}">
                    <a16:rowId xmlns:a16="http://schemas.microsoft.com/office/drawing/2014/main" val="1922868086"/>
                  </a:ext>
                </a:extLst>
              </a:tr>
              <a:tr h="459772">
                <a:tc>
                  <a:txBody>
                    <a:bodyPr/>
                    <a:lstStyle/>
                    <a:p>
                      <a:pPr>
                        <a:lnSpc>
                          <a:spcPct val="115000"/>
                        </a:lnSpc>
                        <a:spcAft>
                          <a:spcPts val="0"/>
                        </a:spcAft>
                      </a:pPr>
                      <a:r>
                        <a:rPr lang="de-DE" sz="1100">
                          <a:effectLst/>
                        </a:rPr>
                        <a:t>Hintergrund</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ist bereits pensioniert und hat zuvor als Putzkraft gearbeitet. Sie möchte ihre Pensionierung genießen und Ruhe finden.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2144729438"/>
                  </a:ext>
                </a:extLst>
              </a:tr>
              <a:tr h="270444">
                <a:tc>
                  <a:txBody>
                    <a:bodyPr/>
                    <a:lstStyle/>
                    <a:p>
                      <a:pPr>
                        <a:lnSpc>
                          <a:spcPct val="115000"/>
                        </a:lnSpc>
                        <a:spcAft>
                          <a:spcPts val="0"/>
                        </a:spcAft>
                      </a:pPr>
                      <a:r>
                        <a:rPr lang="de-DE" sz="1100">
                          <a:effectLst/>
                        </a:rPr>
                        <a:t>Demographie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ist eine 70-jährige Frau, die allein mit ihren drei Katzen in einer Mietwohnung in Bremerhaven wohnt.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557242409"/>
                  </a:ext>
                </a:extLst>
              </a:tr>
              <a:tr h="649099">
                <a:tc>
                  <a:txBody>
                    <a:bodyPr/>
                    <a:lstStyle/>
                    <a:p>
                      <a:pPr>
                        <a:lnSpc>
                          <a:spcPct val="115000"/>
                        </a:lnSpc>
                        <a:spcAft>
                          <a:spcPts val="0"/>
                        </a:spcAft>
                      </a:pPr>
                      <a:r>
                        <a:rPr lang="de-DE" sz="1100">
                          <a:effectLst/>
                        </a:rPr>
                        <a:t>Identifikatoren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liebt ihre Katzen über alles und strickt ihnen gerne süße Pullover, damit ihnen im Winter nicht kalt wird. Anna kennt sich mit der modernen Technik nicht aus und genießt ihre wöchentlichen Einkäufe auf dem Wochenmarkt.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2002799758"/>
                  </a:ext>
                </a:extLst>
              </a:tr>
              <a:tr h="838427">
                <a:tc>
                  <a:txBody>
                    <a:bodyPr/>
                    <a:lstStyle/>
                    <a:p>
                      <a:pPr>
                        <a:lnSpc>
                          <a:spcPct val="115000"/>
                        </a:lnSpc>
                        <a:spcAft>
                          <a:spcPts val="0"/>
                        </a:spcAft>
                      </a:pPr>
                      <a:r>
                        <a:rPr lang="de-DE" sz="1100">
                          <a:effectLst/>
                        </a:rPr>
                        <a:t>Erwartungen, Ziele und Emotionen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Für Anna ist es wichtig, dass die Anwendung einfach zu finden und zu bedienen ist. Da sie keine Affinität zur Technik hat, ist die Anwenderfreundlichkeit für sie am wichtigsten. Sie möchte, dass die notwendigen Berechtigungen zur Benutzung der App direkt abgefragt werden und sie nicht in ihren Einstellungen Anpassungen vornehmen muss.</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3616252196"/>
                  </a:ext>
                </a:extLst>
              </a:tr>
              <a:tr h="459772">
                <a:tc>
                  <a:txBody>
                    <a:bodyPr/>
                    <a:lstStyle/>
                    <a:p>
                      <a:pPr>
                        <a:lnSpc>
                          <a:spcPct val="115000"/>
                        </a:lnSpc>
                        <a:spcAft>
                          <a:spcPts val="0"/>
                        </a:spcAft>
                      </a:pPr>
                      <a:r>
                        <a:rPr lang="de-DE" sz="1100">
                          <a:effectLst/>
                        </a:rPr>
                        <a:t>Herausforderungen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Die Rentnerin benutzt komplizierte Apps nicht. Zudem schaut sie im Google Play Store eigentlich nicht nach neuen Apps und es ist eine Herausforderung, ihre Aufmerksamkeit auf unsere Anwendung zu lenken.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1177577970"/>
                  </a:ext>
                </a:extLst>
              </a:tr>
              <a:tr h="649099">
                <a:tc>
                  <a:txBody>
                    <a:bodyPr/>
                    <a:lstStyle/>
                    <a:p>
                      <a:pPr>
                        <a:lnSpc>
                          <a:spcPct val="115000"/>
                        </a:lnSpc>
                        <a:spcAft>
                          <a:spcPts val="0"/>
                        </a:spcAft>
                      </a:pPr>
                      <a:r>
                        <a:rPr lang="de-DE" sz="1100">
                          <a:effectLst/>
                        </a:rPr>
                        <a:t>Ideale Lösung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Unsere Anwendung wird simpel gehalten und beschränkt sich auf ihre Kernfunktion. Die Anforderungen der Berechtigungen werden direkt beim ersten Öffnen der App abgefragt, damit keine weiteren Anpassungen erforderlich sind und die Anwendung sofort einsatzbereit ist.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615218842"/>
                  </a:ext>
                </a:extLst>
              </a:tr>
              <a:tr h="551920">
                <a:tc>
                  <a:txBody>
                    <a:bodyPr/>
                    <a:lstStyle/>
                    <a:p>
                      <a:pPr>
                        <a:lnSpc>
                          <a:spcPct val="115000"/>
                        </a:lnSpc>
                        <a:spcAft>
                          <a:spcPts val="0"/>
                        </a:spcAft>
                      </a:pPr>
                      <a:r>
                        <a:rPr lang="de-DE" sz="1100">
                          <a:effectLst/>
                        </a:rPr>
                        <a:t>Häufige Einwände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61737" marR="61737" marT="0" marB="0"/>
                </a:tc>
                <a:tc>
                  <a:txBody>
                    <a:bodyPr/>
                    <a:lstStyle/>
                    <a:p>
                      <a:pPr>
                        <a:lnSpc>
                          <a:spcPct val="115000"/>
                        </a:lnSpc>
                        <a:spcAft>
                          <a:spcPts val="0"/>
                        </a:spcAft>
                      </a:pPr>
                      <a:r>
                        <a:rPr lang="de-DE" sz="1100" dirty="0">
                          <a:effectLst/>
                        </a:rPr>
                        <a:t>Anna benutzt viele Apps nicht, da sie ihr zu kompliziert und unübersichtlich sind. Außerdem fürchtet sie, die Wo-Rona App falsch zu benutzen und versehentlich einen falschen Standort anzugeben und somit falsche Regeln zu befolgen.</a:t>
                      </a:r>
                      <a:endParaRPr lang="de-DE" sz="1000" dirty="0">
                        <a:effectLst/>
                        <a:latin typeface="Arial" panose="020B0604020202020204" pitchFamily="34" charset="0"/>
                        <a:ea typeface="Arial" panose="020B0604020202020204" pitchFamily="34" charset="0"/>
                        <a:cs typeface="Times New Roman" panose="02020603050405020304" pitchFamily="18" charset="0"/>
                      </a:endParaRPr>
                    </a:p>
                  </a:txBody>
                  <a:tcPr marL="61737" marR="61737" marT="0" marB="0"/>
                </a:tc>
                <a:extLst>
                  <a:ext uri="{0D108BD9-81ED-4DB2-BD59-A6C34878D82A}">
                    <a16:rowId xmlns:a16="http://schemas.microsoft.com/office/drawing/2014/main" val="3951395299"/>
                  </a:ext>
                </a:extLst>
              </a:tr>
            </a:tbl>
          </a:graphicData>
        </a:graphic>
      </p:graphicFrame>
      <p:pic>
        <p:nvPicPr>
          <p:cNvPr id="8193" name="Grafik 8">
            <a:extLst>
              <a:ext uri="{FF2B5EF4-FFF2-40B4-BE49-F238E27FC236}">
                <a16:creationId xmlns:a16="http://schemas.microsoft.com/office/drawing/2014/main" id="{AF045F8D-6DD3-43BB-8102-EA660CF1D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30" r="6061" b="6818"/>
          <a:stretch>
            <a:fillRect/>
          </a:stretch>
        </p:blipFill>
        <p:spPr bwMode="auto">
          <a:xfrm>
            <a:off x="1055803" y="1590146"/>
            <a:ext cx="105727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12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Tim Teenie</a:t>
            </a:r>
          </a:p>
        </p:txBody>
      </p:sp>
      <p:graphicFrame>
        <p:nvGraphicFramePr>
          <p:cNvPr id="4" name="Tabelle 3">
            <a:extLst>
              <a:ext uri="{FF2B5EF4-FFF2-40B4-BE49-F238E27FC236}">
                <a16:creationId xmlns:a16="http://schemas.microsoft.com/office/drawing/2014/main" id="{131C7F8F-C970-4620-BB84-EB12AA9F76A5}"/>
              </a:ext>
            </a:extLst>
          </p:cNvPr>
          <p:cNvGraphicFramePr>
            <a:graphicFrameLocks noGrp="1"/>
          </p:cNvGraphicFramePr>
          <p:nvPr>
            <p:extLst>
              <p:ext uri="{D42A27DB-BD31-4B8C-83A1-F6EECF244321}">
                <p14:modId xmlns:p14="http://schemas.microsoft.com/office/powerpoint/2010/main" val="439675213"/>
              </p:ext>
            </p:extLst>
          </p:nvPr>
        </p:nvGraphicFramePr>
        <p:xfrm>
          <a:off x="1602740" y="1899950"/>
          <a:ext cx="9065895" cy="4237994"/>
        </p:xfrm>
        <a:graphic>
          <a:graphicData uri="http://schemas.openxmlformats.org/drawingml/2006/table">
            <a:tbl>
              <a:tblPr firstRow="1" firstCol="1" bandRow="1">
                <a:tableStyleId>{5C22544A-7EE6-4342-B048-85BDC9FD1C3A}</a:tableStyleId>
              </a:tblPr>
              <a:tblGrid>
                <a:gridCol w="1707515">
                  <a:extLst>
                    <a:ext uri="{9D8B030D-6E8A-4147-A177-3AD203B41FA5}">
                      <a16:colId xmlns:a16="http://schemas.microsoft.com/office/drawing/2014/main" val="4135456327"/>
                    </a:ext>
                  </a:extLst>
                </a:gridCol>
                <a:gridCol w="7358380">
                  <a:extLst>
                    <a:ext uri="{9D8B030D-6E8A-4147-A177-3AD203B41FA5}">
                      <a16:colId xmlns:a16="http://schemas.microsoft.com/office/drawing/2014/main" val="2802455685"/>
                    </a:ext>
                  </a:extLst>
                </a:gridCol>
              </a:tblGrid>
              <a:tr h="0">
                <a:tc gridSpan="2">
                  <a:txBody>
                    <a:bodyPr/>
                    <a:lstStyle/>
                    <a:p>
                      <a:pPr>
                        <a:lnSpc>
                          <a:spcPct val="115000"/>
                        </a:lnSpc>
                        <a:spcAft>
                          <a:spcPts val="0"/>
                        </a:spcAft>
                      </a:pPr>
                      <a:endParaRPr lang="de-DE" sz="1100">
                        <a:effectLst/>
                      </a:endParaRPr>
                    </a:p>
                    <a:p>
                      <a:pPr>
                        <a:lnSpc>
                          <a:spcPct val="115000"/>
                        </a:lnSpc>
                        <a:spcAft>
                          <a:spcPts val="0"/>
                        </a:spcAft>
                      </a:pPr>
                      <a:r>
                        <a:rPr lang="de-DE" sz="1400">
                          <a:effectLst/>
                        </a:rPr>
                        <a:t>Tim Teenie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hMerge="1">
                  <a:txBody>
                    <a:bodyPr/>
                    <a:lstStyle/>
                    <a:p>
                      <a:endParaRPr lang="de-DE"/>
                    </a:p>
                  </a:txBody>
                  <a:tcPr/>
                </a:tc>
                <a:extLst>
                  <a:ext uri="{0D108BD9-81ED-4DB2-BD59-A6C34878D82A}">
                    <a16:rowId xmlns:a16="http://schemas.microsoft.com/office/drawing/2014/main" val="1304023070"/>
                  </a:ext>
                </a:extLst>
              </a:tr>
              <a:tr h="0">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ist Schüler an einer Realschule. Er schreibt mittelmäßige Noten und weiß noch nicht, was er nach seinem Schulabschluss machen möchte. Er interessiert sich mehr für seine Freunde als fürs Lernen.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2183431958"/>
                  </a:ext>
                </a:extLst>
              </a:tr>
              <a:tr h="0">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ist 14, männlich und wohnt mit seinem alleinerziehenden Vater in einer Eigentumswohnung in Leipzig.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1656499018"/>
                  </a:ext>
                </a:extLst>
              </a:tr>
              <a:tr h="0">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dirty="0">
                          <a:effectLst/>
                        </a:rPr>
                        <a:t>Seine Freizeit verbringt Tim hauptsächlich draußen mit seinen Freunden oder im Training der U16 RB Leipzig Mannschaft.</a:t>
                      </a:r>
                      <a:endParaRPr lang="de-DE" sz="1100" dirty="0">
                        <a:effectLst/>
                      </a:endParaRPr>
                    </a:p>
                    <a:p>
                      <a:pPr>
                        <a:lnSpc>
                          <a:spcPct val="115000"/>
                        </a:lnSpc>
                        <a:spcAft>
                          <a:spcPts val="0"/>
                        </a:spcAft>
                      </a:pPr>
                      <a:r>
                        <a:rPr lang="de-DE" sz="1200" dirty="0">
                          <a:effectLst/>
                        </a:rPr>
                        <a:t>Tim freut sich, dass sein Vater einkaufen geht und für ihn kocht. Wenn Tim sich etwas kaufen möchte, fragt er seinen Vater, ob er ihm dies bestellen oder kaufen kann.</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125963877"/>
                  </a:ext>
                </a:extLst>
              </a:tr>
              <a:tr h="0">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Er möchte, dass die Anwendung eine Verbindung zu seinem Fitnesstracker ermöglicht. Zudem ist es ihm wichtig, dass er weiß, ob sein Fußballtraining stattfinden darf oder nicht.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041878792"/>
                  </a:ext>
                </a:extLst>
              </a:tr>
              <a:tr h="0">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bewegt sich in einem spezifischen Umfeld (Profifußball). Er ist darauf angewiesen, auch spezielle Corona-Verordnungen zu erhalten, die sich bspw. auf sein Training beziehen.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2737092161"/>
                  </a:ext>
                </a:extLst>
              </a:tr>
              <a:tr h="0">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Wir ermöglichen das Ein- und Ausstellen von verschiedenen Push-Up-Benachrichtigungen, sodass man nur die Regelungen per Notification erhält, die für einen relevant sind.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914723559"/>
                  </a:ext>
                </a:extLst>
              </a:tr>
              <a:tr h="0">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de-DE" sz="1200" dirty="0">
                          <a:effectLst/>
                        </a:rPr>
                        <a:t>Tim interessiert sich nur für sein Fußballtraining und möchte keine Push-Up-Benachrichtigungen zur Maskenpflicht oder ähnlichen Verordnungen erhalten.</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830635"/>
                  </a:ext>
                </a:extLst>
              </a:tr>
            </a:tbl>
          </a:graphicData>
        </a:graphic>
      </p:graphicFrame>
      <p:pic>
        <p:nvPicPr>
          <p:cNvPr id="9217" name="Grafik 5">
            <a:extLst>
              <a:ext uri="{FF2B5EF4-FFF2-40B4-BE49-F238E27FC236}">
                <a16:creationId xmlns:a16="http://schemas.microsoft.com/office/drawing/2014/main" id="{3C2E9107-29F4-46F0-89BF-A1249649D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92" t="7408" r="17778" b="13333"/>
          <a:stretch>
            <a:fillRect/>
          </a:stretch>
        </p:blipFill>
        <p:spPr bwMode="auto">
          <a:xfrm>
            <a:off x="458774" y="1900238"/>
            <a:ext cx="11430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0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endParaRPr lang="de-DE"/>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a:p>
        </p:txBody>
      </p:sp>
      <p:pic>
        <p:nvPicPr>
          <p:cNvPr id="6" name="Grafik 5" descr="Ein Bild, das Tisch enthält.&#10;&#10;Automatisch generierte Beschreibung">
            <a:extLst>
              <a:ext uri="{FF2B5EF4-FFF2-40B4-BE49-F238E27FC236}">
                <a16:creationId xmlns:a16="http://schemas.microsoft.com/office/drawing/2014/main" id="{BCD270E0-A8FD-45B1-89F1-C6602E750CA0}"/>
              </a:ext>
            </a:extLst>
          </p:cNvPr>
          <p:cNvPicPr/>
          <p:nvPr/>
        </p:nvPicPr>
        <p:blipFill rotWithShape="1">
          <a:blip r:embed="rId2">
            <a:extLst>
              <a:ext uri="{28A0092B-C50C-407E-A947-70E740481C1C}">
                <a14:useLocalDpi xmlns:a14="http://schemas.microsoft.com/office/drawing/2010/main" val="0"/>
              </a:ext>
            </a:extLst>
          </a:blip>
          <a:srcRect r="632"/>
          <a:stretch/>
        </p:blipFill>
        <p:spPr bwMode="auto">
          <a:xfrm>
            <a:off x="764006" y="319723"/>
            <a:ext cx="10663989" cy="6218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31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r>
              <a:rPr lang="de-DE" dirty="0"/>
              <a:t>Aufwandsschätzung</a:t>
            </a:r>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dirty="0"/>
          </a:p>
        </p:txBody>
      </p:sp>
      <p:pic>
        <p:nvPicPr>
          <p:cNvPr id="7" name="Grafik 6">
            <a:extLst>
              <a:ext uri="{FF2B5EF4-FFF2-40B4-BE49-F238E27FC236}">
                <a16:creationId xmlns:a16="http://schemas.microsoft.com/office/drawing/2014/main" id="{F206B331-F748-487F-92DB-F8465E6476D9}"/>
              </a:ext>
            </a:extLst>
          </p:cNvPr>
          <p:cNvPicPr/>
          <p:nvPr/>
        </p:nvPicPr>
        <p:blipFill rotWithShape="1">
          <a:blip r:embed="rId2">
            <a:extLst>
              <a:ext uri="{28A0092B-C50C-407E-A947-70E740481C1C}">
                <a14:useLocalDpi xmlns:a14="http://schemas.microsoft.com/office/drawing/2010/main" val="0"/>
              </a:ext>
            </a:extLst>
          </a:blip>
          <a:srcRect t="12697"/>
          <a:stretch/>
        </p:blipFill>
        <p:spPr bwMode="auto">
          <a:xfrm>
            <a:off x="3215640" y="1420971"/>
            <a:ext cx="5760720" cy="51606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974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r>
              <a:rPr lang="de-DE" dirty="0" err="1"/>
              <a:t>Epics</a:t>
            </a:r>
            <a:endParaRPr lang="de-DE" dirty="0"/>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dirty="0"/>
          </a:p>
        </p:txBody>
      </p:sp>
      <p:pic>
        <p:nvPicPr>
          <p:cNvPr id="6" name="Grafik 5" descr="Ein Bild, das Text enthält.&#10;&#10;Automatisch generierte Beschreibung">
            <a:extLst>
              <a:ext uri="{FF2B5EF4-FFF2-40B4-BE49-F238E27FC236}">
                <a16:creationId xmlns:a16="http://schemas.microsoft.com/office/drawing/2014/main" id="{C0CD8AE7-664C-405D-AB19-E574C8D1BAF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8809" y="1825625"/>
            <a:ext cx="5627238" cy="3796365"/>
          </a:xfrm>
          <a:prstGeom prst="rect">
            <a:avLst/>
          </a:prstGeom>
        </p:spPr>
      </p:pic>
      <p:pic>
        <p:nvPicPr>
          <p:cNvPr id="8" name="Grafik 7">
            <a:extLst>
              <a:ext uri="{FF2B5EF4-FFF2-40B4-BE49-F238E27FC236}">
                <a16:creationId xmlns:a16="http://schemas.microsoft.com/office/drawing/2014/main" id="{81B91FAF-8973-40EC-8F23-0208EB52164D}"/>
              </a:ext>
            </a:extLst>
          </p:cNvPr>
          <p:cNvPicPr/>
          <p:nvPr/>
        </p:nvPicPr>
        <p:blipFill>
          <a:blip r:embed="rId3">
            <a:extLst>
              <a:ext uri="{28A0092B-C50C-407E-A947-70E740481C1C}">
                <a14:useLocalDpi xmlns:a14="http://schemas.microsoft.com/office/drawing/2010/main" val="0"/>
              </a:ext>
            </a:extLst>
          </a:blip>
          <a:stretch>
            <a:fillRect/>
          </a:stretch>
        </p:blipFill>
        <p:spPr>
          <a:xfrm>
            <a:off x="6776185" y="630287"/>
            <a:ext cx="4577615" cy="5862588"/>
          </a:xfrm>
          <a:prstGeom prst="rect">
            <a:avLst/>
          </a:prstGeom>
        </p:spPr>
      </p:pic>
    </p:spTree>
    <p:extLst>
      <p:ext uri="{BB962C8B-B14F-4D97-AF65-F5344CB8AC3E}">
        <p14:creationId xmlns:p14="http://schemas.microsoft.com/office/powerpoint/2010/main" val="62095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E3700-D7AE-4893-8F77-9C8F93904DE3}"/>
              </a:ext>
            </a:extLst>
          </p:cNvPr>
          <p:cNvSpPr>
            <a:spLocks noGrp="1"/>
          </p:cNvSpPr>
          <p:nvPr>
            <p:ph type="title"/>
          </p:nvPr>
        </p:nvSpPr>
        <p:spPr/>
        <p:txBody>
          <a:bodyPr/>
          <a:lstStyle/>
          <a:p>
            <a:r>
              <a:rPr lang="de-DE" dirty="0"/>
              <a:t>Zusätzliche </a:t>
            </a:r>
            <a:r>
              <a:rPr lang="de-DE" dirty="0" err="1"/>
              <a:t>Requirements</a:t>
            </a:r>
            <a:endParaRPr lang="de-DE" dirty="0"/>
          </a:p>
        </p:txBody>
      </p:sp>
      <p:sp>
        <p:nvSpPr>
          <p:cNvPr id="4" name="Inhaltsplatzhalter 3">
            <a:extLst>
              <a:ext uri="{FF2B5EF4-FFF2-40B4-BE49-F238E27FC236}">
                <a16:creationId xmlns:a16="http://schemas.microsoft.com/office/drawing/2014/main" id="{793B9E21-DF3E-4441-8AC8-0755D30B9F3D}"/>
              </a:ext>
            </a:extLst>
          </p:cNvPr>
          <p:cNvSpPr>
            <a:spLocks noGrp="1"/>
          </p:cNvSpPr>
          <p:nvPr>
            <p:ph idx="1"/>
          </p:nvPr>
        </p:nvSpPr>
        <p:spPr>
          <a:xfrm>
            <a:off x="1120000" y="1690689"/>
            <a:ext cx="10233800" cy="4486274"/>
          </a:xfrm>
        </p:spPr>
        <p:txBody>
          <a:bodyPr/>
          <a:lstStyle/>
          <a:p>
            <a:r>
              <a:rPr lang="de-DE" dirty="0"/>
              <a:t>Generische UI-Komponenten und einheitlicher Aufbau eines Datensatzes (nicht an Corona-Gesetzgebung gebunden)</a:t>
            </a:r>
          </a:p>
          <a:p>
            <a:r>
              <a:rPr lang="de-DE" dirty="0"/>
              <a:t>Non-</a:t>
            </a:r>
            <a:r>
              <a:rPr lang="de-DE" dirty="0" err="1"/>
              <a:t>Functional</a:t>
            </a:r>
            <a:r>
              <a:rPr lang="de-DE" dirty="0"/>
              <a:t> </a:t>
            </a:r>
            <a:r>
              <a:rPr lang="de-DE" dirty="0" err="1"/>
              <a:t>Requirements</a:t>
            </a:r>
            <a:endParaRPr lang="de-DE" dirty="0"/>
          </a:p>
          <a:p>
            <a:pPr lvl="1"/>
            <a:r>
              <a:rPr lang="de-DE" dirty="0"/>
              <a:t>Genauigkeit des </a:t>
            </a:r>
            <a:r>
              <a:rPr lang="de-DE" dirty="0" err="1"/>
              <a:t>Lüftungstimers</a:t>
            </a:r>
            <a:endParaRPr lang="de-DE" dirty="0"/>
          </a:p>
          <a:p>
            <a:pPr lvl="1"/>
            <a:r>
              <a:rPr lang="de-DE" dirty="0"/>
              <a:t>Aktualisierungs-/ Updatedauer sollte 60 Sekunden nicht überschreiten</a:t>
            </a:r>
          </a:p>
          <a:p>
            <a:pPr lvl="1"/>
            <a:r>
              <a:rPr lang="de-DE" dirty="0"/>
              <a:t>Ladezeit für sämtliche UI-Komponenten samt Inhalt sollte max. 3 Sekunden dauern.</a:t>
            </a:r>
          </a:p>
          <a:p>
            <a:r>
              <a:rPr lang="de-DE" dirty="0"/>
              <a:t>External Interface </a:t>
            </a:r>
            <a:r>
              <a:rPr lang="de-DE" dirty="0" err="1"/>
              <a:t>Requirements</a:t>
            </a:r>
            <a:endParaRPr lang="de-DE" dirty="0"/>
          </a:p>
          <a:p>
            <a:pPr lvl="1"/>
            <a:r>
              <a:rPr lang="de-DE" dirty="0"/>
              <a:t>Alle Schnittstellen open-source; nur bei Alternativlosigkeit </a:t>
            </a:r>
            <a:r>
              <a:rPr lang="de-DE" dirty="0" err="1"/>
              <a:t>closed</a:t>
            </a:r>
            <a:r>
              <a:rPr lang="de-DE" dirty="0"/>
              <a:t>-source verwenden</a:t>
            </a:r>
          </a:p>
          <a:p>
            <a:pPr lvl="1"/>
            <a:endParaRPr lang="de-DE" dirty="0"/>
          </a:p>
        </p:txBody>
      </p:sp>
    </p:spTree>
    <p:extLst>
      <p:ext uri="{BB962C8B-B14F-4D97-AF65-F5344CB8AC3E}">
        <p14:creationId xmlns:p14="http://schemas.microsoft.com/office/powerpoint/2010/main" val="361453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5E3C8-7D3E-42CE-9F33-75554F904DFB}"/>
              </a:ext>
            </a:extLst>
          </p:cNvPr>
          <p:cNvSpPr>
            <a:spLocks noGrp="1"/>
          </p:cNvSpPr>
          <p:nvPr>
            <p:ph type="title"/>
          </p:nvPr>
        </p:nvSpPr>
        <p:spPr/>
        <p:txBody>
          <a:bodyPr/>
          <a:lstStyle/>
          <a:p>
            <a:r>
              <a:rPr lang="de-DE"/>
              <a:t>Quellen</a:t>
            </a:r>
          </a:p>
        </p:txBody>
      </p:sp>
      <p:sp>
        <p:nvSpPr>
          <p:cNvPr id="3" name="Inhaltsplatzhalter 2">
            <a:extLst>
              <a:ext uri="{FF2B5EF4-FFF2-40B4-BE49-F238E27FC236}">
                <a16:creationId xmlns:a16="http://schemas.microsoft.com/office/drawing/2014/main" id="{832B85E8-0BA2-4C3B-BB85-43935827ADF2}"/>
              </a:ext>
            </a:extLst>
          </p:cNvPr>
          <p:cNvSpPr>
            <a:spLocks noGrp="1"/>
          </p:cNvSpPr>
          <p:nvPr>
            <p:ph idx="1"/>
          </p:nvPr>
        </p:nvSpPr>
        <p:spPr/>
        <p:txBody>
          <a:bodyPr>
            <a:normAutofit lnSpcReduction="10000"/>
          </a:bodyPr>
          <a:lstStyle/>
          <a:p>
            <a:r>
              <a:rPr lang="de-DE" dirty="0"/>
              <a:t>Logo der Titelseite</a:t>
            </a:r>
          </a:p>
          <a:p>
            <a:pPr marL="0" indent="0">
              <a:buNone/>
            </a:pPr>
            <a:r>
              <a:rPr lang="de-DE" dirty="0">
                <a:hlinkClick r:id="rId2"/>
              </a:rPr>
              <a:t>https://blog.omnilab.de/wie-erklaere-ich-meinen-kindern-corona-quarantaene-oder-eine-ausgangssperre/</a:t>
            </a:r>
            <a:endParaRPr lang="de-DE" dirty="0"/>
          </a:p>
          <a:p>
            <a:pPr marL="0" indent="0">
              <a:buNone/>
            </a:pPr>
            <a:endParaRPr lang="de-DE" dirty="0"/>
          </a:p>
          <a:p>
            <a:r>
              <a:rPr lang="de-DE" dirty="0"/>
              <a:t>Impfstoff</a:t>
            </a:r>
          </a:p>
          <a:p>
            <a:pPr marL="0" indent="0">
              <a:buNone/>
            </a:pPr>
            <a:r>
              <a:rPr lang="de-DE" dirty="0">
                <a:hlinkClick r:id="rId3"/>
              </a:rPr>
              <a:t>https://www.bbc.com/news/health-54027269</a:t>
            </a:r>
            <a:r>
              <a:rPr lang="de-DE" dirty="0"/>
              <a:t> </a:t>
            </a:r>
          </a:p>
          <a:p>
            <a:pPr marL="0" indent="0">
              <a:buNone/>
            </a:pPr>
            <a:endParaRPr lang="de-DE" dirty="0"/>
          </a:p>
          <a:p>
            <a:r>
              <a:rPr lang="de-DE" dirty="0" err="1"/>
              <a:t>No</a:t>
            </a:r>
            <a:r>
              <a:rPr lang="de-DE" dirty="0"/>
              <a:t> Risk </a:t>
            </a:r>
            <a:r>
              <a:rPr lang="de-DE" dirty="0" err="1"/>
              <a:t>no</a:t>
            </a:r>
            <a:r>
              <a:rPr lang="de-DE" dirty="0"/>
              <a:t> Fun…</a:t>
            </a:r>
          </a:p>
          <a:p>
            <a:pPr marL="0" indent="0">
              <a:buNone/>
            </a:pPr>
            <a:r>
              <a:rPr lang="de-DE" dirty="0">
                <a:hlinkClick r:id="rId4"/>
              </a:rPr>
              <a:t>https://www.pinterest.de/pin/672514156845674527/</a:t>
            </a:r>
            <a:r>
              <a:rPr lang="de-DE" dirty="0"/>
              <a:t> </a:t>
            </a:r>
          </a:p>
          <a:p>
            <a:pPr marL="0" indent="0">
              <a:buNone/>
            </a:pPr>
            <a:endParaRPr lang="de-DE" dirty="0"/>
          </a:p>
        </p:txBody>
      </p:sp>
    </p:spTree>
    <p:extLst>
      <p:ext uri="{BB962C8B-B14F-4D97-AF65-F5344CB8AC3E}">
        <p14:creationId xmlns:p14="http://schemas.microsoft.com/office/powerpoint/2010/main" val="128743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Agenda – </a:t>
            </a:r>
            <a:r>
              <a:rPr lang="de-DE" dirty="0" err="1"/>
              <a:t>Requirement</a:t>
            </a:r>
            <a:r>
              <a:rPr lang="de-DE" dirty="0"/>
              <a:t>-Engineering</a:t>
            </a:r>
          </a:p>
        </p:txBody>
      </p:sp>
      <p:sp>
        <p:nvSpPr>
          <p:cNvPr id="3" name="Inhaltsplatzhalter 2">
            <a:extLst>
              <a:ext uri="{FF2B5EF4-FFF2-40B4-BE49-F238E27FC236}">
                <a16:creationId xmlns:a16="http://schemas.microsoft.com/office/drawing/2014/main" id="{D20C2183-26FB-4854-B7AE-42D5F621810C}"/>
              </a:ext>
            </a:extLst>
          </p:cNvPr>
          <p:cNvSpPr>
            <a:spLocks noGrp="1"/>
          </p:cNvSpPr>
          <p:nvPr>
            <p:ph idx="1"/>
          </p:nvPr>
        </p:nvSpPr>
        <p:spPr/>
        <p:txBody>
          <a:bodyPr/>
          <a:lstStyle/>
          <a:p>
            <a:r>
              <a:rPr lang="de-DE" dirty="0"/>
              <a:t>Iteration der Abgabe 1</a:t>
            </a:r>
          </a:p>
          <a:p>
            <a:r>
              <a:rPr lang="de-DE" dirty="0"/>
              <a:t>Stakeholder-Identifikation</a:t>
            </a:r>
          </a:p>
          <a:p>
            <a:r>
              <a:rPr lang="de-DE" dirty="0"/>
              <a:t>Business-Rules</a:t>
            </a:r>
          </a:p>
          <a:p>
            <a:r>
              <a:rPr lang="de-DE" dirty="0" err="1"/>
              <a:t>Constraints</a:t>
            </a:r>
            <a:endParaRPr lang="de-DE" dirty="0"/>
          </a:p>
          <a:p>
            <a:r>
              <a:rPr lang="de-DE" dirty="0"/>
              <a:t>User-Classes/ Personas und User-Story-</a:t>
            </a:r>
            <a:r>
              <a:rPr lang="de-DE" dirty="0" err="1"/>
              <a:t>Map</a:t>
            </a:r>
            <a:endParaRPr lang="de-DE" dirty="0"/>
          </a:p>
          <a:p>
            <a:r>
              <a:rPr lang="de-DE" dirty="0" err="1"/>
              <a:t>Epics</a:t>
            </a:r>
            <a:endParaRPr lang="de-DE" dirty="0"/>
          </a:p>
          <a:p>
            <a:r>
              <a:rPr lang="de-DE" dirty="0"/>
              <a:t>zusätzliche </a:t>
            </a:r>
            <a:r>
              <a:rPr lang="de-DE" dirty="0" err="1"/>
              <a:t>Requirements</a:t>
            </a:r>
            <a:endParaRPr lang="de-DE" dirty="0"/>
          </a:p>
          <a:p>
            <a:endParaRPr lang="de-DE" dirty="0"/>
          </a:p>
        </p:txBody>
      </p:sp>
    </p:spTree>
    <p:extLst>
      <p:ext uri="{BB962C8B-B14F-4D97-AF65-F5344CB8AC3E}">
        <p14:creationId xmlns:p14="http://schemas.microsoft.com/office/powerpoint/2010/main" val="370631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E3700-D7AE-4893-8F77-9C8F93904DE3}"/>
              </a:ext>
            </a:extLst>
          </p:cNvPr>
          <p:cNvSpPr>
            <a:spLocks noGrp="1"/>
          </p:cNvSpPr>
          <p:nvPr>
            <p:ph type="title"/>
          </p:nvPr>
        </p:nvSpPr>
        <p:spPr/>
        <p:txBody>
          <a:bodyPr/>
          <a:lstStyle/>
          <a:p>
            <a:r>
              <a:rPr lang="de-DE" dirty="0"/>
              <a:t>Iteration Abgabe 1</a:t>
            </a:r>
          </a:p>
        </p:txBody>
      </p:sp>
      <p:pic>
        <p:nvPicPr>
          <p:cNvPr id="1026" name="Picture 2" descr="Illustration of coronavirus vaccine">
            <a:extLst>
              <a:ext uri="{FF2B5EF4-FFF2-40B4-BE49-F238E27FC236}">
                <a16:creationId xmlns:a16="http://schemas.microsoft.com/office/drawing/2014/main" id="{E43F990D-254B-4201-9752-64DE7428E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15" y="2051108"/>
            <a:ext cx="4899170" cy="2755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32166FC2-49E9-41C1-8749-CCC2BA2CD56F}"/>
              </a:ext>
            </a:extLst>
          </p:cNvPr>
          <p:cNvSpPr txBox="1"/>
          <p:nvPr/>
        </p:nvSpPr>
        <p:spPr>
          <a:xfrm>
            <a:off x="3484033" y="5462601"/>
            <a:ext cx="5223934" cy="369332"/>
          </a:xfrm>
          <a:prstGeom prst="rect">
            <a:avLst/>
          </a:prstGeom>
          <a:noFill/>
        </p:spPr>
        <p:txBody>
          <a:bodyPr wrap="square" rtlCol="0">
            <a:spAutoFit/>
          </a:bodyPr>
          <a:lstStyle/>
          <a:p>
            <a:pPr algn="ctr"/>
            <a:r>
              <a:rPr lang="de-DE" dirty="0"/>
              <a:t>Kann es für uns eine Zeit ohne Corona geben?</a:t>
            </a:r>
          </a:p>
        </p:txBody>
      </p:sp>
    </p:spTree>
    <p:extLst>
      <p:ext uri="{BB962C8B-B14F-4D97-AF65-F5344CB8AC3E}">
        <p14:creationId xmlns:p14="http://schemas.microsoft.com/office/powerpoint/2010/main" val="245174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Iteration Abgabe 1</a:t>
            </a:r>
          </a:p>
        </p:txBody>
      </p:sp>
      <p:pic>
        <p:nvPicPr>
          <p:cNvPr id="2050" name="Picture 2" descr="No risk no fun... in 2020 | Witze lustig, Freitag sprüche lustig, Lustige  bilder von tieren">
            <a:extLst>
              <a:ext uri="{FF2B5EF4-FFF2-40B4-BE49-F238E27FC236}">
                <a16:creationId xmlns:a16="http://schemas.microsoft.com/office/drawing/2014/main" id="{80AF6CC6-3E99-4CA6-8FC3-FCD60D74305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02" b="5253"/>
          <a:stretch/>
        </p:blipFill>
        <p:spPr bwMode="auto">
          <a:xfrm>
            <a:off x="3830854" y="1632938"/>
            <a:ext cx="4423978" cy="3622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6B82A28-9B5A-4AC7-983D-51805078A2B4}"/>
              </a:ext>
            </a:extLst>
          </p:cNvPr>
          <p:cNvSpPr txBox="1"/>
          <p:nvPr/>
        </p:nvSpPr>
        <p:spPr>
          <a:xfrm>
            <a:off x="3484033" y="5520351"/>
            <a:ext cx="5223934" cy="369332"/>
          </a:xfrm>
          <a:prstGeom prst="rect">
            <a:avLst/>
          </a:prstGeom>
          <a:noFill/>
        </p:spPr>
        <p:txBody>
          <a:bodyPr wrap="square" rtlCol="0">
            <a:spAutoFit/>
          </a:bodyPr>
          <a:lstStyle/>
          <a:p>
            <a:pPr algn="ctr"/>
            <a:r>
              <a:rPr lang="de-DE" dirty="0" err="1"/>
              <a:t>Mitigationsstrategien</a:t>
            </a:r>
            <a:endParaRPr lang="de-DE" dirty="0"/>
          </a:p>
        </p:txBody>
      </p:sp>
    </p:spTree>
    <p:extLst>
      <p:ext uri="{BB962C8B-B14F-4D97-AF65-F5344CB8AC3E}">
        <p14:creationId xmlns:p14="http://schemas.microsoft.com/office/powerpoint/2010/main" val="19274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Stakeholder</a:t>
            </a:r>
          </a:p>
        </p:txBody>
      </p:sp>
      <p:pic>
        <p:nvPicPr>
          <p:cNvPr id="4" name="image1.png">
            <a:extLst>
              <a:ext uri="{FF2B5EF4-FFF2-40B4-BE49-F238E27FC236}">
                <a16:creationId xmlns:a16="http://schemas.microsoft.com/office/drawing/2014/main" id="{DF669A46-8857-4387-AB3D-55182F9FBD25}"/>
              </a:ext>
            </a:extLst>
          </p:cNvPr>
          <p:cNvPicPr>
            <a:picLocks noGrp="1"/>
          </p:cNvPicPr>
          <p:nvPr>
            <p:ph idx="1"/>
          </p:nvPr>
        </p:nvPicPr>
        <p:blipFill>
          <a:blip r:embed="rId2"/>
          <a:srcRect t="1702"/>
          <a:stretch>
            <a:fillRect/>
          </a:stretch>
        </p:blipFill>
        <p:spPr>
          <a:xfrm>
            <a:off x="2736114" y="1825625"/>
            <a:ext cx="7002346" cy="4351338"/>
          </a:xfrm>
          <a:prstGeom prst="rect">
            <a:avLst/>
          </a:prstGeom>
          <a:ln/>
        </p:spPr>
      </p:pic>
    </p:spTree>
    <p:extLst>
      <p:ext uri="{BB962C8B-B14F-4D97-AF65-F5344CB8AC3E}">
        <p14:creationId xmlns:p14="http://schemas.microsoft.com/office/powerpoint/2010/main" val="158297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Business Rules</a:t>
            </a:r>
          </a:p>
        </p:txBody>
      </p:sp>
      <p:graphicFrame>
        <p:nvGraphicFramePr>
          <p:cNvPr id="4" name="Inhaltsplatzhalter 3">
            <a:extLst>
              <a:ext uri="{FF2B5EF4-FFF2-40B4-BE49-F238E27FC236}">
                <a16:creationId xmlns:a16="http://schemas.microsoft.com/office/drawing/2014/main" id="{96030492-D6AF-4396-A555-A8F9896A44F7}"/>
              </a:ext>
            </a:extLst>
          </p:cNvPr>
          <p:cNvGraphicFramePr>
            <a:graphicFrameLocks noGrp="1"/>
          </p:cNvGraphicFramePr>
          <p:nvPr>
            <p:ph idx="1"/>
            <p:extLst>
              <p:ext uri="{D42A27DB-BD31-4B8C-83A1-F6EECF244321}">
                <p14:modId xmlns:p14="http://schemas.microsoft.com/office/powerpoint/2010/main" val="3220798293"/>
              </p:ext>
            </p:extLst>
          </p:nvPr>
        </p:nvGraphicFramePr>
        <p:xfrm>
          <a:off x="1963554" y="1463040"/>
          <a:ext cx="8730113" cy="5120640"/>
        </p:xfrm>
        <a:graphic>
          <a:graphicData uri="http://schemas.openxmlformats.org/drawingml/2006/table">
            <a:tbl>
              <a:tblPr>
                <a:tableStyleId>{5C22544A-7EE6-4342-B048-85BDC9FD1C3A}</a:tableStyleId>
              </a:tblPr>
              <a:tblGrid>
                <a:gridCol w="1111473">
                  <a:extLst>
                    <a:ext uri="{9D8B030D-6E8A-4147-A177-3AD203B41FA5}">
                      <a16:colId xmlns:a16="http://schemas.microsoft.com/office/drawing/2014/main" val="3207182738"/>
                    </a:ext>
                  </a:extLst>
                </a:gridCol>
                <a:gridCol w="5572761">
                  <a:extLst>
                    <a:ext uri="{9D8B030D-6E8A-4147-A177-3AD203B41FA5}">
                      <a16:colId xmlns:a16="http://schemas.microsoft.com/office/drawing/2014/main" val="4191289393"/>
                    </a:ext>
                  </a:extLst>
                </a:gridCol>
                <a:gridCol w="2045879">
                  <a:extLst>
                    <a:ext uri="{9D8B030D-6E8A-4147-A177-3AD203B41FA5}">
                      <a16:colId xmlns:a16="http://schemas.microsoft.com/office/drawing/2014/main" val="3536124487"/>
                    </a:ext>
                  </a:extLst>
                </a:gridCol>
              </a:tblGrid>
              <a:tr h="497194">
                <a:tc>
                  <a:txBody>
                    <a:bodyPr/>
                    <a:lstStyle/>
                    <a:p>
                      <a:pPr algn="just">
                        <a:lnSpc>
                          <a:spcPct val="115000"/>
                        </a:lnSpc>
                        <a:spcAft>
                          <a:spcPts val="0"/>
                        </a:spcAft>
                      </a:pPr>
                      <a:r>
                        <a:rPr lang="de-DE" sz="1600" b="1">
                          <a:effectLst/>
                        </a:rPr>
                        <a:t>ID</a:t>
                      </a:r>
                      <a:endParaRPr lang="de-DE" sz="1400" b="1">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b="1">
                          <a:effectLst/>
                        </a:rPr>
                        <a:t>Business Rule</a:t>
                      </a:r>
                      <a:endParaRPr lang="de-DE" sz="1400" b="1">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b="1" dirty="0">
                          <a:effectLst/>
                        </a:rPr>
                        <a:t>Bereich</a:t>
                      </a:r>
                      <a:endParaRPr lang="de-DE" sz="1400" b="1"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522573069"/>
                  </a:ext>
                </a:extLst>
              </a:tr>
              <a:tr h="497194">
                <a:tc>
                  <a:txBody>
                    <a:bodyPr/>
                    <a:lstStyle/>
                    <a:p>
                      <a:pPr algn="just">
                        <a:lnSpc>
                          <a:spcPct val="115000"/>
                        </a:lnSpc>
                        <a:spcAft>
                          <a:spcPts val="0"/>
                        </a:spcAft>
                      </a:pPr>
                      <a:r>
                        <a:rPr lang="de-DE" sz="1600">
                          <a:effectLst/>
                        </a:rPr>
                        <a:t>1</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Datenschutz-Grundverordnung (DSGVO)</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Sicherheit</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51828642"/>
                  </a:ext>
                </a:extLst>
              </a:tr>
              <a:tr h="820141">
                <a:tc>
                  <a:txBody>
                    <a:bodyPr/>
                    <a:lstStyle/>
                    <a:p>
                      <a:pPr algn="just">
                        <a:lnSpc>
                          <a:spcPct val="115000"/>
                        </a:lnSpc>
                        <a:spcAft>
                          <a:spcPts val="0"/>
                        </a:spcAft>
                      </a:pPr>
                      <a:r>
                        <a:rPr lang="de-DE" sz="1600">
                          <a:effectLst/>
                        </a:rPr>
                        <a:t>2</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Bilanzierungsregeln (GoB, Bilanzierungswahlrechte, etc.)</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Buchführung</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16031719"/>
                  </a:ext>
                </a:extLst>
              </a:tr>
              <a:tr h="820141">
                <a:tc>
                  <a:txBody>
                    <a:bodyPr/>
                    <a:lstStyle/>
                    <a:p>
                      <a:pPr algn="just">
                        <a:lnSpc>
                          <a:spcPct val="115000"/>
                        </a:lnSpc>
                        <a:spcAft>
                          <a:spcPts val="0"/>
                        </a:spcAft>
                      </a:pPr>
                      <a:r>
                        <a:rPr lang="de-DE" sz="1600">
                          <a:effectLst/>
                        </a:rPr>
                        <a:t>3</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Steuerberechnung (Corona-Umsatzsteuersenkung bedenken)</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Buchführung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08522830"/>
                  </a:ext>
                </a:extLst>
              </a:tr>
              <a:tr h="497194">
                <a:tc>
                  <a:txBody>
                    <a:bodyPr/>
                    <a:lstStyle/>
                    <a:p>
                      <a:pPr algn="just">
                        <a:lnSpc>
                          <a:spcPct val="115000"/>
                        </a:lnSpc>
                        <a:spcAft>
                          <a:spcPts val="0"/>
                        </a:spcAft>
                      </a:pPr>
                      <a:r>
                        <a:rPr lang="de-DE" sz="1600">
                          <a:effectLst/>
                        </a:rPr>
                        <a:t>4</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Arbeitnehmerrechte und soziale Aspekte</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Geschäftsführung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91625339"/>
                  </a:ext>
                </a:extLst>
              </a:tr>
              <a:tr h="497194">
                <a:tc>
                  <a:txBody>
                    <a:bodyPr/>
                    <a:lstStyle/>
                    <a:p>
                      <a:pPr algn="just">
                        <a:lnSpc>
                          <a:spcPct val="115000"/>
                        </a:lnSpc>
                        <a:spcAft>
                          <a:spcPts val="0"/>
                        </a:spcAft>
                      </a:pPr>
                      <a:r>
                        <a:rPr lang="de-DE" sz="1600">
                          <a:effectLst/>
                        </a:rPr>
                        <a:t>5</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IT-Sicherheitsgesetz (IT-SiG)</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Sicherheit</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96076040"/>
                  </a:ext>
                </a:extLst>
              </a:tr>
              <a:tr h="497194">
                <a:tc>
                  <a:txBody>
                    <a:bodyPr/>
                    <a:lstStyle/>
                    <a:p>
                      <a:pPr algn="just">
                        <a:lnSpc>
                          <a:spcPct val="115000"/>
                        </a:lnSpc>
                        <a:spcAft>
                          <a:spcPts val="0"/>
                        </a:spcAft>
                      </a:pPr>
                      <a:r>
                        <a:rPr lang="de-DE" sz="1600">
                          <a:effectLst/>
                        </a:rPr>
                        <a:t>6</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Bundesdatenschutzgesetz (BDSG)</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Sicherheit</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12492146"/>
                  </a:ext>
                </a:extLst>
              </a:tr>
              <a:tr h="497194">
                <a:tc>
                  <a:txBody>
                    <a:bodyPr/>
                    <a:lstStyle/>
                    <a:p>
                      <a:pPr algn="just">
                        <a:lnSpc>
                          <a:spcPct val="115000"/>
                        </a:lnSpc>
                        <a:spcAft>
                          <a:spcPts val="0"/>
                        </a:spcAft>
                      </a:pPr>
                      <a:r>
                        <a:rPr lang="de-DE" sz="1600">
                          <a:effectLst/>
                        </a:rPr>
                        <a:t>7</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Regelungen des Handelsgesetzbuches (HGB)</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Geschäftsführung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60536742"/>
                  </a:ext>
                </a:extLst>
              </a:tr>
              <a:tr h="497194">
                <a:tc>
                  <a:txBody>
                    <a:bodyPr/>
                    <a:lstStyle/>
                    <a:p>
                      <a:pPr algn="just">
                        <a:lnSpc>
                          <a:spcPct val="115000"/>
                        </a:lnSpc>
                        <a:spcAft>
                          <a:spcPts val="0"/>
                        </a:spcAft>
                      </a:pPr>
                      <a:r>
                        <a:rPr lang="de-DE" sz="1600">
                          <a:effectLst/>
                        </a:rPr>
                        <a:t>8</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Nachhaltigkeit</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Geschäftsführung</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37083504"/>
                  </a:ext>
                </a:extLst>
              </a:tr>
            </a:tbl>
          </a:graphicData>
        </a:graphic>
      </p:graphicFrame>
    </p:spTree>
    <p:extLst>
      <p:ext uri="{BB962C8B-B14F-4D97-AF65-F5344CB8AC3E}">
        <p14:creationId xmlns:p14="http://schemas.microsoft.com/office/powerpoint/2010/main" val="215590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err="1"/>
              <a:t>Constraints</a:t>
            </a:r>
            <a:endParaRPr lang="de-DE" dirty="0"/>
          </a:p>
        </p:txBody>
      </p:sp>
      <p:sp>
        <p:nvSpPr>
          <p:cNvPr id="3" name="Inhaltsplatzhalter 2">
            <a:extLst>
              <a:ext uri="{FF2B5EF4-FFF2-40B4-BE49-F238E27FC236}">
                <a16:creationId xmlns:a16="http://schemas.microsoft.com/office/drawing/2014/main" id="{D20C2183-26FB-4854-B7AE-42D5F621810C}"/>
              </a:ext>
            </a:extLst>
          </p:cNvPr>
          <p:cNvSpPr>
            <a:spLocks noGrp="1"/>
          </p:cNvSpPr>
          <p:nvPr>
            <p:ph idx="1"/>
          </p:nvPr>
        </p:nvSpPr>
        <p:spPr/>
        <p:txBody>
          <a:bodyPr/>
          <a:lstStyle/>
          <a:p>
            <a:r>
              <a:rPr lang="de-DE" dirty="0"/>
              <a:t>App für iOS (Swift) und Android (Java)</a:t>
            </a:r>
          </a:p>
          <a:p>
            <a:r>
              <a:rPr lang="de-DE" dirty="0"/>
              <a:t>Hohe Abwärtskompatibilität =&gt; Android API Level beachten</a:t>
            </a:r>
          </a:p>
          <a:p>
            <a:r>
              <a:rPr lang="de-DE" dirty="0"/>
              <a:t>Inländisches Hosting der Update Server</a:t>
            </a:r>
          </a:p>
          <a:p>
            <a:r>
              <a:rPr lang="de-DE" dirty="0"/>
              <a:t>Pures open-source</a:t>
            </a:r>
          </a:p>
          <a:p>
            <a:endParaRPr lang="de-DE" dirty="0"/>
          </a:p>
        </p:txBody>
      </p:sp>
    </p:spTree>
    <p:extLst>
      <p:ext uri="{BB962C8B-B14F-4D97-AF65-F5344CB8AC3E}">
        <p14:creationId xmlns:p14="http://schemas.microsoft.com/office/powerpoint/2010/main" val="373660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Dora Durchschnitt</a:t>
            </a:r>
          </a:p>
        </p:txBody>
      </p:sp>
      <p:graphicFrame>
        <p:nvGraphicFramePr>
          <p:cNvPr id="6" name="Inhaltsplatzhalter 5">
            <a:extLst>
              <a:ext uri="{FF2B5EF4-FFF2-40B4-BE49-F238E27FC236}">
                <a16:creationId xmlns:a16="http://schemas.microsoft.com/office/drawing/2014/main" id="{16A5BB25-9AA1-4CC7-B7EE-B29F1755A958}"/>
              </a:ext>
            </a:extLst>
          </p:cNvPr>
          <p:cNvGraphicFramePr>
            <a:graphicFrameLocks noGrp="1"/>
          </p:cNvGraphicFramePr>
          <p:nvPr>
            <p:ph idx="1"/>
          </p:nvPr>
        </p:nvGraphicFramePr>
        <p:xfrm>
          <a:off x="1874402" y="1659690"/>
          <a:ext cx="8725770" cy="4507473"/>
        </p:xfrm>
        <a:graphic>
          <a:graphicData uri="http://schemas.openxmlformats.org/drawingml/2006/table">
            <a:tbl>
              <a:tblPr firstRow="1" firstCol="1" bandRow="1">
                <a:tableStyleId>{5C22544A-7EE6-4342-B048-85BDC9FD1C3A}</a:tableStyleId>
              </a:tblPr>
              <a:tblGrid>
                <a:gridCol w="1643454">
                  <a:extLst>
                    <a:ext uri="{9D8B030D-6E8A-4147-A177-3AD203B41FA5}">
                      <a16:colId xmlns:a16="http://schemas.microsoft.com/office/drawing/2014/main" val="3561543404"/>
                    </a:ext>
                  </a:extLst>
                </a:gridCol>
                <a:gridCol w="7082316">
                  <a:extLst>
                    <a:ext uri="{9D8B030D-6E8A-4147-A177-3AD203B41FA5}">
                      <a16:colId xmlns:a16="http://schemas.microsoft.com/office/drawing/2014/main" val="1968169658"/>
                    </a:ext>
                  </a:extLst>
                </a:gridCol>
              </a:tblGrid>
              <a:tr h="505505">
                <a:tc gridSpan="2">
                  <a:txBody>
                    <a:bodyPr/>
                    <a:lstStyle/>
                    <a:p>
                      <a:pPr>
                        <a:lnSpc>
                          <a:spcPct val="115000"/>
                        </a:lnSpc>
                        <a:spcAft>
                          <a:spcPts val="0"/>
                        </a:spcAft>
                      </a:pPr>
                      <a:endParaRPr lang="de-DE" sz="1100">
                        <a:effectLst/>
                      </a:endParaRPr>
                    </a:p>
                    <a:p>
                      <a:pPr>
                        <a:lnSpc>
                          <a:spcPct val="115000"/>
                        </a:lnSpc>
                        <a:spcAft>
                          <a:spcPts val="0"/>
                        </a:spcAft>
                      </a:pPr>
                      <a:r>
                        <a:rPr lang="de-DE" sz="1300">
                          <a:effectLst/>
                        </a:rPr>
                        <a:t>Dora Durchschnitt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hMerge="1">
                  <a:txBody>
                    <a:bodyPr/>
                    <a:lstStyle/>
                    <a:p>
                      <a:endParaRPr lang="de-DE"/>
                    </a:p>
                  </a:txBody>
                  <a:tcPr/>
                </a:tc>
                <a:extLst>
                  <a:ext uri="{0D108BD9-81ED-4DB2-BD59-A6C34878D82A}">
                    <a16:rowId xmlns:a16="http://schemas.microsoft.com/office/drawing/2014/main" val="3701856668"/>
                  </a:ext>
                </a:extLst>
              </a:tr>
              <a:tr h="289148">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ist BWL-Studentin und möchte nach ihrem Studium einen stabilen Arbeitsplatz finden.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173292834"/>
                  </a:ext>
                </a:extLst>
              </a:tr>
              <a:tr h="289148">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ist 22 Jahre alt, weiblich und wohnt in einer Studenten-WG in Münster.</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144672320"/>
                  </a:ext>
                </a:extLst>
              </a:tr>
              <a:tr h="491570">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und ihr Freund gehen jeden Tag zusammen mit Doras Hund Gassi. Sie nutzt Online Shopping Angebote, aber tätigt auch oft Spontankäufe, wenn sie mit ihren Freundinnen in der Stadt ist.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729621799"/>
                  </a:ext>
                </a:extLst>
              </a:tr>
              <a:tr h="693992">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möchte, dass die Wo-Rona-App zuverlässige Informationen bereitstellt. Sie möchte, dass die Anwendung keine allzu langen Ladezeiten aufweist, aber benötigt auch keine Hochleistungsanwendung. Sie wünscht sich Push-Up-Benachrichtigungen, sobald sie eine Region betritt, in der andere Regeln gelten.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3446863577"/>
                  </a:ext>
                </a:extLst>
              </a:tr>
              <a:tr h="491570">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Sie hat Angst, sich falsch zu verhalten und fürchtet drohende Bußgelder. Da sie als Studentin sowieso knapp bei Kasse ist, möchte sie diese unbedingt vermeiden.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2592737624"/>
                  </a:ext>
                </a:extLst>
              </a:tr>
              <a:tr h="896413">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Wir halten unsere Datenbanken auf dem aktuellsten Stand und setzen Änderungen an den Verordnungen direkt um. Zudem erhält Dora eine Push-Up-Benachrichtigung, wenn die Verordnungen aktualisiert wurden. Die Applikation gibt ihre Daten nicht an Dritte weiter und speichert ihre Daten verschlüsselt. Zudem werden die Daten nach einer gewissen Zeit gelöscht.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3737609929"/>
                  </a:ext>
                </a:extLst>
              </a:tr>
              <a:tr h="693992">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dirty="0">
                          <a:effectLst/>
                        </a:rPr>
                        <a:t>Dora hat Angst, dass die Anwendung falsche oder veraltete Informationen liefert und sie daraus resultierend Bußgelder bezahlen muss. Zudem hat sie Bedenken, dass die Anwendung ihre Daten (wie z.B. Standortdaten) speichert.</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035887933"/>
                  </a:ext>
                </a:extLst>
              </a:tr>
            </a:tbl>
          </a:graphicData>
        </a:graphic>
      </p:graphicFrame>
      <p:pic>
        <p:nvPicPr>
          <p:cNvPr id="4097" name="Grafik 6">
            <a:extLst>
              <a:ext uri="{FF2B5EF4-FFF2-40B4-BE49-F238E27FC236}">
                <a16:creationId xmlns:a16="http://schemas.microsoft.com/office/drawing/2014/main" id="{D948A40B-2EDA-4C73-8B7D-45DF4D44B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125" r="21086"/>
          <a:stretch>
            <a:fillRect/>
          </a:stretch>
        </p:blipFill>
        <p:spPr bwMode="auto">
          <a:xfrm>
            <a:off x="608499" y="1652690"/>
            <a:ext cx="12573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9AA3AB-7EE0-4FAF-BCF5-939DD1557CB7}"/>
              </a:ext>
            </a:extLst>
          </p:cNvPr>
          <p:cNvSpPr>
            <a:spLocks noGrp="1"/>
          </p:cNvSpPr>
          <p:nvPr>
            <p:ph type="title"/>
          </p:nvPr>
        </p:nvSpPr>
        <p:spPr/>
        <p:txBody>
          <a:bodyPr/>
          <a:lstStyle/>
          <a:p>
            <a:r>
              <a:rPr lang="de-DE" dirty="0"/>
              <a:t>Personas – Volker Verantwortung</a:t>
            </a:r>
          </a:p>
        </p:txBody>
      </p:sp>
      <p:graphicFrame>
        <p:nvGraphicFramePr>
          <p:cNvPr id="4" name="Inhaltsplatzhalter 3">
            <a:extLst>
              <a:ext uri="{FF2B5EF4-FFF2-40B4-BE49-F238E27FC236}">
                <a16:creationId xmlns:a16="http://schemas.microsoft.com/office/drawing/2014/main" id="{B93AA1AF-4D50-44F6-A7E3-0B2E3615796F}"/>
              </a:ext>
            </a:extLst>
          </p:cNvPr>
          <p:cNvGraphicFramePr>
            <a:graphicFrameLocks noGrp="1"/>
          </p:cNvGraphicFramePr>
          <p:nvPr>
            <p:ph idx="1"/>
          </p:nvPr>
        </p:nvGraphicFramePr>
        <p:xfrm>
          <a:off x="2245768" y="1566686"/>
          <a:ext cx="7983038" cy="4515969"/>
        </p:xfrm>
        <a:graphic>
          <a:graphicData uri="http://schemas.openxmlformats.org/drawingml/2006/table">
            <a:tbl>
              <a:tblPr firstRow="1" firstCol="1" bandRow="1">
                <a:tableStyleId>{5C22544A-7EE6-4342-B048-85BDC9FD1C3A}</a:tableStyleId>
              </a:tblPr>
              <a:tblGrid>
                <a:gridCol w="1503564">
                  <a:extLst>
                    <a:ext uri="{9D8B030D-6E8A-4147-A177-3AD203B41FA5}">
                      <a16:colId xmlns:a16="http://schemas.microsoft.com/office/drawing/2014/main" val="467493937"/>
                    </a:ext>
                  </a:extLst>
                </a:gridCol>
                <a:gridCol w="6479474">
                  <a:extLst>
                    <a:ext uri="{9D8B030D-6E8A-4147-A177-3AD203B41FA5}">
                      <a16:colId xmlns:a16="http://schemas.microsoft.com/office/drawing/2014/main" val="2458206725"/>
                    </a:ext>
                  </a:extLst>
                </a:gridCol>
              </a:tblGrid>
              <a:tr h="462477">
                <a:tc gridSpan="2">
                  <a:txBody>
                    <a:bodyPr/>
                    <a:lstStyle/>
                    <a:p>
                      <a:pPr>
                        <a:lnSpc>
                          <a:spcPct val="115000"/>
                        </a:lnSpc>
                        <a:spcAft>
                          <a:spcPts val="0"/>
                        </a:spcAft>
                      </a:pPr>
                      <a:endParaRPr lang="de-DE" sz="1000">
                        <a:effectLst/>
                      </a:endParaRPr>
                    </a:p>
                    <a:p>
                      <a:pPr>
                        <a:lnSpc>
                          <a:spcPct val="115000"/>
                        </a:lnSpc>
                        <a:spcAft>
                          <a:spcPts val="0"/>
                        </a:spcAft>
                      </a:pPr>
                      <a:r>
                        <a:rPr lang="de-DE" sz="1200">
                          <a:effectLst/>
                        </a:rPr>
                        <a:t>Volker Verantwortung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hMerge="1">
                  <a:txBody>
                    <a:bodyPr/>
                    <a:lstStyle/>
                    <a:p>
                      <a:endParaRPr lang="de-DE"/>
                    </a:p>
                  </a:txBody>
                  <a:tcPr/>
                </a:tc>
                <a:extLst>
                  <a:ext uri="{0D108BD9-81ED-4DB2-BD59-A6C34878D82A}">
                    <a16:rowId xmlns:a16="http://schemas.microsoft.com/office/drawing/2014/main" val="432722223"/>
                  </a:ext>
                </a:extLst>
              </a:tr>
              <a:tr h="264536">
                <a:tc>
                  <a:txBody>
                    <a:bodyPr/>
                    <a:lstStyle/>
                    <a:p>
                      <a:pPr>
                        <a:lnSpc>
                          <a:spcPct val="115000"/>
                        </a:lnSpc>
                        <a:spcAft>
                          <a:spcPts val="0"/>
                        </a:spcAft>
                      </a:pPr>
                      <a:r>
                        <a:rPr lang="de-DE" sz="1100">
                          <a:effectLst/>
                        </a:rPr>
                        <a:t>Hintergrund</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arbeitet als Lagerarbeiter. Seine Kinder wohnen nicht mehr zuhause, aber besuchen ihn regelmäßig. </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4198686244"/>
                  </a:ext>
                </a:extLst>
              </a:tr>
              <a:tr h="449728">
                <a:tc>
                  <a:txBody>
                    <a:bodyPr/>
                    <a:lstStyle/>
                    <a:p>
                      <a:pPr>
                        <a:lnSpc>
                          <a:spcPct val="115000"/>
                        </a:lnSpc>
                        <a:spcAft>
                          <a:spcPts val="0"/>
                        </a:spcAft>
                      </a:pPr>
                      <a:r>
                        <a:rPr lang="de-DE" sz="1100">
                          <a:effectLst/>
                        </a:rPr>
                        <a:t>Demographie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ist 66 Jahre alt, männlich, glücklich verheiratet und wohnt mit seiner Frau in einer Doppelhaushälfte in Heidelberg.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365208625"/>
                  </a:ext>
                </a:extLst>
              </a:tr>
              <a:tr h="449728">
                <a:tc>
                  <a:txBody>
                    <a:bodyPr/>
                    <a:lstStyle/>
                    <a:p>
                      <a:pPr>
                        <a:lnSpc>
                          <a:spcPct val="115000"/>
                        </a:lnSpc>
                        <a:spcAft>
                          <a:spcPts val="0"/>
                        </a:spcAft>
                      </a:pPr>
                      <a:r>
                        <a:rPr lang="de-DE" sz="1100">
                          <a:effectLst/>
                        </a:rPr>
                        <a:t>Identifikatoren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In seiner Freizeit arbeitet er ehrenamtlich bei der Tafel. Volker fährt zweimal die Woche mit dem Fahrrad in den naheliegenden Supermarkt, um seiner Frau gesundes Essen kochen zu können.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3880029309"/>
                  </a:ext>
                </a:extLst>
              </a:tr>
              <a:tr h="820111">
                <a:tc>
                  <a:txBody>
                    <a:bodyPr/>
                    <a:lstStyle/>
                    <a:p>
                      <a:pPr>
                        <a:lnSpc>
                          <a:spcPct val="115000"/>
                        </a:lnSpc>
                        <a:spcAft>
                          <a:spcPts val="0"/>
                        </a:spcAft>
                      </a:pPr>
                      <a:r>
                        <a:rPr lang="de-DE" sz="1100">
                          <a:effectLst/>
                        </a:rPr>
                        <a:t>Erwartungen, Ziele und Emotionen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möchte sich und seine Mitmenschen schützen und legt daher sehr großen Wert auf die Richtigkeit der Informationen. Er hofft, durch die Anwendung der App und damit dem Einhalten der geltenden Regeln, gesund zu bleiben. Als verantwortungsbewusster Bürger möchte er informiert werden, wenn es bspw. Zeit ist zu lüften.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851030329"/>
                  </a:ext>
                </a:extLst>
              </a:tr>
              <a:tr h="449728">
                <a:tc>
                  <a:txBody>
                    <a:bodyPr/>
                    <a:lstStyle/>
                    <a:p>
                      <a:pPr>
                        <a:lnSpc>
                          <a:spcPct val="115000"/>
                        </a:lnSpc>
                        <a:spcAft>
                          <a:spcPts val="0"/>
                        </a:spcAft>
                      </a:pPr>
                      <a:r>
                        <a:rPr lang="de-DE" sz="1100">
                          <a:effectLst/>
                        </a:rPr>
                        <a:t>Herausforderungen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würde sich gerne regelkonform verhalten und sich und seine Mitmenschen schützen, ist allerdings durch die vielen Regelungen überfordert. Zudem weiß er nicht, wie er die Masken richtig einsetzen soll.</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525926031"/>
                  </a:ext>
                </a:extLst>
              </a:tr>
              <a:tr h="820111">
                <a:tc>
                  <a:txBody>
                    <a:bodyPr/>
                    <a:lstStyle/>
                    <a:p>
                      <a:pPr>
                        <a:lnSpc>
                          <a:spcPct val="115000"/>
                        </a:lnSpc>
                        <a:spcAft>
                          <a:spcPts val="0"/>
                        </a:spcAft>
                      </a:pPr>
                      <a:r>
                        <a:rPr lang="de-DE" sz="1100">
                          <a:effectLst/>
                        </a:rPr>
                        <a:t>Ideale Lösung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Wir versichern Volker die Aktualität unserer Daten und gleichen diese direkt mit den Informationen der Bundesregierung, der Landesregierung, etc. ab. Die Informationen werden mit Hyperlinks zu der Verordnung auf der Website der jeweiligen Behörde verlinkt. Unsere App bietet außerdem einen Ratgeber bzgl. der korrekten Verwendung von Masken.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3081166618"/>
                  </a:ext>
                </a:extLst>
              </a:tr>
              <a:tr h="634920">
                <a:tc>
                  <a:txBody>
                    <a:bodyPr/>
                    <a:lstStyle/>
                    <a:p>
                      <a:pPr>
                        <a:lnSpc>
                          <a:spcPct val="115000"/>
                        </a:lnSpc>
                        <a:spcAft>
                          <a:spcPts val="0"/>
                        </a:spcAft>
                      </a:pPr>
                      <a:r>
                        <a:rPr lang="de-DE" sz="1100">
                          <a:effectLst/>
                        </a:rPr>
                        <a:t>Häufige Einwände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dirty="0">
                          <a:effectLst/>
                        </a:rPr>
                        <a:t>Der Familienvater weiß nicht, an welche Regeln er sich halten sollte, um gesund zu bleiben. Er prüft zusätzlich die Informationen auf den Webseiten des RKIs und der Bundesregierung, da er der Anwendung nicht vollumfänglich traut.</a:t>
                      </a:r>
                      <a:endParaRPr lang="de-DE" sz="1000" dirty="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068172164"/>
                  </a:ext>
                </a:extLst>
              </a:tr>
            </a:tbl>
          </a:graphicData>
        </a:graphic>
      </p:graphicFrame>
      <p:pic>
        <p:nvPicPr>
          <p:cNvPr id="5121" name="Grafik 2">
            <a:extLst>
              <a:ext uri="{FF2B5EF4-FFF2-40B4-BE49-F238E27FC236}">
                <a16:creationId xmlns:a16="http://schemas.microsoft.com/office/drawing/2014/main" id="{8CD2CF4F-624D-44AD-95E5-F8053BBA4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78" t="752" r="8302"/>
          <a:stretch>
            <a:fillRect/>
          </a:stretch>
        </p:blipFill>
        <p:spPr bwMode="auto">
          <a:xfrm>
            <a:off x="1293268" y="1557061"/>
            <a:ext cx="9525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3991"/>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81C68DFECA294BAFB9C2A20253348D" ma:contentTypeVersion="7" ma:contentTypeDescription="Create a new document." ma:contentTypeScope="" ma:versionID="a1000d78e42e1d130e99588db7ba6bd3">
  <xsd:schema xmlns:xsd="http://www.w3.org/2001/XMLSchema" xmlns:xs="http://www.w3.org/2001/XMLSchema" xmlns:p="http://schemas.microsoft.com/office/2006/metadata/properties" xmlns:ns3="e6e64ce4-7c6a-4ef1-ac8e-b34e405a6a8a" targetNamespace="http://schemas.microsoft.com/office/2006/metadata/properties" ma:root="true" ma:fieldsID="92c363ec9ae73272d4d223d49e2bbdee" ns3:_="">
    <xsd:import namespace="e6e64ce4-7c6a-4ef1-ac8e-b34e405a6a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e64ce4-7c6a-4ef1-ac8e-b34e405a6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21BF1E-DCC3-43DE-947F-F9A2DDEC3F80}">
  <ds:schemaRefs>
    <ds:schemaRef ds:uri="e6e64ce4-7c6a-4ef1-ac8e-b34e405a6a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32DB522-6533-4187-AAA8-62641BD5F68D}">
  <ds:schemaRefs>
    <ds:schemaRef ds:uri="e6e64ce4-7c6a-4ef1-ac8e-b34e405a6a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14FEB30-9FE9-4CA8-B96B-3470DE7FF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TM04033923[[fn=Tiefe]]</Template>
  <TotalTime>0</TotalTime>
  <Words>1482</Words>
  <Application>Microsoft Office PowerPoint</Application>
  <PresentationFormat>Breitbild</PresentationFormat>
  <Paragraphs>154</Paragraphs>
  <Slides>17</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17</vt:i4>
      </vt:variant>
    </vt:vector>
  </HeadingPairs>
  <TitlesOfParts>
    <vt:vector size="20" baseType="lpstr">
      <vt:lpstr>Arial</vt:lpstr>
      <vt:lpstr>Corbel</vt:lpstr>
      <vt:lpstr>Tiefe</vt:lpstr>
      <vt:lpstr>Wo -Rona App</vt:lpstr>
      <vt:lpstr>Agenda – Requirement-Engineering</vt:lpstr>
      <vt:lpstr>Iteration Abgabe 1</vt:lpstr>
      <vt:lpstr>Iteration Abgabe 1</vt:lpstr>
      <vt:lpstr>Stakeholder</vt:lpstr>
      <vt:lpstr>Business Rules</vt:lpstr>
      <vt:lpstr>Constraints</vt:lpstr>
      <vt:lpstr>Personas – Dora Durchschnitt</vt:lpstr>
      <vt:lpstr>Personas – Volker Verantwortung</vt:lpstr>
      <vt:lpstr>Personas – Steven Security</vt:lpstr>
      <vt:lpstr>Personas – Anna Ahnungslos</vt:lpstr>
      <vt:lpstr>Personas – Tim Teenie</vt:lpstr>
      <vt:lpstr>PowerPoint-Präsentation</vt:lpstr>
      <vt:lpstr>Aufwandsschätzung</vt:lpstr>
      <vt:lpstr>Epics</vt:lpstr>
      <vt:lpstr>Zusätzliche Requirements</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Wo-Rona app</dc:title>
  <dc:creator>Michael Weinzierl</dc:creator>
  <cp:lastModifiedBy>Michael Weinzierl</cp:lastModifiedBy>
  <cp:revision>6</cp:revision>
  <dcterms:created xsi:type="dcterms:W3CDTF">2020-12-07T10:48:19Z</dcterms:created>
  <dcterms:modified xsi:type="dcterms:W3CDTF">2020-12-21T12:04:40Z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0x0101005881C68DFECA294BAFB9C2A20253348D</vt:lpwstr>
  </property>
</Properties>
</file>