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1" r:id="rId4"/>
    <p:sldId id="272" r:id="rId5"/>
    <p:sldId id="273" r:id="rId6"/>
    <p:sldId id="274" r:id="rId7"/>
    <p:sldId id="27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7" r:id="rId16"/>
    <p:sldId id="275" r:id="rId17"/>
    <p:sldId id="268" r:id="rId18"/>
    <p:sldId id="269" r:id="rId19"/>
    <p:sldId id="270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18.09.2017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18.09.2017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18.09.2017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E-Lehre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u="sng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C5D51-3D03-4074-B5E3-4F3214B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6BD3F56-863E-43DA-947B-3A9E9E92C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791"/>
            <a:ext cx="6218825" cy="39750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</p:spPr>
            <p:txBody>
              <a:bodyPr/>
              <a:lstStyle/>
              <a:p>
                <a:r>
                  <a:rPr lang="de-DE" dirty="0"/>
                  <a:t>Minimum bei Resonanzfrequenz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visuell abgeschätzt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Breite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durch Verschieben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  <a:blipFill>
                <a:blip r:embed="rId3"/>
                <a:stretch>
                  <a:fillRect l="-189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2AB13-BC72-4796-B9A0-E84D683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42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5DAB4-C08D-40A6-9280-BD650D40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:r>
                  <a:rPr lang="de-DE" dirty="0"/>
                  <a:t>Gruppe 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2226±12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=3.05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±0.17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Gruppe 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22ED36-6E3B-402A-8CAD-8F606DB0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8E1BAD0-FE1D-4DBF-ACD1-71D8229840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01392"/>
            <a:ext cx="9075218" cy="14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7BDE0-762F-40EE-A573-61932D01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D81A22-433B-443A-8FB3-8FFE6BEFA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364" y="1554009"/>
            <a:ext cx="6896589" cy="439855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40AB7F-B708-4B83-A503-C063AF0A0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Resonanzfrequenz bei Schnittpunkt von Spulen- und Kondensatorstrom</a:t>
            </a:r>
          </a:p>
          <a:p>
            <a:r>
              <a:rPr lang="de-DE" dirty="0"/>
              <a:t>Fehlerbestimmung:</a:t>
            </a:r>
          </a:p>
          <a:p>
            <a:pPr lvl="1"/>
            <a:r>
              <a:rPr lang="de-DE" dirty="0"/>
              <a:t>Verschiebung der Anpassungen</a:t>
            </a:r>
          </a:p>
          <a:p>
            <a:pPr lvl="1"/>
            <a:r>
              <a:rPr lang="de-DE" dirty="0"/>
              <a:t>Maximaler Abstand zwischen Schnittpunkten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69AE8F-B633-4673-B288-A29F6C8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12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5CC83DC-D41E-4B6C-947B-2605CE0B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095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±12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=3.37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38728-F498-44E7-9CAC-F78B28D5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84073285-001D-494C-B791-B7E43E2E6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03" y="1856048"/>
            <a:ext cx="6584394" cy="1552333"/>
          </a:xfrm>
        </p:spPr>
      </p:pic>
    </p:spTree>
    <p:extLst>
      <p:ext uri="{BB962C8B-B14F-4D97-AF65-F5344CB8AC3E}">
        <p14:creationId xmlns:p14="http://schemas.microsoft.com/office/powerpoint/2010/main" val="63491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A7800-3431-4131-A2C2-73FB918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Impedanz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2E2ACA-C2EB-47FF-8FCD-713B106D7E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639"/>
            <a:ext cx="6211629" cy="46393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2586883"/>
                <a:ext cx="581809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Fehler durch visuelle Abschätzung</a:t>
                </a:r>
              </a:p>
              <a:p>
                <a:r>
                  <a:rPr lang="de-DE" dirty="0" err="1"/>
                  <a:t>Gew</a:t>
                </a:r>
                <a:r>
                  <a:rPr lang="de-DE" dirty="0"/>
                  <a:t>. Mittelwert (Gruppe A):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dirty="0"/>
                  <a:t>Z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52.7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8.1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r>
                  <a:rPr lang="de-DE" dirty="0"/>
                  <a:t>Gew. Mittelwert (Gruppe B):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/>
                      <m:t>Z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70.5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6.4</m:t>
                        </m:r>
                      </m:e>
                    </m:d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2586883"/>
                <a:ext cx="5818095" cy="4351338"/>
              </a:xfr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30DD4F-A0DE-4AFC-876C-88BA5AA5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14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6ED0B74-7B0F-4B06-B82E-D9B57D990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23" y="1815465"/>
            <a:ext cx="6042772" cy="7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AF04C-2EB0-4DA5-8D8C-6A3581B3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991" y="3282047"/>
                <a:ext cx="6414857" cy="4351338"/>
              </a:xfrm>
            </p:spPr>
            <p:txBody>
              <a:bodyPr/>
              <a:lstStyle/>
              <a:p>
                <a:r>
                  <a:rPr lang="de-DE" dirty="0"/>
                  <a:t>Phasenverschiebung zwischen Strom und Spannung</a:t>
                </a:r>
              </a:p>
              <a:p>
                <a:r>
                  <a:rPr lang="de-DE" dirty="0"/>
                  <a:t>Ungenauigkeit durch Ablesefehler</a:t>
                </a:r>
              </a:p>
              <a:p>
                <a:r>
                  <a:rPr lang="de-DE" dirty="0"/>
                  <a:t>Gewichteter Mittelwert:</a:t>
                </a:r>
              </a:p>
              <a:p>
                <a:pPr lvl="1"/>
                <a:r>
                  <a:rPr lang="de-DE" dirty="0"/>
                  <a:t>Gruppe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=(2141±19)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Gruppe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=(2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094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991" y="3282047"/>
                <a:ext cx="6414857" cy="4351338"/>
              </a:xfrm>
              <a:blipFill>
                <a:blip r:embed="rId2"/>
                <a:stretch>
                  <a:fillRect l="-1709" t="-2241" r="-2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15849B-6A64-43E7-A4DE-3E19B97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54155-C69D-4846-8E9B-42159433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6" y="2278108"/>
            <a:ext cx="6686550" cy="581025"/>
          </a:xfrm>
          <a:prstGeom prst="rect">
            <a:avLst/>
          </a:prstGeom>
        </p:spPr>
      </p:pic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5DC3127E-0319-40D4-87B5-06B47DAA2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16" y="1775295"/>
            <a:ext cx="5499885" cy="41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74FCA-1F93-4941-9077-DE71987C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Zusammenfassung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F4D26F-C88F-4269-BB58-372F72FB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8757" y="2107003"/>
            <a:ext cx="5157787" cy="823912"/>
          </a:xfrm>
        </p:spPr>
        <p:txBody>
          <a:bodyPr/>
          <a:lstStyle/>
          <a:p>
            <a:r>
              <a:rPr lang="de-DE" dirty="0"/>
              <a:t>Gruppe A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3CA299-8AE5-4212-8E70-75BA99E33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40350" y="4331313"/>
            <a:ext cx="5183188" cy="823912"/>
          </a:xfrm>
        </p:spPr>
        <p:txBody>
          <a:bodyPr/>
          <a:lstStyle/>
          <a:p>
            <a:r>
              <a:rPr lang="de-DE" dirty="0"/>
              <a:t>Gruppe B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67FA2A7-5FF5-490A-8C6D-B35DF3878E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53" y="4137342"/>
            <a:ext cx="5759468" cy="136681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D75C8A-65F9-4BED-8628-D08C74B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16</a:t>
            </a:fld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C9FE77F-CD71-4FE3-B2EE-D51B30798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53" y="1918980"/>
            <a:ext cx="7389183" cy="158406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7A9487D-1B6A-4EFB-934D-2DFB1A318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959"/>
            <a:ext cx="3068428" cy="27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2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DDCF0-EC82-4303-877B-CED7CA94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Hoch- und Tiefpass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FAD5FD7-4AA9-4606-BC6A-00990C49CD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71" y="1735992"/>
            <a:ext cx="7043229" cy="462035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181F5-F392-47EE-A018-1C36EF3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63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F0421-23BF-434D-A56A-DC2A480B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Hoch- und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Schnittpunkt mit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Ablesefehler statistisch</a:t>
                </a:r>
              </a:p>
              <a:p>
                <a:r>
                  <a:rPr lang="de-DE" dirty="0"/>
                  <a:t>Systematischer Fehler durch Verschiebung und Neubestimmung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690E452-67F6-4140-A66C-62F58C162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67" y="993701"/>
            <a:ext cx="6939933" cy="518326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207C59-007C-4468-8064-2CDF7B98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68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AE86F-6EEF-48E1-9D63-42469C84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 und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</p:spPr>
            <p:txBody>
              <a:bodyPr/>
              <a:lstStyle/>
              <a:p>
                <a:r>
                  <a:rPr lang="de-DE" dirty="0"/>
                  <a:t>Bestimmung aus Phasendifferenz</a:t>
                </a:r>
              </a:p>
              <a:p>
                <a:pPr lvl="1"/>
                <a:r>
                  <a:rPr lang="de-DE" dirty="0"/>
                  <a:t>Nur statistischer Ablesefehler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Erwartung aus Bauteilen:</a:t>
                </a:r>
              </a:p>
              <a:p>
                <a:pPr marL="0" indent="0">
                  <a:buNone/>
                </a:pPr>
                <a:r>
                  <a:rPr lang="de-DE" dirty="0"/>
                  <a:t>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  <a:blipFill>
                <a:blip r:embed="rId2"/>
                <a:stretch>
                  <a:fillRect l="-2118" t="-33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005656-50B7-49C3-8FA5-AB9DE67D0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09" y="365125"/>
            <a:ext cx="6363791" cy="475295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245CF-6D77-4030-B5F2-1BA8A7D6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843822-64DA-4E17-9DD2-8E7131674418}"/>
              </a:ext>
            </a:extLst>
          </p:cNvPr>
          <p:cNvSpPr txBox="1"/>
          <p:nvPr/>
        </p:nvSpPr>
        <p:spPr>
          <a:xfrm>
            <a:off x="1532965" y="5446059"/>
            <a:ext cx="4295244" cy="91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1049F64-0ACF-4981-A5AD-2D5BC863C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232243"/>
            <a:ext cx="1143159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Serienschwingkreis</a:t>
            </a:r>
          </a:p>
          <a:p>
            <a:pPr lvl="1"/>
            <a:r>
              <a:rPr lang="de-DE" dirty="0"/>
              <a:t>Bestimmung der Resonanzfrequenz/ Güte</a:t>
            </a:r>
          </a:p>
          <a:p>
            <a:r>
              <a:rPr lang="de-DE" dirty="0"/>
              <a:t>Parallelschwingkreis</a:t>
            </a:r>
          </a:p>
          <a:p>
            <a:pPr lvl="1"/>
            <a:r>
              <a:rPr lang="de-DE" dirty="0"/>
              <a:t>Resonanzfrequenz/Güte</a:t>
            </a:r>
          </a:p>
          <a:p>
            <a:pPr lvl="1"/>
            <a:r>
              <a:rPr lang="de-DE" dirty="0"/>
              <a:t>Impedanz</a:t>
            </a:r>
          </a:p>
          <a:p>
            <a:r>
              <a:rPr lang="de-DE" dirty="0"/>
              <a:t>Hoch-/Tiefpass:</a:t>
            </a:r>
          </a:p>
          <a:p>
            <a:pPr lvl="1"/>
            <a:r>
              <a:rPr lang="de-DE" dirty="0"/>
              <a:t>Bestimmung der Grenzfrequenz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7053E-5303-4355-81D1-A82D72D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1F2ED-B8ED-4300-B557-C9A137B6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793492-5C1F-49E6-BE3A-3055B7A2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Serienschwingkreis</a:t>
            </a:r>
          </a:p>
          <a:p>
            <a:pPr lvl="1"/>
            <a:r>
              <a:rPr lang="de-DE" dirty="0"/>
              <a:t>Genauigkeit der Güte je nach Verfahren zwischen 0.5% und 5%</a:t>
            </a:r>
          </a:p>
          <a:p>
            <a:pPr lvl="1"/>
            <a:r>
              <a:rPr lang="de-DE" dirty="0"/>
              <a:t>Übereinstimmung innerhalb der Fehler</a:t>
            </a:r>
          </a:p>
          <a:p>
            <a:r>
              <a:rPr lang="de-DE" dirty="0"/>
              <a:t>Parallelschwingkreis</a:t>
            </a:r>
          </a:p>
          <a:p>
            <a:pPr lvl="1"/>
            <a:r>
              <a:rPr lang="de-DE" dirty="0"/>
              <a:t>Unbekannte Systematik erschwert Auswertung</a:t>
            </a:r>
          </a:p>
          <a:p>
            <a:pPr lvl="1"/>
            <a:r>
              <a:rPr lang="de-DE" dirty="0"/>
              <a:t>Genauigkeit zwischen 5% und 8%</a:t>
            </a:r>
          </a:p>
          <a:p>
            <a:pPr lvl="1"/>
            <a:r>
              <a:rPr lang="de-DE" dirty="0"/>
              <a:t>Übereinstimmung der Güte innerhalb der Fehler</a:t>
            </a:r>
          </a:p>
          <a:p>
            <a:r>
              <a:rPr lang="de-DE" dirty="0"/>
              <a:t>Hoch-/Tiefpass</a:t>
            </a:r>
          </a:p>
          <a:p>
            <a:pPr lvl="1"/>
            <a:r>
              <a:rPr lang="de-DE" dirty="0"/>
              <a:t>Genauigkeit zwischen 2% und 5%</a:t>
            </a:r>
          </a:p>
          <a:p>
            <a:pPr lvl="1"/>
            <a:r>
              <a:rPr lang="de-DE" dirty="0"/>
              <a:t>Übereinstimmung mit Erwartung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5F9556-B7A2-449C-BE32-00E2F1FC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536A-9845-44F5-A5A0-7C18FF58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Serienschwingkreis - 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EDC6B-08CC-4570-8926-026018A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FD22FA9-20CD-42EF-8F9B-483F5D7E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0084" cy="2225380"/>
          </a:xfrm>
        </p:spPr>
        <p:txBody>
          <a:bodyPr/>
          <a:lstStyle/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Resonanzkurve</a:t>
            </a:r>
          </a:p>
          <a:p>
            <a:pPr lvl="1"/>
            <a:r>
              <a:rPr lang="de-DE" dirty="0"/>
              <a:t>Phase</a:t>
            </a:r>
          </a:p>
          <a:p>
            <a:pPr lvl="1"/>
            <a:r>
              <a:rPr lang="de-DE" dirty="0"/>
              <a:t>Spannungsüberhöhung</a:t>
            </a:r>
          </a:p>
          <a:p>
            <a:pPr lvl="1"/>
            <a:r>
              <a:rPr lang="de-DE" dirty="0"/>
              <a:t>Bauteile</a:t>
            </a:r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9FBEDF62-B216-4278-B373-B91AE044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03" y="1641213"/>
            <a:ext cx="5386029" cy="32508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FB23E8-FF3D-4A93-B845-38AF18E4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6" y="4447864"/>
            <a:ext cx="7008983" cy="19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D595C-8593-4048-B649-34BEE721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Serienschwingkreis - Resonanzkurve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64B71-6E1B-4663-ADA1-0F71CAC3F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666772" cy="27352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Werte abgelesen und ausgerechnet</a:t>
                </a:r>
              </a:p>
              <a:p>
                <a:r>
                  <a:rPr lang="de-DE" dirty="0"/>
                  <a:t>Unsicherheiten:</a:t>
                </a:r>
              </a:p>
              <a:p>
                <a:pPr lvl="1"/>
                <a:r>
                  <a:rPr lang="de-DE" dirty="0"/>
                  <a:t>Ablesefehler</a:t>
                </a:r>
              </a:p>
              <a:p>
                <a:pPr lvl="1"/>
                <a:r>
                  <a:rPr lang="de-DE" dirty="0"/>
                  <a:t>Strommessung (stat., syst.)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64B71-6E1B-4663-ADA1-0F71CAC3F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666772" cy="2735296"/>
              </a:xfrm>
              <a:blipFill>
                <a:blip r:embed="rId2"/>
                <a:stretch>
                  <a:fillRect l="-1938" b="-24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D5799A-F087-456D-A8CE-CDB65C4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FBC05E-C948-44EA-9F6F-26DC9F581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72" y="1899769"/>
            <a:ext cx="5687028" cy="4247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A05B38-52EC-44B4-B952-7CACB6F48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86" y="4332302"/>
            <a:ext cx="5388999" cy="2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FAD00-1C02-4A2A-AAB8-EAD85D8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796"/>
          </a:xfrm>
        </p:spPr>
        <p:txBody>
          <a:bodyPr/>
          <a:lstStyle/>
          <a:p>
            <a:r>
              <a:rPr lang="de-DE" dirty="0"/>
              <a:t>Serienschwingkreis - Phasenverschiebung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51A25D-26A4-434C-BB66-A28A2419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AFACC88-CAA2-415E-B441-EDACED6CE064}"/>
                  </a:ext>
                </a:extLst>
              </p:cNvPr>
              <p:cNvSpPr txBox="1"/>
              <p:nvPr/>
            </p:nvSpPr>
            <p:spPr>
              <a:xfrm>
                <a:off x="838200" y="1884611"/>
                <a:ext cx="2562753" cy="215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=0°)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=±45°)</m:t>
                        </m:r>
                      </m:den>
                    </m:f>
                  </m:oMath>
                </a14:m>
                <a:endParaRPr lang="de-DE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Unsicherheit: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Ablesefehler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AFACC88-CAA2-415E-B441-EDACED6C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4611"/>
                <a:ext cx="2562753" cy="2158027"/>
              </a:xfrm>
              <a:prstGeom prst="rect">
                <a:avLst/>
              </a:prstGeom>
              <a:blipFill>
                <a:blip r:embed="rId3"/>
                <a:stretch>
                  <a:fillRect l="-3333" r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51BBE6E3-D5E2-47A6-9B07-3C35FF291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16" y="3861401"/>
            <a:ext cx="4379967" cy="28600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A9FD33A-7CF6-4816-BB17-89995AA1B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84" y="1501032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522F2-2C69-4809-9C12-22AE8B84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de-DE" dirty="0"/>
              <a:t>Serienschwingkreis - Spannungsüberhöhung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DBC404-894C-4856-90E7-ADE5172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0289E2-D9F6-48F5-A91A-27ACB0CE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4" y="1632918"/>
            <a:ext cx="5619057" cy="4196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342FF02-C4DF-4757-A0C5-0EF173D8881C}"/>
                  </a:ext>
                </a:extLst>
              </p:cNvPr>
              <p:cNvSpPr txBox="1"/>
              <p:nvPr/>
            </p:nvSpPr>
            <p:spPr>
              <a:xfrm>
                <a:off x="709570" y="1550289"/>
                <a:ext cx="4801699" cy="178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Unsicherheiten 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de-DE" sz="2400" dirty="0"/>
                  <a:t>Ablesefehler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de-DE" sz="2400" dirty="0"/>
                  <a:t>Spannungsmessing (stat., syst.)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342FF02-C4DF-4757-A0C5-0EF173D88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70" y="1550289"/>
                <a:ext cx="4801699" cy="1788695"/>
              </a:xfrm>
              <a:prstGeom prst="rect">
                <a:avLst/>
              </a:prstGeom>
              <a:blipFill>
                <a:blip r:embed="rId3"/>
                <a:stretch>
                  <a:fillRect l="-1650" r="-1269" b="-68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662DEB28-BDE5-4503-BD64-A284F08FD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8" y="3651324"/>
            <a:ext cx="6059258" cy="27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0DFD2-24DF-414F-9674-D95C4F42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Serienschwingkreis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EBDBF09-FB17-4B22-9F79-9A466E539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4041"/>
            <a:ext cx="9745772" cy="296487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CF7D4-43AA-4233-8534-0A0CDC92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8B8089-FB50-48C0-8C17-39ADB7FB3333}"/>
                  </a:ext>
                </a:extLst>
              </p:cNvPr>
              <p:cNvSpPr txBox="1"/>
              <p:nvPr/>
            </p:nvSpPr>
            <p:spPr>
              <a:xfrm>
                <a:off x="838200" y="2133600"/>
                <a:ext cx="9351406" cy="121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ad>
                      <m:radPr>
                        <m:degHide m:val="on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endParaRPr lang="de-DE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Größtenteils Übereinstimmung der Messwerte im Rahmen ihrer Fehler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8B8089-FB50-48C0-8C17-39ADB7FB3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3600"/>
                <a:ext cx="9351406" cy="1213217"/>
              </a:xfrm>
              <a:prstGeom prst="rect">
                <a:avLst/>
              </a:prstGeom>
              <a:blipFill>
                <a:blip r:embed="rId3"/>
                <a:stretch>
                  <a:fillRect l="-913" b="-105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79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3ECFC-CE9B-4DD8-99A5-47FE3A87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Aufbau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EBE9EC-430B-40C3-A1AC-82A30DC84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75" y="1690688"/>
            <a:ext cx="3434449" cy="4351338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22D784A1-EA59-4D3F-86FE-A183AB51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Gesamtstrom</a:t>
            </a:r>
          </a:p>
          <a:p>
            <a:pPr lvl="1"/>
            <a:r>
              <a:rPr lang="de-DE" dirty="0"/>
              <a:t>Stromüberhöhung</a:t>
            </a:r>
          </a:p>
          <a:p>
            <a:pPr lvl="1"/>
            <a:r>
              <a:rPr lang="de-DE" dirty="0"/>
              <a:t>Impedanz</a:t>
            </a:r>
          </a:p>
          <a:p>
            <a:pPr lvl="1"/>
            <a:r>
              <a:rPr lang="de-DE" dirty="0"/>
              <a:t>Phase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9664E-C9E8-488A-8BF7-4A9DB941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CDD6FE-332F-4D6F-BB84-6F410E5A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26537"/>
            <a:ext cx="6052893" cy="13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D4849-C003-4855-B760-70BDC47B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Daten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387A7C-C805-43FA-86C6-838619AC6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" y="1690687"/>
            <a:ext cx="6006728" cy="4486275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FEF1031-B5BE-467E-8DFD-E9B64DC8B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6"/>
            <a:ext cx="6006730" cy="448627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5C96EC-D759-4DFF-A882-38724FD0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Breitbild</PresentationFormat>
  <Paragraphs>129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E-Lehre</vt:lpstr>
      <vt:lpstr>Inhalt</vt:lpstr>
      <vt:lpstr>Serienschwingkreis - Aufbau</vt:lpstr>
      <vt:lpstr>Serienschwingkreis - Resonanzkurve</vt:lpstr>
      <vt:lpstr>Serienschwingkreis - Phasenverschiebung</vt:lpstr>
      <vt:lpstr>Serienschwingkreis - Spannungsüberhöhung</vt:lpstr>
      <vt:lpstr>Zusammenfassung Serienschwingkreis</vt:lpstr>
      <vt:lpstr>Parallelschwingkreis - Aufbau</vt:lpstr>
      <vt:lpstr>Parallelschwingkreis - Daten</vt:lpstr>
      <vt:lpstr>Parallelschwingkreis - Gesamtstrom</vt:lpstr>
      <vt:lpstr>Parallelschwingkreis - Gesamtstrom</vt:lpstr>
      <vt:lpstr>Parallelschwingkreis - Stromüberhöhung</vt:lpstr>
      <vt:lpstr>Parallelschwingkreis - Stromüberhöhung</vt:lpstr>
      <vt:lpstr>Parallelschwingkreis - Impedanz</vt:lpstr>
      <vt:lpstr>Parallelschwingkreis - Phase</vt:lpstr>
      <vt:lpstr>Parallelschwingkreis - Zusammenfassung</vt:lpstr>
      <vt:lpstr>Aufbau Hoch- und Tiefpass </vt:lpstr>
      <vt:lpstr>Hoch- und Tiefpass</vt:lpstr>
      <vt:lpstr>Hoch und Tiefpass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Moritz Berger</cp:lastModifiedBy>
  <cp:revision>59</cp:revision>
  <dcterms:created xsi:type="dcterms:W3CDTF">2017-09-10T10:00:53Z</dcterms:created>
  <dcterms:modified xsi:type="dcterms:W3CDTF">2017-09-18T11:08:10Z</dcterms:modified>
</cp:coreProperties>
</file>