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70" r:id="rId9"/>
    <p:sldId id="265" r:id="rId10"/>
    <p:sldId id="266" r:id="rId11"/>
    <p:sldId id="267" r:id="rId12"/>
    <p:sldId id="268" r:id="rId13"/>
    <p:sldId id="269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585DEA-4B60-4D13-BD18-04E6FCEDE338}" type="datetimeFigureOut">
              <a:rPr lang="de-DE" smtClean="0"/>
              <a:t>06.09.2017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7F861-95AB-4172-8860-EC515153E9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7685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613D88-F217-49F6-BFE4-720229912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196C487-C99D-4E8C-B747-94D24E380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88A3B0-24C5-4A12-864F-4E90A483A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8FCD-1A1F-4DE2-A466-712314E3C38E}" type="datetime1">
              <a:rPr lang="de-DE" smtClean="0"/>
              <a:t>06.09.2017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3D8423-4298-40F8-8FF4-6D6EC00AA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E9882F-962E-4E58-B38B-AC10F0805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1889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02A085-A05E-460B-95C5-1B4041824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CCB3B9D-8670-4300-A989-E7FE3BBEA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3CB222-2C7B-4F7D-9716-4EA908B26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51E70-B48D-4BF0-9142-90E29720033B}" type="datetime1">
              <a:rPr lang="de-DE" smtClean="0"/>
              <a:t>06.09.2017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FA41CA-644F-4EB9-B83F-31B34CD96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11B6B7-78A9-45B7-A6B1-046C5E1F8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713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38119AF-AF59-44C5-AA96-2642AED4E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DCA2DEF-C10D-4BB2-88C3-EB0EE00F2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D28134-2DB3-4E9F-9659-F1A9CEEC2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6144-571F-4485-8069-3D26424F2F84}" type="datetime1">
              <a:rPr lang="de-DE" smtClean="0"/>
              <a:t>06.09.2017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E8AE64-BD4A-41DD-BCD7-306E55A91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9C5493-569F-4A94-B6F0-8B0E2162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4899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E17BF-DE61-437E-BF76-8E7DBF1F8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2E91D5-68A9-4B33-9EA0-262DFEEAB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25C9A2-A55A-4C27-86B2-9FBE73466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1FE6-01CE-4D24-A8D7-12920EFC0552}" type="datetime1">
              <a:rPr lang="de-DE" smtClean="0"/>
              <a:t>06.09.2017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99B749-5E55-4767-A967-F6732DBF5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67BCE2-5A0E-479E-B294-0F0E4ACBF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422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35007E-229B-4797-9326-D5693BDD8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0840C9-C1B2-4014-BFAC-B2E5ABAAF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57FF2B-4473-4D59-B526-A32FDC056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36CB-DD63-475B-BF6E-AB38B91D108D}" type="datetime1">
              <a:rPr lang="de-DE" smtClean="0"/>
              <a:t>06.09.2017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91BFE8-0D13-456C-B0BA-C52FCD3C9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32D820-8039-4A83-A271-B66F571D6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523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DBF6F4-515E-48DD-ACA7-F45D9379C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7B0243-3DF2-4939-A9C1-C8AD3DFAC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01641A-8914-4836-AE93-72FB7C6BD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1991A1-7AC2-4CD2-B394-5971A03CB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342E-A2CE-4BB9-A979-7B0285EBC924}" type="datetime1">
              <a:rPr lang="de-DE" smtClean="0"/>
              <a:t>06.09.2017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F539B1-4B29-4F10-B650-FA798D0E4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107CEFD-B16B-43EC-95ED-49E39F5A3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2017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5F8D4D-9517-4303-B819-B6551FD41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4F6E9F-9B0C-4D71-A41B-E90182FDD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DCAC11-4557-44B4-B7E9-529F4C6EA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BF172E9-095B-4436-A16C-038C86DEC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26963CD-6DAE-480A-A0F2-AB0229C094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F9A3338-4208-4E04-BB3B-0AA07229C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3B09-DA55-4921-9419-68DC46108F1A}" type="datetime1">
              <a:rPr lang="de-DE" smtClean="0"/>
              <a:t>06.09.2017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8EA87E3-0228-4405-A7D2-3092B001A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19336AB-9942-4C29-BD8C-27770DA24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691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F41B00-ED54-43AC-BD61-52ED06402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3FC69C0-1975-4DBB-8CFA-55D6A97B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EA1C-2A48-4DCE-A33C-9F3DF0233F4D}" type="datetime1">
              <a:rPr lang="de-DE" smtClean="0"/>
              <a:t>06.09.2017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46DB0D-CCDF-4DDC-A75F-9F4FB829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8C32AC-8EFB-4E67-8BB6-D6856FDD6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707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64853F5-558C-456C-8DF6-FFCDDFE43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3015-ED91-420B-88A8-D2A0C0C46BB0}" type="datetime1">
              <a:rPr lang="de-DE" smtClean="0"/>
              <a:t>06.09.2017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606F5B6-6913-453E-9888-22CC5862A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92B810D-C3AF-475D-8BEC-CA35719DA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5757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BD052B-E730-40D5-A860-FEB851D87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CD65FD-AB95-452F-A69D-E35314BC4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5A4445-D151-4F51-95EB-D28ADD6FD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2B5AC32-8F1D-483E-AA52-A1DBB91B5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3694-60B1-4402-8E2B-693BCC6AB4F2}" type="datetime1">
              <a:rPr lang="de-DE" smtClean="0"/>
              <a:t>06.09.2017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DD3425-AAE0-4649-B87C-9A06A48AD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3E6E0C-EF54-4886-A615-06E26374E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7681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5CED3-1803-425E-982E-1E240BB1E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9573756-123C-416B-8463-0922904E61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6EE2148-224B-4683-AA50-1E5D8A095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B79F96-D23D-4C60-930C-93413EA44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F103-9942-4CA0-AF51-31C11AE7A864}" type="datetime1">
              <a:rPr lang="de-DE" smtClean="0"/>
              <a:t>06.09.2017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AC78071-7503-4562-9CD5-4680C3333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86C45C-44F6-4150-B7C7-847EB792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253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1AB2BBC-E90A-4135-9A6F-5ECEEE0B8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EBC047-EFC9-4E69-B73C-573011695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DC5BBA-A2C5-4C1F-AAAE-3B063A7642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6809F-7CBD-452F-BEA2-2ED0E7ED619A}" type="datetime1">
              <a:rPr lang="de-DE" smtClean="0"/>
              <a:t>06.09.2017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6B09E3-1C67-412E-8C34-DC41266EB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F3C862-8EF4-4514-A286-95519979A6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359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D4CB9E-83CB-4A52-9441-B9AFD8D322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8800" b="1" dirty="0"/>
              <a:t>Optik I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26EB6E-2D73-4521-8FD6-6360A286CC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Moritz Berger</a:t>
            </a:r>
          </a:p>
          <a:p>
            <a:r>
              <a:rPr lang="de-DE" u="sng" dirty="0"/>
              <a:t>Tim Herbermann</a:t>
            </a:r>
          </a:p>
          <a:p>
            <a:r>
              <a:rPr lang="de-DE" dirty="0"/>
              <a:t>Gerald Kolter</a:t>
            </a:r>
          </a:p>
          <a:p>
            <a:r>
              <a:rPr lang="de-DE" dirty="0"/>
              <a:t>Sebastian Siebert</a:t>
            </a:r>
          </a:p>
        </p:txBody>
      </p:sp>
    </p:spTree>
    <p:extLst>
      <p:ext uri="{BB962C8B-B14F-4D97-AF65-F5344CB8AC3E}">
        <p14:creationId xmlns:p14="http://schemas.microsoft.com/office/powerpoint/2010/main" val="1500047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BAA1B4-FFB3-4939-834D-54C1DC63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Gitter - Grundlagen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5186058-C979-4F4A-A468-5D9D3A7257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818321" cy="4351338"/>
              </a:xfrm>
            </p:spPr>
            <p:txBody>
              <a:bodyPr>
                <a:normAutofit/>
              </a:bodyPr>
              <a:lstStyle/>
              <a:p>
                <a:r>
                  <a:rPr lang="de-DE" dirty="0"/>
                  <a:t>Maximumsbedingung: </a:t>
                </a:r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𝑑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Allgemeiner: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Auflösungsvermögen: </a:t>
                </a:r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5186058-C979-4F4A-A468-5D9D3A7257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818321" cy="4351338"/>
              </a:xfrm>
              <a:blipFill>
                <a:blip r:embed="rId2"/>
                <a:stretch>
                  <a:fillRect l="-2278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FDD0C044-87A7-473D-B8C0-ECB207F849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256061"/>
            <a:ext cx="6386010" cy="2826301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2EA9C80-3740-489F-829E-D2355DB43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0166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B30099-4E79-43A9-9B94-F4F7561F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Rauschmessung Gitter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959F855-4DB0-43D3-A4A4-2B0C4B4A8A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326" y="1524000"/>
            <a:ext cx="5966174" cy="4455987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E7070AE-3DF6-44AA-9AE6-BAB0AF6EBF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18" y="2322465"/>
            <a:ext cx="1477695" cy="348444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E0FD2F6-9C6A-467A-AA42-A0B0C4194F08}"/>
              </a:ext>
            </a:extLst>
          </p:cNvPr>
          <p:cNvSpPr txBox="1"/>
          <p:nvPr/>
        </p:nvSpPr>
        <p:spPr>
          <a:xfrm>
            <a:off x="2720051" y="2322465"/>
            <a:ext cx="1302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Mittelwert: </a:t>
            </a:r>
          </a:p>
          <a:p>
            <a:r>
              <a:rPr lang="de-DE" dirty="0"/>
              <a:t>84° 32,5‘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6F478C3-4518-4A18-8AF7-C78327C75CFC}"/>
              </a:ext>
            </a:extLst>
          </p:cNvPr>
          <p:cNvSpPr txBox="1"/>
          <p:nvPr/>
        </p:nvSpPr>
        <p:spPr>
          <a:xfrm>
            <a:off x="2720051" y="3600573"/>
            <a:ext cx="2278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Standardabweichung: </a:t>
            </a:r>
          </a:p>
          <a:p>
            <a:r>
              <a:rPr lang="de-DE" dirty="0"/>
              <a:t>1,02‘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E190CD5-3D2B-40F7-96D4-AECFDB84C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8053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311394-781D-4BF3-8CCD-B3078CBCE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Bestimmung der Gitterkonstanten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1B812A4-ABDF-4219-BC9E-B895BDBA40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4150489" cy="4351338"/>
              </a:xfrm>
            </p:spPr>
            <p:txBody>
              <a:bodyPr/>
              <a:lstStyle/>
              <a:p>
                <a:r>
                  <a:rPr lang="de-DE" dirty="0"/>
                  <a:t>Fit ohne Winkelkorrektur</a:t>
                </a:r>
              </a:p>
              <a:p>
                <a:endParaRPr lang="de-DE" dirty="0"/>
              </a:p>
              <a:p>
                <a:r>
                  <a:rPr lang="de-DE" dirty="0"/>
                  <a:t>klare Systematik</a:t>
                </a:r>
              </a:p>
              <a:p>
                <a:endParaRPr lang="de-DE" dirty="0"/>
              </a:p>
              <a:p>
                <a:r>
                  <a:rPr lang="de-DE" dirty="0"/>
                  <a:t>großes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1B812A4-ABDF-4219-BC9E-B895BDBA40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4150489" cy="4351338"/>
              </a:xfrm>
              <a:blipFill>
                <a:blip r:embed="rId2"/>
                <a:stretch>
                  <a:fillRect l="-2496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fik 6">
            <a:extLst>
              <a:ext uri="{FF2B5EF4-FFF2-40B4-BE49-F238E27FC236}">
                <a16:creationId xmlns:a16="http://schemas.microsoft.com/office/drawing/2014/main" id="{BD8C2CD5-08C5-43B2-A9F1-20D15BF02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746" y="1486647"/>
            <a:ext cx="6279921" cy="4690316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69CAEB-6374-4E81-B468-0B01343A4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3287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9B582B-7F42-4822-A4D4-7D26D621B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Bestimmung der Gitterkonstanten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9EA2230-2903-46E6-89D9-2FBF48B57F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84808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≈1658,9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≈0.34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Herstellerangabe: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𝐻𝑒𝑟𝑠𝑡𝑒𝑙𝑙𝑒𝑟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≈1666,67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𝑛𝑚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9EA2230-2903-46E6-89D9-2FBF48B57F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84808" cy="4351338"/>
              </a:xfrm>
              <a:blipFill>
                <a:blip r:embed="rId2"/>
                <a:stretch>
                  <a:fillRect l="-20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8A2460AB-886A-4359-B8F5-D80A391D59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1243579"/>
            <a:ext cx="5852172" cy="4370841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BA79C14-191E-4C3B-A02D-E5635562F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5038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Bestimmung Spektrallinie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07096"/>
                <a:ext cx="5377070" cy="1542137"/>
              </a:xfrm>
            </p:spPr>
            <p:txBody>
              <a:bodyPr>
                <a:normAutofit/>
              </a:bodyPr>
              <a:lstStyle/>
              <a:p>
                <a:r>
                  <a:rPr lang="de-DE" b="0" i="0" dirty="0" err="1">
                    <a:latin typeface="Cambria Math" panose="02040503050406030204" pitchFamily="18" charset="0"/>
                  </a:rPr>
                  <a:t>HgCd</a:t>
                </a:r>
                <a:r>
                  <a:rPr lang="de-DE" dirty="0">
                    <a:latin typeface="Cambria Math" panose="02040503050406030204" pitchFamily="18" charset="0"/>
                  </a:rPr>
                  <a:t>-Lampe</a:t>
                </a:r>
                <a:endParaRPr lang="de-DE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sin</m:t>
                    </m:r>
                    <m:d>
                      <m:dPr>
                        <m:ctrlPr>
                          <a:rPr lang="de-DE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sin</m:t>
                    </m:r>
                    <m:d>
                      <m:dPr>
                        <m:ctrlPr>
                          <a:rPr lang="de-DE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de-DE" b="0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≈1°</m:t>
                    </m:r>
                  </m:oMath>
                </a14:m>
                <a:endParaRPr lang="de-DE" b="0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07096"/>
                <a:ext cx="5377070" cy="1542137"/>
              </a:xfrm>
              <a:blipFill>
                <a:blip r:embed="rId2"/>
                <a:stretch>
                  <a:fillRect l="-2041" t="-7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764" y="1690688"/>
            <a:ext cx="6013767" cy="437321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12815"/>
            <a:ext cx="5525564" cy="1687509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BEE3CDA-8571-4764-9B64-34210BBE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3033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Gitter - Auflösungsvermögen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Natrium D Doppellinie: 589 </a:t>
                </a:r>
                <a:r>
                  <a:rPr lang="de-DE" dirty="0" err="1"/>
                  <a:t>nm</a:t>
                </a:r>
                <a:r>
                  <a:rPr lang="de-DE" dirty="0"/>
                  <a:t>  und 589.59 </a:t>
                </a:r>
                <a:r>
                  <a:rPr lang="de-DE" dirty="0" err="1"/>
                  <a:t>nm</a:t>
                </a:r>
                <a:endParaRPr lang="de-DE" dirty="0"/>
              </a:p>
              <a:p>
                <a:r>
                  <a:rPr lang="de-DE" dirty="0"/>
                  <a:t>Erfordert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e>
                    </m:box>
                    <m:r>
                      <a:rPr lang="de-DE" b="0" i="1" smtClean="0">
                        <a:latin typeface="Cambria Math" panose="02040503050406030204" pitchFamily="18" charset="0"/>
                      </a:rPr>
                      <m:t>≈1000</m:t>
                    </m:r>
                  </m:oMath>
                </a14:m>
                <a:endParaRPr lang="de-DE" b="0" dirty="0"/>
              </a:p>
              <a:p>
                <a:endParaRPr lang="de-DE" b="0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6" name="Inhaltsplatzhalt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753" y="3503427"/>
            <a:ext cx="6158493" cy="1521222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21C2D6C-102F-443B-ADBD-192486B0E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5210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Anpassung an die Dispersionskurve gelungen</a:t>
            </a:r>
          </a:p>
          <a:p>
            <a:r>
              <a:rPr lang="de-DE" dirty="0"/>
              <a:t>Spektrum der Zinklampe erfolgreich vermessen</a:t>
            </a:r>
          </a:p>
          <a:p>
            <a:endParaRPr lang="de-DE" dirty="0"/>
          </a:p>
          <a:p>
            <a:r>
              <a:rPr lang="de-DE" dirty="0"/>
              <a:t>Gitterkonstante sehr genau bestimmt</a:t>
            </a:r>
          </a:p>
          <a:p>
            <a:r>
              <a:rPr lang="de-DE" dirty="0"/>
              <a:t>Spektrum </a:t>
            </a:r>
            <a:r>
              <a:rPr lang="de-DE" dirty="0" err="1"/>
              <a:t>HgCd</a:t>
            </a:r>
            <a:r>
              <a:rPr lang="de-DE" dirty="0"/>
              <a:t>-Lampe erfolgreich vermessen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Abschätzung der Auflösung entspricht in beiden Versuchen den Erwartungen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5882608-A042-481C-9058-3964EA05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518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C958BB-31E2-4B6B-8664-EEE6B592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53B2ED-DABA-4C84-90F3-4EADDE411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/>
              <a:t>Versuchsaufbau und Durchführung</a:t>
            </a:r>
          </a:p>
          <a:p>
            <a:pPr>
              <a:buFontTx/>
              <a:buChar char="-"/>
            </a:pPr>
            <a:r>
              <a:rPr lang="de-DE" dirty="0"/>
              <a:t>Prisma</a:t>
            </a:r>
          </a:p>
          <a:p>
            <a:pPr lvl="1">
              <a:buFontTx/>
              <a:buChar char="-"/>
            </a:pPr>
            <a:r>
              <a:rPr lang="de-DE" dirty="0"/>
              <a:t>Grundlagen</a:t>
            </a:r>
          </a:p>
          <a:p>
            <a:pPr lvl="1">
              <a:buFontTx/>
              <a:buChar char="-"/>
            </a:pPr>
            <a:r>
              <a:rPr lang="de-DE" dirty="0"/>
              <a:t>Auswertung</a:t>
            </a:r>
          </a:p>
          <a:p>
            <a:pPr>
              <a:buFontTx/>
              <a:buChar char="-"/>
            </a:pPr>
            <a:r>
              <a:rPr lang="de-DE" dirty="0"/>
              <a:t>Gitter</a:t>
            </a:r>
          </a:p>
          <a:p>
            <a:pPr lvl="1">
              <a:buFontTx/>
              <a:buChar char="-"/>
            </a:pPr>
            <a:r>
              <a:rPr lang="de-DE" dirty="0"/>
              <a:t>Grundlagen</a:t>
            </a:r>
          </a:p>
          <a:p>
            <a:pPr lvl="1">
              <a:buFontTx/>
              <a:buChar char="-"/>
            </a:pPr>
            <a:r>
              <a:rPr lang="de-DE" dirty="0"/>
              <a:t>Auswertung</a:t>
            </a:r>
          </a:p>
          <a:p>
            <a:pPr>
              <a:buFontTx/>
              <a:buChar char="-"/>
            </a:pPr>
            <a:r>
              <a:rPr lang="de-DE" dirty="0"/>
              <a:t>Fazit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85BDCD4-32C4-469C-82FC-638B96CF4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837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C02199-7F45-4766-93EF-D0413E7C7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 und Durchführung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EFADC82-BB8A-4179-A3B6-96506715046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064964" y="975971"/>
            <a:ext cx="3690443" cy="5780772"/>
          </a:xfr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5586E0-C368-4812-8C2D-B4505F12C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690688"/>
            <a:ext cx="5181600" cy="4351338"/>
          </a:xfrm>
        </p:spPr>
        <p:txBody>
          <a:bodyPr/>
          <a:lstStyle/>
          <a:p>
            <a:r>
              <a:rPr lang="de-DE" dirty="0"/>
              <a:t>Prisma: Messung der Minimalablenkung</a:t>
            </a:r>
          </a:p>
          <a:p>
            <a:endParaRPr lang="de-DE" dirty="0"/>
          </a:p>
          <a:p>
            <a:r>
              <a:rPr lang="de-DE" dirty="0"/>
              <a:t>Gitter: Messung der Beugungswinkel</a:t>
            </a:r>
          </a:p>
          <a:p>
            <a:endParaRPr lang="de-DE" dirty="0"/>
          </a:p>
          <a:p>
            <a:r>
              <a:rPr lang="de-DE" dirty="0"/>
              <a:t>Auflösungsvermögen: Variation der beleuchten Fläche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416B571-BA09-427A-9C3B-5410457DE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6789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BAA1B4-FFB3-4939-834D-54C1DC63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Prisma - Grundlagen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A08101EE-B60C-4936-9FA1-6861A9B04F8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/>
                  <a:t>Brechungsgesetz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sin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sz="3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sz="36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⁡</m:t>
                        </m:r>
                        <m:func>
                          <m:funcPr>
                            <m:ctrlPr>
                              <a:rPr lang="de-DE" sz="3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sz="36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num>
                              <m:den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de-DE" sz="3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sz="36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num>
                              <m:den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</m:den>
                    </m:f>
                  </m:oMath>
                </a14:m>
                <a:endParaRPr lang="de-DE" sz="3600" dirty="0"/>
              </a:p>
              <a:p>
                <a:endParaRPr lang="de-DE" sz="3600" dirty="0"/>
              </a:p>
              <a:p>
                <a14:m>
                  <m:oMath xmlns:m="http://schemas.openxmlformats.org/officeDocument/2006/math">
                    <m:r>
                      <a:rPr lang="de-DE" sz="36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sz="36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3600" i="1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 sz="36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de-DE" sz="3600" i="1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de-DE" sz="3600" dirty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A08101EE-B60C-4936-9FA1-6861A9B04F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E3355774-0499-4A63-ABC5-F30F110B24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374" y="1825625"/>
            <a:ext cx="5853251" cy="4351338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1962E2A-38FD-4688-ABB3-C08C5C28B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6374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74FF9B-FEBF-4050-BC52-E441AE6A9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100" dirty="0"/>
              <a:t>Rauschmessung Prisma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02AA936-6D61-4955-9CDA-ABBFF7E52B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970" y="1825625"/>
            <a:ext cx="5826059" cy="4351338"/>
          </a:xfrm>
        </p:spPr>
      </p:pic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76833C0-4EDB-4FA5-BFDB-B931DBC76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0879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577797E-31AF-4EBD-AECF-B26549950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Dispersionskurve Prisma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3F38A456-CD1C-41F6-9F6D-EC96B9816D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537" y="1566972"/>
            <a:ext cx="6595185" cy="4925778"/>
          </a:xfrm>
        </p:spPr>
      </p:pic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4E38003E-A32C-4E3D-A0B2-4D3060289C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23" y="3135282"/>
            <a:ext cx="5078914" cy="2626502"/>
          </a:xfr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B69A16-FB38-4CCA-BA0D-3D00C062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6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06F520DB-3E93-4D19-A92F-7C6D34B7EA45}"/>
                  </a:ext>
                </a:extLst>
              </p:cNvPr>
              <p:cNvSpPr txBox="1"/>
              <p:nvPr/>
            </p:nvSpPr>
            <p:spPr>
              <a:xfrm>
                <a:off x="345623" y="1911874"/>
                <a:ext cx="507891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3200" dirty="0"/>
              </a:p>
            </p:txBody>
          </p:sp>
        </mc:Choice>
        <mc:Fallback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06F520DB-3E93-4D19-A92F-7C6D34B7E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23" y="1911874"/>
                <a:ext cx="5078914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1218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86190EE0-9F8D-4F91-B62E-45F86881B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Anpassung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33B5497A-807C-4204-92CC-0524F175E2F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4732606" cy="4504837"/>
              </a:xfrm>
            </p:spPr>
            <p:txBody>
              <a:bodyPr/>
              <a:lstStyle/>
              <a:p>
                <a:endParaRPr lang="de-DE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de-DE" b="0" dirty="0"/>
              </a:p>
              <a:p>
                <a:endParaRPr lang="de-DE" dirty="0"/>
              </a:p>
              <a:p>
                <a:r>
                  <a:rPr lang="de-DE" b="0" dirty="0"/>
                  <a:t>Vernachlässigung der </a:t>
                </a:r>
                <a:r>
                  <a:rPr lang="de-DE" b="0" dirty="0" err="1"/>
                  <a:t>Hg</a:t>
                </a:r>
                <a:r>
                  <a:rPr lang="de-DE" b="0" dirty="0"/>
                  <a:t>-Linie bei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=404,66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endParaRPr lang="de-DE" b="0" dirty="0"/>
              </a:p>
            </p:txBody>
          </p:sp>
        </mc:Choice>
        <mc:Fallback xmlns="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33B5497A-807C-4204-92CC-0524F175E2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4732606" cy="4504837"/>
              </a:xfrm>
              <a:blipFill>
                <a:blip r:embed="rId2"/>
                <a:stretch>
                  <a:fillRect l="-232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3A0E121F-383D-40BB-9302-7EA2DBD3E7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226" y="984738"/>
            <a:ext cx="7157455" cy="5345724"/>
          </a:xfr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083BE07-0466-46AE-B7EC-2DCF0425C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9631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72C14C-59AD-45CD-83B4-7378B0BFE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Bestimmung des Spektrums (Zink)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38EEECA-953B-43D7-9993-CA4243917A9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28625" y="2073275"/>
                <a:ext cx="5181600" cy="4351338"/>
              </a:xfrm>
            </p:spPr>
            <p:txBody>
              <a:bodyPr/>
              <a:lstStyle/>
              <a:p>
                <a:endParaRPr lang="de-DE" b="0" i="1" dirty="0">
                  <a:latin typeface="Cambria Math" panose="02040503050406030204" pitchFamily="18" charset="0"/>
                </a:endParaRPr>
              </a:p>
              <a:p>
                <a:endParaRPr lang="de-DE" b="0" i="1" dirty="0">
                  <a:latin typeface="Cambria Math" panose="02040503050406030204" pitchFamily="18" charset="0"/>
                </a:endParaRPr>
              </a:p>
              <a:p>
                <a:endParaRPr lang="de-DE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ra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38EEECA-953B-43D7-9993-CA4243917A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28625" y="2073275"/>
                <a:ext cx="5181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B8AA7B14-38B3-45D5-BA84-4A47AF0A63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2925"/>
            <a:ext cx="9544050" cy="106212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3064B6A-1E32-455C-B152-C38B80D5B0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831" y="4555394"/>
            <a:ext cx="7605419" cy="198899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4175D85-91B5-46A4-8687-7B4C20F0D3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821" y="3132241"/>
            <a:ext cx="9777307" cy="1165961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48C45F-797A-4DD8-ADC9-0B0D0329C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857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DA4D34-56D0-4F1B-944B-DE8AB42AD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Auflösungsvermögen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62B27D76-E25D-4214-AC9B-F70B03C45A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1513" y="1825625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de-DE" dirty="0"/>
                  <a:t>Hg-Doppellinie bei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=579,07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𝑑𝑛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⋅2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de-DE" dirty="0"/>
              </a:p>
              <a:p>
                <a:r>
                  <a:rPr lang="de-DE" dirty="0"/>
                  <a:t>Experimentelles Ergebnis (a=1mm):</a:t>
                </a:r>
              </a:p>
              <a:p>
                <a:pPr marL="457200" lvl="1" indent="0">
                  <a:buNone/>
                </a:pPr>
                <a:r>
                  <a:rPr lang="de-DE" dirty="0"/>
                  <a:t>				</a:t>
                </a:r>
              </a:p>
              <a:p>
                <a:pPr marL="457200" lvl="1" indent="0">
                  <a:buNone/>
                </a:pPr>
                <a:r>
                  <a:rPr lang="de-DE" dirty="0"/>
                  <a:t>				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≈286</m:t>
                    </m:r>
                  </m:oMath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r>
                  <a:rPr lang="de-DE" dirty="0"/>
                  <a:t>Theoretisch erwartetes Auflösungsvermögen:</a:t>
                </a:r>
              </a:p>
              <a:p>
                <a:endParaRPr lang="de-DE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579,1 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𝑛𝑚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2,1 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𝑛𝑚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≈276</m:t>
                      </m:r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</p:txBody>
          </p:sp>
        </mc:Choice>
        <mc:Fallback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62B27D76-E25D-4214-AC9B-F70B03C45A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1513" y="1825625"/>
                <a:ext cx="10515600" cy="4351338"/>
              </a:xfrm>
              <a:blipFill>
                <a:blip r:embed="rId2"/>
                <a:stretch>
                  <a:fillRect l="-870" t="-350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A77624E-5063-40F8-8681-C75B024C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462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</Words>
  <Application>Microsoft Office PowerPoint</Application>
  <PresentationFormat>Breitbild</PresentationFormat>
  <Paragraphs>114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</vt:lpstr>
      <vt:lpstr>Optik I</vt:lpstr>
      <vt:lpstr>Inhalt</vt:lpstr>
      <vt:lpstr>Aufbau und Durchführung</vt:lpstr>
      <vt:lpstr>Prisma - Grundlagen</vt:lpstr>
      <vt:lpstr>Rauschmessung Prisma</vt:lpstr>
      <vt:lpstr>Dispersionskurve Prisma</vt:lpstr>
      <vt:lpstr>Anpassung</vt:lpstr>
      <vt:lpstr>Bestimmung des Spektrums (Zink)</vt:lpstr>
      <vt:lpstr>Auflösungsvermögen</vt:lpstr>
      <vt:lpstr>Gitter - Grundlagen</vt:lpstr>
      <vt:lpstr>Rauschmessung Gitter</vt:lpstr>
      <vt:lpstr>Bestimmung der Gitterkonstanten</vt:lpstr>
      <vt:lpstr>Bestimmung der Gitterkonstanten</vt:lpstr>
      <vt:lpstr>Bestimmung Spektrallinie</vt:lpstr>
      <vt:lpstr>Gitter - Auflösungsvermögen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Optik I</dc:title>
  <dc:creator>Tim Herbermann</dc:creator>
  <cp:lastModifiedBy>Tim Herbermann</cp:lastModifiedBy>
  <cp:revision>23</cp:revision>
  <dcterms:created xsi:type="dcterms:W3CDTF">2017-09-05T12:09:07Z</dcterms:created>
  <dcterms:modified xsi:type="dcterms:W3CDTF">2017-09-06T08:48:02Z</dcterms:modified>
</cp:coreProperties>
</file>