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78" r:id="rId1"/>
  </p:sldMasterIdLst>
  <p:notesMasterIdLst>
    <p:notesMasterId r:id="rId35"/>
  </p:notesMasterIdLst>
  <p:sldIdLst>
    <p:sldId id="256" r:id="rId2"/>
    <p:sldId id="272" r:id="rId3"/>
    <p:sldId id="257" r:id="rId4"/>
    <p:sldId id="276" r:id="rId5"/>
    <p:sldId id="277" r:id="rId6"/>
    <p:sldId id="304" r:id="rId7"/>
    <p:sldId id="291" r:id="rId8"/>
    <p:sldId id="292" r:id="rId9"/>
    <p:sldId id="293" r:id="rId10"/>
    <p:sldId id="294" r:id="rId11"/>
    <p:sldId id="295" r:id="rId12"/>
    <p:sldId id="296" r:id="rId13"/>
    <p:sldId id="297" r:id="rId14"/>
    <p:sldId id="305" r:id="rId15"/>
    <p:sldId id="282" r:id="rId16"/>
    <p:sldId id="308" r:id="rId17"/>
    <p:sldId id="283" r:id="rId18"/>
    <p:sldId id="284" r:id="rId19"/>
    <p:sldId id="285" r:id="rId20"/>
    <p:sldId id="287" r:id="rId21"/>
    <p:sldId id="288" r:id="rId22"/>
    <p:sldId id="289" r:id="rId23"/>
    <p:sldId id="290" r:id="rId24"/>
    <p:sldId id="286" r:id="rId25"/>
    <p:sldId id="306" r:id="rId26"/>
    <p:sldId id="278" r:id="rId27"/>
    <p:sldId id="279" r:id="rId28"/>
    <p:sldId id="280" r:id="rId29"/>
    <p:sldId id="281" r:id="rId30"/>
    <p:sldId id="299" r:id="rId31"/>
    <p:sldId id="300" r:id="rId32"/>
    <p:sldId id="301" r:id="rId33"/>
    <p:sldId id="302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5763138F-52B9-48D1-917C-ADEDA442D359}">
          <p14:sldIdLst>
            <p14:sldId id="256"/>
            <p14:sldId id="272"/>
            <p14:sldId id="257"/>
            <p14:sldId id="276"/>
            <p14:sldId id="277"/>
            <p14:sldId id="304"/>
            <p14:sldId id="291"/>
            <p14:sldId id="292"/>
            <p14:sldId id="293"/>
            <p14:sldId id="294"/>
            <p14:sldId id="295"/>
            <p14:sldId id="296"/>
            <p14:sldId id="297"/>
            <p14:sldId id="305"/>
            <p14:sldId id="282"/>
            <p14:sldId id="308"/>
            <p14:sldId id="283"/>
            <p14:sldId id="284"/>
            <p14:sldId id="285"/>
            <p14:sldId id="287"/>
            <p14:sldId id="288"/>
            <p14:sldId id="289"/>
            <p14:sldId id="290"/>
            <p14:sldId id="286"/>
            <p14:sldId id="306"/>
            <p14:sldId id="278"/>
            <p14:sldId id="279"/>
            <p14:sldId id="280"/>
            <p14:sldId id="281"/>
            <p14:sldId id="299"/>
            <p14:sldId id="300"/>
            <p14:sldId id="301"/>
            <p14:sldId id="302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oritz Berger" initials="MB" lastIdx="2" clrIdx="0">
    <p:extLst>
      <p:ext uri="{19B8F6BF-5375-455C-9EA6-DF929625EA0E}">
        <p15:presenceInfo xmlns:p15="http://schemas.microsoft.com/office/powerpoint/2012/main" userId="Moritz Berg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3704" autoAdjust="0"/>
  </p:normalViewPr>
  <p:slideViewPr>
    <p:cSldViewPr snapToGrid="0">
      <p:cViewPr varScale="1">
        <p:scale>
          <a:sx n="84" d="100"/>
          <a:sy n="84" d="100"/>
        </p:scale>
        <p:origin x="816" y="96"/>
      </p:cViewPr>
      <p:guideLst/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</p:sldLst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288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28.xml"/><Relationship Id="rId3" Type="http://schemas.openxmlformats.org/officeDocument/2006/relationships/slide" Target="slides/slide3.xml"/><Relationship Id="rId7" Type="http://schemas.openxmlformats.org/officeDocument/2006/relationships/slide" Target="slides/slide27.xml"/><Relationship Id="rId2" Type="http://schemas.openxmlformats.org/officeDocument/2006/relationships/slide" Target="slides/slide2.xml"/><Relationship Id="rId1" Type="http://schemas.openxmlformats.org/officeDocument/2006/relationships/slide" Target="slides/slide1.xml"/><Relationship Id="rId6" Type="http://schemas.openxmlformats.org/officeDocument/2006/relationships/slide" Target="slides/slide26.xml"/><Relationship Id="rId5" Type="http://schemas.openxmlformats.org/officeDocument/2006/relationships/slide" Target="slides/slide5.xml"/><Relationship Id="rId4" Type="http://schemas.openxmlformats.org/officeDocument/2006/relationships/slide" Target="slides/slide4.xml"/><Relationship Id="rId9" Type="http://schemas.openxmlformats.org/officeDocument/2006/relationships/slide" Target="slides/slide2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ADC8B4-C01D-4C4B-B2C1-193EFE01F134}" type="datetimeFigureOut">
              <a:rPr lang="de-DE" smtClean="0"/>
              <a:t>23.03.2017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EB3137-8FBE-4AF7-BF64-B35CB96DD3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66737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B3137-8FBE-4AF7-BF64-B35CB96DD367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49843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B3137-8FBE-4AF7-BF64-B35CB96DD367}" type="slidenum">
              <a:rPr lang="de-DE" smtClean="0">
                <a:solidFill>
                  <a:prstClr val="black"/>
                </a:solidFill>
              </a:rPr>
              <a:pPr/>
              <a:t>4</a:t>
            </a:fld>
            <a:endParaRPr lang="de-DE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62371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B3137-8FBE-4AF7-BF64-B35CB96DD367}" type="slidenum">
              <a:rPr lang="de-DE" smtClean="0">
                <a:solidFill>
                  <a:prstClr val="black"/>
                </a:solidFill>
              </a:rPr>
              <a:pPr/>
              <a:t>5</a:t>
            </a:fld>
            <a:endParaRPr lang="de-DE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70953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B3137-8FBE-4AF7-BF64-B35CB96DD367}" type="slidenum">
              <a:rPr lang="de-DE" smtClean="0"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44275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B3137-8FBE-4AF7-BF64-B35CB96DD367}" type="slidenum">
              <a:rPr lang="de-DE" smtClean="0"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83851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B3137-8FBE-4AF7-BF64-B35CB96DD367}" type="slidenum">
              <a:rPr lang="de-DE" smtClean="0"/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53628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B3137-8FBE-4AF7-BF64-B35CB96DD367}" type="slidenum">
              <a:rPr lang="de-DE" smtClean="0"/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96703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F12E0-B1D4-482A-8DC0-9C9F667597C4}" type="datetime1">
              <a:rPr lang="de-DE" smtClean="0"/>
              <a:t>23.03.2017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114A3-BFF3-441B-8EE5-CE8191EEE2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3774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64473-6860-43DB-A3D5-20AC4D94B18B}" type="datetime1">
              <a:rPr lang="de-DE" smtClean="0"/>
              <a:t>23.03.2017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114A3-BFF3-441B-8EE5-CE8191EEE2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153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4ADA7-C858-41E4-AF4A-B57F339457FD}" type="datetime1">
              <a:rPr lang="de-DE" smtClean="0"/>
              <a:t>23.03.2017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114A3-BFF3-441B-8EE5-CE8191EEE2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702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DF7C4-53B0-4A96-B21D-94F3CF035B60}" type="datetime1">
              <a:rPr lang="de-DE" smtClean="0"/>
              <a:t>23.03.2017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114A3-BFF3-441B-8EE5-CE8191EEE2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0484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E7ECF-525F-494A-82C1-C3831D9D8A59}" type="datetime1">
              <a:rPr lang="de-DE" smtClean="0"/>
              <a:t>23.03.2017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114A3-BFF3-441B-8EE5-CE8191EEE2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9269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C9E38-158C-4E78-9929-ABF8E8F439B8}" type="datetime1">
              <a:rPr lang="de-DE" smtClean="0"/>
              <a:t>23.03.2017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114A3-BFF3-441B-8EE5-CE8191EEE2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8889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9113E-5932-49B2-98CC-79308155FD30}" type="datetime1">
              <a:rPr lang="de-DE" smtClean="0"/>
              <a:t>23.03.2017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114A3-BFF3-441B-8EE5-CE8191EEE22E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802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3A5E3-18AD-425C-B60B-835D72C9A19D}" type="datetime1">
              <a:rPr lang="de-DE" smtClean="0"/>
              <a:t>23.03.2017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114A3-BFF3-441B-8EE5-CE8191EEE22E}" type="slidenum">
              <a:rPr lang="de-DE" smtClean="0"/>
              <a:t>‹Nr.›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742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4BDF0-B0DA-45B6-AE01-63E9DB605EF5}" type="datetime1">
              <a:rPr lang="de-DE" smtClean="0"/>
              <a:t>23.03.2017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114A3-BFF3-441B-8EE5-CE8191EEE2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4182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6238A-7556-4E92-AE9E-2C65E67C1329}" type="datetime1">
              <a:rPr lang="de-DE" smtClean="0"/>
              <a:t>23.03.2017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114A3-BFF3-441B-8EE5-CE8191EEE2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6436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6A4E0-D836-45D7-8382-02BF99F6F17E}" type="datetime1">
              <a:rPr lang="de-DE" smtClean="0"/>
              <a:t>23.03.2017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114A3-BFF3-441B-8EE5-CE8191EEE2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2829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07356AD7-DAE1-477A-A9E8-253C41B5FFF9}" type="datetime1">
              <a:rPr lang="de-DE" smtClean="0"/>
              <a:t>23.03.2017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7114A3-BFF3-441B-8EE5-CE8191EEE2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7521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60000"/>
                <a:lumOff val="40000"/>
              </a:schemeClr>
            </a:gs>
            <a:gs pos="43000">
              <a:schemeClr val="accent1">
                <a:lumMod val="0"/>
                <a:lumOff val="100000"/>
              </a:schemeClr>
            </a:gs>
            <a:gs pos="95000">
              <a:srgbClr val="FFFF00">
                <a:alpha val="98000"/>
              </a:srgb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Elektronik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4383916"/>
            <a:ext cx="9144000" cy="1655762"/>
          </a:xfrm>
        </p:spPr>
        <p:txBody>
          <a:bodyPr/>
          <a:lstStyle/>
          <a:p>
            <a:r>
              <a:rPr lang="de-DE" dirty="0"/>
              <a:t>Von: Moritz Berger, </a:t>
            </a:r>
            <a:r>
              <a:rPr lang="de-DE" b="1" dirty="0"/>
              <a:t>Gerald Kolter</a:t>
            </a:r>
            <a:r>
              <a:rPr lang="de-DE" dirty="0"/>
              <a:t>,  Tim Herbermann, Sebastian Siebert</a:t>
            </a:r>
          </a:p>
        </p:txBody>
      </p:sp>
    </p:spTree>
    <p:extLst>
      <p:ext uri="{BB962C8B-B14F-4D97-AF65-F5344CB8AC3E}">
        <p14:creationId xmlns:p14="http://schemas.microsoft.com/office/powerpoint/2010/main" val="20252805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81226" y="-140677"/>
            <a:ext cx="10515600" cy="1325562"/>
          </a:xfrm>
        </p:spPr>
        <p:txBody>
          <a:bodyPr/>
          <a:lstStyle/>
          <a:p>
            <a:r>
              <a:rPr lang="de-DE" dirty="0"/>
              <a:t>Rohdaten Aufladung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97114A3-BFF3-441B-8EE5-CE8191EEE22E}" type="slidenum">
              <a:rPr kumimoji="0" lang="de-DE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de-DE" sz="11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6" name="Inhaltsplatzhalter 1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6" y="3798278"/>
            <a:ext cx="5925869" cy="2975730"/>
          </a:xfrm>
        </p:spPr>
      </p:pic>
      <p:pic>
        <p:nvPicPr>
          <p:cNvPr id="18" name="Grafik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2927" y="3798278"/>
            <a:ext cx="5852172" cy="2922956"/>
          </a:xfrm>
          <a:prstGeom prst="rect">
            <a:avLst/>
          </a:prstGeom>
        </p:spPr>
      </p:pic>
      <p:pic>
        <p:nvPicPr>
          <p:cNvPr id="20" name="Grafik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9026" y="1028541"/>
            <a:ext cx="6452974" cy="2886630"/>
          </a:xfrm>
          <a:prstGeom prst="rect">
            <a:avLst/>
          </a:prstGeom>
        </p:spPr>
      </p:pic>
      <p:pic>
        <p:nvPicPr>
          <p:cNvPr id="22" name="Grafik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28541"/>
            <a:ext cx="5933726" cy="2886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201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63773" y="-235793"/>
            <a:ext cx="10515600" cy="1325562"/>
          </a:xfrm>
        </p:spPr>
        <p:txBody>
          <a:bodyPr/>
          <a:lstStyle/>
          <a:p>
            <a:r>
              <a:rPr lang="de-DE" dirty="0"/>
              <a:t>Rohdaten Entladung</a:t>
            </a:r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63" y="3685734"/>
            <a:ext cx="6172180" cy="3098824"/>
          </a:xfrm>
        </p:spPr>
      </p:pic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97114A3-BFF3-441B-8EE5-CE8191EEE22E}" type="slidenum">
              <a:rPr kumimoji="0" lang="de-DE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de-DE" sz="11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1817" y="3685734"/>
            <a:ext cx="5906177" cy="3172265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1817" y="703573"/>
            <a:ext cx="5960183" cy="3165043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89" y="703574"/>
            <a:ext cx="6121128" cy="3165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589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63773" y="-235793"/>
            <a:ext cx="10515600" cy="1325562"/>
          </a:xfrm>
        </p:spPr>
        <p:txBody>
          <a:bodyPr/>
          <a:lstStyle/>
          <a:p>
            <a:r>
              <a:rPr lang="de-DE" dirty="0"/>
              <a:t>Lineare Regressionen (Aufladung)</a:t>
            </a:r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75" y="4762135"/>
            <a:ext cx="5844062" cy="1959340"/>
          </a:xfrm>
        </p:spPr>
      </p:pic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97114A3-BFF3-441B-8EE5-CE8191EEE22E}" type="slidenum">
              <a:rPr kumimoji="0" lang="de-DE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de-DE" sz="11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5793" y="4841363"/>
            <a:ext cx="6326207" cy="1948374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2438" y="703573"/>
            <a:ext cx="6359562" cy="4339872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03573"/>
            <a:ext cx="5992837" cy="4206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2032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Auf-/Entladung Kondensator: Auswertung</a:t>
            </a:r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758" y="1981477"/>
            <a:ext cx="6716062" cy="1457528"/>
          </a:xfrm>
        </p:spPr>
      </p:pic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97114A3-BFF3-441B-8EE5-CE8191EEE22E}" type="slidenum">
              <a:rPr kumimoji="0" lang="de-DE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de-DE" sz="11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660" y="4332088"/>
            <a:ext cx="6432525" cy="177329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feld 9"/>
              <p:cNvSpPr txBox="1"/>
              <p:nvPr/>
            </p:nvSpPr>
            <p:spPr>
              <a:xfrm>
                <a:off x="7385162" y="1623148"/>
                <a:ext cx="4091248" cy="11555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de-DE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Bestimmung der Zeitkonstante: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de-DE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𝜏</m:t>
                      </m:r>
                      <m:r>
                        <a:rPr kumimoji="0" lang="de-DE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de-DE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de-DE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−1</m:t>
                          </m:r>
                        </m:num>
                        <m:den>
                          <m:r>
                            <a:rPr kumimoji="0" lang="de-DE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kumimoji="0" lang="de-DE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10" name="Textfeld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5162" y="1623148"/>
                <a:ext cx="4091248" cy="1155573"/>
              </a:xfrm>
              <a:prstGeom prst="rect">
                <a:avLst/>
              </a:prstGeom>
              <a:blipFill>
                <a:blip r:embed="rId4"/>
                <a:stretch>
                  <a:fillRect l="-2232" t="-4211" r="-104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feld 10"/>
              <p:cNvSpPr txBox="1"/>
              <p:nvPr/>
            </p:nvSpPr>
            <p:spPr>
              <a:xfrm>
                <a:off x="7499530" y="2946836"/>
                <a:ext cx="3546933" cy="10892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de-DE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Bestimmung der Kapazität: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de-DE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𝐶</m:t>
                      </m:r>
                      <m:r>
                        <a:rPr kumimoji="0" lang="de-DE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de-DE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de-DE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𝜏</m:t>
                          </m:r>
                        </m:num>
                        <m:den>
                          <m:r>
                            <a:rPr kumimoji="0" lang="de-DE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𝑅</m:t>
                          </m:r>
                        </m:den>
                      </m:f>
                    </m:oMath>
                  </m:oMathPara>
                </a14:m>
                <a:endParaRPr kumimoji="0" lang="de-DE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11" name="Textfeld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9530" y="2946836"/>
                <a:ext cx="3546933" cy="1089273"/>
              </a:xfrm>
              <a:prstGeom prst="rect">
                <a:avLst/>
              </a:prstGeom>
              <a:blipFill>
                <a:blip r:embed="rId5"/>
                <a:stretch>
                  <a:fillRect l="-2577" t="-4469" r="-171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feld 2"/>
          <p:cNvSpPr txBox="1"/>
          <p:nvPr/>
        </p:nvSpPr>
        <p:spPr>
          <a:xfrm>
            <a:off x="7385162" y="4319066"/>
            <a:ext cx="4239148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Fazit:</a:t>
            </a:r>
          </a:p>
          <a:p>
            <a:r>
              <a:rPr lang="de-DE" sz="2000" dirty="0"/>
              <a:t>Annahme: C=4.9µF</a:t>
            </a:r>
          </a:p>
          <a:p>
            <a:pPr lvl="1"/>
            <a:r>
              <a:rPr lang="de-DE" sz="2000" dirty="0"/>
              <a:t>Mit Herstellerangabe vereinbar</a:t>
            </a:r>
          </a:p>
          <a:p>
            <a:pPr lvl="1"/>
            <a:r>
              <a:rPr lang="de-DE" sz="2000" dirty="0"/>
              <a:t>Alle Messungen innerhalb einer Standardabweichung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570617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RLC-Schwingkreis</a:t>
            </a:r>
          </a:p>
        </p:txBody>
      </p:sp>
      <p:sp>
        <p:nvSpPr>
          <p:cNvPr id="6" name="Untertitel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48058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RLC - Grundlagen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65382"/>
                <a:ext cx="10515600" cy="4351338"/>
              </a:xfrm>
            </p:spPr>
            <p:txBody>
              <a:bodyPr/>
              <a:lstStyle/>
              <a:p>
                <a:r>
                  <a:rPr lang="de-DE" dirty="0"/>
                  <a:t>Spannungsverlauf</a:t>
                </a:r>
              </a:p>
              <a:p>
                <a:pPr lvl="1"/>
                <a:r>
                  <a:rPr lang="de-DE" dirty="0"/>
                  <a:t>Kriechfall – Exponentielles Abklingen</a:t>
                </a:r>
              </a:p>
              <a:p>
                <a:pPr lvl="1"/>
                <a:endParaRPr lang="de-DE" dirty="0"/>
              </a:p>
              <a:p>
                <a:pPr lvl="1"/>
                <a:r>
                  <a:rPr lang="de-DE" dirty="0"/>
                  <a:t>Aperiodischer Grenzfall: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de-DE" b="0" i="1" smtClean="0">
                        <a:latin typeface="Cambria Math" panose="02040503050406030204" pitchFamily="18" charset="0"/>
                      </a:rPr>
                      <m:t>(1+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e-DE" dirty="0"/>
              </a:p>
              <a:p>
                <a:pPr lvl="1"/>
                <a:endParaRPr lang="de-DE" dirty="0"/>
              </a:p>
              <a:p>
                <a:pPr lvl="1"/>
                <a:r>
                  <a:rPr lang="de-DE" dirty="0"/>
                  <a:t>Schwingfall: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func>
                      <m:func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de-DE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func>
                  </m:oMath>
                </a14:m>
                <a:endParaRPr lang="de-DE" b="0" dirty="0"/>
              </a:p>
              <a:p>
                <a:pPr lvl="1"/>
                <a:endParaRPr lang="de-DE" dirty="0"/>
              </a:p>
              <a:p>
                <a:pPr lvl="1"/>
                <a:r>
                  <a:rPr lang="de-DE" dirty="0"/>
                  <a:t>	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den>
                    </m:f>
                  </m:oMath>
                </a14:m>
                <a:r>
                  <a:rPr lang="de-DE" dirty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𝐿𝐶</m:t>
                            </m:r>
                          </m:den>
                        </m:f>
                      </m:e>
                    </m:rad>
                  </m:oMath>
                </a14:m>
                <a:r>
                  <a:rPr lang="de-DE" dirty="0"/>
                  <a:t>		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Sup>
                          <m:sSubSup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rad>
                  </m:oMath>
                </a14:m>
                <a:endParaRPr lang="de-DE" dirty="0"/>
              </a:p>
            </p:txBody>
          </p:sp>
        </mc:Choice>
        <mc:Fallback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65382"/>
                <a:ext cx="10515600" cy="4351338"/>
              </a:xfrm>
              <a:blipFill>
                <a:blip r:embed="rId2"/>
                <a:stretch>
                  <a:fillRect l="-928" t="-224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114A3-BFF3-441B-8EE5-CE8191EEE22E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72145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RLC – Aufbau und Durchführung</a:t>
            </a:r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" y="1686310"/>
            <a:ext cx="3418387" cy="4629968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Inhaltsplatzhalter 4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256587" y="1686310"/>
                <a:ext cx="7097213" cy="4490653"/>
              </a:xfrm>
            </p:spPr>
            <p:txBody>
              <a:bodyPr/>
              <a:lstStyle/>
              <a:p>
                <a:r>
                  <a:rPr lang="de-DE" dirty="0"/>
                  <a:t>Aufladen des Kondensators mit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=7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de-DE" dirty="0"/>
              </a:p>
              <a:p>
                <a:endParaRPr lang="de-DE" dirty="0"/>
              </a:p>
              <a:p>
                <a:r>
                  <a:rPr lang="de-DE" dirty="0"/>
                  <a:t>Kurschließen der Spannungsquelle durch Schließen des Schalters</a:t>
                </a:r>
              </a:p>
              <a:p>
                <a:endParaRPr lang="de-DE" dirty="0"/>
              </a:p>
              <a:p>
                <a:r>
                  <a:rPr lang="de-DE" dirty="0"/>
                  <a:t>Messung des Spannungsverlaufs am Kondensator</a:t>
                </a:r>
              </a:p>
            </p:txBody>
          </p:sp>
        </mc:Choice>
        <mc:Fallback>
          <p:sp>
            <p:nvSpPr>
              <p:cNvPr id="5" name="Inhaltsplatzhalt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256587" y="1686310"/>
                <a:ext cx="7097213" cy="4490653"/>
              </a:xfrm>
              <a:blipFill>
                <a:blip r:embed="rId3"/>
                <a:stretch>
                  <a:fillRect l="-1373" t="-231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114A3-BFF3-441B-8EE5-CE8191EEE22E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00138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RLC – Rohdaten I</a:t>
            </a:r>
          </a:p>
        </p:txBody>
      </p:sp>
      <p:pic>
        <p:nvPicPr>
          <p:cNvPr id="15" name="Inhaltsplatzhalter 1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199" y="1252026"/>
            <a:ext cx="5710311" cy="5036232"/>
          </a:xfrm>
        </p:spPr>
      </p:pic>
      <p:pic>
        <p:nvPicPr>
          <p:cNvPr id="13" name="Inhaltsplatzhalter 12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489" y="1252025"/>
            <a:ext cx="5710311" cy="5036232"/>
          </a:xfrm>
        </p:spPr>
      </p:pic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114A3-BFF3-441B-8EE5-CE8191EEE22E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91330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RLC – Rohdaten II</a:t>
            </a:r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09822"/>
            <a:ext cx="6019800" cy="5303520"/>
          </a:xfrm>
        </p:spPr>
      </p:pic>
      <p:pic>
        <p:nvPicPr>
          <p:cNvPr id="8" name="Inhaltsplatzhalter 7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1209822"/>
            <a:ext cx="6019800" cy="5303520"/>
          </a:xfrm>
        </p:spPr>
      </p:pic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114A3-BFF3-441B-8EE5-CE8191EEE22E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3703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RLC - Frequenz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/>
                  <a:t>Auflösung der </a:t>
                </a:r>
                <a:r>
                  <a:rPr lang="de-DE" dirty="0" err="1"/>
                  <a:t>Fouriertransformation</a:t>
                </a:r>
                <a:r>
                  <a:rPr lang="de-DE" dirty="0"/>
                  <a:t> zu grob (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≈50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𝐻𝑧</m:t>
                    </m:r>
                  </m:oMath>
                </a14:m>
                <a:r>
                  <a:rPr lang="de-DE" dirty="0"/>
                  <a:t>)</a:t>
                </a:r>
              </a:p>
              <a:p>
                <a:r>
                  <a:rPr lang="de-DE" dirty="0"/>
                  <a:t>Frequenzbestimmung durch Abzählen von Nullstellen</a:t>
                </a:r>
              </a:p>
              <a:p>
                <a:r>
                  <a:rPr lang="de-DE" dirty="0"/>
                  <a:t>Mehrfachmessung für jeden Widerstand </a:t>
                </a:r>
              </a:p>
              <a:p>
                <a:pPr marL="0" indent="0">
                  <a:buNone/>
                </a:pPr>
                <a:r>
                  <a:rPr lang="de-DE" b="0" dirty="0"/>
                  <a:t>	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de-DE" dirty="0"/>
                  <a:t> 	Zusammenfassung im gewichteten Mittelwert für jede 			Widerstandseinstellung:</a:t>
                </a:r>
              </a:p>
              <a:p>
                <a:endParaRPr lang="de-DE" dirty="0"/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24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elle 3"/>
              <p:cNvGraphicFramePr>
                <a:graphicFrameLocks noGrp="1"/>
              </p:cNvGraphicFramePr>
              <p:nvPr/>
            </p:nvGraphicFramePr>
            <p:xfrm>
              <a:off x="2267779" y="4505739"/>
              <a:ext cx="7656442" cy="156520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909987">
                      <a:extLst>
                        <a:ext uri="{9D8B030D-6E8A-4147-A177-3AD203B41FA5}">
                          <a16:colId xmlns:a16="http://schemas.microsoft.com/office/drawing/2014/main" val="24338639"/>
                        </a:ext>
                      </a:extLst>
                    </a:gridCol>
                    <a:gridCol w="1642160">
                      <a:extLst>
                        <a:ext uri="{9D8B030D-6E8A-4147-A177-3AD203B41FA5}">
                          <a16:colId xmlns:a16="http://schemas.microsoft.com/office/drawing/2014/main" val="384190627"/>
                        </a:ext>
                      </a:extLst>
                    </a:gridCol>
                    <a:gridCol w="1390449">
                      <a:extLst>
                        <a:ext uri="{9D8B030D-6E8A-4147-A177-3AD203B41FA5}">
                          <a16:colId xmlns:a16="http://schemas.microsoft.com/office/drawing/2014/main" val="3016686024"/>
                        </a:ext>
                      </a:extLst>
                    </a:gridCol>
                    <a:gridCol w="1161698">
                      <a:extLst>
                        <a:ext uri="{9D8B030D-6E8A-4147-A177-3AD203B41FA5}">
                          <a16:colId xmlns:a16="http://schemas.microsoft.com/office/drawing/2014/main" val="1191943322"/>
                        </a:ext>
                      </a:extLst>
                    </a:gridCol>
                    <a:gridCol w="1276074">
                      <a:extLst>
                        <a:ext uri="{9D8B030D-6E8A-4147-A177-3AD203B41FA5}">
                          <a16:colId xmlns:a16="http://schemas.microsoft.com/office/drawing/2014/main" val="2189473383"/>
                        </a:ext>
                      </a:extLst>
                    </a:gridCol>
                    <a:gridCol w="1276074">
                      <a:extLst>
                        <a:ext uri="{9D8B030D-6E8A-4147-A177-3AD203B41FA5}">
                          <a16:colId xmlns:a16="http://schemas.microsoft.com/office/drawing/2014/main" val="3021657874"/>
                        </a:ext>
                      </a:extLst>
                    </a:gridCol>
                  </a:tblGrid>
                  <a:tr h="53319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m:rPr>
                                    <m:sty m:val="p"/>
                                  </m:rPr>
                                  <a:rPr lang="de-DE" b="0" i="0" smtClean="0">
                                    <a:latin typeface="Cambria Math" panose="02040503050406030204" pitchFamily="18" charset="0"/>
                                  </a:rPr>
                                  <m:t>Ω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19.6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28.5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38.9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52.2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68.8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61293581"/>
                      </a:ext>
                    </a:extLst>
                  </a:tr>
                  <a:tr h="50447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𝐻𝑧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382.78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376.84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373.21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364.84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350.75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40922521"/>
                      </a:ext>
                    </a:extLst>
                  </a:tr>
                  <a:tr h="52753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𝐻𝑧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0.16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0.18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0.20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0.22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0.24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576311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elle 3"/>
              <p:cNvGraphicFramePr>
                <a:graphicFrameLocks noGrp="1"/>
              </p:cNvGraphicFramePr>
              <p:nvPr/>
            </p:nvGraphicFramePr>
            <p:xfrm>
              <a:off x="2267779" y="4505739"/>
              <a:ext cx="7656442" cy="156520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909987">
                      <a:extLst>
                        <a:ext uri="{9D8B030D-6E8A-4147-A177-3AD203B41FA5}">
                          <a16:colId xmlns:a16="http://schemas.microsoft.com/office/drawing/2014/main" val="24338639"/>
                        </a:ext>
                      </a:extLst>
                    </a:gridCol>
                    <a:gridCol w="1642160">
                      <a:extLst>
                        <a:ext uri="{9D8B030D-6E8A-4147-A177-3AD203B41FA5}">
                          <a16:colId xmlns:a16="http://schemas.microsoft.com/office/drawing/2014/main" val="384190627"/>
                        </a:ext>
                      </a:extLst>
                    </a:gridCol>
                    <a:gridCol w="1390449">
                      <a:extLst>
                        <a:ext uri="{9D8B030D-6E8A-4147-A177-3AD203B41FA5}">
                          <a16:colId xmlns:a16="http://schemas.microsoft.com/office/drawing/2014/main" val="3016686024"/>
                        </a:ext>
                      </a:extLst>
                    </a:gridCol>
                    <a:gridCol w="1161698">
                      <a:extLst>
                        <a:ext uri="{9D8B030D-6E8A-4147-A177-3AD203B41FA5}">
                          <a16:colId xmlns:a16="http://schemas.microsoft.com/office/drawing/2014/main" val="1191943322"/>
                        </a:ext>
                      </a:extLst>
                    </a:gridCol>
                    <a:gridCol w="1276074">
                      <a:extLst>
                        <a:ext uri="{9D8B030D-6E8A-4147-A177-3AD203B41FA5}">
                          <a16:colId xmlns:a16="http://schemas.microsoft.com/office/drawing/2014/main" val="2189473383"/>
                        </a:ext>
                      </a:extLst>
                    </a:gridCol>
                    <a:gridCol w="1276074">
                      <a:extLst>
                        <a:ext uri="{9D8B030D-6E8A-4147-A177-3AD203B41FA5}">
                          <a16:colId xmlns:a16="http://schemas.microsoft.com/office/drawing/2014/main" val="3021657874"/>
                        </a:ext>
                      </a:extLst>
                    </a:gridCol>
                  </a:tblGrid>
                  <a:tr h="533194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3"/>
                          <a:stretch>
                            <a:fillRect l="-1342" t="-5682" r="-744966" b="-1943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19.6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28.5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38.9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52.2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68.8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61293581"/>
                      </a:ext>
                    </a:extLst>
                  </a:tr>
                  <a:tr h="504474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3"/>
                          <a:stretch>
                            <a:fillRect l="-1342" t="-113415" r="-744966" b="-1085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382.78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376.84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373.21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364.84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350.75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40922521"/>
                      </a:ext>
                    </a:extLst>
                  </a:tr>
                  <a:tr h="527538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3"/>
                          <a:stretch>
                            <a:fillRect l="-1342" t="-201149" r="-744966" b="-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0.16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0.18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0.20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0.22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0.24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576311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114A3-BFF3-441B-8EE5-CE8191EEE22E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5234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Charakterisierung Widerstand</a:t>
            </a:r>
          </a:p>
          <a:p>
            <a:endParaRPr lang="de-DE" dirty="0"/>
          </a:p>
          <a:p>
            <a:r>
              <a:rPr lang="de-DE" dirty="0"/>
              <a:t>Auf- und Entladung Kondensator</a:t>
            </a:r>
          </a:p>
          <a:p>
            <a:endParaRPr lang="de-DE" dirty="0"/>
          </a:p>
          <a:p>
            <a:r>
              <a:rPr lang="de-DE" dirty="0"/>
              <a:t>RLC – Schwingkreis</a:t>
            </a:r>
          </a:p>
          <a:p>
            <a:endParaRPr lang="de-DE" dirty="0"/>
          </a:p>
          <a:p>
            <a:r>
              <a:rPr lang="de-DE" dirty="0"/>
              <a:t>Gekoppelte LC – Schwingkreise: Schwebung</a:t>
            </a:r>
          </a:p>
          <a:p>
            <a:endParaRPr lang="de-DE" dirty="0"/>
          </a:p>
          <a:p>
            <a:r>
              <a:rPr lang="de-DE" dirty="0"/>
              <a:t>Gekoppelte LC - Schwingkreise: Fundamentalschwingungen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114A3-BFF3-441B-8EE5-CE8191EEE22E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64591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RLC – Dämpfungskonstante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de-DE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/</m:t>
                            </m:r>
                            <m:sSub>
                              <m:sSub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num>
                      <m:den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den>
                    </m:f>
                  </m:oMath>
                </a14:m>
                <a:endParaRPr lang="de-DE" dirty="0"/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de-DE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func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de-DE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de-DE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de-DE" i="0" dirty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sSub>
                          <m:sSubPr>
                            <m:ctrlPr>
                              <a:rPr lang="de-DE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dirty="0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de-DE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func>
                    <m:r>
                      <a:rPr lang="de-DE" b="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de-DE" b="0" i="1" dirty="0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de-DE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b="0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de-DE" dirty="0"/>
              </a:p>
              <a:p>
                <a:endParaRPr lang="de-DE" dirty="0"/>
              </a:p>
              <a:p>
                <a:pPr marL="0" indent="0">
                  <a:buNone/>
                </a:pPr>
                <a:endParaRPr lang="de-DE" dirty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7861" y="1194187"/>
            <a:ext cx="6944139" cy="5663813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015" y="2977332"/>
            <a:ext cx="5195872" cy="3880667"/>
          </a:xfrm>
          <a:prstGeom prst="rect">
            <a:avLst/>
          </a:prstGeom>
        </p:spPr>
      </p:pic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114A3-BFF3-441B-8EE5-CE8191EEE22E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34022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RLC – Dämpfungskonstante 2</a:t>
            </a:r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2739" y="1399656"/>
            <a:ext cx="8966522" cy="2095575"/>
          </a:xfr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9927" y="3425772"/>
            <a:ext cx="4595452" cy="3432228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8191" y="3425772"/>
            <a:ext cx="4613882" cy="3445994"/>
          </a:xfrm>
          <a:prstGeom prst="rect">
            <a:avLst/>
          </a:prstGeom>
        </p:spPr>
      </p:pic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114A3-BFF3-441B-8EE5-CE8191EEE22E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80539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RLC – Induktivität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𝑔𝑒𝑠𝑡𝑒𝑐𝑘𝑡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 −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𝑅𝑒𝑠𝑡</m:t>
                        </m:r>
                      </m:sub>
                    </m:sSub>
                  </m:oMath>
                </a14:m>
                <a:endParaRPr lang="de-DE" b="0" dirty="0"/>
              </a:p>
              <a:p>
                <a:endParaRPr lang="de-DE" b="0" dirty="0"/>
              </a:p>
              <a:p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35.8±2.1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𝑚𝐻</m:t>
                    </m:r>
                  </m:oMath>
                </a14:m>
                <a:endParaRPr lang="de-DE" b="0" dirty="0"/>
              </a:p>
              <a:p>
                <a:r>
                  <a:rPr lang="de-DE" dirty="0"/>
                  <a:t>Nennwert: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36 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𝑚𝐻</m:t>
                    </m:r>
                  </m:oMath>
                </a14:m>
                <a:endParaRPr lang="de-DE" dirty="0"/>
              </a:p>
              <a:p>
                <a:endParaRPr lang="de-DE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𝑅𝑒𝑠𝑡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0" smtClean="0">
                            <a:latin typeface="Cambria Math" panose="02040503050406030204" pitchFamily="18" charset="0"/>
                          </a:rPr>
                          <m:t>7.4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±2.0</m:t>
                        </m:r>
                      </m:e>
                    </m:d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endParaRPr lang="de-DE" b="0" dirty="0"/>
              </a:p>
              <a:p>
                <a:r>
                  <a:rPr lang="de-DE" b="0" dirty="0"/>
                  <a:t>Nennwert Spule: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9.5 </m:t>
                    </m:r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endParaRPr lang="de-DE" b="0" dirty="0"/>
              </a:p>
              <a:p>
                <a:endParaRPr lang="de-DE" b="0" dirty="0"/>
              </a:p>
              <a:p>
                <a:endParaRPr lang="de-DE" dirty="0"/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4444" y="1027906"/>
            <a:ext cx="7317556" cy="5465299"/>
          </a:xfrm>
          <a:prstGeom prst="rect">
            <a:avLst/>
          </a:prstGeom>
        </p:spPr>
      </p:pic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114A3-BFF3-441B-8EE5-CE8191EEE22E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97430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RLC - Kapazität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de-DE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de-DE" b="0" dirty="0"/>
              </a:p>
              <a:p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⇒</m:t>
                    </m:r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de-DE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type m:val="skw"/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𝐿𝐶</m:t>
                        </m:r>
                      </m:den>
                    </m:f>
                    <m:r>
                      <a:rPr lang="de-DE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de-DE" dirty="0"/>
              </a:p>
              <a:p>
                <a:endParaRPr lang="de-DE" dirty="0"/>
              </a:p>
              <a:p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4.72±0.28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endParaRPr lang="de-DE" b="0" dirty="0"/>
              </a:p>
              <a:p>
                <a:r>
                  <a:rPr lang="de-DE" dirty="0"/>
                  <a:t>Nennwert: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4.7 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0867" y="576775"/>
            <a:ext cx="7122603" cy="6102598"/>
          </a:xfrm>
          <a:prstGeom prst="rect">
            <a:avLst/>
          </a:prstGeom>
        </p:spPr>
      </p:pic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114A3-BFF3-441B-8EE5-CE8191EEE22E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57469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Aperiodischer Grenzfall</a:t>
            </a:r>
          </a:p>
        </p:txBody>
      </p:sp>
      <p:pic>
        <p:nvPicPr>
          <p:cNvPr id="9" name="Inhaltsplatzhalter 8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32452"/>
            <a:ext cx="5976712" cy="5526157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Inhaltsplatzhalter 10"/>
              <p:cNvSpPr>
                <a:spLocks noGrp="1"/>
              </p:cNvSpPr>
              <p:nvPr>
                <p:ph sz="half" idx="1"/>
              </p:nvPr>
            </p:nvSpPr>
            <p:spPr>
              <a:xfrm>
                <a:off x="5976712" y="1690688"/>
                <a:ext cx="5181600" cy="4351338"/>
              </a:xfrm>
            </p:spPr>
            <p:txBody>
              <a:bodyPr/>
              <a:lstStyle/>
              <a:p>
                <a:r>
                  <a:rPr lang="de-DE" dirty="0"/>
                  <a:t>Einhüllende: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185</m:t>
                    </m:r>
                    <m:r>
                      <m:rPr>
                        <m:sty m:val="p"/>
                      </m:rPr>
                      <a:rPr lang="de-DE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de-DE" dirty="0"/>
                  <a:t> und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200</m:t>
                    </m:r>
                    <m:r>
                      <m:rPr>
                        <m:sty m:val="p"/>
                      </m:rPr>
                      <a:rPr lang="de-DE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endParaRPr lang="de-DE" dirty="0"/>
              </a:p>
              <a:p>
                <a:endParaRPr lang="de-DE" dirty="0"/>
              </a:p>
              <a:p>
                <a:r>
                  <a:rPr lang="de-DE" dirty="0"/>
                  <a:t>Annahme: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𝑎𝑝</m:t>
                        </m:r>
                      </m:sub>
                    </m:sSub>
                  </m:oMath>
                </a14:m>
                <a:r>
                  <a:rPr lang="de-DE" dirty="0"/>
                  <a:t> gleichverteilt dazwischen: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de-DE" b="0" i="0" smtClean="0">
                          <a:latin typeface="Cambria Math" panose="02040503050406030204" pitchFamily="18" charset="0"/>
                        </a:rPr>
                        <m:t>      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ap</m:t>
                          </m:r>
                        </m:sub>
                      </m:sSub>
                      <m:r>
                        <a:rPr lang="de-DE" b="0" i="0" smtClean="0">
                          <a:latin typeface="Cambria Math" panose="02040503050406030204" pitchFamily="18" charset="0"/>
                        </a:rPr>
                        <m:t>=192.5</m:t>
                      </m:r>
                      <m:r>
                        <m:rPr>
                          <m:sty m:val="p"/>
                        </m:rPr>
                        <a:rPr lang="de-DE" b="0" i="0" smtClean="0">
                          <a:latin typeface="Cambria Math" panose="02040503050406030204" pitchFamily="18" charset="0"/>
                        </a:rPr>
                        <m:t>Ω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±4.6</m:t>
                      </m:r>
                      <m:r>
                        <m:rPr>
                          <m:sty m:val="p"/>
                        </m:rPr>
                        <a:rPr lang="de-DE" b="0" i="0" smtClean="0">
                          <a:latin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de-DE" dirty="0"/>
              </a:p>
              <a:p>
                <a:endParaRPr lang="de-DE" dirty="0"/>
              </a:p>
              <a:p>
                <a:r>
                  <a:rPr lang="de-DE" dirty="0"/>
                  <a:t>Erwartet: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𝑎𝑝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=2</m:t>
                    </m:r>
                    <m:rad>
                      <m:radPr>
                        <m:degHide m:val="on"/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num>
                          <m:den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den>
                        </m:f>
                      </m:e>
                    </m:rad>
                    <m:r>
                      <a:rPr lang="de-DE" i="1">
                        <a:latin typeface="Cambria Math" panose="02040503050406030204" pitchFamily="18" charset="0"/>
                      </a:rPr>
                      <m:t>=174.6 </m:t>
                    </m:r>
                    <m:r>
                      <m:rPr>
                        <m:sty m:val="p"/>
                      </m:rPr>
                      <a:rPr lang="de-DE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endParaRPr lang="de-DE" dirty="0"/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11" name="Inhaltsplatzhalter 10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5976712" y="1690688"/>
                <a:ext cx="5181600" cy="4351338"/>
              </a:xfrm>
              <a:blipFill>
                <a:blip r:embed="rId3"/>
                <a:stretch>
                  <a:fillRect l="-1882" t="-224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114A3-BFF3-441B-8EE5-CE8191EEE22E}" type="slidenum">
              <a:rPr lang="de-DE" smtClean="0"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18054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Gekoppelte LC-Schwingkreise</a:t>
            </a:r>
          </a:p>
        </p:txBody>
      </p:sp>
      <p:sp>
        <p:nvSpPr>
          <p:cNvPr id="7" name="Untertitel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61116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Gekoppelte LC – Schwingkreise: Schwebung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de-DE" dirty="0"/>
                  <a:t>Ziel</a:t>
                </a:r>
              </a:p>
              <a:p>
                <a:pPr lvl="1"/>
                <a:r>
                  <a:rPr lang="de-DE" dirty="0"/>
                  <a:t>Schwebung</a:t>
                </a:r>
              </a:p>
              <a:p>
                <a:pPr lvl="1"/>
                <a:r>
                  <a:rPr lang="de-DE" dirty="0"/>
                  <a:t>Kopplung</a:t>
                </a:r>
              </a:p>
              <a:p>
                <a:pPr lvl="1"/>
                <a:r>
                  <a:rPr lang="de-DE" dirty="0"/>
                  <a:t>Zeitdifferenz</a:t>
                </a:r>
              </a:p>
              <a:p>
                <a:endParaRPr lang="de-DE" dirty="0"/>
              </a:p>
              <a:p>
                <a:r>
                  <a:rPr lang="de-DE" dirty="0"/>
                  <a:t>Kopplung: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b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de-DE" i="1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+</m:t>
                            </m:r>
                          </m:sub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b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de-DE" i="1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+</m:t>
                            </m:r>
                          </m:sub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</m:oMath>
                </a14:m>
                <a:endParaRPr lang="de-DE" dirty="0"/>
              </a:p>
              <a:p>
                <a:r>
                  <a:rPr lang="de-DE" dirty="0"/>
                  <a:t>Zeitdifferenz: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  <m:r>
                      <a:rPr lang="de-DE" b="0" i="1" smtClean="0">
                        <a:latin typeface="Cambria Math" panose="02040503050406030204" pitchFamily="18" charset="0"/>
                      </a:rPr>
                      <m:t>⋅[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de-DE" b="0" i="1" smtClean="0">
                        <a:latin typeface="Cambria Math" panose="02040503050406030204" pitchFamily="18" charset="0"/>
                      </a:rPr>
                      <m:t> −</m:t>
                    </m:r>
                    <m:func>
                      <m:func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de-DE" b="0" i="0" smtClean="0">
                            <a:latin typeface="Cambria Math" panose="02040503050406030204" pitchFamily="18" charset="0"/>
                          </a:rPr>
                          <m:t>arctan</m:t>
                        </m:r>
                      </m:fName>
                      <m:e>
                        <m:d>
                          <m:d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num>
                              <m:den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den>
                            </m:f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⋅</m:t>
                            </m:r>
                            <m:rad>
                              <m:radPr>
                                <m:degHide m:val="on"/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f>
                                  <m:f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num>
                                  <m:den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den>
                                </m:f>
                              </m:e>
                            </m:rad>
                          </m:e>
                        </m:d>
                      </m:e>
                    </m:func>
                    <m:r>
                      <a:rPr lang="de-DE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de-DE" b="0" dirty="0"/>
              </a:p>
              <a:p>
                <a:pPr lvl="1"/>
                <a:endParaRPr lang="de-DE" dirty="0"/>
              </a:p>
              <a:p>
                <a:pPr lvl="1"/>
                <a:endParaRPr lang="de-DE" dirty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928" t="-308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114A3-BFF3-441B-8EE5-CE8191EEE22E}" type="slidenum">
              <a:rPr lang="de-DE" smtClean="0"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48685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Gekoppelte LC – Schwingkreise: Schwebung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45127" y="1828800"/>
            <a:ext cx="5483245" cy="4351337"/>
          </a:xfrm>
        </p:spPr>
        <p:txBody>
          <a:bodyPr>
            <a:normAutofit/>
          </a:bodyPr>
          <a:lstStyle/>
          <a:p>
            <a:pPr lvl="1"/>
            <a:r>
              <a:rPr lang="de-DE" dirty="0"/>
              <a:t>2 getrennte Schwingkreise</a:t>
            </a:r>
          </a:p>
          <a:p>
            <a:pPr lvl="1"/>
            <a:endParaRPr lang="de-DE" dirty="0"/>
          </a:p>
          <a:p>
            <a:pPr lvl="1"/>
            <a:r>
              <a:rPr lang="de-DE" dirty="0"/>
              <a:t>Einen Kondensator aufladen</a:t>
            </a:r>
          </a:p>
          <a:p>
            <a:pPr lvl="1"/>
            <a:endParaRPr lang="de-DE" dirty="0"/>
          </a:p>
          <a:p>
            <a:pPr lvl="1"/>
            <a:r>
              <a:rPr lang="de-DE" dirty="0"/>
              <a:t>Spannung über einem Kondensator messen</a:t>
            </a:r>
          </a:p>
          <a:p>
            <a:pPr lvl="1"/>
            <a:endParaRPr lang="de-DE" dirty="0"/>
          </a:p>
          <a:p>
            <a:pPr lvl="1"/>
            <a:r>
              <a:rPr lang="de-DE" dirty="0"/>
              <a:t>Spannungsquelle überbrücken</a:t>
            </a:r>
          </a:p>
          <a:p>
            <a:pPr lvl="1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114A3-BFF3-441B-8EE5-CE8191EEE22E}" type="slidenum">
              <a:rPr lang="de-DE" smtClean="0"/>
              <a:t>27</a:t>
            </a:fld>
            <a:endParaRPr lang="de-DE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9150" y="1457933"/>
            <a:ext cx="4844330" cy="4722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2331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Gekoppelte LC – Schwingkreise: Schwebung</a:t>
            </a:r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2810" y="3412905"/>
            <a:ext cx="6504045" cy="3126007"/>
          </a:xfrm>
        </p:spPr>
      </p:pic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114A3-BFF3-441B-8EE5-CE8191EEE22E}" type="slidenum">
              <a:rPr lang="de-DE" smtClean="0"/>
              <a:t>28</a:t>
            </a:fld>
            <a:endParaRPr lang="de-DE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73407"/>
            <a:ext cx="6504045" cy="3126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6556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Gekoppelte LC – Schwingkreise: Schwebung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114A3-BFF3-441B-8EE5-CE8191EEE22E}" type="slidenum">
              <a:rPr lang="de-DE" smtClean="0"/>
              <a:t>29</a:t>
            </a:fld>
            <a:endParaRPr lang="de-DE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845127" y="3449637"/>
            <a:ext cx="10515600" cy="2906713"/>
          </a:xfrm>
        </p:spPr>
        <p:txBody>
          <a:bodyPr/>
          <a:lstStyle/>
          <a:p>
            <a:r>
              <a:rPr lang="de-DE" dirty="0"/>
              <a:t>Fazit:</a:t>
            </a:r>
          </a:p>
          <a:p>
            <a:pPr lvl="1"/>
            <a:r>
              <a:rPr lang="de-DE" dirty="0"/>
              <a:t>Kopplung gut messbar</a:t>
            </a:r>
          </a:p>
          <a:p>
            <a:pPr lvl="1"/>
            <a:r>
              <a:rPr lang="de-DE" dirty="0"/>
              <a:t>Fehler auf Zeitdifferenz groß</a:t>
            </a:r>
          </a:p>
          <a:p>
            <a:endParaRPr lang="de-DE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960" y="1700600"/>
            <a:ext cx="9773934" cy="1393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0029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Charakterisierung Widerstand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/>
                  <a:t>Ziel</a:t>
                </a:r>
              </a:p>
              <a:p>
                <a:pPr lvl="1"/>
                <a:r>
                  <a:rPr lang="de-DE" dirty="0"/>
                  <a:t>Charakterisierung eines Widerstands</a:t>
                </a:r>
              </a:p>
              <a:p>
                <a:endParaRPr lang="de-DE" dirty="0"/>
              </a:p>
              <a:p>
                <a:endParaRPr lang="de-DE" dirty="0"/>
              </a:p>
              <a:p>
                <a:r>
                  <a:rPr lang="de-DE" dirty="0"/>
                  <a:t>Ohm‘sches Gesetz:</a:t>
                </a:r>
              </a:p>
              <a:p>
                <a:pPr lvl="1"/>
                <a:r>
                  <a:rPr lang="de-DE" dirty="0">
                    <a:ea typeface="Cambria Math" panose="02040503050406030204" pitchFamily="18" charset="0"/>
                  </a:rPr>
                  <a:t>U</a:t>
                </a:r>
                <a14:m>
                  <m:oMath xmlns:m="http://schemas.openxmlformats.org/officeDocument/2006/math"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</m:oMath>
                </a14:m>
                <a:endParaRPr lang="de-DE" dirty="0"/>
              </a:p>
              <a:p>
                <a:pPr lvl="1"/>
                <a:endParaRPr lang="de-DE" dirty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928" t="-224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114A3-BFF3-441B-8EE5-CE8191EEE22E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37710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Gekoppelte LC: Fundamentalschwingungen</a:t>
            </a:r>
            <a:br>
              <a:rPr lang="de-DE" dirty="0"/>
            </a:br>
            <a:r>
              <a:rPr lang="de-DE" dirty="0"/>
              <a:t>Grundlagen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/>
                  <a:t>Ziel: Bestimmung der Fundamentalschwingungen</a:t>
                </a:r>
              </a:p>
              <a:p>
                <a:r>
                  <a:rPr lang="de-DE" dirty="0"/>
                  <a:t>Bei gleichsinniger Anregung: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ad>
                          <m:radPr>
                            <m:degHide m:val="on"/>
                            <m:ctrlP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e>
                        </m:rad>
                      </m:den>
                    </m:f>
                  </m:oMath>
                </a14:m>
                <a:endParaRPr lang="de-DE" dirty="0"/>
              </a:p>
              <a:p>
                <a:r>
                  <a:rPr lang="de-DE" dirty="0"/>
                  <a:t>Bei gegensinniger Anregung: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ad>
                          <m:radPr>
                            <m:degHide m:val="on"/>
                            <m:ctrlPr>
                              <a:rPr 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e>
                        </m:rad>
                      </m:den>
                    </m:f>
                  </m:oMath>
                </a14:m>
                <a:endParaRPr lang="de-DE" dirty="0"/>
              </a:p>
              <a:p>
                <a:r>
                  <a:rPr lang="de-DE" dirty="0"/>
                  <a:t>Kopplungsfaktor: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b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de-DE" i="1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+</m:t>
                            </m:r>
                          </m:sub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b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de-DE" i="1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+</m:t>
                            </m:r>
                          </m:sub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24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114A3-BFF3-441B-8EE5-CE8191EEE22E}" type="slidenum">
              <a:rPr lang="de-DE" smtClean="0"/>
              <a:t>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99677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Gekoppelte LC: Fundamentalschwingungen</a:t>
            </a:r>
            <a:br>
              <a:rPr lang="de-DE" dirty="0"/>
            </a:br>
            <a:r>
              <a:rPr lang="de-DE" dirty="0"/>
              <a:t>Aufbau</a:t>
            </a:r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497" y="1793627"/>
            <a:ext cx="9900859" cy="2750238"/>
          </a:xfrm>
        </p:spPr>
      </p:pic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114A3-BFF3-441B-8EE5-CE8191EEE22E}" type="slidenum">
              <a:rPr lang="de-DE" smtClean="0"/>
              <a:t>31</a:t>
            </a:fld>
            <a:endParaRPr lang="de-DE"/>
          </a:p>
        </p:txBody>
      </p:sp>
      <p:sp>
        <p:nvSpPr>
          <p:cNvPr id="3" name="Textfeld 2"/>
          <p:cNvSpPr txBox="1"/>
          <p:nvPr/>
        </p:nvSpPr>
        <p:spPr>
          <a:xfrm>
            <a:off x="2914650" y="4732020"/>
            <a:ext cx="20002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Gleichsinnig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7867650" y="4732020"/>
            <a:ext cx="20002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Gegensinnig</a:t>
            </a:r>
          </a:p>
        </p:txBody>
      </p:sp>
    </p:spTree>
    <p:extLst>
      <p:ext uri="{BB962C8B-B14F-4D97-AF65-F5344CB8AC3E}">
        <p14:creationId xmlns:p14="http://schemas.microsoft.com/office/powerpoint/2010/main" val="42681292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Gekoppelte LC: Fundamentalschwingungen</a:t>
            </a:r>
            <a:br>
              <a:rPr lang="de-DE" dirty="0"/>
            </a:br>
            <a:r>
              <a:rPr lang="de-DE" dirty="0"/>
              <a:t>Rohdaten</a:t>
            </a:r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91164"/>
            <a:ext cx="6232491" cy="4654891"/>
          </a:xfrm>
        </p:spPr>
      </p:pic>
      <p:pic>
        <p:nvPicPr>
          <p:cNvPr id="9" name="Inhaltsplatzhalter 8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4025" y="1591164"/>
            <a:ext cx="6248398" cy="4666771"/>
          </a:xfrm>
        </p:spPr>
      </p:pic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114A3-BFF3-441B-8EE5-CE8191EEE22E}" type="slidenum">
              <a:rPr lang="de-DE" smtClean="0"/>
              <a:t>32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94915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Gekoppelte LC: Fundamentalschwingungen</a:t>
            </a:r>
            <a:br>
              <a:rPr lang="de-DE" dirty="0"/>
            </a:br>
            <a:r>
              <a:rPr lang="de-DE" dirty="0"/>
              <a:t>Auswertung</a:t>
            </a:r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127" y="2388005"/>
            <a:ext cx="6059235" cy="1241460"/>
          </a:xfrm>
        </p:spPr>
      </p:pic>
      <p:pic>
        <p:nvPicPr>
          <p:cNvPr id="9" name="Inhaltsplatzhalter 8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127" y="4549963"/>
            <a:ext cx="5328191" cy="1806387"/>
          </a:xfrm>
        </p:spPr>
      </p:pic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114A3-BFF3-441B-8EE5-CE8191EEE22E}" type="slidenum">
              <a:rPr lang="de-DE" smtClean="0"/>
              <a:t>33</a:t>
            </a:fld>
            <a:endParaRPr lang="de-DE"/>
          </a:p>
        </p:txBody>
      </p:sp>
      <p:sp>
        <p:nvSpPr>
          <p:cNvPr id="10" name="Inhaltsplatzhalter 5"/>
          <p:cNvSpPr txBox="1">
            <a:spLocks/>
          </p:cNvSpPr>
          <p:nvPr/>
        </p:nvSpPr>
        <p:spPr>
          <a:xfrm>
            <a:off x="7281097" y="4162754"/>
            <a:ext cx="4254412" cy="21619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Char char="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Fazit:</a:t>
            </a:r>
          </a:p>
          <a:p>
            <a:pPr lvl="1"/>
            <a:r>
              <a:rPr lang="de-DE" dirty="0"/>
              <a:t>Schwingkreise nicht identisch</a:t>
            </a:r>
          </a:p>
          <a:p>
            <a:pPr lvl="1"/>
            <a:r>
              <a:rPr lang="de-DE" dirty="0"/>
              <a:t>Kopplung gut messbar mit beiden Methoden</a:t>
            </a:r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42033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Charakterisierung Widerstand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45127" y="1828800"/>
            <a:ext cx="6225629" cy="4351337"/>
          </a:xfrm>
        </p:spPr>
        <p:txBody>
          <a:bodyPr/>
          <a:lstStyle/>
          <a:p>
            <a:pPr lvl="1"/>
            <a:r>
              <a:rPr lang="de-DE" dirty="0"/>
              <a:t>Spannungsquelle, Strommesser, Widerstand</a:t>
            </a:r>
          </a:p>
          <a:p>
            <a:pPr lvl="1"/>
            <a:endParaRPr lang="de-DE" dirty="0"/>
          </a:p>
          <a:p>
            <a:pPr lvl="1"/>
            <a:r>
              <a:rPr lang="de-DE" dirty="0"/>
              <a:t>Kurzes Intervall, viele Messwerte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114A3-BFF3-441B-8EE5-CE8191EEE22E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5189" y="1691322"/>
            <a:ext cx="4950740" cy="4426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3175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Charakterisierung Widerstand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45127" y="1828801"/>
            <a:ext cx="4876663" cy="1023042"/>
          </a:xfrm>
        </p:spPr>
        <p:txBody>
          <a:bodyPr/>
          <a:lstStyle/>
          <a:p>
            <a:pPr lvl="1"/>
            <a:r>
              <a:rPr lang="de-DE" dirty="0"/>
              <a:t>Lineare Regression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114A3-BFF3-441B-8EE5-CE8191EEE22E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530" y="5187481"/>
            <a:ext cx="9995026" cy="1168869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0133" y="1311909"/>
            <a:ext cx="8063606" cy="3875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4445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Auf- und Entladung Kondensator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40220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Auf-/Entladung Kondensator: Grundlagen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b="0" dirty="0">
                    <a:latin typeface="Cambria Math" panose="02040503050406030204" pitchFamily="18" charset="0"/>
                  </a:rPr>
                  <a:t>Ziel: Bestimmung der Kapazität eines Kondensators</a:t>
                </a:r>
              </a:p>
              <a:p>
                <a:r>
                  <a:rPr lang="de-DE" b="0" dirty="0">
                    <a:latin typeface="Cambria Math" panose="02040503050406030204" pitchFamily="18" charset="0"/>
                  </a:rPr>
                  <a:t>Aufladung: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⋅(1−</m:t>
                    </m:r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f>
                          <m:f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num>
                          <m:den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den>
                        </m:f>
                      </m:sup>
                    </m:sSup>
                  </m:oMath>
                </a14:m>
                <a:r>
                  <a:rPr lang="de-DE" dirty="0"/>
                  <a:t>)</a:t>
                </a:r>
              </a:p>
              <a:p>
                <a:pPr lvl="1"/>
                <a:r>
                  <a:rPr lang="de-DE" dirty="0"/>
                  <a:t>I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f>
                          <m:f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num>
                          <m:den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den>
                        </m:f>
                      </m:sup>
                    </m:sSup>
                  </m:oMath>
                </a14:m>
                <a:endParaRPr lang="de-DE" dirty="0"/>
              </a:p>
              <a:p>
                <a:r>
                  <a:rPr lang="de-DE" dirty="0"/>
                  <a:t>Entladung: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d>
                      <m:d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f>
                          <m:f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num>
                          <m:den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den>
                        </m:f>
                      </m:sup>
                    </m:sSup>
                  </m:oMath>
                </a14:m>
                <a:endParaRPr lang="de-DE" dirty="0"/>
              </a:p>
              <a:p>
                <a:pPr lvl="1"/>
                <a:r>
                  <a:rPr lang="de-DE" dirty="0"/>
                  <a:t>I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f>
                          <m:f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num>
                          <m:den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den>
                        </m:f>
                      </m:sup>
                    </m:sSup>
                  </m:oMath>
                </a14:m>
                <a:endParaRPr lang="de-DE" dirty="0"/>
              </a:p>
              <a:p>
                <a:r>
                  <a:rPr lang="de-DE" dirty="0"/>
                  <a:t>Zeitkonstante: </a:t>
                </a:r>
                <a14:m>
                  <m:oMath xmlns:m="http://schemas.openxmlformats.org/officeDocument/2006/math"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de-DE" dirty="0"/>
                  <a:t> </a:t>
                </a:r>
              </a:p>
            </p:txBody>
          </p:sp>
        </mc:Choice>
        <mc:Fallback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38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97114A3-BFF3-441B-8EE5-CE8191EEE22E}" type="slidenum">
              <a:rPr kumimoji="0" lang="de-DE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de-DE" sz="11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31962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Auf-/Entladung Kondensator: Aufbau</a:t>
            </a:r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103" y="1823976"/>
            <a:ext cx="5000973" cy="3394821"/>
          </a:xfrm>
        </p:spPr>
      </p:pic>
      <p:sp>
        <p:nvSpPr>
          <p:cNvPr id="7" name="Inhaltsplatzhalt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/>
              <a:t>Messung mit CASSY und Oszilloskop </a:t>
            </a:r>
          </a:p>
          <a:p>
            <a:r>
              <a:rPr lang="de-DE" dirty="0"/>
              <a:t>Aufladung: Messung startet mit Einschalten der Stromquelle</a:t>
            </a:r>
          </a:p>
          <a:p>
            <a:r>
              <a:rPr lang="de-DE" dirty="0"/>
              <a:t>Entladung: Messung startet durch Trigger, der Spannungsabfall registriert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97114A3-BFF3-441B-8EE5-CE8191EEE22E}" type="slidenum">
              <a:rPr kumimoji="0" lang="de-DE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de-DE" sz="11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aphicFrame>
        <p:nvGraphicFramePr>
          <p:cNvPr id="8" name="Tabelle 7"/>
          <p:cNvGraphicFramePr>
            <a:graphicFrameLocks noGrp="1"/>
          </p:cNvGraphicFramePr>
          <p:nvPr/>
        </p:nvGraphicFramePr>
        <p:xfrm>
          <a:off x="395240" y="5455701"/>
          <a:ext cx="4836836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18418">
                  <a:extLst>
                    <a:ext uri="{9D8B030D-6E8A-4147-A177-3AD203B41FA5}">
                      <a16:colId xmlns:a16="http://schemas.microsoft.com/office/drawing/2014/main" val="950020718"/>
                    </a:ext>
                  </a:extLst>
                </a:gridCol>
                <a:gridCol w="2418418">
                  <a:extLst>
                    <a:ext uri="{9D8B030D-6E8A-4147-A177-3AD203B41FA5}">
                      <a16:colId xmlns:a16="http://schemas.microsoft.com/office/drawing/2014/main" val="710917669"/>
                    </a:ext>
                  </a:extLst>
                </a:gridCol>
              </a:tblGrid>
              <a:tr h="369478">
                <a:tc>
                  <a:txBody>
                    <a:bodyPr/>
                    <a:lstStyle/>
                    <a:p>
                      <a:r>
                        <a:rPr lang="de-DE" sz="2400" dirty="0"/>
                        <a:t>Widerstand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/>
                        <a:t>100 </a:t>
                      </a:r>
                      <a:r>
                        <a:rPr lang="el-GR" sz="2400" dirty="0"/>
                        <a:t>Ω</a:t>
                      </a:r>
                      <a:r>
                        <a:rPr lang="de-DE" sz="2400" dirty="0"/>
                        <a:t> (98.74</a:t>
                      </a:r>
                      <a:r>
                        <a:rPr lang="el-GR" sz="2400" dirty="0"/>
                        <a:t>Ω</a:t>
                      </a:r>
                      <a:r>
                        <a:rPr lang="de-DE" sz="2400" dirty="0"/>
                        <a:t> 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5019187"/>
                  </a:ext>
                </a:extLst>
              </a:tr>
              <a:tr h="369478">
                <a:tc>
                  <a:txBody>
                    <a:bodyPr/>
                    <a:lstStyle/>
                    <a:p>
                      <a:r>
                        <a:rPr lang="de-DE" sz="2400" dirty="0"/>
                        <a:t>Kondensator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/>
                        <a:t>4.7µF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00359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85755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Auf-/Entladung Kondensator: </a:t>
            </a:r>
            <a:br>
              <a:rPr lang="de-DE" dirty="0"/>
            </a:br>
            <a:r>
              <a:rPr lang="de-DE" dirty="0"/>
              <a:t>Auswertung Oszilloskop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97114A3-BFF3-441B-8EE5-CE8191EEE22E}" type="slidenum">
              <a:rPr kumimoji="0" lang="de-DE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de-DE" sz="11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feld 8"/>
              <p:cNvSpPr txBox="1"/>
              <p:nvPr/>
            </p:nvSpPr>
            <p:spPr>
              <a:xfrm>
                <a:off x="7807365" y="2345796"/>
                <a:ext cx="2700998" cy="87710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de-DE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0" lang="de-DE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de-DE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𝑈</m:t>
                              </m:r>
                            </m:e>
                            <m:sub>
                              <m:r>
                                <a:rPr kumimoji="0" lang="de-DE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kumimoji="0" lang="de-DE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de-DE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𝑈</m:t>
                              </m:r>
                            </m:e>
                            <m:sub>
                              <m:r>
                                <a:rPr kumimoji="0" lang="de-DE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b>
                          </m:sSub>
                          <m:r>
                            <a:rPr kumimoji="0" lang="de-DE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 </m:t>
                          </m:r>
                        </m:den>
                      </m:f>
                      <m:r>
                        <a:rPr kumimoji="0" lang="de-DE" sz="2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sSup>
                        <m:sSupPr>
                          <m:ctrlPr>
                            <a:rPr kumimoji="0" lang="de-DE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de-DE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𝑒</m:t>
                          </m:r>
                        </m:e>
                        <m:sup>
                          <m:r>
                            <a:rPr kumimoji="0" lang="de-DE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</m:t>
                          </m:r>
                          <m:f>
                            <m:fPr>
                              <m:ctrlPr>
                                <a:rPr kumimoji="0" lang="de-DE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kumimoji="0" lang="de-DE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de-DE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kumimoji="0" lang="de-DE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0" lang="de-DE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kumimoji="0" lang="de-DE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de-DE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kumimoji="0" lang="de-DE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r>
                                <a:rPr kumimoji="0" lang="de-DE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𝑅</m:t>
                              </m:r>
                              <m:r>
                                <a:rPr kumimoji="0" lang="de-DE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⋅</m:t>
                              </m:r>
                              <m:r>
                                <a:rPr kumimoji="0" lang="de-DE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𝐶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kumimoji="0" lang="de-DE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9" name="Textfeld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7365" y="2345796"/>
                <a:ext cx="2700998" cy="8771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feld 9"/>
              <p:cNvSpPr txBox="1"/>
              <p:nvPr/>
            </p:nvSpPr>
            <p:spPr>
              <a:xfrm>
                <a:off x="8023739" y="3819520"/>
                <a:ext cx="2268250" cy="11939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de-DE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𝐶</m:t>
                      </m:r>
                      <m:r>
                        <a:rPr kumimoji="0" lang="de-DE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de-DE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0" lang="de-DE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de-DE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𝑡</m:t>
                              </m:r>
                            </m:e>
                            <m:sub>
                              <m:r>
                                <a:rPr kumimoji="0" lang="de-DE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  <m:r>
                            <a:rPr kumimoji="0" lang="de-DE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0" lang="de-DE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de-DE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𝑡</m:t>
                              </m:r>
                            </m:e>
                            <m:sub>
                              <m:r>
                                <a:rPr kumimoji="0" lang="de-DE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kumimoji="0" lang="de-DE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𝑅</m:t>
                          </m:r>
                          <m:r>
                            <a:rPr kumimoji="0" lang="de-DE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⋅</m:t>
                          </m:r>
                          <m:r>
                            <m:rPr>
                              <m:sty m:val="p"/>
                            </m:rPr>
                            <a:rPr kumimoji="0" lang="de-DE" sz="28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ln</m:t>
                          </m:r>
                          <m:r>
                            <a:rPr kumimoji="0" lang="de-DE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⁡(</m:t>
                          </m:r>
                          <m:f>
                            <m:fPr>
                              <m:ctrlPr>
                                <a:rPr kumimoji="0" lang="de-DE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kumimoji="0" lang="de-DE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de-DE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kumimoji="0" lang="de-DE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kumimoji="0" lang="de-DE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de-DE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kumimoji="0" lang="de-DE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  <m:r>
                            <a:rPr kumimoji="0" lang="de-DE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kumimoji="0" lang="de-DE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0" name="Textfeld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3739" y="3819520"/>
                <a:ext cx="2268250" cy="119391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Grafik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903" y="4503780"/>
            <a:ext cx="6436889" cy="1750834"/>
          </a:xfrm>
          <a:prstGeom prst="rect">
            <a:avLst/>
          </a:prstGeom>
        </p:spPr>
      </p:pic>
      <p:pic>
        <p:nvPicPr>
          <p:cNvPr id="19" name="Grafik 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925" y="2459139"/>
            <a:ext cx="6716867" cy="1006795"/>
          </a:xfrm>
          <a:prstGeom prst="rect">
            <a:avLst/>
          </a:prstGeom>
        </p:spPr>
      </p:pic>
      <p:sp>
        <p:nvSpPr>
          <p:cNvPr id="3" name="Textfeld 2"/>
          <p:cNvSpPr txBox="1"/>
          <p:nvPr/>
        </p:nvSpPr>
        <p:spPr>
          <a:xfrm>
            <a:off x="845127" y="2074418"/>
            <a:ext cx="11905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/>
              <a:t>Rohdaten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1032776" y="4049085"/>
            <a:ext cx="19733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Kapazität in µF</a:t>
            </a:r>
          </a:p>
        </p:txBody>
      </p:sp>
    </p:spTree>
    <p:extLst>
      <p:ext uri="{BB962C8B-B14F-4D97-AF65-F5344CB8AC3E}">
        <p14:creationId xmlns:p14="http://schemas.microsoft.com/office/powerpoint/2010/main" val="2732739411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888</Words>
  <Application>Microsoft Office PowerPoint</Application>
  <PresentationFormat>Breitbild</PresentationFormat>
  <Paragraphs>203</Paragraphs>
  <Slides>33</Slides>
  <Notes>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33</vt:i4>
      </vt:variant>
    </vt:vector>
  </HeadingPairs>
  <TitlesOfParts>
    <vt:vector size="38" baseType="lpstr">
      <vt:lpstr>Calibri</vt:lpstr>
      <vt:lpstr>Calibri Light</vt:lpstr>
      <vt:lpstr>Cambria Math</vt:lpstr>
      <vt:lpstr>Wingdings 2</vt:lpstr>
      <vt:lpstr>HDOfficeLightV0</vt:lpstr>
      <vt:lpstr>Elektronik</vt:lpstr>
      <vt:lpstr>Gliederung</vt:lpstr>
      <vt:lpstr>Charakterisierung Widerstand</vt:lpstr>
      <vt:lpstr>Charakterisierung Widerstand</vt:lpstr>
      <vt:lpstr>Charakterisierung Widerstand</vt:lpstr>
      <vt:lpstr>Auf- und Entladung Kondensator</vt:lpstr>
      <vt:lpstr>Auf-/Entladung Kondensator: Grundlagen</vt:lpstr>
      <vt:lpstr>Auf-/Entladung Kondensator: Aufbau</vt:lpstr>
      <vt:lpstr>Auf-/Entladung Kondensator:  Auswertung Oszilloskop</vt:lpstr>
      <vt:lpstr>Rohdaten Aufladung</vt:lpstr>
      <vt:lpstr>Rohdaten Entladung</vt:lpstr>
      <vt:lpstr>Lineare Regressionen (Aufladung)</vt:lpstr>
      <vt:lpstr>Auf-/Entladung Kondensator: Auswertung</vt:lpstr>
      <vt:lpstr>RLC-Schwingkreis</vt:lpstr>
      <vt:lpstr>RLC - Grundlagen</vt:lpstr>
      <vt:lpstr>RLC – Aufbau und Durchführung</vt:lpstr>
      <vt:lpstr>RLC – Rohdaten I</vt:lpstr>
      <vt:lpstr>RLC – Rohdaten II</vt:lpstr>
      <vt:lpstr>RLC - Frequenz</vt:lpstr>
      <vt:lpstr>RLC – Dämpfungskonstante</vt:lpstr>
      <vt:lpstr>RLC – Dämpfungskonstante 2</vt:lpstr>
      <vt:lpstr>RLC – Induktivität</vt:lpstr>
      <vt:lpstr>RLC - Kapazität</vt:lpstr>
      <vt:lpstr>Aperiodischer Grenzfall</vt:lpstr>
      <vt:lpstr>Gekoppelte LC-Schwingkreise</vt:lpstr>
      <vt:lpstr>Gekoppelte LC – Schwingkreise: Schwebung</vt:lpstr>
      <vt:lpstr>Gekoppelte LC – Schwingkreise: Schwebung</vt:lpstr>
      <vt:lpstr>Gekoppelte LC – Schwingkreise: Schwebung</vt:lpstr>
      <vt:lpstr>Gekoppelte LC – Schwingkreise: Schwebung</vt:lpstr>
      <vt:lpstr>Gekoppelte LC: Fundamentalschwingungen Grundlagen</vt:lpstr>
      <vt:lpstr>Gekoppelte LC: Fundamentalschwingungen Aufbau</vt:lpstr>
      <vt:lpstr>Gekoppelte LC: Fundamentalschwingungen Rohdaten</vt:lpstr>
      <vt:lpstr>Gekoppelte LC: Fundamentalschwingungen Auswertung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Wärmelehre: Dampfdruckkurve</dc:title>
  <dc:creator>Moritz Berger</dc:creator>
  <cp:lastModifiedBy>Gerald Kolter</cp:lastModifiedBy>
  <cp:revision>60</cp:revision>
  <dcterms:created xsi:type="dcterms:W3CDTF">2017-03-16T10:40:48Z</dcterms:created>
  <dcterms:modified xsi:type="dcterms:W3CDTF">2017-03-23T11:09:28Z</dcterms:modified>
</cp:coreProperties>
</file>