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75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85DEA-4B60-4D13-BD18-04E6FCEDE338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7F861-95AB-4172-8860-EC515153E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8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3D88-F217-49F6-BFE4-7202299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6C487-C99D-4E8C-B747-94D24E38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8A3B0-24C5-4A12-864F-4E90A48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8FCD-1A1F-4DE2-A466-712314E3C38E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D8423-4298-40F8-8FF4-6D6EC00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9882F-962E-4E58-B38B-AC10F08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A085-A05E-460B-95C5-1B40418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B3B9D-8670-4300-A989-E7FE3BB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B222-2C7B-4F7D-9716-4EA908B2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1E70-B48D-4BF0-9142-90E29720033B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41CA-644F-4EB9-B83F-31B34CD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1B6B7-78A9-45B7-A6B1-046C5E1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119AF-AF59-44C5-AA96-2642AE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2DEF-C10D-4BB2-88C3-EB0EE00F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28134-2DB3-4E9F-9659-F1A9CEE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6144-571F-4485-8069-3D26424F2F84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8AE64-BD4A-41DD-BCD7-306E55A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C5493-569F-4A94-B6F0-8B0E21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17BF-DE61-437E-BF76-8E7DBF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91D5-68A9-4B33-9EA0-262DFEEA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5C9A2-A55A-4C27-86B2-9FBE734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1FE6-01CE-4D24-A8D7-12920EFC0552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B749-5E55-4767-A967-F6732DB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7BCE2-5A0E-479E-B294-0F0E4A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2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07E-229B-4797-9326-D5693BD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840C9-C1B2-4014-BFAC-B2E5ABA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7FF2B-4473-4D59-B526-A32FDC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36CB-DD63-475B-BF6E-AB38B91D108D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BFE8-0D13-456C-B0BA-C52FCD3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2D820-8039-4A83-A271-B66F57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F6F4-515E-48DD-ACA7-F45D937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0243-3DF2-4939-A9C1-C8AD3DFA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1641A-8914-4836-AE93-72FB7C6B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991A1-7AC2-4CD2-B394-5971A0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42E-A2CE-4BB9-A979-7B0285EBC924}" type="datetime1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539B1-4B29-4F10-B650-FA798D0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7CEFD-B16B-43EC-95ED-49E39F5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8D4D-9517-4303-B819-B6551FD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F6E9F-9B0C-4D71-A41B-E90182F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CAC11-4557-44B4-B7E9-529F4C6E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F172E9-095B-4436-A16C-038C86DE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963CD-6DAE-480A-A0F2-AB0229C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A3338-4208-4E04-BB3B-0AA07229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3B09-DA55-4921-9419-68DC46108F1A}" type="datetime1">
              <a:rPr lang="de-DE" smtClean="0"/>
              <a:t>06.09.2017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EA87E3-0228-4405-A7D2-3092B00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9336AB-9942-4C29-BD8C-27770DA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1B00-ED54-43AC-BD61-52ED0640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C69C0-1975-4DBB-8CFA-55D6A9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A1C-2A48-4DCE-A33C-9F3DF0233F4D}" type="datetime1">
              <a:rPr lang="de-DE" smtClean="0"/>
              <a:t>06.09.2017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6DB0D-CCDF-4DDC-A75F-9F4FB8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C32AC-8EFB-4E67-8BB6-D6856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4853F5-558C-456C-8DF6-FFCDDFE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3015-ED91-420B-88A8-D2A0C0C46BB0}" type="datetime1">
              <a:rPr lang="de-DE" smtClean="0"/>
              <a:t>06.09.2017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06F5B6-6913-453E-9888-22CC5862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B810D-C3AF-475D-8BEC-CA35719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D052B-E730-40D5-A860-FEB851D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D65FD-AB95-452F-A69D-E35314B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4445-D151-4F51-95EB-D28ADD6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5AC32-8F1D-483E-AA52-A1DBB91B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3694-60B1-4402-8E2B-693BCC6AB4F2}" type="datetime1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D3425-AAE0-4649-B87C-9A06A48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3E6E0C-EF54-4886-A615-06E2637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5CED3-1803-425E-982E-1E240BB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73756-123C-416B-8463-0922904E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E2148-224B-4683-AA50-1E5D8A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79F96-D23D-4C60-930C-93413EA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F103-9942-4CA0-AF51-31C11AE7A864}" type="datetime1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78071-7503-4562-9CD5-4680C33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C45C-44F6-4150-B7C7-847EB79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B2BBC-E90A-4135-9A6F-5ECEEE0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BC047-EFC9-4E69-B73C-57301169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5BBA-A2C5-4C1F-AAAE-3B063A76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809F-7CBD-452F-BEA2-2ED0E7ED619A}" type="datetime1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B09E3-1C67-412E-8C34-DC41266E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862-8EF4-4514-A286-95519979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B9E-83CB-4A52-9441-B9AFD8D3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/>
              <a:t>Optik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6EB6E-2D73-4521-8FD6-6360A286C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Moritz Berger</a:t>
            </a:r>
          </a:p>
          <a:p>
            <a:r>
              <a:rPr lang="de-DE" u="sng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150004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4D34-56D0-4F1B-944B-DE8AB42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Auflösungsvermögen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Hg-Doppellinie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=579,07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Experimentelles Ergebnis (a=1mm):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≈286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Theoretisch erwartetes Auflösungsvermögen:</a:t>
                </a:r>
              </a:p>
              <a:p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579,1 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≈276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  <a:blipFill>
                <a:blip r:embed="rId2"/>
                <a:stretch>
                  <a:fillRect l="-870" t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77624E-5063-40F8-8681-C75B024C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6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Maximumsbedingung: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Allgemeiner: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Auflösungsvermögen: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  <a:blipFill>
                <a:blip r:embed="rId2"/>
                <a:stretch>
                  <a:fillRect l="-227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FDD0C044-87A7-473D-B8C0-ECB207F8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56061"/>
            <a:ext cx="6386010" cy="28263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EA9C80-3740-489F-829E-D2355DB4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16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0099-4E79-43A9-9B94-F4F7561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Rauschmessung Gitter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59F855-4DB0-43D3-A4A4-2B0C4B4A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26" y="1524000"/>
            <a:ext cx="5966174" cy="445598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7070AE-3DF6-44AA-9AE6-BAB0AF6EB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8" y="2322465"/>
            <a:ext cx="1477695" cy="34844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E0FD2F6-9C6A-467A-AA42-A0B0C4194F08}"/>
              </a:ext>
            </a:extLst>
          </p:cNvPr>
          <p:cNvSpPr txBox="1"/>
          <p:nvPr/>
        </p:nvSpPr>
        <p:spPr>
          <a:xfrm>
            <a:off x="2720051" y="2322465"/>
            <a:ext cx="130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</a:t>
            </a:r>
          </a:p>
          <a:p>
            <a:r>
              <a:rPr lang="de-DE" dirty="0"/>
              <a:t>84° 32,5‘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F478C3-4518-4A18-8AF7-C78327C75CFC}"/>
              </a:ext>
            </a:extLst>
          </p:cNvPr>
          <p:cNvSpPr txBox="1"/>
          <p:nvPr/>
        </p:nvSpPr>
        <p:spPr>
          <a:xfrm>
            <a:off x="2720051" y="3600573"/>
            <a:ext cx="227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Standardabweichung: </a:t>
            </a:r>
          </a:p>
          <a:p>
            <a:r>
              <a:rPr lang="de-DE" dirty="0"/>
              <a:t>1,02‘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E190CD5-3D2B-40F7-96D4-AECFDB84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05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394-781D-4BF3-8CCD-B3078CBC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</p:spPr>
            <p:txBody>
              <a:bodyPr/>
              <a:lstStyle/>
              <a:p>
                <a:r>
                  <a:rPr lang="de-DE" dirty="0"/>
                  <a:t>Fit ohne Winkelkorrektur</a:t>
                </a:r>
              </a:p>
              <a:p>
                <a:endParaRPr lang="de-DE" dirty="0"/>
              </a:p>
              <a:p>
                <a:r>
                  <a:rPr lang="de-DE" dirty="0"/>
                  <a:t>klare Systematik</a:t>
                </a:r>
              </a:p>
              <a:p>
                <a:endParaRPr lang="de-DE" dirty="0"/>
              </a:p>
              <a:p>
                <a:r>
                  <a:rPr lang="de-DE" dirty="0"/>
                  <a:t>großes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  <a:blipFill>
                <a:blip r:embed="rId2"/>
                <a:stretch>
                  <a:fillRect l="-2496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BD8C2CD5-08C5-43B2-A9F1-20D15BF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46" y="1486647"/>
            <a:ext cx="6279921" cy="469031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9CAEB-6374-4E81-B468-0B01343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28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B582B-7F42-4822-A4D4-7D26D62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≈1658,9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≈0.34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Herstellerangabe: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𝐻𝑒𝑟𝑠𝑡𝑒𝑙𝑙𝑒𝑟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≈1666,67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  <a:blipFill>
                <a:blip r:embed="rId2"/>
                <a:stretch>
                  <a:fillRect l="-20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8A2460AB-886A-4359-B8F5-D80A391D5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43579"/>
            <a:ext cx="5852172" cy="437084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A79C14-191E-4C3B-A02D-E563556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03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Spektrallinie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7096"/>
                <a:ext cx="5377070" cy="1542137"/>
              </a:xfrm>
            </p:spPr>
            <p:txBody>
              <a:bodyPr>
                <a:normAutofit/>
              </a:bodyPr>
              <a:lstStyle/>
              <a:p>
                <a:r>
                  <a:rPr lang="de-DE" b="0" i="0" dirty="0" err="1">
                    <a:latin typeface="Cambria Math" panose="02040503050406030204" pitchFamily="18" charset="0"/>
                  </a:rPr>
                  <a:t>HgCd</a:t>
                </a:r>
                <a:r>
                  <a:rPr lang="de-DE" dirty="0">
                    <a:latin typeface="Cambria Math" panose="02040503050406030204" pitchFamily="18" charset="0"/>
                  </a:rPr>
                  <a:t>-Lampe</a:t>
                </a:r>
                <a:endParaRPr lang="de-DE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≈1°</m:t>
                    </m:r>
                  </m:oMath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7096"/>
                <a:ext cx="5377070" cy="1542137"/>
              </a:xfrm>
              <a:blipFill>
                <a:blip r:embed="rId2"/>
                <a:stretch>
                  <a:fillRect l="-2041" t="-7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64" y="1690688"/>
            <a:ext cx="6013767" cy="437321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2815"/>
            <a:ext cx="5525564" cy="168750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EE3CDA-8571-4764-9B64-34210BBE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03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Auflösungsvermögen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Natrium D Doppellinie: 589 </a:t>
                </a:r>
                <a:r>
                  <a:rPr lang="de-DE" dirty="0" err="1"/>
                  <a:t>nm</a:t>
                </a:r>
                <a:r>
                  <a:rPr lang="de-DE" dirty="0"/>
                  <a:t>  und 589.59 </a:t>
                </a:r>
                <a:r>
                  <a:rPr lang="de-DE" dirty="0" err="1"/>
                  <a:t>nm</a:t>
                </a:r>
                <a:endParaRPr lang="de-DE" dirty="0"/>
              </a:p>
              <a:p>
                <a:r>
                  <a:rPr lang="de-DE" dirty="0"/>
                  <a:t>Erfordert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box>
                    <m:r>
                      <a:rPr lang="de-DE" b="0" i="1" smtClean="0">
                        <a:latin typeface="Cambria Math" panose="02040503050406030204" pitchFamily="18" charset="0"/>
                      </a:rPr>
                      <m:t>≈1000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3" y="3503427"/>
            <a:ext cx="6158493" cy="152122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1C2D6C-102F-443B-ADBD-192486B0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1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Anpassung an die Dispersionskurve gelungen</a:t>
            </a:r>
          </a:p>
          <a:p>
            <a:r>
              <a:rPr lang="de-DE" dirty="0"/>
              <a:t>Spektrum der Zinklampe auf weniger als 2% genau vermessen</a:t>
            </a:r>
          </a:p>
          <a:p>
            <a:endParaRPr lang="de-DE" dirty="0"/>
          </a:p>
          <a:p>
            <a:r>
              <a:rPr lang="de-DE" dirty="0"/>
              <a:t>Gitterkonstante sehr genau bestimmt (rel. Fehler im Subpromillebereich)</a:t>
            </a:r>
          </a:p>
          <a:p>
            <a:r>
              <a:rPr lang="de-DE" dirty="0"/>
              <a:t>Spektrum der </a:t>
            </a:r>
            <a:r>
              <a:rPr lang="de-DE" dirty="0" err="1"/>
              <a:t>HgCd</a:t>
            </a:r>
            <a:r>
              <a:rPr lang="de-DE" dirty="0"/>
              <a:t>-Lampe mit rel. Fehler kleiner 0,5% bestimmt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Abschätzung der Auflösung entspricht in beiden Versuchen den theoretischen Erwartungen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82608-A042-481C-9058-3964EA05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5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8BB-31E2-4B6B-8664-EEE6B59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B2ED-DABA-4C84-90F3-4EADDE41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Versuchsaufbau und Durchführung</a:t>
            </a:r>
          </a:p>
          <a:p>
            <a:pPr>
              <a:buFontTx/>
              <a:buChar char="-"/>
            </a:pPr>
            <a:r>
              <a:rPr lang="de-DE" dirty="0"/>
              <a:t>Prisma</a:t>
            </a:r>
          </a:p>
          <a:p>
            <a:pPr lvl="1">
              <a:buFontTx/>
              <a:buChar char="-"/>
            </a:pPr>
            <a:r>
              <a:rPr lang="de-DE" dirty="0"/>
              <a:t>Grundlagen</a:t>
            </a:r>
          </a:p>
          <a:p>
            <a:pPr lvl="1">
              <a:buFontTx/>
              <a:buChar char="-"/>
            </a:pPr>
            <a:r>
              <a:rPr lang="de-DE" dirty="0"/>
              <a:t>Auswertung</a:t>
            </a:r>
          </a:p>
          <a:p>
            <a:pPr>
              <a:buFontTx/>
              <a:buChar char="-"/>
            </a:pPr>
            <a:r>
              <a:rPr lang="de-DE" dirty="0"/>
              <a:t>Gitter</a:t>
            </a:r>
          </a:p>
          <a:p>
            <a:pPr lvl="1">
              <a:buFontTx/>
              <a:buChar char="-"/>
            </a:pPr>
            <a:r>
              <a:rPr lang="de-DE" dirty="0"/>
              <a:t>Grundlagen</a:t>
            </a:r>
          </a:p>
          <a:p>
            <a:pPr lvl="1">
              <a:buFontTx/>
              <a:buChar char="-"/>
            </a:pPr>
            <a:r>
              <a:rPr lang="de-DE" dirty="0"/>
              <a:t>Auswertung</a:t>
            </a:r>
          </a:p>
          <a:p>
            <a:pPr>
              <a:buFontTx/>
              <a:buChar char="-"/>
            </a:pPr>
            <a:r>
              <a:rPr lang="de-DE" dirty="0"/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5BDCD4-32C4-469C-82FC-638B96CF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02199-7F45-4766-93EF-D0413E7C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und Durchführung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ADC82-BB8A-4179-A3B6-9650671504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64964" y="975971"/>
            <a:ext cx="3690443" cy="5780772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586E0-C368-4812-8C2D-B4505F12C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de-DE" dirty="0"/>
              <a:t>Prisma: Messung der Minimalablenkung</a:t>
            </a:r>
          </a:p>
          <a:p>
            <a:endParaRPr lang="de-DE" dirty="0"/>
          </a:p>
          <a:p>
            <a:r>
              <a:rPr lang="de-DE" dirty="0"/>
              <a:t>Gitter: Messung der Beugungswinkel</a:t>
            </a:r>
          </a:p>
          <a:p>
            <a:endParaRPr lang="de-DE" dirty="0"/>
          </a:p>
          <a:p>
            <a:r>
              <a:rPr lang="de-DE" dirty="0"/>
              <a:t>Auflösungsvermögen: Variation der beleuchten Fläche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16B571-BA09-427A-9C3B-5410457D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7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Brechungsgesetz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de-DE" sz="3600" dirty="0"/>
              </a:p>
              <a:p>
                <a:endParaRPr lang="de-DE" sz="3600" dirty="0"/>
              </a:p>
              <a:p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3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3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de-DE" sz="360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355774-0499-4A63-ABC5-F30F110B24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74" y="1825625"/>
            <a:ext cx="5853251" cy="4351338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962E2A-38FD-4688-ABB3-C08C5C28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4FF9B-FEBF-4050-BC52-E441AE6A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100" dirty="0"/>
              <a:t>Rauschmessung Prisma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02AA936-6D61-4955-9CDA-ABBFF7E52B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35" y="1690688"/>
            <a:ext cx="6245086" cy="466429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3E587C4-A808-411D-836D-CC5821BF11C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2005012"/>
                <a:ext cx="5181600" cy="4351338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r>
                  <a:rPr lang="de-DE" dirty="0">
                    <a:latin typeface="Cambria Math" panose="02040503050406030204" pitchFamily="18" charset="0"/>
                  </a:rPr>
                  <a:t>Blau-grüne </a:t>
                </a:r>
                <a:r>
                  <a:rPr lang="de-DE" dirty="0" err="1">
                    <a:latin typeface="Cambria Math" panose="02040503050406030204" pitchFamily="18" charset="0"/>
                  </a:rPr>
                  <a:t>HgCd</a:t>
                </a:r>
                <a:r>
                  <a:rPr lang="de-DE" dirty="0">
                    <a:latin typeface="Cambria Math" panose="02040503050406030204" pitchFamily="18" charset="0"/>
                  </a:rPr>
                  <a:t>-Spektrallinie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=508,58</m:t>
                    </m:r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 nm)</a:t>
                </a: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=0,00168</m:t>
                    </m:r>
                  </m:oMath>
                </a14:m>
                <a:r>
                  <a:rPr lang="de-DE" dirty="0"/>
                  <a:t> rad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3E587C4-A808-411D-836D-CC5821BF1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2005012"/>
                <a:ext cx="5181600" cy="4351338"/>
              </a:xfrm>
              <a:blipFill>
                <a:blip r:embed="rId3"/>
                <a:stretch>
                  <a:fillRect l="-2118" r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6833C0-4EDB-4FA5-BFDB-B931DBC7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77797E-31AF-4EBD-AECF-B26549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Dispersionskurve Prisma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38A456-CD1C-41F6-9F6D-EC96B9816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7" y="1566972"/>
            <a:ext cx="6595185" cy="4925778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E38003E-A32C-4E3D-A0B2-4D3060289C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3" y="3135282"/>
            <a:ext cx="5078914" cy="2626502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69A16-FB38-4CCA-BA0D-3D00C062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F520DB-3E93-4D19-A92F-7C6D34B7EA45}"/>
                  </a:ext>
                </a:extLst>
              </p:cNvPr>
              <p:cNvSpPr txBox="1"/>
              <p:nvPr/>
            </p:nvSpPr>
            <p:spPr>
              <a:xfrm>
                <a:off x="345623" y="2400092"/>
                <a:ext cx="50789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F520DB-3E93-4D19-A92F-7C6D34B7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23" y="2400092"/>
                <a:ext cx="507891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69A148F9-26D7-418B-92AB-1B755E2D440D}"/>
              </a:ext>
            </a:extLst>
          </p:cNvPr>
          <p:cNvSpPr txBox="1"/>
          <p:nvPr/>
        </p:nvSpPr>
        <p:spPr>
          <a:xfrm>
            <a:off x="1703980" y="169835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HgCd</a:t>
            </a:r>
            <a:r>
              <a:rPr lang="de-DE" sz="3200" dirty="0"/>
              <a:t>-Lampe</a:t>
            </a:r>
          </a:p>
        </p:txBody>
      </p:sp>
    </p:spTree>
    <p:extLst>
      <p:ext uri="{BB962C8B-B14F-4D97-AF65-F5344CB8AC3E}">
        <p14:creationId xmlns:p14="http://schemas.microsoft.com/office/powerpoint/2010/main" val="18712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190EE0-9F8D-4F91-B62E-45F868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Vernachlässigung der </a:t>
                </a:r>
                <a:r>
                  <a:rPr lang="de-DE" b="0" dirty="0" err="1"/>
                  <a:t>Hg</a:t>
                </a:r>
                <a:r>
                  <a:rPr lang="de-DE" b="0" dirty="0"/>
                  <a:t>-Linie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=404,66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  <a:blipFill>
                <a:blip r:embed="rId2"/>
                <a:stretch>
                  <a:fillRect l="-2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0E121F-383D-40BB-9302-7EA2DBD3E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6" y="984738"/>
            <a:ext cx="7157455" cy="5345724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083BE07-0466-46AE-B7EC-2DCF0425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6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C14C-59AD-45CD-83B4-7378B0B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des Spektrums (Zink)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33412" y="2073275"/>
                <a:ext cx="10925175" cy="4351338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Fehler auf a und b gehen systematisch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dirty="0"/>
                  <a:t> ein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33412" y="2073275"/>
                <a:ext cx="10925175" cy="4351338"/>
              </a:xfrm>
              <a:blipFill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B8AA7B14-38B3-45D5-BA84-4A47AF0A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3275"/>
            <a:ext cx="10026418" cy="116025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48C45F-797A-4DD8-ADC9-0B0D0329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219CF-DC1E-42DF-ACA3-E74708E5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des Spektrums (Zink)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D40897-9106-4D50-98F8-B1FB0812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9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C32EE42-8346-4FC8-A37F-621D828215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889299"/>
            <a:ext cx="10160947" cy="121170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03DD642-AC79-4902-8EE8-B9E429431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9174"/>
            <a:ext cx="10313346" cy="26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6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122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Optik I</vt:lpstr>
      <vt:lpstr>Inhalt</vt:lpstr>
      <vt:lpstr>Aufbau und Durchführung</vt:lpstr>
      <vt:lpstr>Prisma - Grundlagen</vt:lpstr>
      <vt:lpstr>Rauschmessung Prisma</vt:lpstr>
      <vt:lpstr>Dispersionskurve Prisma</vt:lpstr>
      <vt:lpstr>Anpassung</vt:lpstr>
      <vt:lpstr>Bestimmung des Spektrums (Zink)</vt:lpstr>
      <vt:lpstr>Bestimmung des Spektrums (Zink)</vt:lpstr>
      <vt:lpstr>Auflösungsvermögen</vt:lpstr>
      <vt:lpstr>Gitter - Grundlagen</vt:lpstr>
      <vt:lpstr>Rauschmessung Gitter</vt:lpstr>
      <vt:lpstr>Bestimmung der Gitterkonstanten</vt:lpstr>
      <vt:lpstr>Bestimmung der Gitterkonstanten</vt:lpstr>
      <vt:lpstr>Bestimmung Spektrallinie</vt:lpstr>
      <vt:lpstr>Gitter - Auflösungsvermögen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</dc:title>
  <dc:creator>Tim Herbermann</dc:creator>
  <cp:lastModifiedBy>Tim Herbermann</cp:lastModifiedBy>
  <cp:revision>26</cp:revision>
  <dcterms:created xsi:type="dcterms:W3CDTF">2017-09-05T12:09:07Z</dcterms:created>
  <dcterms:modified xsi:type="dcterms:W3CDTF">2017-09-06T09:09:57Z</dcterms:modified>
</cp:coreProperties>
</file>