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7" r:id="rId9"/>
    <p:sldId id="262" r:id="rId10"/>
    <p:sldId id="266" r:id="rId11"/>
    <p:sldId id="263" r:id="rId12"/>
    <p:sldId id="268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5023C906-4993-41CE-A4E5-19A46C9B3F39}">
          <p14:sldIdLst>
            <p14:sldId id="256"/>
            <p14:sldId id="257"/>
            <p14:sldId id="258"/>
            <p14:sldId id="265"/>
            <p14:sldId id="259"/>
            <p14:sldId id="260"/>
            <p14:sldId id="261"/>
            <p14:sldId id="267"/>
            <p14:sldId id="262"/>
            <p14:sldId id="266"/>
            <p14:sldId id="263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1428B-50CF-4524-87E6-ADC769EA5EB8}" type="datetimeFigureOut">
              <a:rPr lang="de-DE" smtClean="0"/>
              <a:t>12.09.2017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60F247-3FA4-4740-9289-58180B3DAF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9330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8EBF8B-0C66-4DB7-AF59-8973C1588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61D5096-8357-49F2-976D-CE059F50B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D84F5C-B926-4D28-BC45-A95F5F648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4AAD-E6A5-40A6-8D48-281802A962DD}" type="datetime1">
              <a:rPr lang="de-DE" smtClean="0"/>
              <a:t>12.09.2017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34A005-49AE-4B23-9F50-E4D4DF7B2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377115-CCFC-4EB0-885B-C00AD0EBB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585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FA6717-4366-403E-8880-95A087118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18CBE54-B7E6-4A80-9642-9883CC09D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3FC4A9-B22B-4F39-B753-0D21F0BEB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89D3-BD56-473E-B53D-BBA4F4DE41B9}" type="datetime1">
              <a:rPr lang="de-DE" smtClean="0"/>
              <a:t>12.09.2017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A8975D-233D-4C41-88B2-402EC34A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231D9F-AA4C-4924-A68B-F2B140C98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9305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9D76ACC-7006-4C26-A6E4-3579D3969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BB4F4BD-C7FF-4F32-A9C2-9E053FEF1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4012B3-1F3D-4824-912D-E05A497FF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5E7CF-B6C6-46F2-872A-1ECC6948CD97}" type="datetime1">
              <a:rPr lang="de-DE" smtClean="0"/>
              <a:t>12.09.2017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654F95-6DFD-4938-952D-F8D8DE637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2021DF-CD6A-48C6-82CE-4C0F15D62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097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71BDEB-B7E6-4F75-9851-EBF1A8B2F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20C274-A455-42CD-A0C2-59CCC977D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E48925-B0BE-4FFE-A1F7-591932982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678BF-9E91-41E5-988A-EA6403801EFB}" type="datetime1">
              <a:rPr lang="de-DE" smtClean="0"/>
              <a:t>12.09.2017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1C54E9-1F62-42B7-A85C-E64BE332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C07F1E-4A31-445D-A107-5EED63FB1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991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2AC594-6460-429E-A2C4-845E8B03C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7AD063-01E8-48A3-8F99-384763015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5BCA83-7983-4E03-9E0A-FC5EA62CB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01F9E-A3C4-4E67-B90A-0DAB68B8E8DB}" type="datetime1">
              <a:rPr lang="de-DE" smtClean="0"/>
              <a:t>12.09.2017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02149D-EFDE-4663-8E4B-E1EF60E8D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2F23C3-3EAA-4704-9838-A52885E68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6322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25D769-1D7A-4CFA-A4A5-6D875D78E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3EC2E0-D661-48F1-B3D6-09F507EE9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9362F4-8BA2-4119-8AA3-DE7F59AF8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9905A5-039F-4B08-BF14-E9DE8DC2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A174-EB99-46D5-80EB-39C6B924FBC7}" type="datetime1">
              <a:rPr lang="de-DE" smtClean="0"/>
              <a:t>12.09.2017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FB7FED-4814-4D63-B667-4959F6350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6EFE63-9D79-45CF-B277-A1F97846D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8529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16DF2-01E9-496D-A4F2-06D875C27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3BD1B7-3ED7-4C5D-9FF4-CC3760D19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84EF61-771F-49E4-99B0-E2AED18D1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6EB1DE2-49A6-4712-A2B1-C7D321642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EA0276D-19D4-48C9-9B80-8B93CCF6F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697FC6-6F14-45CE-B2F9-65D9B4365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D934-C283-4544-BCA6-058DFCAF6543}" type="datetime1">
              <a:rPr lang="de-DE" smtClean="0"/>
              <a:t>12.09.2017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6C9D5F9-1C21-4C5F-AE97-D4894E26C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EEA14B9-3A12-4147-B4AF-EEF034932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361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EF04F0-B782-4FC6-8ACA-C78FA9B1D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41733D2-FB7D-40E6-975E-16410562C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4E9F1-A874-4DEE-AD9A-79257DAC690F}" type="datetime1">
              <a:rPr lang="de-DE" smtClean="0"/>
              <a:t>12.09.2017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846BDFF-4E50-43C3-A4B7-E7C5BDB18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1D6D5A-D32C-475F-968B-4F3FB29AD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7528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729F736-F196-477C-B1E8-DAA0FB383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A9B5-3B68-47A3-B12F-1990355644A3}" type="datetime1">
              <a:rPr lang="de-DE" smtClean="0"/>
              <a:t>12.09.2017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8A668EB-9192-4531-8FDD-457F73D91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DE939B-2826-45E8-9893-0A72BD93A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73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5F0936-ACD1-41D5-A28B-0781F8FD7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31F705-579E-4BBE-AFE1-33B2EE249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4CB1761-7E9F-4163-97DE-332F1D6C6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DFB3A2-9A84-41E6-8609-E681FD375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B7FC-29E1-4FF8-A0C2-46668312564A}" type="datetime1">
              <a:rPr lang="de-DE" smtClean="0"/>
              <a:t>12.09.2017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E0B82D-5043-41A8-B56D-1AD2E2EA1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2B2B4F-2ACA-4A02-91EC-81E1E88F7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929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12F3E9-6CFC-4AE2-A1A5-7F36B7124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EE76698-56F4-4787-889E-1452CE9494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1F2D044-3900-4C3A-A73E-451D592A8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96E2D8-9493-44E6-B510-03D3EAF3F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9E73C-40A7-4703-B716-7B576A964D7A}" type="datetime1">
              <a:rPr lang="de-DE" smtClean="0"/>
              <a:t>12.09.2017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011F62-EAF0-4CE2-83B5-E05CD9C05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E97845-B44E-4DB4-8DFB-B1C5CA0AD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443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3CF0307-AE2D-4859-BC64-7DDE1B2F4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89F3BC-EE29-45A8-B5B4-2EEA4751F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A057A5-673F-4F8F-83EA-31B934A15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8F44E-BC2F-4F55-B300-4E56F21D885C}" type="datetime1">
              <a:rPr lang="de-DE" smtClean="0"/>
              <a:t>12.09.2017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126D2B-EF3A-44B3-B4AD-9C0180B2A6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E2FC36-B711-404E-A47F-CD0730A09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871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F27314-B7C5-4BFC-855E-E22EF7693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de-DE" dirty="0"/>
              <a:t>Michelson-Interferometer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A82BFE-F5FB-476D-9768-E7408AB86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76938"/>
            <a:ext cx="9144000" cy="2580861"/>
          </a:xfrm>
        </p:spPr>
        <p:txBody>
          <a:bodyPr>
            <a:normAutofit lnSpcReduction="10000"/>
          </a:bodyPr>
          <a:lstStyle/>
          <a:p>
            <a:r>
              <a:rPr lang="de-DE" sz="2800" dirty="0"/>
              <a:t>A07</a:t>
            </a:r>
          </a:p>
          <a:p>
            <a:endParaRPr lang="de-DE" dirty="0"/>
          </a:p>
          <a:p>
            <a:r>
              <a:rPr lang="de-DE" dirty="0"/>
              <a:t>Moritz Berger</a:t>
            </a:r>
          </a:p>
          <a:p>
            <a:r>
              <a:rPr lang="de-DE" dirty="0"/>
              <a:t>Tim Herbermann</a:t>
            </a:r>
          </a:p>
          <a:p>
            <a:r>
              <a:rPr lang="de-DE" u="sng" dirty="0"/>
              <a:t>Gerald Kolter</a:t>
            </a:r>
          </a:p>
          <a:p>
            <a:r>
              <a:rPr lang="de-DE" dirty="0"/>
              <a:t>Sebastian Siebert</a:t>
            </a:r>
          </a:p>
        </p:txBody>
      </p:sp>
    </p:spTree>
    <p:extLst>
      <p:ext uri="{BB962C8B-B14F-4D97-AF65-F5344CB8AC3E}">
        <p14:creationId xmlns:p14="http://schemas.microsoft.com/office/powerpoint/2010/main" val="99905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EA4A09-4BDD-427F-8D95-1CC103C2C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Druckabhängigkeit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F10F612-E099-4DEE-BE30-B939E5F923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46028"/>
                <a:ext cx="5520070" cy="473093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de-DE" sz="2400" dirty="0"/>
                  <a:t>Steigungen mitteln</a:t>
                </a:r>
              </a:p>
              <a:p>
                <a:endParaRPr lang="de-DE" sz="2400" dirty="0"/>
              </a:p>
              <a:p>
                <a:r>
                  <a:rPr lang="de-DE" sz="2400" dirty="0"/>
                  <a:t>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𝑑𝑛</m:t>
                          </m:r>
                        </m:num>
                        <m:den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𝑑𝑃</m:t>
                          </m:r>
                        </m:den>
                      </m:f>
                      <m:r>
                        <a:rPr lang="de-DE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2.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6103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±0.0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28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±0.014</m:t>
                          </m:r>
                        </m:e>
                      </m:d>
                      <m:f>
                        <m:f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sup>
                          </m:sSup>
                        </m:num>
                        <m:den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𝑚𝑏𝑎𝑟</m:t>
                          </m:r>
                        </m:den>
                      </m:f>
                    </m:oMath>
                  </m:oMathPara>
                </a14:m>
                <a:endParaRPr lang="de-DE" sz="2400" dirty="0"/>
              </a:p>
              <a:p>
                <a:endParaRPr lang="de-DE" sz="2400" dirty="0"/>
              </a:p>
              <a:p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de-DE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𝑑𝑛</m:t>
                          </m:r>
                        </m:num>
                        <m:den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𝑑𝑃</m:t>
                          </m:r>
                        </m:den>
                      </m:f>
                      <m:r>
                        <a:rPr lang="de-DE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2.5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612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±0.0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69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±0.014</m:t>
                          </m:r>
                        </m:e>
                      </m:d>
                      <m:f>
                        <m:f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sup>
                          </m:sSup>
                        </m:num>
                        <m:den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𝑚𝑏𝑎𝑟</m:t>
                          </m:r>
                        </m:den>
                      </m:f>
                    </m:oMath>
                  </m:oMathPara>
                </a14:m>
                <a:endParaRPr lang="de-DE" sz="2400" dirty="0"/>
              </a:p>
              <a:p>
                <a:pPr marL="0" indent="0">
                  <a:buNone/>
                </a:pPr>
                <a:endParaRPr lang="de-DE" sz="2400" dirty="0"/>
              </a:p>
              <a:p>
                <a:r>
                  <a:rPr lang="de-DE" sz="2400" dirty="0"/>
                  <a:t>Literatur: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𝑑𝑛</m:t>
                          </m:r>
                        </m:num>
                        <m:den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𝑑𝑃</m:t>
                          </m:r>
                        </m:den>
                      </m:f>
                      <m:r>
                        <a:rPr lang="de-DE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2.655</m:t>
                      </m:r>
                      <m:f>
                        <m:f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sup>
                          </m:sSup>
                        </m:num>
                        <m:den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𝑚𝑏𝑎𝑟</m:t>
                          </m:r>
                        </m:den>
                      </m:f>
                    </m:oMath>
                  </m:oMathPara>
                </a14:m>
                <a:endParaRPr lang="de-DE" sz="2400" dirty="0"/>
              </a:p>
              <a:p>
                <a:endParaRPr lang="de-DE" sz="2400" dirty="0"/>
              </a:p>
              <a:p>
                <a:pPr marL="0" indent="0">
                  <a:buNone/>
                </a:pPr>
                <a:endParaRPr lang="de-DE" sz="2400" dirty="0"/>
              </a:p>
              <a:p>
                <a:endParaRPr lang="de-DE" sz="24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F10F612-E099-4DEE-BE30-B939E5F923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46028"/>
                <a:ext cx="5520070" cy="4730935"/>
              </a:xfrm>
              <a:blipFill>
                <a:blip r:embed="rId2"/>
                <a:stretch>
                  <a:fillRect l="-1326" t="-21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fik 6">
            <a:extLst>
              <a:ext uri="{FF2B5EF4-FFF2-40B4-BE49-F238E27FC236}">
                <a16:creationId xmlns:a16="http://schemas.microsoft.com/office/drawing/2014/main" id="{B9C46D21-1EDE-408A-A65F-5E295CD4D5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01453"/>
            <a:ext cx="5852172" cy="4370841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5165F8-8976-4125-ADC4-848F9E801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3993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750AA0-971B-4267-A51C-B3005B94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Brechungsindex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D60A6CD-2079-4E87-A7E0-2B2FD50CDF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=4.92±0.15</m:t>
                    </m:r>
                  </m:oMath>
                </a14:m>
                <a:endParaRPr lang="de-DE" b="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de-DE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1.287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±0.039±0.015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𝐿𝑢𝑓𝑡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3.84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±0.04±0.03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Literaturwert (Normaldruck):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4.16⋅ </m:t>
                    </m:r>
                    <m:sSup>
                      <m:sSup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  <m:r>
                      <a:rPr lang="de-DE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dirty="0"/>
              </a:p>
              <a:p>
                <a:r>
                  <a:rPr lang="de-DE" dirty="0"/>
                  <a:t>Literaturwert (979hPa):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4.02⋅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D60A6CD-2079-4E87-A7E0-2B2FD50CDF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A1FAF26-5B9F-4941-BBB6-8DBAA0815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7838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0CCBA6-C9A6-4DC8-9AFB-E17B0AB0E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Inhaltsplatzhalter 13">
                <a:extLst>
                  <a:ext uri="{FF2B5EF4-FFF2-40B4-BE49-F238E27FC236}">
                    <a16:creationId xmlns:a16="http://schemas.microsoft.com/office/drawing/2014/main" id="{ACFEA938-FBF9-402E-9965-CA8B50CF6CE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518603" y="2846558"/>
              <a:ext cx="10437012" cy="211975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437661">
                      <a:extLst>
                        <a:ext uri="{9D8B030D-6E8A-4147-A177-3AD203B41FA5}">
                          <a16:colId xmlns:a16="http://schemas.microsoft.com/office/drawing/2014/main" val="246513388"/>
                        </a:ext>
                      </a:extLst>
                    </a:gridCol>
                    <a:gridCol w="2556769">
                      <a:extLst>
                        <a:ext uri="{9D8B030D-6E8A-4147-A177-3AD203B41FA5}">
                          <a16:colId xmlns:a16="http://schemas.microsoft.com/office/drawing/2014/main" val="25488013"/>
                        </a:ext>
                      </a:extLst>
                    </a:gridCol>
                    <a:gridCol w="2636668">
                      <a:extLst>
                        <a:ext uri="{9D8B030D-6E8A-4147-A177-3AD203B41FA5}">
                          <a16:colId xmlns:a16="http://schemas.microsoft.com/office/drawing/2014/main" val="1175518885"/>
                        </a:ext>
                      </a:extLst>
                    </a:gridCol>
                    <a:gridCol w="1429305">
                      <a:extLst>
                        <a:ext uri="{9D8B030D-6E8A-4147-A177-3AD203B41FA5}">
                          <a16:colId xmlns:a16="http://schemas.microsoft.com/office/drawing/2014/main" val="3656135770"/>
                        </a:ext>
                      </a:extLst>
                    </a:gridCol>
                    <a:gridCol w="1376609">
                      <a:extLst>
                        <a:ext uri="{9D8B030D-6E8A-4147-A177-3AD203B41FA5}">
                          <a16:colId xmlns:a16="http://schemas.microsoft.com/office/drawing/2014/main" val="420455031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Gruppe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Gruppe 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Nominalwert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Abweichung[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3068261"/>
                      </a:ext>
                    </a:extLst>
                  </a:tr>
                  <a:tr h="147505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Kalibration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0,0487±0,0002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0.0442±0,0002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391219"/>
                      </a:ext>
                    </a:extLst>
                  </a:tr>
                  <a:tr h="372239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Wellenlänge[</a:t>
                          </a:r>
                          <a:r>
                            <a:rPr lang="de-DE" dirty="0" err="1"/>
                            <a:t>nm</a:t>
                          </a:r>
                          <a:r>
                            <a:rPr lang="de-DE" dirty="0"/>
                            <a:t>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522,6±2,0±2,1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0" smtClean="0">
                                    <a:latin typeface="Cambria Math" panose="02040503050406030204" pitchFamily="18" charset="0"/>
                                  </a:rPr>
                                  <m:t>526,1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±1,7±2,0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532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2-3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43010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Druckabhängigkeit[10</a:t>
                          </a:r>
                          <a:r>
                            <a:rPr lang="de-DE" baseline="30000" dirty="0"/>
                            <a:t>-7</a:t>
                          </a:r>
                          <a:r>
                            <a:rPr lang="de-DE" dirty="0"/>
                            <a:t>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i="1" smtClean="0">
                                    <a:latin typeface="Cambria Math" panose="02040503050406030204" pitchFamily="18" charset="0"/>
                                  </a:rPr>
                                  <m:t>2.</m:t>
                                </m:r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6103</m:t>
                                </m:r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±0.0</m:t>
                                </m:r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±0.014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i="1" smtClean="0">
                                    <a:latin typeface="Cambria Math" panose="02040503050406030204" pitchFamily="18" charset="0"/>
                                  </a:rPr>
                                  <m:t>2.5</m:t>
                                </m:r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612</m:t>
                                </m:r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±0.0</m:t>
                                </m:r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69</m:t>
                                </m:r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±0.014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2.655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1.3-1.4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4803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Brechungsindex[10</a:t>
                          </a:r>
                          <a:r>
                            <a:rPr lang="de-DE" baseline="30000" dirty="0"/>
                            <a:t>-4</a:t>
                          </a:r>
                          <a:r>
                            <a:rPr lang="de-DE" baseline="0" dirty="0"/>
                            <a:t>]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0" smtClean="0">
                                    <a:latin typeface="Cambria Math" panose="02040503050406030204" pitchFamily="18" charset="0"/>
                                  </a:rPr>
                                  <m:t>3.84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±0.04±0.03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4.02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13072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Inhaltsplatzhalter 13">
                <a:extLst>
                  <a:ext uri="{FF2B5EF4-FFF2-40B4-BE49-F238E27FC236}">
                    <a16:creationId xmlns:a16="http://schemas.microsoft.com/office/drawing/2014/main" id="{ACFEA938-FBF9-402E-9965-CA8B50CF6CE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98972659"/>
                  </p:ext>
                </p:extLst>
              </p:nvPr>
            </p:nvGraphicFramePr>
            <p:xfrm>
              <a:off x="518603" y="2846558"/>
              <a:ext cx="10437012" cy="211975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437661">
                      <a:extLst>
                        <a:ext uri="{9D8B030D-6E8A-4147-A177-3AD203B41FA5}">
                          <a16:colId xmlns:a16="http://schemas.microsoft.com/office/drawing/2014/main" val="246513388"/>
                        </a:ext>
                      </a:extLst>
                    </a:gridCol>
                    <a:gridCol w="2556769">
                      <a:extLst>
                        <a:ext uri="{9D8B030D-6E8A-4147-A177-3AD203B41FA5}">
                          <a16:colId xmlns:a16="http://schemas.microsoft.com/office/drawing/2014/main" val="25488013"/>
                        </a:ext>
                      </a:extLst>
                    </a:gridCol>
                    <a:gridCol w="2636668">
                      <a:extLst>
                        <a:ext uri="{9D8B030D-6E8A-4147-A177-3AD203B41FA5}">
                          <a16:colId xmlns:a16="http://schemas.microsoft.com/office/drawing/2014/main" val="1175518885"/>
                        </a:ext>
                      </a:extLst>
                    </a:gridCol>
                    <a:gridCol w="1429305">
                      <a:extLst>
                        <a:ext uri="{9D8B030D-6E8A-4147-A177-3AD203B41FA5}">
                          <a16:colId xmlns:a16="http://schemas.microsoft.com/office/drawing/2014/main" val="3656135770"/>
                        </a:ext>
                      </a:extLst>
                    </a:gridCol>
                    <a:gridCol w="1376609">
                      <a:extLst>
                        <a:ext uri="{9D8B030D-6E8A-4147-A177-3AD203B41FA5}">
                          <a16:colId xmlns:a16="http://schemas.microsoft.com/office/drawing/2014/main" val="4204550313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Gruppe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Gruppe 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Nominalwert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658407" t="-4762" r="-885" b="-24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306826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Kalibration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95476" t="-180328" r="-213095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90046" t="-180328" r="-107176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391219"/>
                      </a:ext>
                    </a:extLst>
                  </a:tr>
                  <a:tr h="372239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Wellenlänge[</a:t>
                          </a:r>
                          <a:r>
                            <a:rPr lang="de-DE" dirty="0" err="1"/>
                            <a:t>nm</a:t>
                          </a:r>
                          <a:r>
                            <a:rPr lang="de-DE" dirty="0"/>
                            <a:t>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95476" t="-280328" r="-21309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90046" t="-280328" r="-107176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532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2-3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43010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Druckabhängigkeit[10</a:t>
                          </a:r>
                          <a:r>
                            <a:rPr lang="de-DE" baseline="30000" dirty="0"/>
                            <a:t>-7</a:t>
                          </a:r>
                          <a:r>
                            <a:rPr lang="de-DE" dirty="0"/>
                            <a:t>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95476" t="-380328" r="-21309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90046" t="-380328" r="-10717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2.655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1.3-1.4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4803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Brechungsindex[10</a:t>
                          </a:r>
                          <a:r>
                            <a:rPr lang="de-DE" baseline="30000" dirty="0"/>
                            <a:t>-4</a:t>
                          </a:r>
                          <a:r>
                            <a:rPr lang="de-DE" baseline="0" dirty="0"/>
                            <a:t>]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95476" t="-480328" r="-21309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90046" t="-480328" r="-10717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4.02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130728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25022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BBD1B-5604-4C3F-B34C-22D02BB3B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6B45DA-DF66-4B65-AE36-ACC26DE96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Versuchsziele</a:t>
            </a:r>
          </a:p>
          <a:p>
            <a:r>
              <a:rPr lang="de-DE" dirty="0"/>
              <a:t>Aufbau Interferometer und Versuchsdurchführung</a:t>
            </a:r>
          </a:p>
          <a:p>
            <a:r>
              <a:rPr lang="de-DE" dirty="0"/>
              <a:t>Kalibration</a:t>
            </a:r>
          </a:p>
          <a:p>
            <a:r>
              <a:rPr lang="de-DE" dirty="0"/>
              <a:t>Wellenlängenbestimmung</a:t>
            </a:r>
          </a:p>
          <a:p>
            <a:r>
              <a:rPr lang="de-DE" dirty="0"/>
              <a:t>Druckabhängigkeit Brechungsindex</a:t>
            </a:r>
          </a:p>
          <a:p>
            <a:r>
              <a:rPr lang="de-DE" dirty="0"/>
              <a:t>Brechungsindex CO</a:t>
            </a:r>
            <a:r>
              <a:rPr lang="de-DE" baseline="-25000" dirty="0"/>
              <a:t>2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AC7053E-5303-4355-81D1-A82D72D22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2867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0447DF-7F46-4D7E-89D2-6E3790C15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D5C7AF-FB30-41DD-8A73-75C4E070D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Wellenlänge eines Lasers</a:t>
            </a:r>
          </a:p>
          <a:p>
            <a:r>
              <a:rPr lang="de-DE" dirty="0"/>
              <a:t>Druckabhängigkeit Brechungsindex von Luft</a:t>
            </a:r>
          </a:p>
          <a:p>
            <a:r>
              <a:rPr lang="de-DE" dirty="0"/>
              <a:t>Brechungsindex CO</a:t>
            </a:r>
            <a:r>
              <a:rPr lang="de-DE" baseline="-25000" dirty="0"/>
              <a:t>2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AEDA82-2BC3-463F-AECC-9F9907734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34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61A0C-1807-420A-BE95-3F2D0A77A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Physikalische Grundlagen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88E1FC6-8805-48F7-82FA-CD1F9F36C2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de-DE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𝑑</m:t>
                    </m:r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, 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=0, 1, 2, …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=1+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de-DE" dirty="0"/>
                  <a:t>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endParaRPr lang="de-DE" dirty="0"/>
              </a:p>
              <a:p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𝐿𝑢𝑓𝑡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88E1FC6-8805-48F7-82FA-CD1F9F36C2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17A2F57-BE85-44C4-838A-2DEF9BC56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2028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AC1A0-AA0D-4F91-BA12-D360689F2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Wellenlängenmessung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53B5FB9-B407-4DCB-B5A8-3446068287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556" y="1351722"/>
            <a:ext cx="6717724" cy="5187190"/>
          </a:xfr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22DF2DA-CB34-4FA8-B71E-6754D203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5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E19D00B9-E73B-4A46-BFED-9B5175699A6A}"/>
                  </a:ext>
                </a:extLst>
              </p:cNvPr>
              <p:cNvSpPr txBox="1"/>
              <p:nvPr/>
            </p:nvSpPr>
            <p:spPr>
              <a:xfrm>
                <a:off x="689113" y="2881096"/>
                <a:ext cx="3313044" cy="1805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800" dirty="0">
                    <a:latin typeface="Cambria Math" panose="02040503050406030204" pitchFamily="18" charset="0"/>
                  </a:rPr>
                  <a:t>Interferenz-Maxima:</a:t>
                </a:r>
              </a:p>
              <a:p>
                <a:endParaRPr lang="de-DE" sz="28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sz="2800" i="1">
                          <a:latin typeface="Cambria Math" panose="02040503050406030204" pitchFamily="18" charset="0"/>
                        </a:rPr>
                        <m:t>𝑑</m:t>
                      </m:r>
                      <m:func>
                        <m:funcPr>
                          <m:ctrlPr>
                            <a:rPr lang="de-DE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28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de-DE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8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de-DE" sz="28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de-DE" sz="2800">
                          <a:latin typeface="Cambria Math" panose="02040503050406030204" pitchFamily="18" charset="0"/>
                        </a:rPr>
                        <m:t> ,  </m:t>
                      </m:r>
                      <m:r>
                        <m:rPr>
                          <m:sty m:val="p"/>
                        </m:rPr>
                        <a:rPr lang="de-DE" sz="280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de-DE" sz="2800">
                          <a:latin typeface="Cambria Math" panose="02040503050406030204" pitchFamily="18" charset="0"/>
                        </a:rPr>
                        <m:t>=0, 1, 2, …</m:t>
                      </m:r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E19D00B9-E73B-4A46-BFED-9B5175699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13" y="2881096"/>
                <a:ext cx="3313044" cy="1805944"/>
              </a:xfrm>
              <a:prstGeom prst="rect">
                <a:avLst/>
              </a:prstGeom>
              <a:blipFill>
                <a:blip r:embed="rId3"/>
                <a:stretch>
                  <a:fillRect l="-3676" t="-3716" r="-23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4588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B91491-7839-47EE-BA59-291DA3587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Kalibration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D96DEBC0-6F0D-446D-AB92-3E2E0C326FE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endParaRPr lang="de-DE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=0,0487±0,0002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=0.0442±0,0002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D96DEBC0-6F0D-446D-AB92-3E2E0C326F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DF1CD1B0-BE0D-4BFB-BC93-B6AF0F8C9C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330" y="1005488"/>
            <a:ext cx="7129670" cy="4913986"/>
          </a:xfr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852BBB5-08AB-4384-A9C3-78ED28E7B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132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BBC000-D048-464C-9625-9FDE30AE4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Wellenlänge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21317AA6-7E75-483E-A8C6-6B42E89EBC5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=(522,6±2,0±2,1)</m:t>
                    </m:r>
                  </m:oMath>
                </a14:m>
                <a:r>
                  <a:rPr lang="de-DE" dirty="0"/>
                  <a:t>nm</a:t>
                </a:r>
              </a:p>
              <a:p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de-DE" b="0" i="0" smtClean="0">
                        <a:latin typeface="Cambria Math" panose="02040503050406030204" pitchFamily="18" charset="0"/>
                      </a:rPr>
                      <m:t>=(526,1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±1,7±2,0)</m:t>
                    </m:r>
                  </m:oMath>
                </a14:m>
                <a:r>
                  <a:rPr lang="de-DE" dirty="0"/>
                  <a:t>nm</a:t>
                </a:r>
              </a:p>
              <a:p>
                <a:endParaRPr lang="de-DE" dirty="0"/>
              </a:p>
              <a:p>
                <a:r>
                  <a:rPr lang="de-DE" dirty="0"/>
                  <a:t>Nominal: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=532</m:t>
                    </m:r>
                  </m:oMath>
                </a14:m>
                <a:r>
                  <a:rPr lang="de-DE" dirty="0"/>
                  <a:t>nm</a:t>
                </a:r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21317AA6-7E75-483E-A8C6-6B42E89EBC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DFBB4AD2-6CFD-478C-AA72-4407B9B267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1825625"/>
            <a:ext cx="5747463" cy="3961327"/>
          </a:xfr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B176CEA-466A-4BA5-A265-F1668C4E6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8068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9F4D52-1795-4EF8-B76F-3C660751E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Brechungsindex Gase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D4223237-3BA1-4021-8A97-31651D7A57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704" y="1662089"/>
            <a:ext cx="7060096" cy="4694261"/>
          </a:xfr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F4B420-CC90-4BC3-A488-24C1098A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8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B9861C1E-9634-4010-8D45-D5238ACF7445}"/>
                  </a:ext>
                </a:extLst>
              </p:cNvPr>
              <p:cNvSpPr txBox="1"/>
              <p:nvPr/>
            </p:nvSpPr>
            <p:spPr>
              <a:xfrm>
                <a:off x="583096" y="1662089"/>
                <a:ext cx="3710608" cy="4687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800" dirty="0">
                    <a:latin typeface="Cambria Math" panose="02040503050406030204" pitchFamily="18" charset="0"/>
                  </a:rPr>
                  <a:t>Druckabhängigkeit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de-DE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de-DE" sz="2800" i="1">
                          <a:latin typeface="Cambria Math" panose="02040503050406030204" pitchFamily="18" charset="0"/>
                        </a:rPr>
                        <m:t>=1+ </m:t>
                      </m:r>
                      <m:f>
                        <m:fPr>
                          <m:ctrlPr>
                            <a:rPr lang="de-DE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de-DE" sz="28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de-DE" sz="28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de-DE" sz="2800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de-DE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de-DE" sz="28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de-DE" sz="28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de-DE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de-DE" sz="28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de-DE" sz="28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de-DE" sz="28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de-DE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de-DE" sz="2800" dirty="0"/>
              </a:p>
              <a:p>
                <a:endParaRPr lang="de-DE" sz="2800" dirty="0"/>
              </a:p>
              <a:p>
                <a:r>
                  <a:rPr lang="de-DE" sz="2800" dirty="0"/>
                  <a:t>Bestimmung CO</a:t>
                </a:r>
                <a:r>
                  <a:rPr lang="de-DE" sz="2800" baseline="-25000" dirty="0"/>
                  <a:t>2</a:t>
                </a:r>
                <a:endParaRPr lang="de-DE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de-DE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de-DE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de-DE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𝐿𝑢𝑓𝑡</m:t>
                          </m:r>
                        </m:sub>
                      </m:sSub>
                      <m:r>
                        <a:rPr lang="de-DE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de-DE" sz="28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de-DE" sz="280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de-DE" sz="2800" dirty="0"/>
              </a:p>
              <a:p>
                <a:r>
                  <a:rPr lang="de-DE" sz="28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800"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sz="2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DE" sz="2800"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sz="28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sz="28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endParaRPr lang="de-DE" sz="2800" dirty="0"/>
              </a:p>
              <a:p>
                <a:endParaRPr lang="de-DE" sz="2800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B9861C1E-9634-4010-8D45-D5238ACF7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96" y="1662089"/>
                <a:ext cx="3710608" cy="4687245"/>
              </a:xfrm>
              <a:prstGeom prst="rect">
                <a:avLst/>
              </a:prstGeom>
              <a:blipFill>
                <a:blip r:embed="rId3"/>
                <a:stretch>
                  <a:fillRect l="-3454" t="-143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7159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BF87BF-7588-4FB8-B28E-6B7F15DA6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Druckabhängigkeit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41DB0CC-1FB6-4CDF-945A-8DFEC43257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5264889" cy="4351338"/>
              </a:xfrm>
            </p:spPr>
            <p:txBody>
              <a:bodyPr>
                <a:normAutofit/>
              </a:bodyPr>
              <a:lstStyle/>
              <a:p>
                <a:r>
                  <a:rPr lang="de-DE" sz="2400" dirty="0">
                    <a:latin typeface="Cambria Math" panose="02040503050406030204" pitchFamily="18" charset="0"/>
                  </a:rPr>
                  <a:t>Mitteln aller Werte für jedes Maximum</a:t>
                </a:r>
              </a:p>
              <a:p>
                <a:endParaRPr lang="de-DE" sz="2400" dirty="0">
                  <a:latin typeface="Cambria Math" panose="02040503050406030204" pitchFamily="18" charset="0"/>
                </a:endParaRPr>
              </a:p>
              <a:p>
                <a:r>
                  <a:rPr lang="de-DE" sz="2400" dirty="0">
                    <a:latin typeface="Cambria Math" panose="02040503050406030204" pitchFamily="18" charset="0"/>
                  </a:rPr>
                  <a:t>Fehler zu groß</a:t>
                </a:r>
                <a:endParaRPr lang="de-DE" sz="2400" i="1" dirty="0">
                  <a:latin typeface="Cambria Math" panose="02040503050406030204" pitchFamily="18" charset="0"/>
                </a:endParaRPr>
              </a:p>
              <a:p>
                <a:endParaRPr lang="de-DE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𝑑𝑛</m:t>
                        </m:r>
                      </m:num>
                      <m:den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𝑑𝑃</m:t>
                        </m:r>
                      </m:den>
                    </m:f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2.5931±0.034±0.014</m:t>
                        </m:r>
                      </m:e>
                    </m:d>
                    <m:f>
                      <m:f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−7</m:t>
                            </m:r>
                          </m:sup>
                        </m:sSup>
                      </m:num>
                      <m:den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𝑚𝑏𝑎𝑟</m:t>
                        </m:r>
                      </m:den>
                    </m:f>
                  </m:oMath>
                </a14:m>
                <a:endParaRPr lang="de-DE" sz="2400" dirty="0"/>
              </a:p>
              <a:p>
                <a:endParaRPr lang="de-DE" sz="2400" dirty="0"/>
              </a:p>
              <a:p>
                <a:endParaRPr lang="de-DE" sz="24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41DB0CC-1FB6-4CDF-945A-8DFEC43257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5264889" cy="4351338"/>
              </a:xfrm>
              <a:blipFill>
                <a:blip r:embed="rId2"/>
                <a:stretch>
                  <a:fillRect l="-1505" t="-19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nhaltsplatzhalter 4">
            <a:extLst>
              <a:ext uri="{FF2B5EF4-FFF2-40B4-BE49-F238E27FC236}">
                <a16:creationId xmlns:a16="http://schemas.microsoft.com/office/drawing/2014/main" id="{BBF1D7CE-3010-4FDE-A027-3F8D0C9344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019" y="1346891"/>
            <a:ext cx="5162377" cy="3855650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CF549E6-8356-4009-AA31-B86AF78B9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0067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</Words>
  <Application>Microsoft Office PowerPoint</Application>
  <PresentationFormat>Breitbild</PresentationFormat>
  <Paragraphs>109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</vt:lpstr>
      <vt:lpstr>Michelson-Interferometer</vt:lpstr>
      <vt:lpstr>Gliederung</vt:lpstr>
      <vt:lpstr>Versuchsziele</vt:lpstr>
      <vt:lpstr>Physikalische Grundlagen</vt:lpstr>
      <vt:lpstr>Grundlagen Wellenlängenmessung</vt:lpstr>
      <vt:lpstr>Kalibration</vt:lpstr>
      <vt:lpstr>Wellenlänge</vt:lpstr>
      <vt:lpstr>Brechungsindex Gase</vt:lpstr>
      <vt:lpstr>Druckabhängigkeit</vt:lpstr>
      <vt:lpstr>Druckabhängigkeit</vt:lpstr>
      <vt:lpstr>Brechungsindex </vt:lpstr>
      <vt:lpstr>Zusammenfassung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Optik II</dc:title>
  <dc:creator>Tim Herbermann</dc:creator>
  <cp:lastModifiedBy>Moritz Berger</cp:lastModifiedBy>
  <cp:revision>17</cp:revision>
  <dcterms:created xsi:type="dcterms:W3CDTF">2017-09-10T10:00:53Z</dcterms:created>
  <dcterms:modified xsi:type="dcterms:W3CDTF">2017-09-12T09:34:25Z</dcterms:modified>
</cp:coreProperties>
</file>