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6"/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12.09.2017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4AAD-E6A5-40A6-8D48-281802A962DD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9D3-BD56-473E-B53D-BBA4F4DE41B9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7CF-B6C6-46F2-872A-1ECC6948CD97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78BF-9E91-41E5-988A-EA6403801EF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1F9E-A3C4-4E67-B90A-0DAB68B8E8DB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A174-EB99-46D5-80EB-39C6B924FBC7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934-C283-4544-BCA6-058DFCAF6543}" type="datetime1">
              <a:rPr lang="de-DE" smtClean="0"/>
              <a:t>12.09.2017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E9F1-A874-4DEE-AD9A-79257DAC690F}" type="datetime1">
              <a:rPr lang="de-DE" smtClean="0"/>
              <a:t>12.09.2017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A9B5-3B68-47A3-B12F-1990355644A3}" type="datetime1">
              <a:rPr lang="de-DE" smtClean="0"/>
              <a:t>12.09.2017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B7FC-29E1-4FF8-A0C2-46668312564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E73C-40A7-4703-B716-7B576A964D7A}" type="datetime1">
              <a:rPr lang="de-DE" smtClean="0"/>
              <a:t>12.09.2017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F44E-BC2F-4F55-B300-4E56F21D885C}" type="datetime1">
              <a:rPr lang="de-DE" smtClean="0"/>
              <a:t>12.09.2017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Michelson-Interferometer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u="sng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1FAF26-5B9F-4941-BBB6-8DBAA08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CBA6-C9A6-4DC8-9AFB-E17B0AB0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Inhaltsplatzhalter 13">
                <a:extLst>
                  <a:ext uri="{FF2B5EF4-FFF2-40B4-BE49-F238E27FC236}">
                    <a16:creationId xmlns:a16="http://schemas.microsoft.com/office/drawing/2014/main" id="{ACFEA938-FBF9-402E-9965-CA8B50CF6C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136"/>
                  </p:ext>
                </p:extLst>
              </p:nvPr>
            </p:nvGraphicFramePr>
            <p:xfrm>
              <a:off x="518603" y="2846558"/>
              <a:ext cx="10437012" cy="21197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7661">
                      <a:extLst>
                        <a:ext uri="{9D8B030D-6E8A-4147-A177-3AD203B41FA5}">
                          <a16:colId xmlns:a16="http://schemas.microsoft.com/office/drawing/2014/main" val="246513388"/>
                        </a:ext>
                      </a:extLst>
                    </a:gridCol>
                    <a:gridCol w="2556769">
                      <a:extLst>
                        <a:ext uri="{9D8B030D-6E8A-4147-A177-3AD203B41FA5}">
                          <a16:colId xmlns:a16="http://schemas.microsoft.com/office/drawing/2014/main" val="25488013"/>
                        </a:ext>
                      </a:extLst>
                    </a:gridCol>
                    <a:gridCol w="2636668">
                      <a:extLst>
                        <a:ext uri="{9D8B030D-6E8A-4147-A177-3AD203B41FA5}">
                          <a16:colId xmlns:a16="http://schemas.microsoft.com/office/drawing/2014/main" val="1175518885"/>
                        </a:ext>
                      </a:extLst>
                    </a:gridCol>
                    <a:gridCol w="1429305">
                      <a:extLst>
                        <a:ext uri="{9D8B030D-6E8A-4147-A177-3AD203B41FA5}">
                          <a16:colId xmlns:a16="http://schemas.microsoft.com/office/drawing/2014/main" val="3656135770"/>
                        </a:ext>
                      </a:extLst>
                    </a:gridCol>
                    <a:gridCol w="1376609">
                      <a:extLst>
                        <a:ext uri="{9D8B030D-6E8A-4147-A177-3AD203B41FA5}">
                          <a16:colId xmlns:a16="http://schemas.microsoft.com/office/drawing/2014/main" val="4204550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Nominalwert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Abweichung[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068261"/>
                      </a:ext>
                    </a:extLst>
                  </a:tr>
                  <a:tr h="14750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Kalibration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0487±0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0002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0.0442±0.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0002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1219"/>
                      </a:ext>
                    </a:extLst>
                  </a:tr>
                  <a:tr h="37223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Wellenlänge[</a:t>
                          </a:r>
                          <a:r>
                            <a:rPr lang="de-DE" dirty="0" err="1"/>
                            <a:t>nm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522.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6±2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0±2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526.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7±2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3.2, 2.3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01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Druckabhängigkeit[10</a:t>
                          </a:r>
                          <a:r>
                            <a:rPr lang="de-DE" baseline="30000" dirty="0"/>
                            <a:t>-7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610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±0.014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±0.014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1.3, 1.4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80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Brechungsindex[10</a:t>
                          </a:r>
                          <a:r>
                            <a:rPr lang="de-DE" baseline="30000" dirty="0"/>
                            <a:t>-4</a:t>
                          </a:r>
                          <a:r>
                            <a:rPr lang="de-DE" baseline="0" dirty="0"/>
                            <a:t>]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3.84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±0.04±0.03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072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Inhaltsplatzhalter 13">
                <a:extLst>
                  <a:ext uri="{FF2B5EF4-FFF2-40B4-BE49-F238E27FC236}">
                    <a16:creationId xmlns:a16="http://schemas.microsoft.com/office/drawing/2014/main" id="{ACFEA938-FBF9-402E-9965-CA8B50CF6CE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136"/>
                  </p:ext>
                </p:extLst>
              </p:nvPr>
            </p:nvGraphicFramePr>
            <p:xfrm>
              <a:off x="518603" y="2846558"/>
              <a:ext cx="10437012" cy="21197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7661">
                      <a:extLst>
                        <a:ext uri="{9D8B030D-6E8A-4147-A177-3AD203B41FA5}">
                          <a16:colId xmlns:a16="http://schemas.microsoft.com/office/drawing/2014/main" val="246513388"/>
                        </a:ext>
                      </a:extLst>
                    </a:gridCol>
                    <a:gridCol w="2556769">
                      <a:extLst>
                        <a:ext uri="{9D8B030D-6E8A-4147-A177-3AD203B41FA5}">
                          <a16:colId xmlns:a16="http://schemas.microsoft.com/office/drawing/2014/main" val="25488013"/>
                        </a:ext>
                      </a:extLst>
                    </a:gridCol>
                    <a:gridCol w="2636668">
                      <a:extLst>
                        <a:ext uri="{9D8B030D-6E8A-4147-A177-3AD203B41FA5}">
                          <a16:colId xmlns:a16="http://schemas.microsoft.com/office/drawing/2014/main" val="1175518885"/>
                        </a:ext>
                      </a:extLst>
                    </a:gridCol>
                    <a:gridCol w="1429305">
                      <a:extLst>
                        <a:ext uri="{9D8B030D-6E8A-4147-A177-3AD203B41FA5}">
                          <a16:colId xmlns:a16="http://schemas.microsoft.com/office/drawing/2014/main" val="3656135770"/>
                        </a:ext>
                      </a:extLst>
                    </a:gridCol>
                    <a:gridCol w="1376609">
                      <a:extLst>
                        <a:ext uri="{9D8B030D-6E8A-4147-A177-3AD203B41FA5}">
                          <a16:colId xmlns:a16="http://schemas.microsoft.com/office/drawing/2014/main" val="420455031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Gruppe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Nominalwert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658407" t="-4762" r="-885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0682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Kalibration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180328" r="-2130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180328" r="-10717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1219"/>
                      </a:ext>
                    </a:extLst>
                  </a:tr>
                  <a:tr h="37223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Wellenlänge[</a:t>
                          </a:r>
                          <a:r>
                            <a:rPr lang="de-DE" dirty="0" err="1"/>
                            <a:t>nm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280328" r="-2130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280328" r="-1071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3.2, 2.3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01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Druckabhängigkeit[10</a:t>
                          </a:r>
                          <a:r>
                            <a:rPr lang="de-DE" baseline="30000" dirty="0"/>
                            <a:t>-7</a:t>
                          </a:r>
                          <a:r>
                            <a:rPr lang="de-DE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380328" r="-2130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380328" r="-1071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2.655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1.3, 1.4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80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Brechungsindex[10</a:t>
                          </a:r>
                          <a:r>
                            <a:rPr lang="de-DE" baseline="30000" dirty="0"/>
                            <a:t>-4</a:t>
                          </a:r>
                          <a:r>
                            <a:rPr lang="de-DE" baseline="0" dirty="0"/>
                            <a:t>]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5476" t="-480328" r="-2130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0046" t="-480328" r="-107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07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502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Interferometer und Versuchsdurchführung</a:t>
            </a:r>
          </a:p>
          <a:p>
            <a:r>
              <a:rPr lang="de-DE" dirty="0"/>
              <a:t>Kalibration</a:t>
            </a:r>
          </a:p>
          <a:p>
            <a:r>
              <a:rPr lang="de-DE" dirty="0"/>
              <a:t>Wellenlängenbestimmung</a:t>
            </a:r>
          </a:p>
          <a:p>
            <a:r>
              <a:rPr lang="de-DE" dirty="0"/>
              <a:t>Druckabhängigkeit Brechungsindex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7053E-5303-4355-81D1-A82D72D2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Wellenlänge eines Lasers</a:t>
            </a:r>
          </a:p>
          <a:p>
            <a:r>
              <a:rPr lang="de-DE" dirty="0"/>
              <a:t>Druckabhängigkeit Brechungsindex von Luft</a:t>
            </a:r>
          </a:p>
          <a:p>
            <a:r>
              <a:rPr lang="de-DE" dirty="0"/>
              <a:t>Brechungsindex CO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EDA82-2BC3-463F-AECC-9F990773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Wellenlängenmessung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56" y="1351722"/>
            <a:ext cx="6717724" cy="518719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2DF2DA-CB34-4FA8-B71E-6754D20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/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Interferenz-Maxima:</a:t>
                </a:r>
              </a:p>
              <a:p>
                <a:endParaRPr lang="de-DE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19D00B9-E73B-4A46-BFED-9B517569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2881096"/>
                <a:ext cx="3313044" cy="1805944"/>
              </a:xfrm>
              <a:prstGeom prst="rect">
                <a:avLst/>
              </a:prstGeom>
              <a:blipFill>
                <a:blip r:embed="rId3"/>
                <a:stretch>
                  <a:fillRect l="-3676" t="-3716" r="-2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0487±0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0002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=0.0442±0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0002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F1CD1B0-BE0D-4BFB-BC93-B6AF0F8C9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005488"/>
            <a:ext cx="7129670" cy="491398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2BBB5-08AB-4384-A9C3-78ED28E7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=(522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6±2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0±2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=(526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7±2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:r>
                  <a:rPr lang="de-DE" dirty="0"/>
                  <a:t>Nominal: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</m:oMath>
                </a14:m>
                <a:r>
                  <a:rPr lang="de-DE" dirty="0"/>
                  <a:t>nm</a:t>
                </a: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176CEA-466A-4BA5-A265-F1668C4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564DA54-0D38-415C-B5CF-493A5EDA6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893427" cy="4061930"/>
          </a:xfrm>
        </p:spPr>
      </p:pic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F4D52-1795-4EF8-B76F-3C66075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Gase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4223237-3BA1-4021-8A97-31651D7A5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4" y="1662089"/>
            <a:ext cx="7060096" cy="469426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F4B420-CC90-4BC3-A488-24C1098A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/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>
                    <a:latin typeface="Cambria Math" panose="02040503050406030204" pitchFamily="18" charset="0"/>
                  </a:rPr>
                  <a:t>Druckabhängigkeit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Bestimmung CO</a:t>
                </a:r>
                <a:r>
                  <a:rPr lang="de-DE" sz="2800" baseline="-25000" dirty="0"/>
                  <a:t>2</a:t>
                </a:r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𝐿𝑢𝑓𝑡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2800" dirty="0"/>
              </a:p>
              <a:p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sz="2800" dirty="0"/>
              </a:p>
              <a:p>
                <a:endParaRPr lang="de-DE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9861C1E-9634-4010-8D45-D5238ACF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6" y="1662089"/>
                <a:ext cx="3710608" cy="4687245"/>
              </a:xfrm>
              <a:prstGeom prst="rect">
                <a:avLst/>
              </a:prstGeom>
              <a:blipFill>
                <a:blip r:embed="rId3"/>
                <a:stretch>
                  <a:fillRect l="-3454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5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>
                    <a:latin typeface="Cambria Math" panose="02040503050406030204" pitchFamily="18" charset="0"/>
                  </a:rPr>
                  <a:t>Mitteln aller Werte für jedes Maximum</a:t>
                </a:r>
              </a:p>
              <a:p>
                <a:endParaRPr lang="de-DE" sz="2400" dirty="0">
                  <a:latin typeface="Cambria Math" panose="02040503050406030204" pitchFamily="18" charset="0"/>
                </a:endParaRPr>
              </a:p>
              <a:p>
                <a:r>
                  <a:rPr lang="de-DE" sz="2400" dirty="0">
                    <a:latin typeface="Cambria Math" panose="02040503050406030204" pitchFamily="18" charset="0"/>
                  </a:rPr>
                  <a:t>Streuung zu groß</a:t>
                </a:r>
                <a:endParaRPr lang="de-DE" sz="2400" i="1" dirty="0">
                  <a:latin typeface="Cambria Math" panose="02040503050406030204" pitchFamily="18" charset="0"/>
                </a:endParaRPr>
              </a:p>
              <a:p>
                <a:endParaRPr lang="de-DE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2.5931±0.034±0.014</m:t>
                        </m:r>
                      </m:e>
                    </m:d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𝑚𝑏𝑎𝑟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  <a:blipFill>
                <a:blip r:embed="rId2"/>
                <a:stretch>
                  <a:fillRect l="-1505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F1D7CE-3010-4FDE-A027-3F8D0C93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1346891"/>
            <a:ext cx="5162377" cy="38556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549E6-8356-4009-AA31-B86AF78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4A09-4BDD-427F-8D95-1CC103C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2400" dirty="0"/>
                  <a:t>Steigungen mitteln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6103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r>
                  <a:rPr lang="de-DE" sz="2400" dirty="0"/>
                  <a:t>Literatur: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2.655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  <a:blipFill>
                <a:blip r:embed="rId2"/>
                <a:stretch>
                  <a:fillRect l="-1326" t="-2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9C46D21-1EDE-408A-A65F-5E295CD4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453"/>
            <a:ext cx="5852172" cy="437084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165F8-8976-4125-ADC4-848F9E80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99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101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Michelson-Interferometer</vt:lpstr>
      <vt:lpstr>Gliederung</vt:lpstr>
      <vt:lpstr>Versuchsziele</vt:lpstr>
      <vt:lpstr>Grundlagen Wellenlängenmessung</vt:lpstr>
      <vt:lpstr>Kalibration</vt:lpstr>
      <vt:lpstr>Wellenlänge</vt:lpstr>
      <vt:lpstr>Brechungsindex Gase</vt:lpstr>
      <vt:lpstr>Druckabhängigkeit</vt:lpstr>
      <vt:lpstr>Druckabhängigkeit</vt:lpstr>
      <vt:lpstr>Brechungsindex CO2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Gerald Kolter</cp:lastModifiedBy>
  <cp:revision>27</cp:revision>
  <dcterms:created xsi:type="dcterms:W3CDTF">2017-09-10T10:00:53Z</dcterms:created>
  <dcterms:modified xsi:type="dcterms:W3CDTF">2017-09-12T10:23:56Z</dcterms:modified>
</cp:coreProperties>
</file>