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8" r:id="rId1"/>
  </p:sldMasterIdLst>
  <p:notesMasterIdLst>
    <p:notesMasterId r:id="rId36"/>
  </p:notesMasterIdLst>
  <p:sldIdLst>
    <p:sldId id="256" r:id="rId2"/>
    <p:sldId id="272" r:id="rId3"/>
    <p:sldId id="257" r:id="rId4"/>
    <p:sldId id="276" r:id="rId5"/>
    <p:sldId id="277" r:id="rId6"/>
    <p:sldId id="304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305" r:id="rId16"/>
    <p:sldId id="282" r:id="rId17"/>
    <p:sldId id="308" r:id="rId18"/>
    <p:sldId id="283" r:id="rId19"/>
    <p:sldId id="284" r:id="rId20"/>
    <p:sldId id="285" r:id="rId21"/>
    <p:sldId id="287" r:id="rId22"/>
    <p:sldId id="288" r:id="rId23"/>
    <p:sldId id="289" r:id="rId24"/>
    <p:sldId id="290" r:id="rId25"/>
    <p:sldId id="286" r:id="rId26"/>
    <p:sldId id="306" r:id="rId27"/>
    <p:sldId id="278" r:id="rId28"/>
    <p:sldId id="279" r:id="rId29"/>
    <p:sldId id="280" r:id="rId30"/>
    <p:sldId id="281" r:id="rId31"/>
    <p:sldId id="299" r:id="rId32"/>
    <p:sldId id="300" r:id="rId33"/>
    <p:sldId id="301" r:id="rId34"/>
    <p:sldId id="30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763138F-52B9-48D1-917C-ADEDA442D359}">
          <p14:sldIdLst>
            <p14:sldId id="256"/>
            <p14:sldId id="272"/>
            <p14:sldId id="257"/>
            <p14:sldId id="276"/>
            <p14:sldId id="277"/>
            <p14:sldId id="304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5"/>
            <p14:sldId id="282"/>
            <p14:sldId id="308"/>
            <p14:sldId id="283"/>
            <p14:sldId id="284"/>
            <p14:sldId id="285"/>
            <p14:sldId id="287"/>
            <p14:sldId id="288"/>
            <p14:sldId id="289"/>
            <p14:sldId id="290"/>
            <p14:sldId id="286"/>
            <p14:sldId id="306"/>
            <p14:sldId id="278"/>
            <p14:sldId id="279"/>
            <p14:sldId id="280"/>
            <p14:sldId id="281"/>
            <p14:sldId id="299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itz Berger" initials="MB" lastIdx="2" clrIdx="0">
    <p:extLst>
      <p:ext uri="{19B8F6BF-5375-455C-9EA6-DF929625EA0E}">
        <p15:presenceInfo xmlns:p15="http://schemas.microsoft.com/office/powerpoint/2012/main" userId="Moritz Ber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704" autoAdjust="0"/>
  </p:normalViewPr>
  <p:slideViewPr>
    <p:cSldViewPr snapToGrid="0">
      <p:cViewPr varScale="1">
        <p:scale>
          <a:sx n="84" d="100"/>
          <a:sy n="84" d="100"/>
        </p:scale>
        <p:origin x="816" y="9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9.xml"/><Relationship Id="rId3" Type="http://schemas.openxmlformats.org/officeDocument/2006/relationships/slide" Target="slides/slide3.xml"/><Relationship Id="rId7" Type="http://schemas.openxmlformats.org/officeDocument/2006/relationships/slide" Target="slides/slide28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27.xml"/><Relationship Id="rId5" Type="http://schemas.openxmlformats.org/officeDocument/2006/relationships/slide" Target="slides/slide5.xml"/><Relationship Id="rId4" Type="http://schemas.openxmlformats.org/officeDocument/2006/relationships/slide" Target="slides/slide4.xml"/><Relationship Id="rId9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DC8B4-C01D-4C4B-B2C1-193EFE01F134}" type="datetimeFigureOut">
              <a:rPr lang="de-DE" smtClean="0"/>
              <a:t>23.03.2017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B3137-8FBE-4AF7-BF64-B35CB96DD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673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984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>
                <a:solidFill>
                  <a:prstClr val="black"/>
                </a:solidFill>
              </a:rPr>
              <a:pPr/>
              <a:t>4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237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>
                <a:solidFill>
                  <a:prstClr val="black"/>
                </a:solidFill>
              </a:rPr>
              <a:pPr/>
              <a:t>5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095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427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5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362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67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5F87-A01E-4E59-84A9-D4B06E594730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77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AA13-E667-49F5-B5FC-888D69788025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53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0FA9-1C5C-483F-9E75-8A06D8F0432C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0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CD7D-83DE-47EA-8CA7-72D53165801B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48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F062-F227-446A-8065-0B487AA3B4A0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26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2A77-B875-486A-8AA7-B3723C0F6025}" type="datetime1">
              <a:rPr lang="de-DE" smtClean="0"/>
              <a:t>23.03.2017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88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F73A-EEB2-4ECC-BA5D-2FF390683CDC}" type="datetime1">
              <a:rPr lang="de-DE" smtClean="0"/>
              <a:t>23.03.2017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0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C7B8-A847-45CD-A692-9AC7472C86BC}" type="datetime1">
              <a:rPr lang="de-DE" smtClean="0"/>
              <a:t>23.03.2017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CF8E-FE1A-45AF-98DE-474C2ABB4357}" type="datetime1">
              <a:rPr lang="de-DE" smtClean="0"/>
              <a:t>23.03.2017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18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745C-6441-48F1-8273-95001BAE8440}" type="datetime1">
              <a:rPr lang="de-DE" smtClean="0"/>
              <a:t>23.03.2017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43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D5F6-4296-47A2-AE42-D9153D542677}" type="datetime1">
              <a:rPr lang="de-DE" smtClean="0"/>
              <a:t>23.03.2017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82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5512183-C31C-41B4-8D5B-8F2FD2DD4FB5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52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0000"/>
                <a:lumOff val="40000"/>
              </a:schemeClr>
            </a:gs>
            <a:gs pos="43000">
              <a:schemeClr val="accent1">
                <a:lumMod val="0"/>
                <a:lumOff val="100000"/>
              </a:schemeClr>
            </a:gs>
            <a:gs pos="95000">
              <a:srgbClr val="FFFF00">
                <a:alpha val="98000"/>
              </a:srgb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Elektronik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383916"/>
            <a:ext cx="9144000" cy="1655762"/>
          </a:xfrm>
        </p:spPr>
        <p:txBody>
          <a:bodyPr/>
          <a:lstStyle/>
          <a:p>
            <a:r>
              <a:rPr lang="de-DE" dirty="0"/>
              <a:t>Von: Moritz Berger, </a:t>
            </a:r>
            <a:r>
              <a:rPr lang="de-DE" b="1" dirty="0"/>
              <a:t>Gerald Kolter</a:t>
            </a:r>
            <a:r>
              <a:rPr lang="de-DE" dirty="0"/>
              <a:t>,  Tim Herbermann, 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2025280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1226" y="-140677"/>
            <a:ext cx="10515600" cy="1325562"/>
          </a:xfrm>
        </p:spPr>
        <p:txBody>
          <a:bodyPr/>
          <a:lstStyle/>
          <a:p>
            <a:r>
              <a:rPr lang="de-DE" dirty="0"/>
              <a:t>Rohdaten Aufladung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114A3-BFF3-441B-8EE5-CE8191EEE22E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" y="3798278"/>
            <a:ext cx="5925869" cy="2975730"/>
          </a:xfr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927" y="3798278"/>
            <a:ext cx="5852172" cy="2922956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026" y="1028541"/>
            <a:ext cx="6452974" cy="2886630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541"/>
            <a:ext cx="5933726" cy="288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3773" y="-235793"/>
            <a:ext cx="10515600" cy="1325562"/>
          </a:xfrm>
        </p:spPr>
        <p:txBody>
          <a:bodyPr/>
          <a:lstStyle/>
          <a:p>
            <a:r>
              <a:rPr lang="de-DE" dirty="0"/>
              <a:t>Rohdaten Entladung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3" y="3685734"/>
            <a:ext cx="6172180" cy="3098824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114A3-BFF3-441B-8EE5-CE8191EEE22E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17" y="3685734"/>
            <a:ext cx="5906177" cy="317226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17" y="703573"/>
            <a:ext cx="5960183" cy="316504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9" y="703574"/>
            <a:ext cx="6121128" cy="316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8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3773" y="-235793"/>
            <a:ext cx="10515600" cy="1325562"/>
          </a:xfrm>
        </p:spPr>
        <p:txBody>
          <a:bodyPr/>
          <a:lstStyle/>
          <a:p>
            <a:r>
              <a:rPr lang="de-DE" dirty="0"/>
              <a:t>Lineare Regressionen (Aufladung)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5" y="4762135"/>
            <a:ext cx="5844062" cy="1959340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114A3-BFF3-441B-8EE5-CE8191EEE22E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93" y="4841363"/>
            <a:ext cx="6326207" cy="194837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438" y="703573"/>
            <a:ext cx="6359562" cy="433987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573"/>
            <a:ext cx="5992837" cy="420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0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Auf-/Entladung Kondensator: Auswertung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58" y="1981477"/>
            <a:ext cx="6716062" cy="1457528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114A3-BFF3-441B-8EE5-CE8191EEE22E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60" y="4332088"/>
            <a:ext cx="6432525" cy="17732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7362302" y="2204112"/>
                <a:ext cx="4746492" cy="1332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Bestimmung der Zeitkonstante: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𝜏</m:t>
                      </m:r>
                      <m:r>
                        <a:rPr kumimoji="0" lang="de-DE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num>
                        <m:den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kumimoji="0" lang="de-DE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02" y="2204112"/>
                <a:ext cx="4746492" cy="1332609"/>
              </a:xfrm>
              <a:prstGeom prst="rect">
                <a:avLst/>
              </a:prstGeom>
              <a:blipFill>
                <a:blip r:embed="rId4"/>
                <a:stretch>
                  <a:fillRect l="-2699" t="-4587" r="-11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7625260" y="4079024"/>
                <a:ext cx="4108753" cy="12581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Bestimmung der Kapazität: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𝐶</m:t>
                      </m:r>
                      <m:r>
                        <a:rPr kumimoji="0" lang="de-DE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𝜏</m:t>
                          </m:r>
                        </m:num>
                        <m:den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kumimoji="0" lang="de-DE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260" y="4079024"/>
                <a:ext cx="4108753" cy="1258101"/>
              </a:xfrm>
              <a:prstGeom prst="rect">
                <a:avLst/>
              </a:prstGeom>
              <a:blipFill>
                <a:blip r:embed="rId5"/>
                <a:stretch>
                  <a:fillRect l="-3116" t="-4348" r="-1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061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Auf-/Entladung Kondensator: </a:t>
            </a:r>
            <a:br>
              <a:rPr lang="de-DE" dirty="0"/>
            </a:br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Großer systematischer Fehler (durch Widerstandfehler)</a:t>
            </a:r>
          </a:p>
          <a:p>
            <a:r>
              <a:rPr lang="de-DE" dirty="0"/>
              <a:t>Annahme: C=4.9µF</a:t>
            </a:r>
          </a:p>
          <a:p>
            <a:pPr lvl="1"/>
            <a:r>
              <a:rPr lang="de-DE" dirty="0"/>
              <a:t>Mit Herstellerangabe vereinbar</a:t>
            </a:r>
          </a:p>
          <a:p>
            <a:pPr lvl="1"/>
            <a:r>
              <a:rPr lang="de-DE" dirty="0"/>
              <a:t>Alle Messungen innerhalb einer Standardabweichung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114A3-BFF3-441B-8EE5-CE8191EEE22E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393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RLC-Schwingkreis</a:t>
            </a: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805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- Grundlagen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5382"/>
                <a:ext cx="10515600" cy="4351338"/>
              </a:xfrm>
            </p:spPr>
            <p:txBody>
              <a:bodyPr/>
              <a:lstStyle/>
              <a:p>
                <a:r>
                  <a:rPr lang="de-DE" dirty="0"/>
                  <a:t>Spannungsverlauf</a:t>
                </a:r>
              </a:p>
              <a:p>
                <a:pPr lvl="1"/>
                <a:r>
                  <a:rPr lang="de-DE" dirty="0"/>
                  <a:t>Kriechfall – Exponentielles Abklingen</a:t>
                </a:r>
              </a:p>
              <a:p>
                <a:pPr lvl="1"/>
                <a:endParaRPr lang="de-DE" dirty="0"/>
              </a:p>
              <a:p>
                <a:pPr lvl="1"/>
                <a:r>
                  <a:rPr lang="de-DE" dirty="0"/>
                  <a:t>Aperiodischer Grenzfall -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lvl="1"/>
                <a:endParaRPr lang="de-DE" dirty="0"/>
              </a:p>
              <a:p>
                <a:pPr lvl="1"/>
                <a:r>
                  <a:rPr lang="de-DE" dirty="0"/>
                  <a:t>Schwingfall -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de-DE" b="0" dirty="0"/>
              </a:p>
              <a:p>
                <a:pPr lvl="1"/>
                <a:endParaRPr lang="de-DE" dirty="0"/>
              </a:p>
              <a:p>
                <a:pPr lvl="1"/>
                <a:r>
                  <a:rPr lang="de-DE" dirty="0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de-DE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𝐿𝐶</m:t>
                            </m:r>
                          </m:den>
                        </m:f>
                      </m:e>
                    </m:rad>
                  </m:oMath>
                </a14:m>
                <a:r>
                  <a:rPr lang="de-DE" dirty="0"/>
                  <a:t>	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5382"/>
                <a:ext cx="10515600" cy="4351338"/>
              </a:xfrm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214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– Aufbau und Durchführung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686310"/>
            <a:ext cx="3418387" cy="462996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56587" y="1686310"/>
                <a:ext cx="7097213" cy="4490653"/>
              </a:xfrm>
            </p:spPr>
            <p:txBody>
              <a:bodyPr/>
              <a:lstStyle/>
              <a:p>
                <a:r>
                  <a:rPr lang="de-DE" dirty="0"/>
                  <a:t>Aufladen des Kondensators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=7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Kurschließen der Spannungsquelle durch Schließen des Schalters</a:t>
                </a:r>
              </a:p>
              <a:p>
                <a:endParaRPr lang="de-DE" dirty="0"/>
              </a:p>
              <a:p>
                <a:r>
                  <a:rPr lang="de-DE" dirty="0"/>
                  <a:t>Messung des Spannungsverlaufs am Kondensator </a:t>
                </a:r>
                <a:r>
                  <a:rPr lang="de-DE"/>
                  <a:t>und Stromverlaufs</a:t>
                </a:r>
                <a:endParaRPr lang="de-DE" dirty="0"/>
              </a:p>
            </p:txBody>
          </p:sp>
        </mc:Choice>
        <mc:Fallback xmlns="">
          <p:sp>
            <p:nvSpPr>
              <p:cNvPr id="5" name="Inhalts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56587" y="1686310"/>
                <a:ext cx="7097213" cy="4490653"/>
              </a:xfrm>
              <a:blipFill>
                <a:blip r:embed="rId3"/>
                <a:stretch>
                  <a:fillRect l="-1545" t="-23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013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– Rohdaten I</a:t>
            </a:r>
          </a:p>
        </p:txBody>
      </p:sp>
      <p:pic>
        <p:nvPicPr>
          <p:cNvPr id="15" name="Inhaltsplatzhalter 1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252026"/>
            <a:ext cx="5710311" cy="5036232"/>
          </a:xfrm>
        </p:spPr>
      </p:pic>
      <p:pic>
        <p:nvPicPr>
          <p:cNvPr id="13" name="Inhaltsplatzhalter 12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89" y="1252025"/>
            <a:ext cx="5710311" cy="5036232"/>
          </a:xfrm>
        </p:spPr>
      </p:pic>
    </p:spTree>
    <p:extLst>
      <p:ext uri="{BB962C8B-B14F-4D97-AF65-F5344CB8AC3E}">
        <p14:creationId xmlns:p14="http://schemas.microsoft.com/office/powerpoint/2010/main" val="1599133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– Rohdaten II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9822"/>
            <a:ext cx="6019800" cy="5303520"/>
          </a:xfrm>
        </p:spPr>
      </p:pic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209822"/>
            <a:ext cx="6019800" cy="5303520"/>
          </a:xfrm>
        </p:spPr>
      </p:pic>
    </p:spTree>
    <p:extLst>
      <p:ext uri="{BB962C8B-B14F-4D97-AF65-F5344CB8AC3E}">
        <p14:creationId xmlns:p14="http://schemas.microsoft.com/office/powerpoint/2010/main" val="39737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Charakterisierung Widerstand</a:t>
            </a:r>
          </a:p>
          <a:p>
            <a:endParaRPr lang="de-DE" dirty="0"/>
          </a:p>
          <a:p>
            <a:r>
              <a:rPr lang="de-DE" dirty="0"/>
              <a:t>Auf- und Entladung Kondensator</a:t>
            </a:r>
          </a:p>
          <a:p>
            <a:endParaRPr lang="de-DE" dirty="0"/>
          </a:p>
          <a:p>
            <a:r>
              <a:rPr lang="de-DE" dirty="0"/>
              <a:t>RLC – Schwingkreis</a:t>
            </a:r>
          </a:p>
          <a:p>
            <a:endParaRPr lang="de-DE" dirty="0"/>
          </a:p>
          <a:p>
            <a:r>
              <a:rPr lang="de-DE" dirty="0"/>
              <a:t>Gekoppelte LC – Schwingkreise: Schwebung</a:t>
            </a:r>
          </a:p>
          <a:p>
            <a:endParaRPr lang="de-DE" dirty="0"/>
          </a:p>
          <a:p>
            <a:r>
              <a:rPr lang="de-DE" dirty="0"/>
              <a:t>Gekoppelte LC - Schwingkreise: Fundamentalschwingungen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459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- Frequenz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Auflösung der </a:t>
                </a:r>
                <a:r>
                  <a:rPr lang="de-DE" dirty="0" err="1"/>
                  <a:t>Fouriertransformation</a:t>
                </a:r>
                <a:r>
                  <a:rPr lang="de-DE" dirty="0"/>
                  <a:t> zu grob 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≈50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de-DE" dirty="0"/>
                  <a:t>)</a:t>
                </a:r>
              </a:p>
              <a:p>
                <a:r>
                  <a:rPr lang="de-DE" dirty="0"/>
                  <a:t>Frequenzbestimmung durch Abzählen von Nullstellen</a:t>
                </a:r>
              </a:p>
              <a:p>
                <a:r>
                  <a:rPr lang="de-DE" dirty="0"/>
                  <a:t>Mehrfachmessung für jeden Widerstand </a:t>
                </a:r>
              </a:p>
              <a:p>
                <a:pPr marL="0" indent="0">
                  <a:buNone/>
                </a:pPr>
                <a:r>
                  <a:rPr lang="de-DE" b="0" dirty="0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	Zusammenfassung im gewichteten Mittelwert für jede 			Widerstandseinstellung: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e 3"/>
              <p:cNvGraphicFramePr>
                <a:graphicFrameLocks noGrp="1"/>
              </p:cNvGraphicFramePr>
              <p:nvPr/>
            </p:nvGraphicFramePr>
            <p:xfrm>
              <a:off x="2267779" y="4505739"/>
              <a:ext cx="7656442" cy="15652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9987">
                      <a:extLst>
                        <a:ext uri="{9D8B030D-6E8A-4147-A177-3AD203B41FA5}">
                          <a16:colId xmlns:a16="http://schemas.microsoft.com/office/drawing/2014/main" val="24338639"/>
                        </a:ext>
                      </a:extLst>
                    </a:gridCol>
                    <a:gridCol w="1642160">
                      <a:extLst>
                        <a:ext uri="{9D8B030D-6E8A-4147-A177-3AD203B41FA5}">
                          <a16:colId xmlns:a16="http://schemas.microsoft.com/office/drawing/2014/main" val="384190627"/>
                        </a:ext>
                      </a:extLst>
                    </a:gridCol>
                    <a:gridCol w="1390449">
                      <a:extLst>
                        <a:ext uri="{9D8B030D-6E8A-4147-A177-3AD203B41FA5}">
                          <a16:colId xmlns:a16="http://schemas.microsoft.com/office/drawing/2014/main" val="3016686024"/>
                        </a:ext>
                      </a:extLst>
                    </a:gridCol>
                    <a:gridCol w="1161698">
                      <a:extLst>
                        <a:ext uri="{9D8B030D-6E8A-4147-A177-3AD203B41FA5}">
                          <a16:colId xmlns:a16="http://schemas.microsoft.com/office/drawing/2014/main" val="1191943322"/>
                        </a:ext>
                      </a:extLst>
                    </a:gridCol>
                    <a:gridCol w="1276074">
                      <a:extLst>
                        <a:ext uri="{9D8B030D-6E8A-4147-A177-3AD203B41FA5}">
                          <a16:colId xmlns:a16="http://schemas.microsoft.com/office/drawing/2014/main" val="2189473383"/>
                        </a:ext>
                      </a:extLst>
                    </a:gridCol>
                    <a:gridCol w="1276074">
                      <a:extLst>
                        <a:ext uri="{9D8B030D-6E8A-4147-A177-3AD203B41FA5}">
                          <a16:colId xmlns:a16="http://schemas.microsoft.com/office/drawing/2014/main" val="3021657874"/>
                        </a:ext>
                      </a:extLst>
                    </a:gridCol>
                  </a:tblGrid>
                  <a:tr h="5331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19.6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38.9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68.8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1293581"/>
                      </a:ext>
                    </a:extLst>
                  </a:tr>
                  <a:tr h="5044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382.78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376.84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373.21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364.84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350.75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0922521"/>
                      </a:ext>
                    </a:extLst>
                  </a:tr>
                  <a:tr h="5275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763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e 3"/>
              <p:cNvGraphicFramePr>
                <a:graphicFrameLocks noGrp="1"/>
              </p:cNvGraphicFramePr>
              <p:nvPr/>
            </p:nvGraphicFramePr>
            <p:xfrm>
              <a:off x="2267779" y="4505739"/>
              <a:ext cx="7656442" cy="15652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9987">
                      <a:extLst>
                        <a:ext uri="{9D8B030D-6E8A-4147-A177-3AD203B41FA5}">
                          <a16:colId xmlns:a16="http://schemas.microsoft.com/office/drawing/2014/main" val="24338639"/>
                        </a:ext>
                      </a:extLst>
                    </a:gridCol>
                    <a:gridCol w="1642160">
                      <a:extLst>
                        <a:ext uri="{9D8B030D-6E8A-4147-A177-3AD203B41FA5}">
                          <a16:colId xmlns:a16="http://schemas.microsoft.com/office/drawing/2014/main" val="384190627"/>
                        </a:ext>
                      </a:extLst>
                    </a:gridCol>
                    <a:gridCol w="1390449">
                      <a:extLst>
                        <a:ext uri="{9D8B030D-6E8A-4147-A177-3AD203B41FA5}">
                          <a16:colId xmlns:a16="http://schemas.microsoft.com/office/drawing/2014/main" val="3016686024"/>
                        </a:ext>
                      </a:extLst>
                    </a:gridCol>
                    <a:gridCol w="1161698">
                      <a:extLst>
                        <a:ext uri="{9D8B030D-6E8A-4147-A177-3AD203B41FA5}">
                          <a16:colId xmlns:a16="http://schemas.microsoft.com/office/drawing/2014/main" val="1191943322"/>
                        </a:ext>
                      </a:extLst>
                    </a:gridCol>
                    <a:gridCol w="1276074">
                      <a:extLst>
                        <a:ext uri="{9D8B030D-6E8A-4147-A177-3AD203B41FA5}">
                          <a16:colId xmlns:a16="http://schemas.microsoft.com/office/drawing/2014/main" val="2189473383"/>
                        </a:ext>
                      </a:extLst>
                    </a:gridCol>
                    <a:gridCol w="1276074">
                      <a:extLst>
                        <a:ext uri="{9D8B030D-6E8A-4147-A177-3AD203B41FA5}">
                          <a16:colId xmlns:a16="http://schemas.microsoft.com/office/drawing/2014/main" val="3021657874"/>
                        </a:ext>
                      </a:extLst>
                    </a:gridCol>
                  </a:tblGrid>
                  <a:tr h="53319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342" t="-5682" r="-744966" b="-194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19.6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38.9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68.8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1293581"/>
                      </a:ext>
                    </a:extLst>
                  </a:tr>
                  <a:tr h="50447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342" t="-113415" r="-744966" b="-1085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382.78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376.84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373.21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364.84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350.75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0922521"/>
                      </a:ext>
                    </a:extLst>
                  </a:tr>
                  <a:tr h="52753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342" t="-201149" r="-744966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7631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85234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– Dämpfungskonstante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61" y="1194187"/>
            <a:ext cx="6944139" cy="566381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" y="2977332"/>
            <a:ext cx="5195872" cy="388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02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– Dämpfungskonstante 2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39" y="1399656"/>
            <a:ext cx="8966522" cy="2095575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927" y="3425772"/>
            <a:ext cx="4595452" cy="343222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191" y="3425772"/>
            <a:ext cx="4613882" cy="344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53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– Induktivität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𝑔𝑒𝑠𝑡𝑒𝑐𝑘𝑡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𝑅𝑒𝑠𝑡</m:t>
                        </m:r>
                      </m:sub>
                    </m:sSub>
                  </m:oMath>
                </a14:m>
                <a:endParaRPr lang="de-DE" b="0" dirty="0"/>
              </a:p>
              <a:p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35.8±2.1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𝑚𝐻</m:t>
                    </m:r>
                  </m:oMath>
                </a14:m>
                <a:endParaRPr lang="de-DE" b="0" dirty="0"/>
              </a:p>
              <a:p>
                <a:r>
                  <a:rPr lang="de-DE" dirty="0"/>
                  <a:t>Nennwert: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36 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𝑚𝐻</m:t>
                    </m:r>
                  </m:oMath>
                </a14:m>
                <a:endParaRPr lang="de-DE" dirty="0"/>
              </a:p>
              <a:p>
                <a:endParaRPr lang="de-DE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𝑅𝑒𝑠𝑡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7.4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±2.0</m:t>
                        </m:r>
                      </m:e>
                    </m:d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de-DE" b="0" dirty="0"/>
              </a:p>
              <a:p>
                <a:r>
                  <a:rPr lang="de-DE" b="0" dirty="0"/>
                  <a:t>Nennwert Spule: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9.5 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de-DE" b="0" dirty="0"/>
              </a:p>
              <a:p>
                <a:endParaRPr lang="de-DE" b="0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444" y="1027906"/>
            <a:ext cx="7317556" cy="546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43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- Kapazität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type m:val="skw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𝐿𝐶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4.72±0.28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de-DE" b="0" dirty="0"/>
              </a:p>
              <a:p>
                <a:r>
                  <a:rPr lang="de-DE" dirty="0"/>
                  <a:t>Nennwert: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4.7 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867" y="576775"/>
            <a:ext cx="7122603" cy="610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46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Aperiodischer Grenzfall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2452"/>
            <a:ext cx="5976712" cy="552615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nhaltsplatzhalter 10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976712" y="1690688"/>
                <a:ext cx="5181600" cy="4351338"/>
              </a:xfrm>
            </p:spPr>
            <p:txBody>
              <a:bodyPr/>
              <a:lstStyle/>
              <a:p>
                <a:r>
                  <a:rPr lang="de-DE" dirty="0"/>
                  <a:t>Einhüllende: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185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200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Annahme: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𝑎𝑝</m:t>
                        </m:r>
                      </m:sub>
                    </m:sSub>
                  </m:oMath>
                </a14:m>
                <a:r>
                  <a:rPr lang="de-DE" dirty="0"/>
                  <a:t> gleichverteilt dazwischen: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ap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=192.5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±4.6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Erwartet: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𝑎𝑝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e>
                    </m:rad>
                    <m:r>
                      <a:rPr lang="de-DE" i="1">
                        <a:latin typeface="Cambria Math" panose="02040503050406030204" pitchFamily="18" charset="0"/>
                      </a:rPr>
                      <m:t>=174.6 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1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976712" y="1690688"/>
                <a:ext cx="5181600" cy="4351338"/>
              </a:xfrm>
              <a:blipFill>
                <a:blip r:embed="rId3"/>
                <a:stretch>
                  <a:fillRect l="-1882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805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Gekoppelte LC-Schwingkreise</a:t>
            </a:r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111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 – Schwingkreise: Schwebung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/>
                  <a:t>Ziel</a:t>
                </a:r>
              </a:p>
              <a:p>
                <a:pPr lvl="1"/>
                <a:r>
                  <a:rPr lang="de-DE" dirty="0"/>
                  <a:t>Schwebung</a:t>
                </a:r>
              </a:p>
              <a:p>
                <a:pPr lvl="1"/>
                <a:r>
                  <a:rPr lang="de-DE" dirty="0"/>
                  <a:t>Kopplung</a:t>
                </a:r>
              </a:p>
              <a:p>
                <a:pPr lvl="1"/>
                <a:r>
                  <a:rPr lang="de-DE" dirty="0"/>
                  <a:t>Zeitdifferenz</a:t>
                </a:r>
              </a:p>
              <a:p>
                <a:endParaRPr lang="de-DE" dirty="0"/>
              </a:p>
              <a:p>
                <a:r>
                  <a:rPr lang="de-DE" dirty="0"/>
                  <a:t>Kopplung: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de-DE" dirty="0"/>
              </a:p>
              <a:p>
                <a:r>
                  <a:rPr lang="de-DE" dirty="0"/>
                  <a:t>Zeitdifferenz: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⋅[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−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den>
                            </m:f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ad>
                              <m:radPr>
                                <m:degHide m:val="on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</m:e>
                            </m:rad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de-DE" b="0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868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 – Schwingkreise: Schwebung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828800"/>
            <a:ext cx="5483245" cy="4351337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2 getrennte Schwingkreise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Einen Kondensator aufladen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Spannung über einem Kondensator messen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Spannungsquelle überbrücken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28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150" y="1457933"/>
            <a:ext cx="4844330" cy="472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33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 – Schwingkreise: Schwebung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810" y="3412905"/>
            <a:ext cx="6504045" cy="3126007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29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3407"/>
            <a:ext cx="6504045" cy="312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5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Charakterisierung Widerstand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Ziel</a:t>
                </a:r>
              </a:p>
              <a:p>
                <a:pPr lvl="1"/>
                <a:r>
                  <a:rPr lang="de-DE" dirty="0"/>
                  <a:t>Charakterisierung eines Widerstands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Ohm‘sches Gesetz:</a:t>
                </a:r>
              </a:p>
              <a:p>
                <a:pPr lvl="1"/>
                <a:r>
                  <a:rPr lang="de-DE" dirty="0">
                    <a:ea typeface="Cambria Math" panose="02040503050406030204" pitchFamily="18" charset="0"/>
                  </a:rPr>
                  <a:t>U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771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 – Schwingkreise: Schwebung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30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45127" y="3449637"/>
            <a:ext cx="10515600" cy="2906713"/>
          </a:xfrm>
        </p:spPr>
        <p:txBody>
          <a:bodyPr/>
          <a:lstStyle/>
          <a:p>
            <a:r>
              <a:rPr lang="de-DE" dirty="0"/>
              <a:t>Fazit:</a:t>
            </a:r>
          </a:p>
          <a:p>
            <a:pPr lvl="1"/>
            <a:r>
              <a:rPr lang="de-DE" dirty="0"/>
              <a:t>Kopplung gut messbar</a:t>
            </a:r>
          </a:p>
          <a:p>
            <a:pPr lvl="1"/>
            <a:r>
              <a:rPr lang="de-DE" dirty="0"/>
              <a:t>Fehler auf Zeitdifferenz groß</a:t>
            </a:r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60" y="1700600"/>
            <a:ext cx="9773934" cy="139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02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LC: Fundamentalschwingungen</a:t>
            </a:r>
            <a:br>
              <a:rPr lang="de-DE" dirty="0"/>
            </a:br>
            <a:r>
              <a:rPr lang="de-DE" dirty="0"/>
              <a:t>Grundlagen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Ziel: Bestimmung der Fundamentalschwingungen</a:t>
                </a:r>
              </a:p>
              <a:p>
                <a:r>
                  <a:rPr lang="de-DE" dirty="0"/>
                  <a:t>Bei gleichsinniger Anregung: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</m:den>
                    </m:f>
                  </m:oMath>
                </a14:m>
                <a:endParaRPr lang="de-DE" dirty="0"/>
              </a:p>
              <a:p>
                <a:r>
                  <a:rPr lang="de-DE" dirty="0"/>
                  <a:t>Bei gegensinniger Anregung: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</m:den>
                    </m:f>
                  </m:oMath>
                </a14:m>
                <a:endParaRPr lang="de-DE" dirty="0"/>
              </a:p>
              <a:p>
                <a:r>
                  <a:rPr lang="de-DE" dirty="0"/>
                  <a:t>Kopplungsfaktor: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967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LC: Fundamentalschwingungen</a:t>
            </a:r>
            <a:br>
              <a:rPr lang="de-DE" dirty="0"/>
            </a:br>
            <a:r>
              <a:rPr lang="de-DE" dirty="0"/>
              <a:t>Aufbau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97" y="1793627"/>
            <a:ext cx="9900859" cy="2750238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129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LC: Fundamentalschwingungen</a:t>
            </a:r>
            <a:br>
              <a:rPr lang="de-DE" dirty="0"/>
            </a:br>
            <a:r>
              <a:rPr lang="de-DE" dirty="0"/>
              <a:t>Rohdaten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1164"/>
            <a:ext cx="6232491" cy="4654891"/>
          </a:xfrm>
        </p:spPr>
      </p:pic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025" y="1591164"/>
            <a:ext cx="6248398" cy="4666771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491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LC: Fundamentalschwingungen</a:t>
            </a:r>
            <a:br>
              <a:rPr lang="de-DE" dirty="0"/>
            </a:br>
            <a:r>
              <a:rPr lang="de-DE" dirty="0"/>
              <a:t>Auswertung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2388005"/>
            <a:ext cx="6059235" cy="1241460"/>
          </a:xfrm>
        </p:spPr>
      </p:pic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4549963"/>
            <a:ext cx="5328191" cy="1806387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34</a:t>
            </a:fld>
            <a:endParaRPr lang="de-DE"/>
          </a:p>
        </p:txBody>
      </p:sp>
      <p:sp>
        <p:nvSpPr>
          <p:cNvPr id="10" name="Inhaltsplatzhalter 5"/>
          <p:cNvSpPr txBox="1">
            <a:spLocks/>
          </p:cNvSpPr>
          <p:nvPr/>
        </p:nvSpPr>
        <p:spPr>
          <a:xfrm>
            <a:off x="7281097" y="4162754"/>
            <a:ext cx="4254412" cy="2161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Fazit:</a:t>
            </a:r>
          </a:p>
          <a:p>
            <a:pPr lvl="1"/>
            <a:r>
              <a:rPr lang="de-DE" dirty="0"/>
              <a:t>Schwingkreise nicht identisch</a:t>
            </a:r>
          </a:p>
          <a:p>
            <a:pPr lvl="1"/>
            <a:r>
              <a:rPr lang="de-DE" dirty="0"/>
              <a:t>Kopplung gut messbar mit beiden Methoden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203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Charakterisierung Widerstand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828800"/>
            <a:ext cx="6225629" cy="4351337"/>
          </a:xfrm>
        </p:spPr>
        <p:txBody>
          <a:bodyPr/>
          <a:lstStyle/>
          <a:p>
            <a:pPr lvl="1"/>
            <a:r>
              <a:rPr lang="de-DE" dirty="0"/>
              <a:t>Spannungsquelle, Strommesser, Widerstand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Kurzes Intervall, viele Messwerte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189" y="1691322"/>
            <a:ext cx="4950740" cy="442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1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Charakterisierung Widerstand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828801"/>
            <a:ext cx="4876663" cy="1023042"/>
          </a:xfrm>
        </p:spPr>
        <p:txBody>
          <a:bodyPr/>
          <a:lstStyle/>
          <a:p>
            <a:pPr lvl="1"/>
            <a:r>
              <a:rPr lang="de-DE" dirty="0"/>
              <a:t>Lineare Regression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0" y="5187481"/>
            <a:ext cx="9995026" cy="116886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133" y="1311909"/>
            <a:ext cx="8063606" cy="387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4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Auf- und Entladung Kondensator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022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Auf-/Entladung Kondensator: Grundlagen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0" dirty="0">
                    <a:latin typeface="Cambria Math" panose="02040503050406030204" pitchFamily="18" charset="0"/>
                  </a:rPr>
                  <a:t>Ziel: Bestimmung der Kapazität eines Kondensators</a:t>
                </a:r>
              </a:p>
              <a:p>
                <a:r>
                  <a:rPr lang="de-DE" b="0" dirty="0">
                    <a:latin typeface="Cambria Math" panose="02040503050406030204" pitchFamily="18" charset="0"/>
                  </a:rPr>
                  <a:t>Aufladung: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⋅(1−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sup>
                    </m:sSup>
                  </m:oMath>
                </a14:m>
                <a:r>
                  <a:rPr lang="de-DE" dirty="0"/>
                  <a:t>)</a:t>
                </a:r>
              </a:p>
              <a:p>
                <a:pPr lvl="1"/>
                <a:r>
                  <a:rPr lang="de-DE" dirty="0"/>
                  <a:t>I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sup>
                    </m:sSup>
                  </m:oMath>
                </a14:m>
                <a:endParaRPr lang="de-DE" dirty="0"/>
              </a:p>
              <a:p>
                <a:r>
                  <a:rPr lang="de-DE" dirty="0"/>
                  <a:t>Entladung: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sup>
                    </m:sSup>
                  </m:oMath>
                </a14:m>
                <a:endParaRPr lang="de-D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sup>
                    </m:sSup>
                  </m:oMath>
                </a14:m>
                <a:endParaRPr lang="de-DE" dirty="0"/>
              </a:p>
              <a:p>
                <a:r>
                  <a:rPr lang="de-DE" dirty="0"/>
                  <a:t>Zeitkonstante: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114A3-BFF3-441B-8EE5-CE8191EEE22E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196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Auf-/Entladung Kondensator: Aufbau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03" y="1823976"/>
            <a:ext cx="5000973" cy="3394821"/>
          </a:xfrm>
        </p:spPr>
      </p:pic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Messung mit CASSY und Oszilloskop </a:t>
            </a:r>
          </a:p>
          <a:p>
            <a:r>
              <a:rPr lang="de-DE" dirty="0"/>
              <a:t>Aufladung: Messung startet mit Einschalten der Stromquelle</a:t>
            </a:r>
          </a:p>
          <a:p>
            <a:r>
              <a:rPr lang="de-DE" dirty="0"/>
              <a:t>Entladung: Messung startet durch Trigger, der Spannungsabfall registriert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114A3-BFF3-441B-8EE5-CE8191EEE22E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395240" y="5455701"/>
          <a:ext cx="483683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8418">
                  <a:extLst>
                    <a:ext uri="{9D8B030D-6E8A-4147-A177-3AD203B41FA5}">
                      <a16:colId xmlns:a16="http://schemas.microsoft.com/office/drawing/2014/main" val="950020718"/>
                    </a:ext>
                  </a:extLst>
                </a:gridCol>
                <a:gridCol w="2418418">
                  <a:extLst>
                    <a:ext uri="{9D8B030D-6E8A-4147-A177-3AD203B41FA5}">
                      <a16:colId xmlns:a16="http://schemas.microsoft.com/office/drawing/2014/main" val="710917669"/>
                    </a:ext>
                  </a:extLst>
                </a:gridCol>
              </a:tblGrid>
              <a:tr h="369478">
                <a:tc>
                  <a:txBody>
                    <a:bodyPr/>
                    <a:lstStyle/>
                    <a:p>
                      <a:r>
                        <a:rPr lang="de-DE" sz="2400" dirty="0"/>
                        <a:t>Widerstand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100 </a:t>
                      </a:r>
                      <a:r>
                        <a:rPr lang="el-GR" sz="2400" dirty="0"/>
                        <a:t>Ω</a:t>
                      </a:r>
                      <a:r>
                        <a:rPr lang="de-DE" sz="2400" dirty="0"/>
                        <a:t> (98.74</a:t>
                      </a:r>
                      <a:r>
                        <a:rPr lang="el-GR" sz="2400" dirty="0"/>
                        <a:t>Ω</a:t>
                      </a:r>
                      <a:r>
                        <a:rPr lang="de-DE" sz="2400" dirty="0"/>
                        <a:t>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019187"/>
                  </a:ext>
                </a:extLst>
              </a:tr>
              <a:tr h="369478">
                <a:tc>
                  <a:txBody>
                    <a:bodyPr/>
                    <a:lstStyle/>
                    <a:p>
                      <a:r>
                        <a:rPr lang="de-DE" sz="2400" dirty="0"/>
                        <a:t>Kondensator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4.7µF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035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575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Auf-/Entladung Kondensator: </a:t>
            </a:r>
            <a:br>
              <a:rPr lang="de-DE" dirty="0"/>
            </a:br>
            <a:r>
              <a:rPr lang="de-DE" dirty="0"/>
              <a:t>Auswertung Oszilloskop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114A3-BFF3-441B-8EE5-CE8191EEE22E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7807365" y="2345796"/>
                <a:ext cx="2700998" cy="877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den>
                      </m:f>
                      <m:r>
                        <a:rPr kumimoji="0" lang="de-DE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>
                            <m:fPr>
                              <m:ctrlP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𝑅</m:t>
                              </m:r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⋅</m:t>
                              </m:r>
                              <m: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0" lang="de-DE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365" y="2345796"/>
                <a:ext cx="2700998" cy="8771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8023739" y="3819520"/>
                <a:ext cx="2268250" cy="11939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</m:t>
                      </m:r>
                      <m:r>
                        <a:rPr kumimoji="0" lang="de-DE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de-DE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de-DE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de-DE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de-DE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de-DE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de-DE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kumimoji="0" lang="de-DE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ln</m:t>
                          </m:r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⁡(</m:t>
                          </m:r>
                          <m:f>
                            <m:fPr>
                              <m:ctrlPr>
                                <a:rPr kumimoji="0" lang="de-DE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kumimoji="0" lang="de-DE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de-D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de-DE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739" y="3819520"/>
                <a:ext cx="2268250" cy="11939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Grafik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03" y="4138020"/>
            <a:ext cx="6436889" cy="175083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25" y="2345796"/>
            <a:ext cx="6716867" cy="100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3941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890</Words>
  <Application>Microsoft Office PowerPoint</Application>
  <PresentationFormat>Breitbild</PresentationFormat>
  <Paragraphs>193</Paragraphs>
  <Slides>34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9" baseType="lpstr">
      <vt:lpstr>Calibri</vt:lpstr>
      <vt:lpstr>Calibri Light</vt:lpstr>
      <vt:lpstr>Cambria Math</vt:lpstr>
      <vt:lpstr>Wingdings 2</vt:lpstr>
      <vt:lpstr>HDOfficeLightV0</vt:lpstr>
      <vt:lpstr>Elektronik</vt:lpstr>
      <vt:lpstr>Gliederung</vt:lpstr>
      <vt:lpstr>Charakterisierung Widerstand</vt:lpstr>
      <vt:lpstr>Charakterisierung Widerstand</vt:lpstr>
      <vt:lpstr>Charakterisierung Widerstand</vt:lpstr>
      <vt:lpstr>Auf- und Entladung Kondensator</vt:lpstr>
      <vt:lpstr>Auf-/Entladung Kondensator: Grundlagen</vt:lpstr>
      <vt:lpstr>Auf-/Entladung Kondensator: Aufbau</vt:lpstr>
      <vt:lpstr>Auf-/Entladung Kondensator:  Auswertung Oszilloskop</vt:lpstr>
      <vt:lpstr>Rohdaten Aufladung</vt:lpstr>
      <vt:lpstr>Rohdaten Entladung</vt:lpstr>
      <vt:lpstr>Lineare Regressionen (Aufladung)</vt:lpstr>
      <vt:lpstr>Auf-/Entladung Kondensator: Auswertung</vt:lpstr>
      <vt:lpstr>Auf-/Entladung Kondensator:  Fazit</vt:lpstr>
      <vt:lpstr>RLC-Schwingkreis</vt:lpstr>
      <vt:lpstr>RLC - Grundlagen</vt:lpstr>
      <vt:lpstr>RLC – Aufbau und Durchführung</vt:lpstr>
      <vt:lpstr>RLC – Rohdaten I</vt:lpstr>
      <vt:lpstr>RLC – Rohdaten II</vt:lpstr>
      <vt:lpstr>RLC - Frequenz</vt:lpstr>
      <vt:lpstr>RLC – Dämpfungskonstante</vt:lpstr>
      <vt:lpstr>RLC – Dämpfungskonstante 2</vt:lpstr>
      <vt:lpstr>RLC – Induktivität</vt:lpstr>
      <vt:lpstr>RLC - Kapazität</vt:lpstr>
      <vt:lpstr>Aperiodischer Grenzfall</vt:lpstr>
      <vt:lpstr>Gekoppelte LC-Schwingkreise</vt:lpstr>
      <vt:lpstr>Gekoppelte LC – Schwingkreise: Schwebung</vt:lpstr>
      <vt:lpstr>Gekoppelte LC – Schwingkreise: Schwebung</vt:lpstr>
      <vt:lpstr>Gekoppelte LC – Schwingkreise: Schwebung</vt:lpstr>
      <vt:lpstr>Gekoppelte LC – Schwingkreise: Schwebung</vt:lpstr>
      <vt:lpstr>Gekoppelte LC: Fundamentalschwingungen Grundlagen</vt:lpstr>
      <vt:lpstr>Gekoppelte LC: Fundamentalschwingungen Aufbau</vt:lpstr>
      <vt:lpstr>Gekoppelte LC: Fundamentalschwingungen Rohdaten</vt:lpstr>
      <vt:lpstr>Gekoppelte LC: Fundamentalschwingungen Auswertung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Wärmelehre: Dampfdruckkurve</dc:title>
  <dc:creator>Moritz Berger</dc:creator>
  <cp:lastModifiedBy>Gerald Kolter</cp:lastModifiedBy>
  <cp:revision>59</cp:revision>
  <dcterms:created xsi:type="dcterms:W3CDTF">2017-03-16T10:40:48Z</dcterms:created>
  <dcterms:modified xsi:type="dcterms:W3CDTF">2017-03-23T10:19:54Z</dcterms:modified>
</cp:coreProperties>
</file>