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8" r:id="rId1"/>
  </p:sldMasterIdLst>
  <p:notesMasterIdLst>
    <p:notesMasterId r:id="rId16"/>
  </p:notesMasterIdLst>
  <p:sldIdLst>
    <p:sldId id="256" r:id="rId2"/>
    <p:sldId id="272" r:id="rId3"/>
    <p:sldId id="257" r:id="rId4"/>
    <p:sldId id="276" r:id="rId5"/>
    <p:sldId id="277" r:id="rId6"/>
    <p:sldId id="282" r:id="rId7"/>
    <p:sldId id="283" r:id="rId8"/>
    <p:sldId id="284" r:id="rId9"/>
    <p:sldId id="285" r:id="rId10"/>
    <p:sldId id="278" r:id="rId11"/>
    <p:sldId id="286" r:id="rId12"/>
    <p:sldId id="279" r:id="rId13"/>
    <p:sldId id="280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763138F-52B9-48D1-917C-ADEDA442D359}">
          <p14:sldIdLst>
            <p14:sldId id="256"/>
            <p14:sldId id="272"/>
            <p14:sldId id="257"/>
            <p14:sldId id="276"/>
            <p14:sldId id="277"/>
            <p14:sldId id="282"/>
            <p14:sldId id="283"/>
            <p14:sldId id="284"/>
            <p14:sldId id="285"/>
            <p14:sldId id="278"/>
            <p14:sldId id="286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ritz Berger" initials="MB" lastIdx="2" clrIdx="0">
    <p:extLst>
      <p:ext uri="{19B8F6BF-5375-455C-9EA6-DF929625EA0E}">
        <p15:presenceInfo xmlns:p15="http://schemas.microsoft.com/office/powerpoint/2012/main" userId="Moritz Berg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704" autoAdjust="0"/>
  </p:normalViewPr>
  <p:slideViewPr>
    <p:cSldViewPr snapToGrid="0">
      <p:cViewPr varScale="1">
        <p:scale>
          <a:sx n="41" d="100"/>
          <a:sy n="41" d="100"/>
        </p:scale>
        <p:origin x="60" y="64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10.xml"/><Relationship Id="rId5" Type="http://schemas.openxmlformats.org/officeDocument/2006/relationships/slide" Target="slides/slide5.xml"/><Relationship Id="rId4" Type="http://schemas.openxmlformats.org/officeDocument/2006/relationships/slide" Target="slides/slide4.xml"/><Relationship Id="rId9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DC8B4-C01D-4C4B-B2C1-193EFE01F134}" type="datetimeFigureOut">
              <a:rPr lang="de-DE" smtClean="0"/>
              <a:t>23.03.2017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B3137-8FBE-4AF7-BF64-B35CB96DD3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6673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984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>
                <a:solidFill>
                  <a:prstClr val="black"/>
                </a:solidFill>
              </a:rPr>
              <a:pPr/>
              <a:t>4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237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>
                <a:solidFill>
                  <a:prstClr val="black"/>
                </a:solidFill>
              </a:rPr>
              <a:pPr/>
              <a:t>5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095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427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5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362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B3137-8FBE-4AF7-BF64-B35CB96DD36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67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5F87-A01E-4E59-84A9-D4B06E594730}" type="datetime1">
              <a:rPr lang="de-DE" smtClean="0"/>
              <a:t>23.03.2017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77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AA13-E667-49F5-B5FC-888D69788025}" type="datetime1">
              <a:rPr lang="de-DE" smtClean="0"/>
              <a:t>23.03.2017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153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0FA9-1C5C-483F-9E75-8A06D8F0432C}" type="datetime1">
              <a:rPr lang="de-DE" smtClean="0"/>
              <a:t>23.03.2017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0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CD7D-83DE-47EA-8CA7-72D53165801B}" type="datetime1">
              <a:rPr lang="de-DE" smtClean="0"/>
              <a:t>23.03.2017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48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F062-F227-446A-8065-0B487AA3B4A0}" type="datetime1">
              <a:rPr lang="de-DE" smtClean="0"/>
              <a:t>23.03.2017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926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2A77-B875-486A-8AA7-B3723C0F6025}" type="datetime1">
              <a:rPr lang="de-DE" smtClean="0"/>
              <a:t>23.03.2017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88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F73A-EEB2-4ECC-BA5D-2FF390683CDC}" type="datetime1">
              <a:rPr lang="de-DE" smtClean="0"/>
              <a:t>23.03.2017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0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C7B8-A847-45CD-A692-9AC7472C86BC}" type="datetime1">
              <a:rPr lang="de-DE" smtClean="0"/>
              <a:t>23.03.2017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4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CF8E-FE1A-45AF-98DE-474C2ABB4357}" type="datetime1">
              <a:rPr lang="de-DE" smtClean="0"/>
              <a:t>23.03.2017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18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745C-6441-48F1-8273-95001BAE8440}" type="datetime1">
              <a:rPr lang="de-DE" smtClean="0"/>
              <a:t>23.03.2017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43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D5F6-4296-47A2-AE42-D9153D542677}" type="datetime1">
              <a:rPr lang="de-DE" smtClean="0"/>
              <a:t>23.03.2017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82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5512183-C31C-41B4-8D5B-8F2FD2DD4FB5}" type="datetime1">
              <a:rPr lang="de-DE" smtClean="0"/>
              <a:t>23.03.2017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114A3-BFF3-441B-8EE5-CE8191EEE2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52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43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Elektronik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383916"/>
            <a:ext cx="9144000" cy="1655762"/>
          </a:xfrm>
        </p:spPr>
        <p:txBody>
          <a:bodyPr/>
          <a:lstStyle/>
          <a:p>
            <a:r>
              <a:rPr lang="de-DE" dirty="0"/>
              <a:t>Von: Moritz Berger, Gerald Kolter,  Tim Herbermann, 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2025280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 – Schwingkreise: Schwebung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/>
                  <a:t>Ziel</a:t>
                </a:r>
              </a:p>
              <a:p>
                <a:pPr lvl="1"/>
                <a:r>
                  <a:rPr lang="de-DE" dirty="0"/>
                  <a:t>Schwebung</a:t>
                </a:r>
              </a:p>
              <a:p>
                <a:pPr lvl="1"/>
                <a:r>
                  <a:rPr lang="de-DE" dirty="0"/>
                  <a:t>Kopplung</a:t>
                </a:r>
              </a:p>
              <a:p>
                <a:pPr lvl="1"/>
                <a:r>
                  <a:rPr lang="de-DE" dirty="0"/>
                  <a:t>Zeitdifferenz</a:t>
                </a:r>
              </a:p>
              <a:p>
                <a:endParaRPr lang="de-DE" dirty="0"/>
              </a:p>
              <a:p>
                <a:r>
                  <a:rPr lang="de-DE" dirty="0"/>
                  <a:t>Kopplung: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de-DE" dirty="0"/>
              </a:p>
              <a:p>
                <a:r>
                  <a:rPr lang="de-DE" dirty="0"/>
                  <a:t>Zeitdifferenz: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⋅[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−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den>
                            </m:f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ad>
                              <m:radPr>
                                <m:degHide m:val="on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den>
                                </m:f>
                              </m:e>
                            </m:rad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de-DE" b="0" dirty="0"/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30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868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Aperiodischer Grenzfall</a:t>
            </a: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2452"/>
            <a:ext cx="5976712" cy="5526157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Inhaltsplatzhalter 10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976712" y="1690688"/>
                <a:ext cx="5181600" cy="4351338"/>
              </a:xfrm>
            </p:spPr>
            <p:txBody>
              <a:bodyPr/>
              <a:lstStyle/>
              <a:p>
                <a:r>
                  <a:rPr lang="de-DE" dirty="0"/>
                  <a:t>Einhüllende: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185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200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Annahme: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𝑎𝑝</m:t>
                        </m:r>
                      </m:sub>
                    </m:sSub>
                  </m:oMath>
                </a14:m>
                <a:r>
                  <a:rPr lang="de-DE" dirty="0"/>
                  <a:t> gleichverteilt dazwischen: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de-DE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ap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=192.5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±4.6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Erwartet: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𝑎𝑝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e>
                    </m:rad>
                    <m:r>
                      <a:rPr lang="de-DE" i="1">
                        <a:latin typeface="Cambria Math" panose="02040503050406030204" pitchFamily="18" charset="0"/>
                      </a:rPr>
                      <m:t>=174.6 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11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976712" y="1690688"/>
                <a:ext cx="5181600" cy="4351338"/>
              </a:xfrm>
              <a:blipFill>
                <a:blip r:embed="rId3"/>
                <a:stretch>
                  <a:fillRect l="-1882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805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 – Schwingkreise: Schwebung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828800"/>
            <a:ext cx="5483245" cy="4351337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2 getrennte Schwingkreise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Einen Kondensator aufladen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Spannung über einem Kondensator messen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Spannungsquelle überbrücken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12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150" y="1457933"/>
            <a:ext cx="4844330" cy="472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33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 – Schwingkreise: Schwebung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810" y="3412905"/>
            <a:ext cx="6504045" cy="3126007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13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3407"/>
            <a:ext cx="6504045" cy="312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55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Gekoppelte LC – Schwingkreise: Schwebung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14</a:t>
            </a:fld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45127" y="3449637"/>
            <a:ext cx="10515600" cy="2906713"/>
          </a:xfrm>
        </p:spPr>
        <p:txBody>
          <a:bodyPr/>
          <a:lstStyle/>
          <a:p>
            <a:r>
              <a:rPr lang="de-DE" dirty="0"/>
              <a:t>Fazit:</a:t>
            </a:r>
          </a:p>
          <a:p>
            <a:pPr lvl="1"/>
            <a:r>
              <a:rPr lang="de-DE" dirty="0"/>
              <a:t>Kopplung gut messbar</a:t>
            </a:r>
          </a:p>
          <a:p>
            <a:pPr lvl="1"/>
            <a:r>
              <a:rPr lang="de-DE" dirty="0"/>
              <a:t>Fehler auf Zeitdifferenz groß</a:t>
            </a:r>
          </a:p>
          <a:p>
            <a:endParaRPr lang="de-DE" dirty="0"/>
          </a:p>
        </p:txBody>
      </p:sp>
      <p:pic>
        <p:nvPicPr>
          <p:cNvPr id="9" name="Inhaltsplatzhalt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73" y="1691322"/>
            <a:ext cx="84867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0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Charakterisierung Widerstand</a:t>
            </a:r>
          </a:p>
          <a:p>
            <a:endParaRPr lang="de-DE" dirty="0"/>
          </a:p>
          <a:p>
            <a:r>
              <a:rPr lang="de-DE" dirty="0"/>
              <a:t>Auf- und Entladung Kondensator</a:t>
            </a:r>
          </a:p>
          <a:p>
            <a:endParaRPr lang="de-DE" dirty="0"/>
          </a:p>
          <a:p>
            <a:r>
              <a:rPr lang="de-DE" dirty="0"/>
              <a:t>RLC – Schwingkreis</a:t>
            </a:r>
          </a:p>
          <a:p>
            <a:endParaRPr lang="de-DE" dirty="0"/>
          </a:p>
          <a:p>
            <a:r>
              <a:rPr lang="de-DE" dirty="0"/>
              <a:t>Gekoppelte LC – Schwingkreise: Schwebung</a:t>
            </a:r>
          </a:p>
          <a:p>
            <a:endParaRPr lang="de-DE" dirty="0"/>
          </a:p>
          <a:p>
            <a:r>
              <a:rPr lang="de-DE" dirty="0"/>
              <a:t>Gekoppelte LC-Schwingkreise: Gleich- und Gegensinnig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459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Charakterisierung Widerstand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Ziel</a:t>
                </a:r>
              </a:p>
              <a:p>
                <a:pPr lvl="1"/>
                <a:r>
                  <a:rPr lang="de-DE" dirty="0"/>
                  <a:t>Charakterisierung eines Widerstands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Ohm‘sches Gesetz:</a:t>
                </a:r>
              </a:p>
              <a:p>
                <a:pPr lvl="1"/>
                <a:r>
                  <a:rPr lang="de-DE" dirty="0">
                    <a:ea typeface="Cambria Math" panose="02040503050406030204" pitchFamily="18" charset="0"/>
                  </a:rPr>
                  <a:t>U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771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Charakterisierung Widerstand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828800"/>
            <a:ext cx="6225629" cy="4351337"/>
          </a:xfrm>
        </p:spPr>
        <p:txBody>
          <a:bodyPr/>
          <a:lstStyle/>
          <a:p>
            <a:pPr lvl="1"/>
            <a:r>
              <a:rPr lang="de-DE" dirty="0"/>
              <a:t>Spannungsquelle, Strommesser, Widerstand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Kurzes Intervall, viele Messwerte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189" y="1691322"/>
            <a:ext cx="4950740" cy="442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1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Charakterisierung Widerstand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5127" y="1828801"/>
            <a:ext cx="4876663" cy="1023042"/>
          </a:xfrm>
        </p:spPr>
        <p:txBody>
          <a:bodyPr/>
          <a:lstStyle/>
          <a:p>
            <a:pPr lvl="1"/>
            <a:r>
              <a:rPr lang="de-DE" dirty="0"/>
              <a:t>Lineare Regression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114A3-BFF3-441B-8EE5-CE8191EEE22E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141" y="1425940"/>
            <a:ext cx="7032710" cy="361684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30" y="5187481"/>
            <a:ext cx="9995026" cy="116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4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- Grundlagen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5382"/>
                <a:ext cx="10515600" cy="4351338"/>
              </a:xfrm>
            </p:spPr>
            <p:txBody>
              <a:bodyPr/>
              <a:lstStyle/>
              <a:p>
                <a:r>
                  <a:rPr lang="de-DE" dirty="0"/>
                  <a:t>Spannungsverlauf</a:t>
                </a:r>
              </a:p>
              <a:p>
                <a:pPr lvl="1"/>
                <a:r>
                  <a:rPr lang="de-DE" dirty="0"/>
                  <a:t>Kriechfall – Exponentielles Abklingen</a:t>
                </a:r>
              </a:p>
              <a:p>
                <a:pPr lvl="1"/>
                <a:endParaRPr lang="de-DE" dirty="0"/>
              </a:p>
              <a:p>
                <a:pPr lvl="1"/>
                <a:r>
                  <a:rPr lang="de-DE" dirty="0"/>
                  <a:t>Aperiodischer Grenzfall -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lvl="1"/>
                <a:endParaRPr lang="de-DE" dirty="0"/>
              </a:p>
              <a:p>
                <a:pPr lvl="1"/>
                <a:r>
                  <a:rPr lang="de-DE" dirty="0"/>
                  <a:t>Schwingfall -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de-DE" b="0" dirty="0"/>
              </a:p>
              <a:p>
                <a:pPr lvl="1"/>
                <a:endParaRPr lang="de-DE" dirty="0"/>
              </a:p>
              <a:p>
                <a:pPr lvl="1"/>
                <a:r>
                  <a:rPr lang="de-DE" dirty="0"/>
                  <a:t>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de-DE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𝐿𝐶</m:t>
                            </m:r>
                          </m:den>
                        </m:f>
                      </m:e>
                    </m:rad>
                  </m:oMath>
                </a14:m>
                <a:r>
                  <a:rPr lang="de-DE" dirty="0"/>
                  <a:t>	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5382"/>
                <a:ext cx="10515600" cy="4351338"/>
              </a:xfrm>
              <a:blipFill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214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– Rohdaten I</a:t>
            </a:r>
          </a:p>
        </p:txBody>
      </p:sp>
      <p:pic>
        <p:nvPicPr>
          <p:cNvPr id="15" name="Inhaltsplatzhalter 1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1252026"/>
            <a:ext cx="5710311" cy="5036232"/>
          </a:xfrm>
        </p:spPr>
      </p:pic>
      <p:pic>
        <p:nvPicPr>
          <p:cNvPr id="13" name="Inhaltsplatzhalter 12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89" y="1252025"/>
            <a:ext cx="5710311" cy="5036232"/>
          </a:xfrm>
        </p:spPr>
      </p:pic>
    </p:spTree>
    <p:extLst>
      <p:ext uri="{BB962C8B-B14F-4D97-AF65-F5344CB8AC3E}">
        <p14:creationId xmlns:p14="http://schemas.microsoft.com/office/powerpoint/2010/main" val="1599133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– Rohdaten II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9822"/>
            <a:ext cx="6019800" cy="5303520"/>
          </a:xfrm>
        </p:spPr>
      </p:pic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209822"/>
            <a:ext cx="6019800" cy="5303520"/>
          </a:xfrm>
        </p:spPr>
      </p:pic>
    </p:spTree>
    <p:extLst>
      <p:ext uri="{BB962C8B-B14F-4D97-AF65-F5344CB8AC3E}">
        <p14:creationId xmlns:p14="http://schemas.microsoft.com/office/powerpoint/2010/main" val="397370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RLC - Frequenz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Auflösung der </a:t>
                </a:r>
                <a:r>
                  <a:rPr lang="de-DE" dirty="0" err="1"/>
                  <a:t>Fouriertransformation</a:t>
                </a:r>
                <a:r>
                  <a:rPr lang="de-DE" dirty="0"/>
                  <a:t> zu grob (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≈50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de-DE" dirty="0"/>
                  <a:t>)</a:t>
                </a:r>
              </a:p>
              <a:p>
                <a:r>
                  <a:rPr lang="de-DE" dirty="0"/>
                  <a:t>Frequenzbestimmung durch Abzählen von Nullstellen</a:t>
                </a:r>
              </a:p>
              <a:p>
                <a:r>
                  <a:rPr lang="de-DE" dirty="0"/>
                  <a:t>Mehrfachmessung für jeden Widerstand </a:t>
                </a:r>
              </a:p>
              <a:p>
                <a:pPr marL="0" indent="0">
                  <a:buNone/>
                </a:pPr>
                <a:r>
                  <a:rPr lang="de-DE" b="0" dirty="0"/>
                  <a:t>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dirty="0"/>
                  <a:t> 	Zusammenfassung im gewichteten Mittelwert für jede 			Widerstandseinstellung: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le 3"/>
              <p:cNvGraphicFramePr>
                <a:graphicFrameLocks noGrp="1"/>
              </p:cNvGraphicFramePr>
              <p:nvPr/>
            </p:nvGraphicFramePr>
            <p:xfrm>
              <a:off x="2267779" y="4505739"/>
              <a:ext cx="7656442" cy="156520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9987">
                      <a:extLst>
                        <a:ext uri="{9D8B030D-6E8A-4147-A177-3AD203B41FA5}">
                          <a16:colId xmlns:a16="http://schemas.microsoft.com/office/drawing/2014/main" val="24338639"/>
                        </a:ext>
                      </a:extLst>
                    </a:gridCol>
                    <a:gridCol w="1642160">
                      <a:extLst>
                        <a:ext uri="{9D8B030D-6E8A-4147-A177-3AD203B41FA5}">
                          <a16:colId xmlns:a16="http://schemas.microsoft.com/office/drawing/2014/main" val="384190627"/>
                        </a:ext>
                      </a:extLst>
                    </a:gridCol>
                    <a:gridCol w="1390449">
                      <a:extLst>
                        <a:ext uri="{9D8B030D-6E8A-4147-A177-3AD203B41FA5}">
                          <a16:colId xmlns:a16="http://schemas.microsoft.com/office/drawing/2014/main" val="3016686024"/>
                        </a:ext>
                      </a:extLst>
                    </a:gridCol>
                    <a:gridCol w="1161698">
                      <a:extLst>
                        <a:ext uri="{9D8B030D-6E8A-4147-A177-3AD203B41FA5}">
                          <a16:colId xmlns:a16="http://schemas.microsoft.com/office/drawing/2014/main" val="1191943322"/>
                        </a:ext>
                      </a:extLst>
                    </a:gridCol>
                    <a:gridCol w="1276074">
                      <a:extLst>
                        <a:ext uri="{9D8B030D-6E8A-4147-A177-3AD203B41FA5}">
                          <a16:colId xmlns:a16="http://schemas.microsoft.com/office/drawing/2014/main" val="2189473383"/>
                        </a:ext>
                      </a:extLst>
                    </a:gridCol>
                    <a:gridCol w="1276074">
                      <a:extLst>
                        <a:ext uri="{9D8B030D-6E8A-4147-A177-3AD203B41FA5}">
                          <a16:colId xmlns:a16="http://schemas.microsoft.com/office/drawing/2014/main" val="3021657874"/>
                        </a:ext>
                      </a:extLst>
                    </a:gridCol>
                  </a:tblGrid>
                  <a:tr h="533194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19.6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28.5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38.9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52.2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68.8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1293581"/>
                      </a:ext>
                    </a:extLst>
                  </a:tr>
                  <a:tr h="504474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382.78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376.84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373.21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364.84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350.75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0922521"/>
                      </a:ext>
                    </a:extLst>
                  </a:tr>
                  <a:tr h="52753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76311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le 3"/>
              <p:cNvGraphicFramePr>
                <a:graphicFrameLocks noGrp="1"/>
              </p:cNvGraphicFramePr>
              <p:nvPr/>
            </p:nvGraphicFramePr>
            <p:xfrm>
              <a:off x="2267779" y="4505739"/>
              <a:ext cx="7656442" cy="156520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9987">
                      <a:extLst>
                        <a:ext uri="{9D8B030D-6E8A-4147-A177-3AD203B41FA5}">
                          <a16:colId xmlns:a16="http://schemas.microsoft.com/office/drawing/2014/main" val="24338639"/>
                        </a:ext>
                      </a:extLst>
                    </a:gridCol>
                    <a:gridCol w="1642160">
                      <a:extLst>
                        <a:ext uri="{9D8B030D-6E8A-4147-A177-3AD203B41FA5}">
                          <a16:colId xmlns:a16="http://schemas.microsoft.com/office/drawing/2014/main" val="384190627"/>
                        </a:ext>
                      </a:extLst>
                    </a:gridCol>
                    <a:gridCol w="1390449">
                      <a:extLst>
                        <a:ext uri="{9D8B030D-6E8A-4147-A177-3AD203B41FA5}">
                          <a16:colId xmlns:a16="http://schemas.microsoft.com/office/drawing/2014/main" val="3016686024"/>
                        </a:ext>
                      </a:extLst>
                    </a:gridCol>
                    <a:gridCol w="1161698">
                      <a:extLst>
                        <a:ext uri="{9D8B030D-6E8A-4147-A177-3AD203B41FA5}">
                          <a16:colId xmlns:a16="http://schemas.microsoft.com/office/drawing/2014/main" val="1191943322"/>
                        </a:ext>
                      </a:extLst>
                    </a:gridCol>
                    <a:gridCol w="1276074">
                      <a:extLst>
                        <a:ext uri="{9D8B030D-6E8A-4147-A177-3AD203B41FA5}">
                          <a16:colId xmlns:a16="http://schemas.microsoft.com/office/drawing/2014/main" val="2189473383"/>
                        </a:ext>
                      </a:extLst>
                    </a:gridCol>
                    <a:gridCol w="1276074">
                      <a:extLst>
                        <a:ext uri="{9D8B030D-6E8A-4147-A177-3AD203B41FA5}">
                          <a16:colId xmlns:a16="http://schemas.microsoft.com/office/drawing/2014/main" val="3021657874"/>
                        </a:ext>
                      </a:extLst>
                    </a:gridCol>
                  </a:tblGrid>
                  <a:tr h="53319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342" t="-5682" r="-744966" b="-194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19.6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28.5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38.9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52.2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68.8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1293581"/>
                      </a:ext>
                    </a:extLst>
                  </a:tr>
                  <a:tr h="50447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342" t="-113415" r="-744966" b="-1085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382.78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376.84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373.21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364.84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350.75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0922521"/>
                      </a:ext>
                    </a:extLst>
                  </a:tr>
                  <a:tr h="52753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342" t="-201149" r="-744966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7631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8523462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340</Words>
  <Application>Microsoft Office PowerPoint</Application>
  <PresentationFormat>Breitbild</PresentationFormat>
  <Paragraphs>104</Paragraphs>
  <Slides>14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Cambria Math</vt:lpstr>
      <vt:lpstr>Wingdings 2</vt:lpstr>
      <vt:lpstr>HDOfficeLightV0</vt:lpstr>
      <vt:lpstr>Elektronik</vt:lpstr>
      <vt:lpstr>Gliederung</vt:lpstr>
      <vt:lpstr>Charakterisierung Widerstand</vt:lpstr>
      <vt:lpstr>Charakterisierung Widerstand</vt:lpstr>
      <vt:lpstr>Charakterisierung Widerstand</vt:lpstr>
      <vt:lpstr>RLC - Grundlagen</vt:lpstr>
      <vt:lpstr>RLC – Rohdaten I</vt:lpstr>
      <vt:lpstr>RLC – Rohdaten II</vt:lpstr>
      <vt:lpstr>RLC - Frequenz</vt:lpstr>
      <vt:lpstr>Gekoppelte LC – Schwingkreise: Schwebung</vt:lpstr>
      <vt:lpstr>Aperiodischer Grenzfall</vt:lpstr>
      <vt:lpstr>Gekoppelte LC – Schwingkreise: Schwebung</vt:lpstr>
      <vt:lpstr>Gekoppelte LC – Schwingkreise: Schwebung</vt:lpstr>
      <vt:lpstr>Gekoppelte LC – Schwingkreise: Schwebung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Wärmelehre: Dampfdruckkurve</dc:title>
  <dc:creator>Moritz Berger</dc:creator>
  <cp:lastModifiedBy>Tim Herbermann</cp:lastModifiedBy>
  <cp:revision>54</cp:revision>
  <dcterms:created xsi:type="dcterms:W3CDTF">2017-03-16T10:40:48Z</dcterms:created>
  <dcterms:modified xsi:type="dcterms:W3CDTF">2017-03-23T09:46:35Z</dcterms:modified>
</cp:coreProperties>
</file>