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73" r:id="rId6"/>
    <p:sldId id="260" r:id="rId7"/>
    <p:sldId id="269" r:id="rId8"/>
    <p:sldId id="270" r:id="rId9"/>
    <p:sldId id="271" r:id="rId10"/>
    <p:sldId id="261" r:id="rId11"/>
    <p:sldId id="263" r:id="rId12"/>
    <p:sldId id="267" r:id="rId13"/>
    <p:sldId id="268" r:id="rId14"/>
    <p:sldId id="272" r:id="rId15"/>
    <p:sldId id="262" r:id="rId16"/>
    <p:sldId id="264" r:id="rId17"/>
    <p:sldId id="274" r:id="rId18"/>
    <p:sldId id="26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F04D5-1D14-41A2-BE2A-C17EBEE58694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BC4D2-EB31-492D-85EF-BDA91595A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1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EE22-32F0-443C-B59A-BCF49072D0E1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6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5954-0182-43B0-9F4E-FD27F601353F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03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AF26-4CAC-4E9D-9E4A-7B666D5C61C6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40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1277-A891-4A79-B3CE-5359D13E233D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1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4E8-1E89-4193-AA89-4AB5113E5D6A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51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7092-E3E4-447A-828B-05F233AB0924}" type="datetime1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1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A546-332E-4E64-AFE7-9F915BC3CE3C}" type="datetime1">
              <a:rPr lang="de-DE" smtClean="0"/>
              <a:t>29.03.2017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2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F0CE-9514-4D56-ADFF-7B771B363A7D}" type="datetime1">
              <a:rPr lang="de-DE" smtClean="0"/>
              <a:t>29.03.2017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5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7725-B3F4-4ECE-8352-CEE446425115}" type="datetime1">
              <a:rPr lang="de-DE" smtClean="0"/>
              <a:t>29.03.2017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6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6BE3-C267-4C7A-AA7A-89AB5116FEB2}" type="datetime1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A947-5446-4632-B3E9-BC6EBC5433AB}" type="datetime1">
              <a:rPr lang="de-DE" smtClean="0"/>
              <a:t>29.03.2017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EB48-A65F-4DD5-A800-558647E2D4DF}" type="datetime1">
              <a:rPr lang="de-DE" smtClean="0"/>
              <a:t>29.03.2017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BB20-6107-4330-BB35-E3C61089A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6">
                <a:lumMod val="20000"/>
                <a:lumOff val="80000"/>
              </a:schemeClr>
            </a:gs>
            <a:gs pos="100000">
              <a:schemeClr val="accent6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Mechanik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Berger, Gerald Kolter, </a:t>
            </a:r>
            <a:r>
              <a:rPr lang="de-DE" b="1" dirty="0"/>
              <a:t>Tim Herbermann</a:t>
            </a:r>
            <a:r>
              <a:rPr lang="de-DE" dirty="0"/>
              <a:t>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1271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Zylinder I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" y="1469835"/>
            <a:ext cx="5830151" cy="4519079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53" y="1469835"/>
            <a:ext cx="6050650" cy="4519079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4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Zylinder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52565485"/>
                  </p:ext>
                </p:extLst>
              </p:nvPr>
            </p:nvGraphicFramePr>
            <p:xfrm>
              <a:off x="433137" y="3627919"/>
              <a:ext cx="11534276" cy="23397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3569">
                      <a:extLst>
                        <a:ext uri="{9D8B030D-6E8A-4147-A177-3AD203B41FA5}">
                          <a16:colId xmlns:a16="http://schemas.microsoft.com/office/drawing/2014/main" val="1889099601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586273173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3821690020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1991670572"/>
                        </a:ext>
                      </a:extLst>
                    </a:gridCol>
                  </a:tblGrid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𝑡h𝑒𝑜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00905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0.5861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0.1741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476178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Vollzylinder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0.9638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0.32261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0.00568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0.32257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0.00062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549587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Hohlzylinder 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1.2530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0.0010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0.67596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0.00155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0.01201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0.67588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0.00013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46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52565485"/>
                  </p:ext>
                </p:extLst>
              </p:nvPr>
            </p:nvGraphicFramePr>
            <p:xfrm>
              <a:off x="433137" y="3627919"/>
              <a:ext cx="11534276" cy="23397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3569">
                      <a:extLst>
                        <a:ext uri="{9D8B030D-6E8A-4147-A177-3AD203B41FA5}">
                          <a16:colId xmlns:a16="http://schemas.microsoft.com/office/drawing/2014/main" val="1889099601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586273173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3821690020"/>
                        </a:ext>
                      </a:extLst>
                    </a:gridCol>
                    <a:gridCol w="2883569">
                      <a:extLst>
                        <a:ext uri="{9D8B030D-6E8A-4147-A177-3AD203B41FA5}">
                          <a16:colId xmlns:a16="http://schemas.microsoft.com/office/drawing/2014/main" val="1991670572"/>
                        </a:ext>
                      </a:extLst>
                    </a:gridCol>
                  </a:tblGrid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T[s]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5208" r="-100423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5208" r="-42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00905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Teller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105208" r="-200000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105208" r="-100423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476178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Vollzylinder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205208" r="-20000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205208" r="-100423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205208" r="-423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2549587"/>
                      </a:ext>
                    </a:extLst>
                  </a:tr>
                  <a:tr h="5849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Hohlzylinder </a:t>
                          </a:r>
                        </a:p>
                      </a:txBody>
                      <a:tcPr marL="91468" marR="91468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1468" marR="91468">
                        <a:blipFill>
                          <a:blip r:embed="rId2"/>
                          <a:stretch>
                            <a:fillRect l="-100000" t="-305208" r="-20000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423" t="-305208" r="-100423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423" t="-305208" r="-423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46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2183" y="1825625"/>
                <a:ext cx="10621617" cy="13681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=21.81±0.03±0.03</m:t>
                    </m:r>
                  </m:oMath>
                </a14:m>
                <a:r>
                  <a:rPr lang="de-DE" dirty="0"/>
                  <a:t> 	(Feder 3)</a:t>
                </a: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2183" y="1825625"/>
                <a:ext cx="10621617" cy="13681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86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 r="1" b="2440"/>
          <a:stretch/>
        </p:blipFill>
        <p:spPr>
          <a:xfrm>
            <a:off x="0" y="1957078"/>
            <a:ext cx="6233160" cy="42726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Trägheitsmomente – Kugel und Scheibe I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82" y="1690688"/>
            <a:ext cx="6077417" cy="4539071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12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8498059" y="1886536"/>
            <a:ext cx="21392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Rohdaten Scheibe</a:t>
            </a:r>
          </a:p>
        </p:txBody>
      </p:sp>
    </p:spTree>
    <p:extLst>
      <p:ext uri="{BB962C8B-B14F-4D97-AF65-F5344CB8AC3E}">
        <p14:creationId xmlns:p14="http://schemas.microsoft.com/office/powerpoint/2010/main" val="191450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 – Kugel und Scheibe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64247461"/>
                  </p:ext>
                </p:extLst>
              </p:nvPr>
            </p:nvGraphicFramePr>
            <p:xfrm>
              <a:off x="838200" y="3962400"/>
              <a:ext cx="10515600" cy="2402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5847420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217544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1400100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00448752"/>
                        </a:ext>
                      </a:extLst>
                    </a:gridCol>
                  </a:tblGrid>
                  <a:tr h="6228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𝑡h𝑒𝑜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3847201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Kugel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1.6143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1.9612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1.8859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0.0289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265339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Scheibe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1.6891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2.1473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0.0109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2.1049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0.0054</a:t>
                          </a:r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1872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564247461"/>
                  </p:ext>
                </p:extLst>
              </p:nvPr>
            </p:nvGraphicFramePr>
            <p:xfrm>
              <a:off x="838200" y="3962400"/>
              <a:ext cx="10515600" cy="24022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5847420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217544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14001002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00448752"/>
                        </a:ext>
                      </a:extLst>
                    </a:gridCol>
                  </a:tblGrid>
                  <a:tr h="62281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Körper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902" r="-100231" b="-28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4902" r="-464" b="-289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847201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Kugel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72789" r="-200696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2789" r="-100231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72789" r="-464" b="-10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0265339"/>
                      </a:ext>
                    </a:extLst>
                  </a:tr>
                  <a:tr h="889736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Scheibe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173973" r="-2006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3973" r="-100231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173973" r="-464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31872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17838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=29.71±0.07±0.01</m:t>
                    </m:r>
                  </m:oMath>
                </a14:m>
                <a:r>
                  <a:rPr lang="de-DE" dirty="0"/>
                  <a:t> 	(Feder 2)</a:t>
                </a:r>
              </a:p>
            </p:txBody>
          </p:sp>
        </mc:Choice>
        <mc:Fallback xmlns=""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17838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12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666070" y="2554778"/>
            <a:ext cx="5157787" cy="467728"/>
          </a:xfrm>
        </p:spPr>
        <p:txBody>
          <a:bodyPr/>
          <a:lstStyle/>
          <a:p>
            <a:r>
              <a:rPr lang="de-DE" dirty="0"/>
              <a:t>Feder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11282225"/>
                  </p:ext>
                </p:extLst>
              </p:nvPr>
            </p:nvGraphicFramePr>
            <p:xfrm>
              <a:off x="666070" y="3055277"/>
              <a:ext cx="5431518" cy="2772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1118">
                      <a:extLst>
                        <a:ext uri="{9D8B030D-6E8A-4147-A177-3AD203B41FA5}">
                          <a16:colId xmlns:a16="http://schemas.microsoft.com/office/drawing/2014/main" val="1193880020"/>
                        </a:ext>
                      </a:extLst>
                    </a:gridCol>
                    <a:gridCol w="2237267">
                      <a:extLst>
                        <a:ext uri="{9D8B030D-6E8A-4147-A177-3AD203B41FA5}">
                          <a16:colId xmlns:a16="http://schemas.microsoft.com/office/drawing/2014/main" val="1642345398"/>
                        </a:ext>
                      </a:extLst>
                    </a:gridCol>
                    <a:gridCol w="2263133">
                      <a:extLst>
                        <a:ext uri="{9D8B030D-6E8A-4147-A177-3AD203B41FA5}">
                          <a16:colId xmlns:a16="http://schemas.microsoft.com/office/drawing/2014/main" val="1678855969"/>
                        </a:ext>
                      </a:extLst>
                    </a:gridCol>
                  </a:tblGrid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213326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2.4075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759852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2.6122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401907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2.9718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583185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3.4063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340638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3.8338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394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Inhaltsplatzhalt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11282225"/>
                  </p:ext>
                </p:extLst>
              </p:nvPr>
            </p:nvGraphicFramePr>
            <p:xfrm>
              <a:off x="666070" y="3055277"/>
              <a:ext cx="5431518" cy="27722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1118">
                      <a:extLst>
                        <a:ext uri="{9D8B030D-6E8A-4147-A177-3AD203B41FA5}">
                          <a16:colId xmlns:a16="http://schemas.microsoft.com/office/drawing/2014/main" val="1193880020"/>
                        </a:ext>
                      </a:extLst>
                    </a:gridCol>
                    <a:gridCol w="2237267">
                      <a:extLst>
                        <a:ext uri="{9D8B030D-6E8A-4147-A177-3AD203B41FA5}">
                          <a16:colId xmlns:a16="http://schemas.microsoft.com/office/drawing/2014/main" val="1642345398"/>
                        </a:ext>
                      </a:extLst>
                    </a:gridCol>
                    <a:gridCol w="2263133">
                      <a:extLst>
                        <a:ext uri="{9D8B030D-6E8A-4147-A177-3AD203B41FA5}">
                          <a16:colId xmlns:a16="http://schemas.microsoft.com/office/drawing/2014/main" val="1678855969"/>
                        </a:ext>
                      </a:extLst>
                    </a:gridCol>
                  </a:tblGrid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213326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106579" r="-101907" b="-4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106579" r="-538" b="-4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759852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206579" r="-101907" b="-3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206579" r="-538" b="-3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401907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310667" r="-10190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310667" r="-538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583185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405263" r="-101907" b="-1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405263" r="-538" b="-1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340638"/>
                      </a:ext>
                    </a:extLst>
                  </a:tr>
                  <a:tr h="46203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1962" t="-505263" r="-101907" b="-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0054" t="-505263" r="-538" b="-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394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6170612" y="2586971"/>
            <a:ext cx="5183188" cy="467728"/>
          </a:xfrm>
        </p:spPr>
        <p:txBody>
          <a:bodyPr/>
          <a:lstStyle/>
          <a:p>
            <a:r>
              <a:rPr lang="de-DE" dirty="0"/>
              <a:t>Feder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101466774"/>
                  </p:ext>
                </p:extLst>
              </p:nvPr>
            </p:nvGraphicFramePr>
            <p:xfrm>
              <a:off x="6170612" y="3055277"/>
              <a:ext cx="5586412" cy="31963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5750">
                      <a:extLst>
                        <a:ext uri="{9D8B030D-6E8A-4147-A177-3AD203B41FA5}">
                          <a16:colId xmlns:a16="http://schemas.microsoft.com/office/drawing/2014/main" val="3541076391"/>
                        </a:ext>
                      </a:extLst>
                    </a:gridCol>
                    <a:gridCol w="1968689">
                      <a:extLst>
                        <a:ext uri="{9D8B030D-6E8A-4147-A177-3AD203B41FA5}">
                          <a16:colId xmlns:a16="http://schemas.microsoft.com/office/drawing/2014/main" val="1591465800"/>
                        </a:ext>
                      </a:extLst>
                    </a:gridCol>
                    <a:gridCol w="2601973">
                      <a:extLst>
                        <a:ext uri="{9D8B030D-6E8A-4147-A177-3AD203B41FA5}">
                          <a16:colId xmlns:a16="http://schemas.microsoft.com/office/drawing/2014/main" val="316870643"/>
                        </a:ext>
                      </a:extLst>
                    </a:gridCol>
                  </a:tblGrid>
                  <a:tr h="46834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567580"/>
                      </a:ext>
                    </a:extLst>
                  </a:tr>
                  <a:tr h="46527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2.834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0.0499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844607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3.1559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0.0998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902709"/>
                      </a:ext>
                    </a:extLst>
                  </a:tr>
                  <a:tr h="48263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3.6155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0.1479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030634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4.1681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0.1996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045471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4.7986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0.2495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0.0006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5211588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5.4773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0.2994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0.0007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0.0042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512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101466774"/>
                  </p:ext>
                </p:extLst>
              </p:nvPr>
            </p:nvGraphicFramePr>
            <p:xfrm>
              <a:off x="6170612" y="3055277"/>
              <a:ext cx="5586412" cy="31963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5750">
                      <a:extLst>
                        <a:ext uri="{9D8B030D-6E8A-4147-A177-3AD203B41FA5}">
                          <a16:colId xmlns:a16="http://schemas.microsoft.com/office/drawing/2014/main" val="3541076391"/>
                        </a:ext>
                      </a:extLst>
                    </a:gridCol>
                    <a:gridCol w="1968689">
                      <a:extLst>
                        <a:ext uri="{9D8B030D-6E8A-4147-A177-3AD203B41FA5}">
                          <a16:colId xmlns:a16="http://schemas.microsoft.com/office/drawing/2014/main" val="1591465800"/>
                        </a:ext>
                      </a:extLst>
                    </a:gridCol>
                    <a:gridCol w="2601973">
                      <a:extLst>
                        <a:ext uri="{9D8B030D-6E8A-4147-A177-3AD203B41FA5}">
                          <a16:colId xmlns:a16="http://schemas.microsoft.com/office/drawing/2014/main" val="316870643"/>
                        </a:ext>
                      </a:extLst>
                    </a:gridCol>
                  </a:tblGrid>
                  <a:tr h="46834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Kerbe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Periodendauer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Verschiebung [m]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567580"/>
                      </a:ext>
                    </a:extLst>
                  </a:tr>
                  <a:tr h="46527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107895" r="-132817" b="-493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107895" r="-468" b="-493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844607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216438" r="-132817" b="-4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216438" r="-468" b="-4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902709"/>
                      </a:ext>
                    </a:extLst>
                  </a:tr>
                  <a:tr h="48263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288750" r="-132817" b="-27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288750" r="-468" b="-27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030634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426027" r="-132817" b="-2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426027" r="-468" b="-20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045471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526027" r="-132817" b="-1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526027" r="-468" b="-10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5211588"/>
                      </a:ext>
                    </a:extLst>
                  </a:tr>
                  <a:tr h="44501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2012" t="-626027" r="-132817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988" t="-626027" r="-468" b="-4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27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42062" y="1480613"/>
                <a:ext cx="5808163" cy="78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2" y="1480613"/>
                <a:ext cx="5808163" cy="783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II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45" y="1262743"/>
            <a:ext cx="6792457" cy="3323772"/>
          </a:xfr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44" y="4554265"/>
            <a:ext cx="6792457" cy="2078763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61" y="1262743"/>
            <a:ext cx="6457217" cy="5186183"/>
          </a:xfr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57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Steinerscher Satz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Inhaltsplatzhalter 5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08448974"/>
                  </p:ext>
                </p:extLst>
              </p:nvPr>
            </p:nvGraphicFramePr>
            <p:xfrm>
              <a:off x="676656" y="3474720"/>
              <a:ext cx="10677144" cy="21579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59048">
                      <a:extLst>
                        <a:ext uri="{9D8B030D-6E8A-4147-A177-3AD203B41FA5}">
                          <a16:colId xmlns:a16="http://schemas.microsoft.com/office/drawing/2014/main" val="1170097362"/>
                        </a:ext>
                      </a:extLst>
                    </a:gridCol>
                    <a:gridCol w="3559048">
                      <a:extLst>
                        <a:ext uri="{9D8B030D-6E8A-4147-A177-3AD203B41FA5}">
                          <a16:colId xmlns:a16="http://schemas.microsoft.com/office/drawing/2014/main" val="1483166678"/>
                        </a:ext>
                      </a:extLst>
                    </a:gridCol>
                    <a:gridCol w="3559048">
                      <a:extLst>
                        <a:ext uri="{9D8B030D-6E8A-4147-A177-3AD203B41FA5}">
                          <a16:colId xmlns:a16="http://schemas.microsoft.com/office/drawing/2014/main" val="720839533"/>
                        </a:ext>
                      </a:extLst>
                    </a:gridCol>
                  </a:tblGrid>
                  <a:tr h="708202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𝑆𝑡𝑒𝑖𝑔𝑢𝑛𝑔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2400" dirty="0"/>
                            <a:t>[g]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𝑔𝑒𝑤𝑜𝑔𝑒𝑛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2400" dirty="0"/>
                            <a:t>[g]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780716"/>
                      </a:ext>
                    </a:extLst>
                  </a:tr>
                  <a:tr h="724891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113.1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2.3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3.3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131.60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154475"/>
                      </a:ext>
                    </a:extLst>
                  </a:tr>
                  <a:tr h="724891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139.1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0.1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4.6</m:t>
                              </m:r>
                            </m:oMath>
                          </a14:m>
                          <a:endParaRPr lang="de-D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130.50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400" dirty="0"/>
                            <a:t>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91321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Inhaltsplatzhalter 5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08448974"/>
                  </p:ext>
                </p:extLst>
              </p:nvPr>
            </p:nvGraphicFramePr>
            <p:xfrm>
              <a:off x="676656" y="3474720"/>
              <a:ext cx="10677144" cy="21579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59048">
                      <a:extLst>
                        <a:ext uri="{9D8B030D-6E8A-4147-A177-3AD203B41FA5}">
                          <a16:colId xmlns:a16="http://schemas.microsoft.com/office/drawing/2014/main" val="1170097362"/>
                        </a:ext>
                      </a:extLst>
                    </a:gridCol>
                    <a:gridCol w="3559048">
                      <a:extLst>
                        <a:ext uri="{9D8B030D-6E8A-4147-A177-3AD203B41FA5}">
                          <a16:colId xmlns:a16="http://schemas.microsoft.com/office/drawing/2014/main" val="1483166678"/>
                        </a:ext>
                      </a:extLst>
                    </a:gridCol>
                    <a:gridCol w="3559048">
                      <a:extLst>
                        <a:ext uri="{9D8B030D-6E8A-4147-A177-3AD203B41FA5}">
                          <a16:colId xmlns:a16="http://schemas.microsoft.com/office/drawing/2014/main" val="720839533"/>
                        </a:ext>
                      </a:extLst>
                    </a:gridCol>
                  </a:tblGrid>
                  <a:tr h="708202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42" t="-6897" r="-100342" b="-2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342" t="-6897" r="-342" b="-207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0716"/>
                      </a:ext>
                    </a:extLst>
                  </a:tr>
                  <a:tr h="724891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42" t="-104202" r="-100342" b="-10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342" t="-104202" r="-342" b="-102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154475"/>
                      </a:ext>
                    </a:extLst>
                  </a:tr>
                  <a:tr h="724891">
                    <a:tc>
                      <a:txBody>
                        <a:bodyPr/>
                        <a:lstStyle/>
                        <a:p>
                          <a:r>
                            <a:rPr lang="de-DE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42" t="-204202" r="-100342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342" t="-204202" r="-342" b="-2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91321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6656" y="1443214"/>
                <a:ext cx="10677144" cy="2031506"/>
              </a:xfrm>
            </p:spPr>
            <p:txBody>
              <a:bodyPr>
                <a:normAutofit/>
              </a:bodyPr>
              <a:lstStyle/>
              <a:p>
                <a:endParaRPr lang="de-DE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𝑎𝐷</m:t>
                        </m:r>
                      </m:num>
                      <m:den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3600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6656" y="1443214"/>
                <a:ext cx="10677144" cy="203150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50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3400" dirty="0"/>
                  <a:t>Direktionsmomente mit Genauigkeit im Promillebereich bestimmt </a:t>
                </a:r>
              </a:p>
              <a:p>
                <a:r>
                  <a:rPr lang="de-DE" sz="3400" dirty="0"/>
                  <a:t>Trägheitsmomente der Zylinder mit rel. Fehler </a:t>
                </a:r>
                <a14:m>
                  <m:oMath xmlns:m="http://schemas.openxmlformats.org/officeDocument/2006/math">
                    <m:r>
                      <a:rPr lang="de-DE" sz="340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sz="3400" b="0" i="1" smtClean="0">
                        <a:latin typeface="Cambria Math" panose="02040503050406030204" pitchFamily="18" charset="0"/>
                      </a:rPr>
                      <m:t>1.8%</m:t>
                    </m:r>
                  </m:oMath>
                </a14:m>
                <a:endParaRPr lang="de-DE" sz="3400" dirty="0"/>
              </a:p>
              <a:p>
                <a:r>
                  <a:rPr lang="de-DE" sz="3400" dirty="0"/>
                  <a:t>Trägheitsmomente von Kugel und Scheibe mit rel. Fehler von 0.3% und 0.9%</a:t>
                </a:r>
              </a:p>
              <a:p>
                <a:r>
                  <a:rPr lang="de-DE" sz="3400" dirty="0"/>
                  <a:t>Satz von Steiner bestätigt</a:t>
                </a:r>
              </a:p>
              <a:p>
                <a:r>
                  <a:rPr lang="de-DE" sz="3400" dirty="0"/>
                  <a:t>Möglicherweise unerkannte Systematik</a:t>
                </a: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081" r="-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76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r>
              <a:rPr lang="de-DE" dirty="0"/>
              <a:t>Aufbau und Durchführung</a:t>
            </a:r>
          </a:p>
          <a:p>
            <a:r>
              <a:rPr lang="de-DE" dirty="0"/>
              <a:t>Bestimmung des Direktionsmoments</a:t>
            </a:r>
          </a:p>
          <a:p>
            <a:r>
              <a:rPr lang="de-DE" dirty="0"/>
              <a:t>Trägheitsmomente verschiedener Körper</a:t>
            </a:r>
          </a:p>
          <a:p>
            <a:r>
              <a:rPr lang="de-DE" dirty="0"/>
              <a:t>Steinerscher Satz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0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</m:oMath>
                </a14:m>
                <a:endParaRPr lang="de-DE" b="0" dirty="0"/>
              </a:p>
              <a:p>
                <a:endParaRPr lang="de-DE" b="0" dirty="0"/>
              </a:p>
              <a:p>
                <a:r>
                  <a:rPr lang="de-DE" dirty="0"/>
                  <a:t>Schwingung auf der Drillachse: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J</m:t>
                    </m:r>
                    <m:acc>
                      <m:accPr>
                        <m:chr m:val="̈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b="0" dirty="0"/>
                  <a:t> harmonische Schwingung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Trägheitsmoment eines Massepunktes:	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Steinerscher Satz: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 b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6402" y="278938"/>
            <a:ext cx="10515600" cy="1325563"/>
          </a:xfrm>
        </p:spPr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>
                <a:solidFill>
                  <a:schemeClr val="tx1"/>
                </a:solidFill>
              </a:rPr>
              <a:t>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991642" y="1165832"/>
            <a:ext cx="1541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Spiralfeder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371470" y="250072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Hallsonde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923879" y="1858218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      Magnete</a:t>
            </a:r>
          </a:p>
        </p:txBody>
      </p:sp>
      <p:cxnSp>
        <p:nvCxnSpPr>
          <p:cNvPr id="9" name="Gerader Verbinder 8"/>
          <p:cNvCxnSpPr>
            <a:cxnSpLocks/>
          </p:cNvCxnSpPr>
          <p:nvPr/>
        </p:nvCxnSpPr>
        <p:spPr>
          <a:xfrm flipV="1">
            <a:off x="5992837" y="2018824"/>
            <a:ext cx="359233" cy="3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cxnSpLocks/>
          </p:cNvCxnSpPr>
          <p:nvPr/>
        </p:nvCxnSpPr>
        <p:spPr>
          <a:xfrm flipH="1">
            <a:off x="5809957" y="2158553"/>
            <a:ext cx="542113" cy="145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cxnSpLocks/>
          </p:cNvCxnSpPr>
          <p:nvPr/>
        </p:nvCxnSpPr>
        <p:spPr>
          <a:xfrm flipH="1" flipV="1">
            <a:off x="5387927" y="2100218"/>
            <a:ext cx="422030" cy="203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6050830" y="1392702"/>
            <a:ext cx="9267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  <a:endCxn id="6" idx="1"/>
          </p:cNvCxnSpPr>
          <p:nvPr/>
        </p:nvCxnSpPr>
        <p:spPr>
          <a:xfrm>
            <a:off x="5641145" y="2069542"/>
            <a:ext cx="1730325" cy="662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cxnSpLocks/>
          </p:cNvCxnSpPr>
          <p:nvPr/>
        </p:nvCxnSpPr>
        <p:spPr>
          <a:xfrm flipV="1">
            <a:off x="5683348" y="858133"/>
            <a:ext cx="1181686" cy="250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808763" y="618477"/>
            <a:ext cx="2982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Drehachse mit Aufsatz</a:t>
            </a:r>
          </a:p>
        </p:txBody>
      </p:sp>
      <p:cxnSp>
        <p:nvCxnSpPr>
          <p:cNvPr id="39" name="Gerader Verbinder 38"/>
          <p:cNvCxnSpPr>
            <a:cxnSpLocks/>
          </p:cNvCxnSpPr>
          <p:nvPr/>
        </p:nvCxnSpPr>
        <p:spPr>
          <a:xfrm flipH="1" flipV="1">
            <a:off x="4290646" y="2319884"/>
            <a:ext cx="1308296" cy="164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3408930" y="2039060"/>
            <a:ext cx="881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Stativ</a:t>
            </a:r>
          </a:p>
        </p:txBody>
      </p:sp>
    </p:spTree>
    <p:extLst>
      <p:ext uri="{BB962C8B-B14F-4D97-AF65-F5344CB8AC3E}">
        <p14:creationId xmlns:p14="http://schemas.microsoft.com/office/powerpoint/2010/main" val="169206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Inhaltsplatzhalter 9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943018493"/>
                  </p:ext>
                </p:extLst>
              </p:nvPr>
            </p:nvGraphicFramePr>
            <p:xfrm>
              <a:off x="838198" y="1514696"/>
              <a:ext cx="105156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6522297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5900856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874448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904058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Kerbenabstand</a:t>
                          </a:r>
                          <a:r>
                            <a:rPr lang="de-DE" dirty="0"/>
                            <a:t> d[cm]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293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237.8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238.2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5.00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941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238.50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238.40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4.99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462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Inhaltsplatzhalter 9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943018493"/>
                  </p:ext>
                </p:extLst>
              </p:nvPr>
            </p:nvGraphicFramePr>
            <p:xfrm>
              <a:off x="838198" y="1514696"/>
              <a:ext cx="105156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6522297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5900856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9874448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9040583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8197" r="-2006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0023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Kerbenabstand</a:t>
                          </a:r>
                          <a:r>
                            <a:rPr lang="de-DE" dirty="0"/>
                            <a:t> d[cm]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293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108197" r="-2006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10023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108197" r="-46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941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208197" r="-2006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197" r="-10023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208197" r="-46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462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838198" y="3073082"/>
            <a:ext cx="10515600" cy="31038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748970"/>
            <a:ext cx="5414184" cy="40437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48" y="2748970"/>
            <a:ext cx="5501630" cy="410903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84243" y="2840259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Spannungsverlauf dritte Kerbe für Feder 2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212827" y="2840259"/>
            <a:ext cx="4293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Spannungsverlauf dritte Kerbe für Feder 3</a:t>
            </a:r>
          </a:p>
        </p:txBody>
      </p:sp>
    </p:spTree>
    <p:extLst>
      <p:ext uri="{BB962C8B-B14F-4D97-AF65-F5344CB8AC3E}">
        <p14:creationId xmlns:p14="http://schemas.microsoft.com/office/powerpoint/2010/main" val="128332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II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5" y="2421409"/>
            <a:ext cx="5383751" cy="4300066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51" y="2421409"/>
            <a:ext cx="5972449" cy="4300066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636929" y="2421409"/>
            <a:ext cx="5157787" cy="425933"/>
          </a:xfrm>
        </p:spPr>
        <p:txBody>
          <a:bodyPr/>
          <a:lstStyle/>
          <a:p>
            <a:pPr algn="ctr"/>
            <a:r>
              <a:rPr lang="de-DE" dirty="0"/>
              <a:t>Feder 2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614181" y="2421408"/>
            <a:ext cx="5183188" cy="425933"/>
          </a:xfrm>
        </p:spPr>
        <p:txBody>
          <a:bodyPr/>
          <a:lstStyle/>
          <a:p>
            <a:pPr algn="ctr"/>
            <a:r>
              <a:rPr lang="de-DE" dirty="0"/>
              <a:t>Feder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3635742" y="1606566"/>
                <a:ext cx="4923692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742" y="1606566"/>
                <a:ext cx="4923692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51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Direktionsmoment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Relativer Fehler:</a:t>
                </a:r>
              </a:p>
              <a:p>
                <a:pPr lvl="1"/>
                <a:r>
                  <a:rPr lang="de-DE" dirty="0"/>
                  <a:t>Feder 2: 	0.24%</a:t>
                </a:r>
              </a:p>
              <a:p>
                <a:pPr lvl="1"/>
                <a:r>
                  <a:rPr lang="de-DE" dirty="0"/>
                  <a:t>Feder 3: 	0.19%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28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099900"/>
                  </p:ext>
                </p:extLst>
              </p:nvPr>
            </p:nvGraphicFramePr>
            <p:xfrm>
              <a:off x="838200" y="2612634"/>
              <a:ext cx="9910012" cy="2409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7503">
                      <a:extLst>
                        <a:ext uri="{9D8B030D-6E8A-4147-A177-3AD203B41FA5}">
                          <a16:colId xmlns:a16="http://schemas.microsoft.com/office/drawing/2014/main" val="2170482845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705855171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3889169737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468368689"/>
                        </a:ext>
                      </a:extLst>
                    </a:gridCol>
                  </a:tblGrid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[g]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𝑚𝑁𝑚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564709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476.00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632.43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7</a:t>
                          </a:r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.19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5.04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29.71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0.07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69915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476.90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0.04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863.6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10.0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11.60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21.81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611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099900"/>
                  </p:ext>
                </p:extLst>
              </p:nvPr>
            </p:nvGraphicFramePr>
            <p:xfrm>
              <a:off x="838200" y="2612634"/>
              <a:ext cx="9910012" cy="2409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77503">
                      <a:extLst>
                        <a:ext uri="{9D8B030D-6E8A-4147-A177-3AD203B41FA5}">
                          <a16:colId xmlns:a16="http://schemas.microsoft.com/office/drawing/2014/main" val="2170482845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705855171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3889169737"/>
                        </a:ext>
                      </a:extLst>
                    </a:gridCol>
                    <a:gridCol w="2477503">
                      <a:extLst>
                        <a:ext uri="{9D8B030D-6E8A-4147-A177-3AD203B41FA5}">
                          <a16:colId xmlns:a16="http://schemas.microsoft.com/office/drawing/2014/main" val="1468368689"/>
                        </a:ext>
                      </a:extLst>
                    </a:gridCol>
                  </a:tblGrid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3788" r="-200246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3788" r="-100739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788" r="-491" b="-2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564709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103788" r="-200246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103788" r="-100739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788" r="-491" b="-1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69915"/>
                      </a:ext>
                    </a:extLst>
                  </a:tr>
                  <a:tr h="8032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203788" r="-200246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39" t="-203788" r="-100739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3788" r="-491" b="-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8611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75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Trägheitsmomente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BB20-6107-4330-BB35-E3C61089AC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3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Breitbild</PresentationFormat>
  <Paragraphs>184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</vt:lpstr>
      <vt:lpstr>Mechanik</vt:lpstr>
      <vt:lpstr>Gliederung</vt:lpstr>
      <vt:lpstr>Grundlagen</vt:lpstr>
      <vt:lpstr>Aufbau</vt:lpstr>
      <vt:lpstr>Direktionsmoment</vt:lpstr>
      <vt:lpstr>Direktionsmoment I</vt:lpstr>
      <vt:lpstr>Direktionsmoment II</vt:lpstr>
      <vt:lpstr>Direktionsmoment III</vt:lpstr>
      <vt:lpstr>Trägheitsmomente</vt:lpstr>
      <vt:lpstr>Trägheitsmomente – Zylinder I</vt:lpstr>
      <vt:lpstr>Trägheitsmomente – Zylinder II</vt:lpstr>
      <vt:lpstr>Trägheitsmomente – Kugel und Scheibe I</vt:lpstr>
      <vt:lpstr>Trägheitsmomente – Kugel und Scheibe II</vt:lpstr>
      <vt:lpstr>Steinerscher Satz</vt:lpstr>
      <vt:lpstr>Steinerscher Satz I</vt:lpstr>
      <vt:lpstr>Steinerscher Satz II</vt:lpstr>
      <vt:lpstr>Steinerscher Satz III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Herbermann</dc:creator>
  <cp:lastModifiedBy>Tim Herbermann</cp:lastModifiedBy>
  <cp:revision>41</cp:revision>
  <dcterms:created xsi:type="dcterms:W3CDTF">2017-03-28T17:17:03Z</dcterms:created>
  <dcterms:modified xsi:type="dcterms:W3CDTF">2017-03-29T10:07:27Z</dcterms:modified>
</cp:coreProperties>
</file>