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36"/>
  </p:notesMasterIdLst>
  <p:sldIdLst>
    <p:sldId id="256" r:id="rId2"/>
    <p:sldId id="272" r:id="rId3"/>
    <p:sldId id="257" r:id="rId4"/>
    <p:sldId id="276" r:id="rId5"/>
    <p:sldId id="277" r:id="rId6"/>
    <p:sldId id="304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305" r:id="rId15"/>
    <p:sldId id="282" r:id="rId16"/>
    <p:sldId id="308" r:id="rId17"/>
    <p:sldId id="309" r:id="rId18"/>
    <p:sldId id="283" r:id="rId19"/>
    <p:sldId id="284" r:id="rId20"/>
    <p:sldId id="285" r:id="rId21"/>
    <p:sldId id="287" r:id="rId22"/>
    <p:sldId id="288" r:id="rId23"/>
    <p:sldId id="289" r:id="rId24"/>
    <p:sldId id="290" r:id="rId25"/>
    <p:sldId id="286" r:id="rId26"/>
    <p:sldId id="306" r:id="rId27"/>
    <p:sldId id="278" r:id="rId28"/>
    <p:sldId id="279" r:id="rId29"/>
    <p:sldId id="280" r:id="rId30"/>
    <p:sldId id="281" r:id="rId31"/>
    <p:sldId id="299" r:id="rId32"/>
    <p:sldId id="300" r:id="rId33"/>
    <p:sldId id="301" r:id="rId34"/>
    <p:sldId id="30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763138F-52B9-48D1-917C-ADEDA442D359}">
          <p14:sldIdLst>
            <p14:sldId id="256"/>
            <p14:sldId id="272"/>
            <p14:sldId id="257"/>
            <p14:sldId id="276"/>
            <p14:sldId id="277"/>
            <p14:sldId id="304"/>
            <p14:sldId id="291"/>
            <p14:sldId id="292"/>
            <p14:sldId id="293"/>
            <p14:sldId id="294"/>
            <p14:sldId id="295"/>
            <p14:sldId id="296"/>
            <p14:sldId id="297"/>
            <p14:sldId id="305"/>
            <p14:sldId id="282"/>
            <p14:sldId id="308"/>
            <p14:sldId id="309"/>
            <p14:sldId id="283"/>
            <p14:sldId id="284"/>
            <p14:sldId id="285"/>
            <p14:sldId id="287"/>
            <p14:sldId id="288"/>
            <p14:sldId id="289"/>
            <p14:sldId id="290"/>
            <p14:sldId id="286"/>
            <p14:sldId id="306"/>
            <p14:sldId id="278"/>
            <p14:sldId id="279"/>
            <p14:sldId id="280"/>
            <p14:sldId id="281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Berger" initials="MB" lastIdx="2" clrIdx="0">
    <p:extLst>
      <p:ext uri="{19B8F6BF-5375-455C-9EA6-DF929625EA0E}">
        <p15:presenceInfo xmlns:p15="http://schemas.microsoft.com/office/powerpoint/2012/main" userId="Moritz 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04" autoAdjust="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3" Type="http://schemas.openxmlformats.org/officeDocument/2006/relationships/slide" Target="slides/slide3.xml"/><Relationship Id="rId7" Type="http://schemas.openxmlformats.org/officeDocument/2006/relationships/slide" Target="slides/slide2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7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DC8B4-C01D-4C4B-B2C1-193EFE01F134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B3137-8FBE-4AF7-BF64-B35CB96DD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7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98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3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9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42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36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67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21B-292B-40A4-9B12-43725BD3360F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77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35C2-D91F-4A56-B427-0BBD1A619F5D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53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8DA2-4D48-4E1C-B0E1-4AAC12F63894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0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EB82-AC7D-4201-AB82-A2FF506528BE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1834-85FF-4AF7-91FF-0D6AA0979CC5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26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9BA1-1070-4230-AC14-C7E69A57404A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4BF0-479F-4502-83B2-8F65A225E4E3}" type="datetime1">
              <a:rPr lang="de-DE" smtClean="0"/>
              <a:t>23.03.2017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0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30F7-49F5-4244-A1ED-FA12E898B429}" type="datetime1">
              <a:rPr lang="de-DE" smtClean="0"/>
              <a:t>23.03.2017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BB55-593B-45B5-B1A0-B7A3DE0A1DE7}" type="datetime1">
              <a:rPr lang="de-DE" smtClean="0"/>
              <a:t>23.03.2017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18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DB8-C802-4D74-BA70-8B28BF84BE78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3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D0E6-2877-40EE-9014-F567B8DB77E5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82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D8E396-9C63-4E31-9D82-7307B4B2940E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5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3000">
              <a:schemeClr val="accent1">
                <a:lumMod val="0"/>
                <a:lumOff val="100000"/>
              </a:schemeClr>
            </a:gs>
            <a:gs pos="95000">
              <a:srgbClr val="FFFF00">
                <a:alpha val="98000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Elektronik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83916"/>
            <a:ext cx="9144000" cy="1655762"/>
          </a:xfrm>
        </p:spPr>
        <p:txBody>
          <a:bodyPr/>
          <a:lstStyle/>
          <a:p>
            <a:r>
              <a:rPr lang="de-DE" dirty="0"/>
              <a:t>Von: Moritz Berger, </a:t>
            </a:r>
            <a:r>
              <a:rPr lang="de-DE" b="1" dirty="0"/>
              <a:t>Gerald Kolter</a:t>
            </a:r>
            <a:r>
              <a:rPr lang="de-DE" dirty="0"/>
              <a:t>,  Tim Herbermann, 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02528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226" y="-140677"/>
            <a:ext cx="10515600" cy="1325562"/>
          </a:xfrm>
        </p:spPr>
        <p:txBody>
          <a:bodyPr/>
          <a:lstStyle/>
          <a:p>
            <a:r>
              <a:rPr lang="de-DE" dirty="0"/>
              <a:t>Rohdaten Aufladung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" y="3798278"/>
            <a:ext cx="5925869" cy="2975730"/>
          </a:xfr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27" y="3798278"/>
            <a:ext cx="5852172" cy="292295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026" y="1028541"/>
            <a:ext cx="6452974" cy="288663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541"/>
            <a:ext cx="5933726" cy="28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773" y="-235793"/>
            <a:ext cx="10515600" cy="1325562"/>
          </a:xfrm>
        </p:spPr>
        <p:txBody>
          <a:bodyPr/>
          <a:lstStyle/>
          <a:p>
            <a:r>
              <a:rPr lang="de-DE" dirty="0"/>
              <a:t>Rohdaten Entladung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" y="3685734"/>
            <a:ext cx="6172180" cy="3098824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17" y="3685734"/>
            <a:ext cx="5906177" cy="317226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17" y="703573"/>
            <a:ext cx="5960183" cy="316504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9" y="703574"/>
            <a:ext cx="6121128" cy="31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773" y="-235793"/>
            <a:ext cx="10515600" cy="1325562"/>
          </a:xfrm>
        </p:spPr>
        <p:txBody>
          <a:bodyPr/>
          <a:lstStyle/>
          <a:p>
            <a:r>
              <a:rPr lang="de-DE" dirty="0"/>
              <a:t>Lineare Regressionen (Aufladung)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" y="4762135"/>
            <a:ext cx="5844062" cy="195934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93" y="4841363"/>
            <a:ext cx="6326207" cy="194837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38" y="703573"/>
            <a:ext cx="6359562" cy="433987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573"/>
            <a:ext cx="5992837" cy="42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Auswertung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8" y="1981477"/>
            <a:ext cx="6716062" cy="145752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4332088"/>
            <a:ext cx="6432525" cy="1773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7385162" y="1623148"/>
                <a:ext cx="4091248" cy="1155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Bestimmung der Zeitkonstante: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de-D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de-D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e-D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num>
                        <m:den>
                          <m:r>
                            <a:rPr kumimoji="0" lang="de-D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162" y="1623148"/>
                <a:ext cx="4091248" cy="1155573"/>
              </a:xfrm>
              <a:prstGeom prst="rect">
                <a:avLst/>
              </a:prstGeom>
              <a:blipFill>
                <a:blip r:embed="rId4"/>
                <a:stretch>
                  <a:fillRect l="-2232" t="-4211" r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7499530" y="2946836"/>
                <a:ext cx="3546933" cy="1089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Bestimmung der Kapazität: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de-D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de-D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e-D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num>
                        <m:den>
                          <m:r>
                            <a:rPr kumimoji="0" lang="de-D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530" y="2946836"/>
                <a:ext cx="3546933" cy="1089273"/>
              </a:xfrm>
              <a:prstGeom prst="rect">
                <a:avLst/>
              </a:prstGeom>
              <a:blipFill>
                <a:blip r:embed="rId5"/>
                <a:stretch>
                  <a:fillRect l="-2577" t="-4469" r="-17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/>
          <p:cNvSpPr txBox="1"/>
          <p:nvPr/>
        </p:nvSpPr>
        <p:spPr>
          <a:xfrm>
            <a:off x="7385162" y="4319066"/>
            <a:ext cx="42391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Fazit:</a:t>
            </a:r>
          </a:p>
          <a:p>
            <a:r>
              <a:rPr lang="de-DE" sz="2000" dirty="0"/>
              <a:t>Annahme: C=4.9µF</a:t>
            </a:r>
          </a:p>
          <a:p>
            <a:pPr lvl="1"/>
            <a:r>
              <a:rPr lang="de-DE" sz="2000" dirty="0"/>
              <a:t>Mit Herstellerangabe vereinbar</a:t>
            </a:r>
          </a:p>
          <a:p>
            <a:pPr lvl="1"/>
            <a:r>
              <a:rPr lang="de-DE" sz="2000" dirty="0"/>
              <a:t>Alle Messungen innerhalb einer Standardabweichung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06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RLC-Schwingkreis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80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5382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Spannungsverlauf</a:t>
                </a:r>
              </a:p>
              <a:p>
                <a:pPr lvl="1"/>
                <a:r>
                  <a:rPr lang="de-DE" dirty="0"/>
                  <a:t>Kriechfall – Exponentielles Abklingen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Aperiodischer Grenzfall: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Schwingfall: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den>
                        </m:f>
                      </m:e>
                    </m:rad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5382"/>
                <a:ext cx="10515600" cy="4351338"/>
              </a:xfrm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21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Aufbau und Durchführung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686310"/>
            <a:ext cx="3418387" cy="462996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56587" y="1686310"/>
                <a:ext cx="7097213" cy="4490653"/>
              </a:xfrm>
            </p:spPr>
            <p:txBody>
              <a:bodyPr/>
              <a:lstStyle/>
              <a:p>
                <a:r>
                  <a:rPr lang="de-DE" dirty="0"/>
                  <a:t>Aufladen des Kondensators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Kurschließen der Spannungsquelle durch Schließen des Schalters</a:t>
                </a:r>
              </a:p>
              <a:p>
                <a:endParaRPr lang="de-DE" dirty="0"/>
              </a:p>
              <a:p>
                <a:r>
                  <a:rPr lang="de-DE" dirty="0"/>
                  <a:t>Messung des Spannungsverlaufs am Kondensator</a:t>
                </a:r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56587" y="1686310"/>
                <a:ext cx="7097213" cy="4490653"/>
              </a:xfrm>
              <a:blipFill>
                <a:blip r:embed="rId3"/>
                <a:stretch>
                  <a:fillRect l="-1373" t="-2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01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Oszilloskop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3 Perioden: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0.76±0.02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8.64±0.003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b="0" i="1" dirty="0">
                    <a:latin typeface="Cambria Math" panose="02040503050406030204" pitchFamily="18" charset="0"/>
                  </a:rPr>
                  <a:t>s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=7.88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=2.63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=0.01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2389±21</m:t>
                        </m:r>
                      </m:e>
                    </m:d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280±10</m:t>
                        </m:r>
                      </m:e>
                    </m:d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41" y="3997494"/>
            <a:ext cx="5954059" cy="2179469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464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Rohdaten I</a:t>
            </a:r>
          </a:p>
        </p:txBody>
      </p:sp>
      <p:pic>
        <p:nvPicPr>
          <p:cNvPr id="15" name="Inhaltsplatzhalt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252026"/>
            <a:ext cx="5710311" cy="5036232"/>
          </a:xfrm>
        </p:spPr>
      </p:pic>
      <p:pic>
        <p:nvPicPr>
          <p:cNvPr id="13" name="Inhaltsplatzhalt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" y="1252025"/>
            <a:ext cx="5710311" cy="5036232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13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Rohdaten II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822"/>
            <a:ext cx="6019800" cy="5303520"/>
          </a:xfrm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09822"/>
            <a:ext cx="6019800" cy="5303520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7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Charakterisierung Widerstand</a:t>
            </a:r>
          </a:p>
          <a:p>
            <a:endParaRPr lang="de-DE" dirty="0"/>
          </a:p>
          <a:p>
            <a:r>
              <a:rPr lang="de-DE" dirty="0"/>
              <a:t>Auf- und Entladung Kondensator</a:t>
            </a:r>
          </a:p>
          <a:p>
            <a:endParaRPr lang="de-DE" dirty="0"/>
          </a:p>
          <a:p>
            <a:r>
              <a:rPr lang="de-DE" dirty="0"/>
              <a:t>RLC – Schwingkreis</a:t>
            </a:r>
          </a:p>
          <a:p>
            <a:endParaRPr lang="de-DE" dirty="0"/>
          </a:p>
          <a:p>
            <a:r>
              <a:rPr lang="de-DE" dirty="0"/>
              <a:t>Gekoppelte LC – Schwingkreise: Schwebung</a:t>
            </a:r>
          </a:p>
          <a:p>
            <a:endParaRPr lang="de-DE" dirty="0"/>
          </a:p>
          <a:p>
            <a:r>
              <a:rPr lang="de-DE" dirty="0"/>
              <a:t>Gekoppelte LC - Schwingkreise: Fundamentalschwingungen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459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Frequenz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Auflösung der </a:t>
                </a:r>
                <a:r>
                  <a:rPr lang="de-DE" dirty="0" err="1"/>
                  <a:t>Fouriertransformation</a:t>
                </a:r>
                <a:r>
                  <a:rPr lang="de-DE" dirty="0"/>
                  <a:t> zu grob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≈50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DE" dirty="0"/>
                  <a:t>)</a:t>
                </a:r>
              </a:p>
              <a:p>
                <a:r>
                  <a:rPr lang="de-DE" dirty="0"/>
                  <a:t>Frequenzbestimmung durch Abzählen von Nullstellen</a:t>
                </a:r>
              </a:p>
              <a:p>
                <a:r>
                  <a:rPr lang="de-DE" dirty="0"/>
                  <a:t>Mehrfachmessung für jeden Widerstand </a:t>
                </a:r>
              </a:p>
              <a:p>
                <a:pPr marL="0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	Zusammenfassung im gewichteten Mittelwert für jede 			Widerstandseinstellung: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/>
            </p:nvGraphicFramePr>
            <p:xfrm>
              <a:off x="2267779" y="4505739"/>
              <a:ext cx="7656442" cy="15652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9987">
                      <a:extLst>
                        <a:ext uri="{9D8B030D-6E8A-4147-A177-3AD203B41FA5}">
                          <a16:colId xmlns:a16="http://schemas.microsoft.com/office/drawing/2014/main" val="24338639"/>
                        </a:ext>
                      </a:extLst>
                    </a:gridCol>
                    <a:gridCol w="1642160">
                      <a:extLst>
                        <a:ext uri="{9D8B030D-6E8A-4147-A177-3AD203B41FA5}">
                          <a16:colId xmlns:a16="http://schemas.microsoft.com/office/drawing/2014/main" val="384190627"/>
                        </a:ext>
                      </a:extLst>
                    </a:gridCol>
                    <a:gridCol w="1390449">
                      <a:extLst>
                        <a:ext uri="{9D8B030D-6E8A-4147-A177-3AD203B41FA5}">
                          <a16:colId xmlns:a16="http://schemas.microsoft.com/office/drawing/2014/main" val="3016686024"/>
                        </a:ext>
                      </a:extLst>
                    </a:gridCol>
                    <a:gridCol w="1161698">
                      <a:extLst>
                        <a:ext uri="{9D8B030D-6E8A-4147-A177-3AD203B41FA5}">
                          <a16:colId xmlns:a16="http://schemas.microsoft.com/office/drawing/2014/main" val="1191943322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2189473383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3021657874"/>
                        </a:ext>
                      </a:extLst>
                    </a:gridCol>
                  </a:tblGrid>
                  <a:tr h="5331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293581"/>
                      </a:ext>
                    </a:extLst>
                  </a:tr>
                  <a:tr h="5044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382.78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376.84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364.84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350.75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22521"/>
                      </a:ext>
                    </a:extLst>
                  </a:tr>
                  <a:tr h="5275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63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/>
            </p:nvGraphicFramePr>
            <p:xfrm>
              <a:off x="2267779" y="4505739"/>
              <a:ext cx="7656442" cy="15652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9987">
                      <a:extLst>
                        <a:ext uri="{9D8B030D-6E8A-4147-A177-3AD203B41FA5}">
                          <a16:colId xmlns:a16="http://schemas.microsoft.com/office/drawing/2014/main" val="24338639"/>
                        </a:ext>
                      </a:extLst>
                    </a:gridCol>
                    <a:gridCol w="1642160">
                      <a:extLst>
                        <a:ext uri="{9D8B030D-6E8A-4147-A177-3AD203B41FA5}">
                          <a16:colId xmlns:a16="http://schemas.microsoft.com/office/drawing/2014/main" val="384190627"/>
                        </a:ext>
                      </a:extLst>
                    </a:gridCol>
                    <a:gridCol w="1390449">
                      <a:extLst>
                        <a:ext uri="{9D8B030D-6E8A-4147-A177-3AD203B41FA5}">
                          <a16:colId xmlns:a16="http://schemas.microsoft.com/office/drawing/2014/main" val="3016686024"/>
                        </a:ext>
                      </a:extLst>
                    </a:gridCol>
                    <a:gridCol w="1161698">
                      <a:extLst>
                        <a:ext uri="{9D8B030D-6E8A-4147-A177-3AD203B41FA5}">
                          <a16:colId xmlns:a16="http://schemas.microsoft.com/office/drawing/2014/main" val="1191943322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2189473383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3021657874"/>
                        </a:ext>
                      </a:extLst>
                    </a:gridCol>
                  </a:tblGrid>
                  <a:tr h="53319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5682" r="-744966" b="-194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293581"/>
                      </a:ext>
                    </a:extLst>
                  </a:tr>
                  <a:tr h="50447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113415" r="-744966" b="-1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382.78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376.84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364.84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350.75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22521"/>
                      </a:ext>
                    </a:extLst>
                  </a:tr>
                  <a:tr h="52753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201149" r="-744966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63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234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Dämpfungskonstante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61" y="1194187"/>
            <a:ext cx="6944139" cy="566381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2977332"/>
            <a:ext cx="5195872" cy="3880667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40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Dämpfungskonstante 2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39" y="1399656"/>
            <a:ext cx="8966522" cy="2095575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27" y="3425772"/>
            <a:ext cx="4595452" cy="343222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91" y="3425772"/>
            <a:ext cx="4613882" cy="3445994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53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Induktivität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𝑔𝑒𝑠𝑡𝑒𝑐𝑘𝑡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𝑅𝑒𝑠𝑡</m:t>
                        </m:r>
                      </m:sub>
                    </m:sSub>
                  </m:oMath>
                </a14:m>
                <a:endParaRPr lang="de-DE" b="0" dirty="0"/>
              </a:p>
              <a:p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35.8±2.1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Nennwert: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36 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de-DE" dirty="0"/>
              </a:p>
              <a:p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𝑅𝑒𝑠𝑡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7.4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±2.0</m:t>
                        </m:r>
                      </m:e>
                    </m:d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b="0" dirty="0"/>
              </a:p>
              <a:p>
                <a:r>
                  <a:rPr lang="de-DE" b="0" dirty="0"/>
                  <a:t>Nennwert Spule: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9.5 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b="0" dirty="0"/>
              </a:p>
              <a:p>
                <a:endParaRPr lang="de-DE" b="0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44" y="1027906"/>
            <a:ext cx="7317556" cy="5465299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74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Kapazität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4.72±0.28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Nennwert: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4.7 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67" y="576775"/>
            <a:ext cx="7122603" cy="6102598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746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Aperiodischer Grenzfall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452"/>
            <a:ext cx="5976712" cy="552615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976712" y="1690688"/>
                <a:ext cx="5181600" cy="4351338"/>
              </a:xfrm>
            </p:spPr>
            <p:txBody>
              <a:bodyPr/>
              <a:lstStyle/>
              <a:p>
                <a:r>
                  <a:rPr lang="de-DE" dirty="0"/>
                  <a:t>Einhüllende: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185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200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Annahme: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</m:oMath>
                </a14:m>
                <a:r>
                  <a:rPr lang="de-DE" dirty="0"/>
                  <a:t> gleichverteilt dazwischen: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ap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=192.5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±4.6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Erwartet: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  <m:r>
                      <a:rPr lang="de-DE" i="1">
                        <a:latin typeface="Cambria Math" panose="02040503050406030204" pitchFamily="18" charset="0"/>
                      </a:rPr>
                      <m:t>=174.6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76712" y="1690688"/>
                <a:ext cx="5181600" cy="4351338"/>
              </a:xfrm>
              <a:blipFill>
                <a:blip r:embed="rId3"/>
                <a:stretch>
                  <a:fillRect l="-1882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805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Gekoppelte LC-Schwingkreise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111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Ziel</a:t>
                </a:r>
              </a:p>
              <a:p>
                <a:pPr lvl="1"/>
                <a:r>
                  <a:rPr lang="de-DE" dirty="0"/>
                  <a:t>Schwebung</a:t>
                </a:r>
              </a:p>
              <a:p>
                <a:pPr lvl="1"/>
                <a:r>
                  <a:rPr lang="de-DE" dirty="0"/>
                  <a:t>Kopplung</a:t>
                </a:r>
              </a:p>
              <a:p>
                <a:pPr lvl="1"/>
                <a:r>
                  <a:rPr lang="de-DE" dirty="0"/>
                  <a:t>Zeitdifferenz</a:t>
                </a:r>
              </a:p>
              <a:p>
                <a:endParaRPr lang="de-DE" dirty="0"/>
              </a:p>
              <a:p>
                <a:r>
                  <a:rPr lang="de-DE" dirty="0"/>
                  <a:t>Kopplung: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Zeitdifferenz: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⋅[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ad>
                              <m:radPr>
                                <m:deg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68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5483245" cy="4351337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2 getrennte Schwingkreise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Einen Kondensator aufladen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Spannung über einem Kondensator messen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Spannungsquelle überbrücken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28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50" y="1457933"/>
            <a:ext cx="4844330" cy="47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3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10" y="3412905"/>
            <a:ext cx="6504045" cy="312600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29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407"/>
            <a:ext cx="6504045" cy="31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Ziel</a:t>
                </a:r>
              </a:p>
              <a:p>
                <a:pPr lvl="1"/>
                <a:r>
                  <a:rPr lang="de-DE" dirty="0"/>
                  <a:t>Charakterisierung eines Widerstands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Ohm‘sches Gesetz:</a:t>
                </a:r>
              </a:p>
              <a:p>
                <a:pPr lvl="1"/>
                <a:r>
                  <a:rPr lang="de-DE" dirty="0">
                    <a:ea typeface="Cambria Math" panose="020405030504060302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771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30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45127" y="3449637"/>
            <a:ext cx="10515600" cy="2906713"/>
          </a:xfrm>
        </p:spPr>
        <p:txBody>
          <a:bodyPr/>
          <a:lstStyle/>
          <a:p>
            <a:r>
              <a:rPr lang="de-DE" dirty="0"/>
              <a:t>Fazit:</a:t>
            </a:r>
          </a:p>
          <a:p>
            <a:pPr lvl="1"/>
            <a:r>
              <a:rPr lang="de-DE" dirty="0"/>
              <a:t>Kopplung gut messbar</a:t>
            </a:r>
          </a:p>
          <a:p>
            <a:pPr lvl="1"/>
            <a:r>
              <a:rPr lang="de-DE" dirty="0"/>
              <a:t>Fehler auf Zeitdifferenz groß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60" y="1700600"/>
            <a:ext cx="9773934" cy="13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02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Ziel: Bestimmung der Fundamentalschwingungen</a:t>
                </a:r>
              </a:p>
              <a:p>
                <a:r>
                  <a:rPr lang="de-DE" dirty="0"/>
                  <a:t>Bei gleichsinniger Anregung: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Bei gegensinniger Anregung: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Kopplungsfaktor: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967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Aufbau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97" y="1793627"/>
            <a:ext cx="9900859" cy="275023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32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14650" y="4732020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Gleichsinnig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867650" y="4732020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Gegensinnig</a:t>
            </a:r>
          </a:p>
        </p:txBody>
      </p:sp>
    </p:spTree>
    <p:extLst>
      <p:ext uri="{BB962C8B-B14F-4D97-AF65-F5344CB8AC3E}">
        <p14:creationId xmlns:p14="http://schemas.microsoft.com/office/powerpoint/2010/main" val="4268129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Rohdaten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164"/>
            <a:ext cx="6232491" cy="4654891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25" y="1591164"/>
            <a:ext cx="6248398" cy="4666771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491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Auswertung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388005"/>
            <a:ext cx="6059235" cy="1241460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4549963"/>
            <a:ext cx="5328191" cy="1806387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34</a:t>
            </a:fld>
            <a:endParaRPr lang="de-DE"/>
          </a:p>
        </p:txBody>
      </p:sp>
      <p:sp>
        <p:nvSpPr>
          <p:cNvPr id="10" name="Inhaltsplatzhalter 5"/>
          <p:cNvSpPr txBox="1">
            <a:spLocks/>
          </p:cNvSpPr>
          <p:nvPr/>
        </p:nvSpPr>
        <p:spPr>
          <a:xfrm>
            <a:off x="7281097" y="4162754"/>
            <a:ext cx="4254412" cy="2161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Fazit:</a:t>
            </a:r>
          </a:p>
          <a:p>
            <a:pPr lvl="1"/>
            <a:r>
              <a:rPr lang="de-DE" dirty="0"/>
              <a:t>Schwingkreise nicht identisch</a:t>
            </a:r>
          </a:p>
          <a:p>
            <a:pPr lvl="1"/>
            <a:r>
              <a:rPr lang="de-DE" dirty="0"/>
              <a:t>Kopplung gut messbar mit beiden Methoden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203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6225629" cy="4351337"/>
          </a:xfrm>
        </p:spPr>
        <p:txBody>
          <a:bodyPr/>
          <a:lstStyle/>
          <a:p>
            <a:pPr lvl="1"/>
            <a:r>
              <a:rPr lang="de-DE" dirty="0"/>
              <a:t>Spannungsquelle, Strommesser, Widerstand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Kurzes Intervall, viele Messwerte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189" y="1691322"/>
            <a:ext cx="4950740" cy="44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1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1"/>
            <a:ext cx="4876663" cy="1023042"/>
          </a:xfrm>
        </p:spPr>
        <p:txBody>
          <a:bodyPr/>
          <a:lstStyle/>
          <a:p>
            <a:pPr lvl="1"/>
            <a:r>
              <a:rPr lang="de-DE" dirty="0"/>
              <a:t>Lineare Regression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0" y="5187481"/>
            <a:ext cx="9995026" cy="116886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33" y="1311909"/>
            <a:ext cx="8063606" cy="38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4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Auf- und Entladung Kondensator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22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dirty="0">
                    <a:latin typeface="Cambria Math" panose="02040503050406030204" pitchFamily="18" charset="0"/>
                  </a:rPr>
                  <a:t>Ziel: Bestimmung der Kapazität eines Kondensators</a:t>
                </a:r>
              </a:p>
              <a:p>
                <a:r>
                  <a:rPr lang="de-DE" b="0" dirty="0">
                    <a:latin typeface="Cambria Math" panose="02040503050406030204" pitchFamily="18" charset="0"/>
                  </a:rPr>
                  <a:t>Aufladung: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⋅(1−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r>
                  <a:rPr lang="de-DE" dirty="0"/>
                  <a:t>)</a:t>
                </a:r>
              </a:p>
              <a:p>
                <a:pPr lvl="1"/>
                <a:r>
                  <a:rPr lang="de-DE" dirty="0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/>
                  <a:t>Entladung: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/>
                  <a:t>Zeitkonstante: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19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Aufbau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3" y="1823976"/>
            <a:ext cx="5000973" cy="3394821"/>
          </a:xfrm>
        </p:spPr>
      </p:pic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Messung mit CASSY und Oszilloskop </a:t>
            </a:r>
          </a:p>
          <a:p>
            <a:r>
              <a:rPr lang="de-DE" dirty="0"/>
              <a:t>Aufladung: Messung startet mit Einschalten der Stromquelle</a:t>
            </a:r>
          </a:p>
          <a:p>
            <a:r>
              <a:rPr lang="de-DE" dirty="0"/>
              <a:t>Entladung: Messung startet durch Trigger, der Spannungsabfall registriert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395240" y="5455701"/>
          <a:ext cx="483683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8418">
                  <a:extLst>
                    <a:ext uri="{9D8B030D-6E8A-4147-A177-3AD203B41FA5}">
                      <a16:colId xmlns:a16="http://schemas.microsoft.com/office/drawing/2014/main" val="950020718"/>
                    </a:ext>
                  </a:extLst>
                </a:gridCol>
                <a:gridCol w="2418418">
                  <a:extLst>
                    <a:ext uri="{9D8B030D-6E8A-4147-A177-3AD203B41FA5}">
                      <a16:colId xmlns:a16="http://schemas.microsoft.com/office/drawing/2014/main" val="710917669"/>
                    </a:ext>
                  </a:extLst>
                </a:gridCol>
              </a:tblGrid>
              <a:tr h="369478">
                <a:tc>
                  <a:txBody>
                    <a:bodyPr/>
                    <a:lstStyle/>
                    <a:p>
                      <a:r>
                        <a:rPr lang="de-DE" sz="2400" dirty="0"/>
                        <a:t>Widerstand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100 </a:t>
                      </a:r>
                      <a:r>
                        <a:rPr lang="el-GR" sz="2400" dirty="0"/>
                        <a:t>Ω</a:t>
                      </a:r>
                      <a:r>
                        <a:rPr lang="de-DE" sz="2400" dirty="0"/>
                        <a:t> (98.74</a:t>
                      </a:r>
                      <a:r>
                        <a:rPr lang="el-GR" sz="2400" dirty="0"/>
                        <a:t>Ω</a:t>
                      </a:r>
                      <a:r>
                        <a:rPr lang="de-DE" sz="2400" dirty="0"/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19187"/>
                  </a:ext>
                </a:extLst>
              </a:tr>
              <a:tr h="369478">
                <a:tc>
                  <a:txBody>
                    <a:bodyPr/>
                    <a:lstStyle/>
                    <a:p>
                      <a:r>
                        <a:rPr lang="de-DE" sz="2400" dirty="0"/>
                        <a:t>Kondensator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4.7µF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35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57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</a:t>
            </a:r>
            <a:br>
              <a:rPr lang="de-DE" dirty="0"/>
            </a:br>
            <a:r>
              <a:rPr lang="de-DE" dirty="0"/>
              <a:t>Auswertung Oszilloskop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807365" y="2345796"/>
                <a:ext cx="2700998" cy="877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den>
                      </m:f>
                      <m:r>
                        <a:rPr kumimoji="0" lang="de-DE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⋅</m:t>
                              </m:r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365" y="2345796"/>
                <a:ext cx="2700998" cy="877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8023739" y="3819520"/>
                <a:ext cx="2268250" cy="1193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de-D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kumimoji="0" lang="de-DE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</m:t>
                          </m:r>
                          <m:f>
                            <m:f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739" y="3819520"/>
                <a:ext cx="2268250" cy="1193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03" y="4503780"/>
            <a:ext cx="6436889" cy="175083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5" y="2459139"/>
            <a:ext cx="6716867" cy="100679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845127" y="2074418"/>
            <a:ext cx="119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Rohdaten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32776" y="4049085"/>
            <a:ext cx="197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Kapazität in µF</a:t>
            </a:r>
          </a:p>
        </p:txBody>
      </p:sp>
    </p:spTree>
    <p:extLst>
      <p:ext uri="{BB962C8B-B14F-4D97-AF65-F5344CB8AC3E}">
        <p14:creationId xmlns:p14="http://schemas.microsoft.com/office/powerpoint/2010/main" val="273273941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974</Words>
  <Application>Microsoft Office PowerPoint</Application>
  <PresentationFormat>Breitbild</PresentationFormat>
  <Paragraphs>212</Paragraphs>
  <Slides>34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Calibri</vt:lpstr>
      <vt:lpstr>Calibri Light</vt:lpstr>
      <vt:lpstr>Cambria Math</vt:lpstr>
      <vt:lpstr>Wingdings 2</vt:lpstr>
      <vt:lpstr>HDOfficeLightV0</vt:lpstr>
      <vt:lpstr>Elektronik</vt:lpstr>
      <vt:lpstr>Gliederung</vt:lpstr>
      <vt:lpstr>Charakterisierung Widerstand</vt:lpstr>
      <vt:lpstr>Charakterisierung Widerstand</vt:lpstr>
      <vt:lpstr>Charakterisierung Widerstand</vt:lpstr>
      <vt:lpstr>Auf- und Entladung Kondensator</vt:lpstr>
      <vt:lpstr>Auf-/Entladung Kondensator: Grundlagen</vt:lpstr>
      <vt:lpstr>Auf-/Entladung Kondensator: Aufbau</vt:lpstr>
      <vt:lpstr>Auf-/Entladung Kondensator:  Auswertung Oszilloskop</vt:lpstr>
      <vt:lpstr>Rohdaten Aufladung</vt:lpstr>
      <vt:lpstr>Rohdaten Entladung</vt:lpstr>
      <vt:lpstr>Lineare Regressionen (Aufladung)</vt:lpstr>
      <vt:lpstr>Auf-/Entladung Kondensator: Auswertung</vt:lpstr>
      <vt:lpstr>RLC-Schwingkreis</vt:lpstr>
      <vt:lpstr>RLC - Grundlagen</vt:lpstr>
      <vt:lpstr>RLC – Aufbau und Durchführung</vt:lpstr>
      <vt:lpstr>RLC - Oszilloskop</vt:lpstr>
      <vt:lpstr>RLC – Rohdaten I</vt:lpstr>
      <vt:lpstr>RLC – Rohdaten II</vt:lpstr>
      <vt:lpstr>RLC - Frequenz</vt:lpstr>
      <vt:lpstr>RLC – Dämpfungskonstante</vt:lpstr>
      <vt:lpstr>RLC – Dämpfungskonstante 2</vt:lpstr>
      <vt:lpstr>RLC – Induktivität</vt:lpstr>
      <vt:lpstr>RLC - Kapazität</vt:lpstr>
      <vt:lpstr>Aperiodischer Grenzfall</vt:lpstr>
      <vt:lpstr>Gekoppelte LC-Schwingkreise</vt:lpstr>
      <vt:lpstr>Gekoppelte LC – Schwingkreise: Schwebung</vt:lpstr>
      <vt:lpstr>Gekoppelte LC – Schwingkreise: Schwebung</vt:lpstr>
      <vt:lpstr>Gekoppelte LC – Schwingkreise: Schwebung</vt:lpstr>
      <vt:lpstr>Gekoppelte LC – Schwingkreise: Schwebung</vt:lpstr>
      <vt:lpstr>Gekoppelte LC: Fundamentalschwingungen Grundlagen</vt:lpstr>
      <vt:lpstr>Gekoppelte LC: Fundamentalschwingungen Aufbau</vt:lpstr>
      <vt:lpstr>Gekoppelte LC: Fundamentalschwingungen Rohdaten</vt:lpstr>
      <vt:lpstr>Gekoppelte LC: Fundamentalschwingungen Auswertung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Wärmelehre: Dampfdruckkurve</dc:title>
  <dc:creator>Moritz Berger</dc:creator>
  <cp:lastModifiedBy>Gerald Kolter</cp:lastModifiedBy>
  <cp:revision>62</cp:revision>
  <dcterms:created xsi:type="dcterms:W3CDTF">2017-03-16T10:40:48Z</dcterms:created>
  <dcterms:modified xsi:type="dcterms:W3CDTF">2017-03-23T11:22:23Z</dcterms:modified>
</cp:coreProperties>
</file>