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3" r:id="rId6"/>
    <p:sldId id="260" r:id="rId7"/>
    <p:sldId id="269" r:id="rId8"/>
    <p:sldId id="270" r:id="rId9"/>
    <p:sldId id="271" r:id="rId10"/>
    <p:sldId id="261" r:id="rId11"/>
    <p:sldId id="263" r:id="rId12"/>
    <p:sldId id="267" r:id="rId13"/>
    <p:sldId id="268" r:id="rId14"/>
    <p:sldId id="272" r:id="rId15"/>
    <p:sldId id="262" r:id="rId16"/>
    <p:sldId id="264" r:id="rId17"/>
    <p:sldId id="274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04D5-1D14-41A2-BE2A-C17EBEE58694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C4D2-EB31-492D-85EF-BDA91595A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1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EE22-32F0-443C-B59A-BCF49072D0E1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5954-0182-43B0-9F4E-FD27F601353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AF26-4CAC-4E9D-9E4A-7B666D5C61C6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1277-A891-4A79-B3CE-5359D13E233D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4E8-1E89-4193-AA89-4AB5113E5D6A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7092-E3E4-447A-828B-05F233AB0924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A546-332E-4E64-AFE7-9F915BC3CE3C}" type="datetime1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F0CE-9514-4D56-ADFF-7B771B363A7D}" type="datetime1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7725-B3F4-4ECE-8352-CEE446425115}" type="datetime1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BE3-C267-4C7A-AA7A-89AB5116FEB2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A947-5446-4632-B3E9-BC6EBC5433AB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EB48-A65F-4DD5-A800-558647E2D4D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2">
                <a:lumMod val="0"/>
                <a:lumOff val="100000"/>
              </a:schemeClr>
            </a:gs>
            <a:gs pos="100000">
              <a:schemeClr val="accent2">
                <a:alpha val="52000"/>
                <a:lumMod val="73000"/>
                <a:lumOff val="27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Berger, Gerald Kolter, </a:t>
            </a:r>
            <a:r>
              <a:rPr lang="de-DE" b="1" dirty="0"/>
              <a:t>Tim Herbermann</a:t>
            </a:r>
            <a:r>
              <a:rPr lang="de-DE" dirty="0"/>
              <a:t>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1271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" y="1469835"/>
            <a:ext cx="5830151" cy="4519079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53" y="1469835"/>
            <a:ext cx="6050650" cy="451907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2565485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0.1741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0.9638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0.32261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0.32257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1.2530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0.0010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0.67588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2565485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5208" r="-10042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5208" r="-42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105208" r="-200000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105208" r="-10042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205208" r="-20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205208" r="-10042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205208" r="-42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305208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305208" r="-10042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305208" r="-42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=21.81±0.03±0.03</m:t>
                    </m:r>
                  </m:oMath>
                </a14:m>
                <a:r>
                  <a:rPr lang="de-DE" dirty="0"/>
                  <a:t> 	(Feder 3)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6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 r="1" b="2440"/>
          <a:stretch/>
        </p:blipFill>
        <p:spPr>
          <a:xfrm>
            <a:off x="0" y="1957078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Trägheitsmomente – Kugel und Scheibe I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2" y="1690688"/>
            <a:ext cx="6077417" cy="453907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12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8498059" y="1886536"/>
            <a:ext cx="21392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Rohdaten Scheibe</a:t>
            </a:r>
          </a:p>
        </p:txBody>
      </p:sp>
    </p:spTree>
    <p:extLst>
      <p:ext uri="{BB962C8B-B14F-4D97-AF65-F5344CB8AC3E}">
        <p14:creationId xmlns:p14="http://schemas.microsoft.com/office/powerpoint/2010/main" val="191450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Kugel und Scheibe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1.6143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1.9612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1.8859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0.0289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1.6891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2.1473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0.0109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0.0054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02" r="-100231" b="-28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902" r="-464" b="-28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72789" r="-200696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2789" r="-100231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72789" r="-464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73973" r="-2006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3973" r="-100231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73973" r="-464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=29.71±0.07±0.01</m:t>
                    </m:r>
                  </m:oMath>
                </a14:m>
                <a:r>
                  <a:rPr lang="de-DE" dirty="0"/>
                  <a:t> 	(Feder 2)</a:t>
                </a:r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66070" y="2554778"/>
            <a:ext cx="5157787" cy="467728"/>
          </a:xfrm>
        </p:spPr>
        <p:txBody>
          <a:bodyPr/>
          <a:lstStyle/>
          <a:p>
            <a:r>
              <a:rPr lang="de-DE" dirty="0"/>
              <a:t>Feder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2.4075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2.6122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2.9718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3.4063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3.8338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106579" r="-101907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106579" r="-538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206579" r="-101907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206579" r="-538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310667" r="-10190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310667" r="-538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405263" r="-101907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405263" r="-538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505263" r="-101907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505263" r="-538" b="-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6170612" y="2586971"/>
            <a:ext cx="5183188" cy="467728"/>
          </a:xfrm>
        </p:spPr>
        <p:txBody>
          <a:bodyPr/>
          <a:lstStyle/>
          <a:p>
            <a:r>
              <a:rPr lang="de-DE" dirty="0"/>
              <a:t>Feder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2.834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0.0499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3.1559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0.0998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3.6155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0.1479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4.1681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0.1996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4.7986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0.2495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5.4773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107895" r="-132817" b="-4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107895" r="-468" b="-493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16438" r="-132817" b="-4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16438" r="-468" b="-4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88750" r="-132817" b="-2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88750" r="-468" b="-2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426027" r="-132817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426027" r="-468" b="-2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526027" r="-132817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526027" r="-468" b="-1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626027" r="-13281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626027" r="-468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42062" y="1480613"/>
                <a:ext cx="5808163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2" y="1480613"/>
                <a:ext cx="5808163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5" y="1262743"/>
            <a:ext cx="6792457" cy="3323772"/>
          </a:xfr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4" y="4554265"/>
            <a:ext cx="6792457" cy="207876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1" y="1262743"/>
            <a:ext cx="6457217" cy="5186183"/>
          </a:xfr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7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53587314"/>
                  </p:ext>
                </p:extLst>
              </p:nvPr>
            </p:nvGraphicFramePr>
            <p:xfrm>
              <a:off x="676656" y="3474720"/>
              <a:ext cx="10677144" cy="2157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9048">
                      <a:extLst>
                        <a:ext uri="{9D8B030D-6E8A-4147-A177-3AD203B41FA5}">
                          <a16:colId xmlns:a16="http://schemas.microsoft.com/office/drawing/2014/main" val="1170097362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1483166678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720839533"/>
                        </a:ext>
                      </a:extLst>
                    </a:gridCol>
                  </a:tblGrid>
                  <a:tr h="708202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𝑆𝑡𝑒𝑖𝑔𝑢𝑛𝑔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2400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𝑔𝑒𝑤𝑜𝑔𝑒𝑛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2400" dirty="0"/>
                            <a:t>[g]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80716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113.1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2.3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131.6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154475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139.1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4.6</m:t>
                              </m:r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130.5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132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53587314"/>
                  </p:ext>
                </p:extLst>
              </p:nvPr>
            </p:nvGraphicFramePr>
            <p:xfrm>
              <a:off x="676656" y="3474720"/>
              <a:ext cx="10677144" cy="2157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9048">
                      <a:extLst>
                        <a:ext uri="{9D8B030D-6E8A-4147-A177-3AD203B41FA5}">
                          <a16:colId xmlns:a16="http://schemas.microsoft.com/office/drawing/2014/main" val="1170097362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1483166678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720839533"/>
                        </a:ext>
                      </a:extLst>
                    </a:gridCol>
                  </a:tblGrid>
                  <a:tr h="708202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6897" r="-100342" b="-2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6897" r="-342" b="-207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0716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104202" r="-100342" b="-1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104202" r="-342" b="-10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154475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204202" r="-100342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204202" r="-342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91321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6656" y="1443214"/>
                <a:ext cx="10677144" cy="2031506"/>
              </a:xfrm>
            </p:spPr>
            <p:txBody>
              <a:bodyPr>
                <a:normAutofit/>
              </a:bodyPr>
              <a:lstStyle/>
              <a:p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𝑎𝐷</m:t>
                        </m:r>
                      </m:num>
                      <m:den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3600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6656" y="1443214"/>
                <a:ext cx="10677144" cy="20315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0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3400" dirty="0"/>
                  <a:t>Direktionsmomente mit Genauigkeit im Promillebereich bestimmt </a:t>
                </a:r>
              </a:p>
              <a:p>
                <a:r>
                  <a:rPr lang="de-DE" sz="3400" dirty="0"/>
                  <a:t>Trägheitsmomente der Zylinder mit rel. Fehler </a:t>
                </a:r>
                <a14:m>
                  <m:oMath xmlns:m="http://schemas.openxmlformats.org/officeDocument/2006/math">
                    <m:r>
                      <a:rPr lang="de-DE" sz="34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sz="3400" b="0" i="1" smtClean="0">
                        <a:latin typeface="Cambria Math" panose="02040503050406030204" pitchFamily="18" charset="0"/>
                      </a:rPr>
                      <m:t>1.8%</m:t>
                    </m:r>
                  </m:oMath>
                </a14:m>
                <a:endParaRPr lang="de-DE" sz="3400" dirty="0"/>
              </a:p>
              <a:p>
                <a:r>
                  <a:rPr lang="de-DE" sz="3400" dirty="0"/>
                  <a:t>Trägheitsmomente von Kugel und Scheibe mit rel. Fehler von 0.3% und 0.9%</a:t>
                </a:r>
              </a:p>
              <a:p>
                <a:r>
                  <a:rPr lang="de-DE" sz="3400" dirty="0"/>
                  <a:t>Satz von Steiner bestätigt</a:t>
                </a:r>
              </a:p>
              <a:p>
                <a:r>
                  <a:rPr lang="de-DE" sz="3400" dirty="0"/>
                  <a:t>Möglicherweise unerkannte Systematik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081" r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Bestimmung des Direktionsmoments</a:t>
            </a:r>
          </a:p>
          <a:p>
            <a:r>
              <a:rPr lang="de-DE" dirty="0"/>
              <a:t>Trägheitsmomente verschiedener Körper</a:t>
            </a:r>
          </a:p>
          <a:p>
            <a:r>
              <a:rPr lang="de-DE" dirty="0"/>
              <a:t>Steinerscher Satz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de-DE" b="0" dirty="0"/>
              </a:p>
              <a:p>
                <a:endParaRPr lang="de-DE" b="0" dirty="0"/>
              </a:p>
              <a:p>
                <a:r>
                  <a:rPr lang="de-DE" dirty="0"/>
                  <a:t>Schwingung auf der Drillachse: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/>
                  <a:t> harmonische Schwingung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 eines Massepunktes: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Steinerscher Satz: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6402" y="278938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>
                <a:solidFill>
                  <a:schemeClr val="tx1"/>
                </a:solidFill>
              </a:rPr>
              <a:t>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991642" y="1165832"/>
            <a:ext cx="154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Spiralfeder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371470" y="2500725"/>
            <a:ext cx="194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Winkelmesser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923879" y="1858218"/>
            <a:ext cx="172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    Magnete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5992837" y="2018824"/>
            <a:ext cx="359233" cy="3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H="1">
            <a:off x="5809957" y="2158553"/>
            <a:ext cx="542113" cy="145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</p:cNvCxnSpPr>
          <p:nvPr/>
        </p:nvCxnSpPr>
        <p:spPr>
          <a:xfrm flipH="1" flipV="1">
            <a:off x="5387927" y="2100218"/>
            <a:ext cx="422030" cy="203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6050830" y="1392702"/>
            <a:ext cx="9267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  <a:endCxn id="6" idx="1"/>
          </p:cNvCxnSpPr>
          <p:nvPr/>
        </p:nvCxnSpPr>
        <p:spPr>
          <a:xfrm flipV="1">
            <a:off x="5683348" y="2731558"/>
            <a:ext cx="1688122" cy="48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5683348" y="858133"/>
            <a:ext cx="1181686" cy="25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808763" y="618477"/>
            <a:ext cx="298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Drehachse mit Aufsatz</a:t>
            </a:r>
          </a:p>
        </p:txBody>
      </p:sp>
      <p:cxnSp>
        <p:nvCxnSpPr>
          <p:cNvPr id="39" name="Gerader Verbinder 38"/>
          <p:cNvCxnSpPr>
            <a:cxnSpLocks/>
          </p:cNvCxnSpPr>
          <p:nvPr/>
        </p:nvCxnSpPr>
        <p:spPr>
          <a:xfrm flipH="1" flipV="1">
            <a:off x="4290646" y="2319884"/>
            <a:ext cx="1308296" cy="164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408930" y="2039060"/>
            <a:ext cx="881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Stativ</a:t>
            </a:r>
          </a:p>
        </p:txBody>
      </p:sp>
    </p:spTree>
    <p:extLst>
      <p:ext uri="{BB962C8B-B14F-4D97-AF65-F5344CB8AC3E}">
        <p14:creationId xmlns:p14="http://schemas.microsoft.com/office/powerpoint/2010/main" val="169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237.8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238.2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238.50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238.40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8197" r="-2006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002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08197" r="-2006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002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08197" r="-46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08197" r="-200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208197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8198" y="3073082"/>
            <a:ext cx="10515600" cy="31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8970"/>
            <a:ext cx="5414184" cy="4043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48" y="2748970"/>
            <a:ext cx="5501630" cy="41090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84243" y="2840259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12827" y="2840259"/>
            <a:ext cx="4293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3</a:t>
            </a:r>
          </a:p>
        </p:txBody>
      </p:sp>
    </p:spTree>
    <p:extLst>
      <p:ext uri="{BB962C8B-B14F-4D97-AF65-F5344CB8AC3E}">
        <p14:creationId xmlns:p14="http://schemas.microsoft.com/office/powerpoint/2010/main" val="12833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5933"/>
          </a:xfrm>
        </p:spPr>
        <p:txBody>
          <a:bodyPr/>
          <a:lstStyle/>
          <a:p>
            <a:pPr algn="ctr"/>
            <a:r>
              <a:rPr lang="de-DE" dirty="0"/>
              <a:t>Feder 2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3" y="2107095"/>
            <a:ext cx="5383751" cy="430006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7575" y="1690688"/>
            <a:ext cx="5183188" cy="425933"/>
          </a:xfrm>
        </p:spPr>
        <p:txBody>
          <a:bodyPr/>
          <a:lstStyle/>
          <a:p>
            <a:pPr algn="ctr"/>
            <a:r>
              <a:rPr lang="de-DE" dirty="0"/>
              <a:t>Feder 3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51" y="2107095"/>
            <a:ext cx="5972449" cy="430006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Relativer Fehler:</a:t>
                </a:r>
              </a:p>
              <a:p>
                <a:pPr lvl="1"/>
                <a:r>
                  <a:rPr lang="de-DE" dirty="0"/>
                  <a:t>Feder 2: 	0.24%</a:t>
                </a:r>
              </a:p>
              <a:p>
                <a:pPr lvl="1"/>
                <a:r>
                  <a:rPr lang="de-DE" dirty="0"/>
                  <a:t>Feder 3: 	0.19%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𝑚𝑁𝑚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632.43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.19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29.71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476.90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863.6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10.0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11.60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21.81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3788" r="-200246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3788" r="-100739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788" r="-491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103788" r="-200246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103788" r="-100739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788" r="-491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03788" r="-200246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203788" r="-100739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3788" r="-491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Breitbild</PresentationFormat>
  <Paragraphs>183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Mechanik</vt:lpstr>
      <vt:lpstr>Gliederung</vt:lpstr>
      <vt:lpstr>Grundlagen</vt:lpstr>
      <vt:lpstr>Aufbau</vt:lpstr>
      <vt:lpstr>Direktionsmoment</vt:lpstr>
      <vt:lpstr>Direktionsmoment I</vt:lpstr>
      <vt:lpstr>Direktionsmoment II</vt:lpstr>
      <vt:lpstr>Direktionsmoment III</vt:lpstr>
      <vt:lpstr>Trägheitsmomente</vt:lpstr>
      <vt:lpstr>Trägheitsmomente – Zylinder I</vt:lpstr>
      <vt:lpstr>Trägheitsmomente – Zylinder II</vt:lpstr>
      <vt:lpstr>Trägheitsmomente – Kugel und Scheibe I</vt:lpstr>
      <vt:lpstr>Trägheitsmomente – Kugel und Scheibe II</vt:lpstr>
      <vt:lpstr>Steinerscher Satz</vt:lpstr>
      <vt:lpstr>Steinerscher Satz I</vt:lpstr>
      <vt:lpstr>Steinerscher Satz II</vt:lpstr>
      <vt:lpstr>Steinerscher Satz III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Moritz Berger</cp:lastModifiedBy>
  <cp:revision>37</cp:revision>
  <dcterms:created xsi:type="dcterms:W3CDTF">2017-03-28T17:17:03Z</dcterms:created>
  <dcterms:modified xsi:type="dcterms:W3CDTF">2017-03-29T09:33:38Z</dcterms:modified>
</cp:coreProperties>
</file>