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handoutMasterIdLst>
    <p:handoutMasterId r:id="rId19"/>
  </p:handoutMasterIdLst>
  <p:sldIdLst>
    <p:sldId id="4525" r:id="rId3"/>
    <p:sldId id="8714" r:id="rId4"/>
    <p:sldId id="8736" r:id="rId6"/>
    <p:sldId id="8738" r:id="rId7"/>
    <p:sldId id="8740" r:id="rId8"/>
    <p:sldId id="8737" r:id="rId9"/>
    <p:sldId id="8742" r:id="rId10"/>
    <p:sldId id="8743" r:id="rId11"/>
    <p:sldId id="8744" r:id="rId12"/>
    <p:sldId id="8745" r:id="rId13"/>
    <p:sldId id="8746" r:id="rId14"/>
    <p:sldId id="8747" r:id="rId15"/>
    <p:sldId id="8748" r:id="rId16"/>
    <p:sldId id="8749" r:id="rId17"/>
    <p:sldId id="870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48484"/>
    <a:srgbClr val="D0E0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p:cViewPr varScale="1">
        <p:scale>
          <a:sx n="88" d="100"/>
          <a:sy n="88" d="100"/>
        </p:scale>
        <p:origin x="586" y="58"/>
      </p:cViewPr>
      <p:guideLst/>
    </p:cSldViewPr>
  </p:slideViewPr>
  <p:notesTextViewPr>
    <p:cViewPr>
      <p:scale>
        <a:sx n="1" d="1"/>
        <a:sy n="1" d="1"/>
      </p:scale>
      <p:origin x="0" y="0"/>
    </p:cViewPr>
  </p:notesTextViewPr>
  <p:sorterViewPr>
    <p:cViewPr>
      <p:scale>
        <a:sx n="125" d="100"/>
        <a:sy n="125" d="100"/>
      </p:scale>
      <p:origin x="0" y="-34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8A386-3D69-4475-B750-E62E426689C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3FF06-4965-42B9-A9BE-3F2E22FC0B5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1.jpeg"/><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image" Target="../media/image2.pn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image" Target="../media/image2.pn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image" Target="../media/image3.png"/><Relationship Id="rId3" Type="http://schemas.openxmlformats.org/officeDocument/2006/relationships/tags" Target="../tags/tag96.xml"/><Relationship Id="rId2" Type="http://schemas.openxmlformats.org/officeDocument/2006/relationships/tags" Target="../tags/tag95.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3.png"/><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jpe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grpSp>
        <p:nvGrpSpPr>
          <p:cNvPr id="11" name="组合 10"/>
          <p:cNvGrpSpPr/>
          <p:nvPr>
            <p:custDataLst>
              <p:tags r:id="rId4"/>
            </p:custDataLst>
          </p:nvPr>
        </p:nvGrpSpPr>
        <p:grpSpPr>
          <a:xfrm>
            <a:off x="2185493" y="212104"/>
            <a:ext cx="48380" cy="6544298"/>
            <a:chOff x="5972629" y="97971"/>
            <a:chExt cx="36285" cy="4908224"/>
          </a:xfrm>
        </p:grpSpPr>
        <p:cxnSp>
          <p:nvCxnSpPr>
            <p:cNvPr id="12" name="直接连接符 11"/>
            <p:cNvCxnSpPr/>
            <p:nvPr>
              <p:custDataLst>
                <p:tags r:id="rId5"/>
              </p:custDataLst>
            </p:nvPr>
          </p:nvCxnSpPr>
          <p:spPr>
            <a:xfrm>
              <a:off x="5972629" y="97971"/>
              <a:ext cx="0" cy="600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6"/>
              </p:custDataLst>
            </p:nvPr>
          </p:nvCxnSpPr>
          <p:spPr>
            <a:xfrm>
              <a:off x="6008914" y="3993502"/>
              <a:ext cx="0" cy="1012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ctrTitle" hasCustomPrompt="1"/>
            <p:custDataLst>
              <p:tags r:id="rId7"/>
            </p:custDataLst>
          </p:nvPr>
        </p:nvSpPr>
        <p:spPr>
          <a:xfrm>
            <a:off x="1631936" y="1219424"/>
            <a:ext cx="1107114" cy="3975250"/>
          </a:xfrm>
        </p:spPr>
        <p:txBody>
          <a:bodyPr vert="eaVert" lIns="90000" tIns="46800" rIns="90000" bIns="46800" anchor="ctr" anchorCtr="0">
            <a:normAutofit/>
          </a:bodyPr>
          <a:lstStyle>
            <a:lvl1pPr algn="ctr">
              <a:defRPr sz="54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userDrawn="1">
            <p:ph type="subTitle" idx="1" hasCustomPrompt="1"/>
            <p:custDataLst>
              <p:tags r:id="rId8"/>
            </p:custDataLst>
          </p:nvPr>
        </p:nvSpPr>
        <p:spPr>
          <a:xfrm>
            <a:off x="2800607" y="3866360"/>
            <a:ext cx="542666" cy="2899171"/>
          </a:xfrm>
        </p:spPr>
        <p:txBody>
          <a:bodyPr vert="eaVert" lIns="90000" tIns="46800" rIns="90000" bIns="46800" anchor="ctr" anchorCtr="0">
            <a:normAutofit/>
          </a:bodyPr>
          <a:lstStyle>
            <a:lvl1pPr marL="0" indent="0" algn="ctr" eaLnBrk="1" fontAlgn="auto" latinLnBrk="0" hangingPunct="1">
              <a:lnSpc>
                <a:spcPct val="100000"/>
              </a:lnSpc>
              <a:buNone/>
              <a:defRPr sz="20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userDrawn="1">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10"/>
            </p:custDataLst>
          </p:nvPr>
        </p:nvSpPr>
        <p:spPr/>
        <p:txBody>
          <a:bodyPr/>
          <a:lstStyle/>
          <a:p>
            <a:endParaRPr lang="zh-CN" altLang="en-US" dirty="0"/>
          </a:p>
        </p:txBody>
      </p:sp>
      <p:sp>
        <p:nvSpPr>
          <p:cNvPr id="18" name="灯片编号占位符 17"/>
          <p:cNvSpPr>
            <a:spLocks noGrp="1"/>
          </p:cNvSpPr>
          <p:nvPr userDrawn="1">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649605" y="2787650"/>
            <a:ext cx="4749165" cy="118745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1566226" y="6096000"/>
            <a:ext cx="517824" cy="660755"/>
            <a:chOff x="11673326" y="6232662"/>
            <a:chExt cx="410724" cy="524093"/>
          </a:xfrm>
        </p:grpSpPr>
        <p:sp>
          <p:nvSpPr>
            <p:cNvPr id="7" name="椭圆 6"/>
            <p:cNvSpPr/>
            <p:nvPr>
              <p:custDataLst>
                <p:tags r:id="rId3"/>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8" name="椭圆 7"/>
            <p:cNvSpPr/>
            <p:nvPr>
              <p:custDataLst>
                <p:tags r:id="rId4"/>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9" name="椭圆 8"/>
            <p:cNvSpPr/>
            <p:nvPr>
              <p:custDataLst>
                <p:tags r:id="rId5"/>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306705" y="247015"/>
            <a:ext cx="11692255" cy="63119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3" name="组合 12"/>
          <p:cNvGrpSpPr/>
          <p:nvPr userDrawn="1">
            <p:custDataLst>
              <p:tags r:id="rId3"/>
            </p:custDataLst>
          </p:nvPr>
        </p:nvGrpSpPr>
        <p:grpSpPr>
          <a:xfrm>
            <a:off x="10182226" y="4781550"/>
            <a:ext cx="1687512" cy="2023800"/>
            <a:chOff x="10182226" y="4781550"/>
            <a:chExt cx="1687512" cy="2023800"/>
          </a:xfrm>
        </p:grpSpPr>
        <p:pic>
          <p:nvPicPr>
            <p:cNvPr id="8" name="图片 7"/>
            <p:cNvPicPr>
              <a:picLocks noChangeAspect="1"/>
            </p:cNvPicPr>
            <p:nvPr userDrawn="1">
              <p:custDataLst>
                <p:tags r:id="rId4"/>
              </p:custDataLst>
            </p:nvPr>
          </p:nvPicPr>
          <p:blipFill rotWithShape="1">
            <a:blip r:embed="rId5"/>
            <a:srcRect/>
            <a:stretch>
              <a:fillRect/>
            </a:stretch>
          </p:blipFill>
          <p:spPr>
            <a:xfrm>
              <a:off x="10182226" y="5537223"/>
              <a:ext cx="1687512" cy="1268127"/>
            </a:xfrm>
            <a:prstGeom prst="rect">
              <a:avLst/>
            </a:prstGeom>
          </p:spPr>
        </p:pic>
        <p:grpSp>
          <p:nvGrpSpPr>
            <p:cNvPr id="9" name="组合 8"/>
            <p:cNvGrpSpPr/>
            <p:nvPr userDrawn="1">
              <p:custDataLst>
                <p:tags r:id="rId6"/>
              </p:custDataLst>
            </p:nvPr>
          </p:nvGrpSpPr>
          <p:grpSpPr>
            <a:xfrm>
              <a:off x="11251901" y="4781550"/>
              <a:ext cx="517824" cy="660755"/>
              <a:chOff x="11673326" y="6232662"/>
              <a:chExt cx="410724" cy="524093"/>
            </a:xfrm>
          </p:grpSpPr>
          <p:sp>
            <p:nvSpPr>
              <p:cNvPr id="10" name="椭圆 9"/>
              <p:cNvSpPr/>
              <p:nvPr>
                <p:custDataLst>
                  <p:tags r:id="rId7"/>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8"/>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9"/>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0"/>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6" name="组合 5"/>
          <p:cNvGrpSpPr/>
          <p:nvPr userDrawn="1">
            <p:custDataLst>
              <p:tags r:id="rId3"/>
            </p:custDataLst>
          </p:nvPr>
        </p:nvGrpSpPr>
        <p:grpSpPr>
          <a:xfrm>
            <a:off x="216808" y="4686300"/>
            <a:ext cx="1687512" cy="2035363"/>
            <a:chOff x="216808" y="4686300"/>
            <a:chExt cx="1687512" cy="2035363"/>
          </a:xfrm>
        </p:grpSpPr>
        <p:pic>
          <p:nvPicPr>
            <p:cNvPr id="10" name="图片 9"/>
            <p:cNvPicPr>
              <a:picLocks noChangeAspect="1"/>
            </p:cNvPicPr>
            <p:nvPr userDrawn="1">
              <p:custDataLst>
                <p:tags r:id="rId4"/>
              </p:custDataLst>
            </p:nvPr>
          </p:nvPicPr>
          <p:blipFill rotWithShape="1">
            <a:blip r:embed="rId5"/>
            <a:srcRect/>
            <a:stretch>
              <a:fillRect/>
            </a:stretch>
          </p:blipFill>
          <p:spPr>
            <a:xfrm flipH="1">
              <a:off x="216808" y="5453536"/>
              <a:ext cx="1687512" cy="1268127"/>
            </a:xfrm>
            <a:prstGeom prst="rect">
              <a:avLst/>
            </a:prstGeom>
          </p:spPr>
        </p:pic>
        <p:grpSp>
          <p:nvGrpSpPr>
            <p:cNvPr id="11" name="组合 10"/>
            <p:cNvGrpSpPr/>
            <p:nvPr userDrawn="1">
              <p:custDataLst>
                <p:tags r:id="rId6"/>
              </p:custDataLst>
            </p:nvPr>
          </p:nvGrpSpPr>
          <p:grpSpPr>
            <a:xfrm>
              <a:off x="326294" y="4686300"/>
              <a:ext cx="513812" cy="655636"/>
              <a:chOff x="11673326" y="6232662"/>
              <a:chExt cx="410724" cy="524093"/>
            </a:xfrm>
          </p:grpSpPr>
          <p:sp>
            <p:nvSpPr>
              <p:cNvPr id="12" name="椭圆 11"/>
              <p:cNvSpPr/>
              <p:nvPr>
                <p:custDataLst>
                  <p:tags r:id="rId7"/>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1"/>
                    </a:solidFill>
                  </a:ln>
                </a:endParaRPr>
              </a:p>
            </p:txBody>
          </p:sp>
          <p:sp>
            <p:nvSpPr>
              <p:cNvPr id="13" name="椭圆 12"/>
              <p:cNvSpPr/>
              <p:nvPr>
                <p:custDataLst>
                  <p:tags r:id="rId8"/>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4" name="椭圆 13"/>
              <p:cNvSpPr/>
              <p:nvPr>
                <p:custDataLst>
                  <p:tags r:id="rId9"/>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0"/>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5101200" y="769939"/>
            <a:ext cx="6480000" cy="5087937"/>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alpha val="4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p:cNvPicPr>
            <a:picLocks noChangeAspect="1"/>
          </p:cNvPicPr>
          <p:nvPr userDrawn="1">
            <p:custDataLst>
              <p:tags r:id="rId3"/>
            </p:custDataLst>
          </p:nvPr>
        </p:nvPicPr>
        <p:blipFill rotWithShape="1">
          <a:blip r:embed="rId4"/>
          <a:srcRect/>
          <a:stretch>
            <a:fillRect/>
          </a:stretch>
        </p:blipFill>
        <p:spPr>
          <a:xfrm>
            <a:off x="10931017" y="130763"/>
            <a:ext cx="1144588" cy="860132"/>
          </a:xfrm>
          <a:prstGeom prst="rect">
            <a:avLst/>
          </a:prstGeom>
        </p:spPr>
      </p:pic>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alpha val="4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a:off x="10931017" y="130763"/>
            <a:ext cx="1144588" cy="860132"/>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3"/>
            </p:custDataLst>
          </p:nvPr>
        </p:nvGrpSpPr>
        <p:grpSpPr>
          <a:xfrm>
            <a:off x="11451926" y="6057900"/>
            <a:ext cx="517824" cy="660755"/>
            <a:chOff x="11673326" y="6232662"/>
            <a:chExt cx="410724" cy="524093"/>
          </a:xfrm>
        </p:grpSpPr>
        <p:sp>
          <p:nvSpPr>
            <p:cNvPr id="14" name="椭圆 13"/>
            <p:cNvSpPr/>
            <p:nvPr>
              <p:custDataLst>
                <p:tags r:id="rId4"/>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5"/>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6"/>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6" name="组合 5"/>
          <p:cNvGrpSpPr/>
          <p:nvPr userDrawn="1">
            <p:custDataLst>
              <p:tags r:id="rId3"/>
            </p:custDataLst>
          </p:nvPr>
        </p:nvGrpSpPr>
        <p:grpSpPr>
          <a:xfrm>
            <a:off x="79356" y="3133725"/>
            <a:ext cx="12033288" cy="927455"/>
            <a:chOff x="79356" y="3133725"/>
            <a:chExt cx="12033288" cy="927455"/>
          </a:xfrm>
        </p:grpSpPr>
        <p:grpSp>
          <p:nvGrpSpPr>
            <p:cNvPr id="8" name="组合 7"/>
            <p:cNvGrpSpPr/>
            <p:nvPr userDrawn="1">
              <p:custDataLst>
                <p:tags r:id="rId4"/>
              </p:custDataLst>
            </p:nvPr>
          </p:nvGrpSpPr>
          <p:grpSpPr>
            <a:xfrm>
              <a:off x="11385811" y="3133725"/>
              <a:ext cx="726833" cy="927455"/>
              <a:chOff x="11673326" y="6232662"/>
              <a:chExt cx="410724" cy="524093"/>
            </a:xfrm>
          </p:grpSpPr>
          <p:sp>
            <p:nvSpPr>
              <p:cNvPr id="9" name="椭圆 8"/>
              <p:cNvSpPr/>
              <p:nvPr>
                <p:custDataLst>
                  <p:tags r:id="rId5"/>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6"/>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7"/>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nvGrpSpPr>
            <p:cNvPr id="13" name="组合 12"/>
            <p:cNvGrpSpPr/>
            <p:nvPr userDrawn="1">
              <p:custDataLst>
                <p:tags r:id="rId8"/>
              </p:custDataLst>
            </p:nvPr>
          </p:nvGrpSpPr>
          <p:grpSpPr>
            <a:xfrm flipH="1">
              <a:off x="79356" y="3133725"/>
              <a:ext cx="726833" cy="927455"/>
              <a:chOff x="11673326" y="6232662"/>
              <a:chExt cx="410724" cy="524093"/>
            </a:xfrm>
          </p:grpSpPr>
          <p:sp>
            <p:nvSpPr>
              <p:cNvPr id="14" name="椭圆 13"/>
              <p:cNvSpPr/>
              <p:nvPr>
                <p:custDataLst>
                  <p:tags r:id="rId9"/>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10"/>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11"/>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2"/>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a:lstStyle/>
          <a:p>
            <a:endParaRPr lang="zh-CN" altLang="en-US" dirty="0"/>
          </a:p>
        </p:txBody>
      </p:sp>
      <p:sp>
        <p:nvSpPr>
          <p:cNvPr id="5" name="灯片编号占位符 4"/>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6"/>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36525" tIns="136525" rIns="136525" bIns="136525"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36525" tIns="136525" rIns="136525" bIns="136525"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1964837" y="2679700"/>
            <a:ext cx="3419963" cy="749300"/>
          </a:xfrm>
        </p:spPr>
        <p:txBody>
          <a:bodyPr lIns="90000" tIns="46800" rIns="90000" bIns="46800" anchor="b" anchorCtr="0">
            <a:normAutofit/>
          </a:bodyPr>
          <a:lstStyle>
            <a:lvl1pPr algn="ct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5"/>
            </p:custDataLst>
          </p:nvPr>
        </p:nvSpPr>
        <p:spPr>
          <a:xfrm>
            <a:off x="1964832" y="3509645"/>
            <a:ext cx="3419963" cy="1252855"/>
          </a:xfrm>
        </p:spPr>
        <p:txBody>
          <a:bodyPr lIns="90000" tIns="46800" rIns="90000" bIns="46800" anchor="t" anchorCtr="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sz="1600"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sz="1600"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sz="1600"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sz="1600"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3.xml"/><Relationship Id="rId6" Type="http://schemas.openxmlformats.org/officeDocument/2006/relationships/tags" Target="../tags/tag18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3.xml"/><Relationship Id="rId6" Type="http://schemas.openxmlformats.org/officeDocument/2006/relationships/tags" Target="../tags/tag186.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3.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3.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3.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03.xml"/><Relationship Id="rId1" Type="http://schemas.openxmlformats.org/officeDocument/2006/relationships/tags" Target="../tags/tag20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3.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image" Target="../media/image4.png"/><Relationship Id="rId2" Type="http://schemas.openxmlformats.org/officeDocument/2006/relationships/tags" Target="../tags/tag147.xml"/><Relationship Id="rId1" Type="http://schemas.openxmlformats.org/officeDocument/2006/relationships/tags" Target="../tags/tag14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3.xml"/><Relationship Id="rId7" Type="http://schemas.openxmlformats.org/officeDocument/2006/relationships/tags" Target="../tags/tag157.xml"/><Relationship Id="rId6" Type="http://schemas.openxmlformats.org/officeDocument/2006/relationships/image" Target="../media/image6.png"/><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image" Target="../media/image5.png"/><Relationship Id="rId2" Type="http://schemas.openxmlformats.org/officeDocument/2006/relationships/tags" Target="../tags/tag154.xml"/><Relationship Id="rId1" Type="http://schemas.openxmlformats.org/officeDocument/2006/relationships/tags" Target="../tags/tag15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3.xml"/><Relationship Id="rId7" Type="http://schemas.openxmlformats.org/officeDocument/2006/relationships/tags" Target="../tags/tag163.xml"/><Relationship Id="rId6" Type="http://schemas.openxmlformats.org/officeDocument/2006/relationships/image" Target="../media/image7.png"/><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3.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67.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3.xml"/><Relationship Id="rId6" Type="http://schemas.openxmlformats.org/officeDocument/2006/relationships/tags" Target="../tags/tag17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3.xml"/><Relationship Id="rId6" Type="http://schemas.openxmlformats.org/officeDocument/2006/relationships/tags" Target="../tags/tag178.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 Box 4"/>
          <p:cNvSpPr txBox="1"/>
          <p:nvPr/>
        </p:nvSpPr>
        <p:spPr>
          <a:xfrm>
            <a:off x="928370" y="3456305"/>
            <a:ext cx="2503170" cy="460375"/>
          </a:xfrm>
          <a:prstGeom prst="rect">
            <a:avLst/>
          </a:prstGeom>
          <a:noFill/>
        </p:spPr>
        <p:txBody>
          <a:bodyPr wrap="none" rtlCol="0">
            <a:spAutoFit/>
          </a:bodyPr>
          <a:p>
            <a:r>
              <a:rPr lang="en-IN" altLang="en-US" sz="2400" b="1" dirty="0" smtClean="0">
                <a:sym typeface="+mn-ea"/>
              </a:rPr>
              <a:t>Presented By :- </a:t>
            </a:r>
            <a:endParaRPr lang="en-IN" altLang="en-US" sz="2400" b="1" dirty="0" smtClean="0">
              <a:sym typeface="+mn-ea"/>
            </a:endParaRPr>
          </a:p>
        </p:txBody>
      </p:sp>
      <p:sp>
        <p:nvSpPr>
          <p:cNvPr id="7" name="Text Box 6"/>
          <p:cNvSpPr txBox="1"/>
          <p:nvPr/>
        </p:nvSpPr>
        <p:spPr>
          <a:xfrm>
            <a:off x="492760" y="1186815"/>
            <a:ext cx="9151620" cy="1918970"/>
          </a:xfrm>
          <a:prstGeom prst="rect">
            <a:avLst/>
          </a:prstGeom>
          <a:noFill/>
        </p:spPr>
        <p:txBody>
          <a:bodyPr wrap="square" rtlCol="0">
            <a:spAutoFit/>
          </a:bodyPr>
          <a:p>
            <a:pPr algn="l">
              <a:lnSpc>
                <a:spcPct val="180000"/>
              </a:lnSpc>
            </a:pPr>
            <a:r>
              <a:rPr lang="en-IN" altLang="en-US" sz="6600" b="1" dirty="0" smtClean="0">
                <a:solidFill>
                  <a:schemeClr val="accent4">
                    <a:lumMod val="75000"/>
                  </a:schemeClr>
                </a:solidFill>
                <a:sym typeface="+mn-ea"/>
              </a:rPr>
              <a:t>Bredth First Search</a:t>
            </a:r>
            <a:endParaRPr lang="en-IN" altLang="en-US" sz="6600" b="1" dirty="0" smtClean="0">
              <a:solidFill>
                <a:schemeClr val="accent4">
                  <a:lumMod val="75000"/>
                </a:schemeClr>
              </a:solidFill>
              <a:sym typeface="+mn-ea"/>
            </a:endParaRPr>
          </a:p>
        </p:txBody>
      </p:sp>
      <p:sp>
        <p:nvSpPr>
          <p:cNvPr id="2" name="Text Box 1"/>
          <p:cNvSpPr txBox="1"/>
          <p:nvPr/>
        </p:nvSpPr>
        <p:spPr>
          <a:xfrm>
            <a:off x="928370" y="4015105"/>
            <a:ext cx="3065780" cy="1476375"/>
          </a:xfrm>
          <a:prstGeom prst="rect">
            <a:avLst/>
          </a:prstGeom>
          <a:noFill/>
        </p:spPr>
        <p:txBody>
          <a:bodyPr wrap="square" rtlCol="0">
            <a:spAutoFit/>
          </a:bodyPr>
          <a:p>
            <a:pPr algn="l"/>
            <a:r>
              <a:rPr lang="en-IN" altLang="en-US" dirty="0" smtClean="0">
                <a:sym typeface="+mn-ea"/>
              </a:rPr>
              <a:t>Sumant Kumar(20CE10074)</a:t>
            </a:r>
            <a:endParaRPr lang="en-IN" altLang="en-US" dirty="0" smtClean="0">
              <a:sym typeface="+mn-ea"/>
            </a:endParaRPr>
          </a:p>
          <a:p>
            <a:pPr algn="l"/>
            <a:r>
              <a:rPr lang="en-IN" altLang="en-US" dirty="0" smtClean="0">
                <a:sym typeface="+mn-ea"/>
              </a:rPr>
              <a:t>                     &amp;</a:t>
            </a:r>
            <a:endParaRPr lang="en-IN" altLang="en-US" dirty="0" smtClean="0">
              <a:sym typeface="+mn-ea"/>
            </a:endParaRPr>
          </a:p>
          <a:p>
            <a:pPr algn="l"/>
            <a:r>
              <a:rPr lang="en-IN" altLang="en-US" dirty="0" smtClean="0">
                <a:sym typeface="+mn-ea"/>
              </a:rPr>
              <a:t>Sumit Nirmal (20CE10075)</a:t>
            </a:r>
            <a:endParaRPr lang="en-IN" altLang="en-US" dirty="0" smtClean="0">
              <a:sym typeface="+mn-ea"/>
            </a:endParaRPr>
          </a:p>
          <a:p>
            <a:pPr algn="l"/>
            <a:r>
              <a:rPr lang="en-IN" altLang="en-US" dirty="0" smtClean="0">
                <a:sym typeface="+mn-ea"/>
              </a:rPr>
              <a:t>                    </a:t>
            </a:r>
            <a:endParaRPr lang="en-IN" altLang="en-US" dirty="0" smtClean="0">
              <a:sym typeface="+mn-ea"/>
            </a:endParaRPr>
          </a:p>
          <a:p>
            <a:pPr algn="l"/>
            <a:r>
              <a:rPr lang="en-IN" altLang="en-US" dirty="0" smtClean="0">
                <a:sym typeface="+mn-ea"/>
              </a:rPr>
              <a:t> </a:t>
            </a:r>
            <a:endParaRPr lang="en-IN" altLang="en-US" dirty="0" smtClean="0">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2870" y="463070"/>
            <a:ext cx="9626400" cy="723600"/>
          </a:xfrm>
        </p:spPr>
        <p:txBody>
          <a:bodyPr>
            <a:normAutofit/>
          </a:bodyPr>
          <a:lstStyle/>
          <a:p>
            <a:r>
              <a:rPr lang="en-IN" altLang="en-US" smtClean="0"/>
              <a:t>BFS example :</a:t>
            </a:r>
            <a:endParaRPr lang="en-IN" altLang="en-US" smtClean="0"/>
          </a:p>
        </p:txBody>
      </p:sp>
      <p:sp>
        <p:nvSpPr>
          <p:cNvPr id="7" name="标题 2"/>
          <p:cNvSpPr>
            <a:spLocks noGrp="1"/>
          </p:cNvSpPr>
          <p:nvPr>
            <p:custDataLst>
              <p:tags r:id="rId2"/>
            </p:custDataLst>
          </p:nvPr>
        </p:nvSpPr>
        <p:spPr>
          <a:xfrm>
            <a:off x="2442845" y="5741670"/>
            <a:ext cx="1553845" cy="72390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a:lstStyle>
          <a:p>
            <a:r>
              <a:rPr lang="en-IN" altLang="en-US" sz="2400" smtClean="0"/>
              <a:t>Fig. 7 </a:t>
            </a:r>
            <a:endParaRPr lang="en-IN" altLang="en-US" sz="2400" smtClean="0"/>
          </a:p>
        </p:txBody>
      </p:sp>
      <p:sp>
        <p:nvSpPr>
          <p:cNvPr id="9" name="标题 2"/>
          <p:cNvSpPr>
            <a:spLocks noGrp="1"/>
          </p:cNvSpPr>
          <p:nvPr>
            <p:custDataLst>
              <p:tags r:id="rId3"/>
            </p:custDataLst>
          </p:nvPr>
        </p:nvSpPr>
        <p:spPr>
          <a:xfrm>
            <a:off x="7854950" y="5706745"/>
            <a:ext cx="1553845" cy="72390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a:lstStyle>
          <a:p>
            <a:r>
              <a:rPr lang="en-IN" altLang="en-US" sz="2400" smtClean="0"/>
              <a:t>Fig. 8 </a:t>
            </a:r>
            <a:endParaRPr lang="en-IN" altLang="en-US" sz="2400" smtClean="0"/>
          </a:p>
        </p:txBody>
      </p:sp>
      <p:pic>
        <p:nvPicPr>
          <p:cNvPr id="2" name="Picture 1" descr="cs6n3381"/>
          <p:cNvPicPr>
            <a:picLocks noChangeAspect="1"/>
          </p:cNvPicPr>
          <p:nvPr/>
        </p:nvPicPr>
        <p:blipFill>
          <a:blip r:embed="rId4"/>
          <a:stretch>
            <a:fillRect/>
          </a:stretch>
        </p:blipFill>
        <p:spPr>
          <a:xfrm>
            <a:off x="1028700" y="1186815"/>
            <a:ext cx="4381500" cy="4554855"/>
          </a:xfrm>
          <a:prstGeom prst="rect">
            <a:avLst/>
          </a:prstGeom>
        </p:spPr>
      </p:pic>
      <p:pic>
        <p:nvPicPr>
          <p:cNvPr id="4" name="Picture 3" descr="uoh045jv"/>
          <p:cNvPicPr>
            <a:picLocks noChangeAspect="1"/>
          </p:cNvPicPr>
          <p:nvPr/>
        </p:nvPicPr>
        <p:blipFill>
          <a:blip r:embed="rId5"/>
          <a:stretch>
            <a:fillRect/>
          </a:stretch>
        </p:blipFill>
        <p:spPr>
          <a:xfrm>
            <a:off x="6639560" y="1151255"/>
            <a:ext cx="3984625" cy="4555490"/>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2870" y="463070"/>
            <a:ext cx="9626400" cy="723600"/>
          </a:xfrm>
        </p:spPr>
        <p:txBody>
          <a:bodyPr>
            <a:normAutofit/>
          </a:bodyPr>
          <a:lstStyle/>
          <a:p>
            <a:r>
              <a:rPr lang="en-IN" altLang="en-US" smtClean="0"/>
              <a:t>BFS example :</a:t>
            </a:r>
            <a:endParaRPr lang="en-IN" altLang="en-US" smtClean="0"/>
          </a:p>
        </p:txBody>
      </p:sp>
      <p:sp>
        <p:nvSpPr>
          <p:cNvPr id="7" name="标题 2"/>
          <p:cNvSpPr>
            <a:spLocks noGrp="1"/>
          </p:cNvSpPr>
          <p:nvPr>
            <p:custDataLst>
              <p:tags r:id="rId2"/>
            </p:custDataLst>
          </p:nvPr>
        </p:nvSpPr>
        <p:spPr>
          <a:xfrm>
            <a:off x="2184400" y="5742305"/>
            <a:ext cx="1553845" cy="72390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a:lstStyle>
          <a:p>
            <a:r>
              <a:rPr lang="en-IN" altLang="en-US" sz="2400" smtClean="0"/>
              <a:t>Fig. 9 </a:t>
            </a:r>
            <a:endParaRPr lang="en-IN" altLang="en-US" sz="2400" smtClean="0"/>
          </a:p>
        </p:txBody>
      </p:sp>
      <p:sp>
        <p:nvSpPr>
          <p:cNvPr id="9" name="标题 2"/>
          <p:cNvSpPr>
            <a:spLocks noGrp="1"/>
          </p:cNvSpPr>
          <p:nvPr>
            <p:custDataLst>
              <p:tags r:id="rId3"/>
            </p:custDataLst>
          </p:nvPr>
        </p:nvSpPr>
        <p:spPr>
          <a:xfrm>
            <a:off x="7691120" y="5742305"/>
            <a:ext cx="1553845" cy="72390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a:lstStyle>
          <a:p>
            <a:r>
              <a:rPr lang="en-IN" altLang="en-US" sz="2400" smtClean="0"/>
              <a:t>Fig. 10 </a:t>
            </a:r>
            <a:endParaRPr lang="en-IN" altLang="en-US" sz="2400" smtClean="0"/>
          </a:p>
        </p:txBody>
      </p:sp>
      <p:pic>
        <p:nvPicPr>
          <p:cNvPr id="2" name="Picture 1" descr="j41nj242"/>
          <p:cNvPicPr>
            <a:picLocks noChangeAspect="1"/>
          </p:cNvPicPr>
          <p:nvPr/>
        </p:nvPicPr>
        <p:blipFill>
          <a:blip r:embed="rId4"/>
          <a:stretch>
            <a:fillRect/>
          </a:stretch>
        </p:blipFill>
        <p:spPr>
          <a:xfrm>
            <a:off x="889635" y="1187450"/>
            <a:ext cx="4142740" cy="4554855"/>
          </a:xfrm>
          <a:prstGeom prst="rect">
            <a:avLst/>
          </a:prstGeom>
        </p:spPr>
      </p:pic>
      <p:pic>
        <p:nvPicPr>
          <p:cNvPr id="4" name="Picture 3" descr="rpbcdo5w"/>
          <p:cNvPicPr>
            <a:picLocks noChangeAspect="1"/>
          </p:cNvPicPr>
          <p:nvPr/>
        </p:nvPicPr>
        <p:blipFill>
          <a:blip r:embed="rId5"/>
          <a:stretch>
            <a:fillRect/>
          </a:stretch>
        </p:blipFill>
        <p:spPr>
          <a:xfrm>
            <a:off x="6375400" y="1186180"/>
            <a:ext cx="4184650" cy="4556760"/>
          </a:xfrm>
          <a:prstGeom prst="rect">
            <a:avLst/>
          </a:prstGeom>
        </p:spPr>
      </p:pic>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IN" altLang="en-US" smtClean="0"/>
              <a:t>Applications of Bredth First Search</a:t>
            </a:r>
            <a:endParaRPr lang="en-IN" altLang="en-US" smtClean="0"/>
          </a:p>
        </p:txBody>
      </p:sp>
      <p:sp>
        <p:nvSpPr>
          <p:cNvPr id="4" name="内容占位符 3"/>
          <p:cNvSpPr>
            <a:spLocks noGrp="1"/>
          </p:cNvSpPr>
          <p:nvPr>
            <p:ph sz="quarter" idx="13"/>
            <p:custDataLst>
              <p:tags r:id="rId2"/>
            </p:custDataLst>
          </p:nvPr>
        </p:nvSpPr>
        <p:spPr>
          <a:xfrm>
            <a:off x="1281430" y="2256790"/>
            <a:ext cx="10031730" cy="2343785"/>
          </a:xfrm>
        </p:spPr>
        <p:txBody>
          <a:bodyPr>
            <a:normAutofit lnSpcReduction="10000"/>
          </a:bodyPr>
          <a:lstStyle/>
          <a:p>
            <a:pPr marL="0" indent="0">
              <a:buNone/>
            </a:pPr>
            <a:r>
              <a:rPr lang="en-IN" altLang="en-US" b="1" dirty="0"/>
              <a:t>1. Shrtest Path and Minimum Spanning Tree for unweighted graph :</a:t>
            </a:r>
            <a:r>
              <a:rPr lang="en-IN" altLang="en-US" dirty="0"/>
              <a:t> In unweighted graph, the shortest path is the path with least number of edges. With Breadth First, we always reach a vertex from given source using the minimum number of edges,Also, in case of unweighted graphs, any spanning tree is Minimum Spanning Tree and we can use Bredth first traversal for finding a spanning tree.</a:t>
            </a:r>
            <a:endParaRPr lang="en-IN" altLang="en-US" dirty="0"/>
          </a:p>
        </p:txBody>
      </p:sp>
      <p:sp>
        <p:nvSpPr>
          <p:cNvPr id="2" name="内容占位符 3"/>
          <p:cNvSpPr>
            <a:spLocks noGrp="1"/>
          </p:cNvSpPr>
          <p:nvPr>
            <p:custDataLst>
              <p:tags r:id="rId3"/>
            </p:custDataLst>
          </p:nvPr>
        </p:nvSpPr>
        <p:spPr>
          <a:xfrm>
            <a:off x="1281430" y="4884420"/>
            <a:ext cx="9245600" cy="1275080"/>
          </a:xfrm>
          <a:prstGeom prst="rect">
            <a:avLst/>
          </a:prstGeom>
        </p:spPr>
        <p:txBody>
          <a:bodyPr vert="horz" lIns="90170" tIns="46990" rIns="90170" bIns="4699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b="1" dirty="0"/>
              <a:t>2. Peer to Peer Networks : </a:t>
            </a:r>
            <a:r>
              <a:rPr lang="en-IN" altLang="en-US" dirty="0"/>
              <a:t>In Peer to Peer Networks like BitTorrent,Bredth First Search is used to find all neighbor nodes.</a:t>
            </a:r>
            <a:endParaRPr lang="en-IN" altLang="en-US" dirty="0"/>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IN" altLang="en-US" smtClean="0"/>
              <a:t>Applications of Bredth First Search</a:t>
            </a:r>
            <a:endParaRPr lang="en-IN" altLang="en-US" smtClean="0"/>
          </a:p>
        </p:txBody>
      </p:sp>
      <p:sp>
        <p:nvSpPr>
          <p:cNvPr id="4" name="内容占位符 3"/>
          <p:cNvSpPr>
            <a:spLocks noGrp="1"/>
          </p:cNvSpPr>
          <p:nvPr>
            <p:ph sz="quarter" idx="13"/>
            <p:custDataLst>
              <p:tags r:id="rId2"/>
            </p:custDataLst>
          </p:nvPr>
        </p:nvSpPr>
        <p:spPr>
          <a:xfrm>
            <a:off x="1281430" y="2256790"/>
            <a:ext cx="10271125" cy="957580"/>
          </a:xfrm>
        </p:spPr>
        <p:txBody>
          <a:bodyPr>
            <a:normAutofit lnSpcReduction="10000"/>
          </a:bodyPr>
          <a:lstStyle/>
          <a:p>
            <a:pPr marL="0" indent="0">
              <a:buNone/>
            </a:pPr>
            <a:r>
              <a:rPr lang="en-IN" altLang="en-US" b="1" dirty="0"/>
              <a:t>3.Crawlers in Search Engines </a:t>
            </a:r>
            <a:r>
              <a:rPr lang="en-IN" altLang="en-US" dirty="0"/>
              <a:t>: Crawlers build index using Bredth First Search .The idea is to start from source page and follow all links from source and keep doing same</a:t>
            </a:r>
            <a:endParaRPr lang="en-IN" altLang="en-US" dirty="0"/>
          </a:p>
        </p:txBody>
      </p:sp>
      <p:sp>
        <p:nvSpPr>
          <p:cNvPr id="2" name="内容占位符 3"/>
          <p:cNvSpPr>
            <a:spLocks noGrp="1"/>
          </p:cNvSpPr>
          <p:nvPr>
            <p:custDataLst>
              <p:tags r:id="rId3"/>
            </p:custDataLst>
          </p:nvPr>
        </p:nvSpPr>
        <p:spPr>
          <a:xfrm>
            <a:off x="1281430" y="3214370"/>
            <a:ext cx="9245600" cy="1016000"/>
          </a:xfrm>
          <a:prstGeom prst="rect">
            <a:avLst/>
          </a:prstGeom>
        </p:spPr>
        <p:txBody>
          <a:bodyPr vert="horz" lIns="90170" tIns="46990" rIns="90170" bIns="4699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b="1" dirty="0"/>
              <a:t>4. Social Networking Websies :</a:t>
            </a:r>
            <a:r>
              <a:rPr lang="en-IN" altLang="en-US" dirty="0"/>
              <a:t> In social networks, we can find people within a given distancee ‘k’ from a person using Bredth Firsst Search till ‘k’ levels.</a:t>
            </a:r>
            <a:r>
              <a:rPr lang="en-IN" altLang="en-US" b="1" dirty="0"/>
              <a:t> </a:t>
            </a:r>
            <a:endParaRPr lang="en-IN" altLang="en-US" dirty="0"/>
          </a:p>
        </p:txBody>
      </p:sp>
      <p:sp>
        <p:nvSpPr>
          <p:cNvPr id="5" name="内容占位符 3"/>
          <p:cNvSpPr>
            <a:spLocks noGrp="1"/>
          </p:cNvSpPr>
          <p:nvPr>
            <p:custDataLst>
              <p:tags r:id="rId4"/>
            </p:custDataLst>
          </p:nvPr>
        </p:nvSpPr>
        <p:spPr>
          <a:xfrm>
            <a:off x="1281430" y="4230370"/>
            <a:ext cx="9245600" cy="1882140"/>
          </a:xfrm>
          <a:prstGeom prst="rect">
            <a:avLst/>
          </a:prstGeom>
        </p:spPr>
        <p:txBody>
          <a:bodyPr vert="horz" lIns="90170" tIns="46990" rIns="90170" bIns="4699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b="1" dirty="0"/>
              <a:t>5. GPS Navigation systems :</a:t>
            </a:r>
            <a:r>
              <a:rPr lang="en-IN" altLang="en-US" dirty="0"/>
              <a:t> Breadth First search  is used to find all neighboring locations. navigation  systems such as the  Google Maps,which can give directions to reach  from one place to another use BFS. They take your location to be the source node and your destination as the the dstintion node on the graph. </a:t>
            </a:r>
            <a:r>
              <a:rPr lang="en-IN" altLang="en-US" b="1" dirty="0"/>
              <a:t> </a:t>
            </a:r>
            <a:r>
              <a:rPr lang="en-IN" altLang="en-US" dirty="0"/>
              <a:t>BFS is applied and  the shortest route is genrated whiich is used to gave directions  or real time navigation.</a:t>
            </a:r>
            <a:endParaRPr lang="en-IN" altLang="en-US" dirty="0"/>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IN" altLang="en-US" smtClean="0"/>
              <a:t>Applications of Bredth First Search</a:t>
            </a:r>
            <a:endParaRPr lang="en-IN" altLang="en-US" smtClean="0"/>
          </a:p>
        </p:txBody>
      </p:sp>
      <p:sp>
        <p:nvSpPr>
          <p:cNvPr id="4" name="内容占位符 3"/>
          <p:cNvSpPr>
            <a:spLocks noGrp="1"/>
          </p:cNvSpPr>
          <p:nvPr>
            <p:ph sz="quarter" idx="13"/>
            <p:custDataLst>
              <p:tags r:id="rId2"/>
            </p:custDataLst>
          </p:nvPr>
        </p:nvSpPr>
        <p:spPr>
          <a:xfrm>
            <a:off x="1281430" y="2256790"/>
            <a:ext cx="10271125" cy="957580"/>
          </a:xfrm>
        </p:spPr>
        <p:txBody>
          <a:bodyPr>
            <a:normAutofit lnSpcReduction="10000"/>
          </a:bodyPr>
          <a:lstStyle/>
          <a:p>
            <a:pPr marL="0" indent="0">
              <a:buNone/>
            </a:pPr>
            <a:r>
              <a:rPr lang="en-IN" altLang="en-US" b="1" dirty="0"/>
              <a:t>6.Broadcasting in network </a:t>
            </a:r>
            <a:r>
              <a:rPr lang="en-IN" altLang="en-US" dirty="0"/>
              <a:t>: In networks, a broadcasted packet follows Breadth First Search to reach all nodes.</a:t>
            </a:r>
            <a:endParaRPr lang="en-IN" altLang="en-US" dirty="0"/>
          </a:p>
        </p:txBody>
      </p:sp>
      <p:sp>
        <p:nvSpPr>
          <p:cNvPr id="2" name="内容占位符 3"/>
          <p:cNvSpPr>
            <a:spLocks noGrp="1"/>
          </p:cNvSpPr>
          <p:nvPr>
            <p:custDataLst>
              <p:tags r:id="rId3"/>
            </p:custDataLst>
          </p:nvPr>
        </p:nvSpPr>
        <p:spPr>
          <a:xfrm>
            <a:off x="1281430" y="3214370"/>
            <a:ext cx="9245600" cy="626745"/>
          </a:xfrm>
          <a:prstGeom prst="rect">
            <a:avLst/>
          </a:prstGeom>
        </p:spPr>
        <p:txBody>
          <a:bodyPr vert="horz" lIns="90170" tIns="46990" rIns="90170" bIns="4699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b="1" dirty="0"/>
              <a:t>7. In Garbage Collection :</a:t>
            </a:r>
            <a:r>
              <a:rPr lang="en-IN" altLang="en-US" dirty="0"/>
              <a:t> BFS is used in copying garbage collection </a:t>
            </a:r>
            <a:r>
              <a:rPr lang="en-IN" altLang="en-US" b="1" dirty="0"/>
              <a:t> </a:t>
            </a:r>
            <a:endParaRPr lang="en-IN" altLang="en-US" dirty="0"/>
          </a:p>
        </p:txBody>
      </p:sp>
      <p:sp>
        <p:nvSpPr>
          <p:cNvPr id="5" name="内容占位符 3"/>
          <p:cNvSpPr>
            <a:spLocks noGrp="1"/>
          </p:cNvSpPr>
          <p:nvPr>
            <p:custDataLst>
              <p:tags r:id="rId4"/>
            </p:custDataLst>
          </p:nvPr>
        </p:nvSpPr>
        <p:spPr>
          <a:xfrm>
            <a:off x="1281430" y="3914775"/>
            <a:ext cx="9245600" cy="1167765"/>
          </a:xfrm>
          <a:prstGeom prst="rect">
            <a:avLst/>
          </a:prstGeom>
        </p:spPr>
        <p:txBody>
          <a:bodyPr vert="horz" lIns="90170" tIns="46990" rIns="90170" bIns="4699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b="1" dirty="0"/>
              <a:t>8.Cycle detection in undirected graph:</a:t>
            </a:r>
            <a:r>
              <a:rPr lang="en-IN" altLang="en-US" dirty="0"/>
              <a:t> In undirected graphs,either Bredth First Search o Depth First Search can be used to detect cycle . In directed graph, only depth dirst search can be used. </a:t>
            </a:r>
            <a:endParaRPr lang="en-IN" altLang="en-US" dirty="0"/>
          </a:p>
        </p:txBody>
      </p:sp>
      <p:sp>
        <p:nvSpPr>
          <p:cNvPr id="6" name="内容占位符 3"/>
          <p:cNvSpPr>
            <a:spLocks noGrp="1"/>
          </p:cNvSpPr>
          <p:nvPr>
            <p:custDataLst>
              <p:tags r:id="rId5"/>
            </p:custDataLst>
          </p:nvPr>
        </p:nvSpPr>
        <p:spPr>
          <a:xfrm>
            <a:off x="1281430" y="5082540"/>
            <a:ext cx="9245600" cy="1167765"/>
          </a:xfrm>
          <a:prstGeom prst="rect">
            <a:avLst/>
          </a:prstGeom>
        </p:spPr>
        <p:txBody>
          <a:bodyPr vert="horz" lIns="90170" tIns="46990" rIns="90170" bIns="4699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b="1" dirty="0"/>
              <a:t>9.Path Finding:</a:t>
            </a:r>
            <a:r>
              <a:rPr lang="en-IN" altLang="en-US" dirty="0"/>
              <a:t> We can either use BFS or DFS to find if there is a path between two vertices.</a:t>
            </a:r>
            <a:endParaRPr lang="en-IN" altLang="en-US" dirty="0"/>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THANKS</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IN" altLang="en-US" smtClean="0"/>
              <a:t>Inventer Of BFS</a:t>
            </a:r>
            <a:endParaRPr lang="en-IN" altLang="en-US" smtClean="0"/>
          </a:p>
        </p:txBody>
      </p:sp>
      <p:sp>
        <p:nvSpPr>
          <p:cNvPr id="4" name="内容占位符 3"/>
          <p:cNvSpPr>
            <a:spLocks noGrp="1"/>
          </p:cNvSpPr>
          <p:nvPr>
            <p:ph sz="quarter" idx="13"/>
            <p:custDataLst>
              <p:tags r:id="rId2"/>
            </p:custDataLst>
          </p:nvPr>
        </p:nvSpPr>
        <p:spPr>
          <a:xfrm>
            <a:off x="1281430" y="2163445"/>
            <a:ext cx="6912610" cy="2611120"/>
          </a:xfrm>
        </p:spPr>
        <p:txBody>
          <a:bodyPr>
            <a:normAutofit lnSpcReduction="10000"/>
          </a:bodyPr>
          <a:lstStyle/>
          <a:p>
            <a:pPr marL="0" indent="0">
              <a:buNone/>
            </a:pPr>
            <a:r>
              <a:rPr lang="en-IN" altLang="en-US" dirty="0"/>
              <a:t>BFS were origionaly invented in 1945 by Konrad Zuse.</a:t>
            </a:r>
            <a:endParaRPr lang="en-IN" altLang="en-US" dirty="0"/>
          </a:p>
          <a:p>
            <a:pPr marL="0" indent="0">
              <a:buNone/>
            </a:pPr>
            <a:endParaRPr lang="en-IN" altLang="en-US" dirty="0"/>
          </a:p>
          <a:p>
            <a:pPr marL="0" indent="0">
              <a:buNone/>
            </a:pPr>
            <a:r>
              <a:rPr lang="en-IN" altLang="en-US" dirty="0"/>
              <a:t>He was a German Civil Engineer,inventer and computer pioneer.</a:t>
            </a:r>
            <a:endParaRPr lang="en-IN" altLang="en-US" dirty="0"/>
          </a:p>
          <a:p>
            <a:pPr marL="0" indent="0">
              <a:buNone/>
            </a:pPr>
            <a:r>
              <a:rPr lang="en-IN" altLang="en-US" dirty="0"/>
              <a:t>His greatest achievement was the world’s first prpgrammable computer. </a:t>
            </a:r>
            <a:endParaRPr lang="en-IN" altLang="en-US" dirty="0"/>
          </a:p>
        </p:txBody>
      </p:sp>
      <p:pic>
        <p:nvPicPr>
          <p:cNvPr id="2" name="Picture 1" descr="mdiwibpo"/>
          <p:cNvPicPr>
            <a:picLocks noChangeAspect="1"/>
          </p:cNvPicPr>
          <p:nvPr/>
        </p:nvPicPr>
        <p:blipFill>
          <a:blip r:embed="rId3"/>
          <a:stretch>
            <a:fillRect/>
          </a:stretch>
        </p:blipFill>
        <p:spPr>
          <a:xfrm>
            <a:off x="8812530" y="1972945"/>
            <a:ext cx="2095500" cy="2790825"/>
          </a:xfrm>
          <a:prstGeom prst="rect">
            <a:avLst/>
          </a:prstGeom>
        </p:spPr>
      </p:pic>
      <p:sp>
        <p:nvSpPr>
          <p:cNvPr id="5" name="标题 2"/>
          <p:cNvSpPr>
            <a:spLocks noGrp="1"/>
          </p:cNvSpPr>
          <p:nvPr>
            <p:custDataLst>
              <p:tags r:id="rId4"/>
            </p:custDataLst>
          </p:nvPr>
        </p:nvSpPr>
        <p:spPr>
          <a:xfrm>
            <a:off x="9021445" y="4763770"/>
            <a:ext cx="2211705" cy="7239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a:lstStyle>
          <a:p>
            <a:r>
              <a:rPr lang="en-IN" altLang="en-US" sz="2000" b="0" smtClean="0"/>
              <a:t>Konrad Zuse</a:t>
            </a:r>
            <a:endParaRPr lang="en-IN" altLang="en-US" sz="2000" b="0" smtClean="0"/>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IN" altLang="en-US" smtClean="0"/>
              <a:t>What is Bredth First Search (BFS)?</a:t>
            </a:r>
            <a:endParaRPr lang="en-IN" altLang="en-US" smtClean="0"/>
          </a:p>
        </p:txBody>
      </p:sp>
      <p:sp>
        <p:nvSpPr>
          <p:cNvPr id="4" name="内容占位符 3"/>
          <p:cNvSpPr>
            <a:spLocks noGrp="1"/>
          </p:cNvSpPr>
          <p:nvPr>
            <p:ph sz="quarter" idx="13"/>
            <p:custDataLst>
              <p:tags r:id="rId2"/>
            </p:custDataLst>
          </p:nvPr>
        </p:nvSpPr>
        <p:spPr>
          <a:xfrm>
            <a:off x="1281430" y="2163445"/>
            <a:ext cx="6912610" cy="2611120"/>
          </a:xfrm>
        </p:spPr>
        <p:txBody>
          <a:bodyPr>
            <a:normAutofit lnSpcReduction="10000"/>
          </a:bodyPr>
          <a:lstStyle/>
          <a:p>
            <a:pPr marL="0" indent="0">
              <a:buNone/>
            </a:pPr>
            <a:r>
              <a:rPr lang="en-IN" altLang="en-US" dirty="0"/>
              <a:t>Bredth-first search (BFS) is an algorithm for traversing or searching Tree or Graph data structures.</a:t>
            </a:r>
            <a:endParaRPr lang="en-IN" altLang="en-US" dirty="0"/>
          </a:p>
          <a:p>
            <a:pPr marL="0" indent="0">
              <a:buNone/>
            </a:pPr>
            <a:endParaRPr lang="en-IN" altLang="en-US" dirty="0"/>
          </a:p>
          <a:p>
            <a:pPr marL="0" indent="0">
              <a:buNone/>
            </a:pPr>
            <a:r>
              <a:rPr lang="en-IN" altLang="en-US" dirty="0"/>
              <a:t>It start at the tree root or some arbitrary node a graph,sometimes referred to as a ‘search key’ and explores all of the neighbor noides at the present depth prior to moving on to the nodes at the next depth level</a:t>
            </a:r>
            <a:endParaRPr lang="en-IN" altLang="en-US"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IN" altLang="en-US" smtClean="0"/>
              <a:t>We Should know </a:t>
            </a:r>
            <a:endParaRPr lang="en-IN" altLang="en-US" smtClean="0"/>
          </a:p>
        </p:txBody>
      </p:sp>
      <p:sp>
        <p:nvSpPr>
          <p:cNvPr id="4" name="内容占位符 3"/>
          <p:cNvSpPr>
            <a:spLocks noGrp="1"/>
          </p:cNvSpPr>
          <p:nvPr>
            <p:ph sz="quarter" idx="13"/>
            <p:custDataLst>
              <p:tags r:id="rId2"/>
            </p:custDataLst>
          </p:nvPr>
        </p:nvSpPr>
        <p:spPr>
          <a:xfrm>
            <a:off x="1281430" y="2163445"/>
            <a:ext cx="6912610" cy="921385"/>
          </a:xfrm>
        </p:spPr>
        <p:txBody>
          <a:bodyPr>
            <a:normAutofit lnSpcReduction="10000"/>
          </a:bodyPr>
          <a:lstStyle/>
          <a:p>
            <a:pPr marL="0" indent="0">
              <a:buNone/>
            </a:pPr>
            <a:r>
              <a:rPr lang="en-IN" altLang="en-US" dirty="0">
                <a:cs typeface="Arial" panose="020B0604020202020204" pitchFamily="34" charset="0"/>
              </a:rPr>
              <a:t>→ A Graph G =(V,E) consists a set of vertices, V, and a set of edges, E.</a:t>
            </a:r>
            <a:endParaRPr lang="en-IN" altLang="en-US" dirty="0">
              <a:cs typeface="Arial" panose="020B0604020202020204" pitchFamily="34" charset="0"/>
            </a:endParaRPr>
          </a:p>
        </p:txBody>
      </p:sp>
      <p:pic>
        <p:nvPicPr>
          <p:cNvPr id="9" name="Picture 8" descr="bmxyw1er"/>
          <p:cNvPicPr>
            <a:picLocks noChangeAspect="1"/>
          </p:cNvPicPr>
          <p:nvPr/>
        </p:nvPicPr>
        <p:blipFill>
          <a:blip r:embed="rId3"/>
          <a:stretch>
            <a:fillRect/>
          </a:stretch>
        </p:blipFill>
        <p:spPr>
          <a:xfrm>
            <a:off x="8193405" y="852805"/>
            <a:ext cx="3766185" cy="2232025"/>
          </a:xfrm>
          <a:prstGeom prst="rect">
            <a:avLst/>
          </a:prstGeom>
        </p:spPr>
      </p:pic>
      <p:sp>
        <p:nvSpPr>
          <p:cNvPr id="10" name="内容占位符 3"/>
          <p:cNvSpPr>
            <a:spLocks noGrp="1"/>
          </p:cNvSpPr>
          <p:nvPr>
            <p:custDataLst>
              <p:tags r:id="rId4"/>
            </p:custDataLst>
          </p:nvPr>
        </p:nvSpPr>
        <p:spPr>
          <a:xfrm>
            <a:off x="1281430" y="3275330"/>
            <a:ext cx="6912610" cy="921385"/>
          </a:xfrm>
          <a:prstGeom prst="rect">
            <a:avLst/>
          </a:prstGeom>
        </p:spPr>
        <p:txBody>
          <a:bodyPr vert="horz" lIns="90170" tIns="46990" rIns="90170" bIns="4699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dirty="0">
                <a:cs typeface="Arial" panose="020B0604020202020204" pitchFamily="34" charset="0"/>
              </a:rPr>
              <a:t>→ A tree is a collection of entities called nodes. Nodes are connected by edges.Each node containes a value or data ,and it may or may not have a child node</a:t>
            </a:r>
            <a:endParaRPr lang="en-IN" altLang="en-US" dirty="0">
              <a:cs typeface="Arial" panose="020B0604020202020204" pitchFamily="34" charset="0"/>
            </a:endParaRPr>
          </a:p>
        </p:txBody>
      </p:sp>
      <p:sp>
        <p:nvSpPr>
          <p:cNvPr id="11" name="内容占位符 3"/>
          <p:cNvSpPr>
            <a:spLocks noGrp="1"/>
          </p:cNvSpPr>
          <p:nvPr>
            <p:custDataLst>
              <p:tags r:id="rId5"/>
            </p:custDataLst>
          </p:nvPr>
        </p:nvSpPr>
        <p:spPr>
          <a:xfrm>
            <a:off x="1281430" y="4387215"/>
            <a:ext cx="6912610" cy="921385"/>
          </a:xfrm>
          <a:prstGeom prst="rect">
            <a:avLst/>
          </a:prstGeom>
        </p:spPr>
        <p:txBody>
          <a:bodyPr vert="horz" lIns="90170" tIns="46990" rIns="90170" bIns="4699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dirty="0">
                <a:cs typeface="Arial" panose="020B0604020202020204" pitchFamily="34" charset="0"/>
              </a:rPr>
              <a:t>→ Tree is also a Graph</a:t>
            </a:r>
            <a:endParaRPr lang="en-IN" altLang="en-US" dirty="0">
              <a:cs typeface="Arial" panose="020B0604020202020204" pitchFamily="34" charset="0"/>
            </a:endParaRPr>
          </a:p>
        </p:txBody>
      </p:sp>
      <p:pic>
        <p:nvPicPr>
          <p:cNvPr id="13" name="Picture 12" descr="tree-data-struct"/>
          <p:cNvPicPr>
            <a:picLocks noChangeAspect="1"/>
          </p:cNvPicPr>
          <p:nvPr/>
        </p:nvPicPr>
        <p:blipFill>
          <a:blip r:embed="rId6"/>
          <a:stretch>
            <a:fillRect/>
          </a:stretch>
        </p:blipFill>
        <p:spPr>
          <a:xfrm>
            <a:off x="5437505" y="4011295"/>
            <a:ext cx="4463415" cy="2366010"/>
          </a:xfrm>
          <a:prstGeom prst="rect">
            <a:avLst/>
          </a:prstGeom>
        </p:spPr>
      </p:pic>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1600" y="840895"/>
            <a:ext cx="9626400" cy="723600"/>
          </a:xfrm>
        </p:spPr>
        <p:txBody>
          <a:bodyPr>
            <a:normAutofit/>
          </a:bodyPr>
          <a:lstStyle/>
          <a:p>
            <a:r>
              <a:rPr lang="en-IN" altLang="en-US" smtClean="0"/>
              <a:t>We Should know </a:t>
            </a:r>
            <a:endParaRPr lang="en-IN" altLang="en-US" smtClean="0"/>
          </a:p>
        </p:txBody>
      </p:sp>
      <p:sp>
        <p:nvSpPr>
          <p:cNvPr id="4" name="内容占位符 3"/>
          <p:cNvSpPr>
            <a:spLocks noGrp="1"/>
          </p:cNvSpPr>
          <p:nvPr>
            <p:ph sz="quarter" idx="13"/>
            <p:custDataLst>
              <p:tags r:id="rId2"/>
            </p:custDataLst>
          </p:nvPr>
        </p:nvSpPr>
        <p:spPr>
          <a:xfrm>
            <a:off x="1281430" y="1564640"/>
            <a:ext cx="9853295" cy="921385"/>
          </a:xfrm>
        </p:spPr>
        <p:txBody>
          <a:bodyPr>
            <a:normAutofit lnSpcReduction="10000"/>
          </a:bodyPr>
          <a:lstStyle/>
          <a:p>
            <a:pPr marL="0" indent="0">
              <a:buNone/>
            </a:pPr>
            <a:r>
              <a:rPr lang="en-IN" altLang="en-US" dirty="0">
                <a:cs typeface="Arial" panose="020B0604020202020204" pitchFamily="34" charset="0"/>
              </a:rPr>
              <a:t>→ </a:t>
            </a:r>
            <a:r>
              <a:rPr lang="en-IN" altLang="en-US" b="1" dirty="0">
                <a:cs typeface="Arial" panose="020B0604020202020204" pitchFamily="34" charset="0"/>
              </a:rPr>
              <a:t>Visiting a Vertex</a:t>
            </a:r>
            <a:r>
              <a:rPr lang="en-IN" altLang="en-US" dirty="0">
                <a:cs typeface="Arial" panose="020B0604020202020204" pitchFamily="34" charset="0"/>
              </a:rPr>
              <a:t> : It means going on a particular vertex or checking a vertex’s value.</a:t>
            </a:r>
            <a:endParaRPr lang="en-IN" altLang="en-US" dirty="0">
              <a:cs typeface="Arial" panose="020B0604020202020204" pitchFamily="34" charset="0"/>
            </a:endParaRPr>
          </a:p>
        </p:txBody>
      </p:sp>
      <p:sp>
        <p:nvSpPr>
          <p:cNvPr id="10" name="内容占位符 3"/>
          <p:cNvSpPr>
            <a:spLocks noGrp="1"/>
          </p:cNvSpPr>
          <p:nvPr>
            <p:custDataLst>
              <p:tags r:id="rId3"/>
            </p:custDataLst>
          </p:nvPr>
        </p:nvSpPr>
        <p:spPr>
          <a:xfrm>
            <a:off x="1281430" y="2192655"/>
            <a:ext cx="9741535" cy="921385"/>
          </a:xfrm>
          <a:prstGeom prst="rect">
            <a:avLst/>
          </a:prstGeom>
        </p:spPr>
        <p:txBody>
          <a:bodyPr vert="horz" lIns="90170" tIns="46990" rIns="90170" bIns="4699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dirty="0">
                <a:cs typeface="Arial" panose="020B0604020202020204" pitchFamily="34" charset="0"/>
              </a:rPr>
              <a:t>→ </a:t>
            </a:r>
            <a:r>
              <a:rPr lang="en-IN" altLang="en-US" b="1" dirty="0">
                <a:cs typeface="Arial" panose="020B0604020202020204" pitchFamily="34" charset="0"/>
              </a:rPr>
              <a:t>Exploration of Vertex</a:t>
            </a:r>
            <a:r>
              <a:rPr lang="en-IN" altLang="en-US" dirty="0">
                <a:cs typeface="Arial" panose="020B0604020202020204" pitchFamily="34" charset="0"/>
              </a:rPr>
              <a:t> : It means visiting all the adjacent vertices of a selected node.</a:t>
            </a:r>
            <a:endParaRPr lang="en-IN" altLang="en-US" dirty="0">
              <a:cs typeface="Arial" panose="020B0604020202020204" pitchFamily="34" charset="0"/>
            </a:endParaRPr>
          </a:p>
        </p:txBody>
      </p:sp>
      <p:sp>
        <p:nvSpPr>
          <p:cNvPr id="11" name="内容占位符 3"/>
          <p:cNvSpPr>
            <a:spLocks noGrp="1"/>
          </p:cNvSpPr>
          <p:nvPr>
            <p:custDataLst>
              <p:tags r:id="rId4"/>
            </p:custDataLst>
          </p:nvPr>
        </p:nvSpPr>
        <p:spPr>
          <a:xfrm>
            <a:off x="1281430" y="3114040"/>
            <a:ext cx="6402070" cy="921385"/>
          </a:xfrm>
          <a:prstGeom prst="rect">
            <a:avLst/>
          </a:prstGeom>
        </p:spPr>
        <p:txBody>
          <a:bodyPr vert="horz" lIns="90170" tIns="46990" rIns="90170" bIns="4699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dirty="0">
                <a:cs typeface="Arial" panose="020B0604020202020204" pitchFamily="34" charset="0"/>
              </a:rPr>
              <a:t>→ </a:t>
            </a:r>
            <a:r>
              <a:rPr lang="en-IN" altLang="en-US" b="1" dirty="0">
                <a:cs typeface="Arial" panose="020B0604020202020204" pitchFamily="34" charset="0"/>
              </a:rPr>
              <a:t>Traversing</a:t>
            </a:r>
            <a:r>
              <a:rPr lang="en-IN" altLang="en-US" dirty="0">
                <a:cs typeface="Arial" panose="020B0604020202020204" pitchFamily="34" charset="0"/>
              </a:rPr>
              <a:t> : Traversing means passing through nodes in a specific order </a:t>
            </a:r>
            <a:endParaRPr lang="en-IN" altLang="en-US" dirty="0">
              <a:cs typeface="Arial" panose="020B0604020202020204" pitchFamily="34" charset="0"/>
            </a:endParaRPr>
          </a:p>
        </p:txBody>
      </p:sp>
      <p:sp>
        <p:nvSpPr>
          <p:cNvPr id="2" name="内容占位符 3"/>
          <p:cNvSpPr>
            <a:spLocks noGrp="1"/>
          </p:cNvSpPr>
          <p:nvPr>
            <p:custDataLst>
              <p:tags r:id="rId5"/>
            </p:custDataLst>
          </p:nvPr>
        </p:nvSpPr>
        <p:spPr>
          <a:xfrm>
            <a:off x="1281430" y="4309745"/>
            <a:ext cx="6229985" cy="921385"/>
          </a:xfrm>
          <a:prstGeom prst="rect">
            <a:avLst/>
          </a:prstGeom>
        </p:spPr>
        <p:txBody>
          <a:bodyPr vert="horz" lIns="90170" tIns="46990" rIns="90170" bIns="4699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dirty="0">
                <a:cs typeface="Arial" panose="020B0604020202020204" pitchFamily="34" charset="0"/>
              </a:rPr>
              <a:t>→ </a:t>
            </a:r>
            <a:r>
              <a:rPr lang="en-IN" altLang="en-US" b="1" dirty="0">
                <a:cs typeface="Arial" panose="020B0604020202020204" pitchFamily="34" charset="0"/>
              </a:rPr>
              <a:t>Level-Order</a:t>
            </a:r>
            <a:r>
              <a:rPr lang="en-IN" altLang="en-US" dirty="0">
                <a:cs typeface="Arial" panose="020B0604020202020204" pitchFamily="34" charset="0"/>
              </a:rPr>
              <a:t> : It is a traversing method, where we have to visit every node on a level before going to a lower level</a:t>
            </a:r>
            <a:endParaRPr lang="en-IN" altLang="en-US" dirty="0">
              <a:cs typeface="Arial" panose="020B0604020202020204" pitchFamily="34" charset="0"/>
            </a:endParaRPr>
          </a:p>
        </p:txBody>
      </p:sp>
      <p:pic>
        <p:nvPicPr>
          <p:cNvPr id="5" name="Picture 4" descr="biip0y61"/>
          <p:cNvPicPr>
            <a:picLocks noChangeAspect="1"/>
          </p:cNvPicPr>
          <p:nvPr/>
        </p:nvPicPr>
        <p:blipFill>
          <a:blip r:embed="rId6"/>
          <a:stretch>
            <a:fillRect/>
          </a:stretch>
        </p:blipFill>
        <p:spPr>
          <a:xfrm>
            <a:off x="7683500" y="2800350"/>
            <a:ext cx="4232275" cy="2655570"/>
          </a:xfrm>
          <a:prstGeom prst="rect">
            <a:avLst/>
          </a:prstGeom>
        </p:spPr>
      </p:pic>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Autofit/>
          </a:bodyPr>
          <a:lstStyle/>
          <a:p>
            <a:r>
              <a:rPr lang="en-IN" altLang="en-US" sz="2400" smtClean="0"/>
              <a:t>BFS is just like Level Order &amp; it follow 3 simple rules </a:t>
            </a:r>
            <a:endParaRPr lang="en-IN" altLang="en-US" sz="2400" smtClean="0"/>
          </a:p>
        </p:txBody>
      </p:sp>
      <p:sp>
        <p:nvSpPr>
          <p:cNvPr id="4" name="内容占位符 3"/>
          <p:cNvSpPr>
            <a:spLocks noGrp="1"/>
          </p:cNvSpPr>
          <p:nvPr>
            <p:ph sz="quarter" idx="13"/>
            <p:custDataLst>
              <p:tags r:id="rId2"/>
            </p:custDataLst>
          </p:nvPr>
        </p:nvSpPr>
        <p:spPr>
          <a:xfrm>
            <a:off x="1281430" y="2163445"/>
            <a:ext cx="6912610" cy="2611120"/>
          </a:xfrm>
        </p:spPr>
        <p:txBody>
          <a:bodyPr>
            <a:normAutofit lnSpcReduction="20000"/>
          </a:bodyPr>
          <a:lstStyle/>
          <a:p>
            <a:pPr marL="0" indent="0">
              <a:buNone/>
            </a:pPr>
            <a:r>
              <a:rPr lang="en-IN" altLang="en-US" b="1" dirty="0"/>
              <a:t>Rule 1 ;</a:t>
            </a:r>
            <a:r>
              <a:rPr lang="en-IN" altLang="en-US" dirty="0"/>
              <a:t> Visit the adjacent unvisited vertex. Mark it as visited.</a:t>
            </a:r>
            <a:endParaRPr lang="en-IN" altLang="en-US" dirty="0"/>
          </a:p>
          <a:p>
            <a:pPr marL="0" indent="0">
              <a:buNone/>
            </a:pPr>
            <a:r>
              <a:rPr lang="en-IN" altLang="en-US" dirty="0"/>
              <a:t>Insert it in a queue &amp; Display it..</a:t>
            </a:r>
            <a:endParaRPr lang="en-IN" altLang="en-US" dirty="0"/>
          </a:p>
          <a:p>
            <a:pPr marL="0" indent="0">
              <a:buNone/>
            </a:pPr>
            <a:endParaRPr lang="en-IN" altLang="en-US" dirty="0"/>
          </a:p>
          <a:p>
            <a:pPr marL="0" indent="0">
              <a:buNone/>
            </a:pPr>
            <a:r>
              <a:rPr lang="en-IN" altLang="en-US" b="1" dirty="0"/>
              <a:t>Rule 2 :</a:t>
            </a:r>
            <a:r>
              <a:rPr lang="en-IN" altLang="en-US" dirty="0"/>
              <a:t> If no adjacent vertex is found,remove the first vertex from the queue.</a:t>
            </a:r>
            <a:endParaRPr lang="en-IN" altLang="en-US" dirty="0"/>
          </a:p>
          <a:p>
            <a:pPr marL="0" indent="0">
              <a:buNone/>
            </a:pPr>
            <a:endParaRPr lang="en-IN" altLang="en-US" dirty="0"/>
          </a:p>
          <a:p>
            <a:pPr marL="0" indent="0">
              <a:buNone/>
            </a:pPr>
            <a:r>
              <a:rPr lang="en-IN" altLang="en-US" b="1" dirty="0"/>
              <a:t>Rule 3 :</a:t>
            </a:r>
            <a:r>
              <a:rPr lang="en-IN" altLang="en-US" dirty="0"/>
              <a:t> Repeat Rule 1 and 2 untill the queue is empty.</a:t>
            </a:r>
            <a:endParaRPr lang="en-IN" altLang="en-US"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2870" y="463070"/>
            <a:ext cx="9626400" cy="723600"/>
          </a:xfrm>
        </p:spPr>
        <p:txBody>
          <a:bodyPr>
            <a:normAutofit/>
          </a:bodyPr>
          <a:lstStyle/>
          <a:p>
            <a:r>
              <a:rPr lang="en-IN" altLang="en-US" smtClean="0"/>
              <a:t>BFS example :</a:t>
            </a:r>
            <a:endParaRPr lang="en-IN" altLang="en-US" smtClean="0"/>
          </a:p>
        </p:txBody>
      </p:sp>
      <p:pic>
        <p:nvPicPr>
          <p:cNvPr id="5" name="Picture 4" descr="8vaw3cp7"/>
          <p:cNvPicPr>
            <a:picLocks noChangeAspect="1"/>
          </p:cNvPicPr>
          <p:nvPr/>
        </p:nvPicPr>
        <p:blipFill>
          <a:blip r:embed="rId2"/>
          <a:stretch>
            <a:fillRect/>
          </a:stretch>
        </p:blipFill>
        <p:spPr>
          <a:xfrm>
            <a:off x="826770" y="1393825"/>
            <a:ext cx="4059555" cy="4348480"/>
          </a:xfrm>
          <a:prstGeom prst="rect">
            <a:avLst/>
          </a:prstGeom>
        </p:spPr>
      </p:pic>
      <p:pic>
        <p:nvPicPr>
          <p:cNvPr id="6" name="Picture 5" descr="rd498nl9"/>
          <p:cNvPicPr>
            <a:picLocks noChangeAspect="1"/>
          </p:cNvPicPr>
          <p:nvPr/>
        </p:nvPicPr>
        <p:blipFill>
          <a:blip r:embed="rId3"/>
          <a:stretch>
            <a:fillRect/>
          </a:stretch>
        </p:blipFill>
        <p:spPr>
          <a:xfrm>
            <a:off x="5774690" y="1394460"/>
            <a:ext cx="4382770" cy="4347845"/>
          </a:xfrm>
          <a:prstGeom prst="rect">
            <a:avLst/>
          </a:prstGeom>
        </p:spPr>
      </p:pic>
      <p:sp>
        <p:nvSpPr>
          <p:cNvPr id="7" name="标题 2"/>
          <p:cNvSpPr>
            <a:spLocks noGrp="1"/>
          </p:cNvSpPr>
          <p:nvPr>
            <p:custDataLst>
              <p:tags r:id="rId4"/>
            </p:custDataLst>
          </p:nvPr>
        </p:nvSpPr>
        <p:spPr>
          <a:xfrm>
            <a:off x="2079625" y="5742305"/>
            <a:ext cx="1553845" cy="72390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a:lstStyle>
          <a:p>
            <a:r>
              <a:rPr lang="en-IN" altLang="en-US" sz="2400" smtClean="0"/>
              <a:t>Fig. 1 </a:t>
            </a:r>
            <a:endParaRPr lang="en-IN" altLang="en-US" sz="2400" smtClean="0"/>
          </a:p>
        </p:txBody>
      </p:sp>
      <p:sp>
        <p:nvSpPr>
          <p:cNvPr id="9" name="标题 2"/>
          <p:cNvSpPr>
            <a:spLocks noGrp="1"/>
          </p:cNvSpPr>
          <p:nvPr>
            <p:custDataLst>
              <p:tags r:id="rId5"/>
            </p:custDataLst>
          </p:nvPr>
        </p:nvSpPr>
        <p:spPr>
          <a:xfrm>
            <a:off x="7188835" y="5742305"/>
            <a:ext cx="1553845" cy="72390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a:lstStyle>
          <a:p>
            <a:r>
              <a:rPr lang="en-IN" altLang="en-US" sz="2400" smtClean="0"/>
              <a:t>Fig. 2 </a:t>
            </a:r>
            <a:endParaRPr lang="en-IN" altLang="en-US" sz="2400" smtClean="0"/>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2870" y="463070"/>
            <a:ext cx="9626400" cy="723600"/>
          </a:xfrm>
        </p:spPr>
        <p:txBody>
          <a:bodyPr>
            <a:normAutofit/>
          </a:bodyPr>
          <a:lstStyle/>
          <a:p>
            <a:r>
              <a:rPr lang="en-IN" altLang="en-US" smtClean="0"/>
              <a:t>BFS example :</a:t>
            </a:r>
            <a:endParaRPr lang="en-IN" altLang="en-US" smtClean="0"/>
          </a:p>
        </p:txBody>
      </p:sp>
      <p:sp>
        <p:nvSpPr>
          <p:cNvPr id="7" name="标题 2"/>
          <p:cNvSpPr>
            <a:spLocks noGrp="1"/>
          </p:cNvSpPr>
          <p:nvPr>
            <p:custDataLst>
              <p:tags r:id="rId2"/>
            </p:custDataLst>
          </p:nvPr>
        </p:nvSpPr>
        <p:spPr>
          <a:xfrm>
            <a:off x="2138045" y="5742305"/>
            <a:ext cx="1553845" cy="72390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a:lstStyle>
          <a:p>
            <a:r>
              <a:rPr lang="en-IN" altLang="en-US" sz="2400" smtClean="0"/>
              <a:t>Fig. 3 </a:t>
            </a:r>
            <a:endParaRPr lang="en-IN" altLang="en-US" sz="2400" smtClean="0"/>
          </a:p>
        </p:txBody>
      </p:sp>
      <p:sp>
        <p:nvSpPr>
          <p:cNvPr id="9" name="标题 2"/>
          <p:cNvSpPr>
            <a:spLocks noGrp="1"/>
          </p:cNvSpPr>
          <p:nvPr>
            <p:custDataLst>
              <p:tags r:id="rId3"/>
            </p:custDataLst>
          </p:nvPr>
        </p:nvSpPr>
        <p:spPr>
          <a:xfrm>
            <a:off x="7668260" y="5742305"/>
            <a:ext cx="1553845" cy="72390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a:lstStyle>
          <a:p>
            <a:r>
              <a:rPr lang="en-IN" altLang="en-US" sz="2400" smtClean="0"/>
              <a:t>Fig. 4 </a:t>
            </a:r>
            <a:endParaRPr lang="en-IN" altLang="en-US" sz="2400" smtClean="0"/>
          </a:p>
        </p:txBody>
      </p:sp>
      <p:pic>
        <p:nvPicPr>
          <p:cNvPr id="2" name="Picture 1" descr="z258fg8c"/>
          <p:cNvPicPr>
            <a:picLocks noChangeAspect="1"/>
          </p:cNvPicPr>
          <p:nvPr/>
        </p:nvPicPr>
        <p:blipFill>
          <a:blip r:embed="rId4"/>
          <a:stretch>
            <a:fillRect/>
          </a:stretch>
        </p:blipFill>
        <p:spPr>
          <a:xfrm>
            <a:off x="829945" y="1186180"/>
            <a:ext cx="4170045" cy="4556760"/>
          </a:xfrm>
          <a:prstGeom prst="rect">
            <a:avLst/>
          </a:prstGeom>
        </p:spPr>
      </p:pic>
      <p:pic>
        <p:nvPicPr>
          <p:cNvPr id="4" name="Picture 3" descr="2bwj5mf8"/>
          <p:cNvPicPr>
            <a:picLocks noChangeAspect="1"/>
          </p:cNvPicPr>
          <p:nvPr/>
        </p:nvPicPr>
        <p:blipFill>
          <a:blip r:embed="rId5"/>
          <a:stretch>
            <a:fillRect/>
          </a:stretch>
        </p:blipFill>
        <p:spPr>
          <a:xfrm>
            <a:off x="6209665" y="1186180"/>
            <a:ext cx="4471035" cy="4556125"/>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2870" y="463070"/>
            <a:ext cx="9626400" cy="723600"/>
          </a:xfrm>
        </p:spPr>
        <p:txBody>
          <a:bodyPr>
            <a:normAutofit/>
          </a:bodyPr>
          <a:lstStyle/>
          <a:p>
            <a:r>
              <a:rPr lang="en-IN" altLang="en-US" smtClean="0"/>
              <a:t>BFS example :</a:t>
            </a:r>
            <a:endParaRPr lang="en-IN" altLang="en-US" smtClean="0"/>
          </a:p>
        </p:txBody>
      </p:sp>
      <p:sp>
        <p:nvSpPr>
          <p:cNvPr id="7" name="标题 2"/>
          <p:cNvSpPr>
            <a:spLocks noGrp="1"/>
          </p:cNvSpPr>
          <p:nvPr>
            <p:custDataLst>
              <p:tags r:id="rId2"/>
            </p:custDataLst>
          </p:nvPr>
        </p:nvSpPr>
        <p:spPr>
          <a:xfrm>
            <a:off x="2377440" y="5742305"/>
            <a:ext cx="1553845" cy="72390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a:lstStyle>
          <a:p>
            <a:r>
              <a:rPr lang="en-IN" altLang="en-US" sz="2400" smtClean="0"/>
              <a:t>Fig. 5 </a:t>
            </a:r>
            <a:endParaRPr lang="en-IN" altLang="en-US" sz="2400" smtClean="0"/>
          </a:p>
        </p:txBody>
      </p:sp>
      <p:sp>
        <p:nvSpPr>
          <p:cNvPr id="9" name="标题 2"/>
          <p:cNvSpPr>
            <a:spLocks noGrp="1"/>
          </p:cNvSpPr>
          <p:nvPr>
            <p:custDataLst>
              <p:tags r:id="rId3"/>
            </p:custDataLst>
          </p:nvPr>
        </p:nvSpPr>
        <p:spPr>
          <a:xfrm>
            <a:off x="7763510" y="5742305"/>
            <a:ext cx="1553845" cy="72390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a:lstStyle>
          <a:p>
            <a:r>
              <a:rPr lang="en-IN" altLang="en-US" sz="2400" smtClean="0"/>
              <a:t>Fig. 6 </a:t>
            </a:r>
            <a:endParaRPr lang="en-IN" altLang="en-US" sz="2400" smtClean="0"/>
          </a:p>
        </p:txBody>
      </p:sp>
      <p:pic>
        <p:nvPicPr>
          <p:cNvPr id="2" name="Picture 1" descr="izmti2l2"/>
          <p:cNvPicPr>
            <a:picLocks noChangeAspect="1"/>
          </p:cNvPicPr>
          <p:nvPr/>
        </p:nvPicPr>
        <p:blipFill>
          <a:blip r:embed="rId4"/>
          <a:stretch>
            <a:fillRect/>
          </a:stretch>
        </p:blipFill>
        <p:spPr>
          <a:xfrm>
            <a:off x="1102360" y="1186815"/>
            <a:ext cx="4103370" cy="4555490"/>
          </a:xfrm>
          <a:prstGeom prst="rect">
            <a:avLst/>
          </a:prstGeom>
        </p:spPr>
      </p:pic>
      <p:pic>
        <p:nvPicPr>
          <p:cNvPr id="4" name="Picture 3" descr="sedumc1o"/>
          <p:cNvPicPr>
            <a:picLocks noChangeAspect="1"/>
          </p:cNvPicPr>
          <p:nvPr/>
        </p:nvPicPr>
        <p:blipFill>
          <a:blip r:embed="rId5"/>
          <a:stretch>
            <a:fillRect/>
          </a:stretch>
        </p:blipFill>
        <p:spPr>
          <a:xfrm>
            <a:off x="6529070" y="1186815"/>
            <a:ext cx="4022725" cy="4555490"/>
          </a:xfrm>
          <a:prstGeom prst="rect">
            <a:avLst/>
          </a:prstGeom>
        </p:spPr>
      </p:pic>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 name="KSO_WM_UNIT_SUBTYPE" val="q"/>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ACKGROUND_TYPE" val="bottomTop"/>
  <p:tag name="KSO_WM_SLIDE_BK_DARK_LIGHT" val="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ACKGROUND_TYPE" val="navigation"/>
  <p:tag name="KSO_WM_SLIDE_BK_DARK_LIGHT" val="2"/>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SLIDE_BACKGROUND_TYPE" val="navigation"/>
  <p:tag name="KSO_WM_SLIDE_BK_DARK_LIGHT" val="2"/>
  <p:tag name="KSO_WM_UNIT_TYPE" val="i"/>
  <p:tag name="KSO_WM_UNIT_INDEX"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SLIDE_BACKGROUND_TYPE" val="navigation"/>
  <p:tag name="KSO_WM_SLIDE_BK_DARK_LIGHT" val="2"/>
  <p:tag name="KSO_WM_UNIT_TYPE" val="i"/>
  <p:tag name="KSO_WM_UNIT_INDEX" val="4"/>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SLIDE_BACKGROUND_TYPE" val="belt"/>
  <p:tag name="KSO_WM_SLIDE_BK_DARK_LIGHT" val="2"/>
  <p:tag name="KSO_WM_UNIT_TYPE" val="i"/>
  <p:tag name="KSO_WM_UNIT_INDEX" val="6"/>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SLIDE_BACKGROUND_TYPE" val="belt"/>
  <p:tag name="KSO_WM_SLIDE_BK_DARK_LIGHT" val="2"/>
  <p:tag name="KSO_WM_UNIT_TYPE" val="i"/>
  <p:tag name="KSO_WM_UNIT_INDEX" val="7"/>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82"/>
  <p:tag name="KSO_WM_TEMPLATE_THUMBS_INDEX" val="1、4、7、8、9、10、11、12、13、14、15"/>
  <p:tag name="KSO_WM_TEMPLATE_MASTER_THUMB_INDEX" val="18"/>
</p:tagLst>
</file>

<file path=ppt/tags/tag145.xml><?xml version="1.0" encoding="utf-8"?>
<p:tagLst xmlns:p="http://schemas.openxmlformats.org/presentationml/2006/main">
  <p:tag name="KSO_WM_SLIDE_ID" val="custom20202682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2682"/>
  <p:tag name="KSO_WM_SLIDE_TYPE" val="title"/>
  <p:tag name="KSO_WM_SLIDE_SUBTYPE" val="pureTxt"/>
  <p:tag name="KSO_WM_SLIDE_LAYOUT" val="a_b"/>
  <p:tag name="KSO_WM_SLIDE_LAYOUT_CNT" val="1_1"/>
  <p:tag name="KSO_WM_TEMPLATE_THUMBS_INDEX" val="1、4、7、8、9、10、11、12、13、14、15"/>
  <p:tag name="KSO_WM_TEMPLATE_MASTER_THUMB_INDEX" val="12"/>
</p:tagLst>
</file>

<file path=ppt/tags/tag146.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47.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48.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49.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51.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52.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53.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54.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55.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56.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57.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58.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59.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61.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62.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63.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64.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5.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66.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67.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8.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9.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71.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2.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3.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4.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75.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6.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7.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8.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79.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81.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82.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83.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84.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85.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86.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87.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88.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89.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91.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92.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93.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94.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95.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96.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97.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98.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99.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201.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5*a*1"/>
  <p:tag name="KSO_WM_TEMPLATE_CATEGORY" val="custom"/>
  <p:tag name="KSO_WM_TEMPLATE_INDEX" val="20202682"/>
  <p:tag name="KSO_WM_UNIT_LAYERLEVEL" val="1"/>
  <p:tag name="KSO_WM_TAG_VERSION" val="1.0"/>
  <p:tag name="KSO_WM_BEAUTIFY_FLAG" val="#wm#"/>
  <p:tag name="KSO_WM_UNIT_ISCONTENTSTITLE" val="0"/>
  <p:tag name="KSO_WM_UNIT_NOCLEAR" val="1"/>
  <p:tag name="KSO_WM_UNIT_VALUE" val="6"/>
  <p:tag name="KSO_WM_UNIT_TYPE" val="a"/>
  <p:tag name="KSO_WM_UNIT_INDEX" val="1"/>
  <p:tag name="KSO_WM_UNIT_PRESET_TEXT" val="THANKS"/>
</p:tagLst>
</file>

<file path=ppt/tags/tag203.xml><?xml version="1.0" encoding="utf-8"?>
<p:tagLst xmlns:p="http://schemas.openxmlformats.org/presentationml/2006/main">
  <p:tag name="KSO_WM_SLIDE_ID" val="custom20202682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82"/>
  <p:tag name="KSO_WM_SLIDE_TYPE" val="endPage"/>
  <p:tag name="KSO_WM_SLIDE_SUBTYPE" val="pureTxt"/>
  <p:tag name="KSO_WM_SLIDE_LAYOUT" val="a"/>
  <p:tag name="KSO_WM_SLIDE_LAYOUT_CNT"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9**"/>
  <p:tag name="KSO_WM_TEMPLATE_CATEGORY" val="custom"/>
  <p:tag name="KSO_WM_TEMPLATE_INDEX" val="2020268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0**"/>
  <p:tag name="KSO_WM_TEMPLATE_CATEGORY" val="custom"/>
  <p:tag name="KSO_WM_TEMPLATE_INDEX" val="20202682"/>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SLIDE_BACKGROUND_TYPE" val="leftRight"/>
  <p:tag name="KSO_WM_SLIDE_BK_DARK_LIGHT" val="2"/>
  <p:tag name="KSO_WM_UNIT_TYPE" val="i"/>
  <p:tag name="KSO_WM_UNIT_INDEX" val="4"/>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SLIDE_BACKGROUND_TYPE" val="leftRight"/>
  <p:tag name="KSO_WM_SLIDE_BK_DARK_LIGHT" val="2"/>
  <p:tag name="KSO_WM_UNIT_TYPE" val="i"/>
  <p:tag name="KSO_WM_UNIT_INDEX" val="5"/>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Theme">
  <a:themeElements>
    <a:clrScheme name="自定义 82">
      <a:dk1>
        <a:sysClr val="windowText" lastClr="000000"/>
      </a:dk1>
      <a:lt1>
        <a:sysClr val="window" lastClr="FFFFFF"/>
      </a:lt1>
      <a:dk2>
        <a:srgbClr val="ADADAD"/>
      </a:dk2>
      <a:lt2>
        <a:srgbClr val="FFFFFF"/>
      </a:lt2>
      <a:accent1>
        <a:srgbClr val="000000"/>
      </a:accent1>
      <a:accent2>
        <a:srgbClr val="1F1F1F"/>
      </a:accent2>
      <a:accent3>
        <a:srgbClr val="3D3D3D"/>
      </a:accent3>
      <a:accent4>
        <a:srgbClr val="5C5C5C"/>
      </a:accent4>
      <a:accent5>
        <a:srgbClr val="7A7A7A"/>
      </a:accent5>
      <a:accent6>
        <a:srgbClr val="999999"/>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3596</Words>
  <Application>WPS Presentation</Application>
  <PresentationFormat>宽屏</PresentationFormat>
  <Paragraphs>108</Paragraphs>
  <Slides>15</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Microsoft YaHei</vt:lpstr>
      <vt:lpstr>汉仪旗黑-85S</vt:lpstr>
      <vt:lpstr>Segoe UI</vt:lpstr>
      <vt:lpstr>Arial Unicode MS</vt:lpstr>
      <vt:lpstr>等线</vt:lpstr>
      <vt:lpstr>Office Theme</vt:lpstr>
      <vt:lpstr>PowerPoint 演示文稿</vt:lpstr>
      <vt:lpstr>Inventer Of BFS</vt:lpstr>
      <vt:lpstr>Inventer Of BFS</vt:lpstr>
      <vt:lpstr>Inventer Of BFS</vt:lpstr>
      <vt:lpstr>We Should know </vt:lpstr>
      <vt:lpstr>Inventer Of BFS</vt:lpstr>
      <vt:lpstr>BFS is just like Level Order &amp; it follow 3 simple rules </vt:lpstr>
      <vt:lpstr>BFS example :</vt:lpstr>
      <vt:lpstr>BFS example :</vt:lpstr>
      <vt:lpstr>BFS example :</vt:lpstr>
      <vt:lpstr>BFS example :</vt:lpstr>
      <vt:lpstr>What is Bredth First Search (BFS)?</vt:lpstr>
      <vt:lpstr>Applications of Bredth First Search</vt:lpstr>
      <vt:lpstr>Applications of Bredth First Search</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sumit</cp:lastModifiedBy>
  <cp:revision>37</cp:revision>
  <dcterms:created xsi:type="dcterms:W3CDTF">2019-09-03T02:53:00Z</dcterms:created>
  <dcterms:modified xsi:type="dcterms:W3CDTF">2022-01-26T13:34:06Z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1033-11.2.0.10311</vt:lpwstr>
  </property>
  <property fmtid="{D5CDD505-2E9C-101B-9397-08002B2CF9AE}" pid="3" name="ICV">
    <vt:lpwstr>22BF9C6E77BB459382078CA416D42865</vt:lpwstr>
  </property>
</Properties>
</file>