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09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06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0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CB67-ED10-4409-AA41-A12AC1DA762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F0940C-4056-4D1F-B3B8-51281B95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hyperlink" Target="https://github.com/thewho14/Springbo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Housing Affordability using the American Housing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housing data to create a predictive affordability model</a:t>
            </a:r>
          </a:p>
          <a:p>
            <a:r>
              <a:rPr lang="en-US" dirty="0"/>
              <a:t>Tie the model to a web application so anyone can use it</a:t>
            </a:r>
          </a:p>
          <a:p>
            <a:r>
              <a:rPr lang="en-US" dirty="0"/>
              <a:t>Examine what is most important to the model in determining affordability</a:t>
            </a:r>
          </a:p>
          <a:p>
            <a:r>
              <a:rPr lang="en-US" dirty="0"/>
              <a:t>Shortcomings and potential fixes</a:t>
            </a:r>
          </a:p>
        </p:txBody>
      </p:sp>
    </p:spTree>
    <p:extLst>
      <p:ext uri="{BB962C8B-B14F-4D97-AF65-F5344CB8AC3E}">
        <p14:creationId xmlns:p14="http://schemas.microsoft.com/office/powerpoint/2010/main" val="184446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Housing Survey (AHS)</a:t>
            </a:r>
          </a:p>
          <a:p>
            <a:pPr lvl="1"/>
            <a:r>
              <a:rPr lang="en-US" dirty="0"/>
              <a:t>Conducted on odd numbered years by the Census Bureau</a:t>
            </a:r>
          </a:p>
          <a:p>
            <a:pPr lvl="1"/>
            <a:r>
              <a:rPr lang="en-US" dirty="0"/>
              <a:t>Contains tons of data on American housing stock</a:t>
            </a:r>
          </a:p>
          <a:p>
            <a:pPr lvl="1"/>
            <a:r>
              <a:rPr lang="en-US" dirty="0"/>
              <a:t>40710 samples in 2013</a:t>
            </a:r>
          </a:p>
          <a:p>
            <a:pPr lvl="1"/>
            <a:r>
              <a:rPr lang="en-US" dirty="0"/>
              <a:t>Publicly available with some information redacted for privacy</a:t>
            </a:r>
          </a:p>
          <a:p>
            <a:r>
              <a:rPr lang="en-US" dirty="0"/>
              <a:t>Housing Affordability Data System (HADS)</a:t>
            </a:r>
          </a:p>
          <a:p>
            <a:pPr lvl="1"/>
            <a:r>
              <a:rPr lang="en-US" dirty="0"/>
              <a:t>Created by Department of Housing and Urban Development (HUD)</a:t>
            </a:r>
          </a:p>
          <a:p>
            <a:pPr lvl="1"/>
            <a:r>
              <a:rPr lang="en-US" dirty="0"/>
              <a:t>Uses data from AHS</a:t>
            </a:r>
          </a:p>
          <a:p>
            <a:pPr lvl="1"/>
            <a:r>
              <a:rPr lang="en-US" dirty="0"/>
              <a:t> Measures affordability by relating housing cost to household income </a:t>
            </a:r>
          </a:p>
        </p:txBody>
      </p:sp>
    </p:spTree>
    <p:extLst>
      <p:ext uri="{BB962C8B-B14F-4D97-AF65-F5344CB8AC3E}">
        <p14:creationId xmlns:p14="http://schemas.microsoft.com/office/powerpoint/2010/main" val="6063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COSTMEDRELAMICAT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“Housing cost at the median mortgage rate relative to area median income category”</a:t>
            </a:r>
          </a:p>
          <a:p>
            <a:r>
              <a:rPr lang="en-US" dirty="0"/>
              <a:t>“What percentage of the area median income would a household need to make in order to afford this housing unit?”</a:t>
            </a:r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Mortgage rate is the median rate of all AHS responses</a:t>
            </a:r>
          </a:p>
          <a:p>
            <a:pPr lvl="1"/>
            <a:r>
              <a:rPr lang="en-US" dirty="0"/>
              <a:t>maximum amount of income household can spend on housing cost: 30%</a:t>
            </a:r>
          </a:p>
          <a:p>
            <a:r>
              <a:rPr lang="en-US" dirty="0"/>
              <a:t>7 categories</a:t>
            </a:r>
          </a:p>
          <a:p>
            <a:pPr lvl="2"/>
            <a:r>
              <a:rPr lang="en-US" dirty="0"/>
              <a:t>1: &lt;30%, 2: 30-50%, 3: 50-60%, 4: 60-80%, 5: 80-100%, 6: 100-120%, 7: 120%</a:t>
            </a:r>
          </a:p>
          <a:p>
            <a:r>
              <a:rPr lang="en-US" dirty="0"/>
              <a:t>Very hard to differentiate between neighboring categories</a:t>
            </a:r>
          </a:p>
        </p:txBody>
      </p:sp>
    </p:spTree>
    <p:extLst>
      <p:ext uri="{BB962C8B-B14F-4D97-AF65-F5344CB8AC3E}">
        <p14:creationId xmlns:p14="http://schemas.microsoft.com/office/powerpoint/2010/main" val="4671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AFFORDABLE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variable based on COSTMEDRELAMICAT</a:t>
            </a:r>
          </a:p>
          <a:p>
            <a:pPr lvl="1"/>
            <a:r>
              <a:rPr lang="en-US" dirty="0"/>
              <a:t>Two categories</a:t>
            </a:r>
          </a:p>
          <a:p>
            <a:pPr lvl="2"/>
            <a:r>
              <a:rPr lang="en-US" dirty="0"/>
              <a:t>1: 0-100% of AMI needed to afford the unit</a:t>
            </a:r>
          </a:p>
          <a:p>
            <a:pPr lvl="3"/>
            <a:r>
              <a:rPr lang="en-US" dirty="0"/>
              <a:t>COSTMEDRELAMICAT categories 1-5</a:t>
            </a:r>
          </a:p>
          <a:p>
            <a:pPr lvl="2"/>
            <a:r>
              <a:rPr lang="en-US" dirty="0"/>
              <a:t>0: &gt;100% of AMI needed to afford the unit</a:t>
            </a:r>
          </a:p>
          <a:p>
            <a:pPr lvl="3"/>
            <a:r>
              <a:rPr lang="en-US" dirty="0"/>
              <a:t>COSTMEDRELAMICAT categories 6-7</a:t>
            </a:r>
          </a:p>
          <a:p>
            <a:r>
              <a:rPr lang="en-US" dirty="0"/>
              <a:t>Easier to predict accurately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“Is this unit affordable for the average person living in this city?”</a:t>
            </a:r>
          </a:p>
          <a:p>
            <a:pPr lvl="1"/>
            <a:r>
              <a:rPr lang="en-US" dirty="0"/>
              <a:t>Mean of AFFORDABLE variable for groups of data becomes the proportion of affordable units for that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Affordability by City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21" y="1766596"/>
            <a:ext cx="6108440" cy="4385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776" y="2220686"/>
            <a:ext cx="39997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California and New York least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Midwest and Texas most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Affordability by Neighborhood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45" y="1690688"/>
            <a:ext cx="9699171" cy="2267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CEFTRUSTED</a:t>
            </a:r>
          </a:p>
          <a:p>
            <a:pPr lvl="1"/>
            <a:r>
              <a:rPr lang="en-US" dirty="0"/>
              <a:t>Rating of neighborhood quality</a:t>
            </a:r>
          </a:p>
          <a:p>
            <a:pPr lvl="1"/>
            <a:r>
              <a:rPr lang="en-US" dirty="0"/>
              <a:t>From 1(best)-4(worst)</a:t>
            </a:r>
          </a:p>
          <a:p>
            <a:r>
              <a:rPr lang="en-US" dirty="0"/>
              <a:t>TRUST</a:t>
            </a:r>
          </a:p>
          <a:p>
            <a:pPr lvl="1"/>
            <a:r>
              <a:rPr lang="en-US" dirty="0"/>
              <a:t>CEFTRUSTED categories 1 and 2 -&gt; “Safe”</a:t>
            </a:r>
          </a:p>
          <a:p>
            <a:pPr lvl="1"/>
            <a:r>
              <a:rPr lang="en-US" dirty="0"/>
              <a:t>CEFTRUSTED categories 3 and 4 -&gt; “Unsafe”</a:t>
            </a:r>
          </a:p>
          <a:p>
            <a:r>
              <a:rPr lang="en-US" dirty="0"/>
              <a:t>Unsafe is 22.56% more affordable than Safe</a:t>
            </a:r>
          </a:p>
          <a:p>
            <a:pPr lvl="1"/>
            <a:r>
              <a:rPr lang="en-US"/>
              <a:t>P-value: 5.15*10^-52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3" y="4367264"/>
            <a:ext cx="4830341" cy="22725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0" y="4367264"/>
            <a:ext cx="5356258" cy="24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1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Affordability Predictor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https://github.com/thewho14/Springboard</a:t>
            </a:r>
            <a:endParaRPr lang="en-US" dirty="0"/>
          </a:p>
          <a:p>
            <a:r>
              <a:rPr lang="en-US" dirty="0"/>
              <a:t>Download app.py and </a:t>
            </a:r>
            <a:r>
              <a:rPr lang="en-US" dirty="0" err="1"/>
              <a:t>model.pkl</a:t>
            </a:r>
            <a:endParaRPr lang="en-US" dirty="0"/>
          </a:p>
          <a:p>
            <a:r>
              <a:rPr lang="en-US" dirty="0"/>
              <a:t>Run app.py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http://127.0.0.1:8050/</a:t>
            </a:r>
            <a:r>
              <a:rPr lang="en-US" dirty="0"/>
              <a:t> on your </a:t>
            </a:r>
            <a:r>
              <a:rPr lang="en-US"/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too restricted</a:t>
            </a:r>
          </a:p>
          <a:p>
            <a:pPr lvl="1"/>
            <a:r>
              <a:rPr lang="en-US" dirty="0"/>
              <a:t>Could be fixed with access to the Internal Use File</a:t>
            </a:r>
          </a:p>
          <a:p>
            <a:r>
              <a:rPr lang="en-US" dirty="0"/>
              <a:t>Old data</a:t>
            </a:r>
          </a:p>
          <a:p>
            <a:pPr lvl="1"/>
            <a:r>
              <a:rPr lang="en-US" dirty="0"/>
              <a:t>2013 most recent but easily updated</a:t>
            </a:r>
          </a:p>
          <a:p>
            <a:r>
              <a:rPr lang="en-US" dirty="0"/>
              <a:t>National median mortgage rate creates potential bias towards affordability</a:t>
            </a:r>
          </a:p>
          <a:p>
            <a:pPr lvl="1"/>
            <a:r>
              <a:rPr lang="en-US" dirty="0"/>
              <a:t>More rural properties&gt;lower value of units &gt;lower 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79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412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Predicting Housing Affordability using the American Housing Survey</vt:lpstr>
      <vt:lpstr>This Project</vt:lpstr>
      <vt:lpstr>The Data</vt:lpstr>
      <vt:lpstr>COSTMEDRELAMICAT</vt:lpstr>
      <vt:lpstr>AFFORDABLE</vt:lpstr>
      <vt:lpstr>Affordability by City</vt:lpstr>
      <vt:lpstr>Affordability by Neighborhood Safety</vt:lpstr>
      <vt:lpstr>The Affordability Predictor App</vt:lpstr>
      <vt:lpstr>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Affordability using the American Housing Survey</dc:title>
  <dc:creator>Zachary Hutkin</dc:creator>
  <cp:lastModifiedBy>Zachary Hutkin</cp:lastModifiedBy>
  <cp:revision>14</cp:revision>
  <dcterms:created xsi:type="dcterms:W3CDTF">2017-10-19T09:22:46Z</dcterms:created>
  <dcterms:modified xsi:type="dcterms:W3CDTF">2017-10-20T01:26:09Z</dcterms:modified>
</cp:coreProperties>
</file>