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80" r:id="rId14"/>
    <p:sldId id="270" r:id="rId15"/>
    <p:sldId id="271"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413516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663533-462A-4A8A-91BA-8FC4AE2464B4}"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46484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49365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5160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2456649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2950232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258336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835579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36743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203149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7147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663533-462A-4A8A-91BA-8FC4AE2464B4}"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129589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63533-462A-4A8A-91BA-8FC4AE2464B4}"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311238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336800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143630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0663533-462A-4A8A-91BA-8FC4AE2464B4}" type="datetimeFigureOut">
              <a:rPr lang="en-IN" smtClean="0"/>
              <a:t>20-02-2024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134864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663533-462A-4A8A-91BA-8FC4AE2464B4}"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6A87E8-1DE4-49AD-B13C-14022B67CD91}" type="slidenum">
              <a:rPr lang="en-IN" smtClean="0"/>
              <a:t>‹#›</a:t>
            </a:fld>
            <a:endParaRPr lang="en-IN"/>
          </a:p>
        </p:txBody>
      </p:sp>
    </p:spTree>
    <p:extLst>
      <p:ext uri="{BB962C8B-B14F-4D97-AF65-F5344CB8AC3E}">
        <p14:creationId xmlns:p14="http://schemas.microsoft.com/office/powerpoint/2010/main" val="227193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663533-462A-4A8A-91BA-8FC4AE2464B4}" type="datetimeFigureOut">
              <a:rPr lang="en-IN" smtClean="0"/>
              <a:t>20-02-2024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6A87E8-1DE4-49AD-B13C-14022B67CD91}" type="slidenum">
              <a:rPr lang="en-IN" smtClean="0"/>
              <a:t>‹#›</a:t>
            </a:fld>
            <a:endParaRPr lang="en-IN"/>
          </a:p>
        </p:txBody>
      </p:sp>
    </p:spTree>
    <p:extLst>
      <p:ext uri="{BB962C8B-B14F-4D97-AF65-F5344CB8AC3E}">
        <p14:creationId xmlns:p14="http://schemas.microsoft.com/office/powerpoint/2010/main" val="3762911358"/>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3B8F-6910-2795-9741-E0EB40C669ED}"/>
              </a:ext>
            </a:extLst>
          </p:cNvPr>
          <p:cNvSpPr>
            <a:spLocks noGrp="1"/>
          </p:cNvSpPr>
          <p:nvPr>
            <p:ph type="title"/>
          </p:nvPr>
        </p:nvSpPr>
        <p:spPr>
          <a:xfrm>
            <a:off x="1154953" y="856527"/>
            <a:ext cx="3401064" cy="1493133"/>
          </a:xfrm>
        </p:spPr>
        <p:txBody>
          <a:bodyPr/>
          <a:lstStyle/>
          <a:p>
            <a:r>
              <a:rPr lang="en-US" dirty="0"/>
              <a:t>HYPERLOOP: NEW MODE OF TRANSPORTATION</a:t>
            </a:r>
            <a:endParaRPr lang="en-IN" dirty="0"/>
          </a:p>
        </p:txBody>
      </p:sp>
      <p:pic>
        <p:nvPicPr>
          <p:cNvPr id="6" name="Content Placeholder 5">
            <a:extLst>
              <a:ext uri="{FF2B5EF4-FFF2-40B4-BE49-F238E27FC236}">
                <a16:creationId xmlns:a16="http://schemas.microsoft.com/office/drawing/2014/main" id="{74DB69F4-211C-D021-AA09-9CDF91816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360407"/>
            <a:ext cx="6172200" cy="4183112"/>
          </a:xfrm>
        </p:spPr>
      </p:pic>
      <p:sp>
        <p:nvSpPr>
          <p:cNvPr id="4" name="Text Placeholder 3">
            <a:extLst>
              <a:ext uri="{FF2B5EF4-FFF2-40B4-BE49-F238E27FC236}">
                <a16:creationId xmlns:a16="http://schemas.microsoft.com/office/drawing/2014/main" id="{5B21A77F-9E72-3361-8E83-07F7CBACE066}"/>
              </a:ext>
            </a:extLst>
          </p:cNvPr>
          <p:cNvSpPr>
            <a:spLocks noGrp="1"/>
          </p:cNvSpPr>
          <p:nvPr>
            <p:ph type="body" sz="half" idx="2"/>
          </p:nvPr>
        </p:nvSpPr>
        <p:spPr>
          <a:xfrm>
            <a:off x="1250943" y="2980625"/>
            <a:ext cx="3617072" cy="3125787"/>
          </a:xfrm>
        </p:spPr>
        <p:txBody>
          <a:bodyPr>
            <a:normAutofit/>
          </a:bodyPr>
          <a:lstStyle/>
          <a:p>
            <a:r>
              <a:rPr lang="en-US" sz="2000" dirty="0"/>
              <a:t>PRESENTED BY:</a:t>
            </a:r>
          </a:p>
          <a:p>
            <a:r>
              <a:rPr lang="en-US" sz="2000" dirty="0"/>
              <a:t>GOWRI KRISHNA K S</a:t>
            </a:r>
          </a:p>
          <a:p>
            <a:r>
              <a:rPr lang="en-US" sz="2000" dirty="0"/>
              <a:t>S6 BCA</a:t>
            </a:r>
          </a:p>
          <a:p>
            <a:r>
              <a:rPr lang="en-US" sz="2000" dirty="0"/>
              <a:t>REG NO:210021092553</a:t>
            </a:r>
          </a:p>
          <a:p>
            <a:r>
              <a:rPr lang="en-US" sz="2000" dirty="0"/>
              <a:t>DEPARTMENT OF COMPUTER SCIENCE</a:t>
            </a:r>
            <a:endParaRPr lang="en-IN" sz="2000" dirty="0"/>
          </a:p>
        </p:txBody>
      </p:sp>
    </p:spTree>
    <p:extLst>
      <p:ext uri="{BB962C8B-B14F-4D97-AF65-F5344CB8AC3E}">
        <p14:creationId xmlns:p14="http://schemas.microsoft.com/office/powerpoint/2010/main" val="148996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72B6-26FB-D201-8D06-5BDB11FA35A9}"/>
              </a:ext>
            </a:extLst>
          </p:cNvPr>
          <p:cNvSpPr>
            <a:spLocks noGrp="1"/>
          </p:cNvSpPr>
          <p:nvPr>
            <p:ph type="title"/>
          </p:nvPr>
        </p:nvSpPr>
        <p:spPr>
          <a:xfrm>
            <a:off x="1153907" y="1143000"/>
            <a:ext cx="5092906" cy="527180"/>
          </a:xfrm>
        </p:spPr>
        <p:txBody>
          <a:bodyPr>
            <a:normAutofit/>
          </a:bodyPr>
          <a:lstStyle/>
          <a:p>
            <a:r>
              <a:rPr lang="en-US" sz="2000" dirty="0"/>
              <a:t>5)PROPULSION:</a:t>
            </a:r>
            <a:endParaRPr lang="en-IN" sz="2000" dirty="0"/>
          </a:p>
        </p:txBody>
      </p:sp>
      <p:sp>
        <p:nvSpPr>
          <p:cNvPr id="4" name="Text Placeholder 3">
            <a:extLst>
              <a:ext uri="{FF2B5EF4-FFF2-40B4-BE49-F238E27FC236}">
                <a16:creationId xmlns:a16="http://schemas.microsoft.com/office/drawing/2014/main" id="{4ABEB4FF-EA5D-FCF4-17AB-43D7FE56011D}"/>
              </a:ext>
            </a:extLst>
          </p:cNvPr>
          <p:cNvSpPr>
            <a:spLocks noGrp="1"/>
          </p:cNvSpPr>
          <p:nvPr>
            <p:ph type="body" sz="half" idx="2"/>
          </p:nvPr>
        </p:nvSpPr>
        <p:spPr>
          <a:xfrm>
            <a:off x="1154954" y="1782147"/>
            <a:ext cx="5084979" cy="4002833"/>
          </a:xfrm>
        </p:spPr>
        <p:txBody>
          <a:bodyPr/>
          <a:lstStyle/>
          <a:p>
            <a:pPr marL="285750" indent="-285750">
              <a:buFont typeface="Wingdings" panose="05000000000000000000" pitchFamily="2" charset="2"/>
              <a:buChar char="q"/>
            </a:pPr>
            <a:r>
              <a:rPr lang="en-US" dirty="0"/>
              <a:t>CAPSULE HOUSES LINEAR INDUCTION MOTOR ALONG THE LENGTH TO ACCELERATE AND DECELERATE .</a:t>
            </a:r>
          </a:p>
          <a:p>
            <a:pPr marL="285750" indent="-285750">
              <a:buFont typeface="Wingdings" panose="05000000000000000000" pitchFamily="2" charset="2"/>
              <a:buChar char="q"/>
            </a:pPr>
            <a:r>
              <a:rPr lang="en-US" dirty="0"/>
              <a:t>LINEAR STATORS ARE PLACED ON THE CAPSULE TO TRANSFER MOMENTUM TO THE CAPSULE VIA LINEAR ACCALERATORS.</a:t>
            </a:r>
            <a:endParaRPr lang="en-IN" dirty="0"/>
          </a:p>
        </p:txBody>
      </p:sp>
      <p:pic>
        <p:nvPicPr>
          <p:cNvPr id="8" name="Picture 7">
            <a:extLst>
              <a:ext uri="{FF2B5EF4-FFF2-40B4-BE49-F238E27FC236}">
                <a16:creationId xmlns:a16="http://schemas.microsoft.com/office/drawing/2014/main" id="{CD054A4F-E9ED-7D35-2665-12BDB06DB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209" y="1054360"/>
            <a:ext cx="4521848" cy="2556588"/>
          </a:xfrm>
          <a:prstGeom prst="rect">
            <a:avLst/>
          </a:prstGeom>
        </p:spPr>
      </p:pic>
    </p:spTree>
    <p:extLst>
      <p:ext uri="{BB962C8B-B14F-4D97-AF65-F5344CB8AC3E}">
        <p14:creationId xmlns:p14="http://schemas.microsoft.com/office/powerpoint/2010/main" val="217198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9D32-D3A8-D31A-1B06-86DA84711075}"/>
              </a:ext>
            </a:extLst>
          </p:cNvPr>
          <p:cNvSpPr>
            <a:spLocks noGrp="1"/>
          </p:cNvSpPr>
          <p:nvPr>
            <p:ph type="title"/>
          </p:nvPr>
        </p:nvSpPr>
        <p:spPr>
          <a:xfrm>
            <a:off x="1153907" y="1143001"/>
            <a:ext cx="5084979" cy="377890"/>
          </a:xfrm>
        </p:spPr>
        <p:txBody>
          <a:bodyPr>
            <a:normAutofit fontScale="90000"/>
          </a:bodyPr>
          <a:lstStyle/>
          <a:p>
            <a:r>
              <a:rPr lang="en-US" sz="2000" dirty="0"/>
              <a:t>WORKING OF THE HYPERLOOP</a:t>
            </a:r>
            <a:endParaRPr lang="en-IN" sz="2000" dirty="0"/>
          </a:p>
        </p:txBody>
      </p:sp>
      <p:sp>
        <p:nvSpPr>
          <p:cNvPr id="4" name="Text Placeholder 3">
            <a:extLst>
              <a:ext uri="{FF2B5EF4-FFF2-40B4-BE49-F238E27FC236}">
                <a16:creationId xmlns:a16="http://schemas.microsoft.com/office/drawing/2014/main" id="{27223950-479B-CCC6-AF29-FC9069CBEE31}"/>
              </a:ext>
            </a:extLst>
          </p:cNvPr>
          <p:cNvSpPr>
            <a:spLocks noGrp="1"/>
          </p:cNvSpPr>
          <p:nvPr>
            <p:ph type="body" sz="half" idx="2"/>
          </p:nvPr>
        </p:nvSpPr>
        <p:spPr>
          <a:xfrm>
            <a:off x="1154954" y="1772816"/>
            <a:ext cx="5084979" cy="3256384"/>
          </a:xfrm>
        </p:spPr>
        <p:txBody>
          <a:bodyPr/>
          <a:lstStyle/>
          <a:p>
            <a:pPr marL="285750" indent="-285750">
              <a:buFont typeface="Wingdings" panose="05000000000000000000" pitchFamily="2" charset="2"/>
              <a:buChar char="v"/>
            </a:pPr>
            <a:r>
              <a:rPr lang="en-US" dirty="0"/>
              <a:t>HYPERLOOPS WORKS ON THE PRINCIPLE OF MAGNETIC LEVITATION.</a:t>
            </a:r>
          </a:p>
          <a:p>
            <a:pPr marL="285750" indent="-285750">
              <a:buFont typeface="Wingdings" panose="05000000000000000000" pitchFamily="2" charset="2"/>
              <a:buChar char="v"/>
            </a:pPr>
            <a:r>
              <a:rPr lang="en-US" dirty="0"/>
              <a:t>THE CAPSULES MOVES IN THE LOW PRESSURE PYLON SUPPORTED TUBE.</a:t>
            </a:r>
          </a:p>
          <a:p>
            <a:pPr marL="285750" indent="-285750">
              <a:buFont typeface="Wingdings" panose="05000000000000000000" pitchFamily="2" charset="2"/>
              <a:buChar char="v"/>
            </a:pPr>
            <a:r>
              <a:rPr lang="en-US" dirty="0"/>
              <a:t>THE LOW PRESSURE AIR IS SUCKED BY THE COMPRESSOR ,CONVERTS IT INTO HIGH PRESSURE AIR AND EJECTS IT THROUGH THE AIR BEARINGS AND AT REAR AND NOZZLES TO GET EXTRA FORWARD.</a:t>
            </a:r>
            <a:endParaRPr lang="en-IN" dirty="0"/>
          </a:p>
        </p:txBody>
      </p:sp>
      <p:pic>
        <p:nvPicPr>
          <p:cNvPr id="10" name="Picture 9">
            <a:extLst>
              <a:ext uri="{FF2B5EF4-FFF2-40B4-BE49-F238E27FC236}">
                <a16:creationId xmlns:a16="http://schemas.microsoft.com/office/drawing/2014/main" id="{6C390DDA-FFE5-C41F-5EB3-09C5A23F1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35" y="1035698"/>
            <a:ext cx="4599992" cy="3060441"/>
          </a:xfrm>
          <a:prstGeom prst="rect">
            <a:avLst/>
          </a:prstGeom>
        </p:spPr>
      </p:pic>
    </p:spTree>
    <p:extLst>
      <p:ext uri="{BB962C8B-B14F-4D97-AF65-F5344CB8AC3E}">
        <p14:creationId xmlns:p14="http://schemas.microsoft.com/office/powerpoint/2010/main" val="283007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D968-CDFE-1711-CA0B-37B6BEB88177}"/>
              </a:ext>
            </a:extLst>
          </p:cNvPr>
          <p:cNvSpPr>
            <a:spLocks noGrp="1"/>
          </p:cNvSpPr>
          <p:nvPr>
            <p:ph type="title"/>
          </p:nvPr>
        </p:nvSpPr>
        <p:spPr>
          <a:xfrm>
            <a:off x="1103313" y="774440"/>
            <a:ext cx="8469896" cy="513183"/>
          </a:xfrm>
        </p:spPr>
        <p:txBody>
          <a:bodyPr/>
          <a:lstStyle/>
          <a:p>
            <a:r>
              <a:rPr lang="en-US" sz="2400" dirty="0"/>
              <a:t>ENERGY,ENVIORNMENT &amp; ECONOMIC CONCERN</a:t>
            </a:r>
            <a:endParaRPr lang="en-IN" sz="2400" dirty="0"/>
          </a:p>
        </p:txBody>
      </p:sp>
      <p:sp>
        <p:nvSpPr>
          <p:cNvPr id="3" name="Content Placeholder 2">
            <a:extLst>
              <a:ext uri="{FF2B5EF4-FFF2-40B4-BE49-F238E27FC236}">
                <a16:creationId xmlns:a16="http://schemas.microsoft.com/office/drawing/2014/main" id="{8F66D261-AACD-C99D-F75A-5E1AF56FA05C}"/>
              </a:ext>
            </a:extLst>
          </p:cNvPr>
          <p:cNvSpPr>
            <a:spLocks noGrp="1"/>
          </p:cNvSpPr>
          <p:nvPr>
            <p:ph idx="1"/>
          </p:nvPr>
        </p:nvSpPr>
        <p:spPr>
          <a:xfrm>
            <a:off x="1103312" y="1847461"/>
            <a:ext cx="8946541" cy="4400938"/>
          </a:xfrm>
        </p:spPr>
        <p:txBody>
          <a:bodyPr>
            <a:normAutofit/>
          </a:bodyPr>
          <a:lstStyle/>
          <a:p>
            <a:r>
              <a:rPr lang="en-US" dirty="0"/>
              <a:t>HYPERLOOP ITSELF RUNS ON RENEWABLE ENERGIES LIKE SOLAR,WIND,AND THERMINALPOWER.</a:t>
            </a:r>
          </a:p>
          <a:p>
            <a:r>
              <a:rPr lang="en-US" dirty="0"/>
              <a:t>LESS POWER CONSUMPTION.</a:t>
            </a:r>
          </a:p>
          <a:p>
            <a:r>
              <a:rPr lang="en-US" dirty="0"/>
              <a:t>NOT POSSIBLE TO POLLUTE</a:t>
            </a:r>
          </a:p>
          <a:p>
            <a:r>
              <a:rPr lang="en-US" dirty="0"/>
              <a:t>LONG SERVICE LIFE AND LOW MAINTENANCE.</a:t>
            </a:r>
            <a:endParaRPr lang="en-IN" dirty="0"/>
          </a:p>
        </p:txBody>
      </p:sp>
    </p:spTree>
    <p:extLst>
      <p:ext uri="{BB962C8B-B14F-4D97-AF65-F5344CB8AC3E}">
        <p14:creationId xmlns:p14="http://schemas.microsoft.com/office/powerpoint/2010/main" val="141272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1B08-D897-EE0D-516A-2883A7745A8C}"/>
              </a:ext>
            </a:extLst>
          </p:cNvPr>
          <p:cNvSpPr>
            <a:spLocks noGrp="1"/>
          </p:cNvSpPr>
          <p:nvPr>
            <p:ph type="title"/>
          </p:nvPr>
        </p:nvSpPr>
        <p:spPr>
          <a:xfrm>
            <a:off x="1154954" y="130628"/>
            <a:ext cx="8735496" cy="821095"/>
          </a:xfrm>
        </p:spPr>
        <p:txBody>
          <a:bodyPr/>
          <a:lstStyle/>
          <a:p>
            <a:r>
              <a:rPr lang="en-US" sz="2400" dirty="0"/>
              <a:t>TEST COST</a:t>
            </a:r>
            <a:endParaRPr lang="en-IN" sz="2400" dirty="0"/>
          </a:p>
        </p:txBody>
      </p:sp>
      <p:sp>
        <p:nvSpPr>
          <p:cNvPr id="3" name="Text Placeholder 2">
            <a:extLst>
              <a:ext uri="{FF2B5EF4-FFF2-40B4-BE49-F238E27FC236}">
                <a16:creationId xmlns:a16="http://schemas.microsoft.com/office/drawing/2014/main" id="{AAD58F0E-5C7C-1DC8-FD70-3D6F2B283767}"/>
              </a:ext>
            </a:extLst>
          </p:cNvPr>
          <p:cNvSpPr>
            <a:spLocks noGrp="1"/>
          </p:cNvSpPr>
          <p:nvPr>
            <p:ph type="body" sz="half" idx="2"/>
          </p:nvPr>
        </p:nvSpPr>
        <p:spPr>
          <a:xfrm>
            <a:off x="1154954" y="671804"/>
            <a:ext cx="8825659" cy="3247053"/>
          </a:xfrm>
        </p:spPr>
        <p:txBody>
          <a:bodyPr/>
          <a:lstStyle/>
          <a:p>
            <a:r>
              <a:rPr lang="en-US" dirty="0"/>
              <a:t>ACCORDING TO THE STUDY THE GREATE LAKES HYPERLOOP WILL COST BETWEEN $25 BILLION AND $30 BILLION OR $60 MILLION PER MILE.</a:t>
            </a:r>
          </a:p>
          <a:p>
            <a:r>
              <a:rPr lang="en-US" dirty="0"/>
              <a:t>IN INDIA ESTABLISHING HYPERLOOP IS COST –INTENSIVE . GOING AHEAD,PER KM COST OF THE HYPERLOOP WOULD BE SOMEWHERE AROUND INR 150 CRORE.</a:t>
            </a:r>
            <a:endParaRPr lang="en-IN" dirty="0"/>
          </a:p>
        </p:txBody>
      </p:sp>
    </p:spTree>
    <p:extLst>
      <p:ext uri="{BB962C8B-B14F-4D97-AF65-F5344CB8AC3E}">
        <p14:creationId xmlns:p14="http://schemas.microsoft.com/office/powerpoint/2010/main" val="57821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FAA9-3361-F8EB-2ECF-DF80DA4F9D99}"/>
              </a:ext>
            </a:extLst>
          </p:cNvPr>
          <p:cNvSpPr>
            <a:spLocks noGrp="1"/>
          </p:cNvSpPr>
          <p:nvPr>
            <p:ph type="title"/>
          </p:nvPr>
        </p:nvSpPr>
        <p:spPr>
          <a:xfrm>
            <a:off x="1103312" y="167952"/>
            <a:ext cx="8703161" cy="550506"/>
          </a:xfrm>
        </p:spPr>
        <p:txBody>
          <a:bodyPr/>
          <a:lstStyle/>
          <a:p>
            <a:r>
              <a:rPr lang="en-US" sz="2400" dirty="0"/>
              <a:t>HYPERLOOP IN INDIA</a:t>
            </a:r>
            <a:endParaRPr lang="en-IN" sz="2400" dirty="0"/>
          </a:p>
        </p:txBody>
      </p:sp>
      <p:sp>
        <p:nvSpPr>
          <p:cNvPr id="3" name="Content Placeholder 2">
            <a:extLst>
              <a:ext uri="{FF2B5EF4-FFF2-40B4-BE49-F238E27FC236}">
                <a16:creationId xmlns:a16="http://schemas.microsoft.com/office/drawing/2014/main" id="{6500D23E-3197-9949-C0E7-C723D42F6D06}"/>
              </a:ext>
            </a:extLst>
          </p:cNvPr>
          <p:cNvSpPr>
            <a:spLocks noGrp="1"/>
          </p:cNvSpPr>
          <p:nvPr>
            <p:ph idx="1"/>
          </p:nvPr>
        </p:nvSpPr>
        <p:spPr>
          <a:xfrm>
            <a:off x="1103312" y="1166328"/>
            <a:ext cx="8946541" cy="5082072"/>
          </a:xfrm>
        </p:spPr>
        <p:txBody>
          <a:bodyPr/>
          <a:lstStyle/>
          <a:p>
            <a:r>
              <a:rPr lang="en-US" dirty="0"/>
              <a:t>PROJECTS HAVE BEEN APPROVED BY THE INDIAN GOVERNMENT FOR CONSTRUCTING THE HYPERLOOP FOR THE ROUTES BETWEEN</a:t>
            </a:r>
          </a:p>
          <a:p>
            <a:r>
              <a:rPr lang="en-US" dirty="0"/>
              <a:t>AMRAVATHI TO VIJAYAVADHA</a:t>
            </a:r>
          </a:p>
          <a:p>
            <a:r>
              <a:rPr lang="en-US" dirty="0"/>
              <a:t>MUMBAI TO CHENNAI</a:t>
            </a:r>
          </a:p>
          <a:p>
            <a:r>
              <a:rPr lang="en-US" dirty="0"/>
              <a:t>BENGULURU TO CHENNAI</a:t>
            </a:r>
          </a:p>
          <a:p>
            <a:r>
              <a:rPr lang="en-US" dirty="0"/>
              <a:t>MUMBAI TO PUNE</a:t>
            </a:r>
            <a:endParaRPr lang="en-IN" dirty="0"/>
          </a:p>
        </p:txBody>
      </p:sp>
      <p:pic>
        <p:nvPicPr>
          <p:cNvPr id="7" name="Picture 6">
            <a:extLst>
              <a:ext uri="{FF2B5EF4-FFF2-40B4-BE49-F238E27FC236}">
                <a16:creationId xmlns:a16="http://schemas.microsoft.com/office/drawing/2014/main" id="{63EAE726-C596-E2CA-0A9A-C38D10BBE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191" y="2509936"/>
            <a:ext cx="6410131" cy="4180112"/>
          </a:xfrm>
          <a:prstGeom prst="rect">
            <a:avLst/>
          </a:prstGeom>
        </p:spPr>
      </p:pic>
    </p:spTree>
    <p:extLst>
      <p:ext uri="{BB962C8B-B14F-4D97-AF65-F5344CB8AC3E}">
        <p14:creationId xmlns:p14="http://schemas.microsoft.com/office/powerpoint/2010/main" val="388322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970B-992D-CA0D-B283-42A82332122C}"/>
              </a:ext>
            </a:extLst>
          </p:cNvPr>
          <p:cNvSpPr>
            <a:spLocks noGrp="1"/>
          </p:cNvSpPr>
          <p:nvPr>
            <p:ph type="title"/>
          </p:nvPr>
        </p:nvSpPr>
        <p:spPr>
          <a:xfrm>
            <a:off x="186612" y="158620"/>
            <a:ext cx="6438123" cy="606490"/>
          </a:xfrm>
        </p:spPr>
        <p:txBody>
          <a:bodyPr/>
          <a:lstStyle/>
          <a:p>
            <a:r>
              <a:rPr lang="en-US" sz="2400" dirty="0"/>
              <a:t>COMPANIES WORKING FOR HYPERLOOP</a:t>
            </a:r>
            <a:endParaRPr lang="en-IN" sz="2400" dirty="0"/>
          </a:p>
        </p:txBody>
      </p:sp>
      <p:sp>
        <p:nvSpPr>
          <p:cNvPr id="3" name="Content Placeholder 2">
            <a:extLst>
              <a:ext uri="{FF2B5EF4-FFF2-40B4-BE49-F238E27FC236}">
                <a16:creationId xmlns:a16="http://schemas.microsoft.com/office/drawing/2014/main" id="{BD5665B4-B131-8A69-9869-D080CBACA63B}"/>
              </a:ext>
            </a:extLst>
          </p:cNvPr>
          <p:cNvSpPr>
            <a:spLocks noGrp="1"/>
          </p:cNvSpPr>
          <p:nvPr>
            <p:ph idx="1"/>
          </p:nvPr>
        </p:nvSpPr>
        <p:spPr>
          <a:xfrm>
            <a:off x="317242" y="1324948"/>
            <a:ext cx="5029199" cy="3909525"/>
          </a:xfrm>
        </p:spPr>
        <p:txBody>
          <a:bodyPr/>
          <a:lstStyle/>
          <a:p>
            <a:r>
              <a:rPr lang="en-US" dirty="0"/>
              <a:t>VIRGIN HYPERLOOP</a:t>
            </a:r>
          </a:p>
          <a:p>
            <a:r>
              <a:rPr lang="en-US" dirty="0"/>
              <a:t>HYPERLOOP TT</a:t>
            </a:r>
          </a:p>
          <a:p>
            <a:r>
              <a:rPr lang="en-US" dirty="0"/>
              <a:t>SPACEX ELON MUSK HYPERLOOP</a:t>
            </a:r>
          </a:p>
          <a:p>
            <a:pPr marL="0" indent="0">
              <a:buNone/>
            </a:pPr>
            <a:endParaRPr lang="en-US" dirty="0"/>
          </a:p>
          <a:p>
            <a:endParaRPr lang="en-IN" dirty="0"/>
          </a:p>
        </p:txBody>
      </p:sp>
      <p:pic>
        <p:nvPicPr>
          <p:cNvPr id="5" name="Picture 4">
            <a:extLst>
              <a:ext uri="{FF2B5EF4-FFF2-40B4-BE49-F238E27FC236}">
                <a16:creationId xmlns:a16="http://schemas.microsoft.com/office/drawing/2014/main" id="{83304B2B-8374-38B6-DD0C-FF7732759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988" y="900112"/>
            <a:ext cx="6223518" cy="4334361"/>
          </a:xfrm>
          <a:prstGeom prst="rect">
            <a:avLst/>
          </a:prstGeom>
        </p:spPr>
      </p:pic>
    </p:spTree>
    <p:extLst>
      <p:ext uri="{BB962C8B-B14F-4D97-AF65-F5344CB8AC3E}">
        <p14:creationId xmlns:p14="http://schemas.microsoft.com/office/powerpoint/2010/main" val="420494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7D0D-EE8E-BC8C-1116-DABF58B34092}"/>
              </a:ext>
            </a:extLst>
          </p:cNvPr>
          <p:cNvSpPr>
            <a:spLocks noGrp="1"/>
          </p:cNvSpPr>
          <p:nvPr>
            <p:ph type="title"/>
          </p:nvPr>
        </p:nvSpPr>
        <p:spPr>
          <a:xfrm>
            <a:off x="646111" y="452718"/>
            <a:ext cx="9404723" cy="452351"/>
          </a:xfrm>
        </p:spPr>
        <p:txBody>
          <a:bodyPr/>
          <a:lstStyle/>
          <a:p>
            <a:r>
              <a:rPr lang="en-US" sz="2400" dirty="0"/>
              <a:t>APPLICATIONS</a:t>
            </a:r>
            <a:br>
              <a:rPr lang="en-US" sz="2400" dirty="0"/>
            </a:br>
            <a:br>
              <a:rPr lang="en-US" sz="2400" dirty="0"/>
            </a:br>
            <a:r>
              <a:rPr lang="en-US" sz="2000" dirty="0"/>
              <a:t> </a:t>
            </a:r>
            <a:r>
              <a:rPr lang="en-US" sz="2400" dirty="0"/>
              <a:t>IN THE FIELD OF TRANSPORTATION</a:t>
            </a:r>
            <a:endParaRPr lang="en-IN" sz="2400" dirty="0"/>
          </a:p>
        </p:txBody>
      </p:sp>
      <p:sp>
        <p:nvSpPr>
          <p:cNvPr id="3" name="Content Placeholder 2">
            <a:extLst>
              <a:ext uri="{FF2B5EF4-FFF2-40B4-BE49-F238E27FC236}">
                <a16:creationId xmlns:a16="http://schemas.microsoft.com/office/drawing/2014/main" id="{2B0A8955-FA34-32F2-1ADD-51AB0387A794}"/>
              </a:ext>
            </a:extLst>
          </p:cNvPr>
          <p:cNvSpPr>
            <a:spLocks noGrp="1"/>
          </p:cNvSpPr>
          <p:nvPr>
            <p:ph idx="1"/>
          </p:nvPr>
        </p:nvSpPr>
        <p:spPr>
          <a:xfrm>
            <a:off x="1103312" y="1763486"/>
            <a:ext cx="8946541" cy="4484914"/>
          </a:xfrm>
        </p:spPr>
        <p:txBody>
          <a:bodyPr/>
          <a:lstStyle/>
          <a:p>
            <a:endParaRPr lang="en-US" dirty="0"/>
          </a:p>
          <a:p>
            <a:r>
              <a:rPr lang="en-US" dirty="0"/>
              <a:t>HYPERLOOP OPENS POSSIBILITY FOR CROSS PROVINCIAL STUDENT TO GO HOME FOR THE WEEKEND THAT MAKES HOUR LONG TRAVEL WITHIN MINUTES.</a:t>
            </a:r>
          </a:p>
          <a:p>
            <a:r>
              <a:rPr lang="en-US" dirty="0"/>
              <a:t>HYPERLOOP NOT ONLY USED FOR HUMAN TRANSPORT BUT ALSO USED FOR DISTRIBUTION OF GOODS.</a:t>
            </a:r>
          </a:p>
          <a:p>
            <a:r>
              <a:rPr lang="en-US" dirty="0"/>
              <a:t>CROSS COUNTRY DELIVERIES WILL BE DONE IN HOURS.</a:t>
            </a:r>
            <a:endParaRPr lang="en-IN" dirty="0"/>
          </a:p>
        </p:txBody>
      </p:sp>
    </p:spTree>
    <p:extLst>
      <p:ext uri="{BB962C8B-B14F-4D97-AF65-F5344CB8AC3E}">
        <p14:creationId xmlns:p14="http://schemas.microsoft.com/office/powerpoint/2010/main" val="308044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F44C-5C91-11BB-EB5F-2342E847BF96}"/>
              </a:ext>
            </a:extLst>
          </p:cNvPr>
          <p:cNvSpPr>
            <a:spLocks noGrp="1"/>
          </p:cNvSpPr>
          <p:nvPr>
            <p:ph type="title"/>
          </p:nvPr>
        </p:nvSpPr>
        <p:spPr>
          <a:xfrm>
            <a:off x="646112" y="195943"/>
            <a:ext cx="9244338" cy="653143"/>
          </a:xfrm>
        </p:spPr>
        <p:txBody>
          <a:bodyPr/>
          <a:lstStyle/>
          <a:p>
            <a:r>
              <a:rPr lang="en-US" sz="2400" dirty="0"/>
              <a:t>ADVANTAGES OF HYPERLOOP</a:t>
            </a:r>
            <a:endParaRPr lang="en-IN" sz="2400" dirty="0"/>
          </a:p>
        </p:txBody>
      </p:sp>
      <p:sp>
        <p:nvSpPr>
          <p:cNvPr id="3" name="Content Placeholder 2">
            <a:extLst>
              <a:ext uri="{FF2B5EF4-FFF2-40B4-BE49-F238E27FC236}">
                <a16:creationId xmlns:a16="http://schemas.microsoft.com/office/drawing/2014/main" id="{E27B9694-FBC3-29FA-C9B1-56E7BFCDBB30}"/>
              </a:ext>
            </a:extLst>
          </p:cNvPr>
          <p:cNvSpPr>
            <a:spLocks noGrp="1"/>
          </p:cNvSpPr>
          <p:nvPr>
            <p:ph idx="1"/>
          </p:nvPr>
        </p:nvSpPr>
        <p:spPr>
          <a:xfrm>
            <a:off x="646112" y="1362270"/>
            <a:ext cx="9403741" cy="4886130"/>
          </a:xfrm>
        </p:spPr>
        <p:txBody>
          <a:bodyPr/>
          <a:lstStyle/>
          <a:p>
            <a:r>
              <a:rPr lang="en-US" dirty="0"/>
              <a:t>HIGH SPEED </a:t>
            </a:r>
          </a:p>
          <a:p>
            <a:r>
              <a:rPr lang="en-US" dirty="0"/>
              <a:t>QUICK AND FREQUENT TRAVEL</a:t>
            </a:r>
          </a:p>
          <a:p>
            <a:r>
              <a:rPr lang="en-US" dirty="0"/>
              <a:t>ENERGY EFFICIENCY  </a:t>
            </a:r>
          </a:p>
          <a:p>
            <a:r>
              <a:rPr lang="en-US" dirty="0"/>
              <a:t>CHEAPER MODE OF TRANSPORTATION</a:t>
            </a:r>
          </a:p>
          <a:p>
            <a:r>
              <a:rPr lang="en-US" dirty="0"/>
              <a:t>SUSTAINABILITY </a:t>
            </a:r>
          </a:p>
          <a:p>
            <a:r>
              <a:rPr lang="en-US" dirty="0"/>
              <a:t>IMMUNE TO DISASTERS</a:t>
            </a:r>
            <a:endParaRPr lang="en-IN" dirty="0"/>
          </a:p>
        </p:txBody>
      </p:sp>
    </p:spTree>
    <p:extLst>
      <p:ext uri="{BB962C8B-B14F-4D97-AF65-F5344CB8AC3E}">
        <p14:creationId xmlns:p14="http://schemas.microsoft.com/office/powerpoint/2010/main" val="30603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9818-1749-C31B-2E87-A4C35DCC4C99}"/>
              </a:ext>
            </a:extLst>
          </p:cNvPr>
          <p:cNvSpPr>
            <a:spLocks noGrp="1"/>
          </p:cNvSpPr>
          <p:nvPr>
            <p:ph type="title"/>
          </p:nvPr>
        </p:nvSpPr>
        <p:spPr>
          <a:xfrm>
            <a:off x="646112" y="326572"/>
            <a:ext cx="9095048" cy="746448"/>
          </a:xfrm>
        </p:spPr>
        <p:txBody>
          <a:bodyPr/>
          <a:lstStyle/>
          <a:p>
            <a:r>
              <a:rPr lang="en-US" sz="2400" dirty="0"/>
              <a:t>DISADVANTAGES OF HYPERLOOP</a:t>
            </a:r>
            <a:endParaRPr lang="en-IN" sz="2400" dirty="0"/>
          </a:p>
        </p:txBody>
      </p:sp>
      <p:sp>
        <p:nvSpPr>
          <p:cNvPr id="3" name="Content Placeholder 2">
            <a:extLst>
              <a:ext uri="{FF2B5EF4-FFF2-40B4-BE49-F238E27FC236}">
                <a16:creationId xmlns:a16="http://schemas.microsoft.com/office/drawing/2014/main" id="{8E333791-C926-FEFD-7D9E-BF0DB8ACDF2D}"/>
              </a:ext>
            </a:extLst>
          </p:cNvPr>
          <p:cNvSpPr>
            <a:spLocks noGrp="1"/>
          </p:cNvSpPr>
          <p:nvPr>
            <p:ph idx="1"/>
          </p:nvPr>
        </p:nvSpPr>
        <p:spPr>
          <a:xfrm>
            <a:off x="646113" y="989045"/>
            <a:ext cx="9328312" cy="5259355"/>
          </a:xfrm>
        </p:spPr>
        <p:txBody>
          <a:bodyPr/>
          <a:lstStyle/>
          <a:p>
            <a:r>
              <a:rPr lang="en-US" dirty="0"/>
              <a:t>CHANCES OF FAILURE ARE THE THREATENING</a:t>
            </a:r>
          </a:p>
          <a:p>
            <a:r>
              <a:rPr lang="en-US" dirty="0"/>
              <a:t>THE HUMAN FACTOR</a:t>
            </a:r>
          </a:p>
          <a:p>
            <a:r>
              <a:rPr lang="en-US" dirty="0"/>
              <a:t>STEEL TRACKS WILL EXPAND DUE TO THERMAL EXPANSION</a:t>
            </a:r>
          </a:p>
          <a:p>
            <a:r>
              <a:rPr lang="en-US" dirty="0"/>
              <a:t>PRONE  TO DELIBERATE ATTACKS</a:t>
            </a:r>
          </a:p>
          <a:p>
            <a:endParaRPr lang="en-IN" dirty="0"/>
          </a:p>
        </p:txBody>
      </p:sp>
    </p:spTree>
    <p:extLst>
      <p:ext uri="{BB962C8B-B14F-4D97-AF65-F5344CB8AC3E}">
        <p14:creationId xmlns:p14="http://schemas.microsoft.com/office/powerpoint/2010/main" val="296099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CA6A-5562-FB63-A8D9-0D11B4E662D3}"/>
              </a:ext>
            </a:extLst>
          </p:cNvPr>
          <p:cNvSpPr>
            <a:spLocks noGrp="1"/>
          </p:cNvSpPr>
          <p:nvPr>
            <p:ph type="title"/>
          </p:nvPr>
        </p:nvSpPr>
        <p:spPr>
          <a:xfrm>
            <a:off x="646111" y="452718"/>
            <a:ext cx="9404723" cy="704278"/>
          </a:xfrm>
        </p:spPr>
        <p:txBody>
          <a:bodyPr/>
          <a:lstStyle/>
          <a:p>
            <a:r>
              <a:rPr lang="en-US" sz="2400" dirty="0"/>
              <a:t>CONCLUSION</a:t>
            </a:r>
            <a:endParaRPr lang="en-IN" sz="2400" dirty="0"/>
          </a:p>
        </p:txBody>
      </p:sp>
      <p:sp>
        <p:nvSpPr>
          <p:cNvPr id="3" name="Content Placeholder 2">
            <a:extLst>
              <a:ext uri="{FF2B5EF4-FFF2-40B4-BE49-F238E27FC236}">
                <a16:creationId xmlns:a16="http://schemas.microsoft.com/office/drawing/2014/main" id="{9E0C49DC-2297-7335-9BDA-F98E8E0C3A45}"/>
              </a:ext>
            </a:extLst>
          </p:cNvPr>
          <p:cNvSpPr>
            <a:spLocks noGrp="1"/>
          </p:cNvSpPr>
          <p:nvPr>
            <p:ph idx="1"/>
          </p:nvPr>
        </p:nvSpPr>
        <p:spPr>
          <a:xfrm>
            <a:off x="569167" y="1408922"/>
            <a:ext cx="9116009" cy="4839477"/>
          </a:xfrm>
        </p:spPr>
        <p:txBody>
          <a:bodyPr/>
          <a:lstStyle/>
          <a:p>
            <a:r>
              <a:rPr lang="en-US" dirty="0"/>
              <a:t>HYPERLOOP TRANSPORTATION SYSTEM CAN BE USED OVER THE CONVENTIONAL MODES OF TRANSPORTATION THAT ARE RAIL,ROAD,WATER AND AIR.</a:t>
            </a:r>
          </a:p>
          <a:p>
            <a:r>
              <a:rPr lang="en-US" dirty="0"/>
              <a:t>AT VERY HIGH SPEED IT PROVIDES BETTER COMFORT AND COST IS ALSO LOW.</a:t>
            </a:r>
          </a:p>
          <a:p>
            <a:r>
              <a:rPr lang="en-US" dirty="0"/>
              <a:t>BY REDUCING THE PRESSURE OF THE AIR IN THE TUBE WHICH REDUCE SIMPLE AIR DRAG AND ENABLES THE CAPSULE TO MOVE FASTER.</a:t>
            </a:r>
          </a:p>
          <a:p>
            <a:r>
              <a:rPr lang="en-US" dirty="0"/>
              <a:t>EVEN TAKING DEMERITS INTO ACCOUNT , HYPERLOOP STILL PROVES TO BE A DYNAMIC TRANSPORTATION MODE FOR THE FUTURE.</a:t>
            </a:r>
            <a:endParaRPr lang="en-IN" dirty="0"/>
          </a:p>
        </p:txBody>
      </p:sp>
    </p:spTree>
    <p:extLst>
      <p:ext uri="{BB962C8B-B14F-4D97-AF65-F5344CB8AC3E}">
        <p14:creationId xmlns:p14="http://schemas.microsoft.com/office/powerpoint/2010/main" val="151558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93AC-2471-EFA8-52CA-E2817FC6374E}"/>
              </a:ext>
            </a:extLst>
          </p:cNvPr>
          <p:cNvSpPr>
            <a:spLocks noGrp="1"/>
          </p:cNvSpPr>
          <p:nvPr>
            <p:ph type="title"/>
          </p:nvPr>
        </p:nvSpPr>
        <p:spPr>
          <a:xfrm>
            <a:off x="1331090" y="452718"/>
            <a:ext cx="7963382" cy="1400530"/>
          </a:xfrm>
        </p:spPr>
        <p:txBody>
          <a:bodyPr/>
          <a:lstStyle/>
          <a:p>
            <a:r>
              <a:rPr lang="en-US" dirty="0"/>
              <a:t>                 </a:t>
            </a:r>
            <a:r>
              <a:rPr lang="en-US" sz="5400" dirty="0"/>
              <a:t>WELCOME</a:t>
            </a:r>
            <a:endParaRPr lang="en-IN" dirty="0"/>
          </a:p>
        </p:txBody>
      </p:sp>
      <p:pic>
        <p:nvPicPr>
          <p:cNvPr id="4" name="Picture 3">
            <a:extLst>
              <a:ext uri="{FF2B5EF4-FFF2-40B4-BE49-F238E27FC236}">
                <a16:creationId xmlns:a16="http://schemas.microsoft.com/office/drawing/2014/main" id="{D161A6C8-E6E6-5D35-83CE-0C64F72B3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329" y="1361560"/>
            <a:ext cx="8515205" cy="4634126"/>
          </a:xfrm>
          <a:prstGeom prst="rect">
            <a:avLst/>
          </a:prstGeom>
        </p:spPr>
      </p:pic>
    </p:spTree>
    <p:extLst>
      <p:ext uri="{BB962C8B-B14F-4D97-AF65-F5344CB8AC3E}">
        <p14:creationId xmlns:p14="http://schemas.microsoft.com/office/powerpoint/2010/main" val="2841896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C17A-1BFF-B9C9-BC29-92CE4F688F9F}"/>
              </a:ext>
            </a:extLst>
          </p:cNvPr>
          <p:cNvSpPr>
            <a:spLocks noGrp="1"/>
          </p:cNvSpPr>
          <p:nvPr>
            <p:ph type="title"/>
          </p:nvPr>
        </p:nvSpPr>
        <p:spPr>
          <a:xfrm>
            <a:off x="646111" y="452718"/>
            <a:ext cx="9404723" cy="694947"/>
          </a:xfrm>
        </p:spPr>
        <p:txBody>
          <a:bodyPr/>
          <a:lstStyle/>
          <a:p>
            <a:r>
              <a:rPr lang="en-US" sz="2400" dirty="0"/>
              <a:t>FUTURE SCOPE </a:t>
            </a:r>
            <a:endParaRPr lang="en-IN" sz="2400" dirty="0"/>
          </a:p>
        </p:txBody>
      </p:sp>
      <p:sp>
        <p:nvSpPr>
          <p:cNvPr id="3" name="Content Placeholder 2">
            <a:extLst>
              <a:ext uri="{FF2B5EF4-FFF2-40B4-BE49-F238E27FC236}">
                <a16:creationId xmlns:a16="http://schemas.microsoft.com/office/drawing/2014/main" id="{C2472028-F214-07AF-EFFC-A1640944691D}"/>
              </a:ext>
            </a:extLst>
          </p:cNvPr>
          <p:cNvSpPr>
            <a:spLocks noGrp="1"/>
          </p:cNvSpPr>
          <p:nvPr>
            <p:ph idx="1"/>
          </p:nvPr>
        </p:nvSpPr>
        <p:spPr>
          <a:xfrm>
            <a:off x="645132" y="1418254"/>
            <a:ext cx="9404722" cy="4830146"/>
          </a:xfrm>
        </p:spPr>
        <p:txBody>
          <a:bodyPr/>
          <a:lstStyle/>
          <a:p>
            <a:r>
              <a:rPr lang="en-US" dirty="0"/>
              <a:t>MORE EXPANSION ON THE CONTROL MECHANISM FOR HYPERLOOP CAPSULE ,INCLUDING ATTITUDE THRUSTER OR CONTROL MOMENT GYROS.</a:t>
            </a:r>
          </a:p>
          <a:p>
            <a:r>
              <a:rPr lang="en-US" dirty="0"/>
              <a:t>DETAILED STATION DESIGN WITH LOADING AND UNLOADING OF BOTH PASSENGER AND PASSENGER PLUS VEHICLE VERSIONS OF THE HYPERLOOP CAPSULE.</a:t>
            </a:r>
          </a:p>
          <a:p>
            <a:r>
              <a:rPr lang="en-US" dirty="0"/>
              <a:t>TRADE COMPARING THE COSTS AND BENEFITS OF HYPERLOOP WITH MORE CONVENTIONAL MAGNETIC LEVITATION SYSTEMS.</a:t>
            </a:r>
          </a:p>
          <a:p>
            <a:r>
              <a:rPr lang="en-US" dirty="0"/>
              <a:t>SUB-SCALE TESTING BASED ON A FURTHER OPTIMIZED DESIGN TO DEMONSTRATE THE PHYSICS OF HYPERLOOP.</a:t>
            </a:r>
          </a:p>
          <a:p>
            <a:endParaRPr lang="en-IN" dirty="0"/>
          </a:p>
        </p:txBody>
      </p:sp>
    </p:spTree>
    <p:extLst>
      <p:ext uri="{BB962C8B-B14F-4D97-AF65-F5344CB8AC3E}">
        <p14:creationId xmlns:p14="http://schemas.microsoft.com/office/powerpoint/2010/main" val="1064158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98BED2-8382-5725-78E4-7ACFA83C4133}"/>
              </a:ext>
            </a:extLst>
          </p:cNvPr>
          <p:cNvSpPr/>
          <p:nvPr/>
        </p:nvSpPr>
        <p:spPr>
          <a:xfrm>
            <a:off x="2509936" y="2547257"/>
            <a:ext cx="581297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11237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02630C-F748-475D-5489-2A8AC8E42590}"/>
              </a:ext>
            </a:extLst>
          </p:cNvPr>
          <p:cNvSpPr/>
          <p:nvPr/>
        </p:nvSpPr>
        <p:spPr>
          <a:xfrm>
            <a:off x="2593910" y="2183363"/>
            <a:ext cx="5467739"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ANY QUERIES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9202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50B4-CE83-B546-6BA0-8B52657097A3}"/>
              </a:ext>
            </a:extLst>
          </p:cNvPr>
          <p:cNvSpPr>
            <a:spLocks noGrp="1"/>
          </p:cNvSpPr>
          <p:nvPr>
            <p:ph type="title"/>
          </p:nvPr>
        </p:nvSpPr>
        <p:spPr>
          <a:xfrm>
            <a:off x="1154953" y="951722"/>
            <a:ext cx="3401064" cy="793102"/>
          </a:xfrm>
        </p:spPr>
        <p:txBody>
          <a:bodyPr/>
          <a:lstStyle/>
          <a:p>
            <a:r>
              <a:rPr lang="en-US" sz="3200" dirty="0"/>
              <a:t>INTRODUCTION</a:t>
            </a:r>
            <a:endParaRPr lang="en-IN" sz="3200" dirty="0"/>
          </a:p>
        </p:txBody>
      </p:sp>
      <p:pic>
        <p:nvPicPr>
          <p:cNvPr id="6" name="Content Placeholder 5">
            <a:extLst>
              <a:ext uri="{FF2B5EF4-FFF2-40B4-BE49-F238E27FC236}">
                <a16:creationId xmlns:a16="http://schemas.microsoft.com/office/drawing/2014/main" id="{537F92A8-8834-06F8-2D00-9ACD61E8D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540" y="1447799"/>
            <a:ext cx="6363476" cy="4577079"/>
          </a:xfrm>
        </p:spPr>
      </p:pic>
      <p:sp>
        <p:nvSpPr>
          <p:cNvPr id="4" name="Text Placeholder 3">
            <a:extLst>
              <a:ext uri="{FF2B5EF4-FFF2-40B4-BE49-F238E27FC236}">
                <a16:creationId xmlns:a16="http://schemas.microsoft.com/office/drawing/2014/main" id="{2161361A-C3D5-C534-2539-E48A32AFDCDD}"/>
              </a:ext>
            </a:extLst>
          </p:cNvPr>
          <p:cNvSpPr>
            <a:spLocks noGrp="1"/>
          </p:cNvSpPr>
          <p:nvPr>
            <p:ph type="body" sz="half" idx="2"/>
          </p:nvPr>
        </p:nvSpPr>
        <p:spPr>
          <a:xfrm>
            <a:off x="1154953" y="2127380"/>
            <a:ext cx="3401063" cy="3433665"/>
          </a:xfrm>
        </p:spPr>
        <p:txBody>
          <a:bodyPr>
            <a:noAutofit/>
          </a:bodyPr>
          <a:lstStyle/>
          <a:p>
            <a:r>
              <a:rPr lang="en-US" sz="1600" dirty="0"/>
              <a:t>HYPERLOOP IS A PROPOSED HIGH-SPEED TRANSPORTATION SYSTEM FOR BOTH PASSENGERS AND FREIGHT. THE CONCEPT WAS DOCUMENTED BY ELON MUSK IN A 2013 WHITE PAPER, WHERE THE HYPERLOOP WAS DESCRIBED AS A TRANSPORTATION SYSTEM USING CAPSULES SUPPORTED BY AN AIR-BEARING SURFACE WITHIN A LOW-PRESSURE TUBE.[1] HYPERLOOP SYSTEMS HAVE THREE ESSENTIAL ELEMENTS: TUBES, PODS, AND TERMINALS.</a:t>
            </a:r>
            <a:endParaRPr lang="en-IN" sz="1600" dirty="0"/>
          </a:p>
        </p:txBody>
      </p:sp>
    </p:spTree>
    <p:extLst>
      <p:ext uri="{BB962C8B-B14F-4D97-AF65-F5344CB8AC3E}">
        <p14:creationId xmlns:p14="http://schemas.microsoft.com/office/powerpoint/2010/main" val="335283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8E08-F257-6FF3-A6ED-95CEBD2289A9}"/>
              </a:ext>
            </a:extLst>
          </p:cNvPr>
          <p:cNvSpPr>
            <a:spLocks noGrp="1"/>
          </p:cNvSpPr>
          <p:nvPr>
            <p:ph type="ctrTitle"/>
          </p:nvPr>
        </p:nvSpPr>
        <p:spPr>
          <a:xfrm>
            <a:off x="1154955" y="289248"/>
            <a:ext cx="8825658" cy="1017037"/>
          </a:xfrm>
        </p:spPr>
        <p:txBody>
          <a:bodyPr/>
          <a:lstStyle/>
          <a:p>
            <a:r>
              <a:rPr lang="en-US" sz="4000" dirty="0"/>
              <a:t>HISTORY OF HYPERLOOP</a:t>
            </a:r>
            <a:endParaRPr lang="en-IN" sz="4000" dirty="0"/>
          </a:p>
        </p:txBody>
      </p:sp>
      <p:sp>
        <p:nvSpPr>
          <p:cNvPr id="3" name="Subtitle 2">
            <a:extLst>
              <a:ext uri="{FF2B5EF4-FFF2-40B4-BE49-F238E27FC236}">
                <a16:creationId xmlns:a16="http://schemas.microsoft.com/office/drawing/2014/main" id="{5C34794A-19AE-B338-F573-6779FDB624EA}"/>
              </a:ext>
            </a:extLst>
          </p:cNvPr>
          <p:cNvSpPr>
            <a:spLocks noGrp="1"/>
          </p:cNvSpPr>
          <p:nvPr>
            <p:ph type="subTitle" idx="1"/>
          </p:nvPr>
        </p:nvSpPr>
        <p:spPr>
          <a:xfrm>
            <a:off x="1154955" y="1436914"/>
            <a:ext cx="8707502" cy="4534677"/>
          </a:xfrm>
        </p:spPr>
        <p:txBody>
          <a:bodyPr/>
          <a:lstStyle/>
          <a:p>
            <a:r>
              <a:rPr lang="en-US" dirty="0"/>
              <a:t>Hyperloop was teased by Elon Musk at a 2012 speaking event, and described as a "fifth mode of transport".[3] Musk released details of an alpha-version in a white paper in August 2013, in which the hyperloop design incorporated reduced-pressure tubes with pressurized capsules riding on air bearings driven by linear induction motors and axial compressors.</a:t>
            </a:r>
          </a:p>
          <a:p>
            <a:r>
              <a:rPr lang="en-US" dirty="0"/>
              <a:t>The hyperloop concept has been promoted by Musk and SpaceX, and other companies or organizations were encouraged to collaborate in developing the technology.</a:t>
            </a:r>
            <a:endParaRPr lang="en-IN" dirty="0"/>
          </a:p>
        </p:txBody>
      </p:sp>
    </p:spTree>
    <p:extLst>
      <p:ext uri="{BB962C8B-B14F-4D97-AF65-F5344CB8AC3E}">
        <p14:creationId xmlns:p14="http://schemas.microsoft.com/office/powerpoint/2010/main" val="65891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1338-660D-A8B5-4B54-B8CC731E2CF8}"/>
              </a:ext>
            </a:extLst>
          </p:cNvPr>
          <p:cNvSpPr>
            <a:spLocks noGrp="1"/>
          </p:cNvSpPr>
          <p:nvPr>
            <p:ph type="title"/>
          </p:nvPr>
        </p:nvSpPr>
        <p:spPr/>
        <p:txBody>
          <a:bodyPr/>
          <a:lstStyle/>
          <a:p>
            <a:r>
              <a:rPr lang="en-US" dirty="0"/>
              <a:t>WHAT IS HYPERLOOP</a:t>
            </a:r>
            <a:endParaRPr lang="en-IN" dirty="0"/>
          </a:p>
        </p:txBody>
      </p:sp>
      <p:sp>
        <p:nvSpPr>
          <p:cNvPr id="3" name="Content Placeholder 2">
            <a:extLst>
              <a:ext uri="{FF2B5EF4-FFF2-40B4-BE49-F238E27FC236}">
                <a16:creationId xmlns:a16="http://schemas.microsoft.com/office/drawing/2014/main" id="{75140102-94D9-9AFD-FFE6-7DACB75C04D7}"/>
              </a:ext>
            </a:extLst>
          </p:cNvPr>
          <p:cNvSpPr>
            <a:spLocks noGrp="1"/>
          </p:cNvSpPr>
          <p:nvPr>
            <p:ph idx="1"/>
          </p:nvPr>
        </p:nvSpPr>
        <p:spPr>
          <a:xfrm>
            <a:off x="1103312" y="1408922"/>
            <a:ext cx="8721823" cy="4839477"/>
          </a:xfrm>
        </p:spPr>
        <p:txBody>
          <a:bodyPr>
            <a:normAutofit/>
          </a:bodyPr>
          <a:lstStyle/>
          <a:p>
            <a:pPr>
              <a:buFont typeface="Wingdings" panose="05000000000000000000" pitchFamily="2" charset="2"/>
              <a:buChar char="v"/>
            </a:pPr>
            <a:r>
              <a:rPr lang="en-US" dirty="0"/>
              <a:t>HYPERLOOP IS A MODE OF PASSENGER AND GOODS AND TRANSPORTATION THAT PROPELS A CAPSULE LIKE VEHICLE THROUGH A NEAR VACUUM TUBE AT MORE THAN AIRLINE SPEED.</a:t>
            </a:r>
          </a:p>
          <a:p>
            <a:pPr>
              <a:buFont typeface="Wingdings" panose="05000000000000000000" pitchFamily="2" charset="2"/>
              <a:buChar char="v"/>
            </a:pPr>
            <a:endParaRPr lang="en-US" dirty="0"/>
          </a:p>
          <a:p>
            <a:pPr>
              <a:buFont typeface="Wingdings" panose="05000000000000000000" pitchFamily="2" charset="2"/>
              <a:buChar char="v"/>
            </a:pPr>
            <a:r>
              <a:rPr lang="en-US" dirty="0"/>
              <a:t>HYPERLOOP IS CURRENTLY IN DEVELOPMENT BY A NUMBER OF COMPANIES , WHICH COULD SEE PASSENGER TRAVELLING AT 1200 KM PER HOUR .</a:t>
            </a:r>
            <a:endParaRPr lang="en-IN" dirty="0"/>
          </a:p>
        </p:txBody>
      </p:sp>
      <p:pic>
        <p:nvPicPr>
          <p:cNvPr id="5" name="Picture 4">
            <a:extLst>
              <a:ext uri="{FF2B5EF4-FFF2-40B4-BE49-F238E27FC236}">
                <a16:creationId xmlns:a16="http://schemas.microsoft.com/office/drawing/2014/main" id="{92DEAD7C-6B46-A23B-B2B4-31759E0ED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82" y="3937518"/>
            <a:ext cx="8593494" cy="2817845"/>
          </a:xfrm>
          <a:prstGeom prst="rect">
            <a:avLst/>
          </a:prstGeom>
        </p:spPr>
      </p:pic>
    </p:spTree>
    <p:extLst>
      <p:ext uri="{BB962C8B-B14F-4D97-AF65-F5344CB8AC3E}">
        <p14:creationId xmlns:p14="http://schemas.microsoft.com/office/powerpoint/2010/main" val="54481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B798-9180-A555-F514-007F542E7D54}"/>
              </a:ext>
            </a:extLst>
          </p:cNvPr>
          <p:cNvSpPr>
            <a:spLocks noGrp="1"/>
          </p:cNvSpPr>
          <p:nvPr>
            <p:ph type="title"/>
          </p:nvPr>
        </p:nvSpPr>
        <p:spPr>
          <a:xfrm>
            <a:off x="485193" y="307911"/>
            <a:ext cx="9927770" cy="699795"/>
          </a:xfrm>
        </p:spPr>
        <p:txBody>
          <a:bodyPr/>
          <a:lstStyle/>
          <a:p>
            <a:r>
              <a:rPr lang="en-US" dirty="0"/>
              <a:t>SYSTEM MODELING </a:t>
            </a:r>
            <a:endParaRPr lang="en-IN" dirty="0"/>
          </a:p>
        </p:txBody>
      </p:sp>
      <p:pic>
        <p:nvPicPr>
          <p:cNvPr id="6" name="Content Placeholder 5">
            <a:extLst>
              <a:ext uri="{FF2B5EF4-FFF2-40B4-BE49-F238E27FC236}">
                <a16:creationId xmlns:a16="http://schemas.microsoft.com/office/drawing/2014/main" id="{671E2E9B-8CF1-6896-6AAC-05DC72B1F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961053"/>
            <a:ext cx="4070824" cy="2146041"/>
          </a:xfrm>
        </p:spPr>
      </p:pic>
      <p:sp>
        <p:nvSpPr>
          <p:cNvPr id="4" name="Text Placeholder 3">
            <a:extLst>
              <a:ext uri="{FF2B5EF4-FFF2-40B4-BE49-F238E27FC236}">
                <a16:creationId xmlns:a16="http://schemas.microsoft.com/office/drawing/2014/main" id="{DE57EF82-6788-4F2F-2043-BC258E2B38A4}"/>
              </a:ext>
            </a:extLst>
          </p:cNvPr>
          <p:cNvSpPr>
            <a:spLocks noGrp="1"/>
          </p:cNvSpPr>
          <p:nvPr>
            <p:ph type="body" sz="half" idx="2"/>
          </p:nvPr>
        </p:nvSpPr>
        <p:spPr>
          <a:xfrm>
            <a:off x="485193" y="2034074"/>
            <a:ext cx="4070824" cy="2463281"/>
          </a:xfrm>
        </p:spPr>
        <p:txBody>
          <a:bodyPr/>
          <a:lstStyle/>
          <a:p>
            <a:pPr marL="342900" indent="-342900">
              <a:buAutoNum type="arabicParenR"/>
            </a:pPr>
            <a:r>
              <a:rPr lang="en-US" sz="2000" dirty="0"/>
              <a:t>TUBE</a:t>
            </a:r>
            <a:r>
              <a:rPr lang="en-US" dirty="0"/>
              <a:t>:</a:t>
            </a:r>
          </a:p>
          <a:p>
            <a:pPr marL="285750" indent="-285750">
              <a:buFont typeface="Wingdings" panose="05000000000000000000" pitchFamily="2" charset="2"/>
              <a:buChar char="q"/>
            </a:pPr>
            <a:r>
              <a:rPr lang="en-US" dirty="0"/>
              <a:t>THE TUBE IS MADE OF STEEL. TWO TUBES WILL BE WELDED TOGETHER IN A SIDE CONFIGURATION TO ALLOW THE CAPSULE TO TRAVEL BOTH DIRECTIONS.</a:t>
            </a:r>
          </a:p>
          <a:p>
            <a:pPr marL="285750" indent="-285750">
              <a:buFont typeface="Wingdings" panose="05000000000000000000" pitchFamily="2" charset="2"/>
              <a:buChar char="q"/>
            </a:pPr>
            <a:r>
              <a:rPr lang="en-US" dirty="0"/>
              <a:t>THE SOLAR ARRAY ARE PROVIDED ON THE TOP OF THE TUBES TO POWER THE SYSTEM.</a:t>
            </a:r>
          </a:p>
        </p:txBody>
      </p:sp>
      <p:pic>
        <p:nvPicPr>
          <p:cNvPr id="5" name="Picture 4">
            <a:extLst>
              <a:ext uri="{FF2B5EF4-FFF2-40B4-BE49-F238E27FC236}">
                <a16:creationId xmlns:a16="http://schemas.microsoft.com/office/drawing/2014/main" id="{D9B7D508-B6C8-BA20-524F-CAA8BE51F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93706"/>
            <a:ext cx="3990392" cy="1876814"/>
          </a:xfrm>
          <a:prstGeom prst="rect">
            <a:avLst/>
          </a:prstGeom>
        </p:spPr>
      </p:pic>
    </p:spTree>
    <p:extLst>
      <p:ext uri="{BB962C8B-B14F-4D97-AF65-F5344CB8AC3E}">
        <p14:creationId xmlns:p14="http://schemas.microsoft.com/office/powerpoint/2010/main" val="39379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EAB0-F530-4DCC-31EF-C7B4671D7A86}"/>
              </a:ext>
            </a:extLst>
          </p:cNvPr>
          <p:cNvSpPr>
            <a:spLocks noGrp="1"/>
          </p:cNvSpPr>
          <p:nvPr>
            <p:ph type="title"/>
          </p:nvPr>
        </p:nvSpPr>
        <p:spPr>
          <a:xfrm>
            <a:off x="1153907" y="1184989"/>
            <a:ext cx="5092906" cy="933060"/>
          </a:xfrm>
        </p:spPr>
        <p:txBody>
          <a:bodyPr>
            <a:normAutofit/>
          </a:bodyPr>
          <a:lstStyle/>
          <a:p>
            <a:r>
              <a:rPr lang="en-US" sz="2000" dirty="0"/>
              <a:t>2)CAPSULE/POD:</a:t>
            </a:r>
            <a:endParaRPr lang="en-IN" sz="2000" dirty="0"/>
          </a:p>
        </p:txBody>
      </p:sp>
      <p:sp>
        <p:nvSpPr>
          <p:cNvPr id="4" name="Text Placeholder 3">
            <a:extLst>
              <a:ext uri="{FF2B5EF4-FFF2-40B4-BE49-F238E27FC236}">
                <a16:creationId xmlns:a16="http://schemas.microsoft.com/office/drawing/2014/main" id="{E95851BD-C802-76DF-2276-33C2A2DC370A}"/>
              </a:ext>
            </a:extLst>
          </p:cNvPr>
          <p:cNvSpPr>
            <a:spLocks noGrp="1"/>
          </p:cNvSpPr>
          <p:nvPr>
            <p:ph type="body" sz="half" idx="2"/>
          </p:nvPr>
        </p:nvSpPr>
        <p:spPr>
          <a:xfrm>
            <a:off x="1154954" y="2248677"/>
            <a:ext cx="5084979" cy="3424333"/>
          </a:xfrm>
        </p:spPr>
        <p:txBody>
          <a:bodyPr/>
          <a:lstStyle/>
          <a:p>
            <a:pPr marL="285750" indent="-285750">
              <a:buFont typeface="Wingdings" panose="05000000000000000000" pitchFamily="2" charset="2"/>
              <a:buChar char="q"/>
            </a:pPr>
            <a:r>
              <a:rPr lang="en-US" dirty="0"/>
              <a:t>CAPSULE ARE USED TO CARRY PASSENGERS AND GOODS ‘</a:t>
            </a:r>
          </a:p>
          <a:p>
            <a:pPr marL="285750" indent="-285750">
              <a:buFont typeface="Wingdings" panose="05000000000000000000" pitchFamily="2" charset="2"/>
              <a:buChar char="q"/>
            </a:pPr>
            <a:r>
              <a:rPr lang="en-US" dirty="0"/>
              <a:t>THESE CAPSULE ARE SHAPED  AERODYNAMICALLY TO REDUCE THE TAG’</a:t>
            </a:r>
          </a:p>
          <a:p>
            <a:pPr marL="285750" indent="-285750">
              <a:buFont typeface="Wingdings" panose="05000000000000000000" pitchFamily="2" charset="2"/>
              <a:buChar char="q"/>
            </a:pPr>
            <a:r>
              <a:rPr lang="en-US" dirty="0"/>
              <a:t>THE CAPSULE CAN CARRY 28 PASSENGERS AT THE SAME TIME.</a:t>
            </a:r>
          </a:p>
          <a:p>
            <a:pPr marL="285750" indent="-285750">
              <a:buFont typeface="Wingdings" panose="05000000000000000000" pitchFamily="2" charset="2"/>
              <a:buChar char="q"/>
            </a:pPr>
            <a:r>
              <a:rPr lang="en-US" dirty="0"/>
              <a:t>CAPSULES ARE DESIGNED WITH LATEST TECHNOLOGIES AND HOUSES NEW FORM OF GADGETS FOR THE COMFORT.</a:t>
            </a:r>
            <a:endParaRPr lang="en-IN" dirty="0"/>
          </a:p>
        </p:txBody>
      </p:sp>
      <p:pic>
        <p:nvPicPr>
          <p:cNvPr id="10" name="Picture 9">
            <a:extLst>
              <a:ext uri="{FF2B5EF4-FFF2-40B4-BE49-F238E27FC236}">
                <a16:creationId xmlns:a16="http://schemas.microsoft.com/office/drawing/2014/main" id="{B5F02BA3-F72D-130A-2F6D-6750999C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960" y="2779791"/>
            <a:ext cx="3855720" cy="2287509"/>
          </a:xfrm>
          <a:prstGeom prst="rect">
            <a:avLst/>
          </a:prstGeom>
        </p:spPr>
      </p:pic>
      <p:pic>
        <p:nvPicPr>
          <p:cNvPr id="5" name="Picture 4">
            <a:extLst>
              <a:ext uri="{FF2B5EF4-FFF2-40B4-BE49-F238E27FC236}">
                <a16:creationId xmlns:a16="http://schemas.microsoft.com/office/drawing/2014/main" id="{223B91B3-E897-D23D-867C-9C550549A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573" y="1036010"/>
            <a:ext cx="3710635" cy="1506632"/>
          </a:xfrm>
          <a:prstGeom prst="rect">
            <a:avLst/>
          </a:prstGeom>
        </p:spPr>
      </p:pic>
    </p:spTree>
    <p:extLst>
      <p:ext uri="{BB962C8B-B14F-4D97-AF65-F5344CB8AC3E}">
        <p14:creationId xmlns:p14="http://schemas.microsoft.com/office/powerpoint/2010/main" val="326233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BCB4-7F62-845E-2708-BCC0809DB684}"/>
              </a:ext>
            </a:extLst>
          </p:cNvPr>
          <p:cNvSpPr>
            <a:spLocks noGrp="1"/>
          </p:cNvSpPr>
          <p:nvPr>
            <p:ph type="title"/>
          </p:nvPr>
        </p:nvSpPr>
        <p:spPr>
          <a:xfrm>
            <a:off x="1153907" y="839755"/>
            <a:ext cx="5092906" cy="1231641"/>
          </a:xfrm>
        </p:spPr>
        <p:txBody>
          <a:bodyPr>
            <a:normAutofit/>
          </a:bodyPr>
          <a:lstStyle/>
          <a:p>
            <a:r>
              <a:rPr lang="en-US" sz="2000" dirty="0"/>
              <a:t>3)COMPRESSOR:</a:t>
            </a:r>
            <a:endParaRPr lang="en-IN" sz="2000" dirty="0"/>
          </a:p>
        </p:txBody>
      </p:sp>
      <p:pic>
        <p:nvPicPr>
          <p:cNvPr id="6" name="Picture Placeholder 5">
            <a:extLst>
              <a:ext uri="{FF2B5EF4-FFF2-40B4-BE49-F238E27FC236}">
                <a16:creationId xmlns:a16="http://schemas.microsoft.com/office/drawing/2014/main" id="{1759873E-6EE0-5BEE-88A5-545F7F45179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61" r="24661"/>
          <a:stretch>
            <a:fillRect/>
          </a:stretch>
        </p:blipFill>
        <p:spPr>
          <a:xfrm>
            <a:off x="6550089" y="1143000"/>
            <a:ext cx="4217437" cy="3634273"/>
          </a:xfrm>
        </p:spPr>
      </p:pic>
      <p:sp>
        <p:nvSpPr>
          <p:cNvPr id="4" name="Text Placeholder 3">
            <a:extLst>
              <a:ext uri="{FF2B5EF4-FFF2-40B4-BE49-F238E27FC236}">
                <a16:creationId xmlns:a16="http://schemas.microsoft.com/office/drawing/2014/main" id="{3B1E8031-BBDD-3E05-CA4C-F7829F53A13F}"/>
              </a:ext>
            </a:extLst>
          </p:cNvPr>
          <p:cNvSpPr>
            <a:spLocks noGrp="1"/>
          </p:cNvSpPr>
          <p:nvPr>
            <p:ph type="body" sz="half" idx="2"/>
          </p:nvPr>
        </p:nvSpPr>
        <p:spPr>
          <a:xfrm>
            <a:off x="1154954" y="2192695"/>
            <a:ext cx="5084979" cy="2369974"/>
          </a:xfrm>
        </p:spPr>
        <p:txBody>
          <a:bodyPr/>
          <a:lstStyle/>
          <a:p>
            <a:pPr marL="285750" indent="-285750">
              <a:buFont typeface="Wingdings" panose="05000000000000000000" pitchFamily="2" charset="2"/>
              <a:buChar char="q"/>
            </a:pPr>
            <a:r>
              <a:rPr lang="en-US" dirty="0"/>
              <a:t>COMPRESSOR IS PLACED AT THE PART OF THE CAPSULE.</a:t>
            </a:r>
          </a:p>
          <a:p>
            <a:pPr marL="285750" indent="-285750">
              <a:buFont typeface="Wingdings" panose="05000000000000000000" pitchFamily="2" charset="2"/>
              <a:buChar char="q"/>
            </a:pPr>
            <a:r>
              <a:rPr lang="en-US" dirty="0"/>
              <a:t>COMPRESSOR FANS SUCKS THE LOW PRESSURE AIR.AFTER COMPRESSION,COMPRESSED AIR IS SUPPLIED TO THE AIR BEARINGS AND ALSO AT THE REAR END OF THE CAPSULE.</a:t>
            </a:r>
            <a:endParaRPr lang="en-IN" dirty="0"/>
          </a:p>
        </p:txBody>
      </p:sp>
    </p:spTree>
    <p:extLst>
      <p:ext uri="{BB962C8B-B14F-4D97-AF65-F5344CB8AC3E}">
        <p14:creationId xmlns:p14="http://schemas.microsoft.com/office/powerpoint/2010/main" val="48394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85E9-06F0-2C9F-D360-B3116ACEEDA2}"/>
              </a:ext>
            </a:extLst>
          </p:cNvPr>
          <p:cNvSpPr>
            <a:spLocks noGrp="1"/>
          </p:cNvSpPr>
          <p:nvPr>
            <p:ph type="title"/>
          </p:nvPr>
        </p:nvSpPr>
        <p:spPr>
          <a:xfrm>
            <a:off x="1154953" y="1447800"/>
            <a:ext cx="3401064" cy="548951"/>
          </a:xfrm>
        </p:spPr>
        <p:txBody>
          <a:bodyPr/>
          <a:lstStyle/>
          <a:p>
            <a:r>
              <a:rPr lang="en-US" sz="2000" dirty="0"/>
              <a:t>4)SUSPENSION:</a:t>
            </a:r>
            <a:endParaRPr lang="en-IN" sz="2000" dirty="0"/>
          </a:p>
        </p:txBody>
      </p:sp>
      <p:sp>
        <p:nvSpPr>
          <p:cNvPr id="4" name="Text Placeholder 3">
            <a:extLst>
              <a:ext uri="{FF2B5EF4-FFF2-40B4-BE49-F238E27FC236}">
                <a16:creationId xmlns:a16="http://schemas.microsoft.com/office/drawing/2014/main" id="{ADED9A6C-A42B-5381-50FC-ACFE4F20223B}"/>
              </a:ext>
            </a:extLst>
          </p:cNvPr>
          <p:cNvSpPr>
            <a:spLocks noGrp="1"/>
          </p:cNvSpPr>
          <p:nvPr>
            <p:ph type="body" sz="half" idx="2"/>
          </p:nvPr>
        </p:nvSpPr>
        <p:spPr>
          <a:xfrm>
            <a:off x="1154953" y="2202024"/>
            <a:ext cx="3401063" cy="3822856"/>
          </a:xfrm>
        </p:spPr>
        <p:txBody>
          <a:bodyPr/>
          <a:lstStyle/>
          <a:p>
            <a:pPr marL="285750" indent="-285750">
              <a:buFont typeface="Wingdings" panose="05000000000000000000" pitchFamily="2" charset="2"/>
              <a:buChar char="q"/>
            </a:pPr>
            <a:r>
              <a:rPr lang="en-US" dirty="0"/>
              <a:t>AIR BEARINGS ARE USED SUSPENSION FOR THE CAPSULE</a:t>
            </a:r>
          </a:p>
          <a:p>
            <a:pPr marL="285750" indent="-285750">
              <a:buFont typeface="Wingdings" panose="05000000000000000000" pitchFamily="2" charset="2"/>
              <a:buChar char="q"/>
            </a:pPr>
            <a:r>
              <a:rPr lang="en-US" dirty="0"/>
              <a:t>THE AIR BEARING SUSPENSION OFFERS STABILITY TO THE CAPSULE.</a:t>
            </a:r>
          </a:p>
          <a:p>
            <a:pPr marL="285750" indent="-285750">
              <a:buFont typeface="Wingdings" panose="05000000000000000000" pitchFamily="2" charset="2"/>
              <a:buChar char="q"/>
            </a:pPr>
            <a:r>
              <a:rPr lang="en-US" dirty="0"/>
              <a:t>THE AIR BEARING SUSPENSION ALSO PROVIDE RELIABILITY AND SAFETY.</a:t>
            </a:r>
            <a:endParaRPr lang="en-IN" dirty="0"/>
          </a:p>
        </p:txBody>
      </p:sp>
      <p:pic>
        <p:nvPicPr>
          <p:cNvPr id="8" name="Picture 7">
            <a:extLst>
              <a:ext uri="{FF2B5EF4-FFF2-40B4-BE49-F238E27FC236}">
                <a16:creationId xmlns:a16="http://schemas.microsoft.com/office/drawing/2014/main" id="{5FAB7411-59FC-D0C1-1AE1-1A6B51803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193" y="1884784"/>
            <a:ext cx="4556158" cy="2705877"/>
          </a:xfrm>
          <a:prstGeom prst="rect">
            <a:avLst/>
          </a:prstGeom>
        </p:spPr>
      </p:pic>
    </p:spTree>
    <p:extLst>
      <p:ext uri="{BB962C8B-B14F-4D97-AF65-F5344CB8AC3E}">
        <p14:creationId xmlns:p14="http://schemas.microsoft.com/office/powerpoint/2010/main" val="994200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454</TotalTime>
  <Words>877</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Wingdings</vt:lpstr>
      <vt:lpstr>Wingdings 3</vt:lpstr>
      <vt:lpstr>Ion</vt:lpstr>
      <vt:lpstr>HYPERLOOP: NEW MODE OF TRANSPORTATION</vt:lpstr>
      <vt:lpstr>                 WELCOME</vt:lpstr>
      <vt:lpstr>INTRODUCTION</vt:lpstr>
      <vt:lpstr>HISTORY OF HYPERLOOP</vt:lpstr>
      <vt:lpstr>WHAT IS HYPERLOOP</vt:lpstr>
      <vt:lpstr>SYSTEM MODELING </vt:lpstr>
      <vt:lpstr>2)CAPSULE/POD:</vt:lpstr>
      <vt:lpstr>3)COMPRESSOR:</vt:lpstr>
      <vt:lpstr>4)SUSPENSION:</vt:lpstr>
      <vt:lpstr>5)PROPULSION:</vt:lpstr>
      <vt:lpstr>WORKING OF THE HYPERLOOP</vt:lpstr>
      <vt:lpstr>ENERGY,ENVIORNMENT &amp; ECONOMIC CONCERN</vt:lpstr>
      <vt:lpstr>TEST COST</vt:lpstr>
      <vt:lpstr>HYPERLOOP IN INDIA</vt:lpstr>
      <vt:lpstr>COMPANIES WORKING FOR HYPERLOOP</vt:lpstr>
      <vt:lpstr>APPLICATIONS   IN THE FIELD OF TRANSPORTATION</vt:lpstr>
      <vt:lpstr>ADVANTAGES OF HYPERLOOP</vt:lpstr>
      <vt:lpstr>DISADVANTAGES OF HYPERLOOP</vt:lpstr>
      <vt:lpstr>CONCLUSION</vt:lpstr>
      <vt:lpstr>FUTURE SCOPE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 krishna</dc:creator>
  <cp:lastModifiedBy>ajina anna joseph</cp:lastModifiedBy>
  <cp:revision>10</cp:revision>
  <dcterms:created xsi:type="dcterms:W3CDTF">2024-02-10T07:56:15Z</dcterms:created>
  <dcterms:modified xsi:type="dcterms:W3CDTF">2024-02-20T17:55:24Z</dcterms:modified>
</cp:coreProperties>
</file>