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BDF"/>
    <a:srgbClr val="8FB0D3"/>
    <a:srgbClr val="00A2BA"/>
    <a:srgbClr val="003B74"/>
    <a:srgbClr val="7FC6B8"/>
    <a:srgbClr val="BBCC00"/>
    <a:srgbClr val="AC006B"/>
    <a:srgbClr val="00505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4" autoAdjust="0"/>
    <p:restoredTop sz="84634" autoAdjust="0"/>
  </p:normalViewPr>
  <p:slideViewPr>
    <p:cSldViewPr>
      <p:cViewPr varScale="1">
        <p:scale>
          <a:sx n="95" d="100"/>
          <a:sy n="95" d="100"/>
        </p:scale>
        <p:origin x="-1422" y="-108"/>
      </p:cViewPr>
      <p:guideLst>
        <p:guide orient="horz" pos="4069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3066" y="-96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100E25D8-C141-450B-A7DD-14EC6E4227A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B9329CF8-7D8C-4CFF-9D22-46A8CCB998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134100"/>
            <a:ext cx="9144000" cy="723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5" name="Rectangle 23"/>
          <p:cNvSpPr>
            <a:spLocks noChangeArrowheads="1"/>
          </p:cNvSpPr>
          <p:nvPr userDrawn="1"/>
        </p:nvSpPr>
        <p:spPr bwMode="auto">
          <a:xfrm>
            <a:off x="466725" y="2057400"/>
            <a:ext cx="7467600" cy="1981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6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8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9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white">
          <a:xfrm>
            <a:off x="685800" y="3641725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001357B2-E454-44C6-B452-628EE521DE70}" type="datetime1">
              <a:rPr lang="nl-NL" sz="1600">
                <a:solidFill>
                  <a:schemeClr val="bg1"/>
                </a:solidFill>
              </a:rPr>
              <a:pPr algn="l">
                <a:spcBef>
                  <a:spcPct val="50000"/>
                </a:spcBef>
                <a:defRPr/>
              </a:pPr>
              <a:t>18-5-2010</a:t>
            </a:fld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11" name="Picture 29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0"/>
          <p:cNvSpPr txBox="1">
            <a:spLocks noChangeArrowheads="1"/>
          </p:cNvSpPr>
          <p:nvPr userDrawn="1"/>
        </p:nvSpPr>
        <p:spPr bwMode="white">
          <a:xfrm>
            <a:off x="1498600" y="6572250"/>
            <a:ext cx="2971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nl-NL" sz="800" dirty="0" err="1">
                <a:solidFill>
                  <a:schemeClr val="bg1"/>
                </a:solidFill>
              </a:rPr>
              <a:t>Challenge</a:t>
            </a:r>
            <a:r>
              <a:rPr lang="nl-NL" sz="800" dirty="0">
                <a:solidFill>
                  <a:schemeClr val="bg1"/>
                </a:solidFill>
              </a:rPr>
              <a:t> the </a:t>
            </a:r>
            <a:r>
              <a:rPr lang="nl-NL" sz="800" dirty="0" err="1">
                <a:solidFill>
                  <a:schemeClr val="bg1"/>
                </a:solidFill>
              </a:rPr>
              <a:t>future</a:t>
            </a:r>
            <a:endParaRPr lang="nl-NL" dirty="0"/>
          </a:p>
        </p:txBody>
      </p:sp>
      <p:sp>
        <p:nvSpPr>
          <p:cNvPr id="13" name="Text Box 31"/>
          <p:cNvSpPr txBox="1">
            <a:spLocks noChangeArrowheads="1"/>
          </p:cNvSpPr>
          <p:nvPr userDrawn="1"/>
        </p:nvSpPr>
        <p:spPr bwMode="auto">
          <a:xfrm>
            <a:off x="1498600" y="6292850"/>
            <a:ext cx="990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nl-NL" sz="500"/>
              <a:t>Delft</a:t>
            </a:r>
          </a:p>
          <a:p>
            <a:pPr algn="l">
              <a:lnSpc>
                <a:spcPct val="90000"/>
              </a:lnSpc>
              <a:defRPr/>
            </a:pPr>
            <a:r>
              <a:rPr lang="nl-NL" sz="500"/>
              <a:t>University of</a:t>
            </a:r>
          </a:p>
          <a:p>
            <a:pPr algn="l">
              <a:lnSpc>
                <a:spcPct val="90000"/>
              </a:lnSpc>
              <a:defRPr/>
            </a:pPr>
            <a:r>
              <a:rPr lang="nl-NL" sz="500"/>
              <a:t>Technology</a:t>
            </a:r>
            <a:endParaRPr lang="nl-NL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685800" y="2286000"/>
            <a:ext cx="6931025" cy="457200"/>
          </a:xfrm>
        </p:spPr>
        <p:txBody>
          <a:bodyPr anchor="t"/>
          <a:lstStyle>
            <a:lvl1pPr marL="0" indent="0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 bwMode="ltGray">
          <a:xfrm>
            <a:off x="685800" y="2743200"/>
            <a:ext cx="6931025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nl-NL" smtClean="0"/>
              <a:t>Klik om het opmaakprofiel van de modelondertitel te bewerken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75600"/>
            <a:ext cx="7160400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146949" cy="35064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r>
              <a:rPr lang="nl-NL" noProof="0" smtClean="0"/>
              <a:t>Klik op het pictogram als u een grafiek wilt toevoegen</a:t>
            </a:r>
            <a:endParaRPr lang="nl-NL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nl-NL" smtClean="0"/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2286000"/>
            <a:ext cx="7648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smtClean="0"/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7640638" y="62976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5CA1EA36-B7EC-4D02-876E-1F1DD4EE4A66}" type="slidenum">
              <a:rPr lang="nl-NL" sz="1300"/>
              <a:pPr>
                <a:defRPr/>
              </a:pPr>
              <a:t>‹nr.›</a:t>
            </a:fld>
            <a:endParaRPr lang="nl-NL" sz="1300"/>
          </a:p>
        </p:txBody>
      </p:sp>
      <p:sp>
        <p:nvSpPr>
          <p:cNvPr id="270355" name="Rectangle 19"/>
          <p:cNvSpPr>
            <a:spLocks noChangeArrowheads="1"/>
          </p:cNvSpPr>
          <p:nvPr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6" name="Line 20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pic>
        <p:nvPicPr>
          <p:cNvPr id="6152" name="Picture 21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0358" name="Line 22"/>
          <p:cNvSpPr>
            <a:spLocks noChangeShapeType="1"/>
          </p:cNvSpPr>
          <p:nvPr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9" name="Text Box 23"/>
          <p:cNvSpPr txBox="1">
            <a:spLocks noChangeArrowheads="1"/>
          </p:cNvSpPr>
          <p:nvPr/>
        </p:nvSpPr>
        <p:spPr bwMode="auto">
          <a:xfrm>
            <a:off x="3124200" y="6248400"/>
            <a:ext cx="4419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1300">
                <a:solidFill>
                  <a:schemeClr val="bg2"/>
                </a:solidFill>
                <a:latin typeface="ArialMS" charset="0"/>
              </a:rPr>
              <a:t>Mid term – Laser Swarm</a:t>
            </a:r>
            <a:endParaRPr lang="nl-NL" sz="1400">
              <a:solidFill>
                <a:schemeClr val="bg2"/>
              </a:solidFill>
              <a:latin typeface="ArialMS" charset="0"/>
            </a:endParaRPr>
          </a:p>
        </p:txBody>
      </p:sp>
      <p:sp>
        <p:nvSpPr>
          <p:cNvPr id="270364" name="Rectangle 28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</p:sldLayoutIdLst>
  <p:hf hdr="0" ftr="0" dt="0"/>
  <p:txStyles>
    <p:titleStyle>
      <a:lvl1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76200"/>
            <a:ext cx="7159625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Pruned Design Option Tree ADCS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828800"/>
            <a:ext cx="7648575" cy="3505200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endParaRPr lang="en-US" sz="2800" dirty="0" smtClean="0"/>
          </a:p>
        </p:txBody>
      </p:sp>
      <p:pic>
        <p:nvPicPr>
          <p:cNvPr id="4" name="Afbeelding 3" descr="prunedADCS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949" y="1142984"/>
            <a:ext cx="7894579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Winner </a:t>
            </a:r>
            <a:r>
              <a:rPr lang="nl-NL" dirty="0" err="1" smtClean="0"/>
              <a:t>Pointing</a:t>
            </a:r>
            <a:r>
              <a:rPr lang="nl-NL" dirty="0" smtClean="0"/>
              <a:t> </a:t>
            </a:r>
            <a:r>
              <a:rPr lang="nl-NL" dirty="0" err="1" smtClean="0"/>
              <a:t>Mechanism</a:t>
            </a:r>
            <a:endParaRPr lang="nl-NL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14612" y="1214422"/>
            <a:ext cx="3395462" cy="453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Selected</a:t>
            </a:r>
            <a:r>
              <a:rPr lang="nl-NL" dirty="0" smtClean="0"/>
              <a:t> ADS </a:t>
            </a:r>
            <a:r>
              <a:rPr lang="nl-NL" dirty="0" err="1" smtClean="0"/>
              <a:t>concepts</a:t>
            </a:r>
            <a:endParaRPr lang="nl-NL" dirty="0"/>
          </a:p>
        </p:txBody>
      </p:sp>
      <p:pic>
        <p:nvPicPr>
          <p:cNvPr id="4" name="Tijdelijke aanduiding voor inhoud 3" descr="imi100attitu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5" y="1571612"/>
            <a:ext cx="2063186" cy="2015139"/>
          </a:xfrm>
        </p:spPr>
      </p:pic>
      <p:pic>
        <p:nvPicPr>
          <p:cNvPr id="5" name="Tijdelijke aanduiding voor inhoud 3" descr="imi100attitu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786050" y="1581464"/>
            <a:ext cx="2963917" cy="199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Tijdelijke aanduiding voor inhoud 3" descr="imi100attitu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29322" y="1219220"/>
            <a:ext cx="3134855" cy="235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0034" y="3857628"/>
            <a:ext cx="82153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nl-NL" sz="2000" kern="0" noProof="0" dirty="0" err="1" smtClean="0">
                <a:latin typeface="+mn-lt"/>
              </a:rPr>
              <a:t>Maryland</a:t>
            </a:r>
            <a:r>
              <a:rPr lang="nl-NL" sz="2000" kern="0" noProof="0" dirty="0" smtClean="0">
                <a:latin typeface="+mn-lt"/>
              </a:rPr>
              <a:t> </a:t>
            </a:r>
            <a:r>
              <a:rPr lang="nl-NL" sz="2000" kern="0" noProof="0" dirty="0" err="1" smtClean="0">
                <a:latin typeface="+mn-lt"/>
              </a:rPr>
              <a:t>Aerospace</a:t>
            </a:r>
            <a:r>
              <a:rPr lang="nl-NL" sz="2000" kern="0" noProof="0" dirty="0" smtClean="0">
                <a:latin typeface="+mn-lt"/>
              </a:rPr>
              <a:t> </a:t>
            </a:r>
            <a:r>
              <a:rPr lang="nl-NL" sz="2000" kern="0" noProof="0" dirty="0" err="1" smtClean="0">
                <a:latin typeface="+mn-lt"/>
              </a:rPr>
              <a:t>Inc</a:t>
            </a:r>
            <a:r>
              <a:rPr lang="nl-NL" sz="2000" kern="0" noProof="0" dirty="0" smtClean="0">
                <a:latin typeface="+mn-lt"/>
              </a:rPr>
              <a:t>. IMI-100 ADACS</a:t>
            </a: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</a:t>
            </a:r>
            <a:r>
              <a:rPr kumimoji="0" lang="nl-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Sensors and a Star </a:t>
            </a:r>
            <a:r>
              <a:rPr kumimoji="0" lang="nl-NL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Tracker</a:t>
            </a:r>
            <a:endParaRPr kumimoji="0" lang="nl-NL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GPS </a:t>
            </a:r>
            <a:r>
              <a:rPr kumimoji="0" lang="nl-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</a:t>
            </a: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attitude</a:t>
            </a:r>
            <a:r>
              <a:rPr kumimoji="0" lang="nl-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NL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endParaRPr kumimoji="0" lang="nl-NL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000364" y="5743534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Sources: </a:t>
            </a:r>
            <a:r>
              <a:rPr lang="nl-NL" sz="1000" dirty="0" smtClean="0"/>
              <a:t>http</a:t>
            </a:r>
            <a:r>
              <a:rPr lang="nl-NL" sz="1000" dirty="0"/>
              <a:t>://www.cubesatkit.com/docs/datasheet/DS CSK ADACS </a:t>
            </a:r>
            <a:r>
              <a:rPr lang="nl-NL" sz="1000" dirty="0" smtClean="0"/>
              <a:t>634-00412-A.pdf</a:t>
            </a:r>
          </a:p>
          <a:p>
            <a:r>
              <a:rPr lang="en-US" sz="1000" dirty="0" smtClean="0"/>
              <a:t>Dr. Q.P. Chu. Spacecraft attitude dynamics and control, course notes</a:t>
            </a:r>
            <a:endParaRPr lang="nl-NL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Trade-off</a:t>
            </a:r>
            <a:r>
              <a:rPr lang="nl-NL" dirty="0" smtClean="0"/>
              <a:t> ADS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928662" y="1500174"/>
          <a:ext cx="7858180" cy="4071966"/>
        </p:xfrm>
        <a:graphic>
          <a:graphicData uri="http://schemas.openxmlformats.org/drawingml/2006/table">
            <a:tbl>
              <a:tblPr firstRow="1" firstCol="1" lastRow="1" bandRow="1">
                <a:tableStyleId>{9DCAF9ED-07DC-4A11-8D7F-57B35C25682E}</a:tableStyleId>
              </a:tblPr>
              <a:tblGrid>
                <a:gridCol w="1928826"/>
                <a:gridCol w="1214446"/>
                <a:gridCol w="1571636"/>
                <a:gridCol w="1571636"/>
                <a:gridCol w="1571636"/>
              </a:tblGrid>
              <a:tr h="760702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Criteria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smtClean="0"/>
                        <a:t>Weight Factor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3</a:t>
                      </a:r>
                      <a:endParaRPr lang="nl-NL" dirty="0"/>
                    </a:p>
                  </a:txBody>
                  <a:tcPr/>
                </a:tc>
              </a:tr>
              <a:tr h="447465">
                <a:tc>
                  <a:txBody>
                    <a:bodyPr/>
                    <a:lstStyle/>
                    <a:p>
                      <a:r>
                        <a:rPr lang="en-GB" noProof="0" smtClean="0"/>
                        <a:t>Accuracy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smtClean="0"/>
                        <a:t>9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</a:tr>
              <a:tr h="447465">
                <a:tc>
                  <a:txBody>
                    <a:bodyPr/>
                    <a:lstStyle/>
                    <a:p>
                      <a:r>
                        <a:rPr lang="en-GB" noProof="0" smtClean="0"/>
                        <a:t>Size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smtClean="0"/>
                        <a:t>7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</a:tr>
              <a:tr h="447465">
                <a:tc>
                  <a:txBody>
                    <a:bodyPr/>
                    <a:lstStyle/>
                    <a:p>
                      <a:r>
                        <a:rPr lang="en-GB" noProof="0" smtClean="0"/>
                        <a:t>Power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smtClean="0"/>
                        <a:t>7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  <a:tr h="447465">
                <a:tc>
                  <a:txBody>
                    <a:bodyPr/>
                    <a:lstStyle/>
                    <a:p>
                      <a:r>
                        <a:rPr lang="en-GB" noProof="0" smtClean="0"/>
                        <a:t>Price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smtClean="0"/>
                        <a:t>3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</a:tr>
              <a:tr h="760702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Development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smtClean="0"/>
                        <a:t>5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</a:tr>
              <a:tr h="760702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Weighted total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141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184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150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Winner ADS</a:t>
            </a:r>
            <a:endParaRPr lang="nl-NL" dirty="0"/>
          </a:p>
        </p:txBody>
      </p:sp>
      <p:pic>
        <p:nvPicPr>
          <p:cNvPr id="4" name="Tijdelijke aanduiding voor inhoud 3" descr="sunsensorattitu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6251" y="1428736"/>
            <a:ext cx="4361501" cy="2928958"/>
          </a:xfrm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428736"/>
            <a:ext cx="3714776" cy="295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3500430" y="5715016"/>
            <a:ext cx="5000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Sources: Dr. Q.P. Chu. Spacecraft attitude dynamics and control, course notes</a:t>
            </a:r>
            <a:endParaRPr lang="nl-NL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Selected</a:t>
            </a:r>
            <a:r>
              <a:rPr lang="nl-NL" dirty="0" smtClean="0"/>
              <a:t> ACS </a:t>
            </a:r>
            <a:r>
              <a:rPr lang="nl-NL" dirty="0" err="1" smtClean="0"/>
              <a:t>concepts</a:t>
            </a:r>
            <a:endParaRPr lang="nl-NL" dirty="0"/>
          </a:p>
        </p:txBody>
      </p:sp>
      <p:pic>
        <p:nvPicPr>
          <p:cNvPr id="4" name="Tijdelijke aanduiding voor inhoud 3" descr="imi100attitu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57950" y="1427072"/>
            <a:ext cx="2357454" cy="2302555"/>
          </a:xfrm>
        </p:spPr>
      </p:pic>
      <p:pic>
        <p:nvPicPr>
          <p:cNvPr id="5" name="Tijdelijke aanduiding voor inhoud 3" descr="imi100attitu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71501" y="1428736"/>
            <a:ext cx="226807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Tijdelijke aanduiding voor inhoud 3" descr="imi100attitu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99341" y="1643050"/>
            <a:ext cx="332923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0034" y="3857628"/>
            <a:ext cx="82153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en-GB" sz="2000" kern="0" noProof="0" dirty="0" smtClean="0">
                <a:latin typeface="+mn-lt"/>
              </a:rPr>
              <a:t>Thrusters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Reaction wheels an</a:t>
            </a:r>
            <a:r>
              <a:rPr lang="en-GB" sz="2000" kern="0" dirty="0" smtClean="0">
                <a:latin typeface="+mn-lt"/>
              </a:rPr>
              <a:t>d magnetic </a:t>
            </a:r>
            <a:r>
              <a:rPr lang="en-GB" sz="2000" kern="0" dirty="0" err="1" smtClean="0">
                <a:latin typeface="+mn-lt"/>
              </a:rPr>
              <a:t>torquers</a:t>
            </a:r>
            <a:endParaRPr kumimoji="0" lang="en-GB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algn="l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GB" sz="2000" kern="0" dirty="0" smtClean="0"/>
              <a:t>Maryland Aerospace Inc. IMI-100 ADACS</a:t>
            </a: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643306" y="5589646"/>
            <a:ext cx="592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Sources:	</a:t>
            </a:r>
            <a:r>
              <a:rPr lang="nl-NL" sz="1000" dirty="0" smtClean="0"/>
              <a:t>http://www.tno.nl </a:t>
            </a:r>
          </a:p>
          <a:p>
            <a:pPr algn="l"/>
            <a:r>
              <a:rPr lang="nl-NL" sz="1000" dirty="0" smtClean="0"/>
              <a:t>	http://www.cubesatshop.com</a:t>
            </a:r>
          </a:p>
          <a:p>
            <a:pPr algn="l"/>
            <a:r>
              <a:rPr lang="nl-NL" sz="1000" dirty="0" smtClean="0"/>
              <a:t>	http://www.cubesatkit.com/docs/datasheet/DS_CSK_ADACS_634-00412-A.pdf</a:t>
            </a:r>
            <a:endParaRPr lang="nl-NL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Trade-off</a:t>
            </a:r>
            <a:r>
              <a:rPr lang="nl-NL" dirty="0" smtClean="0"/>
              <a:t> ADS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785786" y="1214422"/>
          <a:ext cx="8001056" cy="4786348"/>
        </p:xfrm>
        <a:graphic>
          <a:graphicData uri="http://schemas.openxmlformats.org/drawingml/2006/table">
            <a:tbl>
              <a:tblPr firstRow="1" firstCol="1" lastRow="1" bandRow="1">
                <a:tableStyleId>{9DCAF9ED-07DC-4A11-8D7F-57B35C25682E}</a:tableStyleId>
              </a:tblPr>
              <a:tblGrid>
                <a:gridCol w="1928826"/>
                <a:gridCol w="1271597"/>
                <a:gridCol w="1600211"/>
                <a:gridCol w="1600211"/>
                <a:gridCol w="1600211"/>
              </a:tblGrid>
              <a:tr h="753411">
                <a:tc>
                  <a:txBody>
                    <a:bodyPr/>
                    <a:lstStyle/>
                    <a:p>
                      <a:r>
                        <a:rPr lang="nl-NL" dirty="0" smtClean="0"/>
                        <a:t>Criteria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/>
                        <a:t>Weight</a:t>
                      </a:r>
                      <a:r>
                        <a:rPr lang="nl-NL" dirty="0" smtClean="0"/>
                        <a:t> Factor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3</a:t>
                      </a:r>
                      <a:endParaRPr lang="nl-NL" dirty="0"/>
                    </a:p>
                  </a:txBody>
                  <a:tcPr/>
                </a:tc>
              </a:tr>
              <a:tr h="443176">
                <a:tc>
                  <a:txBody>
                    <a:bodyPr/>
                    <a:lstStyle/>
                    <a:p>
                      <a:r>
                        <a:rPr lang="en-GB" noProof="0" smtClean="0"/>
                        <a:t>Rate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</a:tr>
              <a:tr h="443176">
                <a:tc>
                  <a:txBody>
                    <a:bodyPr/>
                    <a:lstStyle/>
                    <a:p>
                      <a:r>
                        <a:rPr lang="en-GB" noProof="0" smtClean="0"/>
                        <a:t>Accuracy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  <a:tr h="443176">
                <a:tc>
                  <a:txBody>
                    <a:bodyPr/>
                    <a:lstStyle/>
                    <a:p>
                      <a:r>
                        <a:rPr lang="en-GB" noProof="0" smtClean="0"/>
                        <a:t>Size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</a:tr>
              <a:tr h="443176">
                <a:tc>
                  <a:txBody>
                    <a:bodyPr/>
                    <a:lstStyle/>
                    <a:p>
                      <a:r>
                        <a:rPr lang="en-GB" noProof="0" smtClean="0"/>
                        <a:t>Power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</a:tr>
              <a:tr h="753411">
                <a:tc>
                  <a:txBody>
                    <a:bodyPr/>
                    <a:lstStyle/>
                    <a:p>
                      <a:r>
                        <a:rPr lang="en-GB" noProof="0" smtClean="0"/>
                        <a:t>Price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  <a:tr h="753411">
                <a:tc>
                  <a:txBody>
                    <a:bodyPr/>
                    <a:lstStyle/>
                    <a:p>
                      <a:r>
                        <a:rPr lang="en-GB" noProof="0" smtClean="0"/>
                        <a:t>Development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</a:tr>
              <a:tr h="753411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Weighted total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232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224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Winner ADS</a:t>
            </a:r>
            <a:endParaRPr lang="nl-NL" dirty="0"/>
          </a:p>
        </p:txBody>
      </p:sp>
      <p:pic>
        <p:nvPicPr>
          <p:cNvPr id="4" name="Tijdelijke aanduiding voor inhoud 3" descr="sunsensorattitu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648" y="1357298"/>
            <a:ext cx="2817906" cy="2928958"/>
          </a:xfrm>
        </p:spPr>
      </p:pic>
      <p:sp>
        <p:nvSpPr>
          <p:cNvPr id="6" name="Rechthoek 5"/>
          <p:cNvSpPr/>
          <p:nvPr/>
        </p:nvSpPr>
        <p:spPr>
          <a:xfrm>
            <a:off x="3500430" y="5715016"/>
            <a:ext cx="5000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Sources: Dr. Q.P. Chu. Spacecraft attitude dynamics and control, course notes</a:t>
            </a:r>
            <a:endParaRPr lang="nl-NL" sz="10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838327"/>
            <a:ext cx="5083574" cy="209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4" y="75600"/>
            <a:ext cx="8083582" cy="1066800"/>
          </a:xfrm>
        </p:spPr>
        <p:txBody>
          <a:bodyPr/>
          <a:lstStyle/>
          <a:p>
            <a:r>
              <a:rPr lang="nl-NL" dirty="0" err="1" smtClean="0"/>
              <a:t>Selected</a:t>
            </a:r>
            <a:r>
              <a:rPr lang="nl-NL" dirty="0" smtClean="0"/>
              <a:t> </a:t>
            </a:r>
            <a:r>
              <a:rPr lang="nl-NL" dirty="0" err="1" smtClean="0"/>
              <a:t>Pointing</a:t>
            </a:r>
            <a:r>
              <a:rPr lang="nl-NL" dirty="0" smtClean="0"/>
              <a:t> </a:t>
            </a:r>
            <a:r>
              <a:rPr lang="nl-NL" dirty="0" err="1" smtClean="0"/>
              <a:t>Mechanism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nl-NL" dirty="0"/>
          </a:p>
        </p:txBody>
      </p:sp>
      <p:pic>
        <p:nvPicPr>
          <p:cNvPr id="6" name="Tijdelijke aanduiding voor inhoud 3" descr="imi100attitu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0034" y="1142984"/>
            <a:ext cx="858215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0034" y="3857628"/>
            <a:ext cx="82153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lang="en-GB" sz="2000" kern="0" dirty="0" smtClean="0">
                <a:latin typeface="+mn-lt"/>
              </a:rPr>
              <a:t>Using the ADCS</a:t>
            </a:r>
            <a:endParaRPr lang="en-GB" sz="2000" kern="0" noProof="0" dirty="0" smtClean="0"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two stepper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motors</a:t>
            </a:r>
          </a:p>
          <a:p>
            <a:pPr marL="457200" lvl="0" indent="-457200" algn="l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GB" sz="2000" kern="0" dirty="0" smtClean="0"/>
              <a:t>Using one axis reaction wheel and one stepper motor</a:t>
            </a: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Trade-off</a:t>
            </a:r>
            <a:r>
              <a:rPr lang="nl-NL" dirty="0" smtClean="0"/>
              <a:t> </a:t>
            </a:r>
            <a:r>
              <a:rPr lang="nl-NL" dirty="0" err="1" smtClean="0"/>
              <a:t>pointing</a:t>
            </a:r>
            <a:r>
              <a:rPr lang="nl-NL" dirty="0" smtClean="0"/>
              <a:t> </a:t>
            </a:r>
            <a:r>
              <a:rPr lang="nl-NL" dirty="0" err="1" smtClean="0"/>
              <a:t>mechanism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857224" y="1260567"/>
          <a:ext cx="8001056" cy="4811639"/>
        </p:xfrm>
        <a:graphic>
          <a:graphicData uri="http://schemas.openxmlformats.org/drawingml/2006/table">
            <a:tbl>
              <a:tblPr firstRow="1" firstCol="1" lastRow="1" bandRow="1">
                <a:tableStyleId>{9DCAF9ED-07DC-4A11-8D7F-57B35C25682E}</a:tableStyleId>
              </a:tblPr>
              <a:tblGrid>
                <a:gridCol w="1928826"/>
                <a:gridCol w="1271597"/>
                <a:gridCol w="1600211"/>
                <a:gridCol w="1600211"/>
                <a:gridCol w="1600211"/>
              </a:tblGrid>
              <a:tr h="723641">
                <a:tc>
                  <a:txBody>
                    <a:bodyPr/>
                    <a:lstStyle/>
                    <a:p>
                      <a:r>
                        <a:rPr lang="nl-NL" dirty="0" smtClean="0"/>
                        <a:t>Criteria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 smtClean="0"/>
                        <a:t>Weight</a:t>
                      </a:r>
                      <a:r>
                        <a:rPr lang="nl-NL" dirty="0" smtClean="0"/>
                        <a:t> Factor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Concept 3</a:t>
                      </a:r>
                      <a:endParaRPr lang="nl-NL" dirty="0"/>
                    </a:p>
                  </a:txBody>
                  <a:tcPr/>
                </a:tc>
              </a:tr>
              <a:tr h="614788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Pointing accuracy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</a:tr>
              <a:tr h="425665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Pointing</a:t>
                      </a:r>
                      <a:r>
                        <a:rPr lang="en-GB" baseline="0" noProof="0" dirty="0" smtClean="0"/>
                        <a:t> rate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</a:tr>
              <a:tr h="425665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Added</a:t>
                      </a:r>
                      <a:r>
                        <a:rPr lang="en-GB" baseline="0" noProof="0" dirty="0" smtClean="0"/>
                        <a:t> weight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</a:tr>
              <a:tr h="425665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Power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</a:tr>
              <a:tr h="723641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Influence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</a:tr>
              <a:tr h="723641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Complexity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</a:tr>
              <a:tr h="723641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Weighted total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208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221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228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dTerm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MidTermPresentation</Template>
  <TotalTime>140</TotalTime>
  <Words>259</Words>
  <Application>Microsoft Office PowerPoint</Application>
  <PresentationFormat>Diavoorstelling 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Tahoma</vt:lpstr>
      <vt:lpstr>Arial</vt:lpstr>
      <vt:lpstr>Bookman Old Style</vt:lpstr>
      <vt:lpstr>Times</vt:lpstr>
      <vt:lpstr>ArialMS</vt:lpstr>
      <vt:lpstr>ArialMT</vt:lpstr>
      <vt:lpstr>Times New Roman</vt:lpstr>
      <vt:lpstr>MidTermPresentation</vt:lpstr>
      <vt:lpstr>Pruned Design Option Tree ADCS</vt:lpstr>
      <vt:lpstr>Selected ADS concepts</vt:lpstr>
      <vt:lpstr>Trade-off ADS</vt:lpstr>
      <vt:lpstr>Winner ADS</vt:lpstr>
      <vt:lpstr>Selected ACS concepts</vt:lpstr>
      <vt:lpstr>Trade-off ADS</vt:lpstr>
      <vt:lpstr>Winner ADS</vt:lpstr>
      <vt:lpstr>Selected Pointing Mechanism Concepts</vt:lpstr>
      <vt:lpstr>Trade-off pointing mechanism</vt:lpstr>
      <vt:lpstr>Winner Pointing Mechanism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Pruned Design Option Tree ADCS</dc:title>
  <dc:creator>Lieuwe</dc:creator>
  <cp:lastModifiedBy>Lieuwe</cp:lastModifiedBy>
  <cp:revision>1</cp:revision>
  <cp:lastPrinted>2003-01-17T08:35:50Z</cp:lastPrinted>
  <dcterms:created xsi:type="dcterms:W3CDTF">2010-05-18T12:38:41Z</dcterms:created>
  <dcterms:modified xsi:type="dcterms:W3CDTF">2010-05-18T14:58:59Z</dcterms:modified>
</cp:coreProperties>
</file>