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2"/>
  </p:notesMasterIdLst>
  <p:sldIdLst>
    <p:sldId id="285" r:id="rId2"/>
    <p:sldId id="287" r:id="rId3"/>
    <p:sldId id="288" r:id="rId4"/>
    <p:sldId id="262" r:id="rId5"/>
    <p:sldId id="286" r:id="rId6"/>
    <p:sldId id="263" r:id="rId7"/>
    <p:sldId id="289" r:id="rId8"/>
    <p:sldId id="290" r:id="rId9"/>
    <p:sldId id="291" r:id="rId10"/>
    <p:sldId id="292"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Raleway"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5F72"/>
    <a:srgbClr val="5B768F"/>
    <a:srgbClr val="4E6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AA3B20-678A-4C7C-9798-64512E79D95C}">
  <a:tblStyle styleId="{7AAA3B20-678A-4C7C-9798-64512E79D95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08" d="100"/>
          <a:sy n="108" d="100"/>
        </p:scale>
        <p:origin x="75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066C08-4B63-4E63-9C1C-160C78A8263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a:t>
            </a:fld>
            <a:endParaRPr lang="en"/>
          </a:p>
        </p:txBody>
      </p:sp>
      <p:sp>
        <p:nvSpPr>
          <p:cNvPr id="5" name="TextBox 4">
            <a:extLst>
              <a:ext uri="{FF2B5EF4-FFF2-40B4-BE49-F238E27FC236}">
                <a16:creationId xmlns:a16="http://schemas.microsoft.com/office/drawing/2014/main" id="{1D9AF8DC-4AD5-4BA9-B746-EE4F244D4AAF}"/>
              </a:ext>
            </a:extLst>
          </p:cNvPr>
          <p:cNvSpPr txBox="1"/>
          <p:nvPr/>
        </p:nvSpPr>
        <p:spPr>
          <a:xfrm>
            <a:off x="553710" y="287280"/>
            <a:ext cx="7670386" cy="2862322"/>
          </a:xfrm>
          <a:prstGeom prst="rect">
            <a:avLst/>
          </a:prstGeom>
          <a:noFill/>
        </p:spPr>
        <p:txBody>
          <a:bodyPr wrap="square" rtlCol="0">
            <a:spAutoFit/>
          </a:bodyPr>
          <a:lstStyle/>
          <a:p>
            <a:r>
              <a:rPr lang="en-IN" sz="3200" b="0" i="0" u="none" strike="noStrike" baseline="0" dirty="0">
                <a:solidFill>
                  <a:schemeClr val="bg1"/>
                </a:solidFill>
                <a:latin typeface="Raleway" panose="020B0604020202020204" charset="0"/>
              </a:rPr>
              <a:t>MACHINE LEARNING -MINI PROJECT</a:t>
            </a:r>
          </a:p>
          <a:p>
            <a:endParaRPr lang="en-IN" sz="2800" b="0" i="0" u="none" strike="noStrike" baseline="0" dirty="0">
              <a:solidFill>
                <a:schemeClr val="bg1"/>
              </a:solidFill>
              <a:latin typeface="Raleway" panose="020B0604020202020204" charset="0"/>
            </a:endParaRPr>
          </a:p>
          <a:p>
            <a:endParaRPr lang="en-US" sz="2000" b="0" i="0" u="none" strike="noStrike" baseline="0" dirty="0">
              <a:solidFill>
                <a:schemeClr val="bg1"/>
              </a:solidFill>
              <a:latin typeface="Raleway" panose="020B0604020202020204" charset="0"/>
            </a:endParaRPr>
          </a:p>
          <a:p>
            <a:r>
              <a:rPr lang="en-US" sz="2000" b="0" i="0" u="none" strike="noStrike" baseline="0" dirty="0">
                <a:solidFill>
                  <a:schemeClr val="bg1"/>
                </a:solidFill>
                <a:latin typeface="Raleway" panose="020B0604020202020204" charset="0"/>
              </a:rPr>
              <a:t>A COMPARISON OF ARIMA AND LSTM IN TIME FORCASTING </a:t>
            </a:r>
          </a:p>
          <a:p>
            <a:r>
              <a:rPr lang="en-US" sz="2000" dirty="0">
                <a:solidFill>
                  <a:schemeClr val="bg1"/>
                </a:solidFill>
                <a:latin typeface="Raleway" panose="020B0604020202020204" charset="0"/>
              </a:rPr>
              <a:t>TIME SERIES</a:t>
            </a:r>
            <a:endParaRPr lang="en-IN" sz="2000" dirty="0">
              <a:solidFill>
                <a:schemeClr val="bg1"/>
              </a:solidFill>
              <a:latin typeface="Raleway" panose="020B0604020202020204" charset="0"/>
            </a:endParaRPr>
          </a:p>
          <a:p>
            <a:endParaRPr lang="en-IN" sz="2800" dirty="0">
              <a:solidFill>
                <a:schemeClr val="bg1"/>
              </a:solidFill>
              <a:latin typeface="Raleway" panose="020B0604020202020204" charset="0"/>
            </a:endParaRPr>
          </a:p>
          <a:p>
            <a:endParaRPr lang="en-IN" sz="2800" dirty="0">
              <a:solidFill>
                <a:schemeClr val="bg1"/>
              </a:solidFill>
              <a:latin typeface="Raleway" panose="020B0604020202020204" charset="0"/>
            </a:endParaRPr>
          </a:p>
        </p:txBody>
      </p:sp>
      <p:sp>
        <p:nvSpPr>
          <p:cNvPr id="7" name="TextBox 6">
            <a:extLst>
              <a:ext uri="{FF2B5EF4-FFF2-40B4-BE49-F238E27FC236}">
                <a16:creationId xmlns:a16="http://schemas.microsoft.com/office/drawing/2014/main" id="{92CE14C2-D86D-4470-90DC-12B35B5B406D}"/>
              </a:ext>
            </a:extLst>
          </p:cNvPr>
          <p:cNvSpPr txBox="1"/>
          <p:nvPr/>
        </p:nvSpPr>
        <p:spPr>
          <a:xfrm>
            <a:off x="603328" y="2351787"/>
            <a:ext cx="1620508" cy="1384995"/>
          </a:xfrm>
          <a:prstGeom prst="rect">
            <a:avLst/>
          </a:prstGeom>
          <a:noFill/>
        </p:spPr>
        <p:txBody>
          <a:bodyPr wrap="square" rtlCol="0">
            <a:spAutoFit/>
          </a:bodyPr>
          <a:lstStyle/>
          <a:p>
            <a:pPr algn="l"/>
            <a:r>
              <a:rPr lang="en-IN" sz="1200" b="0" i="0" u="none" strike="noStrike" baseline="0" dirty="0">
                <a:solidFill>
                  <a:schemeClr val="bg1"/>
                </a:solidFill>
                <a:latin typeface="Raleway" panose="020B0604020202020204" charset="0"/>
              </a:rPr>
              <a:t>Sima Siami-Namini</a:t>
            </a:r>
          </a:p>
          <a:p>
            <a:pPr algn="l"/>
            <a:r>
              <a:rPr lang="en-IN" sz="1200" b="0" i="0" u="none" strike="noStrike" baseline="0" dirty="0">
                <a:solidFill>
                  <a:schemeClr val="bg1"/>
                </a:solidFill>
                <a:latin typeface="Raleway" panose="020B0604020202020204" charset="0"/>
              </a:rPr>
              <a:t>Department of Applied Economics</a:t>
            </a:r>
          </a:p>
          <a:p>
            <a:pPr algn="l"/>
            <a:r>
              <a:rPr lang="en-IN" sz="1200" b="0" i="0" u="none" strike="noStrike" baseline="0" dirty="0">
                <a:solidFill>
                  <a:schemeClr val="bg1"/>
                </a:solidFill>
                <a:latin typeface="Raleway" panose="020B0604020202020204" charset="0"/>
              </a:rPr>
              <a:t>Texas Tech University</a:t>
            </a:r>
          </a:p>
          <a:p>
            <a:pPr algn="l"/>
            <a:r>
              <a:rPr lang="fr-FR" sz="1200" b="0" i="0" u="none" strike="noStrike" baseline="0" dirty="0">
                <a:solidFill>
                  <a:schemeClr val="bg1"/>
                </a:solidFill>
                <a:latin typeface="Raleway" panose="020B0604020202020204" charset="0"/>
              </a:rPr>
              <a:t>Email: sima.siami-namini@ttu.edu</a:t>
            </a:r>
            <a:endParaRPr lang="en-IN" sz="1200" dirty="0">
              <a:solidFill>
                <a:schemeClr val="bg1"/>
              </a:solidFill>
              <a:latin typeface="Raleway" panose="020B0604020202020204" charset="0"/>
            </a:endParaRPr>
          </a:p>
        </p:txBody>
      </p:sp>
      <p:sp>
        <p:nvSpPr>
          <p:cNvPr id="8" name="TextBox 7">
            <a:extLst>
              <a:ext uri="{FF2B5EF4-FFF2-40B4-BE49-F238E27FC236}">
                <a16:creationId xmlns:a16="http://schemas.microsoft.com/office/drawing/2014/main" id="{118A766D-138F-4AF3-BF75-EAD6EB356B3A}"/>
              </a:ext>
            </a:extLst>
          </p:cNvPr>
          <p:cNvSpPr txBox="1"/>
          <p:nvPr/>
        </p:nvSpPr>
        <p:spPr>
          <a:xfrm>
            <a:off x="3098840" y="2328969"/>
            <a:ext cx="2176131" cy="1384995"/>
          </a:xfrm>
          <a:prstGeom prst="rect">
            <a:avLst/>
          </a:prstGeom>
          <a:noFill/>
        </p:spPr>
        <p:txBody>
          <a:bodyPr wrap="square" rtlCol="0">
            <a:spAutoFit/>
          </a:bodyPr>
          <a:lstStyle/>
          <a:p>
            <a:pPr algn="l"/>
            <a:r>
              <a:rPr lang="en-IN" sz="1200" b="0" i="0" u="none" strike="noStrike" baseline="0" dirty="0">
                <a:solidFill>
                  <a:schemeClr val="bg1"/>
                </a:solidFill>
                <a:latin typeface="Raleway" panose="020B0604020202020204" charset="0"/>
              </a:rPr>
              <a:t>Neda Tavakoli</a:t>
            </a:r>
          </a:p>
          <a:p>
            <a:pPr algn="l"/>
            <a:r>
              <a:rPr lang="en-IN" sz="1200" b="0" i="0" u="none" strike="noStrike" baseline="0" dirty="0">
                <a:solidFill>
                  <a:schemeClr val="bg1"/>
                </a:solidFill>
                <a:latin typeface="Raleway" panose="020B0604020202020204" charset="0"/>
              </a:rPr>
              <a:t>Department of Computer Science</a:t>
            </a:r>
          </a:p>
          <a:p>
            <a:pPr algn="l"/>
            <a:r>
              <a:rPr lang="en-IN" sz="1200" b="0" i="0" u="none" strike="noStrike" baseline="0" dirty="0">
                <a:solidFill>
                  <a:schemeClr val="bg1"/>
                </a:solidFill>
                <a:latin typeface="Raleway" panose="020B0604020202020204" charset="0"/>
              </a:rPr>
              <a:t>Georgia Institute of Technology</a:t>
            </a:r>
          </a:p>
          <a:p>
            <a:pPr algn="l"/>
            <a:r>
              <a:rPr lang="fr-FR" sz="1200" b="0" i="0" u="none" strike="noStrike" baseline="0" dirty="0">
                <a:solidFill>
                  <a:schemeClr val="bg1"/>
                </a:solidFill>
                <a:latin typeface="Raleway" panose="020B0604020202020204" charset="0"/>
              </a:rPr>
              <a:t>Email: neda.tavakoli@gatech.edu</a:t>
            </a:r>
            <a:endParaRPr lang="en-IN" sz="1200" dirty="0">
              <a:solidFill>
                <a:schemeClr val="bg1"/>
              </a:solidFill>
              <a:latin typeface="Raleway" panose="020B0604020202020204" charset="0"/>
            </a:endParaRPr>
          </a:p>
        </p:txBody>
      </p:sp>
      <p:sp>
        <p:nvSpPr>
          <p:cNvPr id="10" name="TextBox 9">
            <a:extLst>
              <a:ext uri="{FF2B5EF4-FFF2-40B4-BE49-F238E27FC236}">
                <a16:creationId xmlns:a16="http://schemas.microsoft.com/office/drawing/2014/main" id="{7F8F7D75-F2B4-4D08-9F45-54F208AB93EE}"/>
              </a:ext>
            </a:extLst>
          </p:cNvPr>
          <p:cNvSpPr txBox="1"/>
          <p:nvPr/>
        </p:nvSpPr>
        <p:spPr>
          <a:xfrm>
            <a:off x="5981440" y="2351787"/>
            <a:ext cx="2242655" cy="1015663"/>
          </a:xfrm>
          <a:prstGeom prst="rect">
            <a:avLst/>
          </a:prstGeom>
          <a:noFill/>
        </p:spPr>
        <p:txBody>
          <a:bodyPr wrap="square" rtlCol="0">
            <a:spAutoFit/>
          </a:bodyPr>
          <a:lstStyle/>
          <a:p>
            <a:pPr algn="l"/>
            <a:r>
              <a:rPr lang="en-IN" sz="1200" b="0" i="0" u="none" strike="noStrike" baseline="0" dirty="0">
                <a:solidFill>
                  <a:schemeClr val="bg1"/>
                </a:solidFill>
                <a:latin typeface="Raleway" panose="020B0604020202020204" charset="0"/>
              </a:rPr>
              <a:t>Akbar Siami Namin</a:t>
            </a:r>
          </a:p>
          <a:p>
            <a:pPr algn="l"/>
            <a:r>
              <a:rPr lang="en-IN" sz="1200" b="0" i="0" u="none" strike="noStrike" baseline="0" dirty="0">
                <a:solidFill>
                  <a:schemeClr val="bg1"/>
                </a:solidFill>
                <a:latin typeface="Raleway" panose="020B0604020202020204" charset="0"/>
              </a:rPr>
              <a:t>Department of Computer Science</a:t>
            </a:r>
          </a:p>
          <a:p>
            <a:pPr algn="l"/>
            <a:r>
              <a:rPr lang="en-IN" sz="1200" b="0" i="0" u="none" strike="noStrike" baseline="0" dirty="0">
                <a:solidFill>
                  <a:schemeClr val="bg1"/>
                </a:solidFill>
                <a:latin typeface="Raleway" panose="020B0604020202020204" charset="0"/>
              </a:rPr>
              <a:t>Texas Tech University</a:t>
            </a:r>
          </a:p>
          <a:p>
            <a:pPr algn="l"/>
            <a:r>
              <a:rPr lang="fr-FR" sz="1200" b="0" i="0" u="none" strike="noStrike" baseline="0" dirty="0">
                <a:solidFill>
                  <a:schemeClr val="bg1"/>
                </a:solidFill>
                <a:latin typeface="Raleway" panose="020B0604020202020204" charset="0"/>
              </a:rPr>
              <a:t>Email: akbar.namin@ttu.edu</a:t>
            </a:r>
            <a:endParaRPr lang="en-IN" sz="1200" dirty="0">
              <a:solidFill>
                <a:schemeClr val="bg1"/>
              </a:solidFill>
              <a:latin typeface="Raleway" panose="020B0604020202020204" charset="0"/>
            </a:endParaRPr>
          </a:p>
        </p:txBody>
      </p:sp>
      <p:sp>
        <p:nvSpPr>
          <p:cNvPr id="11" name="TextBox 10">
            <a:extLst>
              <a:ext uri="{FF2B5EF4-FFF2-40B4-BE49-F238E27FC236}">
                <a16:creationId xmlns:a16="http://schemas.microsoft.com/office/drawing/2014/main" id="{7BD5E9CF-7D9C-476D-BC3A-CD9B3986D9EF}"/>
              </a:ext>
            </a:extLst>
          </p:cNvPr>
          <p:cNvSpPr txBox="1"/>
          <p:nvPr/>
        </p:nvSpPr>
        <p:spPr>
          <a:xfrm>
            <a:off x="553710" y="4162819"/>
            <a:ext cx="7620767" cy="1107996"/>
          </a:xfrm>
          <a:prstGeom prst="rect">
            <a:avLst/>
          </a:prstGeom>
          <a:noFill/>
        </p:spPr>
        <p:txBody>
          <a:bodyPr wrap="square" rtlCol="0">
            <a:spAutoFit/>
          </a:bodyPr>
          <a:lstStyle/>
          <a:p>
            <a:r>
              <a:rPr lang="en-US" sz="1400" dirty="0">
                <a:solidFill>
                  <a:srgbClr val="0070C0"/>
                </a:solidFill>
              </a:rPr>
              <a:t>TEAM MEMBERS </a:t>
            </a:r>
            <a:r>
              <a:rPr lang="en-US" sz="1400" dirty="0">
                <a:solidFill>
                  <a:srgbClr val="0070C0"/>
                </a:solidFill>
                <a:latin typeface="Raleway" panose="020B0604020202020204" charset="0"/>
              </a:rPr>
              <a:t>:</a:t>
            </a:r>
            <a:br>
              <a:rPr lang="en-US" sz="1400" dirty="0">
                <a:solidFill>
                  <a:srgbClr val="0070C0"/>
                </a:solidFill>
              </a:rPr>
            </a:br>
            <a:r>
              <a:rPr lang="en-US" sz="1400" dirty="0">
                <a:solidFill>
                  <a:srgbClr val="0070C0"/>
                </a:solidFill>
              </a:rPr>
              <a:t> </a:t>
            </a:r>
            <a:r>
              <a:rPr lang="en-US" sz="1200" dirty="0">
                <a:solidFill>
                  <a:srgbClr val="0070C0"/>
                </a:solidFill>
              </a:rPr>
              <a:t>Keshav kumar singh (1806113)</a:t>
            </a:r>
          </a:p>
          <a:p>
            <a:r>
              <a:rPr lang="en-US" sz="1200" dirty="0">
                <a:solidFill>
                  <a:srgbClr val="0070C0"/>
                </a:solidFill>
              </a:rPr>
              <a:t> Ankit kumar choudhary (1806115)</a:t>
            </a:r>
          </a:p>
          <a:p>
            <a:r>
              <a:rPr lang="en-US" sz="1200" dirty="0">
                <a:solidFill>
                  <a:srgbClr val="0070C0"/>
                </a:solidFill>
              </a:rPr>
              <a:t> Siddharth (1806118)</a:t>
            </a:r>
            <a:br>
              <a:rPr lang="en-US" sz="2000" dirty="0"/>
            </a:br>
            <a:endParaRPr lang="en-IN" dirty="0"/>
          </a:p>
        </p:txBody>
      </p:sp>
    </p:spTree>
    <p:extLst>
      <p:ext uri="{BB962C8B-B14F-4D97-AF65-F5344CB8AC3E}">
        <p14:creationId xmlns:p14="http://schemas.microsoft.com/office/powerpoint/2010/main" val="1322313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34398-4A8A-4731-B306-6C79E57FFACC}"/>
              </a:ext>
            </a:extLst>
          </p:cNvPr>
          <p:cNvSpPr>
            <a:spLocks noGrp="1"/>
          </p:cNvSpPr>
          <p:nvPr>
            <p:ph type="ctrTitle"/>
          </p:nvPr>
        </p:nvSpPr>
        <p:spPr>
          <a:xfrm>
            <a:off x="737374" y="1411950"/>
            <a:ext cx="6736500" cy="1159800"/>
          </a:xfrm>
        </p:spPr>
        <p:txBody>
          <a:bodyPr/>
          <a:lstStyle/>
          <a:p>
            <a:r>
              <a:rPr lang="en-US" sz="4800" dirty="0"/>
              <a:t>CONCLUSION</a:t>
            </a:r>
            <a:endParaRPr lang="en-IN" sz="4800" dirty="0"/>
          </a:p>
        </p:txBody>
      </p:sp>
      <p:sp>
        <p:nvSpPr>
          <p:cNvPr id="3" name="TextBox 2">
            <a:extLst>
              <a:ext uri="{FF2B5EF4-FFF2-40B4-BE49-F238E27FC236}">
                <a16:creationId xmlns:a16="http://schemas.microsoft.com/office/drawing/2014/main" id="{6B4C45AF-6A30-4472-8015-700745DCDEAB}"/>
              </a:ext>
            </a:extLst>
          </p:cNvPr>
          <p:cNvSpPr txBox="1"/>
          <p:nvPr/>
        </p:nvSpPr>
        <p:spPr>
          <a:xfrm>
            <a:off x="886047" y="2970028"/>
            <a:ext cx="6587827" cy="1616149"/>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1A5EF040-70B2-4D4A-BB63-DFCDC00531E9}"/>
              </a:ext>
            </a:extLst>
          </p:cNvPr>
          <p:cNvSpPr txBox="1"/>
          <p:nvPr/>
        </p:nvSpPr>
        <p:spPr>
          <a:xfrm>
            <a:off x="737374" y="2992827"/>
            <a:ext cx="7371906" cy="1600438"/>
          </a:xfrm>
          <a:prstGeom prst="rect">
            <a:avLst/>
          </a:prstGeom>
          <a:noFill/>
        </p:spPr>
        <p:txBody>
          <a:bodyPr wrap="square" rtlCol="0">
            <a:spAutoFit/>
          </a:bodyPr>
          <a:lstStyle/>
          <a:p>
            <a:pPr algn="just"/>
            <a:r>
              <a:rPr lang="en-US" b="0" i="0" dirty="0">
                <a:solidFill>
                  <a:srgbClr val="0070C0"/>
                </a:solidFill>
                <a:effectLst/>
                <a:latin typeface="Raleway" panose="020B0604020202020204" charset="0"/>
              </a:rPr>
              <a:t>Overall, the results demonstrate that both ARIMA and LSTM are quality algorithms for forecasting time series data. In general, the ARIMA model provided slightly lower errors, but also can suffer from convergence errors for series with sharp gradients. The LSTM series can train and make predictions on any series—though the accuracy must be evaluated.</a:t>
            </a:r>
          </a:p>
          <a:p>
            <a:pPr algn="just"/>
            <a:r>
              <a:rPr lang="en-US" b="0" i="0" dirty="0">
                <a:solidFill>
                  <a:srgbClr val="0070C0"/>
                </a:solidFill>
                <a:effectLst/>
                <a:latin typeface="Raleway" panose="020B0604020202020204" charset="0"/>
              </a:rPr>
              <a:t>Further, Gaussian filtering of the dataset improved predictions in every case, even when comparing the filtered predictions to the original, un-filtered dataset. </a:t>
            </a:r>
            <a:endParaRPr lang="en-IN" dirty="0">
              <a:solidFill>
                <a:srgbClr val="0070C0"/>
              </a:solidFill>
              <a:latin typeface="Raleway" panose="020B0604020202020204" charset="0"/>
            </a:endParaRPr>
          </a:p>
        </p:txBody>
      </p:sp>
    </p:spTree>
    <p:extLst>
      <p:ext uri="{BB962C8B-B14F-4D97-AF65-F5344CB8AC3E}">
        <p14:creationId xmlns:p14="http://schemas.microsoft.com/office/powerpoint/2010/main" val="4138428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5465E7-D66E-4E34-AE97-D4801D6B79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3" name="TextBox 2">
            <a:extLst>
              <a:ext uri="{FF2B5EF4-FFF2-40B4-BE49-F238E27FC236}">
                <a16:creationId xmlns:a16="http://schemas.microsoft.com/office/drawing/2014/main" id="{A33E10DC-6668-4E3A-ACCE-92CADF4FD3AD}"/>
              </a:ext>
            </a:extLst>
          </p:cNvPr>
          <p:cNvSpPr txBox="1"/>
          <p:nvPr/>
        </p:nvSpPr>
        <p:spPr>
          <a:xfrm>
            <a:off x="687572" y="354420"/>
            <a:ext cx="7258493" cy="523220"/>
          </a:xfrm>
          <a:prstGeom prst="rect">
            <a:avLst/>
          </a:prstGeom>
          <a:noFill/>
        </p:spPr>
        <p:txBody>
          <a:bodyPr wrap="square" rtlCol="0">
            <a:spAutoFit/>
          </a:bodyPr>
          <a:lstStyle/>
          <a:p>
            <a:r>
              <a:rPr lang="en-US" sz="2800" dirty="0">
                <a:solidFill>
                  <a:schemeClr val="bg1"/>
                </a:solidFill>
              </a:rPr>
              <a:t>DATA COLLECTION </a:t>
            </a:r>
            <a:endParaRPr lang="en-IN" sz="2800" dirty="0">
              <a:solidFill>
                <a:schemeClr val="bg1"/>
              </a:solidFill>
            </a:endParaRPr>
          </a:p>
        </p:txBody>
      </p:sp>
      <p:sp>
        <p:nvSpPr>
          <p:cNvPr id="4" name="TextBox 3">
            <a:extLst>
              <a:ext uri="{FF2B5EF4-FFF2-40B4-BE49-F238E27FC236}">
                <a16:creationId xmlns:a16="http://schemas.microsoft.com/office/drawing/2014/main" id="{0F4E4B14-3F1E-4C75-AC84-C93A2823DAB9}"/>
              </a:ext>
            </a:extLst>
          </p:cNvPr>
          <p:cNvSpPr txBox="1"/>
          <p:nvPr/>
        </p:nvSpPr>
        <p:spPr>
          <a:xfrm>
            <a:off x="698867" y="1000751"/>
            <a:ext cx="7790120" cy="646331"/>
          </a:xfrm>
          <a:prstGeom prst="rect">
            <a:avLst/>
          </a:prstGeom>
          <a:noFill/>
        </p:spPr>
        <p:txBody>
          <a:bodyPr wrap="square" rtlCol="0">
            <a:spAutoFit/>
          </a:bodyPr>
          <a:lstStyle/>
          <a:p>
            <a:r>
              <a:rPr lang="en-US" sz="1800" b="0" i="0" u="none" strike="noStrike" baseline="0" dirty="0">
                <a:solidFill>
                  <a:schemeClr val="bg1"/>
                </a:solidFill>
                <a:latin typeface="Raleway" panose="020B0604020202020204" charset="0"/>
              </a:rPr>
              <a:t>For this project we have used seven datasets which are following :</a:t>
            </a:r>
            <a:endParaRPr lang="en-US" sz="1200" b="0" i="0" u="none" strike="noStrike" baseline="0" dirty="0">
              <a:solidFill>
                <a:schemeClr val="bg1"/>
              </a:solidFill>
              <a:latin typeface="Raleway" panose="020B0604020202020204" charset="0"/>
            </a:endParaRPr>
          </a:p>
          <a:p>
            <a:endParaRPr lang="en-US" sz="1800" dirty="0">
              <a:solidFill>
                <a:schemeClr val="bg1"/>
              </a:solidFill>
              <a:latin typeface="Raleway" panose="020B0604020202020204" charset="0"/>
            </a:endParaRPr>
          </a:p>
        </p:txBody>
      </p:sp>
      <p:sp>
        <p:nvSpPr>
          <p:cNvPr id="5" name="TextBox 4">
            <a:extLst>
              <a:ext uri="{FF2B5EF4-FFF2-40B4-BE49-F238E27FC236}">
                <a16:creationId xmlns:a16="http://schemas.microsoft.com/office/drawing/2014/main" id="{648BDFB3-13FF-411C-A1D0-16257441D0D1}"/>
              </a:ext>
            </a:extLst>
          </p:cNvPr>
          <p:cNvSpPr txBox="1"/>
          <p:nvPr/>
        </p:nvSpPr>
        <p:spPr>
          <a:xfrm>
            <a:off x="698867" y="1400860"/>
            <a:ext cx="6939516" cy="1815882"/>
          </a:xfrm>
          <a:prstGeom prst="rect">
            <a:avLst/>
          </a:prstGeom>
          <a:noFill/>
        </p:spPr>
        <p:txBody>
          <a:bodyPr wrap="square" rtlCol="0">
            <a:spAutoFit/>
          </a:bodyPr>
          <a:lstStyle/>
          <a:p>
            <a:pPr marL="285750" indent="-285750" algn="l">
              <a:buFont typeface="Wingdings" panose="05000000000000000000" pitchFamily="2" charset="2"/>
              <a:buChar char="Ø"/>
            </a:pPr>
            <a:r>
              <a:rPr lang="en-IN" sz="1400" b="0" i="0" dirty="0">
                <a:solidFill>
                  <a:schemeClr val="bg1"/>
                </a:solidFill>
                <a:effectLst/>
                <a:latin typeface="Raleway" panose="020B0604020202020204" charset="0"/>
              </a:rPr>
              <a:t>S&amp;P 500 historical data  </a:t>
            </a:r>
            <a:r>
              <a:rPr lang="en-IN" sz="1400" b="0" i="0" dirty="0">
                <a:solidFill>
                  <a:schemeClr val="bg1"/>
                </a:solidFill>
                <a:effectLst/>
                <a:latin typeface="Arial" panose="020B0604020202020204" pitchFamily="34" charset="0"/>
                <a:cs typeface="Arial" panose="020B0604020202020204" pitchFamily="34" charset="0"/>
              </a:rPr>
              <a:t>(1733 * 6)</a:t>
            </a:r>
          </a:p>
          <a:p>
            <a:pPr marL="285750" indent="-285750" algn="l">
              <a:buFont typeface="Wingdings" panose="05000000000000000000" pitchFamily="2" charset="2"/>
              <a:buChar char="Ø"/>
            </a:pPr>
            <a:r>
              <a:rPr lang="en-IN" sz="1400" b="0" i="0" dirty="0">
                <a:solidFill>
                  <a:schemeClr val="bg1"/>
                </a:solidFill>
                <a:effectLst/>
                <a:latin typeface="Raleway" panose="020B0604020202020204" charset="0"/>
              </a:rPr>
              <a:t>"LeBron James" Google Trends  </a:t>
            </a:r>
            <a:r>
              <a:rPr lang="en-IN" sz="1400" b="0" i="0" dirty="0">
                <a:solidFill>
                  <a:schemeClr val="bg1"/>
                </a:solidFill>
                <a:effectLst/>
                <a:latin typeface="Arial" panose="020B0604020202020204" pitchFamily="34" charset="0"/>
                <a:cs typeface="Arial" panose="020B0604020202020204" pitchFamily="34" charset="0"/>
              </a:rPr>
              <a:t>(170 * 2)</a:t>
            </a:r>
          </a:p>
          <a:p>
            <a:pPr marL="285750" indent="-285750" algn="l">
              <a:buFont typeface="Wingdings" panose="05000000000000000000" pitchFamily="2" charset="2"/>
              <a:buChar char="Ø"/>
            </a:pPr>
            <a:r>
              <a:rPr lang="en-IN" sz="1400" b="0" i="0" dirty="0">
                <a:solidFill>
                  <a:schemeClr val="bg1"/>
                </a:solidFill>
                <a:effectLst/>
                <a:latin typeface="Raleway" panose="020B0604020202020204" charset="0"/>
              </a:rPr>
              <a:t>"Coldbrew" Google Trends  </a:t>
            </a:r>
            <a:r>
              <a:rPr lang="en-IN" sz="1400" b="0" i="0" dirty="0">
                <a:solidFill>
                  <a:schemeClr val="bg1"/>
                </a:solidFill>
                <a:effectLst/>
                <a:latin typeface="Arial" panose="020B0604020202020204" pitchFamily="34" charset="0"/>
                <a:cs typeface="Arial" panose="020B0604020202020204" pitchFamily="34" charset="0"/>
              </a:rPr>
              <a:t>(170 * 2)</a:t>
            </a:r>
          </a:p>
          <a:p>
            <a:pPr marL="285750" indent="-285750">
              <a:buFont typeface="Wingdings" panose="05000000000000000000" pitchFamily="2" charset="2"/>
              <a:buChar char="Ø"/>
            </a:pPr>
            <a:r>
              <a:rPr lang="en-IN" sz="1400" b="0" i="0" dirty="0">
                <a:solidFill>
                  <a:schemeClr val="bg1"/>
                </a:solidFill>
                <a:effectLst/>
                <a:latin typeface="Raleway" panose="020B0604020202020204" charset="0"/>
              </a:rPr>
              <a:t>"Kentucky Derby" Google Trends  </a:t>
            </a:r>
            <a:r>
              <a:rPr lang="en-IN" sz="1400" b="0" i="0" dirty="0">
                <a:solidFill>
                  <a:schemeClr val="bg1"/>
                </a:solidFill>
                <a:effectLst/>
                <a:latin typeface="Arial" panose="020B0604020202020204" pitchFamily="34" charset="0"/>
                <a:cs typeface="Arial" panose="020B0604020202020204" pitchFamily="34" charset="0"/>
              </a:rPr>
              <a:t>(170 * 2)</a:t>
            </a:r>
            <a:endParaRPr lang="en-IN" sz="1400" b="0" i="0" dirty="0">
              <a:solidFill>
                <a:schemeClr val="bg1"/>
              </a:solidFill>
              <a:effectLst/>
              <a:latin typeface="Raleway" panose="020B0604020202020204" charset="0"/>
            </a:endParaRPr>
          </a:p>
          <a:p>
            <a:pPr marL="285750" indent="-285750">
              <a:buFont typeface="Wingdings" panose="05000000000000000000" pitchFamily="2" charset="2"/>
              <a:buChar char="Ø"/>
            </a:pPr>
            <a:r>
              <a:rPr lang="en-IN" sz="1400" b="0" i="0" dirty="0">
                <a:solidFill>
                  <a:schemeClr val="bg1"/>
                </a:solidFill>
                <a:effectLst/>
                <a:latin typeface="Raleway" panose="020B0604020202020204" charset="0"/>
              </a:rPr>
              <a:t>"Gilmore Girls" Google Trends  </a:t>
            </a:r>
            <a:r>
              <a:rPr lang="en-IN" sz="1400" b="0" i="0" dirty="0">
                <a:solidFill>
                  <a:schemeClr val="bg1"/>
                </a:solidFill>
                <a:effectLst/>
                <a:latin typeface="Arial" panose="020B0604020202020204" pitchFamily="34" charset="0"/>
                <a:cs typeface="Arial" panose="020B0604020202020204" pitchFamily="34" charset="0"/>
              </a:rPr>
              <a:t>(170 * 2)</a:t>
            </a:r>
            <a:endParaRPr lang="en-IN" sz="1400" b="0" i="0" dirty="0">
              <a:solidFill>
                <a:schemeClr val="bg1"/>
              </a:solidFill>
              <a:effectLst/>
              <a:latin typeface="Raleway" panose="020B0604020202020204" charset="0"/>
            </a:endParaRPr>
          </a:p>
          <a:p>
            <a:pPr marL="285750" indent="-285750">
              <a:buFont typeface="Wingdings" panose="05000000000000000000" pitchFamily="2" charset="2"/>
              <a:buChar char="Ø"/>
            </a:pPr>
            <a:r>
              <a:rPr lang="en-IN" sz="1400" b="0" i="0" dirty="0">
                <a:solidFill>
                  <a:schemeClr val="bg1"/>
                </a:solidFill>
                <a:effectLst/>
                <a:latin typeface="Raleway" panose="020B0604020202020204" charset="0"/>
              </a:rPr>
              <a:t>"Olympics" Google Trends  </a:t>
            </a:r>
            <a:r>
              <a:rPr lang="en-IN" sz="1400" b="0" i="0" dirty="0">
                <a:solidFill>
                  <a:schemeClr val="bg1"/>
                </a:solidFill>
                <a:effectLst/>
                <a:latin typeface="Arial" panose="020B0604020202020204" pitchFamily="34" charset="0"/>
                <a:cs typeface="Arial" panose="020B0604020202020204" pitchFamily="34" charset="0"/>
              </a:rPr>
              <a:t>(170 * 2)</a:t>
            </a:r>
            <a:endParaRPr lang="en-IN" sz="1400" b="0" i="0" dirty="0">
              <a:solidFill>
                <a:schemeClr val="bg1"/>
              </a:solidFill>
              <a:effectLst/>
              <a:latin typeface="Raleway" panose="020B0604020202020204" charset="0"/>
            </a:endParaRPr>
          </a:p>
          <a:p>
            <a:pPr marL="285750" indent="-285750">
              <a:buFont typeface="Wingdings" panose="05000000000000000000" pitchFamily="2" charset="2"/>
              <a:buChar char="Ø"/>
            </a:pPr>
            <a:r>
              <a:rPr lang="en-IN" sz="1400" b="0" i="0" dirty="0">
                <a:solidFill>
                  <a:schemeClr val="bg1"/>
                </a:solidFill>
                <a:effectLst/>
                <a:latin typeface="Raleway" panose="020B0604020202020204" charset="0"/>
              </a:rPr>
              <a:t>"Zika Virus" Google Trends  </a:t>
            </a:r>
            <a:r>
              <a:rPr lang="en-IN" sz="1400" b="0" i="0" dirty="0">
                <a:solidFill>
                  <a:schemeClr val="bg1"/>
                </a:solidFill>
                <a:effectLst/>
                <a:latin typeface="Arial" panose="020B0604020202020204" pitchFamily="34" charset="0"/>
                <a:cs typeface="Arial" panose="020B0604020202020204" pitchFamily="34" charset="0"/>
              </a:rPr>
              <a:t>(170 * 2)</a:t>
            </a:r>
            <a:endParaRPr lang="en-IN" sz="1400" b="0" i="0" dirty="0">
              <a:solidFill>
                <a:schemeClr val="bg1"/>
              </a:solidFill>
              <a:effectLst/>
              <a:latin typeface="Raleway" panose="020B0604020202020204" charset="0"/>
            </a:endParaRPr>
          </a:p>
          <a:p>
            <a:endParaRPr lang="en-IN" dirty="0"/>
          </a:p>
        </p:txBody>
      </p:sp>
      <p:sp>
        <p:nvSpPr>
          <p:cNvPr id="6" name="TextBox 5">
            <a:extLst>
              <a:ext uri="{FF2B5EF4-FFF2-40B4-BE49-F238E27FC236}">
                <a16:creationId xmlns:a16="http://schemas.microsoft.com/office/drawing/2014/main" id="{FA332E86-E9A2-4085-8B4A-AA93DFCD6BC5}"/>
              </a:ext>
            </a:extLst>
          </p:cNvPr>
          <p:cNvSpPr txBox="1"/>
          <p:nvPr/>
        </p:nvSpPr>
        <p:spPr>
          <a:xfrm>
            <a:off x="698867" y="3188642"/>
            <a:ext cx="7478233" cy="738664"/>
          </a:xfrm>
          <a:prstGeom prst="rect">
            <a:avLst/>
          </a:prstGeom>
          <a:noFill/>
        </p:spPr>
        <p:txBody>
          <a:bodyPr wrap="square" rtlCol="0">
            <a:spAutoFit/>
          </a:bodyPr>
          <a:lstStyle/>
          <a:p>
            <a:r>
              <a:rPr lang="en-IN" sz="2800" i="0" dirty="0">
                <a:solidFill>
                  <a:schemeClr val="bg1"/>
                </a:solidFill>
                <a:effectLst/>
                <a:latin typeface="Raleway" panose="020B0604020202020204" charset="0"/>
              </a:rPr>
              <a:t>TECHNIQUES USED </a:t>
            </a:r>
            <a:r>
              <a:rPr lang="en-IN" sz="2000" i="0" dirty="0">
                <a:solidFill>
                  <a:schemeClr val="bg1"/>
                </a:solidFill>
                <a:effectLst/>
                <a:latin typeface="Raleway" panose="020B0604020202020204" charset="0"/>
              </a:rPr>
              <a:t>  </a:t>
            </a:r>
            <a:endParaRPr lang="en-IN" sz="2800" i="0" dirty="0">
              <a:solidFill>
                <a:schemeClr val="bg1"/>
              </a:solidFill>
              <a:effectLst/>
              <a:latin typeface="Raleway" panose="020B0604020202020204" charset="0"/>
            </a:endParaRPr>
          </a:p>
          <a:p>
            <a:endParaRPr lang="en-IN" dirty="0"/>
          </a:p>
        </p:txBody>
      </p:sp>
      <p:sp>
        <p:nvSpPr>
          <p:cNvPr id="8" name="TextBox 7">
            <a:extLst>
              <a:ext uri="{FF2B5EF4-FFF2-40B4-BE49-F238E27FC236}">
                <a16:creationId xmlns:a16="http://schemas.microsoft.com/office/drawing/2014/main" id="{60CD9826-13A5-45B0-B36C-A8957A6DC3D2}"/>
              </a:ext>
            </a:extLst>
          </p:cNvPr>
          <p:cNvSpPr txBox="1"/>
          <p:nvPr/>
        </p:nvSpPr>
        <p:spPr>
          <a:xfrm>
            <a:off x="698867" y="3711861"/>
            <a:ext cx="7544910" cy="738664"/>
          </a:xfrm>
          <a:prstGeom prst="rect">
            <a:avLst/>
          </a:prstGeom>
          <a:noFill/>
        </p:spPr>
        <p:txBody>
          <a:bodyPr wrap="square" rtlCol="0">
            <a:spAutoFit/>
          </a:bodyPr>
          <a:lstStyle/>
          <a:p>
            <a:pPr marL="285750" indent="-285750" algn="l">
              <a:buFont typeface="Wingdings" panose="05000000000000000000" pitchFamily="2" charset="2"/>
              <a:buChar char="Ø"/>
            </a:pPr>
            <a:r>
              <a:rPr lang="en-US" sz="1400" b="0" i="0" dirty="0">
                <a:solidFill>
                  <a:schemeClr val="bg1"/>
                </a:solidFill>
                <a:effectLst/>
                <a:latin typeface="Helvetica Neue"/>
              </a:rPr>
              <a:t>time series analysis and forecasting</a:t>
            </a:r>
          </a:p>
          <a:p>
            <a:pPr marL="285750" indent="-285750" algn="l">
              <a:buFont typeface="Wingdings" panose="05000000000000000000" pitchFamily="2" charset="2"/>
              <a:buChar char="Ø"/>
            </a:pPr>
            <a:r>
              <a:rPr lang="en-US" sz="1400" b="0" i="0" dirty="0">
                <a:solidFill>
                  <a:schemeClr val="bg1"/>
                </a:solidFill>
                <a:effectLst/>
                <a:latin typeface="Helvetica Neue"/>
              </a:rPr>
              <a:t>pandas and numpy for datetime, data preparation</a:t>
            </a:r>
          </a:p>
          <a:p>
            <a:pPr marL="285750" indent="-285750" algn="l">
              <a:buFont typeface="Wingdings" panose="05000000000000000000" pitchFamily="2" charset="2"/>
              <a:buChar char="Ø"/>
            </a:pPr>
            <a:r>
              <a:rPr lang="en-US" sz="1400" b="0" i="0" dirty="0">
                <a:solidFill>
                  <a:schemeClr val="bg1"/>
                </a:solidFill>
                <a:effectLst/>
                <a:latin typeface="Helvetica Neue"/>
              </a:rPr>
              <a:t>statsmodel and keras for ARIMA and LSTM modeling</a:t>
            </a:r>
          </a:p>
        </p:txBody>
      </p:sp>
    </p:spTree>
    <p:extLst>
      <p:ext uri="{BB962C8B-B14F-4D97-AF65-F5344CB8AC3E}">
        <p14:creationId xmlns:p14="http://schemas.microsoft.com/office/powerpoint/2010/main" val="3798561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78DCE0-8A2E-4346-BDC8-34B5EF488D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pic>
        <p:nvPicPr>
          <p:cNvPr id="6" name="Picture 5">
            <a:extLst>
              <a:ext uri="{FF2B5EF4-FFF2-40B4-BE49-F238E27FC236}">
                <a16:creationId xmlns:a16="http://schemas.microsoft.com/office/drawing/2014/main" id="{6B81B020-D3F9-4001-A039-B4A67B7A5624}"/>
              </a:ext>
            </a:extLst>
          </p:cNvPr>
          <p:cNvPicPr>
            <a:picLocks noChangeAspect="1"/>
          </p:cNvPicPr>
          <p:nvPr/>
        </p:nvPicPr>
        <p:blipFill>
          <a:blip r:embed="rId2"/>
          <a:stretch>
            <a:fillRect/>
          </a:stretch>
        </p:blipFill>
        <p:spPr>
          <a:xfrm>
            <a:off x="531628" y="714116"/>
            <a:ext cx="5677692" cy="3715268"/>
          </a:xfrm>
          <a:prstGeom prst="rect">
            <a:avLst/>
          </a:prstGeom>
        </p:spPr>
      </p:pic>
      <p:sp>
        <p:nvSpPr>
          <p:cNvPr id="7" name="TextBox 6">
            <a:extLst>
              <a:ext uri="{FF2B5EF4-FFF2-40B4-BE49-F238E27FC236}">
                <a16:creationId xmlns:a16="http://schemas.microsoft.com/office/drawing/2014/main" id="{E1222EDF-D26D-4ED0-84D8-A81664E4E2BE}"/>
              </a:ext>
            </a:extLst>
          </p:cNvPr>
          <p:cNvSpPr txBox="1"/>
          <p:nvPr/>
        </p:nvSpPr>
        <p:spPr>
          <a:xfrm>
            <a:off x="531628" y="233916"/>
            <a:ext cx="6514214" cy="523220"/>
          </a:xfrm>
          <a:prstGeom prst="rect">
            <a:avLst/>
          </a:prstGeom>
          <a:noFill/>
        </p:spPr>
        <p:txBody>
          <a:bodyPr wrap="square" rtlCol="0">
            <a:spAutoFit/>
          </a:bodyPr>
          <a:lstStyle/>
          <a:p>
            <a:r>
              <a:rPr lang="en-US" sz="2800" dirty="0">
                <a:solidFill>
                  <a:srgbClr val="0070C0"/>
                </a:solidFill>
                <a:latin typeface="Arial" panose="020B0604020202020204" pitchFamily="34" charset="0"/>
                <a:cs typeface="Arial" panose="020B0604020202020204" pitchFamily="34" charset="0"/>
              </a:rPr>
              <a:t>S&amp;P 500 DATASET</a:t>
            </a:r>
            <a:endParaRPr lang="en-IN" sz="28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6131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p18"/>
          <p:cNvSpPr txBox="1">
            <a:spLocks noGrp="1"/>
          </p:cNvSpPr>
          <p:nvPr>
            <p:ph type="ctrTitle" idx="4294967295"/>
          </p:nvPr>
        </p:nvSpPr>
        <p:spPr>
          <a:xfrm>
            <a:off x="700252" y="133067"/>
            <a:ext cx="805388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solidFill>
                  <a:schemeClr val="lt1"/>
                </a:solidFill>
              </a:rPr>
              <a:t>MODELS  USED </a:t>
            </a:r>
            <a:endParaRPr sz="5400" dirty="0">
              <a:solidFill>
                <a:schemeClr val="lt1"/>
              </a:solidFill>
            </a:endParaRPr>
          </a:p>
        </p:txBody>
      </p:sp>
      <p:sp>
        <p:nvSpPr>
          <p:cNvPr id="133" name="Google Shape;133;p18"/>
          <p:cNvSpPr txBox="1">
            <a:spLocks noGrp="1"/>
          </p:cNvSpPr>
          <p:nvPr>
            <p:ph type="subTitle" idx="4294967295"/>
          </p:nvPr>
        </p:nvSpPr>
        <p:spPr>
          <a:xfrm>
            <a:off x="700252" y="1406022"/>
            <a:ext cx="6623100" cy="333356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a:solidFill>
                  <a:schemeClr val="lt1"/>
                </a:solidFill>
              </a:rPr>
              <a:t>ARIMA</a:t>
            </a:r>
          </a:p>
          <a:p>
            <a:pPr marL="0" lvl="0" indent="0" algn="l" rtl="0">
              <a:spcBef>
                <a:spcPts val="600"/>
              </a:spcBef>
              <a:spcAft>
                <a:spcPts val="0"/>
              </a:spcAft>
              <a:buNone/>
            </a:pPr>
            <a:r>
              <a:rPr lang="en-US" sz="1400" b="0" i="0" dirty="0">
                <a:solidFill>
                  <a:schemeClr val="bg1"/>
                </a:solidFill>
                <a:effectLst/>
                <a:latin typeface="SourceSansPro"/>
              </a:rPr>
              <a:t>An autoregressive integrated moving average model is a form of </a:t>
            </a:r>
            <a:r>
              <a:rPr lang="en-US" sz="1400" dirty="0">
                <a:solidFill>
                  <a:schemeClr val="bg1"/>
                </a:solidFill>
                <a:latin typeface="SourceSansPro"/>
              </a:rPr>
              <a:t>regression analysis </a:t>
            </a:r>
            <a:r>
              <a:rPr lang="en-US" sz="1400" b="0" i="0" dirty="0">
                <a:solidFill>
                  <a:schemeClr val="bg1"/>
                </a:solidFill>
                <a:effectLst/>
                <a:latin typeface="SourceSansPro"/>
              </a:rPr>
              <a:t>that gauges the strength of one dependent variable relative to other changing variables. The model's goal is to predict future securities or financial market moves by examining the differences between values in the series instead of through actual values.</a:t>
            </a:r>
          </a:p>
          <a:p>
            <a:pPr marL="0" lvl="0" indent="0" algn="l" rtl="0">
              <a:spcBef>
                <a:spcPts val="600"/>
              </a:spcBef>
              <a:spcAft>
                <a:spcPts val="0"/>
              </a:spcAft>
              <a:buNone/>
            </a:pPr>
            <a:endParaRPr lang="en-US" sz="1400" dirty="0">
              <a:solidFill>
                <a:schemeClr val="bg1"/>
              </a:solidFill>
            </a:endParaRPr>
          </a:p>
          <a:p>
            <a:pPr marL="0" lvl="0" indent="0" algn="l" rtl="0">
              <a:spcBef>
                <a:spcPts val="600"/>
              </a:spcBef>
              <a:spcAft>
                <a:spcPts val="0"/>
              </a:spcAft>
              <a:buNone/>
            </a:pPr>
            <a:r>
              <a:rPr lang="en-US" dirty="0">
                <a:solidFill>
                  <a:schemeClr val="lt1"/>
                </a:solidFill>
              </a:rPr>
              <a:t>LSTM</a:t>
            </a:r>
          </a:p>
          <a:p>
            <a:pPr marL="0" lvl="0" indent="0" algn="l" rtl="0">
              <a:spcBef>
                <a:spcPts val="600"/>
              </a:spcBef>
              <a:spcAft>
                <a:spcPts val="0"/>
              </a:spcAft>
              <a:buNone/>
            </a:pPr>
            <a:r>
              <a:rPr lang="en-US" sz="1400" b="0" i="0" dirty="0">
                <a:solidFill>
                  <a:schemeClr val="bg1"/>
                </a:solidFill>
                <a:effectLst/>
                <a:latin typeface="CMS"/>
              </a:rPr>
              <a:t>Long Short Term Memory networks – usually just called “LSTMs” – are a special kind of RNN, capable of learning long-term dependencies. LSTMs are explicitly designed to avoid the long-term dependency problem. Remembering information for long periods of time is practically their default behavior.</a:t>
            </a:r>
            <a:endParaRPr sz="1400" dirty="0">
              <a:solidFill>
                <a:schemeClr val="bg1"/>
              </a:solidFill>
            </a:endParaRPr>
          </a:p>
        </p:txBody>
      </p:sp>
      <p:sp>
        <p:nvSpPr>
          <p:cNvPr id="139" name="Google Shape;139;p1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ADFE-46A4-47D2-BF6D-C067C851949D}"/>
              </a:ext>
            </a:extLst>
          </p:cNvPr>
          <p:cNvSpPr>
            <a:spLocks noGrp="1"/>
          </p:cNvSpPr>
          <p:nvPr>
            <p:ph type="title"/>
          </p:nvPr>
        </p:nvSpPr>
        <p:spPr>
          <a:xfrm>
            <a:off x="893700" y="501146"/>
            <a:ext cx="6462600" cy="857400"/>
          </a:xfrm>
        </p:spPr>
        <p:txBody>
          <a:bodyPr/>
          <a:lstStyle/>
          <a:p>
            <a:pPr algn="l"/>
            <a:r>
              <a:rPr lang="en-IN" i="0" dirty="0">
                <a:solidFill>
                  <a:schemeClr val="accent6">
                    <a:lumMod val="75000"/>
                  </a:schemeClr>
                </a:solidFill>
                <a:effectLst/>
                <a:latin typeface="Raleway" panose="020B0604020202020204" charset="0"/>
                <a:cs typeface="Arial" panose="020B0604020202020204" pitchFamily="34" charset="0"/>
              </a:rPr>
              <a:t>Autoregressive Integrated Moving Average (ARIMA)</a:t>
            </a:r>
          </a:p>
        </p:txBody>
      </p:sp>
      <p:sp>
        <p:nvSpPr>
          <p:cNvPr id="3" name="Text Placeholder 2">
            <a:extLst>
              <a:ext uri="{FF2B5EF4-FFF2-40B4-BE49-F238E27FC236}">
                <a16:creationId xmlns:a16="http://schemas.microsoft.com/office/drawing/2014/main" id="{3D2F4D5D-B743-43A6-9158-71423D6F50DD}"/>
              </a:ext>
            </a:extLst>
          </p:cNvPr>
          <p:cNvSpPr>
            <a:spLocks noGrp="1"/>
          </p:cNvSpPr>
          <p:nvPr>
            <p:ph type="body" idx="1"/>
          </p:nvPr>
        </p:nvSpPr>
        <p:spPr>
          <a:xfrm>
            <a:off x="815728" y="1208429"/>
            <a:ext cx="6462600" cy="3552300"/>
          </a:xfrm>
        </p:spPr>
        <p:txBody>
          <a:bodyPr/>
          <a:lstStyle/>
          <a:p>
            <a:endParaRPr lang="en-US" sz="1400" i="0" dirty="0">
              <a:solidFill>
                <a:schemeClr val="accent6">
                  <a:lumMod val="75000"/>
                </a:schemeClr>
              </a:solidFill>
              <a:effectLst/>
              <a:latin typeface="Helvetica Neue"/>
            </a:endParaRPr>
          </a:p>
          <a:p>
            <a:r>
              <a:rPr lang="en-US" sz="1400" i="0" dirty="0">
                <a:solidFill>
                  <a:schemeClr val="accent6">
                    <a:lumMod val="75000"/>
                  </a:schemeClr>
                </a:solidFill>
                <a:effectLst/>
                <a:latin typeface="Raleway" panose="020B0604020202020204" charset="0"/>
              </a:rPr>
              <a:t>The function below creates an ARIMA model rolling forecast for a given input time series.</a:t>
            </a:r>
            <a:r>
              <a:rPr lang="en-US" sz="1100" i="0" dirty="0">
                <a:solidFill>
                  <a:schemeClr val="accent6">
                    <a:lumMod val="75000"/>
                  </a:schemeClr>
                </a:solidFill>
                <a:effectLst/>
                <a:latin typeface="Raleway" panose="020B0604020202020204" charset="0"/>
              </a:rPr>
              <a:t> </a:t>
            </a:r>
            <a:r>
              <a:rPr lang="en-US" sz="1400" i="0" dirty="0">
                <a:solidFill>
                  <a:schemeClr val="accent6">
                    <a:lumMod val="75000"/>
                  </a:schemeClr>
                </a:solidFill>
                <a:effectLst/>
                <a:latin typeface="Raleway" panose="020B0604020202020204" charset="0"/>
              </a:rPr>
              <a:t>The various steps in the function include:</a:t>
            </a:r>
          </a:p>
          <a:p>
            <a:pPr>
              <a:buFont typeface="+mj-lt"/>
              <a:buAutoNum type="arabicPeriod"/>
            </a:pPr>
            <a:r>
              <a:rPr lang="en-IN" sz="1400" i="0" dirty="0">
                <a:solidFill>
                  <a:schemeClr val="accent6">
                    <a:lumMod val="75000"/>
                  </a:schemeClr>
                </a:solidFill>
                <a:effectLst/>
                <a:latin typeface="Raleway" panose="020B0604020202020204" charset="0"/>
              </a:rPr>
              <a:t>log transforming data</a:t>
            </a:r>
          </a:p>
          <a:p>
            <a:pPr algn="l">
              <a:buFont typeface="+mj-lt"/>
              <a:buAutoNum type="arabicPeriod"/>
            </a:pPr>
            <a:r>
              <a:rPr lang="en-US" sz="1400" i="0" dirty="0">
                <a:solidFill>
                  <a:schemeClr val="accent6">
                    <a:lumMod val="75000"/>
                  </a:schemeClr>
                </a:solidFill>
                <a:effectLst/>
                <a:latin typeface="Raleway" panose="020B0604020202020204" charset="0"/>
              </a:rPr>
              <a:t>creating train/test splits</a:t>
            </a:r>
          </a:p>
          <a:p>
            <a:pPr algn="l">
              <a:buFont typeface="+mj-lt"/>
              <a:buAutoNum type="arabicPeriod"/>
            </a:pPr>
            <a:r>
              <a:rPr lang="en-US" sz="1400" i="0" dirty="0">
                <a:solidFill>
                  <a:schemeClr val="accent6">
                    <a:lumMod val="75000"/>
                  </a:schemeClr>
                </a:solidFill>
                <a:effectLst/>
                <a:latin typeface="Raleway" panose="020B0604020202020204" charset="0"/>
              </a:rPr>
              <a:t>creating an ARIMA model for the train set</a:t>
            </a:r>
          </a:p>
          <a:p>
            <a:pPr algn="l">
              <a:buFont typeface="+mj-lt"/>
              <a:buAutoNum type="arabicPeriod"/>
            </a:pPr>
            <a:r>
              <a:rPr lang="en-US" sz="1400" i="0" dirty="0">
                <a:solidFill>
                  <a:schemeClr val="accent6">
                    <a:lumMod val="75000"/>
                  </a:schemeClr>
                </a:solidFill>
                <a:effectLst/>
                <a:latin typeface="Raleway" panose="020B0604020202020204" charset="0"/>
              </a:rPr>
              <a:t>forecasting the first value in the test set, followed by adding that value to the training set and remodeling, forecasting the next value in the test series, adding that second value to the train set, and so on.</a:t>
            </a:r>
          </a:p>
          <a:p>
            <a:pPr algn="l">
              <a:buFont typeface="+mj-lt"/>
              <a:buAutoNum type="arabicPeriod"/>
            </a:pPr>
            <a:r>
              <a:rPr lang="en-US" sz="1400" i="0" dirty="0">
                <a:solidFill>
                  <a:schemeClr val="accent6">
                    <a:lumMod val="75000"/>
                  </a:schemeClr>
                </a:solidFill>
                <a:effectLst/>
                <a:latin typeface="Raleway" panose="020B0604020202020204" charset="0"/>
              </a:rPr>
              <a:t>inverse transforming the data</a:t>
            </a:r>
          </a:p>
          <a:p>
            <a:pPr algn="l">
              <a:buFont typeface="+mj-lt"/>
              <a:buAutoNum type="arabicPeriod"/>
            </a:pPr>
            <a:r>
              <a:rPr lang="en-US" sz="1400" i="0" dirty="0">
                <a:solidFill>
                  <a:schemeClr val="accent6">
                    <a:lumMod val="75000"/>
                  </a:schemeClr>
                </a:solidFill>
                <a:effectLst/>
                <a:latin typeface="Raleway" panose="020B0604020202020204" charset="0"/>
              </a:rPr>
              <a:t>creating plots and generating error metrics.</a:t>
            </a:r>
          </a:p>
          <a:p>
            <a:pPr>
              <a:buFont typeface="+mj-lt"/>
              <a:buAutoNum type="arabicPeriod"/>
            </a:pPr>
            <a:endParaRPr lang="en-IN" sz="1400" dirty="0"/>
          </a:p>
        </p:txBody>
      </p:sp>
      <p:sp>
        <p:nvSpPr>
          <p:cNvPr id="4" name="Slide Number Placeholder 3">
            <a:extLst>
              <a:ext uri="{FF2B5EF4-FFF2-40B4-BE49-F238E27FC236}">
                <a16:creationId xmlns:a16="http://schemas.microsoft.com/office/drawing/2014/main" id="{191973CD-C263-41CF-A81D-2AFF34F830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2165672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body" idx="1"/>
          </p:nvPr>
        </p:nvSpPr>
        <p:spPr>
          <a:xfrm>
            <a:off x="904012" y="857692"/>
            <a:ext cx="7335975" cy="322520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0" i="0" dirty="0">
                <a:solidFill>
                  <a:schemeClr val="accent6">
                    <a:lumMod val="75000"/>
                  </a:schemeClr>
                </a:solidFill>
                <a:effectLst/>
                <a:latin typeface="Helvetica Neue"/>
              </a:rPr>
              <a:t>The LSTM calculations use three different functions for creating a dataset that can be modeled. Each function is described in more detail below.</a:t>
            </a:r>
          </a:p>
          <a:p>
            <a:pPr marL="0" lvl="0" indent="0" algn="l" rtl="0">
              <a:spcBef>
                <a:spcPts val="600"/>
              </a:spcBef>
              <a:spcAft>
                <a:spcPts val="0"/>
              </a:spcAft>
              <a:buNone/>
            </a:pPr>
            <a:endParaRPr lang="en-US" sz="1200" dirty="0">
              <a:solidFill>
                <a:schemeClr val="accent6">
                  <a:lumMod val="75000"/>
                </a:schemeClr>
              </a:solidFill>
              <a:latin typeface="Helvetica Neue"/>
            </a:endParaRPr>
          </a:p>
          <a:p>
            <a:pPr marL="342900" indent="-342900">
              <a:buFont typeface="+mj-lt"/>
              <a:buAutoNum type="arabicPeriod"/>
            </a:pPr>
            <a:r>
              <a:rPr lang="en-IN" sz="1200" i="0" dirty="0">
                <a:solidFill>
                  <a:schemeClr val="accent6">
                    <a:lumMod val="75000"/>
                  </a:schemeClr>
                </a:solidFill>
                <a:effectLst/>
                <a:latin typeface="Raleway" panose="020B0604020202020204" charset="0"/>
              </a:rPr>
              <a:t>Creating the dataset : </a:t>
            </a:r>
            <a:r>
              <a:rPr lang="en-US" sz="1200" b="0" i="0" dirty="0">
                <a:solidFill>
                  <a:schemeClr val="accent6">
                    <a:lumMod val="75000"/>
                  </a:schemeClr>
                </a:solidFill>
                <a:effectLst/>
                <a:latin typeface="Raleway" panose="020B0604020202020204" charset="0"/>
              </a:rPr>
              <a:t>This function is used to create the datasets required for training and testing LSTM neural nets. It accepts a time series, the number of previous periods the user would like to model, the train / test split fractions, and whether to perform differencing or log transforms on the data to make it stationary. It will also scale all data between 0 and 1 for input into the LSTM.</a:t>
            </a:r>
          </a:p>
          <a:p>
            <a:pPr marL="342900" indent="-342900">
              <a:buFont typeface="+mj-lt"/>
              <a:buAutoNum type="arabicPeriod"/>
            </a:pPr>
            <a:r>
              <a:rPr lang="en-IN" sz="1200" i="0" dirty="0">
                <a:solidFill>
                  <a:schemeClr val="accent6">
                    <a:lumMod val="75000"/>
                  </a:schemeClr>
                </a:solidFill>
                <a:effectLst/>
                <a:latin typeface="Raleway" panose="020B0604020202020204" charset="0"/>
              </a:rPr>
              <a:t>Inverse transformations : </a:t>
            </a:r>
            <a:r>
              <a:rPr lang="en-US" sz="1200" b="0" i="0" dirty="0">
                <a:solidFill>
                  <a:schemeClr val="accent6">
                    <a:lumMod val="75000"/>
                  </a:schemeClr>
                </a:solidFill>
                <a:effectLst/>
                <a:latin typeface="Raleway" panose="020B0604020202020204" charset="0"/>
              </a:rPr>
              <a:t>This inverse transform function simply reverses any transformations performed when generating the dataset. Inversing the transformations allows for the model predictions to be based on the same scale as the original dataset for more intuitive interpretation of results. Both the model creation and inverse transformation functions are automatically called within the LSTM function below.</a:t>
            </a:r>
          </a:p>
          <a:p>
            <a:pPr marL="342900" indent="-342900">
              <a:buFont typeface="+mj-lt"/>
              <a:buAutoNum type="arabicPeriod"/>
            </a:pPr>
            <a:r>
              <a:rPr lang="en-IN" sz="1200" i="0" dirty="0">
                <a:solidFill>
                  <a:schemeClr val="accent6">
                    <a:lumMod val="75000"/>
                  </a:schemeClr>
                </a:solidFill>
                <a:effectLst/>
                <a:latin typeface="Raleway" panose="020B0604020202020204" charset="0"/>
              </a:rPr>
              <a:t>LSTM modelling : </a:t>
            </a:r>
            <a:r>
              <a:rPr lang="en-US" sz="1200" b="0" i="0" dirty="0">
                <a:solidFill>
                  <a:schemeClr val="accent6">
                    <a:lumMod val="75000"/>
                  </a:schemeClr>
                </a:solidFill>
                <a:effectLst/>
                <a:latin typeface="Raleway" panose="020B0604020202020204" charset="0"/>
              </a:rPr>
              <a:t>Calling the LSTM model only requires a time series dataset, the number of desired look-back periods, the train/test split, whether to log transform or difference the data, and parameters for training such as number of nodes and epochs. Within the function, it creates the train and test datasets—both features and targets—and then trains an LSTM model, followed by forecasting the out-of-sample data. The predictions from the model, as well as the actual target values are then inverse transformed using the function above, and plots are generated along with error metrics.</a:t>
            </a:r>
            <a:endParaRPr lang="en-IN" sz="1200" b="1" i="0" dirty="0">
              <a:solidFill>
                <a:schemeClr val="accent6">
                  <a:lumMod val="75000"/>
                </a:schemeClr>
              </a:solidFill>
              <a:effectLst/>
              <a:latin typeface="Raleway" panose="020B0604020202020204" charset="0"/>
            </a:endParaRPr>
          </a:p>
          <a:p>
            <a:pPr marL="342900" indent="-342900">
              <a:buFont typeface="+mj-lt"/>
              <a:buAutoNum type="arabicPeriod"/>
            </a:pPr>
            <a:endParaRPr lang="en-IN" sz="1100" b="1" i="0" dirty="0">
              <a:solidFill>
                <a:srgbClr val="000000"/>
              </a:solidFill>
              <a:effectLst/>
              <a:latin typeface="Helvetica Neue"/>
            </a:endParaRPr>
          </a:p>
          <a:p>
            <a:pPr marL="342900" indent="-342900">
              <a:buFont typeface="+mj-lt"/>
              <a:buAutoNum type="arabicPeriod"/>
            </a:pPr>
            <a:endParaRPr lang="en-US" sz="1200" b="0" i="0" dirty="0">
              <a:solidFill>
                <a:srgbClr val="000000"/>
              </a:solidFill>
              <a:effectLst/>
              <a:latin typeface="Helvetica Neue"/>
            </a:endParaRPr>
          </a:p>
          <a:p>
            <a:pPr marL="342900" indent="-342900">
              <a:buFont typeface="+mj-lt"/>
              <a:buAutoNum type="arabicPeriod"/>
            </a:pPr>
            <a:endParaRPr lang="en-IN" sz="1100" i="0" dirty="0">
              <a:solidFill>
                <a:srgbClr val="000000"/>
              </a:solidFill>
              <a:effectLst/>
              <a:latin typeface="Helvetica Neue"/>
            </a:endParaRPr>
          </a:p>
          <a:p>
            <a:pPr marL="342900" lvl="0" indent="-342900" algn="l" rtl="0">
              <a:spcBef>
                <a:spcPts val="600"/>
              </a:spcBef>
              <a:spcAft>
                <a:spcPts val="0"/>
              </a:spcAft>
              <a:buFont typeface="+mj-lt"/>
              <a:buAutoNum type="arabicPeriod"/>
            </a:pPr>
            <a:endParaRPr sz="1400" dirty="0">
              <a:solidFill>
                <a:schemeClr val="accent6">
                  <a:lumMod val="75000"/>
                </a:schemeClr>
              </a:solidFill>
            </a:endParaRPr>
          </a:p>
        </p:txBody>
      </p:sp>
      <p:sp>
        <p:nvSpPr>
          <p:cNvPr id="145" name="Google Shape;145;p19"/>
          <p:cNvSpPr txBox="1">
            <a:spLocks noGrp="1"/>
          </p:cNvSpPr>
          <p:nvPr>
            <p:ph type="title"/>
          </p:nvPr>
        </p:nvSpPr>
        <p:spPr>
          <a:xfrm>
            <a:off x="904012" y="-80649"/>
            <a:ext cx="6995733"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400" dirty="0">
                <a:solidFill>
                  <a:srgbClr val="5B768F"/>
                </a:solidFill>
              </a:rPr>
              <a:t>Long short term memory (LSTM)</a:t>
            </a:r>
            <a:endParaRPr sz="3400" dirty="0">
              <a:solidFill>
                <a:srgbClr val="5B768F"/>
              </a:solidFill>
            </a:endParaRPr>
          </a:p>
        </p:txBody>
      </p:sp>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74E20-AC22-4739-90C0-02C946062C18}"/>
              </a:ext>
            </a:extLst>
          </p:cNvPr>
          <p:cNvSpPr>
            <a:spLocks noGrp="1"/>
          </p:cNvSpPr>
          <p:nvPr>
            <p:ph type="title"/>
          </p:nvPr>
        </p:nvSpPr>
        <p:spPr>
          <a:xfrm>
            <a:off x="510362" y="167242"/>
            <a:ext cx="7877498" cy="1137259"/>
          </a:xfrm>
        </p:spPr>
        <p:txBody>
          <a:bodyPr/>
          <a:lstStyle/>
          <a:p>
            <a:br>
              <a:rPr lang="en-IN" i="0" dirty="0">
                <a:solidFill>
                  <a:srgbClr val="000000"/>
                </a:solidFill>
                <a:effectLst/>
                <a:latin typeface="Raleway" panose="020B0604020202020204" charset="0"/>
              </a:rPr>
            </a:br>
            <a:br>
              <a:rPr lang="en-IN" i="0" dirty="0">
                <a:solidFill>
                  <a:srgbClr val="000000"/>
                </a:solidFill>
                <a:effectLst/>
                <a:latin typeface="Raleway" panose="020B0604020202020204" charset="0"/>
              </a:rPr>
            </a:br>
            <a:br>
              <a:rPr lang="en-IN" i="0" dirty="0">
                <a:solidFill>
                  <a:srgbClr val="000000"/>
                </a:solidFill>
                <a:effectLst/>
                <a:latin typeface="Raleway" panose="020B0604020202020204" charset="0"/>
              </a:rPr>
            </a:br>
            <a:br>
              <a:rPr lang="en-IN" i="0" dirty="0">
                <a:solidFill>
                  <a:srgbClr val="000000"/>
                </a:solidFill>
                <a:effectLst/>
                <a:latin typeface="Raleway" panose="020B0604020202020204" charset="0"/>
              </a:rPr>
            </a:br>
            <a:br>
              <a:rPr lang="en-IN" i="0" dirty="0">
                <a:solidFill>
                  <a:srgbClr val="000000"/>
                </a:solidFill>
                <a:effectLst/>
                <a:latin typeface="Raleway" panose="020B0604020202020204" charset="0"/>
              </a:rPr>
            </a:br>
            <a:br>
              <a:rPr lang="en-IN" i="0" dirty="0">
                <a:solidFill>
                  <a:srgbClr val="000000"/>
                </a:solidFill>
                <a:effectLst/>
                <a:latin typeface="Raleway" panose="020B0604020202020204" charset="0"/>
              </a:rPr>
            </a:br>
            <a:br>
              <a:rPr lang="en-IN" i="0" dirty="0">
                <a:solidFill>
                  <a:srgbClr val="000000"/>
                </a:solidFill>
                <a:effectLst/>
                <a:latin typeface="Raleway" panose="020B0604020202020204" charset="0"/>
              </a:rPr>
            </a:br>
            <a:br>
              <a:rPr lang="en-IN" i="0" dirty="0">
                <a:solidFill>
                  <a:srgbClr val="000000"/>
                </a:solidFill>
                <a:effectLst/>
                <a:latin typeface="Raleway" panose="020B0604020202020204" charset="0"/>
              </a:rPr>
            </a:br>
            <a:br>
              <a:rPr lang="en-IN" i="0" dirty="0">
                <a:solidFill>
                  <a:srgbClr val="000000"/>
                </a:solidFill>
                <a:effectLst/>
                <a:latin typeface="Raleway" panose="020B0604020202020204" charset="0"/>
              </a:rPr>
            </a:br>
            <a:br>
              <a:rPr lang="en-IN" i="0" dirty="0">
                <a:solidFill>
                  <a:srgbClr val="000000"/>
                </a:solidFill>
                <a:effectLst/>
                <a:latin typeface="Raleway" panose="020B0604020202020204" charset="0"/>
              </a:rPr>
            </a:br>
            <a:br>
              <a:rPr lang="en-IN" i="0" dirty="0">
                <a:solidFill>
                  <a:srgbClr val="000000"/>
                </a:solidFill>
                <a:effectLst/>
                <a:latin typeface="Raleway" panose="020B0604020202020204" charset="0"/>
              </a:rPr>
            </a:br>
            <a:r>
              <a:rPr lang="en-IN" i="0" dirty="0">
                <a:solidFill>
                  <a:srgbClr val="0070C0"/>
                </a:solidFill>
                <a:effectLst/>
                <a:latin typeface="Raleway" panose="020B0604020202020204" charset="0"/>
              </a:rPr>
              <a:t>S&amp;P 500 HISTORICAL DATA</a:t>
            </a:r>
            <a:br>
              <a:rPr lang="en-IN" b="1" i="0" dirty="0">
                <a:solidFill>
                  <a:srgbClr val="000000"/>
                </a:solidFill>
                <a:effectLst/>
                <a:latin typeface="Helvetica Neue"/>
              </a:rPr>
            </a:br>
            <a:endParaRPr lang="en-I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A95F7210-8F91-4DCD-A628-0663EFBFDD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6" name="TextBox 5">
            <a:extLst>
              <a:ext uri="{FF2B5EF4-FFF2-40B4-BE49-F238E27FC236}">
                <a16:creationId xmlns:a16="http://schemas.microsoft.com/office/drawing/2014/main" id="{D56F54A0-04E3-41EF-A956-D8230423EEBB}"/>
              </a:ext>
            </a:extLst>
          </p:cNvPr>
          <p:cNvSpPr txBox="1"/>
          <p:nvPr/>
        </p:nvSpPr>
        <p:spPr>
          <a:xfrm>
            <a:off x="510362" y="866973"/>
            <a:ext cx="7237228" cy="738664"/>
          </a:xfrm>
          <a:prstGeom prst="rect">
            <a:avLst/>
          </a:prstGeom>
          <a:noFill/>
        </p:spPr>
        <p:txBody>
          <a:bodyPr wrap="square" rtlCol="0">
            <a:spAutoFit/>
          </a:bodyPr>
          <a:lstStyle/>
          <a:p>
            <a:r>
              <a:rPr lang="en-US" sz="1400" b="0" i="0" dirty="0">
                <a:solidFill>
                  <a:schemeClr val="accent6">
                    <a:lumMod val="75000"/>
                  </a:schemeClr>
                </a:solidFill>
                <a:effectLst/>
                <a:latin typeface="Raleway" panose="020B0604020202020204" charset="0"/>
              </a:rPr>
              <a:t>The ARIMA model performed slightly better than the LSTM model, but the improvements were mostly negligible. Gaussing filtering the data improved accuracy for both models.</a:t>
            </a:r>
            <a:endParaRPr lang="en-IN" dirty="0">
              <a:latin typeface="Raleway" panose="020B0604020202020204" charset="0"/>
            </a:endParaRPr>
          </a:p>
        </p:txBody>
      </p:sp>
      <p:sp>
        <p:nvSpPr>
          <p:cNvPr id="10" name="TextBox 9">
            <a:extLst>
              <a:ext uri="{FF2B5EF4-FFF2-40B4-BE49-F238E27FC236}">
                <a16:creationId xmlns:a16="http://schemas.microsoft.com/office/drawing/2014/main" id="{85E580D2-E09A-48AC-B38F-54C6D1DA606A}"/>
              </a:ext>
            </a:extLst>
          </p:cNvPr>
          <p:cNvSpPr txBox="1"/>
          <p:nvPr/>
        </p:nvSpPr>
        <p:spPr>
          <a:xfrm>
            <a:off x="510362" y="1840334"/>
            <a:ext cx="3891516" cy="3170099"/>
          </a:xfrm>
          <a:prstGeom prst="rect">
            <a:avLst/>
          </a:prstGeom>
          <a:noFill/>
        </p:spPr>
        <p:txBody>
          <a:bodyPr wrap="square" rtlCol="0">
            <a:spAutoFit/>
          </a:bodyPr>
          <a:lstStyle/>
          <a:p>
            <a:pPr algn="just"/>
            <a:r>
              <a:rPr lang="en-US" b="0" i="0" dirty="0">
                <a:solidFill>
                  <a:schemeClr val="accent6">
                    <a:lumMod val="75000"/>
                  </a:schemeClr>
                </a:solidFill>
                <a:effectLst/>
                <a:latin typeface="Raleway" panose="020B0604020202020204" charset="0"/>
              </a:rPr>
              <a:t>S&amp;P 500 historical closing price data from 1950 through October 2017 (obtained through Yahoo Finance). The data is averaged monthly and plotted in the graph. This trend shows increasing values over time, along with some steep increases and decreases.</a:t>
            </a:r>
          </a:p>
          <a:p>
            <a:pPr algn="just"/>
            <a:endParaRPr lang="en-IN" b="0" i="0" dirty="0">
              <a:solidFill>
                <a:schemeClr val="accent6">
                  <a:lumMod val="50000"/>
                </a:schemeClr>
              </a:solidFill>
              <a:effectLst/>
              <a:latin typeface="Helvetica Neue"/>
            </a:endParaRPr>
          </a:p>
          <a:p>
            <a:pPr algn="just"/>
            <a:r>
              <a:rPr lang="en-IN" b="0" i="0" dirty="0">
                <a:solidFill>
                  <a:schemeClr val="accent6">
                    <a:lumMod val="75000"/>
                  </a:schemeClr>
                </a:solidFill>
                <a:effectLst/>
                <a:latin typeface="Helvetica Neue"/>
              </a:rPr>
              <a:t>Outcomes</a:t>
            </a:r>
            <a:r>
              <a:rPr lang="en-IN" dirty="0">
                <a:solidFill>
                  <a:schemeClr val="accent6">
                    <a:lumMod val="75000"/>
                  </a:schemeClr>
                </a:solidFill>
                <a:latin typeface="Helvetica Neue"/>
              </a:rPr>
              <a:t>:</a:t>
            </a:r>
          </a:p>
          <a:p>
            <a:pPr algn="just"/>
            <a:endParaRPr lang="en-IN" sz="1200" b="0" i="0" dirty="0">
              <a:solidFill>
                <a:schemeClr val="accent6">
                  <a:lumMod val="50000"/>
                </a:schemeClr>
              </a:solidFill>
              <a:effectLst/>
              <a:latin typeface="Helvetica Neue"/>
            </a:endParaRPr>
          </a:p>
          <a:p>
            <a:pPr algn="l">
              <a:buFont typeface="Arial" panose="020B0604020202020204" pitchFamily="34" charset="0"/>
              <a:buChar char="•"/>
            </a:pPr>
            <a:r>
              <a:rPr lang="en-IN" sz="1200" b="0" i="0" dirty="0">
                <a:solidFill>
                  <a:schemeClr val="accent6">
                    <a:lumMod val="75000"/>
                  </a:schemeClr>
                </a:solidFill>
                <a:effectLst/>
                <a:latin typeface="Helvetica Neue"/>
              </a:rPr>
              <a:t>ARIMA RMSE (no filter): 45.50</a:t>
            </a:r>
          </a:p>
          <a:p>
            <a:pPr algn="l">
              <a:buFont typeface="Arial" panose="020B0604020202020204" pitchFamily="34" charset="0"/>
              <a:buChar char="•"/>
            </a:pPr>
            <a:r>
              <a:rPr lang="en-IN" sz="1200" b="0" i="0" dirty="0">
                <a:solidFill>
                  <a:schemeClr val="accent6">
                    <a:lumMod val="75000"/>
                  </a:schemeClr>
                </a:solidFill>
                <a:effectLst/>
                <a:latin typeface="Helvetica Neue"/>
              </a:rPr>
              <a:t>LSTM RMSE (no filter): 46.67</a:t>
            </a:r>
          </a:p>
          <a:p>
            <a:pPr algn="l">
              <a:buFont typeface="Arial" panose="020B0604020202020204" pitchFamily="34" charset="0"/>
              <a:buChar char="•"/>
            </a:pPr>
            <a:r>
              <a:rPr lang="en-IN" sz="1200" b="0" i="0" dirty="0">
                <a:solidFill>
                  <a:schemeClr val="accent6">
                    <a:lumMod val="75000"/>
                  </a:schemeClr>
                </a:solidFill>
                <a:effectLst/>
                <a:latin typeface="Helvetica Neue"/>
              </a:rPr>
              <a:t>ARIMA RMSE (filtered): 24.57</a:t>
            </a:r>
          </a:p>
          <a:p>
            <a:pPr algn="l">
              <a:buFont typeface="Arial" panose="020B0604020202020204" pitchFamily="34" charset="0"/>
              <a:buChar char="•"/>
            </a:pPr>
            <a:r>
              <a:rPr lang="en-IN" sz="1200" b="0" i="0" dirty="0">
                <a:solidFill>
                  <a:schemeClr val="accent6">
                    <a:lumMod val="75000"/>
                  </a:schemeClr>
                </a:solidFill>
                <a:effectLst/>
                <a:latin typeface="Helvetica Neue"/>
              </a:rPr>
              <a:t>LSTM RMSE (filtered): 24.75</a:t>
            </a:r>
          </a:p>
          <a:p>
            <a:endParaRPr lang="en-IN" dirty="0"/>
          </a:p>
        </p:txBody>
      </p:sp>
      <p:pic>
        <p:nvPicPr>
          <p:cNvPr id="12" name="Picture 11">
            <a:extLst>
              <a:ext uri="{FF2B5EF4-FFF2-40B4-BE49-F238E27FC236}">
                <a16:creationId xmlns:a16="http://schemas.microsoft.com/office/drawing/2014/main" id="{E68C7588-9276-4556-A7C7-5E72BDED4CC3}"/>
              </a:ext>
            </a:extLst>
          </p:cNvPr>
          <p:cNvPicPr>
            <a:picLocks noChangeAspect="1"/>
          </p:cNvPicPr>
          <p:nvPr/>
        </p:nvPicPr>
        <p:blipFill>
          <a:blip r:embed="rId2"/>
          <a:stretch>
            <a:fillRect/>
          </a:stretch>
        </p:blipFill>
        <p:spPr>
          <a:xfrm>
            <a:off x="5054191" y="1906772"/>
            <a:ext cx="3439706" cy="2251444"/>
          </a:xfrm>
          <a:prstGeom prst="rect">
            <a:avLst/>
          </a:prstGeom>
        </p:spPr>
      </p:pic>
    </p:spTree>
    <p:extLst>
      <p:ext uri="{BB962C8B-B14F-4D97-AF65-F5344CB8AC3E}">
        <p14:creationId xmlns:p14="http://schemas.microsoft.com/office/powerpoint/2010/main" val="3550688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3C85EE-634D-4252-91E1-596E6C1489EC}"/>
              </a:ext>
            </a:extLst>
          </p:cNvPr>
          <p:cNvSpPr>
            <a:spLocks noGrp="1"/>
          </p:cNvSpPr>
          <p:nvPr>
            <p:ph type="body" idx="1"/>
          </p:nvPr>
        </p:nvSpPr>
        <p:spPr>
          <a:xfrm>
            <a:off x="822337" y="307015"/>
            <a:ext cx="3136800" cy="3725700"/>
          </a:xfrm>
        </p:spPr>
        <p:txBody>
          <a:bodyPr/>
          <a:lstStyle/>
          <a:p>
            <a:pPr marL="101600" indent="0" algn="l">
              <a:buNone/>
            </a:pPr>
            <a:r>
              <a:rPr lang="en-US" b="1" i="0" dirty="0">
                <a:solidFill>
                  <a:srgbClr val="0070C0"/>
                </a:solidFill>
                <a:effectLst/>
                <a:latin typeface="Raleway" panose="020B0604020202020204" charset="0"/>
              </a:rPr>
              <a:t>S&amp;P 500 ARIMA model</a:t>
            </a:r>
          </a:p>
          <a:p>
            <a:pPr marL="101600" indent="0" algn="just">
              <a:buNone/>
            </a:pPr>
            <a:r>
              <a:rPr lang="en-US" sz="1400" b="0" i="0" dirty="0">
                <a:solidFill>
                  <a:schemeClr val="accent6">
                    <a:lumMod val="75000"/>
                  </a:schemeClr>
                </a:solidFill>
                <a:effectLst/>
                <a:latin typeface="Raleway" panose="020B0604020202020204" charset="0"/>
              </a:rPr>
              <a:t>The ARIMA predictions below have an average RMSE value of 45.5 (with the range of actual values being from ~800 to 2500). One differencing period and log transformation was used.</a:t>
            </a:r>
          </a:p>
          <a:p>
            <a:pPr marL="101600" indent="0">
              <a:buNone/>
            </a:pPr>
            <a:endParaRPr lang="en-IN" dirty="0"/>
          </a:p>
        </p:txBody>
      </p:sp>
      <p:sp>
        <p:nvSpPr>
          <p:cNvPr id="4" name="Text Placeholder 3">
            <a:extLst>
              <a:ext uri="{FF2B5EF4-FFF2-40B4-BE49-F238E27FC236}">
                <a16:creationId xmlns:a16="http://schemas.microsoft.com/office/drawing/2014/main" id="{B2EA0AE4-E452-41ED-B474-C08F47161EC2}"/>
              </a:ext>
            </a:extLst>
          </p:cNvPr>
          <p:cNvSpPr>
            <a:spLocks noGrp="1"/>
          </p:cNvSpPr>
          <p:nvPr>
            <p:ph type="body" idx="2"/>
          </p:nvPr>
        </p:nvSpPr>
        <p:spPr>
          <a:xfrm>
            <a:off x="5184865" y="307015"/>
            <a:ext cx="3136800" cy="3725700"/>
          </a:xfrm>
        </p:spPr>
        <p:txBody>
          <a:bodyPr/>
          <a:lstStyle/>
          <a:p>
            <a:pPr marL="101600" indent="0" algn="l">
              <a:buNone/>
            </a:pPr>
            <a:r>
              <a:rPr lang="en-US" b="1" i="0" dirty="0">
                <a:solidFill>
                  <a:srgbClr val="0070C0"/>
                </a:solidFill>
                <a:effectLst/>
                <a:latin typeface="Raleway" panose="020B0604020202020204" charset="0"/>
              </a:rPr>
              <a:t>S&amp;P 500 LSTM model</a:t>
            </a:r>
          </a:p>
          <a:p>
            <a:pPr marL="101600" indent="0" algn="just">
              <a:buNone/>
            </a:pPr>
            <a:r>
              <a:rPr lang="en-US" sz="1400" b="0" i="0" dirty="0">
                <a:solidFill>
                  <a:schemeClr val="accent6">
                    <a:lumMod val="75000"/>
                  </a:schemeClr>
                </a:solidFill>
                <a:effectLst/>
                <a:latin typeface="Raleway" panose="020B0604020202020204" charset="0"/>
              </a:rPr>
              <a:t>The LSTM model below also uses log transformation and differencing, with 5 training epochs to update model weights. It has a very similar average RMSE error of 46.7.</a:t>
            </a:r>
          </a:p>
          <a:p>
            <a:pPr marL="101600" indent="0">
              <a:buNone/>
            </a:pPr>
            <a:endParaRPr lang="en-IN" dirty="0"/>
          </a:p>
        </p:txBody>
      </p:sp>
      <p:sp>
        <p:nvSpPr>
          <p:cNvPr id="5" name="Slide Number Placeholder 4">
            <a:extLst>
              <a:ext uri="{FF2B5EF4-FFF2-40B4-BE49-F238E27FC236}">
                <a16:creationId xmlns:a16="http://schemas.microsoft.com/office/drawing/2014/main" id="{AEEE3F74-142A-4473-8A9D-966C2DEF75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7" name="Picture 6">
            <a:extLst>
              <a:ext uri="{FF2B5EF4-FFF2-40B4-BE49-F238E27FC236}">
                <a16:creationId xmlns:a16="http://schemas.microsoft.com/office/drawing/2014/main" id="{85218F2A-BE5A-46B0-9DB1-6CFB75BD4440}"/>
              </a:ext>
            </a:extLst>
          </p:cNvPr>
          <p:cNvPicPr>
            <a:picLocks noChangeAspect="1"/>
          </p:cNvPicPr>
          <p:nvPr/>
        </p:nvPicPr>
        <p:blipFill>
          <a:blip r:embed="rId2"/>
          <a:stretch>
            <a:fillRect/>
          </a:stretch>
        </p:blipFill>
        <p:spPr>
          <a:xfrm>
            <a:off x="822335" y="2413255"/>
            <a:ext cx="3249739" cy="2127102"/>
          </a:xfrm>
          <a:prstGeom prst="rect">
            <a:avLst/>
          </a:prstGeom>
        </p:spPr>
      </p:pic>
      <p:pic>
        <p:nvPicPr>
          <p:cNvPr id="9" name="Picture 8">
            <a:extLst>
              <a:ext uri="{FF2B5EF4-FFF2-40B4-BE49-F238E27FC236}">
                <a16:creationId xmlns:a16="http://schemas.microsoft.com/office/drawing/2014/main" id="{11E71C48-652A-4473-AAA1-3D89C6F197A8}"/>
              </a:ext>
            </a:extLst>
          </p:cNvPr>
          <p:cNvPicPr>
            <a:picLocks noChangeAspect="1"/>
          </p:cNvPicPr>
          <p:nvPr/>
        </p:nvPicPr>
        <p:blipFill>
          <a:blip r:embed="rId3"/>
          <a:stretch>
            <a:fillRect/>
          </a:stretch>
        </p:blipFill>
        <p:spPr>
          <a:xfrm>
            <a:off x="5071927" y="2424014"/>
            <a:ext cx="3136801" cy="2053179"/>
          </a:xfrm>
          <a:prstGeom prst="rect">
            <a:avLst/>
          </a:prstGeom>
        </p:spPr>
      </p:pic>
    </p:spTree>
    <p:extLst>
      <p:ext uri="{BB962C8B-B14F-4D97-AF65-F5344CB8AC3E}">
        <p14:creationId xmlns:p14="http://schemas.microsoft.com/office/powerpoint/2010/main" val="2272283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BF5325-256D-4438-96DF-2896AE7C67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graphicFrame>
        <p:nvGraphicFramePr>
          <p:cNvPr id="5" name="Table 4">
            <a:extLst>
              <a:ext uri="{FF2B5EF4-FFF2-40B4-BE49-F238E27FC236}">
                <a16:creationId xmlns:a16="http://schemas.microsoft.com/office/drawing/2014/main" id="{0F267061-F7BF-4E27-9924-967B64AA4512}"/>
              </a:ext>
            </a:extLst>
          </p:cNvPr>
          <p:cNvGraphicFramePr>
            <a:graphicFrameLocks noGrp="1"/>
          </p:cNvGraphicFramePr>
          <p:nvPr>
            <p:extLst>
              <p:ext uri="{D42A27DB-BD31-4B8C-83A1-F6EECF244321}">
                <p14:modId xmlns:p14="http://schemas.microsoft.com/office/powerpoint/2010/main" val="1689848774"/>
              </p:ext>
            </p:extLst>
          </p:nvPr>
        </p:nvGraphicFramePr>
        <p:xfrm>
          <a:off x="850917" y="1389321"/>
          <a:ext cx="7442165" cy="3118878"/>
        </p:xfrm>
        <a:graphic>
          <a:graphicData uri="http://schemas.openxmlformats.org/drawingml/2006/table">
            <a:tbl>
              <a:tblPr firstRow="1" bandRow="1">
                <a:tableStyleId>{7AAA3B20-678A-4C7C-9798-64512E79D95C}</a:tableStyleId>
              </a:tblPr>
              <a:tblGrid>
                <a:gridCol w="1488433">
                  <a:extLst>
                    <a:ext uri="{9D8B030D-6E8A-4147-A177-3AD203B41FA5}">
                      <a16:colId xmlns:a16="http://schemas.microsoft.com/office/drawing/2014/main" val="3640553764"/>
                    </a:ext>
                  </a:extLst>
                </a:gridCol>
                <a:gridCol w="1488433">
                  <a:extLst>
                    <a:ext uri="{9D8B030D-6E8A-4147-A177-3AD203B41FA5}">
                      <a16:colId xmlns:a16="http://schemas.microsoft.com/office/drawing/2014/main" val="2695370208"/>
                    </a:ext>
                  </a:extLst>
                </a:gridCol>
                <a:gridCol w="1488433">
                  <a:extLst>
                    <a:ext uri="{9D8B030D-6E8A-4147-A177-3AD203B41FA5}">
                      <a16:colId xmlns:a16="http://schemas.microsoft.com/office/drawing/2014/main" val="2883141254"/>
                    </a:ext>
                  </a:extLst>
                </a:gridCol>
                <a:gridCol w="1488433">
                  <a:extLst>
                    <a:ext uri="{9D8B030D-6E8A-4147-A177-3AD203B41FA5}">
                      <a16:colId xmlns:a16="http://schemas.microsoft.com/office/drawing/2014/main" val="1347901406"/>
                    </a:ext>
                  </a:extLst>
                </a:gridCol>
                <a:gridCol w="1488433">
                  <a:extLst>
                    <a:ext uri="{9D8B030D-6E8A-4147-A177-3AD203B41FA5}">
                      <a16:colId xmlns:a16="http://schemas.microsoft.com/office/drawing/2014/main" val="305867804"/>
                    </a:ext>
                  </a:extLst>
                </a:gridCol>
              </a:tblGrid>
              <a:tr h="559496">
                <a:tc>
                  <a:txBody>
                    <a:bodyPr/>
                    <a:lstStyle/>
                    <a:p>
                      <a:pPr algn="ctr"/>
                      <a:r>
                        <a:rPr lang="en-US" dirty="0">
                          <a:ln>
                            <a:solidFill>
                              <a:schemeClr val="bg1"/>
                            </a:solidFill>
                          </a:ln>
                          <a:solidFill>
                            <a:schemeClr val="bg1"/>
                          </a:solidFill>
                        </a:rPr>
                        <a:t>Data Set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ARIMA (test RMSE)</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LSTM (test RMSE)</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Gaussian ARIMA (RMSE)</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Gaussian LSTM (RMSE)</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160474940"/>
                  </a:ext>
                </a:extLst>
              </a:tr>
              <a:tr h="365626">
                <a:tc>
                  <a:txBody>
                    <a:bodyPr/>
                    <a:lstStyle/>
                    <a:p>
                      <a:pPr algn="ctr"/>
                      <a:r>
                        <a:rPr lang="en-US" dirty="0">
                          <a:ln>
                            <a:solidFill>
                              <a:schemeClr val="bg1"/>
                            </a:solidFill>
                          </a:ln>
                          <a:solidFill>
                            <a:schemeClr val="bg1"/>
                          </a:solidFill>
                        </a:rPr>
                        <a:t>S&amp;P 500</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45.495</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46.671</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24.570</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24.751</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747660511"/>
                  </a:ext>
                </a:extLst>
              </a:tr>
              <a:tr h="365626">
                <a:tc>
                  <a:txBody>
                    <a:bodyPr/>
                    <a:lstStyle/>
                    <a:p>
                      <a:pPr algn="ctr"/>
                      <a:r>
                        <a:rPr lang="en-US" dirty="0">
                          <a:ln>
                            <a:solidFill>
                              <a:schemeClr val="bg1"/>
                            </a:solidFill>
                          </a:ln>
                          <a:solidFill>
                            <a:schemeClr val="bg1"/>
                          </a:solidFill>
                        </a:rPr>
                        <a:t>LeBron James</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20.009</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27.175</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9.816</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13.743</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792705806"/>
                  </a:ext>
                </a:extLst>
              </a:tr>
              <a:tr h="365626">
                <a:tc>
                  <a:txBody>
                    <a:bodyPr/>
                    <a:lstStyle/>
                    <a:p>
                      <a:pPr algn="ctr"/>
                      <a:r>
                        <a:rPr lang="en-US" dirty="0">
                          <a:ln>
                            <a:solidFill>
                              <a:schemeClr val="bg1"/>
                            </a:solidFill>
                          </a:ln>
                          <a:solidFill>
                            <a:schemeClr val="bg1"/>
                          </a:solidFill>
                        </a:rPr>
                        <a:t>Cold Brew</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9.157</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8.597</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3.025</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4.543</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218560615"/>
                  </a:ext>
                </a:extLst>
              </a:tr>
              <a:tr h="365626">
                <a:tc>
                  <a:txBody>
                    <a:bodyPr/>
                    <a:lstStyle/>
                    <a:p>
                      <a:pPr algn="ctr"/>
                      <a:r>
                        <a:rPr lang="en-US" dirty="0">
                          <a:ln>
                            <a:solidFill>
                              <a:schemeClr val="bg1"/>
                            </a:solidFill>
                          </a:ln>
                          <a:solidFill>
                            <a:schemeClr val="bg1"/>
                          </a:solidFill>
                        </a:rPr>
                        <a:t>Kentucky Perby</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30.935</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30.224</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15.232</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15.232</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6713464"/>
                  </a:ext>
                </a:extLst>
              </a:tr>
              <a:tr h="365626">
                <a:tc>
                  <a:txBody>
                    <a:bodyPr/>
                    <a:lstStyle/>
                    <a:p>
                      <a:pPr algn="ctr"/>
                      <a:r>
                        <a:rPr lang="en-US" dirty="0">
                          <a:ln>
                            <a:solidFill>
                              <a:schemeClr val="bg1"/>
                            </a:solidFill>
                          </a:ln>
                          <a:solidFill>
                            <a:schemeClr val="bg1"/>
                          </a:solidFill>
                        </a:rPr>
                        <a:t>Gilmore Girls</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12.026</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13.885</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6.517</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7.592</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630135500"/>
                  </a:ext>
                </a:extLst>
              </a:tr>
              <a:tr h="365626">
                <a:tc>
                  <a:txBody>
                    <a:bodyPr/>
                    <a:lstStyle/>
                    <a:p>
                      <a:pPr algn="ctr"/>
                      <a:r>
                        <a:rPr lang="en-US" dirty="0">
                          <a:ln>
                            <a:solidFill>
                              <a:schemeClr val="bg1"/>
                            </a:solidFill>
                          </a:ln>
                          <a:solidFill>
                            <a:schemeClr val="bg1"/>
                          </a:solidFill>
                        </a:rPr>
                        <a:t>Olympics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17.420</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18.506</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9.146</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11.078</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799426780"/>
                  </a:ext>
                </a:extLst>
              </a:tr>
              <a:tr h="365626">
                <a:tc>
                  <a:txBody>
                    <a:bodyPr/>
                    <a:lstStyle/>
                    <a:p>
                      <a:pPr algn="ctr"/>
                      <a:r>
                        <a:rPr lang="en-US" dirty="0">
                          <a:ln>
                            <a:solidFill>
                              <a:schemeClr val="bg1"/>
                            </a:solidFill>
                          </a:ln>
                          <a:solidFill>
                            <a:schemeClr val="bg1"/>
                          </a:solidFill>
                        </a:rPr>
                        <a:t>Zika Virus</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16.771</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16.040</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8.543</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8.586</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004010165"/>
                  </a:ext>
                </a:extLst>
              </a:tr>
            </a:tbl>
          </a:graphicData>
        </a:graphic>
      </p:graphicFrame>
      <p:sp>
        <p:nvSpPr>
          <p:cNvPr id="8" name="TextBox 7">
            <a:extLst>
              <a:ext uri="{FF2B5EF4-FFF2-40B4-BE49-F238E27FC236}">
                <a16:creationId xmlns:a16="http://schemas.microsoft.com/office/drawing/2014/main" id="{4EF08872-9EDE-4672-AAE4-07BA6E2A2B75}"/>
              </a:ext>
            </a:extLst>
          </p:cNvPr>
          <p:cNvSpPr txBox="1"/>
          <p:nvPr/>
        </p:nvSpPr>
        <p:spPr>
          <a:xfrm>
            <a:off x="708837" y="312135"/>
            <a:ext cx="5167423" cy="646331"/>
          </a:xfrm>
          <a:prstGeom prst="rect">
            <a:avLst/>
          </a:prstGeom>
          <a:noFill/>
        </p:spPr>
        <p:txBody>
          <a:bodyPr wrap="square" rtlCol="0">
            <a:spAutoFit/>
          </a:bodyPr>
          <a:lstStyle/>
          <a:p>
            <a:r>
              <a:rPr lang="en-IN" sz="3600" dirty="0">
                <a:solidFill>
                  <a:schemeClr val="bg1"/>
                </a:solidFill>
                <a:latin typeface="Raleway" panose="020B0604020202020204" charset="0"/>
                <a:cs typeface="Arial" panose="020B0604020202020204" pitchFamily="34" charset="0"/>
              </a:rPr>
              <a:t>RESULT</a:t>
            </a:r>
          </a:p>
        </p:txBody>
      </p:sp>
    </p:spTree>
    <p:extLst>
      <p:ext uri="{BB962C8B-B14F-4D97-AF65-F5344CB8AC3E}">
        <p14:creationId xmlns:p14="http://schemas.microsoft.com/office/powerpoint/2010/main" val="1443443784"/>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558</TotalTime>
  <Words>1062</Words>
  <Application>Microsoft Office PowerPoint</Application>
  <PresentationFormat>On-screen Show (16:9)</PresentationFormat>
  <Paragraphs>124</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Wingdings</vt:lpstr>
      <vt:lpstr>Lato</vt:lpstr>
      <vt:lpstr>Raleway</vt:lpstr>
      <vt:lpstr>Helvetica Neue</vt:lpstr>
      <vt:lpstr>SourceSansPro</vt:lpstr>
      <vt:lpstr>CMS</vt:lpstr>
      <vt:lpstr>Antonio template</vt:lpstr>
      <vt:lpstr>PowerPoint Presentation</vt:lpstr>
      <vt:lpstr>PowerPoint Presentation</vt:lpstr>
      <vt:lpstr>PowerPoint Presentation</vt:lpstr>
      <vt:lpstr>MODELS  USED </vt:lpstr>
      <vt:lpstr>Autoregressive Integrated Moving Average (ARIMA)</vt:lpstr>
      <vt:lpstr>Long short term memory (LSTM)</vt:lpstr>
      <vt:lpstr>           S&amp;P 500 HISTORICAL DATA </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KESHAV KUMAR SINGH</dc:creator>
  <cp:lastModifiedBy>KESHAV KUMAR SINGH</cp:lastModifiedBy>
  <cp:revision>27</cp:revision>
  <dcterms:modified xsi:type="dcterms:W3CDTF">2020-11-23T14:59:19Z</dcterms:modified>
</cp:coreProperties>
</file>