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3" r:id="rId4"/>
    <p:sldId id="282" r:id="rId5"/>
    <p:sldId id="259" r:id="rId6"/>
    <p:sldId id="265" r:id="rId7"/>
    <p:sldId id="266" r:id="rId8"/>
    <p:sldId id="267" r:id="rId9"/>
    <p:sldId id="260" r:id="rId10"/>
    <p:sldId id="261" r:id="rId11"/>
    <p:sldId id="262" r:id="rId12"/>
    <p:sldId id="264"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Shift_regis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ink.springer.com/referenceworkentry/10.1007%2F978-1-4419-5906-5_361" TargetMode="External"/><Relationship Id="rId2" Type="http://schemas.openxmlformats.org/officeDocument/2006/relationships/hyperlink" Target="https://www.cs.princeton.edu/courses/archive/spr19/cos126/assignments/lfs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F856-2889-4B75-BF86-2D491597747E}"/>
              </a:ext>
            </a:extLst>
          </p:cNvPr>
          <p:cNvSpPr>
            <a:spLocks noGrp="1"/>
          </p:cNvSpPr>
          <p:nvPr>
            <p:ph type="title"/>
          </p:nvPr>
        </p:nvSpPr>
        <p:spPr>
          <a:xfrm>
            <a:off x="608162" y="681427"/>
            <a:ext cx="9811110" cy="966130"/>
          </a:xfrm>
        </p:spPr>
        <p:txBody>
          <a:bodyPr vert="horz" lIns="91440" tIns="45720" rIns="91440" bIns="45720" rtlCol="0" anchor="ctr">
            <a:noAutofit/>
          </a:bodyPr>
          <a:lstStyle/>
          <a:p>
            <a:r>
              <a:rPr lang="en-US" sz="3600" b="1" dirty="0">
                <a:cs typeface="Calibri Light"/>
              </a:rPr>
              <a:t>                         National Institute of Technology</a:t>
            </a:r>
            <a:br>
              <a:rPr lang="en-US" sz="3600" b="1" dirty="0">
                <a:cs typeface="Calibri Light"/>
              </a:rPr>
            </a:br>
            <a:r>
              <a:rPr lang="en-US" sz="3600" b="1" dirty="0">
                <a:cs typeface="Calibri Light"/>
              </a:rPr>
              <a:t>                                                Patna</a:t>
            </a:r>
            <a:br>
              <a:rPr lang="en-US" sz="3600" b="1" dirty="0">
                <a:cs typeface="Calibri Light"/>
              </a:rPr>
            </a:br>
            <a:r>
              <a:rPr lang="en-US" sz="3600" b="1" dirty="0">
                <a:cs typeface="Calibri Light"/>
              </a:rPr>
              <a:t>                                          (2018-2022)</a:t>
            </a:r>
          </a:p>
        </p:txBody>
      </p:sp>
      <p:sp>
        <p:nvSpPr>
          <p:cNvPr id="3" name="Content Placeholder 2">
            <a:extLst>
              <a:ext uri="{FF2B5EF4-FFF2-40B4-BE49-F238E27FC236}">
                <a16:creationId xmlns:a16="http://schemas.microsoft.com/office/drawing/2014/main" id="{3568FC2B-C636-43FA-B80D-51F403A01E5B}"/>
              </a:ext>
            </a:extLst>
          </p:cNvPr>
          <p:cNvSpPr>
            <a:spLocks noGrp="1"/>
          </p:cNvSpPr>
          <p:nvPr>
            <p:ph idx="1"/>
          </p:nvPr>
        </p:nvSpPr>
        <p:spPr>
          <a:xfrm>
            <a:off x="838200" y="2501361"/>
            <a:ext cx="10515600" cy="4351338"/>
          </a:xfrm>
        </p:spPr>
        <p:txBody>
          <a:bodyPr vert="horz" lIns="91440" tIns="45720" rIns="91440" bIns="45720" rtlCol="0" anchor="t">
            <a:normAutofit/>
          </a:bodyPr>
          <a:lstStyle/>
          <a:p>
            <a:pPr marL="0" indent="0">
              <a:buNone/>
            </a:pPr>
            <a:r>
              <a:rPr lang="en-US" dirty="0">
                <a:cs typeface="Calibri" panose="020F0502020204030204"/>
              </a:rPr>
              <a:t>                                              </a:t>
            </a:r>
            <a:r>
              <a:rPr lang="en-US" b="1" dirty="0">
                <a:cs typeface="Calibri" panose="020F0502020204030204"/>
              </a:rPr>
              <a:t>A Project Report on</a:t>
            </a:r>
            <a:endParaRPr lang="en-US" dirty="0">
              <a:cs typeface="Calibri" panose="020F0502020204030204"/>
            </a:endParaRPr>
          </a:p>
          <a:p>
            <a:pPr marL="0" indent="0">
              <a:buNone/>
            </a:pPr>
            <a:r>
              <a:rPr lang="en-US" b="1" dirty="0">
                <a:cs typeface="Calibri"/>
              </a:rPr>
              <a:t>                       </a:t>
            </a:r>
            <a:r>
              <a:rPr lang="en-US" dirty="0">
                <a:cs typeface="Calibri"/>
              </a:rPr>
              <a:t>Selective speech encryption using Stream Cipher</a:t>
            </a:r>
          </a:p>
          <a:p>
            <a:pPr marL="0" indent="0">
              <a:buNone/>
            </a:pPr>
            <a:r>
              <a:rPr lang="en-US" b="1" dirty="0">
                <a:cs typeface="Calibri"/>
              </a:rPr>
              <a:t>                                                            </a:t>
            </a:r>
            <a:r>
              <a:rPr lang="en-US" i="1" dirty="0">
                <a:cs typeface="Calibri"/>
              </a:rPr>
              <a:t> By</a:t>
            </a:r>
          </a:p>
          <a:p>
            <a:pPr marL="0" indent="0">
              <a:buNone/>
            </a:pPr>
            <a:r>
              <a:rPr lang="en-US" i="1" dirty="0">
                <a:cs typeface="Calibri"/>
              </a:rPr>
              <a:t>                                   </a:t>
            </a:r>
            <a:r>
              <a:rPr lang="en-US" b="1" i="1" dirty="0">
                <a:cs typeface="Calibri"/>
              </a:rPr>
              <a:t>Keshav Kumar Singh</a:t>
            </a:r>
            <a:r>
              <a:rPr lang="en-US" i="1" dirty="0">
                <a:cs typeface="Calibri"/>
              </a:rPr>
              <a:t> (1806113)</a:t>
            </a:r>
          </a:p>
          <a:p>
            <a:pPr marL="0" indent="0">
              <a:buNone/>
            </a:pPr>
            <a:r>
              <a:rPr lang="en-US" i="1" dirty="0">
                <a:cs typeface="Calibri"/>
              </a:rPr>
              <a:t>                                   </a:t>
            </a:r>
            <a:r>
              <a:rPr lang="en-US" b="1" i="1" dirty="0">
                <a:cs typeface="Calibri"/>
              </a:rPr>
              <a:t>Ankit Kumar Choudhary</a:t>
            </a:r>
            <a:r>
              <a:rPr lang="en-US" i="1" dirty="0">
                <a:cs typeface="Calibri"/>
              </a:rPr>
              <a:t> (1806115)</a:t>
            </a:r>
          </a:p>
          <a:p>
            <a:pPr marL="0" indent="0">
              <a:buNone/>
            </a:pPr>
            <a:r>
              <a:rPr lang="en-US" i="1" dirty="0">
                <a:cs typeface="Calibri"/>
              </a:rPr>
              <a:t>                                   </a:t>
            </a:r>
            <a:r>
              <a:rPr lang="en-US" b="1" i="1" dirty="0">
                <a:cs typeface="Calibri"/>
              </a:rPr>
              <a:t>Siddharth </a:t>
            </a:r>
            <a:r>
              <a:rPr lang="en-US" i="1" dirty="0">
                <a:cs typeface="Calibri"/>
              </a:rPr>
              <a:t>(1806118)</a:t>
            </a:r>
          </a:p>
          <a:p>
            <a:pPr algn="ctr">
              <a:buNone/>
            </a:pPr>
            <a:r>
              <a:rPr lang="en-US" dirty="0">
                <a:ea typeface="+mn-lt"/>
                <a:cs typeface="+mn-lt"/>
              </a:rPr>
              <a:t>Under the guidance of </a:t>
            </a:r>
            <a:r>
              <a:rPr lang="en-US" sz="3200" b="1" i="1" dirty="0">
                <a:ea typeface="+mn-lt"/>
                <a:cs typeface="+mn-lt"/>
              </a:rPr>
              <a:t>Dr. Bhaskar Mandal</a:t>
            </a:r>
            <a:r>
              <a:rPr lang="en-US" dirty="0">
                <a:ea typeface="+mn-lt"/>
                <a:cs typeface="+mn-lt"/>
              </a:rPr>
              <a:t> </a:t>
            </a:r>
            <a:endParaRPr lang="en-US" dirty="0"/>
          </a:p>
          <a:p>
            <a:pPr marL="0" indent="0">
              <a:buNone/>
            </a:pPr>
            <a:endParaRPr lang="en-US" i="1" dirty="0">
              <a:cs typeface="Calibri"/>
            </a:endParaRPr>
          </a:p>
        </p:txBody>
      </p:sp>
    </p:spTree>
    <p:extLst>
      <p:ext uri="{BB962C8B-B14F-4D97-AF65-F5344CB8AC3E}">
        <p14:creationId xmlns:p14="http://schemas.microsoft.com/office/powerpoint/2010/main" val="185122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3234-905F-4C3E-A270-CC713B907480}"/>
              </a:ext>
            </a:extLst>
          </p:cNvPr>
          <p:cNvSpPr>
            <a:spLocks noGrp="1"/>
          </p:cNvSpPr>
          <p:nvPr>
            <p:ph type="title"/>
          </p:nvPr>
        </p:nvSpPr>
        <p:spPr/>
        <p:txBody>
          <a:bodyPr/>
          <a:lstStyle/>
          <a:p>
            <a:r>
              <a:rPr lang="en-US" b="1" i="1" dirty="0">
                <a:cs typeface="Calibri Light"/>
              </a:rPr>
              <a:t>                            Stream Cipher</a:t>
            </a:r>
            <a:endParaRPr lang="en-US" b="1" i="1" dirty="0"/>
          </a:p>
        </p:txBody>
      </p:sp>
      <p:sp>
        <p:nvSpPr>
          <p:cNvPr id="3" name="Content Placeholder 2">
            <a:extLst>
              <a:ext uri="{FF2B5EF4-FFF2-40B4-BE49-F238E27FC236}">
                <a16:creationId xmlns:a16="http://schemas.microsoft.com/office/drawing/2014/main" id="{DE71DD70-5F34-421D-B746-6134464B5BDD}"/>
              </a:ext>
            </a:extLst>
          </p:cNvPr>
          <p:cNvSpPr>
            <a:spLocks noGrp="1"/>
          </p:cNvSpPr>
          <p:nvPr>
            <p:ph idx="1"/>
          </p:nvPr>
        </p:nvSpPr>
        <p:spPr/>
        <p:txBody>
          <a:bodyPr vert="horz" lIns="91440" tIns="45720" rIns="91440" bIns="45720" rtlCol="0" anchor="t">
            <a:normAutofit/>
          </a:bodyPr>
          <a:lstStyle/>
          <a:p>
            <a:r>
              <a:rPr lang="en-US" dirty="0">
                <a:cs typeface="Calibri"/>
              </a:rPr>
              <a:t>It is the one that encrypts a digital data stream one bit or 1 bytes at a time.</a:t>
            </a:r>
          </a:p>
          <a:p>
            <a:r>
              <a:rPr lang="en-US" dirty="0">
                <a:cs typeface="Calibri"/>
              </a:rPr>
              <a:t>It is also a symmetric key cipher, it  means that 1 key is required for encryption or decryption.</a:t>
            </a:r>
          </a:p>
          <a:p>
            <a:r>
              <a:rPr lang="en-US" dirty="0">
                <a:cs typeface="Calibri"/>
              </a:rPr>
              <a:t>Why stream cipher is better than block cipher</a:t>
            </a:r>
          </a:p>
          <a:p>
            <a:pPr lvl="1"/>
            <a:r>
              <a:rPr lang="en-US" b="1" dirty="0">
                <a:ea typeface="+mn-lt"/>
                <a:cs typeface="+mn-lt"/>
              </a:rPr>
              <a:t>Stream ciphers</a:t>
            </a:r>
            <a:r>
              <a:rPr lang="en-US" dirty="0">
                <a:ea typeface="+mn-lt"/>
                <a:cs typeface="+mn-lt"/>
              </a:rPr>
              <a:t> encrypt data as a </a:t>
            </a:r>
            <a:r>
              <a:rPr lang="en-US" b="1" dirty="0">
                <a:ea typeface="+mn-lt"/>
                <a:cs typeface="+mn-lt"/>
              </a:rPr>
              <a:t>stream</a:t>
            </a:r>
            <a:r>
              <a:rPr lang="en-US" dirty="0">
                <a:ea typeface="+mn-lt"/>
                <a:cs typeface="+mn-lt"/>
              </a:rPr>
              <a:t> of bits </a:t>
            </a:r>
            <a:r>
              <a:rPr lang="en-US" b="1" dirty="0">
                <a:ea typeface="+mn-lt"/>
                <a:cs typeface="+mn-lt"/>
              </a:rPr>
              <a:t>or</a:t>
            </a:r>
            <a:r>
              <a:rPr lang="en-US" dirty="0">
                <a:ea typeface="+mn-lt"/>
                <a:cs typeface="+mn-lt"/>
              </a:rPr>
              <a:t> bytes rather </a:t>
            </a:r>
            <a:r>
              <a:rPr lang="en-US" b="1" dirty="0">
                <a:ea typeface="+mn-lt"/>
                <a:cs typeface="+mn-lt"/>
              </a:rPr>
              <a:t>than</a:t>
            </a:r>
            <a:r>
              <a:rPr lang="en-US" dirty="0">
                <a:ea typeface="+mn-lt"/>
                <a:cs typeface="+mn-lt"/>
              </a:rPr>
              <a:t> dividing it into </a:t>
            </a:r>
            <a:r>
              <a:rPr lang="en-US" b="1" dirty="0">
                <a:ea typeface="+mn-lt"/>
                <a:cs typeface="+mn-lt"/>
              </a:rPr>
              <a:t>blocks.</a:t>
            </a:r>
          </a:p>
          <a:p>
            <a:pPr lvl="1"/>
            <a:r>
              <a:rPr lang="en-US" b="1" dirty="0">
                <a:ea typeface="+mn-lt"/>
                <a:cs typeface="+mn-lt"/>
              </a:rPr>
              <a:t>stream ciphers</a:t>
            </a:r>
            <a:r>
              <a:rPr lang="en-US" dirty="0">
                <a:ea typeface="+mn-lt"/>
                <a:cs typeface="+mn-lt"/>
              </a:rPr>
              <a:t> are more efficient </a:t>
            </a:r>
            <a:r>
              <a:rPr lang="en-US" b="1" dirty="0">
                <a:ea typeface="+mn-lt"/>
                <a:cs typeface="+mn-lt"/>
              </a:rPr>
              <a:t>than block ciphers</a:t>
            </a:r>
            <a:r>
              <a:rPr lang="en-US" dirty="0">
                <a:ea typeface="+mn-lt"/>
                <a:cs typeface="+mn-lt"/>
              </a:rPr>
              <a:t> when the size of the data is unknown </a:t>
            </a:r>
            <a:r>
              <a:rPr lang="en-US" b="1" dirty="0">
                <a:ea typeface="+mn-lt"/>
                <a:cs typeface="+mn-lt"/>
              </a:rPr>
              <a:t>or</a:t>
            </a:r>
            <a:r>
              <a:rPr lang="en-US" dirty="0">
                <a:ea typeface="+mn-lt"/>
                <a:cs typeface="+mn-lt"/>
              </a:rPr>
              <a:t> sent in a continuous </a:t>
            </a:r>
            <a:r>
              <a:rPr lang="en-US" b="1" dirty="0">
                <a:ea typeface="+mn-lt"/>
                <a:cs typeface="+mn-lt"/>
              </a:rPr>
              <a:t>stream</a:t>
            </a:r>
            <a:r>
              <a:rPr lang="en-US" dirty="0">
                <a:ea typeface="+mn-lt"/>
                <a:cs typeface="+mn-lt"/>
              </a:rPr>
              <a:t>, such as when </a:t>
            </a:r>
            <a:r>
              <a:rPr lang="en-US" b="1" dirty="0">
                <a:ea typeface="+mn-lt"/>
                <a:cs typeface="+mn-lt"/>
              </a:rPr>
              <a:t>streaming</a:t>
            </a:r>
            <a:r>
              <a:rPr lang="en-US" dirty="0">
                <a:ea typeface="+mn-lt"/>
                <a:cs typeface="+mn-lt"/>
              </a:rPr>
              <a:t> audio and video over a network.</a:t>
            </a:r>
            <a:endParaRPr lang="en-US" b="1" dirty="0">
              <a:cs typeface="Calibri"/>
            </a:endParaRPr>
          </a:p>
        </p:txBody>
      </p:sp>
    </p:spTree>
    <p:extLst>
      <p:ext uri="{BB962C8B-B14F-4D97-AF65-F5344CB8AC3E}">
        <p14:creationId xmlns:p14="http://schemas.microsoft.com/office/powerpoint/2010/main" val="23686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FECC86-9BDB-4A83-A711-4C7E59DC4B14}"/>
              </a:ext>
            </a:extLst>
          </p:cNvPr>
          <p:cNvSpPr txBox="1"/>
          <p:nvPr/>
        </p:nvSpPr>
        <p:spPr>
          <a:xfrm>
            <a:off x="585287" y="657844"/>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Stream cipher Diagram</a:t>
            </a:r>
          </a:p>
        </p:txBody>
      </p:sp>
      <p:pic>
        <p:nvPicPr>
          <p:cNvPr id="3" name="Picture 3" descr="Diagram&#10;&#10;Description automatically generated">
            <a:extLst>
              <a:ext uri="{FF2B5EF4-FFF2-40B4-BE49-F238E27FC236}">
                <a16:creationId xmlns:a16="http://schemas.microsoft.com/office/drawing/2014/main" id="{C4DAF657-0478-4FC2-94F7-A70BE0618E6B}"/>
              </a:ext>
            </a:extLst>
          </p:cNvPr>
          <p:cNvPicPr>
            <a:picLocks noChangeAspect="1"/>
          </p:cNvPicPr>
          <p:nvPr/>
        </p:nvPicPr>
        <p:blipFill>
          <a:blip r:embed="rId2"/>
          <a:stretch>
            <a:fillRect/>
          </a:stretch>
        </p:blipFill>
        <p:spPr>
          <a:xfrm>
            <a:off x="663078" y="1718358"/>
            <a:ext cx="10851466" cy="5026803"/>
          </a:xfrm>
          <a:prstGeom prst="rect">
            <a:avLst/>
          </a:prstGeom>
        </p:spPr>
      </p:pic>
    </p:spTree>
    <p:extLst>
      <p:ext uri="{BB962C8B-B14F-4D97-AF65-F5344CB8AC3E}">
        <p14:creationId xmlns:p14="http://schemas.microsoft.com/office/powerpoint/2010/main" val="226244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7D6F50-7020-41DA-A8EC-89F55D9DFEB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Block diagram of selective speech encryption</a:t>
            </a:r>
          </a:p>
        </p:txBody>
      </p:sp>
      <p:pic>
        <p:nvPicPr>
          <p:cNvPr id="12" name="Content Placeholder 11">
            <a:extLst>
              <a:ext uri="{FF2B5EF4-FFF2-40B4-BE49-F238E27FC236}">
                <a16:creationId xmlns:a16="http://schemas.microsoft.com/office/drawing/2014/main" id="{9BB6DEF2-391F-441A-ABC8-709D87D6E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458" y="1825625"/>
            <a:ext cx="10795247" cy="4351338"/>
          </a:xfrm>
        </p:spPr>
      </p:pic>
    </p:spTree>
    <p:extLst>
      <p:ext uri="{BB962C8B-B14F-4D97-AF65-F5344CB8AC3E}">
        <p14:creationId xmlns:p14="http://schemas.microsoft.com/office/powerpoint/2010/main" val="335141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5C06-FB02-44C5-8609-941ECF0A1629}"/>
              </a:ext>
            </a:extLst>
          </p:cNvPr>
          <p:cNvSpPr>
            <a:spLocks noGrp="1"/>
          </p:cNvSpPr>
          <p:nvPr>
            <p:ph type="title"/>
          </p:nvPr>
        </p:nvSpPr>
        <p:spPr>
          <a:xfrm>
            <a:off x="556189" y="0"/>
            <a:ext cx="10515600" cy="1325563"/>
          </a:xfrm>
        </p:spPr>
        <p:txBody>
          <a:bodyPr/>
          <a:lstStyle/>
          <a:p>
            <a:pPr algn="just"/>
            <a:r>
              <a:rPr lang="en-US" b="1" i="1" dirty="0"/>
              <a:t>                  Converting speech into text</a:t>
            </a:r>
          </a:p>
        </p:txBody>
      </p:sp>
      <p:sp>
        <p:nvSpPr>
          <p:cNvPr id="3" name="Content Placeholder 2">
            <a:extLst>
              <a:ext uri="{FF2B5EF4-FFF2-40B4-BE49-F238E27FC236}">
                <a16:creationId xmlns:a16="http://schemas.microsoft.com/office/drawing/2014/main" id="{2EFCBFD7-D7DA-42A9-93F2-734D94370BD0}"/>
              </a:ext>
            </a:extLst>
          </p:cNvPr>
          <p:cNvSpPr>
            <a:spLocks noGrp="1"/>
          </p:cNvSpPr>
          <p:nvPr>
            <p:ph idx="1"/>
          </p:nvPr>
        </p:nvSpPr>
        <p:spPr>
          <a:xfrm>
            <a:off x="838200" y="1325563"/>
            <a:ext cx="10515600" cy="4351338"/>
          </a:xfrm>
        </p:spPr>
        <p:txBody>
          <a:bodyPr>
            <a:normAutofit/>
          </a:bodyPr>
          <a:lstStyle/>
          <a:p>
            <a:r>
              <a:rPr lang="en-US" sz="2000" dirty="0"/>
              <a:t>Input is taken in form of sound and converted into text using google speech recognition python library.</a:t>
            </a:r>
          </a:p>
          <a:p>
            <a:r>
              <a:rPr lang="en-US" sz="2000" dirty="0"/>
              <a:t>The speech recognition automatically senses the English dictionary words spoken in the audio and converts it back to text, therefore looses the extra noise and non-useful information.</a:t>
            </a:r>
          </a:p>
          <a:p>
            <a:r>
              <a:rPr lang="en-US" sz="2000" dirty="0"/>
              <a:t>Graph of input signal is plotted based on frequency as shown in the diagram below.</a:t>
            </a:r>
          </a:p>
        </p:txBody>
      </p:sp>
      <p:pic>
        <p:nvPicPr>
          <p:cNvPr id="5" name="Picture 4">
            <a:extLst>
              <a:ext uri="{FF2B5EF4-FFF2-40B4-BE49-F238E27FC236}">
                <a16:creationId xmlns:a16="http://schemas.microsoft.com/office/drawing/2014/main" id="{049E32FA-EBDA-4612-932C-B29132315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989" y="3109528"/>
            <a:ext cx="5210902" cy="3534268"/>
          </a:xfrm>
          <a:prstGeom prst="rect">
            <a:avLst/>
          </a:prstGeom>
        </p:spPr>
      </p:pic>
      <p:sp>
        <p:nvSpPr>
          <p:cNvPr id="6" name="TextBox 5">
            <a:extLst>
              <a:ext uri="{FF2B5EF4-FFF2-40B4-BE49-F238E27FC236}">
                <a16:creationId xmlns:a16="http://schemas.microsoft.com/office/drawing/2014/main" id="{CFEE9F97-9E67-470B-BB23-00B75046FA17}"/>
              </a:ext>
            </a:extLst>
          </p:cNvPr>
          <p:cNvSpPr txBox="1"/>
          <p:nvPr/>
        </p:nvSpPr>
        <p:spPr>
          <a:xfrm>
            <a:off x="2921567" y="4507330"/>
            <a:ext cx="1437370" cy="369332"/>
          </a:xfrm>
          <a:prstGeom prst="rect">
            <a:avLst/>
          </a:prstGeom>
          <a:noFill/>
        </p:spPr>
        <p:txBody>
          <a:bodyPr wrap="square" rtlCol="0">
            <a:spAutoFit/>
          </a:bodyPr>
          <a:lstStyle/>
          <a:p>
            <a:r>
              <a:rPr lang="en-US" b="1" dirty="0"/>
              <a:t>Input speech</a:t>
            </a:r>
          </a:p>
        </p:txBody>
      </p:sp>
      <p:cxnSp>
        <p:nvCxnSpPr>
          <p:cNvPr id="8" name="Straight Arrow Connector 7">
            <a:extLst>
              <a:ext uri="{FF2B5EF4-FFF2-40B4-BE49-F238E27FC236}">
                <a16:creationId xmlns:a16="http://schemas.microsoft.com/office/drawing/2014/main" id="{1BEB3A53-C0B5-403C-8B19-02E2A397835A}"/>
              </a:ext>
            </a:extLst>
          </p:cNvPr>
          <p:cNvCxnSpPr/>
          <p:nvPr/>
        </p:nvCxnSpPr>
        <p:spPr>
          <a:xfrm>
            <a:off x="4492101" y="4691996"/>
            <a:ext cx="10919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8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07F5-68C3-46EA-A141-01068E4E640A}"/>
              </a:ext>
            </a:extLst>
          </p:cNvPr>
          <p:cNvSpPr>
            <a:spLocks noGrp="1"/>
          </p:cNvSpPr>
          <p:nvPr>
            <p:ph type="title"/>
          </p:nvPr>
        </p:nvSpPr>
        <p:spPr>
          <a:xfrm>
            <a:off x="284086" y="154149"/>
            <a:ext cx="11398928" cy="1325563"/>
          </a:xfrm>
        </p:spPr>
        <p:txBody>
          <a:bodyPr>
            <a:normAutofit/>
          </a:bodyPr>
          <a:lstStyle/>
          <a:p>
            <a:r>
              <a:rPr lang="en-US" i="1" u="none" strike="noStrike" baseline="0" dirty="0"/>
              <a:t>  Pseudo‑random generator/key stream generator</a:t>
            </a:r>
            <a:endParaRPr lang="en-US" i="1" dirty="0"/>
          </a:p>
        </p:txBody>
      </p:sp>
      <p:sp>
        <p:nvSpPr>
          <p:cNvPr id="3" name="Content Placeholder 2">
            <a:extLst>
              <a:ext uri="{FF2B5EF4-FFF2-40B4-BE49-F238E27FC236}">
                <a16:creationId xmlns:a16="http://schemas.microsoft.com/office/drawing/2014/main" id="{E6ED859F-5460-420C-A18C-31E62F903263}"/>
              </a:ext>
            </a:extLst>
          </p:cNvPr>
          <p:cNvSpPr>
            <a:spLocks noGrp="1"/>
          </p:cNvSpPr>
          <p:nvPr>
            <p:ph idx="1"/>
          </p:nvPr>
        </p:nvSpPr>
        <p:spPr>
          <a:xfrm>
            <a:off x="685060" y="1479712"/>
            <a:ext cx="10821880" cy="5378288"/>
          </a:xfrm>
        </p:spPr>
        <p:txBody>
          <a:bodyPr/>
          <a:lstStyle/>
          <a:p>
            <a:pPr algn="l"/>
            <a:r>
              <a:rPr lang="en-IN" sz="1800" b="0" i="0" u="none" strike="noStrike" baseline="0" dirty="0">
                <a:latin typeface="KwltrsSTIX-Regular"/>
              </a:rPr>
              <a:t>The production of a pseudo-random generator (PRG), which is as resilient as possible to known attacks, requires an adequate mathematical base which makes it possible to generate robust and unpredictable pseudo-random sequences.</a:t>
            </a:r>
          </a:p>
          <a:p>
            <a:pPr algn="l"/>
            <a:r>
              <a:rPr lang="en-IN" sz="1800" b="0" i="0" u="none" strike="noStrike" baseline="0" dirty="0">
                <a:latin typeface="KwltrsSTIX-Regular"/>
              </a:rPr>
              <a:t>The pseudo-random generator consists of one 80-bit linear Feedback Shift Register (LFSR), one 80-bit Non-Linear Feedback Shift Register (NLFSR) and a nonlinear Boolean function </a:t>
            </a:r>
            <a:r>
              <a:rPr lang="en-IN" sz="1800" b="0" i="1" u="none" strike="noStrike" baseline="0" dirty="0">
                <a:latin typeface="SlrlxrSTIX-Italic"/>
              </a:rPr>
              <a:t>Hx</a:t>
            </a:r>
            <a:r>
              <a:rPr lang="en-IN" sz="1800" b="0" i="0" u="none" strike="noStrike" baseline="0" dirty="0">
                <a:latin typeface="KwltrsSTIX-Regular"/>
              </a:rPr>
              <a:t>. The content of both registers are denoted by </a:t>
            </a:r>
            <a:r>
              <a:rPr lang="it-IT" sz="1800" b="0" i="1" u="none" strike="noStrike" baseline="0" dirty="0">
                <a:latin typeface="KqfqhpSTIXGeneral-Italic"/>
              </a:rPr>
              <a:t>lfsr(1)</a:t>
            </a:r>
            <a:r>
              <a:rPr lang="it-IT" sz="1800" b="0" i="0" u="none" strike="noStrike" baseline="0" dirty="0">
                <a:latin typeface="RrtnxkSTIXGeneral-Regular"/>
              </a:rPr>
              <a:t>, </a:t>
            </a:r>
            <a:r>
              <a:rPr lang="it-IT" sz="1800" b="0" i="1" u="none" strike="noStrike" baseline="0" dirty="0">
                <a:latin typeface="KqfqhpSTIXGeneral-Italic"/>
              </a:rPr>
              <a:t>lfsr(2)</a:t>
            </a:r>
            <a:r>
              <a:rPr lang="it-IT" sz="1800" b="0" i="0" u="none" strike="noStrike" baseline="0" dirty="0">
                <a:latin typeface="RrtnxkSTIXGeneral-Regular"/>
              </a:rPr>
              <a:t>, ..., </a:t>
            </a:r>
            <a:r>
              <a:rPr lang="it-IT" sz="1800" b="0" i="1" u="none" strike="noStrike" baseline="0" dirty="0">
                <a:latin typeface="KqfqhpSTIXGeneral-Italic"/>
              </a:rPr>
              <a:t>lfsr(80)</a:t>
            </a:r>
            <a:r>
              <a:rPr lang="it-IT" sz="1800" b="0" i="0" u="none" strike="noStrike" baseline="0" dirty="0">
                <a:latin typeface="RrtnxkSTIXGeneral-Regular"/>
              </a:rPr>
              <a:t>, </a:t>
            </a:r>
            <a:r>
              <a:rPr lang="it-IT" sz="1800" b="0" i="0" u="none" strike="noStrike" baseline="0" dirty="0">
                <a:latin typeface="KwltrsSTIX-Regular"/>
              </a:rPr>
              <a:t>for the LSFR and </a:t>
            </a:r>
            <a:r>
              <a:rPr lang="it-IT" sz="1800" b="0" i="1" u="none" strike="noStrike" baseline="0" dirty="0">
                <a:latin typeface="SsgmtnSTIXGeneral-Italic"/>
              </a:rPr>
              <a:t>nfsr(1)</a:t>
            </a:r>
            <a:r>
              <a:rPr lang="it-IT" sz="1800" b="0" i="0" u="none" strike="noStrike" baseline="0" dirty="0">
                <a:latin typeface="XcywqqSTIXGeneral-Regular"/>
              </a:rPr>
              <a:t>, </a:t>
            </a:r>
            <a:r>
              <a:rPr lang="it-IT" sz="1800" b="0" i="1" u="none" strike="noStrike" baseline="0" dirty="0">
                <a:latin typeface="SsgmtnSTIXGeneral-Italic"/>
              </a:rPr>
              <a:t>nfsr(2)</a:t>
            </a:r>
            <a:r>
              <a:rPr lang="it-IT" sz="1800" b="0" i="0" u="none" strike="noStrike" baseline="0" dirty="0">
                <a:latin typeface="XcywqqSTIXGeneral-Regular"/>
              </a:rPr>
              <a:t>, ..., </a:t>
            </a:r>
            <a:r>
              <a:rPr lang="it-IT" sz="1800" b="0" i="1" u="none" strike="noStrike" baseline="0" dirty="0">
                <a:latin typeface="SsgmtnSTIXGeneral-Italic"/>
              </a:rPr>
              <a:t>nfsr(80)</a:t>
            </a:r>
            <a:r>
              <a:rPr lang="it-IT" sz="1800" b="0" i="0" u="none" strike="noStrike" baseline="0" dirty="0">
                <a:latin typeface="XcywqqSTIXGeneral-Regular"/>
              </a:rPr>
              <a:t> </a:t>
            </a:r>
            <a:r>
              <a:rPr lang="it-IT" sz="1800" b="0" i="0" u="none" strike="noStrike" baseline="0" dirty="0">
                <a:latin typeface="KwltrsSTIX-Regular"/>
              </a:rPr>
              <a:t>for </a:t>
            </a:r>
            <a:r>
              <a:rPr lang="en-IN" sz="1800" b="0" i="0" u="none" strike="noStrike" baseline="0" dirty="0">
                <a:latin typeface="KwltrsSTIX-Regular"/>
              </a:rPr>
              <a:t>NLSFR. The recurrence relationship for output of LFSR is </a:t>
            </a:r>
            <a:r>
              <a:rPr lang="en-US" sz="1800" b="0" i="0" u="none" strike="noStrike" baseline="0" dirty="0">
                <a:latin typeface="KwltrsSTIX-Regular"/>
              </a:rPr>
              <a:t>given by:</a:t>
            </a:r>
          </a:p>
          <a:p>
            <a:r>
              <a:rPr lang="en-US" sz="1800" dirty="0">
                <a:latin typeface="KwltrsSTIX-Regular"/>
              </a:rPr>
              <a:t>Fx(80) </a:t>
            </a:r>
            <a:r>
              <a:rPr lang="en-US" sz="1800" i="1" dirty="0">
                <a:latin typeface="KwltrsSTIX-Regular"/>
              </a:rPr>
              <a:t>=  </a:t>
            </a:r>
            <a:r>
              <a:rPr lang="en-US" sz="1800" b="0" i="1" dirty="0">
                <a:solidFill>
                  <a:srgbClr val="000000"/>
                </a:solidFill>
                <a:effectLst/>
              </a:rPr>
              <a:t>lfsr[</a:t>
            </a:r>
            <a:r>
              <a:rPr lang="en-US" sz="1800" b="0" i="1" dirty="0">
                <a:solidFill>
                  <a:srgbClr val="09885A"/>
                </a:solidFill>
                <a:effectLst/>
              </a:rPr>
              <a:t>62</a:t>
            </a:r>
            <a:r>
              <a:rPr lang="en-US" sz="1800" b="0" i="1" dirty="0">
                <a:solidFill>
                  <a:srgbClr val="000000"/>
                </a:solidFill>
                <a:effectLst/>
              </a:rPr>
              <a:t>] ^ lfsr[</a:t>
            </a:r>
            <a:r>
              <a:rPr lang="en-US" sz="1800" b="0" i="1" dirty="0">
                <a:solidFill>
                  <a:srgbClr val="09885A"/>
                </a:solidFill>
                <a:effectLst/>
              </a:rPr>
              <a:t>51</a:t>
            </a:r>
            <a:r>
              <a:rPr lang="en-US" sz="1800" b="0" i="1" dirty="0">
                <a:solidFill>
                  <a:srgbClr val="000000"/>
                </a:solidFill>
                <a:effectLst/>
              </a:rPr>
              <a:t>]^lfsr[</a:t>
            </a:r>
            <a:r>
              <a:rPr lang="en-US" sz="1800" b="0" i="1" dirty="0">
                <a:solidFill>
                  <a:srgbClr val="09885A"/>
                </a:solidFill>
                <a:effectLst/>
              </a:rPr>
              <a:t>38</a:t>
            </a:r>
            <a:r>
              <a:rPr lang="en-US" sz="1800" b="0" i="1" dirty="0">
                <a:solidFill>
                  <a:srgbClr val="000000"/>
                </a:solidFill>
                <a:effectLst/>
              </a:rPr>
              <a:t>] ^ lfsr[</a:t>
            </a:r>
            <a:r>
              <a:rPr lang="en-US" sz="1800" b="0" i="1" dirty="0">
                <a:solidFill>
                  <a:srgbClr val="09885A"/>
                </a:solidFill>
                <a:effectLst/>
              </a:rPr>
              <a:t>23</a:t>
            </a:r>
            <a:r>
              <a:rPr lang="en-US" sz="1800" b="0" i="1" dirty="0">
                <a:solidFill>
                  <a:srgbClr val="000000"/>
                </a:solidFill>
                <a:effectLst/>
              </a:rPr>
              <a:t>] ^ lfsr[</a:t>
            </a:r>
            <a:r>
              <a:rPr lang="en-US" sz="1800" b="0" i="1" dirty="0">
                <a:solidFill>
                  <a:srgbClr val="09885A"/>
                </a:solidFill>
                <a:effectLst/>
              </a:rPr>
              <a:t>13</a:t>
            </a:r>
            <a:r>
              <a:rPr lang="en-US" sz="1800" b="0" i="1" dirty="0">
                <a:solidFill>
                  <a:srgbClr val="000000"/>
                </a:solidFill>
                <a:effectLst/>
              </a:rPr>
              <a:t>] ^ lfsr[</a:t>
            </a:r>
            <a:r>
              <a:rPr lang="en-US" sz="1800" b="0" i="1" dirty="0">
                <a:solidFill>
                  <a:srgbClr val="09885A"/>
                </a:solidFill>
                <a:effectLst/>
              </a:rPr>
              <a:t>0</a:t>
            </a:r>
            <a:r>
              <a:rPr lang="en-US" sz="1800" b="0" i="1" dirty="0">
                <a:solidFill>
                  <a:srgbClr val="000000"/>
                </a:solidFill>
                <a:effectLst/>
              </a:rPr>
              <a:t>]</a:t>
            </a:r>
            <a:r>
              <a:rPr lang="en-US" sz="1800" b="0" dirty="0">
                <a:solidFill>
                  <a:srgbClr val="000000"/>
                </a:solidFill>
                <a:effectLst/>
              </a:rPr>
              <a:t>. (LFSR EQUATION)</a:t>
            </a:r>
          </a:p>
          <a:p>
            <a:r>
              <a:rPr lang="en-US" sz="1800" b="0" dirty="0">
                <a:solidFill>
                  <a:srgbClr val="000000"/>
                </a:solidFill>
                <a:effectLst/>
              </a:rPr>
              <a:t>Gx(80) = </a:t>
            </a:r>
            <a:r>
              <a:rPr lang="en-US" sz="1800" b="0" i="1" dirty="0">
                <a:solidFill>
                  <a:srgbClr val="000000"/>
                </a:solidFill>
                <a:effectLst/>
              </a:rPr>
              <a:t>nfsr[</a:t>
            </a:r>
            <a:r>
              <a:rPr lang="en-US" sz="1800" b="0" i="1" dirty="0">
                <a:solidFill>
                  <a:srgbClr val="09885A"/>
                </a:solidFill>
                <a:effectLst/>
              </a:rPr>
              <a:t>0</a:t>
            </a:r>
            <a:r>
              <a:rPr lang="en-US" sz="1800" b="0" i="1" dirty="0">
                <a:solidFill>
                  <a:srgbClr val="000000"/>
                </a:solidFill>
                <a:effectLst/>
              </a:rPr>
              <a:t>] ^ nfsr[</a:t>
            </a:r>
            <a:r>
              <a:rPr lang="en-US" sz="1800" b="0" i="1" dirty="0">
                <a:solidFill>
                  <a:srgbClr val="09885A"/>
                </a:solidFill>
                <a:effectLst/>
              </a:rPr>
              <a:t>63</a:t>
            </a:r>
            <a:r>
              <a:rPr lang="en-US" sz="1800" b="0" i="1" dirty="0">
                <a:solidFill>
                  <a:srgbClr val="000000"/>
                </a:solidFill>
                <a:effectLst/>
              </a:rPr>
              <a:t>] ^ nfsr[</a:t>
            </a:r>
            <a:r>
              <a:rPr lang="en-US" sz="1800" b="0" i="1" dirty="0">
                <a:solidFill>
                  <a:srgbClr val="09885A"/>
                </a:solidFill>
                <a:effectLst/>
              </a:rPr>
              <a:t>60</a:t>
            </a:r>
            <a:r>
              <a:rPr lang="en-US" sz="1800" b="0" i="1" dirty="0">
                <a:solidFill>
                  <a:srgbClr val="000000"/>
                </a:solidFill>
                <a:effectLst/>
              </a:rPr>
              <a:t>] ^ nfsr[</a:t>
            </a:r>
            <a:r>
              <a:rPr lang="en-US" sz="1800" b="0" i="1" dirty="0">
                <a:solidFill>
                  <a:srgbClr val="09885A"/>
                </a:solidFill>
                <a:effectLst/>
              </a:rPr>
              <a:t>52</a:t>
            </a:r>
            <a:r>
              <a:rPr lang="en-US" sz="1800" b="0" i="1" dirty="0">
                <a:solidFill>
                  <a:srgbClr val="000000"/>
                </a:solidFill>
                <a:effectLst/>
              </a:rPr>
              <a:t>] ^ nfsr[</a:t>
            </a:r>
            <a:r>
              <a:rPr lang="en-US" sz="1800" b="0" i="1" dirty="0">
                <a:solidFill>
                  <a:srgbClr val="09885A"/>
                </a:solidFill>
                <a:effectLst/>
              </a:rPr>
              <a:t>45</a:t>
            </a:r>
            <a:r>
              <a:rPr lang="en-US" sz="1800" b="0" i="1" dirty="0">
                <a:solidFill>
                  <a:srgbClr val="000000"/>
                </a:solidFill>
                <a:effectLst/>
              </a:rPr>
              <a:t>] ^ nfsr[</a:t>
            </a:r>
            <a:r>
              <a:rPr lang="en-US" sz="1800" b="0" i="1" dirty="0">
                <a:solidFill>
                  <a:srgbClr val="09885A"/>
                </a:solidFill>
                <a:effectLst/>
              </a:rPr>
              <a:t>37</a:t>
            </a:r>
            <a:r>
              <a:rPr lang="en-US" sz="1800" b="0" i="1" dirty="0">
                <a:solidFill>
                  <a:srgbClr val="000000"/>
                </a:solidFill>
                <a:effectLst/>
              </a:rPr>
              <a:t>] ^ nfsr[</a:t>
            </a:r>
            <a:r>
              <a:rPr lang="en-US" sz="1800" b="0" i="1" dirty="0">
                <a:solidFill>
                  <a:srgbClr val="09885A"/>
                </a:solidFill>
                <a:effectLst/>
              </a:rPr>
              <a:t>33</a:t>
            </a:r>
            <a:r>
              <a:rPr lang="en-US" sz="1800" b="0" i="1" dirty="0">
                <a:solidFill>
                  <a:srgbClr val="000000"/>
                </a:solidFill>
                <a:effectLst/>
              </a:rPr>
              <a:t>] ^ nfsr[</a:t>
            </a:r>
            <a:r>
              <a:rPr lang="en-US" sz="1800" b="0" i="1" dirty="0">
                <a:solidFill>
                  <a:srgbClr val="09885A"/>
                </a:solidFill>
                <a:effectLst/>
              </a:rPr>
              <a:t>28</a:t>
            </a:r>
            <a:r>
              <a:rPr lang="en-US" sz="1800" b="0" i="1" dirty="0">
                <a:solidFill>
                  <a:srgbClr val="000000"/>
                </a:solidFill>
                <a:effectLst/>
              </a:rPr>
              <a:t>] ^ nfsr[</a:t>
            </a:r>
            <a:r>
              <a:rPr lang="en-US" sz="1800" b="0" i="1" dirty="0">
                <a:solidFill>
                  <a:srgbClr val="09885A"/>
                </a:solidFill>
                <a:effectLst/>
              </a:rPr>
              <a:t>21</a:t>
            </a:r>
            <a:r>
              <a:rPr lang="en-US" sz="1800" b="0" i="1" dirty="0">
                <a:solidFill>
                  <a:srgbClr val="000000"/>
                </a:solidFill>
                <a:effectLst/>
              </a:rPr>
              <a:t>] ^ nfsr[</a:t>
            </a:r>
            <a:r>
              <a:rPr lang="en-US" sz="1800" b="0" i="1" dirty="0">
                <a:solidFill>
                  <a:srgbClr val="09885A"/>
                </a:solidFill>
                <a:effectLst/>
              </a:rPr>
              <a:t>15</a:t>
            </a:r>
            <a:r>
              <a:rPr lang="en-US" sz="1800" b="0" i="1" dirty="0">
                <a:solidFill>
                  <a:srgbClr val="000000"/>
                </a:solidFill>
                <a:effectLst/>
              </a:rPr>
              <a:t>] ^ nfsr[</a:t>
            </a:r>
            <a:r>
              <a:rPr lang="en-US" sz="1800" b="0" i="1" dirty="0">
                <a:solidFill>
                  <a:srgbClr val="09885A"/>
                </a:solidFill>
                <a:effectLst/>
              </a:rPr>
              <a:t>19</a:t>
            </a:r>
            <a:r>
              <a:rPr lang="en-US" sz="1800" b="0" i="1" dirty="0">
                <a:solidFill>
                  <a:srgbClr val="000000"/>
                </a:solidFill>
                <a:effectLst/>
              </a:rPr>
              <a:t>] ^ nfsr[</a:t>
            </a:r>
            <a:r>
              <a:rPr lang="en-US" sz="1800" b="0" i="1" dirty="0">
                <a:solidFill>
                  <a:srgbClr val="09885A"/>
                </a:solidFill>
                <a:effectLst/>
              </a:rPr>
              <a:t>0</a:t>
            </a:r>
            <a:r>
              <a:rPr lang="en-US" sz="1800" b="0" i="1" dirty="0">
                <a:solidFill>
                  <a:srgbClr val="000000"/>
                </a:solidFill>
                <a:effectLst/>
              </a:rPr>
              <a:t>] ^ nfsr[</a:t>
            </a:r>
            <a:r>
              <a:rPr lang="en-US" sz="1800" b="0" i="1" dirty="0">
                <a:solidFill>
                  <a:srgbClr val="09885A"/>
                </a:solidFill>
                <a:effectLst/>
              </a:rPr>
              <a:t>63</a:t>
            </a:r>
            <a:r>
              <a:rPr lang="en-US" sz="1800" b="0" i="1" dirty="0">
                <a:solidFill>
                  <a:srgbClr val="000000"/>
                </a:solidFill>
                <a:effectLst/>
              </a:rPr>
              <a:t>] &amp; nfsr[</a:t>
            </a:r>
            <a:r>
              <a:rPr lang="en-US" sz="1800" b="0" i="1" dirty="0">
                <a:solidFill>
                  <a:srgbClr val="09885A"/>
                </a:solidFill>
                <a:effectLst/>
              </a:rPr>
              <a:t>60</a:t>
            </a:r>
            <a:r>
              <a:rPr lang="en-US" sz="1800" b="0" i="1" dirty="0">
                <a:solidFill>
                  <a:srgbClr val="000000"/>
                </a:solidFill>
                <a:effectLst/>
              </a:rPr>
              <a:t>] ^ nfsr[</a:t>
            </a:r>
            <a:r>
              <a:rPr lang="en-US" sz="1800" b="0" i="1" dirty="0">
                <a:solidFill>
                  <a:srgbClr val="09885A"/>
                </a:solidFill>
                <a:effectLst/>
              </a:rPr>
              <a:t>37</a:t>
            </a:r>
            <a:r>
              <a:rPr lang="en-US" sz="1800" b="0" i="1" dirty="0">
                <a:solidFill>
                  <a:srgbClr val="000000"/>
                </a:solidFill>
                <a:effectLst/>
              </a:rPr>
              <a:t>] &amp; nfsr[</a:t>
            </a:r>
            <a:r>
              <a:rPr lang="en-US" sz="1800" b="0" i="1" dirty="0">
                <a:solidFill>
                  <a:srgbClr val="09885A"/>
                </a:solidFill>
                <a:effectLst/>
              </a:rPr>
              <a:t>33</a:t>
            </a:r>
            <a:r>
              <a:rPr lang="en-US" sz="1800" b="0" i="1" dirty="0">
                <a:solidFill>
                  <a:srgbClr val="000000"/>
                </a:solidFill>
                <a:effectLst/>
              </a:rPr>
              <a:t>] ^ nfsr[</a:t>
            </a:r>
            <a:r>
              <a:rPr lang="en-US" sz="1800" b="0" i="1" dirty="0">
                <a:solidFill>
                  <a:srgbClr val="09885A"/>
                </a:solidFill>
                <a:effectLst/>
              </a:rPr>
              <a:t>15</a:t>
            </a:r>
            <a:r>
              <a:rPr lang="en-US" sz="1800" b="0" i="1" dirty="0">
                <a:solidFill>
                  <a:srgbClr val="000000"/>
                </a:solidFill>
                <a:effectLst/>
              </a:rPr>
              <a:t>] &amp; nfsr[</a:t>
            </a:r>
            <a:r>
              <a:rPr lang="en-US" sz="1800" b="0" i="1" dirty="0">
                <a:solidFill>
                  <a:srgbClr val="09885A"/>
                </a:solidFill>
                <a:effectLst/>
              </a:rPr>
              <a:t>9</a:t>
            </a:r>
            <a:r>
              <a:rPr lang="en-US" sz="1800" b="0" i="1" dirty="0">
                <a:solidFill>
                  <a:srgbClr val="000000"/>
                </a:solidFill>
                <a:effectLst/>
              </a:rPr>
              <a:t>] ^ nfsr[</a:t>
            </a:r>
            <a:r>
              <a:rPr lang="en-US" sz="1800" b="0" i="1" dirty="0">
                <a:solidFill>
                  <a:srgbClr val="09885A"/>
                </a:solidFill>
                <a:effectLst/>
              </a:rPr>
              <a:t>60</a:t>
            </a:r>
            <a:r>
              <a:rPr lang="en-US" sz="1800" b="0" i="1" dirty="0">
                <a:solidFill>
                  <a:srgbClr val="000000"/>
                </a:solidFill>
                <a:effectLst/>
              </a:rPr>
              <a:t>] &amp; nfsr[</a:t>
            </a:r>
            <a:r>
              <a:rPr lang="en-US" sz="1800" b="0" i="1" dirty="0">
                <a:solidFill>
                  <a:srgbClr val="09885A"/>
                </a:solidFill>
                <a:effectLst/>
              </a:rPr>
              <a:t>52</a:t>
            </a:r>
            <a:r>
              <a:rPr lang="en-US" sz="1800" b="0" i="1" dirty="0">
                <a:solidFill>
                  <a:srgbClr val="000000"/>
                </a:solidFill>
                <a:effectLst/>
              </a:rPr>
              <a:t>] &amp; nfsr[</a:t>
            </a:r>
            <a:r>
              <a:rPr lang="en-US" sz="1800" b="0" i="1" dirty="0">
                <a:solidFill>
                  <a:srgbClr val="09885A"/>
                </a:solidFill>
                <a:effectLst/>
              </a:rPr>
              <a:t>45</a:t>
            </a:r>
            <a:r>
              <a:rPr lang="en-US" sz="1800" b="0" i="1" dirty="0">
                <a:solidFill>
                  <a:srgbClr val="000000"/>
                </a:solidFill>
                <a:effectLst/>
              </a:rPr>
              <a:t>] ^ nfsr[</a:t>
            </a:r>
            <a:r>
              <a:rPr lang="en-US" sz="1800" b="0" i="1" dirty="0">
                <a:solidFill>
                  <a:srgbClr val="09885A"/>
                </a:solidFill>
                <a:effectLst/>
              </a:rPr>
              <a:t>33</a:t>
            </a:r>
            <a:r>
              <a:rPr lang="en-US" sz="1800" b="0" i="1" dirty="0">
                <a:solidFill>
                  <a:srgbClr val="000000"/>
                </a:solidFill>
                <a:effectLst/>
              </a:rPr>
              <a:t>] &amp; nfsr[</a:t>
            </a:r>
            <a:r>
              <a:rPr lang="en-US" sz="1800" b="0" i="1" dirty="0">
                <a:solidFill>
                  <a:srgbClr val="09885A"/>
                </a:solidFill>
                <a:effectLst/>
              </a:rPr>
              <a:t>28</a:t>
            </a:r>
            <a:r>
              <a:rPr lang="en-US" sz="1800" b="0" i="1" dirty="0">
                <a:solidFill>
                  <a:srgbClr val="000000"/>
                </a:solidFill>
                <a:effectLst/>
              </a:rPr>
              <a:t>] &amp; nfsr[</a:t>
            </a:r>
            <a:r>
              <a:rPr lang="en-US" sz="1800" b="0" i="1" dirty="0">
                <a:solidFill>
                  <a:srgbClr val="09885A"/>
                </a:solidFill>
                <a:effectLst/>
              </a:rPr>
              <a:t>21</a:t>
            </a:r>
            <a:r>
              <a:rPr lang="en-US" sz="1800" b="0" i="1" dirty="0">
                <a:solidFill>
                  <a:srgbClr val="000000"/>
                </a:solidFill>
                <a:effectLst/>
              </a:rPr>
              <a:t>] ^ nfsr[</a:t>
            </a:r>
            <a:r>
              <a:rPr lang="en-US" sz="1800" b="0" i="1" dirty="0">
                <a:solidFill>
                  <a:srgbClr val="09885A"/>
                </a:solidFill>
                <a:effectLst/>
              </a:rPr>
              <a:t>63</a:t>
            </a:r>
            <a:r>
              <a:rPr lang="en-US" sz="1800" b="0" i="1" dirty="0">
                <a:solidFill>
                  <a:srgbClr val="000000"/>
                </a:solidFill>
                <a:effectLst/>
              </a:rPr>
              <a:t>] &amp; nfsr[</a:t>
            </a:r>
            <a:r>
              <a:rPr lang="en-US" sz="1800" b="0" i="1" dirty="0">
                <a:solidFill>
                  <a:srgbClr val="09885A"/>
                </a:solidFill>
                <a:effectLst/>
              </a:rPr>
              <a:t>45</a:t>
            </a:r>
            <a:r>
              <a:rPr lang="en-US" sz="1800" b="0" i="1" dirty="0">
                <a:solidFill>
                  <a:srgbClr val="000000"/>
                </a:solidFill>
                <a:effectLst/>
              </a:rPr>
              <a:t>] &amp; nfsr[</a:t>
            </a:r>
            <a:r>
              <a:rPr lang="en-US" sz="1800" b="0" i="1" dirty="0">
                <a:solidFill>
                  <a:srgbClr val="09885A"/>
                </a:solidFill>
                <a:effectLst/>
              </a:rPr>
              <a:t>28</a:t>
            </a:r>
            <a:r>
              <a:rPr lang="en-US" sz="1800" b="0" i="1" dirty="0">
                <a:solidFill>
                  <a:srgbClr val="000000"/>
                </a:solidFill>
                <a:effectLst/>
              </a:rPr>
              <a:t>] &amp; nfsr[</a:t>
            </a:r>
            <a:r>
              <a:rPr lang="en-US" sz="1800" b="0" i="1" dirty="0">
                <a:solidFill>
                  <a:srgbClr val="09885A"/>
                </a:solidFill>
                <a:effectLst/>
              </a:rPr>
              <a:t>9</a:t>
            </a:r>
            <a:r>
              <a:rPr lang="en-US" sz="1800" b="0" i="1" dirty="0">
                <a:solidFill>
                  <a:srgbClr val="000000"/>
                </a:solidFill>
                <a:effectLst/>
              </a:rPr>
              <a:t>] ^ nfsr[</a:t>
            </a:r>
            <a:r>
              <a:rPr lang="en-US" sz="1800" b="0" i="1" dirty="0">
                <a:solidFill>
                  <a:srgbClr val="09885A"/>
                </a:solidFill>
                <a:effectLst/>
              </a:rPr>
              <a:t>60</a:t>
            </a:r>
            <a:r>
              <a:rPr lang="en-US" sz="1800" b="0" i="1" dirty="0">
                <a:solidFill>
                  <a:srgbClr val="000000"/>
                </a:solidFill>
                <a:effectLst/>
              </a:rPr>
              <a:t>] &amp; nfsr[</a:t>
            </a:r>
            <a:r>
              <a:rPr lang="en-US" sz="1800" b="0" i="1" dirty="0">
                <a:solidFill>
                  <a:srgbClr val="09885A"/>
                </a:solidFill>
                <a:effectLst/>
              </a:rPr>
              <a:t>52</a:t>
            </a:r>
            <a:r>
              <a:rPr lang="en-US" sz="1800" b="0" i="1" dirty="0">
                <a:solidFill>
                  <a:srgbClr val="000000"/>
                </a:solidFill>
                <a:effectLst/>
              </a:rPr>
              <a:t>] &amp; nfsr[</a:t>
            </a:r>
            <a:r>
              <a:rPr lang="en-US" sz="1800" b="0" i="1" dirty="0">
                <a:solidFill>
                  <a:srgbClr val="09885A"/>
                </a:solidFill>
                <a:effectLst/>
              </a:rPr>
              <a:t>37</a:t>
            </a:r>
            <a:r>
              <a:rPr lang="en-US" sz="1800" b="0" i="1" dirty="0">
                <a:solidFill>
                  <a:srgbClr val="000000"/>
                </a:solidFill>
                <a:effectLst/>
              </a:rPr>
              <a:t>] &amp; nfsr[</a:t>
            </a:r>
            <a:r>
              <a:rPr lang="en-US" sz="1800" b="0" i="1" dirty="0">
                <a:solidFill>
                  <a:srgbClr val="09885A"/>
                </a:solidFill>
                <a:effectLst/>
              </a:rPr>
              <a:t>33</a:t>
            </a:r>
            <a:r>
              <a:rPr lang="en-US" sz="1800" b="0" i="1" dirty="0">
                <a:solidFill>
                  <a:srgbClr val="000000"/>
                </a:solidFill>
                <a:effectLst/>
              </a:rPr>
              <a:t>] ^ nfsr[</a:t>
            </a:r>
            <a:r>
              <a:rPr lang="en-US" sz="1800" b="0" i="1" dirty="0">
                <a:solidFill>
                  <a:srgbClr val="09885A"/>
                </a:solidFill>
                <a:effectLst/>
              </a:rPr>
              <a:t>63</a:t>
            </a:r>
            <a:r>
              <a:rPr lang="en-US" sz="1800" b="0" i="1" dirty="0">
                <a:solidFill>
                  <a:srgbClr val="000000"/>
                </a:solidFill>
                <a:effectLst/>
              </a:rPr>
              <a:t>] &amp; nfsr[</a:t>
            </a:r>
            <a:r>
              <a:rPr lang="en-US" sz="1800" b="0" i="1" dirty="0">
                <a:solidFill>
                  <a:srgbClr val="09885A"/>
                </a:solidFill>
                <a:effectLst/>
              </a:rPr>
              <a:t>60</a:t>
            </a:r>
            <a:r>
              <a:rPr lang="en-US" sz="1800" b="0" i="1" dirty="0">
                <a:solidFill>
                  <a:srgbClr val="000000"/>
                </a:solidFill>
                <a:effectLst/>
              </a:rPr>
              <a:t>] &amp; nfsr[</a:t>
            </a:r>
            <a:r>
              <a:rPr lang="en-US" sz="1800" b="0" i="1" dirty="0">
                <a:solidFill>
                  <a:srgbClr val="09885A"/>
                </a:solidFill>
                <a:effectLst/>
              </a:rPr>
              <a:t>21</a:t>
            </a:r>
            <a:r>
              <a:rPr lang="en-US" sz="1800" b="0" i="1" dirty="0">
                <a:solidFill>
                  <a:srgbClr val="000000"/>
                </a:solidFill>
                <a:effectLst/>
              </a:rPr>
              <a:t>] &amp; nfsr[</a:t>
            </a:r>
            <a:r>
              <a:rPr lang="en-US" sz="1800" b="0" i="1" dirty="0">
                <a:solidFill>
                  <a:srgbClr val="09885A"/>
                </a:solidFill>
                <a:effectLst/>
              </a:rPr>
              <a:t>15</a:t>
            </a:r>
            <a:r>
              <a:rPr lang="en-US" sz="1800" b="0" i="1" dirty="0">
                <a:solidFill>
                  <a:srgbClr val="000000"/>
                </a:solidFill>
                <a:effectLst/>
              </a:rPr>
              <a:t>] ^ nfsr[</a:t>
            </a:r>
            <a:r>
              <a:rPr lang="en-US" sz="1800" b="0" i="1" dirty="0">
                <a:solidFill>
                  <a:srgbClr val="09885A"/>
                </a:solidFill>
                <a:effectLst/>
              </a:rPr>
              <a:t>63</a:t>
            </a:r>
            <a:r>
              <a:rPr lang="en-US" sz="1800" b="0" i="1" dirty="0">
                <a:solidFill>
                  <a:srgbClr val="000000"/>
                </a:solidFill>
                <a:effectLst/>
              </a:rPr>
              <a:t>] &amp; nfsr[</a:t>
            </a:r>
            <a:r>
              <a:rPr lang="en-US" sz="1800" b="0" i="1" dirty="0">
                <a:solidFill>
                  <a:srgbClr val="09885A"/>
                </a:solidFill>
                <a:effectLst/>
              </a:rPr>
              <a:t>60</a:t>
            </a:r>
            <a:r>
              <a:rPr lang="en-US" sz="1800" b="0" i="1" dirty="0">
                <a:solidFill>
                  <a:srgbClr val="000000"/>
                </a:solidFill>
                <a:effectLst/>
              </a:rPr>
              <a:t>] &amp; nfsr[</a:t>
            </a:r>
            <a:r>
              <a:rPr lang="en-US" sz="1800" b="0" i="1" dirty="0">
                <a:solidFill>
                  <a:srgbClr val="09885A"/>
                </a:solidFill>
                <a:effectLst/>
              </a:rPr>
              <a:t>52</a:t>
            </a:r>
            <a:r>
              <a:rPr lang="en-US" sz="1800" b="0" i="1" dirty="0">
                <a:solidFill>
                  <a:srgbClr val="000000"/>
                </a:solidFill>
                <a:effectLst/>
              </a:rPr>
              <a:t>] &amp; nfsr[</a:t>
            </a:r>
            <a:r>
              <a:rPr lang="en-US" sz="1800" b="0" i="1" dirty="0">
                <a:solidFill>
                  <a:srgbClr val="09885A"/>
                </a:solidFill>
                <a:effectLst/>
              </a:rPr>
              <a:t>45</a:t>
            </a:r>
            <a:r>
              <a:rPr lang="en-US" sz="1800" b="0" i="1" dirty="0">
                <a:solidFill>
                  <a:srgbClr val="000000"/>
                </a:solidFill>
                <a:effectLst/>
              </a:rPr>
              <a:t>] &amp; nfsr[</a:t>
            </a:r>
            <a:r>
              <a:rPr lang="en-US" sz="1800" b="0" i="1" dirty="0">
                <a:solidFill>
                  <a:srgbClr val="09885A"/>
                </a:solidFill>
                <a:effectLst/>
              </a:rPr>
              <a:t>37</a:t>
            </a:r>
            <a:r>
              <a:rPr lang="en-US" sz="1800" b="0" i="1" dirty="0">
                <a:solidFill>
                  <a:srgbClr val="000000"/>
                </a:solidFill>
                <a:effectLst/>
              </a:rPr>
              <a:t>] ^ nfsr[</a:t>
            </a:r>
            <a:r>
              <a:rPr lang="en-US" sz="1800" b="0" i="1" dirty="0">
                <a:solidFill>
                  <a:srgbClr val="09885A"/>
                </a:solidFill>
                <a:effectLst/>
              </a:rPr>
              <a:t>33</a:t>
            </a:r>
            <a:r>
              <a:rPr lang="en-US" sz="1800" b="0" i="1" dirty="0">
                <a:solidFill>
                  <a:srgbClr val="000000"/>
                </a:solidFill>
                <a:effectLst/>
              </a:rPr>
              <a:t>] &amp; nfsr[</a:t>
            </a:r>
            <a:r>
              <a:rPr lang="en-US" sz="1800" b="0" i="1" dirty="0">
                <a:solidFill>
                  <a:srgbClr val="09885A"/>
                </a:solidFill>
                <a:effectLst/>
              </a:rPr>
              <a:t>28</a:t>
            </a:r>
            <a:r>
              <a:rPr lang="en-US" sz="1800" b="0" i="1" dirty="0">
                <a:solidFill>
                  <a:srgbClr val="000000"/>
                </a:solidFill>
                <a:effectLst/>
              </a:rPr>
              <a:t>] &amp; nfsr[</a:t>
            </a:r>
            <a:r>
              <a:rPr lang="en-US" sz="1800" b="0" i="1" dirty="0">
                <a:solidFill>
                  <a:srgbClr val="09885A"/>
                </a:solidFill>
                <a:effectLst/>
              </a:rPr>
              <a:t>21</a:t>
            </a:r>
            <a:r>
              <a:rPr lang="en-US" sz="1800" b="0" i="1" dirty="0">
                <a:solidFill>
                  <a:srgbClr val="000000"/>
                </a:solidFill>
                <a:effectLst/>
              </a:rPr>
              <a:t>] &amp; nfsr[</a:t>
            </a:r>
            <a:r>
              <a:rPr lang="en-US" sz="1800" b="0" i="1" dirty="0">
                <a:solidFill>
                  <a:srgbClr val="09885A"/>
                </a:solidFill>
                <a:effectLst/>
              </a:rPr>
              <a:t>15</a:t>
            </a:r>
            <a:r>
              <a:rPr lang="en-US" sz="1800" b="0" i="1" dirty="0">
                <a:solidFill>
                  <a:srgbClr val="000000"/>
                </a:solidFill>
                <a:effectLst/>
              </a:rPr>
              <a:t>] &amp; nfsr[</a:t>
            </a:r>
            <a:r>
              <a:rPr lang="en-US" sz="1800" b="0" i="1" dirty="0">
                <a:solidFill>
                  <a:srgbClr val="09885A"/>
                </a:solidFill>
                <a:effectLst/>
              </a:rPr>
              <a:t>9</a:t>
            </a:r>
            <a:r>
              <a:rPr lang="en-US" sz="1800" b="0" i="1" dirty="0">
                <a:solidFill>
                  <a:srgbClr val="000000"/>
                </a:solidFill>
                <a:effectLst/>
              </a:rPr>
              <a:t>] ^ nfsr[</a:t>
            </a:r>
            <a:r>
              <a:rPr lang="en-US" sz="1800" b="0" i="1" dirty="0">
                <a:solidFill>
                  <a:srgbClr val="09885A"/>
                </a:solidFill>
                <a:effectLst/>
              </a:rPr>
              <a:t>52</a:t>
            </a:r>
            <a:r>
              <a:rPr lang="en-US" sz="1800" b="0" i="1" dirty="0">
                <a:solidFill>
                  <a:srgbClr val="000000"/>
                </a:solidFill>
                <a:effectLst/>
              </a:rPr>
              <a:t>] &amp; nfsr[</a:t>
            </a:r>
            <a:r>
              <a:rPr lang="en-US" sz="1800" b="0" i="1" dirty="0">
                <a:solidFill>
                  <a:srgbClr val="09885A"/>
                </a:solidFill>
                <a:effectLst/>
              </a:rPr>
              <a:t>45</a:t>
            </a:r>
            <a:r>
              <a:rPr lang="en-US" sz="1800" b="0" i="1" dirty="0">
                <a:solidFill>
                  <a:srgbClr val="000000"/>
                </a:solidFill>
                <a:effectLst/>
              </a:rPr>
              <a:t>] &amp; nfsr[</a:t>
            </a:r>
            <a:r>
              <a:rPr lang="en-US" sz="1800" b="0" i="1" dirty="0">
                <a:solidFill>
                  <a:srgbClr val="09885A"/>
                </a:solidFill>
                <a:effectLst/>
              </a:rPr>
              <a:t>37</a:t>
            </a:r>
            <a:r>
              <a:rPr lang="en-US" sz="1800" b="0" i="1" dirty="0">
                <a:solidFill>
                  <a:srgbClr val="000000"/>
                </a:solidFill>
                <a:effectLst/>
              </a:rPr>
              <a:t>] &amp; nfsr[</a:t>
            </a:r>
            <a:r>
              <a:rPr lang="en-US" sz="1800" b="0" i="1" dirty="0">
                <a:solidFill>
                  <a:srgbClr val="09885A"/>
                </a:solidFill>
                <a:effectLst/>
              </a:rPr>
              <a:t>33</a:t>
            </a:r>
            <a:r>
              <a:rPr lang="en-US" sz="1800" b="0" i="1" dirty="0">
                <a:solidFill>
                  <a:srgbClr val="000000"/>
                </a:solidFill>
                <a:effectLst/>
              </a:rPr>
              <a:t>] &amp; nfsr[</a:t>
            </a:r>
            <a:r>
              <a:rPr lang="en-US" sz="1800" b="0" i="1" dirty="0">
                <a:solidFill>
                  <a:srgbClr val="09885A"/>
                </a:solidFill>
                <a:effectLst/>
              </a:rPr>
              <a:t>28</a:t>
            </a:r>
            <a:r>
              <a:rPr lang="en-US" sz="1800" b="0" i="1" dirty="0">
                <a:solidFill>
                  <a:srgbClr val="000000"/>
                </a:solidFill>
                <a:effectLst/>
              </a:rPr>
              <a:t>] &amp; nfsr[</a:t>
            </a:r>
            <a:r>
              <a:rPr lang="en-US" sz="1800" b="0" i="1" dirty="0">
                <a:solidFill>
                  <a:srgbClr val="09885A"/>
                </a:solidFill>
                <a:effectLst/>
              </a:rPr>
              <a:t>21</a:t>
            </a:r>
            <a:r>
              <a:rPr lang="en-US" sz="1800" b="0" i="1" dirty="0">
                <a:solidFill>
                  <a:srgbClr val="000000"/>
                </a:solidFill>
                <a:effectLst/>
              </a:rPr>
              <a:t>]</a:t>
            </a:r>
            <a:r>
              <a:rPr lang="en-US" sz="1800" b="0" dirty="0">
                <a:solidFill>
                  <a:srgbClr val="000000"/>
                </a:solidFill>
                <a:effectLst/>
              </a:rPr>
              <a:t>. (NLFSR EQUATION).</a:t>
            </a:r>
          </a:p>
          <a:p>
            <a:r>
              <a:rPr lang="en-US" sz="1800" b="0" dirty="0">
                <a:solidFill>
                  <a:srgbClr val="000000"/>
                </a:solidFill>
                <a:effectLst/>
              </a:rPr>
              <a:t>Hx =</a:t>
            </a:r>
            <a:r>
              <a:rPr lang="en-US" sz="1800" b="0" i="1" dirty="0">
                <a:solidFill>
                  <a:srgbClr val="000000"/>
                </a:solidFill>
                <a:effectLst/>
              </a:rPr>
              <a:t> x1 ^ x4 ^ x0 &amp; x3 ^ x2 &amp; x3 ^ x3 &amp; x3 ^ x0 &amp; x1 &amp; x2 ^ x0 &amp; x2 &amp; x3 ^ x0 &amp; x2 &amp; x4 ^ x1 &amp; x2 &amp; x4 ^ x2 &amp; x3 &amp; x4 </a:t>
            </a:r>
            <a:r>
              <a:rPr lang="en-US" sz="1800" b="0" dirty="0">
                <a:solidFill>
                  <a:srgbClr val="000000"/>
                </a:solidFill>
                <a:effectLst/>
              </a:rPr>
              <a:t>(BOOLIAN FUNCTION). </a:t>
            </a:r>
            <a:r>
              <a:rPr lang="en-US" sz="1800" b="0" i="1" dirty="0">
                <a:solidFill>
                  <a:srgbClr val="000000"/>
                </a:solidFill>
                <a:effectLst/>
              </a:rPr>
              <a:t>Where x0 = lfsr[</a:t>
            </a:r>
            <a:r>
              <a:rPr lang="en-US" sz="1800" b="0" i="1" dirty="0">
                <a:solidFill>
                  <a:srgbClr val="09885A"/>
                </a:solidFill>
                <a:effectLst/>
              </a:rPr>
              <a:t>0</a:t>
            </a:r>
            <a:r>
              <a:rPr lang="en-US" sz="1800" b="0" i="1" dirty="0">
                <a:solidFill>
                  <a:srgbClr val="000000"/>
                </a:solidFill>
                <a:effectLst/>
              </a:rPr>
              <a:t>], x1 = lfsr[</a:t>
            </a:r>
            <a:r>
              <a:rPr lang="en-US" sz="1800" b="0" i="1" dirty="0">
                <a:solidFill>
                  <a:srgbClr val="09885A"/>
                </a:solidFill>
                <a:effectLst/>
              </a:rPr>
              <a:t>25</a:t>
            </a:r>
            <a:r>
              <a:rPr lang="en-US" sz="1800" b="0" i="1" dirty="0">
                <a:solidFill>
                  <a:srgbClr val="000000"/>
                </a:solidFill>
                <a:effectLst/>
              </a:rPr>
              <a:t>], x2 = lfsr[</a:t>
            </a:r>
            <a:r>
              <a:rPr lang="en-US" sz="1800" b="0" i="1" dirty="0">
                <a:solidFill>
                  <a:srgbClr val="09885A"/>
                </a:solidFill>
                <a:effectLst/>
              </a:rPr>
              <a:t>46</a:t>
            </a:r>
            <a:r>
              <a:rPr lang="en-US" sz="1800" b="0" i="1" dirty="0">
                <a:solidFill>
                  <a:srgbClr val="000000"/>
                </a:solidFill>
                <a:effectLst/>
              </a:rPr>
              <a:t>], x3 = lfsr[</a:t>
            </a:r>
            <a:r>
              <a:rPr lang="en-US" sz="1800" b="0" i="1" dirty="0">
                <a:solidFill>
                  <a:srgbClr val="09885A"/>
                </a:solidFill>
                <a:effectLst/>
              </a:rPr>
              <a:t>64</a:t>
            </a:r>
            <a:r>
              <a:rPr lang="en-US" sz="1800" b="0" i="1" dirty="0">
                <a:solidFill>
                  <a:srgbClr val="000000"/>
                </a:solidFill>
                <a:effectLst/>
              </a:rPr>
              <a:t>], x4 = nfsr[</a:t>
            </a:r>
            <a:r>
              <a:rPr lang="en-US" sz="1800" b="0" i="1" dirty="0">
                <a:solidFill>
                  <a:srgbClr val="09885A"/>
                </a:solidFill>
                <a:effectLst/>
              </a:rPr>
              <a:t>63</a:t>
            </a:r>
            <a:r>
              <a:rPr lang="en-US" sz="1800" b="0" i="1" dirty="0">
                <a:solidFill>
                  <a:srgbClr val="000000"/>
                </a:solidFill>
                <a:effectLst/>
              </a:rPr>
              <a:t>].</a:t>
            </a:r>
          </a:p>
          <a:p>
            <a:r>
              <a:rPr lang="en-US" sz="1800" dirty="0">
                <a:solidFill>
                  <a:srgbClr val="000000"/>
                </a:solidFill>
              </a:rPr>
              <a:t>Where ^ means XOR.</a:t>
            </a:r>
            <a:endParaRPr lang="en-US" sz="1800" b="0" dirty="0">
              <a:solidFill>
                <a:srgbClr val="000000"/>
              </a:solidFill>
              <a:effectLst/>
            </a:endParaRPr>
          </a:p>
          <a:p>
            <a:endParaRPr lang="en-US" sz="1600" b="0" dirty="0">
              <a:solidFill>
                <a:srgbClr val="000000"/>
              </a:solidFill>
              <a:effectLst/>
            </a:endParaRPr>
          </a:p>
          <a:p>
            <a:endParaRPr lang="en-US" sz="1600" b="0" dirty="0">
              <a:solidFill>
                <a:srgbClr val="000000"/>
              </a:solidFill>
              <a:effectLst/>
            </a:endParaRPr>
          </a:p>
          <a:p>
            <a:pPr algn="l"/>
            <a:endParaRPr lang="en-US" dirty="0"/>
          </a:p>
        </p:txBody>
      </p:sp>
    </p:spTree>
    <p:extLst>
      <p:ext uri="{BB962C8B-B14F-4D97-AF65-F5344CB8AC3E}">
        <p14:creationId xmlns:p14="http://schemas.microsoft.com/office/powerpoint/2010/main" val="2159556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B8C4-8E9F-403D-9D3E-0E1A3CB85FD6}"/>
              </a:ext>
            </a:extLst>
          </p:cNvPr>
          <p:cNvSpPr>
            <a:spLocks noGrp="1"/>
          </p:cNvSpPr>
          <p:nvPr>
            <p:ph type="title"/>
          </p:nvPr>
        </p:nvSpPr>
        <p:spPr>
          <a:xfrm>
            <a:off x="722791" y="87870"/>
            <a:ext cx="10515600" cy="1325563"/>
          </a:xfrm>
        </p:spPr>
        <p:txBody>
          <a:bodyPr/>
          <a:lstStyle/>
          <a:p>
            <a:r>
              <a:rPr lang="en-US" dirty="0"/>
              <a:t>                        </a:t>
            </a:r>
            <a:r>
              <a:rPr lang="en-US" b="1" i="1" dirty="0"/>
              <a:t>Structure of PRNG</a:t>
            </a:r>
          </a:p>
        </p:txBody>
      </p:sp>
      <p:pic>
        <p:nvPicPr>
          <p:cNvPr id="18" name="Picture 17">
            <a:extLst>
              <a:ext uri="{FF2B5EF4-FFF2-40B4-BE49-F238E27FC236}">
                <a16:creationId xmlns:a16="http://schemas.microsoft.com/office/drawing/2014/main" id="{0BD8496F-9661-4203-AFD5-9ED9584BF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8358"/>
            <a:ext cx="6993617" cy="5415197"/>
          </a:xfrm>
          <a:prstGeom prst="rect">
            <a:avLst/>
          </a:prstGeom>
        </p:spPr>
      </p:pic>
      <p:sp>
        <p:nvSpPr>
          <p:cNvPr id="19" name="TextBox 18">
            <a:extLst>
              <a:ext uri="{FF2B5EF4-FFF2-40B4-BE49-F238E27FC236}">
                <a16:creationId xmlns:a16="http://schemas.microsoft.com/office/drawing/2014/main" id="{BAE6D84E-E5D1-4A86-8C38-7E9C2A39CBF8}"/>
              </a:ext>
            </a:extLst>
          </p:cNvPr>
          <p:cNvSpPr txBox="1"/>
          <p:nvPr/>
        </p:nvSpPr>
        <p:spPr>
          <a:xfrm>
            <a:off x="1874481" y="2293135"/>
            <a:ext cx="1944210" cy="461665"/>
          </a:xfrm>
          <a:prstGeom prst="rect">
            <a:avLst/>
          </a:prstGeom>
          <a:noFill/>
        </p:spPr>
        <p:txBody>
          <a:bodyPr wrap="square" rtlCol="0">
            <a:spAutoFit/>
          </a:bodyPr>
          <a:lstStyle/>
          <a:p>
            <a:r>
              <a:rPr lang="en-US" sz="2400" dirty="0"/>
              <a:t>LFSR  80 bit</a:t>
            </a:r>
          </a:p>
        </p:txBody>
      </p:sp>
      <p:sp>
        <p:nvSpPr>
          <p:cNvPr id="21" name="TextBox 20">
            <a:extLst>
              <a:ext uri="{FF2B5EF4-FFF2-40B4-BE49-F238E27FC236}">
                <a16:creationId xmlns:a16="http://schemas.microsoft.com/office/drawing/2014/main" id="{C4A532BE-4582-4A8D-963D-F55A1C833365}"/>
              </a:ext>
            </a:extLst>
          </p:cNvPr>
          <p:cNvSpPr txBox="1"/>
          <p:nvPr/>
        </p:nvSpPr>
        <p:spPr>
          <a:xfrm>
            <a:off x="1748715" y="5040318"/>
            <a:ext cx="1944210" cy="461665"/>
          </a:xfrm>
          <a:prstGeom prst="rect">
            <a:avLst/>
          </a:prstGeom>
          <a:noFill/>
        </p:spPr>
        <p:txBody>
          <a:bodyPr wrap="square" rtlCol="0">
            <a:spAutoFit/>
          </a:bodyPr>
          <a:lstStyle/>
          <a:p>
            <a:r>
              <a:rPr lang="en-US" sz="2400" dirty="0"/>
              <a:t>NLFSR  80 bit</a:t>
            </a:r>
          </a:p>
        </p:txBody>
      </p:sp>
      <p:sp>
        <p:nvSpPr>
          <p:cNvPr id="22" name="TextBox 21">
            <a:extLst>
              <a:ext uri="{FF2B5EF4-FFF2-40B4-BE49-F238E27FC236}">
                <a16:creationId xmlns:a16="http://schemas.microsoft.com/office/drawing/2014/main" id="{953916C4-7A05-4EAF-BABA-8205D456A7C4}"/>
              </a:ext>
            </a:extLst>
          </p:cNvPr>
          <p:cNvSpPr txBox="1"/>
          <p:nvPr/>
        </p:nvSpPr>
        <p:spPr>
          <a:xfrm>
            <a:off x="977834" y="5871315"/>
            <a:ext cx="896647" cy="369332"/>
          </a:xfrm>
          <a:prstGeom prst="rect">
            <a:avLst/>
          </a:prstGeom>
          <a:noFill/>
        </p:spPr>
        <p:txBody>
          <a:bodyPr wrap="square" rtlCol="0">
            <a:spAutoFit/>
          </a:bodyPr>
          <a:lstStyle/>
          <a:p>
            <a:r>
              <a:rPr lang="en-US" dirty="0"/>
              <a:t>Gx(80)</a:t>
            </a:r>
          </a:p>
        </p:txBody>
      </p:sp>
      <p:sp>
        <p:nvSpPr>
          <p:cNvPr id="23" name="TextBox 22">
            <a:extLst>
              <a:ext uri="{FF2B5EF4-FFF2-40B4-BE49-F238E27FC236}">
                <a16:creationId xmlns:a16="http://schemas.microsoft.com/office/drawing/2014/main" id="{E5D58D30-606E-421E-81F8-A5484F941D09}"/>
              </a:ext>
            </a:extLst>
          </p:cNvPr>
          <p:cNvSpPr txBox="1"/>
          <p:nvPr/>
        </p:nvSpPr>
        <p:spPr>
          <a:xfrm>
            <a:off x="977834" y="1593208"/>
            <a:ext cx="790113" cy="369332"/>
          </a:xfrm>
          <a:prstGeom prst="rect">
            <a:avLst/>
          </a:prstGeom>
          <a:noFill/>
        </p:spPr>
        <p:txBody>
          <a:bodyPr wrap="square" rtlCol="0">
            <a:spAutoFit/>
          </a:bodyPr>
          <a:lstStyle/>
          <a:p>
            <a:r>
              <a:rPr lang="en-US" dirty="0"/>
              <a:t>Fx(80)</a:t>
            </a:r>
          </a:p>
        </p:txBody>
      </p:sp>
      <p:sp>
        <p:nvSpPr>
          <p:cNvPr id="24" name="TextBox 23">
            <a:extLst>
              <a:ext uri="{FF2B5EF4-FFF2-40B4-BE49-F238E27FC236}">
                <a16:creationId xmlns:a16="http://schemas.microsoft.com/office/drawing/2014/main" id="{A6874F9D-34C1-4BC1-B0BC-E5DAAC261ABA}"/>
              </a:ext>
            </a:extLst>
          </p:cNvPr>
          <p:cNvSpPr txBox="1"/>
          <p:nvPr/>
        </p:nvSpPr>
        <p:spPr>
          <a:xfrm>
            <a:off x="4092606" y="3457708"/>
            <a:ext cx="701336" cy="461665"/>
          </a:xfrm>
          <a:prstGeom prst="rect">
            <a:avLst/>
          </a:prstGeom>
          <a:noFill/>
        </p:spPr>
        <p:txBody>
          <a:bodyPr wrap="square" rtlCol="0">
            <a:spAutoFit/>
          </a:bodyPr>
          <a:lstStyle/>
          <a:p>
            <a:r>
              <a:rPr lang="en-US" sz="2400" dirty="0"/>
              <a:t>Hx</a:t>
            </a:r>
          </a:p>
        </p:txBody>
      </p:sp>
      <p:sp>
        <p:nvSpPr>
          <p:cNvPr id="25" name="TextBox 24">
            <a:extLst>
              <a:ext uri="{FF2B5EF4-FFF2-40B4-BE49-F238E27FC236}">
                <a16:creationId xmlns:a16="http://schemas.microsoft.com/office/drawing/2014/main" id="{1B30972A-01E9-43B8-A7FE-2340645A72BB}"/>
              </a:ext>
            </a:extLst>
          </p:cNvPr>
          <p:cNvSpPr txBox="1"/>
          <p:nvPr/>
        </p:nvSpPr>
        <p:spPr>
          <a:xfrm>
            <a:off x="7563775" y="1962540"/>
            <a:ext cx="3799642" cy="1477328"/>
          </a:xfrm>
          <a:prstGeom prst="rect">
            <a:avLst/>
          </a:prstGeom>
          <a:noFill/>
        </p:spPr>
        <p:txBody>
          <a:bodyPr wrap="square" rtlCol="0">
            <a:spAutoFit/>
          </a:bodyPr>
          <a:lstStyle/>
          <a:p>
            <a:r>
              <a:rPr lang="en-US" dirty="0"/>
              <a:t>Key stream Z(</a:t>
            </a:r>
            <a:r>
              <a:rPr lang="en-US" dirty="0" err="1"/>
              <a:t>i</a:t>
            </a:r>
            <a:r>
              <a:rPr lang="en-US" dirty="0"/>
              <a:t>) = Fx ^ Gx ^ Hx.</a:t>
            </a:r>
          </a:p>
          <a:p>
            <a:endParaRPr lang="en-US" dirty="0"/>
          </a:p>
          <a:p>
            <a:r>
              <a:rPr lang="en-US" dirty="0"/>
              <a:t>We get our secret key as Z(</a:t>
            </a:r>
            <a:r>
              <a:rPr lang="en-US" dirty="0" err="1"/>
              <a:t>i</a:t>
            </a:r>
            <a:r>
              <a:rPr lang="en-US" dirty="0"/>
              <a:t>).</a:t>
            </a:r>
          </a:p>
          <a:p>
            <a:r>
              <a:rPr lang="en-US" dirty="0"/>
              <a:t>Now, it is </a:t>
            </a:r>
            <a:r>
              <a:rPr lang="en-US" dirty="0" err="1"/>
              <a:t>xor</a:t>
            </a:r>
            <a:r>
              <a:rPr lang="en-US" dirty="0"/>
              <a:t>-ed with input signal which forms the encrypted signal. </a:t>
            </a:r>
          </a:p>
        </p:txBody>
      </p:sp>
    </p:spTree>
    <p:extLst>
      <p:ext uri="{BB962C8B-B14F-4D97-AF65-F5344CB8AC3E}">
        <p14:creationId xmlns:p14="http://schemas.microsoft.com/office/powerpoint/2010/main" val="346366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83B6-7369-4687-BEDE-BF617CF7CF16}"/>
              </a:ext>
            </a:extLst>
          </p:cNvPr>
          <p:cNvSpPr>
            <a:spLocks noGrp="1"/>
          </p:cNvSpPr>
          <p:nvPr>
            <p:ph type="title"/>
          </p:nvPr>
        </p:nvSpPr>
        <p:spPr>
          <a:xfrm>
            <a:off x="838200" y="214204"/>
            <a:ext cx="10515600" cy="1325563"/>
          </a:xfrm>
        </p:spPr>
        <p:txBody>
          <a:bodyPr/>
          <a:lstStyle/>
          <a:p>
            <a:r>
              <a:rPr lang="en-US" b="1" i="1" dirty="0"/>
              <a:t>        Linear feedback shift resister(LFSR)</a:t>
            </a:r>
          </a:p>
        </p:txBody>
      </p:sp>
      <p:sp>
        <p:nvSpPr>
          <p:cNvPr id="3" name="Content Placeholder 2">
            <a:extLst>
              <a:ext uri="{FF2B5EF4-FFF2-40B4-BE49-F238E27FC236}">
                <a16:creationId xmlns:a16="http://schemas.microsoft.com/office/drawing/2014/main" id="{C1620364-62A9-4360-A017-F5BB8354359B}"/>
              </a:ext>
            </a:extLst>
          </p:cNvPr>
          <p:cNvSpPr>
            <a:spLocks noGrp="1"/>
          </p:cNvSpPr>
          <p:nvPr>
            <p:ph idx="1"/>
          </p:nvPr>
        </p:nvSpPr>
        <p:spPr>
          <a:xfrm>
            <a:off x="767177" y="1621439"/>
            <a:ext cx="10515600" cy="4351338"/>
          </a:xfrm>
        </p:spPr>
        <p:txBody>
          <a:bodyPr>
            <a:normAutofit lnSpcReduction="10000"/>
          </a:bodyPr>
          <a:lstStyle/>
          <a:p>
            <a:pPr marL="0" indent="0">
              <a:buNone/>
            </a:pPr>
            <a:r>
              <a:rPr lang="en-IN" sz="2400" b="0" i="0" dirty="0">
                <a:solidFill>
                  <a:srgbClr val="000000"/>
                </a:solidFill>
                <a:effectLst/>
                <a:latin typeface="Oxygen"/>
              </a:rPr>
              <a:t>A </a:t>
            </a:r>
            <a:r>
              <a:rPr lang="en-IN" sz="2400" b="0" i="1" dirty="0">
                <a:solidFill>
                  <a:srgbClr val="000000"/>
                </a:solidFill>
                <a:effectLst/>
                <a:latin typeface="Oxygen"/>
              </a:rPr>
              <a:t>linear-feedback shift register</a:t>
            </a:r>
            <a:r>
              <a:rPr lang="en-IN" sz="2400" b="0" i="0" dirty="0">
                <a:solidFill>
                  <a:srgbClr val="000000"/>
                </a:solidFill>
                <a:effectLst/>
                <a:latin typeface="Oxygen"/>
              </a:rPr>
              <a:t> (LFSR) is a register of bits that performs discrete </a:t>
            </a:r>
            <a:r>
              <a:rPr lang="en-IN" sz="2400" b="0" i="1" dirty="0">
                <a:solidFill>
                  <a:srgbClr val="000000"/>
                </a:solidFill>
                <a:effectLst/>
                <a:latin typeface="Oxygen"/>
              </a:rPr>
              <a:t>step</a:t>
            </a:r>
            <a:r>
              <a:rPr lang="en-IN" sz="2400" b="0" i="0" dirty="0">
                <a:solidFill>
                  <a:srgbClr val="000000"/>
                </a:solidFill>
                <a:effectLst/>
                <a:latin typeface="Oxygen"/>
              </a:rPr>
              <a:t> operations that:</a:t>
            </a:r>
          </a:p>
          <a:p>
            <a:pPr algn="l">
              <a:buFont typeface="Arial" panose="020B0604020202020204" pitchFamily="34" charset="0"/>
              <a:buChar char="•"/>
            </a:pPr>
            <a:r>
              <a:rPr lang="en-IN" sz="2000" b="0" i="0" dirty="0">
                <a:solidFill>
                  <a:srgbClr val="000000"/>
                </a:solidFill>
                <a:effectLst/>
                <a:latin typeface="Oxygen"/>
              </a:rPr>
              <a:t>shifts the bits one position to the left and</a:t>
            </a:r>
          </a:p>
          <a:p>
            <a:pPr algn="l">
              <a:buFont typeface="Arial" panose="020B0604020202020204" pitchFamily="34" charset="0"/>
              <a:buChar char="•"/>
            </a:pPr>
            <a:r>
              <a:rPr lang="en-IN" sz="2000" b="0" i="0" dirty="0">
                <a:solidFill>
                  <a:srgbClr val="000000"/>
                </a:solidFill>
                <a:effectLst/>
                <a:latin typeface="Oxygen"/>
              </a:rPr>
              <a:t>replaces the vacated bit by the </a:t>
            </a:r>
            <a:r>
              <a:rPr lang="en-IN" sz="2000" b="0" i="1" dirty="0">
                <a:solidFill>
                  <a:srgbClr val="000000"/>
                </a:solidFill>
                <a:effectLst/>
                <a:latin typeface="Oxygen"/>
              </a:rPr>
              <a:t>exclusive or</a:t>
            </a:r>
            <a:r>
              <a:rPr lang="en-IN" sz="2000" b="0" i="0" dirty="0">
                <a:solidFill>
                  <a:srgbClr val="000000"/>
                </a:solidFill>
                <a:effectLst/>
                <a:latin typeface="Oxygen"/>
              </a:rPr>
              <a:t>(</a:t>
            </a:r>
            <a:r>
              <a:rPr lang="en-IN" sz="2000" b="0" i="1" dirty="0" err="1">
                <a:solidFill>
                  <a:srgbClr val="000000"/>
                </a:solidFill>
                <a:effectLst/>
                <a:latin typeface="Oxygen"/>
              </a:rPr>
              <a:t>xor</a:t>
            </a:r>
            <a:r>
              <a:rPr lang="en-IN" sz="2000" b="0" i="0" dirty="0">
                <a:solidFill>
                  <a:srgbClr val="000000"/>
                </a:solidFill>
                <a:effectLst/>
                <a:latin typeface="Oxygen"/>
              </a:rPr>
              <a:t>) of the bit shifted off and the bit previously at a given </a:t>
            </a:r>
            <a:r>
              <a:rPr lang="en-IN" sz="2000" b="0" i="1" dirty="0">
                <a:solidFill>
                  <a:srgbClr val="000000"/>
                </a:solidFill>
                <a:effectLst/>
                <a:latin typeface="Oxygen"/>
              </a:rPr>
              <a:t>tap</a:t>
            </a:r>
            <a:r>
              <a:rPr lang="en-IN" sz="2000" b="0" i="0" dirty="0">
                <a:solidFill>
                  <a:srgbClr val="000000"/>
                </a:solidFill>
                <a:effectLst/>
                <a:latin typeface="Oxygen"/>
              </a:rPr>
              <a:t> position in the register.</a:t>
            </a:r>
          </a:p>
          <a:p>
            <a:pPr algn="l">
              <a:buFont typeface="Arial" panose="020B0604020202020204" pitchFamily="34" charset="0"/>
              <a:buChar char="•"/>
            </a:pPr>
            <a:endParaRPr lang="en-IN" sz="2000" dirty="0">
              <a:solidFill>
                <a:srgbClr val="000000"/>
              </a:solidFill>
              <a:latin typeface="Oxygen"/>
            </a:endParaRPr>
          </a:p>
          <a:p>
            <a:pPr algn="l">
              <a:buFont typeface="Arial" panose="020B0604020202020204" pitchFamily="34" charset="0"/>
              <a:buChar char="•"/>
            </a:pPr>
            <a:endParaRPr lang="en-IN" sz="2000" b="0" i="0" dirty="0">
              <a:solidFill>
                <a:srgbClr val="000000"/>
              </a:solidFill>
              <a:effectLst/>
              <a:latin typeface="Oxygen"/>
            </a:endParaRPr>
          </a:p>
          <a:p>
            <a:pPr algn="l">
              <a:buFont typeface="Arial" panose="020B0604020202020204" pitchFamily="34" charset="0"/>
              <a:buChar char="•"/>
            </a:pPr>
            <a:endParaRPr lang="en-IN" sz="2000" b="0" i="0" dirty="0">
              <a:solidFill>
                <a:srgbClr val="000000"/>
              </a:solidFill>
              <a:effectLst/>
              <a:latin typeface="Oxygen"/>
            </a:endParaRPr>
          </a:p>
          <a:p>
            <a:pPr algn="l">
              <a:buFont typeface="Arial" panose="020B0604020202020204" pitchFamily="34" charset="0"/>
              <a:buChar char="•"/>
            </a:pPr>
            <a:endParaRPr lang="en-IN" sz="2000" b="0" i="0" dirty="0">
              <a:solidFill>
                <a:srgbClr val="000000"/>
              </a:solidFill>
              <a:effectLst/>
              <a:latin typeface="Oxygen"/>
            </a:endParaRPr>
          </a:p>
          <a:p>
            <a:pPr marL="0" indent="0" algn="l">
              <a:buNone/>
            </a:pPr>
            <a:r>
              <a:rPr lang="en-IN" sz="2400" dirty="0"/>
              <a:t>It has been the workhorse for military encryption for as long as electronics (electromechanics) has existed</a:t>
            </a:r>
          </a:p>
          <a:p>
            <a:pPr marL="0" indent="0" algn="l">
              <a:buNone/>
            </a:pPr>
            <a:r>
              <a:rPr lang="en-IN" sz="2400" dirty="0"/>
              <a:t>It is fast in hardware, but slow in software.</a:t>
            </a:r>
            <a:endParaRPr lang="en-IN" sz="2400" b="0" i="0" dirty="0">
              <a:solidFill>
                <a:srgbClr val="000000"/>
              </a:solidFill>
              <a:effectLst/>
            </a:endParaRPr>
          </a:p>
          <a:p>
            <a:endParaRPr lang="en-US" dirty="0"/>
          </a:p>
        </p:txBody>
      </p:sp>
      <p:pic>
        <p:nvPicPr>
          <p:cNvPr id="5" name="Picture 4">
            <a:extLst>
              <a:ext uri="{FF2B5EF4-FFF2-40B4-BE49-F238E27FC236}">
                <a16:creationId xmlns:a16="http://schemas.microsoft.com/office/drawing/2014/main" id="{5DCE28BC-079D-4381-9CEA-C8D2A01BF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506" y="3429000"/>
            <a:ext cx="3962400" cy="1152525"/>
          </a:xfrm>
          <a:prstGeom prst="rect">
            <a:avLst/>
          </a:prstGeom>
        </p:spPr>
      </p:pic>
    </p:spTree>
    <p:extLst>
      <p:ext uri="{BB962C8B-B14F-4D97-AF65-F5344CB8AC3E}">
        <p14:creationId xmlns:p14="http://schemas.microsoft.com/office/powerpoint/2010/main" val="257149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4D7A-8411-48B0-9108-771B78A26054}"/>
              </a:ext>
            </a:extLst>
          </p:cNvPr>
          <p:cNvSpPr>
            <a:spLocks noGrp="1"/>
          </p:cNvSpPr>
          <p:nvPr>
            <p:ph type="title"/>
          </p:nvPr>
        </p:nvSpPr>
        <p:spPr>
          <a:xfrm>
            <a:off x="833021" y="160938"/>
            <a:ext cx="10515600" cy="1325563"/>
          </a:xfrm>
        </p:spPr>
        <p:txBody>
          <a:bodyPr/>
          <a:lstStyle/>
          <a:p>
            <a:r>
              <a:rPr lang="en-US" b="1" i="1" dirty="0"/>
              <a:t>                           Structure of lfsr</a:t>
            </a:r>
          </a:p>
        </p:txBody>
      </p:sp>
      <p:sp>
        <p:nvSpPr>
          <p:cNvPr id="3" name="Content Placeholder 2">
            <a:extLst>
              <a:ext uri="{FF2B5EF4-FFF2-40B4-BE49-F238E27FC236}">
                <a16:creationId xmlns:a16="http://schemas.microsoft.com/office/drawing/2014/main" id="{9CC61D27-8FD2-4AFD-8290-959B3AAECB42}"/>
              </a:ext>
            </a:extLst>
          </p:cNvPr>
          <p:cNvSpPr>
            <a:spLocks noGrp="1"/>
          </p:cNvSpPr>
          <p:nvPr>
            <p:ph idx="1"/>
          </p:nvPr>
        </p:nvSpPr>
        <p:spPr>
          <a:xfrm>
            <a:off x="833021" y="1568172"/>
            <a:ext cx="10515600" cy="4351338"/>
          </a:xfrm>
        </p:spPr>
        <p:txBody>
          <a:bodyPr>
            <a:normAutofit/>
          </a:bodyPr>
          <a:lstStyle/>
          <a:p>
            <a:r>
              <a:rPr lang="en-IN" sz="2400" b="0" i="0" dirty="0">
                <a:solidFill>
                  <a:srgbClr val="000000"/>
                </a:solidFill>
                <a:effectLst/>
                <a:latin typeface="Oxygen"/>
              </a:rPr>
              <a:t>A LFSR has three parameters that characterize the sequence of bits it produces: the number of bits </a:t>
            </a:r>
            <a:r>
              <a:rPr lang="en-IN" sz="2400" b="0" i="1" dirty="0">
                <a:solidFill>
                  <a:srgbClr val="000000"/>
                </a:solidFill>
                <a:effectLst/>
                <a:latin typeface="Oxygen"/>
              </a:rPr>
              <a:t>n</a:t>
            </a:r>
            <a:r>
              <a:rPr lang="en-IN" sz="2400" b="0" i="0" dirty="0">
                <a:solidFill>
                  <a:srgbClr val="000000"/>
                </a:solidFill>
                <a:effectLst/>
                <a:latin typeface="Oxygen"/>
              </a:rPr>
              <a:t>, the initial </a:t>
            </a:r>
            <a:r>
              <a:rPr lang="en-IN" sz="2400" b="0" i="1" dirty="0">
                <a:solidFill>
                  <a:srgbClr val="000000"/>
                </a:solidFill>
                <a:effectLst/>
                <a:latin typeface="Oxygen"/>
              </a:rPr>
              <a:t>seed</a:t>
            </a:r>
            <a:r>
              <a:rPr lang="en-IN" sz="2400" b="0" i="0" dirty="0">
                <a:solidFill>
                  <a:srgbClr val="000000"/>
                </a:solidFill>
                <a:effectLst/>
                <a:latin typeface="Oxygen"/>
              </a:rPr>
              <a:t> (the sequence of bits that initializes the register), and the tap position </a:t>
            </a:r>
            <a:r>
              <a:rPr lang="en-IN" sz="2400" b="0" i="1" dirty="0">
                <a:solidFill>
                  <a:srgbClr val="000000"/>
                </a:solidFill>
                <a:effectLst/>
                <a:latin typeface="Oxygen"/>
              </a:rPr>
              <a:t>tap</a:t>
            </a:r>
            <a:r>
              <a:rPr lang="en-IN" sz="2400" b="0" i="0" dirty="0">
                <a:solidFill>
                  <a:srgbClr val="000000"/>
                </a:solidFill>
                <a:effectLst/>
                <a:latin typeface="Oxygen"/>
              </a:rPr>
              <a:t>. As shown below an one step of an 11-bit LFSR with initial seed 01101000010 and tap positions 9.</a:t>
            </a:r>
            <a:endParaRPr lang="en-US" sz="2400" dirty="0"/>
          </a:p>
        </p:txBody>
      </p:sp>
      <p:pic>
        <p:nvPicPr>
          <p:cNvPr id="5" name="Picture 4">
            <a:extLst>
              <a:ext uri="{FF2B5EF4-FFF2-40B4-BE49-F238E27FC236}">
                <a16:creationId xmlns:a16="http://schemas.microsoft.com/office/drawing/2014/main" id="{0A6F30C3-3FB1-4D16-9143-9A587B6704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0268" y="2920321"/>
            <a:ext cx="6441487" cy="3643531"/>
          </a:xfrm>
          <a:prstGeom prst="rect">
            <a:avLst/>
          </a:prstGeom>
        </p:spPr>
      </p:pic>
    </p:spTree>
    <p:extLst>
      <p:ext uri="{BB962C8B-B14F-4D97-AF65-F5344CB8AC3E}">
        <p14:creationId xmlns:p14="http://schemas.microsoft.com/office/powerpoint/2010/main" val="3266353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67CB-6DBE-4313-96B3-042C72954203}"/>
              </a:ext>
            </a:extLst>
          </p:cNvPr>
          <p:cNvSpPr>
            <a:spLocks noGrp="1"/>
          </p:cNvSpPr>
          <p:nvPr>
            <p:ph type="title"/>
          </p:nvPr>
        </p:nvSpPr>
        <p:spPr>
          <a:xfrm>
            <a:off x="0" y="306408"/>
            <a:ext cx="10515600" cy="1325563"/>
          </a:xfrm>
        </p:spPr>
        <p:txBody>
          <a:bodyPr/>
          <a:lstStyle/>
          <a:p>
            <a:r>
              <a:rPr lang="en-US" b="1" i="1" dirty="0"/>
              <a:t>                            Working of lfsr</a:t>
            </a:r>
          </a:p>
        </p:txBody>
      </p:sp>
      <p:sp>
        <p:nvSpPr>
          <p:cNvPr id="3" name="Content Placeholder 2">
            <a:extLst>
              <a:ext uri="{FF2B5EF4-FFF2-40B4-BE49-F238E27FC236}">
                <a16:creationId xmlns:a16="http://schemas.microsoft.com/office/drawing/2014/main" id="{4F3241C0-65A8-4380-85A8-792C569F9E01}"/>
              </a:ext>
            </a:extLst>
          </p:cNvPr>
          <p:cNvSpPr>
            <a:spLocks noGrp="1"/>
          </p:cNvSpPr>
          <p:nvPr>
            <p:ph idx="1"/>
          </p:nvPr>
        </p:nvSpPr>
        <p:spPr>
          <a:xfrm>
            <a:off x="838200" y="1482571"/>
            <a:ext cx="10515600" cy="4743972"/>
          </a:xfrm>
        </p:spPr>
        <p:txBody>
          <a:bodyPr/>
          <a:lstStyle/>
          <a:p>
            <a:r>
              <a:rPr lang="en-IN" b="0" i="0" dirty="0">
                <a:solidFill>
                  <a:srgbClr val="000000"/>
                </a:solidFill>
                <a:effectLst/>
              </a:rPr>
              <a:t>An LFSR of length n (n-stage) consists </a:t>
            </a:r>
          </a:p>
          <a:p>
            <a:pPr marL="0" indent="0">
              <a:buNone/>
            </a:pPr>
            <a:r>
              <a:rPr lang="en-IN" b="0" i="0" dirty="0">
                <a:solidFill>
                  <a:srgbClr val="000000"/>
                </a:solidFill>
                <a:effectLst/>
              </a:rPr>
              <a:t>   of components which are shown in fig -&gt;</a:t>
            </a:r>
            <a:endParaRPr lang="en-IN" dirty="0">
              <a:solidFill>
                <a:srgbClr val="000000"/>
              </a:solidFill>
            </a:endParaRPr>
          </a:p>
          <a:p>
            <a:pPr marL="0" indent="0">
              <a:buNone/>
            </a:pPr>
            <a:r>
              <a:rPr lang="en-IN" sz="2400" b="0" i="0" dirty="0">
                <a:solidFill>
                  <a:srgbClr val="000000"/>
                </a:solidFill>
                <a:effectLst/>
              </a:rPr>
              <a:t>   </a:t>
            </a:r>
          </a:p>
          <a:p>
            <a:pPr marL="0" indent="0">
              <a:buNone/>
            </a:pPr>
            <a:r>
              <a:rPr lang="en-IN" sz="2400" b="0" i="0" dirty="0">
                <a:solidFill>
                  <a:srgbClr val="000000"/>
                </a:solidFill>
                <a:effectLst/>
              </a:rPr>
              <a:t>    Let n = 4, c</a:t>
            </a:r>
            <a:r>
              <a:rPr lang="en-IN" sz="2400" b="0" i="0" baseline="-25000" dirty="0">
                <a:solidFill>
                  <a:srgbClr val="000000"/>
                </a:solidFill>
                <a:effectLst/>
              </a:rPr>
              <a:t>0</a:t>
            </a:r>
            <a:r>
              <a:rPr lang="en-IN" sz="2400" b="0" i="0" dirty="0">
                <a:solidFill>
                  <a:srgbClr val="000000"/>
                </a:solidFill>
                <a:effectLst/>
              </a:rPr>
              <a:t> = c</a:t>
            </a:r>
            <a:r>
              <a:rPr lang="en-IN" sz="2400" b="0" i="0" baseline="-25000" dirty="0">
                <a:solidFill>
                  <a:srgbClr val="000000"/>
                </a:solidFill>
                <a:effectLst/>
              </a:rPr>
              <a:t>2</a:t>
            </a:r>
            <a:r>
              <a:rPr lang="en-IN" sz="2400" b="0" i="0" dirty="0">
                <a:solidFill>
                  <a:srgbClr val="000000"/>
                </a:solidFill>
                <a:effectLst/>
              </a:rPr>
              <a:t> = c</a:t>
            </a:r>
            <a:r>
              <a:rPr lang="en-IN" sz="2400" b="0" i="0" baseline="-25000" dirty="0">
                <a:solidFill>
                  <a:srgbClr val="000000"/>
                </a:solidFill>
                <a:effectLst/>
              </a:rPr>
              <a:t>3</a:t>
            </a:r>
            <a:r>
              <a:rPr lang="en-IN" sz="2400" b="0" i="0" dirty="0">
                <a:solidFill>
                  <a:srgbClr val="000000"/>
                </a:solidFill>
                <a:effectLst/>
              </a:rPr>
              <a:t> = 1, c</a:t>
            </a:r>
            <a:r>
              <a:rPr lang="en-IN" sz="2400" b="0" i="0" baseline="-25000" dirty="0">
                <a:solidFill>
                  <a:srgbClr val="000000"/>
                </a:solidFill>
                <a:effectLst/>
              </a:rPr>
              <a:t>1</a:t>
            </a:r>
            <a:r>
              <a:rPr lang="en-IN" sz="2400" b="0" i="0" dirty="0">
                <a:solidFill>
                  <a:srgbClr val="000000"/>
                </a:solidFill>
                <a:effectLst/>
              </a:rPr>
              <a:t> = 0 with initial state (0,1,1,0) then we have:</a:t>
            </a:r>
          </a:p>
          <a:p>
            <a:endParaRPr lang="en-US" sz="2400" dirty="0"/>
          </a:p>
        </p:txBody>
      </p:sp>
      <p:pic>
        <p:nvPicPr>
          <p:cNvPr id="7" name="Picture 6">
            <a:extLst>
              <a:ext uri="{FF2B5EF4-FFF2-40B4-BE49-F238E27FC236}">
                <a16:creationId xmlns:a16="http://schemas.microsoft.com/office/drawing/2014/main" id="{69F9FA07-C7F5-47DC-A292-5262D2431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011" y="1032318"/>
            <a:ext cx="4122199" cy="1524355"/>
          </a:xfrm>
          <a:prstGeom prst="rect">
            <a:avLst/>
          </a:prstGeom>
        </p:spPr>
      </p:pic>
      <p:graphicFrame>
        <p:nvGraphicFramePr>
          <p:cNvPr id="8" name="Table 7">
            <a:extLst>
              <a:ext uri="{FF2B5EF4-FFF2-40B4-BE49-F238E27FC236}">
                <a16:creationId xmlns:a16="http://schemas.microsoft.com/office/drawing/2014/main" id="{D2B3E969-3841-41EE-96AD-9B4B777F2830}"/>
              </a:ext>
            </a:extLst>
          </p:cNvPr>
          <p:cNvGraphicFramePr>
            <a:graphicFrameLocks noGrp="1"/>
          </p:cNvGraphicFramePr>
          <p:nvPr>
            <p:extLst>
              <p:ext uri="{D42A27DB-BD31-4B8C-83A1-F6EECF244321}">
                <p14:modId xmlns:p14="http://schemas.microsoft.com/office/powerpoint/2010/main" val="3925170679"/>
              </p:ext>
            </p:extLst>
          </p:nvPr>
        </p:nvGraphicFramePr>
        <p:xfrm>
          <a:off x="815266" y="3429000"/>
          <a:ext cx="8784822" cy="3291840"/>
        </p:xfrm>
        <a:graphic>
          <a:graphicData uri="http://schemas.openxmlformats.org/drawingml/2006/table">
            <a:tbl>
              <a:tblPr/>
              <a:tblGrid>
                <a:gridCol w="2928274">
                  <a:extLst>
                    <a:ext uri="{9D8B030D-6E8A-4147-A177-3AD203B41FA5}">
                      <a16:colId xmlns:a16="http://schemas.microsoft.com/office/drawing/2014/main" val="1279111553"/>
                    </a:ext>
                  </a:extLst>
                </a:gridCol>
                <a:gridCol w="2928274">
                  <a:extLst>
                    <a:ext uri="{9D8B030D-6E8A-4147-A177-3AD203B41FA5}">
                      <a16:colId xmlns:a16="http://schemas.microsoft.com/office/drawing/2014/main" val="2679505014"/>
                    </a:ext>
                  </a:extLst>
                </a:gridCol>
                <a:gridCol w="2928274">
                  <a:extLst>
                    <a:ext uri="{9D8B030D-6E8A-4147-A177-3AD203B41FA5}">
                      <a16:colId xmlns:a16="http://schemas.microsoft.com/office/drawing/2014/main" val="771026593"/>
                    </a:ext>
                  </a:extLst>
                </a:gridCol>
              </a:tblGrid>
              <a:tr h="309845">
                <a:tc>
                  <a:txBody>
                    <a:bodyPr/>
                    <a:lstStyle/>
                    <a:p>
                      <a:r>
                        <a:rPr lang="en-US" dirty="0"/>
                        <a:t>                      Time</a:t>
                      </a:r>
                    </a:p>
                  </a:txBody>
                  <a:tcPr anchor="ctr">
                    <a:lnL>
                      <a:noFill/>
                    </a:lnL>
                    <a:lnR>
                      <a:noFill/>
                    </a:lnR>
                    <a:lnT>
                      <a:noFill/>
                    </a:lnT>
                    <a:lnB>
                      <a:noFill/>
                    </a:lnB>
                    <a:solidFill>
                      <a:srgbClr val="FFFFFF"/>
                    </a:solidFill>
                  </a:tcPr>
                </a:tc>
                <a:tc>
                  <a:txBody>
                    <a:bodyPr/>
                    <a:lstStyle/>
                    <a:p>
                      <a:r>
                        <a:rPr lang="en-US" dirty="0"/>
                        <a:t>                   LFSR States</a:t>
                      </a:r>
                    </a:p>
                  </a:txBody>
                  <a:tcPr anchor="ctr">
                    <a:lnL>
                      <a:noFill/>
                    </a:lnL>
                    <a:lnR>
                      <a:noFill/>
                    </a:lnR>
                    <a:lnT>
                      <a:noFill/>
                    </a:lnT>
                    <a:lnB>
                      <a:noFill/>
                    </a:lnB>
                    <a:solidFill>
                      <a:srgbClr val="FFFFFF"/>
                    </a:solidFill>
                  </a:tcPr>
                </a:tc>
                <a:tc>
                  <a:txBody>
                    <a:bodyPr/>
                    <a:lstStyle/>
                    <a:p>
                      <a:r>
                        <a:rPr lang="en-US" dirty="0"/>
                        <a:t>                     Output</a:t>
                      </a:r>
                    </a:p>
                  </a:txBody>
                  <a:tcPr anchor="ctr">
                    <a:lnL>
                      <a:noFill/>
                    </a:lnL>
                    <a:lnR>
                      <a:noFill/>
                    </a:lnR>
                    <a:lnT>
                      <a:noFill/>
                    </a:lnT>
                    <a:lnB>
                      <a:noFill/>
                    </a:lnB>
                    <a:solidFill>
                      <a:srgbClr val="FFFFFF"/>
                    </a:solidFill>
                  </a:tcPr>
                </a:tc>
                <a:extLst>
                  <a:ext uri="{0D108BD9-81ED-4DB2-BD59-A6C34878D82A}">
                    <a16:rowId xmlns:a16="http://schemas.microsoft.com/office/drawing/2014/main" val="180069892"/>
                  </a:ext>
                </a:extLst>
              </a:tr>
              <a:tr h="309845">
                <a:tc>
                  <a:txBody>
                    <a:bodyPr/>
                    <a:lstStyle/>
                    <a:p>
                      <a:pPr algn="ctr"/>
                      <a:r>
                        <a:rPr lang="en-US"/>
                        <a:t>0</a:t>
                      </a:r>
                    </a:p>
                  </a:txBody>
                  <a:tcPr anchor="ctr">
                    <a:lnL>
                      <a:noFill/>
                    </a:lnL>
                    <a:lnR>
                      <a:noFill/>
                    </a:lnR>
                    <a:lnT>
                      <a:noFill/>
                    </a:lnT>
                    <a:lnB>
                      <a:noFill/>
                    </a:lnB>
                    <a:solidFill>
                      <a:srgbClr val="FFFFFF"/>
                    </a:solidFill>
                  </a:tcPr>
                </a:tc>
                <a:tc>
                  <a:txBody>
                    <a:bodyPr/>
                    <a:lstStyle/>
                    <a:p>
                      <a:pPr algn="ctr"/>
                      <a:r>
                        <a:rPr lang="en-US"/>
                        <a:t>0,1,1,0</a:t>
                      </a:r>
                    </a:p>
                  </a:txBody>
                  <a:tcPr anchor="ctr">
                    <a:lnL>
                      <a:noFill/>
                    </a:lnL>
                    <a:lnR>
                      <a:noFill/>
                    </a:lnR>
                    <a:lnT>
                      <a:noFill/>
                    </a:lnT>
                    <a:lnB>
                      <a:noFill/>
                    </a:lnB>
                    <a:solidFill>
                      <a:srgbClr val="FFFFFF"/>
                    </a:solidFill>
                  </a:tcPr>
                </a:tc>
                <a:tc>
                  <a:txBody>
                    <a:bodyPr/>
                    <a:lstStyle/>
                    <a:p>
                      <a:pPr algn="ctr"/>
                      <a:r>
                        <a:rPr lang="en-US"/>
                        <a:t>-</a:t>
                      </a:r>
                    </a:p>
                  </a:txBody>
                  <a:tcPr anchor="ctr">
                    <a:lnL>
                      <a:noFill/>
                    </a:lnL>
                    <a:lnR>
                      <a:noFill/>
                    </a:lnR>
                    <a:lnT>
                      <a:noFill/>
                    </a:lnT>
                    <a:lnB>
                      <a:noFill/>
                    </a:lnB>
                    <a:solidFill>
                      <a:srgbClr val="FFFFFF"/>
                    </a:solidFill>
                  </a:tcPr>
                </a:tc>
                <a:extLst>
                  <a:ext uri="{0D108BD9-81ED-4DB2-BD59-A6C34878D82A}">
                    <a16:rowId xmlns:a16="http://schemas.microsoft.com/office/drawing/2014/main" val="4170695316"/>
                  </a:ext>
                </a:extLst>
              </a:tr>
              <a:tr h="309845">
                <a:tc>
                  <a:txBody>
                    <a:bodyPr/>
                    <a:lstStyle/>
                    <a:p>
                      <a:pPr algn="ctr"/>
                      <a:r>
                        <a:rPr lang="en-US" dirty="0"/>
                        <a:t>1</a:t>
                      </a:r>
                    </a:p>
                  </a:txBody>
                  <a:tcPr anchor="ctr">
                    <a:lnL>
                      <a:noFill/>
                    </a:lnL>
                    <a:lnR>
                      <a:noFill/>
                    </a:lnR>
                    <a:lnT>
                      <a:noFill/>
                    </a:lnT>
                    <a:lnB>
                      <a:noFill/>
                    </a:lnB>
                    <a:solidFill>
                      <a:srgbClr val="FFFFFF"/>
                    </a:solidFill>
                  </a:tcPr>
                </a:tc>
                <a:tc>
                  <a:txBody>
                    <a:bodyPr/>
                    <a:lstStyle/>
                    <a:p>
                      <a:pPr algn="ctr"/>
                      <a:r>
                        <a:rPr lang="en-US"/>
                        <a:t>1,1,0,1</a:t>
                      </a:r>
                    </a:p>
                  </a:txBody>
                  <a:tcPr anchor="ctr">
                    <a:lnL>
                      <a:noFill/>
                    </a:lnL>
                    <a:lnR>
                      <a:noFill/>
                    </a:lnR>
                    <a:lnT>
                      <a:noFill/>
                    </a:lnT>
                    <a:lnB>
                      <a:noFill/>
                    </a:lnB>
                    <a:solidFill>
                      <a:srgbClr val="FFFFFF"/>
                    </a:solidFill>
                  </a:tcPr>
                </a:tc>
                <a:tc>
                  <a:txBody>
                    <a:bodyPr/>
                    <a:lstStyle/>
                    <a:p>
                      <a:pPr algn="ctr"/>
                      <a:r>
                        <a:rPr lang="en-US"/>
                        <a:t>0</a:t>
                      </a:r>
                    </a:p>
                  </a:txBody>
                  <a:tcPr anchor="ctr">
                    <a:lnL>
                      <a:noFill/>
                    </a:lnL>
                    <a:lnR>
                      <a:noFill/>
                    </a:lnR>
                    <a:lnT>
                      <a:noFill/>
                    </a:lnT>
                    <a:lnB>
                      <a:noFill/>
                    </a:lnB>
                    <a:solidFill>
                      <a:srgbClr val="FFFFFF"/>
                    </a:solidFill>
                  </a:tcPr>
                </a:tc>
                <a:extLst>
                  <a:ext uri="{0D108BD9-81ED-4DB2-BD59-A6C34878D82A}">
                    <a16:rowId xmlns:a16="http://schemas.microsoft.com/office/drawing/2014/main" val="3162668192"/>
                  </a:ext>
                </a:extLst>
              </a:tr>
              <a:tr h="309845">
                <a:tc>
                  <a:txBody>
                    <a:bodyPr/>
                    <a:lstStyle/>
                    <a:p>
                      <a:pPr algn="ctr"/>
                      <a:r>
                        <a:rPr lang="en-US" dirty="0"/>
                        <a:t>2</a:t>
                      </a:r>
                    </a:p>
                  </a:txBody>
                  <a:tcPr anchor="ctr">
                    <a:lnL>
                      <a:noFill/>
                    </a:lnL>
                    <a:lnR>
                      <a:noFill/>
                    </a:lnR>
                    <a:lnT>
                      <a:noFill/>
                    </a:lnT>
                    <a:lnB>
                      <a:noFill/>
                    </a:lnB>
                    <a:solidFill>
                      <a:srgbClr val="FFFFFF"/>
                    </a:solidFill>
                  </a:tcPr>
                </a:tc>
                <a:tc>
                  <a:txBody>
                    <a:bodyPr/>
                    <a:lstStyle/>
                    <a:p>
                      <a:pPr algn="ctr"/>
                      <a:r>
                        <a:rPr lang="en-US"/>
                        <a:t>1,0,1,0</a:t>
                      </a:r>
                    </a:p>
                  </a:txBody>
                  <a:tcPr anchor="ctr">
                    <a:lnL>
                      <a:noFill/>
                    </a:lnL>
                    <a:lnR>
                      <a:noFill/>
                    </a:lnR>
                    <a:lnT>
                      <a:noFill/>
                    </a:lnT>
                    <a:lnB>
                      <a:noFill/>
                    </a:lnB>
                    <a:solidFill>
                      <a:srgbClr val="FFFFFF"/>
                    </a:solidFill>
                  </a:tcPr>
                </a:tc>
                <a:tc>
                  <a:txBody>
                    <a:bodyPr/>
                    <a:lstStyle/>
                    <a:p>
                      <a:pPr algn="ctr"/>
                      <a:r>
                        <a:rPr lang="en-US"/>
                        <a:t>1</a:t>
                      </a:r>
                    </a:p>
                  </a:txBody>
                  <a:tcPr anchor="ctr">
                    <a:lnL>
                      <a:noFill/>
                    </a:lnL>
                    <a:lnR>
                      <a:noFill/>
                    </a:lnR>
                    <a:lnT>
                      <a:noFill/>
                    </a:lnT>
                    <a:lnB>
                      <a:noFill/>
                    </a:lnB>
                    <a:solidFill>
                      <a:srgbClr val="FFFFFF"/>
                    </a:solidFill>
                  </a:tcPr>
                </a:tc>
                <a:extLst>
                  <a:ext uri="{0D108BD9-81ED-4DB2-BD59-A6C34878D82A}">
                    <a16:rowId xmlns:a16="http://schemas.microsoft.com/office/drawing/2014/main" val="2875729503"/>
                  </a:ext>
                </a:extLst>
              </a:tr>
              <a:tr h="309845">
                <a:tc>
                  <a:txBody>
                    <a:bodyPr/>
                    <a:lstStyle/>
                    <a:p>
                      <a:pPr algn="ctr"/>
                      <a:r>
                        <a:rPr lang="en-US"/>
                        <a:t>3</a:t>
                      </a:r>
                    </a:p>
                  </a:txBody>
                  <a:tcPr anchor="ctr">
                    <a:lnL>
                      <a:noFill/>
                    </a:lnL>
                    <a:lnR>
                      <a:noFill/>
                    </a:lnR>
                    <a:lnT>
                      <a:noFill/>
                    </a:lnT>
                    <a:lnB>
                      <a:noFill/>
                    </a:lnB>
                    <a:solidFill>
                      <a:srgbClr val="FFFFFF"/>
                    </a:solidFill>
                  </a:tcPr>
                </a:tc>
                <a:tc>
                  <a:txBody>
                    <a:bodyPr/>
                    <a:lstStyle/>
                    <a:p>
                      <a:pPr algn="ctr"/>
                      <a:r>
                        <a:rPr lang="en-US" dirty="0"/>
                        <a:t>0,1,0,0</a:t>
                      </a:r>
                    </a:p>
                  </a:txBody>
                  <a:tcPr anchor="ctr">
                    <a:lnL>
                      <a:noFill/>
                    </a:lnL>
                    <a:lnR>
                      <a:noFill/>
                    </a:lnR>
                    <a:lnT>
                      <a:noFill/>
                    </a:lnT>
                    <a:lnB>
                      <a:noFill/>
                    </a:lnB>
                    <a:solidFill>
                      <a:srgbClr val="FFFFFF"/>
                    </a:solidFill>
                  </a:tcPr>
                </a:tc>
                <a:tc>
                  <a:txBody>
                    <a:bodyPr/>
                    <a:lstStyle/>
                    <a:p>
                      <a:pPr algn="ctr"/>
                      <a:r>
                        <a:rPr lang="en-US"/>
                        <a:t>1</a:t>
                      </a:r>
                    </a:p>
                  </a:txBody>
                  <a:tcPr anchor="ctr">
                    <a:lnL>
                      <a:noFill/>
                    </a:lnL>
                    <a:lnR>
                      <a:noFill/>
                    </a:lnR>
                    <a:lnT>
                      <a:noFill/>
                    </a:lnT>
                    <a:lnB>
                      <a:noFill/>
                    </a:lnB>
                    <a:solidFill>
                      <a:srgbClr val="FFFFFF"/>
                    </a:solidFill>
                  </a:tcPr>
                </a:tc>
                <a:extLst>
                  <a:ext uri="{0D108BD9-81ED-4DB2-BD59-A6C34878D82A}">
                    <a16:rowId xmlns:a16="http://schemas.microsoft.com/office/drawing/2014/main" val="805214863"/>
                  </a:ext>
                </a:extLst>
              </a:tr>
              <a:tr h="309845">
                <a:tc>
                  <a:txBody>
                    <a:bodyPr/>
                    <a:lstStyle/>
                    <a:p>
                      <a:pPr algn="ctr"/>
                      <a:r>
                        <a:rPr lang="en-US"/>
                        <a:t>4</a:t>
                      </a:r>
                    </a:p>
                  </a:txBody>
                  <a:tcPr anchor="ctr">
                    <a:lnL>
                      <a:noFill/>
                    </a:lnL>
                    <a:lnR>
                      <a:noFill/>
                    </a:lnR>
                    <a:lnT>
                      <a:noFill/>
                    </a:lnT>
                    <a:lnB>
                      <a:noFill/>
                    </a:lnB>
                    <a:solidFill>
                      <a:srgbClr val="FFFFFF"/>
                    </a:solidFill>
                  </a:tcPr>
                </a:tc>
                <a:tc>
                  <a:txBody>
                    <a:bodyPr/>
                    <a:lstStyle/>
                    <a:p>
                      <a:pPr algn="ctr"/>
                      <a:r>
                        <a:rPr lang="en-US"/>
                        <a:t>1,0,0,0</a:t>
                      </a:r>
                    </a:p>
                  </a:txBody>
                  <a:tcPr anchor="ctr">
                    <a:lnL>
                      <a:noFill/>
                    </a:lnL>
                    <a:lnR>
                      <a:noFill/>
                    </a:lnR>
                    <a:lnT>
                      <a:noFill/>
                    </a:lnT>
                    <a:lnB>
                      <a:noFill/>
                    </a:lnB>
                    <a:solidFill>
                      <a:srgbClr val="FFFFFF"/>
                    </a:solidFill>
                  </a:tcPr>
                </a:tc>
                <a:tc>
                  <a:txBody>
                    <a:bodyPr/>
                    <a:lstStyle/>
                    <a:p>
                      <a:pPr algn="ctr"/>
                      <a:r>
                        <a:rPr lang="en-US"/>
                        <a:t>0</a:t>
                      </a:r>
                    </a:p>
                  </a:txBody>
                  <a:tcPr anchor="ctr">
                    <a:lnL>
                      <a:noFill/>
                    </a:lnL>
                    <a:lnR>
                      <a:noFill/>
                    </a:lnR>
                    <a:lnT>
                      <a:noFill/>
                    </a:lnT>
                    <a:lnB>
                      <a:noFill/>
                    </a:lnB>
                    <a:solidFill>
                      <a:srgbClr val="FFFFFF"/>
                    </a:solidFill>
                  </a:tcPr>
                </a:tc>
                <a:extLst>
                  <a:ext uri="{0D108BD9-81ED-4DB2-BD59-A6C34878D82A}">
                    <a16:rowId xmlns:a16="http://schemas.microsoft.com/office/drawing/2014/main" val="1125538634"/>
                  </a:ext>
                </a:extLst>
              </a:tr>
              <a:tr h="309845">
                <a:tc>
                  <a:txBody>
                    <a:bodyPr/>
                    <a:lstStyle/>
                    <a:p>
                      <a:pPr algn="ctr"/>
                      <a:r>
                        <a:rPr lang="en-US"/>
                        <a:t>5</a:t>
                      </a:r>
                    </a:p>
                  </a:txBody>
                  <a:tcPr anchor="ctr">
                    <a:lnL>
                      <a:noFill/>
                    </a:lnL>
                    <a:lnR>
                      <a:noFill/>
                    </a:lnR>
                    <a:lnT>
                      <a:noFill/>
                    </a:lnT>
                    <a:lnB>
                      <a:noFill/>
                    </a:lnB>
                    <a:solidFill>
                      <a:srgbClr val="FFFFFF"/>
                    </a:solidFill>
                  </a:tcPr>
                </a:tc>
                <a:tc>
                  <a:txBody>
                    <a:bodyPr/>
                    <a:lstStyle/>
                    <a:p>
                      <a:pPr algn="ctr"/>
                      <a:r>
                        <a:rPr lang="en-US"/>
                        <a:t>0,0,0,1</a:t>
                      </a:r>
                    </a:p>
                  </a:txBody>
                  <a:tcPr anchor="ctr">
                    <a:lnL>
                      <a:noFill/>
                    </a:lnL>
                    <a:lnR>
                      <a:noFill/>
                    </a:lnR>
                    <a:lnT>
                      <a:noFill/>
                    </a:lnT>
                    <a:lnB>
                      <a:noFill/>
                    </a:lnB>
                    <a:solidFill>
                      <a:srgbClr val="FFFFFF"/>
                    </a:solidFill>
                  </a:tcPr>
                </a:tc>
                <a:tc>
                  <a:txBody>
                    <a:bodyPr/>
                    <a:lstStyle/>
                    <a:p>
                      <a:pPr algn="ctr"/>
                      <a:r>
                        <a:rPr lang="en-US"/>
                        <a:t>1</a:t>
                      </a:r>
                    </a:p>
                  </a:txBody>
                  <a:tcPr anchor="ctr">
                    <a:lnL>
                      <a:noFill/>
                    </a:lnL>
                    <a:lnR>
                      <a:noFill/>
                    </a:lnR>
                    <a:lnT>
                      <a:noFill/>
                    </a:lnT>
                    <a:lnB>
                      <a:noFill/>
                    </a:lnB>
                    <a:solidFill>
                      <a:srgbClr val="FFFFFF"/>
                    </a:solidFill>
                  </a:tcPr>
                </a:tc>
                <a:extLst>
                  <a:ext uri="{0D108BD9-81ED-4DB2-BD59-A6C34878D82A}">
                    <a16:rowId xmlns:a16="http://schemas.microsoft.com/office/drawing/2014/main" val="2240916624"/>
                  </a:ext>
                </a:extLst>
              </a:tr>
              <a:tr h="309845">
                <a:tc>
                  <a:txBody>
                    <a:bodyPr/>
                    <a:lstStyle/>
                    <a:p>
                      <a:pPr algn="ctr"/>
                      <a:r>
                        <a:rPr lang="en-US"/>
                        <a:t>6</a:t>
                      </a:r>
                    </a:p>
                  </a:txBody>
                  <a:tcPr anchor="ctr">
                    <a:lnL>
                      <a:noFill/>
                    </a:lnL>
                    <a:lnR>
                      <a:noFill/>
                    </a:lnR>
                    <a:lnT>
                      <a:noFill/>
                    </a:lnT>
                    <a:lnB>
                      <a:noFill/>
                    </a:lnB>
                    <a:solidFill>
                      <a:srgbClr val="FFFFFF"/>
                    </a:solidFill>
                  </a:tcPr>
                </a:tc>
                <a:tc>
                  <a:txBody>
                    <a:bodyPr/>
                    <a:lstStyle/>
                    <a:p>
                      <a:pPr algn="ctr"/>
                      <a:r>
                        <a:rPr lang="en-US"/>
                        <a:t>0,0,1,1</a:t>
                      </a:r>
                    </a:p>
                  </a:txBody>
                  <a:tcPr anchor="ctr">
                    <a:lnL>
                      <a:noFill/>
                    </a:lnL>
                    <a:lnR>
                      <a:noFill/>
                    </a:lnR>
                    <a:lnT>
                      <a:noFill/>
                    </a:lnT>
                    <a:lnB>
                      <a:noFill/>
                    </a:lnB>
                    <a:solidFill>
                      <a:srgbClr val="FFFFFF"/>
                    </a:solidFill>
                  </a:tcPr>
                </a:tc>
                <a:tc>
                  <a:txBody>
                    <a:bodyPr/>
                    <a:lstStyle/>
                    <a:p>
                      <a:pPr algn="ctr"/>
                      <a:r>
                        <a:rPr lang="en-US"/>
                        <a:t>0</a:t>
                      </a:r>
                    </a:p>
                  </a:txBody>
                  <a:tcPr anchor="ctr">
                    <a:lnL>
                      <a:noFill/>
                    </a:lnL>
                    <a:lnR>
                      <a:noFill/>
                    </a:lnR>
                    <a:lnT>
                      <a:noFill/>
                    </a:lnT>
                    <a:lnB>
                      <a:noFill/>
                    </a:lnB>
                    <a:solidFill>
                      <a:srgbClr val="FFFFFF"/>
                    </a:solidFill>
                  </a:tcPr>
                </a:tc>
                <a:extLst>
                  <a:ext uri="{0D108BD9-81ED-4DB2-BD59-A6C34878D82A}">
                    <a16:rowId xmlns:a16="http://schemas.microsoft.com/office/drawing/2014/main" val="2981786616"/>
                  </a:ext>
                </a:extLst>
              </a:tr>
              <a:tr h="309845">
                <a:tc>
                  <a:txBody>
                    <a:bodyPr/>
                    <a:lstStyle/>
                    <a:p>
                      <a:pPr algn="ctr"/>
                      <a:r>
                        <a:rPr lang="en-US"/>
                        <a:t>7</a:t>
                      </a:r>
                    </a:p>
                  </a:txBody>
                  <a:tcPr anchor="ctr">
                    <a:lnL>
                      <a:noFill/>
                    </a:lnL>
                    <a:lnR>
                      <a:noFill/>
                    </a:lnR>
                    <a:lnT>
                      <a:noFill/>
                    </a:lnT>
                    <a:lnB>
                      <a:noFill/>
                    </a:lnB>
                    <a:solidFill>
                      <a:srgbClr val="FFFFFF"/>
                    </a:solidFill>
                  </a:tcPr>
                </a:tc>
                <a:tc>
                  <a:txBody>
                    <a:bodyPr/>
                    <a:lstStyle/>
                    <a:p>
                      <a:pPr algn="ctr"/>
                      <a:r>
                        <a:rPr lang="en-US"/>
                        <a:t>0,1,1,0</a:t>
                      </a:r>
                    </a:p>
                  </a:txBody>
                  <a:tcPr anchor="ctr">
                    <a:lnL>
                      <a:noFill/>
                    </a:lnL>
                    <a:lnR>
                      <a:noFill/>
                    </a:lnR>
                    <a:lnT>
                      <a:noFill/>
                    </a:lnT>
                    <a:lnB>
                      <a:noFill/>
                    </a:lnB>
                    <a:solidFill>
                      <a:srgbClr val="FFFFFF"/>
                    </a:solidFill>
                  </a:tcPr>
                </a:tc>
                <a:tc>
                  <a:txBody>
                    <a:bodyPr/>
                    <a:lstStyle/>
                    <a:p>
                      <a:pPr algn="ctr"/>
                      <a:r>
                        <a:rPr lang="en-US" dirty="0"/>
                        <a:t>0</a:t>
                      </a:r>
                    </a:p>
                  </a:txBody>
                  <a:tcPr anchor="ctr">
                    <a:lnL>
                      <a:noFill/>
                    </a:lnL>
                    <a:lnR>
                      <a:noFill/>
                    </a:lnR>
                    <a:lnT>
                      <a:noFill/>
                    </a:lnT>
                    <a:lnB>
                      <a:noFill/>
                    </a:lnB>
                    <a:solidFill>
                      <a:srgbClr val="FFFFFF"/>
                    </a:solidFill>
                  </a:tcPr>
                </a:tc>
                <a:extLst>
                  <a:ext uri="{0D108BD9-81ED-4DB2-BD59-A6C34878D82A}">
                    <a16:rowId xmlns:a16="http://schemas.microsoft.com/office/drawing/2014/main" val="3457988962"/>
                  </a:ext>
                </a:extLst>
              </a:tr>
            </a:tbl>
          </a:graphicData>
        </a:graphic>
      </p:graphicFrame>
    </p:spTree>
    <p:extLst>
      <p:ext uri="{BB962C8B-B14F-4D97-AF65-F5344CB8AC3E}">
        <p14:creationId xmlns:p14="http://schemas.microsoft.com/office/powerpoint/2010/main" val="173186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DA7-6730-4927-94F2-6316BAC548B7}"/>
              </a:ext>
            </a:extLst>
          </p:cNvPr>
          <p:cNvSpPr>
            <a:spLocks noGrp="1"/>
          </p:cNvSpPr>
          <p:nvPr>
            <p:ph type="title"/>
          </p:nvPr>
        </p:nvSpPr>
        <p:spPr/>
        <p:txBody>
          <a:bodyPr/>
          <a:lstStyle/>
          <a:p>
            <a:r>
              <a:rPr lang="en-US" b="1" i="1" dirty="0"/>
              <a:t>      Non linear feedback shift resister(NLFSR)</a:t>
            </a:r>
            <a:endParaRPr lang="en-US" dirty="0"/>
          </a:p>
        </p:txBody>
      </p:sp>
      <p:sp>
        <p:nvSpPr>
          <p:cNvPr id="3" name="Content Placeholder 2">
            <a:extLst>
              <a:ext uri="{FF2B5EF4-FFF2-40B4-BE49-F238E27FC236}">
                <a16:creationId xmlns:a16="http://schemas.microsoft.com/office/drawing/2014/main" id="{993B9EBD-6C66-40C5-9003-A05B6F1BA8C1}"/>
              </a:ext>
            </a:extLst>
          </p:cNvPr>
          <p:cNvSpPr>
            <a:spLocks noGrp="1"/>
          </p:cNvSpPr>
          <p:nvPr>
            <p:ph idx="1"/>
          </p:nvPr>
        </p:nvSpPr>
        <p:spPr/>
        <p:txBody>
          <a:bodyPr/>
          <a:lstStyle/>
          <a:p>
            <a:r>
              <a:rPr lang="en-IN" b="0" i="0" dirty="0">
                <a:solidFill>
                  <a:srgbClr val="202122"/>
                </a:solidFill>
                <a:effectLst/>
              </a:rPr>
              <a:t>A </a:t>
            </a:r>
            <a:r>
              <a:rPr lang="en-IN" b="1" i="0" dirty="0">
                <a:solidFill>
                  <a:srgbClr val="202122"/>
                </a:solidFill>
                <a:effectLst/>
              </a:rPr>
              <a:t>nonlinear-feedback shift register</a:t>
            </a:r>
            <a:r>
              <a:rPr lang="en-IN" b="0" i="0" dirty="0">
                <a:solidFill>
                  <a:srgbClr val="202122"/>
                </a:solidFill>
                <a:effectLst/>
              </a:rPr>
              <a:t> (NLFSR) is a </a:t>
            </a:r>
            <a:r>
              <a:rPr lang="en-IN" b="0" i="0" u="none" strike="noStrike" dirty="0">
                <a:solidFill>
                  <a:srgbClr val="0645AD"/>
                </a:solidFill>
                <a:effectLst/>
                <a:hlinkClick r:id="rId2" tooltip="Shift register"/>
              </a:rPr>
              <a:t>shift register</a:t>
            </a:r>
            <a:r>
              <a:rPr lang="en-IN" b="0" i="0" dirty="0">
                <a:solidFill>
                  <a:srgbClr val="202122"/>
                </a:solidFill>
                <a:effectLst/>
              </a:rPr>
              <a:t> whose input bit is a non-linear function of its previous state.</a:t>
            </a:r>
          </a:p>
          <a:p>
            <a:r>
              <a:rPr lang="en-IN" dirty="0">
                <a:solidFill>
                  <a:srgbClr val="202122"/>
                </a:solidFill>
              </a:rPr>
              <a:t>It is very similar to </a:t>
            </a:r>
            <a:r>
              <a:rPr lang="en-IN" dirty="0" err="1">
                <a:solidFill>
                  <a:srgbClr val="202122"/>
                </a:solidFill>
              </a:rPr>
              <a:t>lfsr</a:t>
            </a:r>
            <a:r>
              <a:rPr lang="en-IN" dirty="0">
                <a:solidFill>
                  <a:srgbClr val="202122"/>
                </a:solidFill>
              </a:rPr>
              <a:t>.</a:t>
            </a:r>
          </a:p>
          <a:p>
            <a:endParaRPr lang="en-US" dirty="0"/>
          </a:p>
        </p:txBody>
      </p:sp>
      <p:pic>
        <p:nvPicPr>
          <p:cNvPr id="5" name="Picture 4">
            <a:extLst>
              <a:ext uri="{FF2B5EF4-FFF2-40B4-BE49-F238E27FC236}">
                <a16:creationId xmlns:a16="http://schemas.microsoft.com/office/drawing/2014/main" id="{AE244BFA-453F-4857-B92E-E3E3C21C0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292" y="3627811"/>
            <a:ext cx="5059995" cy="1844580"/>
          </a:xfrm>
          <a:prstGeom prst="rect">
            <a:avLst/>
          </a:prstGeom>
        </p:spPr>
      </p:pic>
    </p:spTree>
    <p:extLst>
      <p:ext uri="{BB962C8B-B14F-4D97-AF65-F5344CB8AC3E}">
        <p14:creationId xmlns:p14="http://schemas.microsoft.com/office/powerpoint/2010/main" val="425332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236134-A446-4891-AD2B-782E179E9163}"/>
              </a:ext>
            </a:extLst>
          </p:cNvPr>
          <p:cNvSpPr>
            <a:spLocks noGrp="1"/>
          </p:cNvSpPr>
          <p:nvPr>
            <p:ph type="title"/>
          </p:nvPr>
        </p:nvSpPr>
        <p:spPr>
          <a:xfrm>
            <a:off x="466722" y="586855"/>
            <a:ext cx="3201366" cy="3387497"/>
          </a:xfrm>
        </p:spPr>
        <p:txBody>
          <a:bodyPr anchor="b">
            <a:normAutofit/>
          </a:bodyPr>
          <a:lstStyle/>
          <a:p>
            <a:pPr algn="r"/>
            <a:r>
              <a:rPr lang="en-US" sz="2200" dirty="0">
                <a:solidFill>
                  <a:srgbClr val="FFFFFF"/>
                </a:solidFill>
                <a:cs typeface="Calibri Light"/>
              </a:rPr>
              <a:t>                                </a:t>
            </a:r>
            <a:r>
              <a:rPr lang="en-US" b="1" i="1" dirty="0">
                <a:solidFill>
                  <a:srgbClr val="FFFFFF"/>
                </a:solidFill>
                <a:cs typeface="Calibri Light"/>
              </a:rPr>
              <a:t>OUTLINE</a:t>
            </a:r>
          </a:p>
        </p:txBody>
      </p:sp>
      <p:sp>
        <p:nvSpPr>
          <p:cNvPr id="3" name="Content Placeholder 2">
            <a:extLst>
              <a:ext uri="{FF2B5EF4-FFF2-40B4-BE49-F238E27FC236}">
                <a16:creationId xmlns:a16="http://schemas.microsoft.com/office/drawing/2014/main" id="{A93F2BEC-3C28-4508-A6A9-BCD59055D07B}"/>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i="1" dirty="0">
                <a:cs typeface="Calibri"/>
              </a:rPr>
              <a:t>Introduction</a:t>
            </a:r>
          </a:p>
          <a:p>
            <a:r>
              <a:rPr lang="en-US" sz="2000" i="1" dirty="0">
                <a:cs typeface="Calibri"/>
              </a:rPr>
              <a:t>Background</a:t>
            </a:r>
          </a:p>
          <a:p>
            <a:r>
              <a:rPr lang="en-US" sz="2000" i="1" dirty="0">
                <a:cs typeface="Calibri"/>
              </a:rPr>
              <a:t>Motivation</a:t>
            </a:r>
          </a:p>
          <a:p>
            <a:r>
              <a:rPr lang="en-US" sz="2000" i="1" dirty="0">
                <a:cs typeface="Calibri"/>
              </a:rPr>
              <a:t>Objectives</a:t>
            </a:r>
          </a:p>
          <a:p>
            <a:r>
              <a:rPr lang="en-US" sz="2000" i="1" dirty="0">
                <a:cs typeface="Calibri"/>
              </a:rPr>
              <a:t>Application and Consequences</a:t>
            </a:r>
          </a:p>
          <a:p>
            <a:r>
              <a:rPr lang="en-US" sz="2000" i="1" dirty="0">
                <a:cs typeface="Calibri"/>
              </a:rPr>
              <a:t>Methodology</a:t>
            </a:r>
          </a:p>
          <a:p>
            <a:r>
              <a:rPr lang="en-US" sz="2000" i="1" dirty="0">
                <a:cs typeface="Calibri"/>
              </a:rPr>
              <a:t>Result and analysis</a:t>
            </a:r>
          </a:p>
          <a:p>
            <a:r>
              <a:rPr lang="en-US" sz="2000" i="1" dirty="0">
                <a:cs typeface="Calibri"/>
              </a:rPr>
              <a:t>Conclusion and future work</a:t>
            </a:r>
          </a:p>
          <a:p>
            <a:r>
              <a:rPr lang="en-US" sz="2000" i="1" dirty="0">
                <a:cs typeface="Calibri"/>
              </a:rPr>
              <a:t>References</a:t>
            </a:r>
          </a:p>
        </p:txBody>
      </p:sp>
    </p:spTree>
    <p:extLst>
      <p:ext uri="{BB962C8B-B14F-4D97-AF65-F5344CB8AC3E}">
        <p14:creationId xmlns:p14="http://schemas.microsoft.com/office/powerpoint/2010/main" val="867444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EF5B-32BD-455B-8388-216EA171D43D}"/>
              </a:ext>
            </a:extLst>
          </p:cNvPr>
          <p:cNvSpPr>
            <a:spLocks noGrp="1"/>
          </p:cNvSpPr>
          <p:nvPr>
            <p:ph type="title"/>
          </p:nvPr>
        </p:nvSpPr>
        <p:spPr>
          <a:xfrm>
            <a:off x="838200" y="231960"/>
            <a:ext cx="10515600" cy="1325563"/>
          </a:xfrm>
        </p:spPr>
        <p:txBody>
          <a:bodyPr/>
          <a:lstStyle/>
          <a:p>
            <a:r>
              <a:rPr lang="en-US" b="1" i="1" dirty="0"/>
              <a:t>                       Structure of </a:t>
            </a:r>
            <a:r>
              <a:rPr lang="en-US" b="1" i="1" dirty="0" err="1"/>
              <a:t>nlfsr</a:t>
            </a:r>
            <a:endParaRPr lang="en-US" b="1" i="1" dirty="0"/>
          </a:p>
        </p:txBody>
      </p:sp>
      <p:sp>
        <p:nvSpPr>
          <p:cNvPr id="3" name="Content Placeholder 2">
            <a:extLst>
              <a:ext uri="{FF2B5EF4-FFF2-40B4-BE49-F238E27FC236}">
                <a16:creationId xmlns:a16="http://schemas.microsoft.com/office/drawing/2014/main" id="{618D1571-66AE-4100-BD4B-D6F674C2F659}"/>
              </a:ext>
            </a:extLst>
          </p:cNvPr>
          <p:cNvSpPr>
            <a:spLocks noGrp="1"/>
          </p:cNvSpPr>
          <p:nvPr>
            <p:ph idx="1"/>
          </p:nvPr>
        </p:nvSpPr>
        <p:spPr>
          <a:xfrm>
            <a:off x="886287" y="1736849"/>
            <a:ext cx="10515600" cy="4351338"/>
          </a:xfrm>
        </p:spPr>
        <p:txBody>
          <a:bodyPr/>
          <a:lstStyle/>
          <a:p>
            <a:r>
              <a:rPr lang="en-IN" b="0" i="0" dirty="0">
                <a:solidFill>
                  <a:srgbClr val="000000"/>
                </a:solidFill>
                <a:effectLst/>
              </a:rPr>
              <a:t>The general structure of an n-bit NLFSR is shown in below figure. It consists of n binary storage elements, called </a:t>
            </a:r>
            <a:r>
              <a:rPr lang="en-IN" b="0" i="1" dirty="0">
                <a:solidFill>
                  <a:srgbClr val="000000"/>
                </a:solidFill>
                <a:effectLst/>
              </a:rPr>
              <a:t>bits</a:t>
            </a:r>
            <a:r>
              <a:rPr lang="en-IN" b="0" i="0" dirty="0">
                <a:solidFill>
                  <a:srgbClr val="000000"/>
                </a:solidFill>
                <a:effectLst/>
              </a:rPr>
              <a:t> or </a:t>
            </a:r>
            <a:r>
              <a:rPr lang="en-IN" b="0" i="1" dirty="0">
                <a:solidFill>
                  <a:srgbClr val="000000"/>
                </a:solidFill>
                <a:effectLst/>
              </a:rPr>
              <a:t>stages</a:t>
            </a:r>
            <a:r>
              <a:rPr lang="en-IN" b="0" i="0" dirty="0">
                <a:solidFill>
                  <a:srgbClr val="000000"/>
                </a:solidFill>
                <a:effectLst/>
              </a:rPr>
              <a:t>, and a feedback function f(x</a:t>
            </a:r>
            <a:r>
              <a:rPr lang="en-IN" b="0" i="0" baseline="-25000" dirty="0">
                <a:solidFill>
                  <a:srgbClr val="000000"/>
                </a:solidFill>
                <a:effectLst/>
              </a:rPr>
              <a:t>0</a:t>
            </a:r>
            <a:r>
              <a:rPr lang="en-IN" b="0" i="0" dirty="0">
                <a:solidFill>
                  <a:srgbClr val="000000"/>
                </a:solidFill>
                <a:effectLst/>
              </a:rPr>
              <a:t>,x</a:t>
            </a:r>
            <a:r>
              <a:rPr lang="en-IN" b="0" i="0" baseline="-25000" dirty="0">
                <a:solidFill>
                  <a:srgbClr val="000000"/>
                </a:solidFill>
                <a:effectLst/>
              </a:rPr>
              <a:t>1</a:t>
            </a:r>
            <a:r>
              <a:rPr lang="en-IN" b="0" i="0" dirty="0">
                <a:solidFill>
                  <a:srgbClr val="000000"/>
                </a:solidFill>
                <a:effectLst/>
              </a:rPr>
              <a:t>,...x</a:t>
            </a:r>
            <a:r>
              <a:rPr lang="en-IN" b="0" i="0" baseline="-25000" dirty="0">
                <a:solidFill>
                  <a:srgbClr val="000000"/>
                </a:solidFill>
                <a:effectLst/>
              </a:rPr>
              <a:t>n−1</a:t>
            </a:r>
            <a:r>
              <a:rPr lang="en-IN" b="0" i="0" dirty="0">
                <a:solidFill>
                  <a:srgbClr val="000000"/>
                </a:solidFill>
                <a:effectLst/>
              </a:rPr>
              <a:t>). For each </a:t>
            </a:r>
            <a:r>
              <a:rPr lang="en-IN" b="0" i="0" dirty="0" err="1">
                <a:solidFill>
                  <a:srgbClr val="000000"/>
                </a:solidFill>
                <a:effectLst/>
              </a:rPr>
              <a:t>i</a:t>
            </a:r>
            <a:r>
              <a:rPr lang="en-IN" b="0" i="0" dirty="0">
                <a:solidFill>
                  <a:srgbClr val="000000"/>
                </a:solidFill>
                <a:effectLst/>
              </a:rPr>
              <a:t> ∈ {0,1,...,n−1 }, the state variable x</a:t>
            </a:r>
            <a:r>
              <a:rPr lang="en-IN" b="0" i="0" baseline="-25000" dirty="0">
                <a:solidFill>
                  <a:srgbClr val="000000"/>
                </a:solidFill>
                <a:effectLst/>
              </a:rPr>
              <a:t>i</a:t>
            </a:r>
            <a:r>
              <a:rPr lang="en-IN" b="0" i="0" dirty="0">
                <a:solidFill>
                  <a:srgbClr val="000000"/>
                </a:solidFill>
                <a:effectLst/>
              </a:rPr>
              <a:t> represents the value of the bit </a:t>
            </a:r>
            <a:r>
              <a:rPr lang="en-IN" b="0" i="0" dirty="0" err="1">
                <a:solidFill>
                  <a:srgbClr val="000000"/>
                </a:solidFill>
                <a:effectLst/>
              </a:rPr>
              <a:t>i</a:t>
            </a:r>
            <a:r>
              <a:rPr lang="en-IN" b="0" i="0" dirty="0">
                <a:solidFill>
                  <a:srgbClr val="000000"/>
                </a:solidFill>
                <a:effectLst/>
              </a:rPr>
              <a:t>. At each clock cycle, the content of the register is shifted one bit right. The value of the bit n−1 is updated according to the feedback function f.</a:t>
            </a:r>
            <a:endParaRPr lang="en-US" dirty="0"/>
          </a:p>
        </p:txBody>
      </p:sp>
      <p:pic>
        <p:nvPicPr>
          <p:cNvPr id="5" name="Picture 4">
            <a:extLst>
              <a:ext uri="{FF2B5EF4-FFF2-40B4-BE49-F238E27FC236}">
                <a16:creationId xmlns:a16="http://schemas.microsoft.com/office/drawing/2014/main" id="{769D1C37-FCAB-4FC3-B133-824A1AE4F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809" y="4558488"/>
            <a:ext cx="3898381" cy="1451890"/>
          </a:xfrm>
          <a:prstGeom prst="rect">
            <a:avLst/>
          </a:prstGeom>
        </p:spPr>
      </p:pic>
    </p:spTree>
    <p:extLst>
      <p:ext uri="{BB962C8B-B14F-4D97-AF65-F5344CB8AC3E}">
        <p14:creationId xmlns:p14="http://schemas.microsoft.com/office/powerpoint/2010/main" val="517546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0A47-7D68-4D6D-B2BB-ECE71ACF35A5}"/>
              </a:ext>
            </a:extLst>
          </p:cNvPr>
          <p:cNvSpPr>
            <a:spLocks noGrp="1"/>
          </p:cNvSpPr>
          <p:nvPr>
            <p:ph type="title"/>
          </p:nvPr>
        </p:nvSpPr>
        <p:spPr/>
        <p:txBody>
          <a:bodyPr/>
          <a:lstStyle/>
          <a:p>
            <a:r>
              <a:rPr lang="en-US" dirty="0"/>
              <a:t>Encryption of speech signal</a:t>
            </a:r>
          </a:p>
        </p:txBody>
      </p:sp>
      <p:sp>
        <p:nvSpPr>
          <p:cNvPr id="3" name="Content Placeholder 2">
            <a:extLst>
              <a:ext uri="{FF2B5EF4-FFF2-40B4-BE49-F238E27FC236}">
                <a16:creationId xmlns:a16="http://schemas.microsoft.com/office/drawing/2014/main" id="{7F08BF52-54E0-425E-BE14-451DDAD98BEC}"/>
              </a:ext>
            </a:extLst>
          </p:cNvPr>
          <p:cNvSpPr>
            <a:spLocks noGrp="1"/>
          </p:cNvSpPr>
          <p:nvPr>
            <p:ph idx="1"/>
          </p:nvPr>
        </p:nvSpPr>
        <p:spPr/>
        <p:txBody>
          <a:bodyPr/>
          <a:lstStyle/>
          <a:p>
            <a:r>
              <a:rPr lang="en-US" dirty="0"/>
              <a:t>Write some words Siddharth I am falling asleep.</a:t>
            </a:r>
          </a:p>
        </p:txBody>
      </p:sp>
      <p:pic>
        <p:nvPicPr>
          <p:cNvPr id="5" name="Picture 4">
            <a:extLst>
              <a:ext uri="{FF2B5EF4-FFF2-40B4-BE49-F238E27FC236}">
                <a16:creationId xmlns:a16="http://schemas.microsoft.com/office/drawing/2014/main" id="{CB70940E-493B-4C81-BDA0-BB1F57097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33817"/>
            <a:ext cx="4886468" cy="3314222"/>
          </a:xfrm>
          <a:prstGeom prst="rect">
            <a:avLst/>
          </a:prstGeom>
        </p:spPr>
      </p:pic>
      <p:pic>
        <p:nvPicPr>
          <p:cNvPr id="7" name="Picture 6">
            <a:extLst>
              <a:ext uri="{FF2B5EF4-FFF2-40B4-BE49-F238E27FC236}">
                <a16:creationId xmlns:a16="http://schemas.microsoft.com/office/drawing/2014/main" id="{BAA49AA5-A080-4FC4-82BD-6D5901BA7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334" y="2642695"/>
            <a:ext cx="4484473" cy="3314222"/>
          </a:xfrm>
          <a:prstGeom prst="rect">
            <a:avLst/>
          </a:prstGeom>
        </p:spPr>
      </p:pic>
      <p:cxnSp>
        <p:nvCxnSpPr>
          <p:cNvPr id="9" name="Straight Arrow Connector 8">
            <a:extLst>
              <a:ext uri="{FF2B5EF4-FFF2-40B4-BE49-F238E27FC236}">
                <a16:creationId xmlns:a16="http://schemas.microsoft.com/office/drawing/2014/main" id="{B70A6FB0-859F-44AC-A3D7-CA158B7C8D33}"/>
              </a:ext>
            </a:extLst>
          </p:cNvPr>
          <p:cNvCxnSpPr>
            <a:stCxn id="5" idx="3"/>
            <a:endCxn id="7" idx="1"/>
          </p:cNvCxnSpPr>
          <p:nvPr/>
        </p:nvCxnSpPr>
        <p:spPr>
          <a:xfrm>
            <a:off x="5724668" y="4290928"/>
            <a:ext cx="742666" cy="887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5166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137A-6678-43B8-9941-661AD0A2526A}"/>
              </a:ext>
            </a:extLst>
          </p:cNvPr>
          <p:cNvSpPr>
            <a:spLocks noGrp="1"/>
          </p:cNvSpPr>
          <p:nvPr>
            <p:ph type="title"/>
          </p:nvPr>
        </p:nvSpPr>
        <p:spPr/>
        <p:txBody>
          <a:bodyPr/>
          <a:lstStyle/>
          <a:p>
            <a:r>
              <a:rPr lang="en-US" dirty="0"/>
              <a:t>Decryption of speech signal</a:t>
            </a:r>
          </a:p>
        </p:txBody>
      </p:sp>
      <p:sp>
        <p:nvSpPr>
          <p:cNvPr id="3" name="Content Placeholder 2">
            <a:extLst>
              <a:ext uri="{FF2B5EF4-FFF2-40B4-BE49-F238E27FC236}">
                <a16:creationId xmlns:a16="http://schemas.microsoft.com/office/drawing/2014/main" id="{85B11C74-2BB4-4DD7-97EF-8AB54B53A584}"/>
              </a:ext>
            </a:extLst>
          </p:cNvPr>
          <p:cNvSpPr>
            <a:spLocks noGrp="1"/>
          </p:cNvSpPr>
          <p:nvPr>
            <p:ph idx="1"/>
          </p:nvPr>
        </p:nvSpPr>
        <p:spPr/>
        <p:txBody>
          <a:bodyPr/>
          <a:lstStyle/>
          <a:p>
            <a:r>
              <a:rPr lang="en-US" dirty="0"/>
              <a:t>Whatever</a:t>
            </a:r>
          </a:p>
        </p:txBody>
      </p:sp>
      <p:pic>
        <p:nvPicPr>
          <p:cNvPr id="5" name="Picture 4">
            <a:extLst>
              <a:ext uri="{FF2B5EF4-FFF2-40B4-BE49-F238E27FC236}">
                <a16:creationId xmlns:a16="http://schemas.microsoft.com/office/drawing/2014/main" id="{D5C96DF5-D1B6-4574-97DC-64C1E5F7E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181" y="2558511"/>
            <a:ext cx="4430208" cy="3274118"/>
          </a:xfrm>
          <a:prstGeom prst="rect">
            <a:avLst/>
          </a:prstGeom>
        </p:spPr>
      </p:pic>
      <p:pic>
        <p:nvPicPr>
          <p:cNvPr id="7" name="Picture 6">
            <a:extLst>
              <a:ext uri="{FF2B5EF4-FFF2-40B4-BE49-F238E27FC236}">
                <a16:creationId xmlns:a16="http://schemas.microsoft.com/office/drawing/2014/main" id="{F003AAB1-7115-47A2-9696-BBE3DEF18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160" y="2558511"/>
            <a:ext cx="4934667" cy="3185341"/>
          </a:xfrm>
          <a:prstGeom prst="rect">
            <a:avLst/>
          </a:prstGeom>
        </p:spPr>
      </p:pic>
      <p:cxnSp>
        <p:nvCxnSpPr>
          <p:cNvPr id="10" name="Straight Arrow Connector 9">
            <a:extLst>
              <a:ext uri="{FF2B5EF4-FFF2-40B4-BE49-F238E27FC236}">
                <a16:creationId xmlns:a16="http://schemas.microsoft.com/office/drawing/2014/main" id="{624FF202-EB98-4D71-AB9B-A6E9476B9408}"/>
              </a:ext>
            </a:extLst>
          </p:cNvPr>
          <p:cNvCxnSpPr/>
          <p:nvPr/>
        </p:nvCxnSpPr>
        <p:spPr>
          <a:xfrm>
            <a:off x="5548544" y="4181383"/>
            <a:ext cx="7546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771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340A-A874-4B8F-BA50-E2FD6109AEA7}"/>
              </a:ext>
            </a:extLst>
          </p:cNvPr>
          <p:cNvSpPr>
            <a:spLocks noGrp="1"/>
          </p:cNvSpPr>
          <p:nvPr>
            <p:ph type="title"/>
          </p:nvPr>
        </p:nvSpPr>
        <p:spPr/>
        <p:txBody>
          <a:bodyPr/>
          <a:lstStyle/>
          <a:p>
            <a:r>
              <a:rPr lang="en-US" dirty="0"/>
              <a:t>Result :</a:t>
            </a:r>
          </a:p>
        </p:txBody>
      </p:sp>
      <p:sp>
        <p:nvSpPr>
          <p:cNvPr id="3" name="Content Placeholder 2">
            <a:extLst>
              <a:ext uri="{FF2B5EF4-FFF2-40B4-BE49-F238E27FC236}">
                <a16:creationId xmlns:a16="http://schemas.microsoft.com/office/drawing/2014/main" id="{BFC840FA-4697-447A-A5D4-DBCAA4A21C98}"/>
              </a:ext>
            </a:extLst>
          </p:cNvPr>
          <p:cNvSpPr>
            <a:spLocks noGrp="1"/>
          </p:cNvSpPr>
          <p:nvPr>
            <p:ph idx="1"/>
          </p:nvPr>
        </p:nvSpPr>
        <p:spPr/>
        <p:txBody>
          <a:bodyPr>
            <a:normAutofit/>
          </a:bodyPr>
          <a:lstStyle/>
          <a:p>
            <a:pPr marL="0" indent="0" algn="l">
              <a:buNone/>
            </a:pPr>
            <a:r>
              <a:rPr lang="en-US" sz="3200" dirty="0"/>
              <a:t>Histogram analysis</a:t>
            </a:r>
            <a:endParaRPr lang="en-IN" sz="1800" b="0" i="0" u="none" strike="noStrike" baseline="0" dirty="0">
              <a:solidFill>
                <a:srgbClr val="000000"/>
              </a:solidFill>
            </a:endParaRPr>
          </a:p>
          <a:p>
            <a:pPr algn="l"/>
            <a:r>
              <a:rPr lang="en-IN" sz="2000" b="0" i="0" u="none" strike="noStrike" baseline="0" dirty="0">
                <a:solidFill>
                  <a:srgbClr val="000000"/>
                </a:solidFill>
              </a:rPr>
              <a:t>It is clear that the histogram of the encrypted speech is almost uniformly distributed, and different from the histogram of the original speech. Thus, the encrypted speech provides no index that would facilitate the use of a statistical attack on the proposed scheme, </a:t>
            </a:r>
            <a:r>
              <a:rPr lang="en-US" sz="2000" b="0" i="0" u="none" strike="noStrike" baseline="0" dirty="0">
                <a:solidFill>
                  <a:srgbClr val="000000"/>
                </a:solidFill>
              </a:rPr>
              <a:t>making statistical </a:t>
            </a:r>
            <a:r>
              <a:rPr lang="en-IN" sz="2000" b="0" i="0" u="none" strike="noStrike" baseline="0" dirty="0"/>
              <a:t>attacks difficult. These properties indicate that the proposed scheme provides high security </a:t>
            </a:r>
            <a:r>
              <a:rPr lang="en-US" sz="2000" b="0" i="0" u="none" strike="noStrike" baseline="0" dirty="0"/>
              <a:t>against statistical attacks.</a:t>
            </a:r>
          </a:p>
          <a:p>
            <a:pPr marL="0" indent="0" algn="l">
              <a:buNone/>
            </a:pPr>
            <a:r>
              <a:rPr lang="en-US" sz="3200" b="1" i="0" u="none" strike="noStrike" baseline="0" dirty="0">
                <a:latin typeface="+mj-lt"/>
              </a:rPr>
              <a:t>Key sensitivity</a:t>
            </a:r>
            <a:endParaRPr lang="en-US" sz="3600" b="0" i="0" u="none" strike="noStrike" baseline="0" dirty="0">
              <a:latin typeface="+mj-lt"/>
            </a:endParaRPr>
          </a:p>
          <a:p>
            <a:pPr algn="l"/>
            <a:r>
              <a:rPr lang="en-IN" sz="1800" b="0" i="0" u="none" strike="noStrike" baseline="0" dirty="0">
                <a:latin typeface="KwltrsSTIX-Regular"/>
              </a:rPr>
              <a:t>The most important feature of a cryptosystem based on stream cipher is key sensitivity. For example, a small change in the secret key leads to different results during the encryption and decryption of data. Correct decryption needs complete and precise knowledge of all of the secret key bits; otherwise the data cannot be decrypted.</a:t>
            </a:r>
            <a:endParaRPr lang="en-US" sz="3200" dirty="0"/>
          </a:p>
        </p:txBody>
      </p:sp>
    </p:spTree>
    <p:extLst>
      <p:ext uri="{BB962C8B-B14F-4D97-AF65-F5344CB8AC3E}">
        <p14:creationId xmlns:p14="http://schemas.microsoft.com/office/powerpoint/2010/main" val="2658827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52BD-0CDF-42F3-85FD-7FC53CA739B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18A11CB-8CBC-439C-8494-0AAEAA06EF26}"/>
              </a:ext>
            </a:extLst>
          </p:cNvPr>
          <p:cNvSpPr>
            <a:spLocks noGrp="1"/>
          </p:cNvSpPr>
          <p:nvPr>
            <p:ph idx="1"/>
          </p:nvPr>
        </p:nvSpPr>
        <p:spPr/>
        <p:txBody>
          <a:bodyPr/>
          <a:lstStyle/>
          <a:p>
            <a:pPr algn="l"/>
            <a:r>
              <a:rPr lang="en-IN" sz="1800" b="0" i="0" u="none" strike="noStrike" baseline="0" dirty="0">
                <a:latin typeface="KwltrsSTIX-Regular"/>
              </a:rPr>
              <a:t>In this work, a novel approach for selective speech encryption based on stream cipher is elaborated. The speech signal is pre-processed to remove automatically the silent/unvoiced parts and produce the selected useful speech to be encrypted. This allows a drastic reduction in computing time and resources. The proposed pseudorandom generator allows a large key space which makes the system secure from brute force attack. The algorithm is computationally simple and highly secure and easy to implement for speech encryption and decryption.</a:t>
            </a:r>
            <a:endParaRPr lang="en-US" dirty="0"/>
          </a:p>
        </p:txBody>
      </p:sp>
    </p:spTree>
    <p:extLst>
      <p:ext uri="{BB962C8B-B14F-4D97-AF65-F5344CB8AC3E}">
        <p14:creationId xmlns:p14="http://schemas.microsoft.com/office/powerpoint/2010/main" val="1161689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2159-5171-4BBF-ACD8-08D51EC57DBC}"/>
              </a:ext>
            </a:extLst>
          </p:cNvPr>
          <p:cNvSpPr>
            <a:spLocks noGrp="1"/>
          </p:cNvSpPr>
          <p:nvPr>
            <p:ph type="title"/>
          </p:nvPr>
        </p:nvSpPr>
        <p:spPr/>
        <p:txBody>
          <a:bodyPr/>
          <a:lstStyle/>
          <a:p>
            <a:r>
              <a:rPr lang="en-GB" b="1" i="1" dirty="0"/>
              <a:t>Reference</a:t>
            </a:r>
            <a:endParaRPr lang="en-IN" b="1" i="1" dirty="0"/>
          </a:p>
        </p:txBody>
      </p:sp>
      <p:sp>
        <p:nvSpPr>
          <p:cNvPr id="3" name="Content Placeholder 2">
            <a:extLst>
              <a:ext uri="{FF2B5EF4-FFF2-40B4-BE49-F238E27FC236}">
                <a16:creationId xmlns:a16="http://schemas.microsoft.com/office/drawing/2014/main" id="{20EAA7DD-3A6E-4C30-8B2E-270CA481C0BF}"/>
              </a:ext>
            </a:extLst>
          </p:cNvPr>
          <p:cNvSpPr>
            <a:spLocks noGrp="1"/>
          </p:cNvSpPr>
          <p:nvPr>
            <p:ph idx="1"/>
          </p:nvPr>
        </p:nvSpPr>
        <p:spPr/>
        <p:txBody>
          <a:bodyPr>
            <a:normAutofit/>
          </a:bodyPr>
          <a:lstStyle/>
          <a:p>
            <a:r>
              <a:rPr lang="en-GB" sz="2000" dirty="0"/>
              <a:t>Abd </a:t>
            </a:r>
            <a:r>
              <a:rPr lang="en-GB" sz="2000" dirty="0" err="1"/>
              <a:t>Elzaher</a:t>
            </a:r>
            <a:r>
              <a:rPr lang="en-GB" sz="2000" dirty="0"/>
              <a:t>, M. F., </a:t>
            </a:r>
            <a:r>
              <a:rPr lang="en-GB" sz="2000" dirty="0" err="1"/>
              <a:t>Shalaby</a:t>
            </a:r>
            <a:r>
              <a:rPr lang="en-GB" sz="2000" dirty="0"/>
              <a:t>, M., &amp; El </a:t>
            </a:r>
            <a:r>
              <a:rPr lang="en-GB" sz="2000" dirty="0" err="1"/>
              <a:t>Ramly</a:t>
            </a:r>
            <a:r>
              <a:rPr lang="en-GB" sz="2000" dirty="0"/>
              <a:t>, S. H. (2016). Securing modern voice communication systems using multilevel chaotic approach. International Journal of Computer Applications, 135(9), 0975–8887.</a:t>
            </a:r>
          </a:p>
          <a:p>
            <a:r>
              <a:rPr lang="en-IN" sz="2000" dirty="0" err="1"/>
              <a:t>Ashtiyani</a:t>
            </a:r>
            <a:r>
              <a:rPr lang="en-IN" sz="2000" dirty="0"/>
              <a:t>, M., Moradi </a:t>
            </a:r>
            <a:r>
              <a:rPr lang="en-IN" sz="2000" dirty="0" err="1"/>
              <a:t>Birgani</a:t>
            </a:r>
            <a:r>
              <a:rPr lang="en-IN" sz="2000" dirty="0"/>
              <a:t>, P., &amp; Karimi </a:t>
            </a:r>
            <a:r>
              <a:rPr lang="en-IN" sz="2000" dirty="0" err="1"/>
              <a:t>Madahi</a:t>
            </a:r>
            <a:r>
              <a:rPr lang="en-IN" sz="2000" dirty="0"/>
              <a:t>, S. S. (2012). Speech signal encryption using chaotic symmetric cryptography. Journal of Basic and Applied Scientific Research, 2(2), 1668–1674.</a:t>
            </a:r>
          </a:p>
          <a:p>
            <a:r>
              <a:rPr lang="en-GB" sz="2000" dirty="0" err="1"/>
              <a:t>Belmeguenai</a:t>
            </a:r>
            <a:r>
              <a:rPr lang="en-GB" sz="2000" dirty="0"/>
              <a:t>, A., Mansouri, K., &amp; </a:t>
            </a:r>
            <a:r>
              <a:rPr lang="en-GB" sz="2000" dirty="0" err="1"/>
              <a:t>Lashab</a:t>
            </a:r>
            <a:r>
              <a:rPr lang="en-GB" sz="2000" dirty="0"/>
              <a:t>, M. (2015). Speech encryption using stream cipher. British Journal of Applied Science and Technology, 8(1), 107–125</a:t>
            </a:r>
          </a:p>
          <a:p>
            <a:r>
              <a:rPr lang="en-GB" sz="2000" dirty="0" err="1"/>
              <a:t>Belmeguenai</a:t>
            </a:r>
            <a:r>
              <a:rPr lang="en-GB" sz="2000" dirty="0"/>
              <a:t>, A., </a:t>
            </a:r>
            <a:r>
              <a:rPr lang="en-GB" sz="2000" dirty="0" err="1"/>
              <a:t>Berrak</a:t>
            </a:r>
            <a:r>
              <a:rPr lang="en-GB" sz="2000" dirty="0"/>
              <a:t>, O. &amp; Mansouri, K. (2015). Selective encryption of medical images, In Proceedings of the 10th International Conference on Computer Vision Theory and Applications (VISAPP-2015), pp. 93-99, ISBN: 978-989-758-091-8, Berlin.</a:t>
            </a:r>
          </a:p>
          <a:p>
            <a:r>
              <a:rPr lang="en-GB" sz="2000" dirty="0"/>
              <a:t>Kulkarni, N. S., Raman, B., &amp; Gupta, I. (2008). Selective encryption of multimedia images. NSC, 2008, 17–19.</a:t>
            </a:r>
            <a:endParaRPr lang="en-IN" sz="2000" dirty="0"/>
          </a:p>
        </p:txBody>
      </p:sp>
    </p:spTree>
    <p:extLst>
      <p:ext uri="{BB962C8B-B14F-4D97-AF65-F5344CB8AC3E}">
        <p14:creationId xmlns:p14="http://schemas.microsoft.com/office/powerpoint/2010/main" val="3230871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28D7-4BC0-46BF-939F-A6A0D09DA35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B85C10A-0606-4BDD-B1DF-983E1851764D}"/>
              </a:ext>
            </a:extLst>
          </p:cNvPr>
          <p:cNvSpPr>
            <a:spLocks noGrp="1"/>
          </p:cNvSpPr>
          <p:nvPr>
            <p:ph idx="1"/>
          </p:nvPr>
        </p:nvSpPr>
        <p:spPr>
          <a:xfrm>
            <a:off x="838200" y="1288473"/>
            <a:ext cx="10515600" cy="4888490"/>
          </a:xfrm>
        </p:spPr>
        <p:txBody>
          <a:bodyPr/>
          <a:lstStyle/>
          <a:p>
            <a:r>
              <a:rPr lang="en-US" sz="2000" dirty="0">
                <a:hlinkClick r:id="rId2"/>
              </a:rPr>
              <a:t>https://www.cs.princeton.edu/courses/archive/spr19/cos126/assignments/lfsr/</a:t>
            </a:r>
            <a:endParaRPr lang="en-US" sz="2000" dirty="0"/>
          </a:p>
          <a:p>
            <a:r>
              <a:rPr lang="en-US" sz="2000" dirty="0">
                <a:hlinkClick r:id="rId3"/>
              </a:rPr>
              <a:t>https://link.springer.com/referenceworkentry/10.1007%2F978-1-4419-5906-5_361</a:t>
            </a:r>
            <a:endParaRPr lang="en-US" sz="2000" dirty="0"/>
          </a:p>
          <a:p>
            <a:r>
              <a:rPr lang="en-GB" sz="2000" dirty="0"/>
              <a:t>Bhatnagar, G., &amp; Jonathan Wu, Q. M. (2012). Selective image encryption based on pixels of interest and singular value decomposition. Digital Signal Processing, 22, 648–663.</a:t>
            </a:r>
          </a:p>
          <a:p>
            <a:r>
              <a:rPr lang="en-GB" sz="2000" dirty="0" err="1"/>
              <a:t>Burileanu</a:t>
            </a:r>
            <a:r>
              <a:rPr lang="en-GB" sz="2000" dirty="0"/>
              <a:t>, D., </a:t>
            </a:r>
            <a:r>
              <a:rPr lang="en-GB" sz="2000" dirty="0" err="1"/>
              <a:t>Pascalin</a:t>
            </a:r>
            <a:r>
              <a:rPr lang="en-GB" sz="2000" dirty="0"/>
              <a:t>, L., </a:t>
            </a:r>
            <a:r>
              <a:rPr lang="en-GB" sz="2000" dirty="0" err="1"/>
              <a:t>Burileanu</a:t>
            </a:r>
            <a:r>
              <a:rPr lang="en-GB" sz="2000" dirty="0"/>
              <a:t>, C., &amp; </a:t>
            </a:r>
            <a:r>
              <a:rPr lang="en-GB" sz="2000" dirty="0" err="1"/>
              <a:t>Puchiu</a:t>
            </a:r>
            <a:r>
              <a:rPr lang="en-GB" sz="2000" dirty="0"/>
              <a:t>, M. (2000). An adaptive and fast speech detection algorithm. Proceedings of the 3rd International Workshop on Text, Speech and Dialogue, p. 177182.</a:t>
            </a:r>
          </a:p>
          <a:p>
            <a:r>
              <a:rPr lang="en-GB" sz="2000" dirty="0"/>
              <a:t>Wikipedia</a:t>
            </a:r>
            <a:endParaRPr lang="en-US" sz="2000" dirty="0"/>
          </a:p>
          <a:p>
            <a:endParaRPr lang="en-US" sz="2000" dirty="0"/>
          </a:p>
          <a:p>
            <a:endParaRPr lang="en-US" dirty="0"/>
          </a:p>
        </p:txBody>
      </p:sp>
    </p:spTree>
    <p:extLst>
      <p:ext uri="{BB962C8B-B14F-4D97-AF65-F5344CB8AC3E}">
        <p14:creationId xmlns:p14="http://schemas.microsoft.com/office/powerpoint/2010/main" val="147659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830B3-451B-450E-990C-50EFEC6E138A}"/>
              </a:ext>
            </a:extLst>
          </p:cNvPr>
          <p:cNvSpPr>
            <a:spLocks noGrp="1"/>
          </p:cNvSpPr>
          <p:nvPr>
            <p:ph type="title"/>
          </p:nvPr>
        </p:nvSpPr>
        <p:spPr>
          <a:xfrm>
            <a:off x="723182" y="48823"/>
            <a:ext cx="10630618" cy="966130"/>
          </a:xfrm>
        </p:spPr>
        <p:txBody>
          <a:bodyPr/>
          <a:lstStyle/>
          <a:p>
            <a:r>
              <a:rPr lang="en-US" b="1" i="1" dirty="0">
                <a:cs typeface="Calibri Light"/>
              </a:rPr>
              <a:t>Introduction</a:t>
            </a:r>
            <a:endParaRPr lang="en-US" b="1" i="1" dirty="0"/>
          </a:p>
        </p:txBody>
      </p:sp>
      <p:sp>
        <p:nvSpPr>
          <p:cNvPr id="3" name="Content Placeholder 2">
            <a:extLst>
              <a:ext uri="{FF2B5EF4-FFF2-40B4-BE49-F238E27FC236}">
                <a16:creationId xmlns:a16="http://schemas.microsoft.com/office/drawing/2014/main" id="{703C5ACE-6D58-4264-B248-26D6724EB071}"/>
              </a:ext>
            </a:extLst>
          </p:cNvPr>
          <p:cNvSpPr>
            <a:spLocks noGrp="1"/>
          </p:cNvSpPr>
          <p:nvPr>
            <p:ph idx="1"/>
          </p:nvPr>
        </p:nvSpPr>
        <p:spPr>
          <a:xfrm>
            <a:off x="838200" y="948607"/>
            <a:ext cx="10515600" cy="5630922"/>
          </a:xfrm>
        </p:spPr>
        <p:txBody>
          <a:bodyPr vert="horz" lIns="91440" tIns="45720" rIns="91440" bIns="45720" rtlCol="0" anchor="t">
            <a:noAutofit/>
          </a:bodyPr>
          <a:lstStyle/>
          <a:p>
            <a:r>
              <a:rPr lang="en-US" sz="2400" dirty="0">
                <a:ea typeface="+mn-lt"/>
                <a:cs typeface="+mn-lt"/>
              </a:rPr>
              <a:t>This aim of this project is based on the transmission of the encrypted speech through the insecure channel.</a:t>
            </a:r>
          </a:p>
          <a:p>
            <a:r>
              <a:rPr lang="en-US" sz="2400" dirty="0">
                <a:ea typeface="+mn-lt"/>
                <a:cs typeface="+mn-lt"/>
              </a:rPr>
              <a:t>The proposed technique is based on </a:t>
            </a:r>
            <a:r>
              <a:rPr lang="en-US" sz="2400" b="1" dirty="0">
                <a:ea typeface="+mn-lt"/>
                <a:cs typeface="+mn-lt"/>
              </a:rPr>
              <a:t>stream encryption</a:t>
            </a:r>
            <a:r>
              <a:rPr lang="en-US" sz="2400" dirty="0">
                <a:ea typeface="+mn-lt"/>
                <a:cs typeface="+mn-lt"/>
              </a:rPr>
              <a:t> where the original speech is pre-processed in order to select the relevant data for encryption.</a:t>
            </a:r>
          </a:p>
          <a:p>
            <a:r>
              <a:rPr lang="en-US" sz="2400" dirty="0">
                <a:ea typeface="+mn-lt"/>
                <a:cs typeface="+mn-lt"/>
              </a:rPr>
              <a:t>In this work the problem of the secret key is approached by using pseudo-random sequences generated in the deterministic way from a short secret key which can be exchanged more easily between sender and receiver.</a:t>
            </a:r>
          </a:p>
          <a:p>
            <a:r>
              <a:rPr lang="en-US" sz="2400" dirty="0">
                <a:ea typeface="+mn-lt"/>
                <a:cs typeface="+mn-lt"/>
              </a:rPr>
              <a:t>The pseudo-random generator consists of one 80-bit linear Feedback Shift Register (LFSR), one 80-bit Non-Linear Feedback Shift Register (NLFSR) and a nonlinear Boolean function g. </a:t>
            </a:r>
          </a:p>
          <a:p>
            <a:r>
              <a:rPr lang="en-US" sz="2400" dirty="0">
                <a:ea typeface="+mn-lt"/>
                <a:cs typeface="+mn-lt"/>
              </a:rPr>
              <a:t>After the encryption, the encrypted speech could travelled through the different channel, internet or storage and reach to the its destination.</a:t>
            </a:r>
          </a:p>
          <a:p>
            <a:r>
              <a:rPr lang="en-US" sz="2400" dirty="0">
                <a:ea typeface="+mn-lt"/>
                <a:cs typeface="+mn-lt"/>
              </a:rPr>
              <a:t>Decryption and denormalization take place at the receiver end.</a:t>
            </a:r>
          </a:p>
          <a:p>
            <a:endParaRPr lang="en-US" sz="2400" dirty="0">
              <a:cs typeface="Calibri"/>
            </a:endParaRPr>
          </a:p>
        </p:txBody>
      </p:sp>
    </p:spTree>
    <p:extLst>
      <p:ext uri="{BB962C8B-B14F-4D97-AF65-F5344CB8AC3E}">
        <p14:creationId xmlns:p14="http://schemas.microsoft.com/office/powerpoint/2010/main" val="38602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F6F0-A84A-4262-8AA7-E1817328CFBB}"/>
              </a:ext>
            </a:extLst>
          </p:cNvPr>
          <p:cNvSpPr>
            <a:spLocks noGrp="1"/>
          </p:cNvSpPr>
          <p:nvPr>
            <p:ph type="title"/>
          </p:nvPr>
        </p:nvSpPr>
        <p:spPr>
          <a:xfrm>
            <a:off x="838200" y="129598"/>
            <a:ext cx="10515600" cy="1325563"/>
          </a:xfrm>
        </p:spPr>
        <p:txBody>
          <a:bodyPr/>
          <a:lstStyle/>
          <a:p>
            <a:r>
              <a:rPr lang="en-GB" b="1" i="1" dirty="0"/>
              <a:t>       Process of Encryption and Decryption</a:t>
            </a:r>
            <a:endParaRPr lang="en-IN" b="1" i="1" dirty="0"/>
          </a:p>
        </p:txBody>
      </p:sp>
      <p:pic>
        <p:nvPicPr>
          <p:cNvPr id="5" name="Content Placeholder 4">
            <a:extLst>
              <a:ext uri="{FF2B5EF4-FFF2-40B4-BE49-F238E27FC236}">
                <a16:creationId xmlns:a16="http://schemas.microsoft.com/office/drawing/2014/main" id="{587E62C4-C854-49FB-9139-46882A8F8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5163" y="1455161"/>
            <a:ext cx="7426036" cy="5195455"/>
          </a:xfrm>
        </p:spPr>
      </p:pic>
    </p:spTree>
    <p:extLst>
      <p:ext uri="{BB962C8B-B14F-4D97-AF65-F5344CB8AC3E}">
        <p14:creationId xmlns:p14="http://schemas.microsoft.com/office/powerpoint/2010/main" val="280956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4A34-A4AE-406A-B092-883897CE325F}"/>
              </a:ext>
            </a:extLst>
          </p:cNvPr>
          <p:cNvSpPr>
            <a:spLocks noGrp="1"/>
          </p:cNvSpPr>
          <p:nvPr>
            <p:ph type="title"/>
          </p:nvPr>
        </p:nvSpPr>
        <p:spPr/>
        <p:txBody>
          <a:bodyPr/>
          <a:lstStyle/>
          <a:p>
            <a:r>
              <a:rPr lang="en-US" dirty="0">
                <a:cs typeface="Calibri Light"/>
              </a:rPr>
              <a:t>                             </a:t>
            </a:r>
            <a:r>
              <a:rPr lang="en-US" sz="4800" b="1" i="1" dirty="0">
                <a:cs typeface="Calibri Light"/>
              </a:rPr>
              <a:t>Motivation</a:t>
            </a:r>
            <a:endParaRPr lang="en-US" sz="4800" b="1" i="1" dirty="0"/>
          </a:p>
        </p:txBody>
      </p:sp>
      <p:sp>
        <p:nvSpPr>
          <p:cNvPr id="3" name="Content Placeholder 2">
            <a:extLst>
              <a:ext uri="{FF2B5EF4-FFF2-40B4-BE49-F238E27FC236}">
                <a16:creationId xmlns:a16="http://schemas.microsoft.com/office/drawing/2014/main" id="{0123A2B9-AF99-4738-9981-588449CB1E97}"/>
              </a:ext>
            </a:extLst>
          </p:cNvPr>
          <p:cNvSpPr>
            <a:spLocks noGrp="1"/>
          </p:cNvSpPr>
          <p:nvPr>
            <p:ph idx="1"/>
          </p:nvPr>
        </p:nvSpPr>
        <p:spPr>
          <a:xfrm>
            <a:off x="838200" y="1825625"/>
            <a:ext cx="10515600" cy="4782658"/>
          </a:xfrm>
        </p:spPr>
        <p:txBody>
          <a:bodyPr vert="horz" lIns="91440" tIns="45720" rIns="91440" bIns="45720" rtlCol="0" anchor="t">
            <a:normAutofit/>
          </a:bodyPr>
          <a:lstStyle/>
          <a:p>
            <a:r>
              <a:rPr lang="en-US" dirty="0">
                <a:cs typeface="Calibri"/>
              </a:rPr>
              <a:t>Nowadays, Data is the fuel for IT industry. That makes data a priceless and valuable pieces of information. </a:t>
            </a:r>
          </a:p>
          <a:p>
            <a:r>
              <a:rPr lang="en-US" dirty="0">
                <a:cs typeface="Calibri"/>
              </a:rPr>
              <a:t>Audio plays an important role in our medium of communication and rising cyber attack makes encryption of audio file more necessary than before.</a:t>
            </a:r>
          </a:p>
          <a:p>
            <a:r>
              <a:rPr lang="en-US" dirty="0">
                <a:cs typeface="Calibri"/>
              </a:rPr>
              <a:t>There are a lots of different type of encryption technique in the market, but stream cipher is one of the best and effective encryption technique.</a:t>
            </a:r>
          </a:p>
          <a:p>
            <a:r>
              <a:rPr lang="en-US" dirty="0">
                <a:cs typeface="Calibri" panose="020F0502020204030204"/>
              </a:rPr>
              <a:t>There is lots of insecure channels which is not safe because of the presence of </a:t>
            </a:r>
            <a:r>
              <a:rPr lang="en-US" dirty="0">
                <a:ea typeface="+mn-lt"/>
                <a:cs typeface="+mn-lt"/>
              </a:rPr>
              <a:t>intruders, for  these channels some strong encryption should be there.</a:t>
            </a:r>
            <a:endParaRPr lang="en-US" dirty="0">
              <a:cs typeface="Calibri" panose="020F0502020204030204"/>
            </a:endParaRPr>
          </a:p>
        </p:txBody>
      </p:sp>
    </p:spTree>
    <p:extLst>
      <p:ext uri="{BB962C8B-B14F-4D97-AF65-F5344CB8AC3E}">
        <p14:creationId xmlns:p14="http://schemas.microsoft.com/office/powerpoint/2010/main" val="307204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50D94-633A-4964-99A4-488A6C02C5B4}"/>
              </a:ext>
            </a:extLst>
          </p:cNvPr>
          <p:cNvSpPr>
            <a:spLocks noGrp="1"/>
          </p:cNvSpPr>
          <p:nvPr>
            <p:ph type="title"/>
          </p:nvPr>
        </p:nvSpPr>
        <p:spPr>
          <a:xfrm>
            <a:off x="466722" y="586855"/>
            <a:ext cx="3201366" cy="3387497"/>
          </a:xfrm>
        </p:spPr>
        <p:txBody>
          <a:bodyPr anchor="b">
            <a:normAutofit/>
          </a:bodyPr>
          <a:lstStyle/>
          <a:p>
            <a:pPr algn="r"/>
            <a:r>
              <a:rPr lang="en-US" sz="4000" b="1" i="1">
                <a:solidFill>
                  <a:srgbClr val="FFFFFF"/>
                </a:solidFill>
                <a:cs typeface="Calibri Light"/>
              </a:rPr>
              <a:t>OBJECTIVES</a:t>
            </a:r>
          </a:p>
        </p:txBody>
      </p:sp>
      <p:sp>
        <p:nvSpPr>
          <p:cNvPr id="3" name="Content Placeholder 2">
            <a:extLst>
              <a:ext uri="{FF2B5EF4-FFF2-40B4-BE49-F238E27FC236}">
                <a16:creationId xmlns:a16="http://schemas.microsoft.com/office/drawing/2014/main" id="{2EA08EB7-DD8C-4467-A5CC-5F6C0FD62BE1}"/>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dirty="0">
                <a:cs typeface="Calibri"/>
              </a:rPr>
              <a:t>The objectives of this project is to encrypt and decrypt the audio file which should possess the following characteristics.</a:t>
            </a:r>
          </a:p>
          <a:p>
            <a:pPr lvl="1"/>
            <a:r>
              <a:rPr lang="en-US" sz="2000" dirty="0">
                <a:cs typeface="Calibri"/>
              </a:rPr>
              <a:t>Encryption should be only on voiced part.</a:t>
            </a:r>
          </a:p>
          <a:p>
            <a:pPr lvl="1"/>
            <a:r>
              <a:rPr lang="en-US" sz="2000" dirty="0">
                <a:cs typeface="Calibri"/>
              </a:rPr>
              <a:t>Computational power should be minimized.</a:t>
            </a:r>
          </a:p>
          <a:p>
            <a:pPr lvl="1"/>
            <a:r>
              <a:rPr lang="en-US" sz="2000" dirty="0">
                <a:cs typeface="Calibri"/>
              </a:rPr>
              <a:t>Encryption should be done properly.</a:t>
            </a:r>
          </a:p>
          <a:p>
            <a:pPr lvl="1"/>
            <a:r>
              <a:rPr lang="en-US" sz="2000" dirty="0">
                <a:cs typeface="Calibri"/>
              </a:rPr>
              <a:t>Encryption should be as safe as possible.</a:t>
            </a:r>
          </a:p>
        </p:txBody>
      </p:sp>
    </p:spTree>
    <p:extLst>
      <p:ext uri="{BB962C8B-B14F-4D97-AF65-F5344CB8AC3E}">
        <p14:creationId xmlns:p14="http://schemas.microsoft.com/office/powerpoint/2010/main" val="232952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FE4E-D87E-424C-B6FB-44A0AA8BB01F}"/>
              </a:ext>
            </a:extLst>
          </p:cNvPr>
          <p:cNvSpPr>
            <a:spLocks noGrp="1"/>
          </p:cNvSpPr>
          <p:nvPr>
            <p:ph type="title"/>
          </p:nvPr>
        </p:nvSpPr>
        <p:spPr/>
        <p:txBody>
          <a:bodyPr/>
          <a:lstStyle/>
          <a:p>
            <a:r>
              <a:rPr lang="en-US" b="1" i="1" dirty="0">
                <a:ea typeface="+mj-lt"/>
                <a:cs typeface="+mj-lt"/>
              </a:rPr>
              <a:t>Applications and consequences of your work</a:t>
            </a:r>
            <a:endParaRPr lang="en-US" b="1" i="1">
              <a:cs typeface="Calibri Light"/>
            </a:endParaRPr>
          </a:p>
        </p:txBody>
      </p:sp>
      <p:sp>
        <p:nvSpPr>
          <p:cNvPr id="3" name="Content Placeholder 2">
            <a:extLst>
              <a:ext uri="{FF2B5EF4-FFF2-40B4-BE49-F238E27FC236}">
                <a16:creationId xmlns:a16="http://schemas.microsoft.com/office/drawing/2014/main" id="{641C047A-8E05-4B15-931E-66C013C1F07F}"/>
              </a:ext>
            </a:extLst>
          </p:cNvPr>
          <p:cNvSpPr>
            <a:spLocks noGrp="1"/>
          </p:cNvSpPr>
          <p:nvPr>
            <p:ph idx="1"/>
          </p:nvPr>
        </p:nvSpPr>
        <p:spPr/>
        <p:txBody>
          <a:bodyPr vert="horz" lIns="91440" tIns="45720" rIns="91440" bIns="45720" rtlCol="0" anchor="t">
            <a:normAutofit/>
          </a:bodyPr>
          <a:lstStyle/>
          <a:p>
            <a:r>
              <a:rPr lang="en-US" dirty="0">
                <a:cs typeface="Calibri"/>
              </a:rPr>
              <a:t>Some important applications of encrypting speech safely and effectively are:- </a:t>
            </a:r>
          </a:p>
          <a:p>
            <a:pPr marL="514350" indent="-514350">
              <a:buFont typeface="+mj-lt"/>
              <a:buAutoNum type="arabicPeriod"/>
            </a:pPr>
            <a:r>
              <a:rPr lang="en-US" dirty="0">
                <a:cs typeface="Calibri"/>
              </a:rPr>
              <a:t>This can be used in military bases where communication needs to be secured. Using this they can save their time of encrypting the data.</a:t>
            </a:r>
          </a:p>
          <a:p>
            <a:pPr marL="514350" indent="-514350">
              <a:buFont typeface="+mj-lt"/>
              <a:buAutoNum type="arabicPeriod"/>
            </a:pPr>
            <a:r>
              <a:rPr lang="en-US" dirty="0">
                <a:cs typeface="Calibri"/>
              </a:rPr>
              <a:t>This can also be used in several governmental identities which work at the higher level, as they need these sort of encryption to protect data from intruders.</a:t>
            </a:r>
          </a:p>
          <a:p>
            <a:pPr marL="514350" indent="-514350">
              <a:buFont typeface="+mj-lt"/>
              <a:buAutoNum type="arabicPeriod"/>
            </a:pPr>
            <a:r>
              <a:rPr lang="en-US" dirty="0">
                <a:cs typeface="Calibri"/>
              </a:rPr>
              <a:t>It can also be used in normal phone calls, but it’s downside is it’ll increase the cost of making the call.</a:t>
            </a:r>
          </a:p>
        </p:txBody>
      </p:sp>
    </p:spTree>
    <p:extLst>
      <p:ext uri="{BB962C8B-B14F-4D97-AF65-F5344CB8AC3E}">
        <p14:creationId xmlns:p14="http://schemas.microsoft.com/office/powerpoint/2010/main" val="62639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530E-3F6B-4332-87F2-60A222F6282E}"/>
              </a:ext>
            </a:extLst>
          </p:cNvPr>
          <p:cNvSpPr>
            <a:spLocks noGrp="1"/>
          </p:cNvSpPr>
          <p:nvPr>
            <p:ph type="title"/>
          </p:nvPr>
        </p:nvSpPr>
        <p:spPr/>
        <p:txBody>
          <a:bodyPr/>
          <a:lstStyle/>
          <a:p>
            <a:r>
              <a:rPr lang="en-US" dirty="0">
                <a:ea typeface="+mj-lt"/>
                <a:cs typeface="+mj-lt"/>
              </a:rPr>
              <a:t>                            </a:t>
            </a:r>
            <a:r>
              <a:rPr lang="en-US" b="1" i="1" dirty="0">
                <a:ea typeface="+mj-lt"/>
                <a:cs typeface="+mj-lt"/>
              </a:rPr>
              <a:t>Methodology</a:t>
            </a:r>
            <a:endParaRPr lang="en-US" i="1" dirty="0">
              <a:cs typeface="Calibri Light" panose="020F0302020204030204"/>
            </a:endParaRPr>
          </a:p>
        </p:txBody>
      </p:sp>
      <p:sp>
        <p:nvSpPr>
          <p:cNvPr id="3" name="Content Placeholder 2">
            <a:extLst>
              <a:ext uri="{FF2B5EF4-FFF2-40B4-BE49-F238E27FC236}">
                <a16:creationId xmlns:a16="http://schemas.microsoft.com/office/drawing/2014/main" id="{CBB6CE92-6113-4D9A-9581-24BEDA8252D9}"/>
              </a:ext>
            </a:extLst>
          </p:cNvPr>
          <p:cNvSpPr>
            <a:spLocks noGrp="1"/>
          </p:cNvSpPr>
          <p:nvPr>
            <p:ph idx="1"/>
          </p:nvPr>
        </p:nvSpPr>
        <p:spPr/>
        <p:txBody>
          <a:bodyPr vert="horz" lIns="91440" tIns="45720" rIns="91440" bIns="45720" rtlCol="0" anchor="t">
            <a:normAutofit/>
          </a:bodyPr>
          <a:lstStyle/>
          <a:p>
            <a:endParaRPr lang="en-US" dirty="0">
              <a:cs typeface="Calibri"/>
            </a:endParaRPr>
          </a:p>
          <a:p>
            <a:r>
              <a:rPr lang="en-US" dirty="0">
                <a:cs typeface="Calibri"/>
              </a:rPr>
              <a:t>Initially we take the audio as an input and convert it into a text</a:t>
            </a:r>
            <a:r>
              <a:rPr lang="en-US" dirty="0">
                <a:ea typeface="+mn-lt"/>
                <a:cs typeface="+mn-lt"/>
              </a:rPr>
              <a:t>.</a:t>
            </a:r>
          </a:p>
          <a:p>
            <a:r>
              <a:rPr lang="en-US" dirty="0">
                <a:ea typeface="+mn-lt"/>
                <a:cs typeface="+mn-lt"/>
              </a:rPr>
              <a:t>During conversion we leave the unvoiced part and extra noise and take only the useful information.</a:t>
            </a:r>
          </a:p>
          <a:p>
            <a:r>
              <a:rPr lang="en-US" dirty="0">
                <a:ea typeface="+mn-lt"/>
                <a:cs typeface="+mn-lt"/>
              </a:rPr>
              <a:t>After that convert we convert that text into a cipher stream using 80 bit pseudo random generator that consists of LFSR and NLFSR.</a:t>
            </a:r>
          </a:p>
          <a:p>
            <a:r>
              <a:rPr lang="en-US" dirty="0">
                <a:ea typeface="+mn-lt"/>
                <a:cs typeface="+mn-lt"/>
              </a:rPr>
              <a:t>After the encryption process we decrypt the cipher back to our original text and then convert it back to the audio using google speech recognition. </a:t>
            </a:r>
            <a:endParaRPr lang="en-US" dirty="0">
              <a:cs typeface="Calibri"/>
            </a:endParaRPr>
          </a:p>
        </p:txBody>
      </p:sp>
    </p:spTree>
    <p:extLst>
      <p:ext uri="{BB962C8B-B14F-4D97-AF65-F5344CB8AC3E}">
        <p14:creationId xmlns:p14="http://schemas.microsoft.com/office/powerpoint/2010/main" val="353370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6CEC-7668-4CD1-9A1F-72E282AAF783}"/>
              </a:ext>
            </a:extLst>
          </p:cNvPr>
          <p:cNvSpPr>
            <a:spLocks noGrp="1"/>
          </p:cNvSpPr>
          <p:nvPr>
            <p:ph type="title"/>
          </p:nvPr>
        </p:nvSpPr>
        <p:spPr>
          <a:xfrm>
            <a:off x="737558" y="192597"/>
            <a:ext cx="10515600" cy="779224"/>
          </a:xfrm>
        </p:spPr>
        <p:txBody>
          <a:bodyPr>
            <a:normAutofit/>
          </a:bodyPr>
          <a:lstStyle/>
          <a:p>
            <a:r>
              <a:rPr lang="en-US" sz="3200" b="1" i="1" dirty="0">
                <a:cs typeface="Calibri Light"/>
              </a:rPr>
              <a:t>                                                  Cipher</a:t>
            </a:r>
            <a:endParaRPr lang="en-US" sz="3200" dirty="0"/>
          </a:p>
        </p:txBody>
      </p:sp>
      <p:sp>
        <p:nvSpPr>
          <p:cNvPr id="3" name="Content Placeholder 2">
            <a:extLst>
              <a:ext uri="{FF2B5EF4-FFF2-40B4-BE49-F238E27FC236}">
                <a16:creationId xmlns:a16="http://schemas.microsoft.com/office/drawing/2014/main" id="{C35EF38E-9AB3-4D9B-9D98-99F0B1141ACF}"/>
              </a:ext>
            </a:extLst>
          </p:cNvPr>
          <p:cNvSpPr>
            <a:spLocks noGrp="1"/>
          </p:cNvSpPr>
          <p:nvPr>
            <p:ph idx="1"/>
          </p:nvPr>
        </p:nvSpPr>
        <p:spPr>
          <a:xfrm>
            <a:off x="838200" y="1149890"/>
            <a:ext cx="10515600" cy="5027073"/>
          </a:xfrm>
        </p:spPr>
        <p:txBody>
          <a:bodyPr vert="horz" lIns="91440" tIns="45720" rIns="91440" bIns="45720" rtlCol="0" anchor="t">
            <a:normAutofit/>
          </a:bodyPr>
          <a:lstStyle/>
          <a:p>
            <a:r>
              <a:rPr lang="en-US" dirty="0">
                <a:ea typeface="+mn-lt"/>
                <a:cs typeface="+mn-lt"/>
              </a:rPr>
              <a:t>In cryptography, a cipher is an algorithm for performing encryption or decryption.</a:t>
            </a:r>
          </a:p>
          <a:p>
            <a:r>
              <a:rPr lang="en-US" dirty="0">
                <a:ea typeface="+mn-lt"/>
                <a:cs typeface="+mn-lt"/>
              </a:rPr>
              <a:t>Here we will discuss about the two types of Cipher</a:t>
            </a:r>
          </a:p>
          <a:p>
            <a:pPr lvl="1"/>
            <a:r>
              <a:rPr lang="en-US" dirty="0">
                <a:ea typeface="+mn-lt"/>
                <a:cs typeface="+mn-lt"/>
              </a:rPr>
              <a:t>Stream Cipher</a:t>
            </a:r>
          </a:p>
          <a:p>
            <a:pPr lvl="1"/>
            <a:r>
              <a:rPr lang="en-US" dirty="0">
                <a:ea typeface="+mn-lt"/>
                <a:cs typeface="+mn-lt"/>
              </a:rPr>
              <a:t>Block Cipher</a:t>
            </a:r>
            <a:endParaRPr lang="en-US" dirty="0"/>
          </a:p>
          <a:p>
            <a:r>
              <a:rPr lang="en-US" dirty="0">
                <a:cs typeface="Calibri"/>
              </a:rPr>
              <a:t>Both cipher is used to convert plain text into cipher text.</a:t>
            </a:r>
          </a:p>
          <a:p>
            <a:pPr marL="0" indent="0">
              <a:buNone/>
            </a:pPr>
            <a:r>
              <a:rPr lang="en-US" dirty="0">
                <a:cs typeface="Calibri"/>
              </a:rPr>
              <a:t>1. Block Cipher</a:t>
            </a:r>
          </a:p>
          <a:p>
            <a:pPr marL="0" indent="0">
              <a:buNone/>
            </a:pPr>
            <a:r>
              <a:rPr lang="en-US" dirty="0">
                <a:cs typeface="Calibri"/>
              </a:rPr>
              <a:t>        </a:t>
            </a:r>
          </a:p>
          <a:p>
            <a:endParaRPr lang="en-US" dirty="0">
              <a:cs typeface="Calibri"/>
            </a:endParaRPr>
          </a:p>
          <a:p>
            <a:pPr lvl="1"/>
            <a:endParaRPr lang="en-US" dirty="0">
              <a:cs typeface="Calibri"/>
            </a:endParaRPr>
          </a:p>
        </p:txBody>
      </p:sp>
      <p:sp>
        <p:nvSpPr>
          <p:cNvPr id="4" name="TextBox 3">
            <a:extLst>
              <a:ext uri="{FF2B5EF4-FFF2-40B4-BE49-F238E27FC236}">
                <a16:creationId xmlns:a16="http://schemas.microsoft.com/office/drawing/2014/main" id="{1B058333-BDE9-43C1-AF97-A6F240891F47}"/>
              </a:ext>
            </a:extLst>
          </p:cNvPr>
          <p:cNvSpPr txBox="1"/>
          <p:nvPr/>
        </p:nvSpPr>
        <p:spPr>
          <a:xfrm>
            <a:off x="1273834" y="4350589"/>
            <a:ext cx="984561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 In this, a block of plain text is treated as a whole and used to produce the ciphertext of equal length.</a:t>
            </a:r>
          </a:p>
          <a:p>
            <a:r>
              <a:rPr lang="en-US" sz="2400" dirty="0">
                <a:cs typeface="Calibri"/>
              </a:rPr>
              <a:t>- Typically the block size is of 64 and 128 bits is used.</a:t>
            </a:r>
          </a:p>
          <a:p>
            <a:r>
              <a:rPr lang="en-US" sz="2400" dirty="0">
                <a:cs typeface="Calibri"/>
              </a:rPr>
              <a:t>- Symmetry key cipher (1 key use only).</a:t>
            </a:r>
          </a:p>
        </p:txBody>
      </p:sp>
    </p:spTree>
    <p:extLst>
      <p:ext uri="{BB962C8B-B14F-4D97-AF65-F5344CB8AC3E}">
        <p14:creationId xmlns:p14="http://schemas.microsoft.com/office/powerpoint/2010/main" val="20052504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476</TotalTime>
  <Words>2836</Words>
  <Application>Microsoft Office PowerPoint</Application>
  <PresentationFormat>Widescreen</PresentationFormat>
  <Paragraphs>161</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Calibri Light</vt:lpstr>
      <vt:lpstr>KqfqhpSTIXGeneral-Italic</vt:lpstr>
      <vt:lpstr>KwltrsSTIX-Regular</vt:lpstr>
      <vt:lpstr>Oxygen</vt:lpstr>
      <vt:lpstr>RrtnxkSTIXGeneral-Regular</vt:lpstr>
      <vt:lpstr>SlrlxrSTIX-Italic</vt:lpstr>
      <vt:lpstr>SsgmtnSTIXGeneral-Italic</vt:lpstr>
      <vt:lpstr>XcywqqSTIXGeneral-Regular</vt:lpstr>
      <vt:lpstr>office theme</vt:lpstr>
      <vt:lpstr>                         National Institute of Technology                                                 Patna                                           (2018-2022)</vt:lpstr>
      <vt:lpstr>                                OUTLINE</vt:lpstr>
      <vt:lpstr>Introduction</vt:lpstr>
      <vt:lpstr>       Process of Encryption and Decryption</vt:lpstr>
      <vt:lpstr>                             Motivation</vt:lpstr>
      <vt:lpstr>OBJECTIVES</vt:lpstr>
      <vt:lpstr>Applications and consequences of your work</vt:lpstr>
      <vt:lpstr>                            Methodology</vt:lpstr>
      <vt:lpstr>                                                  Cipher</vt:lpstr>
      <vt:lpstr>                            Stream Cipher</vt:lpstr>
      <vt:lpstr>PowerPoint Presentation</vt:lpstr>
      <vt:lpstr>Block diagram of selective speech encryption</vt:lpstr>
      <vt:lpstr>                  Converting speech into text</vt:lpstr>
      <vt:lpstr>  Pseudo‑random generator/key stream generator</vt:lpstr>
      <vt:lpstr>                        Structure of PRNG</vt:lpstr>
      <vt:lpstr>        Linear feedback shift resister(LFSR)</vt:lpstr>
      <vt:lpstr>                           Structure of lfsr</vt:lpstr>
      <vt:lpstr>                            Working of lfsr</vt:lpstr>
      <vt:lpstr>      Non linear feedback shift resister(NLFSR)</vt:lpstr>
      <vt:lpstr>                       Structure of nlfsr</vt:lpstr>
      <vt:lpstr>Encryption of speech signal</vt:lpstr>
      <vt:lpstr>Decryption of speech signal</vt:lpstr>
      <vt:lpstr>Result :</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Choudhary</dc:creator>
  <cp:lastModifiedBy>Ankit Choudhary</cp:lastModifiedBy>
  <cp:revision>419</cp:revision>
  <dcterms:created xsi:type="dcterms:W3CDTF">2021-05-24T13:14:38Z</dcterms:created>
  <dcterms:modified xsi:type="dcterms:W3CDTF">2021-05-25T04:25:54Z</dcterms:modified>
</cp:coreProperties>
</file>