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diagrams.net/#G1RyU3nqGpmUojduPlKsrfYrCINjfhaF57"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61bb2fea7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b61bb2fea7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61bb2fea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61bb2fea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8c11ee6c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c11ee6c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61bb2fea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61bb2fea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Some limitations for trello could be that there is no contact features to message people if you were working in a large group, communication is key, as some cards may be repeated or everyone in the group could be doing the same task.</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 There is a limited about the amount of boards you can have before having to  purchase more. </a:t>
            </a:r>
            <a:endParaRPr sz="14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61bb2fea7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b61bb2fea7_2_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1bb2fea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1bb2fea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lt1"/>
                </a:solidFill>
                <a:highlight>
                  <a:schemeClr val="dk1"/>
                </a:highlight>
              </a:rPr>
              <a:t>One limitation of using slack is that when working as a whole group to message each other we have to post our zoom link in their which takes up some time, especially if your trying to show your team some specific code.</a:t>
            </a:r>
            <a:r>
              <a:rPr lang="en" sz="2400">
                <a:solidFill>
                  <a:schemeClr val="lt1"/>
                </a:solidFill>
                <a:highlight>
                  <a:schemeClr val="dk1"/>
                </a:highlight>
              </a:rPr>
              <a:t>  </a:t>
            </a:r>
            <a:endParaRPr>
              <a:highlight>
                <a:schemeClr val="dk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1bb2fea7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b61bb2fea7_2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8c11ee6c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8c11ee6c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61bb2fea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b61bb2fea7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61bb2fea7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b61bb2fea7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61bb2fea7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Link to draw.io: </a:t>
            </a:r>
            <a:r>
              <a:rPr lang="en" sz="1400" u="sng">
                <a:solidFill>
                  <a:srgbClr val="F6CD4C"/>
                </a:solidFill>
                <a:latin typeface="Source Code Pro"/>
                <a:ea typeface="Source Code Pro"/>
                <a:cs typeface="Source Code Pro"/>
                <a:sym typeface="Source Code Pro"/>
                <a:hlinkClick r:id="rId2">
                  <a:extLst>
                    <a:ext uri="{A12FA001-AC4F-418D-AE19-62706E023703}">
                      <ahyp:hlinkClr val="tx"/>
                    </a:ext>
                  </a:extLst>
                </a:hlinkClick>
              </a:rPr>
              <a:t>https://app.diagrams.net/#G1RyU3nqGpmUojduPlKsrfYrCINjfhaF57</a:t>
            </a:r>
            <a:endParaRPr/>
          </a:p>
        </p:txBody>
      </p:sp>
      <p:sp>
        <p:nvSpPr>
          <p:cNvPr id="92" name="Google Shape;92;gb61bb2fea7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61bb2fea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61bb2fea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61bb2fea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61bb2fea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c11ee6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c11ee6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5f780bb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5f780bb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c11ee6c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c11ee6c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3"/>
          <p:cNvSpPr txBox="1"/>
          <p:nvPr/>
        </p:nvSpPr>
        <p:spPr>
          <a:xfrm>
            <a:off x="612825" y="452075"/>
            <a:ext cx="7414200" cy="4515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Trebuchet MS"/>
                <a:ea typeface="Trebuchet MS"/>
                <a:cs typeface="Trebuchet MS"/>
                <a:sym typeface="Trebuchet MS"/>
              </a:rPr>
              <a:t> </a:t>
            </a:r>
            <a:r>
              <a:rPr lang="en" sz="3600">
                <a:solidFill>
                  <a:schemeClr val="dk1"/>
                </a:solidFill>
                <a:latin typeface="Playfair Display"/>
                <a:ea typeface="Playfair Display"/>
                <a:cs typeface="Playfair Display"/>
                <a:sym typeface="Playfair Display"/>
              </a:rPr>
              <a:t>Creating a Text-Based Game</a:t>
            </a:r>
            <a:r>
              <a:rPr b="1" i="0" lang="en" sz="4100" u="none" cap="none" strike="noStrike">
                <a:latin typeface="Courier New"/>
                <a:ea typeface="Courier New"/>
                <a:cs typeface="Courier New"/>
                <a:sym typeface="Courier New"/>
              </a:rPr>
              <a:t> </a:t>
            </a:r>
            <a:endParaRPr b="1" sz="1100">
              <a:latin typeface="Courier New"/>
              <a:ea typeface="Courier New"/>
              <a:cs typeface="Courier New"/>
              <a:sym typeface="Courier New"/>
            </a:endParaRPr>
          </a:p>
          <a:p>
            <a:pPr indent="0" lvl="0" marL="0" marR="0" rtl="0" algn="l">
              <a:spcBef>
                <a:spcPts val="0"/>
              </a:spcBef>
              <a:spcAft>
                <a:spcPts val="0"/>
              </a:spcAft>
              <a:buNone/>
            </a:pPr>
            <a:r>
              <a:t/>
            </a:r>
            <a:endParaRPr b="1" sz="1400">
              <a:latin typeface="Courier New"/>
              <a:ea typeface="Courier New"/>
              <a:cs typeface="Courier New"/>
              <a:sym typeface="Courier New"/>
            </a:endParaRPr>
          </a:p>
          <a:p>
            <a:pPr indent="0" lvl="0" marL="0" marR="0" rtl="0" algn="l">
              <a:spcBef>
                <a:spcPts val="0"/>
              </a:spcBef>
              <a:spcAft>
                <a:spcPts val="0"/>
              </a:spcAft>
              <a:buNone/>
            </a:pPr>
            <a:r>
              <a:t/>
            </a:r>
            <a:endParaRPr b="1" sz="1400">
              <a:latin typeface="Courier New"/>
              <a:ea typeface="Courier New"/>
              <a:cs typeface="Courier New"/>
              <a:sym typeface="Courier New"/>
            </a:endParaRPr>
          </a:p>
          <a:p>
            <a:pPr indent="0" lvl="0" marL="0" marR="0" rtl="0" algn="l">
              <a:spcBef>
                <a:spcPts val="0"/>
              </a:spcBef>
              <a:spcAft>
                <a:spcPts val="0"/>
              </a:spcAft>
              <a:buNone/>
            </a:pPr>
            <a:r>
              <a:t/>
            </a:r>
            <a:endParaRPr b="1" sz="1400">
              <a:latin typeface="Courier New"/>
              <a:ea typeface="Courier New"/>
              <a:cs typeface="Courier New"/>
              <a:sym typeface="Courier New"/>
            </a:endParaRPr>
          </a:p>
          <a:p>
            <a:pPr indent="0" lvl="0" marL="0" marR="0" rtl="0" algn="l">
              <a:spcBef>
                <a:spcPts val="0"/>
              </a:spcBef>
              <a:spcAft>
                <a:spcPts val="0"/>
              </a:spcAft>
              <a:buNone/>
            </a:pPr>
            <a:r>
              <a:t/>
            </a:r>
            <a:endParaRPr b="1">
              <a:latin typeface="Courier New"/>
              <a:ea typeface="Courier New"/>
              <a:cs typeface="Courier New"/>
              <a:sym typeface="Courier New"/>
            </a:endParaRPr>
          </a:p>
          <a:p>
            <a:pPr indent="0" lvl="0" marL="0" marR="0" rtl="0" algn="l">
              <a:spcBef>
                <a:spcPts val="0"/>
              </a:spcBef>
              <a:spcAft>
                <a:spcPts val="0"/>
              </a:spcAft>
              <a:buNone/>
            </a:pPr>
            <a:r>
              <a:t/>
            </a:r>
            <a:endParaRPr b="1">
              <a:latin typeface="Courier New"/>
              <a:ea typeface="Courier New"/>
              <a:cs typeface="Courier New"/>
              <a:sym typeface="Courier New"/>
            </a:endParaRPr>
          </a:p>
          <a:p>
            <a:pPr indent="0" lvl="0" marL="0" marR="0" rtl="0" algn="l">
              <a:spcBef>
                <a:spcPts val="0"/>
              </a:spcBef>
              <a:spcAft>
                <a:spcPts val="0"/>
              </a:spcAft>
              <a:buNone/>
            </a:pPr>
            <a:r>
              <a:t/>
            </a:r>
            <a:endParaRPr b="1">
              <a:latin typeface="Courier New"/>
              <a:ea typeface="Courier New"/>
              <a:cs typeface="Courier New"/>
              <a:sym typeface="Courier New"/>
            </a:endParaRPr>
          </a:p>
          <a:p>
            <a:pPr indent="0" lvl="0" marL="0" marR="0" rtl="0" algn="l">
              <a:spcBef>
                <a:spcPts val="0"/>
              </a:spcBef>
              <a:spcAft>
                <a:spcPts val="0"/>
              </a:spcAft>
              <a:buNone/>
            </a:pPr>
            <a:r>
              <a:t/>
            </a:r>
            <a:endParaRPr b="1">
              <a:latin typeface="Courier New"/>
              <a:ea typeface="Courier New"/>
              <a:cs typeface="Courier New"/>
              <a:sym typeface="Courier New"/>
            </a:endParaRPr>
          </a:p>
          <a:p>
            <a:pPr indent="0" lvl="0" marL="0" marR="0" rtl="0" algn="l">
              <a:spcBef>
                <a:spcPts val="0"/>
              </a:spcBef>
              <a:spcAft>
                <a:spcPts val="0"/>
              </a:spcAft>
              <a:buNone/>
            </a:pPr>
            <a:r>
              <a:t/>
            </a:r>
            <a:endParaRPr b="1">
              <a:latin typeface="Courier New"/>
              <a:ea typeface="Courier New"/>
              <a:cs typeface="Courier New"/>
              <a:sym typeface="Courier New"/>
            </a:endParaRPr>
          </a:p>
          <a:p>
            <a:pPr indent="0" lvl="0" marL="0" marR="0" rtl="0" algn="l">
              <a:spcBef>
                <a:spcPts val="0"/>
              </a:spcBef>
              <a:spcAft>
                <a:spcPts val="0"/>
              </a:spcAft>
              <a:buNone/>
            </a:pPr>
            <a:r>
              <a:t/>
            </a:r>
            <a:endParaRPr b="1">
              <a:latin typeface="Courier New"/>
              <a:ea typeface="Courier New"/>
              <a:cs typeface="Courier New"/>
              <a:sym typeface="Courier New"/>
            </a:endParaRPr>
          </a:p>
          <a:p>
            <a:pPr indent="0" lvl="0" marL="0" marR="0" rtl="0" algn="ctr">
              <a:spcBef>
                <a:spcPts val="0"/>
              </a:spcBef>
              <a:spcAft>
                <a:spcPts val="0"/>
              </a:spcAft>
              <a:buNone/>
            </a:pPr>
            <a:r>
              <a:t/>
            </a:r>
            <a:endParaRPr b="1">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a:solidFill>
                <a:schemeClr val="dk1"/>
              </a:solidFill>
              <a:latin typeface="Courier New"/>
              <a:ea typeface="Courier New"/>
              <a:cs typeface="Courier New"/>
              <a:sym typeface="Courier New"/>
            </a:endParaRPr>
          </a:p>
          <a:p>
            <a:pPr indent="0" lvl="0" marL="0" marR="0" rtl="0" algn="ctr">
              <a:spcBef>
                <a:spcPts val="0"/>
              </a:spcBef>
              <a:spcAft>
                <a:spcPts val="0"/>
              </a:spcAft>
              <a:buNone/>
            </a:pPr>
            <a:r>
              <a:rPr b="1" lang="en">
                <a:solidFill>
                  <a:schemeClr val="dk1"/>
                </a:solidFill>
                <a:latin typeface="Courier New"/>
                <a:ea typeface="Courier New"/>
                <a:cs typeface="Courier New"/>
                <a:sym typeface="Courier New"/>
              </a:rPr>
              <a:t>By Team 2:</a:t>
            </a:r>
            <a:endParaRPr b="1">
              <a:solidFill>
                <a:schemeClr val="dk1"/>
              </a:solidFill>
              <a:latin typeface="Courier New"/>
              <a:ea typeface="Courier New"/>
              <a:cs typeface="Courier New"/>
              <a:sym typeface="Courier New"/>
            </a:endParaRPr>
          </a:p>
          <a:p>
            <a:pPr indent="0" lvl="0" marL="0" marR="0" rtl="0" algn="ctr">
              <a:spcBef>
                <a:spcPts val="0"/>
              </a:spcBef>
              <a:spcAft>
                <a:spcPts val="0"/>
              </a:spcAft>
              <a:buNone/>
            </a:pPr>
            <a:r>
              <a:rPr b="1" lang="en">
                <a:solidFill>
                  <a:schemeClr val="dk1"/>
                </a:solidFill>
                <a:latin typeface="Courier New"/>
                <a:ea typeface="Courier New"/>
                <a:cs typeface="Courier New"/>
                <a:sym typeface="Courier New"/>
              </a:rPr>
              <a:t>Connor Meek</a:t>
            </a:r>
            <a:endParaRPr b="1" sz="1100">
              <a:solidFill>
                <a:schemeClr val="dk1"/>
              </a:solidFill>
              <a:latin typeface="Courier New"/>
              <a:ea typeface="Courier New"/>
              <a:cs typeface="Courier New"/>
              <a:sym typeface="Courier New"/>
            </a:endParaRPr>
          </a:p>
          <a:p>
            <a:pPr indent="0" lvl="0" marL="0" marR="0" rtl="0" algn="ctr">
              <a:spcBef>
                <a:spcPts val="0"/>
              </a:spcBef>
              <a:spcAft>
                <a:spcPts val="0"/>
              </a:spcAft>
              <a:buNone/>
            </a:pPr>
            <a:r>
              <a:rPr b="1" lang="en" sz="1400">
                <a:solidFill>
                  <a:schemeClr val="dk1"/>
                </a:solidFill>
                <a:latin typeface="Courier New"/>
                <a:ea typeface="Courier New"/>
                <a:cs typeface="Courier New"/>
                <a:sym typeface="Courier New"/>
              </a:rPr>
              <a:t>S</a:t>
            </a:r>
            <a:r>
              <a:rPr b="1" lang="en">
                <a:solidFill>
                  <a:schemeClr val="dk1"/>
                </a:solidFill>
                <a:latin typeface="Courier New"/>
                <a:ea typeface="Courier New"/>
                <a:cs typeface="Courier New"/>
                <a:sym typeface="Courier New"/>
              </a:rPr>
              <a:t>amih Ziad</a:t>
            </a:r>
            <a:endParaRPr b="1" sz="1100">
              <a:solidFill>
                <a:schemeClr val="dk1"/>
              </a:solidFill>
              <a:latin typeface="Courier New"/>
              <a:ea typeface="Courier New"/>
              <a:cs typeface="Courier New"/>
              <a:sym typeface="Courier New"/>
            </a:endParaRPr>
          </a:p>
          <a:p>
            <a:pPr indent="0" lvl="0" marL="0" marR="0" rtl="0" algn="ctr">
              <a:spcBef>
                <a:spcPts val="0"/>
              </a:spcBef>
              <a:spcAft>
                <a:spcPts val="0"/>
              </a:spcAft>
              <a:buNone/>
            </a:pPr>
            <a:r>
              <a:rPr b="1" lang="en" sz="1400">
                <a:solidFill>
                  <a:schemeClr val="dk1"/>
                </a:solidFill>
                <a:latin typeface="Courier New"/>
                <a:ea typeface="Courier New"/>
                <a:cs typeface="Courier New"/>
                <a:sym typeface="Courier New"/>
              </a:rPr>
              <a:t>M</a:t>
            </a:r>
            <a:r>
              <a:rPr b="1" lang="en">
                <a:solidFill>
                  <a:schemeClr val="dk1"/>
                </a:solidFill>
                <a:latin typeface="Courier New"/>
                <a:ea typeface="Courier New"/>
                <a:cs typeface="Courier New"/>
                <a:sym typeface="Courier New"/>
              </a:rPr>
              <a:t>att Willett</a:t>
            </a:r>
            <a:endParaRPr b="1" sz="1100">
              <a:solidFill>
                <a:schemeClr val="dk1"/>
              </a:solidFill>
              <a:latin typeface="Courier New"/>
              <a:ea typeface="Courier New"/>
              <a:cs typeface="Courier New"/>
              <a:sym typeface="Courier New"/>
            </a:endParaRPr>
          </a:p>
          <a:p>
            <a:pPr indent="457200" lvl="0" marL="2286000" marR="0" rtl="0" algn="l">
              <a:spcBef>
                <a:spcPts val="0"/>
              </a:spcBef>
              <a:spcAft>
                <a:spcPts val="0"/>
              </a:spcAft>
              <a:buNone/>
            </a:pPr>
            <a:r>
              <a:rPr b="1" lang="en" sz="1400">
                <a:solidFill>
                  <a:schemeClr val="dk1"/>
                </a:solidFill>
                <a:latin typeface="Courier New"/>
                <a:ea typeface="Courier New"/>
                <a:cs typeface="Courier New"/>
                <a:sym typeface="Courier New"/>
              </a:rPr>
              <a:t>Acheampong Ismael</a:t>
            </a:r>
            <a:endParaRPr b="1" sz="1100">
              <a:solidFill>
                <a:schemeClr val="dk1"/>
              </a:solidFill>
              <a:latin typeface="Courier New"/>
              <a:ea typeface="Courier New"/>
              <a:cs typeface="Courier New"/>
              <a:sym typeface="Courier New"/>
            </a:endParaRPr>
          </a:p>
          <a:p>
            <a:pPr indent="0" lvl="0" marL="0" marR="0" rtl="0" algn="ctr">
              <a:spcBef>
                <a:spcPts val="0"/>
              </a:spcBef>
              <a:spcAft>
                <a:spcPts val="0"/>
              </a:spcAft>
              <a:buNone/>
            </a:pPr>
            <a:r>
              <a:rPr b="1" lang="en" sz="1400">
                <a:solidFill>
                  <a:schemeClr val="dk1"/>
                </a:solidFill>
                <a:latin typeface="Courier New"/>
                <a:ea typeface="Courier New"/>
                <a:cs typeface="Courier New"/>
                <a:sym typeface="Courier New"/>
              </a:rPr>
              <a:t>M</a:t>
            </a:r>
            <a:r>
              <a:rPr b="1" lang="en">
                <a:solidFill>
                  <a:schemeClr val="dk1"/>
                </a:solidFill>
                <a:latin typeface="Courier New"/>
                <a:ea typeface="Courier New"/>
                <a:cs typeface="Courier New"/>
                <a:sym typeface="Courier New"/>
              </a:rPr>
              <a:t>ichael Wong</a:t>
            </a:r>
            <a:endParaRPr b="1" sz="1100">
              <a:solidFill>
                <a:schemeClr val="dk1"/>
              </a:solidFill>
              <a:latin typeface="Courier New"/>
              <a:ea typeface="Courier New"/>
              <a:cs typeface="Courier New"/>
              <a:sym typeface="Courier New"/>
            </a:endParaRPr>
          </a:p>
        </p:txBody>
      </p:sp>
      <p:sp>
        <p:nvSpPr>
          <p:cNvPr id="69" name="Google Shape;69;p13"/>
          <p:cNvSpPr txBox="1"/>
          <p:nvPr/>
        </p:nvSpPr>
        <p:spPr>
          <a:xfrm>
            <a:off x="3450431" y="1164431"/>
            <a:ext cx="1385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70" name="Google Shape;70;p13"/>
          <p:cNvPicPr preferRelativeResize="0"/>
          <p:nvPr/>
        </p:nvPicPr>
        <p:blipFill>
          <a:blip r:embed="rId3">
            <a:alphaModFix/>
          </a:blip>
          <a:stretch>
            <a:fillRect/>
          </a:stretch>
        </p:blipFill>
        <p:spPr>
          <a:xfrm>
            <a:off x="3363013" y="1219750"/>
            <a:ext cx="1780225" cy="1780225"/>
          </a:xfrm>
          <a:prstGeom prst="rect">
            <a:avLst/>
          </a:prstGeom>
          <a:noFill/>
          <a:ln>
            <a:noFill/>
          </a:ln>
        </p:spPr>
      </p:pic>
      <p:sp>
        <p:nvSpPr>
          <p:cNvPr id="71" name="Google Shape;71;p13"/>
          <p:cNvSpPr/>
          <p:nvPr/>
        </p:nvSpPr>
        <p:spPr>
          <a:xfrm>
            <a:off x="3926863" y="2713375"/>
            <a:ext cx="652500" cy="170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nvSpPr>
        <p:spPr>
          <a:xfrm>
            <a:off x="3945775" y="2598325"/>
            <a:ext cx="6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Lato"/>
                <a:ea typeface="Lato"/>
                <a:cs typeface="Lato"/>
                <a:sym typeface="Lato"/>
              </a:rPr>
              <a:t>2021</a:t>
            </a:r>
            <a:endParaRPr>
              <a:solidFill>
                <a:srgbClr val="00FF00"/>
              </a:solidFill>
              <a:latin typeface="Lato"/>
              <a:ea typeface="Lato"/>
              <a:cs typeface="Lato"/>
              <a:sym typeface="Lato"/>
            </a:endParaRPr>
          </a:p>
        </p:txBody>
      </p:sp>
      <p:sp>
        <p:nvSpPr>
          <p:cNvPr id="73" name="Google Shape;73;p13"/>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ctrTitle"/>
          </p:nvPr>
        </p:nvSpPr>
        <p:spPr>
          <a:xfrm>
            <a:off x="630600" y="136800"/>
            <a:ext cx="7893000" cy="12741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a:t>Roles and </a:t>
            </a:r>
            <a:r>
              <a:rPr lang="en"/>
              <a:t>responsibilities</a:t>
            </a:r>
            <a:r>
              <a:rPr lang="en"/>
              <a:t> </a:t>
            </a:r>
            <a:endParaRPr/>
          </a:p>
        </p:txBody>
      </p:sp>
      <p:sp>
        <p:nvSpPr>
          <p:cNvPr id="166" name="Google Shape;166;p22"/>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832200" y="1410900"/>
            <a:ext cx="7489800" cy="2386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70000"/>
              </a:lnSpc>
              <a:spcBef>
                <a:spcPts val="0"/>
              </a:spcBef>
              <a:spcAft>
                <a:spcPts val="0"/>
              </a:spcAft>
              <a:buNone/>
            </a:pPr>
            <a:r>
              <a:t/>
            </a:r>
            <a:endParaRPr>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Creative Director(story) : Samih , Matt</a:t>
            </a:r>
            <a:endParaRPr>
              <a:solidFill>
                <a:srgbClr val="F3F3F3"/>
              </a:solidFill>
              <a:latin typeface="Lato"/>
              <a:ea typeface="Lato"/>
              <a:cs typeface="Lato"/>
              <a:sym typeface="Lato"/>
            </a:endParaRPr>
          </a:p>
          <a:p>
            <a:pPr indent="0" lvl="0" marL="0" rtl="0" algn="ctr">
              <a:lnSpc>
                <a:spcPct val="70000"/>
              </a:lnSpc>
              <a:spcBef>
                <a:spcPts val="0"/>
              </a:spcBef>
              <a:spcAft>
                <a:spcPts val="0"/>
              </a:spcAft>
              <a:buNone/>
            </a:pPr>
            <a:r>
              <a:t/>
            </a:r>
            <a:endParaRPr>
              <a:solidFill>
                <a:srgbClr val="F3F3F3"/>
              </a:solidFill>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Team Leading : Samih, Mike</a:t>
            </a:r>
            <a:endParaRPr>
              <a:solidFill>
                <a:srgbClr val="F3F3F3"/>
              </a:solidFill>
              <a:latin typeface="Lato"/>
              <a:ea typeface="Lato"/>
              <a:cs typeface="Lato"/>
              <a:sym typeface="Lato"/>
            </a:endParaRPr>
          </a:p>
          <a:p>
            <a:pPr indent="0" lvl="0" marL="0" rtl="0" algn="ctr">
              <a:lnSpc>
                <a:spcPct val="70000"/>
              </a:lnSpc>
              <a:spcBef>
                <a:spcPts val="0"/>
              </a:spcBef>
              <a:spcAft>
                <a:spcPts val="0"/>
              </a:spcAft>
              <a:buNone/>
            </a:pPr>
            <a:r>
              <a:t/>
            </a:r>
            <a:endParaRPr>
              <a:solidFill>
                <a:srgbClr val="F3F3F3"/>
              </a:solidFill>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Design and co-ordinator: Connor</a:t>
            </a:r>
            <a:endParaRPr>
              <a:solidFill>
                <a:srgbClr val="F3F3F3"/>
              </a:solidFill>
              <a:latin typeface="Lato"/>
              <a:ea typeface="Lato"/>
              <a:cs typeface="Lato"/>
              <a:sym typeface="Lato"/>
            </a:endParaRPr>
          </a:p>
          <a:p>
            <a:pPr indent="0" lvl="0" marL="0" rtl="0" algn="ctr">
              <a:lnSpc>
                <a:spcPct val="70000"/>
              </a:lnSpc>
              <a:spcBef>
                <a:spcPts val="0"/>
              </a:spcBef>
              <a:spcAft>
                <a:spcPts val="0"/>
              </a:spcAft>
              <a:buNone/>
            </a:pPr>
            <a:r>
              <a:t/>
            </a:r>
            <a:endParaRPr>
              <a:solidFill>
                <a:srgbClr val="F3F3F3"/>
              </a:solidFill>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Coding: Matt, Mike, Ismael, Connor, Samih</a:t>
            </a:r>
            <a:endParaRPr>
              <a:solidFill>
                <a:srgbClr val="F3F3F3"/>
              </a:solidFill>
              <a:latin typeface="Lato"/>
              <a:ea typeface="Lato"/>
              <a:cs typeface="Lato"/>
              <a:sym typeface="Lato"/>
            </a:endParaRPr>
          </a:p>
          <a:p>
            <a:pPr indent="0" lvl="0" marL="0" rtl="0" algn="ctr">
              <a:lnSpc>
                <a:spcPct val="70000"/>
              </a:lnSpc>
              <a:spcBef>
                <a:spcPts val="0"/>
              </a:spcBef>
              <a:spcAft>
                <a:spcPts val="0"/>
              </a:spcAft>
              <a:buNone/>
            </a:pPr>
            <a:r>
              <a:t/>
            </a:r>
            <a:endParaRPr>
              <a:solidFill>
                <a:srgbClr val="F3F3F3"/>
              </a:solidFill>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Testing : Connor, Matt</a:t>
            </a:r>
            <a:endParaRPr>
              <a:solidFill>
                <a:srgbClr val="F3F3F3"/>
              </a:solidFill>
              <a:latin typeface="Lato"/>
              <a:ea typeface="Lato"/>
              <a:cs typeface="Lato"/>
              <a:sym typeface="Lato"/>
            </a:endParaRPr>
          </a:p>
          <a:p>
            <a:pPr indent="0" lvl="0" marL="0" rtl="0" algn="ctr">
              <a:lnSpc>
                <a:spcPct val="70000"/>
              </a:lnSpc>
              <a:spcBef>
                <a:spcPts val="0"/>
              </a:spcBef>
              <a:spcAft>
                <a:spcPts val="0"/>
              </a:spcAft>
              <a:buNone/>
            </a:pPr>
            <a:r>
              <a:t/>
            </a:r>
            <a:endParaRPr>
              <a:solidFill>
                <a:srgbClr val="F3F3F3"/>
              </a:solidFill>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Research  : Ismael</a:t>
            </a:r>
            <a:endParaRPr>
              <a:solidFill>
                <a:srgbClr val="F3F3F3"/>
              </a:solidFill>
              <a:latin typeface="Lato"/>
              <a:ea typeface="Lato"/>
              <a:cs typeface="Lato"/>
              <a:sym typeface="Lato"/>
            </a:endParaRPr>
          </a:p>
          <a:p>
            <a:pPr indent="0" lvl="0" marL="457200" rtl="0" algn="ctr">
              <a:lnSpc>
                <a:spcPct val="70000"/>
              </a:lnSpc>
              <a:spcBef>
                <a:spcPts val="0"/>
              </a:spcBef>
              <a:spcAft>
                <a:spcPts val="0"/>
              </a:spcAft>
              <a:buNone/>
            </a:pPr>
            <a:r>
              <a:t/>
            </a:r>
            <a:endParaRPr>
              <a:solidFill>
                <a:srgbClr val="F3F3F3"/>
              </a:solidFill>
              <a:latin typeface="Lato"/>
              <a:ea typeface="Lato"/>
              <a:cs typeface="Lato"/>
              <a:sym typeface="Lato"/>
            </a:endParaRPr>
          </a:p>
          <a:p>
            <a:pPr indent="-317500" lvl="0" marL="457200" rtl="0" algn="ctr">
              <a:lnSpc>
                <a:spcPct val="70000"/>
              </a:lnSpc>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Debugging : Michael , Samih </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ctrTitle"/>
          </p:nvPr>
        </p:nvSpPr>
        <p:spPr>
          <a:xfrm>
            <a:off x="245900" y="154950"/>
            <a:ext cx="8520600" cy="751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accent1"/>
              </a:buClr>
              <a:buSzPct val="83673"/>
              <a:buFont typeface="Trebuchet MS"/>
              <a:buNone/>
            </a:pPr>
            <a:r>
              <a:rPr lang="en" sz="4900"/>
              <a:t>Benefits of Trello</a:t>
            </a:r>
            <a:endParaRPr/>
          </a:p>
        </p:txBody>
      </p:sp>
      <p:sp>
        <p:nvSpPr>
          <p:cNvPr id="173" name="Google Shape;173;p23"/>
          <p:cNvSpPr txBox="1"/>
          <p:nvPr/>
        </p:nvSpPr>
        <p:spPr>
          <a:xfrm>
            <a:off x="311700" y="992275"/>
            <a:ext cx="86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74" name="Google Shape;174;p23"/>
          <p:cNvSpPr txBox="1"/>
          <p:nvPr/>
        </p:nvSpPr>
        <p:spPr>
          <a:xfrm>
            <a:off x="719850" y="992275"/>
            <a:ext cx="7840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Kanban is very useful in the way that you can change your boards giving you a sense of creative freedom and when creating a board, you can personalise it, by colour coding and giving the board a theme and style.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Intuitive UX</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Allows you to prioritise what tasks should come first and which ones should come last.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Allows you to assign multiple objectives in a single card to refer to them at a later date.</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Incorporates into Slack</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Overall, easy and accessible to use.</a:t>
            </a:r>
            <a:endParaRPr>
              <a:solidFill>
                <a:srgbClr val="FFFFFF"/>
              </a:solidFill>
            </a:endParaRPr>
          </a:p>
        </p:txBody>
      </p:sp>
      <p:sp>
        <p:nvSpPr>
          <p:cNvPr id="175" name="Google Shape;175;p23"/>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537975" y="150400"/>
            <a:ext cx="84129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400">
                <a:solidFill>
                  <a:srgbClr val="FFFFFF"/>
                </a:solidFill>
                <a:latin typeface="Playfair Display"/>
                <a:ea typeface="Playfair Display"/>
                <a:cs typeface="Playfair Display"/>
                <a:sym typeface="Playfair Display"/>
              </a:rPr>
              <a:t>Limitations to Trello</a:t>
            </a:r>
            <a:endParaRPr b="1" sz="4400">
              <a:latin typeface="Playfair Display"/>
              <a:ea typeface="Playfair Display"/>
              <a:cs typeface="Playfair Display"/>
              <a:sym typeface="Playfair Display"/>
            </a:endParaRPr>
          </a:p>
        </p:txBody>
      </p:sp>
      <p:sp>
        <p:nvSpPr>
          <p:cNvPr id="181" name="Google Shape;181;p24"/>
          <p:cNvSpPr txBox="1"/>
          <p:nvPr/>
        </p:nvSpPr>
        <p:spPr>
          <a:xfrm>
            <a:off x="1174800" y="958650"/>
            <a:ext cx="7262100" cy="374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Isn’t a stand alone program</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be great if you could live chat with team members on Trello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Limitations on number of boards before you need to buy more.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Limitation on layout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be great to have columns of boards instead or just a row.</a:t>
            </a:r>
            <a:endParaRPr>
              <a:solidFill>
                <a:schemeClr val="dk1"/>
              </a:solidFill>
            </a:endParaRPr>
          </a:p>
        </p:txBody>
      </p:sp>
      <p:sp>
        <p:nvSpPr>
          <p:cNvPr id="182" name="Google Shape;182;p24"/>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ctrTitle"/>
          </p:nvPr>
        </p:nvSpPr>
        <p:spPr>
          <a:xfrm>
            <a:off x="269675" y="173650"/>
            <a:ext cx="8520600" cy="793500"/>
          </a:xfrm>
          <a:prstGeom prst="rect">
            <a:avLst/>
          </a:prstGeom>
          <a:noFill/>
          <a:ln>
            <a:noFill/>
          </a:ln>
        </p:spPr>
        <p:txBody>
          <a:bodyPr anchorCtr="0" anchor="b" bIns="34275" lIns="68575" spcFirstLastPara="1" rIns="68575" wrap="square" tIns="34275">
            <a:normAutofit fontScale="90000"/>
          </a:bodyPr>
          <a:lstStyle/>
          <a:p>
            <a:pPr indent="0" lvl="0" marL="0" rtl="0" algn="ctr">
              <a:spcBef>
                <a:spcPts val="0"/>
              </a:spcBef>
              <a:spcAft>
                <a:spcPts val="0"/>
              </a:spcAft>
              <a:buClr>
                <a:schemeClr val="accent1"/>
              </a:buClr>
              <a:buSzPct val="83673"/>
              <a:buFont typeface="Trebuchet MS"/>
              <a:buNone/>
            </a:pPr>
            <a:r>
              <a:rPr lang="en" sz="4900"/>
              <a:t>Benefits of Slack</a:t>
            </a:r>
            <a:endParaRPr sz="4900"/>
          </a:p>
        </p:txBody>
      </p:sp>
      <p:sp>
        <p:nvSpPr>
          <p:cNvPr id="188" name="Google Shape;188;p25"/>
          <p:cNvSpPr txBox="1"/>
          <p:nvPr/>
        </p:nvSpPr>
        <p:spPr>
          <a:xfrm>
            <a:off x="1227150" y="1080650"/>
            <a:ext cx="7681500" cy="25875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rPr>
              <a:t>Intuitive UX</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Easy and intuitive to use relative to other communication programs</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Can share blocks of formatted code between public and private channels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Lightweight program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Increases accessibility to people with various machines</a:t>
            </a:r>
            <a:endParaRPr>
              <a:solidFill>
                <a:schemeClr val="dk1"/>
              </a:solidFill>
            </a:endParaRPr>
          </a:p>
          <a:p>
            <a:pPr indent="0" lvl="0" marL="0" rtl="0" algn="l">
              <a:lnSpc>
                <a:spcPct val="150000"/>
              </a:lnSpc>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189" name="Google Shape;189;p25"/>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ctrTitle"/>
          </p:nvPr>
        </p:nvSpPr>
        <p:spPr>
          <a:xfrm>
            <a:off x="850200" y="193875"/>
            <a:ext cx="7443600" cy="9477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a:t>Limitations of Slack</a:t>
            </a:r>
            <a:endParaRPr/>
          </a:p>
        </p:txBody>
      </p:sp>
      <p:sp>
        <p:nvSpPr>
          <p:cNvPr id="195" name="Google Shape;195;p26"/>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1024475" y="1486700"/>
            <a:ext cx="754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Limited functionality in free version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Still requires external program for video chats and screen sharing</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subTitle"/>
          </p:nvPr>
        </p:nvSpPr>
        <p:spPr>
          <a:xfrm>
            <a:off x="243750" y="185000"/>
            <a:ext cx="8656500" cy="1185000"/>
          </a:xfrm>
          <a:prstGeom prst="rect">
            <a:avLst/>
          </a:prstGeom>
          <a:noFill/>
          <a:ln>
            <a:noFill/>
          </a:ln>
        </p:spPr>
        <p:txBody>
          <a:bodyPr anchorCtr="0" anchor="t" bIns="34275" lIns="68575" spcFirstLastPara="1" rIns="68575" wrap="square" tIns="34275">
            <a:normAutofit fontScale="32500" lnSpcReduction="20000"/>
          </a:bodyPr>
          <a:lstStyle/>
          <a:p>
            <a:pPr indent="0" lvl="0" marL="0" rtl="0" algn="ctr">
              <a:spcBef>
                <a:spcPts val="0"/>
              </a:spcBef>
              <a:spcAft>
                <a:spcPts val="0"/>
              </a:spcAft>
              <a:buSzPts val="358"/>
              <a:buNone/>
            </a:pPr>
            <a:r>
              <a:rPr b="1" lang="en" sz="11200">
                <a:solidFill>
                  <a:srgbClr val="FFFFFF"/>
                </a:solidFill>
                <a:latin typeface="Playfair Display"/>
                <a:ea typeface="Playfair Display"/>
                <a:cs typeface="Playfair Display"/>
                <a:sym typeface="Playfair Display"/>
              </a:rPr>
              <a:t>If the team were to remake the game, </a:t>
            </a:r>
            <a:endParaRPr b="1" sz="11200">
              <a:solidFill>
                <a:srgbClr val="FFFFFF"/>
              </a:solidFill>
              <a:latin typeface="Playfair Display"/>
              <a:ea typeface="Playfair Display"/>
              <a:cs typeface="Playfair Display"/>
              <a:sym typeface="Playfair Display"/>
            </a:endParaRPr>
          </a:p>
          <a:p>
            <a:pPr indent="0" lvl="0" marL="0" rtl="0" algn="ctr">
              <a:spcBef>
                <a:spcPts val="0"/>
              </a:spcBef>
              <a:spcAft>
                <a:spcPts val="0"/>
              </a:spcAft>
              <a:buSzPts val="358"/>
              <a:buNone/>
            </a:pPr>
            <a:r>
              <a:rPr b="1" lang="en" sz="11200">
                <a:solidFill>
                  <a:srgbClr val="FFFFFF"/>
                </a:solidFill>
                <a:latin typeface="Playfair Display"/>
                <a:ea typeface="Playfair Display"/>
                <a:cs typeface="Playfair Display"/>
                <a:sym typeface="Playfair Display"/>
              </a:rPr>
              <a:t>what would we change?</a:t>
            </a:r>
            <a:endParaRPr b="1" sz="11200">
              <a:solidFill>
                <a:srgbClr val="FFFFFF"/>
              </a:solidFill>
              <a:latin typeface="Playfair Display"/>
              <a:ea typeface="Playfair Display"/>
              <a:cs typeface="Playfair Display"/>
              <a:sym typeface="Playfair Display"/>
            </a:endParaRPr>
          </a:p>
          <a:p>
            <a:pPr indent="0" lvl="0" marL="0" rtl="0" algn="r">
              <a:spcBef>
                <a:spcPts val="0"/>
              </a:spcBef>
              <a:spcAft>
                <a:spcPts val="0"/>
              </a:spcAft>
              <a:buSzPct val="47826"/>
              <a:buNone/>
            </a:pPr>
            <a:r>
              <a:t/>
            </a:r>
            <a:endParaRPr sz="2300">
              <a:latin typeface="Arial"/>
              <a:ea typeface="Arial"/>
              <a:cs typeface="Arial"/>
              <a:sym typeface="Arial"/>
            </a:endParaRPr>
          </a:p>
          <a:p>
            <a:pPr indent="0" lvl="0" marL="0" rtl="0" algn="r">
              <a:spcBef>
                <a:spcPts val="0"/>
              </a:spcBef>
              <a:spcAft>
                <a:spcPts val="0"/>
              </a:spcAft>
              <a:buSzPct val="47826"/>
              <a:buNone/>
            </a:pPr>
            <a:r>
              <a:t/>
            </a:r>
            <a:endParaRPr sz="2300">
              <a:latin typeface="Arial"/>
              <a:ea typeface="Arial"/>
              <a:cs typeface="Arial"/>
              <a:sym typeface="Arial"/>
            </a:endParaRPr>
          </a:p>
          <a:p>
            <a:pPr indent="0" lvl="0" marL="0" rtl="0" algn="r">
              <a:spcBef>
                <a:spcPts val="0"/>
              </a:spcBef>
              <a:spcAft>
                <a:spcPts val="0"/>
              </a:spcAft>
              <a:buSzPct val="100000"/>
              <a:buNone/>
            </a:pPr>
            <a:r>
              <a:rPr lang="en" sz="1100">
                <a:latin typeface="Arial"/>
                <a:ea typeface="Arial"/>
                <a:cs typeface="Arial"/>
                <a:sym typeface="Arial"/>
              </a:rPr>
              <a:t> </a:t>
            </a:r>
            <a:endParaRPr sz="1100">
              <a:latin typeface="Arial"/>
              <a:ea typeface="Arial"/>
              <a:cs typeface="Arial"/>
              <a:sym typeface="Arial"/>
            </a:endParaRPr>
          </a:p>
        </p:txBody>
      </p:sp>
      <p:sp>
        <p:nvSpPr>
          <p:cNvPr id="202" name="Google Shape;202;p27"/>
          <p:cNvSpPr txBox="1"/>
          <p:nvPr/>
        </p:nvSpPr>
        <p:spPr>
          <a:xfrm>
            <a:off x="979925" y="1303200"/>
            <a:ext cx="7432200" cy="358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Use better coding practices (less strings, more functions) to create a more dynamic story</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Better communication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Designate someone as a team leader from at the start.</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Introduce better version control.</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Better commenting practices in the code to clarify functions and logic.</a:t>
            </a:r>
            <a:endParaRPr>
              <a:solidFill>
                <a:srgbClr val="FFFFFF"/>
              </a:solidFill>
            </a:endParaRPr>
          </a:p>
        </p:txBody>
      </p:sp>
      <p:sp>
        <p:nvSpPr>
          <p:cNvPr id="203" name="Google Shape;203;p27"/>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ctrTitle"/>
          </p:nvPr>
        </p:nvSpPr>
        <p:spPr>
          <a:xfrm>
            <a:off x="692300" y="1750950"/>
            <a:ext cx="7893000" cy="820800"/>
          </a:xfrm>
          <a:prstGeom prst="rect">
            <a:avLst/>
          </a:prstGeom>
        </p:spPr>
        <p:txBody>
          <a:bodyPr anchorCtr="0" anchor="b" bIns="91425" lIns="91425" spcFirstLastPara="1" rIns="91425" wrap="square" tIns="91425">
            <a:normAutofit fontScale="90000"/>
          </a:bodyPr>
          <a:lstStyle/>
          <a:p>
            <a:pPr indent="0" lvl="0" marL="0" rtl="0" algn="ctr">
              <a:spcBef>
                <a:spcPts val="1000"/>
              </a:spcBef>
              <a:spcAft>
                <a:spcPts val="0"/>
              </a:spcAft>
              <a:buNone/>
            </a:pPr>
            <a:r>
              <a:rPr lang="en"/>
              <a:t>Any questions?</a:t>
            </a:r>
            <a:endParaRPr/>
          </a:p>
        </p:txBody>
      </p:sp>
      <p:sp>
        <p:nvSpPr>
          <p:cNvPr id="209" name="Google Shape;209;p28"/>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1148250" y="78582"/>
            <a:ext cx="5822100" cy="1000200"/>
          </a:xfrm>
          <a:prstGeom prst="rect">
            <a:avLst/>
          </a:prstGeom>
          <a:noFill/>
          <a:ln>
            <a:noFill/>
          </a:ln>
        </p:spPr>
        <p:txBody>
          <a:bodyPr anchorCtr="0" anchor="b" bIns="34275" lIns="68575" spcFirstLastPara="1" rIns="68575" wrap="square" tIns="34275">
            <a:normAutofit/>
          </a:bodyPr>
          <a:lstStyle/>
          <a:p>
            <a:pPr indent="0" lvl="0" marL="0" rtl="0" algn="r">
              <a:spcBef>
                <a:spcPts val="0"/>
              </a:spcBef>
              <a:spcAft>
                <a:spcPts val="0"/>
              </a:spcAft>
              <a:buClr>
                <a:schemeClr val="accent1"/>
              </a:buClr>
              <a:buSzPts val="4100"/>
              <a:buFont typeface="Trebuchet MS"/>
              <a:buNone/>
            </a:pPr>
            <a:r>
              <a:rPr lang="en" sz="1100"/>
              <a:t> </a:t>
            </a:r>
            <a:endParaRPr sz="1100"/>
          </a:p>
        </p:txBody>
      </p:sp>
      <p:sp>
        <p:nvSpPr>
          <p:cNvPr id="79" name="Google Shape;79;p14"/>
          <p:cNvSpPr txBox="1"/>
          <p:nvPr/>
        </p:nvSpPr>
        <p:spPr>
          <a:xfrm>
            <a:off x="943063" y="232475"/>
            <a:ext cx="6710700" cy="6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400">
                <a:solidFill>
                  <a:srgbClr val="FFFFFF"/>
                </a:solidFill>
                <a:latin typeface="Playfair Display"/>
                <a:ea typeface="Playfair Display"/>
                <a:cs typeface="Playfair Display"/>
                <a:sym typeface="Playfair Display"/>
              </a:rPr>
              <a:t>Overview</a:t>
            </a:r>
            <a:endParaRPr b="1" sz="4400">
              <a:solidFill>
                <a:srgbClr val="FFFFFF"/>
              </a:solidFill>
              <a:latin typeface="Playfair Display"/>
              <a:ea typeface="Playfair Display"/>
              <a:cs typeface="Playfair Display"/>
              <a:sym typeface="Playfair Display"/>
            </a:endParaRPr>
          </a:p>
        </p:txBody>
      </p:sp>
      <p:sp>
        <p:nvSpPr>
          <p:cNvPr id="80" name="Google Shape;80;p14"/>
          <p:cNvSpPr txBox="1"/>
          <p:nvPr/>
        </p:nvSpPr>
        <p:spPr>
          <a:xfrm>
            <a:off x="1148250" y="976475"/>
            <a:ext cx="7480800" cy="3708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a:solidFill>
                  <a:srgbClr val="FFFFFF"/>
                </a:solidFill>
              </a:rPr>
              <a:t>Success Criteria</a:t>
            </a:r>
            <a:endParaRPr>
              <a:solidFill>
                <a:srgbClr val="FFFFFF"/>
              </a:solidFill>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Planning</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Generating Ideas</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Game design</a:t>
            </a:r>
            <a:endParaRPr>
              <a:solidFill>
                <a:srgbClr val="FFFFFF"/>
              </a:solidFill>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Live Demo!</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Review of the project</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n">
                <a:solidFill>
                  <a:srgbClr val="FFFFFF"/>
                </a:solidFill>
              </a:rPr>
              <a:t>Communication tools</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n">
                <a:solidFill>
                  <a:srgbClr val="FFFFFF"/>
                </a:solidFill>
              </a:rPr>
              <a:t>Improvements &amp; considerations</a:t>
            </a:r>
            <a:endParaRPr>
              <a:solidFill>
                <a:srgbClr val="FFFFFF"/>
              </a:solidFill>
            </a:endParaRPr>
          </a:p>
          <a:p>
            <a:pPr indent="0" lvl="0" marL="0" rtl="0" algn="l">
              <a:spcBef>
                <a:spcPts val="0"/>
              </a:spcBef>
              <a:spcAft>
                <a:spcPts val="0"/>
              </a:spcAft>
              <a:buNone/>
            </a:pPr>
            <a:r>
              <a:t/>
            </a:r>
            <a:endParaRPr b="1">
              <a:solidFill>
                <a:srgbClr val="FFFFFF"/>
              </a:solidFill>
            </a:endParaRPr>
          </a:p>
          <a:p>
            <a:pPr indent="0" lvl="0" marL="457200" rtl="0" algn="l">
              <a:spcBef>
                <a:spcPts val="0"/>
              </a:spcBef>
              <a:spcAft>
                <a:spcPts val="0"/>
              </a:spcAft>
              <a:buNone/>
            </a:pPr>
            <a:r>
              <a:rPr lang="en"/>
              <a:t> </a:t>
            </a:r>
            <a:endParaRPr/>
          </a:p>
        </p:txBody>
      </p:sp>
      <p:sp>
        <p:nvSpPr>
          <p:cNvPr id="81" name="Google Shape;81;p14"/>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ctrTitle"/>
          </p:nvPr>
        </p:nvSpPr>
        <p:spPr>
          <a:xfrm>
            <a:off x="429375" y="168650"/>
            <a:ext cx="8520600" cy="8241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accent1"/>
              </a:buClr>
              <a:buSzPts val="4100"/>
              <a:buFont typeface="Trebuchet MS"/>
              <a:buNone/>
            </a:pPr>
            <a:r>
              <a:rPr lang="en" sz="4400"/>
              <a:t>Success Criteria</a:t>
            </a:r>
            <a:endParaRPr sz="1100"/>
          </a:p>
        </p:txBody>
      </p:sp>
      <p:sp>
        <p:nvSpPr>
          <p:cNvPr id="87" name="Google Shape;87;p15"/>
          <p:cNvSpPr txBox="1"/>
          <p:nvPr/>
        </p:nvSpPr>
        <p:spPr>
          <a:xfrm>
            <a:off x="1008625" y="969850"/>
            <a:ext cx="7495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u="sng">
              <a:solidFill>
                <a:srgbClr val="FFFFFF"/>
              </a:solidFill>
            </a:endParaRPr>
          </a:p>
          <a:p>
            <a:pPr indent="-317500" lvl="0" marL="457200" rtl="0" algn="ctr">
              <a:lnSpc>
                <a:spcPct val="100000"/>
              </a:lnSpc>
              <a:spcBef>
                <a:spcPts val="0"/>
              </a:spcBef>
              <a:spcAft>
                <a:spcPts val="0"/>
              </a:spcAft>
              <a:buClr>
                <a:srgbClr val="FFFFFF"/>
              </a:buClr>
              <a:buSzPts val="1400"/>
              <a:buChar char="●"/>
            </a:pPr>
            <a:r>
              <a:rPr lang="en">
                <a:solidFill>
                  <a:srgbClr val="FFFFFF"/>
                </a:solidFill>
              </a:rPr>
              <a:t>C</a:t>
            </a:r>
            <a:r>
              <a:rPr lang="en">
                <a:solidFill>
                  <a:srgbClr val="FFFFFF"/>
                </a:solidFill>
              </a:rPr>
              <a:t>reating a text-based game which is able to run with no bugs within the allocated time for the project.</a:t>
            </a:r>
            <a:endParaRPr>
              <a:solidFill>
                <a:srgbClr val="FFFFFF"/>
              </a:solidFill>
            </a:endParaRPr>
          </a:p>
          <a:p>
            <a:pPr indent="0" lvl="0" marL="457200" rtl="0" algn="ctr">
              <a:lnSpc>
                <a:spcPct val="100000"/>
              </a:lnSpc>
              <a:spcBef>
                <a:spcPts val="0"/>
              </a:spcBef>
              <a:spcAft>
                <a:spcPts val="0"/>
              </a:spcAft>
              <a:buNone/>
            </a:pPr>
            <a:r>
              <a:t/>
            </a:r>
            <a:endParaRPr>
              <a:solidFill>
                <a:srgbClr val="FFFFFF"/>
              </a:solidFill>
            </a:endParaRPr>
          </a:p>
          <a:p>
            <a:pPr indent="-317500" lvl="0" marL="457200" rtl="0" algn="ctr">
              <a:lnSpc>
                <a:spcPct val="100000"/>
              </a:lnSpc>
              <a:spcBef>
                <a:spcPts val="0"/>
              </a:spcBef>
              <a:spcAft>
                <a:spcPts val="0"/>
              </a:spcAft>
              <a:buClr>
                <a:srgbClr val="FFFFFF"/>
              </a:buClr>
              <a:buSzPts val="1400"/>
              <a:buChar char="●"/>
            </a:pPr>
            <a:r>
              <a:rPr lang="en">
                <a:solidFill>
                  <a:srgbClr val="FFFFFF"/>
                </a:solidFill>
              </a:rPr>
              <a:t>Document progress using project management tools (Trello, Drawio)</a:t>
            </a:r>
            <a:endParaRPr>
              <a:solidFill>
                <a:srgbClr val="FFFFFF"/>
              </a:solidFill>
            </a:endParaRPr>
          </a:p>
          <a:p>
            <a:pPr indent="0" lvl="0" marL="457200" rtl="0" algn="ctr">
              <a:lnSpc>
                <a:spcPct val="100000"/>
              </a:lnSpc>
              <a:spcBef>
                <a:spcPts val="0"/>
              </a:spcBef>
              <a:spcAft>
                <a:spcPts val="0"/>
              </a:spcAft>
              <a:buNone/>
            </a:pPr>
            <a:r>
              <a:t/>
            </a:r>
            <a:endParaRPr>
              <a:solidFill>
                <a:srgbClr val="FFFFFF"/>
              </a:solidFill>
            </a:endParaRPr>
          </a:p>
          <a:p>
            <a:pPr indent="-317500" lvl="0" marL="457200" rtl="0" algn="ctr">
              <a:lnSpc>
                <a:spcPct val="100000"/>
              </a:lnSpc>
              <a:spcBef>
                <a:spcPts val="0"/>
              </a:spcBef>
              <a:spcAft>
                <a:spcPts val="0"/>
              </a:spcAft>
              <a:buClr>
                <a:srgbClr val="FFFFFF"/>
              </a:buClr>
              <a:buSzPts val="1400"/>
              <a:buChar char="●"/>
            </a:pPr>
            <a:r>
              <a:rPr lang="en">
                <a:solidFill>
                  <a:srgbClr val="FFFFFF"/>
                </a:solidFill>
              </a:rPr>
              <a:t>Work collaboratively - everybody has input on the projec</a:t>
            </a:r>
            <a:r>
              <a:rPr lang="en">
                <a:solidFill>
                  <a:srgbClr val="FFFFFF"/>
                </a:solidFill>
              </a:rPr>
              <a:t>t</a:t>
            </a:r>
            <a:endParaRPr>
              <a:solidFill>
                <a:srgbClr val="FFFFFF"/>
              </a:solidFill>
            </a:endParaRPr>
          </a:p>
          <a:p>
            <a:pPr indent="0" lvl="0" marL="0" rtl="0" algn="ctr">
              <a:spcBef>
                <a:spcPts val="0"/>
              </a:spcBef>
              <a:spcAft>
                <a:spcPts val="0"/>
              </a:spcAft>
              <a:buNone/>
            </a:pPr>
            <a:r>
              <a:t/>
            </a:r>
            <a:endParaRPr>
              <a:solidFill>
                <a:srgbClr val="FFFFFF"/>
              </a:solidFill>
              <a:latin typeface="Source Code Pro"/>
              <a:ea typeface="Source Code Pro"/>
              <a:cs typeface="Source Code Pro"/>
              <a:sym typeface="Source Code Pro"/>
            </a:endParaRPr>
          </a:p>
          <a:p>
            <a:pPr indent="0" lvl="0" marL="0" rtl="0" algn="ctr">
              <a:spcBef>
                <a:spcPts val="0"/>
              </a:spcBef>
              <a:spcAft>
                <a:spcPts val="0"/>
              </a:spcAft>
              <a:buNone/>
            </a:pPr>
            <a:r>
              <a:t/>
            </a:r>
            <a:endParaRPr u="sng">
              <a:solidFill>
                <a:srgbClr val="FFFFFF"/>
              </a:solidFill>
              <a:latin typeface="Source Code Pro"/>
              <a:ea typeface="Source Code Pro"/>
              <a:cs typeface="Source Code Pro"/>
              <a:sym typeface="Source Code Pro"/>
            </a:endParaRPr>
          </a:p>
          <a:p>
            <a:pPr indent="0" lvl="0" marL="0" rtl="0" algn="ctr">
              <a:spcBef>
                <a:spcPts val="0"/>
              </a:spcBef>
              <a:spcAft>
                <a:spcPts val="0"/>
              </a:spcAft>
              <a:buNone/>
            </a:pPr>
            <a:r>
              <a:t/>
            </a:r>
            <a:endParaRPr u="sng">
              <a:latin typeface="Source Code Pro"/>
              <a:ea typeface="Source Code Pro"/>
              <a:cs typeface="Source Code Pro"/>
              <a:sym typeface="Source Code Pro"/>
            </a:endParaRPr>
          </a:p>
        </p:txBody>
      </p:sp>
      <p:sp>
        <p:nvSpPr>
          <p:cNvPr id="88" name="Google Shape;88;p15"/>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3790475" y="4715425"/>
            <a:ext cx="33600" cy="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 type="subTitle"/>
          </p:nvPr>
        </p:nvSpPr>
        <p:spPr>
          <a:xfrm>
            <a:off x="1364200" y="174803"/>
            <a:ext cx="6086400" cy="8679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1100"/>
              <a:buNone/>
            </a:pPr>
            <a:r>
              <a:rPr b="1" lang="en" sz="4400">
                <a:solidFill>
                  <a:srgbClr val="FFFFFF"/>
                </a:solidFill>
                <a:latin typeface="Playfair Display"/>
                <a:ea typeface="Playfair Display"/>
                <a:cs typeface="Playfair Display"/>
                <a:sym typeface="Playfair Display"/>
              </a:rPr>
              <a:t>Planning</a:t>
            </a:r>
            <a:r>
              <a:rPr b="1" lang="en" sz="4400">
                <a:latin typeface="Playfair Display"/>
                <a:ea typeface="Playfair Display"/>
                <a:cs typeface="Playfair Display"/>
                <a:sym typeface="Playfair Display"/>
              </a:rPr>
              <a:t> </a:t>
            </a:r>
            <a:endParaRPr b="1" sz="4400">
              <a:latin typeface="Playfair Display"/>
              <a:ea typeface="Playfair Display"/>
              <a:cs typeface="Playfair Display"/>
              <a:sym typeface="Playfair Display"/>
            </a:endParaRPr>
          </a:p>
        </p:txBody>
      </p:sp>
      <p:sp>
        <p:nvSpPr>
          <p:cNvPr id="95" name="Google Shape;95;p16"/>
          <p:cNvSpPr txBox="1"/>
          <p:nvPr/>
        </p:nvSpPr>
        <p:spPr>
          <a:xfrm>
            <a:off x="882000" y="964975"/>
            <a:ext cx="78450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rPr>
              <a:t>As a Team, we employed several project management tools to keep us focused and organised:</a:t>
            </a:r>
            <a:endParaRPr sz="15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Slack and Zoom - to communicate and share code.</a:t>
            </a:r>
            <a:endParaRPr>
              <a:solidFill>
                <a:srgbClr val="FFFFFF"/>
              </a:solidFill>
            </a:endParaRPr>
          </a:p>
          <a:p>
            <a:pPr indent="0" lvl="0" marL="457200" rtl="0" algn="l">
              <a:lnSpc>
                <a:spcPct val="150000"/>
              </a:lnSpc>
              <a:spcBef>
                <a:spcPts val="0"/>
              </a:spcBef>
              <a:spcAft>
                <a:spcPts val="0"/>
              </a:spcAft>
              <a:buNone/>
            </a:pPr>
            <a:r>
              <a:t/>
            </a:r>
            <a:endParaRPr>
              <a:solidFill>
                <a:srgbClr val="FFFFFF"/>
              </a:solidFill>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Trello - to assign tasks and keep a track of progress.</a:t>
            </a:r>
            <a:endParaRPr>
              <a:solidFill>
                <a:srgbClr val="FFFFFF"/>
              </a:solidFill>
            </a:endParaRPr>
          </a:p>
          <a:p>
            <a:pPr indent="0" lvl="0" marL="457200" rtl="0" algn="l">
              <a:lnSpc>
                <a:spcPct val="150000"/>
              </a:lnSpc>
              <a:spcBef>
                <a:spcPts val="0"/>
              </a:spcBef>
              <a:spcAft>
                <a:spcPts val="0"/>
              </a:spcAft>
              <a:buNone/>
            </a:pPr>
            <a:r>
              <a:t/>
            </a:r>
            <a:endParaRPr>
              <a:solidFill>
                <a:srgbClr val="FFFFFF"/>
              </a:solidFill>
            </a:endParaRPr>
          </a:p>
          <a:p>
            <a:pPr indent="-317500" lvl="0" marL="457200" rtl="0" algn="l">
              <a:lnSpc>
                <a:spcPct val="100000"/>
              </a:lnSpc>
              <a:spcBef>
                <a:spcPts val="0"/>
              </a:spcBef>
              <a:spcAft>
                <a:spcPts val="0"/>
              </a:spcAft>
              <a:buClr>
                <a:srgbClr val="FFFFFF"/>
              </a:buClr>
              <a:buSzPts val="1400"/>
              <a:buChar char="●"/>
            </a:pPr>
            <a:r>
              <a:rPr lang="en">
                <a:solidFill>
                  <a:srgbClr val="FFFFFF"/>
                </a:solidFill>
              </a:rPr>
              <a:t>Drawio - to create a visual illustration of how we wanted our game to flow.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t/>
            </a:r>
            <a:endParaRPr>
              <a:solidFill>
                <a:srgbClr val="FFFFFF"/>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a:solidFill>
                <a:srgbClr val="FFFFFF"/>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a:solidFill>
                <a:srgbClr val="FFFFFF"/>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a:solidFill>
                <a:srgbClr val="FFFFFF"/>
              </a:solidFill>
              <a:latin typeface="Source Code Pro"/>
              <a:ea typeface="Source Code Pro"/>
              <a:cs typeface="Source Code Pro"/>
              <a:sym typeface="Source Code Pro"/>
            </a:endParaRPr>
          </a:p>
        </p:txBody>
      </p:sp>
      <p:sp>
        <p:nvSpPr>
          <p:cNvPr id="96" name="Google Shape;96;p16"/>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470900" y="2142125"/>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ctrTitle"/>
          </p:nvPr>
        </p:nvSpPr>
        <p:spPr>
          <a:xfrm>
            <a:off x="726100" y="177975"/>
            <a:ext cx="7893000" cy="882300"/>
          </a:xfrm>
          <a:prstGeom prst="rect">
            <a:avLst/>
          </a:prstGeom>
        </p:spPr>
        <p:txBody>
          <a:bodyPr anchorCtr="0" anchor="b" bIns="91425" lIns="91425" spcFirstLastPara="1" rIns="91425" wrap="square" tIns="91425">
            <a:normAutofit fontScale="90000"/>
          </a:bodyPr>
          <a:lstStyle/>
          <a:p>
            <a:pPr indent="0" lvl="0" marL="0" rtl="0" algn="ctr">
              <a:spcBef>
                <a:spcPts val="1000"/>
              </a:spcBef>
              <a:spcAft>
                <a:spcPts val="0"/>
              </a:spcAft>
              <a:buNone/>
            </a:pPr>
            <a:r>
              <a:rPr lang="en" sz="4911"/>
              <a:t>Generating ideas...hmm?</a:t>
            </a:r>
            <a:endParaRPr sz="4911"/>
          </a:p>
        </p:txBody>
      </p:sp>
      <p:sp>
        <p:nvSpPr>
          <p:cNvPr id="103" name="Google Shape;103;p17"/>
          <p:cNvSpPr/>
          <p:nvPr/>
        </p:nvSpPr>
        <p:spPr>
          <a:xfrm>
            <a:off x="2616850" y="1703200"/>
            <a:ext cx="2797362" cy="2472174"/>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 </a:t>
            </a:r>
            <a:r>
              <a:rPr lang="en" sz="2000"/>
              <a:t>Genre</a:t>
            </a:r>
            <a:r>
              <a:rPr lang="en"/>
              <a:t>  </a:t>
            </a:r>
            <a:endParaRPr/>
          </a:p>
        </p:txBody>
      </p:sp>
      <p:cxnSp>
        <p:nvCxnSpPr>
          <p:cNvPr id="104" name="Google Shape;104;p17"/>
          <p:cNvCxnSpPr>
            <a:stCxn id="103" idx="3"/>
            <a:endCxn id="105" idx="1"/>
          </p:cNvCxnSpPr>
          <p:nvPr/>
        </p:nvCxnSpPr>
        <p:spPr>
          <a:xfrm flipH="1" rot="10800000">
            <a:off x="5414212" y="2312237"/>
            <a:ext cx="1342200" cy="1515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7"/>
          <p:cNvCxnSpPr/>
          <p:nvPr/>
        </p:nvCxnSpPr>
        <p:spPr>
          <a:xfrm>
            <a:off x="4968761" y="3404024"/>
            <a:ext cx="1212600" cy="1602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7"/>
          <p:cNvCxnSpPr/>
          <p:nvPr/>
        </p:nvCxnSpPr>
        <p:spPr>
          <a:xfrm flipH="1" rot="10800000">
            <a:off x="1195661" y="3728049"/>
            <a:ext cx="1601700" cy="3540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7"/>
          <p:cNvCxnSpPr>
            <a:stCxn id="109" idx="3"/>
          </p:cNvCxnSpPr>
          <p:nvPr/>
        </p:nvCxnSpPr>
        <p:spPr>
          <a:xfrm>
            <a:off x="2267100" y="2058550"/>
            <a:ext cx="1049100" cy="3891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7"/>
          <p:cNvSpPr/>
          <p:nvPr/>
        </p:nvSpPr>
        <p:spPr>
          <a:xfrm>
            <a:off x="6756475" y="2052900"/>
            <a:ext cx="936300" cy="518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Horror?</a:t>
            </a:r>
            <a:endParaRPr/>
          </a:p>
        </p:txBody>
      </p:sp>
      <p:sp>
        <p:nvSpPr>
          <p:cNvPr id="110" name="Google Shape;110;p17"/>
          <p:cNvSpPr/>
          <p:nvPr/>
        </p:nvSpPr>
        <p:spPr>
          <a:xfrm>
            <a:off x="6232100" y="3564225"/>
            <a:ext cx="1144800" cy="710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Politics? </a:t>
            </a:r>
            <a:endParaRPr/>
          </a:p>
        </p:txBody>
      </p:sp>
      <p:sp>
        <p:nvSpPr>
          <p:cNvPr id="111" name="Google Shape;111;p17"/>
          <p:cNvSpPr/>
          <p:nvPr/>
        </p:nvSpPr>
        <p:spPr>
          <a:xfrm>
            <a:off x="4269400" y="4175375"/>
            <a:ext cx="1144800" cy="710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Detective? </a:t>
            </a:r>
            <a:endParaRPr/>
          </a:p>
        </p:txBody>
      </p:sp>
      <p:sp>
        <p:nvSpPr>
          <p:cNvPr id="112" name="Google Shape;112;p17"/>
          <p:cNvSpPr/>
          <p:nvPr/>
        </p:nvSpPr>
        <p:spPr>
          <a:xfrm>
            <a:off x="400800" y="4082050"/>
            <a:ext cx="1144800" cy="710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Science fiction? </a:t>
            </a:r>
            <a:endParaRPr/>
          </a:p>
        </p:txBody>
      </p:sp>
      <p:sp>
        <p:nvSpPr>
          <p:cNvPr id="109" name="Google Shape;109;p17"/>
          <p:cNvSpPr/>
          <p:nvPr/>
        </p:nvSpPr>
        <p:spPr>
          <a:xfrm>
            <a:off x="924900" y="1703200"/>
            <a:ext cx="1342200" cy="710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Nature/animal game?</a:t>
            </a:r>
            <a:endParaRPr/>
          </a:p>
        </p:txBody>
      </p:sp>
      <p:cxnSp>
        <p:nvCxnSpPr>
          <p:cNvPr id="113" name="Google Shape;113;p17"/>
          <p:cNvCxnSpPr/>
          <p:nvPr/>
        </p:nvCxnSpPr>
        <p:spPr>
          <a:xfrm>
            <a:off x="4201611" y="3680499"/>
            <a:ext cx="942000" cy="492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7"/>
          <p:cNvCxnSpPr>
            <a:stCxn id="115" idx="3"/>
          </p:cNvCxnSpPr>
          <p:nvPr/>
        </p:nvCxnSpPr>
        <p:spPr>
          <a:xfrm>
            <a:off x="1644300" y="3208875"/>
            <a:ext cx="1034700" cy="3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7"/>
          <p:cNvSpPr/>
          <p:nvPr/>
        </p:nvSpPr>
        <p:spPr>
          <a:xfrm>
            <a:off x="302100" y="2853525"/>
            <a:ext cx="1342200" cy="710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War?</a:t>
            </a:r>
            <a:endParaRPr/>
          </a:p>
        </p:txBody>
      </p:sp>
      <p:sp>
        <p:nvSpPr>
          <p:cNvPr id="116" name="Google Shape;116;p17"/>
          <p:cNvSpPr/>
          <p:nvPr/>
        </p:nvSpPr>
        <p:spPr>
          <a:xfrm rot="-6847031">
            <a:off x="7421017" y="2966592"/>
            <a:ext cx="1049181" cy="665257"/>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ctrTitle"/>
          </p:nvPr>
        </p:nvSpPr>
        <p:spPr>
          <a:xfrm>
            <a:off x="673500" y="102225"/>
            <a:ext cx="7959600" cy="10032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a:t>Generating ideas </a:t>
            </a:r>
            <a:endParaRPr/>
          </a:p>
        </p:txBody>
      </p:sp>
      <p:sp>
        <p:nvSpPr>
          <p:cNvPr id="122" name="Google Shape;122;p18"/>
          <p:cNvSpPr/>
          <p:nvPr/>
        </p:nvSpPr>
        <p:spPr>
          <a:xfrm>
            <a:off x="3192125" y="1691950"/>
            <a:ext cx="2537946" cy="1894968"/>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Horror </a:t>
            </a:r>
            <a:endParaRPr/>
          </a:p>
        </p:txBody>
      </p:sp>
      <p:cxnSp>
        <p:nvCxnSpPr>
          <p:cNvPr id="123" name="Google Shape;123;p18"/>
          <p:cNvCxnSpPr/>
          <p:nvPr/>
        </p:nvCxnSpPr>
        <p:spPr>
          <a:xfrm>
            <a:off x="5402950" y="3067925"/>
            <a:ext cx="1060200" cy="5190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8"/>
          <p:cNvCxnSpPr/>
          <p:nvPr/>
        </p:nvCxnSpPr>
        <p:spPr>
          <a:xfrm flipH="1" rot="10800000">
            <a:off x="2458950" y="3293600"/>
            <a:ext cx="1161900" cy="8442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8"/>
          <p:cNvCxnSpPr/>
          <p:nvPr/>
        </p:nvCxnSpPr>
        <p:spPr>
          <a:xfrm>
            <a:off x="5684950" y="2312250"/>
            <a:ext cx="1285800" cy="336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8"/>
          <p:cNvCxnSpPr/>
          <p:nvPr/>
        </p:nvCxnSpPr>
        <p:spPr>
          <a:xfrm>
            <a:off x="2131850" y="2109275"/>
            <a:ext cx="1195500" cy="3159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a:endCxn id="128" idx="0"/>
          </p:cNvCxnSpPr>
          <p:nvPr/>
        </p:nvCxnSpPr>
        <p:spPr>
          <a:xfrm>
            <a:off x="4692325" y="3101850"/>
            <a:ext cx="556500" cy="9435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8"/>
          <p:cNvSpPr/>
          <p:nvPr/>
        </p:nvSpPr>
        <p:spPr>
          <a:xfrm>
            <a:off x="6970750" y="2030325"/>
            <a:ext cx="913500" cy="9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Killer Clowns?</a:t>
            </a:r>
            <a:endParaRPr/>
          </a:p>
        </p:txBody>
      </p:sp>
      <p:sp>
        <p:nvSpPr>
          <p:cNvPr id="130" name="Google Shape;130;p18"/>
          <p:cNvSpPr/>
          <p:nvPr/>
        </p:nvSpPr>
        <p:spPr>
          <a:xfrm>
            <a:off x="6463150" y="3367100"/>
            <a:ext cx="1285800" cy="922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Pandemic?</a:t>
            </a:r>
            <a:endParaRPr/>
          </a:p>
        </p:txBody>
      </p:sp>
      <p:sp>
        <p:nvSpPr>
          <p:cNvPr id="131" name="Google Shape;131;p18"/>
          <p:cNvSpPr/>
          <p:nvPr/>
        </p:nvSpPr>
        <p:spPr>
          <a:xfrm>
            <a:off x="1443950" y="1590675"/>
            <a:ext cx="913500" cy="9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Horror House? </a:t>
            </a:r>
            <a:endParaRPr/>
          </a:p>
        </p:txBody>
      </p:sp>
      <p:sp>
        <p:nvSpPr>
          <p:cNvPr id="132" name="Google Shape;132;p18"/>
          <p:cNvSpPr/>
          <p:nvPr/>
        </p:nvSpPr>
        <p:spPr>
          <a:xfrm>
            <a:off x="1139250" y="3525225"/>
            <a:ext cx="1319700" cy="9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Murder train?</a:t>
            </a:r>
            <a:endParaRPr/>
          </a:p>
        </p:txBody>
      </p:sp>
      <p:sp>
        <p:nvSpPr>
          <p:cNvPr id="128" name="Google Shape;128;p18"/>
          <p:cNvSpPr/>
          <p:nvPr/>
        </p:nvSpPr>
        <p:spPr>
          <a:xfrm>
            <a:off x="4692325" y="4045350"/>
            <a:ext cx="1113000" cy="922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Zombies?</a:t>
            </a:r>
            <a:endParaRPr/>
          </a:p>
        </p:txBody>
      </p:sp>
      <p:sp>
        <p:nvSpPr>
          <p:cNvPr id="133" name="Google Shape;133;p18"/>
          <p:cNvSpPr txBox="1"/>
          <p:nvPr/>
        </p:nvSpPr>
        <p:spPr>
          <a:xfrm>
            <a:off x="3147000" y="4173450"/>
            <a:ext cx="10602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Twins</a:t>
            </a:r>
            <a:endParaRPr>
              <a:latin typeface="Lato"/>
              <a:ea typeface="Lato"/>
              <a:cs typeface="Lato"/>
              <a:sym typeface="Lato"/>
            </a:endParaRPr>
          </a:p>
        </p:txBody>
      </p:sp>
      <p:sp>
        <p:nvSpPr>
          <p:cNvPr id="134" name="Google Shape;134;p18"/>
          <p:cNvSpPr/>
          <p:nvPr/>
        </p:nvSpPr>
        <p:spPr>
          <a:xfrm>
            <a:off x="2855625" y="4045350"/>
            <a:ext cx="1319700" cy="9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Psychopathic</a:t>
            </a:r>
            <a:r>
              <a:rPr lang="en"/>
              <a:t> Twins</a:t>
            </a:r>
            <a:r>
              <a:rPr lang="en"/>
              <a:t>?</a:t>
            </a:r>
            <a:endParaRPr/>
          </a:p>
        </p:txBody>
      </p:sp>
      <p:cxnSp>
        <p:nvCxnSpPr>
          <p:cNvPr id="135" name="Google Shape;135;p18"/>
          <p:cNvCxnSpPr/>
          <p:nvPr/>
        </p:nvCxnSpPr>
        <p:spPr>
          <a:xfrm flipH="1">
            <a:off x="4026838" y="3367100"/>
            <a:ext cx="131700" cy="6822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p18"/>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5887825" y="4309000"/>
            <a:ext cx="1161900" cy="666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311700" y="198825"/>
            <a:ext cx="8520600" cy="751500"/>
          </a:xfrm>
          <a:prstGeom prst="rect">
            <a:avLst/>
          </a:prstGeom>
        </p:spPr>
        <p:txBody>
          <a:bodyPr anchorCtr="0" anchor="b" bIns="91425" lIns="91425" spcFirstLastPara="1" rIns="91425" wrap="square" tIns="91425">
            <a:normAutofit fontScale="90000"/>
          </a:bodyPr>
          <a:lstStyle/>
          <a:p>
            <a:pPr indent="0" lvl="0" marL="0" rtl="0" algn="ctr">
              <a:spcBef>
                <a:spcPts val="1000"/>
              </a:spcBef>
              <a:spcAft>
                <a:spcPts val="0"/>
              </a:spcAft>
              <a:buNone/>
            </a:pPr>
            <a:r>
              <a:rPr lang="en" sz="4900"/>
              <a:t>Game Design</a:t>
            </a:r>
            <a:endParaRPr/>
          </a:p>
        </p:txBody>
      </p:sp>
      <p:sp>
        <p:nvSpPr>
          <p:cNvPr id="143" name="Google Shape;143;p19"/>
          <p:cNvSpPr txBox="1"/>
          <p:nvPr/>
        </p:nvSpPr>
        <p:spPr>
          <a:xfrm>
            <a:off x="311700" y="992275"/>
            <a:ext cx="86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44" name="Google Shape;144;p19"/>
          <p:cNvSpPr txBox="1"/>
          <p:nvPr/>
        </p:nvSpPr>
        <p:spPr>
          <a:xfrm>
            <a:off x="1151500" y="950325"/>
            <a:ext cx="7906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We knew this would be a text based adventure game and we outlined it should have the several key features to it:</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Be a zombie survival, story driven game based on current events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Be able to make choices throughout the game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Multiple game endings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Have RNG(Random Number Generator) elements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Be reasonably difficult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Single player mode personal perspective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Two outcomes:</a:t>
            </a:r>
            <a:endParaRPr>
              <a:solidFill>
                <a:schemeClr val="dk1"/>
              </a:solidFill>
            </a:endParaRPr>
          </a:p>
          <a:p>
            <a:pPr indent="-317500" lvl="0" marL="914400" rtl="0" algn="l">
              <a:lnSpc>
                <a:spcPct val="150000"/>
              </a:lnSpc>
              <a:spcBef>
                <a:spcPts val="0"/>
              </a:spcBef>
              <a:spcAft>
                <a:spcPts val="0"/>
              </a:spcAft>
              <a:buClr>
                <a:schemeClr val="dk1"/>
              </a:buClr>
              <a:buSzPts val="1400"/>
              <a:buChar char="-"/>
            </a:pPr>
            <a:r>
              <a:rPr lang="en">
                <a:solidFill>
                  <a:schemeClr val="dk1"/>
                </a:solidFill>
              </a:rPr>
              <a:t>Achieve win condition.</a:t>
            </a:r>
            <a:endParaRPr>
              <a:solidFill>
                <a:schemeClr val="dk1"/>
              </a:solidFill>
            </a:endParaRPr>
          </a:p>
          <a:p>
            <a:pPr indent="-317500" lvl="0" marL="914400" rtl="0" algn="l">
              <a:lnSpc>
                <a:spcPct val="150000"/>
              </a:lnSpc>
              <a:spcBef>
                <a:spcPts val="0"/>
              </a:spcBef>
              <a:spcAft>
                <a:spcPts val="0"/>
              </a:spcAft>
              <a:buClr>
                <a:schemeClr val="dk1"/>
              </a:buClr>
              <a:buSzPts val="1400"/>
              <a:buChar char="-"/>
            </a:pPr>
            <a:r>
              <a:rPr lang="en">
                <a:solidFill>
                  <a:schemeClr val="dk1"/>
                </a:solidFill>
              </a:rPr>
              <a:t>Otherwise, lose.</a:t>
            </a:r>
            <a:endParaRPr>
              <a:solidFill>
                <a:schemeClr val="dk1"/>
              </a:solidFill>
            </a:endParaRPr>
          </a:p>
          <a:p>
            <a:pPr indent="0" lvl="0" marL="0" rtl="0" algn="l">
              <a:lnSpc>
                <a:spcPct val="150000"/>
              </a:lnSpc>
              <a:spcBef>
                <a:spcPts val="0"/>
              </a:spcBef>
              <a:spcAft>
                <a:spcPts val="0"/>
              </a:spcAft>
              <a:buNone/>
            </a:pPr>
            <a:r>
              <a:rPr lang="en">
                <a:solidFill>
                  <a:schemeClr val="dk1"/>
                </a:solidFill>
              </a:rPr>
              <a:t>With these elements in mind, we began planning our game.</a:t>
            </a:r>
            <a:endParaRPr>
              <a:solidFill>
                <a:schemeClr val="dk1"/>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145" name="Google Shape;145;p19"/>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673500" y="2162350"/>
            <a:ext cx="501300" cy="17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type="ctrTitle"/>
          </p:nvPr>
        </p:nvSpPr>
        <p:spPr>
          <a:xfrm>
            <a:off x="311700" y="198825"/>
            <a:ext cx="8520600" cy="751500"/>
          </a:xfrm>
          <a:prstGeom prst="rect">
            <a:avLst/>
          </a:prstGeom>
        </p:spPr>
        <p:txBody>
          <a:bodyPr anchorCtr="0" anchor="b" bIns="91425" lIns="91425" spcFirstLastPara="1" rIns="91425" wrap="square" tIns="91425">
            <a:normAutofit fontScale="90000"/>
          </a:bodyPr>
          <a:lstStyle/>
          <a:p>
            <a:pPr indent="0" lvl="0" marL="0" rtl="0" algn="ctr">
              <a:spcBef>
                <a:spcPts val="1000"/>
              </a:spcBef>
              <a:spcAft>
                <a:spcPts val="0"/>
              </a:spcAft>
              <a:buNone/>
            </a:pPr>
            <a:r>
              <a:rPr lang="en" sz="4900"/>
              <a:t>Game Design</a:t>
            </a:r>
            <a:endParaRPr/>
          </a:p>
        </p:txBody>
      </p:sp>
      <p:sp>
        <p:nvSpPr>
          <p:cNvPr id="152" name="Google Shape;152;p20"/>
          <p:cNvSpPr txBox="1"/>
          <p:nvPr/>
        </p:nvSpPr>
        <p:spPr>
          <a:xfrm>
            <a:off x="311700" y="992275"/>
            <a:ext cx="86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53" name="Google Shape;153;p20"/>
          <p:cNvSpPr txBox="1"/>
          <p:nvPr/>
        </p:nvSpPr>
        <p:spPr>
          <a:xfrm>
            <a:off x="1218200" y="950325"/>
            <a:ext cx="78402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FFFFFF"/>
              </a:buClr>
              <a:buSzPts val="1400"/>
              <a:buChar char="●"/>
            </a:pPr>
            <a:r>
              <a:rPr lang="en">
                <a:solidFill>
                  <a:srgbClr val="FFFFFF"/>
                </a:solidFill>
              </a:rPr>
              <a:t>We wanted to place the player as the character, so we omitted the entering of a name which would be used as a global </a:t>
            </a:r>
            <a:r>
              <a:rPr lang="en">
                <a:solidFill>
                  <a:srgbClr val="FFFFFF"/>
                </a:solidFill>
              </a:rPr>
              <a:t>transition</a:t>
            </a:r>
            <a:r>
              <a:rPr lang="en">
                <a:solidFill>
                  <a:srgbClr val="FFFFFF"/>
                </a:solidFill>
              </a:rPr>
              <a:t> in our code. </a:t>
            </a:r>
            <a:endParaRPr>
              <a:solidFill>
                <a:srgbClr val="FFFFFF"/>
              </a:solidFill>
            </a:endParaRPr>
          </a:p>
          <a:p>
            <a:pPr indent="0" lvl="0" marL="457200" rtl="0" algn="l">
              <a:lnSpc>
                <a:spcPct val="150000"/>
              </a:lnSpc>
              <a:spcBef>
                <a:spcPts val="0"/>
              </a:spcBef>
              <a:spcAft>
                <a:spcPts val="0"/>
              </a:spcAft>
              <a:buNone/>
            </a:pPr>
            <a:r>
              <a:t/>
            </a:r>
            <a:endParaRPr>
              <a:solidFill>
                <a:srgbClr val="FFFFFF"/>
              </a:solidFill>
            </a:endParaRPr>
          </a:p>
          <a:p>
            <a:pPr indent="-317500" lvl="0" marL="457200" rtl="0" algn="l">
              <a:lnSpc>
                <a:spcPct val="150000"/>
              </a:lnSpc>
              <a:spcBef>
                <a:spcPts val="0"/>
              </a:spcBef>
              <a:spcAft>
                <a:spcPts val="0"/>
              </a:spcAft>
              <a:buClr>
                <a:srgbClr val="FFFFFF"/>
              </a:buClr>
              <a:buSzPts val="1400"/>
              <a:buChar char="●"/>
            </a:pPr>
            <a:r>
              <a:rPr lang="en">
                <a:solidFill>
                  <a:srgbClr val="FFFFFF"/>
                </a:solidFill>
              </a:rPr>
              <a:t>Setting:</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C</a:t>
            </a:r>
            <a:r>
              <a:rPr lang="en">
                <a:solidFill>
                  <a:srgbClr val="FFFFFF"/>
                </a:solidFill>
              </a:rPr>
              <a:t>haracter to witness the outbreak.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Character has to then make a choice, introducing the character to the style of the game.</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The character then continues to make decisions which can either impact their journey negatively or positively (increasing or decreasing difficulty of RNG, respectively).</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Ending text will depend on their decisions.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p:nvPr/>
        </p:nvSpPr>
        <p:spPr>
          <a:xfrm>
            <a:off x="704450" y="2146225"/>
            <a:ext cx="431400" cy="16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ph type="ctrTitle"/>
          </p:nvPr>
        </p:nvSpPr>
        <p:spPr>
          <a:xfrm>
            <a:off x="894750" y="969300"/>
            <a:ext cx="7354500" cy="20598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sz="10300"/>
              <a:t>Live demo!</a:t>
            </a:r>
            <a:endParaRPr sz="10300"/>
          </a:p>
        </p:txBody>
      </p:sp>
      <p:sp>
        <p:nvSpPr>
          <p:cNvPr id="160" name="Google Shape;160;p21"/>
          <p:cNvSpPr txBox="1"/>
          <p:nvPr/>
        </p:nvSpPr>
        <p:spPr>
          <a:xfrm>
            <a:off x="1135825" y="2873075"/>
            <a:ext cx="67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ato"/>
                <a:ea typeface="Lato"/>
                <a:cs typeface="Lato"/>
                <a:sym typeface="Lato"/>
              </a:rPr>
              <a:t>What could possibly go wrong...?</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