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61" r:id="rId4"/>
    <p:sldId id="275" r:id="rId5"/>
    <p:sldId id="262" r:id="rId6"/>
    <p:sldId id="260"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E84B278-8156-48BC-8DC0-5D23D75BEE70}">
          <p14:sldIdLst>
            <p14:sldId id="256"/>
            <p14:sldId id="257"/>
            <p14:sldId id="261"/>
            <p14:sldId id="275"/>
            <p14:sldId id="262"/>
            <p14:sldId id="260"/>
            <p14:sldId id="263"/>
            <p14:sldId id="264"/>
            <p14:sldId id="265"/>
            <p14:sldId id="266"/>
            <p14:sldId id="267"/>
            <p14:sldId id="268"/>
            <p14:sldId id="269"/>
            <p14:sldId id="270"/>
            <p14:sldId id="271"/>
            <p14:sldId id="272"/>
            <p14:sldId id="273"/>
            <p14:sldId id="274"/>
            <p14:sldId id="27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954" autoAdjust="0"/>
  </p:normalViewPr>
  <p:slideViewPr>
    <p:cSldViewPr snapToGrid="0">
      <p:cViewPr>
        <p:scale>
          <a:sx n="100" d="100"/>
          <a:sy n="100" d="100"/>
        </p:scale>
        <p:origin x="96" y="11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A3328D-C96A-485F-B6C0-0978CD1D0EDA}" type="doc">
      <dgm:prSet loTypeId="urn:microsoft.com/office/officeart/2005/8/layout/process5" loCatId="process" qsTypeId="urn:microsoft.com/office/officeart/2005/8/quickstyle/simple4" qsCatId="simple" csTypeId="urn:microsoft.com/office/officeart/2005/8/colors/accent2_2" csCatId="accent2"/>
      <dgm:spPr/>
      <dgm:t>
        <a:bodyPr/>
        <a:lstStyle/>
        <a:p>
          <a:endParaRPr lang="en-US"/>
        </a:p>
      </dgm:t>
    </dgm:pt>
    <dgm:pt modelId="{3785B228-D1D8-471F-A458-5F9115B706D4}">
      <dgm:prSet/>
      <dgm:spPr/>
      <dgm:t>
        <a:bodyPr/>
        <a:lstStyle/>
        <a:p>
          <a:r>
            <a:rPr lang="en-GB" b="1"/>
            <a:t>1 – Efficiency</a:t>
          </a:r>
          <a:endParaRPr lang="en-US"/>
        </a:p>
      </dgm:t>
    </dgm:pt>
    <dgm:pt modelId="{ECC67368-453A-48AF-9EA1-2693C5F52A5C}" type="parTrans" cxnId="{9AB9F229-EFE3-4F98-B93D-3F37E268C8FC}">
      <dgm:prSet/>
      <dgm:spPr/>
      <dgm:t>
        <a:bodyPr/>
        <a:lstStyle/>
        <a:p>
          <a:endParaRPr lang="en-US"/>
        </a:p>
      </dgm:t>
    </dgm:pt>
    <dgm:pt modelId="{B5B7A072-5771-474F-8483-BCDECDA540BE}" type="sibTrans" cxnId="{9AB9F229-EFE3-4F98-B93D-3F37E268C8FC}">
      <dgm:prSet/>
      <dgm:spPr/>
      <dgm:t>
        <a:bodyPr/>
        <a:lstStyle/>
        <a:p>
          <a:endParaRPr lang="en-US"/>
        </a:p>
      </dgm:t>
    </dgm:pt>
    <dgm:pt modelId="{3F755A78-ACE2-418A-9BAF-B19D7C30E7F1}">
      <dgm:prSet/>
      <dgm:spPr/>
      <dgm:t>
        <a:bodyPr/>
        <a:lstStyle/>
        <a:p>
          <a:r>
            <a:rPr lang="en-GB"/>
            <a:t>Real-time monitoring and data analytics optimize resource allocation and streamline processes.</a:t>
          </a:r>
          <a:endParaRPr lang="en-US"/>
        </a:p>
      </dgm:t>
    </dgm:pt>
    <dgm:pt modelId="{553C0397-9566-4800-96EA-E59D251E361D}" type="parTrans" cxnId="{E7D36E6F-8E26-41EC-B560-92905D3979EC}">
      <dgm:prSet/>
      <dgm:spPr/>
      <dgm:t>
        <a:bodyPr/>
        <a:lstStyle/>
        <a:p>
          <a:endParaRPr lang="en-US"/>
        </a:p>
      </dgm:t>
    </dgm:pt>
    <dgm:pt modelId="{903596C4-0353-4662-9106-B5A2A2A014BF}" type="sibTrans" cxnId="{E7D36E6F-8E26-41EC-B560-92905D3979EC}">
      <dgm:prSet/>
      <dgm:spPr/>
      <dgm:t>
        <a:bodyPr/>
        <a:lstStyle/>
        <a:p>
          <a:endParaRPr lang="en-US"/>
        </a:p>
      </dgm:t>
    </dgm:pt>
    <dgm:pt modelId="{09694056-1B61-401A-9AFE-93C27CE8FA95}">
      <dgm:prSet/>
      <dgm:spPr/>
      <dgm:t>
        <a:bodyPr/>
        <a:lstStyle/>
        <a:p>
          <a:r>
            <a:rPr lang="en-GB"/>
            <a:t>Predictive maintenance reduces equipment downtime and operational costs.</a:t>
          </a:r>
          <a:endParaRPr lang="en-US"/>
        </a:p>
      </dgm:t>
    </dgm:pt>
    <dgm:pt modelId="{525EF524-894D-4D2B-B944-9DC91ACC96C8}" type="parTrans" cxnId="{7D34897A-F4FF-4501-AF40-71BB9874FC0A}">
      <dgm:prSet/>
      <dgm:spPr/>
      <dgm:t>
        <a:bodyPr/>
        <a:lstStyle/>
        <a:p>
          <a:endParaRPr lang="en-US"/>
        </a:p>
      </dgm:t>
    </dgm:pt>
    <dgm:pt modelId="{D69E4767-FF28-4BA3-8473-0887F8467A4A}" type="sibTrans" cxnId="{7D34897A-F4FF-4501-AF40-71BB9874FC0A}">
      <dgm:prSet/>
      <dgm:spPr/>
      <dgm:t>
        <a:bodyPr/>
        <a:lstStyle/>
        <a:p>
          <a:endParaRPr lang="en-US"/>
        </a:p>
      </dgm:t>
    </dgm:pt>
    <dgm:pt modelId="{DCAEFA40-A155-4A74-9C3C-31BF6EE125C4}">
      <dgm:prSet/>
      <dgm:spPr/>
      <dgm:t>
        <a:bodyPr/>
        <a:lstStyle/>
        <a:p>
          <a:r>
            <a:rPr lang="en-GB"/>
            <a:t>Automation enhances workflows and minimizes human error.</a:t>
          </a:r>
          <a:endParaRPr lang="en-US"/>
        </a:p>
      </dgm:t>
    </dgm:pt>
    <dgm:pt modelId="{6846AD8C-CE30-459D-BAE2-6035B73D9717}" type="parTrans" cxnId="{5CD3531A-7EE5-4D2C-B087-A67BE137EDFA}">
      <dgm:prSet/>
      <dgm:spPr/>
      <dgm:t>
        <a:bodyPr/>
        <a:lstStyle/>
        <a:p>
          <a:endParaRPr lang="en-US"/>
        </a:p>
      </dgm:t>
    </dgm:pt>
    <dgm:pt modelId="{6656D176-6906-4020-95B9-CEAD29BEBC3E}" type="sibTrans" cxnId="{5CD3531A-7EE5-4D2C-B087-A67BE137EDFA}">
      <dgm:prSet/>
      <dgm:spPr/>
      <dgm:t>
        <a:bodyPr/>
        <a:lstStyle/>
        <a:p>
          <a:endParaRPr lang="en-US"/>
        </a:p>
      </dgm:t>
    </dgm:pt>
    <dgm:pt modelId="{6CDF4F16-17DC-4D28-96BC-ED8AEEAAEE25}">
      <dgm:prSet/>
      <dgm:spPr/>
      <dgm:t>
        <a:bodyPr/>
        <a:lstStyle/>
        <a:p>
          <a:r>
            <a:rPr lang="en-GB" b="1"/>
            <a:t>2 - Safety</a:t>
          </a:r>
          <a:endParaRPr lang="en-US"/>
        </a:p>
      </dgm:t>
    </dgm:pt>
    <dgm:pt modelId="{9941A46E-41D6-418A-9553-F15EA1B70D8D}" type="parTrans" cxnId="{50445712-4EE8-4AA5-B3D3-271195AA5C3D}">
      <dgm:prSet/>
      <dgm:spPr/>
      <dgm:t>
        <a:bodyPr/>
        <a:lstStyle/>
        <a:p>
          <a:endParaRPr lang="en-US"/>
        </a:p>
      </dgm:t>
    </dgm:pt>
    <dgm:pt modelId="{55E65C67-D295-46D8-B173-F5E5D234857B}" type="sibTrans" cxnId="{50445712-4EE8-4AA5-B3D3-271195AA5C3D}">
      <dgm:prSet/>
      <dgm:spPr/>
      <dgm:t>
        <a:bodyPr/>
        <a:lstStyle/>
        <a:p>
          <a:endParaRPr lang="en-US"/>
        </a:p>
      </dgm:t>
    </dgm:pt>
    <dgm:pt modelId="{803F738D-CAE6-407D-9D35-EE657E7BCA5B}">
      <dgm:prSet/>
      <dgm:spPr/>
      <dgm:t>
        <a:bodyPr/>
        <a:lstStyle/>
        <a:p>
          <a:r>
            <a:rPr lang="en-GB"/>
            <a:t>Smart sensors and wearables detect potential hazards, preventing accidents</a:t>
          </a:r>
          <a:endParaRPr lang="en-US"/>
        </a:p>
      </dgm:t>
    </dgm:pt>
    <dgm:pt modelId="{DEF07B98-2577-4F02-AEED-9238D357CF33}" type="parTrans" cxnId="{E4599549-CD7F-4009-8583-1F4C0C14383E}">
      <dgm:prSet/>
      <dgm:spPr/>
      <dgm:t>
        <a:bodyPr/>
        <a:lstStyle/>
        <a:p>
          <a:endParaRPr lang="en-US"/>
        </a:p>
      </dgm:t>
    </dgm:pt>
    <dgm:pt modelId="{EECFF27B-8172-4511-85D4-0AF7368D7159}" type="sibTrans" cxnId="{E4599549-CD7F-4009-8583-1F4C0C14383E}">
      <dgm:prSet/>
      <dgm:spPr/>
      <dgm:t>
        <a:bodyPr/>
        <a:lstStyle/>
        <a:p>
          <a:endParaRPr lang="en-US"/>
        </a:p>
      </dgm:t>
    </dgm:pt>
    <dgm:pt modelId="{70908382-E614-4C33-9F00-3F43056FCA82}">
      <dgm:prSet/>
      <dgm:spPr/>
      <dgm:t>
        <a:bodyPr/>
        <a:lstStyle/>
        <a:p>
          <a:r>
            <a:rPr lang="en-GB"/>
            <a:t>Real-time location tracking ensures worker safety in dangerous areas</a:t>
          </a:r>
          <a:endParaRPr lang="en-US"/>
        </a:p>
      </dgm:t>
    </dgm:pt>
    <dgm:pt modelId="{B701811B-2C25-4AD8-8553-C5CC4F38FF0A}" type="parTrans" cxnId="{A3A6DD7C-1991-414F-A71F-E5F37526C981}">
      <dgm:prSet/>
      <dgm:spPr/>
      <dgm:t>
        <a:bodyPr/>
        <a:lstStyle/>
        <a:p>
          <a:endParaRPr lang="en-US"/>
        </a:p>
      </dgm:t>
    </dgm:pt>
    <dgm:pt modelId="{DFF4535C-FE53-4165-825B-D4BDE67C9240}" type="sibTrans" cxnId="{A3A6DD7C-1991-414F-A71F-E5F37526C981}">
      <dgm:prSet/>
      <dgm:spPr/>
      <dgm:t>
        <a:bodyPr/>
        <a:lstStyle/>
        <a:p>
          <a:endParaRPr lang="en-US"/>
        </a:p>
      </dgm:t>
    </dgm:pt>
    <dgm:pt modelId="{8B0CD132-C4A2-4DBC-BA34-4D0424CA91D2}">
      <dgm:prSet/>
      <dgm:spPr/>
      <dgm:t>
        <a:bodyPr/>
        <a:lstStyle/>
        <a:p>
          <a:r>
            <a:rPr lang="en-GB"/>
            <a:t>Automated systems minimize human exposure to high-risk tasks.</a:t>
          </a:r>
          <a:endParaRPr lang="en-US"/>
        </a:p>
      </dgm:t>
    </dgm:pt>
    <dgm:pt modelId="{46FE4763-E83E-4FD6-BB97-D26CBE68D78D}" type="parTrans" cxnId="{9E84AF4D-0D3D-4732-BD5E-A819DFE0D825}">
      <dgm:prSet/>
      <dgm:spPr/>
      <dgm:t>
        <a:bodyPr/>
        <a:lstStyle/>
        <a:p>
          <a:endParaRPr lang="en-US"/>
        </a:p>
      </dgm:t>
    </dgm:pt>
    <dgm:pt modelId="{17FF66A7-42D4-4EFB-9E4F-842354034123}" type="sibTrans" cxnId="{9E84AF4D-0D3D-4732-BD5E-A819DFE0D825}">
      <dgm:prSet/>
      <dgm:spPr/>
      <dgm:t>
        <a:bodyPr/>
        <a:lstStyle/>
        <a:p>
          <a:endParaRPr lang="en-US"/>
        </a:p>
      </dgm:t>
    </dgm:pt>
    <dgm:pt modelId="{8A097B5B-9846-4851-B27C-366808659669}">
      <dgm:prSet/>
      <dgm:spPr/>
      <dgm:t>
        <a:bodyPr/>
        <a:lstStyle/>
        <a:p>
          <a:r>
            <a:rPr lang="en-GB" b="1"/>
            <a:t>3 – Productivity</a:t>
          </a:r>
          <a:endParaRPr lang="en-US"/>
        </a:p>
      </dgm:t>
    </dgm:pt>
    <dgm:pt modelId="{4EE13433-BAEF-47C6-B3B3-510F6A902C65}" type="parTrans" cxnId="{7FD8D90F-E584-4DD9-823C-9E16AB948767}">
      <dgm:prSet/>
      <dgm:spPr/>
      <dgm:t>
        <a:bodyPr/>
        <a:lstStyle/>
        <a:p>
          <a:endParaRPr lang="en-US"/>
        </a:p>
      </dgm:t>
    </dgm:pt>
    <dgm:pt modelId="{5F2620B2-847A-4D0D-BFD7-85C34C87EA81}" type="sibTrans" cxnId="{7FD8D90F-E584-4DD9-823C-9E16AB948767}">
      <dgm:prSet/>
      <dgm:spPr/>
      <dgm:t>
        <a:bodyPr/>
        <a:lstStyle/>
        <a:p>
          <a:endParaRPr lang="en-US"/>
        </a:p>
      </dgm:t>
    </dgm:pt>
    <dgm:pt modelId="{27849D6A-826F-4D08-AAE4-8CF7B5F0481A}">
      <dgm:prSet/>
      <dgm:spPr/>
      <dgm:t>
        <a:bodyPr/>
        <a:lstStyle/>
        <a:p>
          <a:r>
            <a:rPr lang="en-GB"/>
            <a:t>Remote monitoring and control enable faster decision-making and problem-solving</a:t>
          </a:r>
          <a:endParaRPr lang="en-US"/>
        </a:p>
      </dgm:t>
    </dgm:pt>
    <dgm:pt modelId="{5FF0C264-1BDF-4DC4-AF5E-3C185D4F1866}" type="parTrans" cxnId="{F36E0A35-A1D4-48A9-BC75-816F3CFE87E1}">
      <dgm:prSet/>
      <dgm:spPr/>
      <dgm:t>
        <a:bodyPr/>
        <a:lstStyle/>
        <a:p>
          <a:endParaRPr lang="en-US"/>
        </a:p>
      </dgm:t>
    </dgm:pt>
    <dgm:pt modelId="{359B8FAB-6243-4169-8564-F21E75C9F291}" type="sibTrans" cxnId="{F36E0A35-A1D4-48A9-BC75-816F3CFE87E1}">
      <dgm:prSet/>
      <dgm:spPr/>
      <dgm:t>
        <a:bodyPr/>
        <a:lstStyle/>
        <a:p>
          <a:endParaRPr lang="en-US"/>
        </a:p>
      </dgm:t>
    </dgm:pt>
    <dgm:pt modelId="{0529CC25-B8BD-4512-BB1D-2A0A43772775}">
      <dgm:prSet/>
      <dgm:spPr/>
      <dgm:t>
        <a:bodyPr/>
        <a:lstStyle/>
        <a:p>
          <a:r>
            <a:rPr lang="en-GB"/>
            <a:t>Connected devices and equipment facilitate seamless collaboration among stakeholders</a:t>
          </a:r>
          <a:endParaRPr lang="en-US"/>
        </a:p>
      </dgm:t>
    </dgm:pt>
    <dgm:pt modelId="{CA7B194D-DD43-442C-8A3C-969BFB6898FC}" type="parTrans" cxnId="{74FCDE6A-E708-4236-B604-F8CB6690E2C9}">
      <dgm:prSet/>
      <dgm:spPr/>
      <dgm:t>
        <a:bodyPr/>
        <a:lstStyle/>
        <a:p>
          <a:endParaRPr lang="en-US"/>
        </a:p>
      </dgm:t>
    </dgm:pt>
    <dgm:pt modelId="{78172D23-0DDF-41A8-AECE-9957E4766B4A}" type="sibTrans" cxnId="{74FCDE6A-E708-4236-B604-F8CB6690E2C9}">
      <dgm:prSet/>
      <dgm:spPr/>
      <dgm:t>
        <a:bodyPr/>
        <a:lstStyle/>
        <a:p>
          <a:endParaRPr lang="en-US"/>
        </a:p>
      </dgm:t>
    </dgm:pt>
    <dgm:pt modelId="{0CD20488-5A15-41B0-A0DC-A209751AB77F}">
      <dgm:prSet/>
      <dgm:spPr/>
      <dgm:t>
        <a:bodyPr/>
        <a:lstStyle/>
        <a:p>
          <a:r>
            <a:rPr lang="en-GB"/>
            <a:t>Data-driven insights help optimize project timelines and resource utilization.</a:t>
          </a:r>
          <a:endParaRPr lang="en-US"/>
        </a:p>
      </dgm:t>
    </dgm:pt>
    <dgm:pt modelId="{702AF25F-138A-4259-9F7B-F2357383B2B6}" type="parTrans" cxnId="{516AB4B9-045A-4548-B3A4-E55034F75615}">
      <dgm:prSet/>
      <dgm:spPr/>
      <dgm:t>
        <a:bodyPr/>
        <a:lstStyle/>
        <a:p>
          <a:endParaRPr lang="en-US"/>
        </a:p>
      </dgm:t>
    </dgm:pt>
    <dgm:pt modelId="{F2E22A7E-8D69-47B7-BC2D-E965AE977B88}" type="sibTrans" cxnId="{516AB4B9-045A-4548-B3A4-E55034F75615}">
      <dgm:prSet/>
      <dgm:spPr/>
      <dgm:t>
        <a:bodyPr/>
        <a:lstStyle/>
        <a:p>
          <a:endParaRPr lang="en-US"/>
        </a:p>
      </dgm:t>
    </dgm:pt>
    <dgm:pt modelId="{ABC725F2-3E67-4898-B031-C071011AA642}">
      <dgm:prSet/>
      <dgm:spPr/>
      <dgm:t>
        <a:bodyPr/>
        <a:lstStyle/>
        <a:p>
          <a:r>
            <a:rPr lang="en-GB" dirty="0"/>
            <a:t>The adoption of IoT in construction is driving the industry towards Construction 4.0, integrating digital technologies for enhanced operational efficiency, collaboration, and sustainability (</a:t>
          </a:r>
          <a:r>
            <a:rPr lang="en-GB" dirty="0" err="1"/>
            <a:t>Statsenko</a:t>
          </a:r>
          <a:r>
            <a:rPr lang="en-GB" dirty="0"/>
            <a:t> et al., 2022)</a:t>
          </a:r>
          <a:endParaRPr lang="en-US" dirty="0"/>
        </a:p>
      </dgm:t>
    </dgm:pt>
    <dgm:pt modelId="{F3A44C51-28D3-44BB-ACB5-44E221DE2EBB}" type="parTrans" cxnId="{DA1029EC-CA7F-4FA3-9148-119CD9325365}">
      <dgm:prSet/>
      <dgm:spPr/>
      <dgm:t>
        <a:bodyPr/>
        <a:lstStyle/>
        <a:p>
          <a:endParaRPr lang="en-US"/>
        </a:p>
      </dgm:t>
    </dgm:pt>
    <dgm:pt modelId="{A05525A4-9F8C-4210-8B74-ACE9BF55F30D}" type="sibTrans" cxnId="{DA1029EC-CA7F-4FA3-9148-119CD9325365}">
      <dgm:prSet/>
      <dgm:spPr/>
      <dgm:t>
        <a:bodyPr/>
        <a:lstStyle/>
        <a:p>
          <a:endParaRPr lang="en-US"/>
        </a:p>
      </dgm:t>
    </dgm:pt>
    <dgm:pt modelId="{F76AA7E7-66AC-4850-A950-D1FBBEF23B6A}" type="pres">
      <dgm:prSet presAssocID="{5CA3328D-C96A-485F-B6C0-0978CD1D0EDA}" presName="diagram" presStyleCnt="0">
        <dgm:presLayoutVars>
          <dgm:dir/>
          <dgm:resizeHandles val="exact"/>
        </dgm:presLayoutVars>
      </dgm:prSet>
      <dgm:spPr/>
    </dgm:pt>
    <dgm:pt modelId="{1BEABFFD-E7C2-493B-92A8-F0902199479C}" type="pres">
      <dgm:prSet presAssocID="{3785B228-D1D8-471F-A458-5F9115B706D4}" presName="node" presStyleLbl="node1" presStyleIdx="0" presStyleCnt="13">
        <dgm:presLayoutVars>
          <dgm:bulletEnabled val="1"/>
        </dgm:presLayoutVars>
      </dgm:prSet>
      <dgm:spPr/>
    </dgm:pt>
    <dgm:pt modelId="{F4486571-93FC-480A-B0E4-BF3005DF900B}" type="pres">
      <dgm:prSet presAssocID="{B5B7A072-5771-474F-8483-BCDECDA540BE}" presName="sibTrans" presStyleLbl="sibTrans2D1" presStyleIdx="0" presStyleCnt="12"/>
      <dgm:spPr/>
    </dgm:pt>
    <dgm:pt modelId="{A2050E0E-42A7-4CE4-A729-573861266DC6}" type="pres">
      <dgm:prSet presAssocID="{B5B7A072-5771-474F-8483-BCDECDA540BE}" presName="connectorText" presStyleLbl="sibTrans2D1" presStyleIdx="0" presStyleCnt="12"/>
      <dgm:spPr/>
    </dgm:pt>
    <dgm:pt modelId="{852B845F-A70F-432E-B751-35130F00504E}" type="pres">
      <dgm:prSet presAssocID="{3F755A78-ACE2-418A-9BAF-B19D7C30E7F1}" presName="node" presStyleLbl="node1" presStyleIdx="1" presStyleCnt="13">
        <dgm:presLayoutVars>
          <dgm:bulletEnabled val="1"/>
        </dgm:presLayoutVars>
      </dgm:prSet>
      <dgm:spPr/>
    </dgm:pt>
    <dgm:pt modelId="{E192D18F-246B-4D7C-BD0E-9E4F67261982}" type="pres">
      <dgm:prSet presAssocID="{903596C4-0353-4662-9106-B5A2A2A014BF}" presName="sibTrans" presStyleLbl="sibTrans2D1" presStyleIdx="1" presStyleCnt="12"/>
      <dgm:spPr/>
    </dgm:pt>
    <dgm:pt modelId="{41407ABA-230E-422D-B2B5-5776750C4548}" type="pres">
      <dgm:prSet presAssocID="{903596C4-0353-4662-9106-B5A2A2A014BF}" presName="connectorText" presStyleLbl="sibTrans2D1" presStyleIdx="1" presStyleCnt="12"/>
      <dgm:spPr/>
    </dgm:pt>
    <dgm:pt modelId="{C972D2DC-9BD5-4FC5-BD8D-9E8C72186786}" type="pres">
      <dgm:prSet presAssocID="{09694056-1B61-401A-9AFE-93C27CE8FA95}" presName="node" presStyleLbl="node1" presStyleIdx="2" presStyleCnt="13">
        <dgm:presLayoutVars>
          <dgm:bulletEnabled val="1"/>
        </dgm:presLayoutVars>
      </dgm:prSet>
      <dgm:spPr/>
    </dgm:pt>
    <dgm:pt modelId="{FCBC016F-773A-477E-8036-34EE37EC890E}" type="pres">
      <dgm:prSet presAssocID="{D69E4767-FF28-4BA3-8473-0887F8467A4A}" presName="sibTrans" presStyleLbl="sibTrans2D1" presStyleIdx="2" presStyleCnt="12"/>
      <dgm:spPr/>
    </dgm:pt>
    <dgm:pt modelId="{324B46BC-F6E1-496B-89C8-DF595B087BF7}" type="pres">
      <dgm:prSet presAssocID="{D69E4767-FF28-4BA3-8473-0887F8467A4A}" presName="connectorText" presStyleLbl="sibTrans2D1" presStyleIdx="2" presStyleCnt="12"/>
      <dgm:spPr/>
    </dgm:pt>
    <dgm:pt modelId="{A54BD33E-8D49-48F7-A8D5-5BC72D8BBBB7}" type="pres">
      <dgm:prSet presAssocID="{DCAEFA40-A155-4A74-9C3C-31BF6EE125C4}" presName="node" presStyleLbl="node1" presStyleIdx="3" presStyleCnt="13">
        <dgm:presLayoutVars>
          <dgm:bulletEnabled val="1"/>
        </dgm:presLayoutVars>
      </dgm:prSet>
      <dgm:spPr/>
    </dgm:pt>
    <dgm:pt modelId="{E28C3927-3A93-45A9-8E6B-AF53543F68D9}" type="pres">
      <dgm:prSet presAssocID="{6656D176-6906-4020-95B9-CEAD29BEBC3E}" presName="sibTrans" presStyleLbl="sibTrans2D1" presStyleIdx="3" presStyleCnt="12"/>
      <dgm:spPr/>
    </dgm:pt>
    <dgm:pt modelId="{76181F91-094F-45F9-A5BD-1D8580E502CE}" type="pres">
      <dgm:prSet presAssocID="{6656D176-6906-4020-95B9-CEAD29BEBC3E}" presName="connectorText" presStyleLbl="sibTrans2D1" presStyleIdx="3" presStyleCnt="12"/>
      <dgm:spPr/>
    </dgm:pt>
    <dgm:pt modelId="{A19675F6-08F4-47AC-B171-616E1435DA64}" type="pres">
      <dgm:prSet presAssocID="{6CDF4F16-17DC-4D28-96BC-ED8AEEAAEE25}" presName="node" presStyleLbl="node1" presStyleIdx="4" presStyleCnt="13">
        <dgm:presLayoutVars>
          <dgm:bulletEnabled val="1"/>
        </dgm:presLayoutVars>
      </dgm:prSet>
      <dgm:spPr/>
    </dgm:pt>
    <dgm:pt modelId="{7EA0CED4-CCFB-45B3-BE15-EAA09EFC243C}" type="pres">
      <dgm:prSet presAssocID="{55E65C67-D295-46D8-B173-F5E5D234857B}" presName="sibTrans" presStyleLbl="sibTrans2D1" presStyleIdx="4" presStyleCnt="12"/>
      <dgm:spPr/>
    </dgm:pt>
    <dgm:pt modelId="{CE6AE5D2-AF2D-48FC-BEFE-341F6D82C9ED}" type="pres">
      <dgm:prSet presAssocID="{55E65C67-D295-46D8-B173-F5E5D234857B}" presName="connectorText" presStyleLbl="sibTrans2D1" presStyleIdx="4" presStyleCnt="12"/>
      <dgm:spPr/>
    </dgm:pt>
    <dgm:pt modelId="{DA023838-5CA8-492B-BDD7-0AD0B8698D5C}" type="pres">
      <dgm:prSet presAssocID="{803F738D-CAE6-407D-9D35-EE657E7BCA5B}" presName="node" presStyleLbl="node1" presStyleIdx="5" presStyleCnt="13">
        <dgm:presLayoutVars>
          <dgm:bulletEnabled val="1"/>
        </dgm:presLayoutVars>
      </dgm:prSet>
      <dgm:spPr/>
    </dgm:pt>
    <dgm:pt modelId="{4144E422-2C30-4FC3-9044-9E8C830F34F4}" type="pres">
      <dgm:prSet presAssocID="{EECFF27B-8172-4511-85D4-0AF7368D7159}" presName="sibTrans" presStyleLbl="sibTrans2D1" presStyleIdx="5" presStyleCnt="12"/>
      <dgm:spPr/>
    </dgm:pt>
    <dgm:pt modelId="{5695EBE6-D7C4-4E69-BFBC-CD8CA00A44DD}" type="pres">
      <dgm:prSet presAssocID="{EECFF27B-8172-4511-85D4-0AF7368D7159}" presName="connectorText" presStyleLbl="sibTrans2D1" presStyleIdx="5" presStyleCnt="12"/>
      <dgm:spPr/>
    </dgm:pt>
    <dgm:pt modelId="{D64DB1A4-CC36-4B3A-97D4-0E4707B1DEE0}" type="pres">
      <dgm:prSet presAssocID="{70908382-E614-4C33-9F00-3F43056FCA82}" presName="node" presStyleLbl="node1" presStyleIdx="6" presStyleCnt="13">
        <dgm:presLayoutVars>
          <dgm:bulletEnabled val="1"/>
        </dgm:presLayoutVars>
      </dgm:prSet>
      <dgm:spPr/>
    </dgm:pt>
    <dgm:pt modelId="{407347E6-69AB-45ED-98C7-4DC881434BF5}" type="pres">
      <dgm:prSet presAssocID="{DFF4535C-FE53-4165-825B-D4BDE67C9240}" presName="sibTrans" presStyleLbl="sibTrans2D1" presStyleIdx="6" presStyleCnt="12"/>
      <dgm:spPr/>
    </dgm:pt>
    <dgm:pt modelId="{7DC9E043-AE7D-4EB7-801F-08213652F81A}" type="pres">
      <dgm:prSet presAssocID="{DFF4535C-FE53-4165-825B-D4BDE67C9240}" presName="connectorText" presStyleLbl="sibTrans2D1" presStyleIdx="6" presStyleCnt="12"/>
      <dgm:spPr/>
    </dgm:pt>
    <dgm:pt modelId="{8F6839B7-4CD5-4022-8495-B4927C121B64}" type="pres">
      <dgm:prSet presAssocID="{8B0CD132-C4A2-4DBC-BA34-4D0424CA91D2}" presName="node" presStyleLbl="node1" presStyleIdx="7" presStyleCnt="13">
        <dgm:presLayoutVars>
          <dgm:bulletEnabled val="1"/>
        </dgm:presLayoutVars>
      </dgm:prSet>
      <dgm:spPr/>
    </dgm:pt>
    <dgm:pt modelId="{21C55052-ABD0-4333-8B00-43E198125651}" type="pres">
      <dgm:prSet presAssocID="{17FF66A7-42D4-4EFB-9E4F-842354034123}" presName="sibTrans" presStyleLbl="sibTrans2D1" presStyleIdx="7" presStyleCnt="12"/>
      <dgm:spPr/>
    </dgm:pt>
    <dgm:pt modelId="{50192E70-E5F5-4563-B1D0-E1C069C30EA5}" type="pres">
      <dgm:prSet presAssocID="{17FF66A7-42D4-4EFB-9E4F-842354034123}" presName="connectorText" presStyleLbl="sibTrans2D1" presStyleIdx="7" presStyleCnt="12"/>
      <dgm:spPr/>
    </dgm:pt>
    <dgm:pt modelId="{B249384E-1D08-4718-9629-44F8471FC835}" type="pres">
      <dgm:prSet presAssocID="{8A097B5B-9846-4851-B27C-366808659669}" presName="node" presStyleLbl="node1" presStyleIdx="8" presStyleCnt="13">
        <dgm:presLayoutVars>
          <dgm:bulletEnabled val="1"/>
        </dgm:presLayoutVars>
      </dgm:prSet>
      <dgm:spPr/>
    </dgm:pt>
    <dgm:pt modelId="{F27B9EF8-321B-4680-AFD3-64AE98F14A55}" type="pres">
      <dgm:prSet presAssocID="{5F2620B2-847A-4D0D-BFD7-85C34C87EA81}" presName="sibTrans" presStyleLbl="sibTrans2D1" presStyleIdx="8" presStyleCnt="12"/>
      <dgm:spPr/>
    </dgm:pt>
    <dgm:pt modelId="{7370F1F3-C653-4498-BDD0-D795A98E4CAA}" type="pres">
      <dgm:prSet presAssocID="{5F2620B2-847A-4D0D-BFD7-85C34C87EA81}" presName="connectorText" presStyleLbl="sibTrans2D1" presStyleIdx="8" presStyleCnt="12"/>
      <dgm:spPr/>
    </dgm:pt>
    <dgm:pt modelId="{1E61F0E3-DE4B-47BB-8276-2F270A562051}" type="pres">
      <dgm:prSet presAssocID="{27849D6A-826F-4D08-AAE4-8CF7B5F0481A}" presName="node" presStyleLbl="node1" presStyleIdx="9" presStyleCnt="13">
        <dgm:presLayoutVars>
          <dgm:bulletEnabled val="1"/>
        </dgm:presLayoutVars>
      </dgm:prSet>
      <dgm:spPr/>
    </dgm:pt>
    <dgm:pt modelId="{AF6EA0D7-C0AB-4E16-A6C6-8B6F540C6BC4}" type="pres">
      <dgm:prSet presAssocID="{359B8FAB-6243-4169-8564-F21E75C9F291}" presName="sibTrans" presStyleLbl="sibTrans2D1" presStyleIdx="9" presStyleCnt="12"/>
      <dgm:spPr/>
    </dgm:pt>
    <dgm:pt modelId="{3B295CBF-E4ED-4EF4-A48E-80C52E6DB940}" type="pres">
      <dgm:prSet presAssocID="{359B8FAB-6243-4169-8564-F21E75C9F291}" presName="connectorText" presStyleLbl="sibTrans2D1" presStyleIdx="9" presStyleCnt="12"/>
      <dgm:spPr/>
    </dgm:pt>
    <dgm:pt modelId="{7390EA46-EF59-4D72-AA3F-A40299066CCA}" type="pres">
      <dgm:prSet presAssocID="{0529CC25-B8BD-4512-BB1D-2A0A43772775}" presName="node" presStyleLbl="node1" presStyleIdx="10" presStyleCnt="13">
        <dgm:presLayoutVars>
          <dgm:bulletEnabled val="1"/>
        </dgm:presLayoutVars>
      </dgm:prSet>
      <dgm:spPr/>
    </dgm:pt>
    <dgm:pt modelId="{E1E6E4F5-9185-49DA-92E6-31ED0DE048D2}" type="pres">
      <dgm:prSet presAssocID="{78172D23-0DDF-41A8-AECE-9957E4766B4A}" presName="sibTrans" presStyleLbl="sibTrans2D1" presStyleIdx="10" presStyleCnt="12"/>
      <dgm:spPr/>
    </dgm:pt>
    <dgm:pt modelId="{1472CEFF-948D-4037-82CC-ACB1B4917F45}" type="pres">
      <dgm:prSet presAssocID="{78172D23-0DDF-41A8-AECE-9957E4766B4A}" presName="connectorText" presStyleLbl="sibTrans2D1" presStyleIdx="10" presStyleCnt="12"/>
      <dgm:spPr/>
    </dgm:pt>
    <dgm:pt modelId="{5EE1A088-3DDD-41D0-A4D1-268F27129967}" type="pres">
      <dgm:prSet presAssocID="{0CD20488-5A15-41B0-A0DC-A209751AB77F}" presName="node" presStyleLbl="node1" presStyleIdx="11" presStyleCnt="13">
        <dgm:presLayoutVars>
          <dgm:bulletEnabled val="1"/>
        </dgm:presLayoutVars>
      </dgm:prSet>
      <dgm:spPr/>
    </dgm:pt>
    <dgm:pt modelId="{61450450-B3E2-4F03-82D9-5BA57C95233A}" type="pres">
      <dgm:prSet presAssocID="{F2E22A7E-8D69-47B7-BC2D-E965AE977B88}" presName="sibTrans" presStyleLbl="sibTrans2D1" presStyleIdx="11" presStyleCnt="12"/>
      <dgm:spPr/>
    </dgm:pt>
    <dgm:pt modelId="{1527C5DA-FE2C-49E9-B3E6-2F5915A1C7C6}" type="pres">
      <dgm:prSet presAssocID="{F2E22A7E-8D69-47B7-BC2D-E965AE977B88}" presName="connectorText" presStyleLbl="sibTrans2D1" presStyleIdx="11" presStyleCnt="12"/>
      <dgm:spPr/>
    </dgm:pt>
    <dgm:pt modelId="{31683D7A-8013-4F09-B76A-B97BBDFC8DE5}" type="pres">
      <dgm:prSet presAssocID="{ABC725F2-3E67-4898-B031-C071011AA642}" presName="node" presStyleLbl="node1" presStyleIdx="12" presStyleCnt="13">
        <dgm:presLayoutVars>
          <dgm:bulletEnabled val="1"/>
        </dgm:presLayoutVars>
      </dgm:prSet>
      <dgm:spPr/>
    </dgm:pt>
  </dgm:ptLst>
  <dgm:cxnLst>
    <dgm:cxn modelId="{491CA409-0CF8-4A64-91FA-0B04D7FEB398}" type="presOf" srcId="{F2E22A7E-8D69-47B7-BC2D-E965AE977B88}" destId="{61450450-B3E2-4F03-82D9-5BA57C95233A}" srcOrd="0" destOrd="0" presId="urn:microsoft.com/office/officeart/2005/8/layout/process5"/>
    <dgm:cxn modelId="{634A8E0C-87EC-478C-9CAA-2F0FC3CC5515}" type="presOf" srcId="{5CA3328D-C96A-485F-B6C0-0978CD1D0EDA}" destId="{F76AA7E7-66AC-4850-A950-D1FBBEF23B6A}" srcOrd="0" destOrd="0" presId="urn:microsoft.com/office/officeart/2005/8/layout/process5"/>
    <dgm:cxn modelId="{7FD8D90F-E584-4DD9-823C-9E16AB948767}" srcId="{5CA3328D-C96A-485F-B6C0-0978CD1D0EDA}" destId="{8A097B5B-9846-4851-B27C-366808659669}" srcOrd="8" destOrd="0" parTransId="{4EE13433-BAEF-47C6-B3B3-510F6A902C65}" sibTransId="{5F2620B2-847A-4D0D-BFD7-85C34C87EA81}"/>
    <dgm:cxn modelId="{50445712-4EE8-4AA5-B3D3-271195AA5C3D}" srcId="{5CA3328D-C96A-485F-B6C0-0978CD1D0EDA}" destId="{6CDF4F16-17DC-4D28-96BC-ED8AEEAAEE25}" srcOrd="4" destOrd="0" parTransId="{9941A46E-41D6-418A-9553-F15EA1B70D8D}" sibTransId="{55E65C67-D295-46D8-B173-F5E5D234857B}"/>
    <dgm:cxn modelId="{8A017A13-E6FC-46F0-9B50-1C3468A659A2}" type="presOf" srcId="{3785B228-D1D8-471F-A458-5F9115B706D4}" destId="{1BEABFFD-E7C2-493B-92A8-F0902199479C}" srcOrd="0" destOrd="0" presId="urn:microsoft.com/office/officeart/2005/8/layout/process5"/>
    <dgm:cxn modelId="{46C8D216-4683-47CB-BEE6-D389B7D876D2}" type="presOf" srcId="{55E65C67-D295-46D8-B173-F5E5D234857B}" destId="{CE6AE5D2-AF2D-48FC-BEFE-341F6D82C9ED}" srcOrd="1" destOrd="0" presId="urn:microsoft.com/office/officeart/2005/8/layout/process5"/>
    <dgm:cxn modelId="{5CD3531A-7EE5-4D2C-B087-A67BE137EDFA}" srcId="{5CA3328D-C96A-485F-B6C0-0978CD1D0EDA}" destId="{DCAEFA40-A155-4A74-9C3C-31BF6EE125C4}" srcOrd="3" destOrd="0" parTransId="{6846AD8C-CE30-459D-BAE2-6035B73D9717}" sibTransId="{6656D176-6906-4020-95B9-CEAD29BEBC3E}"/>
    <dgm:cxn modelId="{1729E61D-61D5-4770-B9CC-9DAD2FCB62A1}" type="presOf" srcId="{0529CC25-B8BD-4512-BB1D-2A0A43772775}" destId="{7390EA46-EF59-4D72-AA3F-A40299066CCA}" srcOrd="0" destOrd="0" presId="urn:microsoft.com/office/officeart/2005/8/layout/process5"/>
    <dgm:cxn modelId="{6E0DC625-9745-4AA0-B462-FAB3F861C89C}" type="presOf" srcId="{F2E22A7E-8D69-47B7-BC2D-E965AE977B88}" destId="{1527C5DA-FE2C-49E9-B3E6-2F5915A1C7C6}" srcOrd="1" destOrd="0" presId="urn:microsoft.com/office/officeart/2005/8/layout/process5"/>
    <dgm:cxn modelId="{9AB9F229-EFE3-4F98-B93D-3F37E268C8FC}" srcId="{5CA3328D-C96A-485F-B6C0-0978CD1D0EDA}" destId="{3785B228-D1D8-471F-A458-5F9115B706D4}" srcOrd="0" destOrd="0" parTransId="{ECC67368-453A-48AF-9EA1-2693C5F52A5C}" sibTransId="{B5B7A072-5771-474F-8483-BCDECDA540BE}"/>
    <dgm:cxn modelId="{F36E0A35-A1D4-48A9-BC75-816F3CFE87E1}" srcId="{5CA3328D-C96A-485F-B6C0-0978CD1D0EDA}" destId="{27849D6A-826F-4D08-AAE4-8CF7B5F0481A}" srcOrd="9" destOrd="0" parTransId="{5FF0C264-1BDF-4DC4-AF5E-3C185D4F1866}" sibTransId="{359B8FAB-6243-4169-8564-F21E75C9F291}"/>
    <dgm:cxn modelId="{C8127336-2366-41CA-A8F0-93B8CB89B1C4}" type="presOf" srcId="{B5B7A072-5771-474F-8483-BCDECDA540BE}" destId="{A2050E0E-42A7-4CE4-A729-573861266DC6}" srcOrd="1" destOrd="0" presId="urn:microsoft.com/office/officeart/2005/8/layout/process5"/>
    <dgm:cxn modelId="{2DFDB53D-304D-46C3-AEAF-281BE86F4113}" type="presOf" srcId="{D69E4767-FF28-4BA3-8473-0887F8467A4A}" destId="{324B46BC-F6E1-496B-89C8-DF595B087BF7}" srcOrd="1" destOrd="0" presId="urn:microsoft.com/office/officeart/2005/8/layout/process5"/>
    <dgm:cxn modelId="{0F25693E-E270-4F1F-92BD-FE9CAAC0C9EB}" type="presOf" srcId="{803F738D-CAE6-407D-9D35-EE657E7BCA5B}" destId="{DA023838-5CA8-492B-BDD7-0AD0B8698D5C}" srcOrd="0" destOrd="0" presId="urn:microsoft.com/office/officeart/2005/8/layout/process5"/>
    <dgm:cxn modelId="{74A98940-C198-4F10-8392-1C2A171C6C27}" type="presOf" srcId="{55E65C67-D295-46D8-B173-F5E5D234857B}" destId="{7EA0CED4-CCFB-45B3-BE15-EAA09EFC243C}" srcOrd="0" destOrd="0" presId="urn:microsoft.com/office/officeart/2005/8/layout/process5"/>
    <dgm:cxn modelId="{66473D41-6EAA-42AE-B969-C234EB250D87}" type="presOf" srcId="{6656D176-6906-4020-95B9-CEAD29BEBC3E}" destId="{76181F91-094F-45F9-A5BD-1D8580E502CE}" srcOrd="1" destOrd="0" presId="urn:microsoft.com/office/officeart/2005/8/layout/process5"/>
    <dgm:cxn modelId="{88716161-60CA-457F-91E1-E5F59548262C}" type="presOf" srcId="{6656D176-6906-4020-95B9-CEAD29BEBC3E}" destId="{E28C3927-3A93-45A9-8E6B-AF53543F68D9}" srcOrd="0" destOrd="0" presId="urn:microsoft.com/office/officeart/2005/8/layout/process5"/>
    <dgm:cxn modelId="{D5552862-9DAC-4779-B1B4-CD5241F2E567}" type="presOf" srcId="{359B8FAB-6243-4169-8564-F21E75C9F291}" destId="{3B295CBF-E4ED-4EF4-A48E-80C52E6DB940}" srcOrd="1" destOrd="0" presId="urn:microsoft.com/office/officeart/2005/8/layout/process5"/>
    <dgm:cxn modelId="{2AAE6A68-F56A-4FE6-BE35-606F56AACAB2}" type="presOf" srcId="{EECFF27B-8172-4511-85D4-0AF7368D7159}" destId="{4144E422-2C30-4FC3-9044-9E8C830F34F4}" srcOrd="0" destOrd="0" presId="urn:microsoft.com/office/officeart/2005/8/layout/process5"/>
    <dgm:cxn modelId="{E4599549-CD7F-4009-8583-1F4C0C14383E}" srcId="{5CA3328D-C96A-485F-B6C0-0978CD1D0EDA}" destId="{803F738D-CAE6-407D-9D35-EE657E7BCA5B}" srcOrd="5" destOrd="0" parTransId="{DEF07B98-2577-4F02-AEED-9238D357CF33}" sibTransId="{EECFF27B-8172-4511-85D4-0AF7368D7159}"/>
    <dgm:cxn modelId="{74FCDE6A-E708-4236-B604-F8CB6690E2C9}" srcId="{5CA3328D-C96A-485F-B6C0-0978CD1D0EDA}" destId="{0529CC25-B8BD-4512-BB1D-2A0A43772775}" srcOrd="10" destOrd="0" parTransId="{CA7B194D-DD43-442C-8A3C-969BFB6898FC}" sibTransId="{78172D23-0DDF-41A8-AECE-9957E4766B4A}"/>
    <dgm:cxn modelId="{374C086D-74D6-4743-84B8-CFE96EB39DD1}" type="presOf" srcId="{78172D23-0DDF-41A8-AECE-9957E4766B4A}" destId="{1472CEFF-948D-4037-82CC-ACB1B4917F45}" srcOrd="1" destOrd="0" presId="urn:microsoft.com/office/officeart/2005/8/layout/process5"/>
    <dgm:cxn modelId="{9E84AF4D-0D3D-4732-BD5E-A819DFE0D825}" srcId="{5CA3328D-C96A-485F-B6C0-0978CD1D0EDA}" destId="{8B0CD132-C4A2-4DBC-BA34-4D0424CA91D2}" srcOrd="7" destOrd="0" parTransId="{46FE4763-E83E-4FD6-BB97-D26CBE68D78D}" sibTransId="{17FF66A7-42D4-4EFB-9E4F-842354034123}"/>
    <dgm:cxn modelId="{BCA93A4F-D125-41DE-8A47-0E72FAE3BD9F}" type="presOf" srcId="{DCAEFA40-A155-4A74-9C3C-31BF6EE125C4}" destId="{A54BD33E-8D49-48F7-A8D5-5BC72D8BBBB7}" srcOrd="0" destOrd="0" presId="urn:microsoft.com/office/officeart/2005/8/layout/process5"/>
    <dgm:cxn modelId="{E7D36E6F-8E26-41EC-B560-92905D3979EC}" srcId="{5CA3328D-C96A-485F-B6C0-0978CD1D0EDA}" destId="{3F755A78-ACE2-418A-9BAF-B19D7C30E7F1}" srcOrd="1" destOrd="0" parTransId="{553C0397-9566-4800-96EA-E59D251E361D}" sibTransId="{903596C4-0353-4662-9106-B5A2A2A014BF}"/>
    <dgm:cxn modelId="{E4877073-AF11-4742-BDDF-E66F0142612C}" type="presOf" srcId="{8A097B5B-9846-4851-B27C-366808659669}" destId="{B249384E-1D08-4718-9629-44F8471FC835}" srcOrd="0" destOrd="0" presId="urn:microsoft.com/office/officeart/2005/8/layout/process5"/>
    <dgm:cxn modelId="{7D34897A-F4FF-4501-AF40-71BB9874FC0A}" srcId="{5CA3328D-C96A-485F-B6C0-0978CD1D0EDA}" destId="{09694056-1B61-401A-9AFE-93C27CE8FA95}" srcOrd="2" destOrd="0" parTransId="{525EF524-894D-4D2B-B944-9DC91ACC96C8}" sibTransId="{D69E4767-FF28-4BA3-8473-0887F8467A4A}"/>
    <dgm:cxn modelId="{A3A6DD7C-1991-414F-A71F-E5F37526C981}" srcId="{5CA3328D-C96A-485F-B6C0-0978CD1D0EDA}" destId="{70908382-E614-4C33-9F00-3F43056FCA82}" srcOrd="6" destOrd="0" parTransId="{B701811B-2C25-4AD8-8553-C5CC4F38FF0A}" sibTransId="{DFF4535C-FE53-4165-825B-D4BDE67C9240}"/>
    <dgm:cxn modelId="{4A9AB589-A975-44F2-8490-8F29AB08A1F9}" type="presOf" srcId="{6CDF4F16-17DC-4D28-96BC-ED8AEEAAEE25}" destId="{A19675F6-08F4-47AC-B171-616E1435DA64}" srcOrd="0" destOrd="0" presId="urn:microsoft.com/office/officeart/2005/8/layout/process5"/>
    <dgm:cxn modelId="{6B12FD8B-793C-4589-A725-3CE195D792A9}" type="presOf" srcId="{3F755A78-ACE2-418A-9BAF-B19D7C30E7F1}" destId="{852B845F-A70F-432E-B751-35130F00504E}" srcOrd="0" destOrd="0" presId="urn:microsoft.com/office/officeart/2005/8/layout/process5"/>
    <dgm:cxn modelId="{D23AD892-4961-426A-B0C1-DACACF73C3AF}" type="presOf" srcId="{09694056-1B61-401A-9AFE-93C27CE8FA95}" destId="{C972D2DC-9BD5-4FC5-BD8D-9E8C72186786}" srcOrd="0" destOrd="0" presId="urn:microsoft.com/office/officeart/2005/8/layout/process5"/>
    <dgm:cxn modelId="{C28E0095-5127-4BFF-9356-5041F1B9291E}" type="presOf" srcId="{70908382-E614-4C33-9F00-3F43056FCA82}" destId="{D64DB1A4-CC36-4B3A-97D4-0E4707B1DEE0}" srcOrd="0" destOrd="0" presId="urn:microsoft.com/office/officeart/2005/8/layout/process5"/>
    <dgm:cxn modelId="{68B4FB9B-5783-4C5D-AA32-E3A9EEE013ED}" type="presOf" srcId="{DFF4535C-FE53-4165-825B-D4BDE67C9240}" destId="{407347E6-69AB-45ED-98C7-4DC881434BF5}" srcOrd="0" destOrd="0" presId="urn:microsoft.com/office/officeart/2005/8/layout/process5"/>
    <dgm:cxn modelId="{6483D59C-1AD4-41F5-9EF7-BF885042670C}" type="presOf" srcId="{EECFF27B-8172-4511-85D4-0AF7368D7159}" destId="{5695EBE6-D7C4-4E69-BFBC-CD8CA00A44DD}" srcOrd="1" destOrd="0" presId="urn:microsoft.com/office/officeart/2005/8/layout/process5"/>
    <dgm:cxn modelId="{E7E07AA4-6B12-4263-AF26-1E3BE5F12BB6}" type="presOf" srcId="{17FF66A7-42D4-4EFB-9E4F-842354034123}" destId="{50192E70-E5F5-4563-B1D0-E1C069C30EA5}" srcOrd="1" destOrd="0" presId="urn:microsoft.com/office/officeart/2005/8/layout/process5"/>
    <dgm:cxn modelId="{8A3898AA-1E51-4959-B2FA-C99876E6E5EF}" type="presOf" srcId="{DFF4535C-FE53-4165-825B-D4BDE67C9240}" destId="{7DC9E043-AE7D-4EB7-801F-08213652F81A}" srcOrd="1" destOrd="0" presId="urn:microsoft.com/office/officeart/2005/8/layout/process5"/>
    <dgm:cxn modelId="{D76CAEB0-BFE4-42E4-AB03-B5D8C2C35BE0}" type="presOf" srcId="{17FF66A7-42D4-4EFB-9E4F-842354034123}" destId="{21C55052-ABD0-4333-8B00-43E198125651}" srcOrd="0" destOrd="0" presId="urn:microsoft.com/office/officeart/2005/8/layout/process5"/>
    <dgm:cxn modelId="{39A284B2-50BD-46A9-813B-03D3322B756A}" type="presOf" srcId="{5F2620B2-847A-4D0D-BFD7-85C34C87EA81}" destId="{7370F1F3-C653-4498-BDD0-D795A98E4CAA}" srcOrd="1" destOrd="0" presId="urn:microsoft.com/office/officeart/2005/8/layout/process5"/>
    <dgm:cxn modelId="{AF6E39B3-6CDE-4937-8F05-1716B6012C12}" type="presOf" srcId="{27849D6A-826F-4D08-AAE4-8CF7B5F0481A}" destId="{1E61F0E3-DE4B-47BB-8276-2F270A562051}" srcOrd="0" destOrd="0" presId="urn:microsoft.com/office/officeart/2005/8/layout/process5"/>
    <dgm:cxn modelId="{D967CAB7-9D38-4959-941E-A61F0E048D72}" type="presOf" srcId="{B5B7A072-5771-474F-8483-BCDECDA540BE}" destId="{F4486571-93FC-480A-B0E4-BF3005DF900B}" srcOrd="0" destOrd="0" presId="urn:microsoft.com/office/officeart/2005/8/layout/process5"/>
    <dgm:cxn modelId="{516AB4B9-045A-4548-B3A4-E55034F75615}" srcId="{5CA3328D-C96A-485F-B6C0-0978CD1D0EDA}" destId="{0CD20488-5A15-41B0-A0DC-A209751AB77F}" srcOrd="11" destOrd="0" parTransId="{702AF25F-138A-4259-9F7B-F2357383B2B6}" sibTransId="{F2E22A7E-8D69-47B7-BC2D-E965AE977B88}"/>
    <dgm:cxn modelId="{E075A7BB-E81F-43DF-961B-989DC282A320}" type="presOf" srcId="{903596C4-0353-4662-9106-B5A2A2A014BF}" destId="{41407ABA-230E-422D-B2B5-5776750C4548}" srcOrd="1" destOrd="0" presId="urn:microsoft.com/office/officeart/2005/8/layout/process5"/>
    <dgm:cxn modelId="{3D16B2C0-C0D0-4EA0-A33A-7159A4635E38}" type="presOf" srcId="{ABC725F2-3E67-4898-B031-C071011AA642}" destId="{31683D7A-8013-4F09-B76A-B97BBDFC8DE5}" srcOrd="0" destOrd="0" presId="urn:microsoft.com/office/officeart/2005/8/layout/process5"/>
    <dgm:cxn modelId="{288EF6C1-FA00-4232-B548-7880FB24A2C5}" type="presOf" srcId="{359B8FAB-6243-4169-8564-F21E75C9F291}" destId="{AF6EA0D7-C0AB-4E16-A6C6-8B6F540C6BC4}" srcOrd="0" destOrd="0" presId="urn:microsoft.com/office/officeart/2005/8/layout/process5"/>
    <dgm:cxn modelId="{526F9BE4-890F-4759-A751-FB7E154A0336}" type="presOf" srcId="{8B0CD132-C4A2-4DBC-BA34-4D0424CA91D2}" destId="{8F6839B7-4CD5-4022-8495-B4927C121B64}" srcOrd="0" destOrd="0" presId="urn:microsoft.com/office/officeart/2005/8/layout/process5"/>
    <dgm:cxn modelId="{40FD65EA-661D-46D9-8CC4-A13DEA8AF546}" type="presOf" srcId="{903596C4-0353-4662-9106-B5A2A2A014BF}" destId="{E192D18F-246B-4D7C-BD0E-9E4F67261982}" srcOrd="0" destOrd="0" presId="urn:microsoft.com/office/officeart/2005/8/layout/process5"/>
    <dgm:cxn modelId="{DA1029EC-CA7F-4FA3-9148-119CD9325365}" srcId="{5CA3328D-C96A-485F-B6C0-0978CD1D0EDA}" destId="{ABC725F2-3E67-4898-B031-C071011AA642}" srcOrd="12" destOrd="0" parTransId="{F3A44C51-28D3-44BB-ACB5-44E221DE2EBB}" sibTransId="{A05525A4-9F8C-4210-8B74-ACE9BF55F30D}"/>
    <dgm:cxn modelId="{9F7A6EEC-DA18-4099-8000-BE200F06CDBA}" type="presOf" srcId="{D69E4767-FF28-4BA3-8473-0887F8467A4A}" destId="{FCBC016F-773A-477E-8036-34EE37EC890E}" srcOrd="0" destOrd="0" presId="urn:microsoft.com/office/officeart/2005/8/layout/process5"/>
    <dgm:cxn modelId="{54F7E6F3-0566-41EB-9A0C-714FB92904DF}" type="presOf" srcId="{0CD20488-5A15-41B0-A0DC-A209751AB77F}" destId="{5EE1A088-3DDD-41D0-A4D1-268F27129967}" srcOrd="0" destOrd="0" presId="urn:microsoft.com/office/officeart/2005/8/layout/process5"/>
    <dgm:cxn modelId="{4F6FFBF3-EFBF-44F1-9CE0-7C63B84DFC2E}" type="presOf" srcId="{78172D23-0DDF-41A8-AECE-9957E4766B4A}" destId="{E1E6E4F5-9185-49DA-92E6-31ED0DE048D2}" srcOrd="0" destOrd="0" presId="urn:microsoft.com/office/officeart/2005/8/layout/process5"/>
    <dgm:cxn modelId="{F99D94FD-FD93-4765-B307-534FE90AB37B}" type="presOf" srcId="{5F2620B2-847A-4D0D-BFD7-85C34C87EA81}" destId="{F27B9EF8-321B-4680-AFD3-64AE98F14A55}" srcOrd="0" destOrd="0" presId="urn:microsoft.com/office/officeart/2005/8/layout/process5"/>
    <dgm:cxn modelId="{C75E1A67-6181-49BD-A1F9-DACA4536685B}" type="presParOf" srcId="{F76AA7E7-66AC-4850-A950-D1FBBEF23B6A}" destId="{1BEABFFD-E7C2-493B-92A8-F0902199479C}" srcOrd="0" destOrd="0" presId="urn:microsoft.com/office/officeart/2005/8/layout/process5"/>
    <dgm:cxn modelId="{A4ABEAB6-8859-4C59-B7E5-9A636090A535}" type="presParOf" srcId="{F76AA7E7-66AC-4850-A950-D1FBBEF23B6A}" destId="{F4486571-93FC-480A-B0E4-BF3005DF900B}" srcOrd="1" destOrd="0" presId="urn:microsoft.com/office/officeart/2005/8/layout/process5"/>
    <dgm:cxn modelId="{63C34373-890A-445E-8929-F5AA9452DB8B}" type="presParOf" srcId="{F4486571-93FC-480A-B0E4-BF3005DF900B}" destId="{A2050E0E-42A7-4CE4-A729-573861266DC6}" srcOrd="0" destOrd="0" presId="urn:microsoft.com/office/officeart/2005/8/layout/process5"/>
    <dgm:cxn modelId="{FC2E0AFB-EBC6-40B2-B52E-85FBA021E451}" type="presParOf" srcId="{F76AA7E7-66AC-4850-A950-D1FBBEF23B6A}" destId="{852B845F-A70F-432E-B751-35130F00504E}" srcOrd="2" destOrd="0" presId="urn:microsoft.com/office/officeart/2005/8/layout/process5"/>
    <dgm:cxn modelId="{921F5C7C-7E11-4993-AA68-41F9F7F0D174}" type="presParOf" srcId="{F76AA7E7-66AC-4850-A950-D1FBBEF23B6A}" destId="{E192D18F-246B-4D7C-BD0E-9E4F67261982}" srcOrd="3" destOrd="0" presId="urn:microsoft.com/office/officeart/2005/8/layout/process5"/>
    <dgm:cxn modelId="{5BBCABBC-5FAC-4565-BA56-2621CFCEBBC1}" type="presParOf" srcId="{E192D18F-246B-4D7C-BD0E-9E4F67261982}" destId="{41407ABA-230E-422D-B2B5-5776750C4548}" srcOrd="0" destOrd="0" presId="urn:microsoft.com/office/officeart/2005/8/layout/process5"/>
    <dgm:cxn modelId="{BFF7EE39-D4C8-4D67-A7BD-0880B68C595A}" type="presParOf" srcId="{F76AA7E7-66AC-4850-A950-D1FBBEF23B6A}" destId="{C972D2DC-9BD5-4FC5-BD8D-9E8C72186786}" srcOrd="4" destOrd="0" presId="urn:microsoft.com/office/officeart/2005/8/layout/process5"/>
    <dgm:cxn modelId="{8203057C-FB7D-4905-BCE2-3C8E88BF2398}" type="presParOf" srcId="{F76AA7E7-66AC-4850-A950-D1FBBEF23B6A}" destId="{FCBC016F-773A-477E-8036-34EE37EC890E}" srcOrd="5" destOrd="0" presId="urn:microsoft.com/office/officeart/2005/8/layout/process5"/>
    <dgm:cxn modelId="{18F4FBED-29DD-4962-9072-5B230B7C3033}" type="presParOf" srcId="{FCBC016F-773A-477E-8036-34EE37EC890E}" destId="{324B46BC-F6E1-496B-89C8-DF595B087BF7}" srcOrd="0" destOrd="0" presId="urn:microsoft.com/office/officeart/2005/8/layout/process5"/>
    <dgm:cxn modelId="{6AC36838-F650-4475-A01F-96A14351CF12}" type="presParOf" srcId="{F76AA7E7-66AC-4850-A950-D1FBBEF23B6A}" destId="{A54BD33E-8D49-48F7-A8D5-5BC72D8BBBB7}" srcOrd="6" destOrd="0" presId="urn:microsoft.com/office/officeart/2005/8/layout/process5"/>
    <dgm:cxn modelId="{783766C9-D47D-499C-A58C-94138DAD491C}" type="presParOf" srcId="{F76AA7E7-66AC-4850-A950-D1FBBEF23B6A}" destId="{E28C3927-3A93-45A9-8E6B-AF53543F68D9}" srcOrd="7" destOrd="0" presId="urn:microsoft.com/office/officeart/2005/8/layout/process5"/>
    <dgm:cxn modelId="{FDEAFE41-8D1C-418E-A309-98F71251A293}" type="presParOf" srcId="{E28C3927-3A93-45A9-8E6B-AF53543F68D9}" destId="{76181F91-094F-45F9-A5BD-1D8580E502CE}" srcOrd="0" destOrd="0" presId="urn:microsoft.com/office/officeart/2005/8/layout/process5"/>
    <dgm:cxn modelId="{FF25283E-4A7F-4A9F-BC1A-A8B6249F08FB}" type="presParOf" srcId="{F76AA7E7-66AC-4850-A950-D1FBBEF23B6A}" destId="{A19675F6-08F4-47AC-B171-616E1435DA64}" srcOrd="8" destOrd="0" presId="urn:microsoft.com/office/officeart/2005/8/layout/process5"/>
    <dgm:cxn modelId="{AC277F73-8D85-4204-A30E-066C4C4025CC}" type="presParOf" srcId="{F76AA7E7-66AC-4850-A950-D1FBBEF23B6A}" destId="{7EA0CED4-CCFB-45B3-BE15-EAA09EFC243C}" srcOrd="9" destOrd="0" presId="urn:microsoft.com/office/officeart/2005/8/layout/process5"/>
    <dgm:cxn modelId="{1A9BD7F0-338D-4E3C-B09F-37A8D7819373}" type="presParOf" srcId="{7EA0CED4-CCFB-45B3-BE15-EAA09EFC243C}" destId="{CE6AE5D2-AF2D-48FC-BEFE-341F6D82C9ED}" srcOrd="0" destOrd="0" presId="urn:microsoft.com/office/officeart/2005/8/layout/process5"/>
    <dgm:cxn modelId="{0969869F-25C6-43D7-BE8E-E8B92D31F99A}" type="presParOf" srcId="{F76AA7E7-66AC-4850-A950-D1FBBEF23B6A}" destId="{DA023838-5CA8-492B-BDD7-0AD0B8698D5C}" srcOrd="10" destOrd="0" presId="urn:microsoft.com/office/officeart/2005/8/layout/process5"/>
    <dgm:cxn modelId="{E31FF680-25BC-4A5C-AAE3-31E7B18BB919}" type="presParOf" srcId="{F76AA7E7-66AC-4850-A950-D1FBBEF23B6A}" destId="{4144E422-2C30-4FC3-9044-9E8C830F34F4}" srcOrd="11" destOrd="0" presId="urn:microsoft.com/office/officeart/2005/8/layout/process5"/>
    <dgm:cxn modelId="{D5AB8907-75D4-4D03-8939-81EEFA9E22F2}" type="presParOf" srcId="{4144E422-2C30-4FC3-9044-9E8C830F34F4}" destId="{5695EBE6-D7C4-4E69-BFBC-CD8CA00A44DD}" srcOrd="0" destOrd="0" presId="urn:microsoft.com/office/officeart/2005/8/layout/process5"/>
    <dgm:cxn modelId="{81CCC7E5-BE58-487A-AD21-6E7878A0F8A3}" type="presParOf" srcId="{F76AA7E7-66AC-4850-A950-D1FBBEF23B6A}" destId="{D64DB1A4-CC36-4B3A-97D4-0E4707B1DEE0}" srcOrd="12" destOrd="0" presId="urn:microsoft.com/office/officeart/2005/8/layout/process5"/>
    <dgm:cxn modelId="{F7D53BE1-C39E-4B21-B3CA-26E43767F172}" type="presParOf" srcId="{F76AA7E7-66AC-4850-A950-D1FBBEF23B6A}" destId="{407347E6-69AB-45ED-98C7-4DC881434BF5}" srcOrd="13" destOrd="0" presId="urn:microsoft.com/office/officeart/2005/8/layout/process5"/>
    <dgm:cxn modelId="{5A0C5CB0-A6C6-45CB-B40C-E91BE915D990}" type="presParOf" srcId="{407347E6-69AB-45ED-98C7-4DC881434BF5}" destId="{7DC9E043-AE7D-4EB7-801F-08213652F81A}" srcOrd="0" destOrd="0" presId="urn:microsoft.com/office/officeart/2005/8/layout/process5"/>
    <dgm:cxn modelId="{90B95957-D16E-4DD6-AF2D-FC10E34D7C46}" type="presParOf" srcId="{F76AA7E7-66AC-4850-A950-D1FBBEF23B6A}" destId="{8F6839B7-4CD5-4022-8495-B4927C121B64}" srcOrd="14" destOrd="0" presId="urn:microsoft.com/office/officeart/2005/8/layout/process5"/>
    <dgm:cxn modelId="{72DEDCB4-A893-407F-959D-26015E99D702}" type="presParOf" srcId="{F76AA7E7-66AC-4850-A950-D1FBBEF23B6A}" destId="{21C55052-ABD0-4333-8B00-43E198125651}" srcOrd="15" destOrd="0" presId="urn:microsoft.com/office/officeart/2005/8/layout/process5"/>
    <dgm:cxn modelId="{C2E86781-ABB1-45AE-BE79-F0B9526535DB}" type="presParOf" srcId="{21C55052-ABD0-4333-8B00-43E198125651}" destId="{50192E70-E5F5-4563-B1D0-E1C069C30EA5}" srcOrd="0" destOrd="0" presId="urn:microsoft.com/office/officeart/2005/8/layout/process5"/>
    <dgm:cxn modelId="{E88C95AB-D736-4036-A342-7DCA566E66C4}" type="presParOf" srcId="{F76AA7E7-66AC-4850-A950-D1FBBEF23B6A}" destId="{B249384E-1D08-4718-9629-44F8471FC835}" srcOrd="16" destOrd="0" presId="urn:microsoft.com/office/officeart/2005/8/layout/process5"/>
    <dgm:cxn modelId="{E44DFD12-D4AF-4872-98C5-F9496301A676}" type="presParOf" srcId="{F76AA7E7-66AC-4850-A950-D1FBBEF23B6A}" destId="{F27B9EF8-321B-4680-AFD3-64AE98F14A55}" srcOrd="17" destOrd="0" presId="urn:microsoft.com/office/officeart/2005/8/layout/process5"/>
    <dgm:cxn modelId="{AD8250CD-099B-4EF9-B4E9-A73141EB5539}" type="presParOf" srcId="{F27B9EF8-321B-4680-AFD3-64AE98F14A55}" destId="{7370F1F3-C653-4498-BDD0-D795A98E4CAA}" srcOrd="0" destOrd="0" presId="urn:microsoft.com/office/officeart/2005/8/layout/process5"/>
    <dgm:cxn modelId="{0F810ADA-AEB2-43FA-BE2F-F96EFA8B8229}" type="presParOf" srcId="{F76AA7E7-66AC-4850-A950-D1FBBEF23B6A}" destId="{1E61F0E3-DE4B-47BB-8276-2F270A562051}" srcOrd="18" destOrd="0" presId="urn:microsoft.com/office/officeart/2005/8/layout/process5"/>
    <dgm:cxn modelId="{689838EF-D625-4D18-A50E-605F7A028E07}" type="presParOf" srcId="{F76AA7E7-66AC-4850-A950-D1FBBEF23B6A}" destId="{AF6EA0D7-C0AB-4E16-A6C6-8B6F540C6BC4}" srcOrd="19" destOrd="0" presId="urn:microsoft.com/office/officeart/2005/8/layout/process5"/>
    <dgm:cxn modelId="{0AEED153-665C-44EF-9169-746B58F53734}" type="presParOf" srcId="{AF6EA0D7-C0AB-4E16-A6C6-8B6F540C6BC4}" destId="{3B295CBF-E4ED-4EF4-A48E-80C52E6DB940}" srcOrd="0" destOrd="0" presId="urn:microsoft.com/office/officeart/2005/8/layout/process5"/>
    <dgm:cxn modelId="{2D8EAA3E-E2D6-41D6-A213-767AB9128825}" type="presParOf" srcId="{F76AA7E7-66AC-4850-A950-D1FBBEF23B6A}" destId="{7390EA46-EF59-4D72-AA3F-A40299066CCA}" srcOrd="20" destOrd="0" presId="urn:microsoft.com/office/officeart/2005/8/layout/process5"/>
    <dgm:cxn modelId="{3DDF64D5-E44F-440C-B32E-530F2B721C21}" type="presParOf" srcId="{F76AA7E7-66AC-4850-A950-D1FBBEF23B6A}" destId="{E1E6E4F5-9185-49DA-92E6-31ED0DE048D2}" srcOrd="21" destOrd="0" presId="urn:microsoft.com/office/officeart/2005/8/layout/process5"/>
    <dgm:cxn modelId="{4FCE83A1-7061-4E83-A25C-FFD2429822C4}" type="presParOf" srcId="{E1E6E4F5-9185-49DA-92E6-31ED0DE048D2}" destId="{1472CEFF-948D-4037-82CC-ACB1B4917F45}" srcOrd="0" destOrd="0" presId="urn:microsoft.com/office/officeart/2005/8/layout/process5"/>
    <dgm:cxn modelId="{7F99BACE-C20A-4775-B7AE-0E5EAEF03334}" type="presParOf" srcId="{F76AA7E7-66AC-4850-A950-D1FBBEF23B6A}" destId="{5EE1A088-3DDD-41D0-A4D1-268F27129967}" srcOrd="22" destOrd="0" presId="urn:microsoft.com/office/officeart/2005/8/layout/process5"/>
    <dgm:cxn modelId="{1707609C-9CFD-4229-9DAE-325B460C2DBA}" type="presParOf" srcId="{F76AA7E7-66AC-4850-A950-D1FBBEF23B6A}" destId="{61450450-B3E2-4F03-82D9-5BA57C95233A}" srcOrd="23" destOrd="0" presId="urn:microsoft.com/office/officeart/2005/8/layout/process5"/>
    <dgm:cxn modelId="{E8127676-5481-4705-AC84-05E9F55EED40}" type="presParOf" srcId="{61450450-B3E2-4F03-82D9-5BA57C95233A}" destId="{1527C5DA-FE2C-49E9-B3E6-2F5915A1C7C6}" srcOrd="0" destOrd="0" presId="urn:microsoft.com/office/officeart/2005/8/layout/process5"/>
    <dgm:cxn modelId="{A898CC21-2935-4698-8BC4-93C7DDDCD7CC}" type="presParOf" srcId="{F76AA7E7-66AC-4850-A950-D1FBBEF23B6A}" destId="{31683D7A-8013-4F09-B76A-B97BBDFC8DE5}" srcOrd="24" destOrd="0" presId="urn:microsoft.com/office/officeart/2005/8/layout/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1960B2-9AB0-416A-829A-88B98373098D}" type="doc">
      <dgm:prSet loTypeId="urn:microsoft.com/office/officeart/2016/7/layout/RepeatingBendingProcessNew" loCatId="process" qsTypeId="urn:microsoft.com/office/officeart/2005/8/quickstyle/simple4" qsCatId="simple" csTypeId="urn:microsoft.com/office/officeart/2005/8/colors/accent2_2" csCatId="accent2"/>
      <dgm:spPr/>
      <dgm:t>
        <a:bodyPr/>
        <a:lstStyle/>
        <a:p>
          <a:endParaRPr lang="en-US"/>
        </a:p>
      </dgm:t>
    </dgm:pt>
    <dgm:pt modelId="{2348EACE-D601-4636-AF3D-F4EF993C9634}">
      <dgm:prSet/>
      <dgm:spPr/>
      <dgm:t>
        <a:bodyPr/>
        <a:lstStyle/>
        <a:p>
          <a:r>
            <a:rPr lang="en-GB"/>
            <a:t>Key literature to be reviewed and the list is not exhaustive:</a:t>
          </a:r>
          <a:endParaRPr lang="en-US"/>
        </a:p>
      </dgm:t>
    </dgm:pt>
    <dgm:pt modelId="{AB3A2A81-D44D-4783-B58C-6DB6452DFE77}" type="parTrans" cxnId="{14017539-56F2-4733-B14B-E0D555FB4FAB}">
      <dgm:prSet/>
      <dgm:spPr/>
      <dgm:t>
        <a:bodyPr/>
        <a:lstStyle/>
        <a:p>
          <a:endParaRPr lang="en-US"/>
        </a:p>
      </dgm:t>
    </dgm:pt>
    <dgm:pt modelId="{715FEF02-5271-4542-BAD7-B16D48D53A34}" type="sibTrans" cxnId="{14017539-56F2-4733-B14B-E0D555FB4FAB}">
      <dgm:prSet/>
      <dgm:spPr/>
      <dgm:t>
        <a:bodyPr/>
        <a:lstStyle/>
        <a:p>
          <a:endParaRPr lang="en-US"/>
        </a:p>
      </dgm:t>
    </dgm:pt>
    <dgm:pt modelId="{3D4AB9C7-CF81-4511-AE42-E59115452E99}">
      <dgm:prSet/>
      <dgm:spPr/>
      <dgm:t>
        <a:bodyPr/>
        <a:lstStyle/>
        <a:p>
          <a:r>
            <a:rPr lang="en-GB"/>
            <a:t>Alshammari et al. (2021) - Cybersecurity for digital twins in the built environment.</a:t>
          </a:r>
          <a:endParaRPr lang="en-US"/>
        </a:p>
      </dgm:t>
    </dgm:pt>
    <dgm:pt modelId="{9361D388-7B86-45C1-BE49-C9B87691A124}" type="parTrans" cxnId="{9318CE1B-DFAB-480B-B859-7689CB0A3842}">
      <dgm:prSet/>
      <dgm:spPr/>
      <dgm:t>
        <a:bodyPr/>
        <a:lstStyle/>
        <a:p>
          <a:endParaRPr lang="en-US"/>
        </a:p>
      </dgm:t>
    </dgm:pt>
    <dgm:pt modelId="{5BFCC9B7-9B68-4B7F-80B5-168410146796}" type="sibTrans" cxnId="{9318CE1B-DFAB-480B-B859-7689CB0A3842}">
      <dgm:prSet/>
      <dgm:spPr/>
      <dgm:t>
        <a:bodyPr/>
        <a:lstStyle/>
        <a:p>
          <a:endParaRPr lang="en-US"/>
        </a:p>
      </dgm:t>
    </dgm:pt>
    <dgm:pt modelId="{8DF7C96A-2181-4900-8A66-1AC019DED50C}">
      <dgm:prSet/>
      <dgm:spPr/>
      <dgm:t>
        <a:bodyPr/>
        <a:lstStyle/>
        <a:p>
          <a:r>
            <a:rPr lang="en-GB"/>
            <a:t>Mantha et al. (2021) - Cybersecurity threat modelling in the AEC industry.</a:t>
          </a:r>
          <a:endParaRPr lang="en-US"/>
        </a:p>
      </dgm:t>
    </dgm:pt>
    <dgm:pt modelId="{C8AAEFA9-0FAA-45B4-9ED7-9E377B7D9923}" type="parTrans" cxnId="{D63F6FC6-B2BD-4F5A-8A01-0B3DE691FAC7}">
      <dgm:prSet/>
      <dgm:spPr/>
      <dgm:t>
        <a:bodyPr/>
        <a:lstStyle/>
        <a:p>
          <a:endParaRPr lang="en-US"/>
        </a:p>
      </dgm:t>
    </dgm:pt>
    <dgm:pt modelId="{C9B2E348-A584-4EF0-9A24-31ECAC824F6D}" type="sibTrans" cxnId="{D63F6FC6-B2BD-4F5A-8A01-0B3DE691FAC7}">
      <dgm:prSet/>
      <dgm:spPr/>
      <dgm:t>
        <a:bodyPr/>
        <a:lstStyle/>
        <a:p>
          <a:endParaRPr lang="en-US"/>
        </a:p>
      </dgm:t>
    </dgm:pt>
    <dgm:pt modelId="{63A872E9-62F6-4DBF-BAF0-6001D516F921}">
      <dgm:prSet/>
      <dgm:spPr/>
      <dgm:t>
        <a:bodyPr/>
        <a:lstStyle/>
        <a:p>
          <a:r>
            <a:rPr lang="en-GB" dirty="0"/>
            <a:t>Tanga et al. (2022) – Cyber-attack risks to construction data management in the Industry 4.0 era.</a:t>
          </a:r>
          <a:endParaRPr lang="en-US" dirty="0"/>
        </a:p>
      </dgm:t>
    </dgm:pt>
    <dgm:pt modelId="{31E04DA1-3304-431C-936D-C559D7B8B083}" type="parTrans" cxnId="{3C1CFADC-25D3-4FC2-8836-5CF6FFE33F27}">
      <dgm:prSet/>
      <dgm:spPr/>
      <dgm:t>
        <a:bodyPr/>
        <a:lstStyle/>
        <a:p>
          <a:endParaRPr lang="en-US"/>
        </a:p>
      </dgm:t>
    </dgm:pt>
    <dgm:pt modelId="{6991C9E9-0AE1-4CE0-A673-222DE0614289}" type="sibTrans" cxnId="{3C1CFADC-25D3-4FC2-8836-5CF6FFE33F27}">
      <dgm:prSet/>
      <dgm:spPr/>
      <dgm:t>
        <a:bodyPr/>
        <a:lstStyle/>
        <a:p>
          <a:endParaRPr lang="en-US"/>
        </a:p>
      </dgm:t>
    </dgm:pt>
    <dgm:pt modelId="{14E5707E-C919-4040-92CC-8D17B02DFAC7}">
      <dgm:prSet/>
      <dgm:spPr/>
      <dgm:t>
        <a:bodyPr/>
        <a:lstStyle/>
        <a:p>
          <a:r>
            <a:rPr lang="en-GB" dirty="0"/>
            <a:t>Abie (2019) - Cognitive cybersecurity for IoT-enabled healthcare ecosystems.</a:t>
          </a:r>
          <a:endParaRPr lang="en-US" dirty="0"/>
        </a:p>
      </dgm:t>
    </dgm:pt>
    <dgm:pt modelId="{E294FC89-20A9-4816-9209-FA62D03B6EC0}" type="parTrans" cxnId="{29448595-401F-4BB7-9894-A04BE1E381F6}">
      <dgm:prSet/>
      <dgm:spPr/>
      <dgm:t>
        <a:bodyPr/>
        <a:lstStyle/>
        <a:p>
          <a:endParaRPr lang="en-US"/>
        </a:p>
      </dgm:t>
    </dgm:pt>
    <dgm:pt modelId="{DD7D246A-B2E9-4560-B9DC-3BF17418F120}" type="sibTrans" cxnId="{29448595-401F-4BB7-9894-A04BE1E381F6}">
      <dgm:prSet/>
      <dgm:spPr/>
      <dgm:t>
        <a:bodyPr/>
        <a:lstStyle/>
        <a:p>
          <a:endParaRPr lang="en-US"/>
        </a:p>
      </dgm:t>
    </dgm:pt>
    <dgm:pt modelId="{D80B8950-4348-4AF6-89B2-AF6F4248E6AB}">
      <dgm:prSet/>
      <dgm:spPr/>
      <dgm:t>
        <a:bodyPr/>
        <a:lstStyle/>
        <a:p>
          <a:r>
            <a:rPr lang="en-GB"/>
            <a:t>Alladi et al. (2020) - Industrial IoT security framework for smart waste management.</a:t>
          </a:r>
          <a:endParaRPr lang="en-US"/>
        </a:p>
      </dgm:t>
    </dgm:pt>
    <dgm:pt modelId="{6EDE9C3E-BC8F-4FB3-BE8A-99AB60ACAF4F}" type="parTrans" cxnId="{3FB5A490-5725-4113-BB0F-E21799C19293}">
      <dgm:prSet/>
      <dgm:spPr/>
      <dgm:t>
        <a:bodyPr/>
        <a:lstStyle/>
        <a:p>
          <a:endParaRPr lang="en-US"/>
        </a:p>
      </dgm:t>
    </dgm:pt>
    <dgm:pt modelId="{C4B89AC8-34A4-4BCC-9737-11914B113E46}" type="sibTrans" cxnId="{3FB5A490-5725-4113-BB0F-E21799C19293}">
      <dgm:prSet/>
      <dgm:spPr/>
      <dgm:t>
        <a:bodyPr/>
        <a:lstStyle/>
        <a:p>
          <a:endParaRPr lang="en-US"/>
        </a:p>
      </dgm:t>
    </dgm:pt>
    <dgm:pt modelId="{777100CD-A681-4F36-B2A7-2671FD230B41}">
      <dgm:prSet/>
      <dgm:spPr/>
      <dgm:t>
        <a:bodyPr/>
        <a:lstStyle/>
        <a:p>
          <a:r>
            <a:rPr lang="en-GB"/>
            <a:t>- Kanan et al. (2018) - Cybersecurity challenges and solutions for IoT-based      smart grids.</a:t>
          </a:r>
          <a:endParaRPr lang="en-US"/>
        </a:p>
      </dgm:t>
    </dgm:pt>
    <dgm:pt modelId="{3950EE2B-AF29-4A45-AD2C-5363B0702321}" type="parTrans" cxnId="{ABEAB504-1387-4C89-969F-417C4654312D}">
      <dgm:prSet/>
      <dgm:spPr/>
      <dgm:t>
        <a:bodyPr/>
        <a:lstStyle/>
        <a:p>
          <a:endParaRPr lang="en-US"/>
        </a:p>
      </dgm:t>
    </dgm:pt>
    <dgm:pt modelId="{321E057A-5079-48C7-AEAB-655DD28D3D5F}" type="sibTrans" cxnId="{ABEAB504-1387-4C89-969F-417C4654312D}">
      <dgm:prSet/>
      <dgm:spPr/>
      <dgm:t>
        <a:bodyPr/>
        <a:lstStyle/>
        <a:p>
          <a:endParaRPr lang="en-US"/>
        </a:p>
      </dgm:t>
    </dgm:pt>
    <dgm:pt modelId="{5929A7C1-CCE8-4506-9D39-641A0ECF0FAA}" type="pres">
      <dgm:prSet presAssocID="{9D1960B2-9AB0-416A-829A-88B98373098D}" presName="Name0" presStyleCnt="0">
        <dgm:presLayoutVars>
          <dgm:dir/>
          <dgm:resizeHandles val="exact"/>
        </dgm:presLayoutVars>
      </dgm:prSet>
      <dgm:spPr/>
    </dgm:pt>
    <dgm:pt modelId="{BBCB9776-A797-4176-9BDE-73BF5DC993E1}" type="pres">
      <dgm:prSet presAssocID="{2348EACE-D601-4636-AF3D-F4EF993C9634}" presName="node" presStyleLbl="node1" presStyleIdx="0" presStyleCnt="7">
        <dgm:presLayoutVars>
          <dgm:bulletEnabled val="1"/>
        </dgm:presLayoutVars>
      </dgm:prSet>
      <dgm:spPr/>
    </dgm:pt>
    <dgm:pt modelId="{2B6C5E63-D748-4E81-9906-E64D409B1CE6}" type="pres">
      <dgm:prSet presAssocID="{715FEF02-5271-4542-BAD7-B16D48D53A34}" presName="sibTrans" presStyleLbl="sibTrans1D1" presStyleIdx="0" presStyleCnt="6"/>
      <dgm:spPr/>
    </dgm:pt>
    <dgm:pt modelId="{1064DA82-9A84-4634-B57F-601337DBFE5A}" type="pres">
      <dgm:prSet presAssocID="{715FEF02-5271-4542-BAD7-B16D48D53A34}" presName="connectorText" presStyleLbl="sibTrans1D1" presStyleIdx="0" presStyleCnt="6"/>
      <dgm:spPr/>
    </dgm:pt>
    <dgm:pt modelId="{83754705-2E6A-4A31-9D04-4D71E621D8A4}" type="pres">
      <dgm:prSet presAssocID="{3D4AB9C7-CF81-4511-AE42-E59115452E99}" presName="node" presStyleLbl="node1" presStyleIdx="1" presStyleCnt="7">
        <dgm:presLayoutVars>
          <dgm:bulletEnabled val="1"/>
        </dgm:presLayoutVars>
      </dgm:prSet>
      <dgm:spPr/>
    </dgm:pt>
    <dgm:pt modelId="{25E50071-1D33-45FF-8640-BE684D712A90}" type="pres">
      <dgm:prSet presAssocID="{5BFCC9B7-9B68-4B7F-80B5-168410146796}" presName="sibTrans" presStyleLbl="sibTrans1D1" presStyleIdx="1" presStyleCnt="6"/>
      <dgm:spPr/>
    </dgm:pt>
    <dgm:pt modelId="{550F8C4A-62E4-4674-851B-06507B4F27E3}" type="pres">
      <dgm:prSet presAssocID="{5BFCC9B7-9B68-4B7F-80B5-168410146796}" presName="connectorText" presStyleLbl="sibTrans1D1" presStyleIdx="1" presStyleCnt="6"/>
      <dgm:spPr/>
    </dgm:pt>
    <dgm:pt modelId="{A229EBA4-9710-4F6B-9EE6-9039EBC4A0D6}" type="pres">
      <dgm:prSet presAssocID="{8DF7C96A-2181-4900-8A66-1AC019DED50C}" presName="node" presStyleLbl="node1" presStyleIdx="2" presStyleCnt="7">
        <dgm:presLayoutVars>
          <dgm:bulletEnabled val="1"/>
        </dgm:presLayoutVars>
      </dgm:prSet>
      <dgm:spPr/>
    </dgm:pt>
    <dgm:pt modelId="{A5FDFF53-3C4A-4D92-9E90-FD115378AC4F}" type="pres">
      <dgm:prSet presAssocID="{C9B2E348-A584-4EF0-9A24-31ECAC824F6D}" presName="sibTrans" presStyleLbl="sibTrans1D1" presStyleIdx="2" presStyleCnt="6"/>
      <dgm:spPr/>
    </dgm:pt>
    <dgm:pt modelId="{C020494A-2290-4428-8006-40AA891C857C}" type="pres">
      <dgm:prSet presAssocID="{C9B2E348-A584-4EF0-9A24-31ECAC824F6D}" presName="connectorText" presStyleLbl="sibTrans1D1" presStyleIdx="2" presStyleCnt="6"/>
      <dgm:spPr/>
    </dgm:pt>
    <dgm:pt modelId="{B1E04377-A0E2-4473-8484-FF3C0A48D0EB}" type="pres">
      <dgm:prSet presAssocID="{63A872E9-62F6-4DBF-BAF0-6001D516F921}" presName="node" presStyleLbl="node1" presStyleIdx="3" presStyleCnt="7">
        <dgm:presLayoutVars>
          <dgm:bulletEnabled val="1"/>
        </dgm:presLayoutVars>
      </dgm:prSet>
      <dgm:spPr/>
    </dgm:pt>
    <dgm:pt modelId="{BA24BD20-AD64-4885-B42A-C53011069705}" type="pres">
      <dgm:prSet presAssocID="{6991C9E9-0AE1-4CE0-A673-222DE0614289}" presName="sibTrans" presStyleLbl="sibTrans1D1" presStyleIdx="3" presStyleCnt="6"/>
      <dgm:spPr/>
    </dgm:pt>
    <dgm:pt modelId="{B4CDE1AB-DAE0-4B1B-BFF7-0E2F1EE86B8F}" type="pres">
      <dgm:prSet presAssocID="{6991C9E9-0AE1-4CE0-A673-222DE0614289}" presName="connectorText" presStyleLbl="sibTrans1D1" presStyleIdx="3" presStyleCnt="6"/>
      <dgm:spPr/>
    </dgm:pt>
    <dgm:pt modelId="{7A786F88-E0D6-4095-89B9-BEB87C3CAEC1}" type="pres">
      <dgm:prSet presAssocID="{14E5707E-C919-4040-92CC-8D17B02DFAC7}" presName="node" presStyleLbl="node1" presStyleIdx="4" presStyleCnt="7">
        <dgm:presLayoutVars>
          <dgm:bulletEnabled val="1"/>
        </dgm:presLayoutVars>
      </dgm:prSet>
      <dgm:spPr/>
    </dgm:pt>
    <dgm:pt modelId="{D96278B1-5F32-4766-B1BB-68D8F1F0D993}" type="pres">
      <dgm:prSet presAssocID="{DD7D246A-B2E9-4560-B9DC-3BF17418F120}" presName="sibTrans" presStyleLbl="sibTrans1D1" presStyleIdx="4" presStyleCnt="6"/>
      <dgm:spPr/>
    </dgm:pt>
    <dgm:pt modelId="{A0632BFF-51AB-4244-961E-53B82C27DBD8}" type="pres">
      <dgm:prSet presAssocID="{DD7D246A-B2E9-4560-B9DC-3BF17418F120}" presName="connectorText" presStyleLbl="sibTrans1D1" presStyleIdx="4" presStyleCnt="6"/>
      <dgm:spPr/>
    </dgm:pt>
    <dgm:pt modelId="{9A1A32E6-5466-42C2-8443-987BD803B6D4}" type="pres">
      <dgm:prSet presAssocID="{D80B8950-4348-4AF6-89B2-AF6F4248E6AB}" presName="node" presStyleLbl="node1" presStyleIdx="5" presStyleCnt="7">
        <dgm:presLayoutVars>
          <dgm:bulletEnabled val="1"/>
        </dgm:presLayoutVars>
      </dgm:prSet>
      <dgm:spPr/>
    </dgm:pt>
    <dgm:pt modelId="{10FEB03C-5289-4EEB-BBEA-6BA1B5CCC567}" type="pres">
      <dgm:prSet presAssocID="{C4B89AC8-34A4-4BCC-9737-11914B113E46}" presName="sibTrans" presStyleLbl="sibTrans1D1" presStyleIdx="5" presStyleCnt="6"/>
      <dgm:spPr/>
    </dgm:pt>
    <dgm:pt modelId="{2F2804F4-7148-4B87-AC05-5DC64502C715}" type="pres">
      <dgm:prSet presAssocID="{C4B89AC8-34A4-4BCC-9737-11914B113E46}" presName="connectorText" presStyleLbl="sibTrans1D1" presStyleIdx="5" presStyleCnt="6"/>
      <dgm:spPr/>
    </dgm:pt>
    <dgm:pt modelId="{5B088E5B-1491-4917-BF38-550FBAC34371}" type="pres">
      <dgm:prSet presAssocID="{777100CD-A681-4F36-B2A7-2671FD230B41}" presName="node" presStyleLbl="node1" presStyleIdx="6" presStyleCnt="7">
        <dgm:presLayoutVars>
          <dgm:bulletEnabled val="1"/>
        </dgm:presLayoutVars>
      </dgm:prSet>
      <dgm:spPr/>
    </dgm:pt>
  </dgm:ptLst>
  <dgm:cxnLst>
    <dgm:cxn modelId="{ABEAB504-1387-4C89-969F-417C4654312D}" srcId="{9D1960B2-9AB0-416A-829A-88B98373098D}" destId="{777100CD-A681-4F36-B2A7-2671FD230B41}" srcOrd="6" destOrd="0" parTransId="{3950EE2B-AF29-4A45-AD2C-5363B0702321}" sibTransId="{321E057A-5079-48C7-AEAB-655DD28D3D5F}"/>
    <dgm:cxn modelId="{9318CE1B-DFAB-480B-B859-7689CB0A3842}" srcId="{9D1960B2-9AB0-416A-829A-88B98373098D}" destId="{3D4AB9C7-CF81-4511-AE42-E59115452E99}" srcOrd="1" destOrd="0" parTransId="{9361D388-7B86-45C1-BE49-C9B87691A124}" sibTransId="{5BFCC9B7-9B68-4B7F-80B5-168410146796}"/>
    <dgm:cxn modelId="{726F0F21-FCDF-492B-BB30-FEAB9D85EF76}" type="presOf" srcId="{C4B89AC8-34A4-4BCC-9737-11914B113E46}" destId="{2F2804F4-7148-4B87-AC05-5DC64502C715}" srcOrd="1" destOrd="0" presId="urn:microsoft.com/office/officeart/2016/7/layout/RepeatingBendingProcessNew"/>
    <dgm:cxn modelId="{0519902C-3FE3-43E8-A0D4-208E8963C998}" type="presOf" srcId="{DD7D246A-B2E9-4560-B9DC-3BF17418F120}" destId="{A0632BFF-51AB-4244-961E-53B82C27DBD8}" srcOrd="1" destOrd="0" presId="urn:microsoft.com/office/officeart/2016/7/layout/RepeatingBendingProcessNew"/>
    <dgm:cxn modelId="{E266D735-F77D-495A-952E-62A71780A6E7}" type="presOf" srcId="{6991C9E9-0AE1-4CE0-A673-222DE0614289}" destId="{BA24BD20-AD64-4885-B42A-C53011069705}" srcOrd="0" destOrd="0" presId="urn:microsoft.com/office/officeart/2016/7/layout/RepeatingBendingProcessNew"/>
    <dgm:cxn modelId="{14017539-56F2-4733-B14B-E0D555FB4FAB}" srcId="{9D1960B2-9AB0-416A-829A-88B98373098D}" destId="{2348EACE-D601-4636-AF3D-F4EF993C9634}" srcOrd="0" destOrd="0" parTransId="{AB3A2A81-D44D-4783-B58C-6DB6452DFE77}" sibTransId="{715FEF02-5271-4542-BAD7-B16D48D53A34}"/>
    <dgm:cxn modelId="{88D07839-CD0D-4F54-92BF-6BA2013B97E2}" type="presOf" srcId="{DD7D246A-B2E9-4560-B9DC-3BF17418F120}" destId="{D96278B1-5F32-4766-B1BB-68D8F1F0D993}" srcOrd="0" destOrd="0" presId="urn:microsoft.com/office/officeart/2016/7/layout/RepeatingBendingProcessNew"/>
    <dgm:cxn modelId="{CCD4BB48-1A28-4A9A-B458-627955899DD5}" type="presOf" srcId="{63A872E9-62F6-4DBF-BAF0-6001D516F921}" destId="{B1E04377-A0E2-4473-8484-FF3C0A48D0EB}" srcOrd="0" destOrd="0" presId="urn:microsoft.com/office/officeart/2016/7/layout/RepeatingBendingProcessNew"/>
    <dgm:cxn modelId="{C941227A-94AF-4E66-90BE-BB14DD94CE3A}" type="presOf" srcId="{715FEF02-5271-4542-BAD7-B16D48D53A34}" destId="{2B6C5E63-D748-4E81-9906-E64D409B1CE6}" srcOrd="0" destOrd="0" presId="urn:microsoft.com/office/officeart/2016/7/layout/RepeatingBendingProcessNew"/>
    <dgm:cxn modelId="{286B5487-8671-4F59-B051-E3F108C46790}" type="presOf" srcId="{C9B2E348-A584-4EF0-9A24-31ECAC824F6D}" destId="{A5FDFF53-3C4A-4D92-9E90-FD115378AC4F}" srcOrd="0" destOrd="0" presId="urn:microsoft.com/office/officeart/2016/7/layout/RepeatingBendingProcessNew"/>
    <dgm:cxn modelId="{3FB5A490-5725-4113-BB0F-E21799C19293}" srcId="{9D1960B2-9AB0-416A-829A-88B98373098D}" destId="{D80B8950-4348-4AF6-89B2-AF6F4248E6AB}" srcOrd="5" destOrd="0" parTransId="{6EDE9C3E-BC8F-4FB3-BE8A-99AB60ACAF4F}" sibTransId="{C4B89AC8-34A4-4BCC-9737-11914B113E46}"/>
    <dgm:cxn modelId="{6F0D2293-BB16-4DCB-A73A-ADF8F4A9AE6B}" type="presOf" srcId="{C4B89AC8-34A4-4BCC-9737-11914B113E46}" destId="{10FEB03C-5289-4EEB-BBEA-6BA1B5CCC567}" srcOrd="0" destOrd="0" presId="urn:microsoft.com/office/officeart/2016/7/layout/RepeatingBendingProcessNew"/>
    <dgm:cxn modelId="{29448595-401F-4BB7-9894-A04BE1E381F6}" srcId="{9D1960B2-9AB0-416A-829A-88B98373098D}" destId="{14E5707E-C919-4040-92CC-8D17B02DFAC7}" srcOrd="4" destOrd="0" parTransId="{E294FC89-20A9-4816-9209-FA62D03B6EC0}" sibTransId="{DD7D246A-B2E9-4560-B9DC-3BF17418F120}"/>
    <dgm:cxn modelId="{3CF68C9D-E0D7-485B-AD97-721FA3EA8E4A}" type="presOf" srcId="{715FEF02-5271-4542-BAD7-B16D48D53A34}" destId="{1064DA82-9A84-4634-B57F-601337DBFE5A}" srcOrd="1" destOrd="0" presId="urn:microsoft.com/office/officeart/2016/7/layout/RepeatingBendingProcessNew"/>
    <dgm:cxn modelId="{35752BA5-A7AA-49A7-B4EB-99652F9FF716}" type="presOf" srcId="{5BFCC9B7-9B68-4B7F-80B5-168410146796}" destId="{550F8C4A-62E4-4674-851B-06507B4F27E3}" srcOrd="1" destOrd="0" presId="urn:microsoft.com/office/officeart/2016/7/layout/RepeatingBendingProcessNew"/>
    <dgm:cxn modelId="{6C8B87A5-7A1A-42CC-BA2C-EE582D778611}" type="presOf" srcId="{777100CD-A681-4F36-B2A7-2671FD230B41}" destId="{5B088E5B-1491-4917-BF38-550FBAC34371}" srcOrd="0" destOrd="0" presId="urn:microsoft.com/office/officeart/2016/7/layout/RepeatingBendingProcessNew"/>
    <dgm:cxn modelId="{31620FAA-D966-4AC6-BEE4-56DFB8E69F69}" type="presOf" srcId="{6991C9E9-0AE1-4CE0-A673-222DE0614289}" destId="{B4CDE1AB-DAE0-4B1B-BFF7-0E2F1EE86B8F}" srcOrd="1" destOrd="0" presId="urn:microsoft.com/office/officeart/2016/7/layout/RepeatingBendingProcessNew"/>
    <dgm:cxn modelId="{D63F6FC6-B2BD-4F5A-8A01-0B3DE691FAC7}" srcId="{9D1960B2-9AB0-416A-829A-88B98373098D}" destId="{8DF7C96A-2181-4900-8A66-1AC019DED50C}" srcOrd="2" destOrd="0" parTransId="{C8AAEFA9-0FAA-45B4-9ED7-9E377B7D9923}" sibTransId="{C9B2E348-A584-4EF0-9A24-31ECAC824F6D}"/>
    <dgm:cxn modelId="{93CD1FD3-C749-4E75-A386-7595688A4E8D}" type="presOf" srcId="{5BFCC9B7-9B68-4B7F-80B5-168410146796}" destId="{25E50071-1D33-45FF-8640-BE684D712A90}" srcOrd="0" destOrd="0" presId="urn:microsoft.com/office/officeart/2016/7/layout/RepeatingBendingProcessNew"/>
    <dgm:cxn modelId="{676938D8-E5D6-485A-B1BB-4A2B1C3B344A}" type="presOf" srcId="{14E5707E-C919-4040-92CC-8D17B02DFAC7}" destId="{7A786F88-E0D6-4095-89B9-BEB87C3CAEC1}" srcOrd="0" destOrd="0" presId="urn:microsoft.com/office/officeart/2016/7/layout/RepeatingBendingProcessNew"/>
    <dgm:cxn modelId="{88E93CD9-138C-404C-87EC-BDCFA8E6C2B7}" type="presOf" srcId="{8DF7C96A-2181-4900-8A66-1AC019DED50C}" destId="{A229EBA4-9710-4F6B-9EE6-9039EBC4A0D6}" srcOrd="0" destOrd="0" presId="urn:microsoft.com/office/officeart/2016/7/layout/RepeatingBendingProcessNew"/>
    <dgm:cxn modelId="{3C1CFADC-25D3-4FC2-8836-5CF6FFE33F27}" srcId="{9D1960B2-9AB0-416A-829A-88B98373098D}" destId="{63A872E9-62F6-4DBF-BAF0-6001D516F921}" srcOrd="3" destOrd="0" parTransId="{31E04DA1-3304-431C-936D-C559D7B8B083}" sibTransId="{6991C9E9-0AE1-4CE0-A673-222DE0614289}"/>
    <dgm:cxn modelId="{C68FD8DD-2AE4-47A2-A819-ADFA467D1793}" type="presOf" srcId="{3D4AB9C7-CF81-4511-AE42-E59115452E99}" destId="{83754705-2E6A-4A31-9D04-4D71E621D8A4}" srcOrd="0" destOrd="0" presId="urn:microsoft.com/office/officeart/2016/7/layout/RepeatingBendingProcessNew"/>
    <dgm:cxn modelId="{F28E79E9-E1CE-4CC6-BBC7-D3C9765B362A}" type="presOf" srcId="{9D1960B2-9AB0-416A-829A-88B98373098D}" destId="{5929A7C1-CCE8-4506-9D39-641A0ECF0FAA}" srcOrd="0" destOrd="0" presId="urn:microsoft.com/office/officeart/2016/7/layout/RepeatingBendingProcessNew"/>
    <dgm:cxn modelId="{12EB87EC-CEC8-4274-91DC-2685737D0083}" type="presOf" srcId="{2348EACE-D601-4636-AF3D-F4EF993C9634}" destId="{BBCB9776-A797-4176-9BDE-73BF5DC993E1}" srcOrd="0" destOrd="0" presId="urn:microsoft.com/office/officeart/2016/7/layout/RepeatingBendingProcessNew"/>
    <dgm:cxn modelId="{3B4380FB-BC27-4B39-AD61-F86A9E38CDCC}" type="presOf" srcId="{D80B8950-4348-4AF6-89B2-AF6F4248E6AB}" destId="{9A1A32E6-5466-42C2-8443-987BD803B6D4}" srcOrd="0" destOrd="0" presId="urn:microsoft.com/office/officeart/2016/7/layout/RepeatingBendingProcessNew"/>
    <dgm:cxn modelId="{05473EFE-3FBF-489E-B613-EF2CB3FDA9EB}" type="presOf" srcId="{C9B2E348-A584-4EF0-9A24-31ECAC824F6D}" destId="{C020494A-2290-4428-8006-40AA891C857C}" srcOrd="1" destOrd="0" presId="urn:microsoft.com/office/officeart/2016/7/layout/RepeatingBendingProcessNew"/>
    <dgm:cxn modelId="{F1ED1112-8AEF-4BB0-859D-B6FD34D0D02F}" type="presParOf" srcId="{5929A7C1-CCE8-4506-9D39-641A0ECF0FAA}" destId="{BBCB9776-A797-4176-9BDE-73BF5DC993E1}" srcOrd="0" destOrd="0" presId="urn:microsoft.com/office/officeart/2016/7/layout/RepeatingBendingProcessNew"/>
    <dgm:cxn modelId="{CCCB5AD1-4DDD-4583-85BF-3082C5F7C9A1}" type="presParOf" srcId="{5929A7C1-CCE8-4506-9D39-641A0ECF0FAA}" destId="{2B6C5E63-D748-4E81-9906-E64D409B1CE6}" srcOrd="1" destOrd="0" presId="urn:microsoft.com/office/officeart/2016/7/layout/RepeatingBendingProcessNew"/>
    <dgm:cxn modelId="{FD5A0A05-7D38-4D03-8729-E0BEA72FA3B8}" type="presParOf" srcId="{2B6C5E63-D748-4E81-9906-E64D409B1CE6}" destId="{1064DA82-9A84-4634-B57F-601337DBFE5A}" srcOrd="0" destOrd="0" presId="urn:microsoft.com/office/officeart/2016/7/layout/RepeatingBendingProcessNew"/>
    <dgm:cxn modelId="{957AF86F-8068-41CC-874E-DDF95C4DCA75}" type="presParOf" srcId="{5929A7C1-CCE8-4506-9D39-641A0ECF0FAA}" destId="{83754705-2E6A-4A31-9D04-4D71E621D8A4}" srcOrd="2" destOrd="0" presId="urn:microsoft.com/office/officeart/2016/7/layout/RepeatingBendingProcessNew"/>
    <dgm:cxn modelId="{941E656C-E1FA-4321-8F54-89A29009BAD3}" type="presParOf" srcId="{5929A7C1-CCE8-4506-9D39-641A0ECF0FAA}" destId="{25E50071-1D33-45FF-8640-BE684D712A90}" srcOrd="3" destOrd="0" presId="urn:microsoft.com/office/officeart/2016/7/layout/RepeatingBendingProcessNew"/>
    <dgm:cxn modelId="{837FF801-0F5C-4CE2-A821-2CB8F6D7ED0D}" type="presParOf" srcId="{25E50071-1D33-45FF-8640-BE684D712A90}" destId="{550F8C4A-62E4-4674-851B-06507B4F27E3}" srcOrd="0" destOrd="0" presId="urn:microsoft.com/office/officeart/2016/7/layout/RepeatingBendingProcessNew"/>
    <dgm:cxn modelId="{626404F7-9C0F-437D-BA71-76F6178AB7CA}" type="presParOf" srcId="{5929A7C1-CCE8-4506-9D39-641A0ECF0FAA}" destId="{A229EBA4-9710-4F6B-9EE6-9039EBC4A0D6}" srcOrd="4" destOrd="0" presId="urn:microsoft.com/office/officeart/2016/7/layout/RepeatingBendingProcessNew"/>
    <dgm:cxn modelId="{61A279B7-FA5B-46CD-8F0F-634A71A4D82C}" type="presParOf" srcId="{5929A7C1-CCE8-4506-9D39-641A0ECF0FAA}" destId="{A5FDFF53-3C4A-4D92-9E90-FD115378AC4F}" srcOrd="5" destOrd="0" presId="urn:microsoft.com/office/officeart/2016/7/layout/RepeatingBendingProcessNew"/>
    <dgm:cxn modelId="{1D57BF32-443C-4EAC-B52D-2A55DAF9E431}" type="presParOf" srcId="{A5FDFF53-3C4A-4D92-9E90-FD115378AC4F}" destId="{C020494A-2290-4428-8006-40AA891C857C}" srcOrd="0" destOrd="0" presId="urn:microsoft.com/office/officeart/2016/7/layout/RepeatingBendingProcessNew"/>
    <dgm:cxn modelId="{AB2431BF-0644-4CA3-8FDE-75CED235C634}" type="presParOf" srcId="{5929A7C1-CCE8-4506-9D39-641A0ECF0FAA}" destId="{B1E04377-A0E2-4473-8484-FF3C0A48D0EB}" srcOrd="6" destOrd="0" presId="urn:microsoft.com/office/officeart/2016/7/layout/RepeatingBendingProcessNew"/>
    <dgm:cxn modelId="{51FFC382-CABB-455D-85A0-C67C3D408808}" type="presParOf" srcId="{5929A7C1-CCE8-4506-9D39-641A0ECF0FAA}" destId="{BA24BD20-AD64-4885-B42A-C53011069705}" srcOrd="7" destOrd="0" presId="urn:microsoft.com/office/officeart/2016/7/layout/RepeatingBendingProcessNew"/>
    <dgm:cxn modelId="{94DDA7AB-794F-433B-8A99-E346025A4C0B}" type="presParOf" srcId="{BA24BD20-AD64-4885-B42A-C53011069705}" destId="{B4CDE1AB-DAE0-4B1B-BFF7-0E2F1EE86B8F}" srcOrd="0" destOrd="0" presId="urn:microsoft.com/office/officeart/2016/7/layout/RepeatingBendingProcessNew"/>
    <dgm:cxn modelId="{FBFC3B6F-283C-4C8C-AB80-5918313292A5}" type="presParOf" srcId="{5929A7C1-CCE8-4506-9D39-641A0ECF0FAA}" destId="{7A786F88-E0D6-4095-89B9-BEB87C3CAEC1}" srcOrd="8" destOrd="0" presId="urn:microsoft.com/office/officeart/2016/7/layout/RepeatingBendingProcessNew"/>
    <dgm:cxn modelId="{A1D7087C-1798-4AAD-9641-921CDCE7263B}" type="presParOf" srcId="{5929A7C1-CCE8-4506-9D39-641A0ECF0FAA}" destId="{D96278B1-5F32-4766-B1BB-68D8F1F0D993}" srcOrd="9" destOrd="0" presId="urn:microsoft.com/office/officeart/2016/7/layout/RepeatingBendingProcessNew"/>
    <dgm:cxn modelId="{5F00A289-3FA2-4B48-9420-7D35C19A3464}" type="presParOf" srcId="{D96278B1-5F32-4766-B1BB-68D8F1F0D993}" destId="{A0632BFF-51AB-4244-961E-53B82C27DBD8}" srcOrd="0" destOrd="0" presId="urn:microsoft.com/office/officeart/2016/7/layout/RepeatingBendingProcessNew"/>
    <dgm:cxn modelId="{6CCFA929-65EE-43E1-9DF4-171282F16CA1}" type="presParOf" srcId="{5929A7C1-CCE8-4506-9D39-641A0ECF0FAA}" destId="{9A1A32E6-5466-42C2-8443-987BD803B6D4}" srcOrd="10" destOrd="0" presId="urn:microsoft.com/office/officeart/2016/7/layout/RepeatingBendingProcessNew"/>
    <dgm:cxn modelId="{63585B38-6EF8-477E-B2C8-5D9214A15416}" type="presParOf" srcId="{5929A7C1-CCE8-4506-9D39-641A0ECF0FAA}" destId="{10FEB03C-5289-4EEB-BBEA-6BA1B5CCC567}" srcOrd="11" destOrd="0" presId="urn:microsoft.com/office/officeart/2016/7/layout/RepeatingBendingProcessNew"/>
    <dgm:cxn modelId="{41828B1E-B437-45C6-8A1B-ECB60A47A5A8}" type="presParOf" srcId="{10FEB03C-5289-4EEB-BBEA-6BA1B5CCC567}" destId="{2F2804F4-7148-4B87-AC05-5DC64502C715}" srcOrd="0" destOrd="0" presId="urn:microsoft.com/office/officeart/2016/7/layout/RepeatingBendingProcessNew"/>
    <dgm:cxn modelId="{66F1BE2D-E026-4FC9-8228-B65AE1EEEB03}" type="presParOf" srcId="{5929A7C1-CCE8-4506-9D39-641A0ECF0FAA}" destId="{5B088E5B-1491-4917-BF38-550FBAC34371}" srcOrd="12"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18A5FD8-EE18-46A6-92BF-8AAE89C06A9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DAB0E40-3999-4292-A58C-F05755079F19}">
      <dgm:prSet/>
      <dgm:spPr/>
      <dgm:t>
        <a:bodyPr/>
        <a:lstStyle/>
        <a:p>
          <a:r>
            <a:rPr lang="en-GB" dirty="0"/>
            <a:t>Informed Consent</a:t>
          </a:r>
          <a:endParaRPr lang="en-US" dirty="0"/>
        </a:p>
      </dgm:t>
    </dgm:pt>
    <dgm:pt modelId="{11098858-764F-430D-B5B1-2FA45D761F60}" type="parTrans" cxnId="{4BC56DEC-D039-4179-8148-3B6EE5C37C40}">
      <dgm:prSet/>
      <dgm:spPr/>
      <dgm:t>
        <a:bodyPr/>
        <a:lstStyle/>
        <a:p>
          <a:endParaRPr lang="en-US"/>
        </a:p>
      </dgm:t>
    </dgm:pt>
    <dgm:pt modelId="{DF728696-E97B-4C58-8634-128A95A1ACFC}" type="sibTrans" cxnId="{4BC56DEC-D039-4179-8148-3B6EE5C37C40}">
      <dgm:prSet/>
      <dgm:spPr/>
      <dgm:t>
        <a:bodyPr/>
        <a:lstStyle/>
        <a:p>
          <a:endParaRPr lang="en-US"/>
        </a:p>
      </dgm:t>
    </dgm:pt>
    <dgm:pt modelId="{2D08C86C-CC68-41D2-8329-F6A89D428F90}">
      <dgm:prSet/>
      <dgm:spPr/>
      <dgm:t>
        <a:bodyPr/>
        <a:lstStyle/>
        <a:p>
          <a:r>
            <a:rPr lang="en-GB" dirty="0"/>
            <a:t>Data Anonymization and Confidentiality</a:t>
          </a:r>
          <a:endParaRPr lang="en-US" dirty="0"/>
        </a:p>
      </dgm:t>
    </dgm:pt>
    <dgm:pt modelId="{D4E2D363-F2BD-49CC-A7C2-F6CA8EA43A08}" type="parTrans" cxnId="{846C31B7-C7A5-4893-8A6E-62A0FE547A47}">
      <dgm:prSet/>
      <dgm:spPr/>
      <dgm:t>
        <a:bodyPr/>
        <a:lstStyle/>
        <a:p>
          <a:endParaRPr lang="en-US"/>
        </a:p>
      </dgm:t>
    </dgm:pt>
    <dgm:pt modelId="{3345F342-F4F7-4508-846E-BAE4C9D50F0D}" type="sibTrans" cxnId="{846C31B7-C7A5-4893-8A6E-62A0FE547A47}">
      <dgm:prSet/>
      <dgm:spPr/>
      <dgm:t>
        <a:bodyPr/>
        <a:lstStyle/>
        <a:p>
          <a:endParaRPr lang="en-US"/>
        </a:p>
      </dgm:t>
    </dgm:pt>
    <dgm:pt modelId="{4AB80017-ED64-4A80-A518-6EE7BB0DCDF2}">
      <dgm:prSet/>
      <dgm:spPr/>
      <dgm:t>
        <a:bodyPr/>
        <a:lstStyle/>
        <a:p>
          <a:r>
            <a:rPr lang="en-GB"/>
            <a:t>Secure Data Storage and Access</a:t>
          </a:r>
          <a:endParaRPr lang="en-US"/>
        </a:p>
      </dgm:t>
    </dgm:pt>
    <dgm:pt modelId="{EAF0816F-4366-408F-A704-4B28DE48A6C6}" type="parTrans" cxnId="{3E997156-B581-4639-BFF9-EB3433DB4AE7}">
      <dgm:prSet/>
      <dgm:spPr/>
      <dgm:t>
        <a:bodyPr/>
        <a:lstStyle/>
        <a:p>
          <a:endParaRPr lang="en-US"/>
        </a:p>
      </dgm:t>
    </dgm:pt>
    <dgm:pt modelId="{FE3A118D-95D7-4C35-80F1-86E437AE22A6}" type="sibTrans" cxnId="{3E997156-B581-4639-BFF9-EB3433DB4AE7}">
      <dgm:prSet/>
      <dgm:spPr/>
      <dgm:t>
        <a:bodyPr/>
        <a:lstStyle/>
        <a:p>
          <a:endParaRPr lang="en-US"/>
        </a:p>
      </dgm:t>
    </dgm:pt>
    <dgm:pt modelId="{92FA1487-E8C8-4BAE-9608-A075556755AE}">
      <dgm:prSet/>
      <dgm:spPr/>
      <dgm:t>
        <a:bodyPr/>
        <a:lstStyle/>
        <a:p>
          <a:r>
            <a:rPr lang="en-GB"/>
            <a:t>Compliance with Data Protection Regulations</a:t>
          </a:r>
          <a:endParaRPr lang="en-US"/>
        </a:p>
      </dgm:t>
    </dgm:pt>
    <dgm:pt modelId="{40F385F3-7C8A-4268-9C80-EE5CED710F04}" type="parTrans" cxnId="{CE68246F-4794-46AC-BB69-9B7E8A70714C}">
      <dgm:prSet/>
      <dgm:spPr/>
      <dgm:t>
        <a:bodyPr/>
        <a:lstStyle/>
        <a:p>
          <a:endParaRPr lang="en-US"/>
        </a:p>
      </dgm:t>
    </dgm:pt>
    <dgm:pt modelId="{CA0A4FB9-C5E4-4DF1-8420-38A9FBDBAF5D}" type="sibTrans" cxnId="{CE68246F-4794-46AC-BB69-9B7E8A70714C}">
      <dgm:prSet/>
      <dgm:spPr/>
      <dgm:t>
        <a:bodyPr/>
        <a:lstStyle/>
        <a:p>
          <a:endParaRPr lang="en-US"/>
        </a:p>
      </dgm:t>
    </dgm:pt>
    <dgm:pt modelId="{99EDB235-83F1-4B4D-86EF-044A05A9D962}" type="pres">
      <dgm:prSet presAssocID="{718A5FD8-EE18-46A6-92BF-8AAE89C06A9C}" presName="root" presStyleCnt="0">
        <dgm:presLayoutVars>
          <dgm:dir/>
          <dgm:resizeHandles val="exact"/>
        </dgm:presLayoutVars>
      </dgm:prSet>
      <dgm:spPr/>
    </dgm:pt>
    <dgm:pt modelId="{2A5968BD-8483-48C0-849C-F08B61F3E744}" type="pres">
      <dgm:prSet presAssocID="{1DAB0E40-3999-4292-A58C-F05755079F19}" presName="compNode" presStyleCnt="0"/>
      <dgm:spPr/>
    </dgm:pt>
    <dgm:pt modelId="{E5D863D7-982B-49D6-B261-3955394BE6D7}" type="pres">
      <dgm:prSet presAssocID="{1DAB0E40-3999-4292-A58C-F05755079F19}" presName="bgRect" presStyleLbl="bgShp" presStyleIdx="0" presStyleCnt="4"/>
      <dgm:spPr/>
    </dgm:pt>
    <dgm:pt modelId="{C3BB2980-40CD-47E8-8B77-0BADE5CD4FD0}" type="pres">
      <dgm:prSet presAssocID="{1DAB0E40-3999-4292-A58C-F05755079F1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tract"/>
        </a:ext>
      </dgm:extLst>
    </dgm:pt>
    <dgm:pt modelId="{AB90B47F-5735-403A-9F88-E755C0D9B615}" type="pres">
      <dgm:prSet presAssocID="{1DAB0E40-3999-4292-A58C-F05755079F19}" presName="spaceRect" presStyleCnt="0"/>
      <dgm:spPr/>
    </dgm:pt>
    <dgm:pt modelId="{5B8990B4-A8B5-42DA-BB2C-567776D95329}" type="pres">
      <dgm:prSet presAssocID="{1DAB0E40-3999-4292-A58C-F05755079F19}" presName="parTx" presStyleLbl="revTx" presStyleIdx="0" presStyleCnt="4">
        <dgm:presLayoutVars>
          <dgm:chMax val="0"/>
          <dgm:chPref val="0"/>
        </dgm:presLayoutVars>
      </dgm:prSet>
      <dgm:spPr/>
    </dgm:pt>
    <dgm:pt modelId="{5A52D586-4E3D-48DD-8FA9-489B8FF2AF65}" type="pres">
      <dgm:prSet presAssocID="{DF728696-E97B-4C58-8634-128A95A1ACFC}" presName="sibTrans" presStyleCnt="0"/>
      <dgm:spPr/>
    </dgm:pt>
    <dgm:pt modelId="{940F1B66-DC5A-4659-8DC4-233F5F2DC382}" type="pres">
      <dgm:prSet presAssocID="{2D08C86C-CC68-41D2-8329-F6A89D428F90}" presName="compNode" presStyleCnt="0"/>
      <dgm:spPr/>
    </dgm:pt>
    <dgm:pt modelId="{511D8C24-CA57-4B37-ABF9-EBB7DABD068D}" type="pres">
      <dgm:prSet presAssocID="{2D08C86C-CC68-41D2-8329-F6A89D428F90}" presName="bgRect" presStyleLbl="bgShp" presStyleIdx="1" presStyleCnt="4"/>
      <dgm:spPr/>
    </dgm:pt>
    <dgm:pt modelId="{EC7971B3-2F39-419C-BAD0-B0BF4CDE2509}" type="pres">
      <dgm:prSet presAssocID="{2D08C86C-CC68-41D2-8329-F6A89D428F9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B4E8E68B-0E2A-4F55-94BB-398964EC54C9}" type="pres">
      <dgm:prSet presAssocID="{2D08C86C-CC68-41D2-8329-F6A89D428F90}" presName="spaceRect" presStyleCnt="0"/>
      <dgm:spPr/>
    </dgm:pt>
    <dgm:pt modelId="{4DBD0E5D-632D-49F0-A408-A720DF6C0693}" type="pres">
      <dgm:prSet presAssocID="{2D08C86C-CC68-41D2-8329-F6A89D428F90}" presName="parTx" presStyleLbl="revTx" presStyleIdx="1" presStyleCnt="4">
        <dgm:presLayoutVars>
          <dgm:chMax val="0"/>
          <dgm:chPref val="0"/>
        </dgm:presLayoutVars>
      </dgm:prSet>
      <dgm:spPr/>
    </dgm:pt>
    <dgm:pt modelId="{C292EB21-78E6-4391-86A0-1B10D2F91CDF}" type="pres">
      <dgm:prSet presAssocID="{3345F342-F4F7-4508-846E-BAE4C9D50F0D}" presName="sibTrans" presStyleCnt="0"/>
      <dgm:spPr/>
    </dgm:pt>
    <dgm:pt modelId="{F9BEEE44-2C9F-4808-8486-74EE7610588C}" type="pres">
      <dgm:prSet presAssocID="{4AB80017-ED64-4A80-A518-6EE7BB0DCDF2}" presName="compNode" presStyleCnt="0"/>
      <dgm:spPr/>
    </dgm:pt>
    <dgm:pt modelId="{B9BE6FA4-AA19-4299-9FC0-DD766CF9344A}" type="pres">
      <dgm:prSet presAssocID="{4AB80017-ED64-4A80-A518-6EE7BB0DCDF2}" presName="bgRect" presStyleLbl="bgShp" presStyleIdx="2" presStyleCnt="4"/>
      <dgm:spPr/>
    </dgm:pt>
    <dgm:pt modelId="{6932A527-A9D9-4D84-9AC3-F2A790A91439}" type="pres">
      <dgm:prSet presAssocID="{4AB80017-ED64-4A80-A518-6EE7BB0DCDF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afe"/>
        </a:ext>
      </dgm:extLst>
    </dgm:pt>
    <dgm:pt modelId="{F1B35B58-20AB-4D32-84DC-C2797D54BB62}" type="pres">
      <dgm:prSet presAssocID="{4AB80017-ED64-4A80-A518-6EE7BB0DCDF2}" presName="spaceRect" presStyleCnt="0"/>
      <dgm:spPr/>
    </dgm:pt>
    <dgm:pt modelId="{DF48747B-4D71-4933-8AB4-7AB000813B6C}" type="pres">
      <dgm:prSet presAssocID="{4AB80017-ED64-4A80-A518-6EE7BB0DCDF2}" presName="parTx" presStyleLbl="revTx" presStyleIdx="2" presStyleCnt="4">
        <dgm:presLayoutVars>
          <dgm:chMax val="0"/>
          <dgm:chPref val="0"/>
        </dgm:presLayoutVars>
      </dgm:prSet>
      <dgm:spPr/>
    </dgm:pt>
    <dgm:pt modelId="{5CE5664D-1ED3-4FEF-BEF9-C9C41C4DF978}" type="pres">
      <dgm:prSet presAssocID="{FE3A118D-95D7-4C35-80F1-86E437AE22A6}" presName="sibTrans" presStyleCnt="0"/>
      <dgm:spPr/>
    </dgm:pt>
    <dgm:pt modelId="{617BA246-4883-47F4-A80F-0BB5E8A76840}" type="pres">
      <dgm:prSet presAssocID="{92FA1487-E8C8-4BAE-9608-A075556755AE}" presName="compNode" presStyleCnt="0"/>
      <dgm:spPr/>
    </dgm:pt>
    <dgm:pt modelId="{D5C7D542-E8B5-428D-8531-B4C65E84AC11}" type="pres">
      <dgm:prSet presAssocID="{92FA1487-E8C8-4BAE-9608-A075556755AE}" presName="bgRect" presStyleLbl="bgShp" presStyleIdx="3" presStyleCnt="4"/>
      <dgm:spPr/>
    </dgm:pt>
    <dgm:pt modelId="{CD4B4FBF-9289-4173-B45F-D994EFCC8AA3}" type="pres">
      <dgm:prSet presAssocID="{92FA1487-E8C8-4BAE-9608-A075556755A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cales of Justice"/>
        </a:ext>
      </dgm:extLst>
    </dgm:pt>
    <dgm:pt modelId="{4556DFC4-3470-4CF7-BB83-52F234615FB7}" type="pres">
      <dgm:prSet presAssocID="{92FA1487-E8C8-4BAE-9608-A075556755AE}" presName="spaceRect" presStyleCnt="0"/>
      <dgm:spPr/>
    </dgm:pt>
    <dgm:pt modelId="{217A00B9-F596-451D-B2EF-16FE39B62AE9}" type="pres">
      <dgm:prSet presAssocID="{92FA1487-E8C8-4BAE-9608-A075556755AE}" presName="parTx" presStyleLbl="revTx" presStyleIdx="3" presStyleCnt="4">
        <dgm:presLayoutVars>
          <dgm:chMax val="0"/>
          <dgm:chPref val="0"/>
        </dgm:presLayoutVars>
      </dgm:prSet>
      <dgm:spPr/>
    </dgm:pt>
  </dgm:ptLst>
  <dgm:cxnLst>
    <dgm:cxn modelId="{C30C8E11-B9C0-4B0F-8CCD-4D0C47B33B0A}" type="presOf" srcId="{4AB80017-ED64-4A80-A518-6EE7BB0DCDF2}" destId="{DF48747B-4D71-4933-8AB4-7AB000813B6C}" srcOrd="0" destOrd="0" presId="urn:microsoft.com/office/officeart/2018/2/layout/IconVerticalSolidList"/>
    <dgm:cxn modelId="{CE68246F-4794-46AC-BB69-9B7E8A70714C}" srcId="{718A5FD8-EE18-46A6-92BF-8AAE89C06A9C}" destId="{92FA1487-E8C8-4BAE-9608-A075556755AE}" srcOrd="3" destOrd="0" parTransId="{40F385F3-7C8A-4268-9C80-EE5CED710F04}" sibTransId="{CA0A4FB9-C5E4-4DF1-8420-38A9FBDBAF5D}"/>
    <dgm:cxn modelId="{243A0B75-502A-412C-8DE0-D511DB2D417A}" type="presOf" srcId="{92FA1487-E8C8-4BAE-9608-A075556755AE}" destId="{217A00B9-F596-451D-B2EF-16FE39B62AE9}" srcOrd="0" destOrd="0" presId="urn:microsoft.com/office/officeart/2018/2/layout/IconVerticalSolidList"/>
    <dgm:cxn modelId="{3E997156-B581-4639-BFF9-EB3433DB4AE7}" srcId="{718A5FD8-EE18-46A6-92BF-8AAE89C06A9C}" destId="{4AB80017-ED64-4A80-A518-6EE7BB0DCDF2}" srcOrd="2" destOrd="0" parTransId="{EAF0816F-4366-408F-A704-4B28DE48A6C6}" sibTransId="{FE3A118D-95D7-4C35-80F1-86E437AE22A6}"/>
    <dgm:cxn modelId="{86194284-654A-48CC-9CFF-CBAE2171EDF8}" type="presOf" srcId="{718A5FD8-EE18-46A6-92BF-8AAE89C06A9C}" destId="{99EDB235-83F1-4B4D-86EF-044A05A9D962}" srcOrd="0" destOrd="0" presId="urn:microsoft.com/office/officeart/2018/2/layout/IconVerticalSolidList"/>
    <dgm:cxn modelId="{99750399-11E5-4D66-9064-090181587D03}" type="presOf" srcId="{1DAB0E40-3999-4292-A58C-F05755079F19}" destId="{5B8990B4-A8B5-42DA-BB2C-567776D95329}" srcOrd="0" destOrd="0" presId="urn:microsoft.com/office/officeart/2018/2/layout/IconVerticalSolidList"/>
    <dgm:cxn modelId="{846C31B7-C7A5-4893-8A6E-62A0FE547A47}" srcId="{718A5FD8-EE18-46A6-92BF-8AAE89C06A9C}" destId="{2D08C86C-CC68-41D2-8329-F6A89D428F90}" srcOrd="1" destOrd="0" parTransId="{D4E2D363-F2BD-49CC-A7C2-F6CA8EA43A08}" sibTransId="{3345F342-F4F7-4508-846E-BAE4C9D50F0D}"/>
    <dgm:cxn modelId="{1001E5C8-D5D8-48B5-890A-FC21D9B9498D}" type="presOf" srcId="{2D08C86C-CC68-41D2-8329-F6A89D428F90}" destId="{4DBD0E5D-632D-49F0-A408-A720DF6C0693}" srcOrd="0" destOrd="0" presId="urn:microsoft.com/office/officeart/2018/2/layout/IconVerticalSolidList"/>
    <dgm:cxn modelId="{4BC56DEC-D039-4179-8148-3B6EE5C37C40}" srcId="{718A5FD8-EE18-46A6-92BF-8AAE89C06A9C}" destId="{1DAB0E40-3999-4292-A58C-F05755079F19}" srcOrd="0" destOrd="0" parTransId="{11098858-764F-430D-B5B1-2FA45D761F60}" sibTransId="{DF728696-E97B-4C58-8634-128A95A1ACFC}"/>
    <dgm:cxn modelId="{CFB870AD-A238-4323-B647-01418FCDBCEA}" type="presParOf" srcId="{99EDB235-83F1-4B4D-86EF-044A05A9D962}" destId="{2A5968BD-8483-48C0-849C-F08B61F3E744}" srcOrd="0" destOrd="0" presId="urn:microsoft.com/office/officeart/2018/2/layout/IconVerticalSolidList"/>
    <dgm:cxn modelId="{E61AC2CC-0244-43DB-A310-1630915F161F}" type="presParOf" srcId="{2A5968BD-8483-48C0-849C-F08B61F3E744}" destId="{E5D863D7-982B-49D6-B261-3955394BE6D7}" srcOrd="0" destOrd="0" presId="urn:microsoft.com/office/officeart/2018/2/layout/IconVerticalSolidList"/>
    <dgm:cxn modelId="{8217A8A2-E4D1-45E3-9FA1-9E114881C385}" type="presParOf" srcId="{2A5968BD-8483-48C0-849C-F08B61F3E744}" destId="{C3BB2980-40CD-47E8-8B77-0BADE5CD4FD0}" srcOrd="1" destOrd="0" presId="urn:microsoft.com/office/officeart/2018/2/layout/IconVerticalSolidList"/>
    <dgm:cxn modelId="{D88E8D39-8232-4FF9-80CB-AD77D47A47E8}" type="presParOf" srcId="{2A5968BD-8483-48C0-849C-F08B61F3E744}" destId="{AB90B47F-5735-403A-9F88-E755C0D9B615}" srcOrd="2" destOrd="0" presId="urn:microsoft.com/office/officeart/2018/2/layout/IconVerticalSolidList"/>
    <dgm:cxn modelId="{EE3420A4-CD0C-47B4-B2DF-46B010B98A0D}" type="presParOf" srcId="{2A5968BD-8483-48C0-849C-F08B61F3E744}" destId="{5B8990B4-A8B5-42DA-BB2C-567776D95329}" srcOrd="3" destOrd="0" presId="urn:microsoft.com/office/officeart/2018/2/layout/IconVerticalSolidList"/>
    <dgm:cxn modelId="{7B08F941-89E8-4ED6-B253-2594C34B8896}" type="presParOf" srcId="{99EDB235-83F1-4B4D-86EF-044A05A9D962}" destId="{5A52D586-4E3D-48DD-8FA9-489B8FF2AF65}" srcOrd="1" destOrd="0" presId="urn:microsoft.com/office/officeart/2018/2/layout/IconVerticalSolidList"/>
    <dgm:cxn modelId="{DC200EB2-B419-4859-AC22-70E587303AB6}" type="presParOf" srcId="{99EDB235-83F1-4B4D-86EF-044A05A9D962}" destId="{940F1B66-DC5A-4659-8DC4-233F5F2DC382}" srcOrd="2" destOrd="0" presId="urn:microsoft.com/office/officeart/2018/2/layout/IconVerticalSolidList"/>
    <dgm:cxn modelId="{2CB9F0C3-A3DC-4402-A289-F9F390DE71EA}" type="presParOf" srcId="{940F1B66-DC5A-4659-8DC4-233F5F2DC382}" destId="{511D8C24-CA57-4B37-ABF9-EBB7DABD068D}" srcOrd="0" destOrd="0" presId="urn:microsoft.com/office/officeart/2018/2/layout/IconVerticalSolidList"/>
    <dgm:cxn modelId="{2EE2CCDA-768A-451C-830B-0B270DA2B5D8}" type="presParOf" srcId="{940F1B66-DC5A-4659-8DC4-233F5F2DC382}" destId="{EC7971B3-2F39-419C-BAD0-B0BF4CDE2509}" srcOrd="1" destOrd="0" presId="urn:microsoft.com/office/officeart/2018/2/layout/IconVerticalSolidList"/>
    <dgm:cxn modelId="{C5B73340-63DF-4A78-8E75-246FD46AEC70}" type="presParOf" srcId="{940F1B66-DC5A-4659-8DC4-233F5F2DC382}" destId="{B4E8E68B-0E2A-4F55-94BB-398964EC54C9}" srcOrd="2" destOrd="0" presId="urn:microsoft.com/office/officeart/2018/2/layout/IconVerticalSolidList"/>
    <dgm:cxn modelId="{54C90203-02B7-4576-9BE4-F26BE220181D}" type="presParOf" srcId="{940F1B66-DC5A-4659-8DC4-233F5F2DC382}" destId="{4DBD0E5D-632D-49F0-A408-A720DF6C0693}" srcOrd="3" destOrd="0" presId="urn:microsoft.com/office/officeart/2018/2/layout/IconVerticalSolidList"/>
    <dgm:cxn modelId="{CA2D6BED-F8CE-45A2-9203-6A69C2FD7790}" type="presParOf" srcId="{99EDB235-83F1-4B4D-86EF-044A05A9D962}" destId="{C292EB21-78E6-4391-86A0-1B10D2F91CDF}" srcOrd="3" destOrd="0" presId="urn:microsoft.com/office/officeart/2018/2/layout/IconVerticalSolidList"/>
    <dgm:cxn modelId="{23279CEB-3248-4B2E-BA48-003A843EA3D2}" type="presParOf" srcId="{99EDB235-83F1-4B4D-86EF-044A05A9D962}" destId="{F9BEEE44-2C9F-4808-8486-74EE7610588C}" srcOrd="4" destOrd="0" presId="urn:microsoft.com/office/officeart/2018/2/layout/IconVerticalSolidList"/>
    <dgm:cxn modelId="{CC977309-2100-49B4-B014-7CC240536D9A}" type="presParOf" srcId="{F9BEEE44-2C9F-4808-8486-74EE7610588C}" destId="{B9BE6FA4-AA19-4299-9FC0-DD766CF9344A}" srcOrd="0" destOrd="0" presId="urn:microsoft.com/office/officeart/2018/2/layout/IconVerticalSolidList"/>
    <dgm:cxn modelId="{605D6D41-2756-4501-84D0-0E4503E4D396}" type="presParOf" srcId="{F9BEEE44-2C9F-4808-8486-74EE7610588C}" destId="{6932A527-A9D9-4D84-9AC3-F2A790A91439}" srcOrd="1" destOrd="0" presId="urn:microsoft.com/office/officeart/2018/2/layout/IconVerticalSolidList"/>
    <dgm:cxn modelId="{3140461E-C2B2-49DC-B6A6-789AB2A1FFB6}" type="presParOf" srcId="{F9BEEE44-2C9F-4808-8486-74EE7610588C}" destId="{F1B35B58-20AB-4D32-84DC-C2797D54BB62}" srcOrd="2" destOrd="0" presId="urn:microsoft.com/office/officeart/2018/2/layout/IconVerticalSolidList"/>
    <dgm:cxn modelId="{56320976-126F-4DC6-87F0-C3CE7D69751C}" type="presParOf" srcId="{F9BEEE44-2C9F-4808-8486-74EE7610588C}" destId="{DF48747B-4D71-4933-8AB4-7AB000813B6C}" srcOrd="3" destOrd="0" presId="urn:microsoft.com/office/officeart/2018/2/layout/IconVerticalSolidList"/>
    <dgm:cxn modelId="{2D9784DF-ECC4-434E-8C8B-7C8C7D9CC97F}" type="presParOf" srcId="{99EDB235-83F1-4B4D-86EF-044A05A9D962}" destId="{5CE5664D-1ED3-4FEF-BEF9-C9C41C4DF978}" srcOrd="5" destOrd="0" presId="urn:microsoft.com/office/officeart/2018/2/layout/IconVerticalSolidList"/>
    <dgm:cxn modelId="{CB636C98-C129-437F-8933-609122D0F12A}" type="presParOf" srcId="{99EDB235-83F1-4B4D-86EF-044A05A9D962}" destId="{617BA246-4883-47F4-A80F-0BB5E8A76840}" srcOrd="6" destOrd="0" presId="urn:microsoft.com/office/officeart/2018/2/layout/IconVerticalSolidList"/>
    <dgm:cxn modelId="{7FC317BE-2E49-4F28-9276-42DBE776D993}" type="presParOf" srcId="{617BA246-4883-47F4-A80F-0BB5E8A76840}" destId="{D5C7D542-E8B5-428D-8531-B4C65E84AC11}" srcOrd="0" destOrd="0" presId="urn:microsoft.com/office/officeart/2018/2/layout/IconVerticalSolidList"/>
    <dgm:cxn modelId="{50E48BB6-24EE-428A-93F0-CA9CB80044DD}" type="presParOf" srcId="{617BA246-4883-47F4-A80F-0BB5E8A76840}" destId="{CD4B4FBF-9289-4173-B45F-D994EFCC8AA3}" srcOrd="1" destOrd="0" presId="urn:microsoft.com/office/officeart/2018/2/layout/IconVerticalSolidList"/>
    <dgm:cxn modelId="{12916C61-9E23-485E-82FA-EC70EDBEE534}" type="presParOf" srcId="{617BA246-4883-47F4-A80F-0BB5E8A76840}" destId="{4556DFC4-3470-4CF7-BB83-52F234615FB7}" srcOrd="2" destOrd="0" presId="urn:microsoft.com/office/officeart/2018/2/layout/IconVerticalSolidList"/>
    <dgm:cxn modelId="{E1ABB1C2-F5F5-48C2-928E-B998A1C9D981}" type="presParOf" srcId="{617BA246-4883-47F4-A80F-0BB5E8A76840}" destId="{217A00B9-F596-451D-B2EF-16FE39B62AE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EABFFD-E7C2-493B-92A8-F0902199479C}">
      <dsp:nvSpPr>
        <dsp:cNvPr id="0" name=""/>
        <dsp:cNvSpPr/>
      </dsp:nvSpPr>
      <dsp:spPr>
        <a:xfrm>
          <a:off x="5134" y="106437"/>
          <a:ext cx="1591716" cy="95503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GB" sz="800" b="1" kern="1200"/>
            <a:t>1 – Efficiency</a:t>
          </a:r>
          <a:endParaRPr lang="en-US" sz="800" kern="1200"/>
        </a:p>
      </dsp:txBody>
      <dsp:txXfrm>
        <a:off x="33106" y="134409"/>
        <a:ext cx="1535772" cy="899086"/>
      </dsp:txXfrm>
    </dsp:sp>
    <dsp:sp modelId="{F4486571-93FC-480A-B0E4-BF3005DF900B}">
      <dsp:nvSpPr>
        <dsp:cNvPr id="0" name=""/>
        <dsp:cNvSpPr/>
      </dsp:nvSpPr>
      <dsp:spPr>
        <a:xfrm>
          <a:off x="1736922" y="386579"/>
          <a:ext cx="337443" cy="394745"/>
        </a:xfrm>
        <a:prstGeom prst="rightArrow">
          <a:avLst>
            <a:gd name="adj1" fmla="val 60000"/>
            <a:gd name="adj2" fmla="val 50000"/>
          </a:avLst>
        </a:prstGeom>
        <a:gradFill rotWithShape="0">
          <a:gsLst>
            <a:gs pos="0">
              <a:schemeClr val="accent2">
                <a:tint val="60000"/>
                <a:hueOff val="0"/>
                <a:satOff val="0"/>
                <a:lumOff val="0"/>
                <a:alphaOff val="0"/>
                <a:satMod val="103000"/>
                <a:lumMod val="102000"/>
                <a:tint val="94000"/>
              </a:schemeClr>
            </a:gs>
            <a:gs pos="50000">
              <a:schemeClr val="accent2">
                <a:tint val="60000"/>
                <a:hueOff val="0"/>
                <a:satOff val="0"/>
                <a:lumOff val="0"/>
                <a:alphaOff val="0"/>
                <a:satMod val="110000"/>
                <a:lumMod val="100000"/>
                <a:shade val="100000"/>
              </a:schemeClr>
            </a:gs>
            <a:gs pos="100000">
              <a:schemeClr val="accent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1736922" y="465528"/>
        <a:ext cx="236210" cy="236847"/>
      </dsp:txXfrm>
    </dsp:sp>
    <dsp:sp modelId="{852B845F-A70F-432E-B751-35130F00504E}">
      <dsp:nvSpPr>
        <dsp:cNvPr id="0" name=""/>
        <dsp:cNvSpPr/>
      </dsp:nvSpPr>
      <dsp:spPr>
        <a:xfrm>
          <a:off x="2233538" y="106437"/>
          <a:ext cx="1591716" cy="95503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GB" sz="800" kern="1200"/>
            <a:t>Real-time monitoring and data analytics optimize resource allocation and streamline processes.</a:t>
          </a:r>
          <a:endParaRPr lang="en-US" sz="800" kern="1200"/>
        </a:p>
      </dsp:txBody>
      <dsp:txXfrm>
        <a:off x="2261510" y="134409"/>
        <a:ext cx="1535772" cy="899086"/>
      </dsp:txXfrm>
    </dsp:sp>
    <dsp:sp modelId="{E192D18F-246B-4D7C-BD0E-9E4F67261982}">
      <dsp:nvSpPr>
        <dsp:cNvPr id="0" name=""/>
        <dsp:cNvSpPr/>
      </dsp:nvSpPr>
      <dsp:spPr>
        <a:xfrm>
          <a:off x="3965325" y="386579"/>
          <a:ext cx="337443" cy="394745"/>
        </a:xfrm>
        <a:prstGeom prst="rightArrow">
          <a:avLst>
            <a:gd name="adj1" fmla="val 60000"/>
            <a:gd name="adj2" fmla="val 50000"/>
          </a:avLst>
        </a:prstGeom>
        <a:gradFill rotWithShape="0">
          <a:gsLst>
            <a:gs pos="0">
              <a:schemeClr val="accent2">
                <a:tint val="60000"/>
                <a:hueOff val="0"/>
                <a:satOff val="0"/>
                <a:lumOff val="0"/>
                <a:alphaOff val="0"/>
                <a:satMod val="103000"/>
                <a:lumMod val="102000"/>
                <a:tint val="94000"/>
              </a:schemeClr>
            </a:gs>
            <a:gs pos="50000">
              <a:schemeClr val="accent2">
                <a:tint val="60000"/>
                <a:hueOff val="0"/>
                <a:satOff val="0"/>
                <a:lumOff val="0"/>
                <a:alphaOff val="0"/>
                <a:satMod val="110000"/>
                <a:lumMod val="100000"/>
                <a:shade val="100000"/>
              </a:schemeClr>
            </a:gs>
            <a:gs pos="100000">
              <a:schemeClr val="accent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965325" y="465528"/>
        <a:ext cx="236210" cy="236847"/>
      </dsp:txXfrm>
    </dsp:sp>
    <dsp:sp modelId="{C972D2DC-9BD5-4FC5-BD8D-9E8C72186786}">
      <dsp:nvSpPr>
        <dsp:cNvPr id="0" name=""/>
        <dsp:cNvSpPr/>
      </dsp:nvSpPr>
      <dsp:spPr>
        <a:xfrm>
          <a:off x="4461941" y="106437"/>
          <a:ext cx="1591716" cy="95503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GB" sz="800" kern="1200"/>
            <a:t>Predictive maintenance reduces equipment downtime and operational costs.</a:t>
          </a:r>
          <a:endParaRPr lang="en-US" sz="800" kern="1200"/>
        </a:p>
      </dsp:txBody>
      <dsp:txXfrm>
        <a:off x="4489913" y="134409"/>
        <a:ext cx="1535772" cy="899086"/>
      </dsp:txXfrm>
    </dsp:sp>
    <dsp:sp modelId="{FCBC016F-773A-477E-8036-34EE37EC890E}">
      <dsp:nvSpPr>
        <dsp:cNvPr id="0" name=""/>
        <dsp:cNvSpPr/>
      </dsp:nvSpPr>
      <dsp:spPr>
        <a:xfrm>
          <a:off x="6193729" y="386579"/>
          <a:ext cx="337443" cy="394745"/>
        </a:xfrm>
        <a:prstGeom prst="rightArrow">
          <a:avLst>
            <a:gd name="adj1" fmla="val 60000"/>
            <a:gd name="adj2" fmla="val 50000"/>
          </a:avLst>
        </a:prstGeom>
        <a:gradFill rotWithShape="0">
          <a:gsLst>
            <a:gs pos="0">
              <a:schemeClr val="accent2">
                <a:tint val="60000"/>
                <a:hueOff val="0"/>
                <a:satOff val="0"/>
                <a:lumOff val="0"/>
                <a:alphaOff val="0"/>
                <a:satMod val="103000"/>
                <a:lumMod val="102000"/>
                <a:tint val="94000"/>
              </a:schemeClr>
            </a:gs>
            <a:gs pos="50000">
              <a:schemeClr val="accent2">
                <a:tint val="60000"/>
                <a:hueOff val="0"/>
                <a:satOff val="0"/>
                <a:lumOff val="0"/>
                <a:alphaOff val="0"/>
                <a:satMod val="110000"/>
                <a:lumMod val="100000"/>
                <a:shade val="100000"/>
              </a:schemeClr>
            </a:gs>
            <a:gs pos="100000">
              <a:schemeClr val="accent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6193729" y="465528"/>
        <a:ext cx="236210" cy="236847"/>
      </dsp:txXfrm>
    </dsp:sp>
    <dsp:sp modelId="{A54BD33E-8D49-48F7-A8D5-5BC72D8BBBB7}">
      <dsp:nvSpPr>
        <dsp:cNvPr id="0" name=""/>
        <dsp:cNvSpPr/>
      </dsp:nvSpPr>
      <dsp:spPr>
        <a:xfrm>
          <a:off x="6690345" y="106437"/>
          <a:ext cx="1591716" cy="95503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GB" sz="800" kern="1200"/>
            <a:t>Automation enhances workflows and minimizes human error.</a:t>
          </a:r>
          <a:endParaRPr lang="en-US" sz="800" kern="1200"/>
        </a:p>
      </dsp:txBody>
      <dsp:txXfrm>
        <a:off x="6718317" y="134409"/>
        <a:ext cx="1535772" cy="899086"/>
      </dsp:txXfrm>
    </dsp:sp>
    <dsp:sp modelId="{E28C3927-3A93-45A9-8E6B-AF53543F68D9}">
      <dsp:nvSpPr>
        <dsp:cNvPr id="0" name=""/>
        <dsp:cNvSpPr/>
      </dsp:nvSpPr>
      <dsp:spPr>
        <a:xfrm>
          <a:off x="8422132" y="386579"/>
          <a:ext cx="337443" cy="394745"/>
        </a:xfrm>
        <a:prstGeom prst="rightArrow">
          <a:avLst>
            <a:gd name="adj1" fmla="val 60000"/>
            <a:gd name="adj2" fmla="val 50000"/>
          </a:avLst>
        </a:prstGeom>
        <a:gradFill rotWithShape="0">
          <a:gsLst>
            <a:gs pos="0">
              <a:schemeClr val="accent2">
                <a:tint val="60000"/>
                <a:hueOff val="0"/>
                <a:satOff val="0"/>
                <a:lumOff val="0"/>
                <a:alphaOff val="0"/>
                <a:satMod val="103000"/>
                <a:lumMod val="102000"/>
                <a:tint val="94000"/>
              </a:schemeClr>
            </a:gs>
            <a:gs pos="50000">
              <a:schemeClr val="accent2">
                <a:tint val="60000"/>
                <a:hueOff val="0"/>
                <a:satOff val="0"/>
                <a:lumOff val="0"/>
                <a:alphaOff val="0"/>
                <a:satMod val="110000"/>
                <a:lumMod val="100000"/>
                <a:shade val="100000"/>
              </a:schemeClr>
            </a:gs>
            <a:gs pos="100000">
              <a:schemeClr val="accent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8422132" y="465528"/>
        <a:ext cx="236210" cy="236847"/>
      </dsp:txXfrm>
    </dsp:sp>
    <dsp:sp modelId="{A19675F6-08F4-47AC-B171-616E1435DA64}">
      <dsp:nvSpPr>
        <dsp:cNvPr id="0" name=""/>
        <dsp:cNvSpPr/>
      </dsp:nvSpPr>
      <dsp:spPr>
        <a:xfrm>
          <a:off x="8918748" y="106437"/>
          <a:ext cx="1591716" cy="95503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GB" sz="800" b="1" kern="1200"/>
            <a:t>2 - Safety</a:t>
          </a:r>
          <a:endParaRPr lang="en-US" sz="800" kern="1200"/>
        </a:p>
      </dsp:txBody>
      <dsp:txXfrm>
        <a:off x="8946720" y="134409"/>
        <a:ext cx="1535772" cy="899086"/>
      </dsp:txXfrm>
    </dsp:sp>
    <dsp:sp modelId="{7EA0CED4-CCFB-45B3-BE15-EAA09EFC243C}">
      <dsp:nvSpPr>
        <dsp:cNvPr id="0" name=""/>
        <dsp:cNvSpPr/>
      </dsp:nvSpPr>
      <dsp:spPr>
        <a:xfrm rot="5400000">
          <a:off x="9545885" y="1172887"/>
          <a:ext cx="337443" cy="394745"/>
        </a:xfrm>
        <a:prstGeom prst="rightArrow">
          <a:avLst>
            <a:gd name="adj1" fmla="val 60000"/>
            <a:gd name="adj2" fmla="val 50000"/>
          </a:avLst>
        </a:prstGeom>
        <a:gradFill rotWithShape="0">
          <a:gsLst>
            <a:gs pos="0">
              <a:schemeClr val="accent2">
                <a:tint val="60000"/>
                <a:hueOff val="0"/>
                <a:satOff val="0"/>
                <a:lumOff val="0"/>
                <a:alphaOff val="0"/>
                <a:satMod val="103000"/>
                <a:lumMod val="102000"/>
                <a:tint val="94000"/>
              </a:schemeClr>
            </a:gs>
            <a:gs pos="50000">
              <a:schemeClr val="accent2">
                <a:tint val="60000"/>
                <a:hueOff val="0"/>
                <a:satOff val="0"/>
                <a:lumOff val="0"/>
                <a:alphaOff val="0"/>
                <a:satMod val="110000"/>
                <a:lumMod val="100000"/>
                <a:shade val="100000"/>
              </a:schemeClr>
            </a:gs>
            <a:gs pos="100000">
              <a:schemeClr val="accent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9596184" y="1201538"/>
        <a:ext cx="236847" cy="236210"/>
      </dsp:txXfrm>
    </dsp:sp>
    <dsp:sp modelId="{DA023838-5CA8-492B-BDD7-0AD0B8698D5C}">
      <dsp:nvSpPr>
        <dsp:cNvPr id="0" name=""/>
        <dsp:cNvSpPr/>
      </dsp:nvSpPr>
      <dsp:spPr>
        <a:xfrm>
          <a:off x="8918748" y="1698153"/>
          <a:ext cx="1591716" cy="95503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GB" sz="800" kern="1200"/>
            <a:t>Smart sensors and wearables detect potential hazards, preventing accidents</a:t>
          </a:r>
          <a:endParaRPr lang="en-US" sz="800" kern="1200"/>
        </a:p>
      </dsp:txBody>
      <dsp:txXfrm>
        <a:off x="8946720" y="1726125"/>
        <a:ext cx="1535772" cy="899086"/>
      </dsp:txXfrm>
    </dsp:sp>
    <dsp:sp modelId="{4144E422-2C30-4FC3-9044-9E8C830F34F4}">
      <dsp:nvSpPr>
        <dsp:cNvPr id="0" name=""/>
        <dsp:cNvSpPr/>
      </dsp:nvSpPr>
      <dsp:spPr>
        <a:xfrm rot="10800000">
          <a:off x="8441233" y="1978296"/>
          <a:ext cx="337443" cy="394745"/>
        </a:xfrm>
        <a:prstGeom prst="rightArrow">
          <a:avLst>
            <a:gd name="adj1" fmla="val 60000"/>
            <a:gd name="adj2" fmla="val 50000"/>
          </a:avLst>
        </a:prstGeom>
        <a:gradFill rotWithShape="0">
          <a:gsLst>
            <a:gs pos="0">
              <a:schemeClr val="accent2">
                <a:tint val="60000"/>
                <a:hueOff val="0"/>
                <a:satOff val="0"/>
                <a:lumOff val="0"/>
                <a:alphaOff val="0"/>
                <a:satMod val="103000"/>
                <a:lumMod val="102000"/>
                <a:tint val="94000"/>
              </a:schemeClr>
            </a:gs>
            <a:gs pos="50000">
              <a:schemeClr val="accent2">
                <a:tint val="60000"/>
                <a:hueOff val="0"/>
                <a:satOff val="0"/>
                <a:lumOff val="0"/>
                <a:alphaOff val="0"/>
                <a:satMod val="110000"/>
                <a:lumMod val="100000"/>
                <a:shade val="100000"/>
              </a:schemeClr>
            </a:gs>
            <a:gs pos="100000">
              <a:schemeClr val="accent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10800000">
        <a:off x="8542466" y="2057245"/>
        <a:ext cx="236210" cy="236847"/>
      </dsp:txXfrm>
    </dsp:sp>
    <dsp:sp modelId="{D64DB1A4-CC36-4B3A-97D4-0E4707B1DEE0}">
      <dsp:nvSpPr>
        <dsp:cNvPr id="0" name=""/>
        <dsp:cNvSpPr/>
      </dsp:nvSpPr>
      <dsp:spPr>
        <a:xfrm>
          <a:off x="6690345" y="1698153"/>
          <a:ext cx="1591716" cy="95503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GB" sz="800" kern="1200"/>
            <a:t>Real-time location tracking ensures worker safety in dangerous areas</a:t>
          </a:r>
          <a:endParaRPr lang="en-US" sz="800" kern="1200"/>
        </a:p>
      </dsp:txBody>
      <dsp:txXfrm>
        <a:off x="6718317" y="1726125"/>
        <a:ext cx="1535772" cy="899086"/>
      </dsp:txXfrm>
    </dsp:sp>
    <dsp:sp modelId="{407347E6-69AB-45ED-98C7-4DC881434BF5}">
      <dsp:nvSpPr>
        <dsp:cNvPr id="0" name=""/>
        <dsp:cNvSpPr/>
      </dsp:nvSpPr>
      <dsp:spPr>
        <a:xfrm rot="10800000">
          <a:off x="6212830" y="1978296"/>
          <a:ext cx="337443" cy="394745"/>
        </a:xfrm>
        <a:prstGeom prst="rightArrow">
          <a:avLst>
            <a:gd name="adj1" fmla="val 60000"/>
            <a:gd name="adj2" fmla="val 50000"/>
          </a:avLst>
        </a:prstGeom>
        <a:gradFill rotWithShape="0">
          <a:gsLst>
            <a:gs pos="0">
              <a:schemeClr val="accent2">
                <a:tint val="60000"/>
                <a:hueOff val="0"/>
                <a:satOff val="0"/>
                <a:lumOff val="0"/>
                <a:alphaOff val="0"/>
                <a:satMod val="103000"/>
                <a:lumMod val="102000"/>
                <a:tint val="94000"/>
              </a:schemeClr>
            </a:gs>
            <a:gs pos="50000">
              <a:schemeClr val="accent2">
                <a:tint val="60000"/>
                <a:hueOff val="0"/>
                <a:satOff val="0"/>
                <a:lumOff val="0"/>
                <a:alphaOff val="0"/>
                <a:satMod val="110000"/>
                <a:lumMod val="100000"/>
                <a:shade val="100000"/>
              </a:schemeClr>
            </a:gs>
            <a:gs pos="100000">
              <a:schemeClr val="accent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10800000">
        <a:off x="6314063" y="2057245"/>
        <a:ext cx="236210" cy="236847"/>
      </dsp:txXfrm>
    </dsp:sp>
    <dsp:sp modelId="{8F6839B7-4CD5-4022-8495-B4927C121B64}">
      <dsp:nvSpPr>
        <dsp:cNvPr id="0" name=""/>
        <dsp:cNvSpPr/>
      </dsp:nvSpPr>
      <dsp:spPr>
        <a:xfrm>
          <a:off x="4461941" y="1698153"/>
          <a:ext cx="1591716" cy="95503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GB" sz="800" kern="1200"/>
            <a:t>Automated systems minimize human exposure to high-risk tasks.</a:t>
          </a:r>
          <a:endParaRPr lang="en-US" sz="800" kern="1200"/>
        </a:p>
      </dsp:txBody>
      <dsp:txXfrm>
        <a:off x="4489913" y="1726125"/>
        <a:ext cx="1535772" cy="899086"/>
      </dsp:txXfrm>
    </dsp:sp>
    <dsp:sp modelId="{21C55052-ABD0-4333-8B00-43E198125651}">
      <dsp:nvSpPr>
        <dsp:cNvPr id="0" name=""/>
        <dsp:cNvSpPr/>
      </dsp:nvSpPr>
      <dsp:spPr>
        <a:xfrm rot="10800000">
          <a:off x="3984426" y="1978296"/>
          <a:ext cx="337443" cy="394745"/>
        </a:xfrm>
        <a:prstGeom prst="rightArrow">
          <a:avLst>
            <a:gd name="adj1" fmla="val 60000"/>
            <a:gd name="adj2" fmla="val 50000"/>
          </a:avLst>
        </a:prstGeom>
        <a:gradFill rotWithShape="0">
          <a:gsLst>
            <a:gs pos="0">
              <a:schemeClr val="accent2">
                <a:tint val="60000"/>
                <a:hueOff val="0"/>
                <a:satOff val="0"/>
                <a:lumOff val="0"/>
                <a:alphaOff val="0"/>
                <a:satMod val="103000"/>
                <a:lumMod val="102000"/>
                <a:tint val="94000"/>
              </a:schemeClr>
            </a:gs>
            <a:gs pos="50000">
              <a:schemeClr val="accent2">
                <a:tint val="60000"/>
                <a:hueOff val="0"/>
                <a:satOff val="0"/>
                <a:lumOff val="0"/>
                <a:alphaOff val="0"/>
                <a:satMod val="110000"/>
                <a:lumMod val="100000"/>
                <a:shade val="100000"/>
              </a:schemeClr>
            </a:gs>
            <a:gs pos="100000">
              <a:schemeClr val="accent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10800000">
        <a:off x="4085659" y="2057245"/>
        <a:ext cx="236210" cy="236847"/>
      </dsp:txXfrm>
    </dsp:sp>
    <dsp:sp modelId="{B249384E-1D08-4718-9629-44F8471FC835}">
      <dsp:nvSpPr>
        <dsp:cNvPr id="0" name=""/>
        <dsp:cNvSpPr/>
      </dsp:nvSpPr>
      <dsp:spPr>
        <a:xfrm>
          <a:off x="2233538" y="1698153"/>
          <a:ext cx="1591716" cy="95503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GB" sz="800" b="1" kern="1200"/>
            <a:t>3 – Productivity</a:t>
          </a:r>
          <a:endParaRPr lang="en-US" sz="800" kern="1200"/>
        </a:p>
      </dsp:txBody>
      <dsp:txXfrm>
        <a:off x="2261510" y="1726125"/>
        <a:ext cx="1535772" cy="899086"/>
      </dsp:txXfrm>
    </dsp:sp>
    <dsp:sp modelId="{F27B9EF8-321B-4680-AFD3-64AE98F14A55}">
      <dsp:nvSpPr>
        <dsp:cNvPr id="0" name=""/>
        <dsp:cNvSpPr/>
      </dsp:nvSpPr>
      <dsp:spPr>
        <a:xfrm rot="10800000">
          <a:off x="1756023" y="1978296"/>
          <a:ext cx="337443" cy="394745"/>
        </a:xfrm>
        <a:prstGeom prst="rightArrow">
          <a:avLst>
            <a:gd name="adj1" fmla="val 60000"/>
            <a:gd name="adj2" fmla="val 50000"/>
          </a:avLst>
        </a:prstGeom>
        <a:gradFill rotWithShape="0">
          <a:gsLst>
            <a:gs pos="0">
              <a:schemeClr val="accent2">
                <a:tint val="60000"/>
                <a:hueOff val="0"/>
                <a:satOff val="0"/>
                <a:lumOff val="0"/>
                <a:alphaOff val="0"/>
                <a:satMod val="103000"/>
                <a:lumMod val="102000"/>
                <a:tint val="94000"/>
              </a:schemeClr>
            </a:gs>
            <a:gs pos="50000">
              <a:schemeClr val="accent2">
                <a:tint val="60000"/>
                <a:hueOff val="0"/>
                <a:satOff val="0"/>
                <a:lumOff val="0"/>
                <a:alphaOff val="0"/>
                <a:satMod val="110000"/>
                <a:lumMod val="100000"/>
                <a:shade val="100000"/>
              </a:schemeClr>
            </a:gs>
            <a:gs pos="100000">
              <a:schemeClr val="accent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10800000">
        <a:off x="1857256" y="2057245"/>
        <a:ext cx="236210" cy="236847"/>
      </dsp:txXfrm>
    </dsp:sp>
    <dsp:sp modelId="{1E61F0E3-DE4B-47BB-8276-2F270A562051}">
      <dsp:nvSpPr>
        <dsp:cNvPr id="0" name=""/>
        <dsp:cNvSpPr/>
      </dsp:nvSpPr>
      <dsp:spPr>
        <a:xfrm>
          <a:off x="5134" y="1698153"/>
          <a:ext cx="1591716" cy="95503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GB" sz="800" kern="1200"/>
            <a:t>Remote monitoring and control enable faster decision-making and problem-solving</a:t>
          </a:r>
          <a:endParaRPr lang="en-US" sz="800" kern="1200"/>
        </a:p>
      </dsp:txBody>
      <dsp:txXfrm>
        <a:off x="33106" y="1726125"/>
        <a:ext cx="1535772" cy="899086"/>
      </dsp:txXfrm>
    </dsp:sp>
    <dsp:sp modelId="{AF6EA0D7-C0AB-4E16-A6C6-8B6F540C6BC4}">
      <dsp:nvSpPr>
        <dsp:cNvPr id="0" name=""/>
        <dsp:cNvSpPr/>
      </dsp:nvSpPr>
      <dsp:spPr>
        <a:xfrm rot="5400000">
          <a:off x="632270" y="2764604"/>
          <a:ext cx="337443" cy="394745"/>
        </a:xfrm>
        <a:prstGeom prst="rightArrow">
          <a:avLst>
            <a:gd name="adj1" fmla="val 60000"/>
            <a:gd name="adj2" fmla="val 50000"/>
          </a:avLst>
        </a:prstGeom>
        <a:gradFill rotWithShape="0">
          <a:gsLst>
            <a:gs pos="0">
              <a:schemeClr val="accent2">
                <a:tint val="60000"/>
                <a:hueOff val="0"/>
                <a:satOff val="0"/>
                <a:lumOff val="0"/>
                <a:alphaOff val="0"/>
                <a:satMod val="103000"/>
                <a:lumMod val="102000"/>
                <a:tint val="94000"/>
              </a:schemeClr>
            </a:gs>
            <a:gs pos="50000">
              <a:schemeClr val="accent2">
                <a:tint val="60000"/>
                <a:hueOff val="0"/>
                <a:satOff val="0"/>
                <a:lumOff val="0"/>
                <a:alphaOff val="0"/>
                <a:satMod val="110000"/>
                <a:lumMod val="100000"/>
                <a:shade val="100000"/>
              </a:schemeClr>
            </a:gs>
            <a:gs pos="100000">
              <a:schemeClr val="accent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682569" y="2793255"/>
        <a:ext cx="236847" cy="236210"/>
      </dsp:txXfrm>
    </dsp:sp>
    <dsp:sp modelId="{7390EA46-EF59-4D72-AA3F-A40299066CCA}">
      <dsp:nvSpPr>
        <dsp:cNvPr id="0" name=""/>
        <dsp:cNvSpPr/>
      </dsp:nvSpPr>
      <dsp:spPr>
        <a:xfrm>
          <a:off x="5134" y="3289870"/>
          <a:ext cx="1591716" cy="95503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GB" sz="800" kern="1200"/>
            <a:t>Connected devices and equipment facilitate seamless collaboration among stakeholders</a:t>
          </a:r>
          <a:endParaRPr lang="en-US" sz="800" kern="1200"/>
        </a:p>
      </dsp:txBody>
      <dsp:txXfrm>
        <a:off x="33106" y="3317842"/>
        <a:ext cx="1535772" cy="899086"/>
      </dsp:txXfrm>
    </dsp:sp>
    <dsp:sp modelId="{E1E6E4F5-9185-49DA-92E6-31ED0DE048D2}">
      <dsp:nvSpPr>
        <dsp:cNvPr id="0" name=""/>
        <dsp:cNvSpPr/>
      </dsp:nvSpPr>
      <dsp:spPr>
        <a:xfrm>
          <a:off x="1736922" y="3570012"/>
          <a:ext cx="337443" cy="394745"/>
        </a:xfrm>
        <a:prstGeom prst="rightArrow">
          <a:avLst>
            <a:gd name="adj1" fmla="val 60000"/>
            <a:gd name="adj2" fmla="val 50000"/>
          </a:avLst>
        </a:prstGeom>
        <a:gradFill rotWithShape="0">
          <a:gsLst>
            <a:gs pos="0">
              <a:schemeClr val="accent2">
                <a:tint val="60000"/>
                <a:hueOff val="0"/>
                <a:satOff val="0"/>
                <a:lumOff val="0"/>
                <a:alphaOff val="0"/>
                <a:satMod val="103000"/>
                <a:lumMod val="102000"/>
                <a:tint val="94000"/>
              </a:schemeClr>
            </a:gs>
            <a:gs pos="50000">
              <a:schemeClr val="accent2">
                <a:tint val="60000"/>
                <a:hueOff val="0"/>
                <a:satOff val="0"/>
                <a:lumOff val="0"/>
                <a:alphaOff val="0"/>
                <a:satMod val="110000"/>
                <a:lumMod val="100000"/>
                <a:shade val="100000"/>
              </a:schemeClr>
            </a:gs>
            <a:gs pos="100000">
              <a:schemeClr val="accent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1736922" y="3648961"/>
        <a:ext cx="236210" cy="236847"/>
      </dsp:txXfrm>
    </dsp:sp>
    <dsp:sp modelId="{5EE1A088-3DDD-41D0-A4D1-268F27129967}">
      <dsp:nvSpPr>
        <dsp:cNvPr id="0" name=""/>
        <dsp:cNvSpPr/>
      </dsp:nvSpPr>
      <dsp:spPr>
        <a:xfrm>
          <a:off x="2233538" y="3289870"/>
          <a:ext cx="1591716" cy="95503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GB" sz="800" kern="1200"/>
            <a:t>Data-driven insights help optimize project timelines and resource utilization.</a:t>
          </a:r>
          <a:endParaRPr lang="en-US" sz="800" kern="1200"/>
        </a:p>
      </dsp:txBody>
      <dsp:txXfrm>
        <a:off x="2261510" y="3317842"/>
        <a:ext cx="1535772" cy="899086"/>
      </dsp:txXfrm>
    </dsp:sp>
    <dsp:sp modelId="{61450450-B3E2-4F03-82D9-5BA57C95233A}">
      <dsp:nvSpPr>
        <dsp:cNvPr id="0" name=""/>
        <dsp:cNvSpPr/>
      </dsp:nvSpPr>
      <dsp:spPr>
        <a:xfrm>
          <a:off x="3965325" y="3570012"/>
          <a:ext cx="337443" cy="394745"/>
        </a:xfrm>
        <a:prstGeom prst="rightArrow">
          <a:avLst>
            <a:gd name="adj1" fmla="val 60000"/>
            <a:gd name="adj2" fmla="val 50000"/>
          </a:avLst>
        </a:prstGeom>
        <a:gradFill rotWithShape="0">
          <a:gsLst>
            <a:gs pos="0">
              <a:schemeClr val="accent2">
                <a:tint val="60000"/>
                <a:hueOff val="0"/>
                <a:satOff val="0"/>
                <a:lumOff val="0"/>
                <a:alphaOff val="0"/>
                <a:satMod val="103000"/>
                <a:lumMod val="102000"/>
                <a:tint val="94000"/>
              </a:schemeClr>
            </a:gs>
            <a:gs pos="50000">
              <a:schemeClr val="accent2">
                <a:tint val="60000"/>
                <a:hueOff val="0"/>
                <a:satOff val="0"/>
                <a:lumOff val="0"/>
                <a:alphaOff val="0"/>
                <a:satMod val="110000"/>
                <a:lumMod val="100000"/>
                <a:shade val="100000"/>
              </a:schemeClr>
            </a:gs>
            <a:gs pos="100000">
              <a:schemeClr val="accent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965325" y="3648961"/>
        <a:ext cx="236210" cy="236847"/>
      </dsp:txXfrm>
    </dsp:sp>
    <dsp:sp modelId="{31683D7A-8013-4F09-B76A-B97BBDFC8DE5}">
      <dsp:nvSpPr>
        <dsp:cNvPr id="0" name=""/>
        <dsp:cNvSpPr/>
      </dsp:nvSpPr>
      <dsp:spPr>
        <a:xfrm>
          <a:off x="4461941" y="3289870"/>
          <a:ext cx="1591716" cy="95503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GB" sz="800" kern="1200" dirty="0"/>
            <a:t>The adoption of IoT in construction is driving the industry towards Construction 4.0, integrating digital technologies for enhanced operational efficiency, collaboration, and sustainability (</a:t>
          </a:r>
          <a:r>
            <a:rPr lang="en-GB" sz="800" kern="1200" dirty="0" err="1"/>
            <a:t>Statsenko</a:t>
          </a:r>
          <a:r>
            <a:rPr lang="en-GB" sz="800" kern="1200" dirty="0"/>
            <a:t> et al., 2022)</a:t>
          </a:r>
          <a:endParaRPr lang="en-US" sz="800" kern="1200" dirty="0"/>
        </a:p>
      </dsp:txBody>
      <dsp:txXfrm>
        <a:off x="4489913" y="3317842"/>
        <a:ext cx="1535772" cy="8990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6C5E63-D748-4E81-9906-E64D409B1CE6}">
      <dsp:nvSpPr>
        <dsp:cNvPr id="0" name=""/>
        <dsp:cNvSpPr/>
      </dsp:nvSpPr>
      <dsp:spPr>
        <a:xfrm>
          <a:off x="2241532" y="1199834"/>
          <a:ext cx="484885" cy="91440"/>
        </a:xfrm>
        <a:custGeom>
          <a:avLst/>
          <a:gdLst/>
          <a:ahLst/>
          <a:cxnLst/>
          <a:rect l="0" t="0" r="0" b="0"/>
          <a:pathLst>
            <a:path>
              <a:moveTo>
                <a:pt x="0" y="45720"/>
              </a:moveTo>
              <a:lnTo>
                <a:pt x="48488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1087" y="1242976"/>
        <a:ext cx="25774" cy="5154"/>
      </dsp:txXfrm>
    </dsp:sp>
    <dsp:sp modelId="{BBCB9776-A797-4176-9BDE-73BF5DC993E1}">
      <dsp:nvSpPr>
        <dsp:cNvPr id="0" name=""/>
        <dsp:cNvSpPr/>
      </dsp:nvSpPr>
      <dsp:spPr>
        <a:xfrm>
          <a:off x="2092" y="573182"/>
          <a:ext cx="2241239" cy="1344743"/>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666750">
            <a:lnSpc>
              <a:spcPct val="90000"/>
            </a:lnSpc>
            <a:spcBef>
              <a:spcPct val="0"/>
            </a:spcBef>
            <a:spcAft>
              <a:spcPct val="35000"/>
            </a:spcAft>
            <a:buNone/>
          </a:pPr>
          <a:r>
            <a:rPr lang="en-GB" sz="1500" kern="1200"/>
            <a:t>Key literature to be reviewed and the list is not exhaustive:</a:t>
          </a:r>
          <a:endParaRPr lang="en-US" sz="1500" kern="1200"/>
        </a:p>
      </dsp:txBody>
      <dsp:txXfrm>
        <a:off x="2092" y="573182"/>
        <a:ext cx="2241239" cy="1344743"/>
      </dsp:txXfrm>
    </dsp:sp>
    <dsp:sp modelId="{25E50071-1D33-45FF-8640-BE684D712A90}">
      <dsp:nvSpPr>
        <dsp:cNvPr id="0" name=""/>
        <dsp:cNvSpPr/>
      </dsp:nvSpPr>
      <dsp:spPr>
        <a:xfrm>
          <a:off x="4998257" y="1199834"/>
          <a:ext cx="484885" cy="91440"/>
        </a:xfrm>
        <a:custGeom>
          <a:avLst/>
          <a:gdLst/>
          <a:ahLst/>
          <a:cxnLst/>
          <a:rect l="0" t="0" r="0" b="0"/>
          <a:pathLst>
            <a:path>
              <a:moveTo>
                <a:pt x="0" y="45720"/>
              </a:moveTo>
              <a:lnTo>
                <a:pt x="48488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12" y="1242976"/>
        <a:ext cx="25774" cy="5154"/>
      </dsp:txXfrm>
    </dsp:sp>
    <dsp:sp modelId="{83754705-2E6A-4A31-9D04-4D71E621D8A4}">
      <dsp:nvSpPr>
        <dsp:cNvPr id="0" name=""/>
        <dsp:cNvSpPr/>
      </dsp:nvSpPr>
      <dsp:spPr>
        <a:xfrm>
          <a:off x="2758817" y="573182"/>
          <a:ext cx="2241239" cy="1344743"/>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666750">
            <a:lnSpc>
              <a:spcPct val="90000"/>
            </a:lnSpc>
            <a:spcBef>
              <a:spcPct val="0"/>
            </a:spcBef>
            <a:spcAft>
              <a:spcPct val="35000"/>
            </a:spcAft>
            <a:buNone/>
          </a:pPr>
          <a:r>
            <a:rPr lang="en-GB" sz="1500" kern="1200"/>
            <a:t>Alshammari et al. (2021) - Cybersecurity for digital twins in the built environment.</a:t>
          </a:r>
          <a:endParaRPr lang="en-US" sz="1500" kern="1200"/>
        </a:p>
      </dsp:txBody>
      <dsp:txXfrm>
        <a:off x="2758817" y="573182"/>
        <a:ext cx="2241239" cy="1344743"/>
      </dsp:txXfrm>
    </dsp:sp>
    <dsp:sp modelId="{A5FDFF53-3C4A-4D92-9E90-FD115378AC4F}">
      <dsp:nvSpPr>
        <dsp:cNvPr id="0" name=""/>
        <dsp:cNvSpPr/>
      </dsp:nvSpPr>
      <dsp:spPr>
        <a:xfrm>
          <a:off x="7754982" y="1199834"/>
          <a:ext cx="484885" cy="91440"/>
        </a:xfrm>
        <a:custGeom>
          <a:avLst/>
          <a:gdLst/>
          <a:ahLst/>
          <a:cxnLst/>
          <a:rect l="0" t="0" r="0" b="0"/>
          <a:pathLst>
            <a:path>
              <a:moveTo>
                <a:pt x="0" y="45720"/>
              </a:moveTo>
              <a:lnTo>
                <a:pt x="48488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84537" y="1242976"/>
        <a:ext cx="25774" cy="5154"/>
      </dsp:txXfrm>
    </dsp:sp>
    <dsp:sp modelId="{A229EBA4-9710-4F6B-9EE6-9039EBC4A0D6}">
      <dsp:nvSpPr>
        <dsp:cNvPr id="0" name=""/>
        <dsp:cNvSpPr/>
      </dsp:nvSpPr>
      <dsp:spPr>
        <a:xfrm>
          <a:off x="5515542" y="573182"/>
          <a:ext cx="2241239" cy="1344743"/>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666750">
            <a:lnSpc>
              <a:spcPct val="90000"/>
            </a:lnSpc>
            <a:spcBef>
              <a:spcPct val="0"/>
            </a:spcBef>
            <a:spcAft>
              <a:spcPct val="35000"/>
            </a:spcAft>
            <a:buNone/>
          </a:pPr>
          <a:r>
            <a:rPr lang="en-GB" sz="1500" kern="1200"/>
            <a:t>Mantha et al. (2021) - Cybersecurity threat modelling in the AEC industry.</a:t>
          </a:r>
          <a:endParaRPr lang="en-US" sz="1500" kern="1200"/>
        </a:p>
      </dsp:txBody>
      <dsp:txXfrm>
        <a:off x="5515542" y="573182"/>
        <a:ext cx="2241239" cy="1344743"/>
      </dsp:txXfrm>
    </dsp:sp>
    <dsp:sp modelId="{BA24BD20-AD64-4885-B42A-C53011069705}">
      <dsp:nvSpPr>
        <dsp:cNvPr id="0" name=""/>
        <dsp:cNvSpPr/>
      </dsp:nvSpPr>
      <dsp:spPr>
        <a:xfrm>
          <a:off x="1122712" y="1916126"/>
          <a:ext cx="8270175" cy="484885"/>
        </a:xfrm>
        <a:custGeom>
          <a:avLst/>
          <a:gdLst/>
          <a:ahLst/>
          <a:cxnLst/>
          <a:rect l="0" t="0" r="0" b="0"/>
          <a:pathLst>
            <a:path>
              <a:moveTo>
                <a:pt x="8270175" y="0"/>
              </a:moveTo>
              <a:lnTo>
                <a:pt x="8270175" y="259542"/>
              </a:lnTo>
              <a:lnTo>
                <a:pt x="0" y="259542"/>
              </a:lnTo>
              <a:lnTo>
                <a:pt x="0" y="484885"/>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50644" y="2155991"/>
        <a:ext cx="414311" cy="5154"/>
      </dsp:txXfrm>
    </dsp:sp>
    <dsp:sp modelId="{B1E04377-A0E2-4473-8484-FF3C0A48D0EB}">
      <dsp:nvSpPr>
        <dsp:cNvPr id="0" name=""/>
        <dsp:cNvSpPr/>
      </dsp:nvSpPr>
      <dsp:spPr>
        <a:xfrm>
          <a:off x="8272267" y="573182"/>
          <a:ext cx="2241239" cy="1344743"/>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666750">
            <a:lnSpc>
              <a:spcPct val="90000"/>
            </a:lnSpc>
            <a:spcBef>
              <a:spcPct val="0"/>
            </a:spcBef>
            <a:spcAft>
              <a:spcPct val="35000"/>
            </a:spcAft>
            <a:buNone/>
          </a:pPr>
          <a:r>
            <a:rPr lang="en-GB" sz="1500" kern="1200" dirty="0"/>
            <a:t>Tanga et al. (2022) – Cyber-attack risks to construction data management in the Industry 4.0 era.</a:t>
          </a:r>
          <a:endParaRPr lang="en-US" sz="1500" kern="1200" dirty="0"/>
        </a:p>
      </dsp:txBody>
      <dsp:txXfrm>
        <a:off x="8272267" y="573182"/>
        <a:ext cx="2241239" cy="1344743"/>
      </dsp:txXfrm>
    </dsp:sp>
    <dsp:sp modelId="{D96278B1-5F32-4766-B1BB-68D8F1F0D993}">
      <dsp:nvSpPr>
        <dsp:cNvPr id="0" name=""/>
        <dsp:cNvSpPr/>
      </dsp:nvSpPr>
      <dsp:spPr>
        <a:xfrm>
          <a:off x="2241532" y="3060063"/>
          <a:ext cx="484885" cy="91440"/>
        </a:xfrm>
        <a:custGeom>
          <a:avLst/>
          <a:gdLst/>
          <a:ahLst/>
          <a:cxnLst/>
          <a:rect l="0" t="0" r="0" b="0"/>
          <a:pathLst>
            <a:path>
              <a:moveTo>
                <a:pt x="0" y="45720"/>
              </a:moveTo>
              <a:lnTo>
                <a:pt x="48488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1087" y="3103206"/>
        <a:ext cx="25774" cy="5154"/>
      </dsp:txXfrm>
    </dsp:sp>
    <dsp:sp modelId="{7A786F88-E0D6-4095-89B9-BEB87C3CAEC1}">
      <dsp:nvSpPr>
        <dsp:cNvPr id="0" name=""/>
        <dsp:cNvSpPr/>
      </dsp:nvSpPr>
      <dsp:spPr>
        <a:xfrm>
          <a:off x="2092" y="2433411"/>
          <a:ext cx="2241239" cy="1344743"/>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666750">
            <a:lnSpc>
              <a:spcPct val="90000"/>
            </a:lnSpc>
            <a:spcBef>
              <a:spcPct val="0"/>
            </a:spcBef>
            <a:spcAft>
              <a:spcPct val="35000"/>
            </a:spcAft>
            <a:buNone/>
          </a:pPr>
          <a:r>
            <a:rPr lang="en-GB" sz="1500" kern="1200" dirty="0"/>
            <a:t>Abie (2019) - Cognitive cybersecurity for IoT-enabled healthcare ecosystems.</a:t>
          </a:r>
          <a:endParaRPr lang="en-US" sz="1500" kern="1200" dirty="0"/>
        </a:p>
      </dsp:txBody>
      <dsp:txXfrm>
        <a:off x="2092" y="2433411"/>
        <a:ext cx="2241239" cy="1344743"/>
      </dsp:txXfrm>
    </dsp:sp>
    <dsp:sp modelId="{10FEB03C-5289-4EEB-BBEA-6BA1B5CCC567}">
      <dsp:nvSpPr>
        <dsp:cNvPr id="0" name=""/>
        <dsp:cNvSpPr/>
      </dsp:nvSpPr>
      <dsp:spPr>
        <a:xfrm>
          <a:off x="4998257" y="3060063"/>
          <a:ext cx="484885" cy="91440"/>
        </a:xfrm>
        <a:custGeom>
          <a:avLst/>
          <a:gdLst/>
          <a:ahLst/>
          <a:cxnLst/>
          <a:rect l="0" t="0" r="0" b="0"/>
          <a:pathLst>
            <a:path>
              <a:moveTo>
                <a:pt x="0" y="45720"/>
              </a:moveTo>
              <a:lnTo>
                <a:pt x="48488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12" y="3103206"/>
        <a:ext cx="25774" cy="5154"/>
      </dsp:txXfrm>
    </dsp:sp>
    <dsp:sp modelId="{9A1A32E6-5466-42C2-8443-987BD803B6D4}">
      <dsp:nvSpPr>
        <dsp:cNvPr id="0" name=""/>
        <dsp:cNvSpPr/>
      </dsp:nvSpPr>
      <dsp:spPr>
        <a:xfrm>
          <a:off x="2758817" y="2433411"/>
          <a:ext cx="2241239" cy="1344743"/>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666750">
            <a:lnSpc>
              <a:spcPct val="90000"/>
            </a:lnSpc>
            <a:spcBef>
              <a:spcPct val="0"/>
            </a:spcBef>
            <a:spcAft>
              <a:spcPct val="35000"/>
            </a:spcAft>
            <a:buNone/>
          </a:pPr>
          <a:r>
            <a:rPr lang="en-GB" sz="1500" kern="1200"/>
            <a:t>Alladi et al. (2020) - Industrial IoT security framework for smart waste management.</a:t>
          </a:r>
          <a:endParaRPr lang="en-US" sz="1500" kern="1200"/>
        </a:p>
      </dsp:txBody>
      <dsp:txXfrm>
        <a:off x="2758817" y="2433411"/>
        <a:ext cx="2241239" cy="1344743"/>
      </dsp:txXfrm>
    </dsp:sp>
    <dsp:sp modelId="{5B088E5B-1491-4917-BF38-550FBAC34371}">
      <dsp:nvSpPr>
        <dsp:cNvPr id="0" name=""/>
        <dsp:cNvSpPr/>
      </dsp:nvSpPr>
      <dsp:spPr>
        <a:xfrm>
          <a:off x="5515542" y="2433411"/>
          <a:ext cx="2241239" cy="1344743"/>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666750">
            <a:lnSpc>
              <a:spcPct val="90000"/>
            </a:lnSpc>
            <a:spcBef>
              <a:spcPct val="0"/>
            </a:spcBef>
            <a:spcAft>
              <a:spcPct val="35000"/>
            </a:spcAft>
            <a:buNone/>
          </a:pPr>
          <a:r>
            <a:rPr lang="en-GB" sz="1500" kern="1200"/>
            <a:t>- Kanan et al. (2018) - Cybersecurity challenges and solutions for IoT-based      smart grids.</a:t>
          </a:r>
          <a:endParaRPr lang="en-US" sz="1500" kern="1200"/>
        </a:p>
      </dsp:txBody>
      <dsp:txXfrm>
        <a:off x="5515542" y="2433411"/>
        <a:ext cx="2241239" cy="13447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D863D7-982B-49D6-B261-3955394BE6D7}">
      <dsp:nvSpPr>
        <dsp:cNvPr id="0" name=""/>
        <dsp:cNvSpPr/>
      </dsp:nvSpPr>
      <dsp:spPr>
        <a:xfrm>
          <a:off x="0" y="231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BB2980-40CD-47E8-8B77-0BADE5CD4FD0}">
      <dsp:nvSpPr>
        <dsp:cNvPr id="0" name=""/>
        <dsp:cNvSpPr/>
      </dsp:nvSpPr>
      <dsp:spPr>
        <a:xfrm>
          <a:off x="355657" y="266858"/>
          <a:ext cx="646650" cy="6466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8990B4-A8B5-42DA-BB2C-567776D95329}">
      <dsp:nvSpPr>
        <dsp:cNvPr id="0" name=""/>
        <dsp:cNvSpPr/>
      </dsp:nvSpPr>
      <dsp:spPr>
        <a:xfrm>
          <a:off x="1357965" y="231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977900">
            <a:lnSpc>
              <a:spcPct val="90000"/>
            </a:lnSpc>
            <a:spcBef>
              <a:spcPct val="0"/>
            </a:spcBef>
            <a:spcAft>
              <a:spcPct val="35000"/>
            </a:spcAft>
            <a:buNone/>
          </a:pPr>
          <a:r>
            <a:rPr lang="en-GB" sz="2200" kern="1200" dirty="0"/>
            <a:t>Informed Consent</a:t>
          </a:r>
          <a:endParaRPr lang="en-US" sz="2200" kern="1200" dirty="0"/>
        </a:p>
      </dsp:txBody>
      <dsp:txXfrm>
        <a:off x="1357965" y="2319"/>
        <a:ext cx="4887299" cy="1175727"/>
      </dsp:txXfrm>
    </dsp:sp>
    <dsp:sp modelId="{511D8C24-CA57-4B37-ABF9-EBB7DABD068D}">
      <dsp:nvSpPr>
        <dsp:cNvPr id="0" name=""/>
        <dsp:cNvSpPr/>
      </dsp:nvSpPr>
      <dsp:spPr>
        <a:xfrm>
          <a:off x="0" y="147197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7971B3-2F39-419C-BAD0-B0BF4CDE2509}">
      <dsp:nvSpPr>
        <dsp:cNvPr id="0" name=""/>
        <dsp:cNvSpPr/>
      </dsp:nvSpPr>
      <dsp:spPr>
        <a:xfrm>
          <a:off x="355657" y="1736518"/>
          <a:ext cx="646650" cy="6466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BD0E5D-632D-49F0-A408-A720DF6C0693}">
      <dsp:nvSpPr>
        <dsp:cNvPr id="0" name=""/>
        <dsp:cNvSpPr/>
      </dsp:nvSpPr>
      <dsp:spPr>
        <a:xfrm>
          <a:off x="1357965" y="147197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977900">
            <a:lnSpc>
              <a:spcPct val="90000"/>
            </a:lnSpc>
            <a:spcBef>
              <a:spcPct val="0"/>
            </a:spcBef>
            <a:spcAft>
              <a:spcPct val="35000"/>
            </a:spcAft>
            <a:buNone/>
          </a:pPr>
          <a:r>
            <a:rPr lang="en-GB" sz="2200" kern="1200" dirty="0"/>
            <a:t>Data Anonymization and Confidentiality</a:t>
          </a:r>
          <a:endParaRPr lang="en-US" sz="2200" kern="1200" dirty="0"/>
        </a:p>
      </dsp:txBody>
      <dsp:txXfrm>
        <a:off x="1357965" y="1471979"/>
        <a:ext cx="4887299" cy="1175727"/>
      </dsp:txXfrm>
    </dsp:sp>
    <dsp:sp modelId="{B9BE6FA4-AA19-4299-9FC0-DD766CF9344A}">
      <dsp:nvSpPr>
        <dsp:cNvPr id="0" name=""/>
        <dsp:cNvSpPr/>
      </dsp:nvSpPr>
      <dsp:spPr>
        <a:xfrm>
          <a:off x="0" y="294163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32A527-A9D9-4D84-9AC3-F2A790A91439}">
      <dsp:nvSpPr>
        <dsp:cNvPr id="0" name=""/>
        <dsp:cNvSpPr/>
      </dsp:nvSpPr>
      <dsp:spPr>
        <a:xfrm>
          <a:off x="355657" y="3206178"/>
          <a:ext cx="646650" cy="6466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48747B-4D71-4933-8AB4-7AB000813B6C}">
      <dsp:nvSpPr>
        <dsp:cNvPr id="0" name=""/>
        <dsp:cNvSpPr/>
      </dsp:nvSpPr>
      <dsp:spPr>
        <a:xfrm>
          <a:off x="1357965" y="294163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977900">
            <a:lnSpc>
              <a:spcPct val="90000"/>
            </a:lnSpc>
            <a:spcBef>
              <a:spcPct val="0"/>
            </a:spcBef>
            <a:spcAft>
              <a:spcPct val="35000"/>
            </a:spcAft>
            <a:buNone/>
          </a:pPr>
          <a:r>
            <a:rPr lang="en-GB" sz="2200" kern="1200"/>
            <a:t>Secure Data Storage and Access</a:t>
          </a:r>
          <a:endParaRPr lang="en-US" sz="2200" kern="1200"/>
        </a:p>
      </dsp:txBody>
      <dsp:txXfrm>
        <a:off x="1357965" y="2941639"/>
        <a:ext cx="4887299" cy="1175727"/>
      </dsp:txXfrm>
    </dsp:sp>
    <dsp:sp modelId="{D5C7D542-E8B5-428D-8531-B4C65E84AC11}">
      <dsp:nvSpPr>
        <dsp:cNvPr id="0" name=""/>
        <dsp:cNvSpPr/>
      </dsp:nvSpPr>
      <dsp:spPr>
        <a:xfrm>
          <a:off x="0" y="441129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4B4FBF-9289-4173-B45F-D994EFCC8AA3}">
      <dsp:nvSpPr>
        <dsp:cNvPr id="0" name=""/>
        <dsp:cNvSpPr/>
      </dsp:nvSpPr>
      <dsp:spPr>
        <a:xfrm>
          <a:off x="355657" y="4675838"/>
          <a:ext cx="646650" cy="6466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7A00B9-F596-451D-B2EF-16FE39B62AE9}">
      <dsp:nvSpPr>
        <dsp:cNvPr id="0" name=""/>
        <dsp:cNvSpPr/>
      </dsp:nvSpPr>
      <dsp:spPr>
        <a:xfrm>
          <a:off x="1357965" y="441129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977900">
            <a:lnSpc>
              <a:spcPct val="90000"/>
            </a:lnSpc>
            <a:spcBef>
              <a:spcPct val="0"/>
            </a:spcBef>
            <a:spcAft>
              <a:spcPct val="35000"/>
            </a:spcAft>
            <a:buNone/>
          </a:pPr>
          <a:r>
            <a:rPr lang="en-GB" sz="2200" kern="1200"/>
            <a:t>Compliance with Data Protection Regulations</a:t>
          </a:r>
          <a:endParaRPr lang="en-US" sz="2200" kern="1200"/>
        </a:p>
      </dsp:txBody>
      <dsp:txXfrm>
        <a:off x="1357965" y="4411299"/>
        <a:ext cx="4887299" cy="1175727"/>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3CFFD2-30CD-4DA6-AF4B-AC6E22FB7A15}" type="datetimeFigureOut">
              <a:rPr lang="en-GB" smtClean="0"/>
              <a:t>14/05/2024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8C76D-65F3-4E5A-8B79-25EC537FC8B5}" type="slidenum">
              <a:rPr lang="en-GB" smtClean="0"/>
              <a:t>‹#›</a:t>
            </a:fld>
            <a:endParaRPr lang="en-GB"/>
          </a:p>
        </p:txBody>
      </p:sp>
    </p:spTree>
    <p:extLst>
      <p:ext uri="{BB962C8B-B14F-4D97-AF65-F5344CB8AC3E}">
        <p14:creationId xmlns:p14="http://schemas.microsoft.com/office/powerpoint/2010/main" val="3503196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slide highlights the three key areas where IoT is making a significant impact in the construction industry. It provides specific examples of how IoT technologies are improving efficiency, safety, and productivity, emphasizing the transformative potential of IoT in driving the industry towards Construction 4.0.</a:t>
            </a:r>
          </a:p>
        </p:txBody>
      </p:sp>
      <p:sp>
        <p:nvSpPr>
          <p:cNvPr id="4" name="Slide Number Placeholder 3"/>
          <p:cNvSpPr>
            <a:spLocks noGrp="1"/>
          </p:cNvSpPr>
          <p:nvPr>
            <p:ph type="sldNum" sz="quarter" idx="5"/>
          </p:nvPr>
        </p:nvSpPr>
        <p:spPr/>
        <p:txBody>
          <a:bodyPr/>
          <a:lstStyle/>
          <a:p>
            <a:fld id="{2BB8C76D-65F3-4E5A-8B79-25EC537FC8B5}" type="slidenum">
              <a:rPr lang="en-GB" smtClean="0"/>
              <a:t>2</a:t>
            </a:fld>
            <a:endParaRPr lang="en-GB"/>
          </a:p>
        </p:txBody>
      </p:sp>
    </p:spTree>
    <p:extLst>
      <p:ext uri="{BB962C8B-B14F-4D97-AF65-F5344CB8AC3E}">
        <p14:creationId xmlns:p14="http://schemas.microsoft.com/office/powerpoint/2010/main" val="1308051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slide summarizes the key findings from existing research on unauthorized access, malware attacks, and the need for robust encryption and security protocols in the context of construction IoT.</a:t>
            </a:r>
          </a:p>
          <a:p>
            <a:endParaRPr lang="en-GB" dirty="0"/>
          </a:p>
          <a:p>
            <a:r>
              <a:rPr lang="en-GB" dirty="0"/>
              <a:t>The section on unauthorized access and data breaches highlights the vulnerability of construction IoT systems due to weak authentication mechanisms, the potential exposure of sensitive information, and the importance of implementing strong access control measures.</a:t>
            </a:r>
          </a:p>
          <a:p>
            <a:endParaRPr lang="en-GB" dirty="0"/>
          </a:p>
          <a:p>
            <a:r>
              <a:rPr lang="en-GB" dirty="0"/>
              <a:t>The malware and ransomware attacks section discusses the susceptibility of IoT devices in construction to malware infections, the consequences of ransomware attacks, and the importance of regular security updates and employee training.</a:t>
            </a:r>
          </a:p>
          <a:p>
            <a:endParaRPr lang="en-GB" dirty="0"/>
          </a:p>
          <a:p>
            <a:r>
              <a:rPr lang="en-GB" dirty="0"/>
              <a:t>The need for robust encryption and security protocols section emphasizes the importance of encrypting data at rest and in transit, using secure communication protocols, and adopting lightweight encryption algorithms suitable for resource-constrained IoT devices.</a:t>
            </a:r>
          </a:p>
          <a:p>
            <a:endParaRPr lang="en-GB" dirty="0"/>
          </a:p>
        </p:txBody>
      </p:sp>
      <p:sp>
        <p:nvSpPr>
          <p:cNvPr id="4" name="Slide Number Placeholder 3"/>
          <p:cNvSpPr>
            <a:spLocks noGrp="1"/>
          </p:cNvSpPr>
          <p:nvPr>
            <p:ph type="sldNum" sz="quarter" idx="5"/>
          </p:nvPr>
        </p:nvSpPr>
        <p:spPr/>
        <p:txBody>
          <a:bodyPr/>
          <a:lstStyle/>
          <a:p>
            <a:fld id="{2BB8C76D-65F3-4E5A-8B79-25EC537FC8B5}" type="slidenum">
              <a:rPr lang="en-GB" smtClean="0"/>
              <a:t>13</a:t>
            </a:fld>
            <a:endParaRPr lang="en-GB"/>
          </a:p>
        </p:txBody>
      </p:sp>
    </p:spTree>
    <p:extLst>
      <p:ext uri="{BB962C8B-B14F-4D97-AF65-F5344CB8AC3E}">
        <p14:creationId xmlns:p14="http://schemas.microsoft.com/office/powerpoint/2010/main" val="615377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slides outlines a mixed-methods approach that combines qualitative data from expert interviews and quantitative data from surveys to assess current security practices in construction IoT.</a:t>
            </a:r>
          </a:p>
          <a:p>
            <a:endParaRPr lang="en-GB" dirty="0"/>
          </a:p>
          <a:p>
            <a:r>
              <a:rPr lang="en-GB" dirty="0"/>
              <a:t>The qualitative data section discusses conducting semi-structured interviews with cybersecurity experts and construction industry professionals to gain insights into perceived cybersecurity threats, challenges, and best practices. It mentions using thematic analysis to identify common themes and patterns and provides sample interview questions.</a:t>
            </a:r>
          </a:p>
        </p:txBody>
      </p:sp>
      <p:sp>
        <p:nvSpPr>
          <p:cNvPr id="4" name="Slide Number Placeholder 3"/>
          <p:cNvSpPr>
            <a:spLocks noGrp="1"/>
          </p:cNvSpPr>
          <p:nvPr>
            <p:ph type="sldNum" sz="quarter" idx="5"/>
          </p:nvPr>
        </p:nvSpPr>
        <p:spPr/>
        <p:txBody>
          <a:bodyPr/>
          <a:lstStyle/>
          <a:p>
            <a:fld id="{2BB8C76D-65F3-4E5A-8B79-25EC537FC8B5}" type="slidenum">
              <a:rPr lang="en-GB" smtClean="0"/>
              <a:t>14</a:t>
            </a:fld>
            <a:endParaRPr lang="en-GB"/>
          </a:p>
        </p:txBody>
      </p:sp>
    </p:spTree>
    <p:extLst>
      <p:ext uri="{BB962C8B-B14F-4D97-AF65-F5344CB8AC3E}">
        <p14:creationId xmlns:p14="http://schemas.microsoft.com/office/powerpoint/2010/main" val="3390243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slide outlines a mixed-methods approach that combines qualitative data from expert interviews and quantitative data from surveys to assess current security practices in construction IoT.</a:t>
            </a:r>
          </a:p>
          <a:p>
            <a:endParaRPr lang="en-GB" dirty="0"/>
          </a:p>
          <a:p>
            <a:r>
              <a:rPr lang="en-GB" dirty="0"/>
              <a:t>The quantitative data section describes developing a survey questionnaire to assess current cybersecurity practices in construction organizations. It outlines the process of distributing the survey, collecting data on the adoption of security measures, and analysing the data using descriptive and inferential statistics. Sample survey items are provided to illustrate the types of questions that will be asked.</a:t>
            </a:r>
          </a:p>
          <a:p>
            <a:endParaRPr lang="en-GB" dirty="0"/>
          </a:p>
          <a:p>
            <a:r>
              <a:rPr lang="en-GB" dirty="0"/>
              <a:t>Integrating qualitative and quantitative data will provide a more nuanced understanding of the current state of cybersecurity in construction IoT and help identify targeted recommendations for improvement.</a:t>
            </a:r>
          </a:p>
          <a:p>
            <a:endParaRPr lang="en-GB" dirty="0"/>
          </a:p>
          <a:p>
            <a:endParaRPr lang="en-GB" dirty="0"/>
          </a:p>
        </p:txBody>
      </p:sp>
      <p:sp>
        <p:nvSpPr>
          <p:cNvPr id="4" name="Slide Number Placeholder 3"/>
          <p:cNvSpPr>
            <a:spLocks noGrp="1"/>
          </p:cNvSpPr>
          <p:nvPr>
            <p:ph type="sldNum" sz="quarter" idx="5"/>
          </p:nvPr>
        </p:nvSpPr>
        <p:spPr/>
        <p:txBody>
          <a:bodyPr/>
          <a:lstStyle/>
          <a:p>
            <a:fld id="{2BB8C76D-65F3-4E5A-8B79-25EC537FC8B5}" type="slidenum">
              <a:rPr lang="en-GB" smtClean="0"/>
              <a:t>15</a:t>
            </a:fld>
            <a:endParaRPr lang="en-GB"/>
          </a:p>
        </p:txBody>
      </p:sp>
    </p:spTree>
    <p:extLst>
      <p:ext uri="{BB962C8B-B14F-4D97-AF65-F5344CB8AC3E}">
        <p14:creationId xmlns:p14="http://schemas.microsoft.com/office/powerpoint/2010/main" val="2524470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visually representing the research design, this diagram clearly communicates the flow of the mixed-methods approach, from data collection to analysis and integration, ultimately leading to targeted recommendations based on a comprehensive understanding of the subject matter.</a:t>
            </a:r>
          </a:p>
        </p:txBody>
      </p:sp>
      <p:sp>
        <p:nvSpPr>
          <p:cNvPr id="4" name="Slide Number Placeholder 3"/>
          <p:cNvSpPr>
            <a:spLocks noGrp="1"/>
          </p:cNvSpPr>
          <p:nvPr>
            <p:ph type="sldNum" sz="quarter" idx="5"/>
          </p:nvPr>
        </p:nvSpPr>
        <p:spPr/>
        <p:txBody>
          <a:bodyPr/>
          <a:lstStyle/>
          <a:p>
            <a:fld id="{2BB8C76D-65F3-4E5A-8B79-25EC537FC8B5}" type="slidenum">
              <a:rPr lang="en-GB" smtClean="0"/>
              <a:t>16</a:t>
            </a:fld>
            <a:endParaRPr lang="en-GB"/>
          </a:p>
        </p:txBody>
      </p:sp>
    </p:spTree>
    <p:extLst>
      <p:ext uri="{BB962C8B-B14F-4D97-AF65-F5344CB8AC3E}">
        <p14:creationId xmlns:p14="http://schemas.microsoft.com/office/powerpoint/2010/main" val="29786611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All participants will be provided with a clear and comprehensive informed consent form. The form will outline the purpose of the study, data collection methods, and potential risks and benefits. Participants will have the right to withdraw from the study at any time without consequence.</a:t>
            </a:r>
          </a:p>
          <a:p>
            <a:endParaRPr lang="en-GB" dirty="0"/>
          </a:p>
          <a:p>
            <a:r>
              <a:rPr lang="en-GB" dirty="0"/>
              <a:t>All collected data will be anonymized to protect the identity of participants and their organizations- Pseudonyms or unique identification numbers will be used in place of names or other identifying information - Confidentiality will be maintained throughout the data collection, analysis, and reporting processes.</a:t>
            </a:r>
          </a:p>
          <a:p>
            <a:endParaRPr lang="en-GB" dirty="0"/>
          </a:p>
          <a:p>
            <a:r>
              <a:rPr lang="en-GB" dirty="0"/>
              <a:t>Collected data will be stored on encrypted devices and password-protected cloud storage - Access to the data will be limited to the research team and granted on a need-to-know basis- Data will be securely destroyed after the completion of the research and dissemination of findings.</a:t>
            </a:r>
          </a:p>
          <a:p>
            <a:endParaRPr lang="en-GB" dirty="0"/>
          </a:p>
          <a:p>
            <a:r>
              <a:rPr lang="en-GB" dirty="0"/>
              <a:t>The research will adhere to relevant data protection regulations, such as the General Data Protection Regulation (GDPR) and the Health Insurance Portability and Accountability Act (HIPAA) - Appropriate technical and organizational measures will be implemented to ensure data security and privacy.</a:t>
            </a:r>
          </a:p>
          <a:p>
            <a:endParaRPr lang="en-GB" dirty="0"/>
          </a:p>
          <a:p>
            <a:r>
              <a:rPr lang="en-GB" dirty="0"/>
              <a:t>By prioritizing the ethical handling of sensitive data and maintaining confidentiality, this research aims to protect the rights and privacy of participants while contributing to the advancement of cybersecurity knowledge in the construction IoT domain.</a:t>
            </a:r>
          </a:p>
          <a:p>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2BB8C76D-65F3-4E5A-8B79-25EC537FC8B5}" type="slidenum">
              <a:rPr lang="en-GB" smtClean="0"/>
              <a:t>17</a:t>
            </a:fld>
            <a:endParaRPr lang="en-GB"/>
          </a:p>
        </p:txBody>
      </p:sp>
    </p:spTree>
    <p:extLst>
      <p:ext uri="{BB962C8B-B14F-4D97-AF65-F5344CB8AC3E}">
        <p14:creationId xmlns:p14="http://schemas.microsoft.com/office/powerpoint/2010/main" val="1305799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chart is divided into two sections: "Overall" and "Stages." The "Overall" section provides a high-level view of the main project phases, including Literature Review, Data Collection, Analysis, and Final Report. </a:t>
            </a:r>
          </a:p>
          <a:p>
            <a:endParaRPr lang="en-GB" dirty="0"/>
          </a:p>
          <a:p>
            <a:r>
              <a:rPr lang="en-GB" dirty="0"/>
              <a:t>The "Stages" section breaks down each phase into more specific tasks and milestones.</a:t>
            </a:r>
          </a:p>
        </p:txBody>
      </p:sp>
      <p:sp>
        <p:nvSpPr>
          <p:cNvPr id="4" name="Slide Number Placeholder 3"/>
          <p:cNvSpPr>
            <a:spLocks noGrp="1"/>
          </p:cNvSpPr>
          <p:nvPr>
            <p:ph type="sldNum" sz="quarter" idx="5"/>
          </p:nvPr>
        </p:nvSpPr>
        <p:spPr/>
        <p:txBody>
          <a:bodyPr/>
          <a:lstStyle/>
          <a:p>
            <a:fld id="{2BB8C76D-65F3-4E5A-8B79-25EC537FC8B5}" type="slidenum">
              <a:rPr lang="en-GB" smtClean="0"/>
              <a:t>18</a:t>
            </a:fld>
            <a:endParaRPr lang="en-GB"/>
          </a:p>
        </p:txBody>
      </p:sp>
    </p:spTree>
    <p:extLst>
      <p:ext uri="{BB962C8B-B14F-4D97-AF65-F5344CB8AC3E}">
        <p14:creationId xmlns:p14="http://schemas.microsoft.com/office/powerpoint/2010/main" val="2766605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BB8C76D-65F3-4E5A-8B79-25EC537FC8B5}" type="slidenum">
              <a:rPr lang="en-GB" smtClean="0"/>
              <a:t>3</a:t>
            </a:fld>
            <a:endParaRPr lang="en-GB"/>
          </a:p>
        </p:txBody>
      </p:sp>
    </p:spTree>
    <p:extLst>
      <p:ext uri="{BB962C8B-B14F-4D97-AF65-F5344CB8AC3E}">
        <p14:creationId xmlns:p14="http://schemas.microsoft.com/office/powerpoint/2010/main" val="1090443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Sensitive project data and intellectual property at risk - Potential for theft of financial information and employee records.</a:t>
            </a:r>
          </a:p>
          <a:p>
            <a:pPr marL="171450" indent="-171450">
              <a:buFontTx/>
              <a:buChar char="-"/>
            </a:pPr>
            <a:endParaRPr lang="en-GB" dirty="0"/>
          </a:p>
          <a:p>
            <a:pPr marL="171450" indent="-171450">
              <a:buFontTx/>
              <a:buChar char="-"/>
            </a:pPr>
            <a:r>
              <a:rPr lang="en-GB" dirty="0"/>
              <a:t>IoT devices as entry points for malware infiltration - Ransomware attacks can halt operations and lead to substantial financial losses.</a:t>
            </a:r>
          </a:p>
          <a:p>
            <a:pPr marL="171450" indent="-171450">
              <a:buFontTx/>
              <a:buChar char="-"/>
            </a:pPr>
            <a:endParaRPr lang="en-GB" dirty="0"/>
          </a:p>
          <a:p>
            <a:pPr marL="171450" indent="-171450">
              <a:buFontTx/>
              <a:buChar char="-"/>
            </a:pPr>
            <a:r>
              <a:rPr lang="en-GB" dirty="0"/>
              <a:t>Inadvertent or malicious actions by employees can compromise security - Lack of cybersecurity awareness and training exacerbates risks</a:t>
            </a:r>
          </a:p>
          <a:p>
            <a:pPr marL="171450" indent="-171450">
              <a:buFontTx/>
              <a:buChar char="-"/>
            </a:pPr>
            <a:endParaRPr lang="en-GB" dirty="0"/>
          </a:p>
          <a:p>
            <a:pPr marL="0" indent="0">
              <a:buFontTx/>
              <a:buNone/>
            </a:pPr>
            <a:r>
              <a:rPr lang="en-GB" dirty="0"/>
              <a:t>Consequences:</a:t>
            </a:r>
          </a:p>
          <a:p>
            <a:pPr marL="171450" indent="-171450">
              <a:buFontTx/>
              <a:buChar char="-"/>
            </a:pPr>
            <a:endParaRPr lang="en-GB" dirty="0"/>
          </a:p>
          <a:p>
            <a:pPr marL="171450" indent="-171450">
              <a:buFontTx/>
              <a:buChar char="-"/>
            </a:pPr>
            <a:r>
              <a:rPr lang="en-GB" dirty="0"/>
              <a:t>Cyber incidents can result in significant costs for remediation, legal fees, and lost productivity.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dirty="0"/>
              <a:t>Security breaches can erode trust among clients, partners, and the public, harming the company's brand.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dirty="0"/>
              <a:t>Hacked IoT devices and systems can endanger worker safety on construction sites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highlights the importance of addressing cybersecurity risks to ensure the successful and safe implementation of IoT in the construction industry.</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GB" dirty="0"/>
          </a:p>
          <a:p>
            <a:pPr marL="171450" indent="-171450">
              <a:buFontTx/>
              <a:buChar char="-"/>
            </a:pPr>
            <a:endParaRPr lang="en-GB" dirty="0"/>
          </a:p>
          <a:p>
            <a:pPr marL="171450" indent="-171450">
              <a:buFontTx/>
              <a:buChar char="-"/>
            </a:pPr>
            <a:endParaRPr lang="en-GB" dirty="0"/>
          </a:p>
          <a:p>
            <a:endParaRPr lang="en-GB" dirty="0"/>
          </a:p>
        </p:txBody>
      </p:sp>
      <p:sp>
        <p:nvSpPr>
          <p:cNvPr id="4" name="Slide Number Placeholder 3"/>
          <p:cNvSpPr>
            <a:spLocks noGrp="1"/>
          </p:cNvSpPr>
          <p:nvPr>
            <p:ph type="sldNum" sz="quarter" idx="5"/>
          </p:nvPr>
        </p:nvSpPr>
        <p:spPr/>
        <p:txBody>
          <a:bodyPr/>
          <a:lstStyle/>
          <a:p>
            <a:fld id="{2BB8C76D-65F3-4E5A-8B79-25EC537FC8B5}" type="slidenum">
              <a:rPr lang="en-GB" smtClean="0"/>
              <a:t>4</a:t>
            </a:fld>
            <a:endParaRPr lang="en-GB"/>
          </a:p>
        </p:txBody>
      </p:sp>
    </p:spTree>
    <p:extLst>
      <p:ext uri="{BB962C8B-B14F-4D97-AF65-F5344CB8AC3E}">
        <p14:creationId xmlns:p14="http://schemas.microsoft.com/office/powerpoint/2010/main" val="134675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Due to its unique characteristics, such as dynamic project environments and various stakeholders, construction IoT security requires tailored approaches. However, the current research landscape lacks in-depth studies focusing specifically on construction IoT security challenges and solutions.</a:t>
            </a:r>
          </a:p>
          <a:p>
            <a:endParaRPr lang="en-GB" dirty="0"/>
          </a:p>
          <a:p>
            <a:pPr algn="l">
              <a:buFont typeface="Arial" panose="020B0604020202020204" pitchFamily="34" charset="0"/>
              <a:buNone/>
            </a:pPr>
            <a:r>
              <a:rPr lang="en-GB" b="0" i="0" dirty="0">
                <a:solidFill>
                  <a:srgbClr val="2E2F30"/>
                </a:solidFill>
                <a:effectLst/>
                <a:latin typeface="Inter"/>
              </a:rPr>
              <a:t>The construction industry faces specific cybersecurity threats related to IoT adoption, including unauthorized access, data breaches, and manipulation of connected devices. However, limited research has been conducted to comprehensively analyse these threats and understand their potential impact on construction projects.</a:t>
            </a:r>
          </a:p>
          <a:p>
            <a:pPr algn="l">
              <a:buFont typeface="Arial" panose="020B0604020202020204" pitchFamily="34" charset="0"/>
              <a:buNone/>
            </a:pPr>
            <a:endParaRPr lang="en-GB" b="0" i="0" dirty="0">
              <a:solidFill>
                <a:srgbClr val="2E2F30"/>
              </a:solidFill>
              <a:effectLst/>
              <a:latin typeface="Inter"/>
            </a:endParaRPr>
          </a:p>
          <a:p>
            <a:pPr algn="l">
              <a:buFont typeface="Arial" panose="020B0604020202020204" pitchFamily="34" charset="0"/>
              <a:buNone/>
            </a:pPr>
            <a:r>
              <a:rPr lang="en-GB" b="0" i="0" dirty="0">
                <a:solidFill>
                  <a:srgbClr val="2E2F30"/>
                </a:solidFill>
                <a:effectLst/>
                <a:latin typeface="Inter"/>
              </a:rPr>
              <a:t>Existing IoT security frameworks and best practices are often generic and do not address the specific needs and challenges of the construction industry. Lack of industry-specific guidelines and standards hinders the development and implementation of effective security strategies in construction IoT projects.</a:t>
            </a:r>
          </a:p>
          <a:p>
            <a:pPr algn="l">
              <a:buFont typeface="Arial" panose="020B0604020202020204" pitchFamily="34" charset="0"/>
              <a:buNone/>
            </a:pPr>
            <a:endParaRPr lang="en-GB" b="0" i="0" dirty="0">
              <a:solidFill>
                <a:srgbClr val="2E2F30"/>
              </a:solidFill>
              <a:effectLst/>
              <a:latin typeface="Inter"/>
            </a:endParaRPr>
          </a:p>
          <a:p>
            <a:pPr algn="l">
              <a:buFont typeface="Arial" panose="020B0604020202020204" pitchFamily="34" charset="0"/>
              <a:buNone/>
            </a:pPr>
            <a:r>
              <a:rPr lang="en-GB" b="0" i="0" dirty="0">
                <a:solidFill>
                  <a:srgbClr val="2E2F30"/>
                </a:solidFill>
                <a:effectLst/>
                <a:latin typeface="Inter"/>
              </a:rPr>
              <a:t>Scarcity of research focusing on practical risk mitigation strategies for construction IoT projects. Proactive measures, such as secure device provisioning, secure communication protocols, and regular vulnerability assessments, are vital but not adequately explored in the current literature.</a:t>
            </a:r>
          </a:p>
          <a:p>
            <a:pPr algn="l">
              <a:buFont typeface="Arial" panose="020B0604020202020204" pitchFamily="34" charset="0"/>
              <a:buNone/>
            </a:pPr>
            <a:endParaRPr lang="en-GB" b="0" i="0" dirty="0">
              <a:solidFill>
                <a:srgbClr val="2E2F30"/>
              </a:solidFill>
              <a:effectLst/>
              <a:latin typeface="Inter"/>
            </a:endParaRPr>
          </a:p>
          <a:p>
            <a:endParaRPr lang="en-GB" dirty="0"/>
          </a:p>
          <a:p>
            <a:endParaRPr lang="en-GB" dirty="0"/>
          </a:p>
        </p:txBody>
      </p:sp>
      <p:sp>
        <p:nvSpPr>
          <p:cNvPr id="4" name="Slide Number Placeholder 3"/>
          <p:cNvSpPr>
            <a:spLocks noGrp="1"/>
          </p:cNvSpPr>
          <p:nvPr>
            <p:ph type="sldNum" sz="quarter" idx="5"/>
          </p:nvPr>
        </p:nvSpPr>
        <p:spPr/>
        <p:txBody>
          <a:bodyPr/>
          <a:lstStyle/>
          <a:p>
            <a:fld id="{2BB8C76D-65F3-4E5A-8B79-25EC537FC8B5}" type="slidenum">
              <a:rPr lang="en-GB" smtClean="0"/>
              <a:t>5</a:t>
            </a:fld>
            <a:endParaRPr lang="en-GB"/>
          </a:p>
        </p:txBody>
      </p:sp>
    </p:spTree>
    <p:extLst>
      <p:ext uri="{BB962C8B-B14F-4D97-AF65-F5344CB8AC3E}">
        <p14:creationId xmlns:p14="http://schemas.microsoft.com/office/powerpoint/2010/main" val="2434243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flowchart illustrates the potential consequences of the current security gap, showing how the lack of construction specific IoT security research can lead to inadequate cybersecurity measures, increased vulnerability to cyber threats, and ultimately result in financial losses, reputational damage, and compromised safety.</a:t>
            </a:r>
          </a:p>
        </p:txBody>
      </p:sp>
      <p:sp>
        <p:nvSpPr>
          <p:cNvPr id="4" name="Slide Number Placeholder 3"/>
          <p:cNvSpPr>
            <a:spLocks noGrp="1"/>
          </p:cNvSpPr>
          <p:nvPr>
            <p:ph type="sldNum" sz="quarter" idx="5"/>
          </p:nvPr>
        </p:nvSpPr>
        <p:spPr/>
        <p:txBody>
          <a:bodyPr/>
          <a:lstStyle/>
          <a:p>
            <a:fld id="{2BB8C76D-65F3-4E5A-8B79-25EC537FC8B5}" type="slidenum">
              <a:rPr lang="en-GB" smtClean="0"/>
              <a:t>6</a:t>
            </a:fld>
            <a:endParaRPr lang="en-GB"/>
          </a:p>
        </p:txBody>
      </p:sp>
    </p:spTree>
    <p:extLst>
      <p:ext uri="{BB962C8B-B14F-4D97-AF65-F5344CB8AC3E}">
        <p14:creationId xmlns:p14="http://schemas.microsoft.com/office/powerpoint/2010/main" val="1646015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Our research question focuses on identifying effective strategies to mitigate cybersecurity risks in IoT applications within the construction industry. This is a critical area of study as the integration of IoT in construction processes increases, bringing along potential cybersecurity threats. Our goal is to understand these risks and propose strategies to mitigate them, ensuring secure and efficient use of IoT in the construction industry.</a:t>
            </a:r>
          </a:p>
          <a:p>
            <a:endParaRPr lang="en-GB" dirty="0"/>
          </a:p>
          <a:p>
            <a:r>
              <a:rPr lang="en-GB" dirty="0"/>
              <a:t>Addressing this research question will contribute to enhancing the security and resilience of IoT systems in the construction industry - Facilitating the safe and successful adoption of IoT technologies in construction projects - Promoting industry-wide awareness and collaboration in tackling cybersecurity challenges</a:t>
            </a:r>
          </a:p>
        </p:txBody>
      </p:sp>
      <p:sp>
        <p:nvSpPr>
          <p:cNvPr id="4" name="Slide Number Placeholder 3"/>
          <p:cNvSpPr>
            <a:spLocks noGrp="1"/>
          </p:cNvSpPr>
          <p:nvPr>
            <p:ph type="sldNum" sz="quarter" idx="5"/>
          </p:nvPr>
        </p:nvSpPr>
        <p:spPr/>
        <p:txBody>
          <a:bodyPr/>
          <a:lstStyle/>
          <a:p>
            <a:fld id="{2BB8C76D-65F3-4E5A-8B79-25EC537FC8B5}" type="slidenum">
              <a:rPr lang="en-GB" smtClean="0"/>
              <a:t>7</a:t>
            </a:fld>
            <a:endParaRPr lang="en-GB"/>
          </a:p>
        </p:txBody>
      </p:sp>
    </p:spTree>
    <p:extLst>
      <p:ext uri="{BB962C8B-B14F-4D97-AF65-F5344CB8AC3E}">
        <p14:creationId xmlns:p14="http://schemas.microsoft.com/office/powerpoint/2010/main" val="2468364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Unauthorized access and data breaches:</a:t>
            </a:r>
          </a:p>
          <a:p>
            <a:r>
              <a:rPr lang="en-GB" dirty="0"/>
              <a:t>Examine the potential for unauthorized parties to gain access to sensitive construction data. Assess the risks and consequences of data breaches in the context of construction IoT.</a:t>
            </a:r>
          </a:p>
          <a:p>
            <a:endParaRPr lang="en-GB" dirty="0"/>
          </a:p>
          <a:p>
            <a:r>
              <a:rPr lang="en-GB" b="1" dirty="0"/>
              <a:t>Malware and ransomware attacks:</a:t>
            </a:r>
          </a:p>
          <a:p>
            <a:r>
              <a:rPr lang="en-GB" dirty="0"/>
              <a:t>Investigate the vulnerability of construction IoT systems to malware and ransomware attacks. Analyse the potential impact of such attacks on construction operations and project timelines.</a:t>
            </a:r>
          </a:p>
          <a:p>
            <a:endParaRPr lang="en-GB" dirty="0"/>
          </a:p>
          <a:p>
            <a:pPr>
              <a:buFont typeface="Arial" panose="020B0604020202020204" pitchFamily="34" charset="0"/>
              <a:buNone/>
            </a:pPr>
            <a:r>
              <a:rPr lang="en-GB" b="1" dirty="0"/>
              <a:t>Insider threats and human errors:</a:t>
            </a:r>
          </a:p>
          <a:p>
            <a:pPr>
              <a:buFont typeface="Arial" panose="020B0604020202020204" pitchFamily="34" charset="0"/>
              <a:buNone/>
            </a:pPr>
            <a:r>
              <a:rPr lang="en-GB" dirty="0"/>
              <a:t>Evaluate the risks posed by insider threats, such as disgruntled employees or unintentional errors. Examine the role of human factors in compromising the security of construction IoT systems</a:t>
            </a:r>
          </a:p>
          <a:p>
            <a:endParaRPr lang="en-GB" dirty="0"/>
          </a:p>
          <a:p>
            <a:r>
              <a:rPr lang="en-GB" b="1" dirty="0"/>
              <a:t>Technical and organisational challenges:</a:t>
            </a:r>
          </a:p>
          <a:p>
            <a:r>
              <a:rPr lang="en-GB" dirty="0"/>
              <a:t>Identify the technical challenges in securing construction IoT, such as device discrepancy and resource constraints. Assess organizational barriers, including lack of cybersecurity awareness and training among construction professionals</a:t>
            </a:r>
          </a:p>
        </p:txBody>
      </p:sp>
      <p:sp>
        <p:nvSpPr>
          <p:cNvPr id="4" name="Slide Number Placeholder 3"/>
          <p:cNvSpPr>
            <a:spLocks noGrp="1"/>
          </p:cNvSpPr>
          <p:nvPr>
            <p:ph type="sldNum" sz="quarter" idx="5"/>
          </p:nvPr>
        </p:nvSpPr>
        <p:spPr/>
        <p:txBody>
          <a:bodyPr/>
          <a:lstStyle/>
          <a:p>
            <a:fld id="{2BB8C76D-65F3-4E5A-8B79-25EC537FC8B5}" type="slidenum">
              <a:rPr lang="en-GB" smtClean="0"/>
              <a:t>8</a:t>
            </a:fld>
            <a:endParaRPr lang="en-GB"/>
          </a:p>
        </p:txBody>
      </p:sp>
    </p:spTree>
    <p:extLst>
      <p:ext uri="{BB962C8B-B14F-4D97-AF65-F5344CB8AC3E}">
        <p14:creationId xmlns:p14="http://schemas.microsoft.com/office/powerpoint/2010/main" val="2011865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BB8C76D-65F3-4E5A-8B79-25EC537FC8B5}" type="slidenum">
              <a:rPr lang="en-GB" smtClean="0"/>
              <a:t>9</a:t>
            </a:fld>
            <a:endParaRPr lang="en-GB"/>
          </a:p>
        </p:txBody>
      </p:sp>
    </p:spTree>
    <p:extLst>
      <p:ext uri="{BB962C8B-B14F-4D97-AF65-F5344CB8AC3E}">
        <p14:creationId xmlns:p14="http://schemas.microsoft.com/office/powerpoint/2010/main" val="3119527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research will propose a comprehensive set of mitigation strategies tailored to the unique cybersecurity challenges faced by the construction industry in the era of IoT. The literature review section emphasises the focus on studies published that address cybersecurity threats, challenges, and solutions specific to construction IoT. It highlights key literature to be reviewed, including recent works by </a:t>
            </a:r>
            <a:r>
              <a:rPr lang="en-GB" dirty="0" err="1"/>
              <a:t>Alshammari</a:t>
            </a:r>
            <a:r>
              <a:rPr lang="en-GB" dirty="0"/>
              <a:t> et al. (2021), Mantha et al. (2021), and Tanga et al. (2022).</a:t>
            </a:r>
          </a:p>
          <a:p>
            <a:endParaRPr lang="en-GB" dirty="0"/>
          </a:p>
          <a:p>
            <a:r>
              <a:rPr lang="en-GB" dirty="0"/>
              <a:t>The cybersecurity framework analysis section discusses the examination of existing frameworks, such as NIST, ISO 27001, and IEC 62443, and their applicability to construction IoT. It emphasizes the need to adapt and extend these frameworks to address the specific security requirements of the construction industry.</a:t>
            </a:r>
          </a:p>
          <a:p>
            <a:endParaRPr lang="en-GB" dirty="0"/>
          </a:p>
          <a:p>
            <a:r>
              <a:rPr lang="en-GB" dirty="0"/>
              <a:t>The mitigation strategy proposal section outlines the development of a multi-layered approach to mitigate cybersecurity risks in construction IoT. It includes proposing technical solutions, recommending organizational measures, and suggesting policy and regulatory interventions.</a:t>
            </a:r>
          </a:p>
          <a:p>
            <a:endParaRPr lang="en-GB" dirty="0"/>
          </a:p>
        </p:txBody>
      </p:sp>
      <p:sp>
        <p:nvSpPr>
          <p:cNvPr id="4" name="Slide Number Placeholder 3"/>
          <p:cNvSpPr>
            <a:spLocks noGrp="1"/>
          </p:cNvSpPr>
          <p:nvPr>
            <p:ph type="sldNum" sz="quarter" idx="5"/>
          </p:nvPr>
        </p:nvSpPr>
        <p:spPr/>
        <p:txBody>
          <a:bodyPr/>
          <a:lstStyle/>
          <a:p>
            <a:fld id="{2BB8C76D-65F3-4E5A-8B79-25EC537FC8B5}" type="slidenum">
              <a:rPr lang="en-GB" smtClean="0"/>
              <a:t>11</a:t>
            </a:fld>
            <a:endParaRPr lang="en-GB"/>
          </a:p>
        </p:txBody>
      </p:sp>
    </p:spTree>
    <p:extLst>
      <p:ext uri="{BB962C8B-B14F-4D97-AF65-F5344CB8AC3E}">
        <p14:creationId xmlns:p14="http://schemas.microsoft.com/office/powerpoint/2010/main" val="3779568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5E48A-9630-8A43-CB24-F104D98D58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B840D09-D8CA-D865-6A17-92ECAAB7F4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0D62895-3ED9-A9A0-971B-CC23EDFCD470}"/>
              </a:ext>
            </a:extLst>
          </p:cNvPr>
          <p:cNvSpPr>
            <a:spLocks noGrp="1"/>
          </p:cNvSpPr>
          <p:nvPr>
            <p:ph type="dt" sz="half" idx="10"/>
          </p:nvPr>
        </p:nvSpPr>
        <p:spPr/>
        <p:txBody>
          <a:bodyPr/>
          <a:lstStyle/>
          <a:p>
            <a:fld id="{CAD5A294-9B65-4BAE-B59A-93BA8DE14671}" type="datetimeFigureOut">
              <a:rPr lang="en-GB" smtClean="0"/>
              <a:t>14/05/2024</a:t>
            </a:fld>
            <a:endParaRPr lang="en-GB"/>
          </a:p>
        </p:txBody>
      </p:sp>
      <p:sp>
        <p:nvSpPr>
          <p:cNvPr id="5" name="Footer Placeholder 4">
            <a:extLst>
              <a:ext uri="{FF2B5EF4-FFF2-40B4-BE49-F238E27FC236}">
                <a16:creationId xmlns:a16="http://schemas.microsoft.com/office/drawing/2014/main" id="{1EF54C40-6738-2657-C817-2A323A4FE60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F9586DD-6E8F-E647-4D2D-D333DCD14510}"/>
              </a:ext>
            </a:extLst>
          </p:cNvPr>
          <p:cNvSpPr>
            <a:spLocks noGrp="1"/>
          </p:cNvSpPr>
          <p:nvPr>
            <p:ph type="sldNum" sz="quarter" idx="12"/>
          </p:nvPr>
        </p:nvSpPr>
        <p:spPr/>
        <p:txBody>
          <a:bodyPr/>
          <a:lstStyle/>
          <a:p>
            <a:fld id="{F6A1E72B-DAC4-4FB6-ABF1-B540F16D7AEA}" type="slidenum">
              <a:rPr lang="en-GB" smtClean="0"/>
              <a:t>‹#›</a:t>
            </a:fld>
            <a:endParaRPr lang="en-GB"/>
          </a:p>
        </p:txBody>
      </p:sp>
    </p:spTree>
    <p:extLst>
      <p:ext uri="{BB962C8B-B14F-4D97-AF65-F5344CB8AC3E}">
        <p14:creationId xmlns:p14="http://schemas.microsoft.com/office/powerpoint/2010/main" val="3644372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03E96-175A-0BB3-0C31-45ED1751EF9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669BE3F-E20B-32AA-8DD0-4D1A44EDAA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A5D5171-7BC5-102B-18FC-DC74561F3647}"/>
              </a:ext>
            </a:extLst>
          </p:cNvPr>
          <p:cNvSpPr>
            <a:spLocks noGrp="1"/>
          </p:cNvSpPr>
          <p:nvPr>
            <p:ph type="dt" sz="half" idx="10"/>
          </p:nvPr>
        </p:nvSpPr>
        <p:spPr/>
        <p:txBody>
          <a:bodyPr/>
          <a:lstStyle/>
          <a:p>
            <a:fld id="{CAD5A294-9B65-4BAE-B59A-93BA8DE14671}" type="datetimeFigureOut">
              <a:rPr lang="en-GB" smtClean="0"/>
              <a:t>14/05/2024</a:t>
            </a:fld>
            <a:endParaRPr lang="en-GB"/>
          </a:p>
        </p:txBody>
      </p:sp>
      <p:sp>
        <p:nvSpPr>
          <p:cNvPr id="5" name="Footer Placeholder 4">
            <a:extLst>
              <a:ext uri="{FF2B5EF4-FFF2-40B4-BE49-F238E27FC236}">
                <a16:creationId xmlns:a16="http://schemas.microsoft.com/office/drawing/2014/main" id="{CBB7F861-0FE8-95C5-98DD-7998B9BEE1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DD75031-8742-5431-0E52-4BCBA1008134}"/>
              </a:ext>
            </a:extLst>
          </p:cNvPr>
          <p:cNvSpPr>
            <a:spLocks noGrp="1"/>
          </p:cNvSpPr>
          <p:nvPr>
            <p:ph type="sldNum" sz="quarter" idx="12"/>
          </p:nvPr>
        </p:nvSpPr>
        <p:spPr/>
        <p:txBody>
          <a:bodyPr/>
          <a:lstStyle/>
          <a:p>
            <a:fld id="{F6A1E72B-DAC4-4FB6-ABF1-B540F16D7AEA}" type="slidenum">
              <a:rPr lang="en-GB" smtClean="0"/>
              <a:t>‹#›</a:t>
            </a:fld>
            <a:endParaRPr lang="en-GB"/>
          </a:p>
        </p:txBody>
      </p:sp>
    </p:spTree>
    <p:extLst>
      <p:ext uri="{BB962C8B-B14F-4D97-AF65-F5344CB8AC3E}">
        <p14:creationId xmlns:p14="http://schemas.microsoft.com/office/powerpoint/2010/main" val="1509004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5BE0EE-4F8F-80A9-9FDD-AEA31EDAFE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8CFF842-0C2E-B013-F488-A43839AF8C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7A4A69-4A37-3C5D-C48F-6F826B8E1B3F}"/>
              </a:ext>
            </a:extLst>
          </p:cNvPr>
          <p:cNvSpPr>
            <a:spLocks noGrp="1"/>
          </p:cNvSpPr>
          <p:nvPr>
            <p:ph type="dt" sz="half" idx="10"/>
          </p:nvPr>
        </p:nvSpPr>
        <p:spPr/>
        <p:txBody>
          <a:bodyPr/>
          <a:lstStyle/>
          <a:p>
            <a:fld id="{CAD5A294-9B65-4BAE-B59A-93BA8DE14671}" type="datetimeFigureOut">
              <a:rPr lang="en-GB" smtClean="0"/>
              <a:t>14/05/2024</a:t>
            </a:fld>
            <a:endParaRPr lang="en-GB"/>
          </a:p>
        </p:txBody>
      </p:sp>
      <p:sp>
        <p:nvSpPr>
          <p:cNvPr id="5" name="Footer Placeholder 4">
            <a:extLst>
              <a:ext uri="{FF2B5EF4-FFF2-40B4-BE49-F238E27FC236}">
                <a16:creationId xmlns:a16="http://schemas.microsoft.com/office/drawing/2014/main" id="{086FEBE4-49FB-F1B5-30F4-C2FC4D2A93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3A643C-A508-35B2-9064-56DB0F9644D6}"/>
              </a:ext>
            </a:extLst>
          </p:cNvPr>
          <p:cNvSpPr>
            <a:spLocks noGrp="1"/>
          </p:cNvSpPr>
          <p:nvPr>
            <p:ph type="sldNum" sz="quarter" idx="12"/>
          </p:nvPr>
        </p:nvSpPr>
        <p:spPr/>
        <p:txBody>
          <a:bodyPr/>
          <a:lstStyle/>
          <a:p>
            <a:fld id="{F6A1E72B-DAC4-4FB6-ABF1-B540F16D7AEA}" type="slidenum">
              <a:rPr lang="en-GB" smtClean="0"/>
              <a:t>‹#›</a:t>
            </a:fld>
            <a:endParaRPr lang="en-GB"/>
          </a:p>
        </p:txBody>
      </p:sp>
    </p:spTree>
    <p:extLst>
      <p:ext uri="{BB962C8B-B14F-4D97-AF65-F5344CB8AC3E}">
        <p14:creationId xmlns:p14="http://schemas.microsoft.com/office/powerpoint/2010/main" val="2604581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ED6BD-7A23-8E5A-45ED-4F89E959922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79CFB03-9C25-11BF-48EC-115A46E126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8C88B41-6065-ABEF-4067-49F35EBEDCE1}"/>
              </a:ext>
            </a:extLst>
          </p:cNvPr>
          <p:cNvSpPr>
            <a:spLocks noGrp="1"/>
          </p:cNvSpPr>
          <p:nvPr>
            <p:ph type="dt" sz="half" idx="10"/>
          </p:nvPr>
        </p:nvSpPr>
        <p:spPr/>
        <p:txBody>
          <a:bodyPr/>
          <a:lstStyle/>
          <a:p>
            <a:fld id="{CAD5A294-9B65-4BAE-B59A-93BA8DE14671}" type="datetimeFigureOut">
              <a:rPr lang="en-GB" smtClean="0"/>
              <a:t>14/05/2024</a:t>
            </a:fld>
            <a:endParaRPr lang="en-GB"/>
          </a:p>
        </p:txBody>
      </p:sp>
      <p:sp>
        <p:nvSpPr>
          <p:cNvPr id="5" name="Footer Placeholder 4">
            <a:extLst>
              <a:ext uri="{FF2B5EF4-FFF2-40B4-BE49-F238E27FC236}">
                <a16:creationId xmlns:a16="http://schemas.microsoft.com/office/drawing/2014/main" id="{EF0DF0A6-9D81-C3D5-5401-4FBC06E16C6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071BCE-DED8-9C9D-73D8-6D08D0653E4F}"/>
              </a:ext>
            </a:extLst>
          </p:cNvPr>
          <p:cNvSpPr>
            <a:spLocks noGrp="1"/>
          </p:cNvSpPr>
          <p:nvPr>
            <p:ph type="sldNum" sz="quarter" idx="12"/>
          </p:nvPr>
        </p:nvSpPr>
        <p:spPr/>
        <p:txBody>
          <a:bodyPr/>
          <a:lstStyle/>
          <a:p>
            <a:fld id="{F6A1E72B-DAC4-4FB6-ABF1-B540F16D7AEA}" type="slidenum">
              <a:rPr lang="en-GB" smtClean="0"/>
              <a:t>‹#›</a:t>
            </a:fld>
            <a:endParaRPr lang="en-GB"/>
          </a:p>
        </p:txBody>
      </p:sp>
    </p:spTree>
    <p:extLst>
      <p:ext uri="{BB962C8B-B14F-4D97-AF65-F5344CB8AC3E}">
        <p14:creationId xmlns:p14="http://schemas.microsoft.com/office/powerpoint/2010/main" val="1654806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095AA-1FD0-167D-2B64-28A65A339C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20FB76E-A6EE-8A54-ED67-C4D2DA5CA4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9AA7AB-BD94-82A5-19C8-7840C349516C}"/>
              </a:ext>
            </a:extLst>
          </p:cNvPr>
          <p:cNvSpPr>
            <a:spLocks noGrp="1"/>
          </p:cNvSpPr>
          <p:nvPr>
            <p:ph type="dt" sz="half" idx="10"/>
          </p:nvPr>
        </p:nvSpPr>
        <p:spPr/>
        <p:txBody>
          <a:bodyPr/>
          <a:lstStyle/>
          <a:p>
            <a:fld id="{CAD5A294-9B65-4BAE-B59A-93BA8DE14671}" type="datetimeFigureOut">
              <a:rPr lang="en-GB" smtClean="0"/>
              <a:t>14/05/2024</a:t>
            </a:fld>
            <a:endParaRPr lang="en-GB"/>
          </a:p>
        </p:txBody>
      </p:sp>
      <p:sp>
        <p:nvSpPr>
          <p:cNvPr id="5" name="Footer Placeholder 4">
            <a:extLst>
              <a:ext uri="{FF2B5EF4-FFF2-40B4-BE49-F238E27FC236}">
                <a16:creationId xmlns:a16="http://schemas.microsoft.com/office/drawing/2014/main" id="{221A56BA-DB13-4D8F-969A-404F761223F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54DFF3-0F70-2092-EE91-756F6B8F6ADF}"/>
              </a:ext>
            </a:extLst>
          </p:cNvPr>
          <p:cNvSpPr>
            <a:spLocks noGrp="1"/>
          </p:cNvSpPr>
          <p:nvPr>
            <p:ph type="sldNum" sz="quarter" idx="12"/>
          </p:nvPr>
        </p:nvSpPr>
        <p:spPr/>
        <p:txBody>
          <a:bodyPr/>
          <a:lstStyle/>
          <a:p>
            <a:fld id="{F6A1E72B-DAC4-4FB6-ABF1-B540F16D7AEA}" type="slidenum">
              <a:rPr lang="en-GB" smtClean="0"/>
              <a:t>‹#›</a:t>
            </a:fld>
            <a:endParaRPr lang="en-GB"/>
          </a:p>
        </p:txBody>
      </p:sp>
    </p:spTree>
    <p:extLst>
      <p:ext uri="{BB962C8B-B14F-4D97-AF65-F5344CB8AC3E}">
        <p14:creationId xmlns:p14="http://schemas.microsoft.com/office/powerpoint/2010/main" val="539297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BE256-1AAA-1F02-5486-7DF4C994630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F27D986-A53C-7C09-897A-EDA71F558B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7C4D2F4-4B6E-5A0E-ED26-DD43AC10B6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71BD55B-9B7D-D6F0-23F9-BFA7613BD6F9}"/>
              </a:ext>
            </a:extLst>
          </p:cNvPr>
          <p:cNvSpPr>
            <a:spLocks noGrp="1"/>
          </p:cNvSpPr>
          <p:nvPr>
            <p:ph type="dt" sz="half" idx="10"/>
          </p:nvPr>
        </p:nvSpPr>
        <p:spPr/>
        <p:txBody>
          <a:bodyPr/>
          <a:lstStyle/>
          <a:p>
            <a:fld id="{CAD5A294-9B65-4BAE-B59A-93BA8DE14671}" type="datetimeFigureOut">
              <a:rPr lang="en-GB" smtClean="0"/>
              <a:t>14/05/2024</a:t>
            </a:fld>
            <a:endParaRPr lang="en-GB"/>
          </a:p>
        </p:txBody>
      </p:sp>
      <p:sp>
        <p:nvSpPr>
          <p:cNvPr id="6" name="Footer Placeholder 5">
            <a:extLst>
              <a:ext uri="{FF2B5EF4-FFF2-40B4-BE49-F238E27FC236}">
                <a16:creationId xmlns:a16="http://schemas.microsoft.com/office/drawing/2014/main" id="{83AC7F1A-5483-6D64-6952-4528FCB5296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F8C83FE-1B88-7A1B-D41E-BD32C2E3E517}"/>
              </a:ext>
            </a:extLst>
          </p:cNvPr>
          <p:cNvSpPr>
            <a:spLocks noGrp="1"/>
          </p:cNvSpPr>
          <p:nvPr>
            <p:ph type="sldNum" sz="quarter" idx="12"/>
          </p:nvPr>
        </p:nvSpPr>
        <p:spPr/>
        <p:txBody>
          <a:bodyPr/>
          <a:lstStyle/>
          <a:p>
            <a:fld id="{F6A1E72B-DAC4-4FB6-ABF1-B540F16D7AEA}" type="slidenum">
              <a:rPr lang="en-GB" smtClean="0"/>
              <a:t>‹#›</a:t>
            </a:fld>
            <a:endParaRPr lang="en-GB"/>
          </a:p>
        </p:txBody>
      </p:sp>
    </p:spTree>
    <p:extLst>
      <p:ext uri="{BB962C8B-B14F-4D97-AF65-F5344CB8AC3E}">
        <p14:creationId xmlns:p14="http://schemas.microsoft.com/office/powerpoint/2010/main" val="4251712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B6303-9A11-A673-8567-2DF39692AFB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CE8CC5E-019F-EAA4-1806-682A56FB6F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6A0345-79CD-3DE8-E7E4-BB5D8F5FF6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E546128-81A4-22E9-7251-4BF44FAC3C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72ED75-6E0D-3F30-9B05-B1D4CD76D8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B3C4B4B-3076-26A2-D3DE-07C5A737D5EB}"/>
              </a:ext>
            </a:extLst>
          </p:cNvPr>
          <p:cNvSpPr>
            <a:spLocks noGrp="1"/>
          </p:cNvSpPr>
          <p:nvPr>
            <p:ph type="dt" sz="half" idx="10"/>
          </p:nvPr>
        </p:nvSpPr>
        <p:spPr/>
        <p:txBody>
          <a:bodyPr/>
          <a:lstStyle/>
          <a:p>
            <a:fld id="{CAD5A294-9B65-4BAE-B59A-93BA8DE14671}" type="datetimeFigureOut">
              <a:rPr lang="en-GB" smtClean="0"/>
              <a:t>14/05/2024</a:t>
            </a:fld>
            <a:endParaRPr lang="en-GB"/>
          </a:p>
        </p:txBody>
      </p:sp>
      <p:sp>
        <p:nvSpPr>
          <p:cNvPr id="8" name="Footer Placeholder 7">
            <a:extLst>
              <a:ext uri="{FF2B5EF4-FFF2-40B4-BE49-F238E27FC236}">
                <a16:creationId xmlns:a16="http://schemas.microsoft.com/office/drawing/2014/main" id="{92B2B282-7DF9-2DAF-5312-379F48B8F38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D67F15D-523C-3138-8E01-F882E1F8CC83}"/>
              </a:ext>
            </a:extLst>
          </p:cNvPr>
          <p:cNvSpPr>
            <a:spLocks noGrp="1"/>
          </p:cNvSpPr>
          <p:nvPr>
            <p:ph type="sldNum" sz="quarter" idx="12"/>
          </p:nvPr>
        </p:nvSpPr>
        <p:spPr/>
        <p:txBody>
          <a:bodyPr/>
          <a:lstStyle/>
          <a:p>
            <a:fld id="{F6A1E72B-DAC4-4FB6-ABF1-B540F16D7AEA}" type="slidenum">
              <a:rPr lang="en-GB" smtClean="0"/>
              <a:t>‹#›</a:t>
            </a:fld>
            <a:endParaRPr lang="en-GB"/>
          </a:p>
        </p:txBody>
      </p:sp>
    </p:spTree>
    <p:extLst>
      <p:ext uri="{BB962C8B-B14F-4D97-AF65-F5344CB8AC3E}">
        <p14:creationId xmlns:p14="http://schemas.microsoft.com/office/powerpoint/2010/main" val="1618414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61271-D51F-1650-4CAE-7F60D3906AF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205BCFD-B04A-C128-A695-F252C941CC48}"/>
              </a:ext>
            </a:extLst>
          </p:cNvPr>
          <p:cNvSpPr>
            <a:spLocks noGrp="1"/>
          </p:cNvSpPr>
          <p:nvPr>
            <p:ph type="dt" sz="half" idx="10"/>
          </p:nvPr>
        </p:nvSpPr>
        <p:spPr/>
        <p:txBody>
          <a:bodyPr/>
          <a:lstStyle/>
          <a:p>
            <a:fld id="{CAD5A294-9B65-4BAE-B59A-93BA8DE14671}" type="datetimeFigureOut">
              <a:rPr lang="en-GB" smtClean="0"/>
              <a:t>14/05/2024</a:t>
            </a:fld>
            <a:endParaRPr lang="en-GB"/>
          </a:p>
        </p:txBody>
      </p:sp>
      <p:sp>
        <p:nvSpPr>
          <p:cNvPr id="4" name="Footer Placeholder 3">
            <a:extLst>
              <a:ext uri="{FF2B5EF4-FFF2-40B4-BE49-F238E27FC236}">
                <a16:creationId xmlns:a16="http://schemas.microsoft.com/office/drawing/2014/main" id="{9225B53A-A2B1-E6C8-8D70-90E2DF2945C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E7EFF41-F3DD-14D6-A758-8A47EBB71818}"/>
              </a:ext>
            </a:extLst>
          </p:cNvPr>
          <p:cNvSpPr>
            <a:spLocks noGrp="1"/>
          </p:cNvSpPr>
          <p:nvPr>
            <p:ph type="sldNum" sz="quarter" idx="12"/>
          </p:nvPr>
        </p:nvSpPr>
        <p:spPr/>
        <p:txBody>
          <a:bodyPr/>
          <a:lstStyle/>
          <a:p>
            <a:fld id="{F6A1E72B-DAC4-4FB6-ABF1-B540F16D7AEA}" type="slidenum">
              <a:rPr lang="en-GB" smtClean="0"/>
              <a:t>‹#›</a:t>
            </a:fld>
            <a:endParaRPr lang="en-GB"/>
          </a:p>
        </p:txBody>
      </p:sp>
    </p:spTree>
    <p:extLst>
      <p:ext uri="{BB962C8B-B14F-4D97-AF65-F5344CB8AC3E}">
        <p14:creationId xmlns:p14="http://schemas.microsoft.com/office/powerpoint/2010/main" val="2483558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31CC61-7EAE-5B00-ED05-B1B23AC4060B}"/>
              </a:ext>
            </a:extLst>
          </p:cNvPr>
          <p:cNvSpPr>
            <a:spLocks noGrp="1"/>
          </p:cNvSpPr>
          <p:nvPr>
            <p:ph type="dt" sz="half" idx="10"/>
          </p:nvPr>
        </p:nvSpPr>
        <p:spPr/>
        <p:txBody>
          <a:bodyPr/>
          <a:lstStyle/>
          <a:p>
            <a:fld id="{CAD5A294-9B65-4BAE-B59A-93BA8DE14671}" type="datetimeFigureOut">
              <a:rPr lang="en-GB" smtClean="0"/>
              <a:t>14/05/2024</a:t>
            </a:fld>
            <a:endParaRPr lang="en-GB"/>
          </a:p>
        </p:txBody>
      </p:sp>
      <p:sp>
        <p:nvSpPr>
          <p:cNvPr id="3" name="Footer Placeholder 2">
            <a:extLst>
              <a:ext uri="{FF2B5EF4-FFF2-40B4-BE49-F238E27FC236}">
                <a16:creationId xmlns:a16="http://schemas.microsoft.com/office/drawing/2014/main" id="{4168426F-50FD-5225-A7E8-9CD74D3DAF5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11B6FE6-1073-4C87-96D5-C944B8FC08FB}"/>
              </a:ext>
            </a:extLst>
          </p:cNvPr>
          <p:cNvSpPr>
            <a:spLocks noGrp="1"/>
          </p:cNvSpPr>
          <p:nvPr>
            <p:ph type="sldNum" sz="quarter" idx="12"/>
          </p:nvPr>
        </p:nvSpPr>
        <p:spPr/>
        <p:txBody>
          <a:bodyPr/>
          <a:lstStyle/>
          <a:p>
            <a:fld id="{F6A1E72B-DAC4-4FB6-ABF1-B540F16D7AEA}" type="slidenum">
              <a:rPr lang="en-GB" smtClean="0"/>
              <a:t>‹#›</a:t>
            </a:fld>
            <a:endParaRPr lang="en-GB"/>
          </a:p>
        </p:txBody>
      </p:sp>
    </p:spTree>
    <p:extLst>
      <p:ext uri="{BB962C8B-B14F-4D97-AF65-F5344CB8AC3E}">
        <p14:creationId xmlns:p14="http://schemas.microsoft.com/office/powerpoint/2010/main" val="1767238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E68F3-F4D3-13BB-AB3F-654240EFAF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D9D1724-4AB5-9960-CB05-7EDA416053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D4B52DD-A54E-978E-1BC4-FDFF1AB141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FCBBBD-36E8-9EA9-C7AD-C46A49E9ED96}"/>
              </a:ext>
            </a:extLst>
          </p:cNvPr>
          <p:cNvSpPr>
            <a:spLocks noGrp="1"/>
          </p:cNvSpPr>
          <p:nvPr>
            <p:ph type="dt" sz="half" idx="10"/>
          </p:nvPr>
        </p:nvSpPr>
        <p:spPr/>
        <p:txBody>
          <a:bodyPr/>
          <a:lstStyle/>
          <a:p>
            <a:fld id="{CAD5A294-9B65-4BAE-B59A-93BA8DE14671}" type="datetimeFigureOut">
              <a:rPr lang="en-GB" smtClean="0"/>
              <a:t>14/05/2024</a:t>
            </a:fld>
            <a:endParaRPr lang="en-GB"/>
          </a:p>
        </p:txBody>
      </p:sp>
      <p:sp>
        <p:nvSpPr>
          <p:cNvPr id="6" name="Footer Placeholder 5">
            <a:extLst>
              <a:ext uri="{FF2B5EF4-FFF2-40B4-BE49-F238E27FC236}">
                <a16:creationId xmlns:a16="http://schemas.microsoft.com/office/drawing/2014/main" id="{8B221D29-1130-4EF4-6EBA-BE6C903D343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8C0836E-A51B-CD17-F09F-C65036B4A678}"/>
              </a:ext>
            </a:extLst>
          </p:cNvPr>
          <p:cNvSpPr>
            <a:spLocks noGrp="1"/>
          </p:cNvSpPr>
          <p:nvPr>
            <p:ph type="sldNum" sz="quarter" idx="12"/>
          </p:nvPr>
        </p:nvSpPr>
        <p:spPr/>
        <p:txBody>
          <a:bodyPr/>
          <a:lstStyle/>
          <a:p>
            <a:fld id="{F6A1E72B-DAC4-4FB6-ABF1-B540F16D7AEA}" type="slidenum">
              <a:rPr lang="en-GB" smtClean="0"/>
              <a:t>‹#›</a:t>
            </a:fld>
            <a:endParaRPr lang="en-GB"/>
          </a:p>
        </p:txBody>
      </p:sp>
    </p:spTree>
    <p:extLst>
      <p:ext uri="{BB962C8B-B14F-4D97-AF65-F5344CB8AC3E}">
        <p14:creationId xmlns:p14="http://schemas.microsoft.com/office/powerpoint/2010/main" val="3948033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95013-6C49-A1D4-A5DF-707822149A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2E5B557-EC53-024E-82C2-FAB25B8C3C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9121356-455E-C612-4894-4AFDB6A73E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8CDF05-5A61-ABFA-FF36-26C64C9ECC0E}"/>
              </a:ext>
            </a:extLst>
          </p:cNvPr>
          <p:cNvSpPr>
            <a:spLocks noGrp="1"/>
          </p:cNvSpPr>
          <p:nvPr>
            <p:ph type="dt" sz="half" idx="10"/>
          </p:nvPr>
        </p:nvSpPr>
        <p:spPr/>
        <p:txBody>
          <a:bodyPr/>
          <a:lstStyle/>
          <a:p>
            <a:fld id="{CAD5A294-9B65-4BAE-B59A-93BA8DE14671}" type="datetimeFigureOut">
              <a:rPr lang="en-GB" smtClean="0"/>
              <a:t>14/05/2024</a:t>
            </a:fld>
            <a:endParaRPr lang="en-GB"/>
          </a:p>
        </p:txBody>
      </p:sp>
      <p:sp>
        <p:nvSpPr>
          <p:cNvPr id="6" name="Footer Placeholder 5">
            <a:extLst>
              <a:ext uri="{FF2B5EF4-FFF2-40B4-BE49-F238E27FC236}">
                <a16:creationId xmlns:a16="http://schemas.microsoft.com/office/drawing/2014/main" id="{70FA30E6-4DFF-4CEE-70FB-13543A8ADD3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4820498-1E11-22ED-6965-C052C31FD223}"/>
              </a:ext>
            </a:extLst>
          </p:cNvPr>
          <p:cNvSpPr>
            <a:spLocks noGrp="1"/>
          </p:cNvSpPr>
          <p:nvPr>
            <p:ph type="sldNum" sz="quarter" idx="12"/>
          </p:nvPr>
        </p:nvSpPr>
        <p:spPr/>
        <p:txBody>
          <a:bodyPr/>
          <a:lstStyle/>
          <a:p>
            <a:fld id="{F6A1E72B-DAC4-4FB6-ABF1-B540F16D7AEA}" type="slidenum">
              <a:rPr lang="en-GB" smtClean="0"/>
              <a:t>‹#›</a:t>
            </a:fld>
            <a:endParaRPr lang="en-GB"/>
          </a:p>
        </p:txBody>
      </p:sp>
    </p:spTree>
    <p:extLst>
      <p:ext uri="{BB962C8B-B14F-4D97-AF65-F5344CB8AC3E}">
        <p14:creationId xmlns:p14="http://schemas.microsoft.com/office/powerpoint/2010/main" val="2423458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673BD7-0972-FE9E-C914-253E6EFED7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5A9611-9F6B-9B2D-F37A-6FEF31BFFE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2BA2250-8779-4117-51A3-57870451C6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D5A294-9B65-4BAE-B59A-93BA8DE14671}" type="datetimeFigureOut">
              <a:rPr lang="en-GB" smtClean="0"/>
              <a:t>14/05/2024</a:t>
            </a:fld>
            <a:endParaRPr lang="en-GB"/>
          </a:p>
        </p:txBody>
      </p:sp>
      <p:sp>
        <p:nvSpPr>
          <p:cNvPr id="5" name="Footer Placeholder 4">
            <a:extLst>
              <a:ext uri="{FF2B5EF4-FFF2-40B4-BE49-F238E27FC236}">
                <a16:creationId xmlns:a16="http://schemas.microsoft.com/office/drawing/2014/main" id="{1316744B-5695-3F66-B1D1-786E6C3EED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281DBAC-3C0A-9325-A734-4D028367A8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A1E72B-DAC4-4FB6-ABF1-B540F16D7AEA}" type="slidenum">
              <a:rPr lang="en-GB" smtClean="0"/>
              <a:t>‹#›</a:t>
            </a:fld>
            <a:endParaRPr lang="en-GB"/>
          </a:p>
        </p:txBody>
      </p:sp>
    </p:spTree>
    <p:extLst>
      <p:ext uri="{BB962C8B-B14F-4D97-AF65-F5344CB8AC3E}">
        <p14:creationId xmlns:p14="http://schemas.microsoft.com/office/powerpoint/2010/main" val="876964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jpeg"/><Relationship Id="rId7" Type="http://schemas.openxmlformats.org/officeDocument/2006/relationships/diagramColors" Target="../diagrams/colors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6453CC37-D22E-A707-4E93-703A58BC7F39}"/>
              </a:ext>
            </a:extLst>
          </p:cNvPr>
          <p:cNvSpPr>
            <a:spLocks noGrp="1"/>
          </p:cNvSpPr>
          <p:nvPr>
            <p:ph type="ctrTitle"/>
          </p:nvPr>
        </p:nvSpPr>
        <p:spPr>
          <a:xfrm>
            <a:off x="1804987" y="1503580"/>
            <a:ext cx="8582025" cy="2177328"/>
          </a:xfrm>
        </p:spPr>
        <p:txBody>
          <a:bodyPr anchor="ctr">
            <a:normAutofit fontScale="90000"/>
          </a:bodyPr>
          <a:lstStyle/>
          <a:p>
            <a:r>
              <a:rPr lang="en-GB" sz="6600" b="1" dirty="0"/>
              <a:t>Research Proposal Presentation</a:t>
            </a:r>
            <a:br>
              <a:rPr lang="en-GB" sz="6600" dirty="0"/>
            </a:br>
            <a:endParaRPr lang="en-GB" sz="6600" dirty="0"/>
          </a:p>
        </p:txBody>
      </p:sp>
      <p:sp>
        <p:nvSpPr>
          <p:cNvPr id="12" name="Rectangle: Rounded Corners 11">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C8238639-0D46-D62C-A98A-81E30809D8EA}"/>
              </a:ext>
            </a:extLst>
          </p:cNvPr>
          <p:cNvSpPr>
            <a:spLocks noGrp="1"/>
          </p:cNvSpPr>
          <p:nvPr>
            <p:ph type="subTitle" idx="1"/>
          </p:nvPr>
        </p:nvSpPr>
        <p:spPr>
          <a:xfrm>
            <a:off x="2566988" y="3962400"/>
            <a:ext cx="7058025" cy="581025"/>
          </a:xfrm>
        </p:spPr>
        <p:txBody>
          <a:bodyPr anchor="ctr">
            <a:normAutofit/>
          </a:bodyPr>
          <a:lstStyle/>
          <a:p>
            <a:r>
              <a:rPr lang="en-GB" sz="1800">
                <a:solidFill>
                  <a:srgbClr val="FFFFFF"/>
                </a:solidFill>
              </a:rPr>
              <a:t>Securing the Future: Cybersecurity in IoT for the Construction Industry</a:t>
            </a:r>
          </a:p>
        </p:txBody>
      </p:sp>
    </p:spTree>
    <p:extLst>
      <p:ext uri="{BB962C8B-B14F-4D97-AF65-F5344CB8AC3E}">
        <p14:creationId xmlns:p14="http://schemas.microsoft.com/office/powerpoint/2010/main" val="971275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280D14-7F9B-9DD6-C903-0CC60A0F50F4}"/>
              </a:ext>
            </a:extLst>
          </p:cNvPr>
          <p:cNvSpPr>
            <a:spLocks noGrp="1"/>
          </p:cNvSpPr>
          <p:nvPr>
            <p:ph type="title"/>
          </p:nvPr>
        </p:nvSpPr>
        <p:spPr>
          <a:xfrm>
            <a:off x="1389278" y="1233241"/>
            <a:ext cx="3240506" cy="4064628"/>
          </a:xfrm>
        </p:spPr>
        <p:txBody>
          <a:bodyPr>
            <a:normAutofit/>
          </a:bodyPr>
          <a:lstStyle/>
          <a:p>
            <a:r>
              <a:rPr lang="en-GB" sz="4100" b="1">
                <a:solidFill>
                  <a:srgbClr val="FFFFFF"/>
                </a:solidFill>
              </a:rPr>
              <a:t>Methodology: Literature Review, Framework Analysis, and Mitigation Strategies</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D56CAE7-6101-7F65-FE92-14D7C7C26DAB}"/>
              </a:ext>
            </a:extLst>
          </p:cNvPr>
          <p:cNvSpPr>
            <a:spLocks noGrp="1"/>
          </p:cNvSpPr>
          <p:nvPr>
            <p:ph idx="1"/>
          </p:nvPr>
        </p:nvSpPr>
        <p:spPr>
          <a:xfrm>
            <a:off x="6096000" y="820880"/>
            <a:ext cx="5257799" cy="4889350"/>
          </a:xfrm>
        </p:spPr>
        <p:txBody>
          <a:bodyPr anchor="t">
            <a:normAutofit/>
          </a:bodyPr>
          <a:lstStyle/>
          <a:p>
            <a:pPr marL="0" indent="0">
              <a:buNone/>
            </a:pPr>
            <a:r>
              <a:rPr lang="en-GB" sz="2400" dirty="0"/>
              <a:t>Cybersecurity Framework Analysis:</a:t>
            </a:r>
          </a:p>
          <a:p>
            <a:pPr>
              <a:buFontTx/>
              <a:buChar char="-"/>
            </a:pPr>
            <a:r>
              <a:rPr lang="en-GB" sz="2400" dirty="0"/>
              <a:t>Examine existing cybersecurity frameworks and their applicability to construction IoT</a:t>
            </a:r>
          </a:p>
          <a:p>
            <a:pPr>
              <a:buFontTx/>
              <a:buChar char="-"/>
            </a:pPr>
            <a:endParaRPr lang="en-GB" sz="2400" dirty="0"/>
          </a:p>
          <a:p>
            <a:pPr>
              <a:buFontTx/>
              <a:buChar char="-"/>
            </a:pPr>
            <a:r>
              <a:rPr lang="en-GB" sz="2400" dirty="0"/>
              <a:t>Evaluate the strengths and limitations of frameworks such as NIST, ISO 27001, and IEC 62443.</a:t>
            </a:r>
          </a:p>
          <a:p>
            <a:pPr>
              <a:buFontTx/>
              <a:buChar char="-"/>
            </a:pPr>
            <a:endParaRPr lang="en-GB" sz="2400" dirty="0"/>
          </a:p>
          <a:p>
            <a:pPr>
              <a:buFontTx/>
              <a:buChar char="-"/>
            </a:pPr>
            <a:r>
              <a:rPr lang="en-GB" sz="2400" dirty="0"/>
              <a:t>Adapt and extend relevant frameworks to address the specific needs of construction IoT security.</a:t>
            </a:r>
          </a:p>
          <a:p>
            <a:pPr>
              <a:buFontTx/>
              <a:buChar char="-"/>
            </a:pPr>
            <a:endParaRPr lang="en-GB" sz="2400"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097331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280D14-7F9B-9DD6-C903-0CC60A0F50F4}"/>
              </a:ext>
            </a:extLst>
          </p:cNvPr>
          <p:cNvSpPr>
            <a:spLocks noGrp="1"/>
          </p:cNvSpPr>
          <p:nvPr>
            <p:ph type="title"/>
          </p:nvPr>
        </p:nvSpPr>
        <p:spPr>
          <a:xfrm>
            <a:off x="1171074" y="1396686"/>
            <a:ext cx="3240506" cy="4064628"/>
          </a:xfrm>
        </p:spPr>
        <p:txBody>
          <a:bodyPr>
            <a:normAutofit/>
          </a:bodyPr>
          <a:lstStyle/>
          <a:p>
            <a:r>
              <a:rPr lang="en-GB" sz="4100" b="1">
                <a:solidFill>
                  <a:srgbClr val="FFFFFF"/>
                </a:solidFill>
              </a:rPr>
              <a:t>Methodology: Literature Review, Framework Analysis, and Mitigation Strategies</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D56CAE7-6101-7F65-FE92-14D7C7C26DAB}"/>
              </a:ext>
            </a:extLst>
          </p:cNvPr>
          <p:cNvSpPr>
            <a:spLocks noGrp="1"/>
          </p:cNvSpPr>
          <p:nvPr>
            <p:ph idx="1"/>
          </p:nvPr>
        </p:nvSpPr>
        <p:spPr>
          <a:xfrm>
            <a:off x="5370153" y="1526033"/>
            <a:ext cx="5536397" cy="3935281"/>
          </a:xfrm>
        </p:spPr>
        <p:txBody>
          <a:bodyPr>
            <a:normAutofit fontScale="92500" lnSpcReduction="10000"/>
          </a:bodyPr>
          <a:lstStyle/>
          <a:p>
            <a:pPr marL="0" indent="0">
              <a:buNone/>
            </a:pPr>
            <a:r>
              <a:rPr lang="en-GB" sz="2000" dirty="0"/>
              <a:t>Mitigation Strategy Proposal:</a:t>
            </a:r>
          </a:p>
          <a:p>
            <a:pPr>
              <a:buFontTx/>
              <a:buChar char="-"/>
            </a:pPr>
            <a:r>
              <a:rPr lang="en-GB" sz="2000" dirty="0"/>
              <a:t>Develop a multi-layered approach to mitigate cybersecurity risks in construction IoT.</a:t>
            </a:r>
          </a:p>
          <a:p>
            <a:pPr>
              <a:buFontTx/>
              <a:buChar char="-"/>
            </a:pPr>
            <a:endParaRPr lang="en-GB" sz="2000" dirty="0"/>
          </a:p>
          <a:p>
            <a:pPr>
              <a:buFontTx/>
              <a:buChar char="-"/>
            </a:pPr>
            <a:r>
              <a:rPr lang="en-GB" sz="2000" dirty="0"/>
              <a:t>Propose technical solutions, such as blockchain-based authentication and anomaly detection.</a:t>
            </a:r>
          </a:p>
          <a:p>
            <a:pPr>
              <a:buFontTx/>
              <a:buChar char="-"/>
            </a:pPr>
            <a:endParaRPr lang="en-GB" sz="2000" dirty="0"/>
          </a:p>
          <a:p>
            <a:pPr>
              <a:buFontTx/>
              <a:buChar char="-"/>
            </a:pPr>
            <a:r>
              <a:rPr lang="en-GB" sz="2000" dirty="0"/>
              <a:t>Suggest policy and regulatory interventions, like mandating security standards for IoT devices.</a:t>
            </a:r>
          </a:p>
          <a:p>
            <a:pPr>
              <a:buFontTx/>
              <a:buChar char="-"/>
            </a:pPr>
            <a:endParaRPr lang="en-GB" sz="2000" dirty="0"/>
          </a:p>
          <a:p>
            <a:pPr>
              <a:buFontTx/>
              <a:buChar char="-"/>
            </a:pPr>
            <a:r>
              <a:rPr lang="en-GB" sz="2000" dirty="0"/>
              <a:t>Recommend organizational measures, including     third-party risk management and incident response</a:t>
            </a:r>
          </a:p>
          <a:p>
            <a:pPr>
              <a:buFontTx/>
              <a:buChar char="-"/>
            </a:pPr>
            <a:endParaRPr lang="en-GB" sz="2000" dirty="0"/>
          </a:p>
        </p:txBody>
      </p:sp>
    </p:spTree>
    <p:extLst>
      <p:ext uri="{BB962C8B-B14F-4D97-AF65-F5344CB8AC3E}">
        <p14:creationId xmlns:p14="http://schemas.microsoft.com/office/powerpoint/2010/main" val="1290785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A8D41CE-5373-9270-8D69-439AD56713BF}"/>
              </a:ext>
            </a:extLst>
          </p:cNvPr>
          <p:cNvSpPr>
            <a:spLocks noGrp="1"/>
          </p:cNvSpPr>
          <p:nvPr>
            <p:ph type="title"/>
          </p:nvPr>
        </p:nvSpPr>
        <p:spPr>
          <a:xfrm>
            <a:off x="838200" y="365125"/>
            <a:ext cx="10515600" cy="1325563"/>
          </a:xfrm>
        </p:spPr>
        <p:txBody>
          <a:bodyPr>
            <a:normAutofit/>
          </a:bodyPr>
          <a:lstStyle/>
          <a:p>
            <a:r>
              <a:rPr lang="en-GB" b="1"/>
              <a:t>Key Findings from Existing Research:</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8208961-7576-1B9B-5857-6E3DF2FE66E3}"/>
              </a:ext>
            </a:extLst>
          </p:cNvPr>
          <p:cNvSpPr>
            <a:spLocks noGrp="1"/>
          </p:cNvSpPr>
          <p:nvPr>
            <p:ph idx="1"/>
          </p:nvPr>
        </p:nvSpPr>
        <p:spPr>
          <a:xfrm>
            <a:off x="838200" y="1825625"/>
            <a:ext cx="10515600" cy="4351338"/>
          </a:xfrm>
        </p:spPr>
        <p:txBody>
          <a:bodyPr>
            <a:normAutofit/>
          </a:bodyPr>
          <a:lstStyle/>
          <a:p>
            <a:r>
              <a:rPr lang="en-GB" sz="2400" b="1" dirty="0"/>
              <a:t>Unauthorized access and data breaches.</a:t>
            </a:r>
            <a:r>
              <a:rPr lang="en-GB" sz="2400" dirty="0"/>
              <a:t> Construction IoT systems are vulnerable to unauthorized access due to weak authentication mechanisms (Tanga et al., 2022). Data breaches can expose sensitive information, such as building plans and employee records (</a:t>
            </a:r>
            <a:r>
              <a:rPr lang="en-GB" sz="2400" dirty="0" err="1"/>
              <a:t>Parn</a:t>
            </a:r>
            <a:r>
              <a:rPr lang="en-GB" sz="2400" dirty="0"/>
              <a:t> &amp; Edwards, 2019). Implementing strong access control measures, like multi-factor authentication, is crucial (</a:t>
            </a:r>
            <a:r>
              <a:rPr lang="en-GB" sz="2400" dirty="0" err="1"/>
              <a:t>Alshammari</a:t>
            </a:r>
            <a:r>
              <a:rPr lang="en-GB" sz="2400" dirty="0"/>
              <a:t> et al., 2021).</a:t>
            </a:r>
          </a:p>
          <a:p>
            <a:endParaRPr lang="en-GB" sz="2400" dirty="0"/>
          </a:p>
          <a:p>
            <a:r>
              <a:rPr lang="en-GB" sz="2400" b="1" dirty="0"/>
              <a:t>Malware and Ransomware Attacks: </a:t>
            </a:r>
            <a:r>
              <a:rPr lang="en-GB" sz="2400" dirty="0"/>
              <a:t>IoT devices in construction are susceptible to malware infections, disrupting operations (Mantha &amp; García de Soto, 2019). Ransomware attacks can encrypt critical data, leading to project delays and financial losses (Tanga et al., 2022). Regular security updates and employee training are essential to mitigate malware risks (Kanan et al., 2018).</a:t>
            </a:r>
          </a:p>
        </p:txBody>
      </p:sp>
    </p:spTree>
    <p:extLst>
      <p:ext uri="{BB962C8B-B14F-4D97-AF65-F5344CB8AC3E}">
        <p14:creationId xmlns:p14="http://schemas.microsoft.com/office/powerpoint/2010/main" val="4286328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Rectangle 20">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A8D41CE-5373-9270-8D69-439AD56713BF}"/>
              </a:ext>
            </a:extLst>
          </p:cNvPr>
          <p:cNvSpPr>
            <a:spLocks noGrp="1"/>
          </p:cNvSpPr>
          <p:nvPr>
            <p:ph type="title"/>
          </p:nvPr>
        </p:nvSpPr>
        <p:spPr>
          <a:xfrm>
            <a:off x="1115568" y="548640"/>
            <a:ext cx="10168128" cy="1179576"/>
          </a:xfrm>
        </p:spPr>
        <p:txBody>
          <a:bodyPr>
            <a:normAutofit/>
          </a:bodyPr>
          <a:lstStyle/>
          <a:p>
            <a:r>
              <a:rPr lang="en-GB" sz="4000" b="1" dirty="0"/>
              <a:t>Key Findings from Existing Research</a:t>
            </a:r>
          </a:p>
        </p:txBody>
      </p:sp>
      <p:sp>
        <p:nvSpPr>
          <p:cNvPr id="23" name="Rectangle 22">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8208961-7576-1B9B-5857-6E3DF2FE66E3}"/>
              </a:ext>
            </a:extLst>
          </p:cNvPr>
          <p:cNvSpPr>
            <a:spLocks noGrp="1"/>
          </p:cNvSpPr>
          <p:nvPr>
            <p:ph idx="1"/>
          </p:nvPr>
        </p:nvSpPr>
        <p:spPr>
          <a:xfrm>
            <a:off x="1115568" y="2481943"/>
            <a:ext cx="10168128" cy="3695020"/>
          </a:xfrm>
        </p:spPr>
        <p:txBody>
          <a:bodyPr>
            <a:normAutofit lnSpcReduction="10000"/>
          </a:bodyPr>
          <a:lstStyle/>
          <a:p>
            <a:r>
              <a:rPr lang="en-GB" sz="2000" b="1" dirty="0"/>
              <a:t>Need for Robust Encryption and Security Protocols: </a:t>
            </a:r>
            <a:r>
              <a:rPr lang="en-GB" sz="2000" dirty="0"/>
              <a:t>Encrypting data at rest and in transit is vital to protect sensitive information in construction IoT (Alladi et al., 2020)Secure communication protocols, like TLS and DTLS, are necessary to prevent eavesdropping and tampering (Abie, 2019). Lightweight encryption algorithms, such as AES and ECC, are suitable for resource-constrained IoT devices (</a:t>
            </a:r>
            <a:r>
              <a:rPr lang="en-GB" sz="2000" dirty="0" err="1"/>
              <a:t>Alshammari</a:t>
            </a:r>
            <a:r>
              <a:rPr lang="en-GB" sz="2000" dirty="0"/>
              <a:t> et al., 2021).</a:t>
            </a:r>
          </a:p>
          <a:p>
            <a:endParaRPr lang="en-GB" sz="2000" dirty="0"/>
          </a:p>
          <a:p>
            <a:r>
              <a:rPr lang="en-GB" sz="2000" b="1" dirty="0"/>
              <a:t>Addressing these findings requires:</a:t>
            </a:r>
          </a:p>
          <a:p>
            <a:pPr marL="0" indent="0">
              <a:buNone/>
            </a:pPr>
            <a:r>
              <a:rPr lang="en-GB" sz="2000" dirty="0"/>
              <a:t>- Implementing strong authentication and access control measures</a:t>
            </a:r>
          </a:p>
          <a:p>
            <a:pPr marL="0" indent="0">
              <a:buNone/>
            </a:pPr>
            <a:r>
              <a:rPr lang="en-GB" sz="2000" dirty="0"/>
              <a:t>- Regularly updating software and firmware to patch vulnerabilities</a:t>
            </a:r>
          </a:p>
          <a:p>
            <a:pPr marL="0" indent="0">
              <a:buNone/>
            </a:pPr>
            <a:r>
              <a:rPr lang="en-GB" sz="2000" dirty="0"/>
              <a:t>- Encrypting sensitive data and using secure communication protocols</a:t>
            </a:r>
          </a:p>
          <a:p>
            <a:pPr marL="0" indent="0">
              <a:buNone/>
            </a:pPr>
            <a:r>
              <a:rPr lang="en-GB" sz="2000" dirty="0"/>
              <a:t>- Providing cybersecurity training to construction professionals</a:t>
            </a:r>
          </a:p>
          <a:p>
            <a:endParaRPr lang="en-GB" sz="2000" dirty="0"/>
          </a:p>
        </p:txBody>
      </p:sp>
    </p:spTree>
    <p:extLst>
      <p:ext uri="{BB962C8B-B14F-4D97-AF65-F5344CB8AC3E}">
        <p14:creationId xmlns:p14="http://schemas.microsoft.com/office/powerpoint/2010/main" val="2207745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3C3B58-141C-8936-D13B-D425B95A00EC}"/>
              </a:ext>
            </a:extLst>
          </p:cNvPr>
          <p:cNvSpPr>
            <a:spLocks noGrp="1"/>
          </p:cNvSpPr>
          <p:nvPr>
            <p:ph type="title"/>
          </p:nvPr>
        </p:nvSpPr>
        <p:spPr>
          <a:xfrm>
            <a:off x="686834" y="1153572"/>
            <a:ext cx="3200400" cy="4461163"/>
          </a:xfrm>
        </p:spPr>
        <p:txBody>
          <a:bodyPr>
            <a:normAutofit/>
          </a:bodyPr>
          <a:lstStyle/>
          <a:p>
            <a:r>
              <a:rPr lang="en-GB" sz="3700" b="1" dirty="0">
                <a:solidFill>
                  <a:srgbClr val="FFFFFF"/>
                </a:solidFill>
              </a:rPr>
              <a:t>Mixed-methods approach: Expert interviews and security practices surveys</a:t>
            </a:r>
          </a:p>
        </p:txBody>
      </p:sp>
      <p:sp>
        <p:nvSpPr>
          <p:cNvPr id="28" name="Arc 2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A5790653-B358-4E5A-EE27-DBAB1D678203}"/>
              </a:ext>
            </a:extLst>
          </p:cNvPr>
          <p:cNvSpPr>
            <a:spLocks noGrp="1"/>
          </p:cNvSpPr>
          <p:nvPr>
            <p:ph idx="1"/>
          </p:nvPr>
        </p:nvSpPr>
        <p:spPr>
          <a:xfrm>
            <a:off x="4319292" y="420625"/>
            <a:ext cx="6906491" cy="6341554"/>
          </a:xfrm>
        </p:spPr>
        <p:txBody>
          <a:bodyPr anchor="ctr">
            <a:normAutofit/>
          </a:bodyPr>
          <a:lstStyle/>
          <a:p>
            <a:pPr marL="0" indent="0">
              <a:buNone/>
            </a:pPr>
            <a:r>
              <a:rPr lang="en-GB" sz="2200" b="1" dirty="0"/>
              <a:t>Qualitative Data: Expert interviews</a:t>
            </a:r>
          </a:p>
          <a:p>
            <a:pPr>
              <a:buFont typeface="Wingdings" panose="05000000000000000000" pitchFamily="2" charset="2"/>
              <a:buChar char="ü"/>
            </a:pPr>
            <a:r>
              <a:rPr lang="en-GB" sz="2200" dirty="0"/>
              <a:t>Conduct semi-structured interviews with cybersecurity experts and construction industry professionals</a:t>
            </a:r>
          </a:p>
          <a:p>
            <a:pPr>
              <a:buFont typeface="Wingdings" panose="05000000000000000000" pitchFamily="2" charset="2"/>
              <a:buChar char="ü"/>
            </a:pPr>
            <a:r>
              <a:rPr lang="en-GB" sz="2200" dirty="0"/>
              <a:t>Gain insights into the perceived cybersecurity threats, challenges, and best practices in construction IoT.</a:t>
            </a:r>
          </a:p>
          <a:p>
            <a:pPr>
              <a:buFont typeface="Wingdings" panose="05000000000000000000" pitchFamily="2" charset="2"/>
              <a:buChar char="ü"/>
            </a:pPr>
            <a:r>
              <a:rPr lang="en-GB" sz="2200" dirty="0"/>
              <a:t>Analyse interview data using thematic analysis to identify common themes and patterns</a:t>
            </a:r>
          </a:p>
          <a:p>
            <a:pPr>
              <a:buFont typeface="Wingdings" panose="05000000000000000000" pitchFamily="2" charset="2"/>
              <a:buChar char="ü"/>
            </a:pPr>
            <a:endParaRPr lang="en-GB" sz="2200" dirty="0"/>
          </a:p>
          <a:p>
            <a:pPr>
              <a:buFontTx/>
              <a:buChar char="-"/>
            </a:pPr>
            <a:r>
              <a:rPr lang="en-GB" sz="2200" b="1" dirty="0"/>
              <a:t>Sample questions:</a:t>
            </a:r>
          </a:p>
          <a:p>
            <a:pPr>
              <a:buFont typeface="Courier New" panose="02070309020205020404" pitchFamily="49" charset="0"/>
              <a:buChar char="o"/>
            </a:pPr>
            <a:r>
              <a:rPr lang="en-GB" sz="2200" dirty="0"/>
              <a:t>What are the most significant cybersecurity risks faced by construction IoT systems?</a:t>
            </a:r>
          </a:p>
          <a:p>
            <a:pPr>
              <a:buFont typeface="Courier New" panose="02070309020205020404" pitchFamily="49" charset="0"/>
              <a:buChar char="o"/>
            </a:pPr>
            <a:r>
              <a:rPr lang="en-GB" sz="2200" dirty="0"/>
              <a:t>How can construction organizations effectively mitigate these risks?</a:t>
            </a:r>
          </a:p>
          <a:p>
            <a:pPr>
              <a:buFont typeface="Courier New" panose="02070309020205020404" pitchFamily="49" charset="0"/>
              <a:buChar char="o"/>
            </a:pPr>
            <a:r>
              <a:rPr lang="en-GB" sz="2200" dirty="0"/>
              <a:t>What are the main barriers to implementing robust cybersecurity measures in construction IoT?</a:t>
            </a:r>
          </a:p>
          <a:p>
            <a:pPr>
              <a:buFontTx/>
              <a:buChar char="-"/>
            </a:pPr>
            <a:endParaRPr lang="en-GB" sz="2200" dirty="0"/>
          </a:p>
          <a:p>
            <a:pPr marL="0" indent="0">
              <a:buNone/>
            </a:pPr>
            <a:endParaRPr lang="en-GB" sz="2200" dirty="0"/>
          </a:p>
        </p:txBody>
      </p:sp>
    </p:spTree>
    <p:extLst>
      <p:ext uri="{BB962C8B-B14F-4D97-AF65-F5344CB8AC3E}">
        <p14:creationId xmlns:p14="http://schemas.microsoft.com/office/powerpoint/2010/main" val="4179757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234FB9-ECA8-1A14-DE05-66F263BE436E}"/>
              </a:ext>
            </a:extLst>
          </p:cNvPr>
          <p:cNvSpPr>
            <a:spLocks noGrp="1"/>
          </p:cNvSpPr>
          <p:nvPr>
            <p:ph type="title"/>
          </p:nvPr>
        </p:nvSpPr>
        <p:spPr>
          <a:xfrm>
            <a:off x="956826" y="1112969"/>
            <a:ext cx="3937298" cy="4166010"/>
          </a:xfrm>
        </p:spPr>
        <p:txBody>
          <a:bodyPr>
            <a:normAutofit/>
          </a:bodyPr>
          <a:lstStyle/>
          <a:p>
            <a:r>
              <a:rPr lang="en-GB" b="1">
                <a:solidFill>
                  <a:srgbClr val="FFFFFF"/>
                </a:solidFill>
              </a:rPr>
              <a:t>Mixed-methods approach: Expert interviews and security practices surveys</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BFE857B-01C8-A74C-9B52-15CC30860D6B}"/>
              </a:ext>
            </a:extLst>
          </p:cNvPr>
          <p:cNvSpPr>
            <a:spLocks noGrp="1"/>
          </p:cNvSpPr>
          <p:nvPr>
            <p:ph idx="1"/>
          </p:nvPr>
        </p:nvSpPr>
        <p:spPr>
          <a:xfrm>
            <a:off x="6096000" y="310896"/>
            <a:ext cx="5257799" cy="5669280"/>
          </a:xfrm>
        </p:spPr>
        <p:txBody>
          <a:bodyPr anchor="t">
            <a:normAutofit/>
          </a:bodyPr>
          <a:lstStyle/>
          <a:p>
            <a:r>
              <a:rPr lang="en-GB" sz="1500" dirty="0"/>
              <a:t>Quantitative Data: Security practices surveys</a:t>
            </a:r>
          </a:p>
          <a:p>
            <a:pPr>
              <a:buFont typeface="Wingdings" panose="05000000000000000000" pitchFamily="2" charset="2"/>
              <a:buChar char="ü"/>
            </a:pPr>
            <a:r>
              <a:rPr lang="en-GB" sz="1500" dirty="0"/>
              <a:t>Develop a survey questionnaire to assess current cybersecurity practices in construction organizations</a:t>
            </a:r>
          </a:p>
          <a:p>
            <a:pPr>
              <a:buFont typeface="Wingdings" panose="05000000000000000000" pitchFamily="2" charset="2"/>
              <a:buChar char="ü"/>
            </a:pPr>
            <a:r>
              <a:rPr lang="en-GB" sz="1500" dirty="0"/>
              <a:t>Distribute the survey to a representative sample of construction professionals involved in IoT projects</a:t>
            </a:r>
          </a:p>
          <a:p>
            <a:pPr>
              <a:buFont typeface="Wingdings" panose="05000000000000000000" pitchFamily="2" charset="2"/>
              <a:buChar char="ü"/>
            </a:pPr>
            <a:r>
              <a:rPr lang="en-GB" sz="1500" dirty="0"/>
              <a:t>Collect data on the adoption of security measures, such as encryption, access control, and incident response plans.</a:t>
            </a:r>
          </a:p>
          <a:p>
            <a:pPr>
              <a:buFont typeface="Wingdings" panose="05000000000000000000" pitchFamily="2" charset="2"/>
              <a:buChar char="ü"/>
            </a:pPr>
            <a:r>
              <a:rPr lang="en-GB" sz="1500" dirty="0"/>
              <a:t>Analyse survey data using descriptive and inferential statistics to identify trends and correlations.</a:t>
            </a:r>
          </a:p>
          <a:p>
            <a:pPr>
              <a:buFont typeface="Wingdings" panose="05000000000000000000" pitchFamily="2" charset="2"/>
              <a:buChar char="ü"/>
            </a:pPr>
            <a:endParaRPr lang="en-GB" sz="1500" dirty="0"/>
          </a:p>
          <a:p>
            <a:pPr>
              <a:buFont typeface="Wingdings" panose="05000000000000000000" pitchFamily="2" charset="2"/>
              <a:buChar char="ü"/>
            </a:pPr>
            <a:endParaRPr lang="en-GB" sz="1500" dirty="0"/>
          </a:p>
          <a:p>
            <a:pPr marL="0" indent="0">
              <a:buNone/>
            </a:pPr>
            <a:r>
              <a:rPr lang="en-GB" sz="1500" b="1" dirty="0"/>
              <a:t>Sample survey items:</a:t>
            </a:r>
          </a:p>
          <a:p>
            <a:pPr>
              <a:buFont typeface="Courier New" panose="02070309020205020404" pitchFamily="49" charset="0"/>
              <a:buChar char="o"/>
            </a:pPr>
            <a:r>
              <a:rPr lang="en-GB" sz="1500" dirty="0"/>
              <a:t>Does your organization have a dedicated cybersecurity team for IoT projects? (Yes/No)</a:t>
            </a:r>
          </a:p>
          <a:p>
            <a:pPr>
              <a:buFont typeface="Courier New" panose="02070309020205020404" pitchFamily="49" charset="0"/>
              <a:buChar char="o"/>
            </a:pPr>
            <a:r>
              <a:rPr lang="en-GB" sz="1500" dirty="0"/>
              <a:t>How frequently does your organization conduct cybersecurity training for employees? (Likert scale)</a:t>
            </a:r>
          </a:p>
          <a:p>
            <a:pPr>
              <a:buFont typeface="Courier New" panose="02070309020205020404" pitchFamily="49" charset="0"/>
              <a:buChar char="o"/>
            </a:pPr>
            <a:r>
              <a:rPr lang="en-GB" sz="1500" dirty="0"/>
              <a:t>Which of the following security measures are implemented in your IoT systems? (Multiple choice)</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201295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2" name="Arc 61">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Content Placeholder 25">
            <a:extLst>
              <a:ext uri="{FF2B5EF4-FFF2-40B4-BE49-F238E27FC236}">
                <a16:creationId xmlns:a16="http://schemas.microsoft.com/office/drawing/2014/main" id="{7BF484C5-5BBF-E6BA-812A-6BD785DB1BFF}"/>
              </a:ext>
            </a:extLst>
          </p:cNvPr>
          <p:cNvSpPr>
            <a:spLocks noGrp="1"/>
          </p:cNvSpPr>
          <p:nvPr>
            <p:ph idx="1"/>
          </p:nvPr>
        </p:nvSpPr>
        <p:spPr>
          <a:xfrm>
            <a:off x="838200" y="1825625"/>
            <a:ext cx="5393361" cy="4351338"/>
          </a:xfrm>
        </p:spPr>
        <p:txBody>
          <a:bodyPr>
            <a:normAutofit/>
          </a:bodyPr>
          <a:lstStyle/>
          <a:p>
            <a:pPr marL="0" indent="0">
              <a:buNone/>
            </a:pPr>
            <a:r>
              <a:rPr lang="en-GB" dirty="0"/>
              <a:t>This diagram illustrates the research design using a mixed-methods approach, which combines qualitative and quantitative data collection and analysis</a:t>
            </a:r>
            <a:endParaRPr lang="en-US" dirty="0"/>
          </a:p>
        </p:txBody>
      </p:sp>
      <p:sp>
        <p:nvSpPr>
          <p:cNvPr id="63" name="Oval 62">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9" name="Content Placeholder 8">
            <a:extLst>
              <a:ext uri="{FF2B5EF4-FFF2-40B4-BE49-F238E27FC236}">
                <a16:creationId xmlns:a16="http://schemas.microsoft.com/office/drawing/2014/main" id="{A15FF15C-0D75-0B9C-4C89-4446E18E2909}"/>
              </a:ext>
            </a:extLst>
          </p:cNvPr>
          <p:cNvPicPr>
            <a:picLocks noChangeAspect="1"/>
          </p:cNvPicPr>
          <p:nvPr/>
        </p:nvPicPr>
        <p:blipFill>
          <a:blip r:embed="rId3"/>
          <a:stretch>
            <a:fillRect/>
          </a:stretch>
        </p:blipFill>
        <p:spPr>
          <a:xfrm>
            <a:off x="7069761" y="666750"/>
            <a:ext cx="4369770" cy="5313019"/>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p:spPr>
      </p:pic>
    </p:spTree>
    <p:extLst>
      <p:ext uri="{BB962C8B-B14F-4D97-AF65-F5344CB8AC3E}">
        <p14:creationId xmlns:p14="http://schemas.microsoft.com/office/powerpoint/2010/main" val="1499689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5FDEEB52-364E-C430-4212-3541AD0BBA41}"/>
              </a:ext>
            </a:extLst>
          </p:cNvPr>
          <p:cNvSpPr>
            <a:spLocks noGrp="1"/>
          </p:cNvSpPr>
          <p:nvPr>
            <p:ph type="title"/>
          </p:nvPr>
        </p:nvSpPr>
        <p:spPr>
          <a:xfrm>
            <a:off x="479394" y="1070800"/>
            <a:ext cx="3939688" cy="5583126"/>
          </a:xfrm>
        </p:spPr>
        <p:txBody>
          <a:bodyPr>
            <a:normAutofit/>
          </a:bodyPr>
          <a:lstStyle/>
          <a:p>
            <a:pPr algn="r"/>
            <a:r>
              <a:rPr lang="en-GB" dirty="0"/>
              <a:t>Ethical considerations: Handling sensitive data and confidentiality</a:t>
            </a:r>
            <a:endParaRPr lang="en-GB"/>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F46713B9-E220-BB41-0691-7937A422C57A}"/>
              </a:ext>
            </a:extLst>
          </p:cNvPr>
          <p:cNvGraphicFramePr>
            <a:graphicFrameLocks noGrp="1"/>
          </p:cNvGraphicFramePr>
          <p:nvPr>
            <p:ph idx="1"/>
            <p:extLst>
              <p:ext uri="{D42A27DB-BD31-4B8C-83A1-F6EECF244321}">
                <p14:modId xmlns:p14="http://schemas.microsoft.com/office/powerpoint/2010/main" val="1060009112"/>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30561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484F452-D0F3-6126-3571-6AA64EDA93D0}"/>
              </a:ext>
            </a:extLst>
          </p:cNvPr>
          <p:cNvSpPr>
            <a:spLocks noGrp="1"/>
          </p:cNvSpPr>
          <p:nvPr>
            <p:ph type="title"/>
          </p:nvPr>
        </p:nvSpPr>
        <p:spPr>
          <a:xfrm>
            <a:off x="1046746" y="586822"/>
            <a:ext cx="3560252" cy="1645920"/>
          </a:xfrm>
        </p:spPr>
        <p:txBody>
          <a:bodyPr>
            <a:normAutofit/>
          </a:bodyPr>
          <a:lstStyle/>
          <a:p>
            <a:r>
              <a:rPr lang="en-GB" sz="3200" b="1"/>
              <a:t>Research project timeline</a:t>
            </a:r>
          </a:p>
        </p:txBody>
      </p:sp>
      <p:sp>
        <p:nvSpPr>
          <p:cNvPr id="16" name="Rectangle 1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3A5CC8B8-E063-8FD5-33AD-EB065CB950D1}"/>
              </a:ext>
            </a:extLst>
          </p:cNvPr>
          <p:cNvSpPr>
            <a:spLocks noGrp="1"/>
          </p:cNvSpPr>
          <p:nvPr>
            <p:ph idx="1"/>
          </p:nvPr>
        </p:nvSpPr>
        <p:spPr>
          <a:xfrm>
            <a:off x="5351164" y="586822"/>
            <a:ext cx="6002636" cy="1645920"/>
          </a:xfrm>
        </p:spPr>
        <p:txBody>
          <a:bodyPr anchor="ctr">
            <a:normAutofit/>
          </a:bodyPr>
          <a:lstStyle/>
          <a:p>
            <a:r>
              <a:rPr lang="en-GB" sz="1800" dirty="0"/>
              <a:t>The visual representation of the timeline provides a clear overview of the project's phases, their durations, and the key milestones. This can help in planning, tracking progress, and communicating the project schedule.</a:t>
            </a:r>
            <a:endParaRPr lang="en-US" sz="1800" dirty="0"/>
          </a:p>
        </p:txBody>
      </p:sp>
      <p:pic>
        <p:nvPicPr>
          <p:cNvPr id="5" name="Content Placeholder 4" descr="A graph with text on it&#10;&#10;Description automatically generated with medium confidence">
            <a:extLst>
              <a:ext uri="{FF2B5EF4-FFF2-40B4-BE49-F238E27FC236}">
                <a16:creationId xmlns:a16="http://schemas.microsoft.com/office/drawing/2014/main" id="{5A56D1DC-FFCE-1CFD-38CF-FB8C5CB74FAF}"/>
              </a:ext>
            </a:extLst>
          </p:cNvPr>
          <p:cNvPicPr>
            <a:picLocks noChangeAspect="1"/>
          </p:cNvPicPr>
          <p:nvPr/>
        </p:nvPicPr>
        <p:blipFill>
          <a:blip r:embed="rId3"/>
          <a:stretch>
            <a:fillRect/>
          </a:stretch>
        </p:blipFill>
        <p:spPr>
          <a:xfrm>
            <a:off x="557784" y="2954781"/>
            <a:ext cx="11164824" cy="3042414"/>
          </a:xfrm>
          <a:prstGeom prst="rect">
            <a:avLst/>
          </a:prstGeom>
        </p:spPr>
      </p:pic>
    </p:spTree>
    <p:extLst>
      <p:ext uri="{BB962C8B-B14F-4D97-AF65-F5344CB8AC3E}">
        <p14:creationId xmlns:p14="http://schemas.microsoft.com/office/powerpoint/2010/main" val="135631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E6D0DE-0CCD-C5FB-6471-BE7B8CDE96DE}"/>
              </a:ext>
            </a:extLst>
          </p:cNvPr>
          <p:cNvSpPr>
            <a:spLocks noGrp="1"/>
          </p:cNvSpPr>
          <p:nvPr>
            <p:ph type="title"/>
          </p:nvPr>
        </p:nvSpPr>
        <p:spPr>
          <a:xfrm>
            <a:off x="838200" y="365125"/>
            <a:ext cx="10515600" cy="1325563"/>
          </a:xfrm>
        </p:spPr>
        <p:txBody>
          <a:bodyPr>
            <a:normAutofit/>
          </a:bodyPr>
          <a:lstStyle/>
          <a:p>
            <a:r>
              <a:rPr lang="en-GB" sz="5400"/>
              <a:t>References</a:t>
            </a:r>
          </a:p>
        </p:txBody>
      </p:sp>
      <p:sp>
        <p:nvSpPr>
          <p:cNvPr id="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9A14F9E-40B9-B9E5-3EF1-097275603951}"/>
              </a:ext>
            </a:extLst>
          </p:cNvPr>
          <p:cNvSpPr>
            <a:spLocks noGrp="1"/>
          </p:cNvSpPr>
          <p:nvPr>
            <p:ph idx="1"/>
          </p:nvPr>
        </p:nvSpPr>
        <p:spPr>
          <a:xfrm>
            <a:off x="838200" y="1929384"/>
            <a:ext cx="10515600" cy="4251960"/>
          </a:xfrm>
        </p:spPr>
        <p:txBody>
          <a:bodyPr>
            <a:normAutofit/>
          </a:bodyPr>
          <a:lstStyle/>
          <a:p>
            <a:r>
              <a:rPr lang="en-GB" sz="900" dirty="0"/>
              <a:t>Abie, H. (2019). Cognitive cybersecurity for CPS-IoT enabled healthcare ecosystems. In Proceedings of the 13th International Symposium on Medical Information and Communication Technology (ISMICT) (pp. 1-6). IEEE. https://doi.org/10.1109/ISMICT.2019.8743670</a:t>
            </a:r>
          </a:p>
          <a:p>
            <a:r>
              <a:rPr lang="en-GB" sz="900" dirty="0"/>
              <a:t>Alladi, T., </a:t>
            </a:r>
            <a:r>
              <a:rPr lang="en-GB" sz="900" dirty="0" err="1"/>
              <a:t>Chamola</a:t>
            </a:r>
            <a:r>
              <a:rPr lang="en-GB" sz="900" dirty="0"/>
              <a:t>, V., </a:t>
            </a:r>
            <a:r>
              <a:rPr lang="en-GB" sz="900" dirty="0" err="1"/>
              <a:t>Parizi</a:t>
            </a:r>
            <a:r>
              <a:rPr lang="en-GB" sz="900" dirty="0"/>
              <a:t>, R. M., &amp; Choo, K. K. R. (2020). Blockchain applications for industry 4.0 and industrial IoT: A review. IEEE Access, 7, 176935-176951. https://doi.org/10.1109/ACCESS.2019.2956748</a:t>
            </a:r>
          </a:p>
          <a:p>
            <a:r>
              <a:rPr lang="en-GB" sz="900" dirty="0" err="1"/>
              <a:t>Almaiah</a:t>
            </a:r>
            <a:r>
              <a:rPr lang="en-GB" sz="900" dirty="0"/>
              <a:t>, M. A., &amp; Lutfi, A. (2023). Cybersecurity Risk Analysis in the IoT: A Systematic Review. Electronics, 12(18), 3958. Available at: https://www.mdpi.com/2079-9292/12/18/3958</a:t>
            </a:r>
          </a:p>
          <a:p>
            <a:r>
              <a:rPr lang="en-GB" sz="900" dirty="0" err="1"/>
              <a:t>Alshammari</a:t>
            </a:r>
            <a:r>
              <a:rPr lang="en-GB" sz="900" dirty="0"/>
              <a:t>, K., Beach, T. and </a:t>
            </a:r>
            <a:r>
              <a:rPr lang="en-GB" sz="900" dirty="0" err="1"/>
              <a:t>Rezgui</a:t>
            </a:r>
            <a:r>
              <a:rPr lang="en-GB" sz="900" dirty="0"/>
              <a:t>, Y., 2021. Cybersecurity for digital twins in the built environment: current research and future directions. Journal of Information Technology in Construction (</a:t>
            </a:r>
            <a:r>
              <a:rPr lang="en-GB" sz="900" dirty="0" err="1"/>
              <a:t>ITcon</a:t>
            </a:r>
            <a:r>
              <a:rPr lang="en-GB" sz="900" dirty="0"/>
              <a:t>), 26, pp.159-173.</a:t>
            </a:r>
          </a:p>
          <a:p>
            <a:r>
              <a:rPr lang="en-GB" sz="900" dirty="0"/>
              <a:t>Bayram, M., </a:t>
            </a:r>
            <a:r>
              <a:rPr lang="en-GB" sz="900" dirty="0" err="1"/>
              <a:t>Ozbakkaloglu</a:t>
            </a:r>
            <a:r>
              <a:rPr lang="en-GB" sz="900" dirty="0"/>
              <a:t>, T., &amp; </a:t>
            </a:r>
            <a:r>
              <a:rPr lang="en-GB" sz="900" dirty="0" err="1"/>
              <a:t>Mosaberpanah</a:t>
            </a:r>
            <a:r>
              <a:rPr lang="en-GB" sz="900" dirty="0"/>
              <a:t>, M. A. (2023). An In-Depth Survey Demystifying the Internet of Things (IoT) in the Construction Industry: Unfolding New Dimensions. Sustainability, 15(2), 1275. Available at: https://www.mdpi.com/2071-1050/15/2/1275</a:t>
            </a:r>
          </a:p>
          <a:p>
            <a:r>
              <a:rPr lang="en-GB" sz="900" dirty="0"/>
              <a:t>IoT For All. (2023). Implications of IoT Security in Construction Applications. Available at: https://www.iotforall.com/implications-of-iot-security-in-construction-applications</a:t>
            </a:r>
          </a:p>
          <a:p>
            <a:r>
              <a:rPr lang="en-GB" sz="900" dirty="0"/>
              <a:t>Kanan, R., Elhassan, O., &amp; Bensalem, R. (2018). An IoT-based autonomous system for workers' safety in construction sites with real-time alarming, monitoring, and positioning strategies. Automation in Construction, 88, 73-86. https://doi.org/10.1016/j.autcon.2017.12.033</a:t>
            </a:r>
          </a:p>
          <a:p>
            <a:r>
              <a:rPr lang="en-GB" sz="900" dirty="0"/>
              <a:t>Mantha, B.R.K. and García de Soto, B. (2019) 'Cyber security challenges and vulnerability assessment in the construction industry', in Proceedings of the Creative Construction Conference 2019, Budapest, Hungary, pp. 29–37. doi:10.3311/ccc2019-005.</a:t>
            </a:r>
          </a:p>
          <a:p>
            <a:r>
              <a:rPr lang="en-GB" sz="900" dirty="0" err="1"/>
              <a:t>Parn</a:t>
            </a:r>
            <a:r>
              <a:rPr lang="en-GB" sz="900" dirty="0"/>
              <a:t>, E. A., &amp; Edwards, D. (2019). Cyber threats confronting the digital built environment: Common data environment vulnerabilities and block chain deterrence. Engineering, Construction and Architectural Management, 26(2), 245-266. https://doi.org/10.1108/ECAM-03-2018-0101</a:t>
            </a:r>
          </a:p>
          <a:p>
            <a:r>
              <a:rPr lang="en-GB" sz="900" dirty="0" err="1"/>
              <a:t>Rathmann</a:t>
            </a:r>
            <a:r>
              <a:rPr lang="en-GB" sz="900" dirty="0"/>
              <a:t>, C. (2023) 'Study of Disruptive Technology adoption in construction,' For Construction Pros, 8 March. https://www.forconstructionpros.com/construction-technology/article/22737829/study-of-disruptive-technology-adoption-in-construction.</a:t>
            </a:r>
          </a:p>
          <a:p>
            <a:r>
              <a:rPr lang="en-GB" sz="900" dirty="0" err="1"/>
              <a:t>Statsenko</a:t>
            </a:r>
            <a:r>
              <a:rPr lang="en-GB" sz="900" dirty="0"/>
              <a:t>, L., Samaraweera, A., </a:t>
            </a:r>
            <a:r>
              <a:rPr lang="en-GB" sz="900" dirty="0" err="1"/>
              <a:t>Bakhshi</a:t>
            </a:r>
            <a:r>
              <a:rPr lang="en-GB" sz="900" dirty="0"/>
              <a:t>, J., &amp; Chileshe, N. (2023). Construction 4.0 technologies and applications: a systematic literature review of trends and potential areas for development. Construction Innovation, 23(5), 961-993. Available at: https://www.emerald.com/insight/content/doi/10.1108/CI-07-2021-0135/full/html</a:t>
            </a:r>
          </a:p>
          <a:p>
            <a:r>
              <a:rPr lang="en-GB" sz="900" dirty="0"/>
              <a:t>Tanga, O., </a:t>
            </a:r>
            <a:r>
              <a:rPr lang="en-GB" sz="900" dirty="0" err="1"/>
              <a:t>Akinradewo</a:t>
            </a:r>
            <a:r>
              <a:rPr lang="en-GB" sz="900" dirty="0"/>
              <a:t>, O., </a:t>
            </a:r>
            <a:r>
              <a:rPr lang="en-GB" sz="900" dirty="0" err="1"/>
              <a:t>Aigbavboa</a:t>
            </a:r>
            <a:r>
              <a:rPr lang="en-GB" sz="900" dirty="0"/>
              <a:t>, C. and </a:t>
            </a:r>
            <a:r>
              <a:rPr lang="en-GB" sz="900" dirty="0" err="1"/>
              <a:t>Thwala</a:t>
            </a:r>
            <a:r>
              <a:rPr lang="en-GB" sz="900" dirty="0"/>
              <a:t>, D. (2022) 'Cyber attack risks to construction data management in the fourth industrial revolution era: a case of Gauteng province, South Africa', Journal of Information Technology in Construction (</a:t>
            </a:r>
            <a:r>
              <a:rPr lang="en-GB" sz="900" dirty="0" err="1"/>
              <a:t>ITcon</a:t>
            </a:r>
            <a:r>
              <a:rPr lang="en-GB" sz="900" dirty="0"/>
              <a:t>), 27(41), pp. 845–863. doi:10.36680/j.itcon.2022.041</a:t>
            </a:r>
          </a:p>
          <a:p>
            <a:endParaRPr lang="en-GB" sz="900" dirty="0"/>
          </a:p>
        </p:txBody>
      </p:sp>
    </p:spTree>
    <p:extLst>
      <p:ext uri="{BB962C8B-B14F-4D97-AF65-F5344CB8AC3E}">
        <p14:creationId xmlns:p14="http://schemas.microsoft.com/office/powerpoint/2010/main" val="3284417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Close-up of a blue and yellow pipe&#10;&#10;Description automatically generated with medium confidence">
            <a:extLst>
              <a:ext uri="{FF2B5EF4-FFF2-40B4-BE49-F238E27FC236}">
                <a16:creationId xmlns:a16="http://schemas.microsoft.com/office/drawing/2014/main" id="{2939B6B5-1CCA-3D09-50B7-33A078B97835}"/>
              </a:ext>
            </a:extLst>
          </p:cNvPr>
          <p:cNvPicPr>
            <a:picLocks noChangeAspect="1"/>
          </p:cNvPicPr>
          <p:nvPr/>
        </p:nvPicPr>
        <p:blipFill rotWithShape="1">
          <a:blip r:embed="rId3">
            <a:duotone>
              <a:prstClr val="black"/>
              <a:schemeClr val="tx2">
                <a:tint val="45000"/>
                <a:satMod val="400000"/>
              </a:schemeClr>
            </a:duotone>
            <a:alphaModFix amt="25000"/>
          </a:blip>
          <a:srcRect t="8268" b="7462"/>
          <a:stretch/>
        </p:blipFill>
        <p:spPr>
          <a:xfrm>
            <a:off x="20" y="10"/>
            <a:ext cx="12191980" cy="6857990"/>
          </a:xfrm>
          <a:prstGeom prst="rect">
            <a:avLst/>
          </a:prstGeom>
        </p:spPr>
      </p:pic>
      <p:sp>
        <p:nvSpPr>
          <p:cNvPr id="2" name="Title 1">
            <a:extLst>
              <a:ext uri="{FF2B5EF4-FFF2-40B4-BE49-F238E27FC236}">
                <a16:creationId xmlns:a16="http://schemas.microsoft.com/office/drawing/2014/main" id="{90E9CC89-50DA-F09E-B8C4-54AEA0600D1F}"/>
              </a:ext>
            </a:extLst>
          </p:cNvPr>
          <p:cNvSpPr>
            <a:spLocks noGrp="1"/>
          </p:cNvSpPr>
          <p:nvPr>
            <p:ph type="title"/>
          </p:nvPr>
        </p:nvSpPr>
        <p:spPr>
          <a:xfrm>
            <a:off x="838200" y="365125"/>
            <a:ext cx="10515600" cy="1325563"/>
          </a:xfrm>
        </p:spPr>
        <p:txBody>
          <a:bodyPr>
            <a:normAutofit/>
          </a:bodyPr>
          <a:lstStyle/>
          <a:p>
            <a:r>
              <a:rPr lang="en-GB" b="1"/>
              <a:t>The Importance of IoT in Construction</a:t>
            </a:r>
            <a:endParaRPr lang="en-GB" b="1" dirty="0"/>
          </a:p>
        </p:txBody>
      </p:sp>
      <p:graphicFrame>
        <p:nvGraphicFramePr>
          <p:cNvPr id="5" name="Content Placeholder 2">
            <a:extLst>
              <a:ext uri="{FF2B5EF4-FFF2-40B4-BE49-F238E27FC236}">
                <a16:creationId xmlns:a16="http://schemas.microsoft.com/office/drawing/2014/main" id="{390FCF2F-2022-E041-AD45-B4975EF44F11}"/>
              </a:ext>
            </a:extLst>
          </p:cNvPr>
          <p:cNvGraphicFramePr>
            <a:graphicFrameLocks noGrp="1"/>
          </p:cNvGraphicFramePr>
          <p:nvPr>
            <p:ph idx="1"/>
            <p:extLst>
              <p:ext uri="{D42A27DB-BD31-4B8C-83A1-F6EECF244321}">
                <p14:modId xmlns:p14="http://schemas.microsoft.com/office/powerpoint/2010/main" val="195092148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2944541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976E19-0BFA-284A-7D55-A3855033C0F2}"/>
              </a:ext>
            </a:extLst>
          </p:cNvPr>
          <p:cNvSpPr>
            <a:spLocks noGrp="1"/>
          </p:cNvSpPr>
          <p:nvPr>
            <p:ph type="title"/>
          </p:nvPr>
        </p:nvSpPr>
        <p:spPr>
          <a:xfrm>
            <a:off x="7239014" y="525982"/>
            <a:ext cx="4282983" cy="1200361"/>
          </a:xfrm>
        </p:spPr>
        <p:txBody>
          <a:bodyPr vert="horz" lIns="91440" tIns="45720" rIns="91440" bIns="45720" rtlCol="0" anchor="b">
            <a:normAutofit/>
          </a:bodyPr>
          <a:lstStyle/>
          <a:p>
            <a:r>
              <a:rPr lang="en-US" sz="3600" b="1" kern="1200">
                <a:solidFill>
                  <a:schemeClr val="tx1"/>
                </a:solidFill>
                <a:latin typeface="+mj-lt"/>
                <a:ea typeface="+mj-ea"/>
                <a:cs typeface="+mj-cs"/>
              </a:rPr>
              <a:t>The Importance of IoT in Construction</a:t>
            </a:r>
            <a:endParaRPr lang="en-US" sz="3600" kern="1200">
              <a:solidFill>
                <a:schemeClr val="tx1"/>
              </a:solidFill>
              <a:latin typeface="+mj-lt"/>
              <a:ea typeface="+mj-ea"/>
              <a:cs typeface="+mj-cs"/>
            </a:endParaRPr>
          </a:p>
        </p:txBody>
      </p:sp>
      <p:sp>
        <p:nvSpPr>
          <p:cNvPr id="42" name="Rectangle 41">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D7814D3B-24ED-CEEA-F4A4-682ACF97F6E7}"/>
              </a:ext>
            </a:extLst>
          </p:cNvPr>
          <p:cNvPicPr>
            <a:picLocks noGrp="1" noChangeAspect="1"/>
          </p:cNvPicPr>
          <p:nvPr>
            <p:ph sz="half" idx="1"/>
          </p:nvPr>
        </p:nvPicPr>
        <p:blipFill>
          <a:blip r:embed="rId3"/>
          <a:stretch>
            <a:fillRect/>
          </a:stretch>
        </p:blipFill>
        <p:spPr>
          <a:xfrm>
            <a:off x="576244" y="1307584"/>
            <a:ext cx="5628018" cy="4009962"/>
          </a:xfrm>
          <a:prstGeom prst="rect">
            <a:avLst/>
          </a:prstGeom>
        </p:spPr>
      </p:pic>
      <p:sp>
        <p:nvSpPr>
          <p:cNvPr id="46" name="Rectangle 45">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9CAFD334-389B-E2A4-F7D7-D7DBE7E9EA0E}"/>
              </a:ext>
            </a:extLst>
          </p:cNvPr>
          <p:cNvSpPr>
            <a:spLocks noGrp="1"/>
          </p:cNvSpPr>
          <p:nvPr>
            <p:ph sz="half" idx="2"/>
          </p:nvPr>
        </p:nvSpPr>
        <p:spPr>
          <a:xfrm>
            <a:off x="7239012" y="2031101"/>
            <a:ext cx="4282984" cy="3511943"/>
          </a:xfrm>
        </p:spPr>
        <p:txBody>
          <a:bodyPr vert="horz" lIns="91440" tIns="45720" rIns="91440" bIns="45720" rtlCol="0" anchor="ctr">
            <a:normAutofit/>
          </a:bodyPr>
          <a:lstStyle/>
          <a:p>
            <a:endParaRPr lang="en-US" sz="1100" dirty="0"/>
          </a:p>
          <a:p>
            <a:r>
              <a:rPr lang="en-US" sz="1100" dirty="0"/>
              <a:t>Technologies like AI, IoT, AR/VR, and interconnected equipment have a transformative impact on the construction industry.</a:t>
            </a:r>
          </a:p>
          <a:p>
            <a:endParaRPr lang="en-US" sz="1100" dirty="0"/>
          </a:p>
          <a:p>
            <a:r>
              <a:rPr lang="en-US" sz="1100" dirty="0"/>
              <a:t>These technologies are expected to bring about significant changes in construction, just as they have done in other industries.</a:t>
            </a:r>
          </a:p>
          <a:p>
            <a:endParaRPr lang="en-US" sz="1100" dirty="0"/>
          </a:p>
          <a:p>
            <a:r>
              <a:rPr lang="en-US" sz="1100" dirty="0"/>
              <a:t>These technologies are being adopted and integrated into the construction workflow.</a:t>
            </a:r>
          </a:p>
          <a:p>
            <a:endParaRPr lang="en-US" sz="1100" dirty="0"/>
          </a:p>
          <a:p>
            <a:r>
              <a:rPr lang="en-US" sz="1100" dirty="0"/>
              <a:t>It highlights the potential of these technologies to enhance efficiency and drive innovation in the construction sector.</a:t>
            </a:r>
          </a:p>
          <a:p>
            <a:pPr marL="0" indent="0">
              <a:buNone/>
            </a:pPr>
            <a:r>
              <a:rPr lang="en-US" sz="1100" dirty="0"/>
              <a:t>(</a:t>
            </a:r>
            <a:r>
              <a:rPr lang="en-US" sz="1100" dirty="0" err="1"/>
              <a:t>Rathmann</a:t>
            </a:r>
            <a:r>
              <a:rPr lang="en-US" sz="1100" dirty="0"/>
              <a:t>, 2023) </a:t>
            </a:r>
          </a:p>
        </p:txBody>
      </p:sp>
      <p:sp>
        <p:nvSpPr>
          <p:cNvPr id="48" name="Rectangle 47">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7402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FAA3C123-7EA2-49C7-886F-B235AA2E982A}"/>
              </a:ext>
            </a:extLst>
          </p:cNvPr>
          <p:cNvSpPr>
            <a:spLocks noGrp="1"/>
          </p:cNvSpPr>
          <p:nvPr>
            <p:ph type="title"/>
          </p:nvPr>
        </p:nvSpPr>
        <p:spPr>
          <a:xfrm>
            <a:off x="838200" y="365125"/>
            <a:ext cx="5558489" cy="1325563"/>
          </a:xfrm>
        </p:spPr>
        <p:txBody>
          <a:bodyPr>
            <a:normAutofit/>
          </a:bodyPr>
          <a:lstStyle/>
          <a:p>
            <a:r>
              <a:rPr lang="en-GB" dirty="0"/>
              <a:t>Cybersecurity threats in construction IOT</a:t>
            </a:r>
          </a:p>
        </p:txBody>
      </p:sp>
      <p:sp>
        <p:nvSpPr>
          <p:cNvPr id="15" name="Freeform: Shape 14">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Content Placeholder 7">
            <a:extLst>
              <a:ext uri="{FF2B5EF4-FFF2-40B4-BE49-F238E27FC236}">
                <a16:creationId xmlns:a16="http://schemas.microsoft.com/office/drawing/2014/main" id="{568ABA2B-5C81-BB0C-ABB9-26D602D7DE29}"/>
              </a:ext>
            </a:extLst>
          </p:cNvPr>
          <p:cNvSpPr>
            <a:spLocks noGrp="1"/>
          </p:cNvSpPr>
          <p:nvPr>
            <p:ph idx="1"/>
          </p:nvPr>
        </p:nvSpPr>
        <p:spPr>
          <a:xfrm>
            <a:off x="838200" y="1825625"/>
            <a:ext cx="5558489" cy="4351338"/>
          </a:xfrm>
        </p:spPr>
        <p:txBody>
          <a:bodyPr>
            <a:normAutofit/>
          </a:bodyPr>
          <a:lstStyle/>
          <a:p>
            <a:pPr marL="0" indent="0">
              <a:buNone/>
            </a:pPr>
            <a:r>
              <a:rPr lang="en-GB" sz="1500"/>
              <a:t>As the construction industry increasingly adopts IoT technologies, the expanded attack surface gives rise to significant cybersecurity threats</a:t>
            </a:r>
          </a:p>
          <a:p>
            <a:pPr marL="0" indent="0">
              <a:buNone/>
            </a:pPr>
            <a:endParaRPr lang="en-GB" sz="1500"/>
          </a:p>
          <a:p>
            <a:pPr marL="0" indent="0">
              <a:buNone/>
            </a:pPr>
            <a:r>
              <a:rPr lang="en-GB" sz="1500" b="1"/>
              <a:t>Threats:</a:t>
            </a:r>
          </a:p>
          <a:p>
            <a:r>
              <a:rPr lang="en-GB" sz="1500"/>
              <a:t>Unauthorized Access and Data Breaches</a:t>
            </a:r>
          </a:p>
          <a:p>
            <a:r>
              <a:rPr lang="en-GB" sz="1500"/>
              <a:t>Malware and Ransomware Attacks</a:t>
            </a:r>
          </a:p>
          <a:p>
            <a:r>
              <a:rPr lang="en-GB" sz="1500"/>
              <a:t>Insider Threats and Human Errors</a:t>
            </a:r>
          </a:p>
          <a:p>
            <a:endParaRPr lang="en-GB" sz="1500"/>
          </a:p>
          <a:p>
            <a:pPr marL="0" indent="0">
              <a:buNone/>
            </a:pPr>
            <a:r>
              <a:rPr lang="en-GB" sz="1500" b="1"/>
              <a:t>The consequences of these threats can be severe:</a:t>
            </a:r>
          </a:p>
          <a:p>
            <a:pPr>
              <a:buFontTx/>
              <a:buChar char="-"/>
            </a:pPr>
            <a:r>
              <a:rPr lang="en-GB" sz="1500"/>
              <a:t>Financial Losses</a:t>
            </a:r>
          </a:p>
          <a:p>
            <a:pPr>
              <a:buFontTx/>
              <a:buChar char="-"/>
            </a:pPr>
            <a:r>
              <a:rPr lang="en-GB" sz="1500"/>
              <a:t>Reputational Damage</a:t>
            </a:r>
          </a:p>
          <a:p>
            <a:pPr>
              <a:buFontTx/>
              <a:buChar char="-"/>
            </a:pPr>
            <a:r>
              <a:rPr lang="en-GB" sz="1500"/>
              <a:t>Compromised Safety</a:t>
            </a:r>
          </a:p>
          <a:p>
            <a:pPr marL="0" indent="0">
              <a:buNone/>
            </a:pPr>
            <a:endParaRPr lang="en-GB" sz="1500"/>
          </a:p>
          <a:p>
            <a:pPr marL="0" indent="0">
              <a:buNone/>
            </a:pPr>
            <a:endParaRPr lang="en-GB" sz="1500"/>
          </a:p>
        </p:txBody>
      </p:sp>
      <p:sp>
        <p:nvSpPr>
          <p:cNvPr id="17" name="Oval 16">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Block Arc 18">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eeform: Shape 20">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23" name="Straight Connector 22">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5" name="Freeform: Shape 24">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7" name="Arc 26">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6439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21315C-4575-AFAC-4349-82A0174FC294}"/>
              </a:ext>
            </a:extLst>
          </p:cNvPr>
          <p:cNvSpPr>
            <a:spLocks noGrp="1"/>
          </p:cNvSpPr>
          <p:nvPr>
            <p:ph type="title"/>
          </p:nvPr>
        </p:nvSpPr>
        <p:spPr>
          <a:xfrm>
            <a:off x="1901162" y="3050434"/>
            <a:ext cx="3722933" cy="757130"/>
          </a:xfrm>
          <a:ln w="25400" cap="sq">
            <a:solidFill>
              <a:srgbClr val="FFFFFF"/>
            </a:solidFill>
            <a:miter lim="800000"/>
          </a:ln>
        </p:spPr>
        <p:txBody>
          <a:bodyPr wrap="square">
            <a:normAutofit/>
          </a:bodyPr>
          <a:lstStyle/>
          <a:p>
            <a:pPr algn="ctr"/>
            <a:r>
              <a:rPr lang="en-GB" sz="2200">
                <a:solidFill>
                  <a:srgbClr val="FFFFFF"/>
                </a:solidFill>
              </a:rPr>
              <a:t> </a:t>
            </a:r>
            <a:r>
              <a:rPr lang="en-GB" sz="2200" b="1">
                <a:solidFill>
                  <a:srgbClr val="FFFFFF"/>
                </a:solidFill>
              </a:rPr>
              <a:t>Current Lack of Comprehensive Research and Strategies</a:t>
            </a:r>
          </a:p>
        </p:txBody>
      </p:sp>
      <p:sp>
        <p:nvSpPr>
          <p:cNvPr id="13" name="Rectangle 12">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7241331-D6DB-B1FB-DC16-17D9281E2253}"/>
              </a:ext>
            </a:extLst>
          </p:cNvPr>
          <p:cNvSpPr>
            <a:spLocks noGrp="1"/>
          </p:cNvSpPr>
          <p:nvPr>
            <p:ph sz="half" idx="1"/>
          </p:nvPr>
        </p:nvSpPr>
        <p:spPr>
          <a:xfrm>
            <a:off x="6574536" y="640080"/>
            <a:ext cx="5053066" cy="2546604"/>
          </a:xfrm>
        </p:spPr>
        <p:txBody>
          <a:bodyPr>
            <a:normAutofit/>
          </a:bodyPr>
          <a:lstStyle/>
          <a:p>
            <a:r>
              <a:rPr lang="en-GB" sz="2000"/>
              <a:t>The integration of IoT in the construction industry brings numerous benefits, but it also security challenges.</a:t>
            </a:r>
          </a:p>
          <a:p>
            <a:r>
              <a:rPr lang="en-GB" sz="2000"/>
              <a:t>Despite the growing adoption of IoT in construction, there is a lack of comprehensive research and strategies specifically addressing construction IoT security.</a:t>
            </a:r>
          </a:p>
          <a:p>
            <a:pPr>
              <a:buFont typeface="Wingdings" panose="05000000000000000000" pitchFamily="2" charset="2"/>
              <a:buChar char="§"/>
            </a:pPr>
            <a:endParaRPr lang="en-GB" sz="2000"/>
          </a:p>
        </p:txBody>
      </p:sp>
      <p:sp>
        <p:nvSpPr>
          <p:cNvPr id="4" name="Content Placeholder 3">
            <a:extLst>
              <a:ext uri="{FF2B5EF4-FFF2-40B4-BE49-F238E27FC236}">
                <a16:creationId xmlns:a16="http://schemas.microsoft.com/office/drawing/2014/main" id="{9D695CD6-1505-3A21-3DF5-3D7EAC6CADCC}"/>
              </a:ext>
            </a:extLst>
          </p:cNvPr>
          <p:cNvSpPr>
            <a:spLocks noGrp="1"/>
          </p:cNvSpPr>
          <p:nvPr>
            <p:ph sz="half" idx="2"/>
          </p:nvPr>
        </p:nvSpPr>
        <p:spPr>
          <a:xfrm>
            <a:off x="6570204" y="3671315"/>
            <a:ext cx="5057398" cy="2546605"/>
          </a:xfrm>
        </p:spPr>
        <p:txBody>
          <a:bodyPr>
            <a:normAutofit/>
          </a:bodyPr>
          <a:lstStyle/>
          <a:p>
            <a:pPr>
              <a:buFont typeface="Wingdings" panose="05000000000000000000" pitchFamily="2" charset="2"/>
              <a:buChar char="§"/>
            </a:pPr>
            <a:r>
              <a:rPr lang="en-GB" sz="1700"/>
              <a:t>Limited understanding of construction IoT security</a:t>
            </a:r>
          </a:p>
          <a:p>
            <a:pPr>
              <a:buFont typeface="Wingdings" panose="05000000000000000000" pitchFamily="2" charset="2"/>
              <a:buChar char="§"/>
            </a:pPr>
            <a:r>
              <a:rPr lang="en-GB" sz="1700"/>
              <a:t>Lack of comprehensive threat analysis</a:t>
            </a:r>
          </a:p>
          <a:p>
            <a:pPr>
              <a:buFont typeface="Wingdings" panose="05000000000000000000" pitchFamily="2" charset="2"/>
              <a:buChar char="§"/>
            </a:pPr>
            <a:r>
              <a:rPr lang="en-GB" sz="1700"/>
              <a:t>Inadequate security frameworks and best practices</a:t>
            </a:r>
          </a:p>
          <a:p>
            <a:pPr>
              <a:buFont typeface="Wingdings" panose="05000000000000000000" pitchFamily="2" charset="2"/>
              <a:buChar char="§"/>
            </a:pPr>
            <a:r>
              <a:rPr lang="en-GB" sz="1700"/>
              <a:t>Minimal focus on risk mitigation strategies</a:t>
            </a:r>
          </a:p>
          <a:p>
            <a:pPr marL="0" indent="0">
              <a:buNone/>
            </a:pPr>
            <a:r>
              <a:rPr lang="en-GB" sz="1700" b="0" i="0">
                <a:effectLst/>
                <a:latin typeface="Söhne"/>
              </a:rPr>
              <a:t>(Bayram et al., 2023; Almaiah and Lutfi, 2023; IoT For All, 2023)</a:t>
            </a:r>
            <a:endParaRPr lang="en-GB" sz="1700"/>
          </a:p>
          <a:p>
            <a:endParaRPr lang="en-GB" sz="1700"/>
          </a:p>
        </p:txBody>
      </p:sp>
    </p:spTree>
    <p:extLst>
      <p:ext uri="{BB962C8B-B14F-4D97-AF65-F5344CB8AC3E}">
        <p14:creationId xmlns:p14="http://schemas.microsoft.com/office/powerpoint/2010/main" val="3604825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B5F8FB9-93B9-4832-A062-85E1B6A5A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computer security system">
            <a:extLst>
              <a:ext uri="{FF2B5EF4-FFF2-40B4-BE49-F238E27FC236}">
                <a16:creationId xmlns:a16="http://schemas.microsoft.com/office/drawing/2014/main" id="{E2DAB34A-61D8-E613-DF7A-CF39C210CEDB}"/>
              </a:ext>
            </a:extLst>
          </p:cNvPr>
          <p:cNvPicPr>
            <a:picLocks noChangeAspect="1"/>
          </p:cNvPicPr>
          <p:nvPr/>
        </p:nvPicPr>
        <p:blipFill rotWithShape="1">
          <a:blip r:embed="rId3">
            <a:extLst>
              <a:ext uri="{28A0092B-C50C-407E-A947-70E740481C1C}">
                <a14:useLocalDpi xmlns:a14="http://schemas.microsoft.com/office/drawing/2010/main" val="0"/>
              </a:ext>
            </a:extLst>
          </a:blip>
          <a:srcRect t="7554" r="-1" b="-1"/>
          <a:stretch/>
        </p:blipFill>
        <p:spPr>
          <a:xfrm>
            <a:off x="1669474" y="10"/>
            <a:ext cx="10522527" cy="6857990"/>
          </a:xfrm>
          <a:custGeom>
            <a:avLst/>
            <a:gdLst/>
            <a:ahLst/>
            <a:cxnLst/>
            <a:rect l="l" t="t" r="r" b="b"/>
            <a:pathLst>
              <a:path w="10522527" h="6858000">
                <a:moveTo>
                  <a:pt x="2882142" y="0"/>
                </a:moveTo>
                <a:lnTo>
                  <a:pt x="10522527" y="0"/>
                </a:lnTo>
                <a:lnTo>
                  <a:pt x="10522527" y="6858000"/>
                </a:lnTo>
                <a:lnTo>
                  <a:pt x="80697" y="6858000"/>
                </a:lnTo>
                <a:lnTo>
                  <a:pt x="37339" y="6516785"/>
                </a:lnTo>
                <a:cubicBezTo>
                  <a:pt x="12648" y="6273664"/>
                  <a:pt x="0" y="6026982"/>
                  <a:pt x="0" y="5777347"/>
                </a:cubicBezTo>
                <a:cubicBezTo>
                  <a:pt x="0" y="3530630"/>
                  <a:pt x="1024495" y="1523197"/>
                  <a:pt x="2631803" y="196728"/>
                </a:cubicBezTo>
                <a:close/>
              </a:path>
            </a:pathLst>
          </a:custGeom>
        </p:spPr>
      </p:pic>
      <p:sp>
        <p:nvSpPr>
          <p:cNvPr id="17" name="Arc 16">
            <a:extLst>
              <a:ext uri="{FF2B5EF4-FFF2-40B4-BE49-F238E27FC236}">
                <a16:creationId xmlns:a16="http://schemas.microsoft.com/office/drawing/2014/main" id="{F37E8EB2-7BE0-4F3D-921C-F4E9C2C149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E77AE46B-A945-4A7E-9911-903176079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742" y="5649686"/>
            <a:ext cx="546100" cy="5461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5211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lobe with icons and symbols over a city&#10;&#10;Description automatically generated with medium confidence">
            <a:extLst>
              <a:ext uri="{FF2B5EF4-FFF2-40B4-BE49-F238E27FC236}">
                <a16:creationId xmlns:a16="http://schemas.microsoft.com/office/drawing/2014/main" id="{45AE9A2D-EDA6-4696-1C76-D1F1D0BE619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9091" t="28079" r="-2" b="-2"/>
          <a:stretch/>
        </p:blipFill>
        <p:spPr>
          <a:xfrm>
            <a:off x="-2" y="10"/>
            <a:ext cx="8668512" cy="6857990"/>
          </a:xfrm>
          <a:prstGeom prst="rect">
            <a:avLst/>
          </a:prstGeom>
        </p:spPr>
      </p:pic>
      <p:sp>
        <p:nvSpPr>
          <p:cNvPr id="14" name="Rectangle 13">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tx1"/>
              </a:gs>
              <a:gs pos="30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913470-2583-1C62-0791-F320BF764061}"/>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3000" b="1">
                <a:solidFill>
                  <a:schemeClr val="bg1"/>
                </a:solidFill>
              </a:rPr>
              <a:t>Research Question: </a:t>
            </a:r>
            <a:r>
              <a:rPr lang="en-US" sz="3000">
                <a:solidFill>
                  <a:schemeClr val="bg1"/>
                </a:solidFill>
              </a:rPr>
              <a:t>"What are the effective strategies to mitigate cybersecurity risks in IoT applications within the construction industry?"</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8340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8F612C-8F71-879A-F9ED-78D5AD372778}"/>
              </a:ext>
            </a:extLst>
          </p:cNvPr>
          <p:cNvSpPr>
            <a:spLocks noGrp="1"/>
          </p:cNvSpPr>
          <p:nvPr>
            <p:ph type="title"/>
          </p:nvPr>
        </p:nvSpPr>
        <p:spPr>
          <a:xfrm>
            <a:off x="1901162" y="3050434"/>
            <a:ext cx="3722933" cy="757130"/>
          </a:xfrm>
          <a:ln w="25400" cap="sq">
            <a:solidFill>
              <a:srgbClr val="FFFFFF"/>
            </a:solidFill>
            <a:miter lim="800000"/>
          </a:ln>
        </p:spPr>
        <p:txBody>
          <a:bodyPr wrap="square">
            <a:normAutofit/>
          </a:bodyPr>
          <a:lstStyle/>
          <a:p>
            <a:pPr algn="ctr"/>
            <a:r>
              <a:rPr lang="en-GB" sz="1500" b="1">
                <a:solidFill>
                  <a:srgbClr val="FFFFFF"/>
                </a:solidFill>
              </a:rPr>
              <a:t>Cybersecurity threats and challenges specific to IoT in the construction industry.</a:t>
            </a:r>
          </a:p>
        </p:txBody>
      </p:sp>
      <p:sp>
        <p:nvSpPr>
          <p:cNvPr id="13" name="Rectangle 12">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9A2A15D-01E0-3E8C-86F7-5CC474829530}"/>
              </a:ext>
            </a:extLst>
          </p:cNvPr>
          <p:cNvSpPr>
            <a:spLocks noGrp="1"/>
          </p:cNvSpPr>
          <p:nvPr>
            <p:ph sz="half" idx="1"/>
          </p:nvPr>
        </p:nvSpPr>
        <p:spPr>
          <a:xfrm>
            <a:off x="6574536" y="640080"/>
            <a:ext cx="5053066" cy="2546604"/>
          </a:xfrm>
        </p:spPr>
        <p:txBody>
          <a:bodyPr>
            <a:normAutofit/>
          </a:bodyPr>
          <a:lstStyle/>
          <a:p>
            <a:r>
              <a:rPr lang="en-GB" sz="2000"/>
              <a:t>This research aims to investigate and pinpoint the most significant cybersecurity threats and challenges that are unique to the adoption of Internet of Things (IoT) technologies in the construction industry</a:t>
            </a:r>
          </a:p>
          <a:p>
            <a:endParaRPr lang="en-GB" sz="2000"/>
          </a:p>
        </p:txBody>
      </p:sp>
      <p:sp>
        <p:nvSpPr>
          <p:cNvPr id="4" name="Content Placeholder 3">
            <a:extLst>
              <a:ext uri="{FF2B5EF4-FFF2-40B4-BE49-F238E27FC236}">
                <a16:creationId xmlns:a16="http://schemas.microsoft.com/office/drawing/2014/main" id="{7EF9B84A-9BDE-5109-7E27-0250358080AD}"/>
              </a:ext>
            </a:extLst>
          </p:cNvPr>
          <p:cNvSpPr>
            <a:spLocks noGrp="1"/>
          </p:cNvSpPr>
          <p:nvPr>
            <p:ph sz="half" idx="2"/>
          </p:nvPr>
        </p:nvSpPr>
        <p:spPr>
          <a:xfrm>
            <a:off x="6570204" y="3671315"/>
            <a:ext cx="5057398" cy="2546605"/>
          </a:xfrm>
        </p:spPr>
        <p:txBody>
          <a:bodyPr>
            <a:normAutofit/>
          </a:bodyPr>
          <a:lstStyle/>
          <a:p>
            <a:r>
              <a:rPr lang="en-GB" sz="2000"/>
              <a:t>Unauthorized access and data breaches</a:t>
            </a:r>
          </a:p>
          <a:p>
            <a:r>
              <a:rPr lang="en-GB" sz="2000"/>
              <a:t>Malware and ransomware attacks</a:t>
            </a:r>
          </a:p>
          <a:p>
            <a:r>
              <a:rPr lang="en-GB" sz="2000"/>
              <a:t> Insider Threats and Human Errors</a:t>
            </a:r>
          </a:p>
          <a:p>
            <a:r>
              <a:rPr lang="en-GB" sz="2000"/>
              <a:t>Technical and organisational challenges</a:t>
            </a:r>
          </a:p>
          <a:p>
            <a:endParaRPr lang="en-GB" sz="2000"/>
          </a:p>
        </p:txBody>
      </p:sp>
    </p:spTree>
    <p:extLst>
      <p:ext uri="{BB962C8B-B14F-4D97-AF65-F5344CB8AC3E}">
        <p14:creationId xmlns:p14="http://schemas.microsoft.com/office/powerpoint/2010/main" val="1039230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9BDAD574-AE26-0BFA-DA9B-3C2BAAFB6B00}"/>
              </a:ext>
            </a:extLst>
          </p:cNvPr>
          <p:cNvPicPr>
            <a:picLocks noChangeAspect="1"/>
          </p:cNvPicPr>
          <p:nvPr/>
        </p:nvPicPr>
        <p:blipFill rotWithShape="1">
          <a:blip r:embed="rId3">
            <a:duotone>
              <a:schemeClr val="bg2">
                <a:shade val="45000"/>
                <a:satMod val="135000"/>
              </a:schemeClr>
              <a:prstClr val="white"/>
            </a:duotone>
          </a:blip>
          <a:srcRect r="9091" b="23391"/>
          <a:stretch/>
        </p:blipFill>
        <p:spPr>
          <a:xfrm>
            <a:off x="20" y="10"/>
            <a:ext cx="12191980" cy="6857990"/>
          </a:xfrm>
          <a:prstGeom prst="rect">
            <a:avLst/>
          </a:prstGeom>
        </p:spPr>
      </p:pic>
      <p:sp>
        <p:nvSpPr>
          <p:cNvPr id="33" name="Rectangle 32">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15B89E99-B496-1BBF-2E95-25912AD9B9F9}"/>
              </a:ext>
            </a:extLst>
          </p:cNvPr>
          <p:cNvSpPr>
            <a:spLocks noGrp="1"/>
          </p:cNvSpPr>
          <p:nvPr>
            <p:ph type="title"/>
          </p:nvPr>
        </p:nvSpPr>
        <p:spPr>
          <a:xfrm>
            <a:off x="838200" y="365125"/>
            <a:ext cx="10515600" cy="1325563"/>
          </a:xfrm>
        </p:spPr>
        <p:txBody>
          <a:bodyPr>
            <a:normAutofit/>
          </a:bodyPr>
          <a:lstStyle/>
          <a:p>
            <a:r>
              <a:rPr lang="en-GB" b="1"/>
              <a:t>Methodology: Literature Review, Framework Analysis, and Mitigation Strategies</a:t>
            </a:r>
          </a:p>
        </p:txBody>
      </p:sp>
      <p:graphicFrame>
        <p:nvGraphicFramePr>
          <p:cNvPr id="23" name="Content Placeholder 5">
            <a:extLst>
              <a:ext uri="{FF2B5EF4-FFF2-40B4-BE49-F238E27FC236}">
                <a16:creationId xmlns:a16="http://schemas.microsoft.com/office/drawing/2014/main" id="{B94FFE83-09E1-5EB6-15C2-4A0F0B3A58FB}"/>
              </a:ext>
            </a:extLst>
          </p:cNvPr>
          <p:cNvGraphicFramePr>
            <a:graphicFrameLocks noGrp="1"/>
          </p:cNvGraphicFramePr>
          <p:nvPr>
            <p:ph idx="1"/>
            <p:extLst>
              <p:ext uri="{D42A27DB-BD31-4B8C-83A1-F6EECF244321}">
                <p14:modId xmlns:p14="http://schemas.microsoft.com/office/powerpoint/2010/main" val="250191770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65210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952867D-DF07-4FC2-99CF-120A19CB7CBC}">
  <we:reference id="cdbb5c38-15c9-4da0-8eab-5227ff292266" version="3.1.0.0" store="EXCatalog" storeType="EXCatalog"/>
  <we:alternateReferences>
    <we:reference id="WA104380449" version="3.1.0.0"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8760</TotalTime>
  <Words>3382</Words>
  <Application>Microsoft Office PowerPoint</Application>
  <PresentationFormat>Widescreen</PresentationFormat>
  <Paragraphs>221</Paragraphs>
  <Slides>19</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Courier New</vt:lpstr>
      <vt:lpstr>Inter</vt:lpstr>
      <vt:lpstr>Söhne</vt:lpstr>
      <vt:lpstr>Wingdings</vt:lpstr>
      <vt:lpstr>Office Theme</vt:lpstr>
      <vt:lpstr>Research Proposal Presentation </vt:lpstr>
      <vt:lpstr>The Importance of IoT in Construction</vt:lpstr>
      <vt:lpstr>The Importance of IoT in Construction</vt:lpstr>
      <vt:lpstr>Cybersecurity threats in construction IOT</vt:lpstr>
      <vt:lpstr> Current Lack of Comprehensive Research and Strategies</vt:lpstr>
      <vt:lpstr>PowerPoint Presentation</vt:lpstr>
      <vt:lpstr>Research Question: "What are the effective strategies to mitigate cybersecurity risks in IoT applications within the construction industry?"</vt:lpstr>
      <vt:lpstr>Cybersecurity threats and challenges specific to IoT in the construction industry.</vt:lpstr>
      <vt:lpstr>Methodology: Literature Review, Framework Analysis, and Mitigation Strategies</vt:lpstr>
      <vt:lpstr>Methodology: Literature Review, Framework Analysis, and Mitigation Strategies</vt:lpstr>
      <vt:lpstr>Methodology: Literature Review, Framework Analysis, and Mitigation Strategies</vt:lpstr>
      <vt:lpstr>Key Findings from Existing Research:</vt:lpstr>
      <vt:lpstr>Key Findings from Existing Research</vt:lpstr>
      <vt:lpstr>Mixed-methods approach: Expert interviews and security practices surveys</vt:lpstr>
      <vt:lpstr>Mixed-methods approach: Expert interviews and security practices surveys</vt:lpstr>
      <vt:lpstr>PowerPoint Presentation</vt:lpstr>
      <vt:lpstr>Ethical considerations: Handling sensitive data and confidentiality</vt:lpstr>
      <vt:lpstr>Research project timeline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Proposal Presentation </dc:title>
  <dc:creator>Kemdjo Wouche, Fabrice Gatien</dc:creator>
  <cp:lastModifiedBy>Kemdjo Wouche, Fabrice Gatien</cp:lastModifiedBy>
  <cp:revision>2</cp:revision>
  <dcterms:created xsi:type="dcterms:W3CDTF">2024-05-14T19:59:34Z</dcterms:created>
  <dcterms:modified xsi:type="dcterms:W3CDTF">2024-05-20T21:59:43Z</dcterms:modified>
</cp:coreProperties>
</file>