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BFBF"/>
    <a:srgbClr val="02D8DA"/>
    <a:srgbClr val="7CFEFE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45B99-A6FE-4A42-B088-E23E200A2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A0E2AA-BEC6-4C61-ACBB-249D48F83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ABB21-783F-4EF0-9FBB-B13D1FD1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6125-9D3A-48B7-99F0-20B538749AF4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3FDA1B-A07C-478D-AEAA-C19337CA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1A3B19-F32B-478F-812D-FF7D4655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036E-3D44-4201-B091-0DD6F3254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2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3BA8E-6420-4D77-8587-67B4EB8B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C3C3A5-BF9E-445D-809C-C12A418F9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4743C6-7EBB-4FE5-9528-BBF768EE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6125-9D3A-48B7-99F0-20B538749AF4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5F5051-139D-415D-8A63-5350B812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756E83-2E9F-4E23-82FD-0B6795D3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036E-3D44-4201-B091-0DD6F3254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29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318DCC-9B1B-4521-812E-D72D7AC80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6BE987-32EC-4F9D-8EF4-B7FA94331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F0560-5A2A-4EE6-9262-FF48D98E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6125-9D3A-48B7-99F0-20B538749AF4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39FAE-5BF7-4A40-B03F-5CAE9318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024FCD-A855-4BB6-8CC2-5B14FE49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036E-3D44-4201-B091-0DD6F3254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39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ED68A-3909-4894-B822-620254CD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4ACD7B-BD5C-4F0E-AF2F-3201A06C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51D83D-AEF2-4FA0-B5F5-2A7A7452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6125-9D3A-48B7-99F0-20B538749AF4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6786AE-F51E-4D09-92CB-E8FC6825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63377C-5852-4653-8715-55D8F3A8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036E-3D44-4201-B091-0DD6F3254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38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ABE15-162D-414C-8906-65E869D8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F6E1E1-8C34-4581-A8BC-47CAE67B7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5E90F2-A63A-4EDF-86C3-8BD8F0B4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6125-9D3A-48B7-99F0-20B538749AF4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A3D591-ACA6-4364-8A14-611D9EA9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ECDB4-BA28-41BF-8976-0FB6D3BA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036E-3D44-4201-B091-0DD6F3254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39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295DF-5026-4311-99FA-BFA51A52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71F0D-7A9D-436F-95C1-6089D2B8F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2E305E-B84A-4DD6-9A9D-4CBE206D5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DE9133-6A7E-4F7A-A589-07018B8E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6125-9D3A-48B7-99F0-20B538749AF4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222437-B7B2-4455-BD03-2835C8D5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AD09D0-2360-4AB0-907F-EF0A2EEC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036E-3D44-4201-B091-0DD6F3254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57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90E5D-A1E6-4A63-A3F7-5570109D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66D48-BA93-42A9-AEEB-B98F4E8CA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1710F4-8BB4-412F-9CB8-CAF457F19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91C07-EFC4-4D97-937B-6B43031BB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F07E1D-0850-46DF-A452-CDCA4A29D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0973C3-B139-48C6-83B1-1DABC16B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6125-9D3A-48B7-99F0-20B538749AF4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9B2FAB-1EBF-4F96-A816-C00DCF05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0B0487-E64D-4B72-8FA6-84A99C5A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036E-3D44-4201-B091-0DD6F3254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94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F16D4-D0D6-49C5-86F4-E9F2ADCA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604B13-C1D3-4675-B35D-177F440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6125-9D3A-48B7-99F0-20B538749AF4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E7C102-BDEA-44C5-932C-DAEEA9C5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CAD108-13DB-4BE3-86EB-A73C7F0B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036E-3D44-4201-B091-0DD6F3254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1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44C8C3-99C3-4CD1-ABF4-08D246ED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6125-9D3A-48B7-99F0-20B538749AF4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D2C470-C5C5-4353-B3F8-78AC34F5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1B3544-3CDB-41B9-987F-685BBE71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036E-3D44-4201-B091-0DD6F3254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99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DB931-2BDD-47EF-BD4A-517CE12C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D8E9C4-9E2E-4C48-891B-2B04CEFDB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3E5C81-6E77-45C1-AFB0-C3EBCFF7E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E15F3D-A835-4484-9C1C-CBEC8814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6125-9D3A-48B7-99F0-20B538749AF4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F9FBC5-94AB-4526-B6D5-9BE037EC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35AE0B-E31C-4597-8455-4AC53C18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036E-3D44-4201-B091-0DD6F3254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27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926DC-6A56-415A-95BC-87C6CAB4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2CF52B-B90F-4EBA-87FB-15DF327F1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280505-A824-4484-9B0D-80838AF48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070FA5-15E8-4759-AA95-191F8917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6125-9D3A-48B7-99F0-20B538749AF4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F15BAE-D486-4725-8B03-373EC208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18BF57-80CC-44B8-87F8-B93A0D13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036E-3D44-4201-B091-0DD6F3254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29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A06B63-46BE-4567-9685-C97AF729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430130-875E-499D-8261-6450938F3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B98BDF-27B0-4924-8D32-EE9209AF0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B6125-9D3A-48B7-99F0-20B538749AF4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531460-C20B-4575-B157-F58E22A0A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8395E2-2548-4290-B807-6162A4DD3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036E-3D44-4201-B091-0DD6F3254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94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956CF-99D9-4456-9D5B-910A3ABE9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93520"/>
            <a:ext cx="9144000" cy="965200"/>
          </a:xfrm>
        </p:spPr>
        <p:txBody>
          <a:bodyPr>
            <a:normAutofit/>
          </a:bodyPr>
          <a:lstStyle/>
          <a:p>
            <a:pPr algn="l"/>
            <a:r>
              <a:rPr lang="fr-FR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VR – ET5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AC1078-29C2-41A2-8E59-077E70E6A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" y="245872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AUGMENTED REALITY FACE RECOGNITION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0EEBD8-6C37-4656-A6E9-F72084B74F09}"/>
              </a:ext>
            </a:extLst>
          </p:cNvPr>
          <p:cNvSpPr txBox="1"/>
          <p:nvPr/>
        </p:nvSpPr>
        <p:spPr>
          <a:xfrm>
            <a:off x="8153400" y="5842337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AZEMARD</a:t>
            </a:r>
            <a:r>
              <a:rPr lang="fr-FR" sz="12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Thomas</a:t>
            </a:r>
          </a:p>
          <a:p>
            <a:pPr algn="r"/>
            <a:r>
              <a:rPr lang="fr-FR" sz="1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BRINDAMOUR</a:t>
            </a:r>
            <a:r>
              <a:rPr lang="fr-FR" sz="12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Benjamin</a:t>
            </a:r>
          </a:p>
          <a:p>
            <a:pPr algn="r"/>
            <a:r>
              <a:rPr lang="fr-FR" sz="1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MBOURRA</a:t>
            </a:r>
            <a:r>
              <a:rPr lang="fr-FR" sz="12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Max</a:t>
            </a:r>
          </a:p>
          <a:p>
            <a:pPr algn="r"/>
            <a:r>
              <a:rPr lang="fr-FR" sz="1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SHI</a:t>
            </a:r>
            <a:r>
              <a:rPr lang="fr-FR" sz="12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Yao</a:t>
            </a:r>
          </a:p>
          <a:p>
            <a:pPr algn="r"/>
            <a:r>
              <a:rPr lang="fr-FR" sz="1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WOZNICA</a:t>
            </a:r>
            <a:r>
              <a:rPr lang="fr-FR" sz="12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Anthony</a:t>
            </a:r>
          </a:p>
        </p:txBody>
      </p:sp>
    </p:spTree>
    <p:extLst>
      <p:ext uri="{BB962C8B-B14F-4D97-AF65-F5344CB8AC3E}">
        <p14:creationId xmlns:p14="http://schemas.microsoft.com/office/powerpoint/2010/main" val="240480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 contrast="-2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B3F8F4A3-8A72-49FA-9025-C11FCEF89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94726" y="0"/>
            <a:ext cx="9197274" cy="5173467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40DB2FF0-A0F3-44A1-89DB-CB3C869AC8B6}"/>
              </a:ext>
            </a:extLst>
          </p:cNvPr>
          <p:cNvSpPr txBox="1">
            <a:spLocks/>
          </p:cNvSpPr>
          <p:nvPr/>
        </p:nvSpPr>
        <p:spPr>
          <a:xfrm>
            <a:off x="213928" y="188184"/>
            <a:ext cx="91440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BB3A4ADB-D388-4A96-8161-74926E81D8E0}"/>
              </a:ext>
            </a:extLst>
          </p:cNvPr>
          <p:cNvSpPr txBox="1">
            <a:spLocks/>
          </p:cNvSpPr>
          <p:nvPr/>
        </p:nvSpPr>
        <p:spPr>
          <a:xfrm>
            <a:off x="229736" y="1009955"/>
            <a:ext cx="9144000" cy="4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OBJECTIFS ET ENJEUX DU PROJET</a:t>
            </a:r>
          </a:p>
        </p:txBody>
      </p:sp>
      <p:pic>
        <p:nvPicPr>
          <p:cNvPr id="1044" name="Image 1043">
            <a:extLst>
              <a:ext uri="{FF2B5EF4-FFF2-40B4-BE49-F238E27FC236}">
                <a16:creationId xmlns:a16="http://schemas.microsoft.com/office/drawing/2014/main" id="{5597122B-8EF3-4C83-B4B4-39D38CDD46D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694" y="1488268"/>
            <a:ext cx="4470116" cy="4394200"/>
          </a:xfrm>
          <a:prstGeom prst="rect">
            <a:avLst/>
          </a:prstGeom>
        </p:spPr>
      </p:pic>
      <p:sp>
        <p:nvSpPr>
          <p:cNvPr id="1045" name="ZoneTexte 1044">
            <a:extLst>
              <a:ext uri="{FF2B5EF4-FFF2-40B4-BE49-F238E27FC236}">
                <a16:creationId xmlns:a16="http://schemas.microsoft.com/office/drawing/2014/main" id="{1AEC8233-7524-40A2-9460-A0CB909EB2C9}"/>
              </a:ext>
            </a:extLst>
          </p:cNvPr>
          <p:cNvSpPr txBox="1"/>
          <p:nvPr/>
        </p:nvSpPr>
        <p:spPr>
          <a:xfrm>
            <a:off x="355600" y="1836675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de </a:t>
            </a:r>
            <a:r>
              <a:rPr lang="fr-FR" b="1" dirty="0"/>
              <a:t>réalité augmentée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1E9033C-C65E-46BA-B970-60D2B2A0620C}"/>
              </a:ext>
            </a:extLst>
          </p:cNvPr>
          <p:cNvSpPr txBox="1"/>
          <p:nvPr/>
        </p:nvSpPr>
        <p:spPr>
          <a:xfrm>
            <a:off x="416685" y="2576428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Regain d’intérêt du grand public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431960B3-B2FD-4348-AB85-AA1B0CB7F6CF}"/>
              </a:ext>
            </a:extLst>
          </p:cNvPr>
          <p:cNvSpPr txBox="1"/>
          <p:nvPr/>
        </p:nvSpPr>
        <p:spPr>
          <a:xfrm>
            <a:off x="519937" y="3265774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Thématique actuelle de</a:t>
            </a:r>
          </a:p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L’affective </a:t>
            </a:r>
            <a:r>
              <a:rPr lang="fr-F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C46511A-94AC-4778-B457-BB4E9C143B76}"/>
              </a:ext>
            </a:extLst>
          </p:cNvPr>
          <p:cNvSpPr txBox="1"/>
          <p:nvPr/>
        </p:nvSpPr>
        <p:spPr>
          <a:xfrm>
            <a:off x="775648" y="4231983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Eléments de la pop-culture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6950FB3-EFBD-4B04-A642-932E3D260182}"/>
              </a:ext>
            </a:extLst>
          </p:cNvPr>
          <p:cNvSpPr txBox="1"/>
          <p:nvPr/>
        </p:nvSpPr>
        <p:spPr>
          <a:xfrm>
            <a:off x="355600" y="5971513"/>
            <a:ext cx="864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but –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Superposer des informations sensorielles sur un dispositif de réalité augmentée</a:t>
            </a:r>
          </a:p>
        </p:txBody>
      </p:sp>
      <p:cxnSp>
        <p:nvCxnSpPr>
          <p:cNvPr id="1049" name="Connecteur droit 1048">
            <a:extLst>
              <a:ext uri="{FF2B5EF4-FFF2-40B4-BE49-F238E27FC236}">
                <a16:creationId xmlns:a16="http://schemas.microsoft.com/office/drawing/2014/main" id="{1E0F1E7A-803B-488F-8247-837C58ED541A}"/>
              </a:ext>
            </a:extLst>
          </p:cNvPr>
          <p:cNvCxnSpPr>
            <a:cxnSpLocks/>
          </p:cNvCxnSpPr>
          <p:nvPr/>
        </p:nvCxnSpPr>
        <p:spPr>
          <a:xfrm>
            <a:off x="546100" y="2206007"/>
            <a:ext cx="3086100" cy="0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BC18F0F-05DF-431E-971A-F31FF0C0C444}"/>
              </a:ext>
            </a:extLst>
          </p:cNvPr>
          <p:cNvCxnSpPr>
            <a:cxnSpLocks/>
          </p:cNvCxnSpPr>
          <p:nvPr/>
        </p:nvCxnSpPr>
        <p:spPr>
          <a:xfrm>
            <a:off x="3632200" y="2206007"/>
            <a:ext cx="2680552" cy="1537935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4E6318C-F51D-4A42-B5F8-740D2740345E}"/>
              </a:ext>
            </a:extLst>
          </p:cNvPr>
          <p:cNvCxnSpPr>
            <a:cxnSpLocks/>
          </p:cNvCxnSpPr>
          <p:nvPr/>
        </p:nvCxnSpPr>
        <p:spPr>
          <a:xfrm>
            <a:off x="546100" y="2983881"/>
            <a:ext cx="3086100" cy="0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87197267-710A-4BA0-8FA1-BDAAA04B28F3}"/>
              </a:ext>
            </a:extLst>
          </p:cNvPr>
          <p:cNvCxnSpPr>
            <a:cxnSpLocks/>
          </p:cNvCxnSpPr>
          <p:nvPr/>
        </p:nvCxnSpPr>
        <p:spPr>
          <a:xfrm>
            <a:off x="3632200" y="2983881"/>
            <a:ext cx="2680552" cy="760061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E00D320-9D96-455A-B966-ECCF39B0F26C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700218" y="3912106"/>
            <a:ext cx="2970082" cy="0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7EB74B11-B156-45EC-B03E-4286AC1BA0FA}"/>
              </a:ext>
            </a:extLst>
          </p:cNvPr>
          <p:cNvCxnSpPr>
            <a:cxnSpLocks/>
          </p:cNvCxnSpPr>
          <p:nvPr/>
        </p:nvCxnSpPr>
        <p:spPr>
          <a:xfrm flipV="1">
            <a:off x="3670300" y="3755053"/>
            <a:ext cx="2639126" cy="157053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0B5D2A9-7239-48FE-8AF1-63424AD06F7C}"/>
              </a:ext>
            </a:extLst>
          </p:cNvPr>
          <p:cNvCxnSpPr>
            <a:cxnSpLocks/>
            <a:stCxn id="84" idx="6"/>
          </p:cNvCxnSpPr>
          <p:nvPr/>
        </p:nvCxnSpPr>
        <p:spPr>
          <a:xfrm>
            <a:off x="919046" y="4597204"/>
            <a:ext cx="2751254" cy="4111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A89EB94E-C480-4E32-9C80-67E48E7AD4AB}"/>
              </a:ext>
            </a:extLst>
          </p:cNvPr>
          <p:cNvCxnSpPr>
            <a:cxnSpLocks/>
          </p:cNvCxnSpPr>
          <p:nvPr/>
        </p:nvCxnSpPr>
        <p:spPr>
          <a:xfrm flipV="1">
            <a:off x="3670300" y="3751512"/>
            <a:ext cx="2639126" cy="849803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691CE131-C4FE-4050-9E2D-87EC256216A3}"/>
              </a:ext>
            </a:extLst>
          </p:cNvPr>
          <p:cNvSpPr/>
          <p:nvPr/>
        </p:nvSpPr>
        <p:spPr>
          <a:xfrm>
            <a:off x="405406" y="2143160"/>
            <a:ext cx="127000" cy="125695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2580251-DAF8-4A94-8B29-AE7E0AE70B05}"/>
              </a:ext>
            </a:extLst>
          </p:cNvPr>
          <p:cNvSpPr/>
          <p:nvPr/>
        </p:nvSpPr>
        <p:spPr>
          <a:xfrm>
            <a:off x="405406" y="2917292"/>
            <a:ext cx="127000" cy="125695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399282CE-460C-44CC-8D2C-D7B777DBB245}"/>
              </a:ext>
            </a:extLst>
          </p:cNvPr>
          <p:cNvSpPr/>
          <p:nvPr/>
        </p:nvSpPr>
        <p:spPr>
          <a:xfrm>
            <a:off x="573218" y="3849258"/>
            <a:ext cx="127000" cy="125695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5123ECAA-728F-49C6-B29F-54D24C526634}"/>
              </a:ext>
            </a:extLst>
          </p:cNvPr>
          <p:cNvSpPr/>
          <p:nvPr/>
        </p:nvSpPr>
        <p:spPr>
          <a:xfrm>
            <a:off x="792046" y="4534356"/>
            <a:ext cx="127000" cy="125695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1218416-72B0-482C-8928-D575EA4AA9E6}"/>
              </a:ext>
            </a:extLst>
          </p:cNvPr>
          <p:cNvSpPr txBox="1"/>
          <p:nvPr/>
        </p:nvSpPr>
        <p:spPr>
          <a:xfrm>
            <a:off x="1831690" y="5033324"/>
            <a:ext cx="232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de </a:t>
            </a:r>
            <a:r>
              <a:rPr lang="fr-FR" b="1" dirty="0"/>
              <a:t>l’HoloLens 2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214656EF-B322-4BF8-8F17-DD73E4D34CF7}"/>
              </a:ext>
            </a:extLst>
          </p:cNvPr>
          <p:cNvCxnSpPr>
            <a:cxnSpLocks/>
          </p:cNvCxnSpPr>
          <p:nvPr/>
        </p:nvCxnSpPr>
        <p:spPr>
          <a:xfrm flipV="1">
            <a:off x="1896419" y="5387416"/>
            <a:ext cx="2261343" cy="8838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0DD84A77-E258-4E5D-975B-C95F7B46E15B}"/>
              </a:ext>
            </a:extLst>
          </p:cNvPr>
          <p:cNvSpPr/>
          <p:nvPr/>
        </p:nvSpPr>
        <p:spPr>
          <a:xfrm>
            <a:off x="1769419" y="5324568"/>
            <a:ext cx="127000" cy="125695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7B8805D6-31E1-4E11-8366-9413F234831F}"/>
              </a:ext>
            </a:extLst>
          </p:cNvPr>
          <p:cNvCxnSpPr>
            <a:cxnSpLocks/>
          </p:cNvCxnSpPr>
          <p:nvPr/>
        </p:nvCxnSpPr>
        <p:spPr>
          <a:xfrm flipH="1">
            <a:off x="4157762" y="3761756"/>
            <a:ext cx="2151664" cy="1625659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08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 contrast="-2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B3F8F4A3-8A72-49FA-9025-C11FCEF89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94726" y="0"/>
            <a:ext cx="9197274" cy="5173467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40DB2FF0-A0F3-44A1-89DB-CB3C869AC8B6}"/>
              </a:ext>
            </a:extLst>
          </p:cNvPr>
          <p:cNvSpPr txBox="1">
            <a:spLocks/>
          </p:cNvSpPr>
          <p:nvPr/>
        </p:nvSpPr>
        <p:spPr>
          <a:xfrm>
            <a:off x="213928" y="188184"/>
            <a:ext cx="91440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BB3A4ADB-D388-4A96-8161-74926E81D8E0}"/>
              </a:ext>
            </a:extLst>
          </p:cNvPr>
          <p:cNvSpPr txBox="1">
            <a:spLocks/>
          </p:cNvSpPr>
          <p:nvPr/>
        </p:nvSpPr>
        <p:spPr>
          <a:xfrm>
            <a:off x="229736" y="1009955"/>
            <a:ext cx="9144000" cy="4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MODES DE REALISATION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5D37858-55F2-4840-86DD-4FD84964A851}"/>
              </a:ext>
            </a:extLst>
          </p:cNvPr>
          <p:cNvCxnSpPr>
            <a:cxnSpLocks/>
          </p:cNvCxnSpPr>
          <p:nvPr/>
        </p:nvCxnSpPr>
        <p:spPr>
          <a:xfrm>
            <a:off x="326420" y="2636816"/>
            <a:ext cx="3599641" cy="0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961CBD03-DDFE-458D-9EDF-F281CD2EAF47}"/>
              </a:ext>
            </a:extLst>
          </p:cNvPr>
          <p:cNvSpPr/>
          <p:nvPr/>
        </p:nvSpPr>
        <p:spPr>
          <a:xfrm>
            <a:off x="175573" y="2578325"/>
            <a:ext cx="127000" cy="125695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9A857D1-B713-4B5B-B03D-44A507EB3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821" y="2177193"/>
            <a:ext cx="2054712" cy="1209997"/>
          </a:xfrm>
          <a:prstGeom prst="rect">
            <a:avLst/>
          </a:prstGeom>
        </p:spPr>
      </p:pic>
      <p:sp>
        <p:nvSpPr>
          <p:cNvPr id="32" name="Ellipse 31">
            <a:extLst>
              <a:ext uri="{FF2B5EF4-FFF2-40B4-BE49-F238E27FC236}">
                <a16:creationId xmlns:a16="http://schemas.microsoft.com/office/drawing/2014/main" id="{C74FE8F5-A454-414C-8A81-FB30B6579BE3}"/>
              </a:ext>
            </a:extLst>
          </p:cNvPr>
          <p:cNvSpPr/>
          <p:nvPr/>
        </p:nvSpPr>
        <p:spPr>
          <a:xfrm>
            <a:off x="3922073" y="1760669"/>
            <a:ext cx="2195968" cy="2125931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62677F0-1EC5-4515-8334-8B4D34C5D780}"/>
              </a:ext>
            </a:extLst>
          </p:cNvPr>
          <p:cNvSpPr txBox="1"/>
          <p:nvPr/>
        </p:nvSpPr>
        <p:spPr>
          <a:xfrm>
            <a:off x="274561" y="2293758"/>
            <a:ext cx="28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Langage</a:t>
            </a:r>
            <a:r>
              <a:rPr lang="fr-FR" b="1" dirty="0"/>
              <a:t> Python 3.5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6C75F07A-44A2-4B40-AEF4-A1D8EC359EDB}"/>
              </a:ext>
            </a:extLst>
          </p:cNvPr>
          <p:cNvCxnSpPr>
            <a:cxnSpLocks/>
          </p:cNvCxnSpPr>
          <p:nvPr/>
        </p:nvCxnSpPr>
        <p:spPr>
          <a:xfrm>
            <a:off x="2994726" y="3048296"/>
            <a:ext cx="931335" cy="0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8FDB469-E215-4E81-9B04-7650045CCE90}"/>
              </a:ext>
            </a:extLst>
          </p:cNvPr>
          <p:cNvCxnSpPr>
            <a:cxnSpLocks/>
          </p:cNvCxnSpPr>
          <p:nvPr/>
        </p:nvCxnSpPr>
        <p:spPr>
          <a:xfrm flipV="1">
            <a:off x="2640538" y="3063241"/>
            <a:ext cx="346174" cy="487105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AFBC5A5-31D5-4CA5-9FA9-479624361AEE}"/>
              </a:ext>
            </a:extLst>
          </p:cNvPr>
          <p:cNvCxnSpPr>
            <a:cxnSpLocks/>
            <a:stCxn id="49" idx="6"/>
          </p:cNvCxnSpPr>
          <p:nvPr/>
        </p:nvCxnSpPr>
        <p:spPr>
          <a:xfrm flipV="1">
            <a:off x="620516" y="3551052"/>
            <a:ext cx="2020023" cy="3204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3B088AD1-DD18-400B-BAE8-3FC777FC7B17}"/>
              </a:ext>
            </a:extLst>
          </p:cNvPr>
          <p:cNvSpPr txBox="1"/>
          <p:nvPr/>
        </p:nvSpPr>
        <p:spPr>
          <a:xfrm>
            <a:off x="561882" y="3219450"/>
            <a:ext cx="207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Module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OpenCV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5423CF2-E153-4DA7-B4FF-ED2BA2F13CF4}"/>
              </a:ext>
            </a:extLst>
          </p:cNvPr>
          <p:cNvSpPr/>
          <p:nvPr/>
        </p:nvSpPr>
        <p:spPr>
          <a:xfrm>
            <a:off x="493516" y="3491408"/>
            <a:ext cx="127000" cy="125695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012C3CC3-AF64-46CC-815E-E6788626C6F3}"/>
              </a:ext>
            </a:extLst>
          </p:cNvPr>
          <p:cNvCxnSpPr>
            <a:cxnSpLocks/>
          </p:cNvCxnSpPr>
          <p:nvPr/>
        </p:nvCxnSpPr>
        <p:spPr>
          <a:xfrm flipV="1">
            <a:off x="3596640" y="3564363"/>
            <a:ext cx="626110" cy="2502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67800F5-85EE-46DD-8937-B3BE845AACE4}"/>
              </a:ext>
            </a:extLst>
          </p:cNvPr>
          <p:cNvCxnSpPr>
            <a:cxnSpLocks/>
          </p:cNvCxnSpPr>
          <p:nvPr/>
        </p:nvCxnSpPr>
        <p:spPr>
          <a:xfrm flipH="1">
            <a:off x="2888230" y="3566865"/>
            <a:ext cx="722653" cy="888503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9132286-AD77-42FB-8B3A-FC9A866CB0A9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1003045" y="4443587"/>
            <a:ext cx="1881178" cy="2553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2BC11D82-1B44-47C6-868E-556F513B516D}"/>
              </a:ext>
            </a:extLst>
          </p:cNvPr>
          <p:cNvSpPr/>
          <p:nvPr/>
        </p:nvSpPr>
        <p:spPr>
          <a:xfrm>
            <a:off x="876045" y="4380739"/>
            <a:ext cx="127000" cy="125695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B20D341-FD4F-4730-B0A2-E39F475499B2}"/>
              </a:ext>
            </a:extLst>
          </p:cNvPr>
          <p:cNvSpPr txBox="1"/>
          <p:nvPr/>
        </p:nvSpPr>
        <p:spPr>
          <a:xfrm>
            <a:off x="1010637" y="4119974"/>
            <a:ext cx="168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Module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dlib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992BD72-D0EA-4968-A05A-BDCEA511E979}"/>
              </a:ext>
            </a:extLst>
          </p:cNvPr>
          <p:cNvSpPr/>
          <p:nvPr/>
        </p:nvSpPr>
        <p:spPr>
          <a:xfrm>
            <a:off x="7005671" y="3939986"/>
            <a:ext cx="4882785" cy="25726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6DD88CC-DD74-40B2-B2EC-40741385B6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9" b="24786"/>
          <a:stretch/>
        </p:blipFill>
        <p:spPr>
          <a:xfrm>
            <a:off x="6608827" y="3974932"/>
            <a:ext cx="3245914" cy="86218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1BE6669-1AEF-4D27-AB8D-9FD76AACA87F}"/>
              </a:ext>
            </a:extLst>
          </p:cNvPr>
          <p:cNvSpPr/>
          <p:nvPr/>
        </p:nvSpPr>
        <p:spPr>
          <a:xfrm>
            <a:off x="7006642" y="959760"/>
            <a:ext cx="4882785" cy="265734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59362CA-EA1C-4ED0-9881-C3C6DBD31B2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70"/>
          <a:stretch/>
        </p:blipFill>
        <p:spPr>
          <a:xfrm>
            <a:off x="6603814" y="1010961"/>
            <a:ext cx="1778883" cy="743388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17D0A328-57A4-4B9F-A609-527BAD84412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34"/>
          <a:stretch/>
        </p:blipFill>
        <p:spPr>
          <a:xfrm>
            <a:off x="7805116" y="1121152"/>
            <a:ext cx="1798356" cy="518395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E70565C4-4E89-4E8C-AEC0-D63540040439}"/>
              </a:ext>
            </a:extLst>
          </p:cNvPr>
          <p:cNvSpPr/>
          <p:nvPr/>
        </p:nvSpPr>
        <p:spPr>
          <a:xfrm>
            <a:off x="1331256" y="4914096"/>
            <a:ext cx="5272553" cy="15965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822591A4-328D-4300-BB05-6BB92F1283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87" y="5095372"/>
            <a:ext cx="869492" cy="869492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ACBC9AC5-35C6-4143-BE70-EDBF0C329E5F}"/>
              </a:ext>
            </a:extLst>
          </p:cNvPr>
          <p:cNvSpPr txBox="1"/>
          <p:nvPr/>
        </p:nvSpPr>
        <p:spPr>
          <a:xfrm>
            <a:off x="2455519" y="5089368"/>
            <a:ext cx="3323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Webcam AR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Fonctionnement en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Synchronisation en temps réel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Limitation |Processeur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609757D-247D-4626-8C30-91F7663598FD}"/>
              </a:ext>
            </a:extLst>
          </p:cNvPr>
          <p:cNvSpPr txBox="1"/>
          <p:nvPr/>
        </p:nvSpPr>
        <p:spPr>
          <a:xfrm>
            <a:off x="7133168" y="4809450"/>
            <a:ext cx="4315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HoloLens AR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Déploiement sur HoloLens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Synchronisation différée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Limitation |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Limitation |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Processeur</a:t>
            </a:r>
            <a:r>
              <a:rPr lang="fr-FR" dirty="0"/>
              <a:t> (Server)</a:t>
            </a:r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EC933198-524D-4728-8647-9D263E462B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842" y="3162783"/>
            <a:ext cx="1136893" cy="413012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5FF88EEE-9F10-4E83-BE40-CCA586B6D03B}"/>
              </a:ext>
            </a:extLst>
          </p:cNvPr>
          <p:cNvSpPr txBox="1"/>
          <p:nvPr/>
        </p:nvSpPr>
        <p:spPr>
          <a:xfrm>
            <a:off x="7115967" y="1865728"/>
            <a:ext cx="4315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Mobile AR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Déploiement sur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appareil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Synchronisation différée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Limitation |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Limitation |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Processeur</a:t>
            </a:r>
            <a:r>
              <a:rPr lang="fr-FR" dirty="0"/>
              <a:t> (Server)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A34787E0-13FE-42D0-9FB6-5E7A6C43D694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5020057" y="3886600"/>
            <a:ext cx="12850" cy="1026129"/>
          </a:xfrm>
          <a:prstGeom prst="straightConnector1">
            <a:avLst/>
          </a:prstGeom>
          <a:ln>
            <a:solidFill>
              <a:srgbClr val="01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535CA4A3-5290-417F-9F5B-7DFCEDD61D5C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6118041" y="2823635"/>
            <a:ext cx="888601" cy="9221"/>
          </a:xfrm>
          <a:prstGeom prst="straightConnector1">
            <a:avLst/>
          </a:prstGeom>
          <a:ln>
            <a:solidFill>
              <a:srgbClr val="01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BDEE3AE-FE98-402E-AEA2-335CB4B37C1D}"/>
              </a:ext>
            </a:extLst>
          </p:cNvPr>
          <p:cNvCxnSpPr>
            <a:cxnSpLocks/>
          </p:cNvCxnSpPr>
          <p:nvPr/>
        </p:nvCxnSpPr>
        <p:spPr>
          <a:xfrm>
            <a:off x="5407043" y="3805700"/>
            <a:ext cx="539807" cy="0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90E76461-3F83-416E-961E-50561D43B4CA}"/>
              </a:ext>
            </a:extLst>
          </p:cNvPr>
          <p:cNvCxnSpPr>
            <a:cxnSpLocks/>
          </p:cNvCxnSpPr>
          <p:nvPr/>
        </p:nvCxnSpPr>
        <p:spPr>
          <a:xfrm>
            <a:off x="6454931" y="4205520"/>
            <a:ext cx="550740" cy="0"/>
          </a:xfrm>
          <a:prstGeom prst="straightConnector1">
            <a:avLst/>
          </a:prstGeom>
          <a:ln>
            <a:solidFill>
              <a:srgbClr val="01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 88">
            <a:extLst>
              <a:ext uri="{FF2B5EF4-FFF2-40B4-BE49-F238E27FC236}">
                <a16:creationId xmlns:a16="http://schemas.microsoft.com/office/drawing/2014/main" id="{D96C115A-B435-4A86-82E0-2613A84D5B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842" y="6007985"/>
            <a:ext cx="1136893" cy="413012"/>
          </a:xfrm>
          <a:prstGeom prst="rect">
            <a:avLst/>
          </a:prstGeom>
        </p:spPr>
      </p:pic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CA418B1-135E-4855-BFAF-B167A0ED475D}"/>
              </a:ext>
            </a:extLst>
          </p:cNvPr>
          <p:cNvCxnSpPr>
            <a:cxnSpLocks/>
          </p:cNvCxnSpPr>
          <p:nvPr/>
        </p:nvCxnSpPr>
        <p:spPr>
          <a:xfrm>
            <a:off x="5946850" y="3805700"/>
            <a:ext cx="508081" cy="399820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E468CC33-5938-41CD-931B-6F30DF1EA90A}"/>
              </a:ext>
            </a:extLst>
          </p:cNvPr>
          <p:cNvSpPr txBox="1"/>
          <p:nvPr/>
        </p:nvSpPr>
        <p:spPr>
          <a:xfrm>
            <a:off x="4329246" y="3360503"/>
            <a:ext cx="28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49460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 contrast="-2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 103" descr="Une image contenant personne, portant, intérieur, verres&#10;&#10;Description générée automatiquement">
            <a:extLst>
              <a:ext uri="{FF2B5EF4-FFF2-40B4-BE49-F238E27FC236}">
                <a16:creationId xmlns:a16="http://schemas.microsoft.com/office/drawing/2014/main" id="{18568A79-9175-4F65-8019-3CB2736149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03"/>
          <a:stretch/>
        </p:blipFill>
        <p:spPr>
          <a:xfrm>
            <a:off x="0" y="0"/>
            <a:ext cx="3520440" cy="6858000"/>
          </a:xfrm>
          <a:prstGeom prst="rect">
            <a:avLst/>
          </a:prstGeom>
        </p:spPr>
      </p:pic>
      <p:pic>
        <p:nvPicPr>
          <p:cNvPr id="5" name="Espace réservé du contenu 4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B3F8F4A3-8A72-49FA-9025-C11FCEF89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94726" y="0"/>
            <a:ext cx="9197274" cy="5173467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40DB2FF0-A0F3-44A1-89DB-CB3C869AC8B6}"/>
              </a:ext>
            </a:extLst>
          </p:cNvPr>
          <p:cNvSpPr txBox="1">
            <a:spLocks/>
          </p:cNvSpPr>
          <p:nvPr/>
        </p:nvSpPr>
        <p:spPr>
          <a:xfrm>
            <a:off x="213928" y="188184"/>
            <a:ext cx="91440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 TRACKING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BB3A4ADB-D388-4A96-8161-74926E81D8E0}"/>
              </a:ext>
            </a:extLst>
          </p:cNvPr>
          <p:cNvSpPr txBox="1">
            <a:spLocks/>
          </p:cNvSpPr>
          <p:nvPr/>
        </p:nvSpPr>
        <p:spPr>
          <a:xfrm>
            <a:off x="229736" y="1009955"/>
            <a:ext cx="9144000" cy="4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SUIVRE LE VISAGE DE L’UTILISATEUR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A5EDBB47-9E73-4E6A-B7C8-5FD2BDDA8EC8}"/>
              </a:ext>
            </a:extLst>
          </p:cNvPr>
          <p:cNvSpPr txBox="1"/>
          <p:nvPr/>
        </p:nvSpPr>
        <p:spPr>
          <a:xfrm>
            <a:off x="3352515" y="1679134"/>
            <a:ext cx="35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Détecter </a:t>
            </a:r>
            <a:r>
              <a:rPr lang="fr-FR" dirty="0"/>
              <a:t>le visage de l’utilisateur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DE14BA4-C8B9-4DE5-AF4F-F43DD9C5133B}"/>
              </a:ext>
            </a:extLst>
          </p:cNvPr>
          <p:cNvSpPr txBox="1"/>
          <p:nvPr/>
        </p:nvSpPr>
        <p:spPr>
          <a:xfrm>
            <a:off x="3246554" y="2952669"/>
            <a:ext cx="294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Forte variabilité </a:t>
            </a:r>
            <a:r>
              <a:rPr lang="fr-FR" dirty="0" err="1"/>
              <a:t>intra-classes</a:t>
            </a:r>
            <a:endParaRPr lang="fr-FR" dirty="0"/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7FB63327-82FF-4CA0-A7AB-AF96E9EDA4A1}"/>
              </a:ext>
            </a:extLst>
          </p:cNvPr>
          <p:cNvSpPr txBox="1"/>
          <p:nvPr/>
        </p:nvSpPr>
        <p:spPr>
          <a:xfrm>
            <a:off x="3600016" y="4181337"/>
            <a:ext cx="35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Marquage </a:t>
            </a:r>
            <a:r>
              <a:rPr lang="fr-FR" dirty="0"/>
              <a:t>du visage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DE9FB506-9164-4FDB-BD94-14D5F47DF6BA}"/>
              </a:ext>
            </a:extLst>
          </p:cNvPr>
          <p:cNvSpPr txBox="1"/>
          <p:nvPr/>
        </p:nvSpPr>
        <p:spPr>
          <a:xfrm>
            <a:off x="8465893" y="3037627"/>
            <a:ext cx="352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Forme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61C5AC1-48F0-4291-9B70-FF10CD571252}"/>
              </a:ext>
            </a:extLst>
          </p:cNvPr>
          <p:cNvSpPr txBox="1"/>
          <p:nvPr/>
        </p:nvSpPr>
        <p:spPr>
          <a:xfrm>
            <a:off x="8040258" y="2501989"/>
            <a:ext cx="352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Couleur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CDE9AA7E-B0EA-42A2-AA9B-9D921EFB8BC5}"/>
              </a:ext>
            </a:extLst>
          </p:cNvPr>
          <p:cNvSpPr txBox="1"/>
          <p:nvPr/>
        </p:nvSpPr>
        <p:spPr>
          <a:xfrm>
            <a:off x="6946354" y="4695076"/>
            <a:ext cx="4614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Expression faciale modifiant la forme du visage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1B9E1B63-1126-4169-8E6B-5779F90F190F}"/>
              </a:ext>
            </a:extLst>
          </p:cNvPr>
          <p:cNvSpPr txBox="1"/>
          <p:nvPr/>
        </p:nvSpPr>
        <p:spPr>
          <a:xfrm>
            <a:off x="7959799" y="3977221"/>
            <a:ext cx="352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Illumination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415BCCE2-138E-47C1-B63F-3DDD98E4C2BE}"/>
              </a:ext>
            </a:extLst>
          </p:cNvPr>
          <p:cNvSpPr txBox="1"/>
          <p:nvPr/>
        </p:nvSpPr>
        <p:spPr>
          <a:xfrm>
            <a:off x="3352515" y="5310739"/>
            <a:ext cx="181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/>
              <a:t>Reconnaissance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FC3AD0A3-7BE4-489C-AD3A-B2DC0F1585EF}"/>
              </a:ext>
            </a:extLst>
          </p:cNvPr>
          <p:cNvSpPr txBox="1"/>
          <p:nvPr/>
        </p:nvSpPr>
        <p:spPr>
          <a:xfrm>
            <a:off x="7410072" y="2104555"/>
            <a:ext cx="352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Paréidolie</a:t>
            </a:r>
          </a:p>
        </p:txBody>
      </p: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C01BA30C-371A-476E-AB2B-2C8A229E7DFF}"/>
              </a:ext>
            </a:extLst>
          </p:cNvPr>
          <p:cNvCxnSpPr>
            <a:cxnSpLocks/>
          </p:cNvCxnSpPr>
          <p:nvPr/>
        </p:nvCxnSpPr>
        <p:spPr>
          <a:xfrm>
            <a:off x="2496359" y="2064002"/>
            <a:ext cx="4194001" cy="0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16EC05B1-B596-4D7E-86ED-BAC577BE13CF}"/>
              </a:ext>
            </a:extLst>
          </p:cNvPr>
          <p:cNvCxnSpPr>
            <a:cxnSpLocks/>
          </p:cNvCxnSpPr>
          <p:nvPr/>
        </p:nvCxnSpPr>
        <p:spPr>
          <a:xfrm>
            <a:off x="2435399" y="3313682"/>
            <a:ext cx="3882504" cy="26031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74698092-E848-4F10-88FE-2F46EF2A82F6}"/>
              </a:ext>
            </a:extLst>
          </p:cNvPr>
          <p:cNvCxnSpPr>
            <a:cxnSpLocks/>
          </p:cNvCxnSpPr>
          <p:nvPr/>
        </p:nvCxnSpPr>
        <p:spPr>
          <a:xfrm>
            <a:off x="3215640" y="4517642"/>
            <a:ext cx="2392680" cy="0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E37A141A-DCCE-4B12-BC7F-DA2213CC8DCD}"/>
              </a:ext>
            </a:extLst>
          </p:cNvPr>
          <p:cNvCxnSpPr>
            <a:cxnSpLocks/>
          </p:cNvCxnSpPr>
          <p:nvPr/>
        </p:nvCxnSpPr>
        <p:spPr>
          <a:xfrm>
            <a:off x="2994726" y="5680071"/>
            <a:ext cx="2174275" cy="0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5AF1D0FA-BB6B-493F-8C7F-F75B5D94C125}"/>
              </a:ext>
            </a:extLst>
          </p:cNvPr>
          <p:cNvCxnSpPr>
            <a:cxnSpLocks/>
            <a:stCxn id="135" idx="7"/>
          </p:cNvCxnSpPr>
          <p:nvPr/>
        </p:nvCxnSpPr>
        <p:spPr>
          <a:xfrm flipV="1">
            <a:off x="1278470" y="2064006"/>
            <a:ext cx="1217889" cy="665062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BA2CE26-E1F5-4568-8DAA-37495CE7F42D}"/>
              </a:ext>
            </a:extLst>
          </p:cNvPr>
          <p:cNvCxnSpPr>
            <a:cxnSpLocks/>
            <a:endCxn id="135" idx="6"/>
          </p:cNvCxnSpPr>
          <p:nvPr/>
        </p:nvCxnSpPr>
        <p:spPr>
          <a:xfrm flipH="1" flipV="1">
            <a:off x="1346164" y="2898178"/>
            <a:ext cx="1089236" cy="415504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9FE2797F-9CC2-42A4-AE1E-ACBDDCFAB3ED}"/>
              </a:ext>
            </a:extLst>
          </p:cNvPr>
          <p:cNvCxnSpPr>
            <a:cxnSpLocks/>
            <a:endCxn id="135" idx="5"/>
          </p:cNvCxnSpPr>
          <p:nvPr/>
        </p:nvCxnSpPr>
        <p:spPr>
          <a:xfrm flipH="1" flipV="1">
            <a:off x="1278470" y="3067288"/>
            <a:ext cx="1937170" cy="1450356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F32FD96-3E36-440E-A39F-0E083DB2B11F}"/>
              </a:ext>
            </a:extLst>
          </p:cNvPr>
          <p:cNvCxnSpPr>
            <a:cxnSpLocks/>
          </p:cNvCxnSpPr>
          <p:nvPr/>
        </p:nvCxnSpPr>
        <p:spPr>
          <a:xfrm flipH="1" flipV="1">
            <a:off x="1782229" y="4686754"/>
            <a:ext cx="1210398" cy="993317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>
            <a:extLst>
              <a:ext uri="{FF2B5EF4-FFF2-40B4-BE49-F238E27FC236}">
                <a16:creationId xmlns:a16="http://schemas.microsoft.com/office/drawing/2014/main" id="{3E0B1CA9-2EEB-4877-BF25-15AEB9AD46AA}"/>
              </a:ext>
            </a:extLst>
          </p:cNvPr>
          <p:cNvSpPr/>
          <p:nvPr/>
        </p:nvSpPr>
        <p:spPr>
          <a:xfrm>
            <a:off x="883919" y="2659021"/>
            <a:ext cx="462245" cy="478314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EF51DA2D-9F07-4DE5-B2F1-6C83F497013C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1115042" y="3137335"/>
            <a:ext cx="667187" cy="1549420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Ellipse 145">
            <a:extLst>
              <a:ext uri="{FF2B5EF4-FFF2-40B4-BE49-F238E27FC236}">
                <a16:creationId xmlns:a16="http://schemas.microsoft.com/office/drawing/2014/main" id="{6D4E3E9B-D4BB-47D6-9966-40D0EBA1E522}"/>
              </a:ext>
            </a:extLst>
          </p:cNvPr>
          <p:cNvSpPr/>
          <p:nvPr/>
        </p:nvSpPr>
        <p:spPr>
          <a:xfrm>
            <a:off x="6690360" y="1999072"/>
            <a:ext cx="127000" cy="125695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B8ECF8D5-DE20-4B20-BB22-483EA4A39B53}"/>
              </a:ext>
            </a:extLst>
          </p:cNvPr>
          <p:cNvSpPr/>
          <p:nvPr/>
        </p:nvSpPr>
        <p:spPr>
          <a:xfrm>
            <a:off x="5614870" y="4454794"/>
            <a:ext cx="127000" cy="125695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C67B60E0-3FE7-4727-9FD6-D0238515479D}"/>
              </a:ext>
            </a:extLst>
          </p:cNvPr>
          <p:cNvSpPr/>
          <p:nvPr/>
        </p:nvSpPr>
        <p:spPr>
          <a:xfrm>
            <a:off x="5188794" y="5612262"/>
            <a:ext cx="127000" cy="125695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B9EB7C16-BAC6-47AB-ACCD-349C166C49FC}"/>
              </a:ext>
            </a:extLst>
          </p:cNvPr>
          <p:cNvSpPr/>
          <p:nvPr/>
        </p:nvSpPr>
        <p:spPr>
          <a:xfrm>
            <a:off x="6330829" y="2856422"/>
            <a:ext cx="999611" cy="961919"/>
          </a:xfrm>
          <a:prstGeom prst="ellipse">
            <a:avLst/>
          </a:prstGeom>
          <a:noFill/>
          <a:ln w="19050"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4" name="Connecteur : en angle 233">
            <a:extLst>
              <a:ext uri="{FF2B5EF4-FFF2-40B4-BE49-F238E27FC236}">
                <a16:creationId xmlns:a16="http://schemas.microsoft.com/office/drawing/2014/main" id="{99ECCB7D-D688-474D-BD9F-889C28F69753}"/>
              </a:ext>
            </a:extLst>
          </p:cNvPr>
          <p:cNvCxnSpPr>
            <a:endCxn id="197" idx="0"/>
          </p:cNvCxnSpPr>
          <p:nvPr/>
        </p:nvCxnSpPr>
        <p:spPr>
          <a:xfrm rot="10800000" flipV="1">
            <a:off x="6830636" y="2443108"/>
            <a:ext cx="1495175" cy="413313"/>
          </a:xfrm>
          <a:prstGeom prst="bentConnector2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eur : en angle 235">
            <a:extLst>
              <a:ext uri="{FF2B5EF4-FFF2-40B4-BE49-F238E27FC236}">
                <a16:creationId xmlns:a16="http://schemas.microsoft.com/office/drawing/2014/main" id="{85415A0E-9634-4019-93EC-4F8C793BC89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84050" y="2802170"/>
            <a:ext cx="1561365" cy="156749"/>
          </a:xfrm>
          <a:prstGeom prst="bentConnector2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 : en angle 236">
            <a:extLst>
              <a:ext uri="{FF2B5EF4-FFF2-40B4-BE49-F238E27FC236}">
                <a16:creationId xmlns:a16="http://schemas.microsoft.com/office/drawing/2014/main" id="{EC57B560-8FAE-4A32-8978-E7EC4CF2D188}"/>
              </a:ext>
            </a:extLst>
          </p:cNvPr>
          <p:cNvCxnSpPr>
            <a:cxnSpLocks/>
            <a:endCxn id="197" idx="6"/>
          </p:cNvCxnSpPr>
          <p:nvPr/>
        </p:nvCxnSpPr>
        <p:spPr>
          <a:xfrm rot="10800000">
            <a:off x="7330440" y="3337383"/>
            <a:ext cx="1797852" cy="1405"/>
          </a:xfrm>
          <a:prstGeom prst="bentConnector3">
            <a:avLst>
              <a:gd name="adj1" fmla="val 50000"/>
            </a:avLst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 : en angle 240">
            <a:extLst>
              <a:ext uri="{FF2B5EF4-FFF2-40B4-BE49-F238E27FC236}">
                <a16:creationId xmlns:a16="http://schemas.microsoft.com/office/drawing/2014/main" id="{2DD6F97C-6B1B-4402-A349-F69F19FADF0B}"/>
              </a:ext>
            </a:extLst>
          </p:cNvPr>
          <p:cNvCxnSpPr>
            <a:cxnSpLocks/>
            <a:endCxn id="197" idx="5"/>
          </p:cNvCxnSpPr>
          <p:nvPr/>
        </p:nvCxnSpPr>
        <p:spPr>
          <a:xfrm rot="10800000">
            <a:off x="7184050" y="3677472"/>
            <a:ext cx="1794952" cy="575711"/>
          </a:xfrm>
          <a:prstGeom prst="bentConnector2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04DFB5CA-C89C-4BEB-BA66-98AE4F2C66D6}"/>
              </a:ext>
            </a:extLst>
          </p:cNvPr>
          <p:cNvCxnSpPr>
            <a:cxnSpLocks/>
            <a:endCxn id="197" idx="4"/>
          </p:cNvCxnSpPr>
          <p:nvPr/>
        </p:nvCxnSpPr>
        <p:spPr>
          <a:xfrm rot="10800000">
            <a:off x="6830636" y="3818342"/>
            <a:ext cx="4082895" cy="1212149"/>
          </a:xfrm>
          <a:prstGeom prst="bentConnector2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Image 247">
            <a:extLst>
              <a:ext uri="{FF2B5EF4-FFF2-40B4-BE49-F238E27FC236}">
                <a16:creationId xmlns:a16="http://schemas.microsoft.com/office/drawing/2014/main" id="{AB6A1372-C461-4CCF-AB9E-E79A32CD1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10" y="2979453"/>
            <a:ext cx="703164" cy="62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8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 contrast="-2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 59" descr="Une image contenant personne, portant, intérieur, verres&#10;&#10;Description générée automatiquement">
            <a:extLst>
              <a:ext uri="{FF2B5EF4-FFF2-40B4-BE49-F238E27FC236}">
                <a16:creationId xmlns:a16="http://schemas.microsoft.com/office/drawing/2014/main" id="{002916F3-204E-4C5B-A6C6-71088B2D4F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03"/>
          <a:stretch/>
        </p:blipFill>
        <p:spPr>
          <a:xfrm>
            <a:off x="0" y="0"/>
            <a:ext cx="3520440" cy="6858000"/>
          </a:xfrm>
          <a:prstGeom prst="rect">
            <a:avLst/>
          </a:prstGeom>
        </p:spPr>
      </p:pic>
      <p:pic>
        <p:nvPicPr>
          <p:cNvPr id="5" name="Espace réservé du contenu 4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B3F8F4A3-8A72-49FA-9025-C11FCEF89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94726" y="0"/>
            <a:ext cx="9197274" cy="5173467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40DB2FF0-A0F3-44A1-89DB-CB3C869AC8B6}"/>
              </a:ext>
            </a:extLst>
          </p:cNvPr>
          <p:cNvSpPr txBox="1">
            <a:spLocks/>
          </p:cNvSpPr>
          <p:nvPr/>
        </p:nvSpPr>
        <p:spPr>
          <a:xfrm>
            <a:off x="213928" y="188184"/>
            <a:ext cx="91440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BB3A4ADB-D388-4A96-8161-74926E81D8E0}"/>
              </a:ext>
            </a:extLst>
          </p:cNvPr>
          <p:cNvSpPr txBox="1">
            <a:spLocks/>
          </p:cNvSpPr>
          <p:nvPr/>
        </p:nvSpPr>
        <p:spPr>
          <a:xfrm>
            <a:off x="229736" y="1009955"/>
            <a:ext cx="9144000" cy="4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MISE EN APPLICATION DU FACE TRACKING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26A229-5D9C-4C14-A3E8-7F03A0EB718A}"/>
              </a:ext>
            </a:extLst>
          </p:cNvPr>
          <p:cNvSpPr/>
          <p:nvPr/>
        </p:nvSpPr>
        <p:spPr>
          <a:xfrm>
            <a:off x="2818264" y="1475059"/>
            <a:ext cx="3334874" cy="182723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B9090D-92E2-41BE-8137-AFB3231444AC}"/>
              </a:ext>
            </a:extLst>
          </p:cNvPr>
          <p:cNvSpPr/>
          <p:nvPr/>
        </p:nvSpPr>
        <p:spPr>
          <a:xfrm>
            <a:off x="2802455" y="3539393"/>
            <a:ext cx="3334874" cy="18272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188F3B-2D2C-40DD-96D9-EC7F1ACC56CE}"/>
              </a:ext>
            </a:extLst>
          </p:cNvPr>
          <p:cNvSpPr/>
          <p:nvPr/>
        </p:nvSpPr>
        <p:spPr>
          <a:xfrm>
            <a:off x="6780975" y="1442398"/>
            <a:ext cx="5069838" cy="182723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032C44-AE89-4984-8F30-39FEC98AAFF8}"/>
              </a:ext>
            </a:extLst>
          </p:cNvPr>
          <p:cNvSpPr/>
          <p:nvPr/>
        </p:nvSpPr>
        <p:spPr>
          <a:xfrm>
            <a:off x="6780974" y="3514969"/>
            <a:ext cx="5069839" cy="182723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8EB1DD1-81CA-4E30-9ED4-D706040AB9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1674178"/>
            <a:ext cx="1151831" cy="1418847"/>
          </a:xfrm>
          <a:prstGeom prst="rect">
            <a:avLst/>
          </a:prstGeom>
        </p:spPr>
      </p:pic>
      <p:pic>
        <p:nvPicPr>
          <p:cNvPr id="8" name="Image 7" descr="Une image contenant transport&#10;&#10;Description générée automatiquement">
            <a:extLst>
              <a:ext uri="{FF2B5EF4-FFF2-40B4-BE49-F238E27FC236}">
                <a16:creationId xmlns:a16="http://schemas.microsoft.com/office/drawing/2014/main" id="{8D3E5B62-9A2F-4BF3-95EE-D2758B67F4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84" y="3880173"/>
            <a:ext cx="1655146" cy="118105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4B39BD3-3A27-44BD-A1B8-CB18274ADF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03" y="1670151"/>
            <a:ext cx="2667965" cy="143625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0B581EB-4373-421E-AA71-19797E31FE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80" y="3819903"/>
            <a:ext cx="2848636" cy="1114767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74DC549E-F5CE-4222-B8C6-DDA1DD47F0BF}"/>
              </a:ext>
            </a:extLst>
          </p:cNvPr>
          <p:cNvSpPr txBox="1"/>
          <p:nvPr/>
        </p:nvSpPr>
        <p:spPr>
          <a:xfrm>
            <a:off x="4048703" y="1660039"/>
            <a:ext cx="221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OpenCV</a:t>
            </a:r>
            <a:r>
              <a:rPr lang="fr-FR" b="1" dirty="0"/>
              <a:t> 2.4.3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Détection de visages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Classifieur en Cascade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32DD671-07AC-408A-9286-6601B7E8EBA7}"/>
              </a:ext>
            </a:extLst>
          </p:cNvPr>
          <p:cNvSpPr txBox="1"/>
          <p:nvPr/>
        </p:nvSpPr>
        <p:spPr>
          <a:xfrm>
            <a:off x="4042704" y="3748658"/>
            <a:ext cx="2218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dlib</a:t>
            </a:r>
            <a:r>
              <a:rPr lang="fr-FR" b="1" dirty="0"/>
              <a:t> 19.16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Face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Normalisation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Extraction de </a:t>
            </a:r>
            <a:r>
              <a:rPr lang="fr-FR" dirty="0" err="1"/>
              <a:t>features</a:t>
            </a:r>
            <a:endParaRPr lang="fr-FR" dirty="0"/>
          </a:p>
          <a:p>
            <a:endParaRPr lang="fr-FR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DFDE659-7B61-4E6B-BCA9-D4E1F965F9C3}"/>
              </a:ext>
            </a:extLst>
          </p:cNvPr>
          <p:cNvSpPr txBox="1"/>
          <p:nvPr/>
        </p:nvSpPr>
        <p:spPr>
          <a:xfrm>
            <a:off x="9232410" y="1662739"/>
            <a:ext cx="221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SkLearn</a:t>
            </a:r>
            <a:r>
              <a:rPr lang="fr-FR" b="1" dirty="0"/>
              <a:t> 0.20.2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d’une 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Apprentissage du visage mappé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40CC5FC-6C55-450D-8085-95FC029792E8}"/>
              </a:ext>
            </a:extLst>
          </p:cNvPr>
          <p:cNvSpPr txBox="1"/>
          <p:nvPr/>
        </p:nvSpPr>
        <p:spPr>
          <a:xfrm>
            <a:off x="9232410" y="3689920"/>
            <a:ext cx="2345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Flask</a:t>
            </a:r>
            <a:r>
              <a:rPr lang="fr-FR" b="1" dirty="0"/>
              <a:t> 0.12.2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Web Service du programme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Fonctions appelées par le client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A9993B0-2B9D-40F0-8A58-F7700B6A655A}"/>
              </a:ext>
            </a:extLst>
          </p:cNvPr>
          <p:cNvSpPr/>
          <p:nvPr/>
        </p:nvSpPr>
        <p:spPr>
          <a:xfrm>
            <a:off x="2802455" y="5603727"/>
            <a:ext cx="9048358" cy="96802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CF3AA8B-1B6E-48B9-A314-49B203016B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84" y="5733113"/>
            <a:ext cx="2990358" cy="885426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86811770-32D4-417D-B134-CF3340A47701}"/>
              </a:ext>
            </a:extLst>
          </p:cNvPr>
          <p:cNvSpPr txBox="1"/>
          <p:nvPr/>
        </p:nvSpPr>
        <p:spPr>
          <a:xfrm>
            <a:off x="6910744" y="5637888"/>
            <a:ext cx="4318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Python 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Adapté aux tâches de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en place de services simples</a:t>
            </a:r>
          </a:p>
        </p:txBody>
      </p:sp>
    </p:spTree>
    <p:extLst>
      <p:ext uri="{BB962C8B-B14F-4D97-AF65-F5344CB8AC3E}">
        <p14:creationId xmlns:p14="http://schemas.microsoft.com/office/powerpoint/2010/main" val="169881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 contrast="-2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B3F8F4A3-8A72-49FA-9025-C11FCEF89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94726" y="0"/>
            <a:ext cx="9197274" cy="5173467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40DB2FF0-A0F3-44A1-89DB-CB3C869AC8B6}"/>
              </a:ext>
            </a:extLst>
          </p:cNvPr>
          <p:cNvSpPr txBox="1">
            <a:spLocks/>
          </p:cNvSpPr>
          <p:nvPr/>
        </p:nvSpPr>
        <p:spPr>
          <a:xfrm>
            <a:off x="213928" y="188184"/>
            <a:ext cx="91440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HOLOLENS APP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BB3A4ADB-D388-4A96-8161-74926E81D8E0}"/>
              </a:ext>
            </a:extLst>
          </p:cNvPr>
          <p:cNvSpPr txBox="1">
            <a:spLocks/>
          </p:cNvSpPr>
          <p:nvPr/>
        </p:nvSpPr>
        <p:spPr>
          <a:xfrm>
            <a:off x="229736" y="1009955"/>
            <a:ext cx="9144000" cy="4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MISE EN APPLICATION DU PROJET</a:t>
            </a:r>
          </a:p>
        </p:txBody>
      </p:sp>
      <p:pic>
        <p:nvPicPr>
          <p:cNvPr id="16" name="Image 15" descr="Une image contenant intérieur, table, ordinateur, clavier&#10;&#10;Description générée automatiquement">
            <a:extLst>
              <a:ext uri="{FF2B5EF4-FFF2-40B4-BE49-F238E27FC236}">
                <a16:creationId xmlns:a16="http://schemas.microsoft.com/office/drawing/2014/main" id="{5F74C8EA-ACC4-4C66-A11C-C327106ADC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b="10311"/>
          <a:stretch/>
        </p:blipFill>
        <p:spPr>
          <a:xfrm>
            <a:off x="0" y="1341569"/>
            <a:ext cx="3498345" cy="5516432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CE31A27-801E-44AE-A5C0-B82F08DE2B99}"/>
              </a:ext>
            </a:extLst>
          </p:cNvPr>
          <p:cNvSpPr/>
          <p:nvPr/>
        </p:nvSpPr>
        <p:spPr>
          <a:xfrm>
            <a:off x="4484180" y="1453808"/>
            <a:ext cx="5327465" cy="14190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97C8FE6-C976-4797-8130-D192638C5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837" y="1453808"/>
            <a:ext cx="6142495" cy="143193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1624DC9-4898-462F-88D1-ED121AB37A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44" y="1628611"/>
            <a:ext cx="1134781" cy="1009955"/>
          </a:xfrm>
          <a:prstGeom prst="rect">
            <a:avLst/>
          </a:prstGeom>
        </p:spPr>
      </p:pic>
      <p:sp>
        <p:nvSpPr>
          <p:cNvPr id="34" name="Ellipse 33">
            <a:extLst>
              <a:ext uri="{FF2B5EF4-FFF2-40B4-BE49-F238E27FC236}">
                <a16:creationId xmlns:a16="http://schemas.microsoft.com/office/drawing/2014/main" id="{AECE8F43-1D60-4FB8-88CA-6EA04F6CD4D6}"/>
              </a:ext>
            </a:extLst>
          </p:cNvPr>
          <p:cNvSpPr/>
          <p:nvPr/>
        </p:nvSpPr>
        <p:spPr>
          <a:xfrm>
            <a:off x="2669777" y="2983217"/>
            <a:ext cx="324949" cy="347650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FECB308-4061-45E7-90D5-AAF8784C5CF1}"/>
              </a:ext>
            </a:extLst>
          </p:cNvPr>
          <p:cNvSpPr/>
          <p:nvPr/>
        </p:nvSpPr>
        <p:spPr>
          <a:xfrm>
            <a:off x="1453310" y="3490600"/>
            <a:ext cx="324949" cy="347650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F92DCA9-645D-4D02-A9D9-379F6148CF6F}"/>
              </a:ext>
            </a:extLst>
          </p:cNvPr>
          <p:cNvSpPr/>
          <p:nvPr/>
        </p:nvSpPr>
        <p:spPr>
          <a:xfrm>
            <a:off x="1778259" y="4999642"/>
            <a:ext cx="324949" cy="347650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6A26CDC-9347-4904-A1D2-CD8F7D409E87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2947138" y="3279955"/>
            <a:ext cx="1264055" cy="705177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48C2F3C-DB8C-4B41-B7F6-483F209BB0FB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4210266" y="3980646"/>
            <a:ext cx="3771469" cy="0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BA1D0C4-D4A7-43C5-8D1E-37B47018A565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1730671" y="3787338"/>
            <a:ext cx="1864936" cy="1187618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C4EAD98-31E2-4FC0-8850-706694EC59FF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3590228" y="4958942"/>
            <a:ext cx="5414596" cy="5380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1537B50-1684-4E64-8BC4-83A386A3FD50}"/>
              </a:ext>
            </a:extLst>
          </p:cNvPr>
          <p:cNvCxnSpPr>
            <a:cxnSpLocks/>
            <a:stCxn id="36" idx="5"/>
          </p:cNvCxnSpPr>
          <p:nvPr/>
        </p:nvCxnSpPr>
        <p:spPr>
          <a:xfrm>
            <a:off x="2055620" y="5296380"/>
            <a:ext cx="1062507" cy="698858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2B66FAC9-8985-493E-AC0C-243183EC96F2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118127" y="5995238"/>
            <a:ext cx="4348236" cy="0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68CF4623-4798-48F0-B65E-145E3C66D96A}"/>
              </a:ext>
            </a:extLst>
          </p:cNvPr>
          <p:cNvSpPr txBox="1"/>
          <p:nvPr/>
        </p:nvSpPr>
        <p:spPr>
          <a:xfrm>
            <a:off x="3595607" y="4617505"/>
            <a:ext cx="572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Requêtes </a:t>
            </a:r>
            <a:r>
              <a:rPr lang="fr-FR" dirty="0"/>
              <a:t>au Web Service (asynchrone) à chaque Update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6E7B945-7E33-47B0-8FA3-5D8C56F38DC2}"/>
              </a:ext>
            </a:extLst>
          </p:cNvPr>
          <p:cNvSpPr txBox="1"/>
          <p:nvPr/>
        </p:nvSpPr>
        <p:spPr>
          <a:xfrm>
            <a:off x="4263647" y="3632543"/>
            <a:ext cx="572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Capture </a:t>
            </a:r>
            <a:r>
              <a:rPr lang="fr-FR" dirty="0"/>
              <a:t>du flux vidéo – Frame capture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C580B07-7973-4BA7-8A74-64656B228679}"/>
              </a:ext>
            </a:extLst>
          </p:cNvPr>
          <p:cNvSpPr txBox="1"/>
          <p:nvPr/>
        </p:nvSpPr>
        <p:spPr>
          <a:xfrm>
            <a:off x="3229623" y="5639301"/>
            <a:ext cx="69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Au mouvement - Requête </a:t>
            </a:r>
            <a:r>
              <a:rPr lang="fr-FR" dirty="0"/>
              <a:t>à Kairos et </a:t>
            </a:r>
            <a:r>
              <a:rPr lang="fr-FR"/>
              <a:t>FaceApp</a:t>
            </a:r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8D1E89C-CF4F-44A5-B1FA-602CB4DDC3A4}"/>
              </a:ext>
            </a:extLst>
          </p:cNvPr>
          <p:cNvSpPr/>
          <p:nvPr/>
        </p:nvSpPr>
        <p:spPr>
          <a:xfrm>
            <a:off x="7981735" y="3917798"/>
            <a:ext cx="127000" cy="125695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FC070E3C-385A-41DD-8FDB-07F269096A55}"/>
              </a:ext>
            </a:extLst>
          </p:cNvPr>
          <p:cNvSpPr/>
          <p:nvPr/>
        </p:nvSpPr>
        <p:spPr>
          <a:xfrm>
            <a:off x="9004824" y="4896094"/>
            <a:ext cx="127000" cy="125695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EEF69B7-B812-4C66-984A-EA222AE5BF5F}"/>
              </a:ext>
            </a:extLst>
          </p:cNvPr>
          <p:cNvSpPr/>
          <p:nvPr/>
        </p:nvSpPr>
        <p:spPr>
          <a:xfrm>
            <a:off x="7466363" y="5932390"/>
            <a:ext cx="127000" cy="125695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22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 contrast="-2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B3F8F4A3-8A72-49FA-9025-C11FCEF89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94726" y="0"/>
            <a:ext cx="9197274" cy="5173467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40DB2FF0-A0F3-44A1-89DB-CB3C869AC8B6}"/>
              </a:ext>
            </a:extLst>
          </p:cNvPr>
          <p:cNvSpPr txBox="1">
            <a:spLocks/>
          </p:cNvSpPr>
          <p:nvPr/>
        </p:nvSpPr>
        <p:spPr>
          <a:xfrm>
            <a:off x="213928" y="188184"/>
            <a:ext cx="91440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APP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BB3A4ADB-D388-4A96-8161-74926E81D8E0}"/>
              </a:ext>
            </a:extLst>
          </p:cNvPr>
          <p:cNvSpPr txBox="1">
            <a:spLocks/>
          </p:cNvSpPr>
          <p:nvPr/>
        </p:nvSpPr>
        <p:spPr>
          <a:xfrm>
            <a:off x="229736" y="1009955"/>
            <a:ext cx="9144000" cy="4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MISE EN APPLICATION DU FACE TRACKING</a:t>
            </a:r>
          </a:p>
        </p:txBody>
      </p:sp>
      <p:pic>
        <p:nvPicPr>
          <p:cNvPr id="25" name="Image 24" descr="Une image contenant photo&#10;&#10;Description générée automatiquement">
            <a:extLst>
              <a:ext uri="{FF2B5EF4-FFF2-40B4-BE49-F238E27FC236}">
                <a16:creationId xmlns:a16="http://schemas.microsoft.com/office/drawing/2014/main" id="{A4B6C417-9C4E-4CFA-B76E-C517125491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10" b="97194" l="70125" r="96625">
                        <a14:foregroundMark x1="78000" y1="9419" x2="78000" y2="9419"/>
                        <a14:foregroundMark x1="73500" y1="7615" x2="74500" y2="8417"/>
                        <a14:foregroundMark x1="74750" y1="5010" x2="74750" y2="5010"/>
                        <a14:foregroundMark x1="89625" y1="85371" x2="89625" y2="85371"/>
                        <a14:foregroundMark x1="89125" y1="87976" x2="89125" y2="87976"/>
                        <a14:foregroundMark x1="91375" y1="87375" x2="91375" y2="87375"/>
                        <a14:foregroundMark x1="88000" y1="95992" x2="80250" y2="95992"/>
                        <a14:foregroundMark x1="80250" y1="95992" x2="74250" y2="92585"/>
                        <a14:foregroundMark x1="74250" y1="92585" x2="70250" y2="16433"/>
                        <a14:foregroundMark x1="70250" y1="16433" x2="72000" y2="6613"/>
                        <a14:foregroundMark x1="72000" y1="6613" x2="92500" y2="4208"/>
                        <a14:foregroundMark x1="92500" y1="4208" x2="93875" y2="33267"/>
                        <a14:foregroundMark x1="93875" y1="33267" x2="91500" y2="97194"/>
                        <a14:foregroundMark x1="91500" y1="97194" x2="88000" y2="959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04"/>
          <a:stretch/>
        </p:blipFill>
        <p:spPr>
          <a:xfrm>
            <a:off x="0" y="1341568"/>
            <a:ext cx="1827188" cy="5351655"/>
          </a:xfrm>
          <a:prstGeom prst="rect">
            <a:avLst/>
          </a:prstGeom>
        </p:spPr>
      </p:pic>
      <p:pic>
        <p:nvPicPr>
          <p:cNvPr id="27" name="Image 26" descr="Une image contenant photo&#10;&#10;Description générée automatiquement">
            <a:extLst>
              <a:ext uri="{FF2B5EF4-FFF2-40B4-BE49-F238E27FC236}">
                <a16:creationId xmlns:a16="http://schemas.microsoft.com/office/drawing/2014/main" id="{604F1ED4-98F9-4355-A4CF-62ACB436C9E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10" b="95992" l="3125" r="28875">
                        <a14:foregroundMark x1="5375" y1="5010" x2="21625" y2="6212"/>
                        <a14:foregroundMark x1="21625" y1="6212" x2="26750" y2="86172"/>
                        <a14:foregroundMark x1="26750" y1="86172" x2="22500" y2="93988"/>
                        <a14:foregroundMark x1="22500" y1="93988" x2="8875" y2="90581"/>
                        <a14:foregroundMark x1="8875" y1="90581" x2="5750" y2="49098"/>
                        <a14:foregroundMark x1="5750" y1="49098" x2="7500" y2="8216"/>
                        <a14:foregroundMark x1="7500" y1="8216" x2="5125" y2="5611"/>
                        <a14:foregroundMark x1="21625" y1="4609" x2="28375" y2="5010"/>
                        <a14:foregroundMark x1="28375" y1="5010" x2="29000" y2="5812"/>
                        <a14:foregroundMark x1="28625" y1="89980" x2="22500" y2="95992"/>
                        <a14:foregroundMark x1="22500" y1="95992" x2="8500" y2="95992"/>
                        <a14:foregroundMark x1="8500" y1="95992" x2="4125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67763"/>
          <a:stretch/>
        </p:blipFill>
        <p:spPr>
          <a:xfrm>
            <a:off x="1502743" y="1380067"/>
            <a:ext cx="2765444" cy="5350778"/>
          </a:xfrm>
          <a:prstGeom prst="rect">
            <a:avLst/>
          </a:prstGeom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D35EADD9-805A-466D-8B21-7E24448D2BC8}"/>
              </a:ext>
            </a:extLst>
          </p:cNvPr>
          <p:cNvSpPr/>
          <p:nvPr/>
        </p:nvSpPr>
        <p:spPr>
          <a:xfrm>
            <a:off x="3329931" y="3376374"/>
            <a:ext cx="324949" cy="347650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44EF0FE-71F8-4639-98BE-EB4587DEFFDA}"/>
              </a:ext>
            </a:extLst>
          </p:cNvPr>
          <p:cNvSpPr/>
          <p:nvPr/>
        </p:nvSpPr>
        <p:spPr>
          <a:xfrm>
            <a:off x="2669777" y="2604159"/>
            <a:ext cx="324949" cy="347650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90F976B-EA82-4C49-8C58-5917BAF5D9DC}"/>
              </a:ext>
            </a:extLst>
          </p:cNvPr>
          <p:cNvSpPr/>
          <p:nvPr/>
        </p:nvSpPr>
        <p:spPr>
          <a:xfrm>
            <a:off x="2555940" y="3732367"/>
            <a:ext cx="324949" cy="347650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CF2A4CB-37A4-46A3-9864-90A060AE1403}"/>
              </a:ext>
            </a:extLst>
          </p:cNvPr>
          <p:cNvSpPr/>
          <p:nvPr/>
        </p:nvSpPr>
        <p:spPr>
          <a:xfrm>
            <a:off x="2847364" y="4746084"/>
            <a:ext cx="324949" cy="347650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E57C806A-6922-4B60-8198-683A5826C3DC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2994726" y="2777984"/>
            <a:ext cx="3917518" cy="0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543CF39-CC6A-4F23-959F-EAF19048F85F}"/>
              </a:ext>
            </a:extLst>
          </p:cNvPr>
          <p:cNvCxnSpPr>
            <a:cxnSpLocks/>
          </p:cNvCxnSpPr>
          <p:nvPr/>
        </p:nvCxnSpPr>
        <p:spPr>
          <a:xfrm>
            <a:off x="3675845" y="3550199"/>
            <a:ext cx="3917518" cy="0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F8A72BF-7C91-4B86-AC4A-4B5AB5A96F19}"/>
              </a:ext>
            </a:extLst>
          </p:cNvPr>
          <p:cNvCxnSpPr>
            <a:cxnSpLocks/>
          </p:cNvCxnSpPr>
          <p:nvPr/>
        </p:nvCxnSpPr>
        <p:spPr>
          <a:xfrm>
            <a:off x="4785928" y="5734609"/>
            <a:ext cx="3917518" cy="0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59F5B7B-5BC3-417E-BE0C-21BFF33080D9}"/>
              </a:ext>
            </a:extLst>
          </p:cNvPr>
          <p:cNvCxnSpPr>
            <a:cxnSpLocks/>
          </p:cNvCxnSpPr>
          <p:nvPr/>
        </p:nvCxnSpPr>
        <p:spPr>
          <a:xfrm>
            <a:off x="4296118" y="4554158"/>
            <a:ext cx="3917518" cy="0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F1888AA5-9642-4A85-9060-FD42F543A514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2833301" y="4029105"/>
            <a:ext cx="1462817" cy="525053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7880D1BB-9283-4D44-BDFB-AA053FF98D6E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3124725" y="5042822"/>
            <a:ext cx="1661203" cy="701335"/>
          </a:xfrm>
          <a:prstGeom prst="line">
            <a:avLst/>
          </a:prstGeom>
          <a:ln>
            <a:solidFill>
              <a:srgbClr val="01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801DAD81-B286-4386-AC89-9AFC24C4075D}"/>
              </a:ext>
            </a:extLst>
          </p:cNvPr>
          <p:cNvSpPr/>
          <p:nvPr/>
        </p:nvSpPr>
        <p:spPr>
          <a:xfrm>
            <a:off x="6921985" y="2715136"/>
            <a:ext cx="127000" cy="125695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EBD61E48-132C-4D3F-BD23-03E18B244F7F}"/>
              </a:ext>
            </a:extLst>
          </p:cNvPr>
          <p:cNvSpPr/>
          <p:nvPr/>
        </p:nvSpPr>
        <p:spPr>
          <a:xfrm>
            <a:off x="7593363" y="3487351"/>
            <a:ext cx="127000" cy="125695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E45EB33D-FC4A-4AB8-BF9D-9F4986764C9D}"/>
              </a:ext>
            </a:extLst>
          </p:cNvPr>
          <p:cNvSpPr/>
          <p:nvPr/>
        </p:nvSpPr>
        <p:spPr>
          <a:xfrm>
            <a:off x="8231193" y="4491310"/>
            <a:ext cx="127000" cy="125695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98CFEE15-2D93-4323-8ED9-C0F88828EAD1}"/>
              </a:ext>
            </a:extLst>
          </p:cNvPr>
          <p:cNvSpPr/>
          <p:nvPr/>
        </p:nvSpPr>
        <p:spPr>
          <a:xfrm>
            <a:off x="8703446" y="5668565"/>
            <a:ext cx="127000" cy="125695"/>
          </a:xfrm>
          <a:prstGeom prst="ellipse">
            <a:avLst/>
          </a:prstGeom>
          <a:noFill/>
          <a:ln>
            <a:solidFill>
              <a:srgbClr val="01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93B27A7-19B0-4E06-98D6-767315D1077D}"/>
              </a:ext>
            </a:extLst>
          </p:cNvPr>
          <p:cNvSpPr txBox="1"/>
          <p:nvPr/>
        </p:nvSpPr>
        <p:spPr>
          <a:xfrm>
            <a:off x="5215176" y="2441985"/>
            <a:ext cx="183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Vuforia</a:t>
            </a:r>
            <a:r>
              <a:rPr lang="fr-FR" b="1" dirty="0"/>
              <a:t> </a:t>
            </a:r>
            <a:r>
              <a:rPr lang="fr-FR" dirty="0"/>
              <a:t>for </a:t>
            </a:r>
            <a:r>
              <a:rPr lang="fr-FR" dirty="0" err="1"/>
              <a:t>Unity</a:t>
            </a:r>
            <a:endParaRPr lang="fr-FR" dirty="0"/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3085322F-2289-4C79-8BCB-1B263C1A522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70"/>
          <a:stretch/>
        </p:blipFill>
        <p:spPr>
          <a:xfrm>
            <a:off x="6703921" y="2215785"/>
            <a:ext cx="1778883" cy="743388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0F6A2665-DC7B-43FC-854B-0306E3BAAF78}"/>
              </a:ext>
            </a:extLst>
          </p:cNvPr>
          <p:cNvSpPr txBox="1"/>
          <p:nvPr/>
        </p:nvSpPr>
        <p:spPr>
          <a:xfrm>
            <a:off x="5498945" y="5381976"/>
            <a:ext cx="36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Requêtes </a:t>
            </a:r>
            <a:r>
              <a:rPr lang="fr-FR" dirty="0"/>
              <a:t>identiques à l’HoloLens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45065B8-1A54-4801-A559-04AAD193D38D}"/>
              </a:ext>
            </a:extLst>
          </p:cNvPr>
          <p:cNvSpPr txBox="1"/>
          <p:nvPr/>
        </p:nvSpPr>
        <p:spPr>
          <a:xfrm>
            <a:off x="5012172" y="3222276"/>
            <a:ext cx="36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Proximité </a:t>
            </a:r>
            <a:r>
              <a:rPr lang="fr-FR" dirty="0"/>
              <a:t>avec le matériel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2A4492E-686D-4B75-A892-9AC22AEC0998}"/>
              </a:ext>
            </a:extLst>
          </p:cNvPr>
          <p:cNvSpPr txBox="1"/>
          <p:nvPr/>
        </p:nvSpPr>
        <p:spPr>
          <a:xfrm>
            <a:off x="5795159" y="4207069"/>
            <a:ext cx="36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Retour </a:t>
            </a:r>
            <a:r>
              <a:rPr lang="fr-FR" dirty="0"/>
              <a:t>haptique </a:t>
            </a:r>
            <a:r>
              <a:rPr lang="fr-FR" i="1" dirty="0" err="1"/>
              <a:t>built-in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13994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956CF-99D9-4456-9D5B-910A3ABE9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93520"/>
            <a:ext cx="9144000" cy="965200"/>
          </a:xfrm>
        </p:spPr>
        <p:txBody>
          <a:bodyPr>
            <a:normAutofit/>
          </a:bodyPr>
          <a:lstStyle/>
          <a:p>
            <a:pPr algn="l"/>
            <a:r>
              <a:rPr lang="fr-FR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VR – ET5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AC1078-29C2-41A2-8E59-077E70E6A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" y="245872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AUGMENTED REALITY FACE RECOGNITION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0EEBD8-6C37-4656-A6E9-F72084B74F09}"/>
              </a:ext>
            </a:extLst>
          </p:cNvPr>
          <p:cNvSpPr txBox="1"/>
          <p:nvPr/>
        </p:nvSpPr>
        <p:spPr>
          <a:xfrm>
            <a:off x="8153400" y="5842337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AZEMARD</a:t>
            </a:r>
            <a:r>
              <a:rPr lang="fr-FR" sz="12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Thomas</a:t>
            </a:r>
          </a:p>
          <a:p>
            <a:pPr algn="r"/>
            <a:r>
              <a:rPr lang="fr-FR" sz="1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BRINDAMOUR</a:t>
            </a:r>
            <a:r>
              <a:rPr lang="fr-FR" sz="12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Benjamin</a:t>
            </a:r>
          </a:p>
          <a:p>
            <a:pPr algn="r"/>
            <a:r>
              <a:rPr lang="fr-FR" sz="1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MBOURRA</a:t>
            </a:r>
            <a:r>
              <a:rPr lang="fr-FR" sz="12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Max</a:t>
            </a:r>
          </a:p>
          <a:p>
            <a:pPr algn="r"/>
            <a:r>
              <a:rPr lang="fr-FR" sz="1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SHI</a:t>
            </a:r>
            <a:r>
              <a:rPr lang="fr-FR" sz="12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Yao</a:t>
            </a:r>
          </a:p>
          <a:p>
            <a:pPr algn="r"/>
            <a:r>
              <a:rPr lang="fr-FR" sz="1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WOZNICA</a:t>
            </a:r>
            <a:r>
              <a:rPr lang="fr-FR" sz="12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Anthony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15301AF-E262-47D0-BB66-42455E991DC4}"/>
              </a:ext>
            </a:extLst>
          </p:cNvPr>
          <p:cNvSpPr txBox="1">
            <a:spLocks/>
          </p:cNvSpPr>
          <p:nvPr/>
        </p:nvSpPr>
        <p:spPr>
          <a:xfrm>
            <a:off x="0" y="3530609"/>
            <a:ext cx="9144000" cy="965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540390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222226"/>
      </a:dk1>
      <a:lt1>
        <a:sysClr val="window" lastClr="CDCFD4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286</Words>
  <Application>Microsoft Office PowerPoint</Application>
  <PresentationFormat>Grand écran</PresentationFormat>
  <Paragraphs>84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Thème Office</vt:lpstr>
      <vt:lpstr>PROJET VR – ET5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PROJET VR – ET5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VR – ET5</dc:title>
  <dc:creator>Anthony Woznica</dc:creator>
  <cp:lastModifiedBy>Anthony Woznica</cp:lastModifiedBy>
  <cp:revision>49</cp:revision>
  <dcterms:created xsi:type="dcterms:W3CDTF">2019-03-05T13:59:33Z</dcterms:created>
  <dcterms:modified xsi:type="dcterms:W3CDTF">2019-03-11T22:06:48Z</dcterms:modified>
</cp:coreProperties>
</file>