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Helvetica World Bold" charset="1" panose="020B0800040000020004"/>
      <p:regular r:id="rId19"/>
    </p:embeddedFont>
    <p:embeddedFont>
      <p:font typeface="Canva Sans" charset="1" panose="020B0503030501040103"/>
      <p:regular r:id="rId20"/>
    </p:embeddedFont>
    <p:embeddedFont>
      <p:font typeface="Canva Sans Bold" charset="1" panose="020B0803030501040103"/>
      <p:regular r:id="rId21"/>
    </p:embeddedFont>
    <p:embeddedFont>
      <p:font typeface="Helvetica World" charset="1" panose="020B05000400000200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2414693"/>
            <a:ext cx="9818971" cy="234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41"/>
              </a:lnSpc>
            </a:pPr>
            <a:r>
              <a:rPr lang="en-US" sz="10188" spc="-356" b="true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Sign Language Interpreter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576463"/>
            <a:ext cx="6155471" cy="391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39"/>
              </a:lnSpc>
            </a:pPr>
            <a:r>
              <a:rPr lang="en-US" sz="317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Presented by </a:t>
            </a:r>
            <a:r>
              <a:rPr lang="en-US" sz="3171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Theyal Dookhy</a:t>
            </a:r>
          </a:p>
          <a:p>
            <a:pPr algn="just">
              <a:lnSpc>
                <a:spcPts val="4439"/>
              </a:lnSpc>
            </a:pPr>
          </a:p>
          <a:p>
            <a:pPr algn="just">
              <a:lnSpc>
                <a:spcPts val="4439"/>
              </a:lnSpc>
            </a:pPr>
          </a:p>
          <a:p>
            <a:pPr algn="just">
              <a:lnSpc>
                <a:spcPts val="4439"/>
              </a:lnSpc>
            </a:pPr>
          </a:p>
          <a:p>
            <a:pPr algn="just">
              <a:lnSpc>
                <a:spcPts val="4439"/>
              </a:lnSpc>
            </a:pPr>
          </a:p>
          <a:p>
            <a:pPr algn="just">
              <a:lnSpc>
                <a:spcPts val="4439"/>
              </a:lnSpc>
            </a:pPr>
            <a:r>
              <a:rPr lang="en-US" sz="317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Student ID: M00927617</a:t>
            </a:r>
          </a:p>
          <a:p>
            <a:pPr algn="just">
              <a:lnSpc>
                <a:spcPts val="4439"/>
              </a:lnSpc>
            </a:pPr>
            <a:r>
              <a:rPr lang="en-US" sz="317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Supervisor: Mr Karel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299903" y="851141"/>
            <a:ext cx="5464491" cy="11325370"/>
          </a:xfrm>
          <a:custGeom>
            <a:avLst/>
            <a:gdLst/>
            <a:ahLst/>
            <a:cxnLst/>
            <a:rect r="r" b="b" t="t" l="l"/>
            <a:pathLst>
              <a:path h="11325370" w="5464491">
                <a:moveTo>
                  <a:pt x="0" y="0"/>
                </a:moveTo>
                <a:lnTo>
                  <a:pt x="5464491" y="0"/>
                </a:lnTo>
                <a:lnTo>
                  <a:pt x="5464491" y="11325370"/>
                </a:lnTo>
                <a:lnTo>
                  <a:pt x="0" y="113253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753152" y="5426047"/>
            <a:ext cx="6155934" cy="856633"/>
            <a:chOff x="0" y="0"/>
            <a:chExt cx="1963441" cy="27322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63441" cy="273224"/>
            </a:xfrm>
            <a:custGeom>
              <a:avLst/>
              <a:gdLst/>
              <a:ahLst/>
              <a:cxnLst/>
              <a:rect r="r" b="b" t="t" l="l"/>
              <a:pathLst>
                <a:path h="273224" w="1963441">
                  <a:moveTo>
                    <a:pt x="64139" y="0"/>
                  </a:moveTo>
                  <a:lnTo>
                    <a:pt x="1899301" y="0"/>
                  </a:lnTo>
                  <a:cubicBezTo>
                    <a:pt x="1934725" y="0"/>
                    <a:pt x="1963441" y="28716"/>
                    <a:pt x="1963441" y="64139"/>
                  </a:cubicBezTo>
                  <a:lnTo>
                    <a:pt x="1963441" y="209085"/>
                  </a:lnTo>
                  <a:cubicBezTo>
                    <a:pt x="1963441" y="226095"/>
                    <a:pt x="1956683" y="242409"/>
                    <a:pt x="1944655" y="254438"/>
                  </a:cubicBezTo>
                  <a:cubicBezTo>
                    <a:pt x="1932626" y="266466"/>
                    <a:pt x="1916312" y="273224"/>
                    <a:pt x="1899301" y="273224"/>
                  </a:cubicBezTo>
                  <a:lnTo>
                    <a:pt x="64139" y="273224"/>
                  </a:lnTo>
                  <a:cubicBezTo>
                    <a:pt x="47129" y="273224"/>
                    <a:pt x="30814" y="266466"/>
                    <a:pt x="18786" y="254438"/>
                  </a:cubicBezTo>
                  <a:cubicBezTo>
                    <a:pt x="6758" y="242409"/>
                    <a:pt x="0" y="226095"/>
                    <a:pt x="0" y="209085"/>
                  </a:cubicBezTo>
                  <a:lnTo>
                    <a:pt x="0" y="64139"/>
                  </a:lnTo>
                  <a:cubicBezTo>
                    <a:pt x="0" y="47129"/>
                    <a:pt x="6758" y="30814"/>
                    <a:pt x="18786" y="18786"/>
                  </a:cubicBezTo>
                  <a:cubicBezTo>
                    <a:pt x="30814" y="6758"/>
                    <a:pt x="47129" y="0"/>
                    <a:pt x="6413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963441" cy="320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69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653121" y="2259080"/>
            <a:ext cx="6497955" cy="8229600"/>
          </a:xfrm>
          <a:custGeom>
            <a:avLst/>
            <a:gdLst/>
            <a:ahLst/>
            <a:cxnLst/>
            <a:rect r="r" b="b" t="t" l="l"/>
            <a:pathLst>
              <a:path h="8229600" w="6497955">
                <a:moveTo>
                  <a:pt x="0" y="0"/>
                </a:moveTo>
                <a:lnTo>
                  <a:pt x="6497955" y="0"/>
                </a:lnTo>
                <a:lnTo>
                  <a:pt x="649795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381884" y="2796314"/>
            <a:ext cx="6341458" cy="9441377"/>
          </a:xfrm>
          <a:custGeom>
            <a:avLst/>
            <a:gdLst/>
            <a:ahLst/>
            <a:cxnLst/>
            <a:rect r="r" b="b" t="t" l="l"/>
            <a:pathLst>
              <a:path h="9441377" w="6341458">
                <a:moveTo>
                  <a:pt x="0" y="0"/>
                </a:moveTo>
                <a:lnTo>
                  <a:pt x="6341459" y="0"/>
                </a:lnTo>
                <a:lnTo>
                  <a:pt x="6341459" y="9441377"/>
                </a:lnTo>
                <a:lnTo>
                  <a:pt x="0" y="94413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47437" y="141512"/>
            <a:ext cx="7067963" cy="687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99"/>
              </a:lnSpc>
            </a:pPr>
            <a:r>
              <a:rPr lang="en-US" sz="4071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 &amp; Future Works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70482" y="58828"/>
            <a:ext cx="7344918" cy="969872"/>
            <a:chOff x="0" y="0"/>
            <a:chExt cx="2342668" cy="3093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42668" cy="309341"/>
            </a:xfrm>
            <a:custGeom>
              <a:avLst/>
              <a:gdLst/>
              <a:ahLst/>
              <a:cxnLst/>
              <a:rect r="r" b="b" t="t" l="l"/>
              <a:pathLst>
                <a:path h="309341" w="2342668">
                  <a:moveTo>
                    <a:pt x="53757" y="0"/>
                  </a:moveTo>
                  <a:lnTo>
                    <a:pt x="2288912" y="0"/>
                  </a:lnTo>
                  <a:cubicBezTo>
                    <a:pt x="2303169" y="0"/>
                    <a:pt x="2316842" y="5664"/>
                    <a:pt x="2326923" y="15745"/>
                  </a:cubicBezTo>
                  <a:cubicBezTo>
                    <a:pt x="2337005" y="25826"/>
                    <a:pt x="2342668" y="39499"/>
                    <a:pt x="2342668" y="53757"/>
                  </a:cubicBezTo>
                  <a:lnTo>
                    <a:pt x="2342668" y="255585"/>
                  </a:lnTo>
                  <a:cubicBezTo>
                    <a:pt x="2342668" y="269842"/>
                    <a:pt x="2337005" y="283515"/>
                    <a:pt x="2326923" y="293596"/>
                  </a:cubicBezTo>
                  <a:cubicBezTo>
                    <a:pt x="2316842" y="303678"/>
                    <a:pt x="2303169" y="309341"/>
                    <a:pt x="2288912" y="309341"/>
                  </a:cubicBezTo>
                  <a:lnTo>
                    <a:pt x="53757" y="309341"/>
                  </a:lnTo>
                  <a:cubicBezTo>
                    <a:pt x="24068" y="309341"/>
                    <a:pt x="0" y="285274"/>
                    <a:pt x="0" y="255585"/>
                  </a:cubicBezTo>
                  <a:lnTo>
                    <a:pt x="0" y="53757"/>
                  </a:lnTo>
                  <a:cubicBezTo>
                    <a:pt x="0" y="39499"/>
                    <a:pt x="5664" y="25826"/>
                    <a:pt x="15745" y="15745"/>
                  </a:cubicBezTo>
                  <a:cubicBezTo>
                    <a:pt x="25826" y="5664"/>
                    <a:pt x="39499" y="0"/>
                    <a:pt x="537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2342668" cy="356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6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539090" y="1383633"/>
            <a:ext cx="8662892" cy="8144671"/>
            <a:chOff x="0" y="0"/>
            <a:chExt cx="2763037" cy="25977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63038" cy="2597750"/>
            </a:xfrm>
            <a:custGeom>
              <a:avLst/>
              <a:gdLst/>
              <a:ahLst/>
              <a:cxnLst/>
              <a:rect r="r" b="b" t="t" l="l"/>
              <a:pathLst>
                <a:path h="2597750" w="2763038">
                  <a:moveTo>
                    <a:pt x="45578" y="0"/>
                  </a:moveTo>
                  <a:lnTo>
                    <a:pt x="2717460" y="0"/>
                  </a:lnTo>
                  <a:cubicBezTo>
                    <a:pt x="2742632" y="0"/>
                    <a:pt x="2763038" y="20406"/>
                    <a:pt x="2763038" y="45578"/>
                  </a:cubicBezTo>
                  <a:lnTo>
                    <a:pt x="2763038" y="2552172"/>
                  </a:lnTo>
                  <a:cubicBezTo>
                    <a:pt x="2763038" y="2577344"/>
                    <a:pt x="2742632" y="2597750"/>
                    <a:pt x="2717460" y="2597750"/>
                  </a:cubicBezTo>
                  <a:lnTo>
                    <a:pt x="45578" y="2597750"/>
                  </a:lnTo>
                  <a:cubicBezTo>
                    <a:pt x="20406" y="2597750"/>
                    <a:pt x="0" y="2577344"/>
                    <a:pt x="0" y="2552172"/>
                  </a:cubicBezTo>
                  <a:lnTo>
                    <a:pt x="0" y="45578"/>
                  </a:lnTo>
                  <a:cubicBezTo>
                    <a:pt x="0" y="20406"/>
                    <a:pt x="20406" y="0"/>
                    <a:pt x="4557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763037" cy="2645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69"/>
                </a:lnSpc>
              </a:pPr>
            </a:p>
            <a:p>
              <a:pPr algn="ctr">
                <a:lnSpc>
                  <a:spcPts val="366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4922180" y="1559224"/>
            <a:ext cx="6865010" cy="2709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1277" indent="-255638" lvl="1">
              <a:lnSpc>
                <a:spcPts val="4381"/>
              </a:lnSpc>
              <a:buFont typeface="Arial"/>
              <a:buChar char="•"/>
            </a:pPr>
            <a:r>
              <a:rPr lang="en-US" sz="23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Working Prototype: Demonstrates feasibility of real-time sign interpretation on web</a:t>
            </a:r>
          </a:p>
          <a:p>
            <a:pPr algn="l" marL="511277" indent="-255638" lvl="1">
              <a:lnSpc>
                <a:spcPts val="4381"/>
              </a:lnSpc>
              <a:buFont typeface="Arial"/>
              <a:buChar char="•"/>
            </a:pPr>
            <a:r>
              <a:rPr lang="en-US" sz="23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Inclusive &amp; Scalable: Designed to support accessibility goals and education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22180" y="4811786"/>
            <a:ext cx="7884156" cy="4643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2"/>
              </a:lnSpc>
            </a:pPr>
            <a:r>
              <a:rPr lang="en-US" sz="25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Future Works:</a:t>
            </a:r>
          </a:p>
          <a:p>
            <a:pPr algn="l" marL="511277" indent="-255638" lvl="1">
              <a:lnSpc>
                <a:spcPts val="4096"/>
              </a:lnSpc>
              <a:buFont typeface="Arial"/>
              <a:buChar char="•"/>
            </a:pPr>
            <a:r>
              <a:rPr lang="en-US" sz="23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Vocabulary Expansion: Add more signs and sentence-level recognition (Camgoz et al., 2018)</a:t>
            </a:r>
          </a:p>
          <a:p>
            <a:pPr algn="l" marL="511277" indent="-255638" lvl="1">
              <a:lnSpc>
                <a:spcPts val="4096"/>
              </a:lnSpc>
              <a:buFont typeface="Arial"/>
              <a:buChar char="•"/>
            </a:pPr>
            <a:r>
              <a:rPr lang="en-US" sz="23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Multimodal Fusion: Incorporate facial expressions for improved accuracy (Dimitropoulos et al., 2021)</a:t>
            </a:r>
          </a:p>
          <a:p>
            <a:pPr algn="l" marL="511277" indent="-255638" lvl="1">
              <a:lnSpc>
                <a:spcPts val="4096"/>
              </a:lnSpc>
              <a:buFont typeface="Arial"/>
              <a:buChar char="•"/>
            </a:pPr>
            <a:r>
              <a:rPr lang="en-US" sz="23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Continuous Signing: Transition from isolated words to sentence translation</a:t>
            </a:r>
          </a:p>
          <a:p>
            <a:pPr algn="l" marL="511277" indent="-255638" lvl="1">
              <a:lnSpc>
                <a:spcPts val="4096"/>
              </a:lnSpc>
              <a:buFont typeface="Arial"/>
              <a:buChar char="•"/>
            </a:pPr>
            <a:r>
              <a:rPr lang="en-US" sz="23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User Personalization: Adapt models to unique signing styles of individual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47437" y="141512"/>
            <a:ext cx="3297397" cy="687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99"/>
              </a:lnSpc>
            </a:pPr>
            <a:r>
              <a:rPr lang="en-US" sz="4071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7437" y="1370058"/>
            <a:ext cx="12486649" cy="7477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7422" indent="-248711" lvl="1">
              <a:lnSpc>
                <a:spcPts val="4262"/>
              </a:lnSpc>
              <a:buFont typeface="Arial"/>
              <a:buChar char="•"/>
            </a:pPr>
            <a:r>
              <a:rPr lang="en-US" sz="230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Camgoz, N. C., Koller, O., Hadfield, S., &amp; Bowden, R. (2018). Neural Sign Language Translation, In Proceedings of the IEEE Conference on Computer Vision and Pattern Recognition (CVPR). Available at: https://ieeexplore.ieee.org/document/8578590 (Accessed: 08 February 2025).</a:t>
            </a:r>
          </a:p>
          <a:p>
            <a:pPr algn="l" marL="497422" indent="-248711" lvl="1">
              <a:lnSpc>
                <a:spcPts val="4262"/>
              </a:lnSpc>
              <a:buFont typeface="Arial"/>
              <a:buChar char="•"/>
            </a:pPr>
            <a:r>
              <a:rPr lang="en-US" sz="230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Chen, Y., Zhang, X. &amp; Li, L. (2019) Real-time sign language recognition with deep learning: A review. Available at: https://ieeexplore.ieee.org/document/8744292 (Accessed: 10 February 2025).</a:t>
            </a:r>
          </a:p>
          <a:p>
            <a:pPr algn="l" marL="497422" indent="-248711" lvl="1">
              <a:lnSpc>
                <a:spcPts val="4262"/>
              </a:lnSpc>
              <a:buFont typeface="Arial"/>
              <a:buChar char="•"/>
            </a:pPr>
            <a:r>
              <a:rPr lang="en-US" sz="230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Dimitropoulos, K., Daras, P. et al. (2021) Deep Learning Methods for Sign Language Translation, Sensors. Available at: https://www.mdpi.com/1424-8220/21/7/2437 (Accessed: 25 January 2025).</a:t>
            </a:r>
          </a:p>
          <a:p>
            <a:pPr algn="l" marL="497422" indent="-248711" lvl="1">
              <a:lnSpc>
                <a:spcPts val="4262"/>
              </a:lnSpc>
              <a:buFont typeface="Arial"/>
              <a:buChar char="•"/>
            </a:pPr>
            <a:r>
              <a:rPr lang="en-US" sz="230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Mindbowser. (n.d) Step by step process of Agile Scrum methodology. Available at: https://www.mindbowser.com/step-by-step-process-of-agile-scrum-methodology/ (Accessed: 01 February 2025).</a:t>
            </a:r>
          </a:p>
          <a:p>
            <a:pPr algn="l">
              <a:lnSpc>
                <a:spcPts val="4262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3272176" y="4691337"/>
            <a:ext cx="7253591" cy="7084341"/>
          </a:xfrm>
          <a:custGeom>
            <a:avLst/>
            <a:gdLst/>
            <a:ahLst/>
            <a:cxnLst/>
            <a:rect r="r" b="b" t="t" l="l"/>
            <a:pathLst>
              <a:path h="7084341" w="7253591">
                <a:moveTo>
                  <a:pt x="0" y="0"/>
                </a:moveTo>
                <a:lnTo>
                  <a:pt x="7253591" y="0"/>
                </a:lnTo>
                <a:lnTo>
                  <a:pt x="7253591" y="7084341"/>
                </a:lnTo>
                <a:lnTo>
                  <a:pt x="0" y="70843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008149" y="4243944"/>
            <a:ext cx="9860907" cy="2227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62"/>
              </a:lnSpc>
            </a:pPr>
            <a:r>
              <a:rPr lang="en-US" b="true" sz="15937" spc="-557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Live Demo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1028700"/>
            <a:ext cx="1958897" cy="8229600"/>
            <a:chOff x="0" y="0"/>
            <a:chExt cx="2611863" cy="1097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11863" cy="2611863"/>
            </a:xfrm>
            <a:custGeom>
              <a:avLst/>
              <a:gdLst/>
              <a:ahLst/>
              <a:cxnLst/>
              <a:rect r="r" b="b" t="t" l="l"/>
              <a:pathLst>
                <a:path h="2611863" w="2611863">
                  <a:moveTo>
                    <a:pt x="0" y="0"/>
                  </a:moveTo>
                  <a:lnTo>
                    <a:pt x="2611863" y="0"/>
                  </a:lnTo>
                  <a:lnTo>
                    <a:pt x="2611863" y="2611863"/>
                  </a:lnTo>
                  <a:lnTo>
                    <a:pt x="0" y="26118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8360937"/>
              <a:ext cx="2611863" cy="2611863"/>
            </a:xfrm>
            <a:custGeom>
              <a:avLst/>
              <a:gdLst/>
              <a:ahLst/>
              <a:cxnLst/>
              <a:rect r="r" b="b" t="t" l="l"/>
              <a:pathLst>
                <a:path h="2611863" w="2611863">
                  <a:moveTo>
                    <a:pt x="0" y="0"/>
                  </a:moveTo>
                  <a:lnTo>
                    <a:pt x="2611863" y="0"/>
                  </a:lnTo>
                  <a:lnTo>
                    <a:pt x="2611863" y="2611863"/>
                  </a:lnTo>
                  <a:lnTo>
                    <a:pt x="0" y="26118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008149" y="4243944"/>
            <a:ext cx="9860907" cy="2227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62"/>
              </a:lnSpc>
            </a:pPr>
            <a:r>
              <a:rPr lang="en-US" b="true" sz="15937" spc="-557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Thank you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1028700"/>
            <a:ext cx="1958897" cy="8229600"/>
            <a:chOff x="0" y="0"/>
            <a:chExt cx="2611863" cy="1097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11863" cy="2611863"/>
            </a:xfrm>
            <a:custGeom>
              <a:avLst/>
              <a:gdLst/>
              <a:ahLst/>
              <a:cxnLst/>
              <a:rect r="r" b="b" t="t" l="l"/>
              <a:pathLst>
                <a:path h="2611863" w="2611863">
                  <a:moveTo>
                    <a:pt x="0" y="0"/>
                  </a:moveTo>
                  <a:lnTo>
                    <a:pt x="2611863" y="0"/>
                  </a:lnTo>
                  <a:lnTo>
                    <a:pt x="2611863" y="2611863"/>
                  </a:lnTo>
                  <a:lnTo>
                    <a:pt x="0" y="26118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8360937"/>
              <a:ext cx="2611863" cy="2611863"/>
            </a:xfrm>
            <a:custGeom>
              <a:avLst/>
              <a:gdLst/>
              <a:ahLst/>
              <a:cxnLst/>
              <a:rect r="r" b="b" t="t" l="l"/>
              <a:pathLst>
                <a:path h="2611863" w="2611863">
                  <a:moveTo>
                    <a:pt x="0" y="0"/>
                  </a:moveTo>
                  <a:lnTo>
                    <a:pt x="2611863" y="0"/>
                  </a:lnTo>
                  <a:lnTo>
                    <a:pt x="2611863" y="2611863"/>
                  </a:lnTo>
                  <a:lnTo>
                    <a:pt x="0" y="26118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88985" y="498344"/>
            <a:ext cx="2497389" cy="687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99"/>
              </a:lnSpc>
            </a:pPr>
            <a:r>
              <a:rPr lang="en-US" sz="4071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Contents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48122" y="451709"/>
            <a:ext cx="2928640" cy="969872"/>
            <a:chOff x="0" y="0"/>
            <a:chExt cx="934092" cy="3093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34092" cy="309341"/>
            </a:xfrm>
            <a:custGeom>
              <a:avLst/>
              <a:gdLst/>
              <a:ahLst/>
              <a:cxnLst/>
              <a:rect r="r" b="b" t="t" l="l"/>
              <a:pathLst>
                <a:path h="309341" w="934092">
                  <a:moveTo>
                    <a:pt x="134820" y="0"/>
                  </a:moveTo>
                  <a:lnTo>
                    <a:pt x="799273" y="0"/>
                  </a:lnTo>
                  <a:cubicBezTo>
                    <a:pt x="835029" y="0"/>
                    <a:pt x="869321" y="14204"/>
                    <a:pt x="894605" y="39488"/>
                  </a:cubicBezTo>
                  <a:cubicBezTo>
                    <a:pt x="919888" y="64771"/>
                    <a:pt x="934092" y="99063"/>
                    <a:pt x="934092" y="134820"/>
                  </a:cubicBezTo>
                  <a:lnTo>
                    <a:pt x="934092" y="174522"/>
                  </a:lnTo>
                  <a:cubicBezTo>
                    <a:pt x="934092" y="248981"/>
                    <a:pt x="873732" y="309341"/>
                    <a:pt x="799273" y="309341"/>
                  </a:cubicBezTo>
                  <a:lnTo>
                    <a:pt x="134820" y="309341"/>
                  </a:lnTo>
                  <a:cubicBezTo>
                    <a:pt x="60361" y="309341"/>
                    <a:pt x="0" y="248981"/>
                    <a:pt x="0" y="174522"/>
                  </a:cubicBezTo>
                  <a:lnTo>
                    <a:pt x="0" y="134820"/>
                  </a:lnTo>
                  <a:cubicBezTo>
                    <a:pt x="0" y="99063"/>
                    <a:pt x="14204" y="64771"/>
                    <a:pt x="39488" y="39488"/>
                  </a:cubicBezTo>
                  <a:cubicBezTo>
                    <a:pt x="64771" y="14204"/>
                    <a:pt x="99063" y="0"/>
                    <a:pt x="13482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934092" cy="356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6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88985" y="1793024"/>
            <a:ext cx="7329859" cy="7633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1255" indent="-365627" lvl="1">
              <a:lnSpc>
                <a:spcPts val="6807"/>
              </a:lnSpc>
              <a:buAutoNum type="arabicPeriod" startAt="1"/>
            </a:pPr>
            <a:r>
              <a:rPr lang="en-US" sz="338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Introduction</a:t>
            </a:r>
          </a:p>
          <a:p>
            <a:pPr algn="just" marL="731255" indent="-365627" lvl="1">
              <a:lnSpc>
                <a:spcPts val="6807"/>
              </a:lnSpc>
              <a:buAutoNum type="arabicPeriod" startAt="1"/>
            </a:pPr>
            <a:r>
              <a:rPr lang="en-US" sz="338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Aim &amp; Objectives</a:t>
            </a:r>
          </a:p>
          <a:p>
            <a:pPr algn="just" marL="731255" indent="-365627" lvl="1">
              <a:lnSpc>
                <a:spcPts val="6807"/>
              </a:lnSpc>
              <a:buAutoNum type="arabicPeriod" startAt="1"/>
            </a:pPr>
            <a:r>
              <a:rPr lang="en-US" sz="338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Lit</a:t>
            </a:r>
            <a:r>
              <a:rPr lang="en-US" sz="338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338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338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338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ture</a:t>
            </a:r>
            <a:r>
              <a:rPr lang="en-US" sz="338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38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Review</a:t>
            </a:r>
          </a:p>
          <a:p>
            <a:pPr algn="just" marL="731255" indent="-365627" lvl="1">
              <a:lnSpc>
                <a:spcPts val="6807"/>
              </a:lnSpc>
              <a:buAutoNum type="arabicPeriod" startAt="1"/>
            </a:pPr>
            <a:r>
              <a:rPr lang="en-US" sz="338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sz="338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esign &amp; Meth</a:t>
            </a:r>
            <a:r>
              <a:rPr lang="en-US" sz="338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338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sz="338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338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log</a:t>
            </a:r>
            <a:r>
              <a:rPr lang="en-US" sz="338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y</a:t>
            </a:r>
          </a:p>
          <a:p>
            <a:pPr algn="just" marL="731255" indent="-365627" lvl="1">
              <a:lnSpc>
                <a:spcPts val="6807"/>
              </a:lnSpc>
              <a:buAutoNum type="arabicPeriod" startAt="1"/>
            </a:pPr>
            <a:r>
              <a:rPr lang="en-US" sz="338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Implementation &amp; Testing</a:t>
            </a:r>
          </a:p>
          <a:p>
            <a:pPr algn="just" marL="731255" indent="-365627" lvl="1">
              <a:lnSpc>
                <a:spcPts val="6807"/>
              </a:lnSpc>
              <a:buAutoNum type="arabicPeriod" startAt="1"/>
            </a:pPr>
            <a:r>
              <a:rPr lang="en-US" sz="338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Evaluation</a:t>
            </a:r>
          </a:p>
          <a:p>
            <a:pPr algn="just" marL="731255" indent="-365627" lvl="1">
              <a:lnSpc>
                <a:spcPts val="6807"/>
              </a:lnSpc>
              <a:buAutoNum type="arabicPeriod" startAt="1"/>
            </a:pPr>
            <a:r>
              <a:rPr lang="en-US" sz="338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Results &amp; Discussion</a:t>
            </a:r>
          </a:p>
          <a:p>
            <a:pPr algn="just" marL="731255" indent="-365627" lvl="1">
              <a:lnSpc>
                <a:spcPts val="6807"/>
              </a:lnSpc>
              <a:buAutoNum type="arabicPeriod" startAt="1"/>
            </a:pPr>
            <a:r>
              <a:rPr lang="en-US" sz="338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Conclusion &amp; Future Works</a:t>
            </a:r>
          </a:p>
          <a:p>
            <a:pPr algn="just" marL="731255" indent="-365627" lvl="1">
              <a:lnSpc>
                <a:spcPts val="6807"/>
              </a:lnSpc>
              <a:buAutoNum type="arabicPeriod" startAt="1"/>
            </a:pPr>
            <a:r>
              <a:rPr lang="en-US" sz="338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5695543"/>
            <a:ext cx="11489092" cy="3361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9024" indent="-304512" lvl="1">
              <a:lnSpc>
                <a:spcPts val="5416"/>
              </a:lnSpc>
              <a:buFont typeface="Arial"/>
              <a:buChar char="•"/>
            </a:pPr>
            <a:r>
              <a:rPr lang="en-US" sz="2820" spc="-98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Human interpreters are not always available, particularly in healthcare, education,or emergencies.</a:t>
            </a:r>
          </a:p>
          <a:p>
            <a:pPr algn="l" marL="609024" indent="-304512" lvl="1">
              <a:lnSpc>
                <a:spcPts val="5416"/>
              </a:lnSpc>
              <a:buFont typeface="Arial"/>
              <a:buChar char="•"/>
            </a:pPr>
            <a:r>
              <a:rPr lang="en-US" sz="2820" spc="-98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High interpreter costs make accessibility difficult in many regions.</a:t>
            </a:r>
          </a:p>
          <a:p>
            <a:pPr algn="l" marL="609024" indent="-304512" lvl="1">
              <a:lnSpc>
                <a:spcPts val="5416"/>
              </a:lnSpc>
              <a:buFont typeface="Arial"/>
              <a:buChar char="•"/>
            </a:pPr>
            <a:r>
              <a:rPr lang="en-US" sz="2820" spc="-98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AI and Computer Vision (CV) present scalable, cost-effective alternatives for real-time interpretation (Chen et al., 2019).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104679"/>
            <a:ext cx="10557657" cy="2800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5"/>
              </a:lnSpc>
            </a:pPr>
            <a:r>
              <a:rPr lang="en-US" sz="26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Sign language is a visual-manual form of communication that uses hand shapes, movements, facial expressions and body language to convey meaning. It is primarily used by Deaf and hard-of-hearing individuals, but also by people with communication disorders and their communities. (Zhang and Jiang, 2024)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3483955" y="4766344"/>
            <a:ext cx="4990904" cy="6095760"/>
          </a:xfrm>
          <a:custGeom>
            <a:avLst/>
            <a:gdLst/>
            <a:ahLst/>
            <a:cxnLst/>
            <a:rect r="r" b="b" t="t" l="l"/>
            <a:pathLst>
              <a:path h="6095760" w="4990904">
                <a:moveTo>
                  <a:pt x="4990903" y="0"/>
                </a:moveTo>
                <a:lnTo>
                  <a:pt x="0" y="0"/>
                </a:lnTo>
                <a:lnTo>
                  <a:pt x="0" y="6095761"/>
                </a:lnTo>
                <a:lnTo>
                  <a:pt x="4990903" y="6095761"/>
                </a:lnTo>
                <a:lnTo>
                  <a:pt x="4990903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88985" y="498344"/>
            <a:ext cx="3318367" cy="687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99"/>
              </a:lnSpc>
            </a:pPr>
            <a:r>
              <a:rPr lang="en-US" sz="4071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445050" y="395090"/>
            <a:ext cx="3806237" cy="969872"/>
            <a:chOff x="0" y="0"/>
            <a:chExt cx="1214003" cy="30934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14003" cy="309341"/>
            </a:xfrm>
            <a:custGeom>
              <a:avLst/>
              <a:gdLst/>
              <a:ahLst/>
              <a:cxnLst/>
              <a:rect r="r" b="b" t="t" l="l"/>
              <a:pathLst>
                <a:path h="309341" w="1214003">
                  <a:moveTo>
                    <a:pt x="103734" y="0"/>
                  </a:moveTo>
                  <a:lnTo>
                    <a:pt x="1110268" y="0"/>
                  </a:lnTo>
                  <a:cubicBezTo>
                    <a:pt x="1137780" y="0"/>
                    <a:pt x="1164166" y="10929"/>
                    <a:pt x="1183620" y="30383"/>
                  </a:cubicBezTo>
                  <a:cubicBezTo>
                    <a:pt x="1203074" y="49837"/>
                    <a:pt x="1214003" y="76222"/>
                    <a:pt x="1214003" y="103734"/>
                  </a:cubicBezTo>
                  <a:lnTo>
                    <a:pt x="1214003" y="205607"/>
                  </a:lnTo>
                  <a:cubicBezTo>
                    <a:pt x="1214003" y="233119"/>
                    <a:pt x="1203074" y="259504"/>
                    <a:pt x="1183620" y="278958"/>
                  </a:cubicBezTo>
                  <a:cubicBezTo>
                    <a:pt x="1164166" y="298412"/>
                    <a:pt x="1137780" y="309341"/>
                    <a:pt x="1110268" y="309341"/>
                  </a:cubicBezTo>
                  <a:lnTo>
                    <a:pt x="103734" y="309341"/>
                  </a:lnTo>
                  <a:cubicBezTo>
                    <a:pt x="76222" y="309341"/>
                    <a:pt x="49837" y="298412"/>
                    <a:pt x="30383" y="278958"/>
                  </a:cubicBezTo>
                  <a:cubicBezTo>
                    <a:pt x="10929" y="259504"/>
                    <a:pt x="0" y="233119"/>
                    <a:pt x="0" y="205607"/>
                  </a:cubicBezTo>
                  <a:lnTo>
                    <a:pt x="0" y="103734"/>
                  </a:lnTo>
                  <a:cubicBezTo>
                    <a:pt x="0" y="76222"/>
                    <a:pt x="10929" y="49837"/>
                    <a:pt x="30383" y="30383"/>
                  </a:cubicBezTo>
                  <a:cubicBezTo>
                    <a:pt x="49837" y="10929"/>
                    <a:pt x="76222" y="0"/>
                    <a:pt x="10373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214003" cy="356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6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8183454" y="2030206"/>
            <a:ext cx="8377325" cy="6901200"/>
            <a:chOff x="0" y="0"/>
            <a:chExt cx="11169767" cy="9201599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1169767" cy="3267710"/>
              <a:chOff x="0" y="0"/>
              <a:chExt cx="2418918" cy="70765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418918" cy="707653"/>
              </a:xfrm>
              <a:custGeom>
                <a:avLst/>
                <a:gdLst/>
                <a:ahLst/>
                <a:cxnLst/>
                <a:rect r="r" b="b" t="t" l="l"/>
                <a:pathLst>
                  <a:path h="707653" w="2418918">
                    <a:moveTo>
                      <a:pt x="52062" y="0"/>
                    </a:moveTo>
                    <a:lnTo>
                      <a:pt x="2366856" y="0"/>
                    </a:lnTo>
                    <a:cubicBezTo>
                      <a:pt x="2395609" y="0"/>
                      <a:pt x="2418918" y="23309"/>
                      <a:pt x="2418918" y="52062"/>
                    </a:cubicBezTo>
                    <a:lnTo>
                      <a:pt x="2418918" y="655591"/>
                    </a:lnTo>
                    <a:cubicBezTo>
                      <a:pt x="2418918" y="669399"/>
                      <a:pt x="2413433" y="682641"/>
                      <a:pt x="2403669" y="692405"/>
                    </a:cubicBezTo>
                    <a:cubicBezTo>
                      <a:pt x="2393906" y="702168"/>
                      <a:pt x="2380663" y="707653"/>
                      <a:pt x="2366856" y="707653"/>
                    </a:cubicBezTo>
                    <a:lnTo>
                      <a:pt x="52062" y="707653"/>
                    </a:lnTo>
                    <a:cubicBezTo>
                      <a:pt x="23309" y="707653"/>
                      <a:pt x="0" y="684344"/>
                      <a:pt x="0" y="655591"/>
                    </a:cubicBezTo>
                    <a:lnTo>
                      <a:pt x="0" y="52062"/>
                    </a:lnTo>
                    <a:cubicBezTo>
                      <a:pt x="0" y="23309"/>
                      <a:pt x="23309" y="0"/>
                      <a:pt x="5206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2418918" cy="75527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6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785063" y="577396"/>
              <a:ext cx="4729677" cy="5618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72"/>
                </a:lnSpc>
              </a:pPr>
              <a:r>
                <a:rPr lang="en-US" sz="2551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Aim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785063" y="1441983"/>
              <a:ext cx="10097425" cy="11625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72"/>
                </a:lnSpc>
              </a:pPr>
              <a:r>
                <a:rPr lang="en-US" sz="2551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Develop a web-based AI sign language interpreter</a:t>
              </a:r>
            </a:p>
          </p:txBody>
        </p:sp>
        <p:grpSp>
          <p:nvGrpSpPr>
            <p:cNvPr name="Group 11" id="11"/>
            <p:cNvGrpSpPr/>
            <p:nvPr/>
          </p:nvGrpSpPr>
          <p:grpSpPr>
            <a:xfrm rot="0">
              <a:off x="0" y="3863336"/>
              <a:ext cx="11169767" cy="5338263"/>
              <a:chOff x="0" y="0"/>
              <a:chExt cx="2418918" cy="115605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418918" cy="1156051"/>
              </a:xfrm>
              <a:custGeom>
                <a:avLst/>
                <a:gdLst/>
                <a:ahLst/>
                <a:cxnLst/>
                <a:rect r="r" b="b" t="t" l="l"/>
                <a:pathLst>
                  <a:path h="1156051" w="2418918">
                    <a:moveTo>
                      <a:pt x="52062" y="0"/>
                    </a:moveTo>
                    <a:lnTo>
                      <a:pt x="2366856" y="0"/>
                    </a:lnTo>
                    <a:cubicBezTo>
                      <a:pt x="2395609" y="0"/>
                      <a:pt x="2418918" y="23309"/>
                      <a:pt x="2418918" y="52062"/>
                    </a:cubicBezTo>
                    <a:lnTo>
                      <a:pt x="2418918" y="1103989"/>
                    </a:lnTo>
                    <a:cubicBezTo>
                      <a:pt x="2418918" y="1117797"/>
                      <a:pt x="2413433" y="1131039"/>
                      <a:pt x="2403669" y="1140802"/>
                    </a:cubicBezTo>
                    <a:cubicBezTo>
                      <a:pt x="2393906" y="1150566"/>
                      <a:pt x="2380663" y="1156051"/>
                      <a:pt x="2366856" y="1156051"/>
                    </a:cubicBezTo>
                    <a:lnTo>
                      <a:pt x="52062" y="1156051"/>
                    </a:lnTo>
                    <a:cubicBezTo>
                      <a:pt x="23309" y="1156051"/>
                      <a:pt x="0" y="1132742"/>
                      <a:pt x="0" y="1103989"/>
                    </a:cubicBezTo>
                    <a:lnTo>
                      <a:pt x="0" y="52062"/>
                    </a:lnTo>
                    <a:cubicBezTo>
                      <a:pt x="0" y="23309"/>
                      <a:pt x="23309" y="0"/>
                      <a:pt x="5206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2418918" cy="120367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6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785063" y="4307062"/>
              <a:ext cx="4729677" cy="5618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72"/>
                </a:lnSpc>
              </a:pPr>
              <a:r>
                <a:rPr lang="en-US" sz="2551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Objectives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515713" y="5143720"/>
              <a:ext cx="10097425" cy="3115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50900" indent="-275450" lvl="1">
                <a:lnSpc>
                  <a:spcPts val="3113"/>
                </a:lnSpc>
                <a:buFont typeface="Arial"/>
                <a:buChar char="•"/>
              </a:pPr>
              <a:r>
                <a:rPr lang="en-US" sz="2551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Real-time ASL recognition via webcam</a:t>
              </a:r>
            </a:p>
            <a:p>
              <a:pPr algn="l" marL="550900" indent="-275450" lvl="1">
                <a:lnSpc>
                  <a:spcPts val="3113"/>
                </a:lnSpc>
                <a:buFont typeface="Arial"/>
                <a:buChar char="•"/>
              </a:pPr>
              <a:r>
                <a:rPr lang="en-US" sz="2551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Integrate Learn, Practice and Predict modules</a:t>
              </a:r>
            </a:p>
            <a:p>
              <a:pPr algn="l" marL="550900" indent="-275450" lvl="1">
                <a:lnSpc>
                  <a:spcPts val="3113"/>
                </a:lnSpc>
                <a:buFont typeface="Arial"/>
                <a:buChar char="•"/>
              </a:pPr>
              <a:r>
                <a:rPr lang="en-US" sz="2551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Improve model accuracy with ConvLSTM2D architecture</a:t>
              </a:r>
            </a:p>
            <a:p>
              <a:pPr algn="l" marL="550900" indent="-275450" lvl="1">
                <a:lnSpc>
                  <a:spcPts val="3113"/>
                </a:lnSpc>
                <a:buFont typeface="Arial"/>
                <a:buChar char="•"/>
              </a:pPr>
              <a:r>
                <a:rPr lang="en-US" sz="2551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Accessible and interactive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688985" y="4130709"/>
            <a:ext cx="4897157" cy="7295579"/>
          </a:xfrm>
          <a:custGeom>
            <a:avLst/>
            <a:gdLst/>
            <a:ahLst/>
            <a:cxnLst/>
            <a:rect r="r" b="b" t="t" l="l"/>
            <a:pathLst>
              <a:path h="7295579" w="4897157">
                <a:moveTo>
                  <a:pt x="0" y="0"/>
                </a:moveTo>
                <a:lnTo>
                  <a:pt x="4897157" y="0"/>
                </a:lnTo>
                <a:lnTo>
                  <a:pt x="4897157" y="7295579"/>
                </a:lnTo>
                <a:lnTo>
                  <a:pt x="0" y="72955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688985" y="498344"/>
            <a:ext cx="5221486" cy="687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99"/>
              </a:lnSpc>
            </a:pPr>
            <a:r>
              <a:rPr lang="en-US" sz="4071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Aim and Objectives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462277" y="395090"/>
            <a:ext cx="5448194" cy="969872"/>
            <a:chOff x="0" y="0"/>
            <a:chExt cx="1737706" cy="30934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737706" cy="309341"/>
            </a:xfrm>
            <a:custGeom>
              <a:avLst/>
              <a:gdLst/>
              <a:ahLst/>
              <a:cxnLst/>
              <a:rect r="r" b="b" t="t" l="l"/>
              <a:pathLst>
                <a:path h="309341" w="1737706">
                  <a:moveTo>
                    <a:pt x="72471" y="0"/>
                  </a:moveTo>
                  <a:lnTo>
                    <a:pt x="1665235" y="0"/>
                  </a:lnTo>
                  <a:cubicBezTo>
                    <a:pt x="1684456" y="0"/>
                    <a:pt x="1702889" y="7635"/>
                    <a:pt x="1716480" y="21226"/>
                  </a:cubicBezTo>
                  <a:cubicBezTo>
                    <a:pt x="1730071" y="34817"/>
                    <a:pt x="1737706" y="53251"/>
                    <a:pt x="1737706" y="72471"/>
                  </a:cubicBezTo>
                  <a:lnTo>
                    <a:pt x="1737706" y="236870"/>
                  </a:lnTo>
                  <a:cubicBezTo>
                    <a:pt x="1737706" y="256091"/>
                    <a:pt x="1730071" y="274524"/>
                    <a:pt x="1716480" y="288115"/>
                  </a:cubicBezTo>
                  <a:cubicBezTo>
                    <a:pt x="1702889" y="301706"/>
                    <a:pt x="1684456" y="309341"/>
                    <a:pt x="1665235" y="309341"/>
                  </a:cubicBezTo>
                  <a:lnTo>
                    <a:pt x="72471" y="309341"/>
                  </a:lnTo>
                  <a:cubicBezTo>
                    <a:pt x="53251" y="309341"/>
                    <a:pt x="34817" y="301706"/>
                    <a:pt x="21226" y="288115"/>
                  </a:cubicBezTo>
                  <a:cubicBezTo>
                    <a:pt x="7635" y="274524"/>
                    <a:pt x="0" y="256091"/>
                    <a:pt x="0" y="236870"/>
                  </a:cubicBezTo>
                  <a:lnTo>
                    <a:pt x="0" y="72471"/>
                  </a:lnTo>
                  <a:cubicBezTo>
                    <a:pt x="0" y="53251"/>
                    <a:pt x="7635" y="34817"/>
                    <a:pt x="21226" y="21226"/>
                  </a:cubicBezTo>
                  <a:cubicBezTo>
                    <a:pt x="34817" y="7635"/>
                    <a:pt x="53251" y="0"/>
                    <a:pt x="724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1737706" cy="356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6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880495"/>
            <a:ext cx="9629532" cy="7377805"/>
            <a:chOff x="0" y="0"/>
            <a:chExt cx="3418370" cy="26190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418370" cy="2619033"/>
            </a:xfrm>
            <a:custGeom>
              <a:avLst/>
              <a:gdLst/>
              <a:ahLst/>
              <a:cxnLst/>
              <a:rect r="r" b="b" t="t" l="l"/>
              <a:pathLst>
                <a:path h="2619033" w="3418370">
                  <a:moveTo>
                    <a:pt x="41003" y="0"/>
                  </a:moveTo>
                  <a:lnTo>
                    <a:pt x="3377367" y="0"/>
                  </a:lnTo>
                  <a:cubicBezTo>
                    <a:pt x="3388242" y="0"/>
                    <a:pt x="3398671" y="4320"/>
                    <a:pt x="3406360" y="12009"/>
                  </a:cubicBezTo>
                  <a:cubicBezTo>
                    <a:pt x="3414050" y="19699"/>
                    <a:pt x="3418370" y="30128"/>
                    <a:pt x="3418370" y="41003"/>
                  </a:cubicBezTo>
                  <a:lnTo>
                    <a:pt x="3418370" y="2578031"/>
                  </a:lnTo>
                  <a:cubicBezTo>
                    <a:pt x="3418370" y="2588905"/>
                    <a:pt x="3414050" y="2599334"/>
                    <a:pt x="3406360" y="2607024"/>
                  </a:cubicBezTo>
                  <a:cubicBezTo>
                    <a:pt x="3398671" y="2614713"/>
                    <a:pt x="3388242" y="2619033"/>
                    <a:pt x="3377367" y="2619033"/>
                  </a:cubicBezTo>
                  <a:lnTo>
                    <a:pt x="41003" y="2619033"/>
                  </a:lnTo>
                  <a:cubicBezTo>
                    <a:pt x="30128" y="2619033"/>
                    <a:pt x="19699" y="2614713"/>
                    <a:pt x="12009" y="2607024"/>
                  </a:cubicBezTo>
                  <a:cubicBezTo>
                    <a:pt x="4320" y="2599334"/>
                    <a:pt x="0" y="2588905"/>
                    <a:pt x="0" y="2578031"/>
                  </a:cubicBezTo>
                  <a:lnTo>
                    <a:pt x="0" y="41003"/>
                  </a:lnTo>
                  <a:cubicBezTo>
                    <a:pt x="0" y="30128"/>
                    <a:pt x="4320" y="19699"/>
                    <a:pt x="12009" y="12009"/>
                  </a:cubicBezTo>
                  <a:cubicBezTo>
                    <a:pt x="19699" y="4320"/>
                    <a:pt x="30128" y="0"/>
                    <a:pt x="4100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418370" cy="26666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6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46716" y="5728987"/>
            <a:ext cx="4296750" cy="1125320"/>
            <a:chOff x="0" y="0"/>
            <a:chExt cx="5729001" cy="150042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38100"/>
              <a:ext cx="3904200" cy="4176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6"/>
                </a:lnSpc>
              </a:pPr>
              <a:r>
                <a:rPr lang="en-US" sz="1883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Dataset Diversity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707187"/>
              <a:ext cx="5729001" cy="7932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50"/>
                </a:lnSpc>
              </a:pPr>
              <a:r>
                <a:rPr lang="en-US" sz="175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Lack of signer variety, lighting, environment in public datasets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474327" y="5728987"/>
            <a:ext cx="4066150" cy="817660"/>
            <a:chOff x="0" y="0"/>
            <a:chExt cx="5421533" cy="109021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38100"/>
              <a:ext cx="3904200" cy="4176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6"/>
                </a:lnSpc>
              </a:pPr>
              <a:r>
                <a:rPr lang="en-US" sz="1883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Continuous Signing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707187"/>
              <a:ext cx="5421533" cy="3830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50"/>
                </a:lnSpc>
              </a:pPr>
              <a:r>
                <a:rPr lang="en-US" sz="175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Hard to interpret fluent sign streams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84831" y="7546450"/>
            <a:ext cx="4802462" cy="1126479"/>
            <a:chOff x="0" y="0"/>
            <a:chExt cx="6403283" cy="1501972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38100"/>
              <a:ext cx="5160372" cy="4176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6"/>
                </a:lnSpc>
              </a:pPr>
              <a:r>
                <a:rPr lang="en-US" sz="1883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Cultural &amp; Ethical Concerns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707187"/>
              <a:ext cx="6403283" cy="7947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50"/>
                </a:lnSpc>
              </a:pPr>
              <a:r>
                <a:rPr lang="en-US" sz="175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Must respect linguistic diversity and involve deaf communities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2658482" y="2996236"/>
            <a:ext cx="6970243" cy="9669701"/>
          </a:xfrm>
          <a:custGeom>
            <a:avLst/>
            <a:gdLst/>
            <a:ahLst/>
            <a:cxnLst/>
            <a:rect r="r" b="b" t="t" l="l"/>
            <a:pathLst>
              <a:path h="9669701" w="6970243">
                <a:moveTo>
                  <a:pt x="0" y="0"/>
                </a:moveTo>
                <a:lnTo>
                  <a:pt x="6970243" y="0"/>
                </a:lnTo>
                <a:lnTo>
                  <a:pt x="6970243" y="9669701"/>
                </a:lnTo>
                <a:lnTo>
                  <a:pt x="0" y="96697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688985" y="498344"/>
            <a:ext cx="4535680" cy="687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99"/>
              </a:lnSpc>
            </a:pPr>
            <a:r>
              <a:rPr lang="en-US" sz="4071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Literature Review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462277" y="395090"/>
            <a:ext cx="4980150" cy="969872"/>
            <a:chOff x="0" y="0"/>
            <a:chExt cx="1588423" cy="30934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588423" cy="309341"/>
            </a:xfrm>
            <a:custGeom>
              <a:avLst/>
              <a:gdLst/>
              <a:ahLst/>
              <a:cxnLst/>
              <a:rect r="r" b="b" t="t" l="l"/>
              <a:pathLst>
                <a:path h="309341" w="1588423">
                  <a:moveTo>
                    <a:pt x="79282" y="0"/>
                  </a:moveTo>
                  <a:lnTo>
                    <a:pt x="1509141" y="0"/>
                  </a:lnTo>
                  <a:cubicBezTo>
                    <a:pt x="1530168" y="0"/>
                    <a:pt x="1550334" y="8353"/>
                    <a:pt x="1565202" y="23221"/>
                  </a:cubicBezTo>
                  <a:cubicBezTo>
                    <a:pt x="1580071" y="38090"/>
                    <a:pt x="1588423" y="58255"/>
                    <a:pt x="1588423" y="79282"/>
                  </a:cubicBezTo>
                  <a:lnTo>
                    <a:pt x="1588423" y="230059"/>
                  </a:lnTo>
                  <a:cubicBezTo>
                    <a:pt x="1588423" y="273845"/>
                    <a:pt x="1552928" y="309341"/>
                    <a:pt x="1509141" y="309341"/>
                  </a:cubicBezTo>
                  <a:lnTo>
                    <a:pt x="79282" y="309341"/>
                  </a:lnTo>
                  <a:cubicBezTo>
                    <a:pt x="35496" y="309341"/>
                    <a:pt x="0" y="273845"/>
                    <a:pt x="0" y="230059"/>
                  </a:cubicBezTo>
                  <a:lnTo>
                    <a:pt x="0" y="79282"/>
                  </a:lnTo>
                  <a:cubicBezTo>
                    <a:pt x="0" y="35496"/>
                    <a:pt x="35496" y="0"/>
                    <a:pt x="792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1588423" cy="356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6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584831" y="2422738"/>
            <a:ext cx="4296750" cy="1125320"/>
            <a:chOff x="0" y="0"/>
            <a:chExt cx="5729001" cy="1500426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-38100"/>
              <a:ext cx="3904200" cy="4176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6"/>
                </a:lnSpc>
              </a:pPr>
              <a:r>
                <a:rPr lang="en-US" sz="1883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Vision-Based Models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707187"/>
              <a:ext cx="5729001" cy="7932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50"/>
                </a:lnSpc>
              </a:pPr>
              <a:r>
                <a:rPr lang="en-US" sz="175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Use cameras + CNNs/RNNs for gesture recognition (e.g., SignGPT)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6387294" y="2411900"/>
            <a:ext cx="4296750" cy="1136158"/>
            <a:chOff x="0" y="0"/>
            <a:chExt cx="5729001" cy="1514877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-38100"/>
              <a:ext cx="3904200" cy="4176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6"/>
                </a:lnSpc>
              </a:pPr>
              <a:r>
                <a:rPr lang="en-US" sz="1883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Sensor-Based Models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721638"/>
              <a:ext cx="5729001" cy="7932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50"/>
                </a:lnSpc>
              </a:pPr>
              <a:r>
                <a:rPr lang="en-US" sz="175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Use wearables or depth cameras (e.g., MotionSavvy) for higher accuracy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584831" y="4018180"/>
            <a:ext cx="4296750" cy="1125320"/>
            <a:chOff x="0" y="0"/>
            <a:chExt cx="5729001" cy="1500426"/>
          </a:xfrm>
        </p:grpSpPr>
        <p:sp>
          <p:nvSpPr>
            <p:cNvPr name="TextBox 32" id="32"/>
            <p:cNvSpPr txBox="true"/>
            <p:nvPr/>
          </p:nvSpPr>
          <p:spPr>
            <a:xfrm rot="0">
              <a:off x="0" y="-38100"/>
              <a:ext cx="3904200" cy="4176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6"/>
                </a:lnSpc>
              </a:pPr>
              <a:r>
                <a:rPr lang="en-US" sz="1883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Hybrid Systems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0" y="707187"/>
              <a:ext cx="5729001" cy="7932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50"/>
                </a:lnSpc>
              </a:pPr>
              <a:r>
                <a:rPr lang="en-US" sz="175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Combine both for robustness but increase computational complexity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832147" y="1872418"/>
            <a:ext cx="7425068" cy="2735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3"/>
              </a:lnSpc>
            </a:pPr>
            <a:r>
              <a:rPr lang="en-US" sz="3599" spc="-125" b="true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Development Approach</a:t>
            </a:r>
          </a:p>
          <a:p>
            <a:pPr algn="l">
              <a:lnSpc>
                <a:spcPts val="4215"/>
              </a:lnSpc>
            </a:pPr>
          </a:p>
          <a:p>
            <a:pPr algn="l">
              <a:lnSpc>
                <a:spcPts val="2851"/>
              </a:lnSpc>
            </a:pPr>
            <a:r>
              <a:rPr lang="en-US" sz="2299" spc="-80" b="true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Agile Methodology</a:t>
            </a:r>
          </a:p>
          <a:p>
            <a:pPr algn="l">
              <a:lnSpc>
                <a:spcPts val="2851"/>
              </a:lnSpc>
            </a:pPr>
            <a:r>
              <a:rPr lang="en-US" sz="2299" spc="-80" b="true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Iterative development, continuous testing, feedback-driven refinement</a:t>
            </a:r>
          </a:p>
          <a:p>
            <a:pPr algn="l">
              <a:lnSpc>
                <a:spcPts val="2851"/>
              </a:lnSpc>
            </a:pPr>
            <a:r>
              <a:rPr lang="en-US" sz="2299" spc="-80" b="true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(Mindbowser, n.d.)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19641" y="2983415"/>
            <a:ext cx="2786410" cy="350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6"/>
              </a:lnSpc>
            </a:pPr>
            <a:r>
              <a:rPr lang="en-US" sz="200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19641" y="5304359"/>
            <a:ext cx="2786410" cy="350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6"/>
              </a:lnSpc>
            </a:pPr>
            <a:r>
              <a:rPr lang="en-US" sz="200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Modeling Pipeline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658145" y="2983415"/>
            <a:ext cx="2786410" cy="350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6"/>
              </a:lnSpc>
            </a:pPr>
            <a:r>
              <a:rPr lang="en-US" sz="200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Backend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19641" y="3511780"/>
            <a:ext cx="4137780" cy="704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6"/>
              </a:lnSpc>
            </a:pPr>
            <a:r>
              <a:rPr lang="en-US" sz="200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HTML/CSS/JS web UI with Learn, Practice, Predict modules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19641" y="5832724"/>
            <a:ext cx="8723935" cy="704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6"/>
              </a:lnSpc>
            </a:pPr>
            <a:r>
              <a:rPr lang="en-US" sz="200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 collection → Preprocessing → ConvLSTM2D training  → Prediction +  Text to Speech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58145" y="3511780"/>
            <a:ext cx="4343513" cy="1412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6"/>
              </a:lnSpc>
            </a:pPr>
            <a:r>
              <a:rPr lang="en-US" sz="200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FastAPI with REST and WebSocket endpoints</a:t>
            </a:r>
          </a:p>
          <a:p>
            <a:pPr algn="l">
              <a:lnSpc>
                <a:spcPts val="2806"/>
              </a:lnSpc>
            </a:pPr>
            <a:r>
              <a:rPr lang="en-US" sz="200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FastAPI handles prediction, feedback and model inference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295704" y="4961052"/>
            <a:ext cx="6497955" cy="8229600"/>
          </a:xfrm>
          <a:custGeom>
            <a:avLst/>
            <a:gdLst/>
            <a:ahLst/>
            <a:cxnLst/>
            <a:rect r="r" b="b" t="t" l="l"/>
            <a:pathLst>
              <a:path h="8229600" w="6497955">
                <a:moveTo>
                  <a:pt x="0" y="0"/>
                </a:moveTo>
                <a:lnTo>
                  <a:pt x="6497955" y="0"/>
                </a:lnTo>
                <a:lnTo>
                  <a:pt x="649795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88985" y="498344"/>
            <a:ext cx="6036089" cy="687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99"/>
              </a:lnSpc>
            </a:pPr>
            <a:r>
              <a:rPr lang="en-US" sz="4071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Design &amp; Methodology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378883" y="395090"/>
            <a:ext cx="6346190" cy="969872"/>
            <a:chOff x="0" y="0"/>
            <a:chExt cx="2024123" cy="30934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024123" cy="309341"/>
            </a:xfrm>
            <a:custGeom>
              <a:avLst/>
              <a:gdLst/>
              <a:ahLst/>
              <a:cxnLst/>
              <a:rect r="r" b="b" t="t" l="l"/>
              <a:pathLst>
                <a:path h="309341" w="2024123">
                  <a:moveTo>
                    <a:pt x="62217" y="0"/>
                  </a:moveTo>
                  <a:lnTo>
                    <a:pt x="1961907" y="0"/>
                  </a:lnTo>
                  <a:cubicBezTo>
                    <a:pt x="1978408" y="0"/>
                    <a:pt x="1994233" y="6555"/>
                    <a:pt x="2005901" y="18223"/>
                  </a:cubicBezTo>
                  <a:cubicBezTo>
                    <a:pt x="2017568" y="29891"/>
                    <a:pt x="2024123" y="45716"/>
                    <a:pt x="2024123" y="62217"/>
                  </a:cubicBezTo>
                  <a:lnTo>
                    <a:pt x="2024123" y="247125"/>
                  </a:lnTo>
                  <a:cubicBezTo>
                    <a:pt x="2024123" y="263626"/>
                    <a:pt x="2017568" y="279451"/>
                    <a:pt x="2005901" y="291119"/>
                  </a:cubicBezTo>
                  <a:cubicBezTo>
                    <a:pt x="1994233" y="302786"/>
                    <a:pt x="1978408" y="309341"/>
                    <a:pt x="1961907" y="309341"/>
                  </a:cubicBezTo>
                  <a:lnTo>
                    <a:pt x="62217" y="309341"/>
                  </a:lnTo>
                  <a:cubicBezTo>
                    <a:pt x="45716" y="309341"/>
                    <a:pt x="29891" y="302786"/>
                    <a:pt x="18223" y="291119"/>
                  </a:cubicBezTo>
                  <a:cubicBezTo>
                    <a:pt x="6555" y="279451"/>
                    <a:pt x="0" y="263626"/>
                    <a:pt x="0" y="247125"/>
                  </a:cubicBezTo>
                  <a:lnTo>
                    <a:pt x="0" y="62217"/>
                  </a:lnTo>
                  <a:cubicBezTo>
                    <a:pt x="0" y="45716"/>
                    <a:pt x="6555" y="29891"/>
                    <a:pt x="18223" y="18223"/>
                  </a:cubicBezTo>
                  <a:cubicBezTo>
                    <a:pt x="29891" y="6555"/>
                    <a:pt x="45716" y="0"/>
                    <a:pt x="622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2024123" cy="356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6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8551616" y="1751661"/>
            <a:ext cx="7862631" cy="59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4"/>
              </a:lnSpc>
            </a:pPr>
            <a:r>
              <a:rPr lang="en-US" sz="3600" spc="-126" b="true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System Components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2095670"/>
            <a:ext cx="4930235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spc="-140" b="true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Model Architecture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83486" y="3939418"/>
            <a:ext cx="6644207" cy="2563734"/>
            <a:chOff x="0" y="0"/>
            <a:chExt cx="8858942" cy="3418312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8858942" cy="3418312"/>
              <a:chOff x="0" y="0"/>
              <a:chExt cx="2248914" cy="86776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248914" cy="867766"/>
              </a:xfrm>
              <a:custGeom>
                <a:avLst/>
                <a:gdLst/>
                <a:ahLst/>
                <a:cxnLst/>
                <a:rect r="r" b="b" t="t" l="l"/>
                <a:pathLst>
                  <a:path h="867766" w="2248914">
                    <a:moveTo>
                      <a:pt x="55998" y="0"/>
                    </a:moveTo>
                    <a:lnTo>
                      <a:pt x="2192916" y="0"/>
                    </a:lnTo>
                    <a:cubicBezTo>
                      <a:pt x="2223843" y="0"/>
                      <a:pt x="2248914" y="25071"/>
                      <a:pt x="2248914" y="55998"/>
                    </a:cubicBezTo>
                    <a:lnTo>
                      <a:pt x="2248914" y="811768"/>
                    </a:lnTo>
                    <a:cubicBezTo>
                      <a:pt x="2248914" y="842695"/>
                      <a:pt x="2223843" y="867766"/>
                      <a:pt x="2192916" y="867766"/>
                    </a:cubicBezTo>
                    <a:lnTo>
                      <a:pt x="55998" y="867766"/>
                    </a:lnTo>
                    <a:cubicBezTo>
                      <a:pt x="25071" y="867766"/>
                      <a:pt x="0" y="842695"/>
                      <a:pt x="0" y="811768"/>
                    </a:cubicBezTo>
                    <a:lnTo>
                      <a:pt x="0" y="55998"/>
                    </a:lnTo>
                    <a:cubicBezTo>
                      <a:pt x="0" y="25071"/>
                      <a:pt x="25071" y="0"/>
                      <a:pt x="5599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2248914" cy="9153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6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595691" y="144893"/>
              <a:ext cx="4112651" cy="494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06"/>
                </a:lnSpc>
              </a:pPr>
              <a:r>
                <a:rPr lang="en-US" sz="2218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Web Application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595691" y="746502"/>
              <a:ext cx="7667560" cy="2479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74"/>
                </a:lnSpc>
              </a:pPr>
              <a:r>
                <a:rPr lang="en-US" sz="2124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Modules: Learn (tutorials), Practice (quizzes), Predict (live recognition)</a:t>
              </a:r>
            </a:p>
            <a:p>
              <a:pPr algn="l">
                <a:lnSpc>
                  <a:spcPts val="2974"/>
                </a:lnSpc>
              </a:pPr>
              <a:r>
                <a:rPr lang="en-US" sz="2124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Real-Time Integration: WebSocket used for low-latency webcam streaming and predictions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005709" y="3940110"/>
            <a:ext cx="6724185" cy="2406780"/>
            <a:chOff x="0" y="0"/>
            <a:chExt cx="8965581" cy="320904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8965581" cy="3209040"/>
              <a:chOff x="0" y="0"/>
              <a:chExt cx="2424409" cy="86776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424409" cy="867766"/>
              </a:xfrm>
              <a:custGeom>
                <a:avLst/>
                <a:gdLst/>
                <a:ahLst/>
                <a:cxnLst/>
                <a:rect r="r" b="b" t="t" l="l"/>
                <a:pathLst>
                  <a:path h="867766" w="2424409">
                    <a:moveTo>
                      <a:pt x="51944" y="0"/>
                    </a:moveTo>
                    <a:lnTo>
                      <a:pt x="2372465" y="0"/>
                    </a:lnTo>
                    <a:cubicBezTo>
                      <a:pt x="2401153" y="0"/>
                      <a:pt x="2424409" y="23256"/>
                      <a:pt x="2424409" y="51944"/>
                    </a:cubicBezTo>
                    <a:lnTo>
                      <a:pt x="2424409" y="815822"/>
                    </a:lnTo>
                    <a:cubicBezTo>
                      <a:pt x="2424409" y="829598"/>
                      <a:pt x="2418937" y="842810"/>
                      <a:pt x="2409195" y="852552"/>
                    </a:cubicBezTo>
                    <a:cubicBezTo>
                      <a:pt x="2399454" y="862293"/>
                      <a:pt x="2386242" y="867766"/>
                      <a:pt x="2372465" y="867766"/>
                    </a:cubicBezTo>
                    <a:lnTo>
                      <a:pt x="51944" y="867766"/>
                    </a:lnTo>
                    <a:cubicBezTo>
                      <a:pt x="23256" y="867766"/>
                      <a:pt x="0" y="844510"/>
                      <a:pt x="0" y="815822"/>
                    </a:cubicBezTo>
                    <a:lnTo>
                      <a:pt x="0" y="51944"/>
                    </a:lnTo>
                    <a:cubicBezTo>
                      <a:pt x="0" y="38168"/>
                      <a:pt x="5473" y="24956"/>
                      <a:pt x="15214" y="15214"/>
                    </a:cubicBezTo>
                    <a:cubicBezTo>
                      <a:pt x="24956" y="5473"/>
                      <a:pt x="38168" y="0"/>
                      <a:pt x="5194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2424409" cy="9153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6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410001" y="142632"/>
              <a:ext cx="3860871" cy="4578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6"/>
                </a:lnSpc>
              </a:pPr>
              <a:r>
                <a:rPr lang="en-US" sz="2082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Testing Strategy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410001" y="720811"/>
              <a:ext cx="8555579" cy="23298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92"/>
                </a:lnSpc>
              </a:pPr>
              <a:r>
                <a:rPr lang="en-US" sz="1994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Functional Testing: UI responsiveness, prediction accuracy</a:t>
              </a:r>
            </a:p>
            <a:p>
              <a:pPr algn="l">
                <a:lnSpc>
                  <a:spcPts val="2792"/>
                </a:lnSpc>
              </a:pPr>
              <a:r>
                <a:rPr lang="en-US" sz="1994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Performance Testing: Inference time &lt; 2 seconds</a:t>
              </a:r>
            </a:p>
            <a:p>
              <a:pPr algn="l">
                <a:lnSpc>
                  <a:spcPts val="2792"/>
                </a:lnSpc>
              </a:pPr>
              <a:r>
                <a:rPr lang="en-US" sz="1994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Unit Testing: MediaPipe, preprocessing and model output verified independently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551454" y="6550777"/>
            <a:ext cx="5188748" cy="7198264"/>
          </a:xfrm>
          <a:custGeom>
            <a:avLst/>
            <a:gdLst/>
            <a:ahLst/>
            <a:cxnLst/>
            <a:rect r="r" b="b" t="t" l="l"/>
            <a:pathLst>
              <a:path h="7198264" w="5188748">
                <a:moveTo>
                  <a:pt x="0" y="0"/>
                </a:moveTo>
                <a:lnTo>
                  <a:pt x="5188748" y="0"/>
                </a:lnTo>
                <a:lnTo>
                  <a:pt x="5188748" y="7198263"/>
                </a:lnTo>
                <a:lnTo>
                  <a:pt x="0" y="71982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741006" y="6503152"/>
            <a:ext cx="7253591" cy="7084341"/>
          </a:xfrm>
          <a:custGeom>
            <a:avLst/>
            <a:gdLst/>
            <a:ahLst/>
            <a:cxnLst/>
            <a:rect r="r" b="b" t="t" l="l"/>
            <a:pathLst>
              <a:path h="7084341" w="7253591">
                <a:moveTo>
                  <a:pt x="0" y="0"/>
                </a:moveTo>
                <a:lnTo>
                  <a:pt x="7253591" y="0"/>
                </a:lnTo>
                <a:lnTo>
                  <a:pt x="7253591" y="7084341"/>
                </a:lnTo>
                <a:lnTo>
                  <a:pt x="0" y="70843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688985" y="498344"/>
            <a:ext cx="6913686" cy="687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99"/>
              </a:lnSpc>
            </a:pPr>
            <a:r>
              <a:rPr lang="en-US" sz="4071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Implementation &amp; Testing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5642413" y="1544337"/>
            <a:ext cx="11892091" cy="2232965"/>
            <a:chOff x="0" y="0"/>
            <a:chExt cx="15856121" cy="2977287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15856121" cy="2977287"/>
              <a:chOff x="0" y="0"/>
              <a:chExt cx="4025204" cy="755808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4025204" cy="755808"/>
              </a:xfrm>
              <a:custGeom>
                <a:avLst/>
                <a:gdLst/>
                <a:ahLst/>
                <a:cxnLst/>
                <a:rect r="r" b="b" t="t" l="l"/>
                <a:pathLst>
                  <a:path h="755808" w="4025204">
                    <a:moveTo>
                      <a:pt x="33202" y="0"/>
                    </a:moveTo>
                    <a:lnTo>
                      <a:pt x="3992002" y="0"/>
                    </a:lnTo>
                    <a:cubicBezTo>
                      <a:pt x="4000808" y="0"/>
                      <a:pt x="4009253" y="3498"/>
                      <a:pt x="4015479" y="9725"/>
                    </a:cubicBezTo>
                    <a:cubicBezTo>
                      <a:pt x="4021706" y="15951"/>
                      <a:pt x="4025204" y="24396"/>
                      <a:pt x="4025204" y="33202"/>
                    </a:cubicBezTo>
                    <a:lnTo>
                      <a:pt x="4025204" y="722607"/>
                    </a:lnTo>
                    <a:cubicBezTo>
                      <a:pt x="4025204" y="731412"/>
                      <a:pt x="4021706" y="739857"/>
                      <a:pt x="4015479" y="746084"/>
                    </a:cubicBezTo>
                    <a:cubicBezTo>
                      <a:pt x="4009253" y="752310"/>
                      <a:pt x="4000808" y="755808"/>
                      <a:pt x="3992002" y="755808"/>
                    </a:cubicBezTo>
                    <a:lnTo>
                      <a:pt x="33202" y="755808"/>
                    </a:lnTo>
                    <a:cubicBezTo>
                      <a:pt x="24396" y="755808"/>
                      <a:pt x="15951" y="752310"/>
                      <a:pt x="9725" y="746084"/>
                    </a:cubicBezTo>
                    <a:cubicBezTo>
                      <a:pt x="3498" y="739857"/>
                      <a:pt x="0" y="731412"/>
                      <a:pt x="0" y="722607"/>
                    </a:cubicBezTo>
                    <a:lnTo>
                      <a:pt x="0" y="33202"/>
                    </a:lnTo>
                    <a:cubicBezTo>
                      <a:pt x="0" y="24396"/>
                      <a:pt x="3498" y="15951"/>
                      <a:pt x="9725" y="9725"/>
                    </a:cubicBezTo>
                    <a:cubicBezTo>
                      <a:pt x="15951" y="3498"/>
                      <a:pt x="24396" y="0"/>
                      <a:pt x="3320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47625"/>
                <a:ext cx="4025204" cy="803433"/>
              </a:xfrm>
              <a:prstGeom prst="rect">
                <a:avLst/>
              </a:prstGeom>
            </p:spPr>
            <p:txBody>
              <a:bodyPr anchor="ctr" rtlCol="false" tIns="47869" lIns="47869" bIns="47869" rIns="47869"/>
              <a:lstStyle/>
              <a:p>
                <a:pPr algn="ctr">
                  <a:lnSpc>
                    <a:spcPts val="3669"/>
                  </a:lnSpc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763611" y="229664"/>
              <a:ext cx="14280514" cy="2479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74"/>
                </a:lnSpc>
              </a:pPr>
              <a:r>
                <a:rPr lang="en-US" sz="2124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ConvLSTM2D: Learns both gesture shape (spatial) and motion over time (temporal) with dropout, 4 stacked layers, softmax output</a:t>
              </a:r>
            </a:p>
            <a:p>
              <a:pPr algn="l">
                <a:lnSpc>
                  <a:spcPts val="2974"/>
                </a:lnSpc>
              </a:pPr>
            </a:p>
            <a:p>
              <a:pPr algn="l">
                <a:lnSpc>
                  <a:spcPts val="2974"/>
                </a:lnSpc>
              </a:pPr>
              <a:r>
                <a:rPr lang="en-US" sz="2124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Input Structure: 30-frame sequences → landmark extraction → classification via softmax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92121" y="395090"/>
            <a:ext cx="7110550" cy="969872"/>
            <a:chOff x="0" y="0"/>
            <a:chExt cx="2267916" cy="30934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267916" cy="309341"/>
            </a:xfrm>
            <a:custGeom>
              <a:avLst/>
              <a:gdLst/>
              <a:ahLst/>
              <a:cxnLst/>
              <a:rect r="r" b="b" t="t" l="l"/>
              <a:pathLst>
                <a:path h="309341" w="2267916">
                  <a:moveTo>
                    <a:pt x="55528" y="0"/>
                  </a:moveTo>
                  <a:lnTo>
                    <a:pt x="2212388" y="0"/>
                  </a:lnTo>
                  <a:cubicBezTo>
                    <a:pt x="2227115" y="0"/>
                    <a:pt x="2241239" y="5850"/>
                    <a:pt x="2251652" y="16264"/>
                  </a:cubicBezTo>
                  <a:cubicBezTo>
                    <a:pt x="2262066" y="26678"/>
                    <a:pt x="2267916" y="40801"/>
                    <a:pt x="2267916" y="55528"/>
                  </a:cubicBezTo>
                  <a:lnTo>
                    <a:pt x="2267916" y="253813"/>
                  </a:lnTo>
                  <a:cubicBezTo>
                    <a:pt x="2267916" y="268540"/>
                    <a:pt x="2262066" y="282664"/>
                    <a:pt x="2251652" y="293078"/>
                  </a:cubicBezTo>
                  <a:cubicBezTo>
                    <a:pt x="2241239" y="303491"/>
                    <a:pt x="2227115" y="309341"/>
                    <a:pt x="2212388" y="309341"/>
                  </a:cubicBezTo>
                  <a:lnTo>
                    <a:pt x="55528" y="309341"/>
                  </a:lnTo>
                  <a:cubicBezTo>
                    <a:pt x="40801" y="309341"/>
                    <a:pt x="26678" y="303491"/>
                    <a:pt x="16264" y="293078"/>
                  </a:cubicBezTo>
                  <a:cubicBezTo>
                    <a:pt x="5850" y="282664"/>
                    <a:pt x="0" y="268540"/>
                    <a:pt x="0" y="253813"/>
                  </a:cubicBezTo>
                  <a:lnTo>
                    <a:pt x="0" y="55528"/>
                  </a:lnTo>
                  <a:cubicBezTo>
                    <a:pt x="0" y="40801"/>
                    <a:pt x="5850" y="26678"/>
                    <a:pt x="16264" y="16264"/>
                  </a:cubicBezTo>
                  <a:cubicBezTo>
                    <a:pt x="26678" y="5850"/>
                    <a:pt x="40801" y="0"/>
                    <a:pt x="5552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2267916" cy="356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6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44357" y="-294366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464798"/>
            <a:ext cx="16230600" cy="4505083"/>
            <a:chOff x="0" y="0"/>
            <a:chExt cx="5176765" cy="14369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76765" cy="1436900"/>
            </a:xfrm>
            <a:custGeom>
              <a:avLst/>
              <a:gdLst/>
              <a:ahLst/>
              <a:cxnLst/>
              <a:rect r="r" b="b" t="t" l="l"/>
              <a:pathLst>
                <a:path h="1436900" w="5176765">
                  <a:moveTo>
                    <a:pt x="24327" y="0"/>
                  </a:moveTo>
                  <a:lnTo>
                    <a:pt x="5152438" y="0"/>
                  </a:lnTo>
                  <a:cubicBezTo>
                    <a:pt x="5165873" y="0"/>
                    <a:pt x="5176765" y="10891"/>
                    <a:pt x="5176765" y="24327"/>
                  </a:cubicBezTo>
                  <a:lnTo>
                    <a:pt x="5176765" y="1412574"/>
                  </a:lnTo>
                  <a:cubicBezTo>
                    <a:pt x="5176765" y="1426009"/>
                    <a:pt x="5165873" y="1436900"/>
                    <a:pt x="5152438" y="1436900"/>
                  </a:cubicBezTo>
                  <a:lnTo>
                    <a:pt x="24327" y="1436900"/>
                  </a:lnTo>
                  <a:cubicBezTo>
                    <a:pt x="10891" y="1436900"/>
                    <a:pt x="0" y="1426009"/>
                    <a:pt x="0" y="1412574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176765" cy="1484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6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86527" y="1856708"/>
            <a:ext cx="14998400" cy="3721264"/>
            <a:chOff x="0" y="0"/>
            <a:chExt cx="19997867" cy="4961685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38100"/>
              <a:ext cx="4584469" cy="5365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62"/>
                </a:lnSpc>
              </a:pPr>
              <a:r>
                <a:rPr lang="en-US" sz="2473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Metrics &amp; Results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1057585" y="-38100"/>
              <a:ext cx="4584469" cy="5365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62"/>
                </a:lnSpc>
              </a:pPr>
              <a:r>
                <a:rPr lang="en-US" sz="2473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Tools Used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727315"/>
              <a:ext cx="9009305" cy="40377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54"/>
                </a:lnSpc>
              </a:pPr>
              <a:r>
                <a:rPr lang="en-US" sz="2467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Accuracy: 95.48% on validation data</a:t>
              </a:r>
            </a:p>
            <a:p>
              <a:pPr algn="l">
                <a:lnSpc>
                  <a:spcPts val="3454"/>
                </a:lnSpc>
              </a:pPr>
            </a:p>
            <a:p>
              <a:pPr algn="l">
                <a:lnSpc>
                  <a:spcPts val="3454"/>
                </a:lnSpc>
              </a:pPr>
              <a:r>
                <a:rPr lang="en-US" sz="2467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Precision/F1-Score: Most signs scored above 0.90</a:t>
              </a:r>
            </a:p>
            <a:p>
              <a:pPr algn="l">
                <a:lnSpc>
                  <a:spcPts val="3454"/>
                </a:lnSpc>
              </a:pPr>
            </a:p>
            <a:p>
              <a:pPr algn="l">
                <a:lnSpc>
                  <a:spcPts val="3454"/>
                </a:lnSpc>
              </a:pPr>
              <a:r>
                <a:rPr lang="en-US" sz="2467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Latency: Predictions delivered in under 2 seconds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1057585" y="727315"/>
              <a:ext cx="8940282" cy="42343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62"/>
                </a:lnSpc>
              </a:pPr>
              <a:r>
                <a:rPr lang="en-US" sz="225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Confusion Matrix: Highlights sign-level misclassifications</a:t>
              </a:r>
            </a:p>
            <a:p>
              <a:pPr algn="l">
                <a:lnSpc>
                  <a:spcPts val="3162"/>
                </a:lnSpc>
              </a:pPr>
            </a:p>
            <a:p>
              <a:pPr algn="l">
                <a:lnSpc>
                  <a:spcPts val="3162"/>
                </a:lnSpc>
              </a:pPr>
              <a:r>
                <a:rPr lang="en-US" sz="225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User Feedback: Allows corrections to improve future model training</a:t>
              </a:r>
            </a:p>
            <a:p>
              <a:pPr algn="l">
                <a:lnSpc>
                  <a:spcPts val="3162"/>
                </a:lnSpc>
              </a:pPr>
            </a:p>
            <a:p>
              <a:pPr algn="l">
                <a:lnSpc>
                  <a:spcPts val="3162"/>
                </a:lnSpc>
              </a:pPr>
              <a:r>
                <a:rPr lang="en-US" sz="225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Scikit-learn: For classification reports and performance analytics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2099747" y="6147436"/>
            <a:ext cx="3494307" cy="5728372"/>
          </a:xfrm>
          <a:custGeom>
            <a:avLst/>
            <a:gdLst/>
            <a:ahLst/>
            <a:cxnLst/>
            <a:rect r="r" b="b" t="t" l="l"/>
            <a:pathLst>
              <a:path h="5728372" w="3494307">
                <a:moveTo>
                  <a:pt x="0" y="0"/>
                </a:moveTo>
                <a:lnTo>
                  <a:pt x="3494306" y="0"/>
                </a:lnTo>
                <a:lnTo>
                  <a:pt x="3494306" y="5728371"/>
                </a:lnTo>
                <a:lnTo>
                  <a:pt x="0" y="57283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616672" y="7119332"/>
            <a:ext cx="2873347" cy="4277936"/>
          </a:xfrm>
          <a:custGeom>
            <a:avLst/>
            <a:gdLst/>
            <a:ahLst/>
            <a:cxnLst/>
            <a:rect r="r" b="b" t="t" l="l"/>
            <a:pathLst>
              <a:path h="4277936" w="2873347">
                <a:moveTo>
                  <a:pt x="0" y="0"/>
                </a:moveTo>
                <a:lnTo>
                  <a:pt x="2873347" y="0"/>
                </a:lnTo>
                <a:lnTo>
                  <a:pt x="2873347" y="4277936"/>
                </a:lnTo>
                <a:lnTo>
                  <a:pt x="0" y="42779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47437" y="141512"/>
            <a:ext cx="3104619" cy="687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99"/>
              </a:lnSpc>
            </a:pPr>
            <a:r>
              <a:rPr lang="en-US" sz="4071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Evaluation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270482" y="58828"/>
            <a:ext cx="3381575" cy="969872"/>
            <a:chOff x="0" y="0"/>
            <a:chExt cx="1078556" cy="30934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78556" cy="309341"/>
            </a:xfrm>
            <a:custGeom>
              <a:avLst/>
              <a:gdLst/>
              <a:ahLst/>
              <a:cxnLst/>
              <a:rect r="r" b="b" t="t" l="l"/>
              <a:pathLst>
                <a:path h="309341" w="1078556">
                  <a:moveTo>
                    <a:pt x="116762" y="0"/>
                  </a:moveTo>
                  <a:lnTo>
                    <a:pt x="961795" y="0"/>
                  </a:lnTo>
                  <a:cubicBezTo>
                    <a:pt x="1026280" y="0"/>
                    <a:pt x="1078556" y="52276"/>
                    <a:pt x="1078556" y="116762"/>
                  </a:cubicBezTo>
                  <a:lnTo>
                    <a:pt x="1078556" y="192580"/>
                  </a:lnTo>
                  <a:cubicBezTo>
                    <a:pt x="1078556" y="257065"/>
                    <a:pt x="1026280" y="309341"/>
                    <a:pt x="961795" y="309341"/>
                  </a:cubicBezTo>
                  <a:lnTo>
                    <a:pt x="116762" y="309341"/>
                  </a:lnTo>
                  <a:cubicBezTo>
                    <a:pt x="52276" y="309341"/>
                    <a:pt x="0" y="257065"/>
                    <a:pt x="0" y="192580"/>
                  </a:cubicBezTo>
                  <a:lnTo>
                    <a:pt x="0" y="116762"/>
                  </a:lnTo>
                  <a:cubicBezTo>
                    <a:pt x="0" y="52276"/>
                    <a:pt x="52276" y="0"/>
                    <a:pt x="11676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078556" cy="356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6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453344"/>
            <a:ext cx="8662892" cy="8144671"/>
            <a:chOff x="0" y="0"/>
            <a:chExt cx="2763037" cy="25977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3038" cy="2597750"/>
            </a:xfrm>
            <a:custGeom>
              <a:avLst/>
              <a:gdLst/>
              <a:ahLst/>
              <a:cxnLst/>
              <a:rect r="r" b="b" t="t" l="l"/>
              <a:pathLst>
                <a:path h="2597750" w="2763038">
                  <a:moveTo>
                    <a:pt x="45578" y="0"/>
                  </a:moveTo>
                  <a:lnTo>
                    <a:pt x="2717460" y="0"/>
                  </a:lnTo>
                  <a:cubicBezTo>
                    <a:pt x="2742632" y="0"/>
                    <a:pt x="2763038" y="20406"/>
                    <a:pt x="2763038" y="45578"/>
                  </a:cubicBezTo>
                  <a:lnTo>
                    <a:pt x="2763038" y="2552172"/>
                  </a:lnTo>
                  <a:cubicBezTo>
                    <a:pt x="2763038" y="2577344"/>
                    <a:pt x="2742632" y="2597750"/>
                    <a:pt x="2717460" y="2597750"/>
                  </a:cubicBezTo>
                  <a:lnTo>
                    <a:pt x="45578" y="2597750"/>
                  </a:lnTo>
                  <a:cubicBezTo>
                    <a:pt x="20406" y="2597750"/>
                    <a:pt x="0" y="2577344"/>
                    <a:pt x="0" y="2552172"/>
                  </a:cubicBezTo>
                  <a:lnTo>
                    <a:pt x="0" y="45578"/>
                  </a:lnTo>
                  <a:cubicBezTo>
                    <a:pt x="0" y="20406"/>
                    <a:pt x="20406" y="0"/>
                    <a:pt x="4557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63037" cy="2645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6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09957" y="1744662"/>
            <a:ext cx="4003960" cy="41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2"/>
              </a:lnSpc>
            </a:pPr>
            <a:r>
              <a:rPr lang="en-US" sz="2473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Strengths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04329" y="5775726"/>
            <a:ext cx="4596107" cy="41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2"/>
              </a:lnSpc>
            </a:pPr>
            <a:r>
              <a:rPr lang="en-US" sz="2473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Limitations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9957" y="2261574"/>
            <a:ext cx="6865010" cy="2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1277" indent="-255638" lvl="1">
              <a:lnSpc>
                <a:spcPts val="3883"/>
              </a:lnSpc>
              <a:buFont typeface="Arial"/>
              <a:buChar char="•"/>
            </a:pPr>
            <a:r>
              <a:rPr lang="en-US" sz="23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High Performance: Real-time recognition with strong validation metrics</a:t>
            </a:r>
          </a:p>
          <a:p>
            <a:pPr algn="l" marL="511277" indent="-255638" lvl="1">
              <a:lnSpc>
                <a:spcPts val="3883"/>
              </a:lnSpc>
              <a:buFont typeface="Arial"/>
              <a:buChar char="•"/>
            </a:pPr>
            <a:r>
              <a:rPr lang="en-US" sz="23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Accessibility: No special hardware needed—just a webcam and browser</a:t>
            </a:r>
          </a:p>
          <a:p>
            <a:pPr algn="l" marL="511277" indent="-255638" lvl="1">
              <a:lnSpc>
                <a:spcPts val="3883"/>
              </a:lnSpc>
              <a:buFont typeface="Arial"/>
              <a:buChar char="•"/>
            </a:pPr>
            <a:r>
              <a:rPr lang="en-US" sz="23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User Engagement: Learn and Practice modules promote interactive use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04329" y="6292637"/>
            <a:ext cx="7539671" cy="3043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3987" indent="-266993" lvl="1">
              <a:lnSpc>
                <a:spcPts val="4056"/>
              </a:lnSpc>
              <a:buFont typeface="Arial"/>
              <a:buChar char="•"/>
            </a:pPr>
            <a:r>
              <a:rPr lang="en-US" sz="24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Gesture Ambiguity: Similar signs may be confused</a:t>
            </a:r>
          </a:p>
          <a:p>
            <a:pPr algn="l" marL="533987" indent="-266993" lvl="1">
              <a:lnSpc>
                <a:spcPts val="4056"/>
              </a:lnSpc>
              <a:buFont typeface="Arial"/>
              <a:buChar char="•"/>
            </a:pPr>
            <a:r>
              <a:rPr lang="en-US" sz="24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Environment Sensitivity: Lighting and occlusion impact prediction</a:t>
            </a:r>
          </a:p>
          <a:p>
            <a:pPr algn="l" marL="533987" indent="-266993" lvl="1">
              <a:lnSpc>
                <a:spcPts val="4056"/>
              </a:lnSpc>
              <a:buFont typeface="Arial"/>
              <a:buChar char="•"/>
            </a:pPr>
            <a:r>
              <a:rPr lang="en-US" sz="24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Generalization: Limited signer diversity affects real-world robustness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0422705" y="1697834"/>
            <a:ext cx="7610508" cy="7900182"/>
          </a:xfrm>
          <a:custGeom>
            <a:avLst/>
            <a:gdLst/>
            <a:ahLst/>
            <a:cxnLst/>
            <a:rect r="r" b="b" t="t" l="l"/>
            <a:pathLst>
              <a:path h="7900182" w="7610508">
                <a:moveTo>
                  <a:pt x="0" y="0"/>
                </a:moveTo>
                <a:lnTo>
                  <a:pt x="7610509" y="0"/>
                </a:lnTo>
                <a:lnTo>
                  <a:pt x="7610509" y="7900181"/>
                </a:lnTo>
                <a:lnTo>
                  <a:pt x="0" y="79001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47437" y="141512"/>
            <a:ext cx="2113783" cy="687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99"/>
              </a:lnSpc>
            </a:pPr>
            <a:r>
              <a:rPr lang="en-US" sz="4071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270482" y="58828"/>
            <a:ext cx="2390739" cy="969872"/>
            <a:chOff x="0" y="0"/>
            <a:chExt cx="762528" cy="30934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62528" cy="309341"/>
            </a:xfrm>
            <a:custGeom>
              <a:avLst/>
              <a:gdLst/>
              <a:ahLst/>
              <a:cxnLst/>
              <a:rect r="r" b="b" t="t" l="l"/>
              <a:pathLst>
                <a:path h="309341" w="762528">
                  <a:moveTo>
                    <a:pt x="154671" y="0"/>
                  </a:moveTo>
                  <a:lnTo>
                    <a:pt x="607858" y="0"/>
                  </a:lnTo>
                  <a:cubicBezTo>
                    <a:pt x="648879" y="0"/>
                    <a:pt x="688220" y="16296"/>
                    <a:pt x="717226" y="45302"/>
                  </a:cubicBezTo>
                  <a:cubicBezTo>
                    <a:pt x="746233" y="74308"/>
                    <a:pt x="762528" y="113649"/>
                    <a:pt x="762528" y="154671"/>
                  </a:cubicBezTo>
                  <a:lnTo>
                    <a:pt x="762528" y="154671"/>
                  </a:lnTo>
                  <a:cubicBezTo>
                    <a:pt x="762528" y="195692"/>
                    <a:pt x="746233" y="235033"/>
                    <a:pt x="717226" y="264039"/>
                  </a:cubicBezTo>
                  <a:cubicBezTo>
                    <a:pt x="688220" y="293046"/>
                    <a:pt x="648879" y="309341"/>
                    <a:pt x="607858" y="309341"/>
                  </a:cubicBezTo>
                  <a:lnTo>
                    <a:pt x="154671" y="309341"/>
                  </a:lnTo>
                  <a:cubicBezTo>
                    <a:pt x="113649" y="309341"/>
                    <a:pt x="74308" y="293046"/>
                    <a:pt x="45302" y="264039"/>
                  </a:cubicBezTo>
                  <a:cubicBezTo>
                    <a:pt x="16296" y="235033"/>
                    <a:pt x="0" y="195692"/>
                    <a:pt x="0" y="154671"/>
                  </a:cubicBezTo>
                  <a:lnTo>
                    <a:pt x="0" y="154671"/>
                  </a:lnTo>
                  <a:cubicBezTo>
                    <a:pt x="0" y="113649"/>
                    <a:pt x="16296" y="74308"/>
                    <a:pt x="45302" y="45302"/>
                  </a:cubicBezTo>
                  <a:cubicBezTo>
                    <a:pt x="74308" y="16296"/>
                    <a:pt x="113649" y="0"/>
                    <a:pt x="1546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762528" cy="356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6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DAGlJRzTDa8</dc:identifier>
  <dcterms:modified xsi:type="dcterms:W3CDTF">2011-08-01T06:04:30Z</dcterms:modified>
  <cp:revision>1</cp:revision>
  <dc:title>Presented by Theyal Dookhy</dc:title>
</cp:coreProperties>
</file>