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</p:sldIdLst>
  <p:sldSz cx="9144000" cy="5143500" type="screen16x9"/>
  <p:notesSz cx="6858000" cy="9144000"/>
  <p:embeddedFontLst>
    <p:embeddedFont>
      <p:font typeface="Inter-Regular" panose="020B0604020202020204" charset="0"/>
      <p:regular r:id="rId10"/>
      <p:bold r:id="rId11"/>
    </p:embeddedFont>
    <p:embeddedFont>
      <p:font typeface="Playfair Display Regular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612979-EF31-4AF9-A8EF-6B6A0A963571}">
  <a:tblStyle styleId="{50612979-EF31-4AF9-A8EF-6B6A0A963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BDF9CB-71E7-4CE3-B812-B350EE79E3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88" y="-13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99734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57652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150" y="0"/>
            <a:ext cx="4932849" cy="440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2811939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768578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7216" y="0"/>
            <a:ext cx="2456794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48"/>
            <a:ext cx="4549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NJgcrohITKiAoQyDx4KCyl/Web-Browser?node-id=22916%3A8762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.sevaio.xyz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va.id/dafta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eva.id/masuk-akun/ot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Automation Test </a:t>
            </a:r>
            <a:r>
              <a:rPr lang="en" sz="1800" dirty="0"/>
              <a:t>for XSIS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76200" y="2095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Test menggunakan katalon</a:t>
            </a:r>
            <a:endParaRPr sz="1800" dirty="0"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3"/>
          </p:nvPr>
        </p:nvSpPr>
        <p:spPr>
          <a:xfrm>
            <a:off x="76200" y="819150"/>
            <a:ext cx="56388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Registrasi</a:t>
            </a:r>
            <a:endParaRPr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200" y="1276350"/>
            <a:ext cx="475803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Buka</a:t>
            </a:r>
            <a:r>
              <a:rPr lang="en-US" dirty="0"/>
              <a:t> web : https://os-test.acc.co.id/accone/Register</a:t>
            </a:r>
          </a:p>
          <a:p>
            <a:pPr marL="342900" indent="-342900">
              <a:buAutoNum type="arabicPeriod"/>
            </a:pPr>
            <a:r>
              <a:rPr lang="en-US" dirty="0" err="1"/>
              <a:t>Pilih</a:t>
            </a:r>
            <a:r>
              <a:rPr lang="en-US" dirty="0"/>
              <a:t> button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Isikan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field yang </a:t>
            </a:r>
            <a:r>
              <a:rPr lang="en-US" dirty="0" err="1"/>
              <a:t>ada</a:t>
            </a:r>
            <a:endParaRPr lang="en-US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b="1" dirty="0"/>
              <a:t>NOTE</a:t>
            </a:r>
          </a:p>
          <a:p>
            <a:pPr marL="342900" indent="-342900">
              <a:buAutoNum type="arabicPeriod"/>
            </a:pP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excel data binding</a:t>
            </a:r>
          </a:p>
          <a:p>
            <a:pPr marL="342900" indent="-3429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negative </a:t>
            </a:r>
            <a:r>
              <a:rPr lang="en-US" dirty="0" err="1"/>
              <a:t>dan</a:t>
            </a:r>
            <a:r>
              <a:rPr lang="en-US" dirty="0"/>
              <a:t> positive </a:t>
            </a:r>
            <a:r>
              <a:rPr lang="en-US" dirty="0" err="1"/>
              <a:t>testingnya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7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8150"/>
            <a:ext cx="8458200" cy="430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76800" y="3257550"/>
            <a:ext cx="1905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90550"/>
            <a:ext cx="7717872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95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76200" y="2095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Test Manual</a:t>
            </a:r>
            <a:endParaRPr sz="1800" dirty="0"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3"/>
          </p:nvPr>
        </p:nvSpPr>
        <p:spPr>
          <a:xfrm>
            <a:off x="76200" y="819150"/>
            <a:ext cx="56388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Buatlah</a:t>
            </a:r>
            <a:r>
              <a:rPr lang="en-US" b="1" dirty="0"/>
              <a:t> Positive </a:t>
            </a:r>
            <a:r>
              <a:rPr lang="en-US" b="1" dirty="0" err="1"/>
              <a:t>dan</a:t>
            </a:r>
            <a:r>
              <a:rPr lang="en-US" b="1" dirty="0"/>
              <a:t> negative test </a:t>
            </a:r>
            <a:r>
              <a:rPr lang="en-US" b="1" dirty="0" err="1"/>
              <a:t>untuk</a:t>
            </a:r>
            <a:r>
              <a:rPr lang="en-US" b="1" dirty="0"/>
              <a:t> scenario </a:t>
            </a:r>
            <a:r>
              <a:rPr lang="en-US" b="1" dirty="0" err="1"/>
              <a:t>dengan</a:t>
            </a:r>
            <a:r>
              <a:rPr lang="en-US" b="1" dirty="0"/>
              <a:t> rule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berikut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200" y="1276350"/>
            <a:ext cx="67399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figma</a:t>
            </a:r>
            <a:r>
              <a:rPr lang="en-US" dirty="0"/>
              <a:t> link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patokan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: </a:t>
            </a:r>
            <a:r>
              <a:rPr lang="en-US" b="1" dirty="0">
                <a:hlinkClick r:id="rId3"/>
              </a:rPr>
              <a:t>https://www.figma.com/file/NJgcrohITKiAoQyDx4KCyl/Web-Browser?node-id=22916%3A87623</a:t>
            </a:r>
            <a:endParaRPr lang="en-US" b="1" dirty="0"/>
          </a:p>
          <a:p>
            <a:pPr marL="342900" indent="-342900">
              <a:buAutoNum type="arabicPeriod" startAt="2"/>
            </a:pPr>
            <a:r>
              <a:rPr lang="en-US" dirty="0" err="1"/>
              <a:t>Gunakan</a:t>
            </a:r>
            <a:r>
              <a:rPr lang="en-US" dirty="0"/>
              <a:t> link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test : </a:t>
            </a:r>
            <a:r>
              <a:rPr lang="en-US" dirty="0">
                <a:hlinkClick r:id="rId4"/>
              </a:rPr>
              <a:t>https://www.dev.sevaio.xyz/</a:t>
            </a: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Di slide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acceptance criteria, </a:t>
            </a:r>
            <a:r>
              <a:rPr lang="en-US" dirty="0" err="1"/>
              <a:t>sesuaikan</a:t>
            </a:r>
            <a:r>
              <a:rPr lang="en-US" dirty="0"/>
              <a:t> happy path </a:t>
            </a:r>
            <a:r>
              <a:rPr lang="en-US" dirty="0" err="1"/>
              <a:t>dengan</a:t>
            </a:r>
            <a:r>
              <a:rPr lang="en-US" dirty="0"/>
              <a:t> AC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lengkapi</a:t>
            </a:r>
            <a:r>
              <a:rPr lang="en-US" dirty="0"/>
              <a:t> AC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negative </a:t>
            </a:r>
            <a:r>
              <a:rPr lang="en-US" dirty="0" err="1"/>
              <a:t>testnya</a:t>
            </a:r>
            <a:endParaRPr lang="en-US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5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4549500" cy="487500"/>
          </a:xfrm>
        </p:spPr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54542"/>
              </p:ext>
            </p:extLst>
          </p:nvPr>
        </p:nvGraphicFramePr>
        <p:xfrm>
          <a:off x="152400" y="666750"/>
          <a:ext cx="7391400" cy="3352800"/>
        </p:xfrm>
        <a:graphic>
          <a:graphicData uri="http://schemas.openxmlformats.org/drawingml/2006/table">
            <a:tbl>
              <a:tblPr firstRow="1" bandRow="1">
                <a:tableStyleId>{50612979-EF31-4AF9-A8EF-6B6A0A963571}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Acceptance</a:t>
                      </a:r>
                      <a:r>
                        <a:rPr lang="en-US" sz="900" baseline="0" dirty="0"/>
                        <a:t> Criteria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effectLst/>
                        </a:rPr>
                        <a:t>As a</a:t>
                      </a:r>
                      <a:r>
                        <a:rPr lang="en-US" sz="900" b="0" dirty="0">
                          <a:effectLst/>
                        </a:rPr>
                        <a:t> user who land on the registration page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I want</a:t>
                      </a:r>
                      <a:r>
                        <a:rPr lang="en-US" sz="900" b="0" dirty="0">
                          <a:effectLst/>
                        </a:rPr>
                        <a:t> to see the registration form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So that</a:t>
                      </a:r>
                      <a:r>
                        <a:rPr lang="en-US" sz="900" b="0" dirty="0">
                          <a:effectLst/>
                        </a:rPr>
                        <a:t> I know what to do in order to create an account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effectLst/>
                        </a:rPr>
                        <a:t>AC 1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GIVEN that</a:t>
                      </a:r>
                      <a:r>
                        <a:rPr lang="en-US" sz="900" b="0" dirty="0">
                          <a:effectLst/>
                        </a:rPr>
                        <a:t> user is on the registration page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WHEN</a:t>
                      </a:r>
                      <a:r>
                        <a:rPr lang="en-US" sz="900" b="0" dirty="0">
                          <a:effectLst/>
                        </a:rPr>
                        <a:t> he see the registration section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THEN</a:t>
                      </a:r>
                      <a:r>
                        <a:rPr lang="en-US" sz="900" b="0" dirty="0">
                          <a:effectLst/>
                        </a:rPr>
                        <a:t> he can see background KV of the section</a:t>
                      </a:r>
                    </a:p>
                    <a:p>
                      <a:pPr algn="l" fontAlgn="t"/>
                      <a:r>
                        <a:rPr lang="en-US" sz="900" b="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b="1" dirty="0">
                          <a:effectLst/>
                        </a:rPr>
                        <a:t>AC 2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GIVEN that</a:t>
                      </a:r>
                      <a:r>
                        <a:rPr lang="en-US" sz="900" b="0" dirty="0">
                          <a:effectLst/>
                        </a:rPr>
                        <a:t> user is on the registration page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WHEN</a:t>
                      </a:r>
                      <a:r>
                        <a:rPr lang="en-US" sz="900" b="0" dirty="0">
                          <a:effectLst/>
                        </a:rPr>
                        <a:t> he see the registration form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THEN</a:t>
                      </a:r>
                      <a:r>
                        <a:rPr lang="en-US" sz="900" b="0" dirty="0">
                          <a:effectLst/>
                        </a:rPr>
                        <a:t> he can see the header of the form, login hyperlink, phone number field, full name field, gender dropdown, DOB, optional email field, promotion subscription checkbox (checked by default), </a:t>
                      </a:r>
                      <a:r>
                        <a:rPr lang="en-US" sz="900" b="0" dirty="0" err="1">
                          <a:effectLst/>
                        </a:rPr>
                        <a:t>tnc</a:t>
                      </a:r>
                      <a:r>
                        <a:rPr lang="en-US" sz="900" b="0" dirty="0">
                          <a:effectLst/>
                        </a:rPr>
                        <a:t> and privacy policy checkbox (unchecked by default) and ‘</a:t>
                      </a:r>
                      <a:r>
                        <a:rPr lang="en-US" sz="900" b="0" dirty="0" err="1">
                          <a:effectLst/>
                        </a:rPr>
                        <a:t>Selanjutnya</a:t>
                      </a:r>
                      <a:r>
                        <a:rPr lang="en-US" sz="900" b="0" dirty="0">
                          <a:effectLst/>
                        </a:rPr>
                        <a:t>’ button</a:t>
                      </a:r>
                    </a:p>
                    <a:p>
                      <a:pPr algn="l" fontAlgn="t"/>
                      <a:r>
                        <a:rPr lang="en-US" sz="900" b="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b="1" dirty="0">
                          <a:effectLst/>
                        </a:rPr>
                        <a:t>AC 3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GIVEN that</a:t>
                      </a:r>
                      <a:r>
                        <a:rPr lang="en-US" sz="900" b="0" dirty="0">
                          <a:effectLst/>
                        </a:rPr>
                        <a:t> user is on the registration page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WHEN</a:t>
                      </a:r>
                      <a:r>
                        <a:rPr lang="en-US" sz="900" b="0" dirty="0">
                          <a:effectLst/>
                        </a:rPr>
                        <a:t> he click the login hyperlink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THEN</a:t>
                      </a:r>
                      <a:r>
                        <a:rPr lang="en-US" sz="900" b="0" dirty="0">
                          <a:effectLst/>
                        </a:rPr>
                        <a:t> he will be taken to the login page: </a:t>
                      </a:r>
                      <a:r>
                        <a:rPr lang="en-US" sz="900" b="0" u="none" strike="noStrike" dirty="0">
                          <a:solidFill>
                            <a:srgbClr val="0052CC"/>
                          </a:solidFill>
                          <a:effectLst/>
                          <a:hlinkClick r:id="rId2" tooltip="http://seva.id/daftar"/>
                        </a:rPr>
                        <a:t>seva.id/</a:t>
                      </a:r>
                      <a:r>
                        <a:rPr lang="en-US" sz="900" b="0" dirty="0" err="1">
                          <a:effectLst/>
                        </a:rPr>
                        <a:t>masuk-akun</a:t>
                      </a:r>
                      <a:endParaRPr lang="en-US" sz="900" b="0" dirty="0">
                        <a:effectLst/>
                      </a:endParaRPr>
                    </a:p>
                    <a:p>
                      <a:pPr algn="l" fontAlgn="t"/>
                      <a:r>
                        <a:rPr lang="en-US" sz="900" b="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b="1" dirty="0">
                          <a:effectLst/>
                        </a:rPr>
                        <a:t>AC 4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GIVEN that</a:t>
                      </a:r>
                      <a:r>
                        <a:rPr lang="en-US" sz="900" b="0" dirty="0">
                          <a:effectLst/>
                        </a:rPr>
                        <a:t> user is on the registration page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WHEN</a:t>
                      </a:r>
                      <a:r>
                        <a:rPr lang="en-US" sz="900" b="0" dirty="0">
                          <a:effectLst/>
                        </a:rPr>
                        <a:t> he see the phone number field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THEN</a:t>
                      </a:r>
                      <a:r>
                        <a:rPr lang="en-US" sz="900" b="0" dirty="0">
                          <a:effectLst/>
                        </a:rPr>
                        <a:t> he can see a placeholder text ‘</a:t>
                      </a:r>
                      <a:r>
                        <a:rPr lang="en-US" sz="900" b="0" dirty="0" err="1">
                          <a:effectLst/>
                        </a:rPr>
                        <a:t>Contoh</a:t>
                      </a:r>
                      <a:r>
                        <a:rPr lang="en-US" sz="900" b="0" dirty="0">
                          <a:effectLst/>
                        </a:rPr>
                        <a:t>: 81212345678’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24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4549500" cy="487500"/>
          </a:xfrm>
        </p:spPr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07776"/>
              </p:ext>
            </p:extLst>
          </p:nvPr>
        </p:nvGraphicFramePr>
        <p:xfrm>
          <a:off x="152400" y="666750"/>
          <a:ext cx="8534400" cy="4476750"/>
        </p:xfrm>
        <a:graphic>
          <a:graphicData uri="http://schemas.openxmlformats.org/drawingml/2006/table">
            <a:tbl>
              <a:tblPr firstRow="1" bandRow="1">
                <a:tableStyleId>{50612979-EF31-4AF9-A8EF-6B6A0A963571}</a:tableStyleId>
              </a:tblPr>
              <a:tblGrid>
                <a:gridCol w="2346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8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270">
                <a:tc>
                  <a:txBody>
                    <a:bodyPr/>
                    <a:lstStyle/>
                    <a:p>
                      <a:r>
                        <a:rPr lang="en-US" sz="700" dirty="0"/>
                        <a:t>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Acceptance</a:t>
                      </a:r>
                      <a:r>
                        <a:rPr lang="en-US" sz="700" baseline="0" dirty="0"/>
                        <a:t> Criteria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48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dirty="0">
                          <a:effectLst/>
                        </a:rPr>
                        <a:t>As a</a:t>
                      </a:r>
                      <a:r>
                        <a:rPr lang="en-US" sz="700" b="0" dirty="0">
                          <a:effectLst/>
                        </a:rPr>
                        <a:t> user who is registering for a new account</a:t>
                      </a:r>
                      <a:br>
                        <a:rPr lang="en-US" sz="700" b="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I want</a:t>
                      </a:r>
                      <a:r>
                        <a:rPr lang="en-US" sz="700" b="0" dirty="0">
                          <a:effectLst/>
                        </a:rPr>
                        <a:t> to fill out required </a:t>
                      </a:r>
                      <a:r>
                        <a:rPr lang="en-US" sz="700" b="0" dirty="0" err="1">
                          <a:effectLst/>
                        </a:rPr>
                        <a:t>informations</a:t>
                      </a:r>
                      <a:br>
                        <a:rPr lang="en-US" sz="700" b="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So that</a:t>
                      </a:r>
                      <a:r>
                        <a:rPr lang="en-US" sz="700" b="0" dirty="0">
                          <a:effectLst/>
                        </a:rPr>
                        <a:t> my account can be created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AC 1</a:t>
                      </a:r>
                      <a:b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GIVEN that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user is registering for a new account</a:t>
                      </a:r>
                      <a:b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WHEN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he input a registered phone number</a:t>
                      </a:r>
                      <a:b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THEN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an error message will pop out informing user that the number is already registered</a:t>
                      </a:r>
                    </a:p>
                    <a:p>
                      <a:pPr algn="l" fontAlgn="t"/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AC 2</a:t>
                      </a:r>
                      <a:b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GIVEN that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user is registering for a new account</a:t>
                      </a:r>
                      <a:b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WHEN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he input his phone number</a:t>
                      </a:r>
                      <a:b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THEN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he can’t input 0 as the first digit (input will be rejected) and 4 digits minimum</a:t>
                      </a:r>
                    </a:p>
                    <a:p>
                      <a:pPr algn="l" fontAlgn="t"/>
                      <a:r>
                        <a:rPr lang="en-US" sz="700" b="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700" b="1" dirty="0">
                          <a:effectLst/>
                        </a:rPr>
                        <a:t>AC 3</a:t>
                      </a:r>
                      <a:br>
                        <a:rPr lang="en-US" sz="700" b="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GIVEN that</a:t>
                      </a:r>
                      <a:r>
                        <a:rPr lang="en-US" sz="700" b="0" dirty="0">
                          <a:effectLst/>
                        </a:rPr>
                        <a:t> user is registering for a new account</a:t>
                      </a:r>
                      <a:br>
                        <a:rPr lang="en-US" sz="700" b="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WHEN</a:t>
                      </a:r>
                      <a:r>
                        <a:rPr lang="en-US" sz="700" b="0" dirty="0">
                          <a:effectLst/>
                        </a:rPr>
                        <a:t> he input his Gender</a:t>
                      </a:r>
                      <a:br>
                        <a:rPr lang="en-US" sz="700" b="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THEN</a:t>
                      </a:r>
                      <a:r>
                        <a:rPr lang="en-US" sz="700" b="0" dirty="0">
                          <a:effectLst/>
                        </a:rPr>
                        <a:t> a dropdown will </a:t>
                      </a:r>
                      <a:r>
                        <a:rPr lang="en-US" sz="700" b="0" dirty="0" err="1">
                          <a:effectLst/>
                        </a:rPr>
                        <a:t>apprear</a:t>
                      </a:r>
                      <a:r>
                        <a:rPr lang="en-US" sz="700" b="0" dirty="0">
                          <a:effectLst/>
                        </a:rPr>
                        <a:t> with </a:t>
                      </a:r>
                      <a:r>
                        <a:rPr lang="en-US" sz="700" b="0" dirty="0" err="1">
                          <a:effectLst/>
                        </a:rPr>
                        <a:t>Pria</a:t>
                      </a:r>
                      <a:r>
                        <a:rPr lang="en-US" sz="700" b="0" dirty="0">
                          <a:effectLst/>
                        </a:rPr>
                        <a:t> and </a:t>
                      </a:r>
                      <a:r>
                        <a:rPr lang="en-US" sz="700" b="0" dirty="0" err="1">
                          <a:effectLst/>
                        </a:rPr>
                        <a:t>Wanita</a:t>
                      </a:r>
                      <a:r>
                        <a:rPr lang="en-US" sz="700" b="0" dirty="0">
                          <a:effectLst/>
                        </a:rPr>
                        <a:t> as the options</a:t>
                      </a:r>
                    </a:p>
                    <a:p>
                      <a:pPr algn="l" fontAlgn="t"/>
                      <a:r>
                        <a:rPr lang="en-US" sz="700" b="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700" b="1" dirty="0">
                          <a:effectLst/>
                        </a:rPr>
                        <a:t>AC 4</a:t>
                      </a:r>
                      <a:br>
                        <a:rPr lang="en-US" sz="700" b="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GIVEN that</a:t>
                      </a:r>
                      <a:r>
                        <a:rPr lang="en-US" sz="700" b="0" dirty="0">
                          <a:effectLst/>
                        </a:rPr>
                        <a:t> user is registering for a new account</a:t>
                      </a:r>
                      <a:br>
                        <a:rPr lang="en-US" sz="700" b="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WHEN</a:t>
                      </a:r>
                      <a:r>
                        <a:rPr lang="en-US" sz="700" b="0" dirty="0">
                          <a:effectLst/>
                        </a:rPr>
                        <a:t> he input DOB</a:t>
                      </a:r>
                      <a:br>
                        <a:rPr lang="en-US" sz="700" b="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THEN</a:t>
                      </a:r>
                      <a:r>
                        <a:rPr lang="en-US" sz="700" b="0" dirty="0">
                          <a:effectLst/>
                        </a:rPr>
                        <a:t> a calendar selector will appear (use existing asset, if any)</a:t>
                      </a:r>
                    </a:p>
                    <a:p>
                      <a:pPr algn="l" fontAlgn="t"/>
                      <a:r>
                        <a:rPr lang="en-US" sz="700" b="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AC 3</a:t>
                      </a:r>
                      <a:b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GIVEN that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user is registering a new account</a:t>
                      </a:r>
                      <a:b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WHEN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he leave a field empty (except the optional field)</a:t>
                      </a:r>
                    </a:p>
                    <a:p>
                      <a:pPr algn="l" fontAlgn="t"/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AND 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click ‘</a:t>
                      </a:r>
                      <a:r>
                        <a:rPr lang="en-US" sz="700" b="0" dirty="0" err="1">
                          <a:solidFill>
                            <a:srgbClr val="FF0000"/>
                          </a:solidFill>
                          <a:effectLst/>
                        </a:rPr>
                        <a:t>Selanjutnya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’ button</a:t>
                      </a:r>
                      <a:b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THEN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an error message will appear on every empty field: '</a:t>
                      </a:r>
                      <a:r>
                        <a:rPr lang="en-US" sz="700" b="0" dirty="0" err="1">
                          <a:solidFill>
                            <a:srgbClr val="FF0000"/>
                          </a:solidFill>
                          <a:effectLst/>
                        </a:rPr>
                        <a:t>Wajib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700" b="0" dirty="0" err="1">
                          <a:solidFill>
                            <a:srgbClr val="FF0000"/>
                          </a:solidFill>
                          <a:effectLst/>
                        </a:rPr>
                        <a:t>diisi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'</a:t>
                      </a:r>
                      <a:br>
                        <a:rPr lang="en-US" sz="700" b="0" dirty="0">
                          <a:effectLst/>
                        </a:rPr>
                      </a:br>
                      <a:br>
                        <a:rPr lang="en-US" sz="700" b="0" dirty="0">
                          <a:effectLst/>
                        </a:rPr>
                      </a:br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AC 4</a:t>
                      </a:r>
                      <a:b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GIVEN that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user is registering a new account</a:t>
                      </a:r>
                      <a:b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WHEN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he leave the </a:t>
                      </a:r>
                      <a:r>
                        <a:rPr lang="en-US" sz="700" b="0" dirty="0" err="1">
                          <a:solidFill>
                            <a:srgbClr val="FF0000"/>
                          </a:solidFill>
                          <a:effectLst/>
                        </a:rPr>
                        <a:t>tnc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checkbox empty</a:t>
                      </a:r>
                    </a:p>
                    <a:p>
                      <a:pPr algn="l" fontAlgn="t"/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AND 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click ‘</a:t>
                      </a:r>
                      <a:r>
                        <a:rPr lang="en-US" sz="700" b="0" dirty="0" err="1">
                          <a:solidFill>
                            <a:srgbClr val="FF0000"/>
                          </a:solidFill>
                          <a:effectLst/>
                        </a:rPr>
                        <a:t>Selanjutnya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’ button</a:t>
                      </a:r>
                      <a:b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700" b="1" dirty="0">
                          <a:solidFill>
                            <a:srgbClr val="FF0000"/>
                          </a:solidFill>
                          <a:effectLst/>
                        </a:rPr>
                        <a:t>THEN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an error message will appear on every empty field: '</a:t>
                      </a:r>
                      <a:r>
                        <a:rPr lang="en-US" sz="700" b="0" dirty="0" err="1">
                          <a:solidFill>
                            <a:srgbClr val="FF0000"/>
                          </a:solidFill>
                          <a:effectLst/>
                        </a:rPr>
                        <a:t>Wajib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700" b="0" dirty="0" err="1">
                          <a:solidFill>
                            <a:srgbClr val="FF0000"/>
                          </a:solidFill>
                          <a:effectLst/>
                        </a:rPr>
                        <a:t>dicentang</a:t>
                      </a:r>
                      <a:r>
                        <a:rPr lang="en-US" sz="700" b="0" dirty="0">
                          <a:solidFill>
                            <a:srgbClr val="FF0000"/>
                          </a:solidFill>
                          <a:effectLst/>
                        </a:rPr>
                        <a:t>'</a:t>
                      </a:r>
                    </a:p>
                    <a:p>
                      <a:pPr algn="l" fontAlgn="t"/>
                      <a:r>
                        <a:rPr lang="en-US" sz="700" b="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700" b="1" dirty="0">
                          <a:effectLst/>
                        </a:rPr>
                        <a:t>AC 5</a:t>
                      </a:r>
                      <a:br>
                        <a:rPr lang="en-US" sz="700" b="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GIVEN that</a:t>
                      </a:r>
                      <a:r>
                        <a:rPr lang="en-US" sz="700" b="0" dirty="0">
                          <a:effectLst/>
                        </a:rPr>
                        <a:t> user is registering an account</a:t>
                      </a:r>
                      <a:br>
                        <a:rPr lang="en-US" sz="700" b="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WHEN</a:t>
                      </a:r>
                      <a:r>
                        <a:rPr lang="en-US" sz="700" b="0" dirty="0">
                          <a:effectLst/>
                        </a:rPr>
                        <a:t> he has fill out all the forms correctly</a:t>
                      </a:r>
                    </a:p>
                    <a:p>
                      <a:pPr algn="l" fontAlgn="t"/>
                      <a:r>
                        <a:rPr lang="en-US" sz="700" b="1" dirty="0">
                          <a:effectLst/>
                        </a:rPr>
                        <a:t>AND</a:t>
                      </a:r>
                      <a:r>
                        <a:rPr lang="en-US" sz="700" b="0" dirty="0">
                          <a:effectLst/>
                        </a:rPr>
                        <a:t> click ‘</a:t>
                      </a:r>
                      <a:r>
                        <a:rPr lang="en-US" sz="700" b="0" dirty="0" err="1">
                          <a:effectLst/>
                        </a:rPr>
                        <a:t>Selanjutnya</a:t>
                      </a:r>
                      <a:r>
                        <a:rPr lang="en-US" sz="700" b="0" dirty="0">
                          <a:effectLst/>
                        </a:rPr>
                        <a:t>’</a:t>
                      </a:r>
                      <a:br>
                        <a:rPr lang="en-US" sz="700" b="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THEN</a:t>
                      </a:r>
                      <a:r>
                        <a:rPr lang="en-US" sz="700" b="0" dirty="0">
                          <a:effectLst/>
                        </a:rPr>
                        <a:t> he will be taken to the OTP form: </a:t>
                      </a:r>
                      <a:r>
                        <a:rPr lang="en-US" sz="700" b="0" u="none" strike="noStrike" dirty="0">
                          <a:solidFill>
                            <a:srgbClr val="0052CC"/>
                          </a:solidFill>
                          <a:effectLst/>
                          <a:hlinkClick r:id="rId2" tooltip="http://Seva.id/masuk-akun/otp"/>
                        </a:rPr>
                        <a:t>seva.id/</a:t>
                      </a:r>
                      <a:r>
                        <a:rPr lang="en-US" sz="700" b="0" u="none" strike="noStrike" dirty="0" err="1">
                          <a:solidFill>
                            <a:srgbClr val="0052CC"/>
                          </a:solidFill>
                          <a:effectLst/>
                          <a:hlinkClick r:id="rId2" tooltip="http://Seva.id/masuk-akun/otp"/>
                        </a:rPr>
                        <a:t>daftar-akun</a:t>
                      </a:r>
                      <a:r>
                        <a:rPr lang="en-US" sz="700" b="0" u="none" strike="noStrike" dirty="0">
                          <a:solidFill>
                            <a:srgbClr val="0052CC"/>
                          </a:solidFill>
                          <a:effectLst/>
                          <a:hlinkClick r:id="rId2" tooltip="http://Seva.id/masuk-akun/otp"/>
                        </a:rPr>
                        <a:t>/</a:t>
                      </a:r>
                      <a:r>
                        <a:rPr lang="en-US" sz="700" b="0" u="none" strike="noStrike" dirty="0" err="1">
                          <a:solidFill>
                            <a:srgbClr val="0052CC"/>
                          </a:solidFill>
                          <a:effectLst/>
                          <a:hlinkClick r:id="rId2" tooltip="http://Seva.id/masuk-akun/otp"/>
                        </a:rPr>
                        <a:t>otp</a:t>
                      </a:r>
                      <a:endParaRPr lang="en-US" sz="700" b="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30567"/>
      </p:ext>
    </p:extLst>
  </p:cSld>
  <p:clrMapOvr>
    <a:masterClrMapping/>
  </p:clrMapOvr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639</Words>
  <Application>Microsoft Office PowerPoint</Application>
  <PresentationFormat>On-screen Show (16:9)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Playfair Display Regular</vt:lpstr>
      <vt:lpstr>Inter-Regular</vt:lpstr>
      <vt:lpstr>Arial</vt:lpstr>
      <vt:lpstr>Feeble template</vt:lpstr>
      <vt:lpstr>Automation Test for XSIS</vt:lpstr>
      <vt:lpstr>Test menggunakan katalon</vt:lpstr>
      <vt:lpstr>PowerPoint Presentation</vt:lpstr>
      <vt:lpstr>PowerPoint Presentation</vt:lpstr>
      <vt:lpstr>Test Manual</vt:lpstr>
      <vt:lpstr>Acceptance Criteria</vt:lpstr>
      <vt:lpstr>Acceptance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 for XSIS</dc:title>
  <cp:lastModifiedBy>MUHAMMAD YASIN</cp:lastModifiedBy>
  <cp:revision>6</cp:revision>
  <dcterms:modified xsi:type="dcterms:W3CDTF">2022-05-08T08:24:45Z</dcterms:modified>
</cp:coreProperties>
</file>