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4E454FC-061E-48DA-BDC0-FE5FBB3E7C54}"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91EC09A-CB06-49C4-8857-514F311EBD11}"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34F4490-BB99-4349-B8D3-BB952BAB705F}"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91AA391-23D1-49E6-86ED-357651972319}"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E31C91A-D721-40EB-AA11-524A82E9C765}"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65442A1-8885-4B94-A05D-FB97BCD46E0F}"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4D68DCA-90D9-4AAB-93FC-877A72AC5742}"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92A43D6-11E1-45D0-8FF7-316C95E3BC1A}"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54BE379-7560-42F2-ABF3-8F947C1B885E}"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FE6B036-0ABD-4FC7-A4B4-98D4DA5B06AD}"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2F82312-5CD5-4F03-B35D-224357E136B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F6078AC-A1C8-4CC4-86EA-F9F8B77CB2F3}"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59DD630-B043-4517-B226-F6E8B7036F89}"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A3A93CD-ABAD-4944-9AA7-82566EC0B0FE}"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FAFE1C1-8DC9-4011-A239-EA138D8BE187}"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465704D-E888-462E-A75C-6F3DC3964CBC}"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52D5D7C-EA0F-42E6-ABF0-76BCA14FA96A}"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5DF1762-64A5-4375-8653-5747F79D004B}"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79420BF-F501-44B0-A5CC-CFB1D54C5314}"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59DD5B3-BE9D-4E6C-88C7-9BE33C396A24}"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D2803FE-9672-4D42-BE6D-973E0242D8B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D5F3D1D-2C63-457D-91BA-F42C512F507C}"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83A4553-6A43-441B-986A-1E1A64E7C0C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D115CFC-BABB-454A-B08B-94F7BB1F6C29}"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1880" cy="936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Rectangle 9"/>
          <p:cNvSpPr/>
          <p:nvPr/>
        </p:nvSpPr>
        <p:spPr>
          <a:xfrm>
            <a:off x="8042040" y="453600"/>
            <a:ext cx="3701880" cy="9720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Rectangle 10"/>
          <p:cNvSpPr/>
          <p:nvPr/>
        </p:nvSpPr>
        <p:spPr>
          <a:xfrm>
            <a:off x="4241880" y="457200"/>
            <a:ext cx="3701880" cy="900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PlaceHolder 1"/>
          <p:cNvSpPr>
            <a:spLocks noGrp="1"/>
          </p:cNvSpPr>
          <p:nvPr>
            <p:ph type="ftr" idx="1"/>
          </p:nvPr>
        </p:nvSpPr>
        <p:spPr>
          <a:xfrm>
            <a:off x="581040" y="6423840"/>
            <a:ext cx="6915600" cy="36360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 </a:t>
            </a:r>
            <a:endParaRPr b="0" lang="en-IN" sz="1400" spc="-1" strike="noStrike">
              <a:latin typeface="Times New Roman"/>
            </a:endParaRPr>
          </a:p>
        </p:txBody>
      </p:sp>
      <p:sp>
        <p:nvSpPr>
          <p:cNvPr id="4" name="PlaceHolder 2"/>
          <p:cNvSpPr>
            <a:spLocks noGrp="1"/>
          </p:cNvSpPr>
          <p:nvPr>
            <p:ph type="sldNum" idx="2"/>
          </p:nvPr>
        </p:nvSpPr>
        <p:spPr>
          <a:xfrm>
            <a:off x="10558440" y="6423840"/>
            <a:ext cx="1051200" cy="36360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fld id="{3EF2C674-E771-4735-9EEB-5C11902DAB3D}" type="slidenum">
              <a:rPr b="0" lang="en-US" sz="900" spc="-1" strike="noStrike">
                <a:solidFill>
                  <a:srgbClr val="404040"/>
                </a:solidFill>
                <a:latin typeface="Franklin Gothic Book"/>
              </a:rPr>
              <a:t>9</a:t>
            </a:fld>
            <a:endParaRPr b="0" lang="en-IN" sz="900" spc="-1" strike="noStrike">
              <a:latin typeface="Times New Roman"/>
            </a:endParaRPr>
          </a:p>
        </p:txBody>
      </p:sp>
      <p:sp>
        <p:nvSpPr>
          <p:cNvPr id="5" name="PlaceHolder 3"/>
          <p:cNvSpPr>
            <a:spLocks noGrp="1"/>
          </p:cNvSpPr>
          <p:nvPr>
            <p:ph type="dt" idx="3"/>
          </p:nvPr>
        </p:nvSpPr>
        <p:spPr>
          <a:xfrm>
            <a:off x="7606080" y="6423840"/>
            <a:ext cx="284328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 </a:t>
            </a:r>
            <a:endParaRPr b="0" lang="en-IN" sz="1400" spc="-1" strike="noStrike">
              <a:latin typeface="Times New Roman"/>
            </a:endParaRPr>
          </a:p>
        </p:txBody>
      </p:sp>
      <p:sp>
        <p:nvSpPr>
          <p:cNvPr id="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a:t>
            </a:r>
            <a:r>
              <a:rPr b="0" lang="en-IN" sz="4400" spc="-1" strike="noStrike">
                <a:latin typeface="Arial"/>
              </a:rPr>
              <a:t>the title text </a:t>
            </a:r>
            <a:r>
              <a:rPr b="0" lang="en-IN" sz="4400" spc="-1" strike="noStrike">
                <a:latin typeface="Arial"/>
              </a:rPr>
              <a:t>format</a:t>
            </a:r>
            <a:endParaRPr b="0" lang="en-IN" sz="4400" spc="-1" strike="noStrike">
              <a:latin typeface="Arial"/>
            </a:endParaRPr>
          </a:p>
        </p:txBody>
      </p:sp>
      <p:sp>
        <p:nvSpPr>
          <p:cNvPr id="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Rectangle 8"/>
          <p:cNvSpPr/>
          <p:nvPr/>
        </p:nvSpPr>
        <p:spPr>
          <a:xfrm>
            <a:off x="446400" y="457200"/>
            <a:ext cx="3701880" cy="936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Rectangle 9"/>
          <p:cNvSpPr/>
          <p:nvPr/>
        </p:nvSpPr>
        <p:spPr>
          <a:xfrm>
            <a:off x="8042040" y="453600"/>
            <a:ext cx="3701880" cy="9720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Rectangle 10"/>
          <p:cNvSpPr/>
          <p:nvPr/>
        </p:nvSpPr>
        <p:spPr>
          <a:xfrm>
            <a:off x="4241880" y="457200"/>
            <a:ext cx="3701880" cy="900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Rectangle 6"/>
          <p:cNvSpPr/>
          <p:nvPr/>
        </p:nvSpPr>
        <p:spPr>
          <a:xfrm>
            <a:off x="446400" y="3085920"/>
            <a:ext cx="11297520" cy="333684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PlaceHolder 1"/>
          <p:cNvSpPr>
            <a:spLocks noGrp="1"/>
          </p:cNvSpPr>
          <p:nvPr>
            <p:ph type="ftr" idx="4"/>
          </p:nvPr>
        </p:nvSpPr>
        <p:spPr>
          <a:xfrm>
            <a:off x="581040" y="6423840"/>
            <a:ext cx="6915600" cy="36360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49" name="PlaceHolder 2"/>
          <p:cNvSpPr>
            <a:spLocks noGrp="1"/>
          </p:cNvSpPr>
          <p:nvPr>
            <p:ph type="sldNum" idx="5"/>
          </p:nvPr>
        </p:nvSpPr>
        <p:spPr>
          <a:xfrm>
            <a:off x="10558440" y="6423840"/>
            <a:ext cx="1051200" cy="36360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fld id="{10D5609F-7C6B-4B82-A533-C2E687BDA297}"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50" name="PlaceHolder 3"/>
          <p:cNvSpPr>
            <a:spLocks noGrp="1"/>
          </p:cNvSpPr>
          <p:nvPr>
            <p:ph type="dt" idx="6"/>
          </p:nvPr>
        </p:nvSpPr>
        <p:spPr>
          <a:xfrm>
            <a:off x="7606080" y="6423840"/>
            <a:ext cx="284328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5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5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Box 3"/>
          <p:cNvSpPr/>
          <p:nvPr/>
        </p:nvSpPr>
        <p:spPr>
          <a:xfrm>
            <a:off x="2880000" y="900000"/>
            <a:ext cx="6541920" cy="8208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4800" spc="-1" strike="noStrike">
                <a:solidFill>
                  <a:srgbClr val="000000"/>
                </a:solidFill>
                <a:latin typeface="Franklin Gothic Book"/>
                <a:ea typeface="DejaVu Sans"/>
              </a:rPr>
              <a:t>Project-II  </a:t>
            </a:r>
            <a:endParaRPr b="0" lang="en-IN" sz="4800" spc="-1" strike="noStrike">
              <a:latin typeface="Arial"/>
            </a:endParaRPr>
          </a:p>
        </p:txBody>
      </p:sp>
      <p:sp>
        <p:nvSpPr>
          <p:cNvPr id="90" name="TextBox 4"/>
          <p:cNvSpPr/>
          <p:nvPr/>
        </p:nvSpPr>
        <p:spPr>
          <a:xfrm>
            <a:off x="8682480" y="5050080"/>
            <a:ext cx="3228480" cy="1004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Franklin Gothic Book"/>
                <a:ea typeface="DejaVu Sans"/>
              </a:rPr>
              <a:t>Gaurav Yadav</a:t>
            </a:r>
            <a:endParaRPr b="0" lang="en-IN" sz="2000" spc="-1" strike="noStrike">
              <a:latin typeface="Arial"/>
            </a:endParaRPr>
          </a:p>
          <a:p>
            <a:pPr>
              <a:lnSpc>
                <a:spcPct val="100000"/>
              </a:lnSpc>
              <a:buNone/>
            </a:pPr>
            <a:r>
              <a:rPr b="1" lang="en-US" sz="2000" spc="-1" strike="noStrike">
                <a:solidFill>
                  <a:srgbClr val="000000"/>
                </a:solidFill>
                <a:latin typeface="Franklin Gothic Book"/>
                <a:ea typeface="DejaVu Sans"/>
              </a:rPr>
              <a:t>11911038</a:t>
            </a:r>
            <a:endParaRPr b="0" lang="en-IN" sz="2000" spc="-1" strike="noStrike">
              <a:latin typeface="Arial"/>
            </a:endParaRPr>
          </a:p>
          <a:p>
            <a:pPr>
              <a:lnSpc>
                <a:spcPct val="100000"/>
              </a:lnSpc>
              <a:buNone/>
            </a:pPr>
            <a:r>
              <a:rPr b="1" lang="en-US" sz="2000" spc="-1" strike="noStrike">
                <a:solidFill>
                  <a:srgbClr val="000000"/>
                </a:solidFill>
                <a:latin typeface="Franklin Gothic Book"/>
                <a:ea typeface="DejaVu Sans"/>
              </a:rPr>
              <a:t>CSE</a:t>
            </a:r>
            <a:endParaRPr b="0" lang="en-IN" sz="2000" spc="-1" strike="noStrike">
              <a:latin typeface="Arial"/>
            </a:endParaRPr>
          </a:p>
        </p:txBody>
      </p:sp>
      <p:sp>
        <p:nvSpPr>
          <p:cNvPr id="91" name="PlaceHolder 3"/>
          <p:cNvSpPr/>
          <p:nvPr/>
        </p:nvSpPr>
        <p:spPr>
          <a:xfrm>
            <a:off x="887040" y="1945800"/>
            <a:ext cx="10992240" cy="1473480"/>
          </a:xfrm>
          <a:prstGeom prst="rect">
            <a:avLst/>
          </a:prstGeom>
          <a:noFill/>
          <a:ln w="0">
            <a:noFill/>
          </a:ln>
        </p:spPr>
        <p:style>
          <a:lnRef idx="0"/>
          <a:fillRef idx="0"/>
          <a:effectRef idx="0"/>
          <a:fontRef idx="minor"/>
        </p:style>
        <p:txBody>
          <a:bodyPr lIns="0" rIns="0" tIns="0" bIns="0" anchor="b">
            <a:normAutofit/>
          </a:bodyPr>
          <a:p>
            <a:pPr algn="ctr">
              <a:lnSpc>
                <a:spcPct val="100000"/>
              </a:lnSpc>
              <a:buNone/>
            </a:pPr>
            <a:r>
              <a:rPr b="1" lang="en-US" sz="3600" spc="-1" strike="noStrike" cap="all">
                <a:solidFill>
                  <a:srgbClr val="404040"/>
                </a:solidFill>
                <a:latin typeface="Times New Roman"/>
                <a:ea typeface="Times New Roman"/>
              </a:rPr>
              <a:t>Customer Segmentation </a:t>
            </a:r>
            <a:br>
              <a:rPr sz="1600"/>
            </a:br>
            <a:r>
              <a:rPr b="1" lang="en-US" sz="2800" spc="-1" strike="noStrike" cap="all">
                <a:solidFill>
                  <a:srgbClr val="404040"/>
                </a:solidFill>
                <a:latin typeface="Times New Roman"/>
                <a:ea typeface="Times New Roman"/>
              </a:rPr>
              <a:t>(using K-Means)</a:t>
            </a:r>
            <a:br>
              <a:rPr sz="2800"/>
            </a:br>
            <a:endParaRPr b="0" lang="en-IN" sz="2800" spc="-1" strike="noStrike">
              <a:latin typeface="Arial"/>
            </a:endParaRPr>
          </a:p>
        </p:txBody>
      </p:sp>
      <p:sp>
        <p:nvSpPr>
          <p:cNvPr id="92" name="TextBox 1"/>
          <p:cNvSpPr/>
          <p:nvPr/>
        </p:nvSpPr>
        <p:spPr>
          <a:xfrm>
            <a:off x="1440000" y="5115600"/>
            <a:ext cx="3228480" cy="13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Franklin Gothic Book"/>
                <a:ea typeface="DejaVu Sans"/>
              </a:rPr>
              <a:t>Guided By:</a:t>
            </a:r>
            <a:endParaRPr b="0" lang="en-IN" sz="2000" spc="-1" strike="noStrike">
              <a:latin typeface="Arial"/>
            </a:endParaRPr>
          </a:p>
          <a:p>
            <a:pPr>
              <a:lnSpc>
                <a:spcPct val="100000"/>
              </a:lnSpc>
              <a:buNone/>
            </a:pPr>
            <a:r>
              <a:rPr b="1" lang="en-US" sz="2000" spc="-1" strike="noStrike">
                <a:solidFill>
                  <a:srgbClr val="000000"/>
                </a:solidFill>
                <a:latin typeface="Franklin Gothic Book"/>
                <a:ea typeface="DejaVu Sans"/>
              </a:rPr>
              <a:t>Dr. Sourabh Jain</a:t>
            </a:r>
            <a:endParaRPr b="0" lang="en-IN" sz="2000" spc="-1" strike="noStrike">
              <a:latin typeface="Arial"/>
            </a:endParaRPr>
          </a:p>
          <a:p>
            <a:pPr>
              <a:lnSpc>
                <a:spcPct val="100000"/>
              </a:lnSpc>
              <a:buNone/>
            </a:pPr>
            <a:r>
              <a:rPr b="1" lang="en-US" sz="2000" spc="-1" strike="noStrike">
                <a:solidFill>
                  <a:srgbClr val="000000"/>
                </a:solidFill>
                <a:latin typeface="Franklin Gothic Book"/>
                <a:ea typeface="DejaVu Sans"/>
              </a:rPr>
              <a:t>Assistant Prof.</a:t>
            </a:r>
            <a:endParaRPr b="0" lang="en-IN" sz="2000" spc="-1" strike="noStrike">
              <a:latin typeface="Arial"/>
            </a:endParaRPr>
          </a:p>
          <a:p>
            <a:pPr>
              <a:lnSpc>
                <a:spcPct val="100000"/>
              </a:lnSpc>
              <a:buNone/>
            </a:pPr>
            <a:r>
              <a:rPr b="1" lang="en-US" sz="2000" spc="-1" strike="noStrike">
                <a:solidFill>
                  <a:srgbClr val="000000"/>
                </a:solidFill>
                <a:latin typeface="Franklin Gothic Book"/>
                <a:ea typeface="DejaVu Sans"/>
              </a:rPr>
              <a:t>IIIT Sonepat</a:t>
            </a:r>
            <a:endParaRPr b="0" lang="en-IN" sz="2000" spc="-1" strike="noStrike">
              <a:latin typeface="Arial"/>
            </a:endParaRPr>
          </a:p>
        </p:txBody>
      </p:sp>
      <p:pic>
        <p:nvPicPr>
          <p:cNvPr id="93" name="" descr=""/>
          <p:cNvPicPr/>
          <p:nvPr/>
        </p:nvPicPr>
        <p:blipFill>
          <a:blip r:embed="rId1"/>
          <a:stretch/>
        </p:blipFill>
        <p:spPr>
          <a:xfrm>
            <a:off x="5580000" y="3259080"/>
            <a:ext cx="1427760" cy="17802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p:nvPr>
        </p:nvSpPr>
        <p:spPr>
          <a:xfrm>
            <a:off x="590040" y="775080"/>
            <a:ext cx="11028240" cy="6190200"/>
          </a:xfrm>
          <a:prstGeom prst="rect">
            <a:avLst/>
          </a:prstGeom>
          <a:noFill/>
          <a:ln w="0">
            <a:noFill/>
          </a:ln>
        </p:spPr>
        <p:txBody>
          <a:bodyPr lIns="90000" rIns="90000" tIns="45000" bIns="45000" anchor="ctr">
            <a:normAutofit/>
          </a:bodyPr>
          <a:p>
            <a:pPr>
              <a:lnSpc>
                <a:spcPct val="110000"/>
              </a:lnSpc>
              <a:spcBef>
                <a:spcPts val="340"/>
              </a:spcBef>
              <a:spcAft>
                <a:spcPts val="601"/>
              </a:spcAft>
              <a:buNone/>
              <a:tabLst>
                <a:tab algn="l" pos="0"/>
              </a:tabLst>
            </a:pPr>
            <a:r>
              <a:rPr b="0" lang="en-US" sz="1700" spc="-1" strike="noStrike">
                <a:solidFill>
                  <a:srgbClr val="404040"/>
                </a:solidFill>
                <a:latin typeface="Times New Roman"/>
              </a:rPr>
              <a:t>             </a:t>
            </a:r>
            <a:r>
              <a:rPr b="1" lang="en-US" sz="1700" spc="-1" strike="noStrike" u="sng">
                <a:solidFill>
                  <a:srgbClr val="404040"/>
                </a:solidFill>
                <a:uFillTx/>
                <a:latin typeface="Times New Roman"/>
              </a:rPr>
              <a:t>CLUSTER ORANGE – BALANCED CUSTOMERS</a:t>
            </a:r>
            <a:r>
              <a:rPr b="0" lang="en-US" sz="1700" spc="-1" strike="noStrike" u="sng">
                <a:solidFill>
                  <a:srgbClr val="404040"/>
                </a:solidFill>
                <a:uFillTx/>
                <a:latin typeface="Times New Roman"/>
              </a:rPr>
              <a:t>:</a:t>
            </a:r>
            <a:endParaRPr b="0" lang="en-IN" sz="1700" spc="-1" strike="noStrike">
              <a:latin typeface="Arial"/>
            </a:endParaRPr>
          </a:p>
          <a:p>
            <a:pPr marL="306000" indent="-306000">
              <a:lnSpc>
                <a:spcPct val="110000"/>
              </a:lnSpc>
              <a:spcBef>
                <a:spcPts val="360"/>
              </a:spcBef>
              <a:spcAft>
                <a:spcPts val="601"/>
              </a:spcAft>
              <a:buClr>
                <a:srgbClr val="1cade4"/>
              </a:buClr>
              <a:buSzPct val="92000"/>
              <a:buFont typeface="Wingdings 2" charset="2"/>
              <a:buChar char=""/>
              <a:tabLst>
                <a:tab algn="l" pos="0"/>
              </a:tabLst>
            </a:pPr>
            <a:r>
              <a:rPr b="0" lang="en-US" sz="1800" spc="-1" strike="noStrike">
                <a:solidFill>
                  <a:srgbClr val="404040"/>
                </a:solidFill>
                <a:latin typeface="Franklin Gothic Book"/>
              </a:rPr>
              <a:t>They earn less and spend less. We can see people have low annual income and low spending scores, these are the wise people who know how to spend and save money. The shops/mall will be least interested in people belonging to this cluster.</a:t>
            </a:r>
            <a:endParaRPr b="0" lang="en-IN" sz="1800" spc="-1" strike="noStrike">
              <a:latin typeface="Arial"/>
            </a:endParaRPr>
          </a:p>
          <a:p>
            <a:pPr>
              <a:lnSpc>
                <a:spcPct val="110000"/>
              </a:lnSpc>
              <a:spcBef>
                <a:spcPts val="340"/>
              </a:spcBef>
              <a:spcAft>
                <a:spcPts val="601"/>
              </a:spcAft>
              <a:buNone/>
              <a:tabLst>
                <a:tab algn="l" pos="0"/>
              </a:tabLst>
            </a:pPr>
            <a:endParaRPr b="0" lang="en-IN" sz="1700" spc="-1" strike="noStrike">
              <a:latin typeface="Arial"/>
            </a:endParaRPr>
          </a:p>
          <a:p>
            <a:pPr>
              <a:lnSpc>
                <a:spcPct val="110000"/>
              </a:lnSpc>
              <a:spcBef>
                <a:spcPts val="340"/>
              </a:spcBef>
              <a:spcAft>
                <a:spcPts val="601"/>
              </a:spcAft>
              <a:buNone/>
              <a:tabLst>
                <a:tab algn="l" pos="0"/>
              </a:tabLst>
            </a:pPr>
            <a:r>
              <a:rPr b="1" lang="en-US" sz="1700" spc="-1" strike="noStrike">
                <a:solidFill>
                  <a:srgbClr val="404040"/>
                </a:solidFill>
                <a:latin typeface="Franklin Gothic Book"/>
              </a:rPr>
              <a:t>            </a:t>
            </a:r>
            <a:r>
              <a:rPr b="1" lang="en-US" sz="1700" spc="-1" strike="noStrike" u="sng">
                <a:solidFill>
                  <a:srgbClr val="404040"/>
                </a:solidFill>
                <a:uFillTx/>
                <a:latin typeface="Times New Roman"/>
              </a:rPr>
              <a:t>CLUSTER BLUE – PITCH  PENNY  CUSTOMERS:</a:t>
            </a:r>
            <a:r>
              <a:rPr b="1" lang="en-US" sz="1700" spc="-1" strike="noStrike" u="sng">
                <a:solidFill>
                  <a:srgbClr val="404040"/>
                </a:solidFill>
                <a:uFillTx/>
                <a:latin typeface="Franklin Gothic Book"/>
              </a:rPr>
              <a:t> </a:t>
            </a:r>
            <a:endParaRPr b="0" lang="en-IN" sz="1700" spc="-1" strike="noStrike">
              <a:latin typeface="Arial"/>
            </a:endParaRPr>
          </a:p>
          <a:p>
            <a:pPr marL="306000" indent="-306000">
              <a:lnSpc>
                <a:spcPct val="110000"/>
              </a:lnSpc>
              <a:spcBef>
                <a:spcPts val="360"/>
              </a:spcBef>
              <a:spcAft>
                <a:spcPts val="601"/>
              </a:spcAft>
              <a:buClr>
                <a:srgbClr val="1cade4"/>
              </a:buClr>
              <a:buSzPct val="92000"/>
              <a:buFont typeface="Wingdings 2" charset="2"/>
              <a:buChar char=""/>
              <a:tabLst>
                <a:tab algn="l" pos="0"/>
              </a:tabLst>
            </a:pPr>
            <a:r>
              <a:rPr b="0" lang="en-US" sz="1800" spc="-1" strike="noStrike">
                <a:solidFill>
                  <a:srgbClr val="404040"/>
                </a:solidFill>
                <a:latin typeface="Franklin Gothic Book"/>
              </a:rPr>
              <a:t>Earning high and spending less.. These can be the prime targets of the mall, as they have the potential to spend money. So, the mall authorities will try to add new facilities so that they can attract these people and can meet their need</a:t>
            </a:r>
            <a:endParaRPr b="0" lang="en-IN" sz="1800" spc="-1" strike="noStrike">
              <a:latin typeface="Arial"/>
            </a:endParaRPr>
          </a:p>
          <a:p>
            <a:pPr>
              <a:lnSpc>
                <a:spcPct val="110000"/>
              </a:lnSpc>
              <a:spcBef>
                <a:spcPts val="360"/>
              </a:spcBef>
              <a:spcAft>
                <a:spcPts val="601"/>
              </a:spcAft>
              <a:buNone/>
              <a:tabLst>
                <a:tab algn="l" pos="0"/>
              </a:tabLst>
            </a:pPr>
            <a:endParaRPr b="0" lang="en-IN" sz="1800" spc="-1" strike="noStrike">
              <a:latin typeface="Arial"/>
            </a:endParaRPr>
          </a:p>
          <a:p>
            <a:pPr>
              <a:lnSpc>
                <a:spcPct val="110000"/>
              </a:lnSpc>
              <a:spcBef>
                <a:spcPts val="360"/>
              </a:spcBef>
              <a:spcAft>
                <a:spcPts val="601"/>
              </a:spcAft>
              <a:buNone/>
              <a:tabLst>
                <a:tab algn="l" pos="0"/>
              </a:tabLst>
            </a:pPr>
            <a:r>
              <a:rPr b="1" lang="en-US" sz="1800" spc="-1" strike="noStrike">
                <a:solidFill>
                  <a:srgbClr val="404040"/>
                </a:solidFill>
                <a:latin typeface="Times New Roman"/>
              </a:rPr>
              <a:t>            </a:t>
            </a:r>
            <a:r>
              <a:rPr b="1" lang="en-US" sz="1700" spc="-1" strike="noStrike" u="sng">
                <a:solidFill>
                  <a:srgbClr val="404040"/>
                </a:solidFill>
                <a:uFillTx/>
                <a:latin typeface="Times New Roman"/>
              </a:rPr>
              <a:t>CLUSTER  PURPLE – NORMAL  CUSTOMERS:</a:t>
            </a:r>
            <a:endParaRPr b="0" lang="en-IN" sz="1700" spc="-1" strike="noStrike">
              <a:latin typeface="Arial"/>
            </a:endParaRPr>
          </a:p>
          <a:p>
            <a:pPr marL="306000" indent="-306000">
              <a:lnSpc>
                <a:spcPct val="110000"/>
              </a:lnSpc>
              <a:spcBef>
                <a:spcPts val="360"/>
              </a:spcBef>
              <a:spcAft>
                <a:spcPts val="601"/>
              </a:spcAft>
              <a:buClr>
                <a:srgbClr val="1cade4"/>
              </a:buClr>
              <a:buSzPct val="92000"/>
              <a:buFont typeface="Wingdings 2" charset="2"/>
              <a:buChar char=""/>
              <a:tabLst>
                <a:tab algn="l" pos="0"/>
              </a:tabLst>
            </a:pPr>
            <a:r>
              <a:rPr b="0" lang="en-US" sz="1800" spc="-1" strike="noStrike">
                <a:solidFill>
                  <a:srgbClr val="404040"/>
                </a:solidFill>
                <a:latin typeface="Franklin Gothic Book"/>
              </a:rPr>
              <a:t>Customers are average in terms of earning and spending, these people again will not be the prime targets of the shops or mall, but again they will be considered and other data analysis techniques may be used to increase their spending score.</a:t>
            </a:r>
            <a:endParaRPr b="0" lang="en-IN" sz="1800" spc="-1" strike="noStrike">
              <a:latin typeface="Arial"/>
            </a:endParaRPr>
          </a:p>
          <a:p>
            <a:pPr>
              <a:lnSpc>
                <a:spcPct val="110000"/>
              </a:lnSpc>
              <a:spcBef>
                <a:spcPts val="340"/>
              </a:spcBef>
              <a:spcAft>
                <a:spcPts val="601"/>
              </a:spcAft>
              <a:buNone/>
              <a:tabLst>
                <a:tab algn="l" pos="0"/>
              </a:tabLs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p:nvPr>
        </p:nvSpPr>
        <p:spPr>
          <a:xfrm>
            <a:off x="581040" y="1280160"/>
            <a:ext cx="11028240" cy="4693680"/>
          </a:xfrm>
          <a:prstGeom prst="rect">
            <a:avLst/>
          </a:prstGeom>
          <a:noFill/>
          <a:ln w="0">
            <a:noFill/>
          </a:ln>
        </p:spPr>
        <p:txBody>
          <a:bodyPr lIns="90000" rIns="90000" tIns="45000" bIns="45000" anchor="ctr">
            <a:normAutofit/>
          </a:bodyPr>
          <a:p>
            <a:pPr algn="just">
              <a:lnSpc>
                <a:spcPct val="110000"/>
              </a:lnSpc>
              <a:spcBef>
                <a:spcPts val="360"/>
              </a:spcBef>
              <a:buNone/>
              <a:tabLst>
                <a:tab algn="l" pos="0"/>
              </a:tabLst>
            </a:pPr>
            <a:r>
              <a:rPr b="1" lang="en-US" sz="1800" spc="-1" strike="noStrike">
                <a:solidFill>
                  <a:srgbClr val="404040"/>
                </a:solidFill>
                <a:latin typeface="Times New Roman"/>
                <a:ea typeface="Times New Roman"/>
              </a:rPr>
              <a:t>       </a:t>
            </a:r>
            <a:r>
              <a:rPr b="1" lang="en-US" sz="1800" spc="-1" strike="noStrike" u="sng">
                <a:solidFill>
                  <a:srgbClr val="404040"/>
                </a:solidFill>
                <a:uFillTx/>
                <a:latin typeface="Times New Roman"/>
                <a:ea typeface="Times New Roman"/>
              </a:rPr>
              <a:t>CLUSTER  RED – SPENDERS :</a:t>
            </a:r>
            <a:endParaRPr b="0" lang="en-IN" sz="1800" spc="-1" strike="noStrike">
              <a:latin typeface="Arial"/>
            </a:endParaRPr>
          </a:p>
          <a:p>
            <a:pPr marL="227880" algn="just">
              <a:lnSpc>
                <a:spcPct val="110000"/>
              </a:lnSpc>
              <a:spcBef>
                <a:spcPts val="360"/>
              </a:spcBef>
              <a:buNone/>
              <a:tabLst>
                <a:tab algn="l" pos="0"/>
              </a:tabLst>
            </a:pPr>
            <a:r>
              <a:rPr b="1" lang="en-US" sz="1800" spc="-1" strike="noStrike">
                <a:solidFill>
                  <a:srgbClr val="404040"/>
                </a:solidFill>
                <a:latin typeface="Times New Roman"/>
                <a:ea typeface="Times New Roman"/>
              </a:rPr>
              <a:t> </a:t>
            </a:r>
            <a:endParaRPr b="0" lang="en-IN" sz="1800" spc="-1" strike="noStrike">
              <a:latin typeface="Arial"/>
            </a:endParaRPr>
          </a:p>
          <a:p>
            <a:pPr marL="457200" indent="-229320" algn="just">
              <a:lnSpc>
                <a:spcPct val="110000"/>
              </a:lnSpc>
              <a:spcBef>
                <a:spcPts val="360"/>
              </a:spcBef>
              <a:buClr>
                <a:srgbClr val="1cade4"/>
              </a:buClr>
              <a:buSzPct val="92000"/>
              <a:buFont typeface="Wingdings 2" charset="2"/>
              <a:buChar char=""/>
              <a:tabLst>
                <a:tab algn="l" pos="0"/>
              </a:tabLst>
            </a:pPr>
            <a:r>
              <a:rPr b="0" lang="en-US" sz="1800" spc="-1" strike="noStrike">
                <a:solidFill>
                  <a:srgbClr val="404040"/>
                </a:solidFill>
                <a:latin typeface="Franklin Gothic Book"/>
                <a:ea typeface="Times New Roman"/>
              </a:rPr>
              <a:t>This type of customers earns less but spends more Annual Income is less but spending high, so can also be treated as potential target customer. The shops/malls might not target these people that effectively but still will not lose them.</a:t>
            </a:r>
            <a:endParaRPr b="0" lang="en-IN" sz="1800" spc="-1" strike="noStrike">
              <a:latin typeface="Arial"/>
            </a:endParaRPr>
          </a:p>
          <a:p>
            <a:pPr marL="227880" algn="just">
              <a:lnSpc>
                <a:spcPct val="110000"/>
              </a:lnSpc>
              <a:spcBef>
                <a:spcPts val="281"/>
              </a:spcBef>
              <a:buNone/>
              <a:tabLst>
                <a:tab algn="l" pos="0"/>
              </a:tabLst>
            </a:pPr>
            <a:endParaRPr b="0" lang="en-IN" sz="1400" spc="-1" strike="noStrike">
              <a:latin typeface="Arial"/>
            </a:endParaRPr>
          </a:p>
          <a:p>
            <a:pPr marL="227880" algn="just">
              <a:lnSpc>
                <a:spcPct val="110000"/>
              </a:lnSpc>
              <a:spcBef>
                <a:spcPts val="281"/>
              </a:spcBef>
              <a:buNone/>
              <a:tabLst>
                <a:tab algn="l" pos="0"/>
              </a:tabLst>
            </a:pPr>
            <a:endParaRPr b="0" lang="en-IN" sz="1400" spc="-1" strike="noStrike">
              <a:latin typeface="Arial"/>
            </a:endParaRPr>
          </a:p>
          <a:p>
            <a:pPr marL="227880" algn="just">
              <a:lnSpc>
                <a:spcPct val="110000"/>
              </a:lnSpc>
              <a:spcBef>
                <a:spcPts val="360"/>
              </a:spcBef>
              <a:buNone/>
              <a:tabLst>
                <a:tab algn="l" pos="0"/>
              </a:tabLst>
            </a:pPr>
            <a:r>
              <a:rPr b="1" lang="en-US" sz="1800" spc="-1" strike="noStrike">
                <a:solidFill>
                  <a:srgbClr val="404040"/>
                </a:solidFill>
                <a:latin typeface="Times New Roman"/>
                <a:ea typeface="Times New Roman"/>
              </a:rPr>
              <a:t>            </a:t>
            </a:r>
            <a:r>
              <a:rPr b="1" lang="en-US" sz="1800" spc="-1" strike="noStrike" u="sng">
                <a:solidFill>
                  <a:srgbClr val="404040"/>
                </a:solidFill>
                <a:uFillTx/>
                <a:latin typeface="Times New Roman"/>
                <a:ea typeface="Times New Roman"/>
              </a:rPr>
              <a:t>CLUSTER GREEN – TARGET CUSTOMERS:</a:t>
            </a:r>
            <a:endParaRPr b="0" lang="en-IN" sz="1800" spc="-1" strike="noStrike">
              <a:latin typeface="Arial"/>
            </a:endParaRPr>
          </a:p>
          <a:p>
            <a:pPr marL="227880" algn="just">
              <a:lnSpc>
                <a:spcPct val="110000"/>
              </a:lnSpc>
              <a:spcBef>
                <a:spcPts val="281"/>
              </a:spcBef>
              <a:buNone/>
              <a:tabLst>
                <a:tab algn="l" pos="0"/>
              </a:tabLst>
            </a:pPr>
            <a:endParaRPr b="0" lang="en-IN" sz="1400" spc="-1" strike="noStrike">
              <a:latin typeface="Arial"/>
            </a:endParaRPr>
          </a:p>
          <a:p>
            <a:pPr marL="457200" indent="-229320" algn="just">
              <a:lnSpc>
                <a:spcPct val="110000"/>
              </a:lnSpc>
              <a:spcBef>
                <a:spcPts val="360"/>
              </a:spcBef>
              <a:buClr>
                <a:srgbClr val="1cade4"/>
              </a:buClr>
              <a:buSzPct val="92000"/>
              <a:buFont typeface="Wingdings 2" charset="2"/>
              <a:buChar char=""/>
              <a:tabLst>
                <a:tab algn="l" pos="0"/>
              </a:tabLst>
            </a:pPr>
            <a:r>
              <a:rPr b="0" lang="en-US" sz="1800" spc="-1" strike="noStrike">
                <a:solidFill>
                  <a:srgbClr val="404040"/>
                </a:solidFill>
                <a:latin typeface="Franklin Gothic Book"/>
                <a:ea typeface="Times New Roman"/>
              </a:rPr>
              <a:t>Earning high and also spending high Target Customers. Annual Income High as well as Spending Score is high, so a target consumer. These people might be the regular customers of the mall and are convinced by the mall’s facilities.</a:t>
            </a:r>
            <a:endParaRPr b="0" lang="en-IN" sz="1800" spc="-1" strike="noStrike">
              <a:latin typeface="Arial"/>
            </a:endParaRPr>
          </a:p>
          <a:p>
            <a:pPr>
              <a:lnSpc>
                <a:spcPct val="110000"/>
              </a:lnSpc>
              <a:spcBef>
                <a:spcPts val="340"/>
              </a:spcBef>
              <a:spcAft>
                <a:spcPts val="601"/>
              </a:spcAft>
              <a:buNone/>
              <a:tabLst>
                <a:tab algn="l" pos="0"/>
              </a:tabLst>
            </a:pPr>
            <a:endParaRPr b="0" lang="en-IN" sz="1700" spc="-1" strike="noStrike">
              <a:latin typeface="Arial"/>
            </a:endParaRPr>
          </a:p>
          <a:p>
            <a:pPr>
              <a:lnSpc>
                <a:spcPct val="110000"/>
              </a:lnSpc>
              <a:spcBef>
                <a:spcPts val="340"/>
              </a:spcBef>
              <a:spcAft>
                <a:spcPts val="601"/>
              </a:spcAft>
              <a:buNone/>
              <a:tabLst>
                <a:tab algn="l" pos="0"/>
              </a:tabLs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474080" y="2478600"/>
            <a:ext cx="5931360" cy="1187280"/>
          </a:xfrm>
          <a:prstGeom prst="rect">
            <a:avLst/>
          </a:prstGeom>
          <a:noFill/>
          <a:ln w="0">
            <a:noFill/>
          </a:ln>
        </p:spPr>
        <p:txBody>
          <a:bodyPr lIns="90000" rIns="90000" tIns="45000" bIns="45000" anchor="b">
            <a:normAutofit/>
          </a:bodyPr>
          <a:p>
            <a:pPr>
              <a:lnSpc>
                <a:spcPct val="100000"/>
              </a:lnSpc>
              <a:buNone/>
            </a:pPr>
            <a:r>
              <a:rPr b="0" lang="en-IN" sz="4400" spc="-1" strike="noStrike">
                <a:solidFill>
                  <a:srgbClr val="404040"/>
                </a:solidFill>
                <a:latin typeface="Times New Roman"/>
              </a:rPr>
              <a:t>Thank You!</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p:nvPr>
        </p:nvSpPr>
        <p:spPr>
          <a:xfrm>
            <a:off x="581040" y="2748960"/>
            <a:ext cx="6567120" cy="1753560"/>
          </a:xfrm>
          <a:prstGeom prst="rect">
            <a:avLst/>
          </a:prstGeom>
          <a:noFill/>
          <a:ln w="0">
            <a:noFill/>
          </a:ln>
        </p:spPr>
        <p:txBody>
          <a:bodyPr lIns="90000" rIns="90000" tIns="45000" bIns="45000" anchor="ctr">
            <a:normAutofit fontScale="93000"/>
          </a:bodyPr>
          <a:p>
            <a:pPr marL="306000" indent="-306000">
              <a:lnSpc>
                <a:spcPct val="110000"/>
              </a:lnSpc>
              <a:spcBef>
                <a:spcPts val="400"/>
              </a:spcBef>
              <a:spcAft>
                <a:spcPts val="601"/>
              </a:spcAft>
              <a:buClr>
                <a:srgbClr val="1cade4"/>
              </a:buClr>
              <a:buSzPct val="92000"/>
              <a:buFont typeface="Wingdings 2" charset="2"/>
              <a:buChar char=""/>
            </a:pPr>
            <a:r>
              <a:rPr b="0" lang="en-US" sz="2000" spc="-1" strike="noStrike">
                <a:solidFill>
                  <a:srgbClr val="404040"/>
                </a:solidFill>
                <a:latin typeface="Franklin Gothic Book"/>
                <a:ea typeface="Times New Roman"/>
              </a:rPr>
              <a:t>Customer Segmentation is the process of division of customer base into several groups of individuals that share a similarity in different ways that are relevant to marketing such as gender, age, interests, and miscellaneous spending habits. </a:t>
            </a:r>
            <a:endParaRPr b="0" lang="en-IN" sz="2000" spc="-1" strike="noStrike">
              <a:latin typeface="Arial"/>
            </a:endParaRPr>
          </a:p>
        </p:txBody>
      </p:sp>
      <p:pic>
        <p:nvPicPr>
          <p:cNvPr id="95" name="Picture 2" descr="Segmentation png 6 » PNG Image"/>
          <p:cNvPicPr/>
          <p:nvPr/>
        </p:nvPicPr>
        <p:blipFill>
          <a:blip r:embed="rId1"/>
          <a:stretch/>
        </p:blipFill>
        <p:spPr>
          <a:xfrm>
            <a:off x="7402320" y="717480"/>
            <a:ext cx="4434480" cy="2660040"/>
          </a:xfrm>
          <a:prstGeom prst="rect">
            <a:avLst/>
          </a:prstGeom>
          <a:ln w="0">
            <a:noFill/>
          </a:ln>
        </p:spPr>
      </p:pic>
      <p:sp>
        <p:nvSpPr>
          <p:cNvPr id="96" name="PlaceHolder 2"/>
          <p:cNvSpPr>
            <a:spLocks noGrp="1"/>
          </p:cNvSpPr>
          <p:nvPr>
            <p:ph type="title"/>
          </p:nvPr>
        </p:nvSpPr>
        <p:spPr>
          <a:xfrm>
            <a:off x="581040" y="702000"/>
            <a:ext cx="11028240" cy="1187280"/>
          </a:xfrm>
          <a:prstGeom prst="rect">
            <a:avLst/>
          </a:prstGeom>
          <a:noFill/>
          <a:ln w="0">
            <a:noFill/>
          </a:ln>
        </p:spPr>
        <p:txBody>
          <a:bodyPr lIns="90000" rIns="90000" tIns="45000" bIns="45000" anchor="b">
            <a:noAutofit/>
          </a:bodyPr>
          <a:p>
            <a:pPr>
              <a:lnSpc>
                <a:spcPct val="100000"/>
              </a:lnSpc>
              <a:buNone/>
            </a:pPr>
            <a:r>
              <a:rPr b="0" lang="en-US" sz="2800" spc="-1" strike="noStrike" cap="all">
                <a:solidFill>
                  <a:srgbClr val="404040"/>
                </a:solidFill>
                <a:latin typeface="Times New Roman"/>
              </a:rPr>
              <a:t>What is Customer segmentation?</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p:nvPr>
        </p:nvSpPr>
        <p:spPr>
          <a:xfrm>
            <a:off x="581040" y="2340720"/>
            <a:ext cx="11028240" cy="3633120"/>
          </a:xfrm>
          <a:prstGeom prst="rect">
            <a:avLst/>
          </a:prstGeom>
          <a:noFill/>
          <a:ln w="0">
            <a:noFill/>
          </a:ln>
        </p:spPr>
        <p:txBody>
          <a:bodyPr lIns="90000" rIns="90000" tIns="45000" bIns="45000" anchor="t">
            <a:noAutofit/>
          </a:bodyPr>
          <a:p>
            <a:pPr>
              <a:lnSpc>
                <a:spcPct val="110000"/>
              </a:lnSpc>
              <a:spcBef>
                <a:spcPts val="340"/>
              </a:spcBef>
              <a:spcAft>
                <a:spcPts val="601"/>
              </a:spcAft>
              <a:buNone/>
              <a:tabLst>
                <a:tab algn="l" pos="0"/>
              </a:tabLst>
            </a:pPr>
            <a:r>
              <a:rPr b="0" lang="en-US" sz="1700" spc="-1" strike="noStrike">
                <a:solidFill>
                  <a:srgbClr val="404040"/>
                </a:solidFill>
                <a:latin typeface="Franklin Gothic Book"/>
              </a:rPr>
              <a:t>The objective of the project are as follows: </a:t>
            </a:r>
            <a:endParaRPr b="0" lang="en-IN" sz="1700" spc="-1" strike="noStrike">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800" spc="-1" strike="noStrike">
                <a:solidFill>
                  <a:srgbClr val="404040"/>
                </a:solidFill>
                <a:latin typeface="Franklin Gothic Book"/>
              </a:rPr>
              <a:t>To find the best customer, using customer segmentation methodology.</a:t>
            </a:r>
            <a:endParaRPr b="0" lang="en-IN" sz="1800" spc="-1" strike="noStrike">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800" spc="-1" strike="noStrike">
                <a:solidFill>
                  <a:srgbClr val="404040"/>
                </a:solidFill>
                <a:latin typeface="Franklin Gothic Book"/>
              </a:rPr>
              <a:t>To explore the data upon which building a segmentation model. </a:t>
            </a:r>
            <a:endParaRPr b="0" lang="en-IN" sz="1800" spc="-1" strike="noStrike">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Identify the potential customer base for selling the product. </a:t>
            </a:r>
            <a:endParaRPr b="0" lang="en-IN" sz="1700" spc="-1" strike="noStrike">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Implement Clustering Algorithms to group the customer base.</a:t>
            </a:r>
            <a:endParaRPr b="0" lang="en-IN" sz="1700" spc="-1" strike="noStrike">
              <a:latin typeface="Arial"/>
            </a:endParaRPr>
          </a:p>
          <a:p>
            <a:pPr>
              <a:lnSpc>
                <a:spcPct val="110000"/>
              </a:lnSpc>
              <a:spcBef>
                <a:spcPts val="340"/>
              </a:spcBef>
              <a:spcAft>
                <a:spcPts val="601"/>
              </a:spcAft>
              <a:buNone/>
              <a:tabLst>
                <a:tab algn="l" pos="0"/>
              </a:tabLst>
            </a:pPr>
            <a:endParaRPr b="0" lang="en-IN" sz="1700" spc="-1" strike="noStrike">
              <a:latin typeface="Arial"/>
            </a:endParaRPr>
          </a:p>
          <a:p>
            <a:pPr>
              <a:lnSpc>
                <a:spcPct val="110000"/>
              </a:lnSpc>
              <a:spcBef>
                <a:spcPts val="340"/>
              </a:spcBef>
              <a:spcAft>
                <a:spcPts val="601"/>
              </a:spcAft>
              <a:buNone/>
              <a:tabLst>
                <a:tab algn="l" pos="0"/>
              </a:tabLst>
            </a:pPr>
            <a:endParaRPr b="0" lang="en-IN" sz="1700" spc="-1" strike="noStrike">
              <a:latin typeface="Arial"/>
            </a:endParaRPr>
          </a:p>
        </p:txBody>
      </p:sp>
      <p:sp>
        <p:nvSpPr>
          <p:cNvPr id="98" name="PlaceHolder 2"/>
          <p:cNvSpPr>
            <a:spLocks noGrp="1"/>
          </p:cNvSpPr>
          <p:nvPr>
            <p:ph type="title"/>
          </p:nvPr>
        </p:nvSpPr>
        <p:spPr>
          <a:xfrm>
            <a:off x="581040" y="702000"/>
            <a:ext cx="11028240" cy="1187280"/>
          </a:xfrm>
          <a:prstGeom prst="rect">
            <a:avLst/>
          </a:prstGeom>
          <a:noFill/>
          <a:ln w="0">
            <a:noFill/>
          </a:ln>
        </p:spPr>
        <p:txBody>
          <a:bodyPr lIns="90000" rIns="90000" tIns="45000" bIns="45000" anchor="b">
            <a:noAutofit/>
          </a:bodyPr>
          <a:p>
            <a:pPr>
              <a:lnSpc>
                <a:spcPct val="100000"/>
              </a:lnSpc>
              <a:buNone/>
            </a:pPr>
            <a:r>
              <a:rPr b="0" lang="en-US" sz="2800" spc="-1" strike="noStrike" u="sng">
                <a:solidFill>
                  <a:srgbClr val="000000"/>
                </a:solidFill>
                <a:uFillTx/>
                <a:latin typeface="Times New Roman"/>
              </a:rPr>
              <a:t>OBJECTIVE</a:t>
            </a:r>
            <a:endParaRPr b="0" lang="en-IN" sz="2800" spc="-1" strike="noStrike">
              <a:latin typeface="Arial"/>
            </a:endParaRPr>
          </a:p>
        </p:txBody>
      </p:sp>
      <p:sp>
        <p:nvSpPr>
          <p:cNvPr id="99" name="Content Placeholder 2"/>
          <p:cNvSpPr/>
          <p:nvPr/>
        </p:nvSpPr>
        <p:spPr>
          <a:xfrm>
            <a:off x="783720" y="3913200"/>
            <a:ext cx="11028240" cy="26593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p:nvPr>
        </p:nvSpPr>
        <p:spPr>
          <a:xfrm>
            <a:off x="762840" y="1491840"/>
            <a:ext cx="11028240" cy="731880"/>
          </a:xfrm>
          <a:prstGeom prst="rect">
            <a:avLst/>
          </a:prstGeom>
          <a:noFill/>
          <a:ln w="0">
            <a:noFill/>
          </a:ln>
        </p:spPr>
        <p:txBody>
          <a:bodyPr lIns="90000" rIns="90000" tIns="45000" bIns="45000" anchor="ctr">
            <a:noAutofit/>
          </a:bodyPr>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Visualization of Distribution of Males and Females:</a:t>
            </a:r>
            <a:endParaRPr b="0" lang="en-IN" sz="1700" spc="-1" strike="noStrike">
              <a:latin typeface="Arial"/>
            </a:endParaRPr>
          </a:p>
          <a:p>
            <a:pPr>
              <a:lnSpc>
                <a:spcPct val="110000"/>
              </a:lnSpc>
              <a:spcBef>
                <a:spcPts val="340"/>
              </a:spcBef>
              <a:spcAft>
                <a:spcPts val="601"/>
              </a:spcAft>
              <a:buNone/>
            </a:pPr>
            <a:endParaRPr b="0" lang="en-IN" sz="1700" spc="-1" strike="noStrike">
              <a:latin typeface="Arial"/>
            </a:endParaRPr>
          </a:p>
        </p:txBody>
      </p:sp>
      <p:sp>
        <p:nvSpPr>
          <p:cNvPr id="101" name="Rectangle 3"/>
          <p:cNvSpPr/>
          <p:nvPr/>
        </p:nvSpPr>
        <p:spPr>
          <a:xfrm>
            <a:off x="1180800" y="904320"/>
            <a:ext cx="574992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2800" spc="-1" strike="noStrike" u="sng">
                <a:solidFill>
                  <a:srgbClr val="000000"/>
                </a:solidFill>
                <a:uFillTx/>
                <a:latin typeface="Times New Roman"/>
                <a:ea typeface="DejaVu Sans"/>
              </a:rPr>
              <a:t>EXPLORATORY  DATA  ANALYSIS </a:t>
            </a:r>
            <a:endParaRPr b="0" lang="en-IN" sz="2800" spc="-1" strike="noStrike">
              <a:latin typeface="Arial"/>
            </a:endParaRPr>
          </a:p>
          <a:p>
            <a:pPr algn="ctr">
              <a:lnSpc>
                <a:spcPct val="100000"/>
              </a:lnSpc>
              <a:buNone/>
            </a:pPr>
            <a:endParaRPr b="0" lang="en-IN" sz="2800" spc="-1" strike="noStrike">
              <a:latin typeface="Arial"/>
            </a:endParaRPr>
          </a:p>
        </p:txBody>
      </p:sp>
      <p:pic>
        <p:nvPicPr>
          <p:cNvPr id="102" name="Picture 4" descr=""/>
          <p:cNvPicPr/>
          <p:nvPr/>
        </p:nvPicPr>
        <p:blipFill>
          <a:blip r:embed="rId1"/>
          <a:srcRect l="57682" t="9632" r="1553" b="14757"/>
          <a:stretch/>
        </p:blipFill>
        <p:spPr>
          <a:xfrm>
            <a:off x="3600000" y="2160360"/>
            <a:ext cx="3238560" cy="37785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990360" y="676080"/>
            <a:ext cx="11028240" cy="1187280"/>
          </a:xfrm>
          <a:prstGeom prst="rect">
            <a:avLst/>
          </a:prstGeom>
          <a:noFill/>
          <a:ln w="0">
            <a:noFill/>
          </a:ln>
        </p:spPr>
        <p:txBody>
          <a:bodyPr lIns="90000" rIns="90000" tIns="45000" bIns="45000" anchor="b">
            <a:noAutofit/>
          </a:bodyPr>
          <a:p>
            <a:pPr>
              <a:lnSpc>
                <a:spcPct val="100000"/>
              </a:lnSpc>
              <a:buNone/>
            </a:pPr>
            <a:r>
              <a:rPr b="0" lang="en-US" sz="2800" spc="-1" strike="noStrike" u="sng" cap="all">
                <a:solidFill>
                  <a:srgbClr val="404040"/>
                </a:solidFill>
                <a:uFillTx/>
                <a:latin typeface="Times New Roman"/>
              </a:rPr>
              <a:t>Annual Income and Spending Score Analysis:</a:t>
            </a:r>
            <a:br>
              <a:rPr sz="2800"/>
            </a:br>
            <a:endParaRPr b="0" lang="en-IN" sz="2800" spc="-1" strike="noStrike">
              <a:latin typeface="Arial"/>
            </a:endParaRPr>
          </a:p>
        </p:txBody>
      </p:sp>
      <p:pic>
        <p:nvPicPr>
          <p:cNvPr id="104" name="Picture 3" descr=""/>
          <p:cNvPicPr/>
          <p:nvPr/>
        </p:nvPicPr>
        <p:blipFill>
          <a:blip r:embed="rId1"/>
          <a:stretch/>
        </p:blipFill>
        <p:spPr>
          <a:xfrm>
            <a:off x="2520000" y="3096720"/>
            <a:ext cx="7162560" cy="3677040"/>
          </a:xfrm>
          <a:prstGeom prst="rect">
            <a:avLst/>
          </a:prstGeom>
          <a:ln w="0">
            <a:noFill/>
          </a:ln>
        </p:spPr>
      </p:pic>
      <p:sp>
        <p:nvSpPr>
          <p:cNvPr id="105" name="PlaceHolder 2"/>
          <p:cNvSpPr>
            <a:spLocks noGrp="1"/>
          </p:cNvSpPr>
          <p:nvPr>
            <p:ph/>
          </p:nvPr>
        </p:nvSpPr>
        <p:spPr>
          <a:xfrm>
            <a:off x="221400" y="1487160"/>
            <a:ext cx="11797200" cy="1872720"/>
          </a:xfrm>
          <a:prstGeom prst="rect">
            <a:avLst/>
          </a:prstGeom>
          <a:noFill/>
          <a:ln w="0">
            <a:noFill/>
          </a:ln>
        </p:spPr>
        <p:txBody>
          <a:bodyPr lIns="90000" rIns="90000" tIns="45000" bIns="45000" anchor="ctr">
            <a:normAutofit/>
          </a:bodyPr>
          <a:p>
            <a:pPr>
              <a:lnSpc>
                <a:spcPct val="110000"/>
              </a:lnSpc>
              <a:spcBef>
                <a:spcPts val="340"/>
              </a:spcBef>
              <a:spcAft>
                <a:spcPts val="601"/>
              </a:spcAft>
              <a:buNone/>
              <a:tabLst>
                <a:tab algn="l" pos="0"/>
              </a:tabLst>
            </a:pPr>
            <a:endParaRPr b="0" lang="en-IN" sz="1700" spc="-1" strike="noStrike">
              <a:latin typeface="Arial"/>
            </a:endParaRPr>
          </a:p>
          <a:p>
            <a:pPr marL="306000" indent="457200" algn="just">
              <a:lnSpc>
                <a:spcPct val="110000"/>
              </a:lnSpc>
              <a:spcBef>
                <a:spcPts val="360"/>
              </a:spcBef>
              <a:buClr>
                <a:srgbClr val="1cade4"/>
              </a:buClr>
              <a:buSzPct val="92000"/>
              <a:buFont typeface="Wingdings 2" charset="2"/>
              <a:buChar char=""/>
              <a:tabLst>
                <a:tab algn="l" pos="0"/>
              </a:tabLst>
            </a:pPr>
            <a:r>
              <a:rPr b="0" lang="en-US" sz="1800" spc="-1" strike="noStrike">
                <a:solidFill>
                  <a:srgbClr val="404040"/>
                </a:solidFill>
                <a:latin typeface="Times New Roman"/>
                <a:ea typeface="Times New Roman"/>
              </a:rPr>
              <a:t>The distribution of Annual Income and Spending Score exhibited an approximation of normal distribution, with highest density around the mean of the variables. The maximum and minimum of Annual Income are 137 and 15 respectively, with the mean at 60.56. From the plot, we can see that the peak of the distribution fell in the region of 60 to 75.</a:t>
            </a:r>
            <a:endParaRPr b="0" lang="en-IN" sz="1800" spc="-1" strike="noStrike">
              <a:latin typeface="Arial"/>
            </a:endParaRPr>
          </a:p>
          <a:p>
            <a:pPr>
              <a:lnSpc>
                <a:spcPct val="110000"/>
              </a:lnSpc>
              <a:spcBef>
                <a:spcPts val="340"/>
              </a:spcBef>
              <a:spcAft>
                <a:spcPts val="601"/>
              </a:spcAft>
              <a:buNone/>
              <a:tabLst>
                <a:tab algn="l" pos="0"/>
              </a:tabLst>
            </a:pPr>
            <a:endParaRPr b="0" lang="en-IN" sz="1700" spc="-1" strike="noStrike">
              <a:latin typeface="Arial"/>
            </a:endParaRPr>
          </a:p>
          <a:p>
            <a:pPr>
              <a:lnSpc>
                <a:spcPct val="110000"/>
              </a:lnSpc>
              <a:spcBef>
                <a:spcPts val="400"/>
              </a:spcBef>
              <a:spcAft>
                <a:spcPts val="601"/>
              </a:spcAft>
              <a:buNone/>
              <a:tabLst>
                <a:tab algn="l" pos="0"/>
              </a:tabLst>
            </a:pPr>
            <a:endParaRPr b="0" lang="en-IN" sz="2000" spc="-1" strike="noStrike">
              <a:latin typeface="Arial"/>
            </a:endParaRPr>
          </a:p>
          <a:p>
            <a:pPr>
              <a:lnSpc>
                <a:spcPct val="110000"/>
              </a:lnSpc>
              <a:spcBef>
                <a:spcPts val="340"/>
              </a:spcBef>
              <a:spcAft>
                <a:spcPts val="601"/>
              </a:spcAft>
              <a:buNone/>
              <a:tabLst>
                <a:tab algn="l" pos="0"/>
              </a:tabLs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p:nvPr>
        </p:nvSpPr>
        <p:spPr>
          <a:xfrm>
            <a:off x="555120" y="529560"/>
            <a:ext cx="11078280" cy="1506960"/>
          </a:xfrm>
          <a:prstGeom prst="rect">
            <a:avLst/>
          </a:prstGeom>
          <a:noFill/>
          <a:ln w="0">
            <a:noFill/>
          </a:ln>
        </p:spPr>
        <p:txBody>
          <a:bodyPr lIns="90000" rIns="90000" tIns="45000" bIns="45000" anchor="ctr">
            <a:noAutofit/>
          </a:bodyPr>
          <a:p>
            <a:pPr marL="306000" indent="-306000">
              <a:lnSpc>
                <a:spcPct val="110000"/>
              </a:lnSpc>
              <a:spcBef>
                <a:spcPts val="360"/>
              </a:spcBef>
              <a:spcAft>
                <a:spcPts val="601"/>
              </a:spcAft>
              <a:buClr>
                <a:srgbClr val="1cade4"/>
              </a:buClr>
              <a:buSzPct val="92000"/>
              <a:buFont typeface="Wingdings 2" charset="2"/>
              <a:buChar char=""/>
            </a:pPr>
            <a:r>
              <a:rPr b="0" lang="en-US" sz="1800" spc="-1" strike="noStrike">
                <a:solidFill>
                  <a:srgbClr val="404040"/>
                </a:solidFill>
                <a:latin typeface="Franklin Gothic Book"/>
              </a:rPr>
              <a:t>For the Spending score, the maximum and minimum are 99 and 1, while the histplot indicated that the highest number of customers have the spending score ranging from 40 to 60.</a:t>
            </a:r>
            <a:endParaRPr b="0" lang="en-IN" sz="1800" spc="-1" strike="noStrike">
              <a:latin typeface="Arial"/>
            </a:endParaRPr>
          </a:p>
          <a:p>
            <a:pPr>
              <a:lnSpc>
                <a:spcPct val="110000"/>
              </a:lnSpc>
              <a:spcBef>
                <a:spcPts val="340"/>
              </a:spcBef>
              <a:spcAft>
                <a:spcPts val="601"/>
              </a:spcAft>
              <a:buNone/>
            </a:pPr>
            <a:endParaRPr b="0" lang="en-IN" sz="1700" spc="-1" strike="noStrike">
              <a:latin typeface="Arial"/>
            </a:endParaRPr>
          </a:p>
        </p:txBody>
      </p:sp>
      <p:pic>
        <p:nvPicPr>
          <p:cNvPr id="107" name="Picture 3" descr=""/>
          <p:cNvPicPr/>
          <p:nvPr/>
        </p:nvPicPr>
        <p:blipFill>
          <a:blip r:embed="rId1"/>
          <a:stretch/>
        </p:blipFill>
        <p:spPr>
          <a:xfrm>
            <a:off x="1842840" y="1410840"/>
            <a:ext cx="8005320" cy="54457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81040" y="447480"/>
            <a:ext cx="11028240" cy="1187280"/>
          </a:xfrm>
          <a:prstGeom prst="rect">
            <a:avLst/>
          </a:prstGeom>
          <a:noFill/>
          <a:ln w="0">
            <a:noFill/>
          </a:ln>
        </p:spPr>
        <p:txBody>
          <a:bodyPr lIns="90000" rIns="90000" tIns="45000" bIns="45000" anchor="b">
            <a:noAutofit/>
          </a:bodyPr>
          <a:p>
            <a:pPr>
              <a:lnSpc>
                <a:spcPct val="100000"/>
              </a:lnSpc>
              <a:buNone/>
            </a:pPr>
            <a:r>
              <a:rPr b="0" lang="en-IN" sz="2800" spc="-1" strike="noStrike" u="sng" cap="all">
                <a:solidFill>
                  <a:srgbClr val="404040"/>
                </a:solidFill>
                <a:uFillTx/>
                <a:latin typeface="Times New Roman"/>
              </a:rPr>
              <a:t>WHAT  IS CLUSTERING ?</a:t>
            </a:r>
            <a:endParaRPr b="0" lang="en-IN" sz="2800" spc="-1" strike="noStrike">
              <a:latin typeface="Arial"/>
            </a:endParaRPr>
          </a:p>
        </p:txBody>
      </p:sp>
      <p:sp>
        <p:nvSpPr>
          <p:cNvPr id="109" name="PlaceHolder 2"/>
          <p:cNvSpPr>
            <a:spLocks noGrp="1"/>
          </p:cNvSpPr>
          <p:nvPr>
            <p:ph/>
          </p:nvPr>
        </p:nvSpPr>
        <p:spPr>
          <a:xfrm>
            <a:off x="581040" y="1818360"/>
            <a:ext cx="8605080" cy="1350000"/>
          </a:xfrm>
          <a:prstGeom prst="rect">
            <a:avLst/>
          </a:prstGeom>
          <a:noFill/>
          <a:ln w="0">
            <a:noFill/>
          </a:ln>
        </p:spPr>
        <p:txBody>
          <a:bodyPr lIns="90000" rIns="90000" tIns="45000" bIns="45000" anchor="ctr">
            <a:noAutofit/>
          </a:bodyPr>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The process of segregating objects into groups based on their respective characteristics is called clustering. In clusters, the features of objects in a group are similar to other objects present in the same group.</a:t>
            </a:r>
            <a:endParaRPr b="0" lang="en-IN" sz="1700" spc="-1" strike="noStrike">
              <a:latin typeface="Arial"/>
            </a:endParaRPr>
          </a:p>
          <a:p>
            <a:pPr>
              <a:lnSpc>
                <a:spcPct val="110000"/>
              </a:lnSpc>
              <a:spcBef>
                <a:spcPts val="340"/>
              </a:spcBef>
              <a:spcAft>
                <a:spcPts val="601"/>
              </a:spcAft>
              <a:buNone/>
            </a:pPr>
            <a:endParaRPr b="0" lang="en-IN" sz="1700" spc="-1" strike="noStrike">
              <a:latin typeface="Arial"/>
            </a:endParaRPr>
          </a:p>
        </p:txBody>
      </p:sp>
      <p:sp>
        <p:nvSpPr>
          <p:cNvPr id="110" name="AutoShape 2"/>
          <p:cNvSpPr/>
          <p:nvPr/>
        </p:nvSpPr>
        <p:spPr>
          <a:xfrm>
            <a:off x="2445840" y="451080"/>
            <a:ext cx="303480" cy="303480"/>
          </a:xfrm>
          <a:prstGeom prst="rect">
            <a:avLst/>
          </a:prstGeom>
          <a:noFill/>
          <a:ln w="0">
            <a:noFill/>
          </a:ln>
        </p:spPr>
        <p:style>
          <a:lnRef idx="0"/>
          <a:fillRef idx="0"/>
          <a:effectRef idx="0"/>
          <a:fontRef idx="minor"/>
        </p:style>
      </p:sp>
      <p:sp>
        <p:nvSpPr>
          <p:cNvPr id="111" name="AutoShape 4"/>
          <p:cNvSpPr/>
          <p:nvPr/>
        </p:nvSpPr>
        <p:spPr>
          <a:xfrm>
            <a:off x="307800" y="7920"/>
            <a:ext cx="303480" cy="303480"/>
          </a:xfrm>
          <a:prstGeom prst="rect">
            <a:avLst/>
          </a:prstGeom>
          <a:noFill/>
          <a:ln w="0">
            <a:noFill/>
          </a:ln>
        </p:spPr>
        <p:style>
          <a:lnRef idx="0"/>
          <a:fillRef idx="0"/>
          <a:effectRef idx="0"/>
          <a:fontRef idx="minor"/>
        </p:style>
      </p:sp>
      <p:pic>
        <p:nvPicPr>
          <p:cNvPr id="112" name="Picture 6" descr=""/>
          <p:cNvPicPr/>
          <p:nvPr/>
        </p:nvPicPr>
        <p:blipFill>
          <a:blip r:embed="rId1"/>
          <a:stretch/>
        </p:blipFill>
        <p:spPr>
          <a:xfrm>
            <a:off x="9187560" y="1184040"/>
            <a:ext cx="2619000" cy="2619000"/>
          </a:xfrm>
          <a:prstGeom prst="rect">
            <a:avLst/>
          </a:prstGeom>
          <a:ln cap="sq" w="38100">
            <a:solidFill>
              <a:srgbClr val="000000"/>
            </a:solidFill>
            <a:miter/>
          </a:ln>
          <a:effectLst>
            <a:outerShdw algn="tl" blurRad="50760" dir="2700000" dist="37674" rotWithShape="0">
              <a:srgbClr val="000000">
                <a:alpha val="43000"/>
              </a:srgbClr>
            </a:outerShdw>
          </a:effectLst>
        </p:spPr>
      </p:pic>
      <p:sp>
        <p:nvSpPr>
          <p:cNvPr id="113" name="Title 1"/>
          <p:cNvSpPr/>
          <p:nvPr/>
        </p:nvSpPr>
        <p:spPr>
          <a:xfrm>
            <a:off x="581040" y="3038760"/>
            <a:ext cx="7864560" cy="817920"/>
          </a:xfrm>
          <a:prstGeom prst="rect">
            <a:avLst/>
          </a:prstGeom>
          <a:noFill/>
          <a:ln w="0">
            <a:noFill/>
          </a:ln>
        </p:spPr>
        <p:style>
          <a:lnRef idx="0"/>
          <a:fillRef idx="0"/>
          <a:effectRef idx="0"/>
          <a:fontRef idx="minor"/>
        </p:style>
        <p:txBody>
          <a:bodyPr lIns="90000" rIns="90000" tIns="45000" bIns="45000" anchor="b">
            <a:normAutofit/>
          </a:bodyPr>
          <a:p>
            <a:pPr>
              <a:lnSpc>
                <a:spcPct val="100000"/>
              </a:lnSpc>
              <a:buNone/>
            </a:pPr>
            <a:r>
              <a:rPr b="0" lang="en-IN" sz="2800" spc="-1" strike="noStrike" u="sng" cap="all">
                <a:solidFill>
                  <a:srgbClr val="404040"/>
                </a:solidFill>
                <a:uFillTx/>
                <a:latin typeface="Times New Roman"/>
                <a:ea typeface="DejaVu Sans"/>
              </a:rPr>
              <a:t>K-Means Clustering</a:t>
            </a:r>
            <a:endParaRPr b="0" lang="en-IN" sz="2800" spc="-1" strike="noStrike">
              <a:latin typeface="Arial"/>
            </a:endParaRPr>
          </a:p>
        </p:txBody>
      </p:sp>
      <p:sp>
        <p:nvSpPr>
          <p:cNvPr id="114" name="Content Placeholder 2"/>
          <p:cNvSpPr/>
          <p:nvPr/>
        </p:nvSpPr>
        <p:spPr>
          <a:xfrm>
            <a:off x="612720" y="4111920"/>
            <a:ext cx="8573400" cy="1350000"/>
          </a:xfrm>
          <a:prstGeom prst="rect">
            <a:avLst/>
          </a:prstGeom>
          <a:noFill/>
          <a:ln w="0">
            <a:noFill/>
          </a:ln>
        </p:spPr>
        <p:style>
          <a:lnRef idx="0"/>
          <a:fillRef idx="0"/>
          <a:effectRef idx="0"/>
          <a:fontRef idx="minor"/>
        </p:style>
        <p:txBody>
          <a:bodyPr lIns="90000" rIns="90000" tIns="45000" bIns="45000" anchor="ctr">
            <a:normAutofit fontScale="62000"/>
          </a:bodyPr>
          <a:p>
            <a:pPr marL="306000" indent="-306000">
              <a:lnSpc>
                <a:spcPct val="110000"/>
              </a:lnSpc>
              <a:spcBef>
                <a:spcPts val="340"/>
              </a:spcBef>
              <a:spcAft>
                <a:spcPts val="601"/>
              </a:spcAft>
              <a:buClr>
                <a:srgbClr val="1cade4"/>
              </a:buClr>
              <a:buSzPct val="92000"/>
              <a:buFont typeface="Wingdings 2" charset="2"/>
              <a:buChar char=""/>
            </a:pPr>
            <a:r>
              <a:rPr b="0" lang="en-US" sz="2000" spc="-1" strike="noStrike">
                <a:solidFill>
                  <a:srgbClr val="404040"/>
                </a:solidFill>
                <a:latin typeface="Franklin Gothic Book"/>
                <a:ea typeface="DejaVu Sans"/>
              </a:rPr>
              <a:t>The algorithm works as follows:  </a:t>
            </a:r>
            <a:endParaRPr b="0" lang="en-IN" sz="2000" spc="-1" strike="noStrike">
              <a:latin typeface="Arial"/>
            </a:endParaRPr>
          </a:p>
          <a:p>
            <a:pPr marL="306000" indent="-306000">
              <a:lnSpc>
                <a:spcPct val="110000"/>
              </a:lnSpc>
              <a:spcBef>
                <a:spcPts val="340"/>
              </a:spcBef>
              <a:spcAft>
                <a:spcPts val="601"/>
              </a:spcAft>
              <a:buClr>
                <a:srgbClr val="1cade4"/>
              </a:buClr>
              <a:buSzPct val="92000"/>
              <a:buFont typeface="Wingdings 2" charset="2"/>
              <a:buChar char=""/>
            </a:pPr>
            <a:r>
              <a:rPr b="0" lang="en-US" sz="2000" spc="-1" strike="noStrike">
                <a:solidFill>
                  <a:srgbClr val="404040"/>
                </a:solidFill>
                <a:latin typeface="Franklin Gothic Book"/>
                <a:ea typeface="DejaVu Sans"/>
              </a:rPr>
              <a:t>First, we initialize k points, called means or cluster centroids, randomly.</a:t>
            </a:r>
            <a:endParaRPr b="0" lang="en-IN" sz="2000" spc="-1" strike="noStrike">
              <a:latin typeface="Arial"/>
            </a:endParaRPr>
          </a:p>
          <a:p>
            <a:pPr marL="306000" indent="-306000">
              <a:lnSpc>
                <a:spcPct val="110000"/>
              </a:lnSpc>
              <a:spcBef>
                <a:spcPts val="340"/>
              </a:spcBef>
              <a:spcAft>
                <a:spcPts val="601"/>
              </a:spcAft>
              <a:buClr>
                <a:srgbClr val="1cade4"/>
              </a:buClr>
              <a:buSzPct val="92000"/>
              <a:buFont typeface="Wingdings 2" charset="2"/>
              <a:buChar char=""/>
            </a:pPr>
            <a:r>
              <a:rPr b="0" lang="en-US" sz="2000" spc="-1" strike="noStrike">
                <a:solidFill>
                  <a:srgbClr val="404040"/>
                </a:solidFill>
                <a:latin typeface="Franklin Gothic Book"/>
                <a:ea typeface="DejaVu Sans"/>
              </a:rPr>
              <a:t>We categorize each item to its closest mean and we update the mean’s coordinates, which are the averages of the items categorized in that cluster so far.</a:t>
            </a:r>
            <a:endParaRPr b="0" lang="en-IN" sz="2000" spc="-1" strike="noStrike">
              <a:latin typeface="Arial"/>
            </a:endParaRPr>
          </a:p>
          <a:p>
            <a:pPr marL="306000" indent="-306000">
              <a:lnSpc>
                <a:spcPct val="110000"/>
              </a:lnSpc>
              <a:spcBef>
                <a:spcPts val="340"/>
              </a:spcBef>
              <a:spcAft>
                <a:spcPts val="601"/>
              </a:spcAft>
              <a:buClr>
                <a:srgbClr val="1cade4"/>
              </a:buClr>
              <a:buSzPct val="92000"/>
              <a:buFont typeface="Wingdings 2" charset="2"/>
              <a:buChar char=""/>
            </a:pPr>
            <a:r>
              <a:rPr b="0" lang="en-US" sz="2000" spc="-1" strike="noStrike">
                <a:solidFill>
                  <a:srgbClr val="404040"/>
                </a:solidFill>
                <a:latin typeface="Franklin Gothic Book"/>
                <a:ea typeface="DejaVu Sans"/>
              </a:rPr>
              <a:t>We repeat the process for a given number of iterations and at the end, we have our clusters.</a:t>
            </a:r>
            <a:endParaRPr b="0" lang="en-IN" sz="2000" spc="-1" strike="noStrike">
              <a:latin typeface="Arial"/>
            </a:endParaRPr>
          </a:p>
          <a:p>
            <a:pPr>
              <a:lnSpc>
                <a:spcPct val="110000"/>
              </a:lnSpc>
              <a:spcBef>
                <a:spcPts val="340"/>
              </a:spcBef>
              <a:spcAft>
                <a:spcPts val="601"/>
              </a:spcAft>
              <a:buNone/>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365120" y="128520"/>
            <a:ext cx="9536760" cy="1187280"/>
          </a:xfrm>
          <a:prstGeom prst="rect">
            <a:avLst/>
          </a:prstGeom>
          <a:noFill/>
          <a:ln w="0">
            <a:noFill/>
          </a:ln>
        </p:spPr>
        <p:txBody>
          <a:bodyPr lIns="90000" rIns="90000" tIns="45000" bIns="45000" anchor="b">
            <a:noAutofit/>
          </a:bodyPr>
          <a:p>
            <a:pPr>
              <a:lnSpc>
                <a:spcPct val="100000"/>
              </a:lnSpc>
              <a:buNone/>
            </a:pPr>
            <a:r>
              <a:rPr b="0" lang="en-IN" sz="2800" spc="-1" strike="noStrike" u="sng" cap="all">
                <a:solidFill>
                  <a:srgbClr val="404040"/>
                </a:solidFill>
                <a:uFillTx/>
                <a:latin typeface="Times New Roman"/>
              </a:rPr>
              <a:t>Building  the  k-means  model</a:t>
            </a:r>
            <a:endParaRPr b="0" lang="en-IN" sz="2800" spc="-1" strike="noStrike">
              <a:latin typeface="Arial"/>
            </a:endParaRPr>
          </a:p>
        </p:txBody>
      </p:sp>
      <p:sp>
        <p:nvSpPr>
          <p:cNvPr id="116" name="PlaceHolder 2"/>
          <p:cNvSpPr>
            <a:spLocks noGrp="1"/>
          </p:cNvSpPr>
          <p:nvPr>
            <p:ph/>
          </p:nvPr>
        </p:nvSpPr>
        <p:spPr>
          <a:xfrm>
            <a:off x="816480" y="1050840"/>
            <a:ext cx="11028240" cy="1203120"/>
          </a:xfrm>
          <a:prstGeom prst="rect">
            <a:avLst/>
          </a:prstGeom>
          <a:noFill/>
          <a:ln w="0">
            <a:noFill/>
          </a:ln>
        </p:spPr>
        <p:txBody>
          <a:bodyPr lIns="90000" rIns="90000" tIns="45000" bIns="45000" anchor="ctr">
            <a:normAutofit fontScale="90000"/>
          </a:bodyPr>
          <a:p>
            <a:pPr>
              <a:lnSpc>
                <a:spcPct val="110000"/>
              </a:lnSpc>
              <a:spcBef>
                <a:spcPts val="340"/>
              </a:spcBef>
              <a:spcAft>
                <a:spcPts val="601"/>
              </a:spcAft>
              <a:buNone/>
              <a:tabLst>
                <a:tab algn="l" pos="0"/>
              </a:tabLst>
            </a:pPr>
            <a:r>
              <a:rPr b="1" lang="en-US" sz="1700" spc="-1" strike="noStrike">
                <a:solidFill>
                  <a:srgbClr val="404040"/>
                </a:solidFill>
                <a:latin typeface="Franklin Gothic Book"/>
              </a:rPr>
              <a:t> </a:t>
            </a:r>
            <a:endParaRPr b="0" lang="en-IN" sz="1700" spc="-1" strike="noStrike">
              <a:latin typeface="Arial"/>
            </a:endParaRPr>
          </a:p>
          <a:p>
            <a:pPr marL="306000" indent="-306000">
              <a:lnSpc>
                <a:spcPct val="110000"/>
              </a:lnSpc>
              <a:spcBef>
                <a:spcPts val="360"/>
              </a:spcBef>
              <a:spcAft>
                <a:spcPts val="601"/>
              </a:spcAft>
              <a:buClr>
                <a:srgbClr val="1cade4"/>
              </a:buClr>
              <a:buSzPct val="92000"/>
              <a:buFont typeface="Wingdings 2" charset="2"/>
              <a:buChar char=""/>
              <a:tabLst>
                <a:tab algn="l" pos="0"/>
              </a:tabLst>
            </a:pPr>
            <a:r>
              <a:rPr b="0" lang="en-US" sz="1800" spc="-1" strike="noStrike">
                <a:solidFill>
                  <a:srgbClr val="404040"/>
                </a:solidFill>
                <a:latin typeface="Franklin Gothic Book"/>
              </a:rPr>
              <a:t>We need to visualize the data which we are going to use for the clustering. This will give us a fair idea about the data we're working on. This will give us a fair Idea and patterns about some of the data</a:t>
            </a:r>
            <a:r>
              <a:rPr b="0" lang="en-US" sz="1700" spc="-1" strike="noStrike">
                <a:solidFill>
                  <a:srgbClr val="404040"/>
                </a:solidFill>
                <a:latin typeface="Franklin Gothic Book"/>
              </a:rPr>
              <a:t>.</a:t>
            </a:r>
            <a:endParaRPr b="0" lang="en-IN" sz="1700" spc="-1" strike="noStrike">
              <a:latin typeface="Arial"/>
            </a:endParaRPr>
          </a:p>
          <a:p>
            <a:pPr>
              <a:lnSpc>
                <a:spcPct val="110000"/>
              </a:lnSpc>
              <a:spcBef>
                <a:spcPts val="340"/>
              </a:spcBef>
              <a:spcAft>
                <a:spcPts val="601"/>
              </a:spcAft>
              <a:buNone/>
              <a:tabLst>
                <a:tab algn="l" pos="0"/>
              </a:tabLst>
            </a:pPr>
            <a:endParaRPr b="0" lang="en-IN" sz="1700" spc="-1" strike="noStrike">
              <a:latin typeface="Arial"/>
            </a:endParaRPr>
          </a:p>
        </p:txBody>
      </p:sp>
      <p:pic>
        <p:nvPicPr>
          <p:cNvPr id="117" name="Picture 3" descr=""/>
          <p:cNvPicPr/>
          <p:nvPr/>
        </p:nvPicPr>
        <p:blipFill>
          <a:blip r:embed="rId1"/>
          <a:stretch/>
        </p:blipFill>
        <p:spPr>
          <a:xfrm>
            <a:off x="1495440" y="2028960"/>
            <a:ext cx="8613720" cy="48276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615960" y="705240"/>
            <a:ext cx="11028240" cy="670320"/>
          </a:xfrm>
          <a:prstGeom prst="rect">
            <a:avLst/>
          </a:prstGeom>
          <a:noFill/>
          <a:ln w="0">
            <a:noFill/>
          </a:ln>
        </p:spPr>
        <p:txBody>
          <a:bodyPr lIns="90000" rIns="90000" tIns="45000" bIns="45000" anchor="b">
            <a:noAutofit/>
          </a:bodyPr>
          <a:p>
            <a:pPr>
              <a:lnSpc>
                <a:spcPct val="100000"/>
              </a:lnSpc>
              <a:buNone/>
            </a:pPr>
            <a:r>
              <a:rPr b="0" lang="en-IN" sz="2800" spc="-1" strike="noStrike" u="sng" cap="all">
                <a:solidFill>
                  <a:srgbClr val="404040"/>
                </a:solidFill>
                <a:uFillTx/>
                <a:latin typeface="Times New Roman"/>
              </a:rPr>
              <a:t>Cluster analysis :</a:t>
            </a:r>
            <a:endParaRPr b="0" lang="en-IN" sz="2800" spc="-1" strike="noStrike">
              <a:latin typeface="Arial"/>
            </a:endParaRPr>
          </a:p>
        </p:txBody>
      </p:sp>
      <p:sp>
        <p:nvSpPr>
          <p:cNvPr id="119" name="PlaceHolder 2"/>
          <p:cNvSpPr>
            <a:spLocks noGrp="1"/>
          </p:cNvSpPr>
          <p:nvPr>
            <p:ph/>
          </p:nvPr>
        </p:nvSpPr>
        <p:spPr>
          <a:xfrm>
            <a:off x="615960" y="1227960"/>
            <a:ext cx="2300040" cy="3707280"/>
          </a:xfrm>
          <a:prstGeom prst="rect">
            <a:avLst/>
          </a:prstGeom>
          <a:noFill/>
          <a:ln w="0">
            <a:noFill/>
          </a:ln>
        </p:spPr>
        <p:txBody>
          <a:bodyPr lIns="90000" rIns="90000" tIns="45000" bIns="45000" anchor="ctr">
            <a:normAutofit fontScale="97000"/>
          </a:bodyPr>
          <a:p>
            <a:pPr>
              <a:lnSpc>
                <a:spcPct val="110000"/>
              </a:lnSpc>
              <a:spcBef>
                <a:spcPts val="340"/>
              </a:spcBef>
              <a:spcAft>
                <a:spcPts val="601"/>
              </a:spcAft>
              <a:buNone/>
              <a:tabLst>
                <a:tab algn="l" pos="0"/>
              </a:tabLst>
            </a:pPr>
            <a:endParaRPr b="0" lang="en-IN" sz="1700" spc="-1" strike="noStrike">
              <a:latin typeface="Arial"/>
            </a:endParaRPr>
          </a:p>
          <a:p>
            <a:pPr>
              <a:lnSpc>
                <a:spcPct val="110000"/>
              </a:lnSpc>
              <a:spcBef>
                <a:spcPts val="340"/>
              </a:spcBef>
              <a:spcAft>
                <a:spcPts val="601"/>
              </a:spcAft>
              <a:buNone/>
              <a:tabLst>
                <a:tab algn="l" pos="0"/>
              </a:tabLst>
            </a:pPr>
            <a:r>
              <a:rPr b="0" lang="en-US" sz="1700" spc="-1" strike="noStrike">
                <a:solidFill>
                  <a:srgbClr val="404040"/>
                </a:solidFill>
                <a:latin typeface="Franklin Gothic Book"/>
              </a:rPr>
              <a:t>The following clusters are created by the model,</a:t>
            </a:r>
            <a:endParaRPr b="0" lang="en-IN" sz="1700" spc="-1" strike="noStrike">
              <a:latin typeface="Arial"/>
            </a:endParaRPr>
          </a:p>
          <a:p>
            <a:pPr>
              <a:lnSpc>
                <a:spcPct val="110000"/>
              </a:lnSpc>
              <a:spcBef>
                <a:spcPts val="340"/>
              </a:spcBef>
              <a:spcAft>
                <a:spcPts val="601"/>
              </a:spcAft>
              <a:buNone/>
              <a:tabLst>
                <a:tab algn="l" pos="0"/>
              </a:tabLst>
            </a:pPr>
            <a:r>
              <a:rPr b="0" lang="en-US" sz="1700" spc="-1" strike="noStrike">
                <a:solidFill>
                  <a:srgbClr val="404040"/>
                </a:solidFill>
                <a:latin typeface="Franklin Gothic Book"/>
              </a:rPr>
              <a:t> </a:t>
            </a:r>
            <a:endParaRPr b="0" lang="en-IN" sz="1700" spc="-1" strike="noStrike">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Cluster Orange</a:t>
            </a:r>
            <a:endParaRPr b="0" lang="en-IN" sz="1700" spc="-1" strike="noStrike">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Cluster Blue</a:t>
            </a:r>
            <a:endParaRPr b="0" lang="en-IN" sz="1700" spc="-1" strike="noStrike">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Cluster Purple</a:t>
            </a:r>
            <a:endParaRPr b="0" lang="en-IN" sz="1700" spc="-1" strike="noStrike">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Cluster Red</a:t>
            </a:r>
            <a:endParaRPr b="0" lang="en-IN" sz="1700" spc="-1" strike="noStrike">
              <a:latin typeface="Arial"/>
            </a:endParaRPr>
          </a:p>
          <a:p>
            <a:pPr marL="306000" indent="-306000">
              <a:lnSpc>
                <a:spcPct val="110000"/>
              </a:lnSpc>
              <a:spcBef>
                <a:spcPts val="340"/>
              </a:spcBef>
              <a:spcAft>
                <a:spcPts val="601"/>
              </a:spcAft>
              <a:buClr>
                <a:srgbClr val="1cade4"/>
              </a:buClr>
              <a:buSzPct val="92000"/>
              <a:buFont typeface="Wingdings 2" charset="2"/>
              <a:buChar char=""/>
              <a:tabLst>
                <a:tab algn="l" pos="0"/>
              </a:tabLst>
            </a:pPr>
            <a:r>
              <a:rPr b="0" lang="en-US" sz="1700" spc="-1" strike="noStrike">
                <a:solidFill>
                  <a:srgbClr val="404040"/>
                </a:solidFill>
                <a:latin typeface="Franklin Gothic Book"/>
              </a:rPr>
              <a:t>Cluster Green</a:t>
            </a:r>
            <a:endParaRPr b="0" lang="en-IN" sz="1700" spc="-1" strike="noStrike">
              <a:latin typeface="Arial"/>
            </a:endParaRPr>
          </a:p>
          <a:p>
            <a:pPr>
              <a:lnSpc>
                <a:spcPct val="110000"/>
              </a:lnSpc>
              <a:spcBef>
                <a:spcPts val="340"/>
              </a:spcBef>
              <a:spcAft>
                <a:spcPts val="601"/>
              </a:spcAft>
              <a:buNone/>
              <a:tabLst>
                <a:tab algn="l" pos="0"/>
              </a:tabLst>
            </a:pPr>
            <a:endParaRPr b="0" lang="en-IN" sz="1700" spc="-1" strike="noStrike">
              <a:latin typeface="Arial"/>
            </a:endParaRPr>
          </a:p>
        </p:txBody>
      </p:sp>
      <p:pic>
        <p:nvPicPr>
          <p:cNvPr id="120" name="Picture 3" descr=""/>
          <p:cNvPicPr/>
          <p:nvPr/>
        </p:nvPicPr>
        <p:blipFill>
          <a:blip r:embed="rId1"/>
          <a:stretch/>
        </p:blipFill>
        <p:spPr>
          <a:xfrm>
            <a:off x="3213360" y="1593720"/>
            <a:ext cx="8840880" cy="5097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135</TotalTime>
  <Application>LibreOffice/7.3.7.2$Linux_X86_64 LibreOffice_project/30$Build-2</Application>
  <AppVersion>15.0000</AppVersion>
  <Words>1011</Words>
  <Paragraphs>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2021-01-28T20:16:16Z</dcterms:created>
  <dc:creator/>
  <dc:description/>
  <dc:language>en-IN</dc:language>
  <cp:lastModifiedBy/>
  <dcterms:modified xsi:type="dcterms:W3CDTF">2022-12-09T15:33:56Z</dcterms:modified>
  <cp:revision>9</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22</vt:i4>
  </property>
</Properties>
</file>