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2" r:id="rId3"/>
    <p:sldId id="366" r:id="rId5"/>
    <p:sldId id="694" r:id="rId6"/>
    <p:sldId id="666" r:id="rId7"/>
    <p:sldId id="695" r:id="rId8"/>
    <p:sldId id="696" r:id="rId9"/>
    <p:sldId id="697" r:id="rId10"/>
    <p:sldId id="703" r:id="rId11"/>
    <p:sldId id="698" r:id="rId12"/>
    <p:sldId id="699" r:id="rId13"/>
    <p:sldId id="706" r:id="rId14"/>
    <p:sldId id="705" r:id="rId15"/>
    <p:sldId id="700" r:id="rId16"/>
    <p:sldId id="701" r:id="rId17"/>
    <p:sldId id="702" r:id="rId18"/>
    <p:sldId id="661" r:id="rId19"/>
    <p:sldId id="712" r:id="rId20"/>
  </p:sldIdLst>
  <p:sldSz cx="12198350" cy="6859270"/>
  <p:notesSz cx="6858000" cy="9144000"/>
  <p:custDataLst>
    <p:tags r:id="rId24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 userDrawn="1">
          <p15:clr>
            <a:srgbClr val="A4A3A4"/>
          </p15:clr>
        </p15:guide>
        <p15:guide id="2" pos="3819" userDrawn="1">
          <p15:clr>
            <a:srgbClr val="A4A3A4"/>
          </p15:clr>
        </p15:guide>
        <p15:guide id="3" pos="303" userDrawn="1">
          <p15:clr>
            <a:srgbClr val="A4A3A4"/>
          </p15:clr>
        </p15:guide>
        <p15:guide id="4" pos="1902" userDrawn="1">
          <p15:clr>
            <a:srgbClr val="A4A3A4"/>
          </p15:clr>
        </p15:guide>
        <p15:guide id="5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AFAFA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howGuides="1">
      <p:cViewPr varScale="1">
        <p:scale>
          <a:sx n="95" d="100"/>
          <a:sy n="95" d="100"/>
        </p:scale>
        <p:origin x="584" y="40"/>
      </p:cViewPr>
      <p:guideLst>
        <p:guide orient="horz" pos="2173"/>
        <p:guide pos="3819"/>
        <p:guide pos="303"/>
        <p:guide pos="1902"/>
        <p:guide pos="1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75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" y="-19215"/>
            <a:ext cx="1722018" cy="1533709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76" y="2130919"/>
            <a:ext cx="10368598" cy="1470366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3" y="3887100"/>
            <a:ext cx="8538845" cy="1753006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E0611D0-9A6A-4745-A630-3246110313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D3F3D8C-2C4B-4342-80F1-9B8A0E6BA8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1562671" y="765498"/>
            <a:ext cx="1063567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" y="-19215"/>
            <a:ext cx="1722018" cy="1533709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/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5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eveloper.nvidia.com/gpugems/gpugems2/part-v-image-oriented-computing/chapter-42-conservative-rasterization" TargetMode="External"/><Relationship Id="rId2" Type="http://schemas.openxmlformats.org/officeDocument/2006/relationships/hyperlink" Target="https://yangwc.com/2019/06/11/Voxelization/" TargetMode="External"/><Relationship Id="rId1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fileadmin.cs.lth.se/graphics/research/papers/2005/cr/conservative.pdf" TargetMode="Externa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1" Type="http://schemas.openxmlformats.org/officeDocument/2006/relationships/notesSlide" Target="../notesSlides/notesSlide13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9" Type="http://schemas.openxmlformats.org/officeDocument/2006/relationships/tags" Target="../tags/tag72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tags" Target="../tags/tag7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yangwc.com/2019/06/11/Voxelization/" TargetMode="External"/><Relationship Id="rId2" Type="http://schemas.openxmlformats.org/officeDocument/2006/relationships/hyperlink" Target="https://en.wikipedia.org/wiki/Feature_levels_in_Direct3D#Direct3D_12" TargetMode="External"/><Relationship Id="rId1" Type="http://schemas.openxmlformats.org/officeDocument/2006/relationships/hyperlink" Target="https://microsoft.github.io/DirectX-Specs/d3d/ConservativeRasterization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1" Type="http://schemas.openxmlformats.org/officeDocument/2006/relationships/notesSlide" Target="../notesSlides/notesSlide5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9" Type="http://schemas.openxmlformats.org/officeDocument/2006/relationships/tags" Target="../tags/tag42.xml"/><Relationship Id="rId18" Type="http://schemas.openxmlformats.org/officeDocument/2006/relationships/tags" Target="../tags/tag41.xml"/><Relationship Id="rId17" Type="http://schemas.openxmlformats.org/officeDocument/2006/relationships/tags" Target="../tags/tag40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tags" Target="../tags/tag4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6.xml"/><Relationship Id="rId1" Type="http://schemas.openxmlformats.org/officeDocument/2006/relationships/tags" Target="../tags/tag4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hyperlink" Target="https://en.wikipedia.org/wiki/Feature_levels_in_Direct3D#Direct3D_12" TargetMode="Externa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tags" Target="../tags/tag4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1"/>
            <a:ext cx="12193647" cy="686064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11655" y="2133600"/>
            <a:ext cx="9079865" cy="104643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保守光栅化介绍</a:t>
            </a:r>
            <a:endParaRPr lang="zh-CN" altLang="en-US" sz="6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327222" y="4390123"/>
            <a:ext cx="60289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60754" y="4653930"/>
            <a:ext cx="953770" cy="55118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黄鑫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4680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·Unity</a:t>
            </a:r>
            <a:r>
              <a:rPr lang="zh-CN" altLang="en-US" sz="2000" dirty="0">
                <a:latin typeface="+mn-ea"/>
                <a:cs typeface="+mn-ea"/>
              </a:rPr>
              <a:t>（</a:t>
            </a:r>
            <a:r>
              <a:rPr lang="en-US" altLang="zh-CN" sz="2000" dirty="0">
                <a:latin typeface="+mn-ea"/>
                <a:cs typeface="+mn-ea"/>
              </a:rPr>
              <a:t>2019.4</a:t>
            </a:r>
            <a:r>
              <a:rPr lang="zh-CN" altLang="en-US" sz="2000" dirty="0">
                <a:latin typeface="+mn-ea"/>
                <a:cs typeface="+mn-ea"/>
              </a:rPr>
              <a:t>后支持）</a:t>
            </a:r>
            <a:r>
              <a:rPr lang="en-US" altLang="zh-CN" sz="2000" dirty="0">
                <a:latin typeface="+mn-ea"/>
                <a:cs typeface="+mn-ea"/>
              </a:rPr>
              <a:t>: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 err="1">
                <a:latin typeface="+mn-ea"/>
                <a:cs typeface="+mn-ea"/>
              </a:rPr>
              <a:t>ShaderLab</a:t>
            </a:r>
            <a:r>
              <a:rPr lang="en-US" altLang="zh-CN" sz="2000" dirty="0">
                <a:latin typeface="+mn-ea"/>
                <a:cs typeface="+mn-ea"/>
              </a:rPr>
              <a:t> command: Conservative</a:t>
            </a:r>
            <a:endParaRPr lang="zh-CN" altLang="en-US" sz="2000" dirty="0"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63271" y="1054385"/>
            <a:ext cx="406131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Shader "Examples/</a:t>
            </a:r>
            <a:r>
              <a:rPr lang="en-US" altLang="zh-CN" sz="1000" dirty="0" err="1"/>
              <a:t>CommandExample</a:t>
            </a:r>
            <a:r>
              <a:rPr lang="en-US" altLang="zh-CN" sz="1000" dirty="0"/>
              <a:t>"</a:t>
            </a:r>
            <a:endParaRPr lang="en-US" altLang="zh-CN" sz="1000" dirty="0"/>
          </a:p>
          <a:p>
            <a:r>
              <a:rPr lang="en-US" altLang="zh-CN" sz="1000" dirty="0"/>
              <a:t>{</a:t>
            </a:r>
            <a:endParaRPr lang="en-US" altLang="zh-CN" sz="1000" dirty="0"/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SubShader</a:t>
            </a:r>
            <a:endParaRPr lang="en-US" altLang="zh-CN" sz="1000" dirty="0"/>
          </a:p>
          <a:p>
            <a:r>
              <a:rPr lang="en-US" altLang="zh-CN" sz="1000" dirty="0"/>
              <a:t>    {</a:t>
            </a:r>
            <a:endParaRPr lang="en-US" altLang="zh-CN" sz="1000" dirty="0"/>
          </a:p>
          <a:p>
            <a:r>
              <a:rPr lang="en-US" altLang="zh-CN" sz="1000" dirty="0"/>
              <a:t>         // The rest of the code that defines the </a:t>
            </a:r>
            <a:r>
              <a:rPr lang="en-US" altLang="zh-CN" sz="1000" dirty="0" err="1"/>
              <a:t>SubShader</a:t>
            </a:r>
            <a:r>
              <a:rPr lang="en-US" altLang="zh-CN" sz="1000" dirty="0"/>
              <a:t> goes here.</a:t>
            </a:r>
            <a:endParaRPr lang="en-US" altLang="zh-CN" sz="1000" dirty="0"/>
          </a:p>
          <a:p>
            <a:r>
              <a:rPr lang="en-US" altLang="zh-CN" sz="1000" dirty="0"/>
              <a:t>        //</a:t>
            </a:r>
            <a:r>
              <a:rPr lang="zh-CN" altLang="en-US" sz="1000" dirty="0"/>
              <a:t> </a:t>
            </a:r>
            <a:r>
              <a:rPr lang="en-US" altLang="zh-CN" sz="1000" dirty="0"/>
              <a:t>Conservative True</a:t>
            </a:r>
            <a:endParaRPr lang="en-US" altLang="zh-CN" sz="1000" dirty="0"/>
          </a:p>
          <a:p>
            <a:r>
              <a:rPr lang="en-US" altLang="zh-CN" sz="1000" dirty="0"/>
              <a:t>        Pass</a:t>
            </a:r>
            <a:endParaRPr lang="en-US" altLang="zh-CN" sz="1000" dirty="0"/>
          </a:p>
          <a:p>
            <a:r>
              <a:rPr lang="en-US" altLang="zh-CN" sz="1000" dirty="0"/>
              <a:t>        {    </a:t>
            </a:r>
            <a:endParaRPr lang="en-US" altLang="zh-CN" sz="1000" dirty="0"/>
          </a:p>
          <a:p>
            <a:r>
              <a:rPr lang="en-US" altLang="zh-CN" sz="1000" dirty="0"/>
              <a:t>              // Enable conservative rasterization for this Pass.</a:t>
            </a:r>
            <a:endParaRPr lang="en-US" altLang="zh-CN" sz="1000" dirty="0"/>
          </a:p>
          <a:p>
            <a:r>
              <a:rPr lang="en-US" altLang="zh-CN" sz="1000" dirty="0"/>
              <a:t>              Conservative True</a:t>
            </a:r>
            <a:endParaRPr lang="en-US" altLang="zh-CN" sz="1000" dirty="0"/>
          </a:p>
          <a:p>
            <a:r>
              <a:rPr lang="en-US" altLang="zh-CN" sz="1000" dirty="0"/>
              <a:t>            </a:t>
            </a:r>
            <a:endParaRPr lang="en-US" altLang="zh-CN" sz="1000" dirty="0"/>
          </a:p>
          <a:p>
            <a:r>
              <a:rPr lang="en-US" altLang="zh-CN" sz="1000" dirty="0"/>
              <a:t>              // The rest of the code that defines the Pass goes here.</a:t>
            </a:r>
            <a:endParaRPr lang="en-US" altLang="zh-CN" sz="1000" dirty="0"/>
          </a:p>
          <a:p>
            <a:r>
              <a:rPr lang="en-US" altLang="zh-CN" sz="1000" dirty="0"/>
              <a:t>        }</a:t>
            </a:r>
            <a:endParaRPr lang="en-US" altLang="zh-CN" sz="1000" dirty="0"/>
          </a:p>
          <a:p>
            <a:r>
              <a:rPr lang="en-US" altLang="zh-CN" sz="1000" dirty="0"/>
              <a:t>    }</a:t>
            </a:r>
            <a:endParaRPr lang="en-US" altLang="zh-CN" sz="1000" dirty="0"/>
          </a:p>
          <a:p>
            <a:r>
              <a:rPr lang="en-US" altLang="zh-CN" sz="1000" dirty="0"/>
              <a:t>}</a:t>
            </a:r>
            <a:endParaRPr lang="zh-CN" altLang="en-US" sz="1000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770583" y="3933850"/>
            <a:ext cx="6624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·Unreal Engine: </a:t>
            </a:r>
            <a:r>
              <a:rPr lang="zh-CN" altLang="en-US" sz="2000" dirty="0">
                <a:latin typeface="+mn-ea"/>
                <a:cs typeface="+mn-ea"/>
              </a:rPr>
              <a:t>有接口，但没传入</a:t>
            </a:r>
            <a:r>
              <a:rPr lang="en-US" altLang="zh-CN" sz="2000" dirty="0">
                <a:latin typeface="+mn-ea"/>
                <a:cs typeface="+mn-ea"/>
              </a:rPr>
              <a:t>API</a:t>
            </a:r>
            <a:r>
              <a:rPr lang="zh-CN" altLang="en-US" sz="2000" dirty="0">
                <a:latin typeface="+mn-ea"/>
                <a:cs typeface="+mn-ea"/>
              </a:rPr>
              <a:t>，要改引擎：</a:t>
            </a:r>
            <a:endParaRPr lang="en-US" altLang="zh-CN" sz="2000" dirty="0">
              <a:latin typeface="+mn-ea"/>
              <a:cs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24" y="3493359"/>
            <a:ext cx="4248179" cy="3248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5" y="4293870"/>
            <a:ext cx="3329940" cy="2440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760" y="4333875"/>
            <a:ext cx="4673600" cy="24003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856345" y="5229860"/>
            <a:ext cx="3004185" cy="69850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000" b="1" i="1" dirty="0">
                <a:latin typeface="+mn-ea"/>
                <a:cs typeface="+mn-ea"/>
              </a:rPr>
              <a:t>TODO</a:t>
            </a:r>
            <a:r>
              <a:rPr lang="zh-CN" altLang="en-US" sz="2000" b="1" i="1" dirty="0">
                <a:latin typeface="+mn-ea"/>
                <a:cs typeface="+mn-ea"/>
              </a:rPr>
              <a:t>：</a:t>
            </a:r>
            <a:endParaRPr lang="zh-CN" altLang="en-US" sz="2000" b="1" i="1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b="1" i="1" dirty="0">
                <a:latin typeface="+mn-ea"/>
                <a:cs typeface="+mn-ea"/>
              </a:rPr>
              <a:t>应该要检查硬件是否支持</a:t>
            </a:r>
            <a:endParaRPr lang="zh-CN" altLang="en-US" sz="2000" b="1" i="1" dirty="0">
              <a:latin typeface="+mn-ea"/>
              <a:cs typeface="+mn-ea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自己实现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69847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通过几何着色器</a:t>
            </a:r>
            <a:r>
              <a:rPr lang="en-US" altLang="zh-CN" sz="2000" dirty="0">
                <a:latin typeface="+mn-ea"/>
                <a:cs typeface="+mn-ea"/>
              </a:rPr>
              <a:t>(Geometry Shader)</a:t>
            </a:r>
            <a:r>
              <a:rPr lang="zh-CN" altLang="en-US" sz="2000" dirty="0">
                <a:latin typeface="+mn-ea"/>
                <a:cs typeface="+mn-ea"/>
              </a:rPr>
              <a:t>实现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  <a:hlinkClick r:id="rId2"/>
              </a:rPr>
              <a:t>https://yangwc.com/2019/06/11/Voxelization/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  <a:cs typeface="+mn-ea"/>
            </a:endParaRPr>
          </a:p>
          <a:p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通过</a:t>
            </a:r>
            <a:r>
              <a:rPr lang="en-US" altLang="zh-CN" sz="2000" dirty="0" err="1">
                <a:latin typeface="+mn-ea"/>
                <a:cs typeface="+mn-ea"/>
              </a:rPr>
              <a:t>vsps</a:t>
            </a:r>
            <a:r>
              <a:rPr lang="zh-CN" altLang="en-US" sz="2000" dirty="0">
                <a:latin typeface="+mn-ea"/>
                <a:cs typeface="+mn-ea"/>
              </a:rPr>
              <a:t>实现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  <a:hlinkClick r:id="rId3"/>
              </a:rPr>
              <a:t>https://developer.nvidia.com/gpugems/gpugems2/part-v-image-oriented-computing/chapter-42-conservative-rasterization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latin typeface="+mn-ea"/>
              <a:cs typeface="+mn-ea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自己实现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698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软光栅</a:t>
            </a:r>
            <a:r>
              <a:rPr lang="en-US" altLang="zh-CN" sz="2000" dirty="0">
                <a:latin typeface="+mn-ea"/>
                <a:cs typeface="+mn-ea"/>
              </a:rPr>
              <a:t>/</a:t>
            </a:r>
            <a:r>
              <a:rPr lang="zh-CN" altLang="en-US" sz="2000" dirty="0">
                <a:latin typeface="+mn-ea"/>
                <a:cs typeface="+mn-ea"/>
              </a:rPr>
              <a:t>硬件底层</a:t>
            </a:r>
            <a:r>
              <a:rPr lang="en-US" altLang="zh-CN" sz="2000" dirty="0">
                <a:latin typeface="+mn-ea"/>
                <a:cs typeface="+mn-ea"/>
              </a:rPr>
              <a:t>=》</a:t>
            </a:r>
            <a:r>
              <a:rPr lang="zh-CN" altLang="en-US" sz="2000" dirty="0">
                <a:latin typeface="+mn-ea"/>
                <a:cs typeface="+mn-ea"/>
              </a:rPr>
              <a:t>如何判断像素在三角形内？</a:t>
            </a:r>
            <a:endParaRPr lang="en-US" altLang="zh-CN" sz="2000" dirty="0">
              <a:latin typeface="+mn-ea"/>
              <a:cs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75" y="1629594"/>
            <a:ext cx="3744416" cy="23768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206" y="1341627"/>
            <a:ext cx="5377911" cy="188072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084948" y="3449603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j-lt"/>
                <a:ea typeface="+mj-ea"/>
              </a:rPr>
              <a:t>标准光栅化：用像素中心点代入</a:t>
            </a:r>
            <a:endParaRPr lang="en-US" altLang="zh-CN" sz="1800" dirty="0">
              <a:latin typeface="+mj-lt"/>
              <a:ea typeface="+mj-ea"/>
            </a:endParaRPr>
          </a:p>
          <a:p>
            <a:r>
              <a:rPr lang="en-US" altLang="zh-CN" sz="1800" dirty="0">
                <a:latin typeface="+mj-lt"/>
                <a:ea typeface="+mj-ea"/>
              </a:rPr>
              <a:t>=》</a:t>
            </a:r>
            <a:r>
              <a:rPr lang="zh-CN" altLang="en-US" sz="1800" dirty="0">
                <a:latin typeface="+mj-lt"/>
                <a:ea typeface="+mj-ea"/>
              </a:rPr>
              <a:t>保守光栅化：用离正半平面最近的角点</a:t>
            </a:r>
            <a:endParaRPr lang="zh-CN" altLang="en-US" sz="1800" dirty="0">
              <a:latin typeface="+mj-lt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85077" y="5518150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j-lt"/>
                <a:ea typeface="+mj-ea"/>
              </a:rPr>
              <a:t>且对于固定直线，所有像素的偏移值</a:t>
            </a:r>
            <a:r>
              <a:rPr lang="en-US" altLang="zh-CN" sz="1800" dirty="0">
                <a:latin typeface="+mj-lt"/>
                <a:ea typeface="+mj-ea"/>
              </a:rPr>
              <a:t>t</a:t>
            </a:r>
            <a:r>
              <a:rPr lang="zh-CN" altLang="en-US" sz="1800" dirty="0">
                <a:latin typeface="+mj-lt"/>
                <a:ea typeface="+mj-ea"/>
              </a:rPr>
              <a:t>都一样。所以用公式</a:t>
            </a:r>
            <a:r>
              <a:rPr lang="en-US" altLang="zh-CN" sz="1800" dirty="0">
                <a:latin typeface="+mj-lt"/>
                <a:ea typeface="+mj-ea"/>
              </a:rPr>
              <a:t>(2)</a:t>
            </a:r>
            <a:r>
              <a:rPr lang="zh-CN" altLang="en-US" sz="1800" dirty="0">
                <a:latin typeface="+mj-lt"/>
                <a:ea typeface="+mj-ea"/>
              </a:rPr>
              <a:t>代替</a:t>
            </a:r>
            <a:r>
              <a:rPr lang="en-US" altLang="zh-CN" sz="1800" dirty="0">
                <a:latin typeface="+mj-lt"/>
                <a:ea typeface="+mj-ea"/>
              </a:rPr>
              <a:t>(1)</a:t>
            </a:r>
            <a:endParaRPr lang="zh-CN" altLang="en-US" sz="1800" dirty="0">
              <a:latin typeface="+mj-lt"/>
              <a:ea typeface="+mj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81248" y="4036375"/>
            <a:ext cx="4753831" cy="684374"/>
            <a:chOff x="481248" y="4036375"/>
            <a:chExt cx="4753831" cy="684374"/>
          </a:xfrm>
        </p:grpSpPr>
        <p:sp>
          <p:nvSpPr>
            <p:cNvPr id="11" name="文本框 10"/>
            <p:cNvSpPr txBox="1"/>
            <p:nvPr/>
          </p:nvSpPr>
          <p:spPr>
            <a:xfrm>
              <a:off x="481248" y="4036375"/>
              <a:ext cx="23055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Edge function: </a:t>
              </a:r>
              <a:endParaRPr lang="zh-CN" altLang="en-US" dirty="0">
                <a:latin typeface="+mj-lt"/>
                <a:ea typeface="+mj-ea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248" y="4527931"/>
              <a:ext cx="4753831" cy="192818"/>
            </a:xfrm>
            <a:prstGeom prst="rect">
              <a:avLst/>
            </a:prstGeom>
          </p:spPr>
        </p:pic>
      </p:grpSp>
      <p:grpSp>
        <p:nvGrpSpPr>
          <p:cNvPr id="38" name="组合 37"/>
          <p:cNvGrpSpPr/>
          <p:nvPr/>
        </p:nvGrpSpPr>
        <p:grpSpPr>
          <a:xfrm>
            <a:off x="6294378" y="4237161"/>
            <a:ext cx="6096156" cy="1037099"/>
            <a:chOff x="5811143" y="4433376"/>
            <a:chExt cx="6096156" cy="10370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5811143" y="5058503"/>
                  <a:ext cx="6096156" cy="4119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&amp;−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143" y="5058503"/>
                  <a:ext cx="6096156" cy="41197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3769" y="4433376"/>
              <a:ext cx="5163998" cy="543396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122555" y="5589905"/>
            <a:ext cx="66573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800" dirty="0">
                <a:sym typeface="+mn-ea"/>
              </a:rPr>
              <a:t>参考：</a:t>
            </a:r>
            <a:endParaRPr lang="en-US" altLang="zh-CN" sz="18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sym typeface="+mn-ea"/>
              </a:rPr>
              <a:t>·《Real-Time Rendering 4th </a:t>
            </a:r>
            <a:r>
              <a:rPr lang="en-US" altLang="zh-CN" sz="1800" dirty="0" err="1">
                <a:sym typeface="+mn-ea"/>
              </a:rPr>
              <a:t>Edition》Chapter</a:t>
            </a:r>
            <a:r>
              <a:rPr lang="en-US" altLang="zh-CN" sz="1800" dirty="0">
                <a:sym typeface="+mn-ea"/>
              </a:rPr>
              <a:t> 23.1 Rasterization</a:t>
            </a:r>
            <a:endParaRPr lang="en-US" altLang="zh-CN" sz="18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sym typeface="+mn-ea"/>
              </a:rPr>
              <a:t>·</a:t>
            </a:r>
            <a:r>
              <a:rPr lang="en-US" altLang="zh-CN" sz="1800" dirty="0">
                <a:sym typeface="+mn-ea"/>
                <a:hlinkClick r:id="rId7" action="ppaction://hlinkfile"/>
              </a:rPr>
              <a:t>https://fileadmin.cs.lth.se/graphics/research/papers/2005/cr/conservative.pdf</a:t>
            </a:r>
            <a:endParaRPr lang="en-US" altLang="zh-CN" sz="1800" dirty="0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1"/>
            </p:custDataLst>
          </p:nvPr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>
            <p:custDataLst>
              <p:tags r:id="rId2"/>
            </p:custDataLst>
          </p:nvPr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3"/>
            </p:custDataLst>
          </p:nvPr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定义和应用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999010" y="4168990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>
            <p:custDataLst>
              <p:tags r:id="rId4"/>
            </p:custDataLst>
          </p:nvPr>
        </p:nvGrpSpPr>
        <p:grpSpPr>
          <a:xfrm>
            <a:off x="5793740" y="1971811"/>
            <a:ext cx="5370830" cy="1849755"/>
            <a:chOff x="9124" y="3246"/>
            <a:chExt cx="8458" cy="2913"/>
          </a:xfrm>
        </p:grpSpPr>
        <p:sp>
          <p:nvSpPr>
            <p:cNvPr id="2" name="圆角矩形 1"/>
            <p:cNvSpPr/>
            <p:nvPr>
              <p:custDataLst>
                <p:tags r:id="rId5"/>
              </p:custDataLst>
            </p:nvPr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" name="圆角矩形 3"/>
            <p:cNvSpPr/>
            <p:nvPr>
              <p:custDataLst>
                <p:tags r:id="rId6"/>
              </p:custDataLst>
            </p:nvPr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7"/>
              </p:custDataLst>
            </p:nvPr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圆角矩形 5"/>
            <p:cNvSpPr/>
            <p:nvPr>
              <p:custDataLst>
                <p:tags r:id="rId8"/>
              </p:custDataLst>
            </p:nvPr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圆角矩形 7"/>
            <p:cNvSpPr/>
            <p:nvPr>
              <p:custDataLst>
                <p:tags r:id="rId9"/>
              </p:custDataLst>
            </p:nvPr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硬件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API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支持（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D3D11.3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圆角矩形 18"/>
            <p:cNvSpPr/>
            <p:nvPr>
              <p:custDataLst>
                <p:tags r:id="rId10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自己实现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11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12"/>
            </p:custDataLst>
          </p:nvPr>
        </p:nvGrpSpPr>
        <p:grpSpPr>
          <a:xfrm>
            <a:off x="5810885" y="4252778"/>
            <a:ext cx="5370830" cy="1849755"/>
            <a:chOff x="9124" y="3246"/>
            <a:chExt cx="8458" cy="2913"/>
          </a:xfrm>
        </p:grpSpPr>
        <p:sp>
          <p:nvSpPr>
            <p:cNvPr id="7" name="圆角矩形 1"/>
            <p:cNvSpPr/>
            <p:nvPr>
              <p:custDataLst>
                <p:tags r:id="rId13"/>
              </p:custDataLst>
            </p:nvPr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圆角矩形 3"/>
            <p:cNvSpPr/>
            <p:nvPr>
              <p:custDataLst>
                <p:tags r:id="rId14"/>
              </p:custDataLst>
            </p:nvPr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5"/>
              </p:custDataLst>
            </p:nvPr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其它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5"/>
            <p:cNvSpPr/>
            <p:nvPr>
              <p:custDataLst>
                <p:tags r:id="rId16"/>
              </p:custDataLst>
            </p:nvPr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3.1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圆角矩形 7"/>
            <p:cNvSpPr/>
            <p:nvPr>
              <p:custDataLst>
                <p:tags r:id="rId17"/>
              </p:custDataLst>
            </p:nvPr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边界像素重复渲染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圆角矩形 18"/>
            <p:cNvSpPr/>
            <p:nvPr>
              <p:custDataLst>
                <p:tags r:id="rId18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内保守光栅化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圆角矩形 19"/>
            <p:cNvSpPr/>
            <p:nvPr>
              <p:custDataLst>
                <p:tags r:id="rId19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3.2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边界像素重复渲染 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2831" y="837506"/>
            <a:ext cx="3636813" cy="2250719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50703" y="3088225"/>
            <a:ext cx="87129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左边：标准光栅化，三角形公共边经过的像素只会被一个三角形光栅化</a:t>
            </a:r>
            <a:endParaRPr lang="en-US" altLang="zh-CN" sz="2000" dirty="0">
              <a:latin typeface="+mn-ea"/>
              <a:cs typeface="+mn-ea"/>
            </a:endParaRPr>
          </a:p>
          <a:p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右边：保守光栅化，这些像素可能会被两个三角形处理到</a:t>
            </a:r>
            <a:endParaRPr lang="en-US" altLang="zh-CN" sz="2000" dirty="0">
              <a:latin typeface="+mn-ea"/>
              <a:cs typeface="+mn-ea"/>
            </a:endParaRPr>
          </a:p>
          <a:p>
            <a:endParaRPr lang="en-US" altLang="zh-CN" sz="2000" dirty="0">
              <a:latin typeface="+mn-ea"/>
              <a:cs typeface="+mn-ea"/>
            </a:endParaRPr>
          </a:p>
          <a:p>
            <a:r>
              <a:rPr lang="zh-CN" altLang="en-US" sz="2000" dirty="0">
                <a:latin typeface="+mn-ea"/>
                <a:cs typeface="+mn-ea"/>
              </a:rPr>
              <a:t>一个解决方法：两个</a:t>
            </a:r>
            <a:r>
              <a:rPr lang="en-US" altLang="zh-CN" sz="2000" dirty="0">
                <a:latin typeface="+mn-ea"/>
                <a:cs typeface="+mn-ea"/>
              </a:rPr>
              <a:t>pass</a:t>
            </a:r>
            <a:r>
              <a:rPr lang="zh-CN" altLang="en-US" sz="2000" dirty="0">
                <a:latin typeface="+mn-ea"/>
                <a:cs typeface="+mn-ea"/>
              </a:rPr>
              <a:t>，保守光栅化后再用标准光栅化</a:t>
            </a:r>
            <a:endParaRPr lang="en-US" altLang="zh-CN" sz="2000" dirty="0">
              <a:latin typeface="+mn-ea"/>
              <a:cs typeface="+mn-ea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内保守光栅化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850703" y="3088225"/>
            <a:ext cx="87129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在</a:t>
            </a:r>
            <a:r>
              <a:rPr lang="en-US" altLang="zh-CN" sz="2000" dirty="0">
                <a:latin typeface="+mn-ea"/>
                <a:cs typeface="+mn-ea"/>
              </a:rPr>
              <a:t>Pixel Shader</a:t>
            </a:r>
            <a:r>
              <a:rPr lang="zh-CN" altLang="en-US" sz="2000" dirty="0">
                <a:latin typeface="+mn-ea"/>
                <a:cs typeface="+mn-ea"/>
              </a:rPr>
              <a:t>中引入系统语义</a:t>
            </a:r>
            <a:r>
              <a:rPr lang="en-US" altLang="zh-CN" sz="2000" dirty="0">
                <a:latin typeface="+mn-ea"/>
                <a:cs typeface="+mn-ea"/>
              </a:rPr>
              <a:t>: </a:t>
            </a:r>
            <a:r>
              <a:rPr lang="en-US" altLang="zh-CN" sz="2000" b="1" i="1" dirty="0" err="1">
                <a:latin typeface="+mn-ea"/>
                <a:cs typeface="+mn-ea"/>
              </a:rPr>
              <a:t>SV_InnerCoverage</a:t>
            </a:r>
            <a:r>
              <a:rPr lang="zh-CN" altLang="en-US" sz="2000" dirty="0">
                <a:latin typeface="+mn-ea"/>
                <a:cs typeface="+mn-ea"/>
              </a:rPr>
              <a:t>，表示像素是否被当前三角形完全覆盖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b="1" i="1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需要</a:t>
            </a:r>
            <a:r>
              <a:rPr lang="en-US" altLang="zh-CN" sz="2000" dirty="0">
                <a:latin typeface="+mn-ea"/>
                <a:cs typeface="+mn-ea"/>
              </a:rPr>
              <a:t>Tier3</a:t>
            </a:r>
            <a:endParaRPr lang="en-US" altLang="zh-CN" sz="2000" b="1" i="1" dirty="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51" y="981522"/>
            <a:ext cx="1800200" cy="1932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91" y="4365898"/>
            <a:ext cx="7941127" cy="23762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6940" y="1485265"/>
            <a:ext cx="10463530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《Real-Time Rendering 4th </a:t>
            </a:r>
            <a:r>
              <a:rPr lang="en-US" altLang="zh-CN" dirty="0" err="1"/>
              <a:t>Edition》Chapter</a:t>
            </a:r>
            <a:r>
              <a:rPr lang="en-US" altLang="zh-CN" dirty="0"/>
              <a:t> 23.1 Rasterization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D3D</a:t>
            </a:r>
            <a:r>
              <a:rPr lang="zh-CN" altLang="en-US" dirty="0"/>
              <a:t>文档</a:t>
            </a:r>
            <a:endParaRPr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hlinkClick r:id="rId1"/>
              </a:rPr>
              <a:t>https://microsoft.github.io/DirectX-Specs/d3d/ConservativeRasterization.html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硬件支持情况</a:t>
            </a:r>
            <a:r>
              <a:rPr lang="en-US" altLang="zh-CN" dirty="0">
                <a:hlinkClick r:id="rId2"/>
              </a:rPr>
              <a:t>https://en.wikipedia.org/wiki/Feature_levels_in_Direct3D#Direct3D_12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几何着色器实现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https://yangwc.com/2019/06/11/Voxelization/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满意度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2714625" y="909320"/>
            <a:ext cx="5977255" cy="597725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1"/>
            </p:custDataLst>
          </p:nvPr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>
            <p:custDataLst>
              <p:tags r:id="rId2"/>
            </p:custDataLst>
          </p:nvPr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3"/>
            </p:custDataLst>
          </p:nvPr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定义和应用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782616" y="1001712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>
            <p:custDataLst>
              <p:tags r:id="rId4"/>
            </p:custDataLst>
          </p:nvPr>
        </p:nvGrpSpPr>
        <p:grpSpPr>
          <a:xfrm>
            <a:off x="5793740" y="1971811"/>
            <a:ext cx="5370830" cy="1849755"/>
            <a:chOff x="9124" y="3246"/>
            <a:chExt cx="8458" cy="2913"/>
          </a:xfrm>
        </p:grpSpPr>
        <p:sp>
          <p:nvSpPr>
            <p:cNvPr id="2" name="圆角矩形 1"/>
            <p:cNvSpPr/>
            <p:nvPr>
              <p:custDataLst>
                <p:tags r:id="rId5"/>
              </p:custDataLst>
            </p:nvPr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" name="圆角矩形 3"/>
            <p:cNvSpPr/>
            <p:nvPr>
              <p:custDataLst>
                <p:tags r:id="rId6"/>
              </p:custDataLst>
            </p:nvPr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7"/>
              </p:custDataLst>
            </p:nvPr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圆角矩形 5"/>
            <p:cNvSpPr/>
            <p:nvPr>
              <p:custDataLst>
                <p:tags r:id="rId8"/>
              </p:custDataLst>
            </p:nvPr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圆角矩形 7"/>
            <p:cNvSpPr/>
            <p:nvPr>
              <p:custDataLst>
                <p:tags r:id="rId9"/>
              </p:custDataLst>
            </p:nvPr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硬件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API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支持（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D3D11.3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圆角矩形 18"/>
            <p:cNvSpPr/>
            <p:nvPr>
              <p:custDataLst>
                <p:tags r:id="rId10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自己实现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11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12"/>
            </p:custDataLst>
          </p:nvPr>
        </p:nvGrpSpPr>
        <p:grpSpPr>
          <a:xfrm>
            <a:off x="5810885" y="4252778"/>
            <a:ext cx="5370830" cy="1849755"/>
            <a:chOff x="9124" y="3246"/>
            <a:chExt cx="8458" cy="2913"/>
          </a:xfrm>
        </p:grpSpPr>
        <p:sp>
          <p:nvSpPr>
            <p:cNvPr id="7" name="圆角矩形 1"/>
            <p:cNvSpPr/>
            <p:nvPr>
              <p:custDataLst>
                <p:tags r:id="rId13"/>
              </p:custDataLst>
            </p:nvPr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圆角矩形 3"/>
            <p:cNvSpPr/>
            <p:nvPr>
              <p:custDataLst>
                <p:tags r:id="rId14"/>
              </p:custDataLst>
            </p:nvPr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5"/>
              </p:custDataLst>
            </p:nvPr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其它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5"/>
            <p:cNvSpPr/>
            <p:nvPr>
              <p:custDataLst>
                <p:tags r:id="rId16"/>
              </p:custDataLst>
            </p:nvPr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3.1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圆角矩形 7"/>
            <p:cNvSpPr/>
            <p:nvPr>
              <p:custDataLst>
                <p:tags r:id="rId17"/>
              </p:custDataLst>
            </p:nvPr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边界像素重复渲染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圆角矩形 18"/>
            <p:cNvSpPr/>
            <p:nvPr>
              <p:custDataLst>
                <p:tags r:id="rId18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内保守光栅化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圆角矩形 19"/>
            <p:cNvSpPr/>
            <p:nvPr>
              <p:custDataLst>
                <p:tags r:id="rId19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3.2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74839" y="981522"/>
            <a:ext cx="5141139" cy="2950902"/>
            <a:chOff x="2930822" y="1053530"/>
            <a:chExt cx="5141139" cy="2950902"/>
          </a:xfrm>
        </p:grpSpPr>
        <p:sp>
          <p:nvSpPr>
            <p:cNvPr id="4" name="文本框 3"/>
            <p:cNvSpPr txBox="1"/>
            <p:nvPr>
              <p:custDataLst>
                <p:tags r:id="rId1"/>
              </p:custDataLst>
            </p:nvPr>
          </p:nvSpPr>
          <p:spPr>
            <a:xfrm>
              <a:off x="2981112" y="3727433"/>
              <a:ext cx="50405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200" dirty="0">
                  <a:latin typeface="+mn-ea"/>
                  <a:cs typeface="+mn-ea"/>
                </a:rPr>
                <a:t>绿色：全部在三角形内</a:t>
              </a:r>
              <a:r>
                <a:rPr lang="en-US" altLang="zh-CN" sz="1200" dirty="0">
                  <a:latin typeface="+mn-ea"/>
                  <a:cs typeface="+mn-ea"/>
                </a:rPr>
                <a:t> </a:t>
              </a:r>
              <a:r>
                <a:rPr lang="zh-CN" altLang="en-US" sz="1200" dirty="0">
                  <a:latin typeface="+mn-ea"/>
                  <a:cs typeface="+mn-ea"/>
                </a:rPr>
                <a:t>黄色：中心点在三角形内</a:t>
              </a:r>
              <a:r>
                <a:rPr lang="en-US" altLang="zh-CN" sz="1200" dirty="0">
                  <a:latin typeface="+mn-ea"/>
                  <a:cs typeface="+mn-ea"/>
                </a:rPr>
                <a:t> </a:t>
              </a:r>
              <a:r>
                <a:rPr lang="zh-CN" altLang="en-US" sz="1200" dirty="0">
                  <a:latin typeface="+mn-ea"/>
                  <a:cs typeface="+mn-ea"/>
                </a:rPr>
                <a:t>蓝色：有碰到三角形</a:t>
              </a:r>
              <a:endParaRPr lang="zh-CN" altLang="en-US" sz="1200" dirty="0">
                <a:latin typeface="+mn-ea"/>
                <a:cs typeface="+mn-ea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0822" y="1053530"/>
              <a:ext cx="5141139" cy="2745911"/>
            </a:xfrm>
            <a:prstGeom prst="rect">
              <a:avLst/>
            </a:prstGeom>
          </p:spPr>
        </p:pic>
      </p:grp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26567" y="3967829"/>
          <a:ext cx="9865095" cy="28269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008"/>
                <a:gridCol w="4544473"/>
                <a:gridCol w="940319"/>
                <a:gridCol w="576064"/>
                <a:gridCol w="720080"/>
                <a:gridCol w="1368151"/>
              </a:tblGrid>
              <a:tr h="410913">
                <a:tc rowSpan="2" gridSpan="2"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光栅化类型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会被光栅化的像素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913">
                <a:tc vMerge="1" gridSpan="2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绿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黄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蓝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018">
                <a:tc gridSpan="2"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标准光栅化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534">
                <a:tc rowSpan="2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保守光栅化（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conservative rasterization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外</a:t>
                      </a:r>
                      <a:r>
                        <a:rPr lang="zh-CN" altLang="en-US" sz="1800" b="1" i="1" dirty="0">
                          <a:solidFill>
                            <a:schemeClr val="tx1"/>
                          </a:solidFill>
                        </a:rPr>
                        <a:t>保守光栅化（</a:t>
                      </a:r>
                      <a:r>
                        <a:rPr lang="en-US" altLang="zh-CN" sz="1800" b="1" i="1" dirty="0">
                          <a:solidFill>
                            <a:schemeClr val="tx1"/>
                          </a:solidFill>
                        </a:rPr>
                        <a:t>overestimated conservative rasterization/outer-conservative rasterization</a:t>
                      </a:r>
                      <a:r>
                        <a:rPr lang="zh-CN" altLang="en-US" sz="1800" b="1" i="1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本次主题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2534">
                <a:tc v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内保守光栅化（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underestimated conservative rasterization/inner-conservative rasterization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不常见，后面提一下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14599" y="879016"/>
            <a:ext cx="10513168" cy="923330"/>
            <a:chOff x="914599" y="879016"/>
            <a:chExt cx="10513168" cy="92333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4599" y="1053530"/>
              <a:ext cx="7539335" cy="71158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8547447" y="879016"/>
              <a:ext cx="288032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+mn-ea"/>
                  <a:cs typeface="+mn-ea"/>
                </a:rPr>
                <a:t>碰撞检测、遮挡剔除、阴影、及对其它算法起到抗锯齿效果</a:t>
              </a:r>
              <a:endParaRPr lang="zh-CN" altLang="en-US" sz="1800" dirty="0">
                <a:latin typeface="+mn-ea"/>
                <a:cs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42591" y="4198790"/>
            <a:ext cx="8548865" cy="2664296"/>
            <a:chOff x="646654" y="4149874"/>
            <a:chExt cx="8548865" cy="2664296"/>
          </a:xfrm>
          <a:noFill/>
        </p:grpSpPr>
        <p:sp>
          <p:nvSpPr>
            <p:cNvPr id="15" name="矩形 14"/>
            <p:cNvSpPr/>
            <p:nvPr/>
          </p:nvSpPr>
          <p:spPr>
            <a:xfrm>
              <a:off x="646654" y="4149874"/>
              <a:ext cx="8548865" cy="2664296"/>
            </a:xfrm>
            <a:prstGeom prst="rect">
              <a:avLst/>
            </a:prstGeom>
            <a:grpFill/>
            <a:ln w="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3"/>
              </p:custDataLst>
            </p:nvPr>
          </p:nvSpPr>
          <p:spPr>
            <a:xfrm>
              <a:off x="646654" y="4221882"/>
              <a:ext cx="5472608" cy="184665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dirty="0">
                  <a:latin typeface="+mn-ea"/>
                  <a:cs typeface="+mn-ea"/>
                </a:rPr>
                <a:t>例</a:t>
              </a:r>
              <a:r>
                <a:rPr lang="en-US" altLang="zh-CN" dirty="0">
                  <a:latin typeface="+mn-ea"/>
                  <a:cs typeface="+mn-ea"/>
                </a:rPr>
                <a:t>2</a:t>
              </a:r>
              <a:r>
                <a:rPr lang="zh-CN" altLang="en-US" dirty="0">
                  <a:latin typeface="+mn-ea"/>
                  <a:cs typeface="+mn-ea"/>
                </a:rPr>
                <a:t>：</a:t>
              </a:r>
              <a:endParaRPr lang="en-US" altLang="zh-CN" dirty="0">
                <a:latin typeface="+mn-ea"/>
                <a:cs typeface="+mn-ea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+mn-ea"/>
                  <a:cs typeface="+mn-ea"/>
                </a:rPr>
                <a:t>把</a:t>
              </a:r>
              <a:r>
                <a:rPr lang="en-US" altLang="zh-CN" sz="1800" dirty="0">
                  <a:latin typeface="+mn-ea"/>
                  <a:cs typeface="+mn-ea"/>
                </a:rPr>
                <a:t>UE</a:t>
              </a:r>
              <a:r>
                <a:rPr lang="zh-CN" altLang="en-US" sz="1800" dirty="0">
                  <a:latin typeface="+mn-ea"/>
                  <a:cs typeface="+mn-ea"/>
                </a:rPr>
                <a:t>的光照结果渲染到一张</a:t>
              </a:r>
              <a:r>
                <a:rPr lang="en-US" altLang="zh-CN" sz="1800" dirty="0">
                  <a:latin typeface="+mn-ea"/>
                  <a:cs typeface="+mn-ea"/>
                </a:rPr>
                <a:t>RT</a:t>
              </a:r>
              <a:r>
                <a:rPr lang="zh-CN" altLang="en-US" sz="1800" dirty="0">
                  <a:latin typeface="+mn-ea"/>
                  <a:cs typeface="+mn-ea"/>
                </a:rPr>
                <a:t>上（对应模型二套</a:t>
              </a:r>
              <a:r>
                <a:rPr lang="en-US" altLang="zh-CN" sz="1800" dirty="0">
                  <a:latin typeface="+mn-ea"/>
                  <a:cs typeface="+mn-ea"/>
                </a:rPr>
                <a:t>UV</a:t>
              </a:r>
              <a:r>
                <a:rPr lang="zh-CN" altLang="en-US" sz="1800" dirty="0">
                  <a:latin typeface="+mn-ea"/>
                  <a:cs typeface="+mn-ea"/>
                </a:rPr>
                <a:t>，类似</a:t>
              </a:r>
              <a:r>
                <a:rPr lang="en-US" altLang="zh-CN" sz="1800" dirty="0">
                  <a:latin typeface="+mn-ea"/>
                  <a:cs typeface="+mn-ea"/>
                </a:rPr>
                <a:t>lightmap</a:t>
              </a:r>
              <a:r>
                <a:rPr lang="zh-CN" altLang="en-US" sz="1800" dirty="0">
                  <a:latin typeface="+mn-ea"/>
                  <a:cs typeface="+mn-ea"/>
                </a:rPr>
                <a:t>）</a:t>
              </a:r>
              <a:r>
                <a:rPr lang="en-US" altLang="zh-CN" sz="1800" dirty="0">
                  <a:latin typeface="+mn-ea"/>
                  <a:cs typeface="+mn-ea"/>
                </a:rPr>
                <a:t>,</a:t>
              </a:r>
              <a:r>
                <a:rPr lang="zh-CN" altLang="en-US" sz="1800" dirty="0">
                  <a:latin typeface="+mn-ea"/>
                  <a:cs typeface="+mn-ea"/>
                </a:rPr>
                <a:t>再在</a:t>
              </a:r>
              <a:r>
                <a:rPr lang="en-US" altLang="zh-CN" sz="1800" dirty="0">
                  <a:latin typeface="+mn-ea"/>
                  <a:cs typeface="+mn-ea"/>
                </a:rPr>
                <a:t>Unity</a:t>
              </a:r>
              <a:r>
                <a:rPr lang="zh-CN" altLang="en-US" sz="1800" dirty="0">
                  <a:latin typeface="+mn-ea"/>
                  <a:cs typeface="+mn-ea"/>
                </a:rPr>
                <a:t>中采样。</a:t>
              </a:r>
              <a:endParaRPr lang="en-US" altLang="zh-CN" sz="1800" dirty="0">
                <a:latin typeface="+mn-ea"/>
                <a:cs typeface="+mn-ea"/>
              </a:endParaRPr>
            </a:p>
            <a:p>
              <a:pPr indent="0">
                <a:buFont typeface="Arial" panose="020B0604020202020204" pitchFamily="34" charset="0"/>
                <a:buNone/>
              </a:pPr>
              <a:endParaRPr lang="en-US" altLang="zh-CN" sz="1800" dirty="0">
                <a:latin typeface="+mn-ea"/>
                <a:cs typeface="+mn-ea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+mn-ea"/>
                  <a:cs typeface="+mn-ea"/>
                </a:rPr>
                <a:t>标准光栅化下，</a:t>
              </a:r>
              <a:r>
                <a:rPr lang="en-US" altLang="zh-CN" sz="1800" dirty="0">
                  <a:latin typeface="+mn-ea"/>
                  <a:cs typeface="+mn-ea"/>
                </a:rPr>
                <a:t>B</a:t>
              </a:r>
              <a:r>
                <a:rPr lang="zh-CN" altLang="en-US" sz="1800" dirty="0">
                  <a:latin typeface="+mn-ea"/>
                  <a:cs typeface="+mn-ea"/>
                </a:rPr>
                <a:t>点不会被渲染。采样</a:t>
              </a:r>
              <a:r>
                <a:rPr lang="en-US" altLang="zh-CN" sz="1800" dirty="0">
                  <a:latin typeface="+mn-ea"/>
                  <a:cs typeface="+mn-ea"/>
                </a:rPr>
                <a:t>A</a:t>
              </a:r>
              <a:r>
                <a:rPr lang="zh-CN" altLang="en-US" sz="1800" dirty="0">
                  <a:latin typeface="+mn-ea"/>
                  <a:cs typeface="+mn-ea"/>
                </a:rPr>
                <a:t>点时用</a:t>
              </a:r>
              <a:r>
                <a:rPr lang="en-US" altLang="zh-CN" sz="1800" dirty="0">
                  <a:latin typeface="+mn-ea"/>
                  <a:cs typeface="+mn-ea"/>
                </a:rPr>
                <a:t>B</a:t>
              </a:r>
              <a:r>
                <a:rPr lang="zh-CN" altLang="en-US" sz="1800" dirty="0">
                  <a:latin typeface="+mn-ea"/>
                  <a:cs typeface="+mn-ea"/>
                </a:rPr>
                <a:t>的无效数据去插值，产生锯齿。</a:t>
              </a:r>
              <a:endParaRPr lang="zh-CN" altLang="en-US" sz="1800" dirty="0">
                <a:latin typeface="+mn-ea"/>
                <a:cs typeface="+mn-ea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9175" y="4289609"/>
              <a:ext cx="2919838" cy="2518102"/>
            </a:xfrm>
            <a:prstGeom prst="rect">
              <a:avLst/>
            </a:prstGeom>
            <a:grpFill/>
          </p:spPr>
        </p:pic>
      </p:grpSp>
      <p:grpSp>
        <p:nvGrpSpPr>
          <p:cNvPr id="20" name="组合 19"/>
          <p:cNvGrpSpPr/>
          <p:nvPr/>
        </p:nvGrpSpPr>
        <p:grpSpPr>
          <a:xfrm>
            <a:off x="554559" y="1945598"/>
            <a:ext cx="9433048" cy="2177273"/>
            <a:chOff x="554559" y="1765117"/>
            <a:chExt cx="9433048" cy="2177273"/>
          </a:xfrm>
        </p:grpSpPr>
        <p:sp>
          <p:nvSpPr>
            <p:cNvPr id="19" name="矩形 18"/>
            <p:cNvSpPr/>
            <p:nvPr/>
          </p:nvSpPr>
          <p:spPr>
            <a:xfrm>
              <a:off x="626567" y="1765117"/>
              <a:ext cx="9361040" cy="2177273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4559" y="1834984"/>
              <a:ext cx="9289032" cy="2037538"/>
              <a:chOff x="554559" y="1834984"/>
              <a:chExt cx="9289032" cy="203753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5159" y="1834984"/>
                <a:ext cx="3888432" cy="2037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文本框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54559" y="2046948"/>
                <a:ext cx="547260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dirty="0">
                    <a:latin typeface="+mn-ea"/>
                    <a:cs typeface="+mn-ea"/>
                  </a:rPr>
                  <a:t>例</a:t>
                </a:r>
                <a:r>
                  <a:rPr lang="en-US" altLang="zh-CN" dirty="0">
                    <a:latin typeface="+mn-ea"/>
                    <a:cs typeface="+mn-ea"/>
                  </a:rPr>
                  <a:t>1</a:t>
                </a:r>
                <a:r>
                  <a:rPr lang="zh-CN" altLang="en-US" dirty="0">
                    <a:latin typeface="+mn-ea"/>
                    <a:cs typeface="+mn-ea"/>
                  </a:rPr>
                  <a:t>：</a:t>
                </a:r>
                <a:endParaRPr lang="en-US" altLang="zh-CN" dirty="0">
                  <a:latin typeface="+mn-ea"/>
                  <a:cs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800" dirty="0">
                    <a:latin typeface="+mn-ea"/>
                    <a:cs typeface="+mn-ea"/>
                  </a:rPr>
                  <a:t>图像空间的相交检测：图</a:t>
                </a:r>
                <a:r>
                  <a:rPr lang="en-US" altLang="zh-CN" sz="1800" dirty="0">
                    <a:latin typeface="+mn-ea"/>
                    <a:cs typeface="+mn-ea"/>
                  </a:rPr>
                  <a:t>a</a:t>
                </a:r>
                <a:r>
                  <a:rPr lang="zh-CN" altLang="en-US" sz="1800" dirty="0">
                    <a:latin typeface="+mn-ea"/>
                    <a:cs typeface="+mn-ea"/>
                  </a:rPr>
                  <a:t>使用标准光栅化产生漏检</a:t>
                </a:r>
                <a:endParaRPr lang="en-US" altLang="zh-CN" sz="1800" dirty="0">
                  <a:latin typeface="+mn-ea"/>
                  <a:cs typeface="+mn-ea"/>
                </a:endParaRPr>
              </a:p>
            </p:txBody>
          </p:sp>
        </p:grp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1"/>
            </p:custDataLst>
          </p:nvPr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>
            <p:custDataLst>
              <p:tags r:id="rId2"/>
            </p:custDataLst>
          </p:nvPr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3"/>
            </p:custDataLst>
          </p:nvPr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定义和应用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797715" y="1888023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>
            <p:custDataLst>
              <p:tags r:id="rId4"/>
            </p:custDataLst>
          </p:nvPr>
        </p:nvGrpSpPr>
        <p:grpSpPr>
          <a:xfrm>
            <a:off x="5793740" y="1971811"/>
            <a:ext cx="5370830" cy="1849755"/>
            <a:chOff x="9124" y="3246"/>
            <a:chExt cx="8458" cy="2913"/>
          </a:xfrm>
        </p:grpSpPr>
        <p:sp>
          <p:nvSpPr>
            <p:cNvPr id="2" name="圆角矩形 1"/>
            <p:cNvSpPr/>
            <p:nvPr>
              <p:custDataLst>
                <p:tags r:id="rId5"/>
              </p:custDataLst>
            </p:nvPr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" name="圆角矩形 3"/>
            <p:cNvSpPr/>
            <p:nvPr>
              <p:custDataLst>
                <p:tags r:id="rId6"/>
              </p:custDataLst>
            </p:nvPr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7"/>
              </p:custDataLst>
            </p:nvPr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圆角矩形 5"/>
            <p:cNvSpPr/>
            <p:nvPr>
              <p:custDataLst>
                <p:tags r:id="rId8"/>
              </p:custDataLst>
            </p:nvPr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圆角矩形 7"/>
            <p:cNvSpPr/>
            <p:nvPr>
              <p:custDataLst>
                <p:tags r:id="rId9"/>
              </p:custDataLst>
            </p:nvPr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硬件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API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支持（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D3D11.3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圆角矩形 18"/>
            <p:cNvSpPr/>
            <p:nvPr>
              <p:custDataLst>
                <p:tags r:id="rId10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自己实现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11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12"/>
            </p:custDataLst>
          </p:nvPr>
        </p:nvGrpSpPr>
        <p:grpSpPr>
          <a:xfrm>
            <a:off x="5810885" y="4252778"/>
            <a:ext cx="5370830" cy="1849755"/>
            <a:chOff x="9124" y="3246"/>
            <a:chExt cx="8458" cy="2913"/>
          </a:xfrm>
        </p:grpSpPr>
        <p:sp>
          <p:nvSpPr>
            <p:cNvPr id="7" name="圆角矩形 1"/>
            <p:cNvSpPr/>
            <p:nvPr>
              <p:custDataLst>
                <p:tags r:id="rId13"/>
              </p:custDataLst>
            </p:nvPr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圆角矩形 3"/>
            <p:cNvSpPr/>
            <p:nvPr>
              <p:custDataLst>
                <p:tags r:id="rId14"/>
              </p:custDataLst>
            </p:nvPr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5"/>
              </p:custDataLst>
            </p:nvPr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其它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5"/>
            <p:cNvSpPr/>
            <p:nvPr>
              <p:custDataLst>
                <p:tags r:id="rId16"/>
              </p:custDataLst>
            </p:nvPr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3.1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圆角矩形 7"/>
            <p:cNvSpPr/>
            <p:nvPr>
              <p:custDataLst>
                <p:tags r:id="rId17"/>
              </p:custDataLst>
            </p:nvPr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边界像素重复渲染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圆角矩形 18"/>
            <p:cNvSpPr/>
            <p:nvPr>
              <p:custDataLst>
                <p:tags r:id="rId18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内保守光栅化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圆角矩形 19"/>
            <p:cNvSpPr/>
            <p:nvPr>
              <p:custDataLst>
                <p:tags r:id="rId19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3.2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778695" y="1053530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Direct3D runtime 11.3</a:t>
            </a:r>
            <a:r>
              <a:rPr lang="zh-CN" altLang="en-US" dirty="0">
                <a:latin typeface="+mn-ea"/>
                <a:cs typeface="+mn-ea"/>
              </a:rPr>
              <a:t>后引入</a:t>
            </a:r>
            <a:endParaRPr lang="zh-CN" altLang="en-US" sz="1800" dirty="0">
              <a:latin typeface="+mn-ea"/>
              <a:cs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44" y="4545160"/>
            <a:ext cx="4181032" cy="8342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3" y="5446018"/>
            <a:ext cx="4181032" cy="6419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83" y="6158798"/>
            <a:ext cx="4181032" cy="5564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095" y="2554871"/>
            <a:ext cx="6408712" cy="1840437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5941547" y="1867768"/>
            <a:ext cx="440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 err="1">
                <a:latin typeface="+mn-ea"/>
                <a:cs typeface="+mn-ea"/>
              </a:rPr>
              <a:t>Renderdoc</a:t>
            </a:r>
            <a:r>
              <a:rPr lang="zh-CN" altLang="en-US" dirty="0">
                <a:latin typeface="+mn-ea"/>
                <a:cs typeface="+mn-ea"/>
              </a:rPr>
              <a:t>可以截到是否开启</a:t>
            </a:r>
            <a:endParaRPr lang="zh-CN" altLang="en-US" sz="1800" dirty="0">
              <a:latin typeface="+mn-ea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7604" y="1569873"/>
            <a:ext cx="4181032" cy="2869039"/>
            <a:chOff x="477604" y="1569873"/>
            <a:chExt cx="4181032" cy="286903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7604" y="2230174"/>
              <a:ext cx="4181032" cy="2208738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7604" y="1569873"/>
              <a:ext cx="4181032" cy="660301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3960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可选功能，不保证支持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有三个支持级别</a:t>
            </a:r>
            <a:r>
              <a:rPr lang="en-US" altLang="zh-CN" sz="2000" dirty="0">
                <a:latin typeface="+mn-ea"/>
                <a:cs typeface="+mn-ea"/>
              </a:rPr>
              <a:t>(Tier)</a:t>
            </a:r>
            <a:endParaRPr lang="zh-CN" altLang="en-US" sz="2000" dirty="0"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75" y="3213770"/>
            <a:ext cx="4621653" cy="15766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175" y="4781834"/>
            <a:ext cx="5631446" cy="173395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27" y="2205658"/>
            <a:ext cx="5400600" cy="87850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27" y="3429794"/>
            <a:ext cx="5324936" cy="147773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9175" y="790436"/>
            <a:ext cx="4698010" cy="228357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8615" y="1629594"/>
            <a:ext cx="37444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Feature level 12.1</a:t>
            </a:r>
            <a:r>
              <a:rPr lang="zh-CN" altLang="en-US" dirty="0"/>
              <a:t>保证支持</a:t>
            </a:r>
            <a:endParaRPr lang="en-US" altLang="zh-CN" dirty="0">
              <a:hlinkClick r:id="rId1"/>
            </a:endParaRPr>
          </a:p>
          <a:p>
            <a:endParaRPr lang="en-US" altLang="zh-CN" dirty="0">
              <a:hlinkClick r:id="rId1"/>
            </a:endParaRPr>
          </a:p>
          <a:p>
            <a:r>
              <a:rPr lang="en-US" altLang="zh-CN" dirty="0">
                <a:hlinkClick r:id="rId1"/>
              </a:rPr>
              <a:t>https://en.wikipedia.org/wiki/Feature_levels_in_Direct3D#Direct3D_12</a:t>
            </a:r>
            <a:endParaRPr lang="en-US" altLang="zh-CN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4730750" y="909320"/>
          <a:ext cx="7407910" cy="490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8930640" imgH="5539740" progId="Paint.Picture">
                  <p:embed/>
                </p:oleObj>
              </mc:Choice>
              <mc:Fallback>
                <p:oleObj name="" r:id="rId2" imgW="8930640" imgH="553974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30750" y="909320"/>
                        <a:ext cx="7407910" cy="4902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396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和管线其它部分的交互影响</a:t>
            </a:r>
            <a:endParaRPr lang="zh-CN" altLang="en-US" sz="2000" dirty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96" y="1557586"/>
            <a:ext cx="5235079" cy="10379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99" y="1456379"/>
            <a:ext cx="5091063" cy="1161169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770583" y="4373269"/>
            <a:ext cx="396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·Vulkan</a:t>
            </a:r>
            <a:r>
              <a:rPr lang="zh-CN" altLang="en-US" sz="2000" dirty="0">
                <a:latin typeface="+mn-ea"/>
                <a:cs typeface="+mn-ea"/>
              </a:rPr>
              <a:t> </a:t>
            </a:r>
            <a:r>
              <a:rPr lang="en-US" altLang="zh-CN" sz="2000" dirty="0">
                <a:latin typeface="+mn-ea"/>
                <a:cs typeface="+mn-ea"/>
              </a:rPr>
              <a:t>/ OpenGL</a:t>
            </a:r>
            <a:endParaRPr lang="zh-CN" altLang="en-US" sz="2000" dirty="0">
              <a:latin typeface="+mn-ea"/>
              <a:cs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91" y="5005372"/>
            <a:ext cx="2414077" cy="9784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959" y="4725938"/>
            <a:ext cx="5019055" cy="136335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914599" y="2787740"/>
            <a:ext cx="396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  <a:cs typeface="+mn-ea"/>
              </a:rPr>
              <a:t>（</a:t>
            </a:r>
            <a:r>
              <a:rPr lang="en-US" altLang="zh-CN" sz="2000" dirty="0">
                <a:latin typeface="+mn-ea"/>
                <a:cs typeface="+mn-ea"/>
              </a:rPr>
              <a:t>d3d</a:t>
            </a:r>
            <a:r>
              <a:rPr lang="zh-CN" altLang="en-US" sz="2000" dirty="0">
                <a:latin typeface="+mn-ea"/>
                <a:cs typeface="+mn-ea"/>
              </a:rPr>
              <a:t>文档里还有很多情况）</a:t>
            </a:r>
            <a:endParaRPr lang="zh-CN" altLang="en-US" sz="2000" dirty="0">
              <a:latin typeface="+mn-ea"/>
              <a:cs typeface="+mn-ea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10.xml><?xml version="1.0" encoding="utf-8"?>
<p:tagLst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11.xml><?xml version="1.0" encoding="utf-8"?>
<p:tagLst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12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13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14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15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16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17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18.xml><?xml version="1.0" encoding="utf-8"?>
<p:tagLst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19.xml><?xml version="1.0" encoding="utf-8"?>
<p:tagLst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2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25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26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27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28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29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0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1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2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3.xml><?xml version="1.0" encoding="utf-8"?>
<p:tagLst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34.xml><?xml version="1.0" encoding="utf-8"?>
<p:tagLst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35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6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7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8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39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4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40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41.xml><?xml version="1.0" encoding="utf-8"?>
<p:tagLst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42.xml><?xml version="1.0" encoding="utf-8"?>
<p:tagLst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55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56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57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58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59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0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1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2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3.xml><?xml version="1.0" encoding="utf-8"?>
<p:tagLst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64.xml><?xml version="1.0" encoding="utf-8"?>
<p:tagLst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65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6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7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8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69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7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70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71.xml><?xml version="1.0" encoding="utf-8"?>
<p:tagLst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72.xml><?xml version="1.0" encoding="utf-8"?>
<p:tagLst xmlns:p="http://schemas.openxmlformats.org/presentationml/2006/main">
  <p:tag name="KSO_WM_BEAUTIFY_FLAG" val=""/>
  <p:tag name="KSO_WM_DIAGRAM_VIRTUALLY_FRAME" val="{&quot;height&quot;:397.57055118110236,&quot;left&quot;:456.18377952755907,&quot;top&quot;:82.94385826771654,&quot;width&quot;:424.2662204724409}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COMMONDATA" val="eyJoZGlkIjoiM2ZkYTE3NmE2M2ZhMjM2YzI0MGEwZDc0OTQ1MWI1MGYifQ=="/>
</p:tagLst>
</file>

<file path=ppt/tags/tag8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ags/tag9.xml><?xml version="1.0" encoding="utf-8"?>
<p:tagLst xmlns:p="http://schemas.openxmlformats.org/presentationml/2006/main">
  <p:tag name="KSO_WM_DIAGRAM_VIRTUALLY_FRAME" val="{&quot;height&quot;:397.57055118110236,&quot;left&quot;:456.18377952755907,&quot;top&quot;:82.94385826771654,&quot;width&quot;:424.2662204724409}"/>
</p:tagLst>
</file>

<file path=ppt/theme/theme1.xml><?xml version="1.0" encoding="utf-8"?>
<a:theme xmlns:a="http://schemas.openxmlformats.org/drawingml/2006/main" name="Office 主题​​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2362</Words>
  <Application>WPS 演示</Application>
  <PresentationFormat>自定义</PresentationFormat>
  <Paragraphs>281</Paragraphs>
  <Slides>17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Times New Roman</vt:lpstr>
      <vt:lpstr>Cambria Math</vt:lpstr>
      <vt:lpstr>Arial Unicode MS</vt:lpstr>
      <vt:lpstr>Calibri</vt:lpstr>
      <vt:lpstr>Office 主题​​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黄鑫</cp:lastModifiedBy>
  <cp:revision>1382</cp:revision>
  <dcterms:created xsi:type="dcterms:W3CDTF">2014-08-23T07:50:00Z</dcterms:created>
  <dcterms:modified xsi:type="dcterms:W3CDTF">2025-03-04T06:34:45Z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EC579D88B23345109841990ADC3AA1C1</vt:lpwstr>
  </property>
</Properties>
</file>