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42" r:id="rId2"/>
    <p:sldId id="366" r:id="rId3"/>
    <p:sldId id="694" r:id="rId4"/>
    <p:sldId id="666" r:id="rId5"/>
    <p:sldId id="695" r:id="rId6"/>
    <p:sldId id="696" r:id="rId7"/>
    <p:sldId id="697" r:id="rId8"/>
    <p:sldId id="703" r:id="rId9"/>
    <p:sldId id="698" r:id="rId10"/>
    <p:sldId id="699" r:id="rId11"/>
    <p:sldId id="706" r:id="rId12"/>
    <p:sldId id="705" r:id="rId13"/>
    <p:sldId id="700" r:id="rId14"/>
    <p:sldId id="701" r:id="rId15"/>
    <p:sldId id="702" r:id="rId16"/>
    <p:sldId id="661" r:id="rId17"/>
  </p:sldIdLst>
  <p:sldSz cx="12198350" cy="6859588"/>
  <p:notesSz cx="6858000" cy="9144000"/>
  <p:custDataLst>
    <p:tags r:id="rId19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3819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1902" userDrawn="1">
          <p15:clr>
            <a:srgbClr val="A4A3A4"/>
          </p15:clr>
        </p15:guide>
        <p15:guide id="5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AFAFA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howGuides="1">
      <p:cViewPr varScale="1">
        <p:scale>
          <a:sx n="95" d="100"/>
          <a:sy n="95" d="100"/>
        </p:scale>
        <p:origin x="584" y="40"/>
      </p:cViewPr>
      <p:guideLst>
        <p:guide orient="horz" pos="2165"/>
        <p:guide pos="3819"/>
        <p:guide pos="304"/>
        <p:guide pos="1902"/>
        <p:guide pos="1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8081C-9DB9-5C43-A63A-66CA3D1B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D5D1FB-57C5-EC97-8804-7728179AA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653686-E399-8726-9FE5-D1DE3C478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E8F35-6874-42CF-CE8B-F3B0CCEE5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7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649E8-E745-4ABC-1459-6ECA1F0F9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C33F5C7-4E24-1356-E124-06B5FE205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D2144E-033D-A902-77E8-307E7F2A1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69937-3ECF-AB7D-18F1-31F4FA4F87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199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95D18-666E-945E-DD78-1676E4AE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DF6834-89AD-3DDE-6241-1DB2D7959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431837-C5F0-9269-217A-49D46834F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A804D4-3E45-E501-6B8A-A3CC44DD0F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52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03ECB-AEAB-81B4-7EF4-4467221C9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B925AA-3A07-9930-2CE0-97C09A3706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198FFC-11A7-8B51-C7CD-591647DBD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08226C-EA47-5F91-58F2-206751AFC3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405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8C198-D668-2037-5846-223E6EF1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6ABB4A-F201-40C6-26BD-FA7C10894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8952988-326E-15EA-A08B-E2C574D3F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6D1C54-CFC9-4C8A-402D-13BD72EDB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214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3C67A-E3A4-11AA-F376-E8261ABA4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0C4D318-07CF-933F-561E-2F156D7C5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D44793-76D9-B2A2-418D-C0CB09C4E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EEF663-6EEA-6D30-5763-06592575C3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862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C0C1C-D874-FCA0-5A17-8E233A9B2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159B8A-DE71-4B7B-24CF-BF9938346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3F3484-D73D-FE4B-99A2-146BD6F4D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F1A10-7CC2-0BEA-7778-840409C8F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7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6DBA3-3C32-42E8-51E2-0C7345831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8BFC5B-5FEF-88CF-4863-CE893EC81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5029147-EA44-3844-24FB-807951E2E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8BC2D0-A5CF-0B37-E35F-4DD1F8832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1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368C6-32C6-3EC7-D320-5913E07C6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327EA4-F79B-D183-4C74-9FC910401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75BAB9-92D4-85DB-2E07-1A1E834B4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701FE-A6B1-33B8-012A-32BB194566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5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35BA-1E73-316E-C451-C91B8175E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E74CAC-CF02-F608-1BE5-72F6C3CEF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5C5EFB-F428-3831-4FA8-B6C117283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6C263-E87B-9751-78D2-E5D6D6825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10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15054-88AF-F62A-3F00-FA80AD6E7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23B8BA-CD7E-7FCE-D71D-F166DD31D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AEB160D-073E-DCE6-15EC-4DF519084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27057E-9DDB-DBA1-2D60-CC0AF289C7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3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E19F4-C5C3-0EE1-B24C-A0A9F066F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6DC142-0BD5-EF8C-CC2F-584C8C6AD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2B6B12-142F-DF89-3ED8-02D148A46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7400F8-39CC-0C2C-7A41-511E9CD5C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10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" y="-19215"/>
            <a:ext cx="1722018" cy="1533709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76" y="2130919"/>
            <a:ext cx="10368598" cy="1470366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3" y="3887100"/>
            <a:ext cx="8538845" cy="1753006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E0611D0-9A6A-4745-A630-32461103131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D3F3D8C-2C4B-4342-80F1-9B8A0E6BA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562671" y="765498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" y="-19215"/>
            <a:ext cx="1722018" cy="1533709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ransition spd="slow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hyperlink" Target="https://developer.nvidia.com/gpugems/gpugems2/part-v-image-oriented-computing/chapter-42-conservative-rasterization" TargetMode="External"/><Relationship Id="rId4" Type="http://schemas.openxmlformats.org/officeDocument/2006/relationships/hyperlink" Target="https://yangwc.com/2019/06/11/Voxelization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DirectX-Specs/d3d/ConservativeRasterization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angwc.com/2019/06/11/Voxelization/" TargetMode="External"/><Relationship Id="rId4" Type="http://schemas.openxmlformats.org/officeDocument/2006/relationships/hyperlink" Target="https://en.wikipedia.org/wiki/Feature_levels_in_Direct3D#Direct3D_1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eature_levels_in_Direct3D#Direct3D_1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9.xml"/><Relationship Id="rId7" Type="http://schemas.openxmlformats.org/officeDocument/2006/relationships/image" Target="../media/image2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1"/>
            <a:ext cx="12193647" cy="686064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11655" y="2133600"/>
            <a:ext cx="9079865" cy="104643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保守光栅化介绍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5327222" y="4390123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60754" y="4653930"/>
            <a:ext cx="953770" cy="55118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黄鑫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1F1F6-6CD1-6956-E22E-592A75083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D3CC5375-0946-4A89-75A3-99D5DFE69FC0}"/>
              </a:ext>
            </a:extLst>
          </p:cNvPr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02DC87-A602-9ECE-3EF3-6FAFFE98C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4680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·Unity</a:t>
            </a:r>
            <a:r>
              <a:rPr lang="zh-CN" altLang="en-US" sz="2000" dirty="0">
                <a:latin typeface="+mn-ea"/>
                <a:cs typeface="+mn-ea"/>
              </a:rPr>
              <a:t>（</a:t>
            </a:r>
            <a:r>
              <a:rPr lang="en-US" altLang="zh-CN" sz="2000" dirty="0">
                <a:latin typeface="+mn-ea"/>
                <a:cs typeface="+mn-ea"/>
              </a:rPr>
              <a:t>2019.4</a:t>
            </a:r>
            <a:r>
              <a:rPr lang="zh-CN" altLang="en-US" sz="2000" dirty="0">
                <a:latin typeface="+mn-ea"/>
                <a:cs typeface="+mn-ea"/>
              </a:rPr>
              <a:t>后支持）</a:t>
            </a:r>
            <a:r>
              <a:rPr lang="en-US" altLang="zh-CN" sz="2000" dirty="0">
                <a:latin typeface="+mn-ea"/>
                <a:cs typeface="+mn-ea"/>
              </a:rPr>
              <a:t>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 err="1">
                <a:latin typeface="+mn-ea"/>
                <a:cs typeface="+mn-ea"/>
              </a:rPr>
              <a:t>ShaderLab</a:t>
            </a:r>
            <a:r>
              <a:rPr lang="en-US" altLang="zh-CN" sz="2000" dirty="0">
                <a:latin typeface="+mn-ea"/>
                <a:cs typeface="+mn-ea"/>
              </a:rPr>
              <a:t> command: Conservative</a:t>
            </a:r>
            <a:endParaRPr lang="zh-CN" altLang="en-US" sz="2000" dirty="0">
              <a:latin typeface="+mn-ea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094864-CA3A-339E-6114-367D6833D326}"/>
              </a:ext>
            </a:extLst>
          </p:cNvPr>
          <p:cNvSpPr txBox="1"/>
          <p:nvPr/>
        </p:nvSpPr>
        <p:spPr>
          <a:xfrm>
            <a:off x="6963271" y="1054385"/>
            <a:ext cx="406131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/>
              <a:t>Shader "Examples/</a:t>
            </a:r>
            <a:r>
              <a:rPr lang="en-US" altLang="zh-CN" sz="1000" dirty="0" err="1"/>
              <a:t>CommandExample</a:t>
            </a:r>
            <a:r>
              <a:rPr lang="en-US" altLang="zh-CN" sz="1000" dirty="0"/>
              <a:t>"</a:t>
            </a:r>
          </a:p>
          <a:p>
            <a:r>
              <a:rPr lang="en-US" altLang="zh-CN" sz="1000" dirty="0"/>
              <a:t>{</a:t>
            </a:r>
          </a:p>
          <a:p>
            <a:r>
              <a:rPr lang="en-US" altLang="zh-CN" sz="1000" dirty="0"/>
              <a:t>    </a:t>
            </a:r>
            <a:r>
              <a:rPr lang="en-US" altLang="zh-CN" sz="1000" dirty="0" err="1"/>
              <a:t>SubShader</a:t>
            </a:r>
            <a:endParaRPr lang="en-US" altLang="zh-CN" sz="1000" dirty="0"/>
          </a:p>
          <a:p>
            <a:r>
              <a:rPr lang="en-US" altLang="zh-CN" sz="1000" dirty="0"/>
              <a:t>    {</a:t>
            </a:r>
          </a:p>
          <a:p>
            <a:r>
              <a:rPr lang="en-US" altLang="zh-CN" sz="1000" dirty="0"/>
              <a:t>         // The rest of the code that defines the </a:t>
            </a:r>
            <a:r>
              <a:rPr lang="en-US" altLang="zh-CN" sz="1000" dirty="0" err="1"/>
              <a:t>SubShader</a:t>
            </a:r>
            <a:r>
              <a:rPr lang="en-US" altLang="zh-CN" sz="1000" dirty="0"/>
              <a:t> goes here.</a:t>
            </a:r>
          </a:p>
          <a:p>
            <a:r>
              <a:rPr lang="en-US" altLang="zh-CN" sz="1000" dirty="0"/>
              <a:t>        //</a:t>
            </a:r>
            <a:r>
              <a:rPr lang="zh-CN" altLang="en-US" sz="1000" dirty="0"/>
              <a:t> </a:t>
            </a:r>
            <a:r>
              <a:rPr lang="en-US" altLang="zh-CN" sz="1000" dirty="0"/>
              <a:t>Conservative True</a:t>
            </a:r>
          </a:p>
          <a:p>
            <a:r>
              <a:rPr lang="en-US" altLang="zh-CN" sz="1000" dirty="0"/>
              <a:t>        Pass</a:t>
            </a:r>
          </a:p>
          <a:p>
            <a:r>
              <a:rPr lang="en-US" altLang="zh-CN" sz="1000" dirty="0"/>
              <a:t>        {    </a:t>
            </a:r>
          </a:p>
          <a:p>
            <a:r>
              <a:rPr lang="en-US" altLang="zh-CN" sz="1000" dirty="0"/>
              <a:t>              // Enable conservative rasterization for this Pass.</a:t>
            </a:r>
          </a:p>
          <a:p>
            <a:r>
              <a:rPr lang="en-US" altLang="zh-CN" sz="1000" dirty="0"/>
              <a:t>              Conservative True</a:t>
            </a:r>
          </a:p>
          <a:p>
            <a:r>
              <a:rPr lang="en-US" altLang="zh-CN" sz="1000" dirty="0"/>
              <a:t>            </a:t>
            </a:r>
          </a:p>
          <a:p>
            <a:r>
              <a:rPr lang="en-US" altLang="zh-CN" sz="1000" dirty="0"/>
              <a:t>              // The rest of the code that defines the Pass goes here.</a:t>
            </a:r>
          </a:p>
          <a:p>
            <a:r>
              <a:rPr lang="en-US" altLang="zh-CN" sz="1000" dirty="0"/>
              <a:t>        }</a:t>
            </a:r>
          </a:p>
          <a:p>
            <a:r>
              <a:rPr lang="en-US" altLang="zh-CN" sz="1000" dirty="0"/>
              <a:t>    }</a:t>
            </a:r>
          </a:p>
          <a:p>
            <a:r>
              <a:rPr lang="en-US" altLang="zh-CN" sz="1000" dirty="0"/>
              <a:t>}</a:t>
            </a:r>
            <a:endParaRPr lang="zh-CN" altLang="en-US" sz="1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F0EF9A-89BB-16F2-18E2-508E027AFCF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70583" y="3933850"/>
            <a:ext cx="6624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·Unreal Engine: </a:t>
            </a:r>
            <a:r>
              <a:rPr lang="zh-CN" altLang="en-US" sz="2000" dirty="0">
                <a:latin typeface="+mn-ea"/>
                <a:cs typeface="+mn-ea"/>
              </a:rPr>
              <a:t>有接口，但没传入</a:t>
            </a:r>
            <a:r>
              <a:rPr lang="en-US" altLang="zh-CN" sz="2000" dirty="0">
                <a:latin typeface="+mn-ea"/>
                <a:cs typeface="+mn-ea"/>
              </a:rPr>
              <a:t>API</a:t>
            </a:r>
            <a:r>
              <a:rPr lang="zh-CN" altLang="en-US" sz="2000" dirty="0">
                <a:latin typeface="+mn-ea"/>
                <a:cs typeface="+mn-ea"/>
              </a:rPr>
              <a:t>，要改引擎：</a:t>
            </a:r>
            <a:endParaRPr lang="en-US" altLang="zh-CN" sz="2000" dirty="0">
              <a:latin typeface="+mn-ea"/>
              <a:cs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2E94FD-1D10-5491-E025-D8B784171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6524" y="3493359"/>
            <a:ext cx="4248179" cy="3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5750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8BA21-9D71-978A-E2CC-1E305A922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0F3D030A-53E2-369D-A848-A40DA56B210D}"/>
              </a:ext>
            </a:extLst>
          </p:cNvPr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949473-6921-615A-527D-15DBBE3D771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69847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通过几何着色器</a:t>
            </a:r>
            <a:r>
              <a:rPr lang="en-US" altLang="zh-CN" sz="2000" dirty="0">
                <a:latin typeface="+mn-ea"/>
                <a:cs typeface="+mn-ea"/>
              </a:rPr>
              <a:t>(Geometry Shader)</a:t>
            </a:r>
            <a:r>
              <a:rPr lang="zh-CN" altLang="en-US" sz="2000" dirty="0">
                <a:latin typeface="+mn-ea"/>
                <a:cs typeface="+mn-ea"/>
              </a:rPr>
              <a:t>实现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  <a:hlinkClick r:id="rId4"/>
              </a:rPr>
              <a:t>https://yangwc.com/2019/06/11/Voxelization/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  <a:cs typeface="+mn-ea"/>
            </a:endParaRPr>
          </a:p>
          <a:p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通过</a:t>
            </a:r>
            <a:r>
              <a:rPr lang="en-US" altLang="zh-CN" sz="2000" dirty="0" err="1">
                <a:latin typeface="+mn-ea"/>
                <a:cs typeface="+mn-ea"/>
              </a:rPr>
              <a:t>vsps</a:t>
            </a:r>
            <a:r>
              <a:rPr lang="zh-CN" altLang="en-US" sz="2000" dirty="0">
                <a:latin typeface="+mn-ea"/>
                <a:cs typeface="+mn-ea"/>
              </a:rPr>
              <a:t>实现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  <a:hlinkClick r:id="rId5"/>
              </a:rPr>
              <a:t>https://developer.nvidia.com/gpugems/gpugems2/part-v-image-oriented-computing/chapter-42-conservative-rasterization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251087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FF47D-3812-2E9C-829F-D66BC6984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A92E854A-CBCD-53EF-F71D-404A2237D339}"/>
              </a:ext>
            </a:extLst>
          </p:cNvPr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6AC615-810D-4CAE-5F7D-45C94A3F0F6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698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软光栅</a:t>
            </a:r>
            <a:r>
              <a:rPr lang="en-US" altLang="zh-CN" sz="2000" dirty="0">
                <a:latin typeface="+mn-ea"/>
                <a:cs typeface="+mn-ea"/>
              </a:rPr>
              <a:t>/</a:t>
            </a:r>
            <a:r>
              <a:rPr lang="zh-CN" altLang="en-US" sz="2000" dirty="0">
                <a:latin typeface="+mn-ea"/>
                <a:cs typeface="+mn-ea"/>
              </a:rPr>
              <a:t>硬件底层</a:t>
            </a:r>
            <a:r>
              <a:rPr lang="en-US" altLang="zh-CN" sz="2000" dirty="0">
                <a:latin typeface="+mn-ea"/>
                <a:cs typeface="+mn-ea"/>
              </a:rPr>
              <a:t>=》</a:t>
            </a:r>
            <a:r>
              <a:rPr lang="zh-CN" altLang="en-US" sz="2000" dirty="0">
                <a:latin typeface="+mn-ea"/>
                <a:cs typeface="+mn-ea"/>
              </a:rPr>
              <a:t>如何判断像素在三角形内？</a:t>
            </a:r>
            <a:endParaRPr lang="en-US" altLang="zh-CN" sz="2000" dirty="0">
              <a:latin typeface="+mn-ea"/>
              <a:cs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C8B089D-3ED6-1771-E78A-F2DF491D2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75" y="1629594"/>
            <a:ext cx="3744416" cy="23768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2063BF4-6463-162D-D5B4-A0076CA33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151" y="1537842"/>
            <a:ext cx="5377911" cy="188072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35B96DB-033D-CEB2-9729-8C2D13C209BF}"/>
              </a:ext>
            </a:extLst>
          </p:cNvPr>
          <p:cNvSpPr txBox="1"/>
          <p:nvPr/>
        </p:nvSpPr>
        <p:spPr>
          <a:xfrm>
            <a:off x="6171183" y="3645818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j-lt"/>
                <a:ea typeface="+mj-ea"/>
              </a:rPr>
              <a:t>标准光栅化：用像素中心点代入</a:t>
            </a:r>
            <a:endParaRPr lang="en-US" altLang="zh-CN" sz="1800" dirty="0">
              <a:latin typeface="+mj-lt"/>
              <a:ea typeface="+mj-ea"/>
            </a:endParaRPr>
          </a:p>
          <a:p>
            <a:r>
              <a:rPr lang="en-US" altLang="zh-CN" sz="1800" dirty="0">
                <a:latin typeface="+mj-lt"/>
                <a:ea typeface="+mj-ea"/>
              </a:rPr>
              <a:t>=》</a:t>
            </a:r>
            <a:r>
              <a:rPr lang="zh-CN" altLang="en-US" sz="1800" dirty="0">
                <a:latin typeface="+mj-lt"/>
                <a:ea typeface="+mj-ea"/>
              </a:rPr>
              <a:t>保守光栅化：用离正半平面最近的角点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F1A8E2-5D02-91C5-34E5-390A2EA4D94F}"/>
              </a:ext>
            </a:extLst>
          </p:cNvPr>
          <p:cNvSpPr txBox="1"/>
          <p:nvPr/>
        </p:nvSpPr>
        <p:spPr>
          <a:xfrm>
            <a:off x="6027167" y="5734050"/>
            <a:ext cx="496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j-lt"/>
                <a:ea typeface="+mj-ea"/>
              </a:rPr>
              <a:t>且对于固定直线，所有像素的偏移值</a:t>
            </a:r>
            <a:r>
              <a:rPr lang="en-US" altLang="zh-CN" sz="1800" dirty="0">
                <a:latin typeface="+mj-lt"/>
                <a:ea typeface="+mj-ea"/>
              </a:rPr>
              <a:t>t</a:t>
            </a:r>
            <a:r>
              <a:rPr lang="zh-CN" altLang="en-US" sz="1800" dirty="0">
                <a:latin typeface="+mj-lt"/>
                <a:ea typeface="+mj-ea"/>
              </a:rPr>
              <a:t>都一样。所以用公式</a:t>
            </a:r>
            <a:r>
              <a:rPr lang="en-US" altLang="zh-CN" sz="1800" dirty="0">
                <a:latin typeface="+mj-lt"/>
                <a:ea typeface="+mj-ea"/>
              </a:rPr>
              <a:t>(2)</a:t>
            </a:r>
            <a:r>
              <a:rPr lang="zh-CN" altLang="en-US" sz="1800" dirty="0">
                <a:latin typeface="+mj-lt"/>
                <a:ea typeface="+mj-ea"/>
              </a:rPr>
              <a:t>代替</a:t>
            </a:r>
            <a:r>
              <a:rPr lang="en-US" altLang="zh-CN" sz="1800" dirty="0">
                <a:latin typeface="+mj-lt"/>
                <a:ea typeface="+mj-ea"/>
              </a:rPr>
              <a:t>(1)</a:t>
            </a:r>
            <a:endParaRPr lang="zh-CN" altLang="en-US" sz="1800" dirty="0">
              <a:latin typeface="+mj-lt"/>
              <a:ea typeface="+mj-ea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F406BED-585D-0C2C-DB89-49D41210A9C5}"/>
              </a:ext>
            </a:extLst>
          </p:cNvPr>
          <p:cNvGrpSpPr/>
          <p:nvPr/>
        </p:nvGrpSpPr>
        <p:grpSpPr>
          <a:xfrm>
            <a:off x="481248" y="4036375"/>
            <a:ext cx="4753831" cy="684374"/>
            <a:chOff x="481248" y="4036375"/>
            <a:chExt cx="4753831" cy="68437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DE44B34-10AE-1582-62C5-E0F162335C30}"/>
                </a:ext>
              </a:extLst>
            </p:cNvPr>
            <p:cNvSpPr txBox="1"/>
            <p:nvPr/>
          </p:nvSpPr>
          <p:spPr>
            <a:xfrm>
              <a:off x="481248" y="4036375"/>
              <a:ext cx="23055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+mj-lt"/>
                  <a:ea typeface="+mj-ea"/>
                </a:rPr>
                <a:t>Edge function: </a:t>
              </a:r>
              <a:endParaRPr lang="zh-CN" altLang="en-US" dirty="0">
                <a:latin typeface="+mj-lt"/>
                <a:ea typeface="+mj-ea"/>
              </a:endParaRP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ECEE925B-7B65-C3C6-57F2-DF468B50D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248" y="4527931"/>
              <a:ext cx="4753831" cy="192818"/>
            </a:xfrm>
            <a:prstGeom prst="rect">
              <a:avLst/>
            </a:prstGeom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D2EEFEC-3163-95AA-20B9-7445A12EAE53}"/>
              </a:ext>
            </a:extLst>
          </p:cNvPr>
          <p:cNvGrpSpPr/>
          <p:nvPr/>
        </p:nvGrpSpPr>
        <p:grpSpPr>
          <a:xfrm>
            <a:off x="5811143" y="4433376"/>
            <a:ext cx="6096156" cy="1037099"/>
            <a:chOff x="5811143" y="4433376"/>
            <a:chExt cx="6096156" cy="10370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2EAC842-FC65-6671-729B-E87A55C46BED}"/>
                    </a:ext>
                  </a:extLst>
                </p:cNvPr>
                <p:cNvSpPr txBox="1"/>
                <p:nvPr/>
              </p:nvSpPr>
              <p:spPr>
                <a:xfrm>
                  <a:off x="5811143" y="5058503"/>
                  <a:ext cx="6096156" cy="4119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120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0.5,  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&amp;−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2EAC842-FC65-6671-729B-E87A55C46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143" y="5058503"/>
                  <a:ext cx="6096156" cy="411972"/>
                </a:xfrm>
                <a:prstGeom prst="rect">
                  <a:avLst/>
                </a:prstGeom>
                <a:blipFill>
                  <a:blip r:embed="rId7"/>
                  <a:stretch>
                    <a:fillRect t="-229851" b="-3298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E0FE27A-5DD1-4117-3C94-786551B1D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63769" y="4433376"/>
              <a:ext cx="5163998" cy="543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878888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872DD-D8F4-1E01-ADCD-58E440AF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F75DFBC2-C8E4-099B-64E5-5A1354718E4F}"/>
              </a:ext>
            </a:extLst>
          </p:cNvPr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E6E7327B-CA15-E0C7-4EC7-FC5CAFE6115E}"/>
              </a:ext>
            </a:extLst>
          </p:cNvPr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65DAFE9C-37F2-B6D4-C9C0-FBABD5FBB0F1}"/>
              </a:ext>
            </a:extLst>
          </p:cNvPr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E0B04D7-9B1F-AFBD-164A-580B8616C935}"/>
              </a:ext>
            </a:extLst>
          </p:cNvPr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定义和应用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762C3A-D049-10F4-19BB-D8E0706C0F43}"/>
              </a:ext>
            </a:extLst>
          </p:cNvPr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>
            <a:extLst>
              <a:ext uri="{FF2B5EF4-FFF2-40B4-BE49-F238E27FC236}">
                <a16:creationId xmlns:a16="http://schemas.microsoft.com/office/drawing/2014/main" id="{61C339A6-2CA5-888B-39BD-CEFD4E8C42C0}"/>
              </a:ext>
            </a:extLst>
          </p:cNvPr>
          <p:cNvSpPr/>
          <p:nvPr/>
        </p:nvSpPr>
        <p:spPr>
          <a:xfrm rot="16200000">
            <a:off x="4999010" y="4168990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89C27B6-12AA-1BC4-D78A-DBE54BD724FB}"/>
              </a:ext>
            </a:extLst>
          </p:cNvPr>
          <p:cNvGrpSpPr/>
          <p:nvPr/>
        </p:nvGrpSpPr>
        <p:grpSpPr>
          <a:xfrm>
            <a:off x="5793740" y="1971811"/>
            <a:ext cx="5370830" cy="1849755"/>
            <a:chOff x="9124" y="3246"/>
            <a:chExt cx="8458" cy="2913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F249AF98-21C5-8C4C-F314-310009AA7FF9}"/>
                </a:ext>
              </a:extLst>
            </p:cNvPr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AD6DEE92-8B27-E1B8-88BC-EDBBCD2BC1A1}"/>
                </a:ext>
              </a:extLst>
            </p:cNvPr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A2767E5-862B-3549-A828-B80CF54A5B02}"/>
                </a:ext>
              </a:extLst>
            </p:cNvPr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C5821278-C3FA-0BEE-2012-9EE8DBF949BD}"/>
                </a:ext>
              </a:extLst>
            </p:cNvPr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558FCE5E-6957-C8FE-47B8-DF1A98BA8F0A}"/>
                </a:ext>
              </a:extLst>
            </p:cNvPr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硬件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API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支持（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D3D11.3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30B47975-D12F-5C50-4A17-64743360A42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自己实现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BD714771-FE8C-5C23-A7CA-D3C8CA77EB9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28D2CF-43F0-8CD3-3326-30162C78794D}"/>
              </a:ext>
            </a:extLst>
          </p:cNvPr>
          <p:cNvGrpSpPr/>
          <p:nvPr/>
        </p:nvGrpSpPr>
        <p:grpSpPr>
          <a:xfrm>
            <a:off x="5810885" y="4252778"/>
            <a:ext cx="5370830" cy="1849755"/>
            <a:chOff x="9124" y="3246"/>
            <a:chExt cx="8458" cy="2913"/>
          </a:xfrm>
        </p:grpSpPr>
        <p:sp>
          <p:nvSpPr>
            <p:cNvPr id="7" name="圆角矩形 1">
              <a:extLst>
                <a:ext uri="{FF2B5EF4-FFF2-40B4-BE49-F238E27FC236}">
                  <a16:creationId xmlns:a16="http://schemas.microsoft.com/office/drawing/2014/main" id="{3865EA54-E925-BAC3-8F48-7E2D9E5DCEF1}"/>
                </a:ext>
              </a:extLst>
            </p:cNvPr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</a:p>
          </p:txBody>
        </p:sp>
        <p:sp>
          <p:nvSpPr>
            <p:cNvPr id="9" name="圆角矩形 3">
              <a:extLst>
                <a:ext uri="{FF2B5EF4-FFF2-40B4-BE49-F238E27FC236}">
                  <a16:creationId xmlns:a16="http://schemas.microsoft.com/office/drawing/2014/main" id="{96DBBAD6-EC59-1298-808A-451AE4402DF0}"/>
                </a:ext>
              </a:extLst>
            </p:cNvPr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176846F-0A4F-0C78-2459-BDA98F2B30A7}"/>
                </a:ext>
              </a:extLst>
            </p:cNvPr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其它细节问题</a:t>
              </a:r>
            </a:p>
          </p:txBody>
        </p: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A04AEEE6-3164-D6FA-C85A-E9E440EBBC88}"/>
                </a:ext>
              </a:extLst>
            </p:cNvPr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3.1</a:t>
              </a:r>
            </a:p>
          </p:txBody>
        </p:sp>
        <p:sp>
          <p:nvSpPr>
            <p:cNvPr id="12" name="圆角矩形 7">
              <a:extLst>
                <a:ext uri="{FF2B5EF4-FFF2-40B4-BE49-F238E27FC236}">
                  <a16:creationId xmlns:a16="http://schemas.microsoft.com/office/drawing/2014/main" id="{67FE8D0F-97D6-532E-0286-91F95D89B207}"/>
                </a:ext>
              </a:extLst>
            </p:cNvPr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边界像素重复渲染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圆角矩形 18">
              <a:extLst>
                <a:ext uri="{FF2B5EF4-FFF2-40B4-BE49-F238E27FC236}">
                  <a16:creationId xmlns:a16="http://schemas.microsoft.com/office/drawing/2014/main" id="{C8761A50-B74C-586C-F69B-F505350C1F6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内保守光栅化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圆角矩形 19">
              <a:extLst>
                <a:ext uri="{FF2B5EF4-FFF2-40B4-BE49-F238E27FC236}">
                  <a16:creationId xmlns:a16="http://schemas.microsoft.com/office/drawing/2014/main" id="{9EB3D069-21C8-CA9D-61CA-13E3D1FE411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7765082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E21A9-1094-4367-34CD-F5176505A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699B1A1B-2D2B-4ED1-FF63-615710880239}"/>
              </a:ext>
            </a:extLst>
          </p:cNvPr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边界像素重复渲染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376FE2-1646-8957-9BD8-62BFFCAB5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831" y="837506"/>
            <a:ext cx="3636813" cy="22507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1E63AA1-69E9-91FF-18D9-13D33762522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0703" y="3088225"/>
            <a:ext cx="87129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左边：标准光栅化，三角形公共边经过的像素只会被一个三角形光栅化</a:t>
            </a:r>
            <a:endParaRPr lang="en-US" altLang="zh-CN" sz="2000" dirty="0">
              <a:latin typeface="+mn-ea"/>
              <a:cs typeface="+mn-ea"/>
            </a:endParaRPr>
          </a:p>
          <a:p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右边：保守光栅化，这些像素可能会被两个三角形处理到</a:t>
            </a:r>
            <a:endParaRPr lang="en-US" altLang="zh-CN" sz="2000" dirty="0">
              <a:latin typeface="+mn-ea"/>
              <a:cs typeface="+mn-ea"/>
            </a:endParaRPr>
          </a:p>
          <a:p>
            <a:endParaRPr lang="en-US" altLang="zh-CN" sz="2000" dirty="0">
              <a:latin typeface="+mn-ea"/>
              <a:cs typeface="+mn-ea"/>
            </a:endParaRPr>
          </a:p>
          <a:p>
            <a:r>
              <a:rPr lang="zh-CN" altLang="en-US" sz="2000" dirty="0">
                <a:latin typeface="+mn-ea"/>
                <a:cs typeface="+mn-ea"/>
              </a:rPr>
              <a:t>一个解决方法：两个</a:t>
            </a:r>
            <a:r>
              <a:rPr lang="en-US" altLang="zh-CN" sz="2000" dirty="0">
                <a:latin typeface="+mn-ea"/>
                <a:cs typeface="+mn-ea"/>
              </a:rPr>
              <a:t>pass</a:t>
            </a:r>
            <a:r>
              <a:rPr lang="zh-CN" altLang="en-US" sz="2000" dirty="0">
                <a:latin typeface="+mn-ea"/>
                <a:cs typeface="+mn-ea"/>
              </a:rPr>
              <a:t>，保守光栅化后再用标准光栅化</a:t>
            </a:r>
            <a:endParaRPr lang="en-US" altLang="zh-CN" sz="2000" dirty="0">
              <a:latin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858866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43646-A152-3912-2B78-44D63F633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9A6CB3B3-C632-E3B5-B103-165D913653A6}"/>
              </a:ext>
            </a:extLst>
          </p:cNvPr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内保守光栅化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0BB1A6-D095-2BC0-4759-95946DE227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0703" y="3088225"/>
            <a:ext cx="87129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在</a:t>
            </a:r>
            <a:r>
              <a:rPr lang="en-US" altLang="zh-CN" sz="2000" dirty="0">
                <a:latin typeface="+mn-ea"/>
                <a:cs typeface="+mn-ea"/>
              </a:rPr>
              <a:t>Pixel Shader</a:t>
            </a:r>
            <a:r>
              <a:rPr lang="zh-CN" altLang="en-US" sz="2000" dirty="0">
                <a:latin typeface="+mn-ea"/>
                <a:cs typeface="+mn-ea"/>
              </a:rPr>
              <a:t>中引入系统语义</a:t>
            </a:r>
            <a:r>
              <a:rPr lang="en-US" altLang="zh-CN" sz="2000" dirty="0">
                <a:latin typeface="+mn-ea"/>
                <a:cs typeface="+mn-ea"/>
              </a:rPr>
              <a:t>: </a:t>
            </a:r>
            <a:r>
              <a:rPr lang="en-US" altLang="zh-CN" sz="2000" b="1" i="1" dirty="0" err="1">
                <a:latin typeface="+mn-ea"/>
                <a:cs typeface="+mn-ea"/>
              </a:rPr>
              <a:t>SV_InnerCoverage</a:t>
            </a:r>
            <a:r>
              <a:rPr lang="zh-CN" altLang="en-US" sz="2000" dirty="0">
                <a:latin typeface="+mn-ea"/>
                <a:cs typeface="+mn-ea"/>
              </a:rPr>
              <a:t>，表示像素是否被当前三角形完全覆盖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b="1" i="1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需要</a:t>
            </a:r>
            <a:r>
              <a:rPr lang="en-US" altLang="zh-CN" sz="2000" dirty="0">
                <a:latin typeface="+mn-ea"/>
                <a:cs typeface="+mn-ea"/>
              </a:rPr>
              <a:t>Tier3</a:t>
            </a:r>
            <a:endParaRPr lang="en-US" altLang="zh-CN" sz="2000" b="1" i="1" dirty="0">
              <a:latin typeface="+mn-ea"/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C6445A-3F58-EBC8-D471-C6F0F2C0A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751" y="981522"/>
            <a:ext cx="1800200" cy="19326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F87A43-FF96-59D7-D834-98C32E874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91" y="4365898"/>
            <a:ext cx="794112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6871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6940" y="1485265"/>
            <a:ext cx="10463530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《Real-Time Rendering 4th </a:t>
            </a:r>
            <a:r>
              <a:rPr lang="en-US" altLang="zh-CN" dirty="0" err="1"/>
              <a:t>Edition》Chapter</a:t>
            </a:r>
            <a:r>
              <a:rPr lang="en-US" altLang="zh-CN" dirty="0"/>
              <a:t> 23.1 Rasterization</a:t>
            </a:r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D3D</a:t>
            </a:r>
            <a:r>
              <a:rPr lang="zh-CN" altLang="en-US" dirty="0"/>
              <a:t>文档</a:t>
            </a: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hlinkClick r:id="rId3"/>
              </a:rPr>
              <a:t>https://microsoft.github.io/DirectX-Specs/d3d/ConservativeRasterization.html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硬件支持情况</a:t>
            </a:r>
            <a:r>
              <a:rPr lang="en-US" altLang="zh-CN" dirty="0">
                <a:hlinkClick r:id="rId4"/>
              </a:rPr>
              <a:t>https://en.wikipedia.org/wiki/Feature_levels_in_Direct3D#Direct3D_12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几何着色器实现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https://yangwc.com/2019/06/11/Voxelization/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定义和应用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782616" y="1001712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793740" y="1971811"/>
            <a:ext cx="5370830" cy="1849755"/>
            <a:chOff x="9124" y="3246"/>
            <a:chExt cx="8458" cy="2913"/>
          </a:xfrm>
        </p:grpSpPr>
        <p:sp>
          <p:nvSpPr>
            <p:cNvPr id="2" name="圆角矩形 1"/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硬件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API 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支持（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D3D11.3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圆角矩形 18"/>
            <p:cNvSpPr/>
            <p:nvPr>
              <p:custDataLst>
                <p:tags r:id="rId3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自己实现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4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4CCF20-A8A2-18C9-1D24-7C17A647BEF9}"/>
              </a:ext>
            </a:extLst>
          </p:cNvPr>
          <p:cNvGrpSpPr/>
          <p:nvPr/>
        </p:nvGrpSpPr>
        <p:grpSpPr>
          <a:xfrm>
            <a:off x="5810885" y="4252778"/>
            <a:ext cx="5370830" cy="1849755"/>
            <a:chOff x="9124" y="3246"/>
            <a:chExt cx="8458" cy="2913"/>
          </a:xfrm>
        </p:grpSpPr>
        <p:sp>
          <p:nvSpPr>
            <p:cNvPr id="7" name="圆角矩形 1">
              <a:extLst>
                <a:ext uri="{FF2B5EF4-FFF2-40B4-BE49-F238E27FC236}">
                  <a16:creationId xmlns:a16="http://schemas.microsoft.com/office/drawing/2014/main" id="{1C1EE194-3301-5022-341B-82463840260B}"/>
                </a:ext>
              </a:extLst>
            </p:cNvPr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</a:p>
          </p:txBody>
        </p:sp>
        <p:sp>
          <p:nvSpPr>
            <p:cNvPr id="9" name="圆角矩形 3">
              <a:extLst>
                <a:ext uri="{FF2B5EF4-FFF2-40B4-BE49-F238E27FC236}">
                  <a16:creationId xmlns:a16="http://schemas.microsoft.com/office/drawing/2014/main" id="{94950A39-35DE-034D-5B5F-7805DB563F83}"/>
                </a:ext>
              </a:extLst>
            </p:cNvPr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564E24-6F86-CDD0-E45C-14BB36C311E8}"/>
                </a:ext>
              </a:extLst>
            </p:cNvPr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其它细节问题</a:t>
              </a:r>
            </a:p>
          </p:txBody>
        </p: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439EF01C-0FAF-BA3D-87B2-A69A310B738A}"/>
                </a:ext>
              </a:extLst>
            </p:cNvPr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3.1</a:t>
              </a:r>
            </a:p>
          </p:txBody>
        </p:sp>
        <p:sp>
          <p:nvSpPr>
            <p:cNvPr id="12" name="圆角矩形 7">
              <a:extLst>
                <a:ext uri="{FF2B5EF4-FFF2-40B4-BE49-F238E27FC236}">
                  <a16:creationId xmlns:a16="http://schemas.microsoft.com/office/drawing/2014/main" id="{64E787B2-80E4-DD2E-A6C7-BFBD8485F216}"/>
                </a:ext>
              </a:extLst>
            </p:cNvPr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边界像素重复渲染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圆角矩形 18">
              <a:extLst>
                <a:ext uri="{FF2B5EF4-FFF2-40B4-BE49-F238E27FC236}">
                  <a16:creationId xmlns:a16="http://schemas.microsoft.com/office/drawing/2014/main" id="{A896FF1D-54BB-B89A-7AF9-FF3DC0CA74A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内保守光栅化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圆角矩形 19">
              <a:extLst>
                <a:ext uri="{FF2B5EF4-FFF2-40B4-BE49-F238E27FC236}">
                  <a16:creationId xmlns:a16="http://schemas.microsoft.com/office/drawing/2014/main" id="{D7239F0A-6803-EEC3-740C-4DBF5304DD1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3.2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58986-447E-7A55-C262-6CAD6D51A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715CF34B-5D3B-C825-A8F1-BF50E2EDD066}"/>
              </a:ext>
            </a:extLst>
          </p:cNvPr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8C757B2-1D9C-D23C-824E-210958B28DE7}"/>
              </a:ext>
            </a:extLst>
          </p:cNvPr>
          <p:cNvGrpSpPr/>
          <p:nvPr/>
        </p:nvGrpSpPr>
        <p:grpSpPr>
          <a:xfrm>
            <a:off x="3074839" y="981522"/>
            <a:ext cx="5141139" cy="2950902"/>
            <a:chOff x="2930822" y="1053530"/>
            <a:chExt cx="5141139" cy="295090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DC8EBBE-AB3C-6E2B-DB6E-020DB57C9608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981112" y="3727433"/>
              <a:ext cx="50405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200" dirty="0">
                  <a:latin typeface="+mn-ea"/>
                  <a:cs typeface="+mn-ea"/>
                </a:rPr>
                <a:t>绿色：全部在三角形内</a:t>
              </a:r>
              <a:r>
                <a:rPr lang="en-US" altLang="zh-CN" sz="1200" dirty="0">
                  <a:latin typeface="+mn-ea"/>
                  <a:cs typeface="+mn-ea"/>
                </a:rPr>
                <a:t> </a:t>
              </a:r>
              <a:r>
                <a:rPr lang="zh-CN" altLang="en-US" sz="1200" dirty="0">
                  <a:latin typeface="+mn-ea"/>
                  <a:cs typeface="+mn-ea"/>
                </a:rPr>
                <a:t>黄色：中心点在三角形内</a:t>
              </a:r>
              <a:r>
                <a:rPr lang="en-US" altLang="zh-CN" sz="1200" dirty="0">
                  <a:latin typeface="+mn-ea"/>
                  <a:cs typeface="+mn-ea"/>
                </a:rPr>
                <a:t> </a:t>
              </a:r>
              <a:r>
                <a:rPr lang="zh-CN" altLang="en-US" sz="1200" dirty="0">
                  <a:latin typeface="+mn-ea"/>
                  <a:cs typeface="+mn-ea"/>
                </a:rPr>
                <a:t>蓝色：有碰到三角形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4305110-35E8-92A1-2620-312FB329C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0822" y="1053530"/>
              <a:ext cx="5141139" cy="2745911"/>
            </a:xfrm>
            <a:prstGeom prst="rect">
              <a:avLst/>
            </a:prstGeom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79B64BF-0630-F8B2-E86A-D8E152F99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90178"/>
              </p:ext>
            </p:extLst>
          </p:nvPr>
        </p:nvGraphicFramePr>
        <p:xfrm>
          <a:off x="626567" y="3967829"/>
          <a:ext cx="9865095" cy="28269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008">
                  <a:extLst>
                    <a:ext uri="{9D8B030D-6E8A-4147-A177-3AD203B41FA5}">
                      <a16:colId xmlns:a16="http://schemas.microsoft.com/office/drawing/2014/main" val="689207744"/>
                    </a:ext>
                  </a:extLst>
                </a:gridCol>
                <a:gridCol w="4544473">
                  <a:extLst>
                    <a:ext uri="{9D8B030D-6E8A-4147-A177-3AD203B41FA5}">
                      <a16:colId xmlns:a16="http://schemas.microsoft.com/office/drawing/2014/main" val="1207313487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16962875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305344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50809020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3368284633"/>
                    </a:ext>
                  </a:extLst>
                </a:gridCol>
              </a:tblGrid>
              <a:tr h="410913">
                <a:tc rowSpan="2" gridSpan="2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光栅化类型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会被光栅化的像素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862955"/>
                  </a:ext>
                </a:extLst>
              </a:tr>
              <a:tr h="410913">
                <a:tc gridSpan="2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79458"/>
                  </a:ext>
                </a:extLst>
              </a:tr>
              <a:tr h="559018">
                <a:tc gridSpan="2"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标准光栅化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836223"/>
                  </a:ext>
                </a:extLst>
              </a:tr>
              <a:tr h="682534">
                <a:tc rowSpan="2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保守光栅化（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conservative rasterization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外</a:t>
                      </a:r>
                      <a:r>
                        <a:rPr lang="zh-CN" altLang="en-US" sz="1800" b="1" i="1" dirty="0">
                          <a:solidFill>
                            <a:schemeClr val="tx1"/>
                          </a:solidFill>
                        </a:rPr>
                        <a:t>保守光栅化（</a:t>
                      </a:r>
                      <a:r>
                        <a:rPr lang="en-US" altLang="zh-CN" sz="1800" b="1" i="1" dirty="0">
                          <a:solidFill>
                            <a:schemeClr val="tx1"/>
                          </a:solidFill>
                        </a:rPr>
                        <a:t>overestimated conservative rasterization/outer-conservative rasterization</a:t>
                      </a:r>
                      <a:r>
                        <a:rPr lang="zh-CN" altLang="en-US" sz="1800" b="1" i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本次主题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115858"/>
                  </a:ext>
                </a:extLst>
              </a:tr>
              <a:tr h="682534">
                <a:tc vMerge="1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内保守光栅化（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underestimated conservative rasterization/inner-conservative rasterization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不常见，后面提一下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49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10362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80B8DA-E023-2922-0859-0394CC1BD81A}"/>
              </a:ext>
            </a:extLst>
          </p:cNvPr>
          <p:cNvGrpSpPr/>
          <p:nvPr/>
        </p:nvGrpSpPr>
        <p:grpSpPr>
          <a:xfrm>
            <a:off x="914599" y="879016"/>
            <a:ext cx="10513168" cy="923330"/>
            <a:chOff x="914599" y="879016"/>
            <a:chExt cx="10513168" cy="92333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B5F03BB-77C4-0EB2-AED2-22AD18DC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599" y="1053530"/>
              <a:ext cx="7539335" cy="71158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B6B59D-65C2-C274-22F3-226D5C8D241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8547447" y="879016"/>
              <a:ext cx="288032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cs typeface="+mn-ea"/>
                </a:rPr>
                <a:t>碰撞检测、遮挡剔除、阴影、及对其它算法起到抗锯齿效果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66947F6-C009-6F7D-08EA-DF5E6412BC82}"/>
              </a:ext>
            </a:extLst>
          </p:cNvPr>
          <p:cNvGrpSpPr/>
          <p:nvPr/>
        </p:nvGrpSpPr>
        <p:grpSpPr>
          <a:xfrm>
            <a:off x="842591" y="4198790"/>
            <a:ext cx="8548865" cy="2664296"/>
            <a:chOff x="646654" y="4149874"/>
            <a:chExt cx="8548865" cy="2664296"/>
          </a:xfrm>
          <a:noFill/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5F68ED-A62B-F9CB-CF9F-C645A29B18D9}"/>
                </a:ext>
              </a:extLst>
            </p:cNvPr>
            <p:cNvSpPr/>
            <p:nvPr/>
          </p:nvSpPr>
          <p:spPr>
            <a:xfrm>
              <a:off x="646654" y="4149874"/>
              <a:ext cx="8548865" cy="2664296"/>
            </a:xfrm>
            <a:prstGeom prst="rect">
              <a:avLst/>
            </a:prstGeom>
            <a:grpFill/>
            <a:ln w="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01ABBB8-74E2-C62D-48F9-28D1887D7B2C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46654" y="4221882"/>
              <a:ext cx="5472608" cy="184665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dirty="0">
                  <a:latin typeface="+mn-ea"/>
                  <a:cs typeface="+mn-ea"/>
                </a:rPr>
                <a:t>例</a:t>
              </a:r>
              <a:r>
                <a:rPr lang="en-US" altLang="zh-CN" dirty="0">
                  <a:latin typeface="+mn-ea"/>
                  <a:cs typeface="+mn-ea"/>
                </a:rPr>
                <a:t>2</a:t>
              </a:r>
              <a:r>
                <a:rPr lang="zh-CN" altLang="en-US" dirty="0">
                  <a:latin typeface="+mn-ea"/>
                  <a:cs typeface="+mn-ea"/>
                </a:rPr>
                <a:t>：</a:t>
              </a:r>
              <a:endParaRPr lang="en-US" altLang="zh-CN" dirty="0">
                <a:latin typeface="+mn-ea"/>
                <a:cs typeface="+mn-ea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cs typeface="+mn-ea"/>
                </a:rPr>
                <a:t>把</a:t>
              </a:r>
              <a:r>
                <a:rPr lang="en-US" altLang="zh-CN" sz="1800" dirty="0">
                  <a:latin typeface="+mn-ea"/>
                  <a:cs typeface="+mn-ea"/>
                </a:rPr>
                <a:t>UE</a:t>
              </a:r>
              <a:r>
                <a:rPr lang="zh-CN" altLang="en-US" sz="1800" dirty="0">
                  <a:latin typeface="+mn-ea"/>
                  <a:cs typeface="+mn-ea"/>
                </a:rPr>
                <a:t>的光照结果渲染到一张</a:t>
              </a:r>
              <a:r>
                <a:rPr lang="en-US" altLang="zh-CN" sz="1800" dirty="0">
                  <a:latin typeface="+mn-ea"/>
                  <a:cs typeface="+mn-ea"/>
                </a:rPr>
                <a:t>RT</a:t>
              </a:r>
              <a:r>
                <a:rPr lang="zh-CN" altLang="en-US" sz="1800" dirty="0">
                  <a:latin typeface="+mn-ea"/>
                  <a:cs typeface="+mn-ea"/>
                </a:rPr>
                <a:t>上（对应模型二套</a:t>
              </a:r>
              <a:r>
                <a:rPr lang="en-US" altLang="zh-CN" sz="1800" dirty="0">
                  <a:latin typeface="+mn-ea"/>
                  <a:cs typeface="+mn-ea"/>
                </a:rPr>
                <a:t>UV</a:t>
              </a:r>
              <a:r>
                <a:rPr lang="zh-CN" altLang="en-US" sz="1800" dirty="0">
                  <a:latin typeface="+mn-ea"/>
                  <a:cs typeface="+mn-ea"/>
                </a:rPr>
                <a:t>，类似</a:t>
              </a:r>
              <a:r>
                <a:rPr lang="en-US" altLang="zh-CN" sz="1800" dirty="0">
                  <a:latin typeface="+mn-ea"/>
                  <a:cs typeface="+mn-ea"/>
                </a:rPr>
                <a:t>lightmap</a:t>
              </a:r>
              <a:r>
                <a:rPr lang="zh-CN" altLang="en-US" sz="1800" dirty="0">
                  <a:latin typeface="+mn-ea"/>
                  <a:cs typeface="+mn-ea"/>
                </a:rPr>
                <a:t>）</a:t>
              </a:r>
              <a:r>
                <a:rPr lang="en-US" altLang="zh-CN" sz="1800" dirty="0">
                  <a:latin typeface="+mn-ea"/>
                  <a:cs typeface="+mn-ea"/>
                </a:rPr>
                <a:t>,</a:t>
              </a:r>
              <a:r>
                <a:rPr lang="zh-CN" altLang="en-US" sz="1800" dirty="0">
                  <a:latin typeface="+mn-ea"/>
                  <a:cs typeface="+mn-ea"/>
                </a:rPr>
                <a:t>再在</a:t>
              </a:r>
              <a:r>
                <a:rPr lang="en-US" altLang="zh-CN" sz="1800" dirty="0">
                  <a:latin typeface="+mn-ea"/>
                  <a:cs typeface="+mn-ea"/>
                </a:rPr>
                <a:t>Unity</a:t>
              </a:r>
              <a:r>
                <a:rPr lang="zh-CN" altLang="en-US" sz="1800" dirty="0">
                  <a:latin typeface="+mn-ea"/>
                  <a:cs typeface="+mn-ea"/>
                </a:rPr>
                <a:t>中采样。</a:t>
              </a:r>
              <a:endParaRPr lang="en-US" altLang="zh-CN" sz="1800" dirty="0">
                <a:latin typeface="+mn-ea"/>
                <a:cs typeface="+mn-ea"/>
              </a:endParaRPr>
            </a:p>
            <a:p>
              <a:pPr indent="0">
                <a:buFont typeface="Arial" panose="020B0604020202020204" pitchFamily="34" charset="0"/>
                <a:buNone/>
              </a:pPr>
              <a:endParaRPr lang="en-US" altLang="zh-CN" sz="1800" dirty="0">
                <a:latin typeface="+mn-ea"/>
                <a:cs typeface="+mn-ea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cs typeface="+mn-ea"/>
                </a:rPr>
                <a:t>标准光栅化下，</a:t>
              </a:r>
              <a:r>
                <a:rPr lang="en-US" altLang="zh-CN" sz="1800" dirty="0">
                  <a:latin typeface="+mn-ea"/>
                  <a:cs typeface="+mn-ea"/>
                </a:rPr>
                <a:t>B</a:t>
              </a:r>
              <a:r>
                <a:rPr lang="zh-CN" altLang="en-US" sz="1800" dirty="0">
                  <a:latin typeface="+mn-ea"/>
                  <a:cs typeface="+mn-ea"/>
                </a:rPr>
                <a:t>点不会被渲染。采样</a:t>
              </a:r>
              <a:r>
                <a:rPr lang="en-US" altLang="zh-CN" sz="1800" dirty="0">
                  <a:latin typeface="+mn-ea"/>
                  <a:cs typeface="+mn-ea"/>
                </a:rPr>
                <a:t>A</a:t>
              </a:r>
              <a:r>
                <a:rPr lang="zh-CN" altLang="en-US" sz="1800" dirty="0">
                  <a:latin typeface="+mn-ea"/>
                  <a:cs typeface="+mn-ea"/>
                </a:rPr>
                <a:t>点时用</a:t>
              </a:r>
              <a:r>
                <a:rPr lang="en-US" altLang="zh-CN" sz="1800" dirty="0">
                  <a:latin typeface="+mn-ea"/>
                  <a:cs typeface="+mn-ea"/>
                </a:rPr>
                <a:t>B</a:t>
              </a:r>
              <a:r>
                <a:rPr lang="zh-CN" altLang="en-US" sz="1800" dirty="0">
                  <a:latin typeface="+mn-ea"/>
                  <a:cs typeface="+mn-ea"/>
                </a:rPr>
                <a:t>的无效数据去插值，产生锯齿。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F0A9C7C-A38D-D335-6EC1-BC2F71427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9175" y="4289609"/>
              <a:ext cx="2919838" cy="2518102"/>
            </a:xfrm>
            <a:prstGeom prst="rect">
              <a:avLst/>
            </a:prstGeom>
            <a:grpFill/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DC6A5FC-BA67-BA81-D6D4-7AECC6B7F7A6}"/>
              </a:ext>
            </a:extLst>
          </p:cNvPr>
          <p:cNvGrpSpPr/>
          <p:nvPr/>
        </p:nvGrpSpPr>
        <p:grpSpPr>
          <a:xfrm>
            <a:off x="554559" y="1945598"/>
            <a:ext cx="9433048" cy="2177273"/>
            <a:chOff x="554559" y="1765117"/>
            <a:chExt cx="9433048" cy="21772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E31FC48-F2A2-E8A1-E2F6-ECA04A7510BD}"/>
                </a:ext>
              </a:extLst>
            </p:cNvPr>
            <p:cNvSpPr/>
            <p:nvPr/>
          </p:nvSpPr>
          <p:spPr>
            <a:xfrm>
              <a:off x="626567" y="1765117"/>
              <a:ext cx="9361040" cy="2177273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9EB6601-E707-2F7C-CC06-91484A9FE13C}"/>
                </a:ext>
              </a:extLst>
            </p:cNvPr>
            <p:cNvGrpSpPr/>
            <p:nvPr/>
          </p:nvGrpSpPr>
          <p:grpSpPr>
            <a:xfrm>
              <a:off x="554559" y="1834984"/>
              <a:ext cx="9289032" cy="2037538"/>
              <a:chOff x="554559" y="1834984"/>
              <a:chExt cx="9289032" cy="203753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981DD1C-BD58-8CB7-1AEF-AC75AEA0A3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5159" y="1834984"/>
                <a:ext cx="3888432" cy="2037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7B890B-633E-5189-727D-E9D72D3418ED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54559" y="2046948"/>
                <a:ext cx="547260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例</a:t>
                </a:r>
                <a:r>
                  <a:rPr lang="en-US" altLang="zh-CN" dirty="0">
                    <a:latin typeface="+mn-ea"/>
                    <a:cs typeface="+mn-ea"/>
                  </a:rPr>
                  <a:t>1</a:t>
                </a:r>
                <a:r>
                  <a:rPr lang="zh-CN" altLang="en-US" dirty="0">
                    <a:latin typeface="+mn-ea"/>
                    <a:cs typeface="+mn-ea"/>
                  </a:rPr>
                  <a:t>：</a:t>
                </a:r>
                <a:endParaRPr lang="en-US" altLang="zh-CN" dirty="0">
                  <a:latin typeface="+mn-ea"/>
                  <a:cs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800" dirty="0">
                    <a:latin typeface="+mn-ea"/>
                    <a:cs typeface="+mn-ea"/>
                  </a:rPr>
                  <a:t>图像空间的相交检测：图</a:t>
                </a:r>
                <a:r>
                  <a:rPr lang="en-US" altLang="zh-CN" sz="1800" dirty="0">
                    <a:latin typeface="+mn-ea"/>
                    <a:cs typeface="+mn-ea"/>
                  </a:rPr>
                  <a:t>a</a:t>
                </a:r>
                <a:r>
                  <a:rPr lang="zh-CN" altLang="en-US" sz="1800" dirty="0">
                    <a:latin typeface="+mn-ea"/>
                    <a:cs typeface="+mn-ea"/>
                  </a:rPr>
                  <a:t>使用标准光栅化产生漏检</a:t>
                </a:r>
                <a:endParaRPr lang="en-US" altLang="zh-CN" sz="1800" dirty="0">
                  <a:latin typeface="+mn-ea"/>
                  <a:cs typeface="+mn-ea"/>
                </a:endParaRPr>
              </a:p>
            </p:txBody>
          </p:sp>
        </p:grp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A9E50-4391-CD44-76A1-A0392B970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43B91BFD-47EA-212B-FB96-89F31AAAEE07}"/>
              </a:ext>
            </a:extLst>
          </p:cNvPr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684CE41D-BAFA-AE98-BFD8-FE28FE9D8F53}"/>
              </a:ext>
            </a:extLst>
          </p:cNvPr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A965680E-A31E-0D6F-EB62-C933D9C7A3D7}"/>
              </a:ext>
            </a:extLst>
          </p:cNvPr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B8D16B5-5E40-96A8-13E1-B17063A2FFFE}"/>
              </a:ext>
            </a:extLst>
          </p:cNvPr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定义和应用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039575-092E-3914-0632-2C366F6B01FE}"/>
              </a:ext>
            </a:extLst>
          </p:cNvPr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>
            <a:extLst>
              <a:ext uri="{FF2B5EF4-FFF2-40B4-BE49-F238E27FC236}">
                <a16:creationId xmlns:a16="http://schemas.microsoft.com/office/drawing/2014/main" id="{5A7F514A-D170-8A6F-2901-AA92F5591C34}"/>
              </a:ext>
            </a:extLst>
          </p:cNvPr>
          <p:cNvSpPr/>
          <p:nvPr/>
        </p:nvSpPr>
        <p:spPr>
          <a:xfrm rot="16200000">
            <a:off x="4797715" y="1888023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04D7BCF-C668-F96B-039D-DD76A88589B3}"/>
              </a:ext>
            </a:extLst>
          </p:cNvPr>
          <p:cNvGrpSpPr/>
          <p:nvPr/>
        </p:nvGrpSpPr>
        <p:grpSpPr>
          <a:xfrm>
            <a:off x="5793740" y="1971811"/>
            <a:ext cx="5370830" cy="1849755"/>
            <a:chOff x="9124" y="3246"/>
            <a:chExt cx="8458" cy="2913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291445EC-1EF3-E43E-20A3-67DDE7C8006C}"/>
                </a:ext>
              </a:extLst>
            </p:cNvPr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4D6343A4-0101-9241-F704-9E7295DA56F9}"/>
                </a:ext>
              </a:extLst>
            </p:cNvPr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A0EFC9-7684-89F6-F14D-7C4816E87691}"/>
                </a:ext>
              </a:extLst>
            </p:cNvPr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D36C8824-3A2D-A01B-9EF4-CB2C7263E0D8}"/>
                </a:ext>
              </a:extLst>
            </p:cNvPr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A2EE1D81-C413-135A-40BB-EC3E0D3FC335}"/>
                </a:ext>
              </a:extLst>
            </p:cNvPr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硬件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API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支持（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D3D11.3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E5CF7651-E7FD-50A3-B89C-918672643BC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自己实现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A1105A09-4703-0AAA-12E9-F8C902C4E7D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6F38B4-3588-E7E1-190E-B65479C041B8}"/>
              </a:ext>
            </a:extLst>
          </p:cNvPr>
          <p:cNvGrpSpPr/>
          <p:nvPr/>
        </p:nvGrpSpPr>
        <p:grpSpPr>
          <a:xfrm>
            <a:off x="5810885" y="4252778"/>
            <a:ext cx="5370830" cy="1849755"/>
            <a:chOff x="9124" y="3246"/>
            <a:chExt cx="8458" cy="2913"/>
          </a:xfrm>
        </p:grpSpPr>
        <p:sp>
          <p:nvSpPr>
            <p:cNvPr id="7" name="圆角矩形 1">
              <a:extLst>
                <a:ext uri="{FF2B5EF4-FFF2-40B4-BE49-F238E27FC236}">
                  <a16:creationId xmlns:a16="http://schemas.microsoft.com/office/drawing/2014/main" id="{C9B8F5E7-AC2A-1074-40B1-5A2792357635}"/>
                </a:ext>
              </a:extLst>
            </p:cNvPr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</a:p>
          </p:txBody>
        </p:sp>
        <p:sp>
          <p:nvSpPr>
            <p:cNvPr id="9" name="圆角矩形 3">
              <a:extLst>
                <a:ext uri="{FF2B5EF4-FFF2-40B4-BE49-F238E27FC236}">
                  <a16:creationId xmlns:a16="http://schemas.microsoft.com/office/drawing/2014/main" id="{4892DD1B-7172-71B9-9BBB-147EAA9CA061}"/>
                </a:ext>
              </a:extLst>
            </p:cNvPr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B0F255-FD95-292D-BBA6-BA76E50F5323}"/>
                </a:ext>
              </a:extLst>
            </p:cNvPr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其它细节问题</a:t>
              </a:r>
            </a:p>
          </p:txBody>
        </p: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2E411657-1EF1-A00D-E860-EF501C2C2E56}"/>
                </a:ext>
              </a:extLst>
            </p:cNvPr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3.1</a:t>
              </a:r>
            </a:p>
          </p:txBody>
        </p:sp>
        <p:sp>
          <p:nvSpPr>
            <p:cNvPr id="12" name="圆角矩形 7">
              <a:extLst>
                <a:ext uri="{FF2B5EF4-FFF2-40B4-BE49-F238E27FC236}">
                  <a16:creationId xmlns:a16="http://schemas.microsoft.com/office/drawing/2014/main" id="{26CF5FD7-24D3-000F-3AD3-0C57B8166C36}"/>
                </a:ext>
              </a:extLst>
            </p:cNvPr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边界像素重复渲染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圆角矩形 18">
              <a:extLst>
                <a:ext uri="{FF2B5EF4-FFF2-40B4-BE49-F238E27FC236}">
                  <a16:creationId xmlns:a16="http://schemas.microsoft.com/office/drawing/2014/main" id="{65F3E5E2-F379-C584-EBBB-B4DDFD08477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内保守光栅化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圆角矩形 19">
              <a:extLst>
                <a:ext uri="{FF2B5EF4-FFF2-40B4-BE49-F238E27FC236}">
                  <a16:creationId xmlns:a16="http://schemas.microsoft.com/office/drawing/2014/main" id="{07E44F7A-C1CE-A6AF-CE17-9DD2DBFB032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78438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E2D1-AA3C-86C3-8C99-E169668A0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79C5B311-6D51-2FE8-7CC7-10D9BA803130}"/>
              </a:ext>
            </a:extLst>
          </p:cNvPr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29A96C-98A9-1C43-0AB4-B2E9D57E14D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78695" y="1053530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Direct3D runtime 11.3</a:t>
            </a:r>
            <a:r>
              <a:rPr lang="zh-CN" altLang="en-US" dirty="0">
                <a:latin typeface="+mn-ea"/>
                <a:cs typeface="+mn-ea"/>
              </a:rPr>
              <a:t>后引入</a:t>
            </a:r>
            <a:endParaRPr lang="zh-CN" altLang="en-US" sz="1800" dirty="0">
              <a:latin typeface="+mn-ea"/>
              <a:cs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E9AD2F-E151-C4C6-FDC5-EF92E450F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44" y="4545160"/>
            <a:ext cx="4181032" cy="8342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A3259A-AC03-2EC3-5B0A-403C25FC1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983" y="5446018"/>
            <a:ext cx="4181032" cy="6419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DA4034-23A1-4798-CE2B-54D9750F9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983" y="6158798"/>
            <a:ext cx="4181032" cy="55644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F2D1D14-E95C-A7EB-84DF-DCDFFF94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9095" y="2554871"/>
            <a:ext cx="6408712" cy="18404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EDA78F5-C84B-6B02-5CC9-EA6602CF5AC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41547" y="1867768"/>
            <a:ext cx="440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err="1">
                <a:latin typeface="+mn-ea"/>
                <a:cs typeface="+mn-ea"/>
              </a:rPr>
              <a:t>Renderdoc</a:t>
            </a:r>
            <a:r>
              <a:rPr lang="zh-CN" altLang="en-US" dirty="0">
                <a:latin typeface="+mn-ea"/>
                <a:cs typeface="+mn-ea"/>
              </a:rPr>
              <a:t>可以截到是否开启</a:t>
            </a:r>
            <a:endParaRPr lang="zh-CN" altLang="en-US" sz="1800" dirty="0">
              <a:latin typeface="+mn-ea"/>
              <a:cs typeface="+mn-ea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6A07167-6AC1-6759-1CD2-E29F49241BF3}"/>
              </a:ext>
            </a:extLst>
          </p:cNvPr>
          <p:cNvGrpSpPr/>
          <p:nvPr/>
        </p:nvGrpSpPr>
        <p:grpSpPr>
          <a:xfrm>
            <a:off x="477604" y="1569873"/>
            <a:ext cx="4181032" cy="2869039"/>
            <a:chOff x="477604" y="1569873"/>
            <a:chExt cx="4181032" cy="286903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EB0D93D-23B2-9340-8358-E7C1837FA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7604" y="2230174"/>
              <a:ext cx="4181032" cy="2208738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C3AF844-0E1E-C894-35D9-131F6C76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7604" y="1569873"/>
              <a:ext cx="4181032" cy="660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63061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30995-B879-F2D9-6D14-DEDF12A42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39B245DD-37F7-7D92-0091-B598961212EF}"/>
              </a:ext>
            </a:extLst>
          </p:cNvPr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DF13C6-2FFB-9C72-B9AA-16F8BE77FA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3960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可选功能，不保证支持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有三个支持级别</a:t>
            </a:r>
            <a:r>
              <a:rPr lang="en-US" altLang="zh-CN" sz="2000" dirty="0">
                <a:latin typeface="+mn-ea"/>
                <a:cs typeface="+mn-ea"/>
              </a:rPr>
              <a:t>(Tier)</a:t>
            </a:r>
            <a:endParaRPr lang="zh-CN" altLang="en-US" sz="2000" dirty="0">
              <a:latin typeface="+mn-ea"/>
              <a:cs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F14C5E-0A71-FE0B-A4FD-9F5E7D12B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175" y="3213770"/>
            <a:ext cx="4621653" cy="15766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B7C39D-3B9B-3190-A838-793FDACC4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175" y="4781834"/>
            <a:ext cx="5631446" cy="173395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2420524-AB3F-84FE-9D49-BBAE2990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27" y="2205658"/>
            <a:ext cx="5400600" cy="87850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B26B429-7CD0-E2AB-E21F-8F27894AF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527" y="3429794"/>
            <a:ext cx="5324936" cy="147773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2399C76-B1CC-FDC9-066F-58118689BA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175" y="790436"/>
            <a:ext cx="4698010" cy="22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7049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08407-781D-E99A-40B2-40C7A715C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71045671-184C-866A-5DB9-66AB3783E74D}"/>
              </a:ext>
            </a:extLst>
          </p:cNvPr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6B08DC-E17B-A724-C03C-1A9150D30E3D}"/>
              </a:ext>
            </a:extLst>
          </p:cNvPr>
          <p:cNvSpPr txBox="1"/>
          <p:nvPr/>
        </p:nvSpPr>
        <p:spPr>
          <a:xfrm>
            <a:off x="1058615" y="1629594"/>
            <a:ext cx="37444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Feature level 12.1</a:t>
            </a:r>
            <a:r>
              <a:rPr lang="zh-CN" altLang="en-US" dirty="0"/>
              <a:t>保证支持</a:t>
            </a:r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https://en.wikipedia.org/wiki/Feature_levels_in_Direct3D#Direct3D_12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D019E61-A8A8-0932-DF17-3F21D698C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063" y="957637"/>
            <a:ext cx="6792957" cy="56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6974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D22DA-2BEC-A198-F241-E276430E4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191B8DEE-2C39-7A8E-2007-8B6B1DBAF4E3}"/>
              </a:ext>
            </a:extLst>
          </p:cNvPr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857364-63AA-D7BB-06A8-CE8297959D7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和管线其它部分的交互影响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CEB99A-D798-1D16-8A50-76A43910E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096" y="1557586"/>
            <a:ext cx="5235079" cy="10379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D44DD2-6C42-024E-292E-C1EBFA6209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5199" y="1456379"/>
            <a:ext cx="5091063" cy="11611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B85934-B943-2D51-703B-6DF65AA7BB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70583" y="4373269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·Vulkan</a:t>
            </a:r>
            <a:r>
              <a:rPr lang="zh-CN" altLang="en-US" sz="2000" dirty="0">
                <a:latin typeface="+mn-ea"/>
                <a:cs typeface="+mn-ea"/>
              </a:rPr>
              <a:t> </a:t>
            </a:r>
            <a:r>
              <a:rPr lang="en-US" altLang="zh-CN" sz="2000" dirty="0">
                <a:latin typeface="+mn-ea"/>
                <a:cs typeface="+mn-ea"/>
              </a:rPr>
              <a:t>/ OpenGL</a:t>
            </a:r>
            <a:endParaRPr lang="zh-CN" altLang="en-US" sz="2000" dirty="0">
              <a:latin typeface="+mn-ea"/>
              <a:cs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84D4ED-7FBB-2876-83F4-ADEE8EB80A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591" y="5005372"/>
            <a:ext cx="2414077" cy="9784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32D9F6E-26FA-94CC-C114-C6015D06B8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4959" y="4725938"/>
            <a:ext cx="5019055" cy="13633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FF84DB7-7F32-A3EB-4D53-5E638C0024B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599" y="2787740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+mn-ea"/>
                <a:cs typeface="+mn-ea"/>
              </a:rPr>
              <a:t>（</a:t>
            </a:r>
            <a:r>
              <a:rPr lang="en-US" altLang="zh-CN" sz="2000" dirty="0">
                <a:latin typeface="+mn-ea"/>
                <a:cs typeface="+mn-ea"/>
              </a:rPr>
              <a:t>d3d</a:t>
            </a:r>
            <a:r>
              <a:rPr lang="zh-CN" altLang="en-US" sz="2000" dirty="0">
                <a:latin typeface="+mn-ea"/>
                <a:cs typeface="+mn-ea"/>
              </a:rPr>
              <a:t>文档里还有很多情况）</a:t>
            </a:r>
          </a:p>
        </p:txBody>
      </p:sp>
    </p:spTree>
    <p:extLst>
      <p:ext uri="{BB962C8B-B14F-4D97-AF65-F5344CB8AC3E}">
        <p14:creationId xmlns:p14="http://schemas.microsoft.com/office/powerpoint/2010/main" val="1040933004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ZkYTE3NmE2M2ZhMjM2YzI0MGEwZDc0OTQ1MWI1M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735</Words>
  <Application>Microsoft Office PowerPoint</Application>
  <PresentationFormat>自定义</PresentationFormat>
  <Paragraphs>163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鑫 黄</cp:lastModifiedBy>
  <cp:revision>1370</cp:revision>
  <dcterms:created xsi:type="dcterms:W3CDTF">2014-08-23T07:50:00Z</dcterms:created>
  <dcterms:modified xsi:type="dcterms:W3CDTF">2025-03-02T19:04:57Z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2052-12.1.0.15933</vt:lpwstr>
  </property>
  <property fmtid="{D5CDD505-2E9C-101B-9397-08002B2CF9AE}" pid="3" name="ICV">
    <vt:lpwstr>EC579D88B23345109841990ADC3AA1C1</vt:lpwstr>
  </property>
</Properties>
</file>