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tags/tag39.xml" ContentType="application/vnd.openxmlformats-officedocument.presentationml.tags+xml"/>
  <Override PartName="/ppt/notesSlides/notesSlide12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3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4.xml" ContentType="application/vnd.openxmlformats-officedocument.presentationml.notesSlide+xml"/>
  <Override PartName="/ppt/tags/tag51.xml" ContentType="application/vnd.openxmlformats-officedocument.presentationml.tags+xml"/>
  <Override PartName="/ppt/notesSlides/notesSlide15.xml" ContentType="application/vnd.openxmlformats-officedocument.presentationml.notesSlide+xml"/>
  <Override PartName="/ppt/tags/tag52.xml" ContentType="application/vnd.openxmlformats-officedocument.presentationml.tags+xml"/>
  <Override PartName="/ppt/notesSlides/notesSlide16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7.xml" ContentType="application/vnd.openxmlformats-officedocument.presentationml.notesSlide+xml"/>
  <Override PartName="/ppt/tags/tag60.xml" ContentType="application/vnd.openxmlformats-officedocument.presentationml.tags+xml"/>
  <Override PartName="/ppt/notesSlides/notesSlide18.xml" ContentType="application/vnd.openxmlformats-officedocument.presentationml.notesSlide+xml"/>
  <Override PartName="/ppt/tags/tag61.xml" ContentType="application/vnd.openxmlformats-officedocument.presentationml.tags+xml"/>
  <Override PartName="/ppt/notesSlides/notesSlide19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0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1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2" r:id="rId2"/>
    <p:sldId id="366" r:id="rId3"/>
    <p:sldId id="694" r:id="rId4"/>
    <p:sldId id="666" r:id="rId5"/>
    <p:sldId id="669" r:id="rId6"/>
    <p:sldId id="670" r:id="rId7"/>
    <p:sldId id="673" r:id="rId8"/>
    <p:sldId id="674" r:id="rId9"/>
    <p:sldId id="675" r:id="rId10"/>
    <p:sldId id="677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61" r:id="rId24"/>
    <p:sldId id="693" r:id="rId25"/>
  </p:sldIdLst>
  <p:sldSz cx="12198350" cy="6859588"/>
  <p:notesSz cx="6858000" cy="9144000"/>
  <p:custDataLst>
    <p:tags r:id="rId27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19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1902" userDrawn="1">
          <p15:clr>
            <a:srgbClr val="A4A3A4"/>
          </p15:clr>
        </p15:guide>
        <p15:guide id="5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DA2"/>
    <a:srgbClr val="FAFAFA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howGuides="1">
      <p:cViewPr varScale="1">
        <p:scale>
          <a:sx n="95" d="100"/>
          <a:sy n="95" d="100"/>
        </p:scale>
        <p:origin x="584" y="40"/>
      </p:cViewPr>
      <p:guideLst>
        <p:guide orient="horz" pos="2165"/>
        <p:guide pos="3819"/>
        <p:guide pos="304"/>
        <p:guide pos="1902"/>
        <p:guide pos="12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2AE03-6EE8-41FD-8A37-86C6BC5E264F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1FD59-C920-460C-B1C9-0346C59420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C0C1C-D874-FCA0-5A17-8E233A9B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159B8A-DE71-4B7B-24CF-BF9938346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3F3484-D73D-FE4B-99A2-146BD6F4D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F1A10-7CC2-0BEA-7778-840409C8F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71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636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704" y="6357822"/>
            <a:ext cx="4116943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5085" y="6357822"/>
            <a:ext cx="2744629" cy="365210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6" y="2130919"/>
            <a:ext cx="10368598" cy="1470366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7100"/>
            <a:ext cx="8538845" cy="1753006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E0611D0-9A6A-4745-A630-32461103131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9D3F3D8C-2C4B-4342-80F1-9B8A0E6BA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562671" y="765498"/>
            <a:ext cx="10635679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1" y="-19215"/>
            <a:ext cx="1722018" cy="1533709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917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7770" y="6357822"/>
            <a:ext cx="3862811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2151" y="6357822"/>
            <a:ext cx="2846282" cy="365210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7.xml"/><Relationship Id="rId7" Type="http://schemas.openxmlformats.org/officeDocument/2006/relationships/image" Target="../media/image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9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9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1/direct3d-11-advanced-stages-compute-shader" TargetMode="External"/><Relationship Id="rId7" Type="http://schemas.openxmlformats.org/officeDocument/2006/relationships/hyperlink" Target="https://juejin.cn/post/701359505812540623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m.com/blogs/blueprint/memory-safety-arm-memory-tagging-extension" TargetMode="External"/><Relationship Id="rId5" Type="http://schemas.openxmlformats.org/officeDocument/2006/relationships/hyperlink" Target="https://microsoft.github.io/DirectX-Specs/d3d/archive/D3D11_3_FunctionalSpec.htm" TargetMode="External"/><Relationship Id="rId4" Type="http://schemas.openxmlformats.org/officeDocument/2006/relationships/hyperlink" Target="https://developer.android.google.cn/ndk/guides/arm-mt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1"/>
            <a:ext cx="12193647" cy="686064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811655" y="2133600"/>
            <a:ext cx="9079865" cy="104643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保守光栅化介绍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5327222" y="4390123"/>
            <a:ext cx="602891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60754" y="4653930"/>
            <a:ext cx="953770" cy="55118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黄鑫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599" y="1269365"/>
            <a:ext cx="10297143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·ASAN</a:t>
            </a:r>
            <a:r>
              <a:rPr lang="zh-CN" altLang="en-US" dirty="0">
                <a:latin typeface="+mn-ea"/>
                <a:cs typeface="+mn-ea"/>
              </a:rPr>
              <a:t>（</a:t>
            </a:r>
            <a:r>
              <a:rPr lang="en-US" altLang="zh-CN" dirty="0" err="1">
                <a:latin typeface="+mn-ea"/>
                <a:cs typeface="+mn-ea"/>
              </a:rPr>
              <a:t>AddressSanitizer</a:t>
            </a:r>
            <a:r>
              <a:rPr lang="zh-CN" altLang="en-US" dirty="0">
                <a:latin typeface="+mn-ea"/>
                <a:cs typeface="+mn-ea"/>
              </a:rPr>
              <a:t>，地址消毒器）</a:t>
            </a:r>
            <a:r>
              <a:rPr lang="en-US" dirty="0">
                <a:latin typeface="+mn-ea"/>
                <a:cs typeface="+mn-ea"/>
              </a:rPr>
              <a:t>Google</a:t>
            </a:r>
            <a:r>
              <a:rPr lang="zh-CN" altLang="en-US" dirty="0">
                <a:latin typeface="+mn-ea"/>
                <a:cs typeface="+mn-ea"/>
              </a:rPr>
              <a:t>于</a:t>
            </a:r>
            <a:r>
              <a:rPr lang="en-US" altLang="zh-CN" dirty="0">
                <a:latin typeface="+mn-ea"/>
                <a:cs typeface="+mn-ea"/>
              </a:rPr>
              <a:t>2011</a:t>
            </a:r>
            <a:r>
              <a:rPr lang="zh-CN" altLang="en-US" dirty="0">
                <a:latin typeface="+mn-ea"/>
                <a:cs typeface="+mn-ea"/>
              </a:rPr>
              <a:t>年开发，Android N(</a:t>
            </a:r>
            <a:r>
              <a:rPr lang="en-US" altLang="zh-CN" dirty="0">
                <a:latin typeface="+mn-ea"/>
                <a:cs typeface="+mn-ea"/>
              </a:rPr>
              <a:t>2016</a:t>
            </a:r>
            <a:r>
              <a:rPr lang="zh-CN" altLang="en-US" dirty="0">
                <a:latin typeface="+mn-ea"/>
                <a:cs typeface="+mn-ea"/>
              </a:rPr>
              <a:t>)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是一整套机制，编译器</a:t>
            </a:r>
            <a:r>
              <a:rPr lang="en-US" altLang="zh-CN" dirty="0">
                <a:latin typeface="+mn-ea"/>
                <a:cs typeface="+mn-ea"/>
              </a:rPr>
              <a:t>+</a:t>
            </a:r>
            <a:r>
              <a:rPr lang="zh-CN" altLang="en-US" dirty="0">
                <a:latin typeface="+mn-ea"/>
                <a:cs typeface="+mn-ea"/>
              </a:rPr>
              <a:t>运行时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原理类似VC++ Debug Heap：分配</a:t>
            </a:r>
            <a:r>
              <a:rPr lang="en-US" altLang="zh-CN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dirty="0">
                <a:latin typeface="+mn-ea"/>
                <a:cs typeface="+mn-ea"/>
                <a:sym typeface="+mn-ea"/>
              </a:rPr>
              <a:t>释放时为每块内存附加一个合法性标记、前后加警戒区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标记独立于数据区域存储，</a:t>
            </a:r>
            <a:r>
              <a:rPr lang="zh-CN" altLang="en-US" b="1" i="1" dirty="0">
                <a:latin typeface="+mn-ea"/>
                <a:cs typeface="+mn-ea"/>
                <a:sym typeface="+mn-ea"/>
              </a:rPr>
              <a:t>Shadow Memory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内存分配总是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8</a:t>
            </a:r>
            <a:r>
              <a:rPr lang="zh-CN" altLang="en-US" dirty="0">
                <a:latin typeface="+mn-ea"/>
                <a:cs typeface="+mn-ea"/>
                <a:sym typeface="+mn-ea"/>
              </a:rPr>
              <a:t>字节对齐，</a:t>
            </a:r>
            <a:r>
              <a:rPr lang="en-US" altLang="zh-CN" dirty="0">
                <a:latin typeface="+mn-ea"/>
                <a:cs typeface="+mn-ea"/>
                <a:sym typeface="+mn-ea"/>
              </a:rPr>
              <a:t>Normal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Shadow = 8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</a:t>
            </a:r>
            <a:r>
              <a:rPr lang="en-US" altLang="zh-CN" dirty="0">
                <a:latin typeface="+mn-ea"/>
                <a:cs typeface="+mn-ea"/>
                <a:sym typeface="+mn-ea"/>
              </a:rPr>
              <a:t>1</a:t>
            </a:r>
          </a:p>
        </p:txBody>
      </p:sp>
      <p:graphicFrame>
        <p:nvGraphicFramePr>
          <p:cNvPr id="5" name="对象 4"/>
          <p:cNvGraphicFramePr/>
          <p:nvPr>
            <p:custDataLst>
              <p:tags r:id="rId2"/>
            </p:custDataLst>
          </p:nvPr>
        </p:nvGraphicFramePr>
        <p:xfrm>
          <a:off x="228195" y="3794453"/>
          <a:ext cx="5616828" cy="263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827520" imgH="3200400" progId="Paint.Picture">
                  <p:embed/>
                </p:oleObj>
              </mc:Choice>
              <mc:Fallback>
                <p:oleObj r:id="rId5" imgW="6827520" imgH="32004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95" y="3794453"/>
                        <a:ext cx="5616828" cy="263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75" y="4005858"/>
            <a:ext cx="5513840" cy="165618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66527" y="1557586"/>
            <a:ext cx="5328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每次指针存取时检查</a:t>
            </a:r>
            <a:r>
              <a:rPr lang="zh-CN" altLang="en-US" b="1" i="1" dirty="0">
                <a:latin typeface="+mn-ea"/>
                <a:cs typeface="+mn-ea"/>
                <a:sym typeface="+mn-ea"/>
              </a:rPr>
              <a:t>Shadow Memory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705" y="981710"/>
            <a:ext cx="5165090" cy="150622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8454" y="2537428"/>
            <a:ext cx="53289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检测到错误会直接</a:t>
            </a:r>
            <a:r>
              <a:rPr lang="en-US" altLang="zh-CN" dirty="0">
                <a:latin typeface="+mn-ea"/>
                <a:cs typeface="+mn-ea"/>
              </a:rPr>
              <a:t>crash</a:t>
            </a:r>
            <a:r>
              <a:rPr lang="zh-CN" altLang="en-US" dirty="0">
                <a:latin typeface="+mn-ea"/>
                <a:cs typeface="+mn-ea"/>
              </a:rPr>
              <a:t>，并给出错误原因，出错时调用栈，及分配时调用栈等额外信息帮助排查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144409" y="5579338"/>
            <a:ext cx="5328915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CPU </a:t>
            </a:r>
            <a:r>
              <a:rPr lang="zh-CN" altLang="en-US" b="0" i="0" dirty="0">
                <a:solidFill>
                  <a:srgbClr val="202124"/>
                </a:solidFill>
                <a:effectLst/>
                <a:cs typeface="+mn-lt"/>
              </a:rPr>
              <a:t>：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2x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dirty="0">
                <a:solidFill>
                  <a:srgbClr val="202124"/>
                </a:solidFill>
                <a:cs typeface="+mn-lt"/>
              </a:rPr>
              <a:t>C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ode size: 1.5x~2x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cs typeface="+mn-lt"/>
              </a:rPr>
              <a:t>· 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Memory</a:t>
            </a:r>
            <a:r>
              <a:rPr lang="zh-CN" altLang="en-US" b="0" i="0" dirty="0">
                <a:solidFill>
                  <a:srgbClr val="202124"/>
                </a:solidFill>
                <a:effectLst/>
                <a:cs typeface="+mn-lt"/>
              </a:rPr>
              <a:t>：</a:t>
            </a:r>
            <a:r>
              <a:rPr lang="en-US" altLang="zh-CN" b="0" i="0" dirty="0">
                <a:solidFill>
                  <a:srgbClr val="202124"/>
                </a:solidFill>
                <a:effectLst/>
                <a:cs typeface="+mn-lt"/>
              </a:rPr>
              <a:t> 2x</a:t>
            </a:r>
            <a:endParaRPr lang="en-US" altLang="zh-CN" dirty="0"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8"/>
          <a:srcRect l="9268" t="-1" r="24532" b="-754"/>
          <a:stretch>
            <a:fillRect/>
          </a:stretch>
        </p:blipFill>
        <p:spPr>
          <a:xfrm>
            <a:off x="118172" y="3831099"/>
            <a:ext cx="4674497" cy="1161536"/>
          </a:xfrm>
          <a:prstGeom prst="rect">
            <a:avLst/>
          </a:prstGeom>
        </p:spPr>
      </p:pic>
      <p:sp>
        <p:nvSpPr>
          <p:cNvPr id="6" name="箭头: 右 5"/>
          <p:cNvSpPr/>
          <p:nvPr/>
        </p:nvSpPr>
        <p:spPr>
          <a:xfrm>
            <a:off x="5307087" y="4099516"/>
            <a:ext cx="576064" cy="626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008495" y="2529205"/>
            <a:ext cx="4571365" cy="42487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时的额外操作（</a:t>
            </a:r>
            <a:r>
              <a:rPr lang="en-US" altLang="zh-CN" dirty="0">
                <a:latin typeface="+mn-ea"/>
                <a:cs typeface="+mn-ea"/>
              </a:rPr>
              <a:t>shadow memory</a:t>
            </a:r>
            <a:r>
              <a:rPr lang="zh-CN" altLang="en-US" dirty="0">
                <a:latin typeface="+mn-ea"/>
                <a:cs typeface="+mn-ea"/>
              </a:rPr>
              <a:t>管理、警戒区分配）、错误输出：专门的运行时库、系统支持、运行时开关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指针读写内存时附加检查：必须在编译时就加入相关代码，“插桩”</a:t>
            </a: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b="1" i="1" dirty="0">
                <a:latin typeface="+mn-ea"/>
                <a:cs typeface="+mn-ea"/>
              </a:rPr>
              <a:t>重新编译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只标记内存，没标记指针 </a:t>
            </a:r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dirty="0">
                <a:latin typeface="+mn-ea"/>
                <a:cs typeface="+mn-ea"/>
              </a:rPr>
              <a:t>内存的合法性是对具体指针而言的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706687" y="170270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ASAN（AddressSanitizer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10845" y="2566035"/>
            <a:ext cx="4320178" cy="20783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1" i="0" dirty="0">
                <a:solidFill>
                  <a:srgbClr val="990000"/>
                </a:solidFill>
                <a:effectLst/>
                <a:cs typeface="+mn-lt"/>
              </a:rPr>
              <a:t>main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(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cs typeface="+mn-lt"/>
              </a:rPr>
              <a:t>argc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,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char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**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cs typeface="+mn-lt"/>
              </a:rPr>
              <a:t>argv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)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{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*array =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new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cs typeface="+mn-lt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[</a:t>
            </a:r>
            <a:r>
              <a:rPr lang="en-US" altLang="zh-CN" sz="2000" b="0" i="0" dirty="0">
                <a:solidFill>
                  <a:srgbClr val="008080"/>
                </a:solidFill>
                <a:effectLst/>
                <a:cs typeface="+mn-lt"/>
              </a:rPr>
              <a:t>100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delete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[] array;  </a:t>
            </a:r>
            <a:r>
              <a:rPr lang="en-US" altLang="zh-CN" sz="2000" i="1" dirty="0">
                <a:solidFill>
                  <a:srgbClr val="999988"/>
                </a:solidFill>
                <a:cs typeface="+mn-lt"/>
              </a:rPr>
              <a:t>// filled with 0xfd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cs typeface="+mn-lt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cs typeface="+mn-lt"/>
              </a:rPr>
              <a:t>return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array[0]; </a:t>
            </a:r>
            <a:r>
              <a:rPr lang="en-US" altLang="zh-CN" sz="2000" b="0" i="1" dirty="0">
                <a:solidFill>
                  <a:srgbClr val="999988"/>
                </a:solidFill>
                <a:effectLst/>
                <a:cs typeface="+mn-lt"/>
              </a:rPr>
              <a:t>// BOOM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cs typeface="+mn-lt"/>
              </a:rPr>
              <a:t>}</a:t>
            </a:r>
            <a:endParaRPr lang="en-US" altLang="zh-CN" sz="2800" dirty="0">
              <a:cs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6037580" y="2493645"/>
            <a:ext cx="5504815" cy="34563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1" i="0" dirty="0">
                <a:solidFill>
                  <a:srgbClr val="990000"/>
                </a:solidFill>
                <a:effectLst/>
                <a:latin typeface="+mn-ea"/>
              </a:rPr>
              <a:t>main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(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</a:rPr>
              <a:t>argc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,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char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**</a:t>
            </a:r>
            <a:r>
              <a:rPr lang="en-US" altLang="zh-CN" sz="2000" b="0" i="0" dirty="0" err="1">
                <a:solidFill>
                  <a:srgbClr val="333333"/>
                </a:solidFill>
                <a:effectLst/>
                <a:latin typeface="+mn-ea"/>
              </a:rPr>
              <a:t>argv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)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{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*array = 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new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</a:t>
            </a:r>
            <a:r>
              <a:rPr lang="en-US" altLang="zh-CN" sz="2000" b="1" i="0" dirty="0">
                <a:solidFill>
                  <a:srgbClr val="445588"/>
                </a:solidFill>
                <a:effectLst/>
                <a:latin typeface="+mn-ea"/>
              </a:rPr>
              <a:t>int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[</a:t>
            </a:r>
            <a:r>
              <a:rPr lang="en-US" altLang="zh-CN" sz="2000" b="0" i="0" dirty="0">
                <a:solidFill>
                  <a:srgbClr val="008080"/>
                </a:solidFill>
                <a:effectLst/>
                <a:latin typeface="+mn-ea"/>
              </a:rPr>
              <a:t>100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delete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[] array;  </a:t>
            </a:r>
            <a:r>
              <a:rPr lang="en-US" altLang="zh-CN" sz="2000" i="1" dirty="0">
                <a:solidFill>
                  <a:srgbClr val="999988"/>
                </a:solidFill>
                <a:latin typeface="+mn-ea"/>
              </a:rPr>
              <a:t>// filled with 0xfd</a:t>
            </a:r>
          </a:p>
          <a:p>
            <a:pPr marL="457200" indent="-457200">
              <a:buFont typeface="Arial" panose="020B0604020202020204" pitchFamily="34" charset="0"/>
              <a:buNone/>
            </a:pPr>
            <a:endParaRPr lang="en-US" altLang="zh-CN" sz="2000" i="1" dirty="0">
              <a:solidFill>
                <a:srgbClr val="999988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1" i="1" dirty="0">
                <a:solidFill>
                  <a:srgbClr val="999988"/>
                </a:solidFill>
                <a:latin typeface="+mn-ea"/>
              </a:rPr>
              <a:t>	</a:t>
            </a:r>
            <a:r>
              <a:rPr lang="en-US" altLang="zh-CN" sz="2000" b="1" i="1" dirty="0">
                <a:solidFill>
                  <a:srgbClr val="445588"/>
                </a:solidFill>
                <a:latin typeface="+mn-ea"/>
              </a:rPr>
              <a:t>std::vector</a:t>
            </a:r>
            <a:r>
              <a:rPr lang="en-US" altLang="zh-CN" sz="2000" b="1" i="1" dirty="0">
                <a:solidFill>
                  <a:srgbClr val="445588"/>
                </a:solidFill>
                <a:effectLst/>
                <a:latin typeface="+mn-ea"/>
              </a:rPr>
              <a:t>&lt;int&gt; temp(100);</a:t>
            </a:r>
            <a:endParaRPr lang="en-US" altLang="zh-CN" sz="2000" b="1" i="1" dirty="0">
              <a:solidFill>
                <a:srgbClr val="333333"/>
              </a:solidFill>
              <a:effectLst/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endParaRPr lang="en-US" altLang="zh-CN" sz="2000" i="1" dirty="0">
              <a:solidFill>
                <a:srgbClr val="999988"/>
              </a:solidFill>
              <a:latin typeface="+mn-ea"/>
            </a:endParaRP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sz="2000" b="1" i="0" dirty="0">
                <a:solidFill>
                  <a:srgbClr val="333333"/>
                </a:solidFill>
                <a:effectLst/>
                <a:latin typeface="+mn-ea"/>
              </a:rPr>
              <a:t>return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 array[0]; </a:t>
            </a:r>
          </a:p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000" b="0" i="0" dirty="0">
                <a:solidFill>
                  <a:srgbClr val="333333"/>
                </a:solidFill>
                <a:effectLst/>
                <a:latin typeface="+mn-ea"/>
              </a:rPr>
              <a:t>}</a:t>
            </a:r>
            <a:endParaRPr lang="en-US" altLang="zh-CN" sz="2800" dirty="0">
              <a:latin typeface="+mn-ea"/>
              <a:cs typeface="+mn-lt"/>
            </a:endParaRPr>
          </a:p>
        </p:txBody>
      </p:sp>
      <p:sp>
        <p:nvSpPr>
          <p:cNvPr id="5" name="箭头: 右 4"/>
          <p:cNvSpPr/>
          <p:nvPr/>
        </p:nvSpPr>
        <p:spPr>
          <a:xfrm>
            <a:off x="4875039" y="3069754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410845" y="5333506"/>
            <a:ext cx="10945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“已经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free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掉的内存区域需要放入隔离区一段时间，防止发生错误时该区域已经通过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malloc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重新分配给其他人使用。一旦分配给其他人使用，则可能漏掉</a:t>
            </a:r>
            <a:r>
              <a:rPr lang="en-US" altLang="zh-CN" sz="2000" dirty="0" err="1">
                <a:solidFill>
                  <a:srgbClr val="252933"/>
                </a:solidFill>
                <a:latin typeface="+mn-ea"/>
              </a:rPr>
              <a:t>UseAfterFree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的错误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”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（治标不治本）</a:t>
            </a:r>
            <a:endParaRPr lang="en-US" altLang="zh-CN" sz="2000" dirty="0">
              <a:solidFill>
                <a:srgbClr val="252933"/>
              </a:solidFill>
              <a:latin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252933"/>
              </a:solidFill>
              <a:latin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252933"/>
                </a:solidFill>
                <a:latin typeface="+mn-ea"/>
                <a:sym typeface="+mn-ea"/>
              </a:rPr>
              <a:t>“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如果某次踩踏跨过了安全区，踩踏到另一片可寻址的内存区域，</a:t>
            </a:r>
            <a:r>
              <a:rPr lang="en-US" altLang="zh-CN" sz="2000" dirty="0">
                <a:solidFill>
                  <a:srgbClr val="252933"/>
                </a:solidFill>
                <a:latin typeface="+mn-ea"/>
              </a:rPr>
              <a:t>ASAN</a:t>
            </a:r>
            <a:r>
              <a:rPr lang="zh-CN" altLang="en-US" sz="2000" dirty="0">
                <a:solidFill>
                  <a:srgbClr val="252933"/>
                </a:solidFill>
                <a:latin typeface="+mn-ea"/>
              </a:rPr>
              <a:t>同样不会报错</a:t>
            </a:r>
            <a:r>
              <a:rPr lang="zh-CN" altLang="en-US" sz="2000" dirty="0">
                <a:solidFill>
                  <a:srgbClr val="252933"/>
                </a:solidFill>
                <a:latin typeface="+mn-ea"/>
                <a:sym typeface="+mn-ea"/>
              </a:rPr>
              <a:t>”</a:t>
            </a:r>
            <a:endParaRPr lang="en-US" altLang="zh-CN" sz="2000" dirty="0">
              <a:solidFill>
                <a:srgbClr val="252933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66232" y="3957509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74639" y="1053530"/>
            <a:ext cx="1029714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+mn-ea"/>
                <a:cs typeface="+mn-ea"/>
                <a:sym typeface="+mn-ea"/>
              </a:rPr>
              <a:t>Unity: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000" b="1"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Shader "Examples/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CommandExample</a:t>
            </a:r>
            <a:r>
              <a:rPr lang="en-US" altLang="zh-CN" sz="1000" dirty="0">
                <a:latin typeface="+mn-ea"/>
                <a:cs typeface="+mn-ea"/>
                <a:sym typeface="+mn-ea"/>
              </a:rPr>
              <a:t>"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SubShader</a:t>
            </a:r>
            <a:endParaRPr lang="en-US" altLang="zh-CN" sz="1000"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// Enable conservative rasterization for this </a:t>
            </a:r>
            <a:r>
              <a:rPr lang="en-US" altLang="zh-CN" sz="1000" dirty="0" err="1">
                <a:latin typeface="+mn-ea"/>
                <a:cs typeface="+mn-ea"/>
                <a:sym typeface="+mn-ea"/>
              </a:rPr>
              <a:t>SubShader</a:t>
            </a:r>
            <a:r>
              <a:rPr lang="en-US" altLang="zh-CN" sz="1000" dirty="0">
                <a:latin typeface="+mn-ea"/>
                <a:cs typeface="+mn-ea"/>
                <a:sym typeface="+mn-ea"/>
              </a:rPr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	// Conservative True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Pass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{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// Enable conservative rasterization for this Pass.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Conservative True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      // The rest of the code that defines the Pass goes here.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    }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    }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latin typeface="+mn-ea"/>
                <a:cs typeface="+mn-ea"/>
                <a:sym typeface="+mn-ea"/>
              </a:rPr>
              <a:t>}</a:t>
            </a:r>
            <a:endParaRPr lang="zh-CN" altLang="en-US" sz="1000" dirty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1E7E15-5CDC-8D3C-2426-7F7BC832A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951" y="1125538"/>
            <a:ext cx="7035279" cy="65588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02631" y="1557586"/>
            <a:ext cx="10297144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需要</a:t>
            </a:r>
            <a:r>
              <a:rPr lang="en-US" altLang="zh-CN" dirty="0">
                <a:latin typeface="+mn-ea"/>
                <a:cs typeface="+mn-ea"/>
              </a:rPr>
              <a:t>64</a:t>
            </a:r>
            <a:r>
              <a:rPr lang="zh-CN" altLang="en-US" dirty="0">
                <a:latin typeface="+mn-ea"/>
                <a:cs typeface="+mn-ea"/>
              </a:rPr>
              <a:t>位硬件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时的额外操作、错误输出：专门的运行时库、系统支持、运行时开关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指针读写内存时附加检查：必须在编译时就加入相关代码，“插桩”</a:t>
            </a: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=》</a:t>
            </a:r>
            <a:r>
              <a:rPr lang="zh-CN" altLang="en-US" b="1" i="1" dirty="0">
                <a:latin typeface="+mn-ea"/>
                <a:cs typeface="+mn-ea"/>
              </a:rPr>
              <a:t>重新编译</a:t>
            </a:r>
            <a:r>
              <a:rPr lang="en-US" altLang="zh-CN" b="1" i="1" dirty="0" err="1">
                <a:latin typeface="+mn-ea"/>
                <a:cs typeface="+mn-ea"/>
              </a:rPr>
              <a:t>apk</a:t>
            </a:r>
            <a:endParaRPr lang="en-US" altLang="zh-CN" b="1" i="1" dirty="0">
              <a:latin typeface="+mn-ea"/>
              <a:cs typeface="+mn-ea"/>
            </a:endParaRPr>
          </a:p>
          <a:p>
            <a:endParaRPr lang="en-US" altLang="zh-CN" b="1" i="1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无法像</a:t>
            </a:r>
            <a:r>
              <a:rPr lang="en-US" altLang="zh-CN" dirty="0">
                <a:latin typeface="+mn-ea"/>
                <a:cs typeface="+mn-ea"/>
                <a:sym typeface="+mn-ea"/>
              </a:rPr>
              <a:t>ASAN</a:t>
            </a:r>
            <a:r>
              <a:rPr lang="zh-CN" altLang="en-US" dirty="0">
                <a:latin typeface="+mn-ea"/>
                <a:cs typeface="+mn-ea"/>
                <a:sym typeface="+mn-ea"/>
              </a:rPr>
              <a:t>那样给出确切的原因（越界啥的），因为本质都是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不匹配。但会用算法帮你猜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有概率因</a:t>
            </a:r>
            <a:r>
              <a:rPr lang="en-US" altLang="zh-CN" dirty="0">
                <a:latin typeface="+mn-ea"/>
                <a:cs typeface="+mn-ea"/>
              </a:rPr>
              <a:t>tag</a:t>
            </a:r>
            <a:r>
              <a:rPr lang="zh-CN" altLang="en-US" dirty="0">
                <a:latin typeface="+mn-ea"/>
                <a:cs typeface="+mn-ea"/>
              </a:rPr>
              <a:t>冲突导致漏检</a:t>
            </a:r>
            <a:endParaRPr lang="en-US" altLang="zh-CN" b="1" i="1" dirty="0">
              <a:latin typeface="+mn-ea"/>
              <a:cs typeface="+mn-ea"/>
              <a:sym typeface="+mn-ea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706687" y="170270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HWASAN（Hardware-assisted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ASAN）——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813504" y="468280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563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·ARM MTE</a:t>
            </a:r>
            <a:r>
              <a:rPr lang="zh-CN" altLang="en-US" dirty="0">
                <a:latin typeface="+mn-ea"/>
                <a:cs typeface="+mn-ea"/>
              </a:rPr>
              <a:t>（</a:t>
            </a:r>
            <a:r>
              <a:rPr lang="en-US" altLang="zh-CN" dirty="0">
                <a:latin typeface="+mn-ea"/>
                <a:cs typeface="+mn-ea"/>
              </a:rPr>
              <a:t>ARM Memory Tag Extension</a:t>
            </a:r>
            <a:r>
              <a:rPr lang="zh-CN" altLang="en-US" dirty="0">
                <a:latin typeface="+mn-ea"/>
                <a:cs typeface="+mn-ea"/>
              </a:rPr>
              <a:t>，</a:t>
            </a:r>
            <a:r>
              <a:rPr lang="en-US" altLang="zh-CN" dirty="0">
                <a:latin typeface="+mn-ea"/>
                <a:cs typeface="+mn-ea"/>
              </a:rPr>
              <a:t>ARM</a:t>
            </a:r>
            <a:r>
              <a:rPr lang="zh-CN" altLang="en-US" dirty="0">
                <a:latin typeface="+mn-ea"/>
                <a:cs typeface="+mn-ea"/>
              </a:rPr>
              <a:t>内存标记扩展）</a:t>
            </a:r>
            <a:r>
              <a:rPr lang="en-US" altLang="zh-CN" dirty="0">
                <a:latin typeface="+mn-ea"/>
                <a:cs typeface="+mn-ea"/>
              </a:rPr>
              <a:t>Google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>
                <a:latin typeface="+mn-ea"/>
                <a:cs typeface="+mn-ea"/>
              </a:rPr>
              <a:t>ARM</a:t>
            </a:r>
            <a:r>
              <a:rPr lang="zh-CN" altLang="en-US" dirty="0">
                <a:latin typeface="+mn-ea"/>
                <a:cs typeface="+mn-ea"/>
              </a:rPr>
              <a:t>开发，</a:t>
            </a:r>
            <a:r>
              <a:rPr lang="en-US" altLang="zh-CN" dirty="0">
                <a:latin typeface="+mn-ea"/>
                <a:cs typeface="+mn-ea"/>
              </a:rPr>
              <a:t>Arm v9</a:t>
            </a:r>
            <a:r>
              <a:rPr lang="zh-CN" altLang="en-US" dirty="0">
                <a:latin typeface="+mn-ea"/>
                <a:cs typeface="+mn-ea"/>
              </a:rPr>
              <a:t>、</a:t>
            </a:r>
            <a:r>
              <a:rPr lang="en-US" altLang="zh-CN" dirty="0">
                <a:latin typeface="+mn-ea"/>
                <a:cs typeface="+mn-ea"/>
              </a:rPr>
              <a:t>Android 12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算法和</a:t>
            </a:r>
            <a:r>
              <a:rPr lang="en-US" altLang="zh-CN" dirty="0">
                <a:latin typeface="+mn-ea"/>
                <a:cs typeface="+mn-ea"/>
              </a:rPr>
              <a:t>HWASAN</a:t>
            </a:r>
            <a:r>
              <a:rPr lang="zh-CN" altLang="en-US" dirty="0">
                <a:latin typeface="+mn-ea"/>
                <a:cs typeface="+mn-ea"/>
              </a:rPr>
              <a:t>几乎一致：</a:t>
            </a:r>
            <a:r>
              <a:rPr lang="en-US" altLang="zh-CN" dirty="0">
                <a:latin typeface="+mn-ea"/>
                <a:cs typeface="+mn-ea"/>
              </a:rPr>
              <a:t>64</a:t>
            </a:r>
            <a:r>
              <a:rPr lang="zh-CN" altLang="en-US" dirty="0">
                <a:latin typeface="+mn-ea"/>
                <a:cs typeface="+mn-ea"/>
              </a:rPr>
              <a:t>位高位记</a:t>
            </a:r>
            <a:r>
              <a:rPr lang="en-US" altLang="zh-CN" dirty="0">
                <a:latin typeface="+mn-ea"/>
                <a:cs typeface="+mn-ea"/>
              </a:rPr>
              <a:t>tag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在</a:t>
            </a:r>
            <a:r>
              <a:rPr lang="en-US" altLang="zh-CN" dirty="0">
                <a:latin typeface="+mn-ea"/>
                <a:cs typeface="+mn-ea"/>
                <a:sym typeface="+mn-ea"/>
              </a:rPr>
              <a:t>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指令层支持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的生成、存储（指针、</a:t>
            </a:r>
            <a:r>
              <a:rPr lang="en-US" altLang="zh-CN" dirty="0">
                <a:latin typeface="+mn-ea"/>
                <a:cs typeface="+mn-ea"/>
                <a:sym typeface="+mn-ea"/>
              </a:rPr>
              <a:t>Shadow memory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）、检查，极大提升计算效率和易用性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/>
            <a:r>
              <a:rPr lang="en-US" altLang="zh-CN" dirty="0">
                <a:latin typeface="+mn-ea"/>
                <a:cs typeface="+mn-ea"/>
                <a:sym typeface="+mn-ea"/>
              </a:rPr>
              <a:t>·IRG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en-US" altLang="zh-CN" dirty="0">
                <a:latin typeface="+mn-ea"/>
                <a:cs typeface="+mn-ea"/>
                <a:sym typeface="+mn-ea"/>
              </a:rPr>
              <a:t>,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：将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 </a:t>
            </a:r>
            <a:r>
              <a:rPr lang="zh-CN" altLang="en-US" dirty="0">
                <a:latin typeface="+mn-ea"/>
                <a:cs typeface="+mn-ea"/>
                <a:sym typeface="+mn-ea"/>
              </a:rPr>
              <a:t>拷贝到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，并且为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中的值随机生成一个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，存在它的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[56:59]</a:t>
            </a:r>
            <a:r>
              <a:rPr lang="zh-CN" altLang="en-US" dirty="0">
                <a:latin typeface="+mn-ea"/>
                <a:cs typeface="+mn-ea"/>
                <a:sym typeface="+mn-ea"/>
              </a:rPr>
              <a:t>位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·STG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en-US" altLang="zh-CN" dirty="0">
                <a:latin typeface="+mn-ea"/>
                <a:cs typeface="+mn-ea"/>
                <a:sym typeface="+mn-ea"/>
              </a:rPr>
              <a:t>, [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]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：将内存 </a:t>
            </a:r>
            <a:r>
              <a:rPr lang="en-US" altLang="zh-CN" dirty="0">
                <a:latin typeface="+mn-ea"/>
                <a:cs typeface="+mn-ea"/>
                <a:sym typeface="+mn-ea"/>
              </a:rPr>
              <a:t>[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,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Xn</a:t>
            </a:r>
            <a:r>
              <a:rPr lang="en-US" altLang="zh-CN" dirty="0">
                <a:latin typeface="+mn-ea"/>
                <a:cs typeface="+mn-ea"/>
                <a:sym typeface="+mn-ea"/>
              </a:rPr>
              <a:t> + 16)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更新为 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Xd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值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已有的内存访问指令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ldr</a:t>
            </a:r>
            <a:r>
              <a:rPr lang="en-US" altLang="zh-CN" dirty="0">
                <a:latin typeface="+mn-ea"/>
                <a:cs typeface="+mn-ea"/>
                <a:sym typeface="+mn-ea"/>
              </a:rPr>
              <a:t>/str</a:t>
            </a:r>
            <a:r>
              <a:rPr lang="zh-CN" altLang="en-US" dirty="0">
                <a:latin typeface="+mn-ea"/>
                <a:cs typeface="+mn-ea"/>
                <a:sym typeface="+mn-ea"/>
              </a:rPr>
              <a:t>：若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打开则执行额外的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tag</a:t>
            </a:r>
            <a:r>
              <a:rPr lang="zh-CN" altLang="en-US" dirty="0">
                <a:latin typeface="+mn-ea"/>
                <a:cs typeface="+mn-ea"/>
                <a:sym typeface="+mn-ea"/>
              </a:rPr>
              <a:t>检查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……</a:t>
            </a:r>
          </a:p>
          <a:p>
            <a:pPr marL="62865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不需要重新编译</a:t>
            </a:r>
            <a:endParaRPr lang="en-US" altLang="zh-CN" dirty="0">
              <a:latin typeface="+mn-ea"/>
              <a:cs typeface="+mn-ea"/>
            </a:endParaRPr>
          </a:p>
          <a:p>
            <a:pPr marL="62865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773" y="5301970"/>
            <a:ext cx="2741203" cy="1325417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使用要求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14599" y="1269365"/>
            <a:ext cx="102971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n-ea"/>
                <a:cs typeface="+mn-ea"/>
                <a:sym typeface="+mn-ea"/>
              </a:rPr>
              <a:t>·Arm v9 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（骁龙</a:t>
            </a:r>
            <a:r>
              <a:rPr lang="en-US" altLang="zh-CN" dirty="0">
                <a:latin typeface="+mn-ea"/>
                <a:cs typeface="+mn-ea"/>
                <a:sym typeface="+mn-ea"/>
              </a:rPr>
              <a:t>8gen1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</a:t>
            </a:r>
            <a:r>
              <a:rPr lang="en-US" altLang="zh-CN" dirty="0">
                <a:latin typeface="+mn-ea"/>
                <a:cs typeface="+mn-ea"/>
                <a:sym typeface="+mn-ea"/>
              </a:rPr>
              <a:t>Google Tensor G3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·malloc/free</a:t>
            </a:r>
            <a:r>
              <a:rPr lang="zh-CN" altLang="en-US" dirty="0">
                <a:latin typeface="+mn-ea"/>
                <a:cs typeface="+mn-ea"/>
              </a:rPr>
              <a:t>时的额外操作、错误输出：专门的运行时库、系统支持、运行时开关（</a:t>
            </a:r>
            <a:r>
              <a:rPr lang="en-US" altLang="zh-CN" dirty="0">
                <a:latin typeface="+mn-ea"/>
                <a:cs typeface="+mn-ea"/>
              </a:rPr>
              <a:t>Android12</a:t>
            </a:r>
            <a:r>
              <a:rPr lang="zh-CN" altLang="en-US" dirty="0">
                <a:latin typeface="+mn-ea"/>
                <a:cs typeface="+mn-ea"/>
              </a:rPr>
              <a:t>以上）</a:t>
            </a:r>
            <a:endParaRPr lang="en-US" altLang="zh-CN" dirty="0">
              <a:latin typeface="+mn-ea"/>
              <a:cs typeface="+mn-ea"/>
            </a:endParaRPr>
          </a:p>
          <a:p>
            <a:endParaRPr lang="en-US" altLang="zh-CN" dirty="0">
              <a:latin typeface="+mn-ea"/>
              <a:cs typeface="+mn-ea"/>
              <a:sym typeface="+mn-ea"/>
            </a:endParaRPr>
          </a:p>
          <a:p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en-US" altLang="zh-CN" dirty="0" err="1">
                <a:latin typeface="+mn-ea"/>
                <a:cs typeface="+mn-ea"/>
              </a:rPr>
              <a:t>apk</a:t>
            </a:r>
            <a:r>
              <a:rPr lang="zh-CN" altLang="en-US" dirty="0">
                <a:latin typeface="+mn-ea"/>
                <a:cs typeface="+mn-ea"/>
              </a:rPr>
              <a:t>：打开</a:t>
            </a:r>
            <a:r>
              <a:rPr lang="en-US" altLang="zh-CN" dirty="0" err="1">
                <a:latin typeface="+mn-ea"/>
                <a:cs typeface="+mn-ea"/>
              </a:rPr>
              <a:t>debuggable</a:t>
            </a:r>
            <a:endParaRPr lang="en-US" altLang="zh-CN" dirty="0">
              <a:latin typeface="+mn-ea"/>
              <a:cs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定义和应用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100171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硬件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API 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支持（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D3D12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Unity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支持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854692" y="5623623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折腾过程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找机子</a:t>
            </a:r>
            <a:endParaRPr lang="en-US" altLang="zh-CN" dirty="0">
              <a:latin typeface="+mn-ea"/>
              <a:cs typeface="+mn-ea"/>
              <a:sym typeface="+mn-ea"/>
            </a:endParaRPr>
          </a:p>
          <a:p>
            <a:pPr marL="628650"/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借同事的红米</a:t>
            </a:r>
            <a:r>
              <a:rPr lang="en-US" altLang="zh-CN" dirty="0">
                <a:latin typeface="+mn-ea"/>
                <a:cs typeface="+mn-ea"/>
                <a:sym typeface="+mn-ea"/>
              </a:rPr>
              <a:t>K60pro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dirty="0">
                <a:latin typeface="+mn-ea"/>
                <a:cs typeface="+mn-ea"/>
                <a:sym typeface="+mn-ea"/>
              </a:rPr>
              <a:t>CPU</a:t>
            </a:r>
            <a:r>
              <a:rPr lang="zh-CN" altLang="en-US" dirty="0">
                <a:latin typeface="+mn-ea"/>
                <a:cs typeface="+mn-ea"/>
                <a:sym typeface="+mn-ea"/>
              </a:rPr>
              <a:t> </a:t>
            </a:r>
            <a:r>
              <a:rPr lang="en-US" altLang="zh-CN" dirty="0">
                <a:latin typeface="+mn-ea"/>
                <a:cs typeface="+mn-ea"/>
                <a:sym typeface="+mn-ea"/>
              </a:rPr>
              <a:t>8gen2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）测试不支持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</a:p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·ARM</a:t>
            </a:r>
            <a:r>
              <a:rPr lang="zh-CN" altLang="en-US" dirty="0">
                <a:latin typeface="+mn-ea"/>
                <a:cs typeface="+mn-ea"/>
                <a:sym typeface="+mn-ea"/>
              </a:rPr>
              <a:t>官方的技术资料中用于演示的是</a:t>
            </a:r>
            <a:r>
              <a:rPr lang="en-US" altLang="zh-CN" dirty="0">
                <a:latin typeface="+mn-ea"/>
                <a:cs typeface="+mn-ea"/>
                <a:sym typeface="+mn-ea"/>
              </a:rPr>
              <a:t>vivo X80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），客户端帮忙搞来了，但测试不支持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；邮件问</a:t>
            </a:r>
            <a:r>
              <a:rPr lang="en-US" altLang="zh-CN" dirty="0">
                <a:latin typeface="+mn-ea"/>
                <a:cs typeface="+mn-ea"/>
                <a:sym typeface="+mn-ea"/>
              </a:rPr>
              <a:t>vivo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的技术支持，说用的是内部版本系统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8695" y="2853730"/>
            <a:ext cx="7632848" cy="11842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607" y="5662042"/>
            <a:ext cx="10254134" cy="93977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878595" y="4241689"/>
            <a:ext cx="10297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最后在</a:t>
            </a:r>
            <a:r>
              <a:rPr lang="en-US" altLang="zh-CN" dirty="0">
                <a:latin typeface="+mn-ea"/>
                <a:cs typeface="+mn-ea"/>
                <a:sym typeface="+mn-ea"/>
              </a:rPr>
              <a:t>Arm</a:t>
            </a:r>
            <a:r>
              <a:rPr lang="zh-CN" altLang="en-US" dirty="0">
                <a:latin typeface="+mn-ea"/>
                <a:cs typeface="+mn-ea"/>
                <a:sym typeface="+mn-ea"/>
              </a:rPr>
              <a:t>的一篇</a:t>
            </a:r>
            <a:r>
              <a:rPr lang="en-US" altLang="zh-CN" dirty="0">
                <a:latin typeface="+mn-ea"/>
                <a:cs typeface="+mn-ea"/>
                <a:sym typeface="+mn-ea"/>
              </a:rPr>
              <a:t>blog</a:t>
            </a:r>
            <a:r>
              <a:rPr lang="zh-CN" altLang="en-US" dirty="0">
                <a:latin typeface="+mn-ea"/>
                <a:cs typeface="+mn-ea"/>
                <a:sym typeface="+mn-ea"/>
              </a:rPr>
              <a:t>中提到荣耀天网啥的，然后在荣耀的开发者平台找到一台远程机荣耀</a:t>
            </a:r>
            <a:r>
              <a:rPr lang="en-US" altLang="zh-CN" dirty="0">
                <a:latin typeface="+mn-ea"/>
                <a:cs typeface="+mn-ea"/>
                <a:sym typeface="+mn-ea"/>
              </a:rPr>
              <a:t>70pro+</a:t>
            </a:r>
            <a:r>
              <a:rPr lang="zh-CN" altLang="en-US" dirty="0">
                <a:latin typeface="+mn-ea"/>
                <a:cs typeface="+mn-ea"/>
                <a:sym typeface="+mn-ea"/>
              </a:rPr>
              <a:t>（天玑</a:t>
            </a:r>
            <a:r>
              <a:rPr lang="en-US" altLang="zh-CN" dirty="0">
                <a:latin typeface="+mn-ea"/>
                <a:cs typeface="+mn-ea"/>
                <a:sym typeface="+mn-ea"/>
              </a:rPr>
              <a:t>9000</a:t>
            </a:r>
            <a:r>
              <a:rPr lang="zh-CN" altLang="en-US" dirty="0">
                <a:latin typeface="+mn-ea"/>
                <a:cs typeface="+mn-ea"/>
                <a:sym typeface="+mn-ea"/>
              </a:rPr>
              <a:t>），测试支持</a:t>
            </a:r>
            <a:r>
              <a:rPr lang="en-US" altLang="zh-CN" dirty="0">
                <a:latin typeface="+mn-ea"/>
                <a:cs typeface="+mn-ea"/>
                <a:sym typeface="+mn-ea"/>
              </a:rPr>
              <a:t>MTE</a:t>
            </a:r>
            <a:r>
              <a:rPr lang="zh-CN" altLang="en-US" dirty="0">
                <a:latin typeface="+mn-ea"/>
                <a:cs typeface="+mn-ea"/>
                <a:sym typeface="+mn-ea"/>
              </a:rPr>
              <a:t>。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MTE（Memory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Tag Extension）——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折腾过程</a:t>
            </a:r>
            <a:endParaRPr lang="en-US" altLang="zh-CN" sz="28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78595" y="909514"/>
            <a:ext cx="10297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最后查出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apk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内两处内存问题，和</a:t>
            </a:r>
            <a:r>
              <a:rPr lang="en-US" altLang="zh-CN" dirty="0">
                <a:latin typeface="+mn-ea"/>
                <a:cs typeface="+mn-ea"/>
                <a:sym typeface="+mn-ea"/>
              </a:rPr>
              <a:t>S3</a:t>
            </a:r>
            <a:r>
              <a:rPr lang="zh-CN" altLang="en-US" dirty="0">
                <a:latin typeface="+mn-ea"/>
                <a:cs typeface="+mn-ea"/>
                <a:sym typeface="+mn-ea"/>
              </a:rPr>
              <a:t>没关系。都是字符串相关的</a:t>
            </a:r>
            <a:r>
              <a:rPr lang="en-US" altLang="zh-CN" dirty="0">
                <a:latin typeface="+mn-ea"/>
                <a:cs typeface="+mn-ea"/>
                <a:sym typeface="+mn-ea"/>
              </a:rPr>
              <a:t>Use-After-Free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05681" y="1845618"/>
            <a:ext cx="102971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char* f()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{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std::string key;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// ...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	return </a:t>
            </a:r>
            <a:r>
              <a:rPr lang="en-US" altLang="zh-CN" sz="1800" dirty="0" err="1">
                <a:latin typeface="+mn-ea"/>
                <a:cs typeface="+mn-ea"/>
                <a:sym typeface="+mn-ea"/>
              </a:rPr>
              <a:t>key.c_str</a:t>
            </a:r>
            <a:r>
              <a:rPr lang="en-US" altLang="zh-CN" sz="1800" dirty="0">
                <a:latin typeface="+mn-ea"/>
                <a:cs typeface="+mn-ea"/>
                <a:sym typeface="+mn-ea"/>
              </a:rPr>
              <a:t>();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+mn-ea"/>
                <a:cs typeface="+mn-ea"/>
                <a:sym typeface="+mn-ea"/>
              </a:rPr>
              <a:t>}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42399" y="5446162"/>
            <a:ext cx="10297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如果代码本身用到</a:t>
            </a:r>
            <a:r>
              <a:rPr lang="en-US" altLang="zh-CN" dirty="0">
                <a:latin typeface="+mn-ea"/>
                <a:cs typeface="+mn-ea"/>
                <a:sym typeface="+mn-ea"/>
              </a:rPr>
              <a:t>Top Byte</a:t>
            </a:r>
            <a:r>
              <a:rPr lang="zh-CN" altLang="en-US" dirty="0">
                <a:latin typeface="+mn-ea"/>
                <a:cs typeface="+mn-ea"/>
                <a:sym typeface="+mn-ea"/>
              </a:rPr>
              <a:t>会出问题，比如</a:t>
            </a:r>
            <a:r>
              <a:rPr lang="en-US" altLang="zh-CN" dirty="0" err="1">
                <a:latin typeface="+mn-ea"/>
                <a:cs typeface="+mn-ea"/>
                <a:sym typeface="+mn-ea"/>
              </a:rPr>
              <a:t>luajit</a:t>
            </a:r>
            <a:endParaRPr lang="en-US" altLang="zh-CN" dirty="0">
              <a:latin typeface="+mn-ea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914154" y="4077737"/>
            <a:ext cx="1029714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线上崩溃率明显下降，最开始要查的报错数明显下降（但还是有）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6940" y="1485265"/>
            <a:ext cx="10463530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Google</a:t>
            </a:r>
            <a:r>
              <a:rPr lang="zh-CN" altLang="en-US" dirty="0"/>
              <a:t>文档</a:t>
            </a:r>
            <a:endParaRPr lang="en-US" altLang="zh-CN" dirty="0">
              <a:hlinkClick r:id="rId3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4"/>
              </a:rPr>
              <a:t>Arm Memory Tagging Extension (MTE)  |  Android NDK  |  Android Developers (google.cn)</a:t>
            </a:r>
            <a:endParaRPr lang="en-US" altLang="zh-CN" dirty="0">
              <a:hlinkClick r:id="rId3" action="ppaction://hlinkfile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Arm</a:t>
            </a:r>
            <a:r>
              <a:rPr lang="zh-CN" altLang="en-US" dirty="0"/>
              <a:t>文档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hlinkClick r:id="rId5" action="ppaction://hlinkfile"/>
              </a:rPr>
              <a:t>https://developer.arm.com/documentation/108035/0100/Memory-safety-bugs</a:t>
            </a:r>
            <a:endParaRPr lang="en-US" altLang="zh-CN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hlinkClick r:id="rId6"/>
              </a:rPr>
              <a:t>https://www.arm.com/blogs/blueprint/memory-safety-arm-memory-tagging-extension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国内大神的详细原理分析</a:t>
            </a:r>
            <a:endParaRPr lang="en-US" altLang="zh-CN" dirty="0"/>
          </a:p>
          <a:p>
            <a:r>
              <a:rPr lang="en-US" altLang="zh-CN" dirty="0">
                <a:hlinkClick r:id="rId7"/>
              </a:rPr>
              <a:t>Android Native | </a:t>
            </a:r>
            <a:r>
              <a:rPr lang="zh-CN" altLang="en-US" dirty="0">
                <a:hlinkClick r:id="rId7"/>
              </a:rPr>
              <a:t>内存问题的终极武器</a:t>
            </a:r>
            <a:r>
              <a:rPr lang="en-US" altLang="zh-CN" dirty="0">
                <a:hlinkClick r:id="rId7"/>
              </a:rPr>
              <a:t>——MTE - </a:t>
            </a:r>
            <a:r>
              <a:rPr lang="zh-CN" altLang="en-US" dirty="0">
                <a:hlinkClick r:id="rId7"/>
              </a:rPr>
              <a:t>掘金 </a:t>
            </a:r>
            <a:r>
              <a:rPr lang="en-US" altLang="zh-CN" dirty="0">
                <a:hlinkClick r:id="rId7"/>
              </a:rPr>
              <a:t>(juejin.cn)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24856" t="24329" r="16843" b="12208"/>
          <a:stretch>
            <a:fillRect/>
          </a:stretch>
        </p:blipFill>
        <p:spPr>
          <a:xfrm>
            <a:off x="3476504" y="1820839"/>
            <a:ext cx="4215730" cy="4148981"/>
          </a:xfrm>
          <a:custGeom>
            <a:avLst/>
            <a:gdLst>
              <a:gd name="connsiteX0" fmla="*/ 0 w 6088600"/>
              <a:gd name="connsiteY0" fmla="*/ 0 h 3725860"/>
              <a:gd name="connsiteX1" fmla="*/ 6088600 w 6088600"/>
              <a:gd name="connsiteY1" fmla="*/ 0 h 3725860"/>
              <a:gd name="connsiteX2" fmla="*/ 6088600 w 6088600"/>
              <a:gd name="connsiteY2" fmla="*/ 3725860 h 3725860"/>
              <a:gd name="connsiteX3" fmla="*/ 0 w 6088600"/>
              <a:gd name="connsiteY3" fmla="*/ 3725860 h 372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88600" h="3725860">
                <a:moveTo>
                  <a:pt x="0" y="0"/>
                </a:moveTo>
                <a:lnTo>
                  <a:pt x="6088600" y="0"/>
                </a:lnTo>
                <a:lnTo>
                  <a:pt x="6088600" y="3725860"/>
                </a:lnTo>
                <a:lnTo>
                  <a:pt x="0" y="3725860"/>
                </a:lnTo>
                <a:close/>
              </a:path>
            </a:pathLst>
          </a:custGeom>
          <a:ln>
            <a:noFill/>
          </a:ln>
        </p:spPr>
      </p:pic>
      <p:sp>
        <p:nvSpPr>
          <p:cNvPr id="17" name="文本框 2"/>
          <p:cNvSpPr txBox="1"/>
          <p:nvPr/>
        </p:nvSpPr>
        <p:spPr>
          <a:xfrm>
            <a:off x="1708161" y="171205"/>
            <a:ext cx="633457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本期课程满意度</a:t>
            </a:r>
          </a:p>
        </p:txBody>
      </p:sp>
      <p:sp>
        <p:nvSpPr>
          <p:cNvPr id="7" name="矩形 6"/>
          <p:cNvSpPr/>
          <p:nvPr/>
        </p:nvSpPr>
        <p:spPr>
          <a:xfrm>
            <a:off x="2939189" y="1189780"/>
            <a:ext cx="632580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《</a:t>
            </a:r>
            <a:r>
              <a:rPr lang="en-US" altLang="zh-CN" b="1" dirty="0" err="1">
                <a:solidFill>
                  <a:srgbClr val="333333"/>
                </a:solidFill>
                <a:latin typeface="Helvetica Neue"/>
              </a:rPr>
              <a:t>AndroidAPP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运行时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native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内存问题检测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》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培训满意度</a:t>
            </a:r>
          </a:p>
        </p:txBody>
      </p:sp>
      <p:sp>
        <p:nvSpPr>
          <p:cNvPr id="4" name="矩形 3"/>
          <p:cNvSpPr/>
          <p:nvPr/>
        </p:nvSpPr>
        <p:spPr>
          <a:xfrm>
            <a:off x="2833930" y="6105343"/>
            <a:ext cx="7498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请根据本次培训的实际情况客观评估。（投票可弃权）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682" y="1950838"/>
            <a:ext cx="3774603" cy="3879039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8986-447E-7A55-C262-6CAD6D51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>
            <a:extLst>
              <a:ext uri="{FF2B5EF4-FFF2-40B4-BE49-F238E27FC236}">
                <a16:creationId xmlns:a16="http://schemas.microsoft.com/office/drawing/2014/main" id="{715CF34B-5D3B-C825-A8F1-BF50E2EDD066}"/>
              </a:ext>
            </a:extLst>
          </p:cNvPr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8C757B2-1D9C-D23C-824E-210958B28DE7}"/>
              </a:ext>
            </a:extLst>
          </p:cNvPr>
          <p:cNvGrpSpPr/>
          <p:nvPr/>
        </p:nvGrpSpPr>
        <p:grpSpPr>
          <a:xfrm>
            <a:off x="3074839" y="981522"/>
            <a:ext cx="5141139" cy="2950902"/>
            <a:chOff x="2930822" y="1053530"/>
            <a:chExt cx="5141139" cy="295090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C8EBBE-AB3C-6E2B-DB6E-020DB57C960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981112" y="3727433"/>
              <a:ext cx="50405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1200" dirty="0">
                  <a:latin typeface="+mn-ea"/>
                  <a:cs typeface="+mn-ea"/>
                </a:rPr>
                <a:t>绿色：全部在三角形内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黄色：中心点在三角形内</a:t>
              </a:r>
              <a:r>
                <a:rPr lang="en-US" altLang="zh-CN" sz="1200" dirty="0">
                  <a:latin typeface="+mn-ea"/>
                  <a:cs typeface="+mn-ea"/>
                </a:rPr>
                <a:t> </a:t>
              </a:r>
              <a:r>
                <a:rPr lang="zh-CN" altLang="en-US" sz="1200" dirty="0">
                  <a:latin typeface="+mn-ea"/>
                  <a:cs typeface="+mn-ea"/>
                </a:rPr>
                <a:t>蓝色：有碰到三角形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305110-35E8-92A1-2620-312FB329C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822" y="1053530"/>
              <a:ext cx="5141139" cy="2745911"/>
            </a:xfrm>
            <a:prstGeom prst="rect">
              <a:avLst/>
            </a:prstGeom>
          </p:spPr>
        </p:pic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79B64BF-0630-F8B2-E86A-D8E152F99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90178"/>
              </p:ext>
            </p:extLst>
          </p:nvPr>
        </p:nvGraphicFramePr>
        <p:xfrm>
          <a:off x="626567" y="3967829"/>
          <a:ext cx="9865095" cy="28269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6008">
                  <a:extLst>
                    <a:ext uri="{9D8B030D-6E8A-4147-A177-3AD203B41FA5}">
                      <a16:colId xmlns:a16="http://schemas.microsoft.com/office/drawing/2014/main" val="689207744"/>
                    </a:ext>
                  </a:extLst>
                </a:gridCol>
                <a:gridCol w="4544473">
                  <a:extLst>
                    <a:ext uri="{9D8B030D-6E8A-4147-A177-3AD203B41FA5}">
                      <a16:colId xmlns:a16="http://schemas.microsoft.com/office/drawing/2014/main" val="1207313487"/>
                    </a:ext>
                  </a:extLst>
                </a:gridCol>
                <a:gridCol w="940319">
                  <a:extLst>
                    <a:ext uri="{9D8B030D-6E8A-4147-A177-3AD203B41FA5}">
                      <a16:colId xmlns:a16="http://schemas.microsoft.com/office/drawing/2014/main" val="169628759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3305344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50809020"/>
                    </a:ext>
                  </a:extLst>
                </a:gridCol>
                <a:gridCol w="1368151">
                  <a:extLst>
                    <a:ext uri="{9D8B030D-6E8A-4147-A177-3AD203B41FA5}">
                      <a16:colId xmlns:a16="http://schemas.microsoft.com/office/drawing/2014/main" val="3368284633"/>
                    </a:ext>
                  </a:extLst>
                </a:gridCol>
              </a:tblGrid>
              <a:tr h="410913">
                <a:tc rowSpan="2" grid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光栅化类型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会被光栅化的像素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862955"/>
                  </a:ext>
                </a:extLst>
              </a:tr>
              <a:tr h="410913">
                <a:tc gridSpan="2"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79458"/>
                  </a:ext>
                </a:extLst>
              </a:tr>
              <a:tr h="559018">
                <a:tc gridSpan="2"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标准光栅化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836223"/>
                  </a:ext>
                </a:extLst>
              </a:tr>
              <a:tr h="682534">
                <a:tc rowSpan="2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外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保守光栅化（</a:t>
                      </a:r>
                      <a:r>
                        <a:rPr lang="en-US" altLang="zh-CN" sz="1800" b="1" i="1" dirty="0">
                          <a:solidFill>
                            <a:schemeClr val="tx1"/>
                          </a:solidFill>
                        </a:rPr>
                        <a:t>overestimated conservative rasterization/outer-conservative rasterization</a:t>
                      </a:r>
                      <a:r>
                        <a:rPr lang="zh-CN" altLang="en-US" sz="1800" b="1" i="1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本次主题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9115858"/>
                  </a:ext>
                </a:extLst>
              </a:tr>
              <a:tr h="682534">
                <a:tc vMerge="1"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内保守光栅化（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</a:rPr>
                        <a:t>underestimated conservative rasterization/inner-conservative rasterization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</a:rPr>
                        <a:t>不常见，后面提一下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49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10362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内存问题排查的困难性</a:t>
            </a: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14400" y="1269365"/>
            <a:ext cx="9857105" cy="8610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buFont typeface="Arial" panose="020B0604020202020204" pitchFamily="34" charset="0"/>
              <a:buNone/>
            </a:pPr>
            <a:r>
              <a:rPr lang="zh-CN" altLang="en-US" sz="3200" b="1" i="1" dirty="0">
                <a:latin typeface="+mn-ea"/>
                <a:cs typeface="+mn-ea"/>
              </a:rPr>
              <a:t>案发现场往往不是第一现场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3200" dirty="0">
              <a:latin typeface="+mn-ea"/>
              <a:cs typeface="+mn-ea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10845" y="2566035"/>
            <a:ext cx="4062730" cy="20783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None/>
            </a:pPr>
            <a:r>
              <a:rPr lang="en-US" altLang="zh-CN" sz="2800" dirty="0">
                <a:cs typeface="+mn-lt"/>
              </a:rPr>
              <a:t>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800" dirty="0">
                <a:cs typeface="+mn-lt"/>
              </a:rPr>
              <a:t>char * p = new char[</a:t>
            </a:r>
            <a:r>
              <a:rPr lang="en-US" altLang="zh-CN" sz="2800" dirty="0">
                <a:cs typeface="+mn-lt"/>
              </a:rPr>
              <a:t>20</a:t>
            </a:r>
            <a:r>
              <a:rPr lang="zh-CN" altLang="en-US" sz="2800" dirty="0">
                <a:cs typeface="+mn-lt"/>
              </a:rPr>
              <a:t>];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800" dirty="0">
                <a:cs typeface="+mn-lt"/>
              </a:rPr>
              <a:t>p[</a:t>
            </a:r>
            <a:r>
              <a:rPr lang="en-US" altLang="zh-CN" sz="2800" dirty="0">
                <a:cs typeface="+mn-lt"/>
              </a:rPr>
              <a:t>30</a:t>
            </a:r>
            <a:r>
              <a:rPr lang="zh-CN" altLang="en-US" sz="2800" dirty="0">
                <a:cs typeface="+mn-lt"/>
              </a:rPr>
              <a:t>] = </a:t>
            </a:r>
            <a:r>
              <a:rPr lang="en-US" altLang="zh-CN" sz="2800" dirty="0">
                <a:cs typeface="+mn-lt"/>
              </a:rPr>
              <a:t>42</a:t>
            </a:r>
            <a:r>
              <a:rPr lang="zh-CN" altLang="en-US" sz="2800" dirty="0">
                <a:cs typeface="+mn-lt"/>
              </a:rPr>
              <a:t>;</a:t>
            </a:r>
          </a:p>
          <a:p>
            <a:pPr marL="457200" lvl="1" indent="-457200">
              <a:buFont typeface="Arial" panose="020B0604020202020204" pitchFamily="34" charset="0"/>
              <a:buNone/>
            </a:pPr>
            <a:r>
              <a:rPr lang="en-US" altLang="zh-CN" sz="2800" dirty="0">
                <a:cs typeface="+mn-lt"/>
              </a:rPr>
              <a:t>}</a:t>
            </a:r>
          </a:p>
        </p:txBody>
      </p:sp>
      <p:pic>
        <p:nvPicPr>
          <p:cNvPr id="3" name="图片 2" descr="2023.04.21_吴志峰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7496" b="3101"/>
          <a:stretch>
            <a:fillRect/>
          </a:stretch>
        </p:blipFill>
        <p:spPr>
          <a:xfrm>
            <a:off x="4473575" y="2487930"/>
            <a:ext cx="7931785" cy="188277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54355" y="5158105"/>
            <a:ext cx="9857105" cy="8610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>
              <a:buFont typeface="Arial" panose="020B0604020202020204" pitchFamily="34" charset="0"/>
              <a:buNone/>
            </a:pPr>
            <a:r>
              <a:rPr lang="en-US" altLang="zh-CN" sz="3200" b="1" i="1" dirty="0">
                <a:latin typeface="+mn-ea"/>
                <a:cs typeface="+mn-ea"/>
              </a:rPr>
              <a:t>=</a:t>
            </a:r>
            <a:r>
              <a:rPr lang="zh-CN" altLang="en-US" sz="3200" b="1" i="1" dirty="0">
                <a:latin typeface="+mn-ea"/>
                <a:cs typeface="+mn-ea"/>
              </a:rPr>
              <a:t>》希望在非法指针操作发生时就提示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3200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Visual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CRT Debug Heap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66515" y="1053465"/>
            <a:ext cx="7715250" cy="546735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42645" y="1557655"/>
            <a:ext cx="2349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latin typeface="+mn-ea"/>
                <a:cs typeface="+mn-ea"/>
              </a:rPr>
              <a:t>没有每次通过指针存取时都检查（因为标记和数据混在一起，也不好检查）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2584767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30300" y="1269365"/>
            <a:ext cx="9857105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纯软件的虚拟机</a:t>
            </a:r>
            <a:r>
              <a:rPr lang="en-US" altLang="zh-CN" dirty="0">
                <a:latin typeface="+mn-ea"/>
                <a:cs typeface="+mn-ea"/>
              </a:rPr>
              <a:t>/</a:t>
            </a:r>
            <a:r>
              <a:rPr lang="zh-CN" altLang="en-US" dirty="0">
                <a:latin typeface="+mn-ea"/>
                <a:cs typeface="+mn-ea"/>
              </a:rPr>
              <a:t>模拟器，接管程序运行并作监测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</a:t>
            </a:r>
            <a:r>
              <a:rPr lang="zh-CN" altLang="en-US" dirty="0">
                <a:latin typeface="+mn-ea"/>
                <a:cs typeface="+mn-ea"/>
              </a:rPr>
              <a:t>源于</a:t>
            </a:r>
            <a:r>
              <a:rPr lang="en-US" altLang="zh-CN" dirty="0">
                <a:latin typeface="+mn-ea"/>
                <a:cs typeface="+mn-ea"/>
              </a:rPr>
              <a:t>Linux</a:t>
            </a:r>
            <a:r>
              <a:rPr lang="zh-CN" altLang="en-US" dirty="0">
                <a:latin typeface="+mn-ea"/>
                <a:cs typeface="+mn-ea"/>
              </a:rPr>
              <a:t>，历史悠久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内含一系列小工具，如内存分析</a:t>
            </a:r>
            <a:r>
              <a:rPr lang="en-US" altLang="zh-CN" dirty="0">
                <a:latin typeface="+mn-ea"/>
                <a:cs typeface="+mn-ea"/>
                <a:sym typeface="+mn-ea"/>
              </a:rPr>
              <a:t>Memcheck</a:t>
            </a:r>
            <a:r>
              <a:rPr lang="zh-CN" altLang="en-US" dirty="0">
                <a:latin typeface="+mn-ea"/>
                <a:cs typeface="+mn-ea"/>
                <a:sym typeface="+mn-ea"/>
              </a:rPr>
              <a:t>、多线程问题分析</a:t>
            </a:r>
            <a:r>
              <a:rPr lang="en-US" altLang="zh-CN" dirty="0">
                <a:latin typeface="+mn-ea"/>
                <a:cs typeface="+mn-ea"/>
                <a:sym typeface="+mn-ea"/>
              </a:rPr>
              <a:t>Helgrind</a:t>
            </a: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示例：</a:t>
            </a:r>
            <a:r>
              <a:rPr dirty="0">
                <a:latin typeface="+mn-ea"/>
                <a:cs typeface="+mn-ea"/>
                <a:sym typeface="+mn-ea"/>
              </a:rPr>
              <a:t>valgrind --tool=memcheck ls</a:t>
            </a:r>
          </a:p>
          <a:p>
            <a:pPr indent="0">
              <a:buFont typeface="Arial" panose="020B0604020202020204" pitchFamily="34" charset="0"/>
              <a:buNone/>
            </a:pP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不用改代码</a:t>
            </a:r>
            <a:r>
              <a:rPr lang="en-US" altLang="zh-CN" dirty="0">
                <a:latin typeface="+mn-ea"/>
                <a:cs typeface="+mn-ea"/>
                <a:sym typeface="+mn-ea"/>
              </a:rPr>
              <a:t>/</a:t>
            </a:r>
            <a:r>
              <a:rPr lang="zh-CN" altLang="en-US" dirty="0">
                <a:latin typeface="+mn-ea"/>
                <a:cs typeface="+mn-ea"/>
                <a:sym typeface="+mn-ea"/>
              </a:rPr>
              <a:t>重新编译，通用性好</a:t>
            </a: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dirty="0">
              <a:latin typeface="+mn-ea"/>
              <a:cs typeface="+mn-ea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非常慢</a:t>
            </a:r>
            <a:r>
              <a:rPr lang="en-US" altLang="zh-CN" dirty="0">
                <a:latin typeface="+mn-ea"/>
                <a:cs typeface="+mn-ea"/>
                <a:sym typeface="+mn-ea"/>
              </a:rPr>
              <a:t> (~20x)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30750" y="1991995"/>
            <a:ext cx="3629025" cy="4762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2"/>
          <p:cNvSpPr txBox="1"/>
          <p:nvPr/>
        </p:nvSpPr>
        <p:spPr>
          <a:xfrm>
            <a:off x="1706687" y="170270"/>
            <a:ext cx="63367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Valgrind</a:t>
            </a: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30300" y="1269365"/>
            <a:ext cx="985710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</a:rPr>
              <a:t>·app</a:t>
            </a:r>
            <a:r>
              <a:rPr lang="zh-CN" altLang="en-US" dirty="0">
                <a:latin typeface="+mn-ea"/>
                <a:cs typeface="+mn-ea"/>
              </a:rPr>
              <a:t>不是可执行文件（Zygote），需要用类似挂载的方式跑</a:t>
            </a:r>
            <a:r>
              <a:rPr lang="en-US" altLang="zh-CN" dirty="0">
                <a:latin typeface="+mn-ea"/>
                <a:cs typeface="+mn-ea"/>
              </a:rPr>
              <a:t>Valgrind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latin typeface="+mn-ea"/>
                <a:cs typeface="+mn-ea"/>
                <a:sym typeface="+mn-ea"/>
              </a:rPr>
              <a:t>·</a:t>
            </a:r>
            <a:r>
              <a:rPr lang="zh-CN" altLang="en-US" dirty="0">
                <a:latin typeface="+mn-ea"/>
                <a:cs typeface="+mn-ea"/>
                <a:sym typeface="+mn-ea"/>
              </a:rPr>
              <a:t>跟着网上的教程走，但都失败了。</a:t>
            </a:r>
            <a:endParaRPr lang="en-US" altLang="zh-CN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0" y="0"/>
            <a:ext cx="3722911" cy="68595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5793534" y="1053387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6675120" y="1053465"/>
            <a:ext cx="4489450" cy="51054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23380" y="1093470"/>
            <a:ext cx="433324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课题起因，及内存问题排查的困难性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8535" y="2219568"/>
            <a:ext cx="2806485" cy="1354243"/>
          </a:xfrm>
          <a:prstGeom prst="rect">
            <a:avLst/>
          </a:prstGeom>
          <a:noFill/>
        </p:spPr>
        <p:txBody>
          <a:bodyPr wrap="square" lIns="121880" tIns="60938" rIns="121880" bIns="60938">
            <a:spAutoFit/>
          </a:bodyPr>
          <a:lstStyle/>
          <a:p>
            <a:pPr algn="r">
              <a:defRPr/>
            </a:pPr>
            <a:r>
              <a:rPr lang="zh-CN" altLang="en-US" sz="48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endParaRPr lang="en-US" altLang="zh-CN" sz="48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en-US" altLang="zh-CN" sz="32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spc="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下箭头 66"/>
          <p:cNvSpPr/>
          <p:nvPr/>
        </p:nvSpPr>
        <p:spPr>
          <a:xfrm rot="16200000">
            <a:off x="4782616" y="3202622"/>
            <a:ext cx="576064" cy="6793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93643" y="5661489"/>
            <a:ext cx="512927" cy="51150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2" tIns="60946" rIns="121892" bIns="60946" anchor="ctr"/>
          <a:lstStyle/>
          <a:p>
            <a:pPr algn="ctr">
              <a:defRPr/>
            </a:pPr>
            <a:r>
              <a: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675120" y="5661660"/>
            <a:ext cx="4488815" cy="51181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35495" y="5701665"/>
            <a:ext cx="3280410" cy="429260"/>
          </a:xfrm>
          <a:prstGeom prst="rect">
            <a:avLst/>
          </a:prstGeom>
        </p:spPr>
        <p:txBody>
          <a:bodyPr wrap="square" lIns="121960" tIns="60980" rIns="121960" bIns="60980">
            <a:spAutoFit/>
          </a:bodyPr>
          <a:lstStyle/>
          <a:p>
            <a:pPr>
              <a:defRPr/>
            </a:pPr>
            <a:r>
              <a:rPr lang="zh-CN" altLang="en-US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实践结果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793740" y="1916430"/>
            <a:ext cx="5415280" cy="3425190"/>
            <a:chOff x="9124" y="3246"/>
            <a:chExt cx="8528" cy="5394"/>
          </a:xfrm>
        </p:grpSpPr>
        <p:sp>
          <p:nvSpPr>
            <p:cNvPr id="2" name="圆角矩形 1"/>
            <p:cNvSpPr/>
            <p:nvPr/>
          </p:nvSpPr>
          <p:spPr>
            <a:xfrm>
              <a:off x="9124" y="3246"/>
              <a:ext cx="808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0512" y="3247"/>
              <a:ext cx="7070" cy="99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238" y="3361"/>
              <a:ext cx="5167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检测技术及原理简介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35" y="4380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2.1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167" y="4380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Valgrind</a:t>
              </a:r>
              <a:endParaRPr lang="en-US" altLang="zh-CN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1238" y="6938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19" name="圆角矩形 18"/>
            <p:cNvSpPr/>
            <p:nvPr>
              <p:custDataLst>
                <p:tags r:id="rId1"/>
              </p:custDataLst>
            </p:nvPr>
          </p:nvSpPr>
          <p:spPr>
            <a:xfrm>
              <a:off x="11156" y="5353"/>
              <a:ext cx="6414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ASAN（AddressSanitizer）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2"/>
              </p:custDataLst>
            </p:nvPr>
          </p:nvSpPr>
          <p:spPr>
            <a:xfrm>
              <a:off x="9151" y="5353"/>
              <a:ext cx="1715" cy="806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2.2</a:t>
              </a:r>
            </a:p>
          </p:txBody>
        </p:sp>
        <p:sp>
          <p:nvSpPr>
            <p:cNvPr id="21" name="圆角矩形 20"/>
            <p:cNvSpPr/>
            <p:nvPr>
              <p:custDataLst>
                <p:tags r:id="rId3"/>
              </p:custDataLst>
            </p:nvPr>
          </p:nvSpPr>
          <p:spPr>
            <a:xfrm>
              <a:off x="11193" y="6421"/>
              <a:ext cx="6414" cy="9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HW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ASAN（Hardware-assisted 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ASAN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lang="en-US" altLang="zh-CN" sz="20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圆角矩形 21"/>
            <p:cNvSpPr/>
            <p:nvPr>
              <p:custDataLst>
                <p:tags r:id="rId4"/>
              </p:custDataLst>
            </p:nvPr>
          </p:nvSpPr>
          <p:spPr>
            <a:xfrm>
              <a:off x="9151" y="6417"/>
              <a:ext cx="1715" cy="100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2.3</a:t>
              </a:r>
            </a:p>
          </p:txBody>
        </p:sp>
        <p:sp>
          <p:nvSpPr>
            <p:cNvPr id="23" name="矩形 22"/>
            <p:cNvSpPr/>
            <p:nvPr>
              <p:custDataLst>
                <p:tags r:id="rId5"/>
              </p:custDataLst>
            </p:nvPr>
          </p:nvSpPr>
          <p:spPr>
            <a:xfrm>
              <a:off x="11239" y="7964"/>
              <a:ext cx="5166" cy="67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原子操作和线程同步</a:t>
              </a:r>
            </a:p>
          </p:txBody>
        </p:sp>
        <p:sp>
          <p:nvSpPr>
            <p:cNvPr id="24" name="圆角矩形 23"/>
            <p:cNvSpPr/>
            <p:nvPr>
              <p:custDataLst>
                <p:tags r:id="rId6"/>
              </p:custDataLst>
            </p:nvPr>
          </p:nvSpPr>
          <p:spPr>
            <a:xfrm>
              <a:off x="11238" y="7700"/>
              <a:ext cx="6414" cy="93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r>
                <a:rPr 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MTE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（Memory Tagging Extension）</a:t>
              </a:r>
            </a:p>
          </p:txBody>
        </p:sp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9151" y="7708"/>
              <a:ext cx="1715" cy="9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2" tIns="60946" rIns="121892" bIns="60946" anchor="ctr"/>
            <a:lstStyle/>
            <a:p>
              <a:pPr algn="ctr">
                <a:defRPr/>
              </a:pPr>
              <a:r>
                <a:rPr lang="en-US" altLang="zh-CN" sz="3600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2.4</a:t>
              </a: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ZkYTE3NmE2M2ZhMjM2YzI0MGEwZDc0OTQ1MWI1M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1645</Words>
  <Application>Microsoft Office PowerPoint</Application>
  <PresentationFormat>自定义</PresentationFormat>
  <Paragraphs>290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Helvetica Neue</vt:lpstr>
      <vt:lpstr>微软雅黑</vt:lpstr>
      <vt:lpstr>Arial</vt:lpstr>
      <vt:lpstr>Calibri</vt:lpstr>
      <vt:lpstr>Office 主题​​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鑫 黄</cp:lastModifiedBy>
  <cp:revision>1258</cp:revision>
  <dcterms:created xsi:type="dcterms:W3CDTF">2014-08-23T07:50:00Z</dcterms:created>
  <dcterms:modified xsi:type="dcterms:W3CDTF">2025-03-01T12:23:53Z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EC579D88B23345109841990ADC3AA1C1</vt:lpwstr>
  </property>
</Properties>
</file>