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4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5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6.xml" ContentType="application/vnd.openxmlformats-officedocument.presentationml.notesSlide+xml"/>
  <Override PartName="/ppt/tags/tag16.xml" ContentType="application/vnd.openxmlformats-officedocument.presentationml.tags+xml"/>
  <Override PartName="/ppt/notesSlides/notesSlide7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8.xml" ContentType="application/vnd.openxmlformats-officedocument.presentationml.notesSlide+xml"/>
  <Override PartName="/ppt/tags/tag19.xml" ContentType="application/vnd.openxmlformats-officedocument.presentationml.tags+xml"/>
  <Override PartName="/ppt/notesSlides/notesSlide9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10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11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12.xml" ContentType="application/vnd.openxmlformats-officedocument.presentationml.notesSlide+xml"/>
  <Override PartName="/ppt/tags/tag31.xml" ContentType="application/vnd.openxmlformats-officedocument.presentationml.tags+xml"/>
  <Override PartName="/ppt/notesSlides/notesSlide13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14.xml" ContentType="application/vnd.openxmlformats-officedocument.presentationml.notesSlid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15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16.xml" ContentType="application/vnd.openxmlformats-officedocument.presentationml.notesSlide+xml"/>
  <Override PartName="/ppt/tags/tag45.xml" ContentType="application/vnd.openxmlformats-officedocument.presentationml.tags+xml"/>
  <Override PartName="/ppt/notesSlides/notesSlide17.xml" ContentType="application/vnd.openxmlformats-officedocument.presentationml.notesSl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notesSlides/notesSlide18.xml" ContentType="application/vnd.openxmlformats-officedocument.presentationml.notesSlide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notesSlides/notesSlide19.xml" ContentType="application/vnd.openxmlformats-officedocument.presentationml.notesSlide+xml"/>
  <Override PartName="/ppt/tags/tag57.xml" ContentType="application/vnd.openxmlformats-officedocument.presentationml.tags+xml"/>
  <Override PartName="/ppt/notesSlides/notesSlide20.xml" ContentType="application/vnd.openxmlformats-officedocument.presentationml.notesSlide+xml"/>
  <Override PartName="/ppt/tags/tag58.xml" ContentType="application/vnd.openxmlformats-officedocument.presentationml.tags+xml"/>
  <Override PartName="/ppt/notesSlides/notesSlide21.xml" ContentType="application/vnd.openxmlformats-officedocument.presentationml.notesSlide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notesSlides/notesSlide22.xml" ContentType="application/vnd.openxmlformats-officedocument.presentationml.notesSlide+xml"/>
  <Override PartName="/ppt/tags/tag66.xml" ContentType="application/vnd.openxmlformats-officedocument.presentationml.tags+xml"/>
  <Override PartName="/ppt/notesSlides/notesSlide23.xml" ContentType="application/vnd.openxmlformats-officedocument.presentationml.notesSlide+xml"/>
  <Override PartName="/ppt/tags/tag67.xml" ContentType="application/vnd.openxmlformats-officedocument.presentationml.tags+xml"/>
  <Override PartName="/ppt/notesSlides/notesSlide24.xml" ContentType="application/vnd.openxmlformats-officedocument.presentationml.notesSlide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notesSlides/notesSlide25.xml" ContentType="application/vnd.openxmlformats-officedocument.presentationml.notesSlide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notesSlides/notesSlide26.xml" ContentType="application/vnd.openxmlformats-officedocument.presentationml.notesSlide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sldIdLst>
    <p:sldId id="342" r:id="rId2"/>
    <p:sldId id="366" r:id="rId3"/>
    <p:sldId id="694" r:id="rId4"/>
    <p:sldId id="666" r:id="rId5"/>
    <p:sldId id="695" r:id="rId6"/>
    <p:sldId id="696" r:id="rId7"/>
    <p:sldId id="697" r:id="rId8"/>
    <p:sldId id="698" r:id="rId9"/>
    <p:sldId id="699" r:id="rId10"/>
    <p:sldId id="669" r:id="rId11"/>
    <p:sldId id="670" r:id="rId12"/>
    <p:sldId id="673" r:id="rId13"/>
    <p:sldId id="674" r:id="rId14"/>
    <p:sldId id="675" r:id="rId15"/>
    <p:sldId id="677" r:id="rId16"/>
    <p:sldId id="679" r:id="rId17"/>
    <p:sldId id="680" r:id="rId18"/>
    <p:sldId id="681" r:id="rId19"/>
    <p:sldId id="682" r:id="rId20"/>
    <p:sldId id="683" r:id="rId21"/>
    <p:sldId id="684" r:id="rId22"/>
    <p:sldId id="685" r:id="rId23"/>
    <p:sldId id="686" r:id="rId24"/>
    <p:sldId id="687" r:id="rId25"/>
    <p:sldId id="688" r:id="rId26"/>
    <p:sldId id="689" r:id="rId27"/>
    <p:sldId id="690" r:id="rId28"/>
    <p:sldId id="661" r:id="rId29"/>
    <p:sldId id="693" r:id="rId30"/>
  </p:sldIdLst>
  <p:sldSz cx="12198350" cy="6859588"/>
  <p:notesSz cx="6858000" cy="9144000"/>
  <p:custDataLst>
    <p:tags r:id="rId32"/>
  </p:custDataLst>
  <p:defaultTextStyle>
    <a:defPPr>
      <a:defRPr lang="zh-CN"/>
    </a:defPPr>
    <a:lvl1pPr marL="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83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943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903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927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887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847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870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5" userDrawn="1">
          <p15:clr>
            <a:srgbClr val="A4A3A4"/>
          </p15:clr>
        </p15:guide>
        <p15:guide id="2" pos="3819" userDrawn="1">
          <p15:clr>
            <a:srgbClr val="A4A3A4"/>
          </p15:clr>
        </p15:guide>
        <p15:guide id="3" pos="304" userDrawn="1">
          <p15:clr>
            <a:srgbClr val="A4A3A4"/>
          </p15:clr>
        </p15:guide>
        <p15:guide id="4" pos="1902" userDrawn="1">
          <p15:clr>
            <a:srgbClr val="A4A3A4"/>
          </p15:clr>
        </p15:guide>
        <p15:guide id="5" pos="12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DA2"/>
    <a:srgbClr val="FAFAFA"/>
    <a:srgbClr val="FFC400"/>
    <a:srgbClr val="FFD347"/>
    <a:srgbClr val="FFC91D"/>
    <a:srgbClr val="0071C1"/>
    <a:srgbClr val="4144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howGuides="1">
      <p:cViewPr varScale="1">
        <p:scale>
          <a:sx n="90" d="100"/>
          <a:sy n="90" d="100"/>
        </p:scale>
        <p:origin x="56" y="149"/>
      </p:cViewPr>
      <p:guideLst>
        <p:guide orient="horz" pos="2165"/>
        <p:guide pos="3819"/>
        <p:guide pos="304"/>
        <p:guide pos="1902"/>
        <p:guide pos="122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62AE03-6EE8-41FD-8A37-86C6BC5E264F}" type="datetimeFigureOut">
              <a:rPr lang="zh-CN" altLang="en-US" smtClean="0"/>
              <a:t>2025/3/2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21FD59-C920-460C-B1C9-0346C59420B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83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943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903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927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887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847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870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AC0C1C-D874-FCA0-5A17-8E233A9B27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A159B8A-DE71-4B7B-24CF-BF99383462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923F3484-D73D-FE4B-99A2-146BD6F4D6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C5F1A10-7CC2-0BEA-7778-840409C8F81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95711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26DBA3-3C32-42E8-51E2-0C73458315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568BFC5B-5FEF-88CF-4863-CE893EC81D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D5029147-EA44-3844-24FB-807951E2EA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88BC2D0-A5CF-0B37-E35F-4DD1F8832B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1148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1368C6-32C6-3EC7-D320-5913E07C65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5327EA4-F79B-D183-4C74-9FC910401C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7E75BAB9-92D4-85DB-2E07-1A1E834B4A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23701FE-A6B1-33B8-012A-32BB1945661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2529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BA35BA-1E73-316E-C451-C91B8175E4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7E74CAC-CF02-F608-1BE5-72F6C3CEF9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85C5EFB-F428-3831-4FA8-B6C1172832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2E6C263-E87B-9751-78D2-E5D6D68257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4109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0E19F4-C5C3-0EE1-B24C-A0A9F066F5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C6DC142-0BD5-EF8C-CC2F-584C8C6AD2A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72B6B12-142F-DF89-3ED8-02D148A46A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37400F8-39CC-0C2C-7A41-511E9CD5C6F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1024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78081C-9DB9-5C43-A63A-66CA3D1BEE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3ED5D1FB-57C5-EC97-8804-7728179AAD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8E653686-E399-8726-9FE5-D1DE3C4784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3AE8F35-6874-42CF-CE8B-F3B0CCEE5EF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9157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11" y="-19215"/>
            <a:ext cx="1722018" cy="1533709"/>
          </a:xfrm>
          <a:prstGeom prst="rect">
            <a:avLst/>
          </a:prstGeom>
        </p:spPr>
      </p:pic>
    </p:spTree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637" y="365210"/>
            <a:ext cx="10521077" cy="1325870"/>
          </a:xfrm>
          <a:prstGeom prst="rect">
            <a:avLst/>
          </a:prstGeom>
        </p:spPr>
        <p:txBody>
          <a:bodyPr lIns="91472" tIns="45736" rIns="91472" bIns="45736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637" y="1826048"/>
            <a:ext cx="10521077" cy="4352346"/>
          </a:xfrm>
          <a:prstGeom prst="rect">
            <a:avLst/>
          </a:prstGeom>
        </p:spPr>
        <p:txBody>
          <a:bodyPr lIns="91472" tIns="45736" rIns="91472" bIns="45736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636" y="6357822"/>
            <a:ext cx="2744629" cy="365210"/>
          </a:xfrm>
          <a:prstGeom prst="rect">
            <a:avLst/>
          </a:prstGeom>
        </p:spPr>
        <p:txBody>
          <a:bodyPr lIns="91472" tIns="45736" rIns="91472" bIns="45736"/>
          <a:lstStyle/>
          <a:p>
            <a:fld id="{530820CF-B880-4189-942D-D702A7CBA730}" type="datetimeFigureOut">
              <a:rPr lang="zh-CN" altLang="en-US" smtClean="0"/>
              <a:t>2025/3/2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40704" y="6357822"/>
            <a:ext cx="4116943" cy="365210"/>
          </a:xfrm>
          <a:prstGeom prst="rect">
            <a:avLst/>
          </a:prstGeom>
        </p:spPr>
        <p:txBody>
          <a:bodyPr lIns="91472" tIns="45736" rIns="91472" bIns="45736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5085" y="6357822"/>
            <a:ext cx="2744629" cy="365210"/>
          </a:xfrm>
          <a:prstGeom prst="rect">
            <a:avLst/>
          </a:prstGeom>
        </p:spPr>
        <p:txBody>
          <a:bodyPr lIns="91472" tIns="45736" rIns="91472" bIns="45736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876" y="2130919"/>
            <a:ext cx="10368598" cy="1470366"/>
          </a:xfrm>
          <a:prstGeom prst="rect">
            <a:avLst/>
          </a:prstGeom>
        </p:spPr>
        <p:txBody>
          <a:bodyPr lIns="121963" tIns="60981" rIns="121963" bIns="60981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9753" y="3887100"/>
            <a:ext cx="8538845" cy="1753006"/>
          </a:xfrm>
          <a:prstGeom prst="rect">
            <a:avLst/>
          </a:prstGeom>
        </p:spPr>
        <p:txBody>
          <a:bodyPr lIns="121963" tIns="60981" rIns="121963" bIns="60981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9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9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9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88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84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87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917" y="6357822"/>
            <a:ext cx="2846282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9E0611D0-9A6A-4745-A630-32461103131C}" type="datetimeFigureOut">
              <a:rPr lang="zh-CN" altLang="en-US" smtClean="0"/>
              <a:t>2025/3/2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7770" y="6357822"/>
            <a:ext cx="3862811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42151" y="6357822"/>
            <a:ext cx="2846282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9D3F3D8C-2C4B-4342-80F1-9B8A0E6BA8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 userDrawn="1"/>
        </p:nvCxnSpPr>
        <p:spPr>
          <a:xfrm>
            <a:off x="1562671" y="765498"/>
            <a:ext cx="10635679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11" y="-19215"/>
            <a:ext cx="1722018" cy="1533709"/>
          </a:xfrm>
          <a:prstGeom prst="rect">
            <a:avLst/>
          </a:prstGeom>
        </p:spPr>
      </p:pic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918" y="274702"/>
            <a:ext cx="10978515" cy="1143265"/>
          </a:xfrm>
          <a:prstGeom prst="rect">
            <a:avLst/>
          </a:prstGeom>
        </p:spPr>
        <p:txBody>
          <a:bodyPr lIns="121963" tIns="60981" rIns="121963" bIns="60981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917" y="6357822"/>
            <a:ext cx="2846282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DF659192-60C8-49F5-94DF-1E29C3FCC85C}" type="datetimeFigureOut">
              <a:rPr lang="zh-CN" altLang="en-US" smtClean="0"/>
              <a:t>2025/3/2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7770" y="6357822"/>
            <a:ext cx="3862811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42151" y="6357822"/>
            <a:ext cx="2846282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EB730883-2733-4EB0-9793-894FF9D5011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917" y="6357822"/>
            <a:ext cx="2846282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DF659192-60C8-49F5-94DF-1E29C3FCC85C}" type="datetimeFigureOut">
              <a:rPr lang="zh-CN" altLang="en-US" smtClean="0"/>
              <a:t>2025/3/2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7770" y="6357822"/>
            <a:ext cx="3862811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42151" y="6357822"/>
            <a:ext cx="2846282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EB730883-2733-4EB0-9793-894FF9D5011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920" y="273112"/>
            <a:ext cx="4013173" cy="1162320"/>
          </a:xfrm>
          <a:prstGeom prst="rect">
            <a:avLst/>
          </a:prstGeom>
        </p:spPr>
        <p:txBody>
          <a:bodyPr lIns="121963" tIns="60981" rIns="121963" bIns="60981" anchor="b"/>
          <a:lstStyle>
            <a:lvl1pPr algn="l">
              <a:defRPr sz="27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9216" y="273114"/>
            <a:ext cx="6819216" cy="5854469"/>
          </a:xfrm>
          <a:prstGeom prst="rect">
            <a:avLst/>
          </a:prstGeom>
        </p:spPr>
        <p:txBody>
          <a:bodyPr lIns="121963" tIns="60981" rIns="121963" bIns="60981"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920" y="1435434"/>
            <a:ext cx="4013173" cy="4692149"/>
          </a:xfrm>
          <a:prstGeom prst="rect">
            <a:avLst/>
          </a:prstGeom>
        </p:spPr>
        <p:txBody>
          <a:bodyPr lIns="121963" tIns="60981" rIns="121963" bIns="60981"/>
          <a:lstStyle>
            <a:lvl1pPr marL="0" indent="0">
              <a:buNone/>
              <a:defRPr sz="1900"/>
            </a:lvl1pPr>
            <a:lvl2pPr marL="609600" indent="0">
              <a:buNone/>
              <a:defRPr sz="1600"/>
            </a:lvl2pPr>
            <a:lvl3pPr marL="1219835" indent="0">
              <a:buNone/>
              <a:defRPr sz="1300"/>
            </a:lvl3pPr>
            <a:lvl4pPr marL="1829435" indent="0">
              <a:buNone/>
              <a:defRPr sz="1200"/>
            </a:lvl4pPr>
            <a:lvl5pPr marL="2439035" indent="0">
              <a:buNone/>
              <a:defRPr sz="1200"/>
            </a:lvl5pPr>
            <a:lvl6pPr marL="3049270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8705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917" y="6357822"/>
            <a:ext cx="2846282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DF659192-60C8-49F5-94DF-1E29C3FCC85C}" type="datetimeFigureOut">
              <a:rPr lang="zh-CN" altLang="en-US" smtClean="0"/>
              <a:t>2025/3/2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7770" y="6357822"/>
            <a:ext cx="3862811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42151" y="6357822"/>
            <a:ext cx="2846282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EB730883-2733-4EB0-9793-894FF9D5011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962" y="4801712"/>
            <a:ext cx="7319010" cy="566870"/>
          </a:xfrm>
          <a:prstGeom prst="rect">
            <a:avLst/>
          </a:prstGeom>
        </p:spPr>
        <p:txBody>
          <a:bodyPr lIns="121963" tIns="60981" rIns="121963" bIns="60981" anchor="b"/>
          <a:lstStyle>
            <a:lvl1pPr algn="l">
              <a:defRPr sz="27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962" y="612916"/>
            <a:ext cx="7319010" cy="4115753"/>
          </a:xfrm>
          <a:prstGeom prst="rect">
            <a:avLst/>
          </a:prstGeom>
        </p:spPr>
        <p:txBody>
          <a:bodyPr lIns="121963" tIns="60981" rIns="121963" bIns="60981"/>
          <a:lstStyle>
            <a:lvl1pPr marL="0" indent="0">
              <a:buNone/>
              <a:defRPr sz="4300"/>
            </a:lvl1pPr>
            <a:lvl2pPr marL="609600" indent="0">
              <a:buNone/>
              <a:defRPr sz="3700"/>
            </a:lvl2pPr>
            <a:lvl3pPr marL="1219835" indent="0">
              <a:buNone/>
              <a:defRPr sz="3200"/>
            </a:lvl3pPr>
            <a:lvl4pPr marL="1829435" indent="0">
              <a:buNone/>
              <a:defRPr sz="2700"/>
            </a:lvl4pPr>
            <a:lvl5pPr marL="2439035" indent="0">
              <a:buNone/>
              <a:defRPr sz="2700"/>
            </a:lvl5pPr>
            <a:lvl6pPr marL="3049270" indent="0">
              <a:buNone/>
              <a:defRPr sz="2700"/>
            </a:lvl6pPr>
            <a:lvl7pPr marL="3658870" indent="0">
              <a:buNone/>
              <a:defRPr sz="2700"/>
            </a:lvl7pPr>
            <a:lvl8pPr marL="4268470" indent="0">
              <a:buNone/>
              <a:defRPr sz="2700"/>
            </a:lvl8pPr>
            <a:lvl9pPr marL="4878705" indent="0">
              <a:buNone/>
              <a:defRPr sz="27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962" y="5368581"/>
            <a:ext cx="7319010" cy="805049"/>
          </a:xfrm>
          <a:prstGeom prst="rect">
            <a:avLst/>
          </a:prstGeom>
        </p:spPr>
        <p:txBody>
          <a:bodyPr lIns="121963" tIns="60981" rIns="121963" bIns="60981"/>
          <a:lstStyle>
            <a:lvl1pPr marL="0" indent="0">
              <a:buNone/>
              <a:defRPr sz="1900"/>
            </a:lvl1pPr>
            <a:lvl2pPr marL="609600" indent="0">
              <a:buNone/>
              <a:defRPr sz="1600"/>
            </a:lvl2pPr>
            <a:lvl3pPr marL="1219835" indent="0">
              <a:buNone/>
              <a:defRPr sz="1300"/>
            </a:lvl3pPr>
            <a:lvl4pPr marL="1829435" indent="0">
              <a:buNone/>
              <a:defRPr sz="1200"/>
            </a:lvl4pPr>
            <a:lvl5pPr marL="2439035" indent="0">
              <a:buNone/>
              <a:defRPr sz="1200"/>
            </a:lvl5pPr>
            <a:lvl6pPr marL="3049270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8705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917" y="6357822"/>
            <a:ext cx="2846282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DF659192-60C8-49F5-94DF-1E29C3FCC85C}" type="datetimeFigureOut">
              <a:rPr lang="zh-CN" altLang="en-US" smtClean="0"/>
              <a:t>2025/3/2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7770" y="6357822"/>
            <a:ext cx="3862811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42151" y="6357822"/>
            <a:ext cx="2846282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EB730883-2733-4EB0-9793-894FF9D5011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918" y="274702"/>
            <a:ext cx="10978515" cy="1143265"/>
          </a:xfrm>
          <a:prstGeom prst="rect">
            <a:avLst/>
          </a:prstGeom>
        </p:spPr>
        <p:txBody>
          <a:bodyPr lIns="121963" tIns="60981" rIns="121963" bIns="60981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918" y="1600572"/>
            <a:ext cx="10978515" cy="4527011"/>
          </a:xfrm>
          <a:prstGeom prst="rect">
            <a:avLst/>
          </a:prstGeom>
        </p:spPr>
        <p:txBody>
          <a:bodyPr vert="eaVert" lIns="121963" tIns="60981" rIns="121963" bIns="6098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917" y="6357822"/>
            <a:ext cx="2846282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DF659192-60C8-49F5-94DF-1E29C3FCC85C}" type="datetimeFigureOut">
              <a:rPr lang="zh-CN" altLang="en-US" smtClean="0"/>
              <a:t>2025/3/2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7770" y="6357822"/>
            <a:ext cx="3862811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42151" y="6357822"/>
            <a:ext cx="2846282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EB730883-2733-4EB0-9793-894FF9D5011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3804" y="206422"/>
            <a:ext cx="2744629" cy="4388867"/>
          </a:xfrm>
          <a:prstGeom prst="rect">
            <a:avLst/>
          </a:prstGeom>
        </p:spPr>
        <p:txBody>
          <a:bodyPr vert="eaVert" lIns="121963" tIns="60981" rIns="121963" bIns="60981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918" y="206422"/>
            <a:ext cx="8030580" cy="4388867"/>
          </a:xfrm>
          <a:prstGeom prst="rect">
            <a:avLst/>
          </a:prstGeom>
        </p:spPr>
        <p:txBody>
          <a:bodyPr vert="eaVert" lIns="121963" tIns="60981" rIns="121963" bIns="6098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917" y="6357822"/>
            <a:ext cx="2846282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DF659192-60C8-49F5-94DF-1E29C3FCC85C}" type="datetimeFigureOut">
              <a:rPr lang="zh-CN" altLang="en-US" smtClean="0"/>
              <a:t>2025/3/2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7770" y="6357822"/>
            <a:ext cx="3862811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42151" y="6357822"/>
            <a:ext cx="2846282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EB730883-2733-4EB0-9793-894FF9D5011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/>
  <p:txStyles>
    <p:titleStyle>
      <a:lvl1pPr algn="ctr" defTabSz="1219200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1235" indent="-3810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63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423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447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407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367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390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350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83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43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903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927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87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47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870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5" Type="http://schemas.openxmlformats.org/officeDocument/2006/relationships/image" Target="../media/image22.png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3" Type="http://schemas.openxmlformats.org/officeDocument/2006/relationships/tags" Target="../tags/tag24.xml"/><Relationship Id="rId7" Type="http://schemas.openxmlformats.org/officeDocument/2006/relationships/tags" Target="../tags/tag28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Relationship Id="rId9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5" Type="http://schemas.openxmlformats.org/officeDocument/2006/relationships/image" Target="../media/image23.png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3" Type="http://schemas.openxmlformats.org/officeDocument/2006/relationships/tags" Target="../tags/tag34.xml"/><Relationship Id="rId7" Type="http://schemas.openxmlformats.org/officeDocument/2006/relationships/tags" Target="../tags/tag38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9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5.png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tags" Target="../tags/tag43.xml"/><Relationship Id="rId7" Type="http://schemas.openxmlformats.org/officeDocument/2006/relationships/image" Target="../media/image26.png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4.xml"/><Relationship Id="rId9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9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3" Type="http://schemas.openxmlformats.org/officeDocument/2006/relationships/tags" Target="../tags/tag52.xml"/><Relationship Id="rId7" Type="http://schemas.openxmlformats.org/officeDocument/2006/relationships/tags" Target="../tags/tag56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tags" Target="../tags/tag55.xml"/><Relationship Id="rId5" Type="http://schemas.openxmlformats.org/officeDocument/2006/relationships/tags" Target="../tags/tag54.xml"/><Relationship Id="rId4" Type="http://schemas.openxmlformats.org/officeDocument/2006/relationships/tags" Target="../tags/tag53.xml"/><Relationship Id="rId9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7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8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3" Type="http://schemas.openxmlformats.org/officeDocument/2006/relationships/tags" Target="../tags/tag61.xml"/><Relationship Id="rId7" Type="http://schemas.openxmlformats.org/officeDocument/2006/relationships/tags" Target="../tags/tag65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tags" Target="../tags/tag64.xml"/><Relationship Id="rId5" Type="http://schemas.openxmlformats.org/officeDocument/2006/relationships/tags" Target="../tags/tag63.xml"/><Relationship Id="rId4" Type="http://schemas.openxmlformats.org/officeDocument/2006/relationships/tags" Target="../tags/tag62.xml"/><Relationship Id="rId9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3" Type="http://schemas.openxmlformats.org/officeDocument/2006/relationships/tags" Target="../tags/tag70.xml"/><Relationship Id="rId7" Type="http://schemas.openxmlformats.org/officeDocument/2006/relationships/tags" Target="../tags/tag74.xml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6" Type="http://schemas.openxmlformats.org/officeDocument/2006/relationships/tags" Target="../tags/tag73.xml"/><Relationship Id="rId5" Type="http://schemas.openxmlformats.org/officeDocument/2006/relationships/tags" Target="../tags/tag72.xml"/><Relationship Id="rId4" Type="http://schemas.openxmlformats.org/officeDocument/2006/relationships/tags" Target="../tags/tag71.xml"/><Relationship Id="rId9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6" Type="http://schemas.openxmlformats.org/officeDocument/2006/relationships/notesSlide" Target="../notesSlides/notesSlide2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windows/win32/direct3d11/direct3d-11-advanced-stages-compute-shader" TargetMode="External"/><Relationship Id="rId7" Type="http://schemas.openxmlformats.org/officeDocument/2006/relationships/hyperlink" Target="https://juejin.cn/post/7013595058125406238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rm.com/blogs/blueprint/memory-safety-arm-memory-tagging-extension" TargetMode="External"/><Relationship Id="rId5" Type="http://schemas.openxmlformats.org/officeDocument/2006/relationships/hyperlink" Target="https://microsoft.github.io/DirectX-Specs/d3d/archive/D3D11_3_FunctionalSpec.htm" TargetMode="External"/><Relationship Id="rId4" Type="http://schemas.openxmlformats.org/officeDocument/2006/relationships/hyperlink" Target="https://developer.android.google.cn/ndk/guides/arm-mte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tags" Target="../tags/tag9.xml"/><Relationship Id="rId7" Type="http://schemas.openxmlformats.org/officeDocument/2006/relationships/image" Target="../media/image5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4.png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1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9.pn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notesSlide" Target="../notesSlides/notesSlide6.xml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0.png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31"/>
            <a:ext cx="12193647" cy="6860642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811655" y="2133600"/>
            <a:ext cx="9079865" cy="1046436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zh-CN" altLang="en-US" sz="6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保守光栅化介绍</a:t>
            </a:r>
          </a:p>
        </p:txBody>
      </p:sp>
      <p:cxnSp>
        <p:nvCxnSpPr>
          <p:cNvPr id="25" name="直接连接符 24"/>
          <p:cNvCxnSpPr/>
          <p:nvPr/>
        </p:nvCxnSpPr>
        <p:spPr>
          <a:xfrm>
            <a:off x="5327222" y="4390123"/>
            <a:ext cx="6028912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0060754" y="4653930"/>
            <a:ext cx="953770" cy="551180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黄鑫</a:t>
            </a: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2"/>
          <p:cNvSpPr txBox="1"/>
          <p:nvPr/>
        </p:nvSpPr>
        <p:spPr>
          <a:xfrm>
            <a:off x="1706687" y="170270"/>
            <a:ext cx="633670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Visual</a:t>
            </a:r>
            <a:r>
              <a:rPr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</a:t>
            </a:r>
            <a:r>
              <a:rPr lang="en-US" altLang="zh-CN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++</a:t>
            </a:r>
            <a:r>
              <a:rPr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CRT Debug Heap</a:t>
            </a: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3866515" y="1053465"/>
            <a:ext cx="7715250" cy="5467350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842645" y="1557655"/>
            <a:ext cx="23495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zh-CN" altLang="en-US" dirty="0">
                <a:latin typeface="+mn-ea"/>
                <a:cs typeface="+mn-ea"/>
              </a:rPr>
              <a:t>没有每次通过指针存取时都检查（因为标记和数据混在一起，也不好检查）</a:t>
            </a:r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0" y="0"/>
            <a:ext cx="3722911" cy="68595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圆角矩形 31"/>
          <p:cNvSpPr/>
          <p:nvPr/>
        </p:nvSpPr>
        <p:spPr>
          <a:xfrm>
            <a:off x="5793534" y="1053387"/>
            <a:ext cx="512927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2" tIns="60946" rIns="121892" bIns="60946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675120" y="1053465"/>
            <a:ext cx="4489450" cy="51054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723380" y="1093470"/>
            <a:ext cx="4333240" cy="429260"/>
          </a:xfrm>
          <a:prstGeom prst="rect">
            <a:avLst/>
          </a:prstGeom>
        </p:spPr>
        <p:txBody>
          <a:bodyPr wrap="square" lIns="121960" tIns="60980" rIns="121960" bIns="6098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课题起因，及内存问题排查的困难性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38535" y="2219568"/>
            <a:ext cx="2806485" cy="1354243"/>
          </a:xfrm>
          <a:prstGeom prst="rect">
            <a:avLst/>
          </a:prstGeom>
          <a:noFill/>
        </p:spPr>
        <p:txBody>
          <a:bodyPr wrap="square" lIns="121880" tIns="60938" rIns="121880" bIns="60938">
            <a:spAutoFit/>
          </a:bodyPr>
          <a:lstStyle/>
          <a:p>
            <a:pPr algn="r">
              <a:defRPr/>
            </a:pPr>
            <a:r>
              <a:rPr lang="zh-CN" altLang="en-US" sz="4800" b="1" spc="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endParaRPr lang="en-US" altLang="zh-CN" sz="4800" b="1" spc="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defRPr/>
            </a:pPr>
            <a:r>
              <a:rPr lang="en-US" altLang="zh-CN" sz="3200" b="1" spc="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3200" b="1" spc="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下箭头 66"/>
          <p:cNvSpPr/>
          <p:nvPr/>
        </p:nvSpPr>
        <p:spPr>
          <a:xfrm rot="16200000">
            <a:off x="4782616" y="2584767"/>
            <a:ext cx="576064" cy="679386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8" tIns="45695" rIns="91388" bIns="45695"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5793643" y="5661489"/>
            <a:ext cx="512927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2" tIns="60946" rIns="121892" bIns="60946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6675120" y="5661660"/>
            <a:ext cx="4488815" cy="51181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135495" y="5701665"/>
            <a:ext cx="3280410" cy="429260"/>
          </a:xfrm>
          <a:prstGeom prst="rect">
            <a:avLst/>
          </a:prstGeom>
        </p:spPr>
        <p:txBody>
          <a:bodyPr wrap="square" lIns="121960" tIns="60980" rIns="121960" bIns="60980">
            <a:spAutoFit/>
          </a:bodyPr>
          <a:lstStyle/>
          <a:p>
            <a:pPr>
              <a:defRPr/>
            </a:pPr>
            <a:r>
              <a:rPr lang="zh-CN" altLang="en-US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实践结果</a:t>
            </a:r>
          </a:p>
        </p:txBody>
      </p:sp>
      <p:grpSp>
        <p:nvGrpSpPr>
          <p:cNvPr id="26" name="组合 25"/>
          <p:cNvGrpSpPr/>
          <p:nvPr/>
        </p:nvGrpSpPr>
        <p:grpSpPr>
          <a:xfrm>
            <a:off x="5793740" y="1916430"/>
            <a:ext cx="5415280" cy="3425190"/>
            <a:chOff x="9124" y="3246"/>
            <a:chExt cx="8528" cy="5394"/>
          </a:xfrm>
        </p:grpSpPr>
        <p:sp>
          <p:nvSpPr>
            <p:cNvPr id="2" name="圆角矩形 1"/>
            <p:cNvSpPr/>
            <p:nvPr/>
          </p:nvSpPr>
          <p:spPr>
            <a:xfrm>
              <a:off x="9124" y="3246"/>
              <a:ext cx="808" cy="80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2" tIns="60946" rIns="121892" bIns="60946" anchor="ctr"/>
            <a:lstStyle/>
            <a:p>
              <a:pPr algn="ctr">
                <a:defRPr/>
              </a:pPr>
              <a:r>
                <a:rPr lang="en-US" altLang="zh-CN" sz="3600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2</a:t>
              </a:r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10512" y="3247"/>
              <a:ext cx="7070" cy="99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1238" y="3361"/>
              <a:ext cx="5167" cy="676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检测技术及原理简介</a:t>
              </a:r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9135" y="4380"/>
              <a:ext cx="1715" cy="80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2" tIns="60946" rIns="121892" bIns="60946" anchor="ctr"/>
            <a:lstStyle/>
            <a:p>
              <a:pPr algn="ctr">
                <a:defRPr/>
              </a:pPr>
              <a:r>
                <a:rPr lang="en-US" altLang="zh-CN" sz="3600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2.1</a:t>
              </a: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11167" y="4380"/>
              <a:ext cx="6414" cy="80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Valgrind</a:t>
              </a:r>
              <a:endPara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1238" y="6938"/>
              <a:ext cx="5166" cy="676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原子操作和线程同步</a:t>
              </a:r>
            </a:p>
          </p:txBody>
        </p:sp>
        <p:sp>
          <p:nvSpPr>
            <p:cNvPr id="19" name="圆角矩形 18"/>
            <p:cNvSpPr/>
            <p:nvPr>
              <p:custDataLst>
                <p:tags r:id="rId1"/>
              </p:custDataLst>
            </p:nvPr>
          </p:nvSpPr>
          <p:spPr>
            <a:xfrm>
              <a:off x="11156" y="5353"/>
              <a:ext cx="6414" cy="80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ASAN（AddressSanitizer）</a:t>
              </a:r>
              <a:endParaRPr lang="en-US" altLang="zh-CN" sz="20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0" name="圆角矩形 19"/>
            <p:cNvSpPr/>
            <p:nvPr>
              <p:custDataLst>
                <p:tags r:id="rId2"/>
              </p:custDataLst>
            </p:nvPr>
          </p:nvSpPr>
          <p:spPr>
            <a:xfrm>
              <a:off x="9151" y="5353"/>
              <a:ext cx="1715" cy="80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2" tIns="60946" rIns="121892" bIns="60946" anchor="ctr"/>
            <a:lstStyle/>
            <a:p>
              <a:pPr algn="ctr">
                <a:defRPr/>
              </a:pPr>
              <a:r>
                <a:rPr lang="en-US" altLang="zh-CN" sz="3600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2.2</a:t>
              </a:r>
            </a:p>
          </p:txBody>
        </p:sp>
        <p:sp>
          <p:nvSpPr>
            <p:cNvPr id="21" name="圆角矩形 20"/>
            <p:cNvSpPr/>
            <p:nvPr>
              <p:custDataLst>
                <p:tags r:id="rId3"/>
              </p:custDataLst>
            </p:nvPr>
          </p:nvSpPr>
          <p:spPr>
            <a:xfrm>
              <a:off x="11193" y="6421"/>
              <a:ext cx="6414" cy="985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r>
                <a:rPr lang="en-US" altLang="zh-CN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HW</a:t>
              </a: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ASAN（Hardware-assisted </a:t>
              </a:r>
              <a:r>
                <a:rPr lang="en-US" altLang="zh-CN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ASAN</a:t>
              </a: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）</a:t>
              </a:r>
              <a:endParaRPr lang="en-US" altLang="zh-CN" sz="20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2" name="圆角矩形 21"/>
            <p:cNvSpPr/>
            <p:nvPr>
              <p:custDataLst>
                <p:tags r:id="rId4"/>
              </p:custDataLst>
            </p:nvPr>
          </p:nvSpPr>
          <p:spPr>
            <a:xfrm>
              <a:off x="9151" y="6417"/>
              <a:ext cx="1715" cy="100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2" tIns="60946" rIns="121892" bIns="60946" anchor="ctr"/>
            <a:lstStyle/>
            <a:p>
              <a:pPr algn="ctr">
                <a:defRPr/>
              </a:pPr>
              <a:r>
                <a:rPr lang="en-US" altLang="zh-CN" sz="3600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2.3</a:t>
              </a:r>
            </a:p>
          </p:txBody>
        </p:sp>
        <p:sp>
          <p:nvSpPr>
            <p:cNvPr id="23" name="矩形 22"/>
            <p:cNvSpPr/>
            <p:nvPr>
              <p:custDataLst>
                <p:tags r:id="rId5"/>
              </p:custDataLst>
            </p:nvPr>
          </p:nvSpPr>
          <p:spPr>
            <a:xfrm>
              <a:off x="11239" y="7964"/>
              <a:ext cx="5166" cy="676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原子操作和线程同步</a:t>
              </a:r>
            </a:p>
          </p:txBody>
        </p:sp>
        <p:sp>
          <p:nvSpPr>
            <p:cNvPr id="24" name="圆角矩形 23"/>
            <p:cNvSpPr/>
            <p:nvPr>
              <p:custDataLst>
                <p:tags r:id="rId6"/>
              </p:custDataLst>
            </p:nvPr>
          </p:nvSpPr>
          <p:spPr>
            <a:xfrm>
              <a:off x="11238" y="7700"/>
              <a:ext cx="6414" cy="93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r>
                <a:rPr 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MTE</a:t>
              </a: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（Memory Tagging Extension）</a:t>
              </a:r>
            </a:p>
          </p:txBody>
        </p:sp>
        <p:sp>
          <p:nvSpPr>
            <p:cNvPr id="25" name="圆角矩形 24"/>
            <p:cNvSpPr/>
            <p:nvPr>
              <p:custDataLst>
                <p:tags r:id="rId7"/>
              </p:custDataLst>
            </p:nvPr>
          </p:nvSpPr>
          <p:spPr>
            <a:xfrm>
              <a:off x="9151" y="7708"/>
              <a:ext cx="1715" cy="907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2" tIns="60946" rIns="121892" bIns="60946" anchor="ctr"/>
            <a:lstStyle/>
            <a:p>
              <a:pPr algn="ctr">
                <a:defRPr/>
              </a:pPr>
              <a:r>
                <a:rPr lang="en-US" altLang="zh-CN" sz="3600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2.4</a:t>
              </a:r>
            </a:p>
          </p:txBody>
        </p:sp>
      </p:grp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2"/>
          <p:cNvSpPr txBox="1"/>
          <p:nvPr/>
        </p:nvSpPr>
        <p:spPr>
          <a:xfrm>
            <a:off x="1706687" y="170270"/>
            <a:ext cx="633670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Valgrind</a:t>
            </a:r>
          </a:p>
        </p:txBody>
      </p:sp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1130300" y="1269365"/>
            <a:ext cx="9857105" cy="41541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altLang="zh-CN" dirty="0">
                <a:latin typeface="+mn-ea"/>
                <a:cs typeface="+mn-ea"/>
              </a:rPr>
              <a:t>·</a:t>
            </a:r>
            <a:r>
              <a:rPr lang="zh-CN" altLang="en-US" dirty="0">
                <a:latin typeface="+mn-ea"/>
                <a:cs typeface="+mn-ea"/>
              </a:rPr>
              <a:t>纯软件的虚拟机</a:t>
            </a:r>
            <a:r>
              <a:rPr lang="en-US" altLang="zh-CN" dirty="0">
                <a:latin typeface="+mn-ea"/>
                <a:cs typeface="+mn-ea"/>
              </a:rPr>
              <a:t>/</a:t>
            </a:r>
            <a:r>
              <a:rPr lang="zh-CN" altLang="en-US" dirty="0">
                <a:latin typeface="+mn-ea"/>
                <a:cs typeface="+mn-ea"/>
              </a:rPr>
              <a:t>模拟器，接管程序运行并作监测</a:t>
            </a:r>
          </a:p>
          <a:p>
            <a:pPr indent="0">
              <a:buFont typeface="Arial" panose="020B0604020202020204" pitchFamily="34" charset="0"/>
              <a:buNone/>
            </a:pPr>
            <a:endParaRPr lang="en-US" altLang="zh-CN" dirty="0">
              <a:latin typeface="+mn-ea"/>
              <a:cs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dirty="0">
                <a:latin typeface="+mn-ea"/>
                <a:cs typeface="+mn-ea"/>
              </a:rPr>
              <a:t>·</a:t>
            </a:r>
            <a:r>
              <a:rPr lang="zh-CN" altLang="en-US" dirty="0">
                <a:latin typeface="+mn-ea"/>
                <a:cs typeface="+mn-ea"/>
              </a:rPr>
              <a:t>源于</a:t>
            </a:r>
            <a:r>
              <a:rPr lang="en-US" altLang="zh-CN" dirty="0">
                <a:latin typeface="+mn-ea"/>
                <a:cs typeface="+mn-ea"/>
              </a:rPr>
              <a:t>Linux</a:t>
            </a:r>
            <a:r>
              <a:rPr lang="zh-CN" altLang="en-US" dirty="0">
                <a:latin typeface="+mn-ea"/>
                <a:cs typeface="+mn-ea"/>
              </a:rPr>
              <a:t>，历史悠久</a:t>
            </a:r>
          </a:p>
          <a:p>
            <a:pPr indent="0">
              <a:buFont typeface="Arial" panose="020B0604020202020204" pitchFamily="34" charset="0"/>
              <a:buNone/>
            </a:pPr>
            <a:endParaRPr lang="zh-CN" altLang="en-US" dirty="0">
              <a:latin typeface="+mn-ea"/>
              <a:cs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dirty="0">
                <a:latin typeface="+mn-ea"/>
                <a:cs typeface="+mn-ea"/>
                <a:sym typeface="+mn-ea"/>
              </a:rPr>
              <a:t>·</a:t>
            </a:r>
            <a:r>
              <a:rPr lang="zh-CN" altLang="en-US" dirty="0">
                <a:latin typeface="+mn-ea"/>
                <a:cs typeface="+mn-ea"/>
                <a:sym typeface="+mn-ea"/>
              </a:rPr>
              <a:t>内含一系列小工具，如内存分析</a:t>
            </a:r>
            <a:r>
              <a:rPr lang="en-US" altLang="zh-CN" dirty="0">
                <a:latin typeface="+mn-ea"/>
                <a:cs typeface="+mn-ea"/>
                <a:sym typeface="+mn-ea"/>
              </a:rPr>
              <a:t>Memcheck</a:t>
            </a:r>
            <a:r>
              <a:rPr lang="zh-CN" altLang="en-US" dirty="0">
                <a:latin typeface="+mn-ea"/>
                <a:cs typeface="+mn-ea"/>
                <a:sym typeface="+mn-ea"/>
              </a:rPr>
              <a:t>、多线程问题分析</a:t>
            </a:r>
            <a:r>
              <a:rPr lang="en-US" altLang="zh-CN" dirty="0">
                <a:latin typeface="+mn-ea"/>
                <a:cs typeface="+mn-ea"/>
                <a:sym typeface="+mn-ea"/>
              </a:rPr>
              <a:t>Helgrind</a:t>
            </a:r>
            <a:endParaRPr lang="zh-CN" altLang="en-US" dirty="0">
              <a:latin typeface="+mn-ea"/>
              <a:cs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 dirty="0">
              <a:latin typeface="+mn-ea"/>
              <a:cs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dirty="0">
                <a:latin typeface="+mn-ea"/>
                <a:cs typeface="+mn-ea"/>
                <a:sym typeface="+mn-ea"/>
              </a:rPr>
              <a:t>·</a:t>
            </a:r>
            <a:r>
              <a:rPr lang="zh-CN" altLang="en-US" dirty="0">
                <a:latin typeface="+mn-ea"/>
                <a:cs typeface="+mn-ea"/>
                <a:sym typeface="+mn-ea"/>
              </a:rPr>
              <a:t>示例：</a:t>
            </a:r>
            <a:r>
              <a:rPr dirty="0">
                <a:latin typeface="+mn-ea"/>
                <a:cs typeface="+mn-ea"/>
                <a:sym typeface="+mn-ea"/>
              </a:rPr>
              <a:t>valgrind --tool=memcheck ls</a:t>
            </a:r>
          </a:p>
          <a:p>
            <a:pPr indent="0">
              <a:buFont typeface="Arial" panose="020B0604020202020204" pitchFamily="34" charset="0"/>
              <a:buNone/>
            </a:pPr>
            <a:endParaRPr dirty="0">
              <a:latin typeface="+mn-ea"/>
              <a:cs typeface="+mn-ea"/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dirty="0">
                <a:latin typeface="+mn-ea"/>
                <a:cs typeface="+mn-ea"/>
                <a:sym typeface="+mn-ea"/>
              </a:rPr>
              <a:t>·</a:t>
            </a:r>
            <a:r>
              <a:rPr lang="zh-CN" altLang="en-US" dirty="0">
                <a:latin typeface="+mn-ea"/>
                <a:cs typeface="+mn-ea"/>
                <a:sym typeface="+mn-ea"/>
              </a:rPr>
              <a:t>不用改代码</a:t>
            </a:r>
            <a:r>
              <a:rPr lang="en-US" altLang="zh-CN" dirty="0">
                <a:latin typeface="+mn-ea"/>
                <a:cs typeface="+mn-ea"/>
                <a:sym typeface="+mn-ea"/>
              </a:rPr>
              <a:t>/</a:t>
            </a:r>
            <a:r>
              <a:rPr lang="zh-CN" altLang="en-US" dirty="0">
                <a:latin typeface="+mn-ea"/>
                <a:cs typeface="+mn-ea"/>
                <a:sym typeface="+mn-ea"/>
              </a:rPr>
              <a:t>重新编译，通用性好</a:t>
            </a:r>
            <a:endParaRPr dirty="0">
              <a:latin typeface="+mn-ea"/>
              <a:cs typeface="+mn-ea"/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dirty="0">
              <a:latin typeface="+mn-ea"/>
              <a:cs typeface="+mn-ea"/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dirty="0">
                <a:latin typeface="+mn-ea"/>
                <a:cs typeface="+mn-ea"/>
                <a:sym typeface="+mn-ea"/>
              </a:rPr>
              <a:t>·</a:t>
            </a:r>
            <a:r>
              <a:rPr lang="zh-CN" altLang="en-US" dirty="0">
                <a:latin typeface="+mn-ea"/>
                <a:cs typeface="+mn-ea"/>
                <a:sym typeface="+mn-ea"/>
              </a:rPr>
              <a:t>非常慢</a:t>
            </a:r>
            <a:r>
              <a:rPr lang="en-US" altLang="zh-CN" dirty="0">
                <a:latin typeface="+mn-ea"/>
                <a:cs typeface="+mn-ea"/>
                <a:sym typeface="+mn-ea"/>
              </a:rPr>
              <a:t> (~20x)</a:t>
            </a: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4730750" y="1991995"/>
            <a:ext cx="3629025" cy="476250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2"/>
          <p:cNvSpPr txBox="1"/>
          <p:nvPr/>
        </p:nvSpPr>
        <p:spPr>
          <a:xfrm>
            <a:off x="1706687" y="170270"/>
            <a:ext cx="633670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Valgrind</a:t>
            </a:r>
          </a:p>
        </p:txBody>
      </p:sp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1130300" y="1269365"/>
            <a:ext cx="9857105" cy="1938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altLang="zh-CN" dirty="0">
                <a:latin typeface="+mn-ea"/>
                <a:cs typeface="+mn-ea"/>
              </a:rPr>
              <a:t>·app</a:t>
            </a:r>
            <a:r>
              <a:rPr lang="zh-CN" altLang="en-US" dirty="0">
                <a:latin typeface="+mn-ea"/>
                <a:cs typeface="+mn-ea"/>
              </a:rPr>
              <a:t>不是可执行文件（Zygote），需要用类似挂载的方式跑</a:t>
            </a:r>
            <a:r>
              <a:rPr lang="en-US" altLang="zh-CN" dirty="0">
                <a:latin typeface="+mn-ea"/>
                <a:cs typeface="+mn-ea"/>
              </a:rPr>
              <a:t>Valgrind</a:t>
            </a:r>
          </a:p>
          <a:p>
            <a:pPr indent="0">
              <a:buFont typeface="Arial" panose="020B0604020202020204" pitchFamily="34" charset="0"/>
              <a:buNone/>
            </a:pPr>
            <a:endParaRPr lang="en-US" altLang="zh-CN" dirty="0">
              <a:latin typeface="+mn-ea"/>
              <a:cs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dirty="0">
                <a:latin typeface="+mn-ea"/>
                <a:cs typeface="+mn-ea"/>
                <a:sym typeface="+mn-ea"/>
              </a:rPr>
              <a:t>·</a:t>
            </a:r>
            <a:r>
              <a:rPr lang="zh-CN" altLang="en-US" dirty="0">
                <a:latin typeface="+mn-ea"/>
                <a:cs typeface="+mn-ea"/>
                <a:sym typeface="+mn-ea"/>
              </a:rPr>
              <a:t>跟着网上的教程走，但都失败了。</a:t>
            </a:r>
            <a:endParaRPr lang="en-US" altLang="zh-CN" dirty="0">
              <a:latin typeface="+mn-ea"/>
              <a:cs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 dirty="0">
              <a:latin typeface="+mn-ea"/>
              <a:cs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 dirty="0">
              <a:latin typeface="+mn-ea"/>
              <a:cs typeface="+mn-ea"/>
              <a:sym typeface="+mn-ea"/>
            </a:endParaRPr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0" y="0"/>
            <a:ext cx="3722911" cy="68595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圆角矩形 31"/>
          <p:cNvSpPr/>
          <p:nvPr/>
        </p:nvSpPr>
        <p:spPr>
          <a:xfrm>
            <a:off x="5793534" y="1053387"/>
            <a:ext cx="512927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2" tIns="60946" rIns="121892" bIns="60946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675120" y="1053465"/>
            <a:ext cx="4489450" cy="51054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723380" y="1093470"/>
            <a:ext cx="4333240" cy="429260"/>
          </a:xfrm>
          <a:prstGeom prst="rect">
            <a:avLst/>
          </a:prstGeom>
        </p:spPr>
        <p:txBody>
          <a:bodyPr wrap="square" lIns="121960" tIns="60980" rIns="121960" bIns="6098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课题起因，及内存问题排查的困难性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38535" y="2219568"/>
            <a:ext cx="2806485" cy="1354243"/>
          </a:xfrm>
          <a:prstGeom prst="rect">
            <a:avLst/>
          </a:prstGeom>
          <a:noFill/>
        </p:spPr>
        <p:txBody>
          <a:bodyPr wrap="square" lIns="121880" tIns="60938" rIns="121880" bIns="60938">
            <a:spAutoFit/>
          </a:bodyPr>
          <a:lstStyle/>
          <a:p>
            <a:pPr algn="r">
              <a:defRPr/>
            </a:pPr>
            <a:r>
              <a:rPr lang="zh-CN" altLang="en-US" sz="4800" b="1" spc="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endParaRPr lang="en-US" altLang="zh-CN" sz="4800" b="1" spc="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defRPr/>
            </a:pPr>
            <a:r>
              <a:rPr lang="en-US" altLang="zh-CN" sz="3200" b="1" spc="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3200" b="1" spc="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下箭头 66"/>
          <p:cNvSpPr/>
          <p:nvPr/>
        </p:nvSpPr>
        <p:spPr>
          <a:xfrm rot="16200000">
            <a:off x="4782616" y="3202622"/>
            <a:ext cx="576064" cy="679386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8" tIns="45695" rIns="91388" bIns="45695"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5793643" y="5661489"/>
            <a:ext cx="512927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2" tIns="60946" rIns="121892" bIns="60946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6675120" y="5661660"/>
            <a:ext cx="4488815" cy="51181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135495" y="5701665"/>
            <a:ext cx="3280410" cy="429260"/>
          </a:xfrm>
          <a:prstGeom prst="rect">
            <a:avLst/>
          </a:prstGeom>
        </p:spPr>
        <p:txBody>
          <a:bodyPr wrap="square" lIns="121960" tIns="60980" rIns="121960" bIns="60980">
            <a:spAutoFit/>
          </a:bodyPr>
          <a:lstStyle/>
          <a:p>
            <a:pPr>
              <a:defRPr/>
            </a:pPr>
            <a:r>
              <a:rPr lang="zh-CN" altLang="en-US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实践结果</a:t>
            </a:r>
          </a:p>
        </p:txBody>
      </p:sp>
      <p:grpSp>
        <p:nvGrpSpPr>
          <p:cNvPr id="26" name="组合 25"/>
          <p:cNvGrpSpPr/>
          <p:nvPr/>
        </p:nvGrpSpPr>
        <p:grpSpPr>
          <a:xfrm>
            <a:off x="5793740" y="1916430"/>
            <a:ext cx="5415280" cy="3425190"/>
            <a:chOff x="9124" y="3246"/>
            <a:chExt cx="8528" cy="5394"/>
          </a:xfrm>
        </p:grpSpPr>
        <p:sp>
          <p:nvSpPr>
            <p:cNvPr id="2" name="圆角矩形 1"/>
            <p:cNvSpPr/>
            <p:nvPr/>
          </p:nvSpPr>
          <p:spPr>
            <a:xfrm>
              <a:off x="9124" y="3246"/>
              <a:ext cx="808" cy="80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2" tIns="60946" rIns="121892" bIns="60946" anchor="ctr"/>
            <a:lstStyle/>
            <a:p>
              <a:pPr algn="ctr">
                <a:defRPr/>
              </a:pPr>
              <a:r>
                <a:rPr lang="en-US" altLang="zh-CN" sz="3600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2</a:t>
              </a:r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10512" y="3247"/>
              <a:ext cx="7070" cy="99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1238" y="3361"/>
              <a:ext cx="5167" cy="676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检测技术及原理简介</a:t>
              </a:r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9135" y="4380"/>
              <a:ext cx="1715" cy="80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2" tIns="60946" rIns="121892" bIns="60946" anchor="ctr"/>
            <a:lstStyle/>
            <a:p>
              <a:pPr algn="ctr">
                <a:defRPr/>
              </a:pPr>
              <a:r>
                <a:rPr lang="en-US" altLang="zh-CN" sz="3600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2.1</a:t>
              </a: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11167" y="4380"/>
              <a:ext cx="6414" cy="80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Valgrind</a:t>
              </a:r>
              <a:endPara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1238" y="6938"/>
              <a:ext cx="5166" cy="676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原子操作和线程同步</a:t>
              </a:r>
            </a:p>
          </p:txBody>
        </p:sp>
        <p:sp>
          <p:nvSpPr>
            <p:cNvPr id="19" name="圆角矩形 18"/>
            <p:cNvSpPr/>
            <p:nvPr>
              <p:custDataLst>
                <p:tags r:id="rId1"/>
              </p:custDataLst>
            </p:nvPr>
          </p:nvSpPr>
          <p:spPr>
            <a:xfrm>
              <a:off x="11156" y="5353"/>
              <a:ext cx="6414" cy="80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ASAN（AddressSanitizer）</a:t>
              </a:r>
              <a:endParaRPr lang="en-US" altLang="zh-CN" sz="20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0" name="圆角矩形 19"/>
            <p:cNvSpPr/>
            <p:nvPr>
              <p:custDataLst>
                <p:tags r:id="rId2"/>
              </p:custDataLst>
            </p:nvPr>
          </p:nvSpPr>
          <p:spPr>
            <a:xfrm>
              <a:off x="9151" y="5353"/>
              <a:ext cx="1715" cy="80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2" tIns="60946" rIns="121892" bIns="60946" anchor="ctr"/>
            <a:lstStyle/>
            <a:p>
              <a:pPr algn="ctr">
                <a:defRPr/>
              </a:pPr>
              <a:r>
                <a:rPr lang="en-US" altLang="zh-CN" sz="3600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2.2</a:t>
              </a:r>
            </a:p>
          </p:txBody>
        </p:sp>
        <p:sp>
          <p:nvSpPr>
            <p:cNvPr id="21" name="圆角矩形 20"/>
            <p:cNvSpPr/>
            <p:nvPr>
              <p:custDataLst>
                <p:tags r:id="rId3"/>
              </p:custDataLst>
            </p:nvPr>
          </p:nvSpPr>
          <p:spPr>
            <a:xfrm>
              <a:off x="11193" y="6421"/>
              <a:ext cx="6414" cy="985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r>
                <a:rPr lang="en-US" altLang="zh-CN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HW</a:t>
              </a: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ASAN（Hardware-assisted </a:t>
              </a:r>
              <a:r>
                <a:rPr lang="en-US" altLang="zh-CN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ASAN</a:t>
              </a: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）</a:t>
              </a:r>
              <a:endParaRPr lang="en-US" altLang="zh-CN" sz="20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2" name="圆角矩形 21"/>
            <p:cNvSpPr/>
            <p:nvPr>
              <p:custDataLst>
                <p:tags r:id="rId4"/>
              </p:custDataLst>
            </p:nvPr>
          </p:nvSpPr>
          <p:spPr>
            <a:xfrm>
              <a:off x="9151" y="6417"/>
              <a:ext cx="1715" cy="100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2" tIns="60946" rIns="121892" bIns="60946" anchor="ctr"/>
            <a:lstStyle/>
            <a:p>
              <a:pPr algn="ctr">
                <a:defRPr/>
              </a:pPr>
              <a:r>
                <a:rPr lang="en-US" altLang="zh-CN" sz="3600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2.3</a:t>
              </a:r>
            </a:p>
          </p:txBody>
        </p:sp>
        <p:sp>
          <p:nvSpPr>
            <p:cNvPr id="23" name="矩形 22"/>
            <p:cNvSpPr/>
            <p:nvPr>
              <p:custDataLst>
                <p:tags r:id="rId5"/>
              </p:custDataLst>
            </p:nvPr>
          </p:nvSpPr>
          <p:spPr>
            <a:xfrm>
              <a:off x="11239" y="7964"/>
              <a:ext cx="5166" cy="676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原子操作和线程同步</a:t>
              </a:r>
            </a:p>
          </p:txBody>
        </p:sp>
        <p:sp>
          <p:nvSpPr>
            <p:cNvPr id="24" name="圆角矩形 23"/>
            <p:cNvSpPr/>
            <p:nvPr>
              <p:custDataLst>
                <p:tags r:id="rId6"/>
              </p:custDataLst>
            </p:nvPr>
          </p:nvSpPr>
          <p:spPr>
            <a:xfrm>
              <a:off x="11238" y="7700"/>
              <a:ext cx="6414" cy="93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r>
                <a:rPr 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MTE</a:t>
              </a: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（Memory Tagging Extension）</a:t>
              </a:r>
            </a:p>
          </p:txBody>
        </p:sp>
        <p:sp>
          <p:nvSpPr>
            <p:cNvPr id="25" name="圆角矩形 24"/>
            <p:cNvSpPr/>
            <p:nvPr>
              <p:custDataLst>
                <p:tags r:id="rId7"/>
              </p:custDataLst>
            </p:nvPr>
          </p:nvSpPr>
          <p:spPr>
            <a:xfrm>
              <a:off x="9151" y="7708"/>
              <a:ext cx="1715" cy="907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2" tIns="60946" rIns="121892" bIns="60946" anchor="ctr"/>
            <a:lstStyle/>
            <a:p>
              <a:pPr algn="ctr">
                <a:defRPr/>
              </a:pPr>
              <a:r>
                <a:rPr lang="en-US" altLang="zh-CN" sz="3600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2.4</a:t>
              </a:r>
            </a:p>
          </p:txBody>
        </p:sp>
      </p:grp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2"/>
          <p:cNvSpPr txBox="1"/>
          <p:nvPr/>
        </p:nvSpPr>
        <p:spPr>
          <a:xfrm>
            <a:off x="1706687" y="170270"/>
            <a:ext cx="6840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ASAN（AddressSanitizer</a:t>
            </a:r>
            <a:r>
              <a:rPr lang="en-US" altLang="zh-CN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）——</a:t>
            </a:r>
            <a:r>
              <a:rPr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原理</a:t>
            </a:r>
            <a:endParaRPr lang="en-US" altLang="zh-CN" sz="28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914599" y="1269365"/>
            <a:ext cx="10297143" cy="2676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altLang="zh-CN" dirty="0">
                <a:latin typeface="+mn-ea"/>
                <a:cs typeface="+mn-ea"/>
              </a:rPr>
              <a:t>·ASAN</a:t>
            </a:r>
            <a:r>
              <a:rPr lang="zh-CN" altLang="en-US" dirty="0">
                <a:latin typeface="+mn-ea"/>
                <a:cs typeface="+mn-ea"/>
              </a:rPr>
              <a:t>（</a:t>
            </a:r>
            <a:r>
              <a:rPr lang="en-US" altLang="zh-CN" dirty="0" err="1">
                <a:latin typeface="+mn-ea"/>
                <a:cs typeface="+mn-ea"/>
              </a:rPr>
              <a:t>AddressSanitizer</a:t>
            </a:r>
            <a:r>
              <a:rPr lang="zh-CN" altLang="en-US" dirty="0">
                <a:latin typeface="+mn-ea"/>
                <a:cs typeface="+mn-ea"/>
              </a:rPr>
              <a:t>，地址消毒器）</a:t>
            </a:r>
            <a:r>
              <a:rPr lang="en-US" dirty="0">
                <a:latin typeface="+mn-ea"/>
                <a:cs typeface="+mn-ea"/>
              </a:rPr>
              <a:t>Google</a:t>
            </a:r>
            <a:r>
              <a:rPr lang="zh-CN" altLang="en-US" dirty="0">
                <a:latin typeface="+mn-ea"/>
                <a:cs typeface="+mn-ea"/>
              </a:rPr>
              <a:t>于</a:t>
            </a:r>
            <a:r>
              <a:rPr lang="en-US" altLang="zh-CN" dirty="0">
                <a:latin typeface="+mn-ea"/>
                <a:cs typeface="+mn-ea"/>
              </a:rPr>
              <a:t>2011</a:t>
            </a:r>
            <a:r>
              <a:rPr lang="zh-CN" altLang="en-US" dirty="0">
                <a:latin typeface="+mn-ea"/>
                <a:cs typeface="+mn-ea"/>
              </a:rPr>
              <a:t>年开发，Android N(</a:t>
            </a:r>
            <a:r>
              <a:rPr lang="en-US" altLang="zh-CN" dirty="0">
                <a:latin typeface="+mn-ea"/>
                <a:cs typeface="+mn-ea"/>
              </a:rPr>
              <a:t>2016</a:t>
            </a:r>
            <a:r>
              <a:rPr lang="zh-CN" altLang="en-US" dirty="0">
                <a:latin typeface="+mn-ea"/>
                <a:cs typeface="+mn-ea"/>
              </a:rPr>
              <a:t>)</a:t>
            </a:r>
            <a:endParaRPr lang="en-US" altLang="zh-CN" dirty="0">
              <a:latin typeface="+mn-ea"/>
              <a:cs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dirty="0">
                <a:latin typeface="+mn-ea"/>
                <a:cs typeface="+mn-ea"/>
              </a:rPr>
              <a:t>·</a:t>
            </a:r>
            <a:r>
              <a:rPr lang="zh-CN" altLang="en-US" dirty="0">
                <a:latin typeface="+mn-ea"/>
                <a:cs typeface="+mn-ea"/>
              </a:rPr>
              <a:t>是一整套机制，编译器</a:t>
            </a:r>
            <a:r>
              <a:rPr lang="en-US" altLang="zh-CN" dirty="0">
                <a:latin typeface="+mn-ea"/>
                <a:cs typeface="+mn-ea"/>
              </a:rPr>
              <a:t>+</a:t>
            </a:r>
            <a:r>
              <a:rPr lang="zh-CN" altLang="en-US" dirty="0">
                <a:latin typeface="+mn-ea"/>
                <a:cs typeface="+mn-ea"/>
              </a:rPr>
              <a:t>运行时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dirty="0">
                <a:latin typeface="+mn-ea"/>
                <a:cs typeface="+mn-ea"/>
                <a:sym typeface="+mn-ea"/>
              </a:rPr>
              <a:t>·</a:t>
            </a:r>
            <a:r>
              <a:rPr lang="zh-CN" altLang="en-US" dirty="0">
                <a:latin typeface="+mn-ea"/>
                <a:cs typeface="+mn-ea"/>
                <a:sym typeface="+mn-ea"/>
              </a:rPr>
              <a:t>原理类似VC++ Debug Heap：分配</a:t>
            </a:r>
            <a:r>
              <a:rPr lang="en-US" altLang="zh-CN" dirty="0">
                <a:latin typeface="+mn-ea"/>
                <a:cs typeface="+mn-ea"/>
                <a:sym typeface="+mn-ea"/>
              </a:rPr>
              <a:t>/</a:t>
            </a:r>
            <a:r>
              <a:rPr lang="zh-CN" altLang="en-US" dirty="0">
                <a:latin typeface="+mn-ea"/>
                <a:cs typeface="+mn-ea"/>
                <a:sym typeface="+mn-ea"/>
              </a:rPr>
              <a:t>释放时为每块内存附加一个合法性标记、前后加警戒区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dirty="0">
                <a:latin typeface="+mn-ea"/>
                <a:cs typeface="+mn-ea"/>
                <a:sym typeface="+mn-ea"/>
              </a:rPr>
              <a:t>·</a:t>
            </a:r>
            <a:r>
              <a:rPr lang="zh-CN" altLang="en-US" dirty="0">
                <a:latin typeface="+mn-ea"/>
                <a:cs typeface="+mn-ea"/>
                <a:sym typeface="+mn-ea"/>
              </a:rPr>
              <a:t>标记独立于数据区域存储，</a:t>
            </a:r>
            <a:r>
              <a:rPr lang="zh-CN" altLang="en-US" b="1" i="1" dirty="0">
                <a:latin typeface="+mn-ea"/>
                <a:cs typeface="+mn-ea"/>
                <a:sym typeface="+mn-ea"/>
              </a:rPr>
              <a:t>Shadow Memory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dirty="0">
                <a:latin typeface="+mn-ea"/>
                <a:cs typeface="+mn-ea"/>
                <a:sym typeface="+mn-ea"/>
              </a:rPr>
              <a:t>·</a:t>
            </a:r>
            <a:r>
              <a:rPr lang="zh-CN" altLang="en-US" dirty="0">
                <a:latin typeface="+mn-ea"/>
                <a:cs typeface="+mn-ea"/>
                <a:sym typeface="+mn-ea"/>
              </a:rPr>
              <a:t>内存分配总是</a:t>
            </a:r>
            <a:r>
              <a:rPr lang="en-US" altLang="zh-CN" dirty="0">
                <a:latin typeface="+mn-ea"/>
                <a:cs typeface="+mn-ea"/>
                <a:sym typeface="+mn-ea"/>
              </a:rPr>
              <a:t>8</a:t>
            </a:r>
            <a:r>
              <a:rPr lang="zh-CN" altLang="en-US" dirty="0">
                <a:latin typeface="+mn-ea"/>
                <a:cs typeface="+mn-ea"/>
                <a:sym typeface="+mn-ea"/>
              </a:rPr>
              <a:t>字节对齐，</a:t>
            </a:r>
            <a:r>
              <a:rPr lang="en-US" altLang="zh-CN" dirty="0">
                <a:latin typeface="+mn-ea"/>
                <a:cs typeface="+mn-ea"/>
                <a:sym typeface="+mn-ea"/>
              </a:rPr>
              <a:t>Normal</a:t>
            </a:r>
            <a:r>
              <a:rPr lang="zh-CN" altLang="en-US" dirty="0">
                <a:latin typeface="+mn-ea"/>
                <a:cs typeface="+mn-ea"/>
                <a:sym typeface="+mn-ea"/>
              </a:rPr>
              <a:t>：</a:t>
            </a:r>
            <a:r>
              <a:rPr lang="en-US" altLang="zh-CN" dirty="0">
                <a:latin typeface="+mn-ea"/>
                <a:cs typeface="+mn-ea"/>
                <a:sym typeface="+mn-ea"/>
              </a:rPr>
              <a:t>Shadow = 8</a:t>
            </a:r>
            <a:r>
              <a:rPr lang="zh-CN" altLang="en-US" dirty="0">
                <a:latin typeface="+mn-ea"/>
                <a:cs typeface="+mn-ea"/>
                <a:sym typeface="+mn-ea"/>
              </a:rPr>
              <a:t>：</a:t>
            </a:r>
            <a:r>
              <a:rPr lang="en-US" altLang="zh-CN" dirty="0">
                <a:latin typeface="+mn-ea"/>
                <a:cs typeface="+mn-ea"/>
                <a:sym typeface="+mn-ea"/>
              </a:rPr>
              <a:t>1</a:t>
            </a:r>
          </a:p>
        </p:txBody>
      </p:sp>
      <p:graphicFrame>
        <p:nvGraphicFramePr>
          <p:cNvPr id="5" name="对象 4"/>
          <p:cNvGraphicFramePr/>
          <p:nvPr>
            <p:custDataLst>
              <p:tags r:id="rId2"/>
            </p:custDataLst>
          </p:nvPr>
        </p:nvGraphicFramePr>
        <p:xfrm>
          <a:off x="228195" y="3794453"/>
          <a:ext cx="5616828" cy="26328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6827520" imgH="3200400" progId="Paint.Picture">
                  <p:embed/>
                </p:oleObj>
              </mc:Choice>
              <mc:Fallback>
                <p:oleObj r:id="rId5" imgW="6827520" imgH="3200400" progId="Paint.Picture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8195" y="3794453"/>
                        <a:ext cx="5616828" cy="26328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9175" y="4005858"/>
            <a:ext cx="5513840" cy="1656184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266527" y="1557586"/>
            <a:ext cx="53289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altLang="zh-CN" dirty="0">
                <a:latin typeface="+mn-ea"/>
                <a:cs typeface="+mn-ea"/>
              </a:rPr>
              <a:t>·</a:t>
            </a:r>
            <a:r>
              <a:rPr lang="zh-CN" altLang="en-US" dirty="0">
                <a:latin typeface="+mn-ea"/>
                <a:cs typeface="+mn-ea"/>
              </a:rPr>
              <a:t>每次指针存取时检查</a:t>
            </a:r>
            <a:r>
              <a:rPr lang="zh-CN" altLang="en-US" b="1" i="1" dirty="0">
                <a:latin typeface="+mn-ea"/>
                <a:cs typeface="+mn-ea"/>
                <a:sym typeface="+mn-ea"/>
              </a:rPr>
              <a:t>Shadow Memory</a:t>
            </a:r>
            <a:endParaRPr lang="en-US" altLang="zh-CN" dirty="0">
              <a:latin typeface="+mn-ea"/>
              <a:cs typeface="+mn-ea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29705" y="981710"/>
            <a:ext cx="5165090" cy="1506220"/>
          </a:xfrm>
          <a:prstGeom prst="rect">
            <a:avLst/>
          </a:prstGeom>
        </p:spPr>
      </p:pic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88454" y="2537428"/>
            <a:ext cx="532891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altLang="zh-CN" dirty="0">
                <a:latin typeface="+mn-ea"/>
                <a:cs typeface="+mn-ea"/>
              </a:rPr>
              <a:t>·</a:t>
            </a:r>
            <a:r>
              <a:rPr lang="zh-CN" altLang="en-US" dirty="0">
                <a:latin typeface="+mn-ea"/>
                <a:cs typeface="+mn-ea"/>
              </a:rPr>
              <a:t>检测到错误会直接</a:t>
            </a:r>
            <a:r>
              <a:rPr lang="en-US" altLang="zh-CN" dirty="0">
                <a:latin typeface="+mn-ea"/>
                <a:cs typeface="+mn-ea"/>
              </a:rPr>
              <a:t>crash</a:t>
            </a:r>
            <a:r>
              <a:rPr lang="zh-CN" altLang="en-US" dirty="0">
                <a:latin typeface="+mn-ea"/>
                <a:cs typeface="+mn-ea"/>
              </a:rPr>
              <a:t>，并给出错误原因，出错时调用栈，及分配时调用栈等额外信息帮助排查</a:t>
            </a:r>
            <a:endParaRPr lang="en-US" altLang="zh-CN" dirty="0">
              <a:latin typeface="+mn-ea"/>
              <a:cs typeface="+mn-ea"/>
              <a:sym typeface="+mn-ea"/>
            </a:endParaRPr>
          </a:p>
        </p:txBody>
      </p:sp>
      <p:sp>
        <p:nvSpPr>
          <p:cNvPr id="11" name="文本框 2"/>
          <p:cNvSpPr txBox="1"/>
          <p:nvPr/>
        </p:nvSpPr>
        <p:spPr>
          <a:xfrm>
            <a:off x="1706687" y="170270"/>
            <a:ext cx="6840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ASAN（AddressSanitizer</a:t>
            </a:r>
            <a:r>
              <a:rPr lang="en-US" altLang="zh-CN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）——</a:t>
            </a:r>
            <a:r>
              <a:rPr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原理</a:t>
            </a:r>
            <a:endParaRPr lang="en-US" altLang="zh-CN" sz="28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>
            <p:custDataLst>
              <p:tags r:id="rId3"/>
            </p:custDataLst>
          </p:nvPr>
        </p:nvSpPr>
        <p:spPr>
          <a:xfrm>
            <a:off x="144409" y="5579338"/>
            <a:ext cx="5328915" cy="1198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altLang="zh-CN" dirty="0">
                <a:cs typeface="+mn-lt"/>
              </a:rPr>
              <a:t>· </a:t>
            </a:r>
            <a:r>
              <a:rPr lang="en-US" altLang="zh-CN" b="0" i="0" dirty="0">
                <a:solidFill>
                  <a:srgbClr val="202124"/>
                </a:solidFill>
                <a:effectLst/>
                <a:cs typeface="+mn-lt"/>
              </a:rPr>
              <a:t>CPU </a:t>
            </a:r>
            <a:r>
              <a:rPr lang="zh-CN" altLang="en-US" b="0" i="0" dirty="0">
                <a:solidFill>
                  <a:srgbClr val="202124"/>
                </a:solidFill>
                <a:effectLst/>
                <a:cs typeface="+mn-lt"/>
              </a:rPr>
              <a:t>：</a:t>
            </a:r>
            <a:r>
              <a:rPr lang="en-US" altLang="zh-CN" b="0" i="0" dirty="0">
                <a:solidFill>
                  <a:srgbClr val="202124"/>
                </a:solidFill>
                <a:effectLst/>
                <a:cs typeface="+mn-lt"/>
              </a:rPr>
              <a:t>2x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dirty="0">
                <a:cs typeface="+mn-lt"/>
              </a:rPr>
              <a:t>· </a:t>
            </a:r>
            <a:r>
              <a:rPr lang="en-US" altLang="zh-CN" dirty="0">
                <a:solidFill>
                  <a:srgbClr val="202124"/>
                </a:solidFill>
                <a:cs typeface="+mn-lt"/>
              </a:rPr>
              <a:t>C</a:t>
            </a:r>
            <a:r>
              <a:rPr lang="en-US" altLang="zh-CN" b="0" i="0" dirty="0">
                <a:solidFill>
                  <a:srgbClr val="202124"/>
                </a:solidFill>
                <a:effectLst/>
                <a:cs typeface="+mn-lt"/>
              </a:rPr>
              <a:t>ode size: 1.5x~2x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dirty="0">
                <a:cs typeface="+mn-lt"/>
              </a:rPr>
              <a:t>· </a:t>
            </a:r>
            <a:r>
              <a:rPr lang="en-US" altLang="zh-CN" b="0" i="0" dirty="0">
                <a:solidFill>
                  <a:srgbClr val="202124"/>
                </a:solidFill>
                <a:effectLst/>
                <a:cs typeface="+mn-lt"/>
              </a:rPr>
              <a:t>Memory</a:t>
            </a:r>
            <a:r>
              <a:rPr lang="zh-CN" altLang="en-US" b="0" i="0" dirty="0">
                <a:solidFill>
                  <a:srgbClr val="202124"/>
                </a:solidFill>
                <a:effectLst/>
                <a:cs typeface="+mn-lt"/>
              </a:rPr>
              <a:t>：</a:t>
            </a:r>
            <a:r>
              <a:rPr lang="en-US" altLang="zh-CN" b="0" i="0" dirty="0">
                <a:solidFill>
                  <a:srgbClr val="202124"/>
                </a:solidFill>
                <a:effectLst/>
                <a:cs typeface="+mn-lt"/>
              </a:rPr>
              <a:t> 2x</a:t>
            </a:r>
            <a:endParaRPr lang="en-US" altLang="zh-CN" dirty="0">
              <a:cs typeface="+mn-lt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8"/>
          <a:srcRect l="9268" t="-1" r="24532" b="-754"/>
          <a:stretch>
            <a:fillRect/>
          </a:stretch>
        </p:blipFill>
        <p:spPr>
          <a:xfrm>
            <a:off x="118172" y="3831099"/>
            <a:ext cx="4674497" cy="1161536"/>
          </a:xfrm>
          <a:prstGeom prst="rect">
            <a:avLst/>
          </a:prstGeom>
        </p:spPr>
      </p:pic>
      <p:sp>
        <p:nvSpPr>
          <p:cNvPr id="6" name="箭头: 右 5"/>
          <p:cNvSpPr/>
          <p:nvPr/>
        </p:nvSpPr>
        <p:spPr>
          <a:xfrm>
            <a:off x="5307087" y="4099516"/>
            <a:ext cx="576064" cy="62642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7008495" y="2529205"/>
            <a:ext cx="4571365" cy="4248785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1202631" y="1557586"/>
            <a:ext cx="10297144" cy="1938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altLang="zh-CN" dirty="0">
                <a:latin typeface="+mn-ea"/>
                <a:cs typeface="+mn-ea"/>
              </a:rPr>
              <a:t>·malloc/free</a:t>
            </a:r>
            <a:r>
              <a:rPr lang="zh-CN" altLang="en-US" dirty="0">
                <a:latin typeface="+mn-ea"/>
                <a:cs typeface="+mn-ea"/>
              </a:rPr>
              <a:t>时的额外操作（</a:t>
            </a:r>
            <a:r>
              <a:rPr lang="en-US" altLang="zh-CN" dirty="0">
                <a:latin typeface="+mn-ea"/>
                <a:cs typeface="+mn-ea"/>
              </a:rPr>
              <a:t>shadow memory</a:t>
            </a:r>
            <a:r>
              <a:rPr lang="zh-CN" altLang="en-US" dirty="0">
                <a:latin typeface="+mn-ea"/>
                <a:cs typeface="+mn-ea"/>
              </a:rPr>
              <a:t>管理、警戒区分配）、错误输出：专门的运行时库、系统支持、运行时开关</a:t>
            </a:r>
            <a:endParaRPr lang="en-US" altLang="zh-CN" dirty="0">
              <a:latin typeface="+mn-ea"/>
              <a:cs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zh-CN" dirty="0">
              <a:latin typeface="+mn-ea"/>
              <a:cs typeface="+mn-ea"/>
              <a:sym typeface="+mn-ea"/>
            </a:endParaRPr>
          </a:p>
          <a:p>
            <a:r>
              <a:rPr lang="en-US" altLang="zh-CN" dirty="0">
                <a:latin typeface="+mn-ea"/>
                <a:cs typeface="+mn-ea"/>
              </a:rPr>
              <a:t>·</a:t>
            </a:r>
            <a:r>
              <a:rPr lang="zh-CN" altLang="en-US" dirty="0">
                <a:latin typeface="+mn-ea"/>
                <a:cs typeface="+mn-ea"/>
              </a:rPr>
              <a:t>指针读写内存时附加检查：必须在编译时就加入相关代码，“插桩”</a:t>
            </a:r>
            <a:endParaRPr lang="en-US" altLang="zh-CN" dirty="0">
              <a:latin typeface="+mn-ea"/>
              <a:cs typeface="+mn-ea"/>
            </a:endParaRPr>
          </a:p>
          <a:p>
            <a:r>
              <a:rPr lang="en-US" altLang="zh-CN" dirty="0">
                <a:latin typeface="+mn-ea"/>
                <a:cs typeface="+mn-ea"/>
              </a:rPr>
              <a:t>=》</a:t>
            </a:r>
            <a:r>
              <a:rPr lang="zh-CN" altLang="en-US" b="1" i="1" dirty="0">
                <a:latin typeface="+mn-ea"/>
                <a:cs typeface="+mn-ea"/>
              </a:rPr>
              <a:t>重新编译</a:t>
            </a:r>
            <a:endParaRPr lang="en-US" altLang="zh-CN" b="1" i="1" dirty="0">
              <a:latin typeface="+mn-ea"/>
              <a:cs typeface="+mn-ea"/>
              <a:sym typeface="+mn-ea"/>
            </a:endParaRPr>
          </a:p>
        </p:txBody>
      </p:sp>
      <p:sp>
        <p:nvSpPr>
          <p:cNvPr id="11" name="文本框 2"/>
          <p:cNvSpPr txBox="1"/>
          <p:nvPr/>
        </p:nvSpPr>
        <p:spPr>
          <a:xfrm>
            <a:off x="1706687" y="170270"/>
            <a:ext cx="7488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ASAN（AddressSanitizer</a:t>
            </a:r>
            <a:r>
              <a:rPr lang="en-US" altLang="zh-CN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）——</a:t>
            </a:r>
            <a:r>
              <a:rPr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使用要求</a:t>
            </a:r>
            <a:endParaRPr lang="en-US" altLang="zh-CN" sz="28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1202631" y="1557586"/>
            <a:ext cx="102971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altLang="zh-CN" dirty="0">
                <a:latin typeface="+mn-ea"/>
                <a:cs typeface="+mn-ea"/>
              </a:rPr>
              <a:t>·</a:t>
            </a:r>
            <a:r>
              <a:rPr lang="zh-CN" altLang="en-US" dirty="0">
                <a:latin typeface="+mn-ea"/>
                <a:cs typeface="+mn-ea"/>
              </a:rPr>
              <a:t>只标记内存，没标记指针 </a:t>
            </a:r>
            <a:r>
              <a:rPr lang="en-US" altLang="zh-CN" dirty="0">
                <a:latin typeface="+mn-ea"/>
                <a:cs typeface="+mn-ea"/>
              </a:rPr>
              <a:t>=》</a:t>
            </a:r>
            <a:r>
              <a:rPr lang="zh-CN" altLang="en-US" dirty="0">
                <a:latin typeface="+mn-ea"/>
                <a:cs typeface="+mn-ea"/>
              </a:rPr>
              <a:t>内存的合法性是对具体指针而言的</a:t>
            </a:r>
            <a:endParaRPr lang="en-US" altLang="zh-CN" b="1" i="1" dirty="0">
              <a:latin typeface="+mn-ea"/>
              <a:cs typeface="+mn-ea"/>
              <a:sym typeface="+mn-ea"/>
            </a:endParaRPr>
          </a:p>
        </p:txBody>
      </p:sp>
      <p:sp>
        <p:nvSpPr>
          <p:cNvPr id="11" name="文本框 2"/>
          <p:cNvSpPr txBox="1"/>
          <p:nvPr/>
        </p:nvSpPr>
        <p:spPr>
          <a:xfrm>
            <a:off x="1706687" y="170270"/>
            <a:ext cx="6840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ASAN（AddressSanitizer</a:t>
            </a:r>
            <a:r>
              <a:rPr lang="en-US" altLang="zh-CN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）——</a:t>
            </a:r>
            <a:r>
              <a:rPr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缺陷</a:t>
            </a:r>
            <a:endParaRPr lang="en-US" altLang="zh-CN" sz="28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410845" y="2566035"/>
            <a:ext cx="4320178" cy="207835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457200" indent="-457200">
              <a:buFont typeface="Arial" panose="020B0604020202020204" pitchFamily="34" charset="0"/>
              <a:buNone/>
            </a:pPr>
            <a:r>
              <a:rPr lang="en-US" altLang="zh-CN" sz="2000" b="1" i="0" dirty="0">
                <a:solidFill>
                  <a:srgbClr val="445588"/>
                </a:solidFill>
                <a:effectLst/>
                <a:cs typeface="+mn-lt"/>
              </a:rPr>
              <a:t>int</a:t>
            </a:r>
            <a:r>
              <a:rPr lang="en-US" altLang="zh-CN" sz="2000" b="0" i="0" dirty="0">
                <a:solidFill>
                  <a:srgbClr val="333333"/>
                </a:solidFill>
                <a:effectLst/>
                <a:cs typeface="+mn-lt"/>
              </a:rPr>
              <a:t> </a:t>
            </a:r>
            <a:r>
              <a:rPr lang="en-US" altLang="zh-CN" sz="2000" b="1" i="0" dirty="0">
                <a:solidFill>
                  <a:srgbClr val="990000"/>
                </a:solidFill>
                <a:effectLst/>
                <a:cs typeface="+mn-lt"/>
              </a:rPr>
              <a:t>main</a:t>
            </a:r>
            <a:r>
              <a:rPr lang="en-US" altLang="zh-CN" sz="2000" b="0" i="0" dirty="0">
                <a:solidFill>
                  <a:srgbClr val="333333"/>
                </a:solidFill>
                <a:effectLst/>
                <a:cs typeface="+mn-lt"/>
              </a:rPr>
              <a:t>(</a:t>
            </a:r>
            <a:r>
              <a:rPr lang="en-US" altLang="zh-CN" sz="2000" b="1" i="0" dirty="0">
                <a:solidFill>
                  <a:srgbClr val="445588"/>
                </a:solidFill>
                <a:effectLst/>
                <a:cs typeface="+mn-lt"/>
              </a:rPr>
              <a:t>int</a:t>
            </a:r>
            <a:r>
              <a:rPr lang="en-US" altLang="zh-CN" sz="2000" b="0" i="0" dirty="0">
                <a:solidFill>
                  <a:srgbClr val="333333"/>
                </a:solidFill>
                <a:effectLst/>
                <a:cs typeface="+mn-lt"/>
              </a:rPr>
              <a:t> </a:t>
            </a:r>
            <a:r>
              <a:rPr lang="en-US" altLang="zh-CN" sz="2000" b="0" i="0" dirty="0" err="1">
                <a:solidFill>
                  <a:srgbClr val="333333"/>
                </a:solidFill>
                <a:effectLst/>
                <a:cs typeface="+mn-lt"/>
              </a:rPr>
              <a:t>argc</a:t>
            </a:r>
            <a:r>
              <a:rPr lang="en-US" altLang="zh-CN" sz="2000" b="0" i="0" dirty="0">
                <a:solidFill>
                  <a:srgbClr val="333333"/>
                </a:solidFill>
                <a:effectLst/>
                <a:cs typeface="+mn-lt"/>
              </a:rPr>
              <a:t>, </a:t>
            </a:r>
            <a:r>
              <a:rPr lang="en-US" altLang="zh-CN" sz="2000" b="1" i="0" dirty="0">
                <a:solidFill>
                  <a:srgbClr val="445588"/>
                </a:solidFill>
                <a:effectLst/>
                <a:cs typeface="+mn-lt"/>
              </a:rPr>
              <a:t>char</a:t>
            </a:r>
            <a:r>
              <a:rPr lang="en-US" altLang="zh-CN" sz="2000" b="0" i="0" dirty="0">
                <a:solidFill>
                  <a:srgbClr val="333333"/>
                </a:solidFill>
                <a:effectLst/>
                <a:cs typeface="+mn-lt"/>
              </a:rPr>
              <a:t> **</a:t>
            </a:r>
            <a:r>
              <a:rPr lang="en-US" altLang="zh-CN" sz="2000" b="0" i="0" dirty="0" err="1">
                <a:solidFill>
                  <a:srgbClr val="333333"/>
                </a:solidFill>
                <a:effectLst/>
                <a:cs typeface="+mn-lt"/>
              </a:rPr>
              <a:t>argv</a:t>
            </a:r>
            <a:r>
              <a:rPr lang="en-US" altLang="zh-CN" sz="2000" b="0" i="0" dirty="0">
                <a:solidFill>
                  <a:srgbClr val="333333"/>
                </a:solidFill>
                <a:effectLst/>
                <a:cs typeface="+mn-lt"/>
              </a:rPr>
              <a:t>)</a:t>
            </a:r>
          </a:p>
          <a:p>
            <a:pPr marL="457200" indent="-457200">
              <a:buFont typeface="Arial" panose="020B0604020202020204" pitchFamily="34" charset="0"/>
              <a:buNone/>
            </a:pPr>
            <a:r>
              <a:rPr lang="en-US" altLang="zh-CN" sz="2000" b="0" i="0" dirty="0">
                <a:solidFill>
                  <a:srgbClr val="333333"/>
                </a:solidFill>
                <a:effectLst/>
                <a:cs typeface="+mn-lt"/>
              </a:rPr>
              <a:t>{</a:t>
            </a:r>
          </a:p>
          <a:p>
            <a:pPr marL="457200" indent="-457200"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333333"/>
                </a:solidFill>
                <a:cs typeface="+mn-lt"/>
              </a:rPr>
              <a:t>	</a:t>
            </a:r>
            <a:r>
              <a:rPr lang="en-US" altLang="zh-CN" sz="2000" b="1" i="0" dirty="0">
                <a:solidFill>
                  <a:srgbClr val="445588"/>
                </a:solidFill>
                <a:effectLst/>
                <a:cs typeface="+mn-lt"/>
              </a:rPr>
              <a:t>int</a:t>
            </a:r>
            <a:r>
              <a:rPr lang="en-US" altLang="zh-CN" sz="2000" b="0" i="0" dirty="0">
                <a:solidFill>
                  <a:srgbClr val="333333"/>
                </a:solidFill>
                <a:effectLst/>
                <a:cs typeface="+mn-lt"/>
              </a:rPr>
              <a:t> *array = </a:t>
            </a:r>
            <a:r>
              <a:rPr lang="en-US" altLang="zh-CN" sz="2000" b="1" i="0" dirty="0">
                <a:solidFill>
                  <a:srgbClr val="333333"/>
                </a:solidFill>
                <a:effectLst/>
                <a:cs typeface="+mn-lt"/>
              </a:rPr>
              <a:t>new</a:t>
            </a:r>
            <a:r>
              <a:rPr lang="en-US" altLang="zh-CN" sz="2000" b="0" i="0" dirty="0">
                <a:solidFill>
                  <a:srgbClr val="333333"/>
                </a:solidFill>
                <a:effectLst/>
                <a:cs typeface="+mn-lt"/>
              </a:rPr>
              <a:t> </a:t>
            </a:r>
            <a:r>
              <a:rPr lang="en-US" altLang="zh-CN" sz="2000" b="1" i="0" dirty="0">
                <a:solidFill>
                  <a:srgbClr val="445588"/>
                </a:solidFill>
                <a:effectLst/>
                <a:cs typeface="+mn-lt"/>
              </a:rPr>
              <a:t>int</a:t>
            </a:r>
            <a:r>
              <a:rPr lang="en-US" altLang="zh-CN" sz="2000" b="0" i="0" dirty="0">
                <a:solidFill>
                  <a:srgbClr val="333333"/>
                </a:solidFill>
                <a:effectLst/>
                <a:cs typeface="+mn-lt"/>
              </a:rPr>
              <a:t>[</a:t>
            </a:r>
            <a:r>
              <a:rPr lang="en-US" altLang="zh-CN" sz="2000" b="0" i="0" dirty="0">
                <a:solidFill>
                  <a:srgbClr val="008080"/>
                </a:solidFill>
                <a:effectLst/>
                <a:cs typeface="+mn-lt"/>
              </a:rPr>
              <a:t>100</a:t>
            </a:r>
            <a:r>
              <a:rPr lang="en-US" altLang="zh-CN" sz="2000" b="0" i="0" dirty="0">
                <a:solidFill>
                  <a:srgbClr val="333333"/>
                </a:solidFill>
                <a:effectLst/>
                <a:cs typeface="+mn-lt"/>
              </a:rPr>
              <a:t>]; </a:t>
            </a:r>
          </a:p>
          <a:p>
            <a:pPr marL="457200" indent="-457200"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333333"/>
                </a:solidFill>
                <a:cs typeface="+mn-lt"/>
              </a:rPr>
              <a:t>	</a:t>
            </a:r>
            <a:r>
              <a:rPr lang="en-US" altLang="zh-CN" sz="2000" b="1" i="0" dirty="0">
                <a:solidFill>
                  <a:srgbClr val="333333"/>
                </a:solidFill>
                <a:effectLst/>
                <a:cs typeface="+mn-lt"/>
              </a:rPr>
              <a:t>delete</a:t>
            </a:r>
            <a:r>
              <a:rPr lang="en-US" altLang="zh-CN" sz="2000" b="0" i="0" dirty="0">
                <a:solidFill>
                  <a:srgbClr val="333333"/>
                </a:solidFill>
                <a:effectLst/>
                <a:cs typeface="+mn-lt"/>
              </a:rPr>
              <a:t> [] array;  </a:t>
            </a:r>
            <a:r>
              <a:rPr lang="en-US" altLang="zh-CN" sz="2000" i="1" dirty="0">
                <a:solidFill>
                  <a:srgbClr val="999988"/>
                </a:solidFill>
                <a:cs typeface="+mn-lt"/>
              </a:rPr>
              <a:t>// filled with 0xfd</a:t>
            </a:r>
          </a:p>
          <a:p>
            <a:pPr marL="457200" indent="-457200"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333333"/>
                </a:solidFill>
                <a:cs typeface="+mn-lt"/>
              </a:rPr>
              <a:t>	</a:t>
            </a:r>
            <a:r>
              <a:rPr lang="en-US" altLang="zh-CN" sz="2000" b="1" i="0" dirty="0">
                <a:solidFill>
                  <a:srgbClr val="333333"/>
                </a:solidFill>
                <a:effectLst/>
                <a:cs typeface="+mn-lt"/>
              </a:rPr>
              <a:t>return</a:t>
            </a:r>
            <a:r>
              <a:rPr lang="en-US" altLang="zh-CN" sz="2000" b="0" i="0" dirty="0">
                <a:solidFill>
                  <a:srgbClr val="333333"/>
                </a:solidFill>
                <a:effectLst/>
                <a:cs typeface="+mn-lt"/>
              </a:rPr>
              <a:t> array[0]; </a:t>
            </a:r>
            <a:r>
              <a:rPr lang="en-US" altLang="zh-CN" sz="2000" b="0" i="1" dirty="0">
                <a:solidFill>
                  <a:srgbClr val="999988"/>
                </a:solidFill>
                <a:effectLst/>
                <a:cs typeface="+mn-lt"/>
              </a:rPr>
              <a:t>// BOOM</a:t>
            </a:r>
            <a:r>
              <a:rPr lang="en-US" altLang="zh-CN" sz="2000" b="0" i="0" dirty="0">
                <a:solidFill>
                  <a:srgbClr val="333333"/>
                </a:solidFill>
                <a:effectLst/>
                <a:cs typeface="+mn-lt"/>
              </a:rPr>
              <a:t> </a:t>
            </a:r>
          </a:p>
          <a:p>
            <a:pPr marL="457200" indent="-457200">
              <a:buFont typeface="Arial" panose="020B0604020202020204" pitchFamily="34" charset="0"/>
              <a:buNone/>
            </a:pPr>
            <a:r>
              <a:rPr lang="en-US" altLang="zh-CN" sz="2000" b="0" i="0" dirty="0">
                <a:solidFill>
                  <a:srgbClr val="333333"/>
                </a:solidFill>
                <a:effectLst/>
                <a:cs typeface="+mn-lt"/>
              </a:rPr>
              <a:t>}</a:t>
            </a:r>
            <a:endParaRPr lang="en-US" altLang="zh-CN" sz="2800" dirty="0">
              <a:cs typeface="+mn-lt"/>
            </a:endParaRP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6037580" y="2493645"/>
            <a:ext cx="5504815" cy="345630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457200" indent="-457200">
              <a:buFont typeface="Arial" panose="020B0604020202020204" pitchFamily="34" charset="0"/>
              <a:buNone/>
            </a:pPr>
            <a:r>
              <a:rPr lang="en-US" altLang="zh-CN" sz="2000" b="1" i="0" dirty="0">
                <a:solidFill>
                  <a:srgbClr val="445588"/>
                </a:solidFill>
                <a:effectLst/>
                <a:latin typeface="+mn-ea"/>
              </a:rPr>
              <a:t>int</a:t>
            </a:r>
            <a:r>
              <a:rPr lang="en-US" altLang="zh-CN" sz="2000" b="0" i="0" dirty="0">
                <a:solidFill>
                  <a:srgbClr val="333333"/>
                </a:solidFill>
                <a:effectLst/>
                <a:latin typeface="+mn-ea"/>
              </a:rPr>
              <a:t> </a:t>
            </a:r>
            <a:r>
              <a:rPr lang="en-US" altLang="zh-CN" sz="2000" b="1" i="0" dirty="0">
                <a:solidFill>
                  <a:srgbClr val="990000"/>
                </a:solidFill>
                <a:effectLst/>
                <a:latin typeface="+mn-ea"/>
              </a:rPr>
              <a:t>main</a:t>
            </a:r>
            <a:r>
              <a:rPr lang="en-US" altLang="zh-CN" sz="2000" b="0" i="0" dirty="0">
                <a:solidFill>
                  <a:srgbClr val="333333"/>
                </a:solidFill>
                <a:effectLst/>
                <a:latin typeface="+mn-ea"/>
              </a:rPr>
              <a:t>(</a:t>
            </a:r>
            <a:r>
              <a:rPr lang="en-US" altLang="zh-CN" sz="2000" b="1" i="0" dirty="0">
                <a:solidFill>
                  <a:srgbClr val="445588"/>
                </a:solidFill>
                <a:effectLst/>
                <a:latin typeface="+mn-ea"/>
              </a:rPr>
              <a:t>int</a:t>
            </a:r>
            <a:r>
              <a:rPr lang="en-US" altLang="zh-CN" sz="2000" b="0" i="0" dirty="0">
                <a:solidFill>
                  <a:srgbClr val="333333"/>
                </a:solidFill>
                <a:effectLst/>
                <a:latin typeface="+mn-ea"/>
              </a:rPr>
              <a:t> </a:t>
            </a:r>
            <a:r>
              <a:rPr lang="en-US" altLang="zh-CN" sz="2000" b="0" i="0" dirty="0" err="1">
                <a:solidFill>
                  <a:srgbClr val="333333"/>
                </a:solidFill>
                <a:effectLst/>
                <a:latin typeface="+mn-ea"/>
              </a:rPr>
              <a:t>argc</a:t>
            </a:r>
            <a:r>
              <a:rPr lang="en-US" altLang="zh-CN" sz="2000" b="0" i="0" dirty="0">
                <a:solidFill>
                  <a:srgbClr val="333333"/>
                </a:solidFill>
                <a:effectLst/>
                <a:latin typeface="+mn-ea"/>
              </a:rPr>
              <a:t>, </a:t>
            </a:r>
            <a:r>
              <a:rPr lang="en-US" altLang="zh-CN" sz="2000" b="1" i="0" dirty="0">
                <a:solidFill>
                  <a:srgbClr val="445588"/>
                </a:solidFill>
                <a:effectLst/>
                <a:latin typeface="+mn-ea"/>
              </a:rPr>
              <a:t>char</a:t>
            </a:r>
            <a:r>
              <a:rPr lang="en-US" altLang="zh-CN" sz="2000" b="0" i="0" dirty="0">
                <a:solidFill>
                  <a:srgbClr val="333333"/>
                </a:solidFill>
                <a:effectLst/>
                <a:latin typeface="+mn-ea"/>
              </a:rPr>
              <a:t> **</a:t>
            </a:r>
            <a:r>
              <a:rPr lang="en-US" altLang="zh-CN" sz="2000" b="0" i="0" dirty="0" err="1">
                <a:solidFill>
                  <a:srgbClr val="333333"/>
                </a:solidFill>
                <a:effectLst/>
                <a:latin typeface="+mn-ea"/>
              </a:rPr>
              <a:t>argv</a:t>
            </a:r>
            <a:r>
              <a:rPr lang="en-US" altLang="zh-CN" sz="2000" b="0" i="0" dirty="0">
                <a:solidFill>
                  <a:srgbClr val="333333"/>
                </a:solidFill>
                <a:effectLst/>
                <a:latin typeface="+mn-ea"/>
              </a:rPr>
              <a:t>)</a:t>
            </a:r>
          </a:p>
          <a:p>
            <a:pPr marL="457200" indent="-457200">
              <a:buFont typeface="Arial" panose="020B0604020202020204" pitchFamily="34" charset="0"/>
              <a:buNone/>
            </a:pPr>
            <a:r>
              <a:rPr lang="en-US" altLang="zh-CN" sz="2000" b="0" i="0" dirty="0">
                <a:solidFill>
                  <a:srgbClr val="333333"/>
                </a:solidFill>
                <a:effectLst/>
                <a:latin typeface="+mn-ea"/>
              </a:rPr>
              <a:t>{</a:t>
            </a:r>
          </a:p>
          <a:p>
            <a:pPr marL="457200" indent="-457200"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333333"/>
                </a:solidFill>
                <a:latin typeface="+mn-ea"/>
              </a:rPr>
              <a:t>	</a:t>
            </a:r>
            <a:r>
              <a:rPr lang="en-US" altLang="zh-CN" sz="2000" b="1" i="0" dirty="0">
                <a:solidFill>
                  <a:srgbClr val="445588"/>
                </a:solidFill>
                <a:effectLst/>
                <a:latin typeface="+mn-ea"/>
              </a:rPr>
              <a:t>int</a:t>
            </a:r>
            <a:r>
              <a:rPr lang="en-US" altLang="zh-CN" sz="2000" b="0" i="0" dirty="0">
                <a:solidFill>
                  <a:srgbClr val="333333"/>
                </a:solidFill>
                <a:effectLst/>
                <a:latin typeface="+mn-ea"/>
              </a:rPr>
              <a:t> *array = </a:t>
            </a:r>
            <a:r>
              <a:rPr lang="en-US" altLang="zh-CN" sz="2000" b="1" i="0" dirty="0">
                <a:solidFill>
                  <a:srgbClr val="333333"/>
                </a:solidFill>
                <a:effectLst/>
                <a:latin typeface="+mn-ea"/>
              </a:rPr>
              <a:t>new</a:t>
            </a:r>
            <a:r>
              <a:rPr lang="en-US" altLang="zh-CN" sz="2000" b="0" i="0" dirty="0">
                <a:solidFill>
                  <a:srgbClr val="333333"/>
                </a:solidFill>
                <a:effectLst/>
                <a:latin typeface="+mn-ea"/>
              </a:rPr>
              <a:t> </a:t>
            </a:r>
            <a:r>
              <a:rPr lang="en-US" altLang="zh-CN" sz="2000" b="1" i="0" dirty="0">
                <a:solidFill>
                  <a:srgbClr val="445588"/>
                </a:solidFill>
                <a:effectLst/>
                <a:latin typeface="+mn-ea"/>
              </a:rPr>
              <a:t>int</a:t>
            </a:r>
            <a:r>
              <a:rPr lang="en-US" altLang="zh-CN" sz="2000" b="0" i="0" dirty="0">
                <a:solidFill>
                  <a:srgbClr val="333333"/>
                </a:solidFill>
                <a:effectLst/>
                <a:latin typeface="+mn-ea"/>
              </a:rPr>
              <a:t>[</a:t>
            </a:r>
            <a:r>
              <a:rPr lang="en-US" altLang="zh-CN" sz="2000" b="0" i="0" dirty="0">
                <a:solidFill>
                  <a:srgbClr val="008080"/>
                </a:solidFill>
                <a:effectLst/>
                <a:latin typeface="+mn-ea"/>
              </a:rPr>
              <a:t>100</a:t>
            </a:r>
            <a:r>
              <a:rPr lang="en-US" altLang="zh-CN" sz="2000" b="0" i="0" dirty="0">
                <a:solidFill>
                  <a:srgbClr val="333333"/>
                </a:solidFill>
                <a:effectLst/>
                <a:latin typeface="+mn-ea"/>
              </a:rPr>
              <a:t>]; </a:t>
            </a:r>
          </a:p>
          <a:p>
            <a:pPr marL="457200" indent="-457200"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333333"/>
                </a:solidFill>
                <a:latin typeface="+mn-ea"/>
              </a:rPr>
              <a:t>	</a:t>
            </a:r>
            <a:r>
              <a:rPr lang="en-US" altLang="zh-CN" sz="2000" b="1" i="0" dirty="0">
                <a:solidFill>
                  <a:srgbClr val="333333"/>
                </a:solidFill>
                <a:effectLst/>
                <a:latin typeface="+mn-ea"/>
              </a:rPr>
              <a:t>delete</a:t>
            </a:r>
            <a:r>
              <a:rPr lang="en-US" altLang="zh-CN" sz="2000" b="0" i="0" dirty="0">
                <a:solidFill>
                  <a:srgbClr val="333333"/>
                </a:solidFill>
                <a:effectLst/>
                <a:latin typeface="+mn-ea"/>
              </a:rPr>
              <a:t> [] array;  </a:t>
            </a:r>
            <a:r>
              <a:rPr lang="en-US" altLang="zh-CN" sz="2000" i="1" dirty="0">
                <a:solidFill>
                  <a:srgbClr val="999988"/>
                </a:solidFill>
                <a:latin typeface="+mn-ea"/>
              </a:rPr>
              <a:t>// filled with 0xfd</a:t>
            </a:r>
          </a:p>
          <a:p>
            <a:pPr marL="457200" indent="-457200">
              <a:buFont typeface="Arial" panose="020B0604020202020204" pitchFamily="34" charset="0"/>
              <a:buNone/>
            </a:pPr>
            <a:endParaRPr lang="en-US" altLang="zh-CN" sz="2000" i="1" dirty="0">
              <a:solidFill>
                <a:srgbClr val="999988"/>
              </a:solidFill>
              <a:latin typeface="+mn-ea"/>
            </a:endParaRPr>
          </a:p>
          <a:p>
            <a:pPr marL="457200" indent="-457200">
              <a:buFont typeface="Arial" panose="020B0604020202020204" pitchFamily="34" charset="0"/>
              <a:buNone/>
            </a:pPr>
            <a:r>
              <a:rPr lang="en-US" altLang="zh-CN" sz="2000" b="1" i="1" dirty="0">
                <a:solidFill>
                  <a:srgbClr val="999988"/>
                </a:solidFill>
                <a:latin typeface="+mn-ea"/>
              </a:rPr>
              <a:t>	</a:t>
            </a:r>
            <a:r>
              <a:rPr lang="en-US" altLang="zh-CN" sz="2000" b="1" i="1" dirty="0">
                <a:solidFill>
                  <a:srgbClr val="445588"/>
                </a:solidFill>
                <a:latin typeface="+mn-ea"/>
              </a:rPr>
              <a:t>std::vector</a:t>
            </a:r>
            <a:r>
              <a:rPr lang="en-US" altLang="zh-CN" sz="2000" b="1" i="1" dirty="0">
                <a:solidFill>
                  <a:srgbClr val="445588"/>
                </a:solidFill>
                <a:effectLst/>
                <a:latin typeface="+mn-ea"/>
              </a:rPr>
              <a:t>&lt;int&gt; temp(100);</a:t>
            </a:r>
            <a:endParaRPr lang="en-US" altLang="zh-CN" sz="2000" b="1" i="1" dirty="0">
              <a:solidFill>
                <a:srgbClr val="333333"/>
              </a:solidFill>
              <a:effectLst/>
              <a:latin typeface="+mn-ea"/>
            </a:endParaRPr>
          </a:p>
          <a:p>
            <a:pPr marL="457200" indent="-457200"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333333"/>
                </a:solidFill>
                <a:latin typeface="+mn-ea"/>
              </a:rPr>
              <a:t>	</a:t>
            </a:r>
            <a:endParaRPr lang="en-US" altLang="zh-CN" sz="2000" i="1" dirty="0">
              <a:solidFill>
                <a:srgbClr val="999988"/>
              </a:solidFill>
              <a:latin typeface="+mn-ea"/>
            </a:endParaRPr>
          </a:p>
          <a:p>
            <a:pPr marL="457200" indent="-457200"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333333"/>
                </a:solidFill>
                <a:latin typeface="+mn-ea"/>
              </a:rPr>
              <a:t>	</a:t>
            </a:r>
            <a:r>
              <a:rPr lang="en-US" altLang="zh-CN" sz="2000" b="1" i="0" dirty="0">
                <a:solidFill>
                  <a:srgbClr val="333333"/>
                </a:solidFill>
                <a:effectLst/>
                <a:latin typeface="+mn-ea"/>
              </a:rPr>
              <a:t>return</a:t>
            </a:r>
            <a:r>
              <a:rPr lang="en-US" altLang="zh-CN" sz="2000" b="0" i="0" dirty="0">
                <a:solidFill>
                  <a:srgbClr val="333333"/>
                </a:solidFill>
                <a:effectLst/>
                <a:latin typeface="+mn-ea"/>
              </a:rPr>
              <a:t> array[0]; </a:t>
            </a:r>
          </a:p>
          <a:p>
            <a:pPr marL="457200" indent="-457200">
              <a:buFont typeface="Arial" panose="020B0604020202020204" pitchFamily="34" charset="0"/>
              <a:buNone/>
            </a:pPr>
            <a:r>
              <a:rPr lang="en-US" altLang="zh-CN" sz="2000" b="0" i="0" dirty="0">
                <a:solidFill>
                  <a:srgbClr val="333333"/>
                </a:solidFill>
                <a:effectLst/>
                <a:latin typeface="+mn-ea"/>
              </a:rPr>
              <a:t>}</a:t>
            </a:r>
            <a:endParaRPr lang="en-US" altLang="zh-CN" sz="2800" dirty="0">
              <a:latin typeface="+mn-ea"/>
              <a:cs typeface="+mn-lt"/>
            </a:endParaRPr>
          </a:p>
        </p:txBody>
      </p:sp>
      <p:sp>
        <p:nvSpPr>
          <p:cNvPr id="5" name="箭头: 右 4"/>
          <p:cNvSpPr/>
          <p:nvPr/>
        </p:nvSpPr>
        <p:spPr>
          <a:xfrm>
            <a:off x="4875039" y="3069754"/>
            <a:ext cx="1080120" cy="72008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410845" y="5333506"/>
            <a:ext cx="1094521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rgbClr val="252933"/>
                </a:solidFill>
                <a:latin typeface="+mn-ea"/>
              </a:rPr>
              <a:t>“已经</a:t>
            </a:r>
            <a:r>
              <a:rPr lang="en-US" altLang="zh-CN" sz="2000" dirty="0">
                <a:solidFill>
                  <a:srgbClr val="252933"/>
                </a:solidFill>
                <a:latin typeface="+mn-ea"/>
              </a:rPr>
              <a:t>free</a:t>
            </a:r>
            <a:r>
              <a:rPr lang="zh-CN" altLang="en-US" sz="2000" dirty="0">
                <a:solidFill>
                  <a:srgbClr val="252933"/>
                </a:solidFill>
                <a:latin typeface="+mn-ea"/>
              </a:rPr>
              <a:t>掉的内存区域需要放入隔离区一段时间，防止发生错误时该区域已经通过</a:t>
            </a:r>
            <a:r>
              <a:rPr lang="en-US" altLang="zh-CN" sz="2000" dirty="0">
                <a:solidFill>
                  <a:srgbClr val="252933"/>
                </a:solidFill>
                <a:latin typeface="+mn-ea"/>
              </a:rPr>
              <a:t>malloc</a:t>
            </a:r>
            <a:r>
              <a:rPr lang="zh-CN" altLang="en-US" sz="2000" dirty="0">
                <a:solidFill>
                  <a:srgbClr val="252933"/>
                </a:solidFill>
                <a:latin typeface="+mn-ea"/>
              </a:rPr>
              <a:t>重新分配给其他人使用。一旦分配给其他人使用，则可能漏掉</a:t>
            </a:r>
            <a:r>
              <a:rPr lang="en-US" altLang="zh-CN" sz="2000" dirty="0" err="1">
                <a:solidFill>
                  <a:srgbClr val="252933"/>
                </a:solidFill>
                <a:latin typeface="+mn-ea"/>
              </a:rPr>
              <a:t>UseAfterFree</a:t>
            </a:r>
            <a:r>
              <a:rPr lang="zh-CN" altLang="en-US" sz="2000" dirty="0">
                <a:solidFill>
                  <a:srgbClr val="252933"/>
                </a:solidFill>
                <a:latin typeface="+mn-ea"/>
              </a:rPr>
              <a:t>的错误</a:t>
            </a:r>
            <a:r>
              <a:rPr lang="en-US" altLang="zh-CN" sz="2000" dirty="0">
                <a:solidFill>
                  <a:srgbClr val="252933"/>
                </a:solidFill>
                <a:latin typeface="+mn-ea"/>
              </a:rPr>
              <a:t>”</a:t>
            </a:r>
            <a:r>
              <a:rPr lang="zh-CN" altLang="en-US" sz="2000" dirty="0">
                <a:solidFill>
                  <a:srgbClr val="252933"/>
                </a:solidFill>
                <a:latin typeface="+mn-ea"/>
              </a:rPr>
              <a:t>（治标不治本）</a:t>
            </a:r>
            <a:endParaRPr lang="en-US" altLang="zh-CN" sz="2000" dirty="0">
              <a:solidFill>
                <a:srgbClr val="252933"/>
              </a:solidFill>
              <a:latin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zh-CN" sz="2000" dirty="0">
              <a:solidFill>
                <a:srgbClr val="252933"/>
              </a:solidFill>
              <a:latin typeface="+mn-ea"/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rgbClr val="252933"/>
                </a:solidFill>
                <a:latin typeface="+mn-ea"/>
                <a:sym typeface="+mn-ea"/>
              </a:rPr>
              <a:t>“</a:t>
            </a:r>
            <a:r>
              <a:rPr lang="zh-CN" altLang="en-US" sz="2000" dirty="0">
                <a:solidFill>
                  <a:srgbClr val="252933"/>
                </a:solidFill>
                <a:latin typeface="+mn-ea"/>
              </a:rPr>
              <a:t>如果某次踩踏跨过了安全区，踩踏到另一片可寻址的内存区域，</a:t>
            </a:r>
            <a:r>
              <a:rPr lang="en-US" altLang="zh-CN" sz="2000" dirty="0">
                <a:solidFill>
                  <a:srgbClr val="252933"/>
                </a:solidFill>
                <a:latin typeface="+mn-ea"/>
              </a:rPr>
              <a:t>ASAN</a:t>
            </a:r>
            <a:r>
              <a:rPr lang="zh-CN" altLang="en-US" sz="2000" dirty="0">
                <a:solidFill>
                  <a:srgbClr val="252933"/>
                </a:solidFill>
                <a:latin typeface="+mn-ea"/>
              </a:rPr>
              <a:t>同样不会报错</a:t>
            </a:r>
            <a:r>
              <a:rPr lang="zh-CN" altLang="en-US" sz="2000" dirty="0">
                <a:solidFill>
                  <a:srgbClr val="252933"/>
                </a:solidFill>
                <a:latin typeface="+mn-ea"/>
                <a:sym typeface="+mn-ea"/>
              </a:rPr>
              <a:t>”</a:t>
            </a:r>
            <a:endParaRPr lang="en-US" altLang="zh-CN" sz="2000" dirty="0">
              <a:solidFill>
                <a:srgbClr val="252933"/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0" y="0"/>
            <a:ext cx="3722911" cy="68595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圆角矩形 31"/>
          <p:cNvSpPr/>
          <p:nvPr/>
        </p:nvSpPr>
        <p:spPr>
          <a:xfrm>
            <a:off x="5793534" y="1053387"/>
            <a:ext cx="512927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2" tIns="60946" rIns="121892" bIns="60946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675120" y="1053465"/>
            <a:ext cx="4489450" cy="51054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723380" y="1093470"/>
            <a:ext cx="4333240" cy="429260"/>
          </a:xfrm>
          <a:prstGeom prst="rect">
            <a:avLst/>
          </a:prstGeom>
        </p:spPr>
        <p:txBody>
          <a:bodyPr wrap="square" lIns="121960" tIns="60980" rIns="121960" bIns="6098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课题起因，及内存问题排查的困难性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38535" y="2219568"/>
            <a:ext cx="2806485" cy="1354243"/>
          </a:xfrm>
          <a:prstGeom prst="rect">
            <a:avLst/>
          </a:prstGeom>
          <a:noFill/>
        </p:spPr>
        <p:txBody>
          <a:bodyPr wrap="square" lIns="121880" tIns="60938" rIns="121880" bIns="60938">
            <a:spAutoFit/>
          </a:bodyPr>
          <a:lstStyle/>
          <a:p>
            <a:pPr algn="r">
              <a:defRPr/>
            </a:pPr>
            <a:r>
              <a:rPr lang="zh-CN" altLang="en-US" sz="4800" b="1" spc="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endParaRPr lang="en-US" altLang="zh-CN" sz="4800" b="1" spc="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defRPr/>
            </a:pPr>
            <a:r>
              <a:rPr lang="en-US" altLang="zh-CN" sz="3200" b="1" spc="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3200" b="1" spc="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下箭头 66"/>
          <p:cNvSpPr/>
          <p:nvPr/>
        </p:nvSpPr>
        <p:spPr>
          <a:xfrm rot="16200000">
            <a:off x="4766232" y="3957509"/>
            <a:ext cx="576064" cy="679386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8" tIns="45695" rIns="91388" bIns="45695"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5793643" y="5661489"/>
            <a:ext cx="512927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2" tIns="60946" rIns="121892" bIns="60946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6675120" y="5661660"/>
            <a:ext cx="4488815" cy="51181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135495" y="5701665"/>
            <a:ext cx="3280410" cy="429260"/>
          </a:xfrm>
          <a:prstGeom prst="rect">
            <a:avLst/>
          </a:prstGeom>
        </p:spPr>
        <p:txBody>
          <a:bodyPr wrap="square" lIns="121960" tIns="60980" rIns="121960" bIns="60980">
            <a:spAutoFit/>
          </a:bodyPr>
          <a:lstStyle/>
          <a:p>
            <a:pPr>
              <a:defRPr/>
            </a:pPr>
            <a:r>
              <a:rPr lang="zh-CN" altLang="en-US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实践结果</a:t>
            </a:r>
          </a:p>
        </p:txBody>
      </p:sp>
      <p:grpSp>
        <p:nvGrpSpPr>
          <p:cNvPr id="26" name="组合 25"/>
          <p:cNvGrpSpPr/>
          <p:nvPr/>
        </p:nvGrpSpPr>
        <p:grpSpPr>
          <a:xfrm>
            <a:off x="5793740" y="1916430"/>
            <a:ext cx="5415280" cy="3425190"/>
            <a:chOff x="9124" y="3246"/>
            <a:chExt cx="8528" cy="5394"/>
          </a:xfrm>
        </p:grpSpPr>
        <p:sp>
          <p:nvSpPr>
            <p:cNvPr id="2" name="圆角矩形 1"/>
            <p:cNvSpPr/>
            <p:nvPr/>
          </p:nvSpPr>
          <p:spPr>
            <a:xfrm>
              <a:off x="9124" y="3246"/>
              <a:ext cx="808" cy="80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2" tIns="60946" rIns="121892" bIns="60946" anchor="ctr"/>
            <a:lstStyle/>
            <a:p>
              <a:pPr algn="ctr">
                <a:defRPr/>
              </a:pPr>
              <a:r>
                <a:rPr lang="en-US" altLang="zh-CN" sz="3600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2</a:t>
              </a:r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10512" y="3247"/>
              <a:ext cx="7070" cy="99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1238" y="3361"/>
              <a:ext cx="5167" cy="676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检测技术及原理简介</a:t>
              </a:r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9135" y="4380"/>
              <a:ext cx="1715" cy="80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2" tIns="60946" rIns="121892" bIns="60946" anchor="ctr"/>
            <a:lstStyle/>
            <a:p>
              <a:pPr algn="ctr">
                <a:defRPr/>
              </a:pPr>
              <a:r>
                <a:rPr lang="en-US" altLang="zh-CN" sz="3600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2.1</a:t>
              </a: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11167" y="4380"/>
              <a:ext cx="6414" cy="80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Valgrind</a:t>
              </a:r>
              <a:endPara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1238" y="6938"/>
              <a:ext cx="5166" cy="676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原子操作和线程同步</a:t>
              </a:r>
            </a:p>
          </p:txBody>
        </p:sp>
        <p:sp>
          <p:nvSpPr>
            <p:cNvPr id="19" name="圆角矩形 18"/>
            <p:cNvSpPr/>
            <p:nvPr>
              <p:custDataLst>
                <p:tags r:id="rId1"/>
              </p:custDataLst>
            </p:nvPr>
          </p:nvSpPr>
          <p:spPr>
            <a:xfrm>
              <a:off x="11156" y="5353"/>
              <a:ext cx="6414" cy="80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ASAN（AddressSanitizer）</a:t>
              </a:r>
              <a:endParaRPr lang="en-US" altLang="zh-CN" sz="20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0" name="圆角矩形 19"/>
            <p:cNvSpPr/>
            <p:nvPr>
              <p:custDataLst>
                <p:tags r:id="rId2"/>
              </p:custDataLst>
            </p:nvPr>
          </p:nvSpPr>
          <p:spPr>
            <a:xfrm>
              <a:off x="9151" y="5353"/>
              <a:ext cx="1715" cy="80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2" tIns="60946" rIns="121892" bIns="60946" anchor="ctr"/>
            <a:lstStyle/>
            <a:p>
              <a:pPr algn="ctr">
                <a:defRPr/>
              </a:pPr>
              <a:r>
                <a:rPr lang="en-US" altLang="zh-CN" sz="3600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2.2</a:t>
              </a:r>
            </a:p>
          </p:txBody>
        </p:sp>
        <p:sp>
          <p:nvSpPr>
            <p:cNvPr id="21" name="圆角矩形 20"/>
            <p:cNvSpPr/>
            <p:nvPr>
              <p:custDataLst>
                <p:tags r:id="rId3"/>
              </p:custDataLst>
            </p:nvPr>
          </p:nvSpPr>
          <p:spPr>
            <a:xfrm>
              <a:off x="11193" y="6421"/>
              <a:ext cx="6414" cy="985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r>
                <a:rPr lang="en-US" altLang="zh-CN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HW</a:t>
              </a: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ASAN（Hardware-assisted </a:t>
              </a:r>
              <a:r>
                <a:rPr lang="en-US" altLang="zh-CN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ASAN</a:t>
              </a: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）</a:t>
              </a:r>
              <a:endParaRPr lang="en-US" altLang="zh-CN" sz="20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2" name="圆角矩形 21"/>
            <p:cNvSpPr/>
            <p:nvPr>
              <p:custDataLst>
                <p:tags r:id="rId4"/>
              </p:custDataLst>
            </p:nvPr>
          </p:nvSpPr>
          <p:spPr>
            <a:xfrm>
              <a:off x="9151" y="6417"/>
              <a:ext cx="1715" cy="100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2" tIns="60946" rIns="121892" bIns="60946" anchor="ctr"/>
            <a:lstStyle/>
            <a:p>
              <a:pPr algn="ctr">
                <a:defRPr/>
              </a:pPr>
              <a:r>
                <a:rPr lang="en-US" altLang="zh-CN" sz="3600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2.3</a:t>
              </a:r>
            </a:p>
          </p:txBody>
        </p:sp>
        <p:sp>
          <p:nvSpPr>
            <p:cNvPr id="23" name="矩形 22"/>
            <p:cNvSpPr/>
            <p:nvPr>
              <p:custDataLst>
                <p:tags r:id="rId5"/>
              </p:custDataLst>
            </p:nvPr>
          </p:nvSpPr>
          <p:spPr>
            <a:xfrm>
              <a:off x="11239" y="7964"/>
              <a:ext cx="5166" cy="676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原子操作和线程同步</a:t>
              </a:r>
            </a:p>
          </p:txBody>
        </p:sp>
        <p:sp>
          <p:nvSpPr>
            <p:cNvPr id="24" name="圆角矩形 23"/>
            <p:cNvSpPr/>
            <p:nvPr>
              <p:custDataLst>
                <p:tags r:id="rId6"/>
              </p:custDataLst>
            </p:nvPr>
          </p:nvSpPr>
          <p:spPr>
            <a:xfrm>
              <a:off x="11238" y="7700"/>
              <a:ext cx="6414" cy="93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r>
                <a:rPr 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MTE</a:t>
              </a: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（Memory Tagging Extension）</a:t>
              </a:r>
            </a:p>
          </p:txBody>
        </p:sp>
        <p:sp>
          <p:nvSpPr>
            <p:cNvPr id="25" name="圆角矩形 24"/>
            <p:cNvSpPr/>
            <p:nvPr>
              <p:custDataLst>
                <p:tags r:id="rId7"/>
              </p:custDataLst>
            </p:nvPr>
          </p:nvSpPr>
          <p:spPr>
            <a:xfrm>
              <a:off x="9151" y="7708"/>
              <a:ext cx="1715" cy="907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2" tIns="60946" rIns="121892" bIns="60946" anchor="ctr"/>
            <a:lstStyle/>
            <a:p>
              <a:pPr algn="ctr">
                <a:defRPr/>
              </a:pPr>
              <a:r>
                <a:rPr lang="en-US" altLang="zh-CN" sz="3600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2.4</a:t>
              </a:r>
            </a:p>
          </p:txBody>
        </p:sp>
      </p:grp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0" y="0"/>
            <a:ext cx="3722911" cy="68595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圆角矩形 31"/>
          <p:cNvSpPr/>
          <p:nvPr/>
        </p:nvSpPr>
        <p:spPr>
          <a:xfrm>
            <a:off x="5793534" y="1053387"/>
            <a:ext cx="512927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2" tIns="60946" rIns="121892" bIns="60946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675120" y="1053465"/>
            <a:ext cx="4489450" cy="51054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723380" y="1093470"/>
            <a:ext cx="4333240" cy="429260"/>
          </a:xfrm>
          <a:prstGeom prst="rect">
            <a:avLst/>
          </a:prstGeom>
        </p:spPr>
        <p:txBody>
          <a:bodyPr wrap="square" lIns="121960" tIns="60980" rIns="121960" bIns="6098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定义和应用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38535" y="2219568"/>
            <a:ext cx="2806485" cy="1354243"/>
          </a:xfrm>
          <a:prstGeom prst="rect">
            <a:avLst/>
          </a:prstGeom>
          <a:noFill/>
        </p:spPr>
        <p:txBody>
          <a:bodyPr wrap="square" lIns="121880" tIns="60938" rIns="121880" bIns="60938">
            <a:spAutoFit/>
          </a:bodyPr>
          <a:lstStyle/>
          <a:p>
            <a:pPr algn="r">
              <a:defRPr/>
            </a:pPr>
            <a:r>
              <a:rPr lang="zh-CN" altLang="en-US" sz="4800" b="1" spc="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endParaRPr lang="en-US" altLang="zh-CN" sz="4800" b="1" spc="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defRPr/>
            </a:pPr>
            <a:r>
              <a:rPr lang="en-US" altLang="zh-CN" sz="3200" b="1" spc="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3200" b="1" spc="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下箭头 66"/>
          <p:cNvSpPr/>
          <p:nvPr/>
        </p:nvSpPr>
        <p:spPr>
          <a:xfrm rot="16200000">
            <a:off x="4782616" y="1001712"/>
            <a:ext cx="576064" cy="679386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8" tIns="45695" rIns="91388" bIns="45695" rtlCol="0" anchor="ctr"/>
          <a:lstStyle/>
          <a:p>
            <a:pPr algn="ctr"/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>
          <a:xfrm>
            <a:off x="5793740" y="1971811"/>
            <a:ext cx="5370830" cy="1849755"/>
            <a:chOff x="9124" y="3246"/>
            <a:chExt cx="8458" cy="2913"/>
          </a:xfrm>
        </p:grpSpPr>
        <p:sp>
          <p:nvSpPr>
            <p:cNvPr id="2" name="圆角矩形 1"/>
            <p:cNvSpPr/>
            <p:nvPr/>
          </p:nvSpPr>
          <p:spPr>
            <a:xfrm>
              <a:off x="9124" y="3246"/>
              <a:ext cx="808" cy="80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2" tIns="60946" rIns="121892" bIns="60946" anchor="ctr"/>
            <a:lstStyle/>
            <a:p>
              <a:pPr algn="ctr">
                <a:defRPr/>
              </a:pPr>
              <a:r>
                <a:rPr lang="en-US" altLang="zh-CN" sz="3600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2</a:t>
              </a:r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10512" y="3247"/>
              <a:ext cx="7070" cy="99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1238" y="3361"/>
              <a:ext cx="5167" cy="676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实现</a:t>
              </a:r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9135" y="4380"/>
              <a:ext cx="1715" cy="80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2" tIns="60946" rIns="121892" bIns="60946" anchor="ctr"/>
            <a:lstStyle/>
            <a:p>
              <a:pPr algn="ctr">
                <a:defRPr/>
              </a:pPr>
              <a:r>
                <a:rPr lang="en-US" altLang="zh-CN" sz="3600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2.1</a:t>
              </a: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11167" y="4380"/>
              <a:ext cx="6414" cy="80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硬件</a:t>
              </a:r>
              <a:r>
                <a:rPr lang="en-US" altLang="zh-CN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API </a:t>
              </a: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支持（</a:t>
              </a:r>
              <a:r>
                <a:rPr lang="en-US" altLang="zh-CN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D3D11.3</a:t>
              </a: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）</a:t>
              </a:r>
              <a:r>
                <a:rPr lang="en-US" altLang="zh-CN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endPara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9" name="圆角矩形 18"/>
            <p:cNvSpPr/>
            <p:nvPr>
              <p:custDataLst>
                <p:tags r:id="rId3"/>
              </p:custDataLst>
            </p:nvPr>
          </p:nvSpPr>
          <p:spPr>
            <a:xfrm>
              <a:off x="11156" y="5353"/>
              <a:ext cx="6414" cy="80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自己实现</a:t>
              </a:r>
              <a:endParaRPr lang="en-US" altLang="zh-CN" sz="20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0" name="圆角矩形 19"/>
            <p:cNvSpPr/>
            <p:nvPr>
              <p:custDataLst>
                <p:tags r:id="rId4"/>
              </p:custDataLst>
            </p:nvPr>
          </p:nvSpPr>
          <p:spPr>
            <a:xfrm>
              <a:off x="9151" y="5353"/>
              <a:ext cx="1715" cy="80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2" tIns="60946" rIns="121892" bIns="60946" anchor="ctr"/>
            <a:lstStyle/>
            <a:p>
              <a:pPr algn="ctr">
                <a:defRPr/>
              </a:pPr>
              <a:r>
                <a:rPr lang="en-US" altLang="zh-CN" sz="3600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2.2</a:t>
              </a: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694CCF20-A8A2-18C9-1D24-7C17A647BEF9}"/>
              </a:ext>
            </a:extLst>
          </p:cNvPr>
          <p:cNvGrpSpPr/>
          <p:nvPr/>
        </p:nvGrpSpPr>
        <p:grpSpPr>
          <a:xfrm>
            <a:off x="5810885" y="4252778"/>
            <a:ext cx="5370830" cy="1849755"/>
            <a:chOff x="9124" y="3246"/>
            <a:chExt cx="8458" cy="2913"/>
          </a:xfrm>
        </p:grpSpPr>
        <p:sp>
          <p:nvSpPr>
            <p:cNvPr id="7" name="圆角矩形 1">
              <a:extLst>
                <a:ext uri="{FF2B5EF4-FFF2-40B4-BE49-F238E27FC236}">
                  <a16:creationId xmlns:a16="http://schemas.microsoft.com/office/drawing/2014/main" id="{1C1EE194-3301-5022-341B-82463840260B}"/>
                </a:ext>
              </a:extLst>
            </p:cNvPr>
            <p:cNvSpPr/>
            <p:nvPr/>
          </p:nvSpPr>
          <p:spPr>
            <a:xfrm>
              <a:off x="9124" y="3246"/>
              <a:ext cx="808" cy="80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2" tIns="60946" rIns="121892" bIns="60946" anchor="ctr"/>
            <a:lstStyle/>
            <a:p>
              <a:pPr algn="ctr">
                <a:defRPr/>
              </a:pPr>
              <a:r>
                <a:rPr lang="en-US" altLang="zh-CN" sz="3600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3</a:t>
              </a:r>
            </a:p>
          </p:txBody>
        </p:sp>
        <p:sp>
          <p:nvSpPr>
            <p:cNvPr id="9" name="圆角矩形 3">
              <a:extLst>
                <a:ext uri="{FF2B5EF4-FFF2-40B4-BE49-F238E27FC236}">
                  <a16:creationId xmlns:a16="http://schemas.microsoft.com/office/drawing/2014/main" id="{94950A39-35DE-034D-5B5F-7805DB563F83}"/>
                </a:ext>
              </a:extLst>
            </p:cNvPr>
            <p:cNvSpPr/>
            <p:nvPr/>
          </p:nvSpPr>
          <p:spPr>
            <a:xfrm>
              <a:off x="10512" y="3247"/>
              <a:ext cx="7070" cy="99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2D564E24-6F86-CDD0-E45C-14BB36C311E8}"/>
                </a:ext>
              </a:extLst>
            </p:cNvPr>
            <p:cNvSpPr/>
            <p:nvPr/>
          </p:nvSpPr>
          <p:spPr>
            <a:xfrm>
              <a:off x="11238" y="3361"/>
              <a:ext cx="5167" cy="676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其它细节问题</a:t>
              </a:r>
            </a:p>
          </p:txBody>
        </p:sp>
        <p:sp>
          <p:nvSpPr>
            <p:cNvPr id="11" name="圆角矩形 5">
              <a:extLst>
                <a:ext uri="{FF2B5EF4-FFF2-40B4-BE49-F238E27FC236}">
                  <a16:creationId xmlns:a16="http://schemas.microsoft.com/office/drawing/2014/main" id="{439EF01C-0FAF-BA3D-87B2-A69A310B738A}"/>
                </a:ext>
              </a:extLst>
            </p:cNvPr>
            <p:cNvSpPr/>
            <p:nvPr/>
          </p:nvSpPr>
          <p:spPr>
            <a:xfrm>
              <a:off x="9135" y="4380"/>
              <a:ext cx="1715" cy="80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2" tIns="60946" rIns="121892" bIns="60946" anchor="ctr"/>
            <a:lstStyle/>
            <a:p>
              <a:pPr algn="ctr">
                <a:defRPr/>
              </a:pPr>
              <a:r>
                <a:rPr lang="en-US" altLang="zh-CN" sz="3600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3.1</a:t>
              </a:r>
            </a:p>
          </p:txBody>
        </p:sp>
        <p:sp>
          <p:nvSpPr>
            <p:cNvPr id="12" name="圆角矩形 7">
              <a:extLst>
                <a:ext uri="{FF2B5EF4-FFF2-40B4-BE49-F238E27FC236}">
                  <a16:creationId xmlns:a16="http://schemas.microsoft.com/office/drawing/2014/main" id="{64E787B2-80E4-DD2E-A6C7-BFBD8485F216}"/>
                </a:ext>
              </a:extLst>
            </p:cNvPr>
            <p:cNvSpPr/>
            <p:nvPr/>
          </p:nvSpPr>
          <p:spPr>
            <a:xfrm>
              <a:off x="11167" y="4380"/>
              <a:ext cx="6414" cy="80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边界像素重复渲染</a:t>
              </a:r>
              <a:r>
                <a:rPr lang="en-US" altLang="zh-CN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endPara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圆角矩形 18">
              <a:extLst>
                <a:ext uri="{FF2B5EF4-FFF2-40B4-BE49-F238E27FC236}">
                  <a16:creationId xmlns:a16="http://schemas.microsoft.com/office/drawing/2014/main" id="{A896FF1D-54BB-B89A-7AF9-FF3DC0CA74A6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11156" y="5353"/>
              <a:ext cx="6414" cy="80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内保守光栅化</a:t>
              </a:r>
              <a:endParaRPr lang="en-US" altLang="zh-CN" sz="20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8" name="圆角矩形 19">
              <a:extLst>
                <a:ext uri="{FF2B5EF4-FFF2-40B4-BE49-F238E27FC236}">
                  <a16:creationId xmlns:a16="http://schemas.microsoft.com/office/drawing/2014/main" id="{D7239F0A-6803-EEC3-740C-4DBF5304DD13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9151" y="5353"/>
              <a:ext cx="1715" cy="80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2" tIns="60946" rIns="121892" bIns="60946" anchor="ctr"/>
            <a:lstStyle/>
            <a:p>
              <a:pPr algn="ctr">
                <a:defRPr/>
              </a:pPr>
              <a:r>
                <a:rPr lang="en-US" altLang="zh-CN" sz="3600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3.2</a:t>
              </a:r>
            </a:p>
          </p:txBody>
        </p:sp>
      </p:grp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2"/>
          <p:cNvSpPr txBox="1"/>
          <p:nvPr/>
        </p:nvSpPr>
        <p:spPr>
          <a:xfrm>
            <a:off x="1706687" y="170270"/>
            <a:ext cx="8640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Unity</a:t>
            </a:r>
            <a:r>
              <a:rPr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UE</a:t>
            </a:r>
            <a:r>
              <a:rPr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  <a:endParaRPr lang="en-US" altLang="zh-CN" sz="28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1274639" y="1053530"/>
            <a:ext cx="10297143" cy="2923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altLang="zh-CN" b="1" dirty="0">
                <a:latin typeface="+mn-ea"/>
                <a:cs typeface="+mn-ea"/>
                <a:sym typeface="+mn-ea"/>
              </a:rPr>
              <a:t>Unity:</a:t>
            </a:r>
          </a:p>
          <a:p>
            <a:pPr indent="0">
              <a:buFont typeface="Arial" panose="020B0604020202020204" pitchFamily="34" charset="0"/>
              <a:buNone/>
            </a:pPr>
            <a:endParaRPr lang="en-US" altLang="zh-CN" sz="1000" b="1" dirty="0">
              <a:latin typeface="+mn-ea"/>
              <a:cs typeface="+mn-ea"/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1000" dirty="0">
                <a:latin typeface="+mn-ea"/>
                <a:cs typeface="+mn-ea"/>
                <a:sym typeface="+mn-ea"/>
              </a:rPr>
              <a:t>Shader "Examples/</a:t>
            </a:r>
            <a:r>
              <a:rPr lang="en-US" altLang="zh-CN" sz="1000" dirty="0" err="1">
                <a:latin typeface="+mn-ea"/>
                <a:cs typeface="+mn-ea"/>
                <a:sym typeface="+mn-ea"/>
              </a:rPr>
              <a:t>CommandExample</a:t>
            </a:r>
            <a:r>
              <a:rPr lang="en-US" altLang="zh-CN" sz="1000" dirty="0">
                <a:latin typeface="+mn-ea"/>
                <a:cs typeface="+mn-ea"/>
                <a:sym typeface="+mn-ea"/>
              </a:rPr>
              <a:t>"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1000" dirty="0">
                <a:latin typeface="+mn-ea"/>
                <a:cs typeface="+mn-ea"/>
                <a:sym typeface="+mn-ea"/>
              </a:rPr>
              <a:t>{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1000" dirty="0">
                <a:latin typeface="+mn-ea"/>
                <a:cs typeface="+mn-ea"/>
                <a:sym typeface="+mn-ea"/>
              </a:rPr>
              <a:t>    </a:t>
            </a:r>
            <a:r>
              <a:rPr lang="en-US" altLang="zh-CN" sz="1000" dirty="0" err="1">
                <a:latin typeface="+mn-ea"/>
                <a:cs typeface="+mn-ea"/>
                <a:sym typeface="+mn-ea"/>
              </a:rPr>
              <a:t>SubShader</a:t>
            </a:r>
            <a:endParaRPr lang="en-US" altLang="zh-CN" sz="1000" dirty="0">
              <a:latin typeface="+mn-ea"/>
              <a:cs typeface="+mn-ea"/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1000" dirty="0">
                <a:latin typeface="+mn-ea"/>
                <a:cs typeface="+mn-ea"/>
                <a:sym typeface="+mn-ea"/>
              </a:rPr>
              <a:t>    {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1000" dirty="0">
                <a:latin typeface="+mn-ea"/>
                <a:cs typeface="+mn-ea"/>
                <a:sym typeface="+mn-ea"/>
              </a:rPr>
              <a:t>         // Enable conservative rasterization for this </a:t>
            </a:r>
            <a:r>
              <a:rPr lang="en-US" altLang="zh-CN" sz="1000" dirty="0" err="1">
                <a:latin typeface="+mn-ea"/>
                <a:cs typeface="+mn-ea"/>
                <a:sym typeface="+mn-ea"/>
              </a:rPr>
              <a:t>SubShader</a:t>
            </a:r>
            <a:r>
              <a:rPr lang="en-US" altLang="zh-CN" sz="1000" dirty="0">
                <a:latin typeface="+mn-ea"/>
                <a:cs typeface="+mn-ea"/>
                <a:sym typeface="+mn-ea"/>
              </a:rPr>
              <a:t>.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1000" dirty="0">
                <a:latin typeface="+mn-ea"/>
                <a:cs typeface="+mn-ea"/>
                <a:sym typeface="+mn-ea"/>
              </a:rPr>
              <a:t>	// Conservative True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1000" dirty="0">
                <a:latin typeface="+mn-ea"/>
                <a:cs typeface="+mn-ea"/>
                <a:sym typeface="+mn-ea"/>
              </a:rPr>
              <a:t>        Pass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1000" dirty="0">
                <a:latin typeface="+mn-ea"/>
                <a:cs typeface="+mn-ea"/>
                <a:sym typeface="+mn-ea"/>
              </a:rPr>
              <a:t>        {    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1000" dirty="0">
                <a:latin typeface="+mn-ea"/>
                <a:cs typeface="+mn-ea"/>
                <a:sym typeface="+mn-ea"/>
              </a:rPr>
              <a:t>              // Enable conservative rasterization for this Pass.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1000" dirty="0">
                <a:latin typeface="+mn-ea"/>
                <a:cs typeface="+mn-ea"/>
                <a:sym typeface="+mn-ea"/>
              </a:rPr>
              <a:t>              Conservative True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1000" dirty="0">
                <a:latin typeface="+mn-ea"/>
                <a:cs typeface="+mn-ea"/>
                <a:sym typeface="+mn-ea"/>
              </a:rPr>
              <a:t>            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1000" dirty="0">
                <a:latin typeface="+mn-ea"/>
                <a:cs typeface="+mn-ea"/>
                <a:sym typeface="+mn-ea"/>
              </a:rPr>
              <a:t>              // The rest of the code that defines the Pass goes here.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1000" dirty="0">
                <a:latin typeface="+mn-ea"/>
                <a:cs typeface="+mn-ea"/>
                <a:sym typeface="+mn-ea"/>
              </a:rPr>
              <a:t>        }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1000" dirty="0">
                <a:latin typeface="+mn-ea"/>
                <a:cs typeface="+mn-ea"/>
                <a:sym typeface="+mn-ea"/>
              </a:rPr>
              <a:t>    }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1000" dirty="0">
                <a:latin typeface="+mn-ea"/>
                <a:cs typeface="+mn-ea"/>
                <a:sym typeface="+mn-ea"/>
              </a:rPr>
              <a:t>}</a:t>
            </a:r>
            <a:endParaRPr lang="zh-CN" altLang="en-US" sz="1000" dirty="0">
              <a:latin typeface="+mn-ea"/>
              <a:cs typeface="+mn-ea"/>
              <a:sym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F1E7E15-5CDC-8D3C-2426-7F7BC832A5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2951" y="1125538"/>
            <a:ext cx="7035279" cy="655882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1202631" y="1557586"/>
            <a:ext cx="10297144" cy="41541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+mn-ea"/>
                <a:cs typeface="+mn-ea"/>
              </a:rPr>
              <a:t>·</a:t>
            </a:r>
            <a:r>
              <a:rPr lang="zh-CN" altLang="en-US" dirty="0">
                <a:latin typeface="+mn-ea"/>
                <a:cs typeface="+mn-ea"/>
              </a:rPr>
              <a:t>需要</a:t>
            </a:r>
            <a:r>
              <a:rPr lang="en-US" altLang="zh-CN" dirty="0">
                <a:latin typeface="+mn-ea"/>
                <a:cs typeface="+mn-ea"/>
              </a:rPr>
              <a:t>64</a:t>
            </a:r>
            <a:r>
              <a:rPr lang="zh-CN" altLang="en-US" dirty="0">
                <a:latin typeface="+mn-ea"/>
                <a:cs typeface="+mn-ea"/>
              </a:rPr>
              <a:t>位硬件</a:t>
            </a:r>
            <a:endParaRPr lang="en-US" altLang="zh-CN" dirty="0">
              <a:latin typeface="+mn-ea"/>
              <a:cs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zh-CN" dirty="0">
              <a:latin typeface="+mn-ea"/>
              <a:cs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dirty="0">
                <a:latin typeface="+mn-ea"/>
                <a:cs typeface="+mn-ea"/>
              </a:rPr>
              <a:t>·malloc/free</a:t>
            </a:r>
            <a:r>
              <a:rPr lang="zh-CN" altLang="en-US" dirty="0">
                <a:latin typeface="+mn-ea"/>
                <a:cs typeface="+mn-ea"/>
              </a:rPr>
              <a:t>时的额外操作、错误输出：专门的运行时库、系统支持、运行时开关</a:t>
            </a:r>
            <a:endParaRPr lang="en-US" altLang="zh-CN" dirty="0">
              <a:latin typeface="+mn-ea"/>
              <a:cs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zh-CN" dirty="0">
              <a:latin typeface="+mn-ea"/>
              <a:cs typeface="+mn-ea"/>
              <a:sym typeface="+mn-ea"/>
            </a:endParaRPr>
          </a:p>
          <a:p>
            <a:r>
              <a:rPr lang="en-US" altLang="zh-CN" dirty="0">
                <a:latin typeface="+mn-ea"/>
                <a:cs typeface="+mn-ea"/>
              </a:rPr>
              <a:t>·</a:t>
            </a:r>
            <a:r>
              <a:rPr lang="zh-CN" altLang="en-US" dirty="0">
                <a:latin typeface="+mn-ea"/>
                <a:cs typeface="+mn-ea"/>
              </a:rPr>
              <a:t>指针读写内存时附加检查：必须在编译时就加入相关代码，“插桩”</a:t>
            </a:r>
            <a:endParaRPr lang="en-US" altLang="zh-CN" dirty="0">
              <a:latin typeface="+mn-ea"/>
              <a:cs typeface="+mn-ea"/>
            </a:endParaRPr>
          </a:p>
          <a:p>
            <a:r>
              <a:rPr lang="en-US" altLang="zh-CN" dirty="0">
                <a:latin typeface="+mn-ea"/>
                <a:cs typeface="+mn-ea"/>
              </a:rPr>
              <a:t>=》</a:t>
            </a:r>
            <a:r>
              <a:rPr lang="zh-CN" altLang="en-US" b="1" i="1" dirty="0">
                <a:latin typeface="+mn-ea"/>
                <a:cs typeface="+mn-ea"/>
              </a:rPr>
              <a:t>重新编译</a:t>
            </a:r>
            <a:r>
              <a:rPr lang="en-US" altLang="zh-CN" b="1" i="1" dirty="0" err="1">
                <a:latin typeface="+mn-ea"/>
                <a:cs typeface="+mn-ea"/>
              </a:rPr>
              <a:t>apk</a:t>
            </a:r>
            <a:endParaRPr lang="en-US" altLang="zh-CN" b="1" i="1" dirty="0">
              <a:latin typeface="+mn-ea"/>
              <a:cs typeface="+mn-ea"/>
            </a:endParaRPr>
          </a:p>
          <a:p>
            <a:endParaRPr lang="en-US" altLang="zh-CN" b="1" i="1" dirty="0">
              <a:latin typeface="+mn-ea"/>
              <a:cs typeface="+mn-ea"/>
              <a:sym typeface="+mn-ea"/>
            </a:endParaRPr>
          </a:p>
          <a:p>
            <a:r>
              <a:rPr lang="en-US" altLang="zh-CN" dirty="0">
                <a:latin typeface="+mn-ea"/>
                <a:cs typeface="+mn-ea"/>
                <a:sym typeface="+mn-ea"/>
              </a:rPr>
              <a:t>·</a:t>
            </a:r>
            <a:r>
              <a:rPr lang="zh-CN" altLang="en-US" dirty="0">
                <a:latin typeface="+mn-ea"/>
                <a:cs typeface="+mn-ea"/>
                <a:sym typeface="+mn-ea"/>
              </a:rPr>
              <a:t>无法像</a:t>
            </a:r>
            <a:r>
              <a:rPr lang="en-US" altLang="zh-CN" dirty="0">
                <a:latin typeface="+mn-ea"/>
                <a:cs typeface="+mn-ea"/>
                <a:sym typeface="+mn-ea"/>
              </a:rPr>
              <a:t>ASAN</a:t>
            </a:r>
            <a:r>
              <a:rPr lang="zh-CN" altLang="en-US" dirty="0">
                <a:latin typeface="+mn-ea"/>
                <a:cs typeface="+mn-ea"/>
                <a:sym typeface="+mn-ea"/>
              </a:rPr>
              <a:t>那样给出确切的原因（越界啥的），因为本质都是</a:t>
            </a:r>
            <a:r>
              <a:rPr lang="en-US" altLang="zh-CN" dirty="0">
                <a:latin typeface="+mn-ea"/>
                <a:cs typeface="+mn-ea"/>
                <a:sym typeface="+mn-ea"/>
              </a:rPr>
              <a:t>tag</a:t>
            </a:r>
            <a:r>
              <a:rPr lang="zh-CN" altLang="en-US" dirty="0">
                <a:latin typeface="+mn-ea"/>
                <a:cs typeface="+mn-ea"/>
                <a:sym typeface="+mn-ea"/>
              </a:rPr>
              <a:t>不匹配。但会用算法帮你猜</a:t>
            </a:r>
            <a:endParaRPr lang="en-US" altLang="zh-CN" b="1" i="1" dirty="0">
              <a:latin typeface="+mn-ea"/>
              <a:cs typeface="+mn-ea"/>
              <a:sym typeface="+mn-ea"/>
            </a:endParaRPr>
          </a:p>
          <a:p>
            <a:r>
              <a:rPr lang="en-US" altLang="zh-CN" dirty="0">
                <a:latin typeface="+mn-ea"/>
                <a:cs typeface="+mn-ea"/>
              </a:rPr>
              <a:t>·</a:t>
            </a:r>
            <a:r>
              <a:rPr lang="zh-CN" altLang="en-US" dirty="0">
                <a:latin typeface="+mn-ea"/>
                <a:cs typeface="+mn-ea"/>
              </a:rPr>
              <a:t>有概率因</a:t>
            </a:r>
            <a:r>
              <a:rPr lang="en-US" altLang="zh-CN" dirty="0">
                <a:latin typeface="+mn-ea"/>
                <a:cs typeface="+mn-ea"/>
              </a:rPr>
              <a:t>tag</a:t>
            </a:r>
            <a:r>
              <a:rPr lang="zh-CN" altLang="en-US" dirty="0">
                <a:latin typeface="+mn-ea"/>
                <a:cs typeface="+mn-ea"/>
              </a:rPr>
              <a:t>冲突导致漏检</a:t>
            </a:r>
            <a:endParaRPr lang="en-US" altLang="zh-CN" b="1" i="1" dirty="0">
              <a:latin typeface="+mn-ea"/>
              <a:cs typeface="+mn-ea"/>
              <a:sym typeface="+mn-ea"/>
            </a:endParaRPr>
          </a:p>
        </p:txBody>
      </p:sp>
      <p:sp>
        <p:nvSpPr>
          <p:cNvPr id="2" name="文本框 2"/>
          <p:cNvSpPr txBox="1"/>
          <p:nvPr/>
        </p:nvSpPr>
        <p:spPr>
          <a:xfrm>
            <a:off x="1706687" y="170270"/>
            <a:ext cx="9361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HWASAN（Hardware-assisted</a:t>
            </a:r>
            <a:r>
              <a:rPr lang="en-US" altLang="zh-CN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ASAN）——</a:t>
            </a:r>
            <a:r>
              <a:rPr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使用要求</a:t>
            </a:r>
            <a:endParaRPr lang="en-US" altLang="zh-CN" sz="28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0" y="0"/>
            <a:ext cx="3722911" cy="68595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圆角矩形 31"/>
          <p:cNvSpPr/>
          <p:nvPr/>
        </p:nvSpPr>
        <p:spPr>
          <a:xfrm>
            <a:off x="5793534" y="1053387"/>
            <a:ext cx="512927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2" tIns="60946" rIns="121892" bIns="60946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675120" y="1053465"/>
            <a:ext cx="4489450" cy="51054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723380" y="1093470"/>
            <a:ext cx="4333240" cy="429260"/>
          </a:xfrm>
          <a:prstGeom prst="rect">
            <a:avLst/>
          </a:prstGeom>
        </p:spPr>
        <p:txBody>
          <a:bodyPr wrap="square" lIns="121960" tIns="60980" rIns="121960" bIns="6098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课题起因，及内存问题排查的困难性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38535" y="2219568"/>
            <a:ext cx="2806485" cy="1354243"/>
          </a:xfrm>
          <a:prstGeom prst="rect">
            <a:avLst/>
          </a:prstGeom>
          <a:noFill/>
        </p:spPr>
        <p:txBody>
          <a:bodyPr wrap="square" lIns="121880" tIns="60938" rIns="121880" bIns="60938">
            <a:spAutoFit/>
          </a:bodyPr>
          <a:lstStyle/>
          <a:p>
            <a:pPr algn="r">
              <a:defRPr/>
            </a:pPr>
            <a:r>
              <a:rPr lang="zh-CN" altLang="en-US" sz="4800" b="1" spc="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endParaRPr lang="en-US" altLang="zh-CN" sz="4800" b="1" spc="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defRPr/>
            </a:pPr>
            <a:r>
              <a:rPr lang="en-US" altLang="zh-CN" sz="3200" b="1" spc="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3200" b="1" spc="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下箭头 66"/>
          <p:cNvSpPr/>
          <p:nvPr/>
        </p:nvSpPr>
        <p:spPr>
          <a:xfrm rot="16200000">
            <a:off x="4813504" y="4682803"/>
            <a:ext cx="576064" cy="679386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8" tIns="45695" rIns="91388" bIns="45695"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5793643" y="5661489"/>
            <a:ext cx="512927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2" tIns="60946" rIns="121892" bIns="60946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6675120" y="5661660"/>
            <a:ext cx="4488815" cy="51181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135495" y="5701665"/>
            <a:ext cx="3280410" cy="429260"/>
          </a:xfrm>
          <a:prstGeom prst="rect">
            <a:avLst/>
          </a:prstGeom>
        </p:spPr>
        <p:txBody>
          <a:bodyPr wrap="square" lIns="121960" tIns="60980" rIns="121960" bIns="60980">
            <a:spAutoFit/>
          </a:bodyPr>
          <a:lstStyle/>
          <a:p>
            <a:pPr>
              <a:defRPr/>
            </a:pPr>
            <a:r>
              <a:rPr lang="zh-CN" altLang="en-US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实践结果</a:t>
            </a:r>
          </a:p>
        </p:txBody>
      </p:sp>
      <p:grpSp>
        <p:nvGrpSpPr>
          <p:cNvPr id="26" name="组合 25"/>
          <p:cNvGrpSpPr/>
          <p:nvPr/>
        </p:nvGrpSpPr>
        <p:grpSpPr>
          <a:xfrm>
            <a:off x="5793740" y="1916430"/>
            <a:ext cx="5415280" cy="3425190"/>
            <a:chOff x="9124" y="3246"/>
            <a:chExt cx="8528" cy="5394"/>
          </a:xfrm>
        </p:grpSpPr>
        <p:sp>
          <p:nvSpPr>
            <p:cNvPr id="2" name="圆角矩形 1"/>
            <p:cNvSpPr/>
            <p:nvPr/>
          </p:nvSpPr>
          <p:spPr>
            <a:xfrm>
              <a:off x="9124" y="3246"/>
              <a:ext cx="808" cy="80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2" tIns="60946" rIns="121892" bIns="60946" anchor="ctr"/>
            <a:lstStyle/>
            <a:p>
              <a:pPr algn="ctr">
                <a:defRPr/>
              </a:pPr>
              <a:r>
                <a:rPr lang="en-US" altLang="zh-CN" sz="3600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2</a:t>
              </a:r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10512" y="3247"/>
              <a:ext cx="7070" cy="99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1238" y="3361"/>
              <a:ext cx="5167" cy="676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检测技术及原理简介</a:t>
              </a:r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9135" y="4380"/>
              <a:ext cx="1715" cy="80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2" tIns="60946" rIns="121892" bIns="60946" anchor="ctr"/>
            <a:lstStyle/>
            <a:p>
              <a:pPr algn="ctr">
                <a:defRPr/>
              </a:pPr>
              <a:r>
                <a:rPr lang="en-US" altLang="zh-CN" sz="3600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2.1</a:t>
              </a: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11167" y="4380"/>
              <a:ext cx="6414" cy="80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Valgrind</a:t>
              </a:r>
              <a:endPara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1238" y="6938"/>
              <a:ext cx="5166" cy="676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原子操作和线程同步</a:t>
              </a:r>
            </a:p>
          </p:txBody>
        </p:sp>
        <p:sp>
          <p:nvSpPr>
            <p:cNvPr id="19" name="圆角矩形 18"/>
            <p:cNvSpPr/>
            <p:nvPr>
              <p:custDataLst>
                <p:tags r:id="rId1"/>
              </p:custDataLst>
            </p:nvPr>
          </p:nvSpPr>
          <p:spPr>
            <a:xfrm>
              <a:off x="11156" y="5353"/>
              <a:ext cx="6414" cy="80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ASAN（AddressSanitizer）</a:t>
              </a:r>
              <a:endParaRPr lang="en-US" altLang="zh-CN" sz="20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0" name="圆角矩形 19"/>
            <p:cNvSpPr/>
            <p:nvPr>
              <p:custDataLst>
                <p:tags r:id="rId2"/>
              </p:custDataLst>
            </p:nvPr>
          </p:nvSpPr>
          <p:spPr>
            <a:xfrm>
              <a:off x="9151" y="5353"/>
              <a:ext cx="1715" cy="80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2" tIns="60946" rIns="121892" bIns="60946" anchor="ctr"/>
            <a:lstStyle/>
            <a:p>
              <a:pPr algn="ctr">
                <a:defRPr/>
              </a:pPr>
              <a:r>
                <a:rPr lang="en-US" altLang="zh-CN" sz="3600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2.2</a:t>
              </a:r>
            </a:p>
          </p:txBody>
        </p:sp>
        <p:sp>
          <p:nvSpPr>
            <p:cNvPr id="21" name="圆角矩形 20"/>
            <p:cNvSpPr/>
            <p:nvPr>
              <p:custDataLst>
                <p:tags r:id="rId3"/>
              </p:custDataLst>
            </p:nvPr>
          </p:nvSpPr>
          <p:spPr>
            <a:xfrm>
              <a:off x="11193" y="6421"/>
              <a:ext cx="6414" cy="985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r>
                <a:rPr lang="en-US" altLang="zh-CN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HW</a:t>
              </a: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ASAN（Hardware-assisted </a:t>
              </a:r>
              <a:r>
                <a:rPr lang="en-US" altLang="zh-CN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ASAN</a:t>
              </a: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）</a:t>
              </a:r>
              <a:endParaRPr lang="en-US" altLang="zh-CN" sz="20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2" name="圆角矩形 21"/>
            <p:cNvSpPr/>
            <p:nvPr>
              <p:custDataLst>
                <p:tags r:id="rId4"/>
              </p:custDataLst>
            </p:nvPr>
          </p:nvSpPr>
          <p:spPr>
            <a:xfrm>
              <a:off x="9151" y="6417"/>
              <a:ext cx="1715" cy="100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2" tIns="60946" rIns="121892" bIns="60946" anchor="ctr"/>
            <a:lstStyle/>
            <a:p>
              <a:pPr algn="ctr">
                <a:defRPr/>
              </a:pPr>
              <a:r>
                <a:rPr lang="en-US" altLang="zh-CN" sz="3600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2.3</a:t>
              </a:r>
            </a:p>
          </p:txBody>
        </p:sp>
        <p:sp>
          <p:nvSpPr>
            <p:cNvPr id="23" name="矩形 22"/>
            <p:cNvSpPr/>
            <p:nvPr>
              <p:custDataLst>
                <p:tags r:id="rId5"/>
              </p:custDataLst>
            </p:nvPr>
          </p:nvSpPr>
          <p:spPr>
            <a:xfrm>
              <a:off x="11239" y="7964"/>
              <a:ext cx="5166" cy="676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原子操作和线程同步</a:t>
              </a:r>
            </a:p>
          </p:txBody>
        </p:sp>
        <p:sp>
          <p:nvSpPr>
            <p:cNvPr id="24" name="圆角矩形 23"/>
            <p:cNvSpPr/>
            <p:nvPr>
              <p:custDataLst>
                <p:tags r:id="rId6"/>
              </p:custDataLst>
            </p:nvPr>
          </p:nvSpPr>
          <p:spPr>
            <a:xfrm>
              <a:off x="11238" y="7700"/>
              <a:ext cx="6414" cy="93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r>
                <a:rPr 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MTE</a:t>
              </a: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（Memory Tagging Extension）</a:t>
              </a:r>
            </a:p>
          </p:txBody>
        </p:sp>
        <p:sp>
          <p:nvSpPr>
            <p:cNvPr id="25" name="圆角矩形 24"/>
            <p:cNvSpPr/>
            <p:nvPr>
              <p:custDataLst>
                <p:tags r:id="rId7"/>
              </p:custDataLst>
            </p:nvPr>
          </p:nvSpPr>
          <p:spPr>
            <a:xfrm>
              <a:off x="9151" y="7708"/>
              <a:ext cx="1715" cy="907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2" tIns="60946" rIns="121892" bIns="60946" anchor="ctr"/>
            <a:lstStyle/>
            <a:p>
              <a:pPr algn="ctr">
                <a:defRPr/>
              </a:pPr>
              <a:r>
                <a:rPr lang="en-US" altLang="zh-CN" sz="3600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2.4</a:t>
              </a:r>
            </a:p>
          </p:txBody>
        </p:sp>
      </p:grpSp>
    </p:spTree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2"/>
          <p:cNvSpPr txBox="1"/>
          <p:nvPr/>
        </p:nvSpPr>
        <p:spPr>
          <a:xfrm>
            <a:off x="1706687" y="170270"/>
            <a:ext cx="8640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MTE（Memory</a:t>
            </a:r>
            <a:r>
              <a:rPr lang="en-US" altLang="zh-CN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Tag Extension）——</a:t>
            </a:r>
            <a:r>
              <a:rPr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原理</a:t>
            </a:r>
            <a:endParaRPr lang="en-US" altLang="zh-CN" sz="28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878595" y="909514"/>
            <a:ext cx="10297143" cy="56311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altLang="zh-CN" dirty="0">
                <a:latin typeface="+mn-ea"/>
                <a:cs typeface="+mn-ea"/>
              </a:rPr>
              <a:t>·ARM MTE</a:t>
            </a:r>
            <a:r>
              <a:rPr lang="zh-CN" altLang="en-US" dirty="0">
                <a:latin typeface="+mn-ea"/>
                <a:cs typeface="+mn-ea"/>
              </a:rPr>
              <a:t>（</a:t>
            </a:r>
            <a:r>
              <a:rPr lang="en-US" altLang="zh-CN" dirty="0">
                <a:latin typeface="+mn-ea"/>
                <a:cs typeface="+mn-ea"/>
              </a:rPr>
              <a:t>ARM Memory Tag Extension</a:t>
            </a:r>
            <a:r>
              <a:rPr lang="zh-CN" altLang="en-US" dirty="0">
                <a:latin typeface="+mn-ea"/>
                <a:cs typeface="+mn-ea"/>
              </a:rPr>
              <a:t>，</a:t>
            </a:r>
            <a:r>
              <a:rPr lang="en-US" altLang="zh-CN" dirty="0">
                <a:latin typeface="+mn-ea"/>
                <a:cs typeface="+mn-ea"/>
              </a:rPr>
              <a:t>ARM</a:t>
            </a:r>
            <a:r>
              <a:rPr lang="zh-CN" altLang="en-US" dirty="0">
                <a:latin typeface="+mn-ea"/>
                <a:cs typeface="+mn-ea"/>
              </a:rPr>
              <a:t>内存标记扩展）</a:t>
            </a:r>
            <a:r>
              <a:rPr lang="en-US" altLang="zh-CN" dirty="0">
                <a:latin typeface="+mn-ea"/>
                <a:cs typeface="+mn-ea"/>
              </a:rPr>
              <a:t>Google</a:t>
            </a:r>
            <a:r>
              <a:rPr lang="zh-CN" altLang="en-US" dirty="0">
                <a:latin typeface="+mn-ea"/>
                <a:cs typeface="+mn-ea"/>
              </a:rPr>
              <a:t>、</a:t>
            </a:r>
            <a:r>
              <a:rPr lang="en-US" altLang="zh-CN" dirty="0">
                <a:latin typeface="+mn-ea"/>
                <a:cs typeface="+mn-ea"/>
              </a:rPr>
              <a:t>ARM</a:t>
            </a:r>
            <a:r>
              <a:rPr lang="zh-CN" altLang="en-US" dirty="0">
                <a:latin typeface="+mn-ea"/>
                <a:cs typeface="+mn-ea"/>
              </a:rPr>
              <a:t>开发，</a:t>
            </a:r>
            <a:r>
              <a:rPr lang="en-US" altLang="zh-CN" dirty="0">
                <a:latin typeface="+mn-ea"/>
                <a:cs typeface="+mn-ea"/>
              </a:rPr>
              <a:t>Arm v9</a:t>
            </a:r>
            <a:r>
              <a:rPr lang="zh-CN" altLang="en-US" dirty="0">
                <a:latin typeface="+mn-ea"/>
                <a:cs typeface="+mn-ea"/>
              </a:rPr>
              <a:t>、</a:t>
            </a:r>
            <a:r>
              <a:rPr lang="en-US" altLang="zh-CN" dirty="0">
                <a:latin typeface="+mn-ea"/>
                <a:cs typeface="+mn-ea"/>
              </a:rPr>
              <a:t>Android 12</a:t>
            </a:r>
          </a:p>
          <a:p>
            <a:pPr indent="0">
              <a:buFont typeface="Arial" panose="020B0604020202020204" pitchFamily="34" charset="0"/>
              <a:buNone/>
            </a:pPr>
            <a:endParaRPr lang="en-US" altLang="zh-CN" dirty="0">
              <a:latin typeface="+mn-ea"/>
              <a:cs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dirty="0">
                <a:latin typeface="+mn-ea"/>
                <a:cs typeface="+mn-ea"/>
              </a:rPr>
              <a:t>·</a:t>
            </a:r>
            <a:r>
              <a:rPr lang="zh-CN" altLang="en-US" dirty="0">
                <a:latin typeface="+mn-ea"/>
                <a:cs typeface="+mn-ea"/>
              </a:rPr>
              <a:t>算法和</a:t>
            </a:r>
            <a:r>
              <a:rPr lang="en-US" altLang="zh-CN" dirty="0">
                <a:latin typeface="+mn-ea"/>
                <a:cs typeface="+mn-ea"/>
              </a:rPr>
              <a:t>HWASAN</a:t>
            </a:r>
            <a:r>
              <a:rPr lang="zh-CN" altLang="en-US" dirty="0">
                <a:latin typeface="+mn-ea"/>
                <a:cs typeface="+mn-ea"/>
              </a:rPr>
              <a:t>几乎一致：</a:t>
            </a:r>
            <a:r>
              <a:rPr lang="en-US" altLang="zh-CN" dirty="0">
                <a:latin typeface="+mn-ea"/>
                <a:cs typeface="+mn-ea"/>
              </a:rPr>
              <a:t>64</a:t>
            </a:r>
            <a:r>
              <a:rPr lang="zh-CN" altLang="en-US" dirty="0">
                <a:latin typeface="+mn-ea"/>
                <a:cs typeface="+mn-ea"/>
              </a:rPr>
              <a:t>位高位记</a:t>
            </a:r>
            <a:r>
              <a:rPr lang="en-US" altLang="zh-CN" dirty="0">
                <a:latin typeface="+mn-ea"/>
                <a:cs typeface="+mn-ea"/>
              </a:rPr>
              <a:t>tag</a:t>
            </a:r>
          </a:p>
          <a:p>
            <a:pPr indent="0">
              <a:buFont typeface="Arial" panose="020B0604020202020204" pitchFamily="34" charset="0"/>
              <a:buNone/>
            </a:pPr>
            <a:endParaRPr lang="en-US" altLang="zh-CN" dirty="0">
              <a:latin typeface="+mn-ea"/>
              <a:cs typeface="+mn-ea"/>
            </a:endParaRPr>
          </a:p>
          <a:p>
            <a:r>
              <a:rPr lang="en-US" altLang="zh-CN" dirty="0">
                <a:latin typeface="+mn-ea"/>
                <a:cs typeface="+mn-ea"/>
                <a:sym typeface="+mn-ea"/>
              </a:rPr>
              <a:t>·</a:t>
            </a:r>
            <a:r>
              <a:rPr lang="zh-CN" altLang="en-US" dirty="0">
                <a:latin typeface="+mn-ea"/>
                <a:cs typeface="+mn-ea"/>
                <a:sym typeface="+mn-ea"/>
              </a:rPr>
              <a:t>在</a:t>
            </a:r>
            <a:r>
              <a:rPr lang="en-US" altLang="zh-CN" dirty="0">
                <a:latin typeface="+mn-ea"/>
                <a:cs typeface="+mn-ea"/>
                <a:sym typeface="+mn-ea"/>
              </a:rPr>
              <a:t>CPU</a:t>
            </a:r>
            <a:r>
              <a:rPr lang="zh-CN" altLang="en-US" dirty="0">
                <a:latin typeface="+mn-ea"/>
                <a:cs typeface="+mn-ea"/>
                <a:sym typeface="+mn-ea"/>
              </a:rPr>
              <a:t>指令层支持</a:t>
            </a:r>
            <a:r>
              <a:rPr lang="en-US" altLang="zh-CN" dirty="0">
                <a:latin typeface="+mn-ea"/>
                <a:cs typeface="+mn-ea"/>
                <a:sym typeface="+mn-ea"/>
              </a:rPr>
              <a:t>tag</a:t>
            </a:r>
            <a:r>
              <a:rPr lang="zh-CN" altLang="en-US" dirty="0">
                <a:latin typeface="+mn-ea"/>
                <a:cs typeface="+mn-ea"/>
                <a:sym typeface="+mn-ea"/>
              </a:rPr>
              <a:t>的生成、存储（指针、</a:t>
            </a:r>
            <a:r>
              <a:rPr lang="en-US" altLang="zh-CN" dirty="0">
                <a:latin typeface="+mn-ea"/>
                <a:cs typeface="+mn-ea"/>
                <a:sym typeface="+mn-ea"/>
              </a:rPr>
              <a:t>Shadow memory</a:t>
            </a:r>
            <a:r>
              <a:rPr lang="zh-CN" altLang="en-US" dirty="0">
                <a:latin typeface="+mn-ea"/>
                <a:cs typeface="+mn-ea"/>
                <a:sym typeface="+mn-ea"/>
              </a:rPr>
              <a:t>）、检查，极大提升计算效率和易用性</a:t>
            </a:r>
            <a:endParaRPr lang="en-US" altLang="zh-CN" dirty="0">
              <a:latin typeface="+mn-ea"/>
              <a:cs typeface="+mn-ea"/>
              <a:sym typeface="+mn-ea"/>
            </a:endParaRPr>
          </a:p>
          <a:p>
            <a:pPr marL="628650"/>
            <a:r>
              <a:rPr lang="en-US" altLang="zh-CN" dirty="0">
                <a:latin typeface="+mn-ea"/>
                <a:cs typeface="+mn-ea"/>
                <a:sym typeface="+mn-ea"/>
              </a:rPr>
              <a:t>·IRG </a:t>
            </a:r>
            <a:r>
              <a:rPr lang="en-US" altLang="zh-CN" dirty="0" err="1">
                <a:latin typeface="+mn-ea"/>
                <a:cs typeface="+mn-ea"/>
                <a:sym typeface="+mn-ea"/>
              </a:rPr>
              <a:t>Xd</a:t>
            </a:r>
            <a:r>
              <a:rPr lang="en-US" altLang="zh-CN" dirty="0">
                <a:latin typeface="+mn-ea"/>
                <a:cs typeface="+mn-ea"/>
                <a:sym typeface="+mn-ea"/>
              </a:rPr>
              <a:t>, </a:t>
            </a:r>
            <a:r>
              <a:rPr lang="en-US" altLang="zh-CN" dirty="0" err="1">
                <a:latin typeface="+mn-ea"/>
                <a:cs typeface="+mn-ea"/>
                <a:sym typeface="+mn-ea"/>
              </a:rPr>
              <a:t>Xn</a:t>
            </a:r>
            <a:r>
              <a:rPr lang="zh-CN" altLang="en-US" dirty="0">
                <a:latin typeface="+mn-ea"/>
                <a:cs typeface="+mn-ea"/>
                <a:sym typeface="+mn-ea"/>
              </a:rPr>
              <a:t>：将</a:t>
            </a:r>
            <a:r>
              <a:rPr lang="en-US" altLang="zh-CN" dirty="0" err="1">
                <a:latin typeface="+mn-ea"/>
                <a:cs typeface="+mn-ea"/>
                <a:sym typeface="+mn-ea"/>
              </a:rPr>
              <a:t>Xn</a:t>
            </a:r>
            <a:r>
              <a:rPr lang="en-US" altLang="zh-CN" dirty="0">
                <a:latin typeface="+mn-ea"/>
                <a:cs typeface="+mn-ea"/>
                <a:sym typeface="+mn-ea"/>
              </a:rPr>
              <a:t> </a:t>
            </a:r>
            <a:r>
              <a:rPr lang="zh-CN" altLang="en-US" dirty="0">
                <a:latin typeface="+mn-ea"/>
                <a:cs typeface="+mn-ea"/>
                <a:sym typeface="+mn-ea"/>
              </a:rPr>
              <a:t>拷贝到 </a:t>
            </a:r>
            <a:r>
              <a:rPr lang="en-US" altLang="zh-CN" dirty="0" err="1">
                <a:latin typeface="+mn-ea"/>
                <a:cs typeface="+mn-ea"/>
                <a:sym typeface="+mn-ea"/>
              </a:rPr>
              <a:t>Xd</a:t>
            </a:r>
            <a:r>
              <a:rPr lang="zh-CN" altLang="en-US" dirty="0">
                <a:latin typeface="+mn-ea"/>
                <a:cs typeface="+mn-ea"/>
                <a:sym typeface="+mn-ea"/>
              </a:rPr>
              <a:t>，并且为</a:t>
            </a:r>
            <a:r>
              <a:rPr lang="en-US" altLang="zh-CN" dirty="0" err="1">
                <a:latin typeface="+mn-ea"/>
                <a:cs typeface="+mn-ea"/>
                <a:sym typeface="+mn-ea"/>
              </a:rPr>
              <a:t>Xd</a:t>
            </a:r>
            <a:r>
              <a:rPr lang="zh-CN" altLang="en-US" dirty="0">
                <a:latin typeface="+mn-ea"/>
                <a:cs typeface="+mn-ea"/>
                <a:sym typeface="+mn-ea"/>
              </a:rPr>
              <a:t>中的值随机生成一个</a:t>
            </a:r>
            <a:r>
              <a:rPr lang="en-US" altLang="zh-CN" dirty="0">
                <a:latin typeface="+mn-ea"/>
                <a:cs typeface="+mn-ea"/>
                <a:sym typeface="+mn-ea"/>
              </a:rPr>
              <a:t>tag</a:t>
            </a:r>
            <a:r>
              <a:rPr lang="zh-CN" altLang="en-US" dirty="0">
                <a:latin typeface="+mn-ea"/>
                <a:cs typeface="+mn-ea"/>
                <a:sym typeface="+mn-ea"/>
              </a:rPr>
              <a:t>，存在它的</a:t>
            </a:r>
            <a:r>
              <a:rPr lang="en-US" altLang="zh-CN" dirty="0">
                <a:latin typeface="+mn-ea"/>
                <a:cs typeface="+mn-ea"/>
                <a:sym typeface="+mn-ea"/>
              </a:rPr>
              <a:t>[56:59]</a:t>
            </a:r>
            <a:r>
              <a:rPr lang="zh-CN" altLang="en-US" dirty="0">
                <a:latin typeface="+mn-ea"/>
                <a:cs typeface="+mn-ea"/>
                <a:sym typeface="+mn-ea"/>
              </a:rPr>
              <a:t>位</a:t>
            </a:r>
            <a:endParaRPr lang="en-US" altLang="zh-CN" dirty="0">
              <a:latin typeface="+mn-ea"/>
              <a:cs typeface="+mn-ea"/>
              <a:sym typeface="+mn-ea"/>
            </a:endParaRPr>
          </a:p>
          <a:p>
            <a:pPr marL="628650">
              <a:buFont typeface="Arial" panose="020B0604020202020204" pitchFamily="34" charset="0"/>
              <a:buNone/>
            </a:pPr>
            <a:r>
              <a:rPr lang="en-US" altLang="zh-CN" dirty="0">
                <a:latin typeface="+mn-ea"/>
                <a:cs typeface="+mn-ea"/>
                <a:sym typeface="+mn-ea"/>
              </a:rPr>
              <a:t>·STG </a:t>
            </a:r>
            <a:r>
              <a:rPr lang="en-US" altLang="zh-CN" dirty="0" err="1">
                <a:latin typeface="+mn-ea"/>
                <a:cs typeface="+mn-ea"/>
                <a:sym typeface="+mn-ea"/>
              </a:rPr>
              <a:t>Xd</a:t>
            </a:r>
            <a:r>
              <a:rPr lang="en-US" altLang="zh-CN" dirty="0">
                <a:latin typeface="+mn-ea"/>
                <a:cs typeface="+mn-ea"/>
                <a:sym typeface="+mn-ea"/>
              </a:rPr>
              <a:t>, [</a:t>
            </a:r>
            <a:r>
              <a:rPr lang="en-US" altLang="zh-CN" dirty="0" err="1">
                <a:latin typeface="+mn-ea"/>
                <a:cs typeface="+mn-ea"/>
                <a:sym typeface="+mn-ea"/>
              </a:rPr>
              <a:t>Xn</a:t>
            </a:r>
            <a:r>
              <a:rPr lang="en-US" altLang="zh-CN" dirty="0">
                <a:latin typeface="+mn-ea"/>
                <a:cs typeface="+mn-ea"/>
                <a:sym typeface="+mn-ea"/>
              </a:rPr>
              <a:t>]</a:t>
            </a:r>
            <a:r>
              <a:rPr lang="zh-CN" altLang="en-US" dirty="0">
                <a:latin typeface="+mn-ea"/>
                <a:cs typeface="+mn-ea"/>
                <a:sym typeface="+mn-ea"/>
              </a:rPr>
              <a:t>：将内存 </a:t>
            </a:r>
            <a:r>
              <a:rPr lang="en-US" altLang="zh-CN" dirty="0">
                <a:latin typeface="+mn-ea"/>
                <a:cs typeface="+mn-ea"/>
                <a:sym typeface="+mn-ea"/>
              </a:rPr>
              <a:t>[</a:t>
            </a:r>
            <a:r>
              <a:rPr lang="en-US" altLang="zh-CN" dirty="0" err="1">
                <a:latin typeface="+mn-ea"/>
                <a:cs typeface="+mn-ea"/>
                <a:sym typeface="+mn-ea"/>
              </a:rPr>
              <a:t>Xn</a:t>
            </a:r>
            <a:r>
              <a:rPr lang="en-US" altLang="zh-CN" dirty="0">
                <a:latin typeface="+mn-ea"/>
                <a:cs typeface="+mn-ea"/>
                <a:sym typeface="+mn-ea"/>
              </a:rPr>
              <a:t>, </a:t>
            </a:r>
            <a:r>
              <a:rPr lang="en-US" altLang="zh-CN" dirty="0" err="1">
                <a:latin typeface="+mn-ea"/>
                <a:cs typeface="+mn-ea"/>
                <a:sym typeface="+mn-ea"/>
              </a:rPr>
              <a:t>Xn</a:t>
            </a:r>
            <a:r>
              <a:rPr lang="en-US" altLang="zh-CN" dirty="0">
                <a:latin typeface="+mn-ea"/>
                <a:cs typeface="+mn-ea"/>
                <a:sym typeface="+mn-ea"/>
              </a:rPr>
              <a:t> + 16)</a:t>
            </a:r>
            <a:r>
              <a:rPr lang="zh-CN" altLang="en-US" dirty="0">
                <a:latin typeface="+mn-ea"/>
                <a:cs typeface="+mn-ea"/>
                <a:sym typeface="+mn-ea"/>
              </a:rPr>
              <a:t>的</a:t>
            </a:r>
            <a:r>
              <a:rPr lang="en-US" altLang="zh-CN" dirty="0">
                <a:latin typeface="+mn-ea"/>
                <a:cs typeface="+mn-ea"/>
                <a:sym typeface="+mn-ea"/>
              </a:rPr>
              <a:t>tag</a:t>
            </a:r>
            <a:r>
              <a:rPr lang="zh-CN" altLang="en-US" dirty="0">
                <a:latin typeface="+mn-ea"/>
                <a:cs typeface="+mn-ea"/>
                <a:sym typeface="+mn-ea"/>
              </a:rPr>
              <a:t>更新为 </a:t>
            </a:r>
            <a:r>
              <a:rPr lang="en-US" altLang="zh-CN" dirty="0" err="1">
                <a:latin typeface="+mn-ea"/>
                <a:cs typeface="+mn-ea"/>
                <a:sym typeface="+mn-ea"/>
              </a:rPr>
              <a:t>Xd</a:t>
            </a:r>
            <a:r>
              <a:rPr lang="zh-CN" altLang="en-US" dirty="0">
                <a:latin typeface="+mn-ea"/>
                <a:cs typeface="+mn-ea"/>
                <a:sym typeface="+mn-ea"/>
              </a:rPr>
              <a:t>的</a:t>
            </a:r>
            <a:r>
              <a:rPr lang="en-US" altLang="zh-CN" dirty="0">
                <a:latin typeface="+mn-ea"/>
                <a:cs typeface="+mn-ea"/>
                <a:sym typeface="+mn-ea"/>
              </a:rPr>
              <a:t>tag</a:t>
            </a:r>
            <a:r>
              <a:rPr lang="zh-CN" altLang="en-US" dirty="0">
                <a:latin typeface="+mn-ea"/>
                <a:cs typeface="+mn-ea"/>
                <a:sym typeface="+mn-ea"/>
              </a:rPr>
              <a:t>值</a:t>
            </a:r>
            <a:endParaRPr lang="en-US" altLang="zh-CN" dirty="0">
              <a:latin typeface="+mn-ea"/>
              <a:cs typeface="+mn-ea"/>
              <a:sym typeface="+mn-ea"/>
            </a:endParaRPr>
          </a:p>
          <a:p>
            <a:pPr marL="628650">
              <a:buFont typeface="Arial" panose="020B0604020202020204" pitchFamily="34" charset="0"/>
              <a:buNone/>
            </a:pPr>
            <a:r>
              <a:rPr lang="en-US" altLang="zh-CN" dirty="0">
                <a:latin typeface="+mn-ea"/>
                <a:cs typeface="+mn-ea"/>
                <a:sym typeface="+mn-ea"/>
              </a:rPr>
              <a:t>·</a:t>
            </a:r>
            <a:r>
              <a:rPr lang="zh-CN" altLang="en-US" dirty="0">
                <a:latin typeface="+mn-ea"/>
                <a:cs typeface="+mn-ea"/>
                <a:sym typeface="+mn-ea"/>
              </a:rPr>
              <a:t>已有的内存访问指令</a:t>
            </a:r>
            <a:r>
              <a:rPr lang="en-US" altLang="zh-CN" dirty="0" err="1">
                <a:latin typeface="+mn-ea"/>
                <a:cs typeface="+mn-ea"/>
                <a:sym typeface="+mn-ea"/>
              </a:rPr>
              <a:t>ldr</a:t>
            </a:r>
            <a:r>
              <a:rPr lang="en-US" altLang="zh-CN" dirty="0">
                <a:latin typeface="+mn-ea"/>
                <a:cs typeface="+mn-ea"/>
                <a:sym typeface="+mn-ea"/>
              </a:rPr>
              <a:t>/str</a:t>
            </a:r>
            <a:r>
              <a:rPr lang="zh-CN" altLang="en-US" dirty="0">
                <a:latin typeface="+mn-ea"/>
                <a:cs typeface="+mn-ea"/>
                <a:sym typeface="+mn-ea"/>
              </a:rPr>
              <a:t>：若</a:t>
            </a:r>
            <a:r>
              <a:rPr lang="en-US" altLang="zh-CN" dirty="0">
                <a:latin typeface="+mn-ea"/>
                <a:cs typeface="+mn-ea"/>
                <a:sym typeface="+mn-ea"/>
              </a:rPr>
              <a:t>MTE</a:t>
            </a:r>
            <a:r>
              <a:rPr lang="zh-CN" altLang="en-US" dirty="0">
                <a:latin typeface="+mn-ea"/>
                <a:cs typeface="+mn-ea"/>
                <a:sym typeface="+mn-ea"/>
              </a:rPr>
              <a:t>打开则执行额外的</a:t>
            </a:r>
            <a:r>
              <a:rPr lang="en-US" altLang="zh-CN" dirty="0">
                <a:latin typeface="+mn-ea"/>
                <a:cs typeface="+mn-ea"/>
                <a:sym typeface="+mn-ea"/>
              </a:rPr>
              <a:t>tag</a:t>
            </a:r>
            <a:r>
              <a:rPr lang="zh-CN" altLang="en-US" dirty="0">
                <a:latin typeface="+mn-ea"/>
                <a:cs typeface="+mn-ea"/>
                <a:sym typeface="+mn-ea"/>
              </a:rPr>
              <a:t>检查</a:t>
            </a:r>
            <a:endParaRPr lang="en-US" altLang="zh-CN" dirty="0">
              <a:latin typeface="+mn-ea"/>
              <a:cs typeface="+mn-ea"/>
              <a:sym typeface="+mn-ea"/>
            </a:endParaRPr>
          </a:p>
          <a:p>
            <a:pPr marL="628650">
              <a:buFont typeface="Arial" panose="020B0604020202020204" pitchFamily="34" charset="0"/>
              <a:buNone/>
            </a:pPr>
            <a:r>
              <a:rPr lang="en-US" altLang="zh-CN" dirty="0">
                <a:latin typeface="+mn-ea"/>
                <a:cs typeface="+mn-ea"/>
                <a:sym typeface="+mn-ea"/>
              </a:rPr>
              <a:t>……</a:t>
            </a:r>
          </a:p>
          <a:p>
            <a:pPr marL="628650">
              <a:buFont typeface="Arial" panose="020B0604020202020204" pitchFamily="34" charset="0"/>
              <a:buNone/>
            </a:pPr>
            <a:endParaRPr lang="en-US" altLang="zh-CN" dirty="0">
              <a:latin typeface="+mn-ea"/>
              <a:cs typeface="+mn-ea"/>
              <a:sym typeface="+mn-ea"/>
            </a:endParaRPr>
          </a:p>
          <a:p>
            <a:pPr marL="628650">
              <a:buFont typeface="Arial" panose="020B0604020202020204" pitchFamily="34" charset="0"/>
              <a:buNone/>
            </a:pPr>
            <a:r>
              <a:rPr lang="en-US" altLang="zh-CN" dirty="0">
                <a:latin typeface="+mn-ea"/>
                <a:cs typeface="+mn-ea"/>
                <a:sym typeface="+mn-ea"/>
              </a:rPr>
              <a:t>·</a:t>
            </a:r>
            <a:r>
              <a:rPr lang="zh-CN" altLang="en-US" dirty="0">
                <a:latin typeface="+mn-ea"/>
                <a:cs typeface="+mn-ea"/>
                <a:sym typeface="+mn-ea"/>
              </a:rPr>
              <a:t>不需要重新编译</a:t>
            </a:r>
            <a:endParaRPr lang="en-US" altLang="zh-CN" dirty="0">
              <a:latin typeface="+mn-ea"/>
              <a:cs typeface="+mn-ea"/>
            </a:endParaRPr>
          </a:p>
          <a:p>
            <a:pPr marL="628650">
              <a:buFont typeface="Arial" panose="020B0604020202020204" pitchFamily="34" charset="0"/>
              <a:buNone/>
            </a:pPr>
            <a:endParaRPr lang="en-US" altLang="zh-CN" dirty="0">
              <a:latin typeface="+mn-ea"/>
              <a:cs typeface="+mn-ea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2773" y="5301970"/>
            <a:ext cx="2741203" cy="1325417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2"/>
          <p:cNvSpPr txBox="1"/>
          <p:nvPr/>
        </p:nvSpPr>
        <p:spPr>
          <a:xfrm>
            <a:off x="1706687" y="170270"/>
            <a:ext cx="8640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MTE（Memory</a:t>
            </a:r>
            <a:r>
              <a:rPr lang="en-US" altLang="zh-CN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Tag Extension）——</a:t>
            </a:r>
            <a:r>
              <a:rPr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使用要求</a:t>
            </a:r>
            <a:endParaRPr lang="en-US" altLang="zh-CN" sz="28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914599" y="1269365"/>
            <a:ext cx="1029714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+mn-ea"/>
                <a:cs typeface="+mn-ea"/>
                <a:sym typeface="+mn-ea"/>
              </a:rPr>
              <a:t>·Arm v9 CPU</a:t>
            </a:r>
            <a:r>
              <a:rPr lang="zh-CN" altLang="en-US" dirty="0">
                <a:latin typeface="+mn-ea"/>
                <a:cs typeface="+mn-ea"/>
                <a:sym typeface="+mn-ea"/>
              </a:rPr>
              <a:t>（骁龙</a:t>
            </a:r>
            <a:r>
              <a:rPr lang="en-US" altLang="zh-CN" dirty="0">
                <a:latin typeface="+mn-ea"/>
                <a:cs typeface="+mn-ea"/>
                <a:sym typeface="+mn-ea"/>
              </a:rPr>
              <a:t>8gen1</a:t>
            </a:r>
            <a:r>
              <a:rPr lang="zh-CN" altLang="en-US" dirty="0">
                <a:latin typeface="+mn-ea"/>
                <a:cs typeface="+mn-ea"/>
                <a:sym typeface="+mn-ea"/>
              </a:rPr>
              <a:t>、天玑</a:t>
            </a:r>
            <a:r>
              <a:rPr lang="en-US" altLang="zh-CN" dirty="0">
                <a:latin typeface="+mn-ea"/>
                <a:cs typeface="+mn-ea"/>
                <a:sym typeface="+mn-ea"/>
              </a:rPr>
              <a:t>9000</a:t>
            </a:r>
            <a:r>
              <a:rPr lang="zh-CN" altLang="en-US" dirty="0">
                <a:latin typeface="+mn-ea"/>
                <a:cs typeface="+mn-ea"/>
                <a:sym typeface="+mn-ea"/>
              </a:rPr>
              <a:t>、</a:t>
            </a:r>
            <a:r>
              <a:rPr lang="en-US" altLang="zh-CN" dirty="0">
                <a:latin typeface="+mn-ea"/>
                <a:cs typeface="+mn-ea"/>
                <a:sym typeface="+mn-ea"/>
              </a:rPr>
              <a:t>Google Tensor G3</a:t>
            </a:r>
            <a:r>
              <a:rPr lang="zh-CN" altLang="en-US" dirty="0">
                <a:latin typeface="+mn-ea"/>
                <a:cs typeface="+mn-ea"/>
                <a:sym typeface="+mn-ea"/>
              </a:rPr>
              <a:t>）</a:t>
            </a:r>
            <a:endParaRPr lang="en-US" altLang="zh-CN" dirty="0">
              <a:latin typeface="+mn-ea"/>
              <a:cs typeface="+mn-ea"/>
              <a:sym typeface="+mn-ea"/>
            </a:endParaRPr>
          </a:p>
          <a:p>
            <a:endParaRPr lang="en-US" altLang="zh-CN" dirty="0">
              <a:latin typeface="+mn-ea"/>
              <a:cs typeface="+mn-ea"/>
              <a:sym typeface="+mn-ea"/>
            </a:endParaRPr>
          </a:p>
          <a:p>
            <a:r>
              <a:rPr lang="en-US" altLang="zh-CN" dirty="0">
                <a:latin typeface="+mn-ea"/>
                <a:cs typeface="+mn-ea"/>
              </a:rPr>
              <a:t>·malloc/free</a:t>
            </a:r>
            <a:r>
              <a:rPr lang="zh-CN" altLang="en-US" dirty="0">
                <a:latin typeface="+mn-ea"/>
                <a:cs typeface="+mn-ea"/>
              </a:rPr>
              <a:t>时的额外操作、错误输出：专门的运行时库、系统支持、运行时开关（</a:t>
            </a:r>
            <a:r>
              <a:rPr lang="en-US" altLang="zh-CN" dirty="0">
                <a:latin typeface="+mn-ea"/>
                <a:cs typeface="+mn-ea"/>
              </a:rPr>
              <a:t>Android12</a:t>
            </a:r>
            <a:r>
              <a:rPr lang="zh-CN" altLang="en-US" dirty="0">
                <a:latin typeface="+mn-ea"/>
                <a:cs typeface="+mn-ea"/>
              </a:rPr>
              <a:t>以上）</a:t>
            </a:r>
            <a:endParaRPr lang="en-US" altLang="zh-CN" dirty="0">
              <a:latin typeface="+mn-ea"/>
              <a:cs typeface="+mn-ea"/>
            </a:endParaRPr>
          </a:p>
          <a:p>
            <a:endParaRPr lang="en-US" altLang="zh-CN" dirty="0">
              <a:latin typeface="+mn-ea"/>
              <a:cs typeface="+mn-ea"/>
              <a:sym typeface="+mn-ea"/>
            </a:endParaRPr>
          </a:p>
          <a:p>
            <a:r>
              <a:rPr lang="en-US" altLang="zh-CN" dirty="0">
                <a:latin typeface="+mn-ea"/>
                <a:cs typeface="+mn-ea"/>
              </a:rPr>
              <a:t>·</a:t>
            </a:r>
            <a:r>
              <a:rPr lang="en-US" altLang="zh-CN" dirty="0" err="1">
                <a:latin typeface="+mn-ea"/>
                <a:cs typeface="+mn-ea"/>
              </a:rPr>
              <a:t>apk</a:t>
            </a:r>
            <a:r>
              <a:rPr lang="zh-CN" altLang="en-US" dirty="0">
                <a:latin typeface="+mn-ea"/>
                <a:cs typeface="+mn-ea"/>
              </a:rPr>
              <a:t>：打开</a:t>
            </a:r>
            <a:r>
              <a:rPr lang="en-US" altLang="zh-CN" dirty="0" err="1">
                <a:latin typeface="+mn-ea"/>
                <a:cs typeface="+mn-ea"/>
              </a:rPr>
              <a:t>debuggable</a:t>
            </a:r>
            <a:endParaRPr lang="en-US" altLang="zh-CN" dirty="0">
              <a:latin typeface="+mn-ea"/>
              <a:cs typeface="+mn-ea"/>
            </a:endParaRPr>
          </a:p>
        </p:txBody>
      </p:sp>
    </p:spTree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0" y="0"/>
            <a:ext cx="3722911" cy="68595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圆角矩形 31"/>
          <p:cNvSpPr/>
          <p:nvPr/>
        </p:nvSpPr>
        <p:spPr>
          <a:xfrm>
            <a:off x="5793534" y="1053387"/>
            <a:ext cx="512927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2" tIns="60946" rIns="121892" bIns="60946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675120" y="1053465"/>
            <a:ext cx="4489450" cy="51054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723380" y="1093470"/>
            <a:ext cx="4333240" cy="429260"/>
          </a:xfrm>
          <a:prstGeom prst="rect">
            <a:avLst/>
          </a:prstGeom>
        </p:spPr>
        <p:txBody>
          <a:bodyPr wrap="square" lIns="121960" tIns="60980" rIns="121960" bIns="6098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课题起因，及内存问题排查的困难性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38535" y="2219568"/>
            <a:ext cx="2806485" cy="1354243"/>
          </a:xfrm>
          <a:prstGeom prst="rect">
            <a:avLst/>
          </a:prstGeom>
          <a:noFill/>
        </p:spPr>
        <p:txBody>
          <a:bodyPr wrap="square" lIns="121880" tIns="60938" rIns="121880" bIns="60938">
            <a:spAutoFit/>
          </a:bodyPr>
          <a:lstStyle/>
          <a:p>
            <a:pPr algn="r">
              <a:defRPr/>
            </a:pPr>
            <a:r>
              <a:rPr lang="zh-CN" altLang="en-US" sz="4800" b="1" spc="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endParaRPr lang="en-US" altLang="zh-CN" sz="4800" b="1" spc="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defRPr/>
            </a:pPr>
            <a:r>
              <a:rPr lang="en-US" altLang="zh-CN" sz="3200" b="1" spc="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3200" b="1" spc="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下箭头 66"/>
          <p:cNvSpPr/>
          <p:nvPr/>
        </p:nvSpPr>
        <p:spPr>
          <a:xfrm rot="16200000">
            <a:off x="4854692" y="5623623"/>
            <a:ext cx="576064" cy="679386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8" tIns="45695" rIns="91388" bIns="45695"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5793643" y="5661489"/>
            <a:ext cx="512927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2" tIns="60946" rIns="121892" bIns="60946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6675120" y="5661660"/>
            <a:ext cx="4488815" cy="51181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135495" y="5701665"/>
            <a:ext cx="3280410" cy="429260"/>
          </a:xfrm>
          <a:prstGeom prst="rect">
            <a:avLst/>
          </a:prstGeom>
        </p:spPr>
        <p:txBody>
          <a:bodyPr wrap="square" lIns="121960" tIns="60980" rIns="121960" bIns="60980">
            <a:spAutoFit/>
          </a:bodyPr>
          <a:lstStyle/>
          <a:p>
            <a:pPr>
              <a:defRPr/>
            </a:pPr>
            <a:r>
              <a:rPr lang="zh-CN" altLang="en-US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实践结果</a:t>
            </a:r>
          </a:p>
        </p:txBody>
      </p:sp>
      <p:grpSp>
        <p:nvGrpSpPr>
          <p:cNvPr id="26" name="组合 25"/>
          <p:cNvGrpSpPr/>
          <p:nvPr/>
        </p:nvGrpSpPr>
        <p:grpSpPr>
          <a:xfrm>
            <a:off x="5793740" y="1916430"/>
            <a:ext cx="5415280" cy="3425190"/>
            <a:chOff x="9124" y="3246"/>
            <a:chExt cx="8528" cy="5394"/>
          </a:xfrm>
        </p:grpSpPr>
        <p:sp>
          <p:nvSpPr>
            <p:cNvPr id="2" name="圆角矩形 1"/>
            <p:cNvSpPr/>
            <p:nvPr/>
          </p:nvSpPr>
          <p:spPr>
            <a:xfrm>
              <a:off x="9124" y="3246"/>
              <a:ext cx="808" cy="80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2" tIns="60946" rIns="121892" bIns="60946" anchor="ctr"/>
            <a:lstStyle/>
            <a:p>
              <a:pPr algn="ctr">
                <a:defRPr/>
              </a:pPr>
              <a:r>
                <a:rPr lang="en-US" altLang="zh-CN" sz="3600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2</a:t>
              </a:r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10512" y="3247"/>
              <a:ext cx="7070" cy="99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1238" y="3361"/>
              <a:ext cx="5167" cy="676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检测技术及原理简介</a:t>
              </a:r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9135" y="4380"/>
              <a:ext cx="1715" cy="80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2" tIns="60946" rIns="121892" bIns="60946" anchor="ctr"/>
            <a:lstStyle/>
            <a:p>
              <a:pPr algn="ctr">
                <a:defRPr/>
              </a:pPr>
              <a:r>
                <a:rPr lang="en-US" altLang="zh-CN" sz="3600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2.1</a:t>
              </a: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11167" y="4380"/>
              <a:ext cx="6414" cy="80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Valgrind</a:t>
              </a:r>
              <a:endPara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1238" y="6938"/>
              <a:ext cx="5166" cy="676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原子操作和线程同步</a:t>
              </a:r>
            </a:p>
          </p:txBody>
        </p:sp>
        <p:sp>
          <p:nvSpPr>
            <p:cNvPr id="19" name="圆角矩形 18"/>
            <p:cNvSpPr/>
            <p:nvPr>
              <p:custDataLst>
                <p:tags r:id="rId1"/>
              </p:custDataLst>
            </p:nvPr>
          </p:nvSpPr>
          <p:spPr>
            <a:xfrm>
              <a:off x="11156" y="5353"/>
              <a:ext cx="6414" cy="80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ASAN（AddressSanitizer）</a:t>
              </a:r>
              <a:endParaRPr lang="en-US" altLang="zh-CN" sz="20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0" name="圆角矩形 19"/>
            <p:cNvSpPr/>
            <p:nvPr>
              <p:custDataLst>
                <p:tags r:id="rId2"/>
              </p:custDataLst>
            </p:nvPr>
          </p:nvSpPr>
          <p:spPr>
            <a:xfrm>
              <a:off x="9151" y="5353"/>
              <a:ext cx="1715" cy="80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2" tIns="60946" rIns="121892" bIns="60946" anchor="ctr"/>
            <a:lstStyle/>
            <a:p>
              <a:pPr algn="ctr">
                <a:defRPr/>
              </a:pPr>
              <a:r>
                <a:rPr lang="en-US" altLang="zh-CN" sz="3600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2.2</a:t>
              </a:r>
            </a:p>
          </p:txBody>
        </p:sp>
        <p:sp>
          <p:nvSpPr>
            <p:cNvPr id="21" name="圆角矩形 20"/>
            <p:cNvSpPr/>
            <p:nvPr>
              <p:custDataLst>
                <p:tags r:id="rId3"/>
              </p:custDataLst>
            </p:nvPr>
          </p:nvSpPr>
          <p:spPr>
            <a:xfrm>
              <a:off x="11193" y="6421"/>
              <a:ext cx="6414" cy="985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r>
                <a:rPr lang="en-US" altLang="zh-CN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HW</a:t>
              </a: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ASAN（Hardware-assisted </a:t>
              </a:r>
              <a:r>
                <a:rPr lang="en-US" altLang="zh-CN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ASAN</a:t>
              </a: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）</a:t>
              </a:r>
              <a:endParaRPr lang="en-US" altLang="zh-CN" sz="20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2" name="圆角矩形 21"/>
            <p:cNvSpPr/>
            <p:nvPr>
              <p:custDataLst>
                <p:tags r:id="rId4"/>
              </p:custDataLst>
            </p:nvPr>
          </p:nvSpPr>
          <p:spPr>
            <a:xfrm>
              <a:off x="9151" y="6417"/>
              <a:ext cx="1715" cy="100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2" tIns="60946" rIns="121892" bIns="60946" anchor="ctr"/>
            <a:lstStyle/>
            <a:p>
              <a:pPr algn="ctr">
                <a:defRPr/>
              </a:pPr>
              <a:r>
                <a:rPr lang="en-US" altLang="zh-CN" sz="3600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2.3</a:t>
              </a:r>
            </a:p>
          </p:txBody>
        </p:sp>
        <p:sp>
          <p:nvSpPr>
            <p:cNvPr id="23" name="矩形 22"/>
            <p:cNvSpPr/>
            <p:nvPr>
              <p:custDataLst>
                <p:tags r:id="rId5"/>
              </p:custDataLst>
            </p:nvPr>
          </p:nvSpPr>
          <p:spPr>
            <a:xfrm>
              <a:off x="11239" y="7964"/>
              <a:ext cx="5166" cy="676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原子操作和线程同步</a:t>
              </a:r>
            </a:p>
          </p:txBody>
        </p:sp>
        <p:sp>
          <p:nvSpPr>
            <p:cNvPr id="24" name="圆角矩形 23"/>
            <p:cNvSpPr/>
            <p:nvPr>
              <p:custDataLst>
                <p:tags r:id="rId6"/>
              </p:custDataLst>
            </p:nvPr>
          </p:nvSpPr>
          <p:spPr>
            <a:xfrm>
              <a:off x="11238" y="7700"/>
              <a:ext cx="6414" cy="93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r>
                <a:rPr 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MTE</a:t>
              </a: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（Memory Tagging Extension）</a:t>
              </a:r>
            </a:p>
          </p:txBody>
        </p:sp>
        <p:sp>
          <p:nvSpPr>
            <p:cNvPr id="25" name="圆角矩形 24"/>
            <p:cNvSpPr/>
            <p:nvPr>
              <p:custDataLst>
                <p:tags r:id="rId7"/>
              </p:custDataLst>
            </p:nvPr>
          </p:nvSpPr>
          <p:spPr>
            <a:xfrm>
              <a:off x="9151" y="7708"/>
              <a:ext cx="1715" cy="907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2" tIns="60946" rIns="121892" bIns="60946" anchor="ctr"/>
            <a:lstStyle/>
            <a:p>
              <a:pPr algn="ctr">
                <a:defRPr/>
              </a:pPr>
              <a:r>
                <a:rPr lang="en-US" altLang="zh-CN" sz="3600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2.4</a:t>
              </a:r>
            </a:p>
          </p:txBody>
        </p:sp>
      </p:grpSp>
    </p:spTree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2"/>
          <p:cNvSpPr txBox="1"/>
          <p:nvPr/>
        </p:nvSpPr>
        <p:spPr>
          <a:xfrm>
            <a:off x="1706687" y="170270"/>
            <a:ext cx="8640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MTE（Memory</a:t>
            </a:r>
            <a:r>
              <a:rPr lang="en-US" altLang="zh-CN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Tag Extension）——</a:t>
            </a:r>
            <a:r>
              <a:rPr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折腾过程</a:t>
            </a:r>
            <a:endParaRPr lang="en-US" altLang="zh-CN" sz="28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878595" y="909514"/>
            <a:ext cx="1029714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altLang="zh-CN" dirty="0">
                <a:latin typeface="+mn-ea"/>
                <a:cs typeface="+mn-ea"/>
                <a:sym typeface="+mn-ea"/>
              </a:rPr>
              <a:t>·</a:t>
            </a:r>
            <a:r>
              <a:rPr lang="zh-CN" altLang="en-US" dirty="0">
                <a:latin typeface="+mn-ea"/>
                <a:cs typeface="+mn-ea"/>
                <a:sym typeface="+mn-ea"/>
              </a:rPr>
              <a:t>找机子</a:t>
            </a:r>
            <a:endParaRPr lang="en-US" altLang="zh-CN" dirty="0">
              <a:latin typeface="+mn-ea"/>
              <a:cs typeface="+mn-ea"/>
              <a:sym typeface="+mn-ea"/>
            </a:endParaRPr>
          </a:p>
          <a:p>
            <a:pPr marL="628650"/>
            <a:r>
              <a:rPr lang="en-US" altLang="zh-CN" dirty="0">
                <a:latin typeface="+mn-ea"/>
                <a:cs typeface="+mn-ea"/>
                <a:sym typeface="+mn-ea"/>
              </a:rPr>
              <a:t>·</a:t>
            </a:r>
            <a:r>
              <a:rPr lang="zh-CN" altLang="en-US" dirty="0">
                <a:latin typeface="+mn-ea"/>
                <a:cs typeface="+mn-ea"/>
                <a:sym typeface="+mn-ea"/>
              </a:rPr>
              <a:t>借同事的红米</a:t>
            </a:r>
            <a:r>
              <a:rPr lang="en-US" altLang="zh-CN" dirty="0">
                <a:latin typeface="+mn-ea"/>
                <a:cs typeface="+mn-ea"/>
                <a:sym typeface="+mn-ea"/>
              </a:rPr>
              <a:t>K60pro</a:t>
            </a:r>
            <a:r>
              <a:rPr lang="zh-CN" altLang="en-US" dirty="0">
                <a:latin typeface="+mn-ea"/>
                <a:cs typeface="+mn-ea"/>
                <a:sym typeface="+mn-ea"/>
              </a:rPr>
              <a:t>（</a:t>
            </a:r>
            <a:r>
              <a:rPr lang="en-US" altLang="zh-CN" dirty="0">
                <a:latin typeface="+mn-ea"/>
                <a:cs typeface="+mn-ea"/>
                <a:sym typeface="+mn-ea"/>
              </a:rPr>
              <a:t>CPU</a:t>
            </a:r>
            <a:r>
              <a:rPr lang="zh-CN" altLang="en-US" dirty="0">
                <a:latin typeface="+mn-ea"/>
                <a:cs typeface="+mn-ea"/>
                <a:sym typeface="+mn-ea"/>
              </a:rPr>
              <a:t> </a:t>
            </a:r>
            <a:r>
              <a:rPr lang="en-US" altLang="zh-CN" dirty="0">
                <a:latin typeface="+mn-ea"/>
                <a:cs typeface="+mn-ea"/>
                <a:sym typeface="+mn-ea"/>
              </a:rPr>
              <a:t>8gen2</a:t>
            </a:r>
            <a:r>
              <a:rPr lang="zh-CN" altLang="en-US" dirty="0">
                <a:latin typeface="+mn-ea"/>
                <a:cs typeface="+mn-ea"/>
                <a:sym typeface="+mn-ea"/>
              </a:rPr>
              <a:t>）测试不支持</a:t>
            </a:r>
            <a:r>
              <a:rPr lang="en-US" altLang="zh-CN" dirty="0">
                <a:latin typeface="+mn-ea"/>
                <a:cs typeface="+mn-ea"/>
                <a:sym typeface="+mn-ea"/>
              </a:rPr>
              <a:t>MTE</a:t>
            </a:r>
          </a:p>
          <a:p>
            <a:pPr marL="628650">
              <a:buFont typeface="Arial" panose="020B0604020202020204" pitchFamily="34" charset="0"/>
              <a:buNone/>
            </a:pPr>
            <a:r>
              <a:rPr lang="en-US" altLang="zh-CN" dirty="0">
                <a:latin typeface="+mn-ea"/>
                <a:cs typeface="+mn-ea"/>
                <a:sym typeface="+mn-ea"/>
              </a:rPr>
              <a:t>·ARM</a:t>
            </a:r>
            <a:r>
              <a:rPr lang="zh-CN" altLang="en-US" dirty="0">
                <a:latin typeface="+mn-ea"/>
                <a:cs typeface="+mn-ea"/>
                <a:sym typeface="+mn-ea"/>
              </a:rPr>
              <a:t>官方的技术资料中用于演示的是</a:t>
            </a:r>
            <a:r>
              <a:rPr lang="en-US" altLang="zh-CN" dirty="0">
                <a:latin typeface="+mn-ea"/>
                <a:cs typeface="+mn-ea"/>
                <a:sym typeface="+mn-ea"/>
              </a:rPr>
              <a:t>vivo X80</a:t>
            </a:r>
            <a:r>
              <a:rPr lang="zh-CN" altLang="en-US" dirty="0">
                <a:latin typeface="+mn-ea"/>
                <a:cs typeface="+mn-ea"/>
                <a:sym typeface="+mn-ea"/>
              </a:rPr>
              <a:t>（天玑</a:t>
            </a:r>
            <a:r>
              <a:rPr lang="en-US" altLang="zh-CN" dirty="0">
                <a:latin typeface="+mn-ea"/>
                <a:cs typeface="+mn-ea"/>
                <a:sym typeface="+mn-ea"/>
              </a:rPr>
              <a:t>9000</a:t>
            </a:r>
            <a:r>
              <a:rPr lang="zh-CN" altLang="en-US" dirty="0">
                <a:latin typeface="+mn-ea"/>
                <a:cs typeface="+mn-ea"/>
                <a:sym typeface="+mn-ea"/>
              </a:rPr>
              <a:t>），客户端帮忙搞来了，但测试不支持</a:t>
            </a:r>
            <a:r>
              <a:rPr lang="en-US" altLang="zh-CN" dirty="0">
                <a:latin typeface="+mn-ea"/>
                <a:cs typeface="+mn-ea"/>
                <a:sym typeface="+mn-ea"/>
              </a:rPr>
              <a:t>MTE</a:t>
            </a:r>
            <a:r>
              <a:rPr lang="zh-CN" altLang="en-US" dirty="0">
                <a:latin typeface="+mn-ea"/>
                <a:cs typeface="+mn-ea"/>
                <a:sym typeface="+mn-ea"/>
              </a:rPr>
              <a:t>；邮件问</a:t>
            </a:r>
            <a:r>
              <a:rPr lang="en-US" altLang="zh-CN" dirty="0">
                <a:latin typeface="+mn-ea"/>
                <a:cs typeface="+mn-ea"/>
                <a:sym typeface="+mn-ea"/>
              </a:rPr>
              <a:t>vivo</a:t>
            </a:r>
            <a:r>
              <a:rPr lang="zh-CN" altLang="en-US" dirty="0">
                <a:latin typeface="+mn-ea"/>
                <a:cs typeface="+mn-ea"/>
                <a:sym typeface="+mn-ea"/>
              </a:rPr>
              <a:t>的技术支持，说用的是内部版本系统</a:t>
            </a:r>
            <a:endParaRPr lang="en-US" altLang="zh-CN" dirty="0">
              <a:latin typeface="+mn-ea"/>
              <a:cs typeface="+mn-ea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8695" y="2853730"/>
            <a:ext cx="7632848" cy="118429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6607" y="5662042"/>
            <a:ext cx="10254134" cy="939770"/>
          </a:xfrm>
          <a:prstGeom prst="rect">
            <a:avLst/>
          </a:prstGeom>
        </p:spPr>
      </p:pic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878595" y="4241689"/>
            <a:ext cx="1029714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28650">
              <a:buFont typeface="Arial" panose="020B0604020202020204" pitchFamily="34" charset="0"/>
              <a:buNone/>
            </a:pPr>
            <a:r>
              <a:rPr lang="en-US" altLang="zh-CN" dirty="0">
                <a:latin typeface="+mn-ea"/>
                <a:cs typeface="+mn-ea"/>
                <a:sym typeface="+mn-ea"/>
              </a:rPr>
              <a:t>·</a:t>
            </a:r>
            <a:r>
              <a:rPr lang="zh-CN" altLang="en-US" dirty="0">
                <a:latin typeface="+mn-ea"/>
                <a:cs typeface="+mn-ea"/>
                <a:sym typeface="+mn-ea"/>
              </a:rPr>
              <a:t>最后在</a:t>
            </a:r>
            <a:r>
              <a:rPr lang="en-US" altLang="zh-CN" dirty="0">
                <a:latin typeface="+mn-ea"/>
                <a:cs typeface="+mn-ea"/>
                <a:sym typeface="+mn-ea"/>
              </a:rPr>
              <a:t>Arm</a:t>
            </a:r>
            <a:r>
              <a:rPr lang="zh-CN" altLang="en-US" dirty="0">
                <a:latin typeface="+mn-ea"/>
                <a:cs typeface="+mn-ea"/>
                <a:sym typeface="+mn-ea"/>
              </a:rPr>
              <a:t>的一篇</a:t>
            </a:r>
            <a:r>
              <a:rPr lang="en-US" altLang="zh-CN" dirty="0">
                <a:latin typeface="+mn-ea"/>
                <a:cs typeface="+mn-ea"/>
                <a:sym typeface="+mn-ea"/>
              </a:rPr>
              <a:t>blog</a:t>
            </a:r>
            <a:r>
              <a:rPr lang="zh-CN" altLang="en-US" dirty="0">
                <a:latin typeface="+mn-ea"/>
                <a:cs typeface="+mn-ea"/>
                <a:sym typeface="+mn-ea"/>
              </a:rPr>
              <a:t>中提到荣耀天网啥的，然后在荣耀的开发者平台找到一台远程机荣耀</a:t>
            </a:r>
            <a:r>
              <a:rPr lang="en-US" altLang="zh-CN" dirty="0">
                <a:latin typeface="+mn-ea"/>
                <a:cs typeface="+mn-ea"/>
                <a:sym typeface="+mn-ea"/>
              </a:rPr>
              <a:t>70pro+</a:t>
            </a:r>
            <a:r>
              <a:rPr lang="zh-CN" altLang="en-US" dirty="0">
                <a:latin typeface="+mn-ea"/>
                <a:cs typeface="+mn-ea"/>
                <a:sym typeface="+mn-ea"/>
              </a:rPr>
              <a:t>（天玑</a:t>
            </a:r>
            <a:r>
              <a:rPr lang="en-US" altLang="zh-CN" dirty="0">
                <a:latin typeface="+mn-ea"/>
                <a:cs typeface="+mn-ea"/>
                <a:sym typeface="+mn-ea"/>
              </a:rPr>
              <a:t>9000</a:t>
            </a:r>
            <a:r>
              <a:rPr lang="zh-CN" altLang="en-US" dirty="0">
                <a:latin typeface="+mn-ea"/>
                <a:cs typeface="+mn-ea"/>
                <a:sym typeface="+mn-ea"/>
              </a:rPr>
              <a:t>），测试支持</a:t>
            </a:r>
            <a:r>
              <a:rPr lang="en-US" altLang="zh-CN" dirty="0">
                <a:latin typeface="+mn-ea"/>
                <a:cs typeface="+mn-ea"/>
                <a:sym typeface="+mn-ea"/>
              </a:rPr>
              <a:t>MTE</a:t>
            </a:r>
            <a:r>
              <a:rPr lang="zh-CN" altLang="en-US" dirty="0">
                <a:latin typeface="+mn-ea"/>
                <a:cs typeface="+mn-ea"/>
                <a:sym typeface="+mn-ea"/>
              </a:rPr>
              <a:t>。</a:t>
            </a:r>
            <a:endParaRPr lang="en-US" altLang="zh-CN" dirty="0">
              <a:latin typeface="+mn-ea"/>
              <a:cs typeface="+mn-ea"/>
              <a:sym typeface="+mn-ea"/>
            </a:endParaRPr>
          </a:p>
        </p:txBody>
      </p:sp>
    </p:spTree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2"/>
          <p:cNvSpPr txBox="1"/>
          <p:nvPr/>
        </p:nvSpPr>
        <p:spPr>
          <a:xfrm>
            <a:off x="1706687" y="170270"/>
            <a:ext cx="8640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MTE（Memory</a:t>
            </a:r>
            <a:r>
              <a:rPr lang="en-US" altLang="zh-CN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Tag Extension）——</a:t>
            </a:r>
            <a:r>
              <a:rPr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折腾过程</a:t>
            </a:r>
            <a:endParaRPr lang="en-US" altLang="zh-CN" sz="28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878595" y="909514"/>
            <a:ext cx="1029714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altLang="zh-CN" dirty="0">
                <a:latin typeface="+mn-ea"/>
                <a:cs typeface="+mn-ea"/>
                <a:sym typeface="+mn-ea"/>
              </a:rPr>
              <a:t>·</a:t>
            </a:r>
            <a:r>
              <a:rPr lang="zh-CN" altLang="en-US" dirty="0">
                <a:latin typeface="+mn-ea"/>
                <a:cs typeface="+mn-ea"/>
                <a:sym typeface="+mn-ea"/>
              </a:rPr>
              <a:t>最后查出</a:t>
            </a:r>
            <a:r>
              <a:rPr lang="en-US" altLang="zh-CN" dirty="0" err="1">
                <a:latin typeface="+mn-ea"/>
                <a:cs typeface="+mn-ea"/>
                <a:sym typeface="+mn-ea"/>
              </a:rPr>
              <a:t>apk</a:t>
            </a:r>
            <a:r>
              <a:rPr lang="zh-CN" altLang="en-US" dirty="0">
                <a:latin typeface="+mn-ea"/>
                <a:cs typeface="+mn-ea"/>
                <a:sym typeface="+mn-ea"/>
              </a:rPr>
              <a:t>内两处内存问题，和</a:t>
            </a:r>
            <a:r>
              <a:rPr lang="en-US" altLang="zh-CN" dirty="0">
                <a:latin typeface="+mn-ea"/>
                <a:cs typeface="+mn-ea"/>
                <a:sym typeface="+mn-ea"/>
              </a:rPr>
              <a:t>S3</a:t>
            </a:r>
            <a:r>
              <a:rPr lang="zh-CN" altLang="en-US" dirty="0">
                <a:latin typeface="+mn-ea"/>
                <a:cs typeface="+mn-ea"/>
                <a:sym typeface="+mn-ea"/>
              </a:rPr>
              <a:t>没关系。都是字符串相关的</a:t>
            </a:r>
            <a:r>
              <a:rPr lang="en-US" altLang="zh-CN" dirty="0">
                <a:latin typeface="+mn-ea"/>
                <a:cs typeface="+mn-ea"/>
                <a:sym typeface="+mn-ea"/>
              </a:rPr>
              <a:t>Use-After-Free</a:t>
            </a:r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905681" y="1845618"/>
            <a:ext cx="1029714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altLang="zh-CN" sz="1800" dirty="0">
                <a:latin typeface="+mn-ea"/>
                <a:cs typeface="+mn-ea"/>
                <a:sym typeface="+mn-ea"/>
              </a:rPr>
              <a:t>char* f()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1800" dirty="0">
                <a:latin typeface="+mn-ea"/>
                <a:cs typeface="+mn-ea"/>
                <a:sym typeface="+mn-ea"/>
              </a:rPr>
              <a:t>{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1800" dirty="0">
                <a:latin typeface="+mn-ea"/>
                <a:cs typeface="+mn-ea"/>
                <a:sym typeface="+mn-ea"/>
              </a:rPr>
              <a:t>	std::string key;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1800" dirty="0">
                <a:latin typeface="+mn-ea"/>
                <a:cs typeface="+mn-ea"/>
                <a:sym typeface="+mn-ea"/>
              </a:rPr>
              <a:t>	// ...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1800" dirty="0">
                <a:latin typeface="+mn-ea"/>
                <a:cs typeface="+mn-ea"/>
                <a:sym typeface="+mn-ea"/>
              </a:rPr>
              <a:t>	return </a:t>
            </a:r>
            <a:r>
              <a:rPr lang="en-US" altLang="zh-CN" sz="1800" dirty="0" err="1">
                <a:latin typeface="+mn-ea"/>
                <a:cs typeface="+mn-ea"/>
                <a:sym typeface="+mn-ea"/>
              </a:rPr>
              <a:t>key.c_str</a:t>
            </a:r>
            <a:r>
              <a:rPr lang="en-US" altLang="zh-CN" sz="1800" dirty="0">
                <a:latin typeface="+mn-ea"/>
                <a:cs typeface="+mn-ea"/>
                <a:sym typeface="+mn-ea"/>
              </a:rPr>
              <a:t>();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1800" dirty="0">
                <a:latin typeface="+mn-ea"/>
                <a:cs typeface="+mn-ea"/>
                <a:sym typeface="+mn-ea"/>
              </a:rPr>
              <a:t>}</a:t>
            </a: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842399" y="5446162"/>
            <a:ext cx="102971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altLang="zh-CN" dirty="0">
                <a:latin typeface="+mn-ea"/>
                <a:cs typeface="+mn-ea"/>
                <a:sym typeface="+mn-ea"/>
              </a:rPr>
              <a:t>·</a:t>
            </a:r>
            <a:r>
              <a:rPr lang="zh-CN" altLang="en-US" dirty="0">
                <a:latin typeface="+mn-ea"/>
                <a:cs typeface="+mn-ea"/>
                <a:sym typeface="+mn-ea"/>
              </a:rPr>
              <a:t>如果代码本身用到</a:t>
            </a:r>
            <a:r>
              <a:rPr lang="en-US" altLang="zh-CN" dirty="0">
                <a:latin typeface="+mn-ea"/>
                <a:cs typeface="+mn-ea"/>
                <a:sym typeface="+mn-ea"/>
              </a:rPr>
              <a:t>Top Byte</a:t>
            </a:r>
            <a:r>
              <a:rPr lang="zh-CN" altLang="en-US" dirty="0">
                <a:latin typeface="+mn-ea"/>
                <a:cs typeface="+mn-ea"/>
                <a:sym typeface="+mn-ea"/>
              </a:rPr>
              <a:t>会出问题，比如</a:t>
            </a:r>
            <a:r>
              <a:rPr lang="en-US" altLang="zh-CN" dirty="0" err="1">
                <a:latin typeface="+mn-ea"/>
                <a:cs typeface="+mn-ea"/>
                <a:sym typeface="+mn-ea"/>
              </a:rPr>
              <a:t>luajit</a:t>
            </a:r>
            <a:endParaRPr lang="en-US" altLang="zh-CN" dirty="0">
              <a:latin typeface="+mn-ea"/>
              <a:cs typeface="+mn-ea"/>
              <a:sym typeface="+mn-ea"/>
            </a:endParaRPr>
          </a:p>
        </p:txBody>
      </p:sp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914154" y="4077737"/>
            <a:ext cx="10297143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altLang="zh-CN" dirty="0">
                <a:latin typeface="+mn-ea"/>
                <a:cs typeface="+mn-ea"/>
                <a:sym typeface="+mn-ea"/>
              </a:rPr>
              <a:t>·</a:t>
            </a:r>
            <a:r>
              <a:rPr lang="zh-CN" altLang="en-US" dirty="0">
                <a:latin typeface="+mn-ea"/>
                <a:cs typeface="+mn-ea"/>
                <a:sym typeface="+mn-ea"/>
              </a:rPr>
              <a:t>线上崩溃率明显下降，最开始要查的报错数明显下降（但还是有）</a:t>
            </a:r>
          </a:p>
        </p:txBody>
      </p:sp>
    </p:spTree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2"/>
          <p:cNvSpPr txBox="1"/>
          <p:nvPr/>
        </p:nvSpPr>
        <p:spPr>
          <a:xfrm>
            <a:off x="1706687" y="170270"/>
            <a:ext cx="633670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参考资料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916940" y="1485265"/>
            <a:ext cx="10463530" cy="415498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Google</a:t>
            </a:r>
            <a:r>
              <a:rPr lang="zh-CN" altLang="en-US" dirty="0"/>
              <a:t>文档</a:t>
            </a:r>
            <a:endParaRPr lang="en-US" altLang="zh-CN" dirty="0">
              <a:hlinkClick r:id="rId3" action="ppaction://hlinkfile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dirty="0">
                <a:hlinkClick r:id="rId4"/>
              </a:rPr>
              <a:t>Arm Memory Tagging Extension (MTE)  |  Android NDK  |  Android Developers (google.cn)</a:t>
            </a:r>
            <a:endParaRPr lang="en-US" altLang="zh-CN" dirty="0">
              <a:hlinkClick r:id="rId3" action="ppaction://hlinkfile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Arm</a:t>
            </a:r>
            <a:r>
              <a:rPr lang="zh-CN" altLang="en-US" dirty="0"/>
              <a:t>文档</a:t>
            </a:r>
            <a:endParaRPr lang="en-US" altLang="zh-CN" dirty="0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dirty="0">
                <a:hlinkClick r:id="rId5" action="ppaction://hlinkfile"/>
              </a:rPr>
              <a:t>https://developer.arm.com/documentation/108035/0100/Memory-safety-bugs</a:t>
            </a:r>
            <a:endParaRPr lang="en-US" altLang="zh-CN" dirty="0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>
                <a:hlinkClick r:id="rId6"/>
              </a:rPr>
              <a:t>https://www.arm.com/blogs/blueprint/memory-safety-arm-memory-tagging-extension</a:t>
            </a:r>
            <a:endParaRPr lang="en-US" altLang="zh-CN"/>
          </a:p>
          <a:p>
            <a:pPr indent="0">
              <a:buFont typeface="Arial" panose="020B0604020202020204" pitchFamily="34" charset="0"/>
              <a:buNone/>
            </a:pP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国内大神的详细原理分析</a:t>
            </a:r>
            <a:endParaRPr lang="en-US" altLang="zh-CN" dirty="0"/>
          </a:p>
          <a:p>
            <a:r>
              <a:rPr lang="en-US" altLang="zh-CN" dirty="0">
                <a:hlinkClick r:id="rId7"/>
              </a:rPr>
              <a:t>Android Native | </a:t>
            </a:r>
            <a:r>
              <a:rPr lang="zh-CN" altLang="en-US" dirty="0">
                <a:hlinkClick r:id="rId7"/>
              </a:rPr>
              <a:t>内存问题的终极武器</a:t>
            </a:r>
            <a:r>
              <a:rPr lang="en-US" altLang="zh-CN" dirty="0">
                <a:hlinkClick r:id="rId7"/>
              </a:rPr>
              <a:t>——MTE - </a:t>
            </a:r>
            <a:r>
              <a:rPr lang="zh-CN" altLang="en-US" dirty="0">
                <a:hlinkClick r:id="rId7"/>
              </a:rPr>
              <a:t>掘金 </a:t>
            </a:r>
            <a:r>
              <a:rPr lang="en-US" altLang="zh-CN" dirty="0">
                <a:hlinkClick r:id="rId7"/>
              </a:rPr>
              <a:t>(juejin.cn)</a:t>
            </a:r>
            <a:endParaRPr lang="en-US" altLang="zh-CN" dirty="0"/>
          </a:p>
        </p:txBody>
      </p:sp>
    </p:spTree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rcRect l="24856" t="24329" r="16843" b="12208"/>
          <a:stretch>
            <a:fillRect/>
          </a:stretch>
        </p:blipFill>
        <p:spPr>
          <a:xfrm>
            <a:off x="3476504" y="1820839"/>
            <a:ext cx="4215730" cy="4148981"/>
          </a:xfrm>
          <a:custGeom>
            <a:avLst/>
            <a:gdLst>
              <a:gd name="connsiteX0" fmla="*/ 0 w 6088600"/>
              <a:gd name="connsiteY0" fmla="*/ 0 h 3725860"/>
              <a:gd name="connsiteX1" fmla="*/ 6088600 w 6088600"/>
              <a:gd name="connsiteY1" fmla="*/ 0 h 3725860"/>
              <a:gd name="connsiteX2" fmla="*/ 6088600 w 6088600"/>
              <a:gd name="connsiteY2" fmla="*/ 3725860 h 3725860"/>
              <a:gd name="connsiteX3" fmla="*/ 0 w 6088600"/>
              <a:gd name="connsiteY3" fmla="*/ 3725860 h 3725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88600" h="3725860">
                <a:moveTo>
                  <a:pt x="0" y="0"/>
                </a:moveTo>
                <a:lnTo>
                  <a:pt x="6088600" y="0"/>
                </a:lnTo>
                <a:lnTo>
                  <a:pt x="6088600" y="3725860"/>
                </a:lnTo>
                <a:lnTo>
                  <a:pt x="0" y="3725860"/>
                </a:lnTo>
                <a:close/>
              </a:path>
            </a:pathLst>
          </a:custGeom>
          <a:ln>
            <a:noFill/>
          </a:ln>
        </p:spPr>
      </p:pic>
      <p:sp>
        <p:nvSpPr>
          <p:cNvPr id="17" name="文本框 2"/>
          <p:cNvSpPr txBox="1"/>
          <p:nvPr/>
        </p:nvSpPr>
        <p:spPr>
          <a:xfrm>
            <a:off x="1708161" y="171205"/>
            <a:ext cx="633457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本期课程满意度</a:t>
            </a:r>
          </a:p>
        </p:txBody>
      </p:sp>
      <p:sp>
        <p:nvSpPr>
          <p:cNvPr id="7" name="矩形 6"/>
          <p:cNvSpPr/>
          <p:nvPr/>
        </p:nvSpPr>
        <p:spPr>
          <a:xfrm>
            <a:off x="2939189" y="1189780"/>
            <a:ext cx="6325803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333333"/>
                </a:solidFill>
                <a:latin typeface="Helvetica Neue"/>
              </a:rPr>
              <a:t>《</a:t>
            </a:r>
            <a:r>
              <a:rPr lang="en-US" altLang="zh-CN" b="1" dirty="0" err="1">
                <a:solidFill>
                  <a:srgbClr val="333333"/>
                </a:solidFill>
                <a:latin typeface="Helvetica Neue"/>
              </a:rPr>
              <a:t>AndroidAPP</a:t>
            </a:r>
            <a:r>
              <a:rPr lang="zh-CN" altLang="en-US" b="1" dirty="0">
                <a:solidFill>
                  <a:srgbClr val="333333"/>
                </a:solidFill>
                <a:latin typeface="Helvetica Neue"/>
              </a:rPr>
              <a:t>运行时</a:t>
            </a:r>
            <a:r>
              <a:rPr lang="en-US" altLang="zh-CN" b="1" dirty="0">
                <a:solidFill>
                  <a:srgbClr val="333333"/>
                </a:solidFill>
                <a:latin typeface="Helvetica Neue"/>
              </a:rPr>
              <a:t>native</a:t>
            </a:r>
            <a:r>
              <a:rPr lang="zh-CN" altLang="en-US" b="1" dirty="0">
                <a:solidFill>
                  <a:srgbClr val="333333"/>
                </a:solidFill>
                <a:latin typeface="Helvetica Neue"/>
              </a:rPr>
              <a:t>内存问题检测</a:t>
            </a:r>
            <a:r>
              <a:rPr lang="en-US" altLang="zh-CN" b="1" dirty="0">
                <a:solidFill>
                  <a:srgbClr val="333333"/>
                </a:solidFill>
                <a:latin typeface="Helvetica Neue"/>
              </a:rPr>
              <a:t>》</a:t>
            </a:r>
            <a:r>
              <a:rPr lang="zh-CN" altLang="en-US" b="1" dirty="0">
                <a:solidFill>
                  <a:srgbClr val="333333"/>
                </a:solidFill>
                <a:latin typeface="Helvetica Neue"/>
              </a:rPr>
              <a:t>培训满意度</a:t>
            </a:r>
          </a:p>
        </p:txBody>
      </p:sp>
      <p:sp>
        <p:nvSpPr>
          <p:cNvPr id="4" name="矩形 3"/>
          <p:cNvSpPr/>
          <p:nvPr/>
        </p:nvSpPr>
        <p:spPr>
          <a:xfrm>
            <a:off x="2833930" y="6105343"/>
            <a:ext cx="74980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请根据本次培训的实际情况客观评估。（投票可弃权）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1682" y="1950838"/>
            <a:ext cx="3774603" cy="3879039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258986-447E-7A55-C262-6CAD6D51AC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2">
            <a:extLst>
              <a:ext uri="{FF2B5EF4-FFF2-40B4-BE49-F238E27FC236}">
                <a16:creationId xmlns:a16="http://schemas.microsoft.com/office/drawing/2014/main" id="{715CF34B-5D3B-C825-A8F1-BF50E2EDD066}"/>
              </a:ext>
            </a:extLst>
          </p:cNvPr>
          <p:cNvSpPr txBox="1"/>
          <p:nvPr/>
        </p:nvSpPr>
        <p:spPr>
          <a:xfrm>
            <a:off x="1706687" y="170270"/>
            <a:ext cx="633670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08C757B2-1D9C-D23C-824E-210958B28DE7}"/>
              </a:ext>
            </a:extLst>
          </p:cNvPr>
          <p:cNvGrpSpPr/>
          <p:nvPr/>
        </p:nvGrpSpPr>
        <p:grpSpPr>
          <a:xfrm>
            <a:off x="3074839" y="981522"/>
            <a:ext cx="5141139" cy="2950902"/>
            <a:chOff x="2930822" y="1053530"/>
            <a:chExt cx="5141139" cy="2950902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4DC8EBBE-AB3C-6E2B-DB6E-020DB57C9608}"/>
                </a:ext>
              </a:extLst>
            </p:cNvPr>
            <p:cNvSpPr txBox="1"/>
            <p:nvPr>
              <p:custDataLst>
                <p:tags r:id="rId1"/>
              </p:custDataLst>
            </p:nvPr>
          </p:nvSpPr>
          <p:spPr>
            <a:xfrm>
              <a:off x="2981112" y="3727433"/>
              <a:ext cx="504056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indent="0">
                <a:buFont typeface="Arial" panose="020B0604020202020204" pitchFamily="34" charset="0"/>
                <a:buNone/>
              </a:pPr>
              <a:r>
                <a:rPr lang="zh-CN" altLang="en-US" sz="1200" dirty="0">
                  <a:latin typeface="+mn-ea"/>
                  <a:cs typeface="+mn-ea"/>
                </a:rPr>
                <a:t>绿色：全部在三角形内</a:t>
              </a:r>
              <a:r>
                <a:rPr lang="en-US" altLang="zh-CN" sz="1200" dirty="0">
                  <a:latin typeface="+mn-ea"/>
                  <a:cs typeface="+mn-ea"/>
                </a:rPr>
                <a:t> </a:t>
              </a:r>
              <a:r>
                <a:rPr lang="zh-CN" altLang="en-US" sz="1200" dirty="0">
                  <a:latin typeface="+mn-ea"/>
                  <a:cs typeface="+mn-ea"/>
                </a:rPr>
                <a:t>黄色：中心点在三角形内</a:t>
              </a:r>
              <a:r>
                <a:rPr lang="en-US" altLang="zh-CN" sz="1200" dirty="0">
                  <a:latin typeface="+mn-ea"/>
                  <a:cs typeface="+mn-ea"/>
                </a:rPr>
                <a:t> </a:t>
              </a:r>
              <a:r>
                <a:rPr lang="zh-CN" altLang="en-US" sz="1200" dirty="0">
                  <a:latin typeface="+mn-ea"/>
                  <a:cs typeface="+mn-ea"/>
                </a:rPr>
                <a:t>蓝色：有碰到三角形</a:t>
              </a:r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D4305110-35E8-92A1-2620-312FB329C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30822" y="1053530"/>
              <a:ext cx="5141139" cy="2745911"/>
            </a:xfrm>
            <a:prstGeom prst="rect">
              <a:avLst/>
            </a:prstGeom>
          </p:spPr>
        </p:pic>
      </p:grp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779B64BF-0630-F8B2-E86A-D8E152F999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7590178"/>
              </p:ext>
            </p:extLst>
          </p:nvPr>
        </p:nvGraphicFramePr>
        <p:xfrm>
          <a:off x="626567" y="3967829"/>
          <a:ext cx="9865095" cy="282697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16008">
                  <a:extLst>
                    <a:ext uri="{9D8B030D-6E8A-4147-A177-3AD203B41FA5}">
                      <a16:colId xmlns:a16="http://schemas.microsoft.com/office/drawing/2014/main" val="689207744"/>
                    </a:ext>
                  </a:extLst>
                </a:gridCol>
                <a:gridCol w="4544473">
                  <a:extLst>
                    <a:ext uri="{9D8B030D-6E8A-4147-A177-3AD203B41FA5}">
                      <a16:colId xmlns:a16="http://schemas.microsoft.com/office/drawing/2014/main" val="1207313487"/>
                    </a:ext>
                  </a:extLst>
                </a:gridCol>
                <a:gridCol w="940319">
                  <a:extLst>
                    <a:ext uri="{9D8B030D-6E8A-4147-A177-3AD203B41FA5}">
                      <a16:colId xmlns:a16="http://schemas.microsoft.com/office/drawing/2014/main" val="169628759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333053447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50809020"/>
                    </a:ext>
                  </a:extLst>
                </a:gridCol>
                <a:gridCol w="1368151">
                  <a:extLst>
                    <a:ext uri="{9D8B030D-6E8A-4147-A177-3AD203B41FA5}">
                      <a16:colId xmlns:a16="http://schemas.microsoft.com/office/drawing/2014/main" val="3368284633"/>
                    </a:ext>
                  </a:extLst>
                </a:gridCol>
              </a:tblGrid>
              <a:tr h="410913">
                <a:tc rowSpan="2" gridSpan="2">
                  <a:txBody>
                    <a:bodyPr/>
                    <a:lstStyle/>
                    <a:p>
                      <a:r>
                        <a:rPr lang="zh-CN" altLang="en-US" sz="1800" b="0" dirty="0">
                          <a:solidFill>
                            <a:schemeClr val="tx1"/>
                          </a:solidFill>
                        </a:rPr>
                        <a:t>光栅化类型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zh-CN" altLang="en-US" sz="1800" b="0" dirty="0">
                          <a:solidFill>
                            <a:schemeClr val="tx1"/>
                          </a:solidFill>
                        </a:rPr>
                        <a:t>会被光栅化的像素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zh-CN" altLang="en-US" sz="1800" b="0" dirty="0">
                          <a:solidFill>
                            <a:schemeClr val="tx1"/>
                          </a:solidFill>
                        </a:rPr>
                        <a:t>说明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862955"/>
                  </a:ext>
                </a:extLst>
              </a:tr>
              <a:tr h="410913">
                <a:tc gridSpan="2" vMerge="1"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chemeClr val="tx1"/>
                          </a:solidFill>
                        </a:rPr>
                        <a:t>绿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chemeClr val="tx1"/>
                          </a:solidFill>
                        </a:rPr>
                        <a:t>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chemeClr val="tx1"/>
                          </a:solidFill>
                        </a:rPr>
                        <a:t>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9679458"/>
                  </a:ext>
                </a:extLst>
              </a:tr>
              <a:tr h="559018">
                <a:tc gridSpan="2"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chemeClr val="tx1"/>
                          </a:solidFill>
                        </a:rPr>
                        <a:t>标准光栅化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chemeClr val="tx1"/>
                          </a:solidFill>
                        </a:rPr>
                        <a:t>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solidFill>
                            <a:schemeClr val="tx1"/>
                          </a:solidFill>
                        </a:rPr>
                        <a:t>✔</a:t>
                      </a:r>
                    </a:p>
                    <a:p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6836223"/>
                  </a:ext>
                </a:extLst>
              </a:tr>
              <a:tr h="682534">
                <a:tc rowSpan="2">
                  <a:txBody>
                    <a:bodyPr/>
                    <a:lstStyle/>
                    <a:p>
                      <a:pPr marL="0" marR="0" lvl="0" indent="0" algn="l" defTabSz="1219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solidFill>
                            <a:schemeClr val="tx1"/>
                          </a:solidFill>
                        </a:rPr>
                        <a:t>保守光栅化（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conservative rasterization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</a:rPr>
                        <a:t>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solidFill>
                            <a:schemeClr val="tx1"/>
                          </a:solidFill>
                        </a:rPr>
                        <a:t>外</a:t>
                      </a:r>
                      <a:r>
                        <a:rPr lang="zh-CN" altLang="en-US" sz="1800" b="1" i="1" dirty="0">
                          <a:solidFill>
                            <a:schemeClr val="tx1"/>
                          </a:solidFill>
                        </a:rPr>
                        <a:t>保守光栅化（</a:t>
                      </a:r>
                      <a:r>
                        <a:rPr lang="en-US" altLang="zh-CN" sz="1800" b="1" i="1" dirty="0">
                          <a:solidFill>
                            <a:schemeClr val="tx1"/>
                          </a:solidFill>
                        </a:rPr>
                        <a:t>overestimated conservative rasterization/outer-conservative rasterization</a:t>
                      </a:r>
                      <a:r>
                        <a:rPr lang="zh-CN" altLang="en-US" sz="1800" b="1" i="1" dirty="0">
                          <a:solidFill>
                            <a:schemeClr val="tx1"/>
                          </a:solidFill>
                        </a:rPr>
                        <a:t>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solidFill>
                            <a:schemeClr val="tx1"/>
                          </a:solidFill>
                        </a:rPr>
                        <a:t>✔</a:t>
                      </a:r>
                    </a:p>
                    <a:p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solidFill>
                            <a:schemeClr val="tx1"/>
                          </a:solidFill>
                        </a:rPr>
                        <a:t>✔</a:t>
                      </a:r>
                    </a:p>
                    <a:p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solidFill>
                            <a:schemeClr val="tx1"/>
                          </a:solidFill>
                        </a:rPr>
                        <a:t>✔</a:t>
                      </a:r>
                    </a:p>
                    <a:p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>
                          <a:solidFill>
                            <a:schemeClr val="tx1"/>
                          </a:solidFill>
                        </a:rPr>
                        <a:t>本次主题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9115858"/>
                  </a:ext>
                </a:extLst>
              </a:tr>
              <a:tr h="682534">
                <a:tc vMerge="1">
                  <a:txBody>
                    <a:bodyPr/>
                    <a:lstStyle/>
                    <a:p>
                      <a:pPr marL="0" marR="0" lvl="0" indent="0" algn="l" defTabSz="1219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solidFill>
                            <a:schemeClr val="tx1"/>
                          </a:solidFill>
                        </a:rPr>
                        <a:t>内保守光栅化（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underestimated conservative rasterization/inner-conservative rasterization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</a:rPr>
                        <a:t>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solidFill>
                            <a:schemeClr val="tx1"/>
                          </a:solidFill>
                        </a:rPr>
                        <a:t>✔</a:t>
                      </a:r>
                    </a:p>
                    <a:p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chemeClr val="tx1"/>
                          </a:solidFill>
                        </a:rPr>
                        <a:t>不常见，后面提一下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6491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5103627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2"/>
          <p:cNvSpPr txBox="1"/>
          <p:nvPr/>
        </p:nvSpPr>
        <p:spPr>
          <a:xfrm>
            <a:off x="1706687" y="170270"/>
            <a:ext cx="633670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9B80B8DA-E023-2922-0859-0394CC1BD81A}"/>
              </a:ext>
            </a:extLst>
          </p:cNvPr>
          <p:cNvGrpSpPr/>
          <p:nvPr/>
        </p:nvGrpSpPr>
        <p:grpSpPr>
          <a:xfrm>
            <a:off x="914599" y="879016"/>
            <a:ext cx="10513168" cy="923330"/>
            <a:chOff x="914599" y="879016"/>
            <a:chExt cx="10513168" cy="923330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9B5F03BB-77C4-0EB2-AED2-22AD18DC051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14599" y="1053530"/>
              <a:ext cx="7539335" cy="711587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5FB6B59D-65C2-C274-22F3-226D5C8D2412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>
            <a:xfrm>
              <a:off x="8547447" y="879016"/>
              <a:ext cx="2880320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indent="0">
                <a:buFont typeface="Arial" panose="020B0604020202020204" pitchFamily="34" charset="0"/>
                <a:buNone/>
              </a:pPr>
              <a:r>
                <a:rPr lang="zh-CN" altLang="en-US" sz="1800" dirty="0">
                  <a:latin typeface="+mn-ea"/>
                  <a:cs typeface="+mn-ea"/>
                </a:rPr>
                <a:t>碰撞检测、遮挡剔除、阴影、及对其它算法起到抗锯齿效果</a:t>
              </a: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C66947F6-C009-6F7D-08EA-DF5E6412BC82}"/>
              </a:ext>
            </a:extLst>
          </p:cNvPr>
          <p:cNvGrpSpPr/>
          <p:nvPr/>
        </p:nvGrpSpPr>
        <p:grpSpPr>
          <a:xfrm>
            <a:off x="842591" y="4198790"/>
            <a:ext cx="8548865" cy="2664296"/>
            <a:chOff x="646654" y="4149874"/>
            <a:chExt cx="8548865" cy="2664296"/>
          </a:xfrm>
          <a:noFill/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5C5F68ED-A62B-F9CB-CF9F-C645A29B18D9}"/>
                </a:ext>
              </a:extLst>
            </p:cNvPr>
            <p:cNvSpPr/>
            <p:nvPr/>
          </p:nvSpPr>
          <p:spPr>
            <a:xfrm>
              <a:off x="646654" y="4149874"/>
              <a:ext cx="8548865" cy="2664296"/>
            </a:xfrm>
            <a:prstGeom prst="rect">
              <a:avLst/>
            </a:prstGeom>
            <a:grpFill/>
            <a:ln w="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801ABBB8-74E2-C62D-48F9-28D1887D7B2C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646654" y="4221882"/>
              <a:ext cx="5472608" cy="1846659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indent="0">
                <a:buFont typeface="Arial" panose="020B0604020202020204" pitchFamily="34" charset="0"/>
                <a:buNone/>
              </a:pPr>
              <a:r>
                <a:rPr lang="zh-CN" altLang="en-US" dirty="0">
                  <a:latin typeface="+mn-ea"/>
                  <a:cs typeface="+mn-ea"/>
                </a:rPr>
                <a:t>例</a:t>
              </a:r>
              <a:r>
                <a:rPr lang="en-US" altLang="zh-CN" dirty="0">
                  <a:latin typeface="+mn-ea"/>
                  <a:cs typeface="+mn-ea"/>
                </a:rPr>
                <a:t>2</a:t>
              </a:r>
              <a:r>
                <a:rPr lang="zh-CN" altLang="en-US" dirty="0">
                  <a:latin typeface="+mn-ea"/>
                  <a:cs typeface="+mn-ea"/>
                </a:rPr>
                <a:t>：</a:t>
              </a:r>
              <a:endParaRPr lang="en-US" altLang="zh-CN" dirty="0">
                <a:latin typeface="+mn-ea"/>
                <a:cs typeface="+mn-ea"/>
              </a:endParaRPr>
            </a:p>
            <a:p>
              <a:pPr indent="0">
                <a:buFont typeface="Arial" panose="020B0604020202020204" pitchFamily="34" charset="0"/>
                <a:buNone/>
              </a:pPr>
              <a:r>
                <a:rPr lang="zh-CN" altLang="en-US" sz="1800" dirty="0">
                  <a:latin typeface="+mn-ea"/>
                  <a:cs typeface="+mn-ea"/>
                </a:rPr>
                <a:t>把</a:t>
              </a:r>
              <a:r>
                <a:rPr lang="en-US" altLang="zh-CN" sz="1800" dirty="0">
                  <a:latin typeface="+mn-ea"/>
                  <a:cs typeface="+mn-ea"/>
                </a:rPr>
                <a:t>UE</a:t>
              </a:r>
              <a:r>
                <a:rPr lang="zh-CN" altLang="en-US" sz="1800" dirty="0">
                  <a:latin typeface="+mn-ea"/>
                  <a:cs typeface="+mn-ea"/>
                </a:rPr>
                <a:t>的光照结果渲染到一张</a:t>
              </a:r>
              <a:r>
                <a:rPr lang="en-US" altLang="zh-CN" sz="1800" dirty="0">
                  <a:latin typeface="+mn-ea"/>
                  <a:cs typeface="+mn-ea"/>
                </a:rPr>
                <a:t>RT</a:t>
              </a:r>
              <a:r>
                <a:rPr lang="zh-CN" altLang="en-US" sz="1800" dirty="0">
                  <a:latin typeface="+mn-ea"/>
                  <a:cs typeface="+mn-ea"/>
                </a:rPr>
                <a:t>上（对应模型二套</a:t>
              </a:r>
              <a:r>
                <a:rPr lang="en-US" altLang="zh-CN" sz="1800" dirty="0">
                  <a:latin typeface="+mn-ea"/>
                  <a:cs typeface="+mn-ea"/>
                </a:rPr>
                <a:t>UV</a:t>
              </a:r>
              <a:r>
                <a:rPr lang="zh-CN" altLang="en-US" sz="1800" dirty="0">
                  <a:latin typeface="+mn-ea"/>
                  <a:cs typeface="+mn-ea"/>
                </a:rPr>
                <a:t>，类似</a:t>
              </a:r>
              <a:r>
                <a:rPr lang="en-US" altLang="zh-CN" sz="1800" dirty="0">
                  <a:latin typeface="+mn-ea"/>
                  <a:cs typeface="+mn-ea"/>
                </a:rPr>
                <a:t>lightmap</a:t>
              </a:r>
              <a:r>
                <a:rPr lang="zh-CN" altLang="en-US" sz="1800" dirty="0">
                  <a:latin typeface="+mn-ea"/>
                  <a:cs typeface="+mn-ea"/>
                </a:rPr>
                <a:t>）</a:t>
              </a:r>
              <a:r>
                <a:rPr lang="en-US" altLang="zh-CN" sz="1800" dirty="0">
                  <a:latin typeface="+mn-ea"/>
                  <a:cs typeface="+mn-ea"/>
                </a:rPr>
                <a:t>,</a:t>
              </a:r>
              <a:r>
                <a:rPr lang="zh-CN" altLang="en-US" sz="1800" dirty="0">
                  <a:latin typeface="+mn-ea"/>
                  <a:cs typeface="+mn-ea"/>
                </a:rPr>
                <a:t>再在</a:t>
              </a:r>
              <a:r>
                <a:rPr lang="en-US" altLang="zh-CN" sz="1800" dirty="0">
                  <a:latin typeface="+mn-ea"/>
                  <a:cs typeface="+mn-ea"/>
                </a:rPr>
                <a:t>Unity</a:t>
              </a:r>
              <a:r>
                <a:rPr lang="zh-CN" altLang="en-US" sz="1800" dirty="0">
                  <a:latin typeface="+mn-ea"/>
                  <a:cs typeface="+mn-ea"/>
                </a:rPr>
                <a:t>中采样。</a:t>
              </a:r>
              <a:endParaRPr lang="en-US" altLang="zh-CN" sz="1800" dirty="0">
                <a:latin typeface="+mn-ea"/>
                <a:cs typeface="+mn-ea"/>
              </a:endParaRPr>
            </a:p>
            <a:p>
              <a:pPr indent="0">
                <a:buFont typeface="Arial" panose="020B0604020202020204" pitchFamily="34" charset="0"/>
                <a:buNone/>
              </a:pPr>
              <a:endParaRPr lang="en-US" altLang="zh-CN" sz="1800" dirty="0">
                <a:latin typeface="+mn-ea"/>
                <a:cs typeface="+mn-ea"/>
              </a:endParaRPr>
            </a:p>
            <a:p>
              <a:pPr indent="0">
                <a:buFont typeface="Arial" panose="020B0604020202020204" pitchFamily="34" charset="0"/>
                <a:buNone/>
              </a:pPr>
              <a:r>
                <a:rPr lang="zh-CN" altLang="en-US" sz="1800" dirty="0">
                  <a:latin typeface="+mn-ea"/>
                  <a:cs typeface="+mn-ea"/>
                </a:rPr>
                <a:t>标准光栅化下，</a:t>
              </a:r>
              <a:r>
                <a:rPr lang="en-US" altLang="zh-CN" sz="1800" dirty="0">
                  <a:latin typeface="+mn-ea"/>
                  <a:cs typeface="+mn-ea"/>
                </a:rPr>
                <a:t>B</a:t>
              </a:r>
              <a:r>
                <a:rPr lang="zh-CN" altLang="en-US" sz="1800" dirty="0">
                  <a:latin typeface="+mn-ea"/>
                  <a:cs typeface="+mn-ea"/>
                </a:rPr>
                <a:t>点不会被渲染。采样</a:t>
              </a:r>
              <a:r>
                <a:rPr lang="en-US" altLang="zh-CN" sz="1800" dirty="0">
                  <a:latin typeface="+mn-ea"/>
                  <a:cs typeface="+mn-ea"/>
                </a:rPr>
                <a:t>A</a:t>
              </a:r>
              <a:r>
                <a:rPr lang="zh-CN" altLang="en-US" sz="1800" dirty="0">
                  <a:latin typeface="+mn-ea"/>
                  <a:cs typeface="+mn-ea"/>
                </a:rPr>
                <a:t>点时用</a:t>
              </a:r>
              <a:r>
                <a:rPr lang="en-US" altLang="zh-CN" sz="1800" dirty="0">
                  <a:latin typeface="+mn-ea"/>
                  <a:cs typeface="+mn-ea"/>
                </a:rPr>
                <a:t>B</a:t>
              </a:r>
              <a:r>
                <a:rPr lang="zh-CN" altLang="en-US" sz="1800" dirty="0">
                  <a:latin typeface="+mn-ea"/>
                  <a:cs typeface="+mn-ea"/>
                </a:rPr>
                <a:t>的无效数据去插值，产生锯齿。</a:t>
              </a:r>
            </a:p>
          </p:txBody>
        </p:sp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7F0A9C7C-A38D-D335-6EC1-BC2F7142719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099175" y="4289609"/>
              <a:ext cx="2919838" cy="2518102"/>
            </a:xfrm>
            <a:prstGeom prst="rect">
              <a:avLst/>
            </a:prstGeom>
            <a:grpFill/>
          </p:spPr>
        </p:pic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8DC6A5FC-BA67-BA81-D6D4-7AECC6B7F7A6}"/>
              </a:ext>
            </a:extLst>
          </p:cNvPr>
          <p:cNvGrpSpPr/>
          <p:nvPr/>
        </p:nvGrpSpPr>
        <p:grpSpPr>
          <a:xfrm>
            <a:off x="554559" y="1945598"/>
            <a:ext cx="9433048" cy="2177273"/>
            <a:chOff x="554559" y="1765117"/>
            <a:chExt cx="9433048" cy="2177273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AE31FC48-F2A2-E8A1-E2F6-ECA04A7510BD}"/>
                </a:ext>
              </a:extLst>
            </p:cNvPr>
            <p:cNvSpPr/>
            <p:nvPr/>
          </p:nvSpPr>
          <p:spPr>
            <a:xfrm>
              <a:off x="626567" y="1765117"/>
              <a:ext cx="9361040" cy="2177273"/>
            </a:xfrm>
            <a:prstGeom prst="rect">
              <a:avLst/>
            </a:prstGeom>
            <a:noFill/>
            <a:ln w="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C9EB6601-E707-2F7C-CC06-91484A9FE13C}"/>
                </a:ext>
              </a:extLst>
            </p:cNvPr>
            <p:cNvGrpSpPr/>
            <p:nvPr/>
          </p:nvGrpSpPr>
          <p:grpSpPr>
            <a:xfrm>
              <a:off x="554559" y="1834984"/>
              <a:ext cx="9289032" cy="2037538"/>
              <a:chOff x="554559" y="1834984"/>
              <a:chExt cx="9289032" cy="2037538"/>
            </a:xfrm>
          </p:grpSpPr>
          <p:pic>
            <p:nvPicPr>
              <p:cNvPr id="1026" name="Picture 2">
                <a:extLst>
                  <a:ext uri="{FF2B5EF4-FFF2-40B4-BE49-F238E27FC236}">
                    <a16:creationId xmlns:a16="http://schemas.microsoft.com/office/drawing/2014/main" id="{1981DD1C-BD58-8CB7-1AEF-AC75AEA0A33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55159" y="1834984"/>
                <a:ext cx="3888432" cy="20375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67B890B-633E-5189-727D-E9D72D3418ED}"/>
                  </a:ext>
                </a:extLst>
              </p:cNvPr>
              <p:cNvSpPr txBox="1"/>
              <p:nvPr>
                <p:custDataLst>
                  <p:tags r:id="rId1"/>
                </p:custDataLst>
              </p:nvPr>
            </p:nvSpPr>
            <p:spPr>
              <a:xfrm>
                <a:off x="554559" y="2046948"/>
                <a:ext cx="5472608" cy="7386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0">
                  <a:buFont typeface="Arial" panose="020B0604020202020204" pitchFamily="34" charset="0"/>
                  <a:buNone/>
                </a:pPr>
                <a:r>
                  <a:rPr lang="zh-CN" altLang="en-US" dirty="0">
                    <a:latin typeface="+mn-ea"/>
                    <a:cs typeface="+mn-ea"/>
                  </a:rPr>
                  <a:t>例</a:t>
                </a:r>
                <a:r>
                  <a:rPr lang="en-US" altLang="zh-CN" dirty="0">
                    <a:latin typeface="+mn-ea"/>
                    <a:cs typeface="+mn-ea"/>
                  </a:rPr>
                  <a:t>1</a:t>
                </a:r>
                <a:r>
                  <a:rPr lang="zh-CN" altLang="en-US" dirty="0">
                    <a:latin typeface="+mn-ea"/>
                    <a:cs typeface="+mn-ea"/>
                  </a:rPr>
                  <a:t>：</a:t>
                </a:r>
                <a:endParaRPr lang="en-US" altLang="zh-CN" dirty="0">
                  <a:latin typeface="+mn-ea"/>
                  <a:cs typeface="+mn-ea"/>
                </a:endParaRPr>
              </a:p>
              <a:p>
                <a:pPr indent="0">
                  <a:buFont typeface="Arial" panose="020B0604020202020204" pitchFamily="34" charset="0"/>
                  <a:buNone/>
                </a:pPr>
                <a:r>
                  <a:rPr lang="zh-CN" altLang="en-US" sz="1800" dirty="0">
                    <a:latin typeface="+mn-ea"/>
                    <a:cs typeface="+mn-ea"/>
                  </a:rPr>
                  <a:t>图像空间的相交检测：图</a:t>
                </a:r>
                <a:r>
                  <a:rPr lang="en-US" altLang="zh-CN" sz="1800" dirty="0">
                    <a:latin typeface="+mn-ea"/>
                    <a:cs typeface="+mn-ea"/>
                  </a:rPr>
                  <a:t>a</a:t>
                </a:r>
                <a:r>
                  <a:rPr lang="zh-CN" altLang="en-US" sz="1800" dirty="0">
                    <a:latin typeface="+mn-ea"/>
                    <a:cs typeface="+mn-ea"/>
                  </a:rPr>
                  <a:t>使用标准光栅化产生漏检</a:t>
                </a:r>
                <a:endParaRPr lang="en-US" altLang="zh-CN" sz="1800" dirty="0">
                  <a:latin typeface="+mn-ea"/>
                  <a:cs typeface="+mn-ea"/>
                </a:endParaRPr>
              </a:p>
            </p:txBody>
          </p:sp>
        </p:grpSp>
      </p:grp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BA9E50-4391-CD44-76A1-A0392B970B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>
            <a:extLst>
              <a:ext uri="{FF2B5EF4-FFF2-40B4-BE49-F238E27FC236}">
                <a16:creationId xmlns:a16="http://schemas.microsoft.com/office/drawing/2014/main" id="{43B91BFD-47EA-212B-FB96-89F31AAAEE07}"/>
              </a:ext>
            </a:extLst>
          </p:cNvPr>
          <p:cNvSpPr/>
          <p:nvPr/>
        </p:nvSpPr>
        <p:spPr>
          <a:xfrm>
            <a:off x="0" y="0"/>
            <a:ext cx="3722911" cy="68595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圆角矩形 31">
            <a:extLst>
              <a:ext uri="{FF2B5EF4-FFF2-40B4-BE49-F238E27FC236}">
                <a16:creationId xmlns:a16="http://schemas.microsoft.com/office/drawing/2014/main" id="{684CE41D-BAFA-AE98-BFD8-FE28FE9D8F53}"/>
              </a:ext>
            </a:extLst>
          </p:cNvPr>
          <p:cNvSpPr/>
          <p:nvPr/>
        </p:nvSpPr>
        <p:spPr>
          <a:xfrm>
            <a:off x="5793534" y="1053387"/>
            <a:ext cx="512927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2" tIns="60946" rIns="121892" bIns="60946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5" name="圆角矩形 34">
            <a:extLst>
              <a:ext uri="{FF2B5EF4-FFF2-40B4-BE49-F238E27FC236}">
                <a16:creationId xmlns:a16="http://schemas.microsoft.com/office/drawing/2014/main" id="{A965680E-A31E-0D6F-EB62-C933D9C7A3D7}"/>
              </a:ext>
            </a:extLst>
          </p:cNvPr>
          <p:cNvSpPr/>
          <p:nvPr/>
        </p:nvSpPr>
        <p:spPr>
          <a:xfrm>
            <a:off x="6675120" y="1053465"/>
            <a:ext cx="4489450" cy="51054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5B8D16B5-5E40-96A8-13E1-B17063A2FFFE}"/>
              </a:ext>
            </a:extLst>
          </p:cNvPr>
          <p:cNvSpPr/>
          <p:nvPr/>
        </p:nvSpPr>
        <p:spPr>
          <a:xfrm>
            <a:off x="6723380" y="1093470"/>
            <a:ext cx="4333240" cy="429260"/>
          </a:xfrm>
          <a:prstGeom prst="rect">
            <a:avLst/>
          </a:prstGeom>
        </p:spPr>
        <p:txBody>
          <a:bodyPr wrap="square" lIns="121960" tIns="60980" rIns="121960" bIns="6098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定义和应用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8039575-092E-3914-0632-2C366F6B01FE}"/>
              </a:ext>
            </a:extLst>
          </p:cNvPr>
          <p:cNvSpPr txBox="1"/>
          <p:nvPr/>
        </p:nvSpPr>
        <p:spPr>
          <a:xfrm>
            <a:off x="338535" y="2219568"/>
            <a:ext cx="2806485" cy="1354243"/>
          </a:xfrm>
          <a:prstGeom prst="rect">
            <a:avLst/>
          </a:prstGeom>
          <a:noFill/>
        </p:spPr>
        <p:txBody>
          <a:bodyPr wrap="square" lIns="121880" tIns="60938" rIns="121880" bIns="60938">
            <a:spAutoFit/>
          </a:bodyPr>
          <a:lstStyle/>
          <a:p>
            <a:pPr algn="r">
              <a:defRPr/>
            </a:pPr>
            <a:r>
              <a:rPr lang="zh-CN" altLang="en-US" sz="4800" b="1" spc="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endParaRPr lang="en-US" altLang="zh-CN" sz="4800" b="1" spc="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defRPr/>
            </a:pPr>
            <a:r>
              <a:rPr lang="en-US" altLang="zh-CN" sz="3200" b="1" spc="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3200" b="1" spc="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下箭头 66">
            <a:extLst>
              <a:ext uri="{FF2B5EF4-FFF2-40B4-BE49-F238E27FC236}">
                <a16:creationId xmlns:a16="http://schemas.microsoft.com/office/drawing/2014/main" id="{5A7F514A-D170-8A6F-2901-AA92F5591C34}"/>
              </a:ext>
            </a:extLst>
          </p:cNvPr>
          <p:cNvSpPr/>
          <p:nvPr/>
        </p:nvSpPr>
        <p:spPr>
          <a:xfrm rot="16200000">
            <a:off x="4819274" y="2640240"/>
            <a:ext cx="576064" cy="679386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8" tIns="45695" rIns="91388" bIns="45695" rtlCol="0" anchor="ctr"/>
          <a:lstStyle/>
          <a:p>
            <a:pPr algn="ctr"/>
            <a:endParaRPr lang="zh-CN" altLang="en-US"/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F04D7BCF-C668-F96B-039D-DD76A88589B3}"/>
              </a:ext>
            </a:extLst>
          </p:cNvPr>
          <p:cNvGrpSpPr/>
          <p:nvPr/>
        </p:nvGrpSpPr>
        <p:grpSpPr>
          <a:xfrm>
            <a:off x="5793740" y="1971811"/>
            <a:ext cx="5370830" cy="1849755"/>
            <a:chOff x="9124" y="3246"/>
            <a:chExt cx="8458" cy="2913"/>
          </a:xfrm>
        </p:grpSpPr>
        <p:sp>
          <p:nvSpPr>
            <p:cNvPr id="2" name="圆角矩形 1">
              <a:extLst>
                <a:ext uri="{FF2B5EF4-FFF2-40B4-BE49-F238E27FC236}">
                  <a16:creationId xmlns:a16="http://schemas.microsoft.com/office/drawing/2014/main" id="{291445EC-1EF3-E43E-20A3-67DDE7C8006C}"/>
                </a:ext>
              </a:extLst>
            </p:cNvPr>
            <p:cNvSpPr/>
            <p:nvPr/>
          </p:nvSpPr>
          <p:spPr>
            <a:xfrm>
              <a:off x="9124" y="3246"/>
              <a:ext cx="808" cy="80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2" tIns="60946" rIns="121892" bIns="60946" anchor="ctr"/>
            <a:lstStyle/>
            <a:p>
              <a:pPr algn="ctr">
                <a:defRPr/>
              </a:pPr>
              <a:r>
                <a:rPr lang="en-US" altLang="zh-CN" sz="3600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2</a:t>
              </a:r>
            </a:p>
          </p:txBody>
        </p:sp>
        <p:sp>
          <p:nvSpPr>
            <p:cNvPr id="4" name="圆角矩形 3">
              <a:extLst>
                <a:ext uri="{FF2B5EF4-FFF2-40B4-BE49-F238E27FC236}">
                  <a16:creationId xmlns:a16="http://schemas.microsoft.com/office/drawing/2014/main" id="{4D6343A4-0101-9241-F704-9E7295DA56F9}"/>
                </a:ext>
              </a:extLst>
            </p:cNvPr>
            <p:cNvSpPr/>
            <p:nvPr/>
          </p:nvSpPr>
          <p:spPr>
            <a:xfrm>
              <a:off x="10512" y="3247"/>
              <a:ext cx="7070" cy="99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7AA0EFC9-7684-89F6-F14D-7C4816E87691}"/>
                </a:ext>
              </a:extLst>
            </p:cNvPr>
            <p:cNvSpPr/>
            <p:nvPr/>
          </p:nvSpPr>
          <p:spPr>
            <a:xfrm>
              <a:off x="11238" y="3361"/>
              <a:ext cx="5167" cy="676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实现</a:t>
              </a:r>
            </a:p>
          </p:txBody>
        </p:sp>
        <p:sp>
          <p:nvSpPr>
            <p:cNvPr id="6" name="圆角矩形 5">
              <a:extLst>
                <a:ext uri="{FF2B5EF4-FFF2-40B4-BE49-F238E27FC236}">
                  <a16:creationId xmlns:a16="http://schemas.microsoft.com/office/drawing/2014/main" id="{D36C8824-3A2D-A01B-9EF4-CB2C7263E0D8}"/>
                </a:ext>
              </a:extLst>
            </p:cNvPr>
            <p:cNvSpPr/>
            <p:nvPr/>
          </p:nvSpPr>
          <p:spPr>
            <a:xfrm>
              <a:off x="9135" y="4380"/>
              <a:ext cx="1715" cy="80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2" tIns="60946" rIns="121892" bIns="60946" anchor="ctr"/>
            <a:lstStyle/>
            <a:p>
              <a:pPr algn="ctr">
                <a:defRPr/>
              </a:pPr>
              <a:r>
                <a:rPr lang="en-US" altLang="zh-CN" sz="3600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2.1</a:t>
              </a:r>
            </a:p>
          </p:txBody>
        </p:sp>
        <p:sp>
          <p:nvSpPr>
            <p:cNvPr id="8" name="圆角矩形 7">
              <a:extLst>
                <a:ext uri="{FF2B5EF4-FFF2-40B4-BE49-F238E27FC236}">
                  <a16:creationId xmlns:a16="http://schemas.microsoft.com/office/drawing/2014/main" id="{A2EE1D81-C413-135A-40BB-EC3E0D3FC335}"/>
                </a:ext>
              </a:extLst>
            </p:cNvPr>
            <p:cNvSpPr/>
            <p:nvPr/>
          </p:nvSpPr>
          <p:spPr>
            <a:xfrm>
              <a:off x="11167" y="4380"/>
              <a:ext cx="6414" cy="80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硬件</a:t>
              </a:r>
              <a:r>
                <a:rPr lang="en-US" altLang="zh-CN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API</a:t>
              </a: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支持（</a:t>
              </a:r>
              <a:r>
                <a:rPr lang="en-US" altLang="zh-CN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D3D11.3</a:t>
              </a: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）</a:t>
              </a:r>
              <a:r>
                <a:rPr lang="en-US" altLang="zh-CN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endPara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9" name="圆角矩形 18">
              <a:extLst>
                <a:ext uri="{FF2B5EF4-FFF2-40B4-BE49-F238E27FC236}">
                  <a16:creationId xmlns:a16="http://schemas.microsoft.com/office/drawing/2014/main" id="{E5CF7651-E7FD-50A3-B89C-918672643BC1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11156" y="5353"/>
              <a:ext cx="6414" cy="80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自己实现</a:t>
              </a:r>
              <a:endParaRPr lang="en-US" altLang="zh-CN" sz="20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0" name="圆角矩形 19">
              <a:extLst>
                <a:ext uri="{FF2B5EF4-FFF2-40B4-BE49-F238E27FC236}">
                  <a16:creationId xmlns:a16="http://schemas.microsoft.com/office/drawing/2014/main" id="{A1105A09-4703-0AAA-12E9-F8C902C4E7DE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9151" y="5353"/>
              <a:ext cx="1715" cy="80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2" tIns="60946" rIns="121892" bIns="60946" anchor="ctr"/>
            <a:lstStyle/>
            <a:p>
              <a:pPr algn="ctr">
                <a:defRPr/>
              </a:pPr>
              <a:r>
                <a:rPr lang="en-US" altLang="zh-CN" sz="3600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2.2</a:t>
              </a: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316F38B4-3588-E7E1-190E-B65479C041B8}"/>
              </a:ext>
            </a:extLst>
          </p:cNvPr>
          <p:cNvGrpSpPr/>
          <p:nvPr/>
        </p:nvGrpSpPr>
        <p:grpSpPr>
          <a:xfrm>
            <a:off x="5810885" y="4252778"/>
            <a:ext cx="5370830" cy="1849755"/>
            <a:chOff x="9124" y="3246"/>
            <a:chExt cx="8458" cy="2913"/>
          </a:xfrm>
        </p:grpSpPr>
        <p:sp>
          <p:nvSpPr>
            <p:cNvPr id="7" name="圆角矩形 1">
              <a:extLst>
                <a:ext uri="{FF2B5EF4-FFF2-40B4-BE49-F238E27FC236}">
                  <a16:creationId xmlns:a16="http://schemas.microsoft.com/office/drawing/2014/main" id="{C9B8F5E7-AC2A-1074-40B1-5A2792357635}"/>
                </a:ext>
              </a:extLst>
            </p:cNvPr>
            <p:cNvSpPr/>
            <p:nvPr/>
          </p:nvSpPr>
          <p:spPr>
            <a:xfrm>
              <a:off x="9124" y="3246"/>
              <a:ext cx="808" cy="80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2" tIns="60946" rIns="121892" bIns="60946" anchor="ctr"/>
            <a:lstStyle/>
            <a:p>
              <a:pPr algn="ctr">
                <a:defRPr/>
              </a:pPr>
              <a:r>
                <a:rPr lang="en-US" altLang="zh-CN" sz="3600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3</a:t>
              </a:r>
            </a:p>
          </p:txBody>
        </p:sp>
        <p:sp>
          <p:nvSpPr>
            <p:cNvPr id="9" name="圆角矩形 3">
              <a:extLst>
                <a:ext uri="{FF2B5EF4-FFF2-40B4-BE49-F238E27FC236}">
                  <a16:creationId xmlns:a16="http://schemas.microsoft.com/office/drawing/2014/main" id="{4892DD1B-7172-71B9-9BBB-147EAA9CA061}"/>
                </a:ext>
              </a:extLst>
            </p:cNvPr>
            <p:cNvSpPr/>
            <p:nvPr/>
          </p:nvSpPr>
          <p:spPr>
            <a:xfrm>
              <a:off x="10512" y="3247"/>
              <a:ext cx="7070" cy="99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03B0F255-FD95-292D-BBA6-BA76E50F5323}"/>
                </a:ext>
              </a:extLst>
            </p:cNvPr>
            <p:cNvSpPr/>
            <p:nvPr/>
          </p:nvSpPr>
          <p:spPr>
            <a:xfrm>
              <a:off x="11238" y="3361"/>
              <a:ext cx="5167" cy="676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其它细节问题</a:t>
              </a:r>
            </a:p>
          </p:txBody>
        </p:sp>
        <p:sp>
          <p:nvSpPr>
            <p:cNvPr id="11" name="圆角矩形 5">
              <a:extLst>
                <a:ext uri="{FF2B5EF4-FFF2-40B4-BE49-F238E27FC236}">
                  <a16:creationId xmlns:a16="http://schemas.microsoft.com/office/drawing/2014/main" id="{2E411657-1EF1-A00D-E860-EF501C2C2E56}"/>
                </a:ext>
              </a:extLst>
            </p:cNvPr>
            <p:cNvSpPr/>
            <p:nvPr/>
          </p:nvSpPr>
          <p:spPr>
            <a:xfrm>
              <a:off x="9135" y="4380"/>
              <a:ext cx="1715" cy="80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2" tIns="60946" rIns="121892" bIns="60946" anchor="ctr"/>
            <a:lstStyle/>
            <a:p>
              <a:pPr algn="ctr">
                <a:defRPr/>
              </a:pPr>
              <a:r>
                <a:rPr lang="en-US" altLang="zh-CN" sz="3600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3.1</a:t>
              </a:r>
            </a:p>
          </p:txBody>
        </p:sp>
        <p:sp>
          <p:nvSpPr>
            <p:cNvPr id="12" name="圆角矩形 7">
              <a:extLst>
                <a:ext uri="{FF2B5EF4-FFF2-40B4-BE49-F238E27FC236}">
                  <a16:creationId xmlns:a16="http://schemas.microsoft.com/office/drawing/2014/main" id="{26CF5FD7-24D3-000F-3AD3-0C57B8166C36}"/>
                </a:ext>
              </a:extLst>
            </p:cNvPr>
            <p:cNvSpPr/>
            <p:nvPr/>
          </p:nvSpPr>
          <p:spPr>
            <a:xfrm>
              <a:off x="11167" y="4380"/>
              <a:ext cx="6414" cy="80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边界像素重复渲染</a:t>
              </a:r>
              <a:r>
                <a:rPr lang="en-US" altLang="zh-CN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endPara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圆角矩形 18">
              <a:extLst>
                <a:ext uri="{FF2B5EF4-FFF2-40B4-BE49-F238E27FC236}">
                  <a16:creationId xmlns:a16="http://schemas.microsoft.com/office/drawing/2014/main" id="{65F3E5E2-F379-C584-EBBB-B4DDFD084775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11156" y="5353"/>
              <a:ext cx="6414" cy="80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内保守光栅化</a:t>
              </a:r>
              <a:endParaRPr lang="en-US" altLang="zh-CN" sz="20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8" name="圆角矩形 19">
              <a:extLst>
                <a:ext uri="{FF2B5EF4-FFF2-40B4-BE49-F238E27FC236}">
                  <a16:creationId xmlns:a16="http://schemas.microsoft.com/office/drawing/2014/main" id="{07E44F7A-C1CE-A6AF-CE17-9DD2DBFB032F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9151" y="5353"/>
              <a:ext cx="1715" cy="80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2" tIns="60946" rIns="121892" bIns="60946" anchor="ctr"/>
            <a:lstStyle/>
            <a:p>
              <a:pPr algn="ctr">
                <a:defRPr/>
              </a:pPr>
              <a:r>
                <a:rPr lang="en-US" altLang="zh-CN" sz="3600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3.2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7784389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E7E2D1-AA3C-86C3-8C99-E169668A05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2">
            <a:extLst>
              <a:ext uri="{FF2B5EF4-FFF2-40B4-BE49-F238E27FC236}">
                <a16:creationId xmlns:a16="http://schemas.microsoft.com/office/drawing/2014/main" id="{79C5B311-6D51-2FE8-7CC7-10D9BA803130}"/>
              </a:ext>
            </a:extLst>
          </p:cNvPr>
          <p:cNvSpPr txBox="1"/>
          <p:nvPr/>
        </p:nvSpPr>
        <p:spPr>
          <a:xfrm>
            <a:off x="1706687" y="170270"/>
            <a:ext cx="6336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硬件</a:t>
            </a:r>
            <a:r>
              <a:rPr lang="en-US" altLang="zh-CN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C29A96C-98A9-1C43-0AB4-B2E9D57E14DE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778695" y="1053530"/>
            <a:ext cx="23042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altLang="zh-CN" dirty="0">
                <a:latin typeface="+mn-ea"/>
                <a:cs typeface="+mn-ea"/>
              </a:rPr>
              <a:t>D3D11.3</a:t>
            </a:r>
            <a:r>
              <a:rPr lang="zh-CN" altLang="en-US" dirty="0">
                <a:latin typeface="+mn-ea"/>
                <a:cs typeface="+mn-ea"/>
              </a:rPr>
              <a:t>后引入</a:t>
            </a:r>
            <a:endParaRPr lang="zh-CN" altLang="en-US" sz="1800" dirty="0">
              <a:latin typeface="+mn-ea"/>
              <a:cs typeface="+mn-ea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BE9AD2F-E151-C4C6-FDC5-EF92E450F5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044" y="4545160"/>
            <a:ext cx="4181032" cy="83422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75A3259A-AC03-2EC3-5B0A-403C25FC11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7983" y="5446018"/>
            <a:ext cx="4181032" cy="641948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BDA4034-23A1-4798-CE2B-54D9750F96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7983" y="6158798"/>
            <a:ext cx="4181032" cy="55644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0F2D1D14-E95C-A7EB-84DF-DCDFFF941C8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79095" y="2554871"/>
            <a:ext cx="6408712" cy="1840437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AEDA78F5-C84B-6B02-5CC9-EA6602CF5AC4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5941547" y="1867768"/>
            <a:ext cx="44061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altLang="zh-CN" dirty="0" err="1">
                <a:latin typeface="+mn-ea"/>
                <a:cs typeface="+mn-ea"/>
              </a:rPr>
              <a:t>Renderdoc</a:t>
            </a:r>
            <a:r>
              <a:rPr lang="zh-CN" altLang="en-US" dirty="0">
                <a:latin typeface="+mn-ea"/>
                <a:cs typeface="+mn-ea"/>
              </a:rPr>
              <a:t>可以截到是否开启</a:t>
            </a:r>
            <a:endParaRPr lang="zh-CN" altLang="en-US" sz="1800" dirty="0">
              <a:latin typeface="+mn-ea"/>
              <a:cs typeface="+mn-ea"/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56A07167-6AC1-6759-1CD2-E29F49241BF3}"/>
              </a:ext>
            </a:extLst>
          </p:cNvPr>
          <p:cNvGrpSpPr/>
          <p:nvPr/>
        </p:nvGrpSpPr>
        <p:grpSpPr>
          <a:xfrm>
            <a:off x="477604" y="1569873"/>
            <a:ext cx="4181032" cy="2869039"/>
            <a:chOff x="477604" y="1569873"/>
            <a:chExt cx="4181032" cy="2869039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4EB0D93D-23B2-9340-8358-E7C1837FA8D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77604" y="2230174"/>
              <a:ext cx="4181032" cy="2208738"/>
            </a:xfrm>
            <a:prstGeom prst="rect">
              <a:avLst/>
            </a:prstGeom>
          </p:spPr>
        </p:pic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1C3AF844-0E1E-C894-35D9-131F6C7664B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77604" y="1569873"/>
              <a:ext cx="4181032" cy="6603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45630612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830995-B879-F2D9-6D14-DEDF12A427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2">
            <a:extLst>
              <a:ext uri="{FF2B5EF4-FFF2-40B4-BE49-F238E27FC236}">
                <a16:creationId xmlns:a16="http://schemas.microsoft.com/office/drawing/2014/main" id="{39B245DD-37F7-7D92-0091-B598961212EF}"/>
              </a:ext>
            </a:extLst>
          </p:cNvPr>
          <p:cNvSpPr txBox="1"/>
          <p:nvPr/>
        </p:nvSpPr>
        <p:spPr>
          <a:xfrm>
            <a:off x="1706687" y="170270"/>
            <a:ext cx="6336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硬件</a:t>
            </a:r>
            <a:r>
              <a:rPr lang="en-US" altLang="zh-CN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BDF13C6-2FFB-9C72-B9AA-16F8BE77FA6B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986607" y="1053530"/>
            <a:ext cx="396044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altLang="zh-CN" sz="2000" dirty="0">
                <a:latin typeface="+mn-ea"/>
                <a:cs typeface="+mn-ea"/>
              </a:rPr>
              <a:t>·</a:t>
            </a:r>
            <a:r>
              <a:rPr lang="zh-CN" altLang="en-US" sz="2000" dirty="0">
                <a:latin typeface="+mn-ea"/>
                <a:cs typeface="+mn-ea"/>
              </a:rPr>
              <a:t>可选功能，不保证支持</a:t>
            </a:r>
            <a:endParaRPr lang="en-US" altLang="zh-CN" sz="2000" dirty="0">
              <a:latin typeface="+mn-ea"/>
              <a:cs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2000" dirty="0">
                <a:latin typeface="+mn-ea"/>
                <a:cs typeface="+mn-ea"/>
              </a:rPr>
              <a:t>·</a:t>
            </a:r>
            <a:r>
              <a:rPr lang="zh-CN" altLang="en-US" sz="2000" dirty="0">
                <a:latin typeface="+mn-ea"/>
                <a:cs typeface="+mn-ea"/>
              </a:rPr>
              <a:t>有三个支持级别</a:t>
            </a:r>
            <a:r>
              <a:rPr lang="en-US" altLang="zh-CN" sz="2000" dirty="0">
                <a:latin typeface="+mn-ea"/>
                <a:cs typeface="+mn-ea"/>
              </a:rPr>
              <a:t>(Tier)</a:t>
            </a:r>
            <a:endParaRPr lang="zh-CN" altLang="en-US" sz="2000" dirty="0">
              <a:latin typeface="+mn-ea"/>
              <a:cs typeface="+mn-ea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BF14C5E-0A71-FE0B-A4FD-9F5E7D12BA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9175" y="3213770"/>
            <a:ext cx="4621653" cy="157667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DB7C39D-3B9B-3190-A838-793FDACC41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9175" y="4781834"/>
            <a:ext cx="5631446" cy="1733954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72420524-AB3F-84FE-9D49-BBAE29905D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6527" y="2205658"/>
            <a:ext cx="5400600" cy="878506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1B26B429-7CD0-E2AB-E21F-8F27894AF4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6527" y="3429794"/>
            <a:ext cx="5324936" cy="1477734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12399C76-B1CC-FDC9-066F-58118689BA6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9175" y="790436"/>
            <a:ext cx="4698010" cy="2283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070497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6D22DA-2BEC-A198-F241-E276430E49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2">
            <a:extLst>
              <a:ext uri="{FF2B5EF4-FFF2-40B4-BE49-F238E27FC236}">
                <a16:creationId xmlns:a16="http://schemas.microsoft.com/office/drawing/2014/main" id="{191B8DEE-2C39-7A8E-2007-8B6B1DBAF4E3}"/>
              </a:ext>
            </a:extLst>
          </p:cNvPr>
          <p:cNvSpPr txBox="1"/>
          <p:nvPr/>
        </p:nvSpPr>
        <p:spPr>
          <a:xfrm>
            <a:off x="1706687" y="170270"/>
            <a:ext cx="6336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硬件</a:t>
            </a:r>
            <a:r>
              <a:rPr lang="en-US" altLang="zh-CN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E857364-63AA-D7BB-06A8-CE8297959D76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986607" y="1053530"/>
            <a:ext cx="39604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altLang="zh-CN" sz="2000" dirty="0">
                <a:latin typeface="+mn-ea"/>
                <a:cs typeface="+mn-ea"/>
              </a:rPr>
              <a:t>·</a:t>
            </a:r>
            <a:r>
              <a:rPr lang="zh-CN" altLang="en-US" sz="2000" dirty="0">
                <a:latin typeface="+mn-ea"/>
                <a:cs typeface="+mn-ea"/>
              </a:rPr>
              <a:t>和管线其它部分的交互影响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3CEB99A-D798-1D16-8A50-76A43910E6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4096" y="1557586"/>
            <a:ext cx="5235079" cy="103791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6D44DD2-6C42-024E-292E-C1EBFA6209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15199" y="1456379"/>
            <a:ext cx="5091063" cy="116116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BB85934-B943-2D51-703B-6DF65AA7BB1F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626567" y="3229739"/>
            <a:ext cx="39604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altLang="zh-CN" sz="2000" dirty="0">
                <a:latin typeface="+mn-ea"/>
                <a:cs typeface="+mn-ea"/>
              </a:rPr>
              <a:t>·Vulkan</a:t>
            </a:r>
            <a:r>
              <a:rPr lang="zh-CN" altLang="en-US" sz="2000" dirty="0">
                <a:latin typeface="+mn-ea"/>
                <a:cs typeface="+mn-ea"/>
              </a:rPr>
              <a:t> </a:t>
            </a:r>
            <a:r>
              <a:rPr lang="en-US" altLang="zh-CN" sz="2000" dirty="0">
                <a:latin typeface="+mn-ea"/>
                <a:cs typeface="+mn-ea"/>
              </a:rPr>
              <a:t>/ OpenGL</a:t>
            </a:r>
            <a:endParaRPr lang="zh-CN" altLang="en-US" sz="2000" dirty="0">
              <a:latin typeface="+mn-ea"/>
              <a:cs typeface="+mn-ea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484D4ED-7FBB-2876-83F4-ADEE8EB80A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8575" y="3861842"/>
            <a:ext cx="2414077" cy="97840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32D9F6E-26FA-94CC-C114-C6015D06B8E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10943" y="3582408"/>
            <a:ext cx="5019055" cy="1363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933004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C1F1F6-6CD1-6956-E22E-592A75083E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2">
            <a:extLst>
              <a:ext uri="{FF2B5EF4-FFF2-40B4-BE49-F238E27FC236}">
                <a16:creationId xmlns:a16="http://schemas.microsoft.com/office/drawing/2014/main" id="{D3CC5375-0946-4A89-75A3-99D5DFE69FC0}"/>
              </a:ext>
            </a:extLst>
          </p:cNvPr>
          <p:cNvSpPr txBox="1"/>
          <p:nvPr/>
        </p:nvSpPr>
        <p:spPr>
          <a:xfrm>
            <a:off x="1706687" y="170270"/>
            <a:ext cx="6336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硬件</a:t>
            </a:r>
            <a:r>
              <a:rPr lang="en-US" altLang="zh-CN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902DC87-A602-9ECE-3EF3-6FAFFE98CCA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986607" y="1053530"/>
            <a:ext cx="39604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altLang="zh-CN" sz="2000" dirty="0">
                <a:latin typeface="+mn-ea"/>
                <a:cs typeface="+mn-ea"/>
              </a:rPr>
              <a:t>·Unity</a:t>
            </a:r>
            <a:endParaRPr lang="zh-CN" altLang="en-US" sz="2000" dirty="0">
              <a:latin typeface="+mn-ea"/>
              <a:cs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CEB2FD6-A92F-7D8B-15EC-280B64DC0C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096" y="1557586"/>
            <a:ext cx="5235079" cy="1037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657506"/>
      </p:ext>
    </p:extLst>
  </p:cSld>
  <p:clrMapOvr>
    <a:masterClrMapping/>
  </p:clrMapOvr>
  <p:transition spd="slow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2ZkYTE3NmE2M2ZhMjM2YzI0MGEwZDc0OTQ1MWI1MGY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自定义 10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70C0"/>
      </a:accent1>
      <a:accent2>
        <a:srgbClr val="FFC000"/>
      </a:accent2>
      <a:accent3>
        <a:srgbClr val="BFBFBF"/>
      </a:accent3>
      <a:accent4>
        <a:srgbClr val="BFBFBF"/>
      </a:accent4>
      <a:accent5>
        <a:srgbClr val="BFBFBF"/>
      </a:accent5>
      <a:accent6>
        <a:srgbClr val="BFBFB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</TotalTime>
  <Words>1769</Words>
  <Application>Microsoft Office PowerPoint</Application>
  <PresentationFormat>自定义</PresentationFormat>
  <Paragraphs>321</Paragraphs>
  <Slides>29</Slides>
  <Notes>29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5" baseType="lpstr">
      <vt:lpstr>Helvetica Neue</vt:lpstr>
      <vt:lpstr>微软雅黑</vt:lpstr>
      <vt:lpstr>Arial</vt:lpstr>
      <vt:lpstr>Calibri</vt:lpstr>
      <vt:lpstr>Office 主题​​</vt:lpstr>
      <vt:lpstr>Bitmap Image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鑫 黄</cp:lastModifiedBy>
  <cp:revision>1307</cp:revision>
  <dcterms:created xsi:type="dcterms:W3CDTF">2014-08-23T07:50:00Z</dcterms:created>
  <dcterms:modified xsi:type="dcterms:W3CDTF">2025-03-02T11:39:41Z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2052-12.1.0.15933</vt:lpwstr>
  </property>
  <property fmtid="{D5CDD505-2E9C-101B-9397-08002B2CF9AE}" pid="3" name="ICV">
    <vt:lpwstr>EC579D88B23345109841990ADC3AA1C1</vt:lpwstr>
  </property>
</Properties>
</file>