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8" r:id="rId25"/>
    <p:sldId id="259" r:id="rId26"/>
    <p:sldId id="291" r:id="rId27"/>
    <p:sldId id="260" r:id="rId28"/>
    <p:sldId id="261" r:id="rId29"/>
    <p:sldId id="262" r:id="rId30"/>
    <p:sldId id="263" r:id="rId31"/>
    <p:sldId id="293" r:id="rId32"/>
    <p:sldId id="292" r:id="rId33"/>
    <p:sldId id="264" r:id="rId34"/>
    <p:sldId id="294" r:id="rId35"/>
    <p:sldId id="266" r:id="rId36"/>
    <p:sldId id="267" r:id="rId37"/>
    <p:sldId id="295" r:id="rId38"/>
    <p:sldId id="296" r:id="rId39"/>
    <p:sldId id="268" r:id="rId40"/>
    <p:sldId id="297" r:id="rId41"/>
    <p:sldId id="298" r:id="rId42"/>
    <p:sldId id="299" r:id="rId43"/>
    <p:sldId id="270" r:id="rId44"/>
    <p:sldId id="271" r:id="rId45"/>
    <p:sldId id="300" r:id="rId46"/>
    <p:sldId id="301" r:id="rId47"/>
    <p:sldId id="272" r:id="rId48"/>
    <p:sldId id="274" r:id="rId49"/>
    <p:sldId id="275" r:id="rId50"/>
    <p:sldId id="276" r:id="rId51"/>
    <p:sldId id="302" r:id="rId52"/>
    <p:sldId id="303" r:id="rId53"/>
    <p:sldId id="304" r:id="rId54"/>
    <p:sldId id="305" r:id="rId55"/>
    <p:sldId id="306" r:id="rId56"/>
    <p:sldId id="277" r:id="rId57"/>
    <p:sldId id="307" r:id="rId58"/>
    <p:sldId id="278" r:id="rId59"/>
    <p:sldId id="279" r:id="rId60"/>
    <p:sldId id="308" r:id="rId61"/>
    <p:sldId id="280" r:id="rId62"/>
    <p:sldId id="309" r:id="rId63"/>
    <p:sldId id="282" r:id="rId64"/>
    <p:sldId id="283" r:id="rId65"/>
    <p:sldId id="284" r:id="rId66"/>
    <p:sldId id="285" r:id="rId67"/>
    <p:sldId id="286" r:id="rId68"/>
    <p:sldId id="287" r:id="rId69"/>
    <p:sldId id="288" r:id="rId70"/>
    <p:sldId id="289" r:id="rId71"/>
    <p:sldId id="290" r:id="rId72"/>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3" autoAdjust="0"/>
    <p:restoredTop sz="94660"/>
  </p:normalViewPr>
  <p:slideViewPr>
    <p:cSldViewPr snapToGrid="0">
      <p:cViewPr varScale="1">
        <p:scale>
          <a:sx n="108" d="100"/>
          <a:sy n="108" d="100"/>
        </p:scale>
        <p:origin x="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3.xml"/><Relationship Id="rId21" Type="http://schemas.openxmlformats.org/officeDocument/2006/relationships/slideMaster" Target="slideMasters/slideMaster21.xml"/><Relationship Id="rId42" Type="http://schemas.openxmlformats.org/officeDocument/2006/relationships/slide" Target="slides/slide19.xml"/><Relationship Id="rId47" Type="http://schemas.openxmlformats.org/officeDocument/2006/relationships/slide" Target="slides/slide24.xml"/><Relationship Id="rId63" Type="http://schemas.openxmlformats.org/officeDocument/2006/relationships/slide" Target="slides/slide40.xml"/><Relationship Id="rId68" Type="http://schemas.openxmlformats.org/officeDocument/2006/relationships/slide" Target="slides/slide4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slide" Target="slides/slide35.xml"/><Relationship Id="rId66" Type="http://schemas.openxmlformats.org/officeDocument/2006/relationships/slide" Target="slides/slide43.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3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slide" Target="slides/slide33.xml"/><Relationship Id="rId64" Type="http://schemas.openxmlformats.org/officeDocument/2006/relationships/slide" Target="slides/slide41.xml"/><Relationship Id="rId69"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28.xml"/><Relationship Id="rId72" Type="http://schemas.openxmlformats.org/officeDocument/2006/relationships/slide" Target="slides/slide4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 Id="rId67" Type="http://schemas.openxmlformats.org/officeDocument/2006/relationships/slide" Target="slides/slide44.xml"/><Relationship Id="rId20" Type="http://schemas.openxmlformats.org/officeDocument/2006/relationships/slideMaster" Target="slideMasters/slideMaster20.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slide" Target="slides/slide39.xml"/><Relationship Id="rId70" Type="http://schemas.openxmlformats.org/officeDocument/2006/relationships/slide" Target="slides/slide4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10" Type="http://schemas.openxmlformats.org/officeDocument/2006/relationships/slideMaster" Target="slideMasters/slideMaster10.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slide" Target="slides/slide42.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6.xml"/><Relationship Id="rId34" Type="http://schemas.openxmlformats.org/officeDocument/2006/relationships/slide" Target="slides/slide11.xml"/><Relationship Id="rId50" Type="http://schemas.openxmlformats.org/officeDocument/2006/relationships/slide" Target="slides/slide27.xml"/><Relationship Id="rId55" Type="http://schemas.openxmlformats.org/officeDocument/2006/relationships/slide" Target="slides/slide32.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89;p21"/>
          <p:cNvPicPr/>
          <p:nvPr/>
        </p:nvPicPr>
        <p:blipFill>
          <a:blip r:embed="rId3"/>
          <a:srcRect l="6383" r="6393"/>
          <a:stretch/>
        </p:blipFill>
        <p:spPr>
          <a:xfrm rot="10800000" flipH="1">
            <a:off x="4023720" y="1527120"/>
            <a:ext cx="8813520" cy="5851440"/>
          </a:xfrm>
          <a:prstGeom prst="rect">
            <a:avLst/>
          </a:prstGeom>
          <a:ln w="0">
            <a:noFill/>
          </a:ln>
        </p:spPr>
      </p:pic>
      <p:pic>
        <p:nvPicPr>
          <p:cNvPr id="38" name="Google Shape;90;p21"/>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92;p22"/>
          <p:cNvPicPr/>
          <p:nvPr/>
        </p:nvPicPr>
        <p:blipFill>
          <a:blip r:embed="rId3"/>
          <a:srcRect l="6383" r="6393"/>
          <a:stretch/>
        </p:blipFill>
        <p:spPr>
          <a:xfrm rot="10800000" flipH="1">
            <a:off x="4586400" y="-353880"/>
            <a:ext cx="8813520" cy="5851440"/>
          </a:xfrm>
          <a:prstGeom prst="rect">
            <a:avLst/>
          </a:prstGeom>
          <a:ln w="0">
            <a:noFill/>
          </a:ln>
        </p:spPr>
      </p:pic>
      <p:pic>
        <p:nvPicPr>
          <p:cNvPr id="40" name="Google Shape;93;p22"/>
          <p:cNvPicPr/>
          <p:nvPr/>
        </p:nvPicPr>
        <p:blipFill>
          <a:blip r:embed="rId4"/>
          <a:srcRect t="3115" b="-4959"/>
          <a:stretch/>
        </p:blipFill>
        <p:spPr>
          <a:xfrm rot="10800000" flipH="1">
            <a:off x="1513800" y="-622008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43" name="Google Shape;20;p4"/>
          <p:cNvPicPr/>
          <p:nvPr/>
        </p:nvPicPr>
        <p:blipFill>
          <a:blip r:embed="rId3"/>
          <a:srcRect l="6383" r="6393"/>
          <a:stretch/>
        </p:blipFill>
        <p:spPr>
          <a:xfrm rot="10800000" flipH="1">
            <a:off x="4023720" y="1527120"/>
            <a:ext cx="8813520" cy="5851440"/>
          </a:xfrm>
          <a:prstGeom prst="rect">
            <a:avLst/>
          </a:prstGeom>
          <a:ln w="0">
            <a:noFill/>
          </a:ln>
        </p:spPr>
      </p:pic>
      <p:pic>
        <p:nvPicPr>
          <p:cNvPr id="44" name="Google Shape;21;p4"/>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29;p7"/>
          <p:cNvPicPr/>
          <p:nvPr/>
        </p:nvPicPr>
        <p:blipFill>
          <a:blip r:embed="rId3"/>
          <a:srcRect t="3115" b="-4959"/>
          <a:stretch/>
        </p:blipFill>
        <p:spPr>
          <a:xfrm rot="10800000" flipH="1">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1666"/>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pic>
        <p:nvPicPr>
          <p:cNvPr id="57" name="Google Shape;35;p8"/>
          <p:cNvPicPr/>
          <p:nvPr/>
        </p:nvPicPr>
        <p:blipFill>
          <a:blip r:embed="rId3"/>
          <a:srcRect t="3115" b="-4959"/>
          <a:stretch/>
        </p:blipFill>
        <p:spPr>
          <a:xfrm flipH="1">
            <a:off x="3021120" y="-1942200"/>
            <a:ext cx="12059280" cy="12282120"/>
          </a:xfrm>
          <a:prstGeom prst="rect">
            <a:avLst/>
          </a:prstGeom>
          <a:ln w="0">
            <a:noFill/>
          </a:ln>
        </p:spPr>
      </p:pic>
      <p:pic>
        <p:nvPicPr>
          <p:cNvPr id="58" name="Google Shape;36;p8"/>
          <p:cNvPicPr/>
          <p:nvPr/>
        </p:nvPicPr>
        <p:blipFill>
          <a:blip r:embed="rId4"/>
          <a:srcRect l="6383" r="6393"/>
          <a:stretch/>
        </p:blipFill>
        <p:spPr>
          <a:xfrm flipH="1">
            <a:off x="4167720" y="243612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 name="Google Shape;38;p9"/>
          <p:cNvPicPr/>
          <p:nvPr/>
        </p:nvPicPr>
        <p:blipFill>
          <a:blip r:embed="rId3"/>
          <a:srcRect t="3115" b="-4959"/>
          <a:stretch/>
        </p:blipFill>
        <p:spPr>
          <a:xfrm rot="10800000" flipH="1">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pic>
        <p:nvPicPr>
          <p:cNvPr id="5" name="Google Shape;47;p11"/>
          <p:cNvPicPr/>
          <p:nvPr/>
        </p:nvPicPr>
        <p:blipFill>
          <a:blip r:embed="rId3"/>
          <a:srcRect t="3115" b="-4959"/>
          <a:stretch/>
        </p:blipFill>
        <p:spPr>
          <a:xfrm flipH="1">
            <a:off x="4419720" y="-4718520"/>
            <a:ext cx="12059280" cy="12282120"/>
          </a:xfrm>
          <a:prstGeom prst="rect">
            <a:avLst/>
          </a:prstGeom>
          <a:ln w="0">
            <a:noFill/>
          </a:ln>
        </p:spPr>
      </p:pic>
      <p:pic>
        <p:nvPicPr>
          <p:cNvPr id="6" name="Google Shape;48;p11"/>
          <p:cNvPicPr/>
          <p:nvPr/>
        </p:nvPicPr>
        <p:blipFill>
          <a:blip r:embed="rId4"/>
          <a:srcRect l="6383" r="6393"/>
          <a:stretch/>
        </p:blipFill>
        <p:spPr>
          <a:xfrm flipH="1">
            <a:off x="5565960" y="-34056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8" name="Google Shape;53;p13"/>
          <p:cNvPicPr/>
          <p:nvPr/>
        </p:nvPicPr>
        <p:blipFill>
          <a:blip r:embed="rId3"/>
          <a:srcRect t="3115" b="-4959"/>
          <a:stretch/>
        </p:blipFill>
        <p:spPr>
          <a:xfrm>
            <a:off x="-5568840" y="-2605320"/>
            <a:ext cx="12059280" cy="12282120"/>
          </a:xfrm>
          <a:prstGeom prst="rect">
            <a:avLst/>
          </a:prstGeom>
          <a:ln w="0">
            <a:noFill/>
          </a:ln>
        </p:spPr>
      </p:pic>
      <p:pic>
        <p:nvPicPr>
          <p:cNvPr id="9" name="Google Shape;54;p13"/>
          <p:cNvPicPr/>
          <p:nvPr/>
        </p:nvPicPr>
        <p:blipFill>
          <a:blip r:embed="rId4"/>
          <a:srcRect l="6383" r="6393"/>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13" name="Google Shape;59;p14"/>
          <p:cNvPicPr/>
          <p:nvPr/>
        </p:nvPicPr>
        <p:blipFill>
          <a:blip r:embed="rId3"/>
          <a:srcRect t="8325" b="8325"/>
          <a:stretch/>
        </p:blipFill>
        <p:spPr>
          <a:xfrm>
            <a:off x="-2659680" y="-4391280"/>
            <a:ext cx="8353440" cy="696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67;p16"/>
          <p:cNvPicPr/>
          <p:nvPr/>
        </p:nvPicPr>
        <p:blipFill>
          <a:blip r:embed="rId3"/>
          <a:srcRect t="3115" b="-4959"/>
          <a:stretch/>
        </p:blipFill>
        <p:spPr>
          <a:xfrm rot="10800000" flipH="1">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72;p17"/>
          <p:cNvPicPr/>
          <p:nvPr/>
        </p:nvPicPr>
        <p:blipFill>
          <a:blip r:embed="rId3"/>
          <a:srcRect t="3115" b="-4959"/>
          <a:stretch/>
        </p:blipFill>
        <p:spPr>
          <a:xfrm rot="10800000" flipH="1">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Google Shape;109;p27"/>
          <p:cNvPicPr/>
          <p:nvPr/>
        </p:nvPicPr>
        <p:blipFill>
          <a:blip r:embed="rId2"/>
          <a:srcRect t="80" b="67"/>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5000" b="1" strike="noStrike" spc="-1" dirty="0">
                <a:solidFill>
                  <a:schemeClr val="dk1"/>
                </a:solidFill>
                <a:effectLst>
                  <a:outerShdw blurRad="38100" dist="38100" dir="2700000" algn="tl">
                    <a:srgbClr val="000000">
                      <a:alpha val="43137"/>
                    </a:srgbClr>
                  </a:outerShdw>
                </a:effectLst>
                <a:latin typeface="Bai Jamjuree"/>
                <a:ea typeface="Bai Jamjuree"/>
              </a:rPr>
              <a:t>Programación</a:t>
            </a:r>
            <a:r>
              <a:rPr lang="en" sz="5000" b="1" strike="noStrike" spc="-1" dirty="0">
                <a:solidFill>
                  <a:schemeClr val="dk1"/>
                </a:solidFill>
                <a:latin typeface="Bai Jamjuree"/>
                <a:ea typeface="Bai Jamjuree"/>
              </a:rPr>
              <a:t> en JavaScript</a:t>
            </a:r>
            <a:endParaRPr lang="fr-FR" sz="5000" b="0" strike="noStrike" spc="-1" dirty="0">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67553" lnSpcReduction="20000"/>
          </a:bodyPr>
          <a:lstStyle/>
          <a:p>
            <a:pPr indent="0" algn="r">
              <a:lnSpc>
                <a:spcPct val="100000"/>
              </a:lnSpc>
              <a:buNone/>
              <a:tabLst>
                <a:tab pos="0" algn="l"/>
              </a:tabLst>
            </a:pPr>
            <a:r>
              <a:rPr lang="en" sz="1200" b="0" strike="noStrike" spc="-1">
                <a:solidFill>
                  <a:schemeClr val="dk1"/>
                </a:solidFill>
                <a:latin typeface="Catamaran"/>
                <a:ea typeface="Catamaran"/>
              </a:rPr>
              <a:t>Una introducción a conceptos clave y fundamentales en JavaScript.</a:t>
            </a:r>
            <a:endParaRPr lang="en-US" sz="12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A9D29-C668-9E52-DF0E-68A32B119E36}"/>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9A7FC622-8B05-053B-6DE5-33D5C0B65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81" y="1115016"/>
            <a:ext cx="7468247" cy="2560542"/>
          </a:xfrm>
          <a:prstGeom prst="rect">
            <a:avLst/>
          </a:prstGeom>
        </p:spPr>
      </p:pic>
    </p:spTree>
    <p:extLst>
      <p:ext uri="{BB962C8B-B14F-4D97-AF65-F5344CB8AC3E}">
        <p14:creationId xmlns:p14="http://schemas.microsoft.com/office/powerpoint/2010/main" val="375694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La precedencia de los operadores determina el orden en que se evalúan las operaciones en una expresión. Por ejemplo, la multiplicación y la división tienen mayor precedencia que la suma y la resta, así que se evalúan primero.</a:t>
            </a:r>
            <a:endParaRPr lang="en-US" sz="1600" b="0" strike="noStrike" spc="-1">
              <a:solidFill>
                <a:srgbClr val="FFFFFF"/>
              </a:solidFill>
              <a:latin typeface="OpenSymbol"/>
            </a:endParaRPr>
          </a:p>
        </p:txBody>
      </p:sp>
      <p:sp>
        <p:nvSpPr>
          <p:cNvPr id="9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Precedencia de operadores</a:t>
            </a:r>
            <a:endParaRPr lang="fr-FR" sz="50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CDC5F-A060-48BB-CCDB-DBBB45922364}"/>
            </a:ext>
          </a:extLst>
        </p:cNvPr>
        <p:cNvGrpSpPr/>
        <p:nvPr/>
      </p:nvGrpSpPr>
      <p:grpSpPr>
        <a:xfrm>
          <a:off x="0" y="0"/>
          <a:ext cx="0" cy="0"/>
          <a:chOff x="0" y="0"/>
          <a:chExt cx="0" cy="0"/>
        </a:xfrm>
      </p:grpSpPr>
      <p:pic>
        <p:nvPicPr>
          <p:cNvPr id="4" name="Imagen 3" descr="Interfaz de usuario gráfica, Texto&#10;&#10;El contenido generado por IA puede ser incorrecto.">
            <a:extLst>
              <a:ext uri="{FF2B5EF4-FFF2-40B4-BE49-F238E27FC236}">
                <a16:creationId xmlns:a16="http://schemas.microsoft.com/office/drawing/2014/main" id="{8D14A4EE-00ED-CAB1-BB05-DFB633888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69" y="1302910"/>
            <a:ext cx="7178662" cy="2537680"/>
          </a:xfrm>
          <a:prstGeom prst="rect">
            <a:avLst/>
          </a:prstGeom>
        </p:spPr>
      </p:pic>
    </p:spTree>
    <p:extLst>
      <p:ext uri="{BB962C8B-B14F-4D97-AF65-F5344CB8AC3E}">
        <p14:creationId xmlns:p14="http://schemas.microsoft.com/office/powerpoint/2010/main" val="423229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Google Shape;125;p29"/>
          <p:cNvPicPr/>
          <p:nvPr/>
        </p:nvPicPr>
        <p:blipFill>
          <a:blip r:embed="rId2"/>
          <a:srcRect t="5212" b="5204"/>
          <a:stretch/>
        </p:blipFill>
        <p:spPr>
          <a:xfrm>
            <a:off x="0" y="0"/>
            <a:ext cx="9143640" cy="5143320"/>
          </a:xfrm>
          <a:prstGeom prst="rect">
            <a:avLst/>
          </a:prstGeom>
          <a:ln w="0">
            <a:noFill/>
          </a:ln>
        </p:spPr>
      </p:pic>
      <p:sp>
        <p:nvSpPr>
          <p:cNvPr id="96"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Control de flujo</a:t>
            </a:r>
            <a:endParaRPr lang="fr-FR" sz="4000" b="0" strike="noStrike" spc="-1">
              <a:solidFill>
                <a:schemeClr val="dk1"/>
              </a:solidFill>
              <a:latin typeface="Arial"/>
            </a:endParaRPr>
          </a:p>
        </p:txBody>
      </p:sp>
      <p:sp>
        <p:nvSpPr>
          <p:cNvPr id="97"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03</a:t>
            </a:r>
            <a:endParaRPr lang="fr-FR" sz="6000" b="0" strike="noStrike" spc="-1">
              <a:solidFill>
                <a:schemeClr val="dk1"/>
              </a:solidFill>
              <a:latin typeface="Arial"/>
            </a:endParaRPr>
          </a:p>
        </p:txBody>
      </p:sp>
      <p:sp>
        <p:nvSpPr>
          <p:cNvPr id="98" name="PlaceHolder 3"/>
          <p:cNvSpPr>
            <a:spLocks noGrp="1"/>
          </p:cNvSpPr>
          <p:nvPr>
            <p:ph type="subTitle"/>
          </p:nvPr>
        </p:nvSpPr>
        <p:spPr>
          <a:xfrm>
            <a:off x="228600" y="4172040"/>
            <a:ext cx="8362440" cy="4377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600" b="0" strike="noStrike" spc="-1">
              <a:solidFill>
                <a:schemeClr val="dk1"/>
              </a:solidFill>
              <a:latin typeface="Catamaran"/>
              <a:ea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Las sentencias condicionales permiten ejecutar diferentes bloques de código basados en condiciones. 'if-else' se usa para evaluar condiciones, y 'switch' es útil para evaluar múltiples casos de forma más clara y concisa.</a:t>
            </a:r>
            <a:endParaRPr lang="en-US" sz="1600" b="0" strike="noStrike" spc="-1">
              <a:solidFill>
                <a:srgbClr val="FFFFFF"/>
              </a:solidFill>
              <a:latin typeface="OpenSymbol"/>
            </a:endParaRPr>
          </a:p>
        </p:txBody>
      </p:sp>
      <p:sp>
        <p:nvSpPr>
          <p:cNvPr id="100"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Condicionales (if-else, switch)</a:t>
            </a:r>
            <a:endParaRPr lang="fr-FR" sz="5000" b="0" strike="noStrike" spc="-1">
              <a:solidFill>
                <a:schemeClr val="dk1"/>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54DCE-29EF-5A33-F639-1087AF1F4BAB}"/>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71CFF94E-EF3F-5E44-CC55-FA29AAE47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92326"/>
            <a:ext cx="8131245" cy="3558848"/>
          </a:xfrm>
          <a:prstGeom prst="rect">
            <a:avLst/>
          </a:prstGeom>
        </p:spPr>
      </p:pic>
    </p:spTree>
    <p:extLst>
      <p:ext uri="{BB962C8B-B14F-4D97-AF65-F5344CB8AC3E}">
        <p14:creationId xmlns:p14="http://schemas.microsoft.com/office/powerpoint/2010/main" val="26571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15412-3BCB-1FDA-6D57-88291DCFEB70}"/>
            </a:ext>
          </a:extLst>
        </p:cNvPr>
        <p:cNvGrpSpPr/>
        <p:nvPr/>
      </p:nvGrpSpPr>
      <p:grpSpPr>
        <a:xfrm>
          <a:off x="0" y="0"/>
          <a:ext cx="0" cy="0"/>
          <a:chOff x="0" y="0"/>
          <a:chExt cx="0" cy="0"/>
        </a:xfrm>
      </p:grpSpPr>
      <p:pic>
        <p:nvPicPr>
          <p:cNvPr id="4" name="Imagen 3" descr="Texto&#10;&#10;El contenido generado por IA puede ser incorrecto.">
            <a:extLst>
              <a:ext uri="{FF2B5EF4-FFF2-40B4-BE49-F238E27FC236}">
                <a16:creationId xmlns:a16="http://schemas.microsoft.com/office/drawing/2014/main" id="{AD71D1DF-7D4D-C320-A70A-91B3E706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98" y="582757"/>
            <a:ext cx="7895004" cy="3977985"/>
          </a:xfrm>
          <a:prstGeom prst="rect">
            <a:avLst/>
          </a:prstGeom>
        </p:spPr>
      </p:pic>
    </p:spTree>
    <p:extLst>
      <p:ext uri="{BB962C8B-B14F-4D97-AF65-F5344CB8AC3E}">
        <p14:creationId xmlns:p14="http://schemas.microsoft.com/office/powerpoint/2010/main" val="160366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210280" y="2762280"/>
            <a:ext cx="3704760" cy="18856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200" b="1" strike="noStrike" spc="-1">
                <a:solidFill>
                  <a:schemeClr val="dk1"/>
                </a:solidFill>
                <a:latin typeface="Bai Jamjuree"/>
                <a:ea typeface="Bai Jamjuree"/>
              </a:rPr>
              <a:t>Bucles (for, while, do-while)</a:t>
            </a:r>
            <a:endParaRPr lang="fr-FR" sz="3200" b="0" strike="noStrike" spc="-1">
              <a:solidFill>
                <a:schemeClr val="dk1"/>
              </a:solidFill>
              <a:latin typeface="Arial"/>
            </a:endParaRPr>
          </a:p>
        </p:txBody>
      </p:sp>
      <p:sp>
        <p:nvSpPr>
          <p:cNvPr id="102" name="PlaceHolder 2"/>
          <p:cNvSpPr>
            <a:spLocks noGrp="1"/>
          </p:cNvSpPr>
          <p:nvPr>
            <p:ph type="subTitle"/>
          </p:nvPr>
        </p:nvSpPr>
        <p:spPr>
          <a:xfrm>
            <a:off x="5210280" y="390600"/>
            <a:ext cx="3704760" cy="22665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1200" b="0" strike="noStrike" spc="-1">
                <a:solidFill>
                  <a:schemeClr val="dk1"/>
                </a:solidFill>
                <a:latin typeface="Catamaran"/>
                <a:ea typeface="Catamaran"/>
              </a:rPr>
              <a:t>Los bucles son estructuras que permiten ejecutar un bloque de código repetidamente. El bucle 'for' se utiliza comúnmente cuando se conoce el número de iteraciones, mientras que 'while' y 'do-while' son útiles cuando el número de iteraciones es incierto.</a:t>
            </a:r>
            <a:endParaRPr lang="en-US" sz="1200" b="0" strike="noStrike" spc="-1">
              <a:solidFill>
                <a:srgbClr val="FFFFFF"/>
              </a:solidFill>
              <a:latin typeface="OpenSymbol"/>
            </a:endParaRPr>
          </a:p>
        </p:txBody>
      </p:sp>
      <p:pic>
        <p:nvPicPr>
          <p:cNvPr id="103" name="Google Shape;173;p36"/>
          <p:cNvPicPr/>
          <p:nvPr/>
        </p:nvPicPr>
        <p:blipFill>
          <a:blip r:embed="rId2"/>
          <a:srcRect l="27239" r="9446"/>
          <a:stretch/>
        </p:blipFill>
        <p:spPr>
          <a:xfrm flipH="1">
            <a:off x="360" y="0"/>
            <a:ext cx="4885920" cy="51433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0A23F-78C0-771A-9879-45DAEDA9F248}"/>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E0B8F59E-0A9D-4851-DE14-8170C2CDA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56" y="1211462"/>
            <a:ext cx="7483488" cy="2720576"/>
          </a:xfrm>
          <a:prstGeom prst="rect">
            <a:avLst/>
          </a:prstGeom>
        </p:spPr>
      </p:pic>
    </p:spTree>
    <p:extLst>
      <p:ext uri="{BB962C8B-B14F-4D97-AF65-F5344CB8AC3E}">
        <p14:creationId xmlns:p14="http://schemas.microsoft.com/office/powerpoint/2010/main" val="367526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97847-FE0E-24A1-10ED-00BD6BA59C67}"/>
            </a:ext>
          </a:extLst>
        </p:cNvPr>
        <p:cNvGrpSpPr/>
        <p:nvPr/>
      </p:nvGrpSpPr>
      <p:grpSpPr>
        <a:xfrm>
          <a:off x="0" y="0"/>
          <a:ext cx="0" cy="0"/>
          <a:chOff x="0" y="0"/>
          <a:chExt cx="0" cy="0"/>
        </a:xfrm>
      </p:grpSpPr>
      <p:pic>
        <p:nvPicPr>
          <p:cNvPr id="4" name="Imagen 3" descr="Texto&#10;&#10;El contenido generado por IA puede ser incorrecto.">
            <a:extLst>
              <a:ext uri="{FF2B5EF4-FFF2-40B4-BE49-F238E27FC236}">
                <a16:creationId xmlns:a16="http://schemas.microsoft.com/office/drawing/2014/main" id="{F1E48769-DA29-2B75-E19F-DD2BFE9ED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07" y="1001894"/>
            <a:ext cx="7445385" cy="3139712"/>
          </a:xfrm>
          <a:prstGeom prst="rect">
            <a:avLst/>
          </a:prstGeom>
        </p:spPr>
      </p:pic>
    </p:spTree>
    <p:extLst>
      <p:ext uri="{BB962C8B-B14F-4D97-AF65-F5344CB8AC3E}">
        <p14:creationId xmlns:p14="http://schemas.microsoft.com/office/powerpoint/2010/main" val="132728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25;p29"/>
          <p:cNvPicPr/>
          <p:nvPr/>
        </p:nvPicPr>
        <p:blipFill>
          <a:blip r:embed="rId2"/>
          <a:srcRect t="5212" b="5204"/>
          <a:stretch/>
        </p:blipFill>
        <p:spPr>
          <a:xfrm>
            <a:off x="0" y="0"/>
            <a:ext cx="9143640" cy="5143320"/>
          </a:xfrm>
          <a:prstGeom prst="rect">
            <a:avLst/>
          </a:prstGeom>
          <a:ln w="0">
            <a:noFill/>
          </a:ln>
        </p:spPr>
      </p:pic>
      <p:sp>
        <p:nvSpPr>
          <p:cNvPr id="75"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Variables</a:t>
            </a:r>
            <a:endParaRPr lang="fr-FR" sz="4000" b="0" strike="noStrike" spc="-1">
              <a:solidFill>
                <a:schemeClr val="dk1"/>
              </a:solidFill>
              <a:latin typeface="Arial"/>
            </a:endParaRPr>
          </a:p>
        </p:txBody>
      </p:sp>
      <p:sp>
        <p:nvSpPr>
          <p:cNvPr id="76"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01</a:t>
            </a:r>
            <a:endParaRPr lang="fr-FR" sz="6000" b="0" strike="noStrike" spc="-1">
              <a:solidFill>
                <a:schemeClr val="dk1"/>
              </a:solidFill>
              <a:latin typeface="Arial"/>
            </a:endParaRPr>
          </a:p>
        </p:txBody>
      </p:sp>
      <p:sp>
        <p:nvSpPr>
          <p:cNvPr id="77" name="PlaceHolder 3"/>
          <p:cNvSpPr>
            <a:spLocks noGrp="1"/>
          </p:cNvSpPr>
          <p:nvPr>
            <p:ph type="subTitle"/>
          </p:nvPr>
        </p:nvSpPr>
        <p:spPr>
          <a:xfrm>
            <a:off x="228600" y="4172040"/>
            <a:ext cx="8362440" cy="4377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600" b="0" strike="noStrike" spc="-1">
              <a:solidFill>
                <a:schemeClr val="dk1"/>
              </a:solidFill>
              <a:latin typeface="Catamaran"/>
              <a:ea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F8849-4655-3E43-BC90-210F13804B9A}"/>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CA62AC9F-0BB8-4CCF-064F-19C51BF42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2" y="1093342"/>
            <a:ext cx="7559695" cy="2956816"/>
          </a:xfrm>
          <a:prstGeom prst="rect">
            <a:avLst/>
          </a:prstGeom>
        </p:spPr>
      </p:pic>
    </p:spTree>
    <p:extLst>
      <p:ext uri="{BB962C8B-B14F-4D97-AF65-F5344CB8AC3E}">
        <p14:creationId xmlns:p14="http://schemas.microsoft.com/office/powerpoint/2010/main" val="123152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Google Shape;157;p34"/>
          <p:cNvPicPr/>
          <p:nvPr/>
        </p:nvPicPr>
        <p:blipFill>
          <a:blip r:embed="rId2"/>
          <a:srcRect t="5212" b="5204"/>
          <a:stretch/>
        </p:blipFill>
        <p:spPr>
          <a:xfrm>
            <a:off x="0" y="0"/>
            <a:ext cx="9143640" cy="5143320"/>
          </a:xfrm>
          <a:prstGeom prst="rect">
            <a:avLst/>
          </a:prstGeom>
          <a:ln w="0">
            <a:noFill/>
          </a:ln>
        </p:spPr>
      </p:pic>
      <p:sp>
        <p:nvSpPr>
          <p:cNvPr id="107"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Funciones</a:t>
            </a:r>
            <a:endParaRPr lang="fr-FR" sz="4000" b="0" strike="noStrike" spc="-1">
              <a:solidFill>
                <a:schemeClr val="dk1"/>
              </a:solidFill>
              <a:latin typeface="Arial"/>
            </a:endParaRPr>
          </a:p>
        </p:txBody>
      </p:sp>
      <p:sp>
        <p:nvSpPr>
          <p:cNvPr id="108"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04</a:t>
            </a:r>
            <a:endParaRPr lang="fr-FR" sz="6000" b="0" strike="noStrike" spc="-1">
              <a:solidFill>
                <a:schemeClr val="dk1"/>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Las funciones se pueden declarar utilizando la palabra clave 'function' o como expresiones de función. Ambas formas permiten encapsular lógica reutilizable, pero el alcance y la forma de invocación pueden variar.</a:t>
            </a:r>
            <a:endParaRPr lang="en-US" sz="1600" b="0" strike="noStrike" spc="-1">
              <a:solidFill>
                <a:srgbClr val="FFFFFF"/>
              </a:solidFill>
              <a:latin typeface="OpenSymbol"/>
            </a:endParaRPr>
          </a:p>
        </p:txBody>
      </p:sp>
      <p:sp>
        <p:nvSpPr>
          <p:cNvPr id="110"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Declaración y expresión de funciones</a:t>
            </a:r>
            <a:endParaRPr lang="fr-FR" sz="5000" b="0" strike="noStrike" spc="-1">
              <a:solidFill>
                <a:schemeClr val="dk1"/>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4A3-A506-57B7-A1E2-0ED0C382960A}"/>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66BF6025-3643-4DE6-E1D2-681685F4E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91" y="1116204"/>
            <a:ext cx="7826418" cy="2911092"/>
          </a:xfrm>
          <a:prstGeom prst="rect">
            <a:avLst/>
          </a:prstGeom>
        </p:spPr>
      </p:pic>
    </p:spTree>
    <p:extLst>
      <p:ext uri="{BB962C8B-B14F-4D97-AF65-F5344CB8AC3E}">
        <p14:creationId xmlns:p14="http://schemas.microsoft.com/office/powerpoint/2010/main" val="112848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3D031-3484-190C-F6E3-7DE0EF3026E8}"/>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CD7B01F8-A551-9152-5E7D-DF7223770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10" y="1516288"/>
            <a:ext cx="7369179" cy="2110923"/>
          </a:xfrm>
          <a:prstGeom prst="rect">
            <a:avLst/>
          </a:prstGeom>
        </p:spPr>
      </p:pic>
    </p:spTree>
    <p:extLst>
      <p:ext uri="{BB962C8B-B14F-4D97-AF65-F5344CB8AC3E}">
        <p14:creationId xmlns:p14="http://schemas.microsoft.com/office/powerpoint/2010/main" val="1408075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Parámetros y retorno de valores</a:t>
            </a:r>
            <a:endParaRPr lang="fr-FR" sz="3200" b="0" strike="noStrike" spc="-1">
              <a:solidFill>
                <a:schemeClr val="dk1"/>
              </a:solidFill>
              <a:latin typeface="Arial"/>
            </a:endParaRPr>
          </a:p>
        </p:txBody>
      </p:sp>
      <p:sp>
        <p:nvSpPr>
          <p:cNvPr id="112"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Las funciones pueden aceptar parámetros que permiten pasar información a su interior. Asimismo, pueden devolver valores, lo cual es fundamental para obtener resultados a partir de las operaciones realizadas dentro de la función.</a:t>
            </a:r>
            <a:endParaRPr lang="en-US" sz="1200" b="0" strike="noStrike" spc="-1">
              <a:solidFill>
                <a:srgbClr val="FFFFFF"/>
              </a:solidFill>
              <a:latin typeface="OpenSymbol"/>
            </a:endParaRPr>
          </a:p>
        </p:txBody>
      </p:sp>
      <p:pic>
        <p:nvPicPr>
          <p:cNvPr id="113"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Google Shape;125;p29"/>
          <p:cNvPicPr/>
          <p:nvPr/>
        </p:nvPicPr>
        <p:blipFill>
          <a:blip r:embed="rId2"/>
          <a:srcRect t="5212" b="5204"/>
          <a:stretch/>
        </p:blipFill>
        <p:spPr>
          <a:xfrm>
            <a:off x="0" y="0"/>
            <a:ext cx="9143640" cy="5143320"/>
          </a:xfrm>
          <a:prstGeom prst="rect">
            <a:avLst/>
          </a:prstGeom>
          <a:ln w="0">
            <a:noFill/>
          </a:ln>
        </p:spPr>
      </p:pic>
      <p:sp>
        <p:nvSpPr>
          <p:cNvPr id="117"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Arrays</a:t>
            </a:r>
            <a:endParaRPr lang="fr-FR" sz="4000" b="0" strike="noStrike" spc="-1">
              <a:solidFill>
                <a:schemeClr val="dk1"/>
              </a:solidFill>
              <a:latin typeface="Arial"/>
            </a:endParaRPr>
          </a:p>
        </p:txBody>
      </p:sp>
      <p:sp>
        <p:nvSpPr>
          <p:cNvPr id="118"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05</a:t>
            </a:r>
            <a:endParaRPr lang="fr-FR" sz="6000" b="0" strike="noStrike" spc="-1">
              <a:solidFill>
                <a:schemeClr val="dk1"/>
              </a:solidFill>
              <a:latin typeface="Arial"/>
            </a:endParaRPr>
          </a:p>
        </p:txBody>
      </p:sp>
      <p:sp>
        <p:nvSpPr>
          <p:cNvPr id="119" name="PlaceHolder 3"/>
          <p:cNvSpPr>
            <a:spLocks noGrp="1"/>
          </p:cNvSpPr>
          <p:nvPr>
            <p:ph type="subTitle"/>
          </p:nvPr>
        </p:nvSpPr>
        <p:spPr>
          <a:xfrm>
            <a:off x="228600" y="4172040"/>
            <a:ext cx="8362440" cy="4377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600" b="0" strike="noStrike" spc="-1">
              <a:solidFill>
                <a:schemeClr val="dk1"/>
              </a:solidFill>
              <a:latin typeface="Catamaran"/>
              <a:ea typeface="Catamar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En JavaScript, un array es una colección ordenada de valores. Se puede crear utilizando corchetes '[]' o el constructor 'new Array()'. Las operaciones de manipulación incluyen agregar, eliminar y modificar elementos, lo que permite un manejo dinámico de los datos almacenados.</a:t>
            </a:r>
            <a:endParaRPr lang="en-US" sz="1600" b="0" strike="noStrike" spc="-1">
              <a:solidFill>
                <a:srgbClr val="FFFFFF"/>
              </a:solidFill>
              <a:latin typeface="OpenSymbol"/>
            </a:endParaRPr>
          </a:p>
        </p:txBody>
      </p:sp>
      <p:sp>
        <p:nvSpPr>
          <p:cNvPr id="121"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Creación y manipulación de arrays</a:t>
            </a:r>
            <a:endParaRPr lang="fr-FR" sz="5000" b="0" strike="noStrike" spc="-1">
              <a:solidFill>
                <a:schemeClr val="dk1"/>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JavaScript ofrece varios métodos para operar sobre arrays. 'push()' añade un elemento al final del array, mientras que 'pop()' elimina el último elemento. 'map()' crea un nuevo array aplicando una función a cada elemento, y 'filter()' genera un nuevo array con aquellos elementos que cumplen con una condición específica.</a:t>
            </a:r>
            <a:endParaRPr lang="en-US" sz="1600" b="0" strike="noStrike" spc="-1">
              <a:solidFill>
                <a:srgbClr val="FFFFFF"/>
              </a:solidFill>
              <a:latin typeface="OpenSymbol"/>
            </a:endParaRPr>
          </a:p>
        </p:txBody>
      </p:sp>
      <p:sp>
        <p:nvSpPr>
          <p:cNvPr id="123"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Métodos principales (push, pop, map, filter)</a:t>
            </a:r>
            <a:endParaRPr lang="fr-FR" sz="5000" b="0" strike="noStrike" spc="-1">
              <a:solidFill>
                <a:schemeClr val="dk1"/>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8442-D95D-971D-EAE4-73E381E35198}"/>
            </a:ext>
          </a:extLst>
        </p:cNvPr>
        <p:cNvGrpSpPr/>
        <p:nvPr/>
      </p:nvGrpSpPr>
      <p:grpSpPr>
        <a:xfrm>
          <a:off x="0" y="0"/>
          <a:ext cx="0" cy="0"/>
          <a:chOff x="0" y="0"/>
          <a:chExt cx="0" cy="0"/>
        </a:xfrm>
      </p:grpSpPr>
      <p:pic>
        <p:nvPicPr>
          <p:cNvPr id="5" name="Imagen 4" descr="Interfaz de usuario gráfica, Texto, Sitio web&#10;&#10;El contenido generado por IA puede ser incorrecto.">
            <a:extLst>
              <a:ext uri="{FF2B5EF4-FFF2-40B4-BE49-F238E27FC236}">
                <a16:creationId xmlns:a16="http://schemas.microsoft.com/office/drawing/2014/main" id="{68B119FE-5687-15B9-F5A8-C6973ECA3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10" y="1733477"/>
            <a:ext cx="7369179" cy="1676545"/>
          </a:xfrm>
          <a:prstGeom prst="rect">
            <a:avLst/>
          </a:prstGeom>
        </p:spPr>
      </p:pic>
    </p:spTree>
    <p:extLst>
      <p:ext uri="{BB962C8B-B14F-4D97-AF65-F5344CB8AC3E}">
        <p14:creationId xmlns:p14="http://schemas.microsoft.com/office/powerpoint/2010/main" val="99399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dirty="0">
                <a:solidFill>
                  <a:schemeClr val="dk1"/>
                </a:solidFill>
                <a:latin typeface="Catamaran"/>
                <a:ea typeface="Catamaran"/>
              </a:rPr>
              <a:t>En JavaScript, podemos declarar variables utilizando var, let y const. 'var' permite declaraciones que son funcionales y tienen un ámbito global, lo que puede causar problemas en ciertos casos. 'let' es más moderno y permite declaraciones de bloque, mientras que 'const' se usa para declarar constantes que no pueden ser reasignadas.</a:t>
            </a:r>
            <a:endParaRPr lang="en-US" sz="1600" b="0" strike="noStrike" spc="-1" dirty="0">
              <a:solidFill>
                <a:srgbClr val="FFFFFF"/>
              </a:solidFill>
              <a:latin typeface="OpenSymbol"/>
            </a:endParaRPr>
          </a:p>
        </p:txBody>
      </p:sp>
      <p:sp>
        <p:nvSpPr>
          <p:cNvPr id="79"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dirty="0">
                <a:solidFill>
                  <a:schemeClr val="dk1"/>
                </a:solidFill>
                <a:latin typeface="Bai Jamjuree"/>
                <a:ea typeface="Bai Jamjuree"/>
              </a:rPr>
              <a:t>Declaración de variables (var, let, const)</a:t>
            </a:r>
            <a:endParaRPr lang="fr-FR" sz="5000" b="0" strike="noStrike" spc="-1" dirty="0">
              <a:solidFill>
                <a:schemeClr val="dk1"/>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C3EC0-D521-C774-FC38-D1B44ACC73DD}"/>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EF0B1306-B9B1-96D1-E79F-F3AEBBE6B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611547"/>
            <a:ext cx="6972904" cy="1920406"/>
          </a:xfrm>
          <a:prstGeom prst="rect">
            <a:avLst/>
          </a:prstGeom>
        </p:spPr>
      </p:pic>
    </p:spTree>
    <p:extLst>
      <p:ext uri="{BB962C8B-B14F-4D97-AF65-F5344CB8AC3E}">
        <p14:creationId xmlns:p14="http://schemas.microsoft.com/office/powerpoint/2010/main" val="4057739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0C346-65D2-5821-1AA8-15A35A25E822}"/>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E52D7E64-AA2D-E126-D3BD-69FE5C3B7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611547"/>
            <a:ext cx="6972904" cy="1920406"/>
          </a:xfrm>
          <a:prstGeom prst="rect">
            <a:avLst/>
          </a:prstGeom>
        </p:spPr>
      </p:pic>
    </p:spTree>
    <p:extLst>
      <p:ext uri="{BB962C8B-B14F-4D97-AF65-F5344CB8AC3E}">
        <p14:creationId xmlns:p14="http://schemas.microsoft.com/office/powerpoint/2010/main" val="241765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546CD-B75F-26D1-A3F5-EA2C06D5E12F}"/>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87D1296-01BD-1F54-DB0D-9981C593FEBB}"/>
              </a:ext>
            </a:extLst>
          </p:cNvPr>
          <p:cNvPicPr>
            <a:picLocks noChangeAspect="1"/>
          </p:cNvPicPr>
          <p:nvPr/>
        </p:nvPicPr>
        <p:blipFill>
          <a:blip r:embed="rId2"/>
          <a:stretch>
            <a:fillRect/>
          </a:stretch>
        </p:blipFill>
        <p:spPr>
          <a:xfrm>
            <a:off x="1005531" y="1474375"/>
            <a:ext cx="7132938" cy="2194750"/>
          </a:xfrm>
          <a:prstGeom prst="rect">
            <a:avLst/>
          </a:prstGeom>
        </p:spPr>
      </p:pic>
    </p:spTree>
    <p:extLst>
      <p:ext uri="{BB962C8B-B14F-4D97-AF65-F5344CB8AC3E}">
        <p14:creationId xmlns:p14="http://schemas.microsoft.com/office/powerpoint/2010/main" val="181094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426F0-2EF3-B819-48DC-E33C77FE6234}"/>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EA007681-8953-DD69-4BDE-97949CC27B0C}"/>
              </a:ext>
            </a:extLst>
          </p:cNvPr>
          <p:cNvPicPr>
            <a:picLocks noChangeAspect="1"/>
          </p:cNvPicPr>
          <p:nvPr/>
        </p:nvPicPr>
        <p:blipFill>
          <a:blip r:embed="rId2"/>
          <a:stretch>
            <a:fillRect/>
          </a:stretch>
        </p:blipFill>
        <p:spPr>
          <a:xfrm>
            <a:off x="967427" y="1462944"/>
            <a:ext cx="7209145" cy="2217612"/>
          </a:xfrm>
          <a:prstGeom prst="rect">
            <a:avLst/>
          </a:prstGeom>
        </p:spPr>
      </p:pic>
    </p:spTree>
    <p:extLst>
      <p:ext uri="{BB962C8B-B14F-4D97-AF65-F5344CB8AC3E}">
        <p14:creationId xmlns:p14="http://schemas.microsoft.com/office/powerpoint/2010/main" val="340492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a:solidFill>
                  <a:schemeClr val="dk1"/>
                </a:solidFill>
                <a:latin typeface="Bai Jamjuree"/>
                <a:ea typeface="Bai Jamjuree"/>
              </a:rPr>
              <a:t>Iteración sobre arrays</a:t>
            </a:r>
            <a:endParaRPr lang="fr-FR" sz="3200" b="0" strike="noStrike" spc="-1">
              <a:solidFill>
                <a:schemeClr val="dk1"/>
              </a:solidFill>
              <a:latin typeface="Arial"/>
            </a:endParaRPr>
          </a:p>
        </p:txBody>
      </p:sp>
      <p:pic>
        <p:nvPicPr>
          <p:cNvPr id="125" name="Google Shape;140;p31"/>
          <p:cNvPicPr/>
          <p:nvPr/>
        </p:nvPicPr>
        <p:blipFill>
          <a:blip r:embed="rId2"/>
          <a:srcRect t="12051" b="12051"/>
          <a:stretch/>
        </p:blipFill>
        <p:spPr>
          <a:xfrm flipH="1">
            <a:off x="4888800" y="0"/>
            <a:ext cx="4255200" cy="5143320"/>
          </a:xfrm>
          <a:prstGeom prst="rect">
            <a:avLst/>
          </a:prstGeom>
          <a:ln w="0">
            <a:noFill/>
          </a:ln>
        </p:spPr>
      </p:pic>
      <p:sp>
        <p:nvSpPr>
          <p:cNvPr id="126"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La iteración sobre arrays se puede realizar utilizando bucles, como 'for' y 'forEach()'. Estos métodos permiten acceder y manipular valores dentro de un array, facilitando la ejecución de operaciones en cada elemento sin necesidad de identificar índices manualmente.</a:t>
            </a:r>
            <a:endParaRPr lang="en-US" sz="1200" b="0" strike="noStrike" spc="-1">
              <a:solidFill>
                <a:srgbClr val="FFFFFF"/>
              </a:solidFill>
              <a:latin typeface="OpenSymbo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95746-9EBA-9518-1452-9DCCA9A14637}"/>
            </a:ext>
          </a:extLst>
        </p:cNvPr>
        <p:cNvGrpSpPr/>
        <p:nvPr/>
      </p:nvGrpSpPr>
      <p:grpSpPr>
        <a:xfrm>
          <a:off x="0" y="0"/>
          <a:ext cx="0" cy="0"/>
          <a:chOff x="0" y="0"/>
          <a:chExt cx="0" cy="0"/>
        </a:xfrm>
      </p:grpSpPr>
      <p:pic>
        <p:nvPicPr>
          <p:cNvPr id="4" name="Imagen 3" descr="Texto&#10;&#10;El contenido generado por IA puede ser incorrecto.">
            <a:extLst>
              <a:ext uri="{FF2B5EF4-FFF2-40B4-BE49-F238E27FC236}">
                <a16:creationId xmlns:a16="http://schemas.microsoft.com/office/drawing/2014/main" id="{39A006BE-21EA-6608-496C-D191353DB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93" y="1161928"/>
            <a:ext cx="7087214" cy="2819644"/>
          </a:xfrm>
          <a:prstGeom prst="rect">
            <a:avLst/>
          </a:prstGeom>
        </p:spPr>
      </p:pic>
    </p:spTree>
    <p:extLst>
      <p:ext uri="{BB962C8B-B14F-4D97-AF65-F5344CB8AC3E}">
        <p14:creationId xmlns:p14="http://schemas.microsoft.com/office/powerpoint/2010/main" val="153071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157;p34"/>
          <p:cNvPicPr/>
          <p:nvPr/>
        </p:nvPicPr>
        <p:blipFill>
          <a:blip r:embed="rId2"/>
          <a:srcRect t="5212" b="5204"/>
          <a:stretch/>
        </p:blipFill>
        <p:spPr>
          <a:xfrm>
            <a:off x="0" y="0"/>
            <a:ext cx="9143640" cy="5143320"/>
          </a:xfrm>
          <a:prstGeom prst="rect">
            <a:avLst/>
          </a:prstGeom>
          <a:ln w="0">
            <a:noFill/>
          </a:ln>
        </p:spPr>
      </p:pic>
      <p:sp>
        <p:nvSpPr>
          <p:cNvPr id="128"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Objetos</a:t>
            </a:r>
            <a:endParaRPr lang="fr-FR" sz="4000" b="0" strike="noStrike" spc="-1">
              <a:solidFill>
                <a:schemeClr val="dk1"/>
              </a:solidFill>
              <a:latin typeface="Arial"/>
            </a:endParaRPr>
          </a:p>
        </p:txBody>
      </p:sp>
      <p:sp>
        <p:nvSpPr>
          <p:cNvPr id="129"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06</a:t>
            </a:r>
            <a:endParaRPr lang="fr-FR" sz="6000" b="0" strike="noStrike" spc="-1">
              <a:solidFill>
                <a:schemeClr val="dk1"/>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Los objetos en JavaScript son colecciones de pares clave-valor. Se pueden crear utilizando llaves '{}' o mediante el constructor 'new Object()'. Esta estructura permite organizar y manipular datos complejos, creando instancias con propiedades y métodos.</a:t>
            </a:r>
            <a:endParaRPr lang="en-US" sz="1600" b="0" strike="noStrike" spc="-1">
              <a:solidFill>
                <a:srgbClr val="FFFFFF"/>
              </a:solidFill>
              <a:latin typeface="OpenSymbol"/>
            </a:endParaRPr>
          </a:p>
        </p:txBody>
      </p:sp>
      <p:sp>
        <p:nvSpPr>
          <p:cNvPr id="131"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Creación de objetos</a:t>
            </a:r>
            <a:endParaRPr lang="fr-FR" sz="5000" b="0" strike="noStrike" spc="-1">
              <a:solidFill>
                <a:schemeClr val="dk1"/>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50250-772A-D9E4-02D3-BB39ABFE070E}"/>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A6D6F3C2-3D28-56AB-A53B-3FEE584AA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66" y="681826"/>
            <a:ext cx="7475868" cy="3779848"/>
          </a:xfrm>
          <a:prstGeom prst="rect">
            <a:avLst/>
          </a:prstGeom>
        </p:spPr>
      </p:pic>
    </p:spTree>
    <p:extLst>
      <p:ext uri="{BB962C8B-B14F-4D97-AF65-F5344CB8AC3E}">
        <p14:creationId xmlns:p14="http://schemas.microsoft.com/office/powerpoint/2010/main" val="1485683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Para acceder a las propiedades y métodos de un objeto, se puede utilizar la notación de punto o la notación de corchetes. Esto permite tanto leer como modificar los valores de las propiedades. Los métodos son funciones que pertenecen a un objeto y se pueden invocar utilizando la misma notación.</a:t>
            </a:r>
            <a:endParaRPr lang="en-US" sz="1600" b="0" strike="noStrike" spc="-1">
              <a:solidFill>
                <a:srgbClr val="FFFFFF"/>
              </a:solidFill>
              <a:latin typeface="OpenSymbol"/>
            </a:endParaRPr>
          </a:p>
        </p:txBody>
      </p:sp>
      <p:sp>
        <p:nvSpPr>
          <p:cNvPr id="133"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Acceso a propiedades y métodos</a:t>
            </a:r>
            <a:endParaRPr lang="fr-FR" sz="5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016F0-3EE8-5C61-C427-7F32CD7C4B29}"/>
            </a:ext>
          </a:extLst>
        </p:cNvPr>
        <p:cNvGrpSpPr/>
        <p:nvPr/>
      </p:nvGrpSpPr>
      <p:grpSpPr>
        <a:xfrm>
          <a:off x="0" y="0"/>
          <a:ext cx="0" cy="0"/>
          <a:chOff x="0" y="0"/>
          <a:chExt cx="0" cy="0"/>
        </a:xfrm>
      </p:grpSpPr>
      <p:pic>
        <p:nvPicPr>
          <p:cNvPr id="3" name="Imagen 2" descr="Texto&#10;&#10;El contenido generado por IA puede ser incorrecto.">
            <a:extLst>
              <a:ext uri="{FF2B5EF4-FFF2-40B4-BE49-F238E27FC236}">
                <a16:creationId xmlns:a16="http://schemas.microsoft.com/office/drawing/2014/main" id="{6106006D-0089-A244-4C0A-89AE268C5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923" y="72073"/>
            <a:ext cx="4222857" cy="1620370"/>
          </a:xfrm>
          <a:prstGeom prst="rect">
            <a:avLst/>
          </a:prstGeom>
        </p:spPr>
      </p:pic>
      <p:pic>
        <p:nvPicPr>
          <p:cNvPr id="7" name="Imagen 6" descr="Texto&#10;&#10;El contenido generado por IA puede ser incorrecto.">
            <a:extLst>
              <a:ext uri="{FF2B5EF4-FFF2-40B4-BE49-F238E27FC236}">
                <a16:creationId xmlns:a16="http://schemas.microsoft.com/office/drawing/2014/main" id="{E75970F0-F92A-86A3-C45B-5F63B13BA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923" y="1845489"/>
            <a:ext cx="4222857" cy="1452521"/>
          </a:xfrm>
          <a:prstGeom prst="rect">
            <a:avLst/>
          </a:prstGeom>
        </p:spPr>
      </p:pic>
      <p:pic>
        <p:nvPicPr>
          <p:cNvPr id="9" name="Imagen 8" descr="Texto&#10;&#10;El contenido generado por IA puede ser incorrecto.">
            <a:extLst>
              <a:ext uri="{FF2B5EF4-FFF2-40B4-BE49-F238E27FC236}">
                <a16:creationId xmlns:a16="http://schemas.microsoft.com/office/drawing/2014/main" id="{D150DB5F-F79D-C79F-0268-F07FF0452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923" y="3458145"/>
            <a:ext cx="4222857" cy="1366620"/>
          </a:xfrm>
          <a:prstGeom prst="rect">
            <a:avLst/>
          </a:prstGeom>
        </p:spPr>
      </p:pic>
    </p:spTree>
    <p:extLst>
      <p:ext uri="{BB962C8B-B14F-4D97-AF65-F5344CB8AC3E}">
        <p14:creationId xmlns:p14="http://schemas.microsoft.com/office/powerpoint/2010/main" val="316512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19154-2032-5EE8-1CD6-A2F96B94BEC9}"/>
            </a:ext>
          </a:extLst>
        </p:cNvPr>
        <p:cNvGrpSpPr/>
        <p:nvPr/>
      </p:nvGrpSpPr>
      <p:grpSpPr>
        <a:xfrm>
          <a:off x="0" y="0"/>
          <a:ext cx="0" cy="0"/>
          <a:chOff x="0" y="0"/>
          <a:chExt cx="0" cy="0"/>
        </a:xfrm>
      </p:grpSpPr>
      <p:pic>
        <p:nvPicPr>
          <p:cNvPr id="4" name="Imagen 3" descr="Texto&#10;&#10;El contenido generado por IA puede ser incorrecto.">
            <a:extLst>
              <a:ext uri="{FF2B5EF4-FFF2-40B4-BE49-F238E27FC236}">
                <a16:creationId xmlns:a16="http://schemas.microsoft.com/office/drawing/2014/main" id="{26A7E9E1-6FA5-3F79-7089-274B93198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287" y="359434"/>
            <a:ext cx="6225425" cy="4141682"/>
          </a:xfrm>
          <a:prstGeom prst="rect">
            <a:avLst/>
          </a:prstGeom>
        </p:spPr>
      </p:pic>
    </p:spTree>
    <p:extLst>
      <p:ext uri="{BB962C8B-B14F-4D97-AF65-F5344CB8AC3E}">
        <p14:creationId xmlns:p14="http://schemas.microsoft.com/office/powerpoint/2010/main" val="3811296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Google Shape;125;p29"/>
          <p:cNvPicPr/>
          <p:nvPr/>
        </p:nvPicPr>
        <p:blipFill>
          <a:blip r:embed="rId2"/>
          <a:srcRect t="5212" b="5204"/>
          <a:stretch/>
        </p:blipFill>
        <p:spPr>
          <a:xfrm>
            <a:off x="0" y="0"/>
            <a:ext cx="9143640" cy="5143320"/>
          </a:xfrm>
          <a:prstGeom prst="rect">
            <a:avLst/>
          </a:prstGeom>
          <a:ln w="0">
            <a:noFill/>
          </a:ln>
        </p:spPr>
      </p:pic>
      <p:sp>
        <p:nvSpPr>
          <p:cNvPr id="138"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DOM y eventos</a:t>
            </a:r>
            <a:endParaRPr lang="fr-FR" sz="4000" b="0" strike="noStrike" spc="-1">
              <a:solidFill>
                <a:schemeClr val="dk1"/>
              </a:solidFill>
              <a:latin typeface="Arial"/>
            </a:endParaRPr>
          </a:p>
        </p:txBody>
      </p:sp>
      <p:sp>
        <p:nvSpPr>
          <p:cNvPr id="139"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07</a:t>
            </a:r>
            <a:endParaRPr lang="fr-FR" sz="6000" b="0" strike="noStrike" spc="-1">
              <a:solidFill>
                <a:schemeClr val="dk1"/>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Selección y manipulación de elementos</a:t>
            </a:r>
            <a:endParaRPr lang="fr-FR" sz="3200" b="0" strike="noStrike" spc="-1">
              <a:solidFill>
                <a:schemeClr val="dk1"/>
              </a:solidFill>
              <a:latin typeface="Arial"/>
            </a:endParaRPr>
          </a:p>
        </p:txBody>
      </p:sp>
      <p:sp>
        <p:nvSpPr>
          <p:cNvPr id="142"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El Document Object Model (DOM) permite la interacción con la estructura HTML de una página. A través de funciones como 'getElementById()' y 'querySelector()', se pueden seleccionar elementos específicos para ser manipulados, incluyendo su contenido, estilo y atributos.</a:t>
            </a:r>
            <a:endParaRPr lang="en-US" sz="1200" b="0" strike="noStrike" spc="-1">
              <a:solidFill>
                <a:srgbClr val="FFFFFF"/>
              </a:solidFill>
              <a:latin typeface="OpenSymbol"/>
            </a:endParaRPr>
          </a:p>
        </p:txBody>
      </p:sp>
      <p:pic>
        <p:nvPicPr>
          <p:cNvPr id="143"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JavaScript permite responder a eventos del usuario mediante manejadores de eventos. Los eventos pueden incluir clics de ratón, cambios en formularios y movimientos del teclado. Se puede utilizar 'addEventListener()' para asignar funciones a estos eventos, mejorando la interactividad de las páginas web.</a:t>
            </a:r>
            <a:endParaRPr lang="en-US" sz="1600" b="0" strike="noStrike" spc="-1">
              <a:solidFill>
                <a:srgbClr val="FFFFFF"/>
              </a:solidFill>
              <a:latin typeface="OpenSymbol"/>
            </a:endParaRPr>
          </a:p>
        </p:txBody>
      </p:sp>
      <p:sp>
        <p:nvSpPr>
          <p:cNvPr id="145"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Manejo de eventos básicos</a:t>
            </a:r>
            <a:endParaRPr lang="fr-FR" sz="5000" b="0" strike="noStrike" spc="-1">
              <a:solidFill>
                <a:schemeClr val="dk1"/>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La delegación de eventos es una técnica que permite manejar eventos en un elemento padre en lugar de asignar manejadores a múltiples elementos hijos. Esto es útil para optimizar el rendimiento y facilitar la incorporación de nuevos elementos de manera dinámica.</a:t>
            </a:r>
            <a:endParaRPr lang="en-US" sz="1600" b="0" strike="noStrike" spc="-1">
              <a:solidFill>
                <a:srgbClr val="FFFFFF"/>
              </a:solidFill>
              <a:latin typeface="OpenSymbol"/>
            </a:endParaRPr>
          </a:p>
        </p:txBody>
      </p:sp>
      <p:sp>
        <p:nvSpPr>
          <p:cNvPr id="147"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Event Delegation</a:t>
            </a:r>
            <a:endParaRPr lang="fr-FR" sz="5000" b="0" strike="noStrike" spc="-1">
              <a:solidFill>
                <a:schemeClr val="dk1"/>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Google Shape;157;p34"/>
          <p:cNvPicPr/>
          <p:nvPr/>
        </p:nvPicPr>
        <p:blipFill>
          <a:blip r:embed="rId2"/>
          <a:srcRect t="5212" b="5204"/>
          <a:stretch/>
        </p:blipFill>
        <p:spPr>
          <a:xfrm>
            <a:off x="0" y="0"/>
            <a:ext cx="9143640" cy="5143320"/>
          </a:xfrm>
          <a:prstGeom prst="rect">
            <a:avLst/>
          </a:prstGeom>
          <a:ln w="0">
            <a:noFill/>
          </a:ln>
        </p:spPr>
      </p:pic>
      <p:sp>
        <p:nvSpPr>
          <p:cNvPr id="149"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Asincronía</a:t>
            </a:r>
            <a:endParaRPr lang="fr-FR" sz="4000" b="0" strike="noStrike" spc="-1">
              <a:solidFill>
                <a:schemeClr val="dk1"/>
              </a:solidFill>
              <a:latin typeface="Arial"/>
            </a:endParaRPr>
          </a:p>
        </p:txBody>
      </p:sp>
      <p:sp>
        <p:nvSpPr>
          <p:cNvPr id="150"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08</a:t>
            </a:r>
            <a:endParaRPr lang="fr-FR" sz="6000" b="0" strike="noStrike" spc="-1">
              <a:solidFill>
                <a:schemeClr val="dk1"/>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Los callbacks son funciones que se pasan como argumentos a otras funciones para ser ejecutadas después de que una tarea se complete. Se utilizan comúnmente en operaciones asincrónicas, como solicitudes HTTP, para manejar la respuesta una vez que el procesamiento está terminado.</a:t>
            </a:r>
            <a:endParaRPr lang="en-US" sz="1600" b="0" strike="noStrike" spc="-1">
              <a:solidFill>
                <a:srgbClr val="FFFFFF"/>
              </a:solidFill>
              <a:latin typeface="OpenSymbol"/>
            </a:endParaRPr>
          </a:p>
        </p:txBody>
      </p:sp>
      <p:sp>
        <p:nvSpPr>
          <p:cNvPr id="15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Callbacks</a:t>
            </a:r>
            <a:endParaRPr lang="fr-FR" sz="5000" b="0" strike="noStrike" spc="-1">
              <a:solidFill>
                <a:schemeClr val="dk1"/>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a:solidFill>
                  <a:schemeClr val="dk1"/>
                </a:solidFill>
                <a:latin typeface="Bai Jamjuree"/>
                <a:ea typeface="Bai Jamjuree"/>
              </a:rPr>
              <a:t>Promesas básicas</a:t>
            </a:r>
            <a:endParaRPr lang="fr-FR" sz="3200" b="0" strike="noStrike" spc="-1">
              <a:solidFill>
                <a:schemeClr val="dk1"/>
              </a:solidFill>
              <a:latin typeface="Arial"/>
            </a:endParaRPr>
          </a:p>
        </p:txBody>
      </p:sp>
      <p:pic>
        <p:nvPicPr>
          <p:cNvPr id="154" name="Google Shape;140;p31"/>
          <p:cNvPicPr/>
          <p:nvPr/>
        </p:nvPicPr>
        <p:blipFill>
          <a:blip r:embed="rId2"/>
          <a:srcRect t="12051" b="12051"/>
          <a:stretch/>
        </p:blipFill>
        <p:spPr>
          <a:xfrm flipH="1">
            <a:off x="4888800" y="0"/>
            <a:ext cx="4255200" cy="5143320"/>
          </a:xfrm>
          <a:prstGeom prst="rect">
            <a:avLst/>
          </a:prstGeom>
          <a:ln w="0">
            <a:noFill/>
          </a:ln>
        </p:spPr>
      </p:pic>
      <p:sp>
        <p:nvSpPr>
          <p:cNvPr id="155"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Las promesas son una forma mejorada de manejar operaciones asincrónicas. Representan un valor que puede estar disponible ahora, en el futuro o nunca. Una promesa puede estar en uno de tres estados: pendiente, cumplida o rechazada, y permiten un manejo más limpio de errores y resultados con 'then()' y 'catch()'.</a:t>
            </a:r>
            <a:endParaRPr lang="en-US" sz="1200" b="0" strike="noStrike" spc="-1">
              <a:solidFill>
                <a:srgbClr val="FFFFFF"/>
              </a:solidFill>
              <a:latin typeface="OpenSymbo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El manejo de errores en promesas se realiza con el método 'catch()' que captura cualquier error que pueda ocurrir durante el procesamiento de la promesa. Esto asegura que el flujo del programa no se interrumpa inesperadamente y permite implementar estrategias para manejar fallos.</a:t>
            </a:r>
            <a:endParaRPr lang="en-US" sz="1600" b="0" strike="noStrike" spc="-1">
              <a:solidFill>
                <a:srgbClr val="FFFFFF"/>
              </a:solidFill>
              <a:latin typeface="OpenSymbol"/>
            </a:endParaRPr>
          </a:p>
        </p:txBody>
      </p:sp>
      <p:sp>
        <p:nvSpPr>
          <p:cNvPr id="157"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Manejo de errores en promesas</a:t>
            </a:r>
            <a:endParaRPr lang="fr-FR" sz="5000" b="0" strike="noStrike" spc="-1">
              <a:solidFill>
                <a:schemeClr val="dk1"/>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Conclusiones</a:t>
            </a:r>
            <a:endParaRPr lang="fr-FR" sz="3200" b="0" strike="noStrike" spc="-1">
              <a:solidFill>
                <a:schemeClr val="dk1"/>
              </a:solidFill>
              <a:latin typeface="Arial"/>
            </a:endParaRPr>
          </a:p>
        </p:txBody>
      </p:sp>
      <p:sp>
        <p:nvSpPr>
          <p:cNvPr id="159"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En la programación con JavaScript, comprender conceptos fundamentales como variables, funciones, arrays y objetos es esencial para desarrollar aplicaciones eficaces. La adecuada manipulación del DOM y el manejo de eventos mejoran la interactividad, mientras que las técnicas de asincronía, como callbacks y promesas, permiten una gestión eficiente de las operaciones asíncronas.</a:t>
            </a:r>
            <a:endParaRPr lang="en-US" sz="1200" b="0" strike="noStrike" spc="-1">
              <a:solidFill>
                <a:srgbClr val="FFFFFF"/>
              </a:solidFill>
              <a:latin typeface="OpenSymbol"/>
            </a:endParaRPr>
          </a:p>
        </p:txBody>
      </p:sp>
      <p:pic>
        <p:nvPicPr>
          <p:cNvPr id="160"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JavaScript tiene varios tipos primitivos, incluidos strings (cadenas de texto), numbers (números, tanto enteros como decimales), y booleans (valores True o False). Estos tipos son fundamentales para la manipulación de datos dentro del lenguaje.</a:t>
            </a:r>
            <a:endParaRPr lang="en-US" sz="1600" b="0" strike="noStrike" spc="-1">
              <a:solidFill>
                <a:srgbClr val="FFFFFF"/>
              </a:solidFill>
              <a:latin typeface="OpenSymbol"/>
            </a:endParaRPr>
          </a:p>
        </p:txBody>
      </p:sp>
      <p:sp>
        <p:nvSpPr>
          <p:cNvPr id="81"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Tipos primitivos (string, number, boolean)</a:t>
            </a:r>
            <a:endParaRPr lang="fr-FR" sz="50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Ámbito de las variables</a:t>
            </a:r>
            <a:endParaRPr lang="fr-FR" sz="3200" b="0" strike="noStrike" spc="-1">
              <a:solidFill>
                <a:schemeClr val="dk1"/>
              </a:solidFill>
              <a:latin typeface="Arial"/>
            </a:endParaRPr>
          </a:p>
        </p:txBody>
      </p:sp>
      <p:sp>
        <p:nvSpPr>
          <p:cNvPr id="83"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El ámbito de las variables define dónde se pueden acceder esas variables en el código. Las variables declaradas con 'var' tienen un ámbito funcional, mientras que las declaradas con 'let' y 'const' tienen un ámbito de bloque, lo que significa que su accesibilidad se limita al bloque donde fueron declaradas.</a:t>
            </a:r>
            <a:endParaRPr lang="en-US" sz="1200" b="0" strike="noStrike" spc="-1">
              <a:solidFill>
                <a:srgbClr val="FFFFFF"/>
              </a:solidFill>
              <a:latin typeface="OpenSymbol"/>
            </a:endParaRPr>
          </a:p>
        </p:txBody>
      </p:sp>
      <p:pic>
        <p:nvPicPr>
          <p:cNvPr id="84"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57;p34"/>
          <p:cNvPicPr/>
          <p:nvPr/>
        </p:nvPicPr>
        <p:blipFill>
          <a:blip r:embed="rId2"/>
          <a:srcRect t="5212" b="5204"/>
          <a:stretch/>
        </p:blipFill>
        <p:spPr>
          <a:xfrm>
            <a:off x="0" y="0"/>
            <a:ext cx="9143640" cy="5143320"/>
          </a:xfrm>
          <a:prstGeom prst="rect">
            <a:avLst/>
          </a:prstGeom>
          <a:ln w="0">
            <a:noFill/>
          </a:ln>
        </p:spPr>
      </p:pic>
      <p:sp>
        <p:nvSpPr>
          <p:cNvPr id="86"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Operadores</a:t>
            </a:r>
            <a:endParaRPr lang="fr-FR" sz="4000" b="0" strike="noStrike" spc="-1">
              <a:solidFill>
                <a:schemeClr val="dk1"/>
              </a:solidFill>
              <a:latin typeface="Arial"/>
            </a:endParaRPr>
          </a:p>
        </p:txBody>
      </p:sp>
      <p:sp>
        <p:nvSpPr>
          <p:cNvPr id="87"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200" b="1" strike="noStrike" spc="-1">
                <a:solidFill>
                  <a:schemeClr val="dk1"/>
                </a:solidFill>
                <a:latin typeface="Bai Jamjuree"/>
                <a:ea typeface="Bai Jamjuree"/>
              </a:rPr>
              <a:t>Operadores aritméticos, de comparación y lógicos</a:t>
            </a:r>
            <a:endParaRPr lang="fr-FR" sz="3200" b="0" strike="noStrike" spc="-1">
              <a:solidFill>
                <a:schemeClr val="dk1"/>
              </a:solidFill>
              <a:latin typeface="Arial"/>
            </a:endParaRPr>
          </a:p>
        </p:txBody>
      </p:sp>
      <p:pic>
        <p:nvPicPr>
          <p:cNvPr id="89" name="Google Shape;140;p31"/>
          <p:cNvPicPr/>
          <p:nvPr/>
        </p:nvPicPr>
        <p:blipFill>
          <a:blip r:embed="rId2"/>
          <a:srcRect t="12051" b="12051"/>
          <a:stretch/>
        </p:blipFill>
        <p:spPr>
          <a:xfrm flipH="1">
            <a:off x="4888800" y="0"/>
            <a:ext cx="4255200" cy="5143320"/>
          </a:xfrm>
          <a:prstGeom prst="rect">
            <a:avLst/>
          </a:prstGeom>
          <a:ln w="0">
            <a:noFill/>
          </a:ln>
        </p:spPr>
      </p:pic>
      <p:sp>
        <p:nvSpPr>
          <p:cNvPr id="90"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Los operadores aritméticos permiten realizar operaciones matemáticas, como suma, resta, multiplicación y división. Los operadores de comparación se utilizan para comparar valores y devuelven un booleano como resultado. Los operadores lógicos permiten combinar expresiones booleanas.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B680-A119-1F05-1B4C-968C17D6A9E7}"/>
            </a:ext>
          </a:extLst>
        </p:cNvPr>
        <p:cNvGrpSpPr/>
        <p:nvPr/>
      </p:nvGrpSpPr>
      <p:grpSpPr>
        <a:xfrm>
          <a:off x="0" y="0"/>
          <a:ext cx="0" cy="0"/>
          <a:chOff x="0" y="0"/>
          <a:chExt cx="0" cy="0"/>
        </a:xfrm>
      </p:grpSpPr>
      <p:pic>
        <p:nvPicPr>
          <p:cNvPr id="4" name="Imagen 3" descr="Texto&#10;&#10;El contenido generado por IA puede ser incorrecto.">
            <a:extLst>
              <a:ext uri="{FF2B5EF4-FFF2-40B4-BE49-F238E27FC236}">
                <a16:creationId xmlns:a16="http://schemas.microsoft.com/office/drawing/2014/main" id="{BB2E3E8E-2422-EC70-C94C-D66E47B05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910" y="1036187"/>
            <a:ext cx="7148179" cy="3071126"/>
          </a:xfrm>
          <a:prstGeom prst="rect">
            <a:avLst/>
          </a:prstGeom>
        </p:spPr>
      </p:pic>
    </p:spTree>
    <p:extLst>
      <p:ext uri="{BB962C8B-B14F-4D97-AF65-F5344CB8AC3E}">
        <p14:creationId xmlns:p14="http://schemas.microsoft.com/office/powerpoint/2010/main" val="2266461227"/>
      </p:ext>
    </p:extLst>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TotalTime>
  <Words>1121</Words>
  <Application>Microsoft Office PowerPoint</Application>
  <PresentationFormat>Presentación en pantalla (16:9)</PresentationFormat>
  <Paragraphs>60</Paragraphs>
  <Slides>49</Slides>
  <Notes>0</Notes>
  <HiddenSlides>0</HiddenSlides>
  <MMClips>0</MMClips>
  <ScaleCrop>false</ScaleCrop>
  <HeadingPairs>
    <vt:vector size="6" baseType="variant">
      <vt:variant>
        <vt:lpstr>Fuentes usadas</vt:lpstr>
      </vt:variant>
      <vt:variant>
        <vt:i4>6</vt:i4>
      </vt:variant>
      <vt:variant>
        <vt:lpstr>Tema</vt:lpstr>
      </vt:variant>
      <vt:variant>
        <vt:i4>23</vt:i4>
      </vt:variant>
      <vt:variant>
        <vt:lpstr>Títulos de diapositiva</vt:lpstr>
      </vt:variant>
      <vt:variant>
        <vt:i4>49</vt:i4>
      </vt:variant>
    </vt:vector>
  </HeadingPairs>
  <TitlesOfParts>
    <vt:vector size="78" baseType="lpstr">
      <vt:lpstr>Arial</vt:lpstr>
      <vt:lpstr>Bai Jamjuree</vt:lpstr>
      <vt:lpstr>Catamaran</vt:lpstr>
      <vt:lpstr>OpenSymbol</vt:lpstr>
      <vt:lpstr>Symbol</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Programación en JavaScript</vt:lpstr>
      <vt:lpstr>Variables</vt:lpstr>
      <vt:lpstr>Declaración de variables (var, let, const)</vt:lpstr>
      <vt:lpstr>Presentación de PowerPoint</vt:lpstr>
      <vt:lpstr>Tipos primitivos (string, number, boolean)</vt:lpstr>
      <vt:lpstr>Ámbito de las variables</vt:lpstr>
      <vt:lpstr>Operadores</vt:lpstr>
      <vt:lpstr>Operadores aritméticos, de comparación y lógicos</vt:lpstr>
      <vt:lpstr>Presentación de PowerPoint</vt:lpstr>
      <vt:lpstr>Presentación de PowerPoint</vt:lpstr>
      <vt:lpstr>Precedencia de operadores</vt:lpstr>
      <vt:lpstr>Presentación de PowerPoint</vt:lpstr>
      <vt:lpstr>Control de flujo</vt:lpstr>
      <vt:lpstr>Condicionales (if-else, switch)</vt:lpstr>
      <vt:lpstr>Presentación de PowerPoint</vt:lpstr>
      <vt:lpstr>Presentación de PowerPoint</vt:lpstr>
      <vt:lpstr>Bucles (for, while, do-while)</vt:lpstr>
      <vt:lpstr>Presentación de PowerPoint</vt:lpstr>
      <vt:lpstr>Presentación de PowerPoint</vt:lpstr>
      <vt:lpstr>Presentación de PowerPoint</vt:lpstr>
      <vt:lpstr>Funciones</vt:lpstr>
      <vt:lpstr>Declaración y expresión de funciones</vt:lpstr>
      <vt:lpstr>Presentación de PowerPoint</vt:lpstr>
      <vt:lpstr>Presentación de PowerPoint</vt:lpstr>
      <vt:lpstr>Parámetros y retorno de valores</vt:lpstr>
      <vt:lpstr>Arrays</vt:lpstr>
      <vt:lpstr>Creación y manipulación de arrays</vt:lpstr>
      <vt:lpstr>Métodos principales (push, pop, map, filter)</vt:lpstr>
      <vt:lpstr>Presentación de PowerPoint</vt:lpstr>
      <vt:lpstr>Presentación de PowerPoint</vt:lpstr>
      <vt:lpstr>Presentación de PowerPoint</vt:lpstr>
      <vt:lpstr>Presentación de PowerPoint</vt:lpstr>
      <vt:lpstr>Presentación de PowerPoint</vt:lpstr>
      <vt:lpstr>Iteración sobre arrays</vt:lpstr>
      <vt:lpstr>Presentación de PowerPoint</vt:lpstr>
      <vt:lpstr>Objetos</vt:lpstr>
      <vt:lpstr>Creación de objetos</vt:lpstr>
      <vt:lpstr>Presentación de PowerPoint</vt:lpstr>
      <vt:lpstr>Acceso a propiedades y métodos</vt:lpstr>
      <vt:lpstr>Presentación de PowerPoint</vt:lpstr>
      <vt:lpstr>DOM y eventos</vt:lpstr>
      <vt:lpstr>Selección y manipulación de elementos</vt:lpstr>
      <vt:lpstr>Manejo de eventos básicos</vt:lpstr>
      <vt:lpstr>Event Delegation</vt:lpstr>
      <vt:lpstr>Asincronía</vt:lpstr>
      <vt:lpstr>Callbacks</vt:lpstr>
      <vt:lpstr>Promesas básicas</vt:lpstr>
      <vt:lpstr>Manejo de errores en promesas</vt:lpstr>
      <vt:lpstr>Conclusiones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Yoimer</dc:creator>
  <cp:lastModifiedBy>Yoimer Coronado Ramos</cp:lastModifiedBy>
  <cp:revision>4</cp:revision>
  <dcterms:modified xsi:type="dcterms:W3CDTF">2025-06-04T20:23:11Z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2025-05-24T15:24:16Z</dcterms:created>
  <dc:creator>Unknown Creator</dc:creator>
  <dc:description/>
  <dc:language>en-US</dc:language>
  <cp:lastModifiedBy>Unknown Creator</cp:lastModifiedBy>
  <dcterms:modified xsi:type="dcterms:W3CDTF">2025-05-24T15:24:16Z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36</vt:r8>
  </property>
</Properties>
</file>