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3" r:id="rId4"/>
    <p:sldId id="267" r:id="rId5"/>
    <p:sldId id="262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CB08A-56AC-4768-9DAA-180073D7CE7C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384178B5-13CB-42D4-941B-EA99BB562894}">
      <dgm:prSet/>
      <dgm:spPr/>
      <dgm:t>
        <a:bodyPr/>
        <a:lstStyle/>
        <a:p>
          <a:r>
            <a:rPr lang="en-IN" dirty="0"/>
            <a:t>Aim:</a:t>
          </a:r>
        </a:p>
      </dgm:t>
    </dgm:pt>
    <dgm:pt modelId="{6D81B950-5E92-4EDE-AD5A-896820D6982A}" type="parTrans" cxnId="{0ACAC036-4373-4D11-B4FA-1DBE8C62680C}">
      <dgm:prSet/>
      <dgm:spPr/>
      <dgm:t>
        <a:bodyPr/>
        <a:lstStyle/>
        <a:p>
          <a:endParaRPr lang="en-IN"/>
        </a:p>
      </dgm:t>
    </dgm:pt>
    <dgm:pt modelId="{CB0D11C6-2645-4936-A20E-D9CEABCA88C0}" type="sibTrans" cxnId="{0ACAC036-4373-4D11-B4FA-1DBE8C62680C}">
      <dgm:prSet/>
      <dgm:spPr/>
      <dgm:t>
        <a:bodyPr/>
        <a:lstStyle/>
        <a:p>
          <a:endParaRPr lang="en-IN"/>
        </a:p>
      </dgm:t>
    </dgm:pt>
    <dgm:pt modelId="{35D6ABC8-0491-46FA-8547-3292AE6C28A2}">
      <dgm:prSet/>
      <dgm:spPr/>
      <dgm:t>
        <a:bodyPr/>
        <a:lstStyle/>
        <a:p>
          <a:r>
            <a:rPr lang="en-IN" dirty="0"/>
            <a:t>Methodology</a:t>
          </a:r>
        </a:p>
      </dgm:t>
    </dgm:pt>
    <dgm:pt modelId="{E0114BF0-50E9-40EA-BF60-4590BAFB16BD}" type="parTrans" cxnId="{675EDE21-4B4D-45A1-BC2B-8CAF0E011E45}">
      <dgm:prSet/>
      <dgm:spPr/>
      <dgm:t>
        <a:bodyPr/>
        <a:lstStyle/>
        <a:p>
          <a:endParaRPr lang="en-IN"/>
        </a:p>
      </dgm:t>
    </dgm:pt>
    <dgm:pt modelId="{92E3D15D-9789-4A55-B54B-30D469A273CA}" type="sibTrans" cxnId="{675EDE21-4B4D-45A1-BC2B-8CAF0E011E45}">
      <dgm:prSet/>
      <dgm:spPr/>
      <dgm:t>
        <a:bodyPr/>
        <a:lstStyle/>
        <a:p>
          <a:endParaRPr lang="en-IN"/>
        </a:p>
      </dgm:t>
    </dgm:pt>
    <dgm:pt modelId="{91821C40-9248-44EE-9EF9-4EF70783A4B8}">
      <dgm:prSet custT="1"/>
      <dgm:spPr/>
      <dgm:t>
        <a:bodyPr/>
        <a:lstStyle/>
        <a:p>
          <a:r>
            <a:rPr lang="en-IN" sz="1600" dirty="0"/>
            <a:t>Problem representation, defining fitness function and constraints and applying </a:t>
          </a:r>
          <a:r>
            <a:rPr lang="en-IN" sz="1600" dirty="0" err="1"/>
            <a:t>algo</a:t>
          </a:r>
          <a:r>
            <a:rPr lang="en-IN" sz="1600" dirty="0"/>
            <a:t>.</a:t>
          </a:r>
        </a:p>
      </dgm:t>
    </dgm:pt>
    <dgm:pt modelId="{50A9B332-30C4-4885-8C65-0B99D2DD668C}" type="parTrans" cxnId="{A355FC19-3AE1-4C6C-A5D6-133A38352A97}">
      <dgm:prSet/>
      <dgm:spPr/>
      <dgm:t>
        <a:bodyPr/>
        <a:lstStyle/>
        <a:p>
          <a:endParaRPr lang="en-IN"/>
        </a:p>
      </dgm:t>
    </dgm:pt>
    <dgm:pt modelId="{AA8D3B3F-8C8C-48B2-BAAD-927349D407A6}" type="sibTrans" cxnId="{A355FC19-3AE1-4C6C-A5D6-133A38352A97}">
      <dgm:prSet/>
      <dgm:spPr/>
      <dgm:t>
        <a:bodyPr/>
        <a:lstStyle/>
        <a:p>
          <a:endParaRPr lang="en-IN"/>
        </a:p>
      </dgm:t>
    </dgm:pt>
    <dgm:pt modelId="{1B2D3317-2135-4CDA-A4E5-C981D7978C20}">
      <dgm:prSet custT="1"/>
      <dgm:spPr/>
      <dgm:t>
        <a:bodyPr/>
        <a:lstStyle/>
        <a:p>
          <a:r>
            <a:rPr lang="en-IN" sz="1600" dirty="0"/>
            <a:t>Hybridized Evolution Algorithm</a:t>
          </a:r>
        </a:p>
      </dgm:t>
    </dgm:pt>
    <dgm:pt modelId="{198F39C9-AFF4-45F8-B45F-231C908FB802}" type="parTrans" cxnId="{7CED3305-9895-4D4A-8898-46E01EE33473}">
      <dgm:prSet/>
      <dgm:spPr/>
      <dgm:t>
        <a:bodyPr/>
        <a:lstStyle/>
        <a:p>
          <a:endParaRPr lang="en-IN"/>
        </a:p>
      </dgm:t>
    </dgm:pt>
    <dgm:pt modelId="{08EF0983-5C32-4F4C-A5A8-28F730765F5D}" type="sibTrans" cxnId="{7CED3305-9895-4D4A-8898-46E01EE33473}">
      <dgm:prSet/>
      <dgm:spPr/>
      <dgm:t>
        <a:bodyPr/>
        <a:lstStyle/>
        <a:p>
          <a:endParaRPr lang="en-IN"/>
        </a:p>
      </dgm:t>
    </dgm:pt>
    <dgm:pt modelId="{D2DD6045-9716-415B-8C90-3920B77457B9}">
      <dgm:prSet custT="1"/>
      <dgm:spPr/>
      <dgm:t>
        <a:bodyPr/>
        <a:lstStyle/>
        <a:p>
          <a:r>
            <a:rPr lang="en-IN" sz="1600" dirty="0"/>
            <a:t>Greedy Algorithm </a:t>
          </a:r>
        </a:p>
      </dgm:t>
    </dgm:pt>
    <dgm:pt modelId="{80AC11B0-C0B3-4617-8E0B-F46683E5C795}" type="parTrans" cxnId="{CF125BC9-692E-40F8-9658-B7816878C9FE}">
      <dgm:prSet/>
      <dgm:spPr/>
      <dgm:t>
        <a:bodyPr/>
        <a:lstStyle/>
        <a:p>
          <a:endParaRPr lang="en-IN"/>
        </a:p>
      </dgm:t>
    </dgm:pt>
    <dgm:pt modelId="{79147A78-D39F-4F43-AAB3-D33854DCCABB}" type="sibTrans" cxnId="{CF125BC9-692E-40F8-9658-B7816878C9FE}">
      <dgm:prSet/>
      <dgm:spPr/>
      <dgm:t>
        <a:bodyPr/>
        <a:lstStyle/>
        <a:p>
          <a:endParaRPr lang="en-IN"/>
        </a:p>
      </dgm:t>
    </dgm:pt>
    <dgm:pt modelId="{5A457098-4793-4FE3-8649-9385C8E74F2D}">
      <dgm:prSet/>
      <dgm:spPr/>
      <dgm:t>
        <a:bodyPr/>
        <a:lstStyle/>
        <a:p>
          <a:r>
            <a:rPr lang="en-IN" dirty="0"/>
            <a:t>Product:</a:t>
          </a:r>
        </a:p>
      </dgm:t>
    </dgm:pt>
    <dgm:pt modelId="{68BFAAB5-0343-4DD9-B47B-DF5C0E2980DC}" type="sibTrans" cxnId="{2F08534D-A910-42BF-86AF-8B43CD7DF567}">
      <dgm:prSet/>
      <dgm:spPr/>
      <dgm:t>
        <a:bodyPr/>
        <a:lstStyle/>
        <a:p>
          <a:endParaRPr lang="en-IN"/>
        </a:p>
      </dgm:t>
    </dgm:pt>
    <dgm:pt modelId="{1768AEAB-5110-4689-B77B-FA7EAFF9CC14}" type="parTrans" cxnId="{2F08534D-A910-42BF-86AF-8B43CD7DF567}">
      <dgm:prSet/>
      <dgm:spPr/>
      <dgm:t>
        <a:bodyPr/>
        <a:lstStyle/>
        <a:p>
          <a:endParaRPr lang="en-IN"/>
        </a:p>
      </dgm:t>
    </dgm:pt>
    <dgm:pt modelId="{BADDF5D7-D821-4ABF-9E81-AAADDE03F5C2}">
      <dgm:prSet custT="1"/>
      <dgm:spPr/>
      <dgm:t>
        <a:bodyPr/>
        <a:lstStyle/>
        <a:p>
          <a:r>
            <a:rPr lang="en-IN" sz="1600" dirty="0" err="1"/>
            <a:t>ELISi</a:t>
          </a:r>
          <a:r>
            <a:rPr lang="en-IN" sz="2700" dirty="0"/>
            <a:t> </a:t>
          </a:r>
        </a:p>
      </dgm:t>
    </dgm:pt>
    <dgm:pt modelId="{19EA8D1A-CDE8-447B-B273-E83F7CF1A5C4}" type="sibTrans" cxnId="{8F53774E-CDC2-45DF-9A22-C33DAE814BB1}">
      <dgm:prSet/>
      <dgm:spPr/>
      <dgm:t>
        <a:bodyPr/>
        <a:lstStyle/>
        <a:p>
          <a:endParaRPr lang="en-IN"/>
        </a:p>
      </dgm:t>
    </dgm:pt>
    <dgm:pt modelId="{233CF09B-C0E8-47C9-9F9D-66A32386FBED}" type="parTrans" cxnId="{8F53774E-CDC2-45DF-9A22-C33DAE814BB1}">
      <dgm:prSet/>
      <dgm:spPr/>
      <dgm:t>
        <a:bodyPr/>
        <a:lstStyle/>
        <a:p>
          <a:endParaRPr lang="en-IN"/>
        </a:p>
      </dgm:t>
    </dgm:pt>
    <dgm:pt modelId="{B1A22B6A-5B68-4C76-8554-CD5E280C40CD}">
      <dgm:prSet/>
      <dgm:spPr/>
      <dgm:t>
        <a:bodyPr/>
        <a:lstStyle/>
        <a:p>
          <a:endParaRPr lang="en-IN" sz="2700" dirty="0"/>
        </a:p>
      </dgm:t>
    </dgm:pt>
    <dgm:pt modelId="{E6229236-91D8-4C6B-BCEF-982B0D074804}" type="sibTrans" cxnId="{153CBBE2-52FA-4816-8B12-2FAA5E21E701}">
      <dgm:prSet/>
      <dgm:spPr/>
      <dgm:t>
        <a:bodyPr/>
        <a:lstStyle/>
        <a:p>
          <a:endParaRPr lang="en-IN"/>
        </a:p>
      </dgm:t>
    </dgm:pt>
    <dgm:pt modelId="{74116A8A-455D-4CE3-AE3D-332412E7A24D}" type="parTrans" cxnId="{153CBBE2-52FA-4816-8B12-2FAA5E21E701}">
      <dgm:prSet/>
      <dgm:spPr/>
      <dgm:t>
        <a:bodyPr/>
        <a:lstStyle/>
        <a:p>
          <a:endParaRPr lang="en-IN"/>
        </a:p>
      </dgm:t>
    </dgm:pt>
    <dgm:pt modelId="{E36AD3BD-7BF1-4411-AE2B-E804C2987FDF}" type="pres">
      <dgm:prSet presAssocID="{31DCB08A-56AC-4768-9DAA-180073D7CE7C}" presName="linearFlow" presStyleCnt="0">
        <dgm:presLayoutVars>
          <dgm:dir/>
          <dgm:animLvl val="lvl"/>
          <dgm:resizeHandles val="exact"/>
        </dgm:presLayoutVars>
      </dgm:prSet>
      <dgm:spPr/>
    </dgm:pt>
    <dgm:pt modelId="{C03B1B45-F123-4C52-A62D-AC0420A9D435}" type="pres">
      <dgm:prSet presAssocID="{384178B5-13CB-42D4-941B-EA99BB562894}" presName="composite" presStyleCnt="0"/>
      <dgm:spPr/>
    </dgm:pt>
    <dgm:pt modelId="{9C4924E1-CE7B-43B6-B5AA-B1C8872635CD}" type="pres">
      <dgm:prSet presAssocID="{384178B5-13CB-42D4-941B-EA99BB56289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0CD6D17-6390-4E69-B8F9-65C03713665A}" type="pres">
      <dgm:prSet presAssocID="{384178B5-13CB-42D4-941B-EA99BB562894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E22C30F4-5E14-4612-8150-B7518DB281AD}" type="pres">
      <dgm:prSet presAssocID="{CB0D11C6-2645-4936-A20E-D9CEABCA88C0}" presName="sp" presStyleCnt="0"/>
      <dgm:spPr/>
    </dgm:pt>
    <dgm:pt modelId="{DCF6CB65-3B5E-4E83-88B0-6CA0EEFE9026}" type="pres">
      <dgm:prSet presAssocID="{35D6ABC8-0491-46FA-8547-3292AE6C28A2}" presName="composite" presStyleCnt="0"/>
      <dgm:spPr/>
    </dgm:pt>
    <dgm:pt modelId="{872914FF-7AA6-47BA-99E4-07B121D6DEA4}" type="pres">
      <dgm:prSet presAssocID="{35D6ABC8-0491-46FA-8547-3292AE6C28A2}" presName="parentText" presStyleLbl="alignNode1" presStyleIdx="1" presStyleCnt="3" custScaleX="110000" custLinFactNeighborX="-6866" custLinFactNeighborY="-13818">
        <dgm:presLayoutVars>
          <dgm:chMax val="1"/>
          <dgm:bulletEnabled val="1"/>
        </dgm:presLayoutVars>
      </dgm:prSet>
      <dgm:spPr/>
    </dgm:pt>
    <dgm:pt modelId="{75777467-2184-4B9C-AE88-6B879881A756}" type="pres">
      <dgm:prSet presAssocID="{35D6ABC8-0491-46FA-8547-3292AE6C28A2}" presName="descendantText" presStyleLbl="alignAcc1" presStyleIdx="1" presStyleCnt="3" custScaleY="148622" custLinFactNeighborX="0" custLinFactNeighborY="0">
        <dgm:presLayoutVars>
          <dgm:bulletEnabled val="1"/>
        </dgm:presLayoutVars>
      </dgm:prSet>
      <dgm:spPr/>
    </dgm:pt>
    <dgm:pt modelId="{3831904D-22BF-4D88-A889-EAC1DDCBF727}" type="pres">
      <dgm:prSet presAssocID="{92E3D15D-9789-4A55-B54B-30D469A273CA}" presName="sp" presStyleCnt="0"/>
      <dgm:spPr/>
    </dgm:pt>
    <dgm:pt modelId="{45B7B418-DABD-4433-BAD5-54F8AF6B99D9}" type="pres">
      <dgm:prSet presAssocID="{5A457098-4793-4FE3-8649-9385C8E74F2D}" presName="composite" presStyleCnt="0"/>
      <dgm:spPr/>
    </dgm:pt>
    <dgm:pt modelId="{CDD58F06-7EC8-4952-A463-A445F277510C}" type="pres">
      <dgm:prSet presAssocID="{5A457098-4793-4FE3-8649-9385C8E74F2D}" presName="parentText" presStyleLbl="alignNode1" presStyleIdx="2" presStyleCnt="3" custLinFactNeighborX="2500" custLinFactNeighborY="13818">
        <dgm:presLayoutVars>
          <dgm:chMax val="1"/>
          <dgm:bulletEnabled val="1"/>
        </dgm:presLayoutVars>
      </dgm:prSet>
      <dgm:spPr/>
    </dgm:pt>
    <dgm:pt modelId="{086CE472-51D7-4FCE-95AC-FFC2D878D9A2}" type="pres">
      <dgm:prSet presAssocID="{5A457098-4793-4FE3-8649-9385C8E74F2D}" presName="descendantText" presStyleLbl="alignAcc1" presStyleIdx="2" presStyleCnt="3" custLinFactNeighborX="276" custLinFactNeighborY="22183">
        <dgm:presLayoutVars>
          <dgm:bulletEnabled val="1"/>
        </dgm:presLayoutVars>
      </dgm:prSet>
      <dgm:spPr/>
    </dgm:pt>
  </dgm:ptLst>
  <dgm:cxnLst>
    <dgm:cxn modelId="{7CED3305-9895-4D4A-8898-46E01EE33473}" srcId="{35D6ABC8-0491-46FA-8547-3292AE6C28A2}" destId="{1B2D3317-2135-4CDA-A4E5-C981D7978C20}" srcOrd="0" destOrd="0" parTransId="{198F39C9-AFF4-45F8-B45F-231C908FB802}" sibTransId="{08EF0983-5C32-4F4C-A5A8-28F730765F5D}"/>
    <dgm:cxn modelId="{A355FC19-3AE1-4C6C-A5D6-133A38352A97}" srcId="{384178B5-13CB-42D4-941B-EA99BB562894}" destId="{91821C40-9248-44EE-9EF9-4EF70783A4B8}" srcOrd="0" destOrd="0" parTransId="{50A9B332-30C4-4885-8C65-0B99D2DD668C}" sibTransId="{AA8D3B3F-8C8C-48B2-BAAD-927349D407A6}"/>
    <dgm:cxn modelId="{675EDE21-4B4D-45A1-BC2B-8CAF0E011E45}" srcId="{31DCB08A-56AC-4768-9DAA-180073D7CE7C}" destId="{35D6ABC8-0491-46FA-8547-3292AE6C28A2}" srcOrd="1" destOrd="0" parTransId="{E0114BF0-50E9-40EA-BF60-4590BAFB16BD}" sibTransId="{92E3D15D-9789-4A55-B54B-30D469A273CA}"/>
    <dgm:cxn modelId="{0ACAC036-4373-4D11-B4FA-1DBE8C62680C}" srcId="{31DCB08A-56AC-4768-9DAA-180073D7CE7C}" destId="{384178B5-13CB-42D4-941B-EA99BB562894}" srcOrd="0" destOrd="0" parTransId="{6D81B950-5E92-4EDE-AD5A-896820D6982A}" sibTransId="{CB0D11C6-2645-4936-A20E-D9CEABCA88C0}"/>
    <dgm:cxn modelId="{A45AE53A-3E6F-4EE9-8710-542B3021BE36}" type="presOf" srcId="{384178B5-13CB-42D4-941B-EA99BB562894}" destId="{9C4924E1-CE7B-43B6-B5AA-B1C8872635CD}" srcOrd="0" destOrd="0" presId="urn:microsoft.com/office/officeart/2005/8/layout/chevron2"/>
    <dgm:cxn modelId="{15B3CD5C-E016-43EE-8519-ADB6166F8D24}" type="presOf" srcId="{BADDF5D7-D821-4ABF-9E81-AAADDE03F5C2}" destId="{086CE472-51D7-4FCE-95AC-FFC2D878D9A2}" srcOrd="0" destOrd="0" presId="urn:microsoft.com/office/officeart/2005/8/layout/chevron2"/>
    <dgm:cxn modelId="{908AF05D-232B-45FA-B532-E8F3DCB67ECE}" type="presOf" srcId="{35D6ABC8-0491-46FA-8547-3292AE6C28A2}" destId="{872914FF-7AA6-47BA-99E4-07B121D6DEA4}" srcOrd="0" destOrd="0" presId="urn:microsoft.com/office/officeart/2005/8/layout/chevron2"/>
    <dgm:cxn modelId="{2F08534D-A910-42BF-86AF-8B43CD7DF567}" srcId="{31DCB08A-56AC-4768-9DAA-180073D7CE7C}" destId="{5A457098-4793-4FE3-8649-9385C8E74F2D}" srcOrd="2" destOrd="0" parTransId="{1768AEAB-5110-4689-B77B-FA7EAFF9CC14}" sibTransId="{68BFAAB5-0343-4DD9-B47B-DF5C0E2980DC}"/>
    <dgm:cxn modelId="{8F53774E-CDC2-45DF-9A22-C33DAE814BB1}" srcId="{5A457098-4793-4FE3-8649-9385C8E74F2D}" destId="{BADDF5D7-D821-4ABF-9E81-AAADDE03F5C2}" srcOrd="0" destOrd="0" parTransId="{233CF09B-C0E8-47C9-9F9D-66A32386FBED}" sibTransId="{19EA8D1A-CDE8-447B-B273-E83F7CF1A5C4}"/>
    <dgm:cxn modelId="{760C0A50-F744-4DEA-B94E-9F9475459926}" type="presOf" srcId="{1B2D3317-2135-4CDA-A4E5-C981D7978C20}" destId="{75777467-2184-4B9C-AE88-6B879881A756}" srcOrd="0" destOrd="0" presId="urn:microsoft.com/office/officeart/2005/8/layout/chevron2"/>
    <dgm:cxn modelId="{6C561475-D2C9-4DE1-8594-7CC6A9C03E88}" type="presOf" srcId="{5A457098-4793-4FE3-8649-9385C8E74F2D}" destId="{CDD58F06-7EC8-4952-A463-A445F277510C}" srcOrd="0" destOrd="0" presId="urn:microsoft.com/office/officeart/2005/8/layout/chevron2"/>
    <dgm:cxn modelId="{E34A4F7C-A752-4067-AB02-42F6A89A7AB6}" type="presOf" srcId="{B1A22B6A-5B68-4C76-8554-CD5E280C40CD}" destId="{086CE472-51D7-4FCE-95AC-FFC2D878D9A2}" srcOrd="0" destOrd="1" presId="urn:microsoft.com/office/officeart/2005/8/layout/chevron2"/>
    <dgm:cxn modelId="{9C4DBB7C-2F21-465D-A280-402D9D9006F8}" type="presOf" srcId="{91821C40-9248-44EE-9EF9-4EF70783A4B8}" destId="{30CD6D17-6390-4E69-B8F9-65C03713665A}" srcOrd="0" destOrd="0" presId="urn:microsoft.com/office/officeart/2005/8/layout/chevron2"/>
    <dgm:cxn modelId="{934995A1-90C8-4A66-B7D6-BAA563DC2087}" type="presOf" srcId="{31DCB08A-56AC-4768-9DAA-180073D7CE7C}" destId="{E36AD3BD-7BF1-4411-AE2B-E804C2987FDF}" srcOrd="0" destOrd="0" presId="urn:microsoft.com/office/officeart/2005/8/layout/chevron2"/>
    <dgm:cxn modelId="{7277C1C7-6A09-4E58-BB10-AD84498390B2}" type="presOf" srcId="{D2DD6045-9716-415B-8C90-3920B77457B9}" destId="{75777467-2184-4B9C-AE88-6B879881A756}" srcOrd="0" destOrd="1" presId="urn:microsoft.com/office/officeart/2005/8/layout/chevron2"/>
    <dgm:cxn modelId="{CF125BC9-692E-40F8-9658-B7816878C9FE}" srcId="{35D6ABC8-0491-46FA-8547-3292AE6C28A2}" destId="{D2DD6045-9716-415B-8C90-3920B77457B9}" srcOrd="1" destOrd="0" parTransId="{80AC11B0-C0B3-4617-8E0B-F46683E5C795}" sibTransId="{79147A78-D39F-4F43-AAB3-D33854DCCABB}"/>
    <dgm:cxn modelId="{153CBBE2-52FA-4816-8B12-2FAA5E21E701}" srcId="{5A457098-4793-4FE3-8649-9385C8E74F2D}" destId="{B1A22B6A-5B68-4C76-8554-CD5E280C40CD}" srcOrd="1" destOrd="0" parTransId="{74116A8A-455D-4CE3-AE3D-332412E7A24D}" sibTransId="{E6229236-91D8-4C6B-BCEF-982B0D074804}"/>
    <dgm:cxn modelId="{25F0C502-BEF3-40B8-9B76-67C37BA3B1B1}" type="presParOf" srcId="{E36AD3BD-7BF1-4411-AE2B-E804C2987FDF}" destId="{C03B1B45-F123-4C52-A62D-AC0420A9D435}" srcOrd="0" destOrd="0" presId="urn:microsoft.com/office/officeart/2005/8/layout/chevron2"/>
    <dgm:cxn modelId="{B694E8AE-D2FA-4E7D-9EF2-9C0B7F7C4538}" type="presParOf" srcId="{C03B1B45-F123-4C52-A62D-AC0420A9D435}" destId="{9C4924E1-CE7B-43B6-B5AA-B1C8872635CD}" srcOrd="0" destOrd="0" presId="urn:microsoft.com/office/officeart/2005/8/layout/chevron2"/>
    <dgm:cxn modelId="{B7379583-FBB8-4B35-BE87-4AFD083C9DD5}" type="presParOf" srcId="{C03B1B45-F123-4C52-A62D-AC0420A9D435}" destId="{30CD6D17-6390-4E69-B8F9-65C03713665A}" srcOrd="1" destOrd="0" presId="urn:microsoft.com/office/officeart/2005/8/layout/chevron2"/>
    <dgm:cxn modelId="{6B68ABE6-7DDB-4FE1-9ECF-AE7B1462831E}" type="presParOf" srcId="{E36AD3BD-7BF1-4411-AE2B-E804C2987FDF}" destId="{E22C30F4-5E14-4612-8150-B7518DB281AD}" srcOrd="1" destOrd="0" presId="urn:microsoft.com/office/officeart/2005/8/layout/chevron2"/>
    <dgm:cxn modelId="{09FAC0DB-F9C9-4ECE-8009-5E7D23D75968}" type="presParOf" srcId="{E36AD3BD-7BF1-4411-AE2B-E804C2987FDF}" destId="{DCF6CB65-3B5E-4E83-88B0-6CA0EEFE9026}" srcOrd="2" destOrd="0" presId="urn:microsoft.com/office/officeart/2005/8/layout/chevron2"/>
    <dgm:cxn modelId="{77F3ACFC-C348-431E-A567-DB7F72212F85}" type="presParOf" srcId="{DCF6CB65-3B5E-4E83-88B0-6CA0EEFE9026}" destId="{872914FF-7AA6-47BA-99E4-07B121D6DEA4}" srcOrd="0" destOrd="0" presId="urn:microsoft.com/office/officeart/2005/8/layout/chevron2"/>
    <dgm:cxn modelId="{A3B1F428-04E6-4830-AC95-C02EDF79E7DE}" type="presParOf" srcId="{DCF6CB65-3B5E-4E83-88B0-6CA0EEFE9026}" destId="{75777467-2184-4B9C-AE88-6B879881A756}" srcOrd="1" destOrd="0" presId="urn:microsoft.com/office/officeart/2005/8/layout/chevron2"/>
    <dgm:cxn modelId="{A17B4DC5-CCE4-42B8-AC0F-AC0B597E9429}" type="presParOf" srcId="{E36AD3BD-7BF1-4411-AE2B-E804C2987FDF}" destId="{3831904D-22BF-4D88-A889-EAC1DDCBF727}" srcOrd="3" destOrd="0" presId="urn:microsoft.com/office/officeart/2005/8/layout/chevron2"/>
    <dgm:cxn modelId="{81A0EAFE-3469-4622-81FA-22621AC33F12}" type="presParOf" srcId="{E36AD3BD-7BF1-4411-AE2B-E804C2987FDF}" destId="{45B7B418-DABD-4433-BAD5-54F8AF6B99D9}" srcOrd="4" destOrd="0" presId="urn:microsoft.com/office/officeart/2005/8/layout/chevron2"/>
    <dgm:cxn modelId="{B80DDF00-9A01-4310-B718-654C127F9B63}" type="presParOf" srcId="{45B7B418-DABD-4433-BAD5-54F8AF6B99D9}" destId="{CDD58F06-7EC8-4952-A463-A445F277510C}" srcOrd="0" destOrd="0" presId="urn:microsoft.com/office/officeart/2005/8/layout/chevron2"/>
    <dgm:cxn modelId="{A775AE6F-D660-44B0-A392-1C9F5722D06E}" type="presParOf" srcId="{45B7B418-DABD-4433-BAD5-54F8AF6B99D9}" destId="{086CE472-51D7-4FCE-95AC-FFC2D878D9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DCB08A-56AC-4768-9DAA-180073D7CE7C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384178B5-13CB-42D4-941B-EA99BB562894}">
      <dgm:prSet/>
      <dgm:spPr/>
      <dgm:t>
        <a:bodyPr/>
        <a:lstStyle/>
        <a:p>
          <a:r>
            <a:rPr lang="en-IN" dirty="0"/>
            <a:t>Objective</a:t>
          </a:r>
        </a:p>
      </dgm:t>
    </dgm:pt>
    <dgm:pt modelId="{6D81B950-5E92-4EDE-AD5A-896820D6982A}" type="parTrans" cxnId="{0ACAC036-4373-4D11-B4FA-1DBE8C62680C}">
      <dgm:prSet/>
      <dgm:spPr/>
      <dgm:t>
        <a:bodyPr/>
        <a:lstStyle/>
        <a:p>
          <a:endParaRPr lang="en-IN"/>
        </a:p>
      </dgm:t>
    </dgm:pt>
    <dgm:pt modelId="{CB0D11C6-2645-4936-A20E-D9CEABCA88C0}" type="sibTrans" cxnId="{0ACAC036-4373-4D11-B4FA-1DBE8C62680C}">
      <dgm:prSet/>
      <dgm:spPr/>
      <dgm:t>
        <a:bodyPr/>
        <a:lstStyle/>
        <a:p>
          <a:endParaRPr lang="en-IN"/>
        </a:p>
      </dgm:t>
    </dgm:pt>
    <dgm:pt modelId="{35D6ABC8-0491-46FA-8547-3292AE6C28A2}">
      <dgm:prSet/>
      <dgm:spPr/>
      <dgm:t>
        <a:bodyPr/>
        <a:lstStyle/>
        <a:p>
          <a:r>
            <a:rPr lang="en-IN" dirty="0"/>
            <a:t>Methodology</a:t>
          </a:r>
        </a:p>
      </dgm:t>
    </dgm:pt>
    <dgm:pt modelId="{E0114BF0-50E9-40EA-BF60-4590BAFB16BD}" type="parTrans" cxnId="{675EDE21-4B4D-45A1-BC2B-8CAF0E011E45}">
      <dgm:prSet/>
      <dgm:spPr/>
      <dgm:t>
        <a:bodyPr/>
        <a:lstStyle/>
        <a:p>
          <a:endParaRPr lang="en-IN"/>
        </a:p>
      </dgm:t>
    </dgm:pt>
    <dgm:pt modelId="{92E3D15D-9789-4A55-B54B-30D469A273CA}" type="sibTrans" cxnId="{675EDE21-4B4D-45A1-BC2B-8CAF0E011E45}">
      <dgm:prSet/>
      <dgm:spPr/>
      <dgm:t>
        <a:bodyPr/>
        <a:lstStyle/>
        <a:p>
          <a:endParaRPr lang="en-IN"/>
        </a:p>
      </dgm:t>
    </dgm:pt>
    <dgm:pt modelId="{5A457098-4793-4FE3-8649-9385C8E74F2D}">
      <dgm:prSet/>
      <dgm:spPr/>
      <dgm:t>
        <a:bodyPr/>
        <a:lstStyle/>
        <a:p>
          <a:r>
            <a:rPr lang="en-IN" dirty="0"/>
            <a:t>Conclusion:</a:t>
          </a:r>
        </a:p>
      </dgm:t>
    </dgm:pt>
    <dgm:pt modelId="{1768AEAB-5110-4689-B77B-FA7EAFF9CC14}" type="parTrans" cxnId="{2F08534D-A910-42BF-86AF-8B43CD7DF567}">
      <dgm:prSet/>
      <dgm:spPr/>
      <dgm:t>
        <a:bodyPr/>
        <a:lstStyle/>
        <a:p>
          <a:endParaRPr lang="en-IN"/>
        </a:p>
      </dgm:t>
    </dgm:pt>
    <dgm:pt modelId="{68BFAAB5-0343-4DD9-B47B-DF5C0E2980DC}" type="sibTrans" cxnId="{2F08534D-A910-42BF-86AF-8B43CD7DF567}">
      <dgm:prSet/>
      <dgm:spPr/>
      <dgm:t>
        <a:bodyPr/>
        <a:lstStyle/>
        <a:p>
          <a:endParaRPr lang="en-IN"/>
        </a:p>
      </dgm:t>
    </dgm:pt>
    <dgm:pt modelId="{91821C40-9248-44EE-9EF9-4EF70783A4B8}">
      <dgm:prSet/>
      <dgm:spPr/>
      <dgm:t>
        <a:bodyPr/>
        <a:lstStyle/>
        <a:p>
          <a:r>
            <a:rPr lang="en-GB" dirty="0"/>
            <a:t>proposes a framework where architectural functional layout  is optimized for the following objectives: functionality (defined by users), insolation (calculated according to geographical conditions), outside view attractiveness (assessed on-site) and external noise (measured on-site). </a:t>
          </a:r>
          <a:endParaRPr lang="en-IN" dirty="0"/>
        </a:p>
      </dgm:t>
    </dgm:pt>
    <dgm:pt modelId="{50A9B332-30C4-4885-8C65-0B99D2DD668C}" type="parTrans" cxnId="{A355FC19-3AE1-4C6C-A5D6-133A38352A97}">
      <dgm:prSet/>
      <dgm:spPr/>
      <dgm:t>
        <a:bodyPr/>
        <a:lstStyle/>
        <a:p>
          <a:endParaRPr lang="en-IN"/>
        </a:p>
      </dgm:t>
    </dgm:pt>
    <dgm:pt modelId="{AA8D3B3F-8C8C-48B2-BAAD-927349D407A6}" type="sibTrans" cxnId="{A355FC19-3AE1-4C6C-A5D6-133A38352A97}">
      <dgm:prSet/>
      <dgm:spPr/>
      <dgm:t>
        <a:bodyPr/>
        <a:lstStyle/>
        <a:p>
          <a:endParaRPr lang="en-IN"/>
        </a:p>
      </dgm:t>
    </dgm:pt>
    <dgm:pt modelId="{1B2D3317-2135-4CDA-A4E5-C981D7978C20}">
      <dgm:prSet/>
      <dgm:spPr/>
      <dgm:t>
        <a:bodyPr/>
        <a:lstStyle/>
        <a:p>
          <a:endParaRPr lang="en-IN" dirty="0"/>
        </a:p>
      </dgm:t>
    </dgm:pt>
    <dgm:pt modelId="{198F39C9-AFF4-45F8-B45F-231C908FB802}" type="parTrans" cxnId="{7CED3305-9895-4D4A-8898-46E01EE33473}">
      <dgm:prSet/>
      <dgm:spPr/>
      <dgm:t>
        <a:bodyPr/>
        <a:lstStyle/>
        <a:p>
          <a:endParaRPr lang="en-IN"/>
        </a:p>
      </dgm:t>
    </dgm:pt>
    <dgm:pt modelId="{08EF0983-5C32-4F4C-A5A8-28F730765F5D}" type="sibTrans" cxnId="{7CED3305-9895-4D4A-8898-46E01EE33473}">
      <dgm:prSet/>
      <dgm:spPr/>
      <dgm:t>
        <a:bodyPr/>
        <a:lstStyle/>
        <a:p>
          <a:endParaRPr lang="en-IN"/>
        </a:p>
      </dgm:t>
    </dgm:pt>
    <dgm:pt modelId="{669711CB-49D9-42A7-84E2-62157CAE6878}">
      <dgm:prSet/>
      <dgm:spPr/>
      <dgm:t>
        <a:bodyPr/>
        <a:lstStyle/>
        <a:p>
          <a:r>
            <a:rPr lang="en-GB" dirty="0"/>
            <a:t>A general gradient-based method for finding optimal and near-optimal solutions was applied. The output of this optimization is a set of room configurations with their locations and orientations on the site returned to the user for final selection</a:t>
          </a:r>
          <a:endParaRPr lang="en-IN" dirty="0"/>
        </a:p>
      </dgm:t>
    </dgm:pt>
    <dgm:pt modelId="{E1FE70D6-C55C-4F70-B5C3-F8D25941195E}" type="parTrans" cxnId="{6F1C5FD4-F867-475E-B896-6AB946DA23E7}">
      <dgm:prSet/>
      <dgm:spPr/>
      <dgm:t>
        <a:bodyPr/>
        <a:lstStyle/>
        <a:p>
          <a:endParaRPr lang="en-IN"/>
        </a:p>
      </dgm:t>
    </dgm:pt>
    <dgm:pt modelId="{20F25EA5-14C1-4B56-A306-90B545CF1C6A}" type="sibTrans" cxnId="{6F1C5FD4-F867-475E-B896-6AB946DA23E7}">
      <dgm:prSet/>
      <dgm:spPr/>
      <dgm:t>
        <a:bodyPr/>
        <a:lstStyle/>
        <a:p>
          <a:endParaRPr lang="en-IN"/>
        </a:p>
      </dgm:t>
    </dgm:pt>
    <dgm:pt modelId="{4CEF3A5D-654F-495E-8D58-4E5A3662A9FA}">
      <dgm:prSet/>
      <dgm:spPr/>
      <dgm:t>
        <a:bodyPr/>
        <a:lstStyle/>
        <a:p>
          <a:r>
            <a:rPr lang="en-IN" dirty="0"/>
            <a:t>Results in Research Paper. Section 5 </a:t>
          </a:r>
        </a:p>
      </dgm:t>
    </dgm:pt>
    <dgm:pt modelId="{C6BD8E5F-C7E2-4DF6-B3D9-D97500E2D975}" type="parTrans" cxnId="{0133B9F0-AABC-4A9E-8A93-688C6D678BCE}">
      <dgm:prSet/>
      <dgm:spPr/>
      <dgm:t>
        <a:bodyPr/>
        <a:lstStyle/>
        <a:p>
          <a:endParaRPr lang="en-IN"/>
        </a:p>
      </dgm:t>
    </dgm:pt>
    <dgm:pt modelId="{89E63551-B1B1-4712-A214-F47B3CA1905F}" type="sibTrans" cxnId="{0133B9F0-AABC-4A9E-8A93-688C6D678BCE}">
      <dgm:prSet/>
      <dgm:spPr/>
      <dgm:t>
        <a:bodyPr/>
        <a:lstStyle/>
        <a:p>
          <a:endParaRPr lang="en-IN"/>
        </a:p>
      </dgm:t>
    </dgm:pt>
    <dgm:pt modelId="{E36AD3BD-7BF1-4411-AE2B-E804C2987FDF}" type="pres">
      <dgm:prSet presAssocID="{31DCB08A-56AC-4768-9DAA-180073D7CE7C}" presName="linearFlow" presStyleCnt="0">
        <dgm:presLayoutVars>
          <dgm:dir/>
          <dgm:animLvl val="lvl"/>
          <dgm:resizeHandles val="exact"/>
        </dgm:presLayoutVars>
      </dgm:prSet>
      <dgm:spPr/>
    </dgm:pt>
    <dgm:pt modelId="{C03B1B45-F123-4C52-A62D-AC0420A9D435}" type="pres">
      <dgm:prSet presAssocID="{384178B5-13CB-42D4-941B-EA99BB562894}" presName="composite" presStyleCnt="0"/>
      <dgm:spPr/>
    </dgm:pt>
    <dgm:pt modelId="{9C4924E1-CE7B-43B6-B5AA-B1C8872635CD}" type="pres">
      <dgm:prSet presAssocID="{384178B5-13CB-42D4-941B-EA99BB56289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0CD6D17-6390-4E69-B8F9-65C03713665A}" type="pres">
      <dgm:prSet presAssocID="{384178B5-13CB-42D4-941B-EA99BB562894}" presName="descendantText" presStyleLbl="alignAcc1" presStyleIdx="0" presStyleCnt="3" custLinFactNeighborX="-566" custLinFactNeighborY="5976">
        <dgm:presLayoutVars>
          <dgm:bulletEnabled val="1"/>
        </dgm:presLayoutVars>
      </dgm:prSet>
      <dgm:spPr/>
    </dgm:pt>
    <dgm:pt modelId="{E22C30F4-5E14-4612-8150-B7518DB281AD}" type="pres">
      <dgm:prSet presAssocID="{CB0D11C6-2645-4936-A20E-D9CEABCA88C0}" presName="sp" presStyleCnt="0"/>
      <dgm:spPr/>
    </dgm:pt>
    <dgm:pt modelId="{DCF6CB65-3B5E-4E83-88B0-6CA0EEFE9026}" type="pres">
      <dgm:prSet presAssocID="{35D6ABC8-0491-46FA-8547-3292AE6C28A2}" presName="composite" presStyleCnt="0"/>
      <dgm:spPr/>
    </dgm:pt>
    <dgm:pt modelId="{872914FF-7AA6-47BA-99E4-07B121D6DEA4}" type="pres">
      <dgm:prSet presAssocID="{35D6ABC8-0491-46FA-8547-3292AE6C28A2}" presName="parentText" presStyleLbl="alignNode1" presStyleIdx="1" presStyleCnt="3" custScaleX="110000">
        <dgm:presLayoutVars>
          <dgm:chMax val="1"/>
          <dgm:bulletEnabled val="1"/>
        </dgm:presLayoutVars>
      </dgm:prSet>
      <dgm:spPr/>
    </dgm:pt>
    <dgm:pt modelId="{75777467-2184-4B9C-AE88-6B879881A756}" type="pres">
      <dgm:prSet presAssocID="{35D6ABC8-0491-46FA-8547-3292AE6C28A2}" presName="descendantText" presStyleLbl="alignAcc1" presStyleIdx="1" presStyleCnt="3" custLinFactNeighborX="-566" custLinFactNeighborY="5976">
        <dgm:presLayoutVars>
          <dgm:bulletEnabled val="1"/>
        </dgm:presLayoutVars>
      </dgm:prSet>
      <dgm:spPr/>
    </dgm:pt>
    <dgm:pt modelId="{3831904D-22BF-4D88-A889-EAC1DDCBF727}" type="pres">
      <dgm:prSet presAssocID="{92E3D15D-9789-4A55-B54B-30D469A273CA}" presName="sp" presStyleCnt="0"/>
      <dgm:spPr/>
    </dgm:pt>
    <dgm:pt modelId="{45B7B418-DABD-4433-BAD5-54F8AF6B99D9}" type="pres">
      <dgm:prSet presAssocID="{5A457098-4793-4FE3-8649-9385C8E74F2D}" presName="composite" presStyleCnt="0"/>
      <dgm:spPr/>
    </dgm:pt>
    <dgm:pt modelId="{CDD58F06-7EC8-4952-A463-A445F277510C}" type="pres">
      <dgm:prSet presAssocID="{5A457098-4793-4FE3-8649-9385C8E74F2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86CE472-51D7-4FCE-95AC-FFC2D878D9A2}" type="pres">
      <dgm:prSet presAssocID="{5A457098-4793-4FE3-8649-9385C8E74F2D}" presName="descendantText" presStyleLbl="alignAcc1" presStyleIdx="2" presStyleCnt="3" custLinFactNeighborX="-566" custLinFactNeighborY="0">
        <dgm:presLayoutVars>
          <dgm:bulletEnabled val="1"/>
        </dgm:presLayoutVars>
      </dgm:prSet>
      <dgm:spPr/>
    </dgm:pt>
  </dgm:ptLst>
  <dgm:cxnLst>
    <dgm:cxn modelId="{7CED3305-9895-4D4A-8898-46E01EE33473}" srcId="{35D6ABC8-0491-46FA-8547-3292AE6C28A2}" destId="{1B2D3317-2135-4CDA-A4E5-C981D7978C20}" srcOrd="0" destOrd="0" parTransId="{198F39C9-AFF4-45F8-B45F-231C908FB802}" sibTransId="{08EF0983-5C32-4F4C-A5A8-28F730765F5D}"/>
    <dgm:cxn modelId="{A355FC19-3AE1-4C6C-A5D6-133A38352A97}" srcId="{384178B5-13CB-42D4-941B-EA99BB562894}" destId="{91821C40-9248-44EE-9EF9-4EF70783A4B8}" srcOrd="0" destOrd="0" parTransId="{50A9B332-30C4-4885-8C65-0B99D2DD668C}" sibTransId="{AA8D3B3F-8C8C-48B2-BAAD-927349D407A6}"/>
    <dgm:cxn modelId="{675EDE21-4B4D-45A1-BC2B-8CAF0E011E45}" srcId="{31DCB08A-56AC-4768-9DAA-180073D7CE7C}" destId="{35D6ABC8-0491-46FA-8547-3292AE6C28A2}" srcOrd="1" destOrd="0" parTransId="{E0114BF0-50E9-40EA-BF60-4590BAFB16BD}" sibTransId="{92E3D15D-9789-4A55-B54B-30D469A273CA}"/>
    <dgm:cxn modelId="{D66EC229-7A16-4656-9DAD-0282269F152B}" type="presOf" srcId="{669711CB-49D9-42A7-84E2-62157CAE6878}" destId="{75777467-2184-4B9C-AE88-6B879881A756}" srcOrd="0" destOrd="1" presId="urn:microsoft.com/office/officeart/2005/8/layout/chevron2"/>
    <dgm:cxn modelId="{0ACAC036-4373-4D11-B4FA-1DBE8C62680C}" srcId="{31DCB08A-56AC-4768-9DAA-180073D7CE7C}" destId="{384178B5-13CB-42D4-941B-EA99BB562894}" srcOrd="0" destOrd="0" parTransId="{6D81B950-5E92-4EDE-AD5A-896820D6982A}" sibTransId="{CB0D11C6-2645-4936-A20E-D9CEABCA88C0}"/>
    <dgm:cxn modelId="{A45AE53A-3E6F-4EE9-8710-542B3021BE36}" type="presOf" srcId="{384178B5-13CB-42D4-941B-EA99BB562894}" destId="{9C4924E1-CE7B-43B6-B5AA-B1C8872635CD}" srcOrd="0" destOrd="0" presId="urn:microsoft.com/office/officeart/2005/8/layout/chevron2"/>
    <dgm:cxn modelId="{908AF05D-232B-45FA-B532-E8F3DCB67ECE}" type="presOf" srcId="{35D6ABC8-0491-46FA-8547-3292AE6C28A2}" destId="{872914FF-7AA6-47BA-99E4-07B121D6DEA4}" srcOrd="0" destOrd="0" presId="urn:microsoft.com/office/officeart/2005/8/layout/chevron2"/>
    <dgm:cxn modelId="{2F08534D-A910-42BF-86AF-8B43CD7DF567}" srcId="{31DCB08A-56AC-4768-9DAA-180073D7CE7C}" destId="{5A457098-4793-4FE3-8649-9385C8E74F2D}" srcOrd="2" destOrd="0" parTransId="{1768AEAB-5110-4689-B77B-FA7EAFF9CC14}" sibTransId="{68BFAAB5-0343-4DD9-B47B-DF5C0E2980DC}"/>
    <dgm:cxn modelId="{760C0A50-F744-4DEA-B94E-9F9475459926}" type="presOf" srcId="{1B2D3317-2135-4CDA-A4E5-C981D7978C20}" destId="{75777467-2184-4B9C-AE88-6B879881A756}" srcOrd="0" destOrd="0" presId="urn:microsoft.com/office/officeart/2005/8/layout/chevron2"/>
    <dgm:cxn modelId="{6C561475-D2C9-4DE1-8594-7CC6A9C03E88}" type="presOf" srcId="{5A457098-4793-4FE3-8649-9385C8E74F2D}" destId="{CDD58F06-7EC8-4952-A463-A445F277510C}" srcOrd="0" destOrd="0" presId="urn:microsoft.com/office/officeart/2005/8/layout/chevron2"/>
    <dgm:cxn modelId="{9C4DBB7C-2F21-465D-A280-402D9D9006F8}" type="presOf" srcId="{91821C40-9248-44EE-9EF9-4EF70783A4B8}" destId="{30CD6D17-6390-4E69-B8F9-65C03713665A}" srcOrd="0" destOrd="0" presId="urn:microsoft.com/office/officeart/2005/8/layout/chevron2"/>
    <dgm:cxn modelId="{934995A1-90C8-4A66-B7D6-BAA563DC2087}" type="presOf" srcId="{31DCB08A-56AC-4768-9DAA-180073D7CE7C}" destId="{E36AD3BD-7BF1-4411-AE2B-E804C2987FDF}" srcOrd="0" destOrd="0" presId="urn:microsoft.com/office/officeart/2005/8/layout/chevron2"/>
    <dgm:cxn modelId="{6F1C5FD4-F867-475E-B896-6AB946DA23E7}" srcId="{35D6ABC8-0491-46FA-8547-3292AE6C28A2}" destId="{669711CB-49D9-42A7-84E2-62157CAE6878}" srcOrd="1" destOrd="0" parTransId="{E1FE70D6-C55C-4F70-B5C3-F8D25941195E}" sibTransId="{20F25EA5-14C1-4B56-A306-90B545CF1C6A}"/>
    <dgm:cxn modelId="{0133B9F0-AABC-4A9E-8A93-688C6D678BCE}" srcId="{5A457098-4793-4FE3-8649-9385C8E74F2D}" destId="{4CEF3A5D-654F-495E-8D58-4E5A3662A9FA}" srcOrd="0" destOrd="0" parTransId="{C6BD8E5F-C7E2-4DF6-B3D9-D97500E2D975}" sibTransId="{89E63551-B1B1-4712-A214-F47B3CA1905F}"/>
    <dgm:cxn modelId="{7C9EDFF5-163A-41CF-9D87-E151367A9CF8}" type="presOf" srcId="{4CEF3A5D-654F-495E-8D58-4E5A3662A9FA}" destId="{086CE472-51D7-4FCE-95AC-FFC2D878D9A2}" srcOrd="0" destOrd="0" presId="urn:microsoft.com/office/officeart/2005/8/layout/chevron2"/>
    <dgm:cxn modelId="{25F0C502-BEF3-40B8-9B76-67C37BA3B1B1}" type="presParOf" srcId="{E36AD3BD-7BF1-4411-AE2B-E804C2987FDF}" destId="{C03B1B45-F123-4C52-A62D-AC0420A9D435}" srcOrd="0" destOrd="0" presId="urn:microsoft.com/office/officeart/2005/8/layout/chevron2"/>
    <dgm:cxn modelId="{B694E8AE-D2FA-4E7D-9EF2-9C0B7F7C4538}" type="presParOf" srcId="{C03B1B45-F123-4C52-A62D-AC0420A9D435}" destId="{9C4924E1-CE7B-43B6-B5AA-B1C8872635CD}" srcOrd="0" destOrd="0" presId="urn:microsoft.com/office/officeart/2005/8/layout/chevron2"/>
    <dgm:cxn modelId="{B7379583-FBB8-4B35-BE87-4AFD083C9DD5}" type="presParOf" srcId="{C03B1B45-F123-4C52-A62D-AC0420A9D435}" destId="{30CD6D17-6390-4E69-B8F9-65C03713665A}" srcOrd="1" destOrd="0" presId="urn:microsoft.com/office/officeart/2005/8/layout/chevron2"/>
    <dgm:cxn modelId="{6B68ABE6-7DDB-4FE1-9ECF-AE7B1462831E}" type="presParOf" srcId="{E36AD3BD-7BF1-4411-AE2B-E804C2987FDF}" destId="{E22C30F4-5E14-4612-8150-B7518DB281AD}" srcOrd="1" destOrd="0" presId="urn:microsoft.com/office/officeart/2005/8/layout/chevron2"/>
    <dgm:cxn modelId="{09FAC0DB-F9C9-4ECE-8009-5E7D23D75968}" type="presParOf" srcId="{E36AD3BD-7BF1-4411-AE2B-E804C2987FDF}" destId="{DCF6CB65-3B5E-4E83-88B0-6CA0EEFE9026}" srcOrd="2" destOrd="0" presId="urn:microsoft.com/office/officeart/2005/8/layout/chevron2"/>
    <dgm:cxn modelId="{77F3ACFC-C348-431E-A567-DB7F72212F85}" type="presParOf" srcId="{DCF6CB65-3B5E-4E83-88B0-6CA0EEFE9026}" destId="{872914FF-7AA6-47BA-99E4-07B121D6DEA4}" srcOrd="0" destOrd="0" presId="urn:microsoft.com/office/officeart/2005/8/layout/chevron2"/>
    <dgm:cxn modelId="{A3B1F428-04E6-4830-AC95-C02EDF79E7DE}" type="presParOf" srcId="{DCF6CB65-3B5E-4E83-88B0-6CA0EEFE9026}" destId="{75777467-2184-4B9C-AE88-6B879881A756}" srcOrd="1" destOrd="0" presId="urn:microsoft.com/office/officeart/2005/8/layout/chevron2"/>
    <dgm:cxn modelId="{A17B4DC5-CCE4-42B8-AC0F-AC0B597E9429}" type="presParOf" srcId="{E36AD3BD-7BF1-4411-AE2B-E804C2987FDF}" destId="{3831904D-22BF-4D88-A889-EAC1DDCBF727}" srcOrd="3" destOrd="0" presId="urn:microsoft.com/office/officeart/2005/8/layout/chevron2"/>
    <dgm:cxn modelId="{81A0EAFE-3469-4622-81FA-22621AC33F12}" type="presParOf" srcId="{E36AD3BD-7BF1-4411-AE2B-E804C2987FDF}" destId="{45B7B418-DABD-4433-BAD5-54F8AF6B99D9}" srcOrd="4" destOrd="0" presId="urn:microsoft.com/office/officeart/2005/8/layout/chevron2"/>
    <dgm:cxn modelId="{B80DDF00-9A01-4310-B718-654C127F9B63}" type="presParOf" srcId="{45B7B418-DABD-4433-BAD5-54F8AF6B99D9}" destId="{CDD58F06-7EC8-4952-A463-A445F277510C}" srcOrd="0" destOrd="0" presId="urn:microsoft.com/office/officeart/2005/8/layout/chevron2"/>
    <dgm:cxn modelId="{A775AE6F-D660-44B0-A392-1C9F5722D06E}" type="presParOf" srcId="{45B7B418-DABD-4433-BAD5-54F8AF6B99D9}" destId="{086CE472-51D7-4FCE-95AC-FFC2D878D9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DCB08A-56AC-4768-9DAA-180073D7CE7C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384178B5-13CB-42D4-941B-EA99BB562894}">
      <dgm:prSet/>
      <dgm:spPr/>
      <dgm:t>
        <a:bodyPr/>
        <a:lstStyle/>
        <a:p>
          <a:r>
            <a:rPr lang="en-IN" dirty="0"/>
            <a:t>Aim:</a:t>
          </a:r>
        </a:p>
      </dgm:t>
    </dgm:pt>
    <dgm:pt modelId="{6D81B950-5E92-4EDE-AD5A-896820D6982A}" type="parTrans" cxnId="{0ACAC036-4373-4D11-B4FA-1DBE8C62680C}">
      <dgm:prSet/>
      <dgm:spPr/>
      <dgm:t>
        <a:bodyPr/>
        <a:lstStyle/>
        <a:p>
          <a:endParaRPr lang="en-IN"/>
        </a:p>
      </dgm:t>
    </dgm:pt>
    <dgm:pt modelId="{CB0D11C6-2645-4936-A20E-D9CEABCA88C0}" type="sibTrans" cxnId="{0ACAC036-4373-4D11-B4FA-1DBE8C62680C}">
      <dgm:prSet/>
      <dgm:spPr/>
      <dgm:t>
        <a:bodyPr/>
        <a:lstStyle/>
        <a:p>
          <a:endParaRPr lang="en-IN"/>
        </a:p>
      </dgm:t>
    </dgm:pt>
    <dgm:pt modelId="{35D6ABC8-0491-46FA-8547-3292AE6C28A2}">
      <dgm:prSet/>
      <dgm:spPr/>
      <dgm:t>
        <a:bodyPr/>
        <a:lstStyle/>
        <a:p>
          <a:r>
            <a:rPr lang="en-IN" dirty="0"/>
            <a:t>Methodology</a:t>
          </a:r>
        </a:p>
      </dgm:t>
    </dgm:pt>
    <dgm:pt modelId="{E0114BF0-50E9-40EA-BF60-4590BAFB16BD}" type="parTrans" cxnId="{675EDE21-4B4D-45A1-BC2B-8CAF0E011E45}">
      <dgm:prSet/>
      <dgm:spPr/>
      <dgm:t>
        <a:bodyPr/>
        <a:lstStyle/>
        <a:p>
          <a:endParaRPr lang="en-IN"/>
        </a:p>
      </dgm:t>
    </dgm:pt>
    <dgm:pt modelId="{92E3D15D-9789-4A55-B54B-30D469A273CA}" type="sibTrans" cxnId="{675EDE21-4B4D-45A1-BC2B-8CAF0E011E45}">
      <dgm:prSet/>
      <dgm:spPr/>
      <dgm:t>
        <a:bodyPr/>
        <a:lstStyle/>
        <a:p>
          <a:endParaRPr lang="en-IN"/>
        </a:p>
      </dgm:t>
    </dgm:pt>
    <dgm:pt modelId="{5A457098-4793-4FE3-8649-9385C8E74F2D}">
      <dgm:prSet/>
      <dgm:spPr/>
      <dgm:t>
        <a:bodyPr/>
        <a:lstStyle/>
        <a:p>
          <a:r>
            <a:rPr lang="en-IN" dirty="0"/>
            <a:t>Result</a:t>
          </a:r>
        </a:p>
      </dgm:t>
    </dgm:pt>
    <dgm:pt modelId="{1768AEAB-5110-4689-B77B-FA7EAFF9CC14}" type="parTrans" cxnId="{2F08534D-A910-42BF-86AF-8B43CD7DF567}">
      <dgm:prSet/>
      <dgm:spPr/>
      <dgm:t>
        <a:bodyPr/>
        <a:lstStyle/>
        <a:p>
          <a:endParaRPr lang="en-IN"/>
        </a:p>
      </dgm:t>
    </dgm:pt>
    <dgm:pt modelId="{68BFAAB5-0343-4DD9-B47B-DF5C0E2980DC}" type="sibTrans" cxnId="{2F08534D-A910-42BF-86AF-8B43CD7DF567}">
      <dgm:prSet/>
      <dgm:spPr/>
      <dgm:t>
        <a:bodyPr/>
        <a:lstStyle/>
        <a:p>
          <a:endParaRPr lang="en-IN"/>
        </a:p>
      </dgm:t>
    </dgm:pt>
    <dgm:pt modelId="{91821C40-9248-44EE-9EF9-4EF70783A4B8}">
      <dgm:prSet/>
      <dgm:spPr/>
      <dgm:t>
        <a:bodyPr/>
        <a:lstStyle/>
        <a:p>
          <a:r>
            <a:rPr lang="en-GB" b="0" i="0" dirty="0"/>
            <a:t>Description of Floor Plan if given as input in image format</a:t>
          </a:r>
          <a:endParaRPr lang="en-IN" dirty="0"/>
        </a:p>
      </dgm:t>
    </dgm:pt>
    <dgm:pt modelId="{50A9B332-30C4-4885-8C65-0B99D2DD668C}" type="parTrans" cxnId="{A355FC19-3AE1-4C6C-A5D6-133A38352A97}">
      <dgm:prSet/>
      <dgm:spPr/>
      <dgm:t>
        <a:bodyPr/>
        <a:lstStyle/>
        <a:p>
          <a:endParaRPr lang="en-IN"/>
        </a:p>
      </dgm:t>
    </dgm:pt>
    <dgm:pt modelId="{AA8D3B3F-8C8C-48B2-BAAD-927349D407A6}" type="sibTrans" cxnId="{A355FC19-3AE1-4C6C-A5D6-133A38352A97}">
      <dgm:prSet/>
      <dgm:spPr/>
      <dgm:t>
        <a:bodyPr/>
        <a:lstStyle/>
        <a:p>
          <a:endParaRPr lang="en-IN"/>
        </a:p>
      </dgm:t>
    </dgm:pt>
    <dgm:pt modelId="{1B2D3317-2135-4CDA-A4E5-C981D7978C20}">
      <dgm:prSet/>
      <dgm:spPr/>
      <dgm:t>
        <a:bodyPr/>
        <a:lstStyle/>
        <a:p>
          <a:r>
            <a:rPr lang="en-IN" dirty="0"/>
            <a:t>Article talks about two models viz 1. DSIC and 2. TGDB</a:t>
          </a:r>
        </a:p>
      </dgm:t>
    </dgm:pt>
    <dgm:pt modelId="{198F39C9-AFF4-45F8-B45F-231C908FB802}" type="parTrans" cxnId="{7CED3305-9895-4D4A-8898-46E01EE33473}">
      <dgm:prSet/>
      <dgm:spPr/>
      <dgm:t>
        <a:bodyPr/>
        <a:lstStyle/>
        <a:p>
          <a:endParaRPr lang="en-IN"/>
        </a:p>
      </dgm:t>
    </dgm:pt>
    <dgm:pt modelId="{08EF0983-5C32-4F4C-A5A8-28F730765F5D}" type="sibTrans" cxnId="{7CED3305-9895-4D4A-8898-46E01EE33473}">
      <dgm:prSet/>
      <dgm:spPr/>
      <dgm:t>
        <a:bodyPr/>
        <a:lstStyle/>
        <a:p>
          <a:endParaRPr lang="en-IN"/>
        </a:p>
      </dgm:t>
    </dgm:pt>
    <dgm:pt modelId="{B2F75D64-6CC5-437D-A45E-F873FAED8ECA}">
      <dgm:prSet/>
      <dgm:spPr/>
      <dgm:t>
        <a:bodyPr/>
        <a:lstStyle/>
        <a:p>
          <a:r>
            <a:rPr lang="en-IN" dirty="0"/>
            <a:t>Takes Advantage of Deep Neural Network for visual feature extraction and text generation.</a:t>
          </a:r>
        </a:p>
      </dgm:t>
    </dgm:pt>
    <dgm:pt modelId="{1DCDDBEA-6D1C-4314-83C1-B7D94FF0B7F9}" type="parTrans" cxnId="{47EE3AFD-7CBD-402A-B397-4A02A2131399}">
      <dgm:prSet/>
      <dgm:spPr/>
      <dgm:t>
        <a:bodyPr/>
        <a:lstStyle/>
        <a:p>
          <a:endParaRPr lang="en-IN"/>
        </a:p>
      </dgm:t>
    </dgm:pt>
    <dgm:pt modelId="{ABBC8449-9512-472B-B023-F0F1404610A6}" type="sibTrans" cxnId="{47EE3AFD-7CBD-402A-B397-4A02A2131399}">
      <dgm:prSet/>
      <dgm:spPr/>
      <dgm:t>
        <a:bodyPr/>
        <a:lstStyle/>
        <a:p>
          <a:endParaRPr lang="en-IN"/>
        </a:p>
      </dgm:t>
    </dgm:pt>
    <dgm:pt modelId="{1CD853F5-9931-4763-8042-9ED62D535CF8}">
      <dgm:prSet/>
      <dgm:spPr/>
      <dgm:t>
        <a:bodyPr/>
        <a:lstStyle/>
        <a:p>
          <a:r>
            <a:rPr lang="en-IN" dirty="0"/>
            <a:t>Experiments done on large scale publicly available dataset of floor plans.</a:t>
          </a:r>
        </a:p>
      </dgm:t>
    </dgm:pt>
    <dgm:pt modelId="{C28E535F-72F2-41DA-8163-9424D1D98E66}" type="parTrans" cxnId="{3365C072-56AB-4046-9259-BF4195D8A5C3}">
      <dgm:prSet/>
      <dgm:spPr/>
      <dgm:t>
        <a:bodyPr/>
        <a:lstStyle/>
        <a:p>
          <a:endParaRPr lang="en-IN"/>
        </a:p>
      </dgm:t>
    </dgm:pt>
    <dgm:pt modelId="{D0E2D41D-FBBB-4E3F-A9A8-EF94299DC5E2}" type="sibTrans" cxnId="{3365C072-56AB-4046-9259-BF4195D8A5C3}">
      <dgm:prSet/>
      <dgm:spPr/>
      <dgm:t>
        <a:bodyPr/>
        <a:lstStyle/>
        <a:p>
          <a:endParaRPr lang="en-IN"/>
        </a:p>
      </dgm:t>
    </dgm:pt>
    <dgm:pt modelId="{BADDF5D7-D821-4ABF-9E81-AAADDE03F5C2}">
      <dgm:prSet/>
      <dgm:spPr/>
      <dgm:t>
        <a:bodyPr/>
        <a:lstStyle/>
        <a:p>
          <a:r>
            <a:rPr lang="en-GB" b="0" i="0" dirty="0"/>
            <a:t>In graph format.</a:t>
          </a:r>
          <a:endParaRPr lang="en-IN" dirty="0"/>
        </a:p>
      </dgm:t>
    </dgm:pt>
    <dgm:pt modelId="{233CF09B-C0E8-47C9-9F9D-66A32386FBED}" type="parTrans" cxnId="{8F53774E-CDC2-45DF-9A22-C33DAE814BB1}">
      <dgm:prSet/>
      <dgm:spPr/>
      <dgm:t>
        <a:bodyPr/>
        <a:lstStyle/>
        <a:p>
          <a:endParaRPr lang="en-IN"/>
        </a:p>
      </dgm:t>
    </dgm:pt>
    <dgm:pt modelId="{19EA8D1A-CDE8-447B-B273-E83F7CF1A5C4}" type="sibTrans" cxnId="{8F53774E-CDC2-45DF-9A22-C33DAE814BB1}">
      <dgm:prSet/>
      <dgm:spPr/>
      <dgm:t>
        <a:bodyPr/>
        <a:lstStyle/>
        <a:p>
          <a:endParaRPr lang="en-IN"/>
        </a:p>
      </dgm:t>
    </dgm:pt>
    <dgm:pt modelId="{17F997D9-5E85-4BF8-AEE0-80D096C5D728}">
      <dgm:prSet/>
      <dgm:spPr/>
      <dgm:t>
        <a:bodyPr/>
        <a:lstStyle/>
        <a:p>
          <a:r>
            <a:rPr lang="en-IN" dirty="0"/>
            <a:t>Floor Plan contains sematic segmentation and symbol identification, uses CNN as encode and RNN as decoder.</a:t>
          </a:r>
        </a:p>
      </dgm:t>
    </dgm:pt>
    <dgm:pt modelId="{11EFC4A4-BDEE-47D3-B7D1-FCBB1526F0E0}" type="parTrans" cxnId="{7879259C-9EA3-4298-AA49-41184678C9DD}">
      <dgm:prSet/>
      <dgm:spPr/>
      <dgm:t>
        <a:bodyPr/>
        <a:lstStyle/>
        <a:p>
          <a:endParaRPr lang="en-IN"/>
        </a:p>
      </dgm:t>
    </dgm:pt>
    <dgm:pt modelId="{C542CEAE-224A-4F4A-A9B3-E184831F8217}" type="sibTrans" cxnId="{7879259C-9EA3-4298-AA49-41184678C9DD}">
      <dgm:prSet/>
      <dgm:spPr/>
      <dgm:t>
        <a:bodyPr/>
        <a:lstStyle/>
        <a:p>
          <a:endParaRPr lang="en-IN"/>
        </a:p>
      </dgm:t>
    </dgm:pt>
    <dgm:pt modelId="{E36AD3BD-7BF1-4411-AE2B-E804C2987FDF}" type="pres">
      <dgm:prSet presAssocID="{31DCB08A-56AC-4768-9DAA-180073D7CE7C}" presName="linearFlow" presStyleCnt="0">
        <dgm:presLayoutVars>
          <dgm:dir/>
          <dgm:animLvl val="lvl"/>
          <dgm:resizeHandles val="exact"/>
        </dgm:presLayoutVars>
      </dgm:prSet>
      <dgm:spPr/>
    </dgm:pt>
    <dgm:pt modelId="{C03B1B45-F123-4C52-A62D-AC0420A9D435}" type="pres">
      <dgm:prSet presAssocID="{384178B5-13CB-42D4-941B-EA99BB562894}" presName="composite" presStyleCnt="0"/>
      <dgm:spPr/>
    </dgm:pt>
    <dgm:pt modelId="{9C4924E1-CE7B-43B6-B5AA-B1C8872635CD}" type="pres">
      <dgm:prSet presAssocID="{384178B5-13CB-42D4-941B-EA99BB56289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0CD6D17-6390-4E69-B8F9-65C03713665A}" type="pres">
      <dgm:prSet presAssocID="{384178B5-13CB-42D4-941B-EA99BB562894}" presName="descendantText" presStyleLbl="alignAcc1" presStyleIdx="0" presStyleCnt="3" custLinFactNeighborX="-757" custLinFactNeighborY="924">
        <dgm:presLayoutVars>
          <dgm:bulletEnabled val="1"/>
        </dgm:presLayoutVars>
      </dgm:prSet>
      <dgm:spPr/>
    </dgm:pt>
    <dgm:pt modelId="{E22C30F4-5E14-4612-8150-B7518DB281AD}" type="pres">
      <dgm:prSet presAssocID="{CB0D11C6-2645-4936-A20E-D9CEABCA88C0}" presName="sp" presStyleCnt="0"/>
      <dgm:spPr/>
    </dgm:pt>
    <dgm:pt modelId="{DCF6CB65-3B5E-4E83-88B0-6CA0EEFE9026}" type="pres">
      <dgm:prSet presAssocID="{35D6ABC8-0491-46FA-8547-3292AE6C28A2}" presName="composite" presStyleCnt="0"/>
      <dgm:spPr/>
    </dgm:pt>
    <dgm:pt modelId="{872914FF-7AA6-47BA-99E4-07B121D6DEA4}" type="pres">
      <dgm:prSet presAssocID="{35D6ABC8-0491-46FA-8547-3292AE6C28A2}" presName="parentText" presStyleLbl="alignNode1" presStyleIdx="1" presStyleCnt="3" custScaleX="110000">
        <dgm:presLayoutVars>
          <dgm:chMax val="1"/>
          <dgm:bulletEnabled val="1"/>
        </dgm:presLayoutVars>
      </dgm:prSet>
      <dgm:spPr/>
    </dgm:pt>
    <dgm:pt modelId="{75777467-2184-4B9C-AE88-6B879881A756}" type="pres">
      <dgm:prSet presAssocID="{35D6ABC8-0491-46FA-8547-3292AE6C28A2}" presName="descendantText" presStyleLbl="alignAcc1" presStyleIdx="1" presStyleCnt="3" custScaleY="148622" custLinFactNeighborX="0" custLinFactNeighborY="0">
        <dgm:presLayoutVars>
          <dgm:bulletEnabled val="1"/>
        </dgm:presLayoutVars>
      </dgm:prSet>
      <dgm:spPr/>
    </dgm:pt>
    <dgm:pt modelId="{3831904D-22BF-4D88-A889-EAC1DDCBF727}" type="pres">
      <dgm:prSet presAssocID="{92E3D15D-9789-4A55-B54B-30D469A273CA}" presName="sp" presStyleCnt="0"/>
      <dgm:spPr/>
    </dgm:pt>
    <dgm:pt modelId="{45B7B418-DABD-4433-BAD5-54F8AF6B99D9}" type="pres">
      <dgm:prSet presAssocID="{5A457098-4793-4FE3-8649-9385C8E74F2D}" presName="composite" presStyleCnt="0"/>
      <dgm:spPr/>
    </dgm:pt>
    <dgm:pt modelId="{CDD58F06-7EC8-4952-A463-A445F277510C}" type="pres">
      <dgm:prSet presAssocID="{5A457098-4793-4FE3-8649-9385C8E74F2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86CE472-51D7-4FCE-95AC-FFC2D878D9A2}" type="pres">
      <dgm:prSet presAssocID="{5A457098-4793-4FE3-8649-9385C8E74F2D}" presName="descendantText" presStyleLbl="alignAcc1" presStyleIdx="2" presStyleCnt="3" custLinFactNeighborX="306" custLinFactNeighborY="1684">
        <dgm:presLayoutVars>
          <dgm:bulletEnabled val="1"/>
        </dgm:presLayoutVars>
      </dgm:prSet>
      <dgm:spPr/>
    </dgm:pt>
  </dgm:ptLst>
  <dgm:cxnLst>
    <dgm:cxn modelId="{7CED3305-9895-4D4A-8898-46E01EE33473}" srcId="{35D6ABC8-0491-46FA-8547-3292AE6C28A2}" destId="{1B2D3317-2135-4CDA-A4E5-C981D7978C20}" srcOrd="0" destOrd="0" parTransId="{198F39C9-AFF4-45F8-B45F-231C908FB802}" sibTransId="{08EF0983-5C32-4F4C-A5A8-28F730765F5D}"/>
    <dgm:cxn modelId="{A355FC19-3AE1-4C6C-A5D6-133A38352A97}" srcId="{384178B5-13CB-42D4-941B-EA99BB562894}" destId="{91821C40-9248-44EE-9EF9-4EF70783A4B8}" srcOrd="0" destOrd="0" parTransId="{50A9B332-30C4-4885-8C65-0B99D2DD668C}" sibTransId="{AA8D3B3F-8C8C-48B2-BAAD-927349D407A6}"/>
    <dgm:cxn modelId="{675EDE21-4B4D-45A1-BC2B-8CAF0E011E45}" srcId="{31DCB08A-56AC-4768-9DAA-180073D7CE7C}" destId="{35D6ABC8-0491-46FA-8547-3292AE6C28A2}" srcOrd="1" destOrd="0" parTransId="{E0114BF0-50E9-40EA-BF60-4590BAFB16BD}" sibTransId="{92E3D15D-9789-4A55-B54B-30D469A273CA}"/>
    <dgm:cxn modelId="{0ACAC036-4373-4D11-B4FA-1DBE8C62680C}" srcId="{31DCB08A-56AC-4768-9DAA-180073D7CE7C}" destId="{384178B5-13CB-42D4-941B-EA99BB562894}" srcOrd="0" destOrd="0" parTransId="{6D81B950-5E92-4EDE-AD5A-896820D6982A}" sibTransId="{CB0D11C6-2645-4936-A20E-D9CEABCA88C0}"/>
    <dgm:cxn modelId="{A45AE53A-3E6F-4EE9-8710-542B3021BE36}" type="presOf" srcId="{384178B5-13CB-42D4-941B-EA99BB562894}" destId="{9C4924E1-CE7B-43B6-B5AA-B1C8872635CD}" srcOrd="0" destOrd="0" presId="urn:microsoft.com/office/officeart/2005/8/layout/chevron2"/>
    <dgm:cxn modelId="{15B3CD5C-E016-43EE-8519-ADB6166F8D24}" type="presOf" srcId="{BADDF5D7-D821-4ABF-9E81-AAADDE03F5C2}" destId="{086CE472-51D7-4FCE-95AC-FFC2D878D9A2}" srcOrd="0" destOrd="0" presId="urn:microsoft.com/office/officeart/2005/8/layout/chevron2"/>
    <dgm:cxn modelId="{908AF05D-232B-45FA-B532-E8F3DCB67ECE}" type="presOf" srcId="{35D6ABC8-0491-46FA-8547-3292AE6C28A2}" destId="{872914FF-7AA6-47BA-99E4-07B121D6DEA4}" srcOrd="0" destOrd="0" presId="urn:microsoft.com/office/officeart/2005/8/layout/chevron2"/>
    <dgm:cxn modelId="{2F08534D-A910-42BF-86AF-8B43CD7DF567}" srcId="{31DCB08A-56AC-4768-9DAA-180073D7CE7C}" destId="{5A457098-4793-4FE3-8649-9385C8E74F2D}" srcOrd="2" destOrd="0" parTransId="{1768AEAB-5110-4689-B77B-FA7EAFF9CC14}" sibTransId="{68BFAAB5-0343-4DD9-B47B-DF5C0E2980DC}"/>
    <dgm:cxn modelId="{8F53774E-CDC2-45DF-9A22-C33DAE814BB1}" srcId="{5A457098-4793-4FE3-8649-9385C8E74F2D}" destId="{BADDF5D7-D821-4ABF-9E81-AAADDE03F5C2}" srcOrd="0" destOrd="0" parTransId="{233CF09B-C0E8-47C9-9F9D-66A32386FBED}" sibTransId="{19EA8D1A-CDE8-447B-B273-E83F7CF1A5C4}"/>
    <dgm:cxn modelId="{760C0A50-F744-4DEA-B94E-9F9475459926}" type="presOf" srcId="{1B2D3317-2135-4CDA-A4E5-C981D7978C20}" destId="{75777467-2184-4B9C-AE88-6B879881A756}" srcOrd="0" destOrd="0" presId="urn:microsoft.com/office/officeart/2005/8/layout/chevron2"/>
    <dgm:cxn modelId="{3365C072-56AB-4046-9259-BF4195D8A5C3}" srcId="{35D6ABC8-0491-46FA-8547-3292AE6C28A2}" destId="{1CD853F5-9931-4763-8042-9ED62D535CF8}" srcOrd="2" destOrd="0" parTransId="{C28E535F-72F2-41DA-8163-9424D1D98E66}" sibTransId="{D0E2D41D-FBBB-4E3F-A9A8-EF94299DC5E2}"/>
    <dgm:cxn modelId="{6C561475-D2C9-4DE1-8594-7CC6A9C03E88}" type="presOf" srcId="{5A457098-4793-4FE3-8649-9385C8E74F2D}" destId="{CDD58F06-7EC8-4952-A463-A445F277510C}" srcOrd="0" destOrd="0" presId="urn:microsoft.com/office/officeart/2005/8/layout/chevron2"/>
    <dgm:cxn modelId="{26007059-2304-4BE7-BE75-07EBB5AD6C65}" type="presOf" srcId="{B2F75D64-6CC5-437D-A45E-F873FAED8ECA}" destId="{75777467-2184-4B9C-AE88-6B879881A756}" srcOrd="0" destOrd="1" presId="urn:microsoft.com/office/officeart/2005/8/layout/chevron2"/>
    <dgm:cxn modelId="{9C4DBB7C-2F21-465D-A280-402D9D9006F8}" type="presOf" srcId="{91821C40-9248-44EE-9EF9-4EF70783A4B8}" destId="{30CD6D17-6390-4E69-B8F9-65C03713665A}" srcOrd="0" destOrd="0" presId="urn:microsoft.com/office/officeart/2005/8/layout/chevron2"/>
    <dgm:cxn modelId="{7879259C-9EA3-4298-AA49-41184678C9DD}" srcId="{35D6ABC8-0491-46FA-8547-3292AE6C28A2}" destId="{17F997D9-5E85-4BF8-AEE0-80D096C5D728}" srcOrd="3" destOrd="0" parTransId="{11EFC4A4-BDEE-47D3-B7D1-FCBB1526F0E0}" sibTransId="{C542CEAE-224A-4F4A-A9B3-E184831F8217}"/>
    <dgm:cxn modelId="{934995A1-90C8-4A66-B7D6-BAA563DC2087}" type="presOf" srcId="{31DCB08A-56AC-4768-9DAA-180073D7CE7C}" destId="{E36AD3BD-7BF1-4411-AE2B-E804C2987FDF}" srcOrd="0" destOrd="0" presId="urn:microsoft.com/office/officeart/2005/8/layout/chevron2"/>
    <dgm:cxn modelId="{5A5B0EA3-48EE-4294-94FF-A1D89AD65CE6}" type="presOf" srcId="{1CD853F5-9931-4763-8042-9ED62D535CF8}" destId="{75777467-2184-4B9C-AE88-6B879881A756}" srcOrd="0" destOrd="2" presId="urn:microsoft.com/office/officeart/2005/8/layout/chevron2"/>
    <dgm:cxn modelId="{080702A4-4C64-4690-915C-396FA6552829}" type="presOf" srcId="{17F997D9-5E85-4BF8-AEE0-80D096C5D728}" destId="{75777467-2184-4B9C-AE88-6B879881A756}" srcOrd="0" destOrd="3" presId="urn:microsoft.com/office/officeart/2005/8/layout/chevron2"/>
    <dgm:cxn modelId="{47EE3AFD-7CBD-402A-B397-4A02A2131399}" srcId="{35D6ABC8-0491-46FA-8547-3292AE6C28A2}" destId="{B2F75D64-6CC5-437D-A45E-F873FAED8ECA}" srcOrd="1" destOrd="0" parTransId="{1DCDDBEA-6D1C-4314-83C1-B7D94FF0B7F9}" sibTransId="{ABBC8449-9512-472B-B023-F0F1404610A6}"/>
    <dgm:cxn modelId="{25F0C502-BEF3-40B8-9B76-67C37BA3B1B1}" type="presParOf" srcId="{E36AD3BD-7BF1-4411-AE2B-E804C2987FDF}" destId="{C03B1B45-F123-4C52-A62D-AC0420A9D435}" srcOrd="0" destOrd="0" presId="urn:microsoft.com/office/officeart/2005/8/layout/chevron2"/>
    <dgm:cxn modelId="{B694E8AE-D2FA-4E7D-9EF2-9C0B7F7C4538}" type="presParOf" srcId="{C03B1B45-F123-4C52-A62D-AC0420A9D435}" destId="{9C4924E1-CE7B-43B6-B5AA-B1C8872635CD}" srcOrd="0" destOrd="0" presId="urn:microsoft.com/office/officeart/2005/8/layout/chevron2"/>
    <dgm:cxn modelId="{B7379583-FBB8-4B35-BE87-4AFD083C9DD5}" type="presParOf" srcId="{C03B1B45-F123-4C52-A62D-AC0420A9D435}" destId="{30CD6D17-6390-4E69-B8F9-65C03713665A}" srcOrd="1" destOrd="0" presId="urn:microsoft.com/office/officeart/2005/8/layout/chevron2"/>
    <dgm:cxn modelId="{6B68ABE6-7DDB-4FE1-9ECF-AE7B1462831E}" type="presParOf" srcId="{E36AD3BD-7BF1-4411-AE2B-E804C2987FDF}" destId="{E22C30F4-5E14-4612-8150-B7518DB281AD}" srcOrd="1" destOrd="0" presId="urn:microsoft.com/office/officeart/2005/8/layout/chevron2"/>
    <dgm:cxn modelId="{09FAC0DB-F9C9-4ECE-8009-5E7D23D75968}" type="presParOf" srcId="{E36AD3BD-7BF1-4411-AE2B-E804C2987FDF}" destId="{DCF6CB65-3B5E-4E83-88B0-6CA0EEFE9026}" srcOrd="2" destOrd="0" presId="urn:microsoft.com/office/officeart/2005/8/layout/chevron2"/>
    <dgm:cxn modelId="{77F3ACFC-C348-431E-A567-DB7F72212F85}" type="presParOf" srcId="{DCF6CB65-3B5E-4E83-88B0-6CA0EEFE9026}" destId="{872914FF-7AA6-47BA-99E4-07B121D6DEA4}" srcOrd="0" destOrd="0" presId="urn:microsoft.com/office/officeart/2005/8/layout/chevron2"/>
    <dgm:cxn modelId="{A3B1F428-04E6-4830-AC95-C02EDF79E7DE}" type="presParOf" srcId="{DCF6CB65-3B5E-4E83-88B0-6CA0EEFE9026}" destId="{75777467-2184-4B9C-AE88-6B879881A756}" srcOrd="1" destOrd="0" presId="urn:microsoft.com/office/officeart/2005/8/layout/chevron2"/>
    <dgm:cxn modelId="{A17B4DC5-CCE4-42B8-AC0F-AC0B597E9429}" type="presParOf" srcId="{E36AD3BD-7BF1-4411-AE2B-E804C2987FDF}" destId="{3831904D-22BF-4D88-A889-EAC1DDCBF727}" srcOrd="3" destOrd="0" presId="urn:microsoft.com/office/officeart/2005/8/layout/chevron2"/>
    <dgm:cxn modelId="{81A0EAFE-3469-4622-81FA-22621AC33F12}" type="presParOf" srcId="{E36AD3BD-7BF1-4411-AE2B-E804C2987FDF}" destId="{45B7B418-DABD-4433-BAD5-54F8AF6B99D9}" srcOrd="4" destOrd="0" presId="urn:microsoft.com/office/officeart/2005/8/layout/chevron2"/>
    <dgm:cxn modelId="{B80DDF00-9A01-4310-B718-654C127F9B63}" type="presParOf" srcId="{45B7B418-DABD-4433-BAD5-54F8AF6B99D9}" destId="{CDD58F06-7EC8-4952-A463-A445F277510C}" srcOrd="0" destOrd="0" presId="urn:microsoft.com/office/officeart/2005/8/layout/chevron2"/>
    <dgm:cxn modelId="{A775AE6F-D660-44B0-A392-1C9F5722D06E}" type="presParOf" srcId="{45B7B418-DABD-4433-BAD5-54F8AF6B99D9}" destId="{086CE472-51D7-4FCE-95AC-FFC2D878D9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924E1-CE7B-43B6-B5AA-B1C8872635CD}">
      <dsp:nvSpPr>
        <dsp:cNvPr id="0" name=""/>
        <dsp:cNvSpPr/>
      </dsp:nvSpPr>
      <dsp:spPr>
        <a:xfrm rot="5400000">
          <a:off x="-249941" y="227013"/>
          <a:ext cx="1492189" cy="1044532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Aim:</a:t>
          </a:r>
        </a:p>
      </dsp:txBody>
      <dsp:txXfrm rot="-5400000">
        <a:off x="-26112" y="525450"/>
        <a:ext cx="1044532" cy="447657"/>
      </dsp:txXfrm>
    </dsp:sp>
    <dsp:sp modelId="{30CD6D17-6390-4E69-B8F9-65C03713665A}">
      <dsp:nvSpPr>
        <dsp:cNvPr id="0" name=""/>
        <dsp:cNvSpPr/>
      </dsp:nvSpPr>
      <dsp:spPr>
        <a:xfrm rot="5400000">
          <a:off x="5268991" y="-4247387"/>
          <a:ext cx="969922" cy="9471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Problem representation, defining fitness function and constraints and applying </a:t>
          </a:r>
          <a:r>
            <a:rPr lang="en-IN" sz="1600" kern="1200" dirty="0" err="1"/>
            <a:t>algo</a:t>
          </a:r>
          <a:r>
            <a:rPr lang="en-IN" sz="1600" kern="1200" dirty="0"/>
            <a:t>.</a:t>
          </a:r>
        </a:p>
      </dsp:txBody>
      <dsp:txXfrm rot="-5400000">
        <a:off x="1018419" y="50533"/>
        <a:ext cx="9423719" cy="875226"/>
      </dsp:txXfrm>
    </dsp:sp>
    <dsp:sp modelId="{872914FF-7AA6-47BA-99E4-07B121D6DEA4}">
      <dsp:nvSpPr>
        <dsp:cNvPr id="0" name=""/>
        <dsp:cNvSpPr/>
      </dsp:nvSpPr>
      <dsp:spPr>
        <a:xfrm rot="5400000">
          <a:off x="-197715" y="1512884"/>
          <a:ext cx="1492189" cy="114898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Methodology</a:t>
          </a:r>
        </a:p>
      </dsp:txBody>
      <dsp:txXfrm rot="-5400000">
        <a:off x="-26112" y="1915775"/>
        <a:ext cx="1148985" cy="343204"/>
      </dsp:txXfrm>
    </dsp:sp>
    <dsp:sp modelId="{75777467-2184-4B9C-AE88-6B879881A756}">
      <dsp:nvSpPr>
        <dsp:cNvPr id="0" name=""/>
        <dsp:cNvSpPr/>
      </dsp:nvSpPr>
      <dsp:spPr>
        <a:xfrm rot="5400000">
          <a:off x="5085420" y="-2703098"/>
          <a:ext cx="1441518" cy="9471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Hybridized Evolution Algorithm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Greedy Algorithm </a:t>
          </a:r>
        </a:p>
      </dsp:txBody>
      <dsp:txXfrm rot="-5400000">
        <a:off x="1070646" y="1382045"/>
        <a:ext cx="9400698" cy="1300780"/>
      </dsp:txXfrm>
    </dsp:sp>
    <dsp:sp modelId="{CDD58F06-7EC8-4952-A463-A445F277510C}">
      <dsp:nvSpPr>
        <dsp:cNvPr id="0" name=""/>
        <dsp:cNvSpPr/>
      </dsp:nvSpPr>
      <dsp:spPr>
        <a:xfrm rot="5400000">
          <a:off x="-223828" y="3082977"/>
          <a:ext cx="1492189" cy="1044532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Product:</a:t>
          </a:r>
        </a:p>
      </dsp:txBody>
      <dsp:txXfrm rot="-5400000">
        <a:off x="1" y="3381414"/>
        <a:ext cx="1044532" cy="447657"/>
      </dsp:txXfrm>
    </dsp:sp>
    <dsp:sp modelId="{086CE472-51D7-4FCE-95AC-FFC2D878D9A2}">
      <dsp:nvSpPr>
        <dsp:cNvPr id="0" name=""/>
        <dsp:cNvSpPr/>
      </dsp:nvSpPr>
      <dsp:spPr>
        <a:xfrm rot="5400000">
          <a:off x="5295104" y="-1179450"/>
          <a:ext cx="969922" cy="9471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 err="1"/>
            <a:t>ELISi</a:t>
          </a:r>
          <a:r>
            <a:rPr lang="en-IN" sz="2700" kern="1200" dirty="0"/>
            <a:t>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700" kern="1200" dirty="0"/>
        </a:p>
      </dsp:txBody>
      <dsp:txXfrm rot="-5400000">
        <a:off x="1044532" y="3118470"/>
        <a:ext cx="9423719" cy="875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924E1-CE7B-43B6-B5AA-B1C8872635CD}">
      <dsp:nvSpPr>
        <dsp:cNvPr id="0" name=""/>
        <dsp:cNvSpPr/>
      </dsp:nvSpPr>
      <dsp:spPr>
        <a:xfrm rot="5400000">
          <a:off x="-281816" y="255376"/>
          <a:ext cx="1682485" cy="1177739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Objective</a:t>
          </a:r>
        </a:p>
      </dsp:txBody>
      <dsp:txXfrm rot="-5400000">
        <a:off x="-29442" y="591873"/>
        <a:ext cx="1177739" cy="504746"/>
      </dsp:txXfrm>
    </dsp:sp>
    <dsp:sp modelId="{30CD6D17-6390-4E69-B8F9-65C03713665A}">
      <dsp:nvSpPr>
        <dsp:cNvPr id="0" name=""/>
        <dsp:cNvSpPr/>
      </dsp:nvSpPr>
      <dsp:spPr>
        <a:xfrm rot="5400000">
          <a:off x="5441362" y="-4280123"/>
          <a:ext cx="1093615" cy="97905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proposes a framework where architectural functional layout  is optimized for the following objectives: functionality (defined by users), insolation (calculated according to geographical conditions), outside view attractiveness (assessed on-site) and external noise (measured on-site). </a:t>
          </a:r>
          <a:endParaRPr lang="en-IN" sz="1600" kern="1200" dirty="0"/>
        </a:p>
      </dsp:txBody>
      <dsp:txXfrm rot="-5400000">
        <a:off x="1092881" y="121744"/>
        <a:ext cx="9737192" cy="986843"/>
      </dsp:txXfrm>
    </dsp:sp>
    <dsp:sp modelId="{872914FF-7AA6-47BA-99E4-07B121D6DEA4}">
      <dsp:nvSpPr>
        <dsp:cNvPr id="0" name=""/>
        <dsp:cNvSpPr/>
      </dsp:nvSpPr>
      <dsp:spPr>
        <a:xfrm rot="5400000">
          <a:off x="-222929" y="1685868"/>
          <a:ext cx="1682485" cy="1295513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Methodology</a:t>
          </a:r>
        </a:p>
      </dsp:txBody>
      <dsp:txXfrm rot="-5400000">
        <a:off x="-29442" y="2140139"/>
        <a:ext cx="1295513" cy="386972"/>
      </dsp:txXfrm>
    </dsp:sp>
    <dsp:sp modelId="{75777467-2184-4B9C-AE88-6B879881A756}">
      <dsp:nvSpPr>
        <dsp:cNvPr id="0" name=""/>
        <dsp:cNvSpPr/>
      </dsp:nvSpPr>
      <dsp:spPr>
        <a:xfrm rot="5400000">
          <a:off x="5500249" y="-2790744"/>
          <a:ext cx="1093615" cy="97905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 general gradient-based method for finding optimal and near-optimal solutions was applied. The output of this optimization is a set of room configurations with their locations and orientations on the site returned to the user for final selection</a:t>
          </a:r>
          <a:endParaRPr lang="en-IN" sz="1600" kern="1200" dirty="0"/>
        </a:p>
      </dsp:txBody>
      <dsp:txXfrm rot="-5400000">
        <a:off x="1151768" y="1611123"/>
        <a:ext cx="9737192" cy="986843"/>
      </dsp:txXfrm>
    </dsp:sp>
    <dsp:sp modelId="{CDD58F06-7EC8-4952-A463-A445F277510C}">
      <dsp:nvSpPr>
        <dsp:cNvPr id="0" name=""/>
        <dsp:cNvSpPr/>
      </dsp:nvSpPr>
      <dsp:spPr>
        <a:xfrm rot="5400000">
          <a:off x="-281816" y="3234134"/>
          <a:ext cx="1682485" cy="1177739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Conclusion:</a:t>
          </a:r>
        </a:p>
      </dsp:txBody>
      <dsp:txXfrm rot="-5400000">
        <a:off x="-29442" y="3570631"/>
        <a:ext cx="1177739" cy="504746"/>
      </dsp:txXfrm>
    </dsp:sp>
    <dsp:sp modelId="{086CE472-51D7-4FCE-95AC-FFC2D878D9A2}">
      <dsp:nvSpPr>
        <dsp:cNvPr id="0" name=""/>
        <dsp:cNvSpPr/>
      </dsp:nvSpPr>
      <dsp:spPr>
        <a:xfrm rot="5400000">
          <a:off x="5441362" y="-1366719"/>
          <a:ext cx="1093615" cy="97905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Results in Research Paper. Section 5 </a:t>
          </a:r>
        </a:p>
      </dsp:txBody>
      <dsp:txXfrm rot="-5400000">
        <a:off x="1092881" y="3035148"/>
        <a:ext cx="9737192" cy="986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924E1-CE7B-43B6-B5AA-B1C8872635CD}">
      <dsp:nvSpPr>
        <dsp:cNvPr id="0" name=""/>
        <dsp:cNvSpPr/>
      </dsp:nvSpPr>
      <dsp:spPr>
        <a:xfrm rot="5400000">
          <a:off x="-274340" y="250231"/>
          <a:ext cx="1637853" cy="1146497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Aim:</a:t>
          </a:r>
        </a:p>
      </dsp:txBody>
      <dsp:txXfrm rot="-5400000">
        <a:off x="-28661" y="577802"/>
        <a:ext cx="1146497" cy="491356"/>
      </dsp:txXfrm>
    </dsp:sp>
    <dsp:sp modelId="{30CD6D17-6390-4E69-B8F9-65C03713665A}">
      <dsp:nvSpPr>
        <dsp:cNvPr id="0" name=""/>
        <dsp:cNvSpPr/>
      </dsp:nvSpPr>
      <dsp:spPr>
        <a:xfrm rot="5400000">
          <a:off x="5199159" y="-4137858"/>
          <a:ext cx="1064605" cy="9369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dirty="0"/>
            <a:t>Description of Floor Plan if given as input in image format</a:t>
          </a:r>
          <a:endParaRPr lang="en-IN" sz="1600" kern="1200" dirty="0"/>
        </a:p>
      </dsp:txBody>
      <dsp:txXfrm rot="-5400000">
        <a:off x="1046911" y="66360"/>
        <a:ext cx="9317132" cy="960665"/>
      </dsp:txXfrm>
    </dsp:sp>
    <dsp:sp modelId="{872914FF-7AA6-47BA-99E4-07B121D6DEA4}">
      <dsp:nvSpPr>
        <dsp:cNvPr id="0" name=""/>
        <dsp:cNvSpPr/>
      </dsp:nvSpPr>
      <dsp:spPr>
        <a:xfrm rot="5400000">
          <a:off x="-217015" y="1907445"/>
          <a:ext cx="1637853" cy="1261147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Methodology</a:t>
          </a:r>
        </a:p>
      </dsp:txBody>
      <dsp:txXfrm rot="-5400000">
        <a:off x="-28661" y="2349666"/>
        <a:ext cx="1261147" cy="376706"/>
      </dsp:txXfrm>
    </dsp:sp>
    <dsp:sp modelId="{75777467-2184-4B9C-AE88-6B879881A756}">
      <dsp:nvSpPr>
        <dsp:cNvPr id="0" name=""/>
        <dsp:cNvSpPr/>
      </dsp:nvSpPr>
      <dsp:spPr>
        <a:xfrm rot="5400000">
          <a:off x="5068592" y="-2433156"/>
          <a:ext cx="1582237" cy="9369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Article talks about two models viz 1. DSIC and 2. TGDB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Takes Advantage of Deep Neural Network for visual feature extraction and text generation.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Experiments done on large scale publicly available dataset of floor plans.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Floor Plan contains sematic segmentation and symbol identification, uses CNN as encode and RNN as decoder.</a:t>
          </a:r>
        </a:p>
      </dsp:txBody>
      <dsp:txXfrm rot="-5400000">
        <a:off x="1175160" y="1537514"/>
        <a:ext cx="9291864" cy="1427761"/>
      </dsp:txXfrm>
    </dsp:sp>
    <dsp:sp modelId="{CDD58F06-7EC8-4952-A463-A445F277510C}">
      <dsp:nvSpPr>
        <dsp:cNvPr id="0" name=""/>
        <dsp:cNvSpPr/>
      </dsp:nvSpPr>
      <dsp:spPr>
        <a:xfrm rot="5400000">
          <a:off x="-274340" y="3420493"/>
          <a:ext cx="1637853" cy="1146497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Result</a:t>
          </a:r>
        </a:p>
      </dsp:txBody>
      <dsp:txXfrm rot="-5400000">
        <a:off x="-28661" y="3748064"/>
        <a:ext cx="1146497" cy="491356"/>
      </dsp:txXfrm>
    </dsp:sp>
    <dsp:sp modelId="{086CE472-51D7-4FCE-95AC-FFC2D878D9A2}">
      <dsp:nvSpPr>
        <dsp:cNvPr id="0" name=""/>
        <dsp:cNvSpPr/>
      </dsp:nvSpPr>
      <dsp:spPr>
        <a:xfrm rot="5400000">
          <a:off x="5298746" y="-959505"/>
          <a:ext cx="1064605" cy="9369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dirty="0"/>
            <a:t>In graph format.</a:t>
          </a:r>
          <a:endParaRPr lang="en-IN" sz="1600" kern="1200" dirty="0"/>
        </a:p>
      </dsp:txBody>
      <dsp:txXfrm rot="-5400000">
        <a:off x="1146498" y="3244713"/>
        <a:ext cx="9317132" cy="960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2F882-D41A-48C5-AF90-3C7D42000B0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CD0E1-BEFA-42BB-B28A-6FAA05D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1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B853-100D-44D1-8088-A29D28E54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0AB8E-53C0-45DD-8C2B-18CED54FA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C060-E90E-4879-899A-B3E8EC2C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858F-2835-4870-9920-1E269E4B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C2CD3-A79F-4856-A311-BE20B67E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19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1E54-4358-4177-8362-A3818745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0A779-B201-4C27-9EE9-3242AA1B2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69B69-7DE6-4737-9704-E94DD0EE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F8B8-454F-417B-8ADE-A6F1F384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A230-2624-4E89-9AA3-61034F43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57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3EDC5-D044-4C76-9C4C-F3DA60F98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07842-6694-4D8F-A183-B087E29BF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C324-5622-4058-BA74-3632B396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169F-6A38-4006-A350-9800E28C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DB39E-BC08-4553-A914-E9753746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58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F090-889A-4E81-8809-2ACFC1E8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AE4B-3A70-4BEF-95D2-F8E3E9A2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6450-C633-4EC0-A12B-19E5CC56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6D6C0-2E90-44B4-A059-06884438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4AE8-FB55-44D2-910E-4C8C448C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60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B6C9-5946-4336-B9AC-746EDA5D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35E7D-0A71-40F7-8A5D-1AC2F5EA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A528-5691-494A-A5D2-EFB917A2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8A59E-F79F-4A95-B1DB-31CA6CC4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75CE1-9155-4485-9292-D705C31A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78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B352-1722-49E0-948B-099A2C44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30DD-2FC9-4997-A7AD-8BB8BFDC4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F2B11-8B7E-4120-96E6-A93CD471D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77091-922F-4C9D-9BEE-FCDC1F29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0AACD-5AD5-4A0E-878C-CE15F61C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91867-E781-42BF-B058-7D0B37FB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6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E715-C6A1-4F78-8E86-466B7518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28D78-8AFB-438B-8D55-9EABD2C76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8E823-62B7-4544-968A-BD4BAA83C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AAA3F-8DB3-4E03-86BF-664634F9B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EEF0A-8EB2-4687-83C1-C5DA4C4FA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43176-061D-457E-8747-8411B093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C6E70-E6E0-46A6-B3C9-F2038E73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4BDAE-C5AC-4201-95A9-CC21C6DB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04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F15E-EC11-4ED7-AF30-A27E1A83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B4CC6-A33D-4ED0-A1F7-5AB47A20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0664D-B7EA-4ED2-A563-5F1AD904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63250-F5A1-456D-8999-B525C914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72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CEC22-C187-4319-B8CC-D0305A8A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38DD7-79CA-416A-BD4A-7AD87762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5D7B8-23F4-4D25-8603-B38C0011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91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9C44-4869-4CA9-953A-88831640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35DB-0923-4468-A261-579E876A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F9822-C27B-41B1-82CF-DCD35DD4E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793C3-11E9-4E22-986B-43CB0512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CE9C9-2A19-42F2-9A03-EC1FD3E7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F1308-CBE8-4646-BB37-7888E068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07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FE9F-AB84-4663-A07A-8559F134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97F5C-8A31-4213-8E62-BC1E8135A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C443B-DAD0-49A1-A5FC-E12406FB1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FB4B6-1318-4E53-97F5-5D28735E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DF3D5-1A8A-40D7-9701-83968857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80514-DCE3-47BA-B2F7-49D3680E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74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E42BF-F7C8-4572-9291-4C7CC6A0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5EC71-3753-4969-9D8A-841DB22BF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04777-9668-44A8-B26D-B9135A230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E6AF-1447-4F86-9D6A-E9798969B911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C6418-C8B8-4480-9E54-033FDBDD7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787A1-8B29-4388-BC46-F9734A28C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56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FB71-592D-4475-8B89-7480A9E1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826279" y="3429000"/>
            <a:ext cx="8830237" cy="125788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Topic: Floor Plan Generation Using ML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CA5A8-2B8F-4942-9917-450CF343A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529" y="3807547"/>
            <a:ext cx="9861177" cy="2223922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IN" sz="1600" b="1" dirty="0"/>
              <a:t>Name            : </a:t>
            </a:r>
            <a:r>
              <a:rPr lang="en-IN" sz="1600" dirty="0"/>
              <a:t>Shrijeet Gaikwad</a:t>
            </a:r>
          </a:p>
          <a:p>
            <a:pPr algn="l">
              <a:lnSpc>
                <a:spcPct val="110000"/>
              </a:lnSpc>
            </a:pPr>
            <a:r>
              <a:rPr lang="en-IN" sz="1600" b="1" dirty="0"/>
              <a:t>Roll Number</a:t>
            </a:r>
            <a:r>
              <a:rPr lang="en-IN" sz="1600" dirty="0"/>
              <a:t>: 224104421</a:t>
            </a:r>
          </a:p>
          <a:p>
            <a:pPr algn="l">
              <a:lnSpc>
                <a:spcPct val="250000"/>
              </a:lnSpc>
            </a:pPr>
            <a:r>
              <a:rPr lang="en-IN" sz="1800" b="1" dirty="0"/>
              <a:t>Literature Review Progress Meeting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0341C-1358-485F-A606-D7880A7E3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09" y="826532"/>
            <a:ext cx="1527867" cy="1532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E53CE-3A42-4B89-974A-F4D913F8F060}"/>
              </a:ext>
            </a:extLst>
          </p:cNvPr>
          <p:cNvSpPr txBox="1"/>
          <p:nvPr/>
        </p:nvSpPr>
        <p:spPr>
          <a:xfrm>
            <a:off x="2716306" y="1408348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Indian Institute of Technology, Guwahati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54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06B1-510A-4901-8C8D-CFC8C017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dirty="0"/>
              <a:t>1. Hybrid Evolutionary Algorithm applied to Automated Floor Plan Generation</a:t>
            </a:r>
            <a:br>
              <a:rPr lang="en-GB" sz="2000" b="1" dirty="0"/>
            </a:br>
            <a:r>
              <a:rPr lang="en-GB" sz="2000" b="1" dirty="0"/>
              <a:t>Authors</a:t>
            </a:r>
            <a:r>
              <a:rPr lang="en-GB" sz="2000" dirty="0"/>
              <a:t>: </a:t>
            </a:r>
            <a:r>
              <a:rPr lang="pl-PL" sz="2000" dirty="0"/>
              <a:t>Maciej Nisztuk and Paweł B. Myszkowski</a:t>
            </a:r>
            <a:br>
              <a:rPr lang="en-IN" sz="2000" dirty="0"/>
            </a:br>
            <a:r>
              <a:rPr lang="en-IN" sz="2000" dirty="0"/>
              <a:t>International journal of Architectural Computing (2019)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CB0EB3-8B95-43BB-AB5D-007339D51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889432"/>
              </p:ext>
            </p:extLst>
          </p:nvPr>
        </p:nvGraphicFramePr>
        <p:xfrm>
          <a:off x="936811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7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06B1-510A-4901-8C8D-CFC8C017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669924"/>
            <a:ext cx="11264153" cy="1325563"/>
          </a:xfrm>
        </p:spPr>
        <p:txBody>
          <a:bodyPr>
            <a:noAutofit/>
          </a:bodyPr>
          <a:lstStyle/>
          <a:p>
            <a:r>
              <a:rPr lang="en-GB" sz="2000" dirty="0"/>
              <a:t>2. </a:t>
            </a:r>
            <a:r>
              <a:rPr lang="en-GB" sz="2000" b="1" dirty="0"/>
              <a:t>Multi-objective optimization of the floor plan of a single story family house considering position and orientation</a:t>
            </a:r>
            <a:br>
              <a:rPr lang="en-GB" sz="2000" b="1" dirty="0"/>
            </a:br>
            <a:r>
              <a:rPr lang="en-GB" sz="2000" b="1" dirty="0"/>
              <a:t>Author</a:t>
            </a:r>
            <a:r>
              <a:rPr lang="en-GB" sz="2000" dirty="0"/>
              <a:t> :</a:t>
            </a:r>
            <a:r>
              <a:rPr lang="en-IN" sz="2000" dirty="0" err="1"/>
              <a:t>Machi</a:t>
            </a:r>
            <a:r>
              <a:rPr lang="en-IN" sz="2000" dirty="0"/>
              <a:t> </a:t>
            </a:r>
            <a:r>
              <a:rPr lang="en-IN" sz="2000" dirty="0" err="1"/>
              <a:t>Zawidzki</a:t>
            </a:r>
            <a:r>
              <a:rPr lang="en-IN" sz="2000" dirty="0"/>
              <a:t> and Jacek </a:t>
            </a:r>
            <a:r>
              <a:rPr lang="en-IN" sz="2000" dirty="0" err="1"/>
              <a:t>Szklarski</a:t>
            </a:r>
            <a:br>
              <a:rPr lang="en-IN" sz="2000" dirty="0"/>
            </a:br>
            <a:r>
              <a:rPr lang="en-IN" sz="2000" dirty="0"/>
              <a:t>Journal : Advances in Engineering Software(2020)</a:t>
            </a:r>
            <a:br>
              <a:rPr lang="en-IN" sz="2000" dirty="0"/>
            </a:br>
            <a:br>
              <a:rPr lang="en-GB" sz="2000" b="1" dirty="0"/>
            </a:br>
            <a:br>
              <a:rPr lang="en-GB" sz="2000" b="1" dirty="0"/>
            </a:br>
            <a:endParaRPr lang="en-IN" sz="2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CB0EB3-8B95-43BB-AB5D-007339D51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669739"/>
              </p:ext>
            </p:extLst>
          </p:nvPr>
        </p:nvGraphicFramePr>
        <p:xfrm>
          <a:off x="385482" y="1825625"/>
          <a:ext cx="10968318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03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AF65-5B26-4097-B1B0-65714D04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200" b="1" dirty="0"/>
              <a:t>3. Using genetic algorithm to automate the generation of an open-plan office layout</a:t>
            </a:r>
            <a:br>
              <a:rPr lang="en-GB" sz="2200" dirty="0"/>
            </a:br>
            <a:r>
              <a:rPr lang="en-GB" sz="2000" dirty="0"/>
              <a:t>Authors: Chen </a:t>
            </a:r>
            <a:r>
              <a:rPr lang="en-GB" sz="2000" dirty="0" err="1"/>
              <a:t>Chen</a:t>
            </a:r>
            <a:r>
              <a:rPr lang="en-GB" sz="2000" dirty="0"/>
              <a:t>, Ricardo Jose </a:t>
            </a:r>
            <a:r>
              <a:rPr lang="en-GB" sz="2000" dirty="0" err="1"/>
              <a:t>Chacón</a:t>
            </a:r>
            <a:r>
              <a:rPr lang="en-GB" sz="2000" dirty="0"/>
              <a:t> Vega and Tiong Lee Kong</a:t>
            </a:r>
            <a:br>
              <a:rPr lang="en-GB" sz="2000" dirty="0"/>
            </a:br>
            <a:r>
              <a:rPr lang="en-GB" sz="2000" dirty="0"/>
              <a:t>International Journal of Architectural Computing (2020)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7863-B80C-4E8C-B64E-BF881175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343"/>
            <a:ext cx="10515600" cy="4351338"/>
          </a:xfrm>
        </p:spPr>
        <p:txBody>
          <a:bodyPr>
            <a:normAutofit/>
          </a:bodyPr>
          <a:lstStyle/>
          <a:p>
            <a:r>
              <a:rPr lang="en-GB" sz="1800" dirty="0"/>
              <a:t>The main objective of the study is to maximize space utilization because space capacity is the most desirable question to inquire in a test fit. The objective can be achieved by maximizing the size of open workspace through assigning rooms to locations where the circulation area is minimized. </a:t>
            </a:r>
          </a:p>
          <a:p>
            <a:r>
              <a:rPr lang="en-GB" sz="1800" dirty="0"/>
              <a:t>The proposed solving method is a nested GA, where the inner layer algorithm is embedded in the outer one. </a:t>
            </a:r>
          </a:p>
          <a:p>
            <a:r>
              <a:rPr lang="en-GB" sz="1800" dirty="0"/>
              <a:t>It is hybridized with a local search to improve its performance. In short, this approach is a totally automated process. </a:t>
            </a:r>
          </a:p>
          <a:p>
            <a:r>
              <a:rPr lang="en-GB" sz="1800" dirty="0"/>
              <a:t>The inputs are the room size requirements and office space outline. The output is the office space layout plan associated with a large open workspace.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4889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06B1-510A-4901-8C8D-CFC8C017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4. </a:t>
            </a:r>
            <a:r>
              <a:rPr lang="en-GB" sz="2000" b="1" dirty="0"/>
              <a:t>Knowledge Driven Description Synthesis for floor plan interpretation</a:t>
            </a:r>
            <a:br>
              <a:rPr lang="en-GB" sz="2000" b="1" dirty="0"/>
            </a:br>
            <a:r>
              <a:rPr lang="en-GB" sz="2000" b="1" dirty="0"/>
              <a:t>Authors</a:t>
            </a:r>
            <a:r>
              <a:rPr lang="en-GB" sz="2000" dirty="0"/>
              <a:t>: Shreya Goyal, Chiranjoy Chattopadhyay and Gaurav Bhatnagar</a:t>
            </a:r>
            <a:br>
              <a:rPr lang="en-GB" sz="2000" dirty="0"/>
            </a:br>
            <a:r>
              <a:rPr lang="en-GB" sz="2000" dirty="0"/>
              <a:t>International Journal on Document Analysis and Recognition  (2021)</a:t>
            </a:r>
            <a:endParaRPr lang="en-IN" sz="2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CB0EB3-8B95-43BB-AB5D-007339D51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255930"/>
              </p:ext>
            </p:extLst>
          </p:nvPr>
        </p:nvGraphicFramePr>
        <p:xfrm>
          <a:off x="838200" y="1825625"/>
          <a:ext cx="10515600" cy="481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03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03AC-4BDB-4F28-B8F8-E8E8BA78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3" y="365126"/>
            <a:ext cx="10681447" cy="459628"/>
          </a:xfrm>
        </p:spPr>
        <p:txBody>
          <a:bodyPr>
            <a:normAutofit/>
          </a:bodyPr>
          <a:lstStyle/>
          <a:p>
            <a:r>
              <a:rPr lang="en-IN" sz="2000" b="1" dirty="0"/>
              <a:t>Bird Eye 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2170F5-9C98-48B0-A3F4-F1F7AB8A0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060894"/>
              </p:ext>
            </p:extLst>
          </p:nvPr>
        </p:nvGraphicFramePr>
        <p:xfrm>
          <a:off x="90765" y="726143"/>
          <a:ext cx="11844621" cy="710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881">
                  <a:extLst>
                    <a:ext uri="{9D8B030D-6E8A-4147-A177-3AD203B41FA5}">
                      <a16:colId xmlns:a16="http://schemas.microsoft.com/office/drawing/2014/main" val="3524114240"/>
                    </a:ext>
                  </a:extLst>
                </a:gridCol>
                <a:gridCol w="3974993">
                  <a:extLst>
                    <a:ext uri="{9D8B030D-6E8A-4147-A177-3AD203B41FA5}">
                      <a16:colId xmlns:a16="http://schemas.microsoft.com/office/drawing/2014/main" val="828184868"/>
                    </a:ext>
                  </a:extLst>
                </a:gridCol>
                <a:gridCol w="5734432">
                  <a:extLst>
                    <a:ext uri="{9D8B030D-6E8A-4147-A177-3AD203B41FA5}">
                      <a16:colId xmlns:a16="http://schemas.microsoft.com/office/drawing/2014/main" val="2107247448"/>
                    </a:ext>
                  </a:extLst>
                </a:gridCol>
                <a:gridCol w="1508315">
                  <a:extLst>
                    <a:ext uri="{9D8B030D-6E8A-4147-A177-3AD203B41FA5}">
                      <a16:colId xmlns:a16="http://schemas.microsoft.com/office/drawing/2014/main" val="3390407646"/>
                    </a:ext>
                  </a:extLst>
                </a:gridCol>
              </a:tblGrid>
              <a:tr h="361673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Sr.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Literature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Objective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Methodology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42756"/>
                  </a:ext>
                </a:extLst>
              </a:tr>
              <a:tr h="67167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GB" sz="1800" b="1" dirty="0"/>
                        <a:t>Hybrid Evolutionary Algorithm applied to Automated Floor Plan Generation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2020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Problem representation, defining fitness function and constraints and applying </a:t>
                      </a:r>
                      <a:r>
                        <a:rPr lang="en-IN" sz="1800" dirty="0" err="1"/>
                        <a:t>algo</a:t>
                      </a:r>
                      <a:r>
                        <a:rPr lang="en-IN" sz="1800" dirty="0"/>
                        <a:t>.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800" dirty="0"/>
                        <a:t>1. Hybridized Evolution Algorithm</a:t>
                      </a:r>
                    </a:p>
                    <a:p>
                      <a:pPr lvl="0"/>
                      <a:r>
                        <a:rPr lang="en-IN" sz="1800" dirty="0"/>
                        <a:t>2. Greedy Algorithm 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897263"/>
                  </a:ext>
                </a:extLst>
              </a:tr>
              <a:tr h="82668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Multi-objective optimization of the floor plan of a single story family house considering position and orientation</a:t>
                      </a:r>
                    </a:p>
                    <a:p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2020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dirty="0"/>
                        <a:t>proposes a framework where architectural functional layout  is optimized for the following objectives: functionality (defined by users), insolation (calculated according to geographical conditions), outside view attractiveness (assessed on-site) and external noise (measured on-site).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 general gradient-based method </a:t>
                      </a:r>
                      <a:endParaRPr lang="en-IN" dirty="0"/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467588"/>
                  </a:ext>
                </a:extLst>
              </a:tr>
              <a:tr h="98168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Using genetic algorithm to automate the generation of an open-plan office layout</a:t>
                      </a:r>
                      <a:br>
                        <a:rPr lang="en-GB" sz="1800" dirty="0"/>
                      </a:b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2020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The main objective of the study is to maximize space utilization because space capacity is the most desirable question to inquire in a test fit. The objective can be achieved by maximizing the size of open workspace through assigning rooms to locations where the circulation area is minimized.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 nested GA, where the inner layer algorithm is embedded in the outer one.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311031"/>
                  </a:ext>
                </a:extLst>
              </a:tr>
              <a:tr h="98168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 </a:t>
                      </a:r>
                      <a:r>
                        <a:rPr lang="en-GB" sz="1800" b="1" dirty="0"/>
                        <a:t>Knowledge Driven Description Synthesis for floor plan interpretation</a:t>
                      </a:r>
                    </a:p>
                    <a:p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2021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b="0" i="0" dirty="0"/>
                        <a:t>Description of Floor Plan if given as input in image format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1. DSIC and 2. TGDB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CNN-RNN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2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98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242E-3643-41AD-A7FC-97B47AD4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Opinions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C188D-85F2-484F-A630-6F5DF7826C28}"/>
              </a:ext>
            </a:extLst>
          </p:cNvPr>
          <p:cNvSpPr txBox="1"/>
          <p:nvPr/>
        </p:nvSpPr>
        <p:spPr>
          <a:xfrm>
            <a:off x="941294" y="2097741"/>
            <a:ext cx="908124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Automation Industry inclination towards data fields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Use of graph theory and then heuristic optimization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Dataset generation need?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Solutions of Cluster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THANK YOU!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09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722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Topic: Floor Plan Generation Using ML </vt:lpstr>
      <vt:lpstr>1. Hybrid Evolutionary Algorithm applied to Automated Floor Plan Generation Authors: Maciej Nisztuk and Paweł B. Myszkowski International journal of Architectural Computing (2019)</vt:lpstr>
      <vt:lpstr>2. Multi-objective optimization of the floor plan of a single story family house considering position and orientation Author :Machi Zawidzki and Jacek Szklarski Journal : Advances in Engineering Software(2020)   </vt:lpstr>
      <vt:lpstr>3. Using genetic algorithm to automate the generation of an open-plan office layout Authors: Chen Chen, Ricardo Jose Chacón Vega and Tiong Lee Kong International Journal of Architectural Computing (2020)</vt:lpstr>
      <vt:lpstr>4. Knowledge Driven Description Synthesis for floor plan interpretation Authors: Shreya Goyal, Chiranjoy Chattopadhyay and Gaurav Bhatnagar International Journal on Document Analysis and Recognition  (2021)</vt:lpstr>
      <vt:lpstr>Bird Eye View</vt:lpstr>
      <vt:lpstr>My Opinions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Floor Plan Generation Using ML</dc:title>
  <dc:creator>SHRIJEET SUNIL GAIKWAD</dc:creator>
  <cp:lastModifiedBy>SHRIJEET SUNIL GAIKWAD</cp:lastModifiedBy>
  <cp:revision>28</cp:revision>
  <dcterms:created xsi:type="dcterms:W3CDTF">2023-07-04T20:38:14Z</dcterms:created>
  <dcterms:modified xsi:type="dcterms:W3CDTF">2023-07-12T07:00:09Z</dcterms:modified>
</cp:coreProperties>
</file>