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81" r:id="rId5"/>
    <p:sldId id="265" r:id="rId6"/>
    <p:sldId id="282" r:id="rId7"/>
    <p:sldId id="264" r:id="rId8"/>
    <p:sldId id="266" r:id="rId9"/>
    <p:sldId id="267" r:id="rId10"/>
    <p:sldId id="268" r:id="rId11"/>
    <p:sldId id="259" r:id="rId12"/>
    <p:sldId id="263" r:id="rId13"/>
    <p:sldId id="272" r:id="rId14"/>
    <p:sldId id="274" r:id="rId15"/>
    <p:sldId id="273" r:id="rId16"/>
    <p:sldId id="278" r:id="rId17"/>
    <p:sldId id="271" r:id="rId18"/>
    <p:sldId id="275" r:id="rId19"/>
    <p:sldId id="276" r:id="rId20"/>
    <p:sldId id="277" r:id="rId21"/>
    <p:sldId id="260"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91" autoAdjust="0"/>
    <p:restoredTop sz="94660"/>
  </p:normalViewPr>
  <p:slideViewPr>
    <p:cSldViewPr snapToGrid="0">
      <p:cViewPr varScale="1">
        <p:scale>
          <a:sx n="54" d="100"/>
          <a:sy n="54" d="100"/>
        </p:scale>
        <p:origin x="91" y="5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736C27-CCDC-48D4-8DA8-2D2F246585FA}"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EE879-25A1-4AEC-9E9D-61C3B3C79E5A}" type="slidenum">
              <a:rPr lang="en-US" smtClean="0"/>
              <a:t>‹#›</a:t>
            </a:fld>
            <a:endParaRPr lang="en-US"/>
          </a:p>
        </p:txBody>
      </p:sp>
    </p:spTree>
    <p:extLst>
      <p:ext uri="{BB962C8B-B14F-4D97-AF65-F5344CB8AC3E}">
        <p14:creationId xmlns:p14="http://schemas.microsoft.com/office/powerpoint/2010/main" val="391487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736C27-CCDC-48D4-8DA8-2D2F246585FA}"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EE879-25A1-4AEC-9E9D-61C3B3C79E5A}" type="slidenum">
              <a:rPr lang="en-US" smtClean="0"/>
              <a:t>‹#›</a:t>
            </a:fld>
            <a:endParaRPr lang="en-US"/>
          </a:p>
        </p:txBody>
      </p:sp>
    </p:spTree>
    <p:extLst>
      <p:ext uri="{BB962C8B-B14F-4D97-AF65-F5344CB8AC3E}">
        <p14:creationId xmlns:p14="http://schemas.microsoft.com/office/powerpoint/2010/main" val="996964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736C27-CCDC-48D4-8DA8-2D2F246585FA}"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EE879-25A1-4AEC-9E9D-61C3B3C79E5A}" type="slidenum">
              <a:rPr lang="en-US" smtClean="0"/>
              <a:t>‹#›</a:t>
            </a:fld>
            <a:endParaRPr lang="en-US"/>
          </a:p>
        </p:txBody>
      </p:sp>
    </p:spTree>
    <p:extLst>
      <p:ext uri="{BB962C8B-B14F-4D97-AF65-F5344CB8AC3E}">
        <p14:creationId xmlns:p14="http://schemas.microsoft.com/office/powerpoint/2010/main" val="567800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736C27-CCDC-48D4-8DA8-2D2F246585FA}"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EE879-25A1-4AEC-9E9D-61C3B3C79E5A}" type="slidenum">
              <a:rPr lang="en-US" smtClean="0"/>
              <a:t>‹#›</a:t>
            </a:fld>
            <a:endParaRPr lang="en-US"/>
          </a:p>
        </p:txBody>
      </p:sp>
    </p:spTree>
    <p:extLst>
      <p:ext uri="{BB962C8B-B14F-4D97-AF65-F5344CB8AC3E}">
        <p14:creationId xmlns:p14="http://schemas.microsoft.com/office/powerpoint/2010/main" val="1310475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736C27-CCDC-48D4-8DA8-2D2F246585FA}"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EE879-25A1-4AEC-9E9D-61C3B3C79E5A}" type="slidenum">
              <a:rPr lang="en-US" smtClean="0"/>
              <a:t>‹#›</a:t>
            </a:fld>
            <a:endParaRPr lang="en-US"/>
          </a:p>
        </p:txBody>
      </p:sp>
    </p:spTree>
    <p:extLst>
      <p:ext uri="{BB962C8B-B14F-4D97-AF65-F5344CB8AC3E}">
        <p14:creationId xmlns:p14="http://schemas.microsoft.com/office/powerpoint/2010/main" val="270954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736C27-CCDC-48D4-8DA8-2D2F246585FA}"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EE879-25A1-4AEC-9E9D-61C3B3C79E5A}" type="slidenum">
              <a:rPr lang="en-US" smtClean="0"/>
              <a:t>‹#›</a:t>
            </a:fld>
            <a:endParaRPr lang="en-US"/>
          </a:p>
        </p:txBody>
      </p:sp>
    </p:spTree>
    <p:extLst>
      <p:ext uri="{BB962C8B-B14F-4D97-AF65-F5344CB8AC3E}">
        <p14:creationId xmlns:p14="http://schemas.microsoft.com/office/powerpoint/2010/main" val="2298261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736C27-CCDC-48D4-8DA8-2D2F246585FA}" type="datetimeFigureOut">
              <a:rPr lang="en-US" smtClean="0"/>
              <a:t>10/10/2018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9EE879-25A1-4AEC-9E9D-61C3B3C79E5A}" type="slidenum">
              <a:rPr lang="en-US" smtClean="0"/>
              <a:t>‹#›</a:t>
            </a:fld>
            <a:endParaRPr lang="en-US"/>
          </a:p>
        </p:txBody>
      </p:sp>
    </p:spTree>
    <p:extLst>
      <p:ext uri="{BB962C8B-B14F-4D97-AF65-F5344CB8AC3E}">
        <p14:creationId xmlns:p14="http://schemas.microsoft.com/office/powerpoint/2010/main" val="2666840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736C27-CCDC-48D4-8DA8-2D2F246585FA}" type="datetimeFigureOut">
              <a:rPr lang="en-US" smtClean="0"/>
              <a:t>10/10/2018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9EE879-25A1-4AEC-9E9D-61C3B3C79E5A}" type="slidenum">
              <a:rPr lang="en-US" smtClean="0"/>
              <a:t>‹#›</a:t>
            </a:fld>
            <a:endParaRPr lang="en-US"/>
          </a:p>
        </p:txBody>
      </p:sp>
    </p:spTree>
    <p:extLst>
      <p:ext uri="{BB962C8B-B14F-4D97-AF65-F5344CB8AC3E}">
        <p14:creationId xmlns:p14="http://schemas.microsoft.com/office/powerpoint/2010/main" val="4228906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36C27-CCDC-48D4-8DA8-2D2F246585FA}" type="datetimeFigureOut">
              <a:rPr lang="en-US" smtClean="0"/>
              <a:t>10/10/2018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9EE879-25A1-4AEC-9E9D-61C3B3C79E5A}" type="slidenum">
              <a:rPr lang="en-US" smtClean="0"/>
              <a:t>‹#›</a:t>
            </a:fld>
            <a:endParaRPr lang="en-US"/>
          </a:p>
        </p:txBody>
      </p:sp>
    </p:spTree>
    <p:extLst>
      <p:ext uri="{BB962C8B-B14F-4D97-AF65-F5344CB8AC3E}">
        <p14:creationId xmlns:p14="http://schemas.microsoft.com/office/powerpoint/2010/main" val="1565533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736C27-CCDC-48D4-8DA8-2D2F246585FA}"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EE879-25A1-4AEC-9E9D-61C3B3C79E5A}" type="slidenum">
              <a:rPr lang="en-US" smtClean="0"/>
              <a:t>‹#›</a:t>
            </a:fld>
            <a:endParaRPr lang="en-US"/>
          </a:p>
        </p:txBody>
      </p:sp>
    </p:spTree>
    <p:extLst>
      <p:ext uri="{BB962C8B-B14F-4D97-AF65-F5344CB8AC3E}">
        <p14:creationId xmlns:p14="http://schemas.microsoft.com/office/powerpoint/2010/main" val="121964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736C27-CCDC-48D4-8DA8-2D2F246585FA}"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EE879-25A1-4AEC-9E9D-61C3B3C79E5A}" type="slidenum">
              <a:rPr lang="en-US" smtClean="0"/>
              <a:t>‹#›</a:t>
            </a:fld>
            <a:endParaRPr lang="en-US"/>
          </a:p>
        </p:txBody>
      </p:sp>
    </p:spTree>
    <p:extLst>
      <p:ext uri="{BB962C8B-B14F-4D97-AF65-F5344CB8AC3E}">
        <p14:creationId xmlns:p14="http://schemas.microsoft.com/office/powerpoint/2010/main" val="242991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36C27-CCDC-48D4-8DA8-2D2F246585FA}" type="datetimeFigureOut">
              <a:rPr lang="en-US" smtClean="0"/>
              <a:t>10/10/2018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9EE879-25A1-4AEC-9E9D-61C3B3C79E5A}" type="slidenum">
              <a:rPr lang="en-US" smtClean="0"/>
              <a:t>‹#›</a:t>
            </a:fld>
            <a:endParaRPr lang="en-US"/>
          </a:p>
        </p:txBody>
      </p:sp>
    </p:spTree>
    <p:extLst>
      <p:ext uri="{BB962C8B-B14F-4D97-AF65-F5344CB8AC3E}">
        <p14:creationId xmlns:p14="http://schemas.microsoft.com/office/powerpoint/2010/main" val="229158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video" Target="https://www.youtube.com/embed/pj2ZaOimGvc"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ideo" Target="https://www.youtube.com/embed/Bi6scfHWLu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ideo" Target="https://www.youtube.com/embed/i26ur1cJRjU"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1">
              <a:lumMod val="20000"/>
              <a:lumOff val="80000"/>
            </a:schemeClr>
          </a:solidFill>
        </p:spPr>
        <p:txBody>
          <a:bodyPr/>
          <a:lstStyle/>
          <a:p>
            <a:r>
              <a:rPr lang="en-US" altLang="en-US" dirty="0" smtClean="0">
                <a:latin typeface="Georgia" panose="02040502050405020303" pitchFamily="18" charset="0"/>
              </a:rPr>
              <a:t>N-body Simulation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33934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p:txBody>
      </p:sp>
      <p:pic>
        <p:nvPicPr>
          <p:cNvPr id="3" name="Picture 2"/>
          <p:cNvPicPr>
            <a:picLocks noChangeAspect="1"/>
          </p:cNvPicPr>
          <p:nvPr/>
        </p:nvPicPr>
        <p:blipFill>
          <a:blip r:embed="rId2"/>
          <a:stretch>
            <a:fillRect/>
          </a:stretch>
        </p:blipFill>
        <p:spPr>
          <a:xfrm>
            <a:off x="1524000" y="1548239"/>
            <a:ext cx="9144000" cy="4952313"/>
          </a:xfrm>
          <a:prstGeom prst="rect">
            <a:avLst/>
          </a:prstGeom>
        </p:spPr>
      </p:pic>
    </p:spTree>
    <p:extLst>
      <p:ext uri="{BB962C8B-B14F-4D97-AF65-F5344CB8AC3E}">
        <p14:creationId xmlns:p14="http://schemas.microsoft.com/office/powerpoint/2010/main" val="1125185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409989"/>
            <a:ext cx="9144000" cy="4351338"/>
          </a:xfrm>
        </p:spPr>
        <p:txBody>
          <a:bodyPr>
            <a:noAutofit/>
          </a:bodyPr>
          <a:lstStyle/>
          <a:p>
            <a:pPr marL="0" indent="0">
              <a:lnSpc>
                <a:spcPct val="100000"/>
              </a:lnSpc>
              <a:spcBef>
                <a:spcPts val="0"/>
              </a:spcBef>
              <a:buNone/>
            </a:pPr>
            <a:r>
              <a:rPr lang="en-US" sz="3200" dirty="0" smtClean="0">
                <a:solidFill>
                  <a:srgbClr val="0070C0"/>
                </a:solidFill>
                <a:latin typeface="Georgia" panose="02040502050405020303" pitchFamily="18" charset="0"/>
              </a:rPr>
              <a:t>Moving a Body</a:t>
            </a:r>
          </a:p>
          <a:p>
            <a:pPr>
              <a:lnSpc>
                <a:spcPct val="100000"/>
              </a:lnSpc>
              <a:spcBef>
                <a:spcPts val="0"/>
              </a:spcBef>
            </a:pPr>
            <a:r>
              <a:rPr lang="en-US" dirty="0" smtClean="0">
                <a:latin typeface="Georgia" panose="02040502050405020303" pitchFamily="18" charset="0"/>
              </a:rPr>
              <a:t>Assuming </a:t>
            </a:r>
            <a:r>
              <a:rPr lang="en-US" dirty="0">
                <a:latin typeface="Georgia" panose="02040502050405020303" pitchFamily="18" charset="0"/>
              </a:rPr>
              <a:t>no other forces, body moves in straight </a:t>
            </a:r>
            <a:r>
              <a:rPr lang="en-US" dirty="0" smtClean="0">
                <a:latin typeface="Georgia" panose="02040502050405020303" pitchFamily="18" charset="0"/>
              </a:rPr>
              <a:t>line</a:t>
            </a:r>
          </a:p>
          <a:p>
            <a:pPr>
              <a:lnSpc>
                <a:spcPct val="100000"/>
              </a:lnSpc>
              <a:spcBef>
                <a:spcPts val="0"/>
              </a:spcBef>
            </a:pPr>
            <a:r>
              <a:rPr lang="en-US" dirty="0" smtClean="0">
                <a:latin typeface="Georgia" panose="02040502050405020303" pitchFamily="18" charset="0"/>
              </a:rPr>
              <a:t>Newton laid out the formulas needed to solve the N-body problem for gravity some 300 years ago</a:t>
            </a:r>
          </a:p>
          <a:p>
            <a:pPr marL="0" indent="0">
              <a:lnSpc>
                <a:spcPct val="100000"/>
              </a:lnSpc>
              <a:spcBef>
                <a:spcPts val="0"/>
              </a:spcBef>
              <a:buNone/>
            </a:pPr>
            <a:r>
              <a:rPr lang="en-US" altLang="en-US" dirty="0">
                <a:solidFill>
                  <a:srgbClr val="0070C0"/>
                </a:solidFill>
                <a:latin typeface="Georgia" panose="02040502050405020303" pitchFamily="18" charset="0"/>
              </a:rPr>
              <a:t>Units</a:t>
            </a:r>
            <a:r>
              <a:rPr lang="en-US" altLang="en-US" dirty="0" smtClean="0">
                <a:solidFill>
                  <a:srgbClr val="0070C0"/>
                </a:solidFill>
                <a:latin typeface="Georgia" panose="02040502050405020303" pitchFamily="18" charset="0"/>
              </a:rPr>
              <a:t>:</a:t>
            </a:r>
            <a:endParaRPr lang="en-US" dirty="0" smtClean="0">
              <a:solidFill>
                <a:srgbClr val="0070C0"/>
              </a:solidFill>
              <a:latin typeface="Georgia" panose="02040502050405020303" pitchFamily="18" charset="0"/>
            </a:endParaRPr>
          </a:p>
          <a:p>
            <a:pPr marL="274320" indent="-457200">
              <a:lnSpc>
                <a:spcPct val="100000"/>
              </a:lnSpc>
              <a:spcBef>
                <a:spcPts val="0"/>
              </a:spcBef>
            </a:pPr>
            <a:r>
              <a:rPr lang="en-US" b="1" dirty="0" smtClean="0">
                <a:solidFill>
                  <a:srgbClr val="0070C0"/>
                </a:solidFill>
                <a:latin typeface="Courier New" panose="02070309020205020404" pitchFamily="49" charset="0"/>
                <a:cs typeface="Courier New" panose="02070309020205020404" pitchFamily="49" charset="0"/>
              </a:rPr>
              <a:t>x</a:t>
            </a:r>
            <a:r>
              <a:rPr lang="en-US" dirty="0" smtClean="0">
                <a:latin typeface="Georgia" panose="02040502050405020303" pitchFamily="18" charset="0"/>
              </a:rPr>
              <a:t>		The position of the body.</a:t>
            </a:r>
          </a:p>
          <a:p>
            <a:pPr marL="274320" indent="-457200">
              <a:lnSpc>
                <a:spcPct val="100000"/>
              </a:lnSpc>
              <a:spcBef>
                <a:spcPts val="0"/>
              </a:spcBef>
            </a:pPr>
            <a:r>
              <a:rPr lang="en-US" b="1" dirty="0" smtClean="0">
                <a:solidFill>
                  <a:srgbClr val="0070C0"/>
                </a:solidFill>
                <a:latin typeface="Courier New" panose="02070309020205020404" pitchFamily="49" charset="0"/>
                <a:cs typeface="Courier New" panose="02070309020205020404" pitchFamily="49" charset="0"/>
              </a:rPr>
              <a:t>v 		</a:t>
            </a:r>
            <a:r>
              <a:rPr lang="en-US" dirty="0" smtClean="0">
                <a:latin typeface="Georgia" panose="02040502050405020303" pitchFamily="18" charset="0"/>
              </a:rPr>
              <a:t>Velocity is the rate of change of the position 		(</a:t>
            </a:r>
            <a:r>
              <a:rPr lang="en-US" dirty="0" smtClean="0">
                <a:solidFill>
                  <a:srgbClr val="0070C0"/>
                </a:solidFill>
                <a:latin typeface="Georgia" panose="02040502050405020303" pitchFamily="18" charset="0"/>
              </a:rPr>
              <a:t>m/s</a:t>
            </a:r>
            <a:r>
              <a:rPr lang="en-US" dirty="0" smtClean="0">
                <a:latin typeface="Georgia" panose="02040502050405020303" pitchFamily="18" charset="0"/>
              </a:rPr>
              <a:t>)</a:t>
            </a:r>
          </a:p>
          <a:p>
            <a:pPr marL="274320" indent="-457200">
              <a:lnSpc>
                <a:spcPct val="100000"/>
              </a:lnSpc>
              <a:spcBef>
                <a:spcPts val="0"/>
              </a:spcBef>
            </a:pPr>
            <a:r>
              <a:rPr lang="en-US" b="1" smtClean="0">
                <a:solidFill>
                  <a:srgbClr val="0070C0"/>
                </a:solidFill>
                <a:latin typeface="Courier New" panose="02070309020205020404" pitchFamily="49" charset="0"/>
                <a:cs typeface="Courier New" panose="02070309020205020404" pitchFamily="49" charset="0"/>
              </a:rPr>
              <a:t>a 	</a:t>
            </a:r>
            <a:r>
              <a:rPr lang="en-US" b="1" dirty="0" smtClean="0">
                <a:solidFill>
                  <a:srgbClr val="0070C0"/>
                </a:solidFill>
                <a:latin typeface="Courier New" panose="02070309020205020404" pitchFamily="49" charset="0"/>
                <a:cs typeface="Courier New" panose="02070309020205020404" pitchFamily="49" charset="0"/>
              </a:rPr>
              <a:t>	</a:t>
            </a:r>
            <a:r>
              <a:rPr lang="en-US" dirty="0" smtClean="0">
                <a:latin typeface="Georgia" panose="02040502050405020303" pitchFamily="18" charset="0"/>
              </a:rPr>
              <a:t>Acceleration is the rate of change of the 			velocity and is also the second derivative of 		the position (</a:t>
            </a:r>
            <a:r>
              <a:rPr lang="en-US" dirty="0" smtClean="0">
                <a:solidFill>
                  <a:srgbClr val="0070C0"/>
                </a:solidFill>
                <a:latin typeface="Georgia" panose="02040502050405020303" pitchFamily="18" charset="0"/>
              </a:rPr>
              <a:t>m/s</a:t>
            </a:r>
            <a:r>
              <a:rPr lang="en-US" baseline="30000" dirty="0" smtClean="0">
                <a:solidFill>
                  <a:srgbClr val="0070C0"/>
                </a:solidFill>
                <a:latin typeface="Georgia" panose="02040502050405020303" pitchFamily="18" charset="0"/>
              </a:rPr>
              <a:t>2</a:t>
            </a:r>
            <a:r>
              <a:rPr lang="en-US" dirty="0" smtClean="0">
                <a:latin typeface="Georgia" panose="02040502050405020303" pitchFamily="18" charset="0"/>
              </a:rPr>
              <a:t>)</a:t>
            </a:r>
          </a:p>
        </p:txBody>
      </p:sp>
      <p:sp>
        <p:nvSpPr>
          <p:cNvPr id="6"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p:txBody>
      </p:sp>
    </p:spTree>
    <p:extLst>
      <p:ext uri="{BB962C8B-B14F-4D97-AF65-F5344CB8AC3E}">
        <p14:creationId xmlns:p14="http://schemas.microsoft.com/office/powerpoint/2010/main" val="777259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094014"/>
            <a:ext cx="9144000" cy="3613297"/>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3200" dirty="0" smtClean="0">
                <a:solidFill>
                  <a:srgbClr val="0070C0"/>
                </a:solidFill>
                <a:latin typeface="Georgia" panose="02040502050405020303" pitchFamily="18" charset="0"/>
              </a:rPr>
              <a:t>Units:</a:t>
            </a:r>
          </a:p>
          <a:p>
            <a:pPr marL="800100" lvl="1" indent="-342900">
              <a:lnSpc>
                <a:spcPct val="110000"/>
              </a:lnSpc>
              <a:buFont typeface="Arial" panose="020B0604020202020204" pitchFamily="34" charset="0"/>
              <a:buChar char="•"/>
            </a:pPr>
            <a:r>
              <a:rPr lang="en-US" altLang="en-US" sz="3200" dirty="0" smtClean="0">
                <a:solidFill>
                  <a:srgbClr val="0070C0"/>
                </a:solidFill>
                <a:latin typeface="Georgia" panose="02040502050405020303" pitchFamily="18" charset="0"/>
              </a:rPr>
              <a:t>mass</a:t>
            </a:r>
            <a:r>
              <a:rPr lang="en-US" altLang="en-US" sz="3200" dirty="0" smtClean="0">
                <a:latin typeface="Georgia" panose="02040502050405020303" pitchFamily="18" charset="0"/>
              </a:rPr>
              <a:t> 		</a:t>
            </a:r>
            <a:r>
              <a:rPr lang="en-US" altLang="en-US" sz="3200" dirty="0" smtClean="0">
                <a:solidFill>
                  <a:srgbClr val="0070C0"/>
                </a:solidFill>
                <a:latin typeface="Georgia" panose="02040502050405020303" pitchFamily="18" charset="0"/>
              </a:rPr>
              <a:t>kg</a:t>
            </a:r>
          </a:p>
          <a:p>
            <a:pPr marL="800100" lvl="1" indent="-342900">
              <a:lnSpc>
                <a:spcPct val="110000"/>
              </a:lnSpc>
              <a:buFont typeface="Arial" panose="020B0604020202020204" pitchFamily="34" charset="0"/>
              <a:buChar char="•"/>
            </a:pPr>
            <a:r>
              <a:rPr lang="en-US" altLang="en-US" sz="3200" dirty="0" smtClean="0">
                <a:solidFill>
                  <a:srgbClr val="0070C0"/>
                </a:solidFill>
                <a:latin typeface="Georgia" panose="02040502050405020303" pitchFamily="18" charset="0"/>
              </a:rPr>
              <a:t>Force</a:t>
            </a:r>
            <a:r>
              <a:rPr lang="en-US" altLang="en-US" sz="3200" dirty="0" smtClean="0">
                <a:latin typeface="Georgia" panose="02040502050405020303" pitchFamily="18" charset="0"/>
              </a:rPr>
              <a:t> 	</a:t>
            </a:r>
            <a:r>
              <a:rPr lang="en-US" altLang="en-US" sz="3200" dirty="0" smtClean="0">
                <a:solidFill>
                  <a:srgbClr val="0070C0"/>
                </a:solidFill>
                <a:latin typeface="Georgia" panose="02040502050405020303" pitchFamily="18" charset="0"/>
              </a:rPr>
              <a:t>N</a:t>
            </a:r>
            <a:r>
              <a:rPr lang="en-US" altLang="en-US" sz="3200" dirty="0" smtClean="0">
                <a:latin typeface="Georgia" panose="02040502050405020303" pitchFamily="18" charset="0"/>
              </a:rPr>
              <a:t> (newton)</a:t>
            </a:r>
          </a:p>
          <a:p>
            <a:pPr marL="1257300" lvl="2" indent="-342900">
              <a:lnSpc>
                <a:spcPct val="110000"/>
              </a:lnSpc>
              <a:buFont typeface="Arial" panose="020B0604020202020204" pitchFamily="34" charset="0"/>
              <a:buChar char="•"/>
            </a:pPr>
            <a:r>
              <a:rPr lang="en-US" altLang="en-US" sz="2800" i="1" dirty="0">
                <a:latin typeface="Georgia" panose="02040502050405020303" pitchFamily="18" charset="0"/>
              </a:rPr>
              <a:t>One newton is the force needed to accelerate one kilogram of mass at the rate of one </a:t>
            </a:r>
            <a:r>
              <a:rPr lang="en-US" altLang="en-US" sz="2800" i="1" dirty="0" smtClean="0">
                <a:latin typeface="Georgia" panose="02040502050405020303" pitchFamily="18" charset="0"/>
              </a:rPr>
              <a:t>meter </a:t>
            </a:r>
            <a:r>
              <a:rPr lang="en-US" altLang="en-US" sz="2800" i="1" dirty="0">
                <a:latin typeface="Georgia" panose="02040502050405020303" pitchFamily="18" charset="0"/>
              </a:rPr>
              <a:t>per second squared in direction of the applied force </a:t>
            </a:r>
            <a:r>
              <a:rPr lang="en-US" altLang="en-US" sz="2800" dirty="0" err="1" smtClean="0">
                <a:solidFill>
                  <a:srgbClr val="0070C0"/>
                </a:solidFill>
                <a:latin typeface="Georgia" panose="02040502050405020303" pitchFamily="18" charset="0"/>
              </a:rPr>
              <a:t>kg·m</a:t>
            </a:r>
            <a:r>
              <a:rPr lang="en-US" altLang="en-US" sz="2800" dirty="0" smtClean="0">
                <a:solidFill>
                  <a:srgbClr val="0070C0"/>
                </a:solidFill>
                <a:latin typeface="Georgia" panose="02040502050405020303" pitchFamily="18" charset="0"/>
              </a:rPr>
              <a:t>/s</a:t>
            </a:r>
            <a:r>
              <a:rPr lang="en-US" altLang="en-US" sz="2800" baseline="30000" dirty="0" smtClean="0">
                <a:solidFill>
                  <a:srgbClr val="0070C0"/>
                </a:solidFill>
                <a:latin typeface="Georgia" panose="02040502050405020303" pitchFamily="18" charset="0"/>
              </a:rPr>
              <a:t>2</a:t>
            </a: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a:p>
            <a:pPr algn="ctr"/>
            <a:endParaRPr lang="en-US" sz="4800" dirty="0">
              <a:latin typeface="Georgia" panose="02040502050405020303" pitchFamily="18" charset="0"/>
            </a:endParaRPr>
          </a:p>
        </p:txBody>
      </p:sp>
    </p:spTree>
    <p:extLst>
      <p:ext uri="{BB962C8B-B14F-4D97-AF65-F5344CB8AC3E}">
        <p14:creationId xmlns:p14="http://schemas.microsoft.com/office/powerpoint/2010/main" val="3438997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094014"/>
            <a:ext cx="9144000" cy="3342453"/>
          </a:xfrm>
          <a:prstGeom prst="rect">
            <a:avLst/>
          </a:prstGeom>
        </p:spPr>
        <p:txBody>
          <a:bodyPr wrap="square">
            <a:spAutoFit/>
          </a:bodyPr>
          <a:lstStyle/>
          <a:p>
            <a:pPr>
              <a:lnSpc>
                <a:spcPct val="110000"/>
              </a:lnSpc>
            </a:pPr>
            <a:r>
              <a:rPr lang="en-US" sz="3200" dirty="0">
                <a:solidFill>
                  <a:srgbClr val="FF0000"/>
                </a:solidFill>
                <a:latin typeface="Georgia" panose="02040502050405020303" pitchFamily="18" charset="0"/>
              </a:rPr>
              <a:t>Moving a </a:t>
            </a:r>
            <a:r>
              <a:rPr lang="en-US" sz="3200" dirty="0" smtClean="0">
                <a:solidFill>
                  <a:srgbClr val="FF0000"/>
                </a:solidFill>
                <a:latin typeface="Georgia" panose="02040502050405020303" pitchFamily="18" charset="0"/>
              </a:rPr>
              <a:t>Body</a:t>
            </a:r>
            <a:endParaRPr lang="en-US" altLang="en-US" sz="3200" dirty="0" smtClean="0">
              <a:solidFill>
                <a:srgbClr val="FF0000"/>
              </a:solidFill>
              <a:latin typeface="Georgia" panose="02040502050405020303" pitchFamily="18" charset="0"/>
            </a:endParaRPr>
          </a:p>
          <a:p>
            <a:pPr marL="514350" indent="-514350">
              <a:lnSpc>
                <a:spcPct val="110000"/>
              </a:lnSpc>
              <a:buFont typeface="+mj-lt"/>
              <a:buAutoNum type="arabicPeriod"/>
            </a:pPr>
            <a:r>
              <a:rPr lang="en-US" altLang="en-US" sz="3200" dirty="0" smtClean="0">
                <a:latin typeface="Georgia" panose="02040502050405020303" pitchFamily="18" charset="0"/>
              </a:rPr>
              <a:t>Find external force F</a:t>
            </a:r>
          </a:p>
          <a:p>
            <a:pPr marL="514350" indent="-514350">
              <a:lnSpc>
                <a:spcPct val="110000"/>
              </a:lnSpc>
              <a:buFont typeface="+mj-lt"/>
              <a:buAutoNum type="arabicPeriod"/>
            </a:pPr>
            <a:r>
              <a:rPr lang="en-US" altLang="en-US" sz="3200" dirty="0" smtClean="0">
                <a:latin typeface="Georgia" panose="02040502050405020303" pitchFamily="18" charset="0"/>
              </a:rPr>
              <a:t>Given external force F, acceleration a = F/m.</a:t>
            </a:r>
          </a:p>
          <a:p>
            <a:pPr marL="514350" indent="-514350">
              <a:lnSpc>
                <a:spcPct val="110000"/>
              </a:lnSpc>
              <a:buFont typeface="+mj-lt"/>
              <a:buAutoNum type="arabicPeriod"/>
            </a:pPr>
            <a:r>
              <a:rPr lang="en-US" altLang="en-US" sz="3200" dirty="0" smtClean="0">
                <a:latin typeface="Georgia" panose="02040502050405020303" pitchFamily="18" charset="0"/>
              </a:rPr>
              <a:t>Use acceleration (assume fixed) to compute change in velocity.</a:t>
            </a:r>
          </a:p>
          <a:p>
            <a:pPr marL="514350" indent="-514350">
              <a:lnSpc>
                <a:spcPct val="110000"/>
              </a:lnSpc>
              <a:buFont typeface="+mj-lt"/>
              <a:buAutoNum type="arabicPeriod"/>
            </a:pPr>
            <a:r>
              <a:rPr lang="en-US" altLang="en-US" sz="3200" dirty="0" smtClean="0">
                <a:latin typeface="Georgia" panose="02040502050405020303" pitchFamily="18" charset="0"/>
              </a:rPr>
              <a:t>Use velocity to compute change in position.</a:t>
            </a:r>
            <a:endParaRPr lang="en-US" altLang="en-US" sz="3200" dirty="0">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a:p>
            <a:pPr algn="ctr"/>
            <a:endParaRPr lang="en-US" sz="4800" dirty="0">
              <a:latin typeface="Georgia" panose="02040502050405020303" pitchFamily="18" charset="0"/>
            </a:endParaRPr>
          </a:p>
        </p:txBody>
      </p:sp>
    </p:spTree>
    <p:extLst>
      <p:ext uri="{BB962C8B-B14F-4D97-AF65-F5344CB8AC3E}">
        <p14:creationId xmlns:p14="http://schemas.microsoft.com/office/powerpoint/2010/main" val="7515811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094014"/>
            <a:ext cx="9144000" cy="5324535"/>
          </a:xfrm>
          <a:prstGeom prst="rect">
            <a:avLst/>
          </a:prstGeom>
        </p:spPr>
        <p:txBody>
          <a:bodyPr wrap="square">
            <a:spAutoFit/>
          </a:bodyPr>
          <a:lstStyle/>
          <a:p>
            <a:r>
              <a:rPr lang="en-US" altLang="en-US" sz="3200" dirty="0">
                <a:solidFill>
                  <a:srgbClr val="0070C0"/>
                </a:solidFill>
                <a:latin typeface="Georgia" panose="02040502050405020303" pitchFamily="18" charset="0"/>
              </a:rPr>
              <a:t>Gravitational Forces </a:t>
            </a:r>
          </a:p>
          <a:p>
            <a:pPr marL="342900" indent="-342900">
              <a:buFont typeface="Arial" panose="020B0604020202020204" pitchFamily="34" charset="0"/>
              <a:buChar char="•"/>
            </a:pPr>
            <a:r>
              <a:rPr lang="en-US" altLang="en-US" sz="2800" dirty="0" smtClean="0">
                <a:latin typeface="Georgia" panose="02040502050405020303" pitchFamily="18" charset="0"/>
              </a:rPr>
              <a:t>To </a:t>
            </a:r>
            <a:r>
              <a:rPr lang="en-US" altLang="en-US" sz="2800" dirty="0">
                <a:latin typeface="Georgia" panose="02040502050405020303" pitchFamily="18" charset="0"/>
              </a:rPr>
              <a:t>update the particle velocities at each time </a:t>
            </a:r>
            <a:r>
              <a:rPr lang="en-US" altLang="en-US" sz="2800" dirty="0" smtClean="0">
                <a:latin typeface="Georgia" panose="02040502050405020303" pitchFamily="18" charset="0"/>
              </a:rPr>
              <a:t>step-need </a:t>
            </a:r>
            <a:r>
              <a:rPr lang="en-US" altLang="en-US" sz="2800" dirty="0">
                <a:latin typeface="Georgia" panose="02040502050405020303" pitchFamily="18" charset="0"/>
              </a:rPr>
              <a:t>to </a:t>
            </a:r>
            <a:r>
              <a:rPr lang="en-US" altLang="en-US" sz="2800" dirty="0" smtClean="0">
                <a:latin typeface="Georgia" panose="02040502050405020303" pitchFamily="18" charset="0"/>
              </a:rPr>
              <a:t>compute </a:t>
            </a:r>
            <a:r>
              <a:rPr lang="en-US" altLang="en-US" sz="2800" dirty="0">
                <a:latin typeface="Georgia" panose="02040502050405020303" pitchFamily="18" charset="0"/>
              </a:rPr>
              <a:t>the gravitational </a:t>
            </a:r>
            <a:r>
              <a:rPr lang="en-US" altLang="en-US" sz="2800" dirty="0" smtClean="0">
                <a:latin typeface="Georgia" panose="02040502050405020303" pitchFamily="18" charset="0"/>
              </a:rPr>
              <a:t>forces</a:t>
            </a:r>
          </a:p>
          <a:p>
            <a:pPr marL="342900" indent="-342900">
              <a:buFont typeface="Arial" panose="020B0604020202020204" pitchFamily="34" charset="0"/>
              <a:buChar char="•"/>
            </a:pPr>
            <a:r>
              <a:rPr lang="en-US" altLang="en-US" sz="2800" dirty="0" smtClean="0">
                <a:latin typeface="Georgia" panose="02040502050405020303" pitchFamily="18" charset="0"/>
              </a:rPr>
              <a:t>Since </a:t>
            </a:r>
            <a:r>
              <a:rPr lang="en-US" altLang="en-US" sz="2800" dirty="0">
                <a:latin typeface="Georgia" panose="02040502050405020303" pitchFamily="18" charset="0"/>
              </a:rPr>
              <a:t>the force depends on the relative positions of particles, it changes constantly and must be </a:t>
            </a:r>
            <a:r>
              <a:rPr lang="en-US" altLang="en-US" sz="2800" dirty="0">
                <a:solidFill>
                  <a:srgbClr val="0070C0"/>
                </a:solidFill>
                <a:latin typeface="Georgia" panose="02040502050405020303" pitchFamily="18" charset="0"/>
              </a:rPr>
              <a:t>inside</a:t>
            </a:r>
            <a:r>
              <a:rPr lang="en-US" altLang="en-US" sz="2800" dirty="0">
                <a:latin typeface="Georgia" panose="02040502050405020303" pitchFamily="18" charset="0"/>
              </a:rPr>
              <a:t> </a:t>
            </a:r>
            <a:r>
              <a:rPr lang="en-US" altLang="en-US" sz="2800" dirty="0">
                <a:solidFill>
                  <a:srgbClr val="0070C0"/>
                </a:solidFill>
                <a:latin typeface="Georgia" panose="02040502050405020303" pitchFamily="18" charset="0"/>
              </a:rPr>
              <a:t>your time </a:t>
            </a:r>
            <a:r>
              <a:rPr lang="en-US" altLang="en-US" sz="2800" dirty="0" smtClean="0">
                <a:solidFill>
                  <a:srgbClr val="0070C0"/>
                </a:solidFill>
                <a:latin typeface="Georgia" panose="02040502050405020303" pitchFamily="18" charset="0"/>
              </a:rPr>
              <a:t>loop</a:t>
            </a:r>
            <a:endParaRPr lang="en-US" altLang="en-US" sz="2800" dirty="0" smtClean="0">
              <a:latin typeface="Georgia" panose="02040502050405020303" pitchFamily="18" charset="0"/>
            </a:endParaRPr>
          </a:p>
          <a:p>
            <a:pPr marL="342900" indent="-342900">
              <a:buFont typeface="Arial" panose="020B0604020202020204" pitchFamily="34" charset="0"/>
              <a:buChar char="•"/>
            </a:pPr>
            <a:r>
              <a:rPr lang="en-US" altLang="en-US" sz="2800" dirty="0" smtClean="0">
                <a:latin typeface="Georgia" panose="02040502050405020303" pitchFamily="18" charset="0"/>
              </a:rPr>
              <a:t>On </a:t>
            </a:r>
            <a:r>
              <a:rPr lang="en-US" altLang="en-US" sz="2800" dirty="0">
                <a:latin typeface="Georgia" panose="02040502050405020303" pitchFamily="18" charset="0"/>
              </a:rPr>
              <a:t>the other hand, you need it to update the velocities and therefore the </a:t>
            </a:r>
            <a:r>
              <a:rPr lang="en-US" altLang="en-US" sz="2800" dirty="0" smtClean="0">
                <a:latin typeface="Georgia" panose="02040502050405020303" pitchFamily="18" charset="0"/>
              </a:rPr>
              <a:t>positions - it </a:t>
            </a:r>
            <a:r>
              <a:rPr lang="en-US" altLang="en-US" sz="2800" dirty="0">
                <a:latin typeface="Georgia" panose="02040502050405020303" pitchFamily="18" charset="0"/>
              </a:rPr>
              <a:t>must come at the beginning of the time </a:t>
            </a:r>
            <a:r>
              <a:rPr lang="en-US" altLang="en-US" sz="2800" dirty="0" smtClean="0">
                <a:latin typeface="Georgia" panose="02040502050405020303" pitchFamily="18" charset="0"/>
              </a:rPr>
              <a:t>loop </a:t>
            </a:r>
          </a:p>
          <a:p>
            <a:pPr marL="342900" indent="-342900">
              <a:buFont typeface="Arial" panose="020B0604020202020204" pitchFamily="34" charset="0"/>
              <a:buChar char="•"/>
            </a:pPr>
            <a:r>
              <a:rPr lang="en-US" altLang="en-US" sz="2800" dirty="0" smtClean="0">
                <a:latin typeface="Georgia" panose="02040502050405020303" pitchFamily="18" charset="0"/>
              </a:rPr>
              <a:t>The </a:t>
            </a:r>
            <a:r>
              <a:rPr lang="en-US" altLang="en-US" sz="2800" dirty="0">
                <a:latin typeface="Georgia" panose="02040502050405020303" pitchFamily="18" charset="0"/>
              </a:rPr>
              <a:t>acceleration of a single </a:t>
            </a:r>
            <a:r>
              <a:rPr lang="en-US" altLang="en-US" sz="2800" dirty="0" smtClean="0">
                <a:latin typeface="Georgia" panose="02040502050405020303" pitchFamily="18" charset="0"/>
              </a:rPr>
              <a:t>particle </a:t>
            </a:r>
            <a:r>
              <a:rPr lang="en-US" altLang="en-US" sz="2800" dirty="0">
                <a:latin typeface="Georgia" panose="02040502050405020303" pitchFamily="18" charset="0"/>
              </a:rPr>
              <a:t>is </a:t>
            </a:r>
            <a:r>
              <a:rPr lang="en-US" altLang="en-US" sz="2800" dirty="0" smtClean="0">
                <a:latin typeface="Georgia" panose="02040502050405020303" pitchFamily="18" charset="0"/>
              </a:rPr>
              <a:t>the </a:t>
            </a:r>
            <a:r>
              <a:rPr lang="en-US" altLang="en-US" sz="2800" dirty="0">
                <a:latin typeface="Georgia" panose="02040502050405020303" pitchFamily="18" charset="0"/>
              </a:rPr>
              <a:t>sum of forces exerted by all other planets on it (the principle of superposition</a:t>
            </a:r>
            <a:r>
              <a:rPr lang="en-US" altLang="en-US" sz="2800" dirty="0" smtClean="0">
                <a:latin typeface="Georgia" panose="02040502050405020303" pitchFamily="18" charset="0"/>
              </a:rPr>
              <a:t>)</a:t>
            </a:r>
            <a:endParaRPr lang="en-US" altLang="en-US" sz="2800" dirty="0">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a:p>
            <a:pPr algn="ctr"/>
            <a:endParaRPr lang="en-US" sz="4800" dirty="0">
              <a:latin typeface="Georgia" panose="02040502050405020303" pitchFamily="18" charset="0"/>
            </a:endParaRPr>
          </a:p>
        </p:txBody>
      </p:sp>
    </p:spTree>
    <p:extLst>
      <p:ext uri="{BB962C8B-B14F-4D97-AF65-F5344CB8AC3E}">
        <p14:creationId xmlns:p14="http://schemas.microsoft.com/office/powerpoint/2010/main" val="4206945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094014"/>
            <a:ext cx="9144000" cy="4524315"/>
          </a:xfrm>
          <a:prstGeom prst="rect">
            <a:avLst/>
          </a:prstGeom>
        </p:spPr>
        <p:txBody>
          <a:bodyPr wrap="square">
            <a:spAutoFit/>
          </a:bodyPr>
          <a:lstStyle/>
          <a:p>
            <a:r>
              <a:rPr lang="en-US" altLang="en-US" sz="3200" dirty="0">
                <a:solidFill>
                  <a:srgbClr val="0070C0"/>
                </a:solidFill>
                <a:latin typeface="Georgia" panose="02040502050405020303" pitchFamily="18" charset="0"/>
              </a:rPr>
              <a:t>Gravitational Forces </a:t>
            </a:r>
          </a:p>
          <a:p>
            <a:pPr marL="342900" indent="-342900">
              <a:buFont typeface="Arial" panose="020B0604020202020204" pitchFamily="34" charset="0"/>
              <a:buChar char="•"/>
            </a:pPr>
            <a:r>
              <a:rPr lang="en-US" altLang="en-US" sz="2800" dirty="0" smtClean="0">
                <a:latin typeface="Georgia" panose="02040502050405020303" pitchFamily="18" charset="0"/>
              </a:rPr>
              <a:t>For </a:t>
            </a:r>
            <a:r>
              <a:rPr lang="en-US" altLang="en-US" sz="2800" dirty="0">
                <a:latin typeface="Georgia" panose="02040502050405020303" pitchFamily="18" charset="0"/>
              </a:rPr>
              <a:t>each planet, you will need a loop over all other planets to sum up the force they exert on </a:t>
            </a:r>
            <a:r>
              <a:rPr lang="en-US" altLang="en-US" sz="2800" dirty="0" smtClean="0">
                <a:latin typeface="Georgia" panose="02040502050405020303" pitchFamily="18" charset="0"/>
              </a:rPr>
              <a:t>it</a:t>
            </a:r>
          </a:p>
          <a:p>
            <a:pPr marL="342900" indent="-342900">
              <a:buFont typeface="Arial" panose="020B0604020202020204" pitchFamily="34" charset="0"/>
              <a:buChar char="•"/>
            </a:pPr>
            <a:r>
              <a:rPr lang="en-US" altLang="en-US" sz="2800" dirty="0" smtClean="0">
                <a:latin typeface="Georgia" panose="02040502050405020303" pitchFamily="18" charset="0"/>
              </a:rPr>
              <a:t>You </a:t>
            </a:r>
            <a:r>
              <a:rPr lang="en-US" altLang="en-US" sz="2800" dirty="0">
                <a:latin typeface="Georgia" panose="02040502050405020303" pitchFamily="18" charset="0"/>
              </a:rPr>
              <a:t>will need to do this for all planets</a:t>
            </a:r>
            <a:r>
              <a:rPr lang="en-US" altLang="en-US" sz="2800" dirty="0" smtClean="0">
                <a:latin typeface="Georgia" panose="02040502050405020303" pitchFamily="18" charset="0"/>
              </a:rPr>
              <a:t>.</a:t>
            </a:r>
          </a:p>
          <a:p>
            <a:r>
              <a:rPr lang="en-US" altLang="en-US" sz="3200" dirty="0">
                <a:solidFill>
                  <a:srgbClr val="0070C0"/>
                </a:solidFill>
                <a:latin typeface="Georgia" panose="02040502050405020303" pitchFamily="18" charset="0"/>
              </a:rPr>
              <a:t>Pairwise Gravitational </a:t>
            </a:r>
            <a:r>
              <a:rPr lang="en-US" altLang="en-US" sz="3200" dirty="0" smtClean="0">
                <a:solidFill>
                  <a:srgbClr val="0070C0"/>
                </a:solidFill>
                <a:latin typeface="Georgia" panose="02040502050405020303" pitchFamily="18" charset="0"/>
              </a:rPr>
              <a:t>Forces</a:t>
            </a:r>
          </a:p>
          <a:p>
            <a:pPr marL="457200" indent="-457200">
              <a:buFont typeface="Arial" panose="020B0604020202020204" pitchFamily="34" charset="0"/>
              <a:buChar char="•"/>
            </a:pPr>
            <a:endParaRPr lang="en-US" altLang="en-US" sz="2800" dirty="0" smtClean="0">
              <a:solidFill>
                <a:srgbClr val="0070C0"/>
              </a:solidFill>
              <a:latin typeface="Georgia" panose="02040502050405020303" pitchFamily="18" charset="0"/>
            </a:endParaRPr>
          </a:p>
          <a:p>
            <a:pPr marL="457200" indent="-457200">
              <a:buFont typeface="Arial" panose="020B0604020202020204" pitchFamily="34" charset="0"/>
              <a:buChar char="•"/>
            </a:pPr>
            <a:endParaRPr lang="en-US" altLang="en-US" sz="2800" dirty="0">
              <a:solidFill>
                <a:srgbClr val="0070C0"/>
              </a:solidFill>
              <a:latin typeface="Georgia" panose="02040502050405020303" pitchFamily="18" charset="0"/>
            </a:endParaRPr>
          </a:p>
          <a:p>
            <a:pPr marL="457200" indent="-457200">
              <a:buFont typeface="Arial" panose="020B0604020202020204" pitchFamily="34" charset="0"/>
              <a:buChar char="•"/>
            </a:pPr>
            <a:endParaRPr lang="en-US" altLang="en-US" sz="2800" dirty="0" smtClean="0">
              <a:solidFill>
                <a:srgbClr val="0070C0"/>
              </a:solidFill>
              <a:latin typeface="Georgia" panose="02040502050405020303" pitchFamily="18" charset="0"/>
            </a:endParaRPr>
          </a:p>
          <a:p>
            <a:pPr marL="457200" indent="-457200">
              <a:buFont typeface="Arial" panose="020B0604020202020204" pitchFamily="34" charset="0"/>
              <a:buChar char="•"/>
            </a:pPr>
            <a:endParaRPr lang="en-US" altLang="en-US" sz="2800" dirty="0" smtClean="0">
              <a:solidFill>
                <a:srgbClr val="0070C0"/>
              </a:solidFill>
              <a:latin typeface="Georgia" panose="02040502050405020303" pitchFamily="18" charset="0"/>
            </a:endParaRPr>
          </a:p>
          <a:p>
            <a:pPr marL="457200" indent="-457200">
              <a:buFont typeface="Arial" panose="020B0604020202020204" pitchFamily="34" charset="0"/>
              <a:buChar char="•"/>
            </a:pPr>
            <a:endParaRPr lang="en-US" altLang="en-US" sz="2800" dirty="0">
              <a:solidFill>
                <a:srgbClr val="0070C0"/>
              </a:solidFill>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a:p>
            <a:pPr algn="ctr"/>
            <a:endParaRPr lang="en-US" sz="4800" dirty="0">
              <a:latin typeface="Georgia" panose="02040502050405020303" pitchFamily="18" charset="0"/>
            </a:endParaRPr>
          </a:p>
        </p:txBody>
      </p:sp>
      <p:pic>
        <p:nvPicPr>
          <p:cNvPr id="3" name="Picture 2"/>
          <p:cNvPicPr>
            <a:picLocks noChangeAspect="1"/>
          </p:cNvPicPr>
          <p:nvPr/>
        </p:nvPicPr>
        <p:blipFill>
          <a:blip r:embed="rId2"/>
          <a:stretch>
            <a:fillRect/>
          </a:stretch>
        </p:blipFill>
        <p:spPr>
          <a:xfrm>
            <a:off x="4139739" y="3544625"/>
            <a:ext cx="3142210" cy="2658090"/>
          </a:xfrm>
          <a:prstGeom prst="rect">
            <a:avLst/>
          </a:prstGeom>
        </p:spPr>
      </p:pic>
    </p:spTree>
    <p:extLst>
      <p:ext uri="{BB962C8B-B14F-4D97-AF65-F5344CB8AC3E}">
        <p14:creationId xmlns:p14="http://schemas.microsoft.com/office/powerpoint/2010/main" val="2339847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094014"/>
            <a:ext cx="9144000" cy="5324535"/>
          </a:xfrm>
          <a:prstGeom prst="rect">
            <a:avLst/>
          </a:prstGeom>
        </p:spPr>
        <p:txBody>
          <a:bodyPr wrap="square">
            <a:spAutoFit/>
          </a:bodyPr>
          <a:lstStyle/>
          <a:p>
            <a:r>
              <a:rPr lang="en-US" altLang="en-US" sz="3200" dirty="0" smtClean="0">
                <a:solidFill>
                  <a:srgbClr val="0070C0"/>
                </a:solidFill>
                <a:latin typeface="Georgia" panose="02040502050405020303" pitchFamily="18" charset="0"/>
              </a:rPr>
              <a:t>Pairwise </a:t>
            </a:r>
            <a:r>
              <a:rPr lang="en-US" altLang="en-US" sz="3200" dirty="0">
                <a:solidFill>
                  <a:srgbClr val="0070C0"/>
                </a:solidFill>
                <a:latin typeface="Georgia" panose="02040502050405020303" pitchFamily="18" charset="0"/>
              </a:rPr>
              <a:t>Gravitational </a:t>
            </a:r>
            <a:r>
              <a:rPr lang="en-US" altLang="en-US" sz="3200" dirty="0" smtClean="0">
                <a:solidFill>
                  <a:srgbClr val="0070C0"/>
                </a:solidFill>
                <a:latin typeface="Georgia" panose="02040502050405020303" pitchFamily="18" charset="0"/>
              </a:rPr>
              <a:t>Forces</a:t>
            </a:r>
          </a:p>
          <a:p>
            <a:pPr marL="457200" indent="-457200">
              <a:buFont typeface="Arial" panose="020B0604020202020204" pitchFamily="34" charset="0"/>
              <a:buChar char="•"/>
            </a:pPr>
            <a:endParaRPr lang="en-US" altLang="en-US" sz="2800" dirty="0" smtClean="0">
              <a:solidFill>
                <a:srgbClr val="0070C0"/>
              </a:solidFill>
              <a:latin typeface="Georgia" panose="02040502050405020303" pitchFamily="18" charset="0"/>
            </a:endParaRPr>
          </a:p>
          <a:p>
            <a:pPr marL="457200" indent="-457200">
              <a:buFont typeface="Arial" panose="020B0604020202020204" pitchFamily="34" charset="0"/>
              <a:buChar char="•"/>
            </a:pPr>
            <a:endParaRPr lang="en-US" altLang="en-US" sz="2800" dirty="0">
              <a:solidFill>
                <a:srgbClr val="0070C0"/>
              </a:solidFill>
              <a:latin typeface="Georgia" panose="02040502050405020303" pitchFamily="18" charset="0"/>
            </a:endParaRPr>
          </a:p>
          <a:p>
            <a:pPr marL="457200" indent="-457200">
              <a:buFont typeface="Arial" panose="020B0604020202020204" pitchFamily="34" charset="0"/>
              <a:buChar char="•"/>
            </a:pPr>
            <a:endParaRPr lang="en-US" altLang="en-US" sz="2800" dirty="0" smtClean="0">
              <a:solidFill>
                <a:srgbClr val="0070C0"/>
              </a:solidFill>
              <a:latin typeface="Georgia" panose="02040502050405020303" pitchFamily="18" charset="0"/>
            </a:endParaRPr>
          </a:p>
          <a:p>
            <a:pPr marL="457200" indent="-457200">
              <a:buFont typeface="Arial" panose="020B0604020202020204" pitchFamily="34" charset="0"/>
              <a:buChar char="•"/>
            </a:pPr>
            <a:endParaRPr lang="en-US" altLang="en-US" sz="2800" dirty="0" smtClean="0">
              <a:solidFill>
                <a:srgbClr val="0070C0"/>
              </a:solidFill>
              <a:latin typeface="Georgia" panose="02040502050405020303" pitchFamily="18" charset="0"/>
            </a:endParaRPr>
          </a:p>
          <a:p>
            <a:pPr marL="457200" indent="-457200">
              <a:buFont typeface="Arial" panose="020B0604020202020204" pitchFamily="34" charset="0"/>
              <a:buChar char="•"/>
            </a:pPr>
            <a:endParaRPr lang="en-US" altLang="en-US" sz="2800" dirty="0">
              <a:solidFill>
                <a:srgbClr val="0070C0"/>
              </a:solidFill>
              <a:latin typeface="Georgia" panose="02040502050405020303" pitchFamily="18" charset="0"/>
            </a:endParaRPr>
          </a:p>
          <a:p>
            <a:pPr marL="457200" indent="-457200">
              <a:buFont typeface="Arial" panose="020B0604020202020204" pitchFamily="34" charset="0"/>
              <a:buChar char="•"/>
            </a:pPr>
            <a:endParaRPr lang="en-US" altLang="en-US" sz="2800" dirty="0" smtClean="0">
              <a:solidFill>
                <a:srgbClr val="0070C0"/>
              </a:solidFill>
              <a:latin typeface="Georgia" panose="02040502050405020303" pitchFamily="18" charset="0"/>
            </a:endParaRPr>
          </a:p>
          <a:p>
            <a:endParaRPr lang="en-US" altLang="en-US" sz="2800" dirty="0">
              <a:solidFill>
                <a:srgbClr val="0070C0"/>
              </a:solidFill>
              <a:latin typeface="Georgia" panose="02040502050405020303" pitchFamily="18" charset="0"/>
            </a:endParaRPr>
          </a:p>
          <a:p>
            <a:pPr marL="457200" indent="-457200">
              <a:buFont typeface="Arial" panose="020B0604020202020204" pitchFamily="34" charset="0"/>
              <a:buChar char="•"/>
            </a:pPr>
            <a:endParaRPr lang="en-US" altLang="en-US" sz="2800" dirty="0">
              <a:solidFill>
                <a:srgbClr val="0070C0"/>
              </a:solidFill>
              <a:latin typeface="Georgia" panose="02040502050405020303" pitchFamily="18" charset="0"/>
            </a:endParaRPr>
          </a:p>
          <a:p>
            <a:pPr marL="457200" indent="-457200">
              <a:buFont typeface="Arial" panose="020B0604020202020204" pitchFamily="34" charset="0"/>
              <a:buChar char="•"/>
            </a:pPr>
            <a:r>
              <a:rPr lang="en-US" altLang="en-US" sz="2800" dirty="0" smtClean="0">
                <a:solidFill>
                  <a:srgbClr val="0070C0"/>
                </a:solidFill>
                <a:latin typeface="Georgia" panose="02040502050405020303" pitchFamily="18" charset="0"/>
              </a:rPr>
              <a:t>x- </a:t>
            </a:r>
            <a:r>
              <a:rPr lang="en-US" altLang="en-US" sz="2800" dirty="0">
                <a:solidFill>
                  <a:srgbClr val="0070C0"/>
                </a:solidFill>
                <a:latin typeface="Georgia" panose="02040502050405020303" pitchFamily="18" charset="0"/>
              </a:rPr>
              <a:t>and y- Force Components</a:t>
            </a:r>
            <a:r>
              <a:rPr lang="en-US" altLang="en-US" sz="2800" dirty="0">
                <a:latin typeface="Georgia" panose="02040502050405020303" pitchFamily="18" charset="0"/>
              </a:rPr>
              <a:t>: Since the velocity is broken down into x- and y- components, the force needs to be too</a:t>
            </a:r>
            <a:r>
              <a:rPr lang="en-US" altLang="en-US" sz="2800" dirty="0" smtClean="0">
                <a:latin typeface="Georgia" panose="02040502050405020303" pitchFamily="18" charset="0"/>
              </a:rPr>
              <a:t>.</a:t>
            </a: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a:p>
            <a:pPr algn="ctr"/>
            <a:endParaRPr lang="en-US" sz="4800" dirty="0">
              <a:latin typeface="Georgia" panose="02040502050405020303" pitchFamily="18" charset="0"/>
            </a:endParaRPr>
          </a:p>
        </p:txBody>
      </p:sp>
      <p:pic>
        <p:nvPicPr>
          <p:cNvPr id="2" name="Picture 1"/>
          <p:cNvPicPr>
            <a:picLocks noChangeAspect="1"/>
          </p:cNvPicPr>
          <p:nvPr/>
        </p:nvPicPr>
        <p:blipFill>
          <a:blip r:embed="rId2"/>
          <a:stretch>
            <a:fillRect/>
          </a:stretch>
        </p:blipFill>
        <p:spPr>
          <a:xfrm>
            <a:off x="1459528" y="2360814"/>
            <a:ext cx="9272943" cy="2443941"/>
          </a:xfrm>
          <a:prstGeom prst="rect">
            <a:avLst/>
          </a:prstGeom>
        </p:spPr>
      </p:pic>
    </p:spTree>
    <p:extLst>
      <p:ext uri="{BB962C8B-B14F-4D97-AF65-F5344CB8AC3E}">
        <p14:creationId xmlns:p14="http://schemas.microsoft.com/office/powerpoint/2010/main" val="1605143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094014"/>
            <a:ext cx="9144000" cy="4524315"/>
          </a:xfrm>
          <a:prstGeom prst="rect">
            <a:avLst/>
          </a:prstGeom>
        </p:spPr>
        <p:txBody>
          <a:bodyPr wrap="square">
            <a:spAutoFit/>
          </a:bodyPr>
          <a:lstStyle/>
          <a:p>
            <a:r>
              <a:rPr lang="en-US" altLang="en-US" sz="3200" dirty="0" err="1" smtClean="0">
                <a:solidFill>
                  <a:srgbClr val="0070C0"/>
                </a:solidFill>
                <a:latin typeface="Georgia" panose="02040502050405020303" pitchFamily="18" charset="0"/>
              </a:rPr>
              <a:t>Δx</a:t>
            </a:r>
            <a:r>
              <a:rPr lang="en-US" altLang="en-US" sz="3200" dirty="0" smtClean="0">
                <a:solidFill>
                  <a:srgbClr val="0070C0"/>
                </a:solidFill>
                <a:latin typeface="Georgia" panose="02040502050405020303" pitchFamily="18" charset="0"/>
              </a:rPr>
              <a:t> </a:t>
            </a:r>
            <a:r>
              <a:rPr lang="en-US" altLang="en-US" sz="3200" dirty="0">
                <a:solidFill>
                  <a:srgbClr val="0070C0"/>
                </a:solidFill>
                <a:latin typeface="Georgia" panose="02040502050405020303" pitchFamily="18" charset="0"/>
              </a:rPr>
              <a:t>and </a:t>
            </a:r>
            <a:r>
              <a:rPr lang="en-US" altLang="en-US" sz="3200" dirty="0" err="1" smtClean="0">
                <a:solidFill>
                  <a:srgbClr val="0070C0"/>
                </a:solidFill>
                <a:latin typeface="Georgia" panose="02040502050405020303" pitchFamily="18" charset="0"/>
              </a:rPr>
              <a:t>Δy</a:t>
            </a:r>
            <a:r>
              <a:rPr lang="en-US" altLang="en-US" sz="2800" dirty="0" smtClean="0">
                <a:latin typeface="Georgia" panose="02040502050405020303" pitchFamily="18" charset="0"/>
              </a:rPr>
              <a:t>  </a:t>
            </a:r>
          </a:p>
          <a:p>
            <a:pPr marL="457200" indent="-457200">
              <a:buFont typeface="Arial" panose="020B0604020202020204" pitchFamily="34" charset="0"/>
              <a:buChar char="•"/>
            </a:pPr>
            <a:r>
              <a:rPr lang="en-US" altLang="en-US" sz="2800" dirty="0" smtClean="0">
                <a:latin typeface="Georgia" panose="02040502050405020303" pitchFamily="18" charset="0"/>
              </a:rPr>
              <a:t>These </a:t>
            </a:r>
            <a:r>
              <a:rPr lang="en-US" altLang="en-US" sz="2800" dirty="0">
                <a:latin typeface="Georgia" panose="02040502050405020303" pitchFamily="18" charset="0"/>
              </a:rPr>
              <a:t>are the distances in the </a:t>
            </a:r>
            <a:r>
              <a:rPr lang="en-US" altLang="en-US" sz="2800" i="1" dirty="0">
                <a:solidFill>
                  <a:srgbClr val="0070C0"/>
                </a:solidFill>
                <a:latin typeface="Georgia" panose="02040502050405020303" pitchFamily="18" charset="0"/>
              </a:rPr>
              <a:t>x-</a:t>
            </a:r>
            <a:r>
              <a:rPr lang="en-US" altLang="en-US" sz="2800" dirty="0">
                <a:solidFill>
                  <a:srgbClr val="0070C0"/>
                </a:solidFill>
                <a:latin typeface="Georgia" panose="02040502050405020303" pitchFamily="18" charset="0"/>
              </a:rPr>
              <a:t> </a:t>
            </a:r>
            <a:r>
              <a:rPr lang="en-US" altLang="en-US" sz="2800" dirty="0">
                <a:latin typeface="Georgia" panose="02040502050405020303" pitchFamily="18" charset="0"/>
              </a:rPr>
              <a:t>and </a:t>
            </a:r>
            <a:r>
              <a:rPr lang="en-US" altLang="en-US" sz="2800" i="1" dirty="0">
                <a:solidFill>
                  <a:srgbClr val="0070C0"/>
                </a:solidFill>
                <a:latin typeface="Georgia" panose="02040502050405020303" pitchFamily="18" charset="0"/>
              </a:rPr>
              <a:t>y- </a:t>
            </a:r>
            <a:r>
              <a:rPr lang="en-US" altLang="en-US" sz="2800" dirty="0">
                <a:solidFill>
                  <a:srgbClr val="0070C0"/>
                </a:solidFill>
                <a:latin typeface="Georgia" panose="02040502050405020303" pitchFamily="18" charset="0"/>
              </a:rPr>
              <a:t>directions </a:t>
            </a:r>
            <a:r>
              <a:rPr lang="en-US" altLang="en-US" sz="2800" dirty="0">
                <a:latin typeface="Georgia" panose="02040502050405020303" pitchFamily="18" charset="0"/>
              </a:rPr>
              <a:t>from the first planet to the second one, and can be </a:t>
            </a:r>
            <a:r>
              <a:rPr lang="en-US" altLang="en-US" sz="2800" dirty="0">
                <a:solidFill>
                  <a:srgbClr val="0070C0"/>
                </a:solidFill>
                <a:latin typeface="Georgia" panose="02040502050405020303" pitchFamily="18" charset="0"/>
              </a:rPr>
              <a:t>negative</a:t>
            </a:r>
            <a:r>
              <a:rPr lang="en-US" altLang="en-US" sz="2800" dirty="0">
                <a:latin typeface="Georgia" panose="02040502050405020303" pitchFamily="18" charset="0"/>
              </a:rPr>
              <a:t>. You </a:t>
            </a:r>
            <a:r>
              <a:rPr lang="en-US" altLang="en-US" sz="2800" dirty="0">
                <a:solidFill>
                  <a:srgbClr val="FF0000"/>
                </a:solidFill>
                <a:latin typeface="Georgia" panose="02040502050405020303" pitchFamily="18" charset="0"/>
              </a:rPr>
              <a:t>should not </a:t>
            </a:r>
            <a:r>
              <a:rPr lang="en-US" altLang="en-US" sz="2800" dirty="0">
                <a:latin typeface="Georgia" panose="02040502050405020303" pitchFamily="18" charset="0"/>
              </a:rPr>
              <a:t>take the absolute value of the differences between their x- and y- positions.</a:t>
            </a:r>
          </a:p>
          <a:p>
            <a:r>
              <a:rPr lang="en-US" altLang="en-US" sz="3200" dirty="0">
                <a:solidFill>
                  <a:srgbClr val="0070C0"/>
                </a:solidFill>
                <a:latin typeface="Georgia" panose="02040502050405020303" pitchFamily="18" charset="0"/>
              </a:rPr>
              <a:t>Acceleration</a:t>
            </a:r>
            <a:r>
              <a:rPr lang="en-US" altLang="en-US" sz="2800" dirty="0">
                <a:latin typeface="Georgia" panose="02040502050405020303" pitchFamily="18" charset="0"/>
              </a:rPr>
              <a:t>: </a:t>
            </a:r>
            <a:endParaRPr lang="en-US" altLang="en-US" sz="2800" dirty="0" smtClean="0">
              <a:latin typeface="Georgia" panose="02040502050405020303" pitchFamily="18" charset="0"/>
            </a:endParaRPr>
          </a:p>
          <a:p>
            <a:pPr marL="457200" indent="-457200">
              <a:buFont typeface="Arial" panose="020B0604020202020204" pitchFamily="34" charset="0"/>
              <a:buChar char="•"/>
            </a:pPr>
            <a:r>
              <a:rPr lang="en-US" altLang="en-US" sz="2800" dirty="0" smtClean="0">
                <a:latin typeface="Georgia" panose="02040502050405020303" pitchFamily="18" charset="0"/>
              </a:rPr>
              <a:t>Compute </a:t>
            </a:r>
            <a:r>
              <a:rPr lang="en-US" altLang="en-US" sz="2800" dirty="0">
                <a:latin typeface="Georgia" panose="02040502050405020303" pitchFamily="18" charset="0"/>
              </a:rPr>
              <a:t>the acceleration on each particle using the formulas </a:t>
            </a:r>
            <a:r>
              <a:rPr lang="en-US" altLang="en-US" sz="2800" i="1" dirty="0">
                <a:solidFill>
                  <a:srgbClr val="0070C0"/>
                </a:solidFill>
                <a:latin typeface="Georgia" panose="02040502050405020303" pitchFamily="18" charset="0"/>
              </a:rPr>
              <a:t>a</a:t>
            </a:r>
            <a:r>
              <a:rPr lang="en-US" altLang="en-US" sz="2800" i="1" baseline="-25000" dirty="0">
                <a:solidFill>
                  <a:srgbClr val="0070C0"/>
                </a:solidFill>
                <a:latin typeface="Georgia" panose="02040502050405020303" pitchFamily="18" charset="0"/>
              </a:rPr>
              <a:t>x</a:t>
            </a:r>
            <a:r>
              <a:rPr lang="en-US" altLang="en-US" sz="2800" i="1" dirty="0">
                <a:solidFill>
                  <a:srgbClr val="0070C0"/>
                </a:solidFill>
                <a:latin typeface="Georgia" panose="02040502050405020303" pitchFamily="18" charset="0"/>
              </a:rPr>
              <a:t> = </a:t>
            </a:r>
            <a:r>
              <a:rPr lang="en-US" altLang="en-US" sz="2800" i="1" dirty="0" err="1">
                <a:solidFill>
                  <a:srgbClr val="0070C0"/>
                </a:solidFill>
                <a:latin typeface="Georgia" panose="02040502050405020303" pitchFamily="18" charset="0"/>
              </a:rPr>
              <a:t>F</a:t>
            </a:r>
            <a:r>
              <a:rPr lang="en-US" altLang="en-US" sz="2800" i="1" baseline="-25000" dirty="0" err="1">
                <a:solidFill>
                  <a:srgbClr val="0070C0"/>
                </a:solidFill>
                <a:latin typeface="Georgia" panose="02040502050405020303" pitchFamily="18" charset="0"/>
              </a:rPr>
              <a:t>x</a:t>
            </a:r>
            <a:r>
              <a:rPr lang="en-US" altLang="en-US" sz="2800" i="1" baseline="-25000" dirty="0">
                <a:solidFill>
                  <a:srgbClr val="0070C0"/>
                </a:solidFill>
                <a:latin typeface="Georgia" panose="02040502050405020303" pitchFamily="18" charset="0"/>
              </a:rPr>
              <a:t> </a:t>
            </a:r>
            <a:r>
              <a:rPr lang="en-US" altLang="en-US" sz="2800" i="1" dirty="0">
                <a:solidFill>
                  <a:srgbClr val="0070C0"/>
                </a:solidFill>
                <a:latin typeface="Georgia" panose="02040502050405020303" pitchFamily="18" charset="0"/>
              </a:rPr>
              <a:t>/ m </a:t>
            </a:r>
            <a:r>
              <a:rPr lang="en-US" altLang="en-US" sz="2800" dirty="0">
                <a:latin typeface="Georgia" panose="02040502050405020303" pitchFamily="18" charset="0"/>
              </a:rPr>
              <a:t>and </a:t>
            </a:r>
            <a:r>
              <a:rPr lang="en-US" altLang="en-US" sz="2800" i="1" dirty="0">
                <a:solidFill>
                  <a:srgbClr val="0070C0"/>
                </a:solidFill>
                <a:latin typeface="Georgia" panose="02040502050405020303" pitchFamily="18" charset="0"/>
              </a:rPr>
              <a:t>a</a:t>
            </a:r>
            <a:r>
              <a:rPr lang="en-US" altLang="en-US" sz="2800" i="1" baseline="-25000" dirty="0">
                <a:solidFill>
                  <a:srgbClr val="0070C0"/>
                </a:solidFill>
                <a:latin typeface="Georgia" panose="02040502050405020303" pitchFamily="18" charset="0"/>
              </a:rPr>
              <a:t>y</a:t>
            </a:r>
            <a:r>
              <a:rPr lang="en-US" altLang="en-US" sz="2800" i="1" dirty="0">
                <a:solidFill>
                  <a:srgbClr val="0070C0"/>
                </a:solidFill>
                <a:latin typeface="Georgia" panose="02040502050405020303" pitchFamily="18" charset="0"/>
              </a:rPr>
              <a:t> = </a:t>
            </a:r>
            <a:r>
              <a:rPr lang="en-US" altLang="en-US" sz="2800" i="1" dirty="0" err="1">
                <a:solidFill>
                  <a:srgbClr val="0070C0"/>
                </a:solidFill>
                <a:latin typeface="Georgia" panose="02040502050405020303" pitchFamily="18" charset="0"/>
              </a:rPr>
              <a:t>F</a:t>
            </a:r>
            <a:r>
              <a:rPr lang="en-US" altLang="en-US" sz="2800" i="1" baseline="-25000" dirty="0" err="1">
                <a:solidFill>
                  <a:srgbClr val="0070C0"/>
                </a:solidFill>
                <a:latin typeface="Georgia" panose="02040502050405020303" pitchFamily="18" charset="0"/>
              </a:rPr>
              <a:t>y</a:t>
            </a:r>
            <a:r>
              <a:rPr lang="en-US" altLang="en-US" sz="2800" i="1" dirty="0">
                <a:solidFill>
                  <a:srgbClr val="0070C0"/>
                </a:solidFill>
                <a:latin typeface="Georgia" panose="02040502050405020303" pitchFamily="18" charset="0"/>
              </a:rPr>
              <a:t> / m </a:t>
            </a:r>
            <a:r>
              <a:rPr lang="en-US" altLang="en-US" sz="2800" dirty="0" smtClean="0">
                <a:solidFill>
                  <a:srgbClr val="0070C0"/>
                </a:solidFill>
                <a:latin typeface="Georgia" panose="02040502050405020303" pitchFamily="18" charset="0"/>
              </a:rPr>
              <a:t>,</a:t>
            </a:r>
            <a:r>
              <a:rPr lang="en-US" altLang="en-US" sz="2800" dirty="0" smtClean="0">
                <a:latin typeface="Georgia" panose="02040502050405020303" pitchFamily="18" charset="0"/>
              </a:rPr>
              <a:t>where </a:t>
            </a:r>
            <a:r>
              <a:rPr lang="en-US" altLang="en-US" sz="2800" i="1" dirty="0">
                <a:solidFill>
                  <a:srgbClr val="0070C0"/>
                </a:solidFill>
                <a:latin typeface="Georgia" panose="02040502050405020303" pitchFamily="18" charset="0"/>
              </a:rPr>
              <a:t>m</a:t>
            </a:r>
            <a:r>
              <a:rPr lang="en-US" altLang="en-US" sz="2800" dirty="0">
                <a:latin typeface="Georgia" panose="02040502050405020303" pitchFamily="18" charset="0"/>
              </a:rPr>
              <a:t> is the mass of the particle, and </a:t>
            </a:r>
            <a:r>
              <a:rPr lang="en-US" altLang="en-US" sz="2800" i="1" dirty="0" err="1">
                <a:solidFill>
                  <a:srgbClr val="0070C0"/>
                </a:solidFill>
                <a:latin typeface="Georgia" panose="02040502050405020303" pitchFamily="18" charset="0"/>
              </a:rPr>
              <a:t>F</a:t>
            </a:r>
            <a:r>
              <a:rPr lang="en-US" altLang="en-US" sz="2800" i="1" baseline="-25000" dirty="0" err="1">
                <a:solidFill>
                  <a:srgbClr val="0070C0"/>
                </a:solidFill>
                <a:latin typeface="Georgia" panose="02040502050405020303" pitchFamily="18" charset="0"/>
              </a:rPr>
              <a:t>x</a:t>
            </a:r>
            <a:r>
              <a:rPr lang="en-US" altLang="en-US" sz="2800" i="1" dirty="0">
                <a:latin typeface="Georgia" panose="02040502050405020303" pitchFamily="18" charset="0"/>
              </a:rPr>
              <a:t> </a:t>
            </a:r>
            <a:r>
              <a:rPr lang="en-US" altLang="en-US" sz="2800" dirty="0">
                <a:latin typeface="Georgia" panose="02040502050405020303" pitchFamily="18" charset="0"/>
              </a:rPr>
              <a:t>and </a:t>
            </a:r>
            <a:r>
              <a:rPr lang="en-US" altLang="en-US" sz="2800" i="1" dirty="0" err="1">
                <a:solidFill>
                  <a:srgbClr val="0070C0"/>
                </a:solidFill>
                <a:latin typeface="Georgia" panose="02040502050405020303" pitchFamily="18" charset="0"/>
              </a:rPr>
              <a:t>F</a:t>
            </a:r>
            <a:r>
              <a:rPr lang="en-US" altLang="en-US" sz="2800" baseline="-25000" dirty="0" err="1">
                <a:solidFill>
                  <a:srgbClr val="0070C0"/>
                </a:solidFill>
                <a:latin typeface="Georgia" panose="02040502050405020303" pitchFamily="18" charset="0"/>
              </a:rPr>
              <a:t>y</a:t>
            </a:r>
            <a:r>
              <a:rPr lang="en-US" altLang="en-US" sz="2800" dirty="0">
                <a:latin typeface="Georgia" panose="02040502050405020303" pitchFamily="18" charset="0"/>
              </a:rPr>
              <a:t> are the sum of all pairwise forces exerted on the particle</a:t>
            </a:r>
            <a:r>
              <a:rPr lang="en-US" altLang="en-US" sz="2800" dirty="0" smtClean="0">
                <a:latin typeface="Georgia" panose="02040502050405020303" pitchFamily="18" charset="0"/>
              </a:rPr>
              <a:t>.</a:t>
            </a:r>
            <a:endParaRPr lang="en-US" altLang="en-US" sz="2800" dirty="0">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a:p>
            <a:pPr algn="ctr"/>
            <a:endParaRPr lang="en-US" sz="4800" dirty="0">
              <a:latin typeface="Georgia" panose="02040502050405020303" pitchFamily="18" charset="0"/>
            </a:endParaRPr>
          </a:p>
        </p:txBody>
      </p:sp>
    </p:spTree>
    <p:extLst>
      <p:ext uri="{BB962C8B-B14F-4D97-AF65-F5344CB8AC3E}">
        <p14:creationId xmlns:p14="http://schemas.microsoft.com/office/powerpoint/2010/main" val="376566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094014"/>
            <a:ext cx="9144000" cy="2739211"/>
          </a:xfrm>
          <a:prstGeom prst="rect">
            <a:avLst/>
          </a:prstGeom>
        </p:spPr>
        <p:txBody>
          <a:bodyPr wrap="square">
            <a:spAutoFit/>
          </a:bodyPr>
          <a:lstStyle/>
          <a:p>
            <a:r>
              <a:rPr lang="en-US" altLang="en-US" sz="3200" dirty="0" smtClean="0">
                <a:solidFill>
                  <a:srgbClr val="0070C0"/>
                </a:solidFill>
                <a:latin typeface="Georgia" panose="02040502050405020303" pitchFamily="18" charset="0"/>
              </a:rPr>
              <a:t>Velocity</a:t>
            </a:r>
            <a:r>
              <a:rPr lang="en-US" altLang="en-US" sz="2800" dirty="0">
                <a:latin typeface="Georgia" panose="02040502050405020303" pitchFamily="18" charset="0"/>
              </a:rPr>
              <a:t>: </a:t>
            </a:r>
            <a:endParaRPr lang="en-US" altLang="en-US" sz="2800" dirty="0" smtClean="0">
              <a:latin typeface="Georgia" panose="02040502050405020303" pitchFamily="18" charset="0"/>
            </a:endParaRPr>
          </a:p>
          <a:p>
            <a:pPr marL="342900" indent="-342900">
              <a:buFont typeface="Arial" panose="020B0604020202020204" pitchFamily="34" charset="0"/>
              <a:buChar char="•"/>
            </a:pPr>
            <a:r>
              <a:rPr lang="en-US" altLang="en-US" sz="2800" dirty="0" smtClean="0">
                <a:latin typeface="Georgia" panose="02040502050405020303" pitchFamily="18" charset="0"/>
              </a:rPr>
              <a:t>Using </a:t>
            </a:r>
            <a:r>
              <a:rPr lang="en-US" altLang="en-US" sz="2800" dirty="0">
                <a:latin typeface="Georgia" panose="02040502050405020303" pitchFamily="18" charset="0"/>
              </a:rPr>
              <a:t>the acceleration you just computed, update the velocity </a:t>
            </a:r>
            <a:r>
              <a:rPr lang="en-US" altLang="en-US" sz="2800" dirty="0">
                <a:solidFill>
                  <a:srgbClr val="0070C0"/>
                </a:solidFill>
                <a:latin typeface="Georgia" panose="02040502050405020303" pitchFamily="18" charset="0"/>
              </a:rPr>
              <a:t>(</a:t>
            </a:r>
            <a:r>
              <a:rPr lang="en-US" altLang="en-US" sz="2800" i="1" dirty="0" err="1">
                <a:solidFill>
                  <a:srgbClr val="0070C0"/>
                </a:solidFill>
                <a:latin typeface="Georgia" panose="02040502050405020303" pitchFamily="18" charset="0"/>
              </a:rPr>
              <a:t>v</a:t>
            </a:r>
            <a:r>
              <a:rPr lang="en-US" altLang="en-US" sz="2800" i="1" baseline="-25000" dirty="0" err="1">
                <a:solidFill>
                  <a:srgbClr val="0070C0"/>
                </a:solidFill>
                <a:latin typeface="Georgia" panose="02040502050405020303" pitchFamily="18" charset="0"/>
              </a:rPr>
              <a:t>x</a:t>
            </a:r>
            <a:r>
              <a:rPr lang="en-US" altLang="en-US" sz="2800" i="1" dirty="0">
                <a:solidFill>
                  <a:srgbClr val="0070C0"/>
                </a:solidFill>
                <a:latin typeface="Georgia" panose="02040502050405020303" pitchFamily="18" charset="0"/>
              </a:rPr>
              <a:t>, </a:t>
            </a:r>
            <a:r>
              <a:rPr lang="en-US" altLang="en-US" sz="2800" i="1" dirty="0" err="1">
                <a:solidFill>
                  <a:srgbClr val="0070C0"/>
                </a:solidFill>
                <a:latin typeface="Georgia" panose="02040502050405020303" pitchFamily="18" charset="0"/>
              </a:rPr>
              <a:t>v</a:t>
            </a:r>
            <a:r>
              <a:rPr lang="en-US" altLang="en-US" sz="2800" i="1" baseline="-25000" dirty="0" err="1">
                <a:solidFill>
                  <a:srgbClr val="0070C0"/>
                </a:solidFill>
                <a:latin typeface="Georgia" panose="02040502050405020303" pitchFamily="18" charset="0"/>
              </a:rPr>
              <a:t>y</a:t>
            </a:r>
            <a:r>
              <a:rPr lang="en-US" altLang="en-US" sz="2800" dirty="0">
                <a:solidFill>
                  <a:srgbClr val="0070C0"/>
                </a:solidFill>
                <a:latin typeface="Georgia" panose="02040502050405020303" pitchFamily="18" charset="0"/>
              </a:rPr>
              <a:t>) </a:t>
            </a:r>
            <a:r>
              <a:rPr lang="en-US" altLang="en-US" sz="2800" dirty="0">
                <a:latin typeface="Georgia" panose="02040502050405020303" pitchFamily="18" charset="0"/>
              </a:rPr>
              <a:t>to </a:t>
            </a:r>
            <a:r>
              <a:rPr lang="en-US" altLang="en-US" sz="2800" dirty="0" smtClean="0">
                <a:solidFill>
                  <a:srgbClr val="0070C0"/>
                </a:solidFill>
                <a:latin typeface="Georgia" panose="02040502050405020303" pitchFamily="18" charset="0"/>
              </a:rPr>
              <a:t>(</a:t>
            </a:r>
            <a:r>
              <a:rPr lang="en-US" altLang="en-US" sz="2800" i="1" dirty="0" err="1">
                <a:solidFill>
                  <a:srgbClr val="0070C0"/>
                </a:solidFill>
                <a:latin typeface="Georgia" panose="02040502050405020303" pitchFamily="18" charset="0"/>
              </a:rPr>
              <a:t>v</a:t>
            </a:r>
            <a:r>
              <a:rPr lang="en-US" altLang="en-US" sz="2800" i="1" baseline="-25000" dirty="0" err="1">
                <a:solidFill>
                  <a:srgbClr val="0070C0"/>
                </a:solidFill>
                <a:latin typeface="Georgia" panose="02040502050405020303" pitchFamily="18" charset="0"/>
              </a:rPr>
              <a:t>x</a:t>
            </a:r>
            <a:r>
              <a:rPr lang="en-US" altLang="en-US" sz="2800" dirty="0" smtClean="0">
                <a:solidFill>
                  <a:srgbClr val="0070C0"/>
                </a:solidFill>
                <a:latin typeface="Georgia" panose="02040502050405020303" pitchFamily="18" charset="0"/>
              </a:rPr>
              <a:t> </a:t>
            </a:r>
            <a:r>
              <a:rPr lang="en-US" altLang="en-US" sz="2800" dirty="0">
                <a:solidFill>
                  <a:srgbClr val="0070C0"/>
                </a:solidFill>
                <a:latin typeface="Georgia" panose="02040502050405020303" pitchFamily="18" charset="0"/>
              </a:rPr>
              <a:t>+ </a:t>
            </a:r>
            <a:r>
              <a:rPr lang="en-US" altLang="en-US" sz="2800" dirty="0" err="1">
                <a:solidFill>
                  <a:srgbClr val="0070C0"/>
                </a:solidFill>
                <a:latin typeface="Georgia" panose="02040502050405020303" pitchFamily="18" charset="0"/>
              </a:rPr>
              <a:t>Δt</a:t>
            </a:r>
            <a:r>
              <a:rPr lang="en-US" altLang="en-US" sz="2800" dirty="0">
                <a:solidFill>
                  <a:srgbClr val="0070C0"/>
                </a:solidFill>
                <a:latin typeface="Georgia" panose="02040502050405020303" pitchFamily="18" charset="0"/>
              </a:rPr>
              <a:t> </a:t>
            </a:r>
            <a:r>
              <a:rPr lang="en-US" altLang="en-US" sz="2800" i="1" dirty="0">
                <a:solidFill>
                  <a:srgbClr val="0070C0"/>
                </a:solidFill>
                <a:latin typeface="Georgia" panose="02040502050405020303" pitchFamily="18" charset="0"/>
              </a:rPr>
              <a:t>a</a:t>
            </a:r>
            <a:r>
              <a:rPr lang="en-US" altLang="en-US" sz="2800" i="1" baseline="-25000" dirty="0">
                <a:solidFill>
                  <a:srgbClr val="0070C0"/>
                </a:solidFill>
                <a:latin typeface="Georgia" panose="02040502050405020303" pitchFamily="18" charset="0"/>
              </a:rPr>
              <a:t>x</a:t>
            </a:r>
            <a:r>
              <a:rPr lang="en-US" altLang="en-US" sz="2800" dirty="0">
                <a:solidFill>
                  <a:srgbClr val="0070C0"/>
                </a:solidFill>
                <a:latin typeface="Georgia" panose="02040502050405020303" pitchFamily="18" charset="0"/>
              </a:rPr>
              <a:t>, </a:t>
            </a:r>
            <a:r>
              <a:rPr lang="en-US" altLang="en-US" sz="2800" i="1" dirty="0" err="1">
                <a:solidFill>
                  <a:srgbClr val="0070C0"/>
                </a:solidFill>
                <a:latin typeface="Georgia" panose="02040502050405020303" pitchFamily="18" charset="0"/>
              </a:rPr>
              <a:t>v</a:t>
            </a:r>
            <a:r>
              <a:rPr lang="en-US" altLang="en-US" sz="2800" i="1" baseline="-25000" dirty="0" err="1">
                <a:solidFill>
                  <a:srgbClr val="0070C0"/>
                </a:solidFill>
                <a:latin typeface="Georgia" panose="02040502050405020303" pitchFamily="18" charset="0"/>
              </a:rPr>
              <a:t>y</a:t>
            </a:r>
            <a:r>
              <a:rPr lang="en-US" altLang="en-US" sz="2800" i="1" baseline="-25000" dirty="0">
                <a:solidFill>
                  <a:srgbClr val="0070C0"/>
                </a:solidFill>
                <a:latin typeface="Georgia" panose="02040502050405020303" pitchFamily="18" charset="0"/>
              </a:rPr>
              <a:t> </a:t>
            </a:r>
            <a:r>
              <a:rPr lang="en-US" altLang="en-US" sz="2800" i="1" baseline="-25000" dirty="0" smtClean="0">
                <a:solidFill>
                  <a:srgbClr val="0070C0"/>
                </a:solidFill>
                <a:latin typeface="Georgia" panose="02040502050405020303" pitchFamily="18" charset="0"/>
              </a:rPr>
              <a:t> </a:t>
            </a:r>
            <a:r>
              <a:rPr lang="en-US" altLang="en-US" sz="2800" dirty="0" smtClean="0">
                <a:solidFill>
                  <a:srgbClr val="0070C0"/>
                </a:solidFill>
                <a:latin typeface="Georgia" panose="02040502050405020303" pitchFamily="18" charset="0"/>
              </a:rPr>
              <a:t>+ </a:t>
            </a:r>
            <a:r>
              <a:rPr lang="en-US" altLang="en-US" sz="2800" dirty="0" err="1">
                <a:solidFill>
                  <a:srgbClr val="0070C0"/>
                </a:solidFill>
                <a:latin typeface="Georgia" panose="02040502050405020303" pitchFamily="18" charset="0"/>
              </a:rPr>
              <a:t>Δt</a:t>
            </a:r>
            <a:r>
              <a:rPr lang="en-US" altLang="en-US" sz="2800" dirty="0">
                <a:solidFill>
                  <a:srgbClr val="0070C0"/>
                </a:solidFill>
                <a:latin typeface="Georgia" panose="02040502050405020303" pitchFamily="18" charset="0"/>
              </a:rPr>
              <a:t> </a:t>
            </a:r>
            <a:r>
              <a:rPr lang="en-US" altLang="en-US" sz="2800" i="1" dirty="0">
                <a:solidFill>
                  <a:srgbClr val="0070C0"/>
                </a:solidFill>
                <a:latin typeface="Georgia" panose="02040502050405020303" pitchFamily="18" charset="0"/>
              </a:rPr>
              <a:t>a</a:t>
            </a:r>
            <a:r>
              <a:rPr lang="en-US" altLang="en-US" sz="2800" i="1" baseline="-25000" dirty="0">
                <a:solidFill>
                  <a:srgbClr val="0070C0"/>
                </a:solidFill>
                <a:latin typeface="Georgia" panose="02040502050405020303" pitchFamily="18" charset="0"/>
              </a:rPr>
              <a:t>y</a:t>
            </a:r>
            <a:r>
              <a:rPr lang="en-US" altLang="en-US" sz="2800" dirty="0" smtClean="0">
                <a:solidFill>
                  <a:srgbClr val="0070C0"/>
                </a:solidFill>
                <a:latin typeface="Georgia" panose="02040502050405020303" pitchFamily="18" charset="0"/>
              </a:rPr>
              <a:t>)</a:t>
            </a:r>
          </a:p>
          <a:p>
            <a:pPr marL="342900" indent="-342900">
              <a:buFont typeface="Arial" panose="020B0604020202020204" pitchFamily="34" charset="0"/>
              <a:buChar char="•"/>
            </a:pPr>
            <a:r>
              <a:rPr lang="en-US" altLang="en-US" sz="2800" dirty="0" smtClean="0">
                <a:solidFill>
                  <a:srgbClr val="0070C0"/>
                </a:solidFill>
                <a:latin typeface="Georgia" panose="02040502050405020303" pitchFamily="18" charset="0"/>
              </a:rPr>
              <a:t> </a:t>
            </a:r>
            <a:r>
              <a:rPr lang="en-US" altLang="en-US" sz="2800" dirty="0">
                <a:latin typeface="Georgia" panose="02040502050405020303" pitchFamily="18" charset="0"/>
              </a:rPr>
              <a:t>This gives you the direction and speed each particle should move at the current time, taking into account the gravitational pull of every other </a:t>
            </a:r>
            <a:r>
              <a:rPr lang="en-US" altLang="en-US" sz="2800" dirty="0" smtClean="0">
                <a:latin typeface="Georgia" panose="02040502050405020303" pitchFamily="18" charset="0"/>
              </a:rPr>
              <a:t>particle</a:t>
            </a:r>
            <a:endParaRPr lang="en-US" altLang="en-US" sz="2800" dirty="0">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a:p>
            <a:pPr algn="ctr"/>
            <a:endParaRPr lang="en-US" sz="4800" dirty="0">
              <a:latin typeface="Georgia" panose="02040502050405020303" pitchFamily="18" charset="0"/>
            </a:endParaRPr>
          </a:p>
        </p:txBody>
      </p:sp>
    </p:spTree>
    <p:extLst>
      <p:ext uri="{BB962C8B-B14F-4D97-AF65-F5344CB8AC3E}">
        <p14:creationId xmlns:p14="http://schemas.microsoft.com/office/powerpoint/2010/main" val="38856309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393273"/>
            <a:ext cx="9144000" cy="4462760"/>
          </a:xfrm>
          <a:prstGeom prst="rect">
            <a:avLst/>
          </a:prstGeom>
        </p:spPr>
        <p:txBody>
          <a:bodyPr wrap="square">
            <a:spAutoFit/>
          </a:bodyPr>
          <a:lstStyle/>
          <a:p>
            <a:r>
              <a:rPr lang="en-US" altLang="en-US" sz="3200" dirty="0" smtClean="0">
                <a:solidFill>
                  <a:srgbClr val="0070C0"/>
                </a:solidFill>
                <a:latin typeface="Georgia" panose="02040502050405020303" pitchFamily="18" charset="0"/>
              </a:rPr>
              <a:t>Order </a:t>
            </a:r>
            <a:r>
              <a:rPr lang="en-US" altLang="en-US" sz="3200" dirty="0">
                <a:solidFill>
                  <a:srgbClr val="0070C0"/>
                </a:solidFill>
                <a:latin typeface="Georgia" panose="02040502050405020303" pitchFamily="18" charset="0"/>
              </a:rPr>
              <a:t>of computation</a:t>
            </a:r>
            <a:r>
              <a:rPr lang="en-US" altLang="en-US" sz="2800" dirty="0">
                <a:latin typeface="Georgia" panose="02040502050405020303" pitchFamily="18" charset="0"/>
              </a:rPr>
              <a:t>: </a:t>
            </a:r>
            <a:endParaRPr lang="en-US" altLang="en-US" sz="2800" dirty="0" smtClean="0">
              <a:latin typeface="Georgia" panose="02040502050405020303" pitchFamily="18" charset="0"/>
            </a:endParaRPr>
          </a:p>
          <a:p>
            <a:pPr marL="342900" indent="-342900">
              <a:buFont typeface="Arial" panose="020B0604020202020204" pitchFamily="34" charset="0"/>
              <a:buChar char="•"/>
            </a:pPr>
            <a:r>
              <a:rPr lang="en-US" altLang="en-US" sz="2800" dirty="0" smtClean="0">
                <a:latin typeface="Georgia" panose="02040502050405020303" pitchFamily="18" charset="0"/>
              </a:rPr>
              <a:t>Remember </a:t>
            </a:r>
            <a:r>
              <a:rPr lang="en-US" altLang="en-US" sz="2800" dirty="0">
                <a:latin typeface="Georgia" panose="02040502050405020303" pitchFamily="18" charset="0"/>
              </a:rPr>
              <a:t>that you must </a:t>
            </a:r>
            <a:r>
              <a:rPr lang="en-US" altLang="en-US" sz="2800" i="1" dirty="0">
                <a:solidFill>
                  <a:srgbClr val="0070C0"/>
                </a:solidFill>
                <a:latin typeface="Georgia" panose="02040502050405020303" pitchFamily="18" charset="0"/>
              </a:rPr>
              <a:t>update the velocity of every particle </a:t>
            </a:r>
            <a:r>
              <a:rPr lang="en-US" altLang="en-US" sz="2800" i="1" dirty="0">
                <a:solidFill>
                  <a:srgbClr val="FF0000"/>
                </a:solidFill>
                <a:latin typeface="Georgia" panose="02040502050405020303" pitchFamily="18" charset="0"/>
              </a:rPr>
              <a:t>before</a:t>
            </a:r>
            <a:r>
              <a:rPr lang="en-US" altLang="en-US" sz="2800" dirty="0">
                <a:latin typeface="Georgia" panose="02040502050405020303" pitchFamily="18" charset="0"/>
              </a:rPr>
              <a:t> you can </a:t>
            </a:r>
            <a:r>
              <a:rPr lang="en-US" altLang="en-US" sz="2800" i="1" dirty="0">
                <a:solidFill>
                  <a:srgbClr val="0070C0"/>
                </a:solidFill>
                <a:latin typeface="Georgia" panose="02040502050405020303" pitchFamily="18" charset="0"/>
              </a:rPr>
              <a:t>update </a:t>
            </a:r>
            <a:r>
              <a:rPr lang="en-US" altLang="en-US" sz="2800" i="1" dirty="0">
                <a:solidFill>
                  <a:srgbClr val="FF0000"/>
                </a:solidFill>
                <a:latin typeface="Georgia" panose="02040502050405020303" pitchFamily="18" charset="0"/>
              </a:rPr>
              <a:t>any</a:t>
            </a:r>
            <a:r>
              <a:rPr lang="en-US" altLang="en-US" sz="2800" i="1" dirty="0">
                <a:solidFill>
                  <a:srgbClr val="0070C0"/>
                </a:solidFill>
                <a:latin typeface="Georgia" panose="02040502050405020303" pitchFamily="18" charset="0"/>
              </a:rPr>
              <a:t> </a:t>
            </a:r>
            <a:r>
              <a:rPr lang="en-US" altLang="en-US" sz="2800" i="1" dirty="0" smtClean="0">
                <a:solidFill>
                  <a:srgbClr val="0070C0"/>
                </a:solidFill>
                <a:latin typeface="Georgia" panose="02040502050405020303" pitchFamily="18" charset="0"/>
              </a:rPr>
              <a:t>positions</a:t>
            </a:r>
            <a:endParaRPr lang="en-US" altLang="en-US" sz="2800" dirty="0" smtClean="0">
              <a:latin typeface="Georgia" panose="02040502050405020303" pitchFamily="18" charset="0"/>
            </a:endParaRPr>
          </a:p>
          <a:p>
            <a:pPr marL="342900" indent="-342900">
              <a:buFont typeface="Arial" panose="020B0604020202020204" pitchFamily="34" charset="0"/>
              <a:buChar char="•"/>
            </a:pPr>
            <a:r>
              <a:rPr lang="en-US" altLang="en-US" sz="2800" dirty="0" smtClean="0">
                <a:latin typeface="Georgia" panose="02040502050405020303" pitchFamily="18" charset="0"/>
              </a:rPr>
              <a:t>Even </a:t>
            </a:r>
            <a:r>
              <a:rPr lang="en-US" altLang="en-US" sz="2800" dirty="0">
                <a:latin typeface="Georgia" panose="02040502050405020303" pitchFamily="18" charset="0"/>
              </a:rPr>
              <a:t>though your program computes these velocities one after the other, you have to maintain the illusion that all planets are moving at the same time. For instance, if you update the Earth's position before computing Mars's velocity, then you will end up computing Mars's velocity based on Earth's future position, rather than its current position.</a:t>
            </a: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a:p>
            <a:pPr algn="ctr"/>
            <a:endParaRPr lang="en-US" sz="4800" dirty="0">
              <a:latin typeface="Georgia" panose="02040502050405020303" pitchFamily="18" charset="0"/>
            </a:endParaRPr>
          </a:p>
        </p:txBody>
      </p:sp>
    </p:spTree>
    <p:extLst>
      <p:ext uri="{BB962C8B-B14F-4D97-AF65-F5344CB8AC3E}">
        <p14:creationId xmlns:p14="http://schemas.microsoft.com/office/powerpoint/2010/main" val="2520066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j2ZaOimGvc"/>
          <p:cNvPicPr>
            <a:picLocks noRot="1" noChangeAspect="1"/>
          </p:cNvPicPr>
          <p:nvPr>
            <a:videoFile r:link="rId1"/>
          </p:nvPr>
        </p:nvPicPr>
        <p:blipFill>
          <a:blip r:embed="rId3"/>
          <a:stretch>
            <a:fillRect/>
          </a:stretch>
        </p:blipFill>
        <p:spPr>
          <a:xfrm>
            <a:off x="1524000" y="739977"/>
            <a:ext cx="9236107" cy="5195310"/>
          </a:xfrm>
          <a:prstGeom prst="rect">
            <a:avLst/>
          </a:prstGeom>
        </p:spPr>
      </p:pic>
    </p:spTree>
    <p:extLst>
      <p:ext uri="{BB962C8B-B14F-4D97-AF65-F5344CB8AC3E}">
        <p14:creationId xmlns:p14="http://schemas.microsoft.com/office/powerpoint/2010/main" val="3004775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6scfHWLu4"/>
          <p:cNvPicPr>
            <a:picLocks noRot="1" noChangeAspect="1"/>
          </p:cNvPicPr>
          <p:nvPr>
            <a:videoFile r:link="rId1"/>
          </p:nvPr>
        </p:nvPicPr>
        <p:blipFill>
          <a:blip r:embed="rId3"/>
          <a:stretch>
            <a:fillRect/>
          </a:stretch>
        </p:blipFill>
        <p:spPr>
          <a:xfrm>
            <a:off x="2928851" y="1354976"/>
            <a:ext cx="6578138" cy="3700203"/>
          </a:xfrm>
          <a:prstGeom prst="rect">
            <a:avLst/>
          </a:prstGeom>
        </p:spPr>
      </p:pic>
      <p:sp>
        <p:nvSpPr>
          <p:cNvPr id="3" name="Rectangle 2"/>
          <p:cNvSpPr/>
          <p:nvPr/>
        </p:nvSpPr>
        <p:spPr>
          <a:xfrm>
            <a:off x="1524000" y="5055179"/>
            <a:ext cx="9144000" cy="1815882"/>
          </a:xfrm>
          <a:prstGeom prst="rect">
            <a:avLst/>
          </a:prstGeom>
        </p:spPr>
        <p:txBody>
          <a:bodyPr wrap="square">
            <a:spAutoFit/>
          </a:bodyPr>
          <a:lstStyle/>
          <a:p>
            <a:pPr marL="342900" indent="-342900">
              <a:buFont typeface="Arial" panose="020B0604020202020204" pitchFamily="34" charset="0"/>
              <a:buChar char="•"/>
            </a:pPr>
            <a:r>
              <a:rPr lang="en-US" altLang="en-US" sz="2800" dirty="0" smtClean="0">
                <a:latin typeface="Georgia" panose="02040502050405020303" pitchFamily="18" charset="0"/>
              </a:rPr>
              <a:t>Problem: flipped </a:t>
            </a:r>
            <a:r>
              <a:rPr lang="en-US" altLang="en-US" sz="2800" dirty="0">
                <a:latin typeface="Georgia" panose="02040502050405020303" pitchFamily="18" charset="0"/>
              </a:rPr>
              <a:t>the order of particles when computing </a:t>
            </a:r>
            <a:r>
              <a:rPr lang="en-US" altLang="en-US" sz="2800" dirty="0" err="1">
                <a:latin typeface="Georgia" panose="02040502050405020303" pitchFamily="18" charset="0"/>
              </a:rPr>
              <a:t>Δx</a:t>
            </a:r>
            <a:r>
              <a:rPr lang="en-US" altLang="en-US" sz="2800" dirty="0">
                <a:latin typeface="Georgia" panose="02040502050405020303" pitchFamily="18" charset="0"/>
              </a:rPr>
              <a:t> and </a:t>
            </a:r>
            <a:r>
              <a:rPr lang="en-US" altLang="en-US" sz="2800" dirty="0" err="1">
                <a:latin typeface="Georgia" panose="02040502050405020303" pitchFamily="18" charset="0"/>
              </a:rPr>
              <a:t>Δy</a:t>
            </a:r>
            <a:r>
              <a:rPr lang="en-US" altLang="en-US" sz="2800" dirty="0">
                <a:latin typeface="Georgia" panose="02040502050405020303" pitchFamily="18" charset="0"/>
              </a:rPr>
              <a:t>. As a result, the signs on all your distances are all reversed, and gravity is repelling planets from each other instead of attracting them.</a:t>
            </a:r>
          </a:p>
        </p:txBody>
      </p:sp>
      <p:sp>
        <p:nvSpPr>
          <p:cNvPr id="4" name="Title 1"/>
          <p:cNvSpPr txBox="1">
            <a:spLocks/>
          </p:cNvSpPr>
          <p:nvPr/>
        </p:nvSpPr>
        <p:spPr>
          <a:xfrm>
            <a:off x="1524000" y="127956"/>
            <a:ext cx="9144000" cy="1077391"/>
          </a:xfrm>
          <a:prstGeom prst="rect">
            <a:avLst/>
          </a:prstGeom>
          <a:solidFill>
            <a:schemeClr val="accent1">
              <a:lumMod val="20000"/>
              <a:lumOff val="80000"/>
            </a:schemeClr>
          </a:solidFill>
        </p:spPr>
        <p:txBody>
          <a:bodyP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altLang="en-US" sz="6400" dirty="0">
                <a:latin typeface="Georgia" panose="02040502050405020303" pitchFamily="18" charset="0"/>
              </a:rPr>
              <a:t>Problem</a:t>
            </a:r>
            <a:r>
              <a:rPr lang="en-US" altLang="en-US" sz="4800" dirty="0" smtClean="0">
                <a:latin typeface="Georgia" panose="02040502050405020303" pitchFamily="18" charset="0"/>
              </a:rPr>
              <a:t>:</a:t>
            </a:r>
          </a:p>
          <a:p>
            <a:pPr algn="ctr"/>
            <a:r>
              <a:rPr lang="en-US" altLang="en-US" sz="4800" dirty="0">
                <a:latin typeface="Georgia" panose="02040502050405020303" pitchFamily="18" charset="0"/>
              </a:rPr>
              <a:t>planets fly off the top right corner of the screen</a:t>
            </a:r>
            <a:endParaRPr lang="en-US" sz="4800" dirty="0">
              <a:latin typeface="Georgia" panose="02040502050405020303" pitchFamily="18" charset="0"/>
            </a:endParaRPr>
          </a:p>
        </p:txBody>
      </p:sp>
    </p:spTree>
    <p:extLst>
      <p:ext uri="{BB962C8B-B14F-4D97-AF65-F5344CB8AC3E}">
        <p14:creationId xmlns:p14="http://schemas.microsoft.com/office/powerpoint/2010/main" val="4065792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23506" y="1621399"/>
            <a:ext cx="9144000" cy="3108543"/>
          </a:xfrm>
          <a:prstGeom prst="rect">
            <a:avLst/>
          </a:prstGeom>
        </p:spPr>
        <p:txBody>
          <a:bodyPr wrap="square">
            <a:spAutoFit/>
          </a:bodyPr>
          <a:lstStyle/>
          <a:p>
            <a:pPr marL="342900" indent="-342900">
              <a:buFont typeface="Arial" panose="020B0604020202020204" pitchFamily="34" charset="0"/>
              <a:buChar char="•"/>
            </a:pPr>
            <a:r>
              <a:rPr lang="en-US" altLang="en-US" sz="2800" dirty="0">
                <a:latin typeface="Georgia" panose="02040502050405020303" pitchFamily="18" charset="0"/>
              </a:rPr>
              <a:t>Check your loop for computing the pairwise forces between particles. Are you computing the force exerted by a particle on itself (e.g. Earth's gravitational pull on itself)? If you are, do the computation by hand to see exactly what it would give you. That should help you understand why this is a bad idea, and why the planets jump the way they do</a:t>
            </a:r>
          </a:p>
        </p:txBody>
      </p:sp>
      <p:sp>
        <p:nvSpPr>
          <p:cNvPr id="10" name="Title 1"/>
          <p:cNvSpPr txBox="1">
            <a:spLocks/>
          </p:cNvSpPr>
          <p:nvPr/>
        </p:nvSpPr>
        <p:spPr>
          <a:xfrm>
            <a:off x="1524000" y="277585"/>
            <a:ext cx="9144000" cy="1077391"/>
          </a:xfrm>
          <a:prstGeom prst="rect">
            <a:avLst/>
          </a:prstGeom>
          <a:solidFill>
            <a:schemeClr val="accent1">
              <a:lumMod val="20000"/>
              <a:lumOff val="80000"/>
            </a:schemeClr>
          </a:solidFill>
        </p:spPr>
        <p:txBody>
          <a:bodyP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altLang="en-US" sz="6400" dirty="0">
                <a:latin typeface="Georgia" panose="02040502050405020303" pitchFamily="18" charset="0"/>
              </a:rPr>
              <a:t>Problem</a:t>
            </a:r>
            <a:r>
              <a:rPr lang="en-US" altLang="en-US" sz="4800" dirty="0" smtClean="0">
                <a:latin typeface="Georgia" panose="02040502050405020303" pitchFamily="18" charset="0"/>
              </a:rPr>
              <a:t>:</a:t>
            </a:r>
          </a:p>
          <a:p>
            <a:pPr algn="ctr"/>
            <a:r>
              <a:rPr lang="en-US" altLang="en-US" sz="4800" dirty="0" smtClean="0">
                <a:latin typeface="Georgia" panose="02040502050405020303" pitchFamily="18" charset="0"/>
              </a:rPr>
              <a:t>planets </a:t>
            </a:r>
            <a:r>
              <a:rPr lang="en-US" altLang="en-US" sz="4800" dirty="0">
                <a:latin typeface="Georgia" panose="02040502050405020303" pitchFamily="18" charset="0"/>
              </a:rPr>
              <a:t>all disappear or jump to the top left corner</a:t>
            </a:r>
          </a:p>
          <a:p>
            <a:pPr algn="ctr"/>
            <a:endParaRPr lang="en-US" sz="4800" dirty="0">
              <a:latin typeface="Georgia" panose="02040502050405020303" pitchFamily="18" charset="0"/>
            </a:endParaRPr>
          </a:p>
        </p:txBody>
      </p:sp>
    </p:spTree>
    <p:extLst>
      <p:ext uri="{BB962C8B-B14F-4D97-AF65-F5344CB8AC3E}">
        <p14:creationId xmlns:p14="http://schemas.microsoft.com/office/powerpoint/2010/main" val="21429222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1524000" y="277585"/>
            <a:ext cx="9144000" cy="1202080"/>
          </a:xfrm>
          <a:prstGeom prst="rect">
            <a:avLst/>
          </a:prstGeom>
          <a:solidFill>
            <a:schemeClr val="accent1">
              <a:lumMod val="20000"/>
              <a:lumOff val="80000"/>
            </a:schemeClr>
          </a:solidFill>
        </p:spPr>
        <p:txBody>
          <a:bodyP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altLang="en-US" sz="6400" dirty="0">
                <a:latin typeface="Georgia" panose="02040502050405020303" pitchFamily="18" charset="0"/>
              </a:rPr>
              <a:t>Problem</a:t>
            </a:r>
            <a:r>
              <a:rPr lang="en-US" altLang="en-US" sz="4800" dirty="0" smtClean="0">
                <a:latin typeface="Georgia" panose="02040502050405020303" pitchFamily="18" charset="0"/>
              </a:rPr>
              <a:t>:</a:t>
            </a:r>
          </a:p>
          <a:p>
            <a:pPr algn="ctr"/>
            <a:r>
              <a:rPr lang="en-US" altLang="en-US" sz="4800" dirty="0">
                <a:latin typeface="Georgia" panose="02040502050405020303" pitchFamily="18" charset="0"/>
              </a:rPr>
              <a:t>planets go around the sun, then zoom off the lower left corner</a:t>
            </a:r>
            <a:endParaRPr lang="en-US" sz="4800" dirty="0">
              <a:latin typeface="Georgia" panose="02040502050405020303" pitchFamily="18" charset="0"/>
            </a:endParaRPr>
          </a:p>
        </p:txBody>
      </p:sp>
      <p:pic>
        <p:nvPicPr>
          <p:cNvPr id="2" name="i26ur1cJRjU"/>
          <p:cNvPicPr>
            <a:picLocks noRot="1" noChangeAspect="1"/>
          </p:cNvPicPr>
          <p:nvPr>
            <a:videoFile r:link="rId1"/>
          </p:nvPr>
        </p:nvPicPr>
        <p:blipFill>
          <a:blip r:embed="rId3"/>
          <a:stretch>
            <a:fillRect/>
          </a:stretch>
        </p:blipFill>
        <p:spPr>
          <a:xfrm>
            <a:off x="2845723" y="1760739"/>
            <a:ext cx="6547659" cy="3683058"/>
          </a:xfrm>
          <a:prstGeom prst="rect">
            <a:avLst/>
          </a:prstGeom>
        </p:spPr>
      </p:pic>
    </p:spTree>
    <p:extLst>
      <p:ext uri="{BB962C8B-B14F-4D97-AF65-F5344CB8AC3E}">
        <p14:creationId xmlns:p14="http://schemas.microsoft.com/office/powerpoint/2010/main" val="36360421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0" y="1687900"/>
            <a:ext cx="9144000" cy="3108543"/>
          </a:xfrm>
          <a:prstGeom prst="rect">
            <a:avLst/>
          </a:prstGeom>
        </p:spPr>
        <p:txBody>
          <a:bodyPr wrap="square">
            <a:spAutoFit/>
          </a:bodyPr>
          <a:lstStyle/>
          <a:p>
            <a:pPr marL="342900" indent="-342900">
              <a:buFont typeface="Arial" panose="020B0604020202020204" pitchFamily="34" charset="0"/>
              <a:buChar char="•"/>
            </a:pPr>
            <a:r>
              <a:rPr lang="en-US" altLang="en-US" sz="2800" dirty="0">
                <a:latin typeface="Georgia" panose="02040502050405020303" pitchFamily="18" charset="0"/>
              </a:rPr>
              <a:t> You are not summing up the pairwise forces correctly. Run your program with a small value of T (e.g. 51000) so it runs for only two or three time steps. Print out the value of every variable before and after you change its value (or right after you first initialize it). Include enough information in the print statement so you can tell which variable you are printing out.</a:t>
            </a:r>
          </a:p>
        </p:txBody>
      </p:sp>
      <p:sp>
        <p:nvSpPr>
          <p:cNvPr id="10" name="Title 1"/>
          <p:cNvSpPr txBox="1">
            <a:spLocks/>
          </p:cNvSpPr>
          <p:nvPr/>
        </p:nvSpPr>
        <p:spPr>
          <a:xfrm>
            <a:off x="1524000" y="277585"/>
            <a:ext cx="9144000" cy="1202080"/>
          </a:xfrm>
          <a:prstGeom prst="rect">
            <a:avLst/>
          </a:prstGeom>
          <a:solidFill>
            <a:schemeClr val="accent1">
              <a:lumMod val="20000"/>
              <a:lumOff val="80000"/>
            </a:schemeClr>
          </a:solidFill>
        </p:spPr>
        <p:txBody>
          <a:bodyP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altLang="en-US" sz="6400" dirty="0">
                <a:latin typeface="Georgia" panose="02040502050405020303" pitchFamily="18" charset="0"/>
              </a:rPr>
              <a:t>Problem</a:t>
            </a:r>
            <a:r>
              <a:rPr lang="en-US" altLang="en-US" sz="4800" dirty="0" smtClean="0">
                <a:latin typeface="Georgia" panose="02040502050405020303" pitchFamily="18" charset="0"/>
              </a:rPr>
              <a:t>:</a:t>
            </a:r>
          </a:p>
          <a:p>
            <a:pPr algn="ctr"/>
            <a:r>
              <a:rPr lang="en-US" altLang="en-US" sz="4800" dirty="0">
                <a:latin typeface="Georgia" panose="02040502050405020303" pitchFamily="18" charset="0"/>
              </a:rPr>
              <a:t>planets go around the sun, then zoom off the lower left corner</a:t>
            </a:r>
            <a:endParaRPr lang="en-US" sz="4800" dirty="0">
              <a:latin typeface="Georgia" panose="02040502050405020303" pitchFamily="18" charset="0"/>
            </a:endParaRPr>
          </a:p>
        </p:txBody>
      </p:sp>
    </p:spTree>
    <p:extLst>
      <p:ext uri="{BB962C8B-B14F-4D97-AF65-F5344CB8AC3E}">
        <p14:creationId xmlns:p14="http://schemas.microsoft.com/office/powerpoint/2010/main" val="1156849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195392"/>
            <a:ext cx="9144000" cy="4425827"/>
          </a:xfrm>
          <a:prstGeom prst="rect">
            <a:avLst/>
          </a:prstGeom>
        </p:spPr>
        <p:txBody>
          <a:bodyPr wrap="square">
            <a:spAutoFit/>
          </a:bodyPr>
          <a:lstStyle/>
          <a:p>
            <a:pPr marL="457200" indent="-457200">
              <a:lnSpc>
                <a:spcPct val="110000"/>
              </a:lnSpc>
              <a:buClr>
                <a:srgbClr val="0070C0"/>
              </a:buClr>
              <a:buFont typeface="Wingdings" panose="05000000000000000000" pitchFamily="2" charset="2"/>
              <a:buChar char="§"/>
            </a:pPr>
            <a:r>
              <a:rPr lang="en-US" altLang="en-US" sz="3200" dirty="0" smtClean="0">
                <a:latin typeface="Georgia" panose="02040502050405020303" pitchFamily="18" charset="0"/>
              </a:rPr>
              <a:t>Approximates </a:t>
            </a:r>
            <a:r>
              <a:rPr lang="en-US" altLang="en-US" sz="3200" dirty="0" smtClean="0">
                <a:latin typeface="Georgia" panose="02040502050405020303" pitchFamily="18" charset="0"/>
              </a:rPr>
              <a:t>the motion of particles that interact with one another through some type of physical forces</a:t>
            </a:r>
          </a:p>
          <a:p>
            <a:pPr marL="457200" indent="-457200">
              <a:lnSpc>
                <a:spcPct val="110000"/>
              </a:lnSpc>
              <a:buClr>
                <a:srgbClr val="0070C0"/>
              </a:buClr>
              <a:buFont typeface="Wingdings" panose="05000000000000000000" pitchFamily="2" charset="2"/>
              <a:buChar char="§"/>
            </a:pPr>
            <a:r>
              <a:rPr lang="en-US" altLang="en-US" sz="3200" dirty="0" smtClean="0">
                <a:latin typeface="Georgia" panose="02040502050405020303" pitchFamily="18" charset="0"/>
              </a:rPr>
              <a:t>The types of particles that can be simulated </a:t>
            </a:r>
            <a:r>
              <a:rPr lang="en-US" altLang="en-US" sz="3200" dirty="0" smtClean="0">
                <a:latin typeface="Georgia" panose="02040502050405020303" pitchFamily="18" charset="0"/>
              </a:rPr>
              <a:t>ranging </a:t>
            </a:r>
            <a:r>
              <a:rPr lang="en-US" altLang="en-US" sz="3200" dirty="0" smtClean="0">
                <a:latin typeface="Georgia" panose="02040502050405020303" pitchFamily="18" charset="0"/>
              </a:rPr>
              <a:t>from celestial bodies to individual atoms in a gas cloud</a:t>
            </a:r>
          </a:p>
          <a:p>
            <a:pPr marL="457200" indent="-457200">
              <a:lnSpc>
                <a:spcPct val="110000"/>
              </a:lnSpc>
              <a:buClr>
                <a:srgbClr val="0070C0"/>
              </a:buClr>
              <a:buFont typeface="Wingdings" panose="05000000000000000000" pitchFamily="2" charset="2"/>
              <a:buChar char="§"/>
            </a:pPr>
            <a:r>
              <a:rPr lang="en-US" altLang="en-US" sz="3200" dirty="0" smtClean="0">
                <a:latin typeface="Georgia" panose="02040502050405020303" pitchFamily="18" charset="0"/>
              </a:rPr>
              <a:t>Motion of the particles on the bodies themselves is </a:t>
            </a:r>
            <a:r>
              <a:rPr lang="en-US" altLang="en-US" sz="3200" dirty="0" smtClean="0">
                <a:latin typeface="Georgia" panose="02040502050405020303" pitchFamily="18" charset="0"/>
              </a:rPr>
              <a:t>neglected</a:t>
            </a:r>
            <a:endParaRPr lang="en-US" altLang="en-US" sz="3200" dirty="0" smtClean="0">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p:txBody>
      </p:sp>
    </p:spTree>
    <p:extLst>
      <p:ext uri="{BB962C8B-B14F-4D97-AF65-F5344CB8AC3E}">
        <p14:creationId xmlns:p14="http://schemas.microsoft.com/office/powerpoint/2010/main" val="205475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195392"/>
            <a:ext cx="9144000" cy="2748445"/>
          </a:xfrm>
          <a:prstGeom prst="rect">
            <a:avLst/>
          </a:prstGeom>
        </p:spPr>
        <p:txBody>
          <a:bodyPr wrap="square">
            <a:spAutoFit/>
          </a:bodyPr>
          <a:lstStyle/>
          <a:p>
            <a:pPr>
              <a:lnSpc>
                <a:spcPct val="110000"/>
              </a:lnSpc>
            </a:pPr>
            <a:r>
              <a:rPr lang="en-US" altLang="en-US" sz="3600" dirty="0" smtClean="0">
                <a:solidFill>
                  <a:srgbClr val="0070C0"/>
                </a:solidFill>
                <a:latin typeface="Georgia" panose="02040502050405020303" pitchFamily="18" charset="0"/>
              </a:rPr>
              <a:t>How </a:t>
            </a:r>
            <a:r>
              <a:rPr lang="en-US" altLang="en-US" sz="3600" dirty="0" smtClean="0">
                <a:solidFill>
                  <a:srgbClr val="0070C0"/>
                </a:solidFill>
                <a:latin typeface="Georgia" panose="02040502050405020303" pitchFamily="18" charset="0"/>
              </a:rPr>
              <a:t>are they done?</a:t>
            </a:r>
          </a:p>
          <a:p>
            <a:pPr marL="342900" indent="-342900">
              <a:spcBef>
                <a:spcPts val="600"/>
              </a:spcBef>
              <a:spcAft>
                <a:spcPts val="600"/>
              </a:spcAft>
              <a:buClr>
                <a:srgbClr val="0070C0"/>
              </a:buClr>
              <a:buFont typeface="Wingdings" panose="05000000000000000000" pitchFamily="2" charset="2"/>
              <a:buChar char="§"/>
            </a:pPr>
            <a:r>
              <a:rPr lang="en-US" altLang="en-US" sz="3200" dirty="0" smtClean="0">
                <a:latin typeface="Georgia" panose="02040502050405020303" pitchFamily="18" charset="0"/>
              </a:rPr>
              <a:t>Is simple </a:t>
            </a:r>
            <a:r>
              <a:rPr lang="en-US" altLang="en-US" sz="3200" dirty="0">
                <a:latin typeface="Georgia" panose="02040502050405020303" pitchFamily="18" charset="0"/>
              </a:rPr>
              <a:t>in principle, because </a:t>
            </a:r>
            <a:r>
              <a:rPr lang="en-US" altLang="en-US" sz="3200" dirty="0" smtClean="0">
                <a:latin typeface="Georgia" panose="02040502050405020303" pitchFamily="18" charset="0"/>
              </a:rPr>
              <a:t>it </a:t>
            </a:r>
            <a:r>
              <a:rPr lang="en-US" altLang="en-US" sz="3200" dirty="0" smtClean="0">
                <a:latin typeface="Georgia" panose="02040502050405020303" pitchFamily="18" charset="0"/>
              </a:rPr>
              <a:t>involves </a:t>
            </a:r>
            <a:r>
              <a:rPr lang="en-US" altLang="en-US" sz="3200" dirty="0">
                <a:latin typeface="Georgia" panose="02040502050405020303" pitchFamily="18" charset="0"/>
              </a:rPr>
              <a:t>integrating </a:t>
            </a:r>
            <a:r>
              <a:rPr lang="en-US" altLang="en-US" sz="3200" dirty="0" smtClean="0">
                <a:latin typeface="Georgia" panose="02040502050405020303" pitchFamily="18" charset="0"/>
              </a:rPr>
              <a:t>ordinary </a:t>
            </a:r>
            <a:r>
              <a:rPr lang="en-US" altLang="en-US" sz="3200" dirty="0">
                <a:latin typeface="Georgia" panose="02040502050405020303" pitchFamily="18" charset="0"/>
              </a:rPr>
              <a:t>differential equations defining the particle motions in Newtonian </a:t>
            </a:r>
            <a:r>
              <a:rPr lang="en-US" altLang="en-US" sz="3200" dirty="0" smtClean="0">
                <a:latin typeface="Georgia" panose="02040502050405020303" pitchFamily="18" charset="0"/>
              </a:rPr>
              <a:t>gravity</a:t>
            </a:r>
            <a:endParaRPr lang="en-US" altLang="en-US" sz="3200" dirty="0">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p:txBody>
      </p:sp>
    </p:spTree>
    <p:extLst>
      <p:ext uri="{BB962C8B-B14F-4D97-AF65-F5344CB8AC3E}">
        <p14:creationId xmlns:p14="http://schemas.microsoft.com/office/powerpoint/2010/main" val="4203266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195392"/>
            <a:ext cx="9144000" cy="4385431"/>
          </a:xfrm>
          <a:prstGeom prst="rect">
            <a:avLst/>
          </a:prstGeom>
        </p:spPr>
        <p:txBody>
          <a:bodyPr wrap="square">
            <a:spAutoFit/>
          </a:bodyPr>
          <a:lstStyle/>
          <a:p>
            <a:pPr marL="457200" indent="-457200" algn="ctr">
              <a:lnSpc>
                <a:spcPct val="110000"/>
              </a:lnSpc>
              <a:buClr>
                <a:srgbClr val="0070C0"/>
              </a:buClr>
              <a:buFont typeface="Wingdings" panose="05000000000000000000" pitchFamily="2" charset="2"/>
              <a:buChar char="§"/>
            </a:pPr>
            <a:r>
              <a:rPr lang="en-US" altLang="en-US" sz="3200" dirty="0" smtClean="0">
                <a:latin typeface="Georgia" panose="02040502050405020303" pitchFamily="18" charset="0"/>
              </a:rPr>
              <a:t>Newton's law (1686) of </a:t>
            </a:r>
            <a:r>
              <a:rPr lang="en-US" altLang="en-US" sz="3200" i="1" dirty="0" smtClean="0">
                <a:solidFill>
                  <a:srgbClr val="0070C0"/>
                </a:solidFill>
                <a:latin typeface="Georgia" panose="02040502050405020303" pitchFamily="18" charset="0"/>
              </a:rPr>
              <a:t>universal </a:t>
            </a:r>
            <a:r>
              <a:rPr lang="en-US" altLang="en-US" sz="3200" i="1" dirty="0" smtClean="0">
                <a:solidFill>
                  <a:srgbClr val="0070C0"/>
                </a:solidFill>
                <a:latin typeface="Georgia" panose="02040502050405020303" pitchFamily="18" charset="0"/>
              </a:rPr>
              <a:t>gravitation</a:t>
            </a:r>
            <a:r>
              <a:rPr lang="en-US" altLang="en-US" sz="3200" dirty="0" smtClean="0">
                <a:latin typeface="Georgia" panose="02040502050405020303" pitchFamily="18" charset="0"/>
              </a:rPr>
              <a:t>:</a:t>
            </a:r>
          </a:p>
          <a:p>
            <a:pPr marL="457200" indent="-457200" algn="ctr">
              <a:lnSpc>
                <a:spcPct val="110000"/>
              </a:lnSpc>
              <a:buClr>
                <a:srgbClr val="0070C0"/>
              </a:buClr>
              <a:buFont typeface="Wingdings" panose="05000000000000000000" pitchFamily="2" charset="2"/>
              <a:buChar char="§"/>
            </a:pPr>
            <a:endParaRPr lang="en-US" altLang="en-US" sz="3200" i="1" dirty="0">
              <a:solidFill>
                <a:srgbClr val="0070C0"/>
              </a:solidFill>
              <a:latin typeface="Georgia" panose="02040502050405020303" pitchFamily="18" charset="0"/>
            </a:endParaRPr>
          </a:p>
          <a:p>
            <a:pPr algn="ctr">
              <a:lnSpc>
                <a:spcPct val="110000"/>
              </a:lnSpc>
              <a:buClr>
                <a:srgbClr val="0070C0"/>
              </a:buClr>
            </a:pPr>
            <a:r>
              <a:rPr lang="en-US" altLang="en-US" sz="3200" i="1" dirty="0" smtClean="0">
                <a:solidFill>
                  <a:srgbClr val="0070C0"/>
                </a:solidFill>
                <a:latin typeface="Georgia" panose="02040502050405020303" pitchFamily="18" charset="0"/>
              </a:rPr>
              <a:t> a </a:t>
            </a:r>
            <a:r>
              <a:rPr lang="en-US" altLang="en-US" sz="3200" i="1" dirty="0" smtClean="0">
                <a:solidFill>
                  <a:srgbClr val="0070C0"/>
                </a:solidFill>
                <a:latin typeface="Georgia" panose="02040502050405020303" pitchFamily="18" charset="0"/>
              </a:rPr>
              <a:t>particle attracts every other particle in the universe using a force that is directly proportional to the product of their masses and inversely proportional to the square of the distance between </a:t>
            </a:r>
            <a:r>
              <a:rPr lang="en-US" altLang="en-US" sz="3200" i="1" dirty="0" smtClean="0">
                <a:solidFill>
                  <a:srgbClr val="0070C0"/>
                </a:solidFill>
                <a:latin typeface="Georgia" panose="02040502050405020303" pitchFamily="18" charset="0"/>
              </a:rPr>
              <a:t>them</a:t>
            </a:r>
            <a:endParaRPr lang="en-US" altLang="en-US" sz="3200" dirty="0" smtClean="0">
              <a:latin typeface="Georgia" panose="02040502050405020303" pitchFamily="18" charset="0"/>
            </a:endParaRPr>
          </a:p>
          <a:p>
            <a:pPr marL="457200" indent="-457200" algn="ctr">
              <a:lnSpc>
                <a:spcPct val="110000"/>
              </a:lnSpc>
              <a:buClr>
                <a:srgbClr val="0070C0"/>
              </a:buClr>
              <a:buFont typeface="Wingdings" panose="05000000000000000000" pitchFamily="2" charset="2"/>
              <a:buChar char="§"/>
            </a:pPr>
            <a:endParaRPr lang="en-US" altLang="en-US" sz="3200" dirty="0" smtClean="0">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p:txBody>
      </p:sp>
    </p:spTree>
    <p:extLst>
      <p:ext uri="{BB962C8B-B14F-4D97-AF65-F5344CB8AC3E}">
        <p14:creationId xmlns:p14="http://schemas.microsoft.com/office/powerpoint/2010/main" val="168725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195392"/>
            <a:ext cx="9144000" cy="3650230"/>
          </a:xfrm>
          <a:prstGeom prst="rect">
            <a:avLst/>
          </a:prstGeom>
        </p:spPr>
        <p:txBody>
          <a:bodyPr wrap="square">
            <a:spAutoFit/>
          </a:bodyPr>
          <a:lstStyle/>
          <a:p>
            <a:pPr marL="457200" indent="-457200">
              <a:lnSpc>
                <a:spcPct val="110000"/>
              </a:lnSpc>
              <a:buClr>
                <a:srgbClr val="0070C0"/>
              </a:buClr>
              <a:buFont typeface="Wingdings" panose="05000000000000000000" pitchFamily="2" charset="2"/>
              <a:buChar char="§"/>
            </a:pPr>
            <a:r>
              <a:rPr lang="en-US" altLang="en-US" sz="3200" dirty="0" smtClean="0">
                <a:latin typeface="Georgia" panose="02040502050405020303" pitchFamily="18" charset="0"/>
              </a:rPr>
              <a:t>Newton's </a:t>
            </a:r>
            <a:r>
              <a:rPr lang="en-US" altLang="en-US" sz="3200" i="1" dirty="0" smtClean="0">
                <a:solidFill>
                  <a:srgbClr val="0070C0"/>
                </a:solidFill>
                <a:latin typeface="Georgia" panose="02040502050405020303" pitchFamily="18" charset="0"/>
              </a:rPr>
              <a:t>laws of motion </a:t>
            </a:r>
            <a:r>
              <a:rPr lang="en-US" altLang="en-US" sz="3200" dirty="0" smtClean="0">
                <a:latin typeface="Georgia" panose="02040502050405020303" pitchFamily="18" charset="0"/>
              </a:rPr>
              <a:t>(</a:t>
            </a:r>
            <a:r>
              <a:rPr lang="en-US" altLang="en-US" sz="3200" i="1" dirty="0" smtClean="0">
                <a:latin typeface="Georgia" panose="02040502050405020303" pitchFamily="18" charset="0"/>
              </a:rPr>
              <a:t>Second law</a:t>
            </a:r>
            <a:r>
              <a:rPr lang="en-US" altLang="en-US" sz="3200" dirty="0" smtClean="0">
                <a:latin typeface="Georgia" panose="02040502050405020303" pitchFamily="18" charset="0"/>
              </a:rPr>
              <a:t>):</a:t>
            </a:r>
          </a:p>
          <a:p>
            <a:pPr marL="0" lvl="1" algn="ctr">
              <a:lnSpc>
                <a:spcPct val="110000"/>
              </a:lnSpc>
              <a:spcBef>
                <a:spcPts val="2400"/>
              </a:spcBef>
              <a:buClr>
                <a:srgbClr val="0070C0"/>
              </a:buClr>
            </a:pPr>
            <a:r>
              <a:rPr lang="en-US" altLang="en-US" sz="3200" dirty="0" smtClean="0">
                <a:latin typeface="Georgia" panose="02040502050405020303" pitchFamily="18" charset="0"/>
              </a:rPr>
              <a:t>In an inertial reference frame, the vector sum of the </a:t>
            </a:r>
            <a:r>
              <a:rPr lang="en-US" altLang="en-US" sz="3200" i="1" dirty="0" smtClean="0">
                <a:solidFill>
                  <a:srgbClr val="0070C0"/>
                </a:solidFill>
                <a:latin typeface="Georgia" panose="02040502050405020303" pitchFamily="18" charset="0"/>
              </a:rPr>
              <a:t>forces</a:t>
            </a:r>
            <a:r>
              <a:rPr lang="en-US" altLang="en-US" sz="3200" dirty="0" smtClean="0">
                <a:latin typeface="Georgia" panose="02040502050405020303" pitchFamily="18" charset="0"/>
              </a:rPr>
              <a:t> </a:t>
            </a:r>
            <a:r>
              <a:rPr lang="en-US" altLang="en-US" sz="3200" b="1" dirty="0" smtClean="0">
                <a:solidFill>
                  <a:srgbClr val="0070C0"/>
                </a:solidFill>
                <a:latin typeface="Georgia" panose="02040502050405020303" pitchFamily="18" charset="0"/>
              </a:rPr>
              <a:t>F</a:t>
            </a:r>
            <a:r>
              <a:rPr lang="en-US" altLang="en-US" sz="3200" dirty="0" smtClean="0">
                <a:latin typeface="Georgia" panose="02040502050405020303" pitchFamily="18" charset="0"/>
              </a:rPr>
              <a:t> on an object is equal to the </a:t>
            </a:r>
            <a:r>
              <a:rPr lang="en-US" altLang="en-US" sz="3200" i="1" dirty="0" smtClean="0">
                <a:solidFill>
                  <a:srgbClr val="0070C0"/>
                </a:solidFill>
                <a:latin typeface="Georgia" panose="02040502050405020303" pitchFamily="18" charset="0"/>
              </a:rPr>
              <a:t>mass</a:t>
            </a:r>
            <a:r>
              <a:rPr lang="en-US" altLang="en-US" sz="3200" dirty="0" smtClean="0">
                <a:latin typeface="Georgia" panose="02040502050405020303" pitchFamily="18" charset="0"/>
              </a:rPr>
              <a:t> </a:t>
            </a:r>
            <a:r>
              <a:rPr lang="en-US" altLang="en-US" sz="3200" b="1" dirty="0" smtClean="0">
                <a:solidFill>
                  <a:srgbClr val="0070C0"/>
                </a:solidFill>
                <a:latin typeface="Georgia" panose="02040502050405020303" pitchFamily="18" charset="0"/>
              </a:rPr>
              <a:t>m</a:t>
            </a:r>
            <a:r>
              <a:rPr lang="en-US" altLang="en-US" sz="3200" dirty="0" smtClean="0">
                <a:latin typeface="Georgia" panose="02040502050405020303" pitchFamily="18" charset="0"/>
              </a:rPr>
              <a:t> of that object multiplied by the </a:t>
            </a:r>
            <a:r>
              <a:rPr lang="en-US" altLang="en-US" sz="3200" i="1" dirty="0" smtClean="0">
                <a:solidFill>
                  <a:srgbClr val="0070C0"/>
                </a:solidFill>
                <a:latin typeface="Georgia" panose="02040502050405020303" pitchFamily="18" charset="0"/>
              </a:rPr>
              <a:t>acceleration</a:t>
            </a:r>
            <a:r>
              <a:rPr lang="en-US" altLang="en-US" sz="3200" dirty="0" smtClean="0">
                <a:latin typeface="Georgia" panose="02040502050405020303" pitchFamily="18" charset="0"/>
              </a:rPr>
              <a:t> </a:t>
            </a:r>
            <a:r>
              <a:rPr lang="en-US" altLang="en-US" sz="3200" b="1" dirty="0" smtClean="0">
                <a:solidFill>
                  <a:srgbClr val="0070C0"/>
                </a:solidFill>
                <a:latin typeface="Georgia" panose="02040502050405020303" pitchFamily="18" charset="0"/>
              </a:rPr>
              <a:t>a</a:t>
            </a:r>
            <a:r>
              <a:rPr lang="en-US" altLang="en-US" sz="3200" dirty="0" smtClean="0">
                <a:latin typeface="Georgia" panose="02040502050405020303" pitchFamily="18" charset="0"/>
              </a:rPr>
              <a:t> of the object: </a:t>
            </a:r>
          </a:p>
          <a:p>
            <a:pPr marL="0" lvl="1" algn="ctr">
              <a:lnSpc>
                <a:spcPct val="110000"/>
              </a:lnSpc>
              <a:buClr>
                <a:srgbClr val="0070C0"/>
              </a:buClr>
            </a:pPr>
            <a:r>
              <a:rPr lang="en-US" altLang="en-US" sz="3200" b="1" dirty="0" smtClean="0">
                <a:solidFill>
                  <a:srgbClr val="0070C0"/>
                </a:solidFill>
                <a:latin typeface="Georgia" panose="02040502050405020303" pitchFamily="18" charset="0"/>
              </a:rPr>
              <a:t>F </a:t>
            </a:r>
            <a:r>
              <a:rPr lang="en-US" altLang="en-US" sz="3200" b="1" dirty="0" smtClean="0">
                <a:solidFill>
                  <a:srgbClr val="0070C0"/>
                </a:solidFill>
                <a:latin typeface="Georgia" panose="02040502050405020303" pitchFamily="18" charset="0"/>
              </a:rPr>
              <a:t>= ma</a:t>
            </a: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p:txBody>
      </p:sp>
    </p:spTree>
    <p:extLst>
      <p:ext uri="{BB962C8B-B14F-4D97-AF65-F5344CB8AC3E}">
        <p14:creationId xmlns:p14="http://schemas.microsoft.com/office/powerpoint/2010/main" val="254845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195392"/>
            <a:ext cx="9144000" cy="5509200"/>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Newtonian </a:t>
            </a:r>
            <a:r>
              <a:rPr lang="en-US" altLang="en-US" sz="3200" dirty="0" smtClean="0">
                <a:latin typeface="Georgia" panose="02040502050405020303" pitchFamily="18" charset="0"/>
              </a:rPr>
              <a:t>gravitational force </a:t>
            </a:r>
            <a:r>
              <a:rPr lang="en-US" altLang="en-US" sz="3200" dirty="0" smtClean="0">
                <a:latin typeface="Georgia" panose="02040502050405020303" pitchFamily="18" charset="0"/>
              </a:rPr>
              <a:t>equation</a:t>
            </a: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The </a:t>
            </a:r>
            <a:r>
              <a:rPr lang="en-US" altLang="en-US" sz="3200" dirty="0" smtClean="0">
                <a:latin typeface="Georgia" panose="02040502050405020303" pitchFamily="18" charset="0"/>
              </a:rPr>
              <a:t>total force on each particle is the superposition of the forces imparted by each of the other particles:</a:t>
            </a:r>
          </a:p>
          <a:p>
            <a:pPr>
              <a:lnSpc>
                <a:spcPct val="110000"/>
              </a:lnSpc>
            </a:pPr>
            <a:endParaRPr lang="en-US" altLang="en-US" sz="3200" dirty="0" smtClean="0">
              <a:latin typeface="Georgia" panose="02040502050405020303" pitchFamily="18" charset="0"/>
            </a:endParaRPr>
          </a:p>
          <a:p>
            <a:pPr>
              <a:lnSpc>
                <a:spcPct val="110000"/>
              </a:lnSpc>
            </a:pPr>
            <a:endParaRPr lang="en-US" altLang="en-US" sz="3200" dirty="0" smtClean="0">
              <a:latin typeface="Georgia" panose="02040502050405020303" pitchFamily="18" charset="0"/>
            </a:endParaRPr>
          </a:p>
          <a:p>
            <a:pPr>
              <a:lnSpc>
                <a:spcPct val="110000"/>
              </a:lnSpc>
            </a:pPr>
            <a:endParaRPr lang="en-US" altLang="en-US" sz="3200" dirty="0">
              <a:latin typeface="Georgia" panose="02040502050405020303" pitchFamily="18" charset="0"/>
            </a:endParaRPr>
          </a:p>
          <a:p>
            <a:pPr>
              <a:lnSpc>
                <a:spcPct val="110000"/>
              </a:lnSpc>
            </a:pPr>
            <a:endParaRPr lang="en-US" altLang="en-US" sz="3200" dirty="0" smtClean="0">
              <a:latin typeface="Georgia" panose="02040502050405020303" pitchFamily="18" charset="0"/>
            </a:endParaRPr>
          </a:p>
          <a:p>
            <a:pPr marL="342900" indent="-342900">
              <a:lnSpc>
                <a:spcPct val="110000"/>
              </a:lnSpc>
              <a:buFont typeface="Arial" panose="020B0604020202020204" pitchFamily="34" charset="0"/>
              <a:buChar char="•"/>
            </a:pPr>
            <a:r>
              <a:rPr lang="en-US" altLang="en-US" sz="3200" dirty="0">
                <a:latin typeface="Georgia" panose="02040502050405020303" pitchFamily="18" charset="0"/>
              </a:rPr>
              <a:t>T</a:t>
            </a:r>
            <a:r>
              <a:rPr lang="en-US" altLang="en-US" sz="3200" dirty="0" smtClean="0">
                <a:latin typeface="Georgia" panose="02040502050405020303" pitchFamily="18" charset="0"/>
              </a:rPr>
              <a:t>he </a:t>
            </a:r>
            <a:r>
              <a:rPr lang="en-US" altLang="en-US" sz="3200" dirty="0">
                <a:latin typeface="Georgia" panose="02040502050405020303" pitchFamily="18" charset="0"/>
              </a:rPr>
              <a:t>gravitational constant </a:t>
            </a:r>
            <a:endParaRPr lang="en-US" altLang="en-US" sz="3200" dirty="0" smtClean="0">
              <a:latin typeface="Georgia" panose="02040502050405020303" pitchFamily="18" charset="0"/>
            </a:endParaRPr>
          </a:p>
          <a:p>
            <a:pPr algn="ctr">
              <a:lnSpc>
                <a:spcPct val="110000"/>
              </a:lnSpc>
            </a:pPr>
            <a:r>
              <a:rPr lang="en-US" altLang="en-US" sz="3200" i="1" dirty="0" smtClean="0">
                <a:solidFill>
                  <a:srgbClr val="0070C0"/>
                </a:solidFill>
                <a:latin typeface="Arial" panose="020B0604020202020204" pitchFamily="34" charset="0"/>
                <a:cs typeface="Arial" panose="020B0604020202020204" pitchFamily="34" charset="0"/>
              </a:rPr>
              <a:t>G</a:t>
            </a:r>
            <a:r>
              <a:rPr lang="en-US" altLang="en-US" sz="3200" dirty="0" smtClean="0">
                <a:solidFill>
                  <a:srgbClr val="0070C0"/>
                </a:solidFill>
                <a:latin typeface="Arial" panose="020B0604020202020204" pitchFamily="34" charset="0"/>
                <a:cs typeface="Arial" panose="020B0604020202020204" pitchFamily="34" charset="0"/>
              </a:rPr>
              <a:t> = 6.67 </a:t>
            </a:r>
            <a:r>
              <a:rPr lang="en-US" altLang="en-US" sz="3200" dirty="0">
                <a:solidFill>
                  <a:srgbClr val="0070C0"/>
                </a:solidFill>
                <a:latin typeface="Arial" panose="020B0604020202020204" pitchFamily="34" charset="0"/>
                <a:cs typeface="Arial" panose="020B0604020202020204" pitchFamily="34" charset="0"/>
              </a:rPr>
              <a:t>× 10</a:t>
            </a:r>
            <a:r>
              <a:rPr lang="en-US" altLang="en-US" sz="3200" baseline="30000" dirty="0">
                <a:solidFill>
                  <a:srgbClr val="0070C0"/>
                </a:solidFill>
                <a:latin typeface="Arial" panose="020B0604020202020204" pitchFamily="34" charset="0"/>
                <a:cs typeface="Arial" panose="020B0604020202020204" pitchFamily="34" charset="0"/>
              </a:rPr>
              <a:t>-11</a:t>
            </a:r>
            <a:r>
              <a:rPr lang="en-US" altLang="en-US" sz="3200" dirty="0">
                <a:solidFill>
                  <a:srgbClr val="0070C0"/>
                </a:solidFill>
                <a:latin typeface="Arial" panose="020B0604020202020204" pitchFamily="34" charset="0"/>
                <a:cs typeface="Arial" panose="020B0604020202020204" pitchFamily="34" charset="0"/>
              </a:rPr>
              <a:t> </a:t>
            </a:r>
            <a:r>
              <a:rPr lang="en-US" altLang="en-US" sz="3200" i="1" dirty="0" smtClean="0">
                <a:solidFill>
                  <a:srgbClr val="0070C0"/>
                </a:solidFill>
                <a:latin typeface="Arial" panose="020B0604020202020204" pitchFamily="34" charset="0"/>
                <a:cs typeface="Arial" panose="020B0604020202020204" pitchFamily="34" charset="0"/>
              </a:rPr>
              <a:t>N</a:t>
            </a:r>
            <a:r>
              <a:rPr lang="en-US" altLang="en-US" sz="3200" dirty="0" smtClean="0">
                <a:solidFill>
                  <a:srgbClr val="0070C0"/>
                </a:solidFill>
                <a:latin typeface="Arial" panose="020B0604020202020204" pitchFamily="34" charset="0"/>
                <a:cs typeface="Arial" panose="020B0604020202020204" pitchFamily="34" charset="0"/>
              </a:rPr>
              <a:t>m</a:t>
            </a:r>
            <a:r>
              <a:rPr lang="en-US" altLang="en-US" sz="3200" baseline="30000" dirty="0" smtClean="0">
                <a:solidFill>
                  <a:srgbClr val="0070C0"/>
                </a:solidFill>
                <a:latin typeface="Arial" panose="020B0604020202020204" pitchFamily="34" charset="0"/>
                <a:cs typeface="Arial" panose="020B0604020202020204" pitchFamily="34" charset="0"/>
              </a:rPr>
              <a:t>2</a:t>
            </a:r>
            <a:r>
              <a:rPr lang="en-US" altLang="en-US" sz="3200" dirty="0" smtClean="0">
                <a:solidFill>
                  <a:srgbClr val="0070C0"/>
                </a:solidFill>
                <a:latin typeface="Arial" panose="020B0604020202020204" pitchFamily="34" charset="0"/>
                <a:cs typeface="Arial" panose="020B0604020202020204" pitchFamily="34" charset="0"/>
              </a:rPr>
              <a:t> </a:t>
            </a:r>
            <a:r>
              <a:rPr lang="en-US" altLang="en-US" sz="3200" dirty="0">
                <a:solidFill>
                  <a:srgbClr val="0070C0"/>
                </a:solidFill>
                <a:latin typeface="Arial" panose="020B0604020202020204" pitchFamily="34" charset="0"/>
                <a:cs typeface="Arial" panose="020B0604020202020204" pitchFamily="34" charset="0"/>
              </a:rPr>
              <a:t>/ </a:t>
            </a:r>
            <a:r>
              <a:rPr lang="en-US" altLang="en-US" sz="3200" dirty="0" smtClean="0">
                <a:solidFill>
                  <a:srgbClr val="0070C0"/>
                </a:solidFill>
                <a:latin typeface="Arial" panose="020B0604020202020204" pitchFamily="34" charset="0"/>
                <a:cs typeface="Arial" panose="020B0604020202020204" pitchFamily="34" charset="0"/>
              </a:rPr>
              <a:t>kg</a:t>
            </a:r>
            <a:r>
              <a:rPr lang="en-US" altLang="en-US" sz="3200" baseline="30000" dirty="0" smtClean="0">
                <a:solidFill>
                  <a:srgbClr val="0070C0"/>
                </a:solidFill>
                <a:latin typeface="Arial" panose="020B0604020202020204" pitchFamily="34" charset="0"/>
                <a:cs typeface="Arial" panose="020B0604020202020204" pitchFamily="34" charset="0"/>
              </a:rPr>
              <a:t>2</a:t>
            </a:r>
            <a:endParaRPr lang="en-US" altLang="en-US" sz="3200" dirty="0" smtClean="0">
              <a:solidFill>
                <a:srgbClr val="0070C0"/>
              </a:solidFill>
              <a:latin typeface="Arial" panose="020B0604020202020204" pitchFamily="34" charset="0"/>
              <a:cs typeface="Arial" panose="020B0604020202020204" pitchFamily="34"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p:txBody>
      </p:sp>
      <p:pic>
        <p:nvPicPr>
          <p:cNvPr id="2050" name="Picture 2" descr="https://upload.wikimedia.org/wikipedia/commons/thumb/0/0e/NewtonsLawOfUniversalGravitation.svg/1920px-NewtonsLawOfUniversalGravitation.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0772" y="2796240"/>
            <a:ext cx="3945356" cy="2761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94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195392"/>
            <a:ext cx="9144000" cy="4967514"/>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Given a group of particles, we find the net gravitational force exerted on any of them by using the </a:t>
            </a:r>
            <a:r>
              <a:rPr lang="en-US" altLang="en-US" sz="3200" i="1" dirty="0" smtClean="0">
                <a:solidFill>
                  <a:srgbClr val="0070C0"/>
                </a:solidFill>
                <a:latin typeface="Georgia" panose="02040502050405020303" pitchFamily="18" charset="0"/>
              </a:rPr>
              <a:t>principle of </a:t>
            </a:r>
            <a:r>
              <a:rPr lang="en-US" altLang="en-US" sz="3200" i="1" dirty="0" smtClean="0">
                <a:solidFill>
                  <a:srgbClr val="0070C0"/>
                </a:solidFill>
                <a:latin typeface="Georgia" panose="02040502050405020303" pitchFamily="18" charset="0"/>
              </a:rPr>
              <a:t>superposition</a:t>
            </a:r>
            <a:endParaRPr lang="en-US" altLang="en-US" sz="3200" dirty="0" smtClean="0">
              <a:latin typeface="Georgia" panose="02040502050405020303" pitchFamily="18" charset="0"/>
            </a:endParaRP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This is a general principle that says a net effect is the sum of the individual effects. </a:t>
            </a:r>
            <a:endParaRPr lang="en-US" altLang="en-US" sz="3200" dirty="0" smtClean="0">
              <a:latin typeface="Georgia" panose="02040502050405020303" pitchFamily="18" charset="0"/>
            </a:endParaRP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For </a:t>
            </a:r>
            <a:r>
              <a:rPr lang="en-US" altLang="en-US" sz="3200" i="1" dirty="0" smtClean="0">
                <a:solidFill>
                  <a:srgbClr val="0070C0"/>
                </a:solidFill>
                <a:latin typeface="Arial" panose="020B0604020202020204" pitchFamily="34" charset="0"/>
                <a:cs typeface="Arial" panose="020B0604020202020204" pitchFamily="34" charset="0"/>
              </a:rPr>
              <a:t>n</a:t>
            </a:r>
            <a:r>
              <a:rPr lang="en-US" altLang="en-US" sz="3200" dirty="0" smtClean="0">
                <a:latin typeface="Georgia" panose="02040502050405020303" pitchFamily="18" charset="0"/>
              </a:rPr>
              <a:t> interacting particles, we can write the principle of superposition for gravitational forces </a:t>
            </a:r>
            <a:r>
              <a:rPr lang="en-US" altLang="en-US" sz="3200" dirty="0" smtClean="0">
                <a:latin typeface="Georgia" panose="02040502050405020303" pitchFamily="18" charset="0"/>
              </a:rPr>
              <a:t>as</a:t>
            </a:r>
            <a:endParaRPr lang="en-US" altLang="en-US" sz="3200" dirty="0" smtClean="0">
              <a:latin typeface="Georgia" panose="02040502050405020303" pitchFamily="18" charset="0"/>
            </a:endParaRPr>
          </a:p>
          <a:p>
            <a:pPr algn="ctr">
              <a:lnSpc>
                <a:spcPct val="110000"/>
              </a:lnSpc>
            </a:pPr>
            <a:r>
              <a:rPr lang="en-US" altLang="en-US" sz="3200" b="1" i="1" dirty="0" smtClean="0">
                <a:solidFill>
                  <a:srgbClr val="0070C0"/>
                </a:solidFill>
                <a:latin typeface="Arial" panose="020B0604020202020204" pitchFamily="34" charset="0"/>
                <a:cs typeface="Arial" panose="020B0604020202020204" pitchFamily="34" charset="0"/>
              </a:rPr>
              <a:t>F</a:t>
            </a:r>
            <a:r>
              <a:rPr lang="en-US" altLang="en-US" sz="3200" b="1" baseline="-25000" dirty="0" smtClean="0">
                <a:solidFill>
                  <a:srgbClr val="0070C0"/>
                </a:solidFill>
                <a:latin typeface="Arial" panose="020B0604020202020204" pitchFamily="34" charset="0"/>
                <a:cs typeface="Arial" panose="020B0604020202020204" pitchFamily="34" charset="0"/>
              </a:rPr>
              <a:t>1</a:t>
            </a:r>
            <a:r>
              <a:rPr lang="en-US" altLang="en-US" sz="3200" b="1" dirty="0" smtClean="0">
                <a:solidFill>
                  <a:srgbClr val="0070C0"/>
                </a:solidFill>
                <a:latin typeface="Arial" panose="020B0604020202020204" pitchFamily="34" charset="0"/>
                <a:cs typeface="Arial" panose="020B0604020202020204" pitchFamily="34" charset="0"/>
              </a:rPr>
              <a:t> = F</a:t>
            </a:r>
            <a:r>
              <a:rPr lang="en-US" altLang="en-US" sz="3200" b="1" baseline="-25000" dirty="0" smtClean="0">
                <a:solidFill>
                  <a:srgbClr val="0070C0"/>
                </a:solidFill>
                <a:latin typeface="Arial" panose="020B0604020202020204" pitchFamily="34" charset="0"/>
                <a:cs typeface="Arial" panose="020B0604020202020204" pitchFamily="34" charset="0"/>
              </a:rPr>
              <a:t>12</a:t>
            </a:r>
            <a:r>
              <a:rPr lang="en-US" altLang="en-US" sz="3200" b="1" dirty="0" smtClean="0">
                <a:solidFill>
                  <a:srgbClr val="0070C0"/>
                </a:solidFill>
                <a:latin typeface="Arial" panose="020B0604020202020204" pitchFamily="34" charset="0"/>
                <a:cs typeface="Arial" panose="020B0604020202020204" pitchFamily="34" charset="0"/>
              </a:rPr>
              <a:t> + F</a:t>
            </a:r>
            <a:r>
              <a:rPr lang="en-US" altLang="en-US" sz="3200" b="1" baseline="-25000" dirty="0" smtClean="0">
                <a:solidFill>
                  <a:srgbClr val="0070C0"/>
                </a:solidFill>
                <a:latin typeface="Arial" panose="020B0604020202020204" pitchFamily="34" charset="0"/>
                <a:cs typeface="Arial" panose="020B0604020202020204" pitchFamily="34" charset="0"/>
              </a:rPr>
              <a:t>13</a:t>
            </a:r>
            <a:r>
              <a:rPr lang="en-US" altLang="en-US" sz="3200" b="1" dirty="0" smtClean="0">
                <a:solidFill>
                  <a:srgbClr val="0070C0"/>
                </a:solidFill>
                <a:latin typeface="Arial" panose="020B0604020202020204" pitchFamily="34" charset="0"/>
                <a:cs typeface="Arial" panose="020B0604020202020204" pitchFamily="34" charset="0"/>
              </a:rPr>
              <a:t> + F</a:t>
            </a:r>
            <a:r>
              <a:rPr lang="en-US" altLang="en-US" sz="3200" b="1" baseline="-25000" dirty="0" smtClean="0">
                <a:solidFill>
                  <a:srgbClr val="0070C0"/>
                </a:solidFill>
                <a:latin typeface="Arial" panose="020B0604020202020204" pitchFamily="34" charset="0"/>
                <a:cs typeface="Arial" panose="020B0604020202020204" pitchFamily="34" charset="0"/>
              </a:rPr>
              <a:t>14</a:t>
            </a:r>
            <a:r>
              <a:rPr lang="en-US" altLang="en-US" sz="3200" b="1" dirty="0" smtClean="0">
                <a:solidFill>
                  <a:srgbClr val="0070C0"/>
                </a:solidFill>
                <a:latin typeface="Arial" panose="020B0604020202020204" pitchFamily="34" charset="0"/>
                <a:cs typeface="Arial" panose="020B0604020202020204" pitchFamily="34" charset="0"/>
              </a:rPr>
              <a:t> + . . . + F</a:t>
            </a:r>
            <a:r>
              <a:rPr lang="en-US" altLang="en-US" sz="3200" b="1" baseline="-25000" dirty="0" smtClean="0">
                <a:solidFill>
                  <a:srgbClr val="0070C0"/>
                </a:solidFill>
                <a:latin typeface="Arial" panose="020B0604020202020204" pitchFamily="34" charset="0"/>
                <a:cs typeface="Arial" panose="020B0604020202020204" pitchFamily="34" charset="0"/>
              </a:rPr>
              <a:t>1n</a:t>
            </a: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p:txBody>
      </p:sp>
    </p:spTree>
    <p:extLst>
      <p:ext uri="{BB962C8B-B14F-4D97-AF65-F5344CB8AC3E}">
        <p14:creationId xmlns:p14="http://schemas.microsoft.com/office/powerpoint/2010/main" val="1761262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195392"/>
            <a:ext cx="9144000" cy="1004955"/>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Given a group of particles, we find the net gravitational force exerted on any of them by using the </a:t>
            </a:r>
            <a:r>
              <a:rPr lang="en-US" altLang="en-US" sz="2800" dirty="0" smtClean="0">
                <a:solidFill>
                  <a:srgbClr val="0070C0"/>
                </a:solidFill>
                <a:latin typeface="Georgia" panose="02040502050405020303" pitchFamily="18" charset="0"/>
              </a:rPr>
              <a:t>principle of</a:t>
            </a:r>
            <a:endParaRPr lang="en-US" altLang="en-US" sz="2800" b="1" dirty="0" smtClean="0">
              <a:solidFill>
                <a:srgbClr val="0070C0"/>
              </a:solidFill>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p:txBody>
      </p:sp>
      <p:pic>
        <p:nvPicPr>
          <p:cNvPr id="2" name="Picture 1"/>
          <p:cNvPicPr>
            <a:picLocks noChangeAspect="1"/>
          </p:cNvPicPr>
          <p:nvPr/>
        </p:nvPicPr>
        <p:blipFill>
          <a:blip r:embed="rId2"/>
          <a:stretch>
            <a:fillRect/>
          </a:stretch>
        </p:blipFill>
        <p:spPr>
          <a:xfrm>
            <a:off x="1231757" y="2301725"/>
            <a:ext cx="4345825" cy="4253719"/>
          </a:xfrm>
          <a:prstGeom prst="rect">
            <a:avLst/>
          </a:prstGeom>
        </p:spPr>
      </p:pic>
      <p:pic>
        <p:nvPicPr>
          <p:cNvPr id="3" name="Picture 2"/>
          <p:cNvPicPr>
            <a:picLocks noChangeAspect="1"/>
          </p:cNvPicPr>
          <p:nvPr/>
        </p:nvPicPr>
        <p:blipFill>
          <a:blip r:embed="rId3"/>
          <a:stretch>
            <a:fillRect/>
          </a:stretch>
        </p:blipFill>
        <p:spPr>
          <a:xfrm>
            <a:off x="6474348" y="2301725"/>
            <a:ext cx="3982730" cy="4133799"/>
          </a:xfrm>
          <a:prstGeom prst="rect">
            <a:avLst/>
          </a:prstGeom>
        </p:spPr>
      </p:pic>
    </p:spTree>
    <p:extLst>
      <p:ext uri="{BB962C8B-B14F-4D97-AF65-F5344CB8AC3E}">
        <p14:creationId xmlns:p14="http://schemas.microsoft.com/office/powerpoint/2010/main" val="877135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24913</TotalTime>
  <Words>1017</Words>
  <Application>Microsoft Office PowerPoint</Application>
  <PresentationFormat>Widescreen</PresentationFormat>
  <Paragraphs>101</Paragraphs>
  <Slides>23</Slides>
  <Notes>0</Notes>
  <HiddenSlides>0</HiddenSlides>
  <MMClips>3</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Courier New</vt:lpstr>
      <vt:lpstr>Georgia</vt:lpstr>
      <vt:lpstr>Wingdings</vt:lpstr>
      <vt:lpstr>Office Theme</vt:lpstr>
      <vt:lpstr>N-body Simulation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Boston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lenaR</dc:creator>
  <cp:lastModifiedBy>Rykalova, Yelena</cp:lastModifiedBy>
  <cp:revision>37</cp:revision>
  <dcterms:created xsi:type="dcterms:W3CDTF">2017-02-10T04:26:14Z</dcterms:created>
  <dcterms:modified xsi:type="dcterms:W3CDTF">2018-10-10T14:53:59Z</dcterms:modified>
</cp:coreProperties>
</file>