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sldIdLst>
    <p:sldId id="257" r:id="rId2"/>
    <p:sldId id="267" r:id="rId3"/>
    <p:sldId id="266" r:id="rId4"/>
    <p:sldId id="263" r:id="rId5"/>
    <p:sldId id="258" r:id="rId6"/>
    <p:sldId id="272" r:id="rId7"/>
    <p:sldId id="274" r:id="rId8"/>
    <p:sldId id="273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181"/>
    <a:srgbClr val="43CDD9"/>
    <a:srgbClr val="30353F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789" y="65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30/01/2020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hyperlink" Target="http://www.geonames.org/" TargetMode="External"/><Relationship Id="rId7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foursquare.com/" TargetMode="External"/><Relationship Id="rId4" Type="http://schemas.openxmlformats.org/officeDocument/2006/relationships/hyperlink" Target="https://www.statcan.gc.c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8410" y="3444079"/>
            <a:ext cx="767517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The Battle of Neighborhoods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8223" y="4150067"/>
            <a:ext cx="22555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542-C800-4B83-A750-F153312F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667181"/>
                </a:solidFill>
                <a:ea typeface="+mn-ea"/>
                <a:cs typeface="+mn-cs"/>
              </a:rPr>
              <a:t>Example Report (Continued…)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22D90-474A-48F5-BB25-3FD7612F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28170"/>
              </p:ext>
            </p:extLst>
          </p:nvPr>
        </p:nvGraphicFramePr>
        <p:xfrm>
          <a:off x="341085" y="1505267"/>
          <a:ext cx="11705771" cy="46487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05771">
                  <a:extLst>
                    <a:ext uri="{9D8B030D-6E8A-4147-A177-3AD203B41FA5}">
                      <a16:colId xmlns:a16="http://schemas.microsoft.com/office/drawing/2014/main" val="358356094"/>
                    </a:ext>
                  </a:extLst>
                </a:gridCol>
              </a:tblGrid>
              <a:tr h="4648789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92575"/>
                  </a:ext>
                </a:extLst>
              </a:tr>
            </a:tbl>
          </a:graphicData>
        </a:graphic>
      </p:graphicFrame>
      <p:pic>
        <p:nvPicPr>
          <p:cNvPr id="5" name="Picture 4" descr="C:\Users\theza\AppData\Local\Microsoft\Windows\INetCache\Content.MSO\9F049988.tmp">
            <a:extLst>
              <a:ext uri="{FF2B5EF4-FFF2-40B4-BE49-F238E27FC236}">
                <a16:creationId xmlns:a16="http://schemas.microsoft.com/office/drawing/2014/main" id="{A81F9577-57F6-4C69-B83A-A554BC04F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40" y="1595800"/>
            <a:ext cx="8541660" cy="455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542-C800-4B83-A750-F153312F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667181"/>
                </a:solidFill>
                <a:ea typeface="+mn-ea"/>
                <a:cs typeface="+mn-cs"/>
              </a:rPr>
              <a:t>Example Report (Continued…)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22D90-474A-48F5-BB25-3FD7612FEC82}"/>
              </a:ext>
            </a:extLst>
          </p:cNvPr>
          <p:cNvGraphicFramePr>
            <a:graphicFrameLocks noGrp="1"/>
          </p:cNvGraphicFramePr>
          <p:nvPr/>
        </p:nvGraphicFramePr>
        <p:xfrm>
          <a:off x="341085" y="1505267"/>
          <a:ext cx="11705771" cy="46487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05771">
                  <a:extLst>
                    <a:ext uri="{9D8B030D-6E8A-4147-A177-3AD203B41FA5}">
                      <a16:colId xmlns:a16="http://schemas.microsoft.com/office/drawing/2014/main" val="358356094"/>
                    </a:ext>
                  </a:extLst>
                </a:gridCol>
              </a:tblGrid>
              <a:tr h="4648789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92575"/>
                  </a:ext>
                </a:extLst>
              </a:tr>
            </a:tbl>
          </a:graphicData>
        </a:graphic>
      </p:graphicFrame>
      <p:pic>
        <p:nvPicPr>
          <p:cNvPr id="6" name="Picture 5" descr="C:\Users\theza\AppData\Local\Microsoft\Windows\INetCache\Content.MSO\6F0FA0D6.tmp">
            <a:extLst>
              <a:ext uri="{FF2B5EF4-FFF2-40B4-BE49-F238E27FC236}">
                <a16:creationId xmlns:a16="http://schemas.microsoft.com/office/drawing/2014/main" id="{D1046AA1-5449-433E-84F0-4C0D2E2BA4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4" y="1690688"/>
            <a:ext cx="9002852" cy="43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2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8612" y="3182778"/>
            <a:ext cx="21720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GB" sz="3200" b="1" i="1" dirty="0">
                <a:solidFill>
                  <a:srgbClr val="FFFFFF"/>
                </a:solidFill>
                <a:latin typeface="+mj-lt"/>
              </a:rPr>
              <a:t>Thank You!</a:t>
            </a:r>
            <a:endParaRPr lang="en-US" sz="3200" b="1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10820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8363" y="2724152"/>
            <a:ext cx="538660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The success of a new business depends on a number of factors, one of them is to perform market research. Market research allows a prospective business owner to identify gaps in supply as well as determine if an area has demand for their goods. Doing this research will ensure a new business is set up for success and their hard work does not go to waste, however it is currently very time consuming.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Background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0E8D4-C48B-460F-A8DA-3ED9D4F4687F}"/>
              </a:ext>
            </a:extLst>
          </p:cNvPr>
          <p:cNvGrpSpPr/>
          <p:nvPr/>
        </p:nvGrpSpPr>
        <p:grpSpPr>
          <a:xfrm>
            <a:off x="6090123" y="2165390"/>
            <a:ext cx="5568686" cy="3111435"/>
            <a:chOff x="2551283" y="860212"/>
            <a:chExt cx="8975028" cy="5521746"/>
          </a:xfrm>
        </p:grpSpPr>
        <p:grpSp>
          <p:nvGrpSpPr>
            <p:cNvPr id="8" name="Group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912263" y="2010673"/>
              <a:ext cx="1281512" cy="487738"/>
              <a:chOff x="9912263" y="2010673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/>
              <p:nvPr/>
            </p:nvSpPr>
            <p:spPr>
              <a:xfrm>
                <a:off x="9912263" y="2010673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10838597" y="2143232"/>
                <a:ext cx="222620" cy="222620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912263" y="2954121"/>
              <a:ext cx="1281512" cy="487738"/>
              <a:chOff x="9912263" y="3185130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53"/>
              <p:cNvSpPr/>
              <p:nvPr/>
            </p:nvSpPr>
            <p:spPr>
              <a:xfrm>
                <a:off x="9912263" y="3185130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9BA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flipH="1">
                <a:off x="10822976" y="3302068"/>
                <a:ext cx="253863" cy="253863"/>
                <a:chOff x="3613150" y="3706813"/>
                <a:chExt cx="420688" cy="420687"/>
              </a:xfrm>
            </p:grpSpPr>
            <p:sp>
              <p:nvSpPr>
                <p:cNvPr id="81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912263" y="3897569"/>
              <a:ext cx="1281512" cy="487738"/>
              <a:chOff x="9912263" y="3897569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52"/>
              <p:cNvSpPr/>
              <p:nvPr/>
            </p:nvSpPr>
            <p:spPr>
              <a:xfrm flipH="1">
                <a:off x="9912263" y="3897569"/>
                <a:ext cx="1281512" cy="487738"/>
              </a:xfrm>
              <a:custGeom>
                <a:avLst/>
                <a:gdLst>
                  <a:gd name="connsiteX0" fmla="*/ 1281512 w 1281512"/>
                  <a:gd name="connsiteY0" fmla="*/ 0 h 487738"/>
                  <a:gd name="connsiteX1" fmla="*/ 256995 w 1281512"/>
                  <a:gd name="connsiteY1" fmla="*/ 0 h 487738"/>
                  <a:gd name="connsiteX2" fmla="*/ 256995 w 1281512"/>
                  <a:gd name="connsiteY2" fmla="*/ 1323 h 487738"/>
                  <a:gd name="connsiteX3" fmla="*/ 243869 w 1281512"/>
                  <a:gd name="connsiteY3" fmla="*/ 0 h 487738"/>
                  <a:gd name="connsiteX4" fmla="*/ 0 w 1281512"/>
                  <a:gd name="connsiteY4" fmla="*/ 243869 h 487738"/>
                  <a:gd name="connsiteX5" fmla="*/ 243869 w 1281512"/>
                  <a:gd name="connsiteY5" fmla="*/ 487738 h 487738"/>
                  <a:gd name="connsiteX6" fmla="*/ 256995 w 1281512"/>
                  <a:gd name="connsiteY6" fmla="*/ 486415 h 487738"/>
                  <a:gd name="connsiteX7" fmla="*/ 256995 w 1281512"/>
                  <a:gd name="connsiteY7" fmla="*/ 487737 h 487738"/>
                  <a:gd name="connsiteX8" fmla="*/ 1281512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1281512" y="0"/>
                    </a:moveTo>
                    <a:lnTo>
                      <a:pt x="256995" y="0"/>
                    </a:lnTo>
                    <a:lnTo>
                      <a:pt x="256995" y="1323"/>
                    </a:lnTo>
                    <a:lnTo>
                      <a:pt x="243869" y="0"/>
                    </a:lnTo>
                    <a:cubicBezTo>
                      <a:pt x="109184" y="0"/>
                      <a:pt x="0" y="109184"/>
                      <a:pt x="0" y="243869"/>
                    </a:cubicBezTo>
                    <a:cubicBezTo>
                      <a:pt x="0" y="378554"/>
                      <a:pt x="109184" y="487738"/>
                      <a:pt x="243869" y="487738"/>
                    </a:cubicBezTo>
                    <a:lnTo>
                      <a:pt x="256995" y="486415"/>
                    </a:lnTo>
                    <a:lnTo>
                      <a:pt x="256995" y="487737"/>
                    </a:lnTo>
                    <a:lnTo>
                      <a:pt x="1281512" y="487737"/>
                    </a:lnTo>
                    <a:close/>
                  </a:path>
                </a:pathLst>
              </a:custGeom>
              <a:solidFill>
                <a:srgbClr val="4FD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13249" y="4076466"/>
                <a:ext cx="273316" cy="129944"/>
                <a:chOff x="4254500" y="2100263"/>
                <a:chExt cx="1906588" cy="906463"/>
              </a:xfrm>
            </p:grpSpPr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4" name="Picture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283" y="860212"/>
              <a:ext cx="8975028" cy="552174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11960" y="1543243"/>
              <a:ext cx="5700304" cy="355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Chart 15" descr="This is a chart. "/>
            <p:cNvGraphicFramePr/>
            <p:nvPr>
              <p:extLst>
                <p:ext uri="{D42A27DB-BD31-4B8C-83A1-F6EECF244321}">
                  <p14:modId xmlns:p14="http://schemas.microsoft.com/office/powerpoint/2010/main" val="956093962"/>
                </p:ext>
              </p:extLst>
            </p:nvPr>
          </p:nvGraphicFramePr>
          <p:xfrm>
            <a:off x="4775828" y="1796308"/>
            <a:ext cx="4572565" cy="3048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4" name="Group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881068" y="3621085"/>
              <a:ext cx="414478" cy="197058"/>
              <a:chOff x="4254500" y="2100263"/>
              <a:chExt cx="1906588" cy="906463"/>
            </a:xfrm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455" y="2747611"/>
            <a:ext cx="954908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GB" sz="3200" b="1" i="1" dirty="0">
                <a:solidFill>
                  <a:srgbClr val="FFFFFF"/>
                </a:solidFill>
                <a:latin typeface="+mj-lt"/>
              </a:rPr>
              <a:t>The findings will allow new restaurant owners </a:t>
            </a:r>
          </a:p>
          <a:p>
            <a:pPr algn="ctr">
              <a:tabLst>
                <a:tab pos="347663" algn="l"/>
              </a:tabLst>
            </a:pPr>
            <a:r>
              <a:rPr lang="en-GB" sz="3200" b="1" i="1" dirty="0">
                <a:solidFill>
                  <a:srgbClr val="FFFFFF"/>
                </a:solidFill>
                <a:latin typeface="+mj-lt"/>
              </a:rPr>
              <a:t>to decide  where to open their venue as well as </a:t>
            </a:r>
          </a:p>
          <a:p>
            <a:pPr algn="ctr">
              <a:tabLst>
                <a:tab pos="347663" algn="l"/>
              </a:tabLst>
            </a:pPr>
            <a:r>
              <a:rPr lang="en-GB" sz="3200" b="1" i="1" dirty="0">
                <a:solidFill>
                  <a:srgbClr val="FFFFFF"/>
                </a:solidFill>
                <a:latin typeface="+mj-lt"/>
              </a:rPr>
              <a:t>what type of food they will serve.</a:t>
            </a:r>
            <a:endParaRPr lang="en-US" sz="3200" b="1" i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4121" y="1"/>
            <a:ext cx="5487879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4121" y="0"/>
            <a:ext cx="5487879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351486" y="3242496"/>
            <a:ext cx="476068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AU" dirty="0">
                <a:solidFill>
                  <a:schemeClr val="bg1"/>
                </a:solidFill>
              </a:rPr>
              <a:t>Geospatial data will be gathered from </a:t>
            </a:r>
            <a:r>
              <a:rPr lang="en-AU" u="sng" dirty="0">
                <a:solidFill>
                  <a:srgbClr val="43CDD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http://www.geonames.org/ </a:t>
            </a:r>
            <a:r>
              <a:rPr lang="en-AU" dirty="0">
                <a:solidFill>
                  <a:srgbClr val="43CDD9"/>
                </a:solidFill>
              </a:rPr>
              <a:t> </a:t>
            </a:r>
          </a:p>
          <a:p>
            <a:pPr lvl="0"/>
            <a:r>
              <a:rPr lang="en-AU" dirty="0">
                <a:solidFill>
                  <a:schemeClr val="bg1"/>
                </a:solidFill>
              </a:rPr>
              <a:t>Census data from Statistics Canada </a:t>
            </a:r>
            <a:r>
              <a:rPr lang="en-AU" u="sng" dirty="0">
                <a:solidFill>
                  <a:srgbClr val="43CDD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https://www.statcan.gc.ca/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AU" dirty="0">
                <a:solidFill>
                  <a:schemeClr val="bg1"/>
                </a:solidFill>
              </a:rPr>
              <a:t>Current business/venue data from </a:t>
            </a:r>
            <a:r>
              <a:rPr lang="en-AU" u="sng" dirty="0">
                <a:solidFill>
                  <a:srgbClr val="43CDD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https://foursquare.com/</a:t>
            </a:r>
            <a:r>
              <a:rPr lang="en-AU" dirty="0">
                <a:solidFill>
                  <a:srgbClr val="43CDD9"/>
                </a:solidFill>
              </a:rPr>
              <a:t> 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41518" y="2790395"/>
            <a:ext cx="16260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77007" y="5910588"/>
            <a:ext cx="8344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264090" y="1266044"/>
            <a:ext cx="834416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860039-5CE6-4F55-9E01-05B394C37BEC}"/>
              </a:ext>
            </a:extLst>
          </p:cNvPr>
          <p:cNvGrpSpPr/>
          <p:nvPr/>
        </p:nvGrpSpPr>
        <p:grpSpPr>
          <a:xfrm>
            <a:off x="983953" y="1854728"/>
            <a:ext cx="5501957" cy="4055860"/>
            <a:chOff x="-427437" y="331092"/>
            <a:chExt cx="8269053" cy="6003511"/>
          </a:xfrm>
        </p:grpSpPr>
        <p:grpSp>
          <p:nvGrpSpPr>
            <p:cNvPr id="121" name="Group 1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79490" y="331092"/>
              <a:ext cx="7262126" cy="6003511"/>
              <a:chOff x="223691" y="1455469"/>
              <a:chExt cx="5660167" cy="4679192"/>
            </a:xfrm>
          </p:grpSpPr>
          <p:pic>
            <p:nvPicPr>
              <p:cNvPr id="122" name="Picture 121" descr="This is a computer monitor.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91" y="1455469"/>
                <a:ext cx="5660167" cy="4679192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>
              <a:xfrm>
                <a:off x="2779454" y="4900079"/>
                <a:ext cx="548640" cy="326575"/>
              </a:xfrm>
              <a:prstGeom prst="rect">
                <a:avLst/>
              </a:prstGeom>
              <a:gradFill flip="none" rotWithShape="1">
                <a:gsLst>
                  <a:gs pos="0">
                    <a:srgbClr val="C7C8CB"/>
                  </a:gs>
                  <a:gs pos="100000">
                    <a:srgbClr val="BCBDC0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96927B-DCDB-47CB-BAA2-595B1D6BAED1}"/>
                </a:ext>
              </a:extLst>
            </p:cNvPr>
            <p:cNvGrpSpPr/>
            <p:nvPr/>
          </p:nvGrpSpPr>
          <p:grpSpPr>
            <a:xfrm>
              <a:off x="-427437" y="609973"/>
              <a:ext cx="7976309" cy="3739292"/>
              <a:chOff x="632818" y="621193"/>
              <a:chExt cx="7976309" cy="3739292"/>
            </a:xfrm>
          </p:grpSpPr>
          <p:sp>
            <p:nvSpPr>
              <p:cNvPr id="37" name="Oval 3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632820" y="2084749"/>
                <a:ext cx="588011" cy="588011"/>
              </a:xfrm>
              <a:prstGeom prst="ellipse">
                <a:avLst/>
              </a:prstGeom>
              <a:solidFill>
                <a:srgbClr val="667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632820" y="1002988"/>
                <a:ext cx="588011" cy="588011"/>
              </a:xfrm>
              <a:prstGeom prst="ellipse">
                <a:avLst/>
              </a:pr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632818" y="3183890"/>
                <a:ext cx="588011" cy="588011"/>
              </a:xfrm>
              <a:prstGeom prst="ellipse">
                <a:avLst/>
              </a:prstGeom>
              <a:solidFill>
                <a:srgbClr val="98A3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Rectangle 4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5562" y="3183890"/>
                <a:ext cx="1000689" cy="588010"/>
              </a:xfrm>
              <a:prstGeom prst="rect">
                <a:avLst/>
              </a:prstGeom>
              <a:solidFill>
                <a:srgbClr val="98A3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2" name="Rectangle 1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5564" y="2084750"/>
                <a:ext cx="1000689" cy="588010"/>
              </a:xfrm>
              <a:prstGeom prst="rect">
                <a:avLst/>
              </a:prstGeom>
              <a:solidFill>
                <a:srgbClr val="667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1" name="Rectangle 1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5564" y="1002988"/>
                <a:ext cx="1000688" cy="588011"/>
              </a:xfrm>
              <a:prstGeom prst="rect">
                <a:avLst/>
              </a:pr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06" name="Group 105" descr="This image is an icon of a clock."/>
              <p:cNvGrpSpPr/>
              <p:nvPr/>
            </p:nvGrpSpPr>
            <p:grpSpPr>
              <a:xfrm>
                <a:off x="796201" y="1166369"/>
                <a:ext cx="261249" cy="261249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107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  <p:sp>
              <p:nvSpPr>
                <p:cNvPr id="108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</p:grpSp>
          <p:grpSp>
            <p:nvGrpSpPr>
              <p:cNvPr id="111" name="Group 110" descr="This image is an icon of three human beings and a clock."/>
              <p:cNvGrpSpPr/>
              <p:nvPr/>
            </p:nvGrpSpPr>
            <p:grpSpPr>
              <a:xfrm>
                <a:off x="768329" y="2230384"/>
                <a:ext cx="297913" cy="297912"/>
                <a:chOff x="3613150" y="3706813"/>
                <a:chExt cx="420688" cy="420687"/>
              </a:xfrm>
            </p:grpSpPr>
            <p:sp>
              <p:nvSpPr>
                <p:cNvPr id="112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  <p:sp>
              <p:nvSpPr>
                <p:cNvPr id="113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  <p:sp>
              <p:nvSpPr>
                <p:cNvPr id="114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</p:grpSp>
          <p:sp>
            <p:nvSpPr>
              <p:cNvPr id="124" name="Rectangle 12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926252" y="621193"/>
                <a:ext cx="6682875" cy="3739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296448" y="2187997"/>
                <a:ext cx="538455" cy="357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25%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296448" y="1126843"/>
                <a:ext cx="538455" cy="357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35%</a:t>
                </a:r>
              </a:p>
            </p:txBody>
          </p:sp>
          <p:graphicFrame>
            <p:nvGraphicFramePr>
              <p:cNvPr id="13" name="Chart 12" descr="This is a chart. "/>
              <p:cNvGraphicFramePr/>
              <p:nvPr>
                <p:extLst>
                  <p:ext uri="{D42A27DB-BD31-4B8C-83A1-F6EECF244321}">
                    <p14:modId xmlns:p14="http://schemas.microsoft.com/office/powerpoint/2010/main" val="1866702681"/>
                  </p:ext>
                </p:extLst>
              </p:nvPr>
            </p:nvGraphicFramePr>
            <p:xfrm>
              <a:off x="2307544" y="644987"/>
              <a:ext cx="4528852" cy="371549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pSp>
            <p:nvGrpSpPr>
              <p:cNvPr id="3" name="Group 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816617" y="3307745"/>
                <a:ext cx="1018285" cy="357006"/>
                <a:chOff x="816617" y="3307745"/>
                <a:chExt cx="1018285" cy="357006"/>
              </a:xfrm>
            </p:grpSpPr>
            <p:pic>
              <p:nvPicPr>
                <p:cNvPr id="117" name="Picture 116" descr="This image is an icon of a human being. 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6617" y="3346008"/>
                  <a:ext cx="231766" cy="263774"/>
                </a:xfrm>
                <a:prstGeom prst="rect">
                  <a:avLst/>
                </a:prstGeom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1296447" y="3307745"/>
                  <a:ext cx="538455" cy="3570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j-lt"/>
                    </a:rPr>
                    <a:t>43%</a:t>
                  </a:r>
                </a:p>
              </p:txBody>
            </p:sp>
          </p:grpSp>
        </p:grp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124124-EAC0-431E-B8F2-B8C1837E99FE}"/>
              </a:ext>
            </a:extLst>
          </p:cNvPr>
          <p:cNvSpPr txBox="1"/>
          <p:nvPr/>
        </p:nvSpPr>
        <p:spPr>
          <a:xfrm>
            <a:off x="7886494" y="2247145"/>
            <a:ext cx="33360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4A4DE9-9361-4149-A40B-6A41878F7744}"/>
              </a:ext>
            </a:extLst>
          </p:cNvPr>
          <p:cNvSpPr txBox="1"/>
          <p:nvPr/>
        </p:nvSpPr>
        <p:spPr>
          <a:xfrm>
            <a:off x="1" y="373021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667181"/>
                </a:solidFill>
                <a:latin typeface="+mj-lt"/>
              </a:rPr>
              <a:t>The current market</a:t>
            </a:r>
          </a:p>
        </p:txBody>
      </p:sp>
      <p:pic>
        <p:nvPicPr>
          <p:cNvPr id="36" name="Picture 35" descr="C:\Users\theza\AppData\Local\Microsoft\Windows\INetCache\Content.MSO\9D9EA652.tmp">
            <a:extLst>
              <a:ext uri="{FF2B5EF4-FFF2-40B4-BE49-F238E27FC236}">
                <a16:creationId xmlns:a16="http://schemas.microsoft.com/office/drawing/2014/main" id="{5ACFA049-3287-4EFB-9547-D11BD34F0C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970347"/>
            <a:ext cx="10072914" cy="5681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4A4DE9-9361-4149-A40B-6A41878F7744}"/>
              </a:ext>
            </a:extLst>
          </p:cNvPr>
          <p:cNvSpPr txBox="1"/>
          <p:nvPr/>
        </p:nvSpPr>
        <p:spPr>
          <a:xfrm>
            <a:off x="1" y="373021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667181"/>
                </a:solidFill>
                <a:latin typeface="+mj-lt"/>
              </a:rPr>
              <a:t>The current market</a:t>
            </a:r>
          </a:p>
        </p:txBody>
      </p:sp>
      <p:pic>
        <p:nvPicPr>
          <p:cNvPr id="5" name="Picture 4" descr="C:\Users\theza\AppData\Local\Microsoft\Windows\INetCache\Content.MSO\D18AAA30.tmp">
            <a:extLst>
              <a:ext uri="{FF2B5EF4-FFF2-40B4-BE49-F238E27FC236}">
                <a16:creationId xmlns:a16="http://schemas.microsoft.com/office/drawing/2014/main" id="{E8533542-FDEA-4562-97E2-0B71DB7B26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1053317"/>
            <a:ext cx="10406744" cy="5431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07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7829" y="2724152"/>
            <a:ext cx="543713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Three matrices will be used to determine if and what type of business will succeed in a given area: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Area population/venue density vs national statistics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Area population change vs national statistics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Area population/venue/category density vs national statistics</a:t>
            </a:r>
          </a:p>
          <a:p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56272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Measure of success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0E8D4-C48B-460F-A8DA-3ED9D4F4687F}"/>
              </a:ext>
            </a:extLst>
          </p:cNvPr>
          <p:cNvGrpSpPr/>
          <p:nvPr/>
        </p:nvGrpSpPr>
        <p:grpSpPr>
          <a:xfrm>
            <a:off x="6090123" y="2165390"/>
            <a:ext cx="5568686" cy="3111435"/>
            <a:chOff x="2551283" y="860212"/>
            <a:chExt cx="8975028" cy="5521746"/>
          </a:xfrm>
        </p:grpSpPr>
        <p:grpSp>
          <p:nvGrpSpPr>
            <p:cNvPr id="8" name="Group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912263" y="2010673"/>
              <a:ext cx="1281512" cy="487738"/>
              <a:chOff x="9912263" y="2010673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/>
              <p:nvPr/>
            </p:nvSpPr>
            <p:spPr>
              <a:xfrm>
                <a:off x="9912263" y="2010673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10838597" y="2143232"/>
                <a:ext cx="222620" cy="222620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912263" y="2954121"/>
              <a:ext cx="1281512" cy="487738"/>
              <a:chOff x="9912263" y="3185130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53"/>
              <p:cNvSpPr/>
              <p:nvPr/>
            </p:nvSpPr>
            <p:spPr>
              <a:xfrm>
                <a:off x="9912263" y="3185130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9BA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flipH="1">
                <a:off x="10822976" y="3302068"/>
                <a:ext cx="253863" cy="253863"/>
                <a:chOff x="3613150" y="3706813"/>
                <a:chExt cx="420688" cy="420687"/>
              </a:xfrm>
            </p:grpSpPr>
            <p:sp>
              <p:nvSpPr>
                <p:cNvPr id="81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912263" y="3897569"/>
              <a:ext cx="1281512" cy="487738"/>
              <a:chOff x="9912263" y="3897569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52"/>
              <p:cNvSpPr/>
              <p:nvPr/>
            </p:nvSpPr>
            <p:spPr>
              <a:xfrm flipH="1">
                <a:off x="9912263" y="3897569"/>
                <a:ext cx="1281512" cy="487738"/>
              </a:xfrm>
              <a:custGeom>
                <a:avLst/>
                <a:gdLst>
                  <a:gd name="connsiteX0" fmla="*/ 1281512 w 1281512"/>
                  <a:gd name="connsiteY0" fmla="*/ 0 h 487738"/>
                  <a:gd name="connsiteX1" fmla="*/ 256995 w 1281512"/>
                  <a:gd name="connsiteY1" fmla="*/ 0 h 487738"/>
                  <a:gd name="connsiteX2" fmla="*/ 256995 w 1281512"/>
                  <a:gd name="connsiteY2" fmla="*/ 1323 h 487738"/>
                  <a:gd name="connsiteX3" fmla="*/ 243869 w 1281512"/>
                  <a:gd name="connsiteY3" fmla="*/ 0 h 487738"/>
                  <a:gd name="connsiteX4" fmla="*/ 0 w 1281512"/>
                  <a:gd name="connsiteY4" fmla="*/ 243869 h 487738"/>
                  <a:gd name="connsiteX5" fmla="*/ 243869 w 1281512"/>
                  <a:gd name="connsiteY5" fmla="*/ 487738 h 487738"/>
                  <a:gd name="connsiteX6" fmla="*/ 256995 w 1281512"/>
                  <a:gd name="connsiteY6" fmla="*/ 486415 h 487738"/>
                  <a:gd name="connsiteX7" fmla="*/ 256995 w 1281512"/>
                  <a:gd name="connsiteY7" fmla="*/ 487737 h 487738"/>
                  <a:gd name="connsiteX8" fmla="*/ 1281512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1281512" y="0"/>
                    </a:moveTo>
                    <a:lnTo>
                      <a:pt x="256995" y="0"/>
                    </a:lnTo>
                    <a:lnTo>
                      <a:pt x="256995" y="1323"/>
                    </a:lnTo>
                    <a:lnTo>
                      <a:pt x="243869" y="0"/>
                    </a:lnTo>
                    <a:cubicBezTo>
                      <a:pt x="109184" y="0"/>
                      <a:pt x="0" y="109184"/>
                      <a:pt x="0" y="243869"/>
                    </a:cubicBezTo>
                    <a:cubicBezTo>
                      <a:pt x="0" y="378554"/>
                      <a:pt x="109184" y="487738"/>
                      <a:pt x="243869" y="487738"/>
                    </a:cubicBezTo>
                    <a:lnTo>
                      <a:pt x="256995" y="486415"/>
                    </a:lnTo>
                    <a:lnTo>
                      <a:pt x="256995" y="487737"/>
                    </a:lnTo>
                    <a:lnTo>
                      <a:pt x="1281512" y="487737"/>
                    </a:lnTo>
                    <a:close/>
                  </a:path>
                </a:pathLst>
              </a:custGeom>
              <a:solidFill>
                <a:srgbClr val="4FD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13249" y="4076466"/>
                <a:ext cx="273316" cy="129944"/>
                <a:chOff x="4254500" y="2100263"/>
                <a:chExt cx="1906588" cy="906463"/>
              </a:xfrm>
            </p:grpSpPr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4" name="Picture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283" y="860212"/>
              <a:ext cx="8975028" cy="552174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11960" y="1543243"/>
              <a:ext cx="5700304" cy="355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Chart 15" descr="This is a chart. "/>
            <p:cNvGraphicFramePr/>
            <p:nvPr/>
          </p:nvGraphicFramePr>
          <p:xfrm>
            <a:off x="4775828" y="1796308"/>
            <a:ext cx="4572565" cy="3048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4" name="Group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881068" y="3621085"/>
              <a:ext cx="414478" cy="197058"/>
              <a:chOff x="4254500" y="2100263"/>
              <a:chExt cx="1906588" cy="906463"/>
            </a:xfrm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36542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542-C800-4B83-A750-F153312F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667181"/>
                </a:solidFill>
                <a:ea typeface="+mn-ea"/>
                <a:cs typeface="+mn-cs"/>
              </a:rPr>
              <a:t>Example Report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22D90-474A-48F5-BB25-3FD7612F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3116"/>
              </p:ext>
            </p:extLst>
          </p:nvPr>
        </p:nvGraphicFramePr>
        <p:xfrm>
          <a:off x="341085" y="1505267"/>
          <a:ext cx="11705771" cy="4968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05771">
                  <a:extLst>
                    <a:ext uri="{9D8B030D-6E8A-4147-A177-3AD203B41FA5}">
                      <a16:colId xmlns:a16="http://schemas.microsoft.com/office/drawing/2014/main" val="358356094"/>
                    </a:ext>
                  </a:extLst>
                </a:gridCol>
              </a:tblGrid>
              <a:tr h="4648789">
                <a:tc>
                  <a:txBody>
                    <a:bodyPr/>
                    <a:lstStyle/>
                    <a:p>
                      <a:r>
                        <a:rPr lang="en-AU" sz="1600" dirty="0">
                          <a:effectLst/>
                        </a:rPr>
                        <a:t>Downtown Toronto has a total population of 15951 and 1700 venues. The standardised population/venue ratio is 0.423 which is more than the national median of 0.026, nationally the population/venue is an average is 22087 and 25450 per Neighbourhood.</a:t>
                      </a:r>
                    </a:p>
                    <a:p>
                      <a:endParaRPr lang="en-AU" sz="1600" dirty="0">
                        <a:effectLst/>
                      </a:endParaRPr>
                    </a:p>
                    <a:p>
                      <a:r>
                        <a:rPr lang="en-AU" sz="1600" dirty="0">
                          <a:effectLst/>
                        </a:rPr>
                        <a:t>Downtown Toronto has had a population change of 0.011% p/a which is less than the national average of 0.01%. Therefore, new businesses in Downtown Toronto has a greater chance of success.</a:t>
                      </a:r>
                    </a:p>
                    <a:p>
                      <a:endParaRPr lang="en-AU" sz="1600" dirty="0">
                        <a:effectLst/>
                      </a:endParaRPr>
                    </a:p>
                    <a:p>
                      <a:r>
                        <a:rPr lang="en-AU" sz="1600" dirty="0">
                          <a:effectLst/>
                        </a:rPr>
                        <a:t>Based on the data, there are 7 types of venues that are likely to do well in Downtown Toronto (see graph below). A Portuguese Restaurant is most likely to do well and a Café is likely to do the worst as it is oversaturated based on the national data.</a:t>
                      </a:r>
                    </a:p>
                    <a:p>
                      <a:endParaRPr lang="en-AU" sz="1600" dirty="0">
                        <a:effectLst/>
                      </a:endParaRPr>
                    </a:p>
                    <a:p>
                      <a:r>
                        <a:rPr lang="en-AU" sz="1600" dirty="0">
                          <a:effectLst/>
                        </a:rPr>
                        <a:t>Top 10 Venue Categories for new businesses in Downtown Toronto:</a:t>
                      </a:r>
                    </a:p>
                    <a:p>
                      <a:r>
                        <a:rPr lang="en-AU" sz="1600" dirty="0">
                          <a:effectLst/>
                        </a:rPr>
                        <a:t>0    Portuguese Restaurant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Tibetan Restaurant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Bagel Shop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Fast Food Restaurant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Noodle House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Deli / Bodega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Turkish Restaurant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Afghan Restaurant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Hot Dog Joint9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AU" sz="1600" dirty="0">
                          <a:effectLst/>
                        </a:rPr>
                        <a:t>Falafel Restaurant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9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4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542-C800-4B83-A750-F153312F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667181"/>
                </a:solidFill>
                <a:ea typeface="+mn-ea"/>
                <a:cs typeface="+mn-cs"/>
              </a:rPr>
              <a:t>Example Report (Continued…)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22D90-474A-48F5-BB25-3FD7612F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85187"/>
              </p:ext>
            </p:extLst>
          </p:nvPr>
        </p:nvGraphicFramePr>
        <p:xfrm>
          <a:off x="341085" y="1505267"/>
          <a:ext cx="11705771" cy="46487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05771">
                  <a:extLst>
                    <a:ext uri="{9D8B030D-6E8A-4147-A177-3AD203B41FA5}">
                      <a16:colId xmlns:a16="http://schemas.microsoft.com/office/drawing/2014/main" val="358356094"/>
                    </a:ext>
                  </a:extLst>
                </a:gridCol>
              </a:tblGrid>
              <a:tr h="4648789">
                <a:tc>
                  <a:txBody>
                    <a:bodyPr/>
                    <a:lstStyle/>
                    <a:p>
                      <a:r>
                        <a:rPr lang="en-AU" sz="1600" dirty="0">
                          <a:effectLst/>
                        </a:rPr>
                        <a:t>Bottom 10 Venue Categories for new businesses in Downtown Toronto:</a:t>
                      </a:r>
                    </a:p>
                    <a:p>
                      <a:pPr marL="342900" indent="-342900">
                        <a:buAutoNum type="arabicPlain" startAt="72"/>
                      </a:pPr>
                      <a:r>
                        <a:rPr lang="en-AU" sz="1600" dirty="0">
                          <a:effectLst/>
                        </a:rPr>
                        <a:t>Vegetarian / Vegan Restaurant</a:t>
                      </a:r>
                    </a:p>
                    <a:p>
                      <a:pPr marL="342900" indent="-342900">
                        <a:buAutoNum type="arabicPlain" startAt="73"/>
                      </a:pPr>
                      <a:r>
                        <a:rPr lang="en-AU" sz="1600" dirty="0">
                          <a:effectLst/>
                        </a:rPr>
                        <a:t>Steakhouse</a:t>
                      </a:r>
                    </a:p>
                    <a:p>
                      <a:pPr marL="342900" indent="-342900">
                        <a:buAutoNum type="arabicPlain" startAt="74"/>
                      </a:pPr>
                      <a:r>
                        <a:rPr lang="en-AU" sz="1600" dirty="0">
                          <a:effectLst/>
                        </a:rPr>
                        <a:t>Sandwich Place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75   Diner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76   Bakery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77   Restaurant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78   Japanese Restaurant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79   Pizza Place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80   Italian Restaurant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81    Café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1600" dirty="0">
                          <a:effectLst/>
                        </a:rPr>
                        <a:t>Name: Venue Category, </a:t>
                      </a:r>
                      <a:r>
                        <a:rPr lang="en-AU" sz="1600" dirty="0" err="1">
                          <a:effectLst/>
                        </a:rPr>
                        <a:t>dtype</a:t>
                      </a:r>
                      <a:r>
                        <a:rPr lang="en-AU" sz="1600" dirty="0">
                          <a:effectLst/>
                        </a:rPr>
                        <a:t>: object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9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7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464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Slide 1</vt:lpstr>
      <vt:lpstr>Slide 10</vt:lpstr>
      <vt:lpstr>Slide 11</vt:lpstr>
      <vt:lpstr>Slide 7</vt:lpstr>
      <vt:lpstr>Slide 2</vt:lpstr>
      <vt:lpstr>Slide 2</vt:lpstr>
      <vt:lpstr>Slide 10</vt:lpstr>
      <vt:lpstr>Example Report</vt:lpstr>
      <vt:lpstr>Example Report (Continued…)</vt:lpstr>
      <vt:lpstr>Example Report (Continued…)</vt:lpstr>
      <vt:lpstr>Example Report (Continued…)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2020-01-30T04:20:52Z</dcterms:created>
  <dcterms:modified xsi:type="dcterms:W3CDTF">2020-01-30T04:39:04Z</dcterms:modified>
</cp:coreProperties>
</file>