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70" r:id="rId4"/>
    <p:sldId id="257" r:id="rId5"/>
    <p:sldId id="258" r:id="rId6"/>
    <p:sldId id="259" r:id="rId7"/>
    <p:sldId id="260" r:id="rId8"/>
    <p:sldId id="261" r:id="rId9"/>
    <p:sldId id="262" r:id="rId10"/>
    <p:sldId id="263" r:id="rId11"/>
    <p:sldId id="264" r:id="rId12"/>
    <p:sldId id="268" r:id="rId13"/>
    <p:sldId id="265" r:id="rId14"/>
    <p:sldId id="266" r:id="rId15"/>
    <p:sldId id="267"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BD42A-FABF-4CAE-B3CB-CEA7F61D6E11}"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B2918-DCA0-4705-9750-19380B49651F}" type="slidenum">
              <a:rPr lang="en-US" smtClean="0"/>
              <a:t>‹#›</a:t>
            </a:fld>
            <a:endParaRPr lang="en-US"/>
          </a:p>
        </p:txBody>
      </p:sp>
    </p:spTree>
    <p:extLst>
      <p:ext uri="{BB962C8B-B14F-4D97-AF65-F5344CB8AC3E}">
        <p14:creationId xmlns:p14="http://schemas.microsoft.com/office/powerpoint/2010/main" val="169648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of these units are more useful when used for print, rather than screen output. For example, we don't typically use </a:t>
            </a:r>
            <a:r>
              <a:rPr lang="en-US" dirty="0" smtClean="0"/>
              <a:t>cm</a:t>
            </a:r>
            <a:r>
              <a:rPr lang="en-US" sz="1200" b="0" i="0" kern="1200" dirty="0" smtClean="0">
                <a:solidFill>
                  <a:schemeClr val="tx1"/>
                </a:solidFill>
                <a:effectLst/>
                <a:latin typeface="+mn-lt"/>
                <a:ea typeface="+mn-ea"/>
                <a:cs typeface="+mn-cs"/>
              </a:rPr>
              <a:t> (centimeters) on screen. The only value that you will commonly use is </a:t>
            </a:r>
            <a:r>
              <a:rPr lang="en-US" dirty="0" err="1" smtClean="0"/>
              <a:t>px</a:t>
            </a:r>
            <a:r>
              <a:rPr lang="en-US" sz="1200" b="0" i="0" kern="1200" dirty="0" smtClean="0">
                <a:solidFill>
                  <a:schemeClr val="tx1"/>
                </a:solidFill>
                <a:effectLst/>
                <a:latin typeface="+mn-lt"/>
                <a:ea typeface="+mn-ea"/>
                <a:cs typeface="+mn-cs"/>
              </a:rPr>
              <a:t> (pixels).</a:t>
            </a:r>
            <a:endParaRPr lang="en-US" dirty="0"/>
          </a:p>
        </p:txBody>
      </p:sp>
      <p:sp>
        <p:nvSpPr>
          <p:cNvPr id="4" name="Slide Number Placeholder 3"/>
          <p:cNvSpPr>
            <a:spLocks noGrp="1"/>
          </p:cNvSpPr>
          <p:nvPr>
            <p:ph type="sldNum" sz="quarter" idx="10"/>
          </p:nvPr>
        </p:nvSpPr>
        <p:spPr/>
        <p:txBody>
          <a:bodyPr/>
          <a:lstStyle/>
          <a:p>
            <a:fld id="{1D7B2918-DCA0-4705-9750-19380B49651F}" type="slidenum">
              <a:rPr lang="en-US" smtClean="0"/>
              <a:t>6</a:t>
            </a:fld>
            <a:endParaRPr lang="en-US"/>
          </a:p>
        </p:txBody>
      </p:sp>
    </p:spTree>
    <p:extLst>
      <p:ext uri="{BB962C8B-B14F-4D97-AF65-F5344CB8AC3E}">
        <p14:creationId xmlns:p14="http://schemas.microsoft.com/office/powerpoint/2010/main" val="1867669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a:t>
            </a:r>
            <a:r>
              <a:rPr lang="en-US" dirty="0" err="1" smtClean="0"/>
              <a:t>em</a:t>
            </a:r>
            <a:r>
              <a:rPr lang="en-US" sz="1200" b="0" i="0" kern="1200" dirty="0" smtClean="0">
                <a:solidFill>
                  <a:schemeClr val="tx1"/>
                </a:solidFill>
                <a:effectLst/>
                <a:latin typeface="+mn-lt"/>
                <a:ea typeface="+mn-ea"/>
                <a:cs typeface="+mn-cs"/>
              </a:rPr>
              <a:t> is used with another property like </a:t>
            </a:r>
            <a:r>
              <a:rPr lang="en-US" dirty="0" smtClean="0"/>
              <a:t>width</a:t>
            </a:r>
            <a:r>
              <a:rPr lang="en-US" sz="1200" b="0" i="0" kern="1200" dirty="0" smtClean="0">
                <a:solidFill>
                  <a:schemeClr val="tx1"/>
                </a:solidFill>
                <a:effectLst/>
                <a:latin typeface="+mn-lt"/>
                <a:ea typeface="+mn-ea"/>
                <a:cs typeface="+mn-cs"/>
              </a:rPr>
              <a:t>, </a:t>
            </a:r>
            <a:r>
              <a:rPr lang="en-US" dirty="0" err="1" smtClean="0"/>
              <a:t>em</a:t>
            </a:r>
            <a:r>
              <a:rPr lang="en-US" sz="1200" b="0" i="0" kern="1200" dirty="0" smtClean="0">
                <a:solidFill>
                  <a:schemeClr val="tx1"/>
                </a:solidFill>
                <a:effectLst/>
                <a:latin typeface="+mn-lt"/>
                <a:ea typeface="+mn-ea"/>
                <a:cs typeface="+mn-cs"/>
              </a:rPr>
              <a:t> is calculated using the size of the targeted element.</a:t>
            </a:r>
            <a:endParaRPr lang="en-US" dirty="0"/>
          </a:p>
        </p:txBody>
      </p:sp>
      <p:sp>
        <p:nvSpPr>
          <p:cNvPr id="4" name="Slide Number Placeholder 3"/>
          <p:cNvSpPr>
            <a:spLocks noGrp="1"/>
          </p:cNvSpPr>
          <p:nvPr>
            <p:ph type="sldNum" sz="quarter" idx="10"/>
          </p:nvPr>
        </p:nvSpPr>
        <p:spPr/>
        <p:txBody>
          <a:bodyPr/>
          <a:lstStyle/>
          <a:p>
            <a:fld id="{1D7B2918-DCA0-4705-9750-19380B49651F}" type="slidenum">
              <a:rPr lang="en-US" smtClean="0"/>
              <a:t>13</a:t>
            </a:fld>
            <a:endParaRPr lang="en-US"/>
          </a:p>
        </p:txBody>
      </p:sp>
    </p:spTree>
    <p:extLst>
      <p:ext uri="{BB962C8B-B14F-4D97-AF65-F5344CB8AC3E}">
        <p14:creationId xmlns:p14="http://schemas.microsoft.com/office/powerpoint/2010/main" val="423812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websites, the root of the document is the </a:t>
            </a:r>
            <a:r>
              <a:rPr lang="en-US" dirty="0" smtClean="0"/>
              <a:t>html</a:t>
            </a:r>
            <a:r>
              <a:rPr lang="en-US" sz="1200" b="0" i="0" kern="1200" dirty="0" smtClean="0">
                <a:solidFill>
                  <a:schemeClr val="tx1"/>
                </a:solidFill>
                <a:effectLst/>
                <a:latin typeface="+mn-lt"/>
                <a:ea typeface="+mn-ea"/>
                <a:cs typeface="+mn-cs"/>
              </a:rPr>
              <a:t> element.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In most browsers, the default font size is 16, so the </a:t>
            </a:r>
            <a:r>
              <a:rPr lang="en-US" dirty="0" smtClean="0"/>
              <a:t>font-size</a:t>
            </a:r>
            <a:r>
              <a:rPr lang="en-US" sz="1200" b="0" i="0" kern="1200" dirty="0" smtClean="0">
                <a:solidFill>
                  <a:schemeClr val="tx1"/>
                </a:solidFill>
                <a:effectLst/>
                <a:latin typeface="+mn-lt"/>
                <a:ea typeface="+mn-ea"/>
                <a:cs typeface="+mn-cs"/>
              </a:rPr>
              <a:t> of </a:t>
            </a:r>
            <a:r>
              <a:rPr lang="en-US" dirty="0" smtClean="0"/>
              <a:t>html</a:t>
            </a:r>
            <a:r>
              <a:rPr lang="en-US" sz="1200" b="0" i="0" kern="1200" dirty="0" smtClean="0">
                <a:solidFill>
                  <a:schemeClr val="tx1"/>
                </a:solidFill>
                <a:effectLst/>
                <a:latin typeface="+mn-lt"/>
                <a:ea typeface="+mn-ea"/>
                <a:cs typeface="+mn-cs"/>
              </a:rPr>
              <a:t> elements is </a:t>
            </a:r>
            <a:r>
              <a:rPr lang="en-US" dirty="0" smtClean="0"/>
              <a:t>16px</a:t>
            </a:r>
            <a:r>
              <a:rPr lang="en-US" sz="1200" b="0" i="0" kern="1200" dirty="0" smtClean="0">
                <a:solidFill>
                  <a:schemeClr val="tx1"/>
                </a:solidFill>
                <a:effectLst/>
                <a:latin typeface="+mn-lt"/>
                <a:ea typeface="+mn-ea"/>
                <a:cs typeface="+mn-cs"/>
              </a:rPr>
              <a:t>. So in this case, </a:t>
            </a:r>
            <a:r>
              <a:rPr lang="en-US" dirty="0" smtClean="0"/>
              <a:t>p</a:t>
            </a:r>
            <a:r>
              <a:rPr lang="en-US" sz="1200" b="0" i="0" kern="1200" dirty="0" smtClean="0">
                <a:solidFill>
                  <a:schemeClr val="tx1"/>
                </a:solidFill>
                <a:effectLst/>
                <a:latin typeface="+mn-lt"/>
                <a:ea typeface="+mn-ea"/>
                <a:cs typeface="+mn-cs"/>
              </a:rPr>
              <a:t> is </a:t>
            </a:r>
            <a:r>
              <a:rPr lang="en-US" dirty="0" smtClean="0"/>
              <a:t>20px</a:t>
            </a:r>
            <a:r>
              <a:rPr lang="en-US" sz="1200" b="0" i="0" kern="1200" dirty="0" smtClean="0">
                <a:solidFill>
                  <a:schemeClr val="tx1"/>
                </a:solidFill>
                <a:effectLst/>
                <a:latin typeface="+mn-lt"/>
                <a:ea typeface="+mn-ea"/>
                <a:cs typeface="+mn-cs"/>
              </a:rPr>
              <a:t> (16 * 1.25).</a:t>
            </a:r>
          </a:p>
        </p:txBody>
      </p:sp>
      <p:sp>
        <p:nvSpPr>
          <p:cNvPr id="4" name="Slide Number Placeholder 3"/>
          <p:cNvSpPr>
            <a:spLocks noGrp="1"/>
          </p:cNvSpPr>
          <p:nvPr>
            <p:ph type="sldNum" sz="quarter" idx="10"/>
          </p:nvPr>
        </p:nvSpPr>
        <p:spPr/>
        <p:txBody>
          <a:bodyPr/>
          <a:lstStyle/>
          <a:p>
            <a:fld id="{1D7B2918-DCA0-4705-9750-19380B49651F}" type="slidenum">
              <a:rPr lang="en-US" smtClean="0"/>
              <a:t>14</a:t>
            </a:fld>
            <a:endParaRPr lang="en-US"/>
          </a:p>
        </p:txBody>
      </p:sp>
    </p:spTree>
    <p:extLst>
      <p:ext uri="{BB962C8B-B14F-4D97-AF65-F5344CB8AC3E}">
        <p14:creationId xmlns:p14="http://schemas.microsoft.com/office/powerpoint/2010/main" val="53413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div</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width:</a:t>
            </a:r>
            <a:r>
              <a:rPr lang="en-US" dirty="0" smtClean="0"/>
              <a:t> 400px</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div p</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width:</a:t>
            </a:r>
            <a:r>
              <a:rPr lang="en-US" dirty="0" smtClean="0"/>
              <a:t> 75%</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D7B2918-DCA0-4705-9750-19380B49651F}" type="slidenum">
              <a:rPr lang="en-US" smtClean="0"/>
              <a:t>15</a:t>
            </a:fld>
            <a:endParaRPr lang="en-US"/>
          </a:p>
        </p:txBody>
      </p:sp>
    </p:spTree>
    <p:extLst>
      <p:ext uri="{BB962C8B-B14F-4D97-AF65-F5344CB8AC3E}">
        <p14:creationId xmlns:p14="http://schemas.microsoft.com/office/powerpoint/2010/main" val="282485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the </a:t>
            </a:r>
            <a:r>
              <a:rPr lang="en-US" dirty="0" smtClean="0"/>
              <a:t>body</a:t>
            </a:r>
            <a:r>
              <a:rPr lang="en-US" sz="1200" b="0" i="0" kern="1200" dirty="0" smtClean="0">
                <a:solidFill>
                  <a:schemeClr val="tx1"/>
                </a:solidFill>
                <a:effectLst/>
                <a:latin typeface="+mn-lt"/>
                <a:ea typeface="+mn-ea"/>
                <a:cs typeface="+mn-cs"/>
              </a:rPr>
              <a:t> element is set to </a:t>
            </a:r>
            <a:r>
              <a:rPr lang="en-US" dirty="0" smtClean="0"/>
              <a:t>100vw</a:t>
            </a:r>
            <a:r>
              <a:rPr lang="en-US" sz="1200" b="0" i="0" kern="1200" dirty="0" smtClean="0">
                <a:solidFill>
                  <a:schemeClr val="tx1"/>
                </a:solidFill>
                <a:effectLst/>
                <a:latin typeface="+mn-lt"/>
                <a:ea typeface="+mn-ea"/>
                <a:cs typeface="+mn-cs"/>
              </a:rPr>
              <a:t>, or 100% of the viewport's width, it will take up the full width available to it. So if you resize your browser  to 690 pixels wide, then the </a:t>
            </a:r>
            <a:r>
              <a:rPr lang="en-US" dirty="0" smtClean="0"/>
              <a:t>body</a:t>
            </a:r>
            <a:r>
              <a:rPr lang="en-US" sz="1200" b="0" i="0" kern="1200" dirty="0" smtClean="0">
                <a:solidFill>
                  <a:schemeClr val="tx1"/>
                </a:solidFill>
                <a:effectLst/>
                <a:latin typeface="+mn-lt"/>
                <a:ea typeface="+mn-ea"/>
                <a:cs typeface="+mn-cs"/>
              </a:rPr>
              <a:t> will take up all 690 pixels in width.</a:t>
            </a:r>
            <a:endParaRPr lang="en-US" dirty="0"/>
          </a:p>
        </p:txBody>
      </p:sp>
      <p:sp>
        <p:nvSpPr>
          <p:cNvPr id="4" name="Slide Number Placeholder 3"/>
          <p:cNvSpPr>
            <a:spLocks noGrp="1"/>
          </p:cNvSpPr>
          <p:nvPr>
            <p:ph type="sldNum" sz="quarter" idx="10"/>
          </p:nvPr>
        </p:nvSpPr>
        <p:spPr/>
        <p:txBody>
          <a:bodyPr/>
          <a:lstStyle/>
          <a:p>
            <a:fld id="{1D7B2918-DCA0-4705-9750-19380B49651F}" type="slidenum">
              <a:rPr lang="en-US" smtClean="0"/>
              <a:t>16</a:t>
            </a:fld>
            <a:endParaRPr lang="en-US"/>
          </a:p>
        </p:txBody>
      </p:sp>
    </p:spTree>
    <p:extLst>
      <p:ext uri="{BB962C8B-B14F-4D97-AF65-F5344CB8AC3E}">
        <p14:creationId xmlns:p14="http://schemas.microsoft.com/office/powerpoint/2010/main" val="4239845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View height. </a:t>
            </a:r>
            <a:r>
              <a:rPr lang="en-US" dirty="0" smtClean="0"/>
              <a:t>1vh</a:t>
            </a:r>
            <a:r>
              <a:rPr lang="en-US" sz="1200" b="0" i="0" kern="1200" dirty="0" smtClean="0">
                <a:solidFill>
                  <a:schemeClr val="tx1"/>
                </a:solidFill>
                <a:effectLst/>
                <a:latin typeface="+mn-lt"/>
                <a:ea typeface="+mn-ea"/>
                <a:cs typeface="+mn-cs"/>
              </a:rPr>
              <a:t> is 1% of the height of the viewport.</a:t>
            </a:r>
          </a:p>
          <a:p>
            <a:r>
              <a:rPr lang="en-US" sz="1200" kern="1200" dirty="0" smtClean="0">
                <a:solidFill>
                  <a:schemeClr val="tx1"/>
                </a:solidFill>
                <a:effectLst/>
                <a:latin typeface="+mn-lt"/>
                <a:ea typeface="+mn-ea"/>
                <a:cs typeface="+mn-cs"/>
              </a:rPr>
              <a:t>div</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height:</a:t>
            </a:r>
            <a:r>
              <a:rPr lang="en-US" dirty="0" smtClean="0"/>
              <a:t> 50vh</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dirty="0" smtClean="0"/>
              <a:t>div</a:t>
            </a:r>
            <a:r>
              <a:rPr lang="en-US" sz="1200" b="0" i="0" kern="1200" dirty="0" smtClean="0">
                <a:solidFill>
                  <a:schemeClr val="tx1"/>
                </a:solidFill>
                <a:effectLst/>
                <a:latin typeface="+mn-lt"/>
                <a:ea typeface="+mn-ea"/>
                <a:cs typeface="+mn-cs"/>
              </a:rPr>
              <a:t> will fill 50% of the viewport's height. So if the browser window is 900 pixels high, the </a:t>
            </a:r>
            <a:r>
              <a:rPr lang="en-US" dirty="0" smtClean="0"/>
              <a:t>height</a:t>
            </a:r>
            <a:r>
              <a:rPr lang="en-US" sz="1200" b="0" i="0" kern="1200" dirty="0" smtClean="0">
                <a:solidFill>
                  <a:schemeClr val="tx1"/>
                </a:solidFill>
                <a:effectLst/>
                <a:latin typeface="+mn-lt"/>
                <a:ea typeface="+mn-ea"/>
                <a:cs typeface="+mn-cs"/>
              </a:rPr>
              <a:t> of the </a:t>
            </a:r>
            <a:r>
              <a:rPr lang="en-US" dirty="0" smtClean="0"/>
              <a:t>div</a:t>
            </a:r>
            <a:r>
              <a:rPr lang="en-US" sz="1200" b="0" i="0" kern="1200" dirty="0" smtClean="0">
                <a:solidFill>
                  <a:schemeClr val="tx1"/>
                </a:solidFill>
                <a:effectLst/>
                <a:latin typeface="+mn-lt"/>
                <a:ea typeface="+mn-ea"/>
                <a:cs typeface="+mn-cs"/>
              </a:rPr>
              <a:t> will be 450 pixels.</a:t>
            </a:r>
            <a:endParaRPr lang="en-US" dirty="0"/>
          </a:p>
        </p:txBody>
      </p:sp>
      <p:sp>
        <p:nvSpPr>
          <p:cNvPr id="4" name="Slide Number Placeholder 3"/>
          <p:cNvSpPr>
            <a:spLocks noGrp="1"/>
          </p:cNvSpPr>
          <p:nvPr>
            <p:ph type="sldNum" sz="quarter" idx="10"/>
          </p:nvPr>
        </p:nvSpPr>
        <p:spPr/>
        <p:txBody>
          <a:bodyPr/>
          <a:lstStyle/>
          <a:p>
            <a:fld id="{1D7B2918-DCA0-4705-9750-19380B49651F}" type="slidenum">
              <a:rPr lang="en-US" smtClean="0"/>
              <a:t>17</a:t>
            </a:fld>
            <a:endParaRPr lang="en-US"/>
          </a:p>
        </p:txBody>
      </p:sp>
    </p:spTree>
    <p:extLst>
      <p:ext uri="{BB962C8B-B14F-4D97-AF65-F5344CB8AC3E}">
        <p14:creationId xmlns:p14="http://schemas.microsoft.com/office/powerpoint/2010/main" val="394042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B3DB0D-7ABC-4CD5-9A68-FF864B6BAA58}"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40975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3DB0D-7ABC-4CD5-9A68-FF864B6BAA58}"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345366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3DB0D-7ABC-4CD5-9A68-FF864B6BAA58}"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191186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B3DB0D-7ABC-4CD5-9A68-FF864B6BAA58}"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70364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B3DB0D-7ABC-4CD5-9A68-FF864B6BAA58}"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3880798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B3DB0D-7ABC-4CD5-9A68-FF864B6BAA58}"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371794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B3DB0D-7ABC-4CD5-9A68-FF864B6BAA58}"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1162897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B3DB0D-7ABC-4CD5-9A68-FF864B6BAA58}"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411203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3DB0D-7ABC-4CD5-9A68-FF864B6BAA58}"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26712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3DB0D-7ABC-4CD5-9A68-FF864B6BAA58}"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361288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B3DB0D-7ABC-4CD5-9A68-FF864B6BAA58}"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65631-F59B-459A-A8BF-8B5C78748A04}" type="slidenum">
              <a:rPr lang="en-US" smtClean="0"/>
              <a:t>‹#›</a:t>
            </a:fld>
            <a:endParaRPr lang="en-US"/>
          </a:p>
        </p:txBody>
      </p:sp>
    </p:spTree>
    <p:extLst>
      <p:ext uri="{BB962C8B-B14F-4D97-AF65-F5344CB8AC3E}">
        <p14:creationId xmlns:p14="http://schemas.microsoft.com/office/powerpoint/2010/main" val="311670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3DB0D-7ABC-4CD5-9A68-FF864B6BAA58}" type="datetimeFigureOut">
              <a:rPr lang="en-US" smtClean="0"/>
              <a:t>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65631-F59B-459A-A8BF-8B5C78748A04}" type="slidenum">
              <a:rPr lang="en-US" smtClean="0"/>
              <a:t>‹#›</a:t>
            </a:fld>
            <a:endParaRPr lang="en-US"/>
          </a:p>
        </p:txBody>
      </p:sp>
    </p:spTree>
    <p:extLst>
      <p:ext uri="{BB962C8B-B14F-4D97-AF65-F5344CB8AC3E}">
        <p14:creationId xmlns:p14="http://schemas.microsoft.com/office/powerpoint/2010/main" val="3987746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Units </a:t>
            </a:r>
            <a:endParaRPr lang="en-US" dirty="0"/>
          </a:p>
        </p:txBody>
      </p:sp>
      <p:sp>
        <p:nvSpPr>
          <p:cNvPr id="3" name="Subtitle 2"/>
          <p:cNvSpPr>
            <a:spLocks noGrp="1"/>
          </p:cNvSpPr>
          <p:nvPr>
            <p:ph type="subTitle" idx="1"/>
          </p:nvPr>
        </p:nvSpPr>
        <p:spPr/>
        <p:txBody>
          <a:bodyPr/>
          <a:lstStyle/>
          <a:p>
            <a:r>
              <a:rPr lang="en-US" dirty="0" smtClean="0"/>
              <a:t>Muhammad Naeem Akhtar</a:t>
            </a:r>
            <a:endParaRPr lang="en-US" dirty="0"/>
          </a:p>
        </p:txBody>
      </p:sp>
    </p:spTree>
    <p:extLst>
      <p:ext uri="{BB962C8B-B14F-4D97-AF65-F5344CB8AC3E}">
        <p14:creationId xmlns:p14="http://schemas.microsoft.com/office/powerpoint/2010/main" val="2673251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Relative length units</a:t>
            </a:r>
            <a:endParaRPr lang="en-US" dirty="0"/>
          </a:p>
        </p:txBody>
      </p:sp>
      <p:pic>
        <p:nvPicPr>
          <p:cNvPr id="4" name="Picture 3"/>
          <p:cNvPicPr>
            <a:picLocks noChangeAspect="1"/>
          </p:cNvPicPr>
          <p:nvPr/>
        </p:nvPicPr>
        <p:blipFill>
          <a:blip r:embed="rId2"/>
          <a:stretch>
            <a:fillRect/>
          </a:stretch>
        </p:blipFill>
        <p:spPr>
          <a:xfrm>
            <a:off x="838200" y="1436285"/>
            <a:ext cx="10107304" cy="5024054"/>
          </a:xfrm>
          <a:prstGeom prst="rect">
            <a:avLst/>
          </a:prstGeom>
        </p:spPr>
      </p:pic>
    </p:spTree>
    <p:extLst>
      <p:ext uri="{BB962C8B-B14F-4D97-AF65-F5344CB8AC3E}">
        <p14:creationId xmlns:p14="http://schemas.microsoft.com/office/powerpoint/2010/main" val="1883806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Relative length units</a:t>
            </a:r>
            <a:endParaRPr lang="en-US" dirty="0"/>
          </a:p>
        </p:txBody>
      </p:sp>
      <p:pic>
        <p:nvPicPr>
          <p:cNvPr id="4" name="Picture 3"/>
          <p:cNvPicPr>
            <a:picLocks noChangeAspect="1"/>
          </p:cNvPicPr>
          <p:nvPr/>
        </p:nvPicPr>
        <p:blipFill>
          <a:blip r:embed="rId2"/>
          <a:stretch>
            <a:fillRect/>
          </a:stretch>
        </p:blipFill>
        <p:spPr>
          <a:xfrm>
            <a:off x="838200" y="1381693"/>
            <a:ext cx="10298373" cy="5169231"/>
          </a:xfrm>
          <a:prstGeom prst="rect">
            <a:avLst/>
          </a:prstGeom>
        </p:spPr>
      </p:pic>
    </p:spTree>
    <p:extLst>
      <p:ext uri="{BB962C8B-B14F-4D97-AF65-F5344CB8AC3E}">
        <p14:creationId xmlns:p14="http://schemas.microsoft.com/office/powerpoint/2010/main" val="3115531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Practice</a:t>
            </a:r>
            <a:endParaRPr lang="en-US" dirty="0"/>
          </a:p>
        </p:txBody>
      </p:sp>
      <p:sp>
        <p:nvSpPr>
          <p:cNvPr id="3" name="Content Placeholder 2"/>
          <p:cNvSpPr>
            <a:spLocks noGrp="1"/>
          </p:cNvSpPr>
          <p:nvPr>
            <p:ph idx="1"/>
          </p:nvPr>
        </p:nvSpPr>
        <p:spPr/>
        <p:txBody>
          <a:bodyPr/>
          <a:lstStyle/>
          <a:p>
            <a:r>
              <a:rPr lang="en-US" dirty="0" smtClean="0"/>
              <a:t>See example RelativeUnits.html</a:t>
            </a:r>
          </a:p>
          <a:p>
            <a:endParaRPr lang="en-US" dirty="0"/>
          </a:p>
        </p:txBody>
      </p:sp>
    </p:spTree>
    <p:extLst>
      <p:ext uri="{BB962C8B-B14F-4D97-AF65-F5344CB8AC3E}">
        <p14:creationId xmlns:p14="http://schemas.microsoft.com/office/powerpoint/2010/main" val="1504507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on units </a:t>
            </a:r>
            <a:br>
              <a:rPr lang="en-US" dirty="0" smtClean="0"/>
            </a:br>
            <a:r>
              <a:rPr lang="en-US" dirty="0" smtClean="0"/>
              <a:t>1. </a:t>
            </a:r>
            <a:r>
              <a:rPr lang="en-US" dirty="0" err="1" smtClean="0"/>
              <a:t>em</a:t>
            </a:r>
            <a:endParaRPr lang="en-US" dirty="0"/>
          </a:p>
        </p:txBody>
      </p:sp>
      <p:sp>
        <p:nvSpPr>
          <p:cNvPr id="3" name="Content Placeholder 2"/>
          <p:cNvSpPr>
            <a:spLocks noGrp="1"/>
          </p:cNvSpPr>
          <p:nvPr>
            <p:ph idx="1"/>
          </p:nvPr>
        </p:nvSpPr>
        <p:spPr/>
        <p:txBody>
          <a:bodyPr>
            <a:normAutofit/>
          </a:bodyPr>
          <a:lstStyle/>
          <a:p>
            <a:r>
              <a:rPr lang="en-US" dirty="0"/>
              <a:t>The CSS </a:t>
            </a:r>
            <a:r>
              <a:rPr lang="en-US" dirty="0" err="1" smtClean="0"/>
              <a:t>em</a:t>
            </a:r>
            <a:r>
              <a:rPr lang="en-US" dirty="0"/>
              <a:t> unit gets its name from a typographical unit. In typography, </a:t>
            </a:r>
            <a:endParaRPr lang="en-US" dirty="0" smtClean="0"/>
          </a:p>
          <a:p>
            <a:r>
              <a:rPr lang="en-US" dirty="0" smtClean="0"/>
              <a:t>the </a:t>
            </a:r>
            <a:r>
              <a:rPr lang="en-US" dirty="0"/>
              <a:t>term </a:t>
            </a:r>
            <a:r>
              <a:rPr lang="en-US" dirty="0" err="1"/>
              <a:t>em</a:t>
            </a:r>
            <a:r>
              <a:rPr lang="en-US" dirty="0"/>
              <a:t> "</a:t>
            </a:r>
            <a:r>
              <a:rPr lang="en-US" u="sng" dirty="0"/>
              <a:t>was originally a reference to the width of the capital M in the typeface and size being used</a:t>
            </a:r>
            <a:r>
              <a:rPr lang="en-US" i="1" dirty="0" smtClean="0"/>
              <a:t>".</a:t>
            </a:r>
          </a:p>
          <a:p>
            <a:r>
              <a:rPr lang="en-US" dirty="0"/>
              <a:t>When used with the </a:t>
            </a:r>
            <a:r>
              <a:rPr lang="en-US" dirty="0" smtClean="0"/>
              <a:t>font-size</a:t>
            </a:r>
            <a:r>
              <a:rPr lang="en-US" dirty="0"/>
              <a:t> property, </a:t>
            </a:r>
            <a:r>
              <a:rPr lang="en-US" dirty="0" err="1" smtClean="0"/>
              <a:t>em</a:t>
            </a:r>
            <a:r>
              <a:rPr lang="en-US" dirty="0"/>
              <a:t> inherits the </a:t>
            </a:r>
            <a:r>
              <a:rPr lang="en-US" dirty="0" smtClean="0"/>
              <a:t>font-size</a:t>
            </a:r>
            <a:r>
              <a:rPr lang="en-US" dirty="0"/>
              <a:t> from its parent element:</a:t>
            </a:r>
            <a:endParaRPr lang="en-US" dirty="0" smtClean="0"/>
          </a:p>
          <a:p>
            <a:pPr lvl="1"/>
            <a:r>
              <a:rPr lang="en-US" dirty="0" smtClean="0"/>
              <a:t>See example emfontsize.html  and check computed size</a:t>
            </a:r>
          </a:p>
          <a:p>
            <a:r>
              <a:rPr lang="en-US" dirty="0" smtClean="0"/>
              <a:t>If</a:t>
            </a:r>
            <a:r>
              <a:rPr lang="en-US" dirty="0"/>
              <a:t> </a:t>
            </a:r>
            <a:r>
              <a:rPr lang="en-US" dirty="0" err="1" smtClean="0"/>
              <a:t>em</a:t>
            </a:r>
            <a:r>
              <a:rPr lang="en-US" dirty="0"/>
              <a:t> is used with another property like </a:t>
            </a:r>
            <a:r>
              <a:rPr lang="en-US" dirty="0" smtClean="0"/>
              <a:t>width</a:t>
            </a:r>
            <a:r>
              <a:rPr lang="en-US" dirty="0"/>
              <a:t>, </a:t>
            </a:r>
            <a:r>
              <a:rPr lang="en-US" dirty="0" err="1" smtClean="0"/>
              <a:t>em</a:t>
            </a:r>
            <a:r>
              <a:rPr lang="en-US" dirty="0"/>
              <a:t> is calculated using the size of the targeted element</a:t>
            </a:r>
            <a:r>
              <a:rPr lang="en-US" dirty="0" smtClean="0"/>
              <a:t>.</a:t>
            </a:r>
            <a:endParaRPr lang="en-US" dirty="0"/>
          </a:p>
          <a:p>
            <a:pPr lvl="1"/>
            <a:r>
              <a:rPr lang="en-US" dirty="0" smtClean="0"/>
              <a:t>See example emwidthheight.html and check computed size</a:t>
            </a:r>
          </a:p>
          <a:p>
            <a:endParaRPr lang="en-US" dirty="0"/>
          </a:p>
        </p:txBody>
      </p:sp>
    </p:spTree>
    <p:extLst>
      <p:ext uri="{BB962C8B-B14F-4D97-AF65-F5344CB8AC3E}">
        <p14:creationId xmlns:p14="http://schemas.microsoft.com/office/powerpoint/2010/main" val="3250156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rem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relative unit is not affected by the size or setting of a parent element, and is instead based on the root of the document.</a:t>
            </a:r>
            <a:endParaRPr lang="en-US" dirty="0" smtClean="0"/>
          </a:p>
          <a:p>
            <a:r>
              <a:rPr lang="en-US" dirty="0" smtClean="0"/>
              <a:t>What is root element in html document? </a:t>
            </a:r>
          </a:p>
          <a:p>
            <a:pPr marL="0" indent="0">
              <a:buNone/>
            </a:pPr>
            <a:r>
              <a:rPr lang="en-US" dirty="0" smtClean="0"/>
              <a:t>P {</a:t>
            </a:r>
          </a:p>
          <a:p>
            <a:pPr marL="0" indent="0">
              <a:buNone/>
            </a:pPr>
            <a:r>
              <a:rPr lang="en-US" dirty="0"/>
              <a:t>	</a:t>
            </a:r>
            <a:r>
              <a:rPr lang="en-US" dirty="0" smtClean="0"/>
              <a:t>font-size: 1.2rem</a:t>
            </a:r>
          </a:p>
          <a:p>
            <a:pPr marL="0" indent="0">
              <a:buNone/>
            </a:pPr>
            <a:r>
              <a:rPr lang="en-US" dirty="0" smtClean="0"/>
              <a:t>}</a:t>
            </a:r>
          </a:p>
          <a:p>
            <a:r>
              <a:rPr lang="en-US" dirty="0"/>
              <a:t>In most browsers, the default font size is 16, so the </a:t>
            </a:r>
            <a:r>
              <a:rPr lang="en-US" dirty="0" smtClean="0"/>
              <a:t>font-size</a:t>
            </a:r>
            <a:r>
              <a:rPr lang="en-US" dirty="0"/>
              <a:t> of </a:t>
            </a:r>
            <a:r>
              <a:rPr lang="en-US" dirty="0" smtClean="0"/>
              <a:t>html</a:t>
            </a:r>
            <a:r>
              <a:rPr lang="en-US" dirty="0"/>
              <a:t> elements is </a:t>
            </a:r>
            <a:r>
              <a:rPr lang="en-US" dirty="0" smtClean="0"/>
              <a:t>16px</a:t>
            </a:r>
            <a:r>
              <a:rPr lang="en-US" dirty="0"/>
              <a:t>. So in this case, </a:t>
            </a:r>
            <a:r>
              <a:rPr lang="en-US" dirty="0" smtClean="0"/>
              <a:t>p</a:t>
            </a:r>
            <a:r>
              <a:rPr lang="en-US" dirty="0"/>
              <a:t> is </a:t>
            </a:r>
            <a:r>
              <a:rPr lang="en-US" dirty="0" smtClean="0"/>
              <a:t>20px</a:t>
            </a:r>
            <a:r>
              <a:rPr lang="en-US" dirty="0"/>
              <a:t> (16 * </a:t>
            </a:r>
            <a:r>
              <a:rPr lang="en-US" dirty="0" smtClean="0"/>
              <a:t>1.2).</a:t>
            </a:r>
          </a:p>
          <a:p>
            <a:r>
              <a:rPr lang="en-US" dirty="0"/>
              <a:t>But if a user changes their browser's default font size, then the </a:t>
            </a:r>
            <a:r>
              <a:rPr lang="en-US" dirty="0" smtClean="0"/>
              <a:t>font-size</a:t>
            </a:r>
            <a:r>
              <a:rPr lang="en-US" dirty="0"/>
              <a:t> of </a:t>
            </a:r>
            <a:r>
              <a:rPr lang="en-US" dirty="0" smtClean="0"/>
              <a:t>p</a:t>
            </a:r>
            <a:r>
              <a:rPr lang="en-US" dirty="0"/>
              <a:t> will scale up or down accordingly.</a:t>
            </a:r>
            <a:endParaRPr lang="en-US" dirty="0" smtClean="0"/>
          </a:p>
          <a:p>
            <a:r>
              <a:rPr lang="en-US" dirty="0" smtClean="0"/>
              <a:t>See remexample.html</a:t>
            </a:r>
          </a:p>
          <a:p>
            <a:endParaRPr lang="en-US" dirty="0" smtClean="0"/>
          </a:p>
        </p:txBody>
      </p:sp>
    </p:spTree>
    <p:extLst>
      <p:ext uri="{BB962C8B-B14F-4D97-AF65-F5344CB8AC3E}">
        <p14:creationId xmlns:p14="http://schemas.microsoft.com/office/powerpoint/2010/main" val="1610616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a:t>
            </a:r>
            <a:endParaRPr lang="en-US" dirty="0"/>
          </a:p>
        </p:txBody>
      </p:sp>
      <p:sp>
        <p:nvSpPr>
          <p:cNvPr id="3" name="Content Placeholder 2"/>
          <p:cNvSpPr>
            <a:spLocks noGrp="1"/>
          </p:cNvSpPr>
          <p:nvPr>
            <p:ph idx="1"/>
          </p:nvPr>
        </p:nvSpPr>
        <p:spPr/>
        <p:txBody>
          <a:bodyPr/>
          <a:lstStyle/>
          <a:p>
            <a:r>
              <a:rPr lang="en-US" dirty="0"/>
              <a:t>Percentages, or the percent size relative to the parent's size</a:t>
            </a:r>
            <a:r>
              <a:rPr lang="en-US" dirty="0" smtClean="0"/>
              <a:t>:</a:t>
            </a:r>
          </a:p>
          <a:p>
            <a:pPr marL="0" indent="0">
              <a:buNone/>
            </a:pPr>
            <a:r>
              <a:rPr lang="en-US" dirty="0" smtClean="0"/>
              <a:t>	div </a:t>
            </a:r>
            <a:r>
              <a:rPr lang="en-US" dirty="0"/>
              <a:t>{</a:t>
            </a:r>
            <a:r>
              <a:rPr lang="en-US" dirty="0" smtClean="0"/>
              <a:t> </a:t>
            </a:r>
          </a:p>
          <a:p>
            <a:pPr marL="0" indent="0">
              <a:buNone/>
            </a:pPr>
            <a:r>
              <a:rPr lang="en-US" dirty="0" smtClean="0"/>
              <a:t>		width</a:t>
            </a:r>
            <a:r>
              <a:rPr lang="en-US" dirty="0"/>
              <a:t>:</a:t>
            </a:r>
            <a:r>
              <a:rPr lang="en-US" dirty="0" smtClean="0"/>
              <a:t> 400px</a:t>
            </a:r>
            <a:r>
              <a:rPr lang="en-US" dirty="0"/>
              <a:t>;</a:t>
            </a:r>
            <a:r>
              <a:rPr lang="en-US" dirty="0" smtClean="0"/>
              <a:t> </a:t>
            </a:r>
          </a:p>
          <a:p>
            <a:pPr marL="0" indent="0">
              <a:buNone/>
            </a:pPr>
            <a:r>
              <a:rPr lang="en-US" dirty="0" smtClean="0"/>
              <a:t>	} </a:t>
            </a:r>
          </a:p>
          <a:p>
            <a:pPr marL="0" indent="0">
              <a:buNone/>
            </a:pPr>
            <a:r>
              <a:rPr lang="en-US" dirty="0" smtClean="0"/>
              <a:t>	div </a:t>
            </a:r>
            <a:r>
              <a:rPr lang="en-US" dirty="0"/>
              <a:t>p</a:t>
            </a:r>
            <a:r>
              <a:rPr lang="en-US" dirty="0" smtClean="0"/>
              <a:t> </a:t>
            </a:r>
            <a:r>
              <a:rPr lang="en-US" dirty="0"/>
              <a:t>{</a:t>
            </a:r>
            <a:r>
              <a:rPr lang="en-US" dirty="0" smtClean="0"/>
              <a:t> </a:t>
            </a:r>
          </a:p>
          <a:p>
            <a:pPr marL="0" indent="0">
              <a:buNone/>
            </a:pPr>
            <a:r>
              <a:rPr lang="en-US" dirty="0" smtClean="0"/>
              <a:t>		width</a:t>
            </a:r>
            <a:r>
              <a:rPr lang="en-US" dirty="0"/>
              <a:t>:</a:t>
            </a:r>
            <a:r>
              <a:rPr lang="en-US" dirty="0" smtClean="0"/>
              <a:t> 75%</a:t>
            </a:r>
            <a:r>
              <a:rPr lang="en-US" dirty="0"/>
              <a:t>;</a:t>
            </a:r>
            <a:r>
              <a:rPr lang="en-US" dirty="0" smtClean="0"/>
              <a:t> </a:t>
            </a:r>
          </a:p>
          <a:p>
            <a:pPr marL="0" indent="0">
              <a:buNone/>
            </a:pPr>
            <a:r>
              <a:rPr lang="en-US" dirty="0" smtClean="0"/>
              <a:t>	}</a:t>
            </a:r>
          </a:p>
          <a:p>
            <a:r>
              <a:rPr lang="en-US" dirty="0" smtClean="0"/>
              <a:t>See percentageexample.html</a:t>
            </a:r>
            <a:endParaRPr lang="en-US" dirty="0"/>
          </a:p>
        </p:txBody>
      </p:sp>
    </p:spTree>
    <p:extLst>
      <p:ext uri="{BB962C8B-B14F-4D97-AF65-F5344CB8AC3E}">
        <p14:creationId xmlns:p14="http://schemas.microsoft.com/office/powerpoint/2010/main" val="248379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a:t>
            </a:r>
            <a:r>
              <a:rPr lang="en-US" dirty="0" err="1" smtClean="0"/>
              <a:t>vw</a:t>
            </a:r>
            <a:r>
              <a:rPr lang="en-US" dirty="0" smtClean="0"/>
              <a:t>(view width)</a:t>
            </a:r>
            <a:endParaRPr lang="en-US" dirty="0"/>
          </a:p>
        </p:txBody>
      </p:sp>
      <p:sp>
        <p:nvSpPr>
          <p:cNvPr id="3" name="Content Placeholder 2"/>
          <p:cNvSpPr>
            <a:spLocks noGrp="1"/>
          </p:cNvSpPr>
          <p:nvPr>
            <p:ph idx="1"/>
          </p:nvPr>
        </p:nvSpPr>
        <p:spPr/>
        <p:txBody>
          <a:bodyPr>
            <a:normAutofit lnSpcReduction="10000"/>
          </a:bodyPr>
          <a:lstStyle/>
          <a:p>
            <a:r>
              <a:rPr lang="en-US" dirty="0" smtClean="0"/>
              <a:t>It is 1% of the viewport width.</a:t>
            </a:r>
          </a:p>
          <a:p>
            <a:r>
              <a:rPr lang="en-US" dirty="0" smtClean="0"/>
              <a:t>For example</a:t>
            </a:r>
          </a:p>
          <a:p>
            <a:pPr marL="457200" lvl="1" indent="0">
              <a:buNone/>
            </a:pPr>
            <a:r>
              <a:rPr lang="en-US" dirty="0" smtClean="0"/>
              <a:t>Body {</a:t>
            </a:r>
          </a:p>
          <a:p>
            <a:pPr marL="457200" lvl="1" indent="0">
              <a:buNone/>
            </a:pPr>
            <a:r>
              <a:rPr lang="en-US" dirty="0"/>
              <a:t>	</a:t>
            </a:r>
            <a:r>
              <a:rPr lang="en-US" dirty="0" smtClean="0"/>
              <a:t>	width=100vw;</a:t>
            </a:r>
          </a:p>
          <a:p>
            <a:pPr marL="457200" lvl="1" indent="0">
              <a:buNone/>
            </a:pPr>
            <a:r>
              <a:rPr lang="en-US" dirty="0"/>
              <a:t>	</a:t>
            </a:r>
            <a:r>
              <a:rPr lang="en-US" dirty="0" smtClean="0"/>
              <a:t>}</a:t>
            </a:r>
          </a:p>
          <a:p>
            <a:r>
              <a:rPr lang="en-US" dirty="0" smtClean="0"/>
              <a:t>Since </a:t>
            </a:r>
            <a:r>
              <a:rPr lang="en-US" dirty="0"/>
              <a:t>the </a:t>
            </a:r>
            <a:r>
              <a:rPr lang="en-US" dirty="0" smtClean="0"/>
              <a:t>body</a:t>
            </a:r>
            <a:r>
              <a:rPr lang="en-US" dirty="0"/>
              <a:t> element is set to </a:t>
            </a:r>
            <a:r>
              <a:rPr lang="en-US" dirty="0" smtClean="0"/>
              <a:t>100vw</a:t>
            </a:r>
            <a:r>
              <a:rPr lang="en-US" dirty="0"/>
              <a:t>, or 100% of the viewport's width, it will take up the full width available to it. </a:t>
            </a:r>
            <a:endParaRPr lang="en-US" dirty="0" smtClean="0"/>
          </a:p>
          <a:p>
            <a:r>
              <a:rPr lang="en-US" dirty="0" smtClean="0"/>
              <a:t>So </a:t>
            </a:r>
            <a:r>
              <a:rPr lang="en-US" dirty="0"/>
              <a:t>if you resize your browser  to 690 pixels wide, then the </a:t>
            </a:r>
            <a:r>
              <a:rPr lang="en-US" dirty="0" smtClean="0"/>
              <a:t>body</a:t>
            </a:r>
            <a:r>
              <a:rPr lang="en-US" dirty="0"/>
              <a:t> will take up all 690 pixels in width.</a:t>
            </a:r>
            <a:endParaRPr lang="en-US" dirty="0" smtClean="0"/>
          </a:p>
          <a:p>
            <a:r>
              <a:rPr lang="en-US" dirty="0" smtClean="0"/>
              <a:t>See example: vwexample.html</a:t>
            </a:r>
          </a:p>
        </p:txBody>
      </p:sp>
    </p:spTree>
    <p:extLst>
      <p:ext uri="{BB962C8B-B14F-4D97-AF65-F5344CB8AC3E}">
        <p14:creationId xmlns:p14="http://schemas.microsoft.com/office/powerpoint/2010/main" val="3978535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 </a:t>
            </a:r>
            <a:r>
              <a:rPr lang="en-US" dirty="0" err="1" smtClean="0"/>
              <a:t>vh</a:t>
            </a:r>
            <a:r>
              <a:rPr lang="en-US" dirty="0" smtClean="0"/>
              <a:t>(view height)</a:t>
            </a:r>
            <a:endParaRPr lang="en-US" dirty="0"/>
          </a:p>
        </p:txBody>
      </p:sp>
      <p:sp>
        <p:nvSpPr>
          <p:cNvPr id="3" name="Content Placeholder 2"/>
          <p:cNvSpPr>
            <a:spLocks noGrp="1"/>
          </p:cNvSpPr>
          <p:nvPr>
            <p:ph idx="1"/>
          </p:nvPr>
        </p:nvSpPr>
        <p:spPr/>
        <p:txBody>
          <a:bodyPr/>
          <a:lstStyle/>
          <a:p>
            <a:r>
              <a:rPr lang="en-US" dirty="0"/>
              <a:t>View height. </a:t>
            </a:r>
            <a:r>
              <a:rPr lang="en-US" dirty="0" smtClean="0"/>
              <a:t>1vh</a:t>
            </a:r>
            <a:r>
              <a:rPr lang="en-US" dirty="0"/>
              <a:t> is 1% of the height of the viewport.</a:t>
            </a:r>
            <a:endParaRPr lang="en-US" dirty="0" smtClean="0"/>
          </a:p>
          <a:p>
            <a:pPr marL="0" indent="0">
              <a:buNone/>
            </a:pPr>
            <a:r>
              <a:rPr lang="en-US" dirty="0" smtClean="0"/>
              <a:t>div{ </a:t>
            </a:r>
          </a:p>
          <a:p>
            <a:pPr marL="0" indent="0">
              <a:buNone/>
            </a:pPr>
            <a:r>
              <a:rPr lang="en-US" dirty="0" smtClean="0"/>
              <a:t>height</a:t>
            </a:r>
            <a:r>
              <a:rPr lang="en-US" dirty="0"/>
              <a:t>:</a:t>
            </a:r>
            <a:r>
              <a:rPr lang="en-US" dirty="0" smtClean="0"/>
              <a:t> 50vh</a:t>
            </a:r>
            <a:r>
              <a:rPr lang="en-US" dirty="0"/>
              <a:t>;</a:t>
            </a:r>
            <a:r>
              <a:rPr lang="en-US" dirty="0" smtClean="0"/>
              <a:t> </a:t>
            </a:r>
          </a:p>
          <a:p>
            <a:pPr marL="0" indent="0">
              <a:buNone/>
            </a:pPr>
            <a:r>
              <a:rPr lang="en-US" dirty="0" smtClean="0"/>
              <a:t>}</a:t>
            </a:r>
          </a:p>
          <a:p>
            <a:r>
              <a:rPr lang="en-US" dirty="0"/>
              <a:t>The </a:t>
            </a:r>
            <a:r>
              <a:rPr lang="en-US" dirty="0" smtClean="0"/>
              <a:t>div</a:t>
            </a:r>
            <a:r>
              <a:rPr lang="en-US" dirty="0"/>
              <a:t> will fill 50% of the viewport's height. So if the browser window is 900 pixels high, the </a:t>
            </a:r>
            <a:r>
              <a:rPr lang="en-US" dirty="0" smtClean="0"/>
              <a:t>height</a:t>
            </a:r>
            <a:r>
              <a:rPr lang="en-US" dirty="0"/>
              <a:t> of the </a:t>
            </a:r>
            <a:r>
              <a:rPr lang="en-US" dirty="0" smtClean="0"/>
              <a:t>div</a:t>
            </a:r>
            <a:r>
              <a:rPr lang="en-US" dirty="0"/>
              <a:t> will be 450 pixels.</a:t>
            </a:r>
            <a:endParaRPr lang="en-US" dirty="0" smtClean="0"/>
          </a:p>
          <a:p>
            <a:r>
              <a:rPr lang="en-US" dirty="0" smtClean="0"/>
              <a:t>See vhexample.html</a:t>
            </a:r>
            <a:endParaRPr lang="en-US" dirty="0"/>
          </a:p>
        </p:txBody>
      </p:sp>
    </p:spTree>
    <p:extLst>
      <p:ext uri="{BB962C8B-B14F-4D97-AF65-F5344CB8AC3E}">
        <p14:creationId xmlns:p14="http://schemas.microsoft.com/office/powerpoint/2010/main" val="10378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3583" y="1178692"/>
            <a:ext cx="9867330" cy="5390251"/>
          </a:xfrm>
          <a:prstGeom prst="rect">
            <a:avLst/>
          </a:prstGeom>
        </p:spPr>
      </p:pic>
      <p:sp>
        <p:nvSpPr>
          <p:cNvPr id="5" name="TextBox 4"/>
          <p:cNvSpPr txBox="1"/>
          <p:nvPr/>
        </p:nvSpPr>
        <p:spPr>
          <a:xfrm>
            <a:off x="2088107" y="436728"/>
            <a:ext cx="6837529" cy="769441"/>
          </a:xfrm>
          <a:prstGeom prst="rect">
            <a:avLst/>
          </a:prstGeom>
          <a:noFill/>
        </p:spPr>
        <p:txBody>
          <a:bodyPr wrap="square" rtlCol="0">
            <a:spAutoFit/>
          </a:bodyPr>
          <a:lstStyle/>
          <a:p>
            <a:r>
              <a:rPr lang="en-US" sz="4400" dirty="0" smtClean="0"/>
              <a:t>6. </a:t>
            </a:r>
            <a:r>
              <a:rPr lang="en-US" sz="4400" dirty="0" err="1"/>
              <a:t>v</a:t>
            </a:r>
            <a:r>
              <a:rPr lang="en-US" sz="4400" dirty="0" err="1" smtClean="0"/>
              <a:t>min</a:t>
            </a:r>
            <a:r>
              <a:rPr lang="en-US" sz="4400" dirty="0" smtClean="0"/>
              <a:t> and </a:t>
            </a:r>
            <a:r>
              <a:rPr lang="en-US" sz="4400" dirty="0" err="1" smtClean="0"/>
              <a:t>vmax</a:t>
            </a:r>
            <a:endParaRPr lang="en-US" sz="4400" dirty="0"/>
          </a:p>
        </p:txBody>
      </p:sp>
    </p:spTree>
    <p:extLst>
      <p:ext uri="{BB962C8B-B14F-4D97-AF65-F5344CB8AC3E}">
        <p14:creationId xmlns:p14="http://schemas.microsoft.com/office/powerpoint/2010/main" val="350129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a viewport?</a:t>
            </a:r>
            <a:br>
              <a:rPr lang="en-US" b="1" dirty="0"/>
            </a:br>
            <a:endParaRPr lang="en-US" dirty="0"/>
          </a:p>
        </p:txBody>
      </p:sp>
      <p:sp>
        <p:nvSpPr>
          <p:cNvPr id="3" name="Content Placeholder 2"/>
          <p:cNvSpPr>
            <a:spLocks noGrp="1"/>
          </p:cNvSpPr>
          <p:nvPr>
            <p:ph idx="1"/>
          </p:nvPr>
        </p:nvSpPr>
        <p:spPr/>
        <p:txBody>
          <a:bodyPr/>
          <a:lstStyle/>
          <a:p>
            <a:r>
              <a:rPr lang="en-US" dirty="0"/>
              <a:t>A viewport represents the area in computer graphics being currently viewed. </a:t>
            </a:r>
            <a:endParaRPr lang="en-US" dirty="0" smtClean="0"/>
          </a:p>
          <a:p>
            <a:r>
              <a:rPr lang="en-US" dirty="0" smtClean="0"/>
              <a:t>In </a:t>
            </a:r>
            <a:r>
              <a:rPr lang="en-US" dirty="0"/>
              <a:t>web browser terms, it is generally the same as the browser window, excluding the UI, menu bar, etc. </a:t>
            </a:r>
            <a:r>
              <a:rPr lang="en-US" dirty="0" smtClean="0"/>
              <a:t>That </a:t>
            </a:r>
            <a:r>
              <a:rPr lang="en-US" dirty="0"/>
              <a:t>is the part of the document you are viewing</a:t>
            </a:r>
            <a:r>
              <a:rPr lang="en-US" dirty="0" smtClean="0"/>
              <a:t>.</a:t>
            </a:r>
          </a:p>
          <a:p>
            <a:r>
              <a:rPr lang="en-US" dirty="0" smtClean="0"/>
              <a:t>Simply, </a:t>
            </a:r>
            <a:r>
              <a:rPr lang="en-US" dirty="0"/>
              <a:t>the viewport is basically the part of the document that is currently visible.</a:t>
            </a:r>
          </a:p>
        </p:txBody>
      </p:sp>
    </p:spTree>
    <p:extLst>
      <p:ext uri="{BB962C8B-B14F-4D97-AF65-F5344CB8AC3E}">
        <p14:creationId xmlns:p14="http://schemas.microsoft.com/office/powerpoint/2010/main" val="3633782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Viewport continue…</a:t>
            </a:r>
            <a:endParaRPr lang="en-US" dirty="0"/>
          </a:p>
        </p:txBody>
      </p:sp>
      <p:sp>
        <p:nvSpPr>
          <p:cNvPr id="3" name="Content Placeholder 2"/>
          <p:cNvSpPr>
            <a:spLocks noGrp="1"/>
          </p:cNvSpPr>
          <p:nvPr>
            <p:ph idx="1"/>
          </p:nvPr>
        </p:nvSpPr>
        <p:spPr/>
        <p:txBody>
          <a:bodyPr/>
          <a:lstStyle/>
          <a:p>
            <a:r>
              <a:rPr lang="en-US" dirty="0"/>
              <a:t>On larger monitors where applications aren't necessarily full screen, the viewport is the size of the browser window.</a:t>
            </a:r>
          </a:p>
          <a:p>
            <a:r>
              <a:rPr lang="en-US" dirty="0"/>
              <a:t>On most mobile devices and when the browser is in </a:t>
            </a:r>
            <a:r>
              <a:rPr lang="en-US" dirty="0" err="1"/>
              <a:t>fullscreen</a:t>
            </a:r>
            <a:r>
              <a:rPr lang="en-US" dirty="0"/>
              <a:t> mode, the viewport is the entire screen.</a:t>
            </a:r>
          </a:p>
          <a:p>
            <a:r>
              <a:rPr lang="en-US" dirty="0"/>
              <a:t>In </a:t>
            </a:r>
            <a:r>
              <a:rPr lang="en-US" dirty="0" smtClean="0"/>
              <a:t>full screen </a:t>
            </a:r>
            <a:r>
              <a:rPr lang="en-US" dirty="0"/>
              <a:t>mode, the viewport is the device screen, the window is the browser window, which can be as big as the viewport or smaller, and the document is the website, which can be much taller or wider than the viewport.</a:t>
            </a:r>
          </a:p>
          <a:p>
            <a:endParaRPr lang="en-US" dirty="0"/>
          </a:p>
        </p:txBody>
      </p:sp>
    </p:spTree>
    <p:extLst>
      <p:ext uri="{BB962C8B-B14F-4D97-AF65-F5344CB8AC3E}">
        <p14:creationId xmlns:p14="http://schemas.microsoft.com/office/powerpoint/2010/main" val="4145784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CSS value or Data type?</a:t>
            </a:r>
            <a:endParaRPr lang="en-US" dirty="0"/>
          </a:p>
        </p:txBody>
      </p:sp>
      <p:sp>
        <p:nvSpPr>
          <p:cNvPr id="3" name="Content Placeholder 2"/>
          <p:cNvSpPr>
            <a:spLocks noGrp="1"/>
          </p:cNvSpPr>
          <p:nvPr>
            <p:ph idx="1"/>
          </p:nvPr>
        </p:nvSpPr>
        <p:spPr/>
        <p:txBody>
          <a:bodyPr/>
          <a:lstStyle/>
          <a:p>
            <a:r>
              <a:rPr lang="en-US" dirty="0" smtClean="0"/>
              <a:t>When </a:t>
            </a:r>
            <a:r>
              <a:rPr lang="en-US" dirty="0"/>
              <a:t>you see something in CSS referred to as a data type, it is really just a fancy way of saying value type. </a:t>
            </a:r>
            <a:endParaRPr lang="en-US" dirty="0" smtClean="0"/>
          </a:p>
          <a:p>
            <a:r>
              <a:rPr lang="en-US" dirty="0" smtClean="0"/>
              <a:t>The </a:t>
            </a:r>
            <a:r>
              <a:rPr lang="en-US" dirty="0"/>
              <a:t>term </a:t>
            </a:r>
            <a:r>
              <a:rPr lang="en-US" i="1" dirty="0"/>
              <a:t>value</a:t>
            </a:r>
            <a:r>
              <a:rPr lang="en-US" dirty="0"/>
              <a:t> refers to any particular expression supported by a value type that you choose to use</a:t>
            </a:r>
            <a:r>
              <a:rPr lang="en-US" dirty="0" smtClean="0"/>
              <a:t>.</a:t>
            </a:r>
          </a:p>
          <a:p>
            <a:r>
              <a:rPr lang="en-US" dirty="0"/>
              <a:t>A value type in CSS is a way to define a collection of allowable values</a:t>
            </a:r>
            <a:r>
              <a:rPr lang="en-US" dirty="0" smtClean="0"/>
              <a:t>.</a:t>
            </a:r>
          </a:p>
          <a:p>
            <a:r>
              <a:rPr lang="en-US" dirty="0" smtClean="0"/>
              <a:t>For example: </a:t>
            </a:r>
          </a:p>
          <a:p>
            <a:pPr lvl="1"/>
            <a:r>
              <a:rPr lang="en-US" dirty="0" smtClean="0"/>
              <a:t>integer (whole number), </a:t>
            </a:r>
          </a:p>
          <a:p>
            <a:pPr lvl="1"/>
            <a:r>
              <a:rPr lang="en-US" dirty="0" smtClean="0"/>
              <a:t>number(10.2, -1.9), </a:t>
            </a:r>
          </a:p>
          <a:p>
            <a:pPr lvl="1"/>
            <a:r>
              <a:rPr lang="en-US" dirty="0" smtClean="0"/>
              <a:t>dimension (90deg, 10px, etc.), </a:t>
            </a:r>
          </a:p>
          <a:p>
            <a:pPr lvl="1"/>
            <a:r>
              <a:rPr lang="en-US" dirty="0" smtClean="0"/>
              <a:t>and percentage (40%) </a:t>
            </a:r>
            <a:endParaRPr lang="en-US" dirty="0"/>
          </a:p>
        </p:txBody>
      </p:sp>
    </p:spTree>
    <p:extLst>
      <p:ext uri="{BB962C8B-B14F-4D97-AF65-F5344CB8AC3E}">
        <p14:creationId xmlns:p14="http://schemas.microsoft.com/office/powerpoint/2010/main" val="2484034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Lengths</a:t>
            </a:r>
            <a:endParaRPr lang="en-US" dirty="0"/>
          </a:p>
        </p:txBody>
      </p:sp>
      <p:sp>
        <p:nvSpPr>
          <p:cNvPr id="3" name="Content Placeholder 2"/>
          <p:cNvSpPr>
            <a:spLocks noGrp="1"/>
          </p:cNvSpPr>
          <p:nvPr>
            <p:ph idx="1"/>
          </p:nvPr>
        </p:nvSpPr>
        <p:spPr/>
        <p:txBody>
          <a:bodyPr/>
          <a:lstStyle/>
          <a:p>
            <a:r>
              <a:rPr lang="en-US" dirty="0"/>
              <a:t>The numeric type you will come across most frequently </a:t>
            </a:r>
            <a:r>
              <a:rPr lang="en-US" dirty="0" smtClean="0"/>
              <a:t>is length.</a:t>
            </a:r>
          </a:p>
          <a:p>
            <a:r>
              <a:rPr lang="en-US" dirty="0"/>
              <a:t>There are two types of lengths used in CSS </a:t>
            </a:r>
            <a:endParaRPr lang="en-US" dirty="0" smtClean="0"/>
          </a:p>
          <a:p>
            <a:pPr lvl="1"/>
            <a:r>
              <a:rPr lang="en-US" dirty="0" smtClean="0"/>
              <a:t>— </a:t>
            </a:r>
            <a:r>
              <a:rPr lang="en-US" dirty="0"/>
              <a:t>relative and absolute. </a:t>
            </a:r>
            <a:endParaRPr lang="en-US" dirty="0" smtClean="0"/>
          </a:p>
          <a:p>
            <a:r>
              <a:rPr lang="en-US" dirty="0" smtClean="0"/>
              <a:t>It's </a:t>
            </a:r>
            <a:r>
              <a:rPr lang="en-US" dirty="0"/>
              <a:t>important to know the difference in order to understand how big things will become.</a:t>
            </a:r>
          </a:p>
        </p:txBody>
      </p:sp>
    </p:spTree>
    <p:extLst>
      <p:ext uri="{BB962C8B-B14F-4D97-AF65-F5344CB8AC3E}">
        <p14:creationId xmlns:p14="http://schemas.microsoft.com/office/powerpoint/2010/main" val="3796597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Absolute length units</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dirty="0" smtClean="0"/>
              <a:t>following (next slide) </a:t>
            </a:r>
            <a:r>
              <a:rPr lang="en-US" dirty="0"/>
              <a:t>are all </a:t>
            </a:r>
            <a:r>
              <a:rPr lang="en-US" b="1" dirty="0"/>
              <a:t>absolute</a:t>
            </a:r>
            <a:r>
              <a:rPr lang="en-US" dirty="0"/>
              <a:t> length </a:t>
            </a:r>
            <a:r>
              <a:rPr lang="en-US" dirty="0" smtClean="0"/>
              <a:t>units.</a:t>
            </a:r>
          </a:p>
          <a:p>
            <a:r>
              <a:rPr lang="en-US" dirty="0"/>
              <a:t>T</a:t>
            </a:r>
            <a:r>
              <a:rPr lang="en-US" dirty="0" smtClean="0"/>
              <a:t>hey </a:t>
            </a:r>
            <a:r>
              <a:rPr lang="en-US" dirty="0"/>
              <a:t>are not relative to anything else, and are generally considered to always be the same size</a:t>
            </a:r>
            <a:r>
              <a:rPr lang="en-US" dirty="0" smtClean="0"/>
              <a:t>.</a:t>
            </a:r>
          </a:p>
          <a:p>
            <a:r>
              <a:rPr lang="en-US" dirty="0"/>
              <a:t>Most of these units are more useful when used for print, rather than screen output. </a:t>
            </a:r>
            <a:endParaRPr lang="en-US" dirty="0" smtClean="0"/>
          </a:p>
          <a:p>
            <a:r>
              <a:rPr lang="en-US" dirty="0" smtClean="0"/>
              <a:t>For </a:t>
            </a:r>
            <a:r>
              <a:rPr lang="en-US" dirty="0"/>
              <a:t>example, we don't typically use </a:t>
            </a:r>
            <a:r>
              <a:rPr lang="en-US" dirty="0" smtClean="0"/>
              <a:t>cm</a:t>
            </a:r>
            <a:r>
              <a:rPr lang="en-US" dirty="0"/>
              <a:t> (centimeters) on screen. The only value that you will commonly use is </a:t>
            </a:r>
            <a:r>
              <a:rPr lang="en-US" dirty="0" err="1" smtClean="0"/>
              <a:t>px</a:t>
            </a:r>
            <a:r>
              <a:rPr lang="en-US" dirty="0"/>
              <a:t> (pixels).</a:t>
            </a:r>
            <a:endParaRPr lang="en-US" dirty="0" smtClean="0"/>
          </a:p>
          <a:p>
            <a:endParaRPr lang="en-US" dirty="0"/>
          </a:p>
        </p:txBody>
      </p:sp>
    </p:spTree>
    <p:extLst>
      <p:ext uri="{BB962C8B-B14F-4D97-AF65-F5344CB8AC3E}">
        <p14:creationId xmlns:p14="http://schemas.microsoft.com/office/powerpoint/2010/main" val="564529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length units</a:t>
            </a:r>
            <a:endParaRPr lang="en-US" dirty="0"/>
          </a:p>
        </p:txBody>
      </p:sp>
      <p:pic>
        <p:nvPicPr>
          <p:cNvPr id="4" name="Picture 3"/>
          <p:cNvPicPr>
            <a:picLocks noChangeAspect="1"/>
          </p:cNvPicPr>
          <p:nvPr/>
        </p:nvPicPr>
        <p:blipFill>
          <a:blip r:embed="rId2"/>
          <a:stretch>
            <a:fillRect/>
          </a:stretch>
        </p:blipFill>
        <p:spPr>
          <a:xfrm>
            <a:off x="740746" y="1341532"/>
            <a:ext cx="10873499" cy="5197828"/>
          </a:xfrm>
          <a:prstGeom prst="rect">
            <a:avLst/>
          </a:prstGeom>
        </p:spPr>
      </p:pic>
    </p:spTree>
    <p:extLst>
      <p:ext uri="{BB962C8B-B14F-4D97-AF65-F5344CB8AC3E}">
        <p14:creationId xmlns:p14="http://schemas.microsoft.com/office/powerpoint/2010/main" val="431126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Practice</a:t>
            </a:r>
            <a:endParaRPr lang="en-US" dirty="0"/>
          </a:p>
        </p:txBody>
      </p:sp>
      <p:sp>
        <p:nvSpPr>
          <p:cNvPr id="3" name="Content Placeholder 2"/>
          <p:cNvSpPr>
            <a:spLocks noGrp="1"/>
          </p:cNvSpPr>
          <p:nvPr>
            <p:ph idx="1"/>
          </p:nvPr>
        </p:nvSpPr>
        <p:spPr/>
        <p:txBody>
          <a:bodyPr/>
          <a:lstStyle/>
          <a:p>
            <a:r>
              <a:rPr lang="en-US" dirty="0" smtClean="0"/>
              <a:t>See example FixUnits.html</a:t>
            </a:r>
            <a:endParaRPr lang="en-US" dirty="0"/>
          </a:p>
        </p:txBody>
      </p:sp>
    </p:spTree>
    <p:extLst>
      <p:ext uri="{BB962C8B-B14F-4D97-AF65-F5344CB8AC3E}">
        <p14:creationId xmlns:p14="http://schemas.microsoft.com/office/powerpoint/2010/main" val="1974516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Relative length units</a:t>
            </a:r>
            <a:br>
              <a:rPr lang="en-US" b="1" dirty="0"/>
            </a:br>
            <a:endParaRPr lang="en-US" dirty="0"/>
          </a:p>
        </p:txBody>
      </p:sp>
      <p:sp>
        <p:nvSpPr>
          <p:cNvPr id="3" name="Content Placeholder 2"/>
          <p:cNvSpPr>
            <a:spLocks noGrp="1"/>
          </p:cNvSpPr>
          <p:nvPr>
            <p:ph idx="1"/>
          </p:nvPr>
        </p:nvSpPr>
        <p:spPr/>
        <p:txBody>
          <a:bodyPr/>
          <a:lstStyle/>
          <a:p>
            <a:r>
              <a:rPr lang="en-US" dirty="0"/>
              <a:t>Relative length units are relative to something else, perhaps the size of the parent element's font, or the size of the viewport. </a:t>
            </a:r>
            <a:endParaRPr lang="en-US" dirty="0" smtClean="0"/>
          </a:p>
          <a:p>
            <a:r>
              <a:rPr lang="en-US" dirty="0" smtClean="0"/>
              <a:t>The </a:t>
            </a:r>
            <a:r>
              <a:rPr lang="en-US" dirty="0"/>
              <a:t>benefit of using relative units is that with some careful planning you can make it so the size of text or other elements scales relative to everything else on the page. </a:t>
            </a:r>
            <a:endParaRPr lang="en-US" dirty="0" smtClean="0"/>
          </a:p>
          <a:p>
            <a:r>
              <a:rPr lang="en-US" dirty="0" smtClean="0"/>
              <a:t>Some </a:t>
            </a:r>
            <a:r>
              <a:rPr lang="en-US" dirty="0"/>
              <a:t>of the most useful units for web development are listed in the table </a:t>
            </a:r>
            <a:r>
              <a:rPr lang="en-US" dirty="0" smtClean="0"/>
              <a:t>below (next slide)</a:t>
            </a:r>
            <a:endParaRPr lang="en-US" dirty="0"/>
          </a:p>
        </p:txBody>
      </p:sp>
    </p:spTree>
    <p:extLst>
      <p:ext uri="{BB962C8B-B14F-4D97-AF65-F5344CB8AC3E}">
        <p14:creationId xmlns:p14="http://schemas.microsoft.com/office/powerpoint/2010/main" val="1248365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469</Words>
  <Application>Microsoft Office PowerPoint</Application>
  <PresentationFormat>Widescreen</PresentationFormat>
  <Paragraphs>96</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CSS Units </vt:lpstr>
      <vt:lpstr>What is a viewport? </vt:lpstr>
      <vt:lpstr>Viewport continue…</vt:lpstr>
      <vt:lpstr>What is CSS value or Data type?</vt:lpstr>
      <vt:lpstr>Lengths</vt:lpstr>
      <vt:lpstr>Absolute length units </vt:lpstr>
      <vt:lpstr>Absolute length units</vt:lpstr>
      <vt:lpstr>Practice</vt:lpstr>
      <vt:lpstr>Relative length units </vt:lpstr>
      <vt:lpstr>Relative length units</vt:lpstr>
      <vt:lpstr>Relative length units</vt:lpstr>
      <vt:lpstr>Practice</vt:lpstr>
      <vt:lpstr>Discussion on units  1. em</vt:lpstr>
      <vt:lpstr>2. rem</vt:lpstr>
      <vt:lpstr>3. %</vt:lpstr>
      <vt:lpstr>4. vw(view width)</vt:lpstr>
      <vt:lpstr>5. vh(view height)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Units </dc:title>
  <dc:creator>Dell</dc:creator>
  <cp:lastModifiedBy>Dell</cp:lastModifiedBy>
  <cp:revision>115</cp:revision>
  <dcterms:created xsi:type="dcterms:W3CDTF">2024-02-01T00:32:11Z</dcterms:created>
  <dcterms:modified xsi:type="dcterms:W3CDTF">2024-02-01T07:48:02Z</dcterms:modified>
</cp:coreProperties>
</file>