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8" r:id="rId2"/>
    <p:sldId id="258" r:id="rId3"/>
    <p:sldId id="259" r:id="rId4"/>
    <p:sldId id="260" r:id="rId5"/>
    <p:sldId id="261" r:id="rId6"/>
    <p:sldId id="262" r:id="rId7"/>
    <p:sldId id="283" r:id="rId8"/>
    <p:sldId id="263" r:id="rId9"/>
    <p:sldId id="281" r:id="rId10"/>
    <p:sldId id="282" r:id="rId11"/>
    <p:sldId id="266" r:id="rId12"/>
    <p:sldId id="267" r:id="rId13"/>
    <p:sldId id="268" r:id="rId14"/>
    <p:sldId id="285" r:id="rId15"/>
    <p:sldId id="269" r:id="rId16"/>
    <p:sldId id="270" r:id="rId17"/>
    <p:sldId id="271" r:id="rId18"/>
    <p:sldId id="286" r:id="rId19"/>
    <p:sldId id="272" r:id="rId20"/>
    <p:sldId id="275" r:id="rId21"/>
    <p:sldId id="273" r:id="rId22"/>
    <p:sldId id="274" r:id="rId23"/>
    <p:sldId id="299" r:id="rId24"/>
    <p:sldId id="287" r:id="rId25"/>
    <p:sldId id="290" r:id="rId26"/>
    <p:sldId id="291" r:id="rId27"/>
    <p:sldId id="293" r:id="rId28"/>
    <p:sldId id="294" r:id="rId29"/>
  </p:sldIdLst>
  <p:sldSz cx="9144000" cy="6858000" type="screen4x3"/>
  <p:notesSz cx="9874250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FE4"/>
    <a:srgbClr val="0000CC"/>
    <a:srgbClr val="800080"/>
    <a:srgbClr val="CC0099"/>
    <a:srgbClr val="000099"/>
    <a:srgbClr val="183D67"/>
    <a:srgbClr val="B2B2B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3" autoAdjust="0"/>
    <p:restoredTop sz="94643" autoAdjust="0"/>
  </p:normalViewPr>
  <p:slideViewPr>
    <p:cSldViewPr>
      <p:cViewPr varScale="1">
        <p:scale>
          <a:sx n="110" d="100"/>
          <a:sy n="110" d="100"/>
        </p:scale>
        <p:origin x="2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wmf"/><Relationship Id="rId2" Type="http://schemas.openxmlformats.org/officeDocument/2006/relationships/image" Target="../media/image46.png"/><Relationship Id="rId1" Type="http://schemas.openxmlformats.org/officeDocument/2006/relationships/image" Target="../media/image45.png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60.wmf"/><Relationship Id="rId1" Type="http://schemas.openxmlformats.org/officeDocument/2006/relationships/image" Target="../media/image59.e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png"/><Relationship Id="rId1" Type="http://schemas.openxmlformats.org/officeDocument/2006/relationships/image" Target="../media/image71.png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83.wmf"/><Relationship Id="rId7" Type="http://schemas.openxmlformats.org/officeDocument/2006/relationships/image" Target="../media/image87.e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9" Type="http://schemas.openxmlformats.org/officeDocument/2006/relationships/image" Target="../media/image8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7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12" Type="http://schemas.openxmlformats.org/officeDocument/2006/relationships/image" Target="../media/image32.png"/><Relationship Id="rId17" Type="http://schemas.openxmlformats.org/officeDocument/2006/relationships/image" Target="../media/image111.wmf"/><Relationship Id="rId2" Type="http://schemas.openxmlformats.org/officeDocument/2006/relationships/image" Target="../media/image97.emf"/><Relationship Id="rId16" Type="http://schemas.openxmlformats.org/officeDocument/2006/relationships/image" Target="../media/image110.wmf"/><Relationship Id="rId1" Type="http://schemas.openxmlformats.org/officeDocument/2006/relationships/image" Target="../media/image96.wmf"/><Relationship Id="rId6" Type="http://schemas.openxmlformats.org/officeDocument/2006/relationships/image" Target="../media/image101.e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5" Type="http://schemas.openxmlformats.org/officeDocument/2006/relationships/image" Target="../media/image109.e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Relationship Id="rId14" Type="http://schemas.openxmlformats.org/officeDocument/2006/relationships/image" Target="../media/image10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e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30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emf"/><Relationship Id="rId5" Type="http://schemas.openxmlformats.org/officeDocument/2006/relationships/image" Target="../media/image122.wmf"/><Relationship Id="rId15" Type="http://schemas.openxmlformats.org/officeDocument/2006/relationships/image" Target="../media/image132.wmf"/><Relationship Id="rId10" Type="http://schemas.openxmlformats.org/officeDocument/2006/relationships/image" Target="../media/image127.e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Relationship Id="rId14" Type="http://schemas.openxmlformats.org/officeDocument/2006/relationships/image" Target="../media/image1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image" Target="../media/image145.wmf"/><Relationship Id="rId18" Type="http://schemas.openxmlformats.org/officeDocument/2006/relationships/image" Target="../media/image150.wmf"/><Relationship Id="rId3" Type="http://schemas.openxmlformats.org/officeDocument/2006/relationships/image" Target="../media/image135.emf"/><Relationship Id="rId7" Type="http://schemas.openxmlformats.org/officeDocument/2006/relationships/image" Target="../media/image139.wmf"/><Relationship Id="rId12" Type="http://schemas.openxmlformats.org/officeDocument/2006/relationships/image" Target="../media/image144.wmf"/><Relationship Id="rId17" Type="http://schemas.openxmlformats.org/officeDocument/2006/relationships/image" Target="../media/image149.wmf"/><Relationship Id="rId2" Type="http://schemas.openxmlformats.org/officeDocument/2006/relationships/image" Target="../media/image134.emf"/><Relationship Id="rId16" Type="http://schemas.openxmlformats.org/officeDocument/2006/relationships/image" Target="../media/image148.emf"/><Relationship Id="rId20" Type="http://schemas.openxmlformats.org/officeDocument/2006/relationships/image" Target="../media/image151.wmf"/><Relationship Id="rId1" Type="http://schemas.openxmlformats.org/officeDocument/2006/relationships/image" Target="../media/image133.emf"/><Relationship Id="rId6" Type="http://schemas.openxmlformats.org/officeDocument/2006/relationships/image" Target="../media/image138.wmf"/><Relationship Id="rId11" Type="http://schemas.openxmlformats.org/officeDocument/2006/relationships/image" Target="../media/image143.wmf"/><Relationship Id="rId5" Type="http://schemas.openxmlformats.org/officeDocument/2006/relationships/image" Target="../media/image137.wmf"/><Relationship Id="rId15" Type="http://schemas.openxmlformats.org/officeDocument/2006/relationships/image" Target="../media/image147.emf"/><Relationship Id="rId10" Type="http://schemas.openxmlformats.org/officeDocument/2006/relationships/image" Target="../media/image142.wmf"/><Relationship Id="rId19" Type="http://schemas.openxmlformats.org/officeDocument/2006/relationships/image" Target="../media/image32.png"/><Relationship Id="rId4" Type="http://schemas.openxmlformats.org/officeDocument/2006/relationships/image" Target="../media/image136.wmf"/><Relationship Id="rId9" Type="http://schemas.openxmlformats.org/officeDocument/2006/relationships/image" Target="../media/image141.wmf"/><Relationship Id="rId14" Type="http://schemas.openxmlformats.org/officeDocument/2006/relationships/image" Target="../media/image14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image" Target="../media/image32.png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12" Type="http://schemas.openxmlformats.org/officeDocument/2006/relationships/image" Target="../media/image150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11" Type="http://schemas.openxmlformats.org/officeDocument/2006/relationships/image" Target="../media/image161.emf"/><Relationship Id="rId5" Type="http://schemas.openxmlformats.org/officeDocument/2006/relationships/image" Target="../media/image156.emf"/><Relationship Id="rId10" Type="http://schemas.openxmlformats.org/officeDocument/2006/relationships/image" Target="../media/image160.wmf"/><Relationship Id="rId4" Type="http://schemas.openxmlformats.org/officeDocument/2006/relationships/image" Target="../media/image155.emf"/><Relationship Id="rId9" Type="http://schemas.openxmlformats.org/officeDocument/2006/relationships/image" Target="../media/image159.wmf"/><Relationship Id="rId14" Type="http://schemas.openxmlformats.org/officeDocument/2006/relationships/image" Target="../media/image15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image" Target="../media/image178.wmf"/><Relationship Id="rId3" Type="http://schemas.openxmlformats.org/officeDocument/2006/relationships/image" Target="../media/image168.wmf"/><Relationship Id="rId7" Type="http://schemas.openxmlformats.org/officeDocument/2006/relationships/image" Target="../media/image172.png"/><Relationship Id="rId12" Type="http://schemas.openxmlformats.org/officeDocument/2006/relationships/image" Target="../media/image177.wmf"/><Relationship Id="rId2" Type="http://schemas.openxmlformats.org/officeDocument/2006/relationships/image" Target="../media/image167.png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11" Type="http://schemas.openxmlformats.org/officeDocument/2006/relationships/image" Target="../media/image176.wmf"/><Relationship Id="rId5" Type="http://schemas.openxmlformats.org/officeDocument/2006/relationships/image" Target="../media/image170.wmf"/><Relationship Id="rId10" Type="http://schemas.openxmlformats.org/officeDocument/2006/relationships/image" Target="../media/image175.w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Relationship Id="rId14" Type="http://schemas.openxmlformats.org/officeDocument/2006/relationships/image" Target="../media/image17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png"/><Relationship Id="rId7" Type="http://schemas.openxmlformats.org/officeDocument/2006/relationships/image" Target="../media/image185.wmf"/><Relationship Id="rId2" Type="http://schemas.openxmlformats.org/officeDocument/2006/relationships/image" Target="../media/image180.png"/><Relationship Id="rId1" Type="http://schemas.openxmlformats.org/officeDocument/2006/relationships/image" Target="../media/image167.png"/><Relationship Id="rId6" Type="http://schemas.openxmlformats.org/officeDocument/2006/relationships/image" Target="../media/image184.wmf"/><Relationship Id="rId11" Type="http://schemas.openxmlformats.org/officeDocument/2006/relationships/image" Target="../media/image188.wmf"/><Relationship Id="rId5" Type="http://schemas.openxmlformats.org/officeDocument/2006/relationships/image" Target="../media/image183.wmf"/><Relationship Id="rId10" Type="http://schemas.openxmlformats.org/officeDocument/2006/relationships/image" Target="../media/image172.png"/><Relationship Id="rId4" Type="http://schemas.openxmlformats.org/officeDocument/2006/relationships/image" Target="../media/image182.png"/><Relationship Id="rId9" Type="http://schemas.openxmlformats.org/officeDocument/2006/relationships/image" Target="../media/image1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png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3.wmf"/><Relationship Id="rId7" Type="http://schemas.openxmlformats.org/officeDocument/2006/relationships/image" Target="../media/image13.wmf"/><Relationship Id="rId2" Type="http://schemas.openxmlformats.org/officeDocument/2006/relationships/image" Target="../media/image7.wmf"/><Relationship Id="rId1" Type="http://schemas.openxmlformats.org/officeDocument/2006/relationships/image" Target="../media/image11.wmf"/><Relationship Id="rId6" Type="http://schemas.openxmlformats.org/officeDocument/2006/relationships/image" Target="../media/image12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png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00261E9-D708-41E3-B394-7935FCF7298E}" type="datetimeFigureOut">
              <a:rPr lang="zh-CN" altLang="en-US"/>
              <a:pPr>
                <a:defRPr/>
              </a:pPr>
              <a:t>2022/10/26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13F9740-55F0-4988-A5CB-5648309535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92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0993E34-4E80-440D-AD3B-752999CC87F3}" type="datetimeFigureOut">
              <a:rPr lang="zh-CN" altLang="en-US"/>
              <a:pPr>
                <a:defRPr/>
              </a:pPr>
              <a:t>2022/10/26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06775" y="849313"/>
            <a:ext cx="3060700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F9563-B2A6-487B-B5AC-ACF97AC57D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17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51A8F1-1C7D-4B37-8657-A082552C856E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5679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2475" indent="-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8875" indent="-231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2425" indent="-231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85975" indent="-231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431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003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575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147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DBD02D-BBF6-45C4-ACB1-87D55E0C3091}" type="slidenum">
              <a:rPr lang="zh-CN" altLang="zh-CN" sz="1300" b="1" smtClean="0"/>
              <a:pPr/>
              <a:t>27</a:t>
            </a:fld>
            <a:endParaRPr lang="zh-CN" altLang="zh-CN" sz="1300" b="1" smtClean="0"/>
          </a:p>
        </p:txBody>
      </p:sp>
    </p:spTree>
    <p:extLst>
      <p:ext uri="{BB962C8B-B14F-4D97-AF65-F5344CB8AC3E}">
        <p14:creationId xmlns:p14="http://schemas.microsoft.com/office/powerpoint/2010/main" val="155660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23900" indent="-277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12838" indent="-220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58925" indent="-220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5013" indent="-220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62213" indent="-220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9413" indent="-220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6613" indent="-220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33813" indent="-220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EA82C9-A755-4448-AD0C-03E936F33044}" type="slidenum">
              <a:rPr lang="zh-CN" altLang="zh-CN" sz="1300" b="1" smtClean="0"/>
              <a:pPr/>
              <a:t>28</a:t>
            </a:fld>
            <a:endParaRPr lang="zh-CN" altLang="zh-CN" sz="1300" b="1" smtClean="0"/>
          </a:p>
        </p:txBody>
      </p:sp>
    </p:spTree>
    <p:extLst>
      <p:ext uri="{BB962C8B-B14F-4D97-AF65-F5344CB8AC3E}">
        <p14:creationId xmlns:p14="http://schemas.microsoft.com/office/powerpoint/2010/main" val="293140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EC398-4A4D-4A1B-9D43-EAC523E2ED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31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5E37C-DE72-4769-8B13-8DACB5C2B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5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23080-70E8-47A8-8C93-CC0915D56D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888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6E1EF-8709-4E81-829F-B4296E441B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9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AA7A6-5CF0-4B4B-935D-D2293F788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79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F58C9-3C35-490A-AEB6-93D8E3588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38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6CCED-26F6-4F42-A702-DC5F644C22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96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56CF5-0684-44E3-8FEC-A80D84B885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5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DD6F9-B174-4659-B3CA-7A484D299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87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3215C-1531-4C00-98F6-C2F8019C1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61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C2012-8F88-43DB-A6CD-6A17EFD62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00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28264-54F2-48D3-A303-47A92D0525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87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AA06276-3B43-4889-B7B8-FBCB31C66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png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7" Type="http://schemas.openxmlformats.org/officeDocument/2006/relationships/image" Target="../media/image54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png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66.wmf"/><Relationship Id="rId26" Type="http://schemas.openxmlformats.org/officeDocument/2006/relationships/oleObject" Target="../embeddings/oleObject81.bin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67.wmf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76.bin"/><Relationship Id="rId25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73.bin"/><Relationship Id="rId24" Type="http://schemas.openxmlformats.org/officeDocument/2006/relationships/oleObject" Target="../embeddings/oleObject80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image" Target="../media/image68.wmf"/><Relationship Id="rId28" Type="http://schemas.openxmlformats.org/officeDocument/2006/relationships/hyperlink" Target="https://www.bilibili.com/video/BV1cV411C77D?from=search&amp;seid=10629324502111233059" TargetMode="External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59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4.wmf"/><Relationship Id="rId22" Type="http://schemas.openxmlformats.org/officeDocument/2006/relationships/oleObject" Target="../embeddings/oleObject79.bin"/><Relationship Id="rId27" Type="http://schemas.openxmlformats.org/officeDocument/2006/relationships/image" Target="../media/image7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png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71.png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76.wmf"/><Relationship Id="rId22" Type="http://schemas.openxmlformats.org/officeDocument/2006/relationships/image" Target="../media/image8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88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emf"/><Relationship Id="rId20" Type="http://schemas.openxmlformats.org/officeDocument/2006/relationships/image" Target="../media/image89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8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9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93.e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95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03.wmf"/><Relationship Id="rId26" Type="http://schemas.openxmlformats.org/officeDocument/2006/relationships/image" Target="../media/image32.png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34" Type="http://schemas.openxmlformats.org/officeDocument/2006/relationships/image" Target="../media/image110.wmf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3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29" Type="http://schemas.openxmlformats.org/officeDocument/2006/relationships/oleObject" Target="../embeddings/oleObject12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06.wmf"/><Relationship Id="rId32" Type="http://schemas.openxmlformats.org/officeDocument/2006/relationships/image" Target="../media/image109.e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107.wmf"/><Relationship Id="rId36" Type="http://schemas.openxmlformats.org/officeDocument/2006/relationships/image" Target="../media/image111.wmf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15.bin"/><Relationship Id="rId31" Type="http://schemas.openxmlformats.org/officeDocument/2006/relationships/oleObject" Target="../embeddings/oleObject121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01.e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108.emf"/><Relationship Id="rId35" Type="http://schemas.openxmlformats.org/officeDocument/2006/relationships/oleObject" Target="../embeddings/oleObject123.bin"/><Relationship Id="rId8" Type="http://schemas.openxmlformats.org/officeDocument/2006/relationships/image" Target="../media/image9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25.wmf"/><Relationship Id="rId26" Type="http://schemas.openxmlformats.org/officeDocument/2006/relationships/image" Target="../media/image129.wmf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29" Type="http://schemas.openxmlformats.org/officeDocument/2006/relationships/oleObject" Target="../embeddings/oleObject14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28.emf"/><Relationship Id="rId32" Type="http://schemas.openxmlformats.org/officeDocument/2006/relationships/image" Target="../media/image132.w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28" Type="http://schemas.openxmlformats.org/officeDocument/2006/relationships/image" Target="../media/image130.wmf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38.bin"/><Relationship Id="rId31" Type="http://schemas.openxmlformats.org/officeDocument/2006/relationships/oleObject" Target="../embeddings/oleObject144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23.wmf"/><Relationship Id="rId22" Type="http://schemas.openxmlformats.org/officeDocument/2006/relationships/image" Target="../media/image127.emf"/><Relationship Id="rId27" Type="http://schemas.openxmlformats.org/officeDocument/2006/relationships/oleObject" Target="../embeddings/oleObject142.bin"/><Relationship Id="rId30" Type="http://schemas.openxmlformats.org/officeDocument/2006/relationships/image" Target="../media/image131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40.wmf"/><Relationship Id="rId26" Type="http://schemas.openxmlformats.org/officeDocument/2006/relationships/image" Target="../media/image144.wmf"/><Relationship Id="rId39" Type="http://schemas.openxmlformats.org/officeDocument/2006/relationships/oleObject" Target="../embeddings/oleObject163.bin"/><Relationship Id="rId21" Type="http://schemas.openxmlformats.org/officeDocument/2006/relationships/oleObject" Target="../embeddings/oleObject154.bin"/><Relationship Id="rId34" Type="http://schemas.openxmlformats.org/officeDocument/2006/relationships/image" Target="../media/image148.emf"/><Relationship Id="rId42" Type="http://schemas.openxmlformats.org/officeDocument/2006/relationships/image" Target="../media/image151.wmf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29" Type="http://schemas.openxmlformats.org/officeDocument/2006/relationships/oleObject" Target="../embeddings/oleObject158.bin"/><Relationship Id="rId41" Type="http://schemas.openxmlformats.org/officeDocument/2006/relationships/oleObject" Target="../embeddings/oleObject164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4.e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43.wmf"/><Relationship Id="rId32" Type="http://schemas.openxmlformats.org/officeDocument/2006/relationships/image" Target="../media/image147.emf"/><Relationship Id="rId37" Type="http://schemas.openxmlformats.org/officeDocument/2006/relationships/oleObject" Target="../embeddings/oleObject162.bin"/><Relationship Id="rId40" Type="http://schemas.openxmlformats.org/officeDocument/2006/relationships/image" Target="../media/image32.png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145.wmf"/><Relationship Id="rId36" Type="http://schemas.openxmlformats.org/officeDocument/2006/relationships/image" Target="../media/image149.wmf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53.bin"/><Relationship Id="rId31" Type="http://schemas.openxmlformats.org/officeDocument/2006/relationships/oleObject" Target="../embeddings/oleObject159.bin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38.wmf"/><Relationship Id="rId22" Type="http://schemas.openxmlformats.org/officeDocument/2006/relationships/image" Target="../media/image142.wmf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146.wmf"/><Relationship Id="rId35" Type="http://schemas.openxmlformats.org/officeDocument/2006/relationships/oleObject" Target="../embeddings/oleObject161.bin"/><Relationship Id="rId8" Type="http://schemas.openxmlformats.org/officeDocument/2006/relationships/image" Target="../media/image135.emf"/><Relationship Id="rId3" Type="http://schemas.openxmlformats.org/officeDocument/2006/relationships/oleObject" Target="../embeddings/oleObject145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33" Type="http://schemas.openxmlformats.org/officeDocument/2006/relationships/oleObject" Target="../embeddings/oleObject160.bin"/><Relationship Id="rId38" Type="http://schemas.openxmlformats.org/officeDocument/2006/relationships/image" Target="../media/image15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39.wmf"/><Relationship Id="rId26" Type="http://schemas.openxmlformats.org/officeDocument/2006/relationships/image" Target="../media/image150.w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56.e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20" Type="http://schemas.openxmlformats.org/officeDocument/2006/relationships/image" Target="../media/image159.wmf"/><Relationship Id="rId29" Type="http://schemas.openxmlformats.org/officeDocument/2006/relationships/oleObject" Target="../embeddings/oleObject178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61.e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32.png"/><Relationship Id="rId10" Type="http://schemas.openxmlformats.org/officeDocument/2006/relationships/image" Target="../media/image155.emf"/><Relationship Id="rId19" Type="http://schemas.openxmlformats.org/officeDocument/2006/relationships/oleObject" Target="../embeddings/oleObject173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57.wmf"/><Relationship Id="rId22" Type="http://schemas.openxmlformats.org/officeDocument/2006/relationships/image" Target="../media/image160.wmf"/><Relationship Id="rId27" Type="http://schemas.openxmlformats.org/officeDocument/2006/relationships/oleObject" Target="../embeddings/oleObject177.bin"/><Relationship Id="rId30" Type="http://schemas.openxmlformats.org/officeDocument/2006/relationships/image" Target="../media/image15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73.wmf"/><Relationship Id="rId26" Type="http://schemas.openxmlformats.org/officeDocument/2006/relationships/image" Target="../media/image177.w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png"/><Relationship Id="rId20" Type="http://schemas.openxmlformats.org/officeDocument/2006/relationships/image" Target="../media/image174.wmf"/><Relationship Id="rId29" Type="http://schemas.openxmlformats.org/officeDocument/2006/relationships/oleObject" Target="../embeddings/oleObject19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7.png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76.wmf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image" Target="../media/image178.wmf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71.wmf"/><Relationship Id="rId22" Type="http://schemas.openxmlformats.org/officeDocument/2006/relationships/image" Target="../media/image175.wmf"/><Relationship Id="rId27" Type="http://schemas.openxmlformats.org/officeDocument/2006/relationships/oleObject" Target="../embeddings/oleObject191.bin"/><Relationship Id="rId30" Type="http://schemas.openxmlformats.org/officeDocument/2006/relationships/image" Target="../media/image179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wmf"/><Relationship Id="rId18" Type="http://schemas.openxmlformats.org/officeDocument/2006/relationships/oleObject" Target="../embeddings/oleObject201.bin"/><Relationship Id="rId26" Type="http://schemas.openxmlformats.org/officeDocument/2006/relationships/oleObject" Target="../embeddings/oleObject205.bin"/><Relationship Id="rId3" Type="http://schemas.openxmlformats.org/officeDocument/2006/relationships/oleObject" Target="../embeddings/oleObject193.bin"/><Relationship Id="rId21" Type="http://schemas.openxmlformats.org/officeDocument/2006/relationships/image" Target="../media/image187.wmf"/><Relationship Id="rId7" Type="http://schemas.openxmlformats.org/officeDocument/2006/relationships/oleObject" Target="../embeddings/oleObject195.bin"/><Relationship Id="rId12" Type="http://schemas.openxmlformats.org/officeDocument/2006/relationships/oleObject" Target="../embeddings/oleObject198.bin"/><Relationship Id="rId17" Type="http://schemas.openxmlformats.org/officeDocument/2006/relationships/image" Target="../media/image185.wmf"/><Relationship Id="rId25" Type="http://schemas.openxmlformats.org/officeDocument/2006/relationships/image" Target="../media/image188.wmf"/><Relationship Id="rId33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0.bin"/><Relationship Id="rId20" Type="http://schemas.openxmlformats.org/officeDocument/2006/relationships/oleObject" Target="../embeddings/oleObject202.bin"/><Relationship Id="rId29" Type="http://schemas.openxmlformats.org/officeDocument/2006/relationships/oleObject" Target="../embeddings/oleObject208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0.png"/><Relationship Id="rId11" Type="http://schemas.openxmlformats.org/officeDocument/2006/relationships/image" Target="../media/image182.png"/><Relationship Id="rId24" Type="http://schemas.openxmlformats.org/officeDocument/2006/relationships/oleObject" Target="../embeddings/oleObject204.bin"/><Relationship Id="rId32" Type="http://schemas.openxmlformats.org/officeDocument/2006/relationships/oleObject" Target="../embeddings/oleObject211.bin"/><Relationship Id="rId5" Type="http://schemas.openxmlformats.org/officeDocument/2006/relationships/oleObject" Target="../embeddings/oleObject194.bin"/><Relationship Id="rId15" Type="http://schemas.openxmlformats.org/officeDocument/2006/relationships/image" Target="../media/image184.wmf"/><Relationship Id="rId23" Type="http://schemas.openxmlformats.org/officeDocument/2006/relationships/image" Target="../media/image172.png"/><Relationship Id="rId28" Type="http://schemas.openxmlformats.org/officeDocument/2006/relationships/oleObject" Target="../embeddings/oleObject207.bin"/><Relationship Id="rId10" Type="http://schemas.openxmlformats.org/officeDocument/2006/relationships/oleObject" Target="../embeddings/oleObject197.bin"/><Relationship Id="rId19" Type="http://schemas.openxmlformats.org/officeDocument/2006/relationships/image" Target="../media/image186.wmf"/><Relationship Id="rId31" Type="http://schemas.openxmlformats.org/officeDocument/2006/relationships/oleObject" Target="../embeddings/oleObject210.bin"/><Relationship Id="rId4" Type="http://schemas.openxmlformats.org/officeDocument/2006/relationships/image" Target="../media/image167.png"/><Relationship Id="rId9" Type="http://schemas.openxmlformats.org/officeDocument/2006/relationships/image" Target="../media/image181.png"/><Relationship Id="rId14" Type="http://schemas.openxmlformats.org/officeDocument/2006/relationships/oleObject" Target="../embeddings/oleObject199.bin"/><Relationship Id="rId22" Type="http://schemas.openxmlformats.org/officeDocument/2006/relationships/oleObject" Target="../embeddings/oleObject203.bin"/><Relationship Id="rId27" Type="http://schemas.openxmlformats.org/officeDocument/2006/relationships/oleObject" Target="../embeddings/oleObject206.bin"/><Relationship Id="rId30" Type="http://schemas.openxmlformats.org/officeDocument/2006/relationships/oleObject" Target="../embeddings/oleObject209.bin"/><Relationship Id="rId8" Type="http://schemas.openxmlformats.org/officeDocument/2006/relationships/oleObject" Target="../embeddings/oleObject19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13" Type="http://schemas.openxmlformats.org/officeDocument/2006/relationships/image" Target="../media/image19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0.wmf"/><Relationship Id="rId12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png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192.wmf"/><Relationship Id="rId5" Type="http://schemas.openxmlformats.org/officeDocument/2006/relationships/image" Target="../media/image189.wmf"/><Relationship Id="rId15" Type="http://schemas.openxmlformats.org/officeDocument/2006/relationships/image" Target="../media/image194.wmf"/><Relationship Id="rId10" Type="http://schemas.openxmlformats.org/officeDocument/2006/relationships/oleObject" Target="../embeddings/oleObject216.bin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191.wmf"/><Relationship Id="rId14" Type="http://schemas.openxmlformats.org/officeDocument/2006/relationships/oleObject" Target="../embeddings/oleObject21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10" Type="http://schemas.openxmlformats.org/officeDocument/2006/relationships/image" Target="../media/image203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26" Type="http://schemas.openxmlformats.org/officeDocument/2006/relationships/image" Target="../media/image8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6.wmf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7.bin"/><Relationship Id="rId5" Type="http://schemas.openxmlformats.org/officeDocument/2006/relationships/image" Target="../media/image2.png"/><Relationship Id="rId15" Type="http://schemas.openxmlformats.org/officeDocument/2006/relationships/image" Target="../media/image5.wmf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5.bin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29.bin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4.wmf"/><Relationship Id="rId5" Type="http://schemas.openxmlformats.org/officeDocument/2006/relationships/image" Target="../media/image15.png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13.wmf"/><Relationship Id="rId4" Type="http://schemas.openxmlformats.org/officeDocument/2006/relationships/image" Target="../media/image11.wmf"/><Relationship Id="rId9" Type="http://schemas.openxmlformats.org/officeDocument/2006/relationships/image" Target="../media/image3.wmf"/><Relationship Id="rId14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Grp="1" noChangeAspect="1"/>
          </p:cNvGraphicFramePr>
          <p:nvPr>
            <p:ph/>
          </p:nvPr>
        </p:nvGraphicFramePr>
        <p:xfrm>
          <a:off x="4498975" y="0"/>
          <a:ext cx="46450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位图图像" r:id="rId3" imgW="10266667" imgH="7714286" progId="Paint.Picture">
                  <p:embed/>
                </p:oleObj>
              </mc:Choice>
              <mc:Fallback>
                <p:oleObj name="位图图像" r:id="rId3" imgW="10266667" imgH="771428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0"/>
                        <a:ext cx="464502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flat" cmpd="sng" algn="ctr">
                            <a:solidFill>
                              <a:srgbClr val="FF33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01675" y="581025"/>
            <a:ext cx="33766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8000" b="1">
                <a:latin typeface="Times New Roman" panose="02020603050405020304" pitchFamily="18" charset="0"/>
                <a:ea typeface="隶书" panose="02010509060101010101" pitchFamily="49" charset="-122"/>
              </a:rPr>
              <a:t>第四篇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47725" y="1822450"/>
            <a:ext cx="3119438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7200">
                <a:latin typeface="Times New Roman" panose="02020603050405020304" pitchFamily="18" charset="0"/>
                <a:ea typeface="隶书" panose="02010509060101010101" pitchFamily="49" charset="-122"/>
              </a:rPr>
              <a:t>振动与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7200">
                <a:latin typeface="Times New Roman" panose="02020603050405020304" pitchFamily="18" charset="0"/>
                <a:ea typeface="隶书" panose="02010509060101010101" pitchFamily="49" charset="-122"/>
              </a:rPr>
              <a:t>  波动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92138" y="4122738"/>
            <a:ext cx="34686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电磁振荡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与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电磁波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28675" y="1844675"/>
            <a:ext cx="7704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º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W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e </a:t>
            </a:r>
            <a:r>
              <a:rPr kumimoji="1" lang="zh-CN" altLang="en-US" sz="2800" b="1" i="1" baseline="-2500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W 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m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zh-CN" sz="2800" b="1">
                <a:latin typeface="Times New Roman" panose="02020603050405020304" pitchFamily="18" charset="0"/>
              </a:rPr>
              <a:t>随时间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周期性变化，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总能量守恒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27088" y="2765425"/>
            <a:ext cx="701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2º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 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W</a:t>
            </a:r>
            <a:r>
              <a:rPr kumimoji="1" lang="zh-CN" altLang="zh-CN" sz="2800" b="1" baseline="-25000">
                <a:latin typeface="Times New Roman" panose="02020603050405020304" pitchFamily="18" charset="0"/>
              </a:rPr>
              <a:t>总</a:t>
            </a:r>
            <a:r>
              <a:rPr kumimoji="1" lang="zh-CN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 </a:t>
            </a:r>
            <a:r>
              <a:rPr kumimoji="1"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8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m  </a:t>
            </a:r>
            <a:r>
              <a:rPr kumimoji="1"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电荷振幅）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700338" y="4545013"/>
          <a:ext cx="2616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2222500" imgH="673100" progId="Equation.DSMT4">
                  <p:embed/>
                </p:oleObj>
              </mc:Choice>
              <mc:Fallback>
                <p:oleObj name="Equation" r:id="rId3" imgW="22225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545013"/>
                        <a:ext cx="26162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827088" y="3594100"/>
            <a:ext cx="705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3º 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能量变化频率是振荡频率的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倍，且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647700" y="290513"/>
            <a:ext cx="1906588" cy="1468437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079500" y="620713"/>
            <a:ext cx="1439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ea typeface="隶书" panose="02010509060101010101" pitchFamily="49" charset="-122"/>
              </a:rPr>
              <a:t>注意</a:t>
            </a:r>
          </a:p>
        </p:txBody>
      </p:sp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8772525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7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75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71" grpId="0" autoUpdateAnimBg="0"/>
      <p:bldP spid="11272" grpId="0" animBg="1" autoUpdateAnimBg="0"/>
      <p:bldP spid="112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01675" y="325438"/>
            <a:ext cx="7959725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60000"/>
              </a:spcBef>
              <a:buFontTx/>
              <a:buNone/>
            </a:pPr>
            <a:r>
              <a:rPr kumimoji="1" lang="zh-CN" altLang="en-US" b="1"/>
              <a:t>第</a:t>
            </a:r>
            <a:r>
              <a:rPr kumimoji="1" lang="en-US" altLang="zh-CN" b="1">
                <a:latin typeface="Times New Roman" panose="02020603050405020304" pitchFamily="18" charset="0"/>
              </a:rPr>
              <a:t>2</a:t>
            </a:r>
            <a:r>
              <a:rPr kumimoji="1" lang="zh-CN" altLang="en-US" b="1"/>
              <a:t>节  电磁波的发射和传播</a:t>
            </a:r>
            <a:endParaRPr kumimoji="1" lang="zh-CN" altLang="en-US" b="1">
              <a:latin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Shooting and Spreading of </a:t>
            </a:r>
            <a:b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Electromagnetic Waves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42875" y="1736725"/>
            <a:ext cx="4967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2.1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电磁辐射</a:t>
            </a:r>
          </a:p>
        </p:txBody>
      </p:sp>
      <p:sp>
        <p:nvSpPr>
          <p:cNvPr id="12292" name="Arc 4"/>
          <p:cNvSpPr>
            <a:spLocks/>
          </p:cNvSpPr>
          <p:nvPr/>
        </p:nvSpPr>
        <p:spPr bwMode="auto">
          <a:xfrm>
            <a:off x="1316038" y="3287713"/>
            <a:ext cx="323850" cy="1387475"/>
          </a:xfrm>
          <a:custGeom>
            <a:avLst/>
            <a:gdLst>
              <a:gd name="T0" fmla="*/ 2147483646 w 22991"/>
              <a:gd name="T1" fmla="*/ 2147483646 h 43182"/>
              <a:gd name="T2" fmla="*/ 2147483646 w 22991"/>
              <a:gd name="T3" fmla="*/ 0 h 43182"/>
              <a:gd name="T4" fmla="*/ 2147483646 w 22991"/>
              <a:gd name="T5" fmla="*/ 2147483646 h 43182"/>
              <a:gd name="T6" fmla="*/ 0 60000 65536"/>
              <a:gd name="T7" fmla="*/ 0 60000 65536"/>
              <a:gd name="T8" fmla="*/ 0 60000 65536"/>
              <a:gd name="T9" fmla="*/ 0 w 22991"/>
              <a:gd name="T10" fmla="*/ 0 h 43182"/>
              <a:gd name="T11" fmla="*/ 22991 w 22991"/>
              <a:gd name="T12" fmla="*/ 43182 h 43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91" h="43182" fill="none" extrusionOk="0">
                <a:moveTo>
                  <a:pt x="22991" y="43137"/>
                </a:moveTo>
                <a:cubicBezTo>
                  <a:pt x="22527" y="43167"/>
                  <a:pt x="22064" y="43181"/>
                  <a:pt x="21600" y="43182"/>
                </a:cubicBezTo>
                <a:cubicBezTo>
                  <a:pt x="9670" y="43182"/>
                  <a:pt x="0" y="33511"/>
                  <a:pt x="0" y="21582"/>
                </a:cubicBezTo>
                <a:cubicBezTo>
                  <a:pt x="-1" y="9999"/>
                  <a:pt x="9135" y="478"/>
                  <a:pt x="20708" y="0"/>
                </a:cubicBezTo>
              </a:path>
              <a:path w="22991" h="43182" stroke="0" extrusionOk="0">
                <a:moveTo>
                  <a:pt x="22991" y="43137"/>
                </a:moveTo>
                <a:cubicBezTo>
                  <a:pt x="22527" y="43167"/>
                  <a:pt x="22064" y="43181"/>
                  <a:pt x="21600" y="43182"/>
                </a:cubicBezTo>
                <a:cubicBezTo>
                  <a:pt x="9670" y="43182"/>
                  <a:pt x="0" y="33511"/>
                  <a:pt x="0" y="21582"/>
                </a:cubicBezTo>
                <a:cubicBezTo>
                  <a:pt x="-1" y="9999"/>
                  <a:pt x="9135" y="478"/>
                  <a:pt x="20708" y="0"/>
                </a:cubicBezTo>
                <a:lnTo>
                  <a:pt x="21600" y="21582"/>
                </a:lnTo>
                <a:lnTo>
                  <a:pt x="22991" y="43137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Arc 5"/>
          <p:cNvSpPr>
            <a:spLocks/>
          </p:cNvSpPr>
          <p:nvPr/>
        </p:nvSpPr>
        <p:spPr bwMode="auto">
          <a:xfrm>
            <a:off x="1543050" y="3995738"/>
            <a:ext cx="1674813" cy="222250"/>
          </a:xfrm>
          <a:custGeom>
            <a:avLst/>
            <a:gdLst>
              <a:gd name="T0" fmla="*/ 2147483646 w 43170"/>
              <a:gd name="T1" fmla="*/ 2147483646 h 21600"/>
              <a:gd name="T2" fmla="*/ 0 w 43170"/>
              <a:gd name="T3" fmla="*/ 0 h 21600"/>
              <a:gd name="T4" fmla="*/ 2147483646 w 43170"/>
              <a:gd name="T5" fmla="*/ 0 h 21600"/>
              <a:gd name="T6" fmla="*/ 0 60000 65536"/>
              <a:gd name="T7" fmla="*/ 0 60000 65536"/>
              <a:gd name="T8" fmla="*/ 0 60000 65536"/>
              <a:gd name="T9" fmla="*/ 0 w 43170"/>
              <a:gd name="T10" fmla="*/ 0 h 21600"/>
              <a:gd name="T11" fmla="*/ 43170 w 4317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70" h="21600" fill="none" extrusionOk="0">
                <a:moveTo>
                  <a:pt x="43169" y="1144"/>
                </a:moveTo>
                <a:cubicBezTo>
                  <a:pt x="42560" y="12613"/>
                  <a:pt x="33084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</a:path>
              <a:path w="43170" h="21600" stroke="0" extrusionOk="0">
                <a:moveTo>
                  <a:pt x="43169" y="1144"/>
                </a:moveTo>
                <a:cubicBezTo>
                  <a:pt x="42560" y="12613"/>
                  <a:pt x="33084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43169" y="1144"/>
                </a:lnTo>
                <a:close/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225675" y="445135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77875" y="35369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E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7415213" y="3805238"/>
          <a:ext cx="15128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3" imgW="317225" imgH="101512" progId="Equation.DSMT4">
                  <p:embed/>
                </p:oleObj>
              </mc:Choice>
              <mc:Fallback>
                <p:oleObj name="Equation" r:id="rId3" imgW="317225" imgH="1015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213" y="3805238"/>
                        <a:ext cx="15128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755650" y="4889500"/>
            <a:ext cx="5614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LC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振荡电路不能发出电磁波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755650" y="5768975"/>
            <a:ext cx="2090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原因是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9" name="AutoShape 11"/>
          <p:cNvSpPr>
            <a:spLocks/>
          </p:cNvSpPr>
          <p:nvPr/>
        </p:nvSpPr>
        <p:spPr bwMode="auto">
          <a:xfrm>
            <a:off x="2125663" y="5553075"/>
            <a:ext cx="142875" cy="938213"/>
          </a:xfrm>
          <a:prstGeom prst="leftBrace">
            <a:avLst>
              <a:gd name="adj1" fmla="val 50405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216150" y="6092825"/>
            <a:ext cx="660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电磁场分别集中在电容器、自感线圈中。</a:t>
            </a:r>
            <a:endParaRPr kumimoji="1" lang="zh-CN" altLang="en-US" sz="280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flipH="1" flipV="1">
            <a:off x="1235075" y="3546475"/>
            <a:ext cx="1588" cy="4413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H="1">
            <a:off x="2149475" y="4368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Rectangle 23"/>
          <p:cNvSpPr>
            <a:spLocks noChangeArrowheads="1"/>
          </p:cNvSpPr>
          <p:nvPr/>
        </p:nvSpPr>
        <p:spPr bwMode="auto">
          <a:xfrm>
            <a:off x="8966200" y="6430963"/>
            <a:ext cx="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12312" name="Arc 24"/>
          <p:cNvSpPr>
            <a:spLocks/>
          </p:cNvSpPr>
          <p:nvPr/>
        </p:nvSpPr>
        <p:spPr bwMode="auto">
          <a:xfrm rot="10800000">
            <a:off x="1539875" y="3284538"/>
            <a:ext cx="323850" cy="1387475"/>
          </a:xfrm>
          <a:custGeom>
            <a:avLst/>
            <a:gdLst>
              <a:gd name="T0" fmla="*/ 2147483646 w 22991"/>
              <a:gd name="T1" fmla="*/ 2147483646 h 43182"/>
              <a:gd name="T2" fmla="*/ 2147483646 w 22991"/>
              <a:gd name="T3" fmla="*/ 0 h 43182"/>
              <a:gd name="T4" fmla="*/ 2147483646 w 22991"/>
              <a:gd name="T5" fmla="*/ 2147483646 h 43182"/>
              <a:gd name="T6" fmla="*/ 0 60000 65536"/>
              <a:gd name="T7" fmla="*/ 0 60000 65536"/>
              <a:gd name="T8" fmla="*/ 0 60000 65536"/>
              <a:gd name="T9" fmla="*/ 0 w 22991"/>
              <a:gd name="T10" fmla="*/ 0 h 43182"/>
              <a:gd name="T11" fmla="*/ 22991 w 22991"/>
              <a:gd name="T12" fmla="*/ 43182 h 43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91" h="43182" fill="none" extrusionOk="0">
                <a:moveTo>
                  <a:pt x="22991" y="43137"/>
                </a:moveTo>
                <a:cubicBezTo>
                  <a:pt x="22527" y="43167"/>
                  <a:pt x="22064" y="43181"/>
                  <a:pt x="21600" y="43182"/>
                </a:cubicBezTo>
                <a:cubicBezTo>
                  <a:pt x="9670" y="43182"/>
                  <a:pt x="0" y="33511"/>
                  <a:pt x="0" y="21582"/>
                </a:cubicBezTo>
                <a:cubicBezTo>
                  <a:pt x="-1" y="9999"/>
                  <a:pt x="9135" y="478"/>
                  <a:pt x="20708" y="0"/>
                </a:cubicBezTo>
              </a:path>
              <a:path w="22991" h="43182" stroke="0" extrusionOk="0">
                <a:moveTo>
                  <a:pt x="22991" y="43137"/>
                </a:moveTo>
                <a:cubicBezTo>
                  <a:pt x="22527" y="43167"/>
                  <a:pt x="22064" y="43181"/>
                  <a:pt x="21600" y="43182"/>
                </a:cubicBezTo>
                <a:cubicBezTo>
                  <a:pt x="9670" y="43182"/>
                  <a:pt x="0" y="33511"/>
                  <a:pt x="0" y="21582"/>
                </a:cubicBezTo>
                <a:cubicBezTo>
                  <a:pt x="-1" y="9999"/>
                  <a:pt x="9135" y="478"/>
                  <a:pt x="20708" y="0"/>
                </a:cubicBezTo>
                <a:lnTo>
                  <a:pt x="21600" y="21582"/>
                </a:lnTo>
                <a:lnTo>
                  <a:pt x="22991" y="43137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Arc 25"/>
          <p:cNvSpPr>
            <a:spLocks/>
          </p:cNvSpPr>
          <p:nvPr/>
        </p:nvSpPr>
        <p:spPr bwMode="auto">
          <a:xfrm>
            <a:off x="3068638" y="3287713"/>
            <a:ext cx="323850" cy="1387475"/>
          </a:xfrm>
          <a:custGeom>
            <a:avLst/>
            <a:gdLst>
              <a:gd name="T0" fmla="*/ 2147483646 w 22991"/>
              <a:gd name="T1" fmla="*/ 2147483646 h 43182"/>
              <a:gd name="T2" fmla="*/ 2147483646 w 22991"/>
              <a:gd name="T3" fmla="*/ 0 h 43182"/>
              <a:gd name="T4" fmla="*/ 2147483646 w 22991"/>
              <a:gd name="T5" fmla="*/ 2147483646 h 43182"/>
              <a:gd name="T6" fmla="*/ 0 60000 65536"/>
              <a:gd name="T7" fmla="*/ 0 60000 65536"/>
              <a:gd name="T8" fmla="*/ 0 60000 65536"/>
              <a:gd name="T9" fmla="*/ 0 w 22991"/>
              <a:gd name="T10" fmla="*/ 0 h 43182"/>
              <a:gd name="T11" fmla="*/ 22991 w 22991"/>
              <a:gd name="T12" fmla="*/ 43182 h 43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91" h="43182" fill="none" extrusionOk="0">
                <a:moveTo>
                  <a:pt x="22991" y="43137"/>
                </a:moveTo>
                <a:cubicBezTo>
                  <a:pt x="22527" y="43167"/>
                  <a:pt x="22064" y="43181"/>
                  <a:pt x="21600" y="43182"/>
                </a:cubicBezTo>
                <a:cubicBezTo>
                  <a:pt x="9670" y="43182"/>
                  <a:pt x="0" y="33511"/>
                  <a:pt x="0" y="21582"/>
                </a:cubicBezTo>
                <a:cubicBezTo>
                  <a:pt x="-1" y="9999"/>
                  <a:pt x="9135" y="478"/>
                  <a:pt x="20708" y="0"/>
                </a:cubicBezTo>
              </a:path>
              <a:path w="22991" h="43182" stroke="0" extrusionOk="0">
                <a:moveTo>
                  <a:pt x="22991" y="43137"/>
                </a:moveTo>
                <a:cubicBezTo>
                  <a:pt x="22527" y="43167"/>
                  <a:pt x="22064" y="43181"/>
                  <a:pt x="21600" y="43182"/>
                </a:cubicBezTo>
                <a:cubicBezTo>
                  <a:pt x="9670" y="43182"/>
                  <a:pt x="0" y="33511"/>
                  <a:pt x="0" y="21582"/>
                </a:cubicBezTo>
                <a:cubicBezTo>
                  <a:pt x="-1" y="9999"/>
                  <a:pt x="9135" y="478"/>
                  <a:pt x="20708" y="0"/>
                </a:cubicBezTo>
                <a:lnTo>
                  <a:pt x="21600" y="21582"/>
                </a:lnTo>
                <a:lnTo>
                  <a:pt x="22991" y="43137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Arc 26"/>
          <p:cNvSpPr>
            <a:spLocks/>
          </p:cNvSpPr>
          <p:nvPr/>
        </p:nvSpPr>
        <p:spPr bwMode="auto">
          <a:xfrm rot="10800000">
            <a:off x="3292475" y="3284538"/>
            <a:ext cx="323850" cy="1387475"/>
          </a:xfrm>
          <a:custGeom>
            <a:avLst/>
            <a:gdLst>
              <a:gd name="T0" fmla="*/ 2147483646 w 22991"/>
              <a:gd name="T1" fmla="*/ 2147483646 h 43182"/>
              <a:gd name="T2" fmla="*/ 2147483646 w 22991"/>
              <a:gd name="T3" fmla="*/ 0 h 43182"/>
              <a:gd name="T4" fmla="*/ 2147483646 w 22991"/>
              <a:gd name="T5" fmla="*/ 2147483646 h 43182"/>
              <a:gd name="T6" fmla="*/ 0 60000 65536"/>
              <a:gd name="T7" fmla="*/ 0 60000 65536"/>
              <a:gd name="T8" fmla="*/ 0 60000 65536"/>
              <a:gd name="T9" fmla="*/ 0 w 22991"/>
              <a:gd name="T10" fmla="*/ 0 h 43182"/>
              <a:gd name="T11" fmla="*/ 22991 w 22991"/>
              <a:gd name="T12" fmla="*/ 43182 h 43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91" h="43182" fill="none" extrusionOk="0">
                <a:moveTo>
                  <a:pt x="22991" y="43137"/>
                </a:moveTo>
                <a:cubicBezTo>
                  <a:pt x="22527" y="43167"/>
                  <a:pt x="22064" y="43181"/>
                  <a:pt x="21600" y="43182"/>
                </a:cubicBezTo>
                <a:cubicBezTo>
                  <a:pt x="9670" y="43182"/>
                  <a:pt x="0" y="33511"/>
                  <a:pt x="0" y="21582"/>
                </a:cubicBezTo>
                <a:cubicBezTo>
                  <a:pt x="-1" y="9999"/>
                  <a:pt x="9135" y="478"/>
                  <a:pt x="20708" y="0"/>
                </a:cubicBezTo>
              </a:path>
              <a:path w="22991" h="43182" stroke="0" extrusionOk="0">
                <a:moveTo>
                  <a:pt x="22991" y="43137"/>
                </a:moveTo>
                <a:cubicBezTo>
                  <a:pt x="22527" y="43167"/>
                  <a:pt x="22064" y="43181"/>
                  <a:pt x="21600" y="43182"/>
                </a:cubicBezTo>
                <a:cubicBezTo>
                  <a:pt x="9670" y="43182"/>
                  <a:pt x="0" y="33511"/>
                  <a:pt x="0" y="21582"/>
                </a:cubicBezTo>
                <a:cubicBezTo>
                  <a:pt x="-1" y="9999"/>
                  <a:pt x="9135" y="478"/>
                  <a:pt x="20708" y="0"/>
                </a:cubicBezTo>
                <a:lnTo>
                  <a:pt x="21600" y="21582"/>
                </a:lnTo>
                <a:lnTo>
                  <a:pt x="22991" y="43137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Arc 27"/>
          <p:cNvSpPr>
            <a:spLocks/>
          </p:cNvSpPr>
          <p:nvPr/>
        </p:nvSpPr>
        <p:spPr bwMode="auto">
          <a:xfrm>
            <a:off x="4973638" y="3287713"/>
            <a:ext cx="323850" cy="1387475"/>
          </a:xfrm>
          <a:custGeom>
            <a:avLst/>
            <a:gdLst>
              <a:gd name="T0" fmla="*/ 2147483646 w 22991"/>
              <a:gd name="T1" fmla="*/ 2147483646 h 43182"/>
              <a:gd name="T2" fmla="*/ 2147483646 w 22991"/>
              <a:gd name="T3" fmla="*/ 0 h 43182"/>
              <a:gd name="T4" fmla="*/ 2147483646 w 22991"/>
              <a:gd name="T5" fmla="*/ 2147483646 h 43182"/>
              <a:gd name="T6" fmla="*/ 0 60000 65536"/>
              <a:gd name="T7" fmla="*/ 0 60000 65536"/>
              <a:gd name="T8" fmla="*/ 0 60000 65536"/>
              <a:gd name="T9" fmla="*/ 0 w 22991"/>
              <a:gd name="T10" fmla="*/ 0 h 43182"/>
              <a:gd name="T11" fmla="*/ 22991 w 22991"/>
              <a:gd name="T12" fmla="*/ 43182 h 43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91" h="43182" fill="none" extrusionOk="0">
                <a:moveTo>
                  <a:pt x="22991" y="43137"/>
                </a:moveTo>
                <a:cubicBezTo>
                  <a:pt x="22527" y="43167"/>
                  <a:pt x="22064" y="43181"/>
                  <a:pt x="21600" y="43182"/>
                </a:cubicBezTo>
                <a:cubicBezTo>
                  <a:pt x="9670" y="43182"/>
                  <a:pt x="0" y="33511"/>
                  <a:pt x="0" y="21582"/>
                </a:cubicBezTo>
                <a:cubicBezTo>
                  <a:pt x="-1" y="9999"/>
                  <a:pt x="9135" y="478"/>
                  <a:pt x="20708" y="0"/>
                </a:cubicBezTo>
              </a:path>
              <a:path w="22991" h="43182" stroke="0" extrusionOk="0">
                <a:moveTo>
                  <a:pt x="22991" y="43137"/>
                </a:moveTo>
                <a:cubicBezTo>
                  <a:pt x="22527" y="43167"/>
                  <a:pt x="22064" y="43181"/>
                  <a:pt x="21600" y="43182"/>
                </a:cubicBezTo>
                <a:cubicBezTo>
                  <a:pt x="9670" y="43182"/>
                  <a:pt x="0" y="33511"/>
                  <a:pt x="0" y="21582"/>
                </a:cubicBezTo>
                <a:cubicBezTo>
                  <a:pt x="-1" y="9999"/>
                  <a:pt x="9135" y="478"/>
                  <a:pt x="20708" y="0"/>
                </a:cubicBezTo>
                <a:lnTo>
                  <a:pt x="21600" y="21582"/>
                </a:lnTo>
                <a:lnTo>
                  <a:pt x="22991" y="43137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Arc 28"/>
          <p:cNvSpPr>
            <a:spLocks/>
          </p:cNvSpPr>
          <p:nvPr/>
        </p:nvSpPr>
        <p:spPr bwMode="auto">
          <a:xfrm rot="10800000">
            <a:off x="5197475" y="3284538"/>
            <a:ext cx="323850" cy="1387475"/>
          </a:xfrm>
          <a:custGeom>
            <a:avLst/>
            <a:gdLst>
              <a:gd name="T0" fmla="*/ 2147483646 w 22991"/>
              <a:gd name="T1" fmla="*/ 2147483646 h 43182"/>
              <a:gd name="T2" fmla="*/ 2147483646 w 22991"/>
              <a:gd name="T3" fmla="*/ 0 h 43182"/>
              <a:gd name="T4" fmla="*/ 2147483646 w 22991"/>
              <a:gd name="T5" fmla="*/ 2147483646 h 43182"/>
              <a:gd name="T6" fmla="*/ 0 60000 65536"/>
              <a:gd name="T7" fmla="*/ 0 60000 65536"/>
              <a:gd name="T8" fmla="*/ 0 60000 65536"/>
              <a:gd name="T9" fmla="*/ 0 w 22991"/>
              <a:gd name="T10" fmla="*/ 0 h 43182"/>
              <a:gd name="T11" fmla="*/ 22991 w 22991"/>
              <a:gd name="T12" fmla="*/ 43182 h 43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91" h="43182" fill="none" extrusionOk="0">
                <a:moveTo>
                  <a:pt x="22991" y="43137"/>
                </a:moveTo>
                <a:cubicBezTo>
                  <a:pt x="22527" y="43167"/>
                  <a:pt x="22064" y="43181"/>
                  <a:pt x="21600" y="43182"/>
                </a:cubicBezTo>
                <a:cubicBezTo>
                  <a:pt x="9670" y="43182"/>
                  <a:pt x="0" y="33511"/>
                  <a:pt x="0" y="21582"/>
                </a:cubicBezTo>
                <a:cubicBezTo>
                  <a:pt x="-1" y="9999"/>
                  <a:pt x="9135" y="478"/>
                  <a:pt x="20708" y="0"/>
                </a:cubicBezTo>
              </a:path>
              <a:path w="22991" h="43182" stroke="0" extrusionOk="0">
                <a:moveTo>
                  <a:pt x="22991" y="43137"/>
                </a:moveTo>
                <a:cubicBezTo>
                  <a:pt x="22527" y="43167"/>
                  <a:pt x="22064" y="43181"/>
                  <a:pt x="21600" y="43182"/>
                </a:cubicBezTo>
                <a:cubicBezTo>
                  <a:pt x="9670" y="43182"/>
                  <a:pt x="0" y="33511"/>
                  <a:pt x="0" y="21582"/>
                </a:cubicBezTo>
                <a:cubicBezTo>
                  <a:pt x="-1" y="9999"/>
                  <a:pt x="9135" y="478"/>
                  <a:pt x="20708" y="0"/>
                </a:cubicBezTo>
                <a:lnTo>
                  <a:pt x="21600" y="21582"/>
                </a:lnTo>
                <a:lnTo>
                  <a:pt x="22991" y="43137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2317" name="Arc 29"/>
          <p:cNvSpPr>
            <a:spLocks/>
          </p:cNvSpPr>
          <p:nvPr/>
        </p:nvSpPr>
        <p:spPr bwMode="auto">
          <a:xfrm>
            <a:off x="6726238" y="3287713"/>
            <a:ext cx="323850" cy="1387475"/>
          </a:xfrm>
          <a:custGeom>
            <a:avLst/>
            <a:gdLst>
              <a:gd name="T0" fmla="*/ 2147483646 w 22991"/>
              <a:gd name="T1" fmla="*/ 2147483646 h 43182"/>
              <a:gd name="T2" fmla="*/ 2147483646 w 22991"/>
              <a:gd name="T3" fmla="*/ 0 h 43182"/>
              <a:gd name="T4" fmla="*/ 2147483646 w 22991"/>
              <a:gd name="T5" fmla="*/ 2147483646 h 43182"/>
              <a:gd name="T6" fmla="*/ 0 60000 65536"/>
              <a:gd name="T7" fmla="*/ 0 60000 65536"/>
              <a:gd name="T8" fmla="*/ 0 60000 65536"/>
              <a:gd name="T9" fmla="*/ 0 w 22991"/>
              <a:gd name="T10" fmla="*/ 0 h 43182"/>
              <a:gd name="T11" fmla="*/ 22991 w 22991"/>
              <a:gd name="T12" fmla="*/ 43182 h 43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91" h="43182" fill="none" extrusionOk="0">
                <a:moveTo>
                  <a:pt x="22991" y="43137"/>
                </a:moveTo>
                <a:cubicBezTo>
                  <a:pt x="22527" y="43167"/>
                  <a:pt x="22064" y="43181"/>
                  <a:pt x="21600" y="43182"/>
                </a:cubicBezTo>
                <a:cubicBezTo>
                  <a:pt x="9670" y="43182"/>
                  <a:pt x="0" y="33511"/>
                  <a:pt x="0" y="21582"/>
                </a:cubicBezTo>
                <a:cubicBezTo>
                  <a:pt x="-1" y="9999"/>
                  <a:pt x="9135" y="478"/>
                  <a:pt x="20708" y="0"/>
                </a:cubicBezTo>
              </a:path>
              <a:path w="22991" h="43182" stroke="0" extrusionOk="0">
                <a:moveTo>
                  <a:pt x="22991" y="43137"/>
                </a:moveTo>
                <a:cubicBezTo>
                  <a:pt x="22527" y="43167"/>
                  <a:pt x="22064" y="43181"/>
                  <a:pt x="21600" y="43182"/>
                </a:cubicBezTo>
                <a:cubicBezTo>
                  <a:pt x="9670" y="43182"/>
                  <a:pt x="0" y="33511"/>
                  <a:pt x="0" y="21582"/>
                </a:cubicBezTo>
                <a:cubicBezTo>
                  <a:pt x="-1" y="9999"/>
                  <a:pt x="9135" y="478"/>
                  <a:pt x="20708" y="0"/>
                </a:cubicBezTo>
                <a:lnTo>
                  <a:pt x="21600" y="21582"/>
                </a:lnTo>
                <a:lnTo>
                  <a:pt x="22991" y="43137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Arc 30"/>
          <p:cNvSpPr>
            <a:spLocks/>
          </p:cNvSpPr>
          <p:nvPr/>
        </p:nvSpPr>
        <p:spPr bwMode="auto">
          <a:xfrm rot="10800000">
            <a:off x="6950075" y="3284538"/>
            <a:ext cx="323850" cy="1387475"/>
          </a:xfrm>
          <a:custGeom>
            <a:avLst/>
            <a:gdLst>
              <a:gd name="T0" fmla="*/ 2147483646 w 22991"/>
              <a:gd name="T1" fmla="*/ 2147483646 h 43182"/>
              <a:gd name="T2" fmla="*/ 2147483646 w 22991"/>
              <a:gd name="T3" fmla="*/ 0 h 43182"/>
              <a:gd name="T4" fmla="*/ 2147483646 w 22991"/>
              <a:gd name="T5" fmla="*/ 2147483646 h 43182"/>
              <a:gd name="T6" fmla="*/ 0 60000 65536"/>
              <a:gd name="T7" fmla="*/ 0 60000 65536"/>
              <a:gd name="T8" fmla="*/ 0 60000 65536"/>
              <a:gd name="T9" fmla="*/ 0 w 22991"/>
              <a:gd name="T10" fmla="*/ 0 h 43182"/>
              <a:gd name="T11" fmla="*/ 22991 w 22991"/>
              <a:gd name="T12" fmla="*/ 43182 h 43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91" h="43182" fill="none" extrusionOk="0">
                <a:moveTo>
                  <a:pt x="22991" y="43137"/>
                </a:moveTo>
                <a:cubicBezTo>
                  <a:pt x="22527" y="43167"/>
                  <a:pt x="22064" y="43181"/>
                  <a:pt x="21600" y="43182"/>
                </a:cubicBezTo>
                <a:cubicBezTo>
                  <a:pt x="9670" y="43182"/>
                  <a:pt x="0" y="33511"/>
                  <a:pt x="0" y="21582"/>
                </a:cubicBezTo>
                <a:cubicBezTo>
                  <a:pt x="-1" y="9999"/>
                  <a:pt x="9135" y="478"/>
                  <a:pt x="20708" y="0"/>
                </a:cubicBezTo>
              </a:path>
              <a:path w="22991" h="43182" stroke="0" extrusionOk="0">
                <a:moveTo>
                  <a:pt x="22991" y="43137"/>
                </a:moveTo>
                <a:cubicBezTo>
                  <a:pt x="22527" y="43167"/>
                  <a:pt x="22064" y="43181"/>
                  <a:pt x="21600" y="43182"/>
                </a:cubicBezTo>
                <a:cubicBezTo>
                  <a:pt x="9670" y="43182"/>
                  <a:pt x="0" y="33511"/>
                  <a:pt x="0" y="21582"/>
                </a:cubicBezTo>
                <a:cubicBezTo>
                  <a:pt x="-1" y="9999"/>
                  <a:pt x="9135" y="478"/>
                  <a:pt x="20708" y="0"/>
                </a:cubicBezTo>
                <a:lnTo>
                  <a:pt x="21600" y="21582"/>
                </a:lnTo>
                <a:lnTo>
                  <a:pt x="22991" y="43137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Arc 31"/>
          <p:cNvSpPr>
            <a:spLocks/>
          </p:cNvSpPr>
          <p:nvPr/>
        </p:nvSpPr>
        <p:spPr bwMode="auto">
          <a:xfrm rot="10800000">
            <a:off x="1539875" y="3733800"/>
            <a:ext cx="1674813" cy="250825"/>
          </a:xfrm>
          <a:custGeom>
            <a:avLst/>
            <a:gdLst>
              <a:gd name="T0" fmla="*/ 2147483646 w 43170"/>
              <a:gd name="T1" fmla="*/ 2147483646 h 24464"/>
              <a:gd name="T2" fmla="*/ 2147483646 w 43170"/>
              <a:gd name="T3" fmla="*/ 0 h 24464"/>
              <a:gd name="T4" fmla="*/ 2147483646 w 43170"/>
              <a:gd name="T5" fmla="*/ 2147483646 h 24464"/>
              <a:gd name="T6" fmla="*/ 0 60000 65536"/>
              <a:gd name="T7" fmla="*/ 0 60000 65536"/>
              <a:gd name="T8" fmla="*/ 0 60000 65536"/>
              <a:gd name="T9" fmla="*/ 0 w 43170"/>
              <a:gd name="T10" fmla="*/ 0 h 24464"/>
              <a:gd name="T11" fmla="*/ 43170 w 43170"/>
              <a:gd name="T12" fmla="*/ 24464 h 24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70" h="24464" fill="none" extrusionOk="0">
                <a:moveTo>
                  <a:pt x="43169" y="4008"/>
                </a:moveTo>
                <a:cubicBezTo>
                  <a:pt x="42560" y="15477"/>
                  <a:pt x="33084" y="24463"/>
                  <a:pt x="21600" y="24464"/>
                </a:cubicBezTo>
                <a:cubicBezTo>
                  <a:pt x="9670" y="24464"/>
                  <a:pt x="0" y="14793"/>
                  <a:pt x="0" y="2864"/>
                </a:cubicBezTo>
                <a:cubicBezTo>
                  <a:pt x="-1" y="1906"/>
                  <a:pt x="63" y="949"/>
                  <a:pt x="190" y="-1"/>
                </a:cubicBezTo>
              </a:path>
              <a:path w="43170" h="24464" stroke="0" extrusionOk="0">
                <a:moveTo>
                  <a:pt x="43169" y="4008"/>
                </a:moveTo>
                <a:cubicBezTo>
                  <a:pt x="42560" y="15477"/>
                  <a:pt x="33084" y="24463"/>
                  <a:pt x="21600" y="24464"/>
                </a:cubicBezTo>
                <a:cubicBezTo>
                  <a:pt x="9670" y="24464"/>
                  <a:pt x="0" y="14793"/>
                  <a:pt x="0" y="2864"/>
                </a:cubicBezTo>
                <a:cubicBezTo>
                  <a:pt x="-1" y="1906"/>
                  <a:pt x="63" y="949"/>
                  <a:pt x="190" y="-1"/>
                </a:cubicBezTo>
                <a:lnTo>
                  <a:pt x="21600" y="2864"/>
                </a:lnTo>
                <a:lnTo>
                  <a:pt x="43169" y="4008"/>
                </a:lnTo>
                <a:close/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Arc 32"/>
          <p:cNvSpPr>
            <a:spLocks/>
          </p:cNvSpPr>
          <p:nvPr/>
        </p:nvSpPr>
        <p:spPr bwMode="auto">
          <a:xfrm>
            <a:off x="3444875" y="4032250"/>
            <a:ext cx="1674813" cy="222250"/>
          </a:xfrm>
          <a:custGeom>
            <a:avLst/>
            <a:gdLst>
              <a:gd name="T0" fmla="*/ 2147483646 w 43170"/>
              <a:gd name="T1" fmla="*/ 2147483646 h 21600"/>
              <a:gd name="T2" fmla="*/ 0 w 43170"/>
              <a:gd name="T3" fmla="*/ 0 h 21600"/>
              <a:gd name="T4" fmla="*/ 2147483646 w 43170"/>
              <a:gd name="T5" fmla="*/ 0 h 21600"/>
              <a:gd name="T6" fmla="*/ 0 60000 65536"/>
              <a:gd name="T7" fmla="*/ 0 60000 65536"/>
              <a:gd name="T8" fmla="*/ 0 60000 65536"/>
              <a:gd name="T9" fmla="*/ 0 w 43170"/>
              <a:gd name="T10" fmla="*/ 0 h 21600"/>
              <a:gd name="T11" fmla="*/ 43170 w 4317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70" h="21600" fill="none" extrusionOk="0">
                <a:moveTo>
                  <a:pt x="43169" y="1144"/>
                </a:moveTo>
                <a:cubicBezTo>
                  <a:pt x="42560" y="12613"/>
                  <a:pt x="33084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</a:path>
              <a:path w="43170" h="21600" stroke="0" extrusionOk="0">
                <a:moveTo>
                  <a:pt x="43169" y="1144"/>
                </a:moveTo>
                <a:cubicBezTo>
                  <a:pt x="42560" y="12613"/>
                  <a:pt x="33084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43169" y="1144"/>
                </a:lnTo>
                <a:close/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Arc 33"/>
          <p:cNvSpPr>
            <a:spLocks/>
          </p:cNvSpPr>
          <p:nvPr/>
        </p:nvSpPr>
        <p:spPr bwMode="auto">
          <a:xfrm rot="10800000">
            <a:off x="3441700" y="3770313"/>
            <a:ext cx="1674813" cy="250825"/>
          </a:xfrm>
          <a:custGeom>
            <a:avLst/>
            <a:gdLst>
              <a:gd name="T0" fmla="*/ 2147483646 w 43170"/>
              <a:gd name="T1" fmla="*/ 2147483646 h 24464"/>
              <a:gd name="T2" fmla="*/ 2147483646 w 43170"/>
              <a:gd name="T3" fmla="*/ 0 h 24464"/>
              <a:gd name="T4" fmla="*/ 2147483646 w 43170"/>
              <a:gd name="T5" fmla="*/ 2147483646 h 24464"/>
              <a:gd name="T6" fmla="*/ 0 60000 65536"/>
              <a:gd name="T7" fmla="*/ 0 60000 65536"/>
              <a:gd name="T8" fmla="*/ 0 60000 65536"/>
              <a:gd name="T9" fmla="*/ 0 w 43170"/>
              <a:gd name="T10" fmla="*/ 0 h 24464"/>
              <a:gd name="T11" fmla="*/ 43170 w 43170"/>
              <a:gd name="T12" fmla="*/ 24464 h 24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70" h="24464" fill="none" extrusionOk="0">
                <a:moveTo>
                  <a:pt x="43169" y="4008"/>
                </a:moveTo>
                <a:cubicBezTo>
                  <a:pt x="42560" y="15477"/>
                  <a:pt x="33084" y="24463"/>
                  <a:pt x="21600" y="24464"/>
                </a:cubicBezTo>
                <a:cubicBezTo>
                  <a:pt x="9670" y="24464"/>
                  <a:pt x="0" y="14793"/>
                  <a:pt x="0" y="2864"/>
                </a:cubicBezTo>
                <a:cubicBezTo>
                  <a:pt x="-1" y="1906"/>
                  <a:pt x="63" y="949"/>
                  <a:pt x="190" y="-1"/>
                </a:cubicBezTo>
              </a:path>
              <a:path w="43170" h="24464" stroke="0" extrusionOk="0">
                <a:moveTo>
                  <a:pt x="43169" y="4008"/>
                </a:moveTo>
                <a:cubicBezTo>
                  <a:pt x="42560" y="15477"/>
                  <a:pt x="33084" y="24463"/>
                  <a:pt x="21600" y="24464"/>
                </a:cubicBezTo>
                <a:cubicBezTo>
                  <a:pt x="9670" y="24464"/>
                  <a:pt x="0" y="14793"/>
                  <a:pt x="0" y="2864"/>
                </a:cubicBezTo>
                <a:cubicBezTo>
                  <a:pt x="-1" y="1906"/>
                  <a:pt x="63" y="949"/>
                  <a:pt x="190" y="-1"/>
                </a:cubicBezTo>
                <a:lnTo>
                  <a:pt x="21600" y="2864"/>
                </a:lnTo>
                <a:lnTo>
                  <a:pt x="43169" y="4008"/>
                </a:lnTo>
                <a:close/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Arc 34"/>
          <p:cNvSpPr>
            <a:spLocks/>
          </p:cNvSpPr>
          <p:nvPr/>
        </p:nvSpPr>
        <p:spPr bwMode="auto">
          <a:xfrm>
            <a:off x="5349875" y="4032250"/>
            <a:ext cx="1674813" cy="222250"/>
          </a:xfrm>
          <a:custGeom>
            <a:avLst/>
            <a:gdLst>
              <a:gd name="T0" fmla="*/ 2147483646 w 43170"/>
              <a:gd name="T1" fmla="*/ 2147483646 h 21600"/>
              <a:gd name="T2" fmla="*/ 0 w 43170"/>
              <a:gd name="T3" fmla="*/ 0 h 21600"/>
              <a:gd name="T4" fmla="*/ 2147483646 w 43170"/>
              <a:gd name="T5" fmla="*/ 0 h 21600"/>
              <a:gd name="T6" fmla="*/ 0 60000 65536"/>
              <a:gd name="T7" fmla="*/ 0 60000 65536"/>
              <a:gd name="T8" fmla="*/ 0 60000 65536"/>
              <a:gd name="T9" fmla="*/ 0 w 43170"/>
              <a:gd name="T10" fmla="*/ 0 h 21600"/>
              <a:gd name="T11" fmla="*/ 43170 w 4317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70" h="21600" fill="none" extrusionOk="0">
                <a:moveTo>
                  <a:pt x="43169" y="1144"/>
                </a:moveTo>
                <a:cubicBezTo>
                  <a:pt x="42560" y="12613"/>
                  <a:pt x="33084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</a:path>
              <a:path w="43170" h="21600" stroke="0" extrusionOk="0">
                <a:moveTo>
                  <a:pt x="43169" y="1144"/>
                </a:moveTo>
                <a:cubicBezTo>
                  <a:pt x="42560" y="12613"/>
                  <a:pt x="33084" y="21599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43169" y="1144"/>
                </a:lnTo>
                <a:close/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Arc 35"/>
          <p:cNvSpPr>
            <a:spLocks/>
          </p:cNvSpPr>
          <p:nvPr/>
        </p:nvSpPr>
        <p:spPr bwMode="auto">
          <a:xfrm rot="10800000">
            <a:off x="5346700" y="3770313"/>
            <a:ext cx="1674813" cy="250825"/>
          </a:xfrm>
          <a:custGeom>
            <a:avLst/>
            <a:gdLst>
              <a:gd name="T0" fmla="*/ 2147483646 w 43170"/>
              <a:gd name="T1" fmla="*/ 2147483646 h 24464"/>
              <a:gd name="T2" fmla="*/ 2147483646 w 43170"/>
              <a:gd name="T3" fmla="*/ 0 h 24464"/>
              <a:gd name="T4" fmla="*/ 2147483646 w 43170"/>
              <a:gd name="T5" fmla="*/ 2147483646 h 24464"/>
              <a:gd name="T6" fmla="*/ 0 60000 65536"/>
              <a:gd name="T7" fmla="*/ 0 60000 65536"/>
              <a:gd name="T8" fmla="*/ 0 60000 65536"/>
              <a:gd name="T9" fmla="*/ 0 w 43170"/>
              <a:gd name="T10" fmla="*/ 0 h 24464"/>
              <a:gd name="T11" fmla="*/ 43170 w 43170"/>
              <a:gd name="T12" fmla="*/ 24464 h 244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70" h="24464" fill="none" extrusionOk="0">
                <a:moveTo>
                  <a:pt x="43169" y="4008"/>
                </a:moveTo>
                <a:cubicBezTo>
                  <a:pt x="42560" y="15477"/>
                  <a:pt x="33084" y="24463"/>
                  <a:pt x="21600" y="24464"/>
                </a:cubicBezTo>
                <a:cubicBezTo>
                  <a:pt x="9670" y="24464"/>
                  <a:pt x="0" y="14793"/>
                  <a:pt x="0" y="2864"/>
                </a:cubicBezTo>
                <a:cubicBezTo>
                  <a:pt x="-1" y="1906"/>
                  <a:pt x="63" y="949"/>
                  <a:pt x="190" y="-1"/>
                </a:cubicBezTo>
              </a:path>
              <a:path w="43170" h="24464" stroke="0" extrusionOk="0">
                <a:moveTo>
                  <a:pt x="43169" y="4008"/>
                </a:moveTo>
                <a:cubicBezTo>
                  <a:pt x="42560" y="15477"/>
                  <a:pt x="33084" y="24463"/>
                  <a:pt x="21600" y="24464"/>
                </a:cubicBezTo>
                <a:cubicBezTo>
                  <a:pt x="9670" y="24464"/>
                  <a:pt x="0" y="14793"/>
                  <a:pt x="0" y="2864"/>
                </a:cubicBezTo>
                <a:cubicBezTo>
                  <a:pt x="-1" y="1906"/>
                  <a:pt x="63" y="949"/>
                  <a:pt x="190" y="-1"/>
                </a:cubicBezTo>
                <a:lnTo>
                  <a:pt x="21600" y="2864"/>
                </a:lnTo>
                <a:lnTo>
                  <a:pt x="43169" y="4008"/>
                </a:lnTo>
                <a:close/>
              </a:path>
            </a:pathLst>
          </a:cu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2257425" y="5408613"/>
            <a:ext cx="3719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太低，辐射功率很小</a:t>
            </a: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665163" y="2312988"/>
            <a:ext cx="81010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根据麦克斯韦理论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变化的磁场与变化的电场互相激发形成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电磁波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6414" name="Text Box 39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8</a:t>
            </a:r>
            <a:endParaRPr lang="en-US" altLang="zh-CN" sz="1800"/>
          </a:p>
        </p:txBody>
      </p:sp>
      <p:graphicFrame>
        <p:nvGraphicFramePr>
          <p:cNvPr id="38" name="Object 38"/>
          <p:cNvGraphicFramePr>
            <a:graphicFrameLocks noChangeAspect="1"/>
          </p:cNvGraphicFramePr>
          <p:nvPr/>
        </p:nvGraphicFramePr>
        <p:xfrm>
          <a:off x="6119813" y="5300663"/>
          <a:ext cx="14398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5" imgW="482391" imgH="203112" progId="Equation.DSMT4">
                  <p:embed/>
                </p:oleObj>
              </mc:Choice>
              <mc:Fallback>
                <p:oleObj name="Equation" r:id="rId5" imgW="482391" imgH="203112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5300663"/>
                        <a:ext cx="143986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75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75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75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autoUpdateAnimBg="0"/>
      <p:bldP spid="12292" grpId="0" animBg="1"/>
      <p:bldP spid="12293" grpId="0" animBg="1"/>
      <p:bldP spid="12294" grpId="0" autoUpdateAnimBg="0"/>
      <p:bldP spid="12295" grpId="0" autoUpdateAnimBg="0"/>
      <p:bldP spid="12297" grpId="0" autoUpdateAnimBg="0"/>
      <p:bldP spid="12298" grpId="0" autoUpdateAnimBg="0"/>
      <p:bldP spid="12299" grpId="0" animBg="1"/>
      <p:bldP spid="12300" grpId="0" build="p" autoUpdateAnimBg="0"/>
      <p:bldP spid="12309" grpId="0" animBg="1"/>
      <p:bldP spid="12310" grpId="0" animBg="1"/>
      <p:bldP spid="12312" grpId="0" animBg="1"/>
      <p:bldP spid="12313" grpId="0" animBg="1"/>
      <p:bldP spid="12314" grpId="0" animBg="1"/>
      <p:bldP spid="12315" grpId="0" animBg="1"/>
      <p:bldP spid="12316" grpId="0" animBg="1"/>
      <p:bldP spid="12317" grpId="0" animBg="1"/>
      <p:bldP spid="12318" grpId="0" animBg="1"/>
      <p:bldP spid="12319" grpId="0" animBg="1"/>
      <p:bldP spid="12320" grpId="0" animBg="1"/>
      <p:bldP spid="12321" grpId="0" animBg="1"/>
      <p:bldP spid="12322" grpId="0" animBg="1"/>
      <p:bldP spid="12323" grpId="0" animBg="1"/>
      <p:bldP spid="12324" grpId="0" autoUpdateAnimBg="0"/>
      <p:bldP spid="1232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50838" y="2725738"/>
            <a:ext cx="8712200" cy="23764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smtClean="0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68313" y="5116513"/>
            <a:ext cx="80645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结论：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电偶极子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产生电磁振荡，发射天线可以</a:t>
            </a:r>
            <a:b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有效地发射电磁波</a:t>
            </a: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735263" y="3014663"/>
          <a:ext cx="183832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BMP 图象" r:id="rId3" imgW="1838095" imgH="1495634" progId="Paint.Picture">
                  <p:embed/>
                </p:oleObj>
              </mc:Choice>
              <mc:Fallback>
                <p:oleObj name="BMP 图象" r:id="rId3" imgW="1838095" imgH="149563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3014663"/>
                        <a:ext cx="1838325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003800" y="2852738"/>
          <a:ext cx="76200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BMP 图象" r:id="rId5" imgW="762106" imgH="1895238" progId="Paint.Picture">
                  <p:embed/>
                </p:oleObj>
              </mc:Choice>
              <mc:Fallback>
                <p:oleObj name="BMP 图象" r:id="rId5" imgW="762106" imgH="189523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852738"/>
                        <a:ext cx="762000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539750" y="3086100"/>
          <a:ext cx="19145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位图图像" r:id="rId7" imgW="1914286" imgH="1276190" progId="Paint.Picture">
                  <p:embed/>
                </p:oleObj>
              </mc:Choice>
              <mc:Fallback>
                <p:oleObj name="位图图像" r:id="rId7" imgW="1914286" imgH="127619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86100"/>
                        <a:ext cx="19145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6516688" y="2759075"/>
          <a:ext cx="2355850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BMP 图像" r:id="rId9" imgW="2409524" imgH="2048161" progId="Paint.Picture">
                  <p:embed/>
                </p:oleObj>
              </mc:Choice>
              <mc:Fallback>
                <p:oleObj name="BMP 图像" r:id="rId9" imgW="2409524" imgH="2048161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759075"/>
                        <a:ext cx="2355850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58775" y="333375"/>
            <a:ext cx="345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赫兹实验：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116013" y="119697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提高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635375" y="1196975"/>
            <a:ext cx="5207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100" b="1" i="1">
                <a:latin typeface="Symbol" panose="05050102010706020507" pitchFamily="18" charset="2"/>
              </a:rPr>
              <a:t>w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3332" name="AutoShape 20"/>
          <p:cNvSpPr>
            <a:spLocks/>
          </p:cNvSpPr>
          <p:nvPr/>
        </p:nvSpPr>
        <p:spPr bwMode="auto">
          <a:xfrm>
            <a:off x="5003800" y="914400"/>
            <a:ext cx="327025" cy="1146175"/>
          </a:xfrm>
          <a:prstGeom prst="leftBrace">
            <a:avLst>
              <a:gd name="adj1" fmla="val 2920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1117600" y="2133600"/>
            <a:ext cx="3959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开放电路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5435600" y="75723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6696075" y="74771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5435600" y="162877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6659563" y="1628775"/>
            <a:ext cx="0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 rot="10800000">
            <a:off x="6659563" y="1989138"/>
            <a:ext cx="0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55" name="Object 43"/>
          <p:cNvGraphicFramePr>
            <a:graphicFrameLocks noChangeAspect="1"/>
          </p:cNvGraphicFramePr>
          <p:nvPr/>
        </p:nvGraphicFramePr>
        <p:xfrm>
          <a:off x="3960813" y="1108075"/>
          <a:ext cx="9874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11" imgW="1092200" imgH="736600" progId="Equation.DSMT4">
                  <p:embed/>
                </p:oleObj>
              </mc:Choice>
              <mc:Fallback>
                <p:oleObj name="Equation" r:id="rId11" imgW="1092200" imgH="7366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1108075"/>
                        <a:ext cx="9874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8" name="Object 46"/>
          <p:cNvGraphicFramePr>
            <a:graphicFrameLocks noChangeAspect="1"/>
          </p:cNvGraphicFramePr>
          <p:nvPr/>
        </p:nvGraphicFramePr>
        <p:xfrm>
          <a:off x="5580063" y="836613"/>
          <a:ext cx="10001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13" imgW="1104900" imgH="342900" progId="Equation.DSMT4">
                  <p:embed/>
                </p:oleObj>
              </mc:Choice>
              <mc:Fallback>
                <p:oleObj name="Equation" r:id="rId13" imgW="1104900" imgH="3429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836613"/>
                        <a:ext cx="10001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9" name="Object 47"/>
          <p:cNvGraphicFramePr>
            <a:graphicFrameLocks noChangeAspect="1"/>
          </p:cNvGraphicFramePr>
          <p:nvPr/>
        </p:nvGraphicFramePr>
        <p:xfrm>
          <a:off x="5616575" y="1628775"/>
          <a:ext cx="10334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15" imgW="1143000" imgH="673100" progId="Equation.DSMT4">
                  <p:embed/>
                </p:oleObj>
              </mc:Choice>
              <mc:Fallback>
                <p:oleObj name="Equation" r:id="rId15" imgW="1143000" imgH="6731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1628775"/>
                        <a:ext cx="10334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9" name="Text Box 49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9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 animBg="1"/>
      <p:bldP spid="13314" grpId="0" autoUpdateAnimBg="0"/>
      <p:bldP spid="13319" grpId="0" autoUpdateAnimBg="0"/>
      <p:bldP spid="13321" grpId="0" autoUpdateAnimBg="0"/>
      <p:bldP spid="13322" grpId="0" autoUpdateAnimBg="0"/>
      <p:bldP spid="13332" grpId="0" animBg="1"/>
      <p:bldP spid="13346" grpId="0" autoUpdateAnimBg="0"/>
      <p:bldP spid="13347" grpId="0" animBg="1"/>
      <p:bldP spid="13348" grpId="0" animBg="1"/>
      <p:bldP spid="13349" grpId="0" animBg="1"/>
      <p:bldP spid="13350" grpId="0" animBg="1"/>
      <p:bldP spid="133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95288" y="1196975"/>
          <a:ext cx="5976937" cy="514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位图图像" r:id="rId3" imgW="3666667" imgH="3333333" progId="Paint.Picture">
                  <p:embed/>
                </p:oleObj>
              </mc:Choice>
              <mc:Fallback>
                <p:oleObj name="位图图像" r:id="rId3" imgW="3666667" imgH="333333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96975"/>
                        <a:ext cx="5976937" cy="514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5435600" y="373063"/>
          <a:ext cx="3421063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BMP 图象" r:id="rId5" imgW="4629796" imgH="4247619" progId="Paint.Picture">
                  <p:embed/>
                </p:oleObj>
              </mc:Choice>
              <mc:Fallback>
                <p:oleObj name="BMP 图象" r:id="rId5" imgW="4629796" imgH="4247619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73063"/>
                        <a:ext cx="3421063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749300" y="461963"/>
            <a:ext cx="5875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振荡偶极子周围的电磁场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214688" y="3213100"/>
            <a:ext cx="152400" cy="1066800"/>
            <a:chOff x="4272" y="2160"/>
            <a:chExt cx="96" cy="672"/>
          </a:xfrm>
        </p:grpSpPr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4272" y="2160"/>
              <a:ext cx="96" cy="96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4320" y="2256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427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8438" name="Text Box 14"/>
          <p:cNvSpPr txBox="1">
            <a:spLocks noChangeArrowheads="1"/>
          </p:cNvSpPr>
          <p:nvPr/>
        </p:nvSpPr>
        <p:spPr bwMode="auto">
          <a:xfrm>
            <a:off x="8640763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10</a:t>
            </a:r>
            <a:endParaRPr lang="en-US" altLang="zh-CN" sz="18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951163" y="2600325"/>
            <a:ext cx="900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+q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059113" y="4273550"/>
            <a:ext cx="900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-q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C:\Documents and Settings\Administrator\桌面\250px-Dipole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165225"/>
            <a:ext cx="5330825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utoUpdateAnimBg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s://gss0.bdstatic.com/-4o3dSag_xI4khGkpoWK1HF6hhy/baike/c0%3Dbaike116%2C5%2C5%2C116%2C38/sign=6b9a2990ab345982d187edc06d9d5ac8/8435e5dde71190ef8a812f3bc81b9d16fcfa60d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9" b="13541"/>
          <a:stretch>
            <a:fillRect/>
          </a:stretch>
        </p:blipFill>
        <p:spPr bwMode="auto">
          <a:xfrm>
            <a:off x="1530350" y="227013"/>
            <a:ext cx="2576513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88" y="344488"/>
            <a:ext cx="2786062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89363"/>
            <a:ext cx="3205163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矩形 4"/>
          <p:cNvSpPr>
            <a:spLocks noChangeArrowheads="1"/>
          </p:cNvSpPr>
          <p:nvPr/>
        </p:nvSpPr>
        <p:spPr bwMode="auto">
          <a:xfrm>
            <a:off x="3167063" y="6262688"/>
            <a:ext cx="269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各种各样的天线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789363"/>
            <a:ext cx="30099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1" name="AutoShape 31"/>
          <p:cNvSpPr>
            <a:spLocks/>
          </p:cNvSpPr>
          <p:nvPr/>
        </p:nvSpPr>
        <p:spPr bwMode="auto">
          <a:xfrm>
            <a:off x="2016125" y="1665288"/>
            <a:ext cx="142875" cy="876300"/>
          </a:xfrm>
          <a:prstGeom prst="leftBrace">
            <a:avLst>
              <a:gd name="adj1" fmla="val 5111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088063" y="225425"/>
            <a:ext cx="2517775" cy="1852613"/>
            <a:chOff x="3600" y="1248"/>
            <a:chExt cx="1976" cy="1536"/>
          </a:xfrm>
        </p:grpSpPr>
        <p:sp>
          <p:nvSpPr>
            <p:cNvPr id="20532" name="Oval 33"/>
            <p:cNvSpPr>
              <a:spLocks noChangeArrowheads="1"/>
            </p:cNvSpPr>
            <p:nvPr/>
          </p:nvSpPr>
          <p:spPr bwMode="auto">
            <a:xfrm>
              <a:off x="3936" y="14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533" name="Oval 34"/>
            <p:cNvSpPr>
              <a:spLocks noChangeArrowheads="1"/>
            </p:cNvSpPr>
            <p:nvPr/>
          </p:nvSpPr>
          <p:spPr bwMode="auto">
            <a:xfrm>
              <a:off x="3936" y="25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534" name="Line 35"/>
            <p:cNvSpPr>
              <a:spLocks noChangeShapeType="1"/>
            </p:cNvSpPr>
            <p:nvPr/>
          </p:nvSpPr>
          <p:spPr bwMode="auto">
            <a:xfrm flipH="1" flipV="1">
              <a:off x="3984" y="1584"/>
              <a:ext cx="0" cy="99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35" name="Group 36"/>
            <p:cNvGrpSpPr>
              <a:grpSpLocks/>
            </p:cNvGrpSpPr>
            <p:nvPr/>
          </p:nvGrpSpPr>
          <p:grpSpPr bwMode="auto">
            <a:xfrm>
              <a:off x="3744" y="1806"/>
              <a:ext cx="123" cy="641"/>
              <a:chOff x="3744" y="1806"/>
              <a:chExt cx="123" cy="641"/>
            </a:xfrm>
          </p:grpSpPr>
          <p:sp>
            <p:nvSpPr>
              <p:cNvPr id="20549" name="Rectangle 37"/>
              <p:cNvSpPr>
                <a:spLocks noChangeArrowheads="1"/>
              </p:cNvSpPr>
              <p:nvPr/>
            </p:nvSpPr>
            <p:spPr bwMode="auto">
              <a:xfrm>
                <a:off x="3757" y="2064"/>
                <a:ext cx="84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3000" b="1" i="1">
                    <a:latin typeface="Times New Roman" panose="02020603050405020304" pitchFamily="18" charset="0"/>
                  </a:rPr>
                  <a:t>l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50" name="Rectangle 38"/>
              <p:cNvSpPr>
                <a:spLocks noChangeArrowheads="1"/>
              </p:cNvSpPr>
              <p:nvPr/>
            </p:nvSpPr>
            <p:spPr bwMode="auto">
              <a:xfrm>
                <a:off x="3744" y="1806"/>
                <a:ext cx="123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3000">
                    <a:latin typeface="MT Extra" panose="05050102010205020202" pitchFamily="18" charset="2"/>
                  </a:rPr>
                  <a:t>r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536" name="Group 39"/>
            <p:cNvGrpSpPr>
              <a:grpSpLocks/>
            </p:cNvGrpSpPr>
            <p:nvPr/>
          </p:nvGrpSpPr>
          <p:grpSpPr bwMode="auto">
            <a:xfrm>
              <a:off x="3600" y="1248"/>
              <a:ext cx="333" cy="411"/>
              <a:chOff x="3660" y="1199"/>
              <a:chExt cx="333" cy="411"/>
            </a:xfrm>
          </p:grpSpPr>
          <p:sp>
            <p:nvSpPr>
              <p:cNvPr id="20547" name="Rectangle 40"/>
              <p:cNvSpPr>
                <a:spLocks noChangeArrowheads="1"/>
              </p:cNvSpPr>
              <p:nvPr/>
            </p:nvSpPr>
            <p:spPr bwMode="auto">
              <a:xfrm>
                <a:off x="3842" y="1227"/>
                <a:ext cx="151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3000" b="1" i="1">
                    <a:latin typeface="Times New Roman" panose="02020603050405020304" pitchFamily="18" charset="0"/>
                  </a:rPr>
                  <a:t>q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48" name="Rectangle 41"/>
              <p:cNvSpPr>
                <a:spLocks noChangeArrowheads="1"/>
              </p:cNvSpPr>
              <p:nvPr/>
            </p:nvSpPr>
            <p:spPr bwMode="auto">
              <a:xfrm>
                <a:off x="3660" y="1199"/>
                <a:ext cx="165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3000" b="1">
                    <a:latin typeface="Symbol" panose="05050102010706020507" pitchFamily="18" charset="2"/>
                  </a:rPr>
                  <a:t>+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537" name="Group 42"/>
            <p:cNvGrpSpPr>
              <a:grpSpLocks/>
            </p:cNvGrpSpPr>
            <p:nvPr/>
          </p:nvGrpSpPr>
          <p:grpSpPr bwMode="auto">
            <a:xfrm>
              <a:off x="3612" y="2373"/>
              <a:ext cx="329" cy="411"/>
              <a:chOff x="3612" y="2247"/>
              <a:chExt cx="329" cy="411"/>
            </a:xfrm>
          </p:grpSpPr>
          <p:sp>
            <p:nvSpPr>
              <p:cNvPr id="20545" name="Rectangle 43"/>
              <p:cNvSpPr>
                <a:spLocks noChangeArrowheads="1"/>
              </p:cNvSpPr>
              <p:nvPr/>
            </p:nvSpPr>
            <p:spPr bwMode="auto">
              <a:xfrm>
                <a:off x="3790" y="2275"/>
                <a:ext cx="151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3000" b="1" i="1">
                    <a:latin typeface="Times New Roman" panose="02020603050405020304" pitchFamily="18" charset="0"/>
                  </a:rPr>
                  <a:t>q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46" name="Rectangle 44"/>
              <p:cNvSpPr>
                <a:spLocks noChangeArrowheads="1"/>
              </p:cNvSpPr>
              <p:nvPr/>
            </p:nvSpPr>
            <p:spPr bwMode="auto">
              <a:xfrm>
                <a:off x="3612" y="2247"/>
                <a:ext cx="165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3000" b="1">
                    <a:latin typeface="Symbol" panose="05050102010706020507" pitchFamily="18" charset="2"/>
                  </a:rPr>
                  <a:t>-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38" name="Line 45"/>
            <p:cNvSpPr>
              <a:spLocks noChangeShapeType="1"/>
            </p:cNvSpPr>
            <p:nvPr/>
          </p:nvSpPr>
          <p:spPr bwMode="auto">
            <a:xfrm flipV="1">
              <a:off x="3984" y="1680"/>
              <a:ext cx="1344" cy="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9" name="Arc 46"/>
            <p:cNvSpPr>
              <a:spLocks/>
            </p:cNvSpPr>
            <p:nvPr/>
          </p:nvSpPr>
          <p:spPr bwMode="auto">
            <a:xfrm>
              <a:off x="3840" y="1920"/>
              <a:ext cx="373" cy="560"/>
            </a:xfrm>
            <a:custGeom>
              <a:avLst/>
              <a:gdLst>
                <a:gd name="T0" fmla="*/ 0 w 13978"/>
                <a:gd name="T1" fmla="*/ 0 h 21004"/>
                <a:gd name="T2" fmla="*/ 0 w 13978"/>
                <a:gd name="T3" fmla="*/ 0 h 21004"/>
                <a:gd name="T4" fmla="*/ 0 w 13978"/>
                <a:gd name="T5" fmla="*/ 0 h 21004"/>
                <a:gd name="T6" fmla="*/ 0 60000 65536"/>
                <a:gd name="T7" fmla="*/ 0 60000 65536"/>
                <a:gd name="T8" fmla="*/ 0 60000 65536"/>
                <a:gd name="T9" fmla="*/ 0 w 13978"/>
                <a:gd name="T10" fmla="*/ 0 h 21004"/>
                <a:gd name="T11" fmla="*/ 13978 w 13978"/>
                <a:gd name="T12" fmla="*/ 21004 h 210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78" h="21004" fill="none" extrusionOk="0">
                  <a:moveTo>
                    <a:pt x="5037" y="-1"/>
                  </a:moveTo>
                  <a:cubicBezTo>
                    <a:pt x="8331" y="789"/>
                    <a:pt x="11394" y="2343"/>
                    <a:pt x="13977" y="4536"/>
                  </a:cubicBezTo>
                </a:path>
                <a:path w="13978" h="21004" stroke="0" extrusionOk="0">
                  <a:moveTo>
                    <a:pt x="5037" y="-1"/>
                  </a:moveTo>
                  <a:cubicBezTo>
                    <a:pt x="8331" y="789"/>
                    <a:pt x="11394" y="2343"/>
                    <a:pt x="13977" y="4536"/>
                  </a:cubicBezTo>
                  <a:lnTo>
                    <a:pt x="0" y="21004"/>
                  </a:lnTo>
                  <a:lnTo>
                    <a:pt x="5037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Rectangle 47"/>
            <p:cNvSpPr>
              <a:spLocks noChangeArrowheads="1"/>
            </p:cNvSpPr>
            <p:nvPr/>
          </p:nvSpPr>
          <p:spPr bwMode="auto">
            <a:xfrm>
              <a:off x="4088" y="1701"/>
              <a:ext cx="13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 i="1">
                  <a:latin typeface="Symbol" panose="05050102010706020507" pitchFamily="18" charset="2"/>
                </a:rPr>
                <a:t>q</a:t>
              </a:r>
              <a:endParaRPr kumimoji="1"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0541" name="Oval 48"/>
            <p:cNvSpPr>
              <a:spLocks noChangeArrowheads="1"/>
            </p:cNvSpPr>
            <p:nvPr/>
          </p:nvSpPr>
          <p:spPr bwMode="auto">
            <a:xfrm>
              <a:off x="5328" y="1632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20542" name="Group 49"/>
            <p:cNvGrpSpPr>
              <a:grpSpLocks/>
            </p:cNvGrpSpPr>
            <p:nvPr/>
          </p:nvGrpSpPr>
          <p:grpSpPr bwMode="auto">
            <a:xfrm>
              <a:off x="5424" y="1392"/>
              <a:ext cx="152" cy="586"/>
              <a:chOff x="4752" y="1669"/>
              <a:chExt cx="152" cy="586"/>
            </a:xfrm>
          </p:grpSpPr>
          <p:sp>
            <p:nvSpPr>
              <p:cNvPr id="20543" name="Rectangle 50"/>
              <p:cNvSpPr>
                <a:spLocks noChangeArrowheads="1"/>
              </p:cNvSpPr>
              <p:nvPr/>
            </p:nvSpPr>
            <p:spPr bwMode="auto">
              <a:xfrm>
                <a:off x="4752" y="1872"/>
                <a:ext cx="117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3000" b="1" i="1">
                    <a:latin typeface="Times New Roman" panose="02020603050405020304" pitchFamily="18" charset="0"/>
                  </a:rPr>
                  <a:t>r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44" name="Rectangle 51"/>
              <p:cNvSpPr>
                <a:spLocks noChangeArrowheads="1"/>
              </p:cNvSpPr>
              <p:nvPr/>
            </p:nvSpPr>
            <p:spPr bwMode="auto">
              <a:xfrm>
                <a:off x="4781" y="1669"/>
                <a:ext cx="123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3000">
                    <a:latin typeface="MT Extra" panose="05050102010205020202" pitchFamily="18" charset="2"/>
                  </a:rPr>
                  <a:t>r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15412" name="Object 52"/>
          <p:cNvGraphicFramePr>
            <a:graphicFrameLocks noChangeAspect="1"/>
          </p:cNvGraphicFramePr>
          <p:nvPr/>
        </p:nvGraphicFramePr>
        <p:xfrm>
          <a:off x="1168400" y="3560763"/>
          <a:ext cx="22907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Equation" r:id="rId3" imgW="2152689" imgH="781110" progId="Equation.DSMT4">
                  <p:embed/>
                </p:oleObj>
              </mc:Choice>
              <mc:Fallback>
                <p:oleObj name="Equation" r:id="rId3" imgW="2152689" imgH="78111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560763"/>
                        <a:ext cx="22907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79388" y="296863"/>
            <a:ext cx="4897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2.2 </a:t>
            </a:r>
            <a:r>
              <a:rPr kumimoji="1" lang="zh-CN" altLang="en-US" sz="2800" b="1">
                <a:solidFill>
                  <a:srgbClr val="0000CC"/>
                </a:solidFill>
              </a:rPr>
              <a:t>电磁波的波动方程</a:t>
            </a:r>
            <a:endParaRPr kumimoji="1" lang="zh-CN" altLang="en-US" sz="28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539750" y="94456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）球面波</a:t>
            </a:r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3822700" y="2919413"/>
            <a:ext cx="3341688" cy="3213100"/>
            <a:chOff x="3360" y="576"/>
            <a:chExt cx="2016" cy="2016"/>
          </a:xfrm>
        </p:grpSpPr>
        <p:sp>
          <p:nvSpPr>
            <p:cNvPr id="20508" name="Rectangle 56"/>
            <p:cNvSpPr>
              <a:spLocks noChangeArrowheads="1"/>
            </p:cNvSpPr>
            <p:nvPr/>
          </p:nvSpPr>
          <p:spPr bwMode="auto">
            <a:xfrm>
              <a:off x="3360" y="576"/>
              <a:ext cx="2016" cy="2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509" name="Line 57"/>
            <p:cNvSpPr>
              <a:spLocks noChangeShapeType="1"/>
            </p:cNvSpPr>
            <p:nvPr/>
          </p:nvSpPr>
          <p:spPr bwMode="auto">
            <a:xfrm>
              <a:off x="4560" y="1008"/>
              <a:ext cx="192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58"/>
            <p:cNvSpPr>
              <a:spLocks noChangeShapeType="1"/>
            </p:cNvSpPr>
            <p:nvPr/>
          </p:nvSpPr>
          <p:spPr bwMode="auto">
            <a:xfrm flipV="1">
              <a:off x="4320" y="1248"/>
              <a:ext cx="624" cy="96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11" name="Object 59"/>
            <p:cNvGraphicFramePr>
              <a:graphicFrameLocks noChangeAspect="1"/>
            </p:cNvGraphicFramePr>
            <p:nvPr/>
          </p:nvGraphicFramePr>
          <p:xfrm>
            <a:off x="4752" y="1392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7" name="公式" r:id="rId5" imgW="164957" imgH="203024" progId="Equation.3">
                    <p:embed/>
                  </p:oleObj>
                </mc:Choice>
                <mc:Fallback>
                  <p:oleObj name="公式" r:id="rId5" imgW="164957" imgH="203024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92"/>
                          <a:ext cx="2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2" name="Object 60"/>
            <p:cNvGraphicFramePr>
              <a:graphicFrameLocks noChangeAspect="1"/>
            </p:cNvGraphicFramePr>
            <p:nvPr/>
          </p:nvGraphicFramePr>
          <p:xfrm>
            <a:off x="4944" y="1152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8" name="公式" r:id="rId7" imgW="190417" imgH="203112" progId="Equation.3">
                    <p:embed/>
                  </p:oleObj>
                </mc:Choice>
                <mc:Fallback>
                  <p:oleObj name="公式" r:id="rId7" imgW="190417" imgH="203112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152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3" name="Object 61"/>
            <p:cNvGraphicFramePr>
              <a:graphicFrameLocks noChangeAspect="1"/>
            </p:cNvGraphicFramePr>
            <p:nvPr/>
          </p:nvGraphicFramePr>
          <p:xfrm>
            <a:off x="5088" y="672"/>
            <a:ext cx="23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9" name="公式" r:id="rId9" imgW="139579" imgH="177646" progId="Equation.3">
                    <p:embed/>
                  </p:oleObj>
                </mc:Choice>
                <mc:Fallback>
                  <p:oleObj name="公式" r:id="rId9" imgW="139579" imgH="177646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672"/>
                          <a:ext cx="23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4" name="Line 62"/>
            <p:cNvSpPr>
              <a:spLocks noChangeShapeType="1"/>
            </p:cNvSpPr>
            <p:nvPr/>
          </p:nvSpPr>
          <p:spPr bwMode="auto">
            <a:xfrm flipV="1">
              <a:off x="4560" y="720"/>
              <a:ext cx="528" cy="6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15" name="Group 63"/>
            <p:cNvGrpSpPr>
              <a:grpSpLocks/>
            </p:cNvGrpSpPr>
            <p:nvPr/>
          </p:nvGrpSpPr>
          <p:grpSpPr bwMode="auto">
            <a:xfrm>
              <a:off x="3552" y="672"/>
              <a:ext cx="1584" cy="1776"/>
              <a:chOff x="3552" y="192"/>
              <a:chExt cx="1584" cy="1776"/>
            </a:xfrm>
          </p:grpSpPr>
          <p:sp>
            <p:nvSpPr>
              <p:cNvPr id="20516" name="Oval 64"/>
              <p:cNvSpPr>
                <a:spLocks noChangeArrowheads="1"/>
              </p:cNvSpPr>
              <p:nvPr/>
            </p:nvSpPr>
            <p:spPr bwMode="auto">
              <a:xfrm>
                <a:off x="3552" y="432"/>
                <a:ext cx="1584" cy="1536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0517" name="Oval 65"/>
              <p:cNvSpPr>
                <a:spLocks noChangeArrowheads="1"/>
              </p:cNvSpPr>
              <p:nvPr/>
            </p:nvSpPr>
            <p:spPr bwMode="auto">
              <a:xfrm>
                <a:off x="3552" y="912"/>
                <a:ext cx="1584" cy="576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0518" name="Oval 66"/>
              <p:cNvSpPr>
                <a:spLocks noChangeArrowheads="1"/>
              </p:cNvSpPr>
              <p:nvPr/>
            </p:nvSpPr>
            <p:spPr bwMode="auto">
              <a:xfrm>
                <a:off x="3744" y="576"/>
                <a:ext cx="1200" cy="240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0519" name="Oval 67"/>
              <p:cNvSpPr>
                <a:spLocks noChangeArrowheads="1"/>
              </p:cNvSpPr>
              <p:nvPr/>
            </p:nvSpPr>
            <p:spPr bwMode="auto">
              <a:xfrm>
                <a:off x="3936" y="432"/>
                <a:ext cx="768" cy="1536"/>
              </a:xfrm>
              <a:prstGeom prst="ellips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0520" name="Line 68"/>
              <p:cNvSpPr>
                <a:spLocks noChangeShapeType="1"/>
              </p:cNvSpPr>
              <p:nvPr/>
            </p:nvSpPr>
            <p:spPr bwMode="auto">
              <a:xfrm flipV="1">
                <a:off x="4320" y="192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" name="Line 69"/>
              <p:cNvSpPr>
                <a:spLocks noChangeShapeType="1"/>
              </p:cNvSpPr>
              <p:nvPr/>
            </p:nvSpPr>
            <p:spPr bwMode="auto">
              <a:xfrm flipV="1">
                <a:off x="4320" y="768"/>
                <a:ext cx="336" cy="43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2" name="Line 70"/>
              <p:cNvSpPr>
                <a:spLocks noChangeShapeType="1"/>
              </p:cNvSpPr>
              <p:nvPr/>
            </p:nvSpPr>
            <p:spPr bwMode="auto">
              <a:xfrm>
                <a:off x="4320" y="120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3" name="Line 71"/>
              <p:cNvSpPr>
                <a:spLocks noChangeShapeType="1"/>
              </p:cNvSpPr>
              <p:nvPr/>
            </p:nvSpPr>
            <p:spPr bwMode="auto">
              <a:xfrm flipH="1">
                <a:off x="3936" y="1200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0524" name="Object 72"/>
              <p:cNvGraphicFramePr>
                <a:graphicFrameLocks noChangeAspect="1"/>
              </p:cNvGraphicFramePr>
              <p:nvPr/>
            </p:nvGraphicFramePr>
            <p:xfrm>
              <a:off x="4313" y="912"/>
              <a:ext cx="15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0" name="Equation" r:id="rId11" imgW="139579" imgH="177646" progId="Equation.DSMT4">
                      <p:embed/>
                    </p:oleObj>
                  </mc:Choice>
                  <mc:Fallback>
                    <p:oleObj name="Equation" r:id="rId11" imgW="139579" imgH="177646" progId="Equation.DSMT4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3" y="912"/>
                            <a:ext cx="15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5" name="Object 73"/>
              <p:cNvGraphicFramePr>
                <a:graphicFrameLocks noChangeAspect="1"/>
              </p:cNvGraphicFramePr>
              <p:nvPr/>
            </p:nvGraphicFramePr>
            <p:xfrm>
              <a:off x="4272" y="1344"/>
              <a:ext cx="167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1" name="Equation" r:id="rId13" imgW="139579" imgH="164957" progId="Equation.DSMT4">
                      <p:embed/>
                    </p:oleObj>
                  </mc:Choice>
                  <mc:Fallback>
                    <p:oleObj name="Equation" r:id="rId13" imgW="139579" imgH="164957" progId="Equation.DSMT4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344"/>
                            <a:ext cx="167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6" name="Object 74"/>
              <p:cNvGraphicFramePr>
                <a:graphicFrameLocks noChangeAspect="1"/>
              </p:cNvGraphicFramePr>
              <p:nvPr/>
            </p:nvGraphicFramePr>
            <p:xfrm>
              <a:off x="4416" y="912"/>
              <a:ext cx="261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2" name="公式" r:id="rId15" imgW="126780" imgH="164814" progId="Equation.3">
                      <p:embed/>
                    </p:oleObj>
                  </mc:Choice>
                  <mc:Fallback>
                    <p:oleObj name="公式" r:id="rId15" imgW="126780" imgH="164814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912"/>
                            <a:ext cx="261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27" name="Oval 75"/>
              <p:cNvSpPr>
                <a:spLocks noChangeArrowheads="1"/>
              </p:cNvSpPr>
              <p:nvPr/>
            </p:nvSpPr>
            <p:spPr bwMode="auto">
              <a:xfrm>
                <a:off x="4608" y="76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0528" name="Line 76"/>
              <p:cNvSpPr>
                <a:spLocks noChangeShapeType="1"/>
              </p:cNvSpPr>
              <p:nvPr/>
            </p:nvSpPr>
            <p:spPr bwMode="auto">
              <a:xfrm flipV="1">
                <a:off x="4320" y="110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0529" name="Object 77"/>
              <p:cNvGraphicFramePr>
                <a:graphicFrameLocks noChangeAspect="1"/>
              </p:cNvGraphicFramePr>
              <p:nvPr/>
            </p:nvGraphicFramePr>
            <p:xfrm>
              <a:off x="4080" y="1056"/>
              <a:ext cx="203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3" name="公式" r:id="rId17" imgW="152268" imgH="203024" progId="Equation.3">
                      <p:embed/>
                    </p:oleObj>
                  </mc:Choice>
                  <mc:Fallback>
                    <p:oleObj name="公式" r:id="rId17" imgW="152268" imgH="203024" progId="Equation.3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056"/>
                            <a:ext cx="203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30" name="Arc 78"/>
              <p:cNvSpPr>
                <a:spLocks/>
              </p:cNvSpPr>
              <p:nvPr/>
            </p:nvSpPr>
            <p:spPr bwMode="auto">
              <a:xfrm>
                <a:off x="4235" y="1152"/>
                <a:ext cx="237" cy="193"/>
              </a:xfrm>
              <a:custGeom>
                <a:avLst/>
                <a:gdLst>
                  <a:gd name="T0" fmla="*/ 0 w 31256"/>
                  <a:gd name="T1" fmla="*/ 0 h 21600"/>
                  <a:gd name="T2" fmla="*/ 0 w 31256"/>
                  <a:gd name="T3" fmla="*/ 0 h 21600"/>
                  <a:gd name="T4" fmla="*/ 0 w 312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256"/>
                  <a:gd name="T10" fmla="*/ 0 h 21600"/>
                  <a:gd name="T11" fmla="*/ 31256 w 312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256" h="21600" fill="none" extrusionOk="0">
                    <a:moveTo>
                      <a:pt x="31256" y="15035"/>
                    </a:moveTo>
                    <a:cubicBezTo>
                      <a:pt x="27187" y="19231"/>
                      <a:pt x="21592" y="21599"/>
                      <a:pt x="15748" y="21600"/>
                    </a:cubicBezTo>
                    <a:cubicBezTo>
                      <a:pt x="9782" y="21600"/>
                      <a:pt x="4082" y="19132"/>
                      <a:pt x="-1" y="14783"/>
                    </a:cubicBezTo>
                  </a:path>
                  <a:path w="31256" h="21600" stroke="0" extrusionOk="0">
                    <a:moveTo>
                      <a:pt x="31256" y="15035"/>
                    </a:moveTo>
                    <a:cubicBezTo>
                      <a:pt x="27187" y="19231"/>
                      <a:pt x="21592" y="21599"/>
                      <a:pt x="15748" y="21600"/>
                    </a:cubicBezTo>
                    <a:cubicBezTo>
                      <a:pt x="9782" y="21600"/>
                      <a:pt x="4082" y="19132"/>
                      <a:pt x="-1" y="14783"/>
                    </a:cubicBezTo>
                    <a:lnTo>
                      <a:pt x="15748" y="0"/>
                    </a:lnTo>
                    <a:lnTo>
                      <a:pt x="31256" y="15035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1" name="Arc 79"/>
              <p:cNvSpPr>
                <a:spLocks/>
              </p:cNvSpPr>
              <p:nvPr/>
            </p:nvSpPr>
            <p:spPr bwMode="auto">
              <a:xfrm>
                <a:off x="4320" y="1056"/>
                <a:ext cx="81" cy="192"/>
              </a:xfrm>
              <a:custGeom>
                <a:avLst/>
                <a:gdLst>
                  <a:gd name="T0" fmla="*/ 0 w 9109"/>
                  <a:gd name="T1" fmla="*/ 0 h 21600"/>
                  <a:gd name="T2" fmla="*/ 0 w 9109"/>
                  <a:gd name="T3" fmla="*/ 0 h 21600"/>
                  <a:gd name="T4" fmla="*/ 0 w 910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9109"/>
                  <a:gd name="T10" fmla="*/ 0 h 21600"/>
                  <a:gd name="T11" fmla="*/ 9109 w 910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09" h="21600" fill="none" extrusionOk="0">
                    <a:moveTo>
                      <a:pt x="-1" y="0"/>
                    </a:moveTo>
                    <a:cubicBezTo>
                      <a:pt x="3146" y="0"/>
                      <a:pt x="6255" y="687"/>
                      <a:pt x="9109" y="2014"/>
                    </a:cubicBezTo>
                  </a:path>
                  <a:path w="9109" h="21600" stroke="0" extrusionOk="0">
                    <a:moveTo>
                      <a:pt x="-1" y="0"/>
                    </a:moveTo>
                    <a:cubicBezTo>
                      <a:pt x="3146" y="0"/>
                      <a:pt x="6255" y="687"/>
                      <a:pt x="9109" y="2014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106"/>
          <p:cNvGrpSpPr>
            <a:grpSpLocks/>
          </p:cNvGrpSpPr>
          <p:nvPr/>
        </p:nvGrpSpPr>
        <p:grpSpPr bwMode="auto">
          <a:xfrm>
            <a:off x="6659563" y="2312988"/>
            <a:ext cx="2747962" cy="577850"/>
            <a:chOff x="4377" y="1887"/>
            <a:chExt cx="1731" cy="364"/>
          </a:xfrm>
        </p:grpSpPr>
        <p:sp>
          <p:nvSpPr>
            <p:cNvPr id="20503" name="AutoShape 105"/>
            <p:cNvSpPr>
              <a:spLocks noChangeArrowheads="1"/>
            </p:cNvSpPr>
            <p:nvPr/>
          </p:nvSpPr>
          <p:spPr bwMode="auto">
            <a:xfrm>
              <a:off x="4558" y="1888"/>
              <a:ext cx="1044" cy="363"/>
            </a:xfrm>
            <a:prstGeom prst="wedgeEllipseCallout">
              <a:avLst>
                <a:gd name="adj1" fmla="val -70787"/>
                <a:gd name="adj2" fmla="val 7947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0504" name="Oval 83"/>
            <p:cNvSpPr>
              <a:spLocks noChangeArrowheads="1"/>
            </p:cNvSpPr>
            <p:nvPr/>
          </p:nvSpPr>
          <p:spPr bwMode="auto">
            <a:xfrm>
              <a:off x="4377" y="1997"/>
              <a:ext cx="109" cy="10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505" name="Text Box 84"/>
            <p:cNvSpPr txBox="1">
              <a:spLocks noChangeArrowheads="1"/>
            </p:cNvSpPr>
            <p:nvPr/>
          </p:nvSpPr>
          <p:spPr bwMode="auto">
            <a:xfrm>
              <a:off x="4583" y="1887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   </a:t>
              </a:r>
            </a:p>
          </p:txBody>
        </p:sp>
        <p:graphicFrame>
          <p:nvGraphicFramePr>
            <p:cNvPr id="20506" name="Object 87"/>
            <p:cNvGraphicFramePr>
              <a:graphicFrameLocks noChangeAspect="1"/>
            </p:cNvGraphicFramePr>
            <p:nvPr/>
          </p:nvGraphicFramePr>
          <p:xfrm>
            <a:off x="4876" y="1932"/>
            <a:ext cx="22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4" name="公式" r:id="rId19" imgW="126780" imgH="164814" progId="Equation.3">
                    <p:embed/>
                  </p:oleObj>
                </mc:Choice>
                <mc:Fallback>
                  <p:oleObj name="公式" r:id="rId19" imgW="126780" imgH="164814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932"/>
                          <a:ext cx="22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7" name="Text Box 88"/>
            <p:cNvSpPr txBox="1">
              <a:spLocks noChangeArrowheads="1"/>
            </p:cNvSpPr>
            <p:nvPr/>
          </p:nvSpPr>
          <p:spPr bwMode="auto">
            <a:xfrm>
              <a:off x="4604" y="1924"/>
              <a:ext cx="15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/>
                <a:t>沿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方向</a:t>
              </a:r>
            </a:p>
          </p:txBody>
        </p:sp>
      </p:grpSp>
      <p:sp>
        <p:nvSpPr>
          <p:cNvPr id="20489" name="Oval 94"/>
          <p:cNvSpPr>
            <a:spLocks noChangeArrowheads="1"/>
          </p:cNvSpPr>
          <p:nvPr/>
        </p:nvSpPr>
        <p:spPr bwMode="auto">
          <a:xfrm>
            <a:off x="6588125" y="4648200"/>
            <a:ext cx="173038" cy="16351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5457" name="Object 97"/>
          <p:cNvGraphicFramePr>
            <a:graphicFrameLocks noChangeAspect="1"/>
          </p:cNvGraphicFramePr>
          <p:nvPr/>
        </p:nvGraphicFramePr>
        <p:xfrm>
          <a:off x="1236663" y="4581525"/>
          <a:ext cx="20383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5" name="Equation" r:id="rId20" imgW="2349500" imgH="889000" progId="Equation.DSMT4">
                  <p:embed/>
                </p:oleObj>
              </mc:Choice>
              <mc:Fallback>
                <p:oleObj name="Equation" r:id="rId20" imgW="2349500" imgH="88900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4581525"/>
                        <a:ext cx="20383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0" name="Object 100"/>
          <p:cNvGraphicFramePr>
            <a:graphicFrameLocks noChangeAspect="1"/>
          </p:cNvGraphicFramePr>
          <p:nvPr/>
        </p:nvGraphicFramePr>
        <p:xfrm>
          <a:off x="1187450" y="5697538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6" name="Equation" r:id="rId22" imgW="1320227" imgH="431613" progId="Equation.DSMT4">
                  <p:embed/>
                </p:oleObj>
              </mc:Choice>
              <mc:Fallback>
                <p:oleObj name="Equation" r:id="rId22" imgW="1320227" imgH="431613" progId="Equation.DSMT4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697538"/>
                        <a:ext cx="132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1" name="Text Box 101"/>
          <p:cNvSpPr txBox="1">
            <a:spLocks noChangeArrowheads="1"/>
          </p:cNvSpPr>
          <p:nvPr/>
        </p:nvSpPr>
        <p:spPr bwMode="auto">
          <a:xfrm>
            <a:off x="935038" y="2852738"/>
            <a:ext cx="2592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可以证明：</a:t>
            </a:r>
          </a:p>
        </p:txBody>
      </p:sp>
      <p:graphicFrame>
        <p:nvGraphicFramePr>
          <p:cNvPr id="15462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675039"/>
              </p:ext>
            </p:extLst>
          </p:nvPr>
        </p:nvGraphicFramePr>
        <p:xfrm>
          <a:off x="2244725" y="1520825"/>
          <a:ext cx="29987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" name="Equation" r:id="rId24" imgW="2984400" imgH="672840" progId="Equation.DSMT4">
                  <p:embed/>
                </p:oleObj>
              </mc:Choice>
              <mc:Fallback>
                <p:oleObj name="Equation" r:id="rId24" imgW="2984400" imgH="67284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1520825"/>
                        <a:ext cx="29987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588122"/>
              </p:ext>
            </p:extLst>
          </p:nvPr>
        </p:nvGraphicFramePr>
        <p:xfrm>
          <a:off x="2173288" y="2097088"/>
          <a:ext cx="31146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8" name="Equation" r:id="rId26" imgW="3098520" imgH="672840" progId="Equation.DSMT4">
                  <p:embed/>
                </p:oleObj>
              </mc:Choice>
              <mc:Fallback>
                <p:oleObj name="Equation" r:id="rId26" imgW="3098520" imgH="67284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2097088"/>
                        <a:ext cx="31146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08"/>
          <p:cNvGrpSpPr>
            <a:grpSpLocks/>
          </p:cNvGrpSpPr>
          <p:nvPr/>
        </p:nvGrpSpPr>
        <p:grpSpPr bwMode="auto">
          <a:xfrm>
            <a:off x="6904038" y="3395663"/>
            <a:ext cx="2592387" cy="647700"/>
            <a:chOff x="4349" y="2523"/>
            <a:chExt cx="1633" cy="408"/>
          </a:xfrm>
        </p:grpSpPr>
        <p:sp>
          <p:nvSpPr>
            <p:cNvPr id="20501" name="AutoShape 107"/>
            <p:cNvSpPr>
              <a:spLocks noChangeArrowheads="1"/>
            </p:cNvSpPr>
            <p:nvPr/>
          </p:nvSpPr>
          <p:spPr bwMode="auto">
            <a:xfrm>
              <a:off x="4349" y="2523"/>
              <a:ext cx="1315" cy="408"/>
            </a:xfrm>
            <a:prstGeom prst="wedgeEllipseCallout">
              <a:avLst>
                <a:gd name="adj1" fmla="val -59963"/>
                <a:gd name="adj2" fmla="val 55148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0502" name="Rectangle 96"/>
            <p:cNvSpPr>
              <a:spLocks noChangeArrowheads="1"/>
            </p:cNvSpPr>
            <p:nvPr/>
          </p:nvSpPr>
          <p:spPr bwMode="auto">
            <a:xfrm>
              <a:off x="4377" y="2568"/>
              <a:ext cx="16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沿纬线振荡</a:t>
              </a:r>
            </a:p>
          </p:txBody>
        </p:sp>
      </p:grpSp>
      <p:grpSp>
        <p:nvGrpSpPr>
          <p:cNvPr id="11" name="Group 110"/>
          <p:cNvGrpSpPr>
            <a:grpSpLocks/>
          </p:cNvGrpSpPr>
          <p:nvPr/>
        </p:nvGrpSpPr>
        <p:grpSpPr bwMode="auto">
          <a:xfrm>
            <a:off x="6732588" y="4821238"/>
            <a:ext cx="2790825" cy="519112"/>
            <a:chOff x="4241" y="3421"/>
            <a:chExt cx="1758" cy="327"/>
          </a:xfrm>
        </p:grpSpPr>
        <p:sp>
          <p:nvSpPr>
            <p:cNvPr id="20499" name="AutoShape 109"/>
            <p:cNvSpPr>
              <a:spLocks noChangeArrowheads="1"/>
            </p:cNvSpPr>
            <p:nvPr/>
          </p:nvSpPr>
          <p:spPr bwMode="auto">
            <a:xfrm>
              <a:off x="4241" y="3431"/>
              <a:ext cx="1474" cy="317"/>
            </a:xfrm>
            <a:prstGeom prst="wedgeEllipseCallout">
              <a:avLst>
                <a:gd name="adj1" fmla="val -65060"/>
                <a:gd name="adj2" fmla="val -111199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20500" name="Rectangle 92"/>
            <p:cNvSpPr>
              <a:spLocks noChangeArrowheads="1"/>
            </p:cNvSpPr>
            <p:nvPr/>
          </p:nvSpPr>
          <p:spPr bwMode="auto">
            <a:xfrm>
              <a:off x="4332" y="3421"/>
              <a:ext cx="16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沿经线振荡</a:t>
              </a:r>
            </a:p>
          </p:txBody>
        </p:sp>
      </p:grpSp>
      <p:sp>
        <p:nvSpPr>
          <p:cNvPr id="20497" name="Text Box 112"/>
          <p:cNvSpPr txBox="1">
            <a:spLocks noChangeArrowheads="1"/>
          </p:cNvSpPr>
          <p:nvPr/>
        </p:nvSpPr>
        <p:spPr bwMode="auto">
          <a:xfrm>
            <a:off x="8655050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11</a:t>
            </a:r>
            <a:endParaRPr lang="en-US" altLang="zh-CN" sz="1800"/>
          </a:p>
        </p:txBody>
      </p:sp>
      <p:sp>
        <p:nvSpPr>
          <p:cNvPr id="70" name="文本框 69"/>
          <p:cNvSpPr txBox="1">
            <a:spLocks noChangeArrowheads="1"/>
          </p:cNvSpPr>
          <p:nvPr/>
        </p:nvSpPr>
        <p:spPr bwMode="auto">
          <a:xfrm>
            <a:off x="5378450" y="6294438"/>
            <a:ext cx="1568450" cy="3683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hlinkClick r:id="rId28"/>
              </a:rPr>
              <a:t>电磁波与天线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75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1" grpId="0" animBg="1"/>
      <p:bldP spid="15413" grpId="0" autoUpdateAnimBg="0"/>
      <p:bldP spid="15414" grpId="0" autoUpdateAnimBg="0"/>
      <p:bldP spid="15461" grpId="0" autoUpdateAnimBg="0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971675" y="4991100"/>
          <a:ext cx="5021263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BMP 图象" r:id="rId3" imgW="3161905" imgH="914286" progId="Paint.Picture">
                  <p:embed/>
                </p:oleObj>
              </mc:Choice>
              <mc:Fallback>
                <p:oleObj name="BMP 图象" r:id="rId3" imgW="3161905" imgH="91428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991100"/>
                        <a:ext cx="5021263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052638" y="5235575"/>
          <a:ext cx="457358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8" name="BMP 图象" r:id="rId5" imgW="3495238" imgH="819048" progId="Paint.Picture">
                  <p:embed/>
                </p:oleObj>
              </mc:Choice>
              <mc:Fallback>
                <p:oleObj name="BMP 图象" r:id="rId5" imgW="3495238" imgH="81904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5235575"/>
                        <a:ext cx="457358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668588" y="4805363"/>
            <a:ext cx="41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E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197100" y="6140450"/>
            <a:ext cx="414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H</a:t>
            </a:r>
            <a:endParaRPr kumimoji="1"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42875" y="368300"/>
            <a:ext cx="550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）平面波 （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球面波在远处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468313" y="981075"/>
            <a:ext cx="795655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Times New Roman" panose="02020603050405020304" pitchFamily="18" charset="0"/>
              </a:rPr>
              <a:t>变化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电场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与变化的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磁场</a:t>
            </a:r>
            <a:r>
              <a:rPr kumimoji="1" lang="en-US" altLang="zh-CN" sz="2800" b="1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H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振动方向是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互相垂直的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，理论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和实践都证明：若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在 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方向振动，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在 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z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方向振动，则电磁波在 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方向传播。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692275" y="2924175"/>
          <a:ext cx="202088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Equation" r:id="rId7" imgW="2095500" imgH="749300" progId="Equation.DSMT4">
                  <p:embed/>
                </p:oleObj>
              </mc:Choice>
              <mc:Fallback>
                <p:oleObj name="Equation" r:id="rId7" imgW="2095500" imgH="749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24175"/>
                        <a:ext cx="2020888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413617"/>
              </p:ext>
            </p:extLst>
          </p:nvPr>
        </p:nvGraphicFramePr>
        <p:xfrm>
          <a:off x="3895725" y="2954338"/>
          <a:ext cx="37290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Equation" r:id="rId9" imgW="3555720" imgH="672840" progId="Equation.DSMT4">
                  <p:embed/>
                </p:oleObj>
              </mc:Choice>
              <mc:Fallback>
                <p:oleObj name="Equation" r:id="rId9" imgW="3555720" imgH="6728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2954338"/>
                        <a:ext cx="37290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649413" y="3805238"/>
          <a:ext cx="21304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Equation" r:id="rId11" imgW="2209800" imgH="749300" progId="Equation.DSMT4">
                  <p:embed/>
                </p:oleObj>
              </mc:Choice>
              <mc:Fallback>
                <p:oleObj name="Equation" r:id="rId11" imgW="2209800" imgH="749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3805238"/>
                        <a:ext cx="21304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711087"/>
              </p:ext>
            </p:extLst>
          </p:nvPr>
        </p:nvGraphicFramePr>
        <p:xfrm>
          <a:off x="3895725" y="3860800"/>
          <a:ext cx="38020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13" imgW="3593880" imgH="672840" progId="Equation.DSMT4">
                  <p:embed/>
                </p:oleObj>
              </mc:Choice>
              <mc:Fallback>
                <p:oleObj name="Equation" r:id="rId13" imgW="3593880" imgH="6728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3860800"/>
                        <a:ext cx="38020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008063" y="2492375"/>
            <a:ext cx="325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波动方程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331913" y="4556125"/>
            <a:ext cx="5903912" cy="2257425"/>
            <a:chOff x="144" y="2688"/>
            <a:chExt cx="4247" cy="1463"/>
          </a:xfrm>
        </p:grpSpPr>
        <p:sp>
          <p:nvSpPr>
            <p:cNvPr id="21530" name="Line 15"/>
            <p:cNvSpPr>
              <a:spLocks noChangeShapeType="1"/>
            </p:cNvSpPr>
            <p:nvPr/>
          </p:nvSpPr>
          <p:spPr bwMode="auto">
            <a:xfrm flipV="1">
              <a:off x="528" y="3504"/>
              <a:ext cx="36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Line 16"/>
            <p:cNvSpPr>
              <a:spLocks noChangeShapeType="1"/>
            </p:cNvSpPr>
            <p:nvPr/>
          </p:nvSpPr>
          <p:spPr bwMode="auto">
            <a:xfrm flipH="1">
              <a:off x="288" y="3504"/>
              <a:ext cx="57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Line 17"/>
            <p:cNvSpPr>
              <a:spLocks noChangeShapeType="1"/>
            </p:cNvSpPr>
            <p:nvPr/>
          </p:nvSpPr>
          <p:spPr bwMode="auto">
            <a:xfrm flipV="1">
              <a:off x="864" y="2832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533" name="Object 18"/>
            <p:cNvGraphicFramePr>
              <a:graphicFrameLocks noChangeAspect="1"/>
            </p:cNvGraphicFramePr>
            <p:nvPr/>
          </p:nvGraphicFramePr>
          <p:xfrm>
            <a:off x="4224" y="3408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3" name="Equation" r:id="rId15" imgW="266469" imgH="253780" progId="Equation.3">
                    <p:embed/>
                  </p:oleObj>
                </mc:Choice>
                <mc:Fallback>
                  <p:oleObj name="Equation" r:id="rId15" imgW="266469" imgH="2537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408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4" name="Object 19"/>
            <p:cNvGraphicFramePr>
              <a:graphicFrameLocks noChangeAspect="1"/>
            </p:cNvGraphicFramePr>
            <p:nvPr/>
          </p:nvGraphicFramePr>
          <p:xfrm>
            <a:off x="904" y="2688"/>
            <a:ext cx="15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4" name="Equation" r:id="rId17" imgW="266584" imgH="330057" progId="Equation.DSMT4">
                    <p:embed/>
                  </p:oleObj>
                </mc:Choice>
                <mc:Fallback>
                  <p:oleObj name="Equation" r:id="rId17" imgW="266584" imgH="330057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2688"/>
                          <a:ext cx="15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5" name="Object 20"/>
            <p:cNvGraphicFramePr>
              <a:graphicFrameLocks noChangeAspect="1"/>
            </p:cNvGraphicFramePr>
            <p:nvPr/>
          </p:nvGraphicFramePr>
          <p:xfrm>
            <a:off x="144" y="3984"/>
            <a:ext cx="135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5" name="Equation" r:id="rId19" imgW="215619" imgH="266353" progId="Equation.3">
                    <p:embed/>
                  </p:oleObj>
                </mc:Choice>
                <mc:Fallback>
                  <p:oleObj name="Equation" r:id="rId19" imgW="215619" imgH="266353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3984"/>
                          <a:ext cx="135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6" name="Object 21"/>
            <p:cNvGraphicFramePr>
              <a:graphicFrameLocks noChangeAspect="1"/>
            </p:cNvGraphicFramePr>
            <p:nvPr/>
          </p:nvGraphicFramePr>
          <p:xfrm>
            <a:off x="687" y="3340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6" name="公式" r:id="rId21" imgW="164957" imgH="241091" progId="Equation.3">
                    <p:embed/>
                  </p:oleObj>
                </mc:Choice>
                <mc:Fallback>
                  <p:oleObj name="公式" r:id="rId21" imgW="164957" imgH="241091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3340"/>
                          <a:ext cx="10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854325" y="5341938"/>
            <a:ext cx="2905125" cy="811212"/>
            <a:chOff x="1248" y="3216"/>
            <a:chExt cx="1920" cy="528"/>
          </a:xfrm>
        </p:grpSpPr>
        <p:sp>
          <p:nvSpPr>
            <p:cNvPr id="21526" name="Line 23"/>
            <p:cNvSpPr>
              <a:spLocks noChangeShapeType="1"/>
            </p:cNvSpPr>
            <p:nvPr/>
          </p:nvSpPr>
          <p:spPr bwMode="auto">
            <a:xfrm flipH="1" flipV="1">
              <a:off x="1248" y="3216"/>
              <a:ext cx="0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24"/>
            <p:cNvSpPr>
              <a:spLocks noChangeShapeType="1"/>
            </p:cNvSpPr>
            <p:nvPr/>
          </p:nvSpPr>
          <p:spPr bwMode="auto">
            <a:xfrm flipH="1" flipV="1">
              <a:off x="2496" y="3216"/>
              <a:ext cx="0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25"/>
            <p:cNvSpPr>
              <a:spLocks noChangeShapeType="1"/>
            </p:cNvSpPr>
            <p:nvPr/>
          </p:nvSpPr>
          <p:spPr bwMode="auto">
            <a:xfrm flipH="1">
              <a:off x="1872" y="3504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26"/>
            <p:cNvSpPr>
              <a:spLocks noChangeShapeType="1"/>
            </p:cNvSpPr>
            <p:nvPr/>
          </p:nvSpPr>
          <p:spPr bwMode="auto">
            <a:xfrm flipH="1">
              <a:off x="3168" y="3504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489200" y="5472113"/>
            <a:ext cx="3559175" cy="693737"/>
            <a:chOff x="1008" y="3293"/>
            <a:chExt cx="2352" cy="451"/>
          </a:xfrm>
        </p:grpSpPr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 flipH="1">
              <a:off x="1008" y="3504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29"/>
            <p:cNvSpPr>
              <a:spLocks noChangeShapeType="1"/>
            </p:cNvSpPr>
            <p:nvPr/>
          </p:nvSpPr>
          <p:spPr bwMode="auto">
            <a:xfrm flipV="1">
              <a:off x="1883" y="3293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Line 30"/>
            <p:cNvSpPr>
              <a:spLocks noChangeShapeType="1"/>
            </p:cNvSpPr>
            <p:nvPr/>
          </p:nvSpPr>
          <p:spPr bwMode="auto">
            <a:xfrm flipV="1">
              <a:off x="3167" y="3315"/>
              <a:ext cx="193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31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3611563" y="25288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注意到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的位相相同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1521" name="Text Box 34"/>
          <p:cNvSpPr txBox="1">
            <a:spLocks noChangeArrowheads="1"/>
          </p:cNvSpPr>
          <p:nvPr/>
        </p:nvSpPr>
        <p:spPr bwMode="auto">
          <a:xfrm>
            <a:off x="8640763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12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75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89" grpId="0" autoUpdateAnimBg="0"/>
      <p:bldP spid="16390" grpId="0" autoUpdateAnimBg="0"/>
      <p:bldP spid="16391" grpId="0" autoUpdateAnimBg="0"/>
      <p:bldP spid="1639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511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2.3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平面电磁波的性质</a:t>
            </a:r>
            <a:endParaRPr kumimoji="1" lang="zh-CN" altLang="en-US" sz="280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8313" y="908050"/>
            <a:ext cx="9144000" cy="519113"/>
            <a:chOff x="0" y="432"/>
            <a:chExt cx="5760" cy="327"/>
          </a:xfrm>
        </p:grpSpPr>
        <p:sp>
          <p:nvSpPr>
            <p:cNvPr id="22547" name="Text Box 4"/>
            <p:cNvSpPr txBox="1">
              <a:spLocks noChangeArrowheads="1"/>
            </p:cNvSpPr>
            <p:nvPr/>
          </p:nvSpPr>
          <p:spPr bwMode="auto">
            <a:xfrm>
              <a:off x="0" y="432"/>
              <a:ext cx="57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）            的变化是同步的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位相相同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数量关系：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2548" name="Rectangle 5"/>
            <p:cNvSpPr>
              <a:spLocks noChangeArrowheads="1"/>
            </p:cNvSpPr>
            <p:nvPr/>
          </p:nvSpPr>
          <p:spPr bwMode="auto">
            <a:xfrm>
              <a:off x="1056" y="480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2549" name="Rectangle 6"/>
            <p:cNvSpPr>
              <a:spLocks noChangeArrowheads="1"/>
            </p:cNvSpPr>
            <p:nvPr/>
          </p:nvSpPr>
          <p:spPr bwMode="auto">
            <a:xfrm>
              <a:off x="528" y="480"/>
              <a:ext cx="26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E  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2550" name="Rectangle 7"/>
            <p:cNvSpPr>
              <a:spLocks noChangeArrowheads="1"/>
            </p:cNvSpPr>
            <p:nvPr/>
          </p:nvSpPr>
          <p:spPr bwMode="auto">
            <a:xfrm>
              <a:off x="768" y="480"/>
              <a:ext cx="22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和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468313" y="2582863"/>
            <a:ext cx="856773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   </a:t>
            </a:r>
            <a:r>
              <a:rPr kumimoji="1" lang="zh-CN" altLang="en-US" sz="2400">
                <a:latin typeface="Times New Roman" panose="02020603050405020304" pitchFamily="18" charset="0"/>
              </a:rPr>
              <a:t>                 ，   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的方向就是    的方向                                                                       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(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构成右手螺旋关系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7441" name="Object 33"/>
          <p:cNvGraphicFramePr>
            <a:graphicFrameLocks noChangeAspect="1"/>
          </p:cNvGraphicFramePr>
          <p:nvPr/>
        </p:nvGraphicFramePr>
        <p:xfrm>
          <a:off x="1150938" y="1682750"/>
          <a:ext cx="18335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3" imgW="1663700" imgH="469900" progId="Equation.DSMT4">
                  <p:embed/>
                </p:oleObj>
              </mc:Choice>
              <mc:Fallback>
                <p:oleObj name="Equation" r:id="rId3" imgW="1663700" imgH="4699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682750"/>
                        <a:ext cx="18335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2" name="Object 34"/>
          <p:cNvGraphicFramePr>
            <a:graphicFrameLocks noChangeAspect="1"/>
          </p:cNvGraphicFramePr>
          <p:nvPr/>
        </p:nvGraphicFramePr>
        <p:xfrm>
          <a:off x="3328988" y="1682750"/>
          <a:ext cx="20351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5" imgW="2032000" imgH="469900" progId="Equation.DSMT4">
                  <p:embed/>
                </p:oleObj>
              </mc:Choice>
              <mc:Fallback>
                <p:oleObj name="Equation" r:id="rId5" imgW="2032000" imgH="4699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1682750"/>
                        <a:ext cx="20351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7" name="Object 59"/>
          <p:cNvGraphicFramePr>
            <a:graphicFrameLocks noChangeAspect="1"/>
          </p:cNvGraphicFramePr>
          <p:nvPr/>
        </p:nvGraphicFramePr>
        <p:xfrm>
          <a:off x="5756275" y="1682750"/>
          <a:ext cx="1911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7" imgW="2070100" imgH="508000" progId="Equation.DSMT4">
                  <p:embed/>
                </p:oleObj>
              </mc:Choice>
              <mc:Fallback>
                <p:oleObj name="Equation" r:id="rId7" imgW="2070100" imgH="5080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1682750"/>
                        <a:ext cx="19113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9" name="Object 61"/>
          <p:cNvGraphicFramePr>
            <a:graphicFrameLocks noChangeAspect="1"/>
          </p:cNvGraphicFramePr>
          <p:nvPr/>
        </p:nvGraphicFramePr>
        <p:xfrm>
          <a:off x="1325563" y="2447925"/>
          <a:ext cx="15906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9" imgW="1675673" imgH="406224" progId="Equation.DSMT4">
                  <p:embed/>
                </p:oleObj>
              </mc:Choice>
              <mc:Fallback>
                <p:oleObj name="Equation" r:id="rId9" imgW="1675673" imgH="406224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2447925"/>
                        <a:ext cx="15906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70" name="Object 62"/>
          <p:cNvGraphicFramePr>
            <a:graphicFrameLocks noChangeAspect="1"/>
          </p:cNvGraphicFramePr>
          <p:nvPr/>
        </p:nvGraphicFramePr>
        <p:xfrm>
          <a:off x="3236913" y="2424113"/>
          <a:ext cx="9032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11" imgW="952087" imgH="393529" progId="Equation.DSMT4">
                  <p:embed/>
                </p:oleObj>
              </mc:Choice>
              <mc:Fallback>
                <p:oleObj name="Equation" r:id="rId11" imgW="952087" imgH="393529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2424113"/>
                        <a:ext cx="90328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71" name="Object 63"/>
          <p:cNvGraphicFramePr>
            <a:graphicFrameLocks noChangeAspect="1"/>
          </p:cNvGraphicFramePr>
          <p:nvPr/>
        </p:nvGraphicFramePr>
        <p:xfrm>
          <a:off x="6084888" y="2490788"/>
          <a:ext cx="2286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13" imgW="241195" imgH="330057" progId="Equation.DSMT4">
                  <p:embed/>
                </p:oleObj>
              </mc:Choice>
              <mc:Fallback>
                <p:oleObj name="Equation" r:id="rId13" imgW="241195" imgH="330057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490788"/>
                        <a:ext cx="2286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65"/>
          <p:cNvSpPr txBox="1">
            <a:spLocks noChangeArrowheads="1"/>
          </p:cNvSpPr>
          <p:nvPr/>
        </p:nvSpPr>
        <p:spPr bwMode="auto">
          <a:xfrm>
            <a:off x="8655050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13</a:t>
            </a:r>
            <a:endParaRPr lang="en-US" altLang="zh-CN" sz="1800"/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1223963" y="3544888"/>
            <a:ext cx="2808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电磁波是横波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452438" y="4165600"/>
            <a:ext cx="3384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（</a:t>
            </a:r>
            <a:r>
              <a:rPr lang="en-US" altLang="zh-CN" sz="2800" b="1">
                <a:solidFill>
                  <a:schemeClr val="tx2"/>
                </a:solidFill>
              </a:rPr>
              <a:t>3</a:t>
            </a:r>
            <a:r>
              <a:rPr lang="zh-CN" altLang="en-US" sz="2800" b="1">
                <a:solidFill>
                  <a:schemeClr val="tx2"/>
                </a:solidFill>
              </a:rPr>
              <a:t>）介质中的</a:t>
            </a:r>
            <a:r>
              <a:rPr lang="zh-CN" altLang="en-US" sz="2800" b="1"/>
              <a:t>波速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408113" y="513873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真空中的</a:t>
            </a:r>
            <a:r>
              <a:rPr lang="zh-CN" altLang="en-US" sz="2800" b="1"/>
              <a:t>波速</a:t>
            </a:r>
          </a:p>
        </p:txBody>
      </p:sp>
      <p:graphicFrame>
        <p:nvGraphicFramePr>
          <p:cNvPr id="44" name="Object 16"/>
          <p:cNvGraphicFramePr>
            <a:graphicFrameLocks noChangeAspect="1"/>
          </p:cNvGraphicFramePr>
          <p:nvPr/>
        </p:nvGraphicFramePr>
        <p:xfrm>
          <a:off x="3687763" y="4005263"/>
          <a:ext cx="3570287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15" imgW="1495456" imgH="352350" progId="Equation.DSMT4">
                  <p:embed/>
                </p:oleObj>
              </mc:Choice>
              <mc:Fallback>
                <p:oleObj name="Equation" r:id="rId15" imgW="1495456" imgH="35235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3" y="4005263"/>
                        <a:ext cx="3570287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3671888" y="4948238"/>
          <a:ext cx="389731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17" imgW="1495456" imgH="352350" progId="Equation.DSMT4">
                  <p:embed/>
                </p:oleObj>
              </mc:Choice>
              <mc:Fallback>
                <p:oleObj name="Equation" r:id="rId17" imgW="1495456" imgH="35235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4948238"/>
                        <a:ext cx="389731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1439863" y="6076950"/>
            <a:ext cx="295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电磁波的</a:t>
            </a:r>
            <a:r>
              <a:rPr lang="zh-CN" altLang="en-US" sz="2800" b="1"/>
              <a:t>波长</a:t>
            </a:r>
          </a:p>
        </p:txBody>
      </p:sp>
      <p:graphicFrame>
        <p:nvGraphicFramePr>
          <p:cNvPr id="47" name="Object 19"/>
          <p:cNvGraphicFramePr>
            <a:graphicFrameLocks noChangeAspect="1"/>
          </p:cNvGraphicFramePr>
          <p:nvPr/>
        </p:nvGraphicFramePr>
        <p:xfrm>
          <a:off x="3995738" y="5876925"/>
          <a:ext cx="19780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Equation" r:id="rId19" imgW="704777" imgH="285660" progId="Equation.DSMT4">
                  <p:embed/>
                </p:oleObj>
              </mc:Choice>
              <mc:Fallback>
                <p:oleObj name="Equation" r:id="rId19" imgW="704777" imgH="2856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876925"/>
                        <a:ext cx="19780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22" grpId="0"/>
      <p:bldP spid="41" grpId="0"/>
      <p:bldP spid="42" grpId="0"/>
      <p:bldP spid="43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250825" y="102235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）电磁波的频率，等于偶极子的振动频率。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215900" y="1808163"/>
            <a:ext cx="8928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5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）具有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反射、折射、干涉、衍射、偏振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等特性。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255588" y="2728913"/>
            <a:ext cx="230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6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300788" y="2711450"/>
            <a:ext cx="1912937" cy="1539875"/>
            <a:chOff x="4176" y="3024"/>
            <a:chExt cx="1619" cy="1234"/>
          </a:xfrm>
        </p:grpSpPr>
        <p:sp>
          <p:nvSpPr>
            <p:cNvPr id="23569" name="Oval 41"/>
            <p:cNvSpPr>
              <a:spLocks noChangeArrowheads="1"/>
            </p:cNvSpPr>
            <p:nvPr/>
          </p:nvSpPr>
          <p:spPr bwMode="auto">
            <a:xfrm>
              <a:off x="4505" y="3201"/>
              <a:ext cx="74" cy="70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3570" name="Oval 42"/>
            <p:cNvSpPr>
              <a:spLocks noChangeArrowheads="1"/>
            </p:cNvSpPr>
            <p:nvPr/>
          </p:nvSpPr>
          <p:spPr bwMode="auto">
            <a:xfrm>
              <a:off x="4505" y="3977"/>
              <a:ext cx="74" cy="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3571" name="Line 43"/>
            <p:cNvSpPr>
              <a:spLocks noChangeShapeType="1"/>
            </p:cNvSpPr>
            <p:nvPr/>
          </p:nvSpPr>
          <p:spPr bwMode="auto">
            <a:xfrm flipH="1" flipV="1">
              <a:off x="4542" y="3271"/>
              <a:ext cx="0" cy="72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Rectangle 44"/>
            <p:cNvSpPr>
              <a:spLocks noChangeArrowheads="1"/>
            </p:cNvSpPr>
            <p:nvPr/>
          </p:nvSpPr>
          <p:spPr bwMode="auto">
            <a:xfrm>
              <a:off x="4368" y="3624"/>
              <a:ext cx="91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l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3573" name="Rectangle 45"/>
            <p:cNvSpPr>
              <a:spLocks noChangeArrowheads="1"/>
            </p:cNvSpPr>
            <p:nvPr/>
          </p:nvSpPr>
          <p:spPr bwMode="auto">
            <a:xfrm>
              <a:off x="4359" y="3434"/>
              <a:ext cx="133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000">
                  <a:latin typeface="MT Extra" panose="05050102010205020202" pitchFamily="18" charset="2"/>
                </a:rPr>
                <a:t>r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3574" name="Rectangle 46"/>
            <p:cNvSpPr>
              <a:spLocks noChangeArrowheads="1"/>
            </p:cNvSpPr>
            <p:nvPr/>
          </p:nvSpPr>
          <p:spPr bwMode="auto">
            <a:xfrm>
              <a:off x="4320" y="3024"/>
              <a:ext cx="163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q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3575" name="Rectangle 47"/>
            <p:cNvSpPr>
              <a:spLocks noChangeArrowheads="1"/>
            </p:cNvSpPr>
            <p:nvPr/>
          </p:nvSpPr>
          <p:spPr bwMode="auto">
            <a:xfrm>
              <a:off x="4176" y="3024"/>
              <a:ext cx="17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000" b="1">
                  <a:latin typeface="Symbol" panose="05050102010706020507" pitchFamily="18" charset="2"/>
                </a:rPr>
                <a:t>+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3576" name="Rectangle 48"/>
            <p:cNvSpPr>
              <a:spLocks noChangeArrowheads="1"/>
            </p:cNvSpPr>
            <p:nvPr/>
          </p:nvSpPr>
          <p:spPr bwMode="auto">
            <a:xfrm>
              <a:off x="4320" y="3888"/>
              <a:ext cx="163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q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3577" name="Rectangle 49"/>
            <p:cNvSpPr>
              <a:spLocks noChangeArrowheads="1"/>
            </p:cNvSpPr>
            <p:nvPr/>
          </p:nvSpPr>
          <p:spPr bwMode="auto">
            <a:xfrm>
              <a:off x="4176" y="3840"/>
              <a:ext cx="17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000" b="1">
                  <a:latin typeface="Symbol" panose="05050102010706020507" pitchFamily="18" charset="2"/>
                </a:rPr>
                <a:t>-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3578" name="Line 50"/>
            <p:cNvSpPr>
              <a:spLocks noChangeShapeType="1"/>
            </p:cNvSpPr>
            <p:nvPr/>
          </p:nvSpPr>
          <p:spPr bwMode="auto">
            <a:xfrm flipV="1">
              <a:off x="4542" y="3342"/>
              <a:ext cx="1025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Arc 51"/>
            <p:cNvSpPr>
              <a:spLocks/>
            </p:cNvSpPr>
            <p:nvPr/>
          </p:nvSpPr>
          <p:spPr bwMode="auto">
            <a:xfrm>
              <a:off x="4432" y="3518"/>
              <a:ext cx="285" cy="412"/>
            </a:xfrm>
            <a:custGeom>
              <a:avLst/>
              <a:gdLst>
                <a:gd name="T0" fmla="*/ 0 w 13978"/>
                <a:gd name="T1" fmla="*/ 0 h 21004"/>
                <a:gd name="T2" fmla="*/ 0 w 13978"/>
                <a:gd name="T3" fmla="*/ 0 h 21004"/>
                <a:gd name="T4" fmla="*/ 0 w 13978"/>
                <a:gd name="T5" fmla="*/ 0 h 21004"/>
                <a:gd name="T6" fmla="*/ 0 60000 65536"/>
                <a:gd name="T7" fmla="*/ 0 60000 65536"/>
                <a:gd name="T8" fmla="*/ 0 60000 65536"/>
                <a:gd name="T9" fmla="*/ 0 w 13978"/>
                <a:gd name="T10" fmla="*/ 0 h 21004"/>
                <a:gd name="T11" fmla="*/ 13978 w 13978"/>
                <a:gd name="T12" fmla="*/ 21004 h 210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78" h="21004" fill="none" extrusionOk="0">
                  <a:moveTo>
                    <a:pt x="5037" y="-1"/>
                  </a:moveTo>
                  <a:cubicBezTo>
                    <a:pt x="8331" y="789"/>
                    <a:pt x="11394" y="2343"/>
                    <a:pt x="13977" y="4536"/>
                  </a:cubicBezTo>
                </a:path>
                <a:path w="13978" h="21004" stroke="0" extrusionOk="0">
                  <a:moveTo>
                    <a:pt x="5037" y="-1"/>
                  </a:moveTo>
                  <a:cubicBezTo>
                    <a:pt x="8331" y="789"/>
                    <a:pt x="11394" y="2343"/>
                    <a:pt x="13977" y="4536"/>
                  </a:cubicBezTo>
                  <a:lnTo>
                    <a:pt x="0" y="21004"/>
                  </a:lnTo>
                  <a:lnTo>
                    <a:pt x="5037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Rectangle 52"/>
            <p:cNvSpPr>
              <a:spLocks noChangeArrowheads="1"/>
            </p:cNvSpPr>
            <p:nvPr/>
          </p:nvSpPr>
          <p:spPr bwMode="auto">
            <a:xfrm>
              <a:off x="4697" y="3226"/>
              <a:ext cx="17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000" b="1" i="1">
                  <a:latin typeface="Symbol" panose="05050102010706020507" pitchFamily="18" charset="2"/>
                </a:rPr>
                <a:t>q</a:t>
              </a:r>
              <a:endParaRPr kumimoji="1"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23581" name="Oval 53"/>
            <p:cNvSpPr>
              <a:spLocks noChangeArrowheads="1"/>
            </p:cNvSpPr>
            <p:nvPr/>
          </p:nvSpPr>
          <p:spPr bwMode="auto">
            <a:xfrm>
              <a:off x="5567" y="3306"/>
              <a:ext cx="37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3582" name="Rectangle 54"/>
            <p:cNvSpPr>
              <a:spLocks noChangeArrowheads="1"/>
            </p:cNvSpPr>
            <p:nvPr/>
          </p:nvSpPr>
          <p:spPr bwMode="auto">
            <a:xfrm>
              <a:off x="5639" y="3280"/>
              <a:ext cx="12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r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3583" name="Rectangle 55"/>
            <p:cNvSpPr>
              <a:spLocks noChangeArrowheads="1"/>
            </p:cNvSpPr>
            <p:nvPr/>
          </p:nvSpPr>
          <p:spPr bwMode="auto">
            <a:xfrm>
              <a:off x="5662" y="3130"/>
              <a:ext cx="133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000">
                  <a:latin typeface="MT Extra" panose="05050102010205020202" pitchFamily="18" charset="2"/>
                </a:rPr>
                <a:t>r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1" name="Object 56"/>
          <p:cNvGraphicFramePr>
            <a:graphicFrameLocks noChangeAspect="1"/>
          </p:cNvGraphicFramePr>
          <p:nvPr/>
        </p:nvGraphicFramePr>
        <p:xfrm>
          <a:off x="1265238" y="2657475"/>
          <a:ext cx="14890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3" imgW="1701800" imgH="673100" progId="Equation.DSMT4">
                  <p:embed/>
                </p:oleObj>
              </mc:Choice>
              <mc:Fallback>
                <p:oleObj name="Equation" r:id="rId3" imgW="1701800" imgH="6731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2657475"/>
                        <a:ext cx="148907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7"/>
          <p:cNvGraphicFramePr>
            <a:graphicFrameLocks noChangeAspect="1"/>
          </p:cNvGraphicFramePr>
          <p:nvPr/>
        </p:nvGraphicFramePr>
        <p:xfrm>
          <a:off x="2943225" y="2657475"/>
          <a:ext cx="14890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5" imgW="1676400" imgH="673100" progId="Equation.DSMT4">
                  <p:embed/>
                </p:oleObj>
              </mc:Choice>
              <mc:Fallback>
                <p:oleObj name="Equation" r:id="rId5" imgW="1676400" imgH="6731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2657475"/>
                        <a:ext cx="14890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8"/>
          <p:cNvSpPr txBox="1">
            <a:spLocks noChangeArrowheads="1"/>
          </p:cNvSpPr>
          <p:nvPr/>
        </p:nvSpPr>
        <p:spPr bwMode="auto">
          <a:xfrm>
            <a:off x="971550" y="5326063"/>
            <a:ext cx="67691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说明沿偶极子轴向辐射为零，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垂直于轴向辐射最强。</a:t>
            </a:r>
          </a:p>
        </p:txBody>
      </p:sp>
      <p:sp>
        <p:nvSpPr>
          <p:cNvPr id="23561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511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2.3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平面电磁波的性质</a:t>
            </a:r>
            <a:endParaRPr kumimoji="1" lang="zh-CN" altLang="en-US" sz="280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1446213" y="3625850"/>
          <a:ext cx="14954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公式" r:id="rId7" imgW="485699" imgH="66690" progId="Equation.3">
                  <p:embed/>
                </p:oleObj>
              </mc:Choice>
              <mc:Fallback>
                <p:oleObj name="公式" r:id="rId7" imgW="485699" imgH="6669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3625850"/>
                        <a:ext cx="14954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/>
        </p:nvGraphicFramePr>
        <p:xfrm>
          <a:off x="1446213" y="4129088"/>
          <a:ext cx="933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公式" r:id="rId9" imgW="295255" imgH="295380" progId="Equation.3">
                  <p:embed/>
                </p:oleObj>
              </mc:Choice>
              <mc:Fallback>
                <p:oleObj name="公式" r:id="rId9" imgW="295255" imgH="2953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4129088"/>
                        <a:ext cx="933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8"/>
          <p:cNvGraphicFramePr>
            <a:graphicFrameLocks noChangeAspect="1"/>
          </p:cNvGraphicFramePr>
          <p:nvPr/>
        </p:nvGraphicFramePr>
        <p:xfrm>
          <a:off x="3246438" y="3625850"/>
          <a:ext cx="1943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公式" r:id="rId11" imgW="723956" imgH="114210" progId="Equation.3">
                  <p:embed/>
                </p:oleObj>
              </mc:Choice>
              <mc:Fallback>
                <p:oleObj name="公式" r:id="rId11" imgW="723956" imgH="11421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3625850"/>
                        <a:ext cx="19431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3175000" y="4416425"/>
            <a:ext cx="2297113" cy="525463"/>
            <a:chOff x="3441" y="2920"/>
            <a:chExt cx="1317" cy="290"/>
          </a:xfrm>
        </p:grpSpPr>
        <p:graphicFrame>
          <p:nvGraphicFramePr>
            <p:cNvPr id="23567" name="Object 30"/>
            <p:cNvGraphicFramePr>
              <a:graphicFrameLocks noChangeAspect="1"/>
            </p:cNvGraphicFramePr>
            <p:nvPr/>
          </p:nvGraphicFramePr>
          <p:xfrm>
            <a:off x="3441" y="2928"/>
            <a:ext cx="72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9" name="公式" r:id="rId13" imgW="485699" imgH="114210" progId="Equation.3">
                    <p:embed/>
                  </p:oleObj>
                </mc:Choice>
                <mc:Fallback>
                  <p:oleObj name="公式" r:id="rId13" imgW="485699" imgH="11421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1" y="2928"/>
                          <a:ext cx="72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8" name="Text Box 31"/>
            <p:cNvSpPr txBox="1">
              <a:spLocks noChangeArrowheads="1"/>
            </p:cNvSpPr>
            <p:nvPr/>
          </p:nvSpPr>
          <p:spPr bwMode="auto">
            <a:xfrm>
              <a:off x="4192" y="2920"/>
              <a:ext cx="56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最大</a:t>
              </a:r>
            </a:p>
          </p:txBody>
        </p:sp>
      </p:grpSp>
      <p:sp>
        <p:nvSpPr>
          <p:cNvPr id="31" name="AutoShape 32"/>
          <p:cNvSpPr>
            <a:spLocks/>
          </p:cNvSpPr>
          <p:nvPr/>
        </p:nvSpPr>
        <p:spPr bwMode="auto">
          <a:xfrm>
            <a:off x="1087438" y="3768725"/>
            <a:ext cx="288925" cy="863600"/>
          </a:xfrm>
          <a:prstGeom prst="leftBrace">
            <a:avLst>
              <a:gd name="adj1" fmla="val 24908"/>
              <a:gd name="adj2" fmla="val 50000"/>
            </a:avLst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23" grpId="0" autoUpdateAnimBg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6525" y="142875"/>
            <a:ext cx="3924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2.4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电磁波的能量</a:t>
            </a:r>
            <a:r>
              <a:rPr kumimoji="1" lang="zh-CN" altLang="en-US" b="1">
                <a:solidFill>
                  <a:srgbClr val="0000CC"/>
                </a:solidFill>
                <a:latin typeface="Times New Roman" panose="02020603050405020304" pitchFamily="18" charset="0"/>
              </a:rPr>
              <a:t>     </a:t>
            </a:r>
            <a:endParaRPr kumimoji="1" lang="zh-CN" altLang="en-US" b="1">
              <a:solidFill>
                <a:srgbClr val="0000CC"/>
              </a:solidFill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790825" y="2578100"/>
          <a:ext cx="19970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Equation" r:id="rId3" imgW="1714500" imgH="533400" progId="Equation.DSMT4">
                  <p:embed/>
                </p:oleObj>
              </mc:Choice>
              <mc:Fallback>
                <p:oleObj name="Equation" r:id="rId3" imgW="17145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2578100"/>
                        <a:ext cx="19970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039938" y="3697288"/>
          <a:ext cx="15954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Equation" r:id="rId5" imgW="1419278" imgH="266760" progId="Equation.DSMT4">
                  <p:embed/>
                </p:oleObj>
              </mc:Choice>
              <mc:Fallback>
                <p:oleObj name="Equation" r:id="rId5" imgW="1419278" imgH="2667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3697288"/>
                        <a:ext cx="159543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076825" y="4149725"/>
          <a:ext cx="23177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" name="Equation" r:id="rId7" imgW="2387600" imgH="850900" progId="Equation.DSMT4">
                  <p:embed/>
                </p:oleObj>
              </mc:Choice>
              <mc:Fallback>
                <p:oleObj name="Equation" r:id="rId7" imgW="2387600" imgH="850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149725"/>
                        <a:ext cx="23177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5003800" y="5121275"/>
          <a:ext cx="25431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3" name="Equation" r:id="rId9" imgW="2438400" imgH="812800" progId="Equation.DSMT4">
                  <p:embed/>
                </p:oleObj>
              </mc:Choice>
              <mc:Fallback>
                <p:oleObj name="Equation" r:id="rId9" imgW="2438400" imgH="81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121275"/>
                        <a:ext cx="25431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871663" y="5808663"/>
          <a:ext cx="14239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4" name="Equation" r:id="rId11" imgW="1231366" imgH="799753" progId="Equation.DSMT4">
                  <p:embed/>
                </p:oleObj>
              </mc:Choice>
              <mc:Fallback>
                <p:oleObj name="Equation" r:id="rId11" imgW="1231366" imgH="79975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5808663"/>
                        <a:ext cx="14239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4262438" y="3748088"/>
          <a:ext cx="13890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" name="Equation" r:id="rId13" imgW="933579" imgH="247590" progId="Equation.DSMT4">
                  <p:embed/>
                </p:oleObj>
              </mc:Choice>
              <mc:Fallback>
                <p:oleObj name="Equation" r:id="rId13" imgW="933579" imgH="2475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3748088"/>
                        <a:ext cx="138906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258888" y="4113213"/>
          <a:ext cx="3290887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" name="Equation" r:id="rId15" imgW="3721100" imgH="1066800" progId="Equation.DSMT4">
                  <p:embed/>
                </p:oleObj>
              </mc:Choice>
              <mc:Fallback>
                <p:oleObj name="Equation" r:id="rId15" imgW="3721100" imgH="1066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13213"/>
                        <a:ext cx="3290887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1079500" y="5013325"/>
          <a:ext cx="351313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7" name="Equation" r:id="rId17" imgW="3873500" imgH="1066800" progId="Equation.DSMT4">
                  <p:embed/>
                </p:oleObj>
              </mc:Choice>
              <mc:Fallback>
                <p:oleObj name="Equation" r:id="rId17" imgW="3873500" imgH="1066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013325"/>
                        <a:ext cx="351313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468313" y="3213100"/>
            <a:ext cx="7883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）能流密度矢量（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坡印廷矢量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39750" y="728663"/>
            <a:ext cx="691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）能量密度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1330325" y="2563813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总能量</a:t>
            </a:r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5472113" y="1304925"/>
          <a:ext cx="129698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8" name="Equation" r:id="rId19" imgW="1371600" imgH="673100" progId="Equation.DSMT4">
                  <p:embed/>
                </p:oleObj>
              </mc:Choice>
              <mc:Fallback>
                <p:oleObj name="Equation" r:id="rId19" imgW="1371600" imgH="673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1304925"/>
                        <a:ext cx="1296987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3527425" y="1304925"/>
          <a:ext cx="18732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9" name="Equation" r:id="rId21" imgW="1816100" imgH="673100" progId="Equation.DSMT4">
                  <p:embed/>
                </p:oleObj>
              </mc:Choice>
              <mc:Fallback>
                <p:oleObj name="Equation" r:id="rId21" imgW="1816100" imgH="6731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1304925"/>
                        <a:ext cx="18732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6840538" y="1304925"/>
          <a:ext cx="10779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0" name="Equation" r:id="rId23" imgW="965200" imgH="673100" progId="Equation.DSMT4">
                  <p:embed/>
                </p:oleObj>
              </mc:Choice>
              <mc:Fallback>
                <p:oleObj name="Equation" r:id="rId23" imgW="965200" imgH="6731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1304925"/>
                        <a:ext cx="10779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29"/>
          <p:cNvSpPr txBox="1">
            <a:spLocks noChangeArrowheads="1"/>
          </p:cNvSpPr>
          <p:nvPr/>
        </p:nvSpPr>
        <p:spPr bwMode="auto">
          <a:xfrm>
            <a:off x="8640763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14</a:t>
            </a:r>
            <a:endParaRPr lang="en-US" altLang="zh-CN" sz="1800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5400675" y="620713"/>
            <a:ext cx="3484563" cy="619125"/>
            <a:chOff x="5400675" y="620713"/>
            <a:chExt cx="3484563" cy="619918"/>
          </a:xfrm>
        </p:grpSpPr>
        <p:graphicFrame>
          <p:nvGraphicFramePr>
            <p:cNvPr id="24601" name="Object 96"/>
            <p:cNvGraphicFramePr>
              <a:graphicFrameLocks noChangeAspect="1"/>
            </p:cNvGraphicFramePr>
            <p:nvPr/>
          </p:nvGraphicFramePr>
          <p:xfrm>
            <a:off x="8235950" y="628253"/>
            <a:ext cx="649288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1" name="位图图像" r:id="rId25" imgW="743054" imgH="657317" progId="Paint.Picture">
                    <p:embed/>
                  </p:oleObj>
                </mc:Choice>
                <mc:Fallback>
                  <p:oleObj name="位图图像" r:id="rId25" imgW="743054" imgH="657317" progId="Paint.Picture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5950" y="628253"/>
                          <a:ext cx="649288" cy="604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2" name="Object 24"/>
            <p:cNvGraphicFramePr>
              <a:graphicFrameLocks noChangeAspect="1"/>
            </p:cNvGraphicFramePr>
            <p:nvPr/>
          </p:nvGraphicFramePr>
          <p:xfrm>
            <a:off x="5521236" y="793527"/>
            <a:ext cx="1047750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2" name="Equation" r:id="rId27" imgW="1016000" imgH="381000" progId="Equation.DSMT4">
                    <p:embed/>
                  </p:oleObj>
                </mc:Choice>
                <mc:Fallback>
                  <p:oleObj name="Equation" r:id="rId27" imgW="1016000" imgH="3810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1236" y="793527"/>
                          <a:ext cx="1047750" cy="403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3" name="文本框 3"/>
            <p:cNvSpPr txBox="1">
              <a:spLocks noChangeArrowheads="1"/>
            </p:cNvSpPr>
            <p:nvPr/>
          </p:nvSpPr>
          <p:spPr bwMode="auto">
            <a:xfrm>
              <a:off x="6460448" y="692299"/>
              <a:ext cx="17315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/>
                <a:t>电位移矢量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400675" y="620713"/>
              <a:ext cx="2790825" cy="6199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6467475" y="2319338"/>
            <a:ext cx="2308225" cy="1447800"/>
            <a:chOff x="4014" y="666"/>
            <a:chExt cx="1454" cy="912"/>
          </a:xfrm>
        </p:grpSpPr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4014" y="666"/>
              <a:ext cx="1454" cy="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4599" name="Object 8"/>
            <p:cNvGraphicFramePr>
              <a:graphicFrameLocks noChangeAspect="1"/>
            </p:cNvGraphicFramePr>
            <p:nvPr/>
          </p:nvGraphicFramePr>
          <p:xfrm>
            <a:off x="4014" y="709"/>
            <a:ext cx="1406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3" name="公式" r:id="rId29" imgW="876311" imgH="142830" progId="Equation.3">
                    <p:embed/>
                  </p:oleObj>
                </mc:Choice>
                <mc:Fallback>
                  <p:oleObj name="公式" r:id="rId29" imgW="876311" imgH="14283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709"/>
                          <a:ext cx="1406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0" name="Object 9"/>
            <p:cNvGraphicFramePr>
              <a:graphicFrameLocks noChangeAspect="1"/>
            </p:cNvGraphicFramePr>
            <p:nvPr/>
          </p:nvGraphicFramePr>
          <p:xfrm>
            <a:off x="4150" y="1088"/>
            <a:ext cx="1315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4" name="公式" r:id="rId31" imgW="847677" imgH="295380" progId="Equation.3">
                    <p:embed/>
                  </p:oleObj>
                </mc:Choice>
                <mc:Fallback>
                  <p:oleObj name="公式" r:id="rId31" imgW="847677" imgH="2953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088"/>
                          <a:ext cx="1315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356554"/>
              </p:ext>
            </p:extLst>
          </p:nvPr>
        </p:nvGraphicFramePr>
        <p:xfrm>
          <a:off x="1096113" y="1438066"/>
          <a:ext cx="227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5" name="Equation" r:id="rId33" imgW="2273040" imgH="431640" progId="Equation.DSMT4">
                  <p:embed/>
                </p:oleObj>
              </mc:Choice>
              <mc:Fallback>
                <p:oleObj name="Equation" r:id="rId33" imgW="2273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096113" y="1438066"/>
                        <a:ext cx="2273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128473"/>
              </p:ext>
            </p:extLst>
          </p:nvPr>
        </p:nvGraphicFramePr>
        <p:xfrm>
          <a:off x="1470025" y="1919124"/>
          <a:ext cx="3797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6" name="Equation" r:id="rId35" imgW="3797280" imgH="672840" progId="Equation.DSMT4">
                  <p:embed/>
                </p:oleObj>
              </mc:Choice>
              <mc:Fallback>
                <p:oleObj name="Equation" r:id="rId35" imgW="379728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470025" y="1919124"/>
                        <a:ext cx="37973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75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75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46" grpId="0" autoUpdateAnimBg="0"/>
      <p:bldP spid="18448" grpId="0" autoUpdateAnimBg="0"/>
      <p:bldP spid="1844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82600" y="873125"/>
            <a:ext cx="781367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电磁振荡与电磁波 </a:t>
            </a:r>
            <a:br>
              <a:rPr kumimoji="1" lang="zh-CN" altLang="en-US" b="1">
                <a:latin typeface="Times New Roman" panose="02020603050405020304" pitchFamily="18" charset="0"/>
              </a:rPr>
            </a:br>
            <a:r>
              <a:rPr kumimoji="1" lang="zh-CN" altLang="en-US" sz="240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Electromagnetic Oscillations and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Electromagnetic Waves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308225" y="2954338"/>
            <a:ext cx="5002213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节  电磁振荡</a:t>
            </a:r>
          </a:p>
          <a:p>
            <a:pPr eaLnBrk="1" hangingPunct="1">
              <a:lnSpc>
                <a:spcPct val="105000"/>
              </a:lnSpc>
              <a:spcBef>
                <a:spcPct val="6000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节  电磁波的发射和传播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077913" y="90487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平均能流密度 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265488" y="4051300"/>
          <a:ext cx="14573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3" imgW="1016000" imgH="469900" progId="Equation.DSMT4">
                  <p:embed/>
                </p:oleObj>
              </mc:Choice>
              <mc:Fallback>
                <p:oleObj name="Equation" r:id="rId3" imgW="1016000" imgH="469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4051300"/>
                        <a:ext cx="145732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3065463" y="4932363"/>
          <a:ext cx="96361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5" imgW="508000" imgH="469900" progId="Equation.DSMT4">
                  <p:embed/>
                </p:oleObj>
              </mc:Choice>
              <mc:Fallback>
                <p:oleObj name="Equation" r:id="rId5" imgW="508000" imgH="469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4932363"/>
                        <a:ext cx="963612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725613" y="4046538"/>
            <a:ext cx="1501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显然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3611563" y="5067300"/>
          <a:ext cx="14112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7" imgW="710891" imgH="304668" progId="Equation.DSMT4">
                  <p:embed/>
                </p:oleObj>
              </mc:Choice>
              <mc:Fallback>
                <p:oleObj name="Equation" r:id="rId7" imgW="710891" imgH="304668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5067300"/>
                        <a:ext cx="141128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5184775" y="4941888"/>
          <a:ext cx="10064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9" imgW="748975" imgH="495085" progId="Equation.DSMT4">
                  <p:embed/>
                </p:oleObj>
              </mc:Choice>
              <mc:Fallback>
                <p:oleObj name="Equation" r:id="rId9" imgW="748975" imgH="49508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4941888"/>
                        <a:ext cx="100647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076188"/>
              </p:ext>
            </p:extLst>
          </p:nvPr>
        </p:nvGraphicFramePr>
        <p:xfrm>
          <a:off x="2522538" y="1552575"/>
          <a:ext cx="45958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11" imgW="4457520" imgH="672840" progId="Equation.DSMT4">
                  <p:embed/>
                </p:oleObj>
              </mc:Choice>
              <mc:Fallback>
                <p:oleObj name="Equation" r:id="rId11" imgW="4457520" imgH="6728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1552575"/>
                        <a:ext cx="4595812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18"/>
          <p:cNvSpPr txBox="1">
            <a:spLocks noChangeArrowheads="1"/>
          </p:cNvSpPr>
          <p:nvPr/>
        </p:nvSpPr>
        <p:spPr bwMode="auto">
          <a:xfrm>
            <a:off x="8640763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15</a:t>
            </a:r>
            <a:endParaRPr lang="en-US" altLang="zh-CN" sz="1800"/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2849563" y="2452688"/>
            <a:ext cx="3708400" cy="1439862"/>
            <a:chOff x="2447764" y="1952836"/>
            <a:chExt cx="3708412" cy="1440160"/>
          </a:xfrm>
        </p:grpSpPr>
        <p:graphicFrame>
          <p:nvGraphicFramePr>
            <p:cNvPr id="25611" name="Object 8"/>
            <p:cNvGraphicFramePr>
              <a:graphicFrameLocks noChangeAspect="1"/>
            </p:cNvGraphicFramePr>
            <p:nvPr/>
          </p:nvGraphicFramePr>
          <p:xfrm>
            <a:off x="2538251" y="2043342"/>
            <a:ext cx="3455999" cy="1278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8" name="Equation" r:id="rId13" imgW="2562211" imgH="781110" progId="Equation.DSMT4">
                    <p:embed/>
                  </p:oleObj>
                </mc:Choice>
                <mc:Fallback>
                  <p:oleObj name="Equation" r:id="rId13" imgW="2562211" imgH="78111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251" y="2043342"/>
                          <a:ext cx="3455999" cy="1278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圆角矩形 1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2447764" y="1952836"/>
              <a:ext cx="3708412" cy="144016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 autoUpdateAnimBg="0"/>
      <p:bldP spid="2254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7632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1.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已知真空中电磁波的电场表达式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301750" y="957263"/>
          <a:ext cx="5534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Equation" r:id="rId3" imgW="5638800" imgH="736600" progId="Equation.DSMT4">
                  <p:embed/>
                </p:oleObj>
              </mc:Choice>
              <mc:Fallback>
                <p:oleObj name="Equation" r:id="rId3" imgW="56388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957263"/>
                        <a:ext cx="55340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331913" y="1757363"/>
          <a:ext cx="10080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Equation" r:id="rId5" imgW="990170" imgH="482391" progId="Equation.DSMT4">
                  <p:embed/>
                </p:oleObj>
              </mc:Choice>
              <mc:Fallback>
                <p:oleObj name="Equation" r:id="rId5" imgW="990170" imgH="48239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757363"/>
                        <a:ext cx="100806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700338" y="1768475"/>
          <a:ext cx="971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" name="Equation" r:id="rId7" imgW="952500" imgH="457200" progId="Equation.DSMT4">
                  <p:embed/>
                </p:oleObj>
              </mc:Choice>
              <mc:Fallback>
                <p:oleObj name="Equation" r:id="rId7" imgW="9525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68475"/>
                        <a:ext cx="9715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9750" y="2420938"/>
            <a:ext cx="8424863" cy="1135062"/>
            <a:chOff x="363" y="1545"/>
            <a:chExt cx="5307" cy="715"/>
          </a:xfrm>
        </p:grpSpPr>
        <p:sp>
          <p:nvSpPr>
            <p:cNvPr id="26655" name="Text Box 7"/>
            <p:cNvSpPr txBox="1">
              <a:spLocks noChangeArrowheads="1"/>
            </p:cNvSpPr>
            <p:nvPr/>
          </p:nvSpPr>
          <p:spPr bwMode="auto">
            <a:xfrm>
              <a:off x="363" y="1548"/>
              <a:ext cx="53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求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: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）    的振幅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、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频率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、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波长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、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波速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、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传播方向？</a:t>
              </a:r>
            </a:p>
          </p:txBody>
        </p:sp>
        <p:graphicFrame>
          <p:nvGraphicFramePr>
            <p:cNvPr id="26656" name="Object 8"/>
            <p:cNvGraphicFramePr>
              <a:graphicFrameLocks noChangeAspect="1"/>
            </p:cNvGraphicFramePr>
            <p:nvPr/>
          </p:nvGraphicFramePr>
          <p:xfrm>
            <a:off x="1205" y="1545"/>
            <a:ext cx="40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7" name="Equation" r:id="rId9" imgW="393529" imgH="482391" progId="Equation.DSMT4">
                    <p:embed/>
                  </p:oleObj>
                </mc:Choice>
                <mc:Fallback>
                  <p:oleObj name="Equation" r:id="rId9" imgW="393529" imgH="48239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1545"/>
                          <a:ext cx="40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7" name="Text Box 10"/>
            <p:cNvSpPr txBox="1">
              <a:spLocks noChangeArrowheads="1"/>
            </p:cNvSpPr>
            <p:nvPr/>
          </p:nvSpPr>
          <p:spPr bwMode="auto">
            <a:xfrm>
              <a:off x="657" y="1933"/>
              <a:ext cx="29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）    的表达式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?</a:t>
              </a:r>
            </a:p>
          </p:txBody>
        </p:sp>
        <p:graphicFrame>
          <p:nvGraphicFramePr>
            <p:cNvPr id="26658" name="Object 11"/>
            <p:cNvGraphicFramePr>
              <a:graphicFrameLocks noChangeAspect="1"/>
            </p:cNvGraphicFramePr>
            <p:nvPr/>
          </p:nvGraphicFramePr>
          <p:xfrm>
            <a:off x="1253" y="1953"/>
            <a:ext cx="24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8" name="Equation" r:id="rId11" imgW="469696" imgH="482391" progId="Equation.DSMT4">
                    <p:embed/>
                  </p:oleObj>
                </mc:Choice>
                <mc:Fallback>
                  <p:oleObj name="Equation" r:id="rId11" imgW="469696" imgH="482391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3" y="1953"/>
                          <a:ext cx="24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11188" y="3716338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解：（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2465388" y="3727450"/>
          <a:ext cx="8683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" name="Equation" r:id="rId13" imgW="1002865" imgH="545863" progId="Equation.DSMT4">
                  <p:embed/>
                </p:oleObj>
              </mc:Choice>
              <mc:Fallback>
                <p:oleObj name="Equation" r:id="rId13" imgW="1002865" imgH="54586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3727450"/>
                        <a:ext cx="86836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2687638" y="4459288"/>
          <a:ext cx="73183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" name="Equation" r:id="rId15" imgW="647700" imgH="279400" progId="Equation.DSMT4">
                  <p:embed/>
                </p:oleObj>
              </mc:Choice>
              <mc:Fallback>
                <p:oleObj name="Equation" r:id="rId15" imgW="647700" imgH="279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4459288"/>
                        <a:ext cx="731837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2671763" y="5033963"/>
          <a:ext cx="7270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" name="Equation" r:id="rId17" imgW="647700" imgH="279400" progId="Equation.DSMT4">
                  <p:embed/>
                </p:oleObj>
              </mc:Choice>
              <mc:Fallback>
                <p:oleObj name="Equation" r:id="rId17" imgW="647700" imgH="279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5033963"/>
                        <a:ext cx="7270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2605088" y="5265738"/>
          <a:ext cx="13112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2" name="Equation" r:id="rId19" imgW="1485900" imgH="1066800" progId="Equation.DSMT4">
                  <p:embed/>
                </p:oleObj>
              </mc:Choice>
              <mc:Fallback>
                <p:oleObj name="Equation" r:id="rId19" imgW="1485900" imgH="1066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5265738"/>
                        <a:ext cx="131127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3995738" y="6129338"/>
            <a:ext cx="4319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沿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z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正向传播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188200" y="549275"/>
            <a:ext cx="1600200" cy="1692275"/>
            <a:chOff x="4416" y="144"/>
            <a:chExt cx="1008" cy="1066"/>
          </a:xfrm>
        </p:grpSpPr>
        <p:sp>
          <p:nvSpPr>
            <p:cNvPr id="26646" name="Rectangle 20"/>
            <p:cNvSpPr>
              <a:spLocks noChangeArrowheads="1"/>
            </p:cNvSpPr>
            <p:nvPr/>
          </p:nvSpPr>
          <p:spPr bwMode="auto">
            <a:xfrm>
              <a:off x="4512" y="144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x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6647" name="Line 21"/>
            <p:cNvSpPr>
              <a:spLocks noChangeShapeType="1"/>
            </p:cNvSpPr>
            <p:nvPr/>
          </p:nvSpPr>
          <p:spPr bwMode="auto">
            <a:xfrm>
              <a:off x="4704" y="768"/>
              <a:ext cx="72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Line 22"/>
            <p:cNvSpPr>
              <a:spLocks noChangeShapeType="1"/>
            </p:cNvSpPr>
            <p:nvPr/>
          </p:nvSpPr>
          <p:spPr bwMode="auto">
            <a:xfrm flipV="1">
              <a:off x="4704" y="19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23"/>
            <p:cNvSpPr>
              <a:spLocks noChangeShapeType="1"/>
            </p:cNvSpPr>
            <p:nvPr/>
          </p:nvSpPr>
          <p:spPr bwMode="auto">
            <a:xfrm flipH="1">
              <a:off x="4416" y="768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Rectangle 24"/>
            <p:cNvSpPr>
              <a:spLocks noChangeArrowheads="1"/>
            </p:cNvSpPr>
            <p:nvPr/>
          </p:nvSpPr>
          <p:spPr bwMode="auto">
            <a:xfrm>
              <a:off x="5280" y="720"/>
              <a:ext cx="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z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6651" name="Line 25"/>
            <p:cNvSpPr>
              <a:spLocks noChangeShapeType="1"/>
            </p:cNvSpPr>
            <p:nvPr/>
          </p:nvSpPr>
          <p:spPr bwMode="auto">
            <a:xfrm flipV="1">
              <a:off x="4704" y="480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6"/>
            <p:cNvSpPr>
              <a:spLocks noChangeArrowheads="1"/>
            </p:cNvSpPr>
            <p:nvPr/>
          </p:nvSpPr>
          <p:spPr bwMode="auto">
            <a:xfrm>
              <a:off x="4512" y="472"/>
              <a:ext cx="12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300" b="1" i="1">
                  <a:latin typeface="Times New Roman" panose="02020603050405020304" pitchFamily="18" charset="0"/>
                </a:rPr>
                <a:t>E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6653" name="Rectangle 27"/>
            <p:cNvSpPr>
              <a:spLocks noChangeArrowheads="1"/>
            </p:cNvSpPr>
            <p:nvPr/>
          </p:nvSpPr>
          <p:spPr bwMode="auto">
            <a:xfrm>
              <a:off x="4551" y="336"/>
              <a:ext cx="7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300">
                  <a:latin typeface="MT Extra" panose="05050102010205020202" pitchFamily="18" charset="2"/>
                </a:rPr>
                <a:t>r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54" name="Object 28"/>
            <p:cNvGraphicFramePr>
              <a:graphicFrameLocks noChangeAspect="1"/>
            </p:cNvGraphicFramePr>
            <p:nvPr/>
          </p:nvGraphicFramePr>
          <p:xfrm>
            <a:off x="4439" y="983"/>
            <a:ext cx="21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3" name="Equation" r:id="rId21" imgW="161810" imgH="228690" progId="Equation.DSMT4">
                    <p:embed/>
                  </p:oleObj>
                </mc:Choice>
                <mc:Fallback>
                  <p:oleObj name="Equation" r:id="rId21" imgW="161810" imgH="22869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" y="983"/>
                          <a:ext cx="21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797800" y="842963"/>
            <a:ext cx="762000" cy="468312"/>
            <a:chOff x="4704" y="1961"/>
            <a:chExt cx="480" cy="295"/>
          </a:xfrm>
        </p:grpSpPr>
        <p:sp>
          <p:nvSpPr>
            <p:cNvPr id="26644" name="Line 30"/>
            <p:cNvSpPr>
              <a:spLocks noChangeShapeType="1"/>
            </p:cNvSpPr>
            <p:nvPr/>
          </p:nvSpPr>
          <p:spPr bwMode="auto">
            <a:xfrm>
              <a:off x="4704" y="225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6645" name="Object 31"/>
            <p:cNvGraphicFramePr>
              <a:graphicFrameLocks noChangeAspect="1"/>
            </p:cNvGraphicFramePr>
            <p:nvPr/>
          </p:nvGraphicFramePr>
          <p:xfrm>
            <a:off x="4853" y="1961"/>
            <a:ext cx="19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4" name="Equation" r:id="rId23" imgW="142900" imgH="257310" progId="Equation.DSMT4">
                    <p:embed/>
                  </p:oleObj>
                </mc:Choice>
                <mc:Fallback>
                  <p:oleObj name="Equation" r:id="rId23" imgW="142900" imgH="25731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3" y="1961"/>
                          <a:ext cx="19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88" name="Object 32"/>
          <p:cNvGraphicFramePr>
            <a:graphicFrameLocks noChangeAspect="1"/>
          </p:cNvGraphicFramePr>
          <p:nvPr/>
        </p:nvGraphicFramePr>
        <p:xfrm>
          <a:off x="3386138" y="3827463"/>
          <a:ext cx="12541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5" name="Equation" r:id="rId25" imgW="1396394" imgH="317362" progId="Equation.DSMT4">
                  <p:embed/>
                </p:oleObj>
              </mc:Choice>
              <mc:Fallback>
                <p:oleObj name="Equation" r:id="rId25" imgW="1396394" imgH="317362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3827463"/>
                        <a:ext cx="12541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9" name="Object 33"/>
          <p:cNvGraphicFramePr>
            <a:graphicFrameLocks noChangeAspect="1"/>
          </p:cNvGraphicFramePr>
          <p:nvPr/>
        </p:nvGraphicFramePr>
        <p:xfrm>
          <a:off x="3527425" y="4329113"/>
          <a:ext cx="1055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" name="Equation" r:id="rId27" imgW="952087" imgH="393529" progId="Equation.DSMT4">
                  <p:embed/>
                </p:oleObj>
              </mc:Choice>
              <mc:Fallback>
                <p:oleObj name="Equation" r:id="rId27" imgW="952087" imgH="393529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4329113"/>
                        <a:ext cx="10556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0" name="Object 34"/>
          <p:cNvGraphicFramePr>
            <a:graphicFrameLocks noChangeAspect="1"/>
          </p:cNvGraphicFramePr>
          <p:nvPr/>
        </p:nvGraphicFramePr>
        <p:xfrm>
          <a:off x="3563938" y="4905375"/>
          <a:ext cx="2254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7" name="Equation" r:id="rId29" imgW="2108200" imgH="393700" progId="Equation.DSMT4">
                  <p:embed/>
                </p:oleObj>
              </mc:Choice>
              <mc:Fallback>
                <p:oleObj name="Equation" r:id="rId29" imgW="2108200" imgH="3937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905375"/>
                        <a:ext cx="22542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5"/>
          <p:cNvGraphicFramePr>
            <a:graphicFrameLocks noChangeAspect="1"/>
          </p:cNvGraphicFramePr>
          <p:nvPr/>
        </p:nvGraphicFramePr>
        <p:xfrm>
          <a:off x="3995738" y="5614988"/>
          <a:ext cx="5413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8" name="Equation" r:id="rId31" imgW="507780" imgH="317362" progId="Equation.DSMT4">
                  <p:embed/>
                </p:oleObj>
              </mc:Choice>
              <mc:Fallback>
                <p:oleObj name="Equation" r:id="rId31" imgW="507780" imgH="317362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614988"/>
                        <a:ext cx="5413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Text Box 38"/>
          <p:cNvSpPr txBox="1">
            <a:spLocks noChangeArrowheads="1"/>
          </p:cNvSpPr>
          <p:nvPr/>
        </p:nvSpPr>
        <p:spPr bwMode="auto">
          <a:xfrm>
            <a:off x="8640763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16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35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75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68" grpId="0" autoUpdateAnimBg="0"/>
      <p:bldP spid="1947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0"/>
          <p:cNvGrpSpPr>
            <a:grpSpLocks/>
          </p:cNvGrpSpPr>
          <p:nvPr/>
        </p:nvGrpSpPr>
        <p:grpSpPr bwMode="auto">
          <a:xfrm>
            <a:off x="6137275" y="4876800"/>
            <a:ext cx="2287588" cy="1555750"/>
            <a:chOff x="6137684" y="4876576"/>
            <a:chExt cx="2287153" cy="1555750"/>
          </a:xfrm>
        </p:grpSpPr>
        <p:sp>
          <p:nvSpPr>
            <p:cNvPr id="27692" name="Line 3"/>
            <p:cNvSpPr>
              <a:spLocks noChangeShapeType="1"/>
            </p:cNvSpPr>
            <p:nvPr/>
          </p:nvSpPr>
          <p:spPr bwMode="auto">
            <a:xfrm>
              <a:off x="7128284" y="5805264"/>
              <a:ext cx="129540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Line 4"/>
            <p:cNvSpPr>
              <a:spLocks noChangeShapeType="1"/>
            </p:cNvSpPr>
            <p:nvPr/>
          </p:nvSpPr>
          <p:spPr bwMode="auto">
            <a:xfrm flipV="1">
              <a:off x="7128284" y="4967064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Line 5"/>
            <p:cNvSpPr>
              <a:spLocks noChangeShapeType="1"/>
            </p:cNvSpPr>
            <p:nvPr/>
          </p:nvSpPr>
          <p:spPr bwMode="auto">
            <a:xfrm flipH="1">
              <a:off x="6594884" y="5348064"/>
              <a:ext cx="990600" cy="9906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Line 6"/>
            <p:cNvSpPr>
              <a:spLocks noChangeShapeType="1"/>
            </p:cNvSpPr>
            <p:nvPr/>
          </p:nvSpPr>
          <p:spPr bwMode="auto">
            <a:xfrm flipH="1">
              <a:off x="6137684" y="5576664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7696" name="Object 7"/>
            <p:cNvGraphicFramePr>
              <a:graphicFrameLocks noChangeAspect="1"/>
            </p:cNvGraphicFramePr>
            <p:nvPr/>
          </p:nvGraphicFramePr>
          <p:xfrm>
            <a:off x="6794909" y="4876576"/>
            <a:ext cx="3048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00" name="Equation" r:id="rId3" imgW="123721" imgH="133380" progId="Equation.DSMT4">
                    <p:embed/>
                  </p:oleObj>
                </mc:Choice>
                <mc:Fallback>
                  <p:oleObj name="Equation" r:id="rId3" imgW="123721" imgH="1333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4909" y="4876576"/>
                          <a:ext cx="304800" cy="301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7" name="Object 8"/>
            <p:cNvGraphicFramePr>
              <a:graphicFrameLocks noChangeAspect="1"/>
            </p:cNvGraphicFramePr>
            <p:nvPr/>
          </p:nvGraphicFramePr>
          <p:xfrm>
            <a:off x="6302784" y="6059264"/>
            <a:ext cx="319088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01" name="Equation" r:id="rId5" imgW="152355" imgH="228690" progId="Equation.DSMT4">
                    <p:embed/>
                  </p:oleObj>
                </mc:Choice>
                <mc:Fallback>
                  <p:oleObj name="Equation" r:id="rId5" imgW="152355" imgH="22869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2784" y="6059264"/>
                          <a:ext cx="319088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8" name="Object 9"/>
            <p:cNvGraphicFramePr>
              <a:graphicFrameLocks noChangeAspect="1"/>
            </p:cNvGraphicFramePr>
            <p:nvPr/>
          </p:nvGraphicFramePr>
          <p:xfrm>
            <a:off x="8143847" y="5844951"/>
            <a:ext cx="280990" cy="285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02" name="Equation" r:id="rId7" imgW="114266" imgH="114210" progId="Equation.DSMT4">
                    <p:embed/>
                  </p:oleObj>
                </mc:Choice>
                <mc:Fallback>
                  <p:oleObj name="Equation" r:id="rId7" imgW="114266" imgH="11421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3847" y="5844951"/>
                          <a:ext cx="280990" cy="285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9" name="Object 10"/>
            <p:cNvGraphicFramePr>
              <a:graphicFrameLocks noChangeAspect="1"/>
            </p:cNvGraphicFramePr>
            <p:nvPr/>
          </p:nvGraphicFramePr>
          <p:xfrm>
            <a:off x="6331359" y="5067077"/>
            <a:ext cx="2540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03" name="Equation" r:id="rId9" imgW="279279" imgH="393529" progId="Equation.DSMT4">
                    <p:embed/>
                  </p:oleObj>
                </mc:Choice>
                <mc:Fallback>
                  <p:oleObj name="Equation" r:id="rId9" imgW="279279" imgH="393529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1359" y="5067077"/>
                          <a:ext cx="2540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824038" y="1541463"/>
            <a:ext cx="343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沿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轴振动    </a:t>
            </a: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1403350" y="1541463"/>
          <a:ext cx="677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4" name="Equation" r:id="rId11" imgW="672808" imgH="393529" progId="Equation.DSMT4">
                  <p:embed/>
                </p:oleObj>
              </mc:Choice>
              <mc:Fallback>
                <p:oleObj name="Equation" r:id="rId11" imgW="672808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541463"/>
                        <a:ext cx="6778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1403350" y="944563"/>
          <a:ext cx="15144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5" name="Equation" r:id="rId13" imgW="1358310" imgH="393529" progId="Equation.DSMT4">
                  <p:embed/>
                </p:oleObj>
              </mc:Choice>
              <mc:Fallback>
                <p:oleObj name="Equation" r:id="rId13" imgW="1358310" imgH="39352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44563"/>
                        <a:ext cx="15144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167063" y="9810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且</a:t>
            </a:r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3959225" y="944563"/>
          <a:ext cx="11207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6" name="Equation" r:id="rId15" imgW="1028254" imgH="482391" progId="Equation.DSMT4">
                  <p:embed/>
                </p:oleObj>
              </mc:Choice>
              <mc:Fallback>
                <p:oleObj name="Equation" r:id="rId15" imgW="1028254" imgH="48239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944563"/>
                        <a:ext cx="11207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4284663" y="1600200"/>
          <a:ext cx="16208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7" name="Equation" r:id="rId17" imgW="1612900" imgH="457200" progId="Equation.DSMT4">
                  <p:embed/>
                </p:oleObj>
              </mc:Choice>
              <mc:Fallback>
                <p:oleObj name="Equation" r:id="rId17" imgW="16129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600200"/>
                        <a:ext cx="16208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755650" y="4113213"/>
            <a:ext cx="7740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讨论：若波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沿</a:t>
            </a:r>
            <a:r>
              <a:rPr kumimoji="1"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反向传播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，方程如何？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7127875" y="5341938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657774"/>
              </p:ext>
            </p:extLst>
          </p:nvPr>
        </p:nvGraphicFramePr>
        <p:xfrm>
          <a:off x="1216025" y="4689475"/>
          <a:ext cx="42354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8" name="Equation" r:id="rId19" imgW="3466800" imgH="698400" progId="Equation.DSMT4">
                  <p:embed/>
                </p:oleObj>
              </mc:Choice>
              <mc:Fallback>
                <p:oleObj name="Equation" r:id="rId19" imgW="3466800" imgH="698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4689475"/>
                        <a:ext cx="42354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554238"/>
              </p:ext>
            </p:extLst>
          </p:nvPr>
        </p:nvGraphicFramePr>
        <p:xfrm>
          <a:off x="1193800" y="5589588"/>
          <a:ext cx="4318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9" name="Equation" r:id="rId21" imgW="3949560" imgH="698400" progId="Equation.DSMT4">
                  <p:embed/>
                </p:oleObj>
              </mc:Choice>
              <mc:Fallback>
                <p:oleObj name="Equation" r:id="rId21" imgW="3949560" imgH="698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5589588"/>
                        <a:ext cx="43180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2773363" y="6273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24"/>
          <p:cNvGraphicFramePr>
            <a:graphicFrameLocks noChangeAspect="1"/>
          </p:cNvGraphicFramePr>
          <p:nvPr/>
        </p:nvGraphicFramePr>
        <p:xfrm>
          <a:off x="6796088" y="5229225"/>
          <a:ext cx="2603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0" name="Equation" r:id="rId23" imgW="355446" imgH="482391" progId="Equation.DSMT4">
                  <p:embed/>
                </p:oleObj>
              </mc:Choice>
              <mc:Fallback>
                <p:oleObj name="Equation" r:id="rId23" imgW="355446" imgH="482391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5229225"/>
                        <a:ext cx="2603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7596188" y="5164138"/>
          <a:ext cx="2921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1" name="Equation" r:id="rId25" imgW="431613" imgH="482391" progId="Equation.DSMT4">
                  <p:embed/>
                </p:oleObj>
              </mc:Choice>
              <mc:Fallback>
                <p:oleObj name="Equation" r:id="rId25" imgW="431613" imgH="482391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164138"/>
                        <a:ext cx="2921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1800225" y="3141663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576513" y="5408613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935038" y="2166938"/>
          <a:ext cx="54006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2" name="Equation" r:id="rId27" imgW="5384800" imgH="927100" progId="Equation.DSMT4">
                  <p:embed/>
                </p:oleObj>
              </mc:Choice>
              <mc:Fallback>
                <p:oleObj name="Equation" r:id="rId27" imgW="5384800" imgH="9271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166938"/>
                        <a:ext cx="54006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30"/>
          <p:cNvGraphicFramePr>
            <a:graphicFrameLocks noChangeAspect="1"/>
          </p:cNvGraphicFramePr>
          <p:nvPr/>
        </p:nvGraphicFramePr>
        <p:xfrm>
          <a:off x="1476375" y="3357563"/>
          <a:ext cx="59626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3" name="Equation" r:id="rId29" imgW="6324600" imgH="736600" progId="Equation.DSMT4">
                  <p:embed/>
                </p:oleObj>
              </mc:Choice>
              <mc:Fallback>
                <p:oleObj name="Equation" r:id="rId29" imgW="6324600" imgH="736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57563"/>
                        <a:ext cx="596265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4" name="Line 34"/>
          <p:cNvSpPr>
            <a:spLocks noChangeShapeType="1"/>
          </p:cNvSpPr>
          <p:nvPr/>
        </p:nvSpPr>
        <p:spPr bwMode="auto">
          <a:xfrm flipH="1">
            <a:off x="7802563" y="2598738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15" name="Object 35"/>
          <p:cNvGraphicFramePr>
            <a:graphicFrameLocks noChangeAspect="1"/>
          </p:cNvGraphicFramePr>
          <p:nvPr/>
        </p:nvGraphicFramePr>
        <p:xfrm>
          <a:off x="7507288" y="2705100"/>
          <a:ext cx="3048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4" name="Equation" r:id="rId31" imgW="285801" imgH="342900" progId="Equation.DSMT4">
                  <p:embed/>
                </p:oleObj>
              </mc:Choice>
              <mc:Fallback>
                <p:oleObj name="Equation" r:id="rId31" imgW="285801" imgH="3429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288" y="2705100"/>
                        <a:ext cx="3048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6723063" y="1628775"/>
            <a:ext cx="2020887" cy="1585913"/>
            <a:chOff x="4442" y="624"/>
            <a:chExt cx="1273" cy="999"/>
          </a:xfrm>
        </p:grpSpPr>
        <p:grpSp>
          <p:nvGrpSpPr>
            <p:cNvPr id="27679" name="Group 37"/>
            <p:cNvGrpSpPr>
              <a:grpSpLocks/>
            </p:cNvGrpSpPr>
            <p:nvPr/>
          </p:nvGrpSpPr>
          <p:grpSpPr bwMode="auto">
            <a:xfrm>
              <a:off x="4608" y="624"/>
              <a:ext cx="1107" cy="912"/>
              <a:chOff x="4416" y="144"/>
              <a:chExt cx="1107" cy="912"/>
            </a:xfrm>
          </p:grpSpPr>
          <p:sp>
            <p:nvSpPr>
              <p:cNvPr id="27681" name="Rectangle 38"/>
              <p:cNvSpPr>
                <a:spLocks noChangeArrowheads="1"/>
              </p:cNvSpPr>
              <p:nvPr/>
            </p:nvSpPr>
            <p:spPr bwMode="auto">
              <a:xfrm>
                <a:off x="4512" y="144"/>
                <a:ext cx="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600" b="1" i="1">
                    <a:latin typeface="Times New Roman" panose="02020603050405020304" pitchFamily="18" charset="0"/>
                  </a:rPr>
                  <a:t>x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82" name="Line 39"/>
              <p:cNvSpPr>
                <a:spLocks noChangeShapeType="1"/>
              </p:cNvSpPr>
              <p:nvPr/>
            </p:nvSpPr>
            <p:spPr bwMode="auto">
              <a:xfrm>
                <a:off x="4704" y="768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Line 40"/>
              <p:cNvSpPr>
                <a:spLocks noChangeShapeType="1"/>
              </p:cNvSpPr>
              <p:nvPr/>
            </p:nvSpPr>
            <p:spPr bwMode="auto">
              <a:xfrm flipV="1">
                <a:off x="4704" y="1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4" name="Line 41"/>
              <p:cNvSpPr>
                <a:spLocks noChangeShapeType="1"/>
              </p:cNvSpPr>
              <p:nvPr/>
            </p:nvSpPr>
            <p:spPr bwMode="auto">
              <a:xfrm flipH="1">
                <a:off x="4416" y="768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5" name="Rectangle 42"/>
              <p:cNvSpPr>
                <a:spLocks noChangeArrowheads="1"/>
              </p:cNvSpPr>
              <p:nvPr/>
            </p:nvSpPr>
            <p:spPr bwMode="auto">
              <a:xfrm>
                <a:off x="5420" y="668"/>
                <a:ext cx="10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3300" b="1" i="1">
                    <a:latin typeface="Times New Roman" panose="02020603050405020304" pitchFamily="18" charset="0"/>
                  </a:rPr>
                  <a:t>z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86" name="Line 43"/>
              <p:cNvSpPr>
                <a:spLocks noChangeShapeType="1"/>
              </p:cNvSpPr>
              <p:nvPr/>
            </p:nvSpPr>
            <p:spPr bwMode="auto">
              <a:xfrm flipV="1">
                <a:off x="4704" y="48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Rectangle 44"/>
              <p:cNvSpPr>
                <a:spLocks noChangeArrowheads="1"/>
              </p:cNvSpPr>
              <p:nvPr/>
            </p:nvSpPr>
            <p:spPr bwMode="auto">
              <a:xfrm>
                <a:off x="4512" y="472"/>
                <a:ext cx="12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300" b="1" i="1">
                    <a:latin typeface="Times New Roman" panose="02020603050405020304" pitchFamily="18" charset="0"/>
                  </a:rPr>
                  <a:t>E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88" name="Rectangle 45"/>
              <p:cNvSpPr>
                <a:spLocks noChangeArrowheads="1"/>
              </p:cNvSpPr>
              <p:nvPr/>
            </p:nvSpPr>
            <p:spPr bwMode="auto">
              <a:xfrm>
                <a:off x="4551" y="336"/>
                <a:ext cx="7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300">
                    <a:latin typeface="MT Extra" panose="05050102010205020202" pitchFamily="18" charset="2"/>
                  </a:rPr>
                  <a:t>r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89" name="Line 46"/>
              <p:cNvSpPr>
                <a:spLocks noChangeShapeType="1"/>
              </p:cNvSpPr>
              <p:nvPr/>
            </p:nvSpPr>
            <p:spPr bwMode="auto">
              <a:xfrm>
                <a:off x="4992" y="67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0" name="Rectangle 47"/>
              <p:cNvSpPr>
                <a:spLocks noChangeArrowheads="1"/>
              </p:cNvSpPr>
              <p:nvPr/>
            </p:nvSpPr>
            <p:spPr bwMode="auto">
              <a:xfrm>
                <a:off x="5136" y="38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600" b="1" i="1">
                    <a:latin typeface="Times New Roman" panose="02020603050405020304" pitchFamily="18" charset="0"/>
                  </a:rPr>
                  <a:t>u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1" name="Line 48"/>
              <p:cNvSpPr>
                <a:spLocks noChangeShapeType="1"/>
              </p:cNvSpPr>
              <p:nvPr/>
            </p:nvSpPr>
            <p:spPr bwMode="auto">
              <a:xfrm>
                <a:off x="5136" y="4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7680" name="Object 49"/>
            <p:cNvGraphicFramePr>
              <a:graphicFrameLocks noChangeAspect="1"/>
            </p:cNvGraphicFramePr>
            <p:nvPr/>
          </p:nvGraphicFramePr>
          <p:xfrm>
            <a:off x="4442" y="1355"/>
            <a:ext cx="22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5" name="Equation" r:id="rId33" imgW="152355" imgH="228690" progId="Equation.DSMT4">
                    <p:embed/>
                  </p:oleObj>
                </mc:Choice>
                <mc:Fallback>
                  <p:oleObj name="Equation" r:id="rId33" imgW="152355" imgH="22869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2" y="1355"/>
                          <a:ext cx="22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30" name="Line 50"/>
          <p:cNvSpPr>
            <a:spLocks noChangeShapeType="1"/>
          </p:cNvSpPr>
          <p:nvPr/>
        </p:nvSpPr>
        <p:spPr bwMode="auto">
          <a:xfrm flipV="1">
            <a:off x="7127875" y="5265738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Text Box 52"/>
          <p:cNvSpPr txBox="1">
            <a:spLocks noChangeArrowheads="1"/>
          </p:cNvSpPr>
          <p:nvPr/>
        </p:nvSpPr>
        <p:spPr bwMode="auto">
          <a:xfrm>
            <a:off x="468313" y="439738"/>
            <a:ext cx="4608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    的表达式</a:t>
            </a:r>
          </a:p>
        </p:txBody>
      </p:sp>
      <p:graphicFrame>
        <p:nvGraphicFramePr>
          <p:cNvPr id="27673" name="Object 53"/>
          <p:cNvGraphicFramePr>
            <a:graphicFrameLocks noChangeAspect="1"/>
          </p:cNvGraphicFramePr>
          <p:nvPr/>
        </p:nvGraphicFramePr>
        <p:xfrm>
          <a:off x="1384300" y="430213"/>
          <a:ext cx="415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6" name="Equation" r:id="rId35" imgW="469696" imgH="482391" progId="Equation.DSMT4">
                  <p:embed/>
                </p:oleObj>
              </mc:Choice>
              <mc:Fallback>
                <p:oleObj name="Equation" r:id="rId35" imgW="469696" imgH="482391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30213"/>
                        <a:ext cx="4159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5651500" y="368300"/>
            <a:ext cx="3241675" cy="614363"/>
            <a:chOff x="3220" y="92"/>
            <a:chExt cx="2042" cy="387"/>
          </a:xfrm>
        </p:grpSpPr>
        <p:graphicFrame>
          <p:nvGraphicFramePr>
            <p:cNvPr id="27677" name="Object 33"/>
            <p:cNvGraphicFramePr>
              <a:graphicFrameLocks noChangeAspect="1"/>
            </p:cNvGraphicFramePr>
            <p:nvPr/>
          </p:nvGraphicFramePr>
          <p:xfrm>
            <a:off x="3220" y="92"/>
            <a:ext cx="1632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7" name="Equation" r:id="rId37" imgW="2247900" imgH="508000" progId="Equation.DSMT4">
                    <p:embed/>
                  </p:oleObj>
                </mc:Choice>
                <mc:Fallback>
                  <p:oleObj name="Equation" r:id="rId37" imgW="2247900" imgH="5080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92"/>
                          <a:ext cx="1632" cy="348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66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8" name="Object 54"/>
            <p:cNvGraphicFramePr>
              <a:graphicFrameLocks noChangeAspect="1"/>
            </p:cNvGraphicFramePr>
            <p:nvPr/>
          </p:nvGraphicFramePr>
          <p:xfrm>
            <a:off x="4876" y="138"/>
            <a:ext cx="38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8" name="位图图像" r:id="rId39" imgW="743054" imgH="657317" progId="Paint.Picture">
                    <p:embed/>
                  </p:oleObj>
                </mc:Choice>
                <mc:Fallback>
                  <p:oleObj name="位图图像" r:id="rId39" imgW="743054" imgH="657317" progId="Paint.Picture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38"/>
                          <a:ext cx="38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75" name="Text Box 57"/>
          <p:cNvSpPr txBox="1">
            <a:spLocks noChangeArrowheads="1"/>
          </p:cNvSpPr>
          <p:nvPr/>
        </p:nvSpPr>
        <p:spPr bwMode="auto">
          <a:xfrm>
            <a:off x="8640763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17</a:t>
            </a:r>
            <a:endParaRPr lang="en-US" altLang="zh-CN" sz="1800"/>
          </a:p>
        </p:txBody>
      </p:sp>
      <p:graphicFrame>
        <p:nvGraphicFramePr>
          <p:cNvPr id="12" name="Object 50"/>
          <p:cNvGraphicFramePr>
            <a:graphicFrameLocks noChangeAspect="1"/>
          </p:cNvGraphicFramePr>
          <p:nvPr/>
        </p:nvGraphicFramePr>
        <p:xfrm>
          <a:off x="5219700" y="10160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9" name="Unknown" r:id="rId41" imgW="609600" imgH="419100" progId="Equation.DSMT4">
                  <p:embed/>
                </p:oleObj>
              </mc:Choice>
              <mc:Fallback>
                <p:oleObj name="Unknown" r:id="rId41" imgW="609600" imgH="4191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0160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75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2" grpId="0"/>
      <p:bldP spid="20496" grpId="0" autoUpdateAnimBg="0"/>
      <p:bldP spid="20499" grpId="0" autoUpdateAnimBg="0"/>
      <p:bldP spid="20500" grpId="0" animBg="1"/>
      <p:bldP spid="6" grpId="0" animBg="1"/>
      <p:bldP spid="20506" grpId="0" animBg="1"/>
      <p:bldP spid="20507" grpId="0" animBg="1"/>
      <p:bldP spid="20514" grpId="0" animBg="1"/>
      <p:bldP spid="205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7632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若已知真空中电磁波的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磁场表达式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265238" y="957263"/>
          <a:ext cx="56086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" name="MathType 6.0 Equation" r:id="rId3" imgW="5715000" imgH="736600" progId="Equation.DSMT4">
                  <p:embed/>
                </p:oleObj>
              </mc:Choice>
              <mc:Fallback>
                <p:oleObj name="MathType 6.0 Equation" r:id="rId3" imgW="57150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957263"/>
                        <a:ext cx="560863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209675" y="1765300"/>
          <a:ext cx="10588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" name="MathType 6.0 Equation" r:id="rId5" imgW="1040948" imgH="482391" progId="Equation.DSMT4">
                  <p:embed/>
                </p:oleObj>
              </mc:Choice>
              <mc:Fallback>
                <p:oleObj name="MathType 6.0 Equation" r:id="rId5" imgW="1040948" imgH="48239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1765300"/>
                        <a:ext cx="10588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668588" y="1768475"/>
          <a:ext cx="1036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2" name="MathType 6.0 Equation" r:id="rId7" imgW="1016000" imgH="457200" progId="Equation.DSMT4">
                  <p:embed/>
                </p:oleObj>
              </mc:Choice>
              <mc:Fallback>
                <p:oleObj name="MathType 6.0 Equation" r:id="rId7" imgW="1016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1768475"/>
                        <a:ext cx="10366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8" name="Group 19"/>
          <p:cNvGrpSpPr>
            <a:grpSpLocks/>
          </p:cNvGrpSpPr>
          <p:nvPr/>
        </p:nvGrpSpPr>
        <p:grpSpPr bwMode="auto">
          <a:xfrm>
            <a:off x="7188200" y="549275"/>
            <a:ext cx="1600200" cy="1692275"/>
            <a:chOff x="4416" y="144"/>
            <a:chExt cx="1008" cy="1066"/>
          </a:xfrm>
        </p:grpSpPr>
        <p:sp>
          <p:nvSpPr>
            <p:cNvPr id="33831" name="Rectangle 20"/>
            <p:cNvSpPr>
              <a:spLocks noChangeArrowheads="1"/>
            </p:cNvSpPr>
            <p:nvPr/>
          </p:nvSpPr>
          <p:spPr bwMode="auto">
            <a:xfrm>
              <a:off x="4512" y="144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x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3832" name="Line 21"/>
            <p:cNvSpPr>
              <a:spLocks noChangeShapeType="1"/>
            </p:cNvSpPr>
            <p:nvPr/>
          </p:nvSpPr>
          <p:spPr bwMode="auto">
            <a:xfrm>
              <a:off x="4704" y="768"/>
              <a:ext cx="720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Line 22"/>
            <p:cNvSpPr>
              <a:spLocks noChangeShapeType="1"/>
            </p:cNvSpPr>
            <p:nvPr/>
          </p:nvSpPr>
          <p:spPr bwMode="auto">
            <a:xfrm flipV="1">
              <a:off x="4704" y="19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Line 23"/>
            <p:cNvSpPr>
              <a:spLocks noChangeShapeType="1"/>
            </p:cNvSpPr>
            <p:nvPr/>
          </p:nvSpPr>
          <p:spPr bwMode="auto">
            <a:xfrm flipH="1">
              <a:off x="4416" y="768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24"/>
            <p:cNvSpPr>
              <a:spLocks noChangeArrowheads="1"/>
            </p:cNvSpPr>
            <p:nvPr/>
          </p:nvSpPr>
          <p:spPr bwMode="auto">
            <a:xfrm>
              <a:off x="5280" y="720"/>
              <a:ext cx="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z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3836" name="Line 25"/>
            <p:cNvSpPr>
              <a:spLocks noChangeShapeType="1"/>
            </p:cNvSpPr>
            <p:nvPr/>
          </p:nvSpPr>
          <p:spPr bwMode="auto">
            <a:xfrm flipV="1">
              <a:off x="4704" y="480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Rectangle 26"/>
            <p:cNvSpPr>
              <a:spLocks noChangeArrowheads="1"/>
            </p:cNvSpPr>
            <p:nvPr/>
          </p:nvSpPr>
          <p:spPr bwMode="auto">
            <a:xfrm>
              <a:off x="4512" y="416"/>
              <a:ext cx="14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3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38" name="Rectangle 27"/>
            <p:cNvSpPr>
              <a:spLocks noChangeArrowheads="1"/>
            </p:cNvSpPr>
            <p:nvPr/>
          </p:nvSpPr>
          <p:spPr bwMode="auto">
            <a:xfrm>
              <a:off x="4551" y="336"/>
              <a:ext cx="7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300">
                  <a:latin typeface="MT Extra" panose="05050102010205020202" pitchFamily="18" charset="2"/>
                </a:rPr>
                <a:t>r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839" name="Object 28"/>
            <p:cNvGraphicFramePr>
              <a:graphicFrameLocks noChangeAspect="1"/>
            </p:cNvGraphicFramePr>
            <p:nvPr/>
          </p:nvGraphicFramePr>
          <p:xfrm>
            <a:off x="4439" y="983"/>
            <a:ext cx="21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3" name="Equation" r:id="rId9" imgW="161810" imgH="228690" progId="Equation.DSMT4">
                    <p:embed/>
                  </p:oleObj>
                </mc:Choice>
                <mc:Fallback>
                  <p:oleObj name="Equation" r:id="rId9" imgW="161810" imgH="22869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" y="983"/>
                          <a:ext cx="21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799" name="Group 29"/>
          <p:cNvGrpSpPr>
            <a:grpSpLocks/>
          </p:cNvGrpSpPr>
          <p:nvPr/>
        </p:nvGrpSpPr>
        <p:grpSpPr bwMode="auto">
          <a:xfrm>
            <a:off x="7797800" y="842963"/>
            <a:ext cx="762000" cy="468312"/>
            <a:chOff x="4704" y="1961"/>
            <a:chExt cx="480" cy="295"/>
          </a:xfrm>
        </p:grpSpPr>
        <p:sp>
          <p:nvSpPr>
            <p:cNvPr id="33829" name="Line 30"/>
            <p:cNvSpPr>
              <a:spLocks noChangeShapeType="1"/>
            </p:cNvSpPr>
            <p:nvPr/>
          </p:nvSpPr>
          <p:spPr bwMode="auto">
            <a:xfrm>
              <a:off x="4704" y="225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3830" name="Object 31"/>
            <p:cNvGraphicFramePr>
              <a:graphicFrameLocks noChangeAspect="1"/>
            </p:cNvGraphicFramePr>
            <p:nvPr/>
          </p:nvGraphicFramePr>
          <p:xfrm>
            <a:off x="4853" y="1961"/>
            <a:ext cx="19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4" name="Equation" r:id="rId11" imgW="142900" imgH="257310" progId="Equation.DSMT4">
                    <p:embed/>
                  </p:oleObj>
                </mc:Choice>
                <mc:Fallback>
                  <p:oleObj name="Equation" r:id="rId11" imgW="142900" imgH="25731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3" y="1961"/>
                          <a:ext cx="19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0" name="Text Box 2"/>
          <p:cNvSpPr txBox="1">
            <a:spLocks noChangeArrowheads="1"/>
          </p:cNvSpPr>
          <p:nvPr/>
        </p:nvSpPr>
        <p:spPr bwMode="auto">
          <a:xfrm>
            <a:off x="549275" y="2457450"/>
            <a:ext cx="3519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电场表达式如何写？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354138" y="3979863"/>
            <a:ext cx="3432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沿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轴振动    </a:t>
            </a:r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958850" y="4002088"/>
          <a:ext cx="614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5" name="MathType 6.0 Equation" r:id="rId13" imgW="609336" imgH="393529" progId="Equation.DSMT4">
                  <p:embed/>
                </p:oleObj>
              </mc:Choice>
              <mc:Fallback>
                <p:oleObj name="MathType 6.0 Equation" r:id="rId13" imgW="609336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4002088"/>
                        <a:ext cx="6143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/>
        </p:nvGraphicFramePr>
        <p:xfrm>
          <a:off x="923925" y="3178175"/>
          <a:ext cx="15144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6" name="MathType 6.0 Equation" r:id="rId15" imgW="1358310" imgH="393529" progId="Equation.DSMT4">
                  <p:embed/>
                </p:oleObj>
              </mc:Choice>
              <mc:Fallback>
                <p:oleObj name="MathType 6.0 Equation" r:id="rId15" imgW="1358310" imgH="39352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3178175"/>
                        <a:ext cx="15144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2470150" y="32019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且</a:t>
            </a:r>
          </a:p>
        </p:txBody>
      </p:sp>
      <p:graphicFrame>
        <p:nvGraphicFramePr>
          <p:cNvPr id="24" name="Object 17"/>
          <p:cNvGraphicFramePr>
            <a:graphicFrameLocks noChangeAspect="1"/>
          </p:cNvGraphicFramePr>
          <p:nvPr/>
        </p:nvGraphicFramePr>
        <p:xfrm>
          <a:off x="3262313" y="3165475"/>
          <a:ext cx="11207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7" name="Equation" r:id="rId17" imgW="1028254" imgH="482391" progId="Equation.DSMT4">
                  <p:embed/>
                </p:oleObj>
              </mc:Choice>
              <mc:Fallback>
                <p:oleObj name="Equation" r:id="rId17" imgW="1028254" imgH="48239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3165475"/>
                        <a:ext cx="11207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8"/>
          <p:cNvGraphicFramePr>
            <a:graphicFrameLocks noChangeAspect="1"/>
          </p:cNvGraphicFramePr>
          <p:nvPr/>
        </p:nvGraphicFramePr>
        <p:xfrm>
          <a:off x="3624263" y="4076700"/>
          <a:ext cx="15049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8" name="MathType 6.0 Equation" r:id="rId19" imgW="1498600" imgH="457200" progId="Equation.DSMT4">
                  <p:embed/>
                </p:oleObj>
              </mc:Choice>
              <mc:Fallback>
                <p:oleObj name="MathType 6.0 Equation" r:id="rId19" imgW="14986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4076700"/>
                        <a:ext cx="15049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1476375" y="5816600"/>
            <a:ext cx="1336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" name="Object 29"/>
          <p:cNvGraphicFramePr>
            <a:graphicFrameLocks noChangeAspect="1"/>
          </p:cNvGraphicFramePr>
          <p:nvPr/>
        </p:nvGraphicFramePr>
        <p:xfrm>
          <a:off x="777875" y="4873625"/>
          <a:ext cx="61325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name="MathType 6.0 Equation" r:id="rId21" imgW="6667500" imgH="927100" progId="Equation.DSMT4">
                  <p:embed/>
                </p:oleObj>
              </mc:Choice>
              <mc:Fallback>
                <p:oleObj name="MathType 6.0 Equation" r:id="rId21" imgW="6667500" imgH="9271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873625"/>
                        <a:ext cx="61325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34"/>
          <p:cNvSpPr>
            <a:spLocks noChangeShapeType="1"/>
          </p:cNvSpPr>
          <p:nvPr/>
        </p:nvSpPr>
        <p:spPr bwMode="auto">
          <a:xfrm flipV="1">
            <a:off x="7627938" y="5064125"/>
            <a:ext cx="325437" cy="333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6899275" y="4421188"/>
            <a:ext cx="2020888" cy="1585912"/>
            <a:chOff x="4442" y="624"/>
            <a:chExt cx="1273" cy="999"/>
          </a:xfrm>
        </p:grpSpPr>
        <p:grpSp>
          <p:nvGrpSpPr>
            <p:cNvPr id="33816" name="Group 37"/>
            <p:cNvGrpSpPr>
              <a:grpSpLocks/>
            </p:cNvGrpSpPr>
            <p:nvPr/>
          </p:nvGrpSpPr>
          <p:grpSpPr bwMode="auto">
            <a:xfrm>
              <a:off x="4608" y="624"/>
              <a:ext cx="1107" cy="912"/>
              <a:chOff x="4416" y="144"/>
              <a:chExt cx="1107" cy="912"/>
            </a:xfrm>
          </p:grpSpPr>
          <p:sp>
            <p:nvSpPr>
              <p:cNvPr id="33818" name="Rectangle 38"/>
              <p:cNvSpPr>
                <a:spLocks noChangeArrowheads="1"/>
              </p:cNvSpPr>
              <p:nvPr/>
            </p:nvSpPr>
            <p:spPr bwMode="auto">
              <a:xfrm>
                <a:off x="4512" y="144"/>
                <a:ext cx="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600" b="1" i="1">
                    <a:latin typeface="Times New Roman" panose="02020603050405020304" pitchFamily="18" charset="0"/>
                  </a:rPr>
                  <a:t>x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9" name="Line 39"/>
              <p:cNvSpPr>
                <a:spLocks noChangeShapeType="1"/>
              </p:cNvSpPr>
              <p:nvPr/>
            </p:nvSpPr>
            <p:spPr bwMode="auto">
              <a:xfrm>
                <a:off x="4704" y="768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Line 40"/>
              <p:cNvSpPr>
                <a:spLocks noChangeShapeType="1"/>
              </p:cNvSpPr>
              <p:nvPr/>
            </p:nvSpPr>
            <p:spPr bwMode="auto">
              <a:xfrm flipV="1">
                <a:off x="4704" y="19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1" name="Line 41"/>
              <p:cNvSpPr>
                <a:spLocks noChangeShapeType="1"/>
              </p:cNvSpPr>
              <p:nvPr/>
            </p:nvSpPr>
            <p:spPr bwMode="auto">
              <a:xfrm flipH="1">
                <a:off x="4416" y="768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2" name="Rectangle 42"/>
              <p:cNvSpPr>
                <a:spLocks noChangeArrowheads="1"/>
              </p:cNvSpPr>
              <p:nvPr/>
            </p:nvSpPr>
            <p:spPr bwMode="auto">
              <a:xfrm>
                <a:off x="5420" y="668"/>
                <a:ext cx="10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3300" b="1" i="1">
                    <a:latin typeface="Times New Roman" panose="02020603050405020304" pitchFamily="18" charset="0"/>
                  </a:rPr>
                  <a:t>z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23" name="Line 43"/>
              <p:cNvSpPr>
                <a:spLocks noChangeShapeType="1"/>
              </p:cNvSpPr>
              <p:nvPr/>
            </p:nvSpPr>
            <p:spPr bwMode="auto">
              <a:xfrm flipV="1">
                <a:off x="4704" y="48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4" name="Rectangle 44"/>
              <p:cNvSpPr>
                <a:spLocks noChangeArrowheads="1"/>
              </p:cNvSpPr>
              <p:nvPr/>
            </p:nvSpPr>
            <p:spPr bwMode="auto">
              <a:xfrm>
                <a:off x="4512" y="472"/>
                <a:ext cx="144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3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25" name="Rectangle 45"/>
              <p:cNvSpPr>
                <a:spLocks noChangeArrowheads="1"/>
              </p:cNvSpPr>
              <p:nvPr/>
            </p:nvSpPr>
            <p:spPr bwMode="auto">
              <a:xfrm>
                <a:off x="4551" y="336"/>
                <a:ext cx="75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300">
                    <a:latin typeface="MT Extra" panose="05050102010205020202" pitchFamily="18" charset="2"/>
                  </a:rPr>
                  <a:t>r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26" name="Line 46"/>
              <p:cNvSpPr>
                <a:spLocks noChangeShapeType="1"/>
              </p:cNvSpPr>
              <p:nvPr/>
            </p:nvSpPr>
            <p:spPr bwMode="auto">
              <a:xfrm>
                <a:off x="4992" y="67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7" name="Rectangle 47"/>
              <p:cNvSpPr>
                <a:spLocks noChangeArrowheads="1"/>
              </p:cNvSpPr>
              <p:nvPr/>
            </p:nvSpPr>
            <p:spPr bwMode="auto">
              <a:xfrm>
                <a:off x="5136" y="38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600" b="1" i="1">
                    <a:latin typeface="Times New Roman" panose="02020603050405020304" pitchFamily="18" charset="0"/>
                  </a:rPr>
                  <a:t>u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28" name="Line 48"/>
              <p:cNvSpPr>
                <a:spLocks noChangeShapeType="1"/>
              </p:cNvSpPr>
              <p:nvPr/>
            </p:nvSpPr>
            <p:spPr bwMode="auto">
              <a:xfrm>
                <a:off x="5136" y="4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3817" name="Object 49"/>
            <p:cNvGraphicFramePr>
              <a:graphicFrameLocks noChangeAspect="1"/>
            </p:cNvGraphicFramePr>
            <p:nvPr/>
          </p:nvGraphicFramePr>
          <p:xfrm>
            <a:off x="4442" y="1355"/>
            <a:ext cx="22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0" name="Equation" r:id="rId23" imgW="152355" imgH="228690" progId="Equation.DSMT4">
                    <p:embed/>
                  </p:oleObj>
                </mc:Choice>
                <mc:Fallback>
                  <p:oleObj name="Equation" r:id="rId23" imgW="152355" imgH="22869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2" y="1355"/>
                          <a:ext cx="22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55"/>
          <p:cNvGrpSpPr>
            <a:grpSpLocks/>
          </p:cNvGrpSpPr>
          <p:nvPr/>
        </p:nvGrpSpPr>
        <p:grpSpPr bwMode="auto">
          <a:xfrm>
            <a:off x="5794375" y="2479675"/>
            <a:ext cx="3241675" cy="614363"/>
            <a:chOff x="3220" y="92"/>
            <a:chExt cx="2042" cy="387"/>
          </a:xfrm>
        </p:grpSpPr>
        <p:graphicFrame>
          <p:nvGraphicFramePr>
            <p:cNvPr id="33814" name="Object 33"/>
            <p:cNvGraphicFramePr>
              <a:graphicFrameLocks noChangeAspect="1"/>
            </p:cNvGraphicFramePr>
            <p:nvPr/>
          </p:nvGraphicFramePr>
          <p:xfrm>
            <a:off x="3220" y="92"/>
            <a:ext cx="1632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1" name="Equation" r:id="rId25" imgW="2247900" imgH="508000" progId="Equation.DSMT4">
                    <p:embed/>
                  </p:oleObj>
                </mc:Choice>
                <mc:Fallback>
                  <p:oleObj name="Equation" r:id="rId25" imgW="2247900" imgH="5080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92"/>
                          <a:ext cx="1632" cy="348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66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5" name="Object 54"/>
            <p:cNvGraphicFramePr>
              <a:graphicFrameLocks noChangeAspect="1"/>
            </p:cNvGraphicFramePr>
            <p:nvPr/>
          </p:nvGraphicFramePr>
          <p:xfrm>
            <a:off x="4876" y="138"/>
            <a:ext cx="38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2" name="位图图像" r:id="rId27" imgW="743054" imgH="657317" progId="Paint.Picture">
                    <p:embed/>
                  </p:oleObj>
                </mc:Choice>
                <mc:Fallback>
                  <p:oleObj name="位图图像" r:id="rId27" imgW="743054" imgH="657317" progId="Paint.Picture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38"/>
                          <a:ext cx="38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50"/>
          <p:cNvGraphicFramePr>
            <a:graphicFrameLocks noChangeAspect="1"/>
          </p:cNvGraphicFramePr>
          <p:nvPr/>
        </p:nvGraphicFramePr>
        <p:xfrm>
          <a:off x="4522788" y="3236913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3" name="Unknown" r:id="rId29" imgW="609600" imgH="419100" progId="Equation.DSMT4">
                  <p:embed/>
                </p:oleObj>
              </mc:Choice>
              <mc:Fallback>
                <p:oleObj name="Unknown" r:id="rId29" imgW="609600" imgH="4191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3236913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44"/>
          <p:cNvSpPr>
            <a:spLocks noChangeArrowheads="1"/>
          </p:cNvSpPr>
          <p:nvPr/>
        </p:nvSpPr>
        <p:spPr bwMode="auto">
          <a:xfrm>
            <a:off x="7861300" y="4713288"/>
            <a:ext cx="1968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300" b="1" i="1">
                <a:latin typeface="Times New Roman" panose="02020603050405020304" pitchFamily="18" charset="0"/>
              </a:rPr>
              <a:t>E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utoUpdateAnimBg="0"/>
      <p:bldP spid="26" grpId="0" animBg="1"/>
      <p:bldP spid="29" grpId="0" animBg="1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88" y="3824288"/>
            <a:ext cx="3227387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941763"/>
            <a:ext cx="2714625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944563"/>
            <a:ext cx="7218363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6525" y="142875"/>
            <a:ext cx="3924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2.5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电磁波的应用</a:t>
            </a:r>
            <a:r>
              <a:rPr kumimoji="1" lang="zh-CN" altLang="en-US" b="1">
                <a:solidFill>
                  <a:srgbClr val="0000CC"/>
                </a:solidFill>
                <a:latin typeface="Times New Roman" panose="02020603050405020304" pitchFamily="18" charset="0"/>
              </a:rPr>
              <a:t>     </a:t>
            </a:r>
            <a:endParaRPr kumimoji="1" lang="zh-CN" altLang="en-US" b="1">
              <a:solidFill>
                <a:srgbClr val="0000CC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3860800"/>
            <a:ext cx="28448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68313" y="5989638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射频，微波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924300" y="598963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红外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153275" y="5984875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/>
              <a:t>射线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0325" y="115888"/>
            <a:ext cx="8904288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1.</a:t>
            </a:r>
            <a:r>
              <a:rPr lang="zh-CN" altLang="en-US" sz="2800" b="1">
                <a:latin typeface="宋体" panose="02010600030101010101" pitchFamily="2" charset="-122"/>
              </a:rPr>
              <a:t>一质点作简谐振动，其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运动速度</a:t>
            </a:r>
            <a:r>
              <a:rPr lang="zh-CN" altLang="en-US" sz="2800" b="1">
                <a:latin typeface="宋体" panose="02010600030101010101" pitchFamily="2" charset="-122"/>
              </a:rPr>
              <a:t>与时间的曲线如图，若质点的振动规律用余弦函数描述，则其初位相为     	                          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23850" y="4149725"/>
          <a:ext cx="39608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" name="公式" r:id="rId3" imgW="1320227" imgH="203112" progId="Equation.3">
                  <p:embed/>
                </p:oleObj>
              </mc:Choice>
              <mc:Fallback>
                <p:oleObj name="公式" r:id="rId3" imgW="1320227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149725"/>
                        <a:ext cx="39608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23850" y="1268413"/>
            <a:ext cx="3816350" cy="2246312"/>
            <a:chOff x="204" y="799"/>
            <a:chExt cx="2404" cy="1415"/>
          </a:xfrm>
        </p:grpSpPr>
        <p:graphicFrame>
          <p:nvGraphicFramePr>
            <p:cNvPr id="36889" name="Object 5"/>
            <p:cNvGraphicFramePr>
              <a:graphicFrameLocks noChangeAspect="1"/>
            </p:cNvGraphicFramePr>
            <p:nvPr/>
          </p:nvGraphicFramePr>
          <p:xfrm>
            <a:off x="480" y="1353"/>
            <a:ext cx="1632" cy="8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9" name="BMP 图象" r:id="rId5" imgW="2800741" imgH="1476190" progId="Paint.Picture">
                    <p:embed/>
                  </p:oleObj>
                </mc:Choice>
                <mc:Fallback>
                  <p:oleObj name="BMP 图象" r:id="rId5" imgW="2800741" imgH="1476190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353"/>
                          <a:ext cx="1632" cy="8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0" name="Line 6"/>
            <p:cNvSpPr>
              <a:spLocks noChangeShapeType="1"/>
            </p:cNvSpPr>
            <p:nvPr/>
          </p:nvSpPr>
          <p:spPr bwMode="auto">
            <a:xfrm>
              <a:off x="480" y="1776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Line 7"/>
            <p:cNvSpPr>
              <a:spLocks noChangeShapeType="1"/>
            </p:cNvSpPr>
            <p:nvPr/>
          </p:nvSpPr>
          <p:spPr bwMode="auto">
            <a:xfrm flipV="1">
              <a:off x="672" y="96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6892" name="Object 8"/>
            <p:cNvGraphicFramePr>
              <a:graphicFrameLocks noChangeAspect="1"/>
            </p:cNvGraphicFramePr>
            <p:nvPr/>
          </p:nvGraphicFramePr>
          <p:xfrm>
            <a:off x="2245" y="1797"/>
            <a:ext cx="36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0" name="公式" r:id="rId7" imgW="266469" imgH="203024" progId="Equation.3">
                    <p:embed/>
                  </p:oleObj>
                </mc:Choice>
                <mc:Fallback>
                  <p:oleObj name="公式" r:id="rId7" imgW="266469" imgH="20302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797"/>
                          <a:ext cx="36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3" name="Object 9"/>
            <p:cNvGraphicFramePr>
              <a:graphicFrameLocks noChangeAspect="1"/>
            </p:cNvGraphicFramePr>
            <p:nvPr/>
          </p:nvGraphicFramePr>
          <p:xfrm>
            <a:off x="703" y="799"/>
            <a:ext cx="99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1" name="公式" r:id="rId9" imgW="672808" imgH="228501" progId="Equation.3">
                    <p:embed/>
                  </p:oleObj>
                </mc:Choice>
                <mc:Fallback>
                  <p:oleObj name="公式" r:id="rId9" imgW="672808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799"/>
                          <a:ext cx="998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4" name="Line 10"/>
            <p:cNvSpPr>
              <a:spLocks noChangeShapeType="1"/>
            </p:cNvSpPr>
            <p:nvPr/>
          </p:nvSpPr>
          <p:spPr bwMode="auto">
            <a:xfrm flipH="1">
              <a:off x="672" y="13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Oval 11"/>
            <p:cNvSpPr>
              <a:spLocks noChangeArrowheads="1"/>
            </p:cNvSpPr>
            <p:nvPr/>
          </p:nvSpPr>
          <p:spPr bwMode="auto">
            <a:xfrm>
              <a:off x="624" y="15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6896" name="Object 12"/>
            <p:cNvGraphicFramePr>
              <a:graphicFrameLocks noChangeAspect="1"/>
            </p:cNvGraphicFramePr>
            <p:nvPr/>
          </p:nvGraphicFramePr>
          <p:xfrm>
            <a:off x="204" y="1253"/>
            <a:ext cx="44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2" name="公式" r:id="rId11" imgW="330057" imgH="406224" progId="Equation.3">
                    <p:embed/>
                  </p:oleObj>
                </mc:Choice>
                <mc:Fallback>
                  <p:oleObj name="公式" r:id="rId11" imgW="330057" imgH="40622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253"/>
                          <a:ext cx="442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7" name="Object 13"/>
            <p:cNvGraphicFramePr>
              <a:graphicFrameLocks noChangeAspect="1"/>
            </p:cNvGraphicFramePr>
            <p:nvPr/>
          </p:nvGraphicFramePr>
          <p:xfrm>
            <a:off x="584" y="1808"/>
            <a:ext cx="20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3" name="公式" r:id="rId13" imgW="164814" imgH="177492" progId="Equation.3">
                    <p:embed/>
                  </p:oleObj>
                </mc:Choice>
                <mc:Fallback>
                  <p:oleObj name="公式" r:id="rId13" imgW="164814" imgH="17749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1808"/>
                          <a:ext cx="20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5257800" y="2057400"/>
          <a:ext cx="3124200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4" name="BMP 图象" r:id="rId15" imgW="2266667" imgH="1438095" progId="Paint.Picture">
                  <p:embed/>
                </p:oleObj>
              </mc:Choice>
              <mc:Fallback>
                <p:oleObj name="BMP 图象" r:id="rId15" imgW="2266667" imgH="1438095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57400"/>
                        <a:ext cx="3124200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250825" y="5373688"/>
          <a:ext cx="8302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5" name="公式" r:id="rId17" imgW="266353" imgH="164885" progId="Equation.3">
                  <p:embed/>
                </p:oleObj>
              </mc:Choice>
              <mc:Fallback>
                <p:oleObj name="公式" r:id="rId17" imgW="266353" imgH="16488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373688"/>
                        <a:ext cx="83026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16"/>
          <p:cNvSpPr>
            <a:spLocks/>
          </p:cNvSpPr>
          <p:nvPr/>
        </p:nvSpPr>
        <p:spPr bwMode="auto">
          <a:xfrm>
            <a:off x="1143000" y="5181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1258888" y="5589588"/>
          <a:ext cx="108108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6" name="公式" r:id="rId19" imgW="431613" imgH="304668" progId="Equation.3">
                  <p:embed/>
                </p:oleObj>
              </mc:Choice>
              <mc:Fallback>
                <p:oleObj name="公式" r:id="rId19" imgW="431613" imgH="30466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589588"/>
                        <a:ext cx="1081087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1331913" y="4735513"/>
          <a:ext cx="10080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7" name="公式" r:id="rId21" imgW="355292" imgH="304536" progId="Equation.3">
                  <p:embed/>
                </p:oleObj>
              </mc:Choice>
              <mc:Fallback>
                <p:oleObj name="公式" r:id="rId21" imgW="355292" imgH="30453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35513"/>
                        <a:ext cx="10080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323850" y="3644900"/>
          <a:ext cx="28797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8" name="公式" r:id="rId23" imgW="1129810" imgH="203112" progId="Equation.3">
                  <p:embed/>
                </p:oleObj>
              </mc:Choice>
              <mc:Fallback>
                <p:oleObj name="公式" r:id="rId23" imgW="1129810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644900"/>
                        <a:ext cx="28797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477000" y="31242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5715000" y="3124200"/>
            <a:ext cx="762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315200" y="30480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7315200" y="3124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715000" y="30480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rc 26"/>
          <p:cNvSpPr>
            <a:spLocks/>
          </p:cNvSpPr>
          <p:nvPr/>
        </p:nvSpPr>
        <p:spPr bwMode="auto">
          <a:xfrm rot="5400000">
            <a:off x="6132513" y="2859087"/>
            <a:ext cx="533400" cy="911225"/>
          </a:xfrm>
          <a:custGeom>
            <a:avLst/>
            <a:gdLst>
              <a:gd name="T0" fmla="*/ 2147483646 w 21600"/>
              <a:gd name="T1" fmla="*/ 0 h 34415"/>
              <a:gd name="T2" fmla="*/ 2147483646 w 21600"/>
              <a:gd name="T3" fmla="*/ 2147483646 h 34415"/>
              <a:gd name="T4" fmla="*/ 0 w 21600"/>
              <a:gd name="T5" fmla="*/ 2147483646 h 3441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4415" fill="none" extrusionOk="0">
                <a:moveTo>
                  <a:pt x="3580" y="-1"/>
                </a:moveTo>
                <a:cubicBezTo>
                  <a:pt x="13981" y="1747"/>
                  <a:pt x="21600" y="10753"/>
                  <a:pt x="21600" y="21301"/>
                </a:cubicBezTo>
                <a:cubicBezTo>
                  <a:pt x="21600" y="26040"/>
                  <a:pt x="20040" y="30648"/>
                  <a:pt x="17163" y="34415"/>
                </a:cubicBezTo>
              </a:path>
              <a:path w="21600" h="34415" stroke="0" extrusionOk="0">
                <a:moveTo>
                  <a:pt x="3580" y="-1"/>
                </a:moveTo>
                <a:cubicBezTo>
                  <a:pt x="13981" y="1747"/>
                  <a:pt x="21600" y="10753"/>
                  <a:pt x="21600" y="21301"/>
                </a:cubicBezTo>
                <a:cubicBezTo>
                  <a:pt x="21600" y="26040"/>
                  <a:pt x="20040" y="30648"/>
                  <a:pt x="17163" y="34415"/>
                </a:cubicBezTo>
                <a:lnTo>
                  <a:pt x="0" y="21301"/>
                </a:lnTo>
                <a:lnTo>
                  <a:pt x="3580" y="-1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" name="Object 28"/>
          <p:cNvGraphicFramePr>
            <a:graphicFrameLocks noChangeAspect="1"/>
          </p:cNvGraphicFramePr>
          <p:nvPr/>
        </p:nvGraphicFramePr>
        <p:xfrm>
          <a:off x="7380288" y="3141663"/>
          <a:ext cx="7207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9" name="公式" r:id="rId25" imgW="355292" imgH="304536" progId="Equation.3">
                  <p:embed/>
                </p:oleObj>
              </mc:Choice>
              <mc:Fallback>
                <p:oleObj name="公式" r:id="rId25" imgW="355292" imgH="30453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141663"/>
                        <a:ext cx="7207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524750" y="1033463"/>
            <a:ext cx="12430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－</a:t>
            </a:r>
            <a:r>
              <a:rPr lang="en-US" altLang="zh-CN" sz="2800" b="1">
                <a:solidFill>
                  <a:srgbClr val="FF0000"/>
                </a:solidFill>
              </a:rPr>
              <a:t>5</a:t>
            </a:r>
            <a:r>
              <a:rPr lang="en-US" altLang="zh-CN" sz="2800" b="1">
                <a:solidFill>
                  <a:srgbClr val="FF0000"/>
                </a:solidFill>
                <a:sym typeface="Symbol" panose="05050102010706020507" pitchFamily="18" charset="2"/>
              </a:rPr>
              <a:t>/6</a:t>
            </a: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95288" y="4724400"/>
            <a:ext cx="3657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5051425" y="4300538"/>
            <a:ext cx="376555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因下个时刻</a:t>
            </a:r>
            <a:r>
              <a:rPr lang="zh-CN" altLang="en-US" sz="1800" b="1">
                <a:solidFill>
                  <a:schemeClr val="accent2"/>
                </a:solidFill>
              </a:rPr>
              <a:t> </a:t>
            </a:r>
            <a:r>
              <a:rPr lang="en-US" altLang="zh-CN" sz="1800" b="1" i="1">
                <a:solidFill>
                  <a:schemeClr val="accent2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400" b="1" i="1">
                <a:solidFill>
                  <a:schemeClr val="accent2"/>
                </a:solidFill>
                <a:latin typeface="Book Antiqua" panose="02040602050305030304" pitchFamily="18" charset="0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</a:rPr>
              <a:t>不仅为正，</a:t>
            </a:r>
            <a:r>
              <a:rPr lang="zh-CN" altLang="en-US" sz="2400" b="1"/>
              <a:t>    </a:t>
            </a:r>
            <a:r>
              <a:rPr lang="zh-CN" altLang="en-US" sz="2400" b="1">
                <a:solidFill>
                  <a:schemeClr val="accent2"/>
                </a:solidFill>
              </a:rPr>
              <a:t>且越来越大故选</a:t>
            </a:r>
            <a:endParaRPr lang="zh-CN" altLang="en-US" sz="2400" b="1"/>
          </a:p>
        </p:txBody>
      </p:sp>
      <p:graphicFrame>
        <p:nvGraphicFramePr>
          <p:cNvPr id="31" name="Object 32"/>
          <p:cNvGraphicFramePr>
            <a:graphicFrameLocks noChangeAspect="1"/>
          </p:cNvGraphicFramePr>
          <p:nvPr/>
        </p:nvGraphicFramePr>
        <p:xfrm>
          <a:off x="5940425" y="5373688"/>
          <a:ext cx="11525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0" name="公式" r:id="rId27" imgW="431613" imgH="304668" progId="Equation.3">
                  <p:embed/>
                </p:oleObj>
              </mc:Choice>
              <mc:Fallback>
                <p:oleObj name="公式" r:id="rId27" imgW="431613" imgH="304668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373688"/>
                        <a:ext cx="11525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rc 33"/>
          <p:cNvSpPr>
            <a:spLocks/>
          </p:cNvSpPr>
          <p:nvPr/>
        </p:nvSpPr>
        <p:spPr bwMode="auto">
          <a:xfrm>
            <a:off x="6858000" y="3124200"/>
            <a:ext cx="322263" cy="328613"/>
          </a:xfrm>
          <a:custGeom>
            <a:avLst/>
            <a:gdLst>
              <a:gd name="T0" fmla="*/ 2147483646 w 21600"/>
              <a:gd name="T1" fmla="*/ 0 h 18529"/>
              <a:gd name="T2" fmla="*/ 2147483646 w 21600"/>
              <a:gd name="T3" fmla="*/ 2147483646 h 18529"/>
              <a:gd name="T4" fmla="*/ 0 w 21600"/>
              <a:gd name="T5" fmla="*/ 2147483646 h 185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8529" fill="none" extrusionOk="0">
                <a:moveTo>
                  <a:pt x="21442" y="-1"/>
                </a:moveTo>
                <a:cubicBezTo>
                  <a:pt x="21547" y="865"/>
                  <a:pt x="21600" y="1735"/>
                  <a:pt x="21600" y="2607"/>
                </a:cubicBezTo>
                <a:cubicBezTo>
                  <a:pt x="21600" y="8661"/>
                  <a:pt x="19059" y="14437"/>
                  <a:pt x="14596" y="18528"/>
                </a:cubicBezTo>
              </a:path>
              <a:path w="21600" h="18529" stroke="0" extrusionOk="0">
                <a:moveTo>
                  <a:pt x="21442" y="-1"/>
                </a:moveTo>
                <a:cubicBezTo>
                  <a:pt x="21547" y="865"/>
                  <a:pt x="21600" y="1735"/>
                  <a:pt x="21600" y="2607"/>
                </a:cubicBezTo>
                <a:cubicBezTo>
                  <a:pt x="21600" y="8661"/>
                  <a:pt x="19059" y="14437"/>
                  <a:pt x="14596" y="18528"/>
                </a:cubicBezTo>
                <a:lnTo>
                  <a:pt x="0" y="2607"/>
                </a:lnTo>
                <a:lnTo>
                  <a:pt x="21442" y="-1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" name="Object 34"/>
          <p:cNvGraphicFramePr>
            <a:graphicFrameLocks noChangeAspect="1"/>
          </p:cNvGraphicFramePr>
          <p:nvPr/>
        </p:nvGraphicFramePr>
        <p:xfrm>
          <a:off x="5940425" y="3573463"/>
          <a:ext cx="7921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1" name="公式" r:id="rId29" imgW="431613" imgH="304668" progId="Equation.3">
                  <p:embed/>
                </p:oleObj>
              </mc:Choice>
              <mc:Fallback>
                <p:oleObj name="公式" r:id="rId29" imgW="431613" imgH="304668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573463"/>
                        <a:ext cx="79216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7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utoUpdateAnimBg="0"/>
      <p:bldP spid="29" grpId="0" animBg="1"/>
      <p:bldP spid="30" grpId="0" autoUpdateAnimBg="0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23850" y="1868488"/>
          <a:ext cx="1752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BMP 图象" r:id="rId3" imgW="2800741" imgH="1476190" progId="Paint.Picture">
                  <p:embed/>
                </p:oleObj>
              </mc:Choice>
              <mc:Fallback>
                <p:oleObj name="BMP 图象" r:id="rId3" imgW="2800741" imgH="147619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68488"/>
                        <a:ext cx="1752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95250" y="3378200"/>
          <a:ext cx="18288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1" name="BMP 图象" r:id="rId5" imgW="2819794" imgH="1504762" progId="Paint.Picture">
                  <p:embed/>
                </p:oleObj>
              </mc:Choice>
              <mc:Fallback>
                <p:oleObj name="BMP 图象" r:id="rId5" imgW="2819794" imgH="150476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3378200"/>
                        <a:ext cx="182880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188913"/>
            <a:ext cx="91440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2800" b="1"/>
              <a:t>已知入射波</a:t>
            </a:r>
            <a:r>
              <a:rPr lang="zh-CN" altLang="en-US" sz="2800" b="1" i="1"/>
              <a:t> </a:t>
            </a:r>
            <a:r>
              <a:rPr lang="en-US" altLang="zh-CN" sz="2800" b="1" i="1"/>
              <a:t>t</a:t>
            </a:r>
            <a:r>
              <a:rPr lang="en-US" altLang="zh-CN" sz="2800" b="1"/>
              <a:t> </a:t>
            </a:r>
            <a:r>
              <a:rPr lang="zh-CN" altLang="en-US" sz="2800" b="1"/>
              <a:t>时刻的波动曲线，问：  </a:t>
            </a:r>
            <a:r>
              <a:rPr lang="en-US" altLang="zh-CN" sz="2800" b="1" i="1"/>
              <a:t>A </a:t>
            </a:r>
            <a:r>
              <a:rPr lang="zh-CN" altLang="en-US" sz="2800" b="1"/>
              <a:t>、</a:t>
            </a:r>
            <a:r>
              <a:rPr lang="en-US" altLang="zh-CN" sz="2800" b="1" i="1"/>
              <a:t>B</a:t>
            </a:r>
            <a:r>
              <a:rPr lang="en-US" altLang="zh-CN" sz="2800" b="1"/>
              <a:t> </a:t>
            </a:r>
            <a:r>
              <a:rPr lang="zh-CN" altLang="en-US" sz="2800" b="1"/>
              <a:t>、</a:t>
            </a:r>
            <a:r>
              <a:rPr lang="en-US" altLang="zh-CN" sz="2800" b="1" i="1"/>
              <a:t>C</a:t>
            </a:r>
            <a:r>
              <a:rPr lang="en-US" altLang="zh-CN" sz="2800" b="1"/>
              <a:t> </a:t>
            </a:r>
            <a:r>
              <a:rPr lang="zh-CN" altLang="en-US" sz="2800" b="1"/>
              <a:t>、</a:t>
            </a:r>
            <a:r>
              <a:rPr lang="en-US" altLang="zh-CN" sz="2800" b="1" i="1"/>
              <a:t>D</a:t>
            </a:r>
            <a:r>
              <a:rPr lang="en-US" altLang="zh-CN" sz="2800" b="1"/>
              <a:t> </a:t>
            </a:r>
            <a:r>
              <a:rPr lang="zh-CN" altLang="en-US" sz="2800" b="1"/>
              <a:t>哪条曲线是 </a:t>
            </a:r>
            <a:r>
              <a:rPr lang="en-US" altLang="zh-CN" sz="2800" b="1" i="1"/>
              <a:t>t</a:t>
            </a:r>
            <a:r>
              <a:rPr lang="en-US" altLang="zh-CN" sz="2800" b="1"/>
              <a:t> </a:t>
            </a:r>
            <a:r>
              <a:rPr lang="zh-CN" altLang="en-US" sz="2800" b="1"/>
              <a:t>时刻反射波曲线？</a:t>
            </a:r>
            <a:r>
              <a:rPr lang="en-US" altLang="zh-CN" sz="2800" b="1"/>
              <a:t>(</a:t>
            </a:r>
            <a:r>
              <a:rPr lang="zh-CN" altLang="en-US" sz="2800" b="1"/>
              <a:t>反射壁是波密媒质）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00250" y="1792288"/>
            <a:ext cx="76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787900" y="3409950"/>
          <a:ext cx="1752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2" name="BMP 图象" r:id="rId7" imgW="2800741" imgH="1476190" progId="Paint.Picture">
                  <p:embed/>
                </p:oleObj>
              </mc:Choice>
              <mc:Fallback>
                <p:oleObj name="BMP 图象" r:id="rId7" imgW="2800741" imgH="147619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409950"/>
                        <a:ext cx="1752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28650" y="1792288"/>
            <a:ext cx="990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rot="10800000">
            <a:off x="323850" y="3302000"/>
            <a:ext cx="990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95250" y="5300663"/>
          <a:ext cx="17526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3" name="BMP 图象" r:id="rId8" imgW="3019048" imgH="1419048" progId="Paint.Picture">
                  <p:embed/>
                </p:oleObj>
              </mc:Choice>
              <mc:Fallback>
                <p:oleObj name="BMP 图象" r:id="rId8" imgW="3019048" imgH="1419048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5300663"/>
                        <a:ext cx="17526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5105400" y="5297488"/>
          <a:ext cx="1562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4" name="BMP 图象" r:id="rId10" imgW="2666667" imgH="1448002" progId="Paint.Picture">
                  <p:embed/>
                </p:oleObj>
              </mc:Choice>
              <mc:Fallback>
                <p:oleObj name="BMP 图象" r:id="rId10" imgW="2666667" imgH="1448002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97488"/>
                        <a:ext cx="15621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076450" y="24018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323850" y="16398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858963" y="3267075"/>
            <a:ext cx="76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516688" y="3267075"/>
            <a:ext cx="76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787525" y="5229225"/>
            <a:ext cx="76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629400" y="5221288"/>
            <a:ext cx="76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029200" y="57546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rot="10800000">
            <a:off x="400050" y="5153025"/>
            <a:ext cx="990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rot="10800000">
            <a:off x="5410200" y="5145088"/>
            <a:ext cx="990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/>
        </p:nvGraphicFramePr>
        <p:xfrm>
          <a:off x="1771650" y="2097088"/>
          <a:ext cx="26511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5" name="公式" r:id="rId12" imgW="266353" imgH="266353" progId="Equation.3">
                  <p:embed/>
                </p:oleObj>
              </mc:Choice>
              <mc:Fallback>
                <p:oleObj name="公式" r:id="rId12" imgW="266353" imgH="26635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097088"/>
                        <a:ext cx="265113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779463" y="4365625"/>
          <a:ext cx="5032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6" name="公式" r:id="rId14" imgW="266469" imgH="203024" progId="Equation.3">
                  <p:embed/>
                </p:oleObj>
              </mc:Choice>
              <mc:Fallback>
                <p:oleObj name="公式" r:id="rId14" imgW="266469" imgH="20302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4365625"/>
                        <a:ext cx="5032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5435600" y="4365625"/>
          <a:ext cx="5032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7" name="公式" r:id="rId16" imgW="253780" imgH="203024" progId="Equation.3">
                  <p:embed/>
                </p:oleObj>
              </mc:Choice>
              <mc:Fallback>
                <p:oleObj name="公式" r:id="rId16" imgW="253780" imgH="2030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365625"/>
                        <a:ext cx="5032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/>
        </p:nvGraphicFramePr>
        <p:xfrm>
          <a:off x="706438" y="6092825"/>
          <a:ext cx="5032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8" name="公式" r:id="rId18" imgW="253780" imgH="203024" progId="Equation.3">
                  <p:embed/>
                </p:oleObj>
              </mc:Choice>
              <mc:Fallback>
                <p:oleObj name="公式" r:id="rId18" imgW="253780" imgH="20302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6092825"/>
                        <a:ext cx="50323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/>
        </p:nvGraphicFramePr>
        <p:xfrm>
          <a:off x="5724525" y="6165850"/>
          <a:ext cx="4889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9" name="公式" r:id="rId20" imgW="266469" imgH="203024" progId="Equation.3">
                  <p:embed/>
                </p:oleObj>
              </mc:Choice>
              <mc:Fallback>
                <p:oleObj name="公式" r:id="rId20" imgW="266469" imgH="20302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165850"/>
                        <a:ext cx="4889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/>
        </p:nvGraphicFramePr>
        <p:xfrm>
          <a:off x="4495800" y="1411288"/>
          <a:ext cx="22669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0" name="BMP 图象" r:id="rId22" imgW="2266667" imgH="1438095" progId="Paint.Picture">
                  <p:embed/>
                </p:oleObj>
              </mc:Choice>
              <mc:Fallback>
                <p:oleObj name="BMP 图象" r:id="rId22" imgW="2266667" imgH="1438095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411288"/>
                        <a:ext cx="226695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5410200" y="1411288"/>
            <a:ext cx="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/>
        </p:nvGraphicFramePr>
        <p:xfrm>
          <a:off x="5410200" y="1563688"/>
          <a:ext cx="26511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1" name="公式" r:id="rId24" imgW="266353" imgH="266353" progId="Equation.3">
                  <p:embed/>
                </p:oleObj>
              </mc:Choice>
              <mc:Fallback>
                <p:oleObj name="公式" r:id="rId24" imgW="266353" imgH="26635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563688"/>
                        <a:ext cx="265113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2305050" y="2997200"/>
          <a:ext cx="22669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2" name="BMP 图象" r:id="rId26" imgW="2266667" imgH="1438095" progId="Paint.Picture">
                  <p:embed/>
                </p:oleObj>
              </mc:Choice>
              <mc:Fallback>
                <p:oleObj name="BMP 图象" r:id="rId26" imgW="2266667" imgH="1438095" progId="Paint.Picture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2997200"/>
                        <a:ext cx="226695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6877050" y="3011488"/>
          <a:ext cx="22669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3" name="BMP 图象" r:id="rId27" imgW="2266667" imgH="1438095" progId="Paint.Picture">
                  <p:embed/>
                </p:oleObj>
              </mc:Choice>
              <mc:Fallback>
                <p:oleObj name="BMP 图象" r:id="rId27" imgW="2266667" imgH="1438095" progId="Paint.Picture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011488"/>
                        <a:ext cx="226695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2219325" y="5013325"/>
          <a:ext cx="22669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4" name="BMP 图象" r:id="rId28" imgW="2266667" imgH="1438095" progId="Paint.Picture">
                  <p:embed/>
                </p:oleObj>
              </mc:Choice>
              <mc:Fallback>
                <p:oleObj name="BMP 图象" r:id="rId28" imgW="2266667" imgH="1438095" progId="Paint.Picture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5013325"/>
                        <a:ext cx="226695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/>
        </p:nvGraphicFramePr>
        <p:xfrm>
          <a:off x="6877050" y="5013325"/>
          <a:ext cx="22669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5" name="BMP 图象" r:id="rId29" imgW="2266667" imgH="1438095" progId="Paint.Picture">
                  <p:embed/>
                </p:oleObj>
              </mc:Choice>
              <mc:Fallback>
                <p:oleObj name="BMP 图象" r:id="rId29" imgW="2266667" imgH="1438095" progId="Paint.Picture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013325"/>
                        <a:ext cx="226695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3219450" y="2997200"/>
            <a:ext cx="0" cy="762000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Object 34"/>
          <p:cNvGraphicFramePr>
            <a:graphicFrameLocks noChangeAspect="1"/>
          </p:cNvGraphicFramePr>
          <p:nvPr/>
        </p:nvGraphicFramePr>
        <p:xfrm>
          <a:off x="3295650" y="3149600"/>
          <a:ext cx="265113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6" name="公式" r:id="rId30" imgW="266353" imgH="266353" progId="Equation.3">
                  <p:embed/>
                </p:oleObj>
              </mc:Choice>
              <mc:Fallback>
                <p:oleObj name="公式" r:id="rId30" imgW="266353" imgH="26635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3149600"/>
                        <a:ext cx="265113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/>
        </p:nvGraphicFramePr>
        <p:xfrm>
          <a:off x="3371850" y="5907088"/>
          <a:ext cx="26511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7" name="公式" r:id="rId31" imgW="266353" imgH="266353" progId="Equation.3">
                  <p:embed/>
                </p:oleObj>
              </mc:Choice>
              <mc:Fallback>
                <p:oleObj name="公式" r:id="rId31" imgW="266353" imgH="266353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5907088"/>
                        <a:ext cx="265113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 noChangeAspect="1"/>
          </p:cNvGraphicFramePr>
          <p:nvPr/>
        </p:nvGraphicFramePr>
        <p:xfrm>
          <a:off x="7239000" y="5394325"/>
          <a:ext cx="265113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8" name="公式" r:id="rId32" imgW="266353" imgH="266353" progId="Equation.3">
                  <p:embed/>
                </p:oleObj>
              </mc:Choice>
              <mc:Fallback>
                <p:oleObj name="公式" r:id="rId32" imgW="266353" imgH="266353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94325"/>
                        <a:ext cx="265113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37"/>
          <p:cNvSpPr>
            <a:spLocks noChangeShapeType="1"/>
          </p:cNvSpPr>
          <p:nvPr/>
        </p:nvSpPr>
        <p:spPr bwMode="auto">
          <a:xfrm rot="10800000" flipV="1">
            <a:off x="7772400" y="3773488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rot="5400000" flipV="1">
            <a:off x="3535363" y="5353050"/>
            <a:ext cx="0" cy="762000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rot="16200000" flipV="1">
            <a:off x="7467600" y="5394325"/>
            <a:ext cx="0" cy="762000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rot="10800000">
            <a:off x="5148263" y="3284538"/>
            <a:ext cx="990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7920038" y="1233488"/>
            <a:ext cx="8842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[ B ]</a:t>
            </a:r>
            <a:endParaRPr lang="en-US" altLang="zh-CN" sz="2800">
              <a:solidFill>
                <a:srgbClr val="FF0000"/>
              </a:solidFill>
            </a:endParaRPr>
          </a:p>
        </p:txBody>
      </p:sp>
      <p:graphicFrame>
        <p:nvGraphicFramePr>
          <p:cNvPr id="42" name="Object 42"/>
          <p:cNvGraphicFramePr>
            <a:graphicFrameLocks noChangeAspect="1"/>
          </p:cNvGraphicFramePr>
          <p:nvPr/>
        </p:nvGraphicFramePr>
        <p:xfrm>
          <a:off x="7848600" y="4078288"/>
          <a:ext cx="26511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9" name="公式" r:id="rId33" imgW="266353" imgH="266353" progId="Equation.3">
                  <p:embed/>
                </p:oleObj>
              </mc:Choice>
              <mc:Fallback>
                <p:oleObj name="公式" r:id="rId33" imgW="266353" imgH="26635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078288"/>
                        <a:ext cx="265113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33" grpId="0" animBg="1"/>
      <p:bldP spid="37" grpId="0" animBg="1"/>
      <p:bldP spid="38" grpId="0" animBg="1"/>
      <p:bldP spid="39" grpId="0" animBg="1"/>
      <p:bldP spid="40" grpId="0" animBg="1"/>
      <p:bldP spid="4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348038" y="187325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上节内容回顾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179388" y="800100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电磁振荡</a:t>
            </a:r>
            <a:endParaRPr lang="en-US" altLang="zh-CN" sz="280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5900" y="1360488"/>
            <a:ext cx="5099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电路中电量</a:t>
            </a:r>
            <a:r>
              <a:rPr kumimoji="1" lang="en-US" altLang="zh-CN" sz="2400" b="1" i="1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和电流</a:t>
            </a:r>
            <a:r>
              <a:rPr kumimoji="1" lang="en-US" altLang="zh-CN" sz="2400" b="1" i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的周期性变化。</a:t>
            </a:r>
          </a:p>
        </p:txBody>
      </p:sp>
      <p:graphicFrame>
        <p:nvGraphicFramePr>
          <p:cNvPr id="55" name="Object 136"/>
          <p:cNvGraphicFramePr>
            <a:graphicFrameLocks noChangeAspect="1"/>
          </p:cNvGraphicFramePr>
          <p:nvPr/>
        </p:nvGraphicFramePr>
        <p:xfrm>
          <a:off x="1200150" y="3287713"/>
          <a:ext cx="31321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4" imgW="3022600" imgH="431800" progId="Equation.DSMT4">
                  <p:embed/>
                </p:oleObj>
              </mc:Choice>
              <mc:Fallback>
                <p:oleObj name="Equation" r:id="rId4" imgW="3022600" imgH="43180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287713"/>
                        <a:ext cx="313213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37"/>
          <p:cNvGraphicFramePr>
            <a:graphicFrameLocks noChangeAspect="1"/>
          </p:cNvGraphicFramePr>
          <p:nvPr/>
        </p:nvGraphicFramePr>
        <p:xfrm>
          <a:off x="1212850" y="2686050"/>
          <a:ext cx="27733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Equation" r:id="rId6" imgW="2603500" imgH="431800" progId="Equation.DSMT4">
                  <p:embed/>
                </p:oleObj>
              </mc:Choice>
              <mc:Fallback>
                <p:oleObj name="Equation" r:id="rId6" imgW="2603500" imgH="431800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686050"/>
                        <a:ext cx="27733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268288" y="2028825"/>
            <a:ext cx="288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振荡方程</a:t>
            </a:r>
            <a:endParaRPr kumimoji="1"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8" name="Object 130"/>
          <p:cNvGraphicFramePr>
            <a:graphicFrameLocks noChangeAspect="1"/>
          </p:cNvGraphicFramePr>
          <p:nvPr/>
        </p:nvGraphicFramePr>
        <p:xfrm>
          <a:off x="1646238" y="1858963"/>
          <a:ext cx="35385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8" imgW="3340100" imgH="762000" progId="Equation.DSMT4">
                  <p:embed/>
                </p:oleObj>
              </mc:Choice>
              <mc:Fallback>
                <p:oleObj name="Equation" r:id="rId8" imgW="3340100" imgH="762000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858963"/>
                        <a:ext cx="35385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3"/>
          <p:cNvGraphicFramePr>
            <a:graphicFrameLocks noChangeAspect="1"/>
          </p:cNvGraphicFramePr>
          <p:nvPr/>
        </p:nvGraphicFramePr>
        <p:xfrm>
          <a:off x="388938" y="4429125"/>
          <a:ext cx="47958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10" imgW="7797800" imgH="1117600" progId="Equation.DSMT4">
                  <p:embed/>
                </p:oleObj>
              </mc:Choice>
              <mc:Fallback>
                <p:oleObj name="Equation" r:id="rId10" imgW="7797800" imgH="1117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429125"/>
                        <a:ext cx="4795837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4"/>
          <p:cNvGraphicFramePr>
            <a:graphicFrameLocks noChangeAspect="1"/>
          </p:cNvGraphicFramePr>
          <p:nvPr/>
        </p:nvGraphicFramePr>
        <p:xfrm>
          <a:off x="393700" y="5157788"/>
          <a:ext cx="47910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12" imgW="4978400" imgH="673100" progId="Equation.DSMT4">
                  <p:embed/>
                </p:oleObj>
              </mc:Choice>
              <mc:Fallback>
                <p:oleObj name="Equation" r:id="rId12" imgW="49784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5157788"/>
                        <a:ext cx="47910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0"/>
          <p:cNvGraphicFramePr>
            <a:graphicFrameLocks noChangeAspect="1"/>
          </p:cNvGraphicFramePr>
          <p:nvPr/>
        </p:nvGraphicFramePr>
        <p:xfrm>
          <a:off x="388938" y="5891213"/>
          <a:ext cx="33131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14" imgW="3327400" imgH="673100" progId="Equation.DSMT4">
                  <p:embed/>
                </p:oleObj>
              </mc:Choice>
              <mc:Fallback>
                <p:oleObj name="Equation" r:id="rId14" imgW="3327400" imgH="673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5891213"/>
                        <a:ext cx="33131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479425" y="2820988"/>
            <a:ext cx="588963" cy="3079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28613" y="3914775"/>
            <a:ext cx="2820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i="1">
                <a:latin typeface="黑体" panose="02010609060101010101" pitchFamily="49" charset="-122"/>
                <a:ea typeface="黑体" panose="02010609060101010101" pitchFamily="49" charset="-122"/>
              </a:rPr>
              <a:t>LC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振荡电路的能量</a:t>
            </a:r>
          </a:p>
        </p:txBody>
      </p:sp>
      <p:pic>
        <p:nvPicPr>
          <p:cNvPr id="28686" name="图片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1958975"/>
            <a:ext cx="3275013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utoUpdateAnimBg="0"/>
      <p:bldP spid="54" grpId="0" autoUpdateAnimBg="0"/>
      <p:bldP spid="4" grpId="0"/>
      <p:bldP spid="57" grpId="0" autoUpdateAnimBg="0"/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3348038" y="44450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上节内容回顾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50825" y="638175"/>
            <a:ext cx="40084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电磁波的波动方程</a:t>
            </a:r>
            <a:endParaRPr lang="en-US" altLang="zh-CN" sz="280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258763" y="3914775"/>
            <a:ext cx="4008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电磁波的性质</a:t>
            </a:r>
            <a:endParaRPr lang="en-US" altLang="zh-CN" sz="280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Text Box 4"/>
          <p:cNvSpPr txBox="1">
            <a:spLocks noChangeArrowheads="1"/>
          </p:cNvSpPr>
          <p:nvPr/>
        </p:nvSpPr>
        <p:spPr bwMode="auto">
          <a:xfrm>
            <a:off x="323850" y="4508500"/>
            <a:ext cx="8929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800" i="1">
                <a:latin typeface="黑体" panose="02010609060101010101" pitchFamily="49" charset="-122"/>
                <a:ea typeface="黑体" panose="02010609060101010101" pitchFamily="49" charset="-122"/>
              </a:rPr>
              <a:t>H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的位相</a:t>
            </a:r>
            <a:r>
              <a:rPr lang="en-US" altLang="zh-CN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同相</a:t>
            </a:r>
            <a:r>
              <a:rPr lang="en-US" altLang="zh-CN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，数量关系，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方向</a:t>
            </a:r>
          </a:p>
        </p:txBody>
      </p:sp>
      <p:sp>
        <p:nvSpPr>
          <p:cNvPr id="99" name="Text Box 3"/>
          <p:cNvSpPr txBox="1">
            <a:spLocks noChangeArrowheads="1"/>
          </p:cNvSpPr>
          <p:nvPr/>
        </p:nvSpPr>
        <p:spPr bwMode="auto">
          <a:xfrm>
            <a:off x="250825" y="5030788"/>
            <a:ext cx="4008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电磁波的能量</a:t>
            </a:r>
            <a:endParaRPr lang="en-US" altLang="zh-CN" sz="280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" name="Rectangle 14"/>
          <p:cNvSpPr>
            <a:spLocks noChangeArrowheads="1"/>
          </p:cNvSpPr>
          <p:nvPr/>
        </p:nvSpPr>
        <p:spPr bwMode="auto">
          <a:xfrm>
            <a:off x="500063" y="56261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能流密度矢量（</a:t>
            </a:r>
            <a:r>
              <a:rPr kumimoji="1"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坡印廷矢量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左大括号 7"/>
          <p:cNvSpPr>
            <a:spLocks/>
          </p:cNvSpPr>
          <p:nvPr/>
        </p:nvSpPr>
        <p:spPr bwMode="auto">
          <a:xfrm>
            <a:off x="768350" y="1358900"/>
            <a:ext cx="173038" cy="811213"/>
          </a:xfrm>
          <a:prstGeom prst="leftBrace">
            <a:avLst>
              <a:gd name="adj1" fmla="val 20510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42888" y="1192213"/>
            <a:ext cx="61595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球面波</a:t>
            </a:r>
          </a:p>
        </p:txBody>
      </p:sp>
      <p:sp>
        <p:nvSpPr>
          <p:cNvPr id="105" name="左大括号 104"/>
          <p:cNvSpPr>
            <a:spLocks/>
          </p:cNvSpPr>
          <p:nvPr/>
        </p:nvSpPr>
        <p:spPr bwMode="auto">
          <a:xfrm>
            <a:off x="739775" y="2811463"/>
            <a:ext cx="174625" cy="811212"/>
          </a:xfrm>
          <a:prstGeom prst="leftBrace">
            <a:avLst>
              <a:gd name="adj1" fmla="val 20324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文本框 105"/>
          <p:cNvSpPr txBox="1">
            <a:spLocks noChangeArrowheads="1"/>
          </p:cNvSpPr>
          <p:nvPr/>
        </p:nvSpPr>
        <p:spPr bwMode="auto">
          <a:xfrm>
            <a:off x="215900" y="2643188"/>
            <a:ext cx="61595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平面波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77925"/>
            <a:ext cx="268446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095375"/>
            <a:ext cx="19415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870075"/>
            <a:ext cx="4452937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600325"/>
            <a:ext cx="2582863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317875"/>
            <a:ext cx="27717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6162675"/>
            <a:ext cx="292893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485775"/>
            <a:ext cx="28670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2886075"/>
            <a:ext cx="387985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>
            <a:off x="6767513" y="3068638"/>
            <a:ext cx="100806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7747000" y="2811463"/>
            <a:ext cx="373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i="1"/>
              <a:t>u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256213" y="5494338"/>
            <a:ext cx="38004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重点：写平面电磁波的电场、磁场波动方程</a:t>
            </a:r>
            <a:endParaRPr lang="en-US" sz="2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5" grpId="0"/>
      <p:bldP spid="99" grpId="0"/>
      <p:bldP spid="103" grpId="0"/>
      <p:bldP spid="8" grpId="0" animBg="1"/>
      <p:bldP spid="9" grpId="0"/>
      <p:bldP spid="105" grpId="0" animBg="1"/>
      <p:bldP spid="106" grpId="0"/>
      <p:bldP spid="1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2850" y="476250"/>
            <a:ext cx="7067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第</a:t>
            </a:r>
            <a:r>
              <a:rPr kumimoji="1" lang="en-US" altLang="zh-CN" b="1"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latin typeface="Times New Roman" panose="02020603050405020304" pitchFamily="18" charset="0"/>
              </a:rPr>
              <a:t>节   电磁振荡</a:t>
            </a:r>
            <a:br>
              <a:rPr kumimoji="1" lang="zh-CN" altLang="en-US" b="1">
                <a:latin typeface="Times New Roman" panose="02020603050405020304" pitchFamily="18" charset="0"/>
              </a:rPr>
            </a:br>
            <a:r>
              <a:rPr kumimoji="1" lang="zh-CN" altLang="en-US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Oscillations 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3988" y="3538538"/>
            <a:ext cx="4432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1.1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无阻尼自由振荡过程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55650" y="1722438"/>
            <a:ext cx="774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电磁振荡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电路中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电量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q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电流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的周期性变化。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755650" y="2405063"/>
            <a:ext cx="5508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振荡电路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产生电磁振荡的回路。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65163" y="4560888"/>
            <a:ext cx="7524750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无阻尼振荡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电路：</a:t>
            </a:r>
          </a:p>
          <a:p>
            <a:pPr eaLnBrk="1" hangingPunct="1"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电路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无电阻、无辐射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产生的电磁振荡是无阻尼自由振荡。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5338763" y="3319463"/>
          <a:ext cx="29384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BMP 图象" r:id="rId3" imgW="1743318" imgH="885949" progId="Paint.Picture">
                  <p:embed/>
                </p:oleObj>
              </mc:Choice>
              <mc:Fallback>
                <p:oleObj name="BMP 图象" r:id="rId3" imgW="1743318" imgH="885949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3319463"/>
                        <a:ext cx="2938462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6178550" y="3757613"/>
            <a:ext cx="401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7821613" y="3282950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>
            <a:off x="8785225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75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4" grpId="0" autoUpdateAnimBg="0"/>
      <p:bldP spid="5125" grpId="0" autoUpdateAnimBg="0"/>
      <p:bldP spid="5126" grpId="0" autoUpdateAnimBg="0"/>
      <p:bldP spid="5128" grpId="0" autoUpdateAnimBg="0"/>
      <p:bldP spid="512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258888" y="833438"/>
          <a:ext cx="1739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BMP 图象" r:id="rId4" imgW="1743318" imgH="885949" progId="Paint.Picture">
                  <p:embed/>
                </p:oleObj>
              </mc:Choice>
              <mc:Fallback>
                <p:oleObj name="BMP 图象" r:id="rId4" imgW="1743318" imgH="88594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833438"/>
                        <a:ext cx="1739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258888" y="2595563"/>
          <a:ext cx="1905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BMP 图象" r:id="rId6" imgW="1743318" imgH="885949" progId="Paint.Picture">
                  <p:embed/>
                </p:oleObj>
              </mc:Choice>
              <mc:Fallback>
                <p:oleObj name="BMP 图象" r:id="rId6" imgW="1743318" imgH="88594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95563"/>
                        <a:ext cx="1905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219200" y="4662488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BMP 图象" r:id="rId7" imgW="1743318" imgH="885949" progId="Paint.Picture">
                  <p:embed/>
                </p:oleObj>
              </mc:Choice>
              <mc:Fallback>
                <p:oleObj name="BMP 图象" r:id="rId7" imgW="1743318" imgH="88594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62488"/>
                        <a:ext cx="1752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82625" y="333375"/>
            <a:ext cx="1009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t =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0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84213" y="2090738"/>
            <a:ext cx="1223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t =T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/4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755650" y="4184650"/>
            <a:ext cx="126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t =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/4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68488" y="909638"/>
            <a:ext cx="1343025" cy="533400"/>
            <a:chOff x="1248" y="192"/>
            <a:chExt cx="964" cy="391"/>
          </a:xfrm>
        </p:grpSpPr>
        <p:grpSp>
          <p:nvGrpSpPr>
            <p:cNvPr id="8236" name="Group 9"/>
            <p:cNvGrpSpPr>
              <a:grpSpLocks/>
            </p:cNvGrpSpPr>
            <p:nvPr/>
          </p:nvGrpSpPr>
          <p:grpSpPr bwMode="auto">
            <a:xfrm>
              <a:off x="1248" y="192"/>
              <a:ext cx="807" cy="391"/>
              <a:chOff x="1248" y="192"/>
              <a:chExt cx="807" cy="391"/>
            </a:xfrm>
          </p:grpSpPr>
          <p:grpSp>
            <p:nvGrpSpPr>
              <p:cNvPr id="8238" name="Group 10"/>
              <p:cNvGrpSpPr>
                <a:grpSpLocks/>
              </p:cNvGrpSpPr>
              <p:nvPr/>
            </p:nvGrpSpPr>
            <p:grpSpPr bwMode="auto">
              <a:xfrm>
                <a:off x="1728" y="192"/>
                <a:ext cx="327" cy="391"/>
                <a:chOff x="1728" y="192"/>
                <a:chExt cx="327" cy="391"/>
              </a:xfrm>
            </p:grpSpPr>
            <p:graphicFrame>
              <p:nvGraphicFramePr>
                <p:cNvPr id="8240" name="Object 11"/>
                <p:cNvGraphicFramePr>
                  <a:graphicFrameLocks noChangeAspect="1"/>
                </p:cNvGraphicFramePr>
                <p:nvPr/>
              </p:nvGraphicFramePr>
              <p:xfrm>
                <a:off x="1920" y="192"/>
                <a:ext cx="120" cy="1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39" name="公式" r:id="rId8" imgW="228501" imgH="215806" progId="Equation.3">
                        <p:embed/>
                      </p:oleObj>
                    </mc:Choice>
                    <mc:Fallback>
                      <p:oleObj name="公式" r:id="rId8" imgW="228501" imgH="215806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0" y="192"/>
                              <a:ext cx="120" cy="1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41" name="Object 12"/>
                <p:cNvGraphicFramePr>
                  <a:graphicFrameLocks noChangeAspect="1"/>
                </p:cNvGraphicFramePr>
                <p:nvPr/>
              </p:nvGraphicFramePr>
              <p:xfrm>
                <a:off x="1920" y="528"/>
                <a:ext cx="135" cy="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40" name="公式" r:id="rId10" imgW="215432" imgH="88707" progId="Equation.3">
                        <p:embed/>
                      </p:oleObj>
                    </mc:Choice>
                    <mc:Fallback>
                      <p:oleObj name="公式" r:id="rId10" imgW="215432" imgH="88707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0" y="528"/>
                              <a:ext cx="135" cy="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242" name="Line 13"/>
                <p:cNvSpPr>
                  <a:spLocks noChangeShapeType="1"/>
                </p:cNvSpPr>
                <p:nvPr/>
              </p:nvSpPr>
              <p:spPr bwMode="auto">
                <a:xfrm>
                  <a:off x="1824" y="33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3" name="Line 14"/>
                <p:cNvSpPr>
                  <a:spLocks noChangeShapeType="1"/>
                </p:cNvSpPr>
                <p:nvPr/>
              </p:nvSpPr>
              <p:spPr bwMode="auto">
                <a:xfrm>
                  <a:off x="1968" y="336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aphicFrame>
              <p:nvGraphicFramePr>
                <p:cNvPr id="8244" name="Object 15"/>
                <p:cNvGraphicFramePr>
                  <a:graphicFrameLocks noChangeAspect="1"/>
                </p:cNvGraphicFramePr>
                <p:nvPr/>
              </p:nvGraphicFramePr>
              <p:xfrm>
                <a:off x="1728" y="192"/>
                <a:ext cx="120" cy="1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41" name="公式" r:id="rId12" imgW="228501" imgH="215806" progId="Equation.3">
                        <p:embed/>
                      </p:oleObj>
                    </mc:Choice>
                    <mc:Fallback>
                      <p:oleObj name="公式" r:id="rId12" imgW="228501" imgH="215806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28" y="192"/>
                              <a:ext cx="120" cy="1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45" name="Object 16"/>
                <p:cNvGraphicFramePr>
                  <a:graphicFrameLocks noChangeAspect="1"/>
                </p:cNvGraphicFramePr>
                <p:nvPr/>
              </p:nvGraphicFramePr>
              <p:xfrm>
                <a:off x="1728" y="528"/>
                <a:ext cx="135" cy="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42" name="公式" r:id="rId13" imgW="215432" imgH="88707" progId="Equation.3">
                        <p:embed/>
                      </p:oleObj>
                    </mc:Choice>
                    <mc:Fallback>
                      <p:oleObj name="公式" r:id="rId13" imgW="215432" imgH="88707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28" y="528"/>
                              <a:ext cx="135" cy="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8239" name="Object 17"/>
              <p:cNvGraphicFramePr>
                <a:graphicFrameLocks noChangeAspect="1"/>
              </p:cNvGraphicFramePr>
              <p:nvPr/>
            </p:nvGraphicFramePr>
            <p:xfrm>
              <a:off x="1248" y="240"/>
              <a:ext cx="352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43" name="公式" r:id="rId14" imgW="660400" imgH="279400" progId="Equation.3">
                      <p:embed/>
                    </p:oleObj>
                  </mc:Choice>
                  <mc:Fallback>
                    <p:oleObj name="公式" r:id="rId14" imgW="660400" imgH="2794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40"/>
                            <a:ext cx="352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37" name="Object 18"/>
            <p:cNvGraphicFramePr>
              <a:graphicFrameLocks noChangeAspect="1"/>
            </p:cNvGraphicFramePr>
            <p:nvPr/>
          </p:nvGraphicFramePr>
          <p:xfrm>
            <a:off x="2132" y="228"/>
            <a:ext cx="80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4" name="公式" r:id="rId16" imgW="126780" imgH="164814" progId="Equation.3">
                    <p:embed/>
                  </p:oleObj>
                </mc:Choice>
                <mc:Fallback>
                  <p:oleObj name="公式" r:id="rId16" imgW="126780" imgH="164814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2" y="228"/>
                          <a:ext cx="80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487488" y="2519363"/>
            <a:ext cx="990600" cy="914400"/>
            <a:chOff x="1008" y="960"/>
            <a:chExt cx="624" cy="576"/>
          </a:xfrm>
        </p:grpSpPr>
        <p:sp>
          <p:nvSpPr>
            <p:cNvPr id="8232" name="Line 20"/>
            <p:cNvSpPr>
              <a:spLocks noChangeShapeType="1"/>
            </p:cNvSpPr>
            <p:nvPr/>
          </p:nvSpPr>
          <p:spPr bwMode="auto">
            <a:xfrm flipH="1" flipV="1">
              <a:off x="1008" y="960"/>
              <a:ext cx="0" cy="57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" name="Line 21"/>
            <p:cNvSpPr>
              <a:spLocks noChangeShapeType="1"/>
            </p:cNvSpPr>
            <p:nvPr/>
          </p:nvSpPr>
          <p:spPr bwMode="auto">
            <a:xfrm flipH="1" flipV="1">
              <a:off x="1056" y="960"/>
              <a:ext cx="0" cy="57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Line 22"/>
            <p:cNvSpPr>
              <a:spLocks noChangeShapeType="1"/>
            </p:cNvSpPr>
            <p:nvPr/>
          </p:nvSpPr>
          <p:spPr bwMode="auto">
            <a:xfrm flipH="1">
              <a:off x="1248" y="10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235" name="Object 23"/>
            <p:cNvGraphicFramePr>
              <a:graphicFrameLocks noChangeAspect="1"/>
            </p:cNvGraphicFramePr>
            <p:nvPr/>
          </p:nvGraphicFramePr>
          <p:xfrm>
            <a:off x="1296" y="1104"/>
            <a:ext cx="31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5" name="公式" r:id="rId18" imgW="545863" imgH="380835" progId="Equation.3">
                    <p:embed/>
                  </p:oleObj>
                </mc:Choice>
                <mc:Fallback>
                  <p:oleObj name="公式" r:id="rId18" imgW="545863" imgH="38083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104"/>
                          <a:ext cx="31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828800" y="4738688"/>
            <a:ext cx="1052513" cy="636587"/>
            <a:chOff x="1296" y="2064"/>
            <a:chExt cx="663" cy="401"/>
          </a:xfrm>
        </p:grpSpPr>
        <p:graphicFrame>
          <p:nvGraphicFramePr>
            <p:cNvPr id="8225" name="Object 25"/>
            <p:cNvGraphicFramePr>
              <a:graphicFrameLocks noChangeAspect="1"/>
            </p:cNvGraphicFramePr>
            <p:nvPr/>
          </p:nvGraphicFramePr>
          <p:xfrm>
            <a:off x="1680" y="2352"/>
            <a:ext cx="120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6" name="公式" r:id="rId20" imgW="228501" imgH="215806" progId="Equation.3">
                    <p:embed/>
                  </p:oleObj>
                </mc:Choice>
                <mc:Fallback>
                  <p:oleObj name="公式" r:id="rId20" imgW="228501" imgH="21580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352"/>
                          <a:ext cx="120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6" name="Object 26"/>
            <p:cNvGraphicFramePr>
              <a:graphicFrameLocks noChangeAspect="1"/>
            </p:cNvGraphicFramePr>
            <p:nvPr/>
          </p:nvGraphicFramePr>
          <p:xfrm>
            <a:off x="1680" y="2112"/>
            <a:ext cx="135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7" name="公式" r:id="rId21" imgW="215432" imgH="88707" progId="Equation.3">
                    <p:embed/>
                  </p:oleObj>
                </mc:Choice>
                <mc:Fallback>
                  <p:oleObj name="公式" r:id="rId21" imgW="215432" imgH="88707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12"/>
                          <a:ext cx="135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7" name="Line 27"/>
            <p:cNvSpPr>
              <a:spLocks noChangeShapeType="1"/>
            </p:cNvSpPr>
            <p:nvPr/>
          </p:nvSpPr>
          <p:spPr bwMode="auto">
            <a:xfrm flipV="1">
              <a:off x="1872" y="2208"/>
              <a:ext cx="0" cy="9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228" name="Object 28"/>
            <p:cNvGraphicFramePr>
              <a:graphicFrameLocks noChangeAspect="1"/>
            </p:cNvGraphicFramePr>
            <p:nvPr/>
          </p:nvGraphicFramePr>
          <p:xfrm>
            <a:off x="1824" y="2352"/>
            <a:ext cx="120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8" name="公式" r:id="rId22" imgW="228501" imgH="215806" progId="Equation.3">
                    <p:embed/>
                  </p:oleObj>
                </mc:Choice>
                <mc:Fallback>
                  <p:oleObj name="公式" r:id="rId22" imgW="228501" imgH="215806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352"/>
                          <a:ext cx="120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9" name="Line 29"/>
            <p:cNvSpPr>
              <a:spLocks noChangeShapeType="1"/>
            </p:cNvSpPr>
            <p:nvPr/>
          </p:nvSpPr>
          <p:spPr bwMode="auto">
            <a:xfrm flipV="1">
              <a:off x="1776" y="2208"/>
              <a:ext cx="0" cy="9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230" name="Object 30"/>
            <p:cNvGraphicFramePr>
              <a:graphicFrameLocks noChangeAspect="1"/>
            </p:cNvGraphicFramePr>
            <p:nvPr/>
          </p:nvGraphicFramePr>
          <p:xfrm>
            <a:off x="1824" y="2112"/>
            <a:ext cx="135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9" name="公式" r:id="rId23" imgW="215432" imgH="88707" progId="Equation.3">
                    <p:embed/>
                  </p:oleObj>
                </mc:Choice>
                <mc:Fallback>
                  <p:oleObj name="公式" r:id="rId23" imgW="215432" imgH="8870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112"/>
                          <a:ext cx="135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Object 31"/>
            <p:cNvGraphicFramePr>
              <a:graphicFrameLocks noChangeAspect="1"/>
            </p:cNvGraphicFramePr>
            <p:nvPr/>
          </p:nvGraphicFramePr>
          <p:xfrm>
            <a:off x="1296" y="2064"/>
            <a:ext cx="352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0" name="公式" r:id="rId24" imgW="660400" imgH="279400" progId="Equation.3">
                    <p:embed/>
                  </p:oleObj>
                </mc:Choice>
                <mc:Fallback>
                  <p:oleObj name="公式" r:id="rId24" imgW="660400" imgH="2794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064"/>
                          <a:ext cx="352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76" name="Object 32"/>
          <p:cNvGraphicFramePr>
            <a:graphicFrameLocks noChangeAspect="1"/>
          </p:cNvGraphicFramePr>
          <p:nvPr/>
        </p:nvGraphicFramePr>
        <p:xfrm>
          <a:off x="3600450" y="476250"/>
          <a:ext cx="38877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Equation" r:id="rId25" imgW="4279900" imgH="431800" progId="Equation.DSMT4">
                  <p:embed/>
                </p:oleObj>
              </mc:Choice>
              <mc:Fallback>
                <p:oleObj name="Equation" r:id="rId25" imgW="4279900" imgH="4318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476250"/>
                        <a:ext cx="38877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7" name="Object 33"/>
          <p:cNvGraphicFramePr>
            <a:graphicFrameLocks noChangeAspect="1"/>
          </p:cNvGraphicFramePr>
          <p:nvPr/>
        </p:nvGraphicFramePr>
        <p:xfrm>
          <a:off x="3384550" y="2420938"/>
          <a:ext cx="43195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Equation" r:id="rId27" imgW="4749800" imgH="431800" progId="Equation.DSMT4">
                  <p:embed/>
                </p:oleObj>
              </mc:Choice>
              <mc:Fallback>
                <p:oleObj name="Equation" r:id="rId27" imgW="4749800" imgH="431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420938"/>
                        <a:ext cx="431958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8" name="Object 34"/>
          <p:cNvGraphicFramePr>
            <a:graphicFrameLocks noChangeAspect="1"/>
          </p:cNvGraphicFramePr>
          <p:nvPr/>
        </p:nvGraphicFramePr>
        <p:xfrm>
          <a:off x="3438525" y="5045075"/>
          <a:ext cx="3562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Equation" r:id="rId29" imgW="4279900" imgH="431800" progId="Equation.DSMT4">
                  <p:embed/>
                </p:oleObj>
              </mc:Choice>
              <mc:Fallback>
                <p:oleObj name="Equation" r:id="rId29" imgW="4279900" imgH="431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5045075"/>
                        <a:ext cx="35623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3527425" y="931863"/>
            <a:ext cx="45735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放电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自感作用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I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逐渐</a:t>
            </a:r>
            <a:r>
              <a:rPr kumimoji="1" lang="en-US" altLang="en-US" sz="36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W</a:t>
            </a:r>
            <a:r>
              <a:rPr kumimoji="1" lang="en-US" altLang="zh-CN" b="1" i="1" baseline="-25000">
                <a:latin typeface="Times New Roman" panose="02020603050405020304" pitchFamily="18" charset="0"/>
              </a:rPr>
              <a:t>e</a:t>
            </a:r>
            <a:r>
              <a:rPr kumimoji="1" lang="en-US" altLang="zh-CN" b="1">
                <a:latin typeface="Times New Roman" panose="02020603050405020304" pitchFamily="18" charset="0"/>
              </a:rPr>
              <a:t>   ,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W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auto">
          <a:xfrm flipV="1">
            <a:off x="7092950" y="1057275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 rot="10800000" flipV="1">
            <a:off x="7740650" y="1133475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Line 38"/>
          <p:cNvSpPr>
            <a:spLocks noChangeShapeType="1"/>
          </p:cNvSpPr>
          <p:nvPr/>
        </p:nvSpPr>
        <p:spPr bwMode="auto">
          <a:xfrm flipV="1">
            <a:off x="5292725" y="1565275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auto">
          <a:xfrm rot="10800000" flipV="1">
            <a:off x="4211638" y="1603375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 rot="10800000" flipV="1">
            <a:off x="2249488" y="1628775"/>
            <a:ext cx="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 rot="10800000" flipV="1">
            <a:off x="2249488" y="3357563"/>
            <a:ext cx="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 rot="10800000" flipV="1">
            <a:off x="2159000" y="5408613"/>
            <a:ext cx="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3340100" y="2878138"/>
            <a:ext cx="526415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放电完毕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电流本应终止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因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8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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自感作用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产生与原来方向相同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电流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反向充电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q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,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</a:p>
        </p:txBody>
      </p:sp>
      <p:sp>
        <p:nvSpPr>
          <p:cNvPr id="6188" name="Line 44"/>
          <p:cNvSpPr>
            <a:spLocks noChangeShapeType="1"/>
          </p:cNvSpPr>
          <p:nvPr/>
        </p:nvSpPr>
        <p:spPr bwMode="auto">
          <a:xfrm flipV="1">
            <a:off x="6156325" y="3824288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9" name="Line 45"/>
          <p:cNvSpPr>
            <a:spLocks noChangeShapeType="1"/>
          </p:cNvSpPr>
          <p:nvPr/>
        </p:nvSpPr>
        <p:spPr bwMode="auto">
          <a:xfrm flipV="1">
            <a:off x="7056438" y="3824288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3224213" y="4422775"/>
            <a:ext cx="2392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充电完毕</a:t>
            </a:r>
          </a:p>
        </p:txBody>
      </p:sp>
      <p:sp>
        <p:nvSpPr>
          <p:cNvPr id="6191" name="Text Box 47"/>
          <p:cNvSpPr txBox="1">
            <a:spLocks noChangeArrowheads="1"/>
          </p:cNvSpPr>
          <p:nvPr/>
        </p:nvSpPr>
        <p:spPr bwMode="auto">
          <a:xfrm>
            <a:off x="3316288" y="5507038"/>
            <a:ext cx="5216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反向放电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电流与原方向相反因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自感作用</a:t>
            </a: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92" name="Rectangle 48"/>
          <p:cNvSpPr>
            <a:spLocks noChangeArrowheads="1"/>
          </p:cNvSpPr>
          <p:nvPr/>
        </p:nvSpPr>
        <p:spPr bwMode="auto">
          <a:xfrm>
            <a:off x="4822825" y="5924550"/>
            <a:ext cx="3817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逐渐</a:t>
            </a:r>
            <a:r>
              <a:rPr kumimoji="1" lang="en-US" altLang="en-US" sz="2800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,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, 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6193" name="Line 49"/>
          <p:cNvSpPr>
            <a:spLocks noChangeShapeType="1"/>
          </p:cNvSpPr>
          <p:nvPr/>
        </p:nvSpPr>
        <p:spPr bwMode="auto">
          <a:xfrm flipV="1">
            <a:off x="5940425" y="5913438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4" name="Line 50"/>
          <p:cNvSpPr>
            <a:spLocks noChangeShapeType="1"/>
          </p:cNvSpPr>
          <p:nvPr/>
        </p:nvSpPr>
        <p:spPr bwMode="auto">
          <a:xfrm rot="10800000" flipV="1">
            <a:off x="6516688" y="5924550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" name="Line 51"/>
          <p:cNvSpPr>
            <a:spLocks noChangeShapeType="1"/>
          </p:cNvSpPr>
          <p:nvPr/>
        </p:nvSpPr>
        <p:spPr bwMode="auto">
          <a:xfrm rot="10800000" flipV="1">
            <a:off x="7272338" y="5959475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6" name="Line 52"/>
          <p:cNvSpPr>
            <a:spLocks noChangeShapeType="1"/>
          </p:cNvSpPr>
          <p:nvPr/>
        </p:nvSpPr>
        <p:spPr bwMode="auto">
          <a:xfrm flipV="1">
            <a:off x="8243888" y="5924550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Text Box 55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75"/>
                                        <p:tgtEl>
                                          <p:spTgt spid="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75"/>
                                        <p:tgtEl>
                                          <p:spTgt spid="6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75"/>
                                        <p:tgtEl>
                                          <p:spTgt spid="6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75"/>
                                        <p:tgtEl>
                                          <p:spTgt spid="6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75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75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utoUpdateAnimBg="0"/>
      <p:bldP spid="6150" grpId="0" autoUpdateAnimBg="0"/>
      <p:bldP spid="6151" grpId="0" autoUpdateAnimBg="0"/>
      <p:bldP spid="6179" grpId="0" build="p" autoUpdateAnimBg="0"/>
      <p:bldP spid="6180" grpId="0" animBg="1"/>
      <p:bldP spid="6181" grpId="0" animBg="1"/>
      <p:bldP spid="6182" grpId="0" animBg="1"/>
      <p:bldP spid="6183" grpId="0" animBg="1"/>
      <p:bldP spid="6184" grpId="0" animBg="1"/>
      <p:bldP spid="6185" grpId="0" animBg="1"/>
      <p:bldP spid="6186" grpId="0" animBg="1"/>
      <p:bldP spid="6187" grpId="0" build="p" autoUpdateAnimBg="0"/>
      <p:bldP spid="6188" grpId="0" animBg="1"/>
      <p:bldP spid="6189" grpId="0" animBg="1"/>
      <p:bldP spid="6190" grpId="0" autoUpdateAnimBg="0"/>
      <p:bldP spid="6191" grpId="0" autoUpdateAnimBg="0"/>
      <p:bldP spid="6192" grpId="0" autoUpdateAnimBg="0"/>
      <p:bldP spid="6193" grpId="0" animBg="1"/>
      <p:bldP spid="6194" grpId="0" animBg="1"/>
      <p:bldP spid="6195" grpId="0" animBg="1"/>
      <p:bldP spid="61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4213" y="388938"/>
            <a:ext cx="215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t =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/4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4213" y="2351088"/>
            <a:ext cx="2519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t =</a:t>
            </a:r>
            <a:r>
              <a:rPr kumimoji="1" lang="en-US" altLang="zh-CN" sz="2800" b="1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/4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454400" y="549275"/>
          <a:ext cx="45386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3" imgW="4749800" imgH="431800" progId="Equation.DSMT4">
                  <p:embed/>
                </p:oleObj>
              </mc:Choice>
              <mc:Fallback>
                <p:oleObj name="Equation" r:id="rId3" imgW="47498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549275"/>
                        <a:ext cx="45386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5"/>
          <p:cNvSpPr>
            <a:spLocks noChangeShapeType="1"/>
          </p:cNvSpPr>
          <p:nvPr/>
        </p:nvSpPr>
        <p:spPr bwMode="auto">
          <a:xfrm rot="10800000" flipV="1">
            <a:off x="2349500" y="1743075"/>
            <a:ext cx="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203575" y="1119188"/>
            <a:ext cx="56896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放电完毕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电流本应终止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因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8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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自感作用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，产生与原来方向相同的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电流，电容器重新充电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348038" y="3014663"/>
            <a:ext cx="5076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en-US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t = T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时，回到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t =</a:t>
            </a:r>
            <a:r>
              <a:rPr kumimoji="1" lang="en-US" altLang="zh-CN" sz="2800" b="1">
                <a:latin typeface="Times New Roman" panose="02020603050405020304" pitchFamily="18" charset="0"/>
              </a:rPr>
              <a:t>0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时的状态</a:t>
            </a: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19163"/>
            <a:ext cx="175260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870200"/>
            <a:ext cx="1752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19250" y="919163"/>
            <a:ext cx="1066800" cy="990600"/>
            <a:chOff x="1056" y="2832"/>
            <a:chExt cx="672" cy="624"/>
          </a:xfrm>
        </p:grpSpPr>
        <p:sp>
          <p:nvSpPr>
            <p:cNvPr id="10278" name="Line 11"/>
            <p:cNvSpPr>
              <a:spLocks noChangeShapeType="1"/>
            </p:cNvSpPr>
            <p:nvPr/>
          </p:nvSpPr>
          <p:spPr bwMode="auto">
            <a:xfrm>
              <a:off x="1056" y="2832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9" name="Line 12"/>
            <p:cNvSpPr>
              <a:spLocks noChangeShapeType="1"/>
            </p:cNvSpPr>
            <p:nvPr/>
          </p:nvSpPr>
          <p:spPr bwMode="auto">
            <a:xfrm>
              <a:off x="1104" y="2832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Line 13"/>
            <p:cNvSpPr>
              <a:spLocks noChangeShapeType="1"/>
            </p:cNvSpPr>
            <p:nvPr/>
          </p:nvSpPr>
          <p:spPr bwMode="auto">
            <a:xfrm rot="10800000" flipH="1">
              <a:off x="1344" y="292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81" name="Object 14"/>
            <p:cNvGraphicFramePr>
              <a:graphicFrameLocks noChangeAspect="1"/>
            </p:cNvGraphicFramePr>
            <p:nvPr/>
          </p:nvGraphicFramePr>
          <p:xfrm>
            <a:off x="1248" y="2928"/>
            <a:ext cx="31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3" name="公式" r:id="rId6" imgW="545863" imgH="380835" progId="Equation.3">
                    <p:embed/>
                  </p:oleObj>
                </mc:Choice>
                <mc:Fallback>
                  <p:oleObj name="公式" r:id="rId6" imgW="545863" imgH="38083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928"/>
                          <a:ext cx="31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06563" y="2916238"/>
            <a:ext cx="1281112" cy="620712"/>
            <a:chOff x="1200" y="3744"/>
            <a:chExt cx="807" cy="391"/>
          </a:xfrm>
        </p:grpSpPr>
        <p:graphicFrame>
          <p:nvGraphicFramePr>
            <p:cNvPr id="10271" name="Object 16"/>
            <p:cNvGraphicFramePr>
              <a:graphicFrameLocks noChangeAspect="1"/>
            </p:cNvGraphicFramePr>
            <p:nvPr/>
          </p:nvGraphicFramePr>
          <p:xfrm>
            <a:off x="1680" y="3744"/>
            <a:ext cx="120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4" name="公式" r:id="rId8" imgW="228501" imgH="215806" progId="Equation.3">
                    <p:embed/>
                  </p:oleObj>
                </mc:Choice>
                <mc:Fallback>
                  <p:oleObj name="公式" r:id="rId8" imgW="228501" imgH="21580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744"/>
                          <a:ext cx="120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2" name="Object 17"/>
            <p:cNvGraphicFramePr>
              <a:graphicFrameLocks noChangeAspect="1"/>
            </p:cNvGraphicFramePr>
            <p:nvPr/>
          </p:nvGraphicFramePr>
          <p:xfrm>
            <a:off x="1680" y="4080"/>
            <a:ext cx="135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5" name="公式" r:id="rId10" imgW="215432" imgH="88707" progId="Equation.3">
                    <p:embed/>
                  </p:oleObj>
                </mc:Choice>
                <mc:Fallback>
                  <p:oleObj name="公式" r:id="rId10" imgW="215432" imgH="8870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4080"/>
                          <a:ext cx="135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3" name="Line 18"/>
            <p:cNvSpPr>
              <a:spLocks noChangeShapeType="1"/>
            </p:cNvSpPr>
            <p:nvPr/>
          </p:nvSpPr>
          <p:spPr bwMode="auto">
            <a:xfrm>
              <a:off x="1872" y="3888"/>
              <a:ext cx="0" cy="1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Line 19"/>
            <p:cNvSpPr>
              <a:spLocks noChangeShapeType="1"/>
            </p:cNvSpPr>
            <p:nvPr/>
          </p:nvSpPr>
          <p:spPr bwMode="auto">
            <a:xfrm>
              <a:off x="1776" y="3888"/>
              <a:ext cx="0" cy="1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75" name="Object 20"/>
            <p:cNvGraphicFramePr>
              <a:graphicFrameLocks noChangeAspect="1"/>
            </p:cNvGraphicFramePr>
            <p:nvPr/>
          </p:nvGraphicFramePr>
          <p:xfrm>
            <a:off x="1872" y="3744"/>
            <a:ext cx="120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6" name="公式" r:id="rId12" imgW="228501" imgH="215806" progId="Equation.3">
                    <p:embed/>
                  </p:oleObj>
                </mc:Choice>
                <mc:Fallback>
                  <p:oleObj name="公式" r:id="rId12" imgW="228501" imgH="215806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744"/>
                          <a:ext cx="120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6" name="Object 21"/>
            <p:cNvGraphicFramePr>
              <a:graphicFrameLocks noChangeAspect="1"/>
            </p:cNvGraphicFramePr>
            <p:nvPr/>
          </p:nvGraphicFramePr>
          <p:xfrm>
            <a:off x="1872" y="4080"/>
            <a:ext cx="135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7" name="公式" r:id="rId13" imgW="215432" imgH="88707" progId="Equation.3">
                    <p:embed/>
                  </p:oleObj>
                </mc:Choice>
                <mc:Fallback>
                  <p:oleObj name="公式" r:id="rId13" imgW="215432" imgH="8870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4080"/>
                          <a:ext cx="135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7" name="Object 22"/>
            <p:cNvGraphicFramePr>
              <a:graphicFrameLocks noChangeAspect="1"/>
            </p:cNvGraphicFramePr>
            <p:nvPr/>
          </p:nvGraphicFramePr>
          <p:xfrm>
            <a:off x="1200" y="3792"/>
            <a:ext cx="352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8" name="公式" r:id="rId14" imgW="660400" imgH="279400" progId="Equation.3">
                    <p:embed/>
                  </p:oleObj>
                </mc:Choice>
                <mc:Fallback>
                  <p:oleObj name="公式" r:id="rId14" imgW="660400" imgH="2794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792"/>
                          <a:ext cx="352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684213" y="4076700"/>
            <a:ext cx="74168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电荷在极板间来回流动，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q</a:t>
            </a:r>
            <a:r>
              <a:rPr kumimoji="1" lang="zh-CN" altLang="en-US" sz="2800" b="1" i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I</a:t>
            </a:r>
            <a:r>
              <a:rPr kumimoji="1" lang="zh-CN" altLang="en-US" sz="2800" b="1" i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We</a:t>
            </a:r>
            <a:r>
              <a:rPr kumimoji="1" lang="zh-CN" altLang="en-US" sz="2800" b="1" i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W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m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都在</a:t>
            </a:r>
            <a:br>
              <a:rPr kumimoji="1" lang="zh-CN" altLang="en-US" sz="2800" b="1">
                <a:latin typeface="Times New Roman" panose="02020603050405020304" pitchFamily="18" charset="0"/>
              </a:rPr>
            </a:br>
            <a:r>
              <a:rPr kumimoji="1" lang="zh-CN" altLang="en-US" sz="2800" b="1">
                <a:latin typeface="Times New Roman" panose="02020603050405020304" pitchFamily="18" charset="0"/>
              </a:rPr>
              <a:t>周期性变化，产生电磁振荡。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（可与弹簧振子类比）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908800" y="5218113"/>
            <a:ext cx="1338263" cy="1016000"/>
            <a:chOff x="2971" y="645"/>
            <a:chExt cx="843" cy="640"/>
          </a:xfrm>
        </p:grpSpPr>
        <p:sp>
          <p:nvSpPr>
            <p:cNvPr id="10261" name="Rectangle 25"/>
            <p:cNvSpPr>
              <a:spLocks noChangeArrowheads="1"/>
            </p:cNvSpPr>
            <p:nvPr/>
          </p:nvSpPr>
          <p:spPr bwMode="auto">
            <a:xfrm>
              <a:off x="3750" y="1131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 i="1">
                  <a:latin typeface="Times New Roman" panose="02020603050405020304" pitchFamily="18" charset="0"/>
                </a:rPr>
                <a:t>k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0262" name="Rectangle 26"/>
            <p:cNvSpPr>
              <a:spLocks noChangeArrowheads="1"/>
            </p:cNvSpPr>
            <p:nvPr/>
          </p:nvSpPr>
          <p:spPr bwMode="auto">
            <a:xfrm>
              <a:off x="3158" y="1131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3" name="Rectangle 27"/>
            <p:cNvSpPr>
              <a:spLocks noChangeArrowheads="1"/>
            </p:cNvSpPr>
            <p:nvPr/>
          </p:nvSpPr>
          <p:spPr bwMode="auto">
            <a:xfrm>
              <a:off x="3722" y="78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 i="1"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0264" name="Rectangle 28"/>
            <p:cNvSpPr>
              <a:spLocks noChangeArrowheads="1"/>
            </p:cNvSpPr>
            <p:nvPr/>
          </p:nvSpPr>
          <p:spPr bwMode="auto">
            <a:xfrm>
              <a:off x="3156" y="788"/>
              <a:ext cx="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5" name="Rectangle 29"/>
            <p:cNvSpPr>
              <a:spLocks noChangeArrowheads="1"/>
            </p:cNvSpPr>
            <p:nvPr/>
          </p:nvSpPr>
          <p:spPr bwMode="auto">
            <a:xfrm>
              <a:off x="3563" y="1010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 i="1">
                  <a:latin typeface="Times New Roman" panose="02020603050405020304" pitchFamily="18" charset="0"/>
                </a:rPr>
                <a:t>W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0266" name="Rectangle 30"/>
            <p:cNvSpPr>
              <a:spLocks noChangeArrowheads="1"/>
            </p:cNvSpPr>
            <p:nvPr/>
          </p:nvSpPr>
          <p:spPr bwMode="auto">
            <a:xfrm>
              <a:off x="2971" y="1010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W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7" name="Rectangle 31"/>
            <p:cNvSpPr>
              <a:spLocks noChangeArrowheads="1"/>
            </p:cNvSpPr>
            <p:nvPr/>
          </p:nvSpPr>
          <p:spPr bwMode="auto">
            <a:xfrm>
              <a:off x="3517" y="668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 i="1">
                  <a:latin typeface="Times New Roman" panose="02020603050405020304" pitchFamily="18" charset="0"/>
                </a:rPr>
                <a:t>W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0268" name="Rectangle 32"/>
            <p:cNvSpPr>
              <a:spLocks noChangeArrowheads="1"/>
            </p:cNvSpPr>
            <p:nvPr/>
          </p:nvSpPr>
          <p:spPr bwMode="auto">
            <a:xfrm>
              <a:off x="2971" y="668"/>
              <a:ext cx="1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W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9" name="Rectangle 33"/>
            <p:cNvSpPr>
              <a:spLocks noChangeArrowheads="1"/>
            </p:cNvSpPr>
            <p:nvPr/>
          </p:nvSpPr>
          <p:spPr bwMode="auto">
            <a:xfrm>
              <a:off x="3326" y="9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>
                  <a:latin typeface="Symbol" panose="05050102010706020507" pitchFamily="18" charset="2"/>
                </a:rPr>
                <a:t>Þ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0270" name="Rectangle 34"/>
            <p:cNvSpPr>
              <a:spLocks noChangeArrowheads="1"/>
            </p:cNvSpPr>
            <p:nvPr/>
          </p:nvSpPr>
          <p:spPr bwMode="auto">
            <a:xfrm>
              <a:off x="3279" y="645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600" b="1">
                  <a:latin typeface="Symbol" panose="05050102010706020507" pitchFamily="18" charset="2"/>
                </a:rPr>
                <a:t>Þ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7203" name="AutoShape 35"/>
          <p:cNvSpPr>
            <a:spLocks/>
          </p:cNvSpPr>
          <p:nvPr/>
        </p:nvSpPr>
        <p:spPr bwMode="auto">
          <a:xfrm>
            <a:off x="6654800" y="532288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04" name="AutoShape 36"/>
          <p:cNvSpPr>
            <a:spLocks/>
          </p:cNvSpPr>
          <p:nvPr/>
        </p:nvSpPr>
        <p:spPr bwMode="auto">
          <a:xfrm>
            <a:off x="4518025" y="5291138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786313" y="5160963"/>
            <a:ext cx="1282700" cy="1285875"/>
            <a:chOff x="4704" y="548"/>
            <a:chExt cx="808" cy="810"/>
          </a:xfrm>
        </p:grpSpPr>
        <p:graphicFrame>
          <p:nvGraphicFramePr>
            <p:cNvPr id="10258" name="Object 38"/>
            <p:cNvGraphicFramePr>
              <a:graphicFrameLocks noChangeAspect="1"/>
            </p:cNvGraphicFramePr>
            <p:nvPr/>
          </p:nvGraphicFramePr>
          <p:xfrm>
            <a:off x="4704" y="548"/>
            <a:ext cx="73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9" name="Equation" r:id="rId16" imgW="1168400" imgH="419100" progId="Equation.DSMT4">
                    <p:embed/>
                  </p:oleObj>
                </mc:Choice>
                <mc:Fallback>
                  <p:oleObj name="Equation" r:id="rId16" imgW="1168400" imgH="4191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548"/>
                          <a:ext cx="73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Object 39"/>
            <p:cNvGraphicFramePr>
              <a:graphicFrameLocks noChangeAspect="1"/>
            </p:cNvGraphicFramePr>
            <p:nvPr/>
          </p:nvGraphicFramePr>
          <p:xfrm>
            <a:off x="4712" y="848"/>
            <a:ext cx="6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0" name="Equation" r:id="rId18" imgW="1091726" imgH="380835" progId="Equation.DSMT4">
                    <p:embed/>
                  </p:oleObj>
                </mc:Choice>
                <mc:Fallback>
                  <p:oleObj name="Equation" r:id="rId18" imgW="1091726" imgH="380835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848"/>
                          <a:ext cx="6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0" name="Object 40"/>
            <p:cNvGraphicFramePr>
              <a:graphicFrameLocks noChangeAspect="1"/>
            </p:cNvGraphicFramePr>
            <p:nvPr/>
          </p:nvGraphicFramePr>
          <p:xfrm>
            <a:off x="4712" y="1137"/>
            <a:ext cx="80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1" name="Equation" r:id="rId20" imgW="1269449" imgH="380835" progId="Equation.DSMT4">
                    <p:embed/>
                  </p:oleObj>
                </mc:Choice>
                <mc:Fallback>
                  <p:oleObj name="Equation" r:id="rId20" imgW="1269449" imgH="380835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1137"/>
                          <a:ext cx="80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7" name="Text Box 43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75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75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75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3" grpId="0" animBg="1"/>
      <p:bldP spid="7174" grpId="0" build="p" autoUpdateAnimBg="0"/>
      <p:bldP spid="7175" grpId="0" autoUpdateAnimBg="0"/>
      <p:bldP spid="7191" grpId="0" autoUpdateAnimBg="0"/>
      <p:bldP spid="7203" grpId="0" animBg="1"/>
      <p:bldP spid="72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2875" y="296863"/>
            <a:ext cx="4681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1.2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振荡方程</a:t>
            </a: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5040313" y="3068638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600" b="1">
                <a:latin typeface="宋体" panose="02010600030101010101" pitchFamily="2" charset="-122"/>
              </a:rPr>
              <a:t>令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2124075" y="3760788"/>
            <a:ext cx="288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振荡方程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322388" y="4589463"/>
            <a:ext cx="119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其解：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8315" name="Text Box 123"/>
          <p:cNvSpPr txBox="1">
            <a:spLocks noChangeArrowheads="1"/>
          </p:cNvSpPr>
          <p:nvPr/>
        </p:nvSpPr>
        <p:spPr bwMode="auto">
          <a:xfrm>
            <a:off x="719138" y="908050"/>
            <a:ext cx="7813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L-C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电路中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任一时刻的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自感电动势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应与电容器任一时刻两极板间的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电势差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相等。</a:t>
            </a:r>
          </a:p>
        </p:txBody>
      </p:sp>
      <p:graphicFrame>
        <p:nvGraphicFramePr>
          <p:cNvPr id="8317" name="Object 125"/>
          <p:cNvGraphicFramePr>
            <a:graphicFrameLocks noChangeAspect="1"/>
          </p:cNvGraphicFramePr>
          <p:nvPr/>
        </p:nvGraphicFramePr>
        <p:xfrm>
          <a:off x="1943100" y="1925638"/>
          <a:ext cx="17287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3" imgW="1562100" imgH="749300" progId="Equation.DSMT4">
                  <p:embed/>
                </p:oleObj>
              </mc:Choice>
              <mc:Fallback>
                <p:oleObj name="Equation" r:id="rId3" imgW="1562100" imgH="749300" progId="Equation.DSMT4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925638"/>
                        <a:ext cx="172878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0" name="Object 128"/>
          <p:cNvGraphicFramePr>
            <a:graphicFrameLocks noChangeAspect="1"/>
          </p:cNvGraphicFramePr>
          <p:nvPr/>
        </p:nvGraphicFramePr>
        <p:xfrm>
          <a:off x="4067175" y="1916113"/>
          <a:ext cx="22336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5" imgW="2108200" imgH="762000" progId="Equation.DSMT4">
                  <p:embed/>
                </p:oleObj>
              </mc:Choice>
              <mc:Fallback>
                <p:oleObj name="Equation" r:id="rId5" imgW="2108200" imgH="76200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916113"/>
                        <a:ext cx="22336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1" name="Object 129"/>
          <p:cNvGraphicFramePr>
            <a:graphicFrameLocks noChangeAspect="1"/>
          </p:cNvGraphicFramePr>
          <p:nvPr/>
        </p:nvGraphicFramePr>
        <p:xfrm>
          <a:off x="2016125" y="2816225"/>
          <a:ext cx="25701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7" imgW="2425700" imgH="762000" progId="Equation.DSMT4">
                  <p:embed/>
                </p:oleObj>
              </mc:Choice>
              <mc:Fallback>
                <p:oleObj name="Equation" r:id="rId7" imgW="2425700" imgH="762000" progId="Equation.DSMT4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2816225"/>
                        <a:ext cx="25701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2" name="Object 130"/>
          <p:cNvGraphicFramePr>
            <a:graphicFrameLocks noChangeAspect="1"/>
          </p:cNvGraphicFramePr>
          <p:nvPr/>
        </p:nvGraphicFramePr>
        <p:xfrm>
          <a:off x="3924300" y="3594100"/>
          <a:ext cx="20716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9" imgW="1955800" imgH="762000" progId="Equation.DSMT4">
                  <p:embed/>
                </p:oleObj>
              </mc:Choice>
              <mc:Fallback>
                <p:oleObj name="Equation" r:id="rId9" imgW="1955800" imgH="762000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594100"/>
                        <a:ext cx="20716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6" name="Object 134"/>
          <p:cNvGraphicFramePr>
            <a:graphicFrameLocks noChangeAspect="1"/>
          </p:cNvGraphicFramePr>
          <p:nvPr/>
        </p:nvGraphicFramePr>
        <p:xfrm>
          <a:off x="2633663" y="5876925"/>
          <a:ext cx="34861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11" imgW="3200400" imgH="673100" progId="Equation.DSMT4">
                  <p:embed/>
                </p:oleObj>
              </mc:Choice>
              <mc:Fallback>
                <p:oleObj name="Equation" r:id="rId11" imgW="3200400" imgH="67310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5876925"/>
                        <a:ext cx="34861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8" name="Object 136"/>
          <p:cNvGraphicFramePr>
            <a:graphicFrameLocks noChangeAspect="1"/>
          </p:cNvGraphicFramePr>
          <p:nvPr/>
        </p:nvGraphicFramePr>
        <p:xfrm>
          <a:off x="2644775" y="5335588"/>
          <a:ext cx="35004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13" imgW="3022600" imgH="431800" progId="Equation.DSMT4">
                  <p:embed/>
                </p:oleObj>
              </mc:Choice>
              <mc:Fallback>
                <p:oleObj name="Equation" r:id="rId13" imgW="3022600" imgH="43180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5335588"/>
                        <a:ext cx="350043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9" name="Object 137"/>
          <p:cNvGraphicFramePr>
            <a:graphicFrameLocks noChangeAspect="1"/>
          </p:cNvGraphicFramePr>
          <p:nvPr/>
        </p:nvGraphicFramePr>
        <p:xfrm>
          <a:off x="2665413" y="4554538"/>
          <a:ext cx="29527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15" imgW="2603500" imgH="431800" progId="Equation.DSMT4">
                  <p:embed/>
                </p:oleObj>
              </mc:Choice>
              <mc:Fallback>
                <p:oleObj name="Equation" r:id="rId15" imgW="2603500" imgH="431800" progId="Equation.DSMT4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4554538"/>
                        <a:ext cx="29527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0" name="Object 138"/>
          <p:cNvGraphicFramePr>
            <a:graphicFrameLocks noChangeAspect="1"/>
          </p:cNvGraphicFramePr>
          <p:nvPr/>
        </p:nvGraphicFramePr>
        <p:xfrm>
          <a:off x="5499100" y="2932113"/>
          <a:ext cx="126841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17" imgW="1333500" imgH="673100" progId="Equation.DSMT4">
                  <p:embed/>
                </p:oleObj>
              </mc:Choice>
              <mc:Fallback>
                <p:oleObj name="Equation" r:id="rId17" imgW="1333500" imgH="6731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2932113"/>
                        <a:ext cx="1268413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Text Box 140"/>
          <p:cNvSpPr txBox="1">
            <a:spLocks noChangeArrowheads="1"/>
          </p:cNvSpPr>
          <p:nvPr/>
        </p:nvSpPr>
        <p:spPr bwMode="auto">
          <a:xfrm>
            <a:off x="8772525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75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75"/>
                                        <p:tgtEl>
                                          <p:spTgt spid="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  <p:bldP spid="8226" grpId="0"/>
      <p:bldP spid="8227" grpId="0" autoUpdateAnimBg="0"/>
      <p:bldP spid="8269" grpId="0" autoUpdateAnimBg="0"/>
      <p:bldP spid="831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"/>
          <p:cNvSpPr txBox="1">
            <a:spLocks noChangeArrowheads="1"/>
          </p:cNvSpPr>
          <p:nvPr/>
        </p:nvSpPr>
        <p:spPr bwMode="auto">
          <a:xfrm>
            <a:off x="3095625" y="476250"/>
            <a:ext cx="3455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物理规律的相似性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157663" y="3155950"/>
            <a:ext cx="2411412" cy="722313"/>
            <a:chOff x="3815916" y="3104964"/>
            <a:chExt cx="2412268" cy="723274"/>
          </a:xfrm>
        </p:grpSpPr>
        <p:sp>
          <p:nvSpPr>
            <p:cNvPr id="6" name="圆角矩形 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815916" y="3104964"/>
              <a:ext cx="1664291" cy="72327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99" name="文本框 2"/>
            <p:cNvSpPr txBox="1">
              <a:spLocks noChangeArrowheads="1"/>
            </p:cNvSpPr>
            <p:nvPr/>
          </p:nvSpPr>
          <p:spPr bwMode="auto">
            <a:xfrm>
              <a:off x="3887924" y="3212976"/>
              <a:ext cx="23402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简谐振子</a:t>
              </a:r>
            </a:p>
          </p:txBody>
        </p:sp>
      </p:grpSp>
      <p:graphicFrame>
        <p:nvGraphicFramePr>
          <p:cNvPr id="4" name="Object 130"/>
          <p:cNvGraphicFramePr>
            <a:graphicFrameLocks noChangeAspect="1"/>
          </p:cNvGraphicFramePr>
          <p:nvPr/>
        </p:nvGraphicFramePr>
        <p:xfrm>
          <a:off x="1457325" y="2132013"/>
          <a:ext cx="23304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3" imgW="2032000" imgH="698500" progId="Equation.DSMT4">
                  <p:embed/>
                </p:oleObj>
              </mc:Choice>
              <mc:Fallback>
                <p:oleObj name="Equation" r:id="rId3" imgW="2032000" imgH="698500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132013"/>
                        <a:ext cx="23304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81063" y="1573213"/>
            <a:ext cx="255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/>
              <a:t>弹簧振子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893763" y="3230563"/>
            <a:ext cx="2555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/>
              <a:t>单摆</a:t>
            </a:r>
          </a:p>
        </p:txBody>
      </p:sp>
      <p:graphicFrame>
        <p:nvGraphicFramePr>
          <p:cNvPr id="9" name="Object 130"/>
          <p:cNvGraphicFramePr>
            <a:graphicFrameLocks noChangeAspect="1"/>
          </p:cNvGraphicFramePr>
          <p:nvPr/>
        </p:nvGraphicFramePr>
        <p:xfrm>
          <a:off x="1431925" y="3794125"/>
          <a:ext cx="23320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5" imgW="2006600" imgH="698500" progId="Equation.DSMT4">
                  <p:embed/>
                </p:oleObj>
              </mc:Choice>
              <mc:Fallback>
                <p:oleObj name="Equation" r:id="rId5" imgW="2006600" imgH="698500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3794125"/>
                        <a:ext cx="23320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881063" y="4886325"/>
            <a:ext cx="25558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/>
              <a:t>LC</a:t>
            </a:r>
            <a:r>
              <a:rPr lang="zh-CN" altLang="en-US" sz="2800" b="1"/>
              <a:t>振荡电路</a:t>
            </a:r>
          </a:p>
        </p:txBody>
      </p:sp>
      <p:graphicFrame>
        <p:nvGraphicFramePr>
          <p:cNvPr id="11" name="Object 130"/>
          <p:cNvGraphicFramePr>
            <a:graphicFrameLocks noChangeAspect="1"/>
          </p:cNvGraphicFramePr>
          <p:nvPr/>
        </p:nvGraphicFramePr>
        <p:xfrm>
          <a:off x="1457325" y="5408613"/>
          <a:ext cx="23114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7" imgW="1955800" imgH="762000" progId="Equation.DSMT4">
                  <p:embed/>
                </p:oleObj>
              </mc:Choice>
              <mc:Fallback>
                <p:oleObj name="Equation" r:id="rId7" imgW="1955800" imgH="762000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5408613"/>
                        <a:ext cx="231140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287338" y="1757363"/>
            <a:ext cx="7850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无阻尼自由振荡是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简谐振荡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         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是常数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 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13315" name="Group 29"/>
          <p:cNvGrpSpPr>
            <a:grpSpLocks/>
          </p:cNvGrpSpPr>
          <p:nvPr/>
        </p:nvGrpSpPr>
        <p:grpSpPr bwMode="auto">
          <a:xfrm>
            <a:off x="5219700" y="1717675"/>
            <a:ext cx="1347788" cy="523875"/>
            <a:chOff x="3288" y="1082"/>
            <a:chExt cx="849" cy="330"/>
          </a:xfrm>
        </p:grpSpPr>
        <p:grpSp>
          <p:nvGrpSpPr>
            <p:cNvPr id="13330" name="Group 28"/>
            <p:cNvGrpSpPr>
              <a:grpSpLocks/>
            </p:cNvGrpSpPr>
            <p:nvPr/>
          </p:nvGrpSpPr>
          <p:grpSpPr bwMode="auto">
            <a:xfrm>
              <a:off x="3288" y="1082"/>
              <a:ext cx="231" cy="307"/>
              <a:chOff x="3288" y="1082"/>
              <a:chExt cx="231" cy="307"/>
            </a:xfrm>
          </p:grpSpPr>
          <p:sp>
            <p:nvSpPr>
              <p:cNvPr id="13337" name="Rectangle 6"/>
              <p:cNvSpPr>
                <a:spLocks noChangeArrowheads="1"/>
              </p:cNvSpPr>
              <p:nvPr/>
            </p:nvSpPr>
            <p:spPr bwMode="auto">
              <a:xfrm>
                <a:off x="3407" y="1216"/>
                <a:ext cx="11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800" b="1" i="1">
                    <a:latin typeface="Times New Roman" panose="02020603050405020304" pitchFamily="18" charset="0"/>
                  </a:rPr>
                  <a:t>m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8" name="Rectangle 8"/>
              <p:cNvSpPr>
                <a:spLocks noChangeArrowheads="1"/>
              </p:cNvSpPr>
              <p:nvPr/>
            </p:nvSpPr>
            <p:spPr bwMode="auto">
              <a:xfrm>
                <a:off x="3288" y="1082"/>
                <a:ext cx="117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900" b="1" i="1">
                    <a:latin typeface="Times New Roman" panose="02020603050405020304" pitchFamily="18" charset="0"/>
                  </a:rPr>
                  <a:t>q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331" name="Group 27"/>
            <p:cNvGrpSpPr>
              <a:grpSpLocks/>
            </p:cNvGrpSpPr>
            <p:nvPr/>
          </p:nvGrpSpPr>
          <p:grpSpPr bwMode="auto">
            <a:xfrm>
              <a:off x="3696" y="1094"/>
              <a:ext cx="441" cy="307"/>
              <a:chOff x="3991" y="1071"/>
              <a:chExt cx="441" cy="307"/>
            </a:xfrm>
          </p:grpSpPr>
          <p:grpSp>
            <p:nvGrpSpPr>
              <p:cNvPr id="13333" name="Group 26"/>
              <p:cNvGrpSpPr>
                <a:grpSpLocks/>
              </p:cNvGrpSpPr>
              <p:nvPr/>
            </p:nvGrpSpPr>
            <p:grpSpPr bwMode="auto">
              <a:xfrm>
                <a:off x="4195" y="1071"/>
                <a:ext cx="237" cy="307"/>
                <a:chOff x="3787" y="1082"/>
                <a:chExt cx="237" cy="307"/>
              </a:xfrm>
            </p:grpSpPr>
            <p:sp>
              <p:nvSpPr>
                <p:cNvPr id="13335" name="Rectangle 5"/>
                <p:cNvSpPr>
                  <a:spLocks noChangeArrowheads="1"/>
                </p:cNvSpPr>
                <p:nvPr/>
              </p:nvSpPr>
              <p:spPr bwMode="auto">
                <a:xfrm>
                  <a:off x="3912" y="1216"/>
                  <a:ext cx="112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800" b="1" i="1">
                      <a:latin typeface="Times New Roman" panose="02020603050405020304" pitchFamily="18" charset="0"/>
                    </a:rPr>
                    <a:t>m</a:t>
                  </a:r>
                  <a:endParaRPr kumimoji="1" lang="en-US" altLang="zh-CN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36" name="Rectangle 7"/>
                <p:cNvSpPr>
                  <a:spLocks noChangeArrowheads="1"/>
                </p:cNvSpPr>
                <p:nvPr/>
              </p:nvSpPr>
              <p:spPr bwMode="auto">
                <a:xfrm>
                  <a:off x="3787" y="1082"/>
                  <a:ext cx="117" cy="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900" b="1" i="1">
                      <a:latin typeface="Times New Roman" panose="02020603050405020304" pitchFamily="18" charset="0"/>
                    </a:rPr>
                    <a:t>q</a:t>
                  </a:r>
                  <a:endParaRPr kumimoji="1" lang="en-US" altLang="zh-CN" sz="2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334" name="Rectangle 9"/>
              <p:cNvSpPr>
                <a:spLocks noChangeArrowheads="1"/>
              </p:cNvSpPr>
              <p:nvPr/>
            </p:nvSpPr>
            <p:spPr bwMode="auto">
              <a:xfrm>
                <a:off x="3991" y="1071"/>
                <a:ext cx="219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900" b="1" i="1">
                    <a:latin typeface="Symbol" panose="05050102010706020507" pitchFamily="18" charset="2"/>
                  </a:rPr>
                  <a:t>w</a:t>
                </a:r>
                <a:r>
                  <a:rPr kumimoji="1" lang="en-US" altLang="zh-CN" sz="2900" b="1">
                    <a:latin typeface="Symbol" panose="05050102010706020507" pitchFamily="18" charset="2"/>
                  </a:rPr>
                  <a:t> 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332" name="Rectangle 10"/>
            <p:cNvSpPr>
              <a:spLocks noChangeArrowheads="1"/>
            </p:cNvSpPr>
            <p:nvPr/>
          </p:nvSpPr>
          <p:spPr bwMode="auto">
            <a:xfrm>
              <a:off x="3560" y="1143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，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00038" y="2435225"/>
            <a:ext cx="599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特征量求法与弹簧振子相同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323850" y="5934075"/>
            <a:ext cx="3779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电流的变化超前电量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303" name="AutoShape 87"/>
          <p:cNvSpPr>
            <a:spLocks noChangeArrowheads="1"/>
          </p:cNvSpPr>
          <p:nvPr/>
        </p:nvSpPr>
        <p:spPr bwMode="auto">
          <a:xfrm>
            <a:off x="649288" y="219075"/>
            <a:ext cx="1906587" cy="1468438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9304" name="Text Box 88"/>
          <p:cNvSpPr txBox="1">
            <a:spLocks noChangeArrowheads="1"/>
          </p:cNvSpPr>
          <p:nvPr/>
        </p:nvSpPr>
        <p:spPr bwMode="auto">
          <a:xfrm>
            <a:off x="1079500" y="549275"/>
            <a:ext cx="1260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ea typeface="隶书" panose="02010509060101010101" pitchFamily="49" charset="-122"/>
              </a:rPr>
              <a:t>注意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2271713" y="3128963"/>
            <a:ext cx="2695575" cy="2676525"/>
            <a:chOff x="1248" y="1979"/>
            <a:chExt cx="1698" cy="1686"/>
          </a:xfrm>
        </p:grpSpPr>
        <p:sp>
          <p:nvSpPr>
            <p:cNvPr id="13326" name="AutoShape 13"/>
            <p:cNvSpPr>
              <a:spLocks/>
            </p:cNvSpPr>
            <p:nvPr/>
          </p:nvSpPr>
          <p:spPr bwMode="auto">
            <a:xfrm>
              <a:off x="1248" y="2207"/>
              <a:ext cx="181" cy="1268"/>
            </a:xfrm>
            <a:prstGeom prst="leftBrace">
              <a:avLst>
                <a:gd name="adj1" fmla="val 58379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27" name="Object 89"/>
            <p:cNvGraphicFramePr>
              <a:graphicFrameLocks noChangeAspect="1"/>
            </p:cNvGraphicFramePr>
            <p:nvPr/>
          </p:nvGraphicFramePr>
          <p:xfrm>
            <a:off x="1576" y="1979"/>
            <a:ext cx="896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9" name="Equation" r:id="rId3" imgW="1422400" imgH="736600" progId="Equation.DSMT4">
                    <p:embed/>
                  </p:oleObj>
                </mc:Choice>
                <mc:Fallback>
                  <p:oleObj name="Equation" r:id="rId3" imgW="1422400" imgH="736600" progId="Equation.DSMT4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1979"/>
                          <a:ext cx="896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90"/>
            <p:cNvGraphicFramePr>
              <a:graphicFrameLocks noChangeAspect="1"/>
            </p:cNvGraphicFramePr>
            <p:nvPr/>
          </p:nvGraphicFramePr>
          <p:xfrm>
            <a:off x="1474" y="2568"/>
            <a:ext cx="147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0" name="Equation" r:id="rId5" imgW="2336800" imgH="825500" progId="Equation.DSMT4">
                    <p:embed/>
                  </p:oleObj>
                </mc:Choice>
                <mc:Fallback>
                  <p:oleObj name="Equation" r:id="rId5" imgW="2336800" imgH="825500" progId="Equation.DSMT4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568"/>
                          <a:ext cx="147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9" name="Object 91"/>
            <p:cNvGraphicFramePr>
              <a:graphicFrameLocks noChangeAspect="1"/>
            </p:cNvGraphicFramePr>
            <p:nvPr/>
          </p:nvGraphicFramePr>
          <p:xfrm>
            <a:off x="1654" y="3113"/>
            <a:ext cx="1216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1" name="MathType 6.0 Equation" r:id="rId7" imgW="1930400" imgH="876300" progId="Equation.DSMT4">
                    <p:embed/>
                  </p:oleObj>
                </mc:Choice>
                <mc:Fallback>
                  <p:oleObj name="MathType 6.0 Equation" r:id="rId7" imgW="1930400" imgH="87630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3113"/>
                          <a:ext cx="1216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09" name="Object 93"/>
          <p:cNvGraphicFramePr>
            <a:graphicFrameLocks noChangeAspect="1"/>
          </p:cNvGraphicFramePr>
          <p:nvPr/>
        </p:nvGraphicFramePr>
        <p:xfrm>
          <a:off x="4140200" y="5851525"/>
          <a:ext cx="279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9" imgW="279279" imgH="672808" progId="Equation.DSMT4">
                  <p:embed/>
                </p:oleObj>
              </mc:Choice>
              <mc:Fallback>
                <p:oleObj name="Equation" r:id="rId9" imgW="279279" imgH="672808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851525"/>
                        <a:ext cx="279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7"/>
          <p:cNvGrpSpPr>
            <a:grpSpLocks/>
          </p:cNvGrpSpPr>
          <p:nvPr/>
        </p:nvGrpSpPr>
        <p:grpSpPr bwMode="auto">
          <a:xfrm>
            <a:off x="4914900" y="584200"/>
            <a:ext cx="3943350" cy="731838"/>
            <a:chOff x="3096" y="368"/>
            <a:chExt cx="2484" cy="461"/>
          </a:xfrm>
        </p:grpSpPr>
        <p:graphicFrame>
          <p:nvGraphicFramePr>
            <p:cNvPr id="13324" name="Object 95"/>
            <p:cNvGraphicFramePr>
              <a:graphicFrameLocks noChangeAspect="1"/>
            </p:cNvGraphicFramePr>
            <p:nvPr/>
          </p:nvGraphicFramePr>
          <p:xfrm>
            <a:off x="3096" y="368"/>
            <a:ext cx="2039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3" name="Equation" r:id="rId11" imgW="3200400" imgH="673100" progId="Equation.DSMT4">
                    <p:embed/>
                  </p:oleObj>
                </mc:Choice>
                <mc:Fallback>
                  <p:oleObj name="Equation" r:id="rId11" imgW="3200400" imgH="67310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6" y="368"/>
                          <a:ext cx="2039" cy="461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66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96"/>
            <p:cNvGraphicFramePr>
              <a:graphicFrameLocks noChangeAspect="1"/>
            </p:cNvGraphicFramePr>
            <p:nvPr/>
          </p:nvGraphicFramePr>
          <p:xfrm>
            <a:off x="5171" y="391"/>
            <a:ext cx="40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4" name="位图图像" r:id="rId13" imgW="743054" imgH="657317" progId="Paint.Picture">
                    <p:embed/>
                  </p:oleObj>
                </mc:Choice>
                <mc:Fallback>
                  <p:oleObj name="位图图像" r:id="rId13" imgW="743054" imgH="657317" progId="Paint.Picture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1" y="391"/>
                          <a:ext cx="40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3" name="Text Box 99"/>
          <p:cNvSpPr txBox="1">
            <a:spLocks noChangeArrowheads="1"/>
          </p:cNvSpPr>
          <p:nvPr/>
        </p:nvSpPr>
        <p:spPr bwMode="auto">
          <a:xfrm>
            <a:off x="8772525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5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75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9227" grpId="0" autoUpdateAnimBg="0"/>
      <p:bldP spid="927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1.3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LC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振荡电路的能量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116013" y="944563"/>
          <a:ext cx="2938462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3" imgW="3352800" imgH="1117600" progId="Equation.DSMT4">
                  <p:embed/>
                </p:oleObj>
              </mc:Choice>
              <mc:Fallback>
                <p:oleObj name="Equation" r:id="rId3" imgW="3352800" imgH="1117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44563"/>
                        <a:ext cx="2938462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728788" y="2097088"/>
          <a:ext cx="13303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5" imgW="1104900" imgH="673100" progId="Equation.DSMT4">
                  <p:embed/>
                </p:oleObj>
              </mc:Choice>
              <mc:Fallback>
                <p:oleObj name="Equation" r:id="rId5" imgW="11049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2097088"/>
                        <a:ext cx="13303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395538" y="2887663"/>
          <a:ext cx="31480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7" imgW="2984500" imgH="673100" progId="Equation.DSMT4">
                  <p:embed/>
                </p:oleObj>
              </mc:Choice>
              <mc:Fallback>
                <p:oleObj name="Equation" r:id="rId7" imgW="2984500" imgH="673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2887663"/>
                        <a:ext cx="31480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871663" y="3105150"/>
          <a:ext cx="3460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9" imgW="291847" imgH="266469" progId="Equation.DSMT4">
                  <p:embed/>
                </p:oleObj>
              </mc:Choice>
              <mc:Fallback>
                <p:oleObj name="Equation" r:id="rId9" imgW="291847" imgH="26646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105150"/>
                        <a:ext cx="3460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908175" y="3630613"/>
          <a:ext cx="52197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11" imgW="3962400" imgH="673100" progId="Equation.DSMT4">
                  <p:embed/>
                </p:oleObj>
              </mc:Choice>
              <mc:Fallback>
                <p:oleObj name="Equation" r:id="rId11" imgW="39624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630613"/>
                        <a:ext cx="52197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2195513" y="5059363"/>
          <a:ext cx="299243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13" imgW="2730500" imgH="673100" progId="Equation.DSMT4">
                  <p:embed/>
                </p:oleObj>
              </mc:Choice>
              <mc:Fallback>
                <p:oleObj name="Equation" r:id="rId13" imgW="2730500" imgH="673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59363"/>
                        <a:ext cx="2992437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616575" y="5157788"/>
            <a:ext cx="3198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磁能极大值（常数）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179638" y="5876925"/>
          <a:ext cx="32210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15" imgW="2832100" imgH="673100" progId="Equation.DSMT4">
                  <p:embed/>
                </p:oleObj>
              </mc:Choice>
              <mc:Fallback>
                <p:oleObj name="Equation" r:id="rId15" imgW="2832100" imgH="673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5876925"/>
                        <a:ext cx="32210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581650" y="5934075"/>
            <a:ext cx="320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电能极大值（常数）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042988" y="2205038"/>
            <a:ext cx="1570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W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m</a:t>
            </a:r>
            <a:endParaRPr kumimoji="1" lang="en-US" altLang="zh-CN" sz="2800" i="1">
              <a:latin typeface="Times New Roman" panose="02020603050405020304" pitchFamily="18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971550" y="3703638"/>
            <a:ext cx="2087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W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e</a:t>
            </a:r>
            <a:endParaRPr kumimoji="1"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587500" y="5141913"/>
            <a:ext cx="1328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W</a:t>
            </a:r>
            <a:r>
              <a:rPr kumimoji="1" lang="zh-CN" altLang="zh-CN" sz="2800" b="1" baseline="-25000">
                <a:latin typeface="Times New Roman" panose="02020603050405020304" pitchFamily="18" charset="0"/>
              </a:rPr>
              <a:t>总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1516063" y="5927725"/>
            <a:ext cx="1471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W</a:t>
            </a:r>
            <a:r>
              <a:rPr kumimoji="1" lang="zh-CN" altLang="zh-CN" sz="2800" b="1" baseline="-25000">
                <a:latin typeface="Times New Roman" panose="02020603050405020304" pitchFamily="18" charset="0"/>
              </a:rPr>
              <a:t>总</a:t>
            </a:r>
            <a:endParaRPr kumimoji="1" lang="zh-CN" altLang="en-US" sz="28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4087813" y="1052513"/>
          <a:ext cx="408463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17" imgW="3581400" imgH="673100" progId="Equation.DSMT4">
                  <p:embed/>
                </p:oleObj>
              </mc:Choice>
              <mc:Fallback>
                <p:oleObj name="Equation" r:id="rId17" imgW="3581400" imgH="673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813" y="1052513"/>
                        <a:ext cx="408463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3059113" y="2105025"/>
          <a:ext cx="46323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19" imgW="3949700" imgH="673100" progId="Equation.DSMT4">
                  <p:embed/>
                </p:oleObj>
              </mc:Choice>
              <mc:Fallback>
                <p:oleObj name="Equation" r:id="rId19" imgW="3949700" imgH="673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105025"/>
                        <a:ext cx="463232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22"/>
          <p:cNvSpPr txBox="1">
            <a:spLocks noChangeArrowheads="1"/>
          </p:cNvSpPr>
          <p:nvPr/>
        </p:nvSpPr>
        <p:spPr bwMode="auto">
          <a:xfrm>
            <a:off x="8785225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6</a:t>
            </a:r>
            <a:endParaRPr lang="en-US" altLang="zh-CN" sz="18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00113" y="4400550"/>
            <a:ext cx="2735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(2)+(3)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75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75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75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75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75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51" grpId="0" autoUpdateAnimBg="0"/>
      <p:bldP spid="10253" grpId="0" autoUpdateAnimBg="0"/>
      <p:bldP spid="10254" grpId="0" autoUpdateAnimBg="0"/>
      <p:bldP spid="10255" grpId="0" autoUpdateAnimBg="0"/>
      <p:bldP spid="10256" grpId="0" autoUpdateAnimBg="0"/>
      <p:bldP spid="10257" grpId="0" autoUpdateAnimBg="0"/>
      <p:bldP spid="2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4656157</TotalTime>
  <Words>991</Words>
  <Application>Microsoft Office PowerPoint</Application>
  <PresentationFormat>全屏显示(4:3)</PresentationFormat>
  <Paragraphs>233</Paragraphs>
  <Slides>28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黑体</vt:lpstr>
      <vt:lpstr>楷体_GB2312</vt:lpstr>
      <vt:lpstr>隶书</vt:lpstr>
      <vt:lpstr>宋体</vt:lpstr>
      <vt:lpstr>Arial</vt:lpstr>
      <vt:lpstr>Book Antiqua</vt:lpstr>
      <vt:lpstr>Calibri</vt:lpstr>
      <vt:lpstr>MT Extra</vt:lpstr>
      <vt:lpstr>Symbol</vt:lpstr>
      <vt:lpstr>Times New Roman</vt:lpstr>
      <vt:lpstr>Wingdings</vt:lpstr>
      <vt:lpstr>默认设计模板</vt:lpstr>
      <vt:lpstr>位图图像</vt:lpstr>
      <vt:lpstr>BMP 图象</vt:lpstr>
      <vt:lpstr>公式</vt:lpstr>
      <vt:lpstr>Equation</vt:lpstr>
      <vt:lpstr>MathType 6.0 Equation</vt:lpstr>
      <vt:lpstr>BMP 图像</vt:lpstr>
      <vt:lpstr>MathType 7.0 Equation</vt:lpstr>
      <vt:lpstr>Unknown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lrx</dc:creator>
  <cp:lastModifiedBy>Administrator</cp:lastModifiedBy>
  <cp:revision>229</cp:revision>
  <cp:lastPrinted>2019-10-24T04:44:23Z</cp:lastPrinted>
  <dcterms:created xsi:type="dcterms:W3CDTF">2006-09-12T02:57:17Z</dcterms:created>
  <dcterms:modified xsi:type="dcterms:W3CDTF">2022-10-26T02:02:20Z</dcterms:modified>
</cp:coreProperties>
</file>