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54" r:id="rId2"/>
    <p:sldId id="355" r:id="rId3"/>
    <p:sldId id="340" r:id="rId4"/>
    <p:sldId id="341" r:id="rId5"/>
    <p:sldId id="309" r:id="rId6"/>
    <p:sldId id="310" r:id="rId7"/>
    <p:sldId id="311" r:id="rId8"/>
    <p:sldId id="261" r:id="rId9"/>
    <p:sldId id="303" r:id="rId10"/>
    <p:sldId id="304" r:id="rId11"/>
    <p:sldId id="344" r:id="rId12"/>
    <p:sldId id="313" r:id="rId13"/>
    <p:sldId id="314" r:id="rId14"/>
    <p:sldId id="308" r:id="rId15"/>
    <p:sldId id="262" r:id="rId16"/>
    <p:sldId id="343" r:id="rId17"/>
    <p:sldId id="342" r:id="rId18"/>
    <p:sldId id="346" r:id="rId19"/>
    <p:sldId id="263" r:id="rId20"/>
    <p:sldId id="264" r:id="rId21"/>
    <p:sldId id="265" r:id="rId22"/>
    <p:sldId id="266" r:id="rId23"/>
    <p:sldId id="267" r:id="rId24"/>
    <p:sldId id="269" r:id="rId25"/>
    <p:sldId id="270" r:id="rId26"/>
    <p:sldId id="271" r:id="rId27"/>
    <p:sldId id="272" r:id="rId28"/>
    <p:sldId id="273" r:id="rId29"/>
    <p:sldId id="274" r:id="rId30"/>
    <p:sldId id="276" r:id="rId31"/>
    <p:sldId id="275" r:id="rId32"/>
    <p:sldId id="347" r:id="rId33"/>
    <p:sldId id="348" r:id="rId34"/>
    <p:sldId id="349" r:id="rId35"/>
    <p:sldId id="350" r:id="rId36"/>
    <p:sldId id="352" r:id="rId37"/>
    <p:sldId id="353" r:id="rId38"/>
  </p:sldIdLst>
  <p:sldSz cx="9144000" cy="6858000" type="screen4x3"/>
  <p:notesSz cx="10018713" cy="688816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0099"/>
    <a:srgbClr val="990099"/>
    <a:srgbClr val="00FF00"/>
    <a:srgbClr val="800080"/>
    <a:srgbClr val="660066"/>
    <a:srgbClr val="C40095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816" autoAdjust="0"/>
  </p:normalViewPr>
  <p:slideViewPr>
    <p:cSldViewPr>
      <p:cViewPr varScale="1">
        <p:scale>
          <a:sx n="112" d="100"/>
          <a:sy n="112" d="100"/>
        </p:scale>
        <p:origin x="84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84.wmf"/><Relationship Id="rId7" Type="http://schemas.openxmlformats.org/officeDocument/2006/relationships/image" Target="../media/image88.emf"/><Relationship Id="rId12" Type="http://schemas.openxmlformats.org/officeDocument/2006/relationships/image" Target="../media/image93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emf"/><Relationship Id="rId11" Type="http://schemas.openxmlformats.org/officeDocument/2006/relationships/image" Target="../media/image92.wmf"/><Relationship Id="rId5" Type="http://schemas.openxmlformats.org/officeDocument/2006/relationships/image" Target="../media/image86.wmf"/><Relationship Id="rId10" Type="http://schemas.openxmlformats.org/officeDocument/2006/relationships/image" Target="../media/image91.wmf"/><Relationship Id="rId4" Type="http://schemas.openxmlformats.org/officeDocument/2006/relationships/image" Target="../media/image85.wmf"/><Relationship Id="rId9" Type="http://schemas.openxmlformats.org/officeDocument/2006/relationships/image" Target="../media/image9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Relationship Id="rId9" Type="http://schemas.openxmlformats.org/officeDocument/2006/relationships/image" Target="../media/image11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image" Target="../media/image122.wmf"/><Relationship Id="rId7" Type="http://schemas.openxmlformats.org/officeDocument/2006/relationships/image" Target="../media/image126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11" Type="http://schemas.openxmlformats.org/officeDocument/2006/relationships/image" Target="../media/image130.wmf"/><Relationship Id="rId5" Type="http://schemas.openxmlformats.org/officeDocument/2006/relationships/image" Target="../media/image124.wmf"/><Relationship Id="rId10" Type="http://schemas.openxmlformats.org/officeDocument/2006/relationships/image" Target="../media/image129.wmf"/><Relationship Id="rId4" Type="http://schemas.openxmlformats.org/officeDocument/2006/relationships/image" Target="../media/image123.wmf"/><Relationship Id="rId9" Type="http://schemas.openxmlformats.org/officeDocument/2006/relationships/image" Target="../media/image12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image" Target="../media/image133.wmf"/><Relationship Id="rId7" Type="http://schemas.openxmlformats.org/officeDocument/2006/relationships/image" Target="../media/image137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11" Type="http://schemas.openxmlformats.org/officeDocument/2006/relationships/image" Target="../media/image141.wmf"/><Relationship Id="rId5" Type="http://schemas.openxmlformats.org/officeDocument/2006/relationships/image" Target="../media/image135.wmf"/><Relationship Id="rId10" Type="http://schemas.openxmlformats.org/officeDocument/2006/relationships/image" Target="../media/image140.wmf"/><Relationship Id="rId4" Type="http://schemas.openxmlformats.org/officeDocument/2006/relationships/image" Target="../media/image134.wmf"/><Relationship Id="rId9" Type="http://schemas.openxmlformats.org/officeDocument/2006/relationships/image" Target="../media/image13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5" Type="http://schemas.openxmlformats.org/officeDocument/2006/relationships/image" Target="../media/image146.emf"/><Relationship Id="rId4" Type="http://schemas.openxmlformats.org/officeDocument/2006/relationships/image" Target="../media/image14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4" Type="http://schemas.openxmlformats.org/officeDocument/2006/relationships/image" Target="../media/image155.png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image" Target="../media/image168.wmf"/><Relationship Id="rId18" Type="http://schemas.openxmlformats.org/officeDocument/2006/relationships/image" Target="../media/image173.wmf"/><Relationship Id="rId3" Type="http://schemas.openxmlformats.org/officeDocument/2006/relationships/image" Target="../media/image158.wmf"/><Relationship Id="rId21" Type="http://schemas.openxmlformats.org/officeDocument/2006/relationships/image" Target="../media/image176.wmf"/><Relationship Id="rId7" Type="http://schemas.openxmlformats.org/officeDocument/2006/relationships/image" Target="../media/image162.wmf"/><Relationship Id="rId12" Type="http://schemas.openxmlformats.org/officeDocument/2006/relationships/image" Target="../media/image167.wmf"/><Relationship Id="rId17" Type="http://schemas.openxmlformats.org/officeDocument/2006/relationships/image" Target="../media/image172.wmf"/><Relationship Id="rId2" Type="http://schemas.openxmlformats.org/officeDocument/2006/relationships/image" Target="../media/image157.wmf"/><Relationship Id="rId16" Type="http://schemas.openxmlformats.org/officeDocument/2006/relationships/image" Target="../media/image171.wmf"/><Relationship Id="rId20" Type="http://schemas.openxmlformats.org/officeDocument/2006/relationships/image" Target="../media/image175.wmf"/><Relationship Id="rId1" Type="http://schemas.openxmlformats.org/officeDocument/2006/relationships/image" Target="../media/image156.wmf"/><Relationship Id="rId6" Type="http://schemas.openxmlformats.org/officeDocument/2006/relationships/image" Target="../media/image161.wmf"/><Relationship Id="rId11" Type="http://schemas.openxmlformats.org/officeDocument/2006/relationships/image" Target="../media/image166.wmf"/><Relationship Id="rId5" Type="http://schemas.openxmlformats.org/officeDocument/2006/relationships/image" Target="../media/image160.wmf"/><Relationship Id="rId15" Type="http://schemas.openxmlformats.org/officeDocument/2006/relationships/image" Target="../media/image170.wmf"/><Relationship Id="rId10" Type="http://schemas.openxmlformats.org/officeDocument/2006/relationships/image" Target="../media/image165.wmf"/><Relationship Id="rId19" Type="http://schemas.openxmlformats.org/officeDocument/2006/relationships/image" Target="../media/image174.wmf"/><Relationship Id="rId4" Type="http://schemas.openxmlformats.org/officeDocument/2006/relationships/image" Target="../media/image159.wmf"/><Relationship Id="rId9" Type="http://schemas.openxmlformats.org/officeDocument/2006/relationships/image" Target="../media/image164.wmf"/><Relationship Id="rId14" Type="http://schemas.openxmlformats.org/officeDocument/2006/relationships/image" Target="../media/image16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3" Type="http://schemas.openxmlformats.org/officeDocument/2006/relationships/image" Target="../media/image179.wmf"/><Relationship Id="rId7" Type="http://schemas.openxmlformats.org/officeDocument/2006/relationships/image" Target="../media/image183.wmf"/><Relationship Id="rId12" Type="http://schemas.openxmlformats.org/officeDocument/2006/relationships/image" Target="../media/image188.wmf"/><Relationship Id="rId2" Type="http://schemas.openxmlformats.org/officeDocument/2006/relationships/image" Target="../media/image178.wmf"/><Relationship Id="rId1" Type="http://schemas.openxmlformats.org/officeDocument/2006/relationships/image" Target="../media/image177.png"/><Relationship Id="rId6" Type="http://schemas.openxmlformats.org/officeDocument/2006/relationships/image" Target="../media/image182.wmf"/><Relationship Id="rId11" Type="http://schemas.openxmlformats.org/officeDocument/2006/relationships/image" Target="../media/image187.wmf"/><Relationship Id="rId5" Type="http://schemas.openxmlformats.org/officeDocument/2006/relationships/image" Target="../media/image181.wmf"/><Relationship Id="rId10" Type="http://schemas.openxmlformats.org/officeDocument/2006/relationships/image" Target="../media/image186.wmf"/><Relationship Id="rId4" Type="http://schemas.openxmlformats.org/officeDocument/2006/relationships/image" Target="../media/image180.wmf"/><Relationship Id="rId9" Type="http://schemas.openxmlformats.org/officeDocument/2006/relationships/image" Target="../media/image18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194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6" Type="http://schemas.openxmlformats.org/officeDocument/2006/relationships/image" Target="../media/image193.wmf"/><Relationship Id="rId5" Type="http://schemas.openxmlformats.org/officeDocument/2006/relationships/image" Target="../media/image192.wmf"/><Relationship Id="rId4" Type="http://schemas.openxmlformats.org/officeDocument/2006/relationships/image" Target="../media/image19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7" Type="http://schemas.openxmlformats.org/officeDocument/2006/relationships/image" Target="../media/image201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Relationship Id="rId6" Type="http://schemas.openxmlformats.org/officeDocument/2006/relationships/image" Target="../media/image200.wmf"/><Relationship Id="rId5" Type="http://schemas.openxmlformats.org/officeDocument/2006/relationships/image" Target="../media/image199.wmf"/><Relationship Id="rId4" Type="http://schemas.openxmlformats.org/officeDocument/2006/relationships/image" Target="../media/image198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13" Type="http://schemas.openxmlformats.org/officeDocument/2006/relationships/image" Target="../media/image214.wmf"/><Relationship Id="rId3" Type="http://schemas.openxmlformats.org/officeDocument/2006/relationships/image" Target="../media/image204.wmf"/><Relationship Id="rId7" Type="http://schemas.openxmlformats.org/officeDocument/2006/relationships/image" Target="../media/image208.wmf"/><Relationship Id="rId12" Type="http://schemas.openxmlformats.org/officeDocument/2006/relationships/image" Target="../media/image213.wmf"/><Relationship Id="rId2" Type="http://schemas.openxmlformats.org/officeDocument/2006/relationships/image" Target="../media/image203.wmf"/><Relationship Id="rId16" Type="http://schemas.openxmlformats.org/officeDocument/2006/relationships/image" Target="../media/image217.wmf"/><Relationship Id="rId1" Type="http://schemas.openxmlformats.org/officeDocument/2006/relationships/image" Target="../media/image202.wmf"/><Relationship Id="rId6" Type="http://schemas.openxmlformats.org/officeDocument/2006/relationships/image" Target="../media/image207.wmf"/><Relationship Id="rId11" Type="http://schemas.openxmlformats.org/officeDocument/2006/relationships/image" Target="../media/image212.wmf"/><Relationship Id="rId5" Type="http://schemas.openxmlformats.org/officeDocument/2006/relationships/image" Target="../media/image206.wmf"/><Relationship Id="rId15" Type="http://schemas.openxmlformats.org/officeDocument/2006/relationships/image" Target="../media/image216.wmf"/><Relationship Id="rId10" Type="http://schemas.openxmlformats.org/officeDocument/2006/relationships/image" Target="../media/image211.wmf"/><Relationship Id="rId4" Type="http://schemas.openxmlformats.org/officeDocument/2006/relationships/image" Target="../media/image205.wmf"/><Relationship Id="rId9" Type="http://schemas.openxmlformats.org/officeDocument/2006/relationships/image" Target="../media/image210.wmf"/><Relationship Id="rId14" Type="http://schemas.openxmlformats.org/officeDocument/2006/relationships/image" Target="../media/image21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91.wmf"/><Relationship Id="rId18" Type="http://schemas.openxmlformats.org/officeDocument/2006/relationships/image" Target="../media/image110.wmf"/><Relationship Id="rId3" Type="http://schemas.openxmlformats.org/officeDocument/2006/relationships/image" Target="../media/image77.wmf"/><Relationship Id="rId7" Type="http://schemas.openxmlformats.org/officeDocument/2006/relationships/image" Target="../media/image70.wmf"/><Relationship Id="rId12" Type="http://schemas.openxmlformats.org/officeDocument/2006/relationships/image" Target="../media/image90.wmf"/><Relationship Id="rId17" Type="http://schemas.openxmlformats.org/officeDocument/2006/relationships/image" Target="../media/image108.wmf"/><Relationship Id="rId2" Type="http://schemas.openxmlformats.org/officeDocument/2006/relationships/image" Target="../media/image74.wmf"/><Relationship Id="rId16" Type="http://schemas.openxmlformats.org/officeDocument/2006/relationships/image" Target="../media/image107.wmf"/><Relationship Id="rId1" Type="http://schemas.openxmlformats.org/officeDocument/2006/relationships/image" Target="../media/image73.wmf"/><Relationship Id="rId6" Type="http://schemas.openxmlformats.org/officeDocument/2006/relationships/image" Target="../media/image69.wmf"/><Relationship Id="rId11" Type="http://schemas.openxmlformats.org/officeDocument/2006/relationships/image" Target="../media/image89.wmf"/><Relationship Id="rId5" Type="http://schemas.openxmlformats.org/officeDocument/2006/relationships/image" Target="../media/image68.wmf"/><Relationship Id="rId15" Type="http://schemas.openxmlformats.org/officeDocument/2006/relationships/image" Target="../media/image106.wmf"/><Relationship Id="rId10" Type="http://schemas.openxmlformats.org/officeDocument/2006/relationships/image" Target="../media/image86.wmf"/><Relationship Id="rId4" Type="http://schemas.openxmlformats.org/officeDocument/2006/relationships/image" Target="../media/image78.wmf"/><Relationship Id="rId9" Type="http://schemas.openxmlformats.org/officeDocument/2006/relationships/image" Target="../media/image72.wmf"/><Relationship Id="rId14" Type="http://schemas.openxmlformats.org/officeDocument/2006/relationships/image" Target="../media/image92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3" Type="http://schemas.openxmlformats.org/officeDocument/2006/relationships/image" Target="../media/image117.wmf"/><Relationship Id="rId7" Type="http://schemas.openxmlformats.org/officeDocument/2006/relationships/image" Target="../media/image224.wmf"/><Relationship Id="rId2" Type="http://schemas.openxmlformats.org/officeDocument/2006/relationships/image" Target="../media/image115.wmf"/><Relationship Id="rId1" Type="http://schemas.openxmlformats.org/officeDocument/2006/relationships/image" Target="../media/image222.wmf"/><Relationship Id="rId6" Type="http://schemas.openxmlformats.org/officeDocument/2006/relationships/image" Target="../media/image116.wmf"/><Relationship Id="rId5" Type="http://schemas.openxmlformats.org/officeDocument/2006/relationships/image" Target="../media/image223.wmf"/><Relationship Id="rId10" Type="http://schemas.openxmlformats.org/officeDocument/2006/relationships/image" Target="../media/image226.wmf"/><Relationship Id="rId4" Type="http://schemas.openxmlformats.org/officeDocument/2006/relationships/image" Target="../media/image118.wmf"/><Relationship Id="rId9" Type="http://schemas.openxmlformats.org/officeDocument/2006/relationships/image" Target="../media/image22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image" Target="../media/image51.wmf"/><Relationship Id="rId18" Type="http://schemas.openxmlformats.org/officeDocument/2006/relationships/image" Target="../media/image56.wmf"/><Relationship Id="rId3" Type="http://schemas.openxmlformats.org/officeDocument/2006/relationships/image" Target="../media/image41.wmf"/><Relationship Id="rId21" Type="http://schemas.openxmlformats.org/officeDocument/2006/relationships/image" Target="../media/image59.wmf"/><Relationship Id="rId7" Type="http://schemas.openxmlformats.org/officeDocument/2006/relationships/image" Target="../media/image45.wmf"/><Relationship Id="rId12" Type="http://schemas.openxmlformats.org/officeDocument/2006/relationships/image" Target="../media/image50.wmf"/><Relationship Id="rId17" Type="http://schemas.openxmlformats.org/officeDocument/2006/relationships/image" Target="../media/image55.wmf"/><Relationship Id="rId2" Type="http://schemas.openxmlformats.org/officeDocument/2006/relationships/image" Target="../media/image40.wmf"/><Relationship Id="rId16" Type="http://schemas.openxmlformats.org/officeDocument/2006/relationships/image" Target="../media/image54.wmf"/><Relationship Id="rId20" Type="http://schemas.openxmlformats.org/officeDocument/2006/relationships/image" Target="../media/image58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11" Type="http://schemas.openxmlformats.org/officeDocument/2006/relationships/image" Target="../media/image49.wmf"/><Relationship Id="rId5" Type="http://schemas.openxmlformats.org/officeDocument/2006/relationships/image" Target="../media/image43.wmf"/><Relationship Id="rId15" Type="http://schemas.openxmlformats.org/officeDocument/2006/relationships/image" Target="../media/image53.wmf"/><Relationship Id="rId10" Type="http://schemas.openxmlformats.org/officeDocument/2006/relationships/image" Target="../media/image48.wmf"/><Relationship Id="rId19" Type="http://schemas.openxmlformats.org/officeDocument/2006/relationships/image" Target="../media/image57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Relationship Id="rId14" Type="http://schemas.openxmlformats.org/officeDocument/2006/relationships/image" Target="../media/image52.wmf"/><Relationship Id="rId22" Type="http://schemas.openxmlformats.org/officeDocument/2006/relationships/image" Target="../media/image6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image" Target="../media/image80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12" Type="http://schemas.openxmlformats.org/officeDocument/2006/relationships/image" Target="../media/image79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11" Type="http://schemas.openxmlformats.org/officeDocument/2006/relationships/image" Target="../media/image78.wmf"/><Relationship Id="rId5" Type="http://schemas.openxmlformats.org/officeDocument/2006/relationships/image" Target="../media/image72.wmf"/><Relationship Id="rId10" Type="http://schemas.openxmlformats.org/officeDocument/2006/relationships/image" Target="../media/image77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Relationship Id="rId14" Type="http://schemas.openxmlformats.org/officeDocument/2006/relationships/image" Target="../media/image8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2720" tIns="46360" rIns="92720" bIns="4636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75313" y="0"/>
            <a:ext cx="4341812" cy="346075"/>
          </a:xfrm>
          <a:prstGeom prst="rect">
            <a:avLst/>
          </a:prstGeom>
        </p:spPr>
        <p:txBody>
          <a:bodyPr vert="horz" lIns="92720" tIns="46360" rIns="92720" bIns="46360" rtlCol="0"/>
          <a:lstStyle>
            <a:lvl1pPr algn="r">
              <a:defRPr sz="1200"/>
            </a:lvl1pPr>
          </a:lstStyle>
          <a:p>
            <a:pPr>
              <a:defRPr/>
            </a:pPr>
            <a:fld id="{2C0E1624-C0BF-4129-9A15-826C5038111D}" type="datetimeFigureOut">
              <a:rPr lang="zh-CN" altLang="en-US"/>
              <a:pPr>
                <a:defRPr/>
              </a:pPr>
              <a:t>2022/10/30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2720" tIns="46360" rIns="92720" bIns="4636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1812" cy="346075"/>
          </a:xfrm>
          <a:prstGeom prst="rect">
            <a:avLst/>
          </a:prstGeom>
        </p:spPr>
        <p:txBody>
          <a:bodyPr vert="horz" lIns="92720" tIns="46360" rIns="92720" bIns="46360" rtlCol="0" anchor="b"/>
          <a:lstStyle>
            <a:lvl1pPr algn="r">
              <a:defRPr sz="1200"/>
            </a:lvl1pPr>
          </a:lstStyle>
          <a:p>
            <a:pPr>
              <a:defRPr/>
            </a:pPr>
            <a:fld id="{4B9F988C-8D7E-4C6B-9740-91713C9C97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421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4488"/>
          </a:xfrm>
          <a:prstGeom prst="rect">
            <a:avLst/>
          </a:prstGeom>
        </p:spPr>
        <p:txBody>
          <a:bodyPr vert="horz" lIns="96598" tIns="48299" rIns="96598" bIns="48299" rtlCol="0"/>
          <a:lstStyle>
            <a:lvl1pPr algn="l" eaLnBrk="1" hangingPunct="1"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/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675313" y="0"/>
            <a:ext cx="4341812" cy="344488"/>
          </a:xfrm>
          <a:prstGeom prst="rect">
            <a:avLst/>
          </a:prstGeom>
        </p:spPr>
        <p:txBody>
          <a:bodyPr vert="horz" lIns="96598" tIns="48299" rIns="96598" bIns="48299" rtlCol="0"/>
          <a:lstStyle>
            <a:lvl1pPr algn="r" eaLnBrk="1" hangingPunct="1">
              <a:defRPr sz="1300"/>
            </a:lvl1pPr>
          </a:lstStyle>
          <a:p>
            <a:pPr>
              <a:defRPr/>
            </a:pPr>
            <a:fld id="{3FFAE767-6A15-4DC2-BCBA-3F8EB2074D6E}" type="datetimeFigureOut">
              <a:rPr lang="zh-CN" altLang="en-US"/>
              <a:pPr>
                <a:defRPr/>
              </a:pPr>
              <a:t>2022/10/30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/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286125" y="515938"/>
            <a:ext cx="3446463" cy="2584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8" tIns="48299" rIns="96598" bIns="4829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01713" y="3271838"/>
            <a:ext cx="8015287" cy="3100387"/>
          </a:xfrm>
          <a:prstGeom prst="rect">
            <a:avLst/>
          </a:prstGeom>
        </p:spPr>
        <p:txBody>
          <a:bodyPr vert="horz" lIns="96598" tIns="48299" rIns="96598" bIns="48299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42088"/>
            <a:ext cx="4341813" cy="344487"/>
          </a:xfrm>
          <a:prstGeom prst="rect">
            <a:avLst/>
          </a:prstGeom>
        </p:spPr>
        <p:txBody>
          <a:bodyPr vert="horz" lIns="96598" tIns="48299" rIns="96598" bIns="48299" rtlCol="0" anchor="b"/>
          <a:lstStyle>
            <a:lvl1pPr algn="l" eaLnBrk="1" hangingPunct="1"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675313" y="6542088"/>
            <a:ext cx="4341812" cy="344487"/>
          </a:xfrm>
          <a:prstGeom prst="rect">
            <a:avLst/>
          </a:prstGeom>
        </p:spPr>
        <p:txBody>
          <a:bodyPr vert="horz" wrap="square" lIns="96598" tIns="48299" rIns="96598" bIns="4829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24BE815-5528-4FE1-BDF8-73628E062F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6457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2475" indent="-288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58875" indent="-2317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22425" indent="-2317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85975" indent="-2317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43175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00375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57575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14775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DBD02D-BBF6-45C4-ACB1-87D55E0C3091}" type="slidenum">
              <a:rPr lang="zh-CN" altLang="zh-CN" sz="1300" b="1" smtClean="0"/>
              <a:pPr/>
              <a:t>1</a:t>
            </a:fld>
            <a:endParaRPr lang="zh-CN" altLang="zh-CN" sz="1300" b="1" smtClean="0"/>
          </a:p>
        </p:txBody>
      </p:sp>
    </p:spTree>
    <p:extLst>
      <p:ext uri="{BB962C8B-B14F-4D97-AF65-F5344CB8AC3E}">
        <p14:creationId xmlns:p14="http://schemas.microsoft.com/office/powerpoint/2010/main" val="2521765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23900" indent="-2778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12838" indent="-220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58925" indent="-220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05013" indent="-2206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62213" indent="-220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19413" indent="-220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376613" indent="-220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33813" indent="-220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AEA82C9-A755-4448-AD0C-03E936F33044}" type="slidenum">
              <a:rPr lang="zh-CN" altLang="zh-CN" sz="1300" b="1" smtClean="0"/>
              <a:pPr/>
              <a:t>2</a:t>
            </a:fld>
            <a:endParaRPr lang="zh-CN" altLang="zh-CN" sz="1300" b="1" smtClean="0"/>
          </a:p>
        </p:txBody>
      </p:sp>
    </p:spTree>
    <p:extLst>
      <p:ext uri="{BB962C8B-B14F-4D97-AF65-F5344CB8AC3E}">
        <p14:creationId xmlns:p14="http://schemas.microsoft.com/office/powerpoint/2010/main" val="3258276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81050" indent="-298450"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04913" indent="-239713"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87513" indent="-239713"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0113" indent="-239713"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27313" indent="-23971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4513" indent="-23971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1713" indent="-23971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98913" indent="-239713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A632163-505A-4D67-A91C-51E27CA88085}" type="slidenum">
              <a:rPr lang="en-US" altLang="zh-CN" sz="1300" smtClean="0"/>
              <a:pPr/>
              <a:t>4</a:t>
            </a:fld>
            <a:endParaRPr lang="en-US" altLang="zh-CN" sz="130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5010150" y="1808163"/>
            <a:ext cx="0" cy="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5088" y="4475163"/>
            <a:ext cx="4191000" cy="6937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90336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A029D-CCE7-401F-9824-4CB80FEFFC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962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3D1C2-C91D-4B21-AFE0-4B61D1200D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880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D3C5A-72F3-4E6D-BC13-A2108193AE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004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A1CBA-74AA-43ED-9371-986D7B0183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352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02327-CB4C-479B-8055-9F80259C2D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376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95520-6BFE-47B9-85BF-2FB4B5FB8B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47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D52D1-C37D-40B5-A3BA-B7E655A8B6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231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2D7FC-684D-4FC0-93B0-87C6F70682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328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414F6-372A-40EC-92B5-4465BC922D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59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01498-7D65-4E46-9BA1-F65BF9CFF4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39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67942-7CDC-4421-B464-0884169B6B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472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D4AC1-7175-4E42-80F7-C4D10A46DB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059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BD02DFB-B68D-4EE6-97B4-68B2901661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3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7.w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0.bin"/><Relationship Id="rId18" Type="http://schemas.openxmlformats.org/officeDocument/2006/relationships/image" Target="../media/image46.wmf"/><Relationship Id="rId26" Type="http://schemas.openxmlformats.org/officeDocument/2006/relationships/image" Target="../media/image50.wmf"/><Relationship Id="rId39" Type="http://schemas.openxmlformats.org/officeDocument/2006/relationships/oleObject" Target="../embeddings/oleObject43.bin"/><Relationship Id="rId21" Type="http://schemas.openxmlformats.org/officeDocument/2006/relationships/oleObject" Target="../embeddings/oleObject34.bin"/><Relationship Id="rId34" Type="http://schemas.openxmlformats.org/officeDocument/2006/relationships/image" Target="../media/image54.wmf"/><Relationship Id="rId42" Type="http://schemas.openxmlformats.org/officeDocument/2006/relationships/image" Target="../media/image58.wmf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5.wmf"/><Relationship Id="rId29" Type="http://schemas.openxmlformats.org/officeDocument/2006/relationships/oleObject" Target="../embeddings/oleObject38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29.bin"/><Relationship Id="rId24" Type="http://schemas.openxmlformats.org/officeDocument/2006/relationships/image" Target="../media/image49.wmf"/><Relationship Id="rId32" Type="http://schemas.openxmlformats.org/officeDocument/2006/relationships/image" Target="../media/image53.wmf"/><Relationship Id="rId37" Type="http://schemas.openxmlformats.org/officeDocument/2006/relationships/oleObject" Target="../embeddings/oleObject42.bin"/><Relationship Id="rId40" Type="http://schemas.openxmlformats.org/officeDocument/2006/relationships/image" Target="../media/image57.wmf"/><Relationship Id="rId45" Type="http://schemas.openxmlformats.org/officeDocument/2006/relationships/oleObject" Target="../embeddings/oleObject46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23" Type="http://schemas.openxmlformats.org/officeDocument/2006/relationships/oleObject" Target="../embeddings/oleObject35.bin"/><Relationship Id="rId28" Type="http://schemas.openxmlformats.org/officeDocument/2006/relationships/image" Target="../media/image51.wmf"/><Relationship Id="rId36" Type="http://schemas.openxmlformats.org/officeDocument/2006/relationships/image" Target="../media/image55.wmf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33.bin"/><Relationship Id="rId31" Type="http://schemas.openxmlformats.org/officeDocument/2006/relationships/oleObject" Target="../embeddings/oleObject39.bin"/><Relationship Id="rId44" Type="http://schemas.openxmlformats.org/officeDocument/2006/relationships/image" Target="../media/image59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44.wmf"/><Relationship Id="rId22" Type="http://schemas.openxmlformats.org/officeDocument/2006/relationships/image" Target="../media/image48.wmf"/><Relationship Id="rId27" Type="http://schemas.openxmlformats.org/officeDocument/2006/relationships/oleObject" Target="../embeddings/oleObject37.bin"/><Relationship Id="rId30" Type="http://schemas.openxmlformats.org/officeDocument/2006/relationships/image" Target="../media/image52.wmf"/><Relationship Id="rId35" Type="http://schemas.openxmlformats.org/officeDocument/2006/relationships/oleObject" Target="../embeddings/oleObject41.bin"/><Relationship Id="rId43" Type="http://schemas.openxmlformats.org/officeDocument/2006/relationships/oleObject" Target="../embeddings/oleObject45.bin"/><Relationship Id="rId8" Type="http://schemas.openxmlformats.org/officeDocument/2006/relationships/image" Target="../media/image41.wmf"/><Relationship Id="rId3" Type="http://schemas.openxmlformats.org/officeDocument/2006/relationships/oleObject" Target="../embeddings/oleObject25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32.bin"/><Relationship Id="rId25" Type="http://schemas.openxmlformats.org/officeDocument/2006/relationships/oleObject" Target="../embeddings/oleObject36.bin"/><Relationship Id="rId33" Type="http://schemas.openxmlformats.org/officeDocument/2006/relationships/oleObject" Target="../embeddings/oleObject40.bin"/><Relationship Id="rId38" Type="http://schemas.openxmlformats.org/officeDocument/2006/relationships/image" Target="../media/image56.wmf"/><Relationship Id="rId46" Type="http://schemas.openxmlformats.org/officeDocument/2006/relationships/image" Target="../media/image60.wmf"/><Relationship Id="rId20" Type="http://schemas.openxmlformats.org/officeDocument/2006/relationships/image" Target="../media/image47.wmf"/><Relationship Id="rId41" Type="http://schemas.openxmlformats.org/officeDocument/2006/relationships/oleObject" Target="../embeddings/oleObject4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8.bin"/><Relationship Id="rId10" Type="http://schemas.openxmlformats.org/officeDocument/2006/relationships/oleObject" Target="../embeddings/oleObject51.bin"/><Relationship Id="rId4" Type="http://schemas.openxmlformats.org/officeDocument/2006/relationships/image" Target="../media/image61.wmf"/><Relationship Id="rId9" Type="http://schemas.openxmlformats.org/officeDocument/2006/relationships/oleObject" Target="../embeddings/oleObject5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5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75.wmf"/><Relationship Id="rId26" Type="http://schemas.openxmlformats.org/officeDocument/2006/relationships/image" Target="../media/image79.wmf"/><Relationship Id="rId3" Type="http://schemas.openxmlformats.org/officeDocument/2006/relationships/oleObject" Target="../embeddings/oleObject55.bin"/><Relationship Id="rId21" Type="http://schemas.openxmlformats.org/officeDocument/2006/relationships/oleObject" Target="../embeddings/oleObject64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62.bin"/><Relationship Id="rId25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wmf"/><Relationship Id="rId20" Type="http://schemas.openxmlformats.org/officeDocument/2006/relationships/image" Target="../media/image76.wmf"/><Relationship Id="rId29" Type="http://schemas.openxmlformats.org/officeDocument/2006/relationships/oleObject" Target="../embeddings/oleObject68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59.bin"/><Relationship Id="rId24" Type="http://schemas.openxmlformats.org/officeDocument/2006/relationships/image" Target="../media/image78.wmf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23" Type="http://schemas.openxmlformats.org/officeDocument/2006/relationships/oleObject" Target="../embeddings/oleObject65.bin"/><Relationship Id="rId28" Type="http://schemas.openxmlformats.org/officeDocument/2006/relationships/image" Target="../media/image80.wmf"/><Relationship Id="rId10" Type="http://schemas.openxmlformats.org/officeDocument/2006/relationships/image" Target="../media/image71.wmf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68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73.wmf"/><Relationship Id="rId22" Type="http://schemas.openxmlformats.org/officeDocument/2006/relationships/image" Target="../media/image77.wmf"/><Relationship Id="rId27" Type="http://schemas.openxmlformats.org/officeDocument/2006/relationships/oleObject" Target="../embeddings/oleObject67.bin"/><Relationship Id="rId30" Type="http://schemas.openxmlformats.org/officeDocument/2006/relationships/image" Target="../media/image8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74.bin"/><Relationship Id="rId18" Type="http://schemas.openxmlformats.org/officeDocument/2006/relationships/oleObject" Target="../embeddings/oleObject76.bin"/><Relationship Id="rId26" Type="http://schemas.openxmlformats.org/officeDocument/2006/relationships/oleObject" Target="../embeddings/oleObject80.bin"/><Relationship Id="rId3" Type="http://schemas.openxmlformats.org/officeDocument/2006/relationships/oleObject" Target="../embeddings/oleObject69.bin"/><Relationship Id="rId21" Type="http://schemas.openxmlformats.org/officeDocument/2006/relationships/image" Target="../media/image90.wmf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86.wmf"/><Relationship Id="rId17" Type="http://schemas.openxmlformats.org/officeDocument/2006/relationships/image" Target="../media/image94.wmf"/><Relationship Id="rId25" Type="http://schemas.openxmlformats.org/officeDocument/2006/relationships/image" Target="../media/image9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emf"/><Relationship Id="rId20" Type="http://schemas.openxmlformats.org/officeDocument/2006/relationships/oleObject" Target="../embeddings/oleObject77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73.bin"/><Relationship Id="rId24" Type="http://schemas.openxmlformats.org/officeDocument/2006/relationships/oleObject" Target="../embeddings/oleObject79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image" Target="../media/image91.wmf"/><Relationship Id="rId10" Type="http://schemas.openxmlformats.org/officeDocument/2006/relationships/image" Target="../media/image85.wmf"/><Relationship Id="rId19" Type="http://schemas.openxmlformats.org/officeDocument/2006/relationships/image" Target="../media/image89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87.emf"/><Relationship Id="rId22" Type="http://schemas.openxmlformats.org/officeDocument/2006/relationships/oleObject" Target="../embeddings/oleObject78.bin"/><Relationship Id="rId27" Type="http://schemas.openxmlformats.org/officeDocument/2006/relationships/image" Target="../media/image9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99.wmf"/><Relationship Id="rId18" Type="http://schemas.openxmlformats.org/officeDocument/2006/relationships/image" Target="../media/image94.wmf"/><Relationship Id="rId3" Type="http://schemas.openxmlformats.org/officeDocument/2006/relationships/image" Target="../media/image102.png"/><Relationship Id="rId7" Type="http://schemas.openxmlformats.org/officeDocument/2006/relationships/image" Target="../media/image96.wmf"/><Relationship Id="rId12" Type="http://schemas.openxmlformats.org/officeDocument/2006/relationships/oleObject" Target="../embeddings/oleObject85.bin"/><Relationship Id="rId17" Type="http://schemas.openxmlformats.org/officeDocument/2006/relationships/image" Target="../media/image10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7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98.wmf"/><Relationship Id="rId5" Type="http://schemas.openxmlformats.org/officeDocument/2006/relationships/image" Target="../media/image95.wmf"/><Relationship Id="rId15" Type="http://schemas.openxmlformats.org/officeDocument/2006/relationships/image" Target="../media/image100.wmf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81.bin"/><Relationship Id="rId9" Type="http://schemas.openxmlformats.org/officeDocument/2006/relationships/image" Target="../media/image97.wmf"/><Relationship Id="rId14" Type="http://schemas.openxmlformats.org/officeDocument/2006/relationships/oleObject" Target="../embeddings/oleObject8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93.bin"/><Relationship Id="rId18" Type="http://schemas.openxmlformats.org/officeDocument/2006/relationships/image" Target="../media/image110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107.wmf"/><Relationship Id="rId1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9.wmf"/><Relationship Id="rId20" Type="http://schemas.openxmlformats.org/officeDocument/2006/relationships/image" Target="../media/image111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106.wmf"/><Relationship Id="rId19" Type="http://schemas.openxmlformats.org/officeDocument/2006/relationships/oleObject" Target="../embeddings/oleObject96.bin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10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bilibili.com/video/BV1t7411m7tq?from=search&amp;seid=9902542641118812081&amp;spm_id_from=333.337.0.0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02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117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1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127.wmf"/><Relationship Id="rId3" Type="http://schemas.openxmlformats.org/officeDocument/2006/relationships/oleObject" Target="../embeddings/oleObject103.bin"/><Relationship Id="rId21" Type="http://schemas.openxmlformats.org/officeDocument/2006/relationships/oleObject" Target="../embeddings/oleObject112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24.wmf"/><Relationship Id="rId1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6.wmf"/><Relationship Id="rId20" Type="http://schemas.openxmlformats.org/officeDocument/2006/relationships/image" Target="../media/image128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07.bin"/><Relationship Id="rId24" Type="http://schemas.openxmlformats.org/officeDocument/2006/relationships/image" Target="../media/image130.wmf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23" Type="http://schemas.openxmlformats.org/officeDocument/2006/relationships/oleObject" Target="../embeddings/oleObject113.bin"/><Relationship Id="rId10" Type="http://schemas.openxmlformats.org/officeDocument/2006/relationships/image" Target="../media/image123.wmf"/><Relationship Id="rId19" Type="http://schemas.openxmlformats.org/officeDocument/2006/relationships/oleObject" Target="../embeddings/oleObject111.bin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25.wmf"/><Relationship Id="rId22" Type="http://schemas.openxmlformats.org/officeDocument/2006/relationships/image" Target="../media/image12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38.wmf"/><Relationship Id="rId3" Type="http://schemas.openxmlformats.org/officeDocument/2006/relationships/oleObject" Target="../embeddings/oleObject114.bin"/><Relationship Id="rId21" Type="http://schemas.openxmlformats.org/officeDocument/2006/relationships/oleObject" Target="../embeddings/oleObject123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35.wmf"/><Relationship Id="rId17" Type="http://schemas.openxmlformats.org/officeDocument/2006/relationships/oleObject" Target="../embeddings/oleObject121.bin"/><Relationship Id="rId25" Type="http://schemas.openxmlformats.org/officeDocument/2006/relationships/image" Target="../media/image9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7.wmf"/><Relationship Id="rId20" Type="http://schemas.openxmlformats.org/officeDocument/2006/relationships/image" Target="../media/image139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18.bin"/><Relationship Id="rId24" Type="http://schemas.openxmlformats.org/officeDocument/2006/relationships/image" Target="../media/image141.wmf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23" Type="http://schemas.openxmlformats.org/officeDocument/2006/relationships/oleObject" Target="../embeddings/oleObject124.bin"/><Relationship Id="rId10" Type="http://schemas.openxmlformats.org/officeDocument/2006/relationships/image" Target="../media/image134.wmf"/><Relationship Id="rId19" Type="http://schemas.openxmlformats.org/officeDocument/2006/relationships/oleObject" Target="../embeddings/oleObject122.bin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36.wmf"/><Relationship Id="rId22" Type="http://schemas.openxmlformats.org/officeDocument/2006/relationships/image" Target="../media/image14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4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0" Type="http://schemas.openxmlformats.org/officeDocument/2006/relationships/image" Target="../media/image145.wmf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2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50.wmf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3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36.bin"/><Relationship Id="rId10" Type="http://schemas.openxmlformats.org/officeDocument/2006/relationships/image" Target="../media/image155.png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138.bin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4.bin"/><Relationship Id="rId18" Type="http://schemas.openxmlformats.org/officeDocument/2006/relationships/image" Target="../media/image163.wmf"/><Relationship Id="rId26" Type="http://schemas.openxmlformats.org/officeDocument/2006/relationships/image" Target="../media/image167.wmf"/><Relationship Id="rId39" Type="http://schemas.openxmlformats.org/officeDocument/2006/relationships/oleObject" Target="../embeddings/oleObject157.bin"/><Relationship Id="rId21" Type="http://schemas.openxmlformats.org/officeDocument/2006/relationships/oleObject" Target="../embeddings/oleObject148.bin"/><Relationship Id="rId34" Type="http://schemas.openxmlformats.org/officeDocument/2006/relationships/image" Target="../media/image171.wmf"/><Relationship Id="rId42" Type="http://schemas.openxmlformats.org/officeDocument/2006/relationships/image" Target="../media/image175.wmf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2.wmf"/><Relationship Id="rId20" Type="http://schemas.openxmlformats.org/officeDocument/2006/relationships/image" Target="../media/image164.wmf"/><Relationship Id="rId29" Type="http://schemas.openxmlformats.org/officeDocument/2006/relationships/oleObject" Target="../embeddings/oleObject152.bin"/><Relationship Id="rId41" Type="http://schemas.openxmlformats.org/officeDocument/2006/relationships/oleObject" Target="../embeddings/oleObject158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143.bin"/><Relationship Id="rId24" Type="http://schemas.openxmlformats.org/officeDocument/2006/relationships/image" Target="../media/image166.wmf"/><Relationship Id="rId32" Type="http://schemas.openxmlformats.org/officeDocument/2006/relationships/image" Target="../media/image170.wmf"/><Relationship Id="rId37" Type="http://schemas.openxmlformats.org/officeDocument/2006/relationships/oleObject" Target="../embeddings/oleObject156.bin"/><Relationship Id="rId40" Type="http://schemas.openxmlformats.org/officeDocument/2006/relationships/image" Target="../media/image174.wmf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23" Type="http://schemas.openxmlformats.org/officeDocument/2006/relationships/oleObject" Target="../embeddings/oleObject149.bin"/><Relationship Id="rId28" Type="http://schemas.openxmlformats.org/officeDocument/2006/relationships/image" Target="../media/image168.wmf"/><Relationship Id="rId36" Type="http://schemas.openxmlformats.org/officeDocument/2006/relationships/image" Target="../media/image172.wmf"/><Relationship Id="rId10" Type="http://schemas.openxmlformats.org/officeDocument/2006/relationships/image" Target="../media/image159.wmf"/><Relationship Id="rId19" Type="http://schemas.openxmlformats.org/officeDocument/2006/relationships/oleObject" Target="../embeddings/oleObject147.bin"/><Relationship Id="rId31" Type="http://schemas.openxmlformats.org/officeDocument/2006/relationships/oleObject" Target="../embeddings/oleObject153.bin"/><Relationship Id="rId44" Type="http://schemas.openxmlformats.org/officeDocument/2006/relationships/image" Target="../media/image176.wmf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61.wmf"/><Relationship Id="rId22" Type="http://schemas.openxmlformats.org/officeDocument/2006/relationships/image" Target="../media/image165.wmf"/><Relationship Id="rId27" Type="http://schemas.openxmlformats.org/officeDocument/2006/relationships/oleObject" Target="../embeddings/oleObject151.bin"/><Relationship Id="rId30" Type="http://schemas.openxmlformats.org/officeDocument/2006/relationships/image" Target="../media/image169.wmf"/><Relationship Id="rId35" Type="http://schemas.openxmlformats.org/officeDocument/2006/relationships/oleObject" Target="../embeddings/oleObject155.bin"/><Relationship Id="rId43" Type="http://schemas.openxmlformats.org/officeDocument/2006/relationships/oleObject" Target="../embeddings/oleObject159.bin"/><Relationship Id="rId8" Type="http://schemas.openxmlformats.org/officeDocument/2006/relationships/image" Target="../media/image158.wmf"/><Relationship Id="rId3" Type="http://schemas.openxmlformats.org/officeDocument/2006/relationships/oleObject" Target="../embeddings/oleObject139.bin"/><Relationship Id="rId12" Type="http://schemas.openxmlformats.org/officeDocument/2006/relationships/image" Target="../media/image160.wmf"/><Relationship Id="rId17" Type="http://schemas.openxmlformats.org/officeDocument/2006/relationships/oleObject" Target="../embeddings/oleObject146.bin"/><Relationship Id="rId25" Type="http://schemas.openxmlformats.org/officeDocument/2006/relationships/oleObject" Target="../embeddings/oleObject150.bin"/><Relationship Id="rId33" Type="http://schemas.openxmlformats.org/officeDocument/2006/relationships/oleObject" Target="../embeddings/oleObject154.bin"/><Relationship Id="rId38" Type="http://schemas.openxmlformats.org/officeDocument/2006/relationships/image" Target="../media/image17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13" Type="http://schemas.openxmlformats.org/officeDocument/2006/relationships/oleObject" Target="../embeddings/oleObject165.bin"/><Relationship Id="rId18" Type="http://schemas.openxmlformats.org/officeDocument/2006/relationships/image" Target="../media/image184.wmf"/><Relationship Id="rId26" Type="http://schemas.openxmlformats.org/officeDocument/2006/relationships/image" Target="../media/image188.wmf"/><Relationship Id="rId3" Type="http://schemas.openxmlformats.org/officeDocument/2006/relationships/oleObject" Target="../embeddings/oleObject160.bin"/><Relationship Id="rId21" Type="http://schemas.openxmlformats.org/officeDocument/2006/relationships/oleObject" Target="../embeddings/oleObject169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81.wmf"/><Relationship Id="rId17" Type="http://schemas.openxmlformats.org/officeDocument/2006/relationships/oleObject" Target="../embeddings/oleObject167.bin"/><Relationship Id="rId25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3.wmf"/><Relationship Id="rId20" Type="http://schemas.openxmlformats.org/officeDocument/2006/relationships/image" Target="../media/image185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78.wmf"/><Relationship Id="rId11" Type="http://schemas.openxmlformats.org/officeDocument/2006/relationships/oleObject" Target="../embeddings/oleObject164.bin"/><Relationship Id="rId24" Type="http://schemas.openxmlformats.org/officeDocument/2006/relationships/image" Target="../media/image187.wmf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23" Type="http://schemas.openxmlformats.org/officeDocument/2006/relationships/oleObject" Target="../embeddings/oleObject170.bin"/><Relationship Id="rId10" Type="http://schemas.openxmlformats.org/officeDocument/2006/relationships/image" Target="../media/image180.wmf"/><Relationship Id="rId19" Type="http://schemas.openxmlformats.org/officeDocument/2006/relationships/oleObject" Target="../embeddings/oleObject168.bin"/><Relationship Id="rId4" Type="http://schemas.openxmlformats.org/officeDocument/2006/relationships/image" Target="../media/image177.png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82.wmf"/><Relationship Id="rId22" Type="http://schemas.openxmlformats.org/officeDocument/2006/relationships/image" Target="../media/image186.wmf"/><Relationship Id="rId27" Type="http://schemas.openxmlformats.org/officeDocument/2006/relationships/image" Target="../media/image9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192.wmf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12" Type="http://schemas.openxmlformats.org/officeDocument/2006/relationships/oleObject" Target="../embeddings/oleObject177.bin"/><Relationship Id="rId17" Type="http://schemas.openxmlformats.org/officeDocument/2006/relationships/image" Target="../media/image19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9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90.wmf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3.bin"/><Relationship Id="rId15" Type="http://schemas.openxmlformats.org/officeDocument/2006/relationships/image" Target="../media/image193.wmf"/><Relationship Id="rId10" Type="http://schemas.openxmlformats.org/officeDocument/2006/relationships/image" Target="../media/image191.wmf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175.bin"/><Relationship Id="rId14" Type="http://schemas.openxmlformats.org/officeDocument/2006/relationships/oleObject" Target="../embeddings/oleObject17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13" Type="http://schemas.openxmlformats.org/officeDocument/2006/relationships/oleObject" Target="../embeddings/oleObject185.bin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2.bin"/><Relationship Id="rId12" Type="http://schemas.openxmlformats.org/officeDocument/2006/relationships/image" Target="../media/image19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1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96.wmf"/><Relationship Id="rId11" Type="http://schemas.openxmlformats.org/officeDocument/2006/relationships/oleObject" Target="../embeddings/oleObject184.bin"/><Relationship Id="rId5" Type="http://schemas.openxmlformats.org/officeDocument/2006/relationships/oleObject" Target="../embeddings/oleObject181.bin"/><Relationship Id="rId15" Type="http://schemas.openxmlformats.org/officeDocument/2006/relationships/oleObject" Target="../embeddings/oleObject186.bin"/><Relationship Id="rId10" Type="http://schemas.openxmlformats.org/officeDocument/2006/relationships/image" Target="../media/image198.wmf"/><Relationship Id="rId4" Type="http://schemas.openxmlformats.org/officeDocument/2006/relationships/image" Target="../media/image195.wmf"/><Relationship Id="rId9" Type="http://schemas.openxmlformats.org/officeDocument/2006/relationships/oleObject" Target="../embeddings/oleObject183.bin"/><Relationship Id="rId14" Type="http://schemas.openxmlformats.org/officeDocument/2006/relationships/image" Target="../media/image200.wmf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2.bin"/><Relationship Id="rId18" Type="http://schemas.openxmlformats.org/officeDocument/2006/relationships/image" Target="../media/image209.wmf"/><Relationship Id="rId26" Type="http://schemas.openxmlformats.org/officeDocument/2006/relationships/image" Target="../media/image213.wmf"/><Relationship Id="rId3" Type="http://schemas.openxmlformats.org/officeDocument/2006/relationships/oleObject" Target="../embeddings/oleObject187.bin"/><Relationship Id="rId21" Type="http://schemas.openxmlformats.org/officeDocument/2006/relationships/oleObject" Target="../embeddings/oleObject196.bin"/><Relationship Id="rId34" Type="http://schemas.openxmlformats.org/officeDocument/2006/relationships/image" Target="../media/image217.wmf"/><Relationship Id="rId7" Type="http://schemas.openxmlformats.org/officeDocument/2006/relationships/oleObject" Target="../embeddings/oleObject189.bin"/><Relationship Id="rId12" Type="http://schemas.openxmlformats.org/officeDocument/2006/relationships/image" Target="../media/image206.wmf"/><Relationship Id="rId17" Type="http://schemas.openxmlformats.org/officeDocument/2006/relationships/oleObject" Target="../embeddings/oleObject194.bin"/><Relationship Id="rId25" Type="http://schemas.openxmlformats.org/officeDocument/2006/relationships/oleObject" Target="../embeddings/oleObject198.bin"/><Relationship Id="rId33" Type="http://schemas.openxmlformats.org/officeDocument/2006/relationships/oleObject" Target="../embeddings/oleObject2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8.wmf"/><Relationship Id="rId20" Type="http://schemas.openxmlformats.org/officeDocument/2006/relationships/image" Target="../media/image210.wmf"/><Relationship Id="rId29" Type="http://schemas.openxmlformats.org/officeDocument/2006/relationships/oleObject" Target="../embeddings/oleObject200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03.wmf"/><Relationship Id="rId11" Type="http://schemas.openxmlformats.org/officeDocument/2006/relationships/oleObject" Target="../embeddings/oleObject191.bin"/><Relationship Id="rId24" Type="http://schemas.openxmlformats.org/officeDocument/2006/relationships/image" Target="../media/image212.wmf"/><Relationship Id="rId32" Type="http://schemas.openxmlformats.org/officeDocument/2006/relationships/image" Target="../media/image216.wmf"/><Relationship Id="rId5" Type="http://schemas.openxmlformats.org/officeDocument/2006/relationships/oleObject" Target="../embeddings/oleObject188.bin"/><Relationship Id="rId15" Type="http://schemas.openxmlformats.org/officeDocument/2006/relationships/oleObject" Target="../embeddings/oleObject193.bin"/><Relationship Id="rId23" Type="http://schemas.openxmlformats.org/officeDocument/2006/relationships/oleObject" Target="../embeddings/oleObject197.bin"/><Relationship Id="rId28" Type="http://schemas.openxmlformats.org/officeDocument/2006/relationships/image" Target="../media/image214.wmf"/><Relationship Id="rId10" Type="http://schemas.openxmlformats.org/officeDocument/2006/relationships/image" Target="../media/image205.wmf"/><Relationship Id="rId19" Type="http://schemas.openxmlformats.org/officeDocument/2006/relationships/oleObject" Target="../embeddings/oleObject195.bin"/><Relationship Id="rId31" Type="http://schemas.openxmlformats.org/officeDocument/2006/relationships/oleObject" Target="../embeddings/oleObject201.bin"/><Relationship Id="rId4" Type="http://schemas.openxmlformats.org/officeDocument/2006/relationships/image" Target="../media/image202.wmf"/><Relationship Id="rId9" Type="http://schemas.openxmlformats.org/officeDocument/2006/relationships/oleObject" Target="../embeddings/oleObject190.bin"/><Relationship Id="rId14" Type="http://schemas.openxmlformats.org/officeDocument/2006/relationships/image" Target="../media/image207.wmf"/><Relationship Id="rId22" Type="http://schemas.openxmlformats.org/officeDocument/2006/relationships/image" Target="../media/image211.wmf"/><Relationship Id="rId27" Type="http://schemas.openxmlformats.org/officeDocument/2006/relationships/oleObject" Target="../embeddings/oleObject199.bin"/><Relationship Id="rId30" Type="http://schemas.openxmlformats.org/officeDocument/2006/relationships/image" Target="../media/image215.wmf"/><Relationship Id="rId8" Type="http://schemas.openxmlformats.org/officeDocument/2006/relationships/image" Target="../media/image204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8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3" Type="http://schemas.openxmlformats.org/officeDocument/2006/relationships/oleObject" Target="../embeddings/oleObject203.bin"/><Relationship Id="rId7" Type="http://schemas.openxmlformats.org/officeDocument/2006/relationships/oleObject" Target="../embeddings/oleObject2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20.wmf"/><Relationship Id="rId5" Type="http://schemas.openxmlformats.org/officeDocument/2006/relationships/oleObject" Target="../embeddings/oleObject204.bin"/><Relationship Id="rId4" Type="http://schemas.openxmlformats.org/officeDocument/2006/relationships/image" Target="../media/image219.wmf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1.bin"/><Relationship Id="rId18" Type="http://schemas.openxmlformats.org/officeDocument/2006/relationships/image" Target="../media/image71.wmf"/><Relationship Id="rId26" Type="http://schemas.openxmlformats.org/officeDocument/2006/relationships/image" Target="../media/image90.wmf"/><Relationship Id="rId21" Type="http://schemas.openxmlformats.org/officeDocument/2006/relationships/oleObject" Target="../embeddings/oleObject215.bin"/><Relationship Id="rId34" Type="http://schemas.openxmlformats.org/officeDocument/2006/relationships/image" Target="../media/image107.wmf"/><Relationship Id="rId7" Type="http://schemas.openxmlformats.org/officeDocument/2006/relationships/oleObject" Target="../embeddings/oleObject208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213.bin"/><Relationship Id="rId25" Type="http://schemas.openxmlformats.org/officeDocument/2006/relationships/oleObject" Target="../embeddings/oleObject217.bin"/><Relationship Id="rId33" Type="http://schemas.openxmlformats.org/officeDocument/2006/relationships/oleObject" Target="../embeddings/oleObject221.bin"/><Relationship Id="rId38" Type="http://schemas.openxmlformats.org/officeDocument/2006/relationships/image" Target="../media/image11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0.wmf"/><Relationship Id="rId20" Type="http://schemas.openxmlformats.org/officeDocument/2006/relationships/image" Target="../media/image72.wmf"/><Relationship Id="rId29" Type="http://schemas.openxmlformats.org/officeDocument/2006/relationships/oleObject" Target="../embeddings/oleObject219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210.bin"/><Relationship Id="rId24" Type="http://schemas.openxmlformats.org/officeDocument/2006/relationships/image" Target="../media/image89.wmf"/><Relationship Id="rId32" Type="http://schemas.openxmlformats.org/officeDocument/2006/relationships/image" Target="../media/image106.wmf"/><Relationship Id="rId37" Type="http://schemas.openxmlformats.org/officeDocument/2006/relationships/oleObject" Target="../embeddings/oleObject223.bin"/><Relationship Id="rId5" Type="http://schemas.openxmlformats.org/officeDocument/2006/relationships/oleObject" Target="../embeddings/oleObject207.bin"/><Relationship Id="rId15" Type="http://schemas.openxmlformats.org/officeDocument/2006/relationships/oleObject" Target="../embeddings/oleObject212.bin"/><Relationship Id="rId23" Type="http://schemas.openxmlformats.org/officeDocument/2006/relationships/oleObject" Target="../embeddings/oleObject216.bin"/><Relationship Id="rId28" Type="http://schemas.openxmlformats.org/officeDocument/2006/relationships/image" Target="../media/image91.wmf"/><Relationship Id="rId36" Type="http://schemas.openxmlformats.org/officeDocument/2006/relationships/image" Target="../media/image108.wmf"/><Relationship Id="rId10" Type="http://schemas.openxmlformats.org/officeDocument/2006/relationships/image" Target="../media/image78.wmf"/><Relationship Id="rId19" Type="http://schemas.openxmlformats.org/officeDocument/2006/relationships/oleObject" Target="../embeddings/oleObject214.bin"/><Relationship Id="rId31" Type="http://schemas.openxmlformats.org/officeDocument/2006/relationships/oleObject" Target="../embeddings/oleObject220.bin"/><Relationship Id="rId4" Type="http://schemas.openxmlformats.org/officeDocument/2006/relationships/image" Target="../media/image73.wmf"/><Relationship Id="rId9" Type="http://schemas.openxmlformats.org/officeDocument/2006/relationships/oleObject" Target="../embeddings/oleObject209.bin"/><Relationship Id="rId14" Type="http://schemas.openxmlformats.org/officeDocument/2006/relationships/image" Target="../media/image69.wmf"/><Relationship Id="rId22" Type="http://schemas.openxmlformats.org/officeDocument/2006/relationships/image" Target="../media/image86.wmf"/><Relationship Id="rId27" Type="http://schemas.openxmlformats.org/officeDocument/2006/relationships/oleObject" Target="../embeddings/oleObject218.bin"/><Relationship Id="rId30" Type="http://schemas.openxmlformats.org/officeDocument/2006/relationships/image" Target="../media/image92.wmf"/><Relationship Id="rId35" Type="http://schemas.openxmlformats.org/officeDocument/2006/relationships/oleObject" Target="../embeddings/oleObject222.bin"/><Relationship Id="rId8" Type="http://schemas.openxmlformats.org/officeDocument/2006/relationships/image" Target="../media/image77.wmf"/><Relationship Id="rId3" Type="http://schemas.openxmlformats.org/officeDocument/2006/relationships/oleObject" Target="../embeddings/oleObject206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6.bin"/><Relationship Id="rId13" Type="http://schemas.openxmlformats.org/officeDocument/2006/relationships/image" Target="../media/image223.wmf"/><Relationship Id="rId18" Type="http://schemas.openxmlformats.org/officeDocument/2006/relationships/oleObject" Target="../embeddings/oleObject231.bin"/><Relationship Id="rId3" Type="http://schemas.openxmlformats.org/officeDocument/2006/relationships/image" Target="../media/image112.jpeg"/><Relationship Id="rId21" Type="http://schemas.openxmlformats.org/officeDocument/2006/relationships/oleObject" Target="../embeddings/oleObject233.bin"/><Relationship Id="rId7" Type="http://schemas.openxmlformats.org/officeDocument/2006/relationships/image" Target="../media/image115.wmf"/><Relationship Id="rId12" Type="http://schemas.openxmlformats.org/officeDocument/2006/relationships/oleObject" Target="../embeddings/oleObject228.bin"/><Relationship Id="rId17" Type="http://schemas.openxmlformats.org/officeDocument/2006/relationships/image" Target="../media/image22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0.bin"/><Relationship Id="rId20" Type="http://schemas.openxmlformats.org/officeDocument/2006/relationships/oleObject" Target="../embeddings/oleObject232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25.bin"/><Relationship Id="rId11" Type="http://schemas.openxmlformats.org/officeDocument/2006/relationships/image" Target="../media/image118.wmf"/><Relationship Id="rId24" Type="http://schemas.openxmlformats.org/officeDocument/2006/relationships/image" Target="../media/image226.wmf"/><Relationship Id="rId5" Type="http://schemas.openxmlformats.org/officeDocument/2006/relationships/image" Target="../media/image222.wmf"/><Relationship Id="rId15" Type="http://schemas.openxmlformats.org/officeDocument/2006/relationships/image" Target="../media/image116.wmf"/><Relationship Id="rId23" Type="http://schemas.openxmlformats.org/officeDocument/2006/relationships/oleObject" Target="../embeddings/oleObject234.bin"/><Relationship Id="rId10" Type="http://schemas.openxmlformats.org/officeDocument/2006/relationships/oleObject" Target="../embeddings/oleObject227.bin"/><Relationship Id="rId19" Type="http://schemas.openxmlformats.org/officeDocument/2006/relationships/image" Target="../media/image188.wmf"/><Relationship Id="rId4" Type="http://schemas.openxmlformats.org/officeDocument/2006/relationships/oleObject" Target="../embeddings/oleObject224.bin"/><Relationship Id="rId9" Type="http://schemas.openxmlformats.org/officeDocument/2006/relationships/image" Target="../media/image117.wmf"/><Relationship Id="rId14" Type="http://schemas.openxmlformats.org/officeDocument/2006/relationships/oleObject" Target="../embeddings/oleObject229.bin"/><Relationship Id="rId22" Type="http://schemas.openxmlformats.org/officeDocument/2006/relationships/image" Target="../media/image225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21.wmf"/><Relationship Id="rId18" Type="http://schemas.openxmlformats.org/officeDocument/2006/relationships/image" Target="../media/image26.jpeg"/><Relationship Id="rId3" Type="http://schemas.openxmlformats.org/officeDocument/2006/relationships/image" Target="../media/image25.wmf"/><Relationship Id="rId21" Type="http://schemas.openxmlformats.org/officeDocument/2006/relationships/image" Target="../media/image24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4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27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3348038" y="187325"/>
            <a:ext cx="2592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上节内容回顾</a:t>
            </a:r>
          </a:p>
        </p:txBody>
      </p:sp>
      <p:sp>
        <p:nvSpPr>
          <p:cNvPr id="54" name="Text Box 3"/>
          <p:cNvSpPr txBox="1">
            <a:spLocks noChangeArrowheads="1"/>
          </p:cNvSpPr>
          <p:nvPr/>
        </p:nvSpPr>
        <p:spPr bwMode="auto">
          <a:xfrm>
            <a:off x="179388" y="800100"/>
            <a:ext cx="2592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电磁振荡</a:t>
            </a:r>
            <a:endParaRPr lang="en-US" altLang="zh-CN" sz="280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15900" y="1360488"/>
            <a:ext cx="5099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电路中电量</a:t>
            </a:r>
            <a:r>
              <a:rPr kumimoji="1" lang="en-US" altLang="zh-CN" sz="2400" b="1" i="1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和电流</a:t>
            </a:r>
            <a:r>
              <a:rPr kumimoji="1" lang="en-US" altLang="zh-CN" sz="2400" b="1" i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的周期性变化。</a:t>
            </a:r>
          </a:p>
        </p:txBody>
      </p:sp>
      <p:graphicFrame>
        <p:nvGraphicFramePr>
          <p:cNvPr id="55" name="Object 136"/>
          <p:cNvGraphicFramePr>
            <a:graphicFrameLocks noChangeAspect="1"/>
          </p:cNvGraphicFramePr>
          <p:nvPr/>
        </p:nvGraphicFramePr>
        <p:xfrm>
          <a:off x="1200150" y="3287713"/>
          <a:ext cx="3132138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2" name="Equation" r:id="rId4" imgW="3022600" imgH="431800" progId="Equation.DSMT4">
                  <p:embed/>
                </p:oleObj>
              </mc:Choice>
              <mc:Fallback>
                <p:oleObj name="Equation" r:id="rId4" imgW="30226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3287713"/>
                        <a:ext cx="3132138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37"/>
          <p:cNvGraphicFramePr>
            <a:graphicFrameLocks noChangeAspect="1"/>
          </p:cNvGraphicFramePr>
          <p:nvPr/>
        </p:nvGraphicFramePr>
        <p:xfrm>
          <a:off x="1212850" y="2686050"/>
          <a:ext cx="277336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3" name="Equation" r:id="rId6" imgW="2603500" imgH="431800" progId="Equation.DSMT4">
                  <p:embed/>
                </p:oleObj>
              </mc:Choice>
              <mc:Fallback>
                <p:oleObj name="Equation" r:id="rId6" imgW="2603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2686050"/>
                        <a:ext cx="2773363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35"/>
          <p:cNvSpPr txBox="1">
            <a:spLocks noChangeArrowheads="1"/>
          </p:cNvSpPr>
          <p:nvPr/>
        </p:nvSpPr>
        <p:spPr bwMode="auto">
          <a:xfrm>
            <a:off x="268288" y="2028825"/>
            <a:ext cx="2881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振荡方程</a:t>
            </a:r>
            <a:endParaRPr kumimoji="1"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8" name="Object 130"/>
          <p:cNvGraphicFramePr>
            <a:graphicFrameLocks noChangeAspect="1"/>
          </p:cNvGraphicFramePr>
          <p:nvPr/>
        </p:nvGraphicFramePr>
        <p:xfrm>
          <a:off x="1646238" y="1858963"/>
          <a:ext cx="353853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4" name="Equation" r:id="rId8" imgW="3340100" imgH="762000" progId="Equation.DSMT4">
                  <p:embed/>
                </p:oleObj>
              </mc:Choice>
              <mc:Fallback>
                <p:oleObj name="Equation" r:id="rId8" imgW="3340100" imgH="762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1858963"/>
                        <a:ext cx="3538537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3"/>
          <p:cNvGraphicFramePr>
            <a:graphicFrameLocks noChangeAspect="1"/>
          </p:cNvGraphicFramePr>
          <p:nvPr/>
        </p:nvGraphicFramePr>
        <p:xfrm>
          <a:off x="388938" y="4429125"/>
          <a:ext cx="4795837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5" name="Equation" r:id="rId10" imgW="7797800" imgH="1117600" progId="Equation.DSMT4">
                  <p:embed/>
                </p:oleObj>
              </mc:Choice>
              <mc:Fallback>
                <p:oleObj name="Equation" r:id="rId10" imgW="7797800" imgH="1117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4429125"/>
                        <a:ext cx="4795837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4"/>
          <p:cNvGraphicFramePr>
            <a:graphicFrameLocks noChangeAspect="1"/>
          </p:cNvGraphicFramePr>
          <p:nvPr/>
        </p:nvGraphicFramePr>
        <p:xfrm>
          <a:off x="393700" y="5157788"/>
          <a:ext cx="47910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6" name="Equation" r:id="rId12" imgW="4978400" imgH="673100" progId="Equation.DSMT4">
                  <p:embed/>
                </p:oleObj>
              </mc:Choice>
              <mc:Fallback>
                <p:oleObj name="Equation" r:id="rId12" imgW="4978400" imgH="673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5157788"/>
                        <a:ext cx="4791075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10"/>
          <p:cNvGraphicFramePr>
            <a:graphicFrameLocks noChangeAspect="1"/>
          </p:cNvGraphicFramePr>
          <p:nvPr/>
        </p:nvGraphicFramePr>
        <p:xfrm>
          <a:off x="388938" y="5891213"/>
          <a:ext cx="331311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7" name="Equation" r:id="rId14" imgW="3327400" imgH="673100" progId="Equation.DSMT4">
                  <p:embed/>
                </p:oleObj>
              </mc:Choice>
              <mc:Fallback>
                <p:oleObj name="Equation" r:id="rId14" imgW="3327400" imgH="673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5891213"/>
                        <a:ext cx="3313112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箭头 5"/>
          <p:cNvSpPr/>
          <p:nvPr/>
        </p:nvSpPr>
        <p:spPr>
          <a:xfrm>
            <a:off x="479425" y="2820988"/>
            <a:ext cx="588963" cy="30797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28613" y="3914775"/>
            <a:ext cx="2820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 i="1">
                <a:latin typeface="黑体" panose="02010609060101010101" pitchFamily="49" charset="-122"/>
                <a:ea typeface="黑体" panose="02010609060101010101" pitchFamily="49" charset="-122"/>
              </a:rPr>
              <a:t>LC 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振荡电路的能量</a:t>
            </a:r>
          </a:p>
        </p:txBody>
      </p:sp>
      <p:pic>
        <p:nvPicPr>
          <p:cNvPr id="28686" name="图片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75" y="1958975"/>
            <a:ext cx="3275013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343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7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autoUpdateAnimBg="0"/>
      <p:bldP spid="54" grpId="0" autoUpdateAnimBg="0"/>
      <p:bldP spid="4" grpId="0"/>
      <p:bldP spid="57" grpId="0" autoUpdateAnimBg="0"/>
      <p:bldP spid="6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53988" y="215900"/>
            <a:ext cx="2898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800">
                <a:solidFill>
                  <a:srgbClr val="0000CC"/>
                </a:solidFill>
                <a:latin typeface="Times New Roman" panose="02020603050405020304" pitchFamily="18" charset="0"/>
              </a:rPr>
              <a:t>1.2 </a:t>
            </a:r>
            <a:r>
              <a:rPr kumimoji="1" lang="zh-CN" altLang="en-US" sz="2800">
                <a:solidFill>
                  <a:srgbClr val="0000CC"/>
                </a:solidFill>
                <a:latin typeface="方正书宋简体"/>
              </a:rPr>
              <a:t>光源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628650" y="719138"/>
            <a:ext cx="716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方正书宋简体"/>
              </a:rPr>
              <a:t>光源的最基本发光单元是分子、原子。</a:t>
            </a:r>
            <a:endParaRPr kumimoji="1" lang="zh-CN" altLang="en-US" sz="2800" b="0">
              <a:latin typeface="方正书宋简体"/>
            </a:endParaRPr>
          </a:p>
        </p:txBody>
      </p:sp>
      <p:sp>
        <p:nvSpPr>
          <p:cNvPr id="95236" name="Line 4"/>
          <p:cNvSpPr>
            <a:spLocks noChangeShapeType="1"/>
          </p:cNvSpPr>
          <p:nvPr/>
        </p:nvSpPr>
        <p:spPr bwMode="auto">
          <a:xfrm>
            <a:off x="2743200" y="1895475"/>
            <a:ext cx="0" cy="8937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819400" y="2179638"/>
            <a:ext cx="723900" cy="134937"/>
            <a:chOff x="1696" y="2201"/>
            <a:chExt cx="456" cy="85"/>
          </a:xfrm>
        </p:grpSpPr>
        <p:grpSp>
          <p:nvGrpSpPr>
            <p:cNvPr id="13467" name="Group 6"/>
            <p:cNvGrpSpPr>
              <a:grpSpLocks/>
            </p:cNvGrpSpPr>
            <p:nvPr/>
          </p:nvGrpSpPr>
          <p:grpSpPr bwMode="auto">
            <a:xfrm>
              <a:off x="1696" y="2201"/>
              <a:ext cx="167" cy="80"/>
              <a:chOff x="0" y="0"/>
              <a:chExt cx="19999" cy="20000"/>
            </a:xfrm>
          </p:grpSpPr>
          <p:sp>
            <p:nvSpPr>
              <p:cNvPr id="13472" name="Freeform 7"/>
              <p:cNvSpPr>
                <a:spLocks/>
              </p:cNvSpPr>
              <p:nvPr/>
            </p:nvSpPr>
            <p:spPr bwMode="auto">
              <a:xfrm>
                <a:off x="0" y="0"/>
                <a:ext cx="9724" cy="10249"/>
              </a:xfrm>
              <a:custGeom>
                <a:avLst/>
                <a:gdLst>
                  <a:gd name="T0" fmla="*/ 0 w 20000"/>
                  <a:gd name="T1" fmla="*/ 1 h 20000"/>
                  <a:gd name="T2" fmla="*/ 0 w 20000"/>
                  <a:gd name="T3" fmla="*/ 1 h 20000"/>
                  <a:gd name="T4" fmla="*/ 0 w 20000"/>
                  <a:gd name="T5" fmla="*/ 1 h 20000"/>
                  <a:gd name="T6" fmla="*/ 0 w 20000"/>
                  <a:gd name="T7" fmla="*/ 1 h 20000"/>
                  <a:gd name="T8" fmla="*/ 0 w 20000"/>
                  <a:gd name="T9" fmla="*/ 1 h 20000"/>
                  <a:gd name="T10" fmla="*/ 0 w 20000"/>
                  <a:gd name="T11" fmla="*/ 1 h 20000"/>
                  <a:gd name="T12" fmla="*/ 0 w 20000"/>
                  <a:gd name="T13" fmla="*/ 1 h 20000"/>
                  <a:gd name="T14" fmla="*/ 0 w 20000"/>
                  <a:gd name="T15" fmla="*/ 1 h 20000"/>
                  <a:gd name="T16" fmla="*/ 0 w 20000"/>
                  <a:gd name="T17" fmla="*/ 1 h 20000"/>
                  <a:gd name="T18" fmla="*/ 0 w 20000"/>
                  <a:gd name="T19" fmla="*/ 1 h 20000"/>
                  <a:gd name="T20" fmla="*/ 0 w 20000"/>
                  <a:gd name="T21" fmla="*/ 1 h 20000"/>
                  <a:gd name="T22" fmla="*/ 0 w 20000"/>
                  <a:gd name="T23" fmla="*/ 1 h 20000"/>
                  <a:gd name="T24" fmla="*/ 0 w 20000"/>
                  <a:gd name="T25" fmla="*/ 1 h 20000"/>
                  <a:gd name="T26" fmla="*/ 0 w 20000"/>
                  <a:gd name="T27" fmla="*/ 1 h 20000"/>
                  <a:gd name="T28" fmla="*/ 0 w 20000"/>
                  <a:gd name="T29" fmla="*/ 1 h 20000"/>
                  <a:gd name="T30" fmla="*/ 0 w 20000"/>
                  <a:gd name="T31" fmla="*/ 1 h 20000"/>
                  <a:gd name="T32" fmla="*/ 0 w 20000"/>
                  <a:gd name="T33" fmla="*/ 1 h 20000"/>
                  <a:gd name="T34" fmla="*/ 0 w 20000"/>
                  <a:gd name="T35" fmla="*/ 1 h 20000"/>
                  <a:gd name="T36" fmla="*/ 0 w 20000"/>
                  <a:gd name="T37" fmla="*/ 1 h 20000"/>
                  <a:gd name="T38" fmla="*/ 0 w 20000"/>
                  <a:gd name="T39" fmla="*/ 1 h 20000"/>
                  <a:gd name="T40" fmla="*/ 0 w 20000"/>
                  <a:gd name="T41" fmla="*/ 1 h 20000"/>
                  <a:gd name="T42" fmla="*/ 0 w 20000"/>
                  <a:gd name="T43" fmla="*/ 1 h 20000"/>
                  <a:gd name="T44" fmla="*/ 0 w 20000"/>
                  <a:gd name="T45" fmla="*/ 1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1 h 20000"/>
                  <a:gd name="T52" fmla="*/ 0 w 20000"/>
                  <a:gd name="T53" fmla="*/ 1 h 20000"/>
                  <a:gd name="T54" fmla="*/ 0 w 20000"/>
                  <a:gd name="T55" fmla="*/ 1 h 20000"/>
                  <a:gd name="T56" fmla="*/ 0 w 20000"/>
                  <a:gd name="T57" fmla="*/ 1 h 20000"/>
                  <a:gd name="T58" fmla="*/ 0 w 20000"/>
                  <a:gd name="T59" fmla="*/ 1 h 20000"/>
                  <a:gd name="T60" fmla="*/ 0 w 20000"/>
                  <a:gd name="T61" fmla="*/ 1 h 20000"/>
                  <a:gd name="T62" fmla="*/ 0 w 20000"/>
                  <a:gd name="T63" fmla="*/ 1 h 20000"/>
                  <a:gd name="T64" fmla="*/ 0 w 20000"/>
                  <a:gd name="T65" fmla="*/ 1 h 20000"/>
                  <a:gd name="T66" fmla="*/ 0 w 20000"/>
                  <a:gd name="T67" fmla="*/ 1 h 20000"/>
                  <a:gd name="T68" fmla="*/ 0 w 20000"/>
                  <a:gd name="T69" fmla="*/ 1 h 20000"/>
                  <a:gd name="T70" fmla="*/ 0 w 20000"/>
                  <a:gd name="T71" fmla="*/ 1 h 20000"/>
                  <a:gd name="T72" fmla="*/ 0 w 20000"/>
                  <a:gd name="T73" fmla="*/ 1 h 20000"/>
                  <a:gd name="T74" fmla="*/ 0 w 20000"/>
                  <a:gd name="T75" fmla="*/ 1 h 20000"/>
                  <a:gd name="T76" fmla="*/ 0 w 20000"/>
                  <a:gd name="T77" fmla="*/ 1 h 20000"/>
                  <a:gd name="T78" fmla="*/ 0 w 20000"/>
                  <a:gd name="T79" fmla="*/ 1 h 20000"/>
                  <a:gd name="T80" fmla="*/ 0 w 20000"/>
                  <a:gd name="T81" fmla="*/ 1 h 20000"/>
                  <a:gd name="T82" fmla="*/ 0 w 20000"/>
                  <a:gd name="T83" fmla="*/ 1 h 20000"/>
                  <a:gd name="T84" fmla="*/ 0 w 20000"/>
                  <a:gd name="T85" fmla="*/ 1 h 20000"/>
                  <a:gd name="T86" fmla="*/ 0 w 20000"/>
                  <a:gd name="T87" fmla="*/ 1 h 20000"/>
                  <a:gd name="T88" fmla="*/ 0 w 20000"/>
                  <a:gd name="T89" fmla="*/ 1 h 20000"/>
                  <a:gd name="T90" fmla="*/ 0 w 20000"/>
                  <a:gd name="T91" fmla="*/ 1 h 20000"/>
                  <a:gd name="T92" fmla="*/ 0 w 20000"/>
                  <a:gd name="T93" fmla="*/ 1 h 20000"/>
                  <a:gd name="T94" fmla="*/ 0 w 20000"/>
                  <a:gd name="T95" fmla="*/ 1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19223"/>
                    </a:moveTo>
                    <a:lnTo>
                      <a:pt x="197" y="18641"/>
                    </a:lnTo>
                    <a:lnTo>
                      <a:pt x="493" y="17670"/>
                    </a:lnTo>
                    <a:lnTo>
                      <a:pt x="690" y="17087"/>
                    </a:lnTo>
                    <a:lnTo>
                      <a:pt x="887" y="16699"/>
                    </a:lnTo>
                    <a:lnTo>
                      <a:pt x="985" y="16117"/>
                    </a:lnTo>
                    <a:lnTo>
                      <a:pt x="1281" y="15146"/>
                    </a:lnTo>
                    <a:lnTo>
                      <a:pt x="1576" y="14951"/>
                    </a:lnTo>
                    <a:lnTo>
                      <a:pt x="1675" y="14369"/>
                    </a:lnTo>
                    <a:lnTo>
                      <a:pt x="1970" y="13592"/>
                    </a:lnTo>
                    <a:lnTo>
                      <a:pt x="2167" y="13010"/>
                    </a:lnTo>
                    <a:lnTo>
                      <a:pt x="2562" y="12427"/>
                    </a:lnTo>
                    <a:lnTo>
                      <a:pt x="2660" y="12039"/>
                    </a:lnTo>
                    <a:lnTo>
                      <a:pt x="2956" y="11262"/>
                    </a:lnTo>
                    <a:lnTo>
                      <a:pt x="3054" y="10680"/>
                    </a:lnTo>
                    <a:lnTo>
                      <a:pt x="3350" y="10291"/>
                    </a:lnTo>
                    <a:lnTo>
                      <a:pt x="3547" y="10097"/>
                    </a:lnTo>
                    <a:lnTo>
                      <a:pt x="3744" y="9515"/>
                    </a:lnTo>
                    <a:lnTo>
                      <a:pt x="4039" y="8932"/>
                    </a:lnTo>
                    <a:lnTo>
                      <a:pt x="4236" y="8544"/>
                    </a:lnTo>
                    <a:lnTo>
                      <a:pt x="4433" y="7961"/>
                    </a:lnTo>
                    <a:lnTo>
                      <a:pt x="4729" y="7573"/>
                    </a:lnTo>
                    <a:lnTo>
                      <a:pt x="4828" y="6990"/>
                    </a:lnTo>
                    <a:lnTo>
                      <a:pt x="5123" y="6602"/>
                    </a:lnTo>
                    <a:lnTo>
                      <a:pt x="5320" y="6019"/>
                    </a:lnTo>
                    <a:lnTo>
                      <a:pt x="5419" y="5631"/>
                    </a:lnTo>
                    <a:lnTo>
                      <a:pt x="5813" y="5243"/>
                    </a:lnTo>
                    <a:lnTo>
                      <a:pt x="5813" y="4660"/>
                    </a:lnTo>
                    <a:lnTo>
                      <a:pt x="6305" y="4078"/>
                    </a:lnTo>
                    <a:lnTo>
                      <a:pt x="6502" y="3883"/>
                    </a:lnTo>
                    <a:lnTo>
                      <a:pt x="6601" y="3301"/>
                    </a:lnTo>
                    <a:lnTo>
                      <a:pt x="6897" y="3301"/>
                    </a:lnTo>
                    <a:lnTo>
                      <a:pt x="7192" y="2718"/>
                    </a:lnTo>
                    <a:lnTo>
                      <a:pt x="7291" y="2524"/>
                    </a:lnTo>
                    <a:lnTo>
                      <a:pt x="7586" y="2136"/>
                    </a:lnTo>
                    <a:lnTo>
                      <a:pt x="7685" y="1942"/>
                    </a:lnTo>
                    <a:lnTo>
                      <a:pt x="7980" y="1942"/>
                    </a:lnTo>
                    <a:lnTo>
                      <a:pt x="8177" y="1359"/>
                    </a:lnTo>
                    <a:lnTo>
                      <a:pt x="8374" y="1359"/>
                    </a:lnTo>
                    <a:lnTo>
                      <a:pt x="8571" y="777"/>
                    </a:lnTo>
                    <a:lnTo>
                      <a:pt x="8768" y="777"/>
                    </a:lnTo>
                    <a:lnTo>
                      <a:pt x="8966" y="583"/>
                    </a:lnTo>
                    <a:lnTo>
                      <a:pt x="9163" y="583"/>
                    </a:lnTo>
                    <a:lnTo>
                      <a:pt x="9458" y="388"/>
                    </a:lnTo>
                    <a:lnTo>
                      <a:pt x="9557" y="388"/>
                    </a:lnTo>
                    <a:lnTo>
                      <a:pt x="9852" y="388"/>
                    </a:lnTo>
                    <a:lnTo>
                      <a:pt x="10148" y="0"/>
                    </a:lnTo>
                    <a:lnTo>
                      <a:pt x="10345" y="0"/>
                    </a:lnTo>
                    <a:lnTo>
                      <a:pt x="10640" y="0"/>
                    </a:lnTo>
                    <a:lnTo>
                      <a:pt x="10739" y="0"/>
                    </a:lnTo>
                    <a:lnTo>
                      <a:pt x="10936" y="388"/>
                    </a:lnTo>
                    <a:lnTo>
                      <a:pt x="11133" y="388"/>
                    </a:lnTo>
                    <a:lnTo>
                      <a:pt x="11429" y="583"/>
                    </a:lnTo>
                    <a:lnTo>
                      <a:pt x="11626" y="583"/>
                    </a:lnTo>
                    <a:lnTo>
                      <a:pt x="11823" y="777"/>
                    </a:lnTo>
                    <a:lnTo>
                      <a:pt x="12118" y="777"/>
                    </a:lnTo>
                    <a:lnTo>
                      <a:pt x="12217" y="1359"/>
                    </a:lnTo>
                    <a:lnTo>
                      <a:pt x="12414" y="1942"/>
                    </a:lnTo>
                    <a:lnTo>
                      <a:pt x="12808" y="1942"/>
                    </a:lnTo>
                    <a:lnTo>
                      <a:pt x="12906" y="2136"/>
                    </a:lnTo>
                    <a:lnTo>
                      <a:pt x="13202" y="2718"/>
                    </a:lnTo>
                    <a:lnTo>
                      <a:pt x="13498" y="3301"/>
                    </a:lnTo>
                    <a:lnTo>
                      <a:pt x="13596" y="3883"/>
                    </a:lnTo>
                    <a:lnTo>
                      <a:pt x="13793" y="3883"/>
                    </a:lnTo>
                    <a:lnTo>
                      <a:pt x="14187" y="4466"/>
                    </a:lnTo>
                    <a:lnTo>
                      <a:pt x="14384" y="5049"/>
                    </a:lnTo>
                    <a:lnTo>
                      <a:pt x="14581" y="5631"/>
                    </a:lnTo>
                    <a:lnTo>
                      <a:pt x="14877" y="6019"/>
                    </a:lnTo>
                    <a:lnTo>
                      <a:pt x="15074" y="6602"/>
                    </a:lnTo>
                    <a:lnTo>
                      <a:pt x="15271" y="7184"/>
                    </a:lnTo>
                    <a:lnTo>
                      <a:pt x="15468" y="7767"/>
                    </a:lnTo>
                    <a:lnTo>
                      <a:pt x="15764" y="8350"/>
                    </a:lnTo>
                    <a:lnTo>
                      <a:pt x="15961" y="8932"/>
                    </a:lnTo>
                    <a:lnTo>
                      <a:pt x="16256" y="9515"/>
                    </a:lnTo>
                    <a:lnTo>
                      <a:pt x="16355" y="10097"/>
                    </a:lnTo>
                    <a:lnTo>
                      <a:pt x="16650" y="10291"/>
                    </a:lnTo>
                    <a:lnTo>
                      <a:pt x="16749" y="10680"/>
                    </a:lnTo>
                    <a:lnTo>
                      <a:pt x="16946" y="11650"/>
                    </a:lnTo>
                    <a:lnTo>
                      <a:pt x="17143" y="12039"/>
                    </a:lnTo>
                    <a:lnTo>
                      <a:pt x="17340" y="12427"/>
                    </a:lnTo>
                    <a:lnTo>
                      <a:pt x="17635" y="13204"/>
                    </a:lnTo>
                    <a:lnTo>
                      <a:pt x="17734" y="13786"/>
                    </a:lnTo>
                    <a:lnTo>
                      <a:pt x="17931" y="14369"/>
                    </a:lnTo>
                    <a:lnTo>
                      <a:pt x="18128" y="14951"/>
                    </a:lnTo>
                    <a:lnTo>
                      <a:pt x="18424" y="15146"/>
                    </a:lnTo>
                    <a:lnTo>
                      <a:pt x="18522" y="15728"/>
                    </a:lnTo>
                    <a:lnTo>
                      <a:pt x="18818" y="16311"/>
                    </a:lnTo>
                    <a:lnTo>
                      <a:pt x="18916" y="16893"/>
                    </a:lnTo>
                    <a:lnTo>
                      <a:pt x="19113" y="17087"/>
                    </a:lnTo>
                    <a:lnTo>
                      <a:pt x="19212" y="17670"/>
                    </a:lnTo>
                    <a:lnTo>
                      <a:pt x="19310" y="18058"/>
                    </a:lnTo>
                    <a:lnTo>
                      <a:pt x="19507" y="18641"/>
                    </a:lnTo>
                    <a:lnTo>
                      <a:pt x="19606" y="18835"/>
                    </a:lnTo>
                    <a:lnTo>
                      <a:pt x="19704" y="19223"/>
                    </a:lnTo>
                    <a:lnTo>
                      <a:pt x="19901" y="19612"/>
                    </a:lnTo>
                    <a:lnTo>
                      <a:pt x="19901" y="19806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73" name="Freeform 8"/>
              <p:cNvSpPr>
                <a:spLocks/>
              </p:cNvSpPr>
              <p:nvPr/>
            </p:nvSpPr>
            <p:spPr bwMode="auto">
              <a:xfrm>
                <a:off x="9676" y="10050"/>
                <a:ext cx="10323" cy="9950"/>
              </a:xfrm>
              <a:custGeom>
                <a:avLst/>
                <a:gdLst>
                  <a:gd name="T0" fmla="*/ 1 w 20000"/>
                  <a:gd name="T1" fmla="*/ 0 h 20000"/>
                  <a:gd name="T2" fmla="*/ 1 w 20000"/>
                  <a:gd name="T3" fmla="*/ 0 h 20000"/>
                  <a:gd name="T4" fmla="*/ 1 w 20000"/>
                  <a:gd name="T5" fmla="*/ 0 h 20000"/>
                  <a:gd name="T6" fmla="*/ 1 w 20000"/>
                  <a:gd name="T7" fmla="*/ 0 h 20000"/>
                  <a:gd name="T8" fmla="*/ 1 w 20000"/>
                  <a:gd name="T9" fmla="*/ 0 h 20000"/>
                  <a:gd name="T10" fmla="*/ 1 w 20000"/>
                  <a:gd name="T11" fmla="*/ 0 h 20000"/>
                  <a:gd name="T12" fmla="*/ 1 w 20000"/>
                  <a:gd name="T13" fmla="*/ 0 h 20000"/>
                  <a:gd name="T14" fmla="*/ 1 w 20000"/>
                  <a:gd name="T15" fmla="*/ 0 h 20000"/>
                  <a:gd name="T16" fmla="*/ 1 w 20000"/>
                  <a:gd name="T17" fmla="*/ 0 h 20000"/>
                  <a:gd name="T18" fmla="*/ 1 w 20000"/>
                  <a:gd name="T19" fmla="*/ 0 h 20000"/>
                  <a:gd name="T20" fmla="*/ 1 w 20000"/>
                  <a:gd name="T21" fmla="*/ 0 h 20000"/>
                  <a:gd name="T22" fmla="*/ 1 w 20000"/>
                  <a:gd name="T23" fmla="*/ 0 h 20000"/>
                  <a:gd name="T24" fmla="*/ 1 w 20000"/>
                  <a:gd name="T25" fmla="*/ 0 h 20000"/>
                  <a:gd name="T26" fmla="*/ 1 w 20000"/>
                  <a:gd name="T27" fmla="*/ 0 h 20000"/>
                  <a:gd name="T28" fmla="*/ 1 w 20000"/>
                  <a:gd name="T29" fmla="*/ 0 h 20000"/>
                  <a:gd name="T30" fmla="*/ 1 w 20000"/>
                  <a:gd name="T31" fmla="*/ 0 h 20000"/>
                  <a:gd name="T32" fmla="*/ 1 w 20000"/>
                  <a:gd name="T33" fmla="*/ 0 h 20000"/>
                  <a:gd name="T34" fmla="*/ 1 w 20000"/>
                  <a:gd name="T35" fmla="*/ 0 h 20000"/>
                  <a:gd name="T36" fmla="*/ 1 w 20000"/>
                  <a:gd name="T37" fmla="*/ 0 h 20000"/>
                  <a:gd name="T38" fmla="*/ 1 w 20000"/>
                  <a:gd name="T39" fmla="*/ 0 h 20000"/>
                  <a:gd name="T40" fmla="*/ 1 w 20000"/>
                  <a:gd name="T41" fmla="*/ 0 h 20000"/>
                  <a:gd name="T42" fmla="*/ 1 w 20000"/>
                  <a:gd name="T43" fmla="*/ 0 h 20000"/>
                  <a:gd name="T44" fmla="*/ 1 w 20000"/>
                  <a:gd name="T45" fmla="*/ 0 h 20000"/>
                  <a:gd name="T46" fmla="*/ 1 w 20000"/>
                  <a:gd name="T47" fmla="*/ 0 h 20000"/>
                  <a:gd name="T48" fmla="*/ 1 w 20000"/>
                  <a:gd name="T49" fmla="*/ 0 h 20000"/>
                  <a:gd name="T50" fmla="*/ 1 w 20000"/>
                  <a:gd name="T51" fmla="*/ 0 h 20000"/>
                  <a:gd name="T52" fmla="*/ 1 w 20000"/>
                  <a:gd name="T53" fmla="*/ 0 h 20000"/>
                  <a:gd name="T54" fmla="*/ 1 w 20000"/>
                  <a:gd name="T55" fmla="*/ 0 h 20000"/>
                  <a:gd name="T56" fmla="*/ 1 w 20000"/>
                  <a:gd name="T57" fmla="*/ 0 h 20000"/>
                  <a:gd name="T58" fmla="*/ 1 w 20000"/>
                  <a:gd name="T59" fmla="*/ 0 h 20000"/>
                  <a:gd name="T60" fmla="*/ 1 w 20000"/>
                  <a:gd name="T61" fmla="*/ 0 h 20000"/>
                  <a:gd name="T62" fmla="*/ 1 w 20000"/>
                  <a:gd name="T63" fmla="*/ 0 h 20000"/>
                  <a:gd name="T64" fmla="*/ 1 w 20000"/>
                  <a:gd name="T65" fmla="*/ 0 h 20000"/>
                  <a:gd name="T66" fmla="*/ 1 w 20000"/>
                  <a:gd name="T67" fmla="*/ 0 h 20000"/>
                  <a:gd name="T68" fmla="*/ 1 w 20000"/>
                  <a:gd name="T69" fmla="*/ 0 h 20000"/>
                  <a:gd name="T70" fmla="*/ 1 w 20000"/>
                  <a:gd name="T71" fmla="*/ 0 h 20000"/>
                  <a:gd name="T72" fmla="*/ 1 w 20000"/>
                  <a:gd name="T73" fmla="*/ 0 h 20000"/>
                  <a:gd name="T74" fmla="*/ 1 w 20000"/>
                  <a:gd name="T75" fmla="*/ 0 h 20000"/>
                  <a:gd name="T76" fmla="*/ 1 w 20000"/>
                  <a:gd name="T77" fmla="*/ 0 h 20000"/>
                  <a:gd name="T78" fmla="*/ 1 w 20000"/>
                  <a:gd name="T79" fmla="*/ 0 h 20000"/>
                  <a:gd name="T80" fmla="*/ 1 w 20000"/>
                  <a:gd name="T81" fmla="*/ 0 h 20000"/>
                  <a:gd name="T82" fmla="*/ 1 w 20000"/>
                  <a:gd name="T83" fmla="*/ 0 h 20000"/>
                  <a:gd name="T84" fmla="*/ 1 w 20000"/>
                  <a:gd name="T85" fmla="*/ 0 h 20000"/>
                  <a:gd name="T86" fmla="*/ 1 w 20000"/>
                  <a:gd name="T87" fmla="*/ 0 h 20000"/>
                  <a:gd name="T88" fmla="*/ 1 w 20000"/>
                  <a:gd name="T89" fmla="*/ 0 h 20000"/>
                  <a:gd name="T90" fmla="*/ 1 w 20000"/>
                  <a:gd name="T91" fmla="*/ 0 h 20000"/>
                  <a:gd name="T92" fmla="*/ 1 w 20000"/>
                  <a:gd name="T93" fmla="*/ 0 h 20000"/>
                  <a:gd name="T94" fmla="*/ 1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0"/>
                    </a:moveTo>
                    <a:lnTo>
                      <a:pt x="185" y="800"/>
                    </a:lnTo>
                    <a:lnTo>
                      <a:pt x="370" y="1400"/>
                    </a:lnTo>
                    <a:lnTo>
                      <a:pt x="556" y="2000"/>
                    </a:lnTo>
                    <a:lnTo>
                      <a:pt x="833" y="2600"/>
                    </a:lnTo>
                    <a:lnTo>
                      <a:pt x="926" y="3200"/>
                    </a:lnTo>
                    <a:lnTo>
                      <a:pt x="1204" y="4000"/>
                    </a:lnTo>
                    <a:lnTo>
                      <a:pt x="1389" y="4200"/>
                    </a:lnTo>
                    <a:lnTo>
                      <a:pt x="1481" y="5200"/>
                    </a:lnTo>
                    <a:lnTo>
                      <a:pt x="1759" y="5600"/>
                    </a:lnTo>
                    <a:lnTo>
                      <a:pt x="2130" y="6200"/>
                    </a:lnTo>
                    <a:lnTo>
                      <a:pt x="2130" y="7200"/>
                    </a:lnTo>
                    <a:lnTo>
                      <a:pt x="2500" y="7800"/>
                    </a:lnTo>
                    <a:lnTo>
                      <a:pt x="2685" y="8200"/>
                    </a:lnTo>
                    <a:lnTo>
                      <a:pt x="2778" y="8800"/>
                    </a:lnTo>
                    <a:lnTo>
                      <a:pt x="2963" y="9400"/>
                    </a:lnTo>
                    <a:lnTo>
                      <a:pt x="3148" y="10000"/>
                    </a:lnTo>
                    <a:lnTo>
                      <a:pt x="3426" y="10200"/>
                    </a:lnTo>
                    <a:lnTo>
                      <a:pt x="3519" y="10800"/>
                    </a:lnTo>
                    <a:lnTo>
                      <a:pt x="3796" y="11400"/>
                    </a:lnTo>
                    <a:lnTo>
                      <a:pt x="4074" y="11800"/>
                    </a:lnTo>
                    <a:lnTo>
                      <a:pt x="4167" y="12200"/>
                    </a:lnTo>
                    <a:lnTo>
                      <a:pt x="4352" y="12800"/>
                    </a:lnTo>
                    <a:lnTo>
                      <a:pt x="4537" y="13400"/>
                    </a:lnTo>
                    <a:lnTo>
                      <a:pt x="4722" y="13600"/>
                    </a:lnTo>
                    <a:lnTo>
                      <a:pt x="5000" y="14200"/>
                    </a:lnTo>
                    <a:lnTo>
                      <a:pt x="5093" y="14800"/>
                    </a:lnTo>
                    <a:lnTo>
                      <a:pt x="5370" y="15000"/>
                    </a:lnTo>
                    <a:lnTo>
                      <a:pt x="5556" y="15400"/>
                    </a:lnTo>
                    <a:lnTo>
                      <a:pt x="5741" y="16000"/>
                    </a:lnTo>
                    <a:lnTo>
                      <a:pt x="6111" y="16200"/>
                    </a:lnTo>
                    <a:lnTo>
                      <a:pt x="6296" y="16600"/>
                    </a:lnTo>
                    <a:lnTo>
                      <a:pt x="6389" y="17000"/>
                    </a:lnTo>
                    <a:lnTo>
                      <a:pt x="6667" y="17600"/>
                    </a:lnTo>
                    <a:lnTo>
                      <a:pt x="6852" y="17600"/>
                    </a:lnTo>
                    <a:lnTo>
                      <a:pt x="7037" y="18000"/>
                    </a:lnTo>
                    <a:lnTo>
                      <a:pt x="7315" y="18200"/>
                    </a:lnTo>
                    <a:lnTo>
                      <a:pt x="7407" y="18600"/>
                    </a:lnTo>
                    <a:lnTo>
                      <a:pt x="7685" y="18800"/>
                    </a:lnTo>
                    <a:lnTo>
                      <a:pt x="7963" y="19200"/>
                    </a:lnTo>
                    <a:lnTo>
                      <a:pt x="7963" y="19400"/>
                    </a:lnTo>
                    <a:lnTo>
                      <a:pt x="8241" y="19600"/>
                    </a:lnTo>
                    <a:lnTo>
                      <a:pt x="8426" y="19600"/>
                    </a:lnTo>
                    <a:lnTo>
                      <a:pt x="8611" y="19800"/>
                    </a:lnTo>
                    <a:lnTo>
                      <a:pt x="8889" y="19800"/>
                    </a:lnTo>
                    <a:lnTo>
                      <a:pt x="8981" y="19800"/>
                    </a:lnTo>
                    <a:lnTo>
                      <a:pt x="9259" y="19800"/>
                    </a:lnTo>
                    <a:lnTo>
                      <a:pt x="9444" y="19800"/>
                    </a:lnTo>
                    <a:lnTo>
                      <a:pt x="9630" y="19800"/>
                    </a:lnTo>
                    <a:lnTo>
                      <a:pt x="9907" y="19800"/>
                    </a:lnTo>
                    <a:lnTo>
                      <a:pt x="10185" y="19800"/>
                    </a:lnTo>
                    <a:lnTo>
                      <a:pt x="10370" y="19800"/>
                    </a:lnTo>
                    <a:lnTo>
                      <a:pt x="10648" y="19800"/>
                    </a:lnTo>
                    <a:lnTo>
                      <a:pt x="10741" y="19600"/>
                    </a:lnTo>
                    <a:lnTo>
                      <a:pt x="11019" y="19600"/>
                    </a:lnTo>
                    <a:lnTo>
                      <a:pt x="11296" y="19400"/>
                    </a:lnTo>
                    <a:lnTo>
                      <a:pt x="11574" y="19200"/>
                    </a:lnTo>
                    <a:lnTo>
                      <a:pt x="11852" y="18800"/>
                    </a:lnTo>
                    <a:lnTo>
                      <a:pt x="11944" y="18200"/>
                    </a:lnTo>
                    <a:lnTo>
                      <a:pt x="12130" y="18000"/>
                    </a:lnTo>
                    <a:lnTo>
                      <a:pt x="12500" y="17600"/>
                    </a:lnTo>
                    <a:lnTo>
                      <a:pt x="12685" y="17000"/>
                    </a:lnTo>
                    <a:lnTo>
                      <a:pt x="12963" y="16600"/>
                    </a:lnTo>
                    <a:lnTo>
                      <a:pt x="13241" y="16600"/>
                    </a:lnTo>
                    <a:lnTo>
                      <a:pt x="13426" y="16000"/>
                    </a:lnTo>
                    <a:lnTo>
                      <a:pt x="13704" y="15400"/>
                    </a:lnTo>
                    <a:lnTo>
                      <a:pt x="13981" y="14800"/>
                    </a:lnTo>
                    <a:lnTo>
                      <a:pt x="14259" y="14200"/>
                    </a:lnTo>
                    <a:lnTo>
                      <a:pt x="14537" y="13600"/>
                    </a:lnTo>
                    <a:lnTo>
                      <a:pt x="14815" y="13400"/>
                    </a:lnTo>
                    <a:lnTo>
                      <a:pt x="14907" y="12800"/>
                    </a:lnTo>
                    <a:lnTo>
                      <a:pt x="15278" y="12200"/>
                    </a:lnTo>
                    <a:lnTo>
                      <a:pt x="15556" y="11800"/>
                    </a:lnTo>
                    <a:lnTo>
                      <a:pt x="15741" y="10800"/>
                    </a:lnTo>
                    <a:lnTo>
                      <a:pt x="15926" y="10600"/>
                    </a:lnTo>
                    <a:lnTo>
                      <a:pt x="16204" y="10200"/>
                    </a:lnTo>
                    <a:lnTo>
                      <a:pt x="16389" y="9800"/>
                    </a:lnTo>
                    <a:lnTo>
                      <a:pt x="16574" y="9200"/>
                    </a:lnTo>
                    <a:lnTo>
                      <a:pt x="16852" y="8400"/>
                    </a:lnTo>
                    <a:lnTo>
                      <a:pt x="17037" y="8200"/>
                    </a:lnTo>
                    <a:lnTo>
                      <a:pt x="17222" y="7800"/>
                    </a:lnTo>
                    <a:lnTo>
                      <a:pt x="17407" y="7200"/>
                    </a:lnTo>
                    <a:lnTo>
                      <a:pt x="17685" y="6600"/>
                    </a:lnTo>
                    <a:lnTo>
                      <a:pt x="17870" y="6000"/>
                    </a:lnTo>
                    <a:lnTo>
                      <a:pt x="18241" y="5400"/>
                    </a:lnTo>
                    <a:lnTo>
                      <a:pt x="18333" y="4800"/>
                    </a:lnTo>
                    <a:lnTo>
                      <a:pt x="18519" y="4200"/>
                    </a:lnTo>
                    <a:lnTo>
                      <a:pt x="18796" y="4000"/>
                    </a:lnTo>
                    <a:lnTo>
                      <a:pt x="18981" y="3600"/>
                    </a:lnTo>
                    <a:lnTo>
                      <a:pt x="19167" y="3200"/>
                    </a:lnTo>
                    <a:lnTo>
                      <a:pt x="19167" y="2800"/>
                    </a:lnTo>
                    <a:lnTo>
                      <a:pt x="19352" y="2200"/>
                    </a:lnTo>
                    <a:lnTo>
                      <a:pt x="19537" y="2000"/>
                    </a:lnTo>
                    <a:lnTo>
                      <a:pt x="19630" y="2000"/>
                    </a:lnTo>
                    <a:lnTo>
                      <a:pt x="19815" y="1400"/>
                    </a:lnTo>
                    <a:lnTo>
                      <a:pt x="19815" y="800"/>
                    </a:lnTo>
                    <a:lnTo>
                      <a:pt x="19907" y="80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468" name="Group 9"/>
            <p:cNvGrpSpPr>
              <a:grpSpLocks/>
            </p:cNvGrpSpPr>
            <p:nvPr/>
          </p:nvGrpSpPr>
          <p:grpSpPr bwMode="auto">
            <a:xfrm>
              <a:off x="1866" y="2208"/>
              <a:ext cx="167" cy="78"/>
              <a:chOff x="2" y="0"/>
              <a:chExt cx="19997" cy="20001"/>
            </a:xfrm>
          </p:grpSpPr>
          <p:sp>
            <p:nvSpPr>
              <p:cNvPr id="13470" name="Freeform 10"/>
              <p:cNvSpPr>
                <a:spLocks/>
              </p:cNvSpPr>
              <p:nvPr/>
            </p:nvSpPr>
            <p:spPr bwMode="auto">
              <a:xfrm>
                <a:off x="2" y="0"/>
                <a:ext cx="9720" cy="10257"/>
              </a:xfrm>
              <a:custGeom>
                <a:avLst/>
                <a:gdLst>
                  <a:gd name="T0" fmla="*/ 0 w 20000"/>
                  <a:gd name="T1" fmla="*/ 1 h 20000"/>
                  <a:gd name="T2" fmla="*/ 0 w 20000"/>
                  <a:gd name="T3" fmla="*/ 1 h 20000"/>
                  <a:gd name="T4" fmla="*/ 0 w 20000"/>
                  <a:gd name="T5" fmla="*/ 1 h 20000"/>
                  <a:gd name="T6" fmla="*/ 0 w 20000"/>
                  <a:gd name="T7" fmla="*/ 1 h 20000"/>
                  <a:gd name="T8" fmla="*/ 0 w 20000"/>
                  <a:gd name="T9" fmla="*/ 1 h 20000"/>
                  <a:gd name="T10" fmla="*/ 0 w 20000"/>
                  <a:gd name="T11" fmla="*/ 1 h 20000"/>
                  <a:gd name="T12" fmla="*/ 0 w 20000"/>
                  <a:gd name="T13" fmla="*/ 1 h 20000"/>
                  <a:gd name="T14" fmla="*/ 0 w 20000"/>
                  <a:gd name="T15" fmla="*/ 1 h 20000"/>
                  <a:gd name="T16" fmla="*/ 0 w 20000"/>
                  <a:gd name="T17" fmla="*/ 1 h 20000"/>
                  <a:gd name="T18" fmla="*/ 0 w 20000"/>
                  <a:gd name="T19" fmla="*/ 1 h 20000"/>
                  <a:gd name="T20" fmla="*/ 0 w 20000"/>
                  <a:gd name="T21" fmla="*/ 1 h 20000"/>
                  <a:gd name="T22" fmla="*/ 0 w 20000"/>
                  <a:gd name="T23" fmla="*/ 1 h 20000"/>
                  <a:gd name="T24" fmla="*/ 0 w 20000"/>
                  <a:gd name="T25" fmla="*/ 1 h 20000"/>
                  <a:gd name="T26" fmla="*/ 0 w 20000"/>
                  <a:gd name="T27" fmla="*/ 1 h 20000"/>
                  <a:gd name="T28" fmla="*/ 0 w 20000"/>
                  <a:gd name="T29" fmla="*/ 1 h 20000"/>
                  <a:gd name="T30" fmla="*/ 0 w 20000"/>
                  <a:gd name="T31" fmla="*/ 1 h 20000"/>
                  <a:gd name="T32" fmla="*/ 0 w 20000"/>
                  <a:gd name="T33" fmla="*/ 1 h 20000"/>
                  <a:gd name="T34" fmla="*/ 0 w 20000"/>
                  <a:gd name="T35" fmla="*/ 1 h 20000"/>
                  <a:gd name="T36" fmla="*/ 0 w 20000"/>
                  <a:gd name="T37" fmla="*/ 1 h 20000"/>
                  <a:gd name="T38" fmla="*/ 0 w 20000"/>
                  <a:gd name="T39" fmla="*/ 1 h 20000"/>
                  <a:gd name="T40" fmla="*/ 0 w 20000"/>
                  <a:gd name="T41" fmla="*/ 1 h 20000"/>
                  <a:gd name="T42" fmla="*/ 0 w 20000"/>
                  <a:gd name="T43" fmla="*/ 1 h 20000"/>
                  <a:gd name="T44" fmla="*/ 0 w 20000"/>
                  <a:gd name="T45" fmla="*/ 1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1 h 20000"/>
                  <a:gd name="T52" fmla="*/ 0 w 20000"/>
                  <a:gd name="T53" fmla="*/ 1 h 20000"/>
                  <a:gd name="T54" fmla="*/ 0 w 20000"/>
                  <a:gd name="T55" fmla="*/ 1 h 20000"/>
                  <a:gd name="T56" fmla="*/ 0 w 20000"/>
                  <a:gd name="T57" fmla="*/ 1 h 20000"/>
                  <a:gd name="T58" fmla="*/ 0 w 20000"/>
                  <a:gd name="T59" fmla="*/ 1 h 20000"/>
                  <a:gd name="T60" fmla="*/ 0 w 20000"/>
                  <a:gd name="T61" fmla="*/ 1 h 20000"/>
                  <a:gd name="T62" fmla="*/ 0 w 20000"/>
                  <a:gd name="T63" fmla="*/ 1 h 20000"/>
                  <a:gd name="T64" fmla="*/ 0 w 20000"/>
                  <a:gd name="T65" fmla="*/ 1 h 20000"/>
                  <a:gd name="T66" fmla="*/ 0 w 20000"/>
                  <a:gd name="T67" fmla="*/ 1 h 20000"/>
                  <a:gd name="T68" fmla="*/ 0 w 20000"/>
                  <a:gd name="T69" fmla="*/ 1 h 20000"/>
                  <a:gd name="T70" fmla="*/ 0 w 20000"/>
                  <a:gd name="T71" fmla="*/ 1 h 20000"/>
                  <a:gd name="T72" fmla="*/ 0 w 20000"/>
                  <a:gd name="T73" fmla="*/ 1 h 20000"/>
                  <a:gd name="T74" fmla="*/ 0 w 20000"/>
                  <a:gd name="T75" fmla="*/ 1 h 20000"/>
                  <a:gd name="T76" fmla="*/ 0 w 20000"/>
                  <a:gd name="T77" fmla="*/ 1 h 20000"/>
                  <a:gd name="T78" fmla="*/ 0 w 20000"/>
                  <a:gd name="T79" fmla="*/ 1 h 20000"/>
                  <a:gd name="T80" fmla="*/ 0 w 20000"/>
                  <a:gd name="T81" fmla="*/ 1 h 20000"/>
                  <a:gd name="T82" fmla="*/ 0 w 20000"/>
                  <a:gd name="T83" fmla="*/ 1 h 20000"/>
                  <a:gd name="T84" fmla="*/ 0 w 20000"/>
                  <a:gd name="T85" fmla="*/ 1 h 20000"/>
                  <a:gd name="T86" fmla="*/ 0 w 20000"/>
                  <a:gd name="T87" fmla="*/ 1 h 20000"/>
                  <a:gd name="T88" fmla="*/ 0 w 20000"/>
                  <a:gd name="T89" fmla="*/ 1 h 20000"/>
                  <a:gd name="T90" fmla="*/ 0 w 20000"/>
                  <a:gd name="T91" fmla="*/ 1 h 20000"/>
                  <a:gd name="T92" fmla="*/ 0 w 20000"/>
                  <a:gd name="T93" fmla="*/ 1 h 20000"/>
                  <a:gd name="T94" fmla="*/ 0 w 20000"/>
                  <a:gd name="T95" fmla="*/ 1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19200"/>
                    </a:moveTo>
                    <a:lnTo>
                      <a:pt x="197" y="18600"/>
                    </a:lnTo>
                    <a:lnTo>
                      <a:pt x="493" y="17600"/>
                    </a:lnTo>
                    <a:lnTo>
                      <a:pt x="690" y="17000"/>
                    </a:lnTo>
                    <a:lnTo>
                      <a:pt x="887" y="16800"/>
                    </a:lnTo>
                    <a:lnTo>
                      <a:pt x="985" y="16000"/>
                    </a:lnTo>
                    <a:lnTo>
                      <a:pt x="1281" y="15600"/>
                    </a:lnTo>
                    <a:lnTo>
                      <a:pt x="1576" y="15000"/>
                    </a:lnTo>
                    <a:lnTo>
                      <a:pt x="1675" y="14200"/>
                    </a:lnTo>
                    <a:lnTo>
                      <a:pt x="1970" y="13600"/>
                    </a:lnTo>
                    <a:lnTo>
                      <a:pt x="2167" y="13000"/>
                    </a:lnTo>
                    <a:lnTo>
                      <a:pt x="2562" y="12800"/>
                    </a:lnTo>
                    <a:lnTo>
                      <a:pt x="2660" y="12000"/>
                    </a:lnTo>
                    <a:lnTo>
                      <a:pt x="2956" y="11400"/>
                    </a:lnTo>
                    <a:lnTo>
                      <a:pt x="3054" y="10800"/>
                    </a:lnTo>
                    <a:lnTo>
                      <a:pt x="3350" y="10200"/>
                    </a:lnTo>
                    <a:lnTo>
                      <a:pt x="3547" y="10000"/>
                    </a:lnTo>
                    <a:lnTo>
                      <a:pt x="3744" y="9800"/>
                    </a:lnTo>
                    <a:lnTo>
                      <a:pt x="4039" y="9200"/>
                    </a:lnTo>
                    <a:lnTo>
                      <a:pt x="4236" y="8400"/>
                    </a:lnTo>
                    <a:lnTo>
                      <a:pt x="4433" y="8000"/>
                    </a:lnTo>
                    <a:lnTo>
                      <a:pt x="4729" y="7400"/>
                    </a:lnTo>
                    <a:lnTo>
                      <a:pt x="4828" y="6800"/>
                    </a:lnTo>
                    <a:lnTo>
                      <a:pt x="5123" y="6200"/>
                    </a:lnTo>
                    <a:lnTo>
                      <a:pt x="5320" y="5600"/>
                    </a:lnTo>
                    <a:lnTo>
                      <a:pt x="5419" y="5600"/>
                    </a:lnTo>
                    <a:lnTo>
                      <a:pt x="5813" y="5200"/>
                    </a:lnTo>
                    <a:lnTo>
                      <a:pt x="5813" y="4600"/>
                    </a:lnTo>
                    <a:lnTo>
                      <a:pt x="6305" y="4200"/>
                    </a:lnTo>
                    <a:lnTo>
                      <a:pt x="6502" y="4000"/>
                    </a:lnTo>
                    <a:lnTo>
                      <a:pt x="6601" y="3400"/>
                    </a:lnTo>
                    <a:lnTo>
                      <a:pt x="6897" y="3200"/>
                    </a:lnTo>
                    <a:lnTo>
                      <a:pt x="7192" y="2800"/>
                    </a:lnTo>
                    <a:lnTo>
                      <a:pt x="7291" y="2600"/>
                    </a:lnTo>
                    <a:lnTo>
                      <a:pt x="7586" y="2200"/>
                    </a:lnTo>
                    <a:lnTo>
                      <a:pt x="7685" y="2000"/>
                    </a:lnTo>
                    <a:lnTo>
                      <a:pt x="7980" y="2000"/>
                    </a:lnTo>
                    <a:lnTo>
                      <a:pt x="8177" y="1400"/>
                    </a:lnTo>
                    <a:lnTo>
                      <a:pt x="8374" y="800"/>
                    </a:lnTo>
                    <a:lnTo>
                      <a:pt x="8571" y="800"/>
                    </a:lnTo>
                    <a:lnTo>
                      <a:pt x="8768" y="800"/>
                    </a:lnTo>
                    <a:lnTo>
                      <a:pt x="8966" y="600"/>
                    </a:lnTo>
                    <a:lnTo>
                      <a:pt x="9163" y="600"/>
                    </a:lnTo>
                    <a:lnTo>
                      <a:pt x="9458" y="400"/>
                    </a:lnTo>
                    <a:lnTo>
                      <a:pt x="9557" y="400"/>
                    </a:lnTo>
                    <a:lnTo>
                      <a:pt x="9852" y="400"/>
                    </a:lnTo>
                    <a:lnTo>
                      <a:pt x="10148" y="0"/>
                    </a:lnTo>
                    <a:lnTo>
                      <a:pt x="10345" y="0"/>
                    </a:lnTo>
                    <a:lnTo>
                      <a:pt x="10640" y="0"/>
                    </a:lnTo>
                    <a:lnTo>
                      <a:pt x="10739" y="0"/>
                    </a:lnTo>
                    <a:lnTo>
                      <a:pt x="10936" y="400"/>
                    </a:lnTo>
                    <a:lnTo>
                      <a:pt x="11133" y="400"/>
                    </a:lnTo>
                    <a:lnTo>
                      <a:pt x="11429" y="600"/>
                    </a:lnTo>
                    <a:lnTo>
                      <a:pt x="11626" y="600"/>
                    </a:lnTo>
                    <a:lnTo>
                      <a:pt x="11823" y="800"/>
                    </a:lnTo>
                    <a:lnTo>
                      <a:pt x="12118" y="800"/>
                    </a:lnTo>
                    <a:lnTo>
                      <a:pt x="12217" y="1400"/>
                    </a:lnTo>
                    <a:lnTo>
                      <a:pt x="12414" y="2000"/>
                    </a:lnTo>
                    <a:lnTo>
                      <a:pt x="12808" y="2000"/>
                    </a:lnTo>
                    <a:lnTo>
                      <a:pt x="12906" y="2200"/>
                    </a:lnTo>
                    <a:lnTo>
                      <a:pt x="13202" y="2800"/>
                    </a:lnTo>
                    <a:lnTo>
                      <a:pt x="13498" y="3200"/>
                    </a:lnTo>
                    <a:lnTo>
                      <a:pt x="13596" y="3400"/>
                    </a:lnTo>
                    <a:lnTo>
                      <a:pt x="13793" y="4000"/>
                    </a:lnTo>
                    <a:lnTo>
                      <a:pt x="14187" y="4600"/>
                    </a:lnTo>
                    <a:lnTo>
                      <a:pt x="14384" y="5200"/>
                    </a:lnTo>
                    <a:lnTo>
                      <a:pt x="14581" y="5600"/>
                    </a:lnTo>
                    <a:lnTo>
                      <a:pt x="14877" y="6200"/>
                    </a:lnTo>
                    <a:lnTo>
                      <a:pt x="15074" y="6800"/>
                    </a:lnTo>
                    <a:lnTo>
                      <a:pt x="15271" y="7200"/>
                    </a:lnTo>
                    <a:lnTo>
                      <a:pt x="15468" y="7800"/>
                    </a:lnTo>
                    <a:lnTo>
                      <a:pt x="15764" y="8400"/>
                    </a:lnTo>
                    <a:lnTo>
                      <a:pt x="15961" y="9200"/>
                    </a:lnTo>
                    <a:lnTo>
                      <a:pt x="16256" y="9800"/>
                    </a:lnTo>
                    <a:lnTo>
                      <a:pt x="16355" y="10000"/>
                    </a:lnTo>
                    <a:lnTo>
                      <a:pt x="16650" y="10200"/>
                    </a:lnTo>
                    <a:lnTo>
                      <a:pt x="16749" y="10800"/>
                    </a:lnTo>
                    <a:lnTo>
                      <a:pt x="16946" y="11800"/>
                    </a:lnTo>
                    <a:lnTo>
                      <a:pt x="17143" y="12200"/>
                    </a:lnTo>
                    <a:lnTo>
                      <a:pt x="17340" y="12800"/>
                    </a:lnTo>
                    <a:lnTo>
                      <a:pt x="17635" y="13000"/>
                    </a:lnTo>
                    <a:lnTo>
                      <a:pt x="17734" y="13600"/>
                    </a:lnTo>
                    <a:lnTo>
                      <a:pt x="17931" y="14600"/>
                    </a:lnTo>
                    <a:lnTo>
                      <a:pt x="18128" y="15000"/>
                    </a:lnTo>
                    <a:lnTo>
                      <a:pt x="18424" y="15600"/>
                    </a:lnTo>
                    <a:lnTo>
                      <a:pt x="18522" y="16000"/>
                    </a:lnTo>
                    <a:lnTo>
                      <a:pt x="18818" y="16600"/>
                    </a:lnTo>
                    <a:lnTo>
                      <a:pt x="18916" y="16800"/>
                    </a:lnTo>
                    <a:lnTo>
                      <a:pt x="19113" y="17000"/>
                    </a:lnTo>
                    <a:lnTo>
                      <a:pt x="19212" y="17600"/>
                    </a:lnTo>
                    <a:lnTo>
                      <a:pt x="19310" y="18200"/>
                    </a:lnTo>
                    <a:lnTo>
                      <a:pt x="19507" y="18600"/>
                    </a:lnTo>
                    <a:lnTo>
                      <a:pt x="19606" y="18800"/>
                    </a:lnTo>
                    <a:lnTo>
                      <a:pt x="19704" y="19400"/>
                    </a:lnTo>
                    <a:lnTo>
                      <a:pt x="19901" y="19600"/>
                    </a:lnTo>
                    <a:lnTo>
                      <a:pt x="19901" y="1980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71" name="Freeform 11"/>
              <p:cNvSpPr>
                <a:spLocks/>
              </p:cNvSpPr>
              <p:nvPr/>
            </p:nvSpPr>
            <p:spPr bwMode="auto">
              <a:xfrm>
                <a:off x="9678" y="10052"/>
                <a:ext cx="10321" cy="9949"/>
              </a:xfrm>
              <a:custGeom>
                <a:avLst/>
                <a:gdLst>
                  <a:gd name="T0" fmla="*/ 1 w 20000"/>
                  <a:gd name="T1" fmla="*/ 0 h 20000"/>
                  <a:gd name="T2" fmla="*/ 1 w 20000"/>
                  <a:gd name="T3" fmla="*/ 0 h 20000"/>
                  <a:gd name="T4" fmla="*/ 1 w 20000"/>
                  <a:gd name="T5" fmla="*/ 0 h 20000"/>
                  <a:gd name="T6" fmla="*/ 1 w 20000"/>
                  <a:gd name="T7" fmla="*/ 0 h 20000"/>
                  <a:gd name="T8" fmla="*/ 1 w 20000"/>
                  <a:gd name="T9" fmla="*/ 0 h 20000"/>
                  <a:gd name="T10" fmla="*/ 1 w 20000"/>
                  <a:gd name="T11" fmla="*/ 0 h 20000"/>
                  <a:gd name="T12" fmla="*/ 1 w 20000"/>
                  <a:gd name="T13" fmla="*/ 0 h 20000"/>
                  <a:gd name="T14" fmla="*/ 1 w 20000"/>
                  <a:gd name="T15" fmla="*/ 0 h 20000"/>
                  <a:gd name="T16" fmla="*/ 1 w 20000"/>
                  <a:gd name="T17" fmla="*/ 0 h 20000"/>
                  <a:gd name="T18" fmla="*/ 1 w 20000"/>
                  <a:gd name="T19" fmla="*/ 0 h 20000"/>
                  <a:gd name="T20" fmla="*/ 1 w 20000"/>
                  <a:gd name="T21" fmla="*/ 0 h 20000"/>
                  <a:gd name="T22" fmla="*/ 1 w 20000"/>
                  <a:gd name="T23" fmla="*/ 0 h 20000"/>
                  <a:gd name="T24" fmla="*/ 1 w 20000"/>
                  <a:gd name="T25" fmla="*/ 0 h 20000"/>
                  <a:gd name="T26" fmla="*/ 1 w 20000"/>
                  <a:gd name="T27" fmla="*/ 0 h 20000"/>
                  <a:gd name="T28" fmla="*/ 1 w 20000"/>
                  <a:gd name="T29" fmla="*/ 0 h 20000"/>
                  <a:gd name="T30" fmla="*/ 1 w 20000"/>
                  <a:gd name="T31" fmla="*/ 0 h 20000"/>
                  <a:gd name="T32" fmla="*/ 1 w 20000"/>
                  <a:gd name="T33" fmla="*/ 0 h 20000"/>
                  <a:gd name="T34" fmla="*/ 1 w 20000"/>
                  <a:gd name="T35" fmla="*/ 0 h 20000"/>
                  <a:gd name="T36" fmla="*/ 1 w 20000"/>
                  <a:gd name="T37" fmla="*/ 0 h 20000"/>
                  <a:gd name="T38" fmla="*/ 1 w 20000"/>
                  <a:gd name="T39" fmla="*/ 0 h 20000"/>
                  <a:gd name="T40" fmla="*/ 1 w 20000"/>
                  <a:gd name="T41" fmla="*/ 0 h 20000"/>
                  <a:gd name="T42" fmla="*/ 1 w 20000"/>
                  <a:gd name="T43" fmla="*/ 0 h 20000"/>
                  <a:gd name="T44" fmla="*/ 1 w 20000"/>
                  <a:gd name="T45" fmla="*/ 0 h 20000"/>
                  <a:gd name="T46" fmla="*/ 1 w 20000"/>
                  <a:gd name="T47" fmla="*/ 0 h 20000"/>
                  <a:gd name="T48" fmla="*/ 1 w 20000"/>
                  <a:gd name="T49" fmla="*/ 0 h 20000"/>
                  <a:gd name="T50" fmla="*/ 1 w 20000"/>
                  <a:gd name="T51" fmla="*/ 0 h 20000"/>
                  <a:gd name="T52" fmla="*/ 1 w 20000"/>
                  <a:gd name="T53" fmla="*/ 0 h 20000"/>
                  <a:gd name="T54" fmla="*/ 1 w 20000"/>
                  <a:gd name="T55" fmla="*/ 0 h 20000"/>
                  <a:gd name="T56" fmla="*/ 1 w 20000"/>
                  <a:gd name="T57" fmla="*/ 0 h 20000"/>
                  <a:gd name="T58" fmla="*/ 1 w 20000"/>
                  <a:gd name="T59" fmla="*/ 0 h 20000"/>
                  <a:gd name="T60" fmla="*/ 1 w 20000"/>
                  <a:gd name="T61" fmla="*/ 0 h 20000"/>
                  <a:gd name="T62" fmla="*/ 1 w 20000"/>
                  <a:gd name="T63" fmla="*/ 0 h 20000"/>
                  <a:gd name="T64" fmla="*/ 1 w 20000"/>
                  <a:gd name="T65" fmla="*/ 0 h 20000"/>
                  <a:gd name="T66" fmla="*/ 1 w 20000"/>
                  <a:gd name="T67" fmla="*/ 0 h 20000"/>
                  <a:gd name="T68" fmla="*/ 1 w 20000"/>
                  <a:gd name="T69" fmla="*/ 0 h 20000"/>
                  <a:gd name="T70" fmla="*/ 1 w 20000"/>
                  <a:gd name="T71" fmla="*/ 0 h 20000"/>
                  <a:gd name="T72" fmla="*/ 1 w 20000"/>
                  <a:gd name="T73" fmla="*/ 0 h 20000"/>
                  <a:gd name="T74" fmla="*/ 1 w 20000"/>
                  <a:gd name="T75" fmla="*/ 0 h 20000"/>
                  <a:gd name="T76" fmla="*/ 1 w 20000"/>
                  <a:gd name="T77" fmla="*/ 0 h 20000"/>
                  <a:gd name="T78" fmla="*/ 1 w 20000"/>
                  <a:gd name="T79" fmla="*/ 0 h 20000"/>
                  <a:gd name="T80" fmla="*/ 1 w 20000"/>
                  <a:gd name="T81" fmla="*/ 0 h 20000"/>
                  <a:gd name="T82" fmla="*/ 1 w 20000"/>
                  <a:gd name="T83" fmla="*/ 0 h 20000"/>
                  <a:gd name="T84" fmla="*/ 1 w 20000"/>
                  <a:gd name="T85" fmla="*/ 0 h 20000"/>
                  <a:gd name="T86" fmla="*/ 1 w 20000"/>
                  <a:gd name="T87" fmla="*/ 0 h 20000"/>
                  <a:gd name="T88" fmla="*/ 1 w 20000"/>
                  <a:gd name="T89" fmla="*/ 0 h 20000"/>
                  <a:gd name="T90" fmla="*/ 1 w 20000"/>
                  <a:gd name="T91" fmla="*/ 0 h 20000"/>
                  <a:gd name="T92" fmla="*/ 1 w 20000"/>
                  <a:gd name="T93" fmla="*/ 0 h 20000"/>
                  <a:gd name="T94" fmla="*/ 1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0"/>
                    </a:moveTo>
                    <a:lnTo>
                      <a:pt x="185" y="825"/>
                    </a:lnTo>
                    <a:lnTo>
                      <a:pt x="370" y="1443"/>
                    </a:lnTo>
                    <a:lnTo>
                      <a:pt x="556" y="2062"/>
                    </a:lnTo>
                    <a:lnTo>
                      <a:pt x="833" y="2680"/>
                    </a:lnTo>
                    <a:lnTo>
                      <a:pt x="926" y="3299"/>
                    </a:lnTo>
                    <a:lnTo>
                      <a:pt x="1204" y="3918"/>
                    </a:lnTo>
                    <a:lnTo>
                      <a:pt x="1389" y="4330"/>
                    </a:lnTo>
                    <a:lnTo>
                      <a:pt x="1481" y="4948"/>
                    </a:lnTo>
                    <a:lnTo>
                      <a:pt x="1759" y="5567"/>
                    </a:lnTo>
                    <a:lnTo>
                      <a:pt x="2130" y="6392"/>
                    </a:lnTo>
                    <a:lnTo>
                      <a:pt x="2130" y="6804"/>
                    </a:lnTo>
                    <a:lnTo>
                      <a:pt x="2500" y="7216"/>
                    </a:lnTo>
                    <a:lnTo>
                      <a:pt x="2685" y="7835"/>
                    </a:lnTo>
                    <a:lnTo>
                      <a:pt x="2778" y="8454"/>
                    </a:lnTo>
                    <a:lnTo>
                      <a:pt x="2963" y="9278"/>
                    </a:lnTo>
                    <a:lnTo>
                      <a:pt x="3148" y="9691"/>
                    </a:lnTo>
                    <a:lnTo>
                      <a:pt x="3426" y="10309"/>
                    </a:lnTo>
                    <a:lnTo>
                      <a:pt x="3519" y="10928"/>
                    </a:lnTo>
                    <a:lnTo>
                      <a:pt x="3796" y="11134"/>
                    </a:lnTo>
                    <a:lnTo>
                      <a:pt x="4074" y="11753"/>
                    </a:lnTo>
                    <a:lnTo>
                      <a:pt x="4167" y="12371"/>
                    </a:lnTo>
                    <a:lnTo>
                      <a:pt x="4352" y="12990"/>
                    </a:lnTo>
                    <a:lnTo>
                      <a:pt x="4537" y="13196"/>
                    </a:lnTo>
                    <a:lnTo>
                      <a:pt x="4722" y="13814"/>
                    </a:lnTo>
                    <a:lnTo>
                      <a:pt x="5000" y="14021"/>
                    </a:lnTo>
                    <a:lnTo>
                      <a:pt x="5093" y="14639"/>
                    </a:lnTo>
                    <a:lnTo>
                      <a:pt x="5370" y="14845"/>
                    </a:lnTo>
                    <a:lnTo>
                      <a:pt x="5556" y="15464"/>
                    </a:lnTo>
                    <a:lnTo>
                      <a:pt x="5741" y="15876"/>
                    </a:lnTo>
                    <a:lnTo>
                      <a:pt x="6111" y="16495"/>
                    </a:lnTo>
                    <a:lnTo>
                      <a:pt x="6296" y="16701"/>
                    </a:lnTo>
                    <a:lnTo>
                      <a:pt x="6389" y="16907"/>
                    </a:lnTo>
                    <a:lnTo>
                      <a:pt x="6667" y="17526"/>
                    </a:lnTo>
                    <a:lnTo>
                      <a:pt x="6852" y="17526"/>
                    </a:lnTo>
                    <a:lnTo>
                      <a:pt x="7037" y="17938"/>
                    </a:lnTo>
                    <a:lnTo>
                      <a:pt x="7315" y="18144"/>
                    </a:lnTo>
                    <a:lnTo>
                      <a:pt x="7407" y="18557"/>
                    </a:lnTo>
                    <a:lnTo>
                      <a:pt x="7685" y="18763"/>
                    </a:lnTo>
                    <a:lnTo>
                      <a:pt x="7963" y="19175"/>
                    </a:lnTo>
                    <a:lnTo>
                      <a:pt x="7963" y="19381"/>
                    </a:lnTo>
                    <a:lnTo>
                      <a:pt x="8241" y="19588"/>
                    </a:lnTo>
                    <a:lnTo>
                      <a:pt x="8426" y="19588"/>
                    </a:lnTo>
                    <a:lnTo>
                      <a:pt x="8611" y="19794"/>
                    </a:lnTo>
                    <a:lnTo>
                      <a:pt x="8889" y="19794"/>
                    </a:lnTo>
                    <a:lnTo>
                      <a:pt x="8981" y="19794"/>
                    </a:lnTo>
                    <a:lnTo>
                      <a:pt x="9259" y="19794"/>
                    </a:lnTo>
                    <a:lnTo>
                      <a:pt x="9444" y="19794"/>
                    </a:lnTo>
                    <a:lnTo>
                      <a:pt x="9630" y="19794"/>
                    </a:lnTo>
                    <a:lnTo>
                      <a:pt x="9907" y="19794"/>
                    </a:lnTo>
                    <a:lnTo>
                      <a:pt x="10185" y="19794"/>
                    </a:lnTo>
                    <a:lnTo>
                      <a:pt x="10370" y="19794"/>
                    </a:lnTo>
                    <a:lnTo>
                      <a:pt x="10648" y="19794"/>
                    </a:lnTo>
                    <a:lnTo>
                      <a:pt x="10741" y="19588"/>
                    </a:lnTo>
                    <a:lnTo>
                      <a:pt x="11019" y="19588"/>
                    </a:lnTo>
                    <a:lnTo>
                      <a:pt x="11296" y="19381"/>
                    </a:lnTo>
                    <a:lnTo>
                      <a:pt x="11574" y="19175"/>
                    </a:lnTo>
                    <a:lnTo>
                      <a:pt x="11852" y="18763"/>
                    </a:lnTo>
                    <a:lnTo>
                      <a:pt x="11944" y="18557"/>
                    </a:lnTo>
                    <a:lnTo>
                      <a:pt x="12130" y="17938"/>
                    </a:lnTo>
                    <a:lnTo>
                      <a:pt x="12500" y="17526"/>
                    </a:lnTo>
                    <a:lnTo>
                      <a:pt x="12685" y="16907"/>
                    </a:lnTo>
                    <a:lnTo>
                      <a:pt x="12963" y="16907"/>
                    </a:lnTo>
                    <a:lnTo>
                      <a:pt x="13241" y="16495"/>
                    </a:lnTo>
                    <a:lnTo>
                      <a:pt x="13426" y="15876"/>
                    </a:lnTo>
                    <a:lnTo>
                      <a:pt x="13704" y="15464"/>
                    </a:lnTo>
                    <a:lnTo>
                      <a:pt x="13981" y="14845"/>
                    </a:lnTo>
                    <a:lnTo>
                      <a:pt x="14259" y="14639"/>
                    </a:lnTo>
                    <a:lnTo>
                      <a:pt x="14537" y="14021"/>
                    </a:lnTo>
                    <a:lnTo>
                      <a:pt x="14815" y="13608"/>
                    </a:lnTo>
                    <a:lnTo>
                      <a:pt x="14907" y="12990"/>
                    </a:lnTo>
                    <a:lnTo>
                      <a:pt x="15278" y="12371"/>
                    </a:lnTo>
                    <a:lnTo>
                      <a:pt x="15556" y="11753"/>
                    </a:lnTo>
                    <a:lnTo>
                      <a:pt x="15741" y="11134"/>
                    </a:lnTo>
                    <a:lnTo>
                      <a:pt x="15926" y="10515"/>
                    </a:lnTo>
                    <a:lnTo>
                      <a:pt x="16204" y="10309"/>
                    </a:lnTo>
                    <a:lnTo>
                      <a:pt x="16389" y="9691"/>
                    </a:lnTo>
                    <a:lnTo>
                      <a:pt x="16574" y="9072"/>
                    </a:lnTo>
                    <a:lnTo>
                      <a:pt x="16852" y="8454"/>
                    </a:lnTo>
                    <a:lnTo>
                      <a:pt x="17037" y="7835"/>
                    </a:lnTo>
                    <a:lnTo>
                      <a:pt x="17222" y="7216"/>
                    </a:lnTo>
                    <a:lnTo>
                      <a:pt x="17407" y="6804"/>
                    </a:lnTo>
                    <a:lnTo>
                      <a:pt x="17685" y="6392"/>
                    </a:lnTo>
                    <a:lnTo>
                      <a:pt x="17870" y="5979"/>
                    </a:lnTo>
                    <a:lnTo>
                      <a:pt x="18241" y="5361"/>
                    </a:lnTo>
                    <a:lnTo>
                      <a:pt x="18333" y="4742"/>
                    </a:lnTo>
                    <a:lnTo>
                      <a:pt x="18519" y="4330"/>
                    </a:lnTo>
                    <a:lnTo>
                      <a:pt x="18796" y="3918"/>
                    </a:lnTo>
                    <a:lnTo>
                      <a:pt x="18981" y="3505"/>
                    </a:lnTo>
                    <a:lnTo>
                      <a:pt x="19167" y="3299"/>
                    </a:lnTo>
                    <a:lnTo>
                      <a:pt x="19167" y="2680"/>
                    </a:lnTo>
                    <a:lnTo>
                      <a:pt x="19352" y="2268"/>
                    </a:lnTo>
                    <a:lnTo>
                      <a:pt x="19537" y="2062"/>
                    </a:lnTo>
                    <a:lnTo>
                      <a:pt x="19630" y="1443"/>
                    </a:lnTo>
                    <a:lnTo>
                      <a:pt x="19815" y="1443"/>
                    </a:lnTo>
                    <a:lnTo>
                      <a:pt x="19815" y="825"/>
                    </a:lnTo>
                    <a:lnTo>
                      <a:pt x="19907" y="825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469" name="Line 12"/>
            <p:cNvSpPr>
              <a:spLocks noChangeShapeType="1"/>
            </p:cNvSpPr>
            <p:nvPr/>
          </p:nvSpPr>
          <p:spPr bwMode="auto">
            <a:xfrm flipV="1">
              <a:off x="2033" y="2247"/>
              <a:ext cx="119" cy="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3513138" y="2224088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</a:t>
            </a:r>
            <a:r>
              <a:rPr kumimoji="1" lang="en-US" altLang="zh-CN" sz="2400" i="1">
                <a:latin typeface="Times New Roman" panose="02020603050405020304" pitchFamily="18" charset="0"/>
              </a:rPr>
              <a:t> = 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E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 i="1">
                <a:latin typeface="Times New Roman" panose="02020603050405020304" pitchFamily="18" charset="0"/>
              </a:rPr>
              <a:t>-E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)</a:t>
            </a:r>
            <a:r>
              <a:rPr kumimoji="1" lang="en-US" altLang="zh-CN" sz="2400" i="1">
                <a:latin typeface="Times New Roman" panose="02020603050405020304" pitchFamily="18" charset="0"/>
              </a:rPr>
              <a:t>/h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95246" name="Line 14"/>
          <p:cNvSpPr>
            <a:spLocks noChangeShapeType="1"/>
          </p:cNvSpPr>
          <p:nvPr/>
        </p:nvSpPr>
        <p:spPr bwMode="auto">
          <a:xfrm>
            <a:off x="2286000" y="1906588"/>
            <a:ext cx="12573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7" name="Line 15"/>
          <p:cNvSpPr>
            <a:spLocks noChangeShapeType="1"/>
          </p:cNvSpPr>
          <p:nvPr/>
        </p:nvSpPr>
        <p:spPr bwMode="auto">
          <a:xfrm>
            <a:off x="2286000" y="2798763"/>
            <a:ext cx="12573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8" name="Rectangle 16"/>
          <p:cNvSpPr>
            <a:spLocks noChangeArrowheads="1"/>
          </p:cNvSpPr>
          <p:nvPr/>
        </p:nvSpPr>
        <p:spPr bwMode="auto">
          <a:xfrm>
            <a:off x="1833563" y="2559050"/>
            <a:ext cx="3810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E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95249" name="Rectangle 17"/>
          <p:cNvSpPr>
            <a:spLocks noChangeArrowheads="1"/>
          </p:cNvSpPr>
          <p:nvPr/>
        </p:nvSpPr>
        <p:spPr bwMode="auto">
          <a:xfrm>
            <a:off x="1854200" y="1700213"/>
            <a:ext cx="4318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E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endParaRPr kumimoji="1" lang="en-US" altLang="zh-CN" sz="1000" b="0">
              <a:latin typeface="Times New Roman" panose="02020603050405020304" pitchFamily="18" charset="0"/>
            </a:endParaRPr>
          </a:p>
        </p:txBody>
      </p:sp>
      <p:sp>
        <p:nvSpPr>
          <p:cNvPr id="95250" name="Rectangle 18"/>
          <p:cNvSpPr>
            <a:spLocks noChangeArrowheads="1"/>
          </p:cNvSpPr>
          <p:nvPr/>
        </p:nvSpPr>
        <p:spPr bwMode="auto">
          <a:xfrm>
            <a:off x="1870075" y="1311275"/>
            <a:ext cx="403383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楷体_GB2312"/>
                <a:cs typeface="楷体_GB2312"/>
              </a:rPr>
              <a:t>能级跃迁辐射</a:t>
            </a:r>
            <a:endParaRPr kumimoji="1" lang="zh-CN" altLang="en-US" sz="2800" b="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791200" y="1858963"/>
            <a:ext cx="1763713" cy="565150"/>
            <a:chOff x="3036" y="2035"/>
            <a:chExt cx="1089" cy="356"/>
          </a:xfrm>
        </p:grpSpPr>
        <p:sp>
          <p:nvSpPr>
            <p:cNvPr id="13451" name="Freeform 20"/>
            <p:cNvSpPr>
              <a:spLocks/>
            </p:cNvSpPr>
            <p:nvPr/>
          </p:nvSpPr>
          <p:spPr bwMode="auto">
            <a:xfrm>
              <a:off x="3036" y="2035"/>
              <a:ext cx="65" cy="18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89"/>
                  </a:moveTo>
                  <a:lnTo>
                    <a:pt x="244" y="18482"/>
                  </a:lnTo>
                  <a:lnTo>
                    <a:pt x="488" y="17874"/>
                  </a:lnTo>
                  <a:lnTo>
                    <a:pt x="732" y="17310"/>
                  </a:lnTo>
                  <a:lnTo>
                    <a:pt x="854" y="16659"/>
                  </a:lnTo>
                  <a:lnTo>
                    <a:pt x="1098" y="16052"/>
                  </a:lnTo>
                  <a:lnTo>
                    <a:pt x="1341" y="15488"/>
                  </a:lnTo>
                  <a:lnTo>
                    <a:pt x="1585" y="14881"/>
                  </a:lnTo>
                  <a:lnTo>
                    <a:pt x="1829" y="14273"/>
                  </a:lnTo>
                  <a:lnTo>
                    <a:pt x="1951" y="13709"/>
                  </a:lnTo>
                  <a:lnTo>
                    <a:pt x="2195" y="13145"/>
                  </a:lnTo>
                  <a:lnTo>
                    <a:pt x="2439" y="12581"/>
                  </a:lnTo>
                  <a:lnTo>
                    <a:pt x="2683" y="12017"/>
                  </a:lnTo>
                  <a:lnTo>
                    <a:pt x="2927" y="11453"/>
                  </a:lnTo>
                  <a:lnTo>
                    <a:pt x="3049" y="10889"/>
                  </a:lnTo>
                  <a:lnTo>
                    <a:pt x="3293" y="10325"/>
                  </a:lnTo>
                  <a:lnTo>
                    <a:pt x="3537" y="9805"/>
                  </a:lnTo>
                  <a:lnTo>
                    <a:pt x="3780" y="9284"/>
                  </a:lnTo>
                  <a:lnTo>
                    <a:pt x="4024" y="8720"/>
                  </a:lnTo>
                  <a:lnTo>
                    <a:pt x="4268" y="8200"/>
                  </a:lnTo>
                  <a:lnTo>
                    <a:pt x="4390" y="7722"/>
                  </a:lnTo>
                  <a:lnTo>
                    <a:pt x="4756" y="7245"/>
                  </a:lnTo>
                  <a:lnTo>
                    <a:pt x="4878" y="6768"/>
                  </a:lnTo>
                  <a:lnTo>
                    <a:pt x="5122" y="6334"/>
                  </a:lnTo>
                  <a:lnTo>
                    <a:pt x="5366" y="5900"/>
                  </a:lnTo>
                  <a:lnTo>
                    <a:pt x="5488" y="5466"/>
                  </a:lnTo>
                  <a:lnTo>
                    <a:pt x="5854" y="4989"/>
                  </a:lnTo>
                  <a:lnTo>
                    <a:pt x="5854" y="4555"/>
                  </a:lnTo>
                  <a:lnTo>
                    <a:pt x="6220" y="4165"/>
                  </a:lnTo>
                  <a:lnTo>
                    <a:pt x="6463" y="3774"/>
                  </a:lnTo>
                  <a:lnTo>
                    <a:pt x="6585" y="3427"/>
                  </a:lnTo>
                  <a:lnTo>
                    <a:pt x="6951" y="3037"/>
                  </a:lnTo>
                  <a:lnTo>
                    <a:pt x="7073" y="2690"/>
                  </a:lnTo>
                  <a:lnTo>
                    <a:pt x="7317" y="2430"/>
                  </a:lnTo>
                  <a:lnTo>
                    <a:pt x="7439" y="2082"/>
                  </a:lnTo>
                  <a:lnTo>
                    <a:pt x="7683" y="1822"/>
                  </a:lnTo>
                  <a:lnTo>
                    <a:pt x="7927" y="1562"/>
                  </a:lnTo>
                  <a:lnTo>
                    <a:pt x="8171" y="1302"/>
                  </a:lnTo>
                  <a:lnTo>
                    <a:pt x="8415" y="1041"/>
                  </a:lnTo>
                  <a:lnTo>
                    <a:pt x="8537" y="868"/>
                  </a:lnTo>
                  <a:lnTo>
                    <a:pt x="8780" y="694"/>
                  </a:lnTo>
                  <a:lnTo>
                    <a:pt x="9024" y="521"/>
                  </a:lnTo>
                  <a:lnTo>
                    <a:pt x="9146" y="390"/>
                  </a:lnTo>
                  <a:lnTo>
                    <a:pt x="9512" y="260"/>
                  </a:lnTo>
                  <a:lnTo>
                    <a:pt x="9512" y="130"/>
                  </a:lnTo>
                  <a:lnTo>
                    <a:pt x="9878" y="87"/>
                  </a:lnTo>
                  <a:lnTo>
                    <a:pt x="10000" y="43"/>
                  </a:lnTo>
                  <a:lnTo>
                    <a:pt x="10244" y="0"/>
                  </a:lnTo>
                  <a:lnTo>
                    <a:pt x="10488" y="43"/>
                  </a:lnTo>
                  <a:lnTo>
                    <a:pt x="10732" y="43"/>
                  </a:lnTo>
                  <a:lnTo>
                    <a:pt x="10854" y="87"/>
                  </a:lnTo>
                  <a:lnTo>
                    <a:pt x="11098" y="217"/>
                  </a:lnTo>
                  <a:lnTo>
                    <a:pt x="11341" y="347"/>
                  </a:lnTo>
                  <a:lnTo>
                    <a:pt x="11585" y="521"/>
                  </a:lnTo>
                  <a:lnTo>
                    <a:pt x="11829" y="738"/>
                  </a:lnTo>
                  <a:lnTo>
                    <a:pt x="12073" y="998"/>
                  </a:lnTo>
                  <a:lnTo>
                    <a:pt x="12195" y="1258"/>
                  </a:lnTo>
                  <a:lnTo>
                    <a:pt x="12439" y="1562"/>
                  </a:lnTo>
                  <a:lnTo>
                    <a:pt x="12683" y="1866"/>
                  </a:lnTo>
                  <a:lnTo>
                    <a:pt x="12927" y="2256"/>
                  </a:lnTo>
                  <a:lnTo>
                    <a:pt x="13049" y="2690"/>
                  </a:lnTo>
                  <a:lnTo>
                    <a:pt x="13415" y="3124"/>
                  </a:lnTo>
                  <a:lnTo>
                    <a:pt x="13537" y="3514"/>
                  </a:lnTo>
                  <a:lnTo>
                    <a:pt x="13780" y="3991"/>
                  </a:lnTo>
                  <a:lnTo>
                    <a:pt x="14146" y="4425"/>
                  </a:lnTo>
                  <a:lnTo>
                    <a:pt x="14268" y="4946"/>
                  </a:lnTo>
                  <a:lnTo>
                    <a:pt x="14512" y="5466"/>
                  </a:lnTo>
                  <a:lnTo>
                    <a:pt x="14756" y="5987"/>
                  </a:lnTo>
                  <a:lnTo>
                    <a:pt x="15000" y="6508"/>
                  </a:lnTo>
                  <a:lnTo>
                    <a:pt x="15122" y="7072"/>
                  </a:lnTo>
                  <a:lnTo>
                    <a:pt x="15366" y="7636"/>
                  </a:lnTo>
                  <a:lnTo>
                    <a:pt x="15610" y="8200"/>
                  </a:lnTo>
                  <a:lnTo>
                    <a:pt x="15854" y="8764"/>
                  </a:lnTo>
                  <a:lnTo>
                    <a:pt x="16098" y="9371"/>
                  </a:lnTo>
                  <a:lnTo>
                    <a:pt x="16220" y="9892"/>
                  </a:lnTo>
                  <a:lnTo>
                    <a:pt x="16585" y="10456"/>
                  </a:lnTo>
                  <a:lnTo>
                    <a:pt x="16707" y="11020"/>
                  </a:lnTo>
                  <a:lnTo>
                    <a:pt x="16951" y="11627"/>
                  </a:lnTo>
                  <a:lnTo>
                    <a:pt x="17195" y="12148"/>
                  </a:lnTo>
                  <a:lnTo>
                    <a:pt x="17317" y="12755"/>
                  </a:lnTo>
                  <a:lnTo>
                    <a:pt x="17561" y="13275"/>
                  </a:lnTo>
                  <a:lnTo>
                    <a:pt x="17683" y="13883"/>
                  </a:lnTo>
                  <a:lnTo>
                    <a:pt x="17927" y="14403"/>
                  </a:lnTo>
                  <a:lnTo>
                    <a:pt x="18049" y="14967"/>
                  </a:lnTo>
                  <a:lnTo>
                    <a:pt x="18293" y="15445"/>
                  </a:lnTo>
                  <a:lnTo>
                    <a:pt x="18415" y="15922"/>
                  </a:lnTo>
                  <a:lnTo>
                    <a:pt x="18659" y="16443"/>
                  </a:lnTo>
                  <a:lnTo>
                    <a:pt x="18780" y="16876"/>
                  </a:lnTo>
                  <a:lnTo>
                    <a:pt x="19024" y="17310"/>
                  </a:lnTo>
                  <a:lnTo>
                    <a:pt x="19146" y="17744"/>
                  </a:lnTo>
                  <a:lnTo>
                    <a:pt x="19268" y="18134"/>
                  </a:lnTo>
                  <a:lnTo>
                    <a:pt x="19390" y="18525"/>
                  </a:lnTo>
                  <a:lnTo>
                    <a:pt x="19512" y="18915"/>
                  </a:lnTo>
                  <a:lnTo>
                    <a:pt x="19634" y="19176"/>
                  </a:lnTo>
                  <a:lnTo>
                    <a:pt x="19756" y="19479"/>
                  </a:lnTo>
                  <a:lnTo>
                    <a:pt x="19878" y="19740"/>
                  </a:lnTo>
                  <a:lnTo>
                    <a:pt x="19878" y="19957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Freeform 21"/>
            <p:cNvSpPr>
              <a:spLocks/>
            </p:cNvSpPr>
            <p:nvPr/>
          </p:nvSpPr>
          <p:spPr bwMode="auto">
            <a:xfrm>
              <a:off x="3101" y="2207"/>
              <a:ext cx="70" cy="17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229" y="629"/>
                  </a:lnTo>
                  <a:lnTo>
                    <a:pt x="343" y="1258"/>
                  </a:lnTo>
                  <a:lnTo>
                    <a:pt x="571" y="1888"/>
                  </a:lnTo>
                  <a:lnTo>
                    <a:pt x="800" y="2517"/>
                  </a:lnTo>
                  <a:lnTo>
                    <a:pt x="914" y="3101"/>
                  </a:lnTo>
                  <a:lnTo>
                    <a:pt x="1257" y="3730"/>
                  </a:lnTo>
                  <a:lnTo>
                    <a:pt x="1371" y="4315"/>
                  </a:lnTo>
                  <a:lnTo>
                    <a:pt x="1600" y="4944"/>
                  </a:lnTo>
                  <a:lnTo>
                    <a:pt x="1714" y="5573"/>
                  </a:lnTo>
                  <a:lnTo>
                    <a:pt x="2057" y="6112"/>
                  </a:lnTo>
                  <a:lnTo>
                    <a:pt x="2171" y="6742"/>
                  </a:lnTo>
                  <a:lnTo>
                    <a:pt x="2400" y="7326"/>
                  </a:lnTo>
                  <a:lnTo>
                    <a:pt x="2629" y="7910"/>
                  </a:lnTo>
                  <a:lnTo>
                    <a:pt x="2743" y="8494"/>
                  </a:lnTo>
                  <a:lnTo>
                    <a:pt x="2971" y="8989"/>
                  </a:lnTo>
                  <a:lnTo>
                    <a:pt x="3200" y="9618"/>
                  </a:lnTo>
                  <a:lnTo>
                    <a:pt x="3314" y="10157"/>
                  </a:lnTo>
                  <a:lnTo>
                    <a:pt x="3543" y="10652"/>
                  </a:lnTo>
                  <a:lnTo>
                    <a:pt x="3771" y="11191"/>
                  </a:lnTo>
                  <a:lnTo>
                    <a:pt x="4000" y="11685"/>
                  </a:lnTo>
                  <a:lnTo>
                    <a:pt x="4114" y="12180"/>
                  </a:lnTo>
                  <a:lnTo>
                    <a:pt x="4343" y="12719"/>
                  </a:lnTo>
                  <a:lnTo>
                    <a:pt x="4571" y="13213"/>
                  </a:lnTo>
                  <a:lnTo>
                    <a:pt x="4686" y="13708"/>
                  </a:lnTo>
                  <a:lnTo>
                    <a:pt x="5029" y="14112"/>
                  </a:lnTo>
                  <a:lnTo>
                    <a:pt x="5143" y="14562"/>
                  </a:lnTo>
                  <a:lnTo>
                    <a:pt x="5371" y="15011"/>
                  </a:lnTo>
                  <a:lnTo>
                    <a:pt x="5600" y="15461"/>
                  </a:lnTo>
                  <a:lnTo>
                    <a:pt x="5714" y="15865"/>
                  </a:lnTo>
                  <a:lnTo>
                    <a:pt x="6057" y="16225"/>
                  </a:lnTo>
                  <a:lnTo>
                    <a:pt x="6171" y="16584"/>
                  </a:lnTo>
                  <a:lnTo>
                    <a:pt x="6400" y="16944"/>
                  </a:lnTo>
                  <a:lnTo>
                    <a:pt x="6629" y="17258"/>
                  </a:lnTo>
                  <a:lnTo>
                    <a:pt x="6743" y="17618"/>
                  </a:lnTo>
                  <a:lnTo>
                    <a:pt x="6971" y="17888"/>
                  </a:lnTo>
                  <a:lnTo>
                    <a:pt x="7200" y="18157"/>
                  </a:lnTo>
                  <a:lnTo>
                    <a:pt x="7429" y="18472"/>
                  </a:lnTo>
                  <a:lnTo>
                    <a:pt x="7543" y="18742"/>
                  </a:lnTo>
                  <a:lnTo>
                    <a:pt x="7886" y="18966"/>
                  </a:lnTo>
                  <a:lnTo>
                    <a:pt x="8000" y="19146"/>
                  </a:lnTo>
                  <a:lnTo>
                    <a:pt x="8229" y="19326"/>
                  </a:lnTo>
                  <a:lnTo>
                    <a:pt x="8457" y="19461"/>
                  </a:lnTo>
                  <a:lnTo>
                    <a:pt x="8571" y="19640"/>
                  </a:lnTo>
                  <a:lnTo>
                    <a:pt x="8914" y="19730"/>
                  </a:lnTo>
                  <a:lnTo>
                    <a:pt x="9029" y="19865"/>
                  </a:lnTo>
                  <a:lnTo>
                    <a:pt x="9257" y="19910"/>
                  </a:lnTo>
                  <a:lnTo>
                    <a:pt x="9486" y="19955"/>
                  </a:lnTo>
                  <a:lnTo>
                    <a:pt x="9714" y="19955"/>
                  </a:lnTo>
                  <a:lnTo>
                    <a:pt x="9943" y="19955"/>
                  </a:lnTo>
                  <a:lnTo>
                    <a:pt x="10057" y="19910"/>
                  </a:lnTo>
                  <a:lnTo>
                    <a:pt x="10286" y="19865"/>
                  </a:lnTo>
                  <a:lnTo>
                    <a:pt x="10514" y="19730"/>
                  </a:lnTo>
                  <a:lnTo>
                    <a:pt x="10743" y="19551"/>
                  </a:lnTo>
                  <a:lnTo>
                    <a:pt x="10971" y="19326"/>
                  </a:lnTo>
                  <a:lnTo>
                    <a:pt x="11314" y="19101"/>
                  </a:lnTo>
                  <a:lnTo>
                    <a:pt x="11429" y="18876"/>
                  </a:lnTo>
                  <a:lnTo>
                    <a:pt x="11771" y="18562"/>
                  </a:lnTo>
                  <a:lnTo>
                    <a:pt x="12000" y="18247"/>
                  </a:lnTo>
                  <a:lnTo>
                    <a:pt x="12114" y="17888"/>
                  </a:lnTo>
                  <a:lnTo>
                    <a:pt x="12457" y="17483"/>
                  </a:lnTo>
                  <a:lnTo>
                    <a:pt x="12686" y="17169"/>
                  </a:lnTo>
                  <a:lnTo>
                    <a:pt x="12914" y="16719"/>
                  </a:lnTo>
                  <a:lnTo>
                    <a:pt x="13257" y="16270"/>
                  </a:lnTo>
                  <a:lnTo>
                    <a:pt x="13371" y="15820"/>
                  </a:lnTo>
                  <a:lnTo>
                    <a:pt x="13714" y="15371"/>
                  </a:lnTo>
                  <a:lnTo>
                    <a:pt x="13943" y="14876"/>
                  </a:lnTo>
                  <a:lnTo>
                    <a:pt x="14171" y="14337"/>
                  </a:lnTo>
                  <a:lnTo>
                    <a:pt x="14400" y="13843"/>
                  </a:lnTo>
                  <a:lnTo>
                    <a:pt x="14743" y="13303"/>
                  </a:lnTo>
                  <a:lnTo>
                    <a:pt x="14857" y="12809"/>
                  </a:lnTo>
                  <a:lnTo>
                    <a:pt x="15200" y="12180"/>
                  </a:lnTo>
                  <a:lnTo>
                    <a:pt x="15429" y="11685"/>
                  </a:lnTo>
                  <a:lnTo>
                    <a:pt x="15657" y="11101"/>
                  </a:lnTo>
                  <a:lnTo>
                    <a:pt x="15886" y="10562"/>
                  </a:lnTo>
                  <a:lnTo>
                    <a:pt x="16114" y="10022"/>
                  </a:lnTo>
                  <a:lnTo>
                    <a:pt x="16343" y="9483"/>
                  </a:lnTo>
                  <a:lnTo>
                    <a:pt x="16571" y="8899"/>
                  </a:lnTo>
                  <a:lnTo>
                    <a:pt x="16800" y="8360"/>
                  </a:lnTo>
                  <a:lnTo>
                    <a:pt x="17029" y="7820"/>
                  </a:lnTo>
                  <a:lnTo>
                    <a:pt x="17257" y="7281"/>
                  </a:lnTo>
                  <a:lnTo>
                    <a:pt x="17371" y="6787"/>
                  </a:lnTo>
                  <a:lnTo>
                    <a:pt x="17714" y="6247"/>
                  </a:lnTo>
                  <a:lnTo>
                    <a:pt x="17829" y="5708"/>
                  </a:lnTo>
                  <a:lnTo>
                    <a:pt x="18171" y="5213"/>
                  </a:lnTo>
                  <a:lnTo>
                    <a:pt x="18286" y="4764"/>
                  </a:lnTo>
                  <a:lnTo>
                    <a:pt x="18400" y="4270"/>
                  </a:lnTo>
                  <a:lnTo>
                    <a:pt x="18743" y="3865"/>
                  </a:lnTo>
                  <a:lnTo>
                    <a:pt x="18857" y="3416"/>
                  </a:lnTo>
                  <a:lnTo>
                    <a:pt x="19086" y="3011"/>
                  </a:lnTo>
                  <a:lnTo>
                    <a:pt x="19200" y="2607"/>
                  </a:lnTo>
                  <a:lnTo>
                    <a:pt x="19314" y="2247"/>
                  </a:lnTo>
                  <a:lnTo>
                    <a:pt x="19429" y="1933"/>
                  </a:lnTo>
                  <a:lnTo>
                    <a:pt x="19543" y="1618"/>
                  </a:lnTo>
                  <a:lnTo>
                    <a:pt x="19771" y="1348"/>
                  </a:lnTo>
                  <a:lnTo>
                    <a:pt x="19771" y="1034"/>
                  </a:lnTo>
                  <a:lnTo>
                    <a:pt x="19886" y="85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22"/>
            <p:cNvSpPr>
              <a:spLocks/>
            </p:cNvSpPr>
            <p:nvPr/>
          </p:nvSpPr>
          <p:spPr bwMode="auto">
            <a:xfrm>
              <a:off x="3173" y="2045"/>
              <a:ext cx="66" cy="18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65"/>
                  </a:moveTo>
                  <a:lnTo>
                    <a:pt x="244" y="18486"/>
                  </a:lnTo>
                  <a:lnTo>
                    <a:pt x="488" y="17906"/>
                  </a:lnTo>
                  <a:lnTo>
                    <a:pt x="732" y="17283"/>
                  </a:lnTo>
                  <a:lnTo>
                    <a:pt x="854" y="16704"/>
                  </a:lnTo>
                  <a:lnTo>
                    <a:pt x="1098" y="16080"/>
                  </a:lnTo>
                  <a:lnTo>
                    <a:pt x="1341" y="15501"/>
                  </a:lnTo>
                  <a:lnTo>
                    <a:pt x="1585" y="14878"/>
                  </a:lnTo>
                  <a:lnTo>
                    <a:pt x="1829" y="14298"/>
                  </a:lnTo>
                  <a:lnTo>
                    <a:pt x="1951" y="13719"/>
                  </a:lnTo>
                  <a:lnTo>
                    <a:pt x="2195" y="13140"/>
                  </a:lnTo>
                  <a:lnTo>
                    <a:pt x="2439" y="12606"/>
                  </a:lnTo>
                  <a:lnTo>
                    <a:pt x="2683" y="12027"/>
                  </a:lnTo>
                  <a:lnTo>
                    <a:pt x="2927" y="11448"/>
                  </a:lnTo>
                  <a:lnTo>
                    <a:pt x="3049" y="10869"/>
                  </a:lnTo>
                  <a:lnTo>
                    <a:pt x="3293" y="10334"/>
                  </a:lnTo>
                  <a:lnTo>
                    <a:pt x="3537" y="9844"/>
                  </a:lnTo>
                  <a:lnTo>
                    <a:pt x="3780" y="9310"/>
                  </a:lnTo>
                  <a:lnTo>
                    <a:pt x="4024" y="8775"/>
                  </a:lnTo>
                  <a:lnTo>
                    <a:pt x="4268" y="8241"/>
                  </a:lnTo>
                  <a:lnTo>
                    <a:pt x="4390" y="7751"/>
                  </a:lnTo>
                  <a:lnTo>
                    <a:pt x="4756" y="7261"/>
                  </a:lnTo>
                  <a:lnTo>
                    <a:pt x="4878" y="6815"/>
                  </a:lnTo>
                  <a:lnTo>
                    <a:pt x="5122" y="6325"/>
                  </a:lnTo>
                  <a:lnTo>
                    <a:pt x="5366" y="5880"/>
                  </a:lnTo>
                  <a:lnTo>
                    <a:pt x="5488" y="5434"/>
                  </a:lnTo>
                  <a:lnTo>
                    <a:pt x="5854" y="4989"/>
                  </a:lnTo>
                  <a:lnTo>
                    <a:pt x="5854" y="4588"/>
                  </a:lnTo>
                  <a:lnTo>
                    <a:pt x="6220" y="4143"/>
                  </a:lnTo>
                  <a:lnTo>
                    <a:pt x="6463" y="3786"/>
                  </a:lnTo>
                  <a:lnTo>
                    <a:pt x="6585" y="3430"/>
                  </a:lnTo>
                  <a:lnTo>
                    <a:pt x="6951" y="3029"/>
                  </a:lnTo>
                  <a:lnTo>
                    <a:pt x="7073" y="2717"/>
                  </a:lnTo>
                  <a:lnTo>
                    <a:pt x="7317" y="2450"/>
                  </a:lnTo>
                  <a:lnTo>
                    <a:pt x="7439" y="2094"/>
                  </a:lnTo>
                  <a:lnTo>
                    <a:pt x="7683" y="1826"/>
                  </a:lnTo>
                  <a:lnTo>
                    <a:pt x="7927" y="1604"/>
                  </a:lnTo>
                  <a:lnTo>
                    <a:pt x="8171" y="1292"/>
                  </a:lnTo>
                  <a:lnTo>
                    <a:pt x="8415" y="1069"/>
                  </a:lnTo>
                  <a:lnTo>
                    <a:pt x="8537" y="846"/>
                  </a:lnTo>
                  <a:lnTo>
                    <a:pt x="8780" y="668"/>
                  </a:lnTo>
                  <a:lnTo>
                    <a:pt x="9024" y="490"/>
                  </a:lnTo>
                  <a:lnTo>
                    <a:pt x="9146" y="401"/>
                  </a:lnTo>
                  <a:lnTo>
                    <a:pt x="9512" y="267"/>
                  </a:lnTo>
                  <a:lnTo>
                    <a:pt x="9512" y="134"/>
                  </a:lnTo>
                  <a:lnTo>
                    <a:pt x="9878" y="89"/>
                  </a:lnTo>
                  <a:lnTo>
                    <a:pt x="10000" y="45"/>
                  </a:lnTo>
                  <a:lnTo>
                    <a:pt x="10244" y="0"/>
                  </a:lnTo>
                  <a:lnTo>
                    <a:pt x="10488" y="45"/>
                  </a:lnTo>
                  <a:lnTo>
                    <a:pt x="10732" y="45"/>
                  </a:lnTo>
                  <a:lnTo>
                    <a:pt x="10854" y="89"/>
                  </a:lnTo>
                  <a:lnTo>
                    <a:pt x="11098" y="223"/>
                  </a:lnTo>
                  <a:lnTo>
                    <a:pt x="11341" y="356"/>
                  </a:lnTo>
                  <a:lnTo>
                    <a:pt x="11585" y="535"/>
                  </a:lnTo>
                  <a:lnTo>
                    <a:pt x="11829" y="757"/>
                  </a:lnTo>
                  <a:lnTo>
                    <a:pt x="12073" y="980"/>
                  </a:lnTo>
                  <a:lnTo>
                    <a:pt x="12195" y="1247"/>
                  </a:lnTo>
                  <a:lnTo>
                    <a:pt x="12439" y="1604"/>
                  </a:lnTo>
                  <a:lnTo>
                    <a:pt x="12683" y="1915"/>
                  </a:lnTo>
                  <a:lnTo>
                    <a:pt x="12927" y="2272"/>
                  </a:lnTo>
                  <a:lnTo>
                    <a:pt x="13049" y="2717"/>
                  </a:lnTo>
                  <a:lnTo>
                    <a:pt x="13415" y="3118"/>
                  </a:lnTo>
                  <a:lnTo>
                    <a:pt x="13537" y="3519"/>
                  </a:lnTo>
                  <a:lnTo>
                    <a:pt x="13780" y="3964"/>
                  </a:lnTo>
                  <a:lnTo>
                    <a:pt x="14146" y="4454"/>
                  </a:lnTo>
                  <a:lnTo>
                    <a:pt x="14268" y="4944"/>
                  </a:lnTo>
                  <a:lnTo>
                    <a:pt x="14512" y="5479"/>
                  </a:lnTo>
                  <a:lnTo>
                    <a:pt x="14756" y="5969"/>
                  </a:lnTo>
                  <a:lnTo>
                    <a:pt x="15000" y="6503"/>
                  </a:lnTo>
                  <a:lnTo>
                    <a:pt x="15122" y="7038"/>
                  </a:lnTo>
                  <a:lnTo>
                    <a:pt x="15366" y="7617"/>
                  </a:lnTo>
                  <a:lnTo>
                    <a:pt x="15610" y="8151"/>
                  </a:lnTo>
                  <a:lnTo>
                    <a:pt x="15854" y="8775"/>
                  </a:lnTo>
                  <a:lnTo>
                    <a:pt x="16098" y="9310"/>
                  </a:lnTo>
                  <a:lnTo>
                    <a:pt x="16220" y="9889"/>
                  </a:lnTo>
                  <a:lnTo>
                    <a:pt x="16585" y="10468"/>
                  </a:lnTo>
                  <a:lnTo>
                    <a:pt x="16707" y="11047"/>
                  </a:lnTo>
                  <a:lnTo>
                    <a:pt x="16951" y="11626"/>
                  </a:lnTo>
                  <a:lnTo>
                    <a:pt x="17195" y="12205"/>
                  </a:lnTo>
                  <a:lnTo>
                    <a:pt x="17317" y="12739"/>
                  </a:lnTo>
                  <a:lnTo>
                    <a:pt x="17561" y="13318"/>
                  </a:lnTo>
                  <a:lnTo>
                    <a:pt x="17683" y="13853"/>
                  </a:lnTo>
                  <a:lnTo>
                    <a:pt x="17927" y="14388"/>
                  </a:lnTo>
                  <a:lnTo>
                    <a:pt x="18049" y="14922"/>
                  </a:lnTo>
                  <a:lnTo>
                    <a:pt x="18293" y="15412"/>
                  </a:lnTo>
                  <a:lnTo>
                    <a:pt x="18415" y="15902"/>
                  </a:lnTo>
                  <a:lnTo>
                    <a:pt x="18659" y="16437"/>
                  </a:lnTo>
                  <a:lnTo>
                    <a:pt x="18780" y="16882"/>
                  </a:lnTo>
                  <a:lnTo>
                    <a:pt x="19024" y="17283"/>
                  </a:lnTo>
                  <a:lnTo>
                    <a:pt x="19146" y="17728"/>
                  </a:lnTo>
                  <a:lnTo>
                    <a:pt x="19268" y="18174"/>
                  </a:lnTo>
                  <a:lnTo>
                    <a:pt x="19390" y="18530"/>
                  </a:lnTo>
                  <a:lnTo>
                    <a:pt x="19512" y="18886"/>
                  </a:lnTo>
                  <a:lnTo>
                    <a:pt x="19634" y="19198"/>
                  </a:lnTo>
                  <a:lnTo>
                    <a:pt x="19756" y="19510"/>
                  </a:lnTo>
                  <a:lnTo>
                    <a:pt x="19878" y="19733"/>
                  </a:lnTo>
                  <a:lnTo>
                    <a:pt x="19878" y="19955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23"/>
            <p:cNvSpPr>
              <a:spLocks/>
            </p:cNvSpPr>
            <p:nvPr/>
          </p:nvSpPr>
          <p:spPr bwMode="auto">
            <a:xfrm>
              <a:off x="3239" y="2211"/>
              <a:ext cx="70" cy="17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229" y="600"/>
                  </a:lnTo>
                  <a:lnTo>
                    <a:pt x="343" y="1293"/>
                  </a:lnTo>
                  <a:lnTo>
                    <a:pt x="571" y="1894"/>
                  </a:lnTo>
                  <a:lnTo>
                    <a:pt x="800" y="2540"/>
                  </a:lnTo>
                  <a:lnTo>
                    <a:pt x="914" y="3141"/>
                  </a:lnTo>
                  <a:lnTo>
                    <a:pt x="1257" y="3741"/>
                  </a:lnTo>
                  <a:lnTo>
                    <a:pt x="1371" y="4342"/>
                  </a:lnTo>
                  <a:lnTo>
                    <a:pt x="1600" y="4942"/>
                  </a:lnTo>
                  <a:lnTo>
                    <a:pt x="1714" y="5543"/>
                  </a:lnTo>
                  <a:lnTo>
                    <a:pt x="2057" y="6189"/>
                  </a:lnTo>
                  <a:lnTo>
                    <a:pt x="2171" y="6744"/>
                  </a:lnTo>
                  <a:lnTo>
                    <a:pt x="2400" y="7298"/>
                  </a:lnTo>
                  <a:lnTo>
                    <a:pt x="2629" y="7898"/>
                  </a:lnTo>
                  <a:lnTo>
                    <a:pt x="2743" y="8453"/>
                  </a:lnTo>
                  <a:lnTo>
                    <a:pt x="2971" y="9007"/>
                  </a:lnTo>
                  <a:lnTo>
                    <a:pt x="3200" y="9607"/>
                  </a:lnTo>
                  <a:lnTo>
                    <a:pt x="3314" y="10162"/>
                  </a:lnTo>
                  <a:lnTo>
                    <a:pt x="3543" y="10670"/>
                  </a:lnTo>
                  <a:lnTo>
                    <a:pt x="3771" y="11224"/>
                  </a:lnTo>
                  <a:lnTo>
                    <a:pt x="4000" y="11732"/>
                  </a:lnTo>
                  <a:lnTo>
                    <a:pt x="4114" y="12194"/>
                  </a:lnTo>
                  <a:lnTo>
                    <a:pt x="4343" y="12702"/>
                  </a:lnTo>
                  <a:lnTo>
                    <a:pt x="4571" y="13210"/>
                  </a:lnTo>
                  <a:lnTo>
                    <a:pt x="4686" y="13672"/>
                  </a:lnTo>
                  <a:lnTo>
                    <a:pt x="5029" y="14134"/>
                  </a:lnTo>
                  <a:lnTo>
                    <a:pt x="5143" y="14550"/>
                  </a:lnTo>
                  <a:lnTo>
                    <a:pt x="5371" y="15058"/>
                  </a:lnTo>
                  <a:lnTo>
                    <a:pt x="5600" y="15427"/>
                  </a:lnTo>
                  <a:lnTo>
                    <a:pt x="5714" y="15843"/>
                  </a:lnTo>
                  <a:lnTo>
                    <a:pt x="6057" y="16212"/>
                  </a:lnTo>
                  <a:lnTo>
                    <a:pt x="6171" y="16628"/>
                  </a:lnTo>
                  <a:lnTo>
                    <a:pt x="6400" y="16952"/>
                  </a:lnTo>
                  <a:lnTo>
                    <a:pt x="6629" y="17321"/>
                  </a:lnTo>
                  <a:lnTo>
                    <a:pt x="6743" y="17598"/>
                  </a:lnTo>
                  <a:lnTo>
                    <a:pt x="6971" y="17921"/>
                  </a:lnTo>
                  <a:lnTo>
                    <a:pt x="7200" y="18152"/>
                  </a:lnTo>
                  <a:lnTo>
                    <a:pt x="7429" y="18476"/>
                  </a:lnTo>
                  <a:lnTo>
                    <a:pt x="7543" y="18707"/>
                  </a:lnTo>
                  <a:lnTo>
                    <a:pt x="7886" y="18938"/>
                  </a:lnTo>
                  <a:lnTo>
                    <a:pt x="8000" y="19169"/>
                  </a:lnTo>
                  <a:lnTo>
                    <a:pt x="8229" y="19353"/>
                  </a:lnTo>
                  <a:lnTo>
                    <a:pt x="8457" y="19492"/>
                  </a:lnTo>
                  <a:lnTo>
                    <a:pt x="8571" y="19630"/>
                  </a:lnTo>
                  <a:lnTo>
                    <a:pt x="8914" y="19723"/>
                  </a:lnTo>
                  <a:lnTo>
                    <a:pt x="9029" y="19861"/>
                  </a:lnTo>
                  <a:lnTo>
                    <a:pt x="9257" y="19908"/>
                  </a:lnTo>
                  <a:lnTo>
                    <a:pt x="9486" y="19954"/>
                  </a:lnTo>
                  <a:lnTo>
                    <a:pt x="9714" y="19954"/>
                  </a:lnTo>
                  <a:lnTo>
                    <a:pt x="9943" y="19954"/>
                  </a:lnTo>
                  <a:lnTo>
                    <a:pt x="10057" y="19908"/>
                  </a:lnTo>
                  <a:lnTo>
                    <a:pt x="10286" y="19861"/>
                  </a:lnTo>
                  <a:lnTo>
                    <a:pt x="10514" y="19723"/>
                  </a:lnTo>
                  <a:lnTo>
                    <a:pt x="10743" y="19538"/>
                  </a:lnTo>
                  <a:lnTo>
                    <a:pt x="10971" y="19353"/>
                  </a:lnTo>
                  <a:lnTo>
                    <a:pt x="11314" y="19122"/>
                  </a:lnTo>
                  <a:lnTo>
                    <a:pt x="11429" y="18845"/>
                  </a:lnTo>
                  <a:lnTo>
                    <a:pt x="11771" y="18522"/>
                  </a:lnTo>
                  <a:lnTo>
                    <a:pt x="12000" y="18245"/>
                  </a:lnTo>
                  <a:lnTo>
                    <a:pt x="12114" y="17921"/>
                  </a:lnTo>
                  <a:lnTo>
                    <a:pt x="12457" y="17506"/>
                  </a:lnTo>
                  <a:lnTo>
                    <a:pt x="12686" y="17136"/>
                  </a:lnTo>
                  <a:lnTo>
                    <a:pt x="12914" y="16721"/>
                  </a:lnTo>
                  <a:lnTo>
                    <a:pt x="13257" y="16259"/>
                  </a:lnTo>
                  <a:lnTo>
                    <a:pt x="13371" y="15797"/>
                  </a:lnTo>
                  <a:lnTo>
                    <a:pt x="13714" y="15381"/>
                  </a:lnTo>
                  <a:lnTo>
                    <a:pt x="13943" y="14873"/>
                  </a:lnTo>
                  <a:lnTo>
                    <a:pt x="14171" y="14365"/>
                  </a:lnTo>
                  <a:lnTo>
                    <a:pt x="14400" y="13811"/>
                  </a:lnTo>
                  <a:lnTo>
                    <a:pt x="14743" y="13303"/>
                  </a:lnTo>
                  <a:lnTo>
                    <a:pt x="14857" y="12794"/>
                  </a:lnTo>
                  <a:lnTo>
                    <a:pt x="15200" y="12194"/>
                  </a:lnTo>
                  <a:lnTo>
                    <a:pt x="15429" y="11640"/>
                  </a:lnTo>
                  <a:lnTo>
                    <a:pt x="15657" y="11085"/>
                  </a:lnTo>
                  <a:lnTo>
                    <a:pt x="15886" y="10531"/>
                  </a:lnTo>
                  <a:lnTo>
                    <a:pt x="16114" y="10023"/>
                  </a:lnTo>
                  <a:lnTo>
                    <a:pt x="16343" y="9469"/>
                  </a:lnTo>
                  <a:lnTo>
                    <a:pt x="16571" y="8961"/>
                  </a:lnTo>
                  <a:lnTo>
                    <a:pt x="16800" y="8406"/>
                  </a:lnTo>
                  <a:lnTo>
                    <a:pt x="17029" y="7806"/>
                  </a:lnTo>
                  <a:lnTo>
                    <a:pt x="17257" y="7298"/>
                  </a:lnTo>
                  <a:lnTo>
                    <a:pt x="17371" y="6744"/>
                  </a:lnTo>
                  <a:lnTo>
                    <a:pt x="17714" y="6236"/>
                  </a:lnTo>
                  <a:lnTo>
                    <a:pt x="17829" y="5727"/>
                  </a:lnTo>
                  <a:lnTo>
                    <a:pt x="18171" y="5219"/>
                  </a:lnTo>
                  <a:lnTo>
                    <a:pt x="18286" y="4758"/>
                  </a:lnTo>
                  <a:lnTo>
                    <a:pt x="18400" y="4249"/>
                  </a:lnTo>
                  <a:lnTo>
                    <a:pt x="18743" y="3880"/>
                  </a:lnTo>
                  <a:lnTo>
                    <a:pt x="18857" y="3372"/>
                  </a:lnTo>
                  <a:lnTo>
                    <a:pt x="19086" y="3002"/>
                  </a:lnTo>
                  <a:lnTo>
                    <a:pt x="19200" y="2587"/>
                  </a:lnTo>
                  <a:lnTo>
                    <a:pt x="19314" y="2263"/>
                  </a:lnTo>
                  <a:lnTo>
                    <a:pt x="19429" y="1894"/>
                  </a:lnTo>
                  <a:lnTo>
                    <a:pt x="19543" y="1617"/>
                  </a:lnTo>
                  <a:lnTo>
                    <a:pt x="19771" y="1339"/>
                  </a:lnTo>
                  <a:lnTo>
                    <a:pt x="19771" y="1062"/>
                  </a:lnTo>
                  <a:lnTo>
                    <a:pt x="19886" y="831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24"/>
            <p:cNvSpPr>
              <a:spLocks/>
            </p:cNvSpPr>
            <p:nvPr/>
          </p:nvSpPr>
          <p:spPr bwMode="auto">
            <a:xfrm>
              <a:off x="3308" y="2043"/>
              <a:ext cx="66" cy="18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89"/>
                  </a:moveTo>
                  <a:lnTo>
                    <a:pt x="244" y="18482"/>
                  </a:lnTo>
                  <a:lnTo>
                    <a:pt x="488" y="17874"/>
                  </a:lnTo>
                  <a:lnTo>
                    <a:pt x="732" y="17310"/>
                  </a:lnTo>
                  <a:lnTo>
                    <a:pt x="854" y="16659"/>
                  </a:lnTo>
                  <a:lnTo>
                    <a:pt x="1098" y="16052"/>
                  </a:lnTo>
                  <a:lnTo>
                    <a:pt x="1341" y="15488"/>
                  </a:lnTo>
                  <a:lnTo>
                    <a:pt x="1585" y="14881"/>
                  </a:lnTo>
                  <a:lnTo>
                    <a:pt x="1829" y="14273"/>
                  </a:lnTo>
                  <a:lnTo>
                    <a:pt x="1951" y="13709"/>
                  </a:lnTo>
                  <a:lnTo>
                    <a:pt x="2195" y="13145"/>
                  </a:lnTo>
                  <a:lnTo>
                    <a:pt x="2439" y="12581"/>
                  </a:lnTo>
                  <a:lnTo>
                    <a:pt x="2683" y="12017"/>
                  </a:lnTo>
                  <a:lnTo>
                    <a:pt x="2927" y="11453"/>
                  </a:lnTo>
                  <a:lnTo>
                    <a:pt x="3049" y="10889"/>
                  </a:lnTo>
                  <a:lnTo>
                    <a:pt x="3293" y="10325"/>
                  </a:lnTo>
                  <a:lnTo>
                    <a:pt x="3537" y="9805"/>
                  </a:lnTo>
                  <a:lnTo>
                    <a:pt x="3780" y="9284"/>
                  </a:lnTo>
                  <a:lnTo>
                    <a:pt x="4024" y="8720"/>
                  </a:lnTo>
                  <a:lnTo>
                    <a:pt x="4268" y="8200"/>
                  </a:lnTo>
                  <a:lnTo>
                    <a:pt x="4390" y="7722"/>
                  </a:lnTo>
                  <a:lnTo>
                    <a:pt x="4756" y="7245"/>
                  </a:lnTo>
                  <a:lnTo>
                    <a:pt x="4878" y="6768"/>
                  </a:lnTo>
                  <a:lnTo>
                    <a:pt x="5122" y="6334"/>
                  </a:lnTo>
                  <a:lnTo>
                    <a:pt x="5366" y="5900"/>
                  </a:lnTo>
                  <a:lnTo>
                    <a:pt x="5488" y="5466"/>
                  </a:lnTo>
                  <a:lnTo>
                    <a:pt x="5854" y="4989"/>
                  </a:lnTo>
                  <a:lnTo>
                    <a:pt x="5854" y="4555"/>
                  </a:lnTo>
                  <a:lnTo>
                    <a:pt x="6220" y="4165"/>
                  </a:lnTo>
                  <a:lnTo>
                    <a:pt x="6463" y="3774"/>
                  </a:lnTo>
                  <a:lnTo>
                    <a:pt x="6585" y="3427"/>
                  </a:lnTo>
                  <a:lnTo>
                    <a:pt x="6951" y="3037"/>
                  </a:lnTo>
                  <a:lnTo>
                    <a:pt x="7073" y="2690"/>
                  </a:lnTo>
                  <a:lnTo>
                    <a:pt x="7317" y="2430"/>
                  </a:lnTo>
                  <a:lnTo>
                    <a:pt x="7439" y="2082"/>
                  </a:lnTo>
                  <a:lnTo>
                    <a:pt x="7683" y="1822"/>
                  </a:lnTo>
                  <a:lnTo>
                    <a:pt x="7927" y="1562"/>
                  </a:lnTo>
                  <a:lnTo>
                    <a:pt x="8171" y="1302"/>
                  </a:lnTo>
                  <a:lnTo>
                    <a:pt x="8415" y="1041"/>
                  </a:lnTo>
                  <a:lnTo>
                    <a:pt x="8537" y="868"/>
                  </a:lnTo>
                  <a:lnTo>
                    <a:pt x="8780" y="694"/>
                  </a:lnTo>
                  <a:lnTo>
                    <a:pt x="9024" y="521"/>
                  </a:lnTo>
                  <a:lnTo>
                    <a:pt x="9146" y="390"/>
                  </a:lnTo>
                  <a:lnTo>
                    <a:pt x="9512" y="260"/>
                  </a:lnTo>
                  <a:lnTo>
                    <a:pt x="9512" y="130"/>
                  </a:lnTo>
                  <a:lnTo>
                    <a:pt x="9878" y="87"/>
                  </a:lnTo>
                  <a:lnTo>
                    <a:pt x="10000" y="43"/>
                  </a:lnTo>
                  <a:lnTo>
                    <a:pt x="10244" y="0"/>
                  </a:lnTo>
                  <a:lnTo>
                    <a:pt x="10488" y="43"/>
                  </a:lnTo>
                  <a:lnTo>
                    <a:pt x="10732" y="43"/>
                  </a:lnTo>
                  <a:lnTo>
                    <a:pt x="10854" y="87"/>
                  </a:lnTo>
                  <a:lnTo>
                    <a:pt x="11098" y="217"/>
                  </a:lnTo>
                  <a:lnTo>
                    <a:pt x="11341" y="347"/>
                  </a:lnTo>
                  <a:lnTo>
                    <a:pt x="11585" y="521"/>
                  </a:lnTo>
                  <a:lnTo>
                    <a:pt x="11829" y="738"/>
                  </a:lnTo>
                  <a:lnTo>
                    <a:pt x="12073" y="998"/>
                  </a:lnTo>
                  <a:lnTo>
                    <a:pt x="12195" y="1258"/>
                  </a:lnTo>
                  <a:lnTo>
                    <a:pt x="12439" y="1562"/>
                  </a:lnTo>
                  <a:lnTo>
                    <a:pt x="12683" y="1866"/>
                  </a:lnTo>
                  <a:lnTo>
                    <a:pt x="12927" y="2256"/>
                  </a:lnTo>
                  <a:lnTo>
                    <a:pt x="13049" y="2690"/>
                  </a:lnTo>
                  <a:lnTo>
                    <a:pt x="13415" y="3124"/>
                  </a:lnTo>
                  <a:lnTo>
                    <a:pt x="13537" y="3514"/>
                  </a:lnTo>
                  <a:lnTo>
                    <a:pt x="13780" y="3991"/>
                  </a:lnTo>
                  <a:lnTo>
                    <a:pt x="14146" y="4425"/>
                  </a:lnTo>
                  <a:lnTo>
                    <a:pt x="14268" y="4946"/>
                  </a:lnTo>
                  <a:lnTo>
                    <a:pt x="14512" y="5466"/>
                  </a:lnTo>
                  <a:lnTo>
                    <a:pt x="14756" y="5987"/>
                  </a:lnTo>
                  <a:lnTo>
                    <a:pt x="15000" y="6508"/>
                  </a:lnTo>
                  <a:lnTo>
                    <a:pt x="15122" y="7072"/>
                  </a:lnTo>
                  <a:lnTo>
                    <a:pt x="15366" y="7636"/>
                  </a:lnTo>
                  <a:lnTo>
                    <a:pt x="15610" y="8200"/>
                  </a:lnTo>
                  <a:lnTo>
                    <a:pt x="15854" y="8764"/>
                  </a:lnTo>
                  <a:lnTo>
                    <a:pt x="16098" y="9371"/>
                  </a:lnTo>
                  <a:lnTo>
                    <a:pt x="16220" y="9892"/>
                  </a:lnTo>
                  <a:lnTo>
                    <a:pt x="16585" y="10456"/>
                  </a:lnTo>
                  <a:lnTo>
                    <a:pt x="16707" y="11020"/>
                  </a:lnTo>
                  <a:lnTo>
                    <a:pt x="16951" y="11627"/>
                  </a:lnTo>
                  <a:lnTo>
                    <a:pt x="17195" y="12148"/>
                  </a:lnTo>
                  <a:lnTo>
                    <a:pt x="17317" y="12755"/>
                  </a:lnTo>
                  <a:lnTo>
                    <a:pt x="17561" y="13275"/>
                  </a:lnTo>
                  <a:lnTo>
                    <a:pt x="17683" y="13883"/>
                  </a:lnTo>
                  <a:lnTo>
                    <a:pt x="17927" y="14403"/>
                  </a:lnTo>
                  <a:lnTo>
                    <a:pt x="18049" y="14967"/>
                  </a:lnTo>
                  <a:lnTo>
                    <a:pt x="18293" y="15445"/>
                  </a:lnTo>
                  <a:lnTo>
                    <a:pt x="18415" y="15922"/>
                  </a:lnTo>
                  <a:lnTo>
                    <a:pt x="18659" y="16443"/>
                  </a:lnTo>
                  <a:lnTo>
                    <a:pt x="18780" y="16876"/>
                  </a:lnTo>
                  <a:lnTo>
                    <a:pt x="19024" y="17310"/>
                  </a:lnTo>
                  <a:lnTo>
                    <a:pt x="19146" y="17744"/>
                  </a:lnTo>
                  <a:lnTo>
                    <a:pt x="19268" y="18134"/>
                  </a:lnTo>
                  <a:lnTo>
                    <a:pt x="19390" y="18525"/>
                  </a:lnTo>
                  <a:lnTo>
                    <a:pt x="19512" y="18915"/>
                  </a:lnTo>
                  <a:lnTo>
                    <a:pt x="19634" y="19176"/>
                  </a:lnTo>
                  <a:lnTo>
                    <a:pt x="19756" y="19479"/>
                  </a:lnTo>
                  <a:lnTo>
                    <a:pt x="19878" y="19740"/>
                  </a:lnTo>
                  <a:lnTo>
                    <a:pt x="19878" y="19957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25"/>
            <p:cNvSpPr>
              <a:spLocks/>
            </p:cNvSpPr>
            <p:nvPr/>
          </p:nvSpPr>
          <p:spPr bwMode="auto">
            <a:xfrm>
              <a:off x="3373" y="2208"/>
              <a:ext cx="70" cy="17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229" y="629"/>
                  </a:lnTo>
                  <a:lnTo>
                    <a:pt x="343" y="1258"/>
                  </a:lnTo>
                  <a:lnTo>
                    <a:pt x="571" y="1888"/>
                  </a:lnTo>
                  <a:lnTo>
                    <a:pt x="800" y="2517"/>
                  </a:lnTo>
                  <a:lnTo>
                    <a:pt x="914" y="3101"/>
                  </a:lnTo>
                  <a:lnTo>
                    <a:pt x="1257" y="3730"/>
                  </a:lnTo>
                  <a:lnTo>
                    <a:pt x="1371" y="4315"/>
                  </a:lnTo>
                  <a:lnTo>
                    <a:pt x="1600" y="4944"/>
                  </a:lnTo>
                  <a:lnTo>
                    <a:pt x="1714" y="5573"/>
                  </a:lnTo>
                  <a:lnTo>
                    <a:pt x="2057" y="6112"/>
                  </a:lnTo>
                  <a:lnTo>
                    <a:pt x="2171" y="6742"/>
                  </a:lnTo>
                  <a:lnTo>
                    <a:pt x="2400" y="7326"/>
                  </a:lnTo>
                  <a:lnTo>
                    <a:pt x="2629" y="7910"/>
                  </a:lnTo>
                  <a:lnTo>
                    <a:pt x="2743" y="8494"/>
                  </a:lnTo>
                  <a:lnTo>
                    <a:pt x="2971" y="8989"/>
                  </a:lnTo>
                  <a:lnTo>
                    <a:pt x="3200" y="9618"/>
                  </a:lnTo>
                  <a:lnTo>
                    <a:pt x="3314" y="10157"/>
                  </a:lnTo>
                  <a:lnTo>
                    <a:pt x="3543" y="10652"/>
                  </a:lnTo>
                  <a:lnTo>
                    <a:pt x="3771" y="11191"/>
                  </a:lnTo>
                  <a:lnTo>
                    <a:pt x="4000" y="11685"/>
                  </a:lnTo>
                  <a:lnTo>
                    <a:pt x="4114" y="12180"/>
                  </a:lnTo>
                  <a:lnTo>
                    <a:pt x="4343" y="12719"/>
                  </a:lnTo>
                  <a:lnTo>
                    <a:pt x="4571" y="13213"/>
                  </a:lnTo>
                  <a:lnTo>
                    <a:pt x="4686" y="13708"/>
                  </a:lnTo>
                  <a:lnTo>
                    <a:pt x="5029" y="14112"/>
                  </a:lnTo>
                  <a:lnTo>
                    <a:pt x="5143" y="14562"/>
                  </a:lnTo>
                  <a:lnTo>
                    <a:pt x="5371" y="15011"/>
                  </a:lnTo>
                  <a:lnTo>
                    <a:pt x="5600" y="15461"/>
                  </a:lnTo>
                  <a:lnTo>
                    <a:pt x="5714" y="15865"/>
                  </a:lnTo>
                  <a:lnTo>
                    <a:pt x="6057" y="16225"/>
                  </a:lnTo>
                  <a:lnTo>
                    <a:pt x="6171" y="16584"/>
                  </a:lnTo>
                  <a:lnTo>
                    <a:pt x="6400" y="16944"/>
                  </a:lnTo>
                  <a:lnTo>
                    <a:pt x="6629" y="17258"/>
                  </a:lnTo>
                  <a:lnTo>
                    <a:pt x="6743" y="17618"/>
                  </a:lnTo>
                  <a:lnTo>
                    <a:pt x="6971" y="17888"/>
                  </a:lnTo>
                  <a:lnTo>
                    <a:pt x="7200" y="18157"/>
                  </a:lnTo>
                  <a:lnTo>
                    <a:pt x="7429" y="18472"/>
                  </a:lnTo>
                  <a:lnTo>
                    <a:pt x="7543" y="18742"/>
                  </a:lnTo>
                  <a:lnTo>
                    <a:pt x="7886" y="18966"/>
                  </a:lnTo>
                  <a:lnTo>
                    <a:pt x="8000" y="19146"/>
                  </a:lnTo>
                  <a:lnTo>
                    <a:pt x="8229" y="19326"/>
                  </a:lnTo>
                  <a:lnTo>
                    <a:pt x="8457" y="19461"/>
                  </a:lnTo>
                  <a:lnTo>
                    <a:pt x="8571" y="19640"/>
                  </a:lnTo>
                  <a:lnTo>
                    <a:pt x="8914" y="19730"/>
                  </a:lnTo>
                  <a:lnTo>
                    <a:pt x="9029" y="19865"/>
                  </a:lnTo>
                  <a:lnTo>
                    <a:pt x="9257" y="19910"/>
                  </a:lnTo>
                  <a:lnTo>
                    <a:pt x="9486" y="19955"/>
                  </a:lnTo>
                  <a:lnTo>
                    <a:pt x="9714" y="19955"/>
                  </a:lnTo>
                  <a:lnTo>
                    <a:pt x="9943" y="19955"/>
                  </a:lnTo>
                  <a:lnTo>
                    <a:pt x="10057" y="19910"/>
                  </a:lnTo>
                  <a:lnTo>
                    <a:pt x="10286" y="19865"/>
                  </a:lnTo>
                  <a:lnTo>
                    <a:pt x="10514" y="19730"/>
                  </a:lnTo>
                  <a:lnTo>
                    <a:pt x="10743" y="19551"/>
                  </a:lnTo>
                  <a:lnTo>
                    <a:pt x="10971" y="19326"/>
                  </a:lnTo>
                  <a:lnTo>
                    <a:pt x="11314" y="19101"/>
                  </a:lnTo>
                  <a:lnTo>
                    <a:pt x="11429" y="18876"/>
                  </a:lnTo>
                  <a:lnTo>
                    <a:pt x="11771" y="18562"/>
                  </a:lnTo>
                  <a:lnTo>
                    <a:pt x="12000" y="18247"/>
                  </a:lnTo>
                  <a:lnTo>
                    <a:pt x="12114" y="17888"/>
                  </a:lnTo>
                  <a:lnTo>
                    <a:pt x="12457" y="17483"/>
                  </a:lnTo>
                  <a:lnTo>
                    <a:pt x="12686" y="17169"/>
                  </a:lnTo>
                  <a:lnTo>
                    <a:pt x="12914" y="16719"/>
                  </a:lnTo>
                  <a:lnTo>
                    <a:pt x="13257" y="16270"/>
                  </a:lnTo>
                  <a:lnTo>
                    <a:pt x="13371" y="15820"/>
                  </a:lnTo>
                  <a:lnTo>
                    <a:pt x="13714" y="15371"/>
                  </a:lnTo>
                  <a:lnTo>
                    <a:pt x="13943" y="14876"/>
                  </a:lnTo>
                  <a:lnTo>
                    <a:pt x="14171" y="14337"/>
                  </a:lnTo>
                  <a:lnTo>
                    <a:pt x="14400" y="13843"/>
                  </a:lnTo>
                  <a:lnTo>
                    <a:pt x="14743" y="13303"/>
                  </a:lnTo>
                  <a:lnTo>
                    <a:pt x="14857" y="12809"/>
                  </a:lnTo>
                  <a:lnTo>
                    <a:pt x="15200" y="12180"/>
                  </a:lnTo>
                  <a:lnTo>
                    <a:pt x="15429" y="11685"/>
                  </a:lnTo>
                  <a:lnTo>
                    <a:pt x="15657" y="11101"/>
                  </a:lnTo>
                  <a:lnTo>
                    <a:pt x="15886" y="10562"/>
                  </a:lnTo>
                  <a:lnTo>
                    <a:pt x="16114" y="10022"/>
                  </a:lnTo>
                  <a:lnTo>
                    <a:pt x="16343" y="9483"/>
                  </a:lnTo>
                  <a:lnTo>
                    <a:pt x="16571" y="8899"/>
                  </a:lnTo>
                  <a:lnTo>
                    <a:pt x="16800" y="8360"/>
                  </a:lnTo>
                  <a:lnTo>
                    <a:pt x="17029" y="7820"/>
                  </a:lnTo>
                  <a:lnTo>
                    <a:pt x="17257" y="7281"/>
                  </a:lnTo>
                  <a:lnTo>
                    <a:pt x="17371" y="6787"/>
                  </a:lnTo>
                  <a:lnTo>
                    <a:pt x="17714" y="6247"/>
                  </a:lnTo>
                  <a:lnTo>
                    <a:pt x="17829" y="5708"/>
                  </a:lnTo>
                  <a:lnTo>
                    <a:pt x="18171" y="5213"/>
                  </a:lnTo>
                  <a:lnTo>
                    <a:pt x="18286" y="4764"/>
                  </a:lnTo>
                  <a:lnTo>
                    <a:pt x="18400" y="4270"/>
                  </a:lnTo>
                  <a:lnTo>
                    <a:pt x="18743" y="3865"/>
                  </a:lnTo>
                  <a:lnTo>
                    <a:pt x="18857" y="3416"/>
                  </a:lnTo>
                  <a:lnTo>
                    <a:pt x="19086" y="3011"/>
                  </a:lnTo>
                  <a:lnTo>
                    <a:pt x="19200" y="2607"/>
                  </a:lnTo>
                  <a:lnTo>
                    <a:pt x="19314" y="2247"/>
                  </a:lnTo>
                  <a:lnTo>
                    <a:pt x="19429" y="1933"/>
                  </a:lnTo>
                  <a:lnTo>
                    <a:pt x="19543" y="1618"/>
                  </a:lnTo>
                  <a:lnTo>
                    <a:pt x="19771" y="1348"/>
                  </a:lnTo>
                  <a:lnTo>
                    <a:pt x="19771" y="1034"/>
                  </a:lnTo>
                  <a:lnTo>
                    <a:pt x="19886" y="85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26"/>
            <p:cNvSpPr>
              <a:spLocks/>
            </p:cNvSpPr>
            <p:nvPr/>
          </p:nvSpPr>
          <p:spPr bwMode="auto">
            <a:xfrm>
              <a:off x="3445" y="2040"/>
              <a:ext cx="66" cy="18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65"/>
                  </a:moveTo>
                  <a:lnTo>
                    <a:pt x="244" y="18486"/>
                  </a:lnTo>
                  <a:lnTo>
                    <a:pt x="488" y="17906"/>
                  </a:lnTo>
                  <a:lnTo>
                    <a:pt x="732" y="17283"/>
                  </a:lnTo>
                  <a:lnTo>
                    <a:pt x="854" y="16704"/>
                  </a:lnTo>
                  <a:lnTo>
                    <a:pt x="1098" y="16080"/>
                  </a:lnTo>
                  <a:lnTo>
                    <a:pt x="1341" y="15501"/>
                  </a:lnTo>
                  <a:lnTo>
                    <a:pt x="1585" y="14878"/>
                  </a:lnTo>
                  <a:lnTo>
                    <a:pt x="1829" y="14298"/>
                  </a:lnTo>
                  <a:lnTo>
                    <a:pt x="1951" y="13719"/>
                  </a:lnTo>
                  <a:lnTo>
                    <a:pt x="2195" y="13140"/>
                  </a:lnTo>
                  <a:lnTo>
                    <a:pt x="2439" y="12606"/>
                  </a:lnTo>
                  <a:lnTo>
                    <a:pt x="2683" y="12027"/>
                  </a:lnTo>
                  <a:lnTo>
                    <a:pt x="2927" y="11448"/>
                  </a:lnTo>
                  <a:lnTo>
                    <a:pt x="3049" y="10869"/>
                  </a:lnTo>
                  <a:lnTo>
                    <a:pt x="3293" y="10334"/>
                  </a:lnTo>
                  <a:lnTo>
                    <a:pt x="3537" y="9844"/>
                  </a:lnTo>
                  <a:lnTo>
                    <a:pt x="3780" y="9310"/>
                  </a:lnTo>
                  <a:lnTo>
                    <a:pt x="4024" y="8775"/>
                  </a:lnTo>
                  <a:lnTo>
                    <a:pt x="4268" y="8241"/>
                  </a:lnTo>
                  <a:lnTo>
                    <a:pt x="4390" y="7751"/>
                  </a:lnTo>
                  <a:lnTo>
                    <a:pt x="4756" y="7261"/>
                  </a:lnTo>
                  <a:lnTo>
                    <a:pt x="4878" y="6815"/>
                  </a:lnTo>
                  <a:lnTo>
                    <a:pt x="5122" y="6325"/>
                  </a:lnTo>
                  <a:lnTo>
                    <a:pt x="5366" y="5880"/>
                  </a:lnTo>
                  <a:lnTo>
                    <a:pt x="5488" y="5434"/>
                  </a:lnTo>
                  <a:lnTo>
                    <a:pt x="5854" y="4989"/>
                  </a:lnTo>
                  <a:lnTo>
                    <a:pt x="5854" y="4588"/>
                  </a:lnTo>
                  <a:lnTo>
                    <a:pt x="6220" y="4143"/>
                  </a:lnTo>
                  <a:lnTo>
                    <a:pt x="6463" y="3786"/>
                  </a:lnTo>
                  <a:lnTo>
                    <a:pt x="6585" y="3430"/>
                  </a:lnTo>
                  <a:lnTo>
                    <a:pt x="6951" y="3029"/>
                  </a:lnTo>
                  <a:lnTo>
                    <a:pt x="7073" y="2717"/>
                  </a:lnTo>
                  <a:lnTo>
                    <a:pt x="7317" y="2450"/>
                  </a:lnTo>
                  <a:lnTo>
                    <a:pt x="7439" y="2094"/>
                  </a:lnTo>
                  <a:lnTo>
                    <a:pt x="7683" y="1826"/>
                  </a:lnTo>
                  <a:lnTo>
                    <a:pt x="7927" y="1604"/>
                  </a:lnTo>
                  <a:lnTo>
                    <a:pt x="8171" y="1292"/>
                  </a:lnTo>
                  <a:lnTo>
                    <a:pt x="8415" y="1069"/>
                  </a:lnTo>
                  <a:lnTo>
                    <a:pt x="8537" y="846"/>
                  </a:lnTo>
                  <a:lnTo>
                    <a:pt x="8780" y="668"/>
                  </a:lnTo>
                  <a:lnTo>
                    <a:pt x="9024" y="490"/>
                  </a:lnTo>
                  <a:lnTo>
                    <a:pt x="9146" y="401"/>
                  </a:lnTo>
                  <a:lnTo>
                    <a:pt x="9512" y="267"/>
                  </a:lnTo>
                  <a:lnTo>
                    <a:pt x="9512" y="134"/>
                  </a:lnTo>
                  <a:lnTo>
                    <a:pt x="9878" y="89"/>
                  </a:lnTo>
                  <a:lnTo>
                    <a:pt x="10000" y="45"/>
                  </a:lnTo>
                  <a:lnTo>
                    <a:pt x="10244" y="0"/>
                  </a:lnTo>
                  <a:lnTo>
                    <a:pt x="10488" y="45"/>
                  </a:lnTo>
                  <a:lnTo>
                    <a:pt x="10732" y="45"/>
                  </a:lnTo>
                  <a:lnTo>
                    <a:pt x="10854" y="89"/>
                  </a:lnTo>
                  <a:lnTo>
                    <a:pt x="11098" y="223"/>
                  </a:lnTo>
                  <a:lnTo>
                    <a:pt x="11341" y="356"/>
                  </a:lnTo>
                  <a:lnTo>
                    <a:pt x="11585" y="535"/>
                  </a:lnTo>
                  <a:lnTo>
                    <a:pt x="11829" y="757"/>
                  </a:lnTo>
                  <a:lnTo>
                    <a:pt x="12073" y="980"/>
                  </a:lnTo>
                  <a:lnTo>
                    <a:pt x="12195" y="1247"/>
                  </a:lnTo>
                  <a:lnTo>
                    <a:pt x="12439" y="1604"/>
                  </a:lnTo>
                  <a:lnTo>
                    <a:pt x="12683" y="1915"/>
                  </a:lnTo>
                  <a:lnTo>
                    <a:pt x="12927" y="2272"/>
                  </a:lnTo>
                  <a:lnTo>
                    <a:pt x="13049" y="2717"/>
                  </a:lnTo>
                  <a:lnTo>
                    <a:pt x="13415" y="3118"/>
                  </a:lnTo>
                  <a:lnTo>
                    <a:pt x="13537" y="3519"/>
                  </a:lnTo>
                  <a:lnTo>
                    <a:pt x="13780" y="3964"/>
                  </a:lnTo>
                  <a:lnTo>
                    <a:pt x="14146" y="4454"/>
                  </a:lnTo>
                  <a:lnTo>
                    <a:pt x="14268" y="4944"/>
                  </a:lnTo>
                  <a:lnTo>
                    <a:pt x="14512" y="5479"/>
                  </a:lnTo>
                  <a:lnTo>
                    <a:pt x="14756" y="5969"/>
                  </a:lnTo>
                  <a:lnTo>
                    <a:pt x="15000" y="6503"/>
                  </a:lnTo>
                  <a:lnTo>
                    <a:pt x="15122" y="7038"/>
                  </a:lnTo>
                  <a:lnTo>
                    <a:pt x="15366" y="7617"/>
                  </a:lnTo>
                  <a:lnTo>
                    <a:pt x="15610" y="8151"/>
                  </a:lnTo>
                  <a:lnTo>
                    <a:pt x="15854" y="8775"/>
                  </a:lnTo>
                  <a:lnTo>
                    <a:pt x="16098" y="9310"/>
                  </a:lnTo>
                  <a:lnTo>
                    <a:pt x="16220" y="9889"/>
                  </a:lnTo>
                  <a:lnTo>
                    <a:pt x="16585" y="10468"/>
                  </a:lnTo>
                  <a:lnTo>
                    <a:pt x="16707" y="11047"/>
                  </a:lnTo>
                  <a:lnTo>
                    <a:pt x="16951" y="11626"/>
                  </a:lnTo>
                  <a:lnTo>
                    <a:pt x="17195" y="12205"/>
                  </a:lnTo>
                  <a:lnTo>
                    <a:pt x="17317" y="12739"/>
                  </a:lnTo>
                  <a:lnTo>
                    <a:pt x="17561" y="13318"/>
                  </a:lnTo>
                  <a:lnTo>
                    <a:pt x="17683" y="13853"/>
                  </a:lnTo>
                  <a:lnTo>
                    <a:pt x="17927" y="14388"/>
                  </a:lnTo>
                  <a:lnTo>
                    <a:pt x="18049" y="14922"/>
                  </a:lnTo>
                  <a:lnTo>
                    <a:pt x="18293" y="15412"/>
                  </a:lnTo>
                  <a:lnTo>
                    <a:pt x="18415" y="15902"/>
                  </a:lnTo>
                  <a:lnTo>
                    <a:pt x="18659" y="16437"/>
                  </a:lnTo>
                  <a:lnTo>
                    <a:pt x="18780" y="16882"/>
                  </a:lnTo>
                  <a:lnTo>
                    <a:pt x="19024" y="17283"/>
                  </a:lnTo>
                  <a:lnTo>
                    <a:pt x="19146" y="17728"/>
                  </a:lnTo>
                  <a:lnTo>
                    <a:pt x="19268" y="18174"/>
                  </a:lnTo>
                  <a:lnTo>
                    <a:pt x="19390" y="18530"/>
                  </a:lnTo>
                  <a:lnTo>
                    <a:pt x="19512" y="18886"/>
                  </a:lnTo>
                  <a:lnTo>
                    <a:pt x="19634" y="19198"/>
                  </a:lnTo>
                  <a:lnTo>
                    <a:pt x="19756" y="19510"/>
                  </a:lnTo>
                  <a:lnTo>
                    <a:pt x="19878" y="19733"/>
                  </a:lnTo>
                  <a:lnTo>
                    <a:pt x="19878" y="19955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27"/>
            <p:cNvSpPr>
              <a:spLocks/>
            </p:cNvSpPr>
            <p:nvPr/>
          </p:nvSpPr>
          <p:spPr bwMode="auto">
            <a:xfrm>
              <a:off x="3510" y="2213"/>
              <a:ext cx="70" cy="17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229" y="600"/>
                  </a:lnTo>
                  <a:lnTo>
                    <a:pt x="343" y="1293"/>
                  </a:lnTo>
                  <a:lnTo>
                    <a:pt x="571" y="1894"/>
                  </a:lnTo>
                  <a:lnTo>
                    <a:pt x="800" y="2540"/>
                  </a:lnTo>
                  <a:lnTo>
                    <a:pt x="914" y="3141"/>
                  </a:lnTo>
                  <a:lnTo>
                    <a:pt x="1257" y="3741"/>
                  </a:lnTo>
                  <a:lnTo>
                    <a:pt x="1371" y="4342"/>
                  </a:lnTo>
                  <a:lnTo>
                    <a:pt x="1600" y="4942"/>
                  </a:lnTo>
                  <a:lnTo>
                    <a:pt x="1714" y="5543"/>
                  </a:lnTo>
                  <a:lnTo>
                    <a:pt x="2057" y="6189"/>
                  </a:lnTo>
                  <a:lnTo>
                    <a:pt x="2171" y="6744"/>
                  </a:lnTo>
                  <a:lnTo>
                    <a:pt x="2400" y="7298"/>
                  </a:lnTo>
                  <a:lnTo>
                    <a:pt x="2629" y="7898"/>
                  </a:lnTo>
                  <a:lnTo>
                    <a:pt x="2743" y="8453"/>
                  </a:lnTo>
                  <a:lnTo>
                    <a:pt x="2971" y="9007"/>
                  </a:lnTo>
                  <a:lnTo>
                    <a:pt x="3200" y="9607"/>
                  </a:lnTo>
                  <a:lnTo>
                    <a:pt x="3314" y="10162"/>
                  </a:lnTo>
                  <a:lnTo>
                    <a:pt x="3543" y="10670"/>
                  </a:lnTo>
                  <a:lnTo>
                    <a:pt x="3771" y="11224"/>
                  </a:lnTo>
                  <a:lnTo>
                    <a:pt x="4000" y="11732"/>
                  </a:lnTo>
                  <a:lnTo>
                    <a:pt x="4114" y="12194"/>
                  </a:lnTo>
                  <a:lnTo>
                    <a:pt x="4343" y="12702"/>
                  </a:lnTo>
                  <a:lnTo>
                    <a:pt x="4571" y="13210"/>
                  </a:lnTo>
                  <a:lnTo>
                    <a:pt x="4686" y="13672"/>
                  </a:lnTo>
                  <a:lnTo>
                    <a:pt x="5029" y="14134"/>
                  </a:lnTo>
                  <a:lnTo>
                    <a:pt x="5143" y="14550"/>
                  </a:lnTo>
                  <a:lnTo>
                    <a:pt x="5371" y="15058"/>
                  </a:lnTo>
                  <a:lnTo>
                    <a:pt x="5600" y="15427"/>
                  </a:lnTo>
                  <a:lnTo>
                    <a:pt x="5714" y="15843"/>
                  </a:lnTo>
                  <a:lnTo>
                    <a:pt x="6057" y="16212"/>
                  </a:lnTo>
                  <a:lnTo>
                    <a:pt x="6171" y="16628"/>
                  </a:lnTo>
                  <a:lnTo>
                    <a:pt x="6400" y="16952"/>
                  </a:lnTo>
                  <a:lnTo>
                    <a:pt x="6629" y="17321"/>
                  </a:lnTo>
                  <a:lnTo>
                    <a:pt x="6743" y="17598"/>
                  </a:lnTo>
                  <a:lnTo>
                    <a:pt x="6971" y="17921"/>
                  </a:lnTo>
                  <a:lnTo>
                    <a:pt x="7200" y="18152"/>
                  </a:lnTo>
                  <a:lnTo>
                    <a:pt x="7429" y="18476"/>
                  </a:lnTo>
                  <a:lnTo>
                    <a:pt x="7543" y="18707"/>
                  </a:lnTo>
                  <a:lnTo>
                    <a:pt x="7886" y="18938"/>
                  </a:lnTo>
                  <a:lnTo>
                    <a:pt x="8000" y="19169"/>
                  </a:lnTo>
                  <a:lnTo>
                    <a:pt x="8229" y="19353"/>
                  </a:lnTo>
                  <a:lnTo>
                    <a:pt x="8457" y="19492"/>
                  </a:lnTo>
                  <a:lnTo>
                    <a:pt x="8571" y="19630"/>
                  </a:lnTo>
                  <a:lnTo>
                    <a:pt x="8914" y="19723"/>
                  </a:lnTo>
                  <a:lnTo>
                    <a:pt x="9029" y="19861"/>
                  </a:lnTo>
                  <a:lnTo>
                    <a:pt x="9257" y="19908"/>
                  </a:lnTo>
                  <a:lnTo>
                    <a:pt x="9486" y="19954"/>
                  </a:lnTo>
                  <a:lnTo>
                    <a:pt x="9714" y="19954"/>
                  </a:lnTo>
                  <a:lnTo>
                    <a:pt x="9943" y="19954"/>
                  </a:lnTo>
                  <a:lnTo>
                    <a:pt x="10057" y="19908"/>
                  </a:lnTo>
                  <a:lnTo>
                    <a:pt x="10286" y="19861"/>
                  </a:lnTo>
                  <a:lnTo>
                    <a:pt x="10514" y="19723"/>
                  </a:lnTo>
                  <a:lnTo>
                    <a:pt x="10743" y="19538"/>
                  </a:lnTo>
                  <a:lnTo>
                    <a:pt x="10971" y="19353"/>
                  </a:lnTo>
                  <a:lnTo>
                    <a:pt x="11314" y="19122"/>
                  </a:lnTo>
                  <a:lnTo>
                    <a:pt x="11429" y="18845"/>
                  </a:lnTo>
                  <a:lnTo>
                    <a:pt x="11771" y="18522"/>
                  </a:lnTo>
                  <a:lnTo>
                    <a:pt x="12000" y="18245"/>
                  </a:lnTo>
                  <a:lnTo>
                    <a:pt x="12114" y="17921"/>
                  </a:lnTo>
                  <a:lnTo>
                    <a:pt x="12457" y="17506"/>
                  </a:lnTo>
                  <a:lnTo>
                    <a:pt x="12686" y="17136"/>
                  </a:lnTo>
                  <a:lnTo>
                    <a:pt x="12914" y="16721"/>
                  </a:lnTo>
                  <a:lnTo>
                    <a:pt x="13257" y="16259"/>
                  </a:lnTo>
                  <a:lnTo>
                    <a:pt x="13371" y="15797"/>
                  </a:lnTo>
                  <a:lnTo>
                    <a:pt x="13714" y="15381"/>
                  </a:lnTo>
                  <a:lnTo>
                    <a:pt x="13943" y="14873"/>
                  </a:lnTo>
                  <a:lnTo>
                    <a:pt x="14171" y="14365"/>
                  </a:lnTo>
                  <a:lnTo>
                    <a:pt x="14400" y="13811"/>
                  </a:lnTo>
                  <a:lnTo>
                    <a:pt x="14743" y="13303"/>
                  </a:lnTo>
                  <a:lnTo>
                    <a:pt x="14857" y="12794"/>
                  </a:lnTo>
                  <a:lnTo>
                    <a:pt x="15200" y="12194"/>
                  </a:lnTo>
                  <a:lnTo>
                    <a:pt x="15429" y="11640"/>
                  </a:lnTo>
                  <a:lnTo>
                    <a:pt x="15657" y="11085"/>
                  </a:lnTo>
                  <a:lnTo>
                    <a:pt x="15886" y="10531"/>
                  </a:lnTo>
                  <a:lnTo>
                    <a:pt x="16114" y="10023"/>
                  </a:lnTo>
                  <a:lnTo>
                    <a:pt x="16343" y="9469"/>
                  </a:lnTo>
                  <a:lnTo>
                    <a:pt x="16571" y="8961"/>
                  </a:lnTo>
                  <a:lnTo>
                    <a:pt x="16800" y="8406"/>
                  </a:lnTo>
                  <a:lnTo>
                    <a:pt x="17029" y="7806"/>
                  </a:lnTo>
                  <a:lnTo>
                    <a:pt x="17257" y="7298"/>
                  </a:lnTo>
                  <a:lnTo>
                    <a:pt x="17371" y="6744"/>
                  </a:lnTo>
                  <a:lnTo>
                    <a:pt x="17714" y="6236"/>
                  </a:lnTo>
                  <a:lnTo>
                    <a:pt x="17829" y="5727"/>
                  </a:lnTo>
                  <a:lnTo>
                    <a:pt x="18171" y="5219"/>
                  </a:lnTo>
                  <a:lnTo>
                    <a:pt x="18286" y="4758"/>
                  </a:lnTo>
                  <a:lnTo>
                    <a:pt x="18400" y="4249"/>
                  </a:lnTo>
                  <a:lnTo>
                    <a:pt x="18743" y="3880"/>
                  </a:lnTo>
                  <a:lnTo>
                    <a:pt x="18857" y="3372"/>
                  </a:lnTo>
                  <a:lnTo>
                    <a:pt x="19086" y="3002"/>
                  </a:lnTo>
                  <a:lnTo>
                    <a:pt x="19200" y="2587"/>
                  </a:lnTo>
                  <a:lnTo>
                    <a:pt x="19314" y="2263"/>
                  </a:lnTo>
                  <a:lnTo>
                    <a:pt x="19429" y="1894"/>
                  </a:lnTo>
                  <a:lnTo>
                    <a:pt x="19543" y="1617"/>
                  </a:lnTo>
                  <a:lnTo>
                    <a:pt x="19771" y="1339"/>
                  </a:lnTo>
                  <a:lnTo>
                    <a:pt x="19771" y="1062"/>
                  </a:lnTo>
                  <a:lnTo>
                    <a:pt x="19886" y="831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28"/>
            <p:cNvSpPr>
              <a:spLocks/>
            </p:cNvSpPr>
            <p:nvPr/>
          </p:nvSpPr>
          <p:spPr bwMode="auto">
            <a:xfrm>
              <a:off x="3580" y="2041"/>
              <a:ext cx="66" cy="18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89"/>
                  </a:moveTo>
                  <a:lnTo>
                    <a:pt x="244" y="18482"/>
                  </a:lnTo>
                  <a:lnTo>
                    <a:pt x="488" y="17874"/>
                  </a:lnTo>
                  <a:lnTo>
                    <a:pt x="732" y="17310"/>
                  </a:lnTo>
                  <a:lnTo>
                    <a:pt x="854" y="16659"/>
                  </a:lnTo>
                  <a:lnTo>
                    <a:pt x="1098" y="16052"/>
                  </a:lnTo>
                  <a:lnTo>
                    <a:pt x="1341" y="15488"/>
                  </a:lnTo>
                  <a:lnTo>
                    <a:pt x="1585" y="14881"/>
                  </a:lnTo>
                  <a:lnTo>
                    <a:pt x="1829" y="14273"/>
                  </a:lnTo>
                  <a:lnTo>
                    <a:pt x="1951" y="13709"/>
                  </a:lnTo>
                  <a:lnTo>
                    <a:pt x="2195" y="13145"/>
                  </a:lnTo>
                  <a:lnTo>
                    <a:pt x="2439" y="12581"/>
                  </a:lnTo>
                  <a:lnTo>
                    <a:pt x="2683" y="12017"/>
                  </a:lnTo>
                  <a:lnTo>
                    <a:pt x="2927" y="11453"/>
                  </a:lnTo>
                  <a:lnTo>
                    <a:pt x="3049" y="10889"/>
                  </a:lnTo>
                  <a:lnTo>
                    <a:pt x="3293" y="10325"/>
                  </a:lnTo>
                  <a:lnTo>
                    <a:pt x="3537" y="9805"/>
                  </a:lnTo>
                  <a:lnTo>
                    <a:pt x="3780" y="9284"/>
                  </a:lnTo>
                  <a:lnTo>
                    <a:pt x="4024" y="8720"/>
                  </a:lnTo>
                  <a:lnTo>
                    <a:pt x="4268" y="8200"/>
                  </a:lnTo>
                  <a:lnTo>
                    <a:pt x="4390" y="7722"/>
                  </a:lnTo>
                  <a:lnTo>
                    <a:pt x="4756" y="7245"/>
                  </a:lnTo>
                  <a:lnTo>
                    <a:pt x="4878" y="6768"/>
                  </a:lnTo>
                  <a:lnTo>
                    <a:pt x="5122" y="6334"/>
                  </a:lnTo>
                  <a:lnTo>
                    <a:pt x="5366" y="5900"/>
                  </a:lnTo>
                  <a:lnTo>
                    <a:pt x="5488" y="5466"/>
                  </a:lnTo>
                  <a:lnTo>
                    <a:pt x="5854" y="4989"/>
                  </a:lnTo>
                  <a:lnTo>
                    <a:pt x="5854" y="4555"/>
                  </a:lnTo>
                  <a:lnTo>
                    <a:pt x="6220" y="4165"/>
                  </a:lnTo>
                  <a:lnTo>
                    <a:pt x="6463" y="3774"/>
                  </a:lnTo>
                  <a:lnTo>
                    <a:pt x="6585" y="3427"/>
                  </a:lnTo>
                  <a:lnTo>
                    <a:pt x="6951" y="3037"/>
                  </a:lnTo>
                  <a:lnTo>
                    <a:pt x="7073" y="2690"/>
                  </a:lnTo>
                  <a:lnTo>
                    <a:pt x="7317" y="2430"/>
                  </a:lnTo>
                  <a:lnTo>
                    <a:pt x="7439" y="2082"/>
                  </a:lnTo>
                  <a:lnTo>
                    <a:pt x="7683" y="1822"/>
                  </a:lnTo>
                  <a:lnTo>
                    <a:pt x="7927" y="1562"/>
                  </a:lnTo>
                  <a:lnTo>
                    <a:pt x="8171" y="1302"/>
                  </a:lnTo>
                  <a:lnTo>
                    <a:pt x="8415" y="1041"/>
                  </a:lnTo>
                  <a:lnTo>
                    <a:pt x="8537" y="868"/>
                  </a:lnTo>
                  <a:lnTo>
                    <a:pt x="8780" y="694"/>
                  </a:lnTo>
                  <a:lnTo>
                    <a:pt x="9024" y="521"/>
                  </a:lnTo>
                  <a:lnTo>
                    <a:pt x="9146" y="390"/>
                  </a:lnTo>
                  <a:lnTo>
                    <a:pt x="9512" y="260"/>
                  </a:lnTo>
                  <a:lnTo>
                    <a:pt x="9512" y="130"/>
                  </a:lnTo>
                  <a:lnTo>
                    <a:pt x="9878" y="87"/>
                  </a:lnTo>
                  <a:lnTo>
                    <a:pt x="10000" y="43"/>
                  </a:lnTo>
                  <a:lnTo>
                    <a:pt x="10244" y="0"/>
                  </a:lnTo>
                  <a:lnTo>
                    <a:pt x="10488" y="43"/>
                  </a:lnTo>
                  <a:lnTo>
                    <a:pt x="10732" y="43"/>
                  </a:lnTo>
                  <a:lnTo>
                    <a:pt x="10854" y="87"/>
                  </a:lnTo>
                  <a:lnTo>
                    <a:pt x="11098" y="217"/>
                  </a:lnTo>
                  <a:lnTo>
                    <a:pt x="11341" y="347"/>
                  </a:lnTo>
                  <a:lnTo>
                    <a:pt x="11585" y="521"/>
                  </a:lnTo>
                  <a:lnTo>
                    <a:pt x="11829" y="738"/>
                  </a:lnTo>
                  <a:lnTo>
                    <a:pt x="12073" y="998"/>
                  </a:lnTo>
                  <a:lnTo>
                    <a:pt x="12195" y="1258"/>
                  </a:lnTo>
                  <a:lnTo>
                    <a:pt x="12439" y="1562"/>
                  </a:lnTo>
                  <a:lnTo>
                    <a:pt x="12683" y="1866"/>
                  </a:lnTo>
                  <a:lnTo>
                    <a:pt x="12927" y="2256"/>
                  </a:lnTo>
                  <a:lnTo>
                    <a:pt x="13049" y="2690"/>
                  </a:lnTo>
                  <a:lnTo>
                    <a:pt x="13415" y="3124"/>
                  </a:lnTo>
                  <a:lnTo>
                    <a:pt x="13537" y="3514"/>
                  </a:lnTo>
                  <a:lnTo>
                    <a:pt x="13780" y="3991"/>
                  </a:lnTo>
                  <a:lnTo>
                    <a:pt x="14146" y="4425"/>
                  </a:lnTo>
                  <a:lnTo>
                    <a:pt x="14268" y="4946"/>
                  </a:lnTo>
                  <a:lnTo>
                    <a:pt x="14512" y="5466"/>
                  </a:lnTo>
                  <a:lnTo>
                    <a:pt x="14756" y="5987"/>
                  </a:lnTo>
                  <a:lnTo>
                    <a:pt x="15000" y="6508"/>
                  </a:lnTo>
                  <a:lnTo>
                    <a:pt x="15122" y="7072"/>
                  </a:lnTo>
                  <a:lnTo>
                    <a:pt x="15366" y="7636"/>
                  </a:lnTo>
                  <a:lnTo>
                    <a:pt x="15610" y="8200"/>
                  </a:lnTo>
                  <a:lnTo>
                    <a:pt x="15854" y="8764"/>
                  </a:lnTo>
                  <a:lnTo>
                    <a:pt x="16098" y="9371"/>
                  </a:lnTo>
                  <a:lnTo>
                    <a:pt x="16220" y="9892"/>
                  </a:lnTo>
                  <a:lnTo>
                    <a:pt x="16585" y="10456"/>
                  </a:lnTo>
                  <a:lnTo>
                    <a:pt x="16707" y="11020"/>
                  </a:lnTo>
                  <a:lnTo>
                    <a:pt x="16951" y="11627"/>
                  </a:lnTo>
                  <a:lnTo>
                    <a:pt x="17195" y="12148"/>
                  </a:lnTo>
                  <a:lnTo>
                    <a:pt x="17317" y="12755"/>
                  </a:lnTo>
                  <a:lnTo>
                    <a:pt x="17561" y="13275"/>
                  </a:lnTo>
                  <a:lnTo>
                    <a:pt x="17683" y="13883"/>
                  </a:lnTo>
                  <a:lnTo>
                    <a:pt x="17927" y="14403"/>
                  </a:lnTo>
                  <a:lnTo>
                    <a:pt x="18049" y="14967"/>
                  </a:lnTo>
                  <a:lnTo>
                    <a:pt x="18293" y="15445"/>
                  </a:lnTo>
                  <a:lnTo>
                    <a:pt x="18415" y="15922"/>
                  </a:lnTo>
                  <a:lnTo>
                    <a:pt x="18659" y="16443"/>
                  </a:lnTo>
                  <a:lnTo>
                    <a:pt x="18780" y="16876"/>
                  </a:lnTo>
                  <a:lnTo>
                    <a:pt x="19024" y="17310"/>
                  </a:lnTo>
                  <a:lnTo>
                    <a:pt x="19146" y="17744"/>
                  </a:lnTo>
                  <a:lnTo>
                    <a:pt x="19268" y="18134"/>
                  </a:lnTo>
                  <a:lnTo>
                    <a:pt x="19390" y="18525"/>
                  </a:lnTo>
                  <a:lnTo>
                    <a:pt x="19512" y="18915"/>
                  </a:lnTo>
                  <a:lnTo>
                    <a:pt x="19634" y="19176"/>
                  </a:lnTo>
                  <a:lnTo>
                    <a:pt x="19756" y="19479"/>
                  </a:lnTo>
                  <a:lnTo>
                    <a:pt x="19878" y="19740"/>
                  </a:lnTo>
                  <a:lnTo>
                    <a:pt x="19878" y="19957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29"/>
            <p:cNvSpPr>
              <a:spLocks/>
            </p:cNvSpPr>
            <p:nvPr/>
          </p:nvSpPr>
          <p:spPr bwMode="auto">
            <a:xfrm>
              <a:off x="3645" y="2213"/>
              <a:ext cx="70" cy="17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229" y="629"/>
                  </a:lnTo>
                  <a:lnTo>
                    <a:pt x="343" y="1258"/>
                  </a:lnTo>
                  <a:lnTo>
                    <a:pt x="571" y="1888"/>
                  </a:lnTo>
                  <a:lnTo>
                    <a:pt x="800" y="2517"/>
                  </a:lnTo>
                  <a:lnTo>
                    <a:pt x="914" y="3101"/>
                  </a:lnTo>
                  <a:lnTo>
                    <a:pt x="1257" y="3730"/>
                  </a:lnTo>
                  <a:lnTo>
                    <a:pt x="1371" y="4315"/>
                  </a:lnTo>
                  <a:lnTo>
                    <a:pt x="1600" y="4944"/>
                  </a:lnTo>
                  <a:lnTo>
                    <a:pt x="1714" y="5573"/>
                  </a:lnTo>
                  <a:lnTo>
                    <a:pt x="2057" y="6112"/>
                  </a:lnTo>
                  <a:lnTo>
                    <a:pt x="2171" y="6742"/>
                  </a:lnTo>
                  <a:lnTo>
                    <a:pt x="2400" y="7326"/>
                  </a:lnTo>
                  <a:lnTo>
                    <a:pt x="2629" y="7910"/>
                  </a:lnTo>
                  <a:lnTo>
                    <a:pt x="2743" y="8494"/>
                  </a:lnTo>
                  <a:lnTo>
                    <a:pt x="2971" y="8989"/>
                  </a:lnTo>
                  <a:lnTo>
                    <a:pt x="3200" y="9618"/>
                  </a:lnTo>
                  <a:lnTo>
                    <a:pt x="3314" y="10157"/>
                  </a:lnTo>
                  <a:lnTo>
                    <a:pt x="3543" y="10652"/>
                  </a:lnTo>
                  <a:lnTo>
                    <a:pt x="3771" y="11191"/>
                  </a:lnTo>
                  <a:lnTo>
                    <a:pt x="4000" y="11685"/>
                  </a:lnTo>
                  <a:lnTo>
                    <a:pt x="4114" y="12180"/>
                  </a:lnTo>
                  <a:lnTo>
                    <a:pt x="4343" y="12719"/>
                  </a:lnTo>
                  <a:lnTo>
                    <a:pt x="4571" y="13213"/>
                  </a:lnTo>
                  <a:lnTo>
                    <a:pt x="4686" y="13708"/>
                  </a:lnTo>
                  <a:lnTo>
                    <a:pt x="5029" y="14112"/>
                  </a:lnTo>
                  <a:lnTo>
                    <a:pt x="5143" y="14562"/>
                  </a:lnTo>
                  <a:lnTo>
                    <a:pt x="5371" y="15011"/>
                  </a:lnTo>
                  <a:lnTo>
                    <a:pt x="5600" y="15461"/>
                  </a:lnTo>
                  <a:lnTo>
                    <a:pt x="5714" y="15865"/>
                  </a:lnTo>
                  <a:lnTo>
                    <a:pt x="6057" y="16225"/>
                  </a:lnTo>
                  <a:lnTo>
                    <a:pt x="6171" y="16584"/>
                  </a:lnTo>
                  <a:lnTo>
                    <a:pt x="6400" y="16944"/>
                  </a:lnTo>
                  <a:lnTo>
                    <a:pt x="6629" y="17258"/>
                  </a:lnTo>
                  <a:lnTo>
                    <a:pt x="6743" y="17618"/>
                  </a:lnTo>
                  <a:lnTo>
                    <a:pt x="6971" y="17888"/>
                  </a:lnTo>
                  <a:lnTo>
                    <a:pt x="7200" y="18157"/>
                  </a:lnTo>
                  <a:lnTo>
                    <a:pt x="7429" y="18472"/>
                  </a:lnTo>
                  <a:lnTo>
                    <a:pt x="7543" y="18742"/>
                  </a:lnTo>
                  <a:lnTo>
                    <a:pt x="7886" y="18966"/>
                  </a:lnTo>
                  <a:lnTo>
                    <a:pt x="8000" y="19146"/>
                  </a:lnTo>
                  <a:lnTo>
                    <a:pt x="8229" y="19326"/>
                  </a:lnTo>
                  <a:lnTo>
                    <a:pt x="8457" y="19461"/>
                  </a:lnTo>
                  <a:lnTo>
                    <a:pt x="8571" y="19640"/>
                  </a:lnTo>
                  <a:lnTo>
                    <a:pt x="8914" y="19730"/>
                  </a:lnTo>
                  <a:lnTo>
                    <a:pt x="9029" y="19865"/>
                  </a:lnTo>
                  <a:lnTo>
                    <a:pt x="9257" y="19910"/>
                  </a:lnTo>
                  <a:lnTo>
                    <a:pt x="9486" y="19955"/>
                  </a:lnTo>
                  <a:lnTo>
                    <a:pt x="9714" y="19955"/>
                  </a:lnTo>
                  <a:lnTo>
                    <a:pt x="9943" y="19955"/>
                  </a:lnTo>
                  <a:lnTo>
                    <a:pt x="10057" y="19910"/>
                  </a:lnTo>
                  <a:lnTo>
                    <a:pt x="10286" y="19865"/>
                  </a:lnTo>
                  <a:lnTo>
                    <a:pt x="10514" y="19730"/>
                  </a:lnTo>
                  <a:lnTo>
                    <a:pt x="10743" y="19551"/>
                  </a:lnTo>
                  <a:lnTo>
                    <a:pt x="10971" y="19326"/>
                  </a:lnTo>
                  <a:lnTo>
                    <a:pt x="11314" y="19101"/>
                  </a:lnTo>
                  <a:lnTo>
                    <a:pt x="11429" y="18876"/>
                  </a:lnTo>
                  <a:lnTo>
                    <a:pt x="11771" y="18562"/>
                  </a:lnTo>
                  <a:lnTo>
                    <a:pt x="12000" y="18247"/>
                  </a:lnTo>
                  <a:lnTo>
                    <a:pt x="12114" y="17888"/>
                  </a:lnTo>
                  <a:lnTo>
                    <a:pt x="12457" y="17483"/>
                  </a:lnTo>
                  <a:lnTo>
                    <a:pt x="12686" y="17169"/>
                  </a:lnTo>
                  <a:lnTo>
                    <a:pt x="12914" y="16719"/>
                  </a:lnTo>
                  <a:lnTo>
                    <a:pt x="13257" y="16270"/>
                  </a:lnTo>
                  <a:lnTo>
                    <a:pt x="13371" y="15820"/>
                  </a:lnTo>
                  <a:lnTo>
                    <a:pt x="13714" y="15371"/>
                  </a:lnTo>
                  <a:lnTo>
                    <a:pt x="13943" y="14876"/>
                  </a:lnTo>
                  <a:lnTo>
                    <a:pt x="14171" y="14337"/>
                  </a:lnTo>
                  <a:lnTo>
                    <a:pt x="14400" y="13843"/>
                  </a:lnTo>
                  <a:lnTo>
                    <a:pt x="14743" y="13303"/>
                  </a:lnTo>
                  <a:lnTo>
                    <a:pt x="14857" y="12809"/>
                  </a:lnTo>
                  <a:lnTo>
                    <a:pt x="15200" y="12180"/>
                  </a:lnTo>
                  <a:lnTo>
                    <a:pt x="15429" y="11685"/>
                  </a:lnTo>
                  <a:lnTo>
                    <a:pt x="15657" y="11101"/>
                  </a:lnTo>
                  <a:lnTo>
                    <a:pt x="15886" y="10562"/>
                  </a:lnTo>
                  <a:lnTo>
                    <a:pt x="16114" y="10022"/>
                  </a:lnTo>
                  <a:lnTo>
                    <a:pt x="16343" y="9483"/>
                  </a:lnTo>
                  <a:lnTo>
                    <a:pt x="16571" y="8899"/>
                  </a:lnTo>
                  <a:lnTo>
                    <a:pt x="16800" y="8360"/>
                  </a:lnTo>
                  <a:lnTo>
                    <a:pt x="17029" y="7820"/>
                  </a:lnTo>
                  <a:lnTo>
                    <a:pt x="17257" y="7281"/>
                  </a:lnTo>
                  <a:lnTo>
                    <a:pt x="17371" y="6787"/>
                  </a:lnTo>
                  <a:lnTo>
                    <a:pt x="17714" y="6247"/>
                  </a:lnTo>
                  <a:lnTo>
                    <a:pt x="17829" y="5708"/>
                  </a:lnTo>
                  <a:lnTo>
                    <a:pt x="18171" y="5213"/>
                  </a:lnTo>
                  <a:lnTo>
                    <a:pt x="18286" y="4764"/>
                  </a:lnTo>
                  <a:lnTo>
                    <a:pt x="18400" y="4270"/>
                  </a:lnTo>
                  <a:lnTo>
                    <a:pt x="18743" y="3865"/>
                  </a:lnTo>
                  <a:lnTo>
                    <a:pt x="18857" y="3416"/>
                  </a:lnTo>
                  <a:lnTo>
                    <a:pt x="19086" y="3011"/>
                  </a:lnTo>
                  <a:lnTo>
                    <a:pt x="19200" y="2607"/>
                  </a:lnTo>
                  <a:lnTo>
                    <a:pt x="19314" y="2247"/>
                  </a:lnTo>
                  <a:lnTo>
                    <a:pt x="19429" y="1933"/>
                  </a:lnTo>
                  <a:lnTo>
                    <a:pt x="19543" y="1618"/>
                  </a:lnTo>
                  <a:lnTo>
                    <a:pt x="19771" y="1348"/>
                  </a:lnTo>
                  <a:lnTo>
                    <a:pt x="19771" y="1034"/>
                  </a:lnTo>
                  <a:lnTo>
                    <a:pt x="19886" y="85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30"/>
            <p:cNvSpPr>
              <a:spLocks/>
            </p:cNvSpPr>
            <p:nvPr/>
          </p:nvSpPr>
          <p:spPr bwMode="auto">
            <a:xfrm>
              <a:off x="3718" y="2045"/>
              <a:ext cx="65" cy="18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65"/>
                  </a:moveTo>
                  <a:lnTo>
                    <a:pt x="244" y="18486"/>
                  </a:lnTo>
                  <a:lnTo>
                    <a:pt x="488" y="17906"/>
                  </a:lnTo>
                  <a:lnTo>
                    <a:pt x="732" y="17283"/>
                  </a:lnTo>
                  <a:lnTo>
                    <a:pt x="854" y="16704"/>
                  </a:lnTo>
                  <a:lnTo>
                    <a:pt x="1098" y="16080"/>
                  </a:lnTo>
                  <a:lnTo>
                    <a:pt x="1341" y="15501"/>
                  </a:lnTo>
                  <a:lnTo>
                    <a:pt x="1585" y="14878"/>
                  </a:lnTo>
                  <a:lnTo>
                    <a:pt x="1829" y="14298"/>
                  </a:lnTo>
                  <a:lnTo>
                    <a:pt x="1951" y="13719"/>
                  </a:lnTo>
                  <a:lnTo>
                    <a:pt x="2195" y="13140"/>
                  </a:lnTo>
                  <a:lnTo>
                    <a:pt x="2439" y="12606"/>
                  </a:lnTo>
                  <a:lnTo>
                    <a:pt x="2683" y="12027"/>
                  </a:lnTo>
                  <a:lnTo>
                    <a:pt x="2927" y="11448"/>
                  </a:lnTo>
                  <a:lnTo>
                    <a:pt x="3049" y="10869"/>
                  </a:lnTo>
                  <a:lnTo>
                    <a:pt x="3293" y="10334"/>
                  </a:lnTo>
                  <a:lnTo>
                    <a:pt x="3537" y="9844"/>
                  </a:lnTo>
                  <a:lnTo>
                    <a:pt x="3780" y="9310"/>
                  </a:lnTo>
                  <a:lnTo>
                    <a:pt x="4024" y="8775"/>
                  </a:lnTo>
                  <a:lnTo>
                    <a:pt x="4268" y="8241"/>
                  </a:lnTo>
                  <a:lnTo>
                    <a:pt x="4390" y="7751"/>
                  </a:lnTo>
                  <a:lnTo>
                    <a:pt x="4756" y="7261"/>
                  </a:lnTo>
                  <a:lnTo>
                    <a:pt x="4878" y="6815"/>
                  </a:lnTo>
                  <a:lnTo>
                    <a:pt x="5122" y="6325"/>
                  </a:lnTo>
                  <a:lnTo>
                    <a:pt x="5366" y="5880"/>
                  </a:lnTo>
                  <a:lnTo>
                    <a:pt x="5488" y="5434"/>
                  </a:lnTo>
                  <a:lnTo>
                    <a:pt x="5854" y="4989"/>
                  </a:lnTo>
                  <a:lnTo>
                    <a:pt x="5854" y="4588"/>
                  </a:lnTo>
                  <a:lnTo>
                    <a:pt x="6220" y="4143"/>
                  </a:lnTo>
                  <a:lnTo>
                    <a:pt x="6463" y="3786"/>
                  </a:lnTo>
                  <a:lnTo>
                    <a:pt x="6585" y="3430"/>
                  </a:lnTo>
                  <a:lnTo>
                    <a:pt x="6951" y="3029"/>
                  </a:lnTo>
                  <a:lnTo>
                    <a:pt x="7073" y="2717"/>
                  </a:lnTo>
                  <a:lnTo>
                    <a:pt x="7317" y="2450"/>
                  </a:lnTo>
                  <a:lnTo>
                    <a:pt x="7439" y="2094"/>
                  </a:lnTo>
                  <a:lnTo>
                    <a:pt x="7683" y="1826"/>
                  </a:lnTo>
                  <a:lnTo>
                    <a:pt x="7927" y="1604"/>
                  </a:lnTo>
                  <a:lnTo>
                    <a:pt x="8171" y="1292"/>
                  </a:lnTo>
                  <a:lnTo>
                    <a:pt x="8415" y="1069"/>
                  </a:lnTo>
                  <a:lnTo>
                    <a:pt x="8537" y="846"/>
                  </a:lnTo>
                  <a:lnTo>
                    <a:pt x="8780" y="668"/>
                  </a:lnTo>
                  <a:lnTo>
                    <a:pt x="9024" y="490"/>
                  </a:lnTo>
                  <a:lnTo>
                    <a:pt x="9146" y="401"/>
                  </a:lnTo>
                  <a:lnTo>
                    <a:pt x="9512" y="267"/>
                  </a:lnTo>
                  <a:lnTo>
                    <a:pt x="9512" y="134"/>
                  </a:lnTo>
                  <a:lnTo>
                    <a:pt x="9878" y="89"/>
                  </a:lnTo>
                  <a:lnTo>
                    <a:pt x="10000" y="45"/>
                  </a:lnTo>
                  <a:lnTo>
                    <a:pt x="10244" y="0"/>
                  </a:lnTo>
                  <a:lnTo>
                    <a:pt x="10488" y="45"/>
                  </a:lnTo>
                  <a:lnTo>
                    <a:pt x="10732" y="45"/>
                  </a:lnTo>
                  <a:lnTo>
                    <a:pt x="10854" y="89"/>
                  </a:lnTo>
                  <a:lnTo>
                    <a:pt x="11098" y="223"/>
                  </a:lnTo>
                  <a:lnTo>
                    <a:pt x="11341" y="356"/>
                  </a:lnTo>
                  <a:lnTo>
                    <a:pt x="11585" y="535"/>
                  </a:lnTo>
                  <a:lnTo>
                    <a:pt x="11829" y="757"/>
                  </a:lnTo>
                  <a:lnTo>
                    <a:pt x="12073" y="980"/>
                  </a:lnTo>
                  <a:lnTo>
                    <a:pt x="12195" y="1247"/>
                  </a:lnTo>
                  <a:lnTo>
                    <a:pt x="12439" y="1604"/>
                  </a:lnTo>
                  <a:lnTo>
                    <a:pt x="12683" y="1915"/>
                  </a:lnTo>
                  <a:lnTo>
                    <a:pt x="12927" y="2272"/>
                  </a:lnTo>
                  <a:lnTo>
                    <a:pt x="13049" y="2717"/>
                  </a:lnTo>
                  <a:lnTo>
                    <a:pt x="13415" y="3118"/>
                  </a:lnTo>
                  <a:lnTo>
                    <a:pt x="13537" y="3519"/>
                  </a:lnTo>
                  <a:lnTo>
                    <a:pt x="13780" y="3964"/>
                  </a:lnTo>
                  <a:lnTo>
                    <a:pt x="14146" y="4454"/>
                  </a:lnTo>
                  <a:lnTo>
                    <a:pt x="14268" y="4944"/>
                  </a:lnTo>
                  <a:lnTo>
                    <a:pt x="14512" y="5479"/>
                  </a:lnTo>
                  <a:lnTo>
                    <a:pt x="14756" y="5969"/>
                  </a:lnTo>
                  <a:lnTo>
                    <a:pt x="15000" y="6503"/>
                  </a:lnTo>
                  <a:lnTo>
                    <a:pt x="15122" y="7038"/>
                  </a:lnTo>
                  <a:lnTo>
                    <a:pt x="15366" y="7617"/>
                  </a:lnTo>
                  <a:lnTo>
                    <a:pt x="15610" y="8151"/>
                  </a:lnTo>
                  <a:lnTo>
                    <a:pt x="15854" y="8775"/>
                  </a:lnTo>
                  <a:lnTo>
                    <a:pt x="16098" y="9310"/>
                  </a:lnTo>
                  <a:lnTo>
                    <a:pt x="16220" y="9889"/>
                  </a:lnTo>
                  <a:lnTo>
                    <a:pt x="16585" y="10468"/>
                  </a:lnTo>
                  <a:lnTo>
                    <a:pt x="16707" y="11047"/>
                  </a:lnTo>
                  <a:lnTo>
                    <a:pt x="16951" y="11626"/>
                  </a:lnTo>
                  <a:lnTo>
                    <a:pt x="17195" y="12205"/>
                  </a:lnTo>
                  <a:lnTo>
                    <a:pt x="17317" y="12739"/>
                  </a:lnTo>
                  <a:lnTo>
                    <a:pt x="17561" y="13318"/>
                  </a:lnTo>
                  <a:lnTo>
                    <a:pt x="17683" y="13853"/>
                  </a:lnTo>
                  <a:lnTo>
                    <a:pt x="17927" y="14388"/>
                  </a:lnTo>
                  <a:lnTo>
                    <a:pt x="18049" y="14922"/>
                  </a:lnTo>
                  <a:lnTo>
                    <a:pt x="18293" y="15412"/>
                  </a:lnTo>
                  <a:lnTo>
                    <a:pt x="18415" y="15902"/>
                  </a:lnTo>
                  <a:lnTo>
                    <a:pt x="18659" y="16437"/>
                  </a:lnTo>
                  <a:lnTo>
                    <a:pt x="18780" y="16882"/>
                  </a:lnTo>
                  <a:lnTo>
                    <a:pt x="19024" y="17283"/>
                  </a:lnTo>
                  <a:lnTo>
                    <a:pt x="19146" y="17728"/>
                  </a:lnTo>
                  <a:lnTo>
                    <a:pt x="19268" y="18174"/>
                  </a:lnTo>
                  <a:lnTo>
                    <a:pt x="19390" y="18530"/>
                  </a:lnTo>
                  <a:lnTo>
                    <a:pt x="19512" y="18886"/>
                  </a:lnTo>
                  <a:lnTo>
                    <a:pt x="19634" y="19198"/>
                  </a:lnTo>
                  <a:lnTo>
                    <a:pt x="19756" y="19510"/>
                  </a:lnTo>
                  <a:lnTo>
                    <a:pt x="19878" y="19733"/>
                  </a:lnTo>
                  <a:lnTo>
                    <a:pt x="19878" y="19955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31"/>
            <p:cNvSpPr>
              <a:spLocks/>
            </p:cNvSpPr>
            <p:nvPr/>
          </p:nvSpPr>
          <p:spPr bwMode="auto">
            <a:xfrm>
              <a:off x="3783" y="2205"/>
              <a:ext cx="70" cy="17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229" y="600"/>
                  </a:lnTo>
                  <a:lnTo>
                    <a:pt x="343" y="1293"/>
                  </a:lnTo>
                  <a:lnTo>
                    <a:pt x="571" y="1894"/>
                  </a:lnTo>
                  <a:lnTo>
                    <a:pt x="800" y="2540"/>
                  </a:lnTo>
                  <a:lnTo>
                    <a:pt x="914" y="3141"/>
                  </a:lnTo>
                  <a:lnTo>
                    <a:pt x="1257" y="3741"/>
                  </a:lnTo>
                  <a:lnTo>
                    <a:pt x="1371" y="4342"/>
                  </a:lnTo>
                  <a:lnTo>
                    <a:pt x="1600" y="4942"/>
                  </a:lnTo>
                  <a:lnTo>
                    <a:pt x="1714" y="5543"/>
                  </a:lnTo>
                  <a:lnTo>
                    <a:pt x="2057" y="6189"/>
                  </a:lnTo>
                  <a:lnTo>
                    <a:pt x="2171" y="6744"/>
                  </a:lnTo>
                  <a:lnTo>
                    <a:pt x="2400" y="7298"/>
                  </a:lnTo>
                  <a:lnTo>
                    <a:pt x="2629" y="7898"/>
                  </a:lnTo>
                  <a:lnTo>
                    <a:pt x="2743" y="8453"/>
                  </a:lnTo>
                  <a:lnTo>
                    <a:pt x="2971" y="9007"/>
                  </a:lnTo>
                  <a:lnTo>
                    <a:pt x="3200" y="9607"/>
                  </a:lnTo>
                  <a:lnTo>
                    <a:pt x="3314" y="10162"/>
                  </a:lnTo>
                  <a:lnTo>
                    <a:pt x="3543" y="10670"/>
                  </a:lnTo>
                  <a:lnTo>
                    <a:pt x="3771" y="11224"/>
                  </a:lnTo>
                  <a:lnTo>
                    <a:pt x="4000" y="11732"/>
                  </a:lnTo>
                  <a:lnTo>
                    <a:pt x="4114" y="12194"/>
                  </a:lnTo>
                  <a:lnTo>
                    <a:pt x="4343" y="12702"/>
                  </a:lnTo>
                  <a:lnTo>
                    <a:pt x="4571" y="13210"/>
                  </a:lnTo>
                  <a:lnTo>
                    <a:pt x="4686" y="13672"/>
                  </a:lnTo>
                  <a:lnTo>
                    <a:pt x="5029" y="14134"/>
                  </a:lnTo>
                  <a:lnTo>
                    <a:pt x="5143" y="14550"/>
                  </a:lnTo>
                  <a:lnTo>
                    <a:pt x="5371" y="15058"/>
                  </a:lnTo>
                  <a:lnTo>
                    <a:pt x="5600" y="15427"/>
                  </a:lnTo>
                  <a:lnTo>
                    <a:pt x="5714" y="15843"/>
                  </a:lnTo>
                  <a:lnTo>
                    <a:pt x="6057" y="16212"/>
                  </a:lnTo>
                  <a:lnTo>
                    <a:pt x="6171" y="16628"/>
                  </a:lnTo>
                  <a:lnTo>
                    <a:pt x="6400" y="16952"/>
                  </a:lnTo>
                  <a:lnTo>
                    <a:pt x="6629" y="17321"/>
                  </a:lnTo>
                  <a:lnTo>
                    <a:pt x="6743" y="17598"/>
                  </a:lnTo>
                  <a:lnTo>
                    <a:pt x="6971" y="17921"/>
                  </a:lnTo>
                  <a:lnTo>
                    <a:pt x="7200" y="18152"/>
                  </a:lnTo>
                  <a:lnTo>
                    <a:pt x="7429" y="18476"/>
                  </a:lnTo>
                  <a:lnTo>
                    <a:pt x="7543" y="18707"/>
                  </a:lnTo>
                  <a:lnTo>
                    <a:pt x="7886" y="18938"/>
                  </a:lnTo>
                  <a:lnTo>
                    <a:pt x="8000" y="19169"/>
                  </a:lnTo>
                  <a:lnTo>
                    <a:pt x="8229" y="19353"/>
                  </a:lnTo>
                  <a:lnTo>
                    <a:pt x="8457" y="19492"/>
                  </a:lnTo>
                  <a:lnTo>
                    <a:pt x="8571" y="19630"/>
                  </a:lnTo>
                  <a:lnTo>
                    <a:pt x="8914" y="19723"/>
                  </a:lnTo>
                  <a:lnTo>
                    <a:pt x="9029" y="19861"/>
                  </a:lnTo>
                  <a:lnTo>
                    <a:pt x="9257" y="19908"/>
                  </a:lnTo>
                  <a:lnTo>
                    <a:pt x="9486" y="19954"/>
                  </a:lnTo>
                  <a:lnTo>
                    <a:pt x="9714" y="19954"/>
                  </a:lnTo>
                  <a:lnTo>
                    <a:pt x="9943" y="19954"/>
                  </a:lnTo>
                  <a:lnTo>
                    <a:pt x="10057" y="19908"/>
                  </a:lnTo>
                  <a:lnTo>
                    <a:pt x="10286" y="19861"/>
                  </a:lnTo>
                  <a:lnTo>
                    <a:pt x="10514" y="19723"/>
                  </a:lnTo>
                  <a:lnTo>
                    <a:pt x="10743" y="19538"/>
                  </a:lnTo>
                  <a:lnTo>
                    <a:pt x="10971" y="19353"/>
                  </a:lnTo>
                  <a:lnTo>
                    <a:pt x="11314" y="19122"/>
                  </a:lnTo>
                  <a:lnTo>
                    <a:pt x="11429" y="18845"/>
                  </a:lnTo>
                  <a:lnTo>
                    <a:pt x="11771" y="18522"/>
                  </a:lnTo>
                  <a:lnTo>
                    <a:pt x="12000" y="18245"/>
                  </a:lnTo>
                  <a:lnTo>
                    <a:pt x="12114" y="17921"/>
                  </a:lnTo>
                  <a:lnTo>
                    <a:pt x="12457" y="17506"/>
                  </a:lnTo>
                  <a:lnTo>
                    <a:pt x="12686" y="17136"/>
                  </a:lnTo>
                  <a:lnTo>
                    <a:pt x="12914" y="16721"/>
                  </a:lnTo>
                  <a:lnTo>
                    <a:pt x="13257" y="16259"/>
                  </a:lnTo>
                  <a:lnTo>
                    <a:pt x="13371" y="15797"/>
                  </a:lnTo>
                  <a:lnTo>
                    <a:pt x="13714" y="15381"/>
                  </a:lnTo>
                  <a:lnTo>
                    <a:pt x="13943" y="14873"/>
                  </a:lnTo>
                  <a:lnTo>
                    <a:pt x="14171" y="14365"/>
                  </a:lnTo>
                  <a:lnTo>
                    <a:pt x="14400" y="13811"/>
                  </a:lnTo>
                  <a:lnTo>
                    <a:pt x="14743" y="13303"/>
                  </a:lnTo>
                  <a:lnTo>
                    <a:pt x="14857" y="12794"/>
                  </a:lnTo>
                  <a:lnTo>
                    <a:pt x="15200" y="12194"/>
                  </a:lnTo>
                  <a:lnTo>
                    <a:pt x="15429" y="11640"/>
                  </a:lnTo>
                  <a:lnTo>
                    <a:pt x="15657" y="11085"/>
                  </a:lnTo>
                  <a:lnTo>
                    <a:pt x="15886" y="10531"/>
                  </a:lnTo>
                  <a:lnTo>
                    <a:pt x="16114" y="10023"/>
                  </a:lnTo>
                  <a:lnTo>
                    <a:pt x="16343" y="9469"/>
                  </a:lnTo>
                  <a:lnTo>
                    <a:pt x="16571" y="8961"/>
                  </a:lnTo>
                  <a:lnTo>
                    <a:pt x="16800" y="8406"/>
                  </a:lnTo>
                  <a:lnTo>
                    <a:pt x="17029" y="7806"/>
                  </a:lnTo>
                  <a:lnTo>
                    <a:pt x="17257" y="7298"/>
                  </a:lnTo>
                  <a:lnTo>
                    <a:pt x="17371" y="6744"/>
                  </a:lnTo>
                  <a:lnTo>
                    <a:pt x="17714" y="6236"/>
                  </a:lnTo>
                  <a:lnTo>
                    <a:pt x="17829" y="5727"/>
                  </a:lnTo>
                  <a:lnTo>
                    <a:pt x="18171" y="5219"/>
                  </a:lnTo>
                  <a:lnTo>
                    <a:pt x="18286" y="4758"/>
                  </a:lnTo>
                  <a:lnTo>
                    <a:pt x="18400" y="4249"/>
                  </a:lnTo>
                  <a:lnTo>
                    <a:pt x="18743" y="3880"/>
                  </a:lnTo>
                  <a:lnTo>
                    <a:pt x="18857" y="3372"/>
                  </a:lnTo>
                  <a:lnTo>
                    <a:pt x="19086" y="3002"/>
                  </a:lnTo>
                  <a:lnTo>
                    <a:pt x="19200" y="2587"/>
                  </a:lnTo>
                  <a:lnTo>
                    <a:pt x="19314" y="2263"/>
                  </a:lnTo>
                  <a:lnTo>
                    <a:pt x="19429" y="1894"/>
                  </a:lnTo>
                  <a:lnTo>
                    <a:pt x="19543" y="1617"/>
                  </a:lnTo>
                  <a:lnTo>
                    <a:pt x="19771" y="1339"/>
                  </a:lnTo>
                  <a:lnTo>
                    <a:pt x="19771" y="1062"/>
                  </a:lnTo>
                  <a:lnTo>
                    <a:pt x="19886" y="831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32"/>
            <p:cNvSpPr>
              <a:spLocks/>
            </p:cNvSpPr>
            <p:nvPr/>
          </p:nvSpPr>
          <p:spPr bwMode="auto">
            <a:xfrm>
              <a:off x="3852" y="2037"/>
              <a:ext cx="66" cy="18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89"/>
                  </a:moveTo>
                  <a:lnTo>
                    <a:pt x="244" y="18482"/>
                  </a:lnTo>
                  <a:lnTo>
                    <a:pt x="488" y="17874"/>
                  </a:lnTo>
                  <a:lnTo>
                    <a:pt x="732" y="17310"/>
                  </a:lnTo>
                  <a:lnTo>
                    <a:pt x="854" y="16659"/>
                  </a:lnTo>
                  <a:lnTo>
                    <a:pt x="1098" y="16052"/>
                  </a:lnTo>
                  <a:lnTo>
                    <a:pt x="1341" y="15488"/>
                  </a:lnTo>
                  <a:lnTo>
                    <a:pt x="1585" y="14881"/>
                  </a:lnTo>
                  <a:lnTo>
                    <a:pt x="1829" y="14273"/>
                  </a:lnTo>
                  <a:lnTo>
                    <a:pt x="1951" y="13709"/>
                  </a:lnTo>
                  <a:lnTo>
                    <a:pt x="2195" y="13145"/>
                  </a:lnTo>
                  <a:lnTo>
                    <a:pt x="2439" y="12581"/>
                  </a:lnTo>
                  <a:lnTo>
                    <a:pt x="2683" y="12017"/>
                  </a:lnTo>
                  <a:lnTo>
                    <a:pt x="2927" y="11453"/>
                  </a:lnTo>
                  <a:lnTo>
                    <a:pt x="3049" y="10889"/>
                  </a:lnTo>
                  <a:lnTo>
                    <a:pt x="3293" y="10325"/>
                  </a:lnTo>
                  <a:lnTo>
                    <a:pt x="3537" y="9805"/>
                  </a:lnTo>
                  <a:lnTo>
                    <a:pt x="3780" y="9284"/>
                  </a:lnTo>
                  <a:lnTo>
                    <a:pt x="4024" y="8720"/>
                  </a:lnTo>
                  <a:lnTo>
                    <a:pt x="4268" y="8200"/>
                  </a:lnTo>
                  <a:lnTo>
                    <a:pt x="4390" y="7722"/>
                  </a:lnTo>
                  <a:lnTo>
                    <a:pt x="4756" y="7245"/>
                  </a:lnTo>
                  <a:lnTo>
                    <a:pt x="4878" y="6768"/>
                  </a:lnTo>
                  <a:lnTo>
                    <a:pt x="5122" y="6334"/>
                  </a:lnTo>
                  <a:lnTo>
                    <a:pt x="5366" y="5900"/>
                  </a:lnTo>
                  <a:lnTo>
                    <a:pt x="5488" y="5466"/>
                  </a:lnTo>
                  <a:lnTo>
                    <a:pt x="5854" y="4989"/>
                  </a:lnTo>
                  <a:lnTo>
                    <a:pt x="5854" y="4555"/>
                  </a:lnTo>
                  <a:lnTo>
                    <a:pt x="6220" y="4165"/>
                  </a:lnTo>
                  <a:lnTo>
                    <a:pt x="6463" y="3774"/>
                  </a:lnTo>
                  <a:lnTo>
                    <a:pt x="6585" y="3427"/>
                  </a:lnTo>
                  <a:lnTo>
                    <a:pt x="6951" y="3037"/>
                  </a:lnTo>
                  <a:lnTo>
                    <a:pt x="7073" y="2690"/>
                  </a:lnTo>
                  <a:lnTo>
                    <a:pt x="7317" y="2430"/>
                  </a:lnTo>
                  <a:lnTo>
                    <a:pt x="7439" y="2082"/>
                  </a:lnTo>
                  <a:lnTo>
                    <a:pt x="7683" y="1822"/>
                  </a:lnTo>
                  <a:lnTo>
                    <a:pt x="7927" y="1562"/>
                  </a:lnTo>
                  <a:lnTo>
                    <a:pt x="8171" y="1302"/>
                  </a:lnTo>
                  <a:lnTo>
                    <a:pt x="8415" y="1041"/>
                  </a:lnTo>
                  <a:lnTo>
                    <a:pt x="8537" y="868"/>
                  </a:lnTo>
                  <a:lnTo>
                    <a:pt x="8780" y="694"/>
                  </a:lnTo>
                  <a:lnTo>
                    <a:pt x="9024" y="521"/>
                  </a:lnTo>
                  <a:lnTo>
                    <a:pt x="9146" y="390"/>
                  </a:lnTo>
                  <a:lnTo>
                    <a:pt x="9512" y="260"/>
                  </a:lnTo>
                  <a:lnTo>
                    <a:pt x="9512" y="130"/>
                  </a:lnTo>
                  <a:lnTo>
                    <a:pt x="9878" y="87"/>
                  </a:lnTo>
                  <a:lnTo>
                    <a:pt x="10000" y="43"/>
                  </a:lnTo>
                  <a:lnTo>
                    <a:pt x="10244" y="0"/>
                  </a:lnTo>
                  <a:lnTo>
                    <a:pt x="10488" y="43"/>
                  </a:lnTo>
                  <a:lnTo>
                    <a:pt x="10732" y="43"/>
                  </a:lnTo>
                  <a:lnTo>
                    <a:pt x="10854" y="87"/>
                  </a:lnTo>
                  <a:lnTo>
                    <a:pt x="11098" y="217"/>
                  </a:lnTo>
                  <a:lnTo>
                    <a:pt x="11341" y="347"/>
                  </a:lnTo>
                  <a:lnTo>
                    <a:pt x="11585" y="521"/>
                  </a:lnTo>
                  <a:lnTo>
                    <a:pt x="11829" y="738"/>
                  </a:lnTo>
                  <a:lnTo>
                    <a:pt x="12073" y="998"/>
                  </a:lnTo>
                  <a:lnTo>
                    <a:pt x="12195" y="1258"/>
                  </a:lnTo>
                  <a:lnTo>
                    <a:pt x="12439" y="1562"/>
                  </a:lnTo>
                  <a:lnTo>
                    <a:pt x="12683" y="1866"/>
                  </a:lnTo>
                  <a:lnTo>
                    <a:pt x="12927" y="2256"/>
                  </a:lnTo>
                  <a:lnTo>
                    <a:pt x="13049" y="2690"/>
                  </a:lnTo>
                  <a:lnTo>
                    <a:pt x="13415" y="3124"/>
                  </a:lnTo>
                  <a:lnTo>
                    <a:pt x="13537" y="3514"/>
                  </a:lnTo>
                  <a:lnTo>
                    <a:pt x="13780" y="3991"/>
                  </a:lnTo>
                  <a:lnTo>
                    <a:pt x="14146" y="4425"/>
                  </a:lnTo>
                  <a:lnTo>
                    <a:pt x="14268" y="4946"/>
                  </a:lnTo>
                  <a:lnTo>
                    <a:pt x="14512" y="5466"/>
                  </a:lnTo>
                  <a:lnTo>
                    <a:pt x="14756" y="5987"/>
                  </a:lnTo>
                  <a:lnTo>
                    <a:pt x="15000" y="6508"/>
                  </a:lnTo>
                  <a:lnTo>
                    <a:pt x="15122" y="7072"/>
                  </a:lnTo>
                  <a:lnTo>
                    <a:pt x="15366" y="7636"/>
                  </a:lnTo>
                  <a:lnTo>
                    <a:pt x="15610" y="8200"/>
                  </a:lnTo>
                  <a:lnTo>
                    <a:pt x="15854" y="8764"/>
                  </a:lnTo>
                  <a:lnTo>
                    <a:pt x="16098" y="9371"/>
                  </a:lnTo>
                  <a:lnTo>
                    <a:pt x="16220" y="9892"/>
                  </a:lnTo>
                  <a:lnTo>
                    <a:pt x="16585" y="10456"/>
                  </a:lnTo>
                  <a:lnTo>
                    <a:pt x="16707" y="11020"/>
                  </a:lnTo>
                  <a:lnTo>
                    <a:pt x="16951" y="11627"/>
                  </a:lnTo>
                  <a:lnTo>
                    <a:pt x="17195" y="12148"/>
                  </a:lnTo>
                  <a:lnTo>
                    <a:pt x="17317" y="12755"/>
                  </a:lnTo>
                  <a:lnTo>
                    <a:pt x="17561" y="13275"/>
                  </a:lnTo>
                  <a:lnTo>
                    <a:pt x="17683" y="13883"/>
                  </a:lnTo>
                  <a:lnTo>
                    <a:pt x="17927" y="14403"/>
                  </a:lnTo>
                  <a:lnTo>
                    <a:pt x="18049" y="14967"/>
                  </a:lnTo>
                  <a:lnTo>
                    <a:pt x="18293" y="15445"/>
                  </a:lnTo>
                  <a:lnTo>
                    <a:pt x="18415" y="15922"/>
                  </a:lnTo>
                  <a:lnTo>
                    <a:pt x="18659" y="16443"/>
                  </a:lnTo>
                  <a:lnTo>
                    <a:pt x="18780" y="16876"/>
                  </a:lnTo>
                  <a:lnTo>
                    <a:pt x="19024" y="17310"/>
                  </a:lnTo>
                  <a:lnTo>
                    <a:pt x="19146" y="17744"/>
                  </a:lnTo>
                  <a:lnTo>
                    <a:pt x="19268" y="18134"/>
                  </a:lnTo>
                  <a:lnTo>
                    <a:pt x="19390" y="18525"/>
                  </a:lnTo>
                  <a:lnTo>
                    <a:pt x="19512" y="18915"/>
                  </a:lnTo>
                  <a:lnTo>
                    <a:pt x="19634" y="19176"/>
                  </a:lnTo>
                  <a:lnTo>
                    <a:pt x="19756" y="19479"/>
                  </a:lnTo>
                  <a:lnTo>
                    <a:pt x="19878" y="19740"/>
                  </a:lnTo>
                  <a:lnTo>
                    <a:pt x="19878" y="19957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33"/>
            <p:cNvSpPr>
              <a:spLocks/>
            </p:cNvSpPr>
            <p:nvPr/>
          </p:nvSpPr>
          <p:spPr bwMode="auto">
            <a:xfrm>
              <a:off x="3918" y="2208"/>
              <a:ext cx="70" cy="17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229" y="629"/>
                  </a:lnTo>
                  <a:lnTo>
                    <a:pt x="343" y="1258"/>
                  </a:lnTo>
                  <a:lnTo>
                    <a:pt x="571" y="1888"/>
                  </a:lnTo>
                  <a:lnTo>
                    <a:pt x="800" y="2517"/>
                  </a:lnTo>
                  <a:lnTo>
                    <a:pt x="914" y="3101"/>
                  </a:lnTo>
                  <a:lnTo>
                    <a:pt x="1257" y="3730"/>
                  </a:lnTo>
                  <a:lnTo>
                    <a:pt x="1371" y="4315"/>
                  </a:lnTo>
                  <a:lnTo>
                    <a:pt x="1600" y="4944"/>
                  </a:lnTo>
                  <a:lnTo>
                    <a:pt x="1714" y="5573"/>
                  </a:lnTo>
                  <a:lnTo>
                    <a:pt x="2057" y="6112"/>
                  </a:lnTo>
                  <a:lnTo>
                    <a:pt x="2171" y="6742"/>
                  </a:lnTo>
                  <a:lnTo>
                    <a:pt x="2400" y="7326"/>
                  </a:lnTo>
                  <a:lnTo>
                    <a:pt x="2629" y="7910"/>
                  </a:lnTo>
                  <a:lnTo>
                    <a:pt x="2743" y="8494"/>
                  </a:lnTo>
                  <a:lnTo>
                    <a:pt x="2971" y="8989"/>
                  </a:lnTo>
                  <a:lnTo>
                    <a:pt x="3200" y="9618"/>
                  </a:lnTo>
                  <a:lnTo>
                    <a:pt x="3314" y="10157"/>
                  </a:lnTo>
                  <a:lnTo>
                    <a:pt x="3543" y="10652"/>
                  </a:lnTo>
                  <a:lnTo>
                    <a:pt x="3771" y="11191"/>
                  </a:lnTo>
                  <a:lnTo>
                    <a:pt x="4000" y="11685"/>
                  </a:lnTo>
                  <a:lnTo>
                    <a:pt x="4114" y="12180"/>
                  </a:lnTo>
                  <a:lnTo>
                    <a:pt x="4343" y="12719"/>
                  </a:lnTo>
                  <a:lnTo>
                    <a:pt x="4571" y="13213"/>
                  </a:lnTo>
                  <a:lnTo>
                    <a:pt x="4686" y="13708"/>
                  </a:lnTo>
                  <a:lnTo>
                    <a:pt x="5029" y="14112"/>
                  </a:lnTo>
                  <a:lnTo>
                    <a:pt x="5143" y="14562"/>
                  </a:lnTo>
                  <a:lnTo>
                    <a:pt x="5371" y="15011"/>
                  </a:lnTo>
                  <a:lnTo>
                    <a:pt x="5600" y="15461"/>
                  </a:lnTo>
                  <a:lnTo>
                    <a:pt x="5714" y="15865"/>
                  </a:lnTo>
                  <a:lnTo>
                    <a:pt x="6057" y="16225"/>
                  </a:lnTo>
                  <a:lnTo>
                    <a:pt x="6171" y="16584"/>
                  </a:lnTo>
                  <a:lnTo>
                    <a:pt x="6400" y="16944"/>
                  </a:lnTo>
                  <a:lnTo>
                    <a:pt x="6629" y="17258"/>
                  </a:lnTo>
                  <a:lnTo>
                    <a:pt x="6743" y="17618"/>
                  </a:lnTo>
                  <a:lnTo>
                    <a:pt x="6971" y="17888"/>
                  </a:lnTo>
                  <a:lnTo>
                    <a:pt x="7200" y="18157"/>
                  </a:lnTo>
                  <a:lnTo>
                    <a:pt x="7429" y="18472"/>
                  </a:lnTo>
                  <a:lnTo>
                    <a:pt x="7543" y="18742"/>
                  </a:lnTo>
                  <a:lnTo>
                    <a:pt x="7886" y="18966"/>
                  </a:lnTo>
                  <a:lnTo>
                    <a:pt x="8000" y="19146"/>
                  </a:lnTo>
                  <a:lnTo>
                    <a:pt x="8229" y="19326"/>
                  </a:lnTo>
                  <a:lnTo>
                    <a:pt x="8457" y="19461"/>
                  </a:lnTo>
                  <a:lnTo>
                    <a:pt x="8571" y="19640"/>
                  </a:lnTo>
                  <a:lnTo>
                    <a:pt x="8914" y="19730"/>
                  </a:lnTo>
                  <a:lnTo>
                    <a:pt x="9029" y="19865"/>
                  </a:lnTo>
                  <a:lnTo>
                    <a:pt x="9257" y="19910"/>
                  </a:lnTo>
                  <a:lnTo>
                    <a:pt x="9486" y="19955"/>
                  </a:lnTo>
                  <a:lnTo>
                    <a:pt x="9714" y="19955"/>
                  </a:lnTo>
                  <a:lnTo>
                    <a:pt x="9943" y="19955"/>
                  </a:lnTo>
                  <a:lnTo>
                    <a:pt x="10057" y="19910"/>
                  </a:lnTo>
                  <a:lnTo>
                    <a:pt x="10286" y="19865"/>
                  </a:lnTo>
                  <a:lnTo>
                    <a:pt x="10514" y="19730"/>
                  </a:lnTo>
                  <a:lnTo>
                    <a:pt x="10743" y="19551"/>
                  </a:lnTo>
                  <a:lnTo>
                    <a:pt x="10971" y="19326"/>
                  </a:lnTo>
                  <a:lnTo>
                    <a:pt x="11314" y="19101"/>
                  </a:lnTo>
                  <a:lnTo>
                    <a:pt x="11429" y="18876"/>
                  </a:lnTo>
                  <a:lnTo>
                    <a:pt x="11771" y="18562"/>
                  </a:lnTo>
                  <a:lnTo>
                    <a:pt x="12000" y="18247"/>
                  </a:lnTo>
                  <a:lnTo>
                    <a:pt x="12114" y="17888"/>
                  </a:lnTo>
                  <a:lnTo>
                    <a:pt x="12457" y="17483"/>
                  </a:lnTo>
                  <a:lnTo>
                    <a:pt x="12686" y="17169"/>
                  </a:lnTo>
                  <a:lnTo>
                    <a:pt x="12914" y="16719"/>
                  </a:lnTo>
                  <a:lnTo>
                    <a:pt x="13257" y="16270"/>
                  </a:lnTo>
                  <a:lnTo>
                    <a:pt x="13371" y="15820"/>
                  </a:lnTo>
                  <a:lnTo>
                    <a:pt x="13714" y="15371"/>
                  </a:lnTo>
                  <a:lnTo>
                    <a:pt x="13943" y="14876"/>
                  </a:lnTo>
                  <a:lnTo>
                    <a:pt x="14171" y="14337"/>
                  </a:lnTo>
                  <a:lnTo>
                    <a:pt x="14400" y="13843"/>
                  </a:lnTo>
                  <a:lnTo>
                    <a:pt x="14743" y="13303"/>
                  </a:lnTo>
                  <a:lnTo>
                    <a:pt x="14857" y="12809"/>
                  </a:lnTo>
                  <a:lnTo>
                    <a:pt x="15200" y="12180"/>
                  </a:lnTo>
                  <a:lnTo>
                    <a:pt x="15429" y="11685"/>
                  </a:lnTo>
                  <a:lnTo>
                    <a:pt x="15657" y="11101"/>
                  </a:lnTo>
                  <a:lnTo>
                    <a:pt x="15886" y="10562"/>
                  </a:lnTo>
                  <a:lnTo>
                    <a:pt x="16114" y="10022"/>
                  </a:lnTo>
                  <a:lnTo>
                    <a:pt x="16343" y="9483"/>
                  </a:lnTo>
                  <a:lnTo>
                    <a:pt x="16571" y="8899"/>
                  </a:lnTo>
                  <a:lnTo>
                    <a:pt x="16800" y="8360"/>
                  </a:lnTo>
                  <a:lnTo>
                    <a:pt x="17029" y="7820"/>
                  </a:lnTo>
                  <a:lnTo>
                    <a:pt x="17257" y="7281"/>
                  </a:lnTo>
                  <a:lnTo>
                    <a:pt x="17371" y="6787"/>
                  </a:lnTo>
                  <a:lnTo>
                    <a:pt x="17714" y="6247"/>
                  </a:lnTo>
                  <a:lnTo>
                    <a:pt x="17829" y="5708"/>
                  </a:lnTo>
                  <a:lnTo>
                    <a:pt x="18171" y="5213"/>
                  </a:lnTo>
                  <a:lnTo>
                    <a:pt x="18286" y="4764"/>
                  </a:lnTo>
                  <a:lnTo>
                    <a:pt x="18400" y="4270"/>
                  </a:lnTo>
                  <a:lnTo>
                    <a:pt x="18743" y="3865"/>
                  </a:lnTo>
                  <a:lnTo>
                    <a:pt x="18857" y="3416"/>
                  </a:lnTo>
                  <a:lnTo>
                    <a:pt x="19086" y="3011"/>
                  </a:lnTo>
                  <a:lnTo>
                    <a:pt x="19200" y="2607"/>
                  </a:lnTo>
                  <a:lnTo>
                    <a:pt x="19314" y="2247"/>
                  </a:lnTo>
                  <a:lnTo>
                    <a:pt x="19429" y="1933"/>
                  </a:lnTo>
                  <a:lnTo>
                    <a:pt x="19543" y="1618"/>
                  </a:lnTo>
                  <a:lnTo>
                    <a:pt x="19771" y="1348"/>
                  </a:lnTo>
                  <a:lnTo>
                    <a:pt x="19771" y="1034"/>
                  </a:lnTo>
                  <a:lnTo>
                    <a:pt x="19886" y="854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34"/>
            <p:cNvSpPr>
              <a:spLocks/>
            </p:cNvSpPr>
            <p:nvPr/>
          </p:nvSpPr>
          <p:spPr bwMode="auto">
            <a:xfrm>
              <a:off x="3990" y="2040"/>
              <a:ext cx="65" cy="18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65"/>
                  </a:moveTo>
                  <a:lnTo>
                    <a:pt x="244" y="18486"/>
                  </a:lnTo>
                  <a:lnTo>
                    <a:pt x="488" y="17906"/>
                  </a:lnTo>
                  <a:lnTo>
                    <a:pt x="732" y="17283"/>
                  </a:lnTo>
                  <a:lnTo>
                    <a:pt x="854" y="16704"/>
                  </a:lnTo>
                  <a:lnTo>
                    <a:pt x="1098" y="16080"/>
                  </a:lnTo>
                  <a:lnTo>
                    <a:pt x="1341" y="15501"/>
                  </a:lnTo>
                  <a:lnTo>
                    <a:pt x="1585" y="14878"/>
                  </a:lnTo>
                  <a:lnTo>
                    <a:pt x="1829" y="14298"/>
                  </a:lnTo>
                  <a:lnTo>
                    <a:pt x="1951" y="13719"/>
                  </a:lnTo>
                  <a:lnTo>
                    <a:pt x="2195" y="13140"/>
                  </a:lnTo>
                  <a:lnTo>
                    <a:pt x="2439" y="12606"/>
                  </a:lnTo>
                  <a:lnTo>
                    <a:pt x="2683" y="12027"/>
                  </a:lnTo>
                  <a:lnTo>
                    <a:pt x="2927" y="11448"/>
                  </a:lnTo>
                  <a:lnTo>
                    <a:pt x="3049" y="10869"/>
                  </a:lnTo>
                  <a:lnTo>
                    <a:pt x="3293" y="10334"/>
                  </a:lnTo>
                  <a:lnTo>
                    <a:pt x="3537" y="9844"/>
                  </a:lnTo>
                  <a:lnTo>
                    <a:pt x="3780" y="9310"/>
                  </a:lnTo>
                  <a:lnTo>
                    <a:pt x="4024" y="8775"/>
                  </a:lnTo>
                  <a:lnTo>
                    <a:pt x="4268" y="8241"/>
                  </a:lnTo>
                  <a:lnTo>
                    <a:pt x="4390" y="7751"/>
                  </a:lnTo>
                  <a:lnTo>
                    <a:pt x="4756" y="7261"/>
                  </a:lnTo>
                  <a:lnTo>
                    <a:pt x="4878" y="6815"/>
                  </a:lnTo>
                  <a:lnTo>
                    <a:pt x="5122" y="6325"/>
                  </a:lnTo>
                  <a:lnTo>
                    <a:pt x="5366" y="5880"/>
                  </a:lnTo>
                  <a:lnTo>
                    <a:pt x="5488" y="5434"/>
                  </a:lnTo>
                  <a:lnTo>
                    <a:pt x="5854" y="4989"/>
                  </a:lnTo>
                  <a:lnTo>
                    <a:pt x="5854" y="4588"/>
                  </a:lnTo>
                  <a:lnTo>
                    <a:pt x="6220" y="4143"/>
                  </a:lnTo>
                  <a:lnTo>
                    <a:pt x="6463" y="3786"/>
                  </a:lnTo>
                  <a:lnTo>
                    <a:pt x="6585" y="3430"/>
                  </a:lnTo>
                  <a:lnTo>
                    <a:pt x="6951" y="3029"/>
                  </a:lnTo>
                  <a:lnTo>
                    <a:pt x="7073" y="2717"/>
                  </a:lnTo>
                  <a:lnTo>
                    <a:pt x="7317" y="2450"/>
                  </a:lnTo>
                  <a:lnTo>
                    <a:pt x="7439" y="2094"/>
                  </a:lnTo>
                  <a:lnTo>
                    <a:pt x="7683" y="1826"/>
                  </a:lnTo>
                  <a:lnTo>
                    <a:pt x="7927" y="1604"/>
                  </a:lnTo>
                  <a:lnTo>
                    <a:pt x="8171" y="1292"/>
                  </a:lnTo>
                  <a:lnTo>
                    <a:pt x="8415" y="1069"/>
                  </a:lnTo>
                  <a:lnTo>
                    <a:pt x="8537" y="846"/>
                  </a:lnTo>
                  <a:lnTo>
                    <a:pt x="8780" y="668"/>
                  </a:lnTo>
                  <a:lnTo>
                    <a:pt x="9024" y="490"/>
                  </a:lnTo>
                  <a:lnTo>
                    <a:pt x="9146" y="401"/>
                  </a:lnTo>
                  <a:lnTo>
                    <a:pt x="9512" y="267"/>
                  </a:lnTo>
                  <a:lnTo>
                    <a:pt x="9512" y="134"/>
                  </a:lnTo>
                  <a:lnTo>
                    <a:pt x="9878" y="89"/>
                  </a:lnTo>
                  <a:lnTo>
                    <a:pt x="10000" y="45"/>
                  </a:lnTo>
                  <a:lnTo>
                    <a:pt x="10244" y="0"/>
                  </a:lnTo>
                  <a:lnTo>
                    <a:pt x="10488" y="45"/>
                  </a:lnTo>
                  <a:lnTo>
                    <a:pt x="10732" y="45"/>
                  </a:lnTo>
                  <a:lnTo>
                    <a:pt x="10854" y="89"/>
                  </a:lnTo>
                  <a:lnTo>
                    <a:pt x="11098" y="223"/>
                  </a:lnTo>
                  <a:lnTo>
                    <a:pt x="11341" y="356"/>
                  </a:lnTo>
                  <a:lnTo>
                    <a:pt x="11585" y="535"/>
                  </a:lnTo>
                  <a:lnTo>
                    <a:pt x="11829" y="757"/>
                  </a:lnTo>
                  <a:lnTo>
                    <a:pt x="12073" y="980"/>
                  </a:lnTo>
                  <a:lnTo>
                    <a:pt x="12195" y="1247"/>
                  </a:lnTo>
                  <a:lnTo>
                    <a:pt x="12439" y="1604"/>
                  </a:lnTo>
                  <a:lnTo>
                    <a:pt x="12683" y="1915"/>
                  </a:lnTo>
                  <a:lnTo>
                    <a:pt x="12927" y="2272"/>
                  </a:lnTo>
                  <a:lnTo>
                    <a:pt x="13049" y="2717"/>
                  </a:lnTo>
                  <a:lnTo>
                    <a:pt x="13415" y="3118"/>
                  </a:lnTo>
                  <a:lnTo>
                    <a:pt x="13537" y="3519"/>
                  </a:lnTo>
                  <a:lnTo>
                    <a:pt x="13780" y="3964"/>
                  </a:lnTo>
                  <a:lnTo>
                    <a:pt x="14146" y="4454"/>
                  </a:lnTo>
                  <a:lnTo>
                    <a:pt x="14268" y="4944"/>
                  </a:lnTo>
                  <a:lnTo>
                    <a:pt x="14512" y="5479"/>
                  </a:lnTo>
                  <a:lnTo>
                    <a:pt x="14756" y="5969"/>
                  </a:lnTo>
                  <a:lnTo>
                    <a:pt x="15000" y="6503"/>
                  </a:lnTo>
                  <a:lnTo>
                    <a:pt x="15122" y="7038"/>
                  </a:lnTo>
                  <a:lnTo>
                    <a:pt x="15366" y="7617"/>
                  </a:lnTo>
                  <a:lnTo>
                    <a:pt x="15610" y="8151"/>
                  </a:lnTo>
                  <a:lnTo>
                    <a:pt x="15854" y="8775"/>
                  </a:lnTo>
                  <a:lnTo>
                    <a:pt x="16098" y="9310"/>
                  </a:lnTo>
                  <a:lnTo>
                    <a:pt x="16220" y="9889"/>
                  </a:lnTo>
                  <a:lnTo>
                    <a:pt x="16585" y="10468"/>
                  </a:lnTo>
                  <a:lnTo>
                    <a:pt x="16707" y="11047"/>
                  </a:lnTo>
                  <a:lnTo>
                    <a:pt x="16951" y="11626"/>
                  </a:lnTo>
                  <a:lnTo>
                    <a:pt x="17195" y="12205"/>
                  </a:lnTo>
                  <a:lnTo>
                    <a:pt x="17317" y="12739"/>
                  </a:lnTo>
                  <a:lnTo>
                    <a:pt x="17561" y="13318"/>
                  </a:lnTo>
                  <a:lnTo>
                    <a:pt x="17683" y="13853"/>
                  </a:lnTo>
                  <a:lnTo>
                    <a:pt x="17927" y="14388"/>
                  </a:lnTo>
                  <a:lnTo>
                    <a:pt x="18049" y="14922"/>
                  </a:lnTo>
                  <a:lnTo>
                    <a:pt x="18293" y="15412"/>
                  </a:lnTo>
                  <a:lnTo>
                    <a:pt x="18415" y="15902"/>
                  </a:lnTo>
                  <a:lnTo>
                    <a:pt x="18659" y="16437"/>
                  </a:lnTo>
                  <a:lnTo>
                    <a:pt x="18780" y="16882"/>
                  </a:lnTo>
                  <a:lnTo>
                    <a:pt x="19024" y="17283"/>
                  </a:lnTo>
                  <a:lnTo>
                    <a:pt x="19146" y="17728"/>
                  </a:lnTo>
                  <a:lnTo>
                    <a:pt x="19268" y="18174"/>
                  </a:lnTo>
                  <a:lnTo>
                    <a:pt x="19390" y="18530"/>
                  </a:lnTo>
                  <a:lnTo>
                    <a:pt x="19512" y="18886"/>
                  </a:lnTo>
                  <a:lnTo>
                    <a:pt x="19634" y="19198"/>
                  </a:lnTo>
                  <a:lnTo>
                    <a:pt x="19756" y="19510"/>
                  </a:lnTo>
                  <a:lnTo>
                    <a:pt x="19878" y="19733"/>
                  </a:lnTo>
                  <a:lnTo>
                    <a:pt x="19878" y="19955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35"/>
            <p:cNvSpPr>
              <a:spLocks/>
            </p:cNvSpPr>
            <p:nvPr/>
          </p:nvSpPr>
          <p:spPr bwMode="auto">
            <a:xfrm>
              <a:off x="4055" y="2213"/>
              <a:ext cx="70" cy="17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229" y="600"/>
                  </a:lnTo>
                  <a:lnTo>
                    <a:pt x="343" y="1293"/>
                  </a:lnTo>
                  <a:lnTo>
                    <a:pt x="571" y="1894"/>
                  </a:lnTo>
                  <a:lnTo>
                    <a:pt x="800" y="2540"/>
                  </a:lnTo>
                  <a:lnTo>
                    <a:pt x="914" y="3141"/>
                  </a:lnTo>
                  <a:lnTo>
                    <a:pt x="1257" y="3741"/>
                  </a:lnTo>
                  <a:lnTo>
                    <a:pt x="1371" y="4342"/>
                  </a:lnTo>
                  <a:lnTo>
                    <a:pt x="1600" y="4942"/>
                  </a:lnTo>
                  <a:lnTo>
                    <a:pt x="1714" y="5543"/>
                  </a:lnTo>
                  <a:lnTo>
                    <a:pt x="2057" y="6189"/>
                  </a:lnTo>
                  <a:lnTo>
                    <a:pt x="2171" y="6744"/>
                  </a:lnTo>
                  <a:lnTo>
                    <a:pt x="2400" y="7298"/>
                  </a:lnTo>
                  <a:lnTo>
                    <a:pt x="2629" y="7898"/>
                  </a:lnTo>
                  <a:lnTo>
                    <a:pt x="2743" y="8453"/>
                  </a:lnTo>
                  <a:lnTo>
                    <a:pt x="2971" y="9007"/>
                  </a:lnTo>
                  <a:lnTo>
                    <a:pt x="3200" y="9607"/>
                  </a:lnTo>
                  <a:lnTo>
                    <a:pt x="3314" y="10162"/>
                  </a:lnTo>
                  <a:lnTo>
                    <a:pt x="3543" y="10670"/>
                  </a:lnTo>
                  <a:lnTo>
                    <a:pt x="3771" y="11224"/>
                  </a:lnTo>
                  <a:lnTo>
                    <a:pt x="4000" y="11732"/>
                  </a:lnTo>
                  <a:lnTo>
                    <a:pt x="4114" y="12194"/>
                  </a:lnTo>
                  <a:lnTo>
                    <a:pt x="4343" y="12702"/>
                  </a:lnTo>
                  <a:lnTo>
                    <a:pt x="4571" y="13210"/>
                  </a:lnTo>
                  <a:lnTo>
                    <a:pt x="4686" y="13672"/>
                  </a:lnTo>
                  <a:lnTo>
                    <a:pt x="5029" y="14134"/>
                  </a:lnTo>
                  <a:lnTo>
                    <a:pt x="5143" y="14550"/>
                  </a:lnTo>
                  <a:lnTo>
                    <a:pt x="5371" y="15058"/>
                  </a:lnTo>
                  <a:lnTo>
                    <a:pt x="5600" y="15427"/>
                  </a:lnTo>
                  <a:lnTo>
                    <a:pt x="5714" y="15843"/>
                  </a:lnTo>
                  <a:lnTo>
                    <a:pt x="6057" y="16212"/>
                  </a:lnTo>
                  <a:lnTo>
                    <a:pt x="6171" y="16628"/>
                  </a:lnTo>
                  <a:lnTo>
                    <a:pt x="6400" y="16952"/>
                  </a:lnTo>
                  <a:lnTo>
                    <a:pt x="6629" y="17321"/>
                  </a:lnTo>
                  <a:lnTo>
                    <a:pt x="6743" y="17598"/>
                  </a:lnTo>
                  <a:lnTo>
                    <a:pt x="6971" y="17921"/>
                  </a:lnTo>
                  <a:lnTo>
                    <a:pt x="7200" y="18152"/>
                  </a:lnTo>
                  <a:lnTo>
                    <a:pt x="7429" y="18476"/>
                  </a:lnTo>
                  <a:lnTo>
                    <a:pt x="7543" y="18707"/>
                  </a:lnTo>
                  <a:lnTo>
                    <a:pt x="7886" y="18938"/>
                  </a:lnTo>
                  <a:lnTo>
                    <a:pt x="8000" y="19169"/>
                  </a:lnTo>
                  <a:lnTo>
                    <a:pt x="8229" y="19353"/>
                  </a:lnTo>
                  <a:lnTo>
                    <a:pt x="8457" y="19492"/>
                  </a:lnTo>
                  <a:lnTo>
                    <a:pt x="8571" y="19630"/>
                  </a:lnTo>
                  <a:lnTo>
                    <a:pt x="8914" y="19723"/>
                  </a:lnTo>
                  <a:lnTo>
                    <a:pt x="9029" y="19861"/>
                  </a:lnTo>
                  <a:lnTo>
                    <a:pt x="9257" y="19908"/>
                  </a:lnTo>
                  <a:lnTo>
                    <a:pt x="9486" y="19954"/>
                  </a:lnTo>
                  <a:lnTo>
                    <a:pt x="9714" y="19954"/>
                  </a:lnTo>
                  <a:lnTo>
                    <a:pt x="9943" y="19954"/>
                  </a:lnTo>
                  <a:lnTo>
                    <a:pt x="10057" y="19908"/>
                  </a:lnTo>
                  <a:lnTo>
                    <a:pt x="10286" y="19861"/>
                  </a:lnTo>
                  <a:lnTo>
                    <a:pt x="10514" y="19723"/>
                  </a:lnTo>
                  <a:lnTo>
                    <a:pt x="10743" y="19538"/>
                  </a:lnTo>
                  <a:lnTo>
                    <a:pt x="10971" y="19353"/>
                  </a:lnTo>
                  <a:lnTo>
                    <a:pt x="11314" y="19122"/>
                  </a:lnTo>
                  <a:lnTo>
                    <a:pt x="11429" y="18845"/>
                  </a:lnTo>
                  <a:lnTo>
                    <a:pt x="11771" y="18522"/>
                  </a:lnTo>
                  <a:lnTo>
                    <a:pt x="12000" y="18245"/>
                  </a:lnTo>
                  <a:lnTo>
                    <a:pt x="12114" y="17921"/>
                  </a:lnTo>
                  <a:lnTo>
                    <a:pt x="12457" y="17506"/>
                  </a:lnTo>
                  <a:lnTo>
                    <a:pt x="12686" y="17136"/>
                  </a:lnTo>
                  <a:lnTo>
                    <a:pt x="12914" y="16721"/>
                  </a:lnTo>
                  <a:lnTo>
                    <a:pt x="13257" y="16259"/>
                  </a:lnTo>
                  <a:lnTo>
                    <a:pt x="13371" y="15797"/>
                  </a:lnTo>
                  <a:lnTo>
                    <a:pt x="13714" y="15381"/>
                  </a:lnTo>
                  <a:lnTo>
                    <a:pt x="13943" y="14873"/>
                  </a:lnTo>
                  <a:lnTo>
                    <a:pt x="14171" y="14365"/>
                  </a:lnTo>
                  <a:lnTo>
                    <a:pt x="14400" y="13811"/>
                  </a:lnTo>
                  <a:lnTo>
                    <a:pt x="14743" y="13303"/>
                  </a:lnTo>
                  <a:lnTo>
                    <a:pt x="14857" y="12794"/>
                  </a:lnTo>
                  <a:lnTo>
                    <a:pt x="15200" y="12194"/>
                  </a:lnTo>
                  <a:lnTo>
                    <a:pt x="15429" y="11640"/>
                  </a:lnTo>
                  <a:lnTo>
                    <a:pt x="15657" y="11085"/>
                  </a:lnTo>
                  <a:lnTo>
                    <a:pt x="15886" y="10531"/>
                  </a:lnTo>
                  <a:lnTo>
                    <a:pt x="16114" y="10023"/>
                  </a:lnTo>
                  <a:lnTo>
                    <a:pt x="16343" y="9469"/>
                  </a:lnTo>
                  <a:lnTo>
                    <a:pt x="16571" y="8961"/>
                  </a:lnTo>
                  <a:lnTo>
                    <a:pt x="16800" y="8406"/>
                  </a:lnTo>
                  <a:lnTo>
                    <a:pt x="17029" y="7806"/>
                  </a:lnTo>
                  <a:lnTo>
                    <a:pt x="17257" y="7298"/>
                  </a:lnTo>
                  <a:lnTo>
                    <a:pt x="17371" y="6744"/>
                  </a:lnTo>
                  <a:lnTo>
                    <a:pt x="17714" y="6236"/>
                  </a:lnTo>
                  <a:lnTo>
                    <a:pt x="17829" y="5727"/>
                  </a:lnTo>
                  <a:lnTo>
                    <a:pt x="18171" y="5219"/>
                  </a:lnTo>
                  <a:lnTo>
                    <a:pt x="18286" y="4758"/>
                  </a:lnTo>
                  <a:lnTo>
                    <a:pt x="18400" y="4249"/>
                  </a:lnTo>
                  <a:lnTo>
                    <a:pt x="18743" y="3880"/>
                  </a:lnTo>
                  <a:lnTo>
                    <a:pt x="18857" y="3372"/>
                  </a:lnTo>
                  <a:lnTo>
                    <a:pt x="19086" y="3002"/>
                  </a:lnTo>
                  <a:lnTo>
                    <a:pt x="19200" y="2587"/>
                  </a:lnTo>
                  <a:lnTo>
                    <a:pt x="19314" y="2263"/>
                  </a:lnTo>
                  <a:lnTo>
                    <a:pt x="19429" y="1894"/>
                  </a:lnTo>
                  <a:lnTo>
                    <a:pt x="19543" y="1617"/>
                  </a:lnTo>
                  <a:lnTo>
                    <a:pt x="19771" y="1339"/>
                  </a:lnTo>
                  <a:lnTo>
                    <a:pt x="19771" y="1062"/>
                  </a:lnTo>
                  <a:lnTo>
                    <a:pt x="19886" y="831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6305550" y="1311275"/>
            <a:ext cx="1573213" cy="371475"/>
            <a:chOff x="3204" y="1680"/>
            <a:chExt cx="843" cy="186"/>
          </a:xfrm>
        </p:grpSpPr>
        <p:sp>
          <p:nvSpPr>
            <p:cNvPr id="13449" name="Line 37"/>
            <p:cNvSpPr>
              <a:spLocks noChangeShapeType="1"/>
            </p:cNvSpPr>
            <p:nvPr/>
          </p:nvSpPr>
          <p:spPr bwMode="auto">
            <a:xfrm>
              <a:off x="3703" y="1790"/>
              <a:ext cx="3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Rectangle 38"/>
            <p:cNvSpPr>
              <a:spLocks noChangeArrowheads="1"/>
            </p:cNvSpPr>
            <p:nvPr/>
          </p:nvSpPr>
          <p:spPr bwMode="auto">
            <a:xfrm>
              <a:off x="3204" y="1680"/>
              <a:ext cx="54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波列</a:t>
              </a:r>
              <a:endParaRPr kumimoji="1"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791200" y="2087563"/>
            <a:ext cx="1752600" cy="749300"/>
            <a:chOff x="3024" y="2160"/>
            <a:chExt cx="1104" cy="472"/>
          </a:xfrm>
        </p:grpSpPr>
        <p:sp>
          <p:nvSpPr>
            <p:cNvPr id="13446" name="Line 40"/>
            <p:cNvSpPr>
              <a:spLocks noChangeShapeType="1"/>
            </p:cNvSpPr>
            <p:nvPr/>
          </p:nvSpPr>
          <p:spPr bwMode="auto">
            <a:xfrm>
              <a:off x="3024" y="2160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Line 41"/>
            <p:cNvSpPr>
              <a:spLocks noChangeShapeType="1"/>
            </p:cNvSpPr>
            <p:nvPr/>
          </p:nvSpPr>
          <p:spPr bwMode="auto">
            <a:xfrm>
              <a:off x="4128" y="2208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Line 42"/>
            <p:cNvSpPr>
              <a:spLocks noChangeShapeType="1"/>
            </p:cNvSpPr>
            <p:nvPr/>
          </p:nvSpPr>
          <p:spPr bwMode="auto">
            <a:xfrm flipV="1">
              <a:off x="3024" y="2496"/>
              <a:ext cx="1104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5275" name="Rectangle 43"/>
          <p:cNvSpPr>
            <a:spLocks noChangeArrowheads="1"/>
          </p:cNvSpPr>
          <p:nvPr/>
        </p:nvSpPr>
        <p:spPr bwMode="auto">
          <a:xfrm>
            <a:off x="5791200" y="2735263"/>
            <a:ext cx="28352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波列长 </a:t>
            </a:r>
            <a:r>
              <a:rPr kumimoji="1" lang="en-US" altLang="zh-CN" sz="2400" i="1">
                <a:solidFill>
                  <a:srgbClr val="0000CC"/>
                </a:solidFill>
                <a:latin typeface="Times New Roman" panose="02020603050405020304" pitchFamily="18" charset="0"/>
              </a:rPr>
              <a:t>L=</a:t>
            </a:r>
            <a:r>
              <a:rPr kumimoji="1" lang="en-US" altLang="zh-CN" sz="2400" i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t </a:t>
            </a:r>
            <a:r>
              <a:rPr kumimoji="1" lang="en-US" altLang="zh-CN" sz="2400" i="1">
                <a:solidFill>
                  <a:srgbClr val="0000CC"/>
                </a:solidFill>
                <a:latin typeface="Times New Roman" panose="02020603050405020304" pitchFamily="18" charset="0"/>
              </a:rPr>
              <a:t>c</a:t>
            </a:r>
            <a:endParaRPr kumimoji="1" lang="en-US" altLang="zh-CN" sz="2400" b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76" name="Text Box 44"/>
          <p:cNvSpPr txBox="1">
            <a:spLocks noChangeArrowheads="1"/>
          </p:cNvSpPr>
          <p:nvPr/>
        </p:nvSpPr>
        <p:spPr bwMode="auto">
          <a:xfrm>
            <a:off x="482600" y="3173413"/>
            <a:ext cx="3206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1.2.1 </a:t>
            </a:r>
            <a:r>
              <a:rPr kumimoji="1" lang="zh-CN" altLang="en-US" sz="2800">
                <a:latin typeface="Times New Roman" panose="02020603050405020304" pitchFamily="18" charset="0"/>
              </a:rPr>
              <a:t>普通光源</a:t>
            </a:r>
            <a:endParaRPr kumimoji="1"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95277" name="Line 45"/>
          <p:cNvSpPr>
            <a:spLocks noChangeShapeType="1"/>
          </p:cNvSpPr>
          <p:nvPr/>
        </p:nvSpPr>
        <p:spPr bwMode="auto">
          <a:xfrm flipV="1">
            <a:off x="5726113" y="4179888"/>
            <a:ext cx="344487" cy="1190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med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78" name="Line 46"/>
          <p:cNvSpPr>
            <a:spLocks noChangeShapeType="1"/>
          </p:cNvSpPr>
          <p:nvPr/>
        </p:nvSpPr>
        <p:spPr bwMode="auto">
          <a:xfrm>
            <a:off x="5043488" y="3722688"/>
            <a:ext cx="301625" cy="258762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triangle" w="med" len="lg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79" name="Line 47"/>
          <p:cNvSpPr>
            <a:spLocks noChangeShapeType="1"/>
          </p:cNvSpPr>
          <p:nvPr/>
        </p:nvSpPr>
        <p:spPr bwMode="auto">
          <a:xfrm flipH="1">
            <a:off x="4735513" y="3722688"/>
            <a:ext cx="200025" cy="258762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triangle" w="med" len="lg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80" name="Line 48"/>
          <p:cNvSpPr>
            <a:spLocks noChangeShapeType="1"/>
          </p:cNvSpPr>
          <p:nvPr/>
        </p:nvSpPr>
        <p:spPr bwMode="auto">
          <a:xfrm>
            <a:off x="5726113" y="4027488"/>
            <a:ext cx="401637" cy="10001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none" w="med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81" name="Rectangle 49"/>
          <p:cNvSpPr>
            <a:spLocks noChangeArrowheads="1"/>
          </p:cNvSpPr>
          <p:nvPr/>
        </p:nvSpPr>
        <p:spPr bwMode="auto">
          <a:xfrm>
            <a:off x="6030913" y="3867150"/>
            <a:ext cx="217805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独立</a:t>
            </a:r>
            <a:endParaRPr kumimoji="1" lang="zh-CN" altLang="en-US" sz="1000" b="0">
              <a:latin typeface="Times New Roman" panose="02020603050405020304" pitchFamily="18" charset="0"/>
            </a:endParaRPr>
          </a:p>
        </p:txBody>
      </p:sp>
      <p:sp>
        <p:nvSpPr>
          <p:cNvPr id="95282" name="Oval 50"/>
          <p:cNvSpPr>
            <a:spLocks noChangeArrowheads="1"/>
          </p:cNvSpPr>
          <p:nvPr/>
        </p:nvSpPr>
        <p:spPr bwMode="auto">
          <a:xfrm>
            <a:off x="2755900" y="3779838"/>
            <a:ext cx="790575" cy="7048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80008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95283" name="Rectangle 51"/>
          <p:cNvSpPr>
            <a:spLocks noChangeArrowheads="1"/>
          </p:cNvSpPr>
          <p:nvPr/>
        </p:nvSpPr>
        <p:spPr bwMode="auto">
          <a:xfrm>
            <a:off x="3224213" y="3646488"/>
            <a:ext cx="2159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4000">
                <a:latin typeface="Times New Roman" panose="02020603050405020304" pitchFamily="18" charset="0"/>
              </a:rPr>
              <a:t>·</a:t>
            </a:r>
            <a:endParaRPr kumimoji="1" lang="en-US" altLang="zh-CN" sz="4000" b="0">
              <a:latin typeface="Times New Roman" panose="02020603050405020304" pitchFamily="18" charset="0"/>
            </a:endParaRPr>
          </a:p>
        </p:txBody>
      </p:sp>
      <p:sp>
        <p:nvSpPr>
          <p:cNvPr id="95284" name="Rectangle 52"/>
          <p:cNvSpPr>
            <a:spLocks noChangeArrowheads="1"/>
          </p:cNvSpPr>
          <p:nvPr/>
        </p:nvSpPr>
        <p:spPr bwMode="auto">
          <a:xfrm>
            <a:off x="3241675" y="3970338"/>
            <a:ext cx="322263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4000">
                <a:latin typeface="Times New Roman" panose="02020603050405020304" pitchFamily="18" charset="0"/>
              </a:rPr>
              <a:t>·</a:t>
            </a:r>
            <a:endParaRPr kumimoji="1" lang="en-US" altLang="zh-CN" sz="4000" b="0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kumimoji="1" lang="en-US" altLang="zh-CN" sz="1000" b="0">
              <a:latin typeface="Times New Roman" panose="02020603050405020304" pitchFamily="18" charset="0"/>
            </a:endParaRPr>
          </a:p>
        </p:txBody>
      </p: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5092700" y="3921125"/>
            <a:ext cx="646113" cy="466725"/>
            <a:chOff x="2606" y="3449"/>
            <a:chExt cx="407" cy="325"/>
          </a:xfrm>
        </p:grpSpPr>
        <p:sp>
          <p:nvSpPr>
            <p:cNvPr id="13436" name="Freeform 54"/>
            <p:cNvSpPr>
              <a:spLocks/>
            </p:cNvSpPr>
            <p:nvPr/>
          </p:nvSpPr>
          <p:spPr bwMode="auto">
            <a:xfrm>
              <a:off x="2606" y="3449"/>
              <a:ext cx="71" cy="3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23"/>
                  </a:moveTo>
                  <a:lnTo>
                    <a:pt x="197" y="18641"/>
                  </a:lnTo>
                  <a:lnTo>
                    <a:pt x="493" y="17670"/>
                  </a:lnTo>
                  <a:lnTo>
                    <a:pt x="690" y="17087"/>
                  </a:lnTo>
                  <a:lnTo>
                    <a:pt x="887" y="16699"/>
                  </a:lnTo>
                  <a:lnTo>
                    <a:pt x="985" y="16117"/>
                  </a:lnTo>
                  <a:lnTo>
                    <a:pt x="1281" y="15146"/>
                  </a:lnTo>
                  <a:lnTo>
                    <a:pt x="1576" y="14951"/>
                  </a:lnTo>
                  <a:lnTo>
                    <a:pt x="1675" y="14369"/>
                  </a:lnTo>
                  <a:lnTo>
                    <a:pt x="1970" y="13592"/>
                  </a:lnTo>
                  <a:lnTo>
                    <a:pt x="2167" y="13010"/>
                  </a:lnTo>
                  <a:lnTo>
                    <a:pt x="2562" y="12427"/>
                  </a:lnTo>
                  <a:lnTo>
                    <a:pt x="2660" y="12039"/>
                  </a:lnTo>
                  <a:lnTo>
                    <a:pt x="2956" y="11262"/>
                  </a:lnTo>
                  <a:lnTo>
                    <a:pt x="3054" y="10680"/>
                  </a:lnTo>
                  <a:lnTo>
                    <a:pt x="3350" y="10291"/>
                  </a:lnTo>
                  <a:lnTo>
                    <a:pt x="3547" y="10097"/>
                  </a:lnTo>
                  <a:lnTo>
                    <a:pt x="3744" y="9515"/>
                  </a:lnTo>
                  <a:lnTo>
                    <a:pt x="4039" y="8932"/>
                  </a:lnTo>
                  <a:lnTo>
                    <a:pt x="4236" y="8544"/>
                  </a:lnTo>
                  <a:lnTo>
                    <a:pt x="4433" y="7961"/>
                  </a:lnTo>
                  <a:lnTo>
                    <a:pt x="4729" y="7573"/>
                  </a:lnTo>
                  <a:lnTo>
                    <a:pt x="4828" y="6990"/>
                  </a:lnTo>
                  <a:lnTo>
                    <a:pt x="5123" y="6602"/>
                  </a:lnTo>
                  <a:lnTo>
                    <a:pt x="5320" y="6019"/>
                  </a:lnTo>
                  <a:lnTo>
                    <a:pt x="5419" y="5631"/>
                  </a:lnTo>
                  <a:lnTo>
                    <a:pt x="5813" y="5243"/>
                  </a:lnTo>
                  <a:lnTo>
                    <a:pt x="5813" y="4660"/>
                  </a:lnTo>
                  <a:lnTo>
                    <a:pt x="6305" y="4078"/>
                  </a:lnTo>
                  <a:lnTo>
                    <a:pt x="6502" y="3883"/>
                  </a:lnTo>
                  <a:lnTo>
                    <a:pt x="6601" y="3301"/>
                  </a:lnTo>
                  <a:lnTo>
                    <a:pt x="6897" y="3301"/>
                  </a:lnTo>
                  <a:lnTo>
                    <a:pt x="7192" y="2718"/>
                  </a:lnTo>
                  <a:lnTo>
                    <a:pt x="7291" y="2524"/>
                  </a:lnTo>
                  <a:lnTo>
                    <a:pt x="7586" y="2136"/>
                  </a:lnTo>
                  <a:lnTo>
                    <a:pt x="7685" y="1942"/>
                  </a:lnTo>
                  <a:lnTo>
                    <a:pt x="7980" y="1942"/>
                  </a:lnTo>
                  <a:lnTo>
                    <a:pt x="8177" y="1359"/>
                  </a:lnTo>
                  <a:lnTo>
                    <a:pt x="8374" y="1359"/>
                  </a:lnTo>
                  <a:lnTo>
                    <a:pt x="8571" y="777"/>
                  </a:lnTo>
                  <a:lnTo>
                    <a:pt x="8768" y="777"/>
                  </a:lnTo>
                  <a:lnTo>
                    <a:pt x="8966" y="583"/>
                  </a:lnTo>
                  <a:lnTo>
                    <a:pt x="9163" y="583"/>
                  </a:lnTo>
                  <a:lnTo>
                    <a:pt x="9458" y="388"/>
                  </a:lnTo>
                  <a:lnTo>
                    <a:pt x="9557" y="388"/>
                  </a:lnTo>
                  <a:lnTo>
                    <a:pt x="9852" y="388"/>
                  </a:lnTo>
                  <a:lnTo>
                    <a:pt x="10148" y="0"/>
                  </a:lnTo>
                  <a:lnTo>
                    <a:pt x="10345" y="0"/>
                  </a:lnTo>
                  <a:lnTo>
                    <a:pt x="10640" y="0"/>
                  </a:lnTo>
                  <a:lnTo>
                    <a:pt x="10739" y="0"/>
                  </a:lnTo>
                  <a:lnTo>
                    <a:pt x="10936" y="388"/>
                  </a:lnTo>
                  <a:lnTo>
                    <a:pt x="11133" y="388"/>
                  </a:lnTo>
                  <a:lnTo>
                    <a:pt x="11429" y="583"/>
                  </a:lnTo>
                  <a:lnTo>
                    <a:pt x="11626" y="583"/>
                  </a:lnTo>
                  <a:lnTo>
                    <a:pt x="11823" y="777"/>
                  </a:lnTo>
                  <a:lnTo>
                    <a:pt x="12118" y="777"/>
                  </a:lnTo>
                  <a:lnTo>
                    <a:pt x="12217" y="1359"/>
                  </a:lnTo>
                  <a:lnTo>
                    <a:pt x="12414" y="1942"/>
                  </a:lnTo>
                  <a:lnTo>
                    <a:pt x="12808" y="1942"/>
                  </a:lnTo>
                  <a:lnTo>
                    <a:pt x="12906" y="2136"/>
                  </a:lnTo>
                  <a:lnTo>
                    <a:pt x="13202" y="2718"/>
                  </a:lnTo>
                  <a:lnTo>
                    <a:pt x="13498" y="3301"/>
                  </a:lnTo>
                  <a:lnTo>
                    <a:pt x="13596" y="3883"/>
                  </a:lnTo>
                  <a:lnTo>
                    <a:pt x="13793" y="3883"/>
                  </a:lnTo>
                  <a:lnTo>
                    <a:pt x="14187" y="4466"/>
                  </a:lnTo>
                  <a:lnTo>
                    <a:pt x="14384" y="5049"/>
                  </a:lnTo>
                  <a:lnTo>
                    <a:pt x="14581" y="5631"/>
                  </a:lnTo>
                  <a:lnTo>
                    <a:pt x="14877" y="6019"/>
                  </a:lnTo>
                  <a:lnTo>
                    <a:pt x="15074" y="6602"/>
                  </a:lnTo>
                  <a:lnTo>
                    <a:pt x="15271" y="7184"/>
                  </a:lnTo>
                  <a:lnTo>
                    <a:pt x="15468" y="7767"/>
                  </a:lnTo>
                  <a:lnTo>
                    <a:pt x="15764" y="8350"/>
                  </a:lnTo>
                  <a:lnTo>
                    <a:pt x="15961" y="8932"/>
                  </a:lnTo>
                  <a:lnTo>
                    <a:pt x="16256" y="9515"/>
                  </a:lnTo>
                  <a:lnTo>
                    <a:pt x="16355" y="10097"/>
                  </a:lnTo>
                  <a:lnTo>
                    <a:pt x="16650" y="10291"/>
                  </a:lnTo>
                  <a:lnTo>
                    <a:pt x="16749" y="10680"/>
                  </a:lnTo>
                  <a:lnTo>
                    <a:pt x="16946" y="11650"/>
                  </a:lnTo>
                  <a:lnTo>
                    <a:pt x="17143" y="12039"/>
                  </a:lnTo>
                  <a:lnTo>
                    <a:pt x="17340" y="12427"/>
                  </a:lnTo>
                  <a:lnTo>
                    <a:pt x="17635" y="13204"/>
                  </a:lnTo>
                  <a:lnTo>
                    <a:pt x="17734" y="13786"/>
                  </a:lnTo>
                  <a:lnTo>
                    <a:pt x="17931" y="14369"/>
                  </a:lnTo>
                  <a:lnTo>
                    <a:pt x="18128" y="14951"/>
                  </a:lnTo>
                  <a:lnTo>
                    <a:pt x="18424" y="15146"/>
                  </a:lnTo>
                  <a:lnTo>
                    <a:pt x="18522" y="15728"/>
                  </a:lnTo>
                  <a:lnTo>
                    <a:pt x="18818" y="16311"/>
                  </a:lnTo>
                  <a:lnTo>
                    <a:pt x="18916" y="16893"/>
                  </a:lnTo>
                  <a:lnTo>
                    <a:pt x="19113" y="17087"/>
                  </a:lnTo>
                  <a:lnTo>
                    <a:pt x="19212" y="17670"/>
                  </a:lnTo>
                  <a:lnTo>
                    <a:pt x="19310" y="18058"/>
                  </a:lnTo>
                  <a:lnTo>
                    <a:pt x="19507" y="18641"/>
                  </a:lnTo>
                  <a:lnTo>
                    <a:pt x="19606" y="18835"/>
                  </a:lnTo>
                  <a:lnTo>
                    <a:pt x="19704" y="19223"/>
                  </a:lnTo>
                  <a:lnTo>
                    <a:pt x="19901" y="19612"/>
                  </a:lnTo>
                  <a:lnTo>
                    <a:pt x="19901" y="1980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37" name="Freeform 55"/>
            <p:cNvSpPr>
              <a:spLocks/>
            </p:cNvSpPr>
            <p:nvPr/>
          </p:nvSpPr>
          <p:spPr bwMode="auto">
            <a:xfrm>
              <a:off x="2677" y="3484"/>
              <a:ext cx="76" cy="3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185" y="800"/>
                  </a:lnTo>
                  <a:lnTo>
                    <a:pt x="370" y="1400"/>
                  </a:lnTo>
                  <a:lnTo>
                    <a:pt x="556" y="2000"/>
                  </a:lnTo>
                  <a:lnTo>
                    <a:pt x="833" y="2600"/>
                  </a:lnTo>
                  <a:lnTo>
                    <a:pt x="926" y="3200"/>
                  </a:lnTo>
                  <a:lnTo>
                    <a:pt x="1204" y="4000"/>
                  </a:lnTo>
                  <a:lnTo>
                    <a:pt x="1389" y="4200"/>
                  </a:lnTo>
                  <a:lnTo>
                    <a:pt x="1481" y="5200"/>
                  </a:lnTo>
                  <a:lnTo>
                    <a:pt x="1759" y="5600"/>
                  </a:lnTo>
                  <a:lnTo>
                    <a:pt x="2130" y="6200"/>
                  </a:lnTo>
                  <a:lnTo>
                    <a:pt x="2130" y="7200"/>
                  </a:lnTo>
                  <a:lnTo>
                    <a:pt x="2500" y="7800"/>
                  </a:lnTo>
                  <a:lnTo>
                    <a:pt x="2685" y="8200"/>
                  </a:lnTo>
                  <a:lnTo>
                    <a:pt x="2778" y="8800"/>
                  </a:lnTo>
                  <a:lnTo>
                    <a:pt x="2963" y="9400"/>
                  </a:lnTo>
                  <a:lnTo>
                    <a:pt x="3148" y="10000"/>
                  </a:lnTo>
                  <a:lnTo>
                    <a:pt x="3426" y="10200"/>
                  </a:lnTo>
                  <a:lnTo>
                    <a:pt x="3519" y="10800"/>
                  </a:lnTo>
                  <a:lnTo>
                    <a:pt x="3796" y="11400"/>
                  </a:lnTo>
                  <a:lnTo>
                    <a:pt x="4074" y="11800"/>
                  </a:lnTo>
                  <a:lnTo>
                    <a:pt x="4167" y="12200"/>
                  </a:lnTo>
                  <a:lnTo>
                    <a:pt x="4352" y="12800"/>
                  </a:lnTo>
                  <a:lnTo>
                    <a:pt x="4537" y="13400"/>
                  </a:lnTo>
                  <a:lnTo>
                    <a:pt x="4722" y="13600"/>
                  </a:lnTo>
                  <a:lnTo>
                    <a:pt x="5000" y="14200"/>
                  </a:lnTo>
                  <a:lnTo>
                    <a:pt x="5093" y="14800"/>
                  </a:lnTo>
                  <a:lnTo>
                    <a:pt x="5370" y="15000"/>
                  </a:lnTo>
                  <a:lnTo>
                    <a:pt x="5556" y="15400"/>
                  </a:lnTo>
                  <a:lnTo>
                    <a:pt x="5741" y="16000"/>
                  </a:lnTo>
                  <a:lnTo>
                    <a:pt x="6111" y="16200"/>
                  </a:lnTo>
                  <a:lnTo>
                    <a:pt x="6296" y="16600"/>
                  </a:lnTo>
                  <a:lnTo>
                    <a:pt x="6389" y="17000"/>
                  </a:lnTo>
                  <a:lnTo>
                    <a:pt x="6667" y="17600"/>
                  </a:lnTo>
                  <a:lnTo>
                    <a:pt x="6852" y="17600"/>
                  </a:lnTo>
                  <a:lnTo>
                    <a:pt x="7037" y="18000"/>
                  </a:lnTo>
                  <a:lnTo>
                    <a:pt x="7315" y="18200"/>
                  </a:lnTo>
                  <a:lnTo>
                    <a:pt x="7407" y="18600"/>
                  </a:lnTo>
                  <a:lnTo>
                    <a:pt x="7685" y="18800"/>
                  </a:lnTo>
                  <a:lnTo>
                    <a:pt x="7963" y="19200"/>
                  </a:lnTo>
                  <a:lnTo>
                    <a:pt x="7963" y="19400"/>
                  </a:lnTo>
                  <a:lnTo>
                    <a:pt x="8241" y="19600"/>
                  </a:lnTo>
                  <a:lnTo>
                    <a:pt x="8426" y="19600"/>
                  </a:lnTo>
                  <a:lnTo>
                    <a:pt x="8611" y="19800"/>
                  </a:lnTo>
                  <a:lnTo>
                    <a:pt x="8889" y="19800"/>
                  </a:lnTo>
                  <a:lnTo>
                    <a:pt x="8981" y="19800"/>
                  </a:lnTo>
                  <a:lnTo>
                    <a:pt x="9259" y="19800"/>
                  </a:lnTo>
                  <a:lnTo>
                    <a:pt x="9444" y="19800"/>
                  </a:lnTo>
                  <a:lnTo>
                    <a:pt x="9630" y="19800"/>
                  </a:lnTo>
                  <a:lnTo>
                    <a:pt x="9907" y="19800"/>
                  </a:lnTo>
                  <a:lnTo>
                    <a:pt x="10185" y="19800"/>
                  </a:lnTo>
                  <a:lnTo>
                    <a:pt x="10370" y="19800"/>
                  </a:lnTo>
                  <a:lnTo>
                    <a:pt x="10648" y="19800"/>
                  </a:lnTo>
                  <a:lnTo>
                    <a:pt x="10741" y="19600"/>
                  </a:lnTo>
                  <a:lnTo>
                    <a:pt x="11019" y="19600"/>
                  </a:lnTo>
                  <a:lnTo>
                    <a:pt x="11296" y="19400"/>
                  </a:lnTo>
                  <a:lnTo>
                    <a:pt x="11574" y="19200"/>
                  </a:lnTo>
                  <a:lnTo>
                    <a:pt x="11852" y="18800"/>
                  </a:lnTo>
                  <a:lnTo>
                    <a:pt x="11944" y="18200"/>
                  </a:lnTo>
                  <a:lnTo>
                    <a:pt x="12130" y="18000"/>
                  </a:lnTo>
                  <a:lnTo>
                    <a:pt x="12500" y="17600"/>
                  </a:lnTo>
                  <a:lnTo>
                    <a:pt x="12685" y="17000"/>
                  </a:lnTo>
                  <a:lnTo>
                    <a:pt x="12963" y="16600"/>
                  </a:lnTo>
                  <a:lnTo>
                    <a:pt x="13241" y="16600"/>
                  </a:lnTo>
                  <a:lnTo>
                    <a:pt x="13426" y="16000"/>
                  </a:lnTo>
                  <a:lnTo>
                    <a:pt x="13704" y="15400"/>
                  </a:lnTo>
                  <a:lnTo>
                    <a:pt x="13981" y="14800"/>
                  </a:lnTo>
                  <a:lnTo>
                    <a:pt x="14259" y="14200"/>
                  </a:lnTo>
                  <a:lnTo>
                    <a:pt x="14537" y="13600"/>
                  </a:lnTo>
                  <a:lnTo>
                    <a:pt x="14815" y="13400"/>
                  </a:lnTo>
                  <a:lnTo>
                    <a:pt x="14907" y="12800"/>
                  </a:lnTo>
                  <a:lnTo>
                    <a:pt x="15278" y="12200"/>
                  </a:lnTo>
                  <a:lnTo>
                    <a:pt x="15556" y="11800"/>
                  </a:lnTo>
                  <a:lnTo>
                    <a:pt x="15741" y="10800"/>
                  </a:lnTo>
                  <a:lnTo>
                    <a:pt x="15926" y="10600"/>
                  </a:lnTo>
                  <a:lnTo>
                    <a:pt x="16204" y="10200"/>
                  </a:lnTo>
                  <a:lnTo>
                    <a:pt x="16389" y="9800"/>
                  </a:lnTo>
                  <a:lnTo>
                    <a:pt x="16574" y="9200"/>
                  </a:lnTo>
                  <a:lnTo>
                    <a:pt x="16852" y="8400"/>
                  </a:lnTo>
                  <a:lnTo>
                    <a:pt x="17037" y="8200"/>
                  </a:lnTo>
                  <a:lnTo>
                    <a:pt x="17222" y="7800"/>
                  </a:lnTo>
                  <a:lnTo>
                    <a:pt x="17407" y="7200"/>
                  </a:lnTo>
                  <a:lnTo>
                    <a:pt x="17685" y="6600"/>
                  </a:lnTo>
                  <a:lnTo>
                    <a:pt x="17870" y="6000"/>
                  </a:lnTo>
                  <a:lnTo>
                    <a:pt x="18241" y="5400"/>
                  </a:lnTo>
                  <a:lnTo>
                    <a:pt x="18333" y="4800"/>
                  </a:lnTo>
                  <a:lnTo>
                    <a:pt x="18519" y="4200"/>
                  </a:lnTo>
                  <a:lnTo>
                    <a:pt x="18796" y="4000"/>
                  </a:lnTo>
                  <a:lnTo>
                    <a:pt x="18981" y="3600"/>
                  </a:lnTo>
                  <a:lnTo>
                    <a:pt x="19167" y="3200"/>
                  </a:lnTo>
                  <a:lnTo>
                    <a:pt x="19167" y="2800"/>
                  </a:lnTo>
                  <a:lnTo>
                    <a:pt x="19352" y="2200"/>
                  </a:lnTo>
                  <a:lnTo>
                    <a:pt x="19537" y="2000"/>
                  </a:lnTo>
                  <a:lnTo>
                    <a:pt x="19630" y="2000"/>
                  </a:lnTo>
                  <a:lnTo>
                    <a:pt x="19815" y="1400"/>
                  </a:lnTo>
                  <a:lnTo>
                    <a:pt x="19815" y="800"/>
                  </a:lnTo>
                  <a:lnTo>
                    <a:pt x="19907" y="80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38" name="Freeform 56"/>
            <p:cNvSpPr>
              <a:spLocks/>
            </p:cNvSpPr>
            <p:nvPr/>
          </p:nvSpPr>
          <p:spPr bwMode="auto">
            <a:xfrm>
              <a:off x="2755" y="3450"/>
              <a:ext cx="71" cy="3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00"/>
                  </a:moveTo>
                  <a:lnTo>
                    <a:pt x="197" y="18600"/>
                  </a:lnTo>
                  <a:lnTo>
                    <a:pt x="493" y="17600"/>
                  </a:lnTo>
                  <a:lnTo>
                    <a:pt x="690" y="17000"/>
                  </a:lnTo>
                  <a:lnTo>
                    <a:pt x="887" y="16800"/>
                  </a:lnTo>
                  <a:lnTo>
                    <a:pt x="985" y="16000"/>
                  </a:lnTo>
                  <a:lnTo>
                    <a:pt x="1281" y="15600"/>
                  </a:lnTo>
                  <a:lnTo>
                    <a:pt x="1576" y="15000"/>
                  </a:lnTo>
                  <a:lnTo>
                    <a:pt x="1675" y="14200"/>
                  </a:lnTo>
                  <a:lnTo>
                    <a:pt x="1970" y="13600"/>
                  </a:lnTo>
                  <a:lnTo>
                    <a:pt x="2167" y="13000"/>
                  </a:lnTo>
                  <a:lnTo>
                    <a:pt x="2562" y="12800"/>
                  </a:lnTo>
                  <a:lnTo>
                    <a:pt x="2660" y="12000"/>
                  </a:lnTo>
                  <a:lnTo>
                    <a:pt x="2956" y="11400"/>
                  </a:lnTo>
                  <a:lnTo>
                    <a:pt x="3054" y="10800"/>
                  </a:lnTo>
                  <a:lnTo>
                    <a:pt x="3350" y="10200"/>
                  </a:lnTo>
                  <a:lnTo>
                    <a:pt x="3547" y="10000"/>
                  </a:lnTo>
                  <a:lnTo>
                    <a:pt x="3744" y="9800"/>
                  </a:lnTo>
                  <a:lnTo>
                    <a:pt x="4039" y="9200"/>
                  </a:lnTo>
                  <a:lnTo>
                    <a:pt x="4236" y="8400"/>
                  </a:lnTo>
                  <a:lnTo>
                    <a:pt x="4433" y="8000"/>
                  </a:lnTo>
                  <a:lnTo>
                    <a:pt x="4729" y="7400"/>
                  </a:lnTo>
                  <a:lnTo>
                    <a:pt x="4828" y="6800"/>
                  </a:lnTo>
                  <a:lnTo>
                    <a:pt x="5123" y="6200"/>
                  </a:lnTo>
                  <a:lnTo>
                    <a:pt x="5320" y="5600"/>
                  </a:lnTo>
                  <a:lnTo>
                    <a:pt x="5419" y="5600"/>
                  </a:lnTo>
                  <a:lnTo>
                    <a:pt x="5813" y="5200"/>
                  </a:lnTo>
                  <a:lnTo>
                    <a:pt x="5813" y="4600"/>
                  </a:lnTo>
                  <a:lnTo>
                    <a:pt x="6305" y="4200"/>
                  </a:lnTo>
                  <a:lnTo>
                    <a:pt x="6502" y="4000"/>
                  </a:lnTo>
                  <a:lnTo>
                    <a:pt x="6601" y="3400"/>
                  </a:lnTo>
                  <a:lnTo>
                    <a:pt x="6897" y="3200"/>
                  </a:lnTo>
                  <a:lnTo>
                    <a:pt x="7192" y="2800"/>
                  </a:lnTo>
                  <a:lnTo>
                    <a:pt x="7291" y="2600"/>
                  </a:lnTo>
                  <a:lnTo>
                    <a:pt x="7586" y="2200"/>
                  </a:lnTo>
                  <a:lnTo>
                    <a:pt x="7685" y="2000"/>
                  </a:lnTo>
                  <a:lnTo>
                    <a:pt x="7980" y="2000"/>
                  </a:lnTo>
                  <a:lnTo>
                    <a:pt x="8177" y="1400"/>
                  </a:lnTo>
                  <a:lnTo>
                    <a:pt x="8374" y="800"/>
                  </a:lnTo>
                  <a:lnTo>
                    <a:pt x="8571" y="800"/>
                  </a:lnTo>
                  <a:lnTo>
                    <a:pt x="8768" y="800"/>
                  </a:lnTo>
                  <a:lnTo>
                    <a:pt x="8966" y="600"/>
                  </a:lnTo>
                  <a:lnTo>
                    <a:pt x="9163" y="600"/>
                  </a:lnTo>
                  <a:lnTo>
                    <a:pt x="9458" y="400"/>
                  </a:lnTo>
                  <a:lnTo>
                    <a:pt x="9557" y="400"/>
                  </a:lnTo>
                  <a:lnTo>
                    <a:pt x="9852" y="400"/>
                  </a:lnTo>
                  <a:lnTo>
                    <a:pt x="10148" y="0"/>
                  </a:lnTo>
                  <a:lnTo>
                    <a:pt x="10345" y="0"/>
                  </a:lnTo>
                  <a:lnTo>
                    <a:pt x="10640" y="0"/>
                  </a:lnTo>
                  <a:lnTo>
                    <a:pt x="10739" y="0"/>
                  </a:lnTo>
                  <a:lnTo>
                    <a:pt x="10936" y="400"/>
                  </a:lnTo>
                  <a:lnTo>
                    <a:pt x="11133" y="400"/>
                  </a:lnTo>
                  <a:lnTo>
                    <a:pt x="11429" y="600"/>
                  </a:lnTo>
                  <a:lnTo>
                    <a:pt x="11626" y="600"/>
                  </a:lnTo>
                  <a:lnTo>
                    <a:pt x="11823" y="800"/>
                  </a:lnTo>
                  <a:lnTo>
                    <a:pt x="12118" y="800"/>
                  </a:lnTo>
                  <a:lnTo>
                    <a:pt x="12217" y="1400"/>
                  </a:lnTo>
                  <a:lnTo>
                    <a:pt x="12414" y="2000"/>
                  </a:lnTo>
                  <a:lnTo>
                    <a:pt x="12808" y="2000"/>
                  </a:lnTo>
                  <a:lnTo>
                    <a:pt x="12906" y="2200"/>
                  </a:lnTo>
                  <a:lnTo>
                    <a:pt x="13202" y="2800"/>
                  </a:lnTo>
                  <a:lnTo>
                    <a:pt x="13498" y="3200"/>
                  </a:lnTo>
                  <a:lnTo>
                    <a:pt x="13596" y="3400"/>
                  </a:lnTo>
                  <a:lnTo>
                    <a:pt x="13793" y="4000"/>
                  </a:lnTo>
                  <a:lnTo>
                    <a:pt x="14187" y="4600"/>
                  </a:lnTo>
                  <a:lnTo>
                    <a:pt x="14384" y="5200"/>
                  </a:lnTo>
                  <a:lnTo>
                    <a:pt x="14581" y="5600"/>
                  </a:lnTo>
                  <a:lnTo>
                    <a:pt x="14877" y="6200"/>
                  </a:lnTo>
                  <a:lnTo>
                    <a:pt x="15074" y="6800"/>
                  </a:lnTo>
                  <a:lnTo>
                    <a:pt x="15271" y="7200"/>
                  </a:lnTo>
                  <a:lnTo>
                    <a:pt x="15468" y="7800"/>
                  </a:lnTo>
                  <a:lnTo>
                    <a:pt x="15764" y="8400"/>
                  </a:lnTo>
                  <a:lnTo>
                    <a:pt x="15961" y="9200"/>
                  </a:lnTo>
                  <a:lnTo>
                    <a:pt x="16256" y="9800"/>
                  </a:lnTo>
                  <a:lnTo>
                    <a:pt x="16355" y="10000"/>
                  </a:lnTo>
                  <a:lnTo>
                    <a:pt x="16650" y="10200"/>
                  </a:lnTo>
                  <a:lnTo>
                    <a:pt x="16749" y="10800"/>
                  </a:lnTo>
                  <a:lnTo>
                    <a:pt x="16946" y="11800"/>
                  </a:lnTo>
                  <a:lnTo>
                    <a:pt x="17143" y="12200"/>
                  </a:lnTo>
                  <a:lnTo>
                    <a:pt x="17340" y="12800"/>
                  </a:lnTo>
                  <a:lnTo>
                    <a:pt x="17635" y="13000"/>
                  </a:lnTo>
                  <a:lnTo>
                    <a:pt x="17734" y="13600"/>
                  </a:lnTo>
                  <a:lnTo>
                    <a:pt x="17931" y="14600"/>
                  </a:lnTo>
                  <a:lnTo>
                    <a:pt x="18128" y="15000"/>
                  </a:lnTo>
                  <a:lnTo>
                    <a:pt x="18424" y="15600"/>
                  </a:lnTo>
                  <a:lnTo>
                    <a:pt x="18522" y="16000"/>
                  </a:lnTo>
                  <a:lnTo>
                    <a:pt x="18818" y="16600"/>
                  </a:lnTo>
                  <a:lnTo>
                    <a:pt x="18916" y="16800"/>
                  </a:lnTo>
                  <a:lnTo>
                    <a:pt x="19113" y="17000"/>
                  </a:lnTo>
                  <a:lnTo>
                    <a:pt x="19212" y="17600"/>
                  </a:lnTo>
                  <a:lnTo>
                    <a:pt x="19310" y="18200"/>
                  </a:lnTo>
                  <a:lnTo>
                    <a:pt x="19507" y="18600"/>
                  </a:lnTo>
                  <a:lnTo>
                    <a:pt x="19606" y="18800"/>
                  </a:lnTo>
                  <a:lnTo>
                    <a:pt x="19704" y="19400"/>
                  </a:lnTo>
                  <a:lnTo>
                    <a:pt x="19901" y="19600"/>
                  </a:lnTo>
                  <a:lnTo>
                    <a:pt x="19901" y="1980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39" name="Freeform 57"/>
            <p:cNvSpPr>
              <a:spLocks/>
            </p:cNvSpPr>
            <p:nvPr/>
          </p:nvSpPr>
          <p:spPr bwMode="auto">
            <a:xfrm>
              <a:off x="2826" y="3484"/>
              <a:ext cx="76" cy="3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185" y="825"/>
                  </a:lnTo>
                  <a:lnTo>
                    <a:pt x="370" y="1443"/>
                  </a:lnTo>
                  <a:lnTo>
                    <a:pt x="556" y="2062"/>
                  </a:lnTo>
                  <a:lnTo>
                    <a:pt x="833" y="2680"/>
                  </a:lnTo>
                  <a:lnTo>
                    <a:pt x="926" y="3299"/>
                  </a:lnTo>
                  <a:lnTo>
                    <a:pt x="1204" y="3918"/>
                  </a:lnTo>
                  <a:lnTo>
                    <a:pt x="1389" y="4330"/>
                  </a:lnTo>
                  <a:lnTo>
                    <a:pt x="1481" y="4948"/>
                  </a:lnTo>
                  <a:lnTo>
                    <a:pt x="1759" y="5567"/>
                  </a:lnTo>
                  <a:lnTo>
                    <a:pt x="2130" y="6392"/>
                  </a:lnTo>
                  <a:lnTo>
                    <a:pt x="2130" y="6804"/>
                  </a:lnTo>
                  <a:lnTo>
                    <a:pt x="2500" y="7216"/>
                  </a:lnTo>
                  <a:lnTo>
                    <a:pt x="2685" y="7835"/>
                  </a:lnTo>
                  <a:lnTo>
                    <a:pt x="2778" y="8454"/>
                  </a:lnTo>
                  <a:lnTo>
                    <a:pt x="2963" y="9278"/>
                  </a:lnTo>
                  <a:lnTo>
                    <a:pt x="3148" y="9691"/>
                  </a:lnTo>
                  <a:lnTo>
                    <a:pt x="3426" y="10309"/>
                  </a:lnTo>
                  <a:lnTo>
                    <a:pt x="3519" y="10928"/>
                  </a:lnTo>
                  <a:lnTo>
                    <a:pt x="3796" y="11134"/>
                  </a:lnTo>
                  <a:lnTo>
                    <a:pt x="4074" y="11753"/>
                  </a:lnTo>
                  <a:lnTo>
                    <a:pt x="4167" y="12371"/>
                  </a:lnTo>
                  <a:lnTo>
                    <a:pt x="4352" y="12990"/>
                  </a:lnTo>
                  <a:lnTo>
                    <a:pt x="4537" y="13196"/>
                  </a:lnTo>
                  <a:lnTo>
                    <a:pt x="4722" y="13814"/>
                  </a:lnTo>
                  <a:lnTo>
                    <a:pt x="5000" y="14021"/>
                  </a:lnTo>
                  <a:lnTo>
                    <a:pt x="5093" y="14639"/>
                  </a:lnTo>
                  <a:lnTo>
                    <a:pt x="5370" y="14845"/>
                  </a:lnTo>
                  <a:lnTo>
                    <a:pt x="5556" y="15464"/>
                  </a:lnTo>
                  <a:lnTo>
                    <a:pt x="5741" y="15876"/>
                  </a:lnTo>
                  <a:lnTo>
                    <a:pt x="6111" y="16495"/>
                  </a:lnTo>
                  <a:lnTo>
                    <a:pt x="6296" y="16701"/>
                  </a:lnTo>
                  <a:lnTo>
                    <a:pt x="6389" y="16907"/>
                  </a:lnTo>
                  <a:lnTo>
                    <a:pt x="6667" y="17526"/>
                  </a:lnTo>
                  <a:lnTo>
                    <a:pt x="6852" y="17526"/>
                  </a:lnTo>
                  <a:lnTo>
                    <a:pt x="7037" y="17938"/>
                  </a:lnTo>
                  <a:lnTo>
                    <a:pt x="7315" y="18144"/>
                  </a:lnTo>
                  <a:lnTo>
                    <a:pt x="7407" y="18557"/>
                  </a:lnTo>
                  <a:lnTo>
                    <a:pt x="7685" y="18763"/>
                  </a:lnTo>
                  <a:lnTo>
                    <a:pt x="7963" y="19175"/>
                  </a:lnTo>
                  <a:lnTo>
                    <a:pt x="7963" y="19381"/>
                  </a:lnTo>
                  <a:lnTo>
                    <a:pt x="8241" y="19588"/>
                  </a:lnTo>
                  <a:lnTo>
                    <a:pt x="8426" y="19588"/>
                  </a:lnTo>
                  <a:lnTo>
                    <a:pt x="8611" y="19794"/>
                  </a:lnTo>
                  <a:lnTo>
                    <a:pt x="8889" y="19794"/>
                  </a:lnTo>
                  <a:lnTo>
                    <a:pt x="8981" y="19794"/>
                  </a:lnTo>
                  <a:lnTo>
                    <a:pt x="9259" y="19794"/>
                  </a:lnTo>
                  <a:lnTo>
                    <a:pt x="9444" y="19794"/>
                  </a:lnTo>
                  <a:lnTo>
                    <a:pt x="9630" y="19794"/>
                  </a:lnTo>
                  <a:lnTo>
                    <a:pt x="9907" y="19794"/>
                  </a:lnTo>
                  <a:lnTo>
                    <a:pt x="10185" y="19794"/>
                  </a:lnTo>
                  <a:lnTo>
                    <a:pt x="10370" y="19794"/>
                  </a:lnTo>
                  <a:lnTo>
                    <a:pt x="10648" y="19794"/>
                  </a:lnTo>
                  <a:lnTo>
                    <a:pt x="10741" y="19588"/>
                  </a:lnTo>
                  <a:lnTo>
                    <a:pt x="11019" y="19588"/>
                  </a:lnTo>
                  <a:lnTo>
                    <a:pt x="11296" y="19381"/>
                  </a:lnTo>
                  <a:lnTo>
                    <a:pt x="11574" y="19175"/>
                  </a:lnTo>
                  <a:lnTo>
                    <a:pt x="11852" y="18763"/>
                  </a:lnTo>
                  <a:lnTo>
                    <a:pt x="11944" y="18557"/>
                  </a:lnTo>
                  <a:lnTo>
                    <a:pt x="12130" y="17938"/>
                  </a:lnTo>
                  <a:lnTo>
                    <a:pt x="12500" y="17526"/>
                  </a:lnTo>
                  <a:lnTo>
                    <a:pt x="12685" y="16907"/>
                  </a:lnTo>
                  <a:lnTo>
                    <a:pt x="12963" y="16907"/>
                  </a:lnTo>
                  <a:lnTo>
                    <a:pt x="13241" y="16495"/>
                  </a:lnTo>
                  <a:lnTo>
                    <a:pt x="13426" y="15876"/>
                  </a:lnTo>
                  <a:lnTo>
                    <a:pt x="13704" y="15464"/>
                  </a:lnTo>
                  <a:lnTo>
                    <a:pt x="13981" y="14845"/>
                  </a:lnTo>
                  <a:lnTo>
                    <a:pt x="14259" y="14639"/>
                  </a:lnTo>
                  <a:lnTo>
                    <a:pt x="14537" y="14021"/>
                  </a:lnTo>
                  <a:lnTo>
                    <a:pt x="14815" y="13608"/>
                  </a:lnTo>
                  <a:lnTo>
                    <a:pt x="14907" y="12990"/>
                  </a:lnTo>
                  <a:lnTo>
                    <a:pt x="15278" y="12371"/>
                  </a:lnTo>
                  <a:lnTo>
                    <a:pt x="15556" y="11753"/>
                  </a:lnTo>
                  <a:lnTo>
                    <a:pt x="15741" y="11134"/>
                  </a:lnTo>
                  <a:lnTo>
                    <a:pt x="15926" y="10515"/>
                  </a:lnTo>
                  <a:lnTo>
                    <a:pt x="16204" y="10309"/>
                  </a:lnTo>
                  <a:lnTo>
                    <a:pt x="16389" y="9691"/>
                  </a:lnTo>
                  <a:lnTo>
                    <a:pt x="16574" y="9072"/>
                  </a:lnTo>
                  <a:lnTo>
                    <a:pt x="16852" y="8454"/>
                  </a:lnTo>
                  <a:lnTo>
                    <a:pt x="17037" y="7835"/>
                  </a:lnTo>
                  <a:lnTo>
                    <a:pt x="17222" y="7216"/>
                  </a:lnTo>
                  <a:lnTo>
                    <a:pt x="17407" y="6804"/>
                  </a:lnTo>
                  <a:lnTo>
                    <a:pt x="17685" y="6392"/>
                  </a:lnTo>
                  <a:lnTo>
                    <a:pt x="17870" y="5979"/>
                  </a:lnTo>
                  <a:lnTo>
                    <a:pt x="18241" y="5361"/>
                  </a:lnTo>
                  <a:lnTo>
                    <a:pt x="18333" y="4742"/>
                  </a:lnTo>
                  <a:lnTo>
                    <a:pt x="18519" y="4330"/>
                  </a:lnTo>
                  <a:lnTo>
                    <a:pt x="18796" y="3918"/>
                  </a:lnTo>
                  <a:lnTo>
                    <a:pt x="18981" y="3505"/>
                  </a:lnTo>
                  <a:lnTo>
                    <a:pt x="19167" y="3299"/>
                  </a:lnTo>
                  <a:lnTo>
                    <a:pt x="19167" y="2680"/>
                  </a:lnTo>
                  <a:lnTo>
                    <a:pt x="19352" y="2268"/>
                  </a:lnTo>
                  <a:lnTo>
                    <a:pt x="19537" y="2062"/>
                  </a:lnTo>
                  <a:lnTo>
                    <a:pt x="19630" y="1443"/>
                  </a:lnTo>
                  <a:lnTo>
                    <a:pt x="19815" y="1443"/>
                  </a:lnTo>
                  <a:lnTo>
                    <a:pt x="19815" y="825"/>
                  </a:lnTo>
                  <a:lnTo>
                    <a:pt x="19907" y="825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0" name="Line 58"/>
            <p:cNvSpPr>
              <a:spLocks noChangeShapeType="1"/>
            </p:cNvSpPr>
            <p:nvPr/>
          </p:nvSpPr>
          <p:spPr bwMode="auto">
            <a:xfrm flipV="1">
              <a:off x="2901" y="3479"/>
              <a:ext cx="105" cy="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59"/>
            <p:cNvSpPr>
              <a:spLocks/>
            </p:cNvSpPr>
            <p:nvPr/>
          </p:nvSpPr>
          <p:spPr bwMode="auto">
            <a:xfrm>
              <a:off x="2613" y="3704"/>
              <a:ext cx="71" cy="3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23"/>
                  </a:moveTo>
                  <a:lnTo>
                    <a:pt x="197" y="18641"/>
                  </a:lnTo>
                  <a:lnTo>
                    <a:pt x="493" y="17670"/>
                  </a:lnTo>
                  <a:lnTo>
                    <a:pt x="690" y="17087"/>
                  </a:lnTo>
                  <a:lnTo>
                    <a:pt x="887" y="16699"/>
                  </a:lnTo>
                  <a:lnTo>
                    <a:pt x="985" y="16117"/>
                  </a:lnTo>
                  <a:lnTo>
                    <a:pt x="1281" y="15146"/>
                  </a:lnTo>
                  <a:lnTo>
                    <a:pt x="1576" y="14951"/>
                  </a:lnTo>
                  <a:lnTo>
                    <a:pt x="1675" y="14369"/>
                  </a:lnTo>
                  <a:lnTo>
                    <a:pt x="1970" y="13592"/>
                  </a:lnTo>
                  <a:lnTo>
                    <a:pt x="2167" y="13010"/>
                  </a:lnTo>
                  <a:lnTo>
                    <a:pt x="2562" y="12427"/>
                  </a:lnTo>
                  <a:lnTo>
                    <a:pt x="2660" y="12039"/>
                  </a:lnTo>
                  <a:lnTo>
                    <a:pt x="2956" y="11262"/>
                  </a:lnTo>
                  <a:lnTo>
                    <a:pt x="3054" y="10680"/>
                  </a:lnTo>
                  <a:lnTo>
                    <a:pt x="3350" y="10291"/>
                  </a:lnTo>
                  <a:lnTo>
                    <a:pt x="3547" y="10097"/>
                  </a:lnTo>
                  <a:lnTo>
                    <a:pt x="3744" y="9515"/>
                  </a:lnTo>
                  <a:lnTo>
                    <a:pt x="4039" y="8932"/>
                  </a:lnTo>
                  <a:lnTo>
                    <a:pt x="4236" y="8544"/>
                  </a:lnTo>
                  <a:lnTo>
                    <a:pt x="4433" y="7961"/>
                  </a:lnTo>
                  <a:lnTo>
                    <a:pt x="4729" y="7573"/>
                  </a:lnTo>
                  <a:lnTo>
                    <a:pt x="4828" y="6990"/>
                  </a:lnTo>
                  <a:lnTo>
                    <a:pt x="5123" y="6602"/>
                  </a:lnTo>
                  <a:lnTo>
                    <a:pt x="5320" y="6019"/>
                  </a:lnTo>
                  <a:lnTo>
                    <a:pt x="5419" y="5631"/>
                  </a:lnTo>
                  <a:lnTo>
                    <a:pt x="5813" y="5243"/>
                  </a:lnTo>
                  <a:lnTo>
                    <a:pt x="5813" y="4660"/>
                  </a:lnTo>
                  <a:lnTo>
                    <a:pt x="6305" y="4078"/>
                  </a:lnTo>
                  <a:lnTo>
                    <a:pt x="6502" y="3883"/>
                  </a:lnTo>
                  <a:lnTo>
                    <a:pt x="6601" y="3301"/>
                  </a:lnTo>
                  <a:lnTo>
                    <a:pt x="6897" y="3301"/>
                  </a:lnTo>
                  <a:lnTo>
                    <a:pt x="7192" y="2718"/>
                  </a:lnTo>
                  <a:lnTo>
                    <a:pt x="7291" y="2524"/>
                  </a:lnTo>
                  <a:lnTo>
                    <a:pt x="7586" y="2136"/>
                  </a:lnTo>
                  <a:lnTo>
                    <a:pt x="7685" y="1942"/>
                  </a:lnTo>
                  <a:lnTo>
                    <a:pt x="7980" y="1942"/>
                  </a:lnTo>
                  <a:lnTo>
                    <a:pt x="8177" y="1359"/>
                  </a:lnTo>
                  <a:lnTo>
                    <a:pt x="8374" y="1359"/>
                  </a:lnTo>
                  <a:lnTo>
                    <a:pt x="8571" y="777"/>
                  </a:lnTo>
                  <a:lnTo>
                    <a:pt x="8768" y="777"/>
                  </a:lnTo>
                  <a:lnTo>
                    <a:pt x="8966" y="583"/>
                  </a:lnTo>
                  <a:lnTo>
                    <a:pt x="9163" y="583"/>
                  </a:lnTo>
                  <a:lnTo>
                    <a:pt x="9458" y="388"/>
                  </a:lnTo>
                  <a:lnTo>
                    <a:pt x="9557" y="388"/>
                  </a:lnTo>
                  <a:lnTo>
                    <a:pt x="9852" y="388"/>
                  </a:lnTo>
                  <a:lnTo>
                    <a:pt x="10148" y="0"/>
                  </a:lnTo>
                  <a:lnTo>
                    <a:pt x="10345" y="0"/>
                  </a:lnTo>
                  <a:lnTo>
                    <a:pt x="10640" y="0"/>
                  </a:lnTo>
                  <a:lnTo>
                    <a:pt x="10739" y="0"/>
                  </a:lnTo>
                  <a:lnTo>
                    <a:pt x="10936" y="388"/>
                  </a:lnTo>
                  <a:lnTo>
                    <a:pt x="11133" y="388"/>
                  </a:lnTo>
                  <a:lnTo>
                    <a:pt x="11429" y="583"/>
                  </a:lnTo>
                  <a:lnTo>
                    <a:pt x="11626" y="583"/>
                  </a:lnTo>
                  <a:lnTo>
                    <a:pt x="11823" y="777"/>
                  </a:lnTo>
                  <a:lnTo>
                    <a:pt x="12118" y="777"/>
                  </a:lnTo>
                  <a:lnTo>
                    <a:pt x="12217" y="1359"/>
                  </a:lnTo>
                  <a:lnTo>
                    <a:pt x="12414" y="1942"/>
                  </a:lnTo>
                  <a:lnTo>
                    <a:pt x="12808" y="1942"/>
                  </a:lnTo>
                  <a:lnTo>
                    <a:pt x="12906" y="2136"/>
                  </a:lnTo>
                  <a:lnTo>
                    <a:pt x="13202" y="2718"/>
                  </a:lnTo>
                  <a:lnTo>
                    <a:pt x="13498" y="3301"/>
                  </a:lnTo>
                  <a:lnTo>
                    <a:pt x="13596" y="3883"/>
                  </a:lnTo>
                  <a:lnTo>
                    <a:pt x="13793" y="3883"/>
                  </a:lnTo>
                  <a:lnTo>
                    <a:pt x="14187" y="4466"/>
                  </a:lnTo>
                  <a:lnTo>
                    <a:pt x="14384" y="5049"/>
                  </a:lnTo>
                  <a:lnTo>
                    <a:pt x="14581" y="5631"/>
                  </a:lnTo>
                  <a:lnTo>
                    <a:pt x="14877" y="6019"/>
                  </a:lnTo>
                  <a:lnTo>
                    <a:pt x="15074" y="6602"/>
                  </a:lnTo>
                  <a:lnTo>
                    <a:pt x="15271" y="7184"/>
                  </a:lnTo>
                  <a:lnTo>
                    <a:pt x="15468" y="7767"/>
                  </a:lnTo>
                  <a:lnTo>
                    <a:pt x="15764" y="8350"/>
                  </a:lnTo>
                  <a:lnTo>
                    <a:pt x="15961" y="8932"/>
                  </a:lnTo>
                  <a:lnTo>
                    <a:pt x="16256" y="9515"/>
                  </a:lnTo>
                  <a:lnTo>
                    <a:pt x="16355" y="10097"/>
                  </a:lnTo>
                  <a:lnTo>
                    <a:pt x="16650" y="10291"/>
                  </a:lnTo>
                  <a:lnTo>
                    <a:pt x="16749" y="10680"/>
                  </a:lnTo>
                  <a:lnTo>
                    <a:pt x="16946" y="11650"/>
                  </a:lnTo>
                  <a:lnTo>
                    <a:pt x="17143" y="12039"/>
                  </a:lnTo>
                  <a:lnTo>
                    <a:pt x="17340" y="12427"/>
                  </a:lnTo>
                  <a:lnTo>
                    <a:pt x="17635" y="13204"/>
                  </a:lnTo>
                  <a:lnTo>
                    <a:pt x="17734" y="13786"/>
                  </a:lnTo>
                  <a:lnTo>
                    <a:pt x="17931" y="14369"/>
                  </a:lnTo>
                  <a:lnTo>
                    <a:pt x="18128" y="14951"/>
                  </a:lnTo>
                  <a:lnTo>
                    <a:pt x="18424" y="15146"/>
                  </a:lnTo>
                  <a:lnTo>
                    <a:pt x="18522" y="15728"/>
                  </a:lnTo>
                  <a:lnTo>
                    <a:pt x="18818" y="16311"/>
                  </a:lnTo>
                  <a:lnTo>
                    <a:pt x="18916" y="16893"/>
                  </a:lnTo>
                  <a:lnTo>
                    <a:pt x="19113" y="17087"/>
                  </a:lnTo>
                  <a:lnTo>
                    <a:pt x="19212" y="17670"/>
                  </a:lnTo>
                  <a:lnTo>
                    <a:pt x="19310" y="18058"/>
                  </a:lnTo>
                  <a:lnTo>
                    <a:pt x="19507" y="18641"/>
                  </a:lnTo>
                  <a:lnTo>
                    <a:pt x="19606" y="18835"/>
                  </a:lnTo>
                  <a:lnTo>
                    <a:pt x="19704" y="19223"/>
                  </a:lnTo>
                  <a:lnTo>
                    <a:pt x="19901" y="19612"/>
                  </a:lnTo>
                  <a:lnTo>
                    <a:pt x="19901" y="1980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60"/>
            <p:cNvSpPr>
              <a:spLocks/>
            </p:cNvSpPr>
            <p:nvPr/>
          </p:nvSpPr>
          <p:spPr bwMode="auto">
            <a:xfrm>
              <a:off x="2684" y="3739"/>
              <a:ext cx="76" cy="3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185" y="800"/>
                  </a:lnTo>
                  <a:lnTo>
                    <a:pt x="370" y="1400"/>
                  </a:lnTo>
                  <a:lnTo>
                    <a:pt x="556" y="2000"/>
                  </a:lnTo>
                  <a:lnTo>
                    <a:pt x="833" y="2600"/>
                  </a:lnTo>
                  <a:lnTo>
                    <a:pt x="926" y="3200"/>
                  </a:lnTo>
                  <a:lnTo>
                    <a:pt x="1204" y="4000"/>
                  </a:lnTo>
                  <a:lnTo>
                    <a:pt x="1389" y="4200"/>
                  </a:lnTo>
                  <a:lnTo>
                    <a:pt x="1481" y="5200"/>
                  </a:lnTo>
                  <a:lnTo>
                    <a:pt x="1759" y="5600"/>
                  </a:lnTo>
                  <a:lnTo>
                    <a:pt x="2130" y="6200"/>
                  </a:lnTo>
                  <a:lnTo>
                    <a:pt x="2130" y="7200"/>
                  </a:lnTo>
                  <a:lnTo>
                    <a:pt x="2500" y="7800"/>
                  </a:lnTo>
                  <a:lnTo>
                    <a:pt x="2685" y="8200"/>
                  </a:lnTo>
                  <a:lnTo>
                    <a:pt x="2778" y="8800"/>
                  </a:lnTo>
                  <a:lnTo>
                    <a:pt x="2963" y="9400"/>
                  </a:lnTo>
                  <a:lnTo>
                    <a:pt x="3148" y="10000"/>
                  </a:lnTo>
                  <a:lnTo>
                    <a:pt x="3426" y="10200"/>
                  </a:lnTo>
                  <a:lnTo>
                    <a:pt x="3519" y="10800"/>
                  </a:lnTo>
                  <a:lnTo>
                    <a:pt x="3796" y="11400"/>
                  </a:lnTo>
                  <a:lnTo>
                    <a:pt x="4074" y="11800"/>
                  </a:lnTo>
                  <a:lnTo>
                    <a:pt x="4167" y="12200"/>
                  </a:lnTo>
                  <a:lnTo>
                    <a:pt x="4352" y="12800"/>
                  </a:lnTo>
                  <a:lnTo>
                    <a:pt x="4537" y="13400"/>
                  </a:lnTo>
                  <a:lnTo>
                    <a:pt x="4722" y="13600"/>
                  </a:lnTo>
                  <a:lnTo>
                    <a:pt x="5000" y="14200"/>
                  </a:lnTo>
                  <a:lnTo>
                    <a:pt x="5093" y="14800"/>
                  </a:lnTo>
                  <a:lnTo>
                    <a:pt x="5370" y="15000"/>
                  </a:lnTo>
                  <a:lnTo>
                    <a:pt x="5556" y="15400"/>
                  </a:lnTo>
                  <a:lnTo>
                    <a:pt x="5741" y="16000"/>
                  </a:lnTo>
                  <a:lnTo>
                    <a:pt x="6111" y="16200"/>
                  </a:lnTo>
                  <a:lnTo>
                    <a:pt x="6296" y="16600"/>
                  </a:lnTo>
                  <a:lnTo>
                    <a:pt x="6389" y="17000"/>
                  </a:lnTo>
                  <a:lnTo>
                    <a:pt x="6667" y="17600"/>
                  </a:lnTo>
                  <a:lnTo>
                    <a:pt x="6852" y="17600"/>
                  </a:lnTo>
                  <a:lnTo>
                    <a:pt x="7037" y="18000"/>
                  </a:lnTo>
                  <a:lnTo>
                    <a:pt x="7315" y="18200"/>
                  </a:lnTo>
                  <a:lnTo>
                    <a:pt x="7407" y="18600"/>
                  </a:lnTo>
                  <a:lnTo>
                    <a:pt x="7685" y="18800"/>
                  </a:lnTo>
                  <a:lnTo>
                    <a:pt x="7963" y="19200"/>
                  </a:lnTo>
                  <a:lnTo>
                    <a:pt x="7963" y="19400"/>
                  </a:lnTo>
                  <a:lnTo>
                    <a:pt x="8241" y="19600"/>
                  </a:lnTo>
                  <a:lnTo>
                    <a:pt x="8426" y="19600"/>
                  </a:lnTo>
                  <a:lnTo>
                    <a:pt x="8611" y="19800"/>
                  </a:lnTo>
                  <a:lnTo>
                    <a:pt x="8889" y="19800"/>
                  </a:lnTo>
                  <a:lnTo>
                    <a:pt x="8981" y="19800"/>
                  </a:lnTo>
                  <a:lnTo>
                    <a:pt x="9259" y="19800"/>
                  </a:lnTo>
                  <a:lnTo>
                    <a:pt x="9444" y="19800"/>
                  </a:lnTo>
                  <a:lnTo>
                    <a:pt x="9630" y="19800"/>
                  </a:lnTo>
                  <a:lnTo>
                    <a:pt x="9907" y="19800"/>
                  </a:lnTo>
                  <a:lnTo>
                    <a:pt x="10185" y="19800"/>
                  </a:lnTo>
                  <a:lnTo>
                    <a:pt x="10370" y="19800"/>
                  </a:lnTo>
                  <a:lnTo>
                    <a:pt x="10648" y="19800"/>
                  </a:lnTo>
                  <a:lnTo>
                    <a:pt x="10741" y="19600"/>
                  </a:lnTo>
                  <a:lnTo>
                    <a:pt x="11019" y="19600"/>
                  </a:lnTo>
                  <a:lnTo>
                    <a:pt x="11296" y="19400"/>
                  </a:lnTo>
                  <a:lnTo>
                    <a:pt x="11574" y="19200"/>
                  </a:lnTo>
                  <a:lnTo>
                    <a:pt x="11852" y="18800"/>
                  </a:lnTo>
                  <a:lnTo>
                    <a:pt x="11944" y="18200"/>
                  </a:lnTo>
                  <a:lnTo>
                    <a:pt x="12130" y="18000"/>
                  </a:lnTo>
                  <a:lnTo>
                    <a:pt x="12500" y="17600"/>
                  </a:lnTo>
                  <a:lnTo>
                    <a:pt x="12685" y="17000"/>
                  </a:lnTo>
                  <a:lnTo>
                    <a:pt x="12963" y="16600"/>
                  </a:lnTo>
                  <a:lnTo>
                    <a:pt x="13241" y="16600"/>
                  </a:lnTo>
                  <a:lnTo>
                    <a:pt x="13426" y="16000"/>
                  </a:lnTo>
                  <a:lnTo>
                    <a:pt x="13704" y="15400"/>
                  </a:lnTo>
                  <a:lnTo>
                    <a:pt x="13981" y="14800"/>
                  </a:lnTo>
                  <a:lnTo>
                    <a:pt x="14259" y="14200"/>
                  </a:lnTo>
                  <a:lnTo>
                    <a:pt x="14537" y="13600"/>
                  </a:lnTo>
                  <a:lnTo>
                    <a:pt x="14815" y="13400"/>
                  </a:lnTo>
                  <a:lnTo>
                    <a:pt x="14907" y="12800"/>
                  </a:lnTo>
                  <a:lnTo>
                    <a:pt x="15278" y="12200"/>
                  </a:lnTo>
                  <a:lnTo>
                    <a:pt x="15556" y="11800"/>
                  </a:lnTo>
                  <a:lnTo>
                    <a:pt x="15741" y="10800"/>
                  </a:lnTo>
                  <a:lnTo>
                    <a:pt x="15926" y="10600"/>
                  </a:lnTo>
                  <a:lnTo>
                    <a:pt x="16204" y="10200"/>
                  </a:lnTo>
                  <a:lnTo>
                    <a:pt x="16389" y="9800"/>
                  </a:lnTo>
                  <a:lnTo>
                    <a:pt x="16574" y="9200"/>
                  </a:lnTo>
                  <a:lnTo>
                    <a:pt x="16852" y="8400"/>
                  </a:lnTo>
                  <a:lnTo>
                    <a:pt x="17037" y="8200"/>
                  </a:lnTo>
                  <a:lnTo>
                    <a:pt x="17222" y="7800"/>
                  </a:lnTo>
                  <a:lnTo>
                    <a:pt x="17407" y="7200"/>
                  </a:lnTo>
                  <a:lnTo>
                    <a:pt x="17685" y="6600"/>
                  </a:lnTo>
                  <a:lnTo>
                    <a:pt x="17870" y="6000"/>
                  </a:lnTo>
                  <a:lnTo>
                    <a:pt x="18241" y="5400"/>
                  </a:lnTo>
                  <a:lnTo>
                    <a:pt x="18333" y="4800"/>
                  </a:lnTo>
                  <a:lnTo>
                    <a:pt x="18519" y="4200"/>
                  </a:lnTo>
                  <a:lnTo>
                    <a:pt x="18796" y="4000"/>
                  </a:lnTo>
                  <a:lnTo>
                    <a:pt x="18981" y="3600"/>
                  </a:lnTo>
                  <a:lnTo>
                    <a:pt x="19167" y="3200"/>
                  </a:lnTo>
                  <a:lnTo>
                    <a:pt x="19167" y="2800"/>
                  </a:lnTo>
                  <a:lnTo>
                    <a:pt x="19352" y="2200"/>
                  </a:lnTo>
                  <a:lnTo>
                    <a:pt x="19537" y="2000"/>
                  </a:lnTo>
                  <a:lnTo>
                    <a:pt x="19630" y="2000"/>
                  </a:lnTo>
                  <a:lnTo>
                    <a:pt x="19815" y="1400"/>
                  </a:lnTo>
                  <a:lnTo>
                    <a:pt x="19815" y="800"/>
                  </a:lnTo>
                  <a:lnTo>
                    <a:pt x="19907" y="80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61"/>
            <p:cNvSpPr>
              <a:spLocks/>
            </p:cNvSpPr>
            <p:nvPr/>
          </p:nvSpPr>
          <p:spPr bwMode="auto">
            <a:xfrm>
              <a:off x="2762" y="3705"/>
              <a:ext cx="71" cy="3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00"/>
                  </a:moveTo>
                  <a:lnTo>
                    <a:pt x="197" y="18600"/>
                  </a:lnTo>
                  <a:lnTo>
                    <a:pt x="493" y="17600"/>
                  </a:lnTo>
                  <a:lnTo>
                    <a:pt x="690" y="17000"/>
                  </a:lnTo>
                  <a:lnTo>
                    <a:pt x="887" y="16800"/>
                  </a:lnTo>
                  <a:lnTo>
                    <a:pt x="985" y="16000"/>
                  </a:lnTo>
                  <a:lnTo>
                    <a:pt x="1281" y="15600"/>
                  </a:lnTo>
                  <a:lnTo>
                    <a:pt x="1576" y="15000"/>
                  </a:lnTo>
                  <a:lnTo>
                    <a:pt x="1675" y="14200"/>
                  </a:lnTo>
                  <a:lnTo>
                    <a:pt x="1970" y="13600"/>
                  </a:lnTo>
                  <a:lnTo>
                    <a:pt x="2167" y="13000"/>
                  </a:lnTo>
                  <a:lnTo>
                    <a:pt x="2562" y="12800"/>
                  </a:lnTo>
                  <a:lnTo>
                    <a:pt x="2660" y="12000"/>
                  </a:lnTo>
                  <a:lnTo>
                    <a:pt x="2956" y="11400"/>
                  </a:lnTo>
                  <a:lnTo>
                    <a:pt x="3054" y="10800"/>
                  </a:lnTo>
                  <a:lnTo>
                    <a:pt x="3350" y="10200"/>
                  </a:lnTo>
                  <a:lnTo>
                    <a:pt x="3547" y="10000"/>
                  </a:lnTo>
                  <a:lnTo>
                    <a:pt x="3744" y="9800"/>
                  </a:lnTo>
                  <a:lnTo>
                    <a:pt x="4039" y="9200"/>
                  </a:lnTo>
                  <a:lnTo>
                    <a:pt x="4236" y="8400"/>
                  </a:lnTo>
                  <a:lnTo>
                    <a:pt x="4433" y="8000"/>
                  </a:lnTo>
                  <a:lnTo>
                    <a:pt x="4729" y="7400"/>
                  </a:lnTo>
                  <a:lnTo>
                    <a:pt x="4828" y="6800"/>
                  </a:lnTo>
                  <a:lnTo>
                    <a:pt x="5123" y="6200"/>
                  </a:lnTo>
                  <a:lnTo>
                    <a:pt x="5320" y="5600"/>
                  </a:lnTo>
                  <a:lnTo>
                    <a:pt x="5419" y="5600"/>
                  </a:lnTo>
                  <a:lnTo>
                    <a:pt x="5813" y="5200"/>
                  </a:lnTo>
                  <a:lnTo>
                    <a:pt x="5813" y="4600"/>
                  </a:lnTo>
                  <a:lnTo>
                    <a:pt x="6305" y="4200"/>
                  </a:lnTo>
                  <a:lnTo>
                    <a:pt x="6502" y="4000"/>
                  </a:lnTo>
                  <a:lnTo>
                    <a:pt x="6601" y="3400"/>
                  </a:lnTo>
                  <a:lnTo>
                    <a:pt x="6897" y="3200"/>
                  </a:lnTo>
                  <a:lnTo>
                    <a:pt x="7192" y="2800"/>
                  </a:lnTo>
                  <a:lnTo>
                    <a:pt x="7291" y="2600"/>
                  </a:lnTo>
                  <a:lnTo>
                    <a:pt x="7586" y="2200"/>
                  </a:lnTo>
                  <a:lnTo>
                    <a:pt x="7685" y="2000"/>
                  </a:lnTo>
                  <a:lnTo>
                    <a:pt x="7980" y="2000"/>
                  </a:lnTo>
                  <a:lnTo>
                    <a:pt x="8177" y="1400"/>
                  </a:lnTo>
                  <a:lnTo>
                    <a:pt x="8374" y="800"/>
                  </a:lnTo>
                  <a:lnTo>
                    <a:pt x="8571" y="800"/>
                  </a:lnTo>
                  <a:lnTo>
                    <a:pt x="8768" y="800"/>
                  </a:lnTo>
                  <a:lnTo>
                    <a:pt x="8966" y="600"/>
                  </a:lnTo>
                  <a:lnTo>
                    <a:pt x="9163" y="600"/>
                  </a:lnTo>
                  <a:lnTo>
                    <a:pt x="9458" y="400"/>
                  </a:lnTo>
                  <a:lnTo>
                    <a:pt x="9557" y="400"/>
                  </a:lnTo>
                  <a:lnTo>
                    <a:pt x="9852" y="400"/>
                  </a:lnTo>
                  <a:lnTo>
                    <a:pt x="10148" y="0"/>
                  </a:lnTo>
                  <a:lnTo>
                    <a:pt x="10345" y="0"/>
                  </a:lnTo>
                  <a:lnTo>
                    <a:pt x="10640" y="0"/>
                  </a:lnTo>
                  <a:lnTo>
                    <a:pt x="10739" y="0"/>
                  </a:lnTo>
                  <a:lnTo>
                    <a:pt x="10936" y="400"/>
                  </a:lnTo>
                  <a:lnTo>
                    <a:pt x="11133" y="400"/>
                  </a:lnTo>
                  <a:lnTo>
                    <a:pt x="11429" y="600"/>
                  </a:lnTo>
                  <a:lnTo>
                    <a:pt x="11626" y="600"/>
                  </a:lnTo>
                  <a:lnTo>
                    <a:pt x="11823" y="800"/>
                  </a:lnTo>
                  <a:lnTo>
                    <a:pt x="12118" y="800"/>
                  </a:lnTo>
                  <a:lnTo>
                    <a:pt x="12217" y="1400"/>
                  </a:lnTo>
                  <a:lnTo>
                    <a:pt x="12414" y="2000"/>
                  </a:lnTo>
                  <a:lnTo>
                    <a:pt x="12808" y="2000"/>
                  </a:lnTo>
                  <a:lnTo>
                    <a:pt x="12906" y="2200"/>
                  </a:lnTo>
                  <a:lnTo>
                    <a:pt x="13202" y="2800"/>
                  </a:lnTo>
                  <a:lnTo>
                    <a:pt x="13498" y="3200"/>
                  </a:lnTo>
                  <a:lnTo>
                    <a:pt x="13596" y="3400"/>
                  </a:lnTo>
                  <a:lnTo>
                    <a:pt x="13793" y="4000"/>
                  </a:lnTo>
                  <a:lnTo>
                    <a:pt x="14187" y="4600"/>
                  </a:lnTo>
                  <a:lnTo>
                    <a:pt x="14384" y="5200"/>
                  </a:lnTo>
                  <a:lnTo>
                    <a:pt x="14581" y="5600"/>
                  </a:lnTo>
                  <a:lnTo>
                    <a:pt x="14877" y="6200"/>
                  </a:lnTo>
                  <a:lnTo>
                    <a:pt x="15074" y="6800"/>
                  </a:lnTo>
                  <a:lnTo>
                    <a:pt x="15271" y="7200"/>
                  </a:lnTo>
                  <a:lnTo>
                    <a:pt x="15468" y="7800"/>
                  </a:lnTo>
                  <a:lnTo>
                    <a:pt x="15764" y="8400"/>
                  </a:lnTo>
                  <a:lnTo>
                    <a:pt x="15961" y="9200"/>
                  </a:lnTo>
                  <a:lnTo>
                    <a:pt x="16256" y="9800"/>
                  </a:lnTo>
                  <a:lnTo>
                    <a:pt x="16355" y="10000"/>
                  </a:lnTo>
                  <a:lnTo>
                    <a:pt x="16650" y="10200"/>
                  </a:lnTo>
                  <a:lnTo>
                    <a:pt x="16749" y="10800"/>
                  </a:lnTo>
                  <a:lnTo>
                    <a:pt x="16946" y="11800"/>
                  </a:lnTo>
                  <a:lnTo>
                    <a:pt x="17143" y="12200"/>
                  </a:lnTo>
                  <a:lnTo>
                    <a:pt x="17340" y="12800"/>
                  </a:lnTo>
                  <a:lnTo>
                    <a:pt x="17635" y="13000"/>
                  </a:lnTo>
                  <a:lnTo>
                    <a:pt x="17734" y="13600"/>
                  </a:lnTo>
                  <a:lnTo>
                    <a:pt x="17931" y="14600"/>
                  </a:lnTo>
                  <a:lnTo>
                    <a:pt x="18128" y="15000"/>
                  </a:lnTo>
                  <a:lnTo>
                    <a:pt x="18424" y="15600"/>
                  </a:lnTo>
                  <a:lnTo>
                    <a:pt x="18522" y="16000"/>
                  </a:lnTo>
                  <a:lnTo>
                    <a:pt x="18818" y="16600"/>
                  </a:lnTo>
                  <a:lnTo>
                    <a:pt x="18916" y="16800"/>
                  </a:lnTo>
                  <a:lnTo>
                    <a:pt x="19113" y="17000"/>
                  </a:lnTo>
                  <a:lnTo>
                    <a:pt x="19212" y="17600"/>
                  </a:lnTo>
                  <a:lnTo>
                    <a:pt x="19310" y="18200"/>
                  </a:lnTo>
                  <a:lnTo>
                    <a:pt x="19507" y="18600"/>
                  </a:lnTo>
                  <a:lnTo>
                    <a:pt x="19606" y="18800"/>
                  </a:lnTo>
                  <a:lnTo>
                    <a:pt x="19704" y="19400"/>
                  </a:lnTo>
                  <a:lnTo>
                    <a:pt x="19901" y="19600"/>
                  </a:lnTo>
                  <a:lnTo>
                    <a:pt x="19901" y="1980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62"/>
            <p:cNvSpPr>
              <a:spLocks/>
            </p:cNvSpPr>
            <p:nvPr/>
          </p:nvSpPr>
          <p:spPr bwMode="auto">
            <a:xfrm>
              <a:off x="2833" y="3739"/>
              <a:ext cx="76" cy="3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185" y="825"/>
                  </a:lnTo>
                  <a:lnTo>
                    <a:pt x="370" y="1443"/>
                  </a:lnTo>
                  <a:lnTo>
                    <a:pt x="556" y="2062"/>
                  </a:lnTo>
                  <a:lnTo>
                    <a:pt x="833" y="2680"/>
                  </a:lnTo>
                  <a:lnTo>
                    <a:pt x="926" y="3299"/>
                  </a:lnTo>
                  <a:lnTo>
                    <a:pt x="1204" y="3918"/>
                  </a:lnTo>
                  <a:lnTo>
                    <a:pt x="1389" y="4330"/>
                  </a:lnTo>
                  <a:lnTo>
                    <a:pt x="1481" y="4948"/>
                  </a:lnTo>
                  <a:lnTo>
                    <a:pt x="1759" y="5567"/>
                  </a:lnTo>
                  <a:lnTo>
                    <a:pt x="2130" y="6392"/>
                  </a:lnTo>
                  <a:lnTo>
                    <a:pt x="2130" y="6804"/>
                  </a:lnTo>
                  <a:lnTo>
                    <a:pt x="2500" y="7216"/>
                  </a:lnTo>
                  <a:lnTo>
                    <a:pt x="2685" y="7835"/>
                  </a:lnTo>
                  <a:lnTo>
                    <a:pt x="2778" y="8454"/>
                  </a:lnTo>
                  <a:lnTo>
                    <a:pt x="2963" y="9278"/>
                  </a:lnTo>
                  <a:lnTo>
                    <a:pt x="3148" y="9691"/>
                  </a:lnTo>
                  <a:lnTo>
                    <a:pt x="3426" y="10309"/>
                  </a:lnTo>
                  <a:lnTo>
                    <a:pt x="3519" y="10928"/>
                  </a:lnTo>
                  <a:lnTo>
                    <a:pt x="3796" y="11134"/>
                  </a:lnTo>
                  <a:lnTo>
                    <a:pt x="4074" y="11753"/>
                  </a:lnTo>
                  <a:lnTo>
                    <a:pt x="4167" y="12371"/>
                  </a:lnTo>
                  <a:lnTo>
                    <a:pt x="4352" y="12990"/>
                  </a:lnTo>
                  <a:lnTo>
                    <a:pt x="4537" y="13196"/>
                  </a:lnTo>
                  <a:lnTo>
                    <a:pt x="4722" y="13814"/>
                  </a:lnTo>
                  <a:lnTo>
                    <a:pt x="5000" y="14021"/>
                  </a:lnTo>
                  <a:lnTo>
                    <a:pt x="5093" y="14639"/>
                  </a:lnTo>
                  <a:lnTo>
                    <a:pt x="5370" y="14845"/>
                  </a:lnTo>
                  <a:lnTo>
                    <a:pt x="5556" y="15464"/>
                  </a:lnTo>
                  <a:lnTo>
                    <a:pt x="5741" y="15876"/>
                  </a:lnTo>
                  <a:lnTo>
                    <a:pt x="6111" y="16495"/>
                  </a:lnTo>
                  <a:lnTo>
                    <a:pt x="6296" y="16701"/>
                  </a:lnTo>
                  <a:lnTo>
                    <a:pt x="6389" y="16907"/>
                  </a:lnTo>
                  <a:lnTo>
                    <a:pt x="6667" y="17526"/>
                  </a:lnTo>
                  <a:lnTo>
                    <a:pt x="6852" y="17526"/>
                  </a:lnTo>
                  <a:lnTo>
                    <a:pt x="7037" y="17938"/>
                  </a:lnTo>
                  <a:lnTo>
                    <a:pt x="7315" y="18144"/>
                  </a:lnTo>
                  <a:lnTo>
                    <a:pt x="7407" y="18557"/>
                  </a:lnTo>
                  <a:lnTo>
                    <a:pt x="7685" y="18763"/>
                  </a:lnTo>
                  <a:lnTo>
                    <a:pt x="7963" y="19175"/>
                  </a:lnTo>
                  <a:lnTo>
                    <a:pt x="7963" y="19381"/>
                  </a:lnTo>
                  <a:lnTo>
                    <a:pt x="8241" y="19588"/>
                  </a:lnTo>
                  <a:lnTo>
                    <a:pt x="8426" y="19588"/>
                  </a:lnTo>
                  <a:lnTo>
                    <a:pt x="8611" y="19794"/>
                  </a:lnTo>
                  <a:lnTo>
                    <a:pt x="8889" y="19794"/>
                  </a:lnTo>
                  <a:lnTo>
                    <a:pt x="8981" y="19794"/>
                  </a:lnTo>
                  <a:lnTo>
                    <a:pt x="9259" y="19794"/>
                  </a:lnTo>
                  <a:lnTo>
                    <a:pt x="9444" y="19794"/>
                  </a:lnTo>
                  <a:lnTo>
                    <a:pt x="9630" y="19794"/>
                  </a:lnTo>
                  <a:lnTo>
                    <a:pt x="9907" y="19794"/>
                  </a:lnTo>
                  <a:lnTo>
                    <a:pt x="10185" y="19794"/>
                  </a:lnTo>
                  <a:lnTo>
                    <a:pt x="10370" y="19794"/>
                  </a:lnTo>
                  <a:lnTo>
                    <a:pt x="10648" y="19794"/>
                  </a:lnTo>
                  <a:lnTo>
                    <a:pt x="10741" y="19588"/>
                  </a:lnTo>
                  <a:lnTo>
                    <a:pt x="11019" y="19588"/>
                  </a:lnTo>
                  <a:lnTo>
                    <a:pt x="11296" y="19381"/>
                  </a:lnTo>
                  <a:lnTo>
                    <a:pt x="11574" y="19175"/>
                  </a:lnTo>
                  <a:lnTo>
                    <a:pt x="11852" y="18763"/>
                  </a:lnTo>
                  <a:lnTo>
                    <a:pt x="11944" y="18557"/>
                  </a:lnTo>
                  <a:lnTo>
                    <a:pt x="12130" y="17938"/>
                  </a:lnTo>
                  <a:lnTo>
                    <a:pt x="12500" y="17526"/>
                  </a:lnTo>
                  <a:lnTo>
                    <a:pt x="12685" y="16907"/>
                  </a:lnTo>
                  <a:lnTo>
                    <a:pt x="12963" y="16907"/>
                  </a:lnTo>
                  <a:lnTo>
                    <a:pt x="13241" y="16495"/>
                  </a:lnTo>
                  <a:lnTo>
                    <a:pt x="13426" y="15876"/>
                  </a:lnTo>
                  <a:lnTo>
                    <a:pt x="13704" y="15464"/>
                  </a:lnTo>
                  <a:lnTo>
                    <a:pt x="13981" y="14845"/>
                  </a:lnTo>
                  <a:lnTo>
                    <a:pt x="14259" y="14639"/>
                  </a:lnTo>
                  <a:lnTo>
                    <a:pt x="14537" y="14021"/>
                  </a:lnTo>
                  <a:lnTo>
                    <a:pt x="14815" y="13608"/>
                  </a:lnTo>
                  <a:lnTo>
                    <a:pt x="14907" y="12990"/>
                  </a:lnTo>
                  <a:lnTo>
                    <a:pt x="15278" y="12371"/>
                  </a:lnTo>
                  <a:lnTo>
                    <a:pt x="15556" y="11753"/>
                  </a:lnTo>
                  <a:lnTo>
                    <a:pt x="15741" y="11134"/>
                  </a:lnTo>
                  <a:lnTo>
                    <a:pt x="15926" y="10515"/>
                  </a:lnTo>
                  <a:lnTo>
                    <a:pt x="16204" y="10309"/>
                  </a:lnTo>
                  <a:lnTo>
                    <a:pt x="16389" y="9691"/>
                  </a:lnTo>
                  <a:lnTo>
                    <a:pt x="16574" y="9072"/>
                  </a:lnTo>
                  <a:lnTo>
                    <a:pt x="16852" y="8454"/>
                  </a:lnTo>
                  <a:lnTo>
                    <a:pt x="17037" y="7835"/>
                  </a:lnTo>
                  <a:lnTo>
                    <a:pt x="17222" y="7216"/>
                  </a:lnTo>
                  <a:lnTo>
                    <a:pt x="17407" y="6804"/>
                  </a:lnTo>
                  <a:lnTo>
                    <a:pt x="17685" y="6392"/>
                  </a:lnTo>
                  <a:lnTo>
                    <a:pt x="17870" y="5979"/>
                  </a:lnTo>
                  <a:lnTo>
                    <a:pt x="18241" y="5361"/>
                  </a:lnTo>
                  <a:lnTo>
                    <a:pt x="18333" y="4742"/>
                  </a:lnTo>
                  <a:lnTo>
                    <a:pt x="18519" y="4330"/>
                  </a:lnTo>
                  <a:lnTo>
                    <a:pt x="18796" y="3918"/>
                  </a:lnTo>
                  <a:lnTo>
                    <a:pt x="18981" y="3505"/>
                  </a:lnTo>
                  <a:lnTo>
                    <a:pt x="19167" y="3299"/>
                  </a:lnTo>
                  <a:lnTo>
                    <a:pt x="19167" y="2680"/>
                  </a:lnTo>
                  <a:lnTo>
                    <a:pt x="19352" y="2268"/>
                  </a:lnTo>
                  <a:lnTo>
                    <a:pt x="19537" y="2062"/>
                  </a:lnTo>
                  <a:lnTo>
                    <a:pt x="19630" y="1443"/>
                  </a:lnTo>
                  <a:lnTo>
                    <a:pt x="19815" y="1443"/>
                  </a:lnTo>
                  <a:lnTo>
                    <a:pt x="19815" y="825"/>
                  </a:lnTo>
                  <a:lnTo>
                    <a:pt x="19907" y="825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Line 63"/>
            <p:cNvSpPr>
              <a:spLocks noChangeShapeType="1"/>
            </p:cNvSpPr>
            <p:nvPr/>
          </p:nvSpPr>
          <p:spPr bwMode="auto">
            <a:xfrm flipV="1">
              <a:off x="2908" y="3734"/>
              <a:ext cx="105" cy="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64"/>
          <p:cNvGrpSpPr>
            <a:grpSpLocks/>
          </p:cNvGrpSpPr>
          <p:nvPr/>
        </p:nvGrpSpPr>
        <p:grpSpPr bwMode="auto">
          <a:xfrm>
            <a:off x="4202113" y="3932238"/>
            <a:ext cx="646112" cy="457200"/>
            <a:chOff x="2045" y="3456"/>
            <a:chExt cx="407" cy="318"/>
          </a:xfrm>
        </p:grpSpPr>
        <p:sp>
          <p:nvSpPr>
            <p:cNvPr id="13426" name="Freeform 65"/>
            <p:cNvSpPr>
              <a:spLocks/>
            </p:cNvSpPr>
            <p:nvPr/>
          </p:nvSpPr>
          <p:spPr bwMode="auto">
            <a:xfrm>
              <a:off x="2045" y="3456"/>
              <a:ext cx="71" cy="3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23"/>
                  </a:moveTo>
                  <a:lnTo>
                    <a:pt x="197" y="18641"/>
                  </a:lnTo>
                  <a:lnTo>
                    <a:pt x="493" y="17670"/>
                  </a:lnTo>
                  <a:lnTo>
                    <a:pt x="690" y="17087"/>
                  </a:lnTo>
                  <a:lnTo>
                    <a:pt x="887" y="16699"/>
                  </a:lnTo>
                  <a:lnTo>
                    <a:pt x="985" y="16117"/>
                  </a:lnTo>
                  <a:lnTo>
                    <a:pt x="1281" y="15146"/>
                  </a:lnTo>
                  <a:lnTo>
                    <a:pt x="1576" y="14951"/>
                  </a:lnTo>
                  <a:lnTo>
                    <a:pt x="1675" y="14369"/>
                  </a:lnTo>
                  <a:lnTo>
                    <a:pt x="1970" y="13592"/>
                  </a:lnTo>
                  <a:lnTo>
                    <a:pt x="2167" y="13010"/>
                  </a:lnTo>
                  <a:lnTo>
                    <a:pt x="2562" y="12427"/>
                  </a:lnTo>
                  <a:lnTo>
                    <a:pt x="2660" y="12039"/>
                  </a:lnTo>
                  <a:lnTo>
                    <a:pt x="2956" y="11262"/>
                  </a:lnTo>
                  <a:lnTo>
                    <a:pt x="3054" y="10680"/>
                  </a:lnTo>
                  <a:lnTo>
                    <a:pt x="3350" y="10291"/>
                  </a:lnTo>
                  <a:lnTo>
                    <a:pt x="3547" y="10097"/>
                  </a:lnTo>
                  <a:lnTo>
                    <a:pt x="3744" y="9515"/>
                  </a:lnTo>
                  <a:lnTo>
                    <a:pt x="4039" y="8932"/>
                  </a:lnTo>
                  <a:lnTo>
                    <a:pt x="4236" y="8544"/>
                  </a:lnTo>
                  <a:lnTo>
                    <a:pt x="4433" y="7961"/>
                  </a:lnTo>
                  <a:lnTo>
                    <a:pt x="4729" y="7573"/>
                  </a:lnTo>
                  <a:lnTo>
                    <a:pt x="4828" y="6990"/>
                  </a:lnTo>
                  <a:lnTo>
                    <a:pt x="5123" y="6602"/>
                  </a:lnTo>
                  <a:lnTo>
                    <a:pt x="5320" y="6019"/>
                  </a:lnTo>
                  <a:lnTo>
                    <a:pt x="5419" y="5631"/>
                  </a:lnTo>
                  <a:lnTo>
                    <a:pt x="5813" y="5243"/>
                  </a:lnTo>
                  <a:lnTo>
                    <a:pt x="5813" y="4660"/>
                  </a:lnTo>
                  <a:lnTo>
                    <a:pt x="6305" y="4078"/>
                  </a:lnTo>
                  <a:lnTo>
                    <a:pt x="6502" y="3883"/>
                  </a:lnTo>
                  <a:lnTo>
                    <a:pt x="6601" y="3301"/>
                  </a:lnTo>
                  <a:lnTo>
                    <a:pt x="6897" y="3301"/>
                  </a:lnTo>
                  <a:lnTo>
                    <a:pt x="7192" y="2718"/>
                  </a:lnTo>
                  <a:lnTo>
                    <a:pt x="7291" y="2524"/>
                  </a:lnTo>
                  <a:lnTo>
                    <a:pt x="7586" y="2136"/>
                  </a:lnTo>
                  <a:lnTo>
                    <a:pt x="7685" y="1942"/>
                  </a:lnTo>
                  <a:lnTo>
                    <a:pt x="7980" y="1942"/>
                  </a:lnTo>
                  <a:lnTo>
                    <a:pt x="8177" y="1359"/>
                  </a:lnTo>
                  <a:lnTo>
                    <a:pt x="8374" y="1359"/>
                  </a:lnTo>
                  <a:lnTo>
                    <a:pt x="8571" y="777"/>
                  </a:lnTo>
                  <a:lnTo>
                    <a:pt x="8768" y="777"/>
                  </a:lnTo>
                  <a:lnTo>
                    <a:pt x="8966" y="583"/>
                  </a:lnTo>
                  <a:lnTo>
                    <a:pt x="9163" y="583"/>
                  </a:lnTo>
                  <a:lnTo>
                    <a:pt x="9458" y="388"/>
                  </a:lnTo>
                  <a:lnTo>
                    <a:pt x="9557" y="388"/>
                  </a:lnTo>
                  <a:lnTo>
                    <a:pt x="9852" y="388"/>
                  </a:lnTo>
                  <a:lnTo>
                    <a:pt x="10148" y="0"/>
                  </a:lnTo>
                  <a:lnTo>
                    <a:pt x="10345" y="0"/>
                  </a:lnTo>
                  <a:lnTo>
                    <a:pt x="10640" y="0"/>
                  </a:lnTo>
                  <a:lnTo>
                    <a:pt x="10739" y="0"/>
                  </a:lnTo>
                  <a:lnTo>
                    <a:pt x="10936" y="388"/>
                  </a:lnTo>
                  <a:lnTo>
                    <a:pt x="11133" y="388"/>
                  </a:lnTo>
                  <a:lnTo>
                    <a:pt x="11429" y="583"/>
                  </a:lnTo>
                  <a:lnTo>
                    <a:pt x="11626" y="583"/>
                  </a:lnTo>
                  <a:lnTo>
                    <a:pt x="11823" y="777"/>
                  </a:lnTo>
                  <a:lnTo>
                    <a:pt x="12118" y="777"/>
                  </a:lnTo>
                  <a:lnTo>
                    <a:pt x="12217" y="1359"/>
                  </a:lnTo>
                  <a:lnTo>
                    <a:pt x="12414" y="1942"/>
                  </a:lnTo>
                  <a:lnTo>
                    <a:pt x="12808" y="1942"/>
                  </a:lnTo>
                  <a:lnTo>
                    <a:pt x="12906" y="2136"/>
                  </a:lnTo>
                  <a:lnTo>
                    <a:pt x="13202" y="2718"/>
                  </a:lnTo>
                  <a:lnTo>
                    <a:pt x="13498" y="3301"/>
                  </a:lnTo>
                  <a:lnTo>
                    <a:pt x="13596" y="3883"/>
                  </a:lnTo>
                  <a:lnTo>
                    <a:pt x="13793" y="3883"/>
                  </a:lnTo>
                  <a:lnTo>
                    <a:pt x="14187" y="4466"/>
                  </a:lnTo>
                  <a:lnTo>
                    <a:pt x="14384" y="5049"/>
                  </a:lnTo>
                  <a:lnTo>
                    <a:pt x="14581" y="5631"/>
                  </a:lnTo>
                  <a:lnTo>
                    <a:pt x="14877" y="6019"/>
                  </a:lnTo>
                  <a:lnTo>
                    <a:pt x="15074" y="6602"/>
                  </a:lnTo>
                  <a:lnTo>
                    <a:pt x="15271" y="7184"/>
                  </a:lnTo>
                  <a:lnTo>
                    <a:pt x="15468" y="7767"/>
                  </a:lnTo>
                  <a:lnTo>
                    <a:pt x="15764" y="8350"/>
                  </a:lnTo>
                  <a:lnTo>
                    <a:pt x="15961" y="8932"/>
                  </a:lnTo>
                  <a:lnTo>
                    <a:pt x="16256" y="9515"/>
                  </a:lnTo>
                  <a:lnTo>
                    <a:pt x="16355" y="10097"/>
                  </a:lnTo>
                  <a:lnTo>
                    <a:pt x="16650" y="10291"/>
                  </a:lnTo>
                  <a:lnTo>
                    <a:pt x="16749" y="10680"/>
                  </a:lnTo>
                  <a:lnTo>
                    <a:pt x="16946" y="11650"/>
                  </a:lnTo>
                  <a:lnTo>
                    <a:pt x="17143" y="12039"/>
                  </a:lnTo>
                  <a:lnTo>
                    <a:pt x="17340" y="12427"/>
                  </a:lnTo>
                  <a:lnTo>
                    <a:pt x="17635" y="13204"/>
                  </a:lnTo>
                  <a:lnTo>
                    <a:pt x="17734" y="13786"/>
                  </a:lnTo>
                  <a:lnTo>
                    <a:pt x="17931" y="14369"/>
                  </a:lnTo>
                  <a:lnTo>
                    <a:pt x="18128" y="14951"/>
                  </a:lnTo>
                  <a:lnTo>
                    <a:pt x="18424" y="15146"/>
                  </a:lnTo>
                  <a:lnTo>
                    <a:pt x="18522" y="15728"/>
                  </a:lnTo>
                  <a:lnTo>
                    <a:pt x="18818" y="16311"/>
                  </a:lnTo>
                  <a:lnTo>
                    <a:pt x="18916" y="16893"/>
                  </a:lnTo>
                  <a:lnTo>
                    <a:pt x="19113" y="17087"/>
                  </a:lnTo>
                  <a:lnTo>
                    <a:pt x="19212" y="17670"/>
                  </a:lnTo>
                  <a:lnTo>
                    <a:pt x="19310" y="18058"/>
                  </a:lnTo>
                  <a:lnTo>
                    <a:pt x="19507" y="18641"/>
                  </a:lnTo>
                  <a:lnTo>
                    <a:pt x="19606" y="18835"/>
                  </a:lnTo>
                  <a:lnTo>
                    <a:pt x="19704" y="19223"/>
                  </a:lnTo>
                  <a:lnTo>
                    <a:pt x="19901" y="19612"/>
                  </a:lnTo>
                  <a:lnTo>
                    <a:pt x="19901" y="19806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27" name="Freeform 66"/>
            <p:cNvSpPr>
              <a:spLocks/>
            </p:cNvSpPr>
            <p:nvPr/>
          </p:nvSpPr>
          <p:spPr bwMode="auto">
            <a:xfrm>
              <a:off x="2116" y="3491"/>
              <a:ext cx="76" cy="3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185" y="800"/>
                  </a:lnTo>
                  <a:lnTo>
                    <a:pt x="370" y="1400"/>
                  </a:lnTo>
                  <a:lnTo>
                    <a:pt x="556" y="2000"/>
                  </a:lnTo>
                  <a:lnTo>
                    <a:pt x="833" y="2600"/>
                  </a:lnTo>
                  <a:lnTo>
                    <a:pt x="926" y="3200"/>
                  </a:lnTo>
                  <a:lnTo>
                    <a:pt x="1204" y="4000"/>
                  </a:lnTo>
                  <a:lnTo>
                    <a:pt x="1389" y="4200"/>
                  </a:lnTo>
                  <a:lnTo>
                    <a:pt x="1481" y="5200"/>
                  </a:lnTo>
                  <a:lnTo>
                    <a:pt x="1759" y="5600"/>
                  </a:lnTo>
                  <a:lnTo>
                    <a:pt x="2130" y="6200"/>
                  </a:lnTo>
                  <a:lnTo>
                    <a:pt x="2130" y="7200"/>
                  </a:lnTo>
                  <a:lnTo>
                    <a:pt x="2500" y="7800"/>
                  </a:lnTo>
                  <a:lnTo>
                    <a:pt x="2685" y="8200"/>
                  </a:lnTo>
                  <a:lnTo>
                    <a:pt x="2778" y="8800"/>
                  </a:lnTo>
                  <a:lnTo>
                    <a:pt x="2963" y="9400"/>
                  </a:lnTo>
                  <a:lnTo>
                    <a:pt x="3148" y="10000"/>
                  </a:lnTo>
                  <a:lnTo>
                    <a:pt x="3426" y="10200"/>
                  </a:lnTo>
                  <a:lnTo>
                    <a:pt x="3519" y="10800"/>
                  </a:lnTo>
                  <a:lnTo>
                    <a:pt x="3796" y="11400"/>
                  </a:lnTo>
                  <a:lnTo>
                    <a:pt x="4074" y="11800"/>
                  </a:lnTo>
                  <a:lnTo>
                    <a:pt x="4167" y="12200"/>
                  </a:lnTo>
                  <a:lnTo>
                    <a:pt x="4352" y="12800"/>
                  </a:lnTo>
                  <a:lnTo>
                    <a:pt x="4537" y="13400"/>
                  </a:lnTo>
                  <a:lnTo>
                    <a:pt x="4722" y="13600"/>
                  </a:lnTo>
                  <a:lnTo>
                    <a:pt x="5000" y="14200"/>
                  </a:lnTo>
                  <a:lnTo>
                    <a:pt x="5093" y="14800"/>
                  </a:lnTo>
                  <a:lnTo>
                    <a:pt x="5370" y="15000"/>
                  </a:lnTo>
                  <a:lnTo>
                    <a:pt x="5556" y="15400"/>
                  </a:lnTo>
                  <a:lnTo>
                    <a:pt x="5741" y="16000"/>
                  </a:lnTo>
                  <a:lnTo>
                    <a:pt x="6111" y="16200"/>
                  </a:lnTo>
                  <a:lnTo>
                    <a:pt x="6296" y="16600"/>
                  </a:lnTo>
                  <a:lnTo>
                    <a:pt x="6389" y="17000"/>
                  </a:lnTo>
                  <a:lnTo>
                    <a:pt x="6667" y="17600"/>
                  </a:lnTo>
                  <a:lnTo>
                    <a:pt x="6852" y="17600"/>
                  </a:lnTo>
                  <a:lnTo>
                    <a:pt x="7037" y="18000"/>
                  </a:lnTo>
                  <a:lnTo>
                    <a:pt x="7315" y="18200"/>
                  </a:lnTo>
                  <a:lnTo>
                    <a:pt x="7407" y="18600"/>
                  </a:lnTo>
                  <a:lnTo>
                    <a:pt x="7685" y="18800"/>
                  </a:lnTo>
                  <a:lnTo>
                    <a:pt x="7963" y="19200"/>
                  </a:lnTo>
                  <a:lnTo>
                    <a:pt x="7963" y="19400"/>
                  </a:lnTo>
                  <a:lnTo>
                    <a:pt x="8241" y="19600"/>
                  </a:lnTo>
                  <a:lnTo>
                    <a:pt x="8426" y="19600"/>
                  </a:lnTo>
                  <a:lnTo>
                    <a:pt x="8611" y="19800"/>
                  </a:lnTo>
                  <a:lnTo>
                    <a:pt x="8889" y="19800"/>
                  </a:lnTo>
                  <a:lnTo>
                    <a:pt x="8981" y="19800"/>
                  </a:lnTo>
                  <a:lnTo>
                    <a:pt x="9259" y="19800"/>
                  </a:lnTo>
                  <a:lnTo>
                    <a:pt x="9444" y="19800"/>
                  </a:lnTo>
                  <a:lnTo>
                    <a:pt x="9630" y="19800"/>
                  </a:lnTo>
                  <a:lnTo>
                    <a:pt x="9907" y="19800"/>
                  </a:lnTo>
                  <a:lnTo>
                    <a:pt x="10185" y="19800"/>
                  </a:lnTo>
                  <a:lnTo>
                    <a:pt x="10370" y="19800"/>
                  </a:lnTo>
                  <a:lnTo>
                    <a:pt x="10648" y="19800"/>
                  </a:lnTo>
                  <a:lnTo>
                    <a:pt x="10741" y="19600"/>
                  </a:lnTo>
                  <a:lnTo>
                    <a:pt x="11019" y="19600"/>
                  </a:lnTo>
                  <a:lnTo>
                    <a:pt x="11296" y="19400"/>
                  </a:lnTo>
                  <a:lnTo>
                    <a:pt x="11574" y="19200"/>
                  </a:lnTo>
                  <a:lnTo>
                    <a:pt x="11852" y="18800"/>
                  </a:lnTo>
                  <a:lnTo>
                    <a:pt x="11944" y="18200"/>
                  </a:lnTo>
                  <a:lnTo>
                    <a:pt x="12130" y="18000"/>
                  </a:lnTo>
                  <a:lnTo>
                    <a:pt x="12500" y="17600"/>
                  </a:lnTo>
                  <a:lnTo>
                    <a:pt x="12685" y="17000"/>
                  </a:lnTo>
                  <a:lnTo>
                    <a:pt x="12963" y="16600"/>
                  </a:lnTo>
                  <a:lnTo>
                    <a:pt x="13241" y="16600"/>
                  </a:lnTo>
                  <a:lnTo>
                    <a:pt x="13426" y="16000"/>
                  </a:lnTo>
                  <a:lnTo>
                    <a:pt x="13704" y="15400"/>
                  </a:lnTo>
                  <a:lnTo>
                    <a:pt x="13981" y="14800"/>
                  </a:lnTo>
                  <a:lnTo>
                    <a:pt x="14259" y="14200"/>
                  </a:lnTo>
                  <a:lnTo>
                    <a:pt x="14537" y="13600"/>
                  </a:lnTo>
                  <a:lnTo>
                    <a:pt x="14815" y="13400"/>
                  </a:lnTo>
                  <a:lnTo>
                    <a:pt x="14907" y="12800"/>
                  </a:lnTo>
                  <a:lnTo>
                    <a:pt x="15278" y="12200"/>
                  </a:lnTo>
                  <a:lnTo>
                    <a:pt x="15556" y="11800"/>
                  </a:lnTo>
                  <a:lnTo>
                    <a:pt x="15741" y="10800"/>
                  </a:lnTo>
                  <a:lnTo>
                    <a:pt x="15926" y="10600"/>
                  </a:lnTo>
                  <a:lnTo>
                    <a:pt x="16204" y="10200"/>
                  </a:lnTo>
                  <a:lnTo>
                    <a:pt x="16389" y="9800"/>
                  </a:lnTo>
                  <a:lnTo>
                    <a:pt x="16574" y="9200"/>
                  </a:lnTo>
                  <a:lnTo>
                    <a:pt x="16852" y="8400"/>
                  </a:lnTo>
                  <a:lnTo>
                    <a:pt x="17037" y="8200"/>
                  </a:lnTo>
                  <a:lnTo>
                    <a:pt x="17222" y="7800"/>
                  </a:lnTo>
                  <a:lnTo>
                    <a:pt x="17407" y="7200"/>
                  </a:lnTo>
                  <a:lnTo>
                    <a:pt x="17685" y="6600"/>
                  </a:lnTo>
                  <a:lnTo>
                    <a:pt x="17870" y="6000"/>
                  </a:lnTo>
                  <a:lnTo>
                    <a:pt x="18241" y="5400"/>
                  </a:lnTo>
                  <a:lnTo>
                    <a:pt x="18333" y="4800"/>
                  </a:lnTo>
                  <a:lnTo>
                    <a:pt x="18519" y="4200"/>
                  </a:lnTo>
                  <a:lnTo>
                    <a:pt x="18796" y="4000"/>
                  </a:lnTo>
                  <a:lnTo>
                    <a:pt x="18981" y="3600"/>
                  </a:lnTo>
                  <a:lnTo>
                    <a:pt x="19167" y="3200"/>
                  </a:lnTo>
                  <a:lnTo>
                    <a:pt x="19167" y="2800"/>
                  </a:lnTo>
                  <a:lnTo>
                    <a:pt x="19352" y="2200"/>
                  </a:lnTo>
                  <a:lnTo>
                    <a:pt x="19537" y="2000"/>
                  </a:lnTo>
                  <a:lnTo>
                    <a:pt x="19630" y="2000"/>
                  </a:lnTo>
                  <a:lnTo>
                    <a:pt x="19815" y="1400"/>
                  </a:lnTo>
                  <a:lnTo>
                    <a:pt x="19815" y="800"/>
                  </a:lnTo>
                  <a:lnTo>
                    <a:pt x="19907" y="80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28" name="Freeform 67"/>
            <p:cNvSpPr>
              <a:spLocks/>
            </p:cNvSpPr>
            <p:nvPr/>
          </p:nvSpPr>
          <p:spPr bwMode="auto">
            <a:xfrm>
              <a:off x="2194" y="3457"/>
              <a:ext cx="71" cy="3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00"/>
                  </a:moveTo>
                  <a:lnTo>
                    <a:pt x="197" y="18600"/>
                  </a:lnTo>
                  <a:lnTo>
                    <a:pt x="493" y="17600"/>
                  </a:lnTo>
                  <a:lnTo>
                    <a:pt x="690" y="17000"/>
                  </a:lnTo>
                  <a:lnTo>
                    <a:pt x="887" y="16800"/>
                  </a:lnTo>
                  <a:lnTo>
                    <a:pt x="985" y="16000"/>
                  </a:lnTo>
                  <a:lnTo>
                    <a:pt x="1281" y="15600"/>
                  </a:lnTo>
                  <a:lnTo>
                    <a:pt x="1576" y="15000"/>
                  </a:lnTo>
                  <a:lnTo>
                    <a:pt x="1675" y="14200"/>
                  </a:lnTo>
                  <a:lnTo>
                    <a:pt x="1970" y="13600"/>
                  </a:lnTo>
                  <a:lnTo>
                    <a:pt x="2167" y="13000"/>
                  </a:lnTo>
                  <a:lnTo>
                    <a:pt x="2562" y="12800"/>
                  </a:lnTo>
                  <a:lnTo>
                    <a:pt x="2660" y="12000"/>
                  </a:lnTo>
                  <a:lnTo>
                    <a:pt x="2956" y="11400"/>
                  </a:lnTo>
                  <a:lnTo>
                    <a:pt x="3054" y="10800"/>
                  </a:lnTo>
                  <a:lnTo>
                    <a:pt x="3350" y="10200"/>
                  </a:lnTo>
                  <a:lnTo>
                    <a:pt x="3547" y="10000"/>
                  </a:lnTo>
                  <a:lnTo>
                    <a:pt x="3744" y="9800"/>
                  </a:lnTo>
                  <a:lnTo>
                    <a:pt x="4039" y="9200"/>
                  </a:lnTo>
                  <a:lnTo>
                    <a:pt x="4236" y="8400"/>
                  </a:lnTo>
                  <a:lnTo>
                    <a:pt x="4433" y="8000"/>
                  </a:lnTo>
                  <a:lnTo>
                    <a:pt x="4729" y="7400"/>
                  </a:lnTo>
                  <a:lnTo>
                    <a:pt x="4828" y="6800"/>
                  </a:lnTo>
                  <a:lnTo>
                    <a:pt x="5123" y="6200"/>
                  </a:lnTo>
                  <a:lnTo>
                    <a:pt x="5320" y="5600"/>
                  </a:lnTo>
                  <a:lnTo>
                    <a:pt x="5419" y="5600"/>
                  </a:lnTo>
                  <a:lnTo>
                    <a:pt x="5813" y="5200"/>
                  </a:lnTo>
                  <a:lnTo>
                    <a:pt x="5813" y="4600"/>
                  </a:lnTo>
                  <a:lnTo>
                    <a:pt x="6305" y="4200"/>
                  </a:lnTo>
                  <a:lnTo>
                    <a:pt x="6502" y="4000"/>
                  </a:lnTo>
                  <a:lnTo>
                    <a:pt x="6601" y="3400"/>
                  </a:lnTo>
                  <a:lnTo>
                    <a:pt x="6897" y="3200"/>
                  </a:lnTo>
                  <a:lnTo>
                    <a:pt x="7192" y="2800"/>
                  </a:lnTo>
                  <a:lnTo>
                    <a:pt x="7291" y="2600"/>
                  </a:lnTo>
                  <a:lnTo>
                    <a:pt x="7586" y="2200"/>
                  </a:lnTo>
                  <a:lnTo>
                    <a:pt x="7685" y="2000"/>
                  </a:lnTo>
                  <a:lnTo>
                    <a:pt x="7980" y="2000"/>
                  </a:lnTo>
                  <a:lnTo>
                    <a:pt x="8177" y="1400"/>
                  </a:lnTo>
                  <a:lnTo>
                    <a:pt x="8374" y="800"/>
                  </a:lnTo>
                  <a:lnTo>
                    <a:pt x="8571" y="800"/>
                  </a:lnTo>
                  <a:lnTo>
                    <a:pt x="8768" y="800"/>
                  </a:lnTo>
                  <a:lnTo>
                    <a:pt x="8966" y="600"/>
                  </a:lnTo>
                  <a:lnTo>
                    <a:pt x="9163" y="600"/>
                  </a:lnTo>
                  <a:lnTo>
                    <a:pt x="9458" y="400"/>
                  </a:lnTo>
                  <a:lnTo>
                    <a:pt x="9557" y="400"/>
                  </a:lnTo>
                  <a:lnTo>
                    <a:pt x="9852" y="400"/>
                  </a:lnTo>
                  <a:lnTo>
                    <a:pt x="10148" y="0"/>
                  </a:lnTo>
                  <a:lnTo>
                    <a:pt x="10345" y="0"/>
                  </a:lnTo>
                  <a:lnTo>
                    <a:pt x="10640" y="0"/>
                  </a:lnTo>
                  <a:lnTo>
                    <a:pt x="10739" y="0"/>
                  </a:lnTo>
                  <a:lnTo>
                    <a:pt x="10936" y="400"/>
                  </a:lnTo>
                  <a:lnTo>
                    <a:pt x="11133" y="400"/>
                  </a:lnTo>
                  <a:lnTo>
                    <a:pt x="11429" y="600"/>
                  </a:lnTo>
                  <a:lnTo>
                    <a:pt x="11626" y="600"/>
                  </a:lnTo>
                  <a:lnTo>
                    <a:pt x="11823" y="800"/>
                  </a:lnTo>
                  <a:lnTo>
                    <a:pt x="12118" y="800"/>
                  </a:lnTo>
                  <a:lnTo>
                    <a:pt x="12217" y="1400"/>
                  </a:lnTo>
                  <a:lnTo>
                    <a:pt x="12414" y="2000"/>
                  </a:lnTo>
                  <a:lnTo>
                    <a:pt x="12808" y="2000"/>
                  </a:lnTo>
                  <a:lnTo>
                    <a:pt x="12906" y="2200"/>
                  </a:lnTo>
                  <a:lnTo>
                    <a:pt x="13202" y="2800"/>
                  </a:lnTo>
                  <a:lnTo>
                    <a:pt x="13498" y="3200"/>
                  </a:lnTo>
                  <a:lnTo>
                    <a:pt x="13596" y="3400"/>
                  </a:lnTo>
                  <a:lnTo>
                    <a:pt x="13793" y="4000"/>
                  </a:lnTo>
                  <a:lnTo>
                    <a:pt x="14187" y="4600"/>
                  </a:lnTo>
                  <a:lnTo>
                    <a:pt x="14384" y="5200"/>
                  </a:lnTo>
                  <a:lnTo>
                    <a:pt x="14581" y="5600"/>
                  </a:lnTo>
                  <a:lnTo>
                    <a:pt x="14877" y="6200"/>
                  </a:lnTo>
                  <a:lnTo>
                    <a:pt x="15074" y="6800"/>
                  </a:lnTo>
                  <a:lnTo>
                    <a:pt x="15271" y="7200"/>
                  </a:lnTo>
                  <a:lnTo>
                    <a:pt x="15468" y="7800"/>
                  </a:lnTo>
                  <a:lnTo>
                    <a:pt x="15764" y="8400"/>
                  </a:lnTo>
                  <a:lnTo>
                    <a:pt x="15961" y="9200"/>
                  </a:lnTo>
                  <a:lnTo>
                    <a:pt x="16256" y="9800"/>
                  </a:lnTo>
                  <a:lnTo>
                    <a:pt x="16355" y="10000"/>
                  </a:lnTo>
                  <a:lnTo>
                    <a:pt x="16650" y="10200"/>
                  </a:lnTo>
                  <a:lnTo>
                    <a:pt x="16749" y="10800"/>
                  </a:lnTo>
                  <a:lnTo>
                    <a:pt x="16946" y="11800"/>
                  </a:lnTo>
                  <a:lnTo>
                    <a:pt x="17143" y="12200"/>
                  </a:lnTo>
                  <a:lnTo>
                    <a:pt x="17340" y="12800"/>
                  </a:lnTo>
                  <a:lnTo>
                    <a:pt x="17635" y="13000"/>
                  </a:lnTo>
                  <a:lnTo>
                    <a:pt x="17734" y="13600"/>
                  </a:lnTo>
                  <a:lnTo>
                    <a:pt x="17931" y="14600"/>
                  </a:lnTo>
                  <a:lnTo>
                    <a:pt x="18128" y="15000"/>
                  </a:lnTo>
                  <a:lnTo>
                    <a:pt x="18424" y="15600"/>
                  </a:lnTo>
                  <a:lnTo>
                    <a:pt x="18522" y="16000"/>
                  </a:lnTo>
                  <a:lnTo>
                    <a:pt x="18818" y="16600"/>
                  </a:lnTo>
                  <a:lnTo>
                    <a:pt x="18916" y="16800"/>
                  </a:lnTo>
                  <a:lnTo>
                    <a:pt x="19113" y="17000"/>
                  </a:lnTo>
                  <a:lnTo>
                    <a:pt x="19212" y="17600"/>
                  </a:lnTo>
                  <a:lnTo>
                    <a:pt x="19310" y="18200"/>
                  </a:lnTo>
                  <a:lnTo>
                    <a:pt x="19507" y="18600"/>
                  </a:lnTo>
                  <a:lnTo>
                    <a:pt x="19606" y="18800"/>
                  </a:lnTo>
                  <a:lnTo>
                    <a:pt x="19704" y="19400"/>
                  </a:lnTo>
                  <a:lnTo>
                    <a:pt x="19901" y="19600"/>
                  </a:lnTo>
                  <a:lnTo>
                    <a:pt x="19901" y="1980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29" name="Freeform 68"/>
            <p:cNvSpPr>
              <a:spLocks/>
            </p:cNvSpPr>
            <p:nvPr/>
          </p:nvSpPr>
          <p:spPr bwMode="auto">
            <a:xfrm>
              <a:off x="2265" y="3491"/>
              <a:ext cx="76" cy="3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185" y="825"/>
                  </a:lnTo>
                  <a:lnTo>
                    <a:pt x="370" y="1443"/>
                  </a:lnTo>
                  <a:lnTo>
                    <a:pt x="556" y="2062"/>
                  </a:lnTo>
                  <a:lnTo>
                    <a:pt x="833" y="2680"/>
                  </a:lnTo>
                  <a:lnTo>
                    <a:pt x="926" y="3299"/>
                  </a:lnTo>
                  <a:lnTo>
                    <a:pt x="1204" y="3918"/>
                  </a:lnTo>
                  <a:lnTo>
                    <a:pt x="1389" y="4330"/>
                  </a:lnTo>
                  <a:lnTo>
                    <a:pt x="1481" y="4948"/>
                  </a:lnTo>
                  <a:lnTo>
                    <a:pt x="1759" y="5567"/>
                  </a:lnTo>
                  <a:lnTo>
                    <a:pt x="2130" y="6392"/>
                  </a:lnTo>
                  <a:lnTo>
                    <a:pt x="2130" y="6804"/>
                  </a:lnTo>
                  <a:lnTo>
                    <a:pt x="2500" y="7216"/>
                  </a:lnTo>
                  <a:lnTo>
                    <a:pt x="2685" y="7835"/>
                  </a:lnTo>
                  <a:lnTo>
                    <a:pt x="2778" y="8454"/>
                  </a:lnTo>
                  <a:lnTo>
                    <a:pt x="2963" y="9278"/>
                  </a:lnTo>
                  <a:lnTo>
                    <a:pt x="3148" y="9691"/>
                  </a:lnTo>
                  <a:lnTo>
                    <a:pt x="3426" y="10309"/>
                  </a:lnTo>
                  <a:lnTo>
                    <a:pt x="3519" y="10928"/>
                  </a:lnTo>
                  <a:lnTo>
                    <a:pt x="3796" y="11134"/>
                  </a:lnTo>
                  <a:lnTo>
                    <a:pt x="4074" y="11753"/>
                  </a:lnTo>
                  <a:lnTo>
                    <a:pt x="4167" y="12371"/>
                  </a:lnTo>
                  <a:lnTo>
                    <a:pt x="4352" y="12990"/>
                  </a:lnTo>
                  <a:lnTo>
                    <a:pt x="4537" y="13196"/>
                  </a:lnTo>
                  <a:lnTo>
                    <a:pt x="4722" y="13814"/>
                  </a:lnTo>
                  <a:lnTo>
                    <a:pt x="5000" y="14021"/>
                  </a:lnTo>
                  <a:lnTo>
                    <a:pt x="5093" y="14639"/>
                  </a:lnTo>
                  <a:lnTo>
                    <a:pt x="5370" y="14845"/>
                  </a:lnTo>
                  <a:lnTo>
                    <a:pt x="5556" y="15464"/>
                  </a:lnTo>
                  <a:lnTo>
                    <a:pt x="5741" y="15876"/>
                  </a:lnTo>
                  <a:lnTo>
                    <a:pt x="6111" y="16495"/>
                  </a:lnTo>
                  <a:lnTo>
                    <a:pt x="6296" y="16701"/>
                  </a:lnTo>
                  <a:lnTo>
                    <a:pt x="6389" y="16907"/>
                  </a:lnTo>
                  <a:lnTo>
                    <a:pt x="6667" y="17526"/>
                  </a:lnTo>
                  <a:lnTo>
                    <a:pt x="6852" y="17526"/>
                  </a:lnTo>
                  <a:lnTo>
                    <a:pt x="7037" y="17938"/>
                  </a:lnTo>
                  <a:lnTo>
                    <a:pt x="7315" y="18144"/>
                  </a:lnTo>
                  <a:lnTo>
                    <a:pt x="7407" y="18557"/>
                  </a:lnTo>
                  <a:lnTo>
                    <a:pt x="7685" y="18763"/>
                  </a:lnTo>
                  <a:lnTo>
                    <a:pt x="7963" y="19175"/>
                  </a:lnTo>
                  <a:lnTo>
                    <a:pt x="7963" y="19381"/>
                  </a:lnTo>
                  <a:lnTo>
                    <a:pt x="8241" y="19588"/>
                  </a:lnTo>
                  <a:lnTo>
                    <a:pt x="8426" y="19588"/>
                  </a:lnTo>
                  <a:lnTo>
                    <a:pt x="8611" y="19794"/>
                  </a:lnTo>
                  <a:lnTo>
                    <a:pt x="8889" y="19794"/>
                  </a:lnTo>
                  <a:lnTo>
                    <a:pt x="8981" y="19794"/>
                  </a:lnTo>
                  <a:lnTo>
                    <a:pt x="9259" y="19794"/>
                  </a:lnTo>
                  <a:lnTo>
                    <a:pt x="9444" y="19794"/>
                  </a:lnTo>
                  <a:lnTo>
                    <a:pt x="9630" y="19794"/>
                  </a:lnTo>
                  <a:lnTo>
                    <a:pt x="9907" y="19794"/>
                  </a:lnTo>
                  <a:lnTo>
                    <a:pt x="10185" y="19794"/>
                  </a:lnTo>
                  <a:lnTo>
                    <a:pt x="10370" y="19794"/>
                  </a:lnTo>
                  <a:lnTo>
                    <a:pt x="10648" y="19794"/>
                  </a:lnTo>
                  <a:lnTo>
                    <a:pt x="10741" y="19588"/>
                  </a:lnTo>
                  <a:lnTo>
                    <a:pt x="11019" y="19588"/>
                  </a:lnTo>
                  <a:lnTo>
                    <a:pt x="11296" y="19381"/>
                  </a:lnTo>
                  <a:lnTo>
                    <a:pt x="11574" y="19175"/>
                  </a:lnTo>
                  <a:lnTo>
                    <a:pt x="11852" y="18763"/>
                  </a:lnTo>
                  <a:lnTo>
                    <a:pt x="11944" y="18557"/>
                  </a:lnTo>
                  <a:lnTo>
                    <a:pt x="12130" y="17938"/>
                  </a:lnTo>
                  <a:lnTo>
                    <a:pt x="12500" y="17526"/>
                  </a:lnTo>
                  <a:lnTo>
                    <a:pt x="12685" y="16907"/>
                  </a:lnTo>
                  <a:lnTo>
                    <a:pt x="12963" y="16907"/>
                  </a:lnTo>
                  <a:lnTo>
                    <a:pt x="13241" y="16495"/>
                  </a:lnTo>
                  <a:lnTo>
                    <a:pt x="13426" y="15876"/>
                  </a:lnTo>
                  <a:lnTo>
                    <a:pt x="13704" y="15464"/>
                  </a:lnTo>
                  <a:lnTo>
                    <a:pt x="13981" y="14845"/>
                  </a:lnTo>
                  <a:lnTo>
                    <a:pt x="14259" y="14639"/>
                  </a:lnTo>
                  <a:lnTo>
                    <a:pt x="14537" y="14021"/>
                  </a:lnTo>
                  <a:lnTo>
                    <a:pt x="14815" y="13608"/>
                  </a:lnTo>
                  <a:lnTo>
                    <a:pt x="14907" y="12990"/>
                  </a:lnTo>
                  <a:lnTo>
                    <a:pt x="15278" y="12371"/>
                  </a:lnTo>
                  <a:lnTo>
                    <a:pt x="15556" y="11753"/>
                  </a:lnTo>
                  <a:lnTo>
                    <a:pt x="15741" y="11134"/>
                  </a:lnTo>
                  <a:lnTo>
                    <a:pt x="15926" y="10515"/>
                  </a:lnTo>
                  <a:lnTo>
                    <a:pt x="16204" y="10309"/>
                  </a:lnTo>
                  <a:lnTo>
                    <a:pt x="16389" y="9691"/>
                  </a:lnTo>
                  <a:lnTo>
                    <a:pt x="16574" y="9072"/>
                  </a:lnTo>
                  <a:lnTo>
                    <a:pt x="16852" y="8454"/>
                  </a:lnTo>
                  <a:lnTo>
                    <a:pt x="17037" y="7835"/>
                  </a:lnTo>
                  <a:lnTo>
                    <a:pt x="17222" y="7216"/>
                  </a:lnTo>
                  <a:lnTo>
                    <a:pt x="17407" y="6804"/>
                  </a:lnTo>
                  <a:lnTo>
                    <a:pt x="17685" y="6392"/>
                  </a:lnTo>
                  <a:lnTo>
                    <a:pt x="17870" y="5979"/>
                  </a:lnTo>
                  <a:lnTo>
                    <a:pt x="18241" y="5361"/>
                  </a:lnTo>
                  <a:lnTo>
                    <a:pt x="18333" y="4742"/>
                  </a:lnTo>
                  <a:lnTo>
                    <a:pt x="18519" y="4330"/>
                  </a:lnTo>
                  <a:lnTo>
                    <a:pt x="18796" y="3918"/>
                  </a:lnTo>
                  <a:lnTo>
                    <a:pt x="18981" y="3505"/>
                  </a:lnTo>
                  <a:lnTo>
                    <a:pt x="19167" y="3299"/>
                  </a:lnTo>
                  <a:lnTo>
                    <a:pt x="19167" y="2680"/>
                  </a:lnTo>
                  <a:lnTo>
                    <a:pt x="19352" y="2268"/>
                  </a:lnTo>
                  <a:lnTo>
                    <a:pt x="19537" y="2062"/>
                  </a:lnTo>
                  <a:lnTo>
                    <a:pt x="19630" y="1443"/>
                  </a:lnTo>
                  <a:lnTo>
                    <a:pt x="19815" y="1443"/>
                  </a:lnTo>
                  <a:lnTo>
                    <a:pt x="19815" y="825"/>
                  </a:lnTo>
                  <a:lnTo>
                    <a:pt x="19907" y="825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30" name="Line 69"/>
            <p:cNvSpPr>
              <a:spLocks noChangeShapeType="1"/>
            </p:cNvSpPr>
            <p:nvPr/>
          </p:nvSpPr>
          <p:spPr bwMode="auto">
            <a:xfrm flipV="1">
              <a:off x="2341" y="3486"/>
              <a:ext cx="104" cy="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31" name="Freeform 70"/>
            <p:cNvSpPr>
              <a:spLocks/>
            </p:cNvSpPr>
            <p:nvPr/>
          </p:nvSpPr>
          <p:spPr bwMode="auto">
            <a:xfrm>
              <a:off x="2052" y="3704"/>
              <a:ext cx="71" cy="3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23"/>
                  </a:moveTo>
                  <a:lnTo>
                    <a:pt x="197" y="18641"/>
                  </a:lnTo>
                  <a:lnTo>
                    <a:pt x="493" y="17670"/>
                  </a:lnTo>
                  <a:lnTo>
                    <a:pt x="690" y="17087"/>
                  </a:lnTo>
                  <a:lnTo>
                    <a:pt x="887" y="16699"/>
                  </a:lnTo>
                  <a:lnTo>
                    <a:pt x="985" y="16117"/>
                  </a:lnTo>
                  <a:lnTo>
                    <a:pt x="1281" y="15146"/>
                  </a:lnTo>
                  <a:lnTo>
                    <a:pt x="1576" y="14951"/>
                  </a:lnTo>
                  <a:lnTo>
                    <a:pt x="1675" y="14369"/>
                  </a:lnTo>
                  <a:lnTo>
                    <a:pt x="1970" y="13592"/>
                  </a:lnTo>
                  <a:lnTo>
                    <a:pt x="2167" y="13010"/>
                  </a:lnTo>
                  <a:lnTo>
                    <a:pt x="2562" y="12427"/>
                  </a:lnTo>
                  <a:lnTo>
                    <a:pt x="2660" y="12039"/>
                  </a:lnTo>
                  <a:lnTo>
                    <a:pt x="2956" y="11262"/>
                  </a:lnTo>
                  <a:lnTo>
                    <a:pt x="3054" y="10680"/>
                  </a:lnTo>
                  <a:lnTo>
                    <a:pt x="3350" y="10291"/>
                  </a:lnTo>
                  <a:lnTo>
                    <a:pt x="3547" y="10097"/>
                  </a:lnTo>
                  <a:lnTo>
                    <a:pt x="3744" y="9515"/>
                  </a:lnTo>
                  <a:lnTo>
                    <a:pt x="4039" y="8932"/>
                  </a:lnTo>
                  <a:lnTo>
                    <a:pt x="4236" y="8544"/>
                  </a:lnTo>
                  <a:lnTo>
                    <a:pt x="4433" y="7961"/>
                  </a:lnTo>
                  <a:lnTo>
                    <a:pt x="4729" y="7573"/>
                  </a:lnTo>
                  <a:lnTo>
                    <a:pt x="4828" y="6990"/>
                  </a:lnTo>
                  <a:lnTo>
                    <a:pt x="5123" y="6602"/>
                  </a:lnTo>
                  <a:lnTo>
                    <a:pt x="5320" y="6019"/>
                  </a:lnTo>
                  <a:lnTo>
                    <a:pt x="5419" y="5631"/>
                  </a:lnTo>
                  <a:lnTo>
                    <a:pt x="5813" y="5243"/>
                  </a:lnTo>
                  <a:lnTo>
                    <a:pt x="5813" y="4660"/>
                  </a:lnTo>
                  <a:lnTo>
                    <a:pt x="6305" y="4078"/>
                  </a:lnTo>
                  <a:lnTo>
                    <a:pt x="6502" y="3883"/>
                  </a:lnTo>
                  <a:lnTo>
                    <a:pt x="6601" y="3301"/>
                  </a:lnTo>
                  <a:lnTo>
                    <a:pt x="6897" y="3301"/>
                  </a:lnTo>
                  <a:lnTo>
                    <a:pt x="7192" y="2718"/>
                  </a:lnTo>
                  <a:lnTo>
                    <a:pt x="7291" y="2524"/>
                  </a:lnTo>
                  <a:lnTo>
                    <a:pt x="7586" y="2136"/>
                  </a:lnTo>
                  <a:lnTo>
                    <a:pt x="7685" y="1942"/>
                  </a:lnTo>
                  <a:lnTo>
                    <a:pt x="7980" y="1942"/>
                  </a:lnTo>
                  <a:lnTo>
                    <a:pt x="8177" y="1359"/>
                  </a:lnTo>
                  <a:lnTo>
                    <a:pt x="8374" y="1359"/>
                  </a:lnTo>
                  <a:lnTo>
                    <a:pt x="8571" y="777"/>
                  </a:lnTo>
                  <a:lnTo>
                    <a:pt x="8768" y="777"/>
                  </a:lnTo>
                  <a:lnTo>
                    <a:pt x="8966" y="583"/>
                  </a:lnTo>
                  <a:lnTo>
                    <a:pt x="9163" y="583"/>
                  </a:lnTo>
                  <a:lnTo>
                    <a:pt x="9458" y="388"/>
                  </a:lnTo>
                  <a:lnTo>
                    <a:pt x="9557" y="388"/>
                  </a:lnTo>
                  <a:lnTo>
                    <a:pt x="9852" y="388"/>
                  </a:lnTo>
                  <a:lnTo>
                    <a:pt x="10148" y="0"/>
                  </a:lnTo>
                  <a:lnTo>
                    <a:pt x="10345" y="0"/>
                  </a:lnTo>
                  <a:lnTo>
                    <a:pt x="10640" y="0"/>
                  </a:lnTo>
                  <a:lnTo>
                    <a:pt x="10739" y="0"/>
                  </a:lnTo>
                  <a:lnTo>
                    <a:pt x="10936" y="388"/>
                  </a:lnTo>
                  <a:lnTo>
                    <a:pt x="11133" y="388"/>
                  </a:lnTo>
                  <a:lnTo>
                    <a:pt x="11429" y="583"/>
                  </a:lnTo>
                  <a:lnTo>
                    <a:pt x="11626" y="583"/>
                  </a:lnTo>
                  <a:lnTo>
                    <a:pt x="11823" y="777"/>
                  </a:lnTo>
                  <a:lnTo>
                    <a:pt x="12118" y="777"/>
                  </a:lnTo>
                  <a:lnTo>
                    <a:pt x="12217" y="1359"/>
                  </a:lnTo>
                  <a:lnTo>
                    <a:pt x="12414" y="1942"/>
                  </a:lnTo>
                  <a:lnTo>
                    <a:pt x="12808" y="1942"/>
                  </a:lnTo>
                  <a:lnTo>
                    <a:pt x="12906" y="2136"/>
                  </a:lnTo>
                  <a:lnTo>
                    <a:pt x="13202" y="2718"/>
                  </a:lnTo>
                  <a:lnTo>
                    <a:pt x="13498" y="3301"/>
                  </a:lnTo>
                  <a:lnTo>
                    <a:pt x="13596" y="3883"/>
                  </a:lnTo>
                  <a:lnTo>
                    <a:pt x="13793" y="3883"/>
                  </a:lnTo>
                  <a:lnTo>
                    <a:pt x="14187" y="4466"/>
                  </a:lnTo>
                  <a:lnTo>
                    <a:pt x="14384" y="5049"/>
                  </a:lnTo>
                  <a:lnTo>
                    <a:pt x="14581" y="5631"/>
                  </a:lnTo>
                  <a:lnTo>
                    <a:pt x="14877" y="6019"/>
                  </a:lnTo>
                  <a:lnTo>
                    <a:pt x="15074" y="6602"/>
                  </a:lnTo>
                  <a:lnTo>
                    <a:pt x="15271" y="7184"/>
                  </a:lnTo>
                  <a:lnTo>
                    <a:pt x="15468" y="7767"/>
                  </a:lnTo>
                  <a:lnTo>
                    <a:pt x="15764" y="8350"/>
                  </a:lnTo>
                  <a:lnTo>
                    <a:pt x="15961" y="8932"/>
                  </a:lnTo>
                  <a:lnTo>
                    <a:pt x="16256" y="9515"/>
                  </a:lnTo>
                  <a:lnTo>
                    <a:pt x="16355" y="10097"/>
                  </a:lnTo>
                  <a:lnTo>
                    <a:pt x="16650" y="10291"/>
                  </a:lnTo>
                  <a:lnTo>
                    <a:pt x="16749" y="10680"/>
                  </a:lnTo>
                  <a:lnTo>
                    <a:pt x="16946" y="11650"/>
                  </a:lnTo>
                  <a:lnTo>
                    <a:pt x="17143" y="12039"/>
                  </a:lnTo>
                  <a:lnTo>
                    <a:pt x="17340" y="12427"/>
                  </a:lnTo>
                  <a:lnTo>
                    <a:pt x="17635" y="13204"/>
                  </a:lnTo>
                  <a:lnTo>
                    <a:pt x="17734" y="13786"/>
                  </a:lnTo>
                  <a:lnTo>
                    <a:pt x="17931" y="14369"/>
                  </a:lnTo>
                  <a:lnTo>
                    <a:pt x="18128" y="14951"/>
                  </a:lnTo>
                  <a:lnTo>
                    <a:pt x="18424" y="15146"/>
                  </a:lnTo>
                  <a:lnTo>
                    <a:pt x="18522" y="15728"/>
                  </a:lnTo>
                  <a:lnTo>
                    <a:pt x="18818" y="16311"/>
                  </a:lnTo>
                  <a:lnTo>
                    <a:pt x="18916" y="16893"/>
                  </a:lnTo>
                  <a:lnTo>
                    <a:pt x="19113" y="17087"/>
                  </a:lnTo>
                  <a:lnTo>
                    <a:pt x="19212" y="17670"/>
                  </a:lnTo>
                  <a:lnTo>
                    <a:pt x="19310" y="18058"/>
                  </a:lnTo>
                  <a:lnTo>
                    <a:pt x="19507" y="18641"/>
                  </a:lnTo>
                  <a:lnTo>
                    <a:pt x="19606" y="18835"/>
                  </a:lnTo>
                  <a:lnTo>
                    <a:pt x="19704" y="19223"/>
                  </a:lnTo>
                  <a:lnTo>
                    <a:pt x="19901" y="19612"/>
                  </a:lnTo>
                  <a:lnTo>
                    <a:pt x="19901" y="19806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32" name="Freeform 71"/>
            <p:cNvSpPr>
              <a:spLocks/>
            </p:cNvSpPr>
            <p:nvPr/>
          </p:nvSpPr>
          <p:spPr bwMode="auto">
            <a:xfrm>
              <a:off x="2123" y="3739"/>
              <a:ext cx="76" cy="3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185" y="800"/>
                  </a:lnTo>
                  <a:lnTo>
                    <a:pt x="370" y="1400"/>
                  </a:lnTo>
                  <a:lnTo>
                    <a:pt x="556" y="2000"/>
                  </a:lnTo>
                  <a:lnTo>
                    <a:pt x="833" y="2600"/>
                  </a:lnTo>
                  <a:lnTo>
                    <a:pt x="926" y="3200"/>
                  </a:lnTo>
                  <a:lnTo>
                    <a:pt x="1204" y="4000"/>
                  </a:lnTo>
                  <a:lnTo>
                    <a:pt x="1389" y="4200"/>
                  </a:lnTo>
                  <a:lnTo>
                    <a:pt x="1481" y="5200"/>
                  </a:lnTo>
                  <a:lnTo>
                    <a:pt x="1759" y="5600"/>
                  </a:lnTo>
                  <a:lnTo>
                    <a:pt x="2130" y="6200"/>
                  </a:lnTo>
                  <a:lnTo>
                    <a:pt x="2130" y="7200"/>
                  </a:lnTo>
                  <a:lnTo>
                    <a:pt x="2500" y="7800"/>
                  </a:lnTo>
                  <a:lnTo>
                    <a:pt x="2685" y="8200"/>
                  </a:lnTo>
                  <a:lnTo>
                    <a:pt x="2778" y="8800"/>
                  </a:lnTo>
                  <a:lnTo>
                    <a:pt x="2963" y="9400"/>
                  </a:lnTo>
                  <a:lnTo>
                    <a:pt x="3148" y="10000"/>
                  </a:lnTo>
                  <a:lnTo>
                    <a:pt x="3426" y="10200"/>
                  </a:lnTo>
                  <a:lnTo>
                    <a:pt x="3519" y="10800"/>
                  </a:lnTo>
                  <a:lnTo>
                    <a:pt x="3796" y="11400"/>
                  </a:lnTo>
                  <a:lnTo>
                    <a:pt x="4074" y="11800"/>
                  </a:lnTo>
                  <a:lnTo>
                    <a:pt x="4167" y="12200"/>
                  </a:lnTo>
                  <a:lnTo>
                    <a:pt x="4352" y="12800"/>
                  </a:lnTo>
                  <a:lnTo>
                    <a:pt x="4537" y="13400"/>
                  </a:lnTo>
                  <a:lnTo>
                    <a:pt x="4722" y="13600"/>
                  </a:lnTo>
                  <a:lnTo>
                    <a:pt x="5000" y="14200"/>
                  </a:lnTo>
                  <a:lnTo>
                    <a:pt x="5093" y="14800"/>
                  </a:lnTo>
                  <a:lnTo>
                    <a:pt x="5370" y="15000"/>
                  </a:lnTo>
                  <a:lnTo>
                    <a:pt x="5556" y="15400"/>
                  </a:lnTo>
                  <a:lnTo>
                    <a:pt x="5741" y="16000"/>
                  </a:lnTo>
                  <a:lnTo>
                    <a:pt x="6111" y="16200"/>
                  </a:lnTo>
                  <a:lnTo>
                    <a:pt x="6296" y="16600"/>
                  </a:lnTo>
                  <a:lnTo>
                    <a:pt x="6389" y="17000"/>
                  </a:lnTo>
                  <a:lnTo>
                    <a:pt x="6667" y="17600"/>
                  </a:lnTo>
                  <a:lnTo>
                    <a:pt x="6852" y="17600"/>
                  </a:lnTo>
                  <a:lnTo>
                    <a:pt x="7037" y="18000"/>
                  </a:lnTo>
                  <a:lnTo>
                    <a:pt x="7315" y="18200"/>
                  </a:lnTo>
                  <a:lnTo>
                    <a:pt x="7407" y="18600"/>
                  </a:lnTo>
                  <a:lnTo>
                    <a:pt x="7685" y="18800"/>
                  </a:lnTo>
                  <a:lnTo>
                    <a:pt x="7963" y="19200"/>
                  </a:lnTo>
                  <a:lnTo>
                    <a:pt x="7963" y="19400"/>
                  </a:lnTo>
                  <a:lnTo>
                    <a:pt x="8241" y="19600"/>
                  </a:lnTo>
                  <a:lnTo>
                    <a:pt x="8426" y="19600"/>
                  </a:lnTo>
                  <a:lnTo>
                    <a:pt x="8611" y="19800"/>
                  </a:lnTo>
                  <a:lnTo>
                    <a:pt x="8889" y="19800"/>
                  </a:lnTo>
                  <a:lnTo>
                    <a:pt x="8981" y="19800"/>
                  </a:lnTo>
                  <a:lnTo>
                    <a:pt x="9259" y="19800"/>
                  </a:lnTo>
                  <a:lnTo>
                    <a:pt x="9444" y="19800"/>
                  </a:lnTo>
                  <a:lnTo>
                    <a:pt x="9630" y="19800"/>
                  </a:lnTo>
                  <a:lnTo>
                    <a:pt x="9907" y="19800"/>
                  </a:lnTo>
                  <a:lnTo>
                    <a:pt x="10185" y="19800"/>
                  </a:lnTo>
                  <a:lnTo>
                    <a:pt x="10370" y="19800"/>
                  </a:lnTo>
                  <a:lnTo>
                    <a:pt x="10648" y="19800"/>
                  </a:lnTo>
                  <a:lnTo>
                    <a:pt x="10741" y="19600"/>
                  </a:lnTo>
                  <a:lnTo>
                    <a:pt x="11019" y="19600"/>
                  </a:lnTo>
                  <a:lnTo>
                    <a:pt x="11296" y="19400"/>
                  </a:lnTo>
                  <a:lnTo>
                    <a:pt x="11574" y="19200"/>
                  </a:lnTo>
                  <a:lnTo>
                    <a:pt x="11852" y="18800"/>
                  </a:lnTo>
                  <a:lnTo>
                    <a:pt x="11944" y="18200"/>
                  </a:lnTo>
                  <a:lnTo>
                    <a:pt x="12130" y="18000"/>
                  </a:lnTo>
                  <a:lnTo>
                    <a:pt x="12500" y="17600"/>
                  </a:lnTo>
                  <a:lnTo>
                    <a:pt x="12685" y="17000"/>
                  </a:lnTo>
                  <a:lnTo>
                    <a:pt x="12963" y="16600"/>
                  </a:lnTo>
                  <a:lnTo>
                    <a:pt x="13241" y="16600"/>
                  </a:lnTo>
                  <a:lnTo>
                    <a:pt x="13426" y="16000"/>
                  </a:lnTo>
                  <a:lnTo>
                    <a:pt x="13704" y="15400"/>
                  </a:lnTo>
                  <a:lnTo>
                    <a:pt x="13981" y="14800"/>
                  </a:lnTo>
                  <a:lnTo>
                    <a:pt x="14259" y="14200"/>
                  </a:lnTo>
                  <a:lnTo>
                    <a:pt x="14537" y="13600"/>
                  </a:lnTo>
                  <a:lnTo>
                    <a:pt x="14815" y="13400"/>
                  </a:lnTo>
                  <a:lnTo>
                    <a:pt x="14907" y="12800"/>
                  </a:lnTo>
                  <a:lnTo>
                    <a:pt x="15278" y="12200"/>
                  </a:lnTo>
                  <a:lnTo>
                    <a:pt x="15556" y="11800"/>
                  </a:lnTo>
                  <a:lnTo>
                    <a:pt x="15741" y="10800"/>
                  </a:lnTo>
                  <a:lnTo>
                    <a:pt x="15926" y="10600"/>
                  </a:lnTo>
                  <a:lnTo>
                    <a:pt x="16204" y="10200"/>
                  </a:lnTo>
                  <a:lnTo>
                    <a:pt x="16389" y="9800"/>
                  </a:lnTo>
                  <a:lnTo>
                    <a:pt x="16574" y="9200"/>
                  </a:lnTo>
                  <a:lnTo>
                    <a:pt x="16852" y="8400"/>
                  </a:lnTo>
                  <a:lnTo>
                    <a:pt x="17037" y="8200"/>
                  </a:lnTo>
                  <a:lnTo>
                    <a:pt x="17222" y="7800"/>
                  </a:lnTo>
                  <a:lnTo>
                    <a:pt x="17407" y="7200"/>
                  </a:lnTo>
                  <a:lnTo>
                    <a:pt x="17685" y="6600"/>
                  </a:lnTo>
                  <a:lnTo>
                    <a:pt x="17870" y="6000"/>
                  </a:lnTo>
                  <a:lnTo>
                    <a:pt x="18241" y="5400"/>
                  </a:lnTo>
                  <a:lnTo>
                    <a:pt x="18333" y="4800"/>
                  </a:lnTo>
                  <a:lnTo>
                    <a:pt x="18519" y="4200"/>
                  </a:lnTo>
                  <a:lnTo>
                    <a:pt x="18796" y="4000"/>
                  </a:lnTo>
                  <a:lnTo>
                    <a:pt x="18981" y="3600"/>
                  </a:lnTo>
                  <a:lnTo>
                    <a:pt x="19167" y="3200"/>
                  </a:lnTo>
                  <a:lnTo>
                    <a:pt x="19167" y="2800"/>
                  </a:lnTo>
                  <a:lnTo>
                    <a:pt x="19352" y="2200"/>
                  </a:lnTo>
                  <a:lnTo>
                    <a:pt x="19537" y="2000"/>
                  </a:lnTo>
                  <a:lnTo>
                    <a:pt x="19630" y="2000"/>
                  </a:lnTo>
                  <a:lnTo>
                    <a:pt x="19815" y="1400"/>
                  </a:lnTo>
                  <a:lnTo>
                    <a:pt x="19815" y="800"/>
                  </a:lnTo>
                  <a:lnTo>
                    <a:pt x="19907" y="80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33" name="Freeform 72"/>
            <p:cNvSpPr>
              <a:spLocks/>
            </p:cNvSpPr>
            <p:nvPr/>
          </p:nvSpPr>
          <p:spPr bwMode="auto">
            <a:xfrm>
              <a:off x="2201" y="3705"/>
              <a:ext cx="71" cy="3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00"/>
                  </a:moveTo>
                  <a:lnTo>
                    <a:pt x="197" y="18600"/>
                  </a:lnTo>
                  <a:lnTo>
                    <a:pt x="493" y="17600"/>
                  </a:lnTo>
                  <a:lnTo>
                    <a:pt x="690" y="17000"/>
                  </a:lnTo>
                  <a:lnTo>
                    <a:pt x="887" y="16800"/>
                  </a:lnTo>
                  <a:lnTo>
                    <a:pt x="985" y="16000"/>
                  </a:lnTo>
                  <a:lnTo>
                    <a:pt x="1281" y="15600"/>
                  </a:lnTo>
                  <a:lnTo>
                    <a:pt x="1576" y="15000"/>
                  </a:lnTo>
                  <a:lnTo>
                    <a:pt x="1675" y="14200"/>
                  </a:lnTo>
                  <a:lnTo>
                    <a:pt x="1970" y="13600"/>
                  </a:lnTo>
                  <a:lnTo>
                    <a:pt x="2167" y="13000"/>
                  </a:lnTo>
                  <a:lnTo>
                    <a:pt x="2562" y="12800"/>
                  </a:lnTo>
                  <a:lnTo>
                    <a:pt x="2660" y="12000"/>
                  </a:lnTo>
                  <a:lnTo>
                    <a:pt x="2956" y="11400"/>
                  </a:lnTo>
                  <a:lnTo>
                    <a:pt x="3054" y="10800"/>
                  </a:lnTo>
                  <a:lnTo>
                    <a:pt x="3350" y="10200"/>
                  </a:lnTo>
                  <a:lnTo>
                    <a:pt x="3547" y="10000"/>
                  </a:lnTo>
                  <a:lnTo>
                    <a:pt x="3744" y="9800"/>
                  </a:lnTo>
                  <a:lnTo>
                    <a:pt x="4039" y="9200"/>
                  </a:lnTo>
                  <a:lnTo>
                    <a:pt x="4236" y="8400"/>
                  </a:lnTo>
                  <a:lnTo>
                    <a:pt x="4433" y="8000"/>
                  </a:lnTo>
                  <a:lnTo>
                    <a:pt x="4729" y="7400"/>
                  </a:lnTo>
                  <a:lnTo>
                    <a:pt x="4828" y="6800"/>
                  </a:lnTo>
                  <a:lnTo>
                    <a:pt x="5123" y="6200"/>
                  </a:lnTo>
                  <a:lnTo>
                    <a:pt x="5320" y="5600"/>
                  </a:lnTo>
                  <a:lnTo>
                    <a:pt x="5419" y="5600"/>
                  </a:lnTo>
                  <a:lnTo>
                    <a:pt x="5813" y="5200"/>
                  </a:lnTo>
                  <a:lnTo>
                    <a:pt x="5813" y="4600"/>
                  </a:lnTo>
                  <a:lnTo>
                    <a:pt x="6305" y="4200"/>
                  </a:lnTo>
                  <a:lnTo>
                    <a:pt x="6502" y="4000"/>
                  </a:lnTo>
                  <a:lnTo>
                    <a:pt x="6601" y="3400"/>
                  </a:lnTo>
                  <a:lnTo>
                    <a:pt x="6897" y="3200"/>
                  </a:lnTo>
                  <a:lnTo>
                    <a:pt x="7192" y="2800"/>
                  </a:lnTo>
                  <a:lnTo>
                    <a:pt x="7291" y="2600"/>
                  </a:lnTo>
                  <a:lnTo>
                    <a:pt x="7586" y="2200"/>
                  </a:lnTo>
                  <a:lnTo>
                    <a:pt x="7685" y="2000"/>
                  </a:lnTo>
                  <a:lnTo>
                    <a:pt x="7980" y="2000"/>
                  </a:lnTo>
                  <a:lnTo>
                    <a:pt x="8177" y="1400"/>
                  </a:lnTo>
                  <a:lnTo>
                    <a:pt x="8374" y="800"/>
                  </a:lnTo>
                  <a:lnTo>
                    <a:pt x="8571" y="800"/>
                  </a:lnTo>
                  <a:lnTo>
                    <a:pt x="8768" y="800"/>
                  </a:lnTo>
                  <a:lnTo>
                    <a:pt x="8966" y="600"/>
                  </a:lnTo>
                  <a:lnTo>
                    <a:pt x="9163" y="600"/>
                  </a:lnTo>
                  <a:lnTo>
                    <a:pt x="9458" y="400"/>
                  </a:lnTo>
                  <a:lnTo>
                    <a:pt x="9557" y="400"/>
                  </a:lnTo>
                  <a:lnTo>
                    <a:pt x="9852" y="400"/>
                  </a:lnTo>
                  <a:lnTo>
                    <a:pt x="10148" y="0"/>
                  </a:lnTo>
                  <a:lnTo>
                    <a:pt x="10345" y="0"/>
                  </a:lnTo>
                  <a:lnTo>
                    <a:pt x="10640" y="0"/>
                  </a:lnTo>
                  <a:lnTo>
                    <a:pt x="10739" y="0"/>
                  </a:lnTo>
                  <a:lnTo>
                    <a:pt x="10936" y="400"/>
                  </a:lnTo>
                  <a:lnTo>
                    <a:pt x="11133" y="400"/>
                  </a:lnTo>
                  <a:lnTo>
                    <a:pt x="11429" y="600"/>
                  </a:lnTo>
                  <a:lnTo>
                    <a:pt x="11626" y="600"/>
                  </a:lnTo>
                  <a:lnTo>
                    <a:pt x="11823" y="800"/>
                  </a:lnTo>
                  <a:lnTo>
                    <a:pt x="12118" y="800"/>
                  </a:lnTo>
                  <a:lnTo>
                    <a:pt x="12217" y="1400"/>
                  </a:lnTo>
                  <a:lnTo>
                    <a:pt x="12414" y="2000"/>
                  </a:lnTo>
                  <a:lnTo>
                    <a:pt x="12808" y="2000"/>
                  </a:lnTo>
                  <a:lnTo>
                    <a:pt x="12906" y="2200"/>
                  </a:lnTo>
                  <a:lnTo>
                    <a:pt x="13202" y="2800"/>
                  </a:lnTo>
                  <a:lnTo>
                    <a:pt x="13498" y="3200"/>
                  </a:lnTo>
                  <a:lnTo>
                    <a:pt x="13596" y="3400"/>
                  </a:lnTo>
                  <a:lnTo>
                    <a:pt x="13793" y="4000"/>
                  </a:lnTo>
                  <a:lnTo>
                    <a:pt x="14187" y="4600"/>
                  </a:lnTo>
                  <a:lnTo>
                    <a:pt x="14384" y="5200"/>
                  </a:lnTo>
                  <a:lnTo>
                    <a:pt x="14581" y="5600"/>
                  </a:lnTo>
                  <a:lnTo>
                    <a:pt x="14877" y="6200"/>
                  </a:lnTo>
                  <a:lnTo>
                    <a:pt x="15074" y="6800"/>
                  </a:lnTo>
                  <a:lnTo>
                    <a:pt x="15271" y="7200"/>
                  </a:lnTo>
                  <a:lnTo>
                    <a:pt x="15468" y="7800"/>
                  </a:lnTo>
                  <a:lnTo>
                    <a:pt x="15764" y="8400"/>
                  </a:lnTo>
                  <a:lnTo>
                    <a:pt x="15961" y="9200"/>
                  </a:lnTo>
                  <a:lnTo>
                    <a:pt x="16256" y="9800"/>
                  </a:lnTo>
                  <a:lnTo>
                    <a:pt x="16355" y="10000"/>
                  </a:lnTo>
                  <a:lnTo>
                    <a:pt x="16650" y="10200"/>
                  </a:lnTo>
                  <a:lnTo>
                    <a:pt x="16749" y="10800"/>
                  </a:lnTo>
                  <a:lnTo>
                    <a:pt x="16946" y="11800"/>
                  </a:lnTo>
                  <a:lnTo>
                    <a:pt x="17143" y="12200"/>
                  </a:lnTo>
                  <a:lnTo>
                    <a:pt x="17340" y="12800"/>
                  </a:lnTo>
                  <a:lnTo>
                    <a:pt x="17635" y="13000"/>
                  </a:lnTo>
                  <a:lnTo>
                    <a:pt x="17734" y="13600"/>
                  </a:lnTo>
                  <a:lnTo>
                    <a:pt x="17931" y="14600"/>
                  </a:lnTo>
                  <a:lnTo>
                    <a:pt x="18128" y="15000"/>
                  </a:lnTo>
                  <a:lnTo>
                    <a:pt x="18424" y="15600"/>
                  </a:lnTo>
                  <a:lnTo>
                    <a:pt x="18522" y="16000"/>
                  </a:lnTo>
                  <a:lnTo>
                    <a:pt x="18818" y="16600"/>
                  </a:lnTo>
                  <a:lnTo>
                    <a:pt x="18916" y="16800"/>
                  </a:lnTo>
                  <a:lnTo>
                    <a:pt x="19113" y="17000"/>
                  </a:lnTo>
                  <a:lnTo>
                    <a:pt x="19212" y="17600"/>
                  </a:lnTo>
                  <a:lnTo>
                    <a:pt x="19310" y="18200"/>
                  </a:lnTo>
                  <a:lnTo>
                    <a:pt x="19507" y="18600"/>
                  </a:lnTo>
                  <a:lnTo>
                    <a:pt x="19606" y="18800"/>
                  </a:lnTo>
                  <a:lnTo>
                    <a:pt x="19704" y="19400"/>
                  </a:lnTo>
                  <a:lnTo>
                    <a:pt x="19901" y="19600"/>
                  </a:lnTo>
                  <a:lnTo>
                    <a:pt x="19901" y="1980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34" name="Freeform 73"/>
            <p:cNvSpPr>
              <a:spLocks/>
            </p:cNvSpPr>
            <p:nvPr/>
          </p:nvSpPr>
          <p:spPr bwMode="auto">
            <a:xfrm>
              <a:off x="2272" y="3739"/>
              <a:ext cx="76" cy="3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185" y="825"/>
                  </a:lnTo>
                  <a:lnTo>
                    <a:pt x="370" y="1443"/>
                  </a:lnTo>
                  <a:lnTo>
                    <a:pt x="556" y="2062"/>
                  </a:lnTo>
                  <a:lnTo>
                    <a:pt x="833" y="2680"/>
                  </a:lnTo>
                  <a:lnTo>
                    <a:pt x="926" y="3299"/>
                  </a:lnTo>
                  <a:lnTo>
                    <a:pt x="1204" y="3918"/>
                  </a:lnTo>
                  <a:lnTo>
                    <a:pt x="1389" y="4330"/>
                  </a:lnTo>
                  <a:lnTo>
                    <a:pt x="1481" y="4948"/>
                  </a:lnTo>
                  <a:lnTo>
                    <a:pt x="1759" y="5567"/>
                  </a:lnTo>
                  <a:lnTo>
                    <a:pt x="2130" y="6392"/>
                  </a:lnTo>
                  <a:lnTo>
                    <a:pt x="2130" y="6804"/>
                  </a:lnTo>
                  <a:lnTo>
                    <a:pt x="2500" y="7216"/>
                  </a:lnTo>
                  <a:lnTo>
                    <a:pt x="2685" y="7835"/>
                  </a:lnTo>
                  <a:lnTo>
                    <a:pt x="2778" y="8454"/>
                  </a:lnTo>
                  <a:lnTo>
                    <a:pt x="2963" y="9278"/>
                  </a:lnTo>
                  <a:lnTo>
                    <a:pt x="3148" y="9691"/>
                  </a:lnTo>
                  <a:lnTo>
                    <a:pt x="3426" y="10309"/>
                  </a:lnTo>
                  <a:lnTo>
                    <a:pt x="3519" y="10928"/>
                  </a:lnTo>
                  <a:lnTo>
                    <a:pt x="3796" y="11134"/>
                  </a:lnTo>
                  <a:lnTo>
                    <a:pt x="4074" y="11753"/>
                  </a:lnTo>
                  <a:lnTo>
                    <a:pt x="4167" y="12371"/>
                  </a:lnTo>
                  <a:lnTo>
                    <a:pt x="4352" y="12990"/>
                  </a:lnTo>
                  <a:lnTo>
                    <a:pt x="4537" y="13196"/>
                  </a:lnTo>
                  <a:lnTo>
                    <a:pt x="4722" y="13814"/>
                  </a:lnTo>
                  <a:lnTo>
                    <a:pt x="5000" y="14021"/>
                  </a:lnTo>
                  <a:lnTo>
                    <a:pt x="5093" y="14639"/>
                  </a:lnTo>
                  <a:lnTo>
                    <a:pt x="5370" y="14845"/>
                  </a:lnTo>
                  <a:lnTo>
                    <a:pt x="5556" y="15464"/>
                  </a:lnTo>
                  <a:lnTo>
                    <a:pt x="5741" y="15876"/>
                  </a:lnTo>
                  <a:lnTo>
                    <a:pt x="6111" y="16495"/>
                  </a:lnTo>
                  <a:lnTo>
                    <a:pt x="6296" y="16701"/>
                  </a:lnTo>
                  <a:lnTo>
                    <a:pt x="6389" y="16907"/>
                  </a:lnTo>
                  <a:lnTo>
                    <a:pt x="6667" y="17526"/>
                  </a:lnTo>
                  <a:lnTo>
                    <a:pt x="6852" y="17526"/>
                  </a:lnTo>
                  <a:lnTo>
                    <a:pt x="7037" y="17938"/>
                  </a:lnTo>
                  <a:lnTo>
                    <a:pt x="7315" y="18144"/>
                  </a:lnTo>
                  <a:lnTo>
                    <a:pt x="7407" y="18557"/>
                  </a:lnTo>
                  <a:lnTo>
                    <a:pt x="7685" y="18763"/>
                  </a:lnTo>
                  <a:lnTo>
                    <a:pt x="7963" y="19175"/>
                  </a:lnTo>
                  <a:lnTo>
                    <a:pt x="7963" y="19381"/>
                  </a:lnTo>
                  <a:lnTo>
                    <a:pt x="8241" y="19588"/>
                  </a:lnTo>
                  <a:lnTo>
                    <a:pt x="8426" y="19588"/>
                  </a:lnTo>
                  <a:lnTo>
                    <a:pt x="8611" y="19794"/>
                  </a:lnTo>
                  <a:lnTo>
                    <a:pt x="8889" y="19794"/>
                  </a:lnTo>
                  <a:lnTo>
                    <a:pt x="8981" y="19794"/>
                  </a:lnTo>
                  <a:lnTo>
                    <a:pt x="9259" y="19794"/>
                  </a:lnTo>
                  <a:lnTo>
                    <a:pt x="9444" y="19794"/>
                  </a:lnTo>
                  <a:lnTo>
                    <a:pt x="9630" y="19794"/>
                  </a:lnTo>
                  <a:lnTo>
                    <a:pt x="9907" y="19794"/>
                  </a:lnTo>
                  <a:lnTo>
                    <a:pt x="10185" y="19794"/>
                  </a:lnTo>
                  <a:lnTo>
                    <a:pt x="10370" y="19794"/>
                  </a:lnTo>
                  <a:lnTo>
                    <a:pt x="10648" y="19794"/>
                  </a:lnTo>
                  <a:lnTo>
                    <a:pt x="10741" y="19588"/>
                  </a:lnTo>
                  <a:lnTo>
                    <a:pt x="11019" y="19588"/>
                  </a:lnTo>
                  <a:lnTo>
                    <a:pt x="11296" y="19381"/>
                  </a:lnTo>
                  <a:lnTo>
                    <a:pt x="11574" y="19175"/>
                  </a:lnTo>
                  <a:lnTo>
                    <a:pt x="11852" y="18763"/>
                  </a:lnTo>
                  <a:lnTo>
                    <a:pt x="11944" y="18557"/>
                  </a:lnTo>
                  <a:lnTo>
                    <a:pt x="12130" y="17938"/>
                  </a:lnTo>
                  <a:lnTo>
                    <a:pt x="12500" y="17526"/>
                  </a:lnTo>
                  <a:lnTo>
                    <a:pt x="12685" y="16907"/>
                  </a:lnTo>
                  <a:lnTo>
                    <a:pt x="12963" y="16907"/>
                  </a:lnTo>
                  <a:lnTo>
                    <a:pt x="13241" y="16495"/>
                  </a:lnTo>
                  <a:lnTo>
                    <a:pt x="13426" y="15876"/>
                  </a:lnTo>
                  <a:lnTo>
                    <a:pt x="13704" y="15464"/>
                  </a:lnTo>
                  <a:lnTo>
                    <a:pt x="13981" y="14845"/>
                  </a:lnTo>
                  <a:lnTo>
                    <a:pt x="14259" y="14639"/>
                  </a:lnTo>
                  <a:lnTo>
                    <a:pt x="14537" y="14021"/>
                  </a:lnTo>
                  <a:lnTo>
                    <a:pt x="14815" y="13608"/>
                  </a:lnTo>
                  <a:lnTo>
                    <a:pt x="14907" y="12990"/>
                  </a:lnTo>
                  <a:lnTo>
                    <a:pt x="15278" y="12371"/>
                  </a:lnTo>
                  <a:lnTo>
                    <a:pt x="15556" y="11753"/>
                  </a:lnTo>
                  <a:lnTo>
                    <a:pt x="15741" y="11134"/>
                  </a:lnTo>
                  <a:lnTo>
                    <a:pt x="15926" y="10515"/>
                  </a:lnTo>
                  <a:lnTo>
                    <a:pt x="16204" y="10309"/>
                  </a:lnTo>
                  <a:lnTo>
                    <a:pt x="16389" y="9691"/>
                  </a:lnTo>
                  <a:lnTo>
                    <a:pt x="16574" y="9072"/>
                  </a:lnTo>
                  <a:lnTo>
                    <a:pt x="16852" y="8454"/>
                  </a:lnTo>
                  <a:lnTo>
                    <a:pt x="17037" y="7835"/>
                  </a:lnTo>
                  <a:lnTo>
                    <a:pt x="17222" y="7216"/>
                  </a:lnTo>
                  <a:lnTo>
                    <a:pt x="17407" y="6804"/>
                  </a:lnTo>
                  <a:lnTo>
                    <a:pt x="17685" y="6392"/>
                  </a:lnTo>
                  <a:lnTo>
                    <a:pt x="17870" y="5979"/>
                  </a:lnTo>
                  <a:lnTo>
                    <a:pt x="18241" y="5361"/>
                  </a:lnTo>
                  <a:lnTo>
                    <a:pt x="18333" y="4742"/>
                  </a:lnTo>
                  <a:lnTo>
                    <a:pt x="18519" y="4330"/>
                  </a:lnTo>
                  <a:lnTo>
                    <a:pt x="18796" y="3918"/>
                  </a:lnTo>
                  <a:lnTo>
                    <a:pt x="18981" y="3505"/>
                  </a:lnTo>
                  <a:lnTo>
                    <a:pt x="19167" y="3299"/>
                  </a:lnTo>
                  <a:lnTo>
                    <a:pt x="19167" y="2680"/>
                  </a:lnTo>
                  <a:lnTo>
                    <a:pt x="19352" y="2268"/>
                  </a:lnTo>
                  <a:lnTo>
                    <a:pt x="19537" y="2062"/>
                  </a:lnTo>
                  <a:lnTo>
                    <a:pt x="19630" y="1443"/>
                  </a:lnTo>
                  <a:lnTo>
                    <a:pt x="19815" y="1443"/>
                  </a:lnTo>
                  <a:lnTo>
                    <a:pt x="19815" y="825"/>
                  </a:lnTo>
                  <a:lnTo>
                    <a:pt x="19907" y="825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35" name="Line 74"/>
            <p:cNvSpPr>
              <a:spLocks noChangeShapeType="1"/>
            </p:cNvSpPr>
            <p:nvPr/>
          </p:nvSpPr>
          <p:spPr bwMode="auto">
            <a:xfrm flipV="1">
              <a:off x="2348" y="3734"/>
              <a:ext cx="104" cy="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75"/>
          <p:cNvGrpSpPr>
            <a:grpSpLocks/>
          </p:cNvGrpSpPr>
          <p:nvPr/>
        </p:nvGrpSpPr>
        <p:grpSpPr bwMode="auto">
          <a:xfrm>
            <a:off x="3333750" y="3932238"/>
            <a:ext cx="635000" cy="436562"/>
            <a:chOff x="1498" y="3456"/>
            <a:chExt cx="400" cy="304"/>
          </a:xfrm>
        </p:grpSpPr>
        <p:sp>
          <p:nvSpPr>
            <p:cNvPr id="13416" name="Freeform 76"/>
            <p:cNvSpPr>
              <a:spLocks/>
            </p:cNvSpPr>
            <p:nvPr/>
          </p:nvSpPr>
          <p:spPr bwMode="auto">
            <a:xfrm>
              <a:off x="1498" y="3456"/>
              <a:ext cx="71" cy="3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23"/>
                  </a:moveTo>
                  <a:lnTo>
                    <a:pt x="197" y="18641"/>
                  </a:lnTo>
                  <a:lnTo>
                    <a:pt x="493" y="17670"/>
                  </a:lnTo>
                  <a:lnTo>
                    <a:pt x="690" y="17087"/>
                  </a:lnTo>
                  <a:lnTo>
                    <a:pt x="887" y="16699"/>
                  </a:lnTo>
                  <a:lnTo>
                    <a:pt x="985" y="16117"/>
                  </a:lnTo>
                  <a:lnTo>
                    <a:pt x="1281" y="15146"/>
                  </a:lnTo>
                  <a:lnTo>
                    <a:pt x="1576" y="14951"/>
                  </a:lnTo>
                  <a:lnTo>
                    <a:pt x="1675" y="14369"/>
                  </a:lnTo>
                  <a:lnTo>
                    <a:pt x="1970" y="13592"/>
                  </a:lnTo>
                  <a:lnTo>
                    <a:pt x="2167" y="13010"/>
                  </a:lnTo>
                  <a:lnTo>
                    <a:pt x="2562" y="12427"/>
                  </a:lnTo>
                  <a:lnTo>
                    <a:pt x="2660" y="12039"/>
                  </a:lnTo>
                  <a:lnTo>
                    <a:pt x="2956" y="11262"/>
                  </a:lnTo>
                  <a:lnTo>
                    <a:pt x="3054" y="10680"/>
                  </a:lnTo>
                  <a:lnTo>
                    <a:pt x="3350" y="10291"/>
                  </a:lnTo>
                  <a:lnTo>
                    <a:pt x="3547" y="10097"/>
                  </a:lnTo>
                  <a:lnTo>
                    <a:pt x="3744" y="9515"/>
                  </a:lnTo>
                  <a:lnTo>
                    <a:pt x="4039" y="8932"/>
                  </a:lnTo>
                  <a:lnTo>
                    <a:pt x="4236" y="8544"/>
                  </a:lnTo>
                  <a:lnTo>
                    <a:pt x="4433" y="7961"/>
                  </a:lnTo>
                  <a:lnTo>
                    <a:pt x="4729" y="7573"/>
                  </a:lnTo>
                  <a:lnTo>
                    <a:pt x="4828" y="6990"/>
                  </a:lnTo>
                  <a:lnTo>
                    <a:pt x="5123" y="6602"/>
                  </a:lnTo>
                  <a:lnTo>
                    <a:pt x="5320" y="6019"/>
                  </a:lnTo>
                  <a:lnTo>
                    <a:pt x="5419" y="5631"/>
                  </a:lnTo>
                  <a:lnTo>
                    <a:pt x="5813" y="5243"/>
                  </a:lnTo>
                  <a:lnTo>
                    <a:pt x="5813" y="4660"/>
                  </a:lnTo>
                  <a:lnTo>
                    <a:pt x="6305" y="4078"/>
                  </a:lnTo>
                  <a:lnTo>
                    <a:pt x="6502" y="3883"/>
                  </a:lnTo>
                  <a:lnTo>
                    <a:pt x="6601" y="3301"/>
                  </a:lnTo>
                  <a:lnTo>
                    <a:pt x="6897" y="3301"/>
                  </a:lnTo>
                  <a:lnTo>
                    <a:pt x="7192" y="2718"/>
                  </a:lnTo>
                  <a:lnTo>
                    <a:pt x="7291" y="2524"/>
                  </a:lnTo>
                  <a:lnTo>
                    <a:pt x="7586" y="2136"/>
                  </a:lnTo>
                  <a:lnTo>
                    <a:pt x="7685" y="1942"/>
                  </a:lnTo>
                  <a:lnTo>
                    <a:pt x="7980" y="1942"/>
                  </a:lnTo>
                  <a:lnTo>
                    <a:pt x="8177" y="1359"/>
                  </a:lnTo>
                  <a:lnTo>
                    <a:pt x="8374" y="1359"/>
                  </a:lnTo>
                  <a:lnTo>
                    <a:pt x="8571" y="777"/>
                  </a:lnTo>
                  <a:lnTo>
                    <a:pt x="8768" y="777"/>
                  </a:lnTo>
                  <a:lnTo>
                    <a:pt x="8966" y="583"/>
                  </a:lnTo>
                  <a:lnTo>
                    <a:pt x="9163" y="583"/>
                  </a:lnTo>
                  <a:lnTo>
                    <a:pt x="9458" y="388"/>
                  </a:lnTo>
                  <a:lnTo>
                    <a:pt x="9557" y="388"/>
                  </a:lnTo>
                  <a:lnTo>
                    <a:pt x="9852" y="388"/>
                  </a:lnTo>
                  <a:lnTo>
                    <a:pt x="10148" y="0"/>
                  </a:lnTo>
                  <a:lnTo>
                    <a:pt x="10345" y="0"/>
                  </a:lnTo>
                  <a:lnTo>
                    <a:pt x="10640" y="0"/>
                  </a:lnTo>
                  <a:lnTo>
                    <a:pt x="10739" y="0"/>
                  </a:lnTo>
                  <a:lnTo>
                    <a:pt x="10936" y="388"/>
                  </a:lnTo>
                  <a:lnTo>
                    <a:pt x="11133" y="388"/>
                  </a:lnTo>
                  <a:lnTo>
                    <a:pt x="11429" y="583"/>
                  </a:lnTo>
                  <a:lnTo>
                    <a:pt x="11626" y="583"/>
                  </a:lnTo>
                  <a:lnTo>
                    <a:pt x="11823" y="777"/>
                  </a:lnTo>
                  <a:lnTo>
                    <a:pt x="12118" y="777"/>
                  </a:lnTo>
                  <a:lnTo>
                    <a:pt x="12217" y="1359"/>
                  </a:lnTo>
                  <a:lnTo>
                    <a:pt x="12414" y="1942"/>
                  </a:lnTo>
                  <a:lnTo>
                    <a:pt x="12808" y="1942"/>
                  </a:lnTo>
                  <a:lnTo>
                    <a:pt x="12906" y="2136"/>
                  </a:lnTo>
                  <a:lnTo>
                    <a:pt x="13202" y="2718"/>
                  </a:lnTo>
                  <a:lnTo>
                    <a:pt x="13498" y="3301"/>
                  </a:lnTo>
                  <a:lnTo>
                    <a:pt x="13596" y="3883"/>
                  </a:lnTo>
                  <a:lnTo>
                    <a:pt x="13793" y="3883"/>
                  </a:lnTo>
                  <a:lnTo>
                    <a:pt x="14187" y="4466"/>
                  </a:lnTo>
                  <a:lnTo>
                    <a:pt x="14384" y="5049"/>
                  </a:lnTo>
                  <a:lnTo>
                    <a:pt x="14581" y="5631"/>
                  </a:lnTo>
                  <a:lnTo>
                    <a:pt x="14877" y="6019"/>
                  </a:lnTo>
                  <a:lnTo>
                    <a:pt x="15074" y="6602"/>
                  </a:lnTo>
                  <a:lnTo>
                    <a:pt x="15271" y="7184"/>
                  </a:lnTo>
                  <a:lnTo>
                    <a:pt x="15468" y="7767"/>
                  </a:lnTo>
                  <a:lnTo>
                    <a:pt x="15764" y="8350"/>
                  </a:lnTo>
                  <a:lnTo>
                    <a:pt x="15961" y="8932"/>
                  </a:lnTo>
                  <a:lnTo>
                    <a:pt x="16256" y="9515"/>
                  </a:lnTo>
                  <a:lnTo>
                    <a:pt x="16355" y="10097"/>
                  </a:lnTo>
                  <a:lnTo>
                    <a:pt x="16650" y="10291"/>
                  </a:lnTo>
                  <a:lnTo>
                    <a:pt x="16749" y="10680"/>
                  </a:lnTo>
                  <a:lnTo>
                    <a:pt x="16946" y="11650"/>
                  </a:lnTo>
                  <a:lnTo>
                    <a:pt x="17143" y="12039"/>
                  </a:lnTo>
                  <a:lnTo>
                    <a:pt x="17340" y="12427"/>
                  </a:lnTo>
                  <a:lnTo>
                    <a:pt x="17635" y="13204"/>
                  </a:lnTo>
                  <a:lnTo>
                    <a:pt x="17734" y="13786"/>
                  </a:lnTo>
                  <a:lnTo>
                    <a:pt x="17931" y="14369"/>
                  </a:lnTo>
                  <a:lnTo>
                    <a:pt x="18128" y="14951"/>
                  </a:lnTo>
                  <a:lnTo>
                    <a:pt x="18424" y="15146"/>
                  </a:lnTo>
                  <a:lnTo>
                    <a:pt x="18522" y="15728"/>
                  </a:lnTo>
                  <a:lnTo>
                    <a:pt x="18818" y="16311"/>
                  </a:lnTo>
                  <a:lnTo>
                    <a:pt x="18916" y="16893"/>
                  </a:lnTo>
                  <a:lnTo>
                    <a:pt x="19113" y="17087"/>
                  </a:lnTo>
                  <a:lnTo>
                    <a:pt x="19212" y="17670"/>
                  </a:lnTo>
                  <a:lnTo>
                    <a:pt x="19310" y="18058"/>
                  </a:lnTo>
                  <a:lnTo>
                    <a:pt x="19507" y="18641"/>
                  </a:lnTo>
                  <a:lnTo>
                    <a:pt x="19606" y="18835"/>
                  </a:lnTo>
                  <a:lnTo>
                    <a:pt x="19704" y="19223"/>
                  </a:lnTo>
                  <a:lnTo>
                    <a:pt x="19901" y="19612"/>
                  </a:lnTo>
                  <a:lnTo>
                    <a:pt x="19901" y="19806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17" name="Freeform 77"/>
            <p:cNvSpPr>
              <a:spLocks/>
            </p:cNvSpPr>
            <p:nvPr/>
          </p:nvSpPr>
          <p:spPr bwMode="auto">
            <a:xfrm>
              <a:off x="1569" y="3491"/>
              <a:ext cx="76" cy="3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185" y="800"/>
                  </a:lnTo>
                  <a:lnTo>
                    <a:pt x="370" y="1400"/>
                  </a:lnTo>
                  <a:lnTo>
                    <a:pt x="556" y="2000"/>
                  </a:lnTo>
                  <a:lnTo>
                    <a:pt x="833" y="2600"/>
                  </a:lnTo>
                  <a:lnTo>
                    <a:pt x="926" y="3200"/>
                  </a:lnTo>
                  <a:lnTo>
                    <a:pt x="1204" y="4000"/>
                  </a:lnTo>
                  <a:lnTo>
                    <a:pt x="1389" y="4200"/>
                  </a:lnTo>
                  <a:lnTo>
                    <a:pt x="1481" y="5200"/>
                  </a:lnTo>
                  <a:lnTo>
                    <a:pt x="1759" y="5600"/>
                  </a:lnTo>
                  <a:lnTo>
                    <a:pt x="2130" y="6200"/>
                  </a:lnTo>
                  <a:lnTo>
                    <a:pt x="2130" y="7200"/>
                  </a:lnTo>
                  <a:lnTo>
                    <a:pt x="2500" y="7800"/>
                  </a:lnTo>
                  <a:lnTo>
                    <a:pt x="2685" y="8200"/>
                  </a:lnTo>
                  <a:lnTo>
                    <a:pt x="2778" y="8800"/>
                  </a:lnTo>
                  <a:lnTo>
                    <a:pt x="2963" y="9400"/>
                  </a:lnTo>
                  <a:lnTo>
                    <a:pt x="3148" y="10000"/>
                  </a:lnTo>
                  <a:lnTo>
                    <a:pt x="3426" y="10200"/>
                  </a:lnTo>
                  <a:lnTo>
                    <a:pt x="3519" y="10800"/>
                  </a:lnTo>
                  <a:lnTo>
                    <a:pt x="3796" y="11400"/>
                  </a:lnTo>
                  <a:lnTo>
                    <a:pt x="4074" y="11800"/>
                  </a:lnTo>
                  <a:lnTo>
                    <a:pt x="4167" y="12200"/>
                  </a:lnTo>
                  <a:lnTo>
                    <a:pt x="4352" y="12800"/>
                  </a:lnTo>
                  <a:lnTo>
                    <a:pt x="4537" y="13400"/>
                  </a:lnTo>
                  <a:lnTo>
                    <a:pt x="4722" y="13600"/>
                  </a:lnTo>
                  <a:lnTo>
                    <a:pt x="5000" y="14200"/>
                  </a:lnTo>
                  <a:lnTo>
                    <a:pt x="5093" y="14800"/>
                  </a:lnTo>
                  <a:lnTo>
                    <a:pt x="5370" y="15000"/>
                  </a:lnTo>
                  <a:lnTo>
                    <a:pt x="5556" y="15400"/>
                  </a:lnTo>
                  <a:lnTo>
                    <a:pt x="5741" y="16000"/>
                  </a:lnTo>
                  <a:lnTo>
                    <a:pt x="6111" y="16200"/>
                  </a:lnTo>
                  <a:lnTo>
                    <a:pt x="6296" y="16600"/>
                  </a:lnTo>
                  <a:lnTo>
                    <a:pt x="6389" y="17000"/>
                  </a:lnTo>
                  <a:lnTo>
                    <a:pt x="6667" y="17600"/>
                  </a:lnTo>
                  <a:lnTo>
                    <a:pt x="6852" y="17600"/>
                  </a:lnTo>
                  <a:lnTo>
                    <a:pt x="7037" y="18000"/>
                  </a:lnTo>
                  <a:lnTo>
                    <a:pt x="7315" y="18200"/>
                  </a:lnTo>
                  <a:lnTo>
                    <a:pt x="7407" y="18600"/>
                  </a:lnTo>
                  <a:lnTo>
                    <a:pt x="7685" y="18800"/>
                  </a:lnTo>
                  <a:lnTo>
                    <a:pt x="7963" y="19200"/>
                  </a:lnTo>
                  <a:lnTo>
                    <a:pt x="7963" y="19400"/>
                  </a:lnTo>
                  <a:lnTo>
                    <a:pt x="8241" y="19600"/>
                  </a:lnTo>
                  <a:lnTo>
                    <a:pt x="8426" y="19600"/>
                  </a:lnTo>
                  <a:lnTo>
                    <a:pt x="8611" y="19800"/>
                  </a:lnTo>
                  <a:lnTo>
                    <a:pt x="8889" y="19800"/>
                  </a:lnTo>
                  <a:lnTo>
                    <a:pt x="8981" y="19800"/>
                  </a:lnTo>
                  <a:lnTo>
                    <a:pt x="9259" y="19800"/>
                  </a:lnTo>
                  <a:lnTo>
                    <a:pt x="9444" y="19800"/>
                  </a:lnTo>
                  <a:lnTo>
                    <a:pt x="9630" y="19800"/>
                  </a:lnTo>
                  <a:lnTo>
                    <a:pt x="9907" y="19800"/>
                  </a:lnTo>
                  <a:lnTo>
                    <a:pt x="10185" y="19800"/>
                  </a:lnTo>
                  <a:lnTo>
                    <a:pt x="10370" y="19800"/>
                  </a:lnTo>
                  <a:lnTo>
                    <a:pt x="10648" y="19800"/>
                  </a:lnTo>
                  <a:lnTo>
                    <a:pt x="10741" y="19600"/>
                  </a:lnTo>
                  <a:lnTo>
                    <a:pt x="11019" y="19600"/>
                  </a:lnTo>
                  <a:lnTo>
                    <a:pt x="11296" y="19400"/>
                  </a:lnTo>
                  <a:lnTo>
                    <a:pt x="11574" y="19200"/>
                  </a:lnTo>
                  <a:lnTo>
                    <a:pt x="11852" y="18800"/>
                  </a:lnTo>
                  <a:lnTo>
                    <a:pt x="11944" y="18200"/>
                  </a:lnTo>
                  <a:lnTo>
                    <a:pt x="12130" y="18000"/>
                  </a:lnTo>
                  <a:lnTo>
                    <a:pt x="12500" y="17600"/>
                  </a:lnTo>
                  <a:lnTo>
                    <a:pt x="12685" y="17000"/>
                  </a:lnTo>
                  <a:lnTo>
                    <a:pt x="12963" y="16600"/>
                  </a:lnTo>
                  <a:lnTo>
                    <a:pt x="13241" y="16600"/>
                  </a:lnTo>
                  <a:lnTo>
                    <a:pt x="13426" y="16000"/>
                  </a:lnTo>
                  <a:lnTo>
                    <a:pt x="13704" y="15400"/>
                  </a:lnTo>
                  <a:lnTo>
                    <a:pt x="13981" y="14800"/>
                  </a:lnTo>
                  <a:lnTo>
                    <a:pt x="14259" y="14200"/>
                  </a:lnTo>
                  <a:lnTo>
                    <a:pt x="14537" y="13600"/>
                  </a:lnTo>
                  <a:lnTo>
                    <a:pt x="14815" y="13400"/>
                  </a:lnTo>
                  <a:lnTo>
                    <a:pt x="14907" y="12800"/>
                  </a:lnTo>
                  <a:lnTo>
                    <a:pt x="15278" y="12200"/>
                  </a:lnTo>
                  <a:lnTo>
                    <a:pt x="15556" y="11800"/>
                  </a:lnTo>
                  <a:lnTo>
                    <a:pt x="15741" y="10800"/>
                  </a:lnTo>
                  <a:lnTo>
                    <a:pt x="15926" y="10600"/>
                  </a:lnTo>
                  <a:lnTo>
                    <a:pt x="16204" y="10200"/>
                  </a:lnTo>
                  <a:lnTo>
                    <a:pt x="16389" y="9800"/>
                  </a:lnTo>
                  <a:lnTo>
                    <a:pt x="16574" y="9200"/>
                  </a:lnTo>
                  <a:lnTo>
                    <a:pt x="16852" y="8400"/>
                  </a:lnTo>
                  <a:lnTo>
                    <a:pt x="17037" y="8200"/>
                  </a:lnTo>
                  <a:lnTo>
                    <a:pt x="17222" y="7800"/>
                  </a:lnTo>
                  <a:lnTo>
                    <a:pt x="17407" y="7200"/>
                  </a:lnTo>
                  <a:lnTo>
                    <a:pt x="17685" y="6600"/>
                  </a:lnTo>
                  <a:lnTo>
                    <a:pt x="17870" y="6000"/>
                  </a:lnTo>
                  <a:lnTo>
                    <a:pt x="18241" y="5400"/>
                  </a:lnTo>
                  <a:lnTo>
                    <a:pt x="18333" y="4800"/>
                  </a:lnTo>
                  <a:lnTo>
                    <a:pt x="18519" y="4200"/>
                  </a:lnTo>
                  <a:lnTo>
                    <a:pt x="18796" y="4000"/>
                  </a:lnTo>
                  <a:lnTo>
                    <a:pt x="18981" y="3600"/>
                  </a:lnTo>
                  <a:lnTo>
                    <a:pt x="19167" y="3200"/>
                  </a:lnTo>
                  <a:lnTo>
                    <a:pt x="19167" y="2800"/>
                  </a:lnTo>
                  <a:lnTo>
                    <a:pt x="19352" y="2200"/>
                  </a:lnTo>
                  <a:lnTo>
                    <a:pt x="19537" y="2000"/>
                  </a:lnTo>
                  <a:lnTo>
                    <a:pt x="19630" y="2000"/>
                  </a:lnTo>
                  <a:lnTo>
                    <a:pt x="19815" y="1400"/>
                  </a:lnTo>
                  <a:lnTo>
                    <a:pt x="19815" y="800"/>
                  </a:lnTo>
                  <a:lnTo>
                    <a:pt x="19907" y="80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18" name="Freeform 78"/>
            <p:cNvSpPr>
              <a:spLocks/>
            </p:cNvSpPr>
            <p:nvPr/>
          </p:nvSpPr>
          <p:spPr bwMode="auto">
            <a:xfrm>
              <a:off x="1647" y="3457"/>
              <a:ext cx="71" cy="3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00"/>
                  </a:moveTo>
                  <a:lnTo>
                    <a:pt x="197" y="18600"/>
                  </a:lnTo>
                  <a:lnTo>
                    <a:pt x="493" y="17600"/>
                  </a:lnTo>
                  <a:lnTo>
                    <a:pt x="690" y="17000"/>
                  </a:lnTo>
                  <a:lnTo>
                    <a:pt x="887" y="16800"/>
                  </a:lnTo>
                  <a:lnTo>
                    <a:pt x="985" y="16000"/>
                  </a:lnTo>
                  <a:lnTo>
                    <a:pt x="1281" y="15600"/>
                  </a:lnTo>
                  <a:lnTo>
                    <a:pt x="1576" y="15000"/>
                  </a:lnTo>
                  <a:lnTo>
                    <a:pt x="1675" y="14200"/>
                  </a:lnTo>
                  <a:lnTo>
                    <a:pt x="1970" y="13600"/>
                  </a:lnTo>
                  <a:lnTo>
                    <a:pt x="2167" y="13000"/>
                  </a:lnTo>
                  <a:lnTo>
                    <a:pt x="2562" y="12800"/>
                  </a:lnTo>
                  <a:lnTo>
                    <a:pt x="2660" y="12000"/>
                  </a:lnTo>
                  <a:lnTo>
                    <a:pt x="2956" y="11400"/>
                  </a:lnTo>
                  <a:lnTo>
                    <a:pt x="3054" y="10800"/>
                  </a:lnTo>
                  <a:lnTo>
                    <a:pt x="3350" y="10200"/>
                  </a:lnTo>
                  <a:lnTo>
                    <a:pt x="3547" y="10000"/>
                  </a:lnTo>
                  <a:lnTo>
                    <a:pt x="3744" y="9800"/>
                  </a:lnTo>
                  <a:lnTo>
                    <a:pt x="4039" y="9200"/>
                  </a:lnTo>
                  <a:lnTo>
                    <a:pt x="4236" y="8400"/>
                  </a:lnTo>
                  <a:lnTo>
                    <a:pt x="4433" y="8000"/>
                  </a:lnTo>
                  <a:lnTo>
                    <a:pt x="4729" y="7400"/>
                  </a:lnTo>
                  <a:lnTo>
                    <a:pt x="4828" y="6800"/>
                  </a:lnTo>
                  <a:lnTo>
                    <a:pt x="5123" y="6200"/>
                  </a:lnTo>
                  <a:lnTo>
                    <a:pt x="5320" y="5600"/>
                  </a:lnTo>
                  <a:lnTo>
                    <a:pt x="5419" y="5600"/>
                  </a:lnTo>
                  <a:lnTo>
                    <a:pt x="5813" y="5200"/>
                  </a:lnTo>
                  <a:lnTo>
                    <a:pt x="5813" y="4600"/>
                  </a:lnTo>
                  <a:lnTo>
                    <a:pt x="6305" y="4200"/>
                  </a:lnTo>
                  <a:lnTo>
                    <a:pt x="6502" y="4000"/>
                  </a:lnTo>
                  <a:lnTo>
                    <a:pt x="6601" y="3400"/>
                  </a:lnTo>
                  <a:lnTo>
                    <a:pt x="6897" y="3200"/>
                  </a:lnTo>
                  <a:lnTo>
                    <a:pt x="7192" y="2800"/>
                  </a:lnTo>
                  <a:lnTo>
                    <a:pt x="7291" y="2600"/>
                  </a:lnTo>
                  <a:lnTo>
                    <a:pt x="7586" y="2200"/>
                  </a:lnTo>
                  <a:lnTo>
                    <a:pt x="7685" y="2000"/>
                  </a:lnTo>
                  <a:lnTo>
                    <a:pt x="7980" y="2000"/>
                  </a:lnTo>
                  <a:lnTo>
                    <a:pt x="8177" y="1400"/>
                  </a:lnTo>
                  <a:lnTo>
                    <a:pt x="8374" y="800"/>
                  </a:lnTo>
                  <a:lnTo>
                    <a:pt x="8571" y="800"/>
                  </a:lnTo>
                  <a:lnTo>
                    <a:pt x="8768" y="800"/>
                  </a:lnTo>
                  <a:lnTo>
                    <a:pt x="8966" y="600"/>
                  </a:lnTo>
                  <a:lnTo>
                    <a:pt x="9163" y="600"/>
                  </a:lnTo>
                  <a:lnTo>
                    <a:pt x="9458" y="400"/>
                  </a:lnTo>
                  <a:lnTo>
                    <a:pt x="9557" y="400"/>
                  </a:lnTo>
                  <a:lnTo>
                    <a:pt x="9852" y="400"/>
                  </a:lnTo>
                  <a:lnTo>
                    <a:pt x="10148" y="0"/>
                  </a:lnTo>
                  <a:lnTo>
                    <a:pt x="10345" y="0"/>
                  </a:lnTo>
                  <a:lnTo>
                    <a:pt x="10640" y="0"/>
                  </a:lnTo>
                  <a:lnTo>
                    <a:pt x="10739" y="0"/>
                  </a:lnTo>
                  <a:lnTo>
                    <a:pt x="10936" y="400"/>
                  </a:lnTo>
                  <a:lnTo>
                    <a:pt x="11133" y="400"/>
                  </a:lnTo>
                  <a:lnTo>
                    <a:pt x="11429" y="600"/>
                  </a:lnTo>
                  <a:lnTo>
                    <a:pt x="11626" y="600"/>
                  </a:lnTo>
                  <a:lnTo>
                    <a:pt x="11823" y="800"/>
                  </a:lnTo>
                  <a:lnTo>
                    <a:pt x="12118" y="800"/>
                  </a:lnTo>
                  <a:lnTo>
                    <a:pt x="12217" y="1400"/>
                  </a:lnTo>
                  <a:lnTo>
                    <a:pt x="12414" y="2000"/>
                  </a:lnTo>
                  <a:lnTo>
                    <a:pt x="12808" y="2000"/>
                  </a:lnTo>
                  <a:lnTo>
                    <a:pt x="12906" y="2200"/>
                  </a:lnTo>
                  <a:lnTo>
                    <a:pt x="13202" y="2800"/>
                  </a:lnTo>
                  <a:lnTo>
                    <a:pt x="13498" y="3200"/>
                  </a:lnTo>
                  <a:lnTo>
                    <a:pt x="13596" y="3400"/>
                  </a:lnTo>
                  <a:lnTo>
                    <a:pt x="13793" y="4000"/>
                  </a:lnTo>
                  <a:lnTo>
                    <a:pt x="14187" y="4600"/>
                  </a:lnTo>
                  <a:lnTo>
                    <a:pt x="14384" y="5200"/>
                  </a:lnTo>
                  <a:lnTo>
                    <a:pt x="14581" y="5600"/>
                  </a:lnTo>
                  <a:lnTo>
                    <a:pt x="14877" y="6200"/>
                  </a:lnTo>
                  <a:lnTo>
                    <a:pt x="15074" y="6800"/>
                  </a:lnTo>
                  <a:lnTo>
                    <a:pt x="15271" y="7200"/>
                  </a:lnTo>
                  <a:lnTo>
                    <a:pt x="15468" y="7800"/>
                  </a:lnTo>
                  <a:lnTo>
                    <a:pt x="15764" y="8400"/>
                  </a:lnTo>
                  <a:lnTo>
                    <a:pt x="15961" y="9200"/>
                  </a:lnTo>
                  <a:lnTo>
                    <a:pt x="16256" y="9800"/>
                  </a:lnTo>
                  <a:lnTo>
                    <a:pt x="16355" y="10000"/>
                  </a:lnTo>
                  <a:lnTo>
                    <a:pt x="16650" y="10200"/>
                  </a:lnTo>
                  <a:lnTo>
                    <a:pt x="16749" y="10800"/>
                  </a:lnTo>
                  <a:lnTo>
                    <a:pt x="16946" y="11800"/>
                  </a:lnTo>
                  <a:lnTo>
                    <a:pt x="17143" y="12200"/>
                  </a:lnTo>
                  <a:lnTo>
                    <a:pt x="17340" y="12800"/>
                  </a:lnTo>
                  <a:lnTo>
                    <a:pt x="17635" y="13000"/>
                  </a:lnTo>
                  <a:lnTo>
                    <a:pt x="17734" y="13600"/>
                  </a:lnTo>
                  <a:lnTo>
                    <a:pt x="17931" y="14600"/>
                  </a:lnTo>
                  <a:lnTo>
                    <a:pt x="18128" y="15000"/>
                  </a:lnTo>
                  <a:lnTo>
                    <a:pt x="18424" y="15600"/>
                  </a:lnTo>
                  <a:lnTo>
                    <a:pt x="18522" y="16000"/>
                  </a:lnTo>
                  <a:lnTo>
                    <a:pt x="18818" y="16600"/>
                  </a:lnTo>
                  <a:lnTo>
                    <a:pt x="18916" y="16800"/>
                  </a:lnTo>
                  <a:lnTo>
                    <a:pt x="19113" y="17000"/>
                  </a:lnTo>
                  <a:lnTo>
                    <a:pt x="19212" y="17600"/>
                  </a:lnTo>
                  <a:lnTo>
                    <a:pt x="19310" y="18200"/>
                  </a:lnTo>
                  <a:lnTo>
                    <a:pt x="19507" y="18600"/>
                  </a:lnTo>
                  <a:lnTo>
                    <a:pt x="19606" y="18800"/>
                  </a:lnTo>
                  <a:lnTo>
                    <a:pt x="19704" y="19400"/>
                  </a:lnTo>
                  <a:lnTo>
                    <a:pt x="19901" y="19600"/>
                  </a:lnTo>
                  <a:lnTo>
                    <a:pt x="19901" y="1980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19" name="Freeform 79"/>
            <p:cNvSpPr>
              <a:spLocks/>
            </p:cNvSpPr>
            <p:nvPr/>
          </p:nvSpPr>
          <p:spPr bwMode="auto">
            <a:xfrm>
              <a:off x="1718" y="3491"/>
              <a:ext cx="76" cy="3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185" y="825"/>
                  </a:lnTo>
                  <a:lnTo>
                    <a:pt x="370" y="1443"/>
                  </a:lnTo>
                  <a:lnTo>
                    <a:pt x="556" y="2062"/>
                  </a:lnTo>
                  <a:lnTo>
                    <a:pt x="833" y="2680"/>
                  </a:lnTo>
                  <a:lnTo>
                    <a:pt x="926" y="3299"/>
                  </a:lnTo>
                  <a:lnTo>
                    <a:pt x="1204" y="3918"/>
                  </a:lnTo>
                  <a:lnTo>
                    <a:pt x="1389" y="4330"/>
                  </a:lnTo>
                  <a:lnTo>
                    <a:pt x="1481" y="4948"/>
                  </a:lnTo>
                  <a:lnTo>
                    <a:pt x="1759" y="5567"/>
                  </a:lnTo>
                  <a:lnTo>
                    <a:pt x="2130" y="6392"/>
                  </a:lnTo>
                  <a:lnTo>
                    <a:pt x="2130" y="6804"/>
                  </a:lnTo>
                  <a:lnTo>
                    <a:pt x="2500" y="7216"/>
                  </a:lnTo>
                  <a:lnTo>
                    <a:pt x="2685" y="7835"/>
                  </a:lnTo>
                  <a:lnTo>
                    <a:pt x="2778" y="8454"/>
                  </a:lnTo>
                  <a:lnTo>
                    <a:pt x="2963" y="9278"/>
                  </a:lnTo>
                  <a:lnTo>
                    <a:pt x="3148" y="9691"/>
                  </a:lnTo>
                  <a:lnTo>
                    <a:pt x="3426" y="10309"/>
                  </a:lnTo>
                  <a:lnTo>
                    <a:pt x="3519" y="10928"/>
                  </a:lnTo>
                  <a:lnTo>
                    <a:pt x="3796" y="11134"/>
                  </a:lnTo>
                  <a:lnTo>
                    <a:pt x="4074" y="11753"/>
                  </a:lnTo>
                  <a:lnTo>
                    <a:pt x="4167" y="12371"/>
                  </a:lnTo>
                  <a:lnTo>
                    <a:pt x="4352" y="12990"/>
                  </a:lnTo>
                  <a:lnTo>
                    <a:pt x="4537" y="13196"/>
                  </a:lnTo>
                  <a:lnTo>
                    <a:pt x="4722" y="13814"/>
                  </a:lnTo>
                  <a:lnTo>
                    <a:pt x="5000" y="14021"/>
                  </a:lnTo>
                  <a:lnTo>
                    <a:pt x="5093" y="14639"/>
                  </a:lnTo>
                  <a:lnTo>
                    <a:pt x="5370" y="14845"/>
                  </a:lnTo>
                  <a:lnTo>
                    <a:pt x="5556" y="15464"/>
                  </a:lnTo>
                  <a:lnTo>
                    <a:pt x="5741" y="15876"/>
                  </a:lnTo>
                  <a:lnTo>
                    <a:pt x="6111" y="16495"/>
                  </a:lnTo>
                  <a:lnTo>
                    <a:pt x="6296" y="16701"/>
                  </a:lnTo>
                  <a:lnTo>
                    <a:pt x="6389" y="16907"/>
                  </a:lnTo>
                  <a:lnTo>
                    <a:pt x="6667" y="17526"/>
                  </a:lnTo>
                  <a:lnTo>
                    <a:pt x="6852" y="17526"/>
                  </a:lnTo>
                  <a:lnTo>
                    <a:pt x="7037" y="17938"/>
                  </a:lnTo>
                  <a:lnTo>
                    <a:pt x="7315" y="18144"/>
                  </a:lnTo>
                  <a:lnTo>
                    <a:pt x="7407" y="18557"/>
                  </a:lnTo>
                  <a:lnTo>
                    <a:pt x="7685" y="18763"/>
                  </a:lnTo>
                  <a:lnTo>
                    <a:pt x="7963" y="19175"/>
                  </a:lnTo>
                  <a:lnTo>
                    <a:pt x="7963" y="19381"/>
                  </a:lnTo>
                  <a:lnTo>
                    <a:pt x="8241" y="19588"/>
                  </a:lnTo>
                  <a:lnTo>
                    <a:pt x="8426" y="19588"/>
                  </a:lnTo>
                  <a:lnTo>
                    <a:pt x="8611" y="19794"/>
                  </a:lnTo>
                  <a:lnTo>
                    <a:pt x="8889" y="19794"/>
                  </a:lnTo>
                  <a:lnTo>
                    <a:pt x="8981" y="19794"/>
                  </a:lnTo>
                  <a:lnTo>
                    <a:pt x="9259" y="19794"/>
                  </a:lnTo>
                  <a:lnTo>
                    <a:pt x="9444" y="19794"/>
                  </a:lnTo>
                  <a:lnTo>
                    <a:pt x="9630" y="19794"/>
                  </a:lnTo>
                  <a:lnTo>
                    <a:pt x="9907" y="19794"/>
                  </a:lnTo>
                  <a:lnTo>
                    <a:pt x="10185" y="19794"/>
                  </a:lnTo>
                  <a:lnTo>
                    <a:pt x="10370" y="19794"/>
                  </a:lnTo>
                  <a:lnTo>
                    <a:pt x="10648" y="19794"/>
                  </a:lnTo>
                  <a:lnTo>
                    <a:pt x="10741" y="19588"/>
                  </a:lnTo>
                  <a:lnTo>
                    <a:pt x="11019" y="19588"/>
                  </a:lnTo>
                  <a:lnTo>
                    <a:pt x="11296" y="19381"/>
                  </a:lnTo>
                  <a:lnTo>
                    <a:pt x="11574" y="19175"/>
                  </a:lnTo>
                  <a:lnTo>
                    <a:pt x="11852" y="18763"/>
                  </a:lnTo>
                  <a:lnTo>
                    <a:pt x="11944" y="18557"/>
                  </a:lnTo>
                  <a:lnTo>
                    <a:pt x="12130" y="17938"/>
                  </a:lnTo>
                  <a:lnTo>
                    <a:pt x="12500" y="17526"/>
                  </a:lnTo>
                  <a:lnTo>
                    <a:pt x="12685" y="16907"/>
                  </a:lnTo>
                  <a:lnTo>
                    <a:pt x="12963" y="16907"/>
                  </a:lnTo>
                  <a:lnTo>
                    <a:pt x="13241" y="16495"/>
                  </a:lnTo>
                  <a:lnTo>
                    <a:pt x="13426" y="15876"/>
                  </a:lnTo>
                  <a:lnTo>
                    <a:pt x="13704" y="15464"/>
                  </a:lnTo>
                  <a:lnTo>
                    <a:pt x="13981" y="14845"/>
                  </a:lnTo>
                  <a:lnTo>
                    <a:pt x="14259" y="14639"/>
                  </a:lnTo>
                  <a:lnTo>
                    <a:pt x="14537" y="14021"/>
                  </a:lnTo>
                  <a:lnTo>
                    <a:pt x="14815" y="13608"/>
                  </a:lnTo>
                  <a:lnTo>
                    <a:pt x="14907" y="12990"/>
                  </a:lnTo>
                  <a:lnTo>
                    <a:pt x="15278" y="12371"/>
                  </a:lnTo>
                  <a:lnTo>
                    <a:pt x="15556" y="11753"/>
                  </a:lnTo>
                  <a:lnTo>
                    <a:pt x="15741" y="11134"/>
                  </a:lnTo>
                  <a:lnTo>
                    <a:pt x="15926" y="10515"/>
                  </a:lnTo>
                  <a:lnTo>
                    <a:pt x="16204" y="10309"/>
                  </a:lnTo>
                  <a:lnTo>
                    <a:pt x="16389" y="9691"/>
                  </a:lnTo>
                  <a:lnTo>
                    <a:pt x="16574" y="9072"/>
                  </a:lnTo>
                  <a:lnTo>
                    <a:pt x="16852" y="8454"/>
                  </a:lnTo>
                  <a:lnTo>
                    <a:pt x="17037" y="7835"/>
                  </a:lnTo>
                  <a:lnTo>
                    <a:pt x="17222" y="7216"/>
                  </a:lnTo>
                  <a:lnTo>
                    <a:pt x="17407" y="6804"/>
                  </a:lnTo>
                  <a:lnTo>
                    <a:pt x="17685" y="6392"/>
                  </a:lnTo>
                  <a:lnTo>
                    <a:pt x="17870" y="5979"/>
                  </a:lnTo>
                  <a:lnTo>
                    <a:pt x="18241" y="5361"/>
                  </a:lnTo>
                  <a:lnTo>
                    <a:pt x="18333" y="4742"/>
                  </a:lnTo>
                  <a:lnTo>
                    <a:pt x="18519" y="4330"/>
                  </a:lnTo>
                  <a:lnTo>
                    <a:pt x="18796" y="3918"/>
                  </a:lnTo>
                  <a:lnTo>
                    <a:pt x="18981" y="3505"/>
                  </a:lnTo>
                  <a:lnTo>
                    <a:pt x="19167" y="3299"/>
                  </a:lnTo>
                  <a:lnTo>
                    <a:pt x="19167" y="2680"/>
                  </a:lnTo>
                  <a:lnTo>
                    <a:pt x="19352" y="2268"/>
                  </a:lnTo>
                  <a:lnTo>
                    <a:pt x="19537" y="2062"/>
                  </a:lnTo>
                  <a:lnTo>
                    <a:pt x="19630" y="1443"/>
                  </a:lnTo>
                  <a:lnTo>
                    <a:pt x="19815" y="1443"/>
                  </a:lnTo>
                  <a:lnTo>
                    <a:pt x="19815" y="825"/>
                  </a:lnTo>
                  <a:lnTo>
                    <a:pt x="19907" y="825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20" name="Line 80"/>
            <p:cNvSpPr>
              <a:spLocks noChangeShapeType="1"/>
            </p:cNvSpPr>
            <p:nvPr/>
          </p:nvSpPr>
          <p:spPr bwMode="auto">
            <a:xfrm flipV="1">
              <a:off x="1794" y="3486"/>
              <a:ext cx="104" cy="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21" name="Freeform 81"/>
            <p:cNvSpPr>
              <a:spLocks/>
            </p:cNvSpPr>
            <p:nvPr/>
          </p:nvSpPr>
          <p:spPr bwMode="auto">
            <a:xfrm>
              <a:off x="1498" y="3691"/>
              <a:ext cx="71" cy="3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23"/>
                  </a:moveTo>
                  <a:lnTo>
                    <a:pt x="197" y="18641"/>
                  </a:lnTo>
                  <a:lnTo>
                    <a:pt x="493" y="17670"/>
                  </a:lnTo>
                  <a:lnTo>
                    <a:pt x="690" y="17087"/>
                  </a:lnTo>
                  <a:lnTo>
                    <a:pt x="887" y="16699"/>
                  </a:lnTo>
                  <a:lnTo>
                    <a:pt x="985" y="16117"/>
                  </a:lnTo>
                  <a:lnTo>
                    <a:pt x="1281" y="15146"/>
                  </a:lnTo>
                  <a:lnTo>
                    <a:pt x="1576" y="14951"/>
                  </a:lnTo>
                  <a:lnTo>
                    <a:pt x="1675" y="14369"/>
                  </a:lnTo>
                  <a:lnTo>
                    <a:pt x="1970" y="13592"/>
                  </a:lnTo>
                  <a:lnTo>
                    <a:pt x="2167" y="13010"/>
                  </a:lnTo>
                  <a:lnTo>
                    <a:pt x="2562" y="12427"/>
                  </a:lnTo>
                  <a:lnTo>
                    <a:pt x="2660" y="12039"/>
                  </a:lnTo>
                  <a:lnTo>
                    <a:pt x="2956" y="11262"/>
                  </a:lnTo>
                  <a:lnTo>
                    <a:pt x="3054" y="10680"/>
                  </a:lnTo>
                  <a:lnTo>
                    <a:pt x="3350" y="10291"/>
                  </a:lnTo>
                  <a:lnTo>
                    <a:pt x="3547" y="10097"/>
                  </a:lnTo>
                  <a:lnTo>
                    <a:pt x="3744" y="9515"/>
                  </a:lnTo>
                  <a:lnTo>
                    <a:pt x="4039" y="8932"/>
                  </a:lnTo>
                  <a:lnTo>
                    <a:pt x="4236" y="8544"/>
                  </a:lnTo>
                  <a:lnTo>
                    <a:pt x="4433" y="7961"/>
                  </a:lnTo>
                  <a:lnTo>
                    <a:pt x="4729" y="7573"/>
                  </a:lnTo>
                  <a:lnTo>
                    <a:pt x="4828" y="6990"/>
                  </a:lnTo>
                  <a:lnTo>
                    <a:pt x="5123" y="6602"/>
                  </a:lnTo>
                  <a:lnTo>
                    <a:pt x="5320" y="6019"/>
                  </a:lnTo>
                  <a:lnTo>
                    <a:pt x="5419" y="5631"/>
                  </a:lnTo>
                  <a:lnTo>
                    <a:pt x="5813" y="5243"/>
                  </a:lnTo>
                  <a:lnTo>
                    <a:pt x="5813" y="4660"/>
                  </a:lnTo>
                  <a:lnTo>
                    <a:pt x="6305" y="4078"/>
                  </a:lnTo>
                  <a:lnTo>
                    <a:pt x="6502" y="3883"/>
                  </a:lnTo>
                  <a:lnTo>
                    <a:pt x="6601" y="3301"/>
                  </a:lnTo>
                  <a:lnTo>
                    <a:pt x="6897" y="3301"/>
                  </a:lnTo>
                  <a:lnTo>
                    <a:pt x="7192" y="2718"/>
                  </a:lnTo>
                  <a:lnTo>
                    <a:pt x="7291" y="2524"/>
                  </a:lnTo>
                  <a:lnTo>
                    <a:pt x="7586" y="2136"/>
                  </a:lnTo>
                  <a:lnTo>
                    <a:pt x="7685" y="1942"/>
                  </a:lnTo>
                  <a:lnTo>
                    <a:pt x="7980" y="1942"/>
                  </a:lnTo>
                  <a:lnTo>
                    <a:pt x="8177" y="1359"/>
                  </a:lnTo>
                  <a:lnTo>
                    <a:pt x="8374" y="1359"/>
                  </a:lnTo>
                  <a:lnTo>
                    <a:pt x="8571" y="777"/>
                  </a:lnTo>
                  <a:lnTo>
                    <a:pt x="8768" y="777"/>
                  </a:lnTo>
                  <a:lnTo>
                    <a:pt x="8966" y="583"/>
                  </a:lnTo>
                  <a:lnTo>
                    <a:pt x="9163" y="583"/>
                  </a:lnTo>
                  <a:lnTo>
                    <a:pt x="9458" y="388"/>
                  </a:lnTo>
                  <a:lnTo>
                    <a:pt x="9557" y="388"/>
                  </a:lnTo>
                  <a:lnTo>
                    <a:pt x="9852" y="388"/>
                  </a:lnTo>
                  <a:lnTo>
                    <a:pt x="10148" y="0"/>
                  </a:lnTo>
                  <a:lnTo>
                    <a:pt x="10345" y="0"/>
                  </a:lnTo>
                  <a:lnTo>
                    <a:pt x="10640" y="0"/>
                  </a:lnTo>
                  <a:lnTo>
                    <a:pt x="10739" y="0"/>
                  </a:lnTo>
                  <a:lnTo>
                    <a:pt x="10936" y="388"/>
                  </a:lnTo>
                  <a:lnTo>
                    <a:pt x="11133" y="388"/>
                  </a:lnTo>
                  <a:lnTo>
                    <a:pt x="11429" y="583"/>
                  </a:lnTo>
                  <a:lnTo>
                    <a:pt x="11626" y="583"/>
                  </a:lnTo>
                  <a:lnTo>
                    <a:pt x="11823" y="777"/>
                  </a:lnTo>
                  <a:lnTo>
                    <a:pt x="12118" y="777"/>
                  </a:lnTo>
                  <a:lnTo>
                    <a:pt x="12217" y="1359"/>
                  </a:lnTo>
                  <a:lnTo>
                    <a:pt x="12414" y="1942"/>
                  </a:lnTo>
                  <a:lnTo>
                    <a:pt x="12808" y="1942"/>
                  </a:lnTo>
                  <a:lnTo>
                    <a:pt x="12906" y="2136"/>
                  </a:lnTo>
                  <a:lnTo>
                    <a:pt x="13202" y="2718"/>
                  </a:lnTo>
                  <a:lnTo>
                    <a:pt x="13498" y="3301"/>
                  </a:lnTo>
                  <a:lnTo>
                    <a:pt x="13596" y="3883"/>
                  </a:lnTo>
                  <a:lnTo>
                    <a:pt x="13793" y="3883"/>
                  </a:lnTo>
                  <a:lnTo>
                    <a:pt x="14187" y="4466"/>
                  </a:lnTo>
                  <a:lnTo>
                    <a:pt x="14384" y="5049"/>
                  </a:lnTo>
                  <a:lnTo>
                    <a:pt x="14581" y="5631"/>
                  </a:lnTo>
                  <a:lnTo>
                    <a:pt x="14877" y="6019"/>
                  </a:lnTo>
                  <a:lnTo>
                    <a:pt x="15074" y="6602"/>
                  </a:lnTo>
                  <a:lnTo>
                    <a:pt x="15271" y="7184"/>
                  </a:lnTo>
                  <a:lnTo>
                    <a:pt x="15468" y="7767"/>
                  </a:lnTo>
                  <a:lnTo>
                    <a:pt x="15764" y="8350"/>
                  </a:lnTo>
                  <a:lnTo>
                    <a:pt x="15961" y="8932"/>
                  </a:lnTo>
                  <a:lnTo>
                    <a:pt x="16256" y="9515"/>
                  </a:lnTo>
                  <a:lnTo>
                    <a:pt x="16355" y="10097"/>
                  </a:lnTo>
                  <a:lnTo>
                    <a:pt x="16650" y="10291"/>
                  </a:lnTo>
                  <a:lnTo>
                    <a:pt x="16749" y="10680"/>
                  </a:lnTo>
                  <a:lnTo>
                    <a:pt x="16946" y="11650"/>
                  </a:lnTo>
                  <a:lnTo>
                    <a:pt x="17143" y="12039"/>
                  </a:lnTo>
                  <a:lnTo>
                    <a:pt x="17340" y="12427"/>
                  </a:lnTo>
                  <a:lnTo>
                    <a:pt x="17635" y="13204"/>
                  </a:lnTo>
                  <a:lnTo>
                    <a:pt x="17734" y="13786"/>
                  </a:lnTo>
                  <a:lnTo>
                    <a:pt x="17931" y="14369"/>
                  </a:lnTo>
                  <a:lnTo>
                    <a:pt x="18128" y="14951"/>
                  </a:lnTo>
                  <a:lnTo>
                    <a:pt x="18424" y="15146"/>
                  </a:lnTo>
                  <a:lnTo>
                    <a:pt x="18522" y="15728"/>
                  </a:lnTo>
                  <a:lnTo>
                    <a:pt x="18818" y="16311"/>
                  </a:lnTo>
                  <a:lnTo>
                    <a:pt x="18916" y="16893"/>
                  </a:lnTo>
                  <a:lnTo>
                    <a:pt x="19113" y="17087"/>
                  </a:lnTo>
                  <a:lnTo>
                    <a:pt x="19212" y="17670"/>
                  </a:lnTo>
                  <a:lnTo>
                    <a:pt x="19310" y="18058"/>
                  </a:lnTo>
                  <a:lnTo>
                    <a:pt x="19507" y="18641"/>
                  </a:lnTo>
                  <a:lnTo>
                    <a:pt x="19606" y="18835"/>
                  </a:lnTo>
                  <a:lnTo>
                    <a:pt x="19704" y="19223"/>
                  </a:lnTo>
                  <a:lnTo>
                    <a:pt x="19901" y="19612"/>
                  </a:lnTo>
                  <a:lnTo>
                    <a:pt x="19901" y="19806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22" name="Freeform 82"/>
            <p:cNvSpPr>
              <a:spLocks/>
            </p:cNvSpPr>
            <p:nvPr/>
          </p:nvSpPr>
          <p:spPr bwMode="auto">
            <a:xfrm>
              <a:off x="1569" y="3726"/>
              <a:ext cx="76" cy="3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185" y="800"/>
                  </a:lnTo>
                  <a:lnTo>
                    <a:pt x="370" y="1400"/>
                  </a:lnTo>
                  <a:lnTo>
                    <a:pt x="556" y="2000"/>
                  </a:lnTo>
                  <a:lnTo>
                    <a:pt x="833" y="2600"/>
                  </a:lnTo>
                  <a:lnTo>
                    <a:pt x="926" y="3200"/>
                  </a:lnTo>
                  <a:lnTo>
                    <a:pt x="1204" y="4000"/>
                  </a:lnTo>
                  <a:lnTo>
                    <a:pt x="1389" y="4200"/>
                  </a:lnTo>
                  <a:lnTo>
                    <a:pt x="1481" y="5200"/>
                  </a:lnTo>
                  <a:lnTo>
                    <a:pt x="1759" y="5600"/>
                  </a:lnTo>
                  <a:lnTo>
                    <a:pt x="2130" y="6200"/>
                  </a:lnTo>
                  <a:lnTo>
                    <a:pt x="2130" y="7200"/>
                  </a:lnTo>
                  <a:lnTo>
                    <a:pt x="2500" y="7800"/>
                  </a:lnTo>
                  <a:lnTo>
                    <a:pt x="2685" y="8200"/>
                  </a:lnTo>
                  <a:lnTo>
                    <a:pt x="2778" y="8800"/>
                  </a:lnTo>
                  <a:lnTo>
                    <a:pt x="2963" y="9400"/>
                  </a:lnTo>
                  <a:lnTo>
                    <a:pt x="3148" y="10000"/>
                  </a:lnTo>
                  <a:lnTo>
                    <a:pt x="3426" y="10200"/>
                  </a:lnTo>
                  <a:lnTo>
                    <a:pt x="3519" y="10800"/>
                  </a:lnTo>
                  <a:lnTo>
                    <a:pt x="3796" y="11400"/>
                  </a:lnTo>
                  <a:lnTo>
                    <a:pt x="4074" y="11800"/>
                  </a:lnTo>
                  <a:lnTo>
                    <a:pt x="4167" y="12200"/>
                  </a:lnTo>
                  <a:lnTo>
                    <a:pt x="4352" y="12800"/>
                  </a:lnTo>
                  <a:lnTo>
                    <a:pt x="4537" y="13400"/>
                  </a:lnTo>
                  <a:lnTo>
                    <a:pt x="4722" y="13600"/>
                  </a:lnTo>
                  <a:lnTo>
                    <a:pt x="5000" y="14200"/>
                  </a:lnTo>
                  <a:lnTo>
                    <a:pt x="5093" y="14800"/>
                  </a:lnTo>
                  <a:lnTo>
                    <a:pt x="5370" y="15000"/>
                  </a:lnTo>
                  <a:lnTo>
                    <a:pt x="5556" y="15400"/>
                  </a:lnTo>
                  <a:lnTo>
                    <a:pt x="5741" y="16000"/>
                  </a:lnTo>
                  <a:lnTo>
                    <a:pt x="6111" y="16200"/>
                  </a:lnTo>
                  <a:lnTo>
                    <a:pt x="6296" y="16600"/>
                  </a:lnTo>
                  <a:lnTo>
                    <a:pt x="6389" y="17000"/>
                  </a:lnTo>
                  <a:lnTo>
                    <a:pt x="6667" y="17600"/>
                  </a:lnTo>
                  <a:lnTo>
                    <a:pt x="6852" y="17600"/>
                  </a:lnTo>
                  <a:lnTo>
                    <a:pt x="7037" y="18000"/>
                  </a:lnTo>
                  <a:lnTo>
                    <a:pt x="7315" y="18200"/>
                  </a:lnTo>
                  <a:lnTo>
                    <a:pt x="7407" y="18600"/>
                  </a:lnTo>
                  <a:lnTo>
                    <a:pt x="7685" y="18800"/>
                  </a:lnTo>
                  <a:lnTo>
                    <a:pt x="7963" y="19200"/>
                  </a:lnTo>
                  <a:lnTo>
                    <a:pt x="7963" y="19400"/>
                  </a:lnTo>
                  <a:lnTo>
                    <a:pt x="8241" y="19600"/>
                  </a:lnTo>
                  <a:lnTo>
                    <a:pt x="8426" y="19600"/>
                  </a:lnTo>
                  <a:lnTo>
                    <a:pt x="8611" y="19800"/>
                  </a:lnTo>
                  <a:lnTo>
                    <a:pt x="8889" y="19800"/>
                  </a:lnTo>
                  <a:lnTo>
                    <a:pt x="8981" y="19800"/>
                  </a:lnTo>
                  <a:lnTo>
                    <a:pt x="9259" y="19800"/>
                  </a:lnTo>
                  <a:lnTo>
                    <a:pt x="9444" y="19800"/>
                  </a:lnTo>
                  <a:lnTo>
                    <a:pt x="9630" y="19800"/>
                  </a:lnTo>
                  <a:lnTo>
                    <a:pt x="9907" y="19800"/>
                  </a:lnTo>
                  <a:lnTo>
                    <a:pt x="10185" y="19800"/>
                  </a:lnTo>
                  <a:lnTo>
                    <a:pt x="10370" y="19800"/>
                  </a:lnTo>
                  <a:lnTo>
                    <a:pt x="10648" y="19800"/>
                  </a:lnTo>
                  <a:lnTo>
                    <a:pt x="10741" y="19600"/>
                  </a:lnTo>
                  <a:lnTo>
                    <a:pt x="11019" y="19600"/>
                  </a:lnTo>
                  <a:lnTo>
                    <a:pt x="11296" y="19400"/>
                  </a:lnTo>
                  <a:lnTo>
                    <a:pt x="11574" y="19200"/>
                  </a:lnTo>
                  <a:lnTo>
                    <a:pt x="11852" y="18800"/>
                  </a:lnTo>
                  <a:lnTo>
                    <a:pt x="11944" y="18200"/>
                  </a:lnTo>
                  <a:lnTo>
                    <a:pt x="12130" y="18000"/>
                  </a:lnTo>
                  <a:lnTo>
                    <a:pt x="12500" y="17600"/>
                  </a:lnTo>
                  <a:lnTo>
                    <a:pt x="12685" y="17000"/>
                  </a:lnTo>
                  <a:lnTo>
                    <a:pt x="12963" y="16600"/>
                  </a:lnTo>
                  <a:lnTo>
                    <a:pt x="13241" y="16600"/>
                  </a:lnTo>
                  <a:lnTo>
                    <a:pt x="13426" y="16000"/>
                  </a:lnTo>
                  <a:lnTo>
                    <a:pt x="13704" y="15400"/>
                  </a:lnTo>
                  <a:lnTo>
                    <a:pt x="13981" y="14800"/>
                  </a:lnTo>
                  <a:lnTo>
                    <a:pt x="14259" y="14200"/>
                  </a:lnTo>
                  <a:lnTo>
                    <a:pt x="14537" y="13600"/>
                  </a:lnTo>
                  <a:lnTo>
                    <a:pt x="14815" y="13400"/>
                  </a:lnTo>
                  <a:lnTo>
                    <a:pt x="14907" y="12800"/>
                  </a:lnTo>
                  <a:lnTo>
                    <a:pt x="15278" y="12200"/>
                  </a:lnTo>
                  <a:lnTo>
                    <a:pt x="15556" y="11800"/>
                  </a:lnTo>
                  <a:lnTo>
                    <a:pt x="15741" y="10800"/>
                  </a:lnTo>
                  <a:lnTo>
                    <a:pt x="15926" y="10600"/>
                  </a:lnTo>
                  <a:lnTo>
                    <a:pt x="16204" y="10200"/>
                  </a:lnTo>
                  <a:lnTo>
                    <a:pt x="16389" y="9800"/>
                  </a:lnTo>
                  <a:lnTo>
                    <a:pt x="16574" y="9200"/>
                  </a:lnTo>
                  <a:lnTo>
                    <a:pt x="16852" y="8400"/>
                  </a:lnTo>
                  <a:lnTo>
                    <a:pt x="17037" y="8200"/>
                  </a:lnTo>
                  <a:lnTo>
                    <a:pt x="17222" y="7800"/>
                  </a:lnTo>
                  <a:lnTo>
                    <a:pt x="17407" y="7200"/>
                  </a:lnTo>
                  <a:lnTo>
                    <a:pt x="17685" y="6600"/>
                  </a:lnTo>
                  <a:lnTo>
                    <a:pt x="17870" y="6000"/>
                  </a:lnTo>
                  <a:lnTo>
                    <a:pt x="18241" y="5400"/>
                  </a:lnTo>
                  <a:lnTo>
                    <a:pt x="18333" y="4800"/>
                  </a:lnTo>
                  <a:lnTo>
                    <a:pt x="18519" y="4200"/>
                  </a:lnTo>
                  <a:lnTo>
                    <a:pt x="18796" y="4000"/>
                  </a:lnTo>
                  <a:lnTo>
                    <a:pt x="18981" y="3600"/>
                  </a:lnTo>
                  <a:lnTo>
                    <a:pt x="19167" y="3200"/>
                  </a:lnTo>
                  <a:lnTo>
                    <a:pt x="19167" y="2800"/>
                  </a:lnTo>
                  <a:lnTo>
                    <a:pt x="19352" y="2200"/>
                  </a:lnTo>
                  <a:lnTo>
                    <a:pt x="19537" y="2000"/>
                  </a:lnTo>
                  <a:lnTo>
                    <a:pt x="19630" y="2000"/>
                  </a:lnTo>
                  <a:lnTo>
                    <a:pt x="19815" y="1400"/>
                  </a:lnTo>
                  <a:lnTo>
                    <a:pt x="19815" y="800"/>
                  </a:lnTo>
                  <a:lnTo>
                    <a:pt x="19907" y="80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23" name="Freeform 83"/>
            <p:cNvSpPr>
              <a:spLocks/>
            </p:cNvSpPr>
            <p:nvPr/>
          </p:nvSpPr>
          <p:spPr bwMode="auto">
            <a:xfrm>
              <a:off x="1647" y="3692"/>
              <a:ext cx="71" cy="3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00"/>
                  </a:moveTo>
                  <a:lnTo>
                    <a:pt x="197" y="18600"/>
                  </a:lnTo>
                  <a:lnTo>
                    <a:pt x="493" y="17600"/>
                  </a:lnTo>
                  <a:lnTo>
                    <a:pt x="690" y="17000"/>
                  </a:lnTo>
                  <a:lnTo>
                    <a:pt x="887" y="16800"/>
                  </a:lnTo>
                  <a:lnTo>
                    <a:pt x="985" y="16000"/>
                  </a:lnTo>
                  <a:lnTo>
                    <a:pt x="1281" y="15600"/>
                  </a:lnTo>
                  <a:lnTo>
                    <a:pt x="1576" y="15000"/>
                  </a:lnTo>
                  <a:lnTo>
                    <a:pt x="1675" y="14200"/>
                  </a:lnTo>
                  <a:lnTo>
                    <a:pt x="1970" y="13600"/>
                  </a:lnTo>
                  <a:lnTo>
                    <a:pt x="2167" y="13000"/>
                  </a:lnTo>
                  <a:lnTo>
                    <a:pt x="2562" y="12800"/>
                  </a:lnTo>
                  <a:lnTo>
                    <a:pt x="2660" y="12000"/>
                  </a:lnTo>
                  <a:lnTo>
                    <a:pt x="2956" y="11400"/>
                  </a:lnTo>
                  <a:lnTo>
                    <a:pt x="3054" y="10800"/>
                  </a:lnTo>
                  <a:lnTo>
                    <a:pt x="3350" y="10200"/>
                  </a:lnTo>
                  <a:lnTo>
                    <a:pt x="3547" y="10000"/>
                  </a:lnTo>
                  <a:lnTo>
                    <a:pt x="3744" y="9800"/>
                  </a:lnTo>
                  <a:lnTo>
                    <a:pt x="4039" y="9200"/>
                  </a:lnTo>
                  <a:lnTo>
                    <a:pt x="4236" y="8400"/>
                  </a:lnTo>
                  <a:lnTo>
                    <a:pt x="4433" y="8000"/>
                  </a:lnTo>
                  <a:lnTo>
                    <a:pt x="4729" y="7400"/>
                  </a:lnTo>
                  <a:lnTo>
                    <a:pt x="4828" y="6800"/>
                  </a:lnTo>
                  <a:lnTo>
                    <a:pt x="5123" y="6200"/>
                  </a:lnTo>
                  <a:lnTo>
                    <a:pt x="5320" y="5600"/>
                  </a:lnTo>
                  <a:lnTo>
                    <a:pt x="5419" y="5600"/>
                  </a:lnTo>
                  <a:lnTo>
                    <a:pt x="5813" y="5200"/>
                  </a:lnTo>
                  <a:lnTo>
                    <a:pt x="5813" y="4600"/>
                  </a:lnTo>
                  <a:lnTo>
                    <a:pt x="6305" y="4200"/>
                  </a:lnTo>
                  <a:lnTo>
                    <a:pt x="6502" y="4000"/>
                  </a:lnTo>
                  <a:lnTo>
                    <a:pt x="6601" y="3400"/>
                  </a:lnTo>
                  <a:lnTo>
                    <a:pt x="6897" y="3200"/>
                  </a:lnTo>
                  <a:lnTo>
                    <a:pt x="7192" y="2800"/>
                  </a:lnTo>
                  <a:lnTo>
                    <a:pt x="7291" y="2600"/>
                  </a:lnTo>
                  <a:lnTo>
                    <a:pt x="7586" y="2200"/>
                  </a:lnTo>
                  <a:lnTo>
                    <a:pt x="7685" y="2000"/>
                  </a:lnTo>
                  <a:lnTo>
                    <a:pt x="7980" y="2000"/>
                  </a:lnTo>
                  <a:lnTo>
                    <a:pt x="8177" y="1400"/>
                  </a:lnTo>
                  <a:lnTo>
                    <a:pt x="8374" y="800"/>
                  </a:lnTo>
                  <a:lnTo>
                    <a:pt x="8571" y="800"/>
                  </a:lnTo>
                  <a:lnTo>
                    <a:pt x="8768" y="800"/>
                  </a:lnTo>
                  <a:lnTo>
                    <a:pt x="8966" y="600"/>
                  </a:lnTo>
                  <a:lnTo>
                    <a:pt x="9163" y="600"/>
                  </a:lnTo>
                  <a:lnTo>
                    <a:pt x="9458" y="400"/>
                  </a:lnTo>
                  <a:lnTo>
                    <a:pt x="9557" y="400"/>
                  </a:lnTo>
                  <a:lnTo>
                    <a:pt x="9852" y="400"/>
                  </a:lnTo>
                  <a:lnTo>
                    <a:pt x="10148" y="0"/>
                  </a:lnTo>
                  <a:lnTo>
                    <a:pt x="10345" y="0"/>
                  </a:lnTo>
                  <a:lnTo>
                    <a:pt x="10640" y="0"/>
                  </a:lnTo>
                  <a:lnTo>
                    <a:pt x="10739" y="0"/>
                  </a:lnTo>
                  <a:lnTo>
                    <a:pt x="10936" y="400"/>
                  </a:lnTo>
                  <a:lnTo>
                    <a:pt x="11133" y="400"/>
                  </a:lnTo>
                  <a:lnTo>
                    <a:pt x="11429" y="600"/>
                  </a:lnTo>
                  <a:lnTo>
                    <a:pt x="11626" y="600"/>
                  </a:lnTo>
                  <a:lnTo>
                    <a:pt x="11823" y="800"/>
                  </a:lnTo>
                  <a:lnTo>
                    <a:pt x="12118" y="800"/>
                  </a:lnTo>
                  <a:lnTo>
                    <a:pt x="12217" y="1400"/>
                  </a:lnTo>
                  <a:lnTo>
                    <a:pt x="12414" y="2000"/>
                  </a:lnTo>
                  <a:lnTo>
                    <a:pt x="12808" y="2000"/>
                  </a:lnTo>
                  <a:lnTo>
                    <a:pt x="12906" y="2200"/>
                  </a:lnTo>
                  <a:lnTo>
                    <a:pt x="13202" y="2800"/>
                  </a:lnTo>
                  <a:lnTo>
                    <a:pt x="13498" y="3200"/>
                  </a:lnTo>
                  <a:lnTo>
                    <a:pt x="13596" y="3400"/>
                  </a:lnTo>
                  <a:lnTo>
                    <a:pt x="13793" y="4000"/>
                  </a:lnTo>
                  <a:lnTo>
                    <a:pt x="14187" y="4600"/>
                  </a:lnTo>
                  <a:lnTo>
                    <a:pt x="14384" y="5200"/>
                  </a:lnTo>
                  <a:lnTo>
                    <a:pt x="14581" y="5600"/>
                  </a:lnTo>
                  <a:lnTo>
                    <a:pt x="14877" y="6200"/>
                  </a:lnTo>
                  <a:lnTo>
                    <a:pt x="15074" y="6800"/>
                  </a:lnTo>
                  <a:lnTo>
                    <a:pt x="15271" y="7200"/>
                  </a:lnTo>
                  <a:lnTo>
                    <a:pt x="15468" y="7800"/>
                  </a:lnTo>
                  <a:lnTo>
                    <a:pt x="15764" y="8400"/>
                  </a:lnTo>
                  <a:lnTo>
                    <a:pt x="15961" y="9200"/>
                  </a:lnTo>
                  <a:lnTo>
                    <a:pt x="16256" y="9800"/>
                  </a:lnTo>
                  <a:lnTo>
                    <a:pt x="16355" y="10000"/>
                  </a:lnTo>
                  <a:lnTo>
                    <a:pt x="16650" y="10200"/>
                  </a:lnTo>
                  <a:lnTo>
                    <a:pt x="16749" y="10800"/>
                  </a:lnTo>
                  <a:lnTo>
                    <a:pt x="16946" y="11800"/>
                  </a:lnTo>
                  <a:lnTo>
                    <a:pt x="17143" y="12200"/>
                  </a:lnTo>
                  <a:lnTo>
                    <a:pt x="17340" y="12800"/>
                  </a:lnTo>
                  <a:lnTo>
                    <a:pt x="17635" y="13000"/>
                  </a:lnTo>
                  <a:lnTo>
                    <a:pt x="17734" y="13600"/>
                  </a:lnTo>
                  <a:lnTo>
                    <a:pt x="17931" y="14600"/>
                  </a:lnTo>
                  <a:lnTo>
                    <a:pt x="18128" y="15000"/>
                  </a:lnTo>
                  <a:lnTo>
                    <a:pt x="18424" y="15600"/>
                  </a:lnTo>
                  <a:lnTo>
                    <a:pt x="18522" y="16000"/>
                  </a:lnTo>
                  <a:lnTo>
                    <a:pt x="18818" y="16600"/>
                  </a:lnTo>
                  <a:lnTo>
                    <a:pt x="18916" y="16800"/>
                  </a:lnTo>
                  <a:lnTo>
                    <a:pt x="19113" y="17000"/>
                  </a:lnTo>
                  <a:lnTo>
                    <a:pt x="19212" y="17600"/>
                  </a:lnTo>
                  <a:lnTo>
                    <a:pt x="19310" y="18200"/>
                  </a:lnTo>
                  <a:lnTo>
                    <a:pt x="19507" y="18600"/>
                  </a:lnTo>
                  <a:lnTo>
                    <a:pt x="19606" y="18800"/>
                  </a:lnTo>
                  <a:lnTo>
                    <a:pt x="19704" y="19400"/>
                  </a:lnTo>
                  <a:lnTo>
                    <a:pt x="19901" y="19600"/>
                  </a:lnTo>
                  <a:lnTo>
                    <a:pt x="19901" y="1980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24" name="Freeform 84"/>
            <p:cNvSpPr>
              <a:spLocks/>
            </p:cNvSpPr>
            <p:nvPr/>
          </p:nvSpPr>
          <p:spPr bwMode="auto">
            <a:xfrm>
              <a:off x="1718" y="3726"/>
              <a:ext cx="76" cy="3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185" y="825"/>
                  </a:lnTo>
                  <a:lnTo>
                    <a:pt x="370" y="1443"/>
                  </a:lnTo>
                  <a:lnTo>
                    <a:pt x="556" y="2062"/>
                  </a:lnTo>
                  <a:lnTo>
                    <a:pt x="833" y="2680"/>
                  </a:lnTo>
                  <a:lnTo>
                    <a:pt x="926" y="3299"/>
                  </a:lnTo>
                  <a:lnTo>
                    <a:pt x="1204" y="3918"/>
                  </a:lnTo>
                  <a:lnTo>
                    <a:pt x="1389" y="4330"/>
                  </a:lnTo>
                  <a:lnTo>
                    <a:pt x="1481" y="4948"/>
                  </a:lnTo>
                  <a:lnTo>
                    <a:pt x="1759" y="5567"/>
                  </a:lnTo>
                  <a:lnTo>
                    <a:pt x="2130" y="6392"/>
                  </a:lnTo>
                  <a:lnTo>
                    <a:pt x="2130" y="6804"/>
                  </a:lnTo>
                  <a:lnTo>
                    <a:pt x="2500" y="7216"/>
                  </a:lnTo>
                  <a:lnTo>
                    <a:pt x="2685" y="7835"/>
                  </a:lnTo>
                  <a:lnTo>
                    <a:pt x="2778" y="8454"/>
                  </a:lnTo>
                  <a:lnTo>
                    <a:pt x="2963" y="9278"/>
                  </a:lnTo>
                  <a:lnTo>
                    <a:pt x="3148" y="9691"/>
                  </a:lnTo>
                  <a:lnTo>
                    <a:pt x="3426" y="10309"/>
                  </a:lnTo>
                  <a:lnTo>
                    <a:pt x="3519" y="10928"/>
                  </a:lnTo>
                  <a:lnTo>
                    <a:pt x="3796" y="11134"/>
                  </a:lnTo>
                  <a:lnTo>
                    <a:pt x="4074" y="11753"/>
                  </a:lnTo>
                  <a:lnTo>
                    <a:pt x="4167" y="12371"/>
                  </a:lnTo>
                  <a:lnTo>
                    <a:pt x="4352" y="12990"/>
                  </a:lnTo>
                  <a:lnTo>
                    <a:pt x="4537" y="13196"/>
                  </a:lnTo>
                  <a:lnTo>
                    <a:pt x="4722" y="13814"/>
                  </a:lnTo>
                  <a:lnTo>
                    <a:pt x="5000" y="14021"/>
                  </a:lnTo>
                  <a:lnTo>
                    <a:pt x="5093" y="14639"/>
                  </a:lnTo>
                  <a:lnTo>
                    <a:pt x="5370" y="14845"/>
                  </a:lnTo>
                  <a:lnTo>
                    <a:pt x="5556" y="15464"/>
                  </a:lnTo>
                  <a:lnTo>
                    <a:pt x="5741" y="15876"/>
                  </a:lnTo>
                  <a:lnTo>
                    <a:pt x="6111" y="16495"/>
                  </a:lnTo>
                  <a:lnTo>
                    <a:pt x="6296" y="16701"/>
                  </a:lnTo>
                  <a:lnTo>
                    <a:pt x="6389" y="16907"/>
                  </a:lnTo>
                  <a:lnTo>
                    <a:pt x="6667" y="17526"/>
                  </a:lnTo>
                  <a:lnTo>
                    <a:pt x="6852" y="17526"/>
                  </a:lnTo>
                  <a:lnTo>
                    <a:pt x="7037" y="17938"/>
                  </a:lnTo>
                  <a:lnTo>
                    <a:pt x="7315" y="18144"/>
                  </a:lnTo>
                  <a:lnTo>
                    <a:pt x="7407" y="18557"/>
                  </a:lnTo>
                  <a:lnTo>
                    <a:pt x="7685" y="18763"/>
                  </a:lnTo>
                  <a:lnTo>
                    <a:pt x="7963" y="19175"/>
                  </a:lnTo>
                  <a:lnTo>
                    <a:pt x="7963" y="19381"/>
                  </a:lnTo>
                  <a:lnTo>
                    <a:pt x="8241" y="19588"/>
                  </a:lnTo>
                  <a:lnTo>
                    <a:pt x="8426" y="19588"/>
                  </a:lnTo>
                  <a:lnTo>
                    <a:pt x="8611" y="19794"/>
                  </a:lnTo>
                  <a:lnTo>
                    <a:pt x="8889" y="19794"/>
                  </a:lnTo>
                  <a:lnTo>
                    <a:pt x="8981" y="19794"/>
                  </a:lnTo>
                  <a:lnTo>
                    <a:pt x="9259" y="19794"/>
                  </a:lnTo>
                  <a:lnTo>
                    <a:pt x="9444" y="19794"/>
                  </a:lnTo>
                  <a:lnTo>
                    <a:pt x="9630" y="19794"/>
                  </a:lnTo>
                  <a:lnTo>
                    <a:pt x="9907" y="19794"/>
                  </a:lnTo>
                  <a:lnTo>
                    <a:pt x="10185" y="19794"/>
                  </a:lnTo>
                  <a:lnTo>
                    <a:pt x="10370" y="19794"/>
                  </a:lnTo>
                  <a:lnTo>
                    <a:pt x="10648" y="19794"/>
                  </a:lnTo>
                  <a:lnTo>
                    <a:pt x="10741" y="19588"/>
                  </a:lnTo>
                  <a:lnTo>
                    <a:pt x="11019" y="19588"/>
                  </a:lnTo>
                  <a:lnTo>
                    <a:pt x="11296" y="19381"/>
                  </a:lnTo>
                  <a:lnTo>
                    <a:pt x="11574" y="19175"/>
                  </a:lnTo>
                  <a:lnTo>
                    <a:pt x="11852" y="18763"/>
                  </a:lnTo>
                  <a:lnTo>
                    <a:pt x="11944" y="18557"/>
                  </a:lnTo>
                  <a:lnTo>
                    <a:pt x="12130" y="17938"/>
                  </a:lnTo>
                  <a:lnTo>
                    <a:pt x="12500" y="17526"/>
                  </a:lnTo>
                  <a:lnTo>
                    <a:pt x="12685" y="16907"/>
                  </a:lnTo>
                  <a:lnTo>
                    <a:pt x="12963" y="16907"/>
                  </a:lnTo>
                  <a:lnTo>
                    <a:pt x="13241" y="16495"/>
                  </a:lnTo>
                  <a:lnTo>
                    <a:pt x="13426" y="15876"/>
                  </a:lnTo>
                  <a:lnTo>
                    <a:pt x="13704" y="15464"/>
                  </a:lnTo>
                  <a:lnTo>
                    <a:pt x="13981" y="14845"/>
                  </a:lnTo>
                  <a:lnTo>
                    <a:pt x="14259" y="14639"/>
                  </a:lnTo>
                  <a:lnTo>
                    <a:pt x="14537" y="14021"/>
                  </a:lnTo>
                  <a:lnTo>
                    <a:pt x="14815" y="13608"/>
                  </a:lnTo>
                  <a:lnTo>
                    <a:pt x="14907" y="12990"/>
                  </a:lnTo>
                  <a:lnTo>
                    <a:pt x="15278" y="12371"/>
                  </a:lnTo>
                  <a:lnTo>
                    <a:pt x="15556" y="11753"/>
                  </a:lnTo>
                  <a:lnTo>
                    <a:pt x="15741" y="11134"/>
                  </a:lnTo>
                  <a:lnTo>
                    <a:pt x="15926" y="10515"/>
                  </a:lnTo>
                  <a:lnTo>
                    <a:pt x="16204" y="10309"/>
                  </a:lnTo>
                  <a:lnTo>
                    <a:pt x="16389" y="9691"/>
                  </a:lnTo>
                  <a:lnTo>
                    <a:pt x="16574" y="9072"/>
                  </a:lnTo>
                  <a:lnTo>
                    <a:pt x="16852" y="8454"/>
                  </a:lnTo>
                  <a:lnTo>
                    <a:pt x="17037" y="7835"/>
                  </a:lnTo>
                  <a:lnTo>
                    <a:pt x="17222" y="7216"/>
                  </a:lnTo>
                  <a:lnTo>
                    <a:pt x="17407" y="6804"/>
                  </a:lnTo>
                  <a:lnTo>
                    <a:pt x="17685" y="6392"/>
                  </a:lnTo>
                  <a:lnTo>
                    <a:pt x="17870" y="5979"/>
                  </a:lnTo>
                  <a:lnTo>
                    <a:pt x="18241" y="5361"/>
                  </a:lnTo>
                  <a:lnTo>
                    <a:pt x="18333" y="4742"/>
                  </a:lnTo>
                  <a:lnTo>
                    <a:pt x="18519" y="4330"/>
                  </a:lnTo>
                  <a:lnTo>
                    <a:pt x="18796" y="3918"/>
                  </a:lnTo>
                  <a:lnTo>
                    <a:pt x="18981" y="3505"/>
                  </a:lnTo>
                  <a:lnTo>
                    <a:pt x="19167" y="3299"/>
                  </a:lnTo>
                  <a:lnTo>
                    <a:pt x="19167" y="2680"/>
                  </a:lnTo>
                  <a:lnTo>
                    <a:pt x="19352" y="2268"/>
                  </a:lnTo>
                  <a:lnTo>
                    <a:pt x="19537" y="2062"/>
                  </a:lnTo>
                  <a:lnTo>
                    <a:pt x="19630" y="1443"/>
                  </a:lnTo>
                  <a:lnTo>
                    <a:pt x="19815" y="1443"/>
                  </a:lnTo>
                  <a:lnTo>
                    <a:pt x="19815" y="825"/>
                  </a:lnTo>
                  <a:lnTo>
                    <a:pt x="19907" y="825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25" name="Line 85"/>
            <p:cNvSpPr>
              <a:spLocks noChangeShapeType="1"/>
            </p:cNvSpPr>
            <p:nvPr/>
          </p:nvSpPr>
          <p:spPr bwMode="auto">
            <a:xfrm flipV="1">
              <a:off x="1794" y="3721"/>
              <a:ext cx="104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5318" name="Rectangle 86"/>
          <p:cNvSpPr>
            <a:spLocks noChangeArrowheads="1"/>
          </p:cNvSpPr>
          <p:nvPr/>
        </p:nvSpPr>
        <p:spPr bwMode="auto">
          <a:xfrm>
            <a:off x="4419600" y="3252788"/>
            <a:ext cx="4148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独立</a:t>
            </a:r>
            <a:r>
              <a:rPr kumimoji="1" lang="en-US" altLang="zh-CN" sz="2400">
                <a:latin typeface="Times New Roman" panose="02020603050405020304" pitchFamily="18" charset="0"/>
              </a:rPr>
              <a:t>( </a:t>
            </a:r>
            <a:r>
              <a:rPr kumimoji="1" lang="zh-CN" altLang="en-US" sz="2400">
                <a:latin typeface="Times New Roman" panose="02020603050405020304" pitchFamily="18" charset="0"/>
              </a:rPr>
              <a:t>同一原子先后发的光 </a:t>
            </a:r>
            <a:r>
              <a:rPr kumimoji="1" lang="en-US" altLang="zh-CN" sz="2400">
                <a:latin typeface="Times New Roman" panose="02020603050405020304" pitchFamily="18" charset="0"/>
              </a:rPr>
              <a:t>)</a:t>
            </a:r>
          </a:p>
          <a:p>
            <a:pPr algn="just">
              <a:spcBef>
                <a:spcPct val="0"/>
              </a:spcBef>
              <a:buFontTx/>
              <a:buNone/>
            </a:pPr>
            <a:endParaRPr kumimoji="1" lang="en-US" altLang="zh-CN" sz="1200" b="0">
              <a:latin typeface="Times New Roman" panose="02020603050405020304" pitchFamily="18" charset="0"/>
            </a:endParaRPr>
          </a:p>
        </p:txBody>
      </p:sp>
      <p:grpSp>
        <p:nvGrpSpPr>
          <p:cNvPr id="11" name="Group 87"/>
          <p:cNvGrpSpPr>
            <a:grpSpLocks/>
          </p:cNvGrpSpPr>
          <p:nvPr/>
        </p:nvGrpSpPr>
        <p:grpSpPr bwMode="auto">
          <a:xfrm>
            <a:off x="4195763" y="3932238"/>
            <a:ext cx="646112" cy="457200"/>
            <a:chOff x="2045" y="3456"/>
            <a:chExt cx="407" cy="318"/>
          </a:xfrm>
        </p:grpSpPr>
        <p:sp>
          <p:nvSpPr>
            <p:cNvPr id="13406" name="Freeform 88"/>
            <p:cNvSpPr>
              <a:spLocks/>
            </p:cNvSpPr>
            <p:nvPr/>
          </p:nvSpPr>
          <p:spPr bwMode="auto">
            <a:xfrm>
              <a:off x="2045" y="3456"/>
              <a:ext cx="71" cy="3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23"/>
                  </a:moveTo>
                  <a:lnTo>
                    <a:pt x="197" y="18641"/>
                  </a:lnTo>
                  <a:lnTo>
                    <a:pt x="493" y="17670"/>
                  </a:lnTo>
                  <a:lnTo>
                    <a:pt x="690" y="17087"/>
                  </a:lnTo>
                  <a:lnTo>
                    <a:pt x="887" y="16699"/>
                  </a:lnTo>
                  <a:lnTo>
                    <a:pt x="985" y="16117"/>
                  </a:lnTo>
                  <a:lnTo>
                    <a:pt x="1281" y="15146"/>
                  </a:lnTo>
                  <a:lnTo>
                    <a:pt x="1576" y="14951"/>
                  </a:lnTo>
                  <a:lnTo>
                    <a:pt x="1675" y="14369"/>
                  </a:lnTo>
                  <a:lnTo>
                    <a:pt x="1970" y="13592"/>
                  </a:lnTo>
                  <a:lnTo>
                    <a:pt x="2167" y="13010"/>
                  </a:lnTo>
                  <a:lnTo>
                    <a:pt x="2562" y="12427"/>
                  </a:lnTo>
                  <a:lnTo>
                    <a:pt x="2660" y="12039"/>
                  </a:lnTo>
                  <a:lnTo>
                    <a:pt x="2956" y="11262"/>
                  </a:lnTo>
                  <a:lnTo>
                    <a:pt x="3054" y="10680"/>
                  </a:lnTo>
                  <a:lnTo>
                    <a:pt x="3350" y="10291"/>
                  </a:lnTo>
                  <a:lnTo>
                    <a:pt x="3547" y="10097"/>
                  </a:lnTo>
                  <a:lnTo>
                    <a:pt x="3744" y="9515"/>
                  </a:lnTo>
                  <a:lnTo>
                    <a:pt x="4039" y="8932"/>
                  </a:lnTo>
                  <a:lnTo>
                    <a:pt x="4236" y="8544"/>
                  </a:lnTo>
                  <a:lnTo>
                    <a:pt x="4433" y="7961"/>
                  </a:lnTo>
                  <a:lnTo>
                    <a:pt x="4729" y="7573"/>
                  </a:lnTo>
                  <a:lnTo>
                    <a:pt x="4828" y="6990"/>
                  </a:lnTo>
                  <a:lnTo>
                    <a:pt x="5123" y="6602"/>
                  </a:lnTo>
                  <a:lnTo>
                    <a:pt x="5320" y="6019"/>
                  </a:lnTo>
                  <a:lnTo>
                    <a:pt x="5419" y="5631"/>
                  </a:lnTo>
                  <a:lnTo>
                    <a:pt x="5813" y="5243"/>
                  </a:lnTo>
                  <a:lnTo>
                    <a:pt x="5813" y="4660"/>
                  </a:lnTo>
                  <a:lnTo>
                    <a:pt x="6305" y="4078"/>
                  </a:lnTo>
                  <a:lnTo>
                    <a:pt x="6502" y="3883"/>
                  </a:lnTo>
                  <a:lnTo>
                    <a:pt x="6601" y="3301"/>
                  </a:lnTo>
                  <a:lnTo>
                    <a:pt x="6897" y="3301"/>
                  </a:lnTo>
                  <a:lnTo>
                    <a:pt x="7192" y="2718"/>
                  </a:lnTo>
                  <a:lnTo>
                    <a:pt x="7291" y="2524"/>
                  </a:lnTo>
                  <a:lnTo>
                    <a:pt x="7586" y="2136"/>
                  </a:lnTo>
                  <a:lnTo>
                    <a:pt x="7685" y="1942"/>
                  </a:lnTo>
                  <a:lnTo>
                    <a:pt x="7980" y="1942"/>
                  </a:lnTo>
                  <a:lnTo>
                    <a:pt x="8177" y="1359"/>
                  </a:lnTo>
                  <a:lnTo>
                    <a:pt x="8374" y="1359"/>
                  </a:lnTo>
                  <a:lnTo>
                    <a:pt x="8571" y="777"/>
                  </a:lnTo>
                  <a:lnTo>
                    <a:pt x="8768" y="777"/>
                  </a:lnTo>
                  <a:lnTo>
                    <a:pt x="8966" y="583"/>
                  </a:lnTo>
                  <a:lnTo>
                    <a:pt x="9163" y="583"/>
                  </a:lnTo>
                  <a:lnTo>
                    <a:pt x="9458" y="388"/>
                  </a:lnTo>
                  <a:lnTo>
                    <a:pt x="9557" y="388"/>
                  </a:lnTo>
                  <a:lnTo>
                    <a:pt x="9852" y="388"/>
                  </a:lnTo>
                  <a:lnTo>
                    <a:pt x="10148" y="0"/>
                  </a:lnTo>
                  <a:lnTo>
                    <a:pt x="10345" y="0"/>
                  </a:lnTo>
                  <a:lnTo>
                    <a:pt x="10640" y="0"/>
                  </a:lnTo>
                  <a:lnTo>
                    <a:pt x="10739" y="0"/>
                  </a:lnTo>
                  <a:lnTo>
                    <a:pt x="10936" y="388"/>
                  </a:lnTo>
                  <a:lnTo>
                    <a:pt x="11133" y="388"/>
                  </a:lnTo>
                  <a:lnTo>
                    <a:pt x="11429" y="583"/>
                  </a:lnTo>
                  <a:lnTo>
                    <a:pt x="11626" y="583"/>
                  </a:lnTo>
                  <a:lnTo>
                    <a:pt x="11823" y="777"/>
                  </a:lnTo>
                  <a:lnTo>
                    <a:pt x="12118" y="777"/>
                  </a:lnTo>
                  <a:lnTo>
                    <a:pt x="12217" y="1359"/>
                  </a:lnTo>
                  <a:lnTo>
                    <a:pt x="12414" y="1942"/>
                  </a:lnTo>
                  <a:lnTo>
                    <a:pt x="12808" y="1942"/>
                  </a:lnTo>
                  <a:lnTo>
                    <a:pt x="12906" y="2136"/>
                  </a:lnTo>
                  <a:lnTo>
                    <a:pt x="13202" y="2718"/>
                  </a:lnTo>
                  <a:lnTo>
                    <a:pt x="13498" y="3301"/>
                  </a:lnTo>
                  <a:lnTo>
                    <a:pt x="13596" y="3883"/>
                  </a:lnTo>
                  <a:lnTo>
                    <a:pt x="13793" y="3883"/>
                  </a:lnTo>
                  <a:lnTo>
                    <a:pt x="14187" y="4466"/>
                  </a:lnTo>
                  <a:lnTo>
                    <a:pt x="14384" y="5049"/>
                  </a:lnTo>
                  <a:lnTo>
                    <a:pt x="14581" y="5631"/>
                  </a:lnTo>
                  <a:lnTo>
                    <a:pt x="14877" y="6019"/>
                  </a:lnTo>
                  <a:lnTo>
                    <a:pt x="15074" y="6602"/>
                  </a:lnTo>
                  <a:lnTo>
                    <a:pt x="15271" y="7184"/>
                  </a:lnTo>
                  <a:lnTo>
                    <a:pt x="15468" y="7767"/>
                  </a:lnTo>
                  <a:lnTo>
                    <a:pt x="15764" y="8350"/>
                  </a:lnTo>
                  <a:lnTo>
                    <a:pt x="15961" y="8932"/>
                  </a:lnTo>
                  <a:lnTo>
                    <a:pt x="16256" y="9515"/>
                  </a:lnTo>
                  <a:lnTo>
                    <a:pt x="16355" y="10097"/>
                  </a:lnTo>
                  <a:lnTo>
                    <a:pt x="16650" y="10291"/>
                  </a:lnTo>
                  <a:lnTo>
                    <a:pt x="16749" y="10680"/>
                  </a:lnTo>
                  <a:lnTo>
                    <a:pt x="16946" y="11650"/>
                  </a:lnTo>
                  <a:lnTo>
                    <a:pt x="17143" y="12039"/>
                  </a:lnTo>
                  <a:lnTo>
                    <a:pt x="17340" y="12427"/>
                  </a:lnTo>
                  <a:lnTo>
                    <a:pt x="17635" y="13204"/>
                  </a:lnTo>
                  <a:lnTo>
                    <a:pt x="17734" y="13786"/>
                  </a:lnTo>
                  <a:lnTo>
                    <a:pt x="17931" y="14369"/>
                  </a:lnTo>
                  <a:lnTo>
                    <a:pt x="18128" y="14951"/>
                  </a:lnTo>
                  <a:lnTo>
                    <a:pt x="18424" y="15146"/>
                  </a:lnTo>
                  <a:lnTo>
                    <a:pt x="18522" y="15728"/>
                  </a:lnTo>
                  <a:lnTo>
                    <a:pt x="18818" y="16311"/>
                  </a:lnTo>
                  <a:lnTo>
                    <a:pt x="18916" y="16893"/>
                  </a:lnTo>
                  <a:lnTo>
                    <a:pt x="19113" y="17087"/>
                  </a:lnTo>
                  <a:lnTo>
                    <a:pt x="19212" y="17670"/>
                  </a:lnTo>
                  <a:lnTo>
                    <a:pt x="19310" y="18058"/>
                  </a:lnTo>
                  <a:lnTo>
                    <a:pt x="19507" y="18641"/>
                  </a:lnTo>
                  <a:lnTo>
                    <a:pt x="19606" y="18835"/>
                  </a:lnTo>
                  <a:lnTo>
                    <a:pt x="19704" y="19223"/>
                  </a:lnTo>
                  <a:lnTo>
                    <a:pt x="19901" y="19612"/>
                  </a:lnTo>
                  <a:lnTo>
                    <a:pt x="19901" y="1980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07" name="Freeform 89"/>
            <p:cNvSpPr>
              <a:spLocks/>
            </p:cNvSpPr>
            <p:nvPr/>
          </p:nvSpPr>
          <p:spPr bwMode="auto">
            <a:xfrm>
              <a:off x="2116" y="3491"/>
              <a:ext cx="76" cy="3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185" y="800"/>
                  </a:lnTo>
                  <a:lnTo>
                    <a:pt x="370" y="1400"/>
                  </a:lnTo>
                  <a:lnTo>
                    <a:pt x="556" y="2000"/>
                  </a:lnTo>
                  <a:lnTo>
                    <a:pt x="833" y="2600"/>
                  </a:lnTo>
                  <a:lnTo>
                    <a:pt x="926" y="3200"/>
                  </a:lnTo>
                  <a:lnTo>
                    <a:pt x="1204" y="4000"/>
                  </a:lnTo>
                  <a:lnTo>
                    <a:pt x="1389" y="4200"/>
                  </a:lnTo>
                  <a:lnTo>
                    <a:pt x="1481" y="5200"/>
                  </a:lnTo>
                  <a:lnTo>
                    <a:pt x="1759" y="5600"/>
                  </a:lnTo>
                  <a:lnTo>
                    <a:pt x="2130" y="6200"/>
                  </a:lnTo>
                  <a:lnTo>
                    <a:pt x="2130" y="7200"/>
                  </a:lnTo>
                  <a:lnTo>
                    <a:pt x="2500" y="7800"/>
                  </a:lnTo>
                  <a:lnTo>
                    <a:pt x="2685" y="8200"/>
                  </a:lnTo>
                  <a:lnTo>
                    <a:pt x="2778" y="8800"/>
                  </a:lnTo>
                  <a:lnTo>
                    <a:pt x="2963" y="9400"/>
                  </a:lnTo>
                  <a:lnTo>
                    <a:pt x="3148" y="10000"/>
                  </a:lnTo>
                  <a:lnTo>
                    <a:pt x="3426" y="10200"/>
                  </a:lnTo>
                  <a:lnTo>
                    <a:pt x="3519" y="10800"/>
                  </a:lnTo>
                  <a:lnTo>
                    <a:pt x="3796" y="11400"/>
                  </a:lnTo>
                  <a:lnTo>
                    <a:pt x="4074" y="11800"/>
                  </a:lnTo>
                  <a:lnTo>
                    <a:pt x="4167" y="12200"/>
                  </a:lnTo>
                  <a:lnTo>
                    <a:pt x="4352" y="12800"/>
                  </a:lnTo>
                  <a:lnTo>
                    <a:pt x="4537" y="13400"/>
                  </a:lnTo>
                  <a:lnTo>
                    <a:pt x="4722" y="13600"/>
                  </a:lnTo>
                  <a:lnTo>
                    <a:pt x="5000" y="14200"/>
                  </a:lnTo>
                  <a:lnTo>
                    <a:pt x="5093" y="14800"/>
                  </a:lnTo>
                  <a:lnTo>
                    <a:pt x="5370" y="15000"/>
                  </a:lnTo>
                  <a:lnTo>
                    <a:pt x="5556" y="15400"/>
                  </a:lnTo>
                  <a:lnTo>
                    <a:pt x="5741" y="16000"/>
                  </a:lnTo>
                  <a:lnTo>
                    <a:pt x="6111" y="16200"/>
                  </a:lnTo>
                  <a:lnTo>
                    <a:pt x="6296" y="16600"/>
                  </a:lnTo>
                  <a:lnTo>
                    <a:pt x="6389" y="17000"/>
                  </a:lnTo>
                  <a:lnTo>
                    <a:pt x="6667" y="17600"/>
                  </a:lnTo>
                  <a:lnTo>
                    <a:pt x="6852" y="17600"/>
                  </a:lnTo>
                  <a:lnTo>
                    <a:pt x="7037" y="18000"/>
                  </a:lnTo>
                  <a:lnTo>
                    <a:pt x="7315" y="18200"/>
                  </a:lnTo>
                  <a:lnTo>
                    <a:pt x="7407" y="18600"/>
                  </a:lnTo>
                  <a:lnTo>
                    <a:pt x="7685" y="18800"/>
                  </a:lnTo>
                  <a:lnTo>
                    <a:pt x="7963" y="19200"/>
                  </a:lnTo>
                  <a:lnTo>
                    <a:pt x="7963" y="19400"/>
                  </a:lnTo>
                  <a:lnTo>
                    <a:pt x="8241" y="19600"/>
                  </a:lnTo>
                  <a:lnTo>
                    <a:pt x="8426" y="19600"/>
                  </a:lnTo>
                  <a:lnTo>
                    <a:pt x="8611" y="19800"/>
                  </a:lnTo>
                  <a:lnTo>
                    <a:pt x="8889" y="19800"/>
                  </a:lnTo>
                  <a:lnTo>
                    <a:pt x="8981" y="19800"/>
                  </a:lnTo>
                  <a:lnTo>
                    <a:pt x="9259" y="19800"/>
                  </a:lnTo>
                  <a:lnTo>
                    <a:pt x="9444" y="19800"/>
                  </a:lnTo>
                  <a:lnTo>
                    <a:pt x="9630" y="19800"/>
                  </a:lnTo>
                  <a:lnTo>
                    <a:pt x="9907" y="19800"/>
                  </a:lnTo>
                  <a:lnTo>
                    <a:pt x="10185" y="19800"/>
                  </a:lnTo>
                  <a:lnTo>
                    <a:pt x="10370" y="19800"/>
                  </a:lnTo>
                  <a:lnTo>
                    <a:pt x="10648" y="19800"/>
                  </a:lnTo>
                  <a:lnTo>
                    <a:pt x="10741" y="19600"/>
                  </a:lnTo>
                  <a:lnTo>
                    <a:pt x="11019" y="19600"/>
                  </a:lnTo>
                  <a:lnTo>
                    <a:pt x="11296" y="19400"/>
                  </a:lnTo>
                  <a:lnTo>
                    <a:pt x="11574" y="19200"/>
                  </a:lnTo>
                  <a:lnTo>
                    <a:pt x="11852" y="18800"/>
                  </a:lnTo>
                  <a:lnTo>
                    <a:pt x="11944" y="18200"/>
                  </a:lnTo>
                  <a:lnTo>
                    <a:pt x="12130" y="18000"/>
                  </a:lnTo>
                  <a:lnTo>
                    <a:pt x="12500" y="17600"/>
                  </a:lnTo>
                  <a:lnTo>
                    <a:pt x="12685" y="17000"/>
                  </a:lnTo>
                  <a:lnTo>
                    <a:pt x="12963" y="16600"/>
                  </a:lnTo>
                  <a:lnTo>
                    <a:pt x="13241" y="16600"/>
                  </a:lnTo>
                  <a:lnTo>
                    <a:pt x="13426" y="16000"/>
                  </a:lnTo>
                  <a:lnTo>
                    <a:pt x="13704" y="15400"/>
                  </a:lnTo>
                  <a:lnTo>
                    <a:pt x="13981" y="14800"/>
                  </a:lnTo>
                  <a:lnTo>
                    <a:pt x="14259" y="14200"/>
                  </a:lnTo>
                  <a:lnTo>
                    <a:pt x="14537" y="13600"/>
                  </a:lnTo>
                  <a:lnTo>
                    <a:pt x="14815" y="13400"/>
                  </a:lnTo>
                  <a:lnTo>
                    <a:pt x="14907" y="12800"/>
                  </a:lnTo>
                  <a:lnTo>
                    <a:pt x="15278" y="12200"/>
                  </a:lnTo>
                  <a:lnTo>
                    <a:pt x="15556" y="11800"/>
                  </a:lnTo>
                  <a:lnTo>
                    <a:pt x="15741" y="10800"/>
                  </a:lnTo>
                  <a:lnTo>
                    <a:pt x="15926" y="10600"/>
                  </a:lnTo>
                  <a:lnTo>
                    <a:pt x="16204" y="10200"/>
                  </a:lnTo>
                  <a:lnTo>
                    <a:pt x="16389" y="9800"/>
                  </a:lnTo>
                  <a:lnTo>
                    <a:pt x="16574" y="9200"/>
                  </a:lnTo>
                  <a:lnTo>
                    <a:pt x="16852" y="8400"/>
                  </a:lnTo>
                  <a:lnTo>
                    <a:pt x="17037" y="8200"/>
                  </a:lnTo>
                  <a:lnTo>
                    <a:pt x="17222" y="7800"/>
                  </a:lnTo>
                  <a:lnTo>
                    <a:pt x="17407" y="7200"/>
                  </a:lnTo>
                  <a:lnTo>
                    <a:pt x="17685" y="6600"/>
                  </a:lnTo>
                  <a:lnTo>
                    <a:pt x="17870" y="6000"/>
                  </a:lnTo>
                  <a:lnTo>
                    <a:pt x="18241" y="5400"/>
                  </a:lnTo>
                  <a:lnTo>
                    <a:pt x="18333" y="4800"/>
                  </a:lnTo>
                  <a:lnTo>
                    <a:pt x="18519" y="4200"/>
                  </a:lnTo>
                  <a:lnTo>
                    <a:pt x="18796" y="4000"/>
                  </a:lnTo>
                  <a:lnTo>
                    <a:pt x="18981" y="3600"/>
                  </a:lnTo>
                  <a:lnTo>
                    <a:pt x="19167" y="3200"/>
                  </a:lnTo>
                  <a:lnTo>
                    <a:pt x="19167" y="2800"/>
                  </a:lnTo>
                  <a:lnTo>
                    <a:pt x="19352" y="2200"/>
                  </a:lnTo>
                  <a:lnTo>
                    <a:pt x="19537" y="2000"/>
                  </a:lnTo>
                  <a:lnTo>
                    <a:pt x="19630" y="2000"/>
                  </a:lnTo>
                  <a:lnTo>
                    <a:pt x="19815" y="1400"/>
                  </a:lnTo>
                  <a:lnTo>
                    <a:pt x="19815" y="800"/>
                  </a:lnTo>
                  <a:lnTo>
                    <a:pt x="19907" y="80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08" name="Freeform 90"/>
            <p:cNvSpPr>
              <a:spLocks/>
            </p:cNvSpPr>
            <p:nvPr/>
          </p:nvSpPr>
          <p:spPr bwMode="auto">
            <a:xfrm>
              <a:off x="2194" y="3457"/>
              <a:ext cx="71" cy="3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00"/>
                  </a:moveTo>
                  <a:lnTo>
                    <a:pt x="197" y="18600"/>
                  </a:lnTo>
                  <a:lnTo>
                    <a:pt x="493" y="17600"/>
                  </a:lnTo>
                  <a:lnTo>
                    <a:pt x="690" y="17000"/>
                  </a:lnTo>
                  <a:lnTo>
                    <a:pt x="887" y="16800"/>
                  </a:lnTo>
                  <a:lnTo>
                    <a:pt x="985" y="16000"/>
                  </a:lnTo>
                  <a:lnTo>
                    <a:pt x="1281" y="15600"/>
                  </a:lnTo>
                  <a:lnTo>
                    <a:pt x="1576" y="15000"/>
                  </a:lnTo>
                  <a:lnTo>
                    <a:pt x="1675" y="14200"/>
                  </a:lnTo>
                  <a:lnTo>
                    <a:pt x="1970" y="13600"/>
                  </a:lnTo>
                  <a:lnTo>
                    <a:pt x="2167" y="13000"/>
                  </a:lnTo>
                  <a:lnTo>
                    <a:pt x="2562" y="12800"/>
                  </a:lnTo>
                  <a:lnTo>
                    <a:pt x="2660" y="12000"/>
                  </a:lnTo>
                  <a:lnTo>
                    <a:pt x="2956" y="11400"/>
                  </a:lnTo>
                  <a:lnTo>
                    <a:pt x="3054" y="10800"/>
                  </a:lnTo>
                  <a:lnTo>
                    <a:pt x="3350" y="10200"/>
                  </a:lnTo>
                  <a:lnTo>
                    <a:pt x="3547" y="10000"/>
                  </a:lnTo>
                  <a:lnTo>
                    <a:pt x="3744" y="9800"/>
                  </a:lnTo>
                  <a:lnTo>
                    <a:pt x="4039" y="9200"/>
                  </a:lnTo>
                  <a:lnTo>
                    <a:pt x="4236" y="8400"/>
                  </a:lnTo>
                  <a:lnTo>
                    <a:pt x="4433" y="8000"/>
                  </a:lnTo>
                  <a:lnTo>
                    <a:pt x="4729" y="7400"/>
                  </a:lnTo>
                  <a:lnTo>
                    <a:pt x="4828" y="6800"/>
                  </a:lnTo>
                  <a:lnTo>
                    <a:pt x="5123" y="6200"/>
                  </a:lnTo>
                  <a:lnTo>
                    <a:pt x="5320" y="5600"/>
                  </a:lnTo>
                  <a:lnTo>
                    <a:pt x="5419" y="5600"/>
                  </a:lnTo>
                  <a:lnTo>
                    <a:pt x="5813" y="5200"/>
                  </a:lnTo>
                  <a:lnTo>
                    <a:pt x="5813" y="4600"/>
                  </a:lnTo>
                  <a:lnTo>
                    <a:pt x="6305" y="4200"/>
                  </a:lnTo>
                  <a:lnTo>
                    <a:pt x="6502" y="4000"/>
                  </a:lnTo>
                  <a:lnTo>
                    <a:pt x="6601" y="3400"/>
                  </a:lnTo>
                  <a:lnTo>
                    <a:pt x="6897" y="3200"/>
                  </a:lnTo>
                  <a:lnTo>
                    <a:pt x="7192" y="2800"/>
                  </a:lnTo>
                  <a:lnTo>
                    <a:pt x="7291" y="2600"/>
                  </a:lnTo>
                  <a:lnTo>
                    <a:pt x="7586" y="2200"/>
                  </a:lnTo>
                  <a:lnTo>
                    <a:pt x="7685" y="2000"/>
                  </a:lnTo>
                  <a:lnTo>
                    <a:pt x="7980" y="2000"/>
                  </a:lnTo>
                  <a:lnTo>
                    <a:pt x="8177" y="1400"/>
                  </a:lnTo>
                  <a:lnTo>
                    <a:pt x="8374" y="800"/>
                  </a:lnTo>
                  <a:lnTo>
                    <a:pt x="8571" y="800"/>
                  </a:lnTo>
                  <a:lnTo>
                    <a:pt x="8768" y="800"/>
                  </a:lnTo>
                  <a:lnTo>
                    <a:pt x="8966" y="600"/>
                  </a:lnTo>
                  <a:lnTo>
                    <a:pt x="9163" y="600"/>
                  </a:lnTo>
                  <a:lnTo>
                    <a:pt x="9458" y="400"/>
                  </a:lnTo>
                  <a:lnTo>
                    <a:pt x="9557" y="400"/>
                  </a:lnTo>
                  <a:lnTo>
                    <a:pt x="9852" y="400"/>
                  </a:lnTo>
                  <a:lnTo>
                    <a:pt x="10148" y="0"/>
                  </a:lnTo>
                  <a:lnTo>
                    <a:pt x="10345" y="0"/>
                  </a:lnTo>
                  <a:lnTo>
                    <a:pt x="10640" y="0"/>
                  </a:lnTo>
                  <a:lnTo>
                    <a:pt x="10739" y="0"/>
                  </a:lnTo>
                  <a:lnTo>
                    <a:pt x="10936" y="400"/>
                  </a:lnTo>
                  <a:lnTo>
                    <a:pt x="11133" y="400"/>
                  </a:lnTo>
                  <a:lnTo>
                    <a:pt x="11429" y="600"/>
                  </a:lnTo>
                  <a:lnTo>
                    <a:pt x="11626" y="600"/>
                  </a:lnTo>
                  <a:lnTo>
                    <a:pt x="11823" y="800"/>
                  </a:lnTo>
                  <a:lnTo>
                    <a:pt x="12118" y="800"/>
                  </a:lnTo>
                  <a:lnTo>
                    <a:pt x="12217" y="1400"/>
                  </a:lnTo>
                  <a:lnTo>
                    <a:pt x="12414" y="2000"/>
                  </a:lnTo>
                  <a:lnTo>
                    <a:pt x="12808" y="2000"/>
                  </a:lnTo>
                  <a:lnTo>
                    <a:pt x="12906" y="2200"/>
                  </a:lnTo>
                  <a:lnTo>
                    <a:pt x="13202" y="2800"/>
                  </a:lnTo>
                  <a:lnTo>
                    <a:pt x="13498" y="3200"/>
                  </a:lnTo>
                  <a:lnTo>
                    <a:pt x="13596" y="3400"/>
                  </a:lnTo>
                  <a:lnTo>
                    <a:pt x="13793" y="4000"/>
                  </a:lnTo>
                  <a:lnTo>
                    <a:pt x="14187" y="4600"/>
                  </a:lnTo>
                  <a:lnTo>
                    <a:pt x="14384" y="5200"/>
                  </a:lnTo>
                  <a:lnTo>
                    <a:pt x="14581" y="5600"/>
                  </a:lnTo>
                  <a:lnTo>
                    <a:pt x="14877" y="6200"/>
                  </a:lnTo>
                  <a:lnTo>
                    <a:pt x="15074" y="6800"/>
                  </a:lnTo>
                  <a:lnTo>
                    <a:pt x="15271" y="7200"/>
                  </a:lnTo>
                  <a:lnTo>
                    <a:pt x="15468" y="7800"/>
                  </a:lnTo>
                  <a:lnTo>
                    <a:pt x="15764" y="8400"/>
                  </a:lnTo>
                  <a:lnTo>
                    <a:pt x="15961" y="9200"/>
                  </a:lnTo>
                  <a:lnTo>
                    <a:pt x="16256" y="9800"/>
                  </a:lnTo>
                  <a:lnTo>
                    <a:pt x="16355" y="10000"/>
                  </a:lnTo>
                  <a:lnTo>
                    <a:pt x="16650" y="10200"/>
                  </a:lnTo>
                  <a:lnTo>
                    <a:pt x="16749" y="10800"/>
                  </a:lnTo>
                  <a:lnTo>
                    <a:pt x="16946" y="11800"/>
                  </a:lnTo>
                  <a:lnTo>
                    <a:pt x="17143" y="12200"/>
                  </a:lnTo>
                  <a:lnTo>
                    <a:pt x="17340" y="12800"/>
                  </a:lnTo>
                  <a:lnTo>
                    <a:pt x="17635" y="13000"/>
                  </a:lnTo>
                  <a:lnTo>
                    <a:pt x="17734" y="13600"/>
                  </a:lnTo>
                  <a:lnTo>
                    <a:pt x="17931" y="14600"/>
                  </a:lnTo>
                  <a:lnTo>
                    <a:pt x="18128" y="15000"/>
                  </a:lnTo>
                  <a:lnTo>
                    <a:pt x="18424" y="15600"/>
                  </a:lnTo>
                  <a:lnTo>
                    <a:pt x="18522" y="16000"/>
                  </a:lnTo>
                  <a:lnTo>
                    <a:pt x="18818" y="16600"/>
                  </a:lnTo>
                  <a:lnTo>
                    <a:pt x="18916" y="16800"/>
                  </a:lnTo>
                  <a:lnTo>
                    <a:pt x="19113" y="17000"/>
                  </a:lnTo>
                  <a:lnTo>
                    <a:pt x="19212" y="17600"/>
                  </a:lnTo>
                  <a:lnTo>
                    <a:pt x="19310" y="18200"/>
                  </a:lnTo>
                  <a:lnTo>
                    <a:pt x="19507" y="18600"/>
                  </a:lnTo>
                  <a:lnTo>
                    <a:pt x="19606" y="18800"/>
                  </a:lnTo>
                  <a:lnTo>
                    <a:pt x="19704" y="19400"/>
                  </a:lnTo>
                  <a:lnTo>
                    <a:pt x="19901" y="19600"/>
                  </a:lnTo>
                  <a:lnTo>
                    <a:pt x="19901" y="1980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09" name="Freeform 91"/>
            <p:cNvSpPr>
              <a:spLocks/>
            </p:cNvSpPr>
            <p:nvPr/>
          </p:nvSpPr>
          <p:spPr bwMode="auto">
            <a:xfrm>
              <a:off x="2265" y="3491"/>
              <a:ext cx="76" cy="3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185" y="825"/>
                  </a:lnTo>
                  <a:lnTo>
                    <a:pt x="370" y="1443"/>
                  </a:lnTo>
                  <a:lnTo>
                    <a:pt x="556" y="2062"/>
                  </a:lnTo>
                  <a:lnTo>
                    <a:pt x="833" y="2680"/>
                  </a:lnTo>
                  <a:lnTo>
                    <a:pt x="926" y="3299"/>
                  </a:lnTo>
                  <a:lnTo>
                    <a:pt x="1204" y="3918"/>
                  </a:lnTo>
                  <a:lnTo>
                    <a:pt x="1389" y="4330"/>
                  </a:lnTo>
                  <a:lnTo>
                    <a:pt x="1481" y="4948"/>
                  </a:lnTo>
                  <a:lnTo>
                    <a:pt x="1759" y="5567"/>
                  </a:lnTo>
                  <a:lnTo>
                    <a:pt x="2130" y="6392"/>
                  </a:lnTo>
                  <a:lnTo>
                    <a:pt x="2130" y="6804"/>
                  </a:lnTo>
                  <a:lnTo>
                    <a:pt x="2500" y="7216"/>
                  </a:lnTo>
                  <a:lnTo>
                    <a:pt x="2685" y="7835"/>
                  </a:lnTo>
                  <a:lnTo>
                    <a:pt x="2778" y="8454"/>
                  </a:lnTo>
                  <a:lnTo>
                    <a:pt x="2963" y="9278"/>
                  </a:lnTo>
                  <a:lnTo>
                    <a:pt x="3148" y="9691"/>
                  </a:lnTo>
                  <a:lnTo>
                    <a:pt x="3426" y="10309"/>
                  </a:lnTo>
                  <a:lnTo>
                    <a:pt x="3519" y="10928"/>
                  </a:lnTo>
                  <a:lnTo>
                    <a:pt x="3796" y="11134"/>
                  </a:lnTo>
                  <a:lnTo>
                    <a:pt x="4074" y="11753"/>
                  </a:lnTo>
                  <a:lnTo>
                    <a:pt x="4167" y="12371"/>
                  </a:lnTo>
                  <a:lnTo>
                    <a:pt x="4352" y="12990"/>
                  </a:lnTo>
                  <a:lnTo>
                    <a:pt x="4537" y="13196"/>
                  </a:lnTo>
                  <a:lnTo>
                    <a:pt x="4722" y="13814"/>
                  </a:lnTo>
                  <a:lnTo>
                    <a:pt x="5000" y="14021"/>
                  </a:lnTo>
                  <a:lnTo>
                    <a:pt x="5093" y="14639"/>
                  </a:lnTo>
                  <a:lnTo>
                    <a:pt x="5370" y="14845"/>
                  </a:lnTo>
                  <a:lnTo>
                    <a:pt x="5556" y="15464"/>
                  </a:lnTo>
                  <a:lnTo>
                    <a:pt x="5741" y="15876"/>
                  </a:lnTo>
                  <a:lnTo>
                    <a:pt x="6111" y="16495"/>
                  </a:lnTo>
                  <a:lnTo>
                    <a:pt x="6296" y="16701"/>
                  </a:lnTo>
                  <a:lnTo>
                    <a:pt x="6389" y="16907"/>
                  </a:lnTo>
                  <a:lnTo>
                    <a:pt x="6667" y="17526"/>
                  </a:lnTo>
                  <a:lnTo>
                    <a:pt x="6852" y="17526"/>
                  </a:lnTo>
                  <a:lnTo>
                    <a:pt x="7037" y="17938"/>
                  </a:lnTo>
                  <a:lnTo>
                    <a:pt x="7315" y="18144"/>
                  </a:lnTo>
                  <a:lnTo>
                    <a:pt x="7407" y="18557"/>
                  </a:lnTo>
                  <a:lnTo>
                    <a:pt x="7685" y="18763"/>
                  </a:lnTo>
                  <a:lnTo>
                    <a:pt x="7963" y="19175"/>
                  </a:lnTo>
                  <a:lnTo>
                    <a:pt x="7963" y="19381"/>
                  </a:lnTo>
                  <a:lnTo>
                    <a:pt x="8241" y="19588"/>
                  </a:lnTo>
                  <a:lnTo>
                    <a:pt x="8426" y="19588"/>
                  </a:lnTo>
                  <a:lnTo>
                    <a:pt x="8611" y="19794"/>
                  </a:lnTo>
                  <a:lnTo>
                    <a:pt x="8889" y="19794"/>
                  </a:lnTo>
                  <a:lnTo>
                    <a:pt x="8981" y="19794"/>
                  </a:lnTo>
                  <a:lnTo>
                    <a:pt x="9259" y="19794"/>
                  </a:lnTo>
                  <a:lnTo>
                    <a:pt x="9444" y="19794"/>
                  </a:lnTo>
                  <a:lnTo>
                    <a:pt x="9630" y="19794"/>
                  </a:lnTo>
                  <a:lnTo>
                    <a:pt x="9907" y="19794"/>
                  </a:lnTo>
                  <a:lnTo>
                    <a:pt x="10185" y="19794"/>
                  </a:lnTo>
                  <a:lnTo>
                    <a:pt x="10370" y="19794"/>
                  </a:lnTo>
                  <a:lnTo>
                    <a:pt x="10648" y="19794"/>
                  </a:lnTo>
                  <a:lnTo>
                    <a:pt x="10741" y="19588"/>
                  </a:lnTo>
                  <a:lnTo>
                    <a:pt x="11019" y="19588"/>
                  </a:lnTo>
                  <a:lnTo>
                    <a:pt x="11296" y="19381"/>
                  </a:lnTo>
                  <a:lnTo>
                    <a:pt x="11574" y="19175"/>
                  </a:lnTo>
                  <a:lnTo>
                    <a:pt x="11852" y="18763"/>
                  </a:lnTo>
                  <a:lnTo>
                    <a:pt x="11944" y="18557"/>
                  </a:lnTo>
                  <a:lnTo>
                    <a:pt x="12130" y="17938"/>
                  </a:lnTo>
                  <a:lnTo>
                    <a:pt x="12500" y="17526"/>
                  </a:lnTo>
                  <a:lnTo>
                    <a:pt x="12685" y="16907"/>
                  </a:lnTo>
                  <a:lnTo>
                    <a:pt x="12963" y="16907"/>
                  </a:lnTo>
                  <a:lnTo>
                    <a:pt x="13241" y="16495"/>
                  </a:lnTo>
                  <a:lnTo>
                    <a:pt x="13426" y="15876"/>
                  </a:lnTo>
                  <a:lnTo>
                    <a:pt x="13704" y="15464"/>
                  </a:lnTo>
                  <a:lnTo>
                    <a:pt x="13981" y="14845"/>
                  </a:lnTo>
                  <a:lnTo>
                    <a:pt x="14259" y="14639"/>
                  </a:lnTo>
                  <a:lnTo>
                    <a:pt x="14537" y="14021"/>
                  </a:lnTo>
                  <a:lnTo>
                    <a:pt x="14815" y="13608"/>
                  </a:lnTo>
                  <a:lnTo>
                    <a:pt x="14907" y="12990"/>
                  </a:lnTo>
                  <a:lnTo>
                    <a:pt x="15278" y="12371"/>
                  </a:lnTo>
                  <a:lnTo>
                    <a:pt x="15556" y="11753"/>
                  </a:lnTo>
                  <a:lnTo>
                    <a:pt x="15741" y="11134"/>
                  </a:lnTo>
                  <a:lnTo>
                    <a:pt x="15926" y="10515"/>
                  </a:lnTo>
                  <a:lnTo>
                    <a:pt x="16204" y="10309"/>
                  </a:lnTo>
                  <a:lnTo>
                    <a:pt x="16389" y="9691"/>
                  </a:lnTo>
                  <a:lnTo>
                    <a:pt x="16574" y="9072"/>
                  </a:lnTo>
                  <a:lnTo>
                    <a:pt x="16852" y="8454"/>
                  </a:lnTo>
                  <a:lnTo>
                    <a:pt x="17037" y="7835"/>
                  </a:lnTo>
                  <a:lnTo>
                    <a:pt x="17222" y="7216"/>
                  </a:lnTo>
                  <a:lnTo>
                    <a:pt x="17407" y="6804"/>
                  </a:lnTo>
                  <a:lnTo>
                    <a:pt x="17685" y="6392"/>
                  </a:lnTo>
                  <a:lnTo>
                    <a:pt x="17870" y="5979"/>
                  </a:lnTo>
                  <a:lnTo>
                    <a:pt x="18241" y="5361"/>
                  </a:lnTo>
                  <a:lnTo>
                    <a:pt x="18333" y="4742"/>
                  </a:lnTo>
                  <a:lnTo>
                    <a:pt x="18519" y="4330"/>
                  </a:lnTo>
                  <a:lnTo>
                    <a:pt x="18796" y="3918"/>
                  </a:lnTo>
                  <a:lnTo>
                    <a:pt x="18981" y="3505"/>
                  </a:lnTo>
                  <a:lnTo>
                    <a:pt x="19167" y="3299"/>
                  </a:lnTo>
                  <a:lnTo>
                    <a:pt x="19167" y="2680"/>
                  </a:lnTo>
                  <a:lnTo>
                    <a:pt x="19352" y="2268"/>
                  </a:lnTo>
                  <a:lnTo>
                    <a:pt x="19537" y="2062"/>
                  </a:lnTo>
                  <a:lnTo>
                    <a:pt x="19630" y="1443"/>
                  </a:lnTo>
                  <a:lnTo>
                    <a:pt x="19815" y="1443"/>
                  </a:lnTo>
                  <a:lnTo>
                    <a:pt x="19815" y="825"/>
                  </a:lnTo>
                  <a:lnTo>
                    <a:pt x="19907" y="825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10" name="Line 92"/>
            <p:cNvSpPr>
              <a:spLocks noChangeShapeType="1"/>
            </p:cNvSpPr>
            <p:nvPr/>
          </p:nvSpPr>
          <p:spPr bwMode="auto">
            <a:xfrm flipV="1">
              <a:off x="2341" y="3486"/>
              <a:ext cx="104" cy="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11" name="Freeform 93"/>
            <p:cNvSpPr>
              <a:spLocks/>
            </p:cNvSpPr>
            <p:nvPr/>
          </p:nvSpPr>
          <p:spPr bwMode="auto">
            <a:xfrm>
              <a:off x="2052" y="3704"/>
              <a:ext cx="71" cy="3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23"/>
                  </a:moveTo>
                  <a:lnTo>
                    <a:pt x="197" y="18641"/>
                  </a:lnTo>
                  <a:lnTo>
                    <a:pt x="493" y="17670"/>
                  </a:lnTo>
                  <a:lnTo>
                    <a:pt x="690" y="17087"/>
                  </a:lnTo>
                  <a:lnTo>
                    <a:pt x="887" y="16699"/>
                  </a:lnTo>
                  <a:lnTo>
                    <a:pt x="985" y="16117"/>
                  </a:lnTo>
                  <a:lnTo>
                    <a:pt x="1281" y="15146"/>
                  </a:lnTo>
                  <a:lnTo>
                    <a:pt x="1576" y="14951"/>
                  </a:lnTo>
                  <a:lnTo>
                    <a:pt x="1675" y="14369"/>
                  </a:lnTo>
                  <a:lnTo>
                    <a:pt x="1970" y="13592"/>
                  </a:lnTo>
                  <a:lnTo>
                    <a:pt x="2167" y="13010"/>
                  </a:lnTo>
                  <a:lnTo>
                    <a:pt x="2562" y="12427"/>
                  </a:lnTo>
                  <a:lnTo>
                    <a:pt x="2660" y="12039"/>
                  </a:lnTo>
                  <a:lnTo>
                    <a:pt x="2956" y="11262"/>
                  </a:lnTo>
                  <a:lnTo>
                    <a:pt x="3054" y="10680"/>
                  </a:lnTo>
                  <a:lnTo>
                    <a:pt x="3350" y="10291"/>
                  </a:lnTo>
                  <a:lnTo>
                    <a:pt x="3547" y="10097"/>
                  </a:lnTo>
                  <a:lnTo>
                    <a:pt x="3744" y="9515"/>
                  </a:lnTo>
                  <a:lnTo>
                    <a:pt x="4039" y="8932"/>
                  </a:lnTo>
                  <a:lnTo>
                    <a:pt x="4236" y="8544"/>
                  </a:lnTo>
                  <a:lnTo>
                    <a:pt x="4433" y="7961"/>
                  </a:lnTo>
                  <a:lnTo>
                    <a:pt x="4729" y="7573"/>
                  </a:lnTo>
                  <a:lnTo>
                    <a:pt x="4828" y="6990"/>
                  </a:lnTo>
                  <a:lnTo>
                    <a:pt x="5123" y="6602"/>
                  </a:lnTo>
                  <a:lnTo>
                    <a:pt x="5320" y="6019"/>
                  </a:lnTo>
                  <a:lnTo>
                    <a:pt x="5419" y="5631"/>
                  </a:lnTo>
                  <a:lnTo>
                    <a:pt x="5813" y="5243"/>
                  </a:lnTo>
                  <a:lnTo>
                    <a:pt x="5813" y="4660"/>
                  </a:lnTo>
                  <a:lnTo>
                    <a:pt x="6305" y="4078"/>
                  </a:lnTo>
                  <a:lnTo>
                    <a:pt x="6502" y="3883"/>
                  </a:lnTo>
                  <a:lnTo>
                    <a:pt x="6601" y="3301"/>
                  </a:lnTo>
                  <a:lnTo>
                    <a:pt x="6897" y="3301"/>
                  </a:lnTo>
                  <a:lnTo>
                    <a:pt x="7192" y="2718"/>
                  </a:lnTo>
                  <a:lnTo>
                    <a:pt x="7291" y="2524"/>
                  </a:lnTo>
                  <a:lnTo>
                    <a:pt x="7586" y="2136"/>
                  </a:lnTo>
                  <a:lnTo>
                    <a:pt x="7685" y="1942"/>
                  </a:lnTo>
                  <a:lnTo>
                    <a:pt x="7980" y="1942"/>
                  </a:lnTo>
                  <a:lnTo>
                    <a:pt x="8177" y="1359"/>
                  </a:lnTo>
                  <a:lnTo>
                    <a:pt x="8374" y="1359"/>
                  </a:lnTo>
                  <a:lnTo>
                    <a:pt x="8571" y="777"/>
                  </a:lnTo>
                  <a:lnTo>
                    <a:pt x="8768" y="777"/>
                  </a:lnTo>
                  <a:lnTo>
                    <a:pt x="8966" y="583"/>
                  </a:lnTo>
                  <a:lnTo>
                    <a:pt x="9163" y="583"/>
                  </a:lnTo>
                  <a:lnTo>
                    <a:pt x="9458" y="388"/>
                  </a:lnTo>
                  <a:lnTo>
                    <a:pt x="9557" y="388"/>
                  </a:lnTo>
                  <a:lnTo>
                    <a:pt x="9852" y="388"/>
                  </a:lnTo>
                  <a:lnTo>
                    <a:pt x="10148" y="0"/>
                  </a:lnTo>
                  <a:lnTo>
                    <a:pt x="10345" y="0"/>
                  </a:lnTo>
                  <a:lnTo>
                    <a:pt x="10640" y="0"/>
                  </a:lnTo>
                  <a:lnTo>
                    <a:pt x="10739" y="0"/>
                  </a:lnTo>
                  <a:lnTo>
                    <a:pt x="10936" y="388"/>
                  </a:lnTo>
                  <a:lnTo>
                    <a:pt x="11133" y="388"/>
                  </a:lnTo>
                  <a:lnTo>
                    <a:pt x="11429" y="583"/>
                  </a:lnTo>
                  <a:lnTo>
                    <a:pt x="11626" y="583"/>
                  </a:lnTo>
                  <a:lnTo>
                    <a:pt x="11823" y="777"/>
                  </a:lnTo>
                  <a:lnTo>
                    <a:pt x="12118" y="777"/>
                  </a:lnTo>
                  <a:lnTo>
                    <a:pt x="12217" y="1359"/>
                  </a:lnTo>
                  <a:lnTo>
                    <a:pt x="12414" y="1942"/>
                  </a:lnTo>
                  <a:lnTo>
                    <a:pt x="12808" y="1942"/>
                  </a:lnTo>
                  <a:lnTo>
                    <a:pt x="12906" y="2136"/>
                  </a:lnTo>
                  <a:lnTo>
                    <a:pt x="13202" y="2718"/>
                  </a:lnTo>
                  <a:lnTo>
                    <a:pt x="13498" y="3301"/>
                  </a:lnTo>
                  <a:lnTo>
                    <a:pt x="13596" y="3883"/>
                  </a:lnTo>
                  <a:lnTo>
                    <a:pt x="13793" y="3883"/>
                  </a:lnTo>
                  <a:lnTo>
                    <a:pt x="14187" y="4466"/>
                  </a:lnTo>
                  <a:lnTo>
                    <a:pt x="14384" y="5049"/>
                  </a:lnTo>
                  <a:lnTo>
                    <a:pt x="14581" y="5631"/>
                  </a:lnTo>
                  <a:lnTo>
                    <a:pt x="14877" y="6019"/>
                  </a:lnTo>
                  <a:lnTo>
                    <a:pt x="15074" y="6602"/>
                  </a:lnTo>
                  <a:lnTo>
                    <a:pt x="15271" y="7184"/>
                  </a:lnTo>
                  <a:lnTo>
                    <a:pt x="15468" y="7767"/>
                  </a:lnTo>
                  <a:lnTo>
                    <a:pt x="15764" y="8350"/>
                  </a:lnTo>
                  <a:lnTo>
                    <a:pt x="15961" y="8932"/>
                  </a:lnTo>
                  <a:lnTo>
                    <a:pt x="16256" y="9515"/>
                  </a:lnTo>
                  <a:lnTo>
                    <a:pt x="16355" y="10097"/>
                  </a:lnTo>
                  <a:lnTo>
                    <a:pt x="16650" y="10291"/>
                  </a:lnTo>
                  <a:lnTo>
                    <a:pt x="16749" y="10680"/>
                  </a:lnTo>
                  <a:lnTo>
                    <a:pt x="16946" y="11650"/>
                  </a:lnTo>
                  <a:lnTo>
                    <a:pt x="17143" y="12039"/>
                  </a:lnTo>
                  <a:lnTo>
                    <a:pt x="17340" y="12427"/>
                  </a:lnTo>
                  <a:lnTo>
                    <a:pt x="17635" y="13204"/>
                  </a:lnTo>
                  <a:lnTo>
                    <a:pt x="17734" y="13786"/>
                  </a:lnTo>
                  <a:lnTo>
                    <a:pt x="17931" y="14369"/>
                  </a:lnTo>
                  <a:lnTo>
                    <a:pt x="18128" y="14951"/>
                  </a:lnTo>
                  <a:lnTo>
                    <a:pt x="18424" y="15146"/>
                  </a:lnTo>
                  <a:lnTo>
                    <a:pt x="18522" y="15728"/>
                  </a:lnTo>
                  <a:lnTo>
                    <a:pt x="18818" y="16311"/>
                  </a:lnTo>
                  <a:lnTo>
                    <a:pt x="18916" y="16893"/>
                  </a:lnTo>
                  <a:lnTo>
                    <a:pt x="19113" y="17087"/>
                  </a:lnTo>
                  <a:lnTo>
                    <a:pt x="19212" y="17670"/>
                  </a:lnTo>
                  <a:lnTo>
                    <a:pt x="19310" y="18058"/>
                  </a:lnTo>
                  <a:lnTo>
                    <a:pt x="19507" y="18641"/>
                  </a:lnTo>
                  <a:lnTo>
                    <a:pt x="19606" y="18835"/>
                  </a:lnTo>
                  <a:lnTo>
                    <a:pt x="19704" y="19223"/>
                  </a:lnTo>
                  <a:lnTo>
                    <a:pt x="19901" y="19612"/>
                  </a:lnTo>
                  <a:lnTo>
                    <a:pt x="19901" y="1980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12" name="Freeform 94"/>
            <p:cNvSpPr>
              <a:spLocks/>
            </p:cNvSpPr>
            <p:nvPr/>
          </p:nvSpPr>
          <p:spPr bwMode="auto">
            <a:xfrm>
              <a:off x="2123" y="3739"/>
              <a:ext cx="76" cy="3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185" y="800"/>
                  </a:lnTo>
                  <a:lnTo>
                    <a:pt x="370" y="1400"/>
                  </a:lnTo>
                  <a:lnTo>
                    <a:pt x="556" y="2000"/>
                  </a:lnTo>
                  <a:lnTo>
                    <a:pt x="833" y="2600"/>
                  </a:lnTo>
                  <a:lnTo>
                    <a:pt x="926" y="3200"/>
                  </a:lnTo>
                  <a:lnTo>
                    <a:pt x="1204" y="4000"/>
                  </a:lnTo>
                  <a:lnTo>
                    <a:pt x="1389" y="4200"/>
                  </a:lnTo>
                  <a:lnTo>
                    <a:pt x="1481" y="5200"/>
                  </a:lnTo>
                  <a:lnTo>
                    <a:pt x="1759" y="5600"/>
                  </a:lnTo>
                  <a:lnTo>
                    <a:pt x="2130" y="6200"/>
                  </a:lnTo>
                  <a:lnTo>
                    <a:pt x="2130" y="7200"/>
                  </a:lnTo>
                  <a:lnTo>
                    <a:pt x="2500" y="7800"/>
                  </a:lnTo>
                  <a:lnTo>
                    <a:pt x="2685" y="8200"/>
                  </a:lnTo>
                  <a:lnTo>
                    <a:pt x="2778" y="8800"/>
                  </a:lnTo>
                  <a:lnTo>
                    <a:pt x="2963" y="9400"/>
                  </a:lnTo>
                  <a:lnTo>
                    <a:pt x="3148" y="10000"/>
                  </a:lnTo>
                  <a:lnTo>
                    <a:pt x="3426" y="10200"/>
                  </a:lnTo>
                  <a:lnTo>
                    <a:pt x="3519" y="10800"/>
                  </a:lnTo>
                  <a:lnTo>
                    <a:pt x="3796" y="11400"/>
                  </a:lnTo>
                  <a:lnTo>
                    <a:pt x="4074" y="11800"/>
                  </a:lnTo>
                  <a:lnTo>
                    <a:pt x="4167" y="12200"/>
                  </a:lnTo>
                  <a:lnTo>
                    <a:pt x="4352" y="12800"/>
                  </a:lnTo>
                  <a:lnTo>
                    <a:pt x="4537" y="13400"/>
                  </a:lnTo>
                  <a:lnTo>
                    <a:pt x="4722" y="13600"/>
                  </a:lnTo>
                  <a:lnTo>
                    <a:pt x="5000" y="14200"/>
                  </a:lnTo>
                  <a:lnTo>
                    <a:pt x="5093" y="14800"/>
                  </a:lnTo>
                  <a:lnTo>
                    <a:pt x="5370" y="15000"/>
                  </a:lnTo>
                  <a:lnTo>
                    <a:pt x="5556" y="15400"/>
                  </a:lnTo>
                  <a:lnTo>
                    <a:pt x="5741" y="16000"/>
                  </a:lnTo>
                  <a:lnTo>
                    <a:pt x="6111" y="16200"/>
                  </a:lnTo>
                  <a:lnTo>
                    <a:pt x="6296" y="16600"/>
                  </a:lnTo>
                  <a:lnTo>
                    <a:pt x="6389" y="17000"/>
                  </a:lnTo>
                  <a:lnTo>
                    <a:pt x="6667" y="17600"/>
                  </a:lnTo>
                  <a:lnTo>
                    <a:pt x="6852" y="17600"/>
                  </a:lnTo>
                  <a:lnTo>
                    <a:pt x="7037" y="18000"/>
                  </a:lnTo>
                  <a:lnTo>
                    <a:pt x="7315" y="18200"/>
                  </a:lnTo>
                  <a:lnTo>
                    <a:pt x="7407" y="18600"/>
                  </a:lnTo>
                  <a:lnTo>
                    <a:pt x="7685" y="18800"/>
                  </a:lnTo>
                  <a:lnTo>
                    <a:pt x="7963" y="19200"/>
                  </a:lnTo>
                  <a:lnTo>
                    <a:pt x="7963" y="19400"/>
                  </a:lnTo>
                  <a:lnTo>
                    <a:pt x="8241" y="19600"/>
                  </a:lnTo>
                  <a:lnTo>
                    <a:pt x="8426" y="19600"/>
                  </a:lnTo>
                  <a:lnTo>
                    <a:pt x="8611" y="19800"/>
                  </a:lnTo>
                  <a:lnTo>
                    <a:pt x="8889" y="19800"/>
                  </a:lnTo>
                  <a:lnTo>
                    <a:pt x="8981" y="19800"/>
                  </a:lnTo>
                  <a:lnTo>
                    <a:pt x="9259" y="19800"/>
                  </a:lnTo>
                  <a:lnTo>
                    <a:pt x="9444" y="19800"/>
                  </a:lnTo>
                  <a:lnTo>
                    <a:pt x="9630" y="19800"/>
                  </a:lnTo>
                  <a:lnTo>
                    <a:pt x="9907" y="19800"/>
                  </a:lnTo>
                  <a:lnTo>
                    <a:pt x="10185" y="19800"/>
                  </a:lnTo>
                  <a:lnTo>
                    <a:pt x="10370" y="19800"/>
                  </a:lnTo>
                  <a:lnTo>
                    <a:pt x="10648" y="19800"/>
                  </a:lnTo>
                  <a:lnTo>
                    <a:pt x="10741" y="19600"/>
                  </a:lnTo>
                  <a:lnTo>
                    <a:pt x="11019" y="19600"/>
                  </a:lnTo>
                  <a:lnTo>
                    <a:pt x="11296" y="19400"/>
                  </a:lnTo>
                  <a:lnTo>
                    <a:pt x="11574" y="19200"/>
                  </a:lnTo>
                  <a:lnTo>
                    <a:pt x="11852" y="18800"/>
                  </a:lnTo>
                  <a:lnTo>
                    <a:pt x="11944" y="18200"/>
                  </a:lnTo>
                  <a:lnTo>
                    <a:pt x="12130" y="18000"/>
                  </a:lnTo>
                  <a:lnTo>
                    <a:pt x="12500" y="17600"/>
                  </a:lnTo>
                  <a:lnTo>
                    <a:pt x="12685" y="17000"/>
                  </a:lnTo>
                  <a:lnTo>
                    <a:pt x="12963" y="16600"/>
                  </a:lnTo>
                  <a:lnTo>
                    <a:pt x="13241" y="16600"/>
                  </a:lnTo>
                  <a:lnTo>
                    <a:pt x="13426" y="16000"/>
                  </a:lnTo>
                  <a:lnTo>
                    <a:pt x="13704" y="15400"/>
                  </a:lnTo>
                  <a:lnTo>
                    <a:pt x="13981" y="14800"/>
                  </a:lnTo>
                  <a:lnTo>
                    <a:pt x="14259" y="14200"/>
                  </a:lnTo>
                  <a:lnTo>
                    <a:pt x="14537" y="13600"/>
                  </a:lnTo>
                  <a:lnTo>
                    <a:pt x="14815" y="13400"/>
                  </a:lnTo>
                  <a:lnTo>
                    <a:pt x="14907" y="12800"/>
                  </a:lnTo>
                  <a:lnTo>
                    <a:pt x="15278" y="12200"/>
                  </a:lnTo>
                  <a:lnTo>
                    <a:pt x="15556" y="11800"/>
                  </a:lnTo>
                  <a:lnTo>
                    <a:pt x="15741" y="10800"/>
                  </a:lnTo>
                  <a:lnTo>
                    <a:pt x="15926" y="10600"/>
                  </a:lnTo>
                  <a:lnTo>
                    <a:pt x="16204" y="10200"/>
                  </a:lnTo>
                  <a:lnTo>
                    <a:pt x="16389" y="9800"/>
                  </a:lnTo>
                  <a:lnTo>
                    <a:pt x="16574" y="9200"/>
                  </a:lnTo>
                  <a:lnTo>
                    <a:pt x="16852" y="8400"/>
                  </a:lnTo>
                  <a:lnTo>
                    <a:pt x="17037" y="8200"/>
                  </a:lnTo>
                  <a:lnTo>
                    <a:pt x="17222" y="7800"/>
                  </a:lnTo>
                  <a:lnTo>
                    <a:pt x="17407" y="7200"/>
                  </a:lnTo>
                  <a:lnTo>
                    <a:pt x="17685" y="6600"/>
                  </a:lnTo>
                  <a:lnTo>
                    <a:pt x="17870" y="6000"/>
                  </a:lnTo>
                  <a:lnTo>
                    <a:pt x="18241" y="5400"/>
                  </a:lnTo>
                  <a:lnTo>
                    <a:pt x="18333" y="4800"/>
                  </a:lnTo>
                  <a:lnTo>
                    <a:pt x="18519" y="4200"/>
                  </a:lnTo>
                  <a:lnTo>
                    <a:pt x="18796" y="4000"/>
                  </a:lnTo>
                  <a:lnTo>
                    <a:pt x="18981" y="3600"/>
                  </a:lnTo>
                  <a:lnTo>
                    <a:pt x="19167" y="3200"/>
                  </a:lnTo>
                  <a:lnTo>
                    <a:pt x="19167" y="2800"/>
                  </a:lnTo>
                  <a:lnTo>
                    <a:pt x="19352" y="2200"/>
                  </a:lnTo>
                  <a:lnTo>
                    <a:pt x="19537" y="2000"/>
                  </a:lnTo>
                  <a:lnTo>
                    <a:pt x="19630" y="2000"/>
                  </a:lnTo>
                  <a:lnTo>
                    <a:pt x="19815" y="1400"/>
                  </a:lnTo>
                  <a:lnTo>
                    <a:pt x="19815" y="800"/>
                  </a:lnTo>
                  <a:lnTo>
                    <a:pt x="19907" y="80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13" name="Freeform 95"/>
            <p:cNvSpPr>
              <a:spLocks/>
            </p:cNvSpPr>
            <p:nvPr/>
          </p:nvSpPr>
          <p:spPr bwMode="auto">
            <a:xfrm>
              <a:off x="2201" y="3705"/>
              <a:ext cx="71" cy="3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00"/>
                  </a:moveTo>
                  <a:lnTo>
                    <a:pt x="197" y="18600"/>
                  </a:lnTo>
                  <a:lnTo>
                    <a:pt x="493" y="17600"/>
                  </a:lnTo>
                  <a:lnTo>
                    <a:pt x="690" y="17000"/>
                  </a:lnTo>
                  <a:lnTo>
                    <a:pt x="887" y="16800"/>
                  </a:lnTo>
                  <a:lnTo>
                    <a:pt x="985" y="16000"/>
                  </a:lnTo>
                  <a:lnTo>
                    <a:pt x="1281" y="15600"/>
                  </a:lnTo>
                  <a:lnTo>
                    <a:pt x="1576" y="15000"/>
                  </a:lnTo>
                  <a:lnTo>
                    <a:pt x="1675" y="14200"/>
                  </a:lnTo>
                  <a:lnTo>
                    <a:pt x="1970" y="13600"/>
                  </a:lnTo>
                  <a:lnTo>
                    <a:pt x="2167" y="13000"/>
                  </a:lnTo>
                  <a:lnTo>
                    <a:pt x="2562" y="12800"/>
                  </a:lnTo>
                  <a:lnTo>
                    <a:pt x="2660" y="12000"/>
                  </a:lnTo>
                  <a:lnTo>
                    <a:pt x="2956" y="11400"/>
                  </a:lnTo>
                  <a:lnTo>
                    <a:pt x="3054" y="10800"/>
                  </a:lnTo>
                  <a:lnTo>
                    <a:pt x="3350" y="10200"/>
                  </a:lnTo>
                  <a:lnTo>
                    <a:pt x="3547" y="10000"/>
                  </a:lnTo>
                  <a:lnTo>
                    <a:pt x="3744" y="9800"/>
                  </a:lnTo>
                  <a:lnTo>
                    <a:pt x="4039" y="9200"/>
                  </a:lnTo>
                  <a:lnTo>
                    <a:pt x="4236" y="8400"/>
                  </a:lnTo>
                  <a:lnTo>
                    <a:pt x="4433" y="8000"/>
                  </a:lnTo>
                  <a:lnTo>
                    <a:pt x="4729" y="7400"/>
                  </a:lnTo>
                  <a:lnTo>
                    <a:pt x="4828" y="6800"/>
                  </a:lnTo>
                  <a:lnTo>
                    <a:pt x="5123" y="6200"/>
                  </a:lnTo>
                  <a:lnTo>
                    <a:pt x="5320" y="5600"/>
                  </a:lnTo>
                  <a:lnTo>
                    <a:pt x="5419" y="5600"/>
                  </a:lnTo>
                  <a:lnTo>
                    <a:pt x="5813" y="5200"/>
                  </a:lnTo>
                  <a:lnTo>
                    <a:pt x="5813" y="4600"/>
                  </a:lnTo>
                  <a:lnTo>
                    <a:pt x="6305" y="4200"/>
                  </a:lnTo>
                  <a:lnTo>
                    <a:pt x="6502" y="4000"/>
                  </a:lnTo>
                  <a:lnTo>
                    <a:pt x="6601" y="3400"/>
                  </a:lnTo>
                  <a:lnTo>
                    <a:pt x="6897" y="3200"/>
                  </a:lnTo>
                  <a:lnTo>
                    <a:pt x="7192" y="2800"/>
                  </a:lnTo>
                  <a:lnTo>
                    <a:pt x="7291" y="2600"/>
                  </a:lnTo>
                  <a:lnTo>
                    <a:pt x="7586" y="2200"/>
                  </a:lnTo>
                  <a:lnTo>
                    <a:pt x="7685" y="2000"/>
                  </a:lnTo>
                  <a:lnTo>
                    <a:pt x="7980" y="2000"/>
                  </a:lnTo>
                  <a:lnTo>
                    <a:pt x="8177" y="1400"/>
                  </a:lnTo>
                  <a:lnTo>
                    <a:pt x="8374" y="800"/>
                  </a:lnTo>
                  <a:lnTo>
                    <a:pt x="8571" y="800"/>
                  </a:lnTo>
                  <a:lnTo>
                    <a:pt x="8768" y="800"/>
                  </a:lnTo>
                  <a:lnTo>
                    <a:pt x="8966" y="600"/>
                  </a:lnTo>
                  <a:lnTo>
                    <a:pt x="9163" y="600"/>
                  </a:lnTo>
                  <a:lnTo>
                    <a:pt x="9458" y="400"/>
                  </a:lnTo>
                  <a:lnTo>
                    <a:pt x="9557" y="400"/>
                  </a:lnTo>
                  <a:lnTo>
                    <a:pt x="9852" y="400"/>
                  </a:lnTo>
                  <a:lnTo>
                    <a:pt x="10148" y="0"/>
                  </a:lnTo>
                  <a:lnTo>
                    <a:pt x="10345" y="0"/>
                  </a:lnTo>
                  <a:lnTo>
                    <a:pt x="10640" y="0"/>
                  </a:lnTo>
                  <a:lnTo>
                    <a:pt x="10739" y="0"/>
                  </a:lnTo>
                  <a:lnTo>
                    <a:pt x="10936" y="400"/>
                  </a:lnTo>
                  <a:lnTo>
                    <a:pt x="11133" y="400"/>
                  </a:lnTo>
                  <a:lnTo>
                    <a:pt x="11429" y="600"/>
                  </a:lnTo>
                  <a:lnTo>
                    <a:pt x="11626" y="600"/>
                  </a:lnTo>
                  <a:lnTo>
                    <a:pt x="11823" y="800"/>
                  </a:lnTo>
                  <a:lnTo>
                    <a:pt x="12118" y="800"/>
                  </a:lnTo>
                  <a:lnTo>
                    <a:pt x="12217" y="1400"/>
                  </a:lnTo>
                  <a:lnTo>
                    <a:pt x="12414" y="2000"/>
                  </a:lnTo>
                  <a:lnTo>
                    <a:pt x="12808" y="2000"/>
                  </a:lnTo>
                  <a:lnTo>
                    <a:pt x="12906" y="2200"/>
                  </a:lnTo>
                  <a:lnTo>
                    <a:pt x="13202" y="2800"/>
                  </a:lnTo>
                  <a:lnTo>
                    <a:pt x="13498" y="3200"/>
                  </a:lnTo>
                  <a:lnTo>
                    <a:pt x="13596" y="3400"/>
                  </a:lnTo>
                  <a:lnTo>
                    <a:pt x="13793" y="4000"/>
                  </a:lnTo>
                  <a:lnTo>
                    <a:pt x="14187" y="4600"/>
                  </a:lnTo>
                  <a:lnTo>
                    <a:pt x="14384" y="5200"/>
                  </a:lnTo>
                  <a:lnTo>
                    <a:pt x="14581" y="5600"/>
                  </a:lnTo>
                  <a:lnTo>
                    <a:pt x="14877" y="6200"/>
                  </a:lnTo>
                  <a:lnTo>
                    <a:pt x="15074" y="6800"/>
                  </a:lnTo>
                  <a:lnTo>
                    <a:pt x="15271" y="7200"/>
                  </a:lnTo>
                  <a:lnTo>
                    <a:pt x="15468" y="7800"/>
                  </a:lnTo>
                  <a:lnTo>
                    <a:pt x="15764" y="8400"/>
                  </a:lnTo>
                  <a:lnTo>
                    <a:pt x="15961" y="9200"/>
                  </a:lnTo>
                  <a:lnTo>
                    <a:pt x="16256" y="9800"/>
                  </a:lnTo>
                  <a:lnTo>
                    <a:pt x="16355" y="10000"/>
                  </a:lnTo>
                  <a:lnTo>
                    <a:pt x="16650" y="10200"/>
                  </a:lnTo>
                  <a:lnTo>
                    <a:pt x="16749" y="10800"/>
                  </a:lnTo>
                  <a:lnTo>
                    <a:pt x="16946" y="11800"/>
                  </a:lnTo>
                  <a:lnTo>
                    <a:pt x="17143" y="12200"/>
                  </a:lnTo>
                  <a:lnTo>
                    <a:pt x="17340" y="12800"/>
                  </a:lnTo>
                  <a:lnTo>
                    <a:pt x="17635" y="13000"/>
                  </a:lnTo>
                  <a:lnTo>
                    <a:pt x="17734" y="13600"/>
                  </a:lnTo>
                  <a:lnTo>
                    <a:pt x="17931" y="14600"/>
                  </a:lnTo>
                  <a:lnTo>
                    <a:pt x="18128" y="15000"/>
                  </a:lnTo>
                  <a:lnTo>
                    <a:pt x="18424" y="15600"/>
                  </a:lnTo>
                  <a:lnTo>
                    <a:pt x="18522" y="16000"/>
                  </a:lnTo>
                  <a:lnTo>
                    <a:pt x="18818" y="16600"/>
                  </a:lnTo>
                  <a:lnTo>
                    <a:pt x="18916" y="16800"/>
                  </a:lnTo>
                  <a:lnTo>
                    <a:pt x="19113" y="17000"/>
                  </a:lnTo>
                  <a:lnTo>
                    <a:pt x="19212" y="17600"/>
                  </a:lnTo>
                  <a:lnTo>
                    <a:pt x="19310" y="18200"/>
                  </a:lnTo>
                  <a:lnTo>
                    <a:pt x="19507" y="18600"/>
                  </a:lnTo>
                  <a:lnTo>
                    <a:pt x="19606" y="18800"/>
                  </a:lnTo>
                  <a:lnTo>
                    <a:pt x="19704" y="19400"/>
                  </a:lnTo>
                  <a:lnTo>
                    <a:pt x="19901" y="19600"/>
                  </a:lnTo>
                  <a:lnTo>
                    <a:pt x="19901" y="1980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14" name="Freeform 96"/>
            <p:cNvSpPr>
              <a:spLocks/>
            </p:cNvSpPr>
            <p:nvPr/>
          </p:nvSpPr>
          <p:spPr bwMode="auto">
            <a:xfrm>
              <a:off x="2272" y="3739"/>
              <a:ext cx="76" cy="3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185" y="825"/>
                  </a:lnTo>
                  <a:lnTo>
                    <a:pt x="370" y="1443"/>
                  </a:lnTo>
                  <a:lnTo>
                    <a:pt x="556" y="2062"/>
                  </a:lnTo>
                  <a:lnTo>
                    <a:pt x="833" y="2680"/>
                  </a:lnTo>
                  <a:lnTo>
                    <a:pt x="926" y="3299"/>
                  </a:lnTo>
                  <a:lnTo>
                    <a:pt x="1204" y="3918"/>
                  </a:lnTo>
                  <a:lnTo>
                    <a:pt x="1389" y="4330"/>
                  </a:lnTo>
                  <a:lnTo>
                    <a:pt x="1481" y="4948"/>
                  </a:lnTo>
                  <a:lnTo>
                    <a:pt x="1759" y="5567"/>
                  </a:lnTo>
                  <a:lnTo>
                    <a:pt x="2130" y="6392"/>
                  </a:lnTo>
                  <a:lnTo>
                    <a:pt x="2130" y="6804"/>
                  </a:lnTo>
                  <a:lnTo>
                    <a:pt x="2500" y="7216"/>
                  </a:lnTo>
                  <a:lnTo>
                    <a:pt x="2685" y="7835"/>
                  </a:lnTo>
                  <a:lnTo>
                    <a:pt x="2778" y="8454"/>
                  </a:lnTo>
                  <a:lnTo>
                    <a:pt x="2963" y="9278"/>
                  </a:lnTo>
                  <a:lnTo>
                    <a:pt x="3148" y="9691"/>
                  </a:lnTo>
                  <a:lnTo>
                    <a:pt x="3426" y="10309"/>
                  </a:lnTo>
                  <a:lnTo>
                    <a:pt x="3519" y="10928"/>
                  </a:lnTo>
                  <a:lnTo>
                    <a:pt x="3796" y="11134"/>
                  </a:lnTo>
                  <a:lnTo>
                    <a:pt x="4074" y="11753"/>
                  </a:lnTo>
                  <a:lnTo>
                    <a:pt x="4167" y="12371"/>
                  </a:lnTo>
                  <a:lnTo>
                    <a:pt x="4352" y="12990"/>
                  </a:lnTo>
                  <a:lnTo>
                    <a:pt x="4537" y="13196"/>
                  </a:lnTo>
                  <a:lnTo>
                    <a:pt x="4722" y="13814"/>
                  </a:lnTo>
                  <a:lnTo>
                    <a:pt x="5000" y="14021"/>
                  </a:lnTo>
                  <a:lnTo>
                    <a:pt x="5093" y="14639"/>
                  </a:lnTo>
                  <a:lnTo>
                    <a:pt x="5370" y="14845"/>
                  </a:lnTo>
                  <a:lnTo>
                    <a:pt x="5556" y="15464"/>
                  </a:lnTo>
                  <a:lnTo>
                    <a:pt x="5741" y="15876"/>
                  </a:lnTo>
                  <a:lnTo>
                    <a:pt x="6111" y="16495"/>
                  </a:lnTo>
                  <a:lnTo>
                    <a:pt x="6296" y="16701"/>
                  </a:lnTo>
                  <a:lnTo>
                    <a:pt x="6389" y="16907"/>
                  </a:lnTo>
                  <a:lnTo>
                    <a:pt x="6667" y="17526"/>
                  </a:lnTo>
                  <a:lnTo>
                    <a:pt x="6852" y="17526"/>
                  </a:lnTo>
                  <a:lnTo>
                    <a:pt x="7037" y="17938"/>
                  </a:lnTo>
                  <a:lnTo>
                    <a:pt x="7315" y="18144"/>
                  </a:lnTo>
                  <a:lnTo>
                    <a:pt x="7407" y="18557"/>
                  </a:lnTo>
                  <a:lnTo>
                    <a:pt x="7685" y="18763"/>
                  </a:lnTo>
                  <a:lnTo>
                    <a:pt x="7963" y="19175"/>
                  </a:lnTo>
                  <a:lnTo>
                    <a:pt x="7963" y="19381"/>
                  </a:lnTo>
                  <a:lnTo>
                    <a:pt x="8241" y="19588"/>
                  </a:lnTo>
                  <a:lnTo>
                    <a:pt x="8426" y="19588"/>
                  </a:lnTo>
                  <a:lnTo>
                    <a:pt x="8611" y="19794"/>
                  </a:lnTo>
                  <a:lnTo>
                    <a:pt x="8889" y="19794"/>
                  </a:lnTo>
                  <a:lnTo>
                    <a:pt x="8981" y="19794"/>
                  </a:lnTo>
                  <a:lnTo>
                    <a:pt x="9259" y="19794"/>
                  </a:lnTo>
                  <a:lnTo>
                    <a:pt x="9444" y="19794"/>
                  </a:lnTo>
                  <a:lnTo>
                    <a:pt x="9630" y="19794"/>
                  </a:lnTo>
                  <a:lnTo>
                    <a:pt x="9907" y="19794"/>
                  </a:lnTo>
                  <a:lnTo>
                    <a:pt x="10185" y="19794"/>
                  </a:lnTo>
                  <a:lnTo>
                    <a:pt x="10370" y="19794"/>
                  </a:lnTo>
                  <a:lnTo>
                    <a:pt x="10648" y="19794"/>
                  </a:lnTo>
                  <a:lnTo>
                    <a:pt x="10741" y="19588"/>
                  </a:lnTo>
                  <a:lnTo>
                    <a:pt x="11019" y="19588"/>
                  </a:lnTo>
                  <a:lnTo>
                    <a:pt x="11296" y="19381"/>
                  </a:lnTo>
                  <a:lnTo>
                    <a:pt x="11574" y="19175"/>
                  </a:lnTo>
                  <a:lnTo>
                    <a:pt x="11852" y="18763"/>
                  </a:lnTo>
                  <a:lnTo>
                    <a:pt x="11944" y="18557"/>
                  </a:lnTo>
                  <a:lnTo>
                    <a:pt x="12130" y="17938"/>
                  </a:lnTo>
                  <a:lnTo>
                    <a:pt x="12500" y="17526"/>
                  </a:lnTo>
                  <a:lnTo>
                    <a:pt x="12685" y="16907"/>
                  </a:lnTo>
                  <a:lnTo>
                    <a:pt x="12963" y="16907"/>
                  </a:lnTo>
                  <a:lnTo>
                    <a:pt x="13241" y="16495"/>
                  </a:lnTo>
                  <a:lnTo>
                    <a:pt x="13426" y="15876"/>
                  </a:lnTo>
                  <a:lnTo>
                    <a:pt x="13704" y="15464"/>
                  </a:lnTo>
                  <a:lnTo>
                    <a:pt x="13981" y="14845"/>
                  </a:lnTo>
                  <a:lnTo>
                    <a:pt x="14259" y="14639"/>
                  </a:lnTo>
                  <a:lnTo>
                    <a:pt x="14537" y="14021"/>
                  </a:lnTo>
                  <a:lnTo>
                    <a:pt x="14815" y="13608"/>
                  </a:lnTo>
                  <a:lnTo>
                    <a:pt x="14907" y="12990"/>
                  </a:lnTo>
                  <a:lnTo>
                    <a:pt x="15278" y="12371"/>
                  </a:lnTo>
                  <a:lnTo>
                    <a:pt x="15556" y="11753"/>
                  </a:lnTo>
                  <a:lnTo>
                    <a:pt x="15741" y="11134"/>
                  </a:lnTo>
                  <a:lnTo>
                    <a:pt x="15926" y="10515"/>
                  </a:lnTo>
                  <a:lnTo>
                    <a:pt x="16204" y="10309"/>
                  </a:lnTo>
                  <a:lnTo>
                    <a:pt x="16389" y="9691"/>
                  </a:lnTo>
                  <a:lnTo>
                    <a:pt x="16574" y="9072"/>
                  </a:lnTo>
                  <a:lnTo>
                    <a:pt x="16852" y="8454"/>
                  </a:lnTo>
                  <a:lnTo>
                    <a:pt x="17037" y="7835"/>
                  </a:lnTo>
                  <a:lnTo>
                    <a:pt x="17222" y="7216"/>
                  </a:lnTo>
                  <a:lnTo>
                    <a:pt x="17407" y="6804"/>
                  </a:lnTo>
                  <a:lnTo>
                    <a:pt x="17685" y="6392"/>
                  </a:lnTo>
                  <a:lnTo>
                    <a:pt x="17870" y="5979"/>
                  </a:lnTo>
                  <a:lnTo>
                    <a:pt x="18241" y="5361"/>
                  </a:lnTo>
                  <a:lnTo>
                    <a:pt x="18333" y="4742"/>
                  </a:lnTo>
                  <a:lnTo>
                    <a:pt x="18519" y="4330"/>
                  </a:lnTo>
                  <a:lnTo>
                    <a:pt x="18796" y="3918"/>
                  </a:lnTo>
                  <a:lnTo>
                    <a:pt x="18981" y="3505"/>
                  </a:lnTo>
                  <a:lnTo>
                    <a:pt x="19167" y="3299"/>
                  </a:lnTo>
                  <a:lnTo>
                    <a:pt x="19167" y="2680"/>
                  </a:lnTo>
                  <a:lnTo>
                    <a:pt x="19352" y="2268"/>
                  </a:lnTo>
                  <a:lnTo>
                    <a:pt x="19537" y="2062"/>
                  </a:lnTo>
                  <a:lnTo>
                    <a:pt x="19630" y="1443"/>
                  </a:lnTo>
                  <a:lnTo>
                    <a:pt x="19815" y="1443"/>
                  </a:lnTo>
                  <a:lnTo>
                    <a:pt x="19815" y="825"/>
                  </a:lnTo>
                  <a:lnTo>
                    <a:pt x="19907" y="825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15" name="Line 97"/>
            <p:cNvSpPr>
              <a:spLocks noChangeShapeType="1"/>
            </p:cNvSpPr>
            <p:nvPr/>
          </p:nvSpPr>
          <p:spPr bwMode="auto">
            <a:xfrm flipV="1">
              <a:off x="2348" y="3734"/>
              <a:ext cx="104" cy="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98"/>
          <p:cNvGrpSpPr>
            <a:grpSpLocks/>
          </p:cNvGrpSpPr>
          <p:nvPr/>
        </p:nvGrpSpPr>
        <p:grpSpPr bwMode="auto">
          <a:xfrm>
            <a:off x="3317875" y="3932238"/>
            <a:ext cx="635000" cy="436562"/>
            <a:chOff x="1498" y="3456"/>
            <a:chExt cx="400" cy="304"/>
          </a:xfrm>
        </p:grpSpPr>
        <p:sp>
          <p:nvSpPr>
            <p:cNvPr id="13396" name="Freeform 99"/>
            <p:cNvSpPr>
              <a:spLocks/>
            </p:cNvSpPr>
            <p:nvPr/>
          </p:nvSpPr>
          <p:spPr bwMode="auto">
            <a:xfrm>
              <a:off x="1498" y="3456"/>
              <a:ext cx="71" cy="3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23"/>
                  </a:moveTo>
                  <a:lnTo>
                    <a:pt x="197" y="18641"/>
                  </a:lnTo>
                  <a:lnTo>
                    <a:pt x="493" y="17670"/>
                  </a:lnTo>
                  <a:lnTo>
                    <a:pt x="690" y="17087"/>
                  </a:lnTo>
                  <a:lnTo>
                    <a:pt x="887" y="16699"/>
                  </a:lnTo>
                  <a:lnTo>
                    <a:pt x="985" y="16117"/>
                  </a:lnTo>
                  <a:lnTo>
                    <a:pt x="1281" y="15146"/>
                  </a:lnTo>
                  <a:lnTo>
                    <a:pt x="1576" y="14951"/>
                  </a:lnTo>
                  <a:lnTo>
                    <a:pt x="1675" y="14369"/>
                  </a:lnTo>
                  <a:lnTo>
                    <a:pt x="1970" y="13592"/>
                  </a:lnTo>
                  <a:lnTo>
                    <a:pt x="2167" y="13010"/>
                  </a:lnTo>
                  <a:lnTo>
                    <a:pt x="2562" y="12427"/>
                  </a:lnTo>
                  <a:lnTo>
                    <a:pt x="2660" y="12039"/>
                  </a:lnTo>
                  <a:lnTo>
                    <a:pt x="2956" y="11262"/>
                  </a:lnTo>
                  <a:lnTo>
                    <a:pt x="3054" y="10680"/>
                  </a:lnTo>
                  <a:lnTo>
                    <a:pt x="3350" y="10291"/>
                  </a:lnTo>
                  <a:lnTo>
                    <a:pt x="3547" y="10097"/>
                  </a:lnTo>
                  <a:lnTo>
                    <a:pt x="3744" y="9515"/>
                  </a:lnTo>
                  <a:lnTo>
                    <a:pt x="4039" y="8932"/>
                  </a:lnTo>
                  <a:lnTo>
                    <a:pt x="4236" y="8544"/>
                  </a:lnTo>
                  <a:lnTo>
                    <a:pt x="4433" y="7961"/>
                  </a:lnTo>
                  <a:lnTo>
                    <a:pt x="4729" y="7573"/>
                  </a:lnTo>
                  <a:lnTo>
                    <a:pt x="4828" y="6990"/>
                  </a:lnTo>
                  <a:lnTo>
                    <a:pt x="5123" y="6602"/>
                  </a:lnTo>
                  <a:lnTo>
                    <a:pt x="5320" y="6019"/>
                  </a:lnTo>
                  <a:lnTo>
                    <a:pt x="5419" y="5631"/>
                  </a:lnTo>
                  <a:lnTo>
                    <a:pt x="5813" y="5243"/>
                  </a:lnTo>
                  <a:lnTo>
                    <a:pt x="5813" y="4660"/>
                  </a:lnTo>
                  <a:lnTo>
                    <a:pt x="6305" y="4078"/>
                  </a:lnTo>
                  <a:lnTo>
                    <a:pt x="6502" y="3883"/>
                  </a:lnTo>
                  <a:lnTo>
                    <a:pt x="6601" y="3301"/>
                  </a:lnTo>
                  <a:lnTo>
                    <a:pt x="6897" y="3301"/>
                  </a:lnTo>
                  <a:lnTo>
                    <a:pt x="7192" y="2718"/>
                  </a:lnTo>
                  <a:lnTo>
                    <a:pt x="7291" y="2524"/>
                  </a:lnTo>
                  <a:lnTo>
                    <a:pt x="7586" y="2136"/>
                  </a:lnTo>
                  <a:lnTo>
                    <a:pt x="7685" y="1942"/>
                  </a:lnTo>
                  <a:lnTo>
                    <a:pt x="7980" y="1942"/>
                  </a:lnTo>
                  <a:lnTo>
                    <a:pt x="8177" y="1359"/>
                  </a:lnTo>
                  <a:lnTo>
                    <a:pt x="8374" y="1359"/>
                  </a:lnTo>
                  <a:lnTo>
                    <a:pt x="8571" y="777"/>
                  </a:lnTo>
                  <a:lnTo>
                    <a:pt x="8768" y="777"/>
                  </a:lnTo>
                  <a:lnTo>
                    <a:pt x="8966" y="583"/>
                  </a:lnTo>
                  <a:lnTo>
                    <a:pt x="9163" y="583"/>
                  </a:lnTo>
                  <a:lnTo>
                    <a:pt x="9458" y="388"/>
                  </a:lnTo>
                  <a:lnTo>
                    <a:pt x="9557" y="388"/>
                  </a:lnTo>
                  <a:lnTo>
                    <a:pt x="9852" y="388"/>
                  </a:lnTo>
                  <a:lnTo>
                    <a:pt x="10148" y="0"/>
                  </a:lnTo>
                  <a:lnTo>
                    <a:pt x="10345" y="0"/>
                  </a:lnTo>
                  <a:lnTo>
                    <a:pt x="10640" y="0"/>
                  </a:lnTo>
                  <a:lnTo>
                    <a:pt x="10739" y="0"/>
                  </a:lnTo>
                  <a:lnTo>
                    <a:pt x="10936" y="388"/>
                  </a:lnTo>
                  <a:lnTo>
                    <a:pt x="11133" y="388"/>
                  </a:lnTo>
                  <a:lnTo>
                    <a:pt x="11429" y="583"/>
                  </a:lnTo>
                  <a:lnTo>
                    <a:pt x="11626" y="583"/>
                  </a:lnTo>
                  <a:lnTo>
                    <a:pt x="11823" y="777"/>
                  </a:lnTo>
                  <a:lnTo>
                    <a:pt x="12118" y="777"/>
                  </a:lnTo>
                  <a:lnTo>
                    <a:pt x="12217" y="1359"/>
                  </a:lnTo>
                  <a:lnTo>
                    <a:pt x="12414" y="1942"/>
                  </a:lnTo>
                  <a:lnTo>
                    <a:pt x="12808" y="1942"/>
                  </a:lnTo>
                  <a:lnTo>
                    <a:pt x="12906" y="2136"/>
                  </a:lnTo>
                  <a:lnTo>
                    <a:pt x="13202" y="2718"/>
                  </a:lnTo>
                  <a:lnTo>
                    <a:pt x="13498" y="3301"/>
                  </a:lnTo>
                  <a:lnTo>
                    <a:pt x="13596" y="3883"/>
                  </a:lnTo>
                  <a:lnTo>
                    <a:pt x="13793" y="3883"/>
                  </a:lnTo>
                  <a:lnTo>
                    <a:pt x="14187" y="4466"/>
                  </a:lnTo>
                  <a:lnTo>
                    <a:pt x="14384" y="5049"/>
                  </a:lnTo>
                  <a:lnTo>
                    <a:pt x="14581" y="5631"/>
                  </a:lnTo>
                  <a:lnTo>
                    <a:pt x="14877" y="6019"/>
                  </a:lnTo>
                  <a:lnTo>
                    <a:pt x="15074" y="6602"/>
                  </a:lnTo>
                  <a:lnTo>
                    <a:pt x="15271" y="7184"/>
                  </a:lnTo>
                  <a:lnTo>
                    <a:pt x="15468" y="7767"/>
                  </a:lnTo>
                  <a:lnTo>
                    <a:pt x="15764" y="8350"/>
                  </a:lnTo>
                  <a:lnTo>
                    <a:pt x="15961" y="8932"/>
                  </a:lnTo>
                  <a:lnTo>
                    <a:pt x="16256" y="9515"/>
                  </a:lnTo>
                  <a:lnTo>
                    <a:pt x="16355" y="10097"/>
                  </a:lnTo>
                  <a:lnTo>
                    <a:pt x="16650" y="10291"/>
                  </a:lnTo>
                  <a:lnTo>
                    <a:pt x="16749" y="10680"/>
                  </a:lnTo>
                  <a:lnTo>
                    <a:pt x="16946" y="11650"/>
                  </a:lnTo>
                  <a:lnTo>
                    <a:pt x="17143" y="12039"/>
                  </a:lnTo>
                  <a:lnTo>
                    <a:pt x="17340" y="12427"/>
                  </a:lnTo>
                  <a:lnTo>
                    <a:pt x="17635" y="13204"/>
                  </a:lnTo>
                  <a:lnTo>
                    <a:pt x="17734" y="13786"/>
                  </a:lnTo>
                  <a:lnTo>
                    <a:pt x="17931" y="14369"/>
                  </a:lnTo>
                  <a:lnTo>
                    <a:pt x="18128" y="14951"/>
                  </a:lnTo>
                  <a:lnTo>
                    <a:pt x="18424" y="15146"/>
                  </a:lnTo>
                  <a:lnTo>
                    <a:pt x="18522" y="15728"/>
                  </a:lnTo>
                  <a:lnTo>
                    <a:pt x="18818" y="16311"/>
                  </a:lnTo>
                  <a:lnTo>
                    <a:pt x="18916" y="16893"/>
                  </a:lnTo>
                  <a:lnTo>
                    <a:pt x="19113" y="17087"/>
                  </a:lnTo>
                  <a:lnTo>
                    <a:pt x="19212" y="17670"/>
                  </a:lnTo>
                  <a:lnTo>
                    <a:pt x="19310" y="18058"/>
                  </a:lnTo>
                  <a:lnTo>
                    <a:pt x="19507" y="18641"/>
                  </a:lnTo>
                  <a:lnTo>
                    <a:pt x="19606" y="18835"/>
                  </a:lnTo>
                  <a:lnTo>
                    <a:pt x="19704" y="19223"/>
                  </a:lnTo>
                  <a:lnTo>
                    <a:pt x="19901" y="19612"/>
                  </a:lnTo>
                  <a:lnTo>
                    <a:pt x="19901" y="19806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97" name="Freeform 100"/>
            <p:cNvSpPr>
              <a:spLocks/>
            </p:cNvSpPr>
            <p:nvPr/>
          </p:nvSpPr>
          <p:spPr bwMode="auto">
            <a:xfrm>
              <a:off x="1569" y="3491"/>
              <a:ext cx="76" cy="3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185" y="800"/>
                  </a:lnTo>
                  <a:lnTo>
                    <a:pt x="370" y="1400"/>
                  </a:lnTo>
                  <a:lnTo>
                    <a:pt x="556" y="2000"/>
                  </a:lnTo>
                  <a:lnTo>
                    <a:pt x="833" y="2600"/>
                  </a:lnTo>
                  <a:lnTo>
                    <a:pt x="926" y="3200"/>
                  </a:lnTo>
                  <a:lnTo>
                    <a:pt x="1204" y="4000"/>
                  </a:lnTo>
                  <a:lnTo>
                    <a:pt x="1389" y="4200"/>
                  </a:lnTo>
                  <a:lnTo>
                    <a:pt x="1481" y="5200"/>
                  </a:lnTo>
                  <a:lnTo>
                    <a:pt x="1759" y="5600"/>
                  </a:lnTo>
                  <a:lnTo>
                    <a:pt x="2130" y="6200"/>
                  </a:lnTo>
                  <a:lnTo>
                    <a:pt x="2130" y="7200"/>
                  </a:lnTo>
                  <a:lnTo>
                    <a:pt x="2500" y="7800"/>
                  </a:lnTo>
                  <a:lnTo>
                    <a:pt x="2685" y="8200"/>
                  </a:lnTo>
                  <a:lnTo>
                    <a:pt x="2778" y="8800"/>
                  </a:lnTo>
                  <a:lnTo>
                    <a:pt x="2963" y="9400"/>
                  </a:lnTo>
                  <a:lnTo>
                    <a:pt x="3148" y="10000"/>
                  </a:lnTo>
                  <a:lnTo>
                    <a:pt x="3426" y="10200"/>
                  </a:lnTo>
                  <a:lnTo>
                    <a:pt x="3519" y="10800"/>
                  </a:lnTo>
                  <a:lnTo>
                    <a:pt x="3796" y="11400"/>
                  </a:lnTo>
                  <a:lnTo>
                    <a:pt x="4074" y="11800"/>
                  </a:lnTo>
                  <a:lnTo>
                    <a:pt x="4167" y="12200"/>
                  </a:lnTo>
                  <a:lnTo>
                    <a:pt x="4352" y="12800"/>
                  </a:lnTo>
                  <a:lnTo>
                    <a:pt x="4537" y="13400"/>
                  </a:lnTo>
                  <a:lnTo>
                    <a:pt x="4722" y="13600"/>
                  </a:lnTo>
                  <a:lnTo>
                    <a:pt x="5000" y="14200"/>
                  </a:lnTo>
                  <a:lnTo>
                    <a:pt x="5093" y="14800"/>
                  </a:lnTo>
                  <a:lnTo>
                    <a:pt x="5370" y="15000"/>
                  </a:lnTo>
                  <a:lnTo>
                    <a:pt x="5556" y="15400"/>
                  </a:lnTo>
                  <a:lnTo>
                    <a:pt x="5741" y="16000"/>
                  </a:lnTo>
                  <a:lnTo>
                    <a:pt x="6111" y="16200"/>
                  </a:lnTo>
                  <a:lnTo>
                    <a:pt x="6296" y="16600"/>
                  </a:lnTo>
                  <a:lnTo>
                    <a:pt x="6389" y="17000"/>
                  </a:lnTo>
                  <a:lnTo>
                    <a:pt x="6667" y="17600"/>
                  </a:lnTo>
                  <a:lnTo>
                    <a:pt x="6852" y="17600"/>
                  </a:lnTo>
                  <a:lnTo>
                    <a:pt x="7037" y="18000"/>
                  </a:lnTo>
                  <a:lnTo>
                    <a:pt x="7315" y="18200"/>
                  </a:lnTo>
                  <a:lnTo>
                    <a:pt x="7407" y="18600"/>
                  </a:lnTo>
                  <a:lnTo>
                    <a:pt x="7685" y="18800"/>
                  </a:lnTo>
                  <a:lnTo>
                    <a:pt x="7963" y="19200"/>
                  </a:lnTo>
                  <a:lnTo>
                    <a:pt x="7963" y="19400"/>
                  </a:lnTo>
                  <a:lnTo>
                    <a:pt x="8241" y="19600"/>
                  </a:lnTo>
                  <a:lnTo>
                    <a:pt x="8426" y="19600"/>
                  </a:lnTo>
                  <a:lnTo>
                    <a:pt x="8611" y="19800"/>
                  </a:lnTo>
                  <a:lnTo>
                    <a:pt x="8889" y="19800"/>
                  </a:lnTo>
                  <a:lnTo>
                    <a:pt x="8981" y="19800"/>
                  </a:lnTo>
                  <a:lnTo>
                    <a:pt x="9259" y="19800"/>
                  </a:lnTo>
                  <a:lnTo>
                    <a:pt x="9444" y="19800"/>
                  </a:lnTo>
                  <a:lnTo>
                    <a:pt x="9630" y="19800"/>
                  </a:lnTo>
                  <a:lnTo>
                    <a:pt x="9907" y="19800"/>
                  </a:lnTo>
                  <a:lnTo>
                    <a:pt x="10185" y="19800"/>
                  </a:lnTo>
                  <a:lnTo>
                    <a:pt x="10370" y="19800"/>
                  </a:lnTo>
                  <a:lnTo>
                    <a:pt x="10648" y="19800"/>
                  </a:lnTo>
                  <a:lnTo>
                    <a:pt x="10741" y="19600"/>
                  </a:lnTo>
                  <a:lnTo>
                    <a:pt x="11019" y="19600"/>
                  </a:lnTo>
                  <a:lnTo>
                    <a:pt x="11296" y="19400"/>
                  </a:lnTo>
                  <a:lnTo>
                    <a:pt x="11574" y="19200"/>
                  </a:lnTo>
                  <a:lnTo>
                    <a:pt x="11852" y="18800"/>
                  </a:lnTo>
                  <a:lnTo>
                    <a:pt x="11944" y="18200"/>
                  </a:lnTo>
                  <a:lnTo>
                    <a:pt x="12130" y="18000"/>
                  </a:lnTo>
                  <a:lnTo>
                    <a:pt x="12500" y="17600"/>
                  </a:lnTo>
                  <a:lnTo>
                    <a:pt x="12685" y="17000"/>
                  </a:lnTo>
                  <a:lnTo>
                    <a:pt x="12963" y="16600"/>
                  </a:lnTo>
                  <a:lnTo>
                    <a:pt x="13241" y="16600"/>
                  </a:lnTo>
                  <a:lnTo>
                    <a:pt x="13426" y="16000"/>
                  </a:lnTo>
                  <a:lnTo>
                    <a:pt x="13704" y="15400"/>
                  </a:lnTo>
                  <a:lnTo>
                    <a:pt x="13981" y="14800"/>
                  </a:lnTo>
                  <a:lnTo>
                    <a:pt x="14259" y="14200"/>
                  </a:lnTo>
                  <a:lnTo>
                    <a:pt x="14537" y="13600"/>
                  </a:lnTo>
                  <a:lnTo>
                    <a:pt x="14815" y="13400"/>
                  </a:lnTo>
                  <a:lnTo>
                    <a:pt x="14907" y="12800"/>
                  </a:lnTo>
                  <a:lnTo>
                    <a:pt x="15278" y="12200"/>
                  </a:lnTo>
                  <a:lnTo>
                    <a:pt x="15556" y="11800"/>
                  </a:lnTo>
                  <a:lnTo>
                    <a:pt x="15741" y="10800"/>
                  </a:lnTo>
                  <a:lnTo>
                    <a:pt x="15926" y="10600"/>
                  </a:lnTo>
                  <a:lnTo>
                    <a:pt x="16204" y="10200"/>
                  </a:lnTo>
                  <a:lnTo>
                    <a:pt x="16389" y="9800"/>
                  </a:lnTo>
                  <a:lnTo>
                    <a:pt x="16574" y="9200"/>
                  </a:lnTo>
                  <a:lnTo>
                    <a:pt x="16852" y="8400"/>
                  </a:lnTo>
                  <a:lnTo>
                    <a:pt x="17037" y="8200"/>
                  </a:lnTo>
                  <a:lnTo>
                    <a:pt x="17222" y="7800"/>
                  </a:lnTo>
                  <a:lnTo>
                    <a:pt x="17407" y="7200"/>
                  </a:lnTo>
                  <a:lnTo>
                    <a:pt x="17685" y="6600"/>
                  </a:lnTo>
                  <a:lnTo>
                    <a:pt x="17870" y="6000"/>
                  </a:lnTo>
                  <a:lnTo>
                    <a:pt x="18241" y="5400"/>
                  </a:lnTo>
                  <a:lnTo>
                    <a:pt x="18333" y="4800"/>
                  </a:lnTo>
                  <a:lnTo>
                    <a:pt x="18519" y="4200"/>
                  </a:lnTo>
                  <a:lnTo>
                    <a:pt x="18796" y="4000"/>
                  </a:lnTo>
                  <a:lnTo>
                    <a:pt x="18981" y="3600"/>
                  </a:lnTo>
                  <a:lnTo>
                    <a:pt x="19167" y="3200"/>
                  </a:lnTo>
                  <a:lnTo>
                    <a:pt x="19167" y="2800"/>
                  </a:lnTo>
                  <a:lnTo>
                    <a:pt x="19352" y="2200"/>
                  </a:lnTo>
                  <a:lnTo>
                    <a:pt x="19537" y="2000"/>
                  </a:lnTo>
                  <a:lnTo>
                    <a:pt x="19630" y="2000"/>
                  </a:lnTo>
                  <a:lnTo>
                    <a:pt x="19815" y="1400"/>
                  </a:lnTo>
                  <a:lnTo>
                    <a:pt x="19815" y="800"/>
                  </a:lnTo>
                  <a:lnTo>
                    <a:pt x="19907" y="80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98" name="Freeform 101"/>
            <p:cNvSpPr>
              <a:spLocks/>
            </p:cNvSpPr>
            <p:nvPr/>
          </p:nvSpPr>
          <p:spPr bwMode="auto">
            <a:xfrm>
              <a:off x="1647" y="3457"/>
              <a:ext cx="71" cy="3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00"/>
                  </a:moveTo>
                  <a:lnTo>
                    <a:pt x="197" y="18600"/>
                  </a:lnTo>
                  <a:lnTo>
                    <a:pt x="493" y="17600"/>
                  </a:lnTo>
                  <a:lnTo>
                    <a:pt x="690" y="17000"/>
                  </a:lnTo>
                  <a:lnTo>
                    <a:pt x="887" y="16800"/>
                  </a:lnTo>
                  <a:lnTo>
                    <a:pt x="985" y="16000"/>
                  </a:lnTo>
                  <a:lnTo>
                    <a:pt x="1281" y="15600"/>
                  </a:lnTo>
                  <a:lnTo>
                    <a:pt x="1576" y="15000"/>
                  </a:lnTo>
                  <a:lnTo>
                    <a:pt x="1675" y="14200"/>
                  </a:lnTo>
                  <a:lnTo>
                    <a:pt x="1970" y="13600"/>
                  </a:lnTo>
                  <a:lnTo>
                    <a:pt x="2167" y="13000"/>
                  </a:lnTo>
                  <a:lnTo>
                    <a:pt x="2562" y="12800"/>
                  </a:lnTo>
                  <a:lnTo>
                    <a:pt x="2660" y="12000"/>
                  </a:lnTo>
                  <a:lnTo>
                    <a:pt x="2956" y="11400"/>
                  </a:lnTo>
                  <a:lnTo>
                    <a:pt x="3054" y="10800"/>
                  </a:lnTo>
                  <a:lnTo>
                    <a:pt x="3350" y="10200"/>
                  </a:lnTo>
                  <a:lnTo>
                    <a:pt x="3547" y="10000"/>
                  </a:lnTo>
                  <a:lnTo>
                    <a:pt x="3744" y="9800"/>
                  </a:lnTo>
                  <a:lnTo>
                    <a:pt x="4039" y="9200"/>
                  </a:lnTo>
                  <a:lnTo>
                    <a:pt x="4236" y="8400"/>
                  </a:lnTo>
                  <a:lnTo>
                    <a:pt x="4433" y="8000"/>
                  </a:lnTo>
                  <a:lnTo>
                    <a:pt x="4729" y="7400"/>
                  </a:lnTo>
                  <a:lnTo>
                    <a:pt x="4828" y="6800"/>
                  </a:lnTo>
                  <a:lnTo>
                    <a:pt x="5123" y="6200"/>
                  </a:lnTo>
                  <a:lnTo>
                    <a:pt x="5320" y="5600"/>
                  </a:lnTo>
                  <a:lnTo>
                    <a:pt x="5419" y="5600"/>
                  </a:lnTo>
                  <a:lnTo>
                    <a:pt x="5813" y="5200"/>
                  </a:lnTo>
                  <a:lnTo>
                    <a:pt x="5813" y="4600"/>
                  </a:lnTo>
                  <a:lnTo>
                    <a:pt x="6305" y="4200"/>
                  </a:lnTo>
                  <a:lnTo>
                    <a:pt x="6502" y="4000"/>
                  </a:lnTo>
                  <a:lnTo>
                    <a:pt x="6601" y="3400"/>
                  </a:lnTo>
                  <a:lnTo>
                    <a:pt x="6897" y="3200"/>
                  </a:lnTo>
                  <a:lnTo>
                    <a:pt x="7192" y="2800"/>
                  </a:lnTo>
                  <a:lnTo>
                    <a:pt x="7291" y="2600"/>
                  </a:lnTo>
                  <a:lnTo>
                    <a:pt x="7586" y="2200"/>
                  </a:lnTo>
                  <a:lnTo>
                    <a:pt x="7685" y="2000"/>
                  </a:lnTo>
                  <a:lnTo>
                    <a:pt x="7980" y="2000"/>
                  </a:lnTo>
                  <a:lnTo>
                    <a:pt x="8177" y="1400"/>
                  </a:lnTo>
                  <a:lnTo>
                    <a:pt x="8374" y="800"/>
                  </a:lnTo>
                  <a:lnTo>
                    <a:pt x="8571" y="800"/>
                  </a:lnTo>
                  <a:lnTo>
                    <a:pt x="8768" y="800"/>
                  </a:lnTo>
                  <a:lnTo>
                    <a:pt x="8966" y="600"/>
                  </a:lnTo>
                  <a:lnTo>
                    <a:pt x="9163" y="600"/>
                  </a:lnTo>
                  <a:lnTo>
                    <a:pt x="9458" y="400"/>
                  </a:lnTo>
                  <a:lnTo>
                    <a:pt x="9557" y="400"/>
                  </a:lnTo>
                  <a:lnTo>
                    <a:pt x="9852" y="400"/>
                  </a:lnTo>
                  <a:lnTo>
                    <a:pt x="10148" y="0"/>
                  </a:lnTo>
                  <a:lnTo>
                    <a:pt x="10345" y="0"/>
                  </a:lnTo>
                  <a:lnTo>
                    <a:pt x="10640" y="0"/>
                  </a:lnTo>
                  <a:lnTo>
                    <a:pt x="10739" y="0"/>
                  </a:lnTo>
                  <a:lnTo>
                    <a:pt x="10936" y="400"/>
                  </a:lnTo>
                  <a:lnTo>
                    <a:pt x="11133" y="400"/>
                  </a:lnTo>
                  <a:lnTo>
                    <a:pt x="11429" y="600"/>
                  </a:lnTo>
                  <a:lnTo>
                    <a:pt x="11626" y="600"/>
                  </a:lnTo>
                  <a:lnTo>
                    <a:pt x="11823" y="800"/>
                  </a:lnTo>
                  <a:lnTo>
                    <a:pt x="12118" y="800"/>
                  </a:lnTo>
                  <a:lnTo>
                    <a:pt x="12217" y="1400"/>
                  </a:lnTo>
                  <a:lnTo>
                    <a:pt x="12414" y="2000"/>
                  </a:lnTo>
                  <a:lnTo>
                    <a:pt x="12808" y="2000"/>
                  </a:lnTo>
                  <a:lnTo>
                    <a:pt x="12906" y="2200"/>
                  </a:lnTo>
                  <a:lnTo>
                    <a:pt x="13202" y="2800"/>
                  </a:lnTo>
                  <a:lnTo>
                    <a:pt x="13498" y="3200"/>
                  </a:lnTo>
                  <a:lnTo>
                    <a:pt x="13596" y="3400"/>
                  </a:lnTo>
                  <a:lnTo>
                    <a:pt x="13793" y="4000"/>
                  </a:lnTo>
                  <a:lnTo>
                    <a:pt x="14187" y="4600"/>
                  </a:lnTo>
                  <a:lnTo>
                    <a:pt x="14384" y="5200"/>
                  </a:lnTo>
                  <a:lnTo>
                    <a:pt x="14581" y="5600"/>
                  </a:lnTo>
                  <a:lnTo>
                    <a:pt x="14877" y="6200"/>
                  </a:lnTo>
                  <a:lnTo>
                    <a:pt x="15074" y="6800"/>
                  </a:lnTo>
                  <a:lnTo>
                    <a:pt x="15271" y="7200"/>
                  </a:lnTo>
                  <a:lnTo>
                    <a:pt x="15468" y="7800"/>
                  </a:lnTo>
                  <a:lnTo>
                    <a:pt x="15764" y="8400"/>
                  </a:lnTo>
                  <a:lnTo>
                    <a:pt x="15961" y="9200"/>
                  </a:lnTo>
                  <a:lnTo>
                    <a:pt x="16256" y="9800"/>
                  </a:lnTo>
                  <a:lnTo>
                    <a:pt x="16355" y="10000"/>
                  </a:lnTo>
                  <a:lnTo>
                    <a:pt x="16650" y="10200"/>
                  </a:lnTo>
                  <a:lnTo>
                    <a:pt x="16749" y="10800"/>
                  </a:lnTo>
                  <a:lnTo>
                    <a:pt x="16946" y="11800"/>
                  </a:lnTo>
                  <a:lnTo>
                    <a:pt x="17143" y="12200"/>
                  </a:lnTo>
                  <a:lnTo>
                    <a:pt x="17340" y="12800"/>
                  </a:lnTo>
                  <a:lnTo>
                    <a:pt x="17635" y="13000"/>
                  </a:lnTo>
                  <a:lnTo>
                    <a:pt x="17734" y="13600"/>
                  </a:lnTo>
                  <a:lnTo>
                    <a:pt x="17931" y="14600"/>
                  </a:lnTo>
                  <a:lnTo>
                    <a:pt x="18128" y="15000"/>
                  </a:lnTo>
                  <a:lnTo>
                    <a:pt x="18424" y="15600"/>
                  </a:lnTo>
                  <a:lnTo>
                    <a:pt x="18522" y="16000"/>
                  </a:lnTo>
                  <a:lnTo>
                    <a:pt x="18818" y="16600"/>
                  </a:lnTo>
                  <a:lnTo>
                    <a:pt x="18916" y="16800"/>
                  </a:lnTo>
                  <a:lnTo>
                    <a:pt x="19113" y="17000"/>
                  </a:lnTo>
                  <a:lnTo>
                    <a:pt x="19212" y="17600"/>
                  </a:lnTo>
                  <a:lnTo>
                    <a:pt x="19310" y="18200"/>
                  </a:lnTo>
                  <a:lnTo>
                    <a:pt x="19507" y="18600"/>
                  </a:lnTo>
                  <a:lnTo>
                    <a:pt x="19606" y="18800"/>
                  </a:lnTo>
                  <a:lnTo>
                    <a:pt x="19704" y="19400"/>
                  </a:lnTo>
                  <a:lnTo>
                    <a:pt x="19901" y="19600"/>
                  </a:lnTo>
                  <a:lnTo>
                    <a:pt x="19901" y="1980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99" name="Freeform 102"/>
            <p:cNvSpPr>
              <a:spLocks/>
            </p:cNvSpPr>
            <p:nvPr/>
          </p:nvSpPr>
          <p:spPr bwMode="auto">
            <a:xfrm>
              <a:off x="1718" y="3491"/>
              <a:ext cx="76" cy="3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185" y="825"/>
                  </a:lnTo>
                  <a:lnTo>
                    <a:pt x="370" y="1443"/>
                  </a:lnTo>
                  <a:lnTo>
                    <a:pt x="556" y="2062"/>
                  </a:lnTo>
                  <a:lnTo>
                    <a:pt x="833" y="2680"/>
                  </a:lnTo>
                  <a:lnTo>
                    <a:pt x="926" y="3299"/>
                  </a:lnTo>
                  <a:lnTo>
                    <a:pt x="1204" y="3918"/>
                  </a:lnTo>
                  <a:lnTo>
                    <a:pt x="1389" y="4330"/>
                  </a:lnTo>
                  <a:lnTo>
                    <a:pt x="1481" y="4948"/>
                  </a:lnTo>
                  <a:lnTo>
                    <a:pt x="1759" y="5567"/>
                  </a:lnTo>
                  <a:lnTo>
                    <a:pt x="2130" y="6392"/>
                  </a:lnTo>
                  <a:lnTo>
                    <a:pt x="2130" y="6804"/>
                  </a:lnTo>
                  <a:lnTo>
                    <a:pt x="2500" y="7216"/>
                  </a:lnTo>
                  <a:lnTo>
                    <a:pt x="2685" y="7835"/>
                  </a:lnTo>
                  <a:lnTo>
                    <a:pt x="2778" y="8454"/>
                  </a:lnTo>
                  <a:lnTo>
                    <a:pt x="2963" y="9278"/>
                  </a:lnTo>
                  <a:lnTo>
                    <a:pt x="3148" y="9691"/>
                  </a:lnTo>
                  <a:lnTo>
                    <a:pt x="3426" y="10309"/>
                  </a:lnTo>
                  <a:lnTo>
                    <a:pt x="3519" y="10928"/>
                  </a:lnTo>
                  <a:lnTo>
                    <a:pt x="3796" y="11134"/>
                  </a:lnTo>
                  <a:lnTo>
                    <a:pt x="4074" y="11753"/>
                  </a:lnTo>
                  <a:lnTo>
                    <a:pt x="4167" y="12371"/>
                  </a:lnTo>
                  <a:lnTo>
                    <a:pt x="4352" y="12990"/>
                  </a:lnTo>
                  <a:lnTo>
                    <a:pt x="4537" y="13196"/>
                  </a:lnTo>
                  <a:lnTo>
                    <a:pt x="4722" y="13814"/>
                  </a:lnTo>
                  <a:lnTo>
                    <a:pt x="5000" y="14021"/>
                  </a:lnTo>
                  <a:lnTo>
                    <a:pt x="5093" y="14639"/>
                  </a:lnTo>
                  <a:lnTo>
                    <a:pt x="5370" y="14845"/>
                  </a:lnTo>
                  <a:lnTo>
                    <a:pt x="5556" y="15464"/>
                  </a:lnTo>
                  <a:lnTo>
                    <a:pt x="5741" y="15876"/>
                  </a:lnTo>
                  <a:lnTo>
                    <a:pt x="6111" y="16495"/>
                  </a:lnTo>
                  <a:lnTo>
                    <a:pt x="6296" y="16701"/>
                  </a:lnTo>
                  <a:lnTo>
                    <a:pt x="6389" y="16907"/>
                  </a:lnTo>
                  <a:lnTo>
                    <a:pt x="6667" y="17526"/>
                  </a:lnTo>
                  <a:lnTo>
                    <a:pt x="6852" y="17526"/>
                  </a:lnTo>
                  <a:lnTo>
                    <a:pt x="7037" y="17938"/>
                  </a:lnTo>
                  <a:lnTo>
                    <a:pt x="7315" y="18144"/>
                  </a:lnTo>
                  <a:lnTo>
                    <a:pt x="7407" y="18557"/>
                  </a:lnTo>
                  <a:lnTo>
                    <a:pt x="7685" y="18763"/>
                  </a:lnTo>
                  <a:lnTo>
                    <a:pt x="7963" y="19175"/>
                  </a:lnTo>
                  <a:lnTo>
                    <a:pt x="7963" y="19381"/>
                  </a:lnTo>
                  <a:lnTo>
                    <a:pt x="8241" y="19588"/>
                  </a:lnTo>
                  <a:lnTo>
                    <a:pt x="8426" y="19588"/>
                  </a:lnTo>
                  <a:lnTo>
                    <a:pt x="8611" y="19794"/>
                  </a:lnTo>
                  <a:lnTo>
                    <a:pt x="8889" y="19794"/>
                  </a:lnTo>
                  <a:lnTo>
                    <a:pt x="8981" y="19794"/>
                  </a:lnTo>
                  <a:lnTo>
                    <a:pt x="9259" y="19794"/>
                  </a:lnTo>
                  <a:lnTo>
                    <a:pt x="9444" y="19794"/>
                  </a:lnTo>
                  <a:lnTo>
                    <a:pt x="9630" y="19794"/>
                  </a:lnTo>
                  <a:lnTo>
                    <a:pt x="9907" y="19794"/>
                  </a:lnTo>
                  <a:lnTo>
                    <a:pt x="10185" y="19794"/>
                  </a:lnTo>
                  <a:lnTo>
                    <a:pt x="10370" y="19794"/>
                  </a:lnTo>
                  <a:lnTo>
                    <a:pt x="10648" y="19794"/>
                  </a:lnTo>
                  <a:lnTo>
                    <a:pt x="10741" y="19588"/>
                  </a:lnTo>
                  <a:lnTo>
                    <a:pt x="11019" y="19588"/>
                  </a:lnTo>
                  <a:lnTo>
                    <a:pt x="11296" y="19381"/>
                  </a:lnTo>
                  <a:lnTo>
                    <a:pt x="11574" y="19175"/>
                  </a:lnTo>
                  <a:lnTo>
                    <a:pt x="11852" y="18763"/>
                  </a:lnTo>
                  <a:lnTo>
                    <a:pt x="11944" y="18557"/>
                  </a:lnTo>
                  <a:lnTo>
                    <a:pt x="12130" y="17938"/>
                  </a:lnTo>
                  <a:lnTo>
                    <a:pt x="12500" y="17526"/>
                  </a:lnTo>
                  <a:lnTo>
                    <a:pt x="12685" y="16907"/>
                  </a:lnTo>
                  <a:lnTo>
                    <a:pt x="12963" y="16907"/>
                  </a:lnTo>
                  <a:lnTo>
                    <a:pt x="13241" y="16495"/>
                  </a:lnTo>
                  <a:lnTo>
                    <a:pt x="13426" y="15876"/>
                  </a:lnTo>
                  <a:lnTo>
                    <a:pt x="13704" y="15464"/>
                  </a:lnTo>
                  <a:lnTo>
                    <a:pt x="13981" y="14845"/>
                  </a:lnTo>
                  <a:lnTo>
                    <a:pt x="14259" y="14639"/>
                  </a:lnTo>
                  <a:lnTo>
                    <a:pt x="14537" y="14021"/>
                  </a:lnTo>
                  <a:lnTo>
                    <a:pt x="14815" y="13608"/>
                  </a:lnTo>
                  <a:lnTo>
                    <a:pt x="14907" y="12990"/>
                  </a:lnTo>
                  <a:lnTo>
                    <a:pt x="15278" y="12371"/>
                  </a:lnTo>
                  <a:lnTo>
                    <a:pt x="15556" y="11753"/>
                  </a:lnTo>
                  <a:lnTo>
                    <a:pt x="15741" y="11134"/>
                  </a:lnTo>
                  <a:lnTo>
                    <a:pt x="15926" y="10515"/>
                  </a:lnTo>
                  <a:lnTo>
                    <a:pt x="16204" y="10309"/>
                  </a:lnTo>
                  <a:lnTo>
                    <a:pt x="16389" y="9691"/>
                  </a:lnTo>
                  <a:lnTo>
                    <a:pt x="16574" y="9072"/>
                  </a:lnTo>
                  <a:lnTo>
                    <a:pt x="16852" y="8454"/>
                  </a:lnTo>
                  <a:lnTo>
                    <a:pt x="17037" y="7835"/>
                  </a:lnTo>
                  <a:lnTo>
                    <a:pt x="17222" y="7216"/>
                  </a:lnTo>
                  <a:lnTo>
                    <a:pt x="17407" y="6804"/>
                  </a:lnTo>
                  <a:lnTo>
                    <a:pt x="17685" y="6392"/>
                  </a:lnTo>
                  <a:lnTo>
                    <a:pt x="17870" y="5979"/>
                  </a:lnTo>
                  <a:lnTo>
                    <a:pt x="18241" y="5361"/>
                  </a:lnTo>
                  <a:lnTo>
                    <a:pt x="18333" y="4742"/>
                  </a:lnTo>
                  <a:lnTo>
                    <a:pt x="18519" y="4330"/>
                  </a:lnTo>
                  <a:lnTo>
                    <a:pt x="18796" y="3918"/>
                  </a:lnTo>
                  <a:lnTo>
                    <a:pt x="18981" y="3505"/>
                  </a:lnTo>
                  <a:lnTo>
                    <a:pt x="19167" y="3299"/>
                  </a:lnTo>
                  <a:lnTo>
                    <a:pt x="19167" y="2680"/>
                  </a:lnTo>
                  <a:lnTo>
                    <a:pt x="19352" y="2268"/>
                  </a:lnTo>
                  <a:lnTo>
                    <a:pt x="19537" y="2062"/>
                  </a:lnTo>
                  <a:lnTo>
                    <a:pt x="19630" y="1443"/>
                  </a:lnTo>
                  <a:lnTo>
                    <a:pt x="19815" y="1443"/>
                  </a:lnTo>
                  <a:lnTo>
                    <a:pt x="19815" y="825"/>
                  </a:lnTo>
                  <a:lnTo>
                    <a:pt x="19907" y="825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00" name="Line 103"/>
            <p:cNvSpPr>
              <a:spLocks noChangeShapeType="1"/>
            </p:cNvSpPr>
            <p:nvPr/>
          </p:nvSpPr>
          <p:spPr bwMode="auto">
            <a:xfrm flipV="1">
              <a:off x="1794" y="3486"/>
              <a:ext cx="104" cy="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01" name="Freeform 104"/>
            <p:cNvSpPr>
              <a:spLocks/>
            </p:cNvSpPr>
            <p:nvPr/>
          </p:nvSpPr>
          <p:spPr bwMode="auto">
            <a:xfrm>
              <a:off x="1498" y="3691"/>
              <a:ext cx="71" cy="3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23"/>
                  </a:moveTo>
                  <a:lnTo>
                    <a:pt x="197" y="18641"/>
                  </a:lnTo>
                  <a:lnTo>
                    <a:pt x="493" y="17670"/>
                  </a:lnTo>
                  <a:lnTo>
                    <a:pt x="690" y="17087"/>
                  </a:lnTo>
                  <a:lnTo>
                    <a:pt x="887" y="16699"/>
                  </a:lnTo>
                  <a:lnTo>
                    <a:pt x="985" y="16117"/>
                  </a:lnTo>
                  <a:lnTo>
                    <a:pt x="1281" y="15146"/>
                  </a:lnTo>
                  <a:lnTo>
                    <a:pt x="1576" y="14951"/>
                  </a:lnTo>
                  <a:lnTo>
                    <a:pt x="1675" y="14369"/>
                  </a:lnTo>
                  <a:lnTo>
                    <a:pt x="1970" y="13592"/>
                  </a:lnTo>
                  <a:lnTo>
                    <a:pt x="2167" y="13010"/>
                  </a:lnTo>
                  <a:lnTo>
                    <a:pt x="2562" y="12427"/>
                  </a:lnTo>
                  <a:lnTo>
                    <a:pt x="2660" y="12039"/>
                  </a:lnTo>
                  <a:lnTo>
                    <a:pt x="2956" y="11262"/>
                  </a:lnTo>
                  <a:lnTo>
                    <a:pt x="3054" y="10680"/>
                  </a:lnTo>
                  <a:lnTo>
                    <a:pt x="3350" y="10291"/>
                  </a:lnTo>
                  <a:lnTo>
                    <a:pt x="3547" y="10097"/>
                  </a:lnTo>
                  <a:lnTo>
                    <a:pt x="3744" y="9515"/>
                  </a:lnTo>
                  <a:lnTo>
                    <a:pt x="4039" y="8932"/>
                  </a:lnTo>
                  <a:lnTo>
                    <a:pt x="4236" y="8544"/>
                  </a:lnTo>
                  <a:lnTo>
                    <a:pt x="4433" y="7961"/>
                  </a:lnTo>
                  <a:lnTo>
                    <a:pt x="4729" y="7573"/>
                  </a:lnTo>
                  <a:lnTo>
                    <a:pt x="4828" y="6990"/>
                  </a:lnTo>
                  <a:lnTo>
                    <a:pt x="5123" y="6602"/>
                  </a:lnTo>
                  <a:lnTo>
                    <a:pt x="5320" y="6019"/>
                  </a:lnTo>
                  <a:lnTo>
                    <a:pt x="5419" y="5631"/>
                  </a:lnTo>
                  <a:lnTo>
                    <a:pt x="5813" y="5243"/>
                  </a:lnTo>
                  <a:lnTo>
                    <a:pt x="5813" y="4660"/>
                  </a:lnTo>
                  <a:lnTo>
                    <a:pt x="6305" y="4078"/>
                  </a:lnTo>
                  <a:lnTo>
                    <a:pt x="6502" y="3883"/>
                  </a:lnTo>
                  <a:lnTo>
                    <a:pt x="6601" y="3301"/>
                  </a:lnTo>
                  <a:lnTo>
                    <a:pt x="6897" y="3301"/>
                  </a:lnTo>
                  <a:lnTo>
                    <a:pt x="7192" y="2718"/>
                  </a:lnTo>
                  <a:lnTo>
                    <a:pt x="7291" y="2524"/>
                  </a:lnTo>
                  <a:lnTo>
                    <a:pt x="7586" y="2136"/>
                  </a:lnTo>
                  <a:lnTo>
                    <a:pt x="7685" y="1942"/>
                  </a:lnTo>
                  <a:lnTo>
                    <a:pt x="7980" y="1942"/>
                  </a:lnTo>
                  <a:lnTo>
                    <a:pt x="8177" y="1359"/>
                  </a:lnTo>
                  <a:lnTo>
                    <a:pt x="8374" y="1359"/>
                  </a:lnTo>
                  <a:lnTo>
                    <a:pt x="8571" y="777"/>
                  </a:lnTo>
                  <a:lnTo>
                    <a:pt x="8768" y="777"/>
                  </a:lnTo>
                  <a:lnTo>
                    <a:pt x="8966" y="583"/>
                  </a:lnTo>
                  <a:lnTo>
                    <a:pt x="9163" y="583"/>
                  </a:lnTo>
                  <a:lnTo>
                    <a:pt x="9458" y="388"/>
                  </a:lnTo>
                  <a:lnTo>
                    <a:pt x="9557" y="388"/>
                  </a:lnTo>
                  <a:lnTo>
                    <a:pt x="9852" y="388"/>
                  </a:lnTo>
                  <a:lnTo>
                    <a:pt x="10148" y="0"/>
                  </a:lnTo>
                  <a:lnTo>
                    <a:pt x="10345" y="0"/>
                  </a:lnTo>
                  <a:lnTo>
                    <a:pt x="10640" y="0"/>
                  </a:lnTo>
                  <a:lnTo>
                    <a:pt x="10739" y="0"/>
                  </a:lnTo>
                  <a:lnTo>
                    <a:pt x="10936" y="388"/>
                  </a:lnTo>
                  <a:lnTo>
                    <a:pt x="11133" y="388"/>
                  </a:lnTo>
                  <a:lnTo>
                    <a:pt x="11429" y="583"/>
                  </a:lnTo>
                  <a:lnTo>
                    <a:pt x="11626" y="583"/>
                  </a:lnTo>
                  <a:lnTo>
                    <a:pt x="11823" y="777"/>
                  </a:lnTo>
                  <a:lnTo>
                    <a:pt x="12118" y="777"/>
                  </a:lnTo>
                  <a:lnTo>
                    <a:pt x="12217" y="1359"/>
                  </a:lnTo>
                  <a:lnTo>
                    <a:pt x="12414" y="1942"/>
                  </a:lnTo>
                  <a:lnTo>
                    <a:pt x="12808" y="1942"/>
                  </a:lnTo>
                  <a:lnTo>
                    <a:pt x="12906" y="2136"/>
                  </a:lnTo>
                  <a:lnTo>
                    <a:pt x="13202" y="2718"/>
                  </a:lnTo>
                  <a:lnTo>
                    <a:pt x="13498" y="3301"/>
                  </a:lnTo>
                  <a:lnTo>
                    <a:pt x="13596" y="3883"/>
                  </a:lnTo>
                  <a:lnTo>
                    <a:pt x="13793" y="3883"/>
                  </a:lnTo>
                  <a:lnTo>
                    <a:pt x="14187" y="4466"/>
                  </a:lnTo>
                  <a:lnTo>
                    <a:pt x="14384" y="5049"/>
                  </a:lnTo>
                  <a:lnTo>
                    <a:pt x="14581" y="5631"/>
                  </a:lnTo>
                  <a:lnTo>
                    <a:pt x="14877" y="6019"/>
                  </a:lnTo>
                  <a:lnTo>
                    <a:pt x="15074" y="6602"/>
                  </a:lnTo>
                  <a:lnTo>
                    <a:pt x="15271" y="7184"/>
                  </a:lnTo>
                  <a:lnTo>
                    <a:pt x="15468" y="7767"/>
                  </a:lnTo>
                  <a:lnTo>
                    <a:pt x="15764" y="8350"/>
                  </a:lnTo>
                  <a:lnTo>
                    <a:pt x="15961" y="8932"/>
                  </a:lnTo>
                  <a:lnTo>
                    <a:pt x="16256" y="9515"/>
                  </a:lnTo>
                  <a:lnTo>
                    <a:pt x="16355" y="10097"/>
                  </a:lnTo>
                  <a:lnTo>
                    <a:pt x="16650" y="10291"/>
                  </a:lnTo>
                  <a:lnTo>
                    <a:pt x="16749" y="10680"/>
                  </a:lnTo>
                  <a:lnTo>
                    <a:pt x="16946" y="11650"/>
                  </a:lnTo>
                  <a:lnTo>
                    <a:pt x="17143" y="12039"/>
                  </a:lnTo>
                  <a:lnTo>
                    <a:pt x="17340" y="12427"/>
                  </a:lnTo>
                  <a:lnTo>
                    <a:pt x="17635" y="13204"/>
                  </a:lnTo>
                  <a:lnTo>
                    <a:pt x="17734" y="13786"/>
                  </a:lnTo>
                  <a:lnTo>
                    <a:pt x="17931" y="14369"/>
                  </a:lnTo>
                  <a:lnTo>
                    <a:pt x="18128" y="14951"/>
                  </a:lnTo>
                  <a:lnTo>
                    <a:pt x="18424" y="15146"/>
                  </a:lnTo>
                  <a:lnTo>
                    <a:pt x="18522" y="15728"/>
                  </a:lnTo>
                  <a:lnTo>
                    <a:pt x="18818" y="16311"/>
                  </a:lnTo>
                  <a:lnTo>
                    <a:pt x="18916" y="16893"/>
                  </a:lnTo>
                  <a:lnTo>
                    <a:pt x="19113" y="17087"/>
                  </a:lnTo>
                  <a:lnTo>
                    <a:pt x="19212" y="17670"/>
                  </a:lnTo>
                  <a:lnTo>
                    <a:pt x="19310" y="18058"/>
                  </a:lnTo>
                  <a:lnTo>
                    <a:pt x="19507" y="18641"/>
                  </a:lnTo>
                  <a:lnTo>
                    <a:pt x="19606" y="18835"/>
                  </a:lnTo>
                  <a:lnTo>
                    <a:pt x="19704" y="19223"/>
                  </a:lnTo>
                  <a:lnTo>
                    <a:pt x="19901" y="19612"/>
                  </a:lnTo>
                  <a:lnTo>
                    <a:pt x="19901" y="19806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02" name="Freeform 105"/>
            <p:cNvSpPr>
              <a:spLocks/>
            </p:cNvSpPr>
            <p:nvPr/>
          </p:nvSpPr>
          <p:spPr bwMode="auto">
            <a:xfrm>
              <a:off x="1569" y="3726"/>
              <a:ext cx="76" cy="3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185" y="800"/>
                  </a:lnTo>
                  <a:lnTo>
                    <a:pt x="370" y="1400"/>
                  </a:lnTo>
                  <a:lnTo>
                    <a:pt x="556" y="2000"/>
                  </a:lnTo>
                  <a:lnTo>
                    <a:pt x="833" y="2600"/>
                  </a:lnTo>
                  <a:lnTo>
                    <a:pt x="926" y="3200"/>
                  </a:lnTo>
                  <a:lnTo>
                    <a:pt x="1204" y="4000"/>
                  </a:lnTo>
                  <a:lnTo>
                    <a:pt x="1389" y="4200"/>
                  </a:lnTo>
                  <a:lnTo>
                    <a:pt x="1481" y="5200"/>
                  </a:lnTo>
                  <a:lnTo>
                    <a:pt x="1759" y="5600"/>
                  </a:lnTo>
                  <a:lnTo>
                    <a:pt x="2130" y="6200"/>
                  </a:lnTo>
                  <a:lnTo>
                    <a:pt x="2130" y="7200"/>
                  </a:lnTo>
                  <a:lnTo>
                    <a:pt x="2500" y="7800"/>
                  </a:lnTo>
                  <a:lnTo>
                    <a:pt x="2685" y="8200"/>
                  </a:lnTo>
                  <a:lnTo>
                    <a:pt x="2778" y="8800"/>
                  </a:lnTo>
                  <a:lnTo>
                    <a:pt x="2963" y="9400"/>
                  </a:lnTo>
                  <a:lnTo>
                    <a:pt x="3148" y="10000"/>
                  </a:lnTo>
                  <a:lnTo>
                    <a:pt x="3426" y="10200"/>
                  </a:lnTo>
                  <a:lnTo>
                    <a:pt x="3519" y="10800"/>
                  </a:lnTo>
                  <a:lnTo>
                    <a:pt x="3796" y="11400"/>
                  </a:lnTo>
                  <a:lnTo>
                    <a:pt x="4074" y="11800"/>
                  </a:lnTo>
                  <a:lnTo>
                    <a:pt x="4167" y="12200"/>
                  </a:lnTo>
                  <a:lnTo>
                    <a:pt x="4352" y="12800"/>
                  </a:lnTo>
                  <a:lnTo>
                    <a:pt x="4537" y="13400"/>
                  </a:lnTo>
                  <a:lnTo>
                    <a:pt x="4722" y="13600"/>
                  </a:lnTo>
                  <a:lnTo>
                    <a:pt x="5000" y="14200"/>
                  </a:lnTo>
                  <a:lnTo>
                    <a:pt x="5093" y="14800"/>
                  </a:lnTo>
                  <a:lnTo>
                    <a:pt x="5370" y="15000"/>
                  </a:lnTo>
                  <a:lnTo>
                    <a:pt x="5556" y="15400"/>
                  </a:lnTo>
                  <a:lnTo>
                    <a:pt x="5741" y="16000"/>
                  </a:lnTo>
                  <a:lnTo>
                    <a:pt x="6111" y="16200"/>
                  </a:lnTo>
                  <a:lnTo>
                    <a:pt x="6296" y="16600"/>
                  </a:lnTo>
                  <a:lnTo>
                    <a:pt x="6389" y="17000"/>
                  </a:lnTo>
                  <a:lnTo>
                    <a:pt x="6667" y="17600"/>
                  </a:lnTo>
                  <a:lnTo>
                    <a:pt x="6852" y="17600"/>
                  </a:lnTo>
                  <a:lnTo>
                    <a:pt x="7037" y="18000"/>
                  </a:lnTo>
                  <a:lnTo>
                    <a:pt x="7315" y="18200"/>
                  </a:lnTo>
                  <a:lnTo>
                    <a:pt x="7407" y="18600"/>
                  </a:lnTo>
                  <a:lnTo>
                    <a:pt x="7685" y="18800"/>
                  </a:lnTo>
                  <a:lnTo>
                    <a:pt x="7963" y="19200"/>
                  </a:lnTo>
                  <a:lnTo>
                    <a:pt x="7963" y="19400"/>
                  </a:lnTo>
                  <a:lnTo>
                    <a:pt x="8241" y="19600"/>
                  </a:lnTo>
                  <a:lnTo>
                    <a:pt x="8426" y="19600"/>
                  </a:lnTo>
                  <a:lnTo>
                    <a:pt x="8611" y="19800"/>
                  </a:lnTo>
                  <a:lnTo>
                    <a:pt x="8889" y="19800"/>
                  </a:lnTo>
                  <a:lnTo>
                    <a:pt x="8981" y="19800"/>
                  </a:lnTo>
                  <a:lnTo>
                    <a:pt x="9259" y="19800"/>
                  </a:lnTo>
                  <a:lnTo>
                    <a:pt x="9444" y="19800"/>
                  </a:lnTo>
                  <a:lnTo>
                    <a:pt x="9630" y="19800"/>
                  </a:lnTo>
                  <a:lnTo>
                    <a:pt x="9907" y="19800"/>
                  </a:lnTo>
                  <a:lnTo>
                    <a:pt x="10185" y="19800"/>
                  </a:lnTo>
                  <a:lnTo>
                    <a:pt x="10370" y="19800"/>
                  </a:lnTo>
                  <a:lnTo>
                    <a:pt x="10648" y="19800"/>
                  </a:lnTo>
                  <a:lnTo>
                    <a:pt x="10741" y="19600"/>
                  </a:lnTo>
                  <a:lnTo>
                    <a:pt x="11019" y="19600"/>
                  </a:lnTo>
                  <a:lnTo>
                    <a:pt x="11296" y="19400"/>
                  </a:lnTo>
                  <a:lnTo>
                    <a:pt x="11574" y="19200"/>
                  </a:lnTo>
                  <a:lnTo>
                    <a:pt x="11852" y="18800"/>
                  </a:lnTo>
                  <a:lnTo>
                    <a:pt x="11944" y="18200"/>
                  </a:lnTo>
                  <a:lnTo>
                    <a:pt x="12130" y="18000"/>
                  </a:lnTo>
                  <a:lnTo>
                    <a:pt x="12500" y="17600"/>
                  </a:lnTo>
                  <a:lnTo>
                    <a:pt x="12685" y="17000"/>
                  </a:lnTo>
                  <a:lnTo>
                    <a:pt x="12963" y="16600"/>
                  </a:lnTo>
                  <a:lnTo>
                    <a:pt x="13241" y="16600"/>
                  </a:lnTo>
                  <a:lnTo>
                    <a:pt x="13426" y="16000"/>
                  </a:lnTo>
                  <a:lnTo>
                    <a:pt x="13704" y="15400"/>
                  </a:lnTo>
                  <a:lnTo>
                    <a:pt x="13981" y="14800"/>
                  </a:lnTo>
                  <a:lnTo>
                    <a:pt x="14259" y="14200"/>
                  </a:lnTo>
                  <a:lnTo>
                    <a:pt x="14537" y="13600"/>
                  </a:lnTo>
                  <a:lnTo>
                    <a:pt x="14815" y="13400"/>
                  </a:lnTo>
                  <a:lnTo>
                    <a:pt x="14907" y="12800"/>
                  </a:lnTo>
                  <a:lnTo>
                    <a:pt x="15278" y="12200"/>
                  </a:lnTo>
                  <a:lnTo>
                    <a:pt x="15556" y="11800"/>
                  </a:lnTo>
                  <a:lnTo>
                    <a:pt x="15741" y="10800"/>
                  </a:lnTo>
                  <a:lnTo>
                    <a:pt x="15926" y="10600"/>
                  </a:lnTo>
                  <a:lnTo>
                    <a:pt x="16204" y="10200"/>
                  </a:lnTo>
                  <a:lnTo>
                    <a:pt x="16389" y="9800"/>
                  </a:lnTo>
                  <a:lnTo>
                    <a:pt x="16574" y="9200"/>
                  </a:lnTo>
                  <a:lnTo>
                    <a:pt x="16852" y="8400"/>
                  </a:lnTo>
                  <a:lnTo>
                    <a:pt x="17037" y="8200"/>
                  </a:lnTo>
                  <a:lnTo>
                    <a:pt x="17222" y="7800"/>
                  </a:lnTo>
                  <a:lnTo>
                    <a:pt x="17407" y="7200"/>
                  </a:lnTo>
                  <a:lnTo>
                    <a:pt x="17685" y="6600"/>
                  </a:lnTo>
                  <a:lnTo>
                    <a:pt x="17870" y="6000"/>
                  </a:lnTo>
                  <a:lnTo>
                    <a:pt x="18241" y="5400"/>
                  </a:lnTo>
                  <a:lnTo>
                    <a:pt x="18333" y="4800"/>
                  </a:lnTo>
                  <a:lnTo>
                    <a:pt x="18519" y="4200"/>
                  </a:lnTo>
                  <a:lnTo>
                    <a:pt x="18796" y="4000"/>
                  </a:lnTo>
                  <a:lnTo>
                    <a:pt x="18981" y="3600"/>
                  </a:lnTo>
                  <a:lnTo>
                    <a:pt x="19167" y="3200"/>
                  </a:lnTo>
                  <a:lnTo>
                    <a:pt x="19167" y="2800"/>
                  </a:lnTo>
                  <a:lnTo>
                    <a:pt x="19352" y="2200"/>
                  </a:lnTo>
                  <a:lnTo>
                    <a:pt x="19537" y="2000"/>
                  </a:lnTo>
                  <a:lnTo>
                    <a:pt x="19630" y="2000"/>
                  </a:lnTo>
                  <a:lnTo>
                    <a:pt x="19815" y="1400"/>
                  </a:lnTo>
                  <a:lnTo>
                    <a:pt x="19815" y="800"/>
                  </a:lnTo>
                  <a:lnTo>
                    <a:pt x="19907" y="800"/>
                  </a:lnTo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03" name="Freeform 106"/>
            <p:cNvSpPr>
              <a:spLocks/>
            </p:cNvSpPr>
            <p:nvPr/>
          </p:nvSpPr>
          <p:spPr bwMode="auto">
            <a:xfrm>
              <a:off x="1647" y="3692"/>
              <a:ext cx="71" cy="3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00"/>
                  </a:moveTo>
                  <a:lnTo>
                    <a:pt x="197" y="18600"/>
                  </a:lnTo>
                  <a:lnTo>
                    <a:pt x="493" y="17600"/>
                  </a:lnTo>
                  <a:lnTo>
                    <a:pt x="690" y="17000"/>
                  </a:lnTo>
                  <a:lnTo>
                    <a:pt x="887" y="16800"/>
                  </a:lnTo>
                  <a:lnTo>
                    <a:pt x="985" y="16000"/>
                  </a:lnTo>
                  <a:lnTo>
                    <a:pt x="1281" y="15600"/>
                  </a:lnTo>
                  <a:lnTo>
                    <a:pt x="1576" y="15000"/>
                  </a:lnTo>
                  <a:lnTo>
                    <a:pt x="1675" y="14200"/>
                  </a:lnTo>
                  <a:lnTo>
                    <a:pt x="1970" y="13600"/>
                  </a:lnTo>
                  <a:lnTo>
                    <a:pt x="2167" y="13000"/>
                  </a:lnTo>
                  <a:lnTo>
                    <a:pt x="2562" y="12800"/>
                  </a:lnTo>
                  <a:lnTo>
                    <a:pt x="2660" y="12000"/>
                  </a:lnTo>
                  <a:lnTo>
                    <a:pt x="2956" y="11400"/>
                  </a:lnTo>
                  <a:lnTo>
                    <a:pt x="3054" y="10800"/>
                  </a:lnTo>
                  <a:lnTo>
                    <a:pt x="3350" y="10200"/>
                  </a:lnTo>
                  <a:lnTo>
                    <a:pt x="3547" y="10000"/>
                  </a:lnTo>
                  <a:lnTo>
                    <a:pt x="3744" y="9800"/>
                  </a:lnTo>
                  <a:lnTo>
                    <a:pt x="4039" y="9200"/>
                  </a:lnTo>
                  <a:lnTo>
                    <a:pt x="4236" y="8400"/>
                  </a:lnTo>
                  <a:lnTo>
                    <a:pt x="4433" y="8000"/>
                  </a:lnTo>
                  <a:lnTo>
                    <a:pt x="4729" y="7400"/>
                  </a:lnTo>
                  <a:lnTo>
                    <a:pt x="4828" y="6800"/>
                  </a:lnTo>
                  <a:lnTo>
                    <a:pt x="5123" y="6200"/>
                  </a:lnTo>
                  <a:lnTo>
                    <a:pt x="5320" y="5600"/>
                  </a:lnTo>
                  <a:lnTo>
                    <a:pt x="5419" y="5600"/>
                  </a:lnTo>
                  <a:lnTo>
                    <a:pt x="5813" y="5200"/>
                  </a:lnTo>
                  <a:lnTo>
                    <a:pt x="5813" y="4600"/>
                  </a:lnTo>
                  <a:lnTo>
                    <a:pt x="6305" y="4200"/>
                  </a:lnTo>
                  <a:lnTo>
                    <a:pt x="6502" y="4000"/>
                  </a:lnTo>
                  <a:lnTo>
                    <a:pt x="6601" y="3400"/>
                  </a:lnTo>
                  <a:lnTo>
                    <a:pt x="6897" y="3200"/>
                  </a:lnTo>
                  <a:lnTo>
                    <a:pt x="7192" y="2800"/>
                  </a:lnTo>
                  <a:lnTo>
                    <a:pt x="7291" y="2600"/>
                  </a:lnTo>
                  <a:lnTo>
                    <a:pt x="7586" y="2200"/>
                  </a:lnTo>
                  <a:lnTo>
                    <a:pt x="7685" y="2000"/>
                  </a:lnTo>
                  <a:lnTo>
                    <a:pt x="7980" y="2000"/>
                  </a:lnTo>
                  <a:lnTo>
                    <a:pt x="8177" y="1400"/>
                  </a:lnTo>
                  <a:lnTo>
                    <a:pt x="8374" y="800"/>
                  </a:lnTo>
                  <a:lnTo>
                    <a:pt x="8571" y="800"/>
                  </a:lnTo>
                  <a:lnTo>
                    <a:pt x="8768" y="800"/>
                  </a:lnTo>
                  <a:lnTo>
                    <a:pt x="8966" y="600"/>
                  </a:lnTo>
                  <a:lnTo>
                    <a:pt x="9163" y="600"/>
                  </a:lnTo>
                  <a:lnTo>
                    <a:pt x="9458" y="400"/>
                  </a:lnTo>
                  <a:lnTo>
                    <a:pt x="9557" y="400"/>
                  </a:lnTo>
                  <a:lnTo>
                    <a:pt x="9852" y="400"/>
                  </a:lnTo>
                  <a:lnTo>
                    <a:pt x="10148" y="0"/>
                  </a:lnTo>
                  <a:lnTo>
                    <a:pt x="10345" y="0"/>
                  </a:lnTo>
                  <a:lnTo>
                    <a:pt x="10640" y="0"/>
                  </a:lnTo>
                  <a:lnTo>
                    <a:pt x="10739" y="0"/>
                  </a:lnTo>
                  <a:lnTo>
                    <a:pt x="10936" y="400"/>
                  </a:lnTo>
                  <a:lnTo>
                    <a:pt x="11133" y="400"/>
                  </a:lnTo>
                  <a:lnTo>
                    <a:pt x="11429" y="600"/>
                  </a:lnTo>
                  <a:lnTo>
                    <a:pt x="11626" y="600"/>
                  </a:lnTo>
                  <a:lnTo>
                    <a:pt x="11823" y="800"/>
                  </a:lnTo>
                  <a:lnTo>
                    <a:pt x="12118" y="800"/>
                  </a:lnTo>
                  <a:lnTo>
                    <a:pt x="12217" y="1400"/>
                  </a:lnTo>
                  <a:lnTo>
                    <a:pt x="12414" y="2000"/>
                  </a:lnTo>
                  <a:lnTo>
                    <a:pt x="12808" y="2000"/>
                  </a:lnTo>
                  <a:lnTo>
                    <a:pt x="12906" y="2200"/>
                  </a:lnTo>
                  <a:lnTo>
                    <a:pt x="13202" y="2800"/>
                  </a:lnTo>
                  <a:lnTo>
                    <a:pt x="13498" y="3200"/>
                  </a:lnTo>
                  <a:lnTo>
                    <a:pt x="13596" y="3400"/>
                  </a:lnTo>
                  <a:lnTo>
                    <a:pt x="13793" y="4000"/>
                  </a:lnTo>
                  <a:lnTo>
                    <a:pt x="14187" y="4600"/>
                  </a:lnTo>
                  <a:lnTo>
                    <a:pt x="14384" y="5200"/>
                  </a:lnTo>
                  <a:lnTo>
                    <a:pt x="14581" y="5600"/>
                  </a:lnTo>
                  <a:lnTo>
                    <a:pt x="14877" y="6200"/>
                  </a:lnTo>
                  <a:lnTo>
                    <a:pt x="15074" y="6800"/>
                  </a:lnTo>
                  <a:lnTo>
                    <a:pt x="15271" y="7200"/>
                  </a:lnTo>
                  <a:lnTo>
                    <a:pt x="15468" y="7800"/>
                  </a:lnTo>
                  <a:lnTo>
                    <a:pt x="15764" y="8400"/>
                  </a:lnTo>
                  <a:lnTo>
                    <a:pt x="15961" y="9200"/>
                  </a:lnTo>
                  <a:lnTo>
                    <a:pt x="16256" y="9800"/>
                  </a:lnTo>
                  <a:lnTo>
                    <a:pt x="16355" y="10000"/>
                  </a:lnTo>
                  <a:lnTo>
                    <a:pt x="16650" y="10200"/>
                  </a:lnTo>
                  <a:lnTo>
                    <a:pt x="16749" y="10800"/>
                  </a:lnTo>
                  <a:lnTo>
                    <a:pt x="16946" y="11800"/>
                  </a:lnTo>
                  <a:lnTo>
                    <a:pt x="17143" y="12200"/>
                  </a:lnTo>
                  <a:lnTo>
                    <a:pt x="17340" y="12800"/>
                  </a:lnTo>
                  <a:lnTo>
                    <a:pt x="17635" y="13000"/>
                  </a:lnTo>
                  <a:lnTo>
                    <a:pt x="17734" y="13600"/>
                  </a:lnTo>
                  <a:lnTo>
                    <a:pt x="17931" y="14600"/>
                  </a:lnTo>
                  <a:lnTo>
                    <a:pt x="18128" y="15000"/>
                  </a:lnTo>
                  <a:lnTo>
                    <a:pt x="18424" y="15600"/>
                  </a:lnTo>
                  <a:lnTo>
                    <a:pt x="18522" y="16000"/>
                  </a:lnTo>
                  <a:lnTo>
                    <a:pt x="18818" y="16600"/>
                  </a:lnTo>
                  <a:lnTo>
                    <a:pt x="18916" y="16800"/>
                  </a:lnTo>
                  <a:lnTo>
                    <a:pt x="19113" y="17000"/>
                  </a:lnTo>
                  <a:lnTo>
                    <a:pt x="19212" y="17600"/>
                  </a:lnTo>
                  <a:lnTo>
                    <a:pt x="19310" y="18200"/>
                  </a:lnTo>
                  <a:lnTo>
                    <a:pt x="19507" y="18600"/>
                  </a:lnTo>
                  <a:lnTo>
                    <a:pt x="19606" y="18800"/>
                  </a:lnTo>
                  <a:lnTo>
                    <a:pt x="19704" y="19400"/>
                  </a:lnTo>
                  <a:lnTo>
                    <a:pt x="19901" y="19600"/>
                  </a:lnTo>
                  <a:lnTo>
                    <a:pt x="19901" y="1980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04" name="Freeform 107"/>
            <p:cNvSpPr>
              <a:spLocks/>
            </p:cNvSpPr>
            <p:nvPr/>
          </p:nvSpPr>
          <p:spPr bwMode="auto">
            <a:xfrm>
              <a:off x="1718" y="3726"/>
              <a:ext cx="76" cy="3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185" y="825"/>
                  </a:lnTo>
                  <a:lnTo>
                    <a:pt x="370" y="1443"/>
                  </a:lnTo>
                  <a:lnTo>
                    <a:pt x="556" y="2062"/>
                  </a:lnTo>
                  <a:lnTo>
                    <a:pt x="833" y="2680"/>
                  </a:lnTo>
                  <a:lnTo>
                    <a:pt x="926" y="3299"/>
                  </a:lnTo>
                  <a:lnTo>
                    <a:pt x="1204" y="3918"/>
                  </a:lnTo>
                  <a:lnTo>
                    <a:pt x="1389" y="4330"/>
                  </a:lnTo>
                  <a:lnTo>
                    <a:pt x="1481" y="4948"/>
                  </a:lnTo>
                  <a:lnTo>
                    <a:pt x="1759" y="5567"/>
                  </a:lnTo>
                  <a:lnTo>
                    <a:pt x="2130" y="6392"/>
                  </a:lnTo>
                  <a:lnTo>
                    <a:pt x="2130" y="6804"/>
                  </a:lnTo>
                  <a:lnTo>
                    <a:pt x="2500" y="7216"/>
                  </a:lnTo>
                  <a:lnTo>
                    <a:pt x="2685" y="7835"/>
                  </a:lnTo>
                  <a:lnTo>
                    <a:pt x="2778" y="8454"/>
                  </a:lnTo>
                  <a:lnTo>
                    <a:pt x="2963" y="9278"/>
                  </a:lnTo>
                  <a:lnTo>
                    <a:pt x="3148" y="9691"/>
                  </a:lnTo>
                  <a:lnTo>
                    <a:pt x="3426" y="10309"/>
                  </a:lnTo>
                  <a:lnTo>
                    <a:pt x="3519" y="10928"/>
                  </a:lnTo>
                  <a:lnTo>
                    <a:pt x="3796" y="11134"/>
                  </a:lnTo>
                  <a:lnTo>
                    <a:pt x="4074" y="11753"/>
                  </a:lnTo>
                  <a:lnTo>
                    <a:pt x="4167" y="12371"/>
                  </a:lnTo>
                  <a:lnTo>
                    <a:pt x="4352" y="12990"/>
                  </a:lnTo>
                  <a:lnTo>
                    <a:pt x="4537" y="13196"/>
                  </a:lnTo>
                  <a:lnTo>
                    <a:pt x="4722" y="13814"/>
                  </a:lnTo>
                  <a:lnTo>
                    <a:pt x="5000" y="14021"/>
                  </a:lnTo>
                  <a:lnTo>
                    <a:pt x="5093" y="14639"/>
                  </a:lnTo>
                  <a:lnTo>
                    <a:pt x="5370" y="14845"/>
                  </a:lnTo>
                  <a:lnTo>
                    <a:pt x="5556" y="15464"/>
                  </a:lnTo>
                  <a:lnTo>
                    <a:pt x="5741" y="15876"/>
                  </a:lnTo>
                  <a:lnTo>
                    <a:pt x="6111" y="16495"/>
                  </a:lnTo>
                  <a:lnTo>
                    <a:pt x="6296" y="16701"/>
                  </a:lnTo>
                  <a:lnTo>
                    <a:pt x="6389" y="16907"/>
                  </a:lnTo>
                  <a:lnTo>
                    <a:pt x="6667" y="17526"/>
                  </a:lnTo>
                  <a:lnTo>
                    <a:pt x="6852" y="17526"/>
                  </a:lnTo>
                  <a:lnTo>
                    <a:pt x="7037" y="17938"/>
                  </a:lnTo>
                  <a:lnTo>
                    <a:pt x="7315" y="18144"/>
                  </a:lnTo>
                  <a:lnTo>
                    <a:pt x="7407" y="18557"/>
                  </a:lnTo>
                  <a:lnTo>
                    <a:pt x="7685" y="18763"/>
                  </a:lnTo>
                  <a:lnTo>
                    <a:pt x="7963" y="19175"/>
                  </a:lnTo>
                  <a:lnTo>
                    <a:pt x="7963" y="19381"/>
                  </a:lnTo>
                  <a:lnTo>
                    <a:pt x="8241" y="19588"/>
                  </a:lnTo>
                  <a:lnTo>
                    <a:pt x="8426" y="19588"/>
                  </a:lnTo>
                  <a:lnTo>
                    <a:pt x="8611" y="19794"/>
                  </a:lnTo>
                  <a:lnTo>
                    <a:pt x="8889" y="19794"/>
                  </a:lnTo>
                  <a:lnTo>
                    <a:pt x="8981" y="19794"/>
                  </a:lnTo>
                  <a:lnTo>
                    <a:pt x="9259" y="19794"/>
                  </a:lnTo>
                  <a:lnTo>
                    <a:pt x="9444" y="19794"/>
                  </a:lnTo>
                  <a:lnTo>
                    <a:pt x="9630" y="19794"/>
                  </a:lnTo>
                  <a:lnTo>
                    <a:pt x="9907" y="19794"/>
                  </a:lnTo>
                  <a:lnTo>
                    <a:pt x="10185" y="19794"/>
                  </a:lnTo>
                  <a:lnTo>
                    <a:pt x="10370" y="19794"/>
                  </a:lnTo>
                  <a:lnTo>
                    <a:pt x="10648" y="19794"/>
                  </a:lnTo>
                  <a:lnTo>
                    <a:pt x="10741" y="19588"/>
                  </a:lnTo>
                  <a:lnTo>
                    <a:pt x="11019" y="19588"/>
                  </a:lnTo>
                  <a:lnTo>
                    <a:pt x="11296" y="19381"/>
                  </a:lnTo>
                  <a:lnTo>
                    <a:pt x="11574" y="19175"/>
                  </a:lnTo>
                  <a:lnTo>
                    <a:pt x="11852" y="18763"/>
                  </a:lnTo>
                  <a:lnTo>
                    <a:pt x="11944" y="18557"/>
                  </a:lnTo>
                  <a:lnTo>
                    <a:pt x="12130" y="17938"/>
                  </a:lnTo>
                  <a:lnTo>
                    <a:pt x="12500" y="17526"/>
                  </a:lnTo>
                  <a:lnTo>
                    <a:pt x="12685" y="16907"/>
                  </a:lnTo>
                  <a:lnTo>
                    <a:pt x="12963" y="16907"/>
                  </a:lnTo>
                  <a:lnTo>
                    <a:pt x="13241" y="16495"/>
                  </a:lnTo>
                  <a:lnTo>
                    <a:pt x="13426" y="15876"/>
                  </a:lnTo>
                  <a:lnTo>
                    <a:pt x="13704" y="15464"/>
                  </a:lnTo>
                  <a:lnTo>
                    <a:pt x="13981" y="14845"/>
                  </a:lnTo>
                  <a:lnTo>
                    <a:pt x="14259" y="14639"/>
                  </a:lnTo>
                  <a:lnTo>
                    <a:pt x="14537" y="14021"/>
                  </a:lnTo>
                  <a:lnTo>
                    <a:pt x="14815" y="13608"/>
                  </a:lnTo>
                  <a:lnTo>
                    <a:pt x="14907" y="12990"/>
                  </a:lnTo>
                  <a:lnTo>
                    <a:pt x="15278" y="12371"/>
                  </a:lnTo>
                  <a:lnTo>
                    <a:pt x="15556" y="11753"/>
                  </a:lnTo>
                  <a:lnTo>
                    <a:pt x="15741" y="11134"/>
                  </a:lnTo>
                  <a:lnTo>
                    <a:pt x="15926" y="10515"/>
                  </a:lnTo>
                  <a:lnTo>
                    <a:pt x="16204" y="10309"/>
                  </a:lnTo>
                  <a:lnTo>
                    <a:pt x="16389" y="9691"/>
                  </a:lnTo>
                  <a:lnTo>
                    <a:pt x="16574" y="9072"/>
                  </a:lnTo>
                  <a:lnTo>
                    <a:pt x="16852" y="8454"/>
                  </a:lnTo>
                  <a:lnTo>
                    <a:pt x="17037" y="7835"/>
                  </a:lnTo>
                  <a:lnTo>
                    <a:pt x="17222" y="7216"/>
                  </a:lnTo>
                  <a:lnTo>
                    <a:pt x="17407" y="6804"/>
                  </a:lnTo>
                  <a:lnTo>
                    <a:pt x="17685" y="6392"/>
                  </a:lnTo>
                  <a:lnTo>
                    <a:pt x="17870" y="5979"/>
                  </a:lnTo>
                  <a:lnTo>
                    <a:pt x="18241" y="5361"/>
                  </a:lnTo>
                  <a:lnTo>
                    <a:pt x="18333" y="4742"/>
                  </a:lnTo>
                  <a:lnTo>
                    <a:pt x="18519" y="4330"/>
                  </a:lnTo>
                  <a:lnTo>
                    <a:pt x="18796" y="3918"/>
                  </a:lnTo>
                  <a:lnTo>
                    <a:pt x="18981" y="3505"/>
                  </a:lnTo>
                  <a:lnTo>
                    <a:pt x="19167" y="3299"/>
                  </a:lnTo>
                  <a:lnTo>
                    <a:pt x="19167" y="2680"/>
                  </a:lnTo>
                  <a:lnTo>
                    <a:pt x="19352" y="2268"/>
                  </a:lnTo>
                  <a:lnTo>
                    <a:pt x="19537" y="2062"/>
                  </a:lnTo>
                  <a:lnTo>
                    <a:pt x="19630" y="1443"/>
                  </a:lnTo>
                  <a:lnTo>
                    <a:pt x="19815" y="1443"/>
                  </a:lnTo>
                  <a:lnTo>
                    <a:pt x="19815" y="825"/>
                  </a:lnTo>
                  <a:lnTo>
                    <a:pt x="19907" y="825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05" name="Line 108"/>
            <p:cNvSpPr>
              <a:spLocks noChangeShapeType="1"/>
            </p:cNvSpPr>
            <p:nvPr/>
          </p:nvSpPr>
          <p:spPr bwMode="auto">
            <a:xfrm flipV="1">
              <a:off x="1794" y="3721"/>
              <a:ext cx="104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09"/>
          <p:cNvGrpSpPr>
            <a:grpSpLocks/>
          </p:cNvGrpSpPr>
          <p:nvPr/>
        </p:nvGrpSpPr>
        <p:grpSpPr bwMode="auto">
          <a:xfrm>
            <a:off x="3317875" y="3932238"/>
            <a:ext cx="635000" cy="436562"/>
            <a:chOff x="1498" y="3456"/>
            <a:chExt cx="400" cy="304"/>
          </a:xfrm>
        </p:grpSpPr>
        <p:sp>
          <p:nvSpPr>
            <p:cNvPr id="13386" name="Freeform 110"/>
            <p:cNvSpPr>
              <a:spLocks/>
            </p:cNvSpPr>
            <p:nvPr/>
          </p:nvSpPr>
          <p:spPr bwMode="auto">
            <a:xfrm>
              <a:off x="1498" y="3456"/>
              <a:ext cx="71" cy="3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23"/>
                  </a:moveTo>
                  <a:lnTo>
                    <a:pt x="197" y="18641"/>
                  </a:lnTo>
                  <a:lnTo>
                    <a:pt x="493" y="17670"/>
                  </a:lnTo>
                  <a:lnTo>
                    <a:pt x="690" y="17087"/>
                  </a:lnTo>
                  <a:lnTo>
                    <a:pt x="887" y="16699"/>
                  </a:lnTo>
                  <a:lnTo>
                    <a:pt x="985" y="16117"/>
                  </a:lnTo>
                  <a:lnTo>
                    <a:pt x="1281" y="15146"/>
                  </a:lnTo>
                  <a:lnTo>
                    <a:pt x="1576" y="14951"/>
                  </a:lnTo>
                  <a:lnTo>
                    <a:pt x="1675" y="14369"/>
                  </a:lnTo>
                  <a:lnTo>
                    <a:pt x="1970" y="13592"/>
                  </a:lnTo>
                  <a:lnTo>
                    <a:pt x="2167" y="13010"/>
                  </a:lnTo>
                  <a:lnTo>
                    <a:pt x="2562" y="12427"/>
                  </a:lnTo>
                  <a:lnTo>
                    <a:pt x="2660" y="12039"/>
                  </a:lnTo>
                  <a:lnTo>
                    <a:pt x="2956" y="11262"/>
                  </a:lnTo>
                  <a:lnTo>
                    <a:pt x="3054" y="10680"/>
                  </a:lnTo>
                  <a:lnTo>
                    <a:pt x="3350" y="10291"/>
                  </a:lnTo>
                  <a:lnTo>
                    <a:pt x="3547" y="10097"/>
                  </a:lnTo>
                  <a:lnTo>
                    <a:pt x="3744" y="9515"/>
                  </a:lnTo>
                  <a:lnTo>
                    <a:pt x="4039" y="8932"/>
                  </a:lnTo>
                  <a:lnTo>
                    <a:pt x="4236" y="8544"/>
                  </a:lnTo>
                  <a:lnTo>
                    <a:pt x="4433" y="7961"/>
                  </a:lnTo>
                  <a:lnTo>
                    <a:pt x="4729" y="7573"/>
                  </a:lnTo>
                  <a:lnTo>
                    <a:pt x="4828" y="6990"/>
                  </a:lnTo>
                  <a:lnTo>
                    <a:pt x="5123" y="6602"/>
                  </a:lnTo>
                  <a:lnTo>
                    <a:pt x="5320" y="6019"/>
                  </a:lnTo>
                  <a:lnTo>
                    <a:pt x="5419" y="5631"/>
                  </a:lnTo>
                  <a:lnTo>
                    <a:pt x="5813" y="5243"/>
                  </a:lnTo>
                  <a:lnTo>
                    <a:pt x="5813" y="4660"/>
                  </a:lnTo>
                  <a:lnTo>
                    <a:pt x="6305" y="4078"/>
                  </a:lnTo>
                  <a:lnTo>
                    <a:pt x="6502" y="3883"/>
                  </a:lnTo>
                  <a:lnTo>
                    <a:pt x="6601" y="3301"/>
                  </a:lnTo>
                  <a:lnTo>
                    <a:pt x="6897" y="3301"/>
                  </a:lnTo>
                  <a:lnTo>
                    <a:pt x="7192" y="2718"/>
                  </a:lnTo>
                  <a:lnTo>
                    <a:pt x="7291" y="2524"/>
                  </a:lnTo>
                  <a:lnTo>
                    <a:pt x="7586" y="2136"/>
                  </a:lnTo>
                  <a:lnTo>
                    <a:pt x="7685" y="1942"/>
                  </a:lnTo>
                  <a:lnTo>
                    <a:pt x="7980" y="1942"/>
                  </a:lnTo>
                  <a:lnTo>
                    <a:pt x="8177" y="1359"/>
                  </a:lnTo>
                  <a:lnTo>
                    <a:pt x="8374" y="1359"/>
                  </a:lnTo>
                  <a:lnTo>
                    <a:pt x="8571" y="777"/>
                  </a:lnTo>
                  <a:lnTo>
                    <a:pt x="8768" y="777"/>
                  </a:lnTo>
                  <a:lnTo>
                    <a:pt x="8966" y="583"/>
                  </a:lnTo>
                  <a:lnTo>
                    <a:pt x="9163" y="583"/>
                  </a:lnTo>
                  <a:lnTo>
                    <a:pt x="9458" y="388"/>
                  </a:lnTo>
                  <a:lnTo>
                    <a:pt x="9557" y="388"/>
                  </a:lnTo>
                  <a:lnTo>
                    <a:pt x="9852" y="388"/>
                  </a:lnTo>
                  <a:lnTo>
                    <a:pt x="10148" y="0"/>
                  </a:lnTo>
                  <a:lnTo>
                    <a:pt x="10345" y="0"/>
                  </a:lnTo>
                  <a:lnTo>
                    <a:pt x="10640" y="0"/>
                  </a:lnTo>
                  <a:lnTo>
                    <a:pt x="10739" y="0"/>
                  </a:lnTo>
                  <a:lnTo>
                    <a:pt x="10936" y="388"/>
                  </a:lnTo>
                  <a:lnTo>
                    <a:pt x="11133" y="388"/>
                  </a:lnTo>
                  <a:lnTo>
                    <a:pt x="11429" y="583"/>
                  </a:lnTo>
                  <a:lnTo>
                    <a:pt x="11626" y="583"/>
                  </a:lnTo>
                  <a:lnTo>
                    <a:pt x="11823" y="777"/>
                  </a:lnTo>
                  <a:lnTo>
                    <a:pt x="12118" y="777"/>
                  </a:lnTo>
                  <a:lnTo>
                    <a:pt x="12217" y="1359"/>
                  </a:lnTo>
                  <a:lnTo>
                    <a:pt x="12414" y="1942"/>
                  </a:lnTo>
                  <a:lnTo>
                    <a:pt x="12808" y="1942"/>
                  </a:lnTo>
                  <a:lnTo>
                    <a:pt x="12906" y="2136"/>
                  </a:lnTo>
                  <a:lnTo>
                    <a:pt x="13202" y="2718"/>
                  </a:lnTo>
                  <a:lnTo>
                    <a:pt x="13498" y="3301"/>
                  </a:lnTo>
                  <a:lnTo>
                    <a:pt x="13596" y="3883"/>
                  </a:lnTo>
                  <a:lnTo>
                    <a:pt x="13793" y="3883"/>
                  </a:lnTo>
                  <a:lnTo>
                    <a:pt x="14187" y="4466"/>
                  </a:lnTo>
                  <a:lnTo>
                    <a:pt x="14384" y="5049"/>
                  </a:lnTo>
                  <a:lnTo>
                    <a:pt x="14581" y="5631"/>
                  </a:lnTo>
                  <a:lnTo>
                    <a:pt x="14877" y="6019"/>
                  </a:lnTo>
                  <a:lnTo>
                    <a:pt x="15074" y="6602"/>
                  </a:lnTo>
                  <a:lnTo>
                    <a:pt x="15271" y="7184"/>
                  </a:lnTo>
                  <a:lnTo>
                    <a:pt x="15468" y="7767"/>
                  </a:lnTo>
                  <a:lnTo>
                    <a:pt x="15764" y="8350"/>
                  </a:lnTo>
                  <a:lnTo>
                    <a:pt x="15961" y="8932"/>
                  </a:lnTo>
                  <a:lnTo>
                    <a:pt x="16256" y="9515"/>
                  </a:lnTo>
                  <a:lnTo>
                    <a:pt x="16355" y="10097"/>
                  </a:lnTo>
                  <a:lnTo>
                    <a:pt x="16650" y="10291"/>
                  </a:lnTo>
                  <a:lnTo>
                    <a:pt x="16749" y="10680"/>
                  </a:lnTo>
                  <a:lnTo>
                    <a:pt x="16946" y="11650"/>
                  </a:lnTo>
                  <a:lnTo>
                    <a:pt x="17143" y="12039"/>
                  </a:lnTo>
                  <a:lnTo>
                    <a:pt x="17340" y="12427"/>
                  </a:lnTo>
                  <a:lnTo>
                    <a:pt x="17635" y="13204"/>
                  </a:lnTo>
                  <a:lnTo>
                    <a:pt x="17734" y="13786"/>
                  </a:lnTo>
                  <a:lnTo>
                    <a:pt x="17931" y="14369"/>
                  </a:lnTo>
                  <a:lnTo>
                    <a:pt x="18128" y="14951"/>
                  </a:lnTo>
                  <a:lnTo>
                    <a:pt x="18424" y="15146"/>
                  </a:lnTo>
                  <a:lnTo>
                    <a:pt x="18522" y="15728"/>
                  </a:lnTo>
                  <a:lnTo>
                    <a:pt x="18818" y="16311"/>
                  </a:lnTo>
                  <a:lnTo>
                    <a:pt x="18916" y="16893"/>
                  </a:lnTo>
                  <a:lnTo>
                    <a:pt x="19113" y="17087"/>
                  </a:lnTo>
                  <a:lnTo>
                    <a:pt x="19212" y="17670"/>
                  </a:lnTo>
                  <a:lnTo>
                    <a:pt x="19310" y="18058"/>
                  </a:lnTo>
                  <a:lnTo>
                    <a:pt x="19507" y="18641"/>
                  </a:lnTo>
                  <a:lnTo>
                    <a:pt x="19606" y="18835"/>
                  </a:lnTo>
                  <a:lnTo>
                    <a:pt x="19704" y="19223"/>
                  </a:lnTo>
                  <a:lnTo>
                    <a:pt x="19901" y="19612"/>
                  </a:lnTo>
                  <a:lnTo>
                    <a:pt x="19901" y="1980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7" name="Freeform 111"/>
            <p:cNvSpPr>
              <a:spLocks/>
            </p:cNvSpPr>
            <p:nvPr/>
          </p:nvSpPr>
          <p:spPr bwMode="auto">
            <a:xfrm>
              <a:off x="1569" y="3491"/>
              <a:ext cx="76" cy="3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185" y="800"/>
                  </a:lnTo>
                  <a:lnTo>
                    <a:pt x="370" y="1400"/>
                  </a:lnTo>
                  <a:lnTo>
                    <a:pt x="556" y="2000"/>
                  </a:lnTo>
                  <a:lnTo>
                    <a:pt x="833" y="2600"/>
                  </a:lnTo>
                  <a:lnTo>
                    <a:pt x="926" y="3200"/>
                  </a:lnTo>
                  <a:lnTo>
                    <a:pt x="1204" y="4000"/>
                  </a:lnTo>
                  <a:lnTo>
                    <a:pt x="1389" y="4200"/>
                  </a:lnTo>
                  <a:lnTo>
                    <a:pt x="1481" y="5200"/>
                  </a:lnTo>
                  <a:lnTo>
                    <a:pt x="1759" y="5600"/>
                  </a:lnTo>
                  <a:lnTo>
                    <a:pt x="2130" y="6200"/>
                  </a:lnTo>
                  <a:lnTo>
                    <a:pt x="2130" y="7200"/>
                  </a:lnTo>
                  <a:lnTo>
                    <a:pt x="2500" y="7800"/>
                  </a:lnTo>
                  <a:lnTo>
                    <a:pt x="2685" y="8200"/>
                  </a:lnTo>
                  <a:lnTo>
                    <a:pt x="2778" y="8800"/>
                  </a:lnTo>
                  <a:lnTo>
                    <a:pt x="2963" y="9400"/>
                  </a:lnTo>
                  <a:lnTo>
                    <a:pt x="3148" y="10000"/>
                  </a:lnTo>
                  <a:lnTo>
                    <a:pt x="3426" y="10200"/>
                  </a:lnTo>
                  <a:lnTo>
                    <a:pt x="3519" y="10800"/>
                  </a:lnTo>
                  <a:lnTo>
                    <a:pt x="3796" y="11400"/>
                  </a:lnTo>
                  <a:lnTo>
                    <a:pt x="4074" y="11800"/>
                  </a:lnTo>
                  <a:lnTo>
                    <a:pt x="4167" y="12200"/>
                  </a:lnTo>
                  <a:lnTo>
                    <a:pt x="4352" y="12800"/>
                  </a:lnTo>
                  <a:lnTo>
                    <a:pt x="4537" y="13400"/>
                  </a:lnTo>
                  <a:lnTo>
                    <a:pt x="4722" y="13600"/>
                  </a:lnTo>
                  <a:lnTo>
                    <a:pt x="5000" y="14200"/>
                  </a:lnTo>
                  <a:lnTo>
                    <a:pt x="5093" y="14800"/>
                  </a:lnTo>
                  <a:lnTo>
                    <a:pt x="5370" y="15000"/>
                  </a:lnTo>
                  <a:lnTo>
                    <a:pt x="5556" y="15400"/>
                  </a:lnTo>
                  <a:lnTo>
                    <a:pt x="5741" y="16000"/>
                  </a:lnTo>
                  <a:lnTo>
                    <a:pt x="6111" y="16200"/>
                  </a:lnTo>
                  <a:lnTo>
                    <a:pt x="6296" y="16600"/>
                  </a:lnTo>
                  <a:lnTo>
                    <a:pt x="6389" y="17000"/>
                  </a:lnTo>
                  <a:lnTo>
                    <a:pt x="6667" y="17600"/>
                  </a:lnTo>
                  <a:lnTo>
                    <a:pt x="6852" y="17600"/>
                  </a:lnTo>
                  <a:lnTo>
                    <a:pt x="7037" y="18000"/>
                  </a:lnTo>
                  <a:lnTo>
                    <a:pt x="7315" y="18200"/>
                  </a:lnTo>
                  <a:lnTo>
                    <a:pt x="7407" y="18600"/>
                  </a:lnTo>
                  <a:lnTo>
                    <a:pt x="7685" y="18800"/>
                  </a:lnTo>
                  <a:lnTo>
                    <a:pt x="7963" y="19200"/>
                  </a:lnTo>
                  <a:lnTo>
                    <a:pt x="7963" y="19400"/>
                  </a:lnTo>
                  <a:lnTo>
                    <a:pt x="8241" y="19600"/>
                  </a:lnTo>
                  <a:lnTo>
                    <a:pt x="8426" y="19600"/>
                  </a:lnTo>
                  <a:lnTo>
                    <a:pt x="8611" y="19800"/>
                  </a:lnTo>
                  <a:lnTo>
                    <a:pt x="8889" y="19800"/>
                  </a:lnTo>
                  <a:lnTo>
                    <a:pt x="8981" y="19800"/>
                  </a:lnTo>
                  <a:lnTo>
                    <a:pt x="9259" y="19800"/>
                  </a:lnTo>
                  <a:lnTo>
                    <a:pt x="9444" y="19800"/>
                  </a:lnTo>
                  <a:lnTo>
                    <a:pt x="9630" y="19800"/>
                  </a:lnTo>
                  <a:lnTo>
                    <a:pt x="9907" y="19800"/>
                  </a:lnTo>
                  <a:lnTo>
                    <a:pt x="10185" y="19800"/>
                  </a:lnTo>
                  <a:lnTo>
                    <a:pt x="10370" y="19800"/>
                  </a:lnTo>
                  <a:lnTo>
                    <a:pt x="10648" y="19800"/>
                  </a:lnTo>
                  <a:lnTo>
                    <a:pt x="10741" y="19600"/>
                  </a:lnTo>
                  <a:lnTo>
                    <a:pt x="11019" y="19600"/>
                  </a:lnTo>
                  <a:lnTo>
                    <a:pt x="11296" y="19400"/>
                  </a:lnTo>
                  <a:lnTo>
                    <a:pt x="11574" y="19200"/>
                  </a:lnTo>
                  <a:lnTo>
                    <a:pt x="11852" y="18800"/>
                  </a:lnTo>
                  <a:lnTo>
                    <a:pt x="11944" y="18200"/>
                  </a:lnTo>
                  <a:lnTo>
                    <a:pt x="12130" y="18000"/>
                  </a:lnTo>
                  <a:lnTo>
                    <a:pt x="12500" y="17600"/>
                  </a:lnTo>
                  <a:lnTo>
                    <a:pt x="12685" y="17000"/>
                  </a:lnTo>
                  <a:lnTo>
                    <a:pt x="12963" y="16600"/>
                  </a:lnTo>
                  <a:lnTo>
                    <a:pt x="13241" y="16600"/>
                  </a:lnTo>
                  <a:lnTo>
                    <a:pt x="13426" y="16000"/>
                  </a:lnTo>
                  <a:lnTo>
                    <a:pt x="13704" y="15400"/>
                  </a:lnTo>
                  <a:lnTo>
                    <a:pt x="13981" y="14800"/>
                  </a:lnTo>
                  <a:lnTo>
                    <a:pt x="14259" y="14200"/>
                  </a:lnTo>
                  <a:lnTo>
                    <a:pt x="14537" y="13600"/>
                  </a:lnTo>
                  <a:lnTo>
                    <a:pt x="14815" y="13400"/>
                  </a:lnTo>
                  <a:lnTo>
                    <a:pt x="14907" y="12800"/>
                  </a:lnTo>
                  <a:lnTo>
                    <a:pt x="15278" y="12200"/>
                  </a:lnTo>
                  <a:lnTo>
                    <a:pt x="15556" y="11800"/>
                  </a:lnTo>
                  <a:lnTo>
                    <a:pt x="15741" y="10800"/>
                  </a:lnTo>
                  <a:lnTo>
                    <a:pt x="15926" y="10600"/>
                  </a:lnTo>
                  <a:lnTo>
                    <a:pt x="16204" y="10200"/>
                  </a:lnTo>
                  <a:lnTo>
                    <a:pt x="16389" y="9800"/>
                  </a:lnTo>
                  <a:lnTo>
                    <a:pt x="16574" y="9200"/>
                  </a:lnTo>
                  <a:lnTo>
                    <a:pt x="16852" y="8400"/>
                  </a:lnTo>
                  <a:lnTo>
                    <a:pt x="17037" y="8200"/>
                  </a:lnTo>
                  <a:lnTo>
                    <a:pt x="17222" y="7800"/>
                  </a:lnTo>
                  <a:lnTo>
                    <a:pt x="17407" y="7200"/>
                  </a:lnTo>
                  <a:lnTo>
                    <a:pt x="17685" y="6600"/>
                  </a:lnTo>
                  <a:lnTo>
                    <a:pt x="17870" y="6000"/>
                  </a:lnTo>
                  <a:lnTo>
                    <a:pt x="18241" y="5400"/>
                  </a:lnTo>
                  <a:lnTo>
                    <a:pt x="18333" y="4800"/>
                  </a:lnTo>
                  <a:lnTo>
                    <a:pt x="18519" y="4200"/>
                  </a:lnTo>
                  <a:lnTo>
                    <a:pt x="18796" y="4000"/>
                  </a:lnTo>
                  <a:lnTo>
                    <a:pt x="18981" y="3600"/>
                  </a:lnTo>
                  <a:lnTo>
                    <a:pt x="19167" y="3200"/>
                  </a:lnTo>
                  <a:lnTo>
                    <a:pt x="19167" y="2800"/>
                  </a:lnTo>
                  <a:lnTo>
                    <a:pt x="19352" y="2200"/>
                  </a:lnTo>
                  <a:lnTo>
                    <a:pt x="19537" y="2000"/>
                  </a:lnTo>
                  <a:lnTo>
                    <a:pt x="19630" y="2000"/>
                  </a:lnTo>
                  <a:lnTo>
                    <a:pt x="19815" y="1400"/>
                  </a:lnTo>
                  <a:lnTo>
                    <a:pt x="19815" y="800"/>
                  </a:lnTo>
                  <a:lnTo>
                    <a:pt x="19907" y="80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8" name="Freeform 112"/>
            <p:cNvSpPr>
              <a:spLocks/>
            </p:cNvSpPr>
            <p:nvPr/>
          </p:nvSpPr>
          <p:spPr bwMode="auto">
            <a:xfrm>
              <a:off x="1647" y="3457"/>
              <a:ext cx="71" cy="3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00"/>
                  </a:moveTo>
                  <a:lnTo>
                    <a:pt x="197" y="18600"/>
                  </a:lnTo>
                  <a:lnTo>
                    <a:pt x="493" y="17600"/>
                  </a:lnTo>
                  <a:lnTo>
                    <a:pt x="690" y="17000"/>
                  </a:lnTo>
                  <a:lnTo>
                    <a:pt x="887" y="16800"/>
                  </a:lnTo>
                  <a:lnTo>
                    <a:pt x="985" y="16000"/>
                  </a:lnTo>
                  <a:lnTo>
                    <a:pt x="1281" y="15600"/>
                  </a:lnTo>
                  <a:lnTo>
                    <a:pt x="1576" y="15000"/>
                  </a:lnTo>
                  <a:lnTo>
                    <a:pt x="1675" y="14200"/>
                  </a:lnTo>
                  <a:lnTo>
                    <a:pt x="1970" y="13600"/>
                  </a:lnTo>
                  <a:lnTo>
                    <a:pt x="2167" y="13000"/>
                  </a:lnTo>
                  <a:lnTo>
                    <a:pt x="2562" y="12800"/>
                  </a:lnTo>
                  <a:lnTo>
                    <a:pt x="2660" y="12000"/>
                  </a:lnTo>
                  <a:lnTo>
                    <a:pt x="2956" y="11400"/>
                  </a:lnTo>
                  <a:lnTo>
                    <a:pt x="3054" y="10800"/>
                  </a:lnTo>
                  <a:lnTo>
                    <a:pt x="3350" y="10200"/>
                  </a:lnTo>
                  <a:lnTo>
                    <a:pt x="3547" y="10000"/>
                  </a:lnTo>
                  <a:lnTo>
                    <a:pt x="3744" y="9800"/>
                  </a:lnTo>
                  <a:lnTo>
                    <a:pt x="4039" y="9200"/>
                  </a:lnTo>
                  <a:lnTo>
                    <a:pt x="4236" y="8400"/>
                  </a:lnTo>
                  <a:lnTo>
                    <a:pt x="4433" y="8000"/>
                  </a:lnTo>
                  <a:lnTo>
                    <a:pt x="4729" y="7400"/>
                  </a:lnTo>
                  <a:lnTo>
                    <a:pt x="4828" y="6800"/>
                  </a:lnTo>
                  <a:lnTo>
                    <a:pt x="5123" y="6200"/>
                  </a:lnTo>
                  <a:lnTo>
                    <a:pt x="5320" y="5600"/>
                  </a:lnTo>
                  <a:lnTo>
                    <a:pt x="5419" y="5600"/>
                  </a:lnTo>
                  <a:lnTo>
                    <a:pt x="5813" y="5200"/>
                  </a:lnTo>
                  <a:lnTo>
                    <a:pt x="5813" y="4600"/>
                  </a:lnTo>
                  <a:lnTo>
                    <a:pt x="6305" y="4200"/>
                  </a:lnTo>
                  <a:lnTo>
                    <a:pt x="6502" y="4000"/>
                  </a:lnTo>
                  <a:lnTo>
                    <a:pt x="6601" y="3400"/>
                  </a:lnTo>
                  <a:lnTo>
                    <a:pt x="6897" y="3200"/>
                  </a:lnTo>
                  <a:lnTo>
                    <a:pt x="7192" y="2800"/>
                  </a:lnTo>
                  <a:lnTo>
                    <a:pt x="7291" y="2600"/>
                  </a:lnTo>
                  <a:lnTo>
                    <a:pt x="7586" y="2200"/>
                  </a:lnTo>
                  <a:lnTo>
                    <a:pt x="7685" y="2000"/>
                  </a:lnTo>
                  <a:lnTo>
                    <a:pt x="7980" y="2000"/>
                  </a:lnTo>
                  <a:lnTo>
                    <a:pt x="8177" y="1400"/>
                  </a:lnTo>
                  <a:lnTo>
                    <a:pt x="8374" y="800"/>
                  </a:lnTo>
                  <a:lnTo>
                    <a:pt x="8571" y="800"/>
                  </a:lnTo>
                  <a:lnTo>
                    <a:pt x="8768" y="800"/>
                  </a:lnTo>
                  <a:lnTo>
                    <a:pt x="8966" y="600"/>
                  </a:lnTo>
                  <a:lnTo>
                    <a:pt x="9163" y="600"/>
                  </a:lnTo>
                  <a:lnTo>
                    <a:pt x="9458" y="400"/>
                  </a:lnTo>
                  <a:lnTo>
                    <a:pt x="9557" y="400"/>
                  </a:lnTo>
                  <a:lnTo>
                    <a:pt x="9852" y="400"/>
                  </a:lnTo>
                  <a:lnTo>
                    <a:pt x="10148" y="0"/>
                  </a:lnTo>
                  <a:lnTo>
                    <a:pt x="10345" y="0"/>
                  </a:lnTo>
                  <a:lnTo>
                    <a:pt x="10640" y="0"/>
                  </a:lnTo>
                  <a:lnTo>
                    <a:pt x="10739" y="0"/>
                  </a:lnTo>
                  <a:lnTo>
                    <a:pt x="10936" y="400"/>
                  </a:lnTo>
                  <a:lnTo>
                    <a:pt x="11133" y="400"/>
                  </a:lnTo>
                  <a:lnTo>
                    <a:pt x="11429" y="600"/>
                  </a:lnTo>
                  <a:lnTo>
                    <a:pt x="11626" y="600"/>
                  </a:lnTo>
                  <a:lnTo>
                    <a:pt x="11823" y="800"/>
                  </a:lnTo>
                  <a:lnTo>
                    <a:pt x="12118" y="800"/>
                  </a:lnTo>
                  <a:lnTo>
                    <a:pt x="12217" y="1400"/>
                  </a:lnTo>
                  <a:lnTo>
                    <a:pt x="12414" y="2000"/>
                  </a:lnTo>
                  <a:lnTo>
                    <a:pt x="12808" y="2000"/>
                  </a:lnTo>
                  <a:lnTo>
                    <a:pt x="12906" y="2200"/>
                  </a:lnTo>
                  <a:lnTo>
                    <a:pt x="13202" y="2800"/>
                  </a:lnTo>
                  <a:lnTo>
                    <a:pt x="13498" y="3200"/>
                  </a:lnTo>
                  <a:lnTo>
                    <a:pt x="13596" y="3400"/>
                  </a:lnTo>
                  <a:lnTo>
                    <a:pt x="13793" y="4000"/>
                  </a:lnTo>
                  <a:lnTo>
                    <a:pt x="14187" y="4600"/>
                  </a:lnTo>
                  <a:lnTo>
                    <a:pt x="14384" y="5200"/>
                  </a:lnTo>
                  <a:lnTo>
                    <a:pt x="14581" y="5600"/>
                  </a:lnTo>
                  <a:lnTo>
                    <a:pt x="14877" y="6200"/>
                  </a:lnTo>
                  <a:lnTo>
                    <a:pt x="15074" y="6800"/>
                  </a:lnTo>
                  <a:lnTo>
                    <a:pt x="15271" y="7200"/>
                  </a:lnTo>
                  <a:lnTo>
                    <a:pt x="15468" y="7800"/>
                  </a:lnTo>
                  <a:lnTo>
                    <a:pt x="15764" y="8400"/>
                  </a:lnTo>
                  <a:lnTo>
                    <a:pt x="15961" y="9200"/>
                  </a:lnTo>
                  <a:lnTo>
                    <a:pt x="16256" y="9800"/>
                  </a:lnTo>
                  <a:lnTo>
                    <a:pt x="16355" y="10000"/>
                  </a:lnTo>
                  <a:lnTo>
                    <a:pt x="16650" y="10200"/>
                  </a:lnTo>
                  <a:lnTo>
                    <a:pt x="16749" y="10800"/>
                  </a:lnTo>
                  <a:lnTo>
                    <a:pt x="16946" y="11800"/>
                  </a:lnTo>
                  <a:lnTo>
                    <a:pt x="17143" y="12200"/>
                  </a:lnTo>
                  <a:lnTo>
                    <a:pt x="17340" y="12800"/>
                  </a:lnTo>
                  <a:lnTo>
                    <a:pt x="17635" y="13000"/>
                  </a:lnTo>
                  <a:lnTo>
                    <a:pt x="17734" y="13600"/>
                  </a:lnTo>
                  <a:lnTo>
                    <a:pt x="17931" y="14600"/>
                  </a:lnTo>
                  <a:lnTo>
                    <a:pt x="18128" y="15000"/>
                  </a:lnTo>
                  <a:lnTo>
                    <a:pt x="18424" y="15600"/>
                  </a:lnTo>
                  <a:lnTo>
                    <a:pt x="18522" y="16000"/>
                  </a:lnTo>
                  <a:lnTo>
                    <a:pt x="18818" y="16600"/>
                  </a:lnTo>
                  <a:lnTo>
                    <a:pt x="18916" y="16800"/>
                  </a:lnTo>
                  <a:lnTo>
                    <a:pt x="19113" y="17000"/>
                  </a:lnTo>
                  <a:lnTo>
                    <a:pt x="19212" y="17600"/>
                  </a:lnTo>
                  <a:lnTo>
                    <a:pt x="19310" y="18200"/>
                  </a:lnTo>
                  <a:lnTo>
                    <a:pt x="19507" y="18600"/>
                  </a:lnTo>
                  <a:lnTo>
                    <a:pt x="19606" y="18800"/>
                  </a:lnTo>
                  <a:lnTo>
                    <a:pt x="19704" y="19400"/>
                  </a:lnTo>
                  <a:lnTo>
                    <a:pt x="19901" y="19600"/>
                  </a:lnTo>
                  <a:lnTo>
                    <a:pt x="19901" y="1980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9" name="Freeform 113"/>
            <p:cNvSpPr>
              <a:spLocks/>
            </p:cNvSpPr>
            <p:nvPr/>
          </p:nvSpPr>
          <p:spPr bwMode="auto">
            <a:xfrm>
              <a:off x="1718" y="3491"/>
              <a:ext cx="76" cy="3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185" y="825"/>
                  </a:lnTo>
                  <a:lnTo>
                    <a:pt x="370" y="1443"/>
                  </a:lnTo>
                  <a:lnTo>
                    <a:pt x="556" y="2062"/>
                  </a:lnTo>
                  <a:lnTo>
                    <a:pt x="833" y="2680"/>
                  </a:lnTo>
                  <a:lnTo>
                    <a:pt x="926" y="3299"/>
                  </a:lnTo>
                  <a:lnTo>
                    <a:pt x="1204" y="3918"/>
                  </a:lnTo>
                  <a:lnTo>
                    <a:pt x="1389" y="4330"/>
                  </a:lnTo>
                  <a:lnTo>
                    <a:pt x="1481" y="4948"/>
                  </a:lnTo>
                  <a:lnTo>
                    <a:pt x="1759" y="5567"/>
                  </a:lnTo>
                  <a:lnTo>
                    <a:pt x="2130" y="6392"/>
                  </a:lnTo>
                  <a:lnTo>
                    <a:pt x="2130" y="6804"/>
                  </a:lnTo>
                  <a:lnTo>
                    <a:pt x="2500" y="7216"/>
                  </a:lnTo>
                  <a:lnTo>
                    <a:pt x="2685" y="7835"/>
                  </a:lnTo>
                  <a:lnTo>
                    <a:pt x="2778" y="8454"/>
                  </a:lnTo>
                  <a:lnTo>
                    <a:pt x="2963" y="9278"/>
                  </a:lnTo>
                  <a:lnTo>
                    <a:pt x="3148" y="9691"/>
                  </a:lnTo>
                  <a:lnTo>
                    <a:pt x="3426" y="10309"/>
                  </a:lnTo>
                  <a:lnTo>
                    <a:pt x="3519" y="10928"/>
                  </a:lnTo>
                  <a:lnTo>
                    <a:pt x="3796" y="11134"/>
                  </a:lnTo>
                  <a:lnTo>
                    <a:pt x="4074" y="11753"/>
                  </a:lnTo>
                  <a:lnTo>
                    <a:pt x="4167" y="12371"/>
                  </a:lnTo>
                  <a:lnTo>
                    <a:pt x="4352" y="12990"/>
                  </a:lnTo>
                  <a:lnTo>
                    <a:pt x="4537" y="13196"/>
                  </a:lnTo>
                  <a:lnTo>
                    <a:pt x="4722" y="13814"/>
                  </a:lnTo>
                  <a:lnTo>
                    <a:pt x="5000" y="14021"/>
                  </a:lnTo>
                  <a:lnTo>
                    <a:pt x="5093" y="14639"/>
                  </a:lnTo>
                  <a:lnTo>
                    <a:pt x="5370" y="14845"/>
                  </a:lnTo>
                  <a:lnTo>
                    <a:pt x="5556" y="15464"/>
                  </a:lnTo>
                  <a:lnTo>
                    <a:pt x="5741" y="15876"/>
                  </a:lnTo>
                  <a:lnTo>
                    <a:pt x="6111" y="16495"/>
                  </a:lnTo>
                  <a:lnTo>
                    <a:pt x="6296" y="16701"/>
                  </a:lnTo>
                  <a:lnTo>
                    <a:pt x="6389" y="16907"/>
                  </a:lnTo>
                  <a:lnTo>
                    <a:pt x="6667" y="17526"/>
                  </a:lnTo>
                  <a:lnTo>
                    <a:pt x="6852" y="17526"/>
                  </a:lnTo>
                  <a:lnTo>
                    <a:pt x="7037" y="17938"/>
                  </a:lnTo>
                  <a:lnTo>
                    <a:pt x="7315" y="18144"/>
                  </a:lnTo>
                  <a:lnTo>
                    <a:pt x="7407" y="18557"/>
                  </a:lnTo>
                  <a:lnTo>
                    <a:pt x="7685" y="18763"/>
                  </a:lnTo>
                  <a:lnTo>
                    <a:pt x="7963" y="19175"/>
                  </a:lnTo>
                  <a:lnTo>
                    <a:pt x="7963" y="19381"/>
                  </a:lnTo>
                  <a:lnTo>
                    <a:pt x="8241" y="19588"/>
                  </a:lnTo>
                  <a:lnTo>
                    <a:pt x="8426" y="19588"/>
                  </a:lnTo>
                  <a:lnTo>
                    <a:pt x="8611" y="19794"/>
                  </a:lnTo>
                  <a:lnTo>
                    <a:pt x="8889" y="19794"/>
                  </a:lnTo>
                  <a:lnTo>
                    <a:pt x="8981" y="19794"/>
                  </a:lnTo>
                  <a:lnTo>
                    <a:pt x="9259" y="19794"/>
                  </a:lnTo>
                  <a:lnTo>
                    <a:pt x="9444" y="19794"/>
                  </a:lnTo>
                  <a:lnTo>
                    <a:pt x="9630" y="19794"/>
                  </a:lnTo>
                  <a:lnTo>
                    <a:pt x="9907" y="19794"/>
                  </a:lnTo>
                  <a:lnTo>
                    <a:pt x="10185" y="19794"/>
                  </a:lnTo>
                  <a:lnTo>
                    <a:pt x="10370" y="19794"/>
                  </a:lnTo>
                  <a:lnTo>
                    <a:pt x="10648" y="19794"/>
                  </a:lnTo>
                  <a:lnTo>
                    <a:pt x="10741" y="19588"/>
                  </a:lnTo>
                  <a:lnTo>
                    <a:pt x="11019" y="19588"/>
                  </a:lnTo>
                  <a:lnTo>
                    <a:pt x="11296" y="19381"/>
                  </a:lnTo>
                  <a:lnTo>
                    <a:pt x="11574" y="19175"/>
                  </a:lnTo>
                  <a:lnTo>
                    <a:pt x="11852" y="18763"/>
                  </a:lnTo>
                  <a:lnTo>
                    <a:pt x="11944" y="18557"/>
                  </a:lnTo>
                  <a:lnTo>
                    <a:pt x="12130" y="17938"/>
                  </a:lnTo>
                  <a:lnTo>
                    <a:pt x="12500" y="17526"/>
                  </a:lnTo>
                  <a:lnTo>
                    <a:pt x="12685" y="16907"/>
                  </a:lnTo>
                  <a:lnTo>
                    <a:pt x="12963" y="16907"/>
                  </a:lnTo>
                  <a:lnTo>
                    <a:pt x="13241" y="16495"/>
                  </a:lnTo>
                  <a:lnTo>
                    <a:pt x="13426" y="15876"/>
                  </a:lnTo>
                  <a:lnTo>
                    <a:pt x="13704" y="15464"/>
                  </a:lnTo>
                  <a:lnTo>
                    <a:pt x="13981" y="14845"/>
                  </a:lnTo>
                  <a:lnTo>
                    <a:pt x="14259" y="14639"/>
                  </a:lnTo>
                  <a:lnTo>
                    <a:pt x="14537" y="14021"/>
                  </a:lnTo>
                  <a:lnTo>
                    <a:pt x="14815" y="13608"/>
                  </a:lnTo>
                  <a:lnTo>
                    <a:pt x="14907" y="12990"/>
                  </a:lnTo>
                  <a:lnTo>
                    <a:pt x="15278" y="12371"/>
                  </a:lnTo>
                  <a:lnTo>
                    <a:pt x="15556" y="11753"/>
                  </a:lnTo>
                  <a:lnTo>
                    <a:pt x="15741" y="11134"/>
                  </a:lnTo>
                  <a:lnTo>
                    <a:pt x="15926" y="10515"/>
                  </a:lnTo>
                  <a:lnTo>
                    <a:pt x="16204" y="10309"/>
                  </a:lnTo>
                  <a:lnTo>
                    <a:pt x="16389" y="9691"/>
                  </a:lnTo>
                  <a:lnTo>
                    <a:pt x="16574" y="9072"/>
                  </a:lnTo>
                  <a:lnTo>
                    <a:pt x="16852" y="8454"/>
                  </a:lnTo>
                  <a:lnTo>
                    <a:pt x="17037" y="7835"/>
                  </a:lnTo>
                  <a:lnTo>
                    <a:pt x="17222" y="7216"/>
                  </a:lnTo>
                  <a:lnTo>
                    <a:pt x="17407" y="6804"/>
                  </a:lnTo>
                  <a:lnTo>
                    <a:pt x="17685" y="6392"/>
                  </a:lnTo>
                  <a:lnTo>
                    <a:pt x="17870" y="5979"/>
                  </a:lnTo>
                  <a:lnTo>
                    <a:pt x="18241" y="5361"/>
                  </a:lnTo>
                  <a:lnTo>
                    <a:pt x="18333" y="4742"/>
                  </a:lnTo>
                  <a:lnTo>
                    <a:pt x="18519" y="4330"/>
                  </a:lnTo>
                  <a:lnTo>
                    <a:pt x="18796" y="3918"/>
                  </a:lnTo>
                  <a:lnTo>
                    <a:pt x="18981" y="3505"/>
                  </a:lnTo>
                  <a:lnTo>
                    <a:pt x="19167" y="3299"/>
                  </a:lnTo>
                  <a:lnTo>
                    <a:pt x="19167" y="2680"/>
                  </a:lnTo>
                  <a:lnTo>
                    <a:pt x="19352" y="2268"/>
                  </a:lnTo>
                  <a:lnTo>
                    <a:pt x="19537" y="2062"/>
                  </a:lnTo>
                  <a:lnTo>
                    <a:pt x="19630" y="1443"/>
                  </a:lnTo>
                  <a:lnTo>
                    <a:pt x="19815" y="1443"/>
                  </a:lnTo>
                  <a:lnTo>
                    <a:pt x="19815" y="825"/>
                  </a:lnTo>
                  <a:lnTo>
                    <a:pt x="19907" y="825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90" name="Line 114"/>
            <p:cNvSpPr>
              <a:spLocks noChangeShapeType="1"/>
            </p:cNvSpPr>
            <p:nvPr/>
          </p:nvSpPr>
          <p:spPr bwMode="auto">
            <a:xfrm flipV="1">
              <a:off x="1794" y="3486"/>
              <a:ext cx="104" cy="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91" name="Freeform 115"/>
            <p:cNvSpPr>
              <a:spLocks/>
            </p:cNvSpPr>
            <p:nvPr/>
          </p:nvSpPr>
          <p:spPr bwMode="auto">
            <a:xfrm>
              <a:off x="1498" y="3691"/>
              <a:ext cx="71" cy="3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23"/>
                  </a:moveTo>
                  <a:lnTo>
                    <a:pt x="197" y="18641"/>
                  </a:lnTo>
                  <a:lnTo>
                    <a:pt x="493" y="17670"/>
                  </a:lnTo>
                  <a:lnTo>
                    <a:pt x="690" y="17087"/>
                  </a:lnTo>
                  <a:lnTo>
                    <a:pt x="887" y="16699"/>
                  </a:lnTo>
                  <a:lnTo>
                    <a:pt x="985" y="16117"/>
                  </a:lnTo>
                  <a:lnTo>
                    <a:pt x="1281" y="15146"/>
                  </a:lnTo>
                  <a:lnTo>
                    <a:pt x="1576" y="14951"/>
                  </a:lnTo>
                  <a:lnTo>
                    <a:pt x="1675" y="14369"/>
                  </a:lnTo>
                  <a:lnTo>
                    <a:pt x="1970" y="13592"/>
                  </a:lnTo>
                  <a:lnTo>
                    <a:pt x="2167" y="13010"/>
                  </a:lnTo>
                  <a:lnTo>
                    <a:pt x="2562" y="12427"/>
                  </a:lnTo>
                  <a:lnTo>
                    <a:pt x="2660" y="12039"/>
                  </a:lnTo>
                  <a:lnTo>
                    <a:pt x="2956" y="11262"/>
                  </a:lnTo>
                  <a:lnTo>
                    <a:pt x="3054" y="10680"/>
                  </a:lnTo>
                  <a:lnTo>
                    <a:pt x="3350" y="10291"/>
                  </a:lnTo>
                  <a:lnTo>
                    <a:pt x="3547" y="10097"/>
                  </a:lnTo>
                  <a:lnTo>
                    <a:pt x="3744" y="9515"/>
                  </a:lnTo>
                  <a:lnTo>
                    <a:pt x="4039" y="8932"/>
                  </a:lnTo>
                  <a:lnTo>
                    <a:pt x="4236" y="8544"/>
                  </a:lnTo>
                  <a:lnTo>
                    <a:pt x="4433" y="7961"/>
                  </a:lnTo>
                  <a:lnTo>
                    <a:pt x="4729" y="7573"/>
                  </a:lnTo>
                  <a:lnTo>
                    <a:pt x="4828" y="6990"/>
                  </a:lnTo>
                  <a:lnTo>
                    <a:pt x="5123" y="6602"/>
                  </a:lnTo>
                  <a:lnTo>
                    <a:pt x="5320" y="6019"/>
                  </a:lnTo>
                  <a:lnTo>
                    <a:pt x="5419" y="5631"/>
                  </a:lnTo>
                  <a:lnTo>
                    <a:pt x="5813" y="5243"/>
                  </a:lnTo>
                  <a:lnTo>
                    <a:pt x="5813" y="4660"/>
                  </a:lnTo>
                  <a:lnTo>
                    <a:pt x="6305" y="4078"/>
                  </a:lnTo>
                  <a:lnTo>
                    <a:pt x="6502" y="3883"/>
                  </a:lnTo>
                  <a:lnTo>
                    <a:pt x="6601" y="3301"/>
                  </a:lnTo>
                  <a:lnTo>
                    <a:pt x="6897" y="3301"/>
                  </a:lnTo>
                  <a:lnTo>
                    <a:pt x="7192" y="2718"/>
                  </a:lnTo>
                  <a:lnTo>
                    <a:pt x="7291" y="2524"/>
                  </a:lnTo>
                  <a:lnTo>
                    <a:pt x="7586" y="2136"/>
                  </a:lnTo>
                  <a:lnTo>
                    <a:pt x="7685" y="1942"/>
                  </a:lnTo>
                  <a:lnTo>
                    <a:pt x="7980" y="1942"/>
                  </a:lnTo>
                  <a:lnTo>
                    <a:pt x="8177" y="1359"/>
                  </a:lnTo>
                  <a:lnTo>
                    <a:pt x="8374" y="1359"/>
                  </a:lnTo>
                  <a:lnTo>
                    <a:pt x="8571" y="777"/>
                  </a:lnTo>
                  <a:lnTo>
                    <a:pt x="8768" y="777"/>
                  </a:lnTo>
                  <a:lnTo>
                    <a:pt x="8966" y="583"/>
                  </a:lnTo>
                  <a:lnTo>
                    <a:pt x="9163" y="583"/>
                  </a:lnTo>
                  <a:lnTo>
                    <a:pt x="9458" y="388"/>
                  </a:lnTo>
                  <a:lnTo>
                    <a:pt x="9557" y="388"/>
                  </a:lnTo>
                  <a:lnTo>
                    <a:pt x="9852" y="388"/>
                  </a:lnTo>
                  <a:lnTo>
                    <a:pt x="10148" y="0"/>
                  </a:lnTo>
                  <a:lnTo>
                    <a:pt x="10345" y="0"/>
                  </a:lnTo>
                  <a:lnTo>
                    <a:pt x="10640" y="0"/>
                  </a:lnTo>
                  <a:lnTo>
                    <a:pt x="10739" y="0"/>
                  </a:lnTo>
                  <a:lnTo>
                    <a:pt x="10936" y="388"/>
                  </a:lnTo>
                  <a:lnTo>
                    <a:pt x="11133" y="388"/>
                  </a:lnTo>
                  <a:lnTo>
                    <a:pt x="11429" y="583"/>
                  </a:lnTo>
                  <a:lnTo>
                    <a:pt x="11626" y="583"/>
                  </a:lnTo>
                  <a:lnTo>
                    <a:pt x="11823" y="777"/>
                  </a:lnTo>
                  <a:lnTo>
                    <a:pt x="12118" y="777"/>
                  </a:lnTo>
                  <a:lnTo>
                    <a:pt x="12217" y="1359"/>
                  </a:lnTo>
                  <a:lnTo>
                    <a:pt x="12414" y="1942"/>
                  </a:lnTo>
                  <a:lnTo>
                    <a:pt x="12808" y="1942"/>
                  </a:lnTo>
                  <a:lnTo>
                    <a:pt x="12906" y="2136"/>
                  </a:lnTo>
                  <a:lnTo>
                    <a:pt x="13202" y="2718"/>
                  </a:lnTo>
                  <a:lnTo>
                    <a:pt x="13498" y="3301"/>
                  </a:lnTo>
                  <a:lnTo>
                    <a:pt x="13596" y="3883"/>
                  </a:lnTo>
                  <a:lnTo>
                    <a:pt x="13793" y="3883"/>
                  </a:lnTo>
                  <a:lnTo>
                    <a:pt x="14187" y="4466"/>
                  </a:lnTo>
                  <a:lnTo>
                    <a:pt x="14384" y="5049"/>
                  </a:lnTo>
                  <a:lnTo>
                    <a:pt x="14581" y="5631"/>
                  </a:lnTo>
                  <a:lnTo>
                    <a:pt x="14877" y="6019"/>
                  </a:lnTo>
                  <a:lnTo>
                    <a:pt x="15074" y="6602"/>
                  </a:lnTo>
                  <a:lnTo>
                    <a:pt x="15271" y="7184"/>
                  </a:lnTo>
                  <a:lnTo>
                    <a:pt x="15468" y="7767"/>
                  </a:lnTo>
                  <a:lnTo>
                    <a:pt x="15764" y="8350"/>
                  </a:lnTo>
                  <a:lnTo>
                    <a:pt x="15961" y="8932"/>
                  </a:lnTo>
                  <a:lnTo>
                    <a:pt x="16256" y="9515"/>
                  </a:lnTo>
                  <a:lnTo>
                    <a:pt x="16355" y="10097"/>
                  </a:lnTo>
                  <a:lnTo>
                    <a:pt x="16650" y="10291"/>
                  </a:lnTo>
                  <a:lnTo>
                    <a:pt x="16749" y="10680"/>
                  </a:lnTo>
                  <a:lnTo>
                    <a:pt x="16946" y="11650"/>
                  </a:lnTo>
                  <a:lnTo>
                    <a:pt x="17143" y="12039"/>
                  </a:lnTo>
                  <a:lnTo>
                    <a:pt x="17340" y="12427"/>
                  </a:lnTo>
                  <a:lnTo>
                    <a:pt x="17635" y="13204"/>
                  </a:lnTo>
                  <a:lnTo>
                    <a:pt x="17734" y="13786"/>
                  </a:lnTo>
                  <a:lnTo>
                    <a:pt x="17931" y="14369"/>
                  </a:lnTo>
                  <a:lnTo>
                    <a:pt x="18128" y="14951"/>
                  </a:lnTo>
                  <a:lnTo>
                    <a:pt x="18424" y="15146"/>
                  </a:lnTo>
                  <a:lnTo>
                    <a:pt x="18522" y="15728"/>
                  </a:lnTo>
                  <a:lnTo>
                    <a:pt x="18818" y="16311"/>
                  </a:lnTo>
                  <a:lnTo>
                    <a:pt x="18916" y="16893"/>
                  </a:lnTo>
                  <a:lnTo>
                    <a:pt x="19113" y="17087"/>
                  </a:lnTo>
                  <a:lnTo>
                    <a:pt x="19212" y="17670"/>
                  </a:lnTo>
                  <a:lnTo>
                    <a:pt x="19310" y="18058"/>
                  </a:lnTo>
                  <a:lnTo>
                    <a:pt x="19507" y="18641"/>
                  </a:lnTo>
                  <a:lnTo>
                    <a:pt x="19606" y="18835"/>
                  </a:lnTo>
                  <a:lnTo>
                    <a:pt x="19704" y="19223"/>
                  </a:lnTo>
                  <a:lnTo>
                    <a:pt x="19901" y="19612"/>
                  </a:lnTo>
                  <a:lnTo>
                    <a:pt x="19901" y="1980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92" name="Freeform 116"/>
            <p:cNvSpPr>
              <a:spLocks/>
            </p:cNvSpPr>
            <p:nvPr/>
          </p:nvSpPr>
          <p:spPr bwMode="auto">
            <a:xfrm>
              <a:off x="1569" y="3726"/>
              <a:ext cx="76" cy="3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185" y="800"/>
                  </a:lnTo>
                  <a:lnTo>
                    <a:pt x="370" y="1400"/>
                  </a:lnTo>
                  <a:lnTo>
                    <a:pt x="556" y="2000"/>
                  </a:lnTo>
                  <a:lnTo>
                    <a:pt x="833" y="2600"/>
                  </a:lnTo>
                  <a:lnTo>
                    <a:pt x="926" y="3200"/>
                  </a:lnTo>
                  <a:lnTo>
                    <a:pt x="1204" y="4000"/>
                  </a:lnTo>
                  <a:lnTo>
                    <a:pt x="1389" y="4200"/>
                  </a:lnTo>
                  <a:lnTo>
                    <a:pt x="1481" y="5200"/>
                  </a:lnTo>
                  <a:lnTo>
                    <a:pt x="1759" y="5600"/>
                  </a:lnTo>
                  <a:lnTo>
                    <a:pt x="2130" y="6200"/>
                  </a:lnTo>
                  <a:lnTo>
                    <a:pt x="2130" y="7200"/>
                  </a:lnTo>
                  <a:lnTo>
                    <a:pt x="2500" y="7800"/>
                  </a:lnTo>
                  <a:lnTo>
                    <a:pt x="2685" y="8200"/>
                  </a:lnTo>
                  <a:lnTo>
                    <a:pt x="2778" y="8800"/>
                  </a:lnTo>
                  <a:lnTo>
                    <a:pt x="2963" y="9400"/>
                  </a:lnTo>
                  <a:lnTo>
                    <a:pt x="3148" y="10000"/>
                  </a:lnTo>
                  <a:lnTo>
                    <a:pt x="3426" y="10200"/>
                  </a:lnTo>
                  <a:lnTo>
                    <a:pt x="3519" y="10800"/>
                  </a:lnTo>
                  <a:lnTo>
                    <a:pt x="3796" y="11400"/>
                  </a:lnTo>
                  <a:lnTo>
                    <a:pt x="4074" y="11800"/>
                  </a:lnTo>
                  <a:lnTo>
                    <a:pt x="4167" y="12200"/>
                  </a:lnTo>
                  <a:lnTo>
                    <a:pt x="4352" y="12800"/>
                  </a:lnTo>
                  <a:lnTo>
                    <a:pt x="4537" y="13400"/>
                  </a:lnTo>
                  <a:lnTo>
                    <a:pt x="4722" y="13600"/>
                  </a:lnTo>
                  <a:lnTo>
                    <a:pt x="5000" y="14200"/>
                  </a:lnTo>
                  <a:lnTo>
                    <a:pt x="5093" y="14800"/>
                  </a:lnTo>
                  <a:lnTo>
                    <a:pt x="5370" y="15000"/>
                  </a:lnTo>
                  <a:lnTo>
                    <a:pt x="5556" y="15400"/>
                  </a:lnTo>
                  <a:lnTo>
                    <a:pt x="5741" y="16000"/>
                  </a:lnTo>
                  <a:lnTo>
                    <a:pt x="6111" y="16200"/>
                  </a:lnTo>
                  <a:lnTo>
                    <a:pt x="6296" y="16600"/>
                  </a:lnTo>
                  <a:lnTo>
                    <a:pt x="6389" y="17000"/>
                  </a:lnTo>
                  <a:lnTo>
                    <a:pt x="6667" y="17600"/>
                  </a:lnTo>
                  <a:lnTo>
                    <a:pt x="6852" y="17600"/>
                  </a:lnTo>
                  <a:lnTo>
                    <a:pt x="7037" y="18000"/>
                  </a:lnTo>
                  <a:lnTo>
                    <a:pt x="7315" y="18200"/>
                  </a:lnTo>
                  <a:lnTo>
                    <a:pt x="7407" y="18600"/>
                  </a:lnTo>
                  <a:lnTo>
                    <a:pt x="7685" y="18800"/>
                  </a:lnTo>
                  <a:lnTo>
                    <a:pt x="7963" y="19200"/>
                  </a:lnTo>
                  <a:lnTo>
                    <a:pt x="7963" y="19400"/>
                  </a:lnTo>
                  <a:lnTo>
                    <a:pt x="8241" y="19600"/>
                  </a:lnTo>
                  <a:lnTo>
                    <a:pt x="8426" y="19600"/>
                  </a:lnTo>
                  <a:lnTo>
                    <a:pt x="8611" y="19800"/>
                  </a:lnTo>
                  <a:lnTo>
                    <a:pt x="8889" y="19800"/>
                  </a:lnTo>
                  <a:lnTo>
                    <a:pt x="8981" y="19800"/>
                  </a:lnTo>
                  <a:lnTo>
                    <a:pt x="9259" y="19800"/>
                  </a:lnTo>
                  <a:lnTo>
                    <a:pt x="9444" y="19800"/>
                  </a:lnTo>
                  <a:lnTo>
                    <a:pt x="9630" y="19800"/>
                  </a:lnTo>
                  <a:lnTo>
                    <a:pt x="9907" y="19800"/>
                  </a:lnTo>
                  <a:lnTo>
                    <a:pt x="10185" y="19800"/>
                  </a:lnTo>
                  <a:lnTo>
                    <a:pt x="10370" y="19800"/>
                  </a:lnTo>
                  <a:lnTo>
                    <a:pt x="10648" y="19800"/>
                  </a:lnTo>
                  <a:lnTo>
                    <a:pt x="10741" y="19600"/>
                  </a:lnTo>
                  <a:lnTo>
                    <a:pt x="11019" y="19600"/>
                  </a:lnTo>
                  <a:lnTo>
                    <a:pt x="11296" y="19400"/>
                  </a:lnTo>
                  <a:lnTo>
                    <a:pt x="11574" y="19200"/>
                  </a:lnTo>
                  <a:lnTo>
                    <a:pt x="11852" y="18800"/>
                  </a:lnTo>
                  <a:lnTo>
                    <a:pt x="11944" y="18200"/>
                  </a:lnTo>
                  <a:lnTo>
                    <a:pt x="12130" y="18000"/>
                  </a:lnTo>
                  <a:lnTo>
                    <a:pt x="12500" y="17600"/>
                  </a:lnTo>
                  <a:lnTo>
                    <a:pt x="12685" y="17000"/>
                  </a:lnTo>
                  <a:lnTo>
                    <a:pt x="12963" y="16600"/>
                  </a:lnTo>
                  <a:lnTo>
                    <a:pt x="13241" y="16600"/>
                  </a:lnTo>
                  <a:lnTo>
                    <a:pt x="13426" y="16000"/>
                  </a:lnTo>
                  <a:lnTo>
                    <a:pt x="13704" y="15400"/>
                  </a:lnTo>
                  <a:lnTo>
                    <a:pt x="13981" y="14800"/>
                  </a:lnTo>
                  <a:lnTo>
                    <a:pt x="14259" y="14200"/>
                  </a:lnTo>
                  <a:lnTo>
                    <a:pt x="14537" y="13600"/>
                  </a:lnTo>
                  <a:lnTo>
                    <a:pt x="14815" y="13400"/>
                  </a:lnTo>
                  <a:lnTo>
                    <a:pt x="14907" y="12800"/>
                  </a:lnTo>
                  <a:lnTo>
                    <a:pt x="15278" y="12200"/>
                  </a:lnTo>
                  <a:lnTo>
                    <a:pt x="15556" y="11800"/>
                  </a:lnTo>
                  <a:lnTo>
                    <a:pt x="15741" y="10800"/>
                  </a:lnTo>
                  <a:lnTo>
                    <a:pt x="15926" y="10600"/>
                  </a:lnTo>
                  <a:lnTo>
                    <a:pt x="16204" y="10200"/>
                  </a:lnTo>
                  <a:lnTo>
                    <a:pt x="16389" y="9800"/>
                  </a:lnTo>
                  <a:lnTo>
                    <a:pt x="16574" y="9200"/>
                  </a:lnTo>
                  <a:lnTo>
                    <a:pt x="16852" y="8400"/>
                  </a:lnTo>
                  <a:lnTo>
                    <a:pt x="17037" y="8200"/>
                  </a:lnTo>
                  <a:lnTo>
                    <a:pt x="17222" y="7800"/>
                  </a:lnTo>
                  <a:lnTo>
                    <a:pt x="17407" y="7200"/>
                  </a:lnTo>
                  <a:lnTo>
                    <a:pt x="17685" y="6600"/>
                  </a:lnTo>
                  <a:lnTo>
                    <a:pt x="17870" y="6000"/>
                  </a:lnTo>
                  <a:lnTo>
                    <a:pt x="18241" y="5400"/>
                  </a:lnTo>
                  <a:lnTo>
                    <a:pt x="18333" y="4800"/>
                  </a:lnTo>
                  <a:lnTo>
                    <a:pt x="18519" y="4200"/>
                  </a:lnTo>
                  <a:lnTo>
                    <a:pt x="18796" y="4000"/>
                  </a:lnTo>
                  <a:lnTo>
                    <a:pt x="18981" y="3600"/>
                  </a:lnTo>
                  <a:lnTo>
                    <a:pt x="19167" y="3200"/>
                  </a:lnTo>
                  <a:lnTo>
                    <a:pt x="19167" y="2800"/>
                  </a:lnTo>
                  <a:lnTo>
                    <a:pt x="19352" y="2200"/>
                  </a:lnTo>
                  <a:lnTo>
                    <a:pt x="19537" y="2000"/>
                  </a:lnTo>
                  <a:lnTo>
                    <a:pt x="19630" y="2000"/>
                  </a:lnTo>
                  <a:lnTo>
                    <a:pt x="19815" y="1400"/>
                  </a:lnTo>
                  <a:lnTo>
                    <a:pt x="19815" y="800"/>
                  </a:lnTo>
                  <a:lnTo>
                    <a:pt x="19907" y="80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93" name="Freeform 117"/>
            <p:cNvSpPr>
              <a:spLocks/>
            </p:cNvSpPr>
            <p:nvPr/>
          </p:nvSpPr>
          <p:spPr bwMode="auto">
            <a:xfrm>
              <a:off x="1647" y="3692"/>
              <a:ext cx="71" cy="3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00"/>
                  </a:moveTo>
                  <a:lnTo>
                    <a:pt x="197" y="18600"/>
                  </a:lnTo>
                  <a:lnTo>
                    <a:pt x="493" y="17600"/>
                  </a:lnTo>
                  <a:lnTo>
                    <a:pt x="690" y="17000"/>
                  </a:lnTo>
                  <a:lnTo>
                    <a:pt x="887" y="16800"/>
                  </a:lnTo>
                  <a:lnTo>
                    <a:pt x="985" y="16000"/>
                  </a:lnTo>
                  <a:lnTo>
                    <a:pt x="1281" y="15600"/>
                  </a:lnTo>
                  <a:lnTo>
                    <a:pt x="1576" y="15000"/>
                  </a:lnTo>
                  <a:lnTo>
                    <a:pt x="1675" y="14200"/>
                  </a:lnTo>
                  <a:lnTo>
                    <a:pt x="1970" y="13600"/>
                  </a:lnTo>
                  <a:lnTo>
                    <a:pt x="2167" y="13000"/>
                  </a:lnTo>
                  <a:lnTo>
                    <a:pt x="2562" y="12800"/>
                  </a:lnTo>
                  <a:lnTo>
                    <a:pt x="2660" y="12000"/>
                  </a:lnTo>
                  <a:lnTo>
                    <a:pt x="2956" y="11400"/>
                  </a:lnTo>
                  <a:lnTo>
                    <a:pt x="3054" y="10800"/>
                  </a:lnTo>
                  <a:lnTo>
                    <a:pt x="3350" y="10200"/>
                  </a:lnTo>
                  <a:lnTo>
                    <a:pt x="3547" y="10000"/>
                  </a:lnTo>
                  <a:lnTo>
                    <a:pt x="3744" y="9800"/>
                  </a:lnTo>
                  <a:lnTo>
                    <a:pt x="4039" y="9200"/>
                  </a:lnTo>
                  <a:lnTo>
                    <a:pt x="4236" y="8400"/>
                  </a:lnTo>
                  <a:lnTo>
                    <a:pt x="4433" y="8000"/>
                  </a:lnTo>
                  <a:lnTo>
                    <a:pt x="4729" y="7400"/>
                  </a:lnTo>
                  <a:lnTo>
                    <a:pt x="4828" y="6800"/>
                  </a:lnTo>
                  <a:lnTo>
                    <a:pt x="5123" y="6200"/>
                  </a:lnTo>
                  <a:lnTo>
                    <a:pt x="5320" y="5600"/>
                  </a:lnTo>
                  <a:lnTo>
                    <a:pt x="5419" y="5600"/>
                  </a:lnTo>
                  <a:lnTo>
                    <a:pt x="5813" y="5200"/>
                  </a:lnTo>
                  <a:lnTo>
                    <a:pt x="5813" y="4600"/>
                  </a:lnTo>
                  <a:lnTo>
                    <a:pt x="6305" y="4200"/>
                  </a:lnTo>
                  <a:lnTo>
                    <a:pt x="6502" y="4000"/>
                  </a:lnTo>
                  <a:lnTo>
                    <a:pt x="6601" y="3400"/>
                  </a:lnTo>
                  <a:lnTo>
                    <a:pt x="6897" y="3200"/>
                  </a:lnTo>
                  <a:lnTo>
                    <a:pt x="7192" y="2800"/>
                  </a:lnTo>
                  <a:lnTo>
                    <a:pt x="7291" y="2600"/>
                  </a:lnTo>
                  <a:lnTo>
                    <a:pt x="7586" y="2200"/>
                  </a:lnTo>
                  <a:lnTo>
                    <a:pt x="7685" y="2000"/>
                  </a:lnTo>
                  <a:lnTo>
                    <a:pt x="7980" y="2000"/>
                  </a:lnTo>
                  <a:lnTo>
                    <a:pt x="8177" y="1400"/>
                  </a:lnTo>
                  <a:lnTo>
                    <a:pt x="8374" y="800"/>
                  </a:lnTo>
                  <a:lnTo>
                    <a:pt x="8571" y="800"/>
                  </a:lnTo>
                  <a:lnTo>
                    <a:pt x="8768" y="800"/>
                  </a:lnTo>
                  <a:lnTo>
                    <a:pt x="8966" y="600"/>
                  </a:lnTo>
                  <a:lnTo>
                    <a:pt x="9163" y="600"/>
                  </a:lnTo>
                  <a:lnTo>
                    <a:pt x="9458" y="400"/>
                  </a:lnTo>
                  <a:lnTo>
                    <a:pt x="9557" y="400"/>
                  </a:lnTo>
                  <a:lnTo>
                    <a:pt x="9852" y="400"/>
                  </a:lnTo>
                  <a:lnTo>
                    <a:pt x="10148" y="0"/>
                  </a:lnTo>
                  <a:lnTo>
                    <a:pt x="10345" y="0"/>
                  </a:lnTo>
                  <a:lnTo>
                    <a:pt x="10640" y="0"/>
                  </a:lnTo>
                  <a:lnTo>
                    <a:pt x="10739" y="0"/>
                  </a:lnTo>
                  <a:lnTo>
                    <a:pt x="10936" y="400"/>
                  </a:lnTo>
                  <a:lnTo>
                    <a:pt x="11133" y="400"/>
                  </a:lnTo>
                  <a:lnTo>
                    <a:pt x="11429" y="600"/>
                  </a:lnTo>
                  <a:lnTo>
                    <a:pt x="11626" y="600"/>
                  </a:lnTo>
                  <a:lnTo>
                    <a:pt x="11823" y="800"/>
                  </a:lnTo>
                  <a:lnTo>
                    <a:pt x="12118" y="800"/>
                  </a:lnTo>
                  <a:lnTo>
                    <a:pt x="12217" y="1400"/>
                  </a:lnTo>
                  <a:lnTo>
                    <a:pt x="12414" y="2000"/>
                  </a:lnTo>
                  <a:lnTo>
                    <a:pt x="12808" y="2000"/>
                  </a:lnTo>
                  <a:lnTo>
                    <a:pt x="12906" y="2200"/>
                  </a:lnTo>
                  <a:lnTo>
                    <a:pt x="13202" y="2800"/>
                  </a:lnTo>
                  <a:lnTo>
                    <a:pt x="13498" y="3200"/>
                  </a:lnTo>
                  <a:lnTo>
                    <a:pt x="13596" y="3400"/>
                  </a:lnTo>
                  <a:lnTo>
                    <a:pt x="13793" y="4000"/>
                  </a:lnTo>
                  <a:lnTo>
                    <a:pt x="14187" y="4600"/>
                  </a:lnTo>
                  <a:lnTo>
                    <a:pt x="14384" y="5200"/>
                  </a:lnTo>
                  <a:lnTo>
                    <a:pt x="14581" y="5600"/>
                  </a:lnTo>
                  <a:lnTo>
                    <a:pt x="14877" y="6200"/>
                  </a:lnTo>
                  <a:lnTo>
                    <a:pt x="15074" y="6800"/>
                  </a:lnTo>
                  <a:lnTo>
                    <a:pt x="15271" y="7200"/>
                  </a:lnTo>
                  <a:lnTo>
                    <a:pt x="15468" y="7800"/>
                  </a:lnTo>
                  <a:lnTo>
                    <a:pt x="15764" y="8400"/>
                  </a:lnTo>
                  <a:lnTo>
                    <a:pt x="15961" y="9200"/>
                  </a:lnTo>
                  <a:lnTo>
                    <a:pt x="16256" y="9800"/>
                  </a:lnTo>
                  <a:lnTo>
                    <a:pt x="16355" y="10000"/>
                  </a:lnTo>
                  <a:lnTo>
                    <a:pt x="16650" y="10200"/>
                  </a:lnTo>
                  <a:lnTo>
                    <a:pt x="16749" y="10800"/>
                  </a:lnTo>
                  <a:lnTo>
                    <a:pt x="16946" y="11800"/>
                  </a:lnTo>
                  <a:lnTo>
                    <a:pt x="17143" y="12200"/>
                  </a:lnTo>
                  <a:lnTo>
                    <a:pt x="17340" y="12800"/>
                  </a:lnTo>
                  <a:lnTo>
                    <a:pt x="17635" y="13000"/>
                  </a:lnTo>
                  <a:lnTo>
                    <a:pt x="17734" y="13600"/>
                  </a:lnTo>
                  <a:lnTo>
                    <a:pt x="17931" y="14600"/>
                  </a:lnTo>
                  <a:lnTo>
                    <a:pt x="18128" y="15000"/>
                  </a:lnTo>
                  <a:lnTo>
                    <a:pt x="18424" y="15600"/>
                  </a:lnTo>
                  <a:lnTo>
                    <a:pt x="18522" y="16000"/>
                  </a:lnTo>
                  <a:lnTo>
                    <a:pt x="18818" y="16600"/>
                  </a:lnTo>
                  <a:lnTo>
                    <a:pt x="18916" y="16800"/>
                  </a:lnTo>
                  <a:lnTo>
                    <a:pt x="19113" y="17000"/>
                  </a:lnTo>
                  <a:lnTo>
                    <a:pt x="19212" y="17600"/>
                  </a:lnTo>
                  <a:lnTo>
                    <a:pt x="19310" y="18200"/>
                  </a:lnTo>
                  <a:lnTo>
                    <a:pt x="19507" y="18600"/>
                  </a:lnTo>
                  <a:lnTo>
                    <a:pt x="19606" y="18800"/>
                  </a:lnTo>
                  <a:lnTo>
                    <a:pt x="19704" y="19400"/>
                  </a:lnTo>
                  <a:lnTo>
                    <a:pt x="19901" y="19600"/>
                  </a:lnTo>
                  <a:lnTo>
                    <a:pt x="19901" y="1980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94" name="Freeform 118"/>
            <p:cNvSpPr>
              <a:spLocks/>
            </p:cNvSpPr>
            <p:nvPr/>
          </p:nvSpPr>
          <p:spPr bwMode="auto">
            <a:xfrm>
              <a:off x="1718" y="3726"/>
              <a:ext cx="76" cy="3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185" y="825"/>
                  </a:lnTo>
                  <a:lnTo>
                    <a:pt x="370" y="1443"/>
                  </a:lnTo>
                  <a:lnTo>
                    <a:pt x="556" y="2062"/>
                  </a:lnTo>
                  <a:lnTo>
                    <a:pt x="833" y="2680"/>
                  </a:lnTo>
                  <a:lnTo>
                    <a:pt x="926" y="3299"/>
                  </a:lnTo>
                  <a:lnTo>
                    <a:pt x="1204" y="3918"/>
                  </a:lnTo>
                  <a:lnTo>
                    <a:pt x="1389" y="4330"/>
                  </a:lnTo>
                  <a:lnTo>
                    <a:pt x="1481" y="4948"/>
                  </a:lnTo>
                  <a:lnTo>
                    <a:pt x="1759" y="5567"/>
                  </a:lnTo>
                  <a:lnTo>
                    <a:pt x="2130" y="6392"/>
                  </a:lnTo>
                  <a:lnTo>
                    <a:pt x="2130" y="6804"/>
                  </a:lnTo>
                  <a:lnTo>
                    <a:pt x="2500" y="7216"/>
                  </a:lnTo>
                  <a:lnTo>
                    <a:pt x="2685" y="7835"/>
                  </a:lnTo>
                  <a:lnTo>
                    <a:pt x="2778" y="8454"/>
                  </a:lnTo>
                  <a:lnTo>
                    <a:pt x="2963" y="9278"/>
                  </a:lnTo>
                  <a:lnTo>
                    <a:pt x="3148" y="9691"/>
                  </a:lnTo>
                  <a:lnTo>
                    <a:pt x="3426" y="10309"/>
                  </a:lnTo>
                  <a:lnTo>
                    <a:pt x="3519" y="10928"/>
                  </a:lnTo>
                  <a:lnTo>
                    <a:pt x="3796" y="11134"/>
                  </a:lnTo>
                  <a:lnTo>
                    <a:pt x="4074" y="11753"/>
                  </a:lnTo>
                  <a:lnTo>
                    <a:pt x="4167" y="12371"/>
                  </a:lnTo>
                  <a:lnTo>
                    <a:pt x="4352" y="12990"/>
                  </a:lnTo>
                  <a:lnTo>
                    <a:pt x="4537" y="13196"/>
                  </a:lnTo>
                  <a:lnTo>
                    <a:pt x="4722" y="13814"/>
                  </a:lnTo>
                  <a:lnTo>
                    <a:pt x="5000" y="14021"/>
                  </a:lnTo>
                  <a:lnTo>
                    <a:pt x="5093" y="14639"/>
                  </a:lnTo>
                  <a:lnTo>
                    <a:pt x="5370" y="14845"/>
                  </a:lnTo>
                  <a:lnTo>
                    <a:pt x="5556" y="15464"/>
                  </a:lnTo>
                  <a:lnTo>
                    <a:pt x="5741" y="15876"/>
                  </a:lnTo>
                  <a:lnTo>
                    <a:pt x="6111" y="16495"/>
                  </a:lnTo>
                  <a:lnTo>
                    <a:pt x="6296" y="16701"/>
                  </a:lnTo>
                  <a:lnTo>
                    <a:pt x="6389" y="16907"/>
                  </a:lnTo>
                  <a:lnTo>
                    <a:pt x="6667" y="17526"/>
                  </a:lnTo>
                  <a:lnTo>
                    <a:pt x="6852" y="17526"/>
                  </a:lnTo>
                  <a:lnTo>
                    <a:pt x="7037" y="17938"/>
                  </a:lnTo>
                  <a:lnTo>
                    <a:pt x="7315" y="18144"/>
                  </a:lnTo>
                  <a:lnTo>
                    <a:pt x="7407" y="18557"/>
                  </a:lnTo>
                  <a:lnTo>
                    <a:pt x="7685" y="18763"/>
                  </a:lnTo>
                  <a:lnTo>
                    <a:pt x="7963" y="19175"/>
                  </a:lnTo>
                  <a:lnTo>
                    <a:pt x="7963" y="19381"/>
                  </a:lnTo>
                  <a:lnTo>
                    <a:pt x="8241" y="19588"/>
                  </a:lnTo>
                  <a:lnTo>
                    <a:pt x="8426" y="19588"/>
                  </a:lnTo>
                  <a:lnTo>
                    <a:pt x="8611" y="19794"/>
                  </a:lnTo>
                  <a:lnTo>
                    <a:pt x="8889" y="19794"/>
                  </a:lnTo>
                  <a:lnTo>
                    <a:pt x="8981" y="19794"/>
                  </a:lnTo>
                  <a:lnTo>
                    <a:pt x="9259" y="19794"/>
                  </a:lnTo>
                  <a:lnTo>
                    <a:pt x="9444" y="19794"/>
                  </a:lnTo>
                  <a:lnTo>
                    <a:pt x="9630" y="19794"/>
                  </a:lnTo>
                  <a:lnTo>
                    <a:pt x="9907" y="19794"/>
                  </a:lnTo>
                  <a:lnTo>
                    <a:pt x="10185" y="19794"/>
                  </a:lnTo>
                  <a:lnTo>
                    <a:pt x="10370" y="19794"/>
                  </a:lnTo>
                  <a:lnTo>
                    <a:pt x="10648" y="19794"/>
                  </a:lnTo>
                  <a:lnTo>
                    <a:pt x="10741" y="19588"/>
                  </a:lnTo>
                  <a:lnTo>
                    <a:pt x="11019" y="19588"/>
                  </a:lnTo>
                  <a:lnTo>
                    <a:pt x="11296" y="19381"/>
                  </a:lnTo>
                  <a:lnTo>
                    <a:pt x="11574" y="19175"/>
                  </a:lnTo>
                  <a:lnTo>
                    <a:pt x="11852" y="18763"/>
                  </a:lnTo>
                  <a:lnTo>
                    <a:pt x="11944" y="18557"/>
                  </a:lnTo>
                  <a:lnTo>
                    <a:pt x="12130" y="17938"/>
                  </a:lnTo>
                  <a:lnTo>
                    <a:pt x="12500" y="17526"/>
                  </a:lnTo>
                  <a:lnTo>
                    <a:pt x="12685" y="16907"/>
                  </a:lnTo>
                  <a:lnTo>
                    <a:pt x="12963" y="16907"/>
                  </a:lnTo>
                  <a:lnTo>
                    <a:pt x="13241" y="16495"/>
                  </a:lnTo>
                  <a:lnTo>
                    <a:pt x="13426" y="15876"/>
                  </a:lnTo>
                  <a:lnTo>
                    <a:pt x="13704" y="15464"/>
                  </a:lnTo>
                  <a:lnTo>
                    <a:pt x="13981" y="14845"/>
                  </a:lnTo>
                  <a:lnTo>
                    <a:pt x="14259" y="14639"/>
                  </a:lnTo>
                  <a:lnTo>
                    <a:pt x="14537" y="14021"/>
                  </a:lnTo>
                  <a:lnTo>
                    <a:pt x="14815" y="13608"/>
                  </a:lnTo>
                  <a:lnTo>
                    <a:pt x="14907" y="12990"/>
                  </a:lnTo>
                  <a:lnTo>
                    <a:pt x="15278" y="12371"/>
                  </a:lnTo>
                  <a:lnTo>
                    <a:pt x="15556" y="11753"/>
                  </a:lnTo>
                  <a:lnTo>
                    <a:pt x="15741" y="11134"/>
                  </a:lnTo>
                  <a:lnTo>
                    <a:pt x="15926" y="10515"/>
                  </a:lnTo>
                  <a:lnTo>
                    <a:pt x="16204" y="10309"/>
                  </a:lnTo>
                  <a:lnTo>
                    <a:pt x="16389" y="9691"/>
                  </a:lnTo>
                  <a:lnTo>
                    <a:pt x="16574" y="9072"/>
                  </a:lnTo>
                  <a:lnTo>
                    <a:pt x="16852" y="8454"/>
                  </a:lnTo>
                  <a:lnTo>
                    <a:pt x="17037" y="7835"/>
                  </a:lnTo>
                  <a:lnTo>
                    <a:pt x="17222" y="7216"/>
                  </a:lnTo>
                  <a:lnTo>
                    <a:pt x="17407" y="6804"/>
                  </a:lnTo>
                  <a:lnTo>
                    <a:pt x="17685" y="6392"/>
                  </a:lnTo>
                  <a:lnTo>
                    <a:pt x="17870" y="5979"/>
                  </a:lnTo>
                  <a:lnTo>
                    <a:pt x="18241" y="5361"/>
                  </a:lnTo>
                  <a:lnTo>
                    <a:pt x="18333" y="4742"/>
                  </a:lnTo>
                  <a:lnTo>
                    <a:pt x="18519" y="4330"/>
                  </a:lnTo>
                  <a:lnTo>
                    <a:pt x="18796" y="3918"/>
                  </a:lnTo>
                  <a:lnTo>
                    <a:pt x="18981" y="3505"/>
                  </a:lnTo>
                  <a:lnTo>
                    <a:pt x="19167" y="3299"/>
                  </a:lnTo>
                  <a:lnTo>
                    <a:pt x="19167" y="2680"/>
                  </a:lnTo>
                  <a:lnTo>
                    <a:pt x="19352" y="2268"/>
                  </a:lnTo>
                  <a:lnTo>
                    <a:pt x="19537" y="2062"/>
                  </a:lnTo>
                  <a:lnTo>
                    <a:pt x="19630" y="1443"/>
                  </a:lnTo>
                  <a:lnTo>
                    <a:pt x="19815" y="1443"/>
                  </a:lnTo>
                  <a:lnTo>
                    <a:pt x="19815" y="825"/>
                  </a:lnTo>
                  <a:lnTo>
                    <a:pt x="19907" y="825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95" name="Line 119"/>
            <p:cNvSpPr>
              <a:spLocks noChangeShapeType="1"/>
            </p:cNvSpPr>
            <p:nvPr/>
          </p:nvSpPr>
          <p:spPr bwMode="auto">
            <a:xfrm flipV="1">
              <a:off x="1794" y="3721"/>
              <a:ext cx="104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5352" name="Text Box 120"/>
          <p:cNvSpPr txBox="1">
            <a:spLocks noChangeArrowheads="1"/>
          </p:cNvSpPr>
          <p:nvPr/>
        </p:nvSpPr>
        <p:spPr bwMode="auto">
          <a:xfrm>
            <a:off x="1079500" y="372268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0000CC"/>
                </a:solidFill>
                <a:latin typeface="方正书宋简体"/>
                <a:ea typeface="楷体_GB2312"/>
                <a:cs typeface="楷体_GB2312"/>
              </a:rPr>
              <a:t>自发辐射</a:t>
            </a:r>
            <a:endParaRPr kumimoji="1" lang="zh-CN" altLang="en-US" sz="2400" b="0">
              <a:solidFill>
                <a:srgbClr val="0000CC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95353" name="Text Box 121"/>
          <p:cNvSpPr txBox="1">
            <a:spLocks noChangeArrowheads="1"/>
          </p:cNvSpPr>
          <p:nvPr/>
        </p:nvSpPr>
        <p:spPr bwMode="auto">
          <a:xfrm>
            <a:off x="6011863" y="4113213"/>
            <a:ext cx="280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zh-CN" altLang="en-US" sz="2400">
                <a:latin typeface="Times New Roman" panose="02020603050405020304" pitchFamily="18" charset="0"/>
              </a:rPr>
              <a:t>不同原子发的光</a:t>
            </a:r>
            <a:r>
              <a:rPr kumimoji="1" lang="en-US" altLang="zh-CN" sz="2400">
                <a:latin typeface="Times New Roman" panose="02020603050405020304" pitchFamily="18" charset="0"/>
              </a:rPr>
              <a:t>)</a:t>
            </a:r>
            <a:endParaRPr kumimoji="1"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95354" name="Text Box 122"/>
          <p:cNvSpPr txBox="1">
            <a:spLocks noChangeArrowheads="1"/>
          </p:cNvSpPr>
          <p:nvPr/>
        </p:nvSpPr>
        <p:spPr bwMode="auto">
          <a:xfrm>
            <a:off x="482600" y="5035550"/>
            <a:ext cx="3381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1.2.2 </a:t>
            </a:r>
            <a:r>
              <a:rPr kumimoji="1" lang="zh-CN" altLang="en-US" sz="2800">
                <a:latin typeface="方正书宋简体"/>
              </a:rPr>
              <a:t>激光光源</a:t>
            </a:r>
            <a:endParaRPr kumimoji="1" lang="zh-CN" altLang="en-US" sz="2000">
              <a:latin typeface="方正书宋简体"/>
            </a:endParaRPr>
          </a:p>
        </p:txBody>
      </p:sp>
      <p:sp>
        <p:nvSpPr>
          <p:cNvPr id="95355" name="Line 123"/>
          <p:cNvSpPr>
            <a:spLocks noChangeShapeType="1"/>
          </p:cNvSpPr>
          <p:nvPr/>
        </p:nvSpPr>
        <p:spPr bwMode="auto">
          <a:xfrm>
            <a:off x="4216400" y="5435600"/>
            <a:ext cx="1588" cy="803275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 type="non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56" name="Rectangle 124"/>
          <p:cNvSpPr>
            <a:spLocks noChangeArrowheads="1"/>
          </p:cNvSpPr>
          <p:nvPr/>
        </p:nvSpPr>
        <p:spPr bwMode="auto">
          <a:xfrm>
            <a:off x="2727325" y="5875338"/>
            <a:ext cx="1700213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</a:t>
            </a:r>
            <a:r>
              <a:rPr kumimoji="1" lang="en-US" altLang="zh-CN" sz="2000" i="1">
                <a:latin typeface="Times New Roman" panose="02020603050405020304" pitchFamily="18" charset="0"/>
              </a:rPr>
              <a:t> = </a:t>
            </a:r>
            <a:r>
              <a:rPr kumimoji="1" lang="en-US" altLang="zh-CN" sz="2000">
                <a:latin typeface="Times New Roman" panose="02020603050405020304" pitchFamily="18" charset="0"/>
              </a:rPr>
              <a:t>(</a:t>
            </a:r>
            <a:r>
              <a:rPr kumimoji="1" lang="en-US" altLang="zh-CN" sz="2000" i="1">
                <a:latin typeface="Times New Roman" panose="02020603050405020304" pitchFamily="18" charset="0"/>
              </a:rPr>
              <a:t>E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000" i="1">
                <a:latin typeface="Times New Roman" panose="02020603050405020304" pitchFamily="18" charset="0"/>
              </a:rPr>
              <a:t>-E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000">
                <a:latin typeface="Times New Roman" panose="02020603050405020304" pitchFamily="18" charset="0"/>
              </a:rPr>
              <a:t>)/</a:t>
            </a:r>
            <a:r>
              <a:rPr kumimoji="1" lang="en-US" altLang="zh-CN" sz="2000" i="1">
                <a:latin typeface="Times New Roman" panose="02020603050405020304" pitchFamily="18" charset="0"/>
              </a:rPr>
              <a:t>h</a:t>
            </a:r>
          </a:p>
          <a:p>
            <a:pPr algn="just">
              <a:spcBef>
                <a:spcPct val="0"/>
              </a:spcBef>
              <a:buFontTx/>
              <a:buNone/>
            </a:pPr>
            <a:endParaRPr kumimoji="1" lang="en-US" altLang="zh-CN" sz="1000" b="0">
              <a:latin typeface="Times New Roman" panose="02020603050405020304" pitchFamily="18" charset="0"/>
            </a:endParaRPr>
          </a:p>
        </p:txBody>
      </p:sp>
      <p:grpSp>
        <p:nvGrpSpPr>
          <p:cNvPr id="14" name="Group 125"/>
          <p:cNvGrpSpPr>
            <a:grpSpLocks/>
          </p:cNvGrpSpPr>
          <p:nvPr/>
        </p:nvGrpSpPr>
        <p:grpSpPr bwMode="auto">
          <a:xfrm>
            <a:off x="3627438" y="6154738"/>
            <a:ext cx="1603375" cy="298450"/>
            <a:chOff x="1373" y="1252"/>
            <a:chExt cx="1010" cy="188"/>
          </a:xfrm>
        </p:grpSpPr>
        <p:sp>
          <p:nvSpPr>
            <p:cNvPr id="13384" name="Line 126"/>
            <p:cNvSpPr>
              <a:spLocks noChangeShapeType="1"/>
            </p:cNvSpPr>
            <p:nvPr/>
          </p:nvSpPr>
          <p:spPr bwMode="auto">
            <a:xfrm>
              <a:off x="1373" y="1304"/>
              <a:ext cx="752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5" name="Rectangle 127"/>
            <p:cNvSpPr>
              <a:spLocks noChangeArrowheads="1"/>
            </p:cNvSpPr>
            <p:nvPr/>
          </p:nvSpPr>
          <p:spPr bwMode="auto">
            <a:xfrm>
              <a:off x="2170" y="1252"/>
              <a:ext cx="213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" name="Group 128"/>
          <p:cNvGrpSpPr>
            <a:grpSpLocks/>
          </p:cNvGrpSpPr>
          <p:nvPr/>
        </p:nvGrpSpPr>
        <p:grpSpPr bwMode="auto">
          <a:xfrm>
            <a:off x="3627438" y="5168900"/>
            <a:ext cx="1706562" cy="317500"/>
            <a:chOff x="1373" y="631"/>
            <a:chExt cx="1075" cy="200"/>
          </a:xfrm>
        </p:grpSpPr>
        <p:sp>
          <p:nvSpPr>
            <p:cNvPr id="13382" name="Line 129"/>
            <p:cNvSpPr>
              <a:spLocks noChangeShapeType="1"/>
            </p:cNvSpPr>
            <p:nvPr/>
          </p:nvSpPr>
          <p:spPr bwMode="auto">
            <a:xfrm>
              <a:off x="1373" y="799"/>
              <a:ext cx="75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3" name="Rectangle 130"/>
            <p:cNvSpPr>
              <a:spLocks noChangeArrowheads="1"/>
            </p:cNvSpPr>
            <p:nvPr/>
          </p:nvSpPr>
          <p:spPr bwMode="auto">
            <a:xfrm>
              <a:off x="2162" y="631"/>
              <a:ext cx="28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2</a:t>
              </a:r>
              <a:endParaRPr kumimoji="1" lang="en-US" altLang="zh-CN" sz="10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" name="Group 131"/>
          <p:cNvGrpSpPr>
            <a:grpSpLocks/>
          </p:cNvGrpSpPr>
          <p:nvPr/>
        </p:nvGrpSpPr>
        <p:grpSpPr bwMode="auto">
          <a:xfrm>
            <a:off x="4302125" y="5632450"/>
            <a:ext cx="700088" cy="376238"/>
            <a:chOff x="1798" y="923"/>
            <a:chExt cx="441" cy="237"/>
          </a:xfrm>
        </p:grpSpPr>
        <p:sp>
          <p:nvSpPr>
            <p:cNvPr id="13372" name="Freeform 132"/>
            <p:cNvSpPr>
              <a:spLocks/>
            </p:cNvSpPr>
            <p:nvPr/>
          </p:nvSpPr>
          <p:spPr bwMode="auto">
            <a:xfrm>
              <a:off x="1805" y="923"/>
              <a:ext cx="77" cy="3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23"/>
                  </a:moveTo>
                  <a:lnTo>
                    <a:pt x="197" y="18641"/>
                  </a:lnTo>
                  <a:lnTo>
                    <a:pt x="493" y="17670"/>
                  </a:lnTo>
                  <a:lnTo>
                    <a:pt x="690" y="17087"/>
                  </a:lnTo>
                  <a:lnTo>
                    <a:pt x="887" y="16699"/>
                  </a:lnTo>
                  <a:lnTo>
                    <a:pt x="985" y="16117"/>
                  </a:lnTo>
                  <a:lnTo>
                    <a:pt x="1281" y="15146"/>
                  </a:lnTo>
                  <a:lnTo>
                    <a:pt x="1576" y="14951"/>
                  </a:lnTo>
                  <a:lnTo>
                    <a:pt x="1675" y="14369"/>
                  </a:lnTo>
                  <a:lnTo>
                    <a:pt x="1970" y="13592"/>
                  </a:lnTo>
                  <a:lnTo>
                    <a:pt x="2167" y="13010"/>
                  </a:lnTo>
                  <a:lnTo>
                    <a:pt x="2562" y="12427"/>
                  </a:lnTo>
                  <a:lnTo>
                    <a:pt x="2660" y="12039"/>
                  </a:lnTo>
                  <a:lnTo>
                    <a:pt x="2956" y="11262"/>
                  </a:lnTo>
                  <a:lnTo>
                    <a:pt x="3054" y="10680"/>
                  </a:lnTo>
                  <a:lnTo>
                    <a:pt x="3350" y="10291"/>
                  </a:lnTo>
                  <a:lnTo>
                    <a:pt x="3547" y="10097"/>
                  </a:lnTo>
                  <a:lnTo>
                    <a:pt x="3744" y="9515"/>
                  </a:lnTo>
                  <a:lnTo>
                    <a:pt x="4039" y="8932"/>
                  </a:lnTo>
                  <a:lnTo>
                    <a:pt x="4236" y="8544"/>
                  </a:lnTo>
                  <a:lnTo>
                    <a:pt x="4433" y="7961"/>
                  </a:lnTo>
                  <a:lnTo>
                    <a:pt x="4729" y="7573"/>
                  </a:lnTo>
                  <a:lnTo>
                    <a:pt x="4828" y="6990"/>
                  </a:lnTo>
                  <a:lnTo>
                    <a:pt x="5123" y="6602"/>
                  </a:lnTo>
                  <a:lnTo>
                    <a:pt x="5320" y="6019"/>
                  </a:lnTo>
                  <a:lnTo>
                    <a:pt x="5419" y="5631"/>
                  </a:lnTo>
                  <a:lnTo>
                    <a:pt x="5813" y="5243"/>
                  </a:lnTo>
                  <a:lnTo>
                    <a:pt x="5813" y="4660"/>
                  </a:lnTo>
                  <a:lnTo>
                    <a:pt x="6305" y="4078"/>
                  </a:lnTo>
                  <a:lnTo>
                    <a:pt x="6502" y="3883"/>
                  </a:lnTo>
                  <a:lnTo>
                    <a:pt x="6601" y="3301"/>
                  </a:lnTo>
                  <a:lnTo>
                    <a:pt x="6897" y="3301"/>
                  </a:lnTo>
                  <a:lnTo>
                    <a:pt x="7192" y="2718"/>
                  </a:lnTo>
                  <a:lnTo>
                    <a:pt x="7291" y="2524"/>
                  </a:lnTo>
                  <a:lnTo>
                    <a:pt x="7586" y="2136"/>
                  </a:lnTo>
                  <a:lnTo>
                    <a:pt x="7685" y="1942"/>
                  </a:lnTo>
                  <a:lnTo>
                    <a:pt x="7980" y="1942"/>
                  </a:lnTo>
                  <a:lnTo>
                    <a:pt x="8177" y="1359"/>
                  </a:lnTo>
                  <a:lnTo>
                    <a:pt x="8374" y="1359"/>
                  </a:lnTo>
                  <a:lnTo>
                    <a:pt x="8571" y="777"/>
                  </a:lnTo>
                  <a:lnTo>
                    <a:pt x="8768" y="777"/>
                  </a:lnTo>
                  <a:lnTo>
                    <a:pt x="8966" y="583"/>
                  </a:lnTo>
                  <a:lnTo>
                    <a:pt x="9163" y="583"/>
                  </a:lnTo>
                  <a:lnTo>
                    <a:pt x="9458" y="388"/>
                  </a:lnTo>
                  <a:lnTo>
                    <a:pt x="9557" y="388"/>
                  </a:lnTo>
                  <a:lnTo>
                    <a:pt x="9852" y="388"/>
                  </a:lnTo>
                  <a:lnTo>
                    <a:pt x="10148" y="0"/>
                  </a:lnTo>
                  <a:lnTo>
                    <a:pt x="10345" y="0"/>
                  </a:lnTo>
                  <a:lnTo>
                    <a:pt x="10640" y="0"/>
                  </a:lnTo>
                  <a:lnTo>
                    <a:pt x="10739" y="0"/>
                  </a:lnTo>
                  <a:lnTo>
                    <a:pt x="10936" y="388"/>
                  </a:lnTo>
                  <a:lnTo>
                    <a:pt x="11133" y="388"/>
                  </a:lnTo>
                  <a:lnTo>
                    <a:pt x="11429" y="583"/>
                  </a:lnTo>
                  <a:lnTo>
                    <a:pt x="11626" y="583"/>
                  </a:lnTo>
                  <a:lnTo>
                    <a:pt x="11823" y="777"/>
                  </a:lnTo>
                  <a:lnTo>
                    <a:pt x="12118" y="777"/>
                  </a:lnTo>
                  <a:lnTo>
                    <a:pt x="12217" y="1359"/>
                  </a:lnTo>
                  <a:lnTo>
                    <a:pt x="12414" y="1942"/>
                  </a:lnTo>
                  <a:lnTo>
                    <a:pt x="12808" y="1942"/>
                  </a:lnTo>
                  <a:lnTo>
                    <a:pt x="12906" y="2136"/>
                  </a:lnTo>
                  <a:lnTo>
                    <a:pt x="13202" y="2718"/>
                  </a:lnTo>
                  <a:lnTo>
                    <a:pt x="13498" y="3301"/>
                  </a:lnTo>
                  <a:lnTo>
                    <a:pt x="13596" y="3883"/>
                  </a:lnTo>
                  <a:lnTo>
                    <a:pt x="13793" y="3883"/>
                  </a:lnTo>
                  <a:lnTo>
                    <a:pt x="14187" y="4466"/>
                  </a:lnTo>
                  <a:lnTo>
                    <a:pt x="14384" y="5049"/>
                  </a:lnTo>
                  <a:lnTo>
                    <a:pt x="14581" y="5631"/>
                  </a:lnTo>
                  <a:lnTo>
                    <a:pt x="14877" y="6019"/>
                  </a:lnTo>
                  <a:lnTo>
                    <a:pt x="15074" y="6602"/>
                  </a:lnTo>
                  <a:lnTo>
                    <a:pt x="15271" y="7184"/>
                  </a:lnTo>
                  <a:lnTo>
                    <a:pt x="15468" y="7767"/>
                  </a:lnTo>
                  <a:lnTo>
                    <a:pt x="15764" y="8350"/>
                  </a:lnTo>
                  <a:lnTo>
                    <a:pt x="15961" y="8932"/>
                  </a:lnTo>
                  <a:lnTo>
                    <a:pt x="16256" y="9515"/>
                  </a:lnTo>
                  <a:lnTo>
                    <a:pt x="16355" y="10097"/>
                  </a:lnTo>
                  <a:lnTo>
                    <a:pt x="16650" y="10291"/>
                  </a:lnTo>
                  <a:lnTo>
                    <a:pt x="16749" y="10680"/>
                  </a:lnTo>
                  <a:lnTo>
                    <a:pt x="16946" y="11650"/>
                  </a:lnTo>
                  <a:lnTo>
                    <a:pt x="17143" y="12039"/>
                  </a:lnTo>
                  <a:lnTo>
                    <a:pt x="17340" y="12427"/>
                  </a:lnTo>
                  <a:lnTo>
                    <a:pt x="17635" y="13204"/>
                  </a:lnTo>
                  <a:lnTo>
                    <a:pt x="17734" y="13786"/>
                  </a:lnTo>
                  <a:lnTo>
                    <a:pt x="17931" y="14369"/>
                  </a:lnTo>
                  <a:lnTo>
                    <a:pt x="18128" y="14951"/>
                  </a:lnTo>
                  <a:lnTo>
                    <a:pt x="18424" y="15146"/>
                  </a:lnTo>
                  <a:lnTo>
                    <a:pt x="18522" y="15728"/>
                  </a:lnTo>
                  <a:lnTo>
                    <a:pt x="18818" y="16311"/>
                  </a:lnTo>
                  <a:lnTo>
                    <a:pt x="18916" y="16893"/>
                  </a:lnTo>
                  <a:lnTo>
                    <a:pt x="19113" y="17087"/>
                  </a:lnTo>
                  <a:lnTo>
                    <a:pt x="19212" y="17670"/>
                  </a:lnTo>
                  <a:lnTo>
                    <a:pt x="19310" y="18058"/>
                  </a:lnTo>
                  <a:lnTo>
                    <a:pt x="19507" y="18641"/>
                  </a:lnTo>
                  <a:lnTo>
                    <a:pt x="19606" y="18835"/>
                  </a:lnTo>
                  <a:lnTo>
                    <a:pt x="19704" y="19223"/>
                  </a:lnTo>
                  <a:lnTo>
                    <a:pt x="19901" y="19612"/>
                  </a:lnTo>
                  <a:lnTo>
                    <a:pt x="19901" y="1980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3" name="Freeform 133"/>
            <p:cNvSpPr>
              <a:spLocks/>
            </p:cNvSpPr>
            <p:nvPr/>
          </p:nvSpPr>
          <p:spPr bwMode="auto">
            <a:xfrm>
              <a:off x="1882" y="959"/>
              <a:ext cx="82" cy="3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185" y="800"/>
                  </a:lnTo>
                  <a:lnTo>
                    <a:pt x="370" y="1400"/>
                  </a:lnTo>
                  <a:lnTo>
                    <a:pt x="556" y="2000"/>
                  </a:lnTo>
                  <a:lnTo>
                    <a:pt x="833" y="2600"/>
                  </a:lnTo>
                  <a:lnTo>
                    <a:pt x="926" y="3200"/>
                  </a:lnTo>
                  <a:lnTo>
                    <a:pt x="1204" y="4000"/>
                  </a:lnTo>
                  <a:lnTo>
                    <a:pt x="1389" y="4200"/>
                  </a:lnTo>
                  <a:lnTo>
                    <a:pt x="1481" y="5200"/>
                  </a:lnTo>
                  <a:lnTo>
                    <a:pt x="1759" y="5600"/>
                  </a:lnTo>
                  <a:lnTo>
                    <a:pt x="2130" y="6200"/>
                  </a:lnTo>
                  <a:lnTo>
                    <a:pt x="2130" y="7200"/>
                  </a:lnTo>
                  <a:lnTo>
                    <a:pt x="2500" y="7800"/>
                  </a:lnTo>
                  <a:lnTo>
                    <a:pt x="2685" y="8200"/>
                  </a:lnTo>
                  <a:lnTo>
                    <a:pt x="2778" y="8800"/>
                  </a:lnTo>
                  <a:lnTo>
                    <a:pt x="2963" y="9400"/>
                  </a:lnTo>
                  <a:lnTo>
                    <a:pt x="3148" y="10000"/>
                  </a:lnTo>
                  <a:lnTo>
                    <a:pt x="3426" y="10200"/>
                  </a:lnTo>
                  <a:lnTo>
                    <a:pt x="3519" y="10800"/>
                  </a:lnTo>
                  <a:lnTo>
                    <a:pt x="3796" y="11400"/>
                  </a:lnTo>
                  <a:lnTo>
                    <a:pt x="4074" y="11800"/>
                  </a:lnTo>
                  <a:lnTo>
                    <a:pt x="4167" y="12200"/>
                  </a:lnTo>
                  <a:lnTo>
                    <a:pt x="4352" y="12800"/>
                  </a:lnTo>
                  <a:lnTo>
                    <a:pt x="4537" y="13400"/>
                  </a:lnTo>
                  <a:lnTo>
                    <a:pt x="4722" y="13600"/>
                  </a:lnTo>
                  <a:lnTo>
                    <a:pt x="5000" y="14200"/>
                  </a:lnTo>
                  <a:lnTo>
                    <a:pt x="5093" y="14800"/>
                  </a:lnTo>
                  <a:lnTo>
                    <a:pt x="5370" y="15000"/>
                  </a:lnTo>
                  <a:lnTo>
                    <a:pt x="5556" y="15400"/>
                  </a:lnTo>
                  <a:lnTo>
                    <a:pt x="5741" y="16000"/>
                  </a:lnTo>
                  <a:lnTo>
                    <a:pt x="6111" y="16200"/>
                  </a:lnTo>
                  <a:lnTo>
                    <a:pt x="6296" y="16600"/>
                  </a:lnTo>
                  <a:lnTo>
                    <a:pt x="6389" y="17000"/>
                  </a:lnTo>
                  <a:lnTo>
                    <a:pt x="6667" y="17600"/>
                  </a:lnTo>
                  <a:lnTo>
                    <a:pt x="6852" y="17600"/>
                  </a:lnTo>
                  <a:lnTo>
                    <a:pt x="7037" y="18000"/>
                  </a:lnTo>
                  <a:lnTo>
                    <a:pt x="7315" y="18200"/>
                  </a:lnTo>
                  <a:lnTo>
                    <a:pt x="7407" y="18600"/>
                  </a:lnTo>
                  <a:lnTo>
                    <a:pt x="7685" y="18800"/>
                  </a:lnTo>
                  <a:lnTo>
                    <a:pt x="7963" y="19200"/>
                  </a:lnTo>
                  <a:lnTo>
                    <a:pt x="7963" y="19400"/>
                  </a:lnTo>
                  <a:lnTo>
                    <a:pt x="8241" y="19600"/>
                  </a:lnTo>
                  <a:lnTo>
                    <a:pt x="8426" y="19600"/>
                  </a:lnTo>
                  <a:lnTo>
                    <a:pt x="8611" y="19800"/>
                  </a:lnTo>
                  <a:lnTo>
                    <a:pt x="8889" y="19800"/>
                  </a:lnTo>
                  <a:lnTo>
                    <a:pt x="8981" y="19800"/>
                  </a:lnTo>
                  <a:lnTo>
                    <a:pt x="9259" y="19800"/>
                  </a:lnTo>
                  <a:lnTo>
                    <a:pt x="9444" y="19800"/>
                  </a:lnTo>
                  <a:lnTo>
                    <a:pt x="9630" y="19800"/>
                  </a:lnTo>
                  <a:lnTo>
                    <a:pt x="9907" y="19800"/>
                  </a:lnTo>
                  <a:lnTo>
                    <a:pt x="10185" y="19800"/>
                  </a:lnTo>
                  <a:lnTo>
                    <a:pt x="10370" y="19800"/>
                  </a:lnTo>
                  <a:lnTo>
                    <a:pt x="10648" y="19800"/>
                  </a:lnTo>
                  <a:lnTo>
                    <a:pt x="10741" y="19600"/>
                  </a:lnTo>
                  <a:lnTo>
                    <a:pt x="11019" y="19600"/>
                  </a:lnTo>
                  <a:lnTo>
                    <a:pt x="11296" y="19400"/>
                  </a:lnTo>
                  <a:lnTo>
                    <a:pt x="11574" y="19200"/>
                  </a:lnTo>
                  <a:lnTo>
                    <a:pt x="11852" y="18800"/>
                  </a:lnTo>
                  <a:lnTo>
                    <a:pt x="11944" y="18200"/>
                  </a:lnTo>
                  <a:lnTo>
                    <a:pt x="12130" y="18000"/>
                  </a:lnTo>
                  <a:lnTo>
                    <a:pt x="12500" y="17600"/>
                  </a:lnTo>
                  <a:lnTo>
                    <a:pt x="12685" y="17000"/>
                  </a:lnTo>
                  <a:lnTo>
                    <a:pt x="12963" y="16600"/>
                  </a:lnTo>
                  <a:lnTo>
                    <a:pt x="13241" y="16600"/>
                  </a:lnTo>
                  <a:lnTo>
                    <a:pt x="13426" y="16000"/>
                  </a:lnTo>
                  <a:lnTo>
                    <a:pt x="13704" y="15400"/>
                  </a:lnTo>
                  <a:lnTo>
                    <a:pt x="13981" y="14800"/>
                  </a:lnTo>
                  <a:lnTo>
                    <a:pt x="14259" y="14200"/>
                  </a:lnTo>
                  <a:lnTo>
                    <a:pt x="14537" y="13600"/>
                  </a:lnTo>
                  <a:lnTo>
                    <a:pt x="14815" y="13400"/>
                  </a:lnTo>
                  <a:lnTo>
                    <a:pt x="14907" y="12800"/>
                  </a:lnTo>
                  <a:lnTo>
                    <a:pt x="15278" y="12200"/>
                  </a:lnTo>
                  <a:lnTo>
                    <a:pt x="15556" y="11800"/>
                  </a:lnTo>
                  <a:lnTo>
                    <a:pt x="15741" y="10800"/>
                  </a:lnTo>
                  <a:lnTo>
                    <a:pt x="15926" y="10600"/>
                  </a:lnTo>
                  <a:lnTo>
                    <a:pt x="16204" y="10200"/>
                  </a:lnTo>
                  <a:lnTo>
                    <a:pt x="16389" y="9800"/>
                  </a:lnTo>
                  <a:lnTo>
                    <a:pt x="16574" y="9200"/>
                  </a:lnTo>
                  <a:lnTo>
                    <a:pt x="16852" y="8400"/>
                  </a:lnTo>
                  <a:lnTo>
                    <a:pt x="17037" y="8200"/>
                  </a:lnTo>
                  <a:lnTo>
                    <a:pt x="17222" y="7800"/>
                  </a:lnTo>
                  <a:lnTo>
                    <a:pt x="17407" y="7200"/>
                  </a:lnTo>
                  <a:lnTo>
                    <a:pt x="17685" y="6600"/>
                  </a:lnTo>
                  <a:lnTo>
                    <a:pt x="17870" y="6000"/>
                  </a:lnTo>
                  <a:lnTo>
                    <a:pt x="18241" y="5400"/>
                  </a:lnTo>
                  <a:lnTo>
                    <a:pt x="18333" y="4800"/>
                  </a:lnTo>
                  <a:lnTo>
                    <a:pt x="18519" y="4200"/>
                  </a:lnTo>
                  <a:lnTo>
                    <a:pt x="18796" y="4000"/>
                  </a:lnTo>
                  <a:lnTo>
                    <a:pt x="18981" y="3600"/>
                  </a:lnTo>
                  <a:lnTo>
                    <a:pt x="19167" y="3200"/>
                  </a:lnTo>
                  <a:lnTo>
                    <a:pt x="19167" y="2800"/>
                  </a:lnTo>
                  <a:lnTo>
                    <a:pt x="19352" y="2200"/>
                  </a:lnTo>
                  <a:lnTo>
                    <a:pt x="19537" y="2000"/>
                  </a:lnTo>
                  <a:lnTo>
                    <a:pt x="19630" y="2000"/>
                  </a:lnTo>
                  <a:lnTo>
                    <a:pt x="19815" y="1400"/>
                  </a:lnTo>
                  <a:lnTo>
                    <a:pt x="19815" y="800"/>
                  </a:lnTo>
                  <a:lnTo>
                    <a:pt x="19907" y="80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4" name="Freeform 134"/>
            <p:cNvSpPr>
              <a:spLocks/>
            </p:cNvSpPr>
            <p:nvPr/>
          </p:nvSpPr>
          <p:spPr bwMode="auto">
            <a:xfrm>
              <a:off x="1967" y="924"/>
              <a:ext cx="77" cy="3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00"/>
                  </a:moveTo>
                  <a:lnTo>
                    <a:pt x="197" y="18600"/>
                  </a:lnTo>
                  <a:lnTo>
                    <a:pt x="493" y="17600"/>
                  </a:lnTo>
                  <a:lnTo>
                    <a:pt x="690" y="17000"/>
                  </a:lnTo>
                  <a:lnTo>
                    <a:pt x="887" y="16800"/>
                  </a:lnTo>
                  <a:lnTo>
                    <a:pt x="985" y="16000"/>
                  </a:lnTo>
                  <a:lnTo>
                    <a:pt x="1281" y="15600"/>
                  </a:lnTo>
                  <a:lnTo>
                    <a:pt x="1576" y="15000"/>
                  </a:lnTo>
                  <a:lnTo>
                    <a:pt x="1675" y="14200"/>
                  </a:lnTo>
                  <a:lnTo>
                    <a:pt x="1970" y="13600"/>
                  </a:lnTo>
                  <a:lnTo>
                    <a:pt x="2167" y="13000"/>
                  </a:lnTo>
                  <a:lnTo>
                    <a:pt x="2562" y="12800"/>
                  </a:lnTo>
                  <a:lnTo>
                    <a:pt x="2660" y="12000"/>
                  </a:lnTo>
                  <a:lnTo>
                    <a:pt x="2956" y="11400"/>
                  </a:lnTo>
                  <a:lnTo>
                    <a:pt x="3054" y="10800"/>
                  </a:lnTo>
                  <a:lnTo>
                    <a:pt x="3350" y="10200"/>
                  </a:lnTo>
                  <a:lnTo>
                    <a:pt x="3547" y="10000"/>
                  </a:lnTo>
                  <a:lnTo>
                    <a:pt x="3744" y="9800"/>
                  </a:lnTo>
                  <a:lnTo>
                    <a:pt x="4039" y="9200"/>
                  </a:lnTo>
                  <a:lnTo>
                    <a:pt x="4236" y="8400"/>
                  </a:lnTo>
                  <a:lnTo>
                    <a:pt x="4433" y="8000"/>
                  </a:lnTo>
                  <a:lnTo>
                    <a:pt x="4729" y="7400"/>
                  </a:lnTo>
                  <a:lnTo>
                    <a:pt x="4828" y="6800"/>
                  </a:lnTo>
                  <a:lnTo>
                    <a:pt x="5123" y="6200"/>
                  </a:lnTo>
                  <a:lnTo>
                    <a:pt x="5320" y="5600"/>
                  </a:lnTo>
                  <a:lnTo>
                    <a:pt x="5419" y="5600"/>
                  </a:lnTo>
                  <a:lnTo>
                    <a:pt x="5813" y="5200"/>
                  </a:lnTo>
                  <a:lnTo>
                    <a:pt x="5813" y="4600"/>
                  </a:lnTo>
                  <a:lnTo>
                    <a:pt x="6305" y="4200"/>
                  </a:lnTo>
                  <a:lnTo>
                    <a:pt x="6502" y="4000"/>
                  </a:lnTo>
                  <a:lnTo>
                    <a:pt x="6601" y="3400"/>
                  </a:lnTo>
                  <a:lnTo>
                    <a:pt x="6897" y="3200"/>
                  </a:lnTo>
                  <a:lnTo>
                    <a:pt x="7192" y="2800"/>
                  </a:lnTo>
                  <a:lnTo>
                    <a:pt x="7291" y="2600"/>
                  </a:lnTo>
                  <a:lnTo>
                    <a:pt x="7586" y="2200"/>
                  </a:lnTo>
                  <a:lnTo>
                    <a:pt x="7685" y="2000"/>
                  </a:lnTo>
                  <a:lnTo>
                    <a:pt x="7980" y="2000"/>
                  </a:lnTo>
                  <a:lnTo>
                    <a:pt x="8177" y="1400"/>
                  </a:lnTo>
                  <a:lnTo>
                    <a:pt x="8374" y="800"/>
                  </a:lnTo>
                  <a:lnTo>
                    <a:pt x="8571" y="800"/>
                  </a:lnTo>
                  <a:lnTo>
                    <a:pt x="8768" y="800"/>
                  </a:lnTo>
                  <a:lnTo>
                    <a:pt x="8966" y="600"/>
                  </a:lnTo>
                  <a:lnTo>
                    <a:pt x="9163" y="600"/>
                  </a:lnTo>
                  <a:lnTo>
                    <a:pt x="9458" y="400"/>
                  </a:lnTo>
                  <a:lnTo>
                    <a:pt x="9557" y="400"/>
                  </a:lnTo>
                  <a:lnTo>
                    <a:pt x="9852" y="400"/>
                  </a:lnTo>
                  <a:lnTo>
                    <a:pt x="10148" y="0"/>
                  </a:lnTo>
                  <a:lnTo>
                    <a:pt x="10345" y="0"/>
                  </a:lnTo>
                  <a:lnTo>
                    <a:pt x="10640" y="0"/>
                  </a:lnTo>
                  <a:lnTo>
                    <a:pt x="10739" y="0"/>
                  </a:lnTo>
                  <a:lnTo>
                    <a:pt x="10936" y="400"/>
                  </a:lnTo>
                  <a:lnTo>
                    <a:pt x="11133" y="400"/>
                  </a:lnTo>
                  <a:lnTo>
                    <a:pt x="11429" y="600"/>
                  </a:lnTo>
                  <a:lnTo>
                    <a:pt x="11626" y="600"/>
                  </a:lnTo>
                  <a:lnTo>
                    <a:pt x="11823" y="800"/>
                  </a:lnTo>
                  <a:lnTo>
                    <a:pt x="12118" y="800"/>
                  </a:lnTo>
                  <a:lnTo>
                    <a:pt x="12217" y="1400"/>
                  </a:lnTo>
                  <a:lnTo>
                    <a:pt x="12414" y="2000"/>
                  </a:lnTo>
                  <a:lnTo>
                    <a:pt x="12808" y="2000"/>
                  </a:lnTo>
                  <a:lnTo>
                    <a:pt x="12906" y="2200"/>
                  </a:lnTo>
                  <a:lnTo>
                    <a:pt x="13202" y="2800"/>
                  </a:lnTo>
                  <a:lnTo>
                    <a:pt x="13498" y="3200"/>
                  </a:lnTo>
                  <a:lnTo>
                    <a:pt x="13596" y="3400"/>
                  </a:lnTo>
                  <a:lnTo>
                    <a:pt x="13793" y="4000"/>
                  </a:lnTo>
                  <a:lnTo>
                    <a:pt x="14187" y="4600"/>
                  </a:lnTo>
                  <a:lnTo>
                    <a:pt x="14384" y="5200"/>
                  </a:lnTo>
                  <a:lnTo>
                    <a:pt x="14581" y="5600"/>
                  </a:lnTo>
                  <a:lnTo>
                    <a:pt x="14877" y="6200"/>
                  </a:lnTo>
                  <a:lnTo>
                    <a:pt x="15074" y="6800"/>
                  </a:lnTo>
                  <a:lnTo>
                    <a:pt x="15271" y="7200"/>
                  </a:lnTo>
                  <a:lnTo>
                    <a:pt x="15468" y="7800"/>
                  </a:lnTo>
                  <a:lnTo>
                    <a:pt x="15764" y="8400"/>
                  </a:lnTo>
                  <a:lnTo>
                    <a:pt x="15961" y="9200"/>
                  </a:lnTo>
                  <a:lnTo>
                    <a:pt x="16256" y="9800"/>
                  </a:lnTo>
                  <a:lnTo>
                    <a:pt x="16355" y="10000"/>
                  </a:lnTo>
                  <a:lnTo>
                    <a:pt x="16650" y="10200"/>
                  </a:lnTo>
                  <a:lnTo>
                    <a:pt x="16749" y="10800"/>
                  </a:lnTo>
                  <a:lnTo>
                    <a:pt x="16946" y="11800"/>
                  </a:lnTo>
                  <a:lnTo>
                    <a:pt x="17143" y="12200"/>
                  </a:lnTo>
                  <a:lnTo>
                    <a:pt x="17340" y="12800"/>
                  </a:lnTo>
                  <a:lnTo>
                    <a:pt x="17635" y="13000"/>
                  </a:lnTo>
                  <a:lnTo>
                    <a:pt x="17734" y="13600"/>
                  </a:lnTo>
                  <a:lnTo>
                    <a:pt x="17931" y="14600"/>
                  </a:lnTo>
                  <a:lnTo>
                    <a:pt x="18128" y="15000"/>
                  </a:lnTo>
                  <a:lnTo>
                    <a:pt x="18424" y="15600"/>
                  </a:lnTo>
                  <a:lnTo>
                    <a:pt x="18522" y="16000"/>
                  </a:lnTo>
                  <a:lnTo>
                    <a:pt x="18818" y="16600"/>
                  </a:lnTo>
                  <a:lnTo>
                    <a:pt x="18916" y="16800"/>
                  </a:lnTo>
                  <a:lnTo>
                    <a:pt x="19113" y="17000"/>
                  </a:lnTo>
                  <a:lnTo>
                    <a:pt x="19212" y="17600"/>
                  </a:lnTo>
                  <a:lnTo>
                    <a:pt x="19310" y="18200"/>
                  </a:lnTo>
                  <a:lnTo>
                    <a:pt x="19507" y="18600"/>
                  </a:lnTo>
                  <a:lnTo>
                    <a:pt x="19606" y="18800"/>
                  </a:lnTo>
                  <a:lnTo>
                    <a:pt x="19704" y="19400"/>
                  </a:lnTo>
                  <a:lnTo>
                    <a:pt x="19901" y="19600"/>
                  </a:lnTo>
                  <a:lnTo>
                    <a:pt x="19901" y="1980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5" name="Freeform 135"/>
            <p:cNvSpPr>
              <a:spLocks/>
            </p:cNvSpPr>
            <p:nvPr/>
          </p:nvSpPr>
          <p:spPr bwMode="auto">
            <a:xfrm>
              <a:off x="2044" y="959"/>
              <a:ext cx="82" cy="3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185" y="825"/>
                  </a:lnTo>
                  <a:lnTo>
                    <a:pt x="370" y="1443"/>
                  </a:lnTo>
                  <a:lnTo>
                    <a:pt x="556" y="2062"/>
                  </a:lnTo>
                  <a:lnTo>
                    <a:pt x="833" y="2680"/>
                  </a:lnTo>
                  <a:lnTo>
                    <a:pt x="926" y="3299"/>
                  </a:lnTo>
                  <a:lnTo>
                    <a:pt x="1204" y="3918"/>
                  </a:lnTo>
                  <a:lnTo>
                    <a:pt x="1389" y="4330"/>
                  </a:lnTo>
                  <a:lnTo>
                    <a:pt x="1481" y="4948"/>
                  </a:lnTo>
                  <a:lnTo>
                    <a:pt x="1759" y="5567"/>
                  </a:lnTo>
                  <a:lnTo>
                    <a:pt x="2130" y="6392"/>
                  </a:lnTo>
                  <a:lnTo>
                    <a:pt x="2130" y="6804"/>
                  </a:lnTo>
                  <a:lnTo>
                    <a:pt x="2500" y="7216"/>
                  </a:lnTo>
                  <a:lnTo>
                    <a:pt x="2685" y="7835"/>
                  </a:lnTo>
                  <a:lnTo>
                    <a:pt x="2778" y="8454"/>
                  </a:lnTo>
                  <a:lnTo>
                    <a:pt x="2963" y="9278"/>
                  </a:lnTo>
                  <a:lnTo>
                    <a:pt x="3148" y="9691"/>
                  </a:lnTo>
                  <a:lnTo>
                    <a:pt x="3426" y="10309"/>
                  </a:lnTo>
                  <a:lnTo>
                    <a:pt x="3519" y="10928"/>
                  </a:lnTo>
                  <a:lnTo>
                    <a:pt x="3796" y="11134"/>
                  </a:lnTo>
                  <a:lnTo>
                    <a:pt x="4074" y="11753"/>
                  </a:lnTo>
                  <a:lnTo>
                    <a:pt x="4167" y="12371"/>
                  </a:lnTo>
                  <a:lnTo>
                    <a:pt x="4352" y="12990"/>
                  </a:lnTo>
                  <a:lnTo>
                    <a:pt x="4537" y="13196"/>
                  </a:lnTo>
                  <a:lnTo>
                    <a:pt x="4722" y="13814"/>
                  </a:lnTo>
                  <a:lnTo>
                    <a:pt x="5000" y="14021"/>
                  </a:lnTo>
                  <a:lnTo>
                    <a:pt x="5093" y="14639"/>
                  </a:lnTo>
                  <a:lnTo>
                    <a:pt x="5370" y="14845"/>
                  </a:lnTo>
                  <a:lnTo>
                    <a:pt x="5556" y="15464"/>
                  </a:lnTo>
                  <a:lnTo>
                    <a:pt x="5741" y="15876"/>
                  </a:lnTo>
                  <a:lnTo>
                    <a:pt x="6111" y="16495"/>
                  </a:lnTo>
                  <a:lnTo>
                    <a:pt x="6296" y="16701"/>
                  </a:lnTo>
                  <a:lnTo>
                    <a:pt x="6389" y="16907"/>
                  </a:lnTo>
                  <a:lnTo>
                    <a:pt x="6667" y="17526"/>
                  </a:lnTo>
                  <a:lnTo>
                    <a:pt x="6852" y="17526"/>
                  </a:lnTo>
                  <a:lnTo>
                    <a:pt x="7037" y="17938"/>
                  </a:lnTo>
                  <a:lnTo>
                    <a:pt x="7315" y="18144"/>
                  </a:lnTo>
                  <a:lnTo>
                    <a:pt x="7407" y="18557"/>
                  </a:lnTo>
                  <a:lnTo>
                    <a:pt x="7685" y="18763"/>
                  </a:lnTo>
                  <a:lnTo>
                    <a:pt x="7963" y="19175"/>
                  </a:lnTo>
                  <a:lnTo>
                    <a:pt x="7963" y="19381"/>
                  </a:lnTo>
                  <a:lnTo>
                    <a:pt x="8241" y="19588"/>
                  </a:lnTo>
                  <a:lnTo>
                    <a:pt x="8426" y="19588"/>
                  </a:lnTo>
                  <a:lnTo>
                    <a:pt x="8611" y="19794"/>
                  </a:lnTo>
                  <a:lnTo>
                    <a:pt x="8889" y="19794"/>
                  </a:lnTo>
                  <a:lnTo>
                    <a:pt x="8981" y="19794"/>
                  </a:lnTo>
                  <a:lnTo>
                    <a:pt x="9259" y="19794"/>
                  </a:lnTo>
                  <a:lnTo>
                    <a:pt x="9444" y="19794"/>
                  </a:lnTo>
                  <a:lnTo>
                    <a:pt x="9630" y="19794"/>
                  </a:lnTo>
                  <a:lnTo>
                    <a:pt x="9907" y="19794"/>
                  </a:lnTo>
                  <a:lnTo>
                    <a:pt x="10185" y="19794"/>
                  </a:lnTo>
                  <a:lnTo>
                    <a:pt x="10370" y="19794"/>
                  </a:lnTo>
                  <a:lnTo>
                    <a:pt x="10648" y="19794"/>
                  </a:lnTo>
                  <a:lnTo>
                    <a:pt x="10741" y="19588"/>
                  </a:lnTo>
                  <a:lnTo>
                    <a:pt x="11019" y="19588"/>
                  </a:lnTo>
                  <a:lnTo>
                    <a:pt x="11296" y="19381"/>
                  </a:lnTo>
                  <a:lnTo>
                    <a:pt x="11574" y="19175"/>
                  </a:lnTo>
                  <a:lnTo>
                    <a:pt x="11852" y="18763"/>
                  </a:lnTo>
                  <a:lnTo>
                    <a:pt x="11944" y="18557"/>
                  </a:lnTo>
                  <a:lnTo>
                    <a:pt x="12130" y="17938"/>
                  </a:lnTo>
                  <a:lnTo>
                    <a:pt x="12500" y="17526"/>
                  </a:lnTo>
                  <a:lnTo>
                    <a:pt x="12685" y="16907"/>
                  </a:lnTo>
                  <a:lnTo>
                    <a:pt x="12963" y="16907"/>
                  </a:lnTo>
                  <a:lnTo>
                    <a:pt x="13241" y="16495"/>
                  </a:lnTo>
                  <a:lnTo>
                    <a:pt x="13426" y="15876"/>
                  </a:lnTo>
                  <a:lnTo>
                    <a:pt x="13704" y="15464"/>
                  </a:lnTo>
                  <a:lnTo>
                    <a:pt x="13981" y="14845"/>
                  </a:lnTo>
                  <a:lnTo>
                    <a:pt x="14259" y="14639"/>
                  </a:lnTo>
                  <a:lnTo>
                    <a:pt x="14537" y="14021"/>
                  </a:lnTo>
                  <a:lnTo>
                    <a:pt x="14815" y="13608"/>
                  </a:lnTo>
                  <a:lnTo>
                    <a:pt x="14907" y="12990"/>
                  </a:lnTo>
                  <a:lnTo>
                    <a:pt x="15278" y="12371"/>
                  </a:lnTo>
                  <a:lnTo>
                    <a:pt x="15556" y="11753"/>
                  </a:lnTo>
                  <a:lnTo>
                    <a:pt x="15741" y="11134"/>
                  </a:lnTo>
                  <a:lnTo>
                    <a:pt x="15926" y="10515"/>
                  </a:lnTo>
                  <a:lnTo>
                    <a:pt x="16204" y="10309"/>
                  </a:lnTo>
                  <a:lnTo>
                    <a:pt x="16389" y="9691"/>
                  </a:lnTo>
                  <a:lnTo>
                    <a:pt x="16574" y="9072"/>
                  </a:lnTo>
                  <a:lnTo>
                    <a:pt x="16852" y="8454"/>
                  </a:lnTo>
                  <a:lnTo>
                    <a:pt x="17037" y="7835"/>
                  </a:lnTo>
                  <a:lnTo>
                    <a:pt x="17222" y="7216"/>
                  </a:lnTo>
                  <a:lnTo>
                    <a:pt x="17407" y="6804"/>
                  </a:lnTo>
                  <a:lnTo>
                    <a:pt x="17685" y="6392"/>
                  </a:lnTo>
                  <a:lnTo>
                    <a:pt x="17870" y="5979"/>
                  </a:lnTo>
                  <a:lnTo>
                    <a:pt x="18241" y="5361"/>
                  </a:lnTo>
                  <a:lnTo>
                    <a:pt x="18333" y="4742"/>
                  </a:lnTo>
                  <a:lnTo>
                    <a:pt x="18519" y="4330"/>
                  </a:lnTo>
                  <a:lnTo>
                    <a:pt x="18796" y="3918"/>
                  </a:lnTo>
                  <a:lnTo>
                    <a:pt x="18981" y="3505"/>
                  </a:lnTo>
                  <a:lnTo>
                    <a:pt x="19167" y="3299"/>
                  </a:lnTo>
                  <a:lnTo>
                    <a:pt x="19167" y="2680"/>
                  </a:lnTo>
                  <a:lnTo>
                    <a:pt x="19352" y="2268"/>
                  </a:lnTo>
                  <a:lnTo>
                    <a:pt x="19537" y="2062"/>
                  </a:lnTo>
                  <a:lnTo>
                    <a:pt x="19630" y="1443"/>
                  </a:lnTo>
                  <a:lnTo>
                    <a:pt x="19815" y="1443"/>
                  </a:lnTo>
                  <a:lnTo>
                    <a:pt x="19815" y="825"/>
                  </a:lnTo>
                  <a:lnTo>
                    <a:pt x="19907" y="825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6" name="Line 136"/>
            <p:cNvSpPr>
              <a:spLocks noChangeShapeType="1"/>
            </p:cNvSpPr>
            <p:nvPr/>
          </p:nvSpPr>
          <p:spPr bwMode="auto">
            <a:xfrm flipV="1">
              <a:off x="2126" y="954"/>
              <a:ext cx="113" cy="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7" name="Freeform 137"/>
            <p:cNvSpPr>
              <a:spLocks/>
            </p:cNvSpPr>
            <p:nvPr/>
          </p:nvSpPr>
          <p:spPr bwMode="auto">
            <a:xfrm>
              <a:off x="1798" y="1088"/>
              <a:ext cx="77" cy="3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23"/>
                  </a:moveTo>
                  <a:lnTo>
                    <a:pt x="197" y="18641"/>
                  </a:lnTo>
                  <a:lnTo>
                    <a:pt x="493" y="17670"/>
                  </a:lnTo>
                  <a:lnTo>
                    <a:pt x="690" y="17087"/>
                  </a:lnTo>
                  <a:lnTo>
                    <a:pt x="887" y="16699"/>
                  </a:lnTo>
                  <a:lnTo>
                    <a:pt x="985" y="16117"/>
                  </a:lnTo>
                  <a:lnTo>
                    <a:pt x="1281" y="15146"/>
                  </a:lnTo>
                  <a:lnTo>
                    <a:pt x="1576" y="14951"/>
                  </a:lnTo>
                  <a:lnTo>
                    <a:pt x="1675" y="14369"/>
                  </a:lnTo>
                  <a:lnTo>
                    <a:pt x="1970" y="13592"/>
                  </a:lnTo>
                  <a:lnTo>
                    <a:pt x="2167" y="13010"/>
                  </a:lnTo>
                  <a:lnTo>
                    <a:pt x="2562" y="12427"/>
                  </a:lnTo>
                  <a:lnTo>
                    <a:pt x="2660" y="12039"/>
                  </a:lnTo>
                  <a:lnTo>
                    <a:pt x="2956" y="11262"/>
                  </a:lnTo>
                  <a:lnTo>
                    <a:pt x="3054" y="10680"/>
                  </a:lnTo>
                  <a:lnTo>
                    <a:pt x="3350" y="10291"/>
                  </a:lnTo>
                  <a:lnTo>
                    <a:pt x="3547" y="10097"/>
                  </a:lnTo>
                  <a:lnTo>
                    <a:pt x="3744" y="9515"/>
                  </a:lnTo>
                  <a:lnTo>
                    <a:pt x="4039" y="8932"/>
                  </a:lnTo>
                  <a:lnTo>
                    <a:pt x="4236" y="8544"/>
                  </a:lnTo>
                  <a:lnTo>
                    <a:pt x="4433" y="7961"/>
                  </a:lnTo>
                  <a:lnTo>
                    <a:pt x="4729" y="7573"/>
                  </a:lnTo>
                  <a:lnTo>
                    <a:pt x="4828" y="6990"/>
                  </a:lnTo>
                  <a:lnTo>
                    <a:pt x="5123" y="6602"/>
                  </a:lnTo>
                  <a:lnTo>
                    <a:pt x="5320" y="6019"/>
                  </a:lnTo>
                  <a:lnTo>
                    <a:pt x="5419" y="5631"/>
                  </a:lnTo>
                  <a:lnTo>
                    <a:pt x="5813" y="5243"/>
                  </a:lnTo>
                  <a:lnTo>
                    <a:pt x="5813" y="4660"/>
                  </a:lnTo>
                  <a:lnTo>
                    <a:pt x="6305" y="4078"/>
                  </a:lnTo>
                  <a:lnTo>
                    <a:pt x="6502" y="3883"/>
                  </a:lnTo>
                  <a:lnTo>
                    <a:pt x="6601" y="3301"/>
                  </a:lnTo>
                  <a:lnTo>
                    <a:pt x="6897" y="3301"/>
                  </a:lnTo>
                  <a:lnTo>
                    <a:pt x="7192" y="2718"/>
                  </a:lnTo>
                  <a:lnTo>
                    <a:pt x="7291" y="2524"/>
                  </a:lnTo>
                  <a:lnTo>
                    <a:pt x="7586" y="2136"/>
                  </a:lnTo>
                  <a:lnTo>
                    <a:pt x="7685" y="1942"/>
                  </a:lnTo>
                  <a:lnTo>
                    <a:pt x="7980" y="1942"/>
                  </a:lnTo>
                  <a:lnTo>
                    <a:pt x="8177" y="1359"/>
                  </a:lnTo>
                  <a:lnTo>
                    <a:pt x="8374" y="1359"/>
                  </a:lnTo>
                  <a:lnTo>
                    <a:pt x="8571" y="777"/>
                  </a:lnTo>
                  <a:lnTo>
                    <a:pt x="8768" y="777"/>
                  </a:lnTo>
                  <a:lnTo>
                    <a:pt x="8966" y="583"/>
                  </a:lnTo>
                  <a:lnTo>
                    <a:pt x="9163" y="583"/>
                  </a:lnTo>
                  <a:lnTo>
                    <a:pt x="9458" y="388"/>
                  </a:lnTo>
                  <a:lnTo>
                    <a:pt x="9557" y="388"/>
                  </a:lnTo>
                  <a:lnTo>
                    <a:pt x="9852" y="388"/>
                  </a:lnTo>
                  <a:lnTo>
                    <a:pt x="10148" y="0"/>
                  </a:lnTo>
                  <a:lnTo>
                    <a:pt x="10345" y="0"/>
                  </a:lnTo>
                  <a:lnTo>
                    <a:pt x="10640" y="0"/>
                  </a:lnTo>
                  <a:lnTo>
                    <a:pt x="10739" y="0"/>
                  </a:lnTo>
                  <a:lnTo>
                    <a:pt x="10936" y="388"/>
                  </a:lnTo>
                  <a:lnTo>
                    <a:pt x="11133" y="388"/>
                  </a:lnTo>
                  <a:lnTo>
                    <a:pt x="11429" y="583"/>
                  </a:lnTo>
                  <a:lnTo>
                    <a:pt x="11626" y="583"/>
                  </a:lnTo>
                  <a:lnTo>
                    <a:pt x="11823" y="777"/>
                  </a:lnTo>
                  <a:lnTo>
                    <a:pt x="12118" y="777"/>
                  </a:lnTo>
                  <a:lnTo>
                    <a:pt x="12217" y="1359"/>
                  </a:lnTo>
                  <a:lnTo>
                    <a:pt x="12414" y="1942"/>
                  </a:lnTo>
                  <a:lnTo>
                    <a:pt x="12808" y="1942"/>
                  </a:lnTo>
                  <a:lnTo>
                    <a:pt x="12906" y="2136"/>
                  </a:lnTo>
                  <a:lnTo>
                    <a:pt x="13202" y="2718"/>
                  </a:lnTo>
                  <a:lnTo>
                    <a:pt x="13498" y="3301"/>
                  </a:lnTo>
                  <a:lnTo>
                    <a:pt x="13596" y="3883"/>
                  </a:lnTo>
                  <a:lnTo>
                    <a:pt x="13793" y="3883"/>
                  </a:lnTo>
                  <a:lnTo>
                    <a:pt x="14187" y="4466"/>
                  </a:lnTo>
                  <a:lnTo>
                    <a:pt x="14384" y="5049"/>
                  </a:lnTo>
                  <a:lnTo>
                    <a:pt x="14581" y="5631"/>
                  </a:lnTo>
                  <a:lnTo>
                    <a:pt x="14877" y="6019"/>
                  </a:lnTo>
                  <a:lnTo>
                    <a:pt x="15074" y="6602"/>
                  </a:lnTo>
                  <a:lnTo>
                    <a:pt x="15271" y="7184"/>
                  </a:lnTo>
                  <a:lnTo>
                    <a:pt x="15468" y="7767"/>
                  </a:lnTo>
                  <a:lnTo>
                    <a:pt x="15764" y="8350"/>
                  </a:lnTo>
                  <a:lnTo>
                    <a:pt x="15961" y="8932"/>
                  </a:lnTo>
                  <a:lnTo>
                    <a:pt x="16256" y="9515"/>
                  </a:lnTo>
                  <a:lnTo>
                    <a:pt x="16355" y="10097"/>
                  </a:lnTo>
                  <a:lnTo>
                    <a:pt x="16650" y="10291"/>
                  </a:lnTo>
                  <a:lnTo>
                    <a:pt x="16749" y="10680"/>
                  </a:lnTo>
                  <a:lnTo>
                    <a:pt x="16946" y="11650"/>
                  </a:lnTo>
                  <a:lnTo>
                    <a:pt x="17143" y="12039"/>
                  </a:lnTo>
                  <a:lnTo>
                    <a:pt x="17340" y="12427"/>
                  </a:lnTo>
                  <a:lnTo>
                    <a:pt x="17635" y="13204"/>
                  </a:lnTo>
                  <a:lnTo>
                    <a:pt x="17734" y="13786"/>
                  </a:lnTo>
                  <a:lnTo>
                    <a:pt x="17931" y="14369"/>
                  </a:lnTo>
                  <a:lnTo>
                    <a:pt x="18128" y="14951"/>
                  </a:lnTo>
                  <a:lnTo>
                    <a:pt x="18424" y="15146"/>
                  </a:lnTo>
                  <a:lnTo>
                    <a:pt x="18522" y="15728"/>
                  </a:lnTo>
                  <a:lnTo>
                    <a:pt x="18818" y="16311"/>
                  </a:lnTo>
                  <a:lnTo>
                    <a:pt x="18916" y="16893"/>
                  </a:lnTo>
                  <a:lnTo>
                    <a:pt x="19113" y="17087"/>
                  </a:lnTo>
                  <a:lnTo>
                    <a:pt x="19212" y="17670"/>
                  </a:lnTo>
                  <a:lnTo>
                    <a:pt x="19310" y="18058"/>
                  </a:lnTo>
                  <a:lnTo>
                    <a:pt x="19507" y="18641"/>
                  </a:lnTo>
                  <a:lnTo>
                    <a:pt x="19606" y="18835"/>
                  </a:lnTo>
                  <a:lnTo>
                    <a:pt x="19704" y="19223"/>
                  </a:lnTo>
                  <a:lnTo>
                    <a:pt x="19901" y="19612"/>
                  </a:lnTo>
                  <a:lnTo>
                    <a:pt x="19901" y="1980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8" name="Freeform 138"/>
            <p:cNvSpPr>
              <a:spLocks/>
            </p:cNvSpPr>
            <p:nvPr/>
          </p:nvSpPr>
          <p:spPr bwMode="auto">
            <a:xfrm>
              <a:off x="1875" y="1124"/>
              <a:ext cx="82" cy="3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185" y="800"/>
                  </a:lnTo>
                  <a:lnTo>
                    <a:pt x="370" y="1400"/>
                  </a:lnTo>
                  <a:lnTo>
                    <a:pt x="556" y="2000"/>
                  </a:lnTo>
                  <a:lnTo>
                    <a:pt x="833" y="2600"/>
                  </a:lnTo>
                  <a:lnTo>
                    <a:pt x="926" y="3200"/>
                  </a:lnTo>
                  <a:lnTo>
                    <a:pt x="1204" y="4000"/>
                  </a:lnTo>
                  <a:lnTo>
                    <a:pt x="1389" y="4200"/>
                  </a:lnTo>
                  <a:lnTo>
                    <a:pt x="1481" y="5200"/>
                  </a:lnTo>
                  <a:lnTo>
                    <a:pt x="1759" y="5600"/>
                  </a:lnTo>
                  <a:lnTo>
                    <a:pt x="2130" y="6200"/>
                  </a:lnTo>
                  <a:lnTo>
                    <a:pt x="2130" y="7200"/>
                  </a:lnTo>
                  <a:lnTo>
                    <a:pt x="2500" y="7800"/>
                  </a:lnTo>
                  <a:lnTo>
                    <a:pt x="2685" y="8200"/>
                  </a:lnTo>
                  <a:lnTo>
                    <a:pt x="2778" y="8800"/>
                  </a:lnTo>
                  <a:lnTo>
                    <a:pt x="2963" y="9400"/>
                  </a:lnTo>
                  <a:lnTo>
                    <a:pt x="3148" y="10000"/>
                  </a:lnTo>
                  <a:lnTo>
                    <a:pt x="3426" y="10200"/>
                  </a:lnTo>
                  <a:lnTo>
                    <a:pt x="3519" y="10800"/>
                  </a:lnTo>
                  <a:lnTo>
                    <a:pt x="3796" y="11400"/>
                  </a:lnTo>
                  <a:lnTo>
                    <a:pt x="4074" y="11800"/>
                  </a:lnTo>
                  <a:lnTo>
                    <a:pt x="4167" y="12200"/>
                  </a:lnTo>
                  <a:lnTo>
                    <a:pt x="4352" y="12800"/>
                  </a:lnTo>
                  <a:lnTo>
                    <a:pt x="4537" y="13400"/>
                  </a:lnTo>
                  <a:lnTo>
                    <a:pt x="4722" y="13600"/>
                  </a:lnTo>
                  <a:lnTo>
                    <a:pt x="5000" y="14200"/>
                  </a:lnTo>
                  <a:lnTo>
                    <a:pt x="5093" y="14800"/>
                  </a:lnTo>
                  <a:lnTo>
                    <a:pt x="5370" y="15000"/>
                  </a:lnTo>
                  <a:lnTo>
                    <a:pt x="5556" y="15400"/>
                  </a:lnTo>
                  <a:lnTo>
                    <a:pt x="5741" y="16000"/>
                  </a:lnTo>
                  <a:lnTo>
                    <a:pt x="6111" y="16200"/>
                  </a:lnTo>
                  <a:lnTo>
                    <a:pt x="6296" y="16600"/>
                  </a:lnTo>
                  <a:lnTo>
                    <a:pt x="6389" y="17000"/>
                  </a:lnTo>
                  <a:lnTo>
                    <a:pt x="6667" y="17600"/>
                  </a:lnTo>
                  <a:lnTo>
                    <a:pt x="6852" y="17600"/>
                  </a:lnTo>
                  <a:lnTo>
                    <a:pt x="7037" y="18000"/>
                  </a:lnTo>
                  <a:lnTo>
                    <a:pt x="7315" y="18200"/>
                  </a:lnTo>
                  <a:lnTo>
                    <a:pt x="7407" y="18600"/>
                  </a:lnTo>
                  <a:lnTo>
                    <a:pt x="7685" y="18800"/>
                  </a:lnTo>
                  <a:lnTo>
                    <a:pt x="7963" y="19200"/>
                  </a:lnTo>
                  <a:lnTo>
                    <a:pt x="7963" y="19400"/>
                  </a:lnTo>
                  <a:lnTo>
                    <a:pt x="8241" y="19600"/>
                  </a:lnTo>
                  <a:lnTo>
                    <a:pt x="8426" y="19600"/>
                  </a:lnTo>
                  <a:lnTo>
                    <a:pt x="8611" y="19800"/>
                  </a:lnTo>
                  <a:lnTo>
                    <a:pt x="8889" y="19800"/>
                  </a:lnTo>
                  <a:lnTo>
                    <a:pt x="8981" y="19800"/>
                  </a:lnTo>
                  <a:lnTo>
                    <a:pt x="9259" y="19800"/>
                  </a:lnTo>
                  <a:lnTo>
                    <a:pt x="9444" y="19800"/>
                  </a:lnTo>
                  <a:lnTo>
                    <a:pt x="9630" y="19800"/>
                  </a:lnTo>
                  <a:lnTo>
                    <a:pt x="9907" y="19800"/>
                  </a:lnTo>
                  <a:lnTo>
                    <a:pt x="10185" y="19800"/>
                  </a:lnTo>
                  <a:lnTo>
                    <a:pt x="10370" y="19800"/>
                  </a:lnTo>
                  <a:lnTo>
                    <a:pt x="10648" y="19800"/>
                  </a:lnTo>
                  <a:lnTo>
                    <a:pt x="10741" y="19600"/>
                  </a:lnTo>
                  <a:lnTo>
                    <a:pt x="11019" y="19600"/>
                  </a:lnTo>
                  <a:lnTo>
                    <a:pt x="11296" y="19400"/>
                  </a:lnTo>
                  <a:lnTo>
                    <a:pt x="11574" y="19200"/>
                  </a:lnTo>
                  <a:lnTo>
                    <a:pt x="11852" y="18800"/>
                  </a:lnTo>
                  <a:lnTo>
                    <a:pt x="11944" y="18200"/>
                  </a:lnTo>
                  <a:lnTo>
                    <a:pt x="12130" y="18000"/>
                  </a:lnTo>
                  <a:lnTo>
                    <a:pt x="12500" y="17600"/>
                  </a:lnTo>
                  <a:lnTo>
                    <a:pt x="12685" y="17000"/>
                  </a:lnTo>
                  <a:lnTo>
                    <a:pt x="12963" y="16600"/>
                  </a:lnTo>
                  <a:lnTo>
                    <a:pt x="13241" y="16600"/>
                  </a:lnTo>
                  <a:lnTo>
                    <a:pt x="13426" y="16000"/>
                  </a:lnTo>
                  <a:lnTo>
                    <a:pt x="13704" y="15400"/>
                  </a:lnTo>
                  <a:lnTo>
                    <a:pt x="13981" y="14800"/>
                  </a:lnTo>
                  <a:lnTo>
                    <a:pt x="14259" y="14200"/>
                  </a:lnTo>
                  <a:lnTo>
                    <a:pt x="14537" y="13600"/>
                  </a:lnTo>
                  <a:lnTo>
                    <a:pt x="14815" y="13400"/>
                  </a:lnTo>
                  <a:lnTo>
                    <a:pt x="14907" y="12800"/>
                  </a:lnTo>
                  <a:lnTo>
                    <a:pt x="15278" y="12200"/>
                  </a:lnTo>
                  <a:lnTo>
                    <a:pt x="15556" y="11800"/>
                  </a:lnTo>
                  <a:lnTo>
                    <a:pt x="15741" y="10800"/>
                  </a:lnTo>
                  <a:lnTo>
                    <a:pt x="15926" y="10600"/>
                  </a:lnTo>
                  <a:lnTo>
                    <a:pt x="16204" y="10200"/>
                  </a:lnTo>
                  <a:lnTo>
                    <a:pt x="16389" y="9800"/>
                  </a:lnTo>
                  <a:lnTo>
                    <a:pt x="16574" y="9200"/>
                  </a:lnTo>
                  <a:lnTo>
                    <a:pt x="16852" y="8400"/>
                  </a:lnTo>
                  <a:lnTo>
                    <a:pt x="17037" y="8200"/>
                  </a:lnTo>
                  <a:lnTo>
                    <a:pt x="17222" y="7800"/>
                  </a:lnTo>
                  <a:lnTo>
                    <a:pt x="17407" y="7200"/>
                  </a:lnTo>
                  <a:lnTo>
                    <a:pt x="17685" y="6600"/>
                  </a:lnTo>
                  <a:lnTo>
                    <a:pt x="17870" y="6000"/>
                  </a:lnTo>
                  <a:lnTo>
                    <a:pt x="18241" y="5400"/>
                  </a:lnTo>
                  <a:lnTo>
                    <a:pt x="18333" y="4800"/>
                  </a:lnTo>
                  <a:lnTo>
                    <a:pt x="18519" y="4200"/>
                  </a:lnTo>
                  <a:lnTo>
                    <a:pt x="18796" y="4000"/>
                  </a:lnTo>
                  <a:lnTo>
                    <a:pt x="18981" y="3600"/>
                  </a:lnTo>
                  <a:lnTo>
                    <a:pt x="19167" y="3200"/>
                  </a:lnTo>
                  <a:lnTo>
                    <a:pt x="19167" y="2800"/>
                  </a:lnTo>
                  <a:lnTo>
                    <a:pt x="19352" y="2200"/>
                  </a:lnTo>
                  <a:lnTo>
                    <a:pt x="19537" y="2000"/>
                  </a:lnTo>
                  <a:lnTo>
                    <a:pt x="19630" y="2000"/>
                  </a:lnTo>
                  <a:lnTo>
                    <a:pt x="19815" y="1400"/>
                  </a:lnTo>
                  <a:lnTo>
                    <a:pt x="19815" y="800"/>
                  </a:lnTo>
                  <a:lnTo>
                    <a:pt x="19907" y="80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9" name="Freeform 139"/>
            <p:cNvSpPr>
              <a:spLocks/>
            </p:cNvSpPr>
            <p:nvPr/>
          </p:nvSpPr>
          <p:spPr bwMode="auto">
            <a:xfrm>
              <a:off x="1959" y="1089"/>
              <a:ext cx="77" cy="3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00"/>
                  </a:moveTo>
                  <a:lnTo>
                    <a:pt x="197" y="18600"/>
                  </a:lnTo>
                  <a:lnTo>
                    <a:pt x="493" y="17600"/>
                  </a:lnTo>
                  <a:lnTo>
                    <a:pt x="690" y="17000"/>
                  </a:lnTo>
                  <a:lnTo>
                    <a:pt x="887" y="16800"/>
                  </a:lnTo>
                  <a:lnTo>
                    <a:pt x="985" y="16000"/>
                  </a:lnTo>
                  <a:lnTo>
                    <a:pt x="1281" y="15600"/>
                  </a:lnTo>
                  <a:lnTo>
                    <a:pt x="1576" y="15000"/>
                  </a:lnTo>
                  <a:lnTo>
                    <a:pt x="1675" y="14200"/>
                  </a:lnTo>
                  <a:lnTo>
                    <a:pt x="1970" y="13600"/>
                  </a:lnTo>
                  <a:lnTo>
                    <a:pt x="2167" y="13000"/>
                  </a:lnTo>
                  <a:lnTo>
                    <a:pt x="2562" y="12800"/>
                  </a:lnTo>
                  <a:lnTo>
                    <a:pt x="2660" y="12000"/>
                  </a:lnTo>
                  <a:lnTo>
                    <a:pt x="2956" y="11400"/>
                  </a:lnTo>
                  <a:lnTo>
                    <a:pt x="3054" y="10800"/>
                  </a:lnTo>
                  <a:lnTo>
                    <a:pt x="3350" y="10200"/>
                  </a:lnTo>
                  <a:lnTo>
                    <a:pt x="3547" y="10000"/>
                  </a:lnTo>
                  <a:lnTo>
                    <a:pt x="3744" y="9800"/>
                  </a:lnTo>
                  <a:lnTo>
                    <a:pt x="4039" y="9200"/>
                  </a:lnTo>
                  <a:lnTo>
                    <a:pt x="4236" y="8400"/>
                  </a:lnTo>
                  <a:lnTo>
                    <a:pt x="4433" y="8000"/>
                  </a:lnTo>
                  <a:lnTo>
                    <a:pt x="4729" y="7400"/>
                  </a:lnTo>
                  <a:lnTo>
                    <a:pt x="4828" y="6800"/>
                  </a:lnTo>
                  <a:lnTo>
                    <a:pt x="5123" y="6200"/>
                  </a:lnTo>
                  <a:lnTo>
                    <a:pt x="5320" y="5600"/>
                  </a:lnTo>
                  <a:lnTo>
                    <a:pt x="5419" y="5600"/>
                  </a:lnTo>
                  <a:lnTo>
                    <a:pt x="5813" y="5200"/>
                  </a:lnTo>
                  <a:lnTo>
                    <a:pt x="5813" y="4600"/>
                  </a:lnTo>
                  <a:lnTo>
                    <a:pt x="6305" y="4200"/>
                  </a:lnTo>
                  <a:lnTo>
                    <a:pt x="6502" y="4000"/>
                  </a:lnTo>
                  <a:lnTo>
                    <a:pt x="6601" y="3400"/>
                  </a:lnTo>
                  <a:lnTo>
                    <a:pt x="6897" y="3200"/>
                  </a:lnTo>
                  <a:lnTo>
                    <a:pt x="7192" y="2800"/>
                  </a:lnTo>
                  <a:lnTo>
                    <a:pt x="7291" y="2600"/>
                  </a:lnTo>
                  <a:lnTo>
                    <a:pt x="7586" y="2200"/>
                  </a:lnTo>
                  <a:lnTo>
                    <a:pt x="7685" y="2000"/>
                  </a:lnTo>
                  <a:lnTo>
                    <a:pt x="7980" y="2000"/>
                  </a:lnTo>
                  <a:lnTo>
                    <a:pt x="8177" y="1400"/>
                  </a:lnTo>
                  <a:lnTo>
                    <a:pt x="8374" y="800"/>
                  </a:lnTo>
                  <a:lnTo>
                    <a:pt x="8571" y="800"/>
                  </a:lnTo>
                  <a:lnTo>
                    <a:pt x="8768" y="800"/>
                  </a:lnTo>
                  <a:lnTo>
                    <a:pt x="8966" y="600"/>
                  </a:lnTo>
                  <a:lnTo>
                    <a:pt x="9163" y="600"/>
                  </a:lnTo>
                  <a:lnTo>
                    <a:pt x="9458" y="400"/>
                  </a:lnTo>
                  <a:lnTo>
                    <a:pt x="9557" y="400"/>
                  </a:lnTo>
                  <a:lnTo>
                    <a:pt x="9852" y="400"/>
                  </a:lnTo>
                  <a:lnTo>
                    <a:pt x="10148" y="0"/>
                  </a:lnTo>
                  <a:lnTo>
                    <a:pt x="10345" y="0"/>
                  </a:lnTo>
                  <a:lnTo>
                    <a:pt x="10640" y="0"/>
                  </a:lnTo>
                  <a:lnTo>
                    <a:pt x="10739" y="0"/>
                  </a:lnTo>
                  <a:lnTo>
                    <a:pt x="10936" y="400"/>
                  </a:lnTo>
                  <a:lnTo>
                    <a:pt x="11133" y="400"/>
                  </a:lnTo>
                  <a:lnTo>
                    <a:pt x="11429" y="600"/>
                  </a:lnTo>
                  <a:lnTo>
                    <a:pt x="11626" y="600"/>
                  </a:lnTo>
                  <a:lnTo>
                    <a:pt x="11823" y="800"/>
                  </a:lnTo>
                  <a:lnTo>
                    <a:pt x="12118" y="800"/>
                  </a:lnTo>
                  <a:lnTo>
                    <a:pt x="12217" y="1400"/>
                  </a:lnTo>
                  <a:lnTo>
                    <a:pt x="12414" y="2000"/>
                  </a:lnTo>
                  <a:lnTo>
                    <a:pt x="12808" y="2000"/>
                  </a:lnTo>
                  <a:lnTo>
                    <a:pt x="12906" y="2200"/>
                  </a:lnTo>
                  <a:lnTo>
                    <a:pt x="13202" y="2800"/>
                  </a:lnTo>
                  <a:lnTo>
                    <a:pt x="13498" y="3200"/>
                  </a:lnTo>
                  <a:lnTo>
                    <a:pt x="13596" y="3400"/>
                  </a:lnTo>
                  <a:lnTo>
                    <a:pt x="13793" y="4000"/>
                  </a:lnTo>
                  <a:lnTo>
                    <a:pt x="14187" y="4600"/>
                  </a:lnTo>
                  <a:lnTo>
                    <a:pt x="14384" y="5200"/>
                  </a:lnTo>
                  <a:lnTo>
                    <a:pt x="14581" y="5600"/>
                  </a:lnTo>
                  <a:lnTo>
                    <a:pt x="14877" y="6200"/>
                  </a:lnTo>
                  <a:lnTo>
                    <a:pt x="15074" y="6800"/>
                  </a:lnTo>
                  <a:lnTo>
                    <a:pt x="15271" y="7200"/>
                  </a:lnTo>
                  <a:lnTo>
                    <a:pt x="15468" y="7800"/>
                  </a:lnTo>
                  <a:lnTo>
                    <a:pt x="15764" y="8400"/>
                  </a:lnTo>
                  <a:lnTo>
                    <a:pt x="15961" y="9200"/>
                  </a:lnTo>
                  <a:lnTo>
                    <a:pt x="16256" y="9800"/>
                  </a:lnTo>
                  <a:lnTo>
                    <a:pt x="16355" y="10000"/>
                  </a:lnTo>
                  <a:lnTo>
                    <a:pt x="16650" y="10200"/>
                  </a:lnTo>
                  <a:lnTo>
                    <a:pt x="16749" y="10800"/>
                  </a:lnTo>
                  <a:lnTo>
                    <a:pt x="16946" y="11800"/>
                  </a:lnTo>
                  <a:lnTo>
                    <a:pt x="17143" y="12200"/>
                  </a:lnTo>
                  <a:lnTo>
                    <a:pt x="17340" y="12800"/>
                  </a:lnTo>
                  <a:lnTo>
                    <a:pt x="17635" y="13000"/>
                  </a:lnTo>
                  <a:lnTo>
                    <a:pt x="17734" y="13600"/>
                  </a:lnTo>
                  <a:lnTo>
                    <a:pt x="17931" y="14600"/>
                  </a:lnTo>
                  <a:lnTo>
                    <a:pt x="18128" y="15000"/>
                  </a:lnTo>
                  <a:lnTo>
                    <a:pt x="18424" y="15600"/>
                  </a:lnTo>
                  <a:lnTo>
                    <a:pt x="18522" y="16000"/>
                  </a:lnTo>
                  <a:lnTo>
                    <a:pt x="18818" y="16600"/>
                  </a:lnTo>
                  <a:lnTo>
                    <a:pt x="18916" y="16800"/>
                  </a:lnTo>
                  <a:lnTo>
                    <a:pt x="19113" y="17000"/>
                  </a:lnTo>
                  <a:lnTo>
                    <a:pt x="19212" y="17600"/>
                  </a:lnTo>
                  <a:lnTo>
                    <a:pt x="19310" y="18200"/>
                  </a:lnTo>
                  <a:lnTo>
                    <a:pt x="19507" y="18600"/>
                  </a:lnTo>
                  <a:lnTo>
                    <a:pt x="19606" y="18800"/>
                  </a:lnTo>
                  <a:lnTo>
                    <a:pt x="19704" y="19400"/>
                  </a:lnTo>
                  <a:lnTo>
                    <a:pt x="19901" y="19600"/>
                  </a:lnTo>
                  <a:lnTo>
                    <a:pt x="19901" y="1980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0" name="Freeform 140"/>
            <p:cNvSpPr>
              <a:spLocks/>
            </p:cNvSpPr>
            <p:nvPr/>
          </p:nvSpPr>
          <p:spPr bwMode="auto">
            <a:xfrm>
              <a:off x="2036" y="1124"/>
              <a:ext cx="82" cy="3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185" y="825"/>
                  </a:lnTo>
                  <a:lnTo>
                    <a:pt x="370" y="1443"/>
                  </a:lnTo>
                  <a:lnTo>
                    <a:pt x="556" y="2062"/>
                  </a:lnTo>
                  <a:lnTo>
                    <a:pt x="833" y="2680"/>
                  </a:lnTo>
                  <a:lnTo>
                    <a:pt x="926" y="3299"/>
                  </a:lnTo>
                  <a:lnTo>
                    <a:pt x="1204" y="3918"/>
                  </a:lnTo>
                  <a:lnTo>
                    <a:pt x="1389" y="4330"/>
                  </a:lnTo>
                  <a:lnTo>
                    <a:pt x="1481" y="4948"/>
                  </a:lnTo>
                  <a:lnTo>
                    <a:pt x="1759" y="5567"/>
                  </a:lnTo>
                  <a:lnTo>
                    <a:pt x="2130" y="6392"/>
                  </a:lnTo>
                  <a:lnTo>
                    <a:pt x="2130" y="6804"/>
                  </a:lnTo>
                  <a:lnTo>
                    <a:pt x="2500" y="7216"/>
                  </a:lnTo>
                  <a:lnTo>
                    <a:pt x="2685" y="7835"/>
                  </a:lnTo>
                  <a:lnTo>
                    <a:pt x="2778" y="8454"/>
                  </a:lnTo>
                  <a:lnTo>
                    <a:pt x="2963" y="9278"/>
                  </a:lnTo>
                  <a:lnTo>
                    <a:pt x="3148" y="9691"/>
                  </a:lnTo>
                  <a:lnTo>
                    <a:pt x="3426" y="10309"/>
                  </a:lnTo>
                  <a:lnTo>
                    <a:pt x="3519" y="10928"/>
                  </a:lnTo>
                  <a:lnTo>
                    <a:pt x="3796" y="11134"/>
                  </a:lnTo>
                  <a:lnTo>
                    <a:pt x="4074" y="11753"/>
                  </a:lnTo>
                  <a:lnTo>
                    <a:pt x="4167" y="12371"/>
                  </a:lnTo>
                  <a:lnTo>
                    <a:pt x="4352" y="12990"/>
                  </a:lnTo>
                  <a:lnTo>
                    <a:pt x="4537" y="13196"/>
                  </a:lnTo>
                  <a:lnTo>
                    <a:pt x="4722" y="13814"/>
                  </a:lnTo>
                  <a:lnTo>
                    <a:pt x="5000" y="14021"/>
                  </a:lnTo>
                  <a:lnTo>
                    <a:pt x="5093" y="14639"/>
                  </a:lnTo>
                  <a:lnTo>
                    <a:pt x="5370" y="14845"/>
                  </a:lnTo>
                  <a:lnTo>
                    <a:pt x="5556" y="15464"/>
                  </a:lnTo>
                  <a:lnTo>
                    <a:pt x="5741" y="15876"/>
                  </a:lnTo>
                  <a:lnTo>
                    <a:pt x="6111" y="16495"/>
                  </a:lnTo>
                  <a:lnTo>
                    <a:pt x="6296" y="16701"/>
                  </a:lnTo>
                  <a:lnTo>
                    <a:pt x="6389" y="16907"/>
                  </a:lnTo>
                  <a:lnTo>
                    <a:pt x="6667" y="17526"/>
                  </a:lnTo>
                  <a:lnTo>
                    <a:pt x="6852" y="17526"/>
                  </a:lnTo>
                  <a:lnTo>
                    <a:pt x="7037" y="17938"/>
                  </a:lnTo>
                  <a:lnTo>
                    <a:pt x="7315" y="18144"/>
                  </a:lnTo>
                  <a:lnTo>
                    <a:pt x="7407" y="18557"/>
                  </a:lnTo>
                  <a:lnTo>
                    <a:pt x="7685" y="18763"/>
                  </a:lnTo>
                  <a:lnTo>
                    <a:pt x="7963" y="19175"/>
                  </a:lnTo>
                  <a:lnTo>
                    <a:pt x="7963" y="19381"/>
                  </a:lnTo>
                  <a:lnTo>
                    <a:pt x="8241" y="19588"/>
                  </a:lnTo>
                  <a:lnTo>
                    <a:pt x="8426" y="19588"/>
                  </a:lnTo>
                  <a:lnTo>
                    <a:pt x="8611" y="19794"/>
                  </a:lnTo>
                  <a:lnTo>
                    <a:pt x="8889" y="19794"/>
                  </a:lnTo>
                  <a:lnTo>
                    <a:pt x="8981" y="19794"/>
                  </a:lnTo>
                  <a:lnTo>
                    <a:pt x="9259" y="19794"/>
                  </a:lnTo>
                  <a:lnTo>
                    <a:pt x="9444" y="19794"/>
                  </a:lnTo>
                  <a:lnTo>
                    <a:pt x="9630" y="19794"/>
                  </a:lnTo>
                  <a:lnTo>
                    <a:pt x="9907" y="19794"/>
                  </a:lnTo>
                  <a:lnTo>
                    <a:pt x="10185" y="19794"/>
                  </a:lnTo>
                  <a:lnTo>
                    <a:pt x="10370" y="19794"/>
                  </a:lnTo>
                  <a:lnTo>
                    <a:pt x="10648" y="19794"/>
                  </a:lnTo>
                  <a:lnTo>
                    <a:pt x="10741" y="19588"/>
                  </a:lnTo>
                  <a:lnTo>
                    <a:pt x="11019" y="19588"/>
                  </a:lnTo>
                  <a:lnTo>
                    <a:pt x="11296" y="19381"/>
                  </a:lnTo>
                  <a:lnTo>
                    <a:pt x="11574" y="19175"/>
                  </a:lnTo>
                  <a:lnTo>
                    <a:pt x="11852" y="18763"/>
                  </a:lnTo>
                  <a:lnTo>
                    <a:pt x="11944" y="18557"/>
                  </a:lnTo>
                  <a:lnTo>
                    <a:pt x="12130" y="17938"/>
                  </a:lnTo>
                  <a:lnTo>
                    <a:pt x="12500" y="17526"/>
                  </a:lnTo>
                  <a:lnTo>
                    <a:pt x="12685" y="16907"/>
                  </a:lnTo>
                  <a:lnTo>
                    <a:pt x="12963" y="16907"/>
                  </a:lnTo>
                  <a:lnTo>
                    <a:pt x="13241" y="16495"/>
                  </a:lnTo>
                  <a:lnTo>
                    <a:pt x="13426" y="15876"/>
                  </a:lnTo>
                  <a:lnTo>
                    <a:pt x="13704" y="15464"/>
                  </a:lnTo>
                  <a:lnTo>
                    <a:pt x="13981" y="14845"/>
                  </a:lnTo>
                  <a:lnTo>
                    <a:pt x="14259" y="14639"/>
                  </a:lnTo>
                  <a:lnTo>
                    <a:pt x="14537" y="14021"/>
                  </a:lnTo>
                  <a:lnTo>
                    <a:pt x="14815" y="13608"/>
                  </a:lnTo>
                  <a:lnTo>
                    <a:pt x="14907" y="12990"/>
                  </a:lnTo>
                  <a:lnTo>
                    <a:pt x="15278" y="12371"/>
                  </a:lnTo>
                  <a:lnTo>
                    <a:pt x="15556" y="11753"/>
                  </a:lnTo>
                  <a:lnTo>
                    <a:pt x="15741" y="11134"/>
                  </a:lnTo>
                  <a:lnTo>
                    <a:pt x="15926" y="10515"/>
                  </a:lnTo>
                  <a:lnTo>
                    <a:pt x="16204" y="10309"/>
                  </a:lnTo>
                  <a:lnTo>
                    <a:pt x="16389" y="9691"/>
                  </a:lnTo>
                  <a:lnTo>
                    <a:pt x="16574" y="9072"/>
                  </a:lnTo>
                  <a:lnTo>
                    <a:pt x="16852" y="8454"/>
                  </a:lnTo>
                  <a:lnTo>
                    <a:pt x="17037" y="7835"/>
                  </a:lnTo>
                  <a:lnTo>
                    <a:pt x="17222" y="7216"/>
                  </a:lnTo>
                  <a:lnTo>
                    <a:pt x="17407" y="6804"/>
                  </a:lnTo>
                  <a:lnTo>
                    <a:pt x="17685" y="6392"/>
                  </a:lnTo>
                  <a:lnTo>
                    <a:pt x="17870" y="5979"/>
                  </a:lnTo>
                  <a:lnTo>
                    <a:pt x="18241" y="5361"/>
                  </a:lnTo>
                  <a:lnTo>
                    <a:pt x="18333" y="4742"/>
                  </a:lnTo>
                  <a:lnTo>
                    <a:pt x="18519" y="4330"/>
                  </a:lnTo>
                  <a:lnTo>
                    <a:pt x="18796" y="3918"/>
                  </a:lnTo>
                  <a:lnTo>
                    <a:pt x="18981" y="3505"/>
                  </a:lnTo>
                  <a:lnTo>
                    <a:pt x="19167" y="3299"/>
                  </a:lnTo>
                  <a:lnTo>
                    <a:pt x="19167" y="2680"/>
                  </a:lnTo>
                  <a:lnTo>
                    <a:pt x="19352" y="2268"/>
                  </a:lnTo>
                  <a:lnTo>
                    <a:pt x="19537" y="2062"/>
                  </a:lnTo>
                  <a:lnTo>
                    <a:pt x="19630" y="1443"/>
                  </a:lnTo>
                  <a:lnTo>
                    <a:pt x="19815" y="1443"/>
                  </a:lnTo>
                  <a:lnTo>
                    <a:pt x="19815" y="825"/>
                  </a:lnTo>
                  <a:lnTo>
                    <a:pt x="19907" y="825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1" name="Line 141"/>
            <p:cNvSpPr>
              <a:spLocks noChangeShapeType="1"/>
            </p:cNvSpPr>
            <p:nvPr/>
          </p:nvSpPr>
          <p:spPr bwMode="auto">
            <a:xfrm flipV="1">
              <a:off x="2118" y="1119"/>
              <a:ext cx="113" cy="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42"/>
          <p:cNvGrpSpPr>
            <a:grpSpLocks/>
          </p:cNvGrpSpPr>
          <p:nvPr/>
        </p:nvGrpSpPr>
        <p:grpSpPr bwMode="auto">
          <a:xfrm>
            <a:off x="3416300" y="5397500"/>
            <a:ext cx="687388" cy="417513"/>
            <a:chOff x="1240" y="775"/>
            <a:chExt cx="433" cy="263"/>
          </a:xfrm>
        </p:grpSpPr>
        <p:sp>
          <p:nvSpPr>
            <p:cNvPr id="13366" name="Freeform 143"/>
            <p:cNvSpPr>
              <a:spLocks/>
            </p:cNvSpPr>
            <p:nvPr/>
          </p:nvSpPr>
          <p:spPr bwMode="auto">
            <a:xfrm>
              <a:off x="1240" y="966"/>
              <a:ext cx="77" cy="3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23"/>
                  </a:moveTo>
                  <a:lnTo>
                    <a:pt x="197" y="18641"/>
                  </a:lnTo>
                  <a:lnTo>
                    <a:pt x="493" y="17670"/>
                  </a:lnTo>
                  <a:lnTo>
                    <a:pt x="690" y="17087"/>
                  </a:lnTo>
                  <a:lnTo>
                    <a:pt x="887" y="16699"/>
                  </a:lnTo>
                  <a:lnTo>
                    <a:pt x="985" y="16117"/>
                  </a:lnTo>
                  <a:lnTo>
                    <a:pt x="1281" y="15146"/>
                  </a:lnTo>
                  <a:lnTo>
                    <a:pt x="1576" y="14951"/>
                  </a:lnTo>
                  <a:lnTo>
                    <a:pt x="1675" y="14369"/>
                  </a:lnTo>
                  <a:lnTo>
                    <a:pt x="1970" y="13592"/>
                  </a:lnTo>
                  <a:lnTo>
                    <a:pt x="2167" y="13010"/>
                  </a:lnTo>
                  <a:lnTo>
                    <a:pt x="2562" y="12427"/>
                  </a:lnTo>
                  <a:lnTo>
                    <a:pt x="2660" y="12039"/>
                  </a:lnTo>
                  <a:lnTo>
                    <a:pt x="2956" y="11262"/>
                  </a:lnTo>
                  <a:lnTo>
                    <a:pt x="3054" y="10680"/>
                  </a:lnTo>
                  <a:lnTo>
                    <a:pt x="3350" y="10291"/>
                  </a:lnTo>
                  <a:lnTo>
                    <a:pt x="3547" y="10097"/>
                  </a:lnTo>
                  <a:lnTo>
                    <a:pt x="3744" y="9515"/>
                  </a:lnTo>
                  <a:lnTo>
                    <a:pt x="4039" y="8932"/>
                  </a:lnTo>
                  <a:lnTo>
                    <a:pt x="4236" y="8544"/>
                  </a:lnTo>
                  <a:lnTo>
                    <a:pt x="4433" y="7961"/>
                  </a:lnTo>
                  <a:lnTo>
                    <a:pt x="4729" y="7573"/>
                  </a:lnTo>
                  <a:lnTo>
                    <a:pt x="4828" y="6990"/>
                  </a:lnTo>
                  <a:lnTo>
                    <a:pt x="5123" y="6602"/>
                  </a:lnTo>
                  <a:lnTo>
                    <a:pt x="5320" y="6019"/>
                  </a:lnTo>
                  <a:lnTo>
                    <a:pt x="5419" y="5631"/>
                  </a:lnTo>
                  <a:lnTo>
                    <a:pt x="5813" y="5243"/>
                  </a:lnTo>
                  <a:lnTo>
                    <a:pt x="5813" y="4660"/>
                  </a:lnTo>
                  <a:lnTo>
                    <a:pt x="6305" y="4078"/>
                  </a:lnTo>
                  <a:lnTo>
                    <a:pt x="6502" y="3883"/>
                  </a:lnTo>
                  <a:lnTo>
                    <a:pt x="6601" y="3301"/>
                  </a:lnTo>
                  <a:lnTo>
                    <a:pt x="6897" y="3301"/>
                  </a:lnTo>
                  <a:lnTo>
                    <a:pt x="7192" y="2718"/>
                  </a:lnTo>
                  <a:lnTo>
                    <a:pt x="7291" y="2524"/>
                  </a:lnTo>
                  <a:lnTo>
                    <a:pt x="7586" y="2136"/>
                  </a:lnTo>
                  <a:lnTo>
                    <a:pt x="7685" y="1942"/>
                  </a:lnTo>
                  <a:lnTo>
                    <a:pt x="7980" y="1942"/>
                  </a:lnTo>
                  <a:lnTo>
                    <a:pt x="8177" y="1359"/>
                  </a:lnTo>
                  <a:lnTo>
                    <a:pt x="8374" y="1359"/>
                  </a:lnTo>
                  <a:lnTo>
                    <a:pt x="8571" y="777"/>
                  </a:lnTo>
                  <a:lnTo>
                    <a:pt x="8768" y="777"/>
                  </a:lnTo>
                  <a:lnTo>
                    <a:pt x="8966" y="583"/>
                  </a:lnTo>
                  <a:lnTo>
                    <a:pt x="9163" y="583"/>
                  </a:lnTo>
                  <a:lnTo>
                    <a:pt x="9458" y="388"/>
                  </a:lnTo>
                  <a:lnTo>
                    <a:pt x="9557" y="388"/>
                  </a:lnTo>
                  <a:lnTo>
                    <a:pt x="9852" y="388"/>
                  </a:lnTo>
                  <a:lnTo>
                    <a:pt x="10148" y="0"/>
                  </a:lnTo>
                  <a:lnTo>
                    <a:pt x="10345" y="0"/>
                  </a:lnTo>
                  <a:lnTo>
                    <a:pt x="10640" y="0"/>
                  </a:lnTo>
                  <a:lnTo>
                    <a:pt x="10739" y="0"/>
                  </a:lnTo>
                  <a:lnTo>
                    <a:pt x="10936" y="388"/>
                  </a:lnTo>
                  <a:lnTo>
                    <a:pt x="11133" y="388"/>
                  </a:lnTo>
                  <a:lnTo>
                    <a:pt x="11429" y="583"/>
                  </a:lnTo>
                  <a:lnTo>
                    <a:pt x="11626" y="583"/>
                  </a:lnTo>
                  <a:lnTo>
                    <a:pt x="11823" y="777"/>
                  </a:lnTo>
                  <a:lnTo>
                    <a:pt x="12118" y="777"/>
                  </a:lnTo>
                  <a:lnTo>
                    <a:pt x="12217" y="1359"/>
                  </a:lnTo>
                  <a:lnTo>
                    <a:pt x="12414" y="1942"/>
                  </a:lnTo>
                  <a:lnTo>
                    <a:pt x="12808" y="1942"/>
                  </a:lnTo>
                  <a:lnTo>
                    <a:pt x="12906" y="2136"/>
                  </a:lnTo>
                  <a:lnTo>
                    <a:pt x="13202" y="2718"/>
                  </a:lnTo>
                  <a:lnTo>
                    <a:pt x="13498" y="3301"/>
                  </a:lnTo>
                  <a:lnTo>
                    <a:pt x="13596" y="3883"/>
                  </a:lnTo>
                  <a:lnTo>
                    <a:pt x="13793" y="3883"/>
                  </a:lnTo>
                  <a:lnTo>
                    <a:pt x="14187" y="4466"/>
                  </a:lnTo>
                  <a:lnTo>
                    <a:pt x="14384" y="5049"/>
                  </a:lnTo>
                  <a:lnTo>
                    <a:pt x="14581" y="5631"/>
                  </a:lnTo>
                  <a:lnTo>
                    <a:pt x="14877" y="6019"/>
                  </a:lnTo>
                  <a:lnTo>
                    <a:pt x="15074" y="6602"/>
                  </a:lnTo>
                  <a:lnTo>
                    <a:pt x="15271" y="7184"/>
                  </a:lnTo>
                  <a:lnTo>
                    <a:pt x="15468" y="7767"/>
                  </a:lnTo>
                  <a:lnTo>
                    <a:pt x="15764" y="8350"/>
                  </a:lnTo>
                  <a:lnTo>
                    <a:pt x="15961" y="8932"/>
                  </a:lnTo>
                  <a:lnTo>
                    <a:pt x="16256" y="9515"/>
                  </a:lnTo>
                  <a:lnTo>
                    <a:pt x="16355" y="10097"/>
                  </a:lnTo>
                  <a:lnTo>
                    <a:pt x="16650" y="10291"/>
                  </a:lnTo>
                  <a:lnTo>
                    <a:pt x="16749" y="10680"/>
                  </a:lnTo>
                  <a:lnTo>
                    <a:pt x="16946" y="11650"/>
                  </a:lnTo>
                  <a:lnTo>
                    <a:pt x="17143" y="12039"/>
                  </a:lnTo>
                  <a:lnTo>
                    <a:pt x="17340" y="12427"/>
                  </a:lnTo>
                  <a:lnTo>
                    <a:pt x="17635" y="13204"/>
                  </a:lnTo>
                  <a:lnTo>
                    <a:pt x="17734" y="13786"/>
                  </a:lnTo>
                  <a:lnTo>
                    <a:pt x="17931" y="14369"/>
                  </a:lnTo>
                  <a:lnTo>
                    <a:pt x="18128" y="14951"/>
                  </a:lnTo>
                  <a:lnTo>
                    <a:pt x="18424" y="15146"/>
                  </a:lnTo>
                  <a:lnTo>
                    <a:pt x="18522" y="15728"/>
                  </a:lnTo>
                  <a:lnTo>
                    <a:pt x="18818" y="16311"/>
                  </a:lnTo>
                  <a:lnTo>
                    <a:pt x="18916" y="16893"/>
                  </a:lnTo>
                  <a:lnTo>
                    <a:pt x="19113" y="17087"/>
                  </a:lnTo>
                  <a:lnTo>
                    <a:pt x="19212" y="17670"/>
                  </a:lnTo>
                  <a:lnTo>
                    <a:pt x="19310" y="18058"/>
                  </a:lnTo>
                  <a:lnTo>
                    <a:pt x="19507" y="18641"/>
                  </a:lnTo>
                  <a:lnTo>
                    <a:pt x="19606" y="18835"/>
                  </a:lnTo>
                  <a:lnTo>
                    <a:pt x="19704" y="19223"/>
                  </a:lnTo>
                  <a:lnTo>
                    <a:pt x="19901" y="19612"/>
                  </a:lnTo>
                  <a:lnTo>
                    <a:pt x="19901" y="1980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7" name="Freeform 144"/>
            <p:cNvSpPr>
              <a:spLocks/>
            </p:cNvSpPr>
            <p:nvPr/>
          </p:nvSpPr>
          <p:spPr bwMode="auto">
            <a:xfrm>
              <a:off x="1317" y="1002"/>
              <a:ext cx="82" cy="3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185" y="800"/>
                  </a:lnTo>
                  <a:lnTo>
                    <a:pt x="370" y="1400"/>
                  </a:lnTo>
                  <a:lnTo>
                    <a:pt x="556" y="2000"/>
                  </a:lnTo>
                  <a:lnTo>
                    <a:pt x="833" y="2600"/>
                  </a:lnTo>
                  <a:lnTo>
                    <a:pt x="926" y="3200"/>
                  </a:lnTo>
                  <a:lnTo>
                    <a:pt x="1204" y="4000"/>
                  </a:lnTo>
                  <a:lnTo>
                    <a:pt x="1389" y="4200"/>
                  </a:lnTo>
                  <a:lnTo>
                    <a:pt x="1481" y="5200"/>
                  </a:lnTo>
                  <a:lnTo>
                    <a:pt x="1759" y="5600"/>
                  </a:lnTo>
                  <a:lnTo>
                    <a:pt x="2130" y="6200"/>
                  </a:lnTo>
                  <a:lnTo>
                    <a:pt x="2130" y="7200"/>
                  </a:lnTo>
                  <a:lnTo>
                    <a:pt x="2500" y="7800"/>
                  </a:lnTo>
                  <a:lnTo>
                    <a:pt x="2685" y="8200"/>
                  </a:lnTo>
                  <a:lnTo>
                    <a:pt x="2778" y="8800"/>
                  </a:lnTo>
                  <a:lnTo>
                    <a:pt x="2963" y="9400"/>
                  </a:lnTo>
                  <a:lnTo>
                    <a:pt x="3148" y="10000"/>
                  </a:lnTo>
                  <a:lnTo>
                    <a:pt x="3426" y="10200"/>
                  </a:lnTo>
                  <a:lnTo>
                    <a:pt x="3519" y="10800"/>
                  </a:lnTo>
                  <a:lnTo>
                    <a:pt x="3796" y="11400"/>
                  </a:lnTo>
                  <a:lnTo>
                    <a:pt x="4074" y="11800"/>
                  </a:lnTo>
                  <a:lnTo>
                    <a:pt x="4167" y="12200"/>
                  </a:lnTo>
                  <a:lnTo>
                    <a:pt x="4352" y="12800"/>
                  </a:lnTo>
                  <a:lnTo>
                    <a:pt x="4537" y="13400"/>
                  </a:lnTo>
                  <a:lnTo>
                    <a:pt x="4722" y="13600"/>
                  </a:lnTo>
                  <a:lnTo>
                    <a:pt x="5000" y="14200"/>
                  </a:lnTo>
                  <a:lnTo>
                    <a:pt x="5093" y="14800"/>
                  </a:lnTo>
                  <a:lnTo>
                    <a:pt x="5370" y="15000"/>
                  </a:lnTo>
                  <a:lnTo>
                    <a:pt x="5556" y="15400"/>
                  </a:lnTo>
                  <a:lnTo>
                    <a:pt x="5741" y="16000"/>
                  </a:lnTo>
                  <a:lnTo>
                    <a:pt x="6111" y="16200"/>
                  </a:lnTo>
                  <a:lnTo>
                    <a:pt x="6296" y="16600"/>
                  </a:lnTo>
                  <a:lnTo>
                    <a:pt x="6389" y="17000"/>
                  </a:lnTo>
                  <a:lnTo>
                    <a:pt x="6667" y="17600"/>
                  </a:lnTo>
                  <a:lnTo>
                    <a:pt x="6852" y="17600"/>
                  </a:lnTo>
                  <a:lnTo>
                    <a:pt x="7037" y="18000"/>
                  </a:lnTo>
                  <a:lnTo>
                    <a:pt x="7315" y="18200"/>
                  </a:lnTo>
                  <a:lnTo>
                    <a:pt x="7407" y="18600"/>
                  </a:lnTo>
                  <a:lnTo>
                    <a:pt x="7685" y="18800"/>
                  </a:lnTo>
                  <a:lnTo>
                    <a:pt x="7963" y="19200"/>
                  </a:lnTo>
                  <a:lnTo>
                    <a:pt x="7963" y="19400"/>
                  </a:lnTo>
                  <a:lnTo>
                    <a:pt x="8241" y="19600"/>
                  </a:lnTo>
                  <a:lnTo>
                    <a:pt x="8426" y="19600"/>
                  </a:lnTo>
                  <a:lnTo>
                    <a:pt x="8611" y="19800"/>
                  </a:lnTo>
                  <a:lnTo>
                    <a:pt x="8889" y="19800"/>
                  </a:lnTo>
                  <a:lnTo>
                    <a:pt x="8981" y="19800"/>
                  </a:lnTo>
                  <a:lnTo>
                    <a:pt x="9259" y="19800"/>
                  </a:lnTo>
                  <a:lnTo>
                    <a:pt x="9444" y="19800"/>
                  </a:lnTo>
                  <a:lnTo>
                    <a:pt x="9630" y="19800"/>
                  </a:lnTo>
                  <a:lnTo>
                    <a:pt x="9907" y="19800"/>
                  </a:lnTo>
                  <a:lnTo>
                    <a:pt x="10185" y="19800"/>
                  </a:lnTo>
                  <a:lnTo>
                    <a:pt x="10370" y="19800"/>
                  </a:lnTo>
                  <a:lnTo>
                    <a:pt x="10648" y="19800"/>
                  </a:lnTo>
                  <a:lnTo>
                    <a:pt x="10741" y="19600"/>
                  </a:lnTo>
                  <a:lnTo>
                    <a:pt x="11019" y="19600"/>
                  </a:lnTo>
                  <a:lnTo>
                    <a:pt x="11296" y="19400"/>
                  </a:lnTo>
                  <a:lnTo>
                    <a:pt x="11574" y="19200"/>
                  </a:lnTo>
                  <a:lnTo>
                    <a:pt x="11852" y="18800"/>
                  </a:lnTo>
                  <a:lnTo>
                    <a:pt x="11944" y="18200"/>
                  </a:lnTo>
                  <a:lnTo>
                    <a:pt x="12130" y="18000"/>
                  </a:lnTo>
                  <a:lnTo>
                    <a:pt x="12500" y="17600"/>
                  </a:lnTo>
                  <a:lnTo>
                    <a:pt x="12685" y="17000"/>
                  </a:lnTo>
                  <a:lnTo>
                    <a:pt x="12963" y="16600"/>
                  </a:lnTo>
                  <a:lnTo>
                    <a:pt x="13241" y="16600"/>
                  </a:lnTo>
                  <a:lnTo>
                    <a:pt x="13426" y="16000"/>
                  </a:lnTo>
                  <a:lnTo>
                    <a:pt x="13704" y="15400"/>
                  </a:lnTo>
                  <a:lnTo>
                    <a:pt x="13981" y="14800"/>
                  </a:lnTo>
                  <a:lnTo>
                    <a:pt x="14259" y="14200"/>
                  </a:lnTo>
                  <a:lnTo>
                    <a:pt x="14537" y="13600"/>
                  </a:lnTo>
                  <a:lnTo>
                    <a:pt x="14815" y="13400"/>
                  </a:lnTo>
                  <a:lnTo>
                    <a:pt x="14907" y="12800"/>
                  </a:lnTo>
                  <a:lnTo>
                    <a:pt x="15278" y="12200"/>
                  </a:lnTo>
                  <a:lnTo>
                    <a:pt x="15556" y="11800"/>
                  </a:lnTo>
                  <a:lnTo>
                    <a:pt x="15741" y="10800"/>
                  </a:lnTo>
                  <a:lnTo>
                    <a:pt x="15926" y="10600"/>
                  </a:lnTo>
                  <a:lnTo>
                    <a:pt x="16204" y="10200"/>
                  </a:lnTo>
                  <a:lnTo>
                    <a:pt x="16389" y="9800"/>
                  </a:lnTo>
                  <a:lnTo>
                    <a:pt x="16574" y="9200"/>
                  </a:lnTo>
                  <a:lnTo>
                    <a:pt x="16852" y="8400"/>
                  </a:lnTo>
                  <a:lnTo>
                    <a:pt x="17037" y="8200"/>
                  </a:lnTo>
                  <a:lnTo>
                    <a:pt x="17222" y="7800"/>
                  </a:lnTo>
                  <a:lnTo>
                    <a:pt x="17407" y="7200"/>
                  </a:lnTo>
                  <a:lnTo>
                    <a:pt x="17685" y="6600"/>
                  </a:lnTo>
                  <a:lnTo>
                    <a:pt x="17870" y="6000"/>
                  </a:lnTo>
                  <a:lnTo>
                    <a:pt x="18241" y="5400"/>
                  </a:lnTo>
                  <a:lnTo>
                    <a:pt x="18333" y="4800"/>
                  </a:lnTo>
                  <a:lnTo>
                    <a:pt x="18519" y="4200"/>
                  </a:lnTo>
                  <a:lnTo>
                    <a:pt x="18796" y="4000"/>
                  </a:lnTo>
                  <a:lnTo>
                    <a:pt x="18981" y="3600"/>
                  </a:lnTo>
                  <a:lnTo>
                    <a:pt x="19167" y="3200"/>
                  </a:lnTo>
                  <a:lnTo>
                    <a:pt x="19167" y="2800"/>
                  </a:lnTo>
                  <a:lnTo>
                    <a:pt x="19352" y="2200"/>
                  </a:lnTo>
                  <a:lnTo>
                    <a:pt x="19537" y="2000"/>
                  </a:lnTo>
                  <a:lnTo>
                    <a:pt x="19630" y="2000"/>
                  </a:lnTo>
                  <a:lnTo>
                    <a:pt x="19815" y="1400"/>
                  </a:lnTo>
                  <a:lnTo>
                    <a:pt x="19815" y="800"/>
                  </a:lnTo>
                  <a:lnTo>
                    <a:pt x="19907" y="80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8" name="Freeform 145"/>
            <p:cNvSpPr>
              <a:spLocks/>
            </p:cNvSpPr>
            <p:nvPr/>
          </p:nvSpPr>
          <p:spPr bwMode="auto">
            <a:xfrm>
              <a:off x="1402" y="967"/>
              <a:ext cx="77" cy="3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200"/>
                  </a:moveTo>
                  <a:lnTo>
                    <a:pt x="197" y="18600"/>
                  </a:lnTo>
                  <a:lnTo>
                    <a:pt x="493" y="17600"/>
                  </a:lnTo>
                  <a:lnTo>
                    <a:pt x="690" y="17000"/>
                  </a:lnTo>
                  <a:lnTo>
                    <a:pt x="887" y="16800"/>
                  </a:lnTo>
                  <a:lnTo>
                    <a:pt x="985" y="16000"/>
                  </a:lnTo>
                  <a:lnTo>
                    <a:pt x="1281" y="15600"/>
                  </a:lnTo>
                  <a:lnTo>
                    <a:pt x="1576" y="15000"/>
                  </a:lnTo>
                  <a:lnTo>
                    <a:pt x="1675" y="14200"/>
                  </a:lnTo>
                  <a:lnTo>
                    <a:pt x="1970" y="13600"/>
                  </a:lnTo>
                  <a:lnTo>
                    <a:pt x="2167" y="13000"/>
                  </a:lnTo>
                  <a:lnTo>
                    <a:pt x="2562" y="12800"/>
                  </a:lnTo>
                  <a:lnTo>
                    <a:pt x="2660" y="12000"/>
                  </a:lnTo>
                  <a:lnTo>
                    <a:pt x="2956" y="11400"/>
                  </a:lnTo>
                  <a:lnTo>
                    <a:pt x="3054" y="10800"/>
                  </a:lnTo>
                  <a:lnTo>
                    <a:pt x="3350" y="10200"/>
                  </a:lnTo>
                  <a:lnTo>
                    <a:pt x="3547" y="10000"/>
                  </a:lnTo>
                  <a:lnTo>
                    <a:pt x="3744" y="9800"/>
                  </a:lnTo>
                  <a:lnTo>
                    <a:pt x="4039" y="9200"/>
                  </a:lnTo>
                  <a:lnTo>
                    <a:pt x="4236" y="8400"/>
                  </a:lnTo>
                  <a:lnTo>
                    <a:pt x="4433" y="8000"/>
                  </a:lnTo>
                  <a:lnTo>
                    <a:pt x="4729" y="7400"/>
                  </a:lnTo>
                  <a:lnTo>
                    <a:pt x="4828" y="6800"/>
                  </a:lnTo>
                  <a:lnTo>
                    <a:pt x="5123" y="6200"/>
                  </a:lnTo>
                  <a:lnTo>
                    <a:pt x="5320" y="5600"/>
                  </a:lnTo>
                  <a:lnTo>
                    <a:pt x="5419" y="5600"/>
                  </a:lnTo>
                  <a:lnTo>
                    <a:pt x="5813" y="5200"/>
                  </a:lnTo>
                  <a:lnTo>
                    <a:pt x="5813" y="4600"/>
                  </a:lnTo>
                  <a:lnTo>
                    <a:pt x="6305" y="4200"/>
                  </a:lnTo>
                  <a:lnTo>
                    <a:pt x="6502" y="4000"/>
                  </a:lnTo>
                  <a:lnTo>
                    <a:pt x="6601" y="3400"/>
                  </a:lnTo>
                  <a:lnTo>
                    <a:pt x="6897" y="3200"/>
                  </a:lnTo>
                  <a:lnTo>
                    <a:pt x="7192" y="2800"/>
                  </a:lnTo>
                  <a:lnTo>
                    <a:pt x="7291" y="2600"/>
                  </a:lnTo>
                  <a:lnTo>
                    <a:pt x="7586" y="2200"/>
                  </a:lnTo>
                  <a:lnTo>
                    <a:pt x="7685" y="2000"/>
                  </a:lnTo>
                  <a:lnTo>
                    <a:pt x="7980" y="2000"/>
                  </a:lnTo>
                  <a:lnTo>
                    <a:pt x="8177" y="1400"/>
                  </a:lnTo>
                  <a:lnTo>
                    <a:pt x="8374" y="800"/>
                  </a:lnTo>
                  <a:lnTo>
                    <a:pt x="8571" y="800"/>
                  </a:lnTo>
                  <a:lnTo>
                    <a:pt x="8768" y="800"/>
                  </a:lnTo>
                  <a:lnTo>
                    <a:pt x="8966" y="600"/>
                  </a:lnTo>
                  <a:lnTo>
                    <a:pt x="9163" y="600"/>
                  </a:lnTo>
                  <a:lnTo>
                    <a:pt x="9458" y="400"/>
                  </a:lnTo>
                  <a:lnTo>
                    <a:pt x="9557" y="400"/>
                  </a:lnTo>
                  <a:lnTo>
                    <a:pt x="9852" y="400"/>
                  </a:lnTo>
                  <a:lnTo>
                    <a:pt x="10148" y="0"/>
                  </a:lnTo>
                  <a:lnTo>
                    <a:pt x="10345" y="0"/>
                  </a:lnTo>
                  <a:lnTo>
                    <a:pt x="10640" y="0"/>
                  </a:lnTo>
                  <a:lnTo>
                    <a:pt x="10739" y="0"/>
                  </a:lnTo>
                  <a:lnTo>
                    <a:pt x="10936" y="400"/>
                  </a:lnTo>
                  <a:lnTo>
                    <a:pt x="11133" y="400"/>
                  </a:lnTo>
                  <a:lnTo>
                    <a:pt x="11429" y="600"/>
                  </a:lnTo>
                  <a:lnTo>
                    <a:pt x="11626" y="600"/>
                  </a:lnTo>
                  <a:lnTo>
                    <a:pt x="11823" y="800"/>
                  </a:lnTo>
                  <a:lnTo>
                    <a:pt x="12118" y="800"/>
                  </a:lnTo>
                  <a:lnTo>
                    <a:pt x="12217" y="1400"/>
                  </a:lnTo>
                  <a:lnTo>
                    <a:pt x="12414" y="2000"/>
                  </a:lnTo>
                  <a:lnTo>
                    <a:pt x="12808" y="2000"/>
                  </a:lnTo>
                  <a:lnTo>
                    <a:pt x="12906" y="2200"/>
                  </a:lnTo>
                  <a:lnTo>
                    <a:pt x="13202" y="2800"/>
                  </a:lnTo>
                  <a:lnTo>
                    <a:pt x="13498" y="3200"/>
                  </a:lnTo>
                  <a:lnTo>
                    <a:pt x="13596" y="3400"/>
                  </a:lnTo>
                  <a:lnTo>
                    <a:pt x="13793" y="4000"/>
                  </a:lnTo>
                  <a:lnTo>
                    <a:pt x="14187" y="4600"/>
                  </a:lnTo>
                  <a:lnTo>
                    <a:pt x="14384" y="5200"/>
                  </a:lnTo>
                  <a:lnTo>
                    <a:pt x="14581" y="5600"/>
                  </a:lnTo>
                  <a:lnTo>
                    <a:pt x="14877" y="6200"/>
                  </a:lnTo>
                  <a:lnTo>
                    <a:pt x="15074" y="6800"/>
                  </a:lnTo>
                  <a:lnTo>
                    <a:pt x="15271" y="7200"/>
                  </a:lnTo>
                  <a:lnTo>
                    <a:pt x="15468" y="7800"/>
                  </a:lnTo>
                  <a:lnTo>
                    <a:pt x="15764" y="8400"/>
                  </a:lnTo>
                  <a:lnTo>
                    <a:pt x="15961" y="9200"/>
                  </a:lnTo>
                  <a:lnTo>
                    <a:pt x="16256" y="9800"/>
                  </a:lnTo>
                  <a:lnTo>
                    <a:pt x="16355" y="10000"/>
                  </a:lnTo>
                  <a:lnTo>
                    <a:pt x="16650" y="10200"/>
                  </a:lnTo>
                  <a:lnTo>
                    <a:pt x="16749" y="10800"/>
                  </a:lnTo>
                  <a:lnTo>
                    <a:pt x="16946" y="11800"/>
                  </a:lnTo>
                  <a:lnTo>
                    <a:pt x="17143" y="12200"/>
                  </a:lnTo>
                  <a:lnTo>
                    <a:pt x="17340" y="12800"/>
                  </a:lnTo>
                  <a:lnTo>
                    <a:pt x="17635" y="13000"/>
                  </a:lnTo>
                  <a:lnTo>
                    <a:pt x="17734" y="13600"/>
                  </a:lnTo>
                  <a:lnTo>
                    <a:pt x="17931" y="14600"/>
                  </a:lnTo>
                  <a:lnTo>
                    <a:pt x="18128" y="15000"/>
                  </a:lnTo>
                  <a:lnTo>
                    <a:pt x="18424" y="15600"/>
                  </a:lnTo>
                  <a:lnTo>
                    <a:pt x="18522" y="16000"/>
                  </a:lnTo>
                  <a:lnTo>
                    <a:pt x="18818" y="16600"/>
                  </a:lnTo>
                  <a:lnTo>
                    <a:pt x="18916" y="16800"/>
                  </a:lnTo>
                  <a:lnTo>
                    <a:pt x="19113" y="17000"/>
                  </a:lnTo>
                  <a:lnTo>
                    <a:pt x="19212" y="17600"/>
                  </a:lnTo>
                  <a:lnTo>
                    <a:pt x="19310" y="18200"/>
                  </a:lnTo>
                  <a:lnTo>
                    <a:pt x="19507" y="18600"/>
                  </a:lnTo>
                  <a:lnTo>
                    <a:pt x="19606" y="18800"/>
                  </a:lnTo>
                  <a:lnTo>
                    <a:pt x="19704" y="19400"/>
                  </a:lnTo>
                  <a:lnTo>
                    <a:pt x="19901" y="19600"/>
                  </a:lnTo>
                  <a:lnTo>
                    <a:pt x="19901" y="1980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9" name="Freeform 146"/>
            <p:cNvSpPr>
              <a:spLocks/>
            </p:cNvSpPr>
            <p:nvPr/>
          </p:nvSpPr>
          <p:spPr bwMode="auto">
            <a:xfrm>
              <a:off x="1478" y="1002"/>
              <a:ext cx="82" cy="3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185" y="825"/>
                  </a:lnTo>
                  <a:lnTo>
                    <a:pt x="370" y="1443"/>
                  </a:lnTo>
                  <a:lnTo>
                    <a:pt x="556" y="2062"/>
                  </a:lnTo>
                  <a:lnTo>
                    <a:pt x="833" y="2680"/>
                  </a:lnTo>
                  <a:lnTo>
                    <a:pt x="926" y="3299"/>
                  </a:lnTo>
                  <a:lnTo>
                    <a:pt x="1204" y="3918"/>
                  </a:lnTo>
                  <a:lnTo>
                    <a:pt x="1389" y="4330"/>
                  </a:lnTo>
                  <a:lnTo>
                    <a:pt x="1481" y="4948"/>
                  </a:lnTo>
                  <a:lnTo>
                    <a:pt x="1759" y="5567"/>
                  </a:lnTo>
                  <a:lnTo>
                    <a:pt x="2130" y="6392"/>
                  </a:lnTo>
                  <a:lnTo>
                    <a:pt x="2130" y="6804"/>
                  </a:lnTo>
                  <a:lnTo>
                    <a:pt x="2500" y="7216"/>
                  </a:lnTo>
                  <a:lnTo>
                    <a:pt x="2685" y="7835"/>
                  </a:lnTo>
                  <a:lnTo>
                    <a:pt x="2778" y="8454"/>
                  </a:lnTo>
                  <a:lnTo>
                    <a:pt x="2963" y="9278"/>
                  </a:lnTo>
                  <a:lnTo>
                    <a:pt x="3148" y="9691"/>
                  </a:lnTo>
                  <a:lnTo>
                    <a:pt x="3426" y="10309"/>
                  </a:lnTo>
                  <a:lnTo>
                    <a:pt x="3519" y="10928"/>
                  </a:lnTo>
                  <a:lnTo>
                    <a:pt x="3796" y="11134"/>
                  </a:lnTo>
                  <a:lnTo>
                    <a:pt x="4074" y="11753"/>
                  </a:lnTo>
                  <a:lnTo>
                    <a:pt x="4167" y="12371"/>
                  </a:lnTo>
                  <a:lnTo>
                    <a:pt x="4352" y="12990"/>
                  </a:lnTo>
                  <a:lnTo>
                    <a:pt x="4537" y="13196"/>
                  </a:lnTo>
                  <a:lnTo>
                    <a:pt x="4722" y="13814"/>
                  </a:lnTo>
                  <a:lnTo>
                    <a:pt x="5000" y="14021"/>
                  </a:lnTo>
                  <a:lnTo>
                    <a:pt x="5093" y="14639"/>
                  </a:lnTo>
                  <a:lnTo>
                    <a:pt x="5370" y="14845"/>
                  </a:lnTo>
                  <a:lnTo>
                    <a:pt x="5556" y="15464"/>
                  </a:lnTo>
                  <a:lnTo>
                    <a:pt x="5741" y="15876"/>
                  </a:lnTo>
                  <a:lnTo>
                    <a:pt x="6111" y="16495"/>
                  </a:lnTo>
                  <a:lnTo>
                    <a:pt x="6296" y="16701"/>
                  </a:lnTo>
                  <a:lnTo>
                    <a:pt x="6389" y="16907"/>
                  </a:lnTo>
                  <a:lnTo>
                    <a:pt x="6667" y="17526"/>
                  </a:lnTo>
                  <a:lnTo>
                    <a:pt x="6852" y="17526"/>
                  </a:lnTo>
                  <a:lnTo>
                    <a:pt x="7037" y="17938"/>
                  </a:lnTo>
                  <a:lnTo>
                    <a:pt x="7315" y="18144"/>
                  </a:lnTo>
                  <a:lnTo>
                    <a:pt x="7407" y="18557"/>
                  </a:lnTo>
                  <a:lnTo>
                    <a:pt x="7685" y="18763"/>
                  </a:lnTo>
                  <a:lnTo>
                    <a:pt x="7963" y="19175"/>
                  </a:lnTo>
                  <a:lnTo>
                    <a:pt x="7963" y="19381"/>
                  </a:lnTo>
                  <a:lnTo>
                    <a:pt x="8241" y="19588"/>
                  </a:lnTo>
                  <a:lnTo>
                    <a:pt x="8426" y="19588"/>
                  </a:lnTo>
                  <a:lnTo>
                    <a:pt x="8611" y="19794"/>
                  </a:lnTo>
                  <a:lnTo>
                    <a:pt x="8889" y="19794"/>
                  </a:lnTo>
                  <a:lnTo>
                    <a:pt x="8981" y="19794"/>
                  </a:lnTo>
                  <a:lnTo>
                    <a:pt x="9259" y="19794"/>
                  </a:lnTo>
                  <a:lnTo>
                    <a:pt x="9444" y="19794"/>
                  </a:lnTo>
                  <a:lnTo>
                    <a:pt x="9630" y="19794"/>
                  </a:lnTo>
                  <a:lnTo>
                    <a:pt x="9907" y="19794"/>
                  </a:lnTo>
                  <a:lnTo>
                    <a:pt x="10185" y="19794"/>
                  </a:lnTo>
                  <a:lnTo>
                    <a:pt x="10370" y="19794"/>
                  </a:lnTo>
                  <a:lnTo>
                    <a:pt x="10648" y="19794"/>
                  </a:lnTo>
                  <a:lnTo>
                    <a:pt x="10741" y="19588"/>
                  </a:lnTo>
                  <a:lnTo>
                    <a:pt x="11019" y="19588"/>
                  </a:lnTo>
                  <a:lnTo>
                    <a:pt x="11296" y="19381"/>
                  </a:lnTo>
                  <a:lnTo>
                    <a:pt x="11574" y="19175"/>
                  </a:lnTo>
                  <a:lnTo>
                    <a:pt x="11852" y="18763"/>
                  </a:lnTo>
                  <a:lnTo>
                    <a:pt x="11944" y="18557"/>
                  </a:lnTo>
                  <a:lnTo>
                    <a:pt x="12130" y="17938"/>
                  </a:lnTo>
                  <a:lnTo>
                    <a:pt x="12500" y="17526"/>
                  </a:lnTo>
                  <a:lnTo>
                    <a:pt x="12685" y="16907"/>
                  </a:lnTo>
                  <a:lnTo>
                    <a:pt x="12963" y="16907"/>
                  </a:lnTo>
                  <a:lnTo>
                    <a:pt x="13241" y="16495"/>
                  </a:lnTo>
                  <a:lnTo>
                    <a:pt x="13426" y="15876"/>
                  </a:lnTo>
                  <a:lnTo>
                    <a:pt x="13704" y="15464"/>
                  </a:lnTo>
                  <a:lnTo>
                    <a:pt x="13981" y="14845"/>
                  </a:lnTo>
                  <a:lnTo>
                    <a:pt x="14259" y="14639"/>
                  </a:lnTo>
                  <a:lnTo>
                    <a:pt x="14537" y="14021"/>
                  </a:lnTo>
                  <a:lnTo>
                    <a:pt x="14815" y="13608"/>
                  </a:lnTo>
                  <a:lnTo>
                    <a:pt x="14907" y="12990"/>
                  </a:lnTo>
                  <a:lnTo>
                    <a:pt x="15278" y="12371"/>
                  </a:lnTo>
                  <a:lnTo>
                    <a:pt x="15556" y="11753"/>
                  </a:lnTo>
                  <a:lnTo>
                    <a:pt x="15741" y="11134"/>
                  </a:lnTo>
                  <a:lnTo>
                    <a:pt x="15926" y="10515"/>
                  </a:lnTo>
                  <a:lnTo>
                    <a:pt x="16204" y="10309"/>
                  </a:lnTo>
                  <a:lnTo>
                    <a:pt x="16389" y="9691"/>
                  </a:lnTo>
                  <a:lnTo>
                    <a:pt x="16574" y="9072"/>
                  </a:lnTo>
                  <a:lnTo>
                    <a:pt x="16852" y="8454"/>
                  </a:lnTo>
                  <a:lnTo>
                    <a:pt x="17037" y="7835"/>
                  </a:lnTo>
                  <a:lnTo>
                    <a:pt x="17222" y="7216"/>
                  </a:lnTo>
                  <a:lnTo>
                    <a:pt x="17407" y="6804"/>
                  </a:lnTo>
                  <a:lnTo>
                    <a:pt x="17685" y="6392"/>
                  </a:lnTo>
                  <a:lnTo>
                    <a:pt x="17870" y="5979"/>
                  </a:lnTo>
                  <a:lnTo>
                    <a:pt x="18241" y="5361"/>
                  </a:lnTo>
                  <a:lnTo>
                    <a:pt x="18333" y="4742"/>
                  </a:lnTo>
                  <a:lnTo>
                    <a:pt x="18519" y="4330"/>
                  </a:lnTo>
                  <a:lnTo>
                    <a:pt x="18796" y="3918"/>
                  </a:lnTo>
                  <a:lnTo>
                    <a:pt x="18981" y="3505"/>
                  </a:lnTo>
                  <a:lnTo>
                    <a:pt x="19167" y="3299"/>
                  </a:lnTo>
                  <a:lnTo>
                    <a:pt x="19167" y="2680"/>
                  </a:lnTo>
                  <a:lnTo>
                    <a:pt x="19352" y="2268"/>
                  </a:lnTo>
                  <a:lnTo>
                    <a:pt x="19537" y="2062"/>
                  </a:lnTo>
                  <a:lnTo>
                    <a:pt x="19630" y="1443"/>
                  </a:lnTo>
                  <a:lnTo>
                    <a:pt x="19815" y="1443"/>
                  </a:lnTo>
                  <a:lnTo>
                    <a:pt x="19815" y="825"/>
                  </a:lnTo>
                  <a:lnTo>
                    <a:pt x="19907" y="825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0" name="Line 147"/>
            <p:cNvSpPr>
              <a:spLocks noChangeShapeType="1"/>
            </p:cNvSpPr>
            <p:nvPr/>
          </p:nvSpPr>
          <p:spPr bwMode="auto">
            <a:xfrm flipV="1">
              <a:off x="1560" y="997"/>
              <a:ext cx="113" cy="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1" name="Rectangle 148"/>
            <p:cNvSpPr>
              <a:spLocks noChangeArrowheads="1"/>
            </p:cNvSpPr>
            <p:nvPr/>
          </p:nvSpPr>
          <p:spPr bwMode="auto">
            <a:xfrm>
              <a:off x="1411" y="775"/>
              <a:ext cx="19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1" lang="en-US" altLang="zh-CN" sz="2000" i="1">
                  <a:latin typeface="Times New Roman" panose="02020603050405020304" pitchFamily="18" charset="0"/>
                  <a:sym typeface="Symbol" panose="05050102010706020507" pitchFamily="18" charset="2"/>
                </a:rPr>
                <a:t></a:t>
              </a:r>
              <a:endParaRPr kumimoji="1" lang="en-US" altLang="zh-CN" sz="2000" b="0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95381" name="Rectangle 149"/>
          <p:cNvSpPr>
            <a:spLocks noChangeArrowheads="1"/>
          </p:cNvSpPr>
          <p:nvPr/>
        </p:nvSpPr>
        <p:spPr bwMode="auto">
          <a:xfrm>
            <a:off x="4494213" y="5330825"/>
            <a:ext cx="27781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</a:t>
            </a:r>
            <a:endParaRPr kumimoji="1" lang="en-US" altLang="zh-CN" sz="2000" b="0">
              <a:latin typeface="Times New Roman" panose="02020603050405020304" pitchFamily="18" charset="0"/>
            </a:endParaRPr>
          </a:p>
        </p:txBody>
      </p:sp>
      <p:sp>
        <p:nvSpPr>
          <p:cNvPr id="95382" name="Rectangle 150"/>
          <p:cNvSpPr>
            <a:spLocks noChangeArrowheads="1"/>
          </p:cNvSpPr>
          <p:nvPr/>
        </p:nvSpPr>
        <p:spPr bwMode="auto">
          <a:xfrm>
            <a:off x="4506913" y="5930900"/>
            <a:ext cx="2413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</a:t>
            </a:r>
            <a:endParaRPr kumimoji="1" lang="en-US" altLang="zh-CN" sz="2000" b="0">
              <a:latin typeface="Times New Roman" panose="02020603050405020304" pitchFamily="18" charset="0"/>
            </a:endParaRPr>
          </a:p>
        </p:txBody>
      </p:sp>
      <p:sp>
        <p:nvSpPr>
          <p:cNvPr id="95383" name="Line 151"/>
          <p:cNvSpPr>
            <a:spLocks noChangeShapeType="1"/>
          </p:cNvSpPr>
          <p:nvPr/>
        </p:nvSpPr>
        <p:spPr bwMode="auto">
          <a:xfrm>
            <a:off x="5038725" y="5651500"/>
            <a:ext cx="506413" cy="138113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none" w="med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84" name="Line 152"/>
          <p:cNvSpPr>
            <a:spLocks noChangeShapeType="1"/>
          </p:cNvSpPr>
          <p:nvPr/>
        </p:nvSpPr>
        <p:spPr bwMode="auto">
          <a:xfrm flipV="1">
            <a:off x="5075238" y="5881688"/>
            <a:ext cx="469900" cy="1143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none" w="med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385" name="Rectangle 153"/>
          <p:cNvSpPr>
            <a:spLocks noChangeArrowheads="1"/>
          </p:cNvSpPr>
          <p:nvPr/>
        </p:nvSpPr>
        <p:spPr bwMode="auto">
          <a:xfrm>
            <a:off x="5592763" y="5626100"/>
            <a:ext cx="2484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完全一样</a:t>
            </a:r>
            <a:endParaRPr kumimoji="1" lang="zh-CN" altLang="en-US" sz="1400" b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386" name="Rectangle 154"/>
          <p:cNvSpPr>
            <a:spLocks noChangeArrowheads="1"/>
          </p:cNvSpPr>
          <p:nvPr/>
        </p:nvSpPr>
        <p:spPr bwMode="auto">
          <a:xfrm>
            <a:off x="1022350" y="5653088"/>
            <a:ext cx="3297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0000CC"/>
                </a:solidFill>
                <a:latin typeface="方正书宋简体"/>
                <a:ea typeface="楷体_GB2312"/>
                <a:cs typeface="楷体_GB2312"/>
              </a:rPr>
              <a:t>受激辐射</a:t>
            </a:r>
          </a:p>
        </p:txBody>
      </p:sp>
      <p:sp>
        <p:nvSpPr>
          <p:cNvPr id="95387" name="Rectangle 155"/>
          <p:cNvSpPr>
            <a:spLocks noChangeArrowheads="1"/>
          </p:cNvSpPr>
          <p:nvPr/>
        </p:nvSpPr>
        <p:spPr bwMode="auto">
          <a:xfrm>
            <a:off x="5156200" y="5300663"/>
            <a:ext cx="3808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(</a:t>
            </a:r>
            <a:r>
              <a:rPr kumimoji="1" lang="zh-CN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频率</a:t>
            </a:r>
            <a:r>
              <a:rPr kumimoji="1" lang="en-US" altLang="zh-CN" sz="2000">
                <a:solidFill>
                  <a:srgbClr val="0000CC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位相</a:t>
            </a:r>
            <a:r>
              <a:rPr kumimoji="1" lang="en-US" altLang="zh-CN" sz="2000">
                <a:solidFill>
                  <a:srgbClr val="0000CC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振动方向</a:t>
            </a:r>
            <a:r>
              <a:rPr kumimoji="1" lang="en-US" altLang="zh-CN" sz="2000">
                <a:solidFill>
                  <a:srgbClr val="0000CC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传播方向</a:t>
            </a:r>
            <a:r>
              <a:rPr kumimoji="1" lang="en-US" altLang="zh-CN" sz="2000"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95388" name="Object 156"/>
          <p:cNvGraphicFramePr>
            <a:graphicFrameLocks noChangeAspect="1"/>
          </p:cNvGraphicFramePr>
          <p:nvPr/>
        </p:nvGraphicFramePr>
        <p:xfrm>
          <a:off x="3657600" y="4597400"/>
          <a:ext cx="129857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4" name="Equation" r:id="rId4" imgW="1066800" imgH="241300" progId="Equation.DSMT4">
                  <p:embed/>
                </p:oleObj>
              </mc:Choice>
              <mc:Fallback>
                <p:oleObj name="Equation" r:id="rId4" imgW="1066800" imgH="241300" progId="Equation.DSMT4">
                  <p:embed/>
                  <p:pic>
                    <p:nvPicPr>
                      <p:cNvPr id="0" name="Objec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597400"/>
                        <a:ext cx="129857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389" name="Object 157"/>
          <p:cNvGraphicFramePr>
            <a:graphicFrameLocks noChangeAspect="1"/>
          </p:cNvGraphicFramePr>
          <p:nvPr/>
        </p:nvGraphicFramePr>
        <p:xfrm>
          <a:off x="7237413" y="4560888"/>
          <a:ext cx="1512887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5" name="Equation" r:id="rId6" imgW="1193800" imgH="304800" progId="Equation.DSMT4">
                  <p:embed/>
                </p:oleObj>
              </mc:Choice>
              <mc:Fallback>
                <p:oleObj name="Equation" r:id="rId6" imgW="1193800" imgH="304800" progId="Equation.DSMT4">
                  <p:embed/>
                  <p:pic>
                    <p:nvPicPr>
                      <p:cNvPr id="0" name="Object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7413" y="4560888"/>
                        <a:ext cx="1512887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390" name="Text Box 158"/>
          <p:cNvSpPr txBox="1">
            <a:spLocks noChangeArrowheads="1"/>
          </p:cNvSpPr>
          <p:nvPr/>
        </p:nvSpPr>
        <p:spPr bwMode="auto">
          <a:xfrm>
            <a:off x="4895850" y="4519613"/>
            <a:ext cx="335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</a:t>
            </a:r>
            <a:r>
              <a:rPr kumimoji="1" lang="zh-CN" altLang="en-US" sz="2400">
                <a:latin typeface="Times New Roman" panose="02020603050405020304" pitchFamily="18" charset="0"/>
              </a:rPr>
              <a:t>发光的随机性</a:t>
            </a:r>
          </a:p>
        </p:txBody>
      </p:sp>
      <p:sp>
        <p:nvSpPr>
          <p:cNvPr id="95391" name="Text Box 159"/>
          <p:cNvSpPr txBox="1">
            <a:spLocks noChangeArrowheads="1"/>
          </p:cNvSpPr>
          <p:nvPr/>
        </p:nvSpPr>
        <p:spPr bwMode="auto">
          <a:xfrm>
            <a:off x="1368425" y="4484688"/>
            <a:ext cx="237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</a:t>
            </a:r>
            <a:r>
              <a:rPr kumimoji="1" lang="zh-CN" altLang="en-US" sz="2400">
                <a:latin typeface="Times New Roman" panose="02020603050405020304" pitchFamily="18" charset="0"/>
              </a:rPr>
              <a:t>发光的间隙性</a:t>
            </a:r>
          </a:p>
        </p:txBody>
      </p:sp>
      <p:sp>
        <p:nvSpPr>
          <p:cNvPr id="95392" name="Text Box 160"/>
          <p:cNvSpPr txBox="1">
            <a:spLocks noChangeArrowheads="1"/>
          </p:cNvSpPr>
          <p:nvPr/>
        </p:nvSpPr>
        <p:spPr bwMode="auto">
          <a:xfrm>
            <a:off x="5435600" y="6129338"/>
            <a:ext cx="3205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激光光源： 单色性好。</a:t>
            </a:r>
          </a:p>
        </p:txBody>
      </p:sp>
      <p:sp>
        <p:nvSpPr>
          <p:cNvPr id="13365" name="Text Box 161"/>
          <p:cNvSpPr txBox="1">
            <a:spLocks noChangeArrowheads="1"/>
          </p:cNvSpPr>
          <p:nvPr/>
        </p:nvSpPr>
        <p:spPr bwMode="auto">
          <a:xfrm>
            <a:off x="8799513" y="640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2</a:t>
            </a:r>
            <a:endParaRPr lang="en-US" altLang="zh-CN" sz="1800" b="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5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5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5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5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95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5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5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500"/>
                                        <p:tgtEl>
                                          <p:spTgt spid="9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95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95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9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9" dur="300"/>
                                        <p:tgtEl>
                                          <p:spTgt spid="9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4" dur="75"/>
                                        <p:tgtEl>
                                          <p:spTgt spid="9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95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95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5" dur="500"/>
                                        <p:tgtEl>
                                          <p:spTgt spid="9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0" dur="500"/>
                                        <p:tgtEl>
                                          <p:spTgt spid="9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75" fill="hold"/>
                                        <p:tgtEl>
                                          <p:spTgt spid="95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5" fill="hold"/>
                                        <p:tgtEl>
                                          <p:spTgt spid="95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95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95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95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95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9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9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9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9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9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9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75" fill="hold"/>
                                        <p:tgtEl>
                                          <p:spTgt spid="95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75" fill="hold"/>
                                        <p:tgtEl>
                                          <p:spTgt spid="95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23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7" dur="500"/>
                                        <p:tgtEl>
                                          <p:spTgt spid="9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2" dur="500"/>
                                        <p:tgtEl>
                                          <p:spTgt spid="9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autoUpdateAnimBg="0"/>
      <p:bldP spid="95235" grpId="0" autoUpdateAnimBg="0"/>
      <p:bldP spid="95236" grpId="0" animBg="1"/>
      <p:bldP spid="95245" grpId="0" autoUpdateAnimBg="0"/>
      <p:bldP spid="95246" grpId="0" animBg="1"/>
      <p:bldP spid="95247" grpId="0" animBg="1"/>
      <p:bldP spid="95248" grpId="0" autoUpdateAnimBg="0"/>
      <p:bldP spid="95249" grpId="0" autoUpdateAnimBg="0"/>
      <p:bldP spid="95250" grpId="0" autoUpdateAnimBg="0"/>
      <p:bldP spid="95275" grpId="0" autoUpdateAnimBg="0"/>
      <p:bldP spid="95276" grpId="0" autoUpdateAnimBg="0"/>
      <p:bldP spid="95277" grpId="0" animBg="1"/>
      <p:bldP spid="95278" grpId="0" animBg="1"/>
      <p:bldP spid="95279" grpId="0" animBg="1"/>
      <p:bldP spid="95280" grpId="0" animBg="1"/>
      <p:bldP spid="95281" grpId="0" autoUpdateAnimBg="0"/>
      <p:bldP spid="95282" grpId="0" animBg="1"/>
      <p:bldP spid="95283" grpId="0" autoUpdateAnimBg="0"/>
      <p:bldP spid="95284" grpId="0" autoUpdateAnimBg="0"/>
      <p:bldP spid="95318" grpId="0" autoUpdateAnimBg="0"/>
      <p:bldP spid="95352" grpId="0" autoUpdateAnimBg="0"/>
      <p:bldP spid="95353" grpId="0" autoUpdateAnimBg="0"/>
      <p:bldP spid="95354" grpId="0" autoUpdateAnimBg="0"/>
      <p:bldP spid="95355" grpId="0" animBg="1"/>
      <p:bldP spid="95356" grpId="0" autoUpdateAnimBg="0"/>
      <p:bldP spid="95381" grpId="0" autoUpdateAnimBg="0"/>
      <p:bldP spid="95382" grpId="0" autoUpdateAnimBg="0"/>
      <p:bldP spid="95383" grpId="0" animBg="1"/>
      <p:bldP spid="95384" grpId="0" animBg="1"/>
      <p:bldP spid="95385" grpId="0" autoUpdateAnimBg="0"/>
      <p:bldP spid="95386" grpId="0" autoUpdateAnimBg="0"/>
      <p:bldP spid="95387" grpId="0" autoUpdateAnimBg="0"/>
      <p:bldP spid="95390" grpId="0" autoUpdateAnimBg="0"/>
      <p:bldP spid="95391" grpId="0" autoUpdateAnimBg="0"/>
      <p:bldP spid="9539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53988" y="142875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0000CC"/>
                </a:solidFill>
                <a:latin typeface="Times New Roman" panose="02020603050405020304" pitchFamily="18" charset="0"/>
              </a:rPr>
              <a:t>1.3 </a:t>
            </a:r>
            <a:r>
              <a:rPr kumimoji="1" lang="zh-CN" altLang="en-US" sz="2800">
                <a:solidFill>
                  <a:srgbClr val="0000CC"/>
                </a:solidFill>
                <a:latin typeface="Times New Roman" panose="02020603050405020304" pitchFamily="18" charset="0"/>
              </a:rPr>
              <a:t>光程  光程差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46088" y="654050"/>
            <a:ext cx="2527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1.3.1 </a:t>
            </a:r>
            <a:r>
              <a:rPr kumimoji="1" lang="zh-CN" altLang="en-US" sz="2800">
                <a:latin typeface="Times New Roman" panose="02020603050405020304" pitchFamily="18" charset="0"/>
              </a:rPr>
              <a:t>光程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58800" y="1165225"/>
            <a:ext cx="3303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楷体_GB2312"/>
                <a:cs typeface="楷体_GB2312"/>
              </a:rPr>
              <a:t>介质折射率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76263" y="1924050"/>
            <a:ext cx="3303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楷体_GB2312"/>
                <a:cs typeface="楷体_GB2312"/>
              </a:rPr>
              <a:t>介质中的波长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2905125" y="1685925"/>
          <a:ext cx="289401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9" name="MathType 6.0 Equation" r:id="rId3" imgW="2730500" imgH="762000" progId="Equation.DSMT4">
                  <p:embed/>
                </p:oleObj>
              </mc:Choice>
              <mc:Fallback>
                <p:oleObj name="MathType 6.0 Equation" r:id="rId3" imgW="2730500" imgH="762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5" y="1685925"/>
                        <a:ext cx="2894013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39750" y="2552700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在介质中传播的波长</a:t>
            </a:r>
            <a:r>
              <a:rPr kumimoji="1" lang="zh-CN" altLang="en-US" sz="28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，用真空</a:t>
            </a:r>
            <a:r>
              <a:rPr kumimoji="1"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中</a:t>
            </a:r>
            <a:r>
              <a:rPr kumimoji="1" lang="zh-CN" altLang="en-US" sz="2800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波长表示。</a:t>
            </a:r>
            <a:endParaRPr kumimoji="1" lang="zh-CN" altLang="en-US" sz="2800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79438" y="3284538"/>
            <a:ext cx="3033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在</a:t>
            </a:r>
            <a:r>
              <a:rPr kumimoji="1" lang="zh-CN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kumimoji="1" lang="en-US" altLang="zh-CN" sz="2800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zh-CN" altLang="en-US" sz="2800">
                <a:latin typeface="Times New Roman" panose="02020603050405020304" pitchFamily="18" charset="0"/>
              </a:rPr>
              <a:t>时间内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47688" y="3832225"/>
            <a:ext cx="7278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楷体_GB2312"/>
                <a:cs typeface="楷体_GB2312"/>
              </a:rPr>
              <a:t>某光波在</a:t>
            </a:r>
            <a:r>
              <a:rPr kumimoji="1"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真空中</a:t>
            </a:r>
            <a:r>
              <a:rPr kumimoji="1" lang="zh-CN" altLang="en-US" sz="2800">
                <a:latin typeface="Times New Roman" panose="02020603050405020304" pitchFamily="18" charset="0"/>
                <a:ea typeface="楷体_GB2312"/>
                <a:cs typeface="楷体_GB2312"/>
              </a:rPr>
              <a:t>传播的距离为：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81025" y="4432300"/>
            <a:ext cx="4960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楷体_GB2312"/>
                <a:cs typeface="楷体_GB2312"/>
              </a:rPr>
              <a:t>此光在</a:t>
            </a:r>
            <a:r>
              <a:rPr kumimoji="1"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介质</a:t>
            </a:r>
            <a:r>
              <a:rPr kumimoji="1" lang="en-US" altLang="zh-CN" sz="2800" i="1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n</a:t>
            </a:r>
            <a:r>
              <a:rPr kumimoji="1" lang="zh-CN" altLang="en-US" sz="2800">
                <a:latin typeface="Times New Roman" panose="02020603050405020304" pitchFamily="18" charset="0"/>
                <a:ea typeface="楷体_GB2312"/>
                <a:cs typeface="楷体_GB2312"/>
              </a:rPr>
              <a:t>中传播的距离为：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588963" y="5078413"/>
            <a:ext cx="5403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经</a:t>
            </a:r>
            <a:r>
              <a:rPr kumimoji="1" lang="zh-CN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kumimoji="1" lang="en-US" altLang="zh-CN" sz="2800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zh-CN" altLang="en-US" sz="2800">
                <a:latin typeface="Times New Roman" panose="02020603050405020304" pitchFamily="18" charset="0"/>
              </a:rPr>
              <a:t>时间后</a:t>
            </a:r>
            <a:r>
              <a:rPr kumimoji="1" lang="en-US" altLang="zh-CN" sz="2800">
                <a:latin typeface="Times New Roman" panose="02020603050405020304" pitchFamily="18" charset="0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</a:rPr>
              <a:t>它们的位相变化：</a:t>
            </a:r>
          </a:p>
        </p:txBody>
      </p:sp>
      <p:graphicFrame>
        <p:nvGraphicFramePr>
          <p:cNvPr id="28" name="Object 2"/>
          <p:cNvGraphicFramePr>
            <a:graphicFrameLocks noChangeAspect="1"/>
          </p:cNvGraphicFramePr>
          <p:nvPr/>
        </p:nvGraphicFramePr>
        <p:xfrm>
          <a:off x="2592388" y="1016000"/>
          <a:ext cx="22479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0" name="Equation" r:id="rId5" imgW="2120900" imgH="698500" progId="Equation.DSMT4">
                  <p:embed/>
                </p:oleObj>
              </mc:Choice>
              <mc:Fallback>
                <p:oleObj name="Equation" r:id="rId5" imgW="2120900" imgH="698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1016000"/>
                        <a:ext cx="22479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4"/>
          <p:cNvGraphicFramePr>
            <a:graphicFrameLocks noChangeAspect="1"/>
          </p:cNvGraphicFramePr>
          <p:nvPr/>
        </p:nvGraphicFramePr>
        <p:xfrm>
          <a:off x="5462588" y="3948113"/>
          <a:ext cx="142716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1" name="Equation" r:id="rId7" imgW="1155700" imgH="381000" progId="Equation.DSMT4">
                  <p:embed/>
                </p:oleObj>
              </mc:Choice>
              <mc:Fallback>
                <p:oleObj name="Equation" r:id="rId7" imgW="1155700" imgH="38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588" y="3948113"/>
                        <a:ext cx="142716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4"/>
          <p:cNvGraphicFramePr>
            <a:graphicFrameLocks noChangeAspect="1"/>
          </p:cNvGraphicFramePr>
          <p:nvPr/>
        </p:nvGraphicFramePr>
        <p:xfrm>
          <a:off x="5299075" y="4321175"/>
          <a:ext cx="285115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2" name="Equation" r:id="rId9" imgW="2743200" imgH="698500" progId="Equation.DSMT4">
                  <p:embed/>
                </p:oleObj>
              </mc:Choice>
              <mc:Fallback>
                <p:oleObj name="Equation" r:id="rId9" imgW="2743200" imgH="698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9075" y="4321175"/>
                        <a:ext cx="285115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600075" y="5870575"/>
            <a:ext cx="3589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楷体_GB2312"/>
                <a:cs typeface="楷体_GB2312"/>
              </a:rPr>
              <a:t>经</a:t>
            </a:r>
            <a:r>
              <a:rPr kumimoji="1"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介质</a:t>
            </a:r>
            <a:r>
              <a:rPr kumimoji="1" lang="en-US" altLang="zh-CN" sz="2800" i="1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n</a:t>
            </a:r>
            <a:r>
              <a:rPr kumimoji="1" lang="zh-CN" altLang="en-US" sz="2800">
                <a:latin typeface="Times New Roman" panose="02020603050405020304" pitchFamily="18" charset="0"/>
                <a:ea typeface="楷体_GB2312"/>
                <a:cs typeface="楷体_GB2312"/>
              </a:rPr>
              <a:t>中：</a:t>
            </a:r>
          </a:p>
        </p:txBody>
      </p:sp>
      <p:graphicFrame>
        <p:nvGraphicFramePr>
          <p:cNvPr id="32" name="Object 6"/>
          <p:cNvGraphicFramePr>
            <a:graphicFrameLocks noChangeAspect="1"/>
          </p:cNvGraphicFramePr>
          <p:nvPr/>
        </p:nvGraphicFramePr>
        <p:xfrm>
          <a:off x="2627313" y="5743575"/>
          <a:ext cx="54864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3" name="Equation" r:id="rId11" imgW="5956300" imgH="787400" progId="Equation.DSMT4">
                  <p:embed/>
                </p:oleObj>
              </mc:Choice>
              <mc:Fallback>
                <p:oleObj name="Equation" r:id="rId11" imgW="5956300" imgH="787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743575"/>
                        <a:ext cx="54864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6840538" y="657225"/>
            <a:ext cx="2016125" cy="519113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楷体_GB2312"/>
                <a:cs typeface="楷体_GB2312"/>
              </a:rPr>
              <a:t>频率不变！</a:t>
            </a:r>
          </a:p>
        </p:txBody>
      </p:sp>
      <p:graphicFrame>
        <p:nvGraphicFramePr>
          <p:cNvPr id="21" name="Object 4"/>
          <p:cNvGraphicFramePr>
            <a:graphicFrameLocks noChangeAspect="1"/>
          </p:cNvGraphicFramePr>
          <p:nvPr/>
        </p:nvGraphicFramePr>
        <p:xfrm>
          <a:off x="5299075" y="5018088"/>
          <a:ext cx="16986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4" name="Equation" r:id="rId13" imgW="1638300" imgH="787400" progId="Equation.DSMT4">
                  <p:embed/>
                </p:oleObj>
              </mc:Choice>
              <mc:Fallback>
                <p:oleObj name="Equation" r:id="rId13" imgW="1638300" imgH="787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9075" y="5018088"/>
                        <a:ext cx="16986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3587750" y="3152775"/>
            <a:ext cx="4810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CC0099"/>
                </a:solidFill>
                <a:latin typeface="Times New Roman" panose="02020603050405020304" pitchFamily="18" charset="0"/>
              </a:rPr>
              <a:t>在介质中传播位相如何变化？</a:t>
            </a:r>
          </a:p>
        </p:txBody>
      </p:sp>
      <p:sp>
        <p:nvSpPr>
          <p:cNvPr id="13332" name="矩形 10"/>
          <p:cNvSpPr>
            <a:spLocks noChangeArrowheads="1"/>
          </p:cNvSpPr>
          <p:nvPr/>
        </p:nvSpPr>
        <p:spPr bwMode="auto">
          <a:xfrm>
            <a:off x="6997700" y="5146675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0000CC"/>
                </a:solidFill>
                <a:latin typeface="Times New Roman" panose="02020603050405020304" pitchFamily="18" charset="0"/>
              </a:rPr>
              <a:t>真空中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75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75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6" grpId="0" autoUpdateAnimBg="0"/>
      <p:bldP spid="8" grpId="0" autoUpdateAnimBg="0"/>
      <p:bldP spid="9" grpId="0" autoUpdateAnimBg="0"/>
      <p:bldP spid="10" grpId="0" autoUpdateAnimBg="0"/>
      <p:bldP spid="12" grpId="0" autoUpdateAnimBg="0"/>
      <p:bldP spid="19" grpId="0" autoUpdateAnimBg="0"/>
      <p:bldP spid="31" grpId="0" autoUpdateAnimBg="0"/>
      <p:bldP spid="18" grpId="0" animBg="1"/>
      <p:bldP spid="20" grpId="0" autoUpdateAnimBg="0"/>
      <p:bldP spid="133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873250" y="3878263"/>
            <a:ext cx="4168775" cy="140970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97282" name="AutoShape 2"/>
          <p:cNvSpPr>
            <a:spLocks noChangeArrowheads="1"/>
          </p:cNvSpPr>
          <p:nvPr/>
        </p:nvSpPr>
        <p:spPr bwMode="auto">
          <a:xfrm>
            <a:off x="153988" y="1073150"/>
            <a:ext cx="1177925" cy="676275"/>
          </a:xfrm>
          <a:prstGeom prst="cloudCallout">
            <a:avLst>
              <a:gd name="adj1" fmla="val 87819"/>
              <a:gd name="adj2" fmla="val 30046"/>
            </a:avLst>
          </a:prstGeom>
          <a:solidFill>
            <a:schemeClr val="bg1"/>
          </a:solidFill>
          <a:ln w="1905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结论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528638" y="1092200"/>
            <a:ext cx="8102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   </a:t>
            </a:r>
            <a:r>
              <a:rPr kumimoji="1"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在计算相位时，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介质中传播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L’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距离</a:t>
            </a:r>
            <a:r>
              <a:rPr kumimoji="1"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的位相变化相当于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真空中传播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nL’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距离</a:t>
            </a:r>
            <a:r>
              <a:rPr kumimoji="1"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的位相变化</a:t>
            </a:r>
            <a:endParaRPr kumimoji="1" lang="en-US" altLang="zh-CN" sz="2800">
              <a:solidFill>
                <a:srgbClr val="0000CC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755650" y="2898775"/>
            <a:ext cx="7467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定义：光波在介质中所经历的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几何路程 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 sz="2800">
                <a:solidFill>
                  <a:srgbClr val="FF0000"/>
                </a:solidFill>
                <a:latin typeface="Symbol" panose="05050102010706020507" pitchFamily="18" charset="2"/>
              </a:rPr>
              <a:t>¢</a:t>
            </a:r>
            <a:endParaRPr kumimoji="1" lang="en-US" altLang="zh-CN" sz="28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            </a:t>
            </a:r>
            <a:r>
              <a:rPr kumimoji="1" lang="zh-CN" altLang="en-US" sz="2800">
                <a:latin typeface="Times New Roman" panose="02020603050405020304" pitchFamily="18" charset="0"/>
              </a:rPr>
              <a:t>与介质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折射率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800">
                <a:latin typeface="Times New Roman" panose="02020603050405020304" pitchFamily="18" charset="0"/>
              </a:rPr>
              <a:t>之积 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</a:rPr>
              <a:t>nL</a:t>
            </a:r>
            <a:r>
              <a:rPr kumimoji="1" lang="en-US" altLang="zh-CN" sz="2800">
                <a:solidFill>
                  <a:srgbClr val="FF0000"/>
                </a:solidFill>
                <a:latin typeface="Symbol" panose="05050102010706020507" pitchFamily="18" charset="2"/>
              </a:rPr>
              <a:t>¢</a:t>
            </a:r>
            <a:r>
              <a:rPr kumimoji="1" lang="zh-CN" altLang="en-US" sz="2800">
                <a:latin typeface="Times New Roman" panose="02020603050405020304" pitchFamily="18" charset="0"/>
              </a:rPr>
              <a:t>称为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光程</a:t>
            </a:r>
            <a:r>
              <a:rPr kumimoji="1" lang="zh-CN" altLang="en-US" sz="2800">
                <a:latin typeface="Times New Roman" panose="02020603050405020304" pitchFamily="18" charset="0"/>
              </a:rPr>
              <a:t>。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2055813" y="3979863"/>
            <a:ext cx="4743450" cy="1839912"/>
            <a:chOff x="1068" y="2521"/>
            <a:chExt cx="2988" cy="1159"/>
          </a:xfrm>
        </p:grpSpPr>
        <p:sp>
          <p:nvSpPr>
            <p:cNvPr id="15374" name="Line 6"/>
            <p:cNvSpPr>
              <a:spLocks noChangeShapeType="1"/>
            </p:cNvSpPr>
            <p:nvPr/>
          </p:nvSpPr>
          <p:spPr bwMode="auto">
            <a:xfrm>
              <a:off x="2696" y="3010"/>
              <a:ext cx="0" cy="16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Line 7"/>
            <p:cNvSpPr>
              <a:spLocks noChangeShapeType="1"/>
            </p:cNvSpPr>
            <p:nvPr/>
          </p:nvSpPr>
          <p:spPr bwMode="auto">
            <a:xfrm>
              <a:off x="3154" y="3010"/>
              <a:ext cx="0" cy="16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Rectangle 8"/>
            <p:cNvSpPr>
              <a:spLocks noChangeArrowheads="1"/>
            </p:cNvSpPr>
            <p:nvPr/>
          </p:nvSpPr>
          <p:spPr bwMode="auto">
            <a:xfrm>
              <a:off x="1458" y="2588"/>
              <a:ext cx="400" cy="43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7" name="Rectangle 9"/>
            <p:cNvSpPr>
              <a:spLocks noChangeArrowheads="1"/>
            </p:cNvSpPr>
            <p:nvPr/>
          </p:nvSpPr>
          <p:spPr bwMode="auto">
            <a:xfrm>
              <a:off x="1874" y="2588"/>
              <a:ext cx="288" cy="432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8" name="Rectangle 10"/>
            <p:cNvSpPr>
              <a:spLocks noChangeArrowheads="1"/>
            </p:cNvSpPr>
            <p:nvPr/>
          </p:nvSpPr>
          <p:spPr bwMode="auto">
            <a:xfrm>
              <a:off x="2698" y="2588"/>
              <a:ext cx="456" cy="432"/>
            </a:xfrm>
            <a:prstGeom prst="rect">
              <a:avLst/>
            </a:prstGeom>
            <a:solidFill>
              <a:srgbClr val="FFCCFF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9" name="Line 11"/>
            <p:cNvSpPr>
              <a:spLocks noChangeShapeType="1"/>
            </p:cNvSpPr>
            <p:nvPr/>
          </p:nvSpPr>
          <p:spPr bwMode="auto">
            <a:xfrm>
              <a:off x="1266" y="2803"/>
              <a:ext cx="2136" cy="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0" name="Rectangle 12"/>
            <p:cNvSpPr>
              <a:spLocks noChangeArrowheads="1"/>
            </p:cNvSpPr>
            <p:nvPr/>
          </p:nvSpPr>
          <p:spPr bwMode="auto">
            <a:xfrm>
              <a:off x="2266" y="2603"/>
              <a:ext cx="39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1" lang="en-US" altLang="zh-CN" sz="1800">
                  <a:solidFill>
                    <a:schemeClr val="bg1"/>
                  </a:solidFill>
                  <a:latin typeface="Times New Roman" panose="02020603050405020304" pitchFamily="18" charset="0"/>
                </a:rPr>
                <a:t>……</a:t>
              </a:r>
              <a:endParaRPr kumimoji="1" lang="en-US" altLang="zh-CN" sz="10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81" name="Rectangle 13"/>
            <p:cNvSpPr>
              <a:spLocks noChangeArrowheads="1"/>
            </p:cNvSpPr>
            <p:nvPr/>
          </p:nvSpPr>
          <p:spPr bwMode="auto">
            <a:xfrm>
              <a:off x="2266" y="2827"/>
              <a:ext cx="416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1" lang="en-US" altLang="zh-CN" sz="1800">
                  <a:solidFill>
                    <a:schemeClr val="bg1"/>
                  </a:solidFill>
                  <a:latin typeface="Times New Roman" panose="02020603050405020304" pitchFamily="18" charset="0"/>
                </a:rPr>
                <a:t>……</a:t>
              </a:r>
              <a:endParaRPr kumimoji="1" lang="en-US" altLang="zh-CN" sz="10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82" name="Rectangle 14"/>
            <p:cNvSpPr>
              <a:spLocks noChangeArrowheads="1"/>
            </p:cNvSpPr>
            <p:nvPr/>
          </p:nvSpPr>
          <p:spPr bwMode="auto">
            <a:xfrm>
              <a:off x="1602" y="2521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1" lang="en-US" altLang="zh-CN" sz="2600" i="1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600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2600" b="0" i="1">
                <a:latin typeface="Times New Roman" panose="02020603050405020304" pitchFamily="18" charset="0"/>
              </a:endParaRPr>
            </a:p>
          </p:txBody>
        </p:sp>
        <p:sp>
          <p:nvSpPr>
            <p:cNvPr id="15383" name="Rectangle 15"/>
            <p:cNvSpPr>
              <a:spLocks noChangeArrowheads="1"/>
            </p:cNvSpPr>
            <p:nvPr/>
          </p:nvSpPr>
          <p:spPr bwMode="auto">
            <a:xfrm>
              <a:off x="1954" y="2521"/>
              <a:ext cx="410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1" lang="en-US" altLang="zh-CN" sz="2600" i="1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600" baseline="-25000">
                  <a:latin typeface="Times New Roman" panose="02020603050405020304" pitchFamily="18" charset="0"/>
                </a:rPr>
                <a:t>2</a:t>
              </a:r>
              <a:endParaRPr kumimoji="1" lang="en-US" altLang="zh-CN" sz="2600" b="0" i="1">
                <a:latin typeface="Times New Roman" panose="02020603050405020304" pitchFamily="18" charset="0"/>
              </a:endParaRPr>
            </a:p>
          </p:txBody>
        </p:sp>
        <p:sp>
          <p:nvSpPr>
            <p:cNvPr id="15384" name="Rectangle 16"/>
            <p:cNvSpPr>
              <a:spLocks noChangeArrowheads="1"/>
            </p:cNvSpPr>
            <p:nvPr/>
          </p:nvSpPr>
          <p:spPr bwMode="auto">
            <a:xfrm>
              <a:off x="2858" y="2521"/>
              <a:ext cx="41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1" lang="en-US" altLang="zh-CN" sz="2600" i="1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600" i="1" baseline="-25000">
                  <a:latin typeface="Times New Roman" panose="02020603050405020304" pitchFamily="18" charset="0"/>
                </a:rPr>
                <a:t>m</a:t>
              </a:r>
              <a:endParaRPr kumimoji="1" lang="en-US" altLang="zh-CN" sz="2600" b="0" i="1">
                <a:latin typeface="Times New Roman" panose="02020603050405020304" pitchFamily="18" charset="0"/>
              </a:endParaRPr>
            </a:p>
          </p:txBody>
        </p:sp>
        <p:sp>
          <p:nvSpPr>
            <p:cNvPr id="15385" name="Line 17"/>
            <p:cNvSpPr>
              <a:spLocks noChangeShapeType="1"/>
            </p:cNvSpPr>
            <p:nvPr/>
          </p:nvSpPr>
          <p:spPr bwMode="auto">
            <a:xfrm>
              <a:off x="1450" y="3010"/>
              <a:ext cx="0" cy="161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6" name="Line 18"/>
            <p:cNvSpPr>
              <a:spLocks noChangeShapeType="1"/>
            </p:cNvSpPr>
            <p:nvPr/>
          </p:nvSpPr>
          <p:spPr bwMode="auto">
            <a:xfrm>
              <a:off x="1858" y="3018"/>
              <a:ext cx="0" cy="161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7" name="Line 19"/>
            <p:cNvSpPr>
              <a:spLocks noChangeShapeType="1"/>
            </p:cNvSpPr>
            <p:nvPr/>
          </p:nvSpPr>
          <p:spPr bwMode="auto">
            <a:xfrm>
              <a:off x="2162" y="3018"/>
              <a:ext cx="0" cy="161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Line 20"/>
            <p:cNvSpPr>
              <a:spLocks noChangeShapeType="1"/>
            </p:cNvSpPr>
            <p:nvPr/>
          </p:nvSpPr>
          <p:spPr bwMode="auto">
            <a:xfrm>
              <a:off x="1458" y="3122"/>
              <a:ext cx="400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9" name="Line 21"/>
            <p:cNvSpPr>
              <a:spLocks noChangeShapeType="1"/>
            </p:cNvSpPr>
            <p:nvPr/>
          </p:nvSpPr>
          <p:spPr bwMode="auto">
            <a:xfrm>
              <a:off x="1866" y="3122"/>
              <a:ext cx="28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0" name="Line 22"/>
            <p:cNvSpPr>
              <a:spLocks noChangeShapeType="1"/>
            </p:cNvSpPr>
            <p:nvPr/>
          </p:nvSpPr>
          <p:spPr bwMode="auto">
            <a:xfrm>
              <a:off x="2696" y="3122"/>
              <a:ext cx="45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1" name="Rectangle 23"/>
            <p:cNvSpPr>
              <a:spLocks noChangeArrowheads="1"/>
            </p:cNvSpPr>
            <p:nvPr/>
          </p:nvSpPr>
          <p:spPr bwMode="auto">
            <a:xfrm>
              <a:off x="1604" y="310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1"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2400" baseline="-25000">
                  <a:solidFill>
                    <a:schemeClr val="bg1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 b="0" i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2" name="Rectangle 24"/>
            <p:cNvSpPr>
              <a:spLocks noChangeArrowheads="1"/>
            </p:cNvSpPr>
            <p:nvPr/>
          </p:nvSpPr>
          <p:spPr bwMode="auto">
            <a:xfrm>
              <a:off x="1954" y="3112"/>
              <a:ext cx="1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1"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2400" baseline="-25000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400" b="0" i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3" name="Rectangle 25"/>
            <p:cNvSpPr>
              <a:spLocks noChangeArrowheads="1"/>
            </p:cNvSpPr>
            <p:nvPr/>
          </p:nvSpPr>
          <p:spPr bwMode="auto">
            <a:xfrm>
              <a:off x="2879" y="3093"/>
              <a:ext cx="296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1"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</a:rPr>
                <a:t>m</a:t>
              </a:r>
              <a:endParaRPr kumimoji="1" lang="en-US" altLang="zh-CN" sz="2400" b="0" i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4" name="Rectangle 26"/>
            <p:cNvSpPr>
              <a:spLocks noChangeArrowheads="1"/>
            </p:cNvSpPr>
            <p:nvPr/>
          </p:nvSpPr>
          <p:spPr bwMode="auto">
            <a:xfrm>
              <a:off x="1068" y="2521"/>
              <a:ext cx="48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1" lang="en-US" altLang="zh-CN" sz="3000" i="1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kumimoji="1" lang="en-US" altLang="zh-CN" sz="3000" i="1" baseline="-2500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o</a:t>
              </a:r>
              <a:endParaRPr kumimoji="1" lang="en-US" altLang="zh-CN" sz="3000" b="0" i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5" name="Line 27"/>
            <p:cNvSpPr>
              <a:spLocks noChangeShapeType="1"/>
            </p:cNvSpPr>
            <p:nvPr/>
          </p:nvSpPr>
          <p:spPr bwMode="auto">
            <a:xfrm>
              <a:off x="2160" y="3018"/>
              <a:ext cx="54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6" name="Line 28"/>
            <p:cNvSpPr>
              <a:spLocks noChangeShapeType="1"/>
            </p:cNvSpPr>
            <p:nvPr/>
          </p:nvSpPr>
          <p:spPr bwMode="auto">
            <a:xfrm>
              <a:off x="2160" y="2586"/>
              <a:ext cx="54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7" name="Text Box 29"/>
            <p:cNvSpPr txBox="1">
              <a:spLocks noChangeArrowheads="1"/>
            </p:cNvSpPr>
            <p:nvPr/>
          </p:nvSpPr>
          <p:spPr bwMode="auto">
            <a:xfrm>
              <a:off x="1224" y="3315"/>
              <a:ext cx="28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  <a:buFontTx/>
                <a:buNone/>
              </a:pPr>
              <a:r>
                <a:rPr kumimoji="1" lang="zh-CN" altLang="en-US">
                  <a:solidFill>
                    <a:schemeClr val="bg1"/>
                  </a:solidFill>
                  <a:latin typeface="方正书宋简体"/>
                </a:rPr>
                <a:t>光程</a:t>
              </a:r>
              <a:r>
                <a:rPr kumimoji="1" lang="en-US" altLang="zh-CN">
                  <a:solidFill>
                    <a:schemeClr val="bg1"/>
                  </a:solidFill>
                  <a:latin typeface="方正书宋简体"/>
                </a:rPr>
                <a:t>: </a:t>
              </a:r>
              <a:r>
                <a:rPr kumimoji="1" lang="en-US" altLang="zh-CN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L</a:t>
              </a: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 = </a:t>
              </a: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</a:t>
              </a: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 ( </a:t>
              </a:r>
              <a:r>
                <a:rPr kumimoji="1" lang="en-US" altLang="zh-CN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en-US" altLang="zh-CN" i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i </a:t>
              </a:r>
              <a:r>
                <a:rPr kumimoji="1" lang="en-US" altLang="zh-CN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i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15367" name="Text Box 38"/>
          <p:cNvSpPr txBox="1">
            <a:spLocks noChangeArrowheads="1"/>
          </p:cNvSpPr>
          <p:nvPr/>
        </p:nvSpPr>
        <p:spPr bwMode="auto">
          <a:xfrm>
            <a:off x="8807450" y="63817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4</a:t>
            </a:r>
            <a:endParaRPr lang="en-US" altLang="zh-CN" sz="1800" b="0">
              <a:solidFill>
                <a:schemeClr val="bg1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aphicFrame>
        <p:nvGraphicFramePr>
          <p:cNvPr id="15368" name="Object 6"/>
          <p:cNvGraphicFramePr>
            <a:graphicFrameLocks noChangeAspect="1"/>
          </p:cNvGraphicFramePr>
          <p:nvPr/>
        </p:nvGraphicFramePr>
        <p:xfrm>
          <a:off x="742950" y="95250"/>
          <a:ext cx="75692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2" name="Equation" r:id="rId3" imgW="6807200" imgH="787400" progId="Equation.DSMT4">
                  <p:embed/>
                </p:oleObj>
              </mc:Choice>
              <mc:Fallback>
                <p:oleObj name="Equation" r:id="rId3" imgW="6807200" imgH="787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95250"/>
                        <a:ext cx="7569200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6"/>
          <p:cNvGraphicFramePr>
            <a:graphicFrameLocks noChangeAspect="1"/>
          </p:cNvGraphicFramePr>
          <p:nvPr/>
        </p:nvGraphicFramePr>
        <p:xfrm>
          <a:off x="3814763" y="5800725"/>
          <a:ext cx="28479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3" name="Equation" r:id="rId5" imgW="3048000" imgH="787400" progId="Equation.DSMT4">
                  <p:embed/>
                </p:oleObj>
              </mc:Choice>
              <mc:Fallback>
                <p:oleObj name="Equation" r:id="rId5" imgW="3048000" imgH="787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763" y="5800725"/>
                        <a:ext cx="284797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1843088" y="5886450"/>
            <a:ext cx="2114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kumimoji="1" lang="zh-CN" altLang="en-US">
                <a:solidFill>
                  <a:srgbClr val="0000CC"/>
                </a:solidFill>
                <a:latin typeface="方正书宋简体"/>
              </a:rPr>
              <a:t>位相变化</a:t>
            </a:r>
            <a:r>
              <a:rPr kumimoji="1" lang="en-US" altLang="zh-CN">
                <a:solidFill>
                  <a:srgbClr val="0000CC"/>
                </a:solidFill>
                <a:latin typeface="方正书宋简体"/>
              </a:rPr>
              <a:t>:</a:t>
            </a:r>
            <a:endParaRPr kumimoji="1" lang="en-US" altLang="zh-CN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5371" name="直接连接符 4"/>
          <p:cNvCxnSpPr>
            <a:cxnSpLocks noChangeShapeType="1"/>
          </p:cNvCxnSpPr>
          <p:nvPr/>
        </p:nvCxnSpPr>
        <p:spPr bwMode="auto">
          <a:xfrm>
            <a:off x="755650" y="873125"/>
            <a:ext cx="684213" cy="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2" name="直接连接符 36"/>
          <p:cNvCxnSpPr>
            <a:cxnSpLocks noChangeShapeType="1"/>
          </p:cNvCxnSpPr>
          <p:nvPr/>
        </p:nvCxnSpPr>
        <p:spPr bwMode="auto">
          <a:xfrm>
            <a:off x="5419725" y="800100"/>
            <a:ext cx="682625" cy="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68325" y="1952625"/>
            <a:ext cx="81756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即同</a:t>
            </a:r>
            <a:r>
              <a:rPr kumimoji="1" lang="zh-CN" altLang="en-US" sz="2800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频率的光波在不同</a:t>
            </a:r>
            <a:r>
              <a:rPr kumimoji="1" lang="zh-CN" altLang="en-US" sz="2800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介质中传播，</a:t>
            </a:r>
            <a:r>
              <a:rPr kumimoji="1"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它们的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位相变化</a:t>
            </a:r>
            <a:r>
              <a:rPr kumimoji="1"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均</a:t>
            </a:r>
            <a:r>
              <a:rPr kumimoji="1" lang="zh-CN" altLang="en-US" sz="2800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可折算成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真空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中的几何路程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L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= </a:t>
            </a:r>
            <a:r>
              <a:rPr kumimoji="1"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nL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’)</a:t>
            </a:r>
            <a:r>
              <a:rPr kumimoji="1"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表示。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7282" grpId="0" animBg="1" autoUpdateAnimBg="0"/>
      <p:bldP spid="97283" grpId="0"/>
      <p:bldP spid="97284" grpId="0" autoUpdateAnimBg="0"/>
      <p:bldP spid="40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300038" y="2566988"/>
            <a:ext cx="22177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4000">
                <a:latin typeface="Times New Roman" panose="02020603050405020304" pitchFamily="18" charset="0"/>
                <a:ea typeface="隶书" panose="02010509060101010101" pitchFamily="49" charset="-122"/>
              </a:rPr>
              <a:t>注：</a:t>
            </a: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993775" y="3109913"/>
            <a:ext cx="424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① </a:t>
            </a:r>
            <a:r>
              <a:rPr kumimoji="1" lang="zh-CN" altLang="en-US" sz="2800">
                <a:latin typeface="Times New Roman" panose="02020603050405020304" pitchFamily="18" charset="0"/>
              </a:rPr>
              <a:t>一般空气的 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n</a:t>
            </a:r>
            <a:r>
              <a:rPr kumimoji="1"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kumimoji="1" lang="en-US" altLang="zh-CN" sz="2800">
                <a:latin typeface="Times New Roman" panose="02020603050405020304" pitchFamily="18" charset="0"/>
              </a:rPr>
              <a:t>1</a:t>
            </a:r>
          </a:p>
        </p:txBody>
      </p:sp>
      <p:grpSp>
        <p:nvGrpSpPr>
          <p:cNvPr id="2" name="组合 58"/>
          <p:cNvGrpSpPr>
            <a:grpSpLocks/>
          </p:cNvGrpSpPr>
          <p:nvPr/>
        </p:nvGrpSpPr>
        <p:grpSpPr bwMode="auto">
          <a:xfrm>
            <a:off x="4316413" y="4706938"/>
            <a:ext cx="4681537" cy="1935162"/>
            <a:chOff x="4425948" y="4706955"/>
            <a:chExt cx="4681539" cy="1935189"/>
          </a:xfrm>
        </p:grpSpPr>
        <p:sp>
          <p:nvSpPr>
            <p:cNvPr id="15399" name="圆角矩形 57"/>
            <p:cNvSpPr>
              <a:spLocks noChangeArrowheads="1"/>
            </p:cNvSpPr>
            <p:nvPr/>
          </p:nvSpPr>
          <p:spPr bwMode="auto">
            <a:xfrm>
              <a:off x="4425948" y="4706955"/>
              <a:ext cx="4681539" cy="1752624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16424" name="Group 4"/>
            <p:cNvGrpSpPr>
              <a:grpSpLocks/>
            </p:cNvGrpSpPr>
            <p:nvPr/>
          </p:nvGrpSpPr>
          <p:grpSpPr bwMode="auto">
            <a:xfrm>
              <a:off x="4498974" y="4725989"/>
              <a:ext cx="4510087" cy="1916155"/>
              <a:chOff x="1862" y="2064"/>
              <a:chExt cx="3274" cy="1248"/>
            </a:xfrm>
          </p:grpSpPr>
          <p:sp>
            <p:nvSpPr>
              <p:cNvPr id="16425" name="Oval 5"/>
              <p:cNvSpPr>
                <a:spLocks noChangeArrowheads="1"/>
              </p:cNvSpPr>
              <p:nvPr/>
            </p:nvSpPr>
            <p:spPr bwMode="auto">
              <a:xfrm>
                <a:off x="3936" y="2352"/>
                <a:ext cx="144" cy="672"/>
              </a:xfrm>
              <a:prstGeom prst="ellipse">
                <a:avLst/>
              </a:prstGeom>
              <a:noFill/>
              <a:ln w="444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26" name="Line 6"/>
              <p:cNvSpPr>
                <a:spLocks noChangeShapeType="1"/>
              </p:cNvSpPr>
              <p:nvPr/>
            </p:nvSpPr>
            <p:spPr bwMode="auto">
              <a:xfrm>
                <a:off x="3120" y="2688"/>
                <a:ext cx="2016" cy="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7" name="Oval 7"/>
              <p:cNvSpPr>
                <a:spLocks noChangeArrowheads="1"/>
              </p:cNvSpPr>
              <p:nvPr/>
            </p:nvSpPr>
            <p:spPr bwMode="auto">
              <a:xfrm>
                <a:off x="2832" y="2352"/>
                <a:ext cx="144" cy="672"/>
              </a:xfrm>
              <a:prstGeom prst="ellipse">
                <a:avLst/>
              </a:prstGeom>
              <a:noFill/>
              <a:ln w="444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28" name="Line 8"/>
              <p:cNvSpPr>
                <a:spLocks noChangeShapeType="1"/>
              </p:cNvSpPr>
              <p:nvPr/>
            </p:nvSpPr>
            <p:spPr bwMode="auto">
              <a:xfrm>
                <a:off x="1920" y="2688"/>
                <a:ext cx="2016" cy="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9" name="Line 9"/>
              <p:cNvSpPr>
                <a:spLocks noChangeShapeType="1"/>
              </p:cNvSpPr>
              <p:nvPr/>
            </p:nvSpPr>
            <p:spPr bwMode="auto">
              <a:xfrm flipV="1">
                <a:off x="1968" y="2400"/>
                <a:ext cx="91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0" name="Line 10"/>
              <p:cNvSpPr>
                <a:spLocks noChangeShapeType="1"/>
              </p:cNvSpPr>
              <p:nvPr/>
            </p:nvSpPr>
            <p:spPr bwMode="auto">
              <a:xfrm>
                <a:off x="2928" y="2400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1" name="Line 11"/>
              <p:cNvSpPr>
                <a:spLocks noChangeShapeType="1"/>
              </p:cNvSpPr>
              <p:nvPr/>
            </p:nvSpPr>
            <p:spPr bwMode="auto">
              <a:xfrm>
                <a:off x="2928" y="2976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2" name="Line 12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86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6433" name="Object 16"/>
              <p:cNvGraphicFramePr>
                <a:graphicFrameLocks noChangeAspect="1"/>
              </p:cNvGraphicFramePr>
              <p:nvPr/>
            </p:nvGraphicFramePr>
            <p:xfrm>
              <a:off x="1862" y="2352"/>
              <a:ext cx="234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83" name="Equation" r:id="rId3" imgW="152202" imgH="177569" progId="Equation.DSMT4">
                      <p:embed/>
                    </p:oleObj>
                  </mc:Choice>
                  <mc:Fallback>
                    <p:oleObj name="Equation" r:id="rId3" imgW="152202" imgH="177569" progId="Equation.DSMT4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62" y="2352"/>
                            <a:ext cx="234" cy="2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34" name="Object 17"/>
              <p:cNvGraphicFramePr>
                <a:graphicFrameLocks noChangeAspect="1"/>
              </p:cNvGraphicFramePr>
              <p:nvPr/>
            </p:nvGraphicFramePr>
            <p:xfrm>
              <a:off x="4503" y="2371"/>
              <a:ext cx="270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84" name="Equation" r:id="rId5" imgW="177492" imgH="177492" progId="Equation.DSMT4">
                      <p:embed/>
                    </p:oleObj>
                  </mc:Choice>
                  <mc:Fallback>
                    <p:oleObj name="Equation" r:id="rId5" imgW="177492" imgH="177492" progId="Equation.DSMT4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3" y="2371"/>
                            <a:ext cx="270" cy="2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35" name="Line 15"/>
              <p:cNvSpPr>
                <a:spLocks noChangeShapeType="1"/>
              </p:cNvSpPr>
              <p:nvPr/>
            </p:nvSpPr>
            <p:spPr bwMode="auto">
              <a:xfrm>
                <a:off x="4032" y="2400"/>
                <a:ext cx="57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6" name="Line 16"/>
              <p:cNvSpPr>
                <a:spLocks noChangeShapeType="1"/>
              </p:cNvSpPr>
              <p:nvPr/>
            </p:nvSpPr>
            <p:spPr bwMode="auto">
              <a:xfrm flipV="1">
                <a:off x="3984" y="2688"/>
                <a:ext cx="57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6437" name="Object 18"/>
              <p:cNvGraphicFramePr>
                <a:graphicFrameLocks noChangeAspect="1"/>
              </p:cNvGraphicFramePr>
              <p:nvPr/>
            </p:nvGraphicFramePr>
            <p:xfrm>
              <a:off x="4080" y="2928"/>
              <a:ext cx="271" cy="3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85" name="公式" r:id="rId7" imgW="177569" imgH="215619" progId="Equation.3">
                      <p:embed/>
                    </p:oleObj>
                  </mc:Choice>
                  <mc:Fallback>
                    <p:oleObj name="公式" r:id="rId7" imgW="177569" imgH="215619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928"/>
                            <a:ext cx="271" cy="3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38" name="Object 19"/>
              <p:cNvGraphicFramePr>
                <a:graphicFrameLocks noChangeAspect="1"/>
              </p:cNvGraphicFramePr>
              <p:nvPr/>
            </p:nvGraphicFramePr>
            <p:xfrm>
              <a:off x="2976" y="2928"/>
              <a:ext cx="250" cy="3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86" name="公式" r:id="rId9" imgW="164885" imgH="215619" progId="Equation.3">
                      <p:embed/>
                    </p:oleObj>
                  </mc:Choice>
                  <mc:Fallback>
                    <p:oleObj name="公式" r:id="rId9" imgW="164885" imgH="215619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6" y="2928"/>
                            <a:ext cx="250" cy="3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39" name="Line 19"/>
              <p:cNvSpPr>
                <a:spLocks noChangeShapeType="1"/>
              </p:cNvSpPr>
              <p:nvPr/>
            </p:nvSpPr>
            <p:spPr bwMode="auto">
              <a:xfrm>
                <a:off x="3456" y="2064"/>
                <a:ext cx="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Dot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6440" name="Object 20"/>
              <p:cNvGraphicFramePr>
                <a:graphicFrameLocks noChangeAspect="1"/>
              </p:cNvGraphicFramePr>
              <p:nvPr/>
            </p:nvGraphicFramePr>
            <p:xfrm>
              <a:off x="3456" y="2064"/>
              <a:ext cx="270" cy="3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87" name="公式" r:id="rId11" imgW="177569" imgH="215619" progId="Equation.3">
                      <p:embed/>
                    </p:oleObj>
                  </mc:Choice>
                  <mc:Fallback>
                    <p:oleObj name="公式" r:id="rId11" imgW="177569" imgH="215619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2064"/>
                            <a:ext cx="270" cy="3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41" name="Object 21"/>
              <p:cNvGraphicFramePr>
                <a:graphicFrameLocks noChangeAspect="1"/>
              </p:cNvGraphicFramePr>
              <p:nvPr/>
            </p:nvGraphicFramePr>
            <p:xfrm>
              <a:off x="3456" y="2400"/>
              <a:ext cx="292" cy="3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88" name="公式" r:id="rId13" imgW="190335" imgH="215713" progId="Equation.3">
                      <p:embed/>
                    </p:oleObj>
                  </mc:Choice>
                  <mc:Fallback>
                    <p:oleObj name="公式" r:id="rId13" imgW="190335" imgH="215713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2400"/>
                            <a:ext cx="292" cy="3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42" name="Object 22"/>
              <p:cNvGraphicFramePr>
                <a:graphicFrameLocks noChangeAspect="1"/>
              </p:cNvGraphicFramePr>
              <p:nvPr/>
            </p:nvGraphicFramePr>
            <p:xfrm>
              <a:off x="3456" y="2688"/>
              <a:ext cx="292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89" name="公式" r:id="rId15" imgW="190500" imgH="228600" progId="Equation.3">
                      <p:embed/>
                    </p:oleObj>
                  </mc:Choice>
                  <mc:Fallback>
                    <p:oleObj name="公式" r:id="rId15" imgW="190500" imgH="22860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2688"/>
                            <a:ext cx="292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98327" name="Object 2"/>
          <p:cNvGraphicFramePr>
            <a:graphicFrameLocks noChangeAspect="1"/>
          </p:cNvGraphicFramePr>
          <p:nvPr/>
        </p:nvGraphicFramePr>
        <p:xfrm>
          <a:off x="395288" y="1935163"/>
          <a:ext cx="2414587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0" name="MathType 6.0 Equation" r:id="rId17" imgW="2743200" imgH="787400" progId="Equation.DSMT4">
                  <p:embed/>
                </p:oleObj>
              </mc:Choice>
              <mc:Fallback>
                <p:oleObj name="MathType 6.0 Equation" r:id="rId17" imgW="2743200" imgH="787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935163"/>
                        <a:ext cx="2414587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8" name="Object 3"/>
          <p:cNvGraphicFramePr>
            <a:graphicFrameLocks noChangeAspect="1"/>
          </p:cNvGraphicFramePr>
          <p:nvPr/>
        </p:nvGraphicFramePr>
        <p:xfrm>
          <a:off x="2859088" y="1927225"/>
          <a:ext cx="588327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1" name="MathType 6.0 Equation" r:id="rId19" imgW="6870700" imgH="787400" progId="Equation.DSMT4">
                  <p:embed/>
                </p:oleObj>
              </mc:Choice>
              <mc:Fallback>
                <p:oleObj name="MathType 6.0 Equation" r:id="rId19" imgW="6870700" imgH="787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088" y="1927225"/>
                        <a:ext cx="5883275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957263" y="1433513"/>
            <a:ext cx="5092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光程差与位相差</a:t>
            </a:r>
            <a:r>
              <a:rPr kumimoji="1" lang="zh-CN" altLang="en-US" sz="2800" b="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：</a:t>
            </a:r>
          </a:p>
        </p:txBody>
      </p:sp>
      <p:grpSp>
        <p:nvGrpSpPr>
          <p:cNvPr id="4" name="组合 56"/>
          <p:cNvGrpSpPr>
            <a:grpSpLocks/>
          </p:cNvGrpSpPr>
          <p:nvPr/>
        </p:nvGrpSpPr>
        <p:grpSpPr bwMode="auto">
          <a:xfrm>
            <a:off x="4181475" y="2811463"/>
            <a:ext cx="4900613" cy="1497012"/>
            <a:chOff x="4181470" y="2811455"/>
            <a:chExt cx="4900617" cy="1497033"/>
          </a:xfrm>
        </p:grpSpPr>
        <p:sp>
          <p:nvSpPr>
            <p:cNvPr id="15382" name="圆角矩形 55"/>
            <p:cNvSpPr>
              <a:spLocks noChangeArrowheads="1"/>
            </p:cNvSpPr>
            <p:nvPr/>
          </p:nvSpPr>
          <p:spPr bwMode="auto">
            <a:xfrm>
              <a:off x="4181470" y="2811455"/>
              <a:ext cx="4900617" cy="1497033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16407" name="Group 26"/>
            <p:cNvGrpSpPr>
              <a:grpSpLocks/>
            </p:cNvGrpSpPr>
            <p:nvPr/>
          </p:nvGrpSpPr>
          <p:grpSpPr bwMode="auto">
            <a:xfrm>
              <a:off x="4316409" y="2844792"/>
              <a:ext cx="4679950" cy="1331913"/>
              <a:chOff x="3347" y="1008"/>
              <a:chExt cx="2315" cy="992"/>
            </a:xfrm>
          </p:grpSpPr>
          <p:sp>
            <p:nvSpPr>
              <p:cNvPr id="16408" name="Line 27"/>
              <p:cNvSpPr>
                <a:spLocks noChangeShapeType="1"/>
              </p:cNvSpPr>
              <p:nvPr/>
            </p:nvSpPr>
            <p:spPr bwMode="auto">
              <a:xfrm>
                <a:off x="3383" y="1566"/>
                <a:ext cx="2279" cy="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9" name="Oval 28"/>
              <p:cNvSpPr>
                <a:spLocks noChangeArrowheads="1"/>
              </p:cNvSpPr>
              <p:nvPr/>
            </p:nvSpPr>
            <p:spPr bwMode="auto">
              <a:xfrm>
                <a:off x="4088" y="1132"/>
                <a:ext cx="163" cy="868"/>
              </a:xfrm>
              <a:prstGeom prst="ellipse">
                <a:avLst/>
              </a:prstGeom>
              <a:noFill/>
              <a:ln w="444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6410" name="Object 8"/>
              <p:cNvGraphicFramePr>
                <a:graphicFrameLocks noChangeAspect="1"/>
              </p:cNvGraphicFramePr>
              <p:nvPr/>
            </p:nvGraphicFramePr>
            <p:xfrm>
              <a:off x="3347" y="1570"/>
              <a:ext cx="225" cy="2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92" name="公式" r:id="rId21" imgW="152202" imgH="177569" progId="Equation.3">
                      <p:embed/>
                    </p:oleObj>
                  </mc:Choice>
                  <mc:Fallback>
                    <p:oleObj name="公式" r:id="rId21" imgW="152202" imgH="177569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47" y="1570"/>
                            <a:ext cx="225" cy="2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11" name="Object 9"/>
              <p:cNvGraphicFramePr>
                <a:graphicFrameLocks noChangeAspect="1"/>
              </p:cNvGraphicFramePr>
              <p:nvPr/>
            </p:nvGraphicFramePr>
            <p:xfrm>
              <a:off x="3865" y="1123"/>
              <a:ext cx="232" cy="2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93" name="Equation" r:id="rId23" imgW="152202" imgH="177569" progId="Equation.DSMT4">
                      <p:embed/>
                    </p:oleObj>
                  </mc:Choice>
                  <mc:Fallback>
                    <p:oleObj name="Equation" r:id="rId23" imgW="152202" imgH="177569" progId="Equation.DSMT4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65" y="1123"/>
                            <a:ext cx="232" cy="2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12" name="Freeform 31"/>
              <p:cNvSpPr>
                <a:spLocks/>
              </p:cNvSpPr>
              <p:nvPr/>
            </p:nvSpPr>
            <p:spPr bwMode="auto">
              <a:xfrm>
                <a:off x="3491" y="1320"/>
                <a:ext cx="611" cy="246"/>
              </a:xfrm>
              <a:custGeom>
                <a:avLst/>
                <a:gdLst>
                  <a:gd name="T0" fmla="*/ 0 w 611"/>
                  <a:gd name="T1" fmla="*/ 246 h 246"/>
                  <a:gd name="T2" fmla="*/ 611 w 611"/>
                  <a:gd name="T3" fmla="*/ 0 h 246"/>
                  <a:gd name="T4" fmla="*/ 0 60000 65536"/>
                  <a:gd name="T5" fmla="*/ 0 60000 65536"/>
                  <a:gd name="T6" fmla="*/ 0 w 611"/>
                  <a:gd name="T7" fmla="*/ 0 h 246"/>
                  <a:gd name="T8" fmla="*/ 611 w 611"/>
                  <a:gd name="T9" fmla="*/ 246 h 2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11" h="246">
                    <a:moveTo>
                      <a:pt x="0" y="246"/>
                    </a:moveTo>
                    <a:lnTo>
                      <a:pt x="611" y="0"/>
                    </a:lnTo>
                  </a:path>
                </a:pathLst>
              </a:custGeom>
              <a:noFill/>
              <a:ln w="412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3" name="Line 32"/>
              <p:cNvSpPr>
                <a:spLocks noChangeShapeType="1"/>
              </p:cNvSpPr>
              <p:nvPr/>
            </p:nvSpPr>
            <p:spPr bwMode="auto">
              <a:xfrm>
                <a:off x="4085" y="1318"/>
                <a:ext cx="166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4" name="Line 33"/>
              <p:cNvSpPr>
                <a:spLocks noChangeShapeType="1"/>
              </p:cNvSpPr>
              <p:nvPr/>
            </p:nvSpPr>
            <p:spPr bwMode="auto">
              <a:xfrm>
                <a:off x="4251" y="1318"/>
                <a:ext cx="1248" cy="248"/>
              </a:xfrm>
              <a:prstGeom prst="line">
                <a:avLst/>
              </a:prstGeom>
              <a:noFill/>
              <a:ln w="412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6415" name="Object 10"/>
              <p:cNvGraphicFramePr>
                <a:graphicFrameLocks noChangeAspect="1"/>
              </p:cNvGraphicFramePr>
              <p:nvPr/>
            </p:nvGraphicFramePr>
            <p:xfrm>
              <a:off x="3977" y="1027"/>
              <a:ext cx="227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94" name="公式" r:id="rId25" imgW="164885" imgH="164885" progId="Equation.3">
                      <p:embed/>
                    </p:oleObj>
                  </mc:Choice>
                  <mc:Fallback>
                    <p:oleObj name="公式" r:id="rId25" imgW="164885" imgH="164885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77" y="1027"/>
                            <a:ext cx="227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16" name="Object 11"/>
              <p:cNvGraphicFramePr>
                <a:graphicFrameLocks noChangeAspect="1"/>
              </p:cNvGraphicFramePr>
              <p:nvPr/>
            </p:nvGraphicFramePr>
            <p:xfrm>
              <a:off x="4197" y="1008"/>
              <a:ext cx="209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95" name="公式" r:id="rId27" imgW="152268" imgH="164957" progId="Equation.3">
                      <p:embed/>
                    </p:oleObj>
                  </mc:Choice>
                  <mc:Fallback>
                    <p:oleObj name="公式" r:id="rId27" imgW="152268" imgH="164957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7" y="1008"/>
                            <a:ext cx="209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17" name="Object 12"/>
              <p:cNvGraphicFramePr>
                <a:graphicFrameLocks noChangeAspect="1"/>
              </p:cNvGraphicFramePr>
              <p:nvPr/>
            </p:nvGraphicFramePr>
            <p:xfrm>
              <a:off x="4305" y="1132"/>
              <a:ext cx="228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96" name="公式" r:id="rId29" imgW="164885" imgH="164885" progId="Equation.3">
                      <p:embed/>
                    </p:oleObj>
                  </mc:Choice>
                  <mc:Fallback>
                    <p:oleObj name="公式" r:id="rId29" imgW="164885" imgH="164885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05" y="1132"/>
                            <a:ext cx="228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18" name="Object 13"/>
              <p:cNvGraphicFramePr>
                <a:graphicFrameLocks noChangeAspect="1"/>
              </p:cNvGraphicFramePr>
              <p:nvPr/>
            </p:nvGraphicFramePr>
            <p:xfrm>
              <a:off x="3922" y="1552"/>
              <a:ext cx="175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97" name="Equation" r:id="rId31" imgW="152268" imgH="164957" progId="Equation.DSMT4">
                      <p:embed/>
                    </p:oleObj>
                  </mc:Choice>
                  <mc:Fallback>
                    <p:oleObj name="Equation" r:id="rId31" imgW="152268" imgH="164957" progId="Equation.DSMT4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2" y="1552"/>
                            <a:ext cx="175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19" name="Object 14"/>
              <p:cNvGraphicFramePr>
                <a:graphicFrameLocks noChangeAspect="1"/>
              </p:cNvGraphicFramePr>
              <p:nvPr/>
            </p:nvGraphicFramePr>
            <p:xfrm>
              <a:off x="4251" y="1628"/>
              <a:ext cx="210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98" name="公式" r:id="rId33" imgW="152268" imgH="164957" progId="Equation.3">
                      <p:embed/>
                    </p:oleObj>
                  </mc:Choice>
                  <mc:Fallback>
                    <p:oleObj name="公式" r:id="rId33" imgW="152268" imgH="164957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51" y="1628"/>
                            <a:ext cx="210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20" name="Object 15"/>
              <p:cNvGraphicFramePr>
                <a:graphicFrameLocks noChangeAspect="1"/>
              </p:cNvGraphicFramePr>
              <p:nvPr/>
            </p:nvGraphicFramePr>
            <p:xfrm>
              <a:off x="5332" y="1570"/>
              <a:ext cx="270" cy="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99" name="公式" r:id="rId35" imgW="190335" imgH="177646" progId="Equation.3">
                      <p:embed/>
                    </p:oleObj>
                  </mc:Choice>
                  <mc:Fallback>
                    <p:oleObj name="公式" r:id="rId35" imgW="190335" imgH="177646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32" y="1570"/>
                            <a:ext cx="270" cy="2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21" name="Freeform 40"/>
              <p:cNvSpPr>
                <a:spLocks/>
              </p:cNvSpPr>
              <p:nvPr/>
            </p:nvSpPr>
            <p:spPr bwMode="auto">
              <a:xfrm>
                <a:off x="3982" y="1288"/>
                <a:ext cx="160" cy="512"/>
              </a:xfrm>
              <a:custGeom>
                <a:avLst/>
                <a:gdLst>
                  <a:gd name="T0" fmla="*/ 32 w 160"/>
                  <a:gd name="T1" fmla="*/ 16 h 512"/>
                  <a:gd name="T2" fmla="*/ 0 w 160"/>
                  <a:gd name="T3" fmla="*/ 512 h 512"/>
                  <a:gd name="T4" fmla="*/ 0 60000 65536"/>
                  <a:gd name="T5" fmla="*/ 0 60000 65536"/>
                  <a:gd name="T6" fmla="*/ 0 w 160"/>
                  <a:gd name="T7" fmla="*/ 0 h 512"/>
                  <a:gd name="T8" fmla="*/ 160 w 160"/>
                  <a:gd name="T9" fmla="*/ 512 h 5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0" h="512">
                    <a:moveTo>
                      <a:pt x="32" y="16"/>
                    </a:moveTo>
                    <a:cubicBezTo>
                      <a:pt x="80" y="0"/>
                      <a:pt x="160" y="400"/>
                      <a:pt x="0" y="512"/>
                    </a:cubicBezTo>
                  </a:path>
                </a:pathLst>
              </a:cu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2" name="Freeform 41"/>
              <p:cNvSpPr>
                <a:spLocks/>
              </p:cNvSpPr>
              <p:nvPr/>
            </p:nvSpPr>
            <p:spPr bwMode="auto">
              <a:xfrm>
                <a:off x="4222" y="1288"/>
                <a:ext cx="144" cy="504"/>
              </a:xfrm>
              <a:custGeom>
                <a:avLst/>
                <a:gdLst>
                  <a:gd name="T0" fmla="*/ 128 w 144"/>
                  <a:gd name="T1" fmla="*/ 504 h 504"/>
                  <a:gd name="T2" fmla="*/ 144 w 144"/>
                  <a:gd name="T3" fmla="*/ 0 h 504"/>
                  <a:gd name="T4" fmla="*/ 0 60000 65536"/>
                  <a:gd name="T5" fmla="*/ 0 60000 65536"/>
                  <a:gd name="T6" fmla="*/ 0 w 144"/>
                  <a:gd name="T7" fmla="*/ 0 h 504"/>
                  <a:gd name="T8" fmla="*/ 144 w 144"/>
                  <a:gd name="T9" fmla="*/ 504 h 50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44" h="504">
                    <a:moveTo>
                      <a:pt x="128" y="504"/>
                    </a:moveTo>
                    <a:cubicBezTo>
                      <a:pt x="24" y="376"/>
                      <a:pt x="0" y="112"/>
                      <a:pt x="144" y="0"/>
                    </a:cubicBezTo>
                  </a:path>
                </a:pathLst>
              </a:cu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8346" name="Text Box 42"/>
          <p:cNvSpPr txBox="1">
            <a:spLocks noChangeArrowheads="1"/>
          </p:cNvSpPr>
          <p:nvPr/>
        </p:nvSpPr>
        <p:spPr bwMode="auto">
          <a:xfrm>
            <a:off x="884238" y="3594100"/>
            <a:ext cx="4498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② </a:t>
            </a:r>
            <a:r>
              <a:rPr kumimoji="1" lang="zh-CN" altLang="en-US" sz="2800">
                <a:latin typeface="Times New Roman" panose="02020603050405020304" pitchFamily="18" charset="0"/>
              </a:rPr>
              <a:t>成像的等光程性</a:t>
            </a:r>
          </a:p>
        </p:txBody>
      </p:sp>
      <p:graphicFrame>
        <p:nvGraphicFramePr>
          <p:cNvPr id="98347" name="Object 4"/>
          <p:cNvGraphicFramePr>
            <a:graphicFrameLocks noChangeAspect="1"/>
          </p:cNvGraphicFramePr>
          <p:nvPr/>
        </p:nvGraphicFramePr>
        <p:xfrm>
          <a:off x="1030288" y="4227513"/>
          <a:ext cx="13604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0" name="Equation" r:id="rId37" imgW="876300" imgH="228600" progId="Equation.DSMT4">
                  <p:embed/>
                </p:oleObj>
              </mc:Choice>
              <mc:Fallback>
                <p:oleObj name="Equation" r:id="rId37" imgW="8763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4227513"/>
                        <a:ext cx="136048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48" name="Object 5"/>
          <p:cNvGraphicFramePr>
            <a:graphicFrameLocks noChangeAspect="1"/>
          </p:cNvGraphicFramePr>
          <p:nvPr/>
        </p:nvGraphicFramePr>
        <p:xfrm>
          <a:off x="2528888" y="4195763"/>
          <a:ext cx="1603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1" name="Equation" r:id="rId39" imgW="1002865" imgH="241195" progId="Equation.DSMT4">
                  <p:embed/>
                </p:oleObj>
              </mc:Choice>
              <mc:Fallback>
                <p:oleObj name="Equation" r:id="rId39" imgW="1002865" imgH="24119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4195763"/>
                        <a:ext cx="160337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49" name="Object 6"/>
          <p:cNvGraphicFramePr>
            <a:graphicFrameLocks noChangeAspect="1"/>
          </p:cNvGraphicFramePr>
          <p:nvPr/>
        </p:nvGraphicFramePr>
        <p:xfrm>
          <a:off x="1528763" y="4779963"/>
          <a:ext cx="289718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2" name="Equation" r:id="rId41" imgW="1739900" imgH="228600" progId="Equation.DSMT4">
                  <p:embed/>
                </p:oleObj>
              </mc:Choice>
              <mc:Fallback>
                <p:oleObj name="Equation" r:id="rId41" imgW="17399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4779963"/>
                        <a:ext cx="2897187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50" name="Text Box 46"/>
          <p:cNvSpPr txBox="1">
            <a:spLocks noChangeArrowheads="1"/>
          </p:cNvSpPr>
          <p:nvPr/>
        </p:nvSpPr>
        <p:spPr bwMode="auto">
          <a:xfrm>
            <a:off x="592138" y="5732463"/>
            <a:ext cx="40163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透镜或透镜组在光路中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不会带来附加的光程差。</a:t>
            </a:r>
          </a:p>
        </p:txBody>
      </p:sp>
      <p:sp>
        <p:nvSpPr>
          <p:cNvPr id="98351" name="AutoShape 47"/>
          <p:cNvSpPr>
            <a:spLocks noChangeArrowheads="1"/>
          </p:cNvSpPr>
          <p:nvPr/>
        </p:nvSpPr>
        <p:spPr bwMode="auto">
          <a:xfrm>
            <a:off x="80963" y="4778375"/>
            <a:ext cx="1443037" cy="768350"/>
          </a:xfrm>
          <a:prstGeom prst="cloudCallout">
            <a:avLst>
              <a:gd name="adj1" fmla="val -5227"/>
              <a:gd name="adj2" fmla="val 106611"/>
            </a:avLst>
          </a:prstGeom>
          <a:solidFill>
            <a:srgbClr val="FFFF00"/>
          </a:solidFill>
          <a:ln w="190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98352" name="Text Box 48"/>
          <p:cNvSpPr txBox="1">
            <a:spLocks noChangeArrowheads="1"/>
          </p:cNvSpPr>
          <p:nvPr/>
        </p:nvSpPr>
        <p:spPr bwMode="auto">
          <a:xfrm>
            <a:off x="358775" y="179388"/>
            <a:ext cx="3044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1.3.2 </a:t>
            </a:r>
            <a:r>
              <a:rPr kumimoji="1" lang="zh-CN" altLang="en-US" sz="2800">
                <a:latin typeface="Times New Roman" panose="02020603050405020304" pitchFamily="18" charset="0"/>
              </a:rPr>
              <a:t>光程差 </a:t>
            </a:r>
          </a:p>
        </p:txBody>
      </p:sp>
      <p:grpSp>
        <p:nvGrpSpPr>
          <p:cNvPr id="15376" name="组合 53"/>
          <p:cNvGrpSpPr>
            <a:grpSpLocks/>
          </p:cNvGrpSpPr>
          <p:nvPr/>
        </p:nvGrpSpPr>
        <p:grpSpPr bwMode="auto">
          <a:xfrm>
            <a:off x="885825" y="828675"/>
            <a:ext cx="6826250" cy="519113"/>
            <a:chOff x="885825" y="828675"/>
            <a:chExt cx="6826293" cy="519113"/>
          </a:xfrm>
        </p:grpSpPr>
        <p:sp>
          <p:nvSpPr>
            <p:cNvPr id="16404" name="Text Box 50"/>
            <p:cNvSpPr txBox="1">
              <a:spLocks noChangeArrowheads="1"/>
            </p:cNvSpPr>
            <p:nvPr/>
          </p:nvSpPr>
          <p:spPr bwMode="auto">
            <a:xfrm>
              <a:off x="885825" y="828675"/>
              <a:ext cx="6826293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latin typeface="Times New Roman" panose="02020603050405020304" pitchFamily="18" charset="0"/>
                </a:rPr>
                <a:t>两光程之差                              叫做</a:t>
              </a:r>
              <a:r>
                <a:rPr kumimoji="1"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</a:rPr>
                <a:t>光程差</a:t>
              </a:r>
            </a:p>
          </p:txBody>
        </p:sp>
        <p:graphicFrame>
          <p:nvGraphicFramePr>
            <p:cNvPr id="16405" name="Object 7"/>
            <p:cNvGraphicFramePr>
              <a:graphicFrameLocks noChangeAspect="1"/>
            </p:cNvGraphicFramePr>
            <p:nvPr/>
          </p:nvGraphicFramePr>
          <p:xfrm>
            <a:off x="2855890" y="873090"/>
            <a:ext cx="2555910" cy="4388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03" name="Equation" r:id="rId43" imgW="1917700" imgH="330200" progId="Equation.DSMT4">
                    <p:embed/>
                  </p:oleObj>
                </mc:Choice>
                <mc:Fallback>
                  <p:oleObj name="Equation" r:id="rId43" imgW="1917700" imgH="330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5890" y="873090"/>
                          <a:ext cx="2555910" cy="4388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8356" name="Text Box 52"/>
          <p:cNvSpPr txBox="1">
            <a:spLocks noChangeArrowheads="1"/>
          </p:cNvSpPr>
          <p:nvPr/>
        </p:nvSpPr>
        <p:spPr bwMode="auto">
          <a:xfrm>
            <a:off x="263525" y="4779963"/>
            <a:ext cx="1387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>
                <a:latin typeface="Times New Roman" panose="02020603050405020304" pitchFamily="18" charset="0"/>
                <a:ea typeface="隶书" panose="02010509060101010101" pitchFamily="49" charset="-122"/>
              </a:rPr>
              <a:t>结论</a:t>
            </a:r>
          </a:p>
        </p:txBody>
      </p:sp>
      <p:sp>
        <p:nvSpPr>
          <p:cNvPr id="16402" name="Text Box 53"/>
          <p:cNvSpPr txBox="1">
            <a:spLocks noChangeArrowheads="1"/>
          </p:cNvSpPr>
          <p:nvPr/>
        </p:nvSpPr>
        <p:spPr bwMode="auto">
          <a:xfrm>
            <a:off x="8770938" y="640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5</a:t>
            </a:r>
            <a:endParaRPr lang="en-US" altLang="zh-CN" sz="1800" b="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aphicFrame>
        <p:nvGraphicFramePr>
          <p:cNvPr id="5127" name="Object 54"/>
          <p:cNvGraphicFramePr>
            <a:graphicFrameLocks noChangeAspect="1"/>
          </p:cNvGraphicFramePr>
          <p:nvPr/>
        </p:nvGraphicFramePr>
        <p:xfrm>
          <a:off x="2235200" y="5254625"/>
          <a:ext cx="12985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4" name="Equation" r:id="rId45" imgW="812447" imgH="228501" progId="Equation.DSMT4">
                  <p:embed/>
                </p:oleObj>
              </mc:Choice>
              <mc:Fallback>
                <p:oleObj name="Equation" r:id="rId45" imgW="812447" imgH="228501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5254625"/>
                        <a:ext cx="129857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9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9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9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9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98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8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8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8" dur="500"/>
                                        <p:tgtEl>
                                          <p:spTgt spid="9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 autoUpdateAnimBg="0"/>
      <p:bldP spid="98307" grpId="0" autoUpdateAnimBg="0"/>
      <p:bldP spid="98329" grpId="0" autoUpdateAnimBg="0"/>
      <p:bldP spid="98346" grpId="0" autoUpdateAnimBg="0"/>
      <p:bldP spid="98350" grpId="0" autoUpdateAnimBg="0"/>
      <p:bldP spid="98351" grpId="0" animBg="1" autoUpdateAnimBg="0"/>
      <p:bldP spid="98352" grpId="0" autoUpdateAnimBg="0"/>
      <p:bldP spid="983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283075" y="765175"/>
            <a:ext cx="2376488" cy="2592388"/>
            <a:chOff x="2381" y="482"/>
            <a:chExt cx="1497" cy="1633"/>
          </a:xfrm>
        </p:grpSpPr>
        <p:sp>
          <p:nvSpPr>
            <p:cNvPr id="16410" name="Rectangle 3"/>
            <p:cNvSpPr>
              <a:spLocks noChangeArrowheads="1"/>
            </p:cNvSpPr>
            <p:nvPr/>
          </p:nvSpPr>
          <p:spPr bwMode="auto">
            <a:xfrm>
              <a:off x="2381" y="1344"/>
              <a:ext cx="1497" cy="771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7435" name="Rectangle 4"/>
            <p:cNvSpPr>
              <a:spLocks noChangeArrowheads="1"/>
            </p:cNvSpPr>
            <p:nvPr/>
          </p:nvSpPr>
          <p:spPr bwMode="auto">
            <a:xfrm>
              <a:off x="2381" y="482"/>
              <a:ext cx="1497" cy="862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283075" y="3860800"/>
            <a:ext cx="2376488" cy="2592388"/>
            <a:chOff x="2426" y="482"/>
            <a:chExt cx="1497" cy="1633"/>
          </a:xfrm>
        </p:grpSpPr>
        <p:sp>
          <p:nvSpPr>
            <p:cNvPr id="17432" name="Rectangle 6"/>
            <p:cNvSpPr>
              <a:spLocks noChangeArrowheads="1"/>
            </p:cNvSpPr>
            <p:nvPr/>
          </p:nvSpPr>
          <p:spPr bwMode="auto">
            <a:xfrm>
              <a:off x="2426" y="1344"/>
              <a:ext cx="1497" cy="771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6409" name="Rectangle 7"/>
            <p:cNvSpPr>
              <a:spLocks noChangeArrowheads="1"/>
            </p:cNvSpPr>
            <p:nvPr/>
          </p:nvSpPr>
          <p:spPr bwMode="auto">
            <a:xfrm>
              <a:off x="2426" y="482"/>
              <a:ext cx="1497" cy="862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smtClean="0">
                <a:latin typeface="Times New Roman" panose="02020603050405020304" pitchFamily="18" charset="0"/>
              </a:endParaRPr>
            </a:p>
          </p:txBody>
        </p:sp>
      </p:grp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519113" y="252413"/>
            <a:ext cx="3813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1.3.3 </a:t>
            </a:r>
            <a:r>
              <a:rPr kumimoji="1" lang="zh-CN" altLang="en-US" sz="2800">
                <a:latin typeface="Times New Roman" panose="02020603050405020304" pitchFamily="18" charset="0"/>
              </a:rPr>
              <a:t>半波损失</a:t>
            </a:r>
          </a:p>
        </p:txBody>
      </p:sp>
      <p:sp>
        <p:nvSpPr>
          <p:cNvPr id="99337" name="Line 9"/>
          <p:cNvSpPr>
            <a:spLocks noChangeShapeType="1"/>
          </p:cNvSpPr>
          <p:nvPr/>
        </p:nvSpPr>
        <p:spPr bwMode="auto">
          <a:xfrm>
            <a:off x="4283075" y="2144713"/>
            <a:ext cx="23622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9338" name="Object 10"/>
          <p:cNvGraphicFramePr>
            <a:graphicFrameLocks noChangeAspect="1"/>
          </p:cNvGraphicFramePr>
          <p:nvPr/>
        </p:nvGraphicFramePr>
        <p:xfrm>
          <a:off x="4448175" y="1517650"/>
          <a:ext cx="3508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6" name="公式" r:id="rId3" imgW="304536" imgH="406048" progId="Equation.3">
                  <p:embed/>
                </p:oleObj>
              </mc:Choice>
              <mc:Fallback>
                <p:oleObj name="公式" r:id="rId3" imgW="304536" imgH="40604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175" y="1517650"/>
                        <a:ext cx="35083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9" name="Object 11"/>
          <p:cNvGraphicFramePr>
            <a:graphicFrameLocks noChangeAspect="1"/>
          </p:cNvGraphicFramePr>
          <p:nvPr/>
        </p:nvGraphicFramePr>
        <p:xfrm>
          <a:off x="4427538" y="2120900"/>
          <a:ext cx="3889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7" name="公式" r:id="rId5" imgW="330057" imgH="406224" progId="Equation.3">
                  <p:embed/>
                </p:oleObj>
              </mc:Choice>
              <mc:Fallback>
                <p:oleObj name="公式" r:id="rId5" imgW="330057" imgH="40622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120900"/>
                        <a:ext cx="3889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0" name="Object 12"/>
          <p:cNvGraphicFramePr>
            <a:graphicFrameLocks noChangeAspect="1"/>
          </p:cNvGraphicFramePr>
          <p:nvPr/>
        </p:nvGraphicFramePr>
        <p:xfrm>
          <a:off x="5592763" y="1579563"/>
          <a:ext cx="10318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8" name="Equation" r:id="rId7" imgW="495085" imgH="228501" progId="Equation.DSMT4">
                  <p:embed/>
                </p:oleObj>
              </mc:Choice>
              <mc:Fallback>
                <p:oleObj name="Equation" r:id="rId7" imgW="495085" imgH="228501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2763" y="1579563"/>
                        <a:ext cx="10318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664075" y="1054100"/>
            <a:ext cx="1219200" cy="1090613"/>
            <a:chOff x="2621" y="664"/>
            <a:chExt cx="768" cy="687"/>
          </a:xfrm>
        </p:grpSpPr>
        <p:sp>
          <p:nvSpPr>
            <p:cNvPr id="17429" name="Line 14"/>
            <p:cNvSpPr>
              <a:spLocks noChangeShapeType="1"/>
            </p:cNvSpPr>
            <p:nvPr/>
          </p:nvSpPr>
          <p:spPr bwMode="auto">
            <a:xfrm>
              <a:off x="2621" y="712"/>
              <a:ext cx="384" cy="6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Line 15"/>
            <p:cNvSpPr>
              <a:spLocks noChangeShapeType="1"/>
            </p:cNvSpPr>
            <p:nvPr/>
          </p:nvSpPr>
          <p:spPr bwMode="auto">
            <a:xfrm flipV="1">
              <a:off x="3005" y="760"/>
              <a:ext cx="384" cy="5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Line 16"/>
            <p:cNvSpPr>
              <a:spLocks noChangeShapeType="1"/>
            </p:cNvSpPr>
            <p:nvPr/>
          </p:nvSpPr>
          <p:spPr bwMode="auto">
            <a:xfrm>
              <a:off x="3005" y="664"/>
              <a:ext cx="0" cy="687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9345" name="Text Box 17"/>
          <p:cNvSpPr txBox="1">
            <a:spLocks noChangeArrowheads="1"/>
          </p:cNvSpPr>
          <p:nvPr/>
        </p:nvSpPr>
        <p:spPr bwMode="auto">
          <a:xfrm>
            <a:off x="1547813" y="1341438"/>
            <a:ext cx="3311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>
                <a:solidFill>
                  <a:srgbClr val="FF0000"/>
                </a:solidFill>
                <a:latin typeface="Times New Roman" panose="02020603050405020304" pitchFamily="18" charset="0"/>
              </a:rPr>
              <a:t>没有</a:t>
            </a:r>
            <a:r>
              <a:rPr kumimoji="1" lang="zh-CN" altLang="en-US" sz="2800">
                <a:latin typeface="Times New Roman" panose="02020603050405020304" pitchFamily="18" charset="0"/>
              </a:rPr>
              <a:t>半波损失</a:t>
            </a:r>
            <a:endParaRPr kumimoji="1" lang="zh-CN" altLang="en-US" sz="2800" b="0">
              <a:latin typeface="Times New Roman" panose="020206030504050203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4283075" y="4149725"/>
            <a:ext cx="2371725" cy="1524000"/>
            <a:chOff x="3408" y="3216"/>
            <a:chExt cx="1494" cy="960"/>
          </a:xfrm>
        </p:grpSpPr>
        <p:sp>
          <p:nvSpPr>
            <p:cNvPr id="17422" name="Line 19"/>
            <p:cNvSpPr>
              <a:spLocks noChangeShapeType="1"/>
            </p:cNvSpPr>
            <p:nvPr/>
          </p:nvSpPr>
          <p:spPr bwMode="auto">
            <a:xfrm>
              <a:off x="3408" y="3903"/>
              <a:ext cx="1488" cy="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Line 20"/>
            <p:cNvSpPr>
              <a:spLocks noChangeShapeType="1"/>
            </p:cNvSpPr>
            <p:nvPr/>
          </p:nvSpPr>
          <p:spPr bwMode="auto">
            <a:xfrm>
              <a:off x="3648" y="3264"/>
              <a:ext cx="384" cy="6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4" name="Line 21"/>
            <p:cNvSpPr>
              <a:spLocks noChangeShapeType="1"/>
            </p:cNvSpPr>
            <p:nvPr/>
          </p:nvSpPr>
          <p:spPr bwMode="auto">
            <a:xfrm rot="21240000" flipV="1">
              <a:off x="4010" y="3287"/>
              <a:ext cx="384" cy="5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7425" name="Object 22"/>
            <p:cNvGraphicFramePr>
              <a:graphicFrameLocks noChangeAspect="1"/>
            </p:cNvGraphicFramePr>
            <p:nvPr/>
          </p:nvGraphicFramePr>
          <p:xfrm>
            <a:off x="3512" y="3508"/>
            <a:ext cx="221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59" name="公式" r:id="rId9" imgW="304536" imgH="406048" progId="Equation.3">
                    <p:embed/>
                  </p:oleObj>
                </mc:Choice>
                <mc:Fallback>
                  <p:oleObj name="公式" r:id="rId9" imgW="304536" imgH="406048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2" y="3508"/>
                          <a:ext cx="221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6" name="Object 23"/>
            <p:cNvGraphicFramePr>
              <a:graphicFrameLocks noChangeAspect="1"/>
            </p:cNvGraphicFramePr>
            <p:nvPr/>
          </p:nvGraphicFramePr>
          <p:xfrm>
            <a:off x="3499" y="3888"/>
            <a:ext cx="24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60" name="公式" r:id="rId10" imgW="330057" imgH="406224" progId="Equation.3">
                    <p:embed/>
                  </p:oleObj>
                </mc:Choice>
                <mc:Fallback>
                  <p:oleObj name="公式" r:id="rId10" imgW="330057" imgH="406224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9" y="3888"/>
                          <a:ext cx="24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7" name="Object 24"/>
            <p:cNvGraphicFramePr>
              <a:graphicFrameLocks noChangeAspect="1"/>
            </p:cNvGraphicFramePr>
            <p:nvPr/>
          </p:nvGraphicFramePr>
          <p:xfrm>
            <a:off x="4248" y="3547"/>
            <a:ext cx="654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61" name="Equation" r:id="rId11" imgW="495085" imgH="228501" progId="Equation.DSMT4">
                    <p:embed/>
                  </p:oleObj>
                </mc:Choice>
                <mc:Fallback>
                  <p:oleObj name="Equation" r:id="rId11" imgW="495085" imgH="228501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8" y="3547"/>
                          <a:ext cx="654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8" name="Line 25"/>
            <p:cNvSpPr>
              <a:spLocks noChangeShapeType="1"/>
            </p:cNvSpPr>
            <p:nvPr/>
          </p:nvSpPr>
          <p:spPr bwMode="auto">
            <a:xfrm>
              <a:off x="4032" y="3216"/>
              <a:ext cx="0" cy="687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9354" name="Text Box 26"/>
          <p:cNvSpPr txBox="1">
            <a:spLocks noChangeArrowheads="1"/>
          </p:cNvSpPr>
          <p:nvPr/>
        </p:nvSpPr>
        <p:spPr bwMode="auto">
          <a:xfrm>
            <a:off x="1763713" y="4094163"/>
            <a:ext cx="295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>
                <a:solidFill>
                  <a:srgbClr val="FF0000"/>
                </a:solidFill>
                <a:latin typeface="Times New Roman" panose="02020603050405020304" pitchFamily="18" charset="0"/>
              </a:rPr>
              <a:t>有</a:t>
            </a:r>
            <a:r>
              <a:rPr kumimoji="1" lang="zh-CN" altLang="en-US" sz="2800">
                <a:latin typeface="Times New Roman" panose="02020603050405020304" pitchFamily="18" charset="0"/>
              </a:rPr>
              <a:t>半波损失</a:t>
            </a:r>
          </a:p>
        </p:txBody>
      </p:sp>
      <p:sp>
        <p:nvSpPr>
          <p:cNvPr id="17421" name="Text Box 27"/>
          <p:cNvSpPr txBox="1">
            <a:spLocks noChangeArrowheads="1"/>
          </p:cNvSpPr>
          <p:nvPr/>
        </p:nvSpPr>
        <p:spPr bwMode="auto">
          <a:xfrm>
            <a:off x="8799513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6</a:t>
            </a:r>
            <a:endParaRPr lang="en-US" altLang="zh-CN" sz="1800" b="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9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9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9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9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6" grpId="0" autoUpdateAnimBg="0"/>
      <p:bldP spid="99337" grpId="0" animBg="1"/>
      <p:bldP spid="99345" grpId="0" autoUpdateAnimBg="0"/>
      <p:bldP spid="9935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373063" y="288925"/>
            <a:ext cx="81422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宋体" panose="02010600030101010101" pitchFamily="2" charset="-122"/>
              </a:rPr>
              <a:t>第</a:t>
            </a:r>
            <a:r>
              <a:rPr kumimoji="1" lang="en-US" altLang="zh-CN">
                <a:latin typeface="Times New Roman" panose="02020603050405020304" pitchFamily="18" charset="0"/>
              </a:rPr>
              <a:t>2</a:t>
            </a:r>
            <a:r>
              <a:rPr kumimoji="1" lang="zh-CN" altLang="en-US">
                <a:latin typeface="宋体" panose="02010600030101010101" pitchFamily="2" charset="-122"/>
              </a:rPr>
              <a:t>节 光的干涉 </a:t>
            </a:r>
            <a:r>
              <a:rPr kumimoji="1" lang="zh-CN" altLang="en-US">
                <a:latin typeface="Times New Roman" panose="02020603050405020304" pitchFamily="18" charset="0"/>
              </a:rPr>
              <a:t>光程</a:t>
            </a:r>
            <a:r>
              <a:rPr kumimoji="1" lang="zh-CN" altLang="en-US">
                <a:latin typeface="宋体" panose="02010600030101010101" pitchFamily="2" charset="-122"/>
              </a:rPr>
              <a:t/>
            </a:r>
            <a:br>
              <a:rPr kumimoji="1" lang="zh-CN" altLang="en-US">
                <a:latin typeface="宋体" panose="02010600030101010101" pitchFamily="2" charset="-122"/>
              </a:rPr>
            </a:b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Interference of Light Waves Optical Path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44450" y="4122738"/>
            <a:ext cx="2416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solidFill>
                  <a:srgbClr val="0000CC"/>
                </a:solidFill>
                <a:latin typeface="Times New Roman" panose="02020603050405020304" pitchFamily="18" charset="0"/>
              </a:rPr>
              <a:t> 2.2</a:t>
            </a:r>
            <a:r>
              <a:rPr kumimoji="1" lang="en-US" altLang="zh-CN" sz="2800" b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solidFill>
                  <a:srgbClr val="0000CC"/>
                </a:solidFill>
                <a:latin typeface="Times New Roman" panose="02020603050405020304" pitchFamily="18" charset="0"/>
              </a:rPr>
              <a:t>光的干涉</a:t>
            </a:r>
            <a:endParaRPr kumimoji="1" lang="zh-CN" altLang="en-US" sz="2800" b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25500" y="5178425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（</a:t>
            </a:r>
            <a:r>
              <a:rPr kumimoji="1" lang="en-US" altLang="zh-CN" sz="2800">
                <a:latin typeface="Times New Roman" panose="02020603050405020304" pitchFamily="18" charset="0"/>
              </a:rPr>
              <a:t>1</a:t>
            </a:r>
            <a:r>
              <a:rPr kumimoji="1" lang="zh-CN" altLang="en-US" sz="2800">
                <a:latin typeface="Times New Roman" panose="02020603050405020304" pitchFamily="18" charset="0"/>
              </a:rPr>
              <a:t>）条件</a:t>
            </a:r>
            <a:endParaRPr kumimoji="1" lang="zh-CN" altLang="en-US" sz="2800" b="0">
              <a:latin typeface="Times New Roman" panose="02020603050405020304" pitchFamily="18" charset="0"/>
            </a:endParaRPr>
          </a:p>
        </p:txBody>
      </p:sp>
      <p:sp>
        <p:nvSpPr>
          <p:cNvPr id="48135" name="AutoShape 7"/>
          <p:cNvSpPr>
            <a:spLocks/>
          </p:cNvSpPr>
          <p:nvPr/>
        </p:nvSpPr>
        <p:spPr bwMode="auto">
          <a:xfrm>
            <a:off x="2855913" y="4926013"/>
            <a:ext cx="252412" cy="1004887"/>
          </a:xfrm>
          <a:prstGeom prst="leftBrace">
            <a:avLst>
              <a:gd name="adj1" fmla="val 33176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206750" y="4706938"/>
            <a:ext cx="29718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振动方向相同</a:t>
            </a:r>
            <a:endParaRPr kumimoji="1" lang="zh-CN" altLang="en-US" sz="2800" b="0">
              <a:solidFill>
                <a:srgbClr val="0000CC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频率相同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有恒定的位相差</a:t>
            </a:r>
            <a:endParaRPr kumimoji="1" lang="zh-CN" altLang="en-US" sz="2400" b="0">
              <a:solidFill>
                <a:srgbClr val="0000CC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96838" y="1303338"/>
            <a:ext cx="2101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0000CC"/>
                </a:solidFill>
                <a:latin typeface="Times New Roman" panose="02020603050405020304" pitchFamily="18" charset="0"/>
              </a:rPr>
              <a:t>2.1  </a:t>
            </a:r>
            <a:r>
              <a:rPr kumimoji="1" lang="zh-CN" altLang="en-US" sz="2800">
                <a:solidFill>
                  <a:srgbClr val="0000CC"/>
                </a:solidFill>
                <a:latin typeface="Times New Roman" panose="02020603050405020304" pitchFamily="18" charset="0"/>
              </a:rPr>
              <a:t>光振动</a:t>
            </a:r>
          </a:p>
        </p:txBody>
      </p:sp>
      <p:sp>
        <p:nvSpPr>
          <p:cNvPr id="18440" name="Text Box 25"/>
          <p:cNvSpPr txBox="1">
            <a:spLocks noChangeArrowheads="1"/>
          </p:cNvSpPr>
          <p:nvPr/>
        </p:nvSpPr>
        <p:spPr bwMode="auto">
          <a:xfrm>
            <a:off x="8799513" y="640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7</a:t>
            </a:r>
            <a:endParaRPr lang="en-US" altLang="zh-CN" sz="1800" b="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793750" y="2032000"/>
            <a:ext cx="6516688" cy="1649413"/>
            <a:chOff x="793750" y="2031680"/>
            <a:chExt cx="6516688" cy="1648867"/>
          </a:xfrm>
        </p:grpSpPr>
        <p:sp>
          <p:nvSpPr>
            <p:cNvPr id="18442" name="Rectangle 22"/>
            <p:cNvSpPr>
              <a:spLocks noChangeArrowheads="1"/>
            </p:cNvSpPr>
            <p:nvPr/>
          </p:nvSpPr>
          <p:spPr bwMode="auto">
            <a:xfrm>
              <a:off x="1512888" y="2031680"/>
              <a:ext cx="5797550" cy="16345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FF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8443" name="Text Box 3"/>
            <p:cNvSpPr txBox="1">
              <a:spLocks noChangeArrowheads="1"/>
            </p:cNvSpPr>
            <p:nvPr/>
          </p:nvSpPr>
          <p:spPr bwMode="auto">
            <a:xfrm>
              <a:off x="1512888" y="2814638"/>
              <a:ext cx="2987675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latin typeface="Times New Roman" panose="02020603050405020304" pitchFamily="18" charset="0"/>
                </a:rPr>
                <a:t>波动方程：</a:t>
              </a:r>
              <a:endParaRPr kumimoji="1"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1536701" y="2182813"/>
              <a:ext cx="2627313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latin typeface="Times New Roman" panose="02020603050405020304" pitchFamily="18" charset="0"/>
                </a:rPr>
                <a:t>振动方程：</a:t>
              </a:r>
              <a:endParaRPr kumimoji="1" lang="zh-CN" altLang="en-US" sz="2400" b="0">
                <a:latin typeface="Times New Roman" panose="02020603050405020304" pitchFamily="18" charset="0"/>
              </a:endParaRPr>
            </a:p>
          </p:txBody>
        </p:sp>
        <p:pic>
          <p:nvPicPr>
            <p:cNvPr id="18445" name="Picture 21" descr="图片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50" y="2206625"/>
              <a:ext cx="739775" cy="757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8446" name="Object 20"/>
            <p:cNvGraphicFramePr>
              <a:graphicFrameLocks noChangeAspect="1"/>
            </p:cNvGraphicFramePr>
            <p:nvPr/>
          </p:nvGraphicFramePr>
          <p:xfrm>
            <a:off x="3171825" y="2132872"/>
            <a:ext cx="3164371" cy="7128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8" name="Equation" r:id="rId4" imgW="1155700" imgH="228600" progId="Equation.DSMT4">
                    <p:embed/>
                  </p:oleObj>
                </mc:Choice>
                <mc:Fallback>
                  <p:oleObj name="Equation" r:id="rId4" imgW="1155700" imgH="2286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1825" y="2132872"/>
                          <a:ext cx="3164371" cy="7128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7" name="Object 20"/>
            <p:cNvGraphicFramePr>
              <a:graphicFrameLocks noChangeAspect="1"/>
            </p:cNvGraphicFramePr>
            <p:nvPr/>
          </p:nvGraphicFramePr>
          <p:xfrm>
            <a:off x="3095625" y="2579368"/>
            <a:ext cx="3888643" cy="1101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9" name="Equation" r:id="rId6" imgW="1497950" imgH="393529" progId="Equation.DSMT4">
                    <p:embed/>
                  </p:oleObj>
                </mc:Choice>
                <mc:Fallback>
                  <p:oleObj name="Equation" r:id="rId6" imgW="1497950" imgH="393529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5625" y="2579368"/>
                          <a:ext cx="3888643" cy="1101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75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75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utoUpdateAnimBg="0"/>
      <p:bldP spid="48132" grpId="0" autoUpdateAnimBg="0"/>
      <p:bldP spid="48133" grpId="0" autoUpdateAnimBg="0"/>
      <p:bldP spid="48135" grpId="0" animBg="1"/>
      <p:bldP spid="48136" grpId="0" autoUpdateAnimBg="0"/>
      <p:bldP spid="4814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23850" y="355600"/>
            <a:ext cx="45164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(2) 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非相干叠加和相干叠加</a:t>
            </a:r>
          </a:p>
        </p:txBody>
      </p:sp>
      <p:sp>
        <p:nvSpPr>
          <p:cNvPr id="3" name="Oval 11"/>
          <p:cNvSpPr>
            <a:spLocks noChangeArrowheads="1"/>
          </p:cNvSpPr>
          <p:nvPr/>
        </p:nvSpPr>
        <p:spPr bwMode="auto">
          <a:xfrm>
            <a:off x="6508750" y="1509713"/>
            <a:ext cx="152400" cy="152400"/>
          </a:xfrm>
          <a:prstGeom prst="ellipse">
            <a:avLst/>
          </a:prstGeom>
          <a:solidFill>
            <a:srgbClr val="FF2D2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" name="Oval 12"/>
          <p:cNvSpPr>
            <a:spLocks noChangeArrowheads="1"/>
          </p:cNvSpPr>
          <p:nvPr/>
        </p:nvSpPr>
        <p:spPr bwMode="auto">
          <a:xfrm>
            <a:off x="6584950" y="2119313"/>
            <a:ext cx="152400" cy="1524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 flipV="1">
            <a:off x="6584950" y="1052513"/>
            <a:ext cx="1371600" cy="533400"/>
          </a:xfrm>
          <a:prstGeom prst="line">
            <a:avLst/>
          </a:prstGeom>
          <a:noFill/>
          <a:ln w="28575">
            <a:solidFill>
              <a:srgbClr val="FF0707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 flipV="1">
            <a:off x="6661150" y="1052513"/>
            <a:ext cx="12954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15"/>
          <p:cNvGraphicFramePr>
            <a:graphicFrameLocks noChangeAspect="1"/>
          </p:cNvGraphicFramePr>
          <p:nvPr/>
        </p:nvGraphicFramePr>
        <p:xfrm>
          <a:off x="6127750" y="1266825"/>
          <a:ext cx="34448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6" name="Equation" r:id="rId3" imgW="152334" imgH="228501" progId="Equation.DSMT4">
                  <p:embed/>
                </p:oleObj>
              </mc:Choice>
              <mc:Fallback>
                <p:oleObj name="Equation" r:id="rId3" imgW="152334" imgH="228501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0" y="1266825"/>
                        <a:ext cx="344488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6"/>
          <p:cNvGraphicFramePr>
            <a:graphicFrameLocks noChangeAspect="1"/>
          </p:cNvGraphicFramePr>
          <p:nvPr/>
        </p:nvGraphicFramePr>
        <p:xfrm>
          <a:off x="6203950" y="1876425"/>
          <a:ext cx="3730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7" name="Equation" r:id="rId5" imgW="165028" imgH="228501" progId="Equation.DSMT4">
                  <p:embed/>
                </p:oleObj>
              </mc:Choice>
              <mc:Fallback>
                <p:oleObj name="Equation" r:id="rId5" imgW="165028" imgH="228501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950" y="1876425"/>
                        <a:ext cx="37306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7"/>
          <p:cNvGraphicFramePr>
            <a:graphicFrameLocks noChangeAspect="1"/>
          </p:cNvGraphicFramePr>
          <p:nvPr/>
        </p:nvGraphicFramePr>
        <p:xfrm>
          <a:off x="7880350" y="976313"/>
          <a:ext cx="3556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8" name="Equation" r:id="rId7" imgW="152268" imgH="164957" progId="Equation.DSMT4">
                  <p:embed/>
                </p:oleObj>
              </mc:Choice>
              <mc:Fallback>
                <p:oleObj name="Equation" r:id="rId7" imgW="152268" imgH="164957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350" y="976313"/>
                        <a:ext cx="3556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8"/>
          <p:cNvGraphicFramePr>
            <a:graphicFrameLocks noChangeAspect="1"/>
          </p:cNvGraphicFramePr>
          <p:nvPr/>
        </p:nvGraphicFramePr>
        <p:xfrm>
          <a:off x="6948488" y="895350"/>
          <a:ext cx="2952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9" name="Equation" r:id="rId9" imgW="139700" imgH="228600" progId="Equation.DSMT4">
                  <p:embed/>
                </p:oleObj>
              </mc:Choice>
              <mc:Fallback>
                <p:oleObj name="Equation" r:id="rId9" imgW="13970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895350"/>
                        <a:ext cx="2952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9"/>
          <p:cNvGraphicFramePr>
            <a:graphicFrameLocks noChangeAspect="1"/>
          </p:cNvGraphicFramePr>
          <p:nvPr/>
        </p:nvGraphicFramePr>
        <p:xfrm>
          <a:off x="7194550" y="1631950"/>
          <a:ext cx="2809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0" name="Equation" r:id="rId11" imgW="139700" imgH="228600" progId="Equation.DSMT4">
                  <p:embed/>
                </p:oleObj>
              </mc:Choice>
              <mc:Fallback>
                <p:oleObj name="Equation" r:id="rId11" imgW="13970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4550" y="1631950"/>
                        <a:ext cx="2809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0"/>
          <p:cNvGraphicFramePr>
            <a:graphicFrameLocks noChangeAspect="1"/>
          </p:cNvGraphicFramePr>
          <p:nvPr/>
        </p:nvGraphicFramePr>
        <p:xfrm>
          <a:off x="1104900" y="800100"/>
          <a:ext cx="402272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1" name="Equation" r:id="rId13" imgW="1777229" imgH="393529" progId="Equation.DSMT4">
                  <p:embed/>
                </p:oleObj>
              </mc:Choice>
              <mc:Fallback>
                <p:oleObj name="Equation" r:id="rId13" imgW="1777229" imgH="393529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800100"/>
                        <a:ext cx="4022725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1"/>
          <p:cNvGraphicFramePr>
            <a:graphicFrameLocks noChangeAspect="1"/>
          </p:cNvGraphicFramePr>
          <p:nvPr/>
        </p:nvGraphicFramePr>
        <p:xfrm>
          <a:off x="1116013" y="1657350"/>
          <a:ext cx="409575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2" name="Equation" r:id="rId15" imgW="1790700" imgH="393700" progId="Equation.DSMT4">
                  <p:embed/>
                </p:oleObj>
              </mc:Choice>
              <mc:Fallback>
                <p:oleObj name="Equation" r:id="rId15" imgW="1790700" imgH="3937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657350"/>
                        <a:ext cx="409575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22"/>
          <p:cNvGrpSpPr>
            <a:grpSpLocks/>
          </p:cNvGrpSpPr>
          <p:nvPr/>
        </p:nvGrpSpPr>
        <p:grpSpPr bwMode="auto">
          <a:xfrm>
            <a:off x="793750" y="2565400"/>
            <a:ext cx="7604125" cy="519113"/>
            <a:chOff x="690" y="2112"/>
            <a:chExt cx="4790" cy="327"/>
          </a:xfrm>
        </p:grpSpPr>
        <p:graphicFrame>
          <p:nvGraphicFramePr>
            <p:cNvPr id="19484" name="Object 23"/>
            <p:cNvGraphicFramePr>
              <a:graphicFrameLocks noChangeAspect="1"/>
            </p:cNvGraphicFramePr>
            <p:nvPr/>
          </p:nvGraphicFramePr>
          <p:xfrm>
            <a:off x="690" y="2165"/>
            <a:ext cx="284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3" name="Equation" r:id="rId17" imgW="152268" imgH="164957" progId="Equation.DSMT4">
                    <p:embed/>
                  </p:oleObj>
                </mc:Choice>
                <mc:Fallback>
                  <p:oleObj name="Equation" r:id="rId17" imgW="152268" imgH="164957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0" y="2165"/>
                          <a:ext cx="284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5" name="Text Box 24"/>
            <p:cNvSpPr txBox="1">
              <a:spLocks noChangeArrowheads="1"/>
            </p:cNvSpPr>
            <p:nvPr/>
          </p:nvSpPr>
          <p:spPr bwMode="auto">
            <a:xfrm>
              <a:off x="864" y="2112"/>
              <a:ext cx="46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点合光振动为两</a:t>
              </a:r>
              <a:r>
                <a:rPr lang="zh-CN" altLang="en-US" sz="2800">
                  <a:solidFill>
                    <a:srgbClr val="0000CC"/>
                  </a:solidFill>
                  <a:latin typeface="Times New Roman" panose="02020603050405020304" pitchFamily="18" charset="0"/>
                </a:rPr>
                <a:t>同方向同频率</a:t>
              </a:r>
              <a:r>
                <a:rPr lang="zh-CN" altLang="en-US" sz="2800">
                  <a:latin typeface="Times New Roman" panose="02020603050405020304" pitchFamily="18" charset="0"/>
                </a:rPr>
                <a:t>电场谐振动合成</a:t>
              </a:r>
            </a:p>
          </p:txBody>
        </p:sp>
      </p:grpSp>
      <p:graphicFrame>
        <p:nvGraphicFramePr>
          <p:cNvPr id="17" name="Object 25"/>
          <p:cNvGraphicFramePr>
            <a:graphicFrameLocks noChangeAspect="1"/>
          </p:cNvGraphicFramePr>
          <p:nvPr/>
        </p:nvGraphicFramePr>
        <p:xfrm>
          <a:off x="1081088" y="3167063"/>
          <a:ext cx="1763712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4" name="Equation" r:id="rId19" imgW="749300" imgH="228600" progId="Equation.DSMT4">
                  <p:embed/>
                </p:oleObj>
              </mc:Choice>
              <mc:Fallback>
                <p:oleObj name="Equation" r:id="rId19" imgW="749300" imgH="2286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3167063"/>
                        <a:ext cx="1763712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7"/>
          <p:cNvGraphicFramePr>
            <a:graphicFrameLocks noChangeAspect="1"/>
          </p:cNvGraphicFramePr>
          <p:nvPr/>
        </p:nvGraphicFramePr>
        <p:xfrm>
          <a:off x="4670425" y="3765550"/>
          <a:ext cx="356552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5" name="Equation" r:id="rId21" imgW="1675673" imgH="393529" progId="Equation.DSMT4">
                  <p:embed/>
                </p:oleObj>
              </mc:Choice>
              <mc:Fallback>
                <p:oleObj name="Equation" r:id="rId21" imgW="1675673" imgH="393529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425" y="3765550"/>
                        <a:ext cx="356552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4"/>
          <p:cNvGraphicFramePr>
            <a:graphicFrameLocks noChangeAspect="1"/>
          </p:cNvGraphicFramePr>
          <p:nvPr/>
        </p:nvGraphicFramePr>
        <p:xfrm>
          <a:off x="3705225" y="3175000"/>
          <a:ext cx="479107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6" name="Equation" r:id="rId23" imgW="1981200" imgH="241300" progId="Equation.DSMT4">
                  <p:embed/>
                </p:oleObj>
              </mc:Choice>
              <mc:Fallback>
                <p:oleObj name="Equation" r:id="rId23" imgW="1981200" imgH="2413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225" y="3175000"/>
                        <a:ext cx="4791075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45"/>
          <p:cNvSpPr>
            <a:spLocks noChangeArrowheads="1"/>
          </p:cNvSpPr>
          <p:nvPr/>
        </p:nvSpPr>
        <p:spPr bwMode="auto">
          <a:xfrm>
            <a:off x="3059113" y="3357563"/>
            <a:ext cx="574675" cy="287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99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800">
              <a:latin typeface="Times New Roman" panose="02020603050405020304" pitchFamily="18" charset="0"/>
            </a:endParaRPr>
          </a:p>
        </p:txBody>
      </p:sp>
      <p:sp>
        <p:nvSpPr>
          <p:cNvPr id="21" name="Text Box 47"/>
          <p:cNvSpPr txBox="1">
            <a:spLocks noChangeArrowheads="1"/>
          </p:cNvSpPr>
          <p:nvPr/>
        </p:nvSpPr>
        <p:spPr bwMode="auto">
          <a:xfrm>
            <a:off x="3779838" y="3933825"/>
            <a:ext cx="1008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其中</a:t>
            </a:r>
          </a:p>
        </p:txBody>
      </p:sp>
      <p:sp>
        <p:nvSpPr>
          <p:cNvPr id="22" name="Text Box 48"/>
          <p:cNvSpPr txBox="1">
            <a:spLocks noChangeArrowheads="1"/>
          </p:cNvSpPr>
          <p:nvPr/>
        </p:nvSpPr>
        <p:spPr bwMode="auto">
          <a:xfrm>
            <a:off x="827088" y="4313238"/>
            <a:ext cx="2017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平均光强</a:t>
            </a:r>
          </a:p>
        </p:txBody>
      </p:sp>
      <p:graphicFrame>
        <p:nvGraphicFramePr>
          <p:cNvPr id="23" name="Object 51"/>
          <p:cNvGraphicFramePr>
            <a:graphicFrameLocks noChangeAspect="1"/>
          </p:cNvGraphicFramePr>
          <p:nvPr/>
        </p:nvGraphicFramePr>
        <p:xfrm>
          <a:off x="1136650" y="4757738"/>
          <a:ext cx="11668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7" name="Equation" r:id="rId25" imgW="444114" imgH="215713" progId="Equation.DSMT4">
                  <p:embed/>
                </p:oleObj>
              </mc:Choice>
              <mc:Fallback>
                <p:oleObj name="Equation" r:id="rId25" imgW="444114" imgH="215713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4757738"/>
                        <a:ext cx="11668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54"/>
          <p:cNvGraphicFramePr>
            <a:graphicFrameLocks noChangeAspect="1"/>
          </p:cNvGraphicFramePr>
          <p:nvPr/>
        </p:nvGraphicFramePr>
        <p:xfrm>
          <a:off x="2303463" y="4616450"/>
          <a:ext cx="583247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8" name="Equation" r:id="rId27" imgW="2247900" imgH="393700" progId="Equation.DSMT4">
                  <p:embed/>
                </p:oleObj>
              </mc:Choice>
              <mc:Fallback>
                <p:oleObj name="Equation" r:id="rId27" imgW="2247900" imgH="3937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4616450"/>
                        <a:ext cx="583247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57"/>
          <p:cNvGraphicFramePr>
            <a:graphicFrameLocks noChangeAspect="1"/>
          </p:cNvGraphicFramePr>
          <p:nvPr/>
        </p:nvGraphicFramePr>
        <p:xfrm>
          <a:off x="2325688" y="5554663"/>
          <a:ext cx="350678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9" name="Equation" r:id="rId29" imgW="1612900" imgH="266700" progId="Equation.DSMT4">
                  <p:embed/>
                </p:oleObj>
              </mc:Choice>
              <mc:Fallback>
                <p:oleObj name="Equation" r:id="rId29" imgW="1612900" imgH="2667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5554663"/>
                        <a:ext cx="3506787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68"/>
          <p:cNvGrpSpPr>
            <a:grpSpLocks/>
          </p:cNvGrpSpPr>
          <p:nvPr/>
        </p:nvGrpSpPr>
        <p:grpSpPr bwMode="auto">
          <a:xfrm>
            <a:off x="6300788" y="6113463"/>
            <a:ext cx="1520825" cy="519112"/>
            <a:chOff x="3969" y="3793"/>
            <a:chExt cx="958" cy="327"/>
          </a:xfrm>
        </p:grpSpPr>
        <p:sp>
          <p:nvSpPr>
            <p:cNvPr id="19482" name="AutoShape 65"/>
            <p:cNvSpPr>
              <a:spLocks noChangeArrowheads="1"/>
            </p:cNvSpPr>
            <p:nvPr/>
          </p:nvSpPr>
          <p:spPr bwMode="auto">
            <a:xfrm flipV="1">
              <a:off x="3969" y="3793"/>
              <a:ext cx="958" cy="317"/>
            </a:xfrm>
            <a:prstGeom prst="wedgeRoundRectCallout">
              <a:avLst>
                <a:gd name="adj1" fmla="val -63884"/>
                <a:gd name="adj2" fmla="val 80912"/>
                <a:gd name="adj3" fmla="val 16667"/>
              </a:avLst>
            </a:prstGeom>
            <a:solidFill>
              <a:srgbClr val="FFFFCC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19483" name="Text Box 66"/>
            <p:cNvSpPr txBox="1">
              <a:spLocks noChangeArrowheads="1"/>
            </p:cNvSpPr>
            <p:nvPr/>
          </p:nvSpPr>
          <p:spPr bwMode="auto">
            <a:xfrm>
              <a:off x="4014" y="3793"/>
              <a:ext cx="9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干涉项</a:t>
              </a:r>
            </a:p>
          </p:txBody>
        </p:sp>
      </p:grpSp>
      <p:sp>
        <p:nvSpPr>
          <p:cNvPr id="29" name="Line 67"/>
          <p:cNvSpPr>
            <a:spLocks noChangeShapeType="1"/>
          </p:cNvSpPr>
          <p:nvPr/>
        </p:nvSpPr>
        <p:spPr bwMode="auto">
          <a:xfrm>
            <a:off x="3851275" y="6308725"/>
            <a:ext cx="21605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20" grpId="0" animBg="1"/>
      <p:bldP spid="21" grpId="0"/>
      <p:bldP spid="22" grpId="0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24495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>
                <a:latin typeface="Times New Roman" panose="02020603050405020304" pitchFamily="18" charset="0"/>
              </a:rPr>
              <a:t>非相干叠加</a:t>
            </a:r>
          </a:p>
        </p:txBody>
      </p:sp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755650" y="3465513"/>
            <a:ext cx="53292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若两光波的强度相等，即</a:t>
            </a:r>
            <a:r>
              <a:rPr lang="en-US" altLang="zh-CN" sz="2800" i="1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i="1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solidFill>
                  <a:srgbClr val="0000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aseline="-25000">
                <a:solidFill>
                  <a:srgbClr val="0000CC"/>
                </a:solidFill>
                <a:latin typeface="Times New Roman" panose="02020603050405020304" pitchFamily="18" charset="0"/>
              </a:rPr>
              <a:t>，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4" name="Object 38"/>
          <p:cNvGraphicFramePr>
            <a:graphicFrameLocks noChangeAspect="1"/>
          </p:cNvGraphicFramePr>
          <p:nvPr/>
        </p:nvGraphicFramePr>
        <p:xfrm>
          <a:off x="755650" y="728663"/>
          <a:ext cx="208915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5" name="Equation" r:id="rId3" imgW="927100" imgH="241300" progId="Equation.DSMT4">
                  <p:embed/>
                </p:oleObj>
              </mc:Choice>
              <mc:Fallback>
                <p:oleObj name="Equation" r:id="rId3" imgW="927100" imgH="2413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728663"/>
                        <a:ext cx="2089150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1"/>
          <p:cNvGraphicFramePr>
            <a:graphicFrameLocks noChangeAspect="1"/>
          </p:cNvGraphicFramePr>
          <p:nvPr/>
        </p:nvGraphicFramePr>
        <p:xfrm>
          <a:off x="1258888" y="1327150"/>
          <a:ext cx="1585912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6" name="Equation" r:id="rId5" imgW="647700" imgH="228600" progId="Equation.DSMT4">
                  <p:embed/>
                </p:oleObj>
              </mc:Choice>
              <mc:Fallback>
                <p:oleObj name="Equation" r:id="rId5" imgW="647700" imgH="2286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327150"/>
                        <a:ext cx="1585912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95288" y="2117725"/>
            <a:ext cx="20891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>
                <a:latin typeface="Times New Roman" panose="02020603050405020304" pitchFamily="18" charset="0"/>
              </a:rPr>
              <a:t>相干叠加</a:t>
            </a:r>
          </a:p>
        </p:txBody>
      </p:sp>
      <p:graphicFrame>
        <p:nvGraphicFramePr>
          <p:cNvPr id="7" name="Object 46"/>
          <p:cNvGraphicFramePr>
            <a:graphicFrameLocks noChangeAspect="1"/>
          </p:cNvGraphicFramePr>
          <p:nvPr/>
        </p:nvGraphicFramePr>
        <p:xfrm>
          <a:off x="733425" y="2640013"/>
          <a:ext cx="290195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7" name="Equation" r:id="rId7" imgW="1257300" imgH="241300" progId="Equation.DSMT4">
                  <p:embed/>
                </p:oleObj>
              </mc:Choice>
              <mc:Fallback>
                <p:oleObj name="Equation" r:id="rId7" imgW="1257300" imgH="2413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2640013"/>
                        <a:ext cx="290195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47"/>
          <p:cNvSpPr>
            <a:spLocks noChangeArrowheads="1"/>
          </p:cNvSpPr>
          <p:nvPr/>
        </p:nvSpPr>
        <p:spPr bwMode="auto">
          <a:xfrm>
            <a:off x="3851275" y="2836863"/>
            <a:ext cx="574675" cy="287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99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9" name="Object 50"/>
          <p:cNvGraphicFramePr>
            <a:graphicFrameLocks noChangeAspect="1"/>
          </p:cNvGraphicFramePr>
          <p:nvPr/>
        </p:nvGraphicFramePr>
        <p:xfrm>
          <a:off x="4425950" y="2563813"/>
          <a:ext cx="40703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8" name="Equation" r:id="rId9" imgW="1726451" imgH="266584" progId="Equation.DSMT4">
                  <p:embed/>
                </p:oleObj>
              </mc:Choice>
              <mc:Fallback>
                <p:oleObj name="Equation" r:id="rId9" imgW="1726451" imgH="266584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2563813"/>
                        <a:ext cx="407035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1"/>
          <p:cNvSpPr>
            <a:spLocks noChangeArrowheads="1"/>
          </p:cNvSpPr>
          <p:nvPr/>
        </p:nvSpPr>
        <p:spPr bwMode="auto">
          <a:xfrm>
            <a:off x="755650" y="4241800"/>
            <a:ext cx="8064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</a:rPr>
              <a:t>干涉极大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zh-CN" altLang="en-US" sz="2800">
                <a:latin typeface="Times New Roman" panose="02020603050405020304" pitchFamily="18" charset="0"/>
              </a:rPr>
              <a:t>明纹中心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</a:rPr>
              <a:t>和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</a:rPr>
              <a:t>干涉极小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zh-CN" altLang="en-US" sz="2800">
                <a:latin typeface="Times New Roman" panose="02020603050405020304" pitchFamily="18" charset="0"/>
              </a:rPr>
              <a:t>暗纹中心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</a:rPr>
              <a:t>条件 </a:t>
            </a:r>
          </a:p>
        </p:txBody>
      </p:sp>
      <p:graphicFrame>
        <p:nvGraphicFramePr>
          <p:cNvPr id="11" name="Object 54"/>
          <p:cNvGraphicFramePr>
            <a:graphicFrameLocks noChangeAspect="1"/>
          </p:cNvGraphicFramePr>
          <p:nvPr/>
        </p:nvGraphicFramePr>
        <p:xfrm>
          <a:off x="550863" y="5105400"/>
          <a:ext cx="952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9" name="Equation" r:id="rId11" imgW="355292" imgH="203024" progId="Equation.DSMT4">
                  <p:embed/>
                </p:oleObj>
              </mc:Choice>
              <mc:Fallback>
                <p:oleObj name="Equation" r:id="rId11" imgW="355292" imgH="203024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5105400"/>
                        <a:ext cx="9525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61"/>
          <p:cNvGrpSpPr>
            <a:grpSpLocks/>
          </p:cNvGrpSpPr>
          <p:nvPr/>
        </p:nvGrpSpPr>
        <p:grpSpPr bwMode="auto">
          <a:xfrm>
            <a:off x="3995738" y="404813"/>
            <a:ext cx="5148262" cy="1304925"/>
            <a:chOff x="2336" y="119"/>
            <a:chExt cx="3243" cy="822"/>
          </a:xfrm>
        </p:grpSpPr>
        <p:sp>
          <p:nvSpPr>
            <p:cNvPr id="20501" name="Text Box 58"/>
            <p:cNvSpPr txBox="1">
              <a:spLocks noChangeArrowheads="1"/>
            </p:cNvSpPr>
            <p:nvPr/>
          </p:nvSpPr>
          <p:spPr bwMode="auto">
            <a:xfrm>
              <a:off x="2336" y="481"/>
              <a:ext cx="2585" cy="460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rgbClr val="9900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502" name="Object 27"/>
            <p:cNvGraphicFramePr>
              <a:graphicFrameLocks noChangeAspect="1"/>
            </p:cNvGraphicFramePr>
            <p:nvPr/>
          </p:nvGraphicFramePr>
          <p:xfrm>
            <a:off x="2336" y="119"/>
            <a:ext cx="2570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0" name="公式" r:id="rId13" imgW="1657266" imgH="123930" progId="Equation.3">
                    <p:embed/>
                  </p:oleObj>
                </mc:Choice>
                <mc:Fallback>
                  <p:oleObj name="公式" r:id="rId13" imgW="1657266" imgH="12393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119"/>
                          <a:ext cx="2570" cy="361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 w="28575">
                          <a:solidFill>
                            <a:srgbClr val="990033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3" name="Object 57"/>
            <p:cNvGraphicFramePr>
              <a:graphicFrameLocks noChangeAspect="1"/>
            </p:cNvGraphicFramePr>
            <p:nvPr/>
          </p:nvGraphicFramePr>
          <p:xfrm>
            <a:off x="2336" y="482"/>
            <a:ext cx="2585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1" name="公式" r:id="rId15" imgW="1609722" imgH="276210" progId="Equation.3">
                    <p:embed/>
                  </p:oleObj>
                </mc:Choice>
                <mc:Fallback>
                  <p:oleObj name="公式" r:id="rId15" imgW="1609722" imgH="27621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482"/>
                          <a:ext cx="2585" cy="453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0504" name="Picture 34" descr="dove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900" y="210"/>
              <a:ext cx="679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AutoShape 62"/>
          <p:cNvSpPr>
            <a:spLocks/>
          </p:cNvSpPr>
          <p:nvPr/>
        </p:nvSpPr>
        <p:spPr bwMode="auto">
          <a:xfrm>
            <a:off x="1619250" y="5105400"/>
            <a:ext cx="144463" cy="720725"/>
          </a:xfrm>
          <a:prstGeom prst="leftBrace">
            <a:avLst>
              <a:gd name="adj1" fmla="val 41575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8" name="Object 65"/>
          <p:cNvGraphicFramePr>
            <a:graphicFrameLocks noChangeAspect="1"/>
          </p:cNvGraphicFramePr>
          <p:nvPr/>
        </p:nvGraphicFramePr>
        <p:xfrm>
          <a:off x="1841500" y="4833938"/>
          <a:ext cx="11096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2" name="Equation" r:id="rId18" imgW="380670" imgH="177646" progId="Equation.DSMT4">
                  <p:embed/>
                </p:oleObj>
              </mc:Choice>
              <mc:Fallback>
                <p:oleObj name="Equation" r:id="rId18" imgW="380670" imgH="177646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4833938"/>
                        <a:ext cx="110966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8"/>
          <p:cNvGraphicFramePr>
            <a:graphicFrameLocks noChangeAspect="1"/>
          </p:cNvGraphicFramePr>
          <p:nvPr/>
        </p:nvGraphicFramePr>
        <p:xfrm>
          <a:off x="1741488" y="5516563"/>
          <a:ext cx="163512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3" name="Equation" r:id="rId20" imgW="710891" imgH="203112" progId="Equation.DSMT4">
                  <p:embed/>
                </p:oleObj>
              </mc:Choice>
              <mc:Fallback>
                <p:oleObj name="Equation" r:id="rId20" imgW="710891" imgH="203112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5516563"/>
                        <a:ext cx="1635125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1"/>
          <p:cNvGraphicFramePr>
            <a:graphicFrameLocks noChangeAspect="1"/>
          </p:cNvGraphicFramePr>
          <p:nvPr/>
        </p:nvGraphicFramePr>
        <p:xfrm>
          <a:off x="3325813" y="4773613"/>
          <a:ext cx="2651125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4" name="Equation" r:id="rId22" imgW="1396394" imgH="266584" progId="Equation.DSMT4">
                  <p:embed/>
                </p:oleObj>
              </mc:Choice>
              <mc:Fallback>
                <p:oleObj name="Equation" r:id="rId22" imgW="1396394" imgH="266584" progId="Equation.DSMT4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813" y="4773613"/>
                        <a:ext cx="2651125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4"/>
          <p:cNvGraphicFramePr>
            <a:graphicFrameLocks noChangeAspect="1"/>
          </p:cNvGraphicFramePr>
          <p:nvPr/>
        </p:nvGraphicFramePr>
        <p:xfrm>
          <a:off x="3635375" y="5470525"/>
          <a:ext cx="28130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5" name="Equation" r:id="rId24" imgW="1383699" imgH="266584" progId="Equation.DSMT4">
                  <p:embed/>
                </p:oleObj>
              </mc:Choice>
              <mc:Fallback>
                <p:oleObj name="Equation" r:id="rId24" imgW="1383699" imgH="266584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470525"/>
                        <a:ext cx="281305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75"/>
          <p:cNvSpPr>
            <a:spLocks noChangeArrowheads="1"/>
          </p:cNvSpPr>
          <p:nvPr/>
        </p:nvSpPr>
        <p:spPr bwMode="auto">
          <a:xfrm>
            <a:off x="7019925" y="4891088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明纹</a:t>
            </a:r>
          </a:p>
        </p:txBody>
      </p:sp>
      <p:sp>
        <p:nvSpPr>
          <p:cNvPr id="23" name="Rectangle 76"/>
          <p:cNvSpPr>
            <a:spLocks noChangeArrowheads="1"/>
          </p:cNvSpPr>
          <p:nvPr/>
        </p:nvSpPr>
        <p:spPr bwMode="auto">
          <a:xfrm>
            <a:off x="7019925" y="5610225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暗纹</a:t>
            </a:r>
          </a:p>
        </p:txBody>
      </p:sp>
      <p:graphicFrame>
        <p:nvGraphicFramePr>
          <p:cNvPr id="24" name="Object 79"/>
          <p:cNvGraphicFramePr>
            <a:graphicFrameLocks noChangeAspect="1"/>
          </p:cNvGraphicFramePr>
          <p:nvPr/>
        </p:nvGraphicFramePr>
        <p:xfrm>
          <a:off x="5799138" y="3276600"/>
          <a:ext cx="2486025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6" name="Equation" r:id="rId26" imgW="1002865" imgH="393529" progId="Equation.DSMT4">
                  <p:embed/>
                </p:oleObj>
              </mc:Choice>
              <mc:Fallback>
                <p:oleObj name="Equation" r:id="rId26" imgW="1002865" imgH="393529" progId="Equation.DSMT4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9138" y="3276600"/>
                        <a:ext cx="2486025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8" grpId="0" animBg="1"/>
      <p:bldP spid="10" grpId="0"/>
      <p:bldP spid="17" grpId="0" animBg="1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3960813"/>
            <a:ext cx="6623050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08"/>
          <p:cNvSpPr>
            <a:spLocks noChangeArrowheads="1"/>
          </p:cNvSpPr>
          <p:nvPr/>
        </p:nvSpPr>
        <p:spPr bwMode="auto">
          <a:xfrm>
            <a:off x="288925" y="687388"/>
            <a:ext cx="1255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衬比度</a:t>
            </a:r>
          </a:p>
        </p:txBody>
      </p:sp>
      <p:graphicFrame>
        <p:nvGraphicFramePr>
          <p:cNvPr id="4" name="Object 111"/>
          <p:cNvGraphicFramePr>
            <a:graphicFrameLocks noChangeAspect="1"/>
          </p:cNvGraphicFramePr>
          <p:nvPr/>
        </p:nvGraphicFramePr>
        <p:xfrm>
          <a:off x="1565275" y="474663"/>
          <a:ext cx="2035175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0" name="Equation" r:id="rId4" imgW="914400" imgH="431800" progId="Equation.DSMT4">
                  <p:embed/>
                </p:oleObj>
              </mc:Choice>
              <mc:Fallback>
                <p:oleObj name="Equation" r:id="rId4" imgW="914400" imgH="431800" progId="Equation.DSMT4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474663"/>
                        <a:ext cx="2035175" cy="116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4"/>
          <p:cNvGraphicFramePr>
            <a:graphicFrameLocks noChangeAspect="1"/>
          </p:cNvGraphicFramePr>
          <p:nvPr/>
        </p:nvGraphicFramePr>
        <p:xfrm>
          <a:off x="1751013" y="1819275"/>
          <a:ext cx="1655762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1" name="Equation" r:id="rId6" imgW="634725" imgH="482391" progId="Equation.DSMT4">
                  <p:embed/>
                </p:oleObj>
              </mc:Choice>
              <mc:Fallback>
                <p:oleObj name="Equation" r:id="rId6" imgW="634725" imgH="482391" progId="Equation.DSMT4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1819275"/>
                        <a:ext cx="1655762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00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115"/>
          <p:cNvSpPr>
            <a:spLocks/>
          </p:cNvSpPr>
          <p:nvPr/>
        </p:nvSpPr>
        <p:spPr bwMode="auto">
          <a:xfrm>
            <a:off x="3382963" y="1995488"/>
            <a:ext cx="217487" cy="1001712"/>
          </a:xfrm>
          <a:prstGeom prst="leftBrace">
            <a:avLst>
              <a:gd name="adj1" fmla="val 3307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" name="Object 118"/>
          <p:cNvGraphicFramePr>
            <a:graphicFrameLocks noChangeAspect="1"/>
          </p:cNvGraphicFramePr>
          <p:nvPr/>
        </p:nvGraphicFramePr>
        <p:xfrm>
          <a:off x="3751263" y="1628775"/>
          <a:ext cx="16129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2" name="Equation" r:id="rId8" imgW="990600" imgH="228600" progId="Equation.DSMT4">
                  <p:embed/>
                </p:oleObj>
              </mc:Choice>
              <mc:Fallback>
                <p:oleObj name="Equation" r:id="rId8" imgW="990600" imgH="228600" progId="Equation.DSMT4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263" y="1628775"/>
                        <a:ext cx="16129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1"/>
          <p:cNvGraphicFramePr>
            <a:graphicFrameLocks noChangeAspect="1"/>
          </p:cNvGraphicFramePr>
          <p:nvPr/>
        </p:nvGraphicFramePr>
        <p:xfrm>
          <a:off x="3613150" y="2128838"/>
          <a:ext cx="3227388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3" name="Equation" r:id="rId10" imgW="1181100" imgH="228600" progId="Equation.DSMT4">
                  <p:embed/>
                </p:oleObj>
              </mc:Choice>
              <mc:Fallback>
                <p:oleObj name="Equation" r:id="rId10" imgW="1181100" imgH="228600" progId="Equation.DSMT4">
                  <p:embed/>
                  <p:pic>
                    <p:nvPicPr>
                      <p:cNvPr id="0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2128838"/>
                        <a:ext cx="3227388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7"/>
          <p:cNvGraphicFramePr>
            <a:graphicFrameLocks noChangeAspect="1"/>
          </p:cNvGraphicFramePr>
          <p:nvPr/>
        </p:nvGraphicFramePr>
        <p:xfrm>
          <a:off x="3649663" y="2670175"/>
          <a:ext cx="2938462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4" name="Equation" r:id="rId12" imgW="1320800" imgH="228600" progId="Equation.DSMT4">
                  <p:embed/>
                </p:oleObj>
              </mc:Choice>
              <mc:Fallback>
                <p:oleObj name="Equation" r:id="rId12" imgW="1320800" imgH="228600" progId="Equation.DSMT4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663" y="2670175"/>
                        <a:ext cx="2938462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28"/>
          <p:cNvSpPr txBox="1">
            <a:spLocks noChangeArrowheads="1"/>
          </p:cNvSpPr>
          <p:nvPr/>
        </p:nvSpPr>
        <p:spPr bwMode="auto">
          <a:xfrm>
            <a:off x="427038" y="3292475"/>
            <a:ext cx="8459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两束光波的强度越接近，衬比度就越大，干涉条纹就越清晰。</a:t>
            </a:r>
          </a:p>
        </p:txBody>
      </p:sp>
      <p:grpSp>
        <p:nvGrpSpPr>
          <p:cNvPr id="21515" name="组合 19"/>
          <p:cNvGrpSpPr>
            <a:grpSpLocks/>
          </p:cNvGrpSpPr>
          <p:nvPr/>
        </p:nvGrpSpPr>
        <p:grpSpPr bwMode="auto">
          <a:xfrm>
            <a:off x="4375150" y="141288"/>
            <a:ext cx="4518025" cy="1404937"/>
            <a:chOff x="3457798" y="141176"/>
            <a:chExt cx="4518051" cy="1405372"/>
          </a:xfrm>
        </p:grpSpPr>
        <p:sp>
          <p:nvSpPr>
            <p:cNvPr id="21516" name="Text Box 58"/>
            <p:cNvSpPr txBox="1">
              <a:spLocks noChangeArrowheads="1"/>
            </p:cNvSpPr>
            <p:nvPr/>
          </p:nvSpPr>
          <p:spPr bwMode="auto">
            <a:xfrm>
              <a:off x="3457798" y="145939"/>
              <a:ext cx="3490933" cy="13243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endParaRPr lang="en-US" altLang="zh-CN" sz="2000" smtClean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  <a:defRPr/>
              </a:pPr>
              <a:endParaRPr lang="en-US" altLang="zh-CN" sz="2000" smtClean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  <a:defRPr/>
              </a:pPr>
              <a:endParaRPr lang="en-US" altLang="zh-CN" sz="2000" smtClean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  <a:defRPr/>
              </a:pPr>
              <a:endParaRPr lang="en-US" altLang="zh-CN" sz="2000" smtClean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517" name="Object 71"/>
            <p:cNvGraphicFramePr>
              <a:graphicFrameLocks noChangeAspect="1"/>
            </p:cNvGraphicFramePr>
            <p:nvPr/>
          </p:nvGraphicFramePr>
          <p:xfrm>
            <a:off x="3487451" y="141176"/>
            <a:ext cx="3227556" cy="7318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65" name="Equation" r:id="rId14" imgW="1396394" imgH="266584" progId="Equation.DSMT4">
                    <p:embed/>
                  </p:oleObj>
                </mc:Choice>
                <mc:Fallback>
                  <p:oleObj name="Equation" r:id="rId14" imgW="1396394" imgH="266584" progId="Equation.DSMT4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7451" y="141176"/>
                          <a:ext cx="3227556" cy="7318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8" name="Object 74"/>
            <p:cNvGraphicFramePr>
              <a:graphicFrameLocks noChangeAspect="1"/>
            </p:cNvGraphicFramePr>
            <p:nvPr/>
          </p:nvGraphicFramePr>
          <p:xfrm>
            <a:off x="3479515" y="777894"/>
            <a:ext cx="3307500" cy="743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66" name="Equation" r:id="rId16" imgW="1383699" imgH="266584" progId="Equation.DSMT4">
                    <p:embed/>
                  </p:oleObj>
                </mc:Choice>
                <mc:Fallback>
                  <p:oleObj name="Equation" r:id="rId16" imgW="1383699" imgH="266584" progId="Equation.DSMT4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9515" y="777894"/>
                          <a:ext cx="3307500" cy="743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1519" name="Picture 34" descr="dove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897937" y="467047"/>
              <a:ext cx="1077912" cy="1079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53988" y="3027363"/>
            <a:ext cx="502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solidFill>
                  <a:srgbClr val="0000CC"/>
                </a:solidFill>
                <a:latin typeface="Times New Roman" panose="02020603050405020304" pitchFamily="18" charset="0"/>
              </a:rPr>
              <a:t>2.3 </a:t>
            </a:r>
            <a:r>
              <a:rPr kumimoji="1" lang="zh-CN" altLang="en-US" sz="2800">
                <a:solidFill>
                  <a:srgbClr val="0000CC"/>
                </a:solidFill>
                <a:latin typeface="Times New Roman" panose="02020603050405020304" pitchFamily="18" charset="0"/>
              </a:rPr>
              <a:t>获得相干光的方法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519113" y="4868863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（</a:t>
            </a:r>
            <a:r>
              <a:rPr kumimoji="1" lang="en-US" altLang="zh-CN" sz="2800">
                <a:latin typeface="Times New Roman" panose="02020603050405020304" pitchFamily="18" charset="0"/>
              </a:rPr>
              <a:t>1</a:t>
            </a:r>
            <a:r>
              <a:rPr kumimoji="1" lang="zh-CN" altLang="en-US" sz="2800">
                <a:latin typeface="Times New Roman" panose="02020603050405020304" pitchFamily="18" charset="0"/>
              </a:rPr>
              <a:t>）</a:t>
            </a:r>
            <a:r>
              <a:rPr kumimoji="1" lang="zh-CN" altLang="en-US" sz="2800">
                <a:solidFill>
                  <a:srgbClr val="0000CC"/>
                </a:solidFill>
                <a:latin typeface="Times New Roman" panose="02020603050405020304" pitchFamily="18" charset="0"/>
              </a:rPr>
              <a:t>分波阵面法</a:t>
            </a:r>
            <a:endParaRPr kumimoji="1" lang="zh-CN" altLang="en-US" sz="2400" b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6" name="AutoShape 4"/>
          <p:cNvSpPr>
            <a:spLocks/>
          </p:cNvSpPr>
          <p:nvPr/>
        </p:nvSpPr>
        <p:spPr bwMode="auto">
          <a:xfrm>
            <a:off x="3319463" y="4652963"/>
            <a:ext cx="244475" cy="1120775"/>
          </a:xfrm>
          <a:prstGeom prst="leftBrace">
            <a:avLst>
              <a:gd name="adj1" fmla="val 38203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3543300" y="4503738"/>
            <a:ext cx="304482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楷体_GB2312"/>
                <a:ea typeface="楷体_GB2312"/>
                <a:cs typeface="楷体_GB2312"/>
              </a:rPr>
              <a:t>杨氏实验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楷体_GB2312"/>
                <a:ea typeface="楷体_GB2312"/>
                <a:cs typeface="楷体_GB2312"/>
              </a:rPr>
              <a:t>菲涅耳双镜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楷体_GB2312"/>
                <a:ea typeface="楷体_GB2312"/>
                <a:cs typeface="楷体_GB2312"/>
              </a:rPr>
              <a:t>洛埃镜</a:t>
            </a:r>
            <a:endParaRPr kumimoji="1" lang="zh-CN" altLang="en-US" sz="2800" b="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49158" name="AutoShape 6"/>
          <p:cNvSpPr>
            <a:spLocks/>
          </p:cNvSpPr>
          <p:nvPr/>
        </p:nvSpPr>
        <p:spPr bwMode="auto">
          <a:xfrm>
            <a:off x="5499100" y="4791075"/>
            <a:ext cx="225425" cy="654050"/>
          </a:xfrm>
          <a:prstGeom prst="leftBrace">
            <a:avLst>
              <a:gd name="adj1" fmla="val 24178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5632450" y="4648200"/>
            <a:ext cx="1676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楷体_GB2312"/>
                <a:ea typeface="楷体_GB2312"/>
                <a:cs typeface="楷体_GB2312"/>
              </a:rPr>
              <a:t>双面镜  双棱镜</a:t>
            </a:r>
            <a:endParaRPr kumimoji="1" lang="zh-CN" altLang="en-US" sz="240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468313" y="6005513"/>
            <a:ext cx="414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latin typeface="Times New Roman" panose="02020603050405020304" pitchFamily="18" charset="0"/>
              </a:rPr>
              <a:t>（</a:t>
            </a:r>
            <a:r>
              <a:rPr kumimoji="1" lang="en-US" altLang="zh-CN" sz="2800">
                <a:latin typeface="Times New Roman" panose="02020603050405020304" pitchFamily="18" charset="0"/>
              </a:rPr>
              <a:t>2</a:t>
            </a:r>
            <a:r>
              <a:rPr kumimoji="1" lang="zh-CN" altLang="en-US" sz="2800">
                <a:latin typeface="Times New Roman" panose="02020603050405020304" pitchFamily="18" charset="0"/>
              </a:rPr>
              <a:t>）</a:t>
            </a:r>
            <a:r>
              <a:rPr kumimoji="1" lang="zh-CN" altLang="en-US" sz="2800">
                <a:solidFill>
                  <a:srgbClr val="0000CC"/>
                </a:solidFill>
                <a:latin typeface="Times New Roman" panose="02020603050405020304" pitchFamily="18" charset="0"/>
              </a:rPr>
              <a:t>分振幅法</a:t>
            </a:r>
            <a:endParaRPr kumimoji="1" lang="zh-CN" altLang="en-US" sz="240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61" name="AutoShape 9"/>
          <p:cNvSpPr>
            <a:spLocks/>
          </p:cNvSpPr>
          <p:nvPr/>
        </p:nvSpPr>
        <p:spPr bwMode="auto">
          <a:xfrm>
            <a:off x="5076825" y="5980113"/>
            <a:ext cx="142875" cy="617537"/>
          </a:xfrm>
          <a:prstGeom prst="leftBrace">
            <a:avLst>
              <a:gd name="adj1" fmla="val 47524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5219700" y="5795963"/>
            <a:ext cx="2133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楷体_GB2312"/>
                <a:cs typeface="楷体_GB2312"/>
              </a:rPr>
              <a:t>等倾干涉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楷体_GB2312"/>
                <a:cs typeface="楷体_GB2312"/>
              </a:rPr>
              <a:t>等厚干涉</a:t>
            </a:r>
            <a:endParaRPr kumimoji="1" lang="zh-CN" altLang="en-US" sz="2400" b="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508000" y="404813"/>
            <a:ext cx="6511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（</a:t>
            </a:r>
            <a:r>
              <a:rPr kumimoji="1" lang="en-US" altLang="zh-CN" sz="2800">
                <a:latin typeface="Times New Roman" panose="02020603050405020304" pitchFamily="18" charset="0"/>
              </a:rPr>
              <a:t>3</a:t>
            </a:r>
            <a:r>
              <a:rPr kumimoji="1" lang="zh-CN" altLang="en-US" sz="2800">
                <a:latin typeface="Times New Roman" panose="02020603050405020304" pitchFamily="18" charset="0"/>
              </a:rPr>
              <a:t>）相长、相消干涉的条件</a:t>
            </a:r>
            <a:endParaRPr kumimoji="1"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49164" name="AutoShape 12"/>
          <p:cNvSpPr>
            <a:spLocks/>
          </p:cNvSpPr>
          <p:nvPr/>
        </p:nvSpPr>
        <p:spPr bwMode="auto">
          <a:xfrm>
            <a:off x="4937125" y="1052513"/>
            <a:ext cx="215900" cy="792162"/>
          </a:xfrm>
          <a:prstGeom prst="leftBrace">
            <a:avLst>
              <a:gd name="adj1" fmla="val 3057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49166" name="Object 14"/>
          <p:cNvGraphicFramePr>
            <a:graphicFrameLocks noChangeAspect="1"/>
          </p:cNvGraphicFramePr>
          <p:nvPr/>
        </p:nvGraphicFramePr>
        <p:xfrm>
          <a:off x="1655763" y="1052513"/>
          <a:ext cx="3135312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3" name="Equation" r:id="rId3" imgW="1739900" imgH="393700" progId="Equation.DSMT4">
                  <p:embed/>
                </p:oleObj>
              </mc:Choice>
              <mc:Fallback>
                <p:oleObj name="Equation" r:id="rId3" imgW="1739900" imgH="3937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1052513"/>
                        <a:ext cx="3135312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7" name="Object 15"/>
          <p:cNvGraphicFramePr>
            <a:graphicFrameLocks noChangeAspect="1"/>
          </p:cNvGraphicFramePr>
          <p:nvPr/>
        </p:nvGraphicFramePr>
        <p:xfrm>
          <a:off x="5321300" y="908050"/>
          <a:ext cx="515938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4" name="Equation" r:id="rId5" imgW="558558" imgH="317362" progId="Equation.DSMT4">
                  <p:embed/>
                </p:oleObj>
              </mc:Choice>
              <mc:Fallback>
                <p:oleObj name="Equation" r:id="rId5" imgW="558558" imgH="317362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908050"/>
                        <a:ext cx="515938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8" name="Object 16"/>
          <p:cNvGraphicFramePr>
            <a:graphicFrameLocks noChangeAspect="1"/>
          </p:cNvGraphicFramePr>
          <p:nvPr/>
        </p:nvGraphicFramePr>
        <p:xfrm>
          <a:off x="6877050" y="1196975"/>
          <a:ext cx="18827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5" name="Equation" r:id="rId7" imgW="1803400" imgH="393700" progId="Equation.DSMT4">
                  <p:embed/>
                </p:oleObj>
              </mc:Choice>
              <mc:Fallback>
                <p:oleObj name="Equation" r:id="rId7" imgW="1803400" imgH="3937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1196975"/>
                        <a:ext cx="18827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0" name="Object 18"/>
          <p:cNvGraphicFramePr>
            <a:graphicFrameLocks noChangeAspect="1"/>
          </p:cNvGraphicFramePr>
          <p:nvPr/>
        </p:nvGraphicFramePr>
        <p:xfrm>
          <a:off x="3022600" y="2251075"/>
          <a:ext cx="730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6" name="Equation" r:id="rId9" imgW="647700" imgH="381000" progId="Equation.DSMT4">
                  <p:embed/>
                </p:oleObj>
              </mc:Choice>
              <mc:Fallback>
                <p:oleObj name="Equation" r:id="rId9" imgW="647700" imgH="3810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251075"/>
                        <a:ext cx="7302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5" name="Rectangle 28"/>
          <p:cNvSpPr>
            <a:spLocks noChangeArrowheads="1"/>
          </p:cNvSpPr>
          <p:nvPr/>
        </p:nvSpPr>
        <p:spPr bwMode="auto">
          <a:xfrm>
            <a:off x="3563938" y="5876925"/>
            <a:ext cx="2133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3419475" y="6005513"/>
            <a:ext cx="2447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楷体_GB2312"/>
                <a:cs typeface="楷体_GB2312"/>
              </a:rPr>
              <a:t>薄膜干涉</a:t>
            </a:r>
          </a:p>
        </p:txBody>
      </p:sp>
      <p:sp>
        <p:nvSpPr>
          <p:cNvPr id="22547" name="Rectangle 31"/>
          <p:cNvSpPr>
            <a:spLocks noChangeArrowheads="1"/>
          </p:cNvSpPr>
          <p:nvPr/>
        </p:nvSpPr>
        <p:spPr bwMode="auto">
          <a:xfrm>
            <a:off x="5084763" y="5724525"/>
            <a:ext cx="21367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9185" name="Text Box 33"/>
          <p:cNvSpPr txBox="1">
            <a:spLocks noChangeArrowheads="1"/>
          </p:cNvSpPr>
          <p:nvPr/>
        </p:nvSpPr>
        <p:spPr bwMode="auto">
          <a:xfrm>
            <a:off x="628650" y="3562350"/>
            <a:ext cx="8305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原则：将同一波列的光分成两束，经不同路径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            后相遇，产生干涉。</a:t>
            </a:r>
          </a:p>
        </p:txBody>
      </p:sp>
      <p:sp>
        <p:nvSpPr>
          <p:cNvPr id="49186" name="Line 34"/>
          <p:cNvSpPr>
            <a:spLocks noChangeShapeType="1"/>
          </p:cNvSpPr>
          <p:nvPr/>
        </p:nvSpPr>
        <p:spPr bwMode="auto">
          <a:xfrm>
            <a:off x="1801813" y="4041775"/>
            <a:ext cx="3962400" cy="0"/>
          </a:xfrm>
          <a:prstGeom prst="line">
            <a:avLst/>
          </a:prstGeom>
          <a:noFill/>
          <a:ln w="38100" cap="sq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AutoShape 13"/>
          <p:cNvSpPr>
            <a:spLocks/>
          </p:cNvSpPr>
          <p:nvPr/>
        </p:nvSpPr>
        <p:spPr bwMode="auto">
          <a:xfrm>
            <a:off x="3844925" y="2133600"/>
            <a:ext cx="288925" cy="719138"/>
          </a:xfrm>
          <a:prstGeom prst="leftBrace">
            <a:avLst>
              <a:gd name="adj1" fmla="val 2074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49172" name="Object 20"/>
          <p:cNvGraphicFramePr>
            <a:graphicFrameLocks noChangeAspect="1"/>
          </p:cNvGraphicFramePr>
          <p:nvPr/>
        </p:nvGraphicFramePr>
        <p:xfrm>
          <a:off x="4175125" y="2519363"/>
          <a:ext cx="120015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7" name="Equation" r:id="rId11" imgW="1371600" imgH="673100" progId="Equation.DSMT4">
                  <p:embed/>
                </p:oleObj>
              </mc:Choice>
              <mc:Fallback>
                <p:oleObj name="Equation" r:id="rId11" imgW="1371600" imgH="6731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25" y="2519363"/>
                        <a:ext cx="1200150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3" name="Object 21"/>
          <p:cNvGraphicFramePr>
            <a:graphicFrameLocks noChangeAspect="1"/>
          </p:cNvGraphicFramePr>
          <p:nvPr/>
        </p:nvGraphicFramePr>
        <p:xfrm>
          <a:off x="4468813" y="2041525"/>
          <a:ext cx="50482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8" name="Equation" r:id="rId13" imgW="457002" imgH="317362" progId="Equation.DSMT4">
                  <p:embed/>
                </p:oleObj>
              </mc:Choice>
              <mc:Fallback>
                <p:oleObj name="Equation" r:id="rId13" imgW="457002" imgH="317362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813" y="2041525"/>
                        <a:ext cx="504825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5" name="Object 23"/>
          <p:cNvGraphicFramePr>
            <a:graphicFrameLocks noChangeAspect="1"/>
          </p:cNvGraphicFramePr>
          <p:nvPr/>
        </p:nvGraphicFramePr>
        <p:xfrm>
          <a:off x="6380163" y="2333625"/>
          <a:ext cx="2135187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9" name="Equation" r:id="rId15" imgW="1841500" imgH="393700" progId="Equation.DSMT4">
                  <p:embed/>
                </p:oleObj>
              </mc:Choice>
              <mc:Fallback>
                <p:oleObj name="Equation" r:id="rId15" imgW="1841500" imgH="3937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0163" y="2333625"/>
                        <a:ext cx="2135187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92" name="Rectangle 40"/>
          <p:cNvSpPr>
            <a:spLocks noChangeArrowheads="1"/>
          </p:cNvSpPr>
          <p:nvPr/>
        </p:nvSpPr>
        <p:spPr bwMode="auto">
          <a:xfrm>
            <a:off x="5578475" y="2636838"/>
            <a:ext cx="1001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Times New Roman" panose="02020603050405020304" pitchFamily="18" charset="0"/>
              </a:rPr>
              <a:t>min</a:t>
            </a:r>
            <a:endParaRPr lang="en-US" altLang="zh-CN" sz="2400" b="0">
              <a:solidFill>
                <a:srgbClr val="0000CC"/>
              </a:solidFill>
            </a:endParaRPr>
          </a:p>
        </p:txBody>
      </p:sp>
      <p:sp>
        <p:nvSpPr>
          <p:cNvPr id="49193" name="Rectangle 41"/>
          <p:cNvSpPr>
            <a:spLocks noChangeArrowheads="1"/>
          </p:cNvSpPr>
          <p:nvPr/>
        </p:nvSpPr>
        <p:spPr bwMode="auto">
          <a:xfrm>
            <a:off x="5507038" y="2060575"/>
            <a:ext cx="1008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max</a:t>
            </a:r>
            <a:endParaRPr lang="en-US" altLang="zh-CN" sz="2400" b="0">
              <a:solidFill>
                <a:srgbClr val="FF0000"/>
              </a:solidFill>
            </a:endParaRP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311275" y="2216150"/>
            <a:ext cx="1531938" cy="519113"/>
            <a:chOff x="690" y="1207"/>
            <a:chExt cx="965" cy="327"/>
          </a:xfrm>
        </p:grpSpPr>
        <p:graphicFrame>
          <p:nvGraphicFramePr>
            <p:cNvPr id="22561" name="Object 17"/>
            <p:cNvGraphicFramePr>
              <a:graphicFrameLocks noChangeAspect="1"/>
            </p:cNvGraphicFramePr>
            <p:nvPr/>
          </p:nvGraphicFramePr>
          <p:xfrm>
            <a:off x="1020" y="1212"/>
            <a:ext cx="63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50" name="Equation" r:id="rId17" imgW="1040948" imgH="431613" progId="Equation.DSMT4">
                    <p:embed/>
                  </p:oleObj>
                </mc:Choice>
                <mc:Fallback>
                  <p:oleObj name="Equation" r:id="rId17" imgW="1040948" imgH="431613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1212"/>
                          <a:ext cx="635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2" name="Text Box 43"/>
            <p:cNvSpPr txBox="1">
              <a:spLocks noChangeArrowheads="1"/>
            </p:cNvSpPr>
            <p:nvPr/>
          </p:nvSpPr>
          <p:spPr bwMode="auto">
            <a:xfrm>
              <a:off x="690" y="1207"/>
              <a:ext cx="8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/>
                <a:t>若</a:t>
              </a:r>
            </a:p>
          </p:txBody>
        </p:sp>
      </p:grpSp>
      <p:graphicFrame>
        <p:nvGraphicFramePr>
          <p:cNvPr id="49197" name="Object 45"/>
          <p:cNvGraphicFramePr>
            <a:graphicFrameLocks noChangeAspect="1"/>
          </p:cNvGraphicFramePr>
          <p:nvPr/>
        </p:nvGraphicFramePr>
        <p:xfrm>
          <a:off x="5238750" y="1557338"/>
          <a:ext cx="1112838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1" name="Equation" r:id="rId19" imgW="1129810" imgH="393529" progId="Equation.DSMT4">
                  <p:embed/>
                </p:oleObj>
              </mc:Choice>
              <mc:Fallback>
                <p:oleObj name="Equation" r:id="rId19" imgW="1129810" imgH="393529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1557338"/>
                        <a:ext cx="1112838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98" name="Rectangle 46"/>
          <p:cNvSpPr>
            <a:spLocks noChangeArrowheads="1"/>
          </p:cNvSpPr>
          <p:nvPr/>
        </p:nvSpPr>
        <p:spPr bwMode="auto">
          <a:xfrm>
            <a:off x="6588125" y="1552575"/>
            <a:ext cx="1512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Times New Roman" panose="02020603050405020304" pitchFamily="18" charset="0"/>
              </a:rPr>
              <a:t>min</a:t>
            </a:r>
            <a:endParaRPr lang="en-US" altLang="zh-CN" sz="2400" b="0">
              <a:solidFill>
                <a:srgbClr val="0000CC"/>
              </a:solidFill>
            </a:endParaRPr>
          </a:p>
        </p:txBody>
      </p:sp>
      <p:sp>
        <p:nvSpPr>
          <p:cNvPr id="49199" name="Rectangle 47"/>
          <p:cNvSpPr>
            <a:spLocks noChangeArrowheads="1"/>
          </p:cNvSpPr>
          <p:nvPr/>
        </p:nvSpPr>
        <p:spPr bwMode="auto">
          <a:xfrm>
            <a:off x="6227763" y="908050"/>
            <a:ext cx="1512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max</a:t>
            </a:r>
            <a:endParaRPr lang="en-US" altLang="zh-CN" sz="2400" b="0">
              <a:solidFill>
                <a:srgbClr val="FF0000"/>
              </a:solidFill>
            </a:endParaRPr>
          </a:p>
        </p:txBody>
      </p:sp>
      <p:sp>
        <p:nvSpPr>
          <p:cNvPr id="22560" name="Text Box 49"/>
          <p:cNvSpPr txBox="1">
            <a:spLocks noChangeArrowheads="1"/>
          </p:cNvSpPr>
          <p:nvPr/>
        </p:nvSpPr>
        <p:spPr bwMode="auto">
          <a:xfrm>
            <a:off x="8770938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8</a:t>
            </a:r>
            <a:endParaRPr lang="en-US" altLang="zh-CN" sz="1800" b="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9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9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9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9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9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9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75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9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9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75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75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75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7" dur="500"/>
                                        <p:tgtEl>
                                          <p:spTgt spid="4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utoUpdateAnimBg="0"/>
      <p:bldP spid="49155" grpId="0" autoUpdateAnimBg="0"/>
      <p:bldP spid="49156" grpId="0" animBg="1"/>
      <p:bldP spid="49157" grpId="0" autoUpdateAnimBg="0"/>
      <p:bldP spid="49158" grpId="0" animBg="1"/>
      <p:bldP spid="49159" grpId="0" autoUpdateAnimBg="0"/>
      <p:bldP spid="49160" grpId="0" autoUpdateAnimBg="0"/>
      <p:bldP spid="49161" grpId="0" animBg="1"/>
      <p:bldP spid="49162" grpId="0" autoUpdateAnimBg="0"/>
      <p:bldP spid="49163" grpId="0" autoUpdateAnimBg="0"/>
      <p:bldP spid="49164" grpId="0" animBg="1"/>
      <p:bldP spid="49181" grpId="0"/>
      <p:bldP spid="49185" grpId="0" autoUpdateAnimBg="0"/>
      <p:bldP spid="49186" grpId="0" animBg="1"/>
      <p:bldP spid="49165" grpId="0" animBg="1"/>
      <p:bldP spid="49192" grpId="0"/>
      <p:bldP spid="49193" grpId="0"/>
      <p:bldP spid="49198" grpId="0"/>
      <p:bldP spid="4919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3348038" y="44450"/>
            <a:ext cx="2592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上节内容回顾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50825" y="638175"/>
            <a:ext cx="40084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电磁波的波动方程</a:t>
            </a:r>
            <a:endParaRPr lang="en-US" altLang="zh-CN" sz="280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" name="Text Box 3"/>
          <p:cNvSpPr txBox="1">
            <a:spLocks noChangeArrowheads="1"/>
          </p:cNvSpPr>
          <p:nvPr/>
        </p:nvSpPr>
        <p:spPr bwMode="auto">
          <a:xfrm>
            <a:off x="258763" y="3914775"/>
            <a:ext cx="4008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电磁波的性质</a:t>
            </a:r>
            <a:endParaRPr lang="en-US" altLang="zh-CN" sz="280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Text Box 4"/>
          <p:cNvSpPr txBox="1">
            <a:spLocks noChangeArrowheads="1"/>
          </p:cNvSpPr>
          <p:nvPr/>
        </p:nvSpPr>
        <p:spPr bwMode="auto">
          <a:xfrm>
            <a:off x="323850" y="4508500"/>
            <a:ext cx="90366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 dirty="0">
                <a:latin typeface="黑体" panose="02010609060101010101" pitchFamily="49" charset="-122"/>
                <a:ea typeface="黑体" panose="02010609060101010101" pitchFamily="49" charset="-122"/>
              </a:rPr>
              <a:t>E 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kumimoji="1" lang="en-US" altLang="zh-CN" sz="2800" i="1" dirty="0">
                <a:latin typeface="黑体" panose="02010609060101010101" pitchFamily="49" charset="-122"/>
                <a:ea typeface="黑体" panose="02010609060101010101" pitchFamily="49" charset="-122"/>
              </a:rPr>
              <a:t>H 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的位相</a:t>
            </a:r>
            <a:r>
              <a:rPr lang="en-US" altLang="zh-CN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同相</a:t>
            </a:r>
            <a:r>
              <a:rPr lang="en-US" altLang="zh-CN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，数量关系，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方向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en-US" altLang="zh-CN" sz="2800" b="1" i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r>
              <a:rPr kumimoji="1" lang="en-US" altLang="zh-CN" sz="2800" b="1" i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|| </a:t>
            </a:r>
            <a:r>
              <a:rPr kumimoji="1" lang="en-US" altLang="zh-CN" sz="2800" i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kumimoji="1"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9" name="Text Box 3"/>
          <p:cNvSpPr txBox="1">
            <a:spLocks noChangeArrowheads="1"/>
          </p:cNvSpPr>
          <p:nvPr/>
        </p:nvSpPr>
        <p:spPr bwMode="auto">
          <a:xfrm>
            <a:off x="250825" y="5030788"/>
            <a:ext cx="4008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电磁波的能量</a:t>
            </a:r>
            <a:endParaRPr lang="en-US" altLang="zh-CN" sz="280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" name="Rectangle 14"/>
          <p:cNvSpPr>
            <a:spLocks noChangeArrowheads="1"/>
          </p:cNvSpPr>
          <p:nvPr/>
        </p:nvSpPr>
        <p:spPr bwMode="auto">
          <a:xfrm>
            <a:off x="500063" y="5626100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能流密度矢量（</a:t>
            </a:r>
            <a:r>
              <a:rPr kumimoji="1" lang="zh-CN" altLang="en-US" sz="28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坡印廷矢量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kumimoji="1"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左大括号 7"/>
          <p:cNvSpPr>
            <a:spLocks/>
          </p:cNvSpPr>
          <p:nvPr/>
        </p:nvSpPr>
        <p:spPr bwMode="auto">
          <a:xfrm>
            <a:off x="768350" y="1358900"/>
            <a:ext cx="173038" cy="811213"/>
          </a:xfrm>
          <a:prstGeom prst="leftBrace">
            <a:avLst>
              <a:gd name="adj1" fmla="val 20510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242888" y="1192213"/>
            <a:ext cx="61595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球面波</a:t>
            </a:r>
          </a:p>
        </p:txBody>
      </p:sp>
      <p:sp>
        <p:nvSpPr>
          <p:cNvPr id="105" name="左大括号 104"/>
          <p:cNvSpPr>
            <a:spLocks/>
          </p:cNvSpPr>
          <p:nvPr/>
        </p:nvSpPr>
        <p:spPr bwMode="auto">
          <a:xfrm>
            <a:off x="739775" y="2811463"/>
            <a:ext cx="174625" cy="811212"/>
          </a:xfrm>
          <a:prstGeom prst="leftBrace">
            <a:avLst>
              <a:gd name="adj1" fmla="val 20324"/>
              <a:gd name="adj2" fmla="val 50000"/>
            </a:avLst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" name="文本框 105"/>
          <p:cNvSpPr txBox="1">
            <a:spLocks noChangeArrowheads="1"/>
          </p:cNvSpPr>
          <p:nvPr/>
        </p:nvSpPr>
        <p:spPr bwMode="auto">
          <a:xfrm>
            <a:off x="215900" y="2643188"/>
            <a:ext cx="61595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平面波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77925"/>
            <a:ext cx="2684463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1095375"/>
            <a:ext cx="1941513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1870075"/>
            <a:ext cx="4452937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2600325"/>
            <a:ext cx="2582863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317875"/>
            <a:ext cx="277177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6162675"/>
            <a:ext cx="2928938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38" y="485775"/>
            <a:ext cx="286702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88" y="2886075"/>
            <a:ext cx="3879850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直接箭头连接符 17"/>
          <p:cNvCxnSpPr/>
          <p:nvPr/>
        </p:nvCxnSpPr>
        <p:spPr>
          <a:xfrm>
            <a:off x="6767513" y="3068638"/>
            <a:ext cx="100806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7747000" y="2811463"/>
            <a:ext cx="373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b="1" i="1"/>
              <a:t>u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5256213" y="5494338"/>
            <a:ext cx="380047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重点：写平面电磁波的电场、磁场波动方程</a:t>
            </a:r>
            <a:endParaRPr lang="en-US" sz="28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404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5" grpId="0"/>
      <p:bldP spid="99" grpId="0"/>
      <p:bldP spid="103" grpId="0"/>
      <p:bldP spid="8" grpId="0" animBg="1"/>
      <p:bldP spid="9" grpId="0"/>
      <p:bldP spid="105" grpId="0" animBg="1"/>
      <p:bldP spid="106" grpId="0"/>
      <p:bldP spid="19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Line 2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989138" y="2530475"/>
            <a:ext cx="0" cy="129540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179" name="Line 3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1989138" y="3978275"/>
            <a:ext cx="0" cy="129540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180" name="Arc 4"/>
          <p:cNvSpPr>
            <a:spLocks/>
          </p:cNvSpPr>
          <p:nvPr/>
        </p:nvSpPr>
        <p:spPr bwMode="auto">
          <a:xfrm rot="-5400000">
            <a:off x="1773238" y="3727450"/>
            <a:ext cx="800100" cy="393700"/>
          </a:xfrm>
          <a:custGeom>
            <a:avLst/>
            <a:gdLst>
              <a:gd name="T0" fmla="*/ 2147483646 w 43200"/>
              <a:gd name="T1" fmla="*/ 0 h 24435"/>
              <a:gd name="T2" fmla="*/ 2147483646 w 43200"/>
              <a:gd name="T3" fmla="*/ 2147483646 h 24435"/>
              <a:gd name="T4" fmla="*/ 2147483646 w 43200"/>
              <a:gd name="T5" fmla="*/ 2147483646 h 24435"/>
              <a:gd name="T6" fmla="*/ 0 60000 65536"/>
              <a:gd name="T7" fmla="*/ 0 60000 65536"/>
              <a:gd name="T8" fmla="*/ 0 60000 65536"/>
              <a:gd name="T9" fmla="*/ 0 w 43200"/>
              <a:gd name="T10" fmla="*/ 0 h 24435"/>
              <a:gd name="T11" fmla="*/ 43200 w 43200"/>
              <a:gd name="T12" fmla="*/ 24435 h 244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4435" fill="none" extrusionOk="0">
                <a:moveTo>
                  <a:pt x="43013" y="-1"/>
                </a:moveTo>
                <a:cubicBezTo>
                  <a:pt x="43137" y="939"/>
                  <a:pt x="43200" y="1886"/>
                  <a:pt x="43200" y="2835"/>
                </a:cubicBezTo>
                <a:cubicBezTo>
                  <a:pt x="43200" y="14764"/>
                  <a:pt x="33529" y="24435"/>
                  <a:pt x="21600" y="24435"/>
                </a:cubicBezTo>
                <a:cubicBezTo>
                  <a:pt x="9670" y="24435"/>
                  <a:pt x="0" y="14764"/>
                  <a:pt x="0" y="2835"/>
                </a:cubicBezTo>
                <a:cubicBezTo>
                  <a:pt x="-1" y="2224"/>
                  <a:pt x="25" y="1614"/>
                  <a:pt x="77" y="1005"/>
                </a:cubicBezTo>
              </a:path>
              <a:path w="43200" h="24435" stroke="0" extrusionOk="0">
                <a:moveTo>
                  <a:pt x="43013" y="-1"/>
                </a:moveTo>
                <a:cubicBezTo>
                  <a:pt x="43137" y="939"/>
                  <a:pt x="43200" y="1886"/>
                  <a:pt x="43200" y="2835"/>
                </a:cubicBezTo>
                <a:cubicBezTo>
                  <a:pt x="43200" y="14764"/>
                  <a:pt x="33529" y="24435"/>
                  <a:pt x="21600" y="24435"/>
                </a:cubicBezTo>
                <a:cubicBezTo>
                  <a:pt x="9670" y="24435"/>
                  <a:pt x="0" y="14764"/>
                  <a:pt x="0" y="2835"/>
                </a:cubicBezTo>
                <a:cubicBezTo>
                  <a:pt x="-1" y="2224"/>
                  <a:pt x="25" y="1614"/>
                  <a:pt x="77" y="1005"/>
                </a:cubicBezTo>
                <a:lnTo>
                  <a:pt x="21600" y="2835"/>
                </a:lnTo>
                <a:lnTo>
                  <a:pt x="43013" y="-1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Arc 5"/>
          <p:cNvSpPr>
            <a:spLocks/>
          </p:cNvSpPr>
          <p:nvPr/>
        </p:nvSpPr>
        <p:spPr bwMode="auto">
          <a:xfrm rot="-5400000">
            <a:off x="1649413" y="3556000"/>
            <a:ext cx="1371600" cy="692150"/>
          </a:xfrm>
          <a:custGeom>
            <a:avLst/>
            <a:gdLst>
              <a:gd name="T0" fmla="*/ 2147483646 w 43200"/>
              <a:gd name="T1" fmla="*/ 2147483646 h 24517"/>
              <a:gd name="T2" fmla="*/ 2147483646 w 43200"/>
              <a:gd name="T3" fmla="*/ 0 h 24517"/>
              <a:gd name="T4" fmla="*/ 2147483646 w 43200"/>
              <a:gd name="T5" fmla="*/ 2147483646 h 24517"/>
              <a:gd name="T6" fmla="*/ 0 60000 65536"/>
              <a:gd name="T7" fmla="*/ 0 60000 65536"/>
              <a:gd name="T8" fmla="*/ 0 60000 65536"/>
              <a:gd name="T9" fmla="*/ 0 w 43200"/>
              <a:gd name="T10" fmla="*/ 0 h 24517"/>
              <a:gd name="T11" fmla="*/ 43200 w 43200"/>
              <a:gd name="T12" fmla="*/ 24517 h 245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4517" fill="none" extrusionOk="0">
                <a:moveTo>
                  <a:pt x="43136" y="1260"/>
                </a:moveTo>
                <a:cubicBezTo>
                  <a:pt x="43178" y="1811"/>
                  <a:pt x="43200" y="2364"/>
                  <a:pt x="43200" y="2917"/>
                </a:cubicBezTo>
                <a:cubicBezTo>
                  <a:pt x="43200" y="14846"/>
                  <a:pt x="33529" y="24517"/>
                  <a:pt x="21600" y="24517"/>
                </a:cubicBezTo>
                <a:cubicBezTo>
                  <a:pt x="9670" y="24517"/>
                  <a:pt x="0" y="14846"/>
                  <a:pt x="0" y="2917"/>
                </a:cubicBezTo>
                <a:cubicBezTo>
                  <a:pt x="-1" y="1941"/>
                  <a:pt x="66" y="966"/>
                  <a:pt x="197" y="-1"/>
                </a:cubicBezTo>
              </a:path>
              <a:path w="43200" h="24517" stroke="0" extrusionOk="0">
                <a:moveTo>
                  <a:pt x="43136" y="1260"/>
                </a:moveTo>
                <a:cubicBezTo>
                  <a:pt x="43178" y="1811"/>
                  <a:pt x="43200" y="2364"/>
                  <a:pt x="43200" y="2917"/>
                </a:cubicBezTo>
                <a:cubicBezTo>
                  <a:pt x="43200" y="14846"/>
                  <a:pt x="33529" y="24517"/>
                  <a:pt x="21600" y="24517"/>
                </a:cubicBezTo>
                <a:cubicBezTo>
                  <a:pt x="9670" y="24517"/>
                  <a:pt x="0" y="14846"/>
                  <a:pt x="0" y="2917"/>
                </a:cubicBezTo>
                <a:cubicBezTo>
                  <a:pt x="-1" y="1941"/>
                  <a:pt x="66" y="966"/>
                  <a:pt x="197" y="-1"/>
                </a:cubicBezTo>
                <a:lnTo>
                  <a:pt x="21600" y="2917"/>
                </a:lnTo>
                <a:lnTo>
                  <a:pt x="43136" y="126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Line 6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2827338" y="1844675"/>
            <a:ext cx="0" cy="144780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183" name="Line 7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2827338" y="4511675"/>
            <a:ext cx="0" cy="144780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827338" y="2378075"/>
            <a:ext cx="1016000" cy="2965450"/>
            <a:chOff x="1526" y="1350"/>
            <a:chExt cx="640" cy="1868"/>
          </a:xfrm>
        </p:grpSpPr>
        <p:sp>
          <p:nvSpPr>
            <p:cNvPr id="23627" name="Arc 9"/>
            <p:cNvSpPr>
              <a:spLocks/>
            </p:cNvSpPr>
            <p:nvPr/>
          </p:nvSpPr>
          <p:spPr bwMode="auto">
            <a:xfrm rot="-5400000">
              <a:off x="1222" y="1654"/>
              <a:ext cx="1248" cy="640"/>
            </a:xfrm>
            <a:custGeom>
              <a:avLst/>
              <a:gdLst>
                <a:gd name="T0" fmla="*/ 0 w 43200"/>
                <a:gd name="T1" fmla="*/ 0 h 23043"/>
                <a:gd name="T2" fmla="*/ 0 w 43200"/>
                <a:gd name="T3" fmla="*/ 0 h 23043"/>
                <a:gd name="T4" fmla="*/ 0 w 43200"/>
                <a:gd name="T5" fmla="*/ 0 h 23043"/>
                <a:gd name="T6" fmla="*/ 0 60000 65536"/>
                <a:gd name="T7" fmla="*/ 0 60000 65536"/>
                <a:gd name="T8" fmla="*/ 0 60000 65536"/>
                <a:gd name="T9" fmla="*/ 0 w 43200"/>
                <a:gd name="T10" fmla="*/ 0 h 23043"/>
                <a:gd name="T11" fmla="*/ 43200 w 43200"/>
                <a:gd name="T12" fmla="*/ 23043 h 230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3043" fill="none" extrusionOk="0">
                  <a:moveTo>
                    <a:pt x="43177" y="454"/>
                  </a:moveTo>
                  <a:cubicBezTo>
                    <a:pt x="43192" y="784"/>
                    <a:pt x="43200" y="1113"/>
                    <a:pt x="43200" y="1443"/>
                  </a:cubicBezTo>
                  <a:cubicBezTo>
                    <a:pt x="43200" y="13372"/>
                    <a:pt x="33529" y="23043"/>
                    <a:pt x="21600" y="23043"/>
                  </a:cubicBezTo>
                  <a:cubicBezTo>
                    <a:pt x="9670" y="23043"/>
                    <a:pt x="0" y="13372"/>
                    <a:pt x="0" y="1443"/>
                  </a:cubicBezTo>
                  <a:cubicBezTo>
                    <a:pt x="-1" y="961"/>
                    <a:pt x="16" y="480"/>
                    <a:pt x="48" y="0"/>
                  </a:cubicBezTo>
                </a:path>
                <a:path w="43200" h="23043" stroke="0" extrusionOk="0">
                  <a:moveTo>
                    <a:pt x="43177" y="454"/>
                  </a:moveTo>
                  <a:cubicBezTo>
                    <a:pt x="43192" y="784"/>
                    <a:pt x="43200" y="1113"/>
                    <a:pt x="43200" y="1443"/>
                  </a:cubicBezTo>
                  <a:cubicBezTo>
                    <a:pt x="43200" y="13372"/>
                    <a:pt x="33529" y="23043"/>
                    <a:pt x="21600" y="23043"/>
                  </a:cubicBezTo>
                  <a:cubicBezTo>
                    <a:pt x="9670" y="23043"/>
                    <a:pt x="0" y="13372"/>
                    <a:pt x="0" y="1443"/>
                  </a:cubicBezTo>
                  <a:cubicBezTo>
                    <a:pt x="-1" y="961"/>
                    <a:pt x="16" y="480"/>
                    <a:pt x="48" y="0"/>
                  </a:cubicBezTo>
                  <a:lnTo>
                    <a:pt x="21600" y="1443"/>
                  </a:lnTo>
                  <a:lnTo>
                    <a:pt x="43177" y="454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8" name="Arc 10"/>
            <p:cNvSpPr>
              <a:spLocks/>
            </p:cNvSpPr>
            <p:nvPr/>
          </p:nvSpPr>
          <p:spPr bwMode="auto">
            <a:xfrm rot="-5400000">
              <a:off x="1224" y="2277"/>
              <a:ext cx="1249" cy="634"/>
            </a:xfrm>
            <a:custGeom>
              <a:avLst/>
              <a:gdLst>
                <a:gd name="T0" fmla="*/ 0 w 43200"/>
                <a:gd name="T1" fmla="*/ 0 h 22818"/>
                <a:gd name="T2" fmla="*/ 0 w 43200"/>
                <a:gd name="T3" fmla="*/ 0 h 22818"/>
                <a:gd name="T4" fmla="*/ 0 w 43200"/>
                <a:gd name="T5" fmla="*/ 0 h 2281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818"/>
                <a:gd name="T11" fmla="*/ 43200 w 43200"/>
                <a:gd name="T12" fmla="*/ 22818 h 228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818" fill="none" extrusionOk="0">
                  <a:moveTo>
                    <a:pt x="43177" y="229"/>
                  </a:moveTo>
                  <a:cubicBezTo>
                    <a:pt x="43192" y="559"/>
                    <a:pt x="43200" y="888"/>
                    <a:pt x="43200" y="1218"/>
                  </a:cubicBezTo>
                  <a:cubicBezTo>
                    <a:pt x="43200" y="13147"/>
                    <a:pt x="33529" y="22818"/>
                    <a:pt x="21600" y="22818"/>
                  </a:cubicBezTo>
                  <a:cubicBezTo>
                    <a:pt x="9670" y="22818"/>
                    <a:pt x="0" y="13147"/>
                    <a:pt x="0" y="1218"/>
                  </a:cubicBezTo>
                  <a:cubicBezTo>
                    <a:pt x="-1" y="811"/>
                    <a:pt x="11" y="405"/>
                    <a:pt x="34" y="0"/>
                  </a:cubicBezTo>
                </a:path>
                <a:path w="43200" h="22818" stroke="0" extrusionOk="0">
                  <a:moveTo>
                    <a:pt x="43177" y="229"/>
                  </a:moveTo>
                  <a:cubicBezTo>
                    <a:pt x="43192" y="559"/>
                    <a:pt x="43200" y="888"/>
                    <a:pt x="43200" y="1218"/>
                  </a:cubicBezTo>
                  <a:cubicBezTo>
                    <a:pt x="43200" y="13147"/>
                    <a:pt x="33529" y="22818"/>
                    <a:pt x="21600" y="22818"/>
                  </a:cubicBezTo>
                  <a:cubicBezTo>
                    <a:pt x="9670" y="22818"/>
                    <a:pt x="0" y="13147"/>
                    <a:pt x="0" y="1218"/>
                  </a:cubicBezTo>
                  <a:cubicBezTo>
                    <a:pt x="-1" y="811"/>
                    <a:pt x="11" y="405"/>
                    <a:pt x="34" y="0"/>
                  </a:cubicBezTo>
                  <a:lnTo>
                    <a:pt x="21600" y="1218"/>
                  </a:lnTo>
                  <a:lnTo>
                    <a:pt x="43177" y="229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827338" y="2073275"/>
            <a:ext cx="1295400" cy="3581400"/>
            <a:chOff x="1536" y="1152"/>
            <a:chExt cx="816" cy="2256"/>
          </a:xfrm>
        </p:grpSpPr>
        <p:sp>
          <p:nvSpPr>
            <p:cNvPr id="23625" name="Arc 12"/>
            <p:cNvSpPr>
              <a:spLocks/>
            </p:cNvSpPr>
            <p:nvPr/>
          </p:nvSpPr>
          <p:spPr bwMode="auto">
            <a:xfrm rot="-5400000">
              <a:off x="1128" y="1560"/>
              <a:ext cx="1632" cy="816"/>
            </a:xfrm>
            <a:custGeom>
              <a:avLst/>
              <a:gdLst>
                <a:gd name="T0" fmla="*/ 0 w 43200"/>
                <a:gd name="T1" fmla="*/ 0 h 23043"/>
                <a:gd name="T2" fmla="*/ 0 w 43200"/>
                <a:gd name="T3" fmla="*/ 0 h 23043"/>
                <a:gd name="T4" fmla="*/ 0 w 43200"/>
                <a:gd name="T5" fmla="*/ 0 h 23043"/>
                <a:gd name="T6" fmla="*/ 0 60000 65536"/>
                <a:gd name="T7" fmla="*/ 0 60000 65536"/>
                <a:gd name="T8" fmla="*/ 0 60000 65536"/>
                <a:gd name="T9" fmla="*/ 0 w 43200"/>
                <a:gd name="T10" fmla="*/ 0 h 23043"/>
                <a:gd name="T11" fmla="*/ 43200 w 43200"/>
                <a:gd name="T12" fmla="*/ 23043 h 230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3043" fill="none" extrusionOk="0">
                  <a:moveTo>
                    <a:pt x="43177" y="454"/>
                  </a:moveTo>
                  <a:cubicBezTo>
                    <a:pt x="43192" y="784"/>
                    <a:pt x="43200" y="1113"/>
                    <a:pt x="43200" y="1443"/>
                  </a:cubicBezTo>
                  <a:cubicBezTo>
                    <a:pt x="43200" y="13372"/>
                    <a:pt x="33529" y="23043"/>
                    <a:pt x="21600" y="23043"/>
                  </a:cubicBezTo>
                  <a:cubicBezTo>
                    <a:pt x="9670" y="23043"/>
                    <a:pt x="0" y="13372"/>
                    <a:pt x="0" y="1443"/>
                  </a:cubicBezTo>
                  <a:cubicBezTo>
                    <a:pt x="-1" y="961"/>
                    <a:pt x="16" y="480"/>
                    <a:pt x="48" y="0"/>
                  </a:cubicBezTo>
                </a:path>
                <a:path w="43200" h="23043" stroke="0" extrusionOk="0">
                  <a:moveTo>
                    <a:pt x="43177" y="454"/>
                  </a:moveTo>
                  <a:cubicBezTo>
                    <a:pt x="43192" y="784"/>
                    <a:pt x="43200" y="1113"/>
                    <a:pt x="43200" y="1443"/>
                  </a:cubicBezTo>
                  <a:cubicBezTo>
                    <a:pt x="43200" y="13372"/>
                    <a:pt x="33529" y="23043"/>
                    <a:pt x="21600" y="23043"/>
                  </a:cubicBezTo>
                  <a:cubicBezTo>
                    <a:pt x="9670" y="23043"/>
                    <a:pt x="0" y="13372"/>
                    <a:pt x="0" y="1443"/>
                  </a:cubicBezTo>
                  <a:cubicBezTo>
                    <a:pt x="-1" y="961"/>
                    <a:pt x="16" y="480"/>
                    <a:pt x="48" y="0"/>
                  </a:cubicBezTo>
                  <a:lnTo>
                    <a:pt x="21600" y="1443"/>
                  </a:lnTo>
                  <a:lnTo>
                    <a:pt x="43177" y="454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6" name="Arc 13"/>
            <p:cNvSpPr>
              <a:spLocks/>
            </p:cNvSpPr>
            <p:nvPr/>
          </p:nvSpPr>
          <p:spPr bwMode="auto">
            <a:xfrm rot="-5400000">
              <a:off x="1128" y="2184"/>
              <a:ext cx="1632" cy="816"/>
            </a:xfrm>
            <a:custGeom>
              <a:avLst/>
              <a:gdLst>
                <a:gd name="T0" fmla="*/ 0 w 43200"/>
                <a:gd name="T1" fmla="*/ 0 h 23043"/>
                <a:gd name="T2" fmla="*/ 0 w 43200"/>
                <a:gd name="T3" fmla="*/ 0 h 23043"/>
                <a:gd name="T4" fmla="*/ 0 w 43200"/>
                <a:gd name="T5" fmla="*/ 0 h 23043"/>
                <a:gd name="T6" fmla="*/ 0 60000 65536"/>
                <a:gd name="T7" fmla="*/ 0 60000 65536"/>
                <a:gd name="T8" fmla="*/ 0 60000 65536"/>
                <a:gd name="T9" fmla="*/ 0 w 43200"/>
                <a:gd name="T10" fmla="*/ 0 h 23043"/>
                <a:gd name="T11" fmla="*/ 43200 w 43200"/>
                <a:gd name="T12" fmla="*/ 23043 h 230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3043" fill="none" extrusionOk="0">
                  <a:moveTo>
                    <a:pt x="43177" y="454"/>
                  </a:moveTo>
                  <a:cubicBezTo>
                    <a:pt x="43192" y="784"/>
                    <a:pt x="43200" y="1113"/>
                    <a:pt x="43200" y="1443"/>
                  </a:cubicBezTo>
                  <a:cubicBezTo>
                    <a:pt x="43200" y="13372"/>
                    <a:pt x="33529" y="23043"/>
                    <a:pt x="21600" y="23043"/>
                  </a:cubicBezTo>
                  <a:cubicBezTo>
                    <a:pt x="9670" y="23043"/>
                    <a:pt x="0" y="13372"/>
                    <a:pt x="0" y="1443"/>
                  </a:cubicBezTo>
                  <a:cubicBezTo>
                    <a:pt x="-1" y="961"/>
                    <a:pt x="16" y="480"/>
                    <a:pt x="48" y="0"/>
                  </a:cubicBezTo>
                </a:path>
                <a:path w="43200" h="23043" stroke="0" extrusionOk="0">
                  <a:moveTo>
                    <a:pt x="43177" y="454"/>
                  </a:moveTo>
                  <a:cubicBezTo>
                    <a:pt x="43192" y="784"/>
                    <a:pt x="43200" y="1113"/>
                    <a:pt x="43200" y="1443"/>
                  </a:cubicBezTo>
                  <a:cubicBezTo>
                    <a:pt x="43200" y="13372"/>
                    <a:pt x="33529" y="23043"/>
                    <a:pt x="21600" y="23043"/>
                  </a:cubicBezTo>
                  <a:cubicBezTo>
                    <a:pt x="9670" y="23043"/>
                    <a:pt x="0" y="13372"/>
                    <a:pt x="0" y="1443"/>
                  </a:cubicBezTo>
                  <a:cubicBezTo>
                    <a:pt x="-1" y="961"/>
                    <a:pt x="16" y="480"/>
                    <a:pt x="48" y="0"/>
                  </a:cubicBezTo>
                  <a:lnTo>
                    <a:pt x="21600" y="1443"/>
                  </a:lnTo>
                  <a:lnTo>
                    <a:pt x="43177" y="454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90" name="Line 14"/>
          <p:cNvSpPr>
            <a:spLocks noChangeShapeType="1"/>
          </p:cNvSpPr>
          <p:nvPr/>
        </p:nvSpPr>
        <p:spPr bwMode="auto">
          <a:xfrm>
            <a:off x="2827338" y="3902075"/>
            <a:ext cx="16002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Arc 15">
            <a:extLst>
              <a:ext uri="{FF2B5EF4-FFF2-40B4-BE49-F238E27FC236}"/>
            </a:extLst>
          </p:cNvPr>
          <p:cNvSpPr>
            <a:spLocks/>
          </p:cNvSpPr>
          <p:nvPr/>
        </p:nvSpPr>
        <p:spPr bwMode="auto">
          <a:xfrm rot="5400000">
            <a:off x="2966244" y="2394744"/>
            <a:ext cx="1219200" cy="1493838"/>
          </a:xfrm>
          <a:custGeom>
            <a:avLst/>
            <a:gdLst>
              <a:gd name="T0" fmla="*/ 2147483647 w 21600"/>
              <a:gd name="T1" fmla="*/ 0 h 20592"/>
              <a:gd name="T2" fmla="*/ 2147483647 w 21600"/>
              <a:gd name="T3" fmla="*/ 2147483647 h 20592"/>
              <a:gd name="T4" fmla="*/ 0 w 21600"/>
              <a:gd name="T5" fmla="*/ 2147483647 h 20592"/>
              <a:gd name="T6" fmla="*/ 0 60000 65536"/>
              <a:gd name="T7" fmla="*/ 0 60000 65536"/>
              <a:gd name="T8" fmla="*/ 0 60000 65536"/>
              <a:gd name="T9" fmla="*/ 0 w 21600"/>
              <a:gd name="T10" fmla="*/ 0 h 20592"/>
              <a:gd name="T11" fmla="*/ 21600 w 21600"/>
              <a:gd name="T12" fmla="*/ 20592 h 205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592" fill="none" extrusionOk="0">
                <a:moveTo>
                  <a:pt x="6520" y="-1"/>
                </a:moveTo>
                <a:cubicBezTo>
                  <a:pt x="15498" y="2842"/>
                  <a:pt x="21600" y="11174"/>
                  <a:pt x="21600" y="20592"/>
                </a:cubicBezTo>
              </a:path>
              <a:path w="21600" h="20592" stroke="0" extrusionOk="0">
                <a:moveTo>
                  <a:pt x="6520" y="-1"/>
                </a:moveTo>
                <a:cubicBezTo>
                  <a:pt x="15498" y="2842"/>
                  <a:pt x="21600" y="11174"/>
                  <a:pt x="21600" y="20592"/>
                </a:cubicBezTo>
                <a:lnTo>
                  <a:pt x="0" y="20592"/>
                </a:lnTo>
                <a:close/>
              </a:path>
            </a:pathLst>
          </a:custGeom>
          <a:noFill/>
          <a:ln w="57150">
            <a:solidFill>
              <a:schemeClr val="accent1">
                <a:lumMod val="9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192" name="Arc 16">
            <a:extLst>
              <a:ext uri="{FF2B5EF4-FFF2-40B4-BE49-F238E27FC236}"/>
            </a:extLst>
          </p:cNvPr>
          <p:cNvSpPr>
            <a:spLocks/>
          </p:cNvSpPr>
          <p:nvPr/>
        </p:nvSpPr>
        <p:spPr bwMode="auto">
          <a:xfrm rot="5400000">
            <a:off x="2986882" y="3894931"/>
            <a:ext cx="1219200" cy="1538287"/>
          </a:xfrm>
          <a:custGeom>
            <a:avLst/>
            <a:gdLst>
              <a:gd name="T0" fmla="*/ 2147483647 w 21600"/>
              <a:gd name="T1" fmla="*/ 2147483647 h 21218"/>
              <a:gd name="T2" fmla="*/ 2147483647 w 21600"/>
              <a:gd name="T3" fmla="*/ 0 h 21218"/>
              <a:gd name="T4" fmla="*/ 2147483647 w 21600"/>
              <a:gd name="T5" fmla="*/ 2147483647 h 21218"/>
              <a:gd name="T6" fmla="*/ 0 60000 65536"/>
              <a:gd name="T7" fmla="*/ 0 60000 65536"/>
              <a:gd name="T8" fmla="*/ 0 60000 65536"/>
              <a:gd name="T9" fmla="*/ 0 w 21600"/>
              <a:gd name="T10" fmla="*/ 0 h 21218"/>
              <a:gd name="T11" fmla="*/ 21600 w 21600"/>
              <a:gd name="T12" fmla="*/ 21218 h 212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218" fill="none" extrusionOk="0">
                <a:moveTo>
                  <a:pt x="33" y="21218"/>
                </a:moveTo>
                <a:cubicBezTo>
                  <a:pt x="11" y="20816"/>
                  <a:pt x="0" y="20414"/>
                  <a:pt x="0" y="20013"/>
                </a:cubicBezTo>
                <a:cubicBezTo>
                  <a:pt x="-1" y="11221"/>
                  <a:pt x="5328" y="3307"/>
                  <a:pt x="13473" y="-1"/>
                </a:cubicBezTo>
              </a:path>
              <a:path w="21600" h="21218" stroke="0" extrusionOk="0">
                <a:moveTo>
                  <a:pt x="33" y="21218"/>
                </a:moveTo>
                <a:cubicBezTo>
                  <a:pt x="11" y="20816"/>
                  <a:pt x="0" y="20414"/>
                  <a:pt x="0" y="20013"/>
                </a:cubicBezTo>
                <a:cubicBezTo>
                  <a:pt x="-1" y="11221"/>
                  <a:pt x="5328" y="3307"/>
                  <a:pt x="13473" y="-1"/>
                </a:cubicBezTo>
                <a:lnTo>
                  <a:pt x="21600" y="20013"/>
                </a:lnTo>
                <a:close/>
              </a:path>
            </a:pathLst>
          </a:custGeom>
          <a:noFill/>
          <a:ln w="57150">
            <a:solidFill>
              <a:schemeClr val="accent1">
                <a:lumMod val="9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193" name="Arc 17"/>
          <p:cNvSpPr>
            <a:spLocks/>
          </p:cNvSpPr>
          <p:nvPr/>
        </p:nvSpPr>
        <p:spPr bwMode="auto">
          <a:xfrm rot="5400000">
            <a:off x="2721769" y="1874044"/>
            <a:ext cx="1682750" cy="1471612"/>
          </a:xfrm>
          <a:custGeom>
            <a:avLst/>
            <a:gdLst>
              <a:gd name="T0" fmla="*/ 2147483646 w 21600"/>
              <a:gd name="T1" fmla="*/ 0 h 20300"/>
              <a:gd name="T2" fmla="*/ 2147483646 w 21600"/>
              <a:gd name="T3" fmla="*/ 2147483646 h 20300"/>
              <a:gd name="T4" fmla="*/ 0 w 21600"/>
              <a:gd name="T5" fmla="*/ 2147483646 h 20300"/>
              <a:gd name="T6" fmla="*/ 0 60000 65536"/>
              <a:gd name="T7" fmla="*/ 0 60000 65536"/>
              <a:gd name="T8" fmla="*/ 0 60000 65536"/>
              <a:gd name="T9" fmla="*/ 0 w 21600"/>
              <a:gd name="T10" fmla="*/ 0 h 20300"/>
              <a:gd name="T11" fmla="*/ 21600 w 21600"/>
              <a:gd name="T12" fmla="*/ 20300 h 20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300" fill="none" extrusionOk="0">
                <a:moveTo>
                  <a:pt x="7380" y="-1"/>
                </a:moveTo>
                <a:cubicBezTo>
                  <a:pt x="15916" y="3103"/>
                  <a:pt x="21600" y="11216"/>
                  <a:pt x="21600" y="20300"/>
                </a:cubicBezTo>
              </a:path>
              <a:path w="21600" h="20300" stroke="0" extrusionOk="0">
                <a:moveTo>
                  <a:pt x="7380" y="-1"/>
                </a:moveTo>
                <a:cubicBezTo>
                  <a:pt x="15916" y="3103"/>
                  <a:pt x="21600" y="11216"/>
                  <a:pt x="21600" y="20300"/>
                </a:cubicBezTo>
                <a:lnTo>
                  <a:pt x="0" y="20300"/>
                </a:lnTo>
                <a:lnTo>
                  <a:pt x="7380" y="-1"/>
                </a:ln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4" name="Arc 18"/>
          <p:cNvSpPr>
            <a:spLocks/>
          </p:cNvSpPr>
          <p:nvPr/>
        </p:nvSpPr>
        <p:spPr bwMode="auto">
          <a:xfrm rot="5400000">
            <a:off x="2828925" y="3903663"/>
            <a:ext cx="930275" cy="1692275"/>
          </a:xfrm>
          <a:custGeom>
            <a:avLst/>
            <a:gdLst>
              <a:gd name="T0" fmla="*/ 0 w 21434"/>
              <a:gd name="T1" fmla="*/ 2147483646 h 21600"/>
              <a:gd name="T2" fmla="*/ 2147483646 w 21434"/>
              <a:gd name="T3" fmla="*/ 2147483646 h 21600"/>
              <a:gd name="T4" fmla="*/ 2147483646 w 21434"/>
              <a:gd name="T5" fmla="*/ 2147483646 h 21600"/>
              <a:gd name="T6" fmla="*/ 0 60000 65536"/>
              <a:gd name="T7" fmla="*/ 0 60000 65536"/>
              <a:gd name="T8" fmla="*/ 0 60000 65536"/>
              <a:gd name="T9" fmla="*/ 0 w 21434"/>
              <a:gd name="T10" fmla="*/ 0 h 21600"/>
              <a:gd name="T11" fmla="*/ 21434 w 2143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34" h="21600" fill="none" extrusionOk="0">
                <a:moveTo>
                  <a:pt x="-1" y="16819"/>
                </a:moveTo>
                <a:cubicBezTo>
                  <a:pt x="2231" y="6982"/>
                  <a:pt x="10976" y="-1"/>
                  <a:pt x="21064" y="0"/>
                </a:cubicBezTo>
                <a:cubicBezTo>
                  <a:pt x="21187" y="0"/>
                  <a:pt x="21310" y="1"/>
                  <a:pt x="21433" y="3"/>
                </a:cubicBezTo>
              </a:path>
              <a:path w="21434" h="21600" stroke="0" extrusionOk="0">
                <a:moveTo>
                  <a:pt x="-1" y="16819"/>
                </a:moveTo>
                <a:cubicBezTo>
                  <a:pt x="2231" y="6982"/>
                  <a:pt x="10976" y="-1"/>
                  <a:pt x="21064" y="0"/>
                </a:cubicBezTo>
                <a:cubicBezTo>
                  <a:pt x="21187" y="0"/>
                  <a:pt x="21310" y="1"/>
                  <a:pt x="21433" y="3"/>
                </a:cubicBezTo>
                <a:lnTo>
                  <a:pt x="21064" y="21600"/>
                </a:lnTo>
                <a:lnTo>
                  <a:pt x="-1" y="16819"/>
                </a:ln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6" name="Line 20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6221413" y="1376363"/>
            <a:ext cx="0" cy="5181600"/>
          </a:xfrm>
          <a:prstGeom prst="line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013450" y="3438525"/>
            <a:ext cx="228600" cy="914400"/>
            <a:chOff x="3792" y="2016"/>
            <a:chExt cx="144" cy="576"/>
          </a:xfrm>
        </p:grpSpPr>
        <p:sp>
          <p:nvSpPr>
            <p:cNvPr id="23623" name="Line 22"/>
            <p:cNvSpPr>
              <a:spLocks noChangeShapeType="1"/>
            </p:cNvSpPr>
            <p:nvPr/>
          </p:nvSpPr>
          <p:spPr bwMode="auto">
            <a:xfrm>
              <a:off x="3792" y="201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4" name="Line 23"/>
            <p:cNvSpPr>
              <a:spLocks noChangeShapeType="1"/>
            </p:cNvSpPr>
            <p:nvPr/>
          </p:nvSpPr>
          <p:spPr bwMode="auto">
            <a:xfrm>
              <a:off x="3792" y="259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6013450" y="2981325"/>
            <a:ext cx="228600" cy="1905000"/>
            <a:chOff x="3792" y="1728"/>
            <a:chExt cx="144" cy="1200"/>
          </a:xfrm>
        </p:grpSpPr>
        <p:sp>
          <p:nvSpPr>
            <p:cNvPr id="23621" name="Line 25"/>
            <p:cNvSpPr>
              <a:spLocks noChangeShapeType="1"/>
            </p:cNvSpPr>
            <p:nvPr/>
          </p:nvSpPr>
          <p:spPr bwMode="auto">
            <a:xfrm>
              <a:off x="3792" y="1728"/>
              <a:ext cx="14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2" name="Line 26"/>
            <p:cNvSpPr>
              <a:spLocks noChangeShapeType="1"/>
            </p:cNvSpPr>
            <p:nvPr/>
          </p:nvSpPr>
          <p:spPr bwMode="auto">
            <a:xfrm>
              <a:off x="3792" y="2928"/>
              <a:ext cx="14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2827338" y="2682875"/>
            <a:ext cx="693737" cy="2359025"/>
            <a:chOff x="1536" y="1536"/>
            <a:chExt cx="437" cy="1486"/>
          </a:xfrm>
        </p:grpSpPr>
        <p:sp>
          <p:nvSpPr>
            <p:cNvPr id="23619" name="Arc 28"/>
            <p:cNvSpPr>
              <a:spLocks/>
            </p:cNvSpPr>
            <p:nvPr/>
          </p:nvSpPr>
          <p:spPr bwMode="auto">
            <a:xfrm rot="-5400000">
              <a:off x="1322" y="1750"/>
              <a:ext cx="864" cy="436"/>
            </a:xfrm>
            <a:custGeom>
              <a:avLst/>
              <a:gdLst>
                <a:gd name="T0" fmla="*/ 0 w 43200"/>
                <a:gd name="T1" fmla="*/ 0 h 24517"/>
                <a:gd name="T2" fmla="*/ 0 w 43200"/>
                <a:gd name="T3" fmla="*/ 0 h 24517"/>
                <a:gd name="T4" fmla="*/ 0 w 43200"/>
                <a:gd name="T5" fmla="*/ 0 h 24517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517"/>
                <a:gd name="T11" fmla="*/ 43200 w 43200"/>
                <a:gd name="T12" fmla="*/ 24517 h 245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517" fill="none" extrusionOk="0">
                  <a:moveTo>
                    <a:pt x="43136" y="1260"/>
                  </a:moveTo>
                  <a:cubicBezTo>
                    <a:pt x="43178" y="1811"/>
                    <a:pt x="43200" y="2364"/>
                    <a:pt x="43200" y="2917"/>
                  </a:cubicBezTo>
                  <a:cubicBezTo>
                    <a:pt x="43200" y="14846"/>
                    <a:pt x="33529" y="24517"/>
                    <a:pt x="21600" y="24517"/>
                  </a:cubicBezTo>
                  <a:cubicBezTo>
                    <a:pt x="9670" y="24517"/>
                    <a:pt x="0" y="14846"/>
                    <a:pt x="0" y="2917"/>
                  </a:cubicBezTo>
                  <a:cubicBezTo>
                    <a:pt x="-1" y="1941"/>
                    <a:pt x="66" y="966"/>
                    <a:pt x="197" y="-1"/>
                  </a:cubicBezTo>
                </a:path>
                <a:path w="43200" h="24517" stroke="0" extrusionOk="0">
                  <a:moveTo>
                    <a:pt x="43136" y="1260"/>
                  </a:moveTo>
                  <a:cubicBezTo>
                    <a:pt x="43178" y="1811"/>
                    <a:pt x="43200" y="2364"/>
                    <a:pt x="43200" y="2917"/>
                  </a:cubicBezTo>
                  <a:cubicBezTo>
                    <a:pt x="43200" y="14846"/>
                    <a:pt x="33529" y="24517"/>
                    <a:pt x="21600" y="24517"/>
                  </a:cubicBezTo>
                  <a:cubicBezTo>
                    <a:pt x="9670" y="24517"/>
                    <a:pt x="0" y="14846"/>
                    <a:pt x="0" y="2917"/>
                  </a:cubicBezTo>
                  <a:cubicBezTo>
                    <a:pt x="-1" y="1941"/>
                    <a:pt x="66" y="966"/>
                    <a:pt x="197" y="-1"/>
                  </a:cubicBezTo>
                  <a:lnTo>
                    <a:pt x="21600" y="2917"/>
                  </a:lnTo>
                  <a:lnTo>
                    <a:pt x="43136" y="126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0" name="Arc 29"/>
            <p:cNvSpPr>
              <a:spLocks/>
            </p:cNvSpPr>
            <p:nvPr/>
          </p:nvSpPr>
          <p:spPr bwMode="auto">
            <a:xfrm rot="-5400000">
              <a:off x="1323" y="2372"/>
              <a:ext cx="864" cy="436"/>
            </a:xfrm>
            <a:custGeom>
              <a:avLst/>
              <a:gdLst>
                <a:gd name="T0" fmla="*/ 0 w 43200"/>
                <a:gd name="T1" fmla="*/ 0 h 24517"/>
                <a:gd name="T2" fmla="*/ 0 w 43200"/>
                <a:gd name="T3" fmla="*/ 0 h 24517"/>
                <a:gd name="T4" fmla="*/ 0 w 43200"/>
                <a:gd name="T5" fmla="*/ 0 h 24517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517"/>
                <a:gd name="T11" fmla="*/ 43200 w 43200"/>
                <a:gd name="T12" fmla="*/ 24517 h 245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517" fill="none" extrusionOk="0">
                  <a:moveTo>
                    <a:pt x="43136" y="1260"/>
                  </a:moveTo>
                  <a:cubicBezTo>
                    <a:pt x="43178" y="1811"/>
                    <a:pt x="43200" y="2364"/>
                    <a:pt x="43200" y="2917"/>
                  </a:cubicBezTo>
                  <a:cubicBezTo>
                    <a:pt x="43200" y="14846"/>
                    <a:pt x="33529" y="24517"/>
                    <a:pt x="21600" y="24517"/>
                  </a:cubicBezTo>
                  <a:cubicBezTo>
                    <a:pt x="9670" y="24517"/>
                    <a:pt x="0" y="14846"/>
                    <a:pt x="0" y="2917"/>
                  </a:cubicBezTo>
                  <a:cubicBezTo>
                    <a:pt x="-1" y="1941"/>
                    <a:pt x="66" y="966"/>
                    <a:pt x="197" y="-1"/>
                  </a:cubicBezTo>
                </a:path>
                <a:path w="43200" h="24517" stroke="0" extrusionOk="0">
                  <a:moveTo>
                    <a:pt x="43136" y="1260"/>
                  </a:moveTo>
                  <a:cubicBezTo>
                    <a:pt x="43178" y="1811"/>
                    <a:pt x="43200" y="2364"/>
                    <a:pt x="43200" y="2917"/>
                  </a:cubicBezTo>
                  <a:cubicBezTo>
                    <a:pt x="43200" y="14846"/>
                    <a:pt x="33529" y="24517"/>
                    <a:pt x="21600" y="24517"/>
                  </a:cubicBezTo>
                  <a:cubicBezTo>
                    <a:pt x="9670" y="24517"/>
                    <a:pt x="0" y="14846"/>
                    <a:pt x="0" y="2917"/>
                  </a:cubicBezTo>
                  <a:cubicBezTo>
                    <a:pt x="-1" y="1941"/>
                    <a:pt x="66" y="966"/>
                    <a:pt x="197" y="-1"/>
                  </a:cubicBezTo>
                  <a:lnTo>
                    <a:pt x="21600" y="2917"/>
                  </a:lnTo>
                  <a:lnTo>
                    <a:pt x="43136" y="126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206" name="Line 30">
            <a:extLst>
              <a:ext uri="{FF2B5EF4-FFF2-40B4-BE49-F238E27FC236}"/>
            </a:extLst>
          </p:cNvPr>
          <p:cNvSpPr>
            <a:spLocks noChangeShapeType="1"/>
          </p:cNvSpPr>
          <p:nvPr/>
        </p:nvSpPr>
        <p:spPr bwMode="auto">
          <a:xfrm>
            <a:off x="2827338" y="3368675"/>
            <a:ext cx="0" cy="1066800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2827338" y="2987675"/>
            <a:ext cx="395287" cy="1787525"/>
            <a:chOff x="1528" y="1730"/>
            <a:chExt cx="249" cy="1126"/>
          </a:xfrm>
        </p:grpSpPr>
        <p:sp>
          <p:nvSpPr>
            <p:cNvPr id="23617" name="Arc 32"/>
            <p:cNvSpPr>
              <a:spLocks/>
            </p:cNvSpPr>
            <p:nvPr/>
          </p:nvSpPr>
          <p:spPr bwMode="auto">
            <a:xfrm rot="-5400000">
              <a:off x="1400" y="1858"/>
              <a:ext cx="504" cy="248"/>
            </a:xfrm>
            <a:custGeom>
              <a:avLst/>
              <a:gdLst>
                <a:gd name="T0" fmla="*/ 0 w 43200"/>
                <a:gd name="T1" fmla="*/ 0 h 24435"/>
                <a:gd name="T2" fmla="*/ 0 w 43200"/>
                <a:gd name="T3" fmla="*/ 0 h 24435"/>
                <a:gd name="T4" fmla="*/ 0 w 43200"/>
                <a:gd name="T5" fmla="*/ 0 h 24435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435"/>
                <a:gd name="T11" fmla="*/ 43200 w 43200"/>
                <a:gd name="T12" fmla="*/ 24435 h 244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435" fill="none" extrusionOk="0">
                  <a:moveTo>
                    <a:pt x="43013" y="-1"/>
                  </a:moveTo>
                  <a:cubicBezTo>
                    <a:pt x="43137" y="939"/>
                    <a:pt x="43200" y="1886"/>
                    <a:pt x="43200" y="2835"/>
                  </a:cubicBezTo>
                  <a:cubicBezTo>
                    <a:pt x="43200" y="14764"/>
                    <a:pt x="33529" y="24435"/>
                    <a:pt x="21600" y="24435"/>
                  </a:cubicBezTo>
                  <a:cubicBezTo>
                    <a:pt x="9670" y="24435"/>
                    <a:pt x="0" y="14764"/>
                    <a:pt x="0" y="2835"/>
                  </a:cubicBezTo>
                  <a:cubicBezTo>
                    <a:pt x="-1" y="2224"/>
                    <a:pt x="25" y="1614"/>
                    <a:pt x="77" y="1005"/>
                  </a:cubicBezTo>
                </a:path>
                <a:path w="43200" h="24435" stroke="0" extrusionOk="0">
                  <a:moveTo>
                    <a:pt x="43013" y="-1"/>
                  </a:moveTo>
                  <a:cubicBezTo>
                    <a:pt x="43137" y="939"/>
                    <a:pt x="43200" y="1886"/>
                    <a:pt x="43200" y="2835"/>
                  </a:cubicBezTo>
                  <a:cubicBezTo>
                    <a:pt x="43200" y="14764"/>
                    <a:pt x="33529" y="24435"/>
                    <a:pt x="21600" y="24435"/>
                  </a:cubicBezTo>
                  <a:cubicBezTo>
                    <a:pt x="9670" y="24435"/>
                    <a:pt x="0" y="14764"/>
                    <a:pt x="0" y="2835"/>
                  </a:cubicBezTo>
                  <a:cubicBezTo>
                    <a:pt x="-1" y="2224"/>
                    <a:pt x="25" y="1614"/>
                    <a:pt x="77" y="1005"/>
                  </a:cubicBezTo>
                  <a:lnTo>
                    <a:pt x="21600" y="2835"/>
                  </a:lnTo>
                  <a:lnTo>
                    <a:pt x="43013" y="-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8" name="Arc 33"/>
            <p:cNvSpPr>
              <a:spLocks/>
            </p:cNvSpPr>
            <p:nvPr/>
          </p:nvSpPr>
          <p:spPr bwMode="auto">
            <a:xfrm rot="-5400000">
              <a:off x="1401" y="2480"/>
              <a:ext cx="504" cy="248"/>
            </a:xfrm>
            <a:custGeom>
              <a:avLst/>
              <a:gdLst>
                <a:gd name="T0" fmla="*/ 0 w 43200"/>
                <a:gd name="T1" fmla="*/ 0 h 24435"/>
                <a:gd name="T2" fmla="*/ 0 w 43200"/>
                <a:gd name="T3" fmla="*/ 0 h 24435"/>
                <a:gd name="T4" fmla="*/ 0 w 43200"/>
                <a:gd name="T5" fmla="*/ 0 h 24435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435"/>
                <a:gd name="T11" fmla="*/ 43200 w 43200"/>
                <a:gd name="T12" fmla="*/ 24435 h 244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435" fill="none" extrusionOk="0">
                  <a:moveTo>
                    <a:pt x="43013" y="-1"/>
                  </a:moveTo>
                  <a:cubicBezTo>
                    <a:pt x="43137" y="939"/>
                    <a:pt x="43200" y="1886"/>
                    <a:pt x="43200" y="2835"/>
                  </a:cubicBezTo>
                  <a:cubicBezTo>
                    <a:pt x="43200" y="14764"/>
                    <a:pt x="33529" y="24435"/>
                    <a:pt x="21600" y="24435"/>
                  </a:cubicBezTo>
                  <a:cubicBezTo>
                    <a:pt x="9670" y="24435"/>
                    <a:pt x="0" y="14764"/>
                    <a:pt x="0" y="2835"/>
                  </a:cubicBezTo>
                  <a:cubicBezTo>
                    <a:pt x="-1" y="2224"/>
                    <a:pt x="25" y="1614"/>
                    <a:pt x="77" y="1005"/>
                  </a:cubicBezTo>
                </a:path>
                <a:path w="43200" h="24435" stroke="0" extrusionOk="0">
                  <a:moveTo>
                    <a:pt x="43013" y="-1"/>
                  </a:moveTo>
                  <a:cubicBezTo>
                    <a:pt x="43137" y="939"/>
                    <a:pt x="43200" y="1886"/>
                    <a:pt x="43200" y="2835"/>
                  </a:cubicBezTo>
                  <a:cubicBezTo>
                    <a:pt x="43200" y="14764"/>
                    <a:pt x="33529" y="24435"/>
                    <a:pt x="21600" y="24435"/>
                  </a:cubicBezTo>
                  <a:cubicBezTo>
                    <a:pt x="9670" y="24435"/>
                    <a:pt x="0" y="14764"/>
                    <a:pt x="0" y="2835"/>
                  </a:cubicBezTo>
                  <a:cubicBezTo>
                    <a:pt x="-1" y="2224"/>
                    <a:pt x="25" y="1614"/>
                    <a:pt x="77" y="1005"/>
                  </a:cubicBezTo>
                  <a:lnTo>
                    <a:pt x="21600" y="2835"/>
                  </a:lnTo>
                  <a:lnTo>
                    <a:pt x="43013" y="-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212" name="Rectangle 36"/>
          <p:cNvSpPr>
            <a:spLocks noChangeArrowheads="1"/>
          </p:cNvSpPr>
          <p:nvPr/>
        </p:nvSpPr>
        <p:spPr bwMode="auto">
          <a:xfrm>
            <a:off x="6242050" y="3667125"/>
            <a:ext cx="1066800" cy="457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6242050" y="3209925"/>
            <a:ext cx="1066800" cy="1371600"/>
            <a:chOff x="3936" y="1872"/>
            <a:chExt cx="672" cy="864"/>
          </a:xfrm>
        </p:grpSpPr>
        <p:sp>
          <p:nvSpPr>
            <p:cNvPr id="23615" name="Rectangle 38"/>
            <p:cNvSpPr>
              <a:spLocks noChangeArrowheads="1"/>
            </p:cNvSpPr>
            <p:nvPr/>
          </p:nvSpPr>
          <p:spPr bwMode="auto">
            <a:xfrm>
              <a:off x="3936" y="1872"/>
              <a:ext cx="672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3616" name="Rectangle 39"/>
            <p:cNvSpPr>
              <a:spLocks noChangeArrowheads="1"/>
            </p:cNvSpPr>
            <p:nvPr/>
          </p:nvSpPr>
          <p:spPr bwMode="auto">
            <a:xfrm>
              <a:off x="3936" y="2448"/>
              <a:ext cx="672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6242050" y="2752725"/>
            <a:ext cx="1066800" cy="2286000"/>
            <a:chOff x="3936" y="1584"/>
            <a:chExt cx="672" cy="1440"/>
          </a:xfrm>
        </p:grpSpPr>
        <p:sp>
          <p:nvSpPr>
            <p:cNvPr id="23613" name="Rectangle 41"/>
            <p:cNvSpPr>
              <a:spLocks noChangeArrowheads="1"/>
            </p:cNvSpPr>
            <p:nvPr/>
          </p:nvSpPr>
          <p:spPr bwMode="auto">
            <a:xfrm>
              <a:off x="3936" y="1584"/>
              <a:ext cx="672" cy="288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3614" name="Rectangle 42"/>
            <p:cNvSpPr>
              <a:spLocks noChangeArrowheads="1"/>
            </p:cNvSpPr>
            <p:nvPr/>
          </p:nvSpPr>
          <p:spPr bwMode="auto">
            <a:xfrm>
              <a:off x="3936" y="2736"/>
              <a:ext cx="672" cy="288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6242050" y="2295525"/>
            <a:ext cx="1066800" cy="3200400"/>
            <a:chOff x="3936" y="1296"/>
            <a:chExt cx="672" cy="2016"/>
          </a:xfrm>
        </p:grpSpPr>
        <p:sp>
          <p:nvSpPr>
            <p:cNvPr id="23611" name="Rectangle 44"/>
            <p:cNvSpPr>
              <a:spLocks noChangeArrowheads="1"/>
            </p:cNvSpPr>
            <p:nvPr/>
          </p:nvSpPr>
          <p:spPr bwMode="auto">
            <a:xfrm>
              <a:off x="3936" y="1296"/>
              <a:ext cx="672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3612" name="Rectangle 45"/>
            <p:cNvSpPr>
              <a:spLocks noChangeArrowheads="1"/>
            </p:cNvSpPr>
            <p:nvPr/>
          </p:nvSpPr>
          <p:spPr bwMode="auto">
            <a:xfrm>
              <a:off x="3936" y="3024"/>
              <a:ext cx="672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50222" name="Text Box 46"/>
          <p:cNvSpPr txBox="1">
            <a:spLocks noChangeArrowheads="1"/>
          </p:cNvSpPr>
          <p:nvPr/>
        </p:nvSpPr>
        <p:spPr bwMode="auto">
          <a:xfrm>
            <a:off x="7348538" y="3679825"/>
            <a:ext cx="1795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中央明纹</a:t>
            </a:r>
            <a:endParaRPr kumimoji="1" lang="zh-CN" altLang="en-US" sz="2400" b="0">
              <a:latin typeface="Times New Roman" panose="02020603050405020304" pitchFamily="18" charset="0"/>
            </a:endParaRPr>
          </a:p>
        </p:txBody>
      </p: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7307263" y="3176588"/>
            <a:ext cx="1981200" cy="1392237"/>
            <a:chOff x="4608" y="1872"/>
            <a:chExt cx="936" cy="877"/>
          </a:xfrm>
        </p:grpSpPr>
        <p:sp>
          <p:nvSpPr>
            <p:cNvPr id="23609" name="Text Box 48"/>
            <p:cNvSpPr txBox="1">
              <a:spLocks noChangeArrowheads="1"/>
            </p:cNvSpPr>
            <p:nvPr/>
          </p:nvSpPr>
          <p:spPr bwMode="auto">
            <a:xfrm>
              <a:off x="4608" y="1872"/>
              <a:ext cx="7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一级暗纹</a:t>
              </a:r>
            </a:p>
          </p:txBody>
        </p:sp>
        <p:sp>
          <p:nvSpPr>
            <p:cNvPr id="23610" name="Rectangle 49"/>
            <p:cNvSpPr>
              <a:spLocks noChangeArrowheads="1"/>
            </p:cNvSpPr>
            <p:nvPr/>
          </p:nvSpPr>
          <p:spPr bwMode="auto">
            <a:xfrm>
              <a:off x="4608" y="2461"/>
              <a:ext cx="9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一级暗纹 </a:t>
              </a:r>
            </a:p>
          </p:txBody>
        </p:sp>
      </p:grpSp>
      <p:grpSp>
        <p:nvGrpSpPr>
          <p:cNvPr id="12" name="Group 50"/>
          <p:cNvGrpSpPr>
            <a:grpSpLocks/>
          </p:cNvGrpSpPr>
          <p:nvPr/>
        </p:nvGrpSpPr>
        <p:grpSpPr bwMode="auto">
          <a:xfrm>
            <a:off x="7307263" y="2743200"/>
            <a:ext cx="2160587" cy="2362200"/>
            <a:chOff x="4608" y="1584"/>
            <a:chExt cx="888" cy="1488"/>
          </a:xfrm>
        </p:grpSpPr>
        <p:sp>
          <p:nvSpPr>
            <p:cNvPr id="23607" name="Rectangle 51"/>
            <p:cNvSpPr>
              <a:spLocks noChangeArrowheads="1"/>
            </p:cNvSpPr>
            <p:nvPr/>
          </p:nvSpPr>
          <p:spPr bwMode="auto">
            <a:xfrm>
              <a:off x="4608" y="1584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一级明纹</a:t>
              </a:r>
            </a:p>
          </p:txBody>
        </p:sp>
        <p:sp>
          <p:nvSpPr>
            <p:cNvPr id="23608" name="Rectangle 52"/>
            <p:cNvSpPr>
              <a:spLocks noChangeArrowheads="1"/>
            </p:cNvSpPr>
            <p:nvPr/>
          </p:nvSpPr>
          <p:spPr bwMode="auto">
            <a:xfrm>
              <a:off x="4608" y="2784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一级明纹</a:t>
              </a:r>
            </a:p>
          </p:txBody>
        </p:sp>
      </p:grpSp>
      <p:grpSp>
        <p:nvGrpSpPr>
          <p:cNvPr id="13" name="Group 53"/>
          <p:cNvGrpSpPr>
            <a:grpSpLocks/>
          </p:cNvGrpSpPr>
          <p:nvPr/>
        </p:nvGrpSpPr>
        <p:grpSpPr bwMode="auto">
          <a:xfrm>
            <a:off x="7307263" y="2168525"/>
            <a:ext cx="2125662" cy="3352800"/>
            <a:chOff x="4608" y="1248"/>
            <a:chExt cx="888" cy="2112"/>
          </a:xfrm>
        </p:grpSpPr>
        <p:sp>
          <p:nvSpPr>
            <p:cNvPr id="23605" name="Rectangle 54"/>
            <p:cNvSpPr>
              <a:spLocks noChangeArrowheads="1"/>
            </p:cNvSpPr>
            <p:nvPr/>
          </p:nvSpPr>
          <p:spPr bwMode="auto">
            <a:xfrm>
              <a:off x="4608" y="1248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二级暗纹</a:t>
              </a:r>
            </a:p>
          </p:txBody>
        </p:sp>
        <p:sp>
          <p:nvSpPr>
            <p:cNvPr id="23606" name="Rectangle 55"/>
            <p:cNvSpPr>
              <a:spLocks noChangeArrowheads="1"/>
            </p:cNvSpPr>
            <p:nvPr/>
          </p:nvSpPr>
          <p:spPr bwMode="auto">
            <a:xfrm>
              <a:off x="4608" y="3072"/>
              <a:ext cx="6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二级暗纹</a:t>
              </a:r>
            </a:p>
          </p:txBody>
        </p:sp>
      </p:grpSp>
      <p:sp>
        <p:nvSpPr>
          <p:cNvPr id="50232" name="Line 56"/>
          <p:cNvSpPr>
            <a:spLocks noChangeShapeType="1"/>
          </p:cNvSpPr>
          <p:nvPr/>
        </p:nvSpPr>
        <p:spPr bwMode="auto">
          <a:xfrm>
            <a:off x="4278313" y="3895725"/>
            <a:ext cx="2286000" cy="0"/>
          </a:xfrm>
          <a:prstGeom prst="line">
            <a:avLst/>
          </a:prstGeom>
          <a:noFill/>
          <a:ln w="5715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33" name="Rectangle 57"/>
          <p:cNvSpPr>
            <a:spLocks noChangeArrowheads="1"/>
          </p:cNvSpPr>
          <p:nvPr/>
        </p:nvSpPr>
        <p:spPr bwMode="auto">
          <a:xfrm>
            <a:off x="555625" y="325438"/>
            <a:ext cx="80327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>
                <a:latin typeface="宋体" panose="02010600030101010101" pitchFamily="2" charset="-122"/>
              </a:rPr>
              <a:t>第</a:t>
            </a:r>
            <a:r>
              <a:rPr kumimoji="1" lang="en-US" altLang="zh-CN">
                <a:latin typeface="Times New Roman" panose="02020603050405020304" pitchFamily="18" charset="0"/>
              </a:rPr>
              <a:t>3</a:t>
            </a:r>
            <a:r>
              <a:rPr kumimoji="1" lang="zh-CN" altLang="en-US">
                <a:latin typeface="宋体" panose="02010600030101010101" pitchFamily="2" charset="-122"/>
              </a:rPr>
              <a:t>节</a:t>
            </a:r>
            <a:r>
              <a:rPr kumimoji="1" lang="zh-CN" altLang="en-US" b="0">
                <a:latin typeface="宋体" panose="02010600030101010101" pitchFamily="2" charset="-122"/>
              </a:rPr>
              <a:t> </a:t>
            </a:r>
            <a:r>
              <a:rPr kumimoji="1" lang="zh-CN" altLang="en-US">
                <a:latin typeface="宋体" panose="02010600030101010101" pitchFamily="2" charset="-122"/>
              </a:rPr>
              <a:t>分波阵面干涉</a:t>
            </a:r>
            <a:br>
              <a:rPr kumimoji="1" lang="zh-CN" altLang="en-US">
                <a:latin typeface="宋体" panose="02010600030101010101" pitchFamily="2" charset="-122"/>
              </a:rPr>
            </a:b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Interference by Dividing Wavefront</a:t>
            </a:r>
          </a:p>
        </p:txBody>
      </p:sp>
      <p:sp>
        <p:nvSpPr>
          <p:cNvPr id="50234" name="Rectangle 58"/>
          <p:cNvSpPr>
            <a:spLocks noChangeArrowheads="1"/>
          </p:cNvSpPr>
          <p:nvPr/>
        </p:nvSpPr>
        <p:spPr bwMode="auto">
          <a:xfrm>
            <a:off x="153988" y="1274763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0000CC"/>
                </a:solidFill>
                <a:latin typeface="Times New Roman" panose="02020603050405020304" pitchFamily="18" charset="0"/>
              </a:rPr>
              <a:t>3.1.  </a:t>
            </a:r>
            <a:r>
              <a:rPr kumimoji="1" lang="zh-CN" altLang="en-US" sz="2800">
                <a:solidFill>
                  <a:srgbClr val="0000CC"/>
                </a:solidFill>
                <a:latin typeface="Times New Roman" panose="02020603050405020304" pitchFamily="18" charset="0"/>
              </a:rPr>
              <a:t>杨氏实验</a:t>
            </a:r>
          </a:p>
        </p:txBody>
      </p:sp>
      <p:grpSp>
        <p:nvGrpSpPr>
          <p:cNvPr id="14" name="Group 59"/>
          <p:cNvGrpSpPr>
            <a:grpSpLocks/>
          </p:cNvGrpSpPr>
          <p:nvPr/>
        </p:nvGrpSpPr>
        <p:grpSpPr bwMode="auto">
          <a:xfrm>
            <a:off x="525463" y="3597275"/>
            <a:ext cx="1463675" cy="1477963"/>
            <a:chOff x="86" y="2112"/>
            <a:chExt cx="922" cy="931"/>
          </a:xfrm>
        </p:grpSpPr>
        <p:grpSp>
          <p:nvGrpSpPr>
            <p:cNvPr id="23600" name="Group 60"/>
            <p:cNvGrpSpPr>
              <a:grpSpLocks/>
            </p:cNvGrpSpPr>
            <p:nvPr/>
          </p:nvGrpSpPr>
          <p:grpSpPr bwMode="auto">
            <a:xfrm>
              <a:off x="192" y="2112"/>
              <a:ext cx="816" cy="384"/>
              <a:chOff x="192" y="1776"/>
              <a:chExt cx="816" cy="384"/>
            </a:xfrm>
          </p:grpSpPr>
          <p:sp>
            <p:nvSpPr>
              <p:cNvPr id="23602" name="Line 61"/>
              <p:cNvSpPr>
                <a:spLocks noChangeShapeType="1"/>
              </p:cNvSpPr>
              <p:nvPr/>
            </p:nvSpPr>
            <p:spPr bwMode="auto">
              <a:xfrm>
                <a:off x="192" y="1776"/>
                <a:ext cx="81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3" name="Line 62"/>
              <p:cNvSpPr>
                <a:spLocks noChangeShapeType="1"/>
              </p:cNvSpPr>
              <p:nvPr/>
            </p:nvSpPr>
            <p:spPr bwMode="auto">
              <a:xfrm>
                <a:off x="192" y="1968"/>
                <a:ext cx="81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4" name="Line 63"/>
              <p:cNvSpPr>
                <a:spLocks noChangeShapeType="1"/>
              </p:cNvSpPr>
              <p:nvPr/>
            </p:nvSpPr>
            <p:spPr bwMode="auto">
              <a:xfrm>
                <a:off x="192" y="2160"/>
                <a:ext cx="81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601" name="Text Box 64"/>
            <p:cNvSpPr txBox="1">
              <a:spLocks noChangeArrowheads="1"/>
            </p:cNvSpPr>
            <p:nvPr/>
          </p:nvSpPr>
          <p:spPr bwMode="auto">
            <a:xfrm>
              <a:off x="86" y="2716"/>
              <a:ext cx="8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latin typeface="Times New Roman" panose="02020603050405020304" pitchFamily="18" charset="0"/>
                  <a:ea typeface="楷体_GB2312"/>
                  <a:cs typeface="楷体_GB2312"/>
                </a:rPr>
                <a:t>平面波</a:t>
              </a:r>
              <a:endParaRPr kumimoji="1" lang="zh-CN" altLang="en-US" sz="2400" b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21" name="Group 66"/>
          <p:cNvGrpSpPr>
            <a:grpSpLocks/>
          </p:cNvGrpSpPr>
          <p:nvPr/>
        </p:nvGrpSpPr>
        <p:grpSpPr bwMode="auto">
          <a:xfrm>
            <a:off x="1989138" y="2911475"/>
            <a:ext cx="830262" cy="1979613"/>
            <a:chOff x="1009" y="1683"/>
            <a:chExt cx="523" cy="1247"/>
          </a:xfrm>
        </p:grpSpPr>
        <p:sp>
          <p:nvSpPr>
            <p:cNvPr id="23598" name="Arc 67"/>
            <p:cNvSpPr>
              <a:spLocks/>
            </p:cNvSpPr>
            <p:nvPr/>
          </p:nvSpPr>
          <p:spPr bwMode="auto">
            <a:xfrm rot="-5400000">
              <a:off x="953" y="1739"/>
              <a:ext cx="624" cy="511"/>
            </a:xfrm>
            <a:custGeom>
              <a:avLst/>
              <a:gdLst>
                <a:gd name="T0" fmla="*/ 0 w 21600"/>
                <a:gd name="T1" fmla="*/ 0 h 18397"/>
                <a:gd name="T2" fmla="*/ 0 w 21600"/>
                <a:gd name="T3" fmla="*/ 0 h 18397"/>
                <a:gd name="T4" fmla="*/ 0 w 21600"/>
                <a:gd name="T5" fmla="*/ 0 h 18397"/>
                <a:gd name="T6" fmla="*/ 0 60000 65536"/>
                <a:gd name="T7" fmla="*/ 0 60000 65536"/>
                <a:gd name="T8" fmla="*/ 0 60000 65536"/>
                <a:gd name="T9" fmla="*/ 0 w 21600"/>
                <a:gd name="T10" fmla="*/ 0 h 18397"/>
                <a:gd name="T11" fmla="*/ 21600 w 21600"/>
                <a:gd name="T12" fmla="*/ 18397 h 183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8397" fill="none" extrusionOk="0">
                  <a:moveTo>
                    <a:pt x="21577" y="-1"/>
                  </a:moveTo>
                  <a:cubicBezTo>
                    <a:pt x="21592" y="329"/>
                    <a:pt x="21600" y="658"/>
                    <a:pt x="21600" y="988"/>
                  </a:cubicBezTo>
                  <a:cubicBezTo>
                    <a:pt x="21600" y="7862"/>
                    <a:pt x="18327" y="14326"/>
                    <a:pt x="12786" y="18396"/>
                  </a:cubicBezTo>
                </a:path>
                <a:path w="21600" h="18397" stroke="0" extrusionOk="0">
                  <a:moveTo>
                    <a:pt x="21577" y="-1"/>
                  </a:moveTo>
                  <a:cubicBezTo>
                    <a:pt x="21592" y="329"/>
                    <a:pt x="21600" y="658"/>
                    <a:pt x="21600" y="988"/>
                  </a:cubicBezTo>
                  <a:cubicBezTo>
                    <a:pt x="21600" y="7862"/>
                    <a:pt x="18327" y="14326"/>
                    <a:pt x="12786" y="18396"/>
                  </a:cubicBezTo>
                  <a:lnTo>
                    <a:pt x="0" y="988"/>
                  </a:lnTo>
                  <a:lnTo>
                    <a:pt x="21577" y="-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9" name="Arc 68"/>
            <p:cNvSpPr>
              <a:spLocks/>
            </p:cNvSpPr>
            <p:nvPr/>
          </p:nvSpPr>
          <p:spPr bwMode="auto">
            <a:xfrm rot="-5400000">
              <a:off x="965" y="2363"/>
              <a:ext cx="624" cy="510"/>
            </a:xfrm>
            <a:custGeom>
              <a:avLst/>
              <a:gdLst>
                <a:gd name="T0" fmla="*/ 0 w 21600"/>
                <a:gd name="T1" fmla="*/ 0 h 18399"/>
                <a:gd name="T2" fmla="*/ 0 w 21600"/>
                <a:gd name="T3" fmla="*/ 0 h 18399"/>
                <a:gd name="T4" fmla="*/ 0 w 21600"/>
                <a:gd name="T5" fmla="*/ 0 h 183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18399"/>
                <a:gd name="T11" fmla="*/ 21600 w 21600"/>
                <a:gd name="T12" fmla="*/ 18399 h 183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8399" fill="none" extrusionOk="0">
                  <a:moveTo>
                    <a:pt x="9458" y="18398"/>
                  </a:moveTo>
                  <a:cubicBezTo>
                    <a:pt x="3541" y="14377"/>
                    <a:pt x="0" y="7687"/>
                    <a:pt x="0" y="534"/>
                  </a:cubicBezTo>
                  <a:cubicBezTo>
                    <a:pt x="-1" y="355"/>
                    <a:pt x="2" y="177"/>
                    <a:pt x="6" y="-1"/>
                  </a:cubicBezTo>
                </a:path>
                <a:path w="21600" h="18399" stroke="0" extrusionOk="0">
                  <a:moveTo>
                    <a:pt x="9458" y="18398"/>
                  </a:moveTo>
                  <a:cubicBezTo>
                    <a:pt x="3541" y="14377"/>
                    <a:pt x="0" y="7687"/>
                    <a:pt x="0" y="534"/>
                  </a:cubicBezTo>
                  <a:cubicBezTo>
                    <a:pt x="-1" y="355"/>
                    <a:pt x="2" y="177"/>
                    <a:pt x="6" y="-1"/>
                  </a:cubicBezTo>
                  <a:lnTo>
                    <a:pt x="21600" y="534"/>
                  </a:lnTo>
                  <a:lnTo>
                    <a:pt x="9458" y="18398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69"/>
          <p:cNvGrpSpPr>
            <a:grpSpLocks/>
          </p:cNvGrpSpPr>
          <p:nvPr/>
        </p:nvGrpSpPr>
        <p:grpSpPr bwMode="auto">
          <a:xfrm>
            <a:off x="6013450" y="2524125"/>
            <a:ext cx="228600" cy="2819400"/>
            <a:chOff x="3792" y="1440"/>
            <a:chExt cx="144" cy="1776"/>
          </a:xfrm>
        </p:grpSpPr>
        <p:sp>
          <p:nvSpPr>
            <p:cNvPr id="23596" name="Line 70"/>
            <p:cNvSpPr>
              <a:spLocks noChangeShapeType="1"/>
            </p:cNvSpPr>
            <p:nvPr/>
          </p:nvSpPr>
          <p:spPr bwMode="auto">
            <a:xfrm flipH="1">
              <a:off x="3792" y="1440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7" name="Line 71"/>
            <p:cNvSpPr>
              <a:spLocks noChangeShapeType="1"/>
            </p:cNvSpPr>
            <p:nvPr/>
          </p:nvSpPr>
          <p:spPr bwMode="auto">
            <a:xfrm flipH="1">
              <a:off x="3792" y="321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87" name="Text Box 75"/>
          <p:cNvSpPr txBox="1">
            <a:spLocks noChangeArrowheads="1"/>
          </p:cNvSpPr>
          <p:nvPr/>
        </p:nvSpPr>
        <p:spPr bwMode="auto">
          <a:xfrm>
            <a:off x="8799513" y="6386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9</a:t>
            </a:r>
            <a:endParaRPr lang="en-US" altLang="zh-CN" sz="1800" b="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pSp>
        <p:nvGrpSpPr>
          <p:cNvPr id="23" name="组合 74"/>
          <p:cNvGrpSpPr>
            <a:grpSpLocks/>
          </p:cNvGrpSpPr>
          <p:nvPr/>
        </p:nvGrpSpPr>
        <p:grpSpPr bwMode="auto">
          <a:xfrm>
            <a:off x="1943100" y="3173413"/>
            <a:ext cx="2044700" cy="1520825"/>
            <a:chOff x="1943064" y="3173409"/>
            <a:chExt cx="2044728" cy="1520542"/>
          </a:xfrm>
        </p:grpSpPr>
        <p:sp>
          <p:nvSpPr>
            <p:cNvPr id="23593" name="TextBox 71"/>
            <p:cNvSpPr txBox="1">
              <a:spLocks noChangeArrowheads="1"/>
            </p:cNvSpPr>
            <p:nvPr/>
          </p:nvSpPr>
          <p:spPr bwMode="auto">
            <a:xfrm>
              <a:off x="1943064" y="3684591"/>
              <a:ext cx="157005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</a:rPr>
                <a:t>S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0</a:t>
              </a:r>
              <a:endParaRPr lang="zh-CN" altLang="en-US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3594" name="TextBox 72"/>
            <p:cNvSpPr txBox="1">
              <a:spLocks noChangeArrowheads="1"/>
            </p:cNvSpPr>
            <p:nvPr/>
          </p:nvSpPr>
          <p:spPr bwMode="auto">
            <a:xfrm>
              <a:off x="2417733" y="3173409"/>
              <a:ext cx="157005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</a:rPr>
                <a:t>S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1</a:t>
              </a:r>
              <a:endParaRPr lang="zh-CN" altLang="en-US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3595" name="TextBox 73"/>
            <p:cNvSpPr txBox="1">
              <a:spLocks noChangeArrowheads="1"/>
            </p:cNvSpPr>
            <p:nvPr/>
          </p:nvSpPr>
          <p:spPr bwMode="auto">
            <a:xfrm>
              <a:off x="2417733" y="4232286"/>
              <a:ext cx="157005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</a:rPr>
                <a:t>S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2</a:t>
              </a:r>
              <a:endParaRPr lang="zh-CN" altLang="en-US" sz="2400" baseline="-25000">
                <a:latin typeface="Times New Roman" panose="02020603050405020304" pitchFamily="18" charset="0"/>
              </a:endParaRPr>
            </a:p>
          </p:txBody>
        </p:sp>
      </p:grpSp>
      <p:pic>
        <p:nvPicPr>
          <p:cNvPr id="50249" name="Picture 73" descr="C:\Documents and Settings\Administrator\Application Data\Tencent\Users\188541213\QQ\WinTemp\RichOle\E)MMI0]{[`{TDV$K%T5K@VQ.jpg">
            <a:extLst>
              <a:ext uri="{FF2B5EF4-FFF2-40B4-BE49-F238E27FC236}"/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3541779" y="3366241"/>
            <a:ext cx="3724326" cy="12257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088" y="17463"/>
            <a:ext cx="1444625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7462838" y="1766888"/>
            <a:ext cx="1657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Thomas Young</a:t>
            </a:r>
            <a:endParaRPr lang="zh-CN" altLang="en-US" sz="1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hlinkClick r:id="rId4"/>
          </p:cNvPr>
          <p:cNvSpPr txBox="1">
            <a:spLocks noChangeArrowheads="1"/>
          </p:cNvSpPr>
          <p:nvPr/>
        </p:nvSpPr>
        <p:spPr bwMode="auto">
          <a:xfrm>
            <a:off x="757238" y="6189663"/>
            <a:ext cx="1425575" cy="339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双缝干涉实验</a:t>
            </a:r>
            <a:endParaRPr lang="en-US" sz="1600" u="sng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5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5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0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75"/>
                                        <p:tgtEl>
                                          <p:spTgt spid="50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animBg="1"/>
      <p:bldP spid="50181" grpId="0" animBg="1"/>
      <p:bldP spid="50190" grpId="0" animBg="1"/>
      <p:bldP spid="50193" grpId="0" animBg="1"/>
      <p:bldP spid="50194" grpId="0" animBg="1"/>
      <p:bldP spid="50212" grpId="0" animBg="1" autoUpdateAnimBg="0"/>
      <p:bldP spid="50222" grpId="0" autoUpdateAnimBg="0"/>
      <p:bldP spid="50232" grpId="0" animBg="1"/>
      <p:bldP spid="50233" grpId="0" autoUpdateAnimBg="0"/>
      <p:bldP spid="50234" grpId="0" autoUpdateAnimBg="0"/>
      <p:bldP spid="16" grpId="0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9" name="AutoShape 39"/>
          <p:cNvSpPr>
            <a:spLocks noChangeArrowheads="1"/>
          </p:cNvSpPr>
          <p:nvPr/>
        </p:nvSpPr>
        <p:spPr bwMode="auto">
          <a:xfrm>
            <a:off x="611188" y="4322763"/>
            <a:ext cx="1908175" cy="1470025"/>
          </a:xfrm>
          <a:prstGeom prst="irregularSeal1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800" b="0">
              <a:latin typeface="Times New Roman" panose="02020603050405020304" pitchFamily="18" charset="0"/>
            </a:endParaRP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53988" y="179388"/>
            <a:ext cx="6480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 </a:t>
            </a:r>
            <a:r>
              <a:rPr kumimoji="1" lang="zh-CN" altLang="en-US" sz="28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明暗条纹的位置（真空中）</a:t>
            </a:r>
          </a:p>
        </p:txBody>
      </p:sp>
      <p:sp>
        <p:nvSpPr>
          <p:cNvPr id="51203" name="Line 3"/>
          <p:cNvSpPr>
            <a:spLocks noChangeShapeType="1"/>
          </p:cNvSpPr>
          <p:nvPr/>
        </p:nvSpPr>
        <p:spPr bwMode="auto">
          <a:xfrm flipH="1">
            <a:off x="973324" y="1508125"/>
            <a:ext cx="1587" cy="563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>
            <a:off x="973324" y="2211388"/>
            <a:ext cx="1587" cy="774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973324" y="3108325"/>
            <a:ext cx="1587" cy="563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>
            <a:off x="7145524" y="1147763"/>
            <a:ext cx="1587" cy="2676525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Line 7"/>
          <p:cNvSpPr>
            <a:spLocks noChangeShapeType="1"/>
          </p:cNvSpPr>
          <p:nvPr/>
        </p:nvSpPr>
        <p:spPr bwMode="auto">
          <a:xfrm>
            <a:off x="973324" y="2141538"/>
            <a:ext cx="206375" cy="86201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Arc 9"/>
          <p:cNvSpPr>
            <a:spLocks/>
          </p:cNvSpPr>
          <p:nvPr/>
        </p:nvSpPr>
        <p:spPr bwMode="auto">
          <a:xfrm flipV="1">
            <a:off x="973324" y="2535238"/>
            <a:ext cx="152400" cy="6985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1125724" y="2563813"/>
            <a:ext cx="6019800" cy="1587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flipH="1" flipV="1">
            <a:off x="287524" y="2117725"/>
            <a:ext cx="609600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 flipH="1" flipV="1">
            <a:off x="287524" y="3032125"/>
            <a:ext cx="609600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585974" y="2106613"/>
            <a:ext cx="0" cy="925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22" name="Object 22"/>
          <p:cNvGraphicFramePr>
            <a:graphicFrameLocks noChangeAspect="1"/>
          </p:cNvGraphicFramePr>
          <p:nvPr/>
        </p:nvGraphicFramePr>
        <p:xfrm>
          <a:off x="1079500" y="3973513"/>
          <a:ext cx="15478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7" name="Equation" r:id="rId3" imgW="1371600" imgH="431800" progId="Equation.DSMT4">
                  <p:embed/>
                </p:oleObj>
              </mc:Choice>
              <mc:Fallback>
                <p:oleObj name="Equation" r:id="rId3" imgW="1371600" imgH="4318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3973513"/>
                        <a:ext cx="15478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792163" y="5430838"/>
            <a:ext cx="7978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º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 0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点处 </a:t>
            </a:r>
            <a:r>
              <a:rPr kumimoji="1" lang="zh-CN" altLang="en-US" sz="2800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= 0 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k 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= 0)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是中央明纹（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零级明纹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808038" y="6021388"/>
            <a:ext cx="7292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  <a:ea typeface="楷体_GB2312"/>
                <a:cs typeface="楷体_GB2312"/>
              </a:rPr>
              <a:t>º</a:t>
            </a:r>
            <a:r>
              <a:rPr kumimoji="1" lang="en-US" altLang="zh-CN" sz="2800" baseline="30000"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</a:rPr>
              <a:t>中央明纹两侧出现两条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一级暗纹</a:t>
            </a:r>
          </a:p>
        </p:txBody>
      </p:sp>
      <p:sp>
        <p:nvSpPr>
          <p:cNvPr id="51228" name="Rectangle 28"/>
          <p:cNvSpPr>
            <a:spLocks noChangeArrowheads="1"/>
          </p:cNvSpPr>
          <p:nvPr/>
        </p:nvSpPr>
        <p:spPr bwMode="auto">
          <a:xfrm>
            <a:off x="7581214" y="2263775"/>
            <a:ext cx="16779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级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明纹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973324" y="1301750"/>
            <a:ext cx="6172200" cy="1760538"/>
            <a:chOff x="576" y="672"/>
            <a:chExt cx="3888" cy="1200"/>
          </a:xfrm>
        </p:grpSpPr>
        <p:sp>
          <p:nvSpPr>
            <p:cNvPr id="24619" name="Line 30"/>
            <p:cNvSpPr>
              <a:spLocks noChangeShapeType="1"/>
            </p:cNvSpPr>
            <p:nvPr/>
          </p:nvSpPr>
          <p:spPr bwMode="auto">
            <a:xfrm flipV="1">
              <a:off x="576" y="672"/>
              <a:ext cx="3888" cy="576"/>
            </a:xfrm>
            <a:prstGeom prst="lin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0" name="Line 31"/>
            <p:cNvSpPr>
              <a:spLocks noChangeShapeType="1"/>
            </p:cNvSpPr>
            <p:nvPr/>
          </p:nvSpPr>
          <p:spPr bwMode="auto">
            <a:xfrm flipV="1">
              <a:off x="576" y="720"/>
              <a:ext cx="3888" cy="1152"/>
            </a:xfrm>
            <a:prstGeom prst="lin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2" name="Rectangle 32"/>
          <p:cNvSpPr>
            <a:spLocks noChangeArrowheads="1"/>
          </p:cNvSpPr>
          <p:nvPr/>
        </p:nvSpPr>
        <p:spPr bwMode="auto">
          <a:xfrm>
            <a:off x="466725" y="727075"/>
            <a:ext cx="4284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3.2.1 </a:t>
            </a:r>
            <a:r>
              <a:rPr kumimoji="1" lang="zh-CN" altLang="en-US" sz="2800">
                <a:latin typeface="Times New Roman" panose="02020603050405020304" pitchFamily="18" charset="0"/>
              </a:rPr>
              <a:t>光程差条件</a:t>
            </a:r>
          </a:p>
        </p:txBody>
      </p:sp>
      <p:graphicFrame>
        <p:nvGraphicFramePr>
          <p:cNvPr id="51234" name="Object 34"/>
          <p:cNvGraphicFramePr>
            <a:graphicFrameLocks noChangeAspect="1"/>
          </p:cNvGraphicFramePr>
          <p:nvPr/>
        </p:nvGraphicFramePr>
        <p:xfrm>
          <a:off x="2717800" y="4017963"/>
          <a:ext cx="13716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8" name="Equation" r:id="rId5" imgW="990600" imgH="228600" progId="Equation.DSMT4">
                  <p:embed/>
                </p:oleObj>
              </mc:Choice>
              <mc:Fallback>
                <p:oleObj name="Equation" r:id="rId5" imgW="990600" imgH="2286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4017963"/>
                        <a:ext cx="13716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973324" y="3370263"/>
            <a:ext cx="6172200" cy="311150"/>
            <a:chOff x="576" y="2051"/>
            <a:chExt cx="3888" cy="212"/>
          </a:xfrm>
        </p:grpSpPr>
        <p:graphicFrame>
          <p:nvGraphicFramePr>
            <p:cNvPr id="24616" name="Object 36"/>
            <p:cNvGraphicFramePr>
              <a:graphicFrameLocks noChangeAspect="1"/>
            </p:cNvGraphicFramePr>
            <p:nvPr/>
          </p:nvGraphicFramePr>
          <p:xfrm>
            <a:off x="1966" y="2051"/>
            <a:ext cx="725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49" name="Equation" r:id="rId7" imgW="1091726" imgH="317362" progId="Equation.DSMT4">
                    <p:embed/>
                  </p:oleObj>
                </mc:Choice>
                <mc:Fallback>
                  <p:oleObj name="Equation" r:id="rId7" imgW="1091726" imgH="317362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6" y="2051"/>
                          <a:ext cx="725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7" name="Line 37"/>
            <p:cNvSpPr>
              <a:spLocks noChangeShapeType="1"/>
            </p:cNvSpPr>
            <p:nvPr/>
          </p:nvSpPr>
          <p:spPr bwMode="auto">
            <a:xfrm flipH="1">
              <a:off x="576" y="2160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8" name="Line 38"/>
            <p:cNvSpPr>
              <a:spLocks noChangeShapeType="1"/>
            </p:cNvSpPr>
            <p:nvPr/>
          </p:nvSpPr>
          <p:spPr bwMode="auto">
            <a:xfrm>
              <a:off x="2784" y="2160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44" name="Text Box 44"/>
          <p:cNvSpPr txBox="1">
            <a:spLocks noChangeArrowheads="1"/>
          </p:cNvSpPr>
          <p:nvPr/>
        </p:nvSpPr>
        <p:spPr bwMode="auto">
          <a:xfrm>
            <a:off x="1042988" y="4652963"/>
            <a:ext cx="21447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0">
                <a:ea typeface="隶书" panose="02010509060101010101" pitchFamily="49" charset="-122"/>
              </a:rPr>
              <a:t>注意</a:t>
            </a:r>
          </a:p>
        </p:txBody>
      </p:sp>
      <p:sp>
        <p:nvSpPr>
          <p:cNvPr id="51245" name="AutoShape 45"/>
          <p:cNvSpPr>
            <a:spLocks/>
          </p:cNvSpPr>
          <p:nvPr/>
        </p:nvSpPr>
        <p:spPr bwMode="auto">
          <a:xfrm>
            <a:off x="4189413" y="3897313"/>
            <a:ext cx="288925" cy="719137"/>
          </a:xfrm>
          <a:prstGeom prst="leftBrace">
            <a:avLst>
              <a:gd name="adj1" fmla="val 2074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51246" name="Object 46"/>
          <p:cNvGraphicFramePr>
            <a:graphicFrameLocks noChangeAspect="1"/>
          </p:cNvGraphicFramePr>
          <p:nvPr/>
        </p:nvGraphicFramePr>
        <p:xfrm>
          <a:off x="4500563" y="4283075"/>
          <a:ext cx="120015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0" name="Equation" r:id="rId9" imgW="1371600" imgH="673100" progId="Equation.DSMT4">
                  <p:embed/>
                </p:oleObj>
              </mc:Choice>
              <mc:Fallback>
                <p:oleObj name="Equation" r:id="rId9" imgW="1371600" imgH="6731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283075"/>
                        <a:ext cx="120015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7" name="Object 47"/>
          <p:cNvGraphicFramePr>
            <a:graphicFrameLocks noChangeAspect="1"/>
          </p:cNvGraphicFramePr>
          <p:nvPr/>
        </p:nvGraphicFramePr>
        <p:xfrm>
          <a:off x="4621213" y="3824288"/>
          <a:ext cx="50482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1" name="Equation" r:id="rId11" imgW="457002" imgH="317362" progId="Equation.DSMT4">
                  <p:embed/>
                </p:oleObj>
              </mc:Choice>
              <mc:Fallback>
                <p:oleObj name="Equation" r:id="rId11" imgW="457002" imgH="317362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213" y="3824288"/>
                        <a:ext cx="504825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8" name="Object 48"/>
          <p:cNvGraphicFramePr>
            <a:graphicFrameLocks noChangeAspect="1"/>
          </p:cNvGraphicFramePr>
          <p:nvPr/>
        </p:nvGraphicFramePr>
        <p:xfrm>
          <a:off x="6637338" y="4130675"/>
          <a:ext cx="2135187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2" name="Equation" r:id="rId13" imgW="1841500" imgH="393700" progId="Equation.DSMT4">
                  <p:embed/>
                </p:oleObj>
              </mc:Choice>
              <mc:Fallback>
                <p:oleObj name="Equation" r:id="rId13" imgW="1841500" imgH="3937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7338" y="4130675"/>
                        <a:ext cx="2135187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9" name="Rectangle 49"/>
          <p:cNvSpPr>
            <a:spLocks noChangeArrowheads="1"/>
          </p:cNvSpPr>
          <p:nvPr/>
        </p:nvSpPr>
        <p:spPr bwMode="auto">
          <a:xfrm>
            <a:off x="5916613" y="4400550"/>
            <a:ext cx="1512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Times New Roman" panose="02020603050405020304" pitchFamily="18" charset="0"/>
              </a:rPr>
              <a:t>min</a:t>
            </a:r>
            <a:endParaRPr lang="en-US" altLang="zh-CN" sz="2400" b="0">
              <a:solidFill>
                <a:srgbClr val="0000CC"/>
              </a:solidFill>
            </a:endParaRPr>
          </a:p>
        </p:txBody>
      </p:sp>
      <p:sp>
        <p:nvSpPr>
          <p:cNvPr id="51250" name="Rectangle 50"/>
          <p:cNvSpPr>
            <a:spLocks noChangeArrowheads="1"/>
          </p:cNvSpPr>
          <p:nvPr/>
        </p:nvSpPr>
        <p:spPr bwMode="auto">
          <a:xfrm>
            <a:off x="5916613" y="3824288"/>
            <a:ext cx="1008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max</a:t>
            </a:r>
            <a:endParaRPr lang="en-US" altLang="zh-CN" sz="2400" b="0">
              <a:solidFill>
                <a:srgbClr val="FF0000"/>
              </a:solidFill>
            </a:endParaRPr>
          </a:p>
        </p:txBody>
      </p:sp>
      <p:sp>
        <p:nvSpPr>
          <p:cNvPr id="24605" name="Text Box 51"/>
          <p:cNvSpPr txBox="1">
            <a:spLocks noChangeArrowheads="1"/>
          </p:cNvSpPr>
          <p:nvPr/>
        </p:nvSpPr>
        <p:spPr bwMode="auto">
          <a:xfrm>
            <a:off x="8661400" y="6400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10</a:t>
            </a:r>
            <a:endParaRPr lang="en-US" altLang="zh-CN" sz="1800" b="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pSp>
        <p:nvGrpSpPr>
          <p:cNvPr id="4" name="组合 45"/>
          <p:cNvGrpSpPr>
            <a:grpSpLocks/>
          </p:cNvGrpSpPr>
          <p:nvPr/>
        </p:nvGrpSpPr>
        <p:grpSpPr bwMode="auto">
          <a:xfrm>
            <a:off x="495486" y="1665288"/>
            <a:ext cx="547688" cy="1739900"/>
            <a:chOff x="701622" y="1664743"/>
            <a:chExt cx="547695" cy="1739782"/>
          </a:xfrm>
        </p:grpSpPr>
        <p:sp>
          <p:nvSpPr>
            <p:cNvPr id="24614" name="TextBox 43"/>
            <p:cNvSpPr txBox="1">
              <a:spLocks noChangeArrowheads="1"/>
            </p:cNvSpPr>
            <p:nvPr/>
          </p:nvSpPr>
          <p:spPr bwMode="auto">
            <a:xfrm>
              <a:off x="738135" y="1664743"/>
              <a:ext cx="51118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15" name="TextBox 44"/>
            <p:cNvSpPr txBox="1">
              <a:spLocks noChangeArrowheads="1"/>
            </p:cNvSpPr>
            <p:nvPr/>
          </p:nvSpPr>
          <p:spPr bwMode="auto">
            <a:xfrm>
              <a:off x="701622" y="2881305"/>
              <a:ext cx="51118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8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4438836" y="1055688"/>
            <a:ext cx="511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621399" y="1861009"/>
            <a:ext cx="511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834659" y="2456892"/>
            <a:ext cx="4016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7096311" y="1033463"/>
            <a:ext cx="401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31999" y="2235200"/>
            <a:ext cx="403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1043608" y="2889250"/>
            <a:ext cx="401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873311" y="2528888"/>
            <a:ext cx="401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36"/>
          <p:cNvSpPr>
            <a:spLocks noChangeArrowheads="1"/>
          </p:cNvSpPr>
          <p:nvPr/>
        </p:nvSpPr>
        <p:spPr bwMode="auto">
          <a:xfrm>
            <a:off x="7167749" y="2335213"/>
            <a:ext cx="418384" cy="457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46" name="Group 37"/>
          <p:cNvGrpSpPr>
            <a:grpSpLocks/>
          </p:cNvGrpSpPr>
          <p:nvPr/>
        </p:nvGrpSpPr>
        <p:grpSpPr bwMode="auto">
          <a:xfrm>
            <a:off x="7167749" y="1878013"/>
            <a:ext cx="419100" cy="1371600"/>
            <a:chOff x="3936" y="1872"/>
            <a:chExt cx="264" cy="864"/>
          </a:xfrm>
        </p:grpSpPr>
        <p:sp>
          <p:nvSpPr>
            <p:cNvPr id="54" name="Rectangle 38"/>
            <p:cNvSpPr>
              <a:spLocks noChangeArrowheads="1"/>
            </p:cNvSpPr>
            <p:nvPr/>
          </p:nvSpPr>
          <p:spPr bwMode="auto">
            <a:xfrm>
              <a:off x="3936" y="1872"/>
              <a:ext cx="264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55" name="Rectangle 39"/>
            <p:cNvSpPr>
              <a:spLocks noChangeArrowheads="1"/>
            </p:cNvSpPr>
            <p:nvPr/>
          </p:nvSpPr>
          <p:spPr bwMode="auto">
            <a:xfrm>
              <a:off x="3936" y="2448"/>
              <a:ext cx="264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56" name="Rectangle 28"/>
          <p:cNvSpPr>
            <a:spLocks noChangeArrowheads="1"/>
          </p:cNvSpPr>
          <p:nvPr/>
        </p:nvSpPr>
        <p:spPr bwMode="auto">
          <a:xfrm>
            <a:off x="7548219" y="1822450"/>
            <a:ext cx="16779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级暗纹</a:t>
            </a:r>
            <a:endParaRPr kumimoji="1" lang="zh-CN" altLang="en-US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" name="Rectangle 28"/>
          <p:cNvSpPr>
            <a:spLocks noChangeArrowheads="1"/>
          </p:cNvSpPr>
          <p:nvPr/>
        </p:nvSpPr>
        <p:spPr bwMode="auto">
          <a:xfrm>
            <a:off x="7569243" y="2751402"/>
            <a:ext cx="16779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级暗纹</a:t>
            </a:r>
            <a:endParaRPr kumimoji="1" lang="zh-CN" altLang="en-US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5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1" dur="500"/>
                                        <p:tgtEl>
                                          <p:spTgt spid="5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1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1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1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1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9" dur="500"/>
                                        <p:tgtEl>
                                          <p:spTgt spid="5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1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1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1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1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1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1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75"/>
                                        <p:tgtEl>
                                          <p:spTgt spid="5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withGroup">
                            <p:stCondLst>
                              <p:cond delay="1875"/>
                            </p:stCondLst>
                            <p:childTnLst>
                              <p:par>
                                <p:cTn id="1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5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withGroup">
                            <p:stCondLst>
                              <p:cond delay="2375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75"/>
                                        <p:tgtEl>
                                          <p:spTgt spid="5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200"/>
                            </p:stCondLst>
                            <p:childTnLst>
                              <p:par>
                                <p:cTn id="1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700"/>
                            </p:stCondLst>
                            <p:childTnLst>
                              <p:par>
                                <p:cTn id="1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9" grpId="0" animBg="1" autoUpdateAnimBg="0"/>
      <p:bldP spid="51202" grpId="0" autoUpdateAnimBg="0"/>
      <p:bldP spid="51203" grpId="0" animBg="1"/>
      <p:bldP spid="51204" grpId="0" animBg="1"/>
      <p:bldP spid="51205" grpId="0" animBg="1"/>
      <p:bldP spid="51206" grpId="0" animBg="1"/>
      <p:bldP spid="51207" grpId="0" animBg="1"/>
      <p:bldP spid="51209" grpId="0" animBg="1"/>
      <p:bldP spid="51218" grpId="0" animBg="1"/>
      <p:bldP spid="51219" grpId="0" animBg="1"/>
      <p:bldP spid="51220" grpId="0" animBg="1"/>
      <p:bldP spid="51226" grpId="0" autoUpdateAnimBg="0"/>
      <p:bldP spid="51227" grpId="0" autoUpdateAnimBg="0"/>
      <p:bldP spid="51228" grpId="0" autoUpdateAnimBg="0"/>
      <p:bldP spid="51232" grpId="0" autoUpdateAnimBg="0"/>
      <p:bldP spid="51244" grpId="0"/>
      <p:bldP spid="51245" grpId="0" animBg="1"/>
      <p:bldP spid="51249" grpId="0"/>
      <p:bldP spid="51250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45" grpId="0" animBg="1" autoUpdateAnimBg="0"/>
      <p:bldP spid="56" grpId="0" autoUpdateAnimBg="0"/>
      <p:bldP spid="5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3773488" y="4868863"/>
            <a:ext cx="4643437" cy="15478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800" smtClean="0">
              <a:latin typeface="Times New Roman" panose="02020603050405020304" pitchFamily="18" charset="0"/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781050" y="3530600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P</a:t>
            </a: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</a:rPr>
              <a:t>点的坐标（距</a:t>
            </a:r>
            <a:r>
              <a:rPr kumimoji="1" lang="en-US" altLang="zh-CN" sz="2800">
                <a:latin typeface="Times New Roman" panose="02020603050405020304" pitchFamily="18" charset="0"/>
              </a:rPr>
              <a:t>0</a:t>
            </a:r>
            <a:r>
              <a:rPr kumimoji="1" lang="zh-CN" altLang="en-US" sz="2800">
                <a:latin typeface="Times New Roman" panose="02020603050405020304" pitchFamily="18" charset="0"/>
              </a:rPr>
              <a:t>点很近</a:t>
            </a:r>
            <a:r>
              <a:rPr kumimoji="1" lang="zh-CN" altLang="en-US" sz="2800" b="0">
                <a:latin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874713" y="4305300"/>
          <a:ext cx="703262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1" name="Equation" r:id="rId3" imgW="368140" imgH="177723" progId="Equation.DSMT4">
                  <p:embed/>
                </p:oleObj>
              </mc:Choice>
              <mc:Fallback>
                <p:oleObj name="Equation" r:id="rId3" imgW="368140" imgH="17772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4305300"/>
                        <a:ext cx="703262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3551238" y="4121150"/>
          <a:ext cx="155416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2" name="Equation" r:id="rId5" imgW="1562100" imgH="596900" progId="Equation.DSMT4">
                  <p:embed/>
                </p:oleObj>
              </mc:Choice>
              <mc:Fallback>
                <p:oleObj name="Equation" r:id="rId5" imgW="1562100" imgH="596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238" y="4121150"/>
                        <a:ext cx="1554162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5141913" y="4184650"/>
            <a:ext cx="3336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代入光程差条件得</a:t>
            </a:r>
            <a:endParaRPr kumimoji="1" lang="zh-CN" altLang="en-US" sz="2400" b="0">
              <a:latin typeface="Times New Roman" panose="02020603050405020304" pitchFamily="18" charset="0"/>
            </a:endParaRPr>
          </a:p>
        </p:txBody>
      </p:sp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995363" y="5268913"/>
          <a:ext cx="865187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3" name="Equation" r:id="rId7" imgW="762000" imgH="596900" progId="Equation.DSMT4">
                  <p:embed/>
                </p:oleObj>
              </mc:Choice>
              <mc:Fallback>
                <p:oleObj name="Equation" r:id="rId7" imgW="762000" imgH="596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5268913"/>
                        <a:ext cx="865187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2179638" y="5083175"/>
          <a:ext cx="1223962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4" name="Equation" r:id="rId9" imgW="1091726" imgH="1028254" progId="Equation.DSMT4">
                  <p:embed/>
                </p:oleObj>
              </mc:Choice>
              <mc:Fallback>
                <p:oleObj name="Equation" r:id="rId9" imgW="1091726" imgH="102825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5083175"/>
                        <a:ext cx="1223962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6437313" y="5445125"/>
          <a:ext cx="18478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5" name="公式" r:id="rId11" imgW="1981200" imgH="342900" progId="Equation.3">
                  <p:embed/>
                </p:oleObj>
              </mc:Choice>
              <mc:Fallback>
                <p:oleObj name="公式" r:id="rId11" imgW="1981200" imgH="342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7313" y="5445125"/>
                        <a:ext cx="18478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400050" y="106363"/>
            <a:ext cx="45005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3.2.2 </a:t>
            </a:r>
            <a:r>
              <a:rPr kumimoji="1" lang="zh-CN" altLang="en-US" sz="2800">
                <a:latin typeface="Times New Roman" panose="02020603050405020304" pitchFamily="18" charset="0"/>
              </a:rPr>
              <a:t>坐标条件</a:t>
            </a:r>
          </a:p>
        </p:txBody>
      </p:sp>
      <p:sp>
        <p:nvSpPr>
          <p:cNvPr id="52235" name="AutoShape 11"/>
          <p:cNvSpPr>
            <a:spLocks/>
          </p:cNvSpPr>
          <p:nvPr/>
        </p:nvSpPr>
        <p:spPr bwMode="auto">
          <a:xfrm>
            <a:off x="1931988" y="5232400"/>
            <a:ext cx="185737" cy="828675"/>
          </a:xfrm>
          <a:prstGeom prst="leftBrace">
            <a:avLst>
              <a:gd name="adj1" fmla="val 3718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52236" name="Object 12"/>
          <p:cNvGraphicFramePr>
            <a:graphicFrameLocks noChangeAspect="1"/>
          </p:cNvGraphicFramePr>
          <p:nvPr/>
        </p:nvGraphicFramePr>
        <p:xfrm>
          <a:off x="4562475" y="4846638"/>
          <a:ext cx="1803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6" name="Equation" r:id="rId13" imgW="1803400" imgH="596900" progId="Equation.DSMT4">
                  <p:embed/>
                </p:oleObj>
              </mc:Choice>
              <mc:Fallback>
                <p:oleObj name="Equation" r:id="rId13" imgW="1803400" imgH="596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5" y="4846638"/>
                        <a:ext cx="1803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3"/>
          <p:cNvGraphicFramePr>
            <a:graphicFrameLocks noChangeAspect="1"/>
          </p:cNvGraphicFramePr>
          <p:nvPr/>
        </p:nvGraphicFramePr>
        <p:xfrm>
          <a:off x="4460875" y="5768975"/>
          <a:ext cx="23733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7" name="Equation" r:id="rId15" imgW="2400300" imgH="596900" progId="Equation.DSMT4">
                  <p:embed/>
                </p:oleObj>
              </mc:Choice>
              <mc:Fallback>
                <p:oleObj name="Equation" r:id="rId15" imgW="2400300" imgH="596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75" y="5768975"/>
                        <a:ext cx="237331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8" name="Object 14"/>
          <p:cNvGraphicFramePr>
            <a:graphicFrameLocks noChangeAspect="1"/>
          </p:cNvGraphicFramePr>
          <p:nvPr/>
        </p:nvGraphicFramePr>
        <p:xfrm>
          <a:off x="3440113" y="5522913"/>
          <a:ext cx="77152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8" name="Equation" r:id="rId17" imgW="787400" imgH="279400" progId="Equation.DSMT4">
                  <p:embed/>
                </p:oleObj>
              </mc:Choice>
              <mc:Fallback>
                <p:oleObj name="Equation" r:id="rId17" imgW="787400" imgH="279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5522913"/>
                        <a:ext cx="771525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9" name="AutoShape 15"/>
          <p:cNvSpPr>
            <a:spLocks/>
          </p:cNvSpPr>
          <p:nvPr/>
        </p:nvSpPr>
        <p:spPr bwMode="auto">
          <a:xfrm>
            <a:off x="4278313" y="5027613"/>
            <a:ext cx="179387" cy="1223962"/>
          </a:xfrm>
          <a:prstGeom prst="leftBrace">
            <a:avLst>
              <a:gd name="adj1" fmla="val 56859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52240" name="Object 16"/>
          <p:cNvGraphicFramePr>
            <a:graphicFrameLocks noChangeAspect="1"/>
          </p:cNvGraphicFramePr>
          <p:nvPr/>
        </p:nvGraphicFramePr>
        <p:xfrm>
          <a:off x="1592263" y="4292600"/>
          <a:ext cx="78581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9" name="Equation" r:id="rId19" imgW="736600" imgH="342900" progId="Equation.DSMT4">
                  <p:embed/>
                </p:oleObj>
              </mc:Choice>
              <mc:Fallback>
                <p:oleObj name="Equation" r:id="rId19" imgW="736600" imgH="3429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4292600"/>
                        <a:ext cx="785812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1" name="Object 17"/>
          <p:cNvGraphicFramePr>
            <a:graphicFrameLocks noChangeAspect="1"/>
          </p:cNvGraphicFramePr>
          <p:nvPr/>
        </p:nvGraphicFramePr>
        <p:xfrm>
          <a:off x="2376488" y="4292600"/>
          <a:ext cx="118745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0" name="Equation" r:id="rId21" imgW="1091726" imgH="279279" progId="Equation.DSMT4">
                  <p:embed/>
                </p:oleObj>
              </mc:Choice>
              <mc:Fallback>
                <p:oleObj name="Equation" r:id="rId21" imgW="1091726" imgH="279279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4292600"/>
                        <a:ext cx="118745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76" name="Line 52"/>
          <p:cNvSpPr>
            <a:spLocks noChangeShapeType="1"/>
          </p:cNvSpPr>
          <p:nvPr/>
        </p:nvSpPr>
        <p:spPr bwMode="auto">
          <a:xfrm flipV="1">
            <a:off x="1030288" y="941388"/>
            <a:ext cx="6053137" cy="1319212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Text Box 56"/>
          <p:cNvSpPr txBox="1">
            <a:spLocks noChangeArrowheads="1"/>
          </p:cNvSpPr>
          <p:nvPr/>
        </p:nvSpPr>
        <p:spPr bwMode="auto">
          <a:xfrm>
            <a:off x="8683625" y="64039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11</a:t>
            </a:r>
            <a:endParaRPr lang="en-US" altLang="zh-CN" sz="1800" b="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pSp>
        <p:nvGrpSpPr>
          <p:cNvPr id="2" name="组合 53"/>
          <p:cNvGrpSpPr>
            <a:grpSpLocks/>
          </p:cNvGrpSpPr>
          <p:nvPr/>
        </p:nvGrpSpPr>
        <p:grpSpPr bwMode="auto">
          <a:xfrm>
            <a:off x="311150" y="441325"/>
            <a:ext cx="8459788" cy="2987675"/>
            <a:chOff x="493713" y="836577"/>
            <a:chExt cx="8459847" cy="2987711"/>
          </a:xfrm>
        </p:grpSpPr>
        <p:sp>
          <p:nvSpPr>
            <p:cNvPr id="25624" name="Line 3"/>
            <p:cNvSpPr>
              <a:spLocks noChangeShapeType="1"/>
            </p:cNvSpPr>
            <p:nvPr/>
          </p:nvSpPr>
          <p:spPr bwMode="auto">
            <a:xfrm flipH="1">
              <a:off x="1179518" y="1508098"/>
              <a:ext cx="1588" cy="5635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5" name="Line 4"/>
            <p:cNvSpPr>
              <a:spLocks noChangeShapeType="1"/>
            </p:cNvSpPr>
            <p:nvPr/>
          </p:nvSpPr>
          <p:spPr bwMode="auto">
            <a:xfrm>
              <a:off x="1179518" y="2211369"/>
              <a:ext cx="1588" cy="7747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6" name="Line 5"/>
            <p:cNvSpPr>
              <a:spLocks noChangeShapeType="1"/>
            </p:cNvSpPr>
            <p:nvPr/>
          </p:nvSpPr>
          <p:spPr bwMode="auto">
            <a:xfrm>
              <a:off x="1179518" y="3108317"/>
              <a:ext cx="1588" cy="5635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7" name="Line 7"/>
            <p:cNvSpPr>
              <a:spLocks noChangeShapeType="1"/>
            </p:cNvSpPr>
            <p:nvPr/>
          </p:nvSpPr>
          <p:spPr bwMode="auto">
            <a:xfrm>
              <a:off x="1179513" y="2141538"/>
              <a:ext cx="304800" cy="84455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8" name="Arc 9"/>
            <p:cNvSpPr>
              <a:spLocks/>
            </p:cNvSpPr>
            <p:nvPr/>
          </p:nvSpPr>
          <p:spPr bwMode="auto">
            <a:xfrm flipV="1">
              <a:off x="1179513" y="2535238"/>
              <a:ext cx="152400" cy="69850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3">
              <a:extLst>
                <a:ext uri="{FF2B5EF4-FFF2-40B4-BE49-F238E27FC236}"/>
              </a:extLst>
            </p:cNvPr>
            <p:cNvSpPr>
              <a:spLocks noChangeShapeType="1"/>
            </p:cNvSpPr>
            <p:nvPr/>
          </p:nvSpPr>
          <p:spPr bwMode="auto">
            <a:xfrm>
              <a:off x="1249368" y="2619361"/>
              <a:ext cx="6019842" cy="1587"/>
            </a:xfrm>
            <a:prstGeom prst="lin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prstDash val="lgDashDot"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630" name="Line 18"/>
            <p:cNvSpPr>
              <a:spLocks noChangeShapeType="1"/>
            </p:cNvSpPr>
            <p:nvPr/>
          </p:nvSpPr>
          <p:spPr bwMode="auto">
            <a:xfrm flipH="1" flipV="1">
              <a:off x="493713" y="2071667"/>
              <a:ext cx="609604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1" name="Line 19"/>
            <p:cNvSpPr>
              <a:spLocks noChangeShapeType="1"/>
            </p:cNvSpPr>
            <p:nvPr/>
          </p:nvSpPr>
          <p:spPr bwMode="auto">
            <a:xfrm flipH="1" flipV="1">
              <a:off x="493713" y="2986078"/>
              <a:ext cx="609604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2" name="Line 20"/>
            <p:cNvSpPr>
              <a:spLocks noChangeShapeType="1"/>
            </p:cNvSpPr>
            <p:nvPr/>
          </p:nvSpPr>
          <p:spPr bwMode="auto">
            <a:xfrm>
              <a:off x="792165" y="2060555"/>
              <a:ext cx="0" cy="9255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633" name="Group 29"/>
            <p:cNvGrpSpPr>
              <a:grpSpLocks/>
            </p:cNvGrpSpPr>
            <p:nvPr/>
          </p:nvGrpSpPr>
          <p:grpSpPr bwMode="auto">
            <a:xfrm>
              <a:off x="1179513" y="1301750"/>
              <a:ext cx="6172200" cy="1760538"/>
              <a:chOff x="576" y="672"/>
              <a:chExt cx="3888" cy="1200"/>
            </a:xfrm>
          </p:grpSpPr>
          <p:sp>
            <p:nvSpPr>
              <p:cNvPr id="25649" name="Line 30"/>
              <p:cNvSpPr>
                <a:spLocks noChangeShapeType="1"/>
              </p:cNvSpPr>
              <p:nvPr/>
            </p:nvSpPr>
            <p:spPr bwMode="auto">
              <a:xfrm flipV="1">
                <a:off x="576" y="672"/>
                <a:ext cx="3888" cy="576"/>
              </a:xfrm>
              <a:prstGeom prst="line">
                <a:avLst/>
              </a:prstGeom>
              <a:noFill/>
              <a:ln w="38100">
                <a:solidFill>
                  <a:srgbClr val="92D05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0" name="Line 31"/>
              <p:cNvSpPr>
                <a:spLocks noChangeShapeType="1"/>
              </p:cNvSpPr>
              <p:nvPr/>
            </p:nvSpPr>
            <p:spPr bwMode="auto">
              <a:xfrm flipV="1">
                <a:off x="576" y="720"/>
                <a:ext cx="3888" cy="1152"/>
              </a:xfrm>
              <a:prstGeom prst="line">
                <a:avLst/>
              </a:prstGeom>
              <a:noFill/>
              <a:ln w="38100">
                <a:solidFill>
                  <a:srgbClr val="92D05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34" name="Group 35"/>
            <p:cNvGrpSpPr>
              <a:grpSpLocks/>
            </p:cNvGrpSpPr>
            <p:nvPr/>
          </p:nvGrpSpPr>
          <p:grpSpPr bwMode="auto">
            <a:xfrm>
              <a:off x="1179513" y="3370263"/>
              <a:ext cx="6172203" cy="311150"/>
              <a:chOff x="576" y="2051"/>
              <a:chExt cx="3888" cy="212"/>
            </a:xfrm>
          </p:grpSpPr>
          <p:graphicFrame>
            <p:nvGraphicFramePr>
              <p:cNvPr id="25646" name="Object 36"/>
              <p:cNvGraphicFramePr>
                <a:graphicFrameLocks noChangeAspect="1"/>
              </p:cNvGraphicFramePr>
              <p:nvPr/>
            </p:nvGraphicFramePr>
            <p:xfrm>
              <a:off x="1966" y="2051"/>
              <a:ext cx="725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881" name="Equation" r:id="rId23" imgW="1091726" imgH="317362" progId="Equation.DSMT4">
                      <p:embed/>
                    </p:oleObj>
                  </mc:Choice>
                  <mc:Fallback>
                    <p:oleObj name="Equation" r:id="rId23" imgW="1091726" imgH="317362" progId="Equation.DSMT4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6" y="2051"/>
                            <a:ext cx="725" cy="2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47" name="Line 37"/>
              <p:cNvSpPr>
                <a:spLocks noChangeShapeType="1"/>
              </p:cNvSpPr>
              <p:nvPr/>
            </p:nvSpPr>
            <p:spPr bwMode="auto">
              <a:xfrm flipH="1">
                <a:off x="576" y="2160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8" name="Line 38"/>
              <p:cNvSpPr>
                <a:spLocks noChangeShapeType="1"/>
              </p:cNvSpPr>
              <p:nvPr/>
            </p:nvSpPr>
            <p:spPr bwMode="auto">
              <a:xfrm>
                <a:off x="2784" y="2160"/>
                <a:ext cx="16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35" name="组合 17"/>
            <p:cNvGrpSpPr>
              <a:grpSpLocks/>
            </p:cNvGrpSpPr>
            <p:nvPr/>
          </p:nvGrpSpPr>
          <p:grpSpPr bwMode="auto">
            <a:xfrm>
              <a:off x="701622" y="1411991"/>
              <a:ext cx="547695" cy="1992534"/>
              <a:chOff x="701622" y="1411991"/>
              <a:chExt cx="547695" cy="1992534"/>
            </a:xfrm>
          </p:grpSpPr>
          <p:sp>
            <p:nvSpPr>
              <p:cNvPr id="25644" name="TextBox 74"/>
              <p:cNvSpPr txBox="1">
                <a:spLocks noChangeArrowheads="1"/>
              </p:cNvSpPr>
              <p:nvPr/>
            </p:nvSpPr>
            <p:spPr bwMode="auto">
              <a:xfrm>
                <a:off x="738135" y="1411991"/>
                <a:ext cx="51118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45" name="TextBox 75"/>
              <p:cNvSpPr txBox="1">
                <a:spLocks noChangeArrowheads="1"/>
              </p:cNvSpPr>
              <p:nvPr/>
            </p:nvSpPr>
            <p:spPr bwMode="auto">
              <a:xfrm>
                <a:off x="701622" y="2881305"/>
                <a:ext cx="51118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636" name="TextBox 66"/>
            <p:cNvSpPr txBox="1">
              <a:spLocks noChangeArrowheads="1"/>
            </p:cNvSpPr>
            <p:nvPr/>
          </p:nvSpPr>
          <p:spPr bwMode="auto">
            <a:xfrm>
              <a:off x="4827591" y="2004993"/>
              <a:ext cx="51118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37" name="TextBox 67"/>
            <p:cNvSpPr txBox="1">
              <a:spLocks noChangeArrowheads="1"/>
            </p:cNvSpPr>
            <p:nvPr/>
          </p:nvSpPr>
          <p:spPr bwMode="auto">
            <a:xfrm>
              <a:off x="6981260" y="2492124"/>
              <a:ext cx="40164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38" name="TextBox 68"/>
            <p:cNvSpPr txBox="1">
              <a:spLocks noChangeArrowheads="1"/>
            </p:cNvSpPr>
            <p:nvPr/>
          </p:nvSpPr>
          <p:spPr bwMode="auto">
            <a:xfrm>
              <a:off x="7493040" y="836577"/>
              <a:ext cx="40164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39" name="TextBox 69"/>
            <p:cNvSpPr txBox="1">
              <a:spLocks noChangeArrowheads="1"/>
            </p:cNvSpPr>
            <p:nvPr/>
          </p:nvSpPr>
          <p:spPr bwMode="auto">
            <a:xfrm>
              <a:off x="740204" y="2275592"/>
              <a:ext cx="40164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40" name="TextBox 70"/>
            <p:cNvSpPr txBox="1">
              <a:spLocks noChangeArrowheads="1"/>
            </p:cNvSpPr>
            <p:nvPr/>
          </p:nvSpPr>
          <p:spPr bwMode="auto">
            <a:xfrm>
              <a:off x="1431882" y="2990844"/>
              <a:ext cx="40164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41" name="TextBox 71"/>
            <p:cNvSpPr txBox="1">
              <a:spLocks noChangeArrowheads="1"/>
            </p:cNvSpPr>
            <p:nvPr/>
          </p:nvSpPr>
          <p:spPr bwMode="auto">
            <a:xfrm>
              <a:off x="1091577" y="2475282"/>
              <a:ext cx="40164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l-GR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42" name="Line 6"/>
            <p:cNvSpPr>
              <a:spLocks noChangeShapeType="1"/>
            </p:cNvSpPr>
            <p:nvPr/>
          </p:nvSpPr>
          <p:spPr bwMode="auto">
            <a:xfrm rot="60000">
              <a:off x="7351713" y="1147763"/>
              <a:ext cx="45719" cy="2676525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3" name="Rectangle 28"/>
            <p:cNvSpPr>
              <a:spLocks noChangeArrowheads="1"/>
            </p:cNvSpPr>
            <p:nvPr/>
          </p:nvSpPr>
          <p:spPr bwMode="auto">
            <a:xfrm>
              <a:off x="7275513" y="2339975"/>
              <a:ext cx="1678047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latin typeface="Times New Roman" panose="02020603050405020304" pitchFamily="18" charset="0"/>
                </a:rPr>
                <a:t>零级明纹</a:t>
              </a:r>
            </a:p>
          </p:txBody>
        </p:sp>
      </p:grpSp>
      <p:sp>
        <p:nvSpPr>
          <p:cNvPr id="48" name="TextBox 49"/>
          <p:cNvSpPr txBox="1">
            <a:spLocks noChangeArrowheads="1"/>
          </p:cNvSpPr>
          <p:nvPr/>
        </p:nvSpPr>
        <p:spPr bwMode="auto">
          <a:xfrm>
            <a:off x="7215188" y="1227138"/>
            <a:ext cx="4016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71"/>
          <p:cNvSpPr txBox="1">
            <a:spLocks noChangeArrowheads="1"/>
          </p:cNvSpPr>
          <p:nvPr/>
        </p:nvSpPr>
        <p:spPr bwMode="auto">
          <a:xfrm>
            <a:off x="2201863" y="1828800"/>
            <a:ext cx="4016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Arc 9"/>
          <p:cNvSpPr>
            <a:spLocks/>
          </p:cNvSpPr>
          <p:nvPr/>
        </p:nvSpPr>
        <p:spPr bwMode="auto">
          <a:xfrm flipV="1">
            <a:off x="2184400" y="1993900"/>
            <a:ext cx="68263" cy="238125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75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75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nimBg="1"/>
      <p:bldP spid="52227" grpId="0" autoUpdateAnimBg="0"/>
      <p:bldP spid="52230" grpId="0" autoUpdateAnimBg="0"/>
      <p:bldP spid="52234" grpId="0" autoUpdateAnimBg="0"/>
      <p:bldP spid="52235" grpId="0" animBg="1"/>
      <p:bldP spid="52239" grpId="0" animBg="1"/>
      <p:bldP spid="52276" grpId="0" animBg="1"/>
      <p:bldP spid="48" grpId="0"/>
      <p:bldP spid="50" grpId="0"/>
      <p:bldP spid="5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295400" y="2924175"/>
            <a:ext cx="7092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干涉图样是 </a:t>
            </a:r>
            <a:r>
              <a:rPr kumimoji="1" lang="zh-CN" altLang="en-US" sz="2800">
                <a:solidFill>
                  <a:srgbClr val="0000CC"/>
                </a:solidFill>
                <a:latin typeface="Times New Roman" panose="02020603050405020304" pitchFamily="18" charset="0"/>
              </a:rPr>
              <a:t>等间距明暗相间</a:t>
            </a:r>
            <a:r>
              <a:rPr kumimoji="1" lang="zh-CN" altLang="en-US" sz="2800">
                <a:latin typeface="Times New Roman" panose="02020603050405020304" pitchFamily="18" charset="0"/>
              </a:rPr>
              <a:t>条纹。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900113" y="3449638"/>
            <a:ext cx="3024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2º</a:t>
            </a:r>
            <a:r>
              <a:rPr kumimoji="1" lang="en-US" altLang="zh-CN" sz="2800" baseline="30000">
                <a:latin typeface="Times New Roman" panose="02020603050405020304" pitchFamily="18" charset="0"/>
              </a:rPr>
              <a:t>  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x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 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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866775" y="6057900"/>
            <a:ext cx="359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4º</a:t>
            </a:r>
            <a:r>
              <a:rPr kumimoji="1" lang="en-US" altLang="zh-CN" sz="2800" baseline="30000">
                <a:latin typeface="Times New Roman" panose="02020603050405020304" pitchFamily="18" charset="0"/>
              </a:rPr>
              <a:t>   </a:t>
            </a:r>
            <a:r>
              <a:rPr kumimoji="1" lang="zh-CN" altLang="zh-CN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898525" y="4005263"/>
            <a:ext cx="1981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3º</a:t>
            </a:r>
            <a:r>
              <a:rPr kumimoji="1" lang="en-US" altLang="zh-CN" sz="2800" baseline="30000">
                <a:latin typeface="Times New Roman" panose="02020603050405020304" pitchFamily="18" charset="0"/>
              </a:rPr>
              <a:t>  </a:t>
            </a:r>
            <a:r>
              <a:rPr kumimoji="1"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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</a:p>
        </p:txBody>
      </p:sp>
      <p:sp>
        <p:nvSpPr>
          <p:cNvPr id="53262" name="AutoShape 14"/>
          <p:cNvSpPr>
            <a:spLocks noChangeArrowheads="1"/>
          </p:cNvSpPr>
          <p:nvPr/>
        </p:nvSpPr>
        <p:spPr bwMode="auto">
          <a:xfrm>
            <a:off x="503238" y="1665288"/>
            <a:ext cx="1981200" cy="900112"/>
          </a:xfrm>
          <a:prstGeom prst="irregularSeal1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2800">
              <a:latin typeface="Times New Roman" panose="02020603050405020304" pitchFamily="18" charset="0"/>
            </a:endParaRP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3076575" y="344963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i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 </a:t>
            </a:r>
            <a:r>
              <a:rPr kumimoji="1" lang="en-US" altLang="zh-CN" sz="280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, </a:t>
            </a:r>
            <a:r>
              <a:rPr kumimoji="1" lang="en-US" altLang="zh-CN" sz="2800" i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en-US" altLang="zh-CN" sz="280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, </a:t>
            </a:r>
            <a:r>
              <a:rPr kumimoji="1" lang="en-US" altLang="zh-CN" sz="2800" i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x</a:t>
            </a:r>
            <a:r>
              <a:rPr kumimoji="1" lang="en-US" altLang="zh-CN" sz="280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</a:t>
            </a:r>
            <a:endParaRPr kumimoji="1" lang="en-US" altLang="zh-CN" sz="2400" b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5084763" y="3449638"/>
            <a:ext cx="31099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条纹分得越开。</a:t>
            </a:r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2563813" y="4049713"/>
            <a:ext cx="39195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若白光入射，</a:t>
            </a:r>
            <a:endParaRPr kumimoji="1"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4603750" y="4041775"/>
            <a:ext cx="4130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得彩色条纹分布。</a:t>
            </a:r>
            <a:endParaRPr kumimoji="1"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3314700" y="6078538"/>
            <a:ext cx="5578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由此，可测出各种光波的波长。</a:t>
            </a:r>
            <a:endParaRPr kumimoji="1"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863600" y="2384425"/>
            <a:ext cx="8062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1</a:t>
            </a:r>
            <a:r>
              <a:rPr kumimoji="1" lang="en-US" altLang="zh-CN" sz="2800">
                <a:latin typeface="Times New Roman" panose="02020603050405020304" pitchFamily="18" charset="0"/>
                <a:ea typeface="楷体_GB2312"/>
                <a:cs typeface="楷体_GB2312"/>
              </a:rPr>
              <a:t>º</a:t>
            </a:r>
            <a:r>
              <a:rPr kumimoji="1" lang="zh-CN" altLang="en-US" sz="2800">
                <a:latin typeface="Times New Roman" panose="02020603050405020304" pitchFamily="18" charset="0"/>
              </a:rPr>
              <a:t>相邻两条明</a:t>
            </a:r>
            <a:r>
              <a:rPr kumimoji="1" lang="en-US" altLang="zh-CN" sz="2800">
                <a:latin typeface="Times New Roman" panose="02020603050405020304" pitchFamily="18" charset="0"/>
              </a:rPr>
              <a:t>(</a:t>
            </a:r>
            <a:r>
              <a:rPr kumimoji="1" lang="zh-CN" altLang="en-US" sz="2800">
                <a:latin typeface="Times New Roman" panose="02020603050405020304" pitchFamily="18" charset="0"/>
              </a:rPr>
              <a:t>暗</a:t>
            </a:r>
            <a:r>
              <a:rPr kumimoji="1" lang="en-US" altLang="zh-CN" sz="2800">
                <a:latin typeface="Times New Roman" panose="02020603050405020304" pitchFamily="18" charset="0"/>
              </a:rPr>
              <a:t>)</a:t>
            </a:r>
            <a:r>
              <a:rPr kumimoji="1" lang="zh-CN" altLang="en-US" sz="2800">
                <a:latin typeface="Times New Roman" panose="02020603050405020304" pitchFamily="18" charset="0"/>
              </a:rPr>
              <a:t>纹的间距 </a:t>
            </a:r>
            <a:r>
              <a:rPr kumimoji="1" lang="zh-CN" altLang="en-US" sz="2800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D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 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065213" y="4687888"/>
            <a:ext cx="7467600" cy="1296987"/>
            <a:chOff x="240" y="2880"/>
            <a:chExt cx="4704" cy="1104"/>
          </a:xfrm>
        </p:grpSpPr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240" y="2880"/>
              <a:ext cx="4704" cy="1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26649" name="Group 25"/>
            <p:cNvGrpSpPr>
              <a:grpSpLocks/>
            </p:cNvGrpSpPr>
            <p:nvPr/>
          </p:nvGrpSpPr>
          <p:grpSpPr bwMode="auto">
            <a:xfrm>
              <a:off x="720" y="3072"/>
              <a:ext cx="3798" cy="409"/>
              <a:chOff x="816" y="2002"/>
              <a:chExt cx="3798" cy="480"/>
            </a:xfrm>
          </p:grpSpPr>
          <p:sp>
            <p:nvSpPr>
              <p:cNvPr id="26675" name="Line 26"/>
              <p:cNvSpPr>
                <a:spLocks noChangeShapeType="1"/>
              </p:cNvSpPr>
              <p:nvPr/>
            </p:nvSpPr>
            <p:spPr bwMode="auto">
              <a:xfrm>
                <a:off x="816" y="2002"/>
                <a:ext cx="37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6" name="Line 27"/>
              <p:cNvSpPr>
                <a:spLocks noChangeShapeType="1"/>
              </p:cNvSpPr>
              <p:nvPr/>
            </p:nvSpPr>
            <p:spPr bwMode="auto">
              <a:xfrm>
                <a:off x="822" y="2482"/>
                <a:ext cx="37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7" name="Rectangle 28"/>
              <p:cNvSpPr>
                <a:spLocks noChangeArrowheads="1"/>
              </p:cNvSpPr>
              <p:nvPr/>
            </p:nvSpPr>
            <p:spPr bwMode="auto">
              <a:xfrm>
                <a:off x="2448" y="2002"/>
                <a:ext cx="144" cy="48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6650" name="Rectangle 29"/>
            <p:cNvSpPr>
              <a:spLocks noChangeArrowheads="1"/>
            </p:cNvSpPr>
            <p:nvPr/>
          </p:nvSpPr>
          <p:spPr bwMode="auto">
            <a:xfrm>
              <a:off x="2997" y="3084"/>
              <a:ext cx="48" cy="40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6651" name="Rectangle 30"/>
            <p:cNvSpPr>
              <a:spLocks noChangeArrowheads="1"/>
            </p:cNvSpPr>
            <p:nvPr/>
          </p:nvSpPr>
          <p:spPr bwMode="auto">
            <a:xfrm>
              <a:off x="2771" y="3084"/>
              <a:ext cx="48" cy="40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6652" name="Object 31"/>
            <p:cNvGraphicFramePr>
              <a:graphicFrameLocks noChangeAspect="1"/>
            </p:cNvGraphicFramePr>
            <p:nvPr/>
          </p:nvGraphicFramePr>
          <p:xfrm>
            <a:off x="2607" y="3521"/>
            <a:ext cx="515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98" name="公式" r:id="rId3" imgW="329914" imgH="177646" progId="Equation.3">
                    <p:embed/>
                  </p:oleObj>
                </mc:Choice>
                <mc:Fallback>
                  <p:oleObj name="公式" r:id="rId3" imgW="329914" imgH="177646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7" y="3521"/>
                          <a:ext cx="515" cy="246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3" name="Rectangle 32"/>
            <p:cNvSpPr>
              <a:spLocks noChangeArrowheads="1"/>
            </p:cNvSpPr>
            <p:nvPr/>
          </p:nvSpPr>
          <p:spPr bwMode="auto">
            <a:xfrm>
              <a:off x="3565" y="3084"/>
              <a:ext cx="41" cy="409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6654" name="Rectangle 33"/>
            <p:cNvSpPr>
              <a:spLocks noChangeArrowheads="1"/>
            </p:cNvSpPr>
            <p:nvPr/>
          </p:nvSpPr>
          <p:spPr bwMode="auto">
            <a:xfrm>
              <a:off x="3119" y="3084"/>
              <a:ext cx="48" cy="40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6655" name="Object 34"/>
            <p:cNvGraphicFramePr>
              <a:graphicFrameLocks noChangeAspect="1"/>
            </p:cNvGraphicFramePr>
            <p:nvPr/>
          </p:nvGraphicFramePr>
          <p:xfrm>
            <a:off x="3105" y="3657"/>
            <a:ext cx="54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99" name="公式" r:id="rId5" imgW="355138" imgH="177569" progId="Equation.3">
                    <p:embed/>
                  </p:oleObj>
                </mc:Choice>
                <mc:Fallback>
                  <p:oleObj name="公式" r:id="rId5" imgW="355138" imgH="177569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5" y="3657"/>
                          <a:ext cx="543" cy="240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6" name="Rectangle 35"/>
            <p:cNvSpPr>
              <a:spLocks noChangeArrowheads="1"/>
            </p:cNvSpPr>
            <p:nvPr/>
          </p:nvSpPr>
          <p:spPr bwMode="auto">
            <a:xfrm>
              <a:off x="4080" y="3072"/>
              <a:ext cx="48" cy="40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6657" name="Rectangle 36"/>
            <p:cNvSpPr>
              <a:spLocks noChangeArrowheads="1"/>
            </p:cNvSpPr>
            <p:nvPr/>
          </p:nvSpPr>
          <p:spPr bwMode="auto">
            <a:xfrm>
              <a:off x="3456" y="3084"/>
              <a:ext cx="48" cy="40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6658" name="Object 37"/>
            <p:cNvGraphicFramePr>
              <a:graphicFrameLocks noChangeAspect="1"/>
            </p:cNvGraphicFramePr>
            <p:nvPr/>
          </p:nvGraphicFramePr>
          <p:xfrm>
            <a:off x="3588" y="3547"/>
            <a:ext cx="447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00" name="公式" r:id="rId7" imgW="342603" imgH="177646" progId="Equation.3">
                    <p:embed/>
                  </p:oleObj>
                </mc:Choice>
                <mc:Fallback>
                  <p:oleObj name="公式" r:id="rId7" imgW="342603" imgH="177646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8" y="3547"/>
                          <a:ext cx="447" cy="204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659" name="Group 38"/>
            <p:cNvGrpSpPr>
              <a:grpSpLocks/>
            </p:cNvGrpSpPr>
            <p:nvPr/>
          </p:nvGrpSpPr>
          <p:grpSpPr bwMode="auto">
            <a:xfrm>
              <a:off x="1152" y="3072"/>
              <a:ext cx="541" cy="802"/>
              <a:chOff x="1248" y="2019"/>
              <a:chExt cx="541" cy="941"/>
            </a:xfrm>
          </p:grpSpPr>
          <p:graphicFrame>
            <p:nvGraphicFramePr>
              <p:cNvPr id="26673" name="Object 39"/>
              <p:cNvGraphicFramePr>
                <a:graphicFrameLocks noChangeAspect="1"/>
              </p:cNvGraphicFramePr>
              <p:nvPr/>
            </p:nvGraphicFramePr>
            <p:xfrm>
              <a:off x="1248" y="2736"/>
              <a:ext cx="541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01" name="公式" r:id="rId9" imgW="444114" imgH="177646" progId="Equation.3">
                      <p:embed/>
                    </p:oleObj>
                  </mc:Choice>
                  <mc:Fallback>
                    <p:oleObj name="公式" r:id="rId9" imgW="444114" imgH="177646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8" y="2736"/>
                            <a:ext cx="541" cy="224"/>
                          </a:xfrm>
                          <a:prstGeom prst="rect">
                            <a:avLst/>
                          </a:prstGeom>
                          <a:solidFill>
                            <a:srgbClr val="FFFFCC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74" name="Rectangle 40"/>
              <p:cNvSpPr>
                <a:spLocks noChangeArrowheads="1"/>
              </p:cNvSpPr>
              <p:nvPr/>
            </p:nvSpPr>
            <p:spPr bwMode="auto">
              <a:xfrm flipH="1">
                <a:off x="1263" y="2019"/>
                <a:ext cx="480" cy="503"/>
              </a:xfrm>
              <a:prstGeom prst="rect">
                <a:avLst/>
              </a:prstGeom>
              <a:gradFill rotWithShape="0">
                <a:gsLst>
                  <a:gs pos="0">
                    <a:srgbClr val="FF3399"/>
                  </a:gs>
                  <a:gs pos="25000">
                    <a:srgbClr val="FF6633"/>
                  </a:gs>
                  <a:gs pos="50000">
                    <a:srgbClr val="FFFF00"/>
                  </a:gs>
                  <a:gs pos="75000">
                    <a:srgbClr val="01A78F"/>
                  </a:gs>
                  <a:gs pos="100000">
                    <a:srgbClr val="3366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6660" name="Group 41"/>
            <p:cNvGrpSpPr>
              <a:grpSpLocks/>
            </p:cNvGrpSpPr>
            <p:nvPr/>
          </p:nvGrpSpPr>
          <p:grpSpPr bwMode="auto">
            <a:xfrm>
              <a:off x="624" y="3072"/>
              <a:ext cx="624" cy="654"/>
              <a:chOff x="687" y="2016"/>
              <a:chExt cx="624" cy="768"/>
            </a:xfrm>
          </p:grpSpPr>
          <p:graphicFrame>
            <p:nvGraphicFramePr>
              <p:cNvPr id="26671" name="Object 42"/>
              <p:cNvGraphicFramePr>
                <a:graphicFrameLocks noChangeAspect="1"/>
              </p:cNvGraphicFramePr>
              <p:nvPr/>
            </p:nvGraphicFramePr>
            <p:xfrm>
              <a:off x="714" y="2557"/>
              <a:ext cx="534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02" name="公式" r:id="rId11" imgW="431425" imgH="177646" progId="Equation.3">
                      <p:embed/>
                    </p:oleObj>
                  </mc:Choice>
                  <mc:Fallback>
                    <p:oleObj name="公式" r:id="rId11" imgW="431425" imgH="177646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4" y="2557"/>
                            <a:ext cx="534" cy="227"/>
                          </a:xfrm>
                          <a:prstGeom prst="rect">
                            <a:avLst/>
                          </a:prstGeom>
                          <a:solidFill>
                            <a:srgbClr val="FFFFCC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72" name="Rectangle 43"/>
              <p:cNvSpPr>
                <a:spLocks noChangeArrowheads="1"/>
              </p:cNvSpPr>
              <p:nvPr/>
            </p:nvSpPr>
            <p:spPr bwMode="auto">
              <a:xfrm flipH="1">
                <a:off x="687" y="2016"/>
                <a:ext cx="624" cy="503"/>
              </a:xfrm>
              <a:prstGeom prst="rect">
                <a:avLst/>
              </a:prstGeom>
              <a:gradFill rotWithShape="0">
                <a:gsLst>
                  <a:gs pos="0">
                    <a:srgbClr val="FF3399"/>
                  </a:gs>
                  <a:gs pos="25000">
                    <a:srgbClr val="FF6633"/>
                  </a:gs>
                  <a:gs pos="50000">
                    <a:srgbClr val="FFFF00"/>
                  </a:gs>
                  <a:gs pos="75000">
                    <a:srgbClr val="01A78F"/>
                  </a:gs>
                  <a:gs pos="100000">
                    <a:srgbClr val="3366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6661" name="Rectangle 44"/>
            <p:cNvSpPr>
              <a:spLocks noChangeArrowheads="1"/>
            </p:cNvSpPr>
            <p:nvPr/>
          </p:nvSpPr>
          <p:spPr bwMode="auto">
            <a:xfrm>
              <a:off x="2352" y="3072"/>
              <a:ext cx="144" cy="432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6662" name="Rectangle 45"/>
            <p:cNvSpPr>
              <a:spLocks noChangeArrowheads="1"/>
            </p:cNvSpPr>
            <p:nvPr/>
          </p:nvSpPr>
          <p:spPr bwMode="auto">
            <a:xfrm>
              <a:off x="2400" y="3072"/>
              <a:ext cx="48" cy="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6663" name="Rectangle 46"/>
            <p:cNvSpPr>
              <a:spLocks noChangeArrowheads="1"/>
            </p:cNvSpPr>
            <p:nvPr/>
          </p:nvSpPr>
          <p:spPr bwMode="auto">
            <a:xfrm>
              <a:off x="2400" y="3072"/>
              <a:ext cx="48" cy="43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6664" name="Rectangle 47"/>
            <p:cNvSpPr>
              <a:spLocks noChangeArrowheads="1"/>
            </p:cNvSpPr>
            <p:nvPr/>
          </p:nvSpPr>
          <p:spPr bwMode="auto">
            <a:xfrm>
              <a:off x="2400" y="3072"/>
              <a:ext cx="48" cy="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pSp>
          <p:nvGrpSpPr>
            <p:cNvPr id="26665" name="Group 48"/>
            <p:cNvGrpSpPr>
              <a:grpSpLocks/>
            </p:cNvGrpSpPr>
            <p:nvPr/>
          </p:nvGrpSpPr>
          <p:grpSpPr bwMode="auto">
            <a:xfrm>
              <a:off x="1632" y="3072"/>
              <a:ext cx="601" cy="676"/>
              <a:chOff x="2064" y="624"/>
              <a:chExt cx="601" cy="676"/>
            </a:xfrm>
          </p:grpSpPr>
          <p:grpSp>
            <p:nvGrpSpPr>
              <p:cNvPr id="26666" name="Group 49"/>
              <p:cNvGrpSpPr>
                <a:grpSpLocks/>
              </p:cNvGrpSpPr>
              <p:nvPr/>
            </p:nvGrpSpPr>
            <p:grpSpPr bwMode="auto">
              <a:xfrm>
                <a:off x="2064" y="624"/>
                <a:ext cx="601" cy="676"/>
                <a:chOff x="1751" y="2007"/>
                <a:chExt cx="601" cy="794"/>
              </a:xfrm>
            </p:grpSpPr>
            <p:graphicFrame>
              <p:nvGraphicFramePr>
                <p:cNvPr id="26669" name="Object 50"/>
                <p:cNvGraphicFramePr>
                  <a:graphicFrameLocks noChangeAspect="1"/>
                </p:cNvGraphicFramePr>
                <p:nvPr/>
              </p:nvGraphicFramePr>
              <p:xfrm>
                <a:off x="1751" y="2544"/>
                <a:ext cx="601" cy="25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903" name="公式" r:id="rId13" imgW="431425" imgH="177646" progId="Equation.3">
                        <p:embed/>
                      </p:oleObj>
                    </mc:Choice>
                    <mc:Fallback>
                      <p:oleObj name="公式" r:id="rId13" imgW="431425" imgH="177646" progId="Equation.3">
                        <p:embed/>
                        <p:pic>
                          <p:nvPicPr>
                            <p:cNvPr id="0" name="Object 5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51" y="2544"/>
                              <a:ext cx="601" cy="257"/>
                            </a:xfrm>
                            <a:prstGeom prst="rect">
                              <a:avLst/>
                            </a:prstGeom>
                            <a:solidFill>
                              <a:srgbClr val="FFFFCC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6670" name="Rectangle 51"/>
                <p:cNvSpPr>
                  <a:spLocks noChangeArrowheads="1"/>
                </p:cNvSpPr>
                <p:nvPr/>
              </p:nvSpPr>
              <p:spPr bwMode="auto">
                <a:xfrm flipH="1">
                  <a:off x="1923" y="2007"/>
                  <a:ext cx="225" cy="503"/>
                </a:xfrm>
                <a:prstGeom prst="rect">
                  <a:avLst/>
                </a:prstGeom>
                <a:gradFill rotWithShape="0">
                  <a:gsLst>
                    <a:gs pos="0">
                      <a:srgbClr val="FF3399"/>
                    </a:gs>
                    <a:gs pos="25000">
                      <a:srgbClr val="FF6633"/>
                    </a:gs>
                    <a:gs pos="50000">
                      <a:srgbClr val="FFFF00"/>
                    </a:gs>
                    <a:gs pos="75000">
                      <a:srgbClr val="01A78F"/>
                    </a:gs>
                    <a:gs pos="100000">
                      <a:srgbClr val="3366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667" name="Rectangle 52"/>
              <p:cNvSpPr>
                <a:spLocks noChangeArrowheads="1"/>
              </p:cNvSpPr>
              <p:nvPr/>
            </p:nvSpPr>
            <p:spPr bwMode="auto">
              <a:xfrm>
                <a:off x="2064" y="1104"/>
                <a:ext cx="576" cy="192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26668" name="Object 53"/>
              <p:cNvGraphicFramePr>
                <a:graphicFrameLocks noChangeAspect="1"/>
              </p:cNvGraphicFramePr>
              <p:nvPr/>
            </p:nvGraphicFramePr>
            <p:xfrm>
              <a:off x="2112" y="1104"/>
              <a:ext cx="480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04" name="公式" r:id="rId15" imgW="444114" imgH="177646" progId="Equation.3">
                      <p:embed/>
                    </p:oleObj>
                  </mc:Choice>
                  <mc:Fallback>
                    <p:oleObj name="公式" r:id="rId15" imgW="444114" imgH="177646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2" y="1104"/>
                            <a:ext cx="480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3316" name="Text Box 68"/>
          <p:cNvSpPr txBox="1">
            <a:spLocks noChangeArrowheads="1"/>
          </p:cNvSpPr>
          <p:nvPr/>
        </p:nvSpPr>
        <p:spPr bwMode="auto">
          <a:xfrm>
            <a:off x="935038" y="1844675"/>
            <a:ext cx="1800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ea typeface="楷体_GB2312"/>
                <a:cs typeface="楷体_GB2312"/>
              </a:rPr>
              <a:t>讨论：</a:t>
            </a:r>
          </a:p>
        </p:txBody>
      </p:sp>
      <p:sp>
        <p:nvSpPr>
          <p:cNvPr id="26639" name="Text Box 69"/>
          <p:cNvSpPr txBox="1">
            <a:spLocks noChangeArrowheads="1"/>
          </p:cNvSpPr>
          <p:nvPr/>
        </p:nvSpPr>
        <p:spPr bwMode="auto">
          <a:xfrm>
            <a:off x="8640763" y="6400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12</a:t>
            </a:r>
            <a:endParaRPr lang="en-US" altLang="zh-CN" sz="1800" b="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pSp>
        <p:nvGrpSpPr>
          <p:cNvPr id="26640" name="组合 2"/>
          <p:cNvGrpSpPr>
            <a:grpSpLocks/>
          </p:cNvGrpSpPr>
          <p:nvPr/>
        </p:nvGrpSpPr>
        <p:grpSpPr bwMode="auto">
          <a:xfrm>
            <a:off x="1655763" y="296863"/>
            <a:ext cx="7051675" cy="1547812"/>
            <a:chOff x="1655763" y="296863"/>
            <a:chExt cx="7051669" cy="1547812"/>
          </a:xfrm>
        </p:grpSpPr>
        <p:graphicFrame>
          <p:nvGraphicFramePr>
            <p:cNvPr id="26641" name="Object 11"/>
            <p:cNvGraphicFramePr>
              <a:graphicFrameLocks noChangeAspect="1"/>
            </p:cNvGraphicFramePr>
            <p:nvPr/>
          </p:nvGraphicFramePr>
          <p:xfrm>
            <a:off x="1816100" y="909638"/>
            <a:ext cx="547688" cy="338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05" name="Equation" r:id="rId17" imgW="558558" imgH="177723" progId="Equation.DSMT4">
                    <p:embed/>
                  </p:oleObj>
                </mc:Choice>
                <mc:Fallback>
                  <p:oleObj name="Equation" r:id="rId17" imgW="558558" imgH="177723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6100" y="909638"/>
                          <a:ext cx="547688" cy="338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2" name="Object 55"/>
            <p:cNvGraphicFramePr>
              <a:graphicFrameLocks noChangeAspect="1"/>
            </p:cNvGraphicFramePr>
            <p:nvPr/>
          </p:nvGraphicFramePr>
          <p:xfrm>
            <a:off x="5227638" y="781050"/>
            <a:ext cx="2195513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06" name="Equation" r:id="rId19" imgW="1523339" imgH="266584" progId="Equation.DSMT4">
                    <p:embed/>
                  </p:oleObj>
                </mc:Choice>
                <mc:Fallback>
                  <p:oleObj name="Equation" r:id="rId19" imgW="1523339" imgH="266584" progId="Equation.DSMT4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7638" y="781050"/>
                          <a:ext cx="2195513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3" name="Object 56"/>
            <p:cNvGraphicFramePr>
              <a:graphicFrameLocks noChangeAspect="1"/>
            </p:cNvGraphicFramePr>
            <p:nvPr/>
          </p:nvGraphicFramePr>
          <p:xfrm>
            <a:off x="2697163" y="395288"/>
            <a:ext cx="1982788" cy="657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07" name="Equation" r:id="rId21" imgW="1803400" imgH="596900" progId="Equation.DSMT4">
                    <p:embed/>
                  </p:oleObj>
                </mc:Choice>
                <mc:Fallback>
                  <p:oleObj name="Equation" r:id="rId21" imgW="1803400" imgH="596900" progId="Equation.DSMT4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7163" y="395288"/>
                          <a:ext cx="1982788" cy="657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4" name="Object 57"/>
            <p:cNvGraphicFramePr>
              <a:graphicFrameLocks noChangeAspect="1"/>
            </p:cNvGraphicFramePr>
            <p:nvPr/>
          </p:nvGraphicFramePr>
          <p:xfrm>
            <a:off x="2668588" y="1123950"/>
            <a:ext cx="2624138" cy="66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08" name="Equation" r:id="rId23" imgW="2400300" imgH="596900" progId="Equation.DSMT4">
                    <p:embed/>
                  </p:oleObj>
                </mc:Choice>
                <mc:Fallback>
                  <p:oleObj name="Equation" r:id="rId23" imgW="2400300" imgH="596900" progId="Equation.DSMT4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8588" y="1123950"/>
                          <a:ext cx="2624138" cy="660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5" name="AutoShape 58"/>
            <p:cNvSpPr>
              <a:spLocks/>
            </p:cNvSpPr>
            <p:nvPr/>
          </p:nvSpPr>
          <p:spPr bwMode="auto">
            <a:xfrm>
              <a:off x="2413000" y="585788"/>
              <a:ext cx="250825" cy="1042987"/>
            </a:xfrm>
            <a:prstGeom prst="leftBrace">
              <a:avLst>
                <a:gd name="adj1" fmla="val 34652"/>
                <a:gd name="adj2" fmla="val 50000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6646" name="Rectangle 66"/>
            <p:cNvSpPr>
              <a:spLocks noChangeArrowheads="1"/>
            </p:cNvSpPr>
            <p:nvPr/>
          </p:nvSpPr>
          <p:spPr bwMode="auto">
            <a:xfrm>
              <a:off x="1655763" y="296863"/>
              <a:ext cx="5940425" cy="1547812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pic>
          <p:nvPicPr>
            <p:cNvPr id="26647" name="Picture 34" descr="dove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29526" y="635766"/>
              <a:ext cx="1077906" cy="1079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3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75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75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75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75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75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75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75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75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75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  <p:bldP spid="53251" grpId="0" autoUpdateAnimBg="0"/>
      <p:bldP spid="53252" grpId="0" autoUpdateAnimBg="0"/>
      <p:bldP spid="53253" grpId="0" autoUpdateAnimBg="0"/>
      <p:bldP spid="53262" grpId="0" animBg="1" autoUpdateAnimBg="0"/>
      <p:bldP spid="53263" grpId="0" autoUpdateAnimBg="0"/>
      <p:bldP spid="53264" grpId="0" autoUpdateAnimBg="0"/>
      <p:bldP spid="53265" grpId="0" autoUpdateAnimBg="0"/>
      <p:bldP spid="53266" grpId="0" autoUpdateAnimBg="0"/>
      <p:bldP spid="53267" grpId="0" autoUpdateAnimBg="0"/>
      <p:bldP spid="53268" grpId="0" autoUpdateAnimBg="0"/>
      <p:bldP spid="533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863600" y="4724400"/>
            <a:ext cx="7921625" cy="1476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80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1028700" y="5105400"/>
          <a:ext cx="3182938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1" name="Equation" r:id="rId3" imgW="2374900" imgH="381000" progId="Equation.DSMT4">
                  <p:embed/>
                </p:oleObj>
              </mc:Choice>
              <mc:Fallback>
                <p:oleObj name="Equation" r:id="rId3" imgW="2374900" imgH="38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5105400"/>
                        <a:ext cx="3182938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482600" y="288925"/>
            <a:ext cx="6786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3.2.3 </a:t>
            </a:r>
            <a:r>
              <a:rPr kumimoji="1" lang="zh-CN" altLang="en-US" sz="2800">
                <a:latin typeface="Times New Roman" panose="02020603050405020304" pitchFamily="18" charset="0"/>
              </a:rPr>
              <a:t>有介质时明暗条纹的位置</a:t>
            </a: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1439863" y="982663"/>
            <a:ext cx="3600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光程差条件：</a:t>
            </a:r>
          </a:p>
        </p:txBody>
      </p:sp>
      <p:sp>
        <p:nvSpPr>
          <p:cNvPr id="55327" name="AutoShape 31"/>
          <p:cNvSpPr>
            <a:spLocks/>
          </p:cNvSpPr>
          <p:nvPr/>
        </p:nvSpPr>
        <p:spPr bwMode="auto">
          <a:xfrm>
            <a:off x="4211638" y="5013325"/>
            <a:ext cx="288925" cy="719138"/>
          </a:xfrm>
          <a:prstGeom prst="leftBrace">
            <a:avLst>
              <a:gd name="adj1" fmla="val 20742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55328" name="Object 32"/>
          <p:cNvGraphicFramePr>
            <a:graphicFrameLocks noChangeAspect="1"/>
          </p:cNvGraphicFramePr>
          <p:nvPr/>
        </p:nvGraphicFramePr>
        <p:xfrm>
          <a:off x="4522788" y="5399088"/>
          <a:ext cx="120015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2" name="Equation" r:id="rId5" imgW="1371600" imgH="673100" progId="Equation.DSMT4">
                  <p:embed/>
                </p:oleObj>
              </mc:Choice>
              <mc:Fallback>
                <p:oleObj name="Equation" r:id="rId5" imgW="1371600" imgH="6731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2788" y="5399088"/>
                        <a:ext cx="1200150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9" name="Object 33"/>
          <p:cNvGraphicFramePr>
            <a:graphicFrameLocks noChangeAspect="1"/>
          </p:cNvGraphicFramePr>
          <p:nvPr/>
        </p:nvGraphicFramePr>
        <p:xfrm>
          <a:off x="4643438" y="4940300"/>
          <a:ext cx="50482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3" name="Equation" r:id="rId7" imgW="457002" imgH="317362" progId="Equation.DSMT4">
                  <p:embed/>
                </p:oleObj>
              </mc:Choice>
              <mc:Fallback>
                <p:oleObj name="Equation" r:id="rId7" imgW="457002" imgH="317362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940300"/>
                        <a:ext cx="504825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30" name="Object 34"/>
          <p:cNvGraphicFramePr>
            <a:graphicFrameLocks noChangeAspect="1"/>
          </p:cNvGraphicFramePr>
          <p:nvPr/>
        </p:nvGraphicFramePr>
        <p:xfrm>
          <a:off x="6588125" y="5283200"/>
          <a:ext cx="213518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4" name="Equation" r:id="rId9" imgW="1841500" imgH="393700" progId="Equation.DSMT4">
                  <p:embed/>
                </p:oleObj>
              </mc:Choice>
              <mc:Fallback>
                <p:oleObj name="Equation" r:id="rId9" imgW="1841500" imgH="3937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5283200"/>
                        <a:ext cx="2135188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31" name="Rectangle 35"/>
          <p:cNvSpPr>
            <a:spLocks noChangeArrowheads="1"/>
          </p:cNvSpPr>
          <p:nvPr/>
        </p:nvSpPr>
        <p:spPr bwMode="auto">
          <a:xfrm>
            <a:off x="5938838" y="5516563"/>
            <a:ext cx="1512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min</a:t>
            </a:r>
            <a:endParaRPr lang="en-US" altLang="zh-CN" sz="2400" b="0"/>
          </a:p>
        </p:txBody>
      </p:sp>
      <p:sp>
        <p:nvSpPr>
          <p:cNvPr id="55332" name="Rectangle 36"/>
          <p:cNvSpPr>
            <a:spLocks noChangeArrowheads="1"/>
          </p:cNvSpPr>
          <p:nvPr/>
        </p:nvSpPr>
        <p:spPr bwMode="auto">
          <a:xfrm>
            <a:off x="5938838" y="4940300"/>
            <a:ext cx="1008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max</a:t>
            </a:r>
            <a:endParaRPr lang="en-US" altLang="zh-CN" sz="2400" b="0"/>
          </a:p>
        </p:txBody>
      </p:sp>
      <p:sp>
        <p:nvSpPr>
          <p:cNvPr id="27660" name="Text Box 37"/>
          <p:cNvSpPr txBox="1">
            <a:spLocks noChangeArrowheads="1"/>
          </p:cNvSpPr>
          <p:nvPr/>
        </p:nvSpPr>
        <p:spPr bwMode="auto">
          <a:xfrm>
            <a:off x="8640763" y="6400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13</a:t>
            </a:r>
            <a:endParaRPr lang="en-US" altLang="zh-CN" sz="1800" b="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pSp>
        <p:nvGrpSpPr>
          <p:cNvPr id="27661" name="组合 7"/>
          <p:cNvGrpSpPr>
            <a:grpSpLocks/>
          </p:cNvGrpSpPr>
          <p:nvPr/>
        </p:nvGrpSpPr>
        <p:grpSpPr bwMode="auto">
          <a:xfrm>
            <a:off x="1511300" y="1096963"/>
            <a:ext cx="6153150" cy="3340100"/>
            <a:chOff x="1511300" y="1096963"/>
            <a:chExt cx="6153150" cy="3340100"/>
          </a:xfrm>
        </p:grpSpPr>
        <p:graphicFrame>
          <p:nvGraphicFramePr>
            <p:cNvPr id="27662" name="Object 10"/>
            <p:cNvGraphicFramePr>
              <a:graphicFrameLocks noChangeAspect="1"/>
            </p:cNvGraphicFramePr>
            <p:nvPr/>
          </p:nvGraphicFramePr>
          <p:xfrm>
            <a:off x="6462720" y="1223980"/>
            <a:ext cx="114299" cy="214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85" name="Equation" r:id="rId11" imgW="0" imgH="95310" progId="Equation.DSMT4">
                    <p:embed/>
                  </p:oleObj>
                </mc:Choice>
                <mc:Fallback>
                  <p:oleObj name="Equation" r:id="rId11" imgW="0" imgH="9531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62720" y="1223980"/>
                          <a:ext cx="114299" cy="214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3" name="Line 11"/>
            <p:cNvSpPr>
              <a:spLocks noChangeShapeType="1"/>
            </p:cNvSpPr>
            <p:nvPr/>
          </p:nvSpPr>
          <p:spPr bwMode="auto">
            <a:xfrm flipV="1">
              <a:off x="2081249" y="1478013"/>
              <a:ext cx="5029167" cy="13717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Line 12"/>
            <p:cNvSpPr>
              <a:spLocks noChangeShapeType="1"/>
            </p:cNvSpPr>
            <p:nvPr/>
          </p:nvSpPr>
          <p:spPr bwMode="auto">
            <a:xfrm flipV="1">
              <a:off x="2081249" y="1478013"/>
              <a:ext cx="5029167" cy="274355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Oval 13"/>
            <p:cNvSpPr>
              <a:spLocks noChangeArrowheads="1"/>
            </p:cNvSpPr>
            <p:nvPr/>
          </p:nvSpPr>
          <p:spPr bwMode="auto">
            <a:xfrm>
              <a:off x="2005050" y="2773581"/>
              <a:ext cx="152399" cy="1524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7666" name="Oval 14"/>
            <p:cNvSpPr>
              <a:spLocks noChangeArrowheads="1"/>
            </p:cNvSpPr>
            <p:nvPr/>
          </p:nvSpPr>
          <p:spPr bwMode="auto">
            <a:xfrm>
              <a:off x="2081249" y="4145360"/>
              <a:ext cx="152399" cy="1524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7667" name="Rectangle 15"/>
            <p:cNvSpPr>
              <a:spLocks noChangeArrowheads="1"/>
            </p:cNvSpPr>
            <p:nvPr/>
          </p:nvSpPr>
          <p:spPr bwMode="auto">
            <a:xfrm rot="-1577391">
              <a:off x="2843244" y="3383261"/>
              <a:ext cx="761995" cy="45726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7668" name="Rectangle 16"/>
            <p:cNvSpPr>
              <a:spLocks noChangeArrowheads="1"/>
            </p:cNvSpPr>
            <p:nvPr/>
          </p:nvSpPr>
          <p:spPr bwMode="auto">
            <a:xfrm rot="-1577391">
              <a:off x="3900512" y="2813274"/>
              <a:ext cx="766757" cy="457260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7669" name="Rectangle 17"/>
            <p:cNvSpPr>
              <a:spLocks noChangeArrowheads="1"/>
            </p:cNvSpPr>
            <p:nvPr/>
          </p:nvSpPr>
          <p:spPr bwMode="auto">
            <a:xfrm rot="-1577391">
              <a:off x="5053030" y="2087692"/>
              <a:ext cx="1062030" cy="45726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7670" name="Rectangle 18"/>
            <p:cNvSpPr>
              <a:spLocks noChangeArrowheads="1"/>
            </p:cNvSpPr>
            <p:nvPr/>
          </p:nvSpPr>
          <p:spPr bwMode="auto">
            <a:xfrm rot="-835001">
              <a:off x="2843244" y="2240112"/>
              <a:ext cx="914394" cy="45726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7671" name="Rectangle 19"/>
            <p:cNvSpPr>
              <a:spLocks noChangeArrowheads="1"/>
            </p:cNvSpPr>
            <p:nvPr/>
          </p:nvSpPr>
          <p:spPr bwMode="auto">
            <a:xfrm rot="-835001">
              <a:off x="4443434" y="1935272"/>
              <a:ext cx="523872" cy="3889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7672" name="Oval 20"/>
            <p:cNvSpPr>
              <a:spLocks noChangeArrowheads="1"/>
            </p:cNvSpPr>
            <p:nvPr/>
          </p:nvSpPr>
          <p:spPr bwMode="auto">
            <a:xfrm>
              <a:off x="7034217" y="1401803"/>
              <a:ext cx="152399" cy="15242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7673" name="Text Box 21"/>
            <p:cNvSpPr txBox="1">
              <a:spLocks noChangeArrowheads="1"/>
            </p:cNvSpPr>
            <p:nvPr/>
          </p:nvSpPr>
          <p:spPr bwMode="auto">
            <a:xfrm>
              <a:off x="7262815" y="1096963"/>
              <a:ext cx="401635" cy="51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</a:rPr>
                <a:t>P</a:t>
              </a:r>
              <a:endParaRPr kumimoji="1" lang="en-US" altLang="zh-CN" sz="2400" b="0" i="1">
                <a:latin typeface="Times New Roman" panose="02020603050405020304" pitchFamily="18" charset="0"/>
              </a:endParaRPr>
            </a:p>
          </p:txBody>
        </p:sp>
        <p:sp>
          <p:nvSpPr>
            <p:cNvPr id="27674" name="TextBox 45"/>
            <p:cNvSpPr txBox="1">
              <a:spLocks noChangeArrowheads="1"/>
            </p:cNvSpPr>
            <p:nvPr/>
          </p:nvSpPr>
          <p:spPr bwMode="auto">
            <a:xfrm>
              <a:off x="1511300" y="2598919"/>
              <a:ext cx="657230" cy="523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</a:rPr>
                <a:t>S</a:t>
              </a:r>
              <a:r>
                <a:rPr lang="en-US" altLang="zh-CN" sz="2800" baseline="-25000">
                  <a:latin typeface="Times New Roman" panose="02020603050405020304" pitchFamily="18" charset="0"/>
                </a:rPr>
                <a:t>1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7675" name="TextBox 46"/>
            <p:cNvSpPr txBox="1">
              <a:spLocks noChangeArrowheads="1"/>
            </p:cNvSpPr>
            <p:nvPr/>
          </p:nvSpPr>
          <p:spPr bwMode="auto">
            <a:xfrm>
              <a:off x="1584326" y="3913558"/>
              <a:ext cx="657230" cy="523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</a:rPr>
                <a:t>S</a:t>
              </a:r>
              <a:r>
                <a:rPr lang="en-US" altLang="zh-CN" sz="2800" baseline="-25000">
                  <a:latin typeface="Times New Roman" panose="02020603050405020304" pitchFamily="18" charset="0"/>
                </a:rPr>
                <a:t>2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7676" name="文本框 5"/>
            <p:cNvSpPr txBox="1">
              <a:spLocks noChangeArrowheads="1"/>
            </p:cNvSpPr>
            <p:nvPr/>
          </p:nvSpPr>
          <p:spPr bwMode="auto">
            <a:xfrm>
              <a:off x="6100195" y="1194654"/>
              <a:ext cx="3642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7677" name="文本框 34"/>
            <p:cNvSpPr txBox="1">
              <a:spLocks noChangeArrowheads="1"/>
            </p:cNvSpPr>
            <p:nvPr/>
          </p:nvSpPr>
          <p:spPr bwMode="auto">
            <a:xfrm>
              <a:off x="6438582" y="1786354"/>
              <a:ext cx="3642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78" name="文本框 6"/>
            <p:cNvSpPr txBox="1">
              <a:spLocks noChangeArrowheads="1"/>
            </p:cNvSpPr>
            <p:nvPr/>
          </p:nvSpPr>
          <p:spPr bwMode="auto">
            <a:xfrm>
              <a:off x="2419199" y="3867284"/>
              <a:ext cx="5966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</a:rPr>
                <a:t>n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000" i="1">
                  <a:latin typeface="Times New Roman" panose="02020603050405020304" pitchFamily="18" charset="0"/>
                </a:rPr>
                <a:t>r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1</a:t>
              </a:r>
              <a:endParaRPr lang="zh-CN" altLang="en-US" sz="20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7679" name="文本框 37"/>
            <p:cNvSpPr txBox="1">
              <a:spLocks noChangeArrowheads="1"/>
            </p:cNvSpPr>
            <p:nvPr/>
          </p:nvSpPr>
          <p:spPr bwMode="auto">
            <a:xfrm>
              <a:off x="3224241" y="3698689"/>
              <a:ext cx="5966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</a:rPr>
                <a:t>n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000" i="1">
                  <a:latin typeface="Times New Roman" panose="02020603050405020304" pitchFamily="18" charset="0"/>
                </a:rPr>
                <a:t>r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2</a:t>
              </a:r>
              <a:endParaRPr lang="zh-CN" altLang="en-US" sz="20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7680" name="文本框 38"/>
            <p:cNvSpPr txBox="1">
              <a:spLocks noChangeArrowheads="1"/>
            </p:cNvSpPr>
            <p:nvPr/>
          </p:nvSpPr>
          <p:spPr bwMode="auto">
            <a:xfrm>
              <a:off x="5577295" y="2468742"/>
              <a:ext cx="5229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</a:rPr>
                <a:t>n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i</a:t>
              </a:r>
              <a:r>
                <a:rPr lang="en-US" altLang="zh-CN" sz="2000" i="1">
                  <a:latin typeface="Times New Roman" panose="02020603050405020304" pitchFamily="18" charset="0"/>
                </a:rPr>
                <a:t>r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i</a:t>
              </a:r>
              <a:endParaRPr lang="zh-CN" altLang="en-US" sz="2000" baseline="-250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5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5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5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5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nimBg="1"/>
      <p:bldP spid="55303" grpId="0" autoUpdateAnimBg="0"/>
      <p:bldP spid="55304" grpId="0" autoUpdateAnimBg="0"/>
      <p:bldP spid="55327" grpId="0" animBg="1"/>
      <p:bldP spid="55331" grpId="0"/>
      <p:bldP spid="553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153988" y="106363"/>
            <a:ext cx="4587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0000CC"/>
                </a:solidFill>
                <a:latin typeface="Times New Roman" panose="02020603050405020304" pitchFamily="18" charset="0"/>
              </a:rPr>
              <a:t>3.3 </a:t>
            </a:r>
            <a:r>
              <a:rPr kumimoji="1" lang="zh-CN" altLang="en-US" sz="2800">
                <a:solidFill>
                  <a:srgbClr val="0000CC"/>
                </a:solidFill>
                <a:latin typeface="Times New Roman" panose="02020603050405020304" pitchFamily="18" charset="0"/>
              </a:rPr>
              <a:t>杨氏实验的又一装置</a:t>
            </a:r>
            <a:endParaRPr kumimoji="1" lang="zh-CN" altLang="en-US" sz="2800" b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973138" y="3321050"/>
            <a:ext cx="7343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/>
                <a:cs typeface="楷体_GB2312"/>
              </a:rPr>
              <a:t>P</a:t>
            </a:r>
            <a:r>
              <a:rPr kumimoji="1" lang="zh-CN" altLang="en-US" sz="2800">
                <a:latin typeface="Times New Roman" panose="02020603050405020304" pitchFamily="18" charset="0"/>
                <a:ea typeface="楷体_GB2312"/>
                <a:cs typeface="楷体_GB2312"/>
              </a:rPr>
              <a:t>点的明暗条件与真空中完全相同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373063" y="3867150"/>
            <a:ext cx="84597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dirty="0">
                <a:latin typeface="Times New Roman" panose="02020603050405020304" pitchFamily="18" charset="0"/>
              </a:rPr>
              <a:t> </a:t>
            </a:r>
            <a:r>
              <a:rPr kumimoji="1" lang="zh-CN" altLang="zh-CN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费马原理：</a:t>
            </a:r>
            <a:r>
              <a:rPr kumimoji="1" lang="zh-CN" altLang="zh-CN" sz="2800" dirty="0" smtClean="0">
                <a:latin typeface="Times New Roman" panose="02020603050405020304" pitchFamily="18" charset="0"/>
              </a:rPr>
              <a:t>从平行</a:t>
            </a:r>
            <a:r>
              <a:rPr kumimoji="1" lang="zh-CN" altLang="zh-CN" sz="2800" dirty="0">
                <a:latin typeface="Times New Roman" panose="02020603050405020304" pitchFamily="18" charset="0"/>
              </a:rPr>
              <a:t>光的</a:t>
            </a:r>
            <a:r>
              <a:rPr kumimoji="1" lang="zh-CN" altLang="zh-CN" sz="2800" dirty="0" smtClean="0">
                <a:latin typeface="Times New Roman" panose="02020603050405020304" pitchFamily="18" charset="0"/>
              </a:rPr>
              <a:t>任一</a:t>
            </a:r>
            <a:r>
              <a:rPr kumimoji="1" lang="zh-CN" altLang="en-US" sz="2800" dirty="0" smtClean="0">
                <a:latin typeface="Times New Roman" panose="02020603050405020304" pitchFamily="18" charset="0"/>
              </a:rPr>
              <a:t>波</a:t>
            </a:r>
            <a:r>
              <a:rPr kumimoji="1" lang="zh-CN" altLang="zh-CN" sz="2800" dirty="0" smtClean="0">
                <a:latin typeface="Times New Roman" panose="02020603050405020304" pitchFamily="18" charset="0"/>
              </a:rPr>
              <a:t>面</a:t>
            </a:r>
            <a:r>
              <a:rPr kumimoji="1" lang="zh-CN" altLang="zh-CN" sz="2800" dirty="0">
                <a:latin typeface="Times New Roman" panose="02020603050405020304" pitchFamily="18" charset="0"/>
              </a:rPr>
              <a:t>算起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 </a:t>
            </a:r>
            <a:r>
              <a:rPr kumimoji="1" lang="zh-CN" altLang="zh-CN" sz="2800" dirty="0" smtClean="0">
                <a:latin typeface="Times New Roman" panose="02020603050405020304" pitchFamily="18" charset="0"/>
              </a:rPr>
              <a:t>各平行</a:t>
            </a:r>
            <a:r>
              <a:rPr kumimoji="1" lang="zh-CN" altLang="zh-CN" sz="2800" dirty="0">
                <a:latin typeface="Times New Roman" panose="02020603050405020304" pitchFamily="18" charset="0"/>
              </a:rPr>
              <a:t>光线到会聚点的光程相等（即</a:t>
            </a:r>
            <a:r>
              <a:rPr kumimoji="1" lang="zh-CN" altLang="zh-CN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透镜不附加光程差</a:t>
            </a:r>
            <a:r>
              <a:rPr kumimoji="1" lang="zh-CN" altLang="zh-CN" sz="2800" dirty="0">
                <a:latin typeface="Times New Roman" panose="02020603050405020304" pitchFamily="18" charset="0"/>
              </a:rPr>
              <a:t>）。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795338" y="5192713"/>
            <a:ext cx="5072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zh-CN" sz="2800">
                <a:latin typeface="Times New Roman" panose="02020603050405020304" pitchFamily="18" charset="0"/>
              </a:rPr>
              <a:t>光程差仍</a:t>
            </a:r>
            <a:r>
              <a:rPr kumimoji="1" lang="zh-CN" altLang="en-US" sz="2800">
                <a:latin typeface="Times New Roman" panose="02020603050405020304" pitchFamily="18" charset="0"/>
              </a:rPr>
              <a:t>为</a:t>
            </a:r>
            <a:r>
              <a:rPr kumimoji="1" lang="zh-CN" altLang="zh-CN" sz="2800">
                <a:latin typeface="Times New Roman" panose="02020603050405020304" pitchFamily="18" charset="0"/>
              </a:rPr>
              <a:t>：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S</a:t>
            </a:r>
            <a:r>
              <a:rPr kumimoji="1" lang="en-US" altLang="zh-CN" sz="28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800" i="1">
                <a:latin typeface="Times New Roman" panose="02020603050405020304" pitchFamily="18" charset="0"/>
              </a:rPr>
              <a:t>b</a:t>
            </a:r>
          </a:p>
        </p:txBody>
      </p:sp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1036638" y="5948363"/>
          <a:ext cx="138271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4" name="Equation" r:id="rId3" imgW="939392" imgH="291973" progId="Equation.DSMT4">
                  <p:embed/>
                </p:oleObj>
              </mc:Choice>
              <mc:Fallback>
                <p:oleObj name="Equation" r:id="rId3" imgW="939392" imgH="29197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5948363"/>
                        <a:ext cx="1382712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1577975" y="1754188"/>
            <a:ext cx="304800" cy="87153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Arc 16"/>
          <p:cNvSpPr>
            <a:spLocks/>
          </p:cNvSpPr>
          <p:nvPr/>
        </p:nvSpPr>
        <p:spPr bwMode="auto">
          <a:xfrm flipV="1">
            <a:off x="1547813" y="2078038"/>
            <a:ext cx="152400" cy="73025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6365" name="Object 45"/>
          <p:cNvGraphicFramePr>
            <a:graphicFrameLocks noChangeAspect="1"/>
          </p:cNvGraphicFramePr>
          <p:nvPr/>
        </p:nvGraphicFramePr>
        <p:xfrm>
          <a:off x="2406650" y="5943600"/>
          <a:ext cx="144621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5" name="Equation" r:id="rId5" imgW="812447" imgH="228501" progId="Equation.DSMT4">
                  <p:embed/>
                </p:oleObj>
              </mc:Choice>
              <mc:Fallback>
                <p:oleObj name="Equation" r:id="rId5" imgW="812447" imgH="228501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5943600"/>
                        <a:ext cx="1446213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69" name="AutoShape 49"/>
          <p:cNvSpPr>
            <a:spLocks/>
          </p:cNvSpPr>
          <p:nvPr/>
        </p:nvSpPr>
        <p:spPr bwMode="auto">
          <a:xfrm>
            <a:off x="3951288" y="5734050"/>
            <a:ext cx="288925" cy="719138"/>
          </a:xfrm>
          <a:prstGeom prst="leftBrace">
            <a:avLst>
              <a:gd name="adj1" fmla="val 20742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56370" name="Object 50"/>
          <p:cNvGraphicFramePr>
            <a:graphicFrameLocks noChangeAspect="1"/>
          </p:cNvGraphicFramePr>
          <p:nvPr/>
        </p:nvGraphicFramePr>
        <p:xfrm>
          <a:off x="4295775" y="6119813"/>
          <a:ext cx="120015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6" name="Equation" r:id="rId7" imgW="1371600" imgH="673100" progId="Equation.DSMT4">
                  <p:embed/>
                </p:oleObj>
              </mc:Choice>
              <mc:Fallback>
                <p:oleObj name="Equation" r:id="rId7" imgW="1371600" imgH="6731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5" y="6119813"/>
                        <a:ext cx="1200150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71" name="Object 51"/>
          <p:cNvGraphicFramePr>
            <a:graphicFrameLocks noChangeAspect="1"/>
          </p:cNvGraphicFramePr>
          <p:nvPr/>
        </p:nvGraphicFramePr>
        <p:xfrm>
          <a:off x="4416425" y="5661025"/>
          <a:ext cx="50482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7" name="Equation" r:id="rId9" imgW="457002" imgH="317362" progId="Equation.DSMT4">
                  <p:embed/>
                </p:oleObj>
              </mc:Choice>
              <mc:Fallback>
                <p:oleObj name="Equation" r:id="rId9" imgW="457002" imgH="317362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6425" y="5661025"/>
                        <a:ext cx="504825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72" name="Object 52"/>
          <p:cNvGraphicFramePr>
            <a:graphicFrameLocks noChangeAspect="1"/>
          </p:cNvGraphicFramePr>
          <p:nvPr/>
        </p:nvGraphicFramePr>
        <p:xfrm>
          <a:off x="6489700" y="5984875"/>
          <a:ext cx="213518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8" name="Equation" r:id="rId11" imgW="1841500" imgH="393700" progId="Equation.DSMT4">
                  <p:embed/>
                </p:oleObj>
              </mc:Choice>
              <mc:Fallback>
                <p:oleObj name="Equation" r:id="rId11" imgW="1841500" imgH="39370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5984875"/>
                        <a:ext cx="2135188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73" name="Rectangle 53"/>
          <p:cNvSpPr>
            <a:spLocks noChangeArrowheads="1"/>
          </p:cNvSpPr>
          <p:nvPr/>
        </p:nvSpPr>
        <p:spPr bwMode="auto">
          <a:xfrm>
            <a:off x="5761038" y="6237288"/>
            <a:ext cx="709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Times New Roman" panose="02020603050405020304" pitchFamily="18" charset="0"/>
              </a:rPr>
              <a:t>min</a:t>
            </a:r>
            <a:endParaRPr lang="en-US" altLang="zh-CN" sz="2400" b="0">
              <a:solidFill>
                <a:srgbClr val="0000CC"/>
              </a:solidFill>
            </a:endParaRPr>
          </a:p>
        </p:txBody>
      </p:sp>
      <p:sp>
        <p:nvSpPr>
          <p:cNvPr id="56374" name="Rectangle 54"/>
          <p:cNvSpPr>
            <a:spLocks noChangeArrowheads="1"/>
          </p:cNvSpPr>
          <p:nvPr/>
        </p:nvSpPr>
        <p:spPr bwMode="auto">
          <a:xfrm>
            <a:off x="5711825" y="5661025"/>
            <a:ext cx="758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max</a:t>
            </a:r>
            <a:endParaRPr lang="en-US" altLang="zh-CN" sz="2400" b="0"/>
          </a:p>
        </p:txBody>
      </p:sp>
      <p:sp>
        <p:nvSpPr>
          <p:cNvPr id="28688" name="Text Box 55"/>
          <p:cNvSpPr txBox="1">
            <a:spLocks noChangeArrowheads="1"/>
          </p:cNvSpPr>
          <p:nvPr/>
        </p:nvSpPr>
        <p:spPr bwMode="auto">
          <a:xfrm>
            <a:off x="8640763" y="6400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14</a:t>
            </a:r>
            <a:endParaRPr lang="en-US" altLang="zh-CN" sz="1800" b="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pSp>
        <p:nvGrpSpPr>
          <p:cNvPr id="2" name="组合 58"/>
          <p:cNvGrpSpPr>
            <a:grpSpLocks/>
          </p:cNvGrpSpPr>
          <p:nvPr/>
        </p:nvGrpSpPr>
        <p:grpSpPr bwMode="auto">
          <a:xfrm>
            <a:off x="847725" y="276225"/>
            <a:ext cx="7397750" cy="3025775"/>
            <a:chOff x="847725" y="276844"/>
            <a:chExt cx="7397310" cy="3024521"/>
          </a:xfrm>
        </p:grpSpPr>
        <p:grpSp>
          <p:nvGrpSpPr>
            <p:cNvPr id="28692" name="Group 18"/>
            <p:cNvGrpSpPr>
              <a:grpSpLocks/>
            </p:cNvGrpSpPr>
            <p:nvPr/>
          </p:nvGrpSpPr>
          <p:grpSpPr bwMode="auto">
            <a:xfrm>
              <a:off x="847725" y="691219"/>
              <a:ext cx="7397310" cy="2579621"/>
              <a:chOff x="144" y="528"/>
              <a:chExt cx="4682" cy="1728"/>
            </a:xfrm>
          </p:grpSpPr>
          <p:sp>
            <p:nvSpPr>
              <p:cNvPr id="28702" name="Line 19"/>
              <p:cNvSpPr>
                <a:spLocks noChangeShapeType="1"/>
              </p:cNvSpPr>
              <p:nvPr/>
            </p:nvSpPr>
            <p:spPr bwMode="auto">
              <a:xfrm flipH="1">
                <a:off x="576" y="86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3" name="Line 20"/>
              <p:cNvSpPr>
                <a:spLocks noChangeShapeType="1"/>
              </p:cNvSpPr>
              <p:nvPr/>
            </p:nvSpPr>
            <p:spPr bwMode="auto">
              <a:xfrm>
                <a:off x="576" y="1296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4" name="Line 21"/>
              <p:cNvSpPr>
                <a:spLocks noChangeShapeType="1"/>
              </p:cNvSpPr>
              <p:nvPr/>
            </p:nvSpPr>
            <p:spPr bwMode="auto">
              <a:xfrm>
                <a:off x="576" y="1872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5" name="Line 22"/>
              <p:cNvSpPr>
                <a:spLocks noChangeShapeType="1"/>
              </p:cNvSpPr>
              <p:nvPr/>
            </p:nvSpPr>
            <p:spPr bwMode="auto">
              <a:xfrm flipV="1">
                <a:off x="576" y="1680"/>
                <a:ext cx="72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6" name="Line 25"/>
              <p:cNvSpPr>
                <a:spLocks noChangeShapeType="1"/>
              </p:cNvSpPr>
              <p:nvPr/>
            </p:nvSpPr>
            <p:spPr bwMode="auto">
              <a:xfrm>
                <a:off x="583" y="1530"/>
                <a:ext cx="3840" cy="0"/>
              </a:xfrm>
              <a:prstGeom prst="line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707" name="Line 27"/>
              <p:cNvSpPr>
                <a:spLocks noChangeShapeType="1"/>
              </p:cNvSpPr>
              <p:nvPr/>
            </p:nvSpPr>
            <p:spPr bwMode="auto">
              <a:xfrm flipH="1">
                <a:off x="576" y="2160"/>
                <a:ext cx="14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8" name="Line 28"/>
              <p:cNvSpPr>
                <a:spLocks noChangeShapeType="1"/>
              </p:cNvSpPr>
              <p:nvPr/>
            </p:nvSpPr>
            <p:spPr bwMode="auto">
              <a:xfrm>
                <a:off x="2880" y="2160"/>
                <a:ext cx="15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9" name="Line 29"/>
              <p:cNvSpPr>
                <a:spLocks noChangeShapeType="1"/>
              </p:cNvSpPr>
              <p:nvPr/>
            </p:nvSpPr>
            <p:spPr bwMode="auto">
              <a:xfrm flipH="1" flipV="1">
                <a:off x="144" y="124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0" name="Line 30"/>
              <p:cNvSpPr>
                <a:spLocks noChangeShapeType="1"/>
              </p:cNvSpPr>
              <p:nvPr/>
            </p:nvSpPr>
            <p:spPr bwMode="auto">
              <a:xfrm flipH="1" flipV="1">
                <a:off x="144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1" name="Line 31"/>
              <p:cNvSpPr>
                <a:spLocks noChangeShapeType="1"/>
              </p:cNvSpPr>
              <p:nvPr/>
            </p:nvSpPr>
            <p:spPr bwMode="auto">
              <a:xfrm>
                <a:off x="240" y="1248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2" name="Line 35"/>
              <p:cNvSpPr>
                <a:spLocks noChangeShapeType="1"/>
              </p:cNvSpPr>
              <p:nvPr/>
            </p:nvSpPr>
            <p:spPr bwMode="auto">
              <a:xfrm flipV="1">
                <a:off x="576" y="1008"/>
                <a:ext cx="768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3" name="Oval 36"/>
              <p:cNvSpPr>
                <a:spLocks noChangeArrowheads="1"/>
              </p:cNvSpPr>
              <p:nvPr/>
            </p:nvSpPr>
            <p:spPr bwMode="auto">
              <a:xfrm>
                <a:off x="1296" y="768"/>
                <a:ext cx="144" cy="1392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14" name="Oval 37"/>
              <p:cNvSpPr>
                <a:spLocks noChangeArrowheads="1"/>
              </p:cNvSpPr>
              <p:nvPr/>
            </p:nvSpPr>
            <p:spPr bwMode="auto">
              <a:xfrm>
                <a:off x="4368" y="576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15" name="Line 38"/>
              <p:cNvSpPr>
                <a:spLocks noChangeShapeType="1"/>
              </p:cNvSpPr>
              <p:nvPr/>
            </p:nvSpPr>
            <p:spPr bwMode="auto">
              <a:xfrm flipV="1">
                <a:off x="1440" y="624"/>
                <a:ext cx="2976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6" name="Line 39"/>
              <p:cNvSpPr>
                <a:spLocks noChangeShapeType="1"/>
              </p:cNvSpPr>
              <p:nvPr/>
            </p:nvSpPr>
            <p:spPr bwMode="auto">
              <a:xfrm flipV="1">
                <a:off x="1440" y="672"/>
                <a:ext cx="2928" cy="9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7" name="Rectangle 41"/>
              <p:cNvSpPr>
                <a:spLocks noChangeArrowheads="1"/>
              </p:cNvSpPr>
              <p:nvPr/>
            </p:nvSpPr>
            <p:spPr bwMode="auto">
              <a:xfrm>
                <a:off x="4464" y="528"/>
                <a:ext cx="48" cy="17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18" name="Text Box 42"/>
              <p:cNvSpPr txBox="1">
                <a:spLocks noChangeArrowheads="1"/>
              </p:cNvSpPr>
              <p:nvPr/>
            </p:nvSpPr>
            <p:spPr bwMode="auto">
              <a:xfrm>
                <a:off x="4552" y="720"/>
                <a:ext cx="274" cy="8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>
                    <a:latin typeface="Times New Roman" panose="02020603050405020304" pitchFamily="18" charset="0"/>
                  </a:rPr>
                  <a:t>焦平面</a:t>
                </a:r>
                <a:endParaRPr kumimoji="1" lang="zh-CN" altLang="en-US" sz="2400" b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8693" name="TextBox 45"/>
            <p:cNvSpPr txBox="1">
              <a:spLocks noChangeArrowheads="1"/>
            </p:cNvSpPr>
            <p:nvPr/>
          </p:nvSpPr>
          <p:spPr bwMode="auto">
            <a:xfrm>
              <a:off x="957213" y="1019142"/>
              <a:ext cx="65723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</a:rPr>
                <a:t>S</a:t>
              </a:r>
              <a:r>
                <a:rPr lang="en-US" altLang="zh-CN" sz="2800" baseline="-25000">
                  <a:latin typeface="Times New Roman" panose="02020603050405020304" pitchFamily="18" charset="0"/>
                </a:rPr>
                <a:t>1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8694" name="TextBox 46"/>
            <p:cNvSpPr txBox="1">
              <a:spLocks noChangeArrowheads="1"/>
            </p:cNvSpPr>
            <p:nvPr/>
          </p:nvSpPr>
          <p:spPr bwMode="auto">
            <a:xfrm>
              <a:off x="993726" y="2650189"/>
              <a:ext cx="65723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</a:rPr>
                <a:t>S</a:t>
              </a:r>
              <a:r>
                <a:rPr lang="en-US" altLang="zh-CN" sz="2800" baseline="-25000">
                  <a:latin typeface="Times New Roman" panose="02020603050405020304" pitchFamily="18" charset="0"/>
                </a:rPr>
                <a:t>2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8695" name="TextBox 47"/>
            <p:cNvSpPr txBox="1">
              <a:spLocks noChangeArrowheads="1"/>
            </p:cNvSpPr>
            <p:nvPr/>
          </p:nvSpPr>
          <p:spPr bwMode="auto">
            <a:xfrm>
              <a:off x="1030239" y="1895454"/>
              <a:ext cx="47466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</a:rPr>
                <a:t>d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8696" name="TextBox 49"/>
            <p:cNvSpPr txBox="1">
              <a:spLocks noChangeArrowheads="1"/>
            </p:cNvSpPr>
            <p:nvPr/>
          </p:nvSpPr>
          <p:spPr bwMode="auto">
            <a:xfrm>
              <a:off x="3987800" y="2844354"/>
              <a:ext cx="1022350" cy="457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≈ </a:t>
              </a:r>
              <a:r>
                <a:rPr lang="en-US" altLang="zh-CN" sz="24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97" name="TextBox 51"/>
            <p:cNvSpPr txBox="1">
              <a:spLocks noChangeArrowheads="1"/>
            </p:cNvSpPr>
            <p:nvPr/>
          </p:nvSpPr>
          <p:spPr bwMode="auto">
            <a:xfrm>
              <a:off x="5886468" y="398421"/>
              <a:ext cx="65723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latin typeface="Times New Roman" panose="02020603050405020304" pitchFamily="18" charset="0"/>
                </a:rPr>
                <a:t>1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8698" name="TextBox 52"/>
            <p:cNvSpPr txBox="1">
              <a:spLocks noChangeArrowheads="1"/>
            </p:cNvSpPr>
            <p:nvPr/>
          </p:nvSpPr>
          <p:spPr bwMode="auto">
            <a:xfrm>
              <a:off x="6178572" y="1238220"/>
              <a:ext cx="65723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latin typeface="Times New Roman" panose="02020603050405020304" pitchFamily="18" charset="0"/>
                </a:rPr>
                <a:t>2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8699" name="TextBox 53"/>
            <p:cNvSpPr txBox="1">
              <a:spLocks noChangeArrowheads="1"/>
            </p:cNvSpPr>
            <p:nvPr/>
          </p:nvSpPr>
          <p:spPr bwMode="auto">
            <a:xfrm>
              <a:off x="6981858" y="276844"/>
              <a:ext cx="65723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</a:rPr>
                <a:t>P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8700" name="TextBox 54"/>
            <p:cNvSpPr txBox="1">
              <a:spLocks noChangeArrowheads="1"/>
            </p:cNvSpPr>
            <p:nvPr/>
          </p:nvSpPr>
          <p:spPr bwMode="auto">
            <a:xfrm>
              <a:off x="7785144" y="434934"/>
              <a:ext cx="40164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</a:rPr>
                <a:t>x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8701" name="TextBox 55"/>
            <p:cNvSpPr txBox="1">
              <a:spLocks noChangeArrowheads="1"/>
            </p:cNvSpPr>
            <p:nvPr/>
          </p:nvSpPr>
          <p:spPr bwMode="auto">
            <a:xfrm>
              <a:off x="7273962" y="2260584"/>
              <a:ext cx="40164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</a:rPr>
                <a:t>0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797050" y="2589213"/>
            <a:ext cx="401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1468438" y="2224088"/>
            <a:ext cx="4016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75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4" dur="500"/>
                                        <p:tgtEl>
                                          <p:spTgt spid="5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6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6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6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6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5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6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6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  <p:bldP spid="56323" grpId="0" autoUpdateAnimBg="0"/>
      <p:bldP spid="56324" grpId="0" build="p" autoUpdateAnimBg="0"/>
      <p:bldP spid="56325" grpId="0" autoUpdateAnimBg="0"/>
      <p:bldP spid="56334" grpId="0" animBg="1"/>
      <p:bldP spid="56336" grpId="0" animBg="1"/>
      <p:bldP spid="56369" grpId="0" animBg="1"/>
      <p:bldP spid="56373" grpId="0"/>
      <p:bldP spid="56374" grpId="0"/>
      <p:bldP spid="57" grpId="0"/>
      <p:bldP spid="5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圆角矩形 27"/>
          <p:cNvSpPr>
            <a:spLocks noChangeArrowheads="1"/>
          </p:cNvSpPr>
          <p:nvPr/>
        </p:nvSpPr>
        <p:spPr bwMode="auto">
          <a:xfrm>
            <a:off x="3622675" y="4670425"/>
            <a:ext cx="5075238" cy="189865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800" smtClean="0">
              <a:latin typeface="Times New Roman" panose="02020603050405020304" pitchFamily="18" charset="0"/>
            </a:endParaRP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153988" y="2159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0000CC"/>
                </a:solidFill>
                <a:latin typeface="Times New Roman" panose="02020603050405020304" pitchFamily="18" charset="0"/>
              </a:rPr>
              <a:t>3.4 </a:t>
            </a:r>
            <a:r>
              <a:rPr kumimoji="1" lang="zh-CN" altLang="en-US" sz="2800">
                <a:solidFill>
                  <a:srgbClr val="0000CC"/>
                </a:solidFill>
                <a:latin typeface="Times New Roman" panose="02020603050405020304" pitchFamily="18" charset="0"/>
              </a:rPr>
              <a:t>时间相干性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665163" y="763588"/>
            <a:ext cx="70596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原子发光是间歇性的</a:t>
            </a:r>
            <a:r>
              <a:rPr kumimoji="1" lang="en-US" altLang="zh-CN" sz="2800">
                <a:latin typeface="Times New Roman" panose="02020603050405020304" pitchFamily="18" charset="0"/>
              </a:rPr>
              <a:t>,</a:t>
            </a:r>
            <a:r>
              <a:rPr kumimoji="1" lang="zh-CN" altLang="en-US" sz="2800">
                <a:latin typeface="Times New Roman" panose="02020603050405020304" pitchFamily="18" charset="0"/>
              </a:rPr>
              <a:t>每个波列持续的时间是</a:t>
            </a:r>
            <a:endParaRPr kumimoji="1" lang="zh-CN" altLang="en-US" sz="2400" b="0">
              <a:latin typeface="Times New Roman" panose="02020603050405020304" pitchFamily="18" charset="0"/>
            </a:endParaRPr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3082925" y="1274763"/>
          <a:ext cx="167163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9" name="Equation" r:id="rId3" imgW="1332921" imgH="406224" progId="Equation.DSMT4">
                  <p:embed/>
                </p:oleObj>
              </mc:Choice>
              <mc:Fallback>
                <p:oleObj name="Equation" r:id="rId3" imgW="1332921" imgH="40622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925" y="1274763"/>
                        <a:ext cx="1671638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900113" y="2974975"/>
            <a:ext cx="770413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dirty="0" smtClean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不同</a:t>
            </a:r>
            <a:r>
              <a:rPr kumimoji="1" lang="zh-CN" altLang="en-US" sz="2800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波列位相关系不固定</a:t>
            </a:r>
            <a:r>
              <a:rPr kumimoji="1" lang="en-US" altLang="zh-CN" sz="2800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,</a:t>
            </a:r>
            <a:r>
              <a:rPr kumimoji="1" lang="zh-CN" altLang="en-US" sz="2800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因此不同波列相遇不能产生干涉。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1468438" y="3954463"/>
            <a:ext cx="5040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普通光源的相干长度：</a:t>
            </a:r>
            <a:r>
              <a:rPr kumimoji="1" lang="zh-CN" altLang="en-US" sz="2400">
                <a:latin typeface="Times New Roman" panose="02020603050405020304" pitchFamily="18" charset="0"/>
              </a:rPr>
              <a:t>                                                                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1008063" y="4710113"/>
            <a:ext cx="2525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楷体_GB2312"/>
                <a:ea typeface="楷体_GB2312"/>
                <a:cs typeface="楷体_GB2312"/>
              </a:rPr>
              <a:t>理论证明</a:t>
            </a:r>
            <a:r>
              <a:rPr kumimoji="1" lang="en-US" altLang="zh-CN" sz="2800">
                <a:latin typeface="楷体_GB2312"/>
                <a:ea typeface="楷体_GB2312"/>
                <a:cs typeface="楷体_GB2312"/>
              </a:rPr>
              <a:t>:</a:t>
            </a:r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1368425" y="1895475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195513" y="1895475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1403350" y="2400300"/>
            <a:ext cx="806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7355" name="Object 11"/>
          <p:cNvGraphicFramePr>
            <a:graphicFrameLocks noChangeAspect="1"/>
          </p:cNvGraphicFramePr>
          <p:nvPr/>
        </p:nvGraphicFramePr>
        <p:xfrm>
          <a:off x="5346700" y="4049713"/>
          <a:ext cx="200025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0" name="Equation" r:id="rId5" imgW="1600200" imgH="279400" progId="Equation.DSMT4">
                  <p:embed/>
                </p:oleObj>
              </mc:Choice>
              <mc:Fallback>
                <p:oleObj name="Equation" r:id="rId5" imgW="1600200" imgH="279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700" y="4049713"/>
                        <a:ext cx="2000250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6" name="Object 12"/>
          <p:cNvGraphicFramePr>
            <a:graphicFrameLocks noChangeAspect="1"/>
          </p:cNvGraphicFramePr>
          <p:nvPr/>
        </p:nvGraphicFramePr>
        <p:xfrm>
          <a:off x="1771650" y="5265738"/>
          <a:ext cx="12525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1" name="Equation" r:id="rId7" imgW="990170" imgH="634725" progId="Equation.DSMT4">
                  <p:embed/>
                </p:oleObj>
              </mc:Choice>
              <mc:Fallback>
                <p:oleObj name="Equation" r:id="rId7" imgW="990170" imgH="63472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5265738"/>
                        <a:ext cx="125253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7" name="Line 13"/>
          <p:cNvSpPr>
            <a:spLocks noChangeShapeType="1"/>
          </p:cNvSpPr>
          <p:nvPr/>
        </p:nvSpPr>
        <p:spPr bwMode="auto">
          <a:xfrm>
            <a:off x="3024188" y="5697538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 rot="10800000">
            <a:off x="1763713" y="5464175"/>
            <a:ext cx="0" cy="457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4805363" y="240665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楷体_GB2312"/>
                <a:cs typeface="楷体_GB2312"/>
              </a:rPr>
              <a:t>相干长度</a:t>
            </a:r>
          </a:p>
        </p:txBody>
      </p:sp>
      <p:sp>
        <p:nvSpPr>
          <p:cNvPr id="29713" name="Freeform 24"/>
          <p:cNvSpPr>
            <a:spLocks/>
          </p:cNvSpPr>
          <p:nvPr/>
        </p:nvSpPr>
        <p:spPr bwMode="auto">
          <a:xfrm>
            <a:off x="8359775" y="1679575"/>
            <a:ext cx="820738" cy="622300"/>
          </a:xfrm>
          <a:custGeom>
            <a:avLst/>
            <a:gdLst>
              <a:gd name="T0" fmla="*/ 0 w 576"/>
              <a:gd name="T1" fmla="*/ 2147483646 h 392"/>
              <a:gd name="T2" fmla="*/ 2147483646 w 576"/>
              <a:gd name="T3" fmla="*/ 2147483646 h 392"/>
              <a:gd name="T4" fmla="*/ 2147483646 w 576"/>
              <a:gd name="T5" fmla="*/ 2147483646 h 392"/>
              <a:gd name="T6" fmla="*/ 2147483646 w 576"/>
              <a:gd name="T7" fmla="*/ 2147483646 h 392"/>
              <a:gd name="T8" fmla="*/ 2147483646 w 576"/>
              <a:gd name="T9" fmla="*/ 2147483646 h 392"/>
              <a:gd name="T10" fmla="*/ 2147483646 w 576"/>
              <a:gd name="T11" fmla="*/ 2147483646 h 3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6"/>
              <a:gd name="T19" fmla="*/ 0 h 392"/>
              <a:gd name="T20" fmla="*/ 576 w 576"/>
              <a:gd name="T21" fmla="*/ 392 h 3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6" h="392">
                <a:moveTo>
                  <a:pt x="0" y="176"/>
                </a:moveTo>
                <a:cubicBezTo>
                  <a:pt x="28" y="88"/>
                  <a:pt x="56" y="0"/>
                  <a:pt x="96" y="32"/>
                </a:cubicBezTo>
                <a:cubicBezTo>
                  <a:pt x="136" y="64"/>
                  <a:pt x="192" y="368"/>
                  <a:pt x="240" y="368"/>
                </a:cubicBezTo>
                <a:cubicBezTo>
                  <a:pt x="288" y="368"/>
                  <a:pt x="344" y="32"/>
                  <a:pt x="384" y="32"/>
                </a:cubicBezTo>
                <a:cubicBezTo>
                  <a:pt x="424" y="32"/>
                  <a:pt x="448" y="344"/>
                  <a:pt x="480" y="368"/>
                </a:cubicBezTo>
                <a:cubicBezTo>
                  <a:pt x="512" y="392"/>
                  <a:pt x="560" y="208"/>
                  <a:pt x="576" y="176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379538" y="1860550"/>
            <a:ext cx="6396037" cy="468313"/>
            <a:chOff x="824" y="935"/>
            <a:chExt cx="4097" cy="392"/>
          </a:xfrm>
        </p:grpSpPr>
        <p:sp>
          <p:nvSpPr>
            <p:cNvPr id="29720" name="Freeform 21"/>
            <p:cNvSpPr>
              <a:spLocks/>
            </p:cNvSpPr>
            <p:nvPr/>
          </p:nvSpPr>
          <p:spPr bwMode="auto">
            <a:xfrm>
              <a:off x="2592" y="935"/>
              <a:ext cx="517" cy="392"/>
            </a:xfrm>
            <a:custGeom>
              <a:avLst/>
              <a:gdLst>
                <a:gd name="T0" fmla="*/ 0 w 576"/>
                <a:gd name="T1" fmla="*/ 176 h 392"/>
                <a:gd name="T2" fmla="*/ 4 w 576"/>
                <a:gd name="T3" fmla="*/ 32 h 392"/>
                <a:gd name="T4" fmla="*/ 4 w 576"/>
                <a:gd name="T5" fmla="*/ 368 h 392"/>
                <a:gd name="T6" fmla="*/ 4 w 576"/>
                <a:gd name="T7" fmla="*/ 32 h 392"/>
                <a:gd name="T8" fmla="*/ 4 w 576"/>
                <a:gd name="T9" fmla="*/ 368 h 392"/>
                <a:gd name="T10" fmla="*/ 4 w 576"/>
                <a:gd name="T11" fmla="*/ 176 h 3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6"/>
                <a:gd name="T19" fmla="*/ 0 h 392"/>
                <a:gd name="T20" fmla="*/ 576 w 576"/>
                <a:gd name="T21" fmla="*/ 392 h 3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6" h="392">
                  <a:moveTo>
                    <a:pt x="0" y="176"/>
                  </a:moveTo>
                  <a:cubicBezTo>
                    <a:pt x="28" y="88"/>
                    <a:pt x="56" y="0"/>
                    <a:pt x="96" y="32"/>
                  </a:cubicBezTo>
                  <a:cubicBezTo>
                    <a:pt x="136" y="64"/>
                    <a:pt x="192" y="368"/>
                    <a:pt x="240" y="368"/>
                  </a:cubicBezTo>
                  <a:cubicBezTo>
                    <a:pt x="288" y="368"/>
                    <a:pt x="344" y="32"/>
                    <a:pt x="384" y="32"/>
                  </a:cubicBezTo>
                  <a:cubicBezTo>
                    <a:pt x="424" y="32"/>
                    <a:pt x="448" y="344"/>
                    <a:pt x="480" y="368"/>
                  </a:cubicBezTo>
                  <a:cubicBezTo>
                    <a:pt x="512" y="392"/>
                    <a:pt x="560" y="208"/>
                    <a:pt x="576" y="176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Freeform 22"/>
            <p:cNvSpPr>
              <a:spLocks/>
            </p:cNvSpPr>
            <p:nvPr/>
          </p:nvSpPr>
          <p:spPr bwMode="auto">
            <a:xfrm>
              <a:off x="3498" y="935"/>
              <a:ext cx="517" cy="392"/>
            </a:xfrm>
            <a:custGeom>
              <a:avLst/>
              <a:gdLst>
                <a:gd name="T0" fmla="*/ 0 w 576"/>
                <a:gd name="T1" fmla="*/ 176 h 392"/>
                <a:gd name="T2" fmla="*/ 4 w 576"/>
                <a:gd name="T3" fmla="*/ 32 h 392"/>
                <a:gd name="T4" fmla="*/ 4 w 576"/>
                <a:gd name="T5" fmla="*/ 368 h 392"/>
                <a:gd name="T6" fmla="*/ 4 w 576"/>
                <a:gd name="T7" fmla="*/ 32 h 392"/>
                <a:gd name="T8" fmla="*/ 4 w 576"/>
                <a:gd name="T9" fmla="*/ 368 h 392"/>
                <a:gd name="T10" fmla="*/ 4 w 576"/>
                <a:gd name="T11" fmla="*/ 176 h 3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6"/>
                <a:gd name="T19" fmla="*/ 0 h 392"/>
                <a:gd name="T20" fmla="*/ 576 w 576"/>
                <a:gd name="T21" fmla="*/ 392 h 3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6" h="392">
                  <a:moveTo>
                    <a:pt x="0" y="176"/>
                  </a:moveTo>
                  <a:cubicBezTo>
                    <a:pt x="28" y="88"/>
                    <a:pt x="56" y="0"/>
                    <a:pt x="96" y="32"/>
                  </a:cubicBezTo>
                  <a:cubicBezTo>
                    <a:pt x="136" y="64"/>
                    <a:pt x="192" y="368"/>
                    <a:pt x="240" y="368"/>
                  </a:cubicBezTo>
                  <a:cubicBezTo>
                    <a:pt x="288" y="368"/>
                    <a:pt x="344" y="32"/>
                    <a:pt x="384" y="32"/>
                  </a:cubicBezTo>
                  <a:cubicBezTo>
                    <a:pt x="424" y="32"/>
                    <a:pt x="448" y="344"/>
                    <a:pt x="480" y="368"/>
                  </a:cubicBezTo>
                  <a:cubicBezTo>
                    <a:pt x="512" y="392"/>
                    <a:pt x="560" y="208"/>
                    <a:pt x="576" y="176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2" name="Freeform 23"/>
            <p:cNvSpPr>
              <a:spLocks/>
            </p:cNvSpPr>
            <p:nvPr/>
          </p:nvSpPr>
          <p:spPr bwMode="auto">
            <a:xfrm>
              <a:off x="4403" y="935"/>
              <a:ext cx="518" cy="392"/>
            </a:xfrm>
            <a:custGeom>
              <a:avLst/>
              <a:gdLst>
                <a:gd name="T0" fmla="*/ 0 w 576"/>
                <a:gd name="T1" fmla="*/ 176 h 392"/>
                <a:gd name="T2" fmla="*/ 4 w 576"/>
                <a:gd name="T3" fmla="*/ 32 h 392"/>
                <a:gd name="T4" fmla="*/ 4 w 576"/>
                <a:gd name="T5" fmla="*/ 368 h 392"/>
                <a:gd name="T6" fmla="*/ 4 w 576"/>
                <a:gd name="T7" fmla="*/ 32 h 392"/>
                <a:gd name="T8" fmla="*/ 4 w 576"/>
                <a:gd name="T9" fmla="*/ 368 h 392"/>
                <a:gd name="T10" fmla="*/ 4 w 576"/>
                <a:gd name="T11" fmla="*/ 176 h 3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6"/>
                <a:gd name="T19" fmla="*/ 0 h 392"/>
                <a:gd name="T20" fmla="*/ 576 w 576"/>
                <a:gd name="T21" fmla="*/ 392 h 3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6" h="392">
                  <a:moveTo>
                    <a:pt x="0" y="176"/>
                  </a:moveTo>
                  <a:cubicBezTo>
                    <a:pt x="28" y="88"/>
                    <a:pt x="56" y="0"/>
                    <a:pt x="96" y="32"/>
                  </a:cubicBezTo>
                  <a:cubicBezTo>
                    <a:pt x="136" y="64"/>
                    <a:pt x="192" y="368"/>
                    <a:pt x="240" y="368"/>
                  </a:cubicBezTo>
                  <a:cubicBezTo>
                    <a:pt x="288" y="368"/>
                    <a:pt x="344" y="32"/>
                    <a:pt x="384" y="32"/>
                  </a:cubicBezTo>
                  <a:cubicBezTo>
                    <a:pt x="424" y="32"/>
                    <a:pt x="448" y="344"/>
                    <a:pt x="480" y="368"/>
                  </a:cubicBezTo>
                  <a:cubicBezTo>
                    <a:pt x="512" y="392"/>
                    <a:pt x="560" y="208"/>
                    <a:pt x="576" y="176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Freeform 25"/>
            <p:cNvSpPr>
              <a:spLocks/>
            </p:cNvSpPr>
            <p:nvPr/>
          </p:nvSpPr>
          <p:spPr bwMode="auto">
            <a:xfrm>
              <a:off x="1730" y="935"/>
              <a:ext cx="517" cy="392"/>
            </a:xfrm>
            <a:custGeom>
              <a:avLst/>
              <a:gdLst>
                <a:gd name="T0" fmla="*/ 0 w 576"/>
                <a:gd name="T1" fmla="*/ 176 h 392"/>
                <a:gd name="T2" fmla="*/ 4 w 576"/>
                <a:gd name="T3" fmla="*/ 32 h 392"/>
                <a:gd name="T4" fmla="*/ 4 w 576"/>
                <a:gd name="T5" fmla="*/ 368 h 392"/>
                <a:gd name="T6" fmla="*/ 4 w 576"/>
                <a:gd name="T7" fmla="*/ 32 h 392"/>
                <a:gd name="T8" fmla="*/ 4 w 576"/>
                <a:gd name="T9" fmla="*/ 368 h 392"/>
                <a:gd name="T10" fmla="*/ 4 w 576"/>
                <a:gd name="T11" fmla="*/ 176 h 3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6"/>
                <a:gd name="T19" fmla="*/ 0 h 392"/>
                <a:gd name="T20" fmla="*/ 576 w 576"/>
                <a:gd name="T21" fmla="*/ 392 h 3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6" h="392">
                  <a:moveTo>
                    <a:pt x="0" y="176"/>
                  </a:moveTo>
                  <a:cubicBezTo>
                    <a:pt x="28" y="88"/>
                    <a:pt x="56" y="0"/>
                    <a:pt x="96" y="32"/>
                  </a:cubicBezTo>
                  <a:cubicBezTo>
                    <a:pt x="136" y="64"/>
                    <a:pt x="192" y="368"/>
                    <a:pt x="240" y="368"/>
                  </a:cubicBezTo>
                  <a:cubicBezTo>
                    <a:pt x="288" y="368"/>
                    <a:pt x="344" y="32"/>
                    <a:pt x="384" y="32"/>
                  </a:cubicBezTo>
                  <a:cubicBezTo>
                    <a:pt x="424" y="32"/>
                    <a:pt x="448" y="344"/>
                    <a:pt x="480" y="368"/>
                  </a:cubicBezTo>
                  <a:cubicBezTo>
                    <a:pt x="512" y="392"/>
                    <a:pt x="560" y="208"/>
                    <a:pt x="576" y="176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4" name="Freeform 26"/>
            <p:cNvSpPr>
              <a:spLocks/>
            </p:cNvSpPr>
            <p:nvPr/>
          </p:nvSpPr>
          <p:spPr bwMode="auto">
            <a:xfrm>
              <a:off x="824" y="935"/>
              <a:ext cx="517" cy="392"/>
            </a:xfrm>
            <a:custGeom>
              <a:avLst/>
              <a:gdLst>
                <a:gd name="T0" fmla="*/ 0 w 576"/>
                <a:gd name="T1" fmla="*/ 176 h 392"/>
                <a:gd name="T2" fmla="*/ 4 w 576"/>
                <a:gd name="T3" fmla="*/ 32 h 392"/>
                <a:gd name="T4" fmla="*/ 4 w 576"/>
                <a:gd name="T5" fmla="*/ 368 h 392"/>
                <a:gd name="T6" fmla="*/ 4 w 576"/>
                <a:gd name="T7" fmla="*/ 32 h 392"/>
                <a:gd name="T8" fmla="*/ 4 w 576"/>
                <a:gd name="T9" fmla="*/ 368 h 392"/>
                <a:gd name="T10" fmla="*/ 4 w 576"/>
                <a:gd name="T11" fmla="*/ 176 h 3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6"/>
                <a:gd name="T19" fmla="*/ 0 h 392"/>
                <a:gd name="T20" fmla="*/ 576 w 576"/>
                <a:gd name="T21" fmla="*/ 392 h 3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6" h="392">
                  <a:moveTo>
                    <a:pt x="0" y="176"/>
                  </a:moveTo>
                  <a:cubicBezTo>
                    <a:pt x="28" y="88"/>
                    <a:pt x="56" y="0"/>
                    <a:pt x="96" y="32"/>
                  </a:cubicBezTo>
                  <a:cubicBezTo>
                    <a:pt x="136" y="64"/>
                    <a:pt x="192" y="368"/>
                    <a:pt x="240" y="368"/>
                  </a:cubicBezTo>
                  <a:cubicBezTo>
                    <a:pt x="288" y="368"/>
                    <a:pt x="344" y="32"/>
                    <a:pt x="384" y="32"/>
                  </a:cubicBezTo>
                  <a:cubicBezTo>
                    <a:pt x="424" y="32"/>
                    <a:pt x="448" y="344"/>
                    <a:pt x="480" y="368"/>
                  </a:cubicBezTo>
                  <a:cubicBezTo>
                    <a:pt x="512" y="392"/>
                    <a:pt x="560" y="208"/>
                    <a:pt x="576" y="176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7372" name="Object 28"/>
          <p:cNvGraphicFramePr>
            <a:graphicFrameLocks noChangeAspect="1"/>
          </p:cNvGraphicFramePr>
          <p:nvPr/>
        </p:nvGraphicFramePr>
        <p:xfrm>
          <a:off x="3816350" y="4699000"/>
          <a:ext cx="4787900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2" name="位图图像" r:id="rId9" imgW="4990476" imgH="1724266" progId="PBrush">
                  <p:embed/>
                </p:oleObj>
              </mc:Choice>
              <mc:Fallback>
                <p:oleObj name="位图图像" r:id="rId9" imgW="4990476" imgH="1724266" progId="PBrush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50" y="4699000"/>
                        <a:ext cx="4787900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6" name="Text Box 33"/>
          <p:cNvSpPr txBox="1">
            <a:spLocks noChangeArrowheads="1"/>
          </p:cNvSpPr>
          <p:nvPr/>
        </p:nvSpPr>
        <p:spPr bwMode="auto">
          <a:xfrm>
            <a:off x="8640763" y="6400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15</a:t>
            </a:r>
            <a:endParaRPr lang="en-US" altLang="zh-CN" sz="1800" b="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28693" name="文本框 2"/>
          <p:cNvSpPr txBox="1">
            <a:spLocks noChangeArrowheads="1"/>
          </p:cNvSpPr>
          <p:nvPr/>
        </p:nvSpPr>
        <p:spPr bwMode="auto">
          <a:xfrm>
            <a:off x="1641475" y="2389188"/>
            <a:ext cx="338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i="1">
                <a:latin typeface="Times New Roman" panose="02020603050405020304" pitchFamily="18" charset="0"/>
              </a:rPr>
              <a:t>L</a:t>
            </a:r>
            <a:endParaRPr lang="zh-CN" altLang="en-US" sz="2800" i="1">
              <a:latin typeface="Times New Roman" panose="02020603050405020304" pitchFamily="18" charset="0"/>
            </a:endParaRPr>
          </a:p>
        </p:txBody>
      </p:sp>
      <p:sp>
        <p:nvSpPr>
          <p:cNvPr id="28694" name="矩形 3"/>
          <p:cNvSpPr>
            <a:spLocks noChangeArrowheads="1"/>
          </p:cNvSpPr>
          <p:nvPr/>
        </p:nvSpPr>
        <p:spPr bwMode="auto">
          <a:xfrm>
            <a:off x="2290763" y="2384425"/>
            <a:ext cx="1987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楷体_GB2312"/>
                <a:cs typeface="楷体_GB2312"/>
              </a:rPr>
              <a:t>波列的长度</a:t>
            </a:r>
          </a:p>
        </p:txBody>
      </p:sp>
      <p:sp>
        <p:nvSpPr>
          <p:cNvPr id="28695" name="右箭头 4"/>
          <p:cNvSpPr>
            <a:spLocks noChangeArrowheads="1"/>
          </p:cNvSpPr>
          <p:nvPr/>
        </p:nvSpPr>
        <p:spPr bwMode="auto">
          <a:xfrm>
            <a:off x="4291013" y="2528888"/>
            <a:ext cx="485775" cy="338137"/>
          </a:xfrm>
          <a:prstGeom prst="rightArrow">
            <a:avLst>
              <a:gd name="adj1" fmla="val 50000"/>
              <a:gd name="adj2" fmla="val 5014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75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75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75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 animBg="1"/>
      <p:bldP spid="57346" grpId="0" autoUpdateAnimBg="0"/>
      <p:bldP spid="57347" grpId="0" autoUpdateAnimBg="0"/>
      <p:bldP spid="57349" grpId="0" autoUpdateAnimBg="0"/>
      <p:bldP spid="57350" grpId="0" autoUpdateAnimBg="0"/>
      <p:bldP spid="57351" grpId="0" autoUpdateAnimBg="0"/>
      <p:bldP spid="57352" grpId="0" animBg="1"/>
      <p:bldP spid="57353" grpId="0" animBg="1"/>
      <p:bldP spid="57354" grpId="0" animBg="1"/>
      <p:bldP spid="57357" grpId="0" animBg="1"/>
      <p:bldP spid="57358" grpId="0" animBg="1"/>
      <p:bldP spid="57361" grpId="0" autoUpdateAnimBg="0"/>
      <p:bldP spid="28693" grpId="0"/>
      <p:bldP spid="28694" grpId="0"/>
      <p:bldP spid="286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7" name="圆角矩形 43"/>
          <p:cNvSpPr>
            <a:spLocks noChangeArrowheads="1"/>
          </p:cNvSpPr>
          <p:nvPr/>
        </p:nvSpPr>
        <p:spPr bwMode="auto">
          <a:xfrm>
            <a:off x="5813425" y="836613"/>
            <a:ext cx="2884488" cy="2125663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800" smtClean="0">
              <a:latin typeface="Times New Roman" panose="02020603050405020304" pitchFamily="18" charset="0"/>
            </a:endParaRPr>
          </a:p>
        </p:txBody>
      </p:sp>
      <p:sp>
        <p:nvSpPr>
          <p:cNvPr id="58429" name="AutoShape 61"/>
          <p:cNvSpPr>
            <a:spLocks noChangeArrowheads="1"/>
          </p:cNvSpPr>
          <p:nvPr/>
        </p:nvSpPr>
        <p:spPr bwMode="auto">
          <a:xfrm>
            <a:off x="5763853" y="3861048"/>
            <a:ext cx="503237" cy="936625"/>
          </a:xfrm>
          <a:prstGeom prst="wedgeEllipseCallout">
            <a:avLst>
              <a:gd name="adj1" fmla="val 185329"/>
              <a:gd name="adj2" fmla="val -132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71438" y="98425"/>
            <a:ext cx="6873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0000CC"/>
                </a:solidFill>
                <a:latin typeface="Times New Roman" panose="02020603050405020304" pitchFamily="18" charset="0"/>
              </a:rPr>
              <a:t>3.5 </a:t>
            </a:r>
            <a:r>
              <a:rPr kumimoji="1" lang="zh-CN" altLang="en-US" sz="2800">
                <a:solidFill>
                  <a:srgbClr val="0000CC"/>
                </a:solidFill>
                <a:latin typeface="Times New Roman" panose="02020603050405020304" pitchFamily="18" charset="0"/>
              </a:rPr>
              <a:t>杨氏双缝干涉的强度分布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628650" y="690563"/>
            <a:ext cx="5795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设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S</a:t>
            </a:r>
            <a:r>
              <a:rPr kumimoji="1"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800" i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S</a:t>
            </a:r>
            <a:r>
              <a:rPr kumimoji="1" lang="en-US" altLang="zh-CN" sz="2800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在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P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点引起的光振动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:</a:t>
            </a:r>
            <a:endParaRPr kumimoji="1" lang="en-US" altLang="zh-CN" sz="2400" b="0" dirty="0">
              <a:latin typeface="Times New Roman" panose="02020603050405020304" pitchFamily="18" charset="0"/>
            </a:endParaRP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642938" y="2651125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合振动为</a:t>
            </a:r>
          </a:p>
        </p:txBody>
      </p:sp>
      <p:graphicFrame>
        <p:nvGraphicFramePr>
          <p:cNvPr id="583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760667"/>
              </p:ext>
            </p:extLst>
          </p:nvPr>
        </p:nvGraphicFramePr>
        <p:xfrm>
          <a:off x="2396596" y="2750608"/>
          <a:ext cx="267017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6" name="Equation" r:id="rId3" imgW="2324100" imgH="381000" progId="Equation.DSMT4">
                  <p:embed/>
                </p:oleObj>
              </mc:Choice>
              <mc:Fallback>
                <p:oleObj name="Equation" r:id="rId3" imgW="2324100" imgH="381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6596" y="2750608"/>
                        <a:ext cx="2670175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353206"/>
              </p:ext>
            </p:extLst>
          </p:nvPr>
        </p:nvGraphicFramePr>
        <p:xfrm>
          <a:off x="1635309" y="3190531"/>
          <a:ext cx="6200776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7" name="Equation" r:id="rId5" imgW="4063680" imgH="558720" progId="Equation.DSMT4">
                  <p:embed/>
                </p:oleObj>
              </mc:Choice>
              <mc:Fallback>
                <p:oleObj name="Equation" r:id="rId5" imgW="4063680" imgH="5587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309" y="3190531"/>
                        <a:ext cx="6200776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739415" y="3297237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其中</a:t>
            </a:r>
            <a:endParaRPr kumimoji="1" lang="zh-CN" altLang="en-US" sz="2400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83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184200"/>
              </p:ext>
            </p:extLst>
          </p:nvPr>
        </p:nvGraphicFramePr>
        <p:xfrm>
          <a:off x="1240632" y="4044543"/>
          <a:ext cx="1281112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8" name="Equation" r:id="rId7" imgW="965160" imgH="419040" progId="Equation.DSMT4">
                  <p:embed/>
                </p:oleObj>
              </mc:Choice>
              <mc:Fallback>
                <p:oleObj name="Equation" r:id="rId7" imgW="96516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0632" y="4044543"/>
                        <a:ext cx="1281112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925157"/>
              </p:ext>
            </p:extLst>
          </p:nvPr>
        </p:nvGraphicFramePr>
        <p:xfrm>
          <a:off x="1553543" y="1176337"/>
          <a:ext cx="382746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9" name="Equation" r:id="rId9" imgW="3200400" imgH="596880" progId="Equation.DSMT4">
                  <p:embed/>
                </p:oleObj>
              </mc:Choice>
              <mc:Fallback>
                <p:oleObj name="Equation" r:id="rId9" imgW="3200400" imgH="5968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3543" y="1176337"/>
                        <a:ext cx="3827462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550435"/>
              </p:ext>
            </p:extLst>
          </p:nvPr>
        </p:nvGraphicFramePr>
        <p:xfrm>
          <a:off x="1577615" y="1946275"/>
          <a:ext cx="38465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0" name="Equation" r:id="rId11" imgW="3263760" imgH="596880" progId="Equation.DSMT4">
                  <p:embed/>
                </p:oleObj>
              </mc:Choice>
              <mc:Fallback>
                <p:oleObj name="Equation" r:id="rId11" imgW="3263760" imgH="59688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615" y="1946275"/>
                        <a:ext cx="384651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8" name="AutoShape 20"/>
          <p:cNvSpPr>
            <a:spLocks/>
          </p:cNvSpPr>
          <p:nvPr/>
        </p:nvSpPr>
        <p:spPr bwMode="auto">
          <a:xfrm>
            <a:off x="1322388" y="1530350"/>
            <a:ext cx="215900" cy="833438"/>
          </a:xfrm>
          <a:prstGeom prst="leftBrace">
            <a:avLst>
              <a:gd name="adj1" fmla="val 3216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58416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431769"/>
              </p:ext>
            </p:extLst>
          </p:nvPr>
        </p:nvGraphicFramePr>
        <p:xfrm>
          <a:off x="2922588" y="3893723"/>
          <a:ext cx="15652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1" name="Equation" r:id="rId13" imgW="1358640" imgH="761760" progId="Equation.DSMT4">
                  <p:embed/>
                </p:oleObj>
              </mc:Choice>
              <mc:Fallback>
                <p:oleObj name="Equation" r:id="rId13" imgW="1358640" imgH="76176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588" y="3893723"/>
                        <a:ext cx="156527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19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532533"/>
              </p:ext>
            </p:extLst>
          </p:nvPr>
        </p:nvGraphicFramePr>
        <p:xfrm>
          <a:off x="4508140" y="3929310"/>
          <a:ext cx="183197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2" name="Equation" r:id="rId15" imgW="1422400" imgH="647700" progId="Equation.DSMT4">
                  <p:embed/>
                </p:oleObj>
              </mc:Choice>
              <mc:Fallback>
                <p:oleObj name="Equation" r:id="rId15" imgW="1422400" imgH="6477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140" y="3929310"/>
                        <a:ext cx="1831975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22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931496"/>
              </p:ext>
            </p:extLst>
          </p:nvPr>
        </p:nvGraphicFramePr>
        <p:xfrm>
          <a:off x="5882868" y="2493963"/>
          <a:ext cx="27717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3" name="Equation" r:id="rId17" imgW="2120760" imgH="291960" progId="Equation.DSMT4">
                  <p:embed/>
                </p:oleObj>
              </mc:Choice>
              <mc:Fallback>
                <p:oleObj name="Equation" r:id="rId17" imgW="2120760" imgH="29196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2868" y="2493963"/>
                        <a:ext cx="277177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23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032997"/>
              </p:ext>
            </p:extLst>
          </p:nvPr>
        </p:nvGraphicFramePr>
        <p:xfrm>
          <a:off x="1155628" y="4985239"/>
          <a:ext cx="972783" cy="473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4" name="Equation" r:id="rId19" imgW="532937" imgH="266469" progId="Equation.DSMT4">
                  <p:embed/>
                </p:oleObj>
              </mc:Choice>
              <mc:Fallback>
                <p:oleObj name="Equation" r:id="rId19" imgW="532937" imgH="266469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628" y="4985239"/>
                        <a:ext cx="972783" cy="473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24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00737"/>
              </p:ext>
            </p:extLst>
          </p:nvPr>
        </p:nvGraphicFramePr>
        <p:xfrm>
          <a:off x="5395689" y="4744423"/>
          <a:ext cx="1709185" cy="82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5" name="Equation" r:id="rId21" imgW="1396800" imgH="571320" progId="Equation.DSMT4">
                  <p:embed/>
                </p:oleObj>
              </mc:Choice>
              <mc:Fallback>
                <p:oleObj name="Equation" r:id="rId21" imgW="1396800" imgH="57132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689" y="4744423"/>
                        <a:ext cx="1709185" cy="82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28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811097"/>
              </p:ext>
            </p:extLst>
          </p:nvPr>
        </p:nvGraphicFramePr>
        <p:xfrm>
          <a:off x="1481095" y="5845176"/>
          <a:ext cx="201295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6" name="Equation" r:id="rId23" imgW="1333500" imgH="558800" progId="Equation.DSMT4">
                  <p:embed/>
                </p:oleObj>
              </mc:Choice>
              <mc:Fallback>
                <p:oleObj name="Equation" r:id="rId23" imgW="1333500" imgH="5588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095" y="5845176"/>
                        <a:ext cx="201295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3399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4" name="Text Box 63"/>
          <p:cNvSpPr txBox="1">
            <a:spLocks noChangeArrowheads="1"/>
          </p:cNvSpPr>
          <p:nvPr/>
        </p:nvSpPr>
        <p:spPr bwMode="auto">
          <a:xfrm>
            <a:off x="8640763" y="6400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16</a:t>
            </a:r>
            <a:endParaRPr lang="en-US" altLang="zh-CN" sz="1800" b="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aphicFrame>
        <p:nvGraphicFramePr>
          <p:cNvPr id="4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746838"/>
              </p:ext>
            </p:extLst>
          </p:nvPr>
        </p:nvGraphicFramePr>
        <p:xfrm>
          <a:off x="5910237" y="5453595"/>
          <a:ext cx="309086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7" name="Equation" r:id="rId25" imgW="2234880" imgH="266400" progId="Equation.DSMT4">
                  <p:embed/>
                </p:oleObj>
              </mc:Choice>
              <mc:Fallback>
                <p:oleObj name="Equation" r:id="rId25" imgW="2234880" imgH="26640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0237" y="5453595"/>
                        <a:ext cx="3090862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341343"/>
              </p:ext>
            </p:extLst>
          </p:nvPr>
        </p:nvGraphicFramePr>
        <p:xfrm>
          <a:off x="6945313" y="3958585"/>
          <a:ext cx="378844" cy="5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8" name="Equation" r:id="rId27" imgW="203040" imgH="266400" progId="Equation.DSMT4">
                  <p:embed/>
                </p:oleObj>
              </mc:Choice>
              <mc:Fallback>
                <p:oleObj name="Equation" r:id="rId27" imgW="203040" imgH="26640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5313" y="3958585"/>
                        <a:ext cx="378844" cy="5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587480"/>
              </p:ext>
            </p:extLst>
          </p:nvPr>
        </p:nvGraphicFramePr>
        <p:xfrm>
          <a:off x="1127083" y="5992813"/>
          <a:ext cx="4222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9" name="Equation" r:id="rId29" imgW="165028" imgH="228501" progId="Equation.DSMT4">
                  <p:embed/>
                </p:oleObj>
              </mc:Choice>
              <mc:Fallback>
                <p:oleObj name="Equation" r:id="rId29" imgW="165028" imgH="22850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083" y="5992813"/>
                        <a:ext cx="42227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786671"/>
              </p:ext>
            </p:extLst>
          </p:nvPr>
        </p:nvGraphicFramePr>
        <p:xfrm>
          <a:off x="3511508" y="5813426"/>
          <a:ext cx="31877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0" name="Equation" r:id="rId31" imgW="1295400" imgH="393700" progId="Equation.DSMT4">
                  <p:embed/>
                </p:oleObj>
              </mc:Choice>
              <mc:Fallback>
                <p:oleObj name="Equation" r:id="rId31" imgW="1295400" imgH="3937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508" y="5813426"/>
                        <a:ext cx="31877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49" name="组合 5"/>
          <p:cNvGrpSpPr>
            <a:grpSpLocks/>
          </p:cNvGrpSpPr>
          <p:nvPr/>
        </p:nvGrpSpPr>
        <p:grpSpPr bwMode="auto">
          <a:xfrm>
            <a:off x="6065838" y="954088"/>
            <a:ext cx="2332037" cy="1539875"/>
            <a:chOff x="6065838" y="954087"/>
            <a:chExt cx="2332513" cy="1539876"/>
          </a:xfrm>
        </p:grpSpPr>
        <p:sp>
          <p:nvSpPr>
            <p:cNvPr id="30750" name="Line 22"/>
            <p:cNvSpPr>
              <a:spLocks noChangeShapeType="1"/>
            </p:cNvSpPr>
            <p:nvPr/>
          </p:nvSpPr>
          <p:spPr bwMode="auto">
            <a:xfrm flipH="1">
              <a:off x="6466893" y="1045634"/>
              <a:ext cx="0" cy="3778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1" name="Line 23"/>
            <p:cNvSpPr>
              <a:spLocks noChangeShapeType="1"/>
            </p:cNvSpPr>
            <p:nvPr/>
          </p:nvSpPr>
          <p:spPr bwMode="auto">
            <a:xfrm>
              <a:off x="6466893" y="1486430"/>
              <a:ext cx="0" cy="6926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2" name="Line 24"/>
            <p:cNvSpPr>
              <a:spLocks noChangeShapeType="1"/>
            </p:cNvSpPr>
            <p:nvPr/>
          </p:nvSpPr>
          <p:spPr bwMode="auto">
            <a:xfrm>
              <a:off x="6466893" y="2242080"/>
              <a:ext cx="0" cy="2518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3" name="Line 25"/>
            <p:cNvSpPr>
              <a:spLocks noChangeShapeType="1"/>
            </p:cNvSpPr>
            <p:nvPr/>
          </p:nvSpPr>
          <p:spPr bwMode="auto">
            <a:xfrm>
              <a:off x="6466893" y="1423459"/>
              <a:ext cx="286468" cy="56673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54" name="Object 26"/>
            <p:cNvGraphicFramePr>
              <a:graphicFrameLocks noChangeAspect="1"/>
            </p:cNvGraphicFramePr>
            <p:nvPr/>
          </p:nvGraphicFramePr>
          <p:xfrm>
            <a:off x="6237719" y="1108605"/>
            <a:ext cx="237529" cy="304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1" name="公式" r:id="rId33" imgW="317362" imgH="368140" progId="Equation.3">
                    <p:embed/>
                  </p:oleObj>
                </mc:Choice>
                <mc:Fallback>
                  <p:oleObj name="公式" r:id="rId33" imgW="317362" imgH="3681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37719" y="1108605"/>
                          <a:ext cx="237529" cy="304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5" name="Object 27"/>
            <p:cNvGraphicFramePr>
              <a:graphicFrameLocks noChangeAspect="1"/>
            </p:cNvGraphicFramePr>
            <p:nvPr/>
          </p:nvGraphicFramePr>
          <p:xfrm>
            <a:off x="6180425" y="2179109"/>
            <a:ext cx="248272" cy="304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2" name="公式" r:id="rId35" imgW="330200" imgH="368300" progId="Equation.3">
                    <p:embed/>
                  </p:oleObj>
                </mc:Choice>
                <mc:Fallback>
                  <p:oleObj name="公式" r:id="rId35" imgW="330200" imgH="3683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0425" y="2179109"/>
                          <a:ext cx="248272" cy="304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6" name="Line 29"/>
            <p:cNvSpPr>
              <a:spLocks noChangeShapeType="1"/>
            </p:cNvSpPr>
            <p:nvPr/>
          </p:nvSpPr>
          <p:spPr bwMode="auto">
            <a:xfrm flipH="1" flipV="1">
              <a:off x="6065838" y="1423459"/>
              <a:ext cx="3437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7" name="Line 30"/>
            <p:cNvSpPr>
              <a:spLocks noChangeShapeType="1"/>
            </p:cNvSpPr>
            <p:nvPr/>
          </p:nvSpPr>
          <p:spPr bwMode="auto">
            <a:xfrm flipH="1" flipV="1">
              <a:off x="6065838" y="2179109"/>
              <a:ext cx="3437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8" name="Line 31"/>
            <p:cNvSpPr>
              <a:spLocks noChangeShapeType="1"/>
            </p:cNvSpPr>
            <p:nvPr/>
          </p:nvSpPr>
          <p:spPr bwMode="auto">
            <a:xfrm>
              <a:off x="6180425" y="1423459"/>
              <a:ext cx="0" cy="755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59" name="Object 32"/>
            <p:cNvGraphicFramePr>
              <a:graphicFrameLocks noChangeAspect="1"/>
            </p:cNvGraphicFramePr>
            <p:nvPr/>
          </p:nvGraphicFramePr>
          <p:xfrm>
            <a:off x="6237719" y="1675342"/>
            <a:ext cx="161138" cy="2308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3" name="公式" r:id="rId37" imgW="215806" imgH="279279" progId="Equation.3">
                    <p:embed/>
                  </p:oleObj>
                </mc:Choice>
                <mc:Fallback>
                  <p:oleObj name="公式" r:id="rId37" imgW="215806" imgH="279279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37719" y="1675342"/>
                          <a:ext cx="161138" cy="2308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60" name="Line 33"/>
            <p:cNvSpPr>
              <a:spLocks noChangeShapeType="1"/>
            </p:cNvSpPr>
            <p:nvPr/>
          </p:nvSpPr>
          <p:spPr bwMode="auto">
            <a:xfrm flipV="1">
              <a:off x="6466893" y="1108605"/>
              <a:ext cx="1661512" cy="314854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1" name="Line 34"/>
            <p:cNvSpPr>
              <a:spLocks noChangeShapeType="1"/>
            </p:cNvSpPr>
            <p:nvPr/>
          </p:nvSpPr>
          <p:spPr bwMode="auto">
            <a:xfrm flipV="1">
              <a:off x="6466893" y="1108605"/>
              <a:ext cx="1604218" cy="1070504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2" name="Oval 35"/>
            <p:cNvSpPr>
              <a:spLocks noChangeArrowheads="1"/>
            </p:cNvSpPr>
            <p:nvPr/>
          </p:nvSpPr>
          <p:spPr bwMode="auto">
            <a:xfrm>
              <a:off x="8128404" y="1045634"/>
              <a:ext cx="57294" cy="62971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0763" name="Object 10"/>
            <p:cNvGraphicFramePr>
              <a:graphicFrameLocks noChangeAspect="1"/>
            </p:cNvGraphicFramePr>
            <p:nvPr/>
          </p:nvGraphicFramePr>
          <p:xfrm>
            <a:off x="6443335" y="1592796"/>
            <a:ext cx="202464" cy="2769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4" name="Equation" r:id="rId39" imgW="126725" imgH="177415" progId="Equation.DSMT4">
                    <p:embed/>
                  </p:oleObj>
                </mc:Choice>
                <mc:Fallback>
                  <p:oleObj name="Equation" r:id="rId39" imgW="126725" imgH="177415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3335" y="1592796"/>
                          <a:ext cx="202464" cy="2769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4" name="Object 10"/>
            <p:cNvGraphicFramePr>
              <a:graphicFrameLocks noChangeAspect="1"/>
            </p:cNvGraphicFramePr>
            <p:nvPr/>
          </p:nvGraphicFramePr>
          <p:xfrm>
            <a:off x="8157051" y="954087"/>
            <a:ext cx="241300" cy="255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5" name="Equation" r:id="rId41" imgW="152268" imgH="164957" progId="Equation.DSMT4">
                    <p:embed/>
                  </p:oleObj>
                </mc:Choice>
                <mc:Fallback>
                  <p:oleObj name="Equation" r:id="rId41" imgW="152268" imgH="164957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57051" y="954087"/>
                          <a:ext cx="241300" cy="255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7142518" y="1501248"/>
            <a:ext cx="50205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 dirty="0" smtClean="0">
                <a:latin typeface="Times New Roman" panose="02020603050405020304" pitchFamily="18" charset="0"/>
              </a:rPr>
              <a:t>r</a:t>
            </a:r>
            <a:r>
              <a:rPr kumimoji="1" lang="en-US" altLang="zh-CN" sz="2800" baseline="-25000" dirty="0" smtClean="0">
                <a:latin typeface="Times New Roman" panose="02020603050405020304" pitchFamily="18" charset="0"/>
              </a:rPr>
              <a:t>2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 </a:t>
            </a:r>
            <a:endParaRPr kumimoji="1" lang="en-US" altLang="zh-CN" sz="2400" b="0" dirty="0">
              <a:latin typeface="Times New Roman" panose="02020603050405020304" pitchFamily="18" charset="0"/>
            </a:endParaRPr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7004641" y="739513"/>
            <a:ext cx="50205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i="1" dirty="0" smtClean="0">
                <a:latin typeface="Times New Roman" panose="02020603050405020304" pitchFamily="18" charset="0"/>
              </a:rPr>
              <a:t>r</a:t>
            </a:r>
            <a:r>
              <a:rPr kumimoji="1" lang="en-US" altLang="zh-CN" sz="2800" baseline="-25000" dirty="0" smtClean="0">
                <a:latin typeface="Times New Roman" panose="02020603050405020304" pitchFamily="18" charset="0"/>
              </a:rPr>
              <a:t>1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 </a:t>
            </a:r>
            <a:endParaRPr kumimoji="1" lang="en-US" altLang="zh-CN" sz="2400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2816"/>
              </p:ext>
            </p:extLst>
          </p:nvPr>
        </p:nvGraphicFramePr>
        <p:xfrm>
          <a:off x="2148688" y="4695827"/>
          <a:ext cx="3154130" cy="946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6" name="Equation" r:id="rId43" imgW="1904760" imgH="571320" progId="Equation.DSMT4">
                  <p:embed/>
                </p:oleObj>
              </mc:Choice>
              <mc:Fallback>
                <p:oleObj name="Equation" r:id="rId43" imgW="190476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2148688" y="4695827"/>
                        <a:ext cx="3154130" cy="9462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 bwMode="auto">
          <a:xfrm>
            <a:off x="921309" y="5845176"/>
            <a:ext cx="6009717" cy="876300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75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75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29" grpId="0" animBg="1" autoUpdateAnimBg="0"/>
      <p:bldP spid="58371" grpId="0" build="p" autoUpdateAnimBg="0"/>
      <p:bldP spid="58373" grpId="0" build="p" autoUpdateAnimBg="0"/>
      <p:bldP spid="58374" grpId="0" autoUpdateAnimBg="0"/>
      <p:bldP spid="58377" grpId="0" autoUpdateAnimBg="0"/>
      <p:bldP spid="58388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38" name="AutoShape 46"/>
          <p:cNvSpPr>
            <a:spLocks noChangeArrowheads="1"/>
          </p:cNvSpPr>
          <p:nvPr/>
        </p:nvSpPr>
        <p:spPr bwMode="auto">
          <a:xfrm>
            <a:off x="373063" y="1808163"/>
            <a:ext cx="1655762" cy="863600"/>
          </a:xfrm>
          <a:prstGeom prst="irregularSeal1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684213" y="4552950"/>
          <a:ext cx="7696200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7" name="位图图像" r:id="rId3" imgW="4563112" imgH="1009791" progId="PBrush">
                  <p:embed/>
                </p:oleObj>
              </mc:Choice>
              <mc:Fallback>
                <p:oleObj name="位图图像" r:id="rId3" imgW="4563112" imgH="1009791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552950"/>
                        <a:ext cx="7696200" cy="170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684213" y="1268413"/>
            <a:ext cx="7794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看出</a:t>
            </a:r>
            <a:r>
              <a:rPr kumimoji="1" lang="en-US" altLang="zh-CN" sz="2800" i="1">
                <a:latin typeface="Times New Roman" panose="02020603050405020304" pitchFamily="18" charset="0"/>
              </a:rPr>
              <a:t>P</a:t>
            </a:r>
            <a:r>
              <a:rPr kumimoji="1" lang="zh-CN" altLang="en-US" sz="2800">
                <a:latin typeface="Times New Roman" panose="02020603050405020304" pitchFamily="18" charset="0"/>
              </a:rPr>
              <a:t>点的强度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i="1" baseline="-250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随</a:t>
            </a:r>
            <a:r>
              <a:rPr kumimoji="1" lang="zh-CN" altLang="en-US" sz="2800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 角变化</a:t>
            </a:r>
            <a:r>
              <a:rPr kumimoji="1" lang="zh-CN" altLang="en-US" sz="2800">
                <a:latin typeface="Times New Roman" panose="02020603050405020304" pitchFamily="18" charset="0"/>
              </a:rPr>
              <a:t>，即</a:t>
            </a: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</a:rPr>
              <a:t>随位相差变化</a:t>
            </a:r>
            <a:endParaRPr kumimoji="1" lang="zh-CN" altLang="en-US" sz="2800" b="0">
              <a:latin typeface="Times New Roman" panose="02020603050405020304" pitchFamily="18" charset="0"/>
            </a:endParaRP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547813" y="2384425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1º</a:t>
            </a:r>
            <a:r>
              <a:rPr kumimoji="1" lang="en-US" altLang="zh-CN" sz="2800" baseline="30000"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</a:rPr>
              <a:t>实际上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</a:rPr>
              <a:t>就是各级明纹的强度</a:t>
            </a:r>
            <a:r>
              <a:rPr kumimoji="1" lang="en-US" altLang="zh-CN" sz="2800">
                <a:latin typeface="Times New Roman" panose="02020603050405020304" pitchFamily="18" charset="0"/>
              </a:rPr>
              <a:t>.               </a:t>
            </a:r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 flipV="1">
            <a:off x="8228013" y="607695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8304213" y="6134100"/>
          <a:ext cx="43656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8" name="MathType 6.0 Equation" r:id="rId5" imgW="342603" imgH="266469" progId="Equation.DSMT4">
                  <p:embed/>
                </p:oleObj>
              </mc:Choice>
              <mc:Fallback>
                <p:oleObj name="MathType 6.0 Equation" r:id="rId5" imgW="342603" imgH="26646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4213" y="6134100"/>
                        <a:ext cx="436562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Line 7"/>
          <p:cNvSpPr>
            <a:spLocks noChangeShapeType="1"/>
          </p:cNvSpPr>
          <p:nvPr/>
        </p:nvSpPr>
        <p:spPr bwMode="auto">
          <a:xfrm flipV="1">
            <a:off x="4500563" y="418465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4176713" y="4148138"/>
          <a:ext cx="217487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9" name="Equation" r:id="rId7" imgW="152268" imgH="215713" progId="Equation.DSMT4">
                  <p:embed/>
                </p:oleObj>
              </mc:Choice>
              <mc:Fallback>
                <p:oleObj name="Equation" r:id="rId7" imgW="152268" imgH="21571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713" y="4148138"/>
                        <a:ext cx="217487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8388350" y="4452938"/>
          <a:ext cx="3968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0" name="MathType 6.0 Equation" r:id="rId9" imgW="330057" imgH="291973" progId="Equation.DSMT4">
                  <p:embed/>
                </p:oleObj>
              </mc:Choice>
              <mc:Fallback>
                <p:oleObj name="MathType 6.0 Equation" r:id="rId9" imgW="330057" imgH="29197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350" y="4452938"/>
                        <a:ext cx="39687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6" name="Object 14"/>
          <p:cNvGraphicFramePr>
            <a:graphicFrameLocks noChangeAspect="1"/>
          </p:cNvGraphicFramePr>
          <p:nvPr/>
        </p:nvGraphicFramePr>
        <p:xfrm>
          <a:off x="4437063" y="6254750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1" name="MathType 6.0 Equation" r:id="rId11" imgW="152334" imgH="228501" progId="Equation.DSMT4">
                  <p:embed/>
                </p:oleObj>
              </mc:Choice>
              <mc:Fallback>
                <p:oleObj name="MathType 6.0 Equation" r:id="rId11" imgW="152334" imgH="228501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063" y="6254750"/>
                        <a:ext cx="152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7" name="Object 15"/>
          <p:cNvGraphicFramePr>
            <a:graphicFrameLocks noChangeAspect="1"/>
          </p:cNvGraphicFramePr>
          <p:nvPr/>
        </p:nvGraphicFramePr>
        <p:xfrm>
          <a:off x="4906963" y="6254750"/>
          <a:ext cx="304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2" name="MathType 6.0 Equation" r:id="rId13" imgW="304668" imgH="228501" progId="Equation.DSMT4">
                  <p:embed/>
                </p:oleObj>
              </mc:Choice>
              <mc:Fallback>
                <p:oleObj name="MathType 6.0 Equation" r:id="rId13" imgW="304668" imgH="228501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963" y="6254750"/>
                        <a:ext cx="304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8" name="Object 16"/>
          <p:cNvGraphicFramePr>
            <a:graphicFrameLocks noChangeAspect="1"/>
          </p:cNvGraphicFramePr>
          <p:nvPr/>
        </p:nvGraphicFramePr>
        <p:xfrm>
          <a:off x="5516563" y="6254750"/>
          <a:ext cx="304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3" name="MathType 6.0 Equation" r:id="rId15" imgW="304668" imgH="228501" progId="Equation.DSMT4">
                  <p:embed/>
                </p:oleObj>
              </mc:Choice>
              <mc:Fallback>
                <p:oleObj name="MathType 6.0 Equation" r:id="rId15" imgW="304668" imgH="228501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6563" y="6254750"/>
                        <a:ext cx="304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9" name="Object 17"/>
          <p:cNvGraphicFramePr>
            <a:graphicFrameLocks noChangeAspect="1"/>
          </p:cNvGraphicFramePr>
          <p:nvPr/>
        </p:nvGraphicFramePr>
        <p:xfrm>
          <a:off x="6202363" y="6254750"/>
          <a:ext cx="304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4" name="MathType 6.0 Equation" r:id="rId17" imgW="304668" imgH="228501" progId="Equation.DSMT4">
                  <p:embed/>
                </p:oleObj>
              </mc:Choice>
              <mc:Fallback>
                <p:oleObj name="MathType 6.0 Equation" r:id="rId17" imgW="304668" imgH="228501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2363" y="6254750"/>
                        <a:ext cx="304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0" name="Object 18"/>
          <p:cNvGraphicFramePr>
            <a:graphicFrameLocks noChangeAspect="1"/>
          </p:cNvGraphicFramePr>
          <p:nvPr/>
        </p:nvGraphicFramePr>
        <p:xfrm>
          <a:off x="3662363" y="6254750"/>
          <a:ext cx="431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5" name="MathType 6.0 Equation" r:id="rId19" imgW="431613" imgH="228501" progId="Equation.DSMT4">
                  <p:embed/>
                </p:oleObj>
              </mc:Choice>
              <mc:Fallback>
                <p:oleObj name="MathType 6.0 Equation" r:id="rId19" imgW="431613" imgH="228501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2363" y="6254750"/>
                        <a:ext cx="431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1" name="Object 19"/>
          <p:cNvGraphicFramePr>
            <a:graphicFrameLocks noChangeAspect="1"/>
          </p:cNvGraphicFramePr>
          <p:nvPr/>
        </p:nvGraphicFramePr>
        <p:xfrm>
          <a:off x="2976563" y="6254750"/>
          <a:ext cx="431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6" name="MathType 6.0 Equation" r:id="rId21" imgW="431613" imgH="228501" progId="Equation.DSMT4">
                  <p:embed/>
                </p:oleObj>
              </mc:Choice>
              <mc:Fallback>
                <p:oleObj name="MathType 6.0 Equation" r:id="rId21" imgW="431613" imgH="228501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3" y="6254750"/>
                        <a:ext cx="431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2" name="Object 20"/>
          <p:cNvGraphicFramePr>
            <a:graphicFrameLocks noChangeAspect="1"/>
          </p:cNvGraphicFramePr>
          <p:nvPr/>
        </p:nvGraphicFramePr>
        <p:xfrm>
          <a:off x="2366963" y="6254750"/>
          <a:ext cx="431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7" name="MathType 6.0 Equation" r:id="rId23" imgW="431613" imgH="228501" progId="Equation.DSMT4">
                  <p:embed/>
                </p:oleObj>
              </mc:Choice>
              <mc:Fallback>
                <p:oleObj name="MathType 6.0 Equation" r:id="rId23" imgW="431613" imgH="228501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6254750"/>
                        <a:ext cx="431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5" name="Rectangle 23"/>
          <p:cNvSpPr>
            <a:spLocks noChangeArrowheads="1"/>
          </p:cNvSpPr>
          <p:nvPr/>
        </p:nvSpPr>
        <p:spPr bwMode="auto">
          <a:xfrm>
            <a:off x="828675" y="3608388"/>
            <a:ext cx="77231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中央明纹附近</a:t>
            </a:r>
            <a:r>
              <a:rPr kumimoji="1" lang="zh-CN" altLang="en-US" sz="2800">
                <a:latin typeface="Times New Roman" panose="02020603050405020304" pitchFamily="18" charset="0"/>
                <a:ea typeface="楷体_GB2312"/>
                <a:cs typeface="楷体_GB2312"/>
              </a:rPr>
              <a:t>的强度分布如下</a:t>
            </a:r>
            <a:r>
              <a:rPr kumimoji="1" lang="zh-CN" altLang="en-US" sz="2800">
                <a:latin typeface="Times New Roman" panose="02020603050405020304" pitchFamily="18" charset="0"/>
              </a:rPr>
              <a:t>（取决于</a:t>
            </a:r>
            <a:r>
              <a:rPr kumimoji="1" lang="zh-CN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</a:t>
            </a:r>
            <a:r>
              <a:rPr kumimoji="1" lang="zh-CN" altLang="en-US" sz="2400" i="1"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800" i="1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</a:rPr>
              <a:t>）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9416" name="Rectangle 24"/>
          <p:cNvSpPr>
            <a:spLocks noChangeArrowheads="1"/>
          </p:cNvSpPr>
          <p:nvPr/>
        </p:nvSpPr>
        <p:spPr bwMode="auto">
          <a:xfrm>
            <a:off x="1546225" y="2960688"/>
            <a:ext cx="6896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2º</a:t>
            </a:r>
            <a:r>
              <a:rPr kumimoji="1" lang="en-US" altLang="zh-CN" sz="2800" baseline="30000"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</a:rPr>
              <a:t>在狭缝很窄时</a:t>
            </a:r>
            <a:r>
              <a:rPr kumimoji="1" lang="en-US" altLang="zh-CN" sz="2800">
                <a:latin typeface="宋体" panose="02010600030101010101" pitchFamily="2" charset="-122"/>
              </a:rPr>
              <a:t>(</a:t>
            </a:r>
            <a:r>
              <a:rPr kumimoji="1" lang="zh-CN" altLang="en-US" sz="2800">
                <a:latin typeface="Times New Roman" panose="02020603050405020304" pitchFamily="18" charset="0"/>
              </a:rPr>
              <a:t>保证两缝处</a:t>
            </a:r>
            <a:r>
              <a:rPr kumimoji="1" lang="en-US" altLang="zh-CN" sz="2800" i="1">
                <a:latin typeface="Times New Roman" panose="02020603050405020304" pitchFamily="18" charset="0"/>
              </a:rPr>
              <a:t>E</a:t>
            </a:r>
            <a:r>
              <a:rPr kumimoji="1" lang="en-US" altLang="zh-CN" sz="2800" baseline="-25000">
                <a:latin typeface="Times New Roman" panose="02020603050405020304" pitchFamily="18" charset="0"/>
              </a:rPr>
              <a:t>10</a:t>
            </a:r>
            <a:r>
              <a:rPr kumimoji="1" lang="en-US" altLang="zh-CN" sz="2800" i="1">
                <a:latin typeface="Times New Roman" panose="02020603050405020304" pitchFamily="18" charset="0"/>
              </a:rPr>
              <a:t>=E</a:t>
            </a:r>
            <a:r>
              <a:rPr kumimoji="1" lang="en-US" altLang="zh-CN" sz="2800" baseline="-25000">
                <a:latin typeface="Times New Roman" panose="02020603050405020304" pitchFamily="18" charset="0"/>
              </a:rPr>
              <a:t>20</a:t>
            </a:r>
            <a:r>
              <a:rPr kumimoji="1" lang="en-US" altLang="zh-CN" sz="2800" i="1">
                <a:latin typeface="Times New Roman" panose="02020603050405020304" pitchFamily="18" charset="0"/>
              </a:rPr>
              <a:t>=E</a:t>
            </a:r>
            <a:r>
              <a:rPr kumimoji="1" lang="en-US" altLang="zh-CN" sz="2800" baseline="-25000">
                <a:latin typeface="Times New Roman" panose="02020603050405020304" pitchFamily="18" charset="0"/>
              </a:rPr>
              <a:t>0</a:t>
            </a:r>
            <a:r>
              <a:rPr kumimoji="1" lang="en-US" altLang="zh-CN" sz="2800">
                <a:latin typeface="宋体" panose="02010600030101010101" pitchFamily="2" charset="-122"/>
              </a:rPr>
              <a:t>)</a:t>
            </a:r>
            <a:r>
              <a:rPr kumimoji="1" lang="en-US" altLang="zh-CN" sz="2800">
                <a:latin typeface="Times New Roman" panose="02020603050405020304" pitchFamily="18" charset="0"/>
              </a:rPr>
              <a:t>                  </a:t>
            </a:r>
          </a:p>
        </p:txBody>
      </p:sp>
      <p:sp>
        <p:nvSpPr>
          <p:cNvPr id="59417" name="Line 25"/>
          <p:cNvSpPr>
            <a:spLocks noChangeShapeType="1"/>
          </p:cNvSpPr>
          <p:nvPr/>
        </p:nvSpPr>
        <p:spPr bwMode="auto">
          <a:xfrm>
            <a:off x="684213" y="4616450"/>
            <a:ext cx="7467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8" name="Line 26"/>
          <p:cNvSpPr>
            <a:spLocks noChangeShapeType="1"/>
          </p:cNvSpPr>
          <p:nvPr/>
        </p:nvSpPr>
        <p:spPr bwMode="auto">
          <a:xfrm flipH="1">
            <a:off x="5103813" y="4629150"/>
            <a:ext cx="0" cy="1371600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9" name="Line 27"/>
          <p:cNvSpPr>
            <a:spLocks noChangeShapeType="1"/>
          </p:cNvSpPr>
          <p:nvPr/>
        </p:nvSpPr>
        <p:spPr bwMode="auto">
          <a:xfrm>
            <a:off x="3884613" y="4629150"/>
            <a:ext cx="0" cy="1371600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0" name="Line 28"/>
          <p:cNvSpPr>
            <a:spLocks noChangeShapeType="1"/>
          </p:cNvSpPr>
          <p:nvPr/>
        </p:nvSpPr>
        <p:spPr bwMode="auto">
          <a:xfrm>
            <a:off x="5637213" y="4629150"/>
            <a:ext cx="0" cy="1371600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1" name="Line 29"/>
          <p:cNvSpPr>
            <a:spLocks noChangeShapeType="1"/>
          </p:cNvSpPr>
          <p:nvPr/>
        </p:nvSpPr>
        <p:spPr bwMode="auto">
          <a:xfrm>
            <a:off x="3275013" y="4629150"/>
            <a:ext cx="0" cy="1447800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2" name="Line 30"/>
          <p:cNvSpPr>
            <a:spLocks noChangeShapeType="1"/>
          </p:cNvSpPr>
          <p:nvPr/>
        </p:nvSpPr>
        <p:spPr bwMode="auto">
          <a:xfrm>
            <a:off x="6246813" y="4629150"/>
            <a:ext cx="0" cy="1371600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3" name="Line 31"/>
          <p:cNvSpPr>
            <a:spLocks noChangeShapeType="1"/>
          </p:cNvSpPr>
          <p:nvPr/>
        </p:nvSpPr>
        <p:spPr bwMode="auto">
          <a:xfrm>
            <a:off x="2665413" y="4629150"/>
            <a:ext cx="0" cy="1371600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37" name="Text Box 45"/>
          <p:cNvSpPr txBox="1">
            <a:spLocks noChangeArrowheads="1"/>
          </p:cNvSpPr>
          <p:nvPr/>
        </p:nvSpPr>
        <p:spPr bwMode="auto">
          <a:xfrm>
            <a:off x="658813" y="1900238"/>
            <a:ext cx="10652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ea typeface="隶书" panose="02010509060101010101" pitchFamily="49" charset="-122"/>
              </a:rPr>
              <a:t>注意</a:t>
            </a:r>
            <a:endParaRPr lang="zh-CN" altLang="en-US" b="0">
              <a:ea typeface="隶书" panose="02010509060101010101" pitchFamily="49" charset="-122"/>
            </a:endParaRPr>
          </a:p>
        </p:txBody>
      </p:sp>
      <p:sp>
        <p:nvSpPr>
          <p:cNvPr id="31776" name="Text Box 47"/>
          <p:cNvSpPr txBox="1">
            <a:spLocks noChangeArrowheads="1"/>
          </p:cNvSpPr>
          <p:nvPr/>
        </p:nvSpPr>
        <p:spPr bwMode="auto">
          <a:xfrm>
            <a:off x="8640763" y="6400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17</a:t>
            </a:r>
            <a:endParaRPr lang="en-US" altLang="zh-CN" sz="1800" b="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pSp>
        <p:nvGrpSpPr>
          <p:cNvPr id="31777" name="组合 3"/>
          <p:cNvGrpSpPr>
            <a:grpSpLocks/>
          </p:cNvGrpSpPr>
          <p:nvPr/>
        </p:nvGrpSpPr>
        <p:grpSpPr bwMode="auto">
          <a:xfrm>
            <a:off x="739775" y="153988"/>
            <a:ext cx="5537200" cy="1103312"/>
            <a:chOff x="739068" y="154446"/>
            <a:chExt cx="5537668" cy="1103619"/>
          </a:xfrm>
        </p:grpSpPr>
        <p:sp>
          <p:nvSpPr>
            <p:cNvPr id="30754" name="矩形 2"/>
            <p:cNvSpPr>
              <a:spLocks noChangeArrowheads="1"/>
            </p:cNvSpPr>
            <p:nvPr/>
          </p:nvSpPr>
          <p:spPr bwMode="auto">
            <a:xfrm>
              <a:off x="739068" y="154446"/>
              <a:ext cx="4445376" cy="9702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smtClean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1779" name="Object 60"/>
            <p:cNvGraphicFramePr>
              <a:graphicFrameLocks noChangeAspect="1"/>
            </p:cNvGraphicFramePr>
            <p:nvPr/>
          </p:nvGraphicFramePr>
          <p:xfrm>
            <a:off x="930275" y="207963"/>
            <a:ext cx="4064000" cy="842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8" name="Equation" r:id="rId25" imgW="2692400" imgH="596900" progId="Equation.DSMT4">
                    <p:embed/>
                  </p:oleObj>
                </mc:Choice>
                <mc:Fallback>
                  <p:oleObj name="Equation" r:id="rId25" imgW="2692400" imgH="596900" progId="Equation.DSMT4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275" y="207963"/>
                          <a:ext cx="4064000" cy="842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33993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1780" name="Picture 34" descr="dove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198830" y="178508"/>
              <a:ext cx="1077906" cy="1079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75"/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75"/>
                                        <p:tgtEl>
                                          <p:spTgt spid="5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75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9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9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38" grpId="0" animBg="1"/>
      <p:bldP spid="59395" grpId="0" autoUpdateAnimBg="0"/>
      <p:bldP spid="59396" grpId="0" build="p" autoUpdateAnimBg="0"/>
      <p:bldP spid="59397" grpId="0" animBg="1"/>
      <p:bldP spid="59399" grpId="0" animBg="1"/>
      <p:bldP spid="59415" grpId="0" autoUpdateAnimBg="0"/>
      <p:bldP spid="59416" grpId="0" autoUpdateAnimBg="0"/>
      <p:bldP spid="59417" grpId="0" animBg="1"/>
      <p:bldP spid="59418" grpId="0" animBg="1"/>
      <p:bldP spid="59419" grpId="0" animBg="1"/>
      <p:bldP spid="59420" grpId="0" animBg="1"/>
      <p:bldP spid="59421" grpId="0" animBg="1"/>
      <p:bldP spid="59422" grpId="0" animBg="1"/>
      <p:bldP spid="59423" grpId="0" animBg="1"/>
      <p:bldP spid="594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684213" y="1470025"/>
            <a:ext cx="7164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4º </a:t>
            </a:r>
            <a:r>
              <a:rPr kumimoji="1" lang="zh-CN" altLang="zh-CN" sz="2800">
                <a:latin typeface="Times New Roman" panose="02020603050405020304" pitchFamily="18" charset="0"/>
              </a:rPr>
              <a:t>把一条缝</a:t>
            </a:r>
            <a:r>
              <a:rPr kumimoji="1" lang="zh-CN" altLang="zh-CN" sz="2800">
                <a:solidFill>
                  <a:srgbClr val="0000CC"/>
                </a:solidFill>
                <a:latin typeface="Times New Roman" panose="02020603050405020304" pitchFamily="18" charset="0"/>
              </a:rPr>
              <a:t>加宽</a:t>
            </a:r>
            <a:r>
              <a:rPr kumimoji="1" lang="zh-CN" altLang="zh-CN" sz="2800">
                <a:latin typeface="Times New Roman" panose="02020603050405020304" pitchFamily="18" charset="0"/>
              </a:rPr>
              <a:t>，条纹如何变化？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090613" y="1971675"/>
            <a:ext cx="5468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楷体_GB2312"/>
                <a:cs typeface="楷体_GB2312"/>
              </a:rPr>
              <a:t>狭缝间距</a:t>
            </a:r>
            <a:r>
              <a:rPr kumimoji="1" lang="en-US" altLang="zh-CN" sz="2800" i="1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d</a:t>
            </a:r>
            <a:r>
              <a:rPr kumimoji="1"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不变</a:t>
            </a:r>
            <a:r>
              <a:rPr kumimoji="1" lang="en-US" altLang="zh-CN" sz="2800">
                <a:latin typeface="Times New Roman" panose="02020603050405020304" pitchFamily="18" charset="0"/>
                <a:ea typeface="楷体_GB2312"/>
                <a:cs typeface="楷体_GB2312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  <a:ea typeface="楷体_GB2312"/>
                <a:cs typeface="楷体_GB2312"/>
              </a:rPr>
              <a:t>则条纹位置不变。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2311400" y="2478088"/>
            <a:ext cx="4097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则暗纹强度不为</a:t>
            </a:r>
            <a:r>
              <a:rPr kumimoji="1" lang="en-US" altLang="zh-CN" sz="2800">
                <a:latin typeface="Times New Roman" panose="02020603050405020304" pitchFamily="18" charset="0"/>
              </a:rPr>
              <a:t>0</a:t>
            </a:r>
            <a:r>
              <a:rPr kumimoji="1" lang="zh-CN" altLang="en-US" sz="2800">
                <a:latin typeface="Times New Roman" panose="02020603050405020304" pitchFamily="18" charset="0"/>
              </a:rPr>
              <a:t>，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1763713" y="3414713"/>
            <a:ext cx="5580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条纹反差小</a:t>
            </a:r>
            <a:r>
              <a:rPr kumimoji="1" lang="zh-CN" altLang="en-US" sz="2800">
                <a:latin typeface="Times New Roman" panose="02020603050405020304" pitchFamily="18" charset="0"/>
              </a:rPr>
              <a:t>（有衬底）</a:t>
            </a:r>
          </a:p>
        </p:txBody>
      </p:sp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1339850" y="2730500"/>
          <a:ext cx="12239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7" name="Equation" r:id="rId3" imgW="1218671" imgH="380835" progId="Equation.DSMT4">
                  <p:embed/>
                </p:oleObj>
              </mc:Choice>
              <mc:Fallback>
                <p:oleObj name="Equation" r:id="rId3" imgW="1218671" imgH="38083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2730500"/>
                        <a:ext cx="12239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2095500" y="2909888"/>
            <a:ext cx="41671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明纹强度也变大</a:t>
            </a:r>
          </a:p>
        </p:txBody>
      </p:sp>
      <p:sp>
        <p:nvSpPr>
          <p:cNvPr id="60424" name="AutoShape 8"/>
          <p:cNvSpPr>
            <a:spLocks/>
          </p:cNvSpPr>
          <p:nvPr/>
        </p:nvSpPr>
        <p:spPr bwMode="auto">
          <a:xfrm>
            <a:off x="2687638" y="2625725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6940550" y="2640013"/>
            <a:ext cx="1066800" cy="0"/>
          </a:xfrm>
          <a:prstGeom prst="line">
            <a:avLst/>
          </a:prstGeom>
          <a:noFill/>
          <a:ln w="28575" cap="sq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 flipV="1">
            <a:off x="6897688" y="1385888"/>
            <a:ext cx="0" cy="2438400"/>
          </a:xfrm>
          <a:prstGeom prst="line">
            <a:avLst/>
          </a:prstGeom>
          <a:noFill/>
          <a:ln w="28575" cap="sq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0427" name="Object 11"/>
          <p:cNvGraphicFramePr>
            <a:graphicFrameLocks noChangeAspect="1"/>
          </p:cNvGraphicFramePr>
          <p:nvPr/>
        </p:nvGraphicFramePr>
        <p:xfrm>
          <a:off x="7778750" y="2700338"/>
          <a:ext cx="3175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8" name="公式" r:id="rId5" imgW="126780" imgH="164814" progId="Equation.3">
                  <p:embed/>
                </p:oleObj>
              </mc:Choice>
              <mc:Fallback>
                <p:oleObj name="公式" r:id="rId5" imgW="126780" imgH="16481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0" y="2700338"/>
                        <a:ext cx="3175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8" name="Object 12"/>
          <p:cNvGraphicFramePr>
            <a:graphicFrameLocks noChangeAspect="1"/>
          </p:cNvGraphicFramePr>
          <p:nvPr/>
        </p:nvGraphicFramePr>
        <p:xfrm>
          <a:off x="6516688" y="1385888"/>
          <a:ext cx="2984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9" name="公式" r:id="rId7" imgW="139700" imgH="139700" progId="Equation.3">
                  <p:embed/>
                </p:oleObj>
              </mc:Choice>
              <mc:Fallback>
                <p:oleObj name="公式" r:id="rId7" imgW="139700" imgH="139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1385888"/>
                        <a:ext cx="29845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9" name="Line 13"/>
          <p:cNvSpPr>
            <a:spLocks noChangeShapeType="1"/>
          </p:cNvSpPr>
          <p:nvPr/>
        </p:nvSpPr>
        <p:spPr bwMode="auto">
          <a:xfrm>
            <a:off x="7235825" y="1412875"/>
            <a:ext cx="0" cy="2209800"/>
          </a:xfrm>
          <a:prstGeom prst="line">
            <a:avLst/>
          </a:prstGeom>
          <a:noFill/>
          <a:ln w="12700">
            <a:solidFill>
              <a:srgbClr val="FF33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684213" y="3959225"/>
            <a:ext cx="52752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5º </a:t>
            </a:r>
            <a:r>
              <a:rPr kumimoji="1" lang="zh-CN" altLang="en-US" sz="2800">
                <a:latin typeface="Times New Roman" panose="02020603050405020304" pitchFamily="18" charset="0"/>
              </a:rPr>
              <a:t>若把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</a:rPr>
              <a:t>s</a:t>
            </a:r>
            <a:r>
              <a:rPr kumimoji="1" lang="zh-CN" altLang="en-US" sz="2800">
                <a:solidFill>
                  <a:srgbClr val="0000CC"/>
                </a:solidFill>
                <a:latin typeface="Times New Roman" panose="02020603050405020304" pitchFamily="18" charset="0"/>
              </a:rPr>
              <a:t>向上移</a:t>
            </a:r>
            <a:r>
              <a:rPr kumimoji="1" lang="en-US" altLang="zh-CN" sz="2800">
                <a:latin typeface="Times New Roman" panose="02020603050405020304" pitchFamily="18" charset="0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</a:rPr>
              <a:t>条纹如何变化？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729038" y="5102225"/>
            <a:ext cx="685800" cy="609600"/>
            <a:chOff x="1776" y="3744"/>
            <a:chExt cx="432" cy="384"/>
          </a:xfrm>
        </p:grpSpPr>
        <p:sp>
          <p:nvSpPr>
            <p:cNvPr id="33435" name="Line 16"/>
            <p:cNvSpPr>
              <a:spLocks noChangeShapeType="1"/>
            </p:cNvSpPr>
            <p:nvPr/>
          </p:nvSpPr>
          <p:spPr bwMode="auto">
            <a:xfrm>
              <a:off x="1776" y="3744"/>
              <a:ext cx="432" cy="0"/>
            </a:xfrm>
            <a:prstGeom prst="line">
              <a:avLst/>
            </a:prstGeom>
            <a:noFill/>
            <a:ln w="12700" cap="sq">
              <a:solidFill>
                <a:srgbClr val="FF3399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36" name="Line 17"/>
            <p:cNvSpPr>
              <a:spLocks noChangeShapeType="1"/>
            </p:cNvSpPr>
            <p:nvPr/>
          </p:nvSpPr>
          <p:spPr bwMode="auto">
            <a:xfrm>
              <a:off x="1776" y="3744"/>
              <a:ext cx="432" cy="384"/>
            </a:xfrm>
            <a:prstGeom prst="line">
              <a:avLst/>
            </a:prstGeom>
            <a:noFill/>
            <a:ln w="12700" cap="sq">
              <a:solidFill>
                <a:srgbClr val="FF3399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434" name="Line 18"/>
          <p:cNvSpPr>
            <a:spLocks noChangeShapeType="1"/>
          </p:cNvSpPr>
          <p:nvPr/>
        </p:nvSpPr>
        <p:spPr bwMode="auto">
          <a:xfrm>
            <a:off x="4427538" y="5084763"/>
            <a:ext cx="1752600" cy="1066800"/>
          </a:xfrm>
          <a:prstGeom prst="line">
            <a:avLst/>
          </a:prstGeom>
          <a:noFill/>
          <a:ln w="12700" cap="sq">
            <a:solidFill>
              <a:srgbClr val="FF3399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5" name="Line 19"/>
          <p:cNvSpPr>
            <a:spLocks noChangeShapeType="1"/>
          </p:cNvSpPr>
          <p:nvPr/>
        </p:nvSpPr>
        <p:spPr bwMode="auto">
          <a:xfrm>
            <a:off x="4414838" y="5711825"/>
            <a:ext cx="1752600" cy="457200"/>
          </a:xfrm>
          <a:prstGeom prst="line">
            <a:avLst/>
          </a:prstGeom>
          <a:noFill/>
          <a:ln w="12700" cap="sq">
            <a:solidFill>
              <a:srgbClr val="FF3399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Line 20"/>
          <p:cNvSpPr>
            <a:spLocks noChangeShapeType="1"/>
          </p:cNvSpPr>
          <p:nvPr/>
        </p:nvSpPr>
        <p:spPr bwMode="auto">
          <a:xfrm>
            <a:off x="3779838" y="5084763"/>
            <a:ext cx="2514600" cy="1143000"/>
          </a:xfrm>
          <a:prstGeom prst="line">
            <a:avLst/>
          </a:prstGeom>
          <a:noFill/>
          <a:ln w="28575" cap="sq">
            <a:solidFill>
              <a:srgbClr val="0000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Oval 21"/>
          <p:cNvSpPr>
            <a:spLocks noChangeArrowheads="1"/>
          </p:cNvSpPr>
          <p:nvPr/>
        </p:nvSpPr>
        <p:spPr bwMode="auto">
          <a:xfrm>
            <a:off x="3652838" y="5026025"/>
            <a:ext cx="152400" cy="152400"/>
          </a:xfrm>
          <a:prstGeom prst="ellipse">
            <a:avLst/>
          </a:prstGeom>
          <a:solidFill>
            <a:srgbClr val="FF339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60438" name="Object 22"/>
          <p:cNvGraphicFramePr>
            <a:graphicFrameLocks noChangeAspect="1"/>
          </p:cNvGraphicFramePr>
          <p:nvPr/>
        </p:nvGraphicFramePr>
        <p:xfrm>
          <a:off x="3348038" y="4873625"/>
          <a:ext cx="3079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0" name="公式" r:id="rId9" imgW="114201" imgH="139579" progId="Equation.3">
                  <p:embed/>
                </p:oleObj>
              </mc:Choice>
              <mc:Fallback>
                <p:oleObj name="公式" r:id="rId9" imgW="114201" imgH="13957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873625"/>
                        <a:ext cx="3079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9" name="Line 23"/>
          <p:cNvSpPr>
            <a:spLocks noChangeShapeType="1"/>
          </p:cNvSpPr>
          <p:nvPr/>
        </p:nvSpPr>
        <p:spPr bwMode="auto">
          <a:xfrm>
            <a:off x="6777038" y="5487988"/>
            <a:ext cx="0" cy="533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0" name="Line 24"/>
          <p:cNvSpPr>
            <a:spLocks noChangeShapeType="1"/>
          </p:cNvSpPr>
          <p:nvPr/>
        </p:nvSpPr>
        <p:spPr bwMode="auto">
          <a:xfrm flipV="1">
            <a:off x="3271838" y="5026025"/>
            <a:ext cx="0" cy="4572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3348038" y="4148138"/>
            <a:ext cx="3657600" cy="2211387"/>
            <a:chOff x="1872" y="2111"/>
            <a:chExt cx="2304" cy="1393"/>
          </a:xfrm>
        </p:grpSpPr>
        <p:sp>
          <p:nvSpPr>
            <p:cNvPr id="33211" name="Line 26"/>
            <p:cNvSpPr>
              <a:spLocks noChangeShapeType="1"/>
            </p:cNvSpPr>
            <p:nvPr/>
          </p:nvSpPr>
          <p:spPr bwMode="auto">
            <a:xfrm>
              <a:off x="2544" y="2304"/>
              <a:ext cx="0" cy="336"/>
            </a:xfrm>
            <a:prstGeom prst="line">
              <a:avLst/>
            </a:prstGeom>
            <a:noFill/>
            <a:ln w="381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12" name="Line 27"/>
            <p:cNvSpPr>
              <a:spLocks noChangeShapeType="1"/>
            </p:cNvSpPr>
            <p:nvPr/>
          </p:nvSpPr>
          <p:spPr bwMode="auto">
            <a:xfrm>
              <a:off x="2544" y="2736"/>
              <a:ext cx="0" cy="288"/>
            </a:xfrm>
            <a:prstGeom prst="line">
              <a:avLst/>
            </a:prstGeom>
            <a:noFill/>
            <a:ln w="381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13" name="Line 28"/>
            <p:cNvSpPr>
              <a:spLocks noChangeShapeType="1"/>
            </p:cNvSpPr>
            <p:nvPr/>
          </p:nvSpPr>
          <p:spPr bwMode="auto">
            <a:xfrm>
              <a:off x="2544" y="3120"/>
              <a:ext cx="0" cy="336"/>
            </a:xfrm>
            <a:prstGeom prst="line">
              <a:avLst/>
            </a:prstGeom>
            <a:noFill/>
            <a:ln w="381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14" name="Line 29"/>
            <p:cNvSpPr>
              <a:spLocks noChangeShapeType="1"/>
            </p:cNvSpPr>
            <p:nvPr/>
          </p:nvSpPr>
          <p:spPr bwMode="auto">
            <a:xfrm flipV="1">
              <a:off x="2064" y="2688"/>
              <a:ext cx="480" cy="192"/>
            </a:xfrm>
            <a:prstGeom prst="line">
              <a:avLst/>
            </a:prstGeom>
            <a:noFill/>
            <a:ln w="12700" cap="sq">
              <a:solidFill>
                <a:srgbClr val="FF33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15" name="Line 30"/>
            <p:cNvSpPr>
              <a:spLocks noChangeShapeType="1"/>
            </p:cNvSpPr>
            <p:nvPr/>
          </p:nvSpPr>
          <p:spPr bwMode="auto">
            <a:xfrm>
              <a:off x="2064" y="2880"/>
              <a:ext cx="480" cy="192"/>
            </a:xfrm>
            <a:prstGeom prst="line">
              <a:avLst/>
            </a:prstGeom>
            <a:noFill/>
            <a:ln w="12700" cap="sq">
              <a:solidFill>
                <a:srgbClr val="FF33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216" name="Group 31"/>
            <p:cNvGrpSpPr>
              <a:grpSpLocks/>
            </p:cNvGrpSpPr>
            <p:nvPr/>
          </p:nvGrpSpPr>
          <p:grpSpPr bwMode="auto">
            <a:xfrm rot="-5388437">
              <a:off x="3119" y="2639"/>
              <a:ext cx="1344" cy="288"/>
              <a:chOff x="912" y="2304"/>
              <a:chExt cx="1872" cy="312"/>
            </a:xfrm>
          </p:grpSpPr>
          <p:grpSp>
            <p:nvGrpSpPr>
              <p:cNvPr id="33225" name="Group 32"/>
              <p:cNvGrpSpPr>
                <a:grpSpLocks/>
              </p:cNvGrpSpPr>
              <p:nvPr/>
            </p:nvGrpSpPr>
            <p:grpSpPr bwMode="auto">
              <a:xfrm>
                <a:off x="912" y="2304"/>
                <a:ext cx="1872" cy="312"/>
                <a:chOff x="912" y="2304"/>
                <a:chExt cx="1872" cy="312"/>
              </a:xfrm>
            </p:grpSpPr>
            <p:sp>
              <p:nvSpPr>
                <p:cNvPr id="33235" name="Rectangle 33"/>
                <p:cNvSpPr>
                  <a:spLocks noChangeArrowheads="1"/>
                </p:cNvSpPr>
                <p:nvPr/>
              </p:nvSpPr>
              <p:spPr bwMode="auto">
                <a:xfrm>
                  <a:off x="912" y="2304"/>
                  <a:ext cx="1872" cy="312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3236" name="Rectangle 34"/>
                <p:cNvSpPr>
                  <a:spLocks noChangeArrowheads="1"/>
                </p:cNvSpPr>
                <p:nvPr/>
              </p:nvSpPr>
              <p:spPr bwMode="auto">
                <a:xfrm>
                  <a:off x="912" y="2304"/>
                  <a:ext cx="1872" cy="312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3237" name="Freeform 35"/>
                <p:cNvSpPr>
                  <a:spLocks/>
                </p:cNvSpPr>
                <p:nvPr/>
              </p:nvSpPr>
              <p:spPr bwMode="auto">
                <a:xfrm>
                  <a:off x="970" y="2304"/>
                  <a:ext cx="11" cy="1"/>
                </a:xfrm>
                <a:custGeom>
                  <a:avLst/>
                  <a:gdLst>
                    <a:gd name="T0" fmla="*/ 0 w 11"/>
                    <a:gd name="T1" fmla="*/ 0 h 1"/>
                    <a:gd name="T2" fmla="*/ 11 w 11"/>
                    <a:gd name="T3" fmla="*/ 0 h 1"/>
                    <a:gd name="T4" fmla="*/ 11 w 11"/>
                    <a:gd name="T5" fmla="*/ 0 h 1"/>
                    <a:gd name="T6" fmla="*/ 11 w 11"/>
                    <a:gd name="T7" fmla="*/ 0 h 1"/>
                    <a:gd name="T8" fmla="*/ 11 w 11"/>
                    <a:gd name="T9" fmla="*/ 0 h 1"/>
                    <a:gd name="T10" fmla="*/ 11 w 11"/>
                    <a:gd name="T11" fmla="*/ 0 h 1"/>
                    <a:gd name="T12" fmla="*/ 11 w 11"/>
                    <a:gd name="T13" fmla="*/ 0 h 1"/>
                    <a:gd name="T14" fmla="*/ 11 w 11"/>
                    <a:gd name="T15" fmla="*/ 0 h 1"/>
                    <a:gd name="T16" fmla="*/ 11 w 11"/>
                    <a:gd name="T17" fmla="*/ 0 h 1"/>
                    <a:gd name="T18" fmla="*/ 11 w 11"/>
                    <a:gd name="T19" fmla="*/ 0 h 1"/>
                    <a:gd name="T20" fmla="*/ 11 w 11"/>
                    <a:gd name="T21" fmla="*/ 0 h 1"/>
                    <a:gd name="T22" fmla="*/ 11 w 11"/>
                    <a:gd name="T23" fmla="*/ 0 h 1"/>
                    <a:gd name="T24" fmla="*/ 11 w 11"/>
                    <a:gd name="T25" fmla="*/ 0 h 1"/>
                    <a:gd name="T26" fmla="*/ 11 w 11"/>
                    <a:gd name="T27" fmla="*/ 0 h 1"/>
                    <a:gd name="T28" fmla="*/ 11 w 11"/>
                    <a:gd name="T29" fmla="*/ 0 h 1"/>
                    <a:gd name="T30" fmla="*/ 11 w 11"/>
                    <a:gd name="T31" fmla="*/ 0 h 1"/>
                    <a:gd name="T32" fmla="*/ 11 w 11"/>
                    <a:gd name="T33" fmla="*/ 0 h 1"/>
                    <a:gd name="T34" fmla="*/ 11 w 11"/>
                    <a:gd name="T35" fmla="*/ 0 h 1"/>
                    <a:gd name="T36" fmla="*/ 11 w 11"/>
                    <a:gd name="T37" fmla="*/ 0 h 1"/>
                    <a:gd name="T38" fmla="*/ 11 w 11"/>
                    <a:gd name="T39" fmla="*/ 0 h 1"/>
                    <a:gd name="T40" fmla="*/ 11 w 11"/>
                    <a:gd name="T41" fmla="*/ 0 h 1"/>
                    <a:gd name="T42" fmla="*/ 11 w 11"/>
                    <a:gd name="T43" fmla="*/ 0 h 1"/>
                    <a:gd name="T44" fmla="*/ 11 w 11"/>
                    <a:gd name="T45" fmla="*/ 0 h 1"/>
                    <a:gd name="T46" fmla="*/ 11 w 11"/>
                    <a:gd name="T47" fmla="*/ 0 h 1"/>
                    <a:gd name="T48" fmla="*/ 11 w 11"/>
                    <a:gd name="T49" fmla="*/ 0 h 1"/>
                    <a:gd name="T50" fmla="*/ 11 w 11"/>
                    <a:gd name="T51" fmla="*/ 0 h 1"/>
                    <a:gd name="T52" fmla="*/ 11 w 11"/>
                    <a:gd name="T53" fmla="*/ 0 h 1"/>
                    <a:gd name="T54" fmla="*/ 11 w 11"/>
                    <a:gd name="T55" fmla="*/ 0 h 1"/>
                    <a:gd name="T56" fmla="*/ 11 w 11"/>
                    <a:gd name="T57" fmla="*/ 0 h 1"/>
                    <a:gd name="T58" fmla="*/ 11 w 11"/>
                    <a:gd name="T59" fmla="*/ 0 h 1"/>
                    <a:gd name="T60" fmla="*/ 11 w 11"/>
                    <a:gd name="T61" fmla="*/ 0 h 1"/>
                    <a:gd name="T62" fmla="*/ 11 w 11"/>
                    <a:gd name="T63" fmla="*/ 0 h 1"/>
                    <a:gd name="T64" fmla="*/ 11 w 11"/>
                    <a:gd name="T65" fmla="*/ 0 h 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1"/>
                    <a:gd name="T100" fmla="*/ 0 h 1"/>
                    <a:gd name="T101" fmla="*/ 11 w 11"/>
                    <a:gd name="T102" fmla="*/ 1 h 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1" h="1">
                      <a:moveTo>
                        <a:pt x="0" y="0"/>
                      </a:moveTo>
                      <a:lnTo>
                        <a:pt x="11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38" name="Freeform 36"/>
                <p:cNvSpPr>
                  <a:spLocks/>
                </p:cNvSpPr>
                <p:nvPr/>
              </p:nvSpPr>
              <p:spPr bwMode="auto">
                <a:xfrm>
                  <a:off x="981" y="2304"/>
                  <a:ext cx="12" cy="10"/>
                </a:xfrm>
                <a:custGeom>
                  <a:avLst/>
                  <a:gdLst>
                    <a:gd name="T0" fmla="*/ 0 w 12"/>
                    <a:gd name="T1" fmla="*/ 0 h 10"/>
                    <a:gd name="T2" fmla="*/ 0 w 12"/>
                    <a:gd name="T3" fmla="*/ 0 h 10"/>
                    <a:gd name="T4" fmla="*/ 0 w 12"/>
                    <a:gd name="T5" fmla="*/ 0 h 10"/>
                    <a:gd name="T6" fmla="*/ 0 w 12"/>
                    <a:gd name="T7" fmla="*/ 0 h 10"/>
                    <a:gd name="T8" fmla="*/ 0 w 12"/>
                    <a:gd name="T9" fmla="*/ 0 h 10"/>
                    <a:gd name="T10" fmla="*/ 0 w 12"/>
                    <a:gd name="T11" fmla="*/ 0 h 10"/>
                    <a:gd name="T12" fmla="*/ 0 w 12"/>
                    <a:gd name="T13" fmla="*/ 0 h 10"/>
                    <a:gd name="T14" fmla="*/ 0 w 12"/>
                    <a:gd name="T15" fmla="*/ 0 h 10"/>
                    <a:gd name="T16" fmla="*/ 0 w 12"/>
                    <a:gd name="T17" fmla="*/ 0 h 10"/>
                    <a:gd name="T18" fmla="*/ 0 w 12"/>
                    <a:gd name="T19" fmla="*/ 0 h 10"/>
                    <a:gd name="T20" fmla="*/ 0 w 12"/>
                    <a:gd name="T21" fmla="*/ 0 h 10"/>
                    <a:gd name="T22" fmla="*/ 0 w 12"/>
                    <a:gd name="T23" fmla="*/ 0 h 10"/>
                    <a:gd name="T24" fmla="*/ 0 w 12"/>
                    <a:gd name="T25" fmla="*/ 0 h 10"/>
                    <a:gd name="T26" fmla="*/ 0 w 12"/>
                    <a:gd name="T27" fmla="*/ 10 h 10"/>
                    <a:gd name="T28" fmla="*/ 0 w 12"/>
                    <a:gd name="T29" fmla="*/ 10 h 10"/>
                    <a:gd name="T30" fmla="*/ 0 w 12"/>
                    <a:gd name="T31" fmla="*/ 10 h 10"/>
                    <a:gd name="T32" fmla="*/ 0 w 12"/>
                    <a:gd name="T33" fmla="*/ 10 h 10"/>
                    <a:gd name="T34" fmla="*/ 0 w 12"/>
                    <a:gd name="T35" fmla="*/ 10 h 10"/>
                    <a:gd name="T36" fmla="*/ 0 w 12"/>
                    <a:gd name="T37" fmla="*/ 10 h 10"/>
                    <a:gd name="T38" fmla="*/ 0 w 12"/>
                    <a:gd name="T39" fmla="*/ 10 h 10"/>
                    <a:gd name="T40" fmla="*/ 0 w 12"/>
                    <a:gd name="T41" fmla="*/ 10 h 10"/>
                    <a:gd name="T42" fmla="*/ 0 w 12"/>
                    <a:gd name="T43" fmla="*/ 10 h 10"/>
                    <a:gd name="T44" fmla="*/ 0 w 12"/>
                    <a:gd name="T45" fmla="*/ 10 h 10"/>
                    <a:gd name="T46" fmla="*/ 0 w 12"/>
                    <a:gd name="T47" fmla="*/ 10 h 10"/>
                    <a:gd name="T48" fmla="*/ 0 w 12"/>
                    <a:gd name="T49" fmla="*/ 10 h 10"/>
                    <a:gd name="T50" fmla="*/ 0 w 12"/>
                    <a:gd name="T51" fmla="*/ 10 h 10"/>
                    <a:gd name="T52" fmla="*/ 0 w 12"/>
                    <a:gd name="T53" fmla="*/ 10 h 10"/>
                    <a:gd name="T54" fmla="*/ 0 w 12"/>
                    <a:gd name="T55" fmla="*/ 10 h 10"/>
                    <a:gd name="T56" fmla="*/ 0 w 12"/>
                    <a:gd name="T57" fmla="*/ 10 h 10"/>
                    <a:gd name="T58" fmla="*/ 0 w 12"/>
                    <a:gd name="T59" fmla="*/ 10 h 10"/>
                    <a:gd name="T60" fmla="*/ 0 w 12"/>
                    <a:gd name="T61" fmla="*/ 10 h 10"/>
                    <a:gd name="T62" fmla="*/ 0 w 12"/>
                    <a:gd name="T63" fmla="*/ 10 h 10"/>
                    <a:gd name="T64" fmla="*/ 0 w 12"/>
                    <a:gd name="T65" fmla="*/ 10 h 10"/>
                    <a:gd name="T66" fmla="*/ 0 w 12"/>
                    <a:gd name="T67" fmla="*/ 10 h 10"/>
                    <a:gd name="T68" fmla="*/ 0 w 12"/>
                    <a:gd name="T69" fmla="*/ 10 h 10"/>
                    <a:gd name="T70" fmla="*/ 12 w 12"/>
                    <a:gd name="T71" fmla="*/ 10 h 10"/>
                    <a:gd name="T72" fmla="*/ 12 w 12"/>
                    <a:gd name="T73" fmla="*/ 10 h 10"/>
                    <a:gd name="T74" fmla="*/ 12 w 12"/>
                    <a:gd name="T75" fmla="*/ 10 h 10"/>
                    <a:gd name="T76" fmla="*/ 12 w 12"/>
                    <a:gd name="T77" fmla="*/ 10 h 10"/>
                    <a:gd name="T78" fmla="*/ 12 w 12"/>
                    <a:gd name="T79" fmla="*/ 10 h 10"/>
                    <a:gd name="T80" fmla="*/ 12 w 12"/>
                    <a:gd name="T81" fmla="*/ 10 h 10"/>
                    <a:gd name="T82" fmla="*/ 12 w 12"/>
                    <a:gd name="T83" fmla="*/ 10 h 10"/>
                    <a:gd name="T84" fmla="*/ 12 w 12"/>
                    <a:gd name="T85" fmla="*/ 10 h 10"/>
                    <a:gd name="T86" fmla="*/ 12 w 12"/>
                    <a:gd name="T87" fmla="*/ 10 h 10"/>
                    <a:gd name="T88" fmla="*/ 12 w 12"/>
                    <a:gd name="T89" fmla="*/ 10 h 10"/>
                    <a:gd name="T90" fmla="*/ 12 w 12"/>
                    <a:gd name="T91" fmla="*/ 10 h 10"/>
                    <a:gd name="T92" fmla="*/ 12 w 12"/>
                    <a:gd name="T93" fmla="*/ 10 h 10"/>
                    <a:gd name="T94" fmla="*/ 12 w 12"/>
                    <a:gd name="T95" fmla="*/ 10 h 10"/>
                    <a:gd name="T96" fmla="*/ 12 w 12"/>
                    <a:gd name="T97" fmla="*/ 10 h 10"/>
                    <a:gd name="T98" fmla="*/ 12 w 12"/>
                    <a:gd name="T99" fmla="*/ 10 h 10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2"/>
                    <a:gd name="T151" fmla="*/ 0 h 10"/>
                    <a:gd name="T152" fmla="*/ 12 w 12"/>
                    <a:gd name="T153" fmla="*/ 10 h 10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2" h="1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12" y="1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39" name="Freeform 37"/>
                <p:cNvSpPr>
                  <a:spLocks/>
                </p:cNvSpPr>
                <p:nvPr/>
              </p:nvSpPr>
              <p:spPr bwMode="auto">
                <a:xfrm>
                  <a:off x="993" y="2314"/>
                  <a:ext cx="1" cy="10"/>
                </a:xfrm>
                <a:custGeom>
                  <a:avLst/>
                  <a:gdLst>
                    <a:gd name="T0" fmla="*/ 0 w 1"/>
                    <a:gd name="T1" fmla="*/ 0 h 10"/>
                    <a:gd name="T2" fmla="*/ 0 w 1"/>
                    <a:gd name="T3" fmla="*/ 0 h 10"/>
                    <a:gd name="T4" fmla="*/ 0 w 1"/>
                    <a:gd name="T5" fmla="*/ 0 h 10"/>
                    <a:gd name="T6" fmla="*/ 0 w 1"/>
                    <a:gd name="T7" fmla="*/ 0 h 10"/>
                    <a:gd name="T8" fmla="*/ 0 w 1"/>
                    <a:gd name="T9" fmla="*/ 0 h 10"/>
                    <a:gd name="T10" fmla="*/ 0 w 1"/>
                    <a:gd name="T11" fmla="*/ 0 h 10"/>
                    <a:gd name="T12" fmla="*/ 0 w 1"/>
                    <a:gd name="T13" fmla="*/ 0 h 10"/>
                    <a:gd name="T14" fmla="*/ 0 w 1"/>
                    <a:gd name="T15" fmla="*/ 0 h 10"/>
                    <a:gd name="T16" fmla="*/ 0 w 1"/>
                    <a:gd name="T17" fmla="*/ 0 h 10"/>
                    <a:gd name="T18" fmla="*/ 0 w 1"/>
                    <a:gd name="T19" fmla="*/ 0 h 10"/>
                    <a:gd name="T20" fmla="*/ 0 w 1"/>
                    <a:gd name="T21" fmla="*/ 0 h 10"/>
                    <a:gd name="T22" fmla="*/ 0 w 1"/>
                    <a:gd name="T23" fmla="*/ 0 h 10"/>
                    <a:gd name="T24" fmla="*/ 0 w 1"/>
                    <a:gd name="T25" fmla="*/ 0 h 10"/>
                    <a:gd name="T26" fmla="*/ 0 w 1"/>
                    <a:gd name="T27" fmla="*/ 0 h 10"/>
                    <a:gd name="T28" fmla="*/ 0 w 1"/>
                    <a:gd name="T29" fmla="*/ 0 h 10"/>
                    <a:gd name="T30" fmla="*/ 0 w 1"/>
                    <a:gd name="T31" fmla="*/ 0 h 10"/>
                    <a:gd name="T32" fmla="*/ 0 w 1"/>
                    <a:gd name="T33" fmla="*/ 0 h 10"/>
                    <a:gd name="T34" fmla="*/ 0 w 1"/>
                    <a:gd name="T35" fmla="*/ 0 h 10"/>
                    <a:gd name="T36" fmla="*/ 0 w 1"/>
                    <a:gd name="T37" fmla="*/ 0 h 10"/>
                    <a:gd name="T38" fmla="*/ 0 w 1"/>
                    <a:gd name="T39" fmla="*/ 0 h 10"/>
                    <a:gd name="T40" fmla="*/ 0 w 1"/>
                    <a:gd name="T41" fmla="*/ 0 h 10"/>
                    <a:gd name="T42" fmla="*/ 0 w 1"/>
                    <a:gd name="T43" fmla="*/ 0 h 10"/>
                    <a:gd name="T44" fmla="*/ 0 w 1"/>
                    <a:gd name="T45" fmla="*/ 0 h 10"/>
                    <a:gd name="T46" fmla="*/ 0 w 1"/>
                    <a:gd name="T47" fmla="*/ 10 h 10"/>
                    <a:gd name="T48" fmla="*/ 0 w 1"/>
                    <a:gd name="T49" fmla="*/ 10 h 10"/>
                    <a:gd name="T50" fmla="*/ 0 w 1"/>
                    <a:gd name="T51" fmla="*/ 10 h 10"/>
                    <a:gd name="T52" fmla="*/ 0 w 1"/>
                    <a:gd name="T53" fmla="*/ 10 h 10"/>
                    <a:gd name="T54" fmla="*/ 0 w 1"/>
                    <a:gd name="T55" fmla="*/ 10 h 10"/>
                    <a:gd name="T56" fmla="*/ 0 w 1"/>
                    <a:gd name="T57" fmla="*/ 10 h 10"/>
                    <a:gd name="T58" fmla="*/ 0 w 1"/>
                    <a:gd name="T59" fmla="*/ 10 h 10"/>
                    <a:gd name="T60" fmla="*/ 0 w 1"/>
                    <a:gd name="T61" fmla="*/ 10 h 10"/>
                    <a:gd name="T62" fmla="*/ 0 w 1"/>
                    <a:gd name="T63" fmla="*/ 10 h 10"/>
                    <a:gd name="T64" fmla="*/ 0 w 1"/>
                    <a:gd name="T65" fmla="*/ 10 h 10"/>
                    <a:gd name="T66" fmla="*/ 0 w 1"/>
                    <a:gd name="T67" fmla="*/ 10 h 10"/>
                    <a:gd name="T68" fmla="*/ 0 w 1"/>
                    <a:gd name="T69" fmla="*/ 10 h 10"/>
                    <a:gd name="T70" fmla="*/ 0 w 1"/>
                    <a:gd name="T71" fmla="*/ 10 h 10"/>
                    <a:gd name="T72" fmla="*/ 0 w 1"/>
                    <a:gd name="T73" fmla="*/ 10 h 10"/>
                    <a:gd name="T74" fmla="*/ 0 w 1"/>
                    <a:gd name="T75" fmla="*/ 10 h 10"/>
                    <a:gd name="T76" fmla="*/ 0 w 1"/>
                    <a:gd name="T77" fmla="*/ 10 h 10"/>
                    <a:gd name="T78" fmla="*/ 0 w 1"/>
                    <a:gd name="T79" fmla="*/ 10 h 10"/>
                    <a:gd name="T80" fmla="*/ 0 w 1"/>
                    <a:gd name="T81" fmla="*/ 10 h 10"/>
                    <a:gd name="T82" fmla="*/ 0 w 1"/>
                    <a:gd name="T83" fmla="*/ 10 h 10"/>
                    <a:gd name="T84" fmla="*/ 0 w 1"/>
                    <a:gd name="T85" fmla="*/ 10 h 10"/>
                    <a:gd name="T86" fmla="*/ 0 w 1"/>
                    <a:gd name="T87" fmla="*/ 10 h 10"/>
                    <a:gd name="T88" fmla="*/ 0 w 1"/>
                    <a:gd name="T89" fmla="*/ 10 h 10"/>
                    <a:gd name="T90" fmla="*/ 0 w 1"/>
                    <a:gd name="T91" fmla="*/ 10 h 10"/>
                    <a:gd name="T92" fmla="*/ 0 w 1"/>
                    <a:gd name="T93" fmla="*/ 10 h 10"/>
                    <a:gd name="T94" fmla="*/ 0 w 1"/>
                    <a:gd name="T95" fmla="*/ 10 h 10"/>
                    <a:gd name="T96" fmla="*/ 0 w 1"/>
                    <a:gd name="T97" fmla="*/ 10 h 10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"/>
                    <a:gd name="T148" fmla="*/ 0 h 10"/>
                    <a:gd name="T149" fmla="*/ 1 w 1"/>
                    <a:gd name="T150" fmla="*/ 10 h 10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" h="1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40" name="Freeform 38"/>
                <p:cNvSpPr>
                  <a:spLocks/>
                </p:cNvSpPr>
                <p:nvPr/>
              </p:nvSpPr>
              <p:spPr bwMode="auto">
                <a:xfrm>
                  <a:off x="993" y="2324"/>
                  <a:ext cx="11" cy="19"/>
                </a:xfrm>
                <a:custGeom>
                  <a:avLst/>
                  <a:gdLst>
                    <a:gd name="T0" fmla="*/ 0 w 11"/>
                    <a:gd name="T1" fmla="*/ 0 h 19"/>
                    <a:gd name="T2" fmla="*/ 0 w 11"/>
                    <a:gd name="T3" fmla="*/ 0 h 19"/>
                    <a:gd name="T4" fmla="*/ 11 w 11"/>
                    <a:gd name="T5" fmla="*/ 0 h 19"/>
                    <a:gd name="T6" fmla="*/ 11 w 11"/>
                    <a:gd name="T7" fmla="*/ 0 h 19"/>
                    <a:gd name="T8" fmla="*/ 11 w 11"/>
                    <a:gd name="T9" fmla="*/ 0 h 19"/>
                    <a:gd name="T10" fmla="*/ 11 w 11"/>
                    <a:gd name="T11" fmla="*/ 0 h 19"/>
                    <a:gd name="T12" fmla="*/ 11 w 11"/>
                    <a:gd name="T13" fmla="*/ 0 h 19"/>
                    <a:gd name="T14" fmla="*/ 11 w 11"/>
                    <a:gd name="T15" fmla="*/ 0 h 19"/>
                    <a:gd name="T16" fmla="*/ 11 w 11"/>
                    <a:gd name="T17" fmla="*/ 0 h 19"/>
                    <a:gd name="T18" fmla="*/ 11 w 11"/>
                    <a:gd name="T19" fmla="*/ 0 h 19"/>
                    <a:gd name="T20" fmla="*/ 11 w 11"/>
                    <a:gd name="T21" fmla="*/ 0 h 19"/>
                    <a:gd name="T22" fmla="*/ 11 w 11"/>
                    <a:gd name="T23" fmla="*/ 0 h 19"/>
                    <a:gd name="T24" fmla="*/ 11 w 11"/>
                    <a:gd name="T25" fmla="*/ 9 h 19"/>
                    <a:gd name="T26" fmla="*/ 11 w 11"/>
                    <a:gd name="T27" fmla="*/ 9 h 19"/>
                    <a:gd name="T28" fmla="*/ 11 w 11"/>
                    <a:gd name="T29" fmla="*/ 9 h 19"/>
                    <a:gd name="T30" fmla="*/ 11 w 11"/>
                    <a:gd name="T31" fmla="*/ 9 h 19"/>
                    <a:gd name="T32" fmla="*/ 11 w 11"/>
                    <a:gd name="T33" fmla="*/ 9 h 19"/>
                    <a:gd name="T34" fmla="*/ 11 w 11"/>
                    <a:gd name="T35" fmla="*/ 9 h 19"/>
                    <a:gd name="T36" fmla="*/ 11 w 11"/>
                    <a:gd name="T37" fmla="*/ 9 h 19"/>
                    <a:gd name="T38" fmla="*/ 11 w 11"/>
                    <a:gd name="T39" fmla="*/ 9 h 19"/>
                    <a:gd name="T40" fmla="*/ 11 w 11"/>
                    <a:gd name="T41" fmla="*/ 9 h 19"/>
                    <a:gd name="T42" fmla="*/ 11 w 11"/>
                    <a:gd name="T43" fmla="*/ 9 h 19"/>
                    <a:gd name="T44" fmla="*/ 11 w 11"/>
                    <a:gd name="T45" fmla="*/ 9 h 19"/>
                    <a:gd name="T46" fmla="*/ 11 w 11"/>
                    <a:gd name="T47" fmla="*/ 9 h 19"/>
                    <a:gd name="T48" fmla="*/ 11 w 11"/>
                    <a:gd name="T49" fmla="*/ 9 h 19"/>
                    <a:gd name="T50" fmla="*/ 11 w 11"/>
                    <a:gd name="T51" fmla="*/ 9 h 19"/>
                    <a:gd name="T52" fmla="*/ 11 w 11"/>
                    <a:gd name="T53" fmla="*/ 9 h 19"/>
                    <a:gd name="T54" fmla="*/ 11 w 11"/>
                    <a:gd name="T55" fmla="*/ 9 h 19"/>
                    <a:gd name="T56" fmla="*/ 11 w 11"/>
                    <a:gd name="T57" fmla="*/ 9 h 19"/>
                    <a:gd name="T58" fmla="*/ 11 w 11"/>
                    <a:gd name="T59" fmla="*/ 9 h 19"/>
                    <a:gd name="T60" fmla="*/ 11 w 11"/>
                    <a:gd name="T61" fmla="*/ 9 h 19"/>
                    <a:gd name="T62" fmla="*/ 11 w 11"/>
                    <a:gd name="T63" fmla="*/ 9 h 19"/>
                    <a:gd name="T64" fmla="*/ 11 w 11"/>
                    <a:gd name="T65" fmla="*/ 9 h 19"/>
                    <a:gd name="T66" fmla="*/ 11 w 11"/>
                    <a:gd name="T67" fmla="*/ 9 h 19"/>
                    <a:gd name="T68" fmla="*/ 11 w 11"/>
                    <a:gd name="T69" fmla="*/ 9 h 19"/>
                    <a:gd name="T70" fmla="*/ 11 w 11"/>
                    <a:gd name="T71" fmla="*/ 9 h 19"/>
                    <a:gd name="T72" fmla="*/ 11 w 11"/>
                    <a:gd name="T73" fmla="*/ 9 h 19"/>
                    <a:gd name="T74" fmla="*/ 11 w 11"/>
                    <a:gd name="T75" fmla="*/ 9 h 19"/>
                    <a:gd name="T76" fmla="*/ 11 w 11"/>
                    <a:gd name="T77" fmla="*/ 9 h 19"/>
                    <a:gd name="T78" fmla="*/ 11 w 11"/>
                    <a:gd name="T79" fmla="*/ 9 h 19"/>
                    <a:gd name="T80" fmla="*/ 11 w 11"/>
                    <a:gd name="T81" fmla="*/ 9 h 19"/>
                    <a:gd name="T82" fmla="*/ 11 w 11"/>
                    <a:gd name="T83" fmla="*/ 9 h 19"/>
                    <a:gd name="T84" fmla="*/ 11 w 11"/>
                    <a:gd name="T85" fmla="*/ 9 h 19"/>
                    <a:gd name="T86" fmla="*/ 11 w 11"/>
                    <a:gd name="T87" fmla="*/ 19 h 19"/>
                    <a:gd name="T88" fmla="*/ 11 w 11"/>
                    <a:gd name="T89" fmla="*/ 19 h 19"/>
                    <a:gd name="T90" fmla="*/ 11 w 11"/>
                    <a:gd name="T91" fmla="*/ 19 h 19"/>
                    <a:gd name="T92" fmla="*/ 11 w 11"/>
                    <a:gd name="T93" fmla="*/ 19 h 19"/>
                    <a:gd name="T94" fmla="*/ 11 w 11"/>
                    <a:gd name="T95" fmla="*/ 19 h 19"/>
                    <a:gd name="T96" fmla="*/ 11 w 11"/>
                    <a:gd name="T97" fmla="*/ 19 h 19"/>
                    <a:gd name="T98" fmla="*/ 11 w 11"/>
                    <a:gd name="T99" fmla="*/ 19 h 1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1"/>
                    <a:gd name="T151" fmla="*/ 0 h 19"/>
                    <a:gd name="T152" fmla="*/ 11 w 11"/>
                    <a:gd name="T153" fmla="*/ 19 h 19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1" h="1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11" y="19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41" name="Freeform 39"/>
                <p:cNvSpPr>
                  <a:spLocks/>
                </p:cNvSpPr>
                <p:nvPr/>
              </p:nvSpPr>
              <p:spPr bwMode="auto">
                <a:xfrm>
                  <a:off x="1004" y="2343"/>
                  <a:ext cx="12" cy="20"/>
                </a:xfrm>
                <a:custGeom>
                  <a:avLst/>
                  <a:gdLst>
                    <a:gd name="T0" fmla="*/ 0 w 12"/>
                    <a:gd name="T1" fmla="*/ 0 h 20"/>
                    <a:gd name="T2" fmla="*/ 0 w 12"/>
                    <a:gd name="T3" fmla="*/ 0 h 20"/>
                    <a:gd name="T4" fmla="*/ 0 w 12"/>
                    <a:gd name="T5" fmla="*/ 0 h 20"/>
                    <a:gd name="T6" fmla="*/ 0 w 12"/>
                    <a:gd name="T7" fmla="*/ 0 h 20"/>
                    <a:gd name="T8" fmla="*/ 0 w 12"/>
                    <a:gd name="T9" fmla="*/ 0 h 20"/>
                    <a:gd name="T10" fmla="*/ 0 w 12"/>
                    <a:gd name="T11" fmla="*/ 0 h 20"/>
                    <a:gd name="T12" fmla="*/ 0 w 12"/>
                    <a:gd name="T13" fmla="*/ 0 h 20"/>
                    <a:gd name="T14" fmla="*/ 0 w 12"/>
                    <a:gd name="T15" fmla="*/ 0 h 20"/>
                    <a:gd name="T16" fmla="*/ 0 w 12"/>
                    <a:gd name="T17" fmla="*/ 0 h 20"/>
                    <a:gd name="T18" fmla="*/ 0 w 12"/>
                    <a:gd name="T19" fmla="*/ 0 h 20"/>
                    <a:gd name="T20" fmla="*/ 0 w 12"/>
                    <a:gd name="T21" fmla="*/ 0 h 20"/>
                    <a:gd name="T22" fmla="*/ 0 w 12"/>
                    <a:gd name="T23" fmla="*/ 0 h 20"/>
                    <a:gd name="T24" fmla="*/ 0 w 12"/>
                    <a:gd name="T25" fmla="*/ 0 h 20"/>
                    <a:gd name="T26" fmla="*/ 0 w 12"/>
                    <a:gd name="T27" fmla="*/ 0 h 20"/>
                    <a:gd name="T28" fmla="*/ 0 w 12"/>
                    <a:gd name="T29" fmla="*/ 0 h 20"/>
                    <a:gd name="T30" fmla="*/ 0 w 12"/>
                    <a:gd name="T31" fmla="*/ 0 h 20"/>
                    <a:gd name="T32" fmla="*/ 0 w 12"/>
                    <a:gd name="T33" fmla="*/ 0 h 20"/>
                    <a:gd name="T34" fmla="*/ 0 w 12"/>
                    <a:gd name="T35" fmla="*/ 0 h 20"/>
                    <a:gd name="T36" fmla="*/ 0 w 12"/>
                    <a:gd name="T37" fmla="*/ 0 h 20"/>
                    <a:gd name="T38" fmla="*/ 0 w 12"/>
                    <a:gd name="T39" fmla="*/ 0 h 20"/>
                    <a:gd name="T40" fmla="*/ 12 w 12"/>
                    <a:gd name="T41" fmla="*/ 0 h 20"/>
                    <a:gd name="T42" fmla="*/ 12 w 12"/>
                    <a:gd name="T43" fmla="*/ 10 h 20"/>
                    <a:gd name="T44" fmla="*/ 12 w 12"/>
                    <a:gd name="T45" fmla="*/ 10 h 20"/>
                    <a:gd name="T46" fmla="*/ 12 w 12"/>
                    <a:gd name="T47" fmla="*/ 10 h 20"/>
                    <a:gd name="T48" fmla="*/ 12 w 12"/>
                    <a:gd name="T49" fmla="*/ 10 h 20"/>
                    <a:gd name="T50" fmla="*/ 12 w 12"/>
                    <a:gd name="T51" fmla="*/ 10 h 20"/>
                    <a:gd name="T52" fmla="*/ 12 w 12"/>
                    <a:gd name="T53" fmla="*/ 10 h 20"/>
                    <a:gd name="T54" fmla="*/ 12 w 12"/>
                    <a:gd name="T55" fmla="*/ 10 h 20"/>
                    <a:gd name="T56" fmla="*/ 12 w 12"/>
                    <a:gd name="T57" fmla="*/ 10 h 20"/>
                    <a:gd name="T58" fmla="*/ 12 w 12"/>
                    <a:gd name="T59" fmla="*/ 10 h 20"/>
                    <a:gd name="T60" fmla="*/ 12 w 12"/>
                    <a:gd name="T61" fmla="*/ 10 h 20"/>
                    <a:gd name="T62" fmla="*/ 12 w 12"/>
                    <a:gd name="T63" fmla="*/ 10 h 20"/>
                    <a:gd name="T64" fmla="*/ 12 w 12"/>
                    <a:gd name="T65" fmla="*/ 10 h 20"/>
                    <a:gd name="T66" fmla="*/ 12 w 12"/>
                    <a:gd name="T67" fmla="*/ 10 h 20"/>
                    <a:gd name="T68" fmla="*/ 12 w 12"/>
                    <a:gd name="T69" fmla="*/ 10 h 20"/>
                    <a:gd name="T70" fmla="*/ 12 w 12"/>
                    <a:gd name="T71" fmla="*/ 10 h 20"/>
                    <a:gd name="T72" fmla="*/ 12 w 12"/>
                    <a:gd name="T73" fmla="*/ 10 h 20"/>
                    <a:gd name="T74" fmla="*/ 12 w 12"/>
                    <a:gd name="T75" fmla="*/ 10 h 20"/>
                    <a:gd name="T76" fmla="*/ 12 w 12"/>
                    <a:gd name="T77" fmla="*/ 10 h 20"/>
                    <a:gd name="T78" fmla="*/ 12 w 12"/>
                    <a:gd name="T79" fmla="*/ 10 h 20"/>
                    <a:gd name="T80" fmla="*/ 12 w 12"/>
                    <a:gd name="T81" fmla="*/ 10 h 20"/>
                    <a:gd name="T82" fmla="*/ 12 w 12"/>
                    <a:gd name="T83" fmla="*/ 10 h 20"/>
                    <a:gd name="T84" fmla="*/ 12 w 12"/>
                    <a:gd name="T85" fmla="*/ 10 h 20"/>
                    <a:gd name="T86" fmla="*/ 12 w 12"/>
                    <a:gd name="T87" fmla="*/ 10 h 20"/>
                    <a:gd name="T88" fmla="*/ 12 w 12"/>
                    <a:gd name="T89" fmla="*/ 10 h 20"/>
                    <a:gd name="T90" fmla="*/ 12 w 12"/>
                    <a:gd name="T91" fmla="*/ 20 h 20"/>
                    <a:gd name="T92" fmla="*/ 12 w 12"/>
                    <a:gd name="T93" fmla="*/ 20 h 20"/>
                    <a:gd name="T94" fmla="*/ 12 w 12"/>
                    <a:gd name="T95" fmla="*/ 20 h 20"/>
                    <a:gd name="T96" fmla="*/ 12 w 12"/>
                    <a:gd name="T97" fmla="*/ 20 h 20"/>
                    <a:gd name="T98" fmla="*/ 12 w 12"/>
                    <a:gd name="T99" fmla="*/ 20 h 20"/>
                    <a:gd name="T100" fmla="*/ 12 w 12"/>
                    <a:gd name="T101" fmla="*/ 20 h 2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20"/>
                    <a:gd name="T155" fmla="*/ 12 w 12"/>
                    <a:gd name="T156" fmla="*/ 20 h 2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2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12" y="10"/>
                      </a:lnTo>
                      <a:lnTo>
                        <a:pt x="12" y="2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42" name="Freeform 40"/>
                <p:cNvSpPr>
                  <a:spLocks/>
                </p:cNvSpPr>
                <p:nvPr/>
              </p:nvSpPr>
              <p:spPr bwMode="auto">
                <a:xfrm>
                  <a:off x="1016" y="2363"/>
                  <a:ext cx="12" cy="19"/>
                </a:xfrm>
                <a:custGeom>
                  <a:avLst/>
                  <a:gdLst>
                    <a:gd name="T0" fmla="*/ 0 w 12"/>
                    <a:gd name="T1" fmla="*/ 0 h 19"/>
                    <a:gd name="T2" fmla="*/ 0 w 12"/>
                    <a:gd name="T3" fmla="*/ 0 h 19"/>
                    <a:gd name="T4" fmla="*/ 0 w 12"/>
                    <a:gd name="T5" fmla="*/ 0 h 19"/>
                    <a:gd name="T6" fmla="*/ 0 w 12"/>
                    <a:gd name="T7" fmla="*/ 0 h 19"/>
                    <a:gd name="T8" fmla="*/ 0 w 12"/>
                    <a:gd name="T9" fmla="*/ 0 h 19"/>
                    <a:gd name="T10" fmla="*/ 0 w 12"/>
                    <a:gd name="T11" fmla="*/ 0 h 19"/>
                    <a:gd name="T12" fmla="*/ 0 w 12"/>
                    <a:gd name="T13" fmla="*/ 0 h 19"/>
                    <a:gd name="T14" fmla="*/ 0 w 12"/>
                    <a:gd name="T15" fmla="*/ 0 h 19"/>
                    <a:gd name="T16" fmla="*/ 0 w 12"/>
                    <a:gd name="T17" fmla="*/ 0 h 19"/>
                    <a:gd name="T18" fmla="*/ 0 w 12"/>
                    <a:gd name="T19" fmla="*/ 0 h 19"/>
                    <a:gd name="T20" fmla="*/ 0 w 12"/>
                    <a:gd name="T21" fmla="*/ 0 h 19"/>
                    <a:gd name="T22" fmla="*/ 0 w 12"/>
                    <a:gd name="T23" fmla="*/ 0 h 19"/>
                    <a:gd name="T24" fmla="*/ 0 w 12"/>
                    <a:gd name="T25" fmla="*/ 0 h 19"/>
                    <a:gd name="T26" fmla="*/ 0 w 12"/>
                    <a:gd name="T27" fmla="*/ 0 h 19"/>
                    <a:gd name="T28" fmla="*/ 0 w 12"/>
                    <a:gd name="T29" fmla="*/ 0 h 19"/>
                    <a:gd name="T30" fmla="*/ 0 w 12"/>
                    <a:gd name="T31" fmla="*/ 0 h 19"/>
                    <a:gd name="T32" fmla="*/ 0 w 12"/>
                    <a:gd name="T33" fmla="*/ 0 h 19"/>
                    <a:gd name="T34" fmla="*/ 0 w 12"/>
                    <a:gd name="T35" fmla="*/ 0 h 19"/>
                    <a:gd name="T36" fmla="*/ 0 w 12"/>
                    <a:gd name="T37" fmla="*/ 9 h 19"/>
                    <a:gd name="T38" fmla="*/ 0 w 12"/>
                    <a:gd name="T39" fmla="*/ 9 h 19"/>
                    <a:gd name="T40" fmla="*/ 0 w 12"/>
                    <a:gd name="T41" fmla="*/ 9 h 19"/>
                    <a:gd name="T42" fmla="*/ 0 w 12"/>
                    <a:gd name="T43" fmla="*/ 9 h 19"/>
                    <a:gd name="T44" fmla="*/ 0 w 12"/>
                    <a:gd name="T45" fmla="*/ 9 h 19"/>
                    <a:gd name="T46" fmla="*/ 0 w 12"/>
                    <a:gd name="T47" fmla="*/ 9 h 19"/>
                    <a:gd name="T48" fmla="*/ 0 w 12"/>
                    <a:gd name="T49" fmla="*/ 9 h 19"/>
                    <a:gd name="T50" fmla="*/ 0 w 12"/>
                    <a:gd name="T51" fmla="*/ 9 h 19"/>
                    <a:gd name="T52" fmla="*/ 0 w 12"/>
                    <a:gd name="T53" fmla="*/ 9 h 19"/>
                    <a:gd name="T54" fmla="*/ 0 w 12"/>
                    <a:gd name="T55" fmla="*/ 9 h 19"/>
                    <a:gd name="T56" fmla="*/ 0 w 12"/>
                    <a:gd name="T57" fmla="*/ 9 h 19"/>
                    <a:gd name="T58" fmla="*/ 0 w 12"/>
                    <a:gd name="T59" fmla="*/ 9 h 19"/>
                    <a:gd name="T60" fmla="*/ 0 w 12"/>
                    <a:gd name="T61" fmla="*/ 9 h 19"/>
                    <a:gd name="T62" fmla="*/ 0 w 12"/>
                    <a:gd name="T63" fmla="*/ 9 h 19"/>
                    <a:gd name="T64" fmla="*/ 0 w 12"/>
                    <a:gd name="T65" fmla="*/ 9 h 19"/>
                    <a:gd name="T66" fmla="*/ 0 w 12"/>
                    <a:gd name="T67" fmla="*/ 9 h 19"/>
                    <a:gd name="T68" fmla="*/ 0 w 12"/>
                    <a:gd name="T69" fmla="*/ 9 h 19"/>
                    <a:gd name="T70" fmla="*/ 0 w 12"/>
                    <a:gd name="T71" fmla="*/ 9 h 19"/>
                    <a:gd name="T72" fmla="*/ 0 w 12"/>
                    <a:gd name="T73" fmla="*/ 9 h 19"/>
                    <a:gd name="T74" fmla="*/ 12 w 12"/>
                    <a:gd name="T75" fmla="*/ 9 h 19"/>
                    <a:gd name="T76" fmla="*/ 12 w 12"/>
                    <a:gd name="T77" fmla="*/ 9 h 19"/>
                    <a:gd name="T78" fmla="*/ 12 w 12"/>
                    <a:gd name="T79" fmla="*/ 19 h 19"/>
                    <a:gd name="T80" fmla="*/ 12 w 12"/>
                    <a:gd name="T81" fmla="*/ 19 h 19"/>
                    <a:gd name="T82" fmla="*/ 12 w 12"/>
                    <a:gd name="T83" fmla="*/ 19 h 19"/>
                    <a:gd name="T84" fmla="*/ 12 w 12"/>
                    <a:gd name="T85" fmla="*/ 19 h 19"/>
                    <a:gd name="T86" fmla="*/ 12 w 12"/>
                    <a:gd name="T87" fmla="*/ 19 h 19"/>
                    <a:gd name="T88" fmla="*/ 12 w 12"/>
                    <a:gd name="T89" fmla="*/ 19 h 19"/>
                    <a:gd name="T90" fmla="*/ 12 w 12"/>
                    <a:gd name="T91" fmla="*/ 19 h 19"/>
                    <a:gd name="T92" fmla="*/ 12 w 12"/>
                    <a:gd name="T93" fmla="*/ 19 h 19"/>
                    <a:gd name="T94" fmla="*/ 12 w 12"/>
                    <a:gd name="T95" fmla="*/ 19 h 19"/>
                    <a:gd name="T96" fmla="*/ 12 w 12"/>
                    <a:gd name="T97" fmla="*/ 19 h 19"/>
                    <a:gd name="T98" fmla="*/ 12 w 12"/>
                    <a:gd name="T99" fmla="*/ 19 h 19"/>
                    <a:gd name="T100" fmla="*/ 12 w 12"/>
                    <a:gd name="T101" fmla="*/ 19 h 1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19"/>
                    <a:gd name="T155" fmla="*/ 12 w 12"/>
                    <a:gd name="T156" fmla="*/ 19 h 1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1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2" y="9"/>
                      </a:lnTo>
                      <a:lnTo>
                        <a:pt x="12" y="19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43" name="Freeform 41"/>
                <p:cNvSpPr>
                  <a:spLocks/>
                </p:cNvSpPr>
                <p:nvPr/>
              </p:nvSpPr>
              <p:spPr bwMode="auto">
                <a:xfrm>
                  <a:off x="1028" y="2382"/>
                  <a:ext cx="1" cy="29"/>
                </a:xfrm>
                <a:custGeom>
                  <a:avLst/>
                  <a:gdLst>
                    <a:gd name="T0" fmla="*/ 0 w 1"/>
                    <a:gd name="T1" fmla="*/ 0 h 29"/>
                    <a:gd name="T2" fmla="*/ 0 w 1"/>
                    <a:gd name="T3" fmla="*/ 0 h 29"/>
                    <a:gd name="T4" fmla="*/ 0 w 1"/>
                    <a:gd name="T5" fmla="*/ 0 h 29"/>
                    <a:gd name="T6" fmla="*/ 0 w 1"/>
                    <a:gd name="T7" fmla="*/ 0 h 29"/>
                    <a:gd name="T8" fmla="*/ 0 w 1"/>
                    <a:gd name="T9" fmla="*/ 0 h 29"/>
                    <a:gd name="T10" fmla="*/ 0 w 1"/>
                    <a:gd name="T11" fmla="*/ 0 h 29"/>
                    <a:gd name="T12" fmla="*/ 0 w 1"/>
                    <a:gd name="T13" fmla="*/ 0 h 29"/>
                    <a:gd name="T14" fmla="*/ 0 w 1"/>
                    <a:gd name="T15" fmla="*/ 0 h 29"/>
                    <a:gd name="T16" fmla="*/ 0 w 1"/>
                    <a:gd name="T17" fmla="*/ 10 h 29"/>
                    <a:gd name="T18" fmla="*/ 0 w 1"/>
                    <a:gd name="T19" fmla="*/ 10 h 29"/>
                    <a:gd name="T20" fmla="*/ 0 w 1"/>
                    <a:gd name="T21" fmla="*/ 10 h 29"/>
                    <a:gd name="T22" fmla="*/ 0 w 1"/>
                    <a:gd name="T23" fmla="*/ 10 h 29"/>
                    <a:gd name="T24" fmla="*/ 0 w 1"/>
                    <a:gd name="T25" fmla="*/ 10 h 29"/>
                    <a:gd name="T26" fmla="*/ 0 w 1"/>
                    <a:gd name="T27" fmla="*/ 10 h 29"/>
                    <a:gd name="T28" fmla="*/ 0 w 1"/>
                    <a:gd name="T29" fmla="*/ 10 h 29"/>
                    <a:gd name="T30" fmla="*/ 0 w 1"/>
                    <a:gd name="T31" fmla="*/ 10 h 29"/>
                    <a:gd name="T32" fmla="*/ 0 w 1"/>
                    <a:gd name="T33" fmla="*/ 10 h 29"/>
                    <a:gd name="T34" fmla="*/ 0 w 1"/>
                    <a:gd name="T35" fmla="*/ 10 h 29"/>
                    <a:gd name="T36" fmla="*/ 0 w 1"/>
                    <a:gd name="T37" fmla="*/ 10 h 29"/>
                    <a:gd name="T38" fmla="*/ 0 w 1"/>
                    <a:gd name="T39" fmla="*/ 10 h 29"/>
                    <a:gd name="T40" fmla="*/ 0 w 1"/>
                    <a:gd name="T41" fmla="*/ 10 h 29"/>
                    <a:gd name="T42" fmla="*/ 0 w 1"/>
                    <a:gd name="T43" fmla="*/ 10 h 29"/>
                    <a:gd name="T44" fmla="*/ 0 w 1"/>
                    <a:gd name="T45" fmla="*/ 10 h 29"/>
                    <a:gd name="T46" fmla="*/ 0 w 1"/>
                    <a:gd name="T47" fmla="*/ 10 h 29"/>
                    <a:gd name="T48" fmla="*/ 0 w 1"/>
                    <a:gd name="T49" fmla="*/ 10 h 29"/>
                    <a:gd name="T50" fmla="*/ 0 w 1"/>
                    <a:gd name="T51" fmla="*/ 10 h 29"/>
                    <a:gd name="T52" fmla="*/ 0 w 1"/>
                    <a:gd name="T53" fmla="*/ 10 h 29"/>
                    <a:gd name="T54" fmla="*/ 0 w 1"/>
                    <a:gd name="T55" fmla="*/ 10 h 29"/>
                    <a:gd name="T56" fmla="*/ 0 w 1"/>
                    <a:gd name="T57" fmla="*/ 20 h 29"/>
                    <a:gd name="T58" fmla="*/ 0 w 1"/>
                    <a:gd name="T59" fmla="*/ 20 h 29"/>
                    <a:gd name="T60" fmla="*/ 0 w 1"/>
                    <a:gd name="T61" fmla="*/ 20 h 29"/>
                    <a:gd name="T62" fmla="*/ 0 w 1"/>
                    <a:gd name="T63" fmla="*/ 20 h 29"/>
                    <a:gd name="T64" fmla="*/ 0 w 1"/>
                    <a:gd name="T65" fmla="*/ 20 h 29"/>
                    <a:gd name="T66" fmla="*/ 0 w 1"/>
                    <a:gd name="T67" fmla="*/ 20 h 29"/>
                    <a:gd name="T68" fmla="*/ 0 w 1"/>
                    <a:gd name="T69" fmla="*/ 20 h 29"/>
                    <a:gd name="T70" fmla="*/ 0 w 1"/>
                    <a:gd name="T71" fmla="*/ 20 h 29"/>
                    <a:gd name="T72" fmla="*/ 0 w 1"/>
                    <a:gd name="T73" fmla="*/ 20 h 29"/>
                    <a:gd name="T74" fmla="*/ 0 w 1"/>
                    <a:gd name="T75" fmla="*/ 20 h 29"/>
                    <a:gd name="T76" fmla="*/ 0 w 1"/>
                    <a:gd name="T77" fmla="*/ 20 h 29"/>
                    <a:gd name="T78" fmla="*/ 0 w 1"/>
                    <a:gd name="T79" fmla="*/ 20 h 29"/>
                    <a:gd name="T80" fmla="*/ 0 w 1"/>
                    <a:gd name="T81" fmla="*/ 20 h 29"/>
                    <a:gd name="T82" fmla="*/ 0 w 1"/>
                    <a:gd name="T83" fmla="*/ 20 h 29"/>
                    <a:gd name="T84" fmla="*/ 0 w 1"/>
                    <a:gd name="T85" fmla="*/ 20 h 29"/>
                    <a:gd name="T86" fmla="*/ 0 w 1"/>
                    <a:gd name="T87" fmla="*/ 20 h 29"/>
                    <a:gd name="T88" fmla="*/ 0 w 1"/>
                    <a:gd name="T89" fmla="*/ 20 h 29"/>
                    <a:gd name="T90" fmla="*/ 0 w 1"/>
                    <a:gd name="T91" fmla="*/ 20 h 29"/>
                    <a:gd name="T92" fmla="*/ 0 w 1"/>
                    <a:gd name="T93" fmla="*/ 20 h 29"/>
                    <a:gd name="T94" fmla="*/ 0 w 1"/>
                    <a:gd name="T95" fmla="*/ 29 h 29"/>
                    <a:gd name="T96" fmla="*/ 0 w 1"/>
                    <a:gd name="T97" fmla="*/ 29 h 29"/>
                    <a:gd name="T98" fmla="*/ 0 w 1"/>
                    <a:gd name="T99" fmla="*/ 29 h 2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"/>
                    <a:gd name="T151" fmla="*/ 0 h 29"/>
                    <a:gd name="T152" fmla="*/ 1 w 1"/>
                    <a:gd name="T153" fmla="*/ 29 h 29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" h="2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0" y="20"/>
                      </a:lnTo>
                      <a:lnTo>
                        <a:pt x="0" y="29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44" name="Freeform 42"/>
                <p:cNvSpPr>
                  <a:spLocks/>
                </p:cNvSpPr>
                <p:nvPr/>
              </p:nvSpPr>
              <p:spPr bwMode="auto">
                <a:xfrm>
                  <a:off x="1028" y="2411"/>
                  <a:ext cx="11" cy="20"/>
                </a:xfrm>
                <a:custGeom>
                  <a:avLst/>
                  <a:gdLst>
                    <a:gd name="T0" fmla="*/ 0 w 11"/>
                    <a:gd name="T1" fmla="*/ 0 h 20"/>
                    <a:gd name="T2" fmla="*/ 0 w 11"/>
                    <a:gd name="T3" fmla="*/ 0 h 20"/>
                    <a:gd name="T4" fmla="*/ 0 w 11"/>
                    <a:gd name="T5" fmla="*/ 0 h 20"/>
                    <a:gd name="T6" fmla="*/ 0 w 11"/>
                    <a:gd name="T7" fmla="*/ 0 h 20"/>
                    <a:gd name="T8" fmla="*/ 11 w 11"/>
                    <a:gd name="T9" fmla="*/ 0 h 20"/>
                    <a:gd name="T10" fmla="*/ 11 w 11"/>
                    <a:gd name="T11" fmla="*/ 0 h 20"/>
                    <a:gd name="T12" fmla="*/ 11 w 11"/>
                    <a:gd name="T13" fmla="*/ 0 h 20"/>
                    <a:gd name="T14" fmla="*/ 11 w 11"/>
                    <a:gd name="T15" fmla="*/ 0 h 20"/>
                    <a:gd name="T16" fmla="*/ 11 w 11"/>
                    <a:gd name="T17" fmla="*/ 0 h 20"/>
                    <a:gd name="T18" fmla="*/ 11 w 11"/>
                    <a:gd name="T19" fmla="*/ 0 h 20"/>
                    <a:gd name="T20" fmla="*/ 11 w 11"/>
                    <a:gd name="T21" fmla="*/ 0 h 20"/>
                    <a:gd name="T22" fmla="*/ 11 w 11"/>
                    <a:gd name="T23" fmla="*/ 0 h 20"/>
                    <a:gd name="T24" fmla="*/ 11 w 11"/>
                    <a:gd name="T25" fmla="*/ 0 h 20"/>
                    <a:gd name="T26" fmla="*/ 11 w 11"/>
                    <a:gd name="T27" fmla="*/ 0 h 20"/>
                    <a:gd name="T28" fmla="*/ 11 w 11"/>
                    <a:gd name="T29" fmla="*/ 0 h 20"/>
                    <a:gd name="T30" fmla="*/ 11 w 11"/>
                    <a:gd name="T31" fmla="*/ 0 h 20"/>
                    <a:gd name="T32" fmla="*/ 11 w 11"/>
                    <a:gd name="T33" fmla="*/ 10 h 20"/>
                    <a:gd name="T34" fmla="*/ 11 w 11"/>
                    <a:gd name="T35" fmla="*/ 10 h 20"/>
                    <a:gd name="T36" fmla="*/ 11 w 11"/>
                    <a:gd name="T37" fmla="*/ 10 h 20"/>
                    <a:gd name="T38" fmla="*/ 11 w 11"/>
                    <a:gd name="T39" fmla="*/ 10 h 20"/>
                    <a:gd name="T40" fmla="*/ 11 w 11"/>
                    <a:gd name="T41" fmla="*/ 10 h 20"/>
                    <a:gd name="T42" fmla="*/ 11 w 11"/>
                    <a:gd name="T43" fmla="*/ 10 h 20"/>
                    <a:gd name="T44" fmla="*/ 11 w 11"/>
                    <a:gd name="T45" fmla="*/ 10 h 20"/>
                    <a:gd name="T46" fmla="*/ 11 w 11"/>
                    <a:gd name="T47" fmla="*/ 10 h 20"/>
                    <a:gd name="T48" fmla="*/ 11 w 11"/>
                    <a:gd name="T49" fmla="*/ 10 h 20"/>
                    <a:gd name="T50" fmla="*/ 11 w 11"/>
                    <a:gd name="T51" fmla="*/ 10 h 20"/>
                    <a:gd name="T52" fmla="*/ 11 w 11"/>
                    <a:gd name="T53" fmla="*/ 10 h 20"/>
                    <a:gd name="T54" fmla="*/ 11 w 11"/>
                    <a:gd name="T55" fmla="*/ 10 h 20"/>
                    <a:gd name="T56" fmla="*/ 11 w 11"/>
                    <a:gd name="T57" fmla="*/ 10 h 20"/>
                    <a:gd name="T58" fmla="*/ 11 w 11"/>
                    <a:gd name="T59" fmla="*/ 10 h 20"/>
                    <a:gd name="T60" fmla="*/ 11 w 11"/>
                    <a:gd name="T61" fmla="*/ 10 h 20"/>
                    <a:gd name="T62" fmla="*/ 11 w 11"/>
                    <a:gd name="T63" fmla="*/ 10 h 20"/>
                    <a:gd name="T64" fmla="*/ 11 w 11"/>
                    <a:gd name="T65" fmla="*/ 10 h 20"/>
                    <a:gd name="T66" fmla="*/ 11 w 11"/>
                    <a:gd name="T67" fmla="*/ 10 h 20"/>
                    <a:gd name="T68" fmla="*/ 11 w 11"/>
                    <a:gd name="T69" fmla="*/ 10 h 20"/>
                    <a:gd name="T70" fmla="*/ 11 w 11"/>
                    <a:gd name="T71" fmla="*/ 20 h 20"/>
                    <a:gd name="T72" fmla="*/ 11 w 11"/>
                    <a:gd name="T73" fmla="*/ 20 h 20"/>
                    <a:gd name="T74" fmla="*/ 11 w 11"/>
                    <a:gd name="T75" fmla="*/ 20 h 20"/>
                    <a:gd name="T76" fmla="*/ 11 w 11"/>
                    <a:gd name="T77" fmla="*/ 20 h 20"/>
                    <a:gd name="T78" fmla="*/ 11 w 11"/>
                    <a:gd name="T79" fmla="*/ 20 h 20"/>
                    <a:gd name="T80" fmla="*/ 11 w 11"/>
                    <a:gd name="T81" fmla="*/ 20 h 20"/>
                    <a:gd name="T82" fmla="*/ 11 w 11"/>
                    <a:gd name="T83" fmla="*/ 20 h 20"/>
                    <a:gd name="T84" fmla="*/ 11 w 11"/>
                    <a:gd name="T85" fmla="*/ 20 h 20"/>
                    <a:gd name="T86" fmla="*/ 11 w 11"/>
                    <a:gd name="T87" fmla="*/ 20 h 20"/>
                    <a:gd name="T88" fmla="*/ 11 w 11"/>
                    <a:gd name="T89" fmla="*/ 20 h 20"/>
                    <a:gd name="T90" fmla="*/ 11 w 11"/>
                    <a:gd name="T91" fmla="*/ 20 h 20"/>
                    <a:gd name="T92" fmla="*/ 11 w 11"/>
                    <a:gd name="T93" fmla="*/ 20 h 20"/>
                    <a:gd name="T94" fmla="*/ 11 w 11"/>
                    <a:gd name="T95" fmla="*/ 20 h 20"/>
                    <a:gd name="T96" fmla="*/ 11 w 11"/>
                    <a:gd name="T97" fmla="*/ 20 h 20"/>
                    <a:gd name="T98" fmla="*/ 11 w 11"/>
                    <a:gd name="T99" fmla="*/ 20 h 20"/>
                    <a:gd name="T100" fmla="*/ 11 w 11"/>
                    <a:gd name="T101" fmla="*/ 20 h 2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1"/>
                    <a:gd name="T154" fmla="*/ 0 h 20"/>
                    <a:gd name="T155" fmla="*/ 11 w 11"/>
                    <a:gd name="T156" fmla="*/ 20 h 2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1" h="2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11" y="10"/>
                      </a:lnTo>
                      <a:lnTo>
                        <a:pt x="11" y="2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45" name="Freeform 43"/>
                <p:cNvSpPr>
                  <a:spLocks/>
                </p:cNvSpPr>
                <p:nvPr/>
              </p:nvSpPr>
              <p:spPr bwMode="auto">
                <a:xfrm>
                  <a:off x="1039" y="2431"/>
                  <a:ext cx="12" cy="29"/>
                </a:xfrm>
                <a:custGeom>
                  <a:avLst/>
                  <a:gdLst>
                    <a:gd name="T0" fmla="*/ 0 w 12"/>
                    <a:gd name="T1" fmla="*/ 0 h 29"/>
                    <a:gd name="T2" fmla="*/ 0 w 12"/>
                    <a:gd name="T3" fmla="*/ 0 h 29"/>
                    <a:gd name="T4" fmla="*/ 0 w 12"/>
                    <a:gd name="T5" fmla="*/ 10 h 29"/>
                    <a:gd name="T6" fmla="*/ 0 w 12"/>
                    <a:gd name="T7" fmla="*/ 10 h 29"/>
                    <a:gd name="T8" fmla="*/ 0 w 12"/>
                    <a:gd name="T9" fmla="*/ 10 h 29"/>
                    <a:gd name="T10" fmla="*/ 0 w 12"/>
                    <a:gd name="T11" fmla="*/ 10 h 29"/>
                    <a:gd name="T12" fmla="*/ 0 w 12"/>
                    <a:gd name="T13" fmla="*/ 10 h 29"/>
                    <a:gd name="T14" fmla="*/ 0 w 12"/>
                    <a:gd name="T15" fmla="*/ 10 h 29"/>
                    <a:gd name="T16" fmla="*/ 0 w 12"/>
                    <a:gd name="T17" fmla="*/ 10 h 29"/>
                    <a:gd name="T18" fmla="*/ 0 w 12"/>
                    <a:gd name="T19" fmla="*/ 10 h 29"/>
                    <a:gd name="T20" fmla="*/ 0 w 12"/>
                    <a:gd name="T21" fmla="*/ 10 h 29"/>
                    <a:gd name="T22" fmla="*/ 0 w 12"/>
                    <a:gd name="T23" fmla="*/ 10 h 29"/>
                    <a:gd name="T24" fmla="*/ 0 w 12"/>
                    <a:gd name="T25" fmla="*/ 10 h 29"/>
                    <a:gd name="T26" fmla="*/ 0 w 12"/>
                    <a:gd name="T27" fmla="*/ 10 h 29"/>
                    <a:gd name="T28" fmla="*/ 0 w 12"/>
                    <a:gd name="T29" fmla="*/ 10 h 29"/>
                    <a:gd name="T30" fmla="*/ 0 w 12"/>
                    <a:gd name="T31" fmla="*/ 10 h 29"/>
                    <a:gd name="T32" fmla="*/ 0 w 12"/>
                    <a:gd name="T33" fmla="*/ 10 h 29"/>
                    <a:gd name="T34" fmla="*/ 0 w 12"/>
                    <a:gd name="T35" fmla="*/ 10 h 29"/>
                    <a:gd name="T36" fmla="*/ 0 w 12"/>
                    <a:gd name="T37" fmla="*/ 10 h 29"/>
                    <a:gd name="T38" fmla="*/ 0 w 12"/>
                    <a:gd name="T39" fmla="*/ 10 h 29"/>
                    <a:gd name="T40" fmla="*/ 0 w 12"/>
                    <a:gd name="T41" fmla="*/ 19 h 29"/>
                    <a:gd name="T42" fmla="*/ 12 w 12"/>
                    <a:gd name="T43" fmla="*/ 19 h 29"/>
                    <a:gd name="T44" fmla="*/ 12 w 12"/>
                    <a:gd name="T45" fmla="*/ 19 h 29"/>
                    <a:gd name="T46" fmla="*/ 12 w 12"/>
                    <a:gd name="T47" fmla="*/ 19 h 29"/>
                    <a:gd name="T48" fmla="*/ 12 w 12"/>
                    <a:gd name="T49" fmla="*/ 19 h 29"/>
                    <a:gd name="T50" fmla="*/ 12 w 12"/>
                    <a:gd name="T51" fmla="*/ 19 h 29"/>
                    <a:gd name="T52" fmla="*/ 12 w 12"/>
                    <a:gd name="T53" fmla="*/ 19 h 29"/>
                    <a:gd name="T54" fmla="*/ 12 w 12"/>
                    <a:gd name="T55" fmla="*/ 19 h 29"/>
                    <a:gd name="T56" fmla="*/ 12 w 12"/>
                    <a:gd name="T57" fmla="*/ 19 h 29"/>
                    <a:gd name="T58" fmla="*/ 12 w 12"/>
                    <a:gd name="T59" fmla="*/ 19 h 29"/>
                    <a:gd name="T60" fmla="*/ 12 w 12"/>
                    <a:gd name="T61" fmla="*/ 19 h 29"/>
                    <a:gd name="T62" fmla="*/ 12 w 12"/>
                    <a:gd name="T63" fmla="*/ 19 h 29"/>
                    <a:gd name="T64" fmla="*/ 12 w 12"/>
                    <a:gd name="T65" fmla="*/ 19 h 29"/>
                    <a:gd name="T66" fmla="*/ 12 w 12"/>
                    <a:gd name="T67" fmla="*/ 19 h 29"/>
                    <a:gd name="T68" fmla="*/ 12 w 12"/>
                    <a:gd name="T69" fmla="*/ 19 h 29"/>
                    <a:gd name="T70" fmla="*/ 12 w 12"/>
                    <a:gd name="T71" fmla="*/ 19 h 29"/>
                    <a:gd name="T72" fmla="*/ 12 w 12"/>
                    <a:gd name="T73" fmla="*/ 19 h 29"/>
                    <a:gd name="T74" fmla="*/ 12 w 12"/>
                    <a:gd name="T75" fmla="*/ 19 h 29"/>
                    <a:gd name="T76" fmla="*/ 12 w 12"/>
                    <a:gd name="T77" fmla="*/ 29 h 29"/>
                    <a:gd name="T78" fmla="*/ 12 w 12"/>
                    <a:gd name="T79" fmla="*/ 29 h 29"/>
                    <a:gd name="T80" fmla="*/ 12 w 12"/>
                    <a:gd name="T81" fmla="*/ 29 h 29"/>
                    <a:gd name="T82" fmla="*/ 12 w 12"/>
                    <a:gd name="T83" fmla="*/ 29 h 29"/>
                    <a:gd name="T84" fmla="*/ 12 w 12"/>
                    <a:gd name="T85" fmla="*/ 29 h 29"/>
                    <a:gd name="T86" fmla="*/ 12 w 12"/>
                    <a:gd name="T87" fmla="*/ 29 h 29"/>
                    <a:gd name="T88" fmla="*/ 12 w 12"/>
                    <a:gd name="T89" fmla="*/ 29 h 29"/>
                    <a:gd name="T90" fmla="*/ 12 w 12"/>
                    <a:gd name="T91" fmla="*/ 29 h 29"/>
                    <a:gd name="T92" fmla="*/ 12 w 12"/>
                    <a:gd name="T93" fmla="*/ 29 h 29"/>
                    <a:gd name="T94" fmla="*/ 12 w 12"/>
                    <a:gd name="T95" fmla="*/ 29 h 29"/>
                    <a:gd name="T96" fmla="*/ 12 w 12"/>
                    <a:gd name="T97" fmla="*/ 29 h 29"/>
                    <a:gd name="T98" fmla="*/ 12 w 12"/>
                    <a:gd name="T99" fmla="*/ 29 h 29"/>
                    <a:gd name="T100" fmla="*/ 12 w 12"/>
                    <a:gd name="T101" fmla="*/ 29 h 2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29"/>
                    <a:gd name="T155" fmla="*/ 12 w 12"/>
                    <a:gd name="T156" fmla="*/ 29 h 2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2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0" y="19"/>
                      </a:lnTo>
                      <a:lnTo>
                        <a:pt x="12" y="19"/>
                      </a:lnTo>
                      <a:lnTo>
                        <a:pt x="12" y="29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46" name="Freeform 44"/>
                <p:cNvSpPr>
                  <a:spLocks/>
                </p:cNvSpPr>
                <p:nvPr/>
              </p:nvSpPr>
              <p:spPr bwMode="auto">
                <a:xfrm>
                  <a:off x="1051" y="2460"/>
                  <a:ext cx="11" cy="29"/>
                </a:xfrm>
                <a:custGeom>
                  <a:avLst/>
                  <a:gdLst>
                    <a:gd name="T0" fmla="*/ 0 w 11"/>
                    <a:gd name="T1" fmla="*/ 0 h 29"/>
                    <a:gd name="T2" fmla="*/ 0 w 11"/>
                    <a:gd name="T3" fmla="*/ 0 h 29"/>
                    <a:gd name="T4" fmla="*/ 0 w 11"/>
                    <a:gd name="T5" fmla="*/ 0 h 29"/>
                    <a:gd name="T6" fmla="*/ 0 w 11"/>
                    <a:gd name="T7" fmla="*/ 0 h 29"/>
                    <a:gd name="T8" fmla="*/ 0 w 11"/>
                    <a:gd name="T9" fmla="*/ 0 h 29"/>
                    <a:gd name="T10" fmla="*/ 0 w 11"/>
                    <a:gd name="T11" fmla="*/ 0 h 29"/>
                    <a:gd name="T12" fmla="*/ 0 w 11"/>
                    <a:gd name="T13" fmla="*/ 10 h 29"/>
                    <a:gd name="T14" fmla="*/ 0 w 11"/>
                    <a:gd name="T15" fmla="*/ 10 h 29"/>
                    <a:gd name="T16" fmla="*/ 0 w 11"/>
                    <a:gd name="T17" fmla="*/ 10 h 29"/>
                    <a:gd name="T18" fmla="*/ 0 w 11"/>
                    <a:gd name="T19" fmla="*/ 10 h 29"/>
                    <a:gd name="T20" fmla="*/ 0 w 11"/>
                    <a:gd name="T21" fmla="*/ 10 h 29"/>
                    <a:gd name="T22" fmla="*/ 0 w 11"/>
                    <a:gd name="T23" fmla="*/ 10 h 29"/>
                    <a:gd name="T24" fmla="*/ 0 w 11"/>
                    <a:gd name="T25" fmla="*/ 10 h 29"/>
                    <a:gd name="T26" fmla="*/ 0 w 11"/>
                    <a:gd name="T27" fmla="*/ 10 h 29"/>
                    <a:gd name="T28" fmla="*/ 0 w 11"/>
                    <a:gd name="T29" fmla="*/ 10 h 29"/>
                    <a:gd name="T30" fmla="*/ 0 w 11"/>
                    <a:gd name="T31" fmla="*/ 10 h 29"/>
                    <a:gd name="T32" fmla="*/ 0 w 11"/>
                    <a:gd name="T33" fmla="*/ 10 h 29"/>
                    <a:gd name="T34" fmla="*/ 0 w 11"/>
                    <a:gd name="T35" fmla="*/ 10 h 29"/>
                    <a:gd name="T36" fmla="*/ 0 w 11"/>
                    <a:gd name="T37" fmla="*/ 10 h 29"/>
                    <a:gd name="T38" fmla="*/ 0 w 11"/>
                    <a:gd name="T39" fmla="*/ 10 h 29"/>
                    <a:gd name="T40" fmla="*/ 0 w 11"/>
                    <a:gd name="T41" fmla="*/ 10 h 29"/>
                    <a:gd name="T42" fmla="*/ 0 w 11"/>
                    <a:gd name="T43" fmla="*/ 10 h 29"/>
                    <a:gd name="T44" fmla="*/ 0 w 11"/>
                    <a:gd name="T45" fmla="*/ 10 h 29"/>
                    <a:gd name="T46" fmla="*/ 0 w 11"/>
                    <a:gd name="T47" fmla="*/ 10 h 29"/>
                    <a:gd name="T48" fmla="*/ 0 w 11"/>
                    <a:gd name="T49" fmla="*/ 20 h 29"/>
                    <a:gd name="T50" fmla="*/ 0 w 11"/>
                    <a:gd name="T51" fmla="*/ 20 h 29"/>
                    <a:gd name="T52" fmla="*/ 0 w 11"/>
                    <a:gd name="T53" fmla="*/ 20 h 29"/>
                    <a:gd name="T54" fmla="*/ 0 w 11"/>
                    <a:gd name="T55" fmla="*/ 20 h 29"/>
                    <a:gd name="T56" fmla="*/ 0 w 11"/>
                    <a:gd name="T57" fmla="*/ 20 h 29"/>
                    <a:gd name="T58" fmla="*/ 0 w 11"/>
                    <a:gd name="T59" fmla="*/ 20 h 29"/>
                    <a:gd name="T60" fmla="*/ 0 w 11"/>
                    <a:gd name="T61" fmla="*/ 20 h 29"/>
                    <a:gd name="T62" fmla="*/ 0 w 11"/>
                    <a:gd name="T63" fmla="*/ 20 h 29"/>
                    <a:gd name="T64" fmla="*/ 0 w 11"/>
                    <a:gd name="T65" fmla="*/ 20 h 29"/>
                    <a:gd name="T66" fmla="*/ 0 w 11"/>
                    <a:gd name="T67" fmla="*/ 20 h 29"/>
                    <a:gd name="T68" fmla="*/ 0 w 11"/>
                    <a:gd name="T69" fmla="*/ 20 h 29"/>
                    <a:gd name="T70" fmla="*/ 0 w 11"/>
                    <a:gd name="T71" fmla="*/ 20 h 29"/>
                    <a:gd name="T72" fmla="*/ 0 w 11"/>
                    <a:gd name="T73" fmla="*/ 20 h 29"/>
                    <a:gd name="T74" fmla="*/ 0 w 11"/>
                    <a:gd name="T75" fmla="*/ 20 h 29"/>
                    <a:gd name="T76" fmla="*/ 11 w 11"/>
                    <a:gd name="T77" fmla="*/ 20 h 29"/>
                    <a:gd name="T78" fmla="*/ 11 w 11"/>
                    <a:gd name="T79" fmla="*/ 20 h 29"/>
                    <a:gd name="T80" fmla="*/ 11 w 11"/>
                    <a:gd name="T81" fmla="*/ 20 h 29"/>
                    <a:gd name="T82" fmla="*/ 11 w 11"/>
                    <a:gd name="T83" fmla="*/ 20 h 29"/>
                    <a:gd name="T84" fmla="*/ 11 w 11"/>
                    <a:gd name="T85" fmla="*/ 29 h 29"/>
                    <a:gd name="T86" fmla="*/ 11 w 11"/>
                    <a:gd name="T87" fmla="*/ 29 h 29"/>
                    <a:gd name="T88" fmla="*/ 11 w 11"/>
                    <a:gd name="T89" fmla="*/ 29 h 29"/>
                    <a:gd name="T90" fmla="*/ 11 w 11"/>
                    <a:gd name="T91" fmla="*/ 29 h 29"/>
                    <a:gd name="T92" fmla="*/ 11 w 11"/>
                    <a:gd name="T93" fmla="*/ 29 h 29"/>
                    <a:gd name="T94" fmla="*/ 11 w 11"/>
                    <a:gd name="T95" fmla="*/ 29 h 29"/>
                    <a:gd name="T96" fmla="*/ 11 w 11"/>
                    <a:gd name="T97" fmla="*/ 29 h 29"/>
                    <a:gd name="T98" fmla="*/ 11 w 11"/>
                    <a:gd name="T99" fmla="*/ 29 h 29"/>
                    <a:gd name="T100" fmla="*/ 11 w 11"/>
                    <a:gd name="T101" fmla="*/ 29 h 2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1"/>
                    <a:gd name="T154" fmla="*/ 0 h 29"/>
                    <a:gd name="T155" fmla="*/ 11 w 11"/>
                    <a:gd name="T156" fmla="*/ 29 h 2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1" h="2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0" y="20"/>
                      </a:lnTo>
                      <a:lnTo>
                        <a:pt x="11" y="20"/>
                      </a:lnTo>
                      <a:lnTo>
                        <a:pt x="11" y="29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47" name="Freeform 45"/>
                <p:cNvSpPr>
                  <a:spLocks/>
                </p:cNvSpPr>
                <p:nvPr/>
              </p:nvSpPr>
              <p:spPr bwMode="auto">
                <a:xfrm>
                  <a:off x="1062" y="2489"/>
                  <a:ext cx="1" cy="30"/>
                </a:xfrm>
                <a:custGeom>
                  <a:avLst/>
                  <a:gdLst>
                    <a:gd name="T0" fmla="*/ 0 w 1"/>
                    <a:gd name="T1" fmla="*/ 0 h 30"/>
                    <a:gd name="T2" fmla="*/ 0 w 1"/>
                    <a:gd name="T3" fmla="*/ 0 h 30"/>
                    <a:gd name="T4" fmla="*/ 0 w 1"/>
                    <a:gd name="T5" fmla="*/ 0 h 30"/>
                    <a:gd name="T6" fmla="*/ 0 w 1"/>
                    <a:gd name="T7" fmla="*/ 0 h 30"/>
                    <a:gd name="T8" fmla="*/ 0 w 1"/>
                    <a:gd name="T9" fmla="*/ 0 h 30"/>
                    <a:gd name="T10" fmla="*/ 0 w 1"/>
                    <a:gd name="T11" fmla="*/ 0 h 30"/>
                    <a:gd name="T12" fmla="*/ 0 w 1"/>
                    <a:gd name="T13" fmla="*/ 0 h 30"/>
                    <a:gd name="T14" fmla="*/ 0 w 1"/>
                    <a:gd name="T15" fmla="*/ 0 h 30"/>
                    <a:gd name="T16" fmla="*/ 0 w 1"/>
                    <a:gd name="T17" fmla="*/ 0 h 30"/>
                    <a:gd name="T18" fmla="*/ 0 w 1"/>
                    <a:gd name="T19" fmla="*/ 0 h 30"/>
                    <a:gd name="T20" fmla="*/ 0 w 1"/>
                    <a:gd name="T21" fmla="*/ 10 h 30"/>
                    <a:gd name="T22" fmla="*/ 0 w 1"/>
                    <a:gd name="T23" fmla="*/ 10 h 30"/>
                    <a:gd name="T24" fmla="*/ 0 w 1"/>
                    <a:gd name="T25" fmla="*/ 10 h 30"/>
                    <a:gd name="T26" fmla="*/ 0 w 1"/>
                    <a:gd name="T27" fmla="*/ 10 h 30"/>
                    <a:gd name="T28" fmla="*/ 0 w 1"/>
                    <a:gd name="T29" fmla="*/ 10 h 30"/>
                    <a:gd name="T30" fmla="*/ 0 w 1"/>
                    <a:gd name="T31" fmla="*/ 10 h 30"/>
                    <a:gd name="T32" fmla="*/ 0 w 1"/>
                    <a:gd name="T33" fmla="*/ 10 h 30"/>
                    <a:gd name="T34" fmla="*/ 0 w 1"/>
                    <a:gd name="T35" fmla="*/ 10 h 30"/>
                    <a:gd name="T36" fmla="*/ 0 w 1"/>
                    <a:gd name="T37" fmla="*/ 10 h 30"/>
                    <a:gd name="T38" fmla="*/ 0 w 1"/>
                    <a:gd name="T39" fmla="*/ 10 h 30"/>
                    <a:gd name="T40" fmla="*/ 0 w 1"/>
                    <a:gd name="T41" fmla="*/ 10 h 30"/>
                    <a:gd name="T42" fmla="*/ 0 w 1"/>
                    <a:gd name="T43" fmla="*/ 10 h 30"/>
                    <a:gd name="T44" fmla="*/ 0 w 1"/>
                    <a:gd name="T45" fmla="*/ 10 h 30"/>
                    <a:gd name="T46" fmla="*/ 0 w 1"/>
                    <a:gd name="T47" fmla="*/ 10 h 30"/>
                    <a:gd name="T48" fmla="*/ 0 w 1"/>
                    <a:gd name="T49" fmla="*/ 10 h 30"/>
                    <a:gd name="T50" fmla="*/ 0 w 1"/>
                    <a:gd name="T51" fmla="*/ 10 h 30"/>
                    <a:gd name="T52" fmla="*/ 0 w 1"/>
                    <a:gd name="T53" fmla="*/ 10 h 30"/>
                    <a:gd name="T54" fmla="*/ 0 w 1"/>
                    <a:gd name="T55" fmla="*/ 10 h 30"/>
                    <a:gd name="T56" fmla="*/ 0 w 1"/>
                    <a:gd name="T57" fmla="*/ 10 h 30"/>
                    <a:gd name="T58" fmla="*/ 0 w 1"/>
                    <a:gd name="T59" fmla="*/ 20 h 30"/>
                    <a:gd name="T60" fmla="*/ 0 w 1"/>
                    <a:gd name="T61" fmla="*/ 20 h 30"/>
                    <a:gd name="T62" fmla="*/ 0 w 1"/>
                    <a:gd name="T63" fmla="*/ 20 h 30"/>
                    <a:gd name="T64" fmla="*/ 0 w 1"/>
                    <a:gd name="T65" fmla="*/ 20 h 30"/>
                    <a:gd name="T66" fmla="*/ 0 w 1"/>
                    <a:gd name="T67" fmla="*/ 20 h 30"/>
                    <a:gd name="T68" fmla="*/ 0 w 1"/>
                    <a:gd name="T69" fmla="*/ 20 h 30"/>
                    <a:gd name="T70" fmla="*/ 0 w 1"/>
                    <a:gd name="T71" fmla="*/ 20 h 30"/>
                    <a:gd name="T72" fmla="*/ 0 w 1"/>
                    <a:gd name="T73" fmla="*/ 20 h 30"/>
                    <a:gd name="T74" fmla="*/ 0 w 1"/>
                    <a:gd name="T75" fmla="*/ 20 h 30"/>
                    <a:gd name="T76" fmla="*/ 0 w 1"/>
                    <a:gd name="T77" fmla="*/ 20 h 30"/>
                    <a:gd name="T78" fmla="*/ 0 w 1"/>
                    <a:gd name="T79" fmla="*/ 20 h 30"/>
                    <a:gd name="T80" fmla="*/ 0 w 1"/>
                    <a:gd name="T81" fmla="*/ 20 h 30"/>
                    <a:gd name="T82" fmla="*/ 0 w 1"/>
                    <a:gd name="T83" fmla="*/ 20 h 30"/>
                    <a:gd name="T84" fmla="*/ 0 w 1"/>
                    <a:gd name="T85" fmla="*/ 20 h 30"/>
                    <a:gd name="T86" fmla="*/ 0 w 1"/>
                    <a:gd name="T87" fmla="*/ 20 h 30"/>
                    <a:gd name="T88" fmla="*/ 0 w 1"/>
                    <a:gd name="T89" fmla="*/ 20 h 30"/>
                    <a:gd name="T90" fmla="*/ 0 w 1"/>
                    <a:gd name="T91" fmla="*/ 20 h 30"/>
                    <a:gd name="T92" fmla="*/ 0 w 1"/>
                    <a:gd name="T93" fmla="*/ 20 h 30"/>
                    <a:gd name="T94" fmla="*/ 0 w 1"/>
                    <a:gd name="T95" fmla="*/ 20 h 30"/>
                    <a:gd name="T96" fmla="*/ 0 w 1"/>
                    <a:gd name="T97" fmla="*/ 20 h 30"/>
                    <a:gd name="T98" fmla="*/ 0 w 1"/>
                    <a:gd name="T99" fmla="*/ 30 h 30"/>
                    <a:gd name="T100" fmla="*/ 0 w 1"/>
                    <a:gd name="T101" fmla="*/ 30 h 3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"/>
                    <a:gd name="T154" fmla="*/ 0 h 30"/>
                    <a:gd name="T155" fmla="*/ 1 w 1"/>
                    <a:gd name="T156" fmla="*/ 30 h 3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" h="3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0" y="20"/>
                      </a:lnTo>
                      <a:lnTo>
                        <a:pt x="0" y="3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48" name="Freeform 46"/>
                <p:cNvSpPr>
                  <a:spLocks/>
                </p:cNvSpPr>
                <p:nvPr/>
              </p:nvSpPr>
              <p:spPr bwMode="auto">
                <a:xfrm>
                  <a:off x="1062" y="2519"/>
                  <a:ext cx="12" cy="19"/>
                </a:xfrm>
                <a:custGeom>
                  <a:avLst/>
                  <a:gdLst>
                    <a:gd name="T0" fmla="*/ 0 w 12"/>
                    <a:gd name="T1" fmla="*/ 0 h 19"/>
                    <a:gd name="T2" fmla="*/ 0 w 12"/>
                    <a:gd name="T3" fmla="*/ 0 h 19"/>
                    <a:gd name="T4" fmla="*/ 0 w 12"/>
                    <a:gd name="T5" fmla="*/ 0 h 19"/>
                    <a:gd name="T6" fmla="*/ 0 w 12"/>
                    <a:gd name="T7" fmla="*/ 0 h 19"/>
                    <a:gd name="T8" fmla="*/ 0 w 12"/>
                    <a:gd name="T9" fmla="*/ 0 h 19"/>
                    <a:gd name="T10" fmla="*/ 12 w 12"/>
                    <a:gd name="T11" fmla="*/ 0 h 19"/>
                    <a:gd name="T12" fmla="*/ 12 w 12"/>
                    <a:gd name="T13" fmla="*/ 0 h 19"/>
                    <a:gd name="T14" fmla="*/ 12 w 12"/>
                    <a:gd name="T15" fmla="*/ 0 h 19"/>
                    <a:gd name="T16" fmla="*/ 12 w 12"/>
                    <a:gd name="T17" fmla="*/ 0 h 19"/>
                    <a:gd name="T18" fmla="*/ 12 w 12"/>
                    <a:gd name="T19" fmla="*/ 0 h 19"/>
                    <a:gd name="T20" fmla="*/ 12 w 12"/>
                    <a:gd name="T21" fmla="*/ 0 h 19"/>
                    <a:gd name="T22" fmla="*/ 12 w 12"/>
                    <a:gd name="T23" fmla="*/ 0 h 19"/>
                    <a:gd name="T24" fmla="*/ 12 w 12"/>
                    <a:gd name="T25" fmla="*/ 0 h 19"/>
                    <a:gd name="T26" fmla="*/ 12 w 12"/>
                    <a:gd name="T27" fmla="*/ 0 h 19"/>
                    <a:gd name="T28" fmla="*/ 12 w 12"/>
                    <a:gd name="T29" fmla="*/ 0 h 19"/>
                    <a:gd name="T30" fmla="*/ 12 w 12"/>
                    <a:gd name="T31" fmla="*/ 0 h 19"/>
                    <a:gd name="T32" fmla="*/ 12 w 12"/>
                    <a:gd name="T33" fmla="*/ 0 h 19"/>
                    <a:gd name="T34" fmla="*/ 12 w 12"/>
                    <a:gd name="T35" fmla="*/ 0 h 19"/>
                    <a:gd name="T36" fmla="*/ 12 w 12"/>
                    <a:gd name="T37" fmla="*/ 0 h 19"/>
                    <a:gd name="T38" fmla="*/ 12 w 12"/>
                    <a:gd name="T39" fmla="*/ 9 h 19"/>
                    <a:gd name="T40" fmla="*/ 12 w 12"/>
                    <a:gd name="T41" fmla="*/ 9 h 19"/>
                    <a:gd name="T42" fmla="*/ 12 w 12"/>
                    <a:gd name="T43" fmla="*/ 9 h 19"/>
                    <a:gd name="T44" fmla="*/ 12 w 12"/>
                    <a:gd name="T45" fmla="*/ 9 h 19"/>
                    <a:gd name="T46" fmla="*/ 12 w 12"/>
                    <a:gd name="T47" fmla="*/ 9 h 19"/>
                    <a:gd name="T48" fmla="*/ 12 w 12"/>
                    <a:gd name="T49" fmla="*/ 9 h 19"/>
                    <a:gd name="T50" fmla="*/ 12 w 12"/>
                    <a:gd name="T51" fmla="*/ 9 h 19"/>
                    <a:gd name="T52" fmla="*/ 12 w 12"/>
                    <a:gd name="T53" fmla="*/ 9 h 19"/>
                    <a:gd name="T54" fmla="*/ 12 w 12"/>
                    <a:gd name="T55" fmla="*/ 9 h 19"/>
                    <a:gd name="T56" fmla="*/ 12 w 12"/>
                    <a:gd name="T57" fmla="*/ 9 h 19"/>
                    <a:gd name="T58" fmla="*/ 12 w 12"/>
                    <a:gd name="T59" fmla="*/ 9 h 19"/>
                    <a:gd name="T60" fmla="*/ 12 w 12"/>
                    <a:gd name="T61" fmla="*/ 9 h 19"/>
                    <a:gd name="T62" fmla="*/ 12 w 12"/>
                    <a:gd name="T63" fmla="*/ 9 h 19"/>
                    <a:gd name="T64" fmla="*/ 12 w 12"/>
                    <a:gd name="T65" fmla="*/ 9 h 19"/>
                    <a:gd name="T66" fmla="*/ 12 w 12"/>
                    <a:gd name="T67" fmla="*/ 9 h 19"/>
                    <a:gd name="T68" fmla="*/ 12 w 12"/>
                    <a:gd name="T69" fmla="*/ 9 h 19"/>
                    <a:gd name="T70" fmla="*/ 12 w 12"/>
                    <a:gd name="T71" fmla="*/ 9 h 19"/>
                    <a:gd name="T72" fmla="*/ 12 w 12"/>
                    <a:gd name="T73" fmla="*/ 9 h 19"/>
                    <a:gd name="T74" fmla="*/ 12 w 12"/>
                    <a:gd name="T75" fmla="*/ 9 h 19"/>
                    <a:gd name="T76" fmla="*/ 12 w 12"/>
                    <a:gd name="T77" fmla="*/ 9 h 19"/>
                    <a:gd name="T78" fmla="*/ 12 w 12"/>
                    <a:gd name="T79" fmla="*/ 9 h 19"/>
                    <a:gd name="T80" fmla="*/ 12 w 12"/>
                    <a:gd name="T81" fmla="*/ 19 h 19"/>
                    <a:gd name="T82" fmla="*/ 12 w 12"/>
                    <a:gd name="T83" fmla="*/ 19 h 19"/>
                    <a:gd name="T84" fmla="*/ 12 w 12"/>
                    <a:gd name="T85" fmla="*/ 19 h 19"/>
                    <a:gd name="T86" fmla="*/ 12 w 12"/>
                    <a:gd name="T87" fmla="*/ 19 h 19"/>
                    <a:gd name="T88" fmla="*/ 12 w 12"/>
                    <a:gd name="T89" fmla="*/ 19 h 19"/>
                    <a:gd name="T90" fmla="*/ 12 w 12"/>
                    <a:gd name="T91" fmla="*/ 19 h 19"/>
                    <a:gd name="T92" fmla="*/ 12 w 12"/>
                    <a:gd name="T93" fmla="*/ 19 h 19"/>
                    <a:gd name="T94" fmla="*/ 12 w 12"/>
                    <a:gd name="T95" fmla="*/ 19 h 19"/>
                    <a:gd name="T96" fmla="*/ 12 w 12"/>
                    <a:gd name="T97" fmla="*/ 19 h 19"/>
                    <a:gd name="T98" fmla="*/ 12 w 12"/>
                    <a:gd name="T99" fmla="*/ 19 h 19"/>
                    <a:gd name="T100" fmla="*/ 12 w 12"/>
                    <a:gd name="T101" fmla="*/ 19 h 1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19"/>
                    <a:gd name="T155" fmla="*/ 12 w 12"/>
                    <a:gd name="T156" fmla="*/ 19 h 1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1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12" y="9"/>
                      </a:lnTo>
                      <a:lnTo>
                        <a:pt x="12" y="19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49" name="Freeform 47"/>
                <p:cNvSpPr>
                  <a:spLocks/>
                </p:cNvSpPr>
                <p:nvPr/>
              </p:nvSpPr>
              <p:spPr bwMode="auto">
                <a:xfrm>
                  <a:off x="1074" y="2538"/>
                  <a:ext cx="11" cy="20"/>
                </a:xfrm>
                <a:custGeom>
                  <a:avLst/>
                  <a:gdLst>
                    <a:gd name="T0" fmla="*/ 0 w 11"/>
                    <a:gd name="T1" fmla="*/ 0 h 20"/>
                    <a:gd name="T2" fmla="*/ 0 w 11"/>
                    <a:gd name="T3" fmla="*/ 0 h 20"/>
                    <a:gd name="T4" fmla="*/ 0 w 11"/>
                    <a:gd name="T5" fmla="*/ 0 h 20"/>
                    <a:gd name="T6" fmla="*/ 0 w 11"/>
                    <a:gd name="T7" fmla="*/ 0 h 20"/>
                    <a:gd name="T8" fmla="*/ 0 w 11"/>
                    <a:gd name="T9" fmla="*/ 0 h 20"/>
                    <a:gd name="T10" fmla="*/ 0 w 11"/>
                    <a:gd name="T11" fmla="*/ 0 h 20"/>
                    <a:gd name="T12" fmla="*/ 0 w 11"/>
                    <a:gd name="T13" fmla="*/ 0 h 20"/>
                    <a:gd name="T14" fmla="*/ 0 w 11"/>
                    <a:gd name="T15" fmla="*/ 0 h 20"/>
                    <a:gd name="T16" fmla="*/ 0 w 11"/>
                    <a:gd name="T17" fmla="*/ 0 h 20"/>
                    <a:gd name="T18" fmla="*/ 0 w 11"/>
                    <a:gd name="T19" fmla="*/ 0 h 20"/>
                    <a:gd name="T20" fmla="*/ 0 w 11"/>
                    <a:gd name="T21" fmla="*/ 0 h 20"/>
                    <a:gd name="T22" fmla="*/ 0 w 11"/>
                    <a:gd name="T23" fmla="*/ 0 h 20"/>
                    <a:gd name="T24" fmla="*/ 0 w 11"/>
                    <a:gd name="T25" fmla="*/ 10 h 20"/>
                    <a:gd name="T26" fmla="*/ 0 w 11"/>
                    <a:gd name="T27" fmla="*/ 10 h 20"/>
                    <a:gd name="T28" fmla="*/ 0 w 11"/>
                    <a:gd name="T29" fmla="*/ 10 h 20"/>
                    <a:gd name="T30" fmla="*/ 0 w 11"/>
                    <a:gd name="T31" fmla="*/ 10 h 20"/>
                    <a:gd name="T32" fmla="*/ 0 w 11"/>
                    <a:gd name="T33" fmla="*/ 10 h 20"/>
                    <a:gd name="T34" fmla="*/ 0 w 11"/>
                    <a:gd name="T35" fmla="*/ 10 h 20"/>
                    <a:gd name="T36" fmla="*/ 0 w 11"/>
                    <a:gd name="T37" fmla="*/ 10 h 20"/>
                    <a:gd name="T38" fmla="*/ 0 w 11"/>
                    <a:gd name="T39" fmla="*/ 10 h 20"/>
                    <a:gd name="T40" fmla="*/ 0 w 11"/>
                    <a:gd name="T41" fmla="*/ 10 h 20"/>
                    <a:gd name="T42" fmla="*/ 0 w 11"/>
                    <a:gd name="T43" fmla="*/ 10 h 20"/>
                    <a:gd name="T44" fmla="*/ 11 w 11"/>
                    <a:gd name="T45" fmla="*/ 10 h 20"/>
                    <a:gd name="T46" fmla="*/ 11 w 11"/>
                    <a:gd name="T47" fmla="*/ 10 h 20"/>
                    <a:gd name="T48" fmla="*/ 11 w 11"/>
                    <a:gd name="T49" fmla="*/ 10 h 20"/>
                    <a:gd name="T50" fmla="*/ 11 w 11"/>
                    <a:gd name="T51" fmla="*/ 10 h 20"/>
                    <a:gd name="T52" fmla="*/ 11 w 11"/>
                    <a:gd name="T53" fmla="*/ 10 h 20"/>
                    <a:gd name="T54" fmla="*/ 11 w 11"/>
                    <a:gd name="T55" fmla="*/ 10 h 20"/>
                    <a:gd name="T56" fmla="*/ 11 w 11"/>
                    <a:gd name="T57" fmla="*/ 10 h 20"/>
                    <a:gd name="T58" fmla="*/ 11 w 11"/>
                    <a:gd name="T59" fmla="*/ 10 h 20"/>
                    <a:gd name="T60" fmla="*/ 11 w 11"/>
                    <a:gd name="T61" fmla="*/ 10 h 20"/>
                    <a:gd name="T62" fmla="*/ 11 w 11"/>
                    <a:gd name="T63" fmla="*/ 10 h 20"/>
                    <a:gd name="T64" fmla="*/ 11 w 11"/>
                    <a:gd name="T65" fmla="*/ 10 h 20"/>
                    <a:gd name="T66" fmla="*/ 11 w 11"/>
                    <a:gd name="T67" fmla="*/ 10 h 20"/>
                    <a:gd name="T68" fmla="*/ 11 w 11"/>
                    <a:gd name="T69" fmla="*/ 10 h 20"/>
                    <a:gd name="T70" fmla="*/ 11 w 11"/>
                    <a:gd name="T71" fmla="*/ 20 h 20"/>
                    <a:gd name="T72" fmla="*/ 11 w 11"/>
                    <a:gd name="T73" fmla="*/ 20 h 20"/>
                    <a:gd name="T74" fmla="*/ 11 w 11"/>
                    <a:gd name="T75" fmla="*/ 20 h 20"/>
                    <a:gd name="T76" fmla="*/ 11 w 11"/>
                    <a:gd name="T77" fmla="*/ 20 h 20"/>
                    <a:gd name="T78" fmla="*/ 11 w 11"/>
                    <a:gd name="T79" fmla="*/ 20 h 20"/>
                    <a:gd name="T80" fmla="*/ 11 w 11"/>
                    <a:gd name="T81" fmla="*/ 20 h 20"/>
                    <a:gd name="T82" fmla="*/ 11 w 11"/>
                    <a:gd name="T83" fmla="*/ 20 h 20"/>
                    <a:gd name="T84" fmla="*/ 11 w 11"/>
                    <a:gd name="T85" fmla="*/ 20 h 20"/>
                    <a:gd name="T86" fmla="*/ 11 w 11"/>
                    <a:gd name="T87" fmla="*/ 20 h 20"/>
                    <a:gd name="T88" fmla="*/ 11 w 11"/>
                    <a:gd name="T89" fmla="*/ 20 h 20"/>
                    <a:gd name="T90" fmla="*/ 11 w 11"/>
                    <a:gd name="T91" fmla="*/ 20 h 20"/>
                    <a:gd name="T92" fmla="*/ 11 w 11"/>
                    <a:gd name="T93" fmla="*/ 20 h 20"/>
                    <a:gd name="T94" fmla="*/ 11 w 11"/>
                    <a:gd name="T95" fmla="*/ 20 h 20"/>
                    <a:gd name="T96" fmla="*/ 11 w 11"/>
                    <a:gd name="T97" fmla="*/ 20 h 20"/>
                    <a:gd name="T98" fmla="*/ 11 w 11"/>
                    <a:gd name="T99" fmla="*/ 20 h 20"/>
                    <a:gd name="T100" fmla="*/ 11 w 11"/>
                    <a:gd name="T101" fmla="*/ 20 h 2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1"/>
                    <a:gd name="T154" fmla="*/ 0 h 20"/>
                    <a:gd name="T155" fmla="*/ 11 w 11"/>
                    <a:gd name="T156" fmla="*/ 20 h 2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1" h="2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11" y="10"/>
                      </a:lnTo>
                      <a:lnTo>
                        <a:pt x="11" y="2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50" name="Freeform 48"/>
                <p:cNvSpPr>
                  <a:spLocks/>
                </p:cNvSpPr>
                <p:nvPr/>
              </p:nvSpPr>
              <p:spPr bwMode="auto">
                <a:xfrm>
                  <a:off x="1085" y="2558"/>
                  <a:ext cx="12" cy="19"/>
                </a:xfrm>
                <a:custGeom>
                  <a:avLst/>
                  <a:gdLst>
                    <a:gd name="T0" fmla="*/ 0 w 12"/>
                    <a:gd name="T1" fmla="*/ 0 h 19"/>
                    <a:gd name="T2" fmla="*/ 0 w 12"/>
                    <a:gd name="T3" fmla="*/ 0 h 19"/>
                    <a:gd name="T4" fmla="*/ 0 w 12"/>
                    <a:gd name="T5" fmla="*/ 0 h 19"/>
                    <a:gd name="T6" fmla="*/ 0 w 12"/>
                    <a:gd name="T7" fmla="*/ 0 h 19"/>
                    <a:gd name="T8" fmla="*/ 0 w 12"/>
                    <a:gd name="T9" fmla="*/ 0 h 19"/>
                    <a:gd name="T10" fmla="*/ 0 w 12"/>
                    <a:gd name="T11" fmla="*/ 0 h 19"/>
                    <a:gd name="T12" fmla="*/ 0 w 12"/>
                    <a:gd name="T13" fmla="*/ 0 h 19"/>
                    <a:gd name="T14" fmla="*/ 0 w 12"/>
                    <a:gd name="T15" fmla="*/ 0 h 19"/>
                    <a:gd name="T16" fmla="*/ 0 w 12"/>
                    <a:gd name="T17" fmla="*/ 0 h 19"/>
                    <a:gd name="T18" fmla="*/ 0 w 12"/>
                    <a:gd name="T19" fmla="*/ 0 h 19"/>
                    <a:gd name="T20" fmla="*/ 0 w 12"/>
                    <a:gd name="T21" fmla="*/ 0 h 19"/>
                    <a:gd name="T22" fmla="*/ 0 w 12"/>
                    <a:gd name="T23" fmla="*/ 9 h 19"/>
                    <a:gd name="T24" fmla="*/ 0 w 12"/>
                    <a:gd name="T25" fmla="*/ 9 h 19"/>
                    <a:gd name="T26" fmla="*/ 0 w 12"/>
                    <a:gd name="T27" fmla="*/ 9 h 19"/>
                    <a:gd name="T28" fmla="*/ 0 w 12"/>
                    <a:gd name="T29" fmla="*/ 9 h 19"/>
                    <a:gd name="T30" fmla="*/ 0 w 12"/>
                    <a:gd name="T31" fmla="*/ 9 h 19"/>
                    <a:gd name="T32" fmla="*/ 0 w 12"/>
                    <a:gd name="T33" fmla="*/ 9 h 19"/>
                    <a:gd name="T34" fmla="*/ 0 w 12"/>
                    <a:gd name="T35" fmla="*/ 9 h 19"/>
                    <a:gd name="T36" fmla="*/ 0 w 12"/>
                    <a:gd name="T37" fmla="*/ 9 h 19"/>
                    <a:gd name="T38" fmla="*/ 0 w 12"/>
                    <a:gd name="T39" fmla="*/ 9 h 19"/>
                    <a:gd name="T40" fmla="*/ 0 w 12"/>
                    <a:gd name="T41" fmla="*/ 9 h 19"/>
                    <a:gd name="T42" fmla="*/ 0 w 12"/>
                    <a:gd name="T43" fmla="*/ 9 h 19"/>
                    <a:gd name="T44" fmla="*/ 0 w 12"/>
                    <a:gd name="T45" fmla="*/ 9 h 19"/>
                    <a:gd name="T46" fmla="*/ 0 w 12"/>
                    <a:gd name="T47" fmla="*/ 9 h 19"/>
                    <a:gd name="T48" fmla="*/ 0 w 12"/>
                    <a:gd name="T49" fmla="*/ 9 h 19"/>
                    <a:gd name="T50" fmla="*/ 0 w 12"/>
                    <a:gd name="T51" fmla="*/ 9 h 19"/>
                    <a:gd name="T52" fmla="*/ 0 w 12"/>
                    <a:gd name="T53" fmla="*/ 9 h 19"/>
                    <a:gd name="T54" fmla="*/ 0 w 12"/>
                    <a:gd name="T55" fmla="*/ 9 h 19"/>
                    <a:gd name="T56" fmla="*/ 0 w 12"/>
                    <a:gd name="T57" fmla="*/ 9 h 19"/>
                    <a:gd name="T58" fmla="*/ 0 w 12"/>
                    <a:gd name="T59" fmla="*/ 9 h 19"/>
                    <a:gd name="T60" fmla="*/ 0 w 12"/>
                    <a:gd name="T61" fmla="*/ 9 h 19"/>
                    <a:gd name="T62" fmla="*/ 0 w 12"/>
                    <a:gd name="T63" fmla="*/ 9 h 19"/>
                    <a:gd name="T64" fmla="*/ 0 w 12"/>
                    <a:gd name="T65" fmla="*/ 9 h 19"/>
                    <a:gd name="T66" fmla="*/ 0 w 12"/>
                    <a:gd name="T67" fmla="*/ 9 h 19"/>
                    <a:gd name="T68" fmla="*/ 0 w 12"/>
                    <a:gd name="T69" fmla="*/ 9 h 19"/>
                    <a:gd name="T70" fmla="*/ 0 w 12"/>
                    <a:gd name="T71" fmla="*/ 9 h 19"/>
                    <a:gd name="T72" fmla="*/ 0 w 12"/>
                    <a:gd name="T73" fmla="*/ 9 h 19"/>
                    <a:gd name="T74" fmla="*/ 0 w 12"/>
                    <a:gd name="T75" fmla="*/ 9 h 19"/>
                    <a:gd name="T76" fmla="*/ 0 w 12"/>
                    <a:gd name="T77" fmla="*/ 9 h 19"/>
                    <a:gd name="T78" fmla="*/ 12 w 12"/>
                    <a:gd name="T79" fmla="*/ 9 h 19"/>
                    <a:gd name="T80" fmla="*/ 12 w 12"/>
                    <a:gd name="T81" fmla="*/ 9 h 19"/>
                    <a:gd name="T82" fmla="*/ 12 w 12"/>
                    <a:gd name="T83" fmla="*/ 19 h 19"/>
                    <a:gd name="T84" fmla="*/ 12 w 12"/>
                    <a:gd name="T85" fmla="*/ 19 h 19"/>
                    <a:gd name="T86" fmla="*/ 12 w 12"/>
                    <a:gd name="T87" fmla="*/ 19 h 19"/>
                    <a:gd name="T88" fmla="*/ 12 w 12"/>
                    <a:gd name="T89" fmla="*/ 19 h 19"/>
                    <a:gd name="T90" fmla="*/ 12 w 12"/>
                    <a:gd name="T91" fmla="*/ 19 h 19"/>
                    <a:gd name="T92" fmla="*/ 12 w 12"/>
                    <a:gd name="T93" fmla="*/ 19 h 19"/>
                    <a:gd name="T94" fmla="*/ 12 w 12"/>
                    <a:gd name="T95" fmla="*/ 19 h 19"/>
                    <a:gd name="T96" fmla="*/ 12 w 12"/>
                    <a:gd name="T97" fmla="*/ 19 h 19"/>
                    <a:gd name="T98" fmla="*/ 12 w 12"/>
                    <a:gd name="T99" fmla="*/ 19 h 19"/>
                    <a:gd name="T100" fmla="*/ 12 w 12"/>
                    <a:gd name="T101" fmla="*/ 19 h 1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19"/>
                    <a:gd name="T155" fmla="*/ 12 w 12"/>
                    <a:gd name="T156" fmla="*/ 19 h 1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1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2" y="9"/>
                      </a:lnTo>
                      <a:lnTo>
                        <a:pt x="12" y="19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51" name="Freeform 49"/>
                <p:cNvSpPr>
                  <a:spLocks/>
                </p:cNvSpPr>
                <p:nvPr/>
              </p:nvSpPr>
              <p:spPr bwMode="auto">
                <a:xfrm>
                  <a:off x="1097" y="2577"/>
                  <a:ext cx="1" cy="10"/>
                </a:xfrm>
                <a:custGeom>
                  <a:avLst/>
                  <a:gdLst>
                    <a:gd name="T0" fmla="*/ 0 w 1"/>
                    <a:gd name="T1" fmla="*/ 0 h 10"/>
                    <a:gd name="T2" fmla="*/ 0 w 1"/>
                    <a:gd name="T3" fmla="*/ 0 h 10"/>
                    <a:gd name="T4" fmla="*/ 0 w 1"/>
                    <a:gd name="T5" fmla="*/ 0 h 10"/>
                    <a:gd name="T6" fmla="*/ 0 w 1"/>
                    <a:gd name="T7" fmla="*/ 0 h 10"/>
                    <a:gd name="T8" fmla="*/ 0 w 1"/>
                    <a:gd name="T9" fmla="*/ 0 h 10"/>
                    <a:gd name="T10" fmla="*/ 0 w 1"/>
                    <a:gd name="T11" fmla="*/ 0 h 10"/>
                    <a:gd name="T12" fmla="*/ 0 w 1"/>
                    <a:gd name="T13" fmla="*/ 0 h 10"/>
                    <a:gd name="T14" fmla="*/ 0 w 1"/>
                    <a:gd name="T15" fmla="*/ 0 h 10"/>
                    <a:gd name="T16" fmla="*/ 0 w 1"/>
                    <a:gd name="T17" fmla="*/ 0 h 10"/>
                    <a:gd name="T18" fmla="*/ 0 w 1"/>
                    <a:gd name="T19" fmla="*/ 0 h 10"/>
                    <a:gd name="T20" fmla="*/ 0 w 1"/>
                    <a:gd name="T21" fmla="*/ 0 h 10"/>
                    <a:gd name="T22" fmla="*/ 0 w 1"/>
                    <a:gd name="T23" fmla="*/ 0 h 10"/>
                    <a:gd name="T24" fmla="*/ 0 w 1"/>
                    <a:gd name="T25" fmla="*/ 0 h 10"/>
                    <a:gd name="T26" fmla="*/ 0 w 1"/>
                    <a:gd name="T27" fmla="*/ 0 h 10"/>
                    <a:gd name="T28" fmla="*/ 0 w 1"/>
                    <a:gd name="T29" fmla="*/ 0 h 10"/>
                    <a:gd name="T30" fmla="*/ 0 w 1"/>
                    <a:gd name="T31" fmla="*/ 0 h 10"/>
                    <a:gd name="T32" fmla="*/ 0 w 1"/>
                    <a:gd name="T33" fmla="*/ 0 h 10"/>
                    <a:gd name="T34" fmla="*/ 0 w 1"/>
                    <a:gd name="T35" fmla="*/ 0 h 10"/>
                    <a:gd name="T36" fmla="*/ 0 w 1"/>
                    <a:gd name="T37" fmla="*/ 0 h 10"/>
                    <a:gd name="T38" fmla="*/ 0 w 1"/>
                    <a:gd name="T39" fmla="*/ 0 h 10"/>
                    <a:gd name="T40" fmla="*/ 0 w 1"/>
                    <a:gd name="T41" fmla="*/ 0 h 10"/>
                    <a:gd name="T42" fmla="*/ 0 w 1"/>
                    <a:gd name="T43" fmla="*/ 0 h 10"/>
                    <a:gd name="T44" fmla="*/ 0 w 1"/>
                    <a:gd name="T45" fmla="*/ 0 h 10"/>
                    <a:gd name="T46" fmla="*/ 0 w 1"/>
                    <a:gd name="T47" fmla="*/ 0 h 10"/>
                    <a:gd name="T48" fmla="*/ 0 w 1"/>
                    <a:gd name="T49" fmla="*/ 0 h 10"/>
                    <a:gd name="T50" fmla="*/ 0 w 1"/>
                    <a:gd name="T51" fmla="*/ 0 h 10"/>
                    <a:gd name="T52" fmla="*/ 0 w 1"/>
                    <a:gd name="T53" fmla="*/ 10 h 10"/>
                    <a:gd name="T54" fmla="*/ 0 w 1"/>
                    <a:gd name="T55" fmla="*/ 10 h 10"/>
                    <a:gd name="T56" fmla="*/ 0 w 1"/>
                    <a:gd name="T57" fmla="*/ 10 h 10"/>
                    <a:gd name="T58" fmla="*/ 0 w 1"/>
                    <a:gd name="T59" fmla="*/ 10 h 10"/>
                    <a:gd name="T60" fmla="*/ 0 w 1"/>
                    <a:gd name="T61" fmla="*/ 10 h 10"/>
                    <a:gd name="T62" fmla="*/ 0 w 1"/>
                    <a:gd name="T63" fmla="*/ 10 h 10"/>
                    <a:gd name="T64" fmla="*/ 0 w 1"/>
                    <a:gd name="T65" fmla="*/ 10 h 10"/>
                    <a:gd name="T66" fmla="*/ 0 w 1"/>
                    <a:gd name="T67" fmla="*/ 10 h 10"/>
                    <a:gd name="T68" fmla="*/ 0 w 1"/>
                    <a:gd name="T69" fmla="*/ 10 h 10"/>
                    <a:gd name="T70" fmla="*/ 0 w 1"/>
                    <a:gd name="T71" fmla="*/ 10 h 10"/>
                    <a:gd name="T72" fmla="*/ 0 w 1"/>
                    <a:gd name="T73" fmla="*/ 10 h 10"/>
                    <a:gd name="T74" fmla="*/ 0 w 1"/>
                    <a:gd name="T75" fmla="*/ 10 h 10"/>
                    <a:gd name="T76" fmla="*/ 0 w 1"/>
                    <a:gd name="T77" fmla="*/ 10 h 10"/>
                    <a:gd name="T78" fmla="*/ 0 w 1"/>
                    <a:gd name="T79" fmla="*/ 10 h 10"/>
                    <a:gd name="T80" fmla="*/ 0 w 1"/>
                    <a:gd name="T81" fmla="*/ 10 h 10"/>
                    <a:gd name="T82" fmla="*/ 0 w 1"/>
                    <a:gd name="T83" fmla="*/ 10 h 10"/>
                    <a:gd name="T84" fmla="*/ 0 w 1"/>
                    <a:gd name="T85" fmla="*/ 10 h 10"/>
                    <a:gd name="T86" fmla="*/ 0 w 1"/>
                    <a:gd name="T87" fmla="*/ 10 h 10"/>
                    <a:gd name="T88" fmla="*/ 0 w 1"/>
                    <a:gd name="T89" fmla="*/ 10 h 10"/>
                    <a:gd name="T90" fmla="*/ 0 w 1"/>
                    <a:gd name="T91" fmla="*/ 10 h 10"/>
                    <a:gd name="T92" fmla="*/ 0 w 1"/>
                    <a:gd name="T93" fmla="*/ 10 h 10"/>
                    <a:gd name="T94" fmla="*/ 0 w 1"/>
                    <a:gd name="T95" fmla="*/ 10 h 10"/>
                    <a:gd name="T96" fmla="*/ 0 w 1"/>
                    <a:gd name="T97" fmla="*/ 10 h 10"/>
                    <a:gd name="T98" fmla="*/ 0 w 1"/>
                    <a:gd name="T99" fmla="*/ 10 h 10"/>
                    <a:gd name="T100" fmla="*/ 0 w 1"/>
                    <a:gd name="T101" fmla="*/ 10 h 1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"/>
                    <a:gd name="T154" fmla="*/ 0 h 10"/>
                    <a:gd name="T155" fmla="*/ 1 w 1"/>
                    <a:gd name="T156" fmla="*/ 10 h 1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" h="1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52" name="Freeform 50"/>
                <p:cNvSpPr>
                  <a:spLocks/>
                </p:cNvSpPr>
                <p:nvPr/>
              </p:nvSpPr>
              <p:spPr bwMode="auto">
                <a:xfrm>
                  <a:off x="1097" y="2587"/>
                  <a:ext cx="11" cy="10"/>
                </a:xfrm>
                <a:custGeom>
                  <a:avLst/>
                  <a:gdLst>
                    <a:gd name="T0" fmla="*/ 0 w 11"/>
                    <a:gd name="T1" fmla="*/ 0 h 10"/>
                    <a:gd name="T2" fmla="*/ 0 w 11"/>
                    <a:gd name="T3" fmla="*/ 0 h 10"/>
                    <a:gd name="T4" fmla="*/ 0 w 11"/>
                    <a:gd name="T5" fmla="*/ 0 h 10"/>
                    <a:gd name="T6" fmla="*/ 0 w 11"/>
                    <a:gd name="T7" fmla="*/ 0 h 10"/>
                    <a:gd name="T8" fmla="*/ 0 w 11"/>
                    <a:gd name="T9" fmla="*/ 0 h 10"/>
                    <a:gd name="T10" fmla="*/ 0 w 11"/>
                    <a:gd name="T11" fmla="*/ 0 h 10"/>
                    <a:gd name="T12" fmla="*/ 0 w 11"/>
                    <a:gd name="T13" fmla="*/ 0 h 10"/>
                    <a:gd name="T14" fmla="*/ 11 w 11"/>
                    <a:gd name="T15" fmla="*/ 0 h 10"/>
                    <a:gd name="T16" fmla="*/ 11 w 11"/>
                    <a:gd name="T17" fmla="*/ 0 h 10"/>
                    <a:gd name="T18" fmla="*/ 11 w 11"/>
                    <a:gd name="T19" fmla="*/ 0 h 10"/>
                    <a:gd name="T20" fmla="*/ 11 w 11"/>
                    <a:gd name="T21" fmla="*/ 0 h 10"/>
                    <a:gd name="T22" fmla="*/ 11 w 11"/>
                    <a:gd name="T23" fmla="*/ 0 h 10"/>
                    <a:gd name="T24" fmla="*/ 11 w 11"/>
                    <a:gd name="T25" fmla="*/ 0 h 10"/>
                    <a:gd name="T26" fmla="*/ 11 w 11"/>
                    <a:gd name="T27" fmla="*/ 0 h 10"/>
                    <a:gd name="T28" fmla="*/ 11 w 11"/>
                    <a:gd name="T29" fmla="*/ 0 h 10"/>
                    <a:gd name="T30" fmla="*/ 11 w 11"/>
                    <a:gd name="T31" fmla="*/ 0 h 10"/>
                    <a:gd name="T32" fmla="*/ 11 w 11"/>
                    <a:gd name="T33" fmla="*/ 0 h 10"/>
                    <a:gd name="T34" fmla="*/ 11 w 11"/>
                    <a:gd name="T35" fmla="*/ 0 h 10"/>
                    <a:gd name="T36" fmla="*/ 11 w 11"/>
                    <a:gd name="T37" fmla="*/ 0 h 10"/>
                    <a:gd name="T38" fmla="*/ 11 w 11"/>
                    <a:gd name="T39" fmla="*/ 0 h 10"/>
                    <a:gd name="T40" fmla="*/ 11 w 11"/>
                    <a:gd name="T41" fmla="*/ 0 h 10"/>
                    <a:gd name="T42" fmla="*/ 11 w 11"/>
                    <a:gd name="T43" fmla="*/ 0 h 10"/>
                    <a:gd name="T44" fmla="*/ 11 w 11"/>
                    <a:gd name="T45" fmla="*/ 0 h 10"/>
                    <a:gd name="T46" fmla="*/ 11 w 11"/>
                    <a:gd name="T47" fmla="*/ 0 h 10"/>
                    <a:gd name="T48" fmla="*/ 11 w 11"/>
                    <a:gd name="T49" fmla="*/ 0 h 10"/>
                    <a:gd name="T50" fmla="*/ 11 w 11"/>
                    <a:gd name="T51" fmla="*/ 10 h 10"/>
                    <a:gd name="T52" fmla="*/ 11 w 11"/>
                    <a:gd name="T53" fmla="*/ 10 h 10"/>
                    <a:gd name="T54" fmla="*/ 11 w 11"/>
                    <a:gd name="T55" fmla="*/ 10 h 10"/>
                    <a:gd name="T56" fmla="*/ 11 w 11"/>
                    <a:gd name="T57" fmla="*/ 10 h 10"/>
                    <a:gd name="T58" fmla="*/ 11 w 11"/>
                    <a:gd name="T59" fmla="*/ 10 h 10"/>
                    <a:gd name="T60" fmla="*/ 11 w 11"/>
                    <a:gd name="T61" fmla="*/ 10 h 10"/>
                    <a:gd name="T62" fmla="*/ 11 w 11"/>
                    <a:gd name="T63" fmla="*/ 10 h 10"/>
                    <a:gd name="T64" fmla="*/ 11 w 11"/>
                    <a:gd name="T65" fmla="*/ 10 h 10"/>
                    <a:gd name="T66" fmla="*/ 11 w 11"/>
                    <a:gd name="T67" fmla="*/ 10 h 10"/>
                    <a:gd name="T68" fmla="*/ 11 w 11"/>
                    <a:gd name="T69" fmla="*/ 10 h 10"/>
                    <a:gd name="T70" fmla="*/ 11 w 11"/>
                    <a:gd name="T71" fmla="*/ 10 h 10"/>
                    <a:gd name="T72" fmla="*/ 11 w 11"/>
                    <a:gd name="T73" fmla="*/ 10 h 10"/>
                    <a:gd name="T74" fmla="*/ 11 w 11"/>
                    <a:gd name="T75" fmla="*/ 10 h 10"/>
                    <a:gd name="T76" fmla="*/ 11 w 11"/>
                    <a:gd name="T77" fmla="*/ 10 h 10"/>
                    <a:gd name="T78" fmla="*/ 11 w 11"/>
                    <a:gd name="T79" fmla="*/ 10 h 10"/>
                    <a:gd name="T80" fmla="*/ 11 w 11"/>
                    <a:gd name="T81" fmla="*/ 10 h 10"/>
                    <a:gd name="T82" fmla="*/ 11 w 11"/>
                    <a:gd name="T83" fmla="*/ 10 h 10"/>
                    <a:gd name="T84" fmla="*/ 11 w 11"/>
                    <a:gd name="T85" fmla="*/ 10 h 10"/>
                    <a:gd name="T86" fmla="*/ 11 w 11"/>
                    <a:gd name="T87" fmla="*/ 10 h 10"/>
                    <a:gd name="T88" fmla="*/ 11 w 11"/>
                    <a:gd name="T89" fmla="*/ 10 h 10"/>
                    <a:gd name="T90" fmla="*/ 11 w 11"/>
                    <a:gd name="T91" fmla="*/ 10 h 10"/>
                    <a:gd name="T92" fmla="*/ 11 w 11"/>
                    <a:gd name="T93" fmla="*/ 10 h 10"/>
                    <a:gd name="T94" fmla="*/ 11 w 11"/>
                    <a:gd name="T95" fmla="*/ 10 h 10"/>
                    <a:gd name="T96" fmla="*/ 11 w 11"/>
                    <a:gd name="T97" fmla="*/ 10 h 10"/>
                    <a:gd name="T98" fmla="*/ 11 w 11"/>
                    <a:gd name="T99" fmla="*/ 10 h 10"/>
                    <a:gd name="T100" fmla="*/ 11 w 11"/>
                    <a:gd name="T101" fmla="*/ 10 h 1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1"/>
                    <a:gd name="T154" fmla="*/ 0 h 10"/>
                    <a:gd name="T155" fmla="*/ 11 w 11"/>
                    <a:gd name="T156" fmla="*/ 10 h 1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1" h="1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11" y="1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53" name="Freeform 51"/>
                <p:cNvSpPr>
                  <a:spLocks/>
                </p:cNvSpPr>
                <p:nvPr/>
              </p:nvSpPr>
              <p:spPr bwMode="auto">
                <a:xfrm>
                  <a:off x="1108" y="2597"/>
                  <a:ext cx="12" cy="1"/>
                </a:xfrm>
                <a:custGeom>
                  <a:avLst/>
                  <a:gdLst>
                    <a:gd name="T0" fmla="*/ 0 w 12"/>
                    <a:gd name="T1" fmla="*/ 0 h 1"/>
                    <a:gd name="T2" fmla="*/ 0 w 12"/>
                    <a:gd name="T3" fmla="*/ 0 h 1"/>
                    <a:gd name="T4" fmla="*/ 0 w 12"/>
                    <a:gd name="T5" fmla="*/ 0 h 1"/>
                    <a:gd name="T6" fmla="*/ 0 w 12"/>
                    <a:gd name="T7" fmla="*/ 0 h 1"/>
                    <a:gd name="T8" fmla="*/ 0 w 12"/>
                    <a:gd name="T9" fmla="*/ 0 h 1"/>
                    <a:gd name="T10" fmla="*/ 0 w 12"/>
                    <a:gd name="T11" fmla="*/ 0 h 1"/>
                    <a:gd name="T12" fmla="*/ 0 w 12"/>
                    <a:gd name="T13" fmla="*/ 0 h 1"/>
                    <a:gd name="T14" fmla="*/ 0 w 12"/>
                    <a:gd name="T15" fmla="*/ 0 h 1"/>
                    <a:gd name="T16" fmla="*/ 0 w 12"/>
                    <a:gd name="T17" fmla="*/ 0 h 1"/>
                    <a:gd name="T18" fmla="*/ 0 w 12"/>
                    <a:gd name="T19" fmla="*/ 0 h 1"/>
                    <a:gd name="T20" fmla="*/ 0 w 12"/>
                    <a:gd name="T21" fmla="*/ 0 h 1"/>
                    <a:gd name="T22" fmla="*/ 0 w 12"/>
                    <a:gd name="T23" fmla="*/ 0 h 1"/>
                    <a:gd name="T24" fmla="*/ 0 w 12"/>
                    <a:gd name="T25" fmla="*/ 0 h 1"/>
                    <a:gd name="T26" fmla="*/ 0 w 12"/>
                    <a:gd name="T27" fmla="*/ 0 h 1"/>
                    <a:gd name="T28" fmla="*/ 0 w 12"/>
                    <a:gd name="T29" fmla="*/ 0 h 1"/>
                    <a:gd name="T30" fmla="*/ 0 w 12"/>
                    <a:gd name="T31" fmla="*/ 0 h 1"/>
                    <a:gd name="T32" fmla="*/ 0 w 12"/>
                    <a:gd name="T33" fmla="*/ 0 h 1"/>
                    <a:gd name="T34" fmla="*/ 0 w 12"/>
                    <a:gd name="T35" fmla="*/ 0 h 1"/>
                    <a:gd name="T36" fmla="*/ 0 w 12"/>
                    <a:gd name="T37" fmla="*/ 0 h 1"/>
                    <a:gd name="T38" fmla="*/ 0 w 12"/>
                    <a:gd name="T39" fmla="*/ 0 h 1"/>
                    <a:gd name="T40" fmla="*/ 0 w 12"/>
                    <a:gd name="T41" fmla="*/ 0 h 1"/>
                    <a:gd name="T42" fmla="*/ 0 w 12"/>
                    <a:gd name="T43" fmla="*/ 0 h 1"/>
                    <a:gd name="T44" fmla="*/ 12 w 12"/>
                    <a:gd name="T45" fmla="*/ 0 h 1"/>
                    <a:gd name="T46" fmla="*/ 12 w 12"/>
                    <a:gd name="T47" fmla="*/ 0 h 1"/>
                    <a:gd name="T48" fmla="*/ 12 w 12"/>
                    <a:gd name="T49" fmla="*/ 0 h 1"/>
                    <a:gd name="T50" fmla="*/ 12 w 12"/>
                    <a:gd name="T51" fmla="*/ 0 h 1"/>
                    <a:gd name="T52" fmla="*/ 12 w 12"/>
                    <a:gd name="T53" fmla="*/ 0 h 1"/>
                    <a:gd name="T54" fmla="*/ 12 w 12"/>
                    <a:gd name="T55" fmla="*/ 0 h 1"/>
                    <a:gd name="T56" fmla="*/ 12 w 12"/>
                    <a:gd name="T57" fmla="*/ 0 h 1"/>
                    <a:gd name="T58" fmla="*/ 12 w 12"/>
                    <a:gd name="T59" fmla="*/ 0 h 1"/>
                    <a:gd name="T60" fmla="*/ 12 w 12"/>
                    <a:gd name="T61" fmla="*/ 0 h 1"/>
                    <a:gd name="T62" fmla="*/ 12 w 12"/>
                    <a:gd name="T63" fmla="*/ 0 h 1"/>
                    <a:gd name="T64" fmla="*/ 12 w 12"/>
                    <a:gd name="T65" fmla="*/ 0 h 1"/>
                    <a:gd name="T66" fmla="*/ 12 w 12"/>
                    <a:gd name="T67" fmla="*/ 0 h 1"/>
                    <a:gd name="T68" fmla="*/ 12 w 12"/>
                    <a:gd name="T69" fmla="*/ 0 h 1"/>
                    <a:gd name="T70" fmla="*/ 12 w 12"/>
                    <a:gd name="T71" fmla="*/ 0 h 1"/>
                    <a:gd name="T72" fmla="*/ 12 w 12"/>
                    <a:gd name="T73" fmla="*/ 0 h 1"/>
                    <a:gd name="T74" fmla="*/ 12 w 12"/>
                    <a:gd name="T75" fmla="*/ 0 h 1"/>
                    <a:gd name="T76" fmla="*/ 12 w 12"/>
                    <a:gd name="T77" fmla="*/ 0 h 1"/>
                    <a:gd name="T78" fmla="*/ 12 w 12"/>
                    <a:gd name="T79" fmla="*/ 0 h 1"/>
                    <a:gd name="T80" fmla="*/ 12 w 12"/>
                    <a:gd name="T81" fmla="*/ 0 h 1"/>
                    <a:gd name="T82" fmla="*/ 12 w 12"/>
                    <a:gd name="T83" fmla="*/ 0 h 1"/>
                    <a:gd name="T84" fmla="*/ 12 w 12"/>
                    <a:gd name="T85" fmla="*/ 0 h 1"/>
                    <a:gd name="T86" fmla="*/ 12 w 12"/>
                    <a:gd name="T87" fmla="*/ 0 h 1"/>
                    <a:gd name="T88" fmla="*/ 12 w 12"/>
                    <a:gd name="T89" fmla="*/ 0 h 1"/>
                    <a:gd name="T90" fmla="*/ 12 w 12"/>
                    <a:gd name="T91" fmla="*/ 0 h 1"/>
                    <a:gd name="T92" fmla="*/ 12 w 12"/>
                    <a:gd name="T93" fmla="*/ 0 h 1"/>
                    <a:gd name="T94" fmla="*/ 12 w 12"/>
                    <a:gd name="T95" fmla="*/ 0 h 1"/>
                    <a:gd name="T96" fmla="*/ 12 w 12"/>
                    <a:gd name="T97" fmla="*/ 0 h 1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2"/>
                    <a:gd name="T148" fmla="*/ 0 h 1"/>
                    <a:gd name="T149" fmla="*/ 12 w 12"/>
                    <a:gd name="T150" fmla="*/ 1 h 1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2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54" name="Freeform 52"/>
                <p:cNvSpPr>
                  <a:spLocks/>
                </p:cNvSpPr>
                <p:nvPr/>
              </p:nvSpPr>
              <p:spPr bwMode="auto">
                <a:xfrm>
                  <a:off x="1120" y="2597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0 w 1"/>
                    <a:gd name="T23" fmla="*/ 0 h 1"/>
                    <a:gd name="T24" fmla="*/ 0 w 1"/>
                    <a:gd name="T25" fmla="*/ 0 h 1"/>
                    <a:gd name="T26" fmla="*/ 0 w 1"/>
                    <a:gd name="T27" fmla="*/ 0 h 1"/>
                    <a:gd name="T28" fmla="*/ 0 w 1"/>
                    <a:gd name="T29" fmla="*/ 0 h 1"/>
                    <a:gd name="T30" fmla="*/ 0 w 1"/>
                    <a:gd name="T31" fmla="*/ 0 h 1"/>
                    <a:gd name="T32" fmla="*/ 0 w 1"/>
                    <a:gd name="T33" fmla="*/ 0 h 1"/>
                    <a:gd name="T34" fmla="*/ 0 w 1"/>
                    <a:gd name="T35" fmla="*/ 0 h 1"/>
                    <a:gd name="T36" fmla="*/ 0 w 1"/>
                    <a:gd name="T37" fmla="*/ 0 h 1"/>
                    <a:gd name="T38" fmla="*/ 0 w 1"/>
                    <a:gd name="T39" fmla="*/ 0 h 1"/>
                    <a:gd name="T40" fmla="*/ 0 w 1"/>
                    <a:gd name="T41" fmla="*/ 0 h 1"/>
                    <a:gd name="T42" fmla="*/ 0 w 1"/>
                    <a:gd name="T43" fmla="*/ 0 h 1"/>
                    <a:gd name="T44" fmla="*/ 0 w 1"/>
                    <a:gd name="T45" fmla="*/ 0 h 1"/>
                    <a:gd name="T46" fmla="*/ 0 w 1"/>
                    <a:gd name="T47" fmla="*/ 0 h 1"/>
                    <a:gd name="T48" fmla="*/ 0 w 1"/>
                    <a:gd name="T49" fmla="*/ 0 h 1"/>
                    <a:gd name="T50" fmla="*/ 0 w 1"/>
                    <a:gd name="T51" fmla="*/ 0 h 1"/>
                    <a:gd name="T52" fmla="*/ 0 w 1"/>
                    <a:gd name="T53" fmla="*/ 0 h 1"/>
                    <a:gd name="T54" fmla="*/ 0 w 1"/>
                    <a:gd name="T55" fmla="*/ 0 h 1"/>
                    <a:gd name="T56" fmla="*/ 0 w 1"/>
                    <a:gd name="T57" fmla="*/ 0 h 1"/>
                    <a:gd name="T58" fmla="*/ 0 w 1"/>
                    <a:gd name="T59" fmla="*/ 0 h 1"/>
                    <a:gd name="T60" fmla="*/ 0 w 1"/>
                    <a:gd name="T61" fmla="*/ 0 h 1"/>
                    <a:gd name="T62" fmla="*/ 0 w 1"/>
                    <a:gd name="T63" fmla="*/ 0 h 1"/>
                    <a:gd name="T64" fmla="*/ 0 w 1"/>
                    <a:gd name="T65" fmla="*/ 0 h 1"/>
                    <a:gd name="T66" fmla="*/ 0 w 1"/>
                    <a:gd name="T67" fmla="*/ 0 h 1"/>
                    <a:gd name="T68" fmla="*/ 0 w 1"/>
                    <a:gd name="T69" fmla="*/ 0 h 1"/>
                    <a:gd name="T70" fmla="*/ 0 w 1"/>
                    <a:gd name="T71" fmla="*/ 0 h 1"/>
                    <a:gd name="T72" fmla="*/ 0 w 1"/>
                    <a:gd name="T73" fmla="*/ 0 h 1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"/>
                    <a:gd name="T112" fmla="*/ 0 h 1"/>
                    <a:gd name="T113" fmla="*/ 1 w 1"/>
                    <a:gd name="T114" fmla="*/ 1 h 1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55" name="Freeform 53"/>
                <p:cNvSpPr>
                  <a:spLocks/>
                </p:cNvSpPr>
                <p:nvPr/>
              </p:nvSpPr>
              <p:spPr bwMode="auto">
                <a:xfrm>
                  <a:off x="1120" y="2597"/>
                  <a:ext cx="12" cy="1"/>
                </a:xfrm>
                <a:custGeom>
                  <a:avLst/>
                  <a:gdLst>
                    <a:gd name="T0" fmla="*/ 0 w 12"/>
                    <a:gd name="T1" fmla="*/ 0 h 1"/>
                    <a:gd name="T2" fmla="*/ 0 w 12"/>
                    <a:gd name="T3" fmla="*/ 0 h 1"/>
                    <a:gd name="T4" fmla="*/ 0 w 12"/>
                    <a:gd name="T5" fmla="*/ 0 h 1"/>
                    <a:gd name="T6" fmla="*/ 0 w 12"/>
                    <a:gd name="T7" fmla="*/ 0 h 1"/>
                    <a:gd name="T8" fmla="*/ 0 w 12"/>
                    <a:gd name="T9" fmla="*/ 0 h 1"/>
                    <a:gd name="T10" fmla="*/ 0 w 12"/>
                    <a:gd name="T11" fmla="*/ 0 h 1"/>
                    <a:gd name="T12" fmla="*/ 0 w 12"/>
                    <a:gd name="T13" fmla="*/ 0 h 1"/>
                    <a:gd name="T14" fmla="*/ 0 w 12"/>
                    <a:gd name="T15" fmla="*/ 0 h 1"/>
                    <a:gd name="T16" fmla="*/ 0 w 12"/>
                    <a:gd name="T17" fmla="*/ 0 h 1"/>
                    <a:gd name="T18" fmla="*/ 0 w 12"/>
                    <a:gd name="T19" fmla="*/ 0 h 1"/>
                    <a:gd name="T20" fmla="*/ 0 w 12"/>
                    <a:gd name="T21" fmla="*/ 0 h 1"/>
                    <a:gd name="T22" fmla="*/ 0 w 12"/>
                    <a:gd name="T23" fmla="*/ 0 h 1"/>
                    <a:gd name="T24" fmla="*/ 0 w 12"/>
                    <a:gd name="T25" fmla="*/ 0 h 1"/>
                    <a:gd name="T26" fmla="*/ 0 w 12"/>
                    <a:gd name="T27" fmla="*/ 0 h 1"/>
                    <a:gd name="T28" fmla="*/ 0 w 12"/>
                    <a:gd name="T29" fmla="*/ 0 h 1"/>
                    <a:gd name="T30" fmla="*/ 0 w 12"/>
                    <a:gd name="T31" fmla="*/ 0 h 1"/>
                    <a:gd name="T32" fmla="*/ 0 w 12"/>
                    <a:gd name="T33" fmla="*/ 0 h 1"/>
                    <a:gd name="T34" fmla="*/ 0 w 12"/>
                    <a:gd name="T35" fmla="*/ 0 h 1"/>
                    <a:gd name="T36" fmla="*/ 12 w 12"/>
                    <a:gd name="T37" fmla="*/ 0 h 1"/>
                    <a:gd name="T38" fmla="*/ 12 w 12"/>
                    <a:gd name="T39" fmla="*/ 0 h 1"/>
                    <a:gd name="T40" fmla="*/ 12 w 12"/>
                    <a:gd name="T41" fmla="*/ 0 h 1"/>
                    <a:gd name="T42" fmla="*/ 12 w 12"/>
                    <a:gd name="T43" fmla="*/ 0 h 1"/>
                    <a:gd name="T44" fmla="*/ 12 w 12"/>
                    <a:gd name="T45" fmla="*/ 0 h 1"/>
                    <a:gd name="T46" fmla="*/ 12 w 12"/>
                    <a:gd name="T47" fmla="*/ 0 h 1"/>
                    <a:gd name="T48" fmla="*/ 12 w 12"/>
                    <a:gd name="T49" fmla="*/ 0 h 1"/>
                    <a:gd name="T50" fmla="*/ 12 w 12"/>
                    <a:gd name="T51" fmla="*/ 0 h 1"/>
                    <a:gd name="T52" fmla="*/ 12 w 12"/>
                    <a:gd name="T53" fmla="*/ 0 h 1"/>
                    <a:gd name="T54" fmla="*/ 12 w 12"/>
                    <a:gd name="T55" fmla="*/ 0 h 1"/>
                    <a:gd name="T56" fmla="*/ 12 w 12"/>
                    <a:gd name="T57" fmla="*/ 0 h 1"/>
                    <a:gd name="T58" fmla="*/ 12 w 12"/>
                    <a:gd name="T59" fmla="*/ 0 h 1"/>
                    <a:gd name="T60" fmla="*/ 12 w 12"/>
                    <a:gd name="T61" fmla="*/ 0 h 1"/>
                    <a:gd name="T62" fmla="*/ 12 w 12"/>
                    <a:gd name="T63" fmla="*/ 0 h 1"/>
                    <a:gd name="T64" fmla="*/ 12 w 12"/>
                    <a:gd name="T65" fmla="*/ 0 h 1"/>
                    <a:gd name="T66" fmla="*/ 12 w 12"/>
                    <a:gd name="T67" fmla="*/ 0 h 1"/>
                    <a:gd name="T68" fmla="*/ 12 w 12"/>
                    <a:gd name="T69" fmla="*/ 0 h 1"/>
                    <a:gd name="T70" fmla="*/ 12 w 12"/>
                    <a:gd name="T71" fmla="*/ 0 h 1"/>
                    <a:gd name="T72" fmla="*/ 12 w 12"/>
                    <a:gd name="T73" fmla="*/ 0 h 1"/>
                    <a:gd name="T74" fmla="*/ 12 w 12"/>
                    <a:gd name="T75" fmla="*/ 0 h 1"/>
                    <a:gd name="T76" fmla="*/ 12 w 12"/>
                    <a:gd name="T77" fmla="*/ 0 h 1"/>
                    <a:gd name="T78" fmla="*/ 12 w 12"/>
                    <a:gd name="T79" fmla="*/ 0 h 1"/>
                    <a:gd name="T80" fmla="*/ 12 w 12"/>
                    <a:gd name="T81" fmla="*/ 0 h 1"/>
                    <a:gd name="T82" fmla="*/ 12 w 12"/>
                    <a:gd name="T83" fmla="*/ 0 h 1"/>
                    <a:gd name="T84" fmla="*/ 12 w 12"/>
                    <a:gd name="T85" fmla="*/ 0 h 1"/>
                    <a:gd name="T86" fmla="*/ 12 w 12"/>
                    <a:gd name="T87" fmla="*/ 0 h 1"/>
                    <a:gd name="T88" fmla="*/ 12 w 12"/>
                    <a:gd name="T89" fmla="*/ 0 h 1"/>
                    <a:gd name="T90" fmla="*/ 12 w 12"/>
                    <a:gd name="T91" fmla="*/ 0 h 1"/>
                    <a:gd name="T92" fmla="*/ 12 w 12"/>
                    <a:gd name="T93" fmla="*/ 0 h 1"/>
                    <a:gd name="T94" fmla="*/ 12 w 12"/>
                    <a:gd name="T95" fmla="*/ 0 h 1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2"/>
                    <a:gd name="T145" fmla="*/ 0 h 1"/>
                    <a:gd name="T146" fmla="*/ 12 w 12"/>
                    <a:gd name="T147" fmla="*/ 1 h 1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2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56" name="Freeform 54"/>
                <p:cNvSpPr>
                  <a:spLocks/>
                </p:cNvSpPr>
                <p:nvPr/>
              </p:nvSpPr>
              <p:spPr bwMode="auto">
                <a:xfrm>
                  <a:off x="1132" y="2587"/>
                  <a:ext cx="11" cy="10"/>
                </a:xfrm>
                <a:custGeom>
                  <a:avLst/>
                  <a:gdLst>
                    <a:gd name="T0" fmla="*/ 0 w 11"/>
                    <a:gd name="T1" fmla="*/ 10 h 10"/>
                    <a:gd name="T2" fmla="*/ 0 w 11"/>
                    <a:gd name="T3" fmla="*/ 0 h 10"/>
                    <a:gd name="T4" fmla="*/ 0 w 11"/>
                    <a:gd name="T5" fmla="*/ 0 h 10"/>
                    <a:gd name="T6" fmla="*/ 0 w 11"/>
                    <a:gd name="T7" fmla="*/ 0 h 10"/>
                    <a:gd name="T8" fmla="*/ 0 w 11"/>
                    <a:gd name="T9" fmla="*/ 0 h 10"/>
                    <a:gd name="T10" fmla="*/ 0 w 11"/>
                    <a:gd name="T11" fmla="*/ 0 h 10"/>
                    <a:gd name="T12" fmla="*/ 0 w 11"/>
                    <a:gd name="T13" fmla="*/ 0 h 10"/>
                    <a:gd name="T14" fmla="*/ 0 w 11"/>
                    <a:gd name="T15" fmla="*/ 0 h 10"/>
                    <a:gd name="T16" fmla="*/ 0 w 11"/>
                    <a:gd name="T17" fmla="*/ 0 h 10"/>
                    <a:gd name="T18" fmla="*/ 0 w 11"/>
                    <a:gd name="T19" fmla="*/ 0 h 10"/>
                    <a:gd name="T20" fmla="*/ 0 w 11"/>
                    <a:gd name="T21" fmla="*/ 0 h 10"/>
                    <a:gd name="T22" fmla="*/ 0 w 11"/>
                    <a:gd name="T23" fmla="*/ 0 h 10"/>
                    <a:gd name="T24" fmla="*/ 0 w 11"/>
                    <a:gd name="T25" fmla="*/ 0 h 10"/>
                    <a:gd name="T26" fmla="*/ 0 w 11"/>
                    <a:gd name="T27" fmla="*/ 0 h 10"/>
                    <a:gd name="T28" fmla="*/ 0 w 11"/>
                    <a:gd name="T29" fmla="*/ 0 h 10"/>
                    <a:gd name="T30" fmla="*/ 0 w 11"/>
                    <a:gd name="T31" fmla="*/ 0 h 10"/>
                    <a:gd name="T32" fmla="*/ 0 w 11"/>
                    <a:gd name="T33" fmla="*/ 0 h 10"/>
                    <a:gd name="T34" fmla="*/ 0 w 11"/>
                    <a:gd name="T35" fmla="*/ 0 h 10"/>
                    <a:gd name="T36" fmla="*/ 0 w 11"/>
                    <a:gd name="T37" fmla="*/ 0 h 10"/>
                    <a:gd name="T38" fmla="*/ 0 w 11"/>
                    <a:gd name="T39" fmla="*/ 0 h 10"/>
                    <a:gd name="T40" fmla="*/ 0 w 11"/>
                    <a:gd name="T41" fmla="*/ 0 h 10"/>
                    <a:gd name="T42" fmla="*/ 0 w 11"/>
                    <a:gd name="T43" fmla="*/ 0 h 10"/>
                    <a:gd name="T44" fmla="*/ 0 w 11"/>
                    <a:gd name="T45" fmla="*/ 0 h 10"/>
                    <a:gd name="T46" fmla="*/ 0 w 11"/>
                    <a:gd name="T47" fmla="*/ 0 h 10"/>
                    <a:gd name="T48" fmla="*/ 0 w 11"/>
                    <a:gd name="T49" fmla="*/ 0 h 10"/>
                    <a:gd name="T50" fmla="*/ 0 w 11"/>
                    <a:gd name="T51" fmla="*/ 0 h 10"/>
                    <a:gd name="T52" fmla="*/ 0 w 11"/>
                    <a:gd name="T53" fmla="*/ 0 h 10"/>
                    <a:gd name="T54" fmla="*/ 0 w 11"/>
                    <a:gd name="T55" fmla="*/ 0 h 10"/>
                    <a:gd name="T56" fmla="*/ 0 w 11"/>
                    <a:gd name="T57" fmla="*/ 0 h 10"/>
                    <a:gd name="T58" fmla="*/ 0 w 11"/>
                    <a:gd name="T59" fmla="*/ 0 h 10"/>
                    <a:gd name="T60" fmla="*/ 0 w 11"/>
                    <a:gd name="T61" fmla="*/ 0 h 10"/>
                    <a:gd name="T62" fmla="*/ 0 w 11"/>
                    <a:gd name="T63" fmla="*/ 0 h 10"/>
                    <a:gd name="T64" fmla="*/ 0 w 11"/>
                    <a:gd name="T65" fmla="*/ 0 h 10"/>
                    <a:gd name="T66" fmla="*/ 0 w 11"/>
                    <a:gd name="T67" fmla="*/ 0 h 10"/>
                    <a:gd name="T68" fmla="*/ 0 w 11"/>
                    <a:gd name="T69" fmla="*/ 0 h 10"/>
                    <a:gd name="T70" fmla="*/ 0 w 11"/>
                    <a:gd name="T71" fmla="*/ 0 h 10"/>
                    <a:gd name="T72" fmla="*/ 0 w 11"/>
                    <a:gd name="T73" fmla="*/ 0 h 10"/>
                    <a:gd name="T74" fmla="*/ 11 w 11"/>
                    <a:gd name="T75" fmla="*/ 0 h 10"/>
                    <a:gd name="T76" fmla="*/ 11 w 11"/>
                    <a:gd name="T77" fmla="*/ 0 h 10"/>
                    <a:gd name="T78" fmla="*/ 11 w 11"/>
                    <a:gd name="T79" fmla="*/ 0 h 10"/>
                    <a:gd name="T80" fmla="*/ 11 w 11"/>
                    <a:gd name="T81" fmla="*/ 0 h 10"/>
                    <a:gd name="T82" fmla="*/ 11 w 11"/>
                    <a:gd name="T83" fmla="*/ 0 h 10"/>
                    <a:gd name="T84" fmla="*/ 11 w 11"/>
                    <a:gd name="T85" fmla="*/ 0 h 10"/>
                    <a:gd name="T86" fmla="*/ 11 w 11"/>
                    <a:gd name="T87" fmla="*/ 0 h 10"/>
                    <a:gd name="T88" fmla="*/ 11 w 11"/>
                    <a:gd name="T89" fmla="*/ 0 h 10"/>
                    <a:gd name="T90" fmla="*/ 11 w 11"/>
                    <a:gd name="T91" fmla="*/ 0 h 10"/>
                    <a:gd name="T92" fmla="*/ 11 w 11"/>
                    <a:gd name="T93" fmla="*/ 0 h 10"/>
                    <a:gd name="T94" fmla="*/ 11 w 11"/>
                    <a:gd name="T95" fmla="*/ 0 h 10"/>
                    <a:gd name="T96" fmla="*/ 11 w 11"/>
                    <a:gd name="T97" fmla="*/ 0 h 10"/>
                    <a:gd name="T98" fmla="*/ 11 w 11"/>
                    <a:gd name="T99" fmla="*/ 0 h 10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1"/>
                    <a:gd name="T151" fmla="*/ 0 h 10"/>
                    <a:gd name="T152" fmla="*/ 11 w 11"/>
                    <a:gd name="T153" fmla="*/ 10 h 10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1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57" name="Freeform 55"/>
                <p:cNvSpPr>
                  <a:spLocks/>
                </p:cNvSpPr>
                <p:nvPr/>
              </p:nvSpPr>
              <p:spPr bwMode="auto">
                <a:xfrm>
                  <a:off x="1143" y="2567"/>
                  <a:ext cx="1" cy="20"/>
                </a:xfrm>
                <a:custGeom>
                  <a:avLst/>
                  <a:gdLst>
                    <a:gd name="T0" fmla="*/ 0 w 1"/>
                    <a:gd name="T1" fmla="*/ 20 h 20"/>
                    <a:gd name="T2" fmla="*/ 0 w 1"/>
                    <a:gd name="T3" fmla="*/ 10 h 20"/>
                    <a:gd name="T4" fmla="*/ 0 w 1"/>
                    <a:gd name="T5" fmla="*/ 10 h 20"/>
                    <a:gd name="T6" fmla="*/ 0 w 1"/>
                    <a:gd name="T7" fmla="*/ 10 h 20"/>
                    <a:gd name="T8" fmla="*/ 0 w 1"/>
                    <a:gd name="T9" fmla="*/ 10 h 20"/>
                    <a:gd name="T10" fmla="*/ 0 w 1"/>
                    <a:gd name="T11" fmla="*/ 10 h 20"/>
                    <a:gd name="T12" fmla="*/ 0 w 1"/>
                    <a:gd name="T13" fmla="*/ 10 h 20"/>
                    <a:gd name="T14" fmla="*/ 0 w 1"/>
                    <a:gd name="T15" fmla="*/ 10 h 20"/>
                    <a:gd name="T16" fmla="*/ 0 w 1"/>
                    <a:gd name="T17" fmla="*/ 10 h 20"/>
                    <a:gd name="T18" fmla="*/ 0 w 1"/>
                    <a:gd name="T19" fmla="*/ 10 h 20"/>
                    <a:gd name="T20" fmla="*/ 0 w 1"/>
                    <a:gd name="T21" fmla="*/ 10 h 20"/>
                    <a:gd name="T22" fmla="*/ 0 w 1"/>
                    <a:gd name="T23" fmla="*/ 10 h 20"/>
                    <a:gd name="T24" fmla="*/ 0 w 1"/>
                    <a:gd name="T25" fmla="*/ 10 h 20"/>
                    <a:gd name="T26" fmla="*/ 0 w 1"/>
                    <a:gd name="T27" fmla="*/ 10 h 20"/>
                    <a:gd name="T28" fmla="*/ 0 w 1"/>
                    <a:gd name="T29" fmla="*/ 10 h 20"/>
                    <a:gd name="T30" fmla="*/ 0 w 1"/>
                    <a:gd name="T31" fmla="*/ 10 h 20"/>
                    <a:gd name="T32" fmla="*/ 0 w 1"/>
                    <a:gd name="T33" fmla="*/ 10 h 20"/>
                    <a:gd name="T34" fmla="*/ 0 w 1"/>
                    <a:gd name="T35" fmla="*/ 10 h 20"/>
                    <a:gd name="T36" fmla="*/ 0 w 1"/>
                    <a:gd name="T37" fmla="*/ 10 h 20"/>
                    <a:gd name="T38" fmla="*/ 0 w 1"/>
                    <a:gd name="T39" fmla="*/ 10 h 20"/>
                    <a:gd name="T40" fmla="*/ 0 w 1"/>
                    <a:gd name="T41" fmla="*/ 10 h 20"/>
                    <a:gd name="T42" fmla="*/ 0 w 1"/>
                    <a:gd name="T43" fmla="*/ 10 h 20"/>
                    <a:gd name="T44" fmla="*/ 0 w 1"/>
                    <a:gd name="T45" fmla="*/ 10 h 20"/>
                    <a:gd name="T46" fmla="*/ 0 w 1"/>
                    <a:gd name="T47" fmla="*/ 10 h 20"/>
                    <a:gd name="T48" fmla="*/ 0 w 1"/>
                    <a:gd name="T49" fmla="*/ 10 h 20"/>
                    <a:gd name="T50" fmla="*/ 0 w 1"/>
                    <a:gd name="T51" fmla="*/ 10 h 20"/>
                    <a:gd name="T52" fmla="*/ 0 w 1"/>
                    <a:gd name="T53" fmla="*/ 10 h 20"/>
                    <a:gd name="T54" fmla="*/ 0 w 1"/>
                    <a:gd name="T55" fmla="*/ 10 h 20"/>
                    <a:gd name="T56" fmla="*/ 0 w 1"/>
                    <a:gd name="T57" fmla="*/ 10 h 20"/>
                    <a:gd name="T58" fmla="*/ 0 w 1"/>
                    <a:gd name="T59" fmla="*/ 10 h 20"/>
                    <a:gd name="T60" fmla="*/ 0 w 1"/>
                    <a:gd name="T61" fmla="*/ 10 h 20"/>
                    <a:gd name="T62" fmla="*/ 0 w 1"/>
                    <a:gd name="T63" fmla="*/ 10 h 20"/>
                    <a:gd name="T64" fmla="*/ 0 w 1"/>
                    <a:gd name="T65" fmla="*/ 10 h 20"/>
                    <a:gd name="T66" fmla="*/ 0 w 1"/>
                    <a:gd name="T67" fmla="*/ 10 h 20"/>
                    <a:gd name="T68" fmla="*/ 0 w 1"/>
                    <a:gd name="T69" fmla="*/ 10 h 20"/>
                    <a:gd name="T70" fmla="*/ 0 w 1"/>
                    <a:gd name="T71" fmla="*/ 10 h 20"/>
                    <a:gd name="T72" fmla="*/ 0 w 1"/>
                    <a:gd name="T73" fmla="*/ 10 h 20"/>
                    <a:gd name="T74" fmla="*/ 0 w 1"/>
                    <a:gd name="T75" fmla="*/ 0 h 20"/>
                    <a:gd name="T76" fmla="*/ 0 w 1"/>
                    <a:gd name="T77" fmla="*/ 0 h 20"/>
                    <a:gd name="T78" fmla="*/ 0 w 1"/>
                    <a:gd name="T79" fmla="*/ 0 h 20"/>
                    <a:gd name="T80" fmla="*/ 0 w 1"/>
                    <a:gd name="T81" fmla="*/ 0 h 20"/>
                    <a:gd name="T82" fmla="*/ 0 w 1"/>
                    <a:gd name="T83" fmla="*/ 0 h 20"/>
                    <a:gd name="T84" fmla="*/ 0 w 1"/>
                    <a:gd name="T85" fmla="*/ 0 h 20"/>
                    <a:gd name="T86" fmla="*/ 0 w 1"/>
                    <a:gd name="T87" fmla="*/ 0 h 20"/>
                    <a:gd name="T88" fmla="*/ 0 w 1"/>
                    <a:gd name="T89" fmla="*/ 0 h 20"/>
                    <a:gd name="T90" fmla="*/ 0 w 1"/>
                    <a:gd name="T91" fmla="*/ 0 h 20"/>
                    <a:gd name="T92" fmla="*/ 0 w 1"/>
                    <a:gd name="T93" fmla="*/ 0 h 20"/>
                    <a:gd name="T94" fmla="*/ 0 w 1"/>
                    <a:gd name="T95" fmla="*/ 0 h 20"/>
                    <a:gd name="T96" fmla="*/ 0 w 1"/>
                    <a:gd name="T97" fmla="*/ 0 h 20"/>
                    <a:gd name="T98" fmla="*/ 0 w 1"/>
                    <a:gd name="T99" fmla="*/ 0 h 20"/>
                    <a:gd name="T100" fmla="*/ 0 w 1"/>
                    <a:gd name="T101" fmla="*/ 0 h 2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"/>
                    <a:gd name="T154" fmla="*/ 0 h 20"/>
                    <a:gd name="T155" fmla="*/ 1 w 1"/>
                    <a:gd name="T156" fmla="*/ 20 h 2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" h="20">
                      <a:moveTo>
                        <a:pt x="0" y="20"/>
                      </a:moveTo>
                      <a:lnTo>
                        <a:pt x="0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58" name="Freeform 56"/>
                <p:cNvSpPr>
                  <a:spLocks/>
                </p:cNvSpPr>
                <p:nvPr/>
              </p:nvSpPr>
              <p:spPr bwMode="auto">
                <a:xfrm>
                  <a:off x="1143" y="2548"/>
                  <a:ext cx="12" cy="19"/>
                </a:xfrm>
                <a:custGeom>
                  <a:avLst/>
                  <a:gdLst>
                    <a:gd name="T0" fmla="*/ 0 w 12"/>
                    <a:gd name="T1" fmla="*/ 19 h 19"/>
                    <a:gd name="T2" fmla="*/ 0 w 12"/>
                    <a:gd name="T3" fmla="*/ 19 h 19"/>
                    <a:gd name="T4" fmla="*/ 0 w 12"/>
                    <a:gd name="T5" fmla="*/ 19 h 19"/>
                    <a:gd name="T6" fmla="*/ 0 w 12"/>
                    <a:gd name="T7" fmla="*/ 19 h 19"/>
                    <a:gd name="T8" fmla="*/ 12 w 12"/>
                    <a:gd name="T9" fmla="*/ 19 h 19"/>
                    <a:gd name="T10" fmla="*/ 12 w 12"/>
                    <a:gd name="T11" fmla="*/ 19 h 19"/>
                    <a:gd name="T12" fmla="*/ 12 w 12"/>
                    <a:gd name="T13" fmla="*/ 19 h 19"/>
                    <a:gd name="T14" fmla="*/ 12 w 12"/>
                    <a:gd name="T15" fmla="*/ 19 h 19"/>
                    <a:gd name="T16" fmla="*/ 12 w 12"/>
                    <a:gd name="T17" fmla="*/ 19 h 19"/>
                    <a:gd name="T18" fmla="*/ 12 w 12"/>
                    <a:gd name="T19" fmla="*/ 19 h 19"/>
                    <a:gd name="T20" fmla="*/ 12 w 12"/>
                    <a:gd name="T21" fmla="*/ 19 h 19"/>
                    <a:gd name="T22" fmla="*/ 12 w 12"/>
                    <a:gd name="T23" fmla="*/ 19 h 19"/>
                    <a:gd name="T24" fmla="*/ 12 w 12"/>
                    <a:gd name="T25" fmla="*/ 19 h 19"/>
                    <a:gd name="T26" fmla="*/ 12 w 12"/>
                    <a:gd name="T27" fmla="*/ 19 h 19"/>
                    <a:gd name="T28" fmla="*/ 12 w 12"/>
                    <a:gd name="T29" fmla="*/ 19 h 19"/>
                    <a:gd name="T30" fmla="*/ 12 w 12"/>
                    <a:gd name="T31" fmla="*/ 10 h 19"/>
                    <a:gd name="T32" fmla="*/ 12 w 12"/>
                    <a:gd name="T33" fmla="*/ 10 h 19"/>
                    <a:gd name="T34" fmla="*/ 12 w 12"/>
                    <a:gd name="T35" fmla="*/ 10 h 19"/>
                    <a:gd name="T36" fmla="*/ 12 w 12"/>
                    <a:gd name="T37" fmla="*/ 10 h 19"/>
                    <a:gd name="T38" fmla="*/ 12 w 12"/>
                    <a:gd name="T39" fmla="*/ 10 h 19"/>
                    <a:gd name="T40" fmla="*/ 12 w 12"/>
                    <a:gd name="T41" fmla="*/ 10 h 19"/>
                    <a:gd name="T42" fmla="*/ 12 w 12"/>
                    <a:gd name="T43" fmla="*/ 10 h 19"/>
                    <a:gd name="T44" fmla="*/ 12 w 12"/>
                    <a:gd name="T45" fmla="*/ 10 h 19"/>
                    <a:gd name="T46" fmla="*/ 12 w 12"/>
                    <a:gd name="T47" fmla="*/ 10 h 19"/>
                    <a:gd name="T48" fmla="*/ 12 w 12"/>
                    <a:gd name="T49" fmla="*/ 10 h 19"/>
                    <a:gd name="T50" fmla="*/ 12 w 12"/>
                    <a:gd name="T51" fmla="*/ 10 h 19"/>
                    <a:gd name="T52" fmla="*/ 12 w 12"/>
                    <a:gd name="T53" fmla="*/ 10 h 19"/>
                    <a:gd name="T54" fmla="*/ 12 w 12"/>
                    <a:gd name="T55" fmla="*/ 10 h 19"/>
                    <a:gd name="T56" fmla="*/ 12 w 12"/>
                    <a:gd name="T57" fmla="*/ 10 h 19"/>
                    <a:gd name="T58" fmla="*/ 12 w 12"/>
                    <a:gd name="T59" fmla="*/ 10 h 19"/>
                    <a:gd name="T60" fmla="*/ 12 w 12"/>
                    <a:gd name="T61" fmla="*/ 10 h 19"/>
                    <a:gd name="T62" fmla="*/ 12 w 12"/>
                    <a:gd name="T63" fmla="*/ 10 h 19"/>
                    <a:gd name="T64" fmla="*/ 12 w 12"/>
                    <a:gd name="T65" fmla="*/ 10 h 19"/>
                    <a:gd name="T66" fmla="*/ 12 w 12"/>
                    <a:gd name="T67" fmla="*/ 10 h 19"/>
                    <a:gd name="T68" fmla="*/ 12 w 12"/>
                    <a:gd name="T69" fmla="*/ 10 h 19"/>
                    <a:gd name="T70" fmla="*/ 12 w 12"/>
                    <a:gd name="T71" fmla="*/ 10 h 19"/>
                    <a:gd name="T72" fmla="*/ 12 w 12"/>
                    <a:gd name="T73" fmla="*/ 10 h 19"/>
                    <a:gd name="T74" fmla="*/ 12 w 12"/>
                    <a:gd name="T75" fmla="*/ 10 h 19"/>
                    <a:gd name="T76" fmla="*/ 12 w 12"/>
                    <a:gd name="T77" fmla="*/ 10 h 19"/>
                    <a:gd name="T78" fmla="*/ 12 w 12"/>
                    <a:gd name="T79" fmla="*/ 10 h 19"/>
                    <a:gd name="T80" fmla="*/ 12 w 12"/>
                    <a:gd name="T81" fmla="*/ 10 h 19"/>
                    <a:gd name="T82" fmla="*/ 12 w 12"/>
                    <a:gd name="T83" fmla="*/ 0 h 19"/>
                    <a:gd name="T84" fmla="*/ 12 w 12"/>
                    <a:gd name="T85" fmla="*/ 0 h 19"/>
                    <a:gd name="T86" fmla="*/ 12 w 12"/>
                    <a:gd name="T87" fmla="*/ 0 h 19"/>
                    <a:gd name="T88" fmla="*/ 12 w 12"/>
                    <a:gd name="T89" fmla="*/ 0 h 19"/>
                    <a:gd name="T90" fmla="*/ 12 w 12"/>
                    <a:gd name="T91" fmla="*/ 0 h 19"/>
                    <a:gd name="T92" fmla="*/ 12 w 12"/>
                    <a:gd name="T93" fmla="*/ 0 h 19"/>
                    <a:gd name="T94" fmla="*/ 12 w 12"/>
                    <a:gd name="T95" fmla="*/ 0 h 19"/>
                    <a:gd name="T96" fmla="*/ 12 w 12"/>
                    <a:gd name="T97" fmla="*/ 0 h 19"/>
                    <a:gd name="T98" fmla="*/ 12 w 12"/>
                    <a:gd name="T99" fmla="*/ 0 h 1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2"/>
                    <a:gd name="T151" fmla="*/ 0 h 19"/>
                    <a:gd name="T152" fmla="*/ 12 w 12"/>
                    <a:gd name="T153" fmla="*/ 19 h 19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2" h="19">
                      <a:moveTo>
                        <a:pt x="0" y="19"/>
                      </a:moveTo>
                      <a:lnTo>
                        <a:pt x="0" y="19"/>
                      </a:lnTo>
                      <a:lnTo>
                        <a:pt x="12" y="19"/>
                      </a:lnTo>
                      <a:lnTo>
                        <a:pt x="12" y="10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59" name="Freeform 57"/>
                <p:cNvSpPr>
                  <a:spLocks/>
                </p:cNvSpPr>
                <p:nvPr/>
              </p:nvSpPr>
              <p:spPr bwMode="auto">
                <a:xfrm>
                  <a:off x="1155" y="2528"/>
                  <a:ext cx="11" cy="20"/>
                </a:xfrm>
                <a:custGeom>
                  <a:avLst/>
                  <a:gdLst>
                    <a:gd name="T0" fmla="*/ 0 w 11"/>
                    <a:gd name="T1" fmla="*/ 20 h 20"/>
                    <a:gd name="T2" fmla="*/ 0 w 11"/>
                    <a:gd name="T3" fmla="*/ 20 h 20"/>
                    <a:gd name="T4" fmla="*/ 0 w 11"/>
                    <a:gd name="T5" fmla="*/ 20 h 20"/>
                    <a:gd name="T6" fmla="*/ 0 w 11"/>
                    <a:gd name="T7" fmla="*/ 20 h 20"/>
                    <a:gd name="T8" fmla="*/ 0 w 11"/>
                    <a:gd name="T9" fmla="*/ 20 h 20"/>
                    <a:gd name="T10" fmla="*/ 0 w 11"/>
                    <a:gd name="T11" fmla="*/ 20 h 20"/>
                    <a:gd name="T12" fmla="*/ 0 w 11"/>
                    <a:gd name="T13" fmla="*/ 20 h 20"/>
                    <a:gd name="T14" fmla="*/ 0 w 11"/>
                    <a:gd name="T15" fmla="*/ 20 h 20"/>
                    <a:gd name="T16" fmla="*/ 0 w 11"/>
                    <a:gd name="T17" fmla="*/ 20 h 20"/>
                    <a:gd name="T18" fmla="*/ 0 w 11"/>
                    <a:gd name="T19" fmla="*/ 20 h 20"/>
                    <a:gd name="T20" fmla="*/ 0 w 11"/>
                    <a:gd name="T21" fmla="*/ 20 h 20"/>
                    <a:gd name="T22" fmla="*/ 0 w 11"/>
                    <a:gd name="T23" fmla="*/ 20 h 20"/>
                    <a:gd name="T24" fmla="*/ 0 w 11"/>
                    <a:gd name="T25" fmla="*/ 20 h 20"/>
                    <a:gd name="T26" fmla="*/ 0 w 11"/>
                    <a:gd name="T27" fmla="*/ 20 h 20"/>
                    <a:gd name="T28" fmla="*/ 0 w 11"/>
                    <a:gd name="T29" fmla="*/ 20 h 20"/>
                    <a:gd name="T30" fmla="*/ 0 w 11"/>
                    <a:gd name="T31" fmla="*/ 20 h 20"/>
                    <a:gd name="T32" fmla="*/ 0 w 11"/>
                    <a:gd name="T33" fmla="*/ 10 h 20"/>
                    <a:gd name="T34" fmla="*/ 0 w 11"/>
                    <a:gd name="T35" fmla="*/ 10 h 20"/>
                    <a:gd name="T36" fmla="*/ 0 w 11"/>
                    <a:gd name="T37" fmla="*/ 10 h 20"/>
                    <a:gd name="T38" fmla="*/ 0 w 11"/>
                    <a:gd name="T39" fmla="*/ 10 h 20"/>
                    <a:gd name="T40" fmla="*/ 0 w 11"/>
                    <a:gd name="T41" fmla="*/ 10 h 20"/>
                    <a:gd name="T42" fmla="*/ 0 w 11"/>
                    <a:gd name="T43" fmla="*/ 10 h 20"/>
                    <a:gd name="T44" fmla="*/ 11 w 11"/>
                    <a:gd name="T45" fmla="*/ 10 h 20"/>
                    <a:gd name="T46" fmla="*/ 11 w 11"/>
                    <a:gd name="T47" fmla="*/ 10 h 20"/>
                    <a:gd name="T48" fmla="*/ 11 w 11"/>
                    <a:gd name="T49" fmla="*/ 10 h 20"/>
                    <a:gd name="T50" fmla="*/ 11 w 11"/>
                    <a:gd name="T51" fmla="*/ 10 h 20"/>
                    <a:gd name="T52" fmla="*/ 11 w 11"/>
                    <a:gd name="T53" fmla="*/ 10 h 20"/>
                    <a:gd name="T54" fmla="*/ 11 w 11"/>
                    <a:gd name="T55" fmla="*/ 10 h 20"/>
                    <a:gd name="T56" fmla="*/ 11 w 11"/>
                    <a:gd name="T57" fmla="*/ 10 h 20"/>
                    <a:gd name="T58" fmla="*/ 11 w 11"/>
                    <a:gd name="T59" fmla="*/ 10 h 20"/>
                    <a:gd name="T60" fmla="*/ 11 w 11"/>
                    <a:gd name="T61" fmla="*/ 10 h 20"/>
                    <a:gd name="T62" fmla="*/ 11 w 11"/>
                    <a:gd name="T63" fmla="*/ 10 h 20"/>
                    <a:gd name="T64" fmla="*/ 11 w 11"/>
                    <a:gd name="T65" fmla="*/ 10 h 20"/>
                    <a:gd name="T66" fmla="*/ 11 w 11"/>
                    <a:gd name="T67" fmla="*/ 10 h 20"/>
                    <a:gd name="T68" fmla="*/ 11 w 11"/>
                    <a:gd name="T69" fmla="*/ 10 h 20"/>
                    <a:gd name="T70" fmla="*/ 11 w 11"/>
                    <a:gd name="T71" fmla="*/ 10 h 20"/>
                    <a:gd name="T72" fmla="*/ 11 w 11"/>
                    <a:gd name="T73" fmla="*/ 10 h 20"/>
                    <a:gd name="T74" fmla="*/ 11 w 11"/>
                    <a:gd name="T75" fmla="*/ 10 h 20"/>
                    <a:gd name="T76" fmla="*/ 11 w 11"/>
                    <a:gd name="T77" fmla="*/ 0 h 20"/>
                    <a:gd name="T78" fmla="*/ 11 w 11"/>
                    <a:gd name="T79" fmla="*/ 0 h 20"/>
                    <a:gd name="T80" fmla="*/ 11 w 11"/>
                    <a:gd name="T81" fmla="*/ 0 h 20"/>
                    <a:gd name="T82" fmla="*/ 11 w 11"/>
                    <a:gd name="T83" fmla="*/ 0 h 20"/>
                    <a:gd name="T84" fmla="*/ 11 w 11"/>
                    <a:gd name="T85" fmla="*/ 0 h 20"/>
                    <a:gd name="T86" fmla="*/ 11 w 11"/>
                    <a:gd name="T87" fmla="*/ 0 h 20"/>
                    <a:gd name="T88" fmla="*/ 11 w 11"/>
                    <a:gd name="T89" fmla="*/ 0 h 20"/>
                    <a:gd name="T90" fmla="*/ 11 w 11"/>
                    <a:gd name="T91" fmla="*/ 0 h 20"/>
                    <a:gd name="T92" fmla="*/ 11 w 11"/>
                    <a:gd name="T93" fmla="*/ 0 h 20"/>
                    <a:gd name="T94" fmla="*/ 11 w 11"/>
                    <a:gd name="T95" fmla="*/ 0 h 20"/>
                    <a:gd name="T96" fmla="*/ 11 w 11"/>
                    <a:gd name="T97" fmla="*/ 0 h 20"/>
                    <a:gd name="T98" fmla="*/ 11 w 11"/>
                    <a:gd name="T99" fmla="*/ 0 h 20"/>
                    <a:gd name="T100" fmla="*/ 11 w 11"/>
                    <a:gd name="T101" fmla="*/ 0 h 2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1"/>
                    <a:gd name="T154" fmla="*/ 0 h 20"/>
                    <a:gd name="T155" fmla="*/ 11 w 11"/>
                    <a:gd name="T156" fmla="*/ 20 h 2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1" h="20">
                      <a:moveTo>
                        <a:pt x="0" y="20"/>
                      </a:moveTo>
                      <a:lnTo>
                        <a:pt x="0" y="20"/>
                      </a:lnTo>
                      <a:lnTo>
                        <a:pt x="0" y="10"/>
                      </a:lnTo>
                      <a:lnTo>
                        <a:pt x="11" y="10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60" name="Freeform 58"/>
                <p:cNvSpPr>
                  <a:spLocks/>
                </p:cNvSpPr>
                <p:nvPr/>
              </p:nvSpPr>
              <p:spPr bwMode="auto">
                <a:xfrm>
                  <a:off x="1166" y="2499"/>
                  <a:ext cx="12" cy="29"/>
                </a:xfrm>
                <a:custGeom>
                  <a:avLst/>
                  <a:gdLst>
                    <a:gd name="T0" fmla="*/ 0 w 12"/>
                    <a:gd name="T1" fmla="*/ 29 h 29"/>
                    <a:gd name="T2" fmla="*/ 0 w 12"/>
                    <a:gd name="T3" fmla="*/ 29 h 29"/>
                    <a:gd name="T4" fmla="*/ 0 w 12"/>
                    <a:gd name="T5" fmla="*/ 29 h 29"/>
                    <a:gd name="T6" fmla="*/ 0 w 12"/>
                    <a:gd name="T7" fmla="*/ 29 h 29"/>
                    <a:gd name="T8" fmla="*/ 0 w 12"/>
                    <a:gd name="T9" fmla="*/ 29 h 29"/>
                    <a:gd name="T10" fmla="*/ 0 w 12"/>
                    <a:gd name="T11" fmla="*/ 29 h 29"/>
                    <a:gd name="T12" fmla="*/ 0 w 12"/>
                    <a:gd name="T13" fmla="*/ 29 h 29"/>
                    <a:gd name="T14" fmla="*/ 0 w 12"/>
                    <a:gd name="T15" fmla="*/ 29 h 29"/>
                    <a:gd name="T16" fmla="*/ 0 w 12"/>
                    <a:gd name="T17" fmla="*/ 29 h 29"/>
                    <a:gd name="T18" fmla="*/ 0 w 12"/>
                    <a:gd name="T19" fmla="*/ 20 h 29"/>
                    <a:gd name="T20" fmla="*/ 0 w 12"/>
                    <a:gd name="T21" fmla="*/ 20 h 29"/>
                    <a:gd name="T22" fmla="*/ 0 w 12"/>
                    <a:gd name="T23" fmla="*/ 20 h 29"/>
                    <a:gd name="T24" fmla="*/ 0 w 12"/>
                    <a:gd name="T25" fmla="*/ 20 h 29"/>
                    <a:gd name="T26" fmla="*/ 0 w 12"/>
                    <a:gd name="T27" fmla="*/ 20 h 29"/>
                    <a:gd name="T28" fmla="*/ 0 w 12"/>
                    <a:gd name="T29" fmla="*/ 20 h 29"/>
                    <a:gd name="T30" fmla="*/ 0 w 12"/>
                    <a:gd name="T31" fmla="*/ 20 h 29"/>
                    <a:gd name="T32" fmla="*/ 0 w 12"/>
                    <a:gd name="T33" fmla="*/ 20 h 29"/>
                    <a:gd name="T34" fmla="*/ 0 w 12"/>
                    <a:gd name="T35" fmla="*/ 20 h 29"/>
                    <a:gd name="T36" fmla="*/ 0 w 12"/>
                    <a:gd name="T37" fmla="*/ 20 h 29"/>
                    <a:gd name="T38" fmla="*/ 0 w 12"/>
                    <a:gd name="T39" fmla="*/ 20 h 29"/>
                    <a:gd name="T40" fmla="*/ 0 w 12"/>
                    <a:gd name="T41" fmla="*/ 20 h 29"/>
                    <a:gd name="T42" fmla="*/ 0 w 12"/>
                    <a:gd name="T43" fmla="*/ 20 h 29"/>
                    <a:gd name="T44" fmla="*/ 0 w 12"/>
                    <a:gd name="T45" fmla="*/ 20 h 29"/>
                    <a:gd name="T46" fmla="*/ 0 w 12"/>
                    <a:gd name="T47" fmla="*/ 20 h 29"/>
                    <a:gd name="T48" fmla="*/ 0 w 12"/>
                    <a:gd name="T49" fmla="*/ 20 h 29"/>
                    <a:gd name="T50" fmla="*/ 0 w 12"/>
                    <a:gd name="T51" fmla="*/ 20 h 29"/>
                    <a:gd name="T52" fmla="*/ 0 w 12"/>
                    <a:gd name="T53" fmla="*/ 20 h 29"/>
                    <a:gd name="T54" fmla="*/ 0 w 12"/>
                    <a:gd name="T55" fmla="*/ 20 h 29"/>
                    <a:gd name="T56" fmla="*/ 0 w 12"/>
                    <a:gd name="T57" fmla="*/ 20 h 29"/>
                    <a:gd name="T58" fmla="*/ 0 w 12"/>
                    <a:gd name="T59" fmla="*/ 10 h 29"/>
                    <a:gd name="T60" fmla="*/ 0 w 12"/>
                    <a:gd name="T61" fmla="*/ 10 h 29"/>
                    <a:gd name="T62" fmla="*/ 0 w 12"/>
                    <a:gd name="T63" fmla="*/ 10 h 29"/>
                    <a:gd name="T64" fmla="*/ 0 w 12"/>
                    <a:gd name="T65" fmla="*/ 10 h 29"/>
                    <a:gd name="T66" fmla="*/ 0 w 12"/>
                    <a:gd name="T67" fmla="*/ 10 h 29"/>
                    <a:gd name="T68" fmla="*/ 0 w 12"/>
                    <a:gd name="T69" fmla="*/ 10 h 29"/>
                    <a:gd name="T70" fmla="*/ 0 w 12"/>
                    <a:gd name="T71" fmla="*/ 10 h 29"/>
                    <a:gd name="T72" fmla="*/ 0 w 12"/>
                    <a:gd name="T73" fmla="*/ 10 h 29"/>
                    <a:gd name="T74" fmla="*/ 0 w 12"/>
                    <a:gd name="T75" fmla="*/ 10 h 29"/>
                    <a:gd name="T76" fmla="*/ 0 w 12"/>
                    <a:gd name="T77" fmla="*/ 10 h 29"/>
                    <a:gd name="T78" fmla="*/ 12 w 12"/>
                    <a:gd name="T79" fmla="*/ 10 h 29"/>
                    <a:gd name="T80" fmla="*/ 12 w 12"/>
                    <a:gd name="T81" fmla="*/ 10 h 29"/>
                    <a:gd name="T82" fmla="*/ 12 w 12"/>
                    <a:gd name="T83" fmla="*/ 10 h 29"/>
                    <a:gd name="T84" fmla="*/ 12 w 12"/>
                    <a:gd name="T85" fmla="*/ 10 h 29"/>
                    <a:gd name="T86" fmla="*/ 12 w 12"/>
                    <a:gd name="T87" fmla="*/ 10 h 29"/>
                    <a:gd name="T88" fmla="*/ 12 w 12"/>
                    <a:gd name="T89" fmla="*/ 10 h 29"/>
                    <a:gd name="T90" fmla="*/ 12 w 12"/>
                    <a:gd name="T91" fmla="*/ 10 h 29"/>
                    <a:gd name="T92" fmla="*/ 12 w 12"/>
                    <a:gd name="T93" fmla="*/ 10 h 29"/>
                    <a:gd name="T94" fmla="*/ 12 w 12"/>
                    <a:gd name="T95" fmla="*/ 10 h 29"/>
                    <a:gd name="T96" fmla="*/ 12 w 12"/>
                    <a:gd name="T97" fmla="*/ 0 h 29"/>
                    <a:gd name="T98" fmla="*/ 12 w 12"/>
                    <a:gd name="T99" fmla="*/ 0 h 29"/>
                    <a:gd name="T100" fmla="*/ 12 w 12"/>
                    <a:gd name="T101" fmla="*/ 0 h 2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29"/>
                    <a:gd name="T155" fmla="*/ 12 w 12"/>
                    <a:gd name="T156" fmla="*/ 29 h 2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29">
                      <a:moveTo>
                        <a:pt x="0" y="29"/>
                      </a:moveTo>
                      <a:lnTo>
                        <a:pt x="0" y="29"/>
                      </a:lnTo>
                      <a:lnTo>
                        <a:pt x="0" y="20"/>
                      </a:lnTo>
                      <a:lnTo>
                        <a:pt x="0" y="10"/>
                      </a:lnTo>
                      <a:lnTo>
                        <a:pt x="12" y="10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61" name="Freeform 59"/>
                <p:cNvSpPr>
                  <a:spLocks/>
                </p:cNvSpPr>
                <p:nvPr/>
              </p:nvSpPr>
              <p:spPr bwMode="auto">
                <a:xfrm>
                  <a:off x="1178" y="2480"/>
                  <a:ext cx="1" cy="19"/>
                </a:xfrm>
                <a:custGeom>
                  <a:avLst/>
                  <a:gdLst>
                    <a:gd name="T0" fmla="*/ 0 w 1"/>
                    <a:gd name="T1" fmla="*/ 19 h 19"/>
                    <a:gd name="T2" fmla="*/ 0 w 1"/>
                    <a:gd name="T3" fmla="*/ 19 h 19"/>
                    <a:gd name="T4" fmla="*/ 0 w 1"/>
                    <a:gd name="T5" fmla="*/ 19 h 19"/>
                    <a:gd name="T6" fmla="*/ 0 w 1"/>
                    <a:gd name="T7" fmla="*/ 19 h 19"/>
                    <a:gd name="T8" fmla="*/ 0 w 1"/>
                    <a:gd name="T9" fmla="*/ 19 h 19"/>
                    <a:gd name="T10" fmla="*/ 0 w 1"/>
                    <a:gd name="T11" fmla="*/ 19 h 19"/>
                    <a:gd name="T12" fmla="*/ 0 w 1"/>
                    <a:gd name="T13" fmla="*/ 19 h 19"/>
                    <a:gd name="T14" fmla="*/ 0 w 1"/>
                    <a:gd name="T15" fmla="*/ 19 h 19"/>
                    <a:gd name="T16" fmla="*/ 0 w 1"/>
                    <a:gd name="T17" fmla="*/ 19 h 19"/>
                    <a:gd name="T18" fmla="*/ 0 w 1"/>
                    <a:gd name="T19" fmla="*/ 19 h 19"/>
                    <a:gd name="T20" fmla="*/ 0 w 1"/>
                    <a:gd name="T21" fmla="*/ 19 h 19"/>
                    <a:gd name="T22" fmla="*/ 0 w 1"/>
                    <a:gd name="T23" fmla="*/ 19 h 19"/>
                    <a:gd name="T24" fmla="*/ 0 w 1"/>
                    <a:gd name="T25" fmla="*/ 19 h 19"/>
                    <a:gd name="T26" fmla="*/ 0 w 1"/>
                    <a:gd name="T27" fmla="*/ 19 h 19"/>
                    <a:gd name="T28" fmla="*/ 0 w 1"/>
                    <a:gd name="T29" fmla="*/ 19 h 19"/>
                    <a:gd name="T30" fmla="*/ 0 w 1"/>
                    <a:gd name="T31" fmla="*/ 19 h 19"/>
                    <a:gd name="T32" fmla="*/ 0 w 1"/>
                    <a:gd name="T33" fmla="*/ 19 h 19"/>
                    <a:gd name="T34" fmla="*/ 0 w 1"/>
                    <a:gd name="T35" fmla="*/ 9 h 19"/>
                    <a:gd name="T36" fmla="*/ 0 w 1"/>
                    <a:gd name="T37" fmla="*/ 9 h 19"/>
                    <a:gd name="T38" fmla="*/ 0 w 1"/>
                    <a:gd name="T39" fmla="*/ 9 h 19"/>
                    <a:gd name="T40" fmla="*/ 0 w 1"/>
                    <a:gd name="T41" fmla="*/ 9 h 19"/>
                    <a:gd name="T42" fmla="*/ 0 w 1"/>
                    <a:gd name="T43" fmla="*/ 9 h 19"/>
                    <a:gd name="T44" fmla="*/ 0 w 1"/>
                    <a:gd name="T45" fmla="*/ 9 h 19"/>
                    <a:gd name="T46" fmla="*/ 0 w 1"/>
                    <a:gd name="T47" fmla="*/ 9 h 19"/>
                    <a:gd name="T48" fmla="*/ 0 w 1"/>
                    <a:gd name="T49" fmla="*/ 9 h 19"/>
                    <a:gd name="T50" fmla="*/ 0 w 1"/>
                    <a:gd name="T51" fmla="*/ 9 h 19"/>
                    <a:gd name="T52" fmla="*/ 0 w 1"/>
                    <a:gd name="T53" fmla="*/ 9 h 19"/>
                    <a:gd name="T54" fmla="*/ 0 w 1"/>
                    <a:gd name="T55" fmla="*/ 9 h 19"/>
                    <a:gd name="T56" fmla="*/ 0 w 1"/>
                    <a:gd name="T57" fmla="*/ 9 h 19"/>
                    <a:gd name="T58" fmla="*/ 0 w 1"/>
                    <a:gd name="T59" fmla="*/ 9 h 19"/>
                    <a:gd name="T60" fmla="*/ 0 w 1"/>
                    <a:gd name="T61" fmla="*/ 9 h 19"/>
                    <a:gd name="T62" fmla="*/ 0 w 1"/>
                    <a:gd name="T63" fmla="*/ 9 h 19"/>
                    <a:gd name="T64" fmla="*/ 0 w 1"/>
                    <a:gd name="T65" fmla="*/ 9 h 19"/>
                    <a:gd name="T66" fmla="*/ 0 w 1"/>
                    <a:gd name="T67" fmla="*/ 9 h 19"/>
                    <a:gd name="T68" fmla="*/ 0 w 1"/>
                    <a:gd name="T69" fmla="*/ 9 h 19"/>
                    <a:gd name="T70" fmla="*/ 0 w 1"/>
                    <a:gd name="T71" fmla="*/ 0 h 19"/>
                    <a:gd name="T72" fmla="*/ 0 w 1"/>
                    <a:gd name="T73" fmla="*/ 0 h 19"/>
                    <a:gd name="T74" fmla="*/ 0 w 1"/>
                    <a:gd name="T75" fmla="*/ 0 h 19"/>
                    <a:gd name="T76" fmla="*/ 0 w 1"/>
                    <a:gd name="T77" fmla="*/ 0 h 19"/>
                    <a:gd name="T78" fmla="*/ 0 w 1"/>
                    <a:gd name="T79" fmla="*/ 0 h 19"/>
                    <a:gd name="T80" fmla="*/ 0 w 1"/>
                    <a:gd name="T81" fmla="*/ 0 h 19"/>
                    <a:gd name="T82" fmla="*/ 0 w 1"/>
                    <a:gd name="T83" fmla="*/ 0 h 19"/>
                    <a:gd name="T84" fmla="*/ 0 w 1"/>
                    <a:gd name="T85" fmla="*/ 0 h 19"/>
                    <a:gd name="T86" fmla="*/ 0 w 1"/>
                    <a:gd name="T87" fmla="*/ 0 h 19"/>
                    <a:gd name="T88" fmla="*/ 0 w 1"/>
                    <a:gd name="T89" fmla="*/ 0 h 19"/>
                    <a:gd name="T90" fmla="*/ 0 w 1"/>
                    <a:gd name="T91" fmla="*/ 0 h 19"/>
                    <a:gd name="T92" fmla="*/ 0 w 1"/>
                    <a:gd name="T93" fmla="*/ 0 h 19"/>
                    <a:gd name="T94" fmla="*/ 0 w 1"/>
                    <a:gd name="T95" fmla="*/ 0 h 19"/>
                    <a:gd name="T96" fmla="*/ 0 w 1"/>
                    <a:gd name="T97" fmla="*/ 0 h 19"/>
                    <a:gd name="T98" fmla="*/ 0 w 1"/>
                    <a:gd name="T99" fmla="*/ 0 h 19"/>
                    <a:gd name="T100" fmla="*/ 0 w 1"/>
                    <a:gd name="T101" fmla="*/ 0 h 1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"/>
                    <a:gd name="T154" fmla="*/ 0 h 19"/>
                    <a:gd name="T155" fmla="*/ 1 w 1"/>
                    <a:gd name="T156" fmla="*/ 19 h 1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" h="19">
                      <a:moveTo>
                        <a:pt x="0" y="19"/>
                      </a:moveTo>
                      <a:lnTo>
                        <a:pt x="0" y="19"/>
                      </a:ln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62" name="Freeform 60"/>
                <p:cNvSpPr>
                  <a:spLocks/>
                </p:cNvSpPr>
                <p:nvPr/>
              </p:nvSpPr>
              <p:spPr bwMode="auto">
                <a:xfrm>
                  <a:off x="1178" y="2450"/>
                  <a:ext cx="11" cy="30"/>
                </a:xfrm>
                <a:custGeom>
                  <a:avLst/>
                  <a:gdLst>
                    <a:gd name="T0" fmla="*/ 0 w 11"/>
                    <a:gd name="T1" fmla="*/ 30 h 30"/>
                    <a:gd name="T2" fmla="*/ 0 w 11"/>
                    <a:gd name="T3" fmla="*/ 30 h 30"/>
                    <a:gd name="T4" fmla="*/ 0 w 11"/>
                    <a:gd name="T5" fmla="*/ 30 h 30"/>
                    <a:gd name="T6" fmla="*/ 0 w 11"/>
                    <a:gd name="T7" fmla="*/ 20 h 30"/>
                    <a:gd name="T8" fmla="*/ 0 w 11"/>
                    <a:gd name="T9" fmla="*/ 20 h 30"/>
                    <a:gd name="T10" fmla="*/ 0 w 11"/>
                    <a:gd name="T11" fmla="*/ 20 h 30"/>
                    <a:gd name="T12" fmla="*/ 11 w 11"/>
                    <a:gd name="T13" fmla="*/ 20 h 30"/>
                    <a:gd name="T14" fmla="*/ 11 w 11"/>
                    <a:gd name="T15" fmla="*/ 20 h 30"/>
                    <a:gd name="T16" fmla="*/ 11 w 11"/>
                    <a:gd name="T17" fmla="*/ 20 h 30"/>
                    <a:gd name="T18" fmla="*/ 11 w 11"/>
                    <a:gd name="T19" fmla="*/ 20 h 30"/>
                    <a:gd name="T20" fmla="*/ 11 w 11"/>
                    <a:gd name="T21" fmla="*/ 20 h 30"/>
                    <a:gd name="T22" fmla="*/ 11 w 11"/>
                    <a:gd name="T23" fmla="*/ 20 h 30"/>
                    <a:gd name="T24" fmla="*/ 11 w 11"/>
                    <a:gd name="T25" fmla="*/ 20 h 30"/>
                    <a:gd name="T26" fmla="*/ 11 w 11"/>
                    <a:gd name="T27" fmla="*/ 20 h 30"/>
                    <a:gd name="T28" fmla="*/ 11 w 11"/>
                    <a:gd name="T29" fmla="*/ 20 h 30"/>
                    <a:gd name="T30" fmla="*/ 11 w 11"/>
                    <a:gd name="T31" fmla="*/ 20 h 30"/>
                    <a:gd name="T32" fmla="*/ 11 w 11"/>
                    <a:gd name="T33" fmla="*/ 20 h 30"/>
                    <a:gd name="T34" fmla="*/ 11 w 11"/>
                    <a:gd name="T35" fmla="*/ 20 h 30"/>
                    <a:gd name="T36" fmla="*/ 11 w 11"/>
                    <a:gd name="T37" fmla="*/ 20 h 30"/>
                    <a:gd name="T38" fmla="*/ 11 w 11"/>
                    <a:gd name="T39" fmla="*/ 20 h 30"/>
                    <a:gd name="T40" fmla="*/ 11 w 11"/>
                    <a:gd name="T41" fmla="*/ 20 h 30"/>
                    <a:gd name="T42" fmla="*/ 11 w 11"/>
                    <a:gd name="T43" fmla="*/ 10 h 30"/>
                    <a:gd name="T44" fmla="*/ 11 w 11"/>
                    <a:gd name="T45" fmla="*/ 10 h 30"/>
                    <a:gd name="T46" fmla="*/ 11 w 11"/>
                    <a:gd name="T47" fmla="*/ 10 h 30"/>
                    <a:gd name="T48" fmla="*/ 11 w 11"/>
                    <a:gd name="T49" fmla="*/ 10 h 30"/>
                    <a:gd name="T50" fmla="*/ 11 w 11"/>
                    <a:gd name="T51" fmla="*/ 10 h 30"/>
                    <a:gd name="T52" fmla="*/ 11 w 11"/>
                    <a:gd name="T53" fmla="*/ 10 h 30"/>
                    <a:gd name="T54" fmla="*/ 11 w 11"/>
                    <a:gd name="T55" fmla="*/ 10 h 30"/>
                    <a:gd name="T56" fmla="*/ 11 w 11"/>
                    <a:gd name="T57" fmla="*/ 10 h 30"/>
                    <a:gd name="T58" fmla="*/ 11 w 11"/>
                    <a:gd name="T59" fmla="*/ 10 h 30"/>
                    <a:gd name="T60" fmla="*/ 11 w 11"/>
                    <a:gd name="T61" fmla="*/ 10 h 30"/>
                    <a:gd name="T62" fmla="*/ 11 w 11"/>
                    <a:gd name="T63" fmla="*/ 10 h 30"/>
                    <a:gd name="T64" fmla="*/ 11 w 11"/>
                    <a:gd name="T65" fmla="*/ 10 h 30"/>
                    <a:gd name="T66" fmla="*/ 11 w 11"/>
                    <a:gd name="T67" fmla="*/ 10 h 30"/>
                    <a:gd name="T68" fmla="*/ 11 w 11"/>
                    <a:gd name="T69" fmla="*/ 10 h 30"/>
                    <a:gd name="T70" fmla="*/ 11 w 11"/>
                    <a:gd name="T71" fmla="*/ 10 h 30"/>
                    <a:gd name="T72" fmla="*/ 11 w 11"/>
                    <a:gd name="T73" fmla="*/ 10 h 30"/>
                    <a:gd name="T74" fmla="*/ 11 w 11"/>
                    <a:gd name="T75" fmla="*/ 10 h 30"/>
                    <a:gd name="T76" fmla="*/ 11 w 11"/>
                    <a:gd name="T77" fmla="*/ 10 h 30"/>
                    <a:gd name="T78" fmla="*/ 11 w 11"/>
                    <a:gd name="T79" fmla="*/ 0 h 30"/>
                    <a:gd name="T80" fmla="*/ 11 w 11"/>
                    <a:gd name="T81" fmla="*/ 0 h 30"/>
                    <a:gd name="T82" fmla="*/ 11 w 11"/>
                    <a:gd name="T83" fmla="*/ 0 h 30"/>
                    <a:gd name="T84" fmla="*/ 11 w 11"/>
                    <a:gd name="T85" fmla="*/ 0 h 30"/>
                    <a:gd name="T86" fmla="*/ 11 w 11"/>
                    <a:gd name="T87" fmla="*/ 0 h 30"/>
                    <a:gd name="T88" fmla="*/ 11 w 11"/>
                    <a:gd name="T89" fmla="*/ 0 h 30"/>
                    <a:gd name="T90" fmla="*/ 11 w 11"/>
                    <a:gd name="T91" fmla="*/ 0 h 30"/>
                    <a:gd name="T92" fmla="*/ 11 w 11"/>
                    <a:gd name="T93" fmla="*/ 0 h 30"/>
                    <a:gd name="T94" fmla="*/ 11 w 11"/>
                    <a:gd name="T95" fmla="*/ 0 h 30"/>
                    <a:gd name="T96" fmla="*/ 11 w 11"/>
                    <a:gd name="T97" fmla="*/ 0 h 30"/>
                    <a:gd name="T98" fmla="*/ 11 w 11"/>
                    <a:gd name="T99" fmla="*/ 0 h 30"/>
                    <a:gd name="T100" fmla="*/ 11 w 11"/>
                    <a:gd name="T101" fmla="*/ 0 h 3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1"/>
                    <a:gd name="T154" fmla="*/ 0 h 30"/>
                    <a:gd name="T155" fmla="*/ 11 w 11"/>
                    <a:gd name="T156" fmla="*/ 30 h 3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1" h="30">
                      <a:moveTo>
                        <a:pt x="0" y="30"/>
                      </a:moveTo>
                      <a:lnTo>
                        <a:pt x="0" y="30"/>
                      </a:lnTo>
                      <a:lnTo>
                        <a:pt x="0" y="20"/>
                      </a:lnTo>
                      <a:lnTo>
                        <a:pt x="11" y="20"/>
                      </a:lnTo>
                      <a:lnTo>
                        <a:pt x="11" y="10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63" name="Freeform 61"/>
                <p:cNvSpPr>
                  <a:spLocks/>
                </p:cNvSpPr>
                <p:nvPr/>
              </p:nvSpPr>
              <p:spPr bwMode="auto">
                <a:xfrm>
                  <a:off x="1189" y="2421"/>
                  <a:ext cx="12" cy="29"/>
                </a:xfrm>
                <a:custGeom>
                  <a:avLst/>
                  <a:gdLst>
                    <a:gd name="T0" fmla="*/ 0 w 12"/>
                    <a:gd name="T1" fmla="*/ 29 h 29"/>
                    <a:gd name="T2" fmla="*/ 0 w 12"/>
                    <a:gd name="T3" fmla="*/ 29 h 29"/>
                    <a:gd name="T4" fmla="*/ 0 w 12"/>
                    <a:gd name="T5" fmla="*/ 29 h 29"/>
                    <a:gd name="T6" fmla="*/ 0 w 12"/>
                    <a:gd name="T7" fmla="*/ 29 h 29"/>
                    <a:gd name="T8" fmla="*/ 0 w 12"/>
                    <a:gd name="T9" fmla="*/ 29 h 29"/>
                    <a:gd name="T10" fmla="*/ 0 w 12"/>
                    <a:gd name="T11" fmla="*/ 29 h 29"/>
                    <a:gd name="T12" fmla="*/ 0 w 12"/>
                    <a:gd name="T13" fmla="*/ 29 h 29"/>
                    <a:gd name="T14" fmla="*/ 0 w 12"/>
                    <a:gd name="T15" fmla="*/ 20 h 29"/>
                    <a:gd name="T16" fmla="*/ 0 w 12"/>
                    <a:gd name="T17" fmla="*/ 20 h 29"/>
                    <a:gd name="T18" fmla="*/ 0 w 12"/>
                    <a:gd name="T19" fmla="*/ 20 h 29"/>
                    <a:gd name="T20" fmla="*/ 0 w 12"/>
                    <a:gd name="T21" fmla="*/ 20 h 29"/>
                    <a:gd name="T22" fmla="*/ 0 w 12"/>
                    <a:gd name="T23" fmla="*/ 20 h 29"/>
                    <a:gd name="T24" fmla="*/ 0 w 12"/>
                    <a:gd name="T25" fmla="*/ 20 h 29"/>
                    <a:gd name="T26" fmla="*/ 0 w 12"/>
                    <a:gd name="T27" fmla="*/ 20 h 29"/>
                    <a:gd name="T28" fmla="*/ 0 w 12"/>
                    <a:gd name="T29" fmla="*/ 20 h 29"/>
                    <a:gd name="T30" fmla="*/ 0 w 12"/>
                    <a:gd name="T31" fmla="*/ 20 h 29"/>
                    <a:gd name="T32" fmla="*/ 0 w 12"/>
                    <a:gd name="T33" fmla="*/ 20 h 29"/>
                    <a:gd name="T34" fmla="*/ 0 w 12"/>
                    <a:gd name="T35" fmla="*/ 20 h 29"/>
                    <a:gd name="T36" fmla="*/ 0 w 12"/>
                    <a:gd name="T37" fmla="*/ 20 h 29"/>
                    <a:gd name="T38" fmla="*/ 0 w 12"/>
                    <a:gd name="T39" fmla="*/ 20 h 29"/>
                    <a:gd name="T40" fmla="*/ 0 w 12"/>
                    <a:gd name="T41" fmla="*/ 20 h 29"/>
                    <a:gd name="T42" fmla="*/ 0 w 12"/>
                    <a:gd name="T43" fmla="*/ 20 h 29"/>
                    <a:gd name="T44" fmla="*/ 0 w 12"/>
                    <a:gd name="T45" fmla="*/ 20 h 29"/>
                    <a:gd name="T46" fmla="*/ 12 w 12"/>
                    <a:gd name="T47" fmla="*/ 20 h 29"/>
                    <a:gd name="T48" fmla="*/ 12 w 12"/>
                    <a:gd name="T49" fmla="*/ 20 h 29"/>
                    <a:gd name="T50" fmla="*/ 12 w 12"/>
                    <a:gd name="T51" fmla="*/ 10 h 29"/>
                    <a:gd name="T52" fmla="*/ 12 w 12"/>
                    <a:gd name="T53" fmla="*/ 10 h 29"/>
                    <a:gd name="T54" fmla="*/ 12 w 12"/>
                    <a:gd name="T55" fmla="*/ 10 h 29"/>
                    <a:gd name="T56" fmla="*/ 12 w 12"/>
                    <a:gd name="T57" fmla="*/ 10 h 29"/>
                    <a:gd name="T58" fmla="*/ 12 w 12"/>
                    <a:gd name="T59" fmla="*/ 10 h 29"/>
                    <a:gd name="T60" fmla="*/ 12 w 12"/>
                    <a:gd name="T61" fmla="*/ 10 h 29"/>
                    <a:gd name="T62" fmla="*/ 12 w 12"/>
                    <a:gd name="T63" fmla="*/ 10 h 29"/>
                    <a:gd name="T64" fmla="*/ 12 w 12"/>
                    <a:gd name="T65" fmla="*/ 10 h 29"/>
                    <a:gd name="T66" fmla="*/ 12 w 12"/>
                    <a:gd name="T67" fmla="*/ 10 h 29"/>
                    <a:gd name="T68" fmla="*/ 12 w 12"/>
                    <a:gd name="T69" fmla="*/ 10 h 29"/>
                    <a:gd name="T70" fmla="*/ 12 w 12"/>
                    <a:gd name="T71" fmla="*/ 10 h 29"/>
                    <a:gd name="T72" fmla="*/ 12 w 12"/>
                    <a:gd name="T73" fmla="*/ 10 h 29"/>
                    <a:gd name="T74" fmla="*/ 12 w 12"/>
                    <a:gd name="T75" fmla="*/ 10 h 29"/>
                    <a:gd name="T76" fmla="*/ 12 w 12"/>
                    <a:gd name="T77" fmla="*/ 10 h 29"/>
                    <a:gd name="T78" fmla="*/ 12 w 12"/>
                    <a:gd name="T79" fmla="*/ 10 h 29"/>
                    <a:gd name="T80" fmla="*/ 12 w 12"/>
                    <a:gd name="T81" fmla="*/ 10 h 29"/>
                    <a:gd name="T82" fmla="*/ 12 w 12"/>
                    <a:gd name="T83" fmla="*/ 10 h 29"/>
                    <a:gd name="T84" fmla="*/ 12 w 12"/>
                    <a:gd name="T85" fmla="*/ 10 h 29"/>
                    <a:gd name="T86" fmla="*/ 12 w 12"/>
                    <a:gd name="T87" fmla="*/ 0 h 29"/>
                    <a:gd name="T88" fmla="*/ 12 w 12"/>
                    <a:gd name="T89" fmla="*/ 0 h 29"/>
                    <a:gd name="T90" fmla="*/ 12 w 12"/>
                    <a:gd name="T91" fmla="*/ 0 h 29"/>
                    <a:gd name="T92" fmla="*/ 12 w 12"/>
                    <a:gd name="T93" fmla="*/ 0 h 29"/>
                    <a:gd name="T94" fmla="*/ 12 w 12"/>
                    <a:gd name="T95" fmla="*/ 0 h 29"/>
                    <a:gd name="T96" fmla="*/ 12 w 12"/>
                    <a:gd name="T97" fmla="*/ 0 h 29"/>
                    <a:gd name="T98" fmla="*/ 12 w 12"/>
                    <a:gd name="T99" fmla="*/ 0 h 29"/>
                    <a:gd name="T100" fmla="*/ 12 w 12"/>
                    <a:gd name="T101" fmla="*/ 0 h 2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29"/>
                    <a:gd name="T155" fmla="*/ 12 w 12"/>
                    <a:gd name="T156" fmla="*/ 29 h 2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29">
                      <a:moveTo>
                        <a:pt x="0" y="29"/>
                      </a:moveTo>
                      <a:lnTo>
                        <a:pt x="0" y="29"/>
                      </a:lnTo>
                      <a:lnTo>
                        <a:pt x="0" y="20"/>
                      </a:lnTo>
                      <a:lnTo>
                        <a:pt x="12" y="20"/>
                      </a:lnTo>
                      <a:lnTo>
                        <a:pt x="12" y="10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64" name="Freeform 62"/>
                <p:cNvSpPr>
                  <a:spLocks/>
                </p:cNvSpPr>
                <p:nvPr/>
              </p:nvSpPr>
              <p:spPr bwMode="auto">
                <a:xfrm>
                  <a:off x="1201" y="2392"/>
                  <a:ext cx="11" cy="29"/>
                </a:xfrm>
                <a:custGeom>
                  <a:avLst/>
                  <a:gdLst>
                    <a:gd name="T0" fmla="*/ 0 w 11"/>
                    <a:gd name="T1" fmla="*/ 29 h 29"/>
                    <a:gd name="T2" fmla="*/ 0 w 11"/>
                    <a:gd name="T3" fmla="*/ 29 h 29"/>
                    <a:gd name="T4" fmla="*/ 0 w 11"/>
                    <a:gd name="T5" fmla="*/ 29 h 29"/>
                    <a:gd name="T6" fmla="*/ 0 w 11"/>
                    <a:gd name="T7" fmla="*/ 29 h 29"/>
                    <a:gd name="T8" fmla="*/ 0 w 11"/>
                    <a:gd name="T9" fmla="*/ 29 h 29"/>
                    <a:gd name="T10" fmla="*/ 0 w 11"/>
                    <a:gd name="T11" fmla="*/ 29 h 29"/>
                    <a:gd name="T12" fmla="*/ 0 w 11"/>
                    <a:gd name="T13" fmla="*/ 29 h 29"/>
                    <a:gd name="T14" fmla="*/ 0 w 11"/>
                    <a:gd name="T15" fmla="*/ 29 h 29"/>
                    <a:gd name="T16" fmla="*/ 0 w 11"/>
                    <a:gd name="T17" fmla="*/ 29 h 29"/>
                    <a:gd name="T18" fmla="*/ 0 w 11"/>
                    <a:gd name="T19" fmla="*/ 29 h 29"/>
                    <a:gd name="T20" fmla="*/ 0 w 11"/>
                    <a:gd name="T21" fmla="*/ 29 h 29"/>
                    <a:gd name="T22" fmla="*/ 0 w 11"/>
                    <a:gd name="T23" fmla="*/ 19 h 29"/>
                    <a:gd name="T24" fmla="*/ 0 w 11"/>
                    <a:gd name="T25" fmla="*/ 19 h 29"/>
                    <a:gd name="T26" fmla="*/ 0 w 11"/>
                    <a:gd name="T27" fmla="*/ 19 h 29"/>
                    <a:gd name="T28" fmla="*/ 0 w 11"/>
                    <a:gd name="T29" fmla="*/ 19 h 29"/>
                    <a:gd name="T30" fmla="*/ 0 w 11"/>
                    <a:gd name="T31" fmla="*/ 19 h 29"/>
                    <a:gd name="T32" fmla="*/ 0 w 11"/>
                    <a:gd name="T33" fmla="*/ 19 h 29"/>
                    <a:gd name="T34" fmla="*/ 0 w 11"/>
                    <a:gd name="T35" fmla="*/ 19 h 29"/>
                    <a:gd name="T36" fmla="*/ 0 w 11"/>
                    <a:gd name="T37" fmla="*/ 19 h 29"/>
                    <a:gd name="T38" fmla="*/ 0 w 11"/>
                    <a:gd name="T39" fmla="*/ 19 h 29"/>
                    <a:gd name="T40" fmla="*/ 0 w 11"/>
                    <a:gd name="T41" fmla="*/ 19 h 29"/>
                    <a:gd name="T42" fmla="*/ 0 w 11"/>
                    <a:gd name="T43" fmla="*/ 19 h 29"/>
                    <a:gd name="T44" fmla="*/ 0 w 11"/>
                    <a:gd name="T45" fmla="*/ 19 h 29"/>
                    <a:gd name="T46" fmla="*/ 0 w 11"/>
                    <a:gd name="T47" fmla="*/ 19 h 29"/>
                    <a:gd name="T48" fmla="*/ 0 w 11"/>
                    <a:gd name="T49" fmla="*/ 19 h 29"/>
                    <a:gd name="T50" fmla="*/ 0 w 11"/>
                    <a:gd name="T51" fmla="*/ 19 h 29"/>
                    <a:gd name="T52" fmla="*/ 0 w 11"/>
                    <a:gd name="T53" fmla="*/ 19 h 29"/>
                    <a:gd name="T54" fmla="*/ 0 w 11"/>
                    <a:gd name="T55" fmla="*/ 19 h 29"/>
                    <a:gd name="T56" fmla="*/ 0 w 11"/>
                    <a:gd name="T57" fmla="*/ 19 h 29"/>
                    <a:gd name="T58" fmla="*/ 0 w 11"/>
                    <a:gd name="T59" fmla="*/ 19 h 29"/>
                    <a:gd name="T60" fmla="*/ 0 w 11"/>
                    <a:gd name="T61" fmla="*/ 10 h 29"/>
                    <a:gd name="T62" fmla="*/ 0 w 11"/>
                    <a:gd name="T63" fmla="*/ 10 h 29"/>
                    <a:gd name="T64" fmla="*/ 0 w 11"/>
                    <a:gd name="T65" fmla="*/ 10 h 29"/>
                    <a:gd name="T66" fmla="*/ 0 w 11"/>
                    <a:gd name="T67" fmla="*/ 10 h 29"/>
                    <a:gd name="T68" fmla="*/ 0 w 11"/>
                    <a:gd name="T69" fmla="*/ 10 h 29"/>
                    <a:gd name="T70" fmla="*/ 0 w 11"/>
                    <a:gd name="T71" fmla="*/ 10 h 29"/>
                    <a:gd name="T72" fmla="*/ 0 w 11"/>
                    <a:gd name="T73" fmla="*/ 10 h 29"/>
                    <a:gd name="T74" fmla="*/ 0 w 11"/>
                    <a:gd name="T75" fmla="*/ 10 h 29"/>
                    <a:gd name="T76" fmla="*/ 0 w 11"/>
                    <a:gd name="T77" fmla="*/ 10 h 29"/>
                    <a:gd name="T78" fmla="*/ 0 w 11"/>
                    <a:gd name="T79" fmla="*/ 10 h 29"/>
                    <a:gd name="T80" fmla="*/ 11 w 11"/>
                    <a:gd name="T81" fmla="*/ 10 h 29"/>
                    <a:gd name="T82" fmla="*/ 11 w 11"/>
                    <a:gd name="T83" fmla="*/ 10 h 29"/>
                    <a:gd name="T84" fmla="*/ 11 w 11"/>
                    <a:gd name="T85" fmla="*/ 10 h 29"/>
                    <a:gd name="T86" fmla="*/ 11 w 11"/>
                    <a:gd name="T87" fmla="*/ 10 h 29"/>
                    <a:gd name="T88" fmla="*/ 11 w 11"/>
                    <a:gd name="T89" fmla="*/ 10 h 29"/>
                    <a:gd name="T90" fmla="*/ 11 w 11"/>
                    <a:gd name="T91" fmla="*/ 10 h 29"/>
                    <a:gd name="T92" fmla="*/ 11 w 11"/>
                    <a:gd name="T93" fmla="*/ 10 h 29"/>
                    <a:gd name="T94" fmla="*/ 11 w 11"/>
                    <a:gd name="T95" fmla="*/ 10 h 29"/>
                    <a:gd name="T96" fmla="*/ 11 w 11"/>
                    <a:gd name="T97" fmla="*/ 10 h 29"/>
                    <a:gd name="T98" fmla="*/ 11 w 11"/>
                    <a:gd name="T99" fmla="*/ 0 h 29"/>
                    <a:gd name="T100" fmla="*/ 11 w 11"/>
                    <a:gd name="T101" fmla="*/ 0 h 2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1"/>
                    <a:gd name="T154" fmla="*/ 0 h 29"/>
                    <a:gd name="T155" fmla="*/ 11 w 11"/>
                    <a:gd name="T156" fmla="*/ 29 h 2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1" h="29">
                      <a:moveTo>
                        <a:pt x="0" y="29"/>
                      </a:moveTo>
                      <a:lnTo>
                        <a:pt x="0" y="29"/>
                      </a:lnTo>
                      <a:lnTo>
                        <a:pt x="0" y="19"/>
                      </a:lnTo>
                      <a:lnTo>
                        <a:pt x="0" y="10"/>
                      </a:lnTo>
                      <a:lnTo>
                        <a:pt x="11" y="10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65" name="Freeform 63"/>
                <p:cNvSpPr>
                  <a:spLocks/>
                </p:cNvSpPr>
                <p:nvPr/>
              </p:nvSpPr>
              <p:spPr bwMode="auto">
                <a:xfrm>
                  <a:off x="1212" y="2372"/>
                  <a:ext cx="1" cy="20"/>
                </a:xfrm>
                <a:custGeom>
                  <a:avLst/>
                  <a:gdLst>
                    <a:gd name="T0" fmla="*/ 0 w 1"/>
                    <a:gd name="T1" fmla="*/ 20 h 20"/>
                    <a:gd name="T2" fmla="*/ 0 w 1"/>
                    <a:gd name="T3" fmla="*/ 20 h 20"/>
                    <a:gd name="T4" fmla="*/ 0 w 1"/>
                    <a:gd name="T5" fmla="*/ 20 h 20"/>
                    <a:gd name="T6" fmla="*/ 0 w 1"/>
                    <a:gd name="T7" fmla="*/ 20 h 20"/>
                    <a:gd name="T8" fmla="*/ 0 w 1"/>
                    <a:gd name="T9" fmla="*/ 20 h 20"/>
                    <a:gd name="T10" fmla="*/ 0 w 1"/>
                    <a:gd name="T11" fmla="*/ 20 h 20"/>
                    <a:gd name="T12" fmla="*/ 0 w 1"/>
                    <a:gd name="T13" fmla="*/ 20 h 20"/>
                    <a:gd name="T14" fmla="*/ 0 w 1"/>
                    <a:gd name="T15" fmla="*/ 20 h 20"/>
                    <a:gd name="T16" fmla="*/ 0 w 1"/>
                    <a:gd name="T17" fmla="*/ 20 h 20"/>
                    <a:gd name="T18" fmla="*/ 0 w 1"/>
                    <a:gd name="T19" fmla="*/ 20 h 20"/>
                    <a:gd name="T20" fmla="*/ 0 w 1"/>
                    <a:gd name="T21" fmla="*/ 20 h 20"/>
                    <a:gd name="T22" fmla="*/ 0 w 1"/>
                    <a:gd name="T23" fmla="*/ 20 h 20"/>
                    <a:gd name="T24" fmla="*/ 0 w 1"/>
                    <a:gd name="T25" fmla="*/ 20 h 20"/>
                    <a:gd name="T26" fmla="*/ 0 w 1"/>
                    <a:gd name="T27" fmla="*/ 20 h 20"/>
                    <a:gd name="T28" fmla="*/ 0 w 1"/>
                    <a:gd name="T29" fmla="*/ 20 h 20"/>
                    <a:gd name="T30" fmla="*/ 0 w 1"/>
                    <a:gd name="T31" fmla="*/ 20 h 20"/>
                    <a:gd name="T32" fmla="*/ 0 w 1"/>
                    <a:gd name="T33" fmla="*/ 20 h 20"/>
                    <a:gd name="T34" fmla="*/ 0 w 1"/>
                    <a:gd name="T35" fmla="*/ 20 h 20"/>
                    <a:gd name="T36" fmla="*/ 0 w 1"/>
                    <a:gd name="T37" fmla="*/ 10 h 20"/>
                    <a:gd name="T38" fmla="*/ 0 w 1"/>
                    <a:gd name="T39" fmla="*/ 10 h 20"/>
                    <a:gd name="T40" fmla="*/ 0 w 1"/>
                    <a:gd name="T41" fmla="*/ 10 h 20"/>
                    <a:gd name="T42" fmla="*/ 0 w 1"/>
                    <a:gd name="T43" fmla="*/ 10 h 20"/>
                    <a:gd name="T44" fmla="*/ 0 w 1"/>
                    <a:gd name="T45" fmla="*/ 10 h 20"/>
                    <a:gd name="T46" fmla="*/ 0 w 1"/>
                    <a:gd name="T47" fmla="*/ 10 h 20"/>
                    <a:gd name="T48" fmla="*/ 0 w 1"/>
                    <a:gd name="T49" fmla="*/ 10 h 20"/>
                    <a:gd name="T50" fmla="*/ 0 w 1"/>
                    <a:gd name="T51" fmla="*/ 10 h 20"/>
                    <a:gd name="T52" fmla="*/ 0 w 1"/>
                    <a:gd name="T53" fmla="*/ 10 h 20"/>
                    <a:gd name="T54" fmla="*/ 0 w 1"/>
                    <a:gd name="T55" fmla="*/ 10 h 20"/>
                    <a:gd name="T56" fmla="*/ 0 w 1"/>
                    <a:gd name="T57" fmla="*/ 10 h 20"/>
                    <a:gd name="T58" fmla="*/ 0 w 1"/>
                    <a:gd name="T59" fmla="*/ 10 h 20"/>
                    <a:gd name="T60" fmla="*/ 0 w 1"/>
                    <a:gd name="T61" fmla="*/ 10 h 20"/>
                    <a:gd name="T62" fmla="*/ 0 w 1"/>
                    <a:gd name="T63" fmla="*/ 10 h 20"/>
                    <a:gd name="T64" fmla="*/ 0 w 1"/>
                    <a:gd name="T65" fmla="*/ 10 h 20"/>
                    <a:gd name="T66" fmla="*/ 0 w 1"/>
                    <a:gd name="T67" fmla="*/ 10 h 20"/>
                    <a:gd name="T68" fmla="*/ 0 w 1"/>
                    <a:gd name="T69" fmla="*/ 10 h 20"/>
                    <a:gd name="T70" fmla="*/ 0 w 1"/>
                    <a:gd name="T71" fmla="*/ 10 h 20"/>
                    <a:gd name="T72" fmla="*/ 0 w 1"/>
                    <a:gd name="T73" fmla="*/ 10 h 20"/>
                    <a:gd name="T74" fmla="*/ 0 w 1"/>
                    <a:gd name="T75" fmla="*/ 10 h 20"/>
                    <a:gd name="T76" fmla="*/ 0 w 1"/>
                    <a:gd name="T77" fmla="*/ 0 h 20"/>
                    <a:gd name="T78" fmla="*/ 0 w 1"/>
                    <a:gd name="T79" fmla="*/ 0 h 20"/>
                    <a:gd name="T80" fmla="*/ 0 w 1"/>
                    <a:gd name="T81" fmla="*/ 0 h 20"/>
                    <a:gd name="T82" fmla="*/ 0 w 1"/>
                    <a:gd name="T83" fmla="*/ 0 h 20"/>
                    <a:gd name="T84" fmla="*/ 0 w 1"/>
                    <a:gd name="T85" fmla="*/ 0 h 20"/>
                    <a:gd name="T86" fmla="*/ 0 w 1"/>
                    <a:gd name="T87" fmla="*/ 0 h 20"/>
                    <a:gd name="T88" fmla="*/ 0 w 1"/>
                    <a:gd name="T89" fmla="*/ 0 h 20"/>
                    <a:gd name="T90" fmla="*/ 0 w 1"/>
                    <a:gd name="T91" fmla="*/ 0 h 20"/>
                    <a:gd name="T92" fmla="*/ 0 w 1"/>
                    <a:gd name="T93" fmla="*/ 0 h 20"/>
                    <a:gd name="T94" fmla="*/ 0 w 1"/>
                    <a:gd name="T95" fmla="*/ 0 h 20"/>
                    <a:gd name="T96" fmla="*/ 0 w 1"/>
                    <a:gd name="T97" fmla="*/ 0 h 20"/>
                    <a:gd name="T98" fmla="*/ 0 w 1"/>
                    <a:gd name="T99" fmla="*/ 0 h 20"/>
                    <a:gd name="T100" fmla="*/ 0 w 1"/>
                    <a:gd name="T101" fmla="*/ 0 h 2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"/>
                    <a:gd name="T154" fmla="*/ 0 h 20"/>
                    <a:gd name="T155" fmla="*/ 1 w 1"/>
                    <a:gd name="T156" fmla="*/ 20 h 2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" h="20">
                      <a:moveTo>
                        <a:pt x="0" y="20"/>
                      </a:moveTo>
                      <a:lnTo>
                        <a:pt x="0" y="20"/>
                      </a:lnTo>
                      <a:lnTo>
                        <a:pt x="0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66" name="Freeform 64"/>
                <p:cNvSpPr>
                  <a:spLocks/>
                </p:cNvSpPr>
                <p:nvPr/>
              </p:nvSpPr>
              <p:spPr bwMode="auto">
                <a:xfrm>
                  <a:off x="1212" y="2353"/>
                  <a:ext cx="12" cy="19"/>
                </a:xfrm>
                <a:custGeom>
                  <a:avLst/>
                  <a:gdLst>
                    <a:gd name="T0" fmla="*/ 0 w 12"/>
                    <a:gd name="T1" fmla="*/ 19 h 19"/>
                    <a:gd name="T2" fmla="*/ 0 w 12"/>
                    <a:gd name="T3" fmla="*/ 19 h 19"/>
                    <a:gd name="T4" fmla="*/ 0 w 12"/>
                    <a:gd name="T5" fmla="*/ 19 h 19"/>
                    <a:gd name="T6" fmla="*/ 0 w 12"/>
                    <a:gd name="T7" fmla="*/ 19 h 19"/>
                    <a:gd name="T8" fmla="*/ 0 w 12"/>
                    <a:gd name="T9" fmla="*/ 19 h 19"/>
                    <a:gd name="T10" fmla="*/ 0 w 12"/>
                    <a:gd name="T11" fmla="*/ 19 h 19"/>
                    <a:gd name="T12" fmla="*/ 0 w 12"/>
                    <a:gd name="T13" fmla="*/ 19 h 19"/>
                    <a:gd name="T14" fmla="*/ 12 w 12"/>
                    <a:gd name="T15" fmla="*/ 19 h 19"/>
                    <a:gd name="T16" fmla="*/ 12 w 12"/>
                    <a:gd name="T17" fmla="*/ 19 h 19"/>
                    <a:gd name="T18" fmla="*/ 12 w 12"/>
                    <a:gd name="T19" fmla="*/ 19 h 19"/>
                    <a:gd name="T20" fmla="*/ 12 w 12"/>
                    <a:gd name="T21" fmla="*/ 10 h 19"/>
                    <a:gd name="T22" fmla="*/ 12 w 12"/>
                    <a:gd name="T23" fmla="*/ 10 h 19"/>
                    <a:gd name="T24" fmla="*/ 12 w 12"/>
                    <a:gd name="T25" fmla="*/ 10 h 19"/>
                    <a:gd name="T26" fmla="*/ 12 w 12"/>
                    <a:gd name="T27" fmla="*/ 10 h 19"/>
                    <a:gd name="T28" fmla="*/ 12 w 12"/>
                    <a:gd name="T29" fmla="*/ 10 h 19"/>
                    <a:gd name="T30" fmla="*/ 12 w 12"/>
                    <a:gd name="T31" fmla="*/ 10 h 19"/>
                    <a:gd name="T32" fmla="*/ 12 w 12"/>
                    <a:gd name="T33" fmla="*/ 10 h 19"/>
                    <a:gd name="T34" fmla="*/ 12 w 12"/>
                    <a:gd name="T35" fmla="*/ 10 h 19"/>
                    <a:gd name="T36" fmla="*/ 12 w 12"/>
                    <a:gd name="T37" fmla="*/ 10 h 19"/>
                    <a:gd name="T38" fmla="*/ 12 w 12"/>
                    <a:gd name="T39" fmla="*/ 10 h 19"/>
                    <a:gd name="T40" fmla="*/ 12 w 12"/>
                    <a:gd name="T41" fmla="*/ 10 h 19"/>
                    <a:gd name="T42" fmla="*/ 12 w 12"/>
                    <a:gd name="T43" fmla="*/ 10 h 19"/>
                    <a:gd name="T44" fmla="*/ 12 w 12"/>
                    <a:gd name="T45" fmla="*/ 10 h 19"/>
                    <a:gd name="T46" fmla="*/ 12 w 12"/>
                    <a:gd name="T47" fmla="*/ 10 h 19"/>
                    <a:gd name="T48" fmla="*/ 12 w 12"/>
                    <a:gd name="T49" fmla="*/ 10 h 19"/>
                    <a:gd name="T50" fmla="*/ 12 w 12"/>
                    <a:gd name="T51" fmla="*/ 10 h 19"/>
                    <a:gd name="T52" fmla="*/ 12 w 12"/>
                    <a:gd name="T53" fmla="*/ 10 h 19"/>
                    <a:gd name="T54" fmla="*/ 12 w 12"/>
                    <a:gd name="T55" fmla="*/ 10 h 19"/>
                    <a:gd name="T56" fmla="*/ 12 w 12"/>
                    <a:gd name="T57" fmla="*/ 10 h 19"/>
                    <a:gd name="T58" fmla="*/ 12 w 12"/>
                    <a:gd name="T59" fmla="*/ 10 h 19"/>
                    <a:gd name="T60" fmla="*/ 12 w 12"/>
                    <a:gd name="T61" fmla="*/ 10 h 19"/>
                    <a:gd name="T62" fmla="*/ 12 w 12"/>
                    <a:gd name="T63" fmla="*/ 10 h 19"/>
                    <a:gd name="T64" fmla="*/ 12 w 12"/>
                    <a:gd name="T65" fmla="*/ 0 h 19"/>
                    <a:gd name="T66" fmla="*/ 12 w 12"/>
                    <a:gd name="T67" fmla="*/ 0 h 19"/>
                    <a:gd name="T68" fmla="*/ 12 w 12"/>
                    <a:gd name="T69" fmla="*/ 0 h 19"/>
                    <a:gd name="T70" fmla="*/ 12 w 12"/>
                    <a:gd name="T71" fmla="*/ 0 h 19"/>
                    <a:gd name="T72" fmla="*/ 12 w 12"/>
                    <a:gd name="T73" fmla="*/ 0 h 19"/>
                    <a:gd name="T74" fmla="*/ 12 w 12"/>
                    <a:gd name="T75" fmla="*/ 0 h 19"/>
                    <a:gd name="T76" fmla="*/ 12 w 12"/>
                    <a:gd name="T77" fmla="*/ 0 h 19"/>
                    <a:gd name="T78" fmla="*/ 12 w 12"/>
                    <a:gd name="T79" fmla="*/ 0 h 19"/>
                    <a:gd name="T80" fmla="*/ 12 w 12"/>
                    <a:gd name="T81" fmla="*/ 0 h 19"/>
                    <a:gd name="T82" fmla="*/ 12 w 12"/>
                    <a:gd name="T83" fmla="*/ 0 h 19"/>
                    <a:gd name="T84" fmla="*/ 12 w 12"/>
                    <a:gd name="T85" fmla="*/ 0 h 19"/>
                    <a:gd name="T86" fmla="*/ 12 w 12"/>
                    <a:gd name="T87" fmla="*/ 0 h 19"/>
                    <a:gd name="T88" fmla="*/ 12 w 12"/>
                    <a:gd name="T89" fmla="*/ 0 h 19"/>
                    <a:gd name="T90" fmla="*/ 12 w 12"/>
                    <a:gd name="T91" fmla="*/ 0 h 19"/>
                    <a:gd name="T92" fmla="*/ 12 w 12"/>
                    <a:gd name="T93" fmla="*/ 0 h 19"/>
                    <a:gd name="T94" fmla="*/ 12 w 12"/>
                    <a:gd name="T95" fmla="*/ 0 h 19"/>
                    <a:gd name="T96" fmla="*/ 12 w 12"/>
                    <a:gd name="T97" fmla="*/ 0 h 19"/>
                    <a:gd name="T98" fmla="*/ 12 w 12"/>
                    <a:gd name="T99" fmla="*/ 0 h 19"/>
                    <a:gd name="T100" fmla="*/ 12 w 12"/>
                    <a:gd name="T101" fmla="*/ 0 h 1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19"/>
                    <a:gd name="T155" fmla="*/ 12 w 12"/>
                    <a:gd name="T156" fmla="*/ 19 h 1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19">
                      <a:moveTo>
                        <a:pt x="0" y="19"/>
                      </a:moveTo>
                      <a:lnTo>
                        <a:pt x="0" y="19"/>
                      </a:lnTo>
                      <a:lnTo>
                        <a:pt x="12" y="19"/>
                      </a:lnTo>
                      <a:lnTo>
                        <a:pt x="12" y="10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67" name="Freeform 65"/>
                <p:cNvSpPr>
                  <a:spLocks/>
                </p:cNvSpPr>
                <p:nvPr/>
              </p:nvSpPr>
              <p:spPr bwMode="auto">
                <a:xfrm>
                  <a:off x="1224" y="2333"/>
                  <a:ext cx="12" cy="20"/>
                </a:xfrm>
                <a:custGeom>
                  <a:avLst/>
                  <a:gdLst>
                    <a:gd name="T0" fmla="*/ 0 w 12"/>
                    <a:gd name="T1" fmla="*/ 20 h 20"/>
                    <a:gd name="T2" fmla="*/ 0 w 12"/>
                    <a:gd name="T3" fmla="*/ 20 h 20"/>
                    <a:gd name="T4" fmla="*/ 0 w 12"/>
                    <a:gd name="T5" fmla="*/ 20 h 20"/>
                    <a:gd name="T6" fmla="*/ 0 w 12"/>
                    <a:gd name="T7" fmla="*/ 20 h 20"/>
                    <a:gd name="T8" fmla="*/ 0 w 12"/>
                    <a:gd name="T9" fmla="*/ 20 h 20"/>
                    <a:gd name="T10" fmla="*/ 0 w 12"/>
                    <a:gd name="T11" fmla="*/ 20 h 20"/>
                    <a:gd name="T12" fmla="*/ 0 w 12"/>
                    <a:gd name="T13" fmla="*/ 10 h 20"/>
                    <a:gd name="T14" fmla="*/ 0 w 12"/>
                    <a:gd name="T15" fmla="*/ 10 h 20"/>
                    <a:gd name="T16" fmla="*/ 0 w 12"/>
                    <a:gd name="T17" fmla="*/ 10 h 20"/>
                    <a:gd name="T18" fmla="*/ 0 w 12"/>
                    <a:gd name="T19" fmla="*/ 10 h 20"/>
                    <a:gd name="T20" fmla="*/ 0 w 12"/>
                    <a:gd name="T21" fmla="*/ 10 h 20"/>
                    <a:gd name="T22" fmla="*/ 0 w 12"/>
                    <a:gd name="T23" fmla="*/ 10 h 20"/>
                    <a:gd name="T24" fmla="*/ 0 w 12"/>
                    <a:gd name="T25" fmla="*/ 10 h 20"/>
                    <a:gd name="T26" fmla="*/ 0 w 12"/>
                    <a:gd name="T27" fmla="*/ 10 h 20"/>
                    <a:gd name="T28" fmla="*/ 0 w 12"/>
                    <a:gd name="T29" fmla="*/ 10 h 20"/>
                    <a:gd name="T30" fmla="*/ 0 w 12"/>
                    <a:gd name="T31" fmla="*/ 10 h 20"/>
                    <a:gd name="T32" fmla="*/ 0 w 12"/>
                    <a:gd name="T33" fmla="*/ 10 h 20"/>
                    <a:gd name="T34" fmla="*/ 0 w 12"/>
                    <a:gd name="T35" fmla="*/ 10 h 20"/>
                    <a:gd name="T36" fmla="*/ 0 w 12"/>
                    <a:gd name="T37" fmla="*/ 10 h 20"/>
                    <a:gd name="T38" fmla="*/ 0 w 12"/>
                    <a:gd name="T39" fmla="*/ 10 h 20"/>
                    <a:gd name="T40" fmla="*/ 0 w 12"/>
                    <a:gd name="T41" fmla="*/ 10 h 20"/>
                    <a:gd name="T42" fmla="*/ 0 w 12"/>
                    <a:gd name="T43" fmla="*/ 10 h 20"/>
                    <a:gd name="T44" fmla="*/ 0 w 12"/>
                    <a:gd name="T45" fmla="*/ 10 h 20"/>
                    <a:gd name="T46" fmla="*/ 12 w 12"/>
                    <a:gd name="T47" fmla="*/ 10 h 20"/>
                    <a:gd name="T48" fmla="*/ 12 w 12"/>
                    <a:gd name="T49" fmla="*/ 10 h 20"/>
                    <a:gd name="T50" fmla="*/ 12 w 12"/>
                    <a:gd name="T51" fmla="*/ 10 h 20"/>
                    <a:gd name="T52" fmla="*/ 12 w 12"/>
                    <a:gd name="T53" fmla="*/ 10 h 20"/>
                    <a:gd name="T54" fmla="*/ 12 w 12"/>
                    <a:gd name="T55" fmla="*/ 10 h 20"/>
                    <a:gd name="T56" fmla="*/ 12 w 12"/>
                    <a:gd name="T57" fmla="*/ 10 h 20"/>
                    <a:gd name="T58" fmla="*/ 12 w 12"/>
                    <a:gd name="T59" fmla="*/ 10 h 20"/>
                    <a:gd name="T60" fmla="*/ 12 w 12"/>
                    <a:gd name="T61" fmla="*/ 10 h 20"/>
                    <a:gd name="T62" fmla="*/ 12 w 12"/>
                    <a:gd name="T63" fmla="*/ 10 h 20"/>
                    <a:gd name="T64" fmla="*/ 12 w 12"/>
                    <a:gd name="T65" fmla="*/ 0 h 20"/>
                    <a:gd name="T66" fmla="*/ 12 w 12"/>
                    <a:gd name="T67" fmla="*/ 0 h 20"/>
                    <a:gd name="T68" fmla="*/ 12 w 12"/>
                    <a:gd name="T69" fmla="*/ 0 h 20"/>
                    <a:gd name="T70" fmla="*/ 12 w 12"/>
                    <a:gd name="T71" fmla="*/ 0 h 20"/>
                    <a:gd name="T72" fmla="*/ 12 w 12"/>
                    <a:gd name="T73" fmla="*/ 0 h 20"/>
                    <a:gd name="T74" fmla="*/ 12 w 12"/>
                    <a:gd name="T75" fmla="*/ 0 h 20"/>
                    <a:gd name="T76" fmla="*/ 12 w 12"/>
                    <a:gd name="T77" fmla="*/ 0 h 20"/>
                    <a:gd name="T78" fmla="*/ 12 w 12"/>
                    <a:gd name="T79" fmla="*/ 0 h 20"/>
                    <a:gd name="T80" fmla="*/ 12 w 12"/>
                    <a:gd name="T81" fmla="*/ 0 h 20"/>
                    <a:gd name="T82" fmla="*/ 12 w 12"/>
                    <a:gd name="T83" fmla="*/ 0 h 20"/>
                    <a:gd name="T84" fmla="*/ 12 w 12"/>
                    <a:gd name="T85" fmla="*/ 0 h 20"/>
                    <a:gd name="T86" fmla="*/ 12 w 12"/>
                    <a:gd name="T87" fmla="*/ 0 h 20"/>
                    <a:gd name="T88" fmla="*/ 12 w 12"/>
                    <a:gd name="T89" fmla="*/ 0 h 20"/>
                    <a:gd name="T90" fmla="*/ 12 w 12"/>
                    <a:gd name="T91" fmla="*/ 0 h 20"/>
                    <a:gd name="T92" fmla="*/ 12 w 12"/>
                    <a:gd name="T93" fmla="*/ 0 h 20"/>
                    <a:gd name="T94" fmla="*/ 12 w 12"/>
                    <a:gd name="T95" fmla="*/ 0 h 20"/>
                    <a:gd name="T96" fmla="*/ 12 w 12"/>
                    <a:gd name="T97" fmla="*/ 0 h 20"/>
                    <a:gd name="T98" fmla="*/ 12 w 12"/>
                    <a:gd name="T99" fmla="*/ 0 h 20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2"/>
                    <a:gd name="T151" fmla="*/ 0 h 20"/>
                    <a:gd name="T152" fmla="*/ 12 w 12"/>
                    <a:gd name="T153" fmla="*/ 20 h 20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2" h="20">
                      <a:moveTo>
                        <a:pt x="0" y="20"/>
                      </a:moveTo>
                      <a:lnTo>
                        <a:pt x="0" y="20"/>
                      </a:lnTo>
                      <a:lnTo>
                        <a:pt x="0" y="10"/>
                      </a:lnTo>
                      <a:lnTo>
                        <a:pt x="12" y="10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68" name="Freeform 66"/>
                <p:cNvSpPr>
                  <a:spLocks/>
                </p:cNvSpPr>
                <p:nvPr/>
              </p:nvSpPr>
              <p:spPr bwMode="auto">
                <a:xfrm>
                  <a:off x="1236" y="2324"/>
                  <a:ext cx="11" cy="9"/>
                </a:xfrm>
                <a:custGeom>
                  <a:avLst/>
                  <a:gdLst>
                    <a:gd name="T0" fmla="*/ 0 w 11"/>
                    <a:gd name="T1" fmla="*/ 9 h 9"/>
                    <a:gd name="T2" fmla="*/ 0 w 11"/>
                    <a:gd name="T3" fmla="*/ 9 h 9"/>
                    <a:gd name="T4" fmla="*/ 0 w 11"/>
                    <a:gd name="T5" fmla="*/ 9 h 9"/>
                    <a:gd name="T6" fmla="*/ 0 w 11"/>
                    <a:gd name="T7" fmla="*/ 9 h 9"/>
                    <a:gd name="T8" fmla="*/ 0 w 11"/>
                    <a:gd name="T9" fmla="*/ 9 h 9"/>
                    <a:gd name="T10" fmla="*/ 0 w 11"/>
                    <a:gd name="T11" fmla="*/ 9 h 9"/>
                    <a:gd name="T12" fmla="*/ 0 w 11"/>
                    <a:gd name="T13" fmla="*/ 9 h 9"/>
                    <a:gd name="T14" fmla="*/ 0 w 11"/>
                    <a:gd name="T15" fmla="*/ 9 h 9"/>
                    <a:gd name="T16" fmla="*/ 0 w 11"/>
                    <a:gd name="T17" fmla="*/ 9 h 9"/>
                    <a:gd name="T18" fmla="*/ 0 w 11"/>
                    <a:gd name="T19" fmla="*/ 9 h 9"/>
                    <a:gd name="T20" fmla="*/ 0 w 11"/>
                    <a:gd name="T21" fmla="*/ 9 h 9"/>
                    <a:gd name="T22" fmla="*/ 0 w 11"/>
                    <a:gd name="T23" fmla="*/ 9 h 9"/>
                    <a:gd name="T24" fmla="*/ 0 w 11"/>
                    <a:gd name="T25" fmla="*/ 9 h 9"/>
                    <a:gd name="T26" fmla="*/ 0 w 11"/>
                    <a:gd name="T27" fmla="*/ 0 h 9"/>
                    <a:gd name="T28" fmla="*/ 0 w 11"/>
                    <a:gd name="T29" fmla="*/ 0 h 9"/>
                    <a:gd name="T30" fmla="*/ 0 w 11"/>
                    <a:gd name="T31" fmla="*/ 0 h 9"/>
                    <a:gd name="T32" fmla="*/ 0 w 11"/>
                    <a:gd name="T33" fmla="*/ 0 h 9"/>
                    <a:gd name="T34" fmla="*/ 0 w 11"/>
                    <a:gd name="T35" fmla="*/ 0 h 9"/>
                    <a:gd name="T36" fmla="*/ 0 w 11"/>
                    <a:gd name="T37" fmla="*/ 0 h 9"/>
                    <a:gd name="T38" fmla="*/ 0 w 11"/>
                    <a:gd name="T39" fmla="*/ 0 h 9"/>
                    <a:gd name="T40" fmla="*/ 0 w 11"/>
                    <a:gd name="T41" fmla="*/ 0 h 9"/>
                    <a:gd name="T42" fmla="*/ 0 w 11"/>
                    <a:gd name="T43" fmla="*/ 0 h 9"/>
                    <a:gd name="T44" fmla="*/ 0 w 11"/>
                    <a:gd name="T45" fmla="*/ 0 h 9"/>
                    <a:gd name="T46" fmla="*/ 0 w 11"/>
                    <a:gd name="T47" fmla="*/ 0 h 9"/>
                    <a:gd name="T48" fmla="*/ 0 w 11"/>
                    <a:gd name="T49" fmla="*/ 0 h 9"/>
                    <a:gd name="T50" fmla="*/ 0 w 11"/>
                    <a:gd name="T51" fmla="*/ 0 h 9"/>
                    <a:gd name="T52" fmla="*/ 0 w 11"/>
                    <a:gd name="T53" fmla="*/ 0 h 9"/>
                    <a:gd name="T54" fmla="*/ 0 w 11"/>
                    <a:gd name="T55" fmla="*/ 0 h 9"/>
                    <a:gd name="T56" fmla="*/ 0 w 11"/>
                    <a:gd name="T57" fmla="*/ 0 h 9"/>
                    <a:gd name="T58" fmla="*/ 0 w 11"/>
                    <a:gd name="T59" fmla="*/ 0 h 9"/>
                    <a:gd name="T60" fmla="*/ 0 w 11"/>
                    <a:gd name="T61" fmla="*/ 0 h 9"/>
                    <a:gd name="T62" fmla="*/ 0 w 11"/>
                    <a:gd name="T63" fmla="*/ 0 h 9"/>
                    <a:gd name="T64" fmla="*/ 0 w 11"/>
                    <a:gd name="T65" fmla="*/ 0 h 9"/>
                    <a:gd name="T66" fmla="*/ 0 w 11"/>
                    <a:gd name="T67" fmla="*/ 0 h 9"/>
                    <a:gd name="T68" fmla="*/ 0 w 11"/>
                    <a:gd name="T69" fmla="*/ 0 h 9"/>
                    <a:gd name="T70" fmla="*/ 0 w 11"/>
                    <a:gd name="T71" fmla="*/ 0 h 9"/>
                    <a:gd name="T72" fmla="*/ 0 w 11"/>
                    <a:gd name="T73" fmla="*/ 0 h 9"/>
                    <a:gd name="T74" fmla="*/ 0 w 11"/>
                    <a:gd name="T75" fmla="*/ 0 h 9"/>
                    <a:gd name="T76" fmla="*/ 0 w 11"/>
                    <a:gd name="T77" fmla="*/ 0 h 9"/>
                    <a:gd name="T78" fmla="*/ 0 w 11"/>
                    <a:gd name="T79" fmla="*/ 0 h 9"/>
                    <a:gd name="T80" fmla="*/ 11 w 11"/>
                    <a:gd name="T81" fmla="*/ 0 h 9"/>
                    <a:gd name="T82" fmla="*/ 11 w 11"/>
                    <a:gd name="T83" fmla="*/ 0 h 9"/>
                    <a:gd name="T84" fmla="*/ 11 w 11"/>
                    <a:gd name="T85" fmla="*/ 0 h 9"/>
                    <a:gd name="T86" fmla="*/ 11 w 11"/>
                    <a:gd name="T87" fmla="*/ 0 h 9"/>
                    <a:gd name="T88" fmla="*/ 11 w 11"/>
                    <a:gd name="T89" fmla="*/ 0 h 9"/>
                    <a:gd name="T90" fmla="*/ 11 w 11"/>
                    <a:gd name="T91" fmla="*/ 0 h 9"/>
                    <a:gd name="T92" fmla="*/ 11 w 11"/>
                    <a:gd name="T93" fmla="*/ 0 h 9"/>
                    <a:gd name="T94" fmla="*/ 11 w 11"/>
                    <a:gd name="T95" fmla="*/ 0 h 9"/>
                    <a:gd name="T96" fmla="*/ 11 w 11"/>
                    <a:gd name="T97" fmla="*/ 0 h 9"/>
                    <a:gd name="T98" fmla="*/ 11 w 11"/>
                    <a:gd name="T99" fmla="*/ 0 h 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1"/>
                    <a:gd name="T151" fmla="*/ 0 h 9"/>
                    <a:gd name="T152" fmla="*/ 11 w 11"/>
                    <a:gd name="T153" fmla="*/ 9 h 9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1" h="9">
                      <a:moveTo>
                        <a:pt x="0" y="9"/>
                      </a:moveTo>
                      <a:lnTo>
                        <a:pt x="0" y="9"/>
                      </a:lnTo>
                      <a:lnTo>
                        <a:pt x="0" y="0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69" name="Freeform 67"/>
                <p:cNvSpPr>
                  <a:spLocks/>
                </p:cNvSpPr>
                <p:nvPr/>
              </p:nvSpPr>
              <p:spPr bwMode="auto">
                <a:xfrm>
                  <a:off x="1247" y="2314"/>
                  <a:ext cx="1" cy="10"/>
                </a:xfrm>
                <a:custGeom>
                  <a:avLst/>
                  <a:gdLst>
                    <a:gd name="T0" fmla="*/ 0 w 1"/>
                    <a:gd name="T1" fmla="*/ 10 h 10"/>
                    <a:gd name="T2" fmla="*/ 0 w 1"/>
                    <a:gd name="T3" fmla="*/ 0 h 10"/>
                    <a:gd name="T4" fmla="*/ 0 w 1"/>
                    <a:gd name="T5" fmla="*/ 0 h 10"/>
                    <a:gd name="T6" fmla="*/ 0 w 1"/>
                    <a:gd name="T7" fmla="*/ 0 h 10"/>
                    <a:gd name="T8" fmla="*/ 0 w 1"/>
                    <a:gd name="T9" fmla="*/ 0 h 10"/>
                    <a:gd name="T10" fmla="*/ 0 w 1"/>
                    <a:gd name="T11" fmla="*/ 0 h 10"/>
                    <a:gd name="T12" fmla="*/ 0 w 1"/>
                    <a:gd name="T13" fmla="*/ 0 h 10"/>
                    <a:gd name="T14" fmla="*/ 0 w 1"/>
                    <a:gd name="T15" fmla="*/ 0 h 10"/>
                    <a:gd name="T16" fmla="*/ 0 w 1"/>
                    <a:gd name="T17" fmla="*/ 0 h 10"/>
                    <a:gd name="T18" fmla="*/ 0 w 1"/>
                    <a:gd name="T19" fmla="*/ 0 h 10"/>
                    <a:gd name="T20" fmla="*/ 0 w 1"/>
                    <a:gd name="T21" fmla="*/ 0 h 10"/>
                    <a:gd name="T22" fmla="*/ 0 w 1"/>
                    <a:gd name="T23" fmla="*/ 0 h 10"/>
                    <a:gd name="T24" fmla="*/ 0 w 1"/>
                    <a:gd name="T25" fmla="*/ 0 h 10"/>
                    <a:gd name="T26" fmla="*/ 0 w 1"/>
                    <a:gd name="T27" fmla="*/ 0 h 10"/>
                    <a:gd name="T28" fmla="*/ 0 w 1"/>
                    <a:gd name="T29" fmla="*/ 0 h 10"/>
                    <a:gd name="T30" fmla="*/ 0 w 1"/>
                    <a:gd name="T31" fmla="*/ 0 h 10"/>
                    <a:gd name="T32" fmla="*/ 0 w 1"/>
                    <a:gd name="T33" fmla="*/ 0 h 10"/>
                    <a:gd name="T34" fmla="*/ 0 w 1"/>
                    <a:gd name="T35" fmla="*/ 0 h 10"/>
                    <a:gd name="T36" fmla="*/ 0 w 1"/>
                    <a:gd name="T37" fmla="*/ 0 h 10"/>
                    <a:gd name="T38" fmla="*/ 0 w 1"/>
                    <a:gd name="T39" fmla="*/ 0 h 10"/>
                    <a:gd name="T40" fmla="*/ 0 w 1"/>
                    <a:gd name="T41" fmla="*/ 0 h 10"/>
                    <a:gd name="T42" fmla="*/ 0 w 1"/>
                    <a:gd name="T43" fmla="*/ 0 h 10"/>
                    <a:gd name="T44" fmla="*/ 0 w 1"/>
                    <a:gd name="T45" fmla="*/ 0 h 10"/>
                    <a:gd name="T46" fmla="*/ 0 w 1"/>
                    <a:gd name="T47" fmla="*/ 0 h 10"/>
                    <a:gd name="T48" fmla="*/ 0 w 1"/>
                    <a:gd name="T49" fmla="*/ 0 h 10"/>
                    <a:gd name="T50" fmla="*/ 0 w 1"/>
                    <a:gd name="T51" fmla="*/ 0 h 10"/>
                    <a:gd name="T52" fmla="*/ 0 w 1"/>
                    <a:gd name="T53" fmla="*/ 0 h 10"/>
                    <a:gd name="T54" fmla="*/ 0 w 1"/>
                    <a:gd name="T55" fmla="*/ 0 h 10"/>
                    <a:gd name="T56" fmla="*/ 0 w 1"/>
                    <a:gd name="T57" fmla="*/ 0 h 10"/>
                    <a:gd name="T58" fmla="*/ 0 w 1"/>
                    <a:gd name="T59" fmla="*/ 0 h 10"/>
                    <a:gd name="T60" fmla="*/ 0 w 1"/>
                    <a:gd name="T61" fmla="*/ 0 h 10"/>
                    <a:gd name="T62" fmla="*/ 0 w 1"/>
                    <a:gd name="T63" fmla="*/ 0 h 10"/>
                    <a:gd name="T64" fmla="*/ 0 w 1"/>
                    <a:gd name="T65" fmla="*/ 0 h 10"/>
                    <a:gd name="T66" fmla="*/ 0 w 1"/>
                    <a:gd name="T67" fmla="*/ 0 h 10"/>
                    <a:gd name="T68" fmla="*/ 0 w 1"/>
                    <a:gd name="T69" fmla="*/ 0 h 10"/>
                    <a:gd name="T70" fmla="*/ 0 w 1"/>
                    <a:gd name="T71" fmla="*/ 0 h 10"/>
                    <a:gd name="T72" fmla="*/ 0 w 1"/>
                    <a:gd name="T73" fmla="*/ 0 h 10"/>
                    <a:gd name="T74" fmla="*/ 0 w 1"/>
                    <a:gd name="T75" fmla="*/ 0 h 10"/>
                    <a:gd name="T76" fmla="*/ 0 w 1"/>
                    <a:gd name="T77" fmla="*/ 0 h 10"/>
                    <a:gd name="T78" fmla="*/ 0 w 1"/>
                    <a:gd name="T79" fmla="*/ 0 h 10"/>
                    <a:gd name="T80" fmla="*/ 0 w 1"/>
                    <a:gd name="T81" fmla="*/ 0 h 10"/>
                    <a:gd name="T82" fmla="*/ 0 w 1"/>
                    <a:gd name="T83" fmla="*/ 0 h 10"/>
                    <a:gd name="T84" fmla="*/ 0 w 1"/>
                    <a:gd name="T85" fmla="*/ 0 h 10"/>
                    <a:gd name="T86" fmla="*/ 0 w 1"/>
                    <a:gd name="T87" fmla="*/ 0 h 10"/>
                    <a:gd name="T88" fmla="*/ 0 w 1"/>
                    <a:gd name="T89" fmla="*/ 0 h 10"/>
                    <a:gd name="T90" fmla="*/ 0 w 1"/>
                    <a:gd name="T91" fmla="*/ 0 h 10"/>
                    <a:gd name="T92" fmla="*/ 0 w 1"/>
                    <a:gd name="T93" fmla="*/ 0 h 10"/>
                    <a:gd name="T94" fmla="*/ 0 w 1"/>
                    <a:gd name="T95" fmla="*/ 0 h 10"/>
                    <a:gd name="T96" fmla="*/ 0 w 1"/>
                    <a:gd name="T97" fmla="*/ 0 h 10"/>
                    <a:gd name="T98" fmla="*/ 0 w 1"/>
                    <a:gd name="T99" fmla="*/ 0 h 10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"/>
                    <a:gd name="T151" fmla="*/ 0 h 10"/>
                    <a:gd name="T152" fmla="*/ 1 w 1"/>
                    <a:gd name="T153" fmla="*/ 10 h 10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" h="10">
                      <a:moveTo>
                        <a:pt x="0" y="1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0" name="Freeform 68"/>
                <p:cNvSpPr>
                  <a:spLocks/>
                </p:cNvSpPr>
                <p:nvPr/>
              </p:nvSpPr>
              <p:spPr bwMode="auto">
                <a:xfrm>
                  <a:off x="1247" y="2304"/>
                  <a:ext cx="12" cy="10"/>
                </a:xfrm>
                <a:custGeom>
                  <a:avLst/>
                  <a:gdLst>
                    <a:gd name="T0" fmla="*/ 0 w 12"/>
                    <a:gd name="T1" fmla="*/ 10 h 10"/>
                    <a:gd name="T2" fmla="*/ 0 w 12"/>
                    <a:gd name="T3" fmla="*/ 10 h 10"/>
                    <a:gd name="T4" fmla="*/ 0 w 12"/>
                    <a:gd name="T5" fmla="*/ 10 h 10"/>
                    <a:gd name="T6" fmla="*/ 0 w 12"/>
                    <a:gd name="T7" fmla="*/ 10 h 10"/>
                    <a:gd name="T8" fmla="*/ 0 w 12"/>
                    <a:gd name="T9" fmla="*/ 10 h 10"/>
                    <a:gd name="T10" fmla="*/ 0 w 12"/>
                    <a:gd name="T11" fmla="*/ 10 h 10"/>
                    <a:gd name="T12" fmla="*/ 0 w 12"/>
                    <a:gd name="T13" fmla="*/ 10 h 10"/>
                    <a:gd name="T14" fmla="*/ 12 w 12"/>
                    <a:gd name="T15" fmla="*/ 10 h 10"/>
                    <a:gd name="T16" fmla="*/ 12 w 12"/>
                    <a:gd name="T17" fmla="*/ 10 h 10"/>
                    <a:gd name="T18" fmla="*/ 12 w 12"/>
                    <a:gd name="T19" fmla="*/ 10 h 10"/>
                    <a:gd name="T20" fmla="*/ 12 w 12"/>
                    <a:gd name="T21" fmla="*/ 10 h 10"/>
                    <a:gd name="T22" fmla="*/ 12 w 12"/>
                    <a:gd name="T23" fmla="*/ 10 h 10"/>
                    <a:gd name="T24" fmla="*/ 12 w 12"/>
                    <a:gd name="T25" fmla="*/ 0 h 10"/>
                    <a:gd name="T26" fmla="*/ 12 w 12"/>
                    <a:gd name="T27" fmla="*/ 0 h 10"/>
                    <a:gd name="T28" fmla="*/ 12 w 12"/>
                    <a:gd name="T29" fmla="*/ 0 h 10"/>
                    <a:gd name="T30" fmla="*/ 12 w 12"/>
                    <a:gd name="T31" fmla="*/ 0 h 10"/>
                    <a:gd name="T32" fmla="*/ 12 w 12"/>
                    <a:gd name="T33" fmla="*/ 0 h 10"/>
                    <a:gd name="T34" fmla="*/ 12 w 12"/>
                    <a:gd name="T35" fmla="*/ 0 h 10"/>
                    <a:gd name="T36" fmla="*/ 12 w 12"/>
                    <a:gd name="T37" fmla="*/ 0 h 10"/>
                    <a:gd name="T38" fmla="*/ 12 w 12"/>
                    <a:gd name="T39" fmla="*/ 0 h 10"/>
                    <a:gd name="T40" fmla="*/ 12 w 12"/>
                    <a:gd name="T41" fmla="*/ 0 h 10"/>
                    <a:gd name="T42" fmla="*/ 12 w 12"/>
                    <a:gd name="T43" fmla="*/ 0 h 10"/>
                    <a:gd name="T44" fmla="*/ 12 w 12"/>
                    <a:gd name="T45" fmla="*/ 0 h 10"/>
                    <a:gd name="T46" fmla="*/ 12 w 12"/>
                    <a:gd name="T47" fmla="*/ 0 h 10"/>
                    <a:gd name="T48" fmla="*/ 12 w 12"/>
                    <a:gd name="T49" fmla="*/ 0 h 10"/>
                    <a:gd name="T50" fmla="*/ 12 w 12"/>
                    <a:gd name="T51" fmla="*/ 0 h 10"/>
                    <a:gd name="T52" fmla="*/ 12 w 12"/>
                    <a:gd name="T53" fmla="*/ 0 h 10"/>
                    <a:gd name="T54" fmla="*/ 12 w 12"/>
                    <a:gd name="T55" fmla="*/ 0 h 10"/>
                    <a:gd name="T56" fmla="*/ 12 w 12"/>
                    <a:gd name="T57" fmla="*/ 0 h 10"/>
                    <a:gd name="T58" fmla="*/ 12 w 12"/>
                    <a:gd name="T59" fmla="*/ 0 h 10"/>
                    <a:gd name="T60" fmla="*/ 12 w 12"/>
                    <a:gd name="T61" fmla="*/ 0 h 10"/>
                    <a:gd name="T62" fmla="*/ 12 w 12"/>
                    <a:gd name="T63" fmla="*/ 0 h 10"/>
                    <a:gd name="T64" fmla="*/ 12 w 12"/>
                    <a:gd name="T65" fmla="*/ 0 h 10"/>
                    <a:gd name="T66" fmla="*/ 12 w 12"/>
                    <a:gd name="T67" fmla="*/ 0 h 10"/>
                    <a:gd name="T68" fmla="*/ 12 w 12"/>
                    <a:gd name="T69" fmla="*/ 0 h 10"/>
                    <a:gd name="T70" fmla="*/ 12 w 12"/>
                    <a:gd name="T71" fmla="*/ 0 h 10"/>
                    <a:gd name="T72" fmla="*/ 12 w 12"/>
                    <a:gd name="T73" fmla="*/ 0 h 10"/>
                    <a:gd name="T74" fmla="*/ 12 w 12"/>
                    <a:gd name="T75" fmla="*/ 0 h 10"/>
                    <a:gd name="T76" fmla="*/ 12 w 12"/>
                    <a:gd name="T77" fmla="*/ 0 h 10"/>
                    <a:gd name="T78" fmla="*/ 12 w 12"/>
                    <a:gd name="T79" fmla="*/ 0 h 10"/>
                    <a:gd name="T80" fmla="*/ 12 w 12"/>
                    <a:gd name="T81" fmla="*/ 0 h 10"/>
                    <a:gd name="T82" fmla="*/ 12 w 12"/>
                    <a:gd name="T83" fmla="*/ 0 h 10"/>
                    <a:gd name="T84" fmla="*/ 12 w 12"/>
                    <a:gd name="T85" fmla="*/ 0 h 10"/>
                    <a:gd name="T86" fmla="*/ 12 w 12"/>
                    <a:gd name="T87" fmla="*/ 0 h 10"/>
                    <a:gd name="T88" fmla="*/ 12 w 12"/>
                    <a:gd name="T89" fmla="*/ 0 h 10"/>
                    <a:gd name="T90" fmla="*/ 12 w 12"/>
                    <a:gd name="T91" fmla="*/ 0 h 10"/>
                    <a:gd name="T92" fmla="*/ 12 w 12"/>
                    <a:gd name="T93" fmla="*/ 0 h 10"/>
                    <a:gd name="T94" fmla="*/ 12 w 12"/>
                    <a:gd name="T95" fmla="*/ 0 h 10"/>
                    <a:gd name="T96" fmla="*/ 12 w 12"/>
                    <a:gd name="T97" fmla="*/ 0 h 10"/>
                    <a:gd name="T98" fmla="*/ 12 w 12"/>
                    <a:gd name="T99" fmla="*/ 0 h 10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2"/>
                    <a:gd name="T151" fmla="*/ 0 h 10"/>
                    <a:gd name="T152" fmla="*/ 12 w 12"/>
                    <a:gd name="T153" fmla="*/ 10 h 10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2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2" y="10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1" name="Freeform 69"/>
                <p:cNvSpPr>
                  <a:spLocks/>
                </p:cNvSpPr>
                <p:nvPr/>
              </p:nvSpPr>
              <p:spPr bwMode="auto">
                <a:xfrm>
                  <a:off x="1259" y="2304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0 w 1"/>
                    <a:gd name="T23" fmla="*/ 0 h 1"/>
                    <a:gd name="T24" fmla="*/ 0 w 1"/>
                    <a:gd name="T25" fmla="*/ 0 h 1"/>
                    <a:gd name="T26" fmla="*/ 0 w 1"/>
                    <a:gd name="T27" fmla="*/ 0 h 1"/>
                    <a:gd name="T28" fmla="*/ 0 w 1"/>
                    <a:gd name="T29" fmla="*/ 0 h 1"/>
                    <a:gd name="T30" fmla="*/ 0 w 1"/>
                    <a:gd name="T31" fmla="*/ 0 h 1"/>
                    <a:gd name="T32" fmla="*/ 0 w 1"/>
                    <a:gd name="T33" fmla="*/ 0 h 1"/>
                    <a:gd name="T34" fmla="*/ 0 w 1"/>
                    <a:gd name="T35" fmla="*/ 0 h 1"/>
                    <a:gd name="T36" fmla="*/ 0 w 1"/>
                    <a:gd name="T37" fmla="*/ 0 h 1"/>
                    <a:gd name="T38" fmla="*/ 0 w 1"/>
                    <a:gd name="T39" fmla="*/ 0 h 1"/>
                    <a:gd name="T40" fmla="*/ 0 w 1"/>
                    <a:gd name="T41" fmla="*/ 0 h 1"/>
                    <a:gd name="T42" fmla="*/ 0 w 1"/>
                    <a:gd name="T43" fmla="*/ 0 h 1"/>
                    <a:gd name="T44" fmla="*/ 0 w 1"/>
                    <a:gd name="T45" fmla="*/ 0 h 1"/>
                    <a:gd name="T46" fmla="*/ 0 w 1"/>
                    <a:gd name="T47" fmla="*/ 0 h 1"/>
                    <a:gd name="T48" fmla="*/ 0 w 1"/>
                    <a:gd name="T49" fmla="*/ 0 h 1"/>
                    <a:gd name="T50" fmla="*/ 0 w 1"/>
                    <a:gd name="T51" fmla="*/ 0 h 1"/>
                    <a:gd name="T52" fmla="*/ 0 w 1"/>
                    <a:gd name="T53" fmla="*/ 0 h 1"/>
                    <a:gd name="T54" fmla="*/ 0 w 1"/>
                    <a:gd name="T55" fmla="*/ 0 h 1"/>
                    <a:gd name="T56" fmla="*/ 0 w 1"/>
                    <a:gd name="T57" fmla="*/ 0 h 1"/>
                    <a:gd name="T58" fmla="*/ 0 w 1"/>
                    <a:gd name="T59" fmla="*/ 0 h 1"/>
                    <a:gd name="T60" fmla="*/ 0 w 1"/>
                    <a:gd name="T61" fmla="*/ 0 h 1"/>
                    <a:gd name="T62" fmla="*/ 0 w 1"/>
                    <a:gd name="T63" fmla="*/ 0 h 1"/>
                    <a:gd name="T64" fmla="*/ 0 w 1"/>
                    <a:gd name="T65" fmla="*/ 0 h 1"/>
                    <a:gd name="T66" fmla="*/ 0 w 1"/>
                    <a:gd name="T67" fmla="*/ 0 h 1"/>
                    <a:gd name="T68" fmla="*/ 0 w 1"/>
                    <a:gd name="T69" fmla="*/ 0 h 1"/>
                    <a:gd name="T70" fmla="*/ 0 w 1"/>
                    <a:gd name="T71" fmla="*/ 0 h 1"/>
                    <a:gd name="T72" fmla="*/ 0 w 1"/>
                    <a:gd name="T73" fmla="*/ 0 h 1"/>
                    <a:gd name="T74" fmla="*/ 0 w 1"/>
                    <a:gd name="T75" fmla="*/ 0 h 1"/>
                    <a:gd name="T76" fmla="*/ 0 w 1"/>
                    <a:gd name="T77" fmla="*/ 0 h 1"/>
                    <a:gd name="T78" fmla="*/ 0 w 1"/>
                    <a:gd name="T79" fmla="*/ 0 h 1"/>
                    <a:gd name="T80" fmla="*/ 0 w 1"/>
                    <a:gd name="T81" fmla="*/ 0 h 1"/>
                    <a:gd name="T82" fmla="*/ 0 w 1"/>
                    <a:gd name="T83" fmla="*/ 0 h 1"/>
                    <a:gd name="T84" fmla="*/ 0 w 1"/>
                    <a:gd name="T85" fmla="*/ 0 h 1"/>
                    <a:gd name="T86" fmla="*/ 0 w 1"/>
                    <a:gd name="T87" fmla="*/ 0 h 1"/>
                    <a:gd name="T88" fmla="*/ 0 w 1"/>
                    <a:gd name="T89" fmla="*/ 0 h 1"/>
                    <a:gd name="T90" fmla="*/ 0 w 1"/>
                    <a:gd name="T91" fmla="*/ 0 h 1"/>
                    <a:gd name="T92" fmla="*/ 0 w 1"/>
                    <a:gd name="T93" fmla="*/ 0 h 1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1"/>
                    <a:gd name="T142" fmla="*/ 0 h 1"/>
                    <a:gd name="T143" fmla="*/ 1 w 1"/>
                    <a:gd name="T144" fmla="*/ 1 h 1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2" name="Freeform 70"/>
                <p:cNvSpPr>
                  <a:spLocks/>
                </p:cNvSpPr>
                <p:nvPr/>
              </p:nvSpPr>
              <p:spPr bwMode="auto">
                <a:xfrm>
                  <a:off x="1259" y="2304"/>
                  <a:ext cx="11" cy="10"/>
                </a:xfrm>
                <a:custGeom>
                  <a:avLst/>
                  <a:gdLst>
                    <a:gd name="T0" fmla="*/ 0 w 11"/>
                    <a:gd name="T1" fmla="*/ 0 h 10"/>
                    <a:gd name="T2" fmla="*/ 11 w 11"/>
                    <a:gd name="T3" fmla="*/ 0 h 10"/>
                    <a:gd name="T4" fmla="*/ 11 w 11"/>
                    <a:gd name="T5" fmla="*/ 0 h 10"/>
                    <a:gd name="T6" fmla="*/ 11 w 11"/>
                    <a:gd name="T7" fmla="*/ 0 h 10"/>
                    <a:gd name="T8" fmla="*/ 11 w 11"/>
                    <a:gd name="T9" fmla="*/ 0 h 10"/>
                    <a:gd name="T10" fmla="*/ 11 w 11"/>
                    <a:gd name="T11" fmla="*/ 0 h 10"/>
                    <a:gd name="T12" fmla="*/ 11 w 11"/>
                    <a:gd name="T13" fmla="*/ 0 h 10"/>
                    <a:gd name="T14" fmla="*/ 11 w 11"/>
                    <a:gd name="T15" fmla="*/ 0 h 10"/>
                    <a:gd name="T16" fmla="*/ 11 w 11"/>
                    <a:gd name="T17" fmla="*/ 0 h 10"/>
                    <a:gd name="T18" fmla="*/ 11 w 11"/>
                    <a:gd name="T19" fmla="*/ 0 h 10"/>
                    <a:gd name="T20" fmla="*/ 11 w 11"/>
                    <a:gd name="T21" fmla="*/ 0 h 10"/>
                    <a:gd name="T22" fmla="*/ 11 w 11"/>
                    <a:gd name="T23" fmla="*/ 0 h 10"/>
                    <a:gd name="T24" fmla="*/ 11 w 11"/>
                    <a:gd name="T25" fmla="*/ 0 h 10"/>
                    <a:gd name="T26" fmla="*/ 11 w 11"/>
                    <a:gd name="T27" fmla="*/ 0 h 10"/>
                    <a:gd name="T28" fmla="*/ 11 w 11"/>
                    <a:gd name="T29" fmla="*/ 0 h 10"/>
                    <a:gd name="T30" fmla="*/ 11 w 11"/>
                    <a:gd name="T31" fmla="*/ 0 h 10"/>
                    <a:gd name="T32" fmla="*/ 11 w 11"/>
                    <a:gd name="T33" fmla="*/ 0 h 10"/>
                    <a:gd name="T34" fmla="*/ 11 w 11"/>
                    <a:gd name="T35" fmla="*/ 0 h 10"/>
                    <a:gd name="T36" fmla="*/ 11 w 11"/>
                    <a:gd name="T37" fmla="*/ 0 h 10"/>
                    <a:gd name="T38" fmla="*/ 11 w 11"/>
                    <a:gd name="T39" fmla="*/ 0 h 10"/>
                    <a:gd name="T40" fmla="*/ 11 w 11"/>
                    <a:gd name="T41" fmla="*/ 0 h 10"/>
                    <a:gd name="T42" fmla="*/ 11 w 11"/>
                    <a:gd name="T43" fmla="*/ 0 h 10"/>
                    <a:gd name="T44" fmla="*/ 11 w 11"/>
                    <a:gd name="T45" fmla="*/ 0 h 10"/>
                    <a:gd name="T46" fmla="*/ 11 w 11"/>
                    <a:gd name="T47" fmla="*/ 0 h 10"/>
                    <a:gd name="T48" fmla="*/ 11 w 11"/>
                    <a:gd name="T49" fmla="*/ 0 h 10"/>
                    <a:gd name="T50" fmla="*/ 11 w 11"/>
                    <a:gd name="T51" fmla="*/ 0 h 10"/>
                    <a:gd name="T52" fmla="*/ 11 w 11"/>
                    <a:gd name="T53" fmla="*/ 0 h 10"/>
                    <a:gd name="T54" fmla="*/ 11 w 11"/>
                    <a:gd name="T55" fmla="*/ 0 h 10"/>
                    <a:gd name="T56" fmla="*/ 11 w 11"/>
                    <a:gd name="T57" fmla="*/ 0 h 10"/>
                    <a:gd name="T58" fmla="*/ 11 w 11"/>
                    <a:gd name="T59" fmla="*/ 0 h 10"/>
                    <a:gd name="T60" fmla="*/ 11 w 11"/>
                    <a:gd name="T61" fmla="*/ 0 h 10"/>
                    <a:gd name="T62" fmla="*/ 11 w 11"/>
                    <a:gd name="T63" fmla="*/ 0 h 10"/>
                    <a:gd name="T64" fmla="*/ 11 w 11"/>
                    <a:gd name="T65" fmla="*/ 0 h 10"/>
                    <a:gd name="T66" fmla="*/ 11 w 11"/>
                    <a:gd name="T67" fmla="*/ 0 h 10"/>
                    <a:gd name="T68" fmla="*/ 11 w 11"/>
                    <a:gd name="T69" fmla="*/ 0 h 10"/>
                    <a:gd name="T70" fmla="*/ 11 w 11"/>
                    <a:gd name="T71" fmla="*/ 0 h 10"/>
                    <a:gd name="T72" fmla="*/ 11 w 11"/>
                    <a:gd name="T73" fmla="*/ 0 h 10"/>
                    <a:gd name="T74" fmla="*/ 11 w 11"/>
                    <a:gd name="T75" fmla="*/ 10 h 10"/>
                    <a:gd name="T76" fmla="*/ 11 w 11"/>
                    <a:gd name="T77" fmla="*/ 10 h 10"/>
                    <a:gd name="T78" fmla="*/ 11 w 11"/>
                    <a:gd name="T79" fmla="*/ 10 h 10"/>
                    <a:gd name="T80" fmla="*/ 11 w 11"/>
                    <a:gd name="T81" fmla="*/ 10 h 10"/>
                    <a:gd name="T82" fmla="*/ 11 w 11"/>
                    <a:gd name="T83" fmla="*/ 10 h 10"/>
                    <a:gd name="T84" fmla="*/ 11 w 11"/>
                    <a:gd name="T85" fmla="*/ 10 h 10"/>
                    <a:gd name="T86" fmla="*/ 11 w 11"/>
                    <a:gd name="T87" fmla="*/ 10 h 10"/>
                    <a:gd name="T88" fmla="*/ 11 w 11"/>
                    <a:gd name="T89" fmla="*/ 10 h 10"/>
                    <a:gd name="T90" fmla="*/ 11 w 11"/>
                    <a:gd name="T91" fmla="*/ 10 h 10"/>
                    <a:gd name="T92" fmla="*/ 11 w 11"/>
                    <a:gd name="T93" fmla="*/ 10 h 10"/>
                    <a:gd name="T94" fmla="*/ 11 w 11"/>
                    <a:gd name="T95" fmla="*/ 10 h 10"/>
                    <a:gd name="T96" fmla="*/ 11 w 11"/>
                    <a:gd name="T97" fmla="*/ 10 h 10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1"/>
                    <a:gd name="T148" fmla="*/ 0 h 10"/>
                    <a:gd name="T149" fmla="*/ 11 w 11"/>
                    <a:gd name="T150" fmla="*/ 10 h 10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1" h="10"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1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3" name="Freeform 71"/>
                <p:cNvSpPr>
                  <a:spLocks/>
                </p:cNvSpPr>
                <p:nvPr/>
              </p:nvSpPr>
              <p:spPr bwMode="auto">
                <a:xfrm>
                  <a:off x="1270" y="2314"/>
                  <a:ext cx="12" cy="10"/>
                </a:xfrm>
                <a:custGeom>
                  <a:avLst/>
                  <a:gdLst>
                    <a:gd name="T0" fmla="*/ 0 w 12"/>
                    <a:gd name="T1" fmla="*/ 0 h 10"/>
                    <a:gd name="T2" fmla="*/ 0 w 12"/>
                    <a:gd name="T3" fmla="*/ 0 h 10"/>
                    <a:gd name="T4" fmla="*/ 0 w 12"/>
                    <a:gd name="T5" fmla="*/ 0 h 10"/>
                    <a:gd name="T6" fmla="*/ 0 w 12"/>
                    <a:gd name="T7" fmla="*/ 0 h 10"/>
                    <a:gd name="T8" fmla="*/ 0 w 12"/>
                    <a:gd name="T9" fmla="*/ 0 h 10"/>
                    <a:gd name="T10" fmla="*/ 0 w 12"/>
                    <a:gd name="T11" fmla="*/ 0 h 10"/>
                    <a:gd name="T12" fmla="*/ 0 w 12"/>
                    <a:gd name="T13" fmla="*/ 0 h 10"/>
                    <a:gd name="T14" fmla="*/ 0 w 12"/>
                    <a:gd name="T15" fmla="*/ 0 h 10"/>
                    <a:gd name="T16" fmla="*/ 0 w 12"/>
                    <a:gd name="T17" fmla="*/ 0 h 10"/>
                    <a:gd name="T18" fmla="*/ 0 w 12"/>
                    <a:gd name="T19" fmla="*/ 0 h 10"/>
                    <a:gd name="T20" fmla="*/ 0 w 12"/>
                    <a:gd name="T21" fmla="*/ 0 h 10"/>
                    <a:gd name="T22" fmla="*/ 0 w 12"/>
                    <a:gd name="T23" fmla="*/ 0 h 10"/>
                    <a:gd name="T24" fmla="*/ 0 w 12"/>
                    <a:gd name="T25" fmla="*/ 0 h 10"/>
                    <a:gd name="T26" fmla="*/ 0 w 12"/>
                    <a:gd name="T27" fmla="*/ 0 h 10"/>
                    <a:gd name="T28" fmla="*/ 0 w 12"/>
                    <a:gd name="T29" fmla="*/ 0 h 10"/>
                    <a:gd name="T30" fmla="*/ 0 w 12"/>
                    <a:gd name="T31" fmla="*/ 0 h 10"/>
                    <a:gd name="T32" fmla="*/ 0 w 12"/>
                    <a:gd name="T33" fmla="*/ 0 h 10"/>
                    <a:gd name="T34" fmla="*/ 12 w 12"/>
                    <a:gd name="T35" fmla="*/ 0 h 10"/>
                    <a:gd name="T36" fmla="*/ 12 w 12"/>
                    <a:gd name="T37" fmla="*/ 0 h 10"/>
                    <a:gd name="T38" fmla="*/ 12 w 12"/>
                    <a:gd name="T39" fmla="*/ 0 h 10"/>
                    <a:gd name="T40" fmla="*/ 12 w 12"/>
                    <a:gd name="T41" fmla="*/ 0 h 10"/>
                    <a:gd name="T42" fmla="*/ 12 w 12"/>
                    <a:gd name="T43" fmla="*/ 0 h 10"/>
                    <a:gd name="T44" fmla="*/ 12 w 12"/>
                    <a:gd name="T45" fmla="*/ 0 h 10"/>
                    <a:gd name="T46" fmla="*/ 12 w 12"/>
                    <a:gd name="T47" fmla="*/ 0 h 10"/>
                    <a:gd name="T48" fmla="*/ 12 w 12"/>
                    <a:gd name="T49" fmla="*/ 0 h 10"/>
                    <a:gd name="T50" fmla="*/ 12 w 12"/>
                    <a:gd name="T51" fmla="*/ 0 h 10"/>
                    <a:gd name="T52" fmla="*/ 12 w 12"/>
                    <a:gd name="T53" fmla="*/ 0 h 10"/>
                    <a:gd name="T54" fmla="*/ 12 w 12"/>
                    <a:gd name="T55" fmla="*/ 0 h 10"/>
                    <a:gd name="T56" fmla="*/ 12 w 12"/>
                    <a:gd name="T57" fmla="*/ 0 h 10"/>
                    <a:gd name="T58" fmla="*/ 12 w 12"/>
                    <a:gd name="T59" fmla="*/ 0 h 10"/>
                    <a:gd name="T60" fmla="*/ 12 w 12"/>
                    <a:gd name="T61" fmla="*/ 0 h 10"/>
                    <a:gd name="T62" fmla="*/ 12 w 12"/>
                    <a:gd name="T63" fmla="*/ 0 h 10"/>
                    <a:gd name="T64" fmla="*/ 12 w 12"/>
                    <a:gd name="T65" fmla="*/ 0 h 10"/>
                    <a:gd name="T66" fmla="*/ 12 w 12"/>
                    <a:gd name="T67" fmla="*/ 0 h 10"/>
                    <a:gd name="T68" fmla="*/ 12 w 12"/>
                    <a:gd name="T69" fmla="*/ 0 h 10"/>
                    <a:gd name="T70" fmla="*/ 12 w 12"/>
                    <a:gd name="T71" fmla="*/ 0 h 10"/>
                    <a:gd name="T72" fmla="*/ 12 w 12"/>
                    <a:gd name="T73" fmla="*/ 0 h 10"/>
                    <a:gd name="T74" fmla="*/ 12 w 12"/>
                    <a:gd name="T75" fmla="*/ 0 h 10"/>
                    <a:gd name="T76" fmla="*/ 12 w 12"/>
                    <a:gd name="T77" fmla="*/ 0 h 10"/>
                    <a:gd name="T78" fmla="*/ 12 w 12"/>
                    <a:gd name="T79" fmla="*/ 0 h 10"/>
                    <a:gd name="T80" fmla="*/ 12 w 12"/>
                    <a:gd name="T81" fmla="*/ 0 h 10"/>
                    <a:gd name="T82" fmla="*/ 12 w 12"/>
                    <a:gd name="T83" fmla="*/ 0 h 10"/>
                    <a:gd name="T84" fmla="*/ 12 w 12"/>
                    <a:gd name="T85" fmla="*/ 0 h 10"/>
                    <a:gd name="T86" fmla="*/ 12 w 12"/>
                    <a:gd name="T87" fmla="*/ 0 h 10"/>
                    <a:gd name="T88" fmla="*/ 12 w 12"/>
                    <a:gd name="T89" fmla="*/ 0 h 10"/>
                    <a:gd name="T90" fmla="*/ 12 w 12"/>
                    <a:gd name="T91" fmla="*/ 0 h 10"/>
                    <a:gd name="T92" fmla="*/ 12 w 12"/>
                    <a:gd name="T93" fmla="*/ 10 h 10"/>
                    <a:gd name="T94" fmla="*/ 12 w 12"/>
                    <a:gd name="T95" fmla="*/ 10 h 1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2"/>
                    <a:gd name="T145" fmla="*/ 0 h 10"/>
                    <a:gd name="T146" fmla="*/ 12 w 12"/>
                    <a:gd name="T147" fmla="*/ 10 h 10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2" h="1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12" y="1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4" name="Freeform 72"/>
                <p:cNvSpPr>
                  <a:spLocks/>
                </p:cNvSpPr>
                <p:nvPr/>
              </p:nvSpPr>
              <p:spPr bwMode="auto">
                <a:xfrm>
                  <a:off x="1282" y="2324"/>
                  <a:ext cx="11" cy="9"/>
                </a:xfrm>
                <a:custGeom>
                  <a:avLst/>
                  <a:gdLst>
                    <a:gd name="T0" fmla="*/ 0 w 11"/>
                    <a:gd name="T1" fmla="*/ 0 h 9"/>
                    <a:gd name="T2" fmla="*/ 0 w 11"/>
                    <a:gd name="T3" fmla="*/ 0 h 9"/>
                    <a:gd name="T4" fmla="*/ 0 w 11"/>
                    <a:gd name="T5" fmla="*/ 0 h 9"/>
                    <a:gd name="T6" fmla="*/ 0 w 11"/>
                    <a:gd name="T7" fmla="*/ 0 h 9"/>
                    <a:gd name="T8" fmla="*/ 0 w 11"/>
                    <a:gd name="T9" fmla="*/ 0 h 9"/>
                    <a:gd name="T10" fmla="*/ 0 w 11"/>
                    <a:gd name="T11" fmla="*/ 0 h 9"/>
                    <a:gd name="T12" fmla="*/ 0 w 11"/>
                    <a:gd name="T13" fmla="*/ 0 h 9"/>
                    <a:gd name="T14" fmla="*/ 0 w 11"/>
                    <a:gd name="T15" fmla="*/ 0 h 9"/>
                    <a:gd name="T16" fmla="*/ 0 w 11"/>
                    <a:gd name="T17" fmla="*/ 0 h 9"/>
                    <a:gd name="T18" fmla="*/ 0 w 11"/>
                    <a:gd name="T19" fmla="*/ 0 h 9"/>
                    <a:gd name="T20" fmla="*/ 0 w 11"/>
                    <a:gd name="T21" fmla="*/ 0 h 9"/>
                    <a:gd name="T22" fmla="*/ 0 w 11"/>
                    <a:gd name="T23" fmla="*/ 0 h 9"/>
                    <a:gd name="T24" fmla="*/ 0 w 11"/>
                    <a:gd name="T25" fmla="*/ 0 h 9"/>
                    <a:gd name="T26" fmla="*/ 0 w 11"/>
                    <a:gd name="T27" fmla="*/ 0 h 9"/>
                    <a:gd name="T28" fmla="*/ 0 w 11"/>
                    <a:gd name="T29" fmla="*/ 0 h 9"/>
                    <a:gd name="T30" fmla="*/ 0 w 11"/>
                    <a:gd name="T31" fmla="*/ 0 h 9"/>
                    <a:gd name="T32" fmla="*/ 0 w 11"/>
                    <a:gd name="T33" fmla="*/ 0 h 9"/>
                    <a:gd name="T34" fmla="*/ 0 w 11"/>
                    <a:gd name="T35" fmla="*/ 0 h 9"/>
                    <a:gd name="T36" fmla="*/ 0 w 11"/>
                    <a:gd name="T37" fmla="*/ 0 h 9"/>
                    <a:gd name="T38" fmla="*/ 0 w 11"/>
                    <a:gd name="T39" fmla="*/ 0 h 9"/>
                    <a:gd name="T40" fmla="*/ 0 w 11"/>
                    <a:gd name="T41" fmla="*/ 0 h 9"/>
                    <a:gd name="T42" fmla="*/ 0 w 11"/>
                    <a:gd name="T43" fmla="*/ 0 h 9"/>
                    <a:gd name="T44" fmla="*/ 0 w 11"/>
                    <a:gd name="T45" fmla="*/ 0 h 9"/>
                    <a:gd name="T46" fmla="*/ 0 w 11"/>
                    <a:gd name="T47" fmla="*/ 0 h 9"/>
                    <a:gd name="T48" fmla="*/ 0 w 11"/>
                    <a:gd name="T49" fmla="*/ 0 h 9"/>
                    <a:gd name="T50" fmla="*/ 0 w 11"/>
                    <a:gd name="T51" fmla="*/ 0 h 9"/>
                    <a:gd name="T52" fmla="*/ 0 w 11"/>
                    <a:gd name="T53" fmla="*/ 0 h 9"/>
                    <a:gd name="T54" fmla="*/ 0 w 11"/>
                    <a:gd name="T55" fmla="*/ 0 h 9"/>
                    <a:gd name="T56" fmla="*/ 0 w 11"/>
                    <a:gd name="T57" fmla="*/ 0 h 9"/>
                    <a:gd name="T58" fmla="*/ 0 w 11"/>
                    <a:gd name="T59" fmla="*/ 0 h 9"/>
                    <a:gd name="T60" fmla="*/ 0 w 11"/>
                    <a:gd name="T61" fmla="*/ 0 h 9"/>
                    <a:gd name="T62" fmla="*/ 0 w 11"/>
                    <a:gd name="T63" fmla="*/ 0 h 9"/>
                    <a:gd name="T64" fmla="*/ 0 w 11"/>
                    <a:gd name="T65" fmla="*/ 0 h 9"/>
                    <a:gd name="T66" fmla="*/ 0 w 11"/>
                    <a:gd name="T67" fmla="*/ 0 h 9"/>
                    <a:gd name="T68" fmla="*/ 0 w 11"/>
                    <a:gd name="T69" fmla="*/ 0 h 9"/>
                    <a:gd name="T70" fmla="*/ 0 w 11"/>
                    <a:gd name="T71" fmla="*/ 0 h 9"/>
                    <a:gd name="T72" fmla="*/ 0 w 11"/>
                    <a:gd name="T73" fmla="*/ 0 h 9"/>
                    <a:gd name="T74" fmla="*/ 11 w 11"/>
                    <a:gd name="T75" fmla="*/ 9 h 9"/>
                    <a:gd name="T76" fmla="*/ 11 w 11"/>
                    <a:gd name="T77" fmla="*/ 9 h 9"/>
                    <a:gd name="T78" fmla="*/ 11 w 11"/>
                    <a:gd name="T79" fmla="*/ 9 h 9"/>
                    <a:gd name="T80" fmla="*/ 11 w 11"/>
                    <a:gd name="T81" fmla="*/ 9 h 9"/>
                    <a:gd name="T82" fmla="*/ 11 w 11"/>
                    <a:gd name="T83" fmla="*/ 9 h 9"/>
                    <a:gd name="T84" fmla="*/ 11 w 11"/>
                    <a:gd name="T85" fmla="*/ 9 h 9"/>
                    <a:gd name="T86" fmla="*/ 11 w 11"/>
                    <a:gd name="T87" fmla="*/ 9 h 9"/>
                    <a:gd name="T88" fmla="*/ 11 w 11"/>
                    <a:gd name="T89" fmla="*/ 9 h 9"/>
                    <a:gd name="T90" fmla="*/ 11 w 11"/>
                    <a:gd name="T91" fmla="*/ 9 h 9"/>
                    <a:gd name="T92" fmla="*/ 11 w 11"/>
                    <a:gd name="T93" fmla="*/ 9 h 9"/>
                    <a:gd name="T94" fmla="*/ 11 w 11"/>
                    <a:gd name="T95" fmla="*/ 9 h 9"/>
                    <a:gd name="T96" fmla="*/ 11 w 11"/>
                    <a:gd name="T97" fmla="*/ 9 h 9"/>
                    <a:gd name="T98" fmla="*/ 11 w 11"/>
                    <a:gd name="T99" fmla="*/ 9 h 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1"/>
                    <a:gd name="T151" fmla="*/ 0 h 9"/>
                    <a:gd name="T152" fmla="*/ 11 w 11"/>
                    <a:gd name="T153" fmla="*/ 9 h 9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1" h="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1" y="9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5" name="Freeform 73"/>
                <p:cNvSpPr>
                  <a:spLocks/>
                </p:cNvSpPr>
                <p:nvPr/>
              </p:nvSpPr>
              <p:spPr bwMode="auto">
                <a:xfrm>
                  <a:off x="1293" y="2333"/>
                  <a:ext cx="1" cy="20"/>
                </a:xfrm>
                <a:custGeom>
                  <a:avLst/>
                  <a:gdLst>
                    <a:gd name="T0" fmla="*/ 0 w 1"/>
                    <a:gd name="T1" fmla="*/ 0 h 20"/>
                    <a:gd name="T2" fmla="*/ 0 w 1"/>
                    <a:gd name="T3" fmla="*/ 0 h 20"/>
                    <a:gd name="T4" fmla="*/ 0 w 1"/>
                    <a:gd name="T5" fmla="*/ 0 h 20"/>
                    <a:gd name="T6" fmla="*/ 0 w 1"/>
                    <a:gd name="T7" fmla="*/ 0 h 20"/>
                    <a:gd name="T8" fmla="*/ 0 w 1"/>
                    <a:gd name="T9" fmla="*/ 0 h 20"/>
                    <a:gd name="T10" fmla="*/ 0 w 1"/>
                    <a:gd name="T11" fmla="*/ 0 h 20"/>
                    <a:gd name="T12" fmla="*/ 0 w 1"/>
                    <a:gd name="T13" fmla="*/ 0 h 20"/>
                    <a:gd name="T14" fmla="*/ 0 w 1"/>
                    <a:gd name="T15" fmla="*/ 0 h 20"/>
                    <a:gd name="T16" fmla="*/ 0 w 1"/>
                    <a:gd name="T17" fmla="*/ 0 h 20"/>
                    <a:gd name="T18" fmla="*/ 0 w 1"/>
                    <a:gd name="T19" fmla="*/ 0 h 20"/>
                    <a:gd name="T20" fmla="*/ 0 w 1"/>
                    <a:gd name="T21" fmla="*/ 0 h 20"/>
                    <a:gd name="T22" fmla="*/ 0 w 1"/>
                    <a:gd name="T23" fmla="*/ 0 h 20"/>
                    <a:gd name="T24" fmla="*/ 0 w 1"/>
                    <a:gd name="T25" fmla="*/ 0 h 20"/>
                    <a:gd name="T26" fmla="*/ 0 w 1"/>
                    <a:gd name="T27" fmla="*/ 0 h 20"/>
                    <a:gd name="T28" fmla="*/ 0 w 1"/>
                    <a:gd name="T29" fmla="*/ 0 h 20"/>
                    <a:gd name="T30" fmla="*/ 0 w 1"/>
                    <a:gd name="T31" fmla="*/ 0 h 20"/>
                    <a:gd name="T32" fmla="*/ 0 w 1"/>
                    <a:gd name="T33" fmla="*/ 0 h 20"/>
                    <a:gd name="T34" fmla="*/ 0 w 1"/>
                    <a:gd name="T35" fmla="*/ 10 h 20"/>
                    <a:gd name="T36" fmla="*/ 0 w 1"/>
                    <a:gd name="T37" fmla="*/ 10 h 20"/>
                    <a:gd name="T38" fmla="*/ 0 w 1"/>
                    <a:gd name="T39" fmla="*/ 10 h 20"/>
                    <a:gd name="T40" fmla="*/ 0 w 1"/>
                    <a:gd name="T41" fmla="*/ 10 h 20"/>
                    <a:gd name="T42" fmla="*/ 0 w 1"/>
                    <a:gd name="T43" fmla="*/ 10 h 20"/>
                    <a:gd name="T44" fmla="*/ 0 w 1"/>
                    <a:gd name="T45" fmla="*/ 10 h 20"/>
                    <a:gd name="T46" fmla="*/ 0 w 1"/>
                    <a:gd name="T47" fmla="*/ 10 h 20"/>
                    <a:gd name="T48" fmla="*/ 0 w 1"/>
                    <a:gd name="T49" fmla="*/ 10 h 20"/>
                    <a:gd name="T50" fmla="*/ 0 w 1"/>
                    <a:gd name="T51" fmla="*/ 10 h 20"/>
                    <a:gd name="T52" fmla="*/ 0 w 1"/>
                    <a:gd name="T53" fmla="*/ 10 h 20"/>
                    <a:gd name="T54" fmla="*/ 0 w 1"/>
                    <a:gd name="T55" fmla="*/ 10 h 20"/>
                    <a:gd name="T56" fmla="*/ 0 w 1"/>
                    <a:gd name="T57" fmla="*/ 10 h 20"/>
                    <a:gd name="T58" fmla="*/ 0 w 1"/>
                    <a:gd name="T59" fmla="*/ 10 h 20"/>
                    <a:gd name="T60" fmla="*/ 0 w 1"/>
                    <a:gd name="T61" fmla="*/ 10 h 20"/>
                    <a:gd name="T62" fmla="*/ 0 w 1"/>
                    <a:gd name="T63" fmla="*/ 10 h 20"/>
                    <a:gd name="T64" fmla="*/ 0 w 1"/>
                    <a:gd name="T65" fmla="*/ 10 h 20"/>
                    <a:gd name="T66" fmla="*/ 0 w 1"/>
                    <a:gd name="T67" fmla="*/ 10 h 20"/>
                    <a:gd name="T68" fmla="*/ 0 w 1"/>
                    <a:gd name="T69" fmla="*/ 10 h 20"/>
                    <a:gd name="T70" fmla="*/ 0 w 1"/>
                    <a:gd name="T71" fmla="*/ 10 h 20"/>
                    <a:gd name="T72" fmla="*/ 0 w 1"/>
                    <a:gd name="T73" fmla="*/ 10 h 20"/>
                    <a:gd name="T74" fmla="*/ 0 w 1"/>
                    <a:gd name="T75" fmla="*/ 10 h 20"/>
                    <a:gd name="T76" fmla="*/ 0 w 1"/>
                    <a:gd name="T77" fmla="*/ 10 h 20"/>
                    <a:gd name="T78" fmla="*/ 0 w 1"/>
                    <a:gd name="T79" fmla="*/ 10 h 20"/>
                    <a:gd name="T80" fmla="*/ 0 w 1"/>
                    <a:gd name="T81" fmla="*/ 10 h 20"/>
                    <a:gd name="T82" fmla="*/ 0 w 1"/>
                    <a:gd name="T83" fmla="*/ 10 h 20"/>
                    <a:gd name="T84" fmla="*/ 0 w 1"/>
                    <a:gd name="T85" fmla="*/ 10 h 20"/>
                    <a:gd name="T86" fmla="*/ 0 w 1"/>
                    <a:gd name="T87" fmla="*/ 10 h 20"/>
                    <a:gd name="T88" fmla="*/ 0 w 1"/>
                    <a:gd name="T89" fmla="*/ 20 h 20"/>
                    <a:gd name="T90" fmla="*/ 0 w 1"/>
                    <a:gd name="T91" fmla="*/ 20 h 20"/>
                    <a:gd name="T92" fmla="*/ 0 w 1"/>
                    <a:gd name="T93" fmla="*/ 20 h 20"/>
                    <a:gd name="T94" fmla="*/ 0 w 1"/>
                    <a:gd name="T95" fmla="*/ 20 h 20"/>
                    <a:gd name="T96" fmla="*/ 0 w 1"/>
                    <a:gd name="T97" fmla="*/ 20 h 20"/>
                    <a:gd name="T98" fmla="*/ 0 w 1"/>
                    <a:gd name="T99" fmla="*/ 20 h 20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"/>
                    <a:gd name="T151" fmla="*/ 0 h 20"/>
                    <a:gd name="T152" fmla="*/ 1 w 1"/>
                    <a:gd name="T153" fmla="*/ 20 h 20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" h="2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6" name="Freeform 74"/>
                <p:cNvSpPr>
                  <a:spLocks/>
                </p:cNvSpPr>
                <p:nvPr/>
              </p:nvSpPr>
              <p:spPr bwMode="auto">
                <a:xfrm>
                  <a:off x="1293" y="2353"/>
                  <a:ext cx="12" cy="19"/>
                </a:xfrm>
                <a:custGeom>
                  <a:avLst/>
                  <a:gdLst>
                    <a:gd name="T0" fmla="*/ 0 w 12"/>
                    <a:gd name="T1" fmla="*/ 0 h 19"/>
                    <a:gd name="T2" fmla="*/ 0 w 12"/>
                    <a:gd name="T3" fmla="*/ 0 h 19"/>
                    <a:gd name="T4" fmla="*/ 0 w 12"/>
                    <a:gd name="T5" fmla="*/ 0 h 19"/>
                    <a:gd name="T6" fmla="*/ 0 w 12"/>
                    <a:gd name="T7" fmla="*/ 0 h 19"/>
                    <a:gd name="T8" fmla="*/ 12 w 12"/>
                    <a:gd name="T9" fmla="*/ 0 h 19"/>
                    <a:gd name="T10" fmla="*/ 12 w 12"/>
                    <a:gd name="T11" fmla="*/ 0 h 19"/>
                    <a:gd name="T12" fmla="*/ 12 w 12"/>
                    <a:gd name="T13" fmla="*/ 0 h 19"/>
                    <a:gd name="T14" fmla="*/ 12 w 12"/>
                    <a:gd name="T15" fmla="*/ 0 h 19"/>
                    <a:gd name="T16" fmla="*/ 12 w 12"/>
                    <a:gd name="T17" fmla="*/ 0 h 19"/>
                    <a:gd name="T18" fmla="*/ 12 w 12"/>
                    <a:gd name="T19" fmla="*/ 0 h 19"/>
                    <a:gd name="T20" fmla="*/ 12 w 12"/>
                    <a:gd name="T21" fmla="*/ 0 h 19"/>
                    <a:gd name="T22" fmla="*/ 12 w 12"/>
                    <a:gd name="T23" fmla="*/ 0 h 19"/>
                    <a:gd name="T24" fmla="*/ 12 w 12"/>
                    <a:gd name="T25" fmla="*/ 0 h 19"/>
                    <a:gd name="T26" fmla="*/ 12 w 12"/>
                    <a:gd name="T27" fmla="*/ 0 h 19"/>
                    <a:gd name="T28" fmla="*/ 12 w 12"/>
                    <a:gd name="T29" fmla="*/ 0 h 19"/>
                    <a:gd name="T30" fmla="*/ 12 w 12"/>
                    <a:gd name="T31" fmla="*/ 0 h 19"/>
                    <a:gd name="T32" fmla="*/ 12 w 12"/>
                    <a:gd name="T33" fmla="*/ 0 h 19"/>
                    <a:gd name="T34" fmla="*/ 12 w 12"/>
                    <a:gd name="T35" fmla="*/ 0 h 19"/>
                    <a:gd name="T36" fmla="*/ 12 w 12"/>
                    <a:gd name="T37" fmla="*/ 0 h 19"/>
                    <a:gd name="T38" fmla="*/ 12 w 12"/>
                    <a:gd name="T39" fmla="*/ 10 h 19"/>
                    <a:gd name="T40" fmla="*/ 12 w 12"/>
                    <a:gd name="T41" fmla="*/ 10 h 19"/>
                    <a:gd name="T42" fmla="*/ 12 w 12"/>
                    <a:gd name="T43" fmla="*/ 10 h 19"/>
                    <a:gd name="T44" fmla="*/ 12 w 12"/>
                    <a:gd name="T45" fmla="*/ 10 h 19"/>
                    <a:gd name="T46" fmla="*/ 12 w 12"/>
                    <a:gd name="T47" fmla="*/ 10 h 19"/>
                    <a:gd name="T48" fmla="*/ 12 w 12"/>
                    <a:gd name="T49" fmla="*/ 10 h 19"/>
                    <a:gd name="T50" fmla="*/ 12 w 12"/>
                    <a:gd name="T51" fmla="*/ 10 h 19"/>
                    <a:gd name="T52" fmla="*/ 12 w 12"/>
                    <a:gd name="T53" fmla="*/ 10 h 19"/>
                    <a:gd name="T54" fmla="*/ 12 w 12"/>
                    <a:gd name="T55" fmla="*/ 10 h 19"/>
                    <a:gd name="T56" fmla="*/ 12 w 12"/>
                    <a:gd name="T57" fmla="*/ 10 h 19"/>
                    <a:gd name="T58" fmla="*/ 12 w 12"/>
                    <a:gd name="T59" fmla="*/ 10 h 19"/>
                    <a:gd name="T60" fmla="*/ 12 w 12"/>
                    <a:gd name="T61" fmla="*/ 10 h 19"/>
                    <a:gd name="T62" fmla="*/ 12 w 12"/>
                    <a:gd name="T63" fmla="*/ 10 h 19"/>
                    <a:gd name="T64" fmla="*/ 12 w 12"/>
                    <a:gd name="T65" fmla="*/ 10 h 19"/>
                    <a:gd name="T66" fmla="*/ 12 w 12"/>
                    <a:gd name="T67" fmla="*/ 10 h 19"/>
                    <a:gd name="T68" fmla="*/ 12 w 12"/>
                    <a:gd name="T69" fmla="*/ 10 h 19"/>
                    <a:gd name="T70" fmla="*/ 12 w 12"/>
                    <a:gd name="T71" fmla="*/ 10 h 19"/>
                    <a:gd name="T72" fmla="*/ 12 w 12"/>
                    <a:gd name="T73" fmla="*/ 10 h 19"/>
                    <a:gd name="T74" fmla="*/ 12 w 12"/>
                    <a:gd name="T75" fmla="*/ 10 h 19"/>
                    <a:gd name="T76" fmla="*/ 12 w 12"/>
                    <a:gd name="T77" fmla="*/ 10 h 19"/>
                    <a:gd name="T78" fmla="*/ 12 w 12"/>
                    <a:gd name="T79" fmla="*/ 10 h 19"/>
                    <a:gd name="T80" fmla="*/ 12 w 12"/>
                    <a:gd name="T81" fmla="*/ 10 h 19"/>
                    <a:gd name="T82" fmla="*/ 12 w 12"/>
                    <a:gd name="T83" fmla="*/ 19 h 19"/>
                    <a:gd name="T84" fmla="*/ 12 w 12"/>
                    <a:gd name="T85" fmla="*/ 19 h 19"/>
                    <a:gd name="T86" fmla="*/ 12 w 12"/>
                    <a:gd name="T87" fmla="*/ 19 h 19"/>
                    <a:gd name="T88" fmla="*/ 12 w 12"/>
                    <a:gd name="T89" fmla="*/ 19 h 19"/>
                    <a:gd name="T90" fmla="*/ 12 w 12"/>
                    <a:gd name="T91" fmla="*/ 19 h 19"/>
                    <a:gd name="T92" fmla="*/ 12 w 12"/>
                    <a:gd name="T93" fmla="*/ 19 h 19"/>
                    <a:gd name="T94" fmla="*/ 12 w 12"/>
                    <a:gd name="T95" fmla="*/ 19 h 19"/>
                    <a:gd name="T96" fmla="*/ 12 w 12"/>
                    <a:gd name="T97" fmla="*/ 19 h 19"/>
                    <a:gd name="T98" fmla="*/ 12 w 12"/>
                    <a:gd name="T99" fmla="*/ 19 h 1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2"/>
                    <a:gd name="T151" fmla="*/ 0 h 19"/>
                    <a:gd name="T152" fmla="*/ 12 w 12"/>
                    <a:gd name="T153" fmla="*/ 19 h 19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2" h="1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12" y="10"/>
                      </a:lnTo>
                      <a:lnTo>
                        <a:pt x="12" y="19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7" name="Freeform 75"/>
                <p:cNvSpPr>
                  <a:spLocks/>
                </p:cNvSpPr>
                <p:nvPr/>
              </p:nvSpPr>
              <p:spPr bwMode="auto">
                <a:xfrm>
                  <a:off x="1305" y="2372"/>
                  <a:ext cx="11" cy="20"/>
                </a:xfrm>
                <a:custGeom>
                  <a:avLst/>
                  <a:gdLst>
                    <a:gd name="T0" fmla="*/ 0 w 11"/>
                    <a:gd name="T1" fmla="*/ 0 h 20"/>
                    <a:gd name="T2" fmla="*/ 0 w 11"/>
                    <a:gd name="T3" fmla="*/ 0 h 20"/>
                    <a:gd name="T4" fmla="*/ 0 w 11"/>
                    <a:gd name="T5" fmla="*/ 0 h 20"/>
                    <a:gd name="T6" fmla="*/ 0 w 11"/>
                    <a:gd name="T7" fmla="*/ 0 h 20"/>
                    <a:gd name="T8" fmla="*/ 0 w 11"/>
                    <a:gd name="T9" fmla="*/ 0 h 20"/>
                    <a:gd name="T10" fmla="*/ 0 w 11"/>
                    <a:gd name="T11" fmla="*/ 0 h 20"/>
                    <a:gd name="T12" fmla="*/ 0 w 11"/>
                    <a:gd name="T13" fmla="*/ 0 h 20"/>
                    <a:gd name="T14" fmla="*/ 0 w 11"/>
                    <a:gd name="T15" fmla="*/ 0 h 20"/>
                    <a:gd name="T16" fmla="*/ 0 w 11"/>
                    <a:gd name="T17" fmla="*/ 0 h 20"/>
                    <a:gd name="T18" fmla="*/ 0 w 11"/>
                    <a:gd name="T19" fmla="*/ 0 h 20"/>
                    <a:gd name="T20" fmla="*/ 0 w 11"/>
                    <a:gd name="T21" fmla="*/ 0 h 20"/>
                    <a:gd name="T22" fmla="*/ 0 w 11"/>
                    <a:gd name="T23" fmla="*/ 0 h 20"/>
                    <a:gd name="T24" fmla="*/ 0 w 11"/>
                    <a:gd name="T25" fmla="*/ 0 h 20"/>
                    <a:gd name="T26" fmla="*/ 0 w 11"/>
                    <a:gd name="T27" fmla="*/ 0 h 20"/>
                    <a:gd name="T28" fmla="*/ 0 w 11"/>
                    <a:gd name="T29" fmla="*/ 10 h 20"/>
                    <a:gd name="T30" fmla="*/ 0 w 11"/>
                    <a:gd name="T31" fmla="*/ 10 h 20"/>
                    <a:gd name="T32" fmla="*/ 0 w 11"/>
                    <a:gd name="T33" fmla="*/ 10 h 20"/>
                    <a:gd name="T34" fmla="*/ 0 w 11"/>
                    <a:gd name="T35" fmla="*/ 10 h 20"/>
                    <a:gd name="T36" fmla="*/ 0 w 11"/>
                    <a:gd name="T37" fmla="*/ 10 h 20"/>
                    <a:gd name="T38" fmla="*/ 0 w 11"/>
                    <a:gd name="T39" fmla="*/ 10 h 20"/>
                    <a:gd name="T40" fmla="*/ 0 w 11"/>
                    <a:gd name="T41" fmla="*/ 10 h 20"/>
                    <a:gd name="T42" fmla="*/ 0 w 11"/>
                    <a:gd name="T43" fmla="*/ 10 h 20"/>
                    <a:gd name="T44" fmla="*/ 11 w 11"/>
                    <a:gd name="T45" fmla="*/ 10 h 20"/>
                    <a:gd name="T46" fmla="*/ 11 w 11"/>
                    <a:gd name="T47" fmla="*/ 10 h 20"/>
                    <a:gd name="T48" fmla="*/ 11 w 11"/>
                    <a:gd name="T49" fmla="*/ 10 h 20"/>
                    <a:gd name="T50" fmla="*/ 11 w 11"/>
                    <a:gd name="T51" fmla="*/ 10 h 20"/>
                    <a:gd name="T52" fmla="*/ 11 w 11"/>
                    <a:gd name="T53" fmla="*/ 10 h 20"/>
                    <a:gd name="T54" fmla="*/ 11 w 11"/>
                    <a:gd name="T55" fmla="*/ 10 h 20"/>
                    <a:gd name="T56" fmla="*/ 11 w 11"/>
                    <a:gd name="T57" fmla="*/ 10 h 20"/>
                    <a:gd name="T58" fmla="*/ 11 w 11"/>
                    <a:gd name="T59" fmla="*/ 10 h 20"/>
                    <a:gd name="T60" fmla="*/ 11 w 11"/>
                    <a:gd name="T61" fmla="*/ 10 h 20"/>
                    <a:gd name="T62" fmla="*/ 11 w 11"/>
                    <a:gd name="T63" fmla="*/ 10 h 20"/>
                    <a:gd name="T64" fmla="*/ 11 w 11"/>
                    <a:gd name="T65" fmla="*/ 10 h 20"/>
                    <a:gd name="T66" fmla="*/ 11 w 11"/>
                    <a:gd name="T67" fmla="*/ 10 h 20"/>
                    <a:gd name="T68" fmla="*/ 11 w 11"/>
                    <a:gd name="T69" fmla="*/ 20 h 20"/>
                    <a:gd name="T70" fmla="*/ 11 w 11"/>
                    <a:gd name="T71" fmla="*/ 20 h 20"/>
                    <a:gd name="T72" fmla="*/ 11 w 11"/>
                    <a:gd name="T73" fmla="*/ 20 h 20"/>
                    <a:gd name="T74" fmla="*/ 11 w 11"/>
                    <a:gd name="T75" fmla="*/ 20 h 20"/>
                    <a:gd name="T76" fmla="*/ 11 w 11"/>
                    <a:gd name="T77" fmla="*/ 20 h 20"/>
                    <a:gd name="T78" fmla="*/ 11 w 11"/>
                    <a:gd name="T79" fmla="*/ 20 h 20"/>
                    <a:gd name="T80" fmla="*/ 11 w 11"/>
                    <a:gd name="T81" fmla="*/ 20 h 20"/>
                    <a:gd name="T82" fmla="*/ 11 w 11"/>
                    <a:gd name="T83" fmla="*/ 20 h 20"/>
                    <a:gd name="T84" fmla="*/ 11 w 11"/>
                    <a:gd name="T85" fmla="*/ 20 h 20"/>
                    <a:gd name="T86" fmla="*/ 11 w 11"/>
                    <a:gd name="T87" fmla="*/ 20 h 20"/>
                    <a:gd name="T88" fmla="*/ 11 w 11"/>
                    <a:gd name="T89" fmla="*/ 20 h 20"/>
                    <a:gd name="T90" fmla="*/ 11 w 11"/>
                    <a:gd name="T91" fmla="*/ 20 h 20"/>
                    <a:gd name="T92" fmla="*/ 11 w 11"/>
                    <a:gd name="T93" fmla="*/ 20 h 20"/>
                    <a:gd name="T94" fmla="*/ 11 w 11"/>
                    <a:gd name="T95" fmla="*/ 20 h 20"/>
                    <a:gd name="T96" fmla="*/ 11 w 11"/>
                    <a:gd name="T97" fmla="*/ 20 h 20"/>
                    <a:gd name="T98" fmla="*/ 11 w 11"/>
                    <a:gd name="T99" fmla="*/ 20 h 20"/>
                    <a:gd name="T100" fmla="*/ 11 w 11"/>
                    <a:gd name="T101" fmla="*/ 20 h 2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1"/>
                    <a:gd name="T154" fmla="*/ 0 h 20"/>
                    <a:gd name="T155" fmla="*/ 11 w 11"/>
                    <a:gd name="T156" fmla="*/ 20 h 2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1" h="2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11" y="10"/>
                      </a:lnTo>
                      <a:lnTo>
                        <a:pt x="11" y="2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8" name="Freeform 76"/>
                <p:cNvSpPr>
                  <a:spLocks/>
                </p:cNvSpPr>
                <p:nvPr/>
              </p:nvSpPr>
              <p:spPr bwMode="auto">
                <a:xfrm>
                  <a:off x="1316" y="2392"/>
                  <a:ext cx="12" cy="29"/>
                </a:xfrm>
                <a:custGeom>
                  <a:avLst/>
                  <a:gdLst>
                    <a:gd name="T0" fmla="*/ 0 w 12"/>
                    <a:gd name="T1" fmla="*/ 0 h 29"/>
                    <a:gd name="T2" fmla="*/ 0 w 12"/>
                    <a:gd name="T3" fmla="*/ 0 h 29"/>
                    <a:gd name="T4" fmla="*/ 0 w 12"/>
                    <a:gd name="T5" fmla="*/ 0 h 29"/>
                    <a:gd name="T6" fmla="*/ 0 w 12"/>
                    <a:gd name="T7" fmla="*/ 10 h 29"/>
                    <a:gd name="T8" fmla="*/ 0 w 12"/>
                    <a:gd name="T9" fmla="*/ 10 h 29"/>
                    <a:gd name="T10" fmla="*/ 0 w 12"/>
                    <a:gd name="T11" fmla="*/ 10 h 29"/>
                    <a:gd name="T12" fmla="*/ 0 w 12"/>
                    <a:gd name="T13" fmla="*/ 10 h 29"/>
                    <a:gd name="T14" fmla="*/ 0 w 12"/>
                    <a:gd name="T15" fmla="*/ 10 h 29"/>
                    <a:gd name="T16" fmla="*/ 0 w 12"/>
                    <a:gd name="T17" fmla="*/ 10 h 29"/>
                    <a:gd name="T18" fmla="*/ 0 w 12"/>
                    <a:gd name="T19" fmla="*/ 10 h 29"/>
                    <a:gd name="T20" fmla="*/ 0 w 12"/>
                    <a:gd name="T21" fmla="*/ 10 h 29"/>
                    <a:gd name="T22" fmla="*/ 0 w 12"/>
                    <a:gd name="T23" fmla="*/ 10 h 29"/>
                    <a:gd name="T24" fmla="*/ 0 w 12"/>
                    <a:gd name="T25" fmla="*/ 10 h 29"/>
                    <a:gd name="T26" fmla="*/ 0 w 12"/>
                    <a:gd name="T27" fmla="*/ 10 h 29"/>
                    <a:gd name="T28" fmla="*/ 0 w 12"/>
                    <a:gd name="T29" fmla="*/ 10 h 29"/>
                    <a:gd name="T30" fmla="*/ 0 w 12"/>
                    <a:gd name="T31" fmla="*/ 10 h 29"/>
                    <a:gd name="T32" fmla="*/ 0 w 12"/>
                    <a:gd name="T33" fmla="*/ 10 h 29"/>
                    <a:gd name="T34" fmla="*/ 0 w 12"/>
                    <a:gd name="T35" fmla="*/ 10 h 29"/>
                    <a:gd name="T36" fmla="*/ 0 w 12"/>
                    <a:gd name="T37" fmla="*/ 10 h 29"/>
                    <a:gd name="T38" fmla="*/ 0 w 12"/>
                    <a:gd name="T39" fmla="*/ 10 h 29"/>
                    <a:gd name="T40" fmla="*/ 0 w 12"/>
                    <a:gd name="T41" fmla="*/ 10 h 29"/>
                    <a:gd name="T42" fmla="*/ 0 w 12"/>
                    <a:gd name="T43" fmla="*/ 10 h 29"/>
                    <a:gd name="T44" fmla="*/ 0 w 12"/>
                    <a:gd name="T45" fmla="*/ 19 h 29"/>
                    <a:gd name="T46" fmla="*/ 0 w 12"/>
                    <a:gd name="T47" fmla="*/ 19 h 29"/>
                    <a:gd name="T48" fmla="*/ 0 w 12"/>
                    <a:gd name="T49" fmla="*/ 19 h 29"/>
                    <a:gd name="T50" fmla="*/ 0 w 12"/>
                    <a:gd name="T51" fmla="*/ 19 h 29"/>
                    <a:gd name="T52" fmla="*/ 0 w 12"/>
                    <a:gd name="T53" fmla="*/ 19 h 29"/>
                    <a:gd name="T54" fmla="*/ 0 w 12"/>
                    <a:gd name="T55" fmla="*/ 19 h 29"/>
                    <a:gd name="T56" fmla="*/ 0 w 12"/>
                    <a:gd name="T57" fmla="*/ 19 h 29"/>
                    <a:gd name="T58" fmla="*/ 0 w 12"/>
                    <a:gd name="T59" fmla="*/ 19 h 29"/>
                    <a:gd name="T60" fmla="*/ 0 w 12"/>
                    <a:gd name="T61" fmla="*/ 19 h 29"/>
                    <a:gd name="T62" fmla="*/ 0 w 12"/>
                    <a:gd name="T63" fmla="*/ 19 h 29"/>
                    <a:gd name="T64" fmla="*/ 0 w 12"/>
                    <a:gd name="T65" fmla="*/ 19 h 29"/>
                    <a:gd name="T66" fmla="*/ 0 w 12"/>
                    <a:gd name="T67" fmla="*/ 19 h 29"/>
                    <a:gd name="T68" fmla="*/ 0 w 12"/>
                    <a:gd name="T69" fmla="*/ 19 h 29"/>
                    <a:gd name="T70" fmla="*/ 0 w 12"/>
                    <a:gd name="T71" fmla="*/ 19 h 29"/>
                    <a:gd name="T72" fmla="*/ 0 w 12"/>
                    <a:gd name="T73" fmla="*/ 19 h 29"/>
                    <a:gd name="T74" fmla="*/ 0 w 12"/>
                    <a:gd name="T75" fmla="*/ 19 h 29"/>
                    <a:gd name="T76" fmla="*/ 0 w 12"/>
                    <a:gd name="T77" fmla="*/ 19 h 29"/>
                    <a:gd name="T78" fmla="*/ 12 w 12"/>
                    <a:gd name="T79" fmla="*/ 19 h 29"/>
                    <a:gd name="T80" fmla="*/ 12 w 12"/>
                    <a:gd name="T81" fmla="*/ 19 h 29"/>
                    <a:gd name="T82" fmla="*/ 12 w 12"/>
                    <a:gd name="T83" fmla="*/ 29 h 29"/>
                    <a:gd name="T84" fmla="*/ 12 w 12"/>
                    <a:gd name="T85" fmla="*/ 29 h 29"/>
                    <a:gd name="T86" fmla="*/ 12 w 12"/>
                    <a:gd name="T87" fmla="*/ 29 h 29"/>
                    <a:gd name="T88" fmla="*/ 12 w 12"/>
                    <a:gd name="T89" fmla="*/ 29 h 29"/>
                    <a:gd name="T90" fmla="*/ 12 w 12"/>
                    <a:gd name="T91" fmla="*/ 29 h 29"/>
                    <a:gd name="T92" fmla="*/ 12 w 12"/>
                    <a:gd name="T93" fmla="*/ 29 h 29"/>
                    <a:gd name="T94" fmla="*/ 12 w 12"/>
                    <a:gd name="T95" fmla="*/ 29 h 29"/>
                    <a:gd name="T96" fmla="*/ 12 w 12"/>
                    <a:gd name="T97" fmla="*/ 29 h 29"/>
                    <a:gd name="T98" fmla="*/ 12 w 12"/>
                    <a:gd name="T99" fmla="*/ 29 h 29"/>
                    <a:gd name="T100" fmla="*/ 12 w 12"/>
                    <a:gd name="T101" fmla="*/ 29 h 2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29"/>
                    <a:gd name="T155" fmla="*/ 12 w 12"/>
                    <a:gd name="T156" fmla="*/ 29 h 2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2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0" y="19"/>
                      </a:lnTo>
                      <a:lnTo>
                        <a:pt x="12" y="19"/>
                      </a:lnTo>
                      <a:lnTo>
                        <a:pt x="12" y="29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9" name="Freeform 77"/>
                <p:cNvSpPr>
                  <a:spLocks/>
                </p:cNvSpPr>
                <p:nvPr/>
              </p:nvSpPr>
              <p:spPr bwMode="auto">
                <a:xfrm>
                  <a:off x="1328" y="2421"/>
                  <a:ext cx="1" cy="29"/>
                </a:xfrm>
                <a:custGeom>
                  <a:avLst/>
                  <a:gdLst>
                    <a:gd name="T0" fmla="*/ 0 w 1"/>
                    <a:gd name="T1" fmla="*/ 0 h 29"/>
                    <a:gd name="T2" fmla="*/ 0 w 1"/>
                    <a:gd name="T3" fmla="*/ 0 h 29"/>
                    <a:gd name="T4" fmla="*/ 0 w 1"/>
                    <a:gd name="T5" fmla="*/ 0 h 29"/>
                    <a:gd name="T6" fmla="*/ 0 w 1"/>
                    <a:gd name="T7" fmla="*/ 0 h 29"/>
                    <a:gd name="T8" fmla="*/ 0 w 1"/>
                    <a:gd name="T9" fmla="*/ 0 h 29"/>
                    <a:gd name="T10" fmla="*/ 0 w 1"/>
                    <a:gd name="T11" fmla="*/ 0 h 29"/>
                    <a:gd name="T12" fmla="*/ 0 w 1"/>
                    <a:gd name="T13" fmla="*/ 0 h 29"/>
                    <a:gd name="T14" fmla="*/ 0 w 1"/>
                    <a:gd name="T15" fmla="*/ 0 h 29"/>
                    <a:gd name="T16" fmla="*/ 0 w 1"/>
                    <a:gd name="T17" fmla="*/ 0 h 29"/>
                    <a:gd name="T18" fmla="*/ 0 w 1"/>
                    <a:gd name="T19" fmla="*/ 10 h 29"/>
                    <a:gd name="T20" fmla="*/ 0 w 1"/>
                    <a:gd name="T21" fmla="*/ 10 h 29"/>
                    <a:gd name="T22" fmla="*/ 0 w 1"/>
                    <a:gd name="T23" fmla="*/ 10 h 29"/>
                    <a:gd name="T24" fmla="*/ 0 w 1"/>
                    <a:gd name="T25" fmla="*/ 10 h 29"/>
                    <a:gd name="T26" fmla="*/ 0 w 1"/>
                    <a:gd name="T27" fmla="*/ 10 h 29"/>
                    <a:gd name="T28" fmla="*/ 0 w 1"/>
                    <a:gd name="T29" fmla="*/ 10 h 29"/>
                    <a:gd name="T30" fmla="*/ 0 w 1"/>
                    <a:gd name="T31" fmla="*/ 10 h 29"/>
                    <a:gd name="T32" fmla="*/ 0 w 1"/>
                    <a:gd name="T33" fmla="*/ 10 h 29"/>
                    <a:gd name="T34" fmla="*/ 0 w 1"/>
                    <a:gd name="T35" fmla="*/ 10 h 29"/>
                    <a:gd name="T36" fmla="*/ 0 w 1"/>
                    <a:gd name="T37" fmla="*/ 10 h 29"/>
                    <a:gd name="T38" fmla="*/ 0 w 1"/>
                    <a:gd name="T39" fmla="*/ 10 h 29"/>
                    <a:gd name="T40" fmla="*/ 0 w 1"/>
                    <a:gd name="T41" fmla="*/ 10 h 29"/>
                    <a:gd name="T42" fmla="*/ 0 w 1"/>
                    <a:gd name="T43" fmla="*/ 10 h 29"/>
                    <a:gd name="T44" fmla="*/ 0 w 1"/>
                    <a:gd name="T45" fmla="*/ 10 h 29"/>
                    <a:gd name="T46" fmla="*/ 0 w 1"/>
                    <a:gd name="T47" fmla="*/ 10 h 29"/>
                    <a:gd name="T48" fmla="*/ 0 w 1"/>
                    <a:gd name="T49" fmla="*/ 10 h 29"/>
                    <a:gd name="T50" fmla="*/ 0 w 1"/>
                    <a:gd name="T51" fmla="*/ 10 h 29"/>
                    <a:gd name="T52" fmla="*/ 0 w 1"/>
                    <a:gd name="T53" fmla="*/ 10 h 29"/>
                    <a:gd name="T54" fmla="*/ 0 w 1"/>
                    <a:gd name="T55" fmla="*/ 20 h 29"/>
                    <a:gd name="T56" fmla="*/ 0 w 1"/>
                    <a:gd name="T57" fmla="*/ 20 h 29"/>
                    <a:gd name="T58" fmla="*/ 0 w 1"/>
                    <a:gd name="T59" fmla="*/ 20 h 29"/>
                    <a:gd name="T60" fmla="*/ 0 w 1"/>
                    <a:gd name="T61" fmla="*/ 20 h 29"/>
                    <a:gd name="T62" fmla="*/ 0 w 1"/>
                    <a:gd name="T63" fmla="*/ 20 h 29"/>
                    <a:gd name="T64" fmla="*/ 0 w 1"/>
                    <a:gd name="T65" fmla="*/ 20 h 29"/>
                    <a:gd name="T66" fmla="*/ 0 w 1"/>
                    <a:gd name="T67" fmla="*/ 20 h 29"/>
                    <a:gd name="T68" fmla="*/ 0 w 1"/>
                    <a:gd name="T69" fmla="*/ 20 h 29"/>
                    <a:gd name="T70" fmla="*/ 0 w 1"/>
                    <a:gd name="T71" fmla="*/ 20 h 29"/>
                    <a:gd name="T72" fmla="*/ 0 w 1"/>
                    <a:gd name="T73" fmla="*/ 20 h 29"/>
                    <a:gd name="T74" fmla="*/ 0 w 1"/>
                    <a:gd name="T75" fmla="*/ 20 h 29"/>
                    <a:gd name="T76" fmla="*/ 0 w 1"/>
                    <a:gd name="T77" fmla="*/ 20 h 29"/>
                    <a:gd name="T78" fmla="*/ 0 w 1"/>
                    <a:gd name="T79" fmla="*/ 20 h 29"/>
                    <a:gd name="T80" fmla="*/ 0 w 1"/>
                    <a:gd name="T81" fmla="*/ 20 h 29"/>
                    <a:gd name="T82" fmla="*/ 0 w 1"/>
                    <a:gd name="T83" fmla="*/ 20 h 29"/>
                    <a:gd name="T84" fmla="*/ 0 w 1"/>
                    <a:gd name="T85" fmla="*/ 20 h 29"/>
                    <a:gd name="T86" fmla="*/ 0 w 1"/>
                    <a:gd name="T87" fmla="*/ 20 h 29"/>
                    <a:gd name="T88" fmla="*/ 0 w 1"/>
                    <a:gd name="T89" fmla="*/ 20 h 29"/>
                    <a:gd name="T90" fmla="*/ 0 w 1"/>
                    <a:gd name="T91" fmla="*/ 29 h 29"/>
                    <a:gd name="T92" fmla="*/ 0 w 1"/>
                    <a:gd name="T93" fmla="*/ 29 h 29"/>
                    <a:gd name="T94" fmla="*/ 0 w 1"/>
                    <a:gd name="T95" fmla="*/ 29 h 29"/>
                    <a:gd name="T96" fmla="*/ 0 w 1"/>
                    <a:gd name="T97" fmla="*/ 29 h 29"/>
                    <a:gd name="T98" fmla="*/ 0 w 1"/>
                    <a:gd name="T99" fmla="*/ 29 h 29"/>
                    <a:gd name="T100" fmla="*/ 0 w 1"/>
                    <a:gd name="T101" fmla="*/ 29 h 2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"/>
                    <a:gd name="T154" fmla="*/ 0 h 29"/>
                    <a:gd name="T155" fmla="*/ 1 w 1"/>
                    <a:gd name="T156" fmla="*/ 29 h 2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" h="2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0" y="20"/>
                      </a:lnTo>
                      <a:lnTo>
                        <a:pt x="0" y="29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0" name="Freeform 78"/>
                <p:cNvSpPr>
                  <a:spLocks/>
                </p:cNvSpPr>
                <p:nvPr/>
              </p:nvSpPr>
              <p:spPr bwMode="auto">
                <a:xfrm>
                  <a:off x="1328" y="2450"/>
                  <a:ext cx="12" cy="30"/>
                </a:xfrm>
                <a:custGeom>
                  <a:avLst/>
                  <a:gdLst>
                    <a:gd name="T0" fmla="*/ 0 w 12"/>
                    <a:gd name="T1" fmla="*/ 0 h 30"/>
                    <a:gd name="T2" fmla="*/ 0 w 12"/>
                    <a:gd name="T3" fmla="*/ 0 h 30"/>
                    <a:gd name="T4" fmla="*/ 0 w 12"/>
                    <a:gd name="T5" fmla="*/ 0 h 30"/>
                    <a:gd name="T6" fmla="*/ 0 w 12"/>
                    <a:gd name="T7" fmla="*/ 0 h 30"/>
                    <a:gd name="T8" fmla="*/ 0 w 12"/>
                    <a:gd name="T9" fmla="*/ 0 h 30"/>
                    <a:gd name="T10" fmla="*/ 0 w 12"/>
                    <a:gd name="T11" fmla="*/ 0 h 30"/>
                    <a:gd name="T12" fmla="*/ 12 w 12"/>
                    <a:gd name="T13" fmla="*/ 0 h 30"/>
                    <a:gd name="T14" fmla="*/ 12 w 12"/>
                    <a:gd name="T15" fmla="*/ 0 h 30"/>
                    <a:gd name="T16" fmla="*/ 12 w 12"/>
                    <a:gd name="T17" fmla="*/ 0 h 30"/>
                    <a:gd name="T18" fmla="*/ 12 w 12"/>
                    <a:gd name="T19" fmla="*/ 0 h 30"/>
                    <a:gd name="T20" fmla="*/ 12 w 12"/>
                    <a:gd name="T21" fmla="*/ 0 h 30"/>
                    <a:gd name="T22" fmla="*/ 12 w 12"/>
                    <a:gd name="T23" fmla="*/ 0 h 30"/>
                    <a:gd name="T24" fmla="*/ 12 w 12"/>
                    <a:gd name="T25" fmla="*/ 0 h 30"/>
                    <a:gd name="T26" fmla="*/ 12 w 12"/>
                    <a:gd name="T27" fmla="*/ 10 h 30"/>
                    <a:gd name="T28" fmla="*/ 12 w 12"/>
                    <a:gd name="T29" fmla="*/ 10 h 30"/>
                    <a:gd name="T30" fmla="*/ 12 w 12"/>
                    <a:gd name="T31" fmla="*/ 10 h 30"/>
                    <a:gd name="T32" fmla="*/ 12 w 12"/>
                    <a:gd name="T33" fmla="*/ 10 h 30"/>
                    <a:gd name="T34" fmla="*/ 12 w 12"/>
                    <a:gd name="T35" fmla="*/ 10 h 30"/>
                    <a:gd name="T36" fmla="*/ 12 w 12"/>
                    <a:gd name="T37" fmla="*/ 10 h 30"/>
                    <a:gd name="T38" fmla="*/ 12 w 12"/>
                    <a:gd name="T39" fmla="*/ 10 h 30"/>
                    <a:gd name="T40" fmla="*/ 12 w 12"/>
                    <a:gd name="T41" fmla="*/ 10 h 30"/>
                    <a:gd name="T42" fmla="*/ 12 w 12"/>
                    <a:gd name="T43" fmla="*/ 10 h 30"/>
                    <a:gd name="T44" fmla="*/ 12 w 12"/>
                    <a:gd name="T45" fmla="*/ 10 h 30"/>
                    <a:gd name="T46" fmla="*/ 12 w 12"/>
                    <a:gd name="T47" fmla="*/ 10 h 30"/>
                    <a:gd name="T48" fmla="*/ 12 w 12"/>
                    <a:gd name="T49" fmla="*/ 10 h 30"/>
                    <a:gd name="T50" fmla="*/ 12 w 12"/>
                    <a:gd name="T51" fmla="*/ 10 h 30"/>
                    <a:gd name="T52" fmla="*/ 12 w 12"/>
                    <a:gd name="T53" fmla="*/ 10 h 30"/>
                    <a:gd name="T54" fmla="*/ 12 w 12"/>
                    <a:gd name="T55" fmla="*/ 10 h 30"/>
                    <a:gd name="T56" fmla="*/ 12 w 12"/>
                    <a:gd name="T57" fmla="*/ 10 h 30"/>
                    <a:gd name="T58" fmla="*/ 12 w 12"/>
                    <a:gd name="T59" fmla="*/ 10 h 30"/>
                    <a:gd name="T60" fmla="*/ 12 w 12"/>
                    <a:gd name="T61" fmla="*/ 20 h 30"/>
                    <a:gd name="T62" fmla="*/ 12 w 12"/>
                    <a:gd name="T63" fmla="*/ 20 h 30"/>
                    <a:gd name="T64" fmla="*/ 12 w 12"/>
                    <a:gd name="T65" fmla="*/ 20 h 30"/>
                    <a:gd name="T66" fmla="*/ 12 w 12"/>
                    <a:gd name="T67" fmla="*/ 20 h 30"/>
                    <a:gd name="T68" fmla="*/ 12 w 12"/>
                    <a:gd name="T69" fmla="*/ 20 h 30"/>
                    <a:gd name="T70" fmla="*/ 12 w 12"/>
                    <a:gd name="T71" fmla="*/ 20 h 30"/>
                    <a:gd name="T72" fmla="*/ 12 w 12"/>
                    <a:gd name="T73" fmla="*/ 20 h 30"/>
                    <a:gd name="T74" fmla="*/ 12 w 12"/>
                    <a:gd name="T75" fmla="*/ 20 h 30"/>
                    <a:gd name="T76" fmla="*/ 12 w 12"/>
                    <a:gd name="T77" fmla="*/ 20 h 30"/>
                    <a:gd name="T78" fmla="*/ 12 w 12"/>
                    <a:gd name="T79" fmla="*/ 20 h 30"/>
                    <a:gd name="T80" fmla="*/ 12 w 12"/>
                    <a:gd name="T81" fmla="*/ 20 h 30"/>
                    <a:gd name="T82" fmla="*/ 12 w 12"/>
                    <a:gd name="T83" fmla="*/ 20 h 30"/>
                    <a:gd name="T84" fmla="*/ 12 w 12"/>
                    <a:gd name="T85" fmla="*/ 20 h 30"/>
                    <a:gd name="T86" fmla="*/ 12 w 12"/>
                    <a:gd name="T87" fmla="*/ 20 h 30"/>
                    <a:gd name="T88" fmla="*/ 12 w 12"/>
                    <a:gd name="T89" fmla="*/ 20 h 30"/>
                    <a:gd name="T90" fmla="*/ 12 w 12"/>
                    <a:gd name="T91" fmla="*/ 20 h 30"/>
                    <a:gd name="T92" fmla="*/ 12 w 12"/>
                    <a:gd name="T93" fmla="*/ 20 h 30"/>
                    <a:gd name="T94" fmla="*/ 12 w 12"/>
                    <a:gd name="T95" fmla="*/ 20 h 30"/>
                    <a:gd name="T96" fmla="*/ 12 w 12"/>
                    <a:gd name="T97" fmla="*/ 30 h 30"/>
                    <a:gd name="T98" fmla="*/ 12 w 12"/>
                    <a:gd name="T99" fmla="*/ 30 h 30"/>
                    <a:gd name="T100" fmla="*/ 12 w 12"/>
                    <a:gd name="T101" fmla="*/ 30 h 3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30"/>
                    <a:gd name="T155" fmla="*/ 12 w 12"/>
                    <a:gd name="T156" fmla="*/ 30 h 3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3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12" y="10"/>
                      </a:lnTo>
                      <a:lnTo>
                        <a:pt x="12" y="20"/>
                      </a:lnTo>
                      <a:lnTo>
                        <a:pt x="12" y="3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1" name="Freeform 79"/>
                <p:cNvSpPr>
                  <a:spLocks/>
                </p:cNvSpPr>
                <p:nvPr/>
              </p:nvSpPr>
              <p:spPr bwMode="auto">
                <a:xfrm>
                  <a:off x="1340" y="2480"/>
                  <a:ext cx="11" cy="19"/>
                </a:xfrm>
                <a:custGeom>
                  <a:avLst/>
                  <a:gdLst>
                    <a:gd name="T0" fmla="*/ 0 w 11"/>
                    <a:gd name="T1" fmla="*/ 0 h 19"/>
                    <a:gd name="T2" fmla="*/ 0 w 11"/>
                    <a:gd name="T3" fmla="*/ 0 h 19"/>
                    <a:gd name="T4" fmla="*/ 0 w 11"/>
                    <a:gd name="T5" fmla="*/ 0 h 19"/>
                    <a:gd name="T6" fmla="*/ 0 w 11"/>
                    <a:gd name="T7" fmla="*/ 0 h 19"/>
                    <a:gd name="T8" fmla="*/ 0 w 11"/>
                    <a:gd name="T9" fmla="*/ 0 h 19"/>
                    <a:gd name="T10" fmla="*/ 0 w 11"/>
                    <a:gd name="T11" fmla="*/ 0 h 19"/>
                    <a:gd name="T12" fmla="*/ 0 w 11"/>
                    <a:gd name="T13" fmla="*/ 0 h 19"/>
                    <a:gd name="T14" fmla="*/ 0 w 11"/>
                    <a:gd name="T15" fmla="*/ 0 h 19"/>
                    <a:gd name="T16" fmla="*/ 0 w 11"/>
                    <a:gd name="T17" fmla="*/ 0 h 19"/>
                    <a:gd name="T18" fmla="*/ 0 w 11"/>
                    <a:gd name="T19" fmla="*/ 0 h 19"/>
                    <a:gd name="T20" fmla="*/ 0 w 11"/>
                    <a:gd name="T21" fmla="*/ 0 h 19"/>
                    <a:gd name="T22" fmla="*/ 0 w 11"/>
                    <a:gd name="T23" fmla="*/ 0 h 19"/>
                    <a:gd name="T24" fmla="*/ 0 w 11"/>
                    <a:gd name="T25" fmla="*/ 0 h 19"/>
                    <a:gd name="T26" fmla="*/ 0 w 11"/>
                    <a:gd name="T27" fmla="*/ 0 h 19"/>
                    <a:gd name="T28" fmla="*/ 0 w 11"/>
                    <a:gd name="T29" fmla="*/ 0 h 19"/>
                    <a:gd name="T30" fmla="*/ 0 w 11"/>
                    <a:gd name="T31" fmla="*/ 0 h 19"/>
                    <a:gd name="T32" fmla="*/ 0 w 11"/>
                    <a:gd name="T33" fmla="*/ 0 h 19"/>
                    <a:gd name="T34" fmla="*/ 0 w 11"/>
                    <a:gd name="T35" fmla="*/ 9 h 19"/>
                    <a:gd name="T36" fmla="*/ 0 w 11"/>
                    <a:gd name="T37" fmla="*/ 9 h 19"/>
                    <a:gd name="T38" fmla="*/ 0 w 11"/>
                    <a:gd name="T39" fmla="*/ 9 h 19"/>
                    <a:gd name="T40" fmla="*/ 0 w 11"/>
                    <a:gd name="T41" fmla="*/ 9 h 19"/>
                    <a:gd name="T42" fmla="*/ 0 w 11"/>
                    <a:gd name="T43" fmla="*/ 9 h 19"/>
                    <a:gd name="T44" fmla="*/ 0 w 11"/>
                    <a:gd name="T45" fmla="*/ 9 h 19"/>
                    <a:gd name="T46" fmla="*/ 11 w 11"/>
                    <a:gd name="T47" fmla="*/ 9 h 19"/>
                    <a:gd name="T48" fmla="*/ 11 w 11"/>
                    <a:gd name="T49" fmla="*/ 9 h 19"/>
                    <a:gd name="T50" fmla="*/ 11 w 11"/>
                    <a:gd name="T51" fmla="*/ 9 h 19"/>
                    <a:gd name="T52" fmla="*/ 11 w 11"/>
                    <a:gd name="T53" fmla="*/ 9 h 19"/>
                    <a:gd name="T54" fmla="*/ 11 w 11"/>
                    <a:gd name="T55" fmla="*/ 9 h 19"/>
                    <a:gd name="T56" fmla="*/ 11 w 11"/>
                    <a:gd name="T57" fmla="*/ 9 h 19"/>
                    <a:gd name="T58" fmla="*/ 11 w 11"/>
                    <a:gd name="T59" fmla="*/ 9 h 19"/>
                    <a:gd name="T60" fmla="*/ 11 w 11"/>
                    <a:gd name="T61" fmla="*/ 9 h 19"/>
                    <a:gd name="T62" fmla="*/ 11 w 11"/>
                    <a:gd name="T63" fmla="*/ 9 h 19"/>
                    <a:gd name="T64" fmla="*/ 11 w 11"/>
                    <a:gd name="T65" fmla="*/ 9 h 19"/>
                    <a:gd name="T66" fmla="*/ 11 w 11"/>
                    <a:gd name="T67" fmla="*/ 9 h 19"/>
                    <a:gd name="T68" fmla="*/ 11 w 11"/>
                    <a:gd name="T69" fmla="*/ 9 h 19"/>
                    <a:gd name="T70" fmla="*/ 11 w 11"/>
                    <a:gd name="T71" fmla="*/ 19 h 19"/>
                    <a:gd name="T72" fmla="*/ 11 w 11"/>
                    <a:gd name="T73" fmla="*/ 19 h 19"/>
                    <a:gd name="T74" fmla="*/ 11 w 11"/>
                    <a:gd name="T75" fmla="*/ 19 h 19"/>
                    <a:gd name="T76" fmla="*/ 11 w 11"/>
                    <a:gd name="T77" fmla="*/ 19 h 19"/>
                    <a:gd name="T78" fmla="*/ 11 w 11"/>
                    <a:gd name="T79" fmla="*/ 19 h 19"/>
                    <a:gd name="T80" fmla="*/ 11 w 11"/>
                    <a:gd name="T81" fmla="*/ 19 h 19"/>
                    <a:gd name="T82" fmla="*/ 11 w 11"/>
                    <a:gd name="T83" fmla="*/ 19 h 19"/>
                    <a:gd name="T84" fmla="*/ 11 w 11"/>
                    <a:gd name="T85" fmla="*/ 19 h 19"/>
                    <a:gd name="T86" fmla="*/ 11 w 11"/>
                    <a:gd name="T87" fmla="*/ 19 h 19"/>
                    <a:gd name="T88" fmla="*/ 11 w 11"/>
                    <a:gd name="T89" fmla="*/ 19 h 19"/>
                    <a:gd name="T90" fmla="*/ 11 w 11"/>
                    <a:gd name="T91" fmla="*/ 19 h 19"/>
                    <a:gd name="T92" fmla="*/ 11 w 11"/>
                    <a:gd name="T93" fmla="*/ 19 h 19"/>
                    <a:gd name="T94" fmla="*/ 11 w 11"/>
                    <a:gd name="T95" fmla="*/ 19 h 19"/>
                    <a:gd name="T96" fmla="*/ 11 w 11"/>
                    <a:gd name="T97" fmla="*/ 19 h 19"/>
                    <a:gd name="T98" fmla="*/ 11 w 11"/>
                    <a:gd name="T99" fmla="*/ 19 h 19"/>
                    <a:gd name="T100" fmla="*/ 11 w 11"/>
                    <a:gd name="T101" fmla="*/ 19 h 1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1"/>
                    <a:gd name="T154" fmla="*/ 0 h 19"/>
                    <a:gd name="T155" fmla="*/ 11 w 11"/>
                    <a:gd name="T156" fmla="*/ 19 h 1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1" h="1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1" y="9"/>
                      </a:lnTo>
                      <a:lnTo>
                        <a:pt x="11" y="19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2" name="Freeform 80"/>
                <p:cNvSpPr>
                  <a:spLocks/>
                </p:cNvSpPr>
                <p:nvPr/>
              </p:nvSpPr>
              <p:spPr bwMode="auto">
                <a:xfrm>
                  <a:off x="1351" y="2499"/>
                  <a:ext cx="12" cy="29"/>
                </a:xfrm>
                <a:custGeom>
                  <a:avLst/>
                  <a:gdLst>
                    <a:gd name="T0" fmla="*/ 0 w 12"/>
                    <a:gd name="T1" fmla="*/ 0 h 29"/>
                    <a:gd name="T2" fmla="*/ 0 w 12"/>
                    <a:gd name="T3" fmla="*/ 0 h 29"/>
                    <a:gd name="T4" fmla="*/ 0 w 12"/>
                    <a:gd name="T5" fmla="*/ 0 h 29"/>
                    <a:gd name="T6" fmla="*/ 0 w 12"/>
                    <a:gd name="T7" fmla="*/ 0 h 29"/>
                    <a:gd name="T8" fmla="*/ 0 w 12"/>
                    <a:gd name="T9" fmla="*/ 10 h 29"/>
                    <a:gd name="T10" fmla="*/ 0 w 12"/>
                    <a:gd name="T11" fmla="*/ 10 h 29"/>
                    <a:gd name="T12" fmla="*/ 0 w 12"/>
                    <a:gd name="T13" fmla="*/ 10 h 29"/>
                    <a:gd name="T14" fmla="*/ 0 w 12"/>
                    <a:gd name="T15" fmla="*/ 10 h 29"/>
                    <a:gd name="T16" fmla="*/ 0 w 12"/>
                    <a:gd name="T17" fmla="*/ 10 h 29"/>
                    <a:gd name="T18" fmla="*/ 0 w 12"/>
                    <a:gd name="T19" fmla="*/ 10 h 29"/>
                    <a:gd name="T20" fmla="*/ 0 w 12"/>
                    <a:gd name="T21" fmla="*/ 10 h 29"/>
                    <a:gd name="T22" fmla="*/ 0 w 12"/>
                    <a:gd name="T23" fmla="*/ 10 h 29"/>
                    <a:gd name="T24" fmla="*/ 0 w 12"/>
                    <a:gd name="T25" fmla="*/ 10 h 29"/>
                    <a:gd name="T26" fmla="*/ 0 w 12"/>
                    <a:gd name="T27" fmla="*/ 10 h 29"/>
                    <a:gd name="T28" fmla="*/ 0 w 12"/>
                    <a:gd name="T29" fmla="*/ 10 h 29"/>
                    <a:gd name="T30" fmla="*/ 0 w 12"/>
                    <a:gd name="T31" fmla="*/ 10 h 29"/>
                    <a:gd name="T32" fmla="*/ 0 w 12"/>
                    <a:gd name="T33" fmla="*/ 10 h 29"/>
                    <a:gd name="T34" fmla="*/ 0 w 12"/>
                    <a:gd name="T35" fmla="*/ 10 h 29"/>
                    <a:gd name="T36" fmla="*/ 0 w 12"/>
                    <a:gd name="T37" fmla="*/ 10 h 29"/>
                    <a:gd name="T38" fmla="*/ 0 w 12"/>
                    <a:gd name="T39" fmla="*/ 10 h 29"/>
                    <a:gd name="T40" fmla="*/ 0 w 12"/>
                    <a:gd name="T41" fmla="*/ 10 h 29"/>
                    <a:gd name="T42" fmla="*/ 0 w 12"/>
                    <a:gd name="T43" fmla="*/ 10 h 29"/>
                    <a:gd name="T44" fmla="*/ 0 w 12"/>
                    <a:gd name="T45" fmla="*/ 10 h 29"/>
                    <a:gd name="T46" fmla="*/ 0 w 12"/>
                    <a:gd name="T47" fmla="*/ 20 h 29"/>
                    <a:gd name="T48" fmla="*/ 0 w 12"/>
                    <a:gd name="T49" fmla="*/ 20 h 29"/>
                    <a:gd name="T50" fmla="*/ 0 w 12"/>
                    <a:gd name="T51" fmla="*/ 20 h 29"/>
                    <a:gd name="T52" fmla="*/ 0 w 12"/>
                    <a:gd name="T53" fmla="*/ 20 h 29"/>
                    <a:gd name="T54" fmla="*/ 0 w 12"/>
                    <a:gd name="T55" fmla="*/ 20 h 29"/>
                    <a:gd name="T56" fmla="*/ 0 w 12"/>
                    <a:gd name="T57" fmla="*/ 20 h 29"/>
                    <a:gd name="T58" fmla="*/ 0 w 12"/>
                    <a:gd name="T59" fmla="*/ 20 h 29"/>
                    <a:gd name="T60" fmla="*/ 0 w 12"/>
                    <a:gd name="T61" fmla="*/ 20 h 29"/>
                    <a:gd name="T62" fmla="*/ 0 w 12"/>
                    <a:gd name="T63" fmla="*/ 20 h 29"/>
                    <a:gd name="T64" fmla="*/ 0 w 12"/>
                    <a:gd name="T65" fmla="*/ 20 h 29"/>
                    <a:gd name="T66" fmla="*/ 0 w 12"/>
                    <a:gd name="T67" fmla="*/ 20 h 29"/>
                    <a:gd name="T68" fmla="*/ 0 w 12"/>
                    <a:gd name="T69" fmla="*/ 20 h 29"/>
                    <a:gd name="T70" fmla="*/ 0 w 12"/>
                    <a:gd name="T71" fmla="*/ 20 h 29"/>
                    <a:gd name="T72" fmla="*/ 0 w 12"/>
                    <a:gd name="T73" fmla="*/ 20 h 29"/>
                    <a:gd name="T74" fmla="*/ 0 w 12"/>
                    <a:gd name="T75" fmla="*/ 20 h 29"/>
                    <a:gd name="T76" fmla="*/ 0 w 12"/>
                    <a:gd name="T77" fmla="*/ 20 h 29"/>
                    <a:gd name="T78" fmla="*/ 0 w 12"/>
                    <a:gd name="T79" fmla="*/ 20 h 29"/>
                    <a:gd name="T80" fmla="*/ 12 w 12"/>
                    <a:gd name="T81" fmla="*/ 20 h 29"/>
                    <a:gd name="T82" fmla="*/ 12 w 12"/>
                    <a:gd name="T83" fmla="*/ 20 h 29"/>
                    <a:gd name="T84" fmla="*/ 12 w 12"/>
                    <a:gd name="T85" fmla="*/ 20 h 29"/>
                    <a:gd name="T86" fmla="*/ 12 w 12"/>
                    <a:gd name="T87" fmla="*/ 29 h 29"/>
                    <a:gd name="T88" fmla="*/ 12 w 12"/>
                    <a:gd name="T89" fmla="*/ 29 h 29"/>
                    <a:gd name="T90" fmla="*/ 12 w 12"/>
                    <a:gd name="T91" fmla="*/ 29 h 29"/>
                    <a:gd name="T92" fmla="*/ 12 w 12"/>
                    <a:gd name="T93" fmla="*/ 29 h 29"/>
                    <a:gd name="T94" fmla="*/ 12 w 12"/>
                    <a:gd name="T95" fmla="*/ 29 h 29"/>
                    <a:gd name="T96" fmla="*/ 12 w 12"/>
                    <a:gd name="T97" fmla="*/ 29 h 29"/>
                    <a:gd name="T98" fmla="*/ 12 w 12"/>
                    <a:gd name="T99" fmla="*/ 29 h 29"/>
                    <a:gd name="T100" fmla="*/ 12 w 12"/>
                    <a:gd name="T101" fmla="*/ 29 h 2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29"/>
                    <a:gd name="T155" fmla="*/ 12 w 12"/>
                    <a:gd name="T156" fmla="*/ 29 h 2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2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0" y="20"/>
                      </a:lnTo>
                      <a:lnTo>
                        <a:pt x="12" y="20"/>
                      </a:lnTo>
                      <a:lnTo>
                        <a:pt x="12" y="29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3" name="Freeform 81"/>
                <p:cNvSpPr>
                  <a:spLocks/>
                </p:cNvSpPr>
                <p:nvPr/>
              </p:nvSpPr>
              <p:spPr bwMode="auto">
                <a:xfrm>
                  <a:off x="1363" y="2528"/>
                  <a:ext cx="1" cy="20"/>
                </a:xfrm>
                <a:custGeom>
                  <a:avLst/>
                  <a:gdLst>
                    <a:gd name="T0" fmla="*/ 0 w 1"/>
                    <a:gd name="T1" fmla="*/ 0 h 20"/>
                    <a:gd name="T2" fmla="*/ 0 w 1"/>
                    <a:gd name="T3" fmla="*/ 0 h 20"/>
                    <a:gd name="T4" fmla="*/ 0 w 1"/>
                    <a:gd name="T5" fmla="*/ 0 h 20"/>
                    <a:gd name="T6" fmla="*/ 0 w 1"/>
                    <a:gd name="T7" fmla="*/ 0 h 20"/>
                    <a:gd name="T8" fmla="*/ 0 w 1"/>
                    <a:gd name="T9" fmla="*/ 0 h 20"/>
                    <a:gd name="T10" fmla="*/ 0 w 1"/>
                    <a:gd name="T11" fmla="*/ 0 h 20"/>
                    <a:gd name="T12" fmla="*/ 0 w 1"/>
                    <a:gd name="T13" fmla="*/ 0 h 20"/>
                    <a:gd name="T14" fmla="*/ 0 w 1"/>
                    <a:gd name="T15" fmla="*/ 0 h 20"/>
                    <a:gd name="T16" fmla="*/ 0 w 1"/>
                    <a:gd name="T17" fmla="*/ 0 h 20"/>
                    <a:gd name="T18" fmla="*/ 0 w 1"/>
                    <a:gd name="T19" fmla="*/ 0 h 20"/>
                    <a:gd name="T20" fmla="*/ 0 w 1"/>
                    <a:gd name="T21" fmla="*/ 0 h 20"/>
                    <a:gd name="T22" fmla="*/ 0 w 1"/>
                    <a:gd name="T23" fmla="*/ 0 h 20"/>
                    <a:gd name="T24" fmla="*/ 0 w 1"/>
                    <a:gd name="T25" fmla="*/ 0 h 20"/>
                    <a:gd name="T26" fmla="*/ 0 w 1"/>
                    <a:gd name="T27" fmla="*/ 0 h 20"/>
                    <a:gd name="T28" fmla="*/ 0 w 1"/>
                    <a:gd name="T29" fmla="*/ 10 h 20"/>
                    <a:gd name="T30" fmla="*/ 0 w 1"/>
                    <a:gd name="T31" fmla="*/ 10 h 20"/>
                    <a:gd name="T32" fmla="*/ 0 w 1"/>
                    <a:gd name="T33" fmla="*/ 10 h 20"/>
                    <a:gd name="T34" fmla="*/ 0 w 1"/>
                    <a:gd name="T35" fmla="*/ 10 h 20"/>
                    <a:gd name="T36" fmla="*/ 0 w 1"/>
                    <a:gd name="T37" fmla="*/ 10 h 20"/>
                    <a:gd name="T38" fmla="*/ 0 w 1"/>
                    <a:gd name="T39" fmla="*/ 10 h 20"/>
                    <a:gd name="T40" fmla="*/ 0 w 1"/>
                    <a:gd name="T41" fmla="*/ 10 h 20"/>
                    <a:gd name="T42" fmla="*/ 0 w 1"/>
                    <a:gd name="T43" fmla="*/ 10 h 20"/>
                    <a:gd name="T44" fmla="*/ 0 w 1"/>
                    <a:gd name="T45" fmla="*/ 10 h 20"/>
                    <a:gd name="T46" fmla="*/ 0 w 1"/>
                    <a:gd name="T47" fmla="*/ 10 h 20"/>
                    <a:gd name="T48" fmla="*/ 0 w 1"/>
                    <a:gd name="T49" fmla="*/ 10 h 20"/>
                    <a:gd name="T50" fmla="*/ 0 w 1"/>
                    <a:gd name="T51" fmla="*/ 10 h 20"/>
                    <a:gd name="T52" fmla="*/ 0 w 1"/>
                    <a:gd name="T53" fmla="*/ 10 h 20"/>
                    <a:gd name="T54" fmla="*/ 0 w 1"/>
                    <a:gd name="T55" fmla="*/ 10 h 20"/>
                    <a:gd name="T56" fmla="*/ 0 w 1"/>
                    <a:gd name="T57" fmla="*/ 10 h 20"/>
                    <a:gd name="T58" fmla="*/ 0 w 1"/>
                    <a:gd name="T59" fmla="*/ 10 h 20"/>
                    <a:gd name="T60" fmla="*/ 0 w 1"/>
                    <a:gd name="T61" fmla="*/ 10 h 20"/>
                    <a:gd name="T62" fmla="*/ 0 w 1"/>
                    <a:gd name="T63" fmla="*/ 10 h 20"/>
                    <a:gd name="T64" fmla="*/ 0 w 1"/>
                    <a:gd name="T65" fmla="*/ 10 h 20"/>
                    <a:gd name="T66" fmla="*/ 0 w 1"/>
                    <a:gd name="T67" fmla="*/ 10 h 20"/>
                    <a:gd name="T68" fmla="*/ 0 w 1"/>
                    <a:gd name="T69" fmla="*/ 10 h 20"/>
                    <a:gd name="T70" fmla="*/ 0 w 1"/>
                    <a:gd name="T71" fmla="*/ 10 h 20"/>
                    <a:gd name="T72" fmla="*/ 0 w 1"/>
                    <a:gd name="T73" fmla="*/ 20 h 20"/>
                    <a:gd name="T74" fmla="*/ 0 w 1"/>
                    <a:gd name="T75" fmla="*/ 20 h 20"/>
                    <a:gd name="T76" fmla="*/ 0 w 1"/>
                    <a:gd name="T77" fmla="*/ 20 h 20"/>
                    <a:gd name="T78" fmla="*/ 0 w 1"/>
                    <a:gd name="T79" fmla="*/ 20 h 20"/>
                    <a:gd name="T80" fmla="*/ 0 w 1"/>
                    <a:gd name="T81" fmla="*/ 20 h 20"/>
                    <a:gd name="T82" fmla="*/ 0 w 1"/>
                    <a:gd name="T83" fmla="*/ 20 h 20"/>
                    <a:gd name="T84" fmla="*/ 0 w 1"/>
                    <a:gd name="T85" fmla="*/ 20 h 20"/>
                    <a:gd name="T86" fmla="*/ 0 w 1"/>
                    <a:gd name="T87" fmla="*/ 20 h 20"/>
                    <a:gd name="T88" fmla="*/ 0 w 1"/>
                    <a:gd name="T89" fmla="*/ 20 h 20"/>
                    <a:gd name="T90" fmla="*/ 0 w 1"/>
                    <a:gd name="T91" fmla="*/ 20 h 20"/>
                    <a:gd name="T92" fmla="*/ 0 w 1"/>
                    <a:gd name="T93" fmla="*/ 20 h 20"/>
                    <a:gd name="T94" fmla="*/ 0 w 1"/>
                    <a:gd name="T95" fmla="*/ 20 h 20"/>
                    <a:gd name="T96" fmla="*/ 0 w 1"/>
                    <a:gd name="T97" fmla="*/ 20 h 20"/>
                    <a:gd name="T98" fmla="*/ 0 w 1"/>
                    <a:gd name="T99" fmla="*/ 20 h 20"/>
                    <a:gd name="T100" fmla="*/ 0 w 1"/>
                    <a:gd name="T101" fmla="*/ 20 h 2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"/>
                    <a:gd name="T154" fmla="*/ 0 h 20"/>
                    <a:gd name="T155" fmla="*/ 1 w 1"/>
                    <a:gd name="T156" fmla="*/ 20 h 2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" h="2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4" name="Freeform 82"/>
                <p:cNvSpPr>
                  <a:spLocks/>
                </p:cNvSpPr>
                <p:nvPr/>
              </p:nvSpPr>
              <p:spPr bwMode="auto">
                <a:xfrm>
                  <a:off x="1363" y="2548"/>
                  <a:ext cx="11" cy="19"/>
                </a:xfrm>
                <a:custGeom>
                  <a:avLst/>
                  <a:gdLst>
                    <a:gd name="T0" fmla="*/ 0 w 11"/>
                    <a:gd name="T1" fmla="*/ 0 h 19"/>
                    <a:gd name="T2" fmla="*/ 0 w 11"/>
                    <a:gd name="T3" fmla="*/ 0 h 19"/>
                    <a:gd name="T4" fmla="*/ 0 w 11"/>
                    <a:gd name="T5" fmla="*/ 0 h 19"/>
                    <a:gd name="T6" fmla="*/ 0 w 11"/>
                    <a:gd name="T7" fmla="*/ 0 h 19"/>
                    <a:gd name="T8" fmla="*/ 0 w 11"/>
                    <a:gd name="T9" fmla="*/ 0 h 19"/>
                    <a:gd name="T10" fmla="*/ 0 w 11"/>
                    <a:gd name="T11" fmla="*/ 0 h 19"/>
                    <a:gd name="T12" fmla="*/ 0 w 11"/>
                    <a:gd name="T13" fmla="*/ 0 h 19"/>
                    <a:gd name="T14" fmla="*/ 11 w 11"/>
                    <a:gd name="T15" fmla="*/ 0 h 19"/>
                    <a:gd name="T16" fmla="*/ 11 w 11"/>
                    <a:gd name="T17" fmla="*/ 0 h 19"/>
                    <a:gd name="T18" fmla="*/ 11 w 11"/>
                    <a:gd name="T19" fmla="*/ 0 h 19"/>
                    <a:gd name="T20" fmla="*/ 11 w 11"/>
                    <a:gd name="T21" fmla="*/ 10 h 19"/>
                    <a:gd name="T22" fmla="*/ 11 w 11"/>
                    <a:gd name="T23" fmla="*/ 10 h 19"/>
                    <a:gd name="T24" fmla="*/ 11 w 11"/>
                    <a:gd name="T25" fmla="*/ 10 h 19"/>
                    <a:gd name="T26" fmla="*/ 11 w 11"/>
                    <a:gd name="T27" fmla="*/ 10 h 19"/>
                    <a:gd name="T28" fmla="*/ 11 w 11"/>
                    <a:gd name="T29" fmla="*/ 10 h 19"/>
                    <a:gd name="T30" fmla="*/ 11 w 11"/>
                    <a:gd name="T31" fmla="*/ 10 h 19"/>
                    <a:gd name="T32" fmla="*/ 11 w 11"/>
                    <a:gd name="T33" fmla="*/ 10 h 19"/>
                    <a:gd name="T34" fmla="*/ 11 w 11"/>
                    <a:gd name="T35" fmla="*/ 10 h 19"/>
                    <a:gd name="T36" fmla="*/ 11 w 11"/>
                    <a:gd name="T37" fmla="*/ 10 h 19"/>
                    <a:gd name="T38" fmla="*/ 11 w 11"/>
                    <a:gd name="T39" fmla="*/ 10 h 19"/>
                    <a:gd name="T40" fmla="*/ 11 w 11"/>
                    <a:gd name="T41" fmla="*/ 10 h 19"/>
                    <a:gd name="T42" fmla="*/ 11 w 11"/>
                    <a:gd name="T43" fmla="*/ 10 h 19"/>
                    <a:gd name="T44" fmla="*/ 11 w 11"/>
                    <a:gd name="T45" fmla="*/ 10 h 19"/>
                    <a:gd name="T46" fmla="*/ 11 w 11"/>
                    <a:gd name="T47" fmla="*/ 10 h 19"/>
                    <a:gd name="T48" fmla="*/ 11 w 11"/>
                    <a:gd name="T49" fmla="*/ 10 h 19"/>
                    <a:gd name="T50" fmla="*/ 11 w 11"/>
                    <a:gd name="T51" fmla="*/ 10 h 19"/>
                    <a:gd name="T52" fmla="*/ 11 w 11"/>
                    <a:gd name="T53" fmla="*/ 10 h 19"/>
                    <a:gd name="T54" fmla="*/ 11 w 11"/>
                    <a:gd name="T55" fmla="*/ 10 h 19"/>
                    <a:gd name="T56" fmla="*/ 11 w 11"/>
                    <a:gd name="T57" fmla="*/ 10 h 19"/>
                    <a:gd name="T58" fmla="*/ 11 w 11"/>
                    <a:gd name="T59" fmla="*/ 10 h 19"/>
                    <a:gd name="T60" fmla="*/ 11 w 11"/>
                    <a:gd name="T61" fmla="*/ 10 h 19"/>
                    <a:gd name="T62" fmla="*/ 11 w 11"/>
                    <a:gd name="T63" fmla="*/ 10 h 19"/>
                    <a:gd name="T64" fmla="*/ 11 w 11"/>
                    <a:gd name="T65" fmla="*/ 10 h 19"/>
                    <a:gd name="T66" fmla="*/ 11 w 11"/>
                    <a:gd name="T67" fmla="*/ 10 h 19"/>
                    <a:gd name="T68" fmla="*/ 11 w 11"/>
                    <a:gd name="T69" fmla="*/ 10 h 19"/>
                    <a:gd name="T70" fmla="*/ 11 w 11"/>
                    <a:gd name="T71" fmla="*/ 10 h 19"/>
                    <a:gd name="T72" fmla="*/ 11 w 11"/>
                    <a:gd name="T73" fmla="*/ 19 h 19"/>
                    <a:gd name="T74" fmla="*/ 11 w 11"/>
                    <a:gd name="T75" fmla="*/ 19 h 19"/>
                    <a:gd name="T76" fmla="*/ 11 w 11"/>
                    <a:gd name="T77" fmla="*/ 19 h 19"/>
                    <a:gd name="T78" fmla="*/ 11 w 11"/>
                    <a:gd name="T79" fmla="*/ 19 h 19"/>
                    <a:gd name="T80" fmla="*/ 11 w 11"/>
                    <a:gd name="T81" fmla="*/ 19 h 19"/>
                    <a:gd name="T82" fmla="*/ 11 w 11"/>
                    <a:gd name="T83" fmla="*/ 19 h 19"/>
                    <a:gd name="T84" fmla="*/ 11 w 11"/>
                    <a:gd name="T85" fmla="*/ 19 h 19"/>
                    <a:gd name="T86" fmla="*/ 11 w 11"/>
                    <a:gd name="T87" fmla="*/ 19 h 19"/>
                    <a:gd name="T88" fmla="*/ 11 w 11"/>
                    <a:gd name="T89" fmla="*/ 19 h 19"/>
                    <a:gd name="T90" fmla="*/ 11 w 11"/>
                    <a:gd name="T91" fmla="*/ 19 h 19"/>
                    <a:gd name="T92" fmla="*/ 11 w 11"/>
                    <a:gd name="T93" fmla="*/ 19 h 19"/>
                    <a:gd name="T94" fmla="*/ 11 w 11"/>
                    <a:gd name="T95" fmla="*/ 19 h 19"/>
                    <a:gd name="T96" fmla="*/ 11 w 11"/>
                    <a:gd name="T97" fmla="*/ 19 h 19"/>
                    <a:gd name="T98" fmla="*/ 11 w 11"/>
                    <a:gd name="T99" fmla="*/ 19 h 19"/>
                    <a:gd name="T100" fmla="*/ 11 w 11"/>
                    <a:gd name="T101" fmla="*/ 19 h 1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1"/>
                    <a:gd name="T154" fmla="*/ 0 h 19"/>
                    <a:gd name="T155" fmla="*/ 11 w 11"/>
                    <a:gd name="T156" fmla="*/ 19 h 1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1" h="1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11" y="10"/>
                      </a:lnTo>
                      <a:lnTo>
                        <a:pt x="11" y="19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5" name="Freeform 83"/>
                <p:cNvSpPr>
                  <a:spLocks/>
                </p:cNvSpPr>
                <p:nvPr/>
              </p:nvSpPr>
              <p:spPr bwMode="auto">
                <a:xfrm>
                  <a:off x="1374" y="2567"/>
                  <a:ext cx="12" cy="20"/>
                </a:xfrm>
                <a:custGeom>
                  <a:avLst/>
                  <a:gdLst>
                    <a:gd name="T0" fmla="*/ 0 w 12"/>
                    <a:gd name="T1" fmla="*/ 0 h 20"/>
                    <a:gd name="T2" fmla="*/ 0 w 12"/>
                    <a:gd name="T3" fmla="*/ 0 h 20"/>
                    <a:gd name="T4" fmla="*/ 0 w 12"/>
                    <a:gd name="T5" fmla="*/ 0 h 20"/>
                    <a:gd name="T6" fmla="*/ 0 w 12"/>
                    <a:gd name="T7" fmla="*/ 0 h 20"/>
                    <a:gd name="T8" fmla="*/ 0 w 12"/>
                    <a:gd name="T9" fmla="*/ 0 h 20"/>
                    <a:gd name="T10" fmla="*/ 0 w 12"/>
                    <a:gd name="T11" fmla="*/ 0 h 20"/>
                    <a:gd name="T12" fmla="*/ 0 w 12"/>
                    <a:gd name="T13" fmla="*/ 0 h 20"/>
                    <a:gd name="T14" fmla="*/ 0 w 12"/>
                    <a:gd name="T15" fmla="*/ 0 h 20"/>
                    <a:gd name="T16" fmla="*/ 0 w 12"/>
                    <a:gd name="T17" fmla="*/ 0 h 20"/>
                    <a:gd name="T18" fmla="*/ 0 w 12"/>
                    <a:gd name="T19" fmla="*/ 0 h 20"/>
                    <a:gd name="T20" fmla="*/ 0 w 12"/>
                    <a:gd name="T21" fmla="*/ 0 h 20"/>
                    <a:gd name="T22" fmla="*/ 0 w 12"/>
                    <a:gd name="T23" fmla="*/ 0 h 20"/>
                    <a:gd name="T24" fmla="*/ 0 w 12"/>
                    <a:gd name="T25" fmla="*/ 0 h 20"/>
                    <a:gd name="T26" fmla="*/ 0 w 12"/>
                    <a:gd name="T27" fmla="*/ 0 h 20"/>
                    <a:gd name="T28" fmla="*/ 0 w 12"/>
                    <a:gd name="T29" fmla="*/ 10 h 20"/>
                    <a:gd name="T30" fmla="*/ 0 w 12"/>
                    <a:gd name="T31" fmla="*/ 10 h 20"/>
                    <a:gd name="T32" fmla="*/ 0 w 12"/>
                    <a:gd name="T33" fmla="*/ 10 h 20"/>
                    <a:gd name="T34" fmla="*/ 0 w 12"/>
                    <a:gd name="T35" fmla="*/ 10 h 20"/>
                    <a:gd name="T36" fmla="*/ 0 w 12"/>
                    <a:gd name="T37" fmla="*/ 10 h 20"/>
                    <a:gd name="T38" fmla="*/ 0 w 12"/>
                    <a:gd name="T39" fmla="*/ 10 h 20"/>
                    <a:gd name="T40" fmla="*/ 0 w 12"/>
                    <a:gd name="T41" fmla="*/ 10 h 20"/>
                    <a:gd name="T42" fmla="*/ 0 w 12"/>
                    <a:gd name="T43" fmla="*/ 10 h 20"/>
                    <a:gd name="T44" fmla="*/ 0 w 12"/>
                    <a:gd name="T45" fmla="*/ 10 h 20"/>
                    <a:gd name="T46" fmla="*/ 12 w 12"/>
                    <a:gd name="T47" fmla="*/ 10 h 20"/>
                    <a:gd name="T48" fmla="*/ 12 w 12"/>
                    <a:gd name="T49" fmla="*/ 10 h 20"/>
                    <a:gd name="T50" fmla="*/ 12 w 12"/>
                    <a:gd name="T51" fmla="*/ 10 h 20"/>
                    <a:gd name="T52" fmla="*/ 12 w 12"/>
                    <a:gd name="T53" fmla="*/ 10 h 20"/>
                    <a:gd name="T54" fmla="*/ 12 w 12"/>
                    <a:gd name="T55" fmla="*/ 10 h 20"/>
                    <a:gd name="T56" fmla="*/ 12 w 12"/>
                    <a:gd name="T57" fmla="*/ 10 h 20"/>
                    <a:gd name="T58" fmla="*/ 12 w 12"/>
                    <a:gd name="T59" fmla="*/ 10 h 20"/>
                    <a:gd name="T60" fmla="*/ 12 w 12"/>
                    <a:gd name="T61" fmla="*/ 10 h 20"/>
                    <a:gd name="T62" fmla="*/ 12 w 12"/>
                    <a:gd name="T63" fmla="*/ 10 h 20"/>
                    <a:gd name="T64" fmla="*/ 12 w 12"/>
                    <a:gd name="T65" fmla="*/ 10 h 20"/>
                    <a:gd name="T66" fmla="*/ 12 w 12"/>
                    <a:gd name="T67" fmla="*/ 10 h 20"/>
                    <a:gd name="T68" fmla="*/ 12 w 12"/>
                    <a:gd name="T69" fmla="*/ 10 h 20"/>
                    <a:gd name="T70" fmla="*/ 12 w 12"/>
                    <a:gd name="T71" fmla="*/ 10 h 20"/>
                    <a:gd name="T72" fmla="*/ 12 w 12"/>
                    <a:gd name="T73" fmla="*/ 10 h 20"/>
                    <a:gd name="T74" fmla="*/ 12 w 12"/>
                    <a:gd name="T75" fmla="*/ 10 h 20"/>
                    <a:gd name="T76" fmla="*/ 12 w 12"/>
                    <a:gd name="T77" fmla="*/ 10 h 20"/>
                    <a:gd name="T78" fmla="*/ 12 w 12"/>
                    <a:gd name="T79" fmla="*/ 10 h 20"/>
                    <a:gd name="T80" fmla="*/ 12 w 12"/>
                    <a:gd name="T81" fmla="*/ 10 h 20"/>
                    <a:gd name="T82" fmla="*/ 12 w 12"/>
                    <a:gd name="T83" fmla="*/ 10 h 20"/>
                    <a:gd name="T84" fmla="*/ 12 w 12"/>
                    <a:gd name="T85" fmla="*/ 10 h 20"/>
                    <a:gd name="T86" fmla="*/ 12 w 12"/>
                    <a:gd name="T87" fmla="*/ 10 h 20"/>
                    <a:gd name="T88" fmla="*/ 12 w 12"/>
                    <a:gd name="T89" fmla="*/ 10 h 20"/>
                    <a:gd name="T90" fmla="*/ 12 w 12"/>
                    <a:gd name="T91" fmla="*/ 10 h 20"/>
                    <a:gd name="T92" fmla="*/ 12 w 12"/>
                    <a:gd name="T93" fmla="*/ 10 h 20"/>
                    <a:gd name="T94" fmla="*/ 12 w 12"/>
                    <a:gd name="T95" fmla="*/ 10 h 20"/>
                    <a:gd name="T96" fmla="*/ 12 w 12"/>
                    <a:gd name="T97" fmla="*/ 10 h 20"/>
                    <a:gd name="T98" fmla="*/ 12 w 12"/>
                    <a:gd name="T99" fmla="*/ 20 h 20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2"/>
                    <a:gd name="T151" fmla="*/ 0 h 20"/>
                    <a:gd name="T152" fmla="*/ 12 w 12"/>
                    <a:gd name="T153" fmla="*/ 20 h 20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2" h="2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12" y="10"/>
                      </a:lnTo>
                      <a:lnTo>
                        <a:pt x="12" y="2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6" name="Freeform 84"/>
                <p:cNvSpPr>
                  <a:spLocks/>
                </p:cNvSpPr>
                <p:nvPr/>
              </p:nvSpPr>
              <p:spPr bwMode="auto">
                <a:xfrm>
                  <a:off x="1386" y="2587"/>
                  <a:ext cx="11" cy="10"/>
                </a:xfrm>
                <a:custGeom>
                  <a:avLst/>
                  <a:gdLst>
                    <a:gd name="T0" fmla="*/ 0 w 11"/>
                    <a:gd name="T1" fmla="*/ 0 h 10"/>
                    <a:gd name="T2" fmla="*/ 0 w 11"/>
                    <a:gd name="T3" fmla="*/ 0 h 10"/>
                    <a:gd name="T4" fmla="*/ 0 w 11"/>
                    <a:gd name="T5" fmla="*/ 0 h 10"/>
                    <a:gd name="T6" fmla="*/ 0 w 11"/>
                    <a:gd name="T7" fmla="*/ 0 h 10"/>
                    <a:gd name="T8" fmla="*/ 0 w 11"/>
                    <a:gd name="T9" fmla="*/ 0 h 10"/>
                    <a:gd name="T10" fmla="*/ 0 w 11"/>
                    <a:gd name="T11" fmla="*/ 0 h 10"/>
                    <a:gd name="T12" fmla="*/ 0 w 11"/>
                    <a:gd name="T13" fmla="*/ 0 h 10"/>
                    <a:gd name="T14" fmla="*/ 0 w 11"/>
                    <a:gd name="T15" fmla="*/ 0 h 10"/>
                    <a:gd name="T16" fmla="*/ 0 w 11"/>
                    <a:gd name="T17" fmla="*/ 0 h 10"/>
                    <a:gd name="T18" fmla="*/ 0 w 11"/>
                    <a:gd name="T19" fmla="*/ 0 h 10"/>
                    <a:gd name="T20" fmla="*/ 0 w 11"/>
                    <a:gd name="T21" fmla="*/ 0 h 10"/>
                    <a:gd name="T22" fmla="*/ 0 w 11"/>
                    <a:gd name="T23" fmla="*/ 0 h 10"/>
                    <a:gd name="T24" fmla="*/ 0 w 11"/>
                    <a:gd name="T25" fmla="*/ 0 h 10"/>
                    <a:gd name="T26" fmla="*/ 0 w 11"/>
                    <a:gd name="T27" fmla="*/ 0 h 10"/>
                    <a:gd name="T28" fmla="*/ 0 w 11"/>
                    <a:gd name="T29" fmla="*/ 0 h 10"/>
                    <a:gd name="T30" fmla="*/ 0 w 11"/>
                    <a:gd name="T31" fmla="*/ 0 h 10"/>
                    <a:gd name="T32" fmla="*/ 0 w 11"/>
                    <a:gd name="T33" fmla="*/ 0 h 10"/>
                    <a:gd name="T34" fmla="*/ 0 w 11"/>
                    <a:gd name="T35" fmla="*/ 0 h 10"/>
                    <a:gd name="T36" fmla="*/ 0 w 11"/>
                    <a:gd name="T37" fmla="*/ 0 h 10"/>
                    <a:gd name="T38" fmla="*/ 0 w 11"/>
                    <a:gd name="T39" fmla="*/ 0 h 10"/>
                    <a:gd name="T40" fmla="*/ 0 w 11"/>
                    <a:gd name="T41" fmla="*/ 0 h 10"/>
                    <a:gd name="T42" fmla="*/ 0 w 11"/>
                    <a:gd name="T43" fmla="*/ 0 h 10"/>
                    <a:gd name="T44" fmla="*/ 0 w 11"/>
                    <a:gd name="T45" fmla="*/ 0 h 10"/>
                    <a:gd name="T46" fmla="*/ 0 w 11"/>
                    <a:gd name="T47" fmla="*/ 0 h 10"/>
                    <a:gd name="T48" fmla="*/ 0 w 11"/>
                    <a:gd name="T49" fmla="*/ 0 h 10"/>
                    <a:gd name="T50" fmla="*/ 0 w 11"/>
                    <a:gd name="T51" fmla="*/ 0 h 10"/>
                    <a:gd name="T52" fmla="*/ 0 w 11"/>
                    <a:gd name="T53" fmla="*/ 0 h 10"/>
                    <a:gd name="T54" fmla="*/ 0 w 11"/>
                    <a:gd name="T55" fmla="*/ 0 h 10"/>
                    <a:gd name="T56" fmla="*/ 0 w 11"/>
                    <a:gd name="T57" fmla="*/ 0 h 10"/>
                    <a:gd name="T58" fmla="*/ 0 w 11"/>
                    <a:gd name="T59" fmla="*/ 0 h 10"/>
                    <a:gd name="T60" fmla="*/ 0 w 11"/>
                    <a:gd name="T61" fmla="*/ 0 h 10"/>
                    <a:gd name="T62" fmla="*/ 0 w 11"/>
                    <a:gd name="T63" fmla="*/ 0 h 10"/>
                    <a:gd name="T64" fmla="*/ 0 w 11"/>
                    <a:gd name="T65" fmla="*/ 0 h 10"/>
                    <a:gd name="T66" fmla="*/ 0 w 11"/>
                    <a:gd name="T67" fmla="*/ 0 h 10"/>
                    <a:gd name="T68" fmla="*/ 0 w 11"/>
                    <a:gd name="T69" fmla="*/ 0 h 10"/>
                    <a:gd name="T70" fmla="*/ 0 w 11"/>
                    <a:gd name="T71" fmla="*/ 0 h 10"/>
                    <a:gd name="T72" fmla="*/ 0 w 11"/>
                    <a:gd name="T73" fmla="*/ 0 h 10"/>
                    <a:gd name="T74" fmla="*/ 0 w 11"/>
                    <a:gd name="T75" fmla="*/ 0 h 10"/>
                    <a:gd name="T76" fmla="*/ 0 w 11"/>
                    <a:gd name="T77" fmla="*/ 0 h 10"/>
                    <a:gd name="T78" fmla="*/ 11 w 11"/>
                    <a:gd name="T79" fmla="*/ 0 h 10"/>
                    <a:gd name="T80" fmla="*/ 11 w 11"/>
                    <a:gd name="T81" fmla="*/ 0 h 10"/>
                    <a:gd name="T82" fmla="*/ 11 w 11"/>
                    <a:gd name="T83" fmla="*/ 0 h 10"/>
                    <a:gd name="T84" fmla="*/ 11 w 11"/>
                    <a:gd name="T85" fmla="*/ 0 h 10"/>
                    <a:gd name="T86" fmla="*/ 11 w 11"/>
                    <a:gd name="T87" fmla="*/ 0 h 10"/>
                    <a:gd name="T88" fmla="*/ 11 w 11"/>
                    <a:gd name="T89" fmla="*/ 0 h 10"/>
                    <a:gd name="T90" fmla="*/ 11 w 11"/>
                    <a:gd name="T91" fmla="*/ 0 h 10"/>
                    <a:gd name="T92" fmla="*/ 11 w 11"/>
                    <a:gd name="T93" fmla="*/ 0 h 10"/>
                    <a:gd name="T94" fmla="*/ 11 w 11"/>
                    <a:gd name="T95" fmla="*/ 0 h 10"/>
                    <a:gd name="T96" fmla="*/ 11 w 11"/>
                    <a:gd name="T97" fmla="*/ 10 h 10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1"/>
                    <a:gd name="T148" fmla="*/ 0 h 10"/>
                    <a:gd name="T149" fmla="*/ 11 w 11"/>
                    <a:gd name="T150" fmla="*/ 10 h 10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1" h="1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11" y="1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7" name="Freeform 85"/>
                <p:cNvSpPr>
                  <a:spLocks/>
                </p:cNvSpPr>
                <p:nvPr/>
              </p:nvSpPr>
              <p:spPr bwMode="auto">
                <a:xfrm>
                  <a:off x="1397" y="2597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0 w 1"/>
                    <a:gd name="T23" fmla="*/ 0 h 1"/>
                    <a:gd name="T24" fmla="*/ 0 w 1"/>
                    <a:gd name="T25" fmla="*/ 0 h 1"/>
                    <a:gd name="T26" fmla="*/ 0 w 1"/>
                    <a:gd name="T27" fmla="*/ 0 h 1"/>
                    <a:gd name="T28" fmla="*/ 0 w 1"/>
                    <a:gd name="T29" fmla="*/ 0 h 1"/>
                    <a:gd name="T30" fmla="*/ 0 w 1"/>
                    <a:gd name="T31" fmla="*/ 0 h 1"/>
                    <a:gd name="T32" fmla="*/ 0 w 1"/>
                    <a:gd name="T33" fmla="*/ 0 h 1"/>
                    <a:gd name="T34" fmla="*/ 0 w 1"/>
                    <a:gd name="T35" fmla="*/ 0 h 1"/>
                    <a:gd name="T36" fmla="*/ 0 w 1"/>
                    <a:gd name="T37" fmla="*/ 0 h 1"/>
                    <a:gd name="T38" fmla="*/ 0 w 1"/>
                    <a:gd name="T39" fmla="*/ 0 h 1"/>
                    <a:gd name="T40" fmla="*/ 0 w 1"/>
                    <a:gd name="T41" fmla="*/ 0 h 1"/>
                    <a:gd name="T42" fmla="*/ 0 w 1"/>
                    <a:gd name="T43" fmla="*/ 0 h 1"/>
                    <a:gd name="T44" fmla="*/ 0 w 1"/>
                    <a:gd name="T45" fmla="*/ 0 h 1"/>
                    <a:gd name="T46" fmla="*/ 0 w 1"/>
                    <a:gd name="T47" fmla="*/ 0 h 1"/>
                    <a:gd name="T48" fmla="*/ 0 w 1"/>
                    <a:gd name="T49" fmla="*/ 0 h 1"/>
                    <a:gd name="T50" fmla="*/ 0 w 1"/>
                    <a:gd name="T51" fmla="*/ 0 h 1"/>
                    <a:gd name="T52" fmla="*/ 0 w 1"/>
                    <a:gd name="T53" fmla="*/ 0 h 1"/>
                    <a:gd name="T54" fmla="*/ 0 w 1"/>
                    <a:gd name="T55" fmla="*/ 0 h 1"/>
                    <a:gd name="T56" fmla="*/ 0 w 1"/>
                    <a:gd name="T57" fmla="*/ 0 h 1"/>
                    <a:gd name="T58" fmla="*/ 0 w 1"/>
                    <a:gd name="T59" fmla="*/ 0 h 1"/>
                    <a:gd name="T60" fmla="*/ 0 w 1"/>
                    <a:gd name="T61" fmla="*/ 0 h 1"/>
                    <a:gd name="T62" fmla="*/ 0 w 1"/>
                    <a:gd name="T63" fmla="*/ 0 h 1"/>
                    <a:gd name="T64" fmla="*/ 0 w 1"/>
                    <a:gd name="T65" fmla="*/ 0 h 1"/>
                    <a:gd name="T66" fmla="*/ 0 w 1"/>
                    <a:gd name="T67" fmla="*/ 0 h 1"/>
                    <a:gd name="T68" fmla="*/ 0 w 1"/>
                    <a:gd name="T69" fmla="*/ 0 h 1"/>
                    <a:gd name="T70" fmla="*/ 0 w 1"/>
                    <a:gd name="T71" fmla="*/ 0 h 1"/>
                    <a:gd name="T72" fmla="*/ 0 w 1"/>
                    <a:gd name="T73" fmla="*/ 0 h 1"/>
                    <a:gd name="T74" fmla="*/ 0 w 1"/>
                    <a:gd name="T75" fmla="*/ 0 h 1"/>
                    <a:gd name="T76" fmla="*/ 0 w 1"/>
                    <a:gd name="T77" fmla="*/ 0 h 1"/>
                    <a:gd name="T78" fmla="*/ 0 w 1"/>
                    <a:gd name="T79" fmla="*/ 0 h 1"/>
                    <a:gd name="T80" fmla="*/ 0 w 1"/>
                    <a:gd name="T81" fmla="*/ 0 h 1"/>
                    <a:gd name="T82" fmla="*/ 0 w 1"/>
                    <a:gd name="T83" fmla="*/ 0 h 1"/>
                    <a:gd name="T84" fmla="*/ 0 w 1"/>
                    <a:gd name="T85" fmla="*/ 0 h 1"/>
                    <a:gd name="T86" fmla="*/ 0 w 1"/>
                    <a:gd name="T87" fmla="*/ 0 h 1"/>
                    <a:gd name="T88" fmla="*/ 0 w 1"/>
                    <a:gd name="T89" fmla="*/ 0 h 1"/>
                    <a:gd name="T90" fmla="*/ 0 w 1"/>
                    <a:gd name="T91" fmla="*/ 0 h 1"/>
                    <a:gd name="T92" fmla="*/ 0 w 1"/>
                    <a:gd name="T93" fmla="*/ 0 h 1"/>
                    <a:gd name="T94" fmla="*/ 0 w 1"/>
                    <a:gd name="T95" fmla="*/ 0 h 1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"/>
                    <a:gd name="T145" fmla="*/ 0 h 1"/>
                    <a:gd name="T146" fmla="*/ 1 w 1"/>
                    <a:gd name="T147" fmla="*/ 1 h 1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8" name="Freeform 86"/>
                <p:cNvSpPr>
                  <a:spLocks/>
                </p:cNvSpPr>
                <p:nvPr/>
              </p:nvSpPr>
              <p:spPr bwMode="auto">
                <a:xfrm>
                  <a:off x="1397" y="2597"/>
                  <a:ext cx="12" cy="1"/>
                </a:xfrm>
                <a:custGeom>
                  <a:avLst/>
                  <a:gdLst>
                    <a:gd name="T0" fmla="*/ 0 w 12"/>
                    <a:gd name="T1" fmla="*/ 0 h 1"/>
                    <a:gd name="T2" fmla="*/ 0 w 12"/>
                    <a:gd name="T3" fmla="*/ 0 h 1"/>
                    <a:gd name="T4" fmla="*/ 0 w 12"/>
                    <a:gd name="T5" fmla="*/ 0 h 1"/>
                    <a:gd name="T6" fmla="*/ 0 w 12"/>
                    <a:gd name="T7" fmla="*/ 0 h 1"/>
                    <a:gd name="T8" fmla="*/ 0 w 12"/>
                    <a:gd name="T9" fmla="*/ 0 h 1"/>
                    <a:gd name="T10" fmla="*/ 12 w 12"/>
                    <a:gd name="T11" fmla="*/ 0 h 1"/>
                    <a:gd name="T12" fmla="*/ 12 w 12"/>
                    <a:gd name="T13" fmla="*/ 0 h 1"/>
                    <a:gd name="T14" fmla="*/ 12 w 12"/>
                    <a:gd name="T15" fmla="*/ 0 h 1"/>
                    <a:gd name="T16" fmla="*/ 12 w 12"/>
                    <a:gd name="T17" fmla="*/ 0 h 1"/>
                    <a:gd name="T18" fmla="*/ 12 w 12"/>
                    <a:gd name="T19" fmla="*/ 0 h 1"/>
                    <a:gd name="T20" fmla="*/ 12 w 12"/>
                    <a:gd name="T21" fmla="*/ 0 h 1"/>
                    <a:gd name="T22" fmla="*/ 12 w 12"/>
                    <a:gd name="T23" fmla="*/ 0 h 1"/>
                    <a:gd name="T24" fmla="*/ 12 w 12"/>
                    <a:gd name="T25" fmla="*/ 0 h 1"/>
                    <a:gd name="T26" fmla="*/ 12 w 12"/>
                    <a:gd name="T27" fmla="*/ 0 h 1"/>
                    <a:gd name="T28" fmla="*/ 12 w 12"/>
                    <a:gd name="T29" fmla="*/ 0 h 1"/>
                    <a:gd name="T30" fmla="*/ 12 w 12"/>
                    <a:gd name="T31" fmla="*/ 0 h 1"/>
                    <a:gd name="T32" fmla="*/ 12 w 12"/>
                    <a:gd name="T33" fmla="*/ 0 h 1"/>
                    <a:gd name="T34" fmla="*/ 12 w 12"/>
                    <a:gd name="T35" fmla="*/ 0 h 1"/>
                    <a:gd name="T36" fmla="*/ 12 w 12"/>
                    <a:gd name="T37" fmla="*/ 0 h 1"/>
                    <a:gd name="T38" fmla="*/ 12 w 12"/>
                    <a:gd name="T39" fmla="*/ 0 h 1"/>
                    <a:gd name="T40" fmla="*/ 12 w 12"/>
                    <a:gd name="T41" fmla="*/ 0 h 1"/>
                    <a:gd name="T42" fmla="*/ 12 w 12"/>
                    <a:gd name="T43" fmla="*/ 0 h 1"/>
                    <a:gd name="T44" fmla="*/ 12 w 12"/>
                    <a:gd name="T45" fmla="*/ 0 h 1"/>
                    <a:gd name="T46" fmla="*/ 12 w 12"/>
                    <a:gd name="T47" fmla="*/ 0 h 1"/>
                    <a:gd name="T48" fmla="*/ 12 w 12"/>
                    <a:gd name="T49" fmla="*/ 0 h 1"/>
                    <a:gd name="T50" fmla="*/ 12 w 12"/>
                    <a:gd name="T51" fmla="*/ 0 h 1"/>
                    <a:gd name="T52" fmla="*/ 12 w 12"/>
                    <a:gd name="T53" fmla="*/ 0 h 1"/>
                    <a:gd name="T54" fmla="*/ 12 w 12"/>
                    <a:gd name="T55" fmla="*/ 0 h 1"/>
                    <a:gd name="T56" fmla="*/ 12 w 12"/>
                    <a:gd name="T57" fmla="*/ 0 h 1"/>
                    <a:gd name="T58" fmla="*/ 12 w 12"/>
                    <a:gd name="T59" fmla="*/ 0 h 1"/>
                    <a:gd name="T60" fmla="*/ 12 w 12"/>
                    <a:gd name="T61" fmla="*/ 0 h 1"/>
                    <a:gd name="T62" fmla="*/ 12 w 12"/>
                    <a:gd name="T63" fmla="*/ 0 h 1"/>
                    <a:gd name="T64" fmla="*/ 12 w 12"/>
                    <a:gd name="T65" fmla="*/ 0 h 1"/>
                    <a:gd name="T66" fmla="*/ 12 w 12"/>
                    <a:gd name="T67" fmla="*/ 0 h 1"/>
                    <a:gd name="T68" fmla="*/ 12 w 12"/>
                    <a:gd name="T69" fmla="*/ 0 h 1"/>
                    <a:gd name="T70" fmla="*/ 12 w 12"/>
                    <a:gd name="T71" fmla="*/ 0 h 1"/>
                    <a:gd name="T72" fmla="*/ 12 w 12"/>
                    <a:gd name="T73" fmla="*/ 0 h 1"/>
                    <a:gd name="T74" fmla="*/ 12 w 12"/>
                    <a:gd name="T75" fmla="*/ 0 h 1"/>
                    <a:gd name="T76" fmla="*/ 12 w 12"/>
                    <a:gd name="T77" fmla="*/ 0 h 1"/>
                    <a:gd name="T78" fmla="*/ 12 w 12"/>
                    <a:gd name="T79" fmla="*/ 0 h 1"/>
                    <a:gd name="T80" fmla="*/ 12 w 12"/>
                    <a:gd name="T81" fmla="*/ 0 h 1"/>
                    <a:gd name="T82" fmla="*/ 12 w 12"/>
                    <a:gd name="T83" fmla="*/ 0 h 1"/>
                    <a:gd name="T84" fmla="*/ 12 w 12"/>
                    <a:gd name="T85" fmla="*/ 0 h 1"/>
                    <a:gd name="T86" fmla="*/ 12 w 12"/>
                    <a:gd name="T87" fmla="*/ 0 h 1"/>
                    <a:gd name="T88" fmla="*/ 12 w 12"/>
                    <a:gd name="T89" fmla="*/ 0 h 1"/>
                    <a:gd name="T90" fmla="*/ 12 w 12"/>
                    <a:gd name="T91" fmla="*/ 0 h 1"/>
                    <a:gd name="T92" fmla="*/ 12 w 12"/>
                    <a:gd name="T93" fmla="*/ 0 h 1"/>
                    <a:gd name="T94" fmla="*/ 12 w 12"/>
                    <a:gd name="T95" fmla="*/ 0 h 1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2"/>
                    <a:gd name="T145" fmla="*/ 0 h 1"/>
                    <a:gd name="T146" fmla="*/ 12 w 12"/>
                    <a:gd name="T147" fmla="*/ 1 h 1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2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9" name="Freeform 87"/>
                <p:cNvSpPr>
                  <a:spLocks/>
                </p:cNvSpPr>
                <p:nvPr/>
              </p:nvSpPr>
              <p:spPr bwMode="auto">
                <a:xfrm>
                  <a:off x="1409" y="2597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0 w 1"/>
                    <a:gd name="T23" fmla="*/ 0 h 1"/>
                    <a:gd name="T24" fmla="*/ 0 w 1"/>
                    <a:gd name="T25" fmla="*/ 0 h 1"/>
                    <a:gd name="T26" fmla="*/ 0 w 1"/>
                    <a:gd name="T27" fmla="*/ 0 h 1"/>
                    <a:gd name="T28" fmla="*/ 0 w 1"/>
                    <a:gd name="T29" fmla="*/ 0 h 1"/>
                    <a:gd name="T30" fmla="*/ 0 w 1"/>
                    <a:gd name="T31" fmla="*/ 0 h 1"/>
                    <a:gd name="T32" fmla="*/ 0 w 1"/>
                    <a:gd name="T33" fmla="*/ 0 h 1"/>
                    <a:gd name="T34" fmla="*/ 0 w 1"/>
                    <a:gd name="T35" fmla="*/ 0 h 1"/>
                    <a:gd name="T36" fmla="*/ 0 w 1"/>
                    <a:gd name="T37" fmla="*/ 0 h 1"/>
                    <a:gd name="T38" fmla="*/ 0 w 1"/>
                    <a:gd name="T39" fmla="*/ 0 h 1"/>
                    <a:gd name="T40" fmla="*/ 0 w 1"/>
                    <a:gd name="T41" fmla="*/ 0 h 1"/>
                    <a:gd name="T42" fmla="*/ 0 w 1"/>
                    <a:gd name="T43" fmla="*/ 0 h 1"/>
                    <a:gd name="T44" fmla="*/ 0 w 1"/>
                    <a:gd name="T45" fmla="*/ 0 h 1"/>
                    <a:gd name="T46" fmla="*/ 0 w 1"/>
                    <a:gd name="T47" fmla="*/ 0 h 1"/>
                    <a:gd name="T48" fmla="*/ 0 w 1"/>
                    <a:gd name="T49" fmla="*/ 0 h 1"/>
                    <a:gd name="T50" fmla="*/ 0 w 1"/>
                    <a:gd name="T51" fmla="*/ 0 h 1"/>
                    <a:gd name="T52" fmla="*/ 0 w 1"/>
                    <a:gd name="T53" fmla="*/ 0 h 1"/>
                    <a:gd name="T54" fmla="*/ 0 w 1"/>
                    <a:gd name="T55" fmla="*/ 0 h 1"/>
                    <a:gd name="T56" fmla="*/ 0 w 1"/>
                    <a:gd name="T57" fmla="*/ 0 h 1"/>
                    <a:gd name="T58" fmla="*/ 0 w 1"/>
                    <a:gd name="T59" fmla="*/ 0 h 1"/>
                    <a:gd name="T60" fmla="*/ 0 w 1"/>
                    <a:gd name="T61" fmla="*/ 0 h 1"/>
                    <a:gd name="T62" fmla="*/ 0 w 1"/>
                    <a:gd name="T63" fmla="*/ 0 h 1"/>
                    <a:gd name="T64" fmla="*/ 0 w 1"/>
                    <a:gd name="T65" fmla="*/ 0 h 1"/>
                    <a:gd name="T66" fmla="*/ 0 w 1"/>
                    <a:gd name="T67" fmla="*/ 0 h 1"/>
                    <a:gd name="T68" fmla="*/ 0 w 1"/>
                    <a:gd name="T69" fmla="*/ 0 h 1"/>
                    <a:gd name="T70" fmla="*/ 0 w 1"/>
                    <a:gd name="T71" fmla="*/ 0 h 1"/>
                    <a:gd name="T72" fmla="*/ 0 w 1"/>
                    <a:gd name="T73" fmla="*/ 0 h 1"/>
                    <a:gd name="T74" fmla="*/ 0 w 1"/>
                    <a:gd name="T75" fmla="*/ 0 h 1"/>
                    <a:gd name="T76" fmla="*/ 0 w 1"/>
                    <a:gd name="T77" fmla="*/ 0 h 1"/>
                    <a:gd name="T78" fmla="*/ 0 w 1"/>
                    <a:gd name="T79" fmla="*/ 0 h 1"/>
                    <a:gd name="T80" fmla="*/ 0 w 1"/>
                    <a:gd name="T81" fmla="*/ 0 h 1"/>
                    <a:gd name="T82" fmla="*/ 0 w 1"/>
                    <a:gd name="T83" fmla="*/ 0 h 1"/>
                    <a:gd name="T84" fmla="*/ 0 w 1"/>
                    <a:gd name="T85" fmla="*/ 0 h 1"/>
                    <a:gd name="T86" fmla="*/ 0 w 1"/>
                    <a:gd name="T87" fmla="*/ 0 h 1"/>
                    <a:gd name="T88" fmla="*/ 0 w 1"/>
                    <a:gd name="T89" fmla="*/ 0 h 1"/>
                    <a:gd name="T90" fmla="*/ 0 w 1"/>
                    <a:gd name="T91" fmla="*/ 0 h 1"/>
                    <a:gd name="T92" fmla="*/ 0 w 1"/>
                    <a:gd name="T93" fmla="*/ 0 h 1"/>
                    <a:gd name="T94" fmla="*/ 0 w 1"/>
                    <a:gd name="T95" fmla="*/ 0 h 1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"/>
                    <a:gd name="T145" fmla="*/ 0 h 1"/>
                    <a:gd name="T146" fmla="*/ 1 w 1"/>
                    <a:gd name="T147" fmla="*/ 1 h 1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0" name="Freeform 88"/>
                <p:cNvSpPr>
                  <a:spLocks/>
                </p:cNvSpPr>
                <p:nvPr/>
              </p:nvSpPr>
              <p:spPr bwMode="auto">
                <a:xfrm>
                  <a:off x="1409" y="2587"/>
                  <a:ext cx="11" cy="10"/>
                </a:xfrm>
                <a:custGeom>
                  <a:avLst/>
                  <a:gdLst>
                    <a:gd name="T0" fmla="*/ 0 w 11"/>
                    <a:gd name="T1" fmla="*/ 10 h 10"/>
                    <a:gd name="T2" fmla="*/ 0 w 11"/>
                    <a:gd name="T3" fmla="*/ 10 h 10"/>
                    <a:gd name="T4" fmla="*/ 0 w 11"/>
                    <a:gd name="T5" fmla="*/ 10 h 10"/>
                    <a:gd name="T6" fmla="*/ 0 w 11"/>
                    <a:gd name="T7" fmla="*/ 10 h 10"/>
                    <a:gd name="T8" fmla="*/ 0 w 11"/>
                    <a:gd name="T9" fmla="*/ 10 h 10"/>
                    <a:gd name="T10" fmla="*/ 11 w 11"/>
                    <a:gd name="T11" fmla="*/ 10 h 10"/>
                    <a:gd name="T12" fmla="*/ 11 w 11"/>
                    <a:gd name="T13" fmla="*/ 10 h 10"/>
                    <a:gd name="T14" fmla="*/ 11 w 11"/>
                    <a:gd name="T15" fmla="*/ 10 h 10"/>
                    <a:gd name="T16" fmla="*/ 11 w 11"/>
                    <a:gd name="T17" fmla="*/ 10 h 10"/>
                    <a:gd name="T18" fmla="*/ 11 w 11"/>
                    <a:gd name="T19" fmla="*/ 10 h 10"/>
                    <a:gd name="T20" fmla="*/ 11 w 11"/>
                    <a:gd name="T21" fmla="*/ 10 h 10"/>
                    <a:gd name="T22" fmla="*/ 11 w 11"/>
                    <a:gd name="T23" fmla="*/ 10 h 10"/>
                    <a:gd name="T24" fmla="*/ 11 w 11"/>
                    <a:gd name="T25" fmla="*/ 10 h 10"/>
                    <a:gd name="T26" fmla="*/ 11 w 11"/>
                    <a:gd name="T27" fmla="*/ 10 h 10"/>
                    <a:gd name="T28" fmla="*/ 11 w 11"/>
                    <a:gd name="T29" fmla="*/ 10 h 10"/>
                    <a:gd name="T30" fmla="*/ 11 w 11"/>
                    <a:gd name="T31" fmla="*/ 10 h 10"/>
                    <a:gd name="T32" fmla="*/ 11 w 11"/>
                    <a:gd name="T33" fmla="*/ 10 h 10"/>
                    <a:gd name="T34" fmla="*/ 11 w 11"/>
                    <a:gd name="T35" fmla="*/ 10 h 10"/>
                    <a:gd name="T36" fmla="*/ 11 w 11"/>
                    <a:gd name="T37" fmla="*/ 10 h 10"/>
                    <a:gd name="T38" fmla="*/ 11 w 11"/>
                    <a:gd name="T39" fmla="*/ 10 h 10"/>
                    <a:gd name="T40" fmla="*/ 11 w 11"/>
                    <a:gd name="T41" fmla="*/ 10 h 10"/>
                    <a:gd name="T42" fmla="*/ 11 w 11"/>
                    <a:gd name="T43" fmla="*/ 10 h 10"/>
                    <a:gd name="T44" fmla="*/ 11 w 11"/>
                    <a:gd name="T45" fmla="*/ 10 h 10"/>
                    <a:gd name="T46" fmla="*/ 11 w 11"/>
                    <a:gd name="T47" fmla="*/ 10 h 10"/>
                    <a:gd name="T48" fmla="*/ 11 w 11"/>
                    <a:gd name="T49" fmla="*/ 10 h 10"/>
                    <a:gd name="T50" fmla="*/ 11 w 11"/>
                    <a:gd name="T51" fmla="*/ 10 h 10"/>
                    <a:gd name="T52" fmla="*/ 11 w 11"/>
                    <a:gd name="T53" fmla="*/ 10 h 10"/>
                    <a:gd name="T54" fmla="*/ 11 w 11"/>
                    <a:gd name="T55" fmla="*/ 0 h 10"/>
                    <a:gd name="T56" fmla="*/ 11 w 11"/>
                    <a:gd name="T57" fmla="*/ 0 h 10"/>
                    <a:gd name="T58" fmla="*/ 11 w 11"/>
                    <a:gd name="T59" fmla="*/ 0 h 10"/>
                    <a:gd name="T60" fmla="*/ 11 w 11"/>
                    <a:gd name="T61" fmla="*/ 0 h 10"/>
                    <a:gd name="T62" fmla="*/ 11 w 11"/>
                    <a:gd name="T63" fmla="*/ 0 h 10"/>
                    <a:gd name="T64" fmla="*/ 11 w 11"/>
                    <a:gd name="T65" fmla="*/ 0 h 10"/>
                    <a:gd name="T66" fmla="*/ 11 w 11"/>
                    <a:gd name="T67" fmla="*/ 0 h 10"/>
                    <a:gd name="T68" fmla="*/ 11 w 11"/>
                    <a:gd name="T69" fmla="*/ 0 h 10"/>
                    <a:gd name="T70" fmla="*/ 11 w 11"/>
                    <a:gd name="T71" fmla="*/ 0 h 10"/>
                    <a:gd name="T72" fmla="*/ 11 w 11"/>
                    <a:gd name="T73" fmla="*/ 0 h 10"/>
                    <a:gd name="T74" fmla="*/ 11 w 11"/>
                    <a:gd name="T75" fmla="*/ 0 h 10"/>
                    <a:gd name="T76" fmla="*/ 11 w 11"/>
                    <a:gd name="T77" fmla="*/ 0 h 10"/>
                    <a:gd name="T78" fmla="*/ 11 w 11"/>
                    <a:gd name="T79" fmla="*/ 0 h 10"/>
                    <a:gd name="T80" fmla="*/ 11 w 11"/>
                    <a:gd name="T81" fmla="*/ 0 h 10"/>
                    <a:gd name="T82" fmla="*/ 11 w 11"/>
                    <a:gd name="T83" fmla="*/ 0 h 10"/>
                    <a:gd name="T84" fmla="*/ 11 w 11"/>
                    <a:gd name="T85" fmla="*/ 0 h 10"/>
                    <a:gd name="T86" fmla="*/ 11 w 11"/>
                    <a:gd name="T87" fmla="*/ 0 h 10"/>
                    <a:gd name="T88" fmla="*/ 11 w 11"/>
                    <a:gd name="T89" fmla="*/ 0 h 10"/>
                    <a:gd name="T90" fmla="*/ 11 w 11"/>
                    <a:gd name="T91" fmla="*/ 0 h 10"/>
                    <a:gd name="T92" fmla="*/ 11 w 11"/>
                    <a:gd name="T93" fmla="*/ 0 h 10"/>
                    <a:gd name="T94" fmla="*/ 11 w 11"/>
                    <a:gd name="T95" fmla="*/ 0 h 10"/>
                    <a:gd name="T96" fmla="*/ 11 w 11"/>
                    <a:gd name="T97" fmla="*/ 0 h 10"/>
                    <a:gd name="T98" fmla="*/ 11 w 11"/>
                    <a:gd name="T99" fmla="*/ 0 h 10"/>
                    <a:gd name="T100" fmla="*/ 11 w 11"/>
                    <a:gd name="T101" fmla="*/ 0 h 1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1"/>
                    <a:gd name="T154" fmla="*/ 0 h 10"/>
                    <a:gd name="T155" fmla="*/ 11 w 11"/>
                    <a:gd name="T156" fmla="*/ 10 h 1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1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1" y="10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1" name="Freeform 89"/>
                <p:cNvSpPr>
                  <a:spLocks/>
                </p:cNvSpPr>
                <p:nvPr/>
              </p:nvSpPr>
              <p:spPr bwMode="auto">
                <a:xfrm>
                  <a:off x="1420" y="2577"/>
                  <a:ext cx="12" cy="10"/>
                </a:xfrm>
                <a:custGeom>
                  <a:avLst/>
                  <a:gdLst>
                    <a:gd name="T0" fmla="*/ 0 w 12"/>
                    <a:gd name="T1" fmla="*/ 10 h 10"/>
                    <a:gd name="T2" fmla="*/ 0 w 12"/>
                    <a:gd name="T3" fmla="*/ 10 h 10"/>
                    <a:gd name="T4" fmla="*/ 0 w 12"/>
                    <a:gd name="T5" fmla="*/ 10 h 10"/>
                    <a:gd name="T6" fmla="*/ 0 w 12"/>
                    <a:gd name="T7" fmla="*/ 10 h 10"/>
                    <a:gd name="T8" fmla="*/ 0 w 12"/>
                    <a:gd name="T9" fmla="*/ 10 h 10"/>
                    <a:gd name="T10" fmla="*/ 0 w 12"/>
                    <a:gd name="T11" fmla="*/ 10 h 10"/>
                    <a:gd name="T12" fmla="*/ 0 w 12"/>
                    <a:gd name="T13" fmla="*/ 10 h 10"/>
                    <a:gd name="T14" fmla="*/ 0 w 12"/>
                    <a:gd name="T15" fmla="*/ 10 h 10"/>
                    <a:gd name="T16" fmla="*/ 0 w 12"/>
                    <a:gd name="T17" fmla="*/ 10 h 10"/>
                    <a:gd name="T18" fmla="*/ 0 w 12"/>
                    <a:gd name="T19" fmla="*/ 10 h 10"/>
                    <a:gd name="T20" fmla="*/ 0 w 12"/>
                    <a:gd name="T21" fmla="*/ 10 h 10"/>
                    <a:gd name="T22" fmla="*/ 0 w 12"/>
                    <a:gd name="T23" fmla="*/ 10 h 10"/>
                    <a:gd name="T24" fmla="*/ 0 w 12"/>
                    <a:gd name="T25" fmla="*/ 10 h 10"/>
                    <a:gd name="T26" fmla="*/ 0 w 12"/>
                    <a:gd name="T27" fmla="*/ 10 h 10"/>
                    <a:gd name="T28" fmla="*/ 0 w 12"/>
                    <a:gd name="T29" fmla="*/ 10 h 10"/>
                    <a:gd name="T30" fmla="*/ 0 w 12"/>
                    <a:gd name="T31" fmla="*/ 10 h 10"/>
                    <a:gd name="T32" fmla="*/ 0 w 12"/>
                    <a:gd name="T33" fmla="*/ 10 h 10"/>
                    <a:gd name="T34" fmla="*/ 0 w 12"/>
                    <a:gd name="T35" fmla="*/ 10 h 10"/>
                    <a:gd name="T36" fmla="*/ 0 w 12"/>
                    <a:gd name="T37" fmla="*/ 10 h 10"/>
                    <a:gd name="T38" fmla="*/ 0 w 12"/>
                    <a:gd name="T39" fmla="*/ 10 h 10"/>
                    <a:gd name="T40" fmla="*/ 0 w 12"/>
                    <a:gd name="T41" fmla="*/ 10 h 10"/>
                    <a:gd name="T42" fmla="*/ 0 w 12"/>
                    <a:gd name="T43" fmla="*/ 10 h 10"/>
                    <a:gd name="T44" fmla="*/ 12 w 12"/>
                    <a:gd name="T45" fmla="*/ 10 h 10"/>
                    <a:gd name="T46" fmla="*/ 12 w 12"/>
                    <a:gd name="T47" fmla="*/ 10 h 10"/>
                    <a:gd name="T48" fmla="*/ 12 w 12"/>
                    <a:gd name="T49" fmla="*/ 10 h 10"/>
                    <a:gd name="T50" fmla="*/ 12 w 12"/>
                    <a:gd name="T51" fmla="*/ 10 h 10"/>
                    <a:gd name="T52" fmla="*/ 12 w 12"/>
                    <a:gd name="T53" fmla="*/ 0 h 10"/>
                    <a:gd name="T54" fmla="*/ 12 w 12"/>
                    <a:gd name="T55" fmla="*/ 0 h 10"/>
                    <a:gd name="T56" fmla="*/ 12 w 12"/>
                    <a:gd name="T57" fmla="*/ 0 h 10"/>
                    <a:gd name="T58" fmla="*/ 12 w 12"/>
                    <a:gd name="T59" fmla="*/ 0 h 10"/>
                    <a:gd name="T60" fmla="*/ 12 w 12"/>
                    <a:gd name="T61" fmla="*/ 0 h 10"/>
                    <a:gd name="T62" fmla="*/ 12 w 12"/>
                    <a:gd name="T63" fmla="*/ 0 h 10"/>
                    <a:gd name="T64" fmla="*/ 12 w 12"/>
                    <a:gd name="T65" fmla="*/ 0 h 10"/>
                    <a:gd name="T66" fmla="*/ 12 w 12"/>
                    <a:gd name="T67" fmla="*/ 0 h 10"/>
                    <a:gd name="T68" fmla="*/ 12 w 12"/>
                    <a:gd name="T69" fmla="*/ 0 h 10"/>
                    <a:gd name="T70" fmla="*/ 12 w 12"/>
                    <a:gd name="T71" fmla="*/ 0 h 10"/>
                    <a:gd name="T72" fmla="*/ 12 w 12"/>
                    <a:gd name="T73" fmla="*/ 0 h 10"/>
                    <a:gd name="T74" fmla="*/ 12 w 12"/>
                    <a:gd name="T75" fmla="*/ 0 h 10"/>
                    <a:gd name="T76" fmla="*/ 12 w 12"/>
                    <a:gd name="T77" fmla="*/ 0 h 10"/>
                    <a:gd name="T78" fmla="*/ 12 w 12"/>
                    <a:gd name="T79" fmla="*/ 0 h 10"/>
                    <a:gd name="T80" fmla="*/ 12 w 12"/>
                    <a:gd name="T81" fmla="*/ 0 h 10"/>
                    <a:gd name="T82" fmla="*/ 12 w 12"/>
                    <a:gd name="T83" fmla="*/ 0 h 10"/>
                    <a:gd name="T84" fmla="*/ 12 w 12"/>
                    <a:gd name="T85" fmla="*/ 0 h 10"/>
                    <a:gd name="T86" fmla="*/ 12 w 12"/>
                    <a:gd name="T87" fmla="*/ 0 h 10"/>
                    <a:gd name="T88" fmla="*/ 12 w 12"/>
                    <a:gd name="T89" fmla="*/ 0 h 10"/>
                    <a:gd name="T90" fmla="*/ 12 w 12"/>
                    <a:gd name="T91" fmla="*/ 0 h 10"/>
                    <a:gd name="T92" fmla="*/ 12 w 12"/>
                    <a:gd name="T93" fmla="*/ 0 h 10"/>
                    <a:gd name="T94" fmla="*/ 12 w 12"/>
                    <a:gd name="T95" fmla="*/ 0 h 10"/>
                    <a:gd name="T96" fmla="*/ 12 w 12"/>
                    <a:gd name="T97" fmla="*/ 0 h 10"/>
                    <a:gd name="T98" fmla="*/ 12 w 12"/>
                    <a:gd name="T99" fmla="*/ 0 h 10"/>
                    <a:gd name="T100" fmla="*/ 12 w 12"/>
                    <a:gd name="T101" fmla="*/ 0 h 1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10"/>
                    <a:gd name="T155" fmla="*/ 12 w 12"/>
                    <a:gd name="T156" fmla="*/ 10 h 1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2" y="10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2" name="Freeform 90"/>
                <p:cNvSpPr>
                  <a:spLocks/>
                </p:cNvSpPr>
                <p:nvPr/>
              </p:nvSpPr>
              <p:spPr bwMode="auto">
                <a:xfrm>
                  <a:off x="1432" y="2558"/>
                  <a:ext cx="12" cy="19"/>
                </a:xfrm>
                <a:custGeom>
                  <a:avLst/>
                  <a:gdLst>
                    <a:gd name="T0" fmla="*/ 0 w 12"/>
                    <a:gd name="T1" fmla="*/ 19 h 19"/>
                    <a:gd name="T2" fmla="*/ 0 w 12"/>
                    <a:gd name="T3" fmla="*/ 19 h 19"/>
                    <a:gd name="T4" fmla="*/ 0 w 12"/>
                    <a:gd name="T5" fmla="*/ 19 h 19"/>
                    <a:gd name="T6" fmla="*/ 0 w 12"/>
                    <a:gd name="T7" fmla="*/ 19 h 19"/>
                    <a:gd name="T8" fmla="*/ 0 w 12"/>
                    <a:gd name="T9" fmla="*/ 19 h 19"/>
                    <a:gd name="T10" fmla="*/ 0 w 12"/>
                    <a:gd name="T11" fmla="*/ 19 h 19"/>
                    <a:gd name="T12" fmla="*/ 0 w 12"/>
                    <a:gd name="T13" fmla="*/ 19 h 19"/>
                    <a:gd name="T14" fmla="*/ 0 w 12"/>
                    <a:gd name="T15" fmla="*/ 19 h 19"/>
                    <a:gd name="T16" fmla="*/ 0 w 12"/>
                    <a:gd name="T17" fmla="*/ 19 h 19"/>
                    <a:gd name="T18" fmla="*/ 0 w 12"/>
                    <a:gd name="T19" fmla="*/ 19 h 19"/>
                    <a:gd name="T20" fmla="*/ 0 w 12"/>
                    <a:gd name="T21" fmla="*/ 19 h 19"/>
                    <a:gd name="T22" fmla="*/ 0 w 12"/>
                    <a:gd name="T23" fmla="*/ 9 h 19"/>
                    <a:gd name="T24" fmla="*/ 0 w 12"/>
                    <a:gd name="T25" fmla="*/ 9 h 19"/>
                    <a:gd name="T26" fmla="*/ 0 w 12"/>
                    <a:gd name="T27" fmla="*/ 9 h 19"/>
                    <a:gd name="T28" fmla="*/ 0 w 12"/>
                    <a:gd name="T29" fmla="*/ 9 h 19"/>
                    <a:gd name="T30" fmla="*/ 0 w 12"/>
                    <a:gd name="T31" fmla="*/ 9 h 19"/>
                    <a:gd name="T32" fmla="*/ 0 w 12"/>
                    <a:gd name="T33" fmla="*/ 9 h 19"/>
                    <a:gd name="T34" fmla="*/ 0 w 12"/>
                    <a:gd name="T35" fmla="*/ 9 h 19"/>
                    <a:gd name="T36" fmla="*/ 0 w 12"/>
                    <a:gd name="T37" fmla="*/ 9 h 19"/>
                    <a:gd name="T38" fmla="*/ 0 w 12"/>
                    <a:gd name="T39" fmla="*/ 9 h 19"/>
                    <a:gd name="T40" fmla="*/ 0 w 12"/>
                    <a:gd name="T41" fmla="*/ 9 h 19"/>
                    <a:gd name="T42" fmla="*/ 0 w 12"/>
                    <a:gd name="T43" fmla="*/ 9 h 19"/>
                    <a:gd name="T44" fmla="*/ 0 w 12"/>
                    <a:gd name="T45" fmla="*/ 9 h 19"/>
                    <a:gd name="T46" fmla="*/ 0 w 12"/>
                    <a:gd name="T47" fmla="*/ 9 h 19"/>
                    <a:gd name="T48" fmla="*/ 0 w 12"/>
                    <a:gd name="T49" fmla="*/ 9 h 19"/>
                    <a:gd name="T50" fmla="*/ 0 w 12"/>
                    <a:gd name="T51" fmla="*/ 9 h 19"/>
                    <a:gd name="T52" fmla="*/ 0 w 12"/>
                    <a:gd name="T53" fmla="*/ 9 h 19"/>
                    <a:gd name="T54" fmla="*/ 0 w 12"/>
                    <a:gd name="T55" fmla="*/ 9 h 19"/>
                    <a:gd name="T56" fmla="*/ 0 w 12"/>
                    <a:gd name="T57" fmla="*/ 9 h 19"/>
                    <a:gd name="T58" fmla="*/ 0 w 12"/>
                    <a:gd name="T59" fmla="*/ 9 h 19"/>
                    <a:gd name="T60" fmla="*/ 0 w 12"/>
                    <a:gd name="T61" fmla="*/ 9 h 19"/>
                    <a:gd name="T62" fmla="*/ 0 w 12"/>
                    <a:gd name="T63" fmla="*/ 9 h 19"/>
                    <a:gd name="T64" fmla="*/ 0 w 12"/>
                    <a:gd name="T65" fmla="*/ 9 h 19"/>
                    <a:gd name="T66" fmla="*/ 0 w 12"/>
                    <a:gd name="T67" fmla="*/ 9 h 19"/>
                    <a:gd name="T68" fmla="*/ 0 w 12"/>
                    <a:gd name="T69" fmla="*/ 9 h 19"/>
                    <a:gd name="T70" fmla="*/ 0 w 12"/>
                    <a:gd name="T71" fmla="*/ 9 h 19"/>
                    <a:gd name="T72" fmla="*/ 0 w 12"/>
                    <a:gd name="T73" fmla="*/ 9 h 19"/>
                    <a:gd name="T74" fmla="*/ 0 w 12"/>
                    <a:gd name="T75" fmla="*/ 9 h 19"/>
                    <a:gd name="T76" fmla="*/ 0 w 12"/>
                    <a:gd name="T77" fmla="*/ 9 h 19"/>
                    <a:gd name="T78" fmla="*/ 12 w 12"/>
                    <a:gd name="T79" fmla="*/ 9 h 19"/>
                    <a:gd name="T80" fmla="*/ 12 w 12"/>
                    <a:gd name="T81" fmla="*/ 9 h 19"/>
                    <a:gd name="T82" fmla="*/ 12 w 12"/>
                    <a:gd name="T83" fmla="*/ 0 h 19"/>
                    <a:gd name="T84" fmla="*/ 12 w 12"/>
                    <a:gd name="T85" fmla="*/ 0 h 19"/>
                    <a:gd name="T86" fmla="*/ 12 w 12"/>
                    <a:gd name="T87" fmla="*/ 0 h 19"/>
                    <a:gd name="T88" fmla="*/ 12 w 12"/>
                    <a:gd name="T89" fmla="*/ 0 h 19"/>
                    <a:gd name="T90" fmla="*/ 12 w 12"/>
                    <a:gd name="T91" fmla="*/ 0 h 19"/>
                    <a:gd name="T92" fmla="*/ 12 w 12"/>
                    <a:gd name="T93" fmla="*/ 0 h 19"/>
                    <a:gd name="T94" fmla="*/ 12 w 12"/>
                    <a:gd name="T95" fmla="*/ 0 h 19"/>
                    <a:gd name="T96" fmla="*/ 12 w 12"/>
                    <a:gd name="T97" fmla="*/ 0 h 19"/>
                    <a:gd name="T98" fmla="*/ 12 w 12"/>
                    <a:gd name="T99" fmla="*/ 0 h 19"/>
                    <a:gd name="T100" fmla="*/ 12 w 12"/>
                    <a:gd name="T101" fmla="*/ 0 h 1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19"/>
                    <a:gd name="T155" fmla="*/ 12 w 12"/>
                    <a:gd name="T156" fmla="*/ 19 h 1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19">
                      <a:moveTo>
                        <a:pt x="0" y="19"/>
                      </a:moveTo>
                      <a:lnTo>
                        <a:pt x="0" y="19"/>
                      </a:lnTo>
                      <a:lnTo>
                        <a:pt x="0" y="9"/>
                      </a:lnTo>
                      <a:lnTo>
                        <a:pt x="12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3" name="Freeform 91"/>
                <p:cNvSpPr>
                  <a:spLocks/>
                </p:cNvSpPr>
                <p:nvPr/>
              </p:nvSpPr>
              <p:spPr bwMode="auto">
                <a:xfrm>
                  <a:off x="1444" y="2538"/>
                  <a:ext cx="1" cy="20"/>
                </a:xfrm>
                <a:custGeom>
                  <a:avLst/>
                  <a:gdLst>
                    <a:gd name="T0" fmla="*/ 0 w 1"/>
                    <a:gd name="T1" fmla="*/ 20 h 20"/>
                    <a:gd name="T2" fmla="*/ 0 w 1"/>
                    <a:gd name="T3" fmla="*/ 20 h 20"/>
                    <a:gd name="T4" fmla="*/ 0 w 1"/>
                    <a:gd name="T5" fmla="*/ 20 h 20"/>
                    <a:gd name="T6" fmla="*/ 0 w 1"/>
                    <a:gd name="T7" fmla="*/ 20 h 20"/>
                    <a:gd name="T8" fmla="*/ 0 w 1"/>
                    <a:gd name="T9" fmla="*/ 20 h 20"/>
                    <a:gd name="T10" fmla="*/ 0 w 1"/>
                    <a:gd name="T11" fmla="*/ 20 h 20"/>
                    <a:gd name="T12" fmla="*/ 0 w 1"/>
                    <a:gd name="T13" fmla="*/ 20 h 20"/>
                    <a:gd name="T14" fmla="*/ 0 w 1"/>
                    <a:gd name="T15" fmla="*/ 20 h 20"/>
                    <a:gd name="T16" fmla="*/ 0 w 1"/>
                    <a:gd name="T17" fmla="*/ 20 h 20"/>
                    <a:gd name="T18" fmla="*/ 0 w 1"/>
                    <a:gd name="T19" fmla="*/ 20 h 20"/>
                    <a:gd name="T20" fmla="*/ 0 w 1"/>
                    <a:gd name="T21" fmla="*/ 20 h 20"/>
                    <a:gd name="T22" fmla="*/ 0 w 1"/>
                    <a:gd name="T23" fmla="*/ 20 h 20"/>
                    <a:gd name="T24" fmla="*/ 0 w 1"/>
                    <a:gd name="T25" fmla="*/ 20 h 20"/>
                    <a:gd name="T26" fmla="*/ 0 w 1"/>
                    <a:gd name="T27" fmla="*/ 20 h 20"/>
                    <a:gd name="T28" fmla="*/ 0 w 1"/>
                    <a:gd name="T29" fmla="*/ 20 h 20"/>
                    <a:gd name="T30" fmla="*/ 0 w 1"/>
                    <a:gd name="T31" fmla="*/ 20 h 20"/>
                    <a:gd name="T32" fmla="*/ 0 w 1"/>
                    <a:gd name="T33" fmla="*/ 20 h 20"/>
                    <a:gd name="T34" fmla="*/ 0 w 1"/>
                    <a:gd name="T35" fmla="*/ 10 h 20"/>
                    <a:gd name="T36" fmla="*/ 0 w 1"/>
                    <a:gd name="T37" fmla="*/ 10 h 20"/>
                    <a:gd name="T38" fmla="*/ 0 w 1"/>
                    <a:gd name="T39" fmla="*/ 10 h 20"/>
                    <a:gd name="T40" fmla="*/ 0 w 1"/>
                    <a:gd name="T41" fmla="*/ 10 h 20"/>
                    <a:gd name="T42" fmla="*/ 0 w 1"/>
                    <a:gd name="T43" fmla="*/ 10 h 20"/>
                    <a:gd name="T44" fmla="*/ 0 w 1"/>
                    <a:gd name="T45" fmla="*/ 10 h 20"/>
                    <a:gd name="T46" fmla="*/ 0 w 1"/>
                    <a:gd name="T47" fmla="*/ 10 h 20"/>
                    <a:gd name="T48" fmla="*/ 0 w 1"/>
                    <a:gd name="T49" fmla="*/ 10 h 20"/>
                    <a:gd name="T50" fmla="*/ 0 w 1"/>
                    <a:gd name="T51" fmla="*/ 10 h 20"/>
                    <a:gd name="T52" fmla="*/ 0 w 1"/>
                    <a:gd name="T53" fmla="*/ 10 h 20"/>
                    <a:gd name="T54" fmla="*/ 0 w 1"/>
                    <a:gd name="T55" fmla="*/ 10 h 20"/>
                    <a:gd name="T56" fmla="*/ 0 w 1"/>
                    <a:gd name="T57" fmla="*/ 10 h 20"/>
                    <a:gd name="T58" fmla="*/ 0 w 1"/>
                    <a:gd name="T59" fmla="*/ 10 h 20"/>
                    <a:gd name="T60" fmla="*/ 0 w 1"/>
                    <a:gd name="T61" fmla="*/ 10 h 20"/>
                    <a:gd name="T62" fmla="*/ 0 w 1"/>
                    <a:gd name="T63" fmla="*/ 10 h 20"/>
                    <a:gd name="T64" fmla="*/ 0 w 1"/>
                    <a:gd name="T65" fmla="*/ 10 h 20"/>
                    <a:gd name="T66" fmla="*/ 0 w 1"/>
                    <a:gd name="T67" fmla="*/ 10 h 20"/>
                    <a:gd name="T68" fmla="*/ 0 w 1"/>
                    <a:gd name="T69" fmla="*/ 10 h 20"/>
                    <a:gd name="T70" fmla="*/ 0 w 1"/>
                    <a:gd name="T71" fmla="*/ 10 h 20"/>
                    <a:gd name="T72" fmla="*/ 0 w 1"/>
                    <a:gd name="T73" fmla="*/ 10 h 20"/>
                    <a:gd name="T74" fmla="*/ 0 w 1"/>
                    <a:gd name="T75" fmla="*/ 10 h 20"/>
                    <a:gd name="T76" fmla="*/ 0 w 1"/>
                    <a:gd name="T77" fmla="*/ 10 h 20"/>
                    <a:gd name="T78" fmla="*/ 0 w 1"/>
                    <a:gd name="T79" fmla="*/ 10 h 20"/>
                    <a:gd name="T80" fmla="*/ 0 w 1"/>
                    <a:gd name="T81" fmla="*/ 0 h 20"/>
                    <a:gd name="T82" fmla="*/ 0 w 1"/>
                    <a:gd name="T83" fmla="*/ 0 h 20"/>
                    <a:gd name="T84" fmla="*/ 0 w 1"/>
                    <a:gd name="T85" fmla="*/ 0 h 20"/>
                    <a:gd name="T86" fmla="*/ 0 w 1"/>
                    <a:gd name="T87" fmla="*/ 0 h 20"/>
                    <a:gd name="T88" fmla="*/ 0 w 1"/>
                    <a:gd name="T89" fmla="*/ 0 h 20"/>
                    <a:gd name="T90" fmla="*/ 0 w 1"/>
                    <a:gd name="T91" fmla="*/ 0 h 20"/>
                    <a:gd name="T92" fmla="*/ 0 w 1"/>
                    <a:gd name="T93" fmla="*/ 0 h 20"/>
                    <a:gd name="T94" fmla="*/ 0 w 1"/>
                    <a:gd name="T95" fmla="*/ 0 h 20"/>
                    <a:gd name="T96" fmla="*/ 0 w 1"/>
                    <a:gd name="T97" fmla="*/ 0 h 20"/>
                    <a:gd name="T98" fmla="*/ 0 w 1"/>
                    <a:gd name="T99" fmla="*/ 0 h 20"/>
                    <a:gd name="T100" fmla="*/ 0 w 1"/>
                    <a:gd name="T101" fmla="*/ 0 h 2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"/>
                    <a:gd name="T154" fmla="*/ 0 h 20"/>
                    <a:gd name="T155" fmla="*/ 1 w 1"/>
                    <a:gd name="T156" fmla="*/ 20 h 2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" h="20">
                      <a:moveTo>
                        <a:pt x="0" y="20"/>
                      </a:moveTo>
                      <a:lnTo>
                        <a:pt x="0" y="20"/>
                      </a:lnTo>
                      <a:lnTo>
                        <a:pt x="0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4" name="Freeform 92"/>
                <p:cNvSpPr>
                  <a:spLocks/>
                </p:cNvSpPr>
                <p:nvPr/>
              </p:nvSpPr>
              <p:spPr bwMode="auto">
                <a:xfrm>
                  <a:off x="1444" y="2519"/>
                  <a:ext cx="11" cy="19"/>
                </a:xfrm>
                <a:custGeom>
                  <a:avLst/>
                  <a:gdLst>
                    <a:gd name="T0" fmla="*/ 0 w 11"/>
                    <a:gd name="T1" fmla="*/ 19 h 19"/>
                    <a:gd name="T2" fmla="*/ 0 w 11"/>
                    <a:gd name="T3" fmla="*/ 19 h 19"/>
                    <a:gd name="T4" fmla="*/ 0 w 11"/>
                    <a:gd name="T5" fmla="*/ 19 h 19"/>
                    <a:gd name="T6" fmla="*/ 0 w 11"/>
                    <a:gd name="T7" fmla="*/ 19 h 19"/>
                    <a:gd name="T8" fmla="*/ 0 w 11"/>
                    <a:gd name="T9" fmla="*/ 19 h 19"/>
                    <a:gd name="T10" fmla="*/ 0 w 11"/>
                    <a:gd name="T11" fmla="*/ 19 h 19"/>
                    <a:gd name="T12" fmla="*/ 11 w 11"/>
                    <a:gd name="T13" fmla="*/ 19 h 19"/>
                    <a:gd name="T14" fmla="*/ 11 w 11"/>
                    <a:gd name="T15" fmla="*/ 19 h 19"/>
                    <a:gd name="T16" fmla="*/ 11 w 11"/>
                    <a:gd name="T17" fmla="*/ 19 h 19"/>
                    <a:gd name="T18" fmla="*/ 11 w 11"/>
                    <a:gd name="T19" fmla="*/ 19 h 19"/>
                    <a:gd name="T20" fmla="*/ 11 w 11"/>
                    <a:gd name="T21" fmla="*/ 19 h 19"/>
                    <a:gd name="T22" fmla="*/ 11 w 11"/>
                    <a:gd name="T23" fmla="*/ 9 h 19"/>
                    <a:gd name="T24" fmla="*/ 11 w 11"/>
                    <a:gd name="T25" fmla="*/ 9 h 19"/>
                    <a:gd name="T26" fmla="*/ 11 w 11"/>
                    <a:gd name="T27" fmla="*/ 9 h 19"/>
                    <a:gd name="T28" fmla="*/ 11 w 11"/>
                    <a:gd name="T29" fmla="*/ 9 h 19"/>
                    <a:gd name="T30" fmla="*/ 11 w 11"/>
                    <a:gd name="T31" fmla="*/ 9 h 19"/>
                    <a:gd name="T32" fmla="*/ 11 w 11"/>
                    <a:gd name="T33" fmla="*/ 9 h 19"/>
                    <a:gd name="T34" fmla="*/ 11 w 11"/>
                    <a:gd name="T35" fmla="*/ 9 h 19"/>
                    <a:gd name="T36" fmla="*/ 11 w 11"/>
                    <a:gd name="T37" fmla="*/ 9 h 19"/>
                    <a:gd name="T38" fmla="*/ 11 w 11"/>
                    <a:gd name="T39" fmla="*/ 9 h 19"/>
                    <a:gd name="T40" fmla="*/ 11 w 11"/>
                    <a:gd name="T41" fmla="*/ 9 h 19"/>
                    <a:gd name="T42" fmla="*/ 11 w 11"/>
                    <a:gd name="T43" fmla="*/ 9 h 19"/>
                    <a:gd name="T44" fmla="*/ 11 w 11"/>
                    <a:gd name="T45" fmla="*/ 9 h 19"/>
                    <a:gd name="T46" fmla="*/ 11 w 11"/>
                    <a:gd name="T47" fmla="*/ 9 h 19"/>
                    <a:gd name="T48" fmla="*/ 11 w 11"/>
                    <a:gd name="T49" fmla="*/ 9 h 19"/>
                    <a:gd name="T50" fmla="*/ 11 w 11"/>
                    <a:gd name="T51" fmla="*/ 9 h 19"/>
                    <a:gd name="T52" fmla="*/ 11 w 11"/>
                    <a:gd name="T53" fmla="*/ 9 h 19"/>
                    <a:gd name="T54" fmla="*/ 11 w 11"/>
                    <a:gd name="T55" fmla="*/ 9 h 19"/>
                    <a:gd name="T56" fmla="*/ 11 w 11"/>
                    <a:gd name="T57" fmla="*/ 9 h 19"/>
                    <a:gd name="T58" fmla="*/ 11 w 11"/>
                    <a:gd name="T59" fmla="*/ 9 h 19"/>
                    <a:gd name="T60" fmla="*/ 11 w 11"/>
                    <a:gd name="T61" fmla="*/ 9 h 19"/>
                    <a:gd name="T62" fmla="*/ 11 w 11"/>
                    <a:gd name="T63" fmla="*/ 9 h 19"/>
                    <a:gd name="T64" fmla="*/ 11 w 11"/>
                    <a:gd name="T65" fmla="*/ 0 h 19"/>
                    <a:gd name="T66" fmla="*/ 11 w 11"/>
                    <a:gd name="T67" fmla="*/ 0 h 19"/>
                    <a:gd name="T68" fmla="*/ 11 w 11"/>
                    <a:gd name="T69" fmla="*/ 0 h 19"/>
                    <a:gd name="T70" fmla="*/ 11 w 11"/>
                    <a:gd name="T71" fmla="*/ 0 h 19"/>
                    <a:gd name="T72" fmla="*/ 11 w 11"/>
                    <a:gd name="T73" fmla="*/ 0 h 19"/>
                    <a:gd name="T74" fmla="*/ 11 w 11"/>
                    <a:gd name="T75" fmla="*/ 0 h 19"/>
                    <a:gd name="T76" fmla="*/ 11 w 11"/>
                    <a:gd name="T77" fmla="*/ 0 h 19"/>
                    <a:gd name="T78" fmla="*/ 11 w 11"/>
                    <a:gd name="T79" fmla="*/ 0 h 19"/>
                    <a:gd name="T80" fmla="*/ 11 w 11"/>
                    <a:gd name="T81" fmla="*/ 0 h 19"/>
                    <a:gd name="T82" fmla="*/ 11 w 11"/>
                    <a:gd name="T83" fmla="*/ 0 h 19"/>
                    <a:gd name="T84" fmla="*/ 11 w 11"/>
                    <a:gd name="T85" fmla="*/ 0 h 19"/>
                    <a:gd name="T86" fmla="*/ 11 w 11"/>
                    <a:gd name="T87" fmla="*/ 0 h 19"/>
                    <a:gd name="T88" fmla="*/ 11 w 11"/>
                    <a:gd name="T89" fmla="*/ 0 h 19"/>
                    <a:gd name="T90" fmla="*/ 11 w 11"/>
                    <a:gd name="T91" fmla="*/ 0 h 19"/>
                    <a:gd name="T92" fmla="*/ 11 w 11"/>
                    <a:gd name="T93" fmla="*/ 0 h 19"/>
                    <a:gd name="T94" fmla="*/ 11 w 11"/>
                    <a:gd name="T95" fmla="*/ 0 h 19"/>
                    <a:gd name="T96" fmla="*/ 11 w 11"/>
                    <a:gd name="T97" fmla="*/ 0 h 19"/>
                    <a:gd name="T98" fmla="*/ 11 w 11"/>
                    <a:gd name="T99" fmla="*/ 0 h 1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1"/>
                    <a:gd name="T151" fmla="*/ 0 h 19"/>
                    <a:gd name="T152" fmla="*/ 11 w 11"/>
                    <a:gd name="T153" fmla="*/ 19 h 19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1" h="19">
                      <a:moveTo>
                        <a:pt x="0" y="19"/>
                      </a:moveTo>
                      <a:lnTo>
                        <a:pt x="0" y="19"/>
                      </a:lnTo>
                      <a:lnTo>
                        <a:pt x="11" y="19"/>
                      </a:lnTo>
                      <a:lnTo>
                        <a:pt x="11" y="9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5" name="Freeform 93"/>
                <p:cNvSpPr>
                  <a:spLocks/>
                </p:cNvSpPr>
                <p:nvPr/>
              </p:nvSpPr>
              <p:spPr bwMode="auto">
                <a:xfrm>
                  <a:off x="1455" y="2489"/>
                  <a:ext cx="12" cy="30"/>
                </a:xfrm>
                <a:custGeom>
                  <a:avLst/>
                  <a:gdLst>
                    <a:gd name="T0" fmla="*/ 0 w 12"/>
                    <a:gd name="T1" fmla="*/ 30 h 30"/>
                    <a:gd name="T2" fmla="*/ 0 w 12"/>
                    <a:gd name="T3" fmla="*/ 30 h 30"/>
                    <a:gd name="T4" fmla="*/ 0 w 12"/>
                    <a:gd name="T5" fmla="*/ 30 h 30"/>
                    <a:gd name="T6" fmla="*/ 0 w 12"/>
                    <a:gd name="T7" fmla="*/ 20 h 30"/>
                    <a:gd name="T8" fmla="*/ 0 w 12"/>
                    <a:gd name="T9" fmla="*/ 20 h 30"/>
                    <a:gd name="T10" fmla="*/ 0 w 12"/>
                    <a:gd name="T11" fmla="*/ 20 h 30"/>
                    <a:gd name="T12" fmla="*/ 0 w 12"/>
                    <a:gd name="T13" fmla="*/ 20 h 30"/>
                    <a:gd name="T14" fmla="*/ 0 w 12"/>
                    <a:gd name="T15" fmla="*/ 20 h 30"/>
                    <a:gd name="T16" fmla="*/ 0 w 12"/>
                    <a:gd name="T17" fmla="*/ 20 h 30"/>
                    <a:gd name="T18" fmla="*/ 0 w 12"/>
                    <a:gd name="T19" fmla="*/ 20 h 30"/>
                    <a:gd name="T20" fmla="*/ 0 w 12"/>
                    <a:gd name="T21" fmla="*/ 20 h 30"/>
                    <a:gd name="T22" fmla="*/ 0 w 12"/>
                    <a:gd name="T23" fmla="*/ 20 h 30"/>
                    <a:gd name="T24" fmla="*/ 0 w 12"/>
                    <a:gd name="T25" fmla="*/ 20 h 30"/>
                    <a:gd name="T26" fmla="*/ 0 w 12"/>
                    <a:gd name="T27" fmla="*/ 20 h 30"/>
                    <a:gd name="T28" fmla="*/ 0 w 12"/>
                    <a:gd name="T29" fmla="*/ 20 h 30"/>
                    <a:gd name="T30" fmla="*/ 0 w 12"/>
                    <a:gd name="T31" fmla="*/ 20 h 30"/>
                    <a:gd name="T32" fmla="*/ 0 w 12"/>
                    <a:gd name="T33" fmla="*/ 20 h 30"/>
                    <a:gd name="T34" fmla="*/ 0 w 12"/>
                    <a:gd name="T35" fmla="*/ 20 h 30"/>
                    <a:gd name="T36" fmla="*/ 0 w 12"/>
                    <a:gd name="T37" fmla="*/ 20 h 30"/>
                    <a:gd name="T38" fmla="*/ 0 w 12"/>
                    <a:gd name="T39" fmla="*/ 20 h 30"/>
                    <a:gd name="T40" fmla="*/ 0 w 12"/>
                    <a:gd name="T41" fmla="*/ 20 h 30"/>
                    <a:gd name="T42" fmla="*/ 0 w 12"/>
                    <a:gd name="T43" fmla="*/ 20 h 30"/>
                    <a:gd name="T44" fmla="*/ 0 w 12"/>
                    <a:gd name="T45" fmla="*/ 20 h 30"/>
                    <a:gd name="T46" fmla="*/ 0 w 12"/>
                    <a:gd name="T47" fmla="*/ 10 h 30"/>
                    <a:gd name="T48" fmla="*/ 12 w 12"/>
                    <a:gd name="T49" fmla="*/ 10 h 30"/>
                    <a:gd name="T50" fmla="*/ 12 w 12"/>
                    <a:gd name="T51" fmla="*/ 10 h 30"/>
                    <a:gd name="T52" fmla="*/ 12 w 12"/>
                    <a:gd name="T53" fmla="*/ 10 h 30"/>
                    <a:gd name="T54" fmla="*/ 12 w 12"/>
                    <a:gd name="T55" fmla="*/ 10 h 30"/>
                    <a:gd name="T56" fmla="*/ 12 w 12"/>
                    <a:gd name="T57" fmla="*/ 10 h 30"/>
                    <a:gd name="T58" fmla="*/ 12 w 12"/>
                    <a:gd name="T59" fmla="*/ 10 h 30"/>
                    <a:gd name="T60" fmla="*/ 12 w 12"/>
                    <a:gd name="T61" fmla="*/ 10 h 30"/>
                    <a:gd name="T62" fmla="*/ 12 w 12"/>
                    <a:gd name="T63" fmla="*/ 10 h 30"/>
                    <a:gd name="T64" fmla="*/ 12 w 12"/>
                    <a:gd name="T65" fmla="*/ 10 h 30"/>
                    <a:gd name="T66" fmla="*/ 12 w 12"/>
                    <a:gd name="T67" fmla="*/ 10 h 30"/>
                    <a:gd name="T68" fmla="*/ 12 w 12"/>
                    <a:gd name="T69" fmla="*/ 10 h 30"/>
                    <a:gd name="T70" fmla="*/ 12 w 12"/>
                    <a:gd name="T71" fmla="*/ 10 h 30"/>
                    <a:gd name="T72" fmla="*/ 12 w 12"/>
                    <a:gd name="T73" fmla="*/ 10 h 30"/>
                    <a:gd name="T74" fmla="*/ 12 w 12"/>
                    <a:gd name="T75" fmla="*/ 10 h 30"/>
                    <a:gd name="T76" fmla="*/ 12 w 12"/>
                    <a:gd name="T77" fmla="*/ 10 h 30"/>
                    <a:gd name="T78" fmla="*/ 12 w 12"/>
                    <a:gd name="T79" fmla="*/ 10 h 30"/>
                    <a:gd name="T80" fmla="*/ 12 w 12"/>
                    <a:gd name="T81" fmla="*/ 10 h 30"/>
                    <a:gd name="T82" fmla="*/ 12 w 12"/>
                    <a:gd name="T83" fmla="*/ 10 h 30"/>
                    <a:gd name="T84" fmla="*/ 12 w 12"/>
                    <a:gd name="T85" fmla="*/ 0 h 30"/>
                    <a:gd name="T86" fmla="*/ 12 w 12"/>
                    <a:gd name="T87" fmla="*/ 0 h 30"/>
                    <a:gd name="T88" fmla="*/ 12 w 12"/>
                    <a:gd name="T89" fmla="*/ 0 h 30"/>
                    <a:gd name="T90" fmla="*/ 12 w 12"/>
                    <a:gd name="T91" fmla="*/ 0 h 30"/>
                    <a:gd name="T92" fmla="*/ 12 w 12"/>
                    <a:gd name="T93" fmla="*/ 0 h 30"/>
                    <a:gd name="T94" fmla="*/ 12 w 12"/>
                    <a:gd name="T95" fmla="*/ 0 h 30"/>
                    <a:gd name="T96" fmla="*/ 12 w 12"/>
                    <a:gd name="T97" fmla="*/ 0 h 30"/>
                    <a:gd name="T98" fmla="*/ 12 w 12"/>
                    <a:gd name="T99" fmla="*/ 0 h 30"/>
                    <a:gd name="T100" fmla="*/ 12 w 12"/>
                    <a:gd name="T101" fmla="*/ 0 h 3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30"/>
                    <a:gd name="T155" fmla="*/ 12 w 12"/>
                    <a:gd name="T156" fmla="*/ 30 h 3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30">
                      <a:moveTo>
                        <a:pt x="0" y="30"/>
                      </a:moveTo>
                      <a:lnTo>
                        <a:pt x="0" y="30"/>
                      </a:lnTo>
                      <a:lnTo>
                        <a:pt x="0" y="20"/>
                      </a:lnTo>
                      <a:lnTo>
                        <a:pt x="0" y="10"/>
                      </a:lnTo>
                      <a:lnTo>
                        <a:pt x="12" y="10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6" name="Freeform 94"/>
                <p:cNvSpPr>
                  <a:spLocks/>
                </p:cNvSpPr>
                <p:nvPr/>
              </p:nvSpPr>
              <p:spPr bwMode="auto">
                <a:xfrm>
                  <a:off x="1467" y="2460"/>
                  <a:ext cx="11" cy="29"/>
                </a:xfrm>
                <a:custGeom>
                  <a:avLst/>
                  <a:gdLst>
                    <a:gd name="T0" fmla="*/ 0 w 11"/>
                    <a:gd name="T1" fmla="*/ 29 h 29"/>
                    <a:gd name="T2" fmla="*/ 0 w 11"/>
                    <a:gd name="T3" fmla="*/ 29 h 29"/>
                    <a:gd name="T4" fmla="*/ 0 w 11"/>
                    <a:gd name="T5" fmla="*/ 29 h 29"/>
                    <a:gd name="T6" fmla="*/ 0 w 11"/>
                    <a:gd name="T7" fmla="*/ 29 h 29"/>
                    <a:gd name="T8" fmla="*/ 0 w 11"/>
                    <a:gd name="T9" fmla="*/ 29 h 29"/>
                    <a:gd name="T10" fmla="*/ 0 w 11"/>
                    <a:gd name="T11" fmla="*/ 29 h 29"/>
                    <a:gd name="T12" fmla="*/ 0 w 11"/>
                    <a:gd name="T13" fmla="*/ 29 h 29"/>
                    <a:gd name="T14" fmla="*/ 0 w 11"/>
                    <a:gd name="T15" fmla="*/ 29 h 29"/>
                    <a:gd name="T16" fmla="*/ 0 w 11"/>
                    <a:gd name="T17" fmla="*/ 29 h 29"/>
                    <a:gd name="T18" fmla="*/ 0 w 11"/>
                    <a:gd name="T19" fmla="*/ 29 h 29"/>
                    <a:gd name="T20" fmla="*/ 0 w 11"/>
                    <a:gd name="T21" fmla="*/ 20 h 29"/>
                    <a:gd name="T22" fmla="*/ 0 w 11"/>
                    <a:gd name="T23" fmla="*/ 20 h 29"/>
                    <a:gd name="T24" fmla="*/ 0 w 11"/>
                    <a:gd name="T25" fmla="*/ 20 h 29"/>
                    <a:gd name="T26" fmla="*/ 0 w 11"/>
                    <a:gd name="T27" fmla="*/ 20 h 29"/>
                    <a:gd name="T28" fmla="*/ 0 w 11"/>
                    <a:gd name="T29" fmla="*/ 20 h 29"/>
                    <a:gd name="T30" fmla="*/ 0 w 11"/>
                    <a:gd name="T31" fmla="*/ 20 h 29"/>
                    <a:gd name="T32" fmla="*/ 0 w 11"/>
                    <a:gd name="T33" fmla="*/ 20 h 29"/>
                    <a:gd name="T34" fmla="*/ 0 w 11"/>
                    <a:gd name="T35" fmla="*/ 20 h 29"/>
                    <a:gd name="T36" fmla="*/ 0 w 11"/>
                    <a:gd name="T37" fmla="*/ 20 h 29"/>
                    <a:gd name="T38" fmla="*/ 0 w 11"/>
                    <a:gd name="T39" fmla="*/ 20 h 29"/>
                    <a:gd name="T40" fmla="*/ 0 w 11"/>
                    <a:gd name="T41" fmla="*/ 20 h 29"/>
                    <a:gd name="T42" fmla="*/ 0 w 11"/>
                    <a:gd name="T43" fmla="*/ 20 h 29"/>
                    <a:gd name="T44" fmla="*/ 0 w 11"/>
                    <a:gd name="T45" fmla="*/ 20 h 29"/>
                    <a:gd name="T46" fmla="*/ 0 w 11"/>
                    <a:gd name="T47" fmla="*/ 20 h 29"/>
                    <a:gd name="T48" fmla="*/ 0 w 11"/>
                    <a:gd name="T49" fmla="*/ 20 h 29"/>
                    <a:gd name="T50" fmla="*/ 0 w 11"/>
                    <a:gd name="T51" fmla="*/ 20 h 29"/>
                    <a:gd name="T52" fmla="*/ 0 w 11"/>
                    <a:gd name="T53" fmla="*/ 20 h 29"/>
                    <a:gd name="T54" fmla="*/ 0 w 11"/>
                    <a:gd name="T55" fmla="*/ 20 h 29"/>
                    <a:gd name="T56" fmla="*/ 0 w 11"/>
                    <a:gd name="T57" fmla="*/ 10 h 29"/>
                    <a:gd name="T58" fmla="*/ 0 w 11"/>
                    <a:gd name="T59" fmla="*/ 10 h 29"/>
                    <a:gd name="T60" fmla="*/ 0 w 11"/>
                    <a:gd name="T61" fmla="*/ 10 h 29"/>
                    <a:gd name="T62" fmla="*/ 0 w 11"/>
                    <a:gd name="T63" fmla="*/ 10 h 29"/>
                    <a:gd name="T64" fmla="*/ 0 w 11"/>
                    <a:gd name="T65" fmla="*/ 10 h 29"/>
                    <a:gd name="T66" fmla="*/ 0 w 11"/>
                    <a:gd name="T67" fmla="*/ 10 h 29"/>
                    <a:gd name="T68" fmla="*/ 0 w 11"/>
                    <a:gd name="T69" fmla="*/ 10 h 29"/>
                    <a:gd name="T70" fmla="*/ 0 w 11"/>
                    <a:gd name="T71" fmla="*/ 10 h 29"/>
                    <a:gd name="T72" fmla="*/ 0 w 11"/>
                    <a:gd name="T73" fmla="*/ 10 h 29"/>
                    <a:gd name="T74" fmla="*/ 0 w 11"/>
                    <a:gd name="T75" fmla="*/ 10 h 29"/>
                    <a:gd name="T76" fmla="*/ 0 w 11"/>
                    <a:gd name="T77" fmla="*/ 10 h 29"/>
                    <a:gd name="T78" fmla="*/ 0 w 11"/>
                    <a:gd name="T79" fmla="*/ 10 h 29"/>
                    <a:gd name="T80" fmla="*/ 11 w 11"/>
                    <a:gd name="T81" fmla="*/ 10 h 29"/>
                    <a:gd name="T82" fmla="*/ 11 w 11"/>
                    <a:gd name="T83" fmla="*/ 10 h 29"/>
                    <a:gd name="T84" fmla="*/ 11 w 11"/>
                    <a:gd name="T85" fmla="*/ 10 h 29"/>
                    <a:gd name="T86" fmla="*/ 11 w 11"/>
                    <a:gd name="T87" fmla="*/ 10 h 29"/>
                    <a:gd name="T88" fmla="*/ 11 w 11"/>
                    <a:gd name="T89" fmla="*/ 10 h 29"/>
                    <a:gd name="T90" fmla="*/ 11 w 11"/>
                    <a:gd name="T91" fmla="*/ 10 h 29"/>
                    <a:gd name="T92" fmla="*/ 11 w 11"/>
                    <a:gd name="T93" fmla="*/ 0 h 29"/>
                    <a:gd name="T94" fmla="*/ 11 w 11"/>
                    <a:gd name="T95" fmla="*/ 0 h 29"/>
                    <a:gd name="T96" fmla="*/ 11 w 11"/>
                    <a:gd name="T97" fmla="*/ 0 h 29"/>
                    <a:gd name="T98" fmla="*/ 11 w 11"/>
                    <a:gd name="T99" fmla="*/ 0 h 29"/>
                    <a:gd name="T100" fmla="*/ 11 w 11"/>
                    <a:gd name="T101" fmla="*/ 0 h 2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1"/>
                    <a:gd name="T154" fmla="*/ 0 h 29"/>
                    <a:gd name="T155" fmla="*/ 11 w 11"/>
                    <a:gd name="T156" fmla="*/ 29 h 2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1" h="29">
                      <a:moveTo>
                        <a:pt x="0" y="29"/>
                      </a:moveTo>
                      <a:lnTo>
                        <a:pt x="0" y="29"/>
                      </a:lnTo>
                      <a:lnTo>
                        <a:pt x="0" y="20"/>
                      </a:lnTo>
                      <a:lnTo>
                        <a:pt x="0" y="10"/>
                      </a:lnTo>
                      <a:lnTo>
                        <a:pt x="11" y="10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7" name="Freeform 95"/>
                <p:cNvSpPr>
                  <a:spLocks/>
                </p:cNvSpPr>
                <p:nvPr/>
              </p:nvSpPr>
              <p:spPr bwMode="auto">
                <a:xfrm>
                  <a:off x="1478" y="2431"/>
                  <a:ext cx="1" cy="29"/>
                </a:xfrm>
                <a:custGeom>
                  <a:avLst/>
                  <a:gdLst>
                    <a:gd name="T0" fmla="*/ 0 w 1"/>
                    <a:gd name="T1" fmla="*/ 29 h 29"/>
                    <a:gd name="T2" fmla="*/ 0 w 1"/>
                    <a:gd name="T3" fmla="*/ 29 h 29"/>
                    <a:gd name="T4" fmla="*/ 0 w 1"/>
                    <a:gd name="T5" fmla="*/ 29 h 29"/>
                    <a:gd name="T6" fmla="*/ 0 w 1"/>
                    <a:gd name="T7" fmla="*/ 29 h 29"/>
                    <a:gd name="T8" fmla="*/ 0 w 1"/>
                    <a:gd name="T9" fmla="*/ 29 h 29"/>
                    <a:gd name="T10" fmla="*/ 0 w 1"/>
                    <a:gd name="T11" fmla="*/ 29 h 29"/>
                    <a:gd name="T12" fmla="*/ 0 w 1"/>
                    <a:gd name="T13" fmla="*/ 29 h 29"/>
                    <a:gd name="T14" fmla="*/ 0 w 1"/>
                    <a:gd name="T15" fmla="*/ 29 h 29"/>
                    <a:gd name="T16" fmla="*/ 0 w 1"/>
                    <a:gd name="T17" fmla="*/ 29 h 29"/>
                    <a:gd name="T18" fmla="*/ 0 w 1"/>
                    <a:gd name="T19" fmla="*/ 29 h 29"/>
                    <a:gd name="T20" fmla="*/ 0 w 1"/>
                    <a:gd name="T21" fmla="*/ 29 h 29"/>
                    <a:gd name="T22" fmla="*/ 0 w 1"/>
                    <a:gd name="T23" fmla="*/ 29 h 29"/>
                    <a:gd name="T24" fmla="*/ 0 w 1"/>
                    <a:gd name="T25" fmla="*/ 29 h 29"/>
                    <a:gd name="T26" fmla="*/ 0 w 1"/>
                    <a:gd name="T27" fmla="*/ 29 h 29"/>
                    <a:gd name="T28" fmla="*/ 0 w 1"/>
                    <a:gd name="T29" fmla="*/ 19 h 29"/>
                    <a:gd name="T30" fmla="*/ 0 w 1"/>
                    <a:gd name="T31" fmla="*/ 19 h 29"/>
                    <a:gd name="T32" fmla="*/ 0 w 1"/>
                    <a:gd name="T33" fmla="*/ 19 h 29"/>
                    <a:gd name="T34" fmla="*/ 0 w 1"/>
                    <a:gd name="T35" fmla="*/ 19 h 29"/>
                    <a:gd name="T36" fmla="*/ 0 w 1"/>
                    <a:gd name="T37" fmla="*/ 19 h 29"/>
                    <a:gd name="T38" fmla="*/ 0 w 1"/>
                    <a:gd name="T39" fmla="*/ 19 h 29"/>
                    <a:gd name="T40" fmla="*/ 0 w 1"/>
                    <a:gd name="T41" fmla="*/ 19 h 29"/>
                    <a:gd name="T42" fmla="*/ 0 w 1"/>
                    <a:gd name="T43" fmla="*/ 19 h 29"/>
                    <a:gd name="T44" fmla="*/ 0 w 1"/>
                    <a:gd name="T45" fmla="*/ 19 h 29"/>
                    <a:gd name="T46" fmla="*/ 0 w 1"/>
                    <a:gd name="T47" fmla="*/ 19 h 29"/>
                    <a:gd name="T48" fmla="*/ 0 w 1"/>
                    <a:gd name="T49" fmla="*/ 19 h 29"/>
                    <a:gd name="T50" fmla="*/ 0 w 1"/>
                    <a:gd name="T51" fmla="*/ 19 h 29"/>
                    <a:gd name="T52" fmla="*/ 0 w 1"/>
                    <a:gd name="T53" fmla="*/ 19 h 29"/>
                    <a:gd name="T54" fmla="*/ 0 w 1"/>
                    <a:gd name="T55" fmla="*/ 19 h 29"/>
                    <a:gd name="T56" fmla="*/ 0 w 1"/>
                    <a:gd name="T57" fmla="*/ 19 h 29"/>
                    <a:gd name="T58" fmla="*/ 0 w 1"/>
                    <a:gd name="T59" fmla="*/ 19 h 29"/>
                    <a:gd name="T60" fmla="*/ 0 w 1"/>
                    <a:gd name="T61" fmla="*/ 19 h 29"/>
                    <a:gd name="T62" fmla="*/ 0 w 1"/>
                    <a:gd name="T63" fmla="*/ 19 h 29"/>
                    <a:gd name="T64" fmla="*/ 0 w 1"/>
                    <a:gd name="T65" fmla="*/ 10 h 29"/>
                    <a:gd name="T66" fmla="*/ 0 w 1"/>
                    <a:gd name="T67" fmla="*/ 10 h 29"/>
                    <a:gd name="T68" fmla="*/ 0 w 1"/>
                    <a:gd name="T69" fmla="*/ 10 h 29"/>
                    <a:gd name="T70" fmla="*/ 0 w 1"/>
                    <a:gd name="T71" fmla="*/ 10 h 29"/>
                    <a:gd name="T72" fmla="*/ 0 w 1"/>
                    <a:gd name="T73" fmla="*/ 10 h 29"/>
                    <a:gd name="T74" fmla="*/ 0 w 1"/>
                    <a:gd name="T75" fmla="*/ 10 h 29"/>
                    <a:gd name="T76" fmla="*/ 0 w 1"/>
                    <a:gd name="T77" fmla="*/ 10 h 29"/>
                    <a:gd name="T78" fmla="*/ 0 w 1"/>
                    <a:gd name="T79" fmla="*/ 10 h 29"/>
                    <a:gd name="T80" fmla="*/ 0 w 1"/>
                    <a:gd name="T81" fmla="*/ 10 h 29"/>
                    <a:gd name="T82" fmla="*/ 0 w 1"/>
                    <a:gd name="T83" fmla="*/ 10 h 29"/>
                    <a:gd name="T84" fmla="*/ 0 w 1"/>
                    <a:gd name="T85" fmla="*/ 10 h 29"/>
                    <a:gd name="T86" fmla="*/ 0 w 1"/>
                    <a:gd name="T87" fmla="*/ 10 h 29"/>
                    <a:gd name="T88" fmla="*/ 0 w 1"/>
                    <a:gd name="T89" fmla="*/ 10 h 29"/>
                    <a:gd name="T90" fmla="*/ 0 w 1"/>
                    <a:gd name="T91" fmla="*/ 10 h 29"/>
                    <a:gd name="T92" fmla="*/ 0 w 1"/>
                    <a:gd name="T93" fmla="*/ 10 h 29"/>
                    <a:gd name="T94" fmla="*/ 0 w 1"/>
                    <a:gd name="T95" fmla="*/ 10 h 29"/>
                    <a:gd name="T96" fmla="*/ 0 w 1"/>
                    <a:gd name="T97" fmla="*/ 10 h 29"/>
                    <a:gd name="T98" fmla="*/ 0 w 1"/>
                    <a:gd name="T99" fmla="*/ 10 h 29"/>
                    <a:gd name="T100" fmla="*/ 0 w 1"/>
                    <a:gd name="T101" fmla="*/ 0 h 2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"/>
                    <a:gd name="T154" fmla="*/ 0 h 29"/>
                    <a:gd name="T155" fmla="*/ 1 w 1"/>
                    <a:gd name="T156" fmla="*/ 29 h 2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" h="29">
                      <a:moveTo>
                        <a:pt x="0" y="29"/>
                      </a:moveTo>
                      <a:lnTo>
                        <a:pt x="0" y="29"/>
                      </a:lnTo>
                      <a:lnTo>
                        <a:pt x="0" y="19"/>
                      </a:lnTo>
                      <a:lnTo>
                        <a:pt x="0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8" name="Freeform 96"/>
                <p:cNvSpPr>
                  <a:spLocks/>
                </p:cNvSpPr>
                <p:nvPr/>
              </p:nvSpPr>
              <p:spPr bwMode="auto">
                <a:xfrm>
                  <a:off x="1478" y="2411"/>
                  <a:ext cx="12" cy="20"/>
                </a:xfrm>
                <a:custGeom>
                  <a:avLst/>
                  <a:gdLst>
                    <a:gd name="T0" fmla="*/ 0 w 12"/>
                    <a:gd name="T1" fmla="*/ 20 h 20"/>
                    <a:gd name="T2" fmla="*/ 0 w 12"/>
                    <a:gd name="T3" fmla="*/ 20 h 20"/>
                    <a:gd name="T4" fmla="*/ 0 w 12"/>
                    <a:gd name="T5" fmla="*/ 20 h 20"/>
                    <a:gd name="T6" fmla="*/ 0 w 12"/>
                    <a:gd name="T7" fmla="*/ 20 h 20"/>
                    <a:gd name="T8" fmla="*/ 0 w 12"/>
                    <a:gd name="T9" fmla="*/ 20 h 20"/>
                    <a:gd name="T10" fmla="*/ 0 w 12"/>
                    <a:gd name="T11" fmla="*/ 20 h 20"/>
                    <a:gd name="T12" fmla="*/ 0 w 12"/>
                    <a:gd name="T13" fmla="*/ 20 h 20"/>
                    <a:gd name="T14" fmla="*/ 0 w 12"/>
                    <a:gd name="T15" fmla="*/ 20 h 20"/>
                    <a:gd name="T16" fmla="*/ 12 w 12"/>
                    <a:gd name="T17" fmla="*/ 20 h 20"/>
                    <a:gd name="T18" fmla="*/ 12 w 12"/>
                    <a:gd name="T19" fmla="*/ 20 h 20"/>
                    <a:gd name="T20" fmla="*/ 12 w 12"/>
                    <a:gd name="T21" fmla="*/ 20 h 20"/>
                    <a:gd name="T22" fmla="*/ 12 w 12"/>
                    <a:gd name="T23" fmla="*/ 20 h 20"/>
                    <a:gd name="T24" fmla="*/ 12 w 12"/>
                    <a:gd name="T25" fmla="*/ 20 h 20"/>
                    <a:gd name="T26" fmla="*/ 12 w 12"/>
                    <a:gd name="T27" fmla="*/ 20 h 20"/>
                    <a:gd name="T28" fmla="*/ 12 w 12"/>
                    <a:gd name="T29" fmla="*/ 20 h 20"/>
                    <a:gd name="T30" fmla="*/ 12 w 12"/>
                    <a:gd name="T31" fmla="*/ 20 h 20"/>
                    <a:gd name="T32" fmla="*/ 12 w 12"/>
                    <a:gd name="T33" fmla="*/ 20 h 20"/>
                    <a:gd name="T34" fmla="*/ 12 w 12"/>
                    <a:gd name="T35" fmla="*/ 20 h 20"/>
                    <a:gd name="T36" fmla="*/ 12 w 12"/>
                    <a:gd name="T37" fmla="*/ 10 h 20"/>
                    <a:gd name="T38" fmla="*/ 12 w 12"/>
                    <a:gd name="T39" fmla="*/ 10 h 20"/>
                    <a:gd name="T40" fmla="*/ 12 w 12"/>
                    <a:gd name="T41" fmla="*/ 10 h 20"/>
                    <a:gd name="T42" fmla="*/ 12 w 12"/>
                    <a:gd name="T43" fmla="*/ 10 h 20"/>
                    <a:gd name="T44" fmla="*/ 12 w 12"/>
                    <a:gd name="T45" fmla="*/ 10 h 20"/>
                    <a:gd name="T46" fmla="*/ 12 w 12"/>
                    <a:gd name="T47" fmla="*/ 10 h 20"/>
                    <a:gd name="T48" fmla="*/ 12 w 12"/>
                    <a:gd name="T49" fmla="*/ 10 h 20"/>
                    <a:gd name="T50" fmla="*/ 12 w 12"/>
                    <a:gd name="T51" fmla="*/ 10 h 20"/>
                    <a:gd name="T52" fmla="*/ 12 w 12"/>
                    <a:gd name="T53" fmla="*/ 10 h 20"/>
                    <a:gd name="T54" fmla="*/ 12 w 12"/>
                    <a:gd name="T55" fmla="*/ 10 h 20"/>
                    <a:gd name="T56" fmla="*/ 12 w 12"/>
                    <a:gd name="T57" fmla="*/ 10 h 20"/>
                    <a:gd name="T58" fmla="*/ 12 w 12"/>
                    <a:gd name="T59" fmla="*/ 10 h 20"/>
                    <a:gd name="T60" fmla="*/ 12 w 12"/>
                    <a:gd name="T61" fmla="*/ 10 h 20"/>
                    <a:gd name="T62" fmla="*/ 12 w 12"/>
                    <a:gd name="T63" fmla="*/ 10 h 20"/>
                    <a:gd name="T64" fmla="*/ 12 w 12"/>
                    <a:gd name="T65" fmla="*/ 10 h 20"/>
                    <a:gd name="T66" fmla="*/ 12 w 12"/>
                    <a:gd name="T67" fmla="*/ 10 h 20"/>
                    <a:gd name="T68" fmla="*/ 12 w 12"/>
                    <a:gd name="T69" fmla="*/ 10 h 20"/>
                    <a:gd name="T70" fmla="*/ 12 w 12"/>
                    <a:gd name="T71" fmla="*/ 10 h 20"/>
                    <a:gd name="T72" fmla="*/ 12 w 12"/>
                    <a:gd name="T73" fmla="*/ 0 h 20"/>
                    <a:gd name="T74" fmla="*/ 12 w 12"/>
                    <a:gd name="T75" fmla="*/ 0 h 20"/>
                    <a:gd name="T76" fmla="*/ 12 w 12"/>
                    <a:gd name="T77" fmla="*/ 0 h 20"/>
                    <a:gd name="T78" fmla="*/ 12 w 12"/>
                    <a:gd name="T79" fmla="*/ 0 h 20"/>
                    <a:gd name="T80" fmla="*/ 12 w 12"/>
                    <a:gd name="T81" fmla="*/ 0 h 20"/>
                    <a:gd name="T82" fmla="*/ 12 w 12"/>
                    <a:gd name="T83" fmla="*/ 0 h 20"/>
                    <a:gd name="T84" fmla="*/ 12 w 12"/>
                    <a:gd name="T85" fmla="*/ 0 h 20"/>
                    <a:gd name="T86" fmla="*/ 12 w 12"/>
                    <a:gd name="T87" fmla="*/ 0 h 20"/>
                    <a:gd name="T88" fmla="*/ 12 w 12"/>
                    <a:gd name="T89" fmla="*/ 0 h 20"/>
                    <a:gd name="T90" fmla="*/ 12 w 12"/>
                    <a:gd name="T91" fmla="*/ 0 h 20"/>
                    <a:gd name="T92" fmla="*/ 12 w 12"/>
                    <a:gd name="T93" fmla="*/ 0 h 20"/>
                    <a:gd name="T94" fmla="*/ 12 w 12"/>
                    <a:gd name="T95" fmla="*/ 0 h 20"/>
                    <a:gd name="T96" fmla="*/ 12 w 12"/>
                    <a:gd name="T97" fmla="*/ 0 h 20"/>
                    <a:gd name="T98" fmla="*/ 12 w 12"/>
                    <a:gd name="T99" fmla="*/ 0 h 20"/>
                    <a:gd name="T100" fmla="*/ 12 w 12"/>
                    <a:gd name="T101" fmla="*/ 0 h 2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20"/>
                    <a:gd name="T155" fmla="*/ 12 w 12"/>
                    <a:gd name="T156" fmla="*/ 20 h 2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20">
                      <a:moveTo>
                        <a:pt x="0" y="20"/>
                      </a:moveTo>
                      <a:lnTo>
                        <a:pt x="0" y="20"/>
                      </a:lnTo>
                      <a:lnTo>
                        <a:pt x="12" y="20"/>
                      </a:lnTo>
                      <a:lnTo>
                        <a:pt x="12" y="10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9" name="Freeform 97"/>
                <p:cNvSpPr>
                  <a:spLocks/>
                </p:cNvSpPr>
                <p:nvPr/>
              </p:nvSpPr>
              <p:spPr bwMode="auto">
                <a:xfrm>
                  <a:off x="1490" y="2382"/>
                  <a:ext cx="11" cy="29"/>
                </a:xfrm>
                <a:custGeom>
                  <a:avLst/>
                  <a:gdLst>
                    <a:gd name="T0" fmla="*/ 0 w 11"/>
                    <a:gd name="T1" fmla="*/ 29 h 29"/>
                    <a:gd name="T2" fmla="*/ 0 w 11"/>
                    <a:gd name="T3" fmla="*/ 29 h 29"/>
                    <a:gd name="T4" fmla="*/ 0 w 11"/>
                    <a:gd name="T5" fmla="*/ 29 h 29"/>
                    <a:gd name="T6" fmla="*/ 0 w 11"/>
                    <a:gd name="T7" fmla="*/ 29 h 29"/>
                    <a:gd name="T8" fmla="*/ 0 w 11"/>
                    <a:gd name="T9" fmla="*/ 20 h 29"/>
                    <a:gd name="T10" fmla="*/ 0 w 11"/>
                    <a:gd name="T11" fmla="*/ 20 h 29"/>
                    <a:gd name="T12" fmla="*/ 0 w 11"/>
                    <a:gd name="T13" fmla="*/ 20 h 29"/>
                    <a:gd name="T14" fmla="*/ 0 w 11"/>
                    <a:gd name="T15" fmla="*/ 20 h 29"/>
                    <a:gd name="T16" fmla="*/ 0 w 11"/>
                    <a:gd name="T17" fmla="*/ 20 h 29"/>
                    <a:gd name="T18" fmla="*/ 0 w 11"/>
                    <a:gd name="T19" fmla="*/ 20 h 29"/>
                    <a:gd name="T20" fmla="*/ 0 w 11"/>
                    <a:gd name="T21" fmla="*/ 20 h 29"/>
                    <a:gd name="T22" fmla="*/ 0 w 11"/>
                    <a:gd name="T23" fmla="*/ 20 h 29"/>
                    <a:gd name="T24" fmla="*/ 0 w 11"/>
                    <a:gd name="T25" fmla="*/ 20 h 29"/>
                    <a:gd name="T26" fmla="*/ 0 w 11"/>
                    <a:gd name="T27" fmla="*/ 20 h 29"/>
                    <a:gd name="T28" fmla="*/ 0 w 11"/>
                    <a:gd name="T29" fmla="*/ 20 h 29"/>
                    <a:gd name="T30" fmla="*/ 0 w 11"/>
                    <a:gd name="T31" fmla="*/ 20 h 29"/>
                    <a:gd name="T32" fmla="*/ 0 w 11"/>
                    <a:gd name="T33" fmla="*/ 20 h 29"/>
                    <a:gd name="T34" fmla="*/ 0 w 11"/>
                    <a:gd name="T35" fmla="*/ 20 h 29"/>
                    <a:gd name="T36" fmla="*/ 0 w 11"/>
                    <a:gd name="T37" fmla="*/ 20 h 29"/>
                    <a:gd name="T38" fmla="*/ 0 w 11"/>
                    <a:gd name="T39" fmla="*/ 20 h 29"/>
                    <a:gd name="T40" fmla="*/ 0 w 11"/>
                    <a:gd name="T41" fmla="*/ 20 h 29"/>
                    <a:gd name="T42" fmla="*/ 0 w 11"/>
                    <a:gd name="T43" fmla="*/ 20 h 29"/>
                    <a:gd name="T44" fmla="*/ 0 w 11"/>
                    <a:gd name="T45" fmla="*/ 20 h 29"/>
                    <a:gd name="T46" fmla="*/ 0 w 11"/>
                    <a:gd name="T47" fmla="*/ 10 h 29"/>
                    <a:gd name="T48" fmla="*/ 0 w 11"/>
                    <a:gd name="T49" fmla="*/ 10 h 29"/>
                    <a:gd name="T50" fmla="*/ 11 w 11"/>
                    <a:gd name="T51" fmla="*/ 10 h 29"/>
                    <a:gd name="T52" fmla="*/ 11 w 11"/>
                    <a:gd name="T53" fmla="*/ 10 h 29"/>
                    <a:gd name="T54" fmla="*/ 11 w 11"/>
                    <a:gd name="T55" fmla="*/ 10 h 29"/>
                    <a:gd name="T56" fmla="*/ 11 w 11"/>
                    <a:gd name="T57" fmla="*/ 10 h 29"/>
                    <a:gd name="T58" fmla="*/ 11 w 11"/>
                    <a:gd name="T59" fmla="*/ 10 h 29"/>
                    <a:gd name="T60" fmla="*/ 11 w 11"/>
                    <a:gd name="T61" fmla="*/ 10 h 29"/>
                    <a:gd name="T62" fmla="*/ 11 w 11"/>
                    <a:gd name="T63" fmla="*/ 10 h 29"/>
                    <a:gd name="T64" fmla="*/ 11 w 11"/>
                    <a:gd name="T65" fmla="*/ 10 h 29"/>
                    <a:gd name="T66" fmla="*/ 11 w 11"/>
                    <a:gd name="T67" fmla="*/ 10 h 29"/>
                    <a:gd name="T68" fmla="*/ 11 w 11"/>
                    <a:gd name="T69" fmla="*/ 10 h 29"/>
                    <a:gd name="T70" fmla="*/ 11 w 11"/>
                    <a:gd name="T71" fmla="*/ 10 h 29"/>
                    <a:gd name="T72" fmla="*/ 11 w 11"/>
                    <a:gd name="T73" fmla="*/ 10 h 29"/>
                    <a:gd name="T74" fmla="*/ 11 w 11"/>
                    <a:gd name="T75" fmla="*/ 10 h 29"/>
                    <a:gd name="T76" fmla="*/ 11 w 11"/>
                    <a:gd name="T77" fmla="*/ 10 h 29"/>
                    <a:gd name="T78" fmla="*/ 11 w 11"/>
                    <a:gd name="T79" fmla="*/ 10 h 29"/>
                    <a:gd name="T80" fmla="*/ 11 w 11"/>
                    <a:gd name="T81" fmla="*/ 10 h 29"/>
                    <a:gd name="T82" fmla="*/ 11 w 11"/>
                    <a:gd name="T83" fmla="*/ 10 h 29"/>
                    <a:gd name="T84" fmla="*/ 11 w 11"/>
                    <a:gd name="T85" fmla="*/ 10 h 29"/>
                    <a:gd name="T86" fmla="*/ 11 w 11"/>
                    <a:gd name="T87" fmla="*/ 0 h 29"/>
                    <a:gd name="T88" fmla="*/ 11 w 11"/>
                    <a:gd name="T89" fmla="*/ 0 h 29"/>
                    <a:gd name="T90" fmla="*/ 11 w 11"/>
                    <a:gd name="T91" fmla="*/ 0 h 29"/>
                    <a:gd name="T92" fmla="*/ 11 w 11"/>
                    <a:gd name="T93" fmla="*/ 0 h 29"/>
                    <a:gd name="T94" fmla="*/ 11 w 11"/>
                    <a:gd name="T95" fmla="*/ 0 h 29"/>
                    <a:gd name="T96" fmla="*/ 11 w 11"/>
                    <a:gd name="T97" fmla="*/ 0 h 29"/>
                    <a:gd name="T98" fmla="*/ 11 w 11"/>
                    <a:gd name="T99" fmla="*/ 0 h 29"/>
                    <a:gd name="T100" fmla="*/ 11 w 11"/>
                    <a:gd name="T101" fmla="*/ 0 h 2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1"/>
                    <a:gd name="T154" fmla="*/ 0 h 29"/>
                    <a:gd name="T155" fmla="*/ 11 w 11"/>
                    <a:gd name="T156" fmla="*/ 29 h 2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1" h="29">
                      <a:moveTo>
                        <a:pt x="0" y="29"/>
                      </a:moveTo>
                      <a:lnTo>
                        <a:pt x="0" y="29"/>
                      </a:lnTo>
                      <a:lnTo>
                        <a:pt x="0" y="20"/>
                      </a:lnTo>
                      <a:lnTo>
                        <a:pt x="0" y="10"/>
                      </a:lnTo>
                      <a:lnTo>
                        <a:pt x="11" y="10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0" name="Freeform 98"/>
                <p:cNvSpPr>
                  <a:spLocks/>
                </p:cNvSpPr>
                <p:nvPr/>
              </p:nvSpPr>
              <p:spPr bwMode="auto">
                <a:xfrm>
                  <a:off x="1501" y="2363"/>
                  <a:ext cx="12" cy="19"/>
                </a:xfrm>
                <a:custGeom>
                  <a:avLst/>
                  <a:gdLst>
                    <a:gd name="T0" fmla="*/ 0 w 12"/>
                    <a:gd name="T1" fmla="*/ 19 h 19"/>
                    <a:gd name="T2" fmla="*/ 0 w 12"/>
                    <a:gd name="T3" fmla="*/ 19 h 19"/>
                    <a:gd name="T4" fmla="*/ 0 w 12"/>
                    <a:gd name="T5" fmla="*/ 19 h 19"/>
                    <a:gd name="T6" fmla="*/ 0 w 12"/>
                    <a:gd name="T7" fmla="*/ 19 h 19"/>
                    <a:gd name="T8" fmla="*/ 0 w 12"/>
                    <a:gd name="T9" fmla="*/ 19 h 19"/>
                    <a:gd name="T10" fmla="*/ 0 w 12"/>
                    <a:gd name="T11" fmla="*/ 19 h 19"/>
                    <a:gd name="T12" fmla="*/ 0 w 12"/>
                    <a:gd name="T13" fmla="*/ 19 h 19"/>
                    <a:gd name="T14" fmla="*/ 0 w 12"/>
                    <a:gd name="T15" fmla="*/ 19 h 19"/>
                    <a:gd name="T16" fmla="*/ 0 w 12"/>
                    <a:gd name="T17" fmla="*/ 19 h 19"/>
                    <a:gd name="T18" fmla="*/ 0 w 12"/>
                    <a:gd name="T19" fmla="*/ 19 h 19"/>
                    <a:gd name="T20" fmla="*/ 0 w 12"/>
                    <a:gd name="T21" fmla="*/ 19 h 19"/>
                    <a:gd name="T22" fmla="*/ 0 w 12"/>
                    <a:gd name="T23" fmla="*/ 19 h 19"/>
                    <a:gd name="T24" fmla="*/ 0 w 12"/>
                    <a:gd name="T25" fmla="*/ 9 h 19"/>
                    <a:gd name="T26" fmla="*/ 0 w 12"/>
                    <a:gd name="T27" fmla="*/ 9 h 19"/>
                    <a:gd name="T28" fmla="*/ 0 w 12"/>
                    <a:gd name="T29" fmla="*/ 9 h 19"/>
                    <a:gd name="T30" fmla="*/ 0 w 12"/>
                    <a:gd name="T31" fmla="*/ 9 h 19"/>
                    <a:gd name="T32" fmla="*/ 0 w 12"/>
                    <a:gd name="T33" fmla="*/ 9 h 19"/>
                    <a:gd name="T34" fmla="*/ 0 w 12"/>
                    <a:gd name="T35" fmla="*/ 9 h 19"/>
                    <a:gd name="T36" fmla="*/ 0 w 12"/>
                    <a:gd name="T37" fmla="*/ 9 h 19"/>
                    <a:gd name="T38" fmla="*/ 0 w 12"/>
                    <a:gd name="T39" fmla="*/ 9 h 19"/>
                    <a:gd name="T40" fmla="*/ 0 w 12"/>
                    <a:gd name="T41" fmla="*/ 9 h 19"/>
                    <a:gd name="T42" fmla="*/ 0 w 12"/>
                    <a:gd name="T43" fmla="*/ 9 h 19"/>
                    <a:gd name="T44" fmla="*/ 0 w 12"/>
                    <a:gd name="T45" fmla="*/ 9 h 19"/>
                    <a:gd name="T46" fmla="*/ 0 w 12"/>
                    <a:gd name="T47" fmla="*/ 9 h 19"/>
                    <a:gd name="T48" fmla="*/ 0 w 12"/>
                    <a:gd name="T49" fmla="*/ 9 h 19"/>
                    <a:gd name="T50" fmla="*/ 0 w 12"/>
                    <a:gd name="T51" fmla="*/ 9 h 19"/>
                    <a:gd name="T52" fmla="*/ 0 w 12"/>
                    <a:gd name="T53" fmla="*/ 9 h 19"/>
                    <a:gd name="T54" fmla="*/ 0 w 12"/>
                    <a:gd name="T55" fmla="*/ 9 h 19"/>
                    <a:gd name="T56" fmla="*/ 0 w 12"/>
                    <a:gd name="T57" fmla="*/ 9 h 19"/>
                    <a:gd name="T58" fmla="*/ 0 w 12"/>
                    <a:gd name="T59" fmla="*/ 9 h 19"/>
                    <a:gd name="T60" fmla="*/ 0 w 12"/>
                    <a:gd name="T61" fmla="*/ 9 h 19"/>
                    <a:gd name="T62" fmla="*/ 0 w 12"/>
                    <a:gd name="T63" fmla="*/ 9 h 19"/>
                    <a:gd name="T64" fmla="*/ 0 w 12"/>
                    <a:gd name="T65" fmla="*/ 9 h 19"/>
                    <a:gd name="T66" fmla="*/ 0 w 12"/>
                    <a:gd name="T67" fmla="*/ 0 h 19"/>
                    <a:gd name="T68" fmla="*/ 0 w 12"/>
                    <a:gd name="T69" fmla="*/ 0 h 19"/>
                    <a:gd name="T70" fmla="*/ 0 w 12"/>
                    <a:gd name="T71" fmla="*/ 0 h 19"/>
                    <a:gd name="T72" fmla="*/ 0 w 12"/>
                    <a:gd name="T73" fmla="*/ 0 h 19"/>
                    <a:gd name="T74" fmla="*/ 0 w 12"/>
                    <a:gd name="T75" fmla="*/ 0 h 19"/>
                    <a:gd name="T76" fmla="*/ 0 w 12"/>
                    <a:gd name="T77" fmla="*/ 0 h 19"/>
                    <a:gd name="T78" fmla="*/ 0 w 12"/>
                    <a:gd name="T79" fmla="*/ 0 h 19"/>
                    <a:gd name="T80" fmla="*/ 0 w 12"/>
                    <a:gd name="T81" fmla="*/ 0 h 19"/>
                    <a:gd name="T82" fmla="*/ 12 w 12"/>
                    <a:gd name="T83" fmla="*/ 0 h 19"/>
                    <a:gd name="T84" fmla="*/ 12 w 12"/>
                    <a:gd name="T85" fmla="*/ 0 h 19"/>
                    <a:gd name="T86" fmla="*/ 12 w 12"/>
                    <a:gd name="T87" fmla="*/ 0 h 19"/>
                    <a:gd name="T88" fmla="*/ 12 w 12"/>
                    <a:gd name="T89" fmla="*/ 0 h 19"/>
                    <a:gd name="T90" fmla="*/ 12 w 12"/>
                    <a:gd name="T91" fmla="*/ 0 h 19"/>
                    <a:gd name="T92" fmla="*/ 12 w 12"/>
                    <a:gd name="T93" fmla="*/ 0 h 19"/>
                    <a:gd name="T94" fmla="*/ 12 w 12"/>
                    <a:gd name="T95" fmla="*/ 0 h 19"/>
                    <a:gd name="T96" fmla="*/ 12 w 12"/>
                    <a:gd name="T97" fmla="*/ 0 h 19"/>
                    <a:gd name="T98" fmla="*/ 12 w 12"/>
                    <a:gd name="T99" fmla="*/ 0 h 1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2"/>
                    <a:gd name="T151" fmla="*/ 0 h 19"/>
                    <a:gd name="T152" fmla="*/ 12 w 12"/>
                    <a:gd name="T153" fmla="*/ 19 h 19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2" h="19">
                      <a:moveTo>
                        <a:pt x="0" y="19"/>
                      </a:moveTo>
                      <a:lnTo>
                        <a:pt x="0" y="19"/>
                      </a:lnTo>
                      <a:lnTo>
                        <a:pt x="0" y="9"/>
                      </a:lnTo>
                      <a:lnTo>
                        <a:pt x="0" y="0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1" name="Freeform 99"/>
                <p:cNvSpPr>
                  <a:spLocks/>
                </p:cNvSpPr>
                <p:nvPr/>
              </p:nvSpPr>
              <p:spPr bwMode="auto">
                <a:xfrm>
                  <a:off x="1513" y="2343"/>
                  <a:ext cx="1" cy="20"/>
                </a:xfrm>
                <a:custGeom>
                  <a:avLst/>
                  <a:gdLst>
                    <a:gd name="T0" fmla="*/ 0 w 1"/>
                    <a:gd name="T1" fmla="*/ 20 h 20"/>
                    <a:gd name="T2" fmla="*/ 0 w 1"/>
                    <a:gd name="T3" fmla="*/ 20 h 20"/>
                    <a:gd name="T4" fmla="*/ 0 w 1"/>
                    <a:gd name="T5" fmla="*/ 20 h 20"/>
                    <a:gd name="T6" fmla="*/ 0 w 1"/>
                    <a:gd name="T7" fmla="*/ 20 h 20"/>
                    <a:gd name="T8" fmla="*/ 0 w 1"/>
                    <a:gd name="T9" fmla="*/ 20 h 20"/>
                    <a:gd name="T10" fmla="*/ 0 w 1"/>
                    <a:gd name="T11" fmla="*/ 20 h 20"/>
                    <a:gd name="T12" fmla="*/ 0 w 1"/>
                    <a:gd name="T13" fmla="*/ 20 h 20"/>
                    <a:gd name="T14" fmla="*/ 0 w 1"/>
                    <a:gd name="T15" fmla="*/ 10 h 20"/>
                    <a:gd name="T16" fmla="*/ 0 w 1"/>
                    <a:gd name="T17" fmla="*/ 10 h 20"/>
                    <a:gd name="T18" fmla="*/ 0 w 1"/>
                    <a:gd name="T19" fmla="*/ 10 h 20"/>
                    <a:gd name="T20" fmla="*/ 0 w 1"/>
                    <a:gd name="T21" fmla="*/ 10 h 20"/>
                    <a:gd name="T22" fmla="*/ 0 w 1"/>
                    <a:gd name="T23" fmla="*/ 10 h 20"/>
                    <a:gd name="T24" fmla="*/ 0 w 1"/>
                    <a:gd name="T25" fmla="*/ 10 h 20"/>
                    <a:gd name="T26" fmla="*/ 0 w 1"/>
                    <a:gd name="T27" fmla="*/ 10 h 20"/>
                    <a:gd name="T28" fmla="*/ 0 w 1"/>
                    <a:gd name="T29" fmla="*/ 10 h 20"/>
                    <a:gd name="T30" fmla="*/ 0 w 1"/>
                    <a:gd name="T31" fmla="*/ 10 h 20"/>
                    <a:gd name="T32" fmla="*/ 0 w 1"/>
                    <a:gd name="T33" fmla="*/ 10 h 20"/>
                    <a:gd name="T34" fmla="*/ 0 w 1"/>
                    <a:gd name="T35" fmla="*/ 10 h 20"/>
                    <a:gd name="T36" fmla="*/ 0 w 1"/>
                    <a:gd name="T37" fmla="*/ 10 h 20"/>
                    <a:gd name="T38" fmla="*/ 0 w 1"/>
                    <a:gd name="T39" fmla="*/ 10 h 20"/>
                    <a:gd name="T40" fmla="*/ 0 w 1"/>
                    <a:gd name="T41" fmla="*/ 10 h 20"/>
                    <a:gd name="T42" fmla="*/ 0 w 1"/>
                    <a:gd name="T43" fmla="*/ 10 h 20"/>
                    <a:gd name="T44" fmla="*/ 0 w 1"/>
                    <a:gd name="T45" fmla="*/ 10 h 20"/>
                    <a:gd name="T46" fmla="*/ 0 w 1"/>
                    <a:gd name="T47" fmla="*/ 10 h 20"/>
                    <a:gd name="T48" fmla="*/ 0 w 1"/>
                    <a:gd name="T49" fmla="*/ 10 h 20"/>
                    <a:gd name="T50" fmla="*/ 0 w 1"/>
                    <a:gd name="T51" fmla="*/ 10 h 20"/>
                    <a:gd name="T52" fmla="*/ 0 w 1"/>
                    <a:gd name="T53" fmla="*/ 10 h 20"/>
                    <a:gd name="T54" fmla="*/ 0 w 1"/>
                    <a:gd name="T55" fmla="*/ 10 h 20"/>
                    <a:gd name="T56" fmla="*/ 0 w 1"/>
                    <a:gd name="T57" fmla="*/ 10 h 20"/>
                    <a:gd name="T58" fmla="*/ 0 w 1"/>
                    <a:gd name="T59" fmla="*/ 10 h 20"/>
                    <a:gd name="T60" fmla="*/ 0 w 1"/>
                    <a:gd name="T61" fmla="*/ 10 h 20"/>
                    <a:gd name="T62" fmla="*/ 0 w 1"/>
                    <a:gd name="T63" fmla="*/ 0 h 20"/>
                    <a:gd name="T64" fmla="*/ 0 w 1"/>
                    <a:gd name="T65" fmla="*/ 0 h 20"/>
                    <a:gd name="T66" fmla="*/ 0 w 1"/>
                    <a:gd name="T67" fmla="*/ 0 h 20"/>
                    <a:gd name="T68" fmla="*/ 0 w 1"/>
                    <a:gd name="T69" fmla="*/ 0 h 20"/>
                    <a:gd name="T70" fmla="*/ 0 w 1"/>
                    <a:gd name="T71" fmla="*/ 0 h 20"/>
                    <a:gd name="T72" fmla="*/ 0 w 1"/>
                    <a:gd name="T73" fmla="*/ 0 h 20"/>
                    <a:gd name="T74" fmla="*/ 0 w 1"/>
                    <a:gd name="T75" fmla="*/ 0 h 20"/>
                    <a:gd name="T76" fmla="*/ 0 w 1"/>
                    <a:gd name="T77" fmla="*/ 0 h 20"/>
                    <a:gd name="T78" fmla="*/ 0 w 1"/>
                    <a:gd name="T79" fmla="*/ 0 h 20"/>
                    <a:gd name="T80" fmla="*/ 0 w 1"/>
                    <a:gd name="T81" fmla="*/ 0 h 20"/>
                    <a:gd name="T82" fmla="*/ 0 w 1"/>
                    <a:gd name="T83" fmla="*/ 0 h 20"/>
                    <a:gd name="T84" fmla="*/ 0 w 1"/>
                    <a:gd name="T85" fmla="*/ 0 h 20"/>
                    <a:gd name="T86" fmla="*/ 0 w 1"/>
                    <a:gd name="T87" fmla="*/ 0 h 20"/>
                    <a:gd name="T88" fmla="*/ 0 w 1"/>
                    <a:gd name="T89" fmla="*/ 0 h 20"/>
                    <a:gd name="T90" fmla="*/ 0 w 1"/>
                    <a:gd name="T91" fmla="*/ 0 h 20"/>
                    <a:gd name="T92" fmla="*/ 0 w 1"/>
                    <a:gd name="T93" fmla="*/ 0 h 20"/>
                    <a:gd name="T94" fmla="*/ 0 w 1"/>
                    <a:gd name="T95" fmla="*/ 0 h 20"/>
                    <a:gd name="T96" fmla="*/ 0 w 1"/>
                    <a:gd name="T97" fmla="*/ 0 h 20"/>
                    <a:gd name="T98" fmla="*/ 0 w 1"/>
                    <a:gd name="T99" fmla="*/ 0 h 20"/>
                    <a:gd name="T100" fmla="*/ 0 w 1"/>
                    <a:gd name="T101" fmla="*/ 0 h 2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"/>
                    <a:gd name="T154" fmla="*/ 0 h 20"/>
                    <a:gd name="T155" fmla="*/ 1 w 1"/>
                    <a:gd name="T156" fmla="*/ 20 h 2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" h="20">
                      <a:moveTo>
                        <a:pt x="0" y="20"/>
                      </a:moveTo>
                      <a:lnTo>
                        <a:pt x="0" y="20"/>
                      </a:lnTo>
                      <a:lnTo>
                        <a:pt x="0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2" name="Freeform 100"/>
                <p:cNvSpPr>
                  <a:spLocks/>
                </p:cNvSpPr>
                <p:nvPr/>
              </p:nvSpPr>
              <p:spPr bwMode="auto">
                <a:xfrm>
                  <a:off x="1513" y="2324"/>
                  <a:ext cx="11" cy="19"/>
                </a:xfrm>
                <a:custGeom>
                  <a:avLst/>
                  <a:gdLst>
                    <a:gd name="T0" fmla="*/ 0 w 11"/>
                    <a:gd name="T1" fmla="*/ 19 h 19"/>
                    <a:gd name="T2" fmla="*/ 0 w 11"/>
                    <a:gd name="T3" fmla="*/ 19 h 19"/>
                    <a:gd name="T4" fmla="*/ 0 w 11"/>
                    <a:gd name="T5" fmla="*/ 19 h 19"/>
                    <a:gd name="T6" fmla="*/ 0 w 11"/>
                    <a:gd name="T7" fmla="*/ 19 h 19"/>
                    <a:gd name="T8" fmla="*/ 0 w 11"/>
                    <a:gd name="T9" fmla="*/ 19 h 19"/>
                    <a:gd name="T10" fmla="*/ 0 w 11"/>
                    <a:gd name="T11" fmla="*/ 19 h 19"/>
                    <a:gd name="T12" fmla="*/ 0 w 11"/>
                    <a:gd name="T13" fmla="*/ 19 h 19"/>
                    <a:gd name="T14" fmla="*/ 0 w 11"/>
                    <a:gd name="T15" fmla="*/ 19 h 19"/>
                    <a:gd name="T16" fmla="*/ 0 w 11"/>
                    <a:gd name="T17" fmla="*/ 9 h 19"/>
                    <a:gd name="T18" fmla="*/ 11 w 11"/>
                    <a:gd name="T19" fmla="*/ 9 h 19"/>
                    <a:gd name="T20" fmla="*/ 11 w 11"/>
                    <a:gd name="T21" fmla="*/ 9 h 19"/>
                    <a:gd name="T22" fmla="*/ 11 w 11"/>
                    <a:gd name="T23" fmla="*/ 9 h 19"/>
                    <a:gd name="T24" fmla="*/ 11 w 11"/>
                    <a:gd name="T25" fmla="*/ 9 h 19"/>
                    <a:gd name="T26" fmla="*/ 11 w 11"/>
                    <a:gd name="T27" fmla="*/ 9 h 19"/>
                    <a:gd name="T28" fmla="*/ 11 w 11"/>
                    <a:gd name="T29" fmla="*/ 9 h 19"/>
                    <a:gd name="T30" fmla="*/ 11 w 11"/>
                    <a:gd name="T31" fmla="*/ 9 h 19"/>
                    <a:gd name="T32" fmla="*/ 11 w 11"/>
                    <a:gd name="T33" fmla="*/ 9 h 19"/>
                    <a:gd name="T34" fmla="*/ 11 w 11"/>
                    <a:gd name="T35" fmla="*/ 9 h 19"/>
                    <a:gd name="T36" fmla="*/ 11 w 11"/>
                    <a:gd name="T37" fmla="*/ 9 h 19"/>
                    <a:gd name="T38" fmla="*/ 11 w 11"/>
                    <a:gd name="T39" fmla="*/ 9 h 19"/>
                    <a:gd name="T40" fmla="*/ 11 w 11"/>
                    <a:gd name="T41" fmla="*/ 9 h 19"/>
                    <a:gd name="T42" fmla="*/ 11 w 11"/>
                    <a:gd name="T43" fmla="*/ 9 h 19"/>
                    <a:gd name="T44" fmla="*/ 11 w 11"/>
                    <a:gd name="T45" fmla="*/ 9 h 19"/>
                    <a:gd name="T46" fmla="*/ 11 w 11"/>
                    <a:gd name="T47" fmla="*/ 9 h 19"/>
                    <a:gd name="T48" fmla="*/ 11 w 11"/>
                    <a:gd name="T49" fmla="*/ 9 h 19"/>
                    <a:gd name="T50" fmla="*/ 11 w 11"/>
                    <a:gd name="T51" fmla="*/ 9 h 19"/>
                    <a:gd name="T52" fmla="*/ 11 w 11"/>
                    <a:gd name="T53" fmla="*/ 9 h 19"/>
                    <a:gd name="T54" fmla="*/ 11 w 11"/>
                    <a:gd name="T55" fmla="*/ 9 h 19"/>
                    <a:gd name="T56" fmla="*/ 11 w 11"/>
                    <a:gd name="T57" fmla="*/ 9 h 19"/>
                    <a:gd name="T58" fmla="*/ 11 w 11"/>
                    <a:gd name="T59" fmla="*/ 9 h 19"/>
                    <a:gd name="T60" fmla="*/ 11 w 11"/>
                    <a:gd name="T61" fmla="*/ 9 h 19"/>
                    <a:gd name="T62" fmla="*/ 11 w 11"/>
                    <a:gd name="T63" fmla="*/ 9 h 19"/>
                    <a:gd name="T64" fmla="*/ 11 w 11"/>
                    <a:gd name="T65" fmla="*/ 9 h 19"/>
                    <a:gd name="T66" fmla="*/ 11 w 11"/>
                    <a:gd name="T67" fmla="*/ 9 h 19"/>
                    <a:gd name="T68" fmla="*/ 11 w 11"/>
                    <a:gd name="T69" fmla="*/ 9 h 19"/>
                    <a:gd name="T70" fmla="*/ 11 w 11"/>
                    <a:gd name="T71" fmla="*/ 9 h 19"/>
                    <a:gd name="T72" fmla="*/ 11 w 11"/>
                    <a:gd name="T73" fmla="*/ 9 h 19"/>
                    <a:gd name="T74" fmla="*/ 11 w 11"/>
                    <a:gd name="T75" fmla="*/ 9 h 19"/>
                    <a:gd name="T76" fmla="*/ 11 w 11"/>
                    <a:gd name="T77" fmla="*/ 9 h 19"/>
                    <a:gd name="T78" fmla="*/ 11 w 11"/>
                    <a:gd name="T79" fmla="*/ 0 h 19"/>
                    <a:gd name="T80" fmla="*/ 11 w 11"/>
                    <a:gd name="T81" fmla="*/ 0 h 19"/>
                    <a:gd name="T82" fmla="*/ 11 w 11"/>
                    <a:gd name="T83" fmla="*/ 0 h 19"/>
                    <a:gd name="T84" fmla="*/ 11 w 11"/>
                    <a:gd name="T85" fmla="*/ 0 h 19"/>
                    <a:gd name="T86" fmla="*/ 11 w 11"/>
                    <a:gd name="T87" fmla="*/ 0 h 19"/>
                    <a:gd name="T88" fmla="*/ 11 w 11"/>
                    <a:gd name="T89" fmla="*/ 0 h 19"/>
                    <a:gd name="T90" fmla="*/ 11 w 11"/>
                    <a:gd name="T91" fmla="*/ 0 h 19"/>
                    <a:gd name="T92" fmla="*/ 11 w 11"/>
                    <a:gd name="T93" fmla="*/ 0 h 19"/>
                    <a:gd name="T94" fmla="*/ 11 w 11"/>
                    <a:gd name="T95" fmla="*/ 0 h 19"/>
                    <a:gd name="T96" fmla="*/ 11 w 11"/>
                    <a:gd name="T97" fmla="*/ 0 h 19"/>
                    <a:gd name="T98" fmla="*/ 11 w 11"/>
                    <a:gd name="T99" fmla="*/ 0 h 19"/>
                    <a:gd name="T100" fmla="*/ 11 w 11"/>
                    <a:gd name="T101" fmla="*/ 0 h 1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1"/>
                    <a:gd name="T154" fmla="*/ 0 h 19"/>
                    <a:gd name="T155" fmla="*/ 11 w 11"/>
                    <a:gd name="T156" fmla="*/ 19 h 1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1" h="19">
                      <a:moveTo>
                        <a:pt x="0" y="19"/>
                      </a:moveTo>
                      <a:lnTo>
                        <a:pt x="0" y="19"/>
                      </a:lnTo>
                      <a:lnTo>
                        <a:pt x="0" y="9"/>
                      </a:lnTo>
                      <a:lnTo>
                        <a:pt x="11" y="9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3" name="Freeform 101"/>
                <p:cNvSpPr>
                  <a:spLocks/>
                </p:cNvSpPr>
                <p:nvPr/>
              </p:nvSpPr>
              <p:spPr bwMode="auto">
                <a:xfrm>
                  <a:off x="1524" y="2314"/>
                  <a:ext cx="12" cy="10"/>
                </a:xfrm>
                <a:custGeom>
                  <a:avLst/>
                  <a:gdLst>
                    <a:gd name="T0" fmla="*/ 0 w 12"/>
                    <a:gd name="T1" fmla="*/ 10 h 10"/>
                    <a:gd name="T2" fmla="*/ 0 w 12"/>
                    <a:gd name="T3" fmla="*/ 10 h 10"/>
                    <a:gd name="T4" fmla="*/ 0 w 12"/>
                    <a:gd name="T5" fmla="*/ 10 h 10"/>
                    <a:gd name="T6" fmla="*/ 0 w 12"/>
                    <a:gd name="T7" fmla="*/ 10 h 10"/>
                    <a:gd name="T8" fmla="*/ 0 w 12"/>
                    <a:gd name="T9" fmla="*/ 10 h 10"/>
                    <a:gd name="T10" fmla="*/ 0 w 12"/>
                    <a:gd name="T11" fmla="*/ 10 h 10"/>
                    <a:gd name="T12" fmla="*/ 0 w 12"/>
                    <a:gd name="T13" fmla="*/ 10 h 10"/>
                    <a:gd name="T14" fmla="*/ 0 w 12"/>
                    <a:gd name="T15" fmla="*/ 10 h 10"/>
                    <a:gd name="T16" fmla="*/ 0 w 12"/>
                    <a:gd name="T17" fmla="*/ 10 h 10"/>
                    <a:gd name="T18" fmla="*/ 0 w 12"/>
                    <a:gd name="T19" fmla="*/ 10 h 10"/>
                    <a:gd name="T20" fmla="*/ 0 w 12"/>
                    <a:gd name="T21" fmla="*/ 10 h 10"/>
                    <a:gd name="T22" fmla="*/ 0 w 12"/>
                    <a:gd name="T23" fmla="*/ 10 h 10"/>
                    <a:gd name="T24" fmla="*/ 0 w 12"/>
                    <a:gd name="T25" fmla="*/ 10 h 10"/>
                    <a:gd name="T26" fmla="*/ 0 w 12"/>
                    <a:gd name="T27" fmla="*/ 10 h 10"/>
                    <a:gd name="T28" fmla="*/ 0 w 12"/>
                    <a:gd name="T29" fmla="*/ 10 h 10"/>
                    <a:gd name="T30" fmla="*/ 0 w 12"/>
                    <a:gd name="T31" fmla="*/ 10 h 10"/>
                    <a:gd name="T32" fmla="*/ 0 w 12"/>
                    <a:gd name="T33" fmla="*/ 10 h 10"/>
                    <a:gd name="T34" fmla="*/ 0 w 12"/>
                    <a:gd name="T35" fmla="*/ 10 h 10"/>
                    <a:gd name="T36" fmla="*/ 0 w 12"/>
                    <a:gd name="T37" fmla="*/ 10 h 10"/>
                    <a:gd name="T38" fmla="*/ 0 w 12"/>
                    <a:gd name="T39" fmla="*/ 10 h 10"/>
                    <a:gd name="T40" fmla="*/ 0 w 12"/>
                    <a:gd name="T41" fmla="*/ 10 h 10"/>
                    <a:gd name="T42" fmla="*/ 0 w 12"/>
                    <a:gd name="T43" fmla="*/ 10 h 10"/>
                    <a:gd name="T44" fmla="*/ 0 w 12"/>
                    <a:gd name="T45" fmla="*/ 10 h 10"/>
                    <a:gd name="T46" fmla="*/ 0 w 12"/>
                    <a:gd name="T47" fmla="*/ 10 h 10"/>
                    <a:gd name="T48" fmla="*/ 0 w 12"/>
                    <a:gd name="T49" fmla="*/ 10 h 10"/>
                    <a:gd name="T50" fmla="*/ 0 w 12"/>
                    <a:gd name="T51" fmla="*/ 10 h 10"/>
                    <a:gd name="T52" fmla="*/ 12 w 12"/>
                    <a:gd name="T53" fmla="*/ 10 h 10"/>
                    <a:gd name="T54" fmla="*/ 12 w 12"/>
                    <a:gd name="T55" fmla="*/ 0 h 10"/>
                    <a:gd name="T56" fmla="*/ 12 w 12"/>
                    <a:gd name="T57" fmla="*/ 0 h 10"/>
                    <a:gd name="T58" fmla="*/ 12 w 12"/>
                    <a:gd name="T59" fmla="*/ 0 h 10"/>
                    <a:gd name="T60" fmla="*/ 12 w 12"/>
                    <a:gd name="T61" fmla="*/ 0 h 10"/>
                    <a:gd name="T62" fmla="*/ 12 w 12"/>
                    <a:gd name="T63" fmla="*/ 0 h 10"/>
                    <a:gd name="T64" fmla="*/ 12 w 12"/>
                    <a:gd name="T65" fmla="*/ 0 h 10"/>
                    <a:gd name="T66" fmla="*/ 12 w 12"/>
                    <a:gd name="T67" fmla="*/ 0 h 10"/>
                    <a:gd name="T68" fmla="*/ 12 w 12"/>
                    <a:gd name="T69" fmla="*/ 0 h 10"/>
                    <a:gd name="T70" fmla="*/ 12 w 12"/>
                    <a:gd name="T71" fmla="*/ 0 h 10"/>
                    <a:gd name="T72" fmla="*/ 12 w 12"/>
                    <a:gd name="T73" fmla="*/ 0 h 10"/>
                    <a:gd name="T74" fmla="*/ 12 w 12"/>
                    <a:gd name="T75" fmla="*/ 0 h 10"/>
                    <a:gd name="T76" fmla="*/ 12 w 12"/>
                    <a:gd name="T77" fmla="*/ 0 h 10"/>
                    <a:gd name="T78" fmla="*/ 12 w 12"/>
                    <a:gd name="T79" fmla="*/ 0 h 10"/>
                    <a:gd name="T80" fmla="*/ 12 w 12"/>
                    <a:gd name="T81" fmla="*/ 0 h 10"/>
                    <a:gd name="T82" fmla="*/ 12 w 12"/>
                    <a:gd name="T83" fmla="*/ 0 h 10"/>
                    <a:gd name="T84" fmla="*/ 12 w 12"/>
                    <a:gd name="T85" fmla="*/ 0 h 10"/>
                    <a:gd name="T86" fmla="*/ 12 w 12"/>
                    <a:gd name="T87" fmla="*/ 0 h 10"/>
                    <a:gd name="T88" fmla="*/ 12 w 12"/>
                    <a:gd name="T89" fmla="*/ 0 h 10"/>
                    <a:gd name="T90" fmla="*/ 12 w 12"/>
                    <a:gd name="T91" fmla="*/ 0 h 10"/>
                    <a:gd name="T92" fmla="*/ 12 w 12"/>
                    <a:gd name="T93" fmla="*/ 0 h 10"/>
                    <a:gd name="T94" fmla="*/ 12 w 12"/>
                    <a:gd name="T95" fmla="*/ 0 h 10"/>
                    <a:gd name="T96" fmla="*/ 12 w 12"/>
                    <a:gd name="T97" fmla="*/ 0 h 10"/>
                    <a:gd name="T98" fmla="*/ 12 w 12"/>
                    <a:gd name="T99" fmla="*/ 0 h 10"/>
                    <a:gd name="T100" fmla="*/ 12 w 12"/>
                    <a:gd name="T101" fmla="*/ 0 h 1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10"/>
                    <a:gd name="T155" fmla="*/ 12 w 12"/>
                    <a:gd name="T156" fmla="*/ 10 h 1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2" y="10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4" name="Freeform 102"/>
                <p:cNvSpPr>
                  <a:spLocks/>
                </p:cNvSpPr>
                <p:nvPr/>
              </p:nvSpPr>
              <p:spPr bwMode="auto">
                <a:xfrm>
                  <a:off x="1536" y="2304"/>
                  <a:ext cx="12" cy="10"/>
                </a:xfrm>
                <a:custGeom>
                  <a:avLst/>
                  <a:gdLst>
                    <a:gd name="T0" fmla="*/ 0 w 12"/>
                    <a:gd name="T1" fmla="*/ 10 h 10"/>
                    <a:gd name="T2" fmla="*/ 0 w 12"/>
                    <a:gd name="T3" fmla="*/ 10 h 10"/>
                    <a:gd name="T4" fmla="*/ 0 w 12"/>
                    <a:gd name="T5" fmla="*/ 10 h 10"/>
                    <a:gd name="T6" fmla="*/ 0 w 12"/>
                    <a:gd name="T7" fmla="*/ 10 h 10"/>
                    <a:gd name="T8" fmla="*/ 0 w 12"/>
                    <a:gd name="T9" fmla="*/ 10 h 10"/>
                    <a:gd name="T10" fmla="*/ 0 w 12"/>
                    <a:gd name="T11" fmla="*/ 10 h 10"/>
                    <a:gd name="T12" fmla="*/ 0 w 12"/>
                    <a:gd name="T13" fmla="*/ 10 h 10"/>
                    <a:gd name="T14" fmla="*/ 0 w 12"/>
                    <a:gd name="T15" fmla="*/ 10 h 10"/>
                    <a:gd name="T16" fmla="*/ 0 w 12"/>
                    <a:gd name="T17" fmla="*/ 10 h 10"/>
                    <a:gd name="T18" fmla="*/ 0 w 12"/>
                    <a:gd name="T19" fmla="*/ 10 h 10"/>
                    <a:gd name="T20" fmla="*/ 0 w 12"/>
                    <a:gd name="T21" fmla="*/ 10 h 10"/>
                    <a:gd name="T22" fmla="*/ 0 w 12"/>
                    <a:gd name="T23" fmla="*/ 10 h 10"/>
                    <a:gd name="T24" fmla="*/ 0 w 12"/>
                    <a:gd name="T25" fmla="*/ 10 h 10"/>
                    <a:gd name="T26" fmla="*/ 0 w 12"/>
                    <a:gd name="T27" fmla="*/ 10 h 10"/>
                    <a:gd name="T28" fmla="*/ 0 w 12"/>
                    <a:gd name="T29" fmla="*/ 10 h 10"/>
                    <a:gd name="T30" fmla="*/ 0 w 12"/>
                    <a:gd name="T31" fmla="*/ 10 h 10"/>
                    <a:gd name="T32" fmla="*/ 0 w 12"/>
                    <a:gd name="T33" fmla="*/ 10 h 10"/>
                    <a:gd name="T34" fmla="*/ 0 w 12"/>
                    <a:gd name="T35" fmla="*/ 10 h 10"/>
                    <a:gd name="T36" fmla="*/ 0 w 12"/>
                    <a:gd name="T37" fmla="*/ 10 h 10"/>
                    <a:gd name="T38" fmla="*/ 0 w 12"/>
                    <a:gd name="T39" fmla="*/ 10 h 10"/>
                    <a:gd name="T40" fmla="*/ 0 w 12"/>
                    <a:gd name="T41" fmla="*/ 10 h 10"/>
                    <a:gd name="T42" fmla="*/ 0 w 12"/>
                    <a:gd name="T43" fmla="*/ 10 h 10"/>
                    <a:gd name="T44" fmla="*/ 0 w 12"/>
                    <a:gd name="T45" fmla="*/ 10 h 10"/>
                    <a:gd name="T46" fmla="*/ 0 w 12"/>
                    <a:gd name="T47" fmla="*/ 10 h 10"/>
                    <a:gd name="T48" fmla="*/ 0 w 12"/>
                    <a:gd name="T49" fmla="*/ 10 h 10"/>
                    <a:gd name="T50" fmla="*/ 0 w 12"/>
                    <a:gd name="T51" fmla="*/ 10 h 10"/>
                    <a:gd name="T52" fmla="*/ 0 w 12"/>
                    <a:gd name="T53" fmla="*/ 10 h 10"/>
                    <a:gd name="T54" fmla="*/ 0 w 12"/>
                    <a:gd name="T55" fmla="*/ 10 h 10"/>
                    <a:gd name="T56" fmla="*/ 0 w 12"/>
                    <a:gd name="T57" fmla="*/ 10 h 10"/>
                    <a:gd name="T58" fmla="*/ 0 w 12"/>
                    <a:gd name="T59" fmla="*/ 10 h 10"/>
                    <a:gd name="T60" fmla="*/ 0 w 12"/>
                    <a:gd name="T61" fmla="*/ 10 h 10"/>
                    <a:gd name="T62" fmla="*/ 0 w 12"/>
                    <a:gd name="T63" fmla="*/ 10 h 10"/>
                    <a:gd name="T64" fmla="*/ 0 w 12"/>
                    <a:gd name="T65" fmla="*/ 10 h 10"/>
                    <a:gd name="T66" fmla="*/ 0 w 12"/>
                    <a:gd name="T67" fmla="*/ 10 h 10"/>
                    <a:gd name="T68" fmla="*/ 0 w 12"/>
                    <a:gd name="T69" fmla="*/ 10 h 10"/>
                    <a:gd name="T70" fmla="*/ 0 w 12"/>
                    <a:gd name="T71" fmla="*/ 10 h 10"/>
                    <a:gd name="T72" fmla="*/ 0 w 12"/>
                    <a:gd name="T73" fmla="*/ 10 h 10"/>
                    <a:gd name="T74" fmla="*/ 0 w 12"/>
                    <a:gd name="T75" fmla="*/ 10 h 10"/>
                    <a:gd name="T76" fmla="*/ 0 w 12"/>
                    <a:gd name="T77" fmla="*/ 0 h 10"/>
                    <a:gd name="T78" fmla="*/ 0 w 12"/>
                    <a:gd name="T79" fmla="*/ 0 h 10"/>
                    <a:gd name="T80" fmla="*/ 0 w 12"/>
                    <a:gd name="T81" fmla="*/ 0 h 10"/>
                    <a:gd name="T82" fmla="*/ 0 w 12"/>
                    <a:gd name="T83" fmla="*/ 0 h 10"/>
                    <a:gd name="T84" fmla="*/ 0 w 12"/>
                    <a:gd name="T85" fmla="*/ 0 h 10"/>
                    <a:gd name="T86" fmla="*/ 12 w 12"/>
                    <a:gd name="T87" fmla="*/ 0 h 10"/>
                    <a:gd name="T88" fmla="*/ 12 w 12"/>
                    <a:gd name="T89" fmla="*/ 0 h 10"/>
                    <a:gd name="T90" fmla="*/ 12 w 12"/>
                    <a:gd name="T91" fmla="*/ 0 h 10"/>
                    <a:gd name="T92" fmla="*/ 12 w 12"/>
                    <a:gd name="T93" fmla="*/ 0 h 10"/>
                    <a:gd name="T94" fmla="*/ 12 w 12"/>
                    <a:gd name="T95" fmla="*/ 0 h 10"/>
                    <a:gd name="T96" fmla="*/ 12 w 12"/>
                    <a:gd name="T97" fmla="*/ 0 h 10"/>
                    <a:gd name="T98" fmla="*/ 12 w 12"/>
                    <a:gd name="T99" fmla="*/ 0 h 10"/>
                    <a:gd name="T100" fmla="*/ 12 w 12"/>
                    <a:gd name="T101" fmla="*/ 0 h 1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10"/>
                    <a:gd name="T155" fmla="*/ 12 w 12"/>
                    <a:gd name="T156" fmla="*/ 10 h 1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0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5" name="Freeform 103"/>
                <p:cNvSpPr>
                  <a:spLocks/>
                </p:cNvSpPr>
                <p:nvPr/>
              </p:nvSpPr>
              <p:spPr bwMode="auto">
                <a:xfrm>
                  <a:off x="1548" y="2304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0 w 1"/>
                    <a:gd name="T23" fmla="*/ 0 h 1"/>
                    <a:gd name="T24" fmla="*/ 0 w 1"/>
                    <a:gd name="T25" fmla="*/ 0 h 1"/>
                    <a:gd name="T26" fmla="*/ 0 w 1"/>
                    <a:gd name="T27" fmla="*/ 0 h 1"/>
                    <a:gd name="T28" fmla="*/ 0 w 1"/>
                    <a:gd name="T29" fmla="*/ 0 h 1"/>
                    <a:gd name="T30" fmla="*/ 0 w 1"/>
                    <a:gd name="T31" fmla="*/ 0 h 1"/>
                    <a:gd name="T32" fmla="*/ 0 w 1"/>
                    <a:gd name="T33" fmla="*/ 0 h 1"/>
                    <a:gd name="T34" fmla="*/ 0 w 1"/>
                    <a:gd name="T35" fmla="*/ 0 h 1"/>
                    <a:gd name="T36" fmla="*/ 0 w 1"/>
                    <a:gd name="T37" fmla="*/ 0 h 1"/>
                    <a:gd name="T38" fmla="*/ 0 w 1"/>
                    <a:gd name="T39" fmla="*/ 0 h 1"/>
                    <a:gd name="T40" fmla="*/ 0 w 1"/>
                    <a:gd name="T41" fmla="*/ 0 h 1"/>
                    <a:gd name="T42" fmla="*/ 0 w 1"/>
                    <a:gd name="T43" fmla="*/ 0 h 1"/>
                    <a:gd name="T44" fmla="*/ 0 w 1"/>
                    <a:gd name="T45" fmla="*/ 0 h 1"/>
                    <a:gd name="T46" fmla="*/ 0 w 1"/>
                    <a:gd name="T47" fmla="*/ 0 h 1"/>
                    <a:gd name="T48" fmla="*/ 0 w 1"/>
                    <a:gd name="T49" fmla="*/ 0 h 1"/>
                    <a:gd name="T50" fmla="*/ 0 w 1"/>
                    <a:gd name="T51" fmla="*/ 0 h 1"/>
                    <a:gd name="T52" fmla="*/ 0 w 1"/>
                    <a:gd name="T53" fmla="*/ 0 h 1"/>
                    <a:gd name="T54" fmla="*/ 0 w 1"/>
                    <a:gd name="T55" fmla="*/ 0 h 1"/>
                    <a:gd name="T56" fmla="*/ 0 w 1"/>
                    <a:gd name="T57" fmla="*/ 0 h 1"/>
                    <a:gd name="T58" fmla="*/ 0 w 1"/>
                    <a:gd name="T59" fmla="*/ 0 h 1"/>
                    <a:gd name="T60" fmla="*/ 0 w 1"/>
                    <a:gd name="T61" fmla="*/ 0 h 1"/>
                    <a:gd name="T62" fmla="*/ 0 w 1"/>
                    <a:gd name="T63" fmla="*/ 0 h 1"/>
                    <a:gd name="T64" fmla="*/ 0 w 1"/>
                    <a:gd name="T65" fmla="*/ 0 h 1"/>
                    <a:gd name="T66" fmla="*/ 0 w 1"/>
                    <a:gd name="T67" fmla="*/ 0 h 1"/>
                    <a:gd name="T68" fmla="*/ 0 w 1"/>
                    <a:gd name="T69" fmla="*/ 0 h 1"/>
                    <a:gd name="T70" fmla="*/ 0 w 1"/>
                    <a:gd name="T71" fmla="*/ 0 h 1"/>
                    <a:gd name="T72" fmla="*/ 0 w 1"/>
                    <a:gd name="T73" fmla="*/ 0 h 1"/>
                    <a:gd name="T74" fmla="*/ 0 w 1"/>
                    <a:gd name="T75" fmla="*/ 0 h 1"/>
                    <a:gd name="T76" fmla="*/ 0 w 1"/>
                    <a:gd name="T77" fmla="*/ 0 h 1"/>
                    <a:gd name="T78" fmla="*/ 0 w 1"/>
                    <a:gd name="T79" fmla="*/ 0 h 1"/>
                    <a:gd name="T80" fmla="*/ 0 w 1"/>
                    <a:gd name="T81" fmla="*/ 0 h 1"/>
                    <a:gd name="T82" fmla="*/ 0 w 1"/>
                    <a:gd name="T83" fmla="*/ 0 h 1"/>
                    <a:gd name="T84" fmla="*/ 0 w 1"/>
                    <a:gd name="T85" fmla="*/ 0 h 1"/>
                    <a:gd name="T86" fmla="*/ 0 w 1"/>
                    <a:gd name="T87" fmla="*/ 0 h 1"/>
                    <a:gd name="T88" fmla="*/ 0 w 1"/>
                    <a:gd name="T89" fmla="*/ 0 h 1"/>
                    <a:gd name="T90" fmla="*/ 0 w 1"/>
                    <a:gd name="T91" fmla="*/ 0 h 1"/>
                    <a:gd name="T92" fmla="*/ 0 w 1"/>
                    <a:gd name="T93" fmla="*/ 0 h 1"/>
                    <a:gd name="T94" fmla="*/ 0 w 1"/>
                    <a:gd name="T95" fmla="*/ 0 h 1"/>
                    <a:gd name="T96" fmla="*/ 0 w 1"/>
                    <a:gd name="T97" fmla="*/ 0 h 1"/>
                    <a:gd name="T98" fmla="*/ 0 w 1"/>
                    <a:gd name="T99" fmla="*/ 0 h 1"/>
                    <a:gd name="T100" fmla="*/ 0 w 1"/>
                    <a:gd name="T101" fmla="*/ 0 h 1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"/>
                    <a:gd name="T154" fmla="*/ 0 h 1"/>
                    <a:gd name="T155" fmla="*/ 1 w 1"/>
                    <a:gd name="T156" fmla="*/ 1 h 1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6" name="Freeform 104"/>
                <p:cNvSpPr>
                  <a:spLocks/>
                </p:cNvSpPr>
                <p:nvPr/>
              </p:nvSpPr>
              <p:spPr bwMode="auto">
                <a:xfrm>
                  <a:off x="1548" y="2304"/>
                  <a:ext cx="11" cy="1"/>
                </a:xfrm>
                <a:custGeom>
                  <a:avLst/>
                  <a:gdLst>
                    <a:gd name="T0" fmla="*/ 0 w 11"/>
                    <a:gd name="T1" fmla="*/ 0 h 1"/>
                    <a:gd name="T2" fmla="*/ 0 w 11"/>
                    <a:gd name="T3" fmla="*/ 0 h 1"/>
                    <a:gd name="T4" fmla="*/ 0 w 11"/>
                    <a:gd name="T5" fmla="*/ 0 h 1"/>
                    <a:gd name="T6" fmla="*/ 0 w 11"/>
                    <a:gd name="T7" fmla="*/ 0 h 1"/>
                    <a:gd name="T8" fmla="*/ 0 w 11"/>
                    <a:gd name="T9" fmla="*/ 0 h 1"/>
                    <a:gd name="T10" fmla="*/ 0 w 11"/>
                    <a:gd name="T11" fmla="*/ 0 h 1"/>
                    <a:gd name="T12" fmla="*/ 0 w 11"/>
                    <a:gd name="T13" fmla="*/ 0 h 1"/>
                    <a:gd name="T14" fmla="*/ 0 w 11"/>
                    <a:gd name="T15" fmla="*/ 0 h 1"/>
                    <a:gd name="T16" fmla="*/ 0 w 11"/>
                    <a:gd name="T17" fmla="*/ 0 h 1"/>
                    <a:gd name="T18" fmla="*/ 0 w 11"/>
                    <a:gd name="T19" fmla="*/ 0 h 1"/>
                    <a:gd name="T20" fmla="*/ 0 w 11"/>
                    <a:gd name="T21" fmla="*/ 0 h 1"/>
                    <a:gd name="T22" fmla="*/ 0 w 11"/>
                    <a:gd name="T23" fmla="*/ 0 h 1"/>
                    <a:gd name="T24" fmla="*/ 0 w 11"/>
                    <a:gd name="T25" fmla="*/ 0 h 1"/>
                    <a:gd name="T26" fmla="*/ 0 w 11"/>
                    <a:gd name="T27" fmla="*/ 0 h 1"/>
                    <a:gd name="T28" fmla="*/ 0 w 11"/>
                    <a:gd name="T29" fmla="*/ 0 h 1"/>
                    <a:gd name="T30" fmla="*/ 0 w 11"/>
                    <a:gd name="T31" fmla="*/ 0 h 1"/>
                    <a:gd name="T32" fmla="*/ 0 w 11"/>
                    <a:gd name="T33" fmla="*/ 0 h 1"/>
                    <a:gd name="T34" fmla="*/ 0 w 11"/>
                    <a:gd name="T35" fmla="*/ 0 h 1"/>
                    <a:gd name="T36" fmla="*/ 0 w 11"/>
                    <a:gd name="T37" fmla="*/ 0 h 1"/>
                    <a:gd name="T38" fmla="*/ 0 w 11"/>
                    <a:gd name="T39" fmla="*/ 0 h 1"/>
                    <a:gd name="T40" fmla="*/ 0 w 11"/>
                    <a:gd name="T41" fmla="*/ 0 h 1"/>
                    <a:gd name="T42" fmla="*/ 0 w 11"/>
                    <a:gd name="T43" fmla="*/ 0 h 1"/>
                    <a:gd name="T44" fmla="*/ 11 w 11"/>
                    <a:gd name="T45" fmla="*/ 0 h 1"/>
                    <a:gd name="T46" fmla="*/ 11 w 11"/>
                    <a:gd name="T47" fmla="*/ 0 h 1"/>
                    <a:gd name="T48" fmla="*/ 11 w 11"/>
                    <a:gd name="T49" fmla="*/ 0 h 1"/>
                    <a:gd name="T50" fmla="*/ 11 w 11"/>
                    <a:gd name="T51" fmla="*/ 0 h 1"/>
                    <a:gd name="T52" fmla="*/ 11 w 11"/>
                    <a:gd name="T53" fmla="*/ 0 h 1"/>
                    <a:gd name="T54" fmla="*/ 11 w 11"/>
                    <a:gd name="T55" fmla="*/ 0 h 1"/>
                    <a:gd name="T56" fmla="*/ 11 w 11"/>
                    <a:gd name="T57" fmla="*/ 0 h 1"/>
                    <a:gd name="T58" fmla="*/ 11 w 11"/>
                    <a:gd name="T59" fmla="*/ 0 h 1"/>
                    <a:gd name="T60" fmla="*/ 11 w 11"/>
                    <a:gd name="T61" fmla="*/ 0 h 1"/>
                    <a:gd name="T62" fmla="*/ 11 w 11"/>
                    <a:gd name="T63" fmla="*/ 0 h 1"/>
                    <a:gd name="T64" fmla="*/ 11 w 11"/>
                    <a:gd name="T65" fmla="*/ 0 h 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1"/>
                    <a:gd name="T100" fmla="*/ 0 h 1"/>
                    <a:gd name="T101" fmla="*/ 11 w 11"/>
                    <a:gd name="T102" fmla="*/ 1 h 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1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7" name="Freeform 105"/>
                <p:cNvSpPr>
                  <a:spLocks/>
                </p:cNvSpPr>
                <p:nvPr/>
              </p:nvSpPr>
              <p:spPr bwMode="auto">
                <a:xfrm>
                  <a:off x="1559" y="2304"/>
                  <a:ext cx="1" cy="10"/>
                </a:xfrm>
                <a:custGeom>
                  <a:avLst/>
                  <a:gdLst>
                    <a:gd name="T0" fmla="*/ 0 w 1"/>
                    <a:gd name="T1" fmla="*/ 0 h 10"/>
                    <a:gd name="T2" fmla="*/ 0 w 1"/>
                    <a:gd name="T3" fmla="*/ 0 h 10"/>
                    <a:gd name="T4" fmla="*/ 0 w 1"/>
                    <a:gd name="T5" fmla="*/ 0 h 10"/>
                    <a:gd name="T6" fmla="*/ 0 w 1"/>
                    <a:gd name="T7" fmla="*/ 0 h 10"/>
                    <a:gd name="T8" fmla="*/ 0 w 1"/>
                    <a:gd name="T9" fmla="*/ 0 h 10"/>
                    <a:gd name="T10" fmla="*/ 0 w 1"/>
                    <a:gd name="T11" fmla="*/ 0 h 10"/>
                    <a:gd name="T12" fmla="*/ 0 w 1"/>
                    <a:gd name="T13" fmla="*/ 0 h 10"/>
                    <a:gd name="T14" fmla="*/ 0 w 1"/>
                    <a:gd name="T15" fmla="*/ 0 h 10"/>
                    <a:gd name="T16" fmla="*/ 0 w 1"/>
                    <a:gd name="T17" fmla="*/ 0 h 10"/>
                    <a:gd name="T18" fmla="*/ 0 w 1"/>
                    <a:gd name="T19" fmla="*/ 0 h 10"/>
                    <a:gd name="T20" fmla="*/ 0 w 1"/>
                    <a:gd name="T21" fmla="*/ 0 h 10"/>
                    <a:gd name="T22" fmla="*/ 0 w 1"/>
                    <a:gd name="T23" fmla="*/ 0 h 10"/>
                    <a:gd name="T24" fmla="*/ 0 w 1"/>
                    <a:gd name="T25" fmla="*/ 0 h 10"/>
                    <a:gd name="T26" fmla="*/ 0 w 1"/>
                    <a:gd name="T27" fmla="*/ 0 h 10"/>
                    <a:gd name="T28" fmla="*/ 0 w 1"/>
                    <a:gd name="T29" fmla="*/ 0 h 10"/>
                    <a:gd name="T30" fmla="*/ 0 w 1"/>
                    <a:gd name="T31" fmla="*/ 0 h 10"/>
                    <a:gd name="T32" fmla="*/ 0 w 1"/>
                    <a:gd name="T33" fmla="*/ 10 h 10"/>
                    <a:gd name="T34" fmla="*/ 0 w 1"/>
                    <a:gd name="T35" fmla="*/ 10 h 10"/>
                    <a:gd name="T36" fmla="*/ 0 w 1"/>
                    <a:gd name="T37" fmla="*/ 10 h 10"/>
                    <a:gd name="T38" fmla="*/ 0 w 1"/>
                    <a:gd name="T39" fmla="*/ 10 h 10"/>
                    <a:gd name="T40" fmla="*/ 0 w 1"/>
                    <a:gd name="T41" fmla="*/ 10 h 10"/>
                    <a:gd name="T42" fmla="*/ 0 w 1"/>
                    <a:gd name="T43" fmla="*/ 10 h 10"/>
                    <a:gd name="T44" fmla="*/ 0 w 1"/>
                    <a:gd name="T45" fmla="*/ 10 h 10"/>
                    <a:gd name="T46" fmla="*/ 0 w 1"/>
                    <a:gd name="T47" fmla="*/ 10 h 10"/>
                    <a:gd name="T48" fmla="*/ 0 w 1"/>
                    <a:gd name="T49" fmla="*/ 10 h 10"/>
                    <a:gd name="T50" fmla="*/ 0 w 1"/>
                    <a:gd name="T51" fmla="*/ 10 h 10"/>
                    <a:gd name="T52" fmla="*/ 0 w 1"/>
                    <a:gd name="T53" fmla="*/ 10 h 10"/>
                    <a:gd name="T54" fmla="*/ 0 w 1"/>
                    <a:gd name="T55" fmla="*/ 10 h 10"/>
                    <a:gd name="T56" fmla="*/ 0 w 1"/>
                    <a:gd name="T57" fmla="*/ 10 h 10"/>
                    <a:gd name="T58" fmla="*/ 0 w 1"/>
                    <a:gd name="T59" fmla="*/ 10 h 10"/>
                    <a:gd name="T60" fmla="*/ 0 w 1"/>
                    <a:gd name="T61" fmla="*/ 10 h 10"/>
                    <a:gd name="T62" fmla="*/ 0 w 1"/>
                    <a:gd name="T63" fmla="*/ 10 h 10"/>
                    <a:gd name="T64" fmla="*/ 0 w 1"/>
                    <a:gd name="T65" fmla="*/ 10 h 10"/>
                    <a:gd name="T66" fmla="*/ 0 w 1"/>
                    <a:gd name="T67" fmla="*/ 10 h 10"/>
                    <a:gd name="T68" fmla="*/ 0 w 1"/>
                    <a:gd name="T69" fmla="*/ 10 h 10"/>
                    <a:gd name="T70" fmla="*/ 0 w 1"/>
                    <a:gd name="T71" fmla="*/ 10 h 10"/>
                    <a:gd name="T72" fmla="*/ 0 w 1"/>
                    <a:gd name="T73" fmla="*/ 10 h 10"/>
                    <a:gd name="T74" fmla="*/ 0 w 1"/>
                    <a:gd name="T75" fmla="*/ 10 h 10"/>
                    <a:gd name="T76" fmla="*/ 0 w 1"/>
                    <a:gd name="T77" fmla="*/ 10 h 10"/>
                    <a:gd name="T78" fmla="*/ 0 w 1"/>
                    <a:gd name="T79" fmla="*/ 10 h 10"/>
                    <a:gd name="T80" fmla="*/ 0 w 1"/>
                    <a:gd name="T81" fmla="*/ 10 h 10"/>
                    <a:gd name="T82" fmla="*/ 0 w 1"/>
                    <a:gd name="T83" fmla="*/ 10 h 10"/>
                    <a:gd name="T84" fmla="*/ 0 w 1"/>
                    <a:gd name="T85" fmla="*/ 10 h 10"/>
                    <a:gd name="T86" fmla="*/ 0 w 1"/>
                    <a:gd name="T87" fmla="*/ 10 h 10"/>
                    <a:gd name="T88" fmla="*/ 0 w 1"/>
                    <a:gd name="T89" fmla="*/ 10 h 10"/>
                    <a:gd name="T90" fmla="*/ 0 w 1"/>
                    <a:gd name="T91" fmla="*/ 10 h 10"/>
                    <a:gd name="T92" fmla="*/ 0 w 1"/>
                    <a:gd name="T93" fmla="*/ 10 h 10"/>
                    <a:gd name="T94" fmla="*/ 0 w 1"/>
                    <a:gd name="T95" fmla="*/ 10 h 10"/>
                    <a:gd name="T96" fmla="*/ 0 w 1"/>
                    <a:gd name="T97" fmla="*/ 10 h 10"/>
                    <a:gd name="T98" fmla="*/ 0 w 1"/>
                    <a:gd name="T99" fmla="*/ 10 h 10"/>
                    <a:gd name="T100" fmla="*/ 0 w 1"/>
                    <a:gd name="T101" fmla="*/ 10 h 1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"/>
                    <a:gd name="T154" fmla="*/ 0 h 10"/>
                    <a:gd name="T155" fmla="*/ 1 w 1"/>
                    <a:gd name="T156" fmla="*/ 10 h 1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" h="1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8" name="Freeform 106"/>
                <p:cNvSpPr>
                  <a:spLocks/>
                </p:cNvSpPr>
                <p:nvPr/>
              </p:nvSpPr>
              <p:spPr bwMode="auto">
                <a:xfrm>
                  <a:off x="1559" y="2314"/>
                  <a:ext cx="12" cy="10"/>
                </a:xfrm>
                <a:custGeom>
                  <a:avLst/>
                  <a:gdLst>
                    <a:gd name="T0" fmla="*/ 0 w 12"/>
                    <a:gd name="T1" fmla="*/ 0 h 10"/>
                    <a:gd name="T2" fmla="*/ 0 w 12"/>
                    <a:gd name="T3" fmla="*/ 0 h 10"/>
                    <a:gd name="T4" fmla="*/ 0 w 12"/>
                    <a:gd name="T5" fmla="*/ 0 h 10"/>
                    <a:gd name="T6" fmla="*/ 0 w 12"/>
                    <a:gd name="T7" fmla="*/ 0 h 10"/>
                    <a:gd name="T8" fmla="*/ 0 w 12"/>
                    <a:gd name="T9" fmla="*/ 0 h 10"/>
                    <a:gd name="T10" fmla="*/ 0 w 12"/>
                    <a:gd name="T11" fmla="*/ 0 h 10"/>
                    <a:gd name="T12" fmla="*/ 0 w 12"/>
                    <a:gd name="T13" fmla="*/ 0 h 10"/>
                    <a:gd name="T14" fmla="*/ 12 w 12"/>
                    <a:gd name="T15" fmla="*/ 0 h 10"/>
                    <a:gd name="T16" fmla="*/ 12 w 12"/>
                    <a:gd name="T17" fmla="*/ 0 h 10"/>
                    <a:gd name="T18" fmla="*/ 12 w 12"/>
                    <a:gd name="T19" fmla="*/ 0 h 10"/>
                    <a:gd name="T20" fmla="*/ 12 w 12"/>
                    <a:gd name="T21" fmla="*/ 0 h 10"/>
                    <a:gd name="T22" fmla="*/ 12 w 12"/>
                    <a:gd name="T23" fmla="*/ 0 h 10"/>
                    <a:gd name="T24" fmla="*/ 12 w 12"/>
                    <a:gd name="T25" fmla="*/ 0 h 10"/>
                    <a:gd name="T26" fmla="*/ 12 w 12"/>
                    <a:gd name="T27" fmla="*/ 0 h 10"/>
                    <a:gd name="T28" fmla="*/ 12 w 12"/>
                    <a:gd name="T29" fmla="*/ 0 h 10"/>
                    <a:gd name="T30" fmla="*/ 12 w 12"/>
                    <a:gd name="T31" fmla="*/ 0 h 10"/>
                    <a:gd name="T32" fmla="*/ 12 w 12"/>
                    <a:gd name="T33" fmla="*/ 0 h 10"/>
                    <a:gd name="T34" fmla="*/ 12 w 12"/>
                    <a:gd name="T35" fmla="*/ 0 h 10"/>
                    <a:gd name="T36" fmla="*/ 12 w 12"/>
                    <a:gd name="T37" fmla="*/ 0 h 10"/>
                    <a:gd name="T38" fmla="*/ 12 w 12"/>
                    <a:gd name="T39" fmla="*/ 0 h 10"/>
                    <a:gd name="T40" fmla="*/ 12 w 12"/>
                    <a:gd name="T41" fmla="*/ 0 h 10"/>
                    <a:gd name="T42" fmla="*/ 12 w 12"/>
                    <a:gd name="T43" fmla="*/ 0 h 10"/>
                    <a:gd name="T44" fmla="*/ 12 w 12"/>
                    <a:gd name="T45" fmla="*/ 0 h 10"/>
                    <a:gd name="T46" fmla="*/ 12 w 12"/>
                    <a:gd name="T47" fmla="*/ 0 h 10"/>
                    <a:gd name="T48" fmla="*/ 12 w 12"/>
                    <a:gd name="T49" fmla="*/ 0 h 10"/>
                    <a:gd name="T50" fmla="*/ 12 w 12"/>
                    <a:gd name="T51" fmla="*/ 0 h 10"/>
                    <a:gd name="T52" fmla="*/ 12 w 12"/>
                    <a:gd name="T53" fmla="*/ 10 h 10"/>
                    <a:gd name="T54" fmla="*/ 12 w 12"/>
                    <a:gd name="T55" fmla="*/ 10 h 10"/>
                    <a:gd name="T56" fmla="*/ 12 w 12"/>
                    <a:gd name="T57" fmla="*/ 10 h 10"/>
                    <a:gd name="T58" fmla="*/ 12 w 12"/>
                    <a:gd name="T59" fmla="*/ 10 h 10"/>
                    <a:gd name="T60" fmla="*/ 12 w 12"/>
                    <a:gd name="T61" fmla="*/ 10 h 10"/>
                    <a:gd name="T62" fmla="*/ 12 w 12"/>
                    <a:gd name="T63" fmla="*/ 10 h 10"/>
                    <a:gd name="T64" fmla="*/ 12 w 12"/>
                    <a:gd name="T65" fmla="*/ 10 h 10"/>
                    <a:gd name="T66" fmla="*/ 12 w 12"/>
                    <a:gd name="T67" fmla="*/ 10 h 10"/>
                    <a:gd name="T68" fmla="*/ 12 w 12"/>
                    <a:gd name="T69" fmla="*/ 10 h 10"/>
                    <a:gd name="T70" fmla="*/ 12 w 12"/>
                    <a:gd name="T71" fmla="*/ 10 h 10"/>
                    <a:gd name="T72" fmla="*/ 12 w 12"/>
                    <a:gd name="T73" fmla="*/ 10 h 10"/>
                    <a:gd name="T74" fmla="*/ 12 w 12"/>
                    <a:gd name="T75" fmla="*/ 10 h 10"/>
                    <a:gd name="T76" fmla="*/ 12 w 12"/>
                    <a:gd name="T77" fmla="*/ 10 h 10"/>
                    <a:gd name="T78" fmla="*/ 12 w 12"/>
                    <a:gd name="T79" fmla="*/ 10 h 10"/>
                    <a:gd name="T80" fmla="*/ 12 w 12"/>
                    <a:gd name="T81" fmla="*/ 10 h 10"/>
                    <a:gd name="T82" fmla="*/ 12 w 12"/>
                    <a:gd name="T83" fmla="*/ 10 h 10"/>
                    <a:gd name="T84" fmla="*/ 12 w 12"/>
                    <a:gd name="T85" fmla="*/ 10 h 10"/>
                    <a:gd name="T86" fmla="*/ 12 w 12"/>
                    <a:gd name="T87" fmla="*/ 10 h 10"/>
                    <a:gd name="T88" fmla="*/ 12 w 12"/>
                    <a:gd name="T89" fmla="*/ 10 h 10"/>
                    <a:gd name="T90" fmla="*/ 12 w 12"/>
                    <a:gd name="T91" fmla="*/ 10 h 10"/>
                    <a:gd name="T92" fmla="*/ 12 w 12"/>
                    <a:gd name="T93" fmla="*/ 10 h 10"/>
                    <a:gd name="T94" fmla="*/ 12 w 12"/>
                    <a:gd name="T95" fmla="*/ 10 h 10"/>
                    <a:gd name="T96" fmla="*/ 12 w 12"/>
                    <a:gd name="T97" fmla="*/ 10 h 10"/>
                    <a:gd name="T98" fmla="*/ 12 w 12"/>
                    <a:gd name="T99" fmla="*/ 10 h 10"/>
                    <a:gd name="T100" fmla="*/ 12 w 12"/>
                    <a:gd name="T101" fmla="*/ 10 h 1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10"/>
                    <a:gd name="T155" fmla="*/ 12 w 12"/>
                    <a:gd name="T156" fmla="*/ 10 h 1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1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12" y="1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9" name="Freeform 107"/>
                <p:cNvSpPr>
                  <a:spLocks/>
                </p:cNvSpPr>
                <p:nvPr/>
              </p:nvSpPr>
              <p:spPr bwMode="auto">
                <a:xfrm>
                  <a:off x="1571" y="2324"/>
                  <a:ext cx="11" cy="19"/>
                </a:xfrm>
                <a:custGeom>
                  <a:avLst/>
                  <a:gdLst>
                    <a:gd name="T0" fmla="*/ 0 w 11"/>
                    <a:gd name="T1" fmla="*/ 0 h 19"/>
                    <a:gd name="T2" fmla="*/ 0 w 11"/>
                    <a:gd name="T3" fmla="*/ 0 h 19"/>
                    <a:gd name="T4" fmla="*/ 0 w 11"/>
                    <a:gd name="T5" fmla="*/ 0 h 19"/>
                    <a:gd name="T6" fmla="*/ 0 w 11"/>
                    <a:gd name="T7" fmla="*/ 0 h 19"/>
                    <a:gd name="T8" fmla="*/ 0 w 11"/>
                    <a:gd name="T9" fmla="*/ 0 h 19"/>
                    <a:gd name="T10" fmla="*/ 0 w 11"/>
                    <a:gd name="T11" fmla="*/ 0 h 19"/>
                    <a:gd name="T12" fmla="*/ 0 w 11"/>
                    <a:gd name="T13" fmla="*/ 0 h 19"/>
                    <a:gd name="T14" fmla="*/ 0 w 11"/>
                    <a:gd name="T15" fmla="*/ 0 h 19"/>
                    <a:gd name="T16" fmla="*/ 0 w 11"/>
                    <a:gd name="T17" fmla="*/ 0 h 19"/>
                    <a:gd name="T18" fmla="*/ 0 w 11"/>
                    <a:gd name="T19" fmla="*/ 0 h 19"/>
                    <a:gd name="T20" fmla="*/ 0 w 11"/>
                    <a:gd name="T21" fmla="*/ 0 h 19"/>
                    <a:gd name="T22" fmla="*/ 0 w 11"/>
                    <a:gd name="T23" fmla="*/ 0 h 19"/>
                    <a:gd name="T24" fmla="*/ 0 w 11"/>
                    <a:gd name="T25" fmla="*/ 0 h 19"/>
                    <a:gd name="T26" fmla="*/ 0 w 11"/>
                    <a:gd name="T27" fmla="*/ 0 h 19"/>
                    <a:gd name="T28" fmla="*/ 0 w 11"/>
                    <a:gd name="T29" fmla="*/ 9 h 19"/>
                    <a:gd name="T30" fmla="*/ 0 w 11"/>
                    <a:gd name="T31" fmla="*/ 9 h 19"/>
                    <a:gd name="T32" fmla="*/ 0 w 11"/>
                    <a:gd name="T33" fmla="*/ 9 h 19"/>
                    <a:gd name="T34" fmla="*/ 0 w 11"/>
                    <a:gd name="T35" fmla="*/ 9 h 19"/>
                    <a:gd name="T36" fmla="*/ 0 w 11"/>
                    <a:gd name="T37" fmla="*/ 9 h 19"/>
                    <a:gd name="T38" fmla="*/ 0 w 11"/>
                    <a:gd name="T39" fmla="*/ 9 h 19"/>
                    <a:gd name="T40" fmla="*/ 0 w 11"/>
                    <a:gd name="T41" fmla="*/ 9 h 19"/>
                    <a:gd name="T42" fmla="*/ 0 w 11"/>
                    <a:gd name="T43" fmla="*/ 9 h 19"/>
                    <a:gd name="T44" fmla="*/ 0 w 11"/>
                    <a:gd name="T45" fmla="*/ 9 h 19"/>
                    <a:gd name="T46" fmla="*/ 0 w 11"/>
                    <a:gd name="T47" fmla="*/ 9 h 19"/>
                    <a:gd name="T48" fmla="*/ 11 w 11"/>
                    <a:gd name="T49" fmla="*/ 9 h 19"/>
                    <a:gd name="T50" fmla="*/ 11 w 11"/>
                    <a:gd name="T51" fmla="*/ 9 h 19"/>
                    <a:gd name="T52" fmla="*/ 11 w 11"/>
                    <a:gd name="T53" fmla="*/ 9 h 19"/>
                    <a:gd name="T54" fmla="*/ 11 w 11"/>
                    <a:gd name="T55" fmla="*/ 9 h 19"/>
                    <a:gd name="T56" fmla="*/ 11 w 11"/>
                    <a:gd name="T57" fmla="*/ 9 h 19"/>
                    <a:gd name="T58" fmla="*/ 11 w 11"/>
                    <a:gd name="T59" fmla="*/ 9 h 19"/>
                    <a:gd name="T60" fmla="*/ 11 w 11"/>
                    <a:gd name="T61" fmla="*/ 9 h 19"/>
                    <a:gd name="T62" fmla="*/ 11 w 11"/>
                    <a:gd name="T63" fmla="*/ 9 h 19"/>
                    <a:gd name="T64" fmla="*/ 11 w 11"/>
                    <a:gd name="T65" fmla="*/ 9 h 19"/>
                    <a:gd name="T66" fmla="*/ 11 w 11"/>
                    <a:gd name="T67" fmla="*/ 9 h 19"/>
                    <a:gd name="T68" fmla="*/ 11 w 11"/>
                    <a:gd name="T69" fmla="*/ 9 h 19"/>
                    <a:gd name="T70" fmla="*/ 11 w 11"/>
                    <a:gd name="T71" fmla="*/ 9 h 19"/>
                    <a:gd name="T72" fmla="*/ 11 w 11"/>
                    <a:gd name="T73" fmla="*/ 9 h 19"/>
                    <a:gd name="T74" fmla="*/ 11 w 11"/>
                    <a:gd name="T75" fmla="*/ 9 h 19"/>
                    <a:gd name="T76" fmla="*/ 11 w 11"/>
                    <a:gd name="T77" fmla="*/ 9 h 19"/>
                    <a:gd name="T78" fmla="*/ 11 w 11"/>
                    <a:gd name="T79" fmla="*/ 9 h 19"/>
                    <a:gd name="T80" fmla="*/ 11 w 11"/>
                    <a:gd name="T81" fmla="*/ 9 h 19"/>
                    <a:gd name="T82" fmla="*/ 11 w 11"/>
                    <a:gd name="T83" fmla="*/ 9 h 19"/>
                    <a:gd name="T84" fmla="*/ 11 w 11"/>
                    <a:gd name="T85" fmla="*/ 9 h 19"/>
                    <a:gd name="T86" fmla="*/ 11 w 11"/>
                    <a:gd name="T87" fmla="*/ 9 h 19"/>
                    <a:gd name="T88" fmla="*/ 11 w 11"/>
                    <a:gd name="T89" fmla="*/ 9 h 19"/>
                    <a:gd name="T90" fmla="*/ 11 w 11"/>
                    <a:gd name="T91" fmla="*/ 19 h 19"/>
                    <a:gd name="T92" fmla="*/ 11 w 11"/>
                    <a:gd name="T93" fmla="*/ 19 h 19"/>
                    <a:gd name="T94" fmla="*/ 11 w 11"/>
                    <a:gd name="T95" fmla="*/ 19 h 19"/>
                    <a:gd name="T96" fmla="*/ 11 w 11"/>
                    <a:gd name="T97" fmla="*/ 19 h 19"/>
                    <a:gd name="T98" fmla="*/ 11 w 11"/>
                    <a:gd name="T99" fmla="*/ 19 h 19"/>
                    <a:gd name="T100" fmla="*/ 11 w 11"/>
                    <a:gd name="T101" fmla="*/ 19 h 1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1"/>
                    <a:gd name="T154" fmla="*/ 0 h 19"/>
                    <a:gd name="T155" fmla="*/ 11 w 11"/>
                    <a:gd name="T156" fmla="*/ 19 h 1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1" h="1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1" y="9"/>
                      </a:lnTo>
                      <a:lnTo>
                        <a:pt x="11" y="19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0" name="Freeform 108"/>
                <p:cNvSpPr>
                  <a:spLocks/>
                </p:cNvSpPr>
                <p:nvPr/>
              </p:nvSpPr>
              <p:spPr bwMode="auto">
                <a:xfrm>
                  <a:off x="1582" y="2343"/>
                  <a:ext cx="12" cy="20"/>
                </a:xfrm>
                <a:custGeom>
                  <a:avLst/>
                  <a:gdLst>
                    <a:gd name="T0" fmla="*/ 0 w 12"/>
                    <a:gd name="T1" fmla="*/ 0 h 20"/>
                    <a:gd name="T2" fmla="*/ 0 w 12"/>
                    <a:gd name="T3" fmla="*/ 0 h 20"/>
                    <a:gd name="T4" fmla="*/ 0 w 12"/>
                    <a:gd name="T5" fmla="*/ 0 h 20"/>
                    <a:gd name="T6" fmla="*/ 0 w 12"/>
                    <a:gd name="T7" fmla="*/ 0 h 20"/>
                    <a:gd name="T8" fmla="*/ 0 w 12"/>
                    <a:gd name="T9" fmla="*/ 0 h 20"/>
                    <a:gd name="T10" fmla="*/ 0 w 12"/>
                    <a:gd name="T11" fmla="*/ 0 h 20"/>
                    <a:gd name="T12" fmla="*/ 0 w 12"/>
                    <a:gd name="T13" fmla="*/ 0 h 20"/>
                    <a:gd name="T14" fmla="*/ 0 w 12"/>
                    <a:gd name="T15" fmla="*/ 0 h 20"/>
                    <a:gd name="T16" fmla="*/ 0 w 12"/>
                    <a:gd name="T17" fmla="*/ 0 h 20"/>
                    <a:gd name="T18" fmla="*/ 0 w 12"/>
                    <a:gd name="T19" fmla="*/ 0 h 20"/>
                    <a:gd name="T20" fmla="*/ 0 w 12"/>
                    <a:gd name="T21" fmla="*/ 0 h 20"/>
                    <a:gd name="T22" fmla="*/ 0 w 12"/>
                    <a:gd name="T23" fmla="*/ 0 h 20"/>
                    <a:gd name="T24" fmla="*/ 0 w 12"/>
                    <a:gd name="T25" fmla="*/ 0 h 20"/>
                    <a:gd name="T26" fmla="*/ 0 w 12"/>
                    <a:gd name="T27" fmla="*/ 0 h 20"/>
                    <a:gd name="T28" fmla="*/ 0 w 12"/>
                    <a:gd name="T29" fmla="*/ 0 h 20"/>
                    <a:gd name="T30" fmla="*/ 0 w 12"/>
                    <a:gd name="T31" fmla="*/ 0 h 20"/>
                    <a:gd name="T32" fmla="*/ 0 w 12"/>
                    <a:gd name="T33" fmla="*/ 0 h 20"/>
                    <a:gd name="T34" fmla="*/ 0 w 12"/>
                    <a:gd name="T35" fmla="*/ 0 h 20"/>
                    <a:gd name="T36" fmla="*/ 0 w 12"/>
                    <a:gd name="T37" fmla="*/ 0 h 20"/>
                    <a:gd name="T38" fmla="*/ 0 w 12"/>
                    <a:gd name="T39" fmla="*/ 0 h 20"/>
                    <a:gd name="T40" fmla="*/ 0 w 12"/>
                    <a:gd name="T41" fmla="*/ 0 h 20"/>
                    <a:gd name="T42" fmla="*/ 0 w 12"/>
                    <a:gd name="T43" fmla="*/ 10 h 20"/>
                    <a:gd name="T44" fmla="*/ 0 w 12"/>
                    <a:gd name="T45" fmla="*/ 10 h 20"/>
                    <a:gd name="T46" fmla="*/ 0 w 12"/>
                    <a:gd name="T47" fmla="*/ 10 h 20"/>
                    <a:gd name="T48" fmla="*/ 0 w 12"/>
                    <a:gd name="T49" fmla="*/ 10 h 20"/>
                    <a:gd name="T50" fmla="*/ 0 w 12"/>
                    <a:gd name="T51" fmla="*/ 10 h 20"/>
                    <a:gd name="T52" fmla="*/ 0 w 12"/>
                    <a:gd name="T53" fmla="*/ 10 h 20"/>
                    <a:gd name="T54" fmla="*/ 0 w 12"/>
                    <a:gd name="T55" fmla="*/ 10 h 20"/>
                    <a:gd name="T56" fmla="*/ 0 w 12"/>
                    <a:gd name="T57" fmla="*/ 10 h 20"/>
                    <a:gd name="T58" fmla="*/ 0 w 12"/>
                    <a:gd name="T59" fmla="*/ 10 h 20"/>
                    <a:gd name="T60" fmla="*/ 0 w 12"/>
                    <a:gd name="T61" fmla="*/ 10 h 20"/>
                    <a:gd name="T62" fmla="*/ 0 w 12"/>
                    <a:gd name="T63" fmla="*/ 10 h 20"/>
                    <a:gd name="T64" fmla="*/ 0 w 12"/>
                    <a:gd name="T65" fmla="*/ 10 h 20"/>
                    <a:gd name="T66" fmla="*/ 0 w 12"/>
                    <a:gd name="T67" fmla="*/ 10 h 20"/>
                    <a:gd name="T68" fmla="*/ 0 w 12"/>
                    <a:gd name="T69" fmla="*/ 10 h 20"/>
                    <a:gd name="T70" fmla="*/ 0 w 12"/>
                    <a:gd name="T71" fmla="*/ 10 h 20"/>
                    <a:gd name="T72" fmla="*/ 0 w 12"/>
                    <a:gd name="T73" fmla="*/ 10 h 20"/>
                    <a:gd name="T74" fmla="*/ 0 w 12"/>
                    <a:gd name="T75" fmla="*/ 10 h 20"/>
                    <a:gd name="T76" fmla="*/ 0 w 12"/>
                    <a:gd name="T77" fmla="*/ 10 h 20"/>
                    <a:gd name="T78" fmla="*/ 0 w 12"/>
                    <a:gd name="T79" fmla="*/ 10 h 20"/>
                    <a:gd name="T80" fmla="*/ 12 w 12"/>
                    <a:gd name="T81" fmla="*/ 10 h 20"/>
                    <a:gd name="T82" fmla="*/ 12 w 12"/>
                    <a:gd name="T83" fmla="*/ 10 h 20"/>
                    <a:gd name="T84" fmla="*/ 12 w 12"/>
                    <a:gd name="T85" fmla="*/ 10 h 20"/>
                    <a:gd name="T86" fmla="*/ 12 w 12"/>
                    <a:gd name="T87" fmla="*/ 10 h 20"/>
                    <a:gd name="T88" fmla="*/ 12 w 12"/>
                    <a:gd name="T89" fmla="*/ 10 h 20"/>
                    <a:gd name="T90" fmla="*/ 12 w 12"/>
                    <a:gd name="T91" fmla="*/ 20 h 20"/>
                    <a:gd name="T92" fmla="*/ 12 w 12"/>
                    <a:gd name="T93" fmla="*/ 20 h 20"/>
                    <a:gd name="T94" fmla="*/ 12 w 12"/>
                    <a:gd name="T95" fmla="*/ 20 h 20"/>
                    <a:gd name="T96" fmla="*/ 12 w 12"/>
                    <a:gd name="T97" fmla="*/ 20 h 20"/>
                    <a:gd name="T98" fmla="*/ 12 w 12"/>
                    <a:gd name="T99" fmla="*/ 20 h 20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2"/>
                    <a:gd name="T151" fmla="*/ 0 h 20"/>
                    <a:gd name="T152" fmla="*/ 12 w 12"/>
                    <a:gd name="T153" fmla="*/ 20 h 20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2" h="2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12" y="10"/>
                      </a:lnTo>
                      <a:lnTo>
                        <a:pt x="12" y="2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1" name="Freeform 109"/>
                <p:cNvSpPr>
                  <a:spLocks/>
                </p:cNvSpPr>
                <p:nvPr/>
              </p:nvSpPr>
              <p:spPr bwMode="auto">
                <a:xfrm>
                  <a:off x="1594" y="2363"/>
                  <a:ext cx="1" cy="19"/>
                </a:xfrm>
                <a:custGeom>
                  <a:avLst/>
                  <a:gdLst>
                    <a:gd name="T0" fmla="*/ 0 w 1"/>
                    <a:gd name="T1" fmla="*/ 0 h 19"/>
                    <a:gd name="T2" fmla="*/ 0 w 1"/>
                    <a:gd name="T3" fmla="*/ 0 h 19"/>
                    <a:gd name="T4" fmla="*/ 0 w 1"/>
                    <a:gd name="T5" fmla="*/ 0 h 19"/>
                    <a:gd name="T6" fmla="*/ 0 w 1"/>
                    <a:gd name="T7" fmla="*/ 0 h 19"/>
                    <a:gd name="T8" fmla="*/ 0 w 1"/>
                    <a:gd name="T9" fmla="*/ 0 h 19"/>
                    <a:gd name="T10" fmla="*/ 0 w 1"/>
                    <a:gd name="T11" fmla="*/ 0 h 19"/>
                    <a:gd name="T12" fmla="*/ 0 w 1"/>
                    <a:gd name="T13" fmla="*/ 0 h 19"/>
                    <a:gd name="T14" fmla="*/ 0 w 1"/>
                    <a:gd name="T15" fmla="*/ 0 h 19"/>
                    <a:gd name="T16" fmla="*/ 0 w 1"/>
                    <a:gd name="T17" fmla="*/ 0 h 19"/>
                    <a:gd name="T18" fmla="*/ 0 w 1"/>
                    <a:gd name="T19" fmla="*/ 0 h 19"/>
                    <a:gd name="T20" fmla="*/ 0 w 1"/>
                    <a:gd name="T21" fmla="*/ 0 h 19"/>
                    <a:gd name="T22" fmla="*/ 0 w 1"/>
                    <a:gd name="T23" fmla="*/ 0 h 19"/>
                    <a:gd name="T24" fmla="*/ 0 w 1"/>
                    <a:gd name="T25" fmla="*/ 0 h 19"/>
                    <a:gd name="T26" fmla="*/ 0 w 1"/>
                    <a:gd name="T27" fmla="*/ 0 h 19"/>
                    <a:gd name="T28" fmla="*/ 0 w 1"/>
                    <a:gd name="T29" fmla="*/ 0 h 19"/>
                    <a:gd name="T30" fmla="*/ 0 w 1"/>
                    <a:gd name="T31" fmla="*/ 0 h 19"/>
                    <a:gd name="T32" fmla="*/ 0 w 1"/>
                    <a:gd name="T33" fmla="*/ 0 h 19"/>
                    <a:gd name="T34" fmla="*/ 0 w 1"/>
                    <a:gd name="T35" fmla="*/ 0 h 19"/>
                    <a:gd name="T36" fmla="*/ 0 w 1"/>
                    <a:gd name="T37" fmla="*/ 0 h 19"/>
                    <a:gd name="T38" fmla="*/ 0 w 1"/>
                    <a:gd name="T39" fmla="*/ 9 h 19"/>
                    <a:gd name="T40" fmla="*/ 0 w 1"/>
                    <a:gd name="T41" fmla="*/ 9 h 19"/>
                    <a:gd name="T42" fmla="*/ 0 w 1"/>
                    <a:gd name="T43" fmla="*/ 9 h 19"/>
                    <a:gd name="T44" fmla="*/ 0 w 1"/>
                    <a:gd name="T45" fmla="*/ 9 h 19"/>
                    <a:gd name="T46" fmla="*/ 0 w 1"/>
                    <a:gd name="T47" fmla="*/ 9 h 19"/>
                    <a:gd name="T48" fmla="*/ 0 w 1"/>
                    <a:gd name="T49" fmla="*/ 9 h 19"/>
                    <a:gd name="T50" fmla="*/ 0 w 1"/>
                    <a:gd name="T51" fmla="*/ 9 h 19"/>
                    <a:gd name="T52" fmla="*/ 0 w 1"/>
                    <a:gd name="T53" fmla="*/ 9 h 19"/>
                    <a:gd name="T54" fmla="*/ 0 w 1"/>
                    <a:gd name="T55" fmla="*/ 9 h 19"/>
                    <a:gd name="T56" fmla="*/ 0 w 1"/>
                    <a:gd name="T57" fmla="*/ 9 h 19"/>
                    <a:gd name="T58" fmla="*/ 0 w 1"/>
                    <a:gd name="T59" fmla="*/ 9 h 19"/>
                    <a:gd name="T60" fmla="*/ 0 w 1"/>
                    <a:gd name="T61" fmla="*/ 9 h 19"/>
                    <a:gd name="T62" fmla="*/ 0 w 1"/>
                    <a:gd name="T63" fmla="*/ 9 h 19"/>
                    <a:gd name="T64" fmla="*/ 0 w 1"/>
                    <a:gd name="T65" fmla="*/ 9 h 19"/>
                    <a:gd name="T66" fmla="*/ 0 w 1"/>
                    <a:gd name="T67" fmla="*/ 9 h 19"/>
                    <a:gd name="T68" fmla="*/ 0 w 1"/>
                    <a:gd name="T69" fmla="*/ 9 h 19"/>
                    <a:gd name="T70" fmla="*/ 0 w 1"/>
                    <a:gd name="T71" fmla="*/ 9 h 19"/>
                    <a:gd name="T72" fmla="*/ 0 w 1"/>
                    <a:gd name="T73" fmla="*/ 9 h 19"/>
                    <a:gd name="T74" fmla="*/ 0 w 1"/>
                    <a:gd name="T75" fmla="*/ 9 h 19"/>
                    <a:gd name="T76" fmla="*/ 0 w 1"/>
                    <a:gd name="T77" fmla="*/ 9 h 19"/>
                    <a:gd name="T78" fmla="*/ 0 w 1"/>
                    <a:gd name="T79" fmla="*/ 9 h 19"/>
                    <a:gd name="T80" fmla="*/ 0 w 1"/>
                    <a:gd name="T81" fmla="*/ 19 h 19"/>
                    <a:gd name="T82" fmla="*/ 0 w 1"/>
                    <a:gd name="T83" fmla="*/ 19 h 19"/>
                    <a:gd name="T84" fmla="*/ 0 w 1"/>
                    <a:gd name="T85" fmla="*/ 19 h 19"/>
                    <a:gd name="T86" fmla="*/ 0 w 1"/>
                    <a:gd name="T87" fmla="*/ 19 h 19"/>
                    <a:gd name="T88" fmla="*/ 0 w 1"/>
                    <a:gd name="T89" fmla="*/ 19 h 19"/>
                    <a:gd name="T90" fmla="*/ 0 w 1"/>
                    <a:gd name="T91" fmla="*/ 19 h 19"/>
                    <a:gd name="T92" fmla="*/ 0 w 1"/>
                    <a:gd name="T93" fmla="*/ 19 h 19"/>
                    <a:gd name="T94" fmla="*/ 0 w 1"/>
                    <a:gd name="T95" fmla="*/ 19 h 19"/>
                    <a:gd name="T96" fmla="*/ 0 w 1"/>
                    <a:gd name="T97" fmla="*/ 19 h 19"/>
                    <a:gd name="T98" fmla="*/ 0 w 1"/>
                    <a:gd name="T99" fmla="*/ 19 h 19"/>
                    <a:gd name="T100" fmla="*/ 0 w 1"/>
                    <a:gd name="T101" fmla="*/ 19 h 1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"/>
                    <a:gd name="T154" fmla="*/ 0 h 19"/>
                    <a:gd name="T155" fmla="*/ 1 w 1"/>
                    <a:gd name="T156" fmla="*/ 19 h 1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" h="1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0" y="19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2" name="Freeform 110"/>
                <p:cNvSpPr>
                  <a:spLocks/>
                </p:cNvSpPr>
                <p:nvPr/>
              </p:nvSpPr>
              <p:spPr bwMode="auto">
                <a:xfrm>
                  <a:off x="1594" y="2382"/>
                  <a:ext cx="11" cy="29"/>
                </a:xfrm>
                <a:custGeom>
                  <a:avLst/>
                  <a:gdLst>
                    <a:gd name="T0" fmla="*/ 0 w 11"/>
                    <a:gd name="T1" fmla="*/ 0 h 29"/>
                    <a:gd name="T2" fmla="*/ 0 w 11"/>
                    <a:gd name="T3" fmla="*/ 0 h 29"/>
                    <a:gd name="T4" fmla="*/ 0 w 11"/>
                    <a:gd name="T5" fmla="*/ 0 h 29"/>
                    <a:gd name="T6" fmla="*/ 0 w 11"/>
                    <a:gd name="T7" fmla="*/ 0 h 29"/>
                    <a:gd name="T8" fmla="*/ 0 w 11"/>
                    <a:gd name="T9" fmla="*/ 0 h 29"/>
                    <a:gd name="T10" fmla="*/ 0 w 11"/>
                    <a:gd name="T11" fmla="*/ 0 h 29"/>
                    <a:gd name="T12" fmla="*/ 0 w 11"/>
                    <a:gd name="T13" fmla="*/ 0 h 29"/>
                    <a:gd name="T14" fmla="*/ 11 w 11"/>
                    <a:gd name="T15" fmla="*/ 0 h 29"/>
                    <a:gd name="T16" fmla="*/ 11 w 11"/>
                    <a:gd name="T17" fmla="*/ 0 h 29"/>
                    <a:gd name="T18" fmla="*/ 11 w 11"/>
                    <a:gd name="T19" fmla="*/ 10 h 29"/>
                    <a:gd name="T20" fmla="*/ 11 w 11"/>
                    <a:gd name="T21" fmla="*/ 10 h 29"/>
                    <a:gd name="T22" fmla="*/ 11 w 11"/>
                    <a:gd name="T23" fmla="*/ 10 h 29"/>
                    <a:gd name="T24" fmla="*/ 11 w 11"/>
                    <a:gd name="T25" fmla="*/ 10 h 29"/>
                    <a:gd name="T26" fmla="*/ 11 w 11"/>
                    <a:gd name="T27" fmla="*/ 10 h 29"/>
                    <a:gd name="T28" fmla="*/ 11 w 11"/>
                    <a:gd name="T29" fmla="*/ 10 h 29"/>
                    <a:gd name="T30" fmla="*/ 11 w 11"/>
                    <a:gd name="T31" fmla="*/ 10 h 29"/>
                    <a:gd name="T32" fmla="*/ 11 w 11"/>
                    <a:gd name="T33" fmla="*/ 10 h 29"/>
                    <a:gd name="T34" fmla="*/ 11 w 11"/>
                    <a:gd name="T35" fmla="*/ 10 h 29"/>
                    <a:gd name="T36" fmla="*/ 11 w 11"/>
                    <a:gd name="T37" fmla="*/ 10 h 29"/>
                    <a:gd name="T38" fmla="*/ 11 w 11"/>
                    <a:gd name="T39" fmla="*/ 10 h 29"/>
                    <a:gd name="T40" fmla="*/ 11 w 11"/>
                    <a:gd name="T41" fmla="*/ 10 h 29"/>
                    <a:gd name="T42" fmla="*/ 11 w 11"/>
                    <a:gd name="T43" fmla="*/ 10 h 29"/>
                    <a:gd name="T44" fmla="*/ 11 w 11"/>
                    <a:gd name="T45" fmla="*/ 10 h 29"/>
                    <a:gd name="T46" fmla="*/ 11 w 11"/>
                    <a:gd name="T47" fmla="*/ 10 h 29"/>
                    <a:gd name="T48" fmla="*/ 11 w 11"/>
                    <a:gd name="T49" fmla="*/ 10 h 29"/>
                    <a:gd name="T50" fmla="*/ 11 w 11"/>
                    <a:gd name="T51" fmla="*/ 10 h 29"/>
                    <a:gd name="T52" fmla="*/ 11 w 11"/>
                    <a:gd name="T53" fmla="*/ 10 h 29"/>
                    <a:gd name="T54" fmla="*/ 11 w 11"/>
                    <a:gd name="T55" fmla="*/ 10 h 29"/>
                    <a:gd name="T56" fmla="*/ 11 w 11"/>
                    <a:gd name="T57" fmla="*/ 10 h 29"/>
                    <a:gd name="T58" fmla="*/ 11 w 11"/>
                    <a:gd name="T59" fmla="*/ 20 h 29"/>
                    <a:gd name="T60" fmla="*/ 11 w 11"/>
                    <a:gd name="T61" fmla="*/ 20 h 29"/>
                    <a:gd name="T62" fmla="*/ 11 w 11"/>
                    <a:gd name="T63" fmla="*/ 20 h 29"/>
                    <a:gd name="T64" fmla="*/ 11 w 11"/>
                    <a:gd name="T65" fmla="*/ 20 h 29"/>
                    <a:gd name="T66" fmla="*/ 11 w 11"/>
                    <a:gd name="T67" fmla="*/ 20 h 29"/>
                    <a:gd name="T68" fmla="*/ 11 w 11"/>
                    <a:gd name="T69" fmla="*/ 20 h 29"/>
                    <a:gd name="T70" fmla="*/ 11 w 11"/>
                    <a:gd name="T71" fmla="*/ 20 h 29"/>
                    <a:gd name="T72" fmla="*/ 11 w 11"/>
                    <a:gd name="T73" fmla="*/ 20 h 29"/>
                    <a:gd name="T74" fmla="*/ 11 w 11"/>
                    <a:gd name="T75" fmla="*/ 20 h 29"/>
                    <a:gd name="T76" fmla="*/ 11 w 11"/>
                    <a:gd name="T77" fmla="*/ 20 h 29"/>
                    <a:gd name="T78" fmla="*/ 11 w 11"/>
                    <a:gd name="T79" fmla="*/ 20 h 29"/>
                    <a:gd name="T80" fmla="*/ 11 w 11"/>
                    <a:gd name="T81" fmla="*/ 20 h 29"/>
                    <a:gd name="T82" fmla="*/ 11 w 11"/>
                    <a:gd name="T83" fmla="*/ 20 h 29"/>
                    <a:gd name="T84" fmla="*/ 11 w 11"/>
                    <a:gd name="T85" fmla="*/ 20 h 29"/>
                    <a:gd name="T86" fmla="*/ 11 w 11"/>
                    <a:gd name="T87" fmla="*/ 20 h 29"/>
                    <a:gd name="T88" fmla="*/ 11 w 11"/>
                    <a:gd name="T89" fmla="*/ 20 h 29"/>
                    <a:gd name="T90" fmla="*/ 11 w 11"/>
                    <a:gd name="T91" fmla="*/ 20 h 29"/>
                    <a:gd name="T92" fmla="*/ 11 w 11"/>
                    <a:gd name="T93" fmla="*/ 20 h 29"/>
                    <a:gd name="T94" fmla="*/ 11 w 11"/>
                    <a:gd name="T95" fmla="*/ 20 h 29"/>
                    <a:gd name="T96" fmla="*/ 11 w 11"/>
                    <a:gd name="T97" fmla="*/ 29 h 29"/>
                    <a:gd name="T98" fmla="*/ 11 w 11"/>
                    <a:gd name="T99" fmla="*/ 29 h 2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1"/>
                    <a:gd name="T151" fmla="*/ 0 h 29"/>
                    <a:gd name="T152" fmla="*/ 11 w 11"/>
                    <a:gd name="T153" fmla="*/ 29 h 29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1" h="2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11" y="10"/>
                      </a:lnTo>
                      <a:lnTo>
                        <a:pt x="11" y="20"/>
                      </a:lnTo>
                      <a:lnTo>
                        <a:pt x="11" y="29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3" name="Freeform 111"/>
                <p:cNvSpPr>
                  <a:spLocks/>
                </p:cNvSpPr>
                <p:nvPr/>
              </p:nvSpPr>
              <p:spPr bwMode="auto">
                <a:xfrm>
                  <a:off x="1605" y="2411"/>
                  <a:ext cx="12" cy="20"/>
                </a:xfrm>
                <a:custGeom>
                  <a:avLst/>
                  <a:gdLst>
                    <a:gd name="T0" fmla="*/ 0 w 12"/>
                    <a:gd name="T1" fmla="*/ 0 h 20"/>
                    <a:gd name="T2" fmla="*/ 0 w 12"/>
                    <a:gd name="T3" fmla="*/ 0 h 20"/>
                    <a:gd name="T4" fmla="*/ 0 w 12"/>
                    <a:gd name="T5" fmla="*/ 0 h 20"/>
                    <a:gd name="T6" fmla="*/ 0 w 12"/>
                    <a:gd name="T7" fmla="*/ 0 h 20"/>
                    <a:gd name="T8" fmla="*/ 0 w 12"/>
                    <a:gd name="T9" fmla="*/ 0 h 20"/>
                    <a:gd name="T10" fmla="*/ 0 w 12"/>
                    <a:gd name="T11" fmla="*/ 0 h 20"/>
                    <a:gd name="T12" fmla="*/ 0 w 12"/>
                    <a:gd name="T13" fmla="*/ 0 h 20"/>
                    <a:gd name="T14" fmla="*/ 0 w 12"/>
                    <a:gd name="T15" fmla="*/ 0 h 20"/>
                    <a:gd name="T16" fmla="*/ 0 w 12"/>
                    <a:gd name="T17" fmla="*/ 0 h 20"/>
                    <a:gd name="T18" fmla="*/ 0 w 12"/>
                    <a:gd name="T19" fmla="*/ 0 h 20"/>
                    <a:gd name="T20" fmla="*/ 0 w 12"/>
                    <a:gd name="T21" fmla="*/ 0 h 20"/>
                    <a:gd name="T22" fmla="*/ 0 w 12"/>
                    <a:gd name="T23" fmla="*/ 0 h 20"/>
                    <a:gd name="T24" fmla="*/ 0 w 12"/>
                    <a:gd name="T25" fmla="*/ 0 h 20"/>
                    <a:gd name="T26" fmla="*/ 0 w 12"/>
                    <a:gd name="T27" fmla="*/ 0 h 20"/>
                    <a:gd name="T28" fmla="*/ 0 w 12"/>
                    <a:gd name="T29" fmla="*/ 0 h 20"/>
                    <a:gd name="T30" fmla="*/ 0 w 12"/>
                    <a:gd name="T31" fmla="*/ 0 h 20"/>
                    <a:gd name="T32" fmla="*/ 0 w 12"/>
                    <a:gd name="T33" fmla="*/ 0 h 20"/>
                    <a:gd name="T34" fmla="*/ 0 w 12"/>
                    <a:gd name="T35" fmla="*/ 0 h 20"/>
                    <a:gd name="T36" fmla="*/ 0 w 12"/>
                    <a:gd name="T37" fmla="*/ 10 h 20"/>
                    <a:gd name="T38" fmla="*/ 0 w 12"/>
                    <a:gd name="T39" fmla="*/ 10 h 20"/>
                    <a:gd name="T40" fmla="*/ 0 w 12"/>
                    <a:gd name="T41" fmla="*/ 10 h 20"/>
                    <a:gd name="T42" fmla="*/ 0 w 12"/>
                    <a:gd name="T43" fmla="*/ 10 h 20"/>
                    <a:gd name="T44" fmla="*/ 0 w 12"/>
                    <a:gd name="T45" fmla="*/ 10 h 20"/>
                    <a:gd name="T46" fmla="*/ 0 w 12"/>
                    <a:gd name="T47" fmla="*/ 10 h 20"/>
                    <a:gd name="T48" fmla="*/ 0 w 12"/>
                    <a:gd name="T49" fmla="*/ 10 h 20"/>
                    <a:gd name="T50" fmla="*/ 12 w 12"/>
                    <a:gd name="T51" fmla="*/ 10 h 20"/>
                    <a:gd name="T52" fmla="*/ 12 w 12"/>
                    <a:gd name="T53" fmla="*/ 10 h 20"/>
                    <a:gd name="T54" fmla="*/ 12 w 12"/>
                    <a:gd name="T55" fmla="*/ 10 h 20"/>
                    <a:gd name="T56" fmla="*/ 12 w 12"/>
                    <a:gd name="T57" fmla="*/ 10 h 20"/>
                    <a:gd name="T58" fmla="*/ 12 w 12"/>
                    <a:gd name="T59" fmla="*/ 10 h 20"/>
                    <a:gd name="T60" fmla="*/ 12 w 12"/>
                    <a:gd name="T61" fmla="*/ 10 h 20"/>
                    <a:gd name="T62" fmla="*/ 12 w 12"/>
                    <a:gd name="T63" fmla="*/ 10 h 20"/>
                    <a:gd name="T64" fmla="*/ 12 w 12"/>
                    <a:gd name="T65" fmla="*/ 10 h 20"/>
                    <a:gd name="T66" fmla="*/ 12 w 12"/>
                    <a:gd name="T67" fmla="*/ 10 h 20"/>
                    <a:gd name="T68" fmla="*/ 12 w 12"/>
                    <a:gd name="T69" fmla="*/ 10 h 20"/>
                    <a:gd name="T70" fmla="*/ 12 w 12"/>
                    <a:gd name="T71" fmla="*/ 10 h 20"/>
                    <a:gd name="T72" fmla="*/ 12 w 12"/>
                    <a:gd name="T73" fmla="*/ 20 h 20"/>
                    <a:gd name="T74" fmla="*/ 12 w 12"/>
                    <a:gd name="T75" fmla="*/ 20 h 20"/>
                    <a:gd name="T76" fmla="*/ 12 w 12"/>
                    <a:gd name="T77" fmla="*/ 20 h 20"/>
                    <a:gd name="T78" fmla="*/ 12 w 12"/>
                    <a:gd name="T79" fmla="*/ 20 h 20"/>
                    <a:gd name="T80" fmla="*/ 12 w 12"/>
                    <a:gd name="T81" fmla="*/ 20 h 20"/>
                    <a:gd name="T82" fmla="*/ 12 w 12"/>
                    <a:gd name="T83" fmla="*/ 20 h 20"/>
                    <a:gd name="T84" fmla="*/ 12 w 12"/>
                    <a:gd name="T85" fmla="*/ 20 h 20"/>
                    <a:gd name="T86" fmla="*/ 12 w 12"/>
                    <a:gd name="T87" fmla="*/ 20 h 20"/>
                    <a:gd name="T88" fmla="*/ 12 w 12"/>
                    <a:gd name="T89" fmla="*/ 20 h 20"/>
                    <a:gd name="T90" fmla="*/ 12 w 12"/>
                    <a:gd name="T91" fmla="*/ 20 h 20"/>
                    <a:gd name="T92" fmla="*/ 12 w 12"/>
                    <a:gd name="T93" fmla="*/ 20 h 20"/>
                    <a:gd name="T94" fmla="*/ 12 w 12"/>
                    <a:gd name="T95" fmla="*/ 20 h 20"/>
                    <a:gd name="T96" fmla="*/ 12 w 12"/>
                    <a:gd name="T97" fmla="*/ 20 h 20"/>
                    <a:gd name="T98" fmla="*/ 12 w 12"/>
                    <a:gd name="T99" fmla="*/ 20 h 20"/>
                    <a:gd name="T100" fmla="*/ 12 w 12"/>
                    <a:gd name="T101" fmla="*/ 20 h 2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20"/>
                    <a:gd name="T155" fmla="*/ 12 w 12"/>
                    <a:gd name="T156" fmla="*/ 20 h 2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2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12" y="10"/>
                      </a:lnTo>
                      <a:lnTo>
                        <a:pt x="12" y="2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4" name="Freeform 112"/>
                <p:cNvSpPr>
                  <a:spLocks/>
                </p:cNvSpPr>
                <p:nvPr/>
              </p:nvSpPr>
              <p:spPr bwMode="auto">
                <a:xfrm>
                  <a:off x="1617" y="2431"/>
                  <a:ext cx="11" cy="29"/>
                </a:xfrm>
                <a:custGeom>
                  <a:avLst/>
                  <a:gdLst>
                    <a:gd name="T0" fmla="*/ 0 w 11"/>
                    <a:gd name="T1" fmla="*/ 0 h 29"/>
                    <a:gd name="T2" fmla="*/ 0 w 11"/>
                    <a:gd name="T3" fmla="*/ 0 h 29"/>
                    <a:gd name="T4" fmla="*/ 0 w 11"/>
                    <a:gd name="T5" fmla="*/ 0 h 29"/>
                    <a:gd name="T6" fmla="*/ 0 w 11"/>
                    <a:gd name="T7" fmla="*/ 0 h 29"/>
                    <a:gd name="T8" fmla="*/ 0 w 11"/>
                    <a:gd name="T9" fmla="*/ 10 h 29"/>
                    <a:gd name="T10" fmla="*/ 0 w 11"/>
                    <a:gd name="T11" fmla="*/ 10 h 29"/>
                    <a:gd name="T12" fmla="*/ 0 w 11"/>
                    <a:gd name="T13" fmla="*/ 10 h 29"/>
                    <a:gd name="T14" fmla="*/ 0 w 11"/>
                    <a:gd name="T15" fmla="*/ 10 h 29"/>
                    <a:gd name="T16" fmla="*/ 0 w 11"/>
                    <a:gd name="T17" fmla="*/ 10 h 29"/>
                    <a:gd name="T18" fmla="*/ 0 w 11"/>
                    <a:gd name="T19" fmla="*/ 10 h 29"/>
                    <a:gd name="T20" fmla="*/ 0 w 11"/>
                    <a:gd name="T21" fmla="*/ 10 h 29"/>
                    <a:gd name="T22" fmla="*/ 0 w 11"/>
                    <a:gd name="T23" fmla="*/ 10 h 29"/>
                    <a:gd name="T24" fmla="*/ 0 w 11"/>
                    <a:gd name="T25" fmla="*/ 10 h 29"/>
                    <a:gd name="T26" fmla="*/ 0 w 11"/>
                    <a:gd name="T27" fmla="*/ 10 h 29"/>
                    <a:gd name="T28" fmla="*/ 0 w 11"/>
                    <a:gd name="T29" fmla="*/ 10 h 29"/>
                    <a:gd name="T30" fmla="*/ 0 w 11"/>
                    <a:gd name="T31" fmla="*/ 10 h 29"/>
                    <a:gd name="T32" fmla="*/ 0 w 11"/>
                    <a:gd name="T33" fmla="*/ 10 h 29"/>
                    <a:gd name="T34" fmla="*/ 0 w 11"/>
                    <a:gd name="T35" fmla="*/ 10 h 29"/>
                    <a:gd name="T36" fmla="*/ 0 w 11"/>
                    <a:gd name="T37" fmla="*/ 10 h 29"/>
                    <a:gd name="T38" fmla="*/ 0 w 11"/>
                    <a:gd name="T39" fmla="*/ 10 h 29"/>
                    <a:gd name="T40" fmla="*/ 0 w 11"/>
                    <a:gd name="T41" fmla="*/ 10 h 29"/>
                    <a:gd name="T42" fmla="*/ 0 w 11"/>
                    <a:gd name="T43" fmla="*/ 10 h 29"/>
                    <a:gd name="T44" fmla="*/ 0 w 11"/>
                    <a:gd name="T45" fmla="*/ 19 h 29"/>
                    <a:gd name="T46" fmla="*/ 0 w 11"/>
                    <a:gd name="T47" fmla="*/ 19 h 29"/>
                    <a:gd name="T48" fmla="*/ 0 w 11"/>
                    <a:gd name="T49" fmla="*/ 19 h 29"/>
                    <a:gd name="T50" fmla="*/ 0 w 11"/>
                    <a:gd name="T51" fmla="*/ 19 h 29"/>
                    <a:gd name="T52" fmla="*/ 0 w 11"/>
                    <a:gd name="T53" fmla="*/ 19 h 29"/>
                    <a:gd name="T54" fmla="*/ 0 w 11"/>
                    <a:gd name="T55" fmla="*/ 19 h 29"/>
                    <a:gd name="T56" fmla="*/ 0 w 11"/>
                    <a:gd name="T57" fmla="*/ 19 h 29"/>
                    <a:gd name="T58" fmla="*/ 0 w 11"/>
                    <a:gd name="T59" fmla="*/ 19 h 29"/>
                    <a:gd name="T60" fmla="*/ 0 w 11"/>
                    <a:gd name="T61" fmla="*/ 19 h 29"/>
                    <a:gd name="T62" fmla="*/ 0 w 11"/>
                    <a:gd name="T63" fmla="*/ 19 h 29"/>
                    <a:gd name="T64" fmla="*/ 0 w 11"/>
                    <a:gd name="T65" fmla="*/ 19 h 29"/>
                    <a:gd name="T66" fmla="*/ 0 w 11"/>
                    <a:gd name="T67" fmla="*/ 19 h 29"/>
                    <a:gd name="T68" fmla="*/ 0 w 11"/>
                    <a:gd name="T69" fmla="*/ 19 h 29"/>
                    <a:gd name="T70" fmla="*/ 0 w 11"/>
                    <a:gd name="T71" fmla="*/ 19 h 29"/>
                    <a:gd name="T72" fmla="*/ 0 w 11"/>
                    <a:gd name="T73" fmla="*/ 19 h 29"/>
                    <a:gd name="T74" fmla="*/ 0 w 11"/>
                    <a:gd name="T75" fmla="*/ 19 h 29"/>
                    <a:gd name="T76" fmla="*/ 0 w 11"/>
                    <a:gd name="T77" fmla="*/ 19 h 29"/>
                    <a:gd name="T78" fmla="*/ 0 w 11"/>
                    <a:gd name="T79" fmla="*/ 29 h 29"/>
                    <a:gd name="T80" fmla="*/ 0 w 11"/>
                    <a:gd name="T81" fmla="*/ 29 h 29"/>
                    <a:gd name="T82" fmla="*/ 0 w 11"/>
                    <a:gd name="T83" fmla="*/ 29 h 29"/>
                    <a:gd name="T84" fmla="*/ 11 w 11"/>
                    <a:gd name="T85" fmla="*/ 29 h 29"/>
                    <a:gd name="T86" fmla="*/ 11 w 11"/>
                    <a:gd name="T87" fmla="*/ 29 h 29"/>
                    <a:gd name="T88" fmla="*/ 11 w 11"/>
                    <a:gd name="T89" fmla="*/ 29 h 29"/>
                    <a:gd name="T90" fmla="*/ 11 w 11"/>
                    <a:gd name="T91" fmla="*/ 29 h 29"/>
                    <a:gd name="T92" fmla="*/ 11 w 11"/>
                    <a:gd name="T93" fmla="*/ 29 h 29"/>
                    <a:gd name="T94" fmla="*/ 11 w 11"/>
                    <a:gd name="T95" fmla="*/ 29 h 29"/>
                    <a:gd name="T96" fmla="*/ 11 w 11"/>
                    <a:gd name="T97" fmla="*/ 29 h 29"/>
                    <a:gd name="T98" fmla="*/ 11 w 11"/>
                    <a:gd name="T99" fmla="*/ 29 h 29"/>
                    <a:gd name="T100" fmla="*/ 11 w 11"/>
                    <a:gd name="T101" fmla="*/ 29 h 2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1"/>
                    <a:gd name="T154" fmla="*/ 0 h 29"/>
                    <a:gd name="T155" fmla="*/ 11 w 11"/>
                    <a:gd name="T156" fmla="*/ 29 h 2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1" h="2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0" y="19"/>
                      </a:lnTo>
                      <a:lnTo>
                        <a:pt x="0" y="29"/>
                      </a:lnTo>
                      <a:lnTo>
                        <a:pt x="11" y="29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5" name="Freeform 113"/>
                <p:cNvSpPr>
                  <a:spLocks/>
                </p:cNvSpPr>
                <p:nvPr/>
              </p:nvSpPr>
              <p:spPr bwMode="auto">
                <a:xfrm>
                  <a:off x="1628" y="2460"/>
                  <a:ext cx="1" cy="29"/>
                </a:xfrm>
                <a:custGeom>
                  <a:avLst/>
                  <a:gdLst>
                    <a:gd name="T0" fmla="*/ 0 w 1"/>
                    <a:gd name="T1" fmla="*/ 0 h 29"/>
                    <a:gd name="T2" fmla="*/ 0 w 1"/>
                    <a:gd name="T3" fmla="*/ 0 h 29"/>
                    <a:gd name="T4" fmla="*/ 0 w 1"/>
                    <a:gd name="T5" fmla="*/ 0 h 29"/>
                    <a:gd name="T6" fmla="*/ 0 w 1"/>
                    <a:gd name="T7" fmla="*/ 0 h 29"/>
                    <a:gd name="T8" fmla="*/ 0 w 1"/>
                    <a:gd name="T9" fmla="*/ 0 h 29"/>
                    <a:gd name="T10" fmla="*/ 0 w 1"/>
                    <a:gd name="T11" fmla="*/ 0 h 29"/>
                    <a:gd name="T12" fmla="*/ 0 w 1"/>
                    <a:gd name="T13" fmla="*/ 0 h 29"/>
                    <a:gd name="T14" fmla="*/ 0 w 1"/>
                    <a:gd name="T15" fmla="*/ 10 h 29"/>
                    <a:gd name="T16" fmla="*/ 0 w 1"/>
                    <a:gd name="T17" fmla="*/ 10 h 29"/>
                    <a:gd name="T18" fmla="*/ 0 w 1"/>
                    <a:gd name="T19" fmla="*/ 10 h 29"/>
                    <a:gd name="T20" fmla="*/ 0 w 1"/>
                    <a:gd name="T21" fmla="*/ 10 h 29"/>
                    <a:gd name="T22" fmla="*/ 0 w 1"/>
                    <a:gd name="T23" fmla="*/ 10 h 29"/>
                    <a:gd name="T24" fmla="*/ 0 w 1"/>
                    <a:gd name="T25" fmla="*/ 10 h 29"/>
                    <a:gd name="T26" fmla="*/ 0 w 1"/>
                    <a:gd name="T27" fmla="*/ 10 h 29"/>
                    <a:gd name="T28" fmla="*/ 0 w 1"/>
                    <a:gd name="T29" fmla="*/ 10 h 29"/>
                    <a:gd name="T30" fmla="*/ 0 w 1"/>
                    <a:gd name="T31" fmla="*/ 10 h 29"/>
                    <a:gd name="T32" fmla="*/ 0 w 1"/>
                    <a:gd name="T33" fmla="*/ 10 h 29"/>
                    <a:gd name="T34" fmla="*/ 0 w 1"/>
                    <a:gd name="T35" fmla="*/ 10 h 29"/>
                    <a:gd name="T36" fmla="*/ 0 w 1"/>
                    <a:gd name="T37" fmla="*/ 10 h 29"/>
                    <a:gd name="T38" fmla="*/ 0 w 1"/>
                    <a:gd name="T39" fmla="*/ 10 h 29"/>
                    <a:gd name="T40" fmla="*/ 0 w 1"/>
                    <a:gd name="T41" fmla="*/ 10 h 29"/>
                    <a:gd name="T42" fmla="*/ 0 w 1"/>
                    <a:gd name="T43" fmla="*/ 10 h 29"/>
                    <a:gd name="T44" fmla="*/ 0 w 1"/>
                    <a:gd name="T45" fmla="*/ 10 h 29"/>
                    <a:gd name="T46" fmla="*/ 0 w 1"/>
                    <a:gd name="T47" fmla="*/ 10 h 29"/>
                    <a:gd name="T48" fmla="*/ 0 w 1"/>
                    <a:gd name="T49" fmla="*/ 10 h 29"/>
                    <a:gd name="T50" fmla="*/ 0 w 1"/>
                    <a:gd name="T51" fmla="*/ 20 h 29"/>
                    <a:gd name="T52" fmla="*/ 0 w 1"/>
                    <a:gd name="T53" fmla="*/ 20 h 29"/>
                    <a:gd name="T54" fmla="*/ 0 w 1"/>
                    <a:gd name="T55" fmla="*/ 20 h 29"/>
                    <a:gd name="T56" fmla="*/ 0 w 1"/>
                    <a:gd name="T57" fmla="*/ 20 h 29"/>
                    <a:gd name="T58" fmla="*/ 0 w 1"/>
                    <a:gd name="T59" fmla="*/ 20 h 29"/>
                    <a:gd name="T60" fmla="*/ 0 w 1"/>
                    <a:gd name="T61" fmla="*/ 20 h 29"/>
                    <a:gd name="T62" fmla="*/ 0 w 1"/>
                    <a:gd name="T63" fmla="*/ 20 h 29"/>
                    <a:gd name="T64" fmla="*/ 0 w 1"/>
                    <a:gd name="T65" fmla="*/ 20 h 29"/>
                    <a:gd name="T66" fmla="*/ 0 w 1"/>
                    <a:gd name="T67" fmla="*/ 20 h 29"/>
                    <a:gd name="T68" fmla="*/ 0 w 1"/>
                    <a:gd name="T69" fmla="*/ 20 h 29"/>
                    <a:gd name="T70" fmla="*/ 0 w 1"/>
                    <a:gd name="T71" fmla="*/ 20 h 29"/>
                    <a:gd name="T72" fmla="*/ 0 w 1"/>
                    <a:gd name="T73" fmla="*/ 20 h 29"/>
                    <a:gd name="T74" fmla="*/ 0 w 1"/>
                    <a:gd name="T75" fmla="*/ 20 h 29"/>
                    <a:gd name="T76" fmla="*/ 0 w 1"/>
                    <a:gd name="T77" fmla="*/ 20 h 29"/>
                    <a:gd name="T78" fmla="*/ 0 w 1"/>
                    <a:gd name="T79" fmla="*/ 20 h 29"/>
                    <a:gd name="T80" fmla="*/ 0 w 1"/>
                    <a:gd name="T81" fmla="*/ 20 h 29"/>
                    <a:gd name="T82" fmla="*/ 0 w 1"/>
                    <a:gd name="T83" fmla="*/ 20 h 29"/>
                    <a:gd name="T84" fmla="*/ 0 w 1"/>
                    <a:gd name="T85" fmla="*/ 20 h 29"/>
                    <a:gd name="T86" fmla="*/ 0 w 1"/>
                    <a:gd name="T87" fmla="*/ 29 h 29"/>
                    <a:gd name="T88" fmla="*/ 0 w 1"/>
                    <a:gd name="T89" fmla="*/ 29 h 29"/>
                    <a:gd name="T90" fmla="*/ 0 w 1"/>
                    <a:gd name="T91" fmla="*/ 29 h 29"/>
                    <a:gd name="T92" fmla="*/ 0 w 1"/>
                    <a:gd name="T93" fmla="*/ 29 h 29"/>
                    <a:gd name="T94" fmla="*/ 0 w 1"/>
                    <a:gd name="T95" fmla="*/ 29 h 29"/>
                    <a:gd name="T96" fmla="*/ 0 w 1"/>
                    <a:gd name="T97" fmla="*/ 29 h 29"/>
                    <a:gd name="T98" fmla="*/ 0 w 1"/>
                    <a:gd name="T99" fmla="*/ 29 h 29"/>
                    <a:gd name="T100" fmla="*/ 0 w 1"/>
                    <a:gd name="T101" fmla="*/ 29 h 2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"/>
                    <a:gd name="T154" fmla="*/ 0 h 29"/>
                    <a:gd name="T155" fmla="*/ 1 w 1"/>
                    <a:gd name="T156" fmla="*/ 29 h 2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" h="2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0" y="20"/>
                      </a:lnTo>
                      <a:lnTo>
                        <a:pt x="0" y="29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6" name="Freeform 114"/>
                <p:cNvSpPr>
                  <a:spLocks/>
                </p:cNvSpPr>
                <p:nvPr/>
              </p:nvSpPr>
              <p:spPr bwMode="auto">
                <a:xfrm>
                  <a:off x="1628" y="2489"/>
                  <a:ext cx="12" cy="30"/>
                </a:xfrm>
                <a:custGeom>
                  <a:avLst/>
                  <a:gdLst>
                    <a:gd name="T0" fmla="*/ 0 w 12"/>
                    <a:gd name="T1" fmla="*/ 0 h 30"/>
                    <a:gd name="T2" fmla="*/ 0 w 12"/>
                    <a:gd name="T3" fmla="*/ 0 h 30"/>
                    <a:gd name="T4" fmla="*/ 0 w 12"/>
                    <a:gd name="T5" fmla="*/ 0 h 30"/>
                    <a:gd name="T6" fmla="*/ 0 w 12"/>
                    <a:gd name="T7" fmla="*/ 0 h 30"/>
                    <a:gd name="T8" fmla="*/ 0 w 12"/>
                    <a:gd name="T9" fmla="*/ 0 h 30"/>
                    <a:gd name="T10" fmla="*/ 0 w 12"/>
                    <a:gd name="T11" fmla="*/ 0 h 30"/>
                    <a:gd name="T12" fmla="*/ 0 w 12"/>
                    <a:gd name="T13" fmla="*/ 0 h 30"/>
                    <a:gd name="T14" fmla="*/ 0 w 12"/>
                    <a:gd name="T15" fmla="*/ 0 h 30"/>
                    <a:gd name="T16" fmla="*/ 0 w 12"/>
                    <a:gd name="T17" fmla="*/ 0 h 30"/>
                    <a:gd name="T18" fmla="*/ 12 w 12"/>
                    <a:gd name="T19" fmla="*/ 0 h 30"/>
                    <a:gd name="T20" fmla="*/ 12 w 12"/>
                    <a:gd name="T21" fmla="*/ 0 h 30"/>
                    <a:gd name="T22" fmla="*/ 12 w 12"/>
                    <a:gd name="T23" fmla="*/ 0 h 30"/>
                    <a:gd name="T24" fmla="*/ 12 w 12"/>
                    <a:gd name="T25" fmla="*/ 10 h 30"/>
                    <a:gd name="T26" fmla="*/ 12 w 12"/>
                    <a:gd name="T27" fmla="*/ 10 h 30"/>
                    <a:gd name="T28" fmla="*/ 12 w 12"/>
                    <a:gd name="T29" fmla="*/ 10 h 30"/>
                    <a:gd name="T30" fmla="*/ 12 w 12"/>
                    <a:gd name="T31" fmla="*/ 10 h 30"/>
                    <a:gd name="T32" fmla="*/ 12 w 12"/>
                    <a:gd name="T33" fmla="*/ 10 h 30"/>
                    <a:gd name="T34" fmla="*/ 12 w 12"/>
                    <a:gd name="T35" fmla="*/ 10 h 30"/>
                    <a:gd name="T36" fmla="*/ 12 w 12"/>
                    <a:gd name="T37" fmla="*/ 10 h 30"/>
                    <a:gd name="T38" fmla="*/ 12 w 12"/>
                    <a:gd name="T39" fmla="*/ 10 h 30"/>
                    <a:gd name="T40" fmla="*/ 12 w 12"/>
                    <a:gd name="T41" fmla="*/ 10 h 30"/>
                    <a:gd name="T42" fmla="*/ 12 w 12"/>
                    <a:gd name="T43" fmla="*/ 10 h 30"/>
                    <a:gd name="T44" fmla="*/ 12 w 12"/>
                    <a:gd name="T45" fmla="*/ 10 h 30"/>
                    <a:gd name="T46" fmla="*/ 12 w 12"/>
                    <a:gd name="T47" fmla="*/ 10 h 30"/>
                    <a:gd name="T48" fmla="*/ 12 w 12"/>
                    <a:gd name="T49" fmla="*/ 10 h 30"/>
                    <a:gd name="T50" fmla="*/ 12 w 12"/>
                    <a:gd name="T51" fmla="*/ 10 h 30"/>
                    <a:gd name="T52" fmla="*/ 12 w 12"/>
                    <a:gd name="T53" fmla="*/ 10 h 30"/>
                    <a:gd name="T54" fmla="*/ 12 w 12"/>
                    <a:gd name="T55" fmla="*/ 10 h 30"/>
                    <a:gd name="T56" fmla="*/ 12 w 12"/>
                    <a:gd name="T57" fmla="*/ 10 h 30"/>
                    <a:gd name="T58" fmla="*/ 12 w 12"/>
                    <a:gd name="T59" fmla="*/ 10 h 30"/>
                    <a:gd name="T60" fmla="*/ 12 w 12"/>
                    <a:gd name="T61" fmla="*/ 20 h 30"/>
                    <a:gd name="T62" fmla="*/ 12 w 12"/>
                    <a:gd name="T63" fmla="*/ 20 h 30"/>
                    <a:gd name="T64" fmla="*/ 12 w 12"/>
                    <a:gd name="T65" fmla="*/ 20 h 30"/>
                    <a:gd name="T66" fmla="*/ 12 w 12"/>
                    <a:gd name="T67" fmla="*/ 20 h 30"/>
                    <a:gd name="T68" fmla="*/ 12 w 12"/>
                    <a:gd name="T69" fmla="*/ 20 h 30"/>
                    <a:gd name="T70" fmla="*/ 12 w 12"/>
                    <a:gd name="T71" fmla="*/ 20 h 30"/>
                    <a:gd name="T72" fmla="*/ 12 w 12"/>
                    <a:gd name="T73" fmla="*/ 20 h 30"/>
                    <a:gd name="T74" fmla="*/ 12 w 12"/>
                    <a:gd name="T75" fmla="*/ 20 h 30"/>
                    <a:gd name="T76" fmla="*/ 12 w 12"/>
                    <a:gd name="T77" fmla="*/ 20 h 30"/>
                    <a:gd name="T78" fmla="*/ 12 w 12"/>
                    <a:gd name="T79" fmla="*/ 20 h 30"/>
                    <a:gd name="T80" fmla="*/ 12 w 12"/>
                    <a:gd name="T81" fmla="*/ 20 h 30"/>
                    <a:gd name="T82" fmla="*/ 12 w 12"/>
                    <a:gd name="T83" fmla="*/ 20 h 30"/>
                    <a:gd name="T84" fmla="*/ 12 w 12"/>
                    <a:gd name="T85" fmla="*/ 20 h 30"/>
                    <a:gd name="T86" fmla="*/ 12 w 12"/>
                    <a:gd name="T87" fmla="*/ 20 h 30"/>
                    <a:gd name="T88" fmla="*/ 12 w 12"/>
                    <a:gd name="T89" fmla="*/ 20 h 30"/>
                    <a:gd name="T90" fmla="*/ 12 w 12"/>
                    <a:gd name="T91" fmla="*/ 20 h 30"/>
                    <a:gd name="T92" fmla="*/ 12 w 12"/>
                    <a:gd name="T93" fmla="*/ 20 h 30"/>
                    <a:gd name="T94" fmla="*/ 12 w 12"/>
                    <a:gd name="T95" fmla="*/ 20 h 30"/>
                    <a:gd name="T96" fmla="*/ 12 w 12"/>
                    <a:gd name="T97" fmla="*/ 20 h 30"/>
                    <a:gd name="T98" fmla="*/ 12 w 12"/>
                    <a:gd name="T99" fmla="*/ 20 h 30"/>
                    <a:gd name="T100" fmla="*/ 12 w 12"/>
                    <a:gd name="T101" fmla="*/ 30 h 3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30"/>
                    <a:gd name="T155" fmla="*/ 12 w 12"/>
                    <a:gd name="T156" fmla="*/ 30 h 3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3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12" y="10"/>
                      </a:lnTo>
                      <a:lnTo>
                        <a:pt x="12" y="20"/>
                      </a:lnTo>
                      <a:lnTo>
                        <a:pt x="12" y="3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7" name="Freeform 115"/>
                <p:cNvSpPr>
                  <a:spLocks/>
                </p:cNvSpPr>
                <p:nvPr/>
              </p:nvSpPr>
              <p:spPr bwMode="auto">
                <a:xfrm>
                  <a:off x="1640" y="2519"/>
                  <a:ext cx="12" cy="19"/>
                </a:xfrm>
                <a:custGeom>
                  <a:avLst/>
                  <a:gdLst>
                    <a:gd name="T0" fmla="*/ 0 w 12"/>
                    <a:gd name="T1" fmla="*/ 0 h 19"/>
                    <a:gd name="T2" fmla="*/ 0 w 12"/>
                    <a:gd name="T3" fmla="*/ 0 h 19"/>
                    <a:gd name="T4" fmla="*/ 0 w 12"/>
                    <a:gd name="T5" fmla="*/ 0 h 19"/>
                    <a:gd name="T6" fmla="*/ 0 w 12"/>
                    <a:gd name="T7" fmla="*/ 0 h 19"/>
                    <a:gd name="T8" fmla="*/ 0 w 12"/>
                    <a:gd name="T9" fmla="*/ 0 h 19"/>
                    <a:gd name="T10" fmla="*/ 0 w 12"/>
                    <a:gd name="T11" fmla="*/ 0 h 19"/>
                    <a:gd name="T12" fmla="*/ 0 w 12"/>
                    <a:gd name="T13" fmla="*/ 0 h 19"/>
                    <a:gd name="T14" fmla="*/ 0 w 12"/>
                    <a:gd name="T15" fmla="*/ 0 h 19"/>
                    <a:gd name="T16" fmla="*/ 0 w 12"/>
                    <a:gd name="T17" fmla="*/ 0 h 19"/>
                    <a:gd name="T18" fmla="*/ 0 w 12"/>
                    <a:gd name="T19" fmla="*/ 0 h 19"/>
                    <a:gd name="T20" fmla="*/ 0 w 12"/>
                    <a:gd name="T21" fmla="*/ 0 h 19"/>
                    <a:gd name="T22" fmla="*/ 0 w 12"/>
                    <a:gd name="T23" fmla="*/ 0 h 19"/>
                    <a:gd name="T24" fmla="*/ 0 w 12"/>
                    <a:gd name="T25" fmla="*/ 0 h 19"/>
                    <a:gd name="T26" fmla="*/ 0 w 12"/>
                    <a:gd name="T27" fmla="*/ 0 h 19"/>
                    <a:gd name="T28" fmla="*/ 0 w 12"/>
                    <a:gd name="T29" fmla="*/ 0 h 19"/>
                    <a:gd name="T30" fmla="*/ 0 w 12"/>
                    <a:gd name="T31" fmla="*/ 0 h 19"/>
                    <a:gd name="T32" fmla="*/ 0 w 12"/>
                    <a:gd name="T33" fmla="*/ 0 h 19"/>
                    <a:gd name="T34" fmla="*/ 0 w 12"/>
                    <a:gd name="T35" fmla="*/ 0 h 19"/>
                    <a:gd name="T36" fmla="*/ 0 w 12"/>
                    <a:gd name="T37" fmla="*/ 0 h 19"/>
                    <a:gd name="T38" fmla="*/ 0 w 12"/>
                    <a:gd name="T39" fmla="*/ 0 h 19"/>
                    <a:gd name="T40" fmla="*/ 0 w 12"/>
                    <a:gd name="T41" fmla="*/ 9 h 19"/>
                    <a:gd name="T42" fmla="*/ 0 w 12"/>
                    <a:gd name="T43" fmla="*/ 9 h 19"/>
                    <a:gd name="T44" fmla="*/ 0 w 12"/>
                    <a:gd name="T45" fmla="*/ 9 h 19"/>
                    <a:gd name="T46" fmla="*/ 0 w 12"/>
                    <a:gd name="T47" fmla="*/ 9 h 19"/>
                    <a:gd name="T48" fmla="*/ 0 w 12"/>
                    <a:gd name="T49" fmla="*/ 9 h 19"/>
                    <a:gd name="T50" fmla="*/ 0 w 12"/>
                    <a:gd name="T51" fmla="*/ 9 h 19"/>
                    <a:gd name="T52" fmla="*/ 12 w 12"/>
                    <a:gd name="T53" fmla="*/ 9 h 19"/>
                    <a:gd name="T54" fmla="*/ 12 w 12"/>
                    <a:gd name="T55" fmla="*/ 9 h 19"/>
                    <a:gd name="T56" fmla="*/ 12 w 12"/>
                    <a:gd name="T57" fmla="*/ 9 h 19"/>
                    <a:gd name="T58" fmla="*/ 12 w 12"/>
                    <a:gd name="T59" fmla="*/ 9 h 19"/>
                    <a:gd name="T60" fmla="*/ 12 w 12"/>
                    <a:gd name="T61" fmla="*/ 9 h 19"/>
                    <a:gd name="T62" fmla="*/ 12 w 12"/>
                    <a:gd name="T63" fmla="*/ 9 h 19"/>
                    <a:gd name="T64" fmla="*/ 12 w 12"/>
                    <a:gd name="T65" fmla="*/ 9 h 19"/>
                    <a:gd name="T66" fmla="*/ 12 w 12"/>
                    <a:gd name="T67" fmla="*/ 9 h 19"/>
                    <a:gd name="T68" fmla="*/ 12 w 12"/>
                    <a:gd name="T69" fmla="*/ 9 h 19"/>
                    <a:gd name="T70" fmla="*/ 12 w 12"/>
                    <a:gd name="T71" fmla="*/ 9 h 19"/>
                    <a:gd name="T72" fmla="*/ 12 w 12"/>
                    <a:gd name="T73" fmla="*/ 9 h 19"/>
                    <a:gd name="T74" fmla="*/ 12 w 12"/>
                    <a:gd name="T75" fmla="*/ 9 h 19"/>
                    <a:gd name="T76" fmla="*/ 12 w 12"/>
                    <a:gd name="T77" fmla="*/ 9 h 19"/>
                    <a:gd name="T78" fmla="*/ 12 w 12"/>
                    <a:gd name="T79" fmla="*/ 9 h 19"/>
                    <a:gd name="T80" fmla="*/ 12 w 12"/>
                    <a:gd name="T81" fmla="*/ 9 h 19"/>
                    <a:gd name="T82" fmla="*/ 12 w 12"/>
                    <a:gd name="T83" fmla="*/ 19 h 19"/>
                    <a:gd name="T84" fmla="*/ 12 w 12"/>
                    <a:gd name="T85" fmla="*/ 19 h 19"/>
                    <a:gd name="T86" fmla="*/ 12 w 12"/>
                    <a:gd name="T87" fmla="*/ 19 h 19"/>
                    <a:gd name="T88" fmla="*/ 12 w 12"/>
                    <a:gd name="T89" fmla="*/ 19 h 19"/>
                    <a:gd name="T90" fmla="*/ 12 w 12"/>
                    <a:gd name="T91" fmla="*/ 19 h 19"/>
                    <a:gd name="T92" fmla="*/ 12 w 12"/>
                    <a:gd name="T93" fmla="*/ 19 h 19"/>
                    <a:gd name="T94" fmla="*/ 12 w 12"/>
                    <a:gd name="T95" fmla="*/ 19 h 19"/>
                    <a:gd name="T96" fmla="*/ 12 w 12"/>
                    <a:gd name="T97" fmla="*/ 19 h 19"/>
                    <a:gd name="T98" fmla="*/ 12 w 12"/>
                    <a:gd name="T99" fmla="*/ 19 h 19"/>
                    <a:gd name="T100" fmla="*/ 12 w 12"/>
                    <a:gd name="T101" fmla="*/ 19 h 1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19"/>
                    <a:gd name="T155" fmla="*/ 12 w 12"/>
                    <a:gd name="T156" fmla="*/ 19 h 1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1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2" y="9"/>
                      </a:lnTo>
                      <a:lnTo>
                        <a:pt x="12" y="19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8" name="Freeform 116"/>
                <p:cNvSpPr>
                  <a:spLocks/>
                </p:cNvSpPr>
                <p:nvPr/>
              </p:nvSpPr>
              <p:spPr bwMode="auto">
                <a:xfrm>
                  <a:off x="1652" y="2538"/>
                  <a:ext cx="11" cy="20"/>
                </a:xfrm>
                <a:custGeom>
                  <a:avLst/>
                  <a:gdLst>
                    <a:gd name="T0" fmla="*/ 0 w 11"/>
                    <a:gd name="T1" fmla="*/ 0 h 20"/>
                    <a:gd name="T2" fmla="*/ 0 w 11"/>
                    <a:gd name="T3" fmla="*/ 0 h 20"/>
                    <a:gd name="T4" fmla="*/ 0 w 11"/>
                    <a:gd name="T5" fmla="*/ 0 h 20"/>
                    <a:gd name="T6" fmla="*/ 0 w 11"/>
                    <a:gd name="T7" fmla="*/ 0 h 20"/>
                    <a:gd name="T8" fmla="*/ 0 w 11"/>
                    <a:gd name="T9" fmla="*/ 0 h 20"/>
                    <a:gd name="T10" fmla="*/ 0 w 11"/>
                    <a:gd name="T11" fmla="*/ 0 h 20"/>
                    <a:gd name="T12" fmla="*/ 0 w 11"/>
                    <a:gd name="T13" fmla="*/ 0 h 20"/>
                    <a:gd name="T14" fmla="*/ 0 w 11"/>
                    <a:gd name="T15" fmla="*/ 0 h 20"/>
                    <a:gd name="T16" fmla="*/ 0 w 11"/>
                    <a:gd name="T17" fmla="*/ 0 h 20"/>
                    <a:gd name="T18" fmla="*/ 0 w 11"/>
                    <a:gd name="T19" fmla="*/ 0 h 20"/>
                    <a:gd name="T20" fmla="*/ 0 w 11"/>
                    <a:gd name="T21" fmla="*/ 0 h 20"/>
                    <a:gd name="T22" fmla="*/ 0 w 11"/>
                    <a:gd name="T23" fmla="*/ 0 h 20"/>
                    <a:gd name="T24" fmla="*/ 0 w 11"/>
                    <a:gd name="T25" fmla="*/ 10 h 20"/>
                    <a:gd name="T26" fmla="*/ 0 w 11"/>
                    <a:gd name="T27" fmla="*/ 10 h 20"/>
                    <a:gd name="T28" fmla="*/ 0 w 11"/>
                    <a:gd name="T29" fmla="*/ 10 h 20"/>
                    <a:gd name="T30" fmla="*/ 0 w 11"/>
                    <a:gd name="T31" fmla="*/ 10 h 20"/>
                    <a:gd name="T32" fmla="*/ 0 w 11"/>
                    <a:gd name="T33" fmla="*/ 10 h 20"/>
                    <a:gd name="T34" fmla="*/ 0 w 11"/>
                    <a:gd name="T35" fmla="*/ 10 h 20"/>
                    <a:gd name="T36" fmla="*/ 0 w 11"/>
                    <a:gd name="T37" fmla="*/ 10 h 20"/>
                    <a:gd name="T38" fmla="*/ 0 w 11"/>
                    <a:gd name="T39" fmla="*/ 10 h 20"/>
                    <a:gd name="T40" fmla="*/ 0 w 11"/>
                    <a:gd name="T41" fmla="*/ 10 h 20"/>
                    <a:gd name="T42" fmla="*/ 0 w 11"/>
                    <a:gd name="T43" fmla="*/ 10 h 20"/>
                    <a:gd name="T44" fmla="*/ 0 w 11"/>
                    <a:gd name="T45" fmla="*/ 10 h 20"/>
                    <a:gd name="T46" fmla="*/ 0 w 11"/>
                    <a:gd name="T47" fmla="*/ 10 h 20"/>
                    <a:gd name="T48" fmla="*/ 0 w 11"/>
                    <a:gd name="T49" fmla="*/ 10 h 20"/>
                    <a:gd name="T50" fmla="*/ 0 w 11"/>
                    <a:gd name="T51" fmla="*/ 10 h 20"/>
                    <a:gd name="T52" fmla="*/ 0 w 11"/>
                    <a:gd name="T53" fmla="*/ 10 h 20"/>
                    <a:gd name="T54" fmla="*/ 0 w 11"/>
                    <a:gd name="T55" fmla="*/ 10 h 20"/>
                    <a:gd name="T56" fmla="*/ 0 w 11"/>
                    <a:gd name="T57" fmla="*/ 10 h 20"/>
                    <a:gd name="T58" fmla="*/ 0 w 11"/>
                    <a:gd name="T59" fmla="*/ 10 h 20"/>
                    <a:gd name="T60" fmla="*/ 0 w 11"/>
                    <a:gd name="T61" fmla="*/ 10 h 20"/>
                    <a:gd name="T62" fmla="*/ 0 w 11"/>
                    <a:gd name="T63" fmla="*/ 10 h 20"/>
                    <a:gd name="T64" fmla="*/ 0 w 11"/>
                    <a:gd name="T65" fmla="*/ 10 h 20"/>
                    <a:gd name="T66" fmla="*/ 0 w 11"/>
                    <a:gd name="T67" fmla="*/ 10 h 20"/>
                    <a:gd name="T68" fmla="*/ 0 w 11"/>
                    <a:gd name="T69" fmla="*/ 10 h 20"/>
                    <a:gd name="T70" fmla="*/ 0 w 11"/>
                    <a:gd name="T71" fmla="*/ 10 h 20"/>
                    <a:gd name="T72" fmla="*/ 0 w 11"/>
                    <a:gd name="T73" fmla="*/ 20 h 20"/>
                    <a:gd name="T74" fmla="*/ 0 w 11"/>
                    <a:gd name="T75" fmla="*/ 20 h 20"/>
                    <a:gd name="T76" fmla="*/ 0 w 11"/>
                    <a:gd name="T77" fmla="*/ 20 h 20"/>
                    <a:gd name="T78" fmla="*/ 0 w 11"/>
                    <a:gd name="T79" fmla="*/ 20 h 20"/>
                    <a:gd name="T80" fmla="*/ 0 w 11"/>
                    <a:gd name="T81" fmla="*/ 20 h 20"/>
                    <a:gd name="T82" fmla="*/ 0 w 11"/>
                    <a:gd name="T83" fmla="*/ 20 h 20"/>
                    <a:gd name="T84" fmla="*/ 0 w 11"/>
                    <a:gd name="T85" fmla="*/ 20 h 20"/>
                    <a:gd name="T86" fmla="*/ 11 w 11"/>
                    <a:gd name="T87" fmla="*/ 20 h 20"/>
                    <a:gd name="T88" fmla="*/ 11 w 11"/>
                    <a:gd name="T89" fmla="*/ 20 h 20"/>
                    <a:gd name="T90" fmla="*/ 11 w 11"/>
                    <a:gd name="T91" fmla="*/ 20 h 20"/>
                    <a:gd name="T92" fmla="*/ 11 w 11"/>
                    <a:gd name="T93" fmla="*/ 20 h 20"/>
                    <a:gd name="T94" fmla="*/ 11 w 11"/>
                    <a:gd name="T95" fmla="*/ 20 h 20"/>
                    <a:gd name="T96" fmla="*/ 11 w 11"/>
                    <a:gd name="T97" fmla="*/ 20 h 20"/>
                    <a:gd name="T98" fmla="*/ 11 w 11"/>
                    <a:gd name="T99" fmla="*/ 20 h 20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1"/>
                    <a:gd name="T151" fmla="*/ 0 h 20"/>
                    <a:gd name="T152" fmla="*/ 11 w 11"/>
                    <a:gd name="T153" fmla="*/ 20 h 20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1" h="2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0" y="20"/>
                      </a:lnTo>
                      <a:lnTo>
                        <a:pt x="11" y="2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9" name="Freeform 117"/>
                <p:cNvSpPr>
                  <a:spLocks/>
                </p:cNvSpPr>
                <p:nvPr/>
              </p:nvSpPr>
              <p:spPr bwMode="auto">
                <a:xfrm>
                  <a:off x="1663" y="2558"/>
                  <a:ext cx="1" cy="19"/>
                </a:xfrm>
                <a:custGeom>
                  <a:avLst/>
                  <a:gdLst>
                    <a:gd name="T0" fmla="*/ 0 w 1"/>
                    <a:gd name="T1" fmla="*/ 0 h 19"/>
                    <a:gd name="T2" fmla="*/ 0 w 1"/>
                    <a:gd name="T3" fmla="*/ 0 h 19"/>
                    <a:gd name="T4" fmla="*/ 0 w 1"/>
                    <a:gd name="T5" fmla="*/ 0 h 19"/>
                    <a:gd name="T6" fmla="*/ 0 w 1"/>
                    <a:gd name="T7" fmla="*/ 0 h 19"/>
                    <a:gd name="T8" fmla="*/ 0 w 1"/>
                    <a:gd name="T9" fmla="*/ 0 h 19"/>
                    <a:gd name="T10" fmla="*/ 0 w 1"/>
                    <a:gd name="T11" fmla="*/ 0 h 19"/>
                    <a:gd name="T12" fmla="*/ 0 w 1"/>
                    <a:gd name="T13" fmla="*/ 0 h 19"/>
                    <a:gd name="T14" fmla="*/ 0 w 1"/>
                    <a:gd name="T15" fmla="*/ 0 h 19"/>
                    <a:gd name="T16" fmla="*/ 0 w 1"/>
                    <a:gd name="T17" fmla="*/ 0 h 19"/>
                    <a:gd name="T18" fmla="*/ 0 w 1"/>
                    <a:gd name="T19" fmla="*/ 0 h 19"/>
                    <a:gd name="T20" fmla="*/ 0 w 1"/>
                    <a:gd name="T21" fmla="*/ 0 h 19"/>
                    <a:gd name="T22" fmla="*/ 0 w 1"/>
                    <a:gd name="T23" fmla="*/ 0 h 19"/>
                    <a:gd name="T24" fmla="*/ 0 w 1"/>
                    <a:gd name="T25" fmla="*/ 0 h 19"/>
                    <a:gd name="T26" fmla="*/ 0 w 1"/>
                    <a:gd name="T27" fmla="*/ 9 h 19"/>
                    <a:gd name="T28" fmla="*/ 0 w 1"/>
                    <a:gd name="T29" fmla="*/ 9 h 19"/>
                    <a:gd name="T30" fmla="*/ 0 w 1"/>
                    <a:gd name="T31" fmla="*/ 9 h 19"/>
                    <a:gd name="T32" fmla="*/ 0 w 1"/>
                    <a:gd name="T33" fmla="*/ 9 h 19"/>
                    <a:gd name="T34" fmla="*/ 0 w 1"/>
                    <a:gd name="T35" fmla="*/ 9 h 19"/>
                    <a:gd name="T36" fmla="*/ 0 w 1"/>
                    <a:gd name="T37" fmla="*/ 9 h 19"/>
                    <a:gd name="T38" fmla="*/ 0 w 1"/>
                    <a:gd name="T39" fmla="*/ 9 h 19"/>
                    <a:gd name="T40" fmla="*/ 0 w 1"/>
                    <a:gd name="T41" fmla="*/ 9 h 19"/>
                    <a:gd name="T42" fmla="*/ 0 w 1"/>
                    <a:gd name="T43" fmla="*/ 9 h 19"/>
                    <a:gd name="T44" fmla="*/ 0 w 1"/>
                    <a:gd name="T45" fmla="*/ 9 h 19"/>
                    <a:gd name="T46" fmla="*/ 0 w 1"/>
                    <a:gd name="T47" fmla="*/ 9 h 19"/>
                    <a:gd name="T48" fmla="*/ 0 w 1"/>
                    <a:gd name="T49" fmla="*/ 9 h 19"/>
                    <a:gd name="T50" fmla="*/ 0 w 1"/>
                    <a:gd name="T51" fmla="*/ 9 h 19"/>
                    <a:gd name="T52" fmla="*/ 0 w 1"/>
                    <a:gd name="T53" fmla="*/ 9 h 19"/>
                    <a:gd name="T54" fmla="*/ 0 w 1"/>
                    <a:gd name="T55" fmla="*/ 9 h 19"/>
                    <a:gd name="T56" fmla="*/ 0 w 1"/>
                    <a:gd name="T57" fmla="*/ 9 h 19"/>
                    <a:gd name="T58" fmla="*/ 0 w 1"/>
                    <a:gd name="T59" fmla="*/ 9 h 19"/>
                    <a:gd name="T60" fmla="*/ 0 w 1"/>
                    <a:gd name="T61" fmla="*/ 9 h 19"/>
                    <a:gd name="T62" fmla="*/ 0 w 1"/>
                    <a:gd name="T63" fmla="*/ 9 h 19"/>
                    <a:gd name="T64" fmla="*/ 0 w 1"/>
                    <a:gd name="T65" fmla="*/ 9 h 19"/>
                    <a:gd name="T66" fmla="*/ 0 w 1"/>
                    <a:gd name="T67" fmla="*/ 9 h 19"/>
                    <a:gd name="T68" fmla="*/ 0 w 1"/>
                    <a:gd name="T69" fmla="*/ 9 h 19"/>
                    <a:gd name="T70" fmla="*/ 0 w 1"/>
                    <a:gd name="T71" fmla="*/ 9 h 19"/>
                    <a:gd name="T72" fmla="*/ 0 w 1"/>
                    <a:gd name="T73" fmla="*/ 9 h 19"/>
                    <a:gd name="T74" fmla="*/ 0 w 1"/>
                    <a:gd name="T75" fmla="*/ 9 h 19"/>
                    <a:gd name="T76" fmla="*/ 0 w 1"/>
                    <a:gd name="T77" fmla="*/ 9 h 19"/>
                    <a:gd name="T78" fmla="*/ 0 w 1"/>
                    <a:gd name="T79" fmla="*/ 9 h 19"/>
                    <a:gd name="T80" fmla="*/ 0 w 1"/>
                    <a:gd name="T81" fmla="*/ 9 h 19"/>
                    <a:gd name="T82" fmla="*/ 0 w 1"/>
                    <a:gd name="T83" fmla="*/ 9 h 19"/>
                    <a:gd name="T84" fmla="*/ 0 w 1"/>
                    <a:gd name="T85" fmla="*/ 19 h 19"/>
                    <a:gd name="T86" fmla="*/ 0 w 1"/>
                    <a:gd name="T87" fmla="*/ 19 h 19"/>
                    <a:gd name="T88" fmla="*/ 0 w 1"/>
                    <a:gd name="T89" fmla="*/ 19 h 19"/>
                    <a:gd name="T90" fmla="*/ 0 w 1"/>
                    <a:gd name="T91" fmla="*/ 19 h 19"/>
                    <a:gd name="T92" fmla="*/ 0 w 1"/>
                    <a:gd name="T93" fmla="*/ 19 h 19"/>
                    <a:gd name="T94" fmla="*/ 0 w 1"/>
                    <a:gd name="T95" fmla="*/ 19 h 19"/>
                    <a:gd name="T96" fmla="*/ 0 w 1"/>
                    <a:gd name="T97" fmla="*/ 19 h 19"/>
                    <a:gd name="T98" fmla="*/ 0 w 1"/>
                    <a:gd name="T99" fmla="*/ 19 h 19"/>
                    <a:gd name="T100" fmla="*/ 0 w 1"/>
                    <a:gd name="T101" fmla="*/ 19 h 1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"/>
                    <a:gd name="T154" fmla="*/ 0 h 19"/>
                    <a:gd name="T155" fmla="*/ 1 w 1"/>
                    <a:gd name="T156" fmla="*/ 19 h 1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" h="1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0" y="19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20" name="Freeform 118"/>
                <p:cNvSpPr>
                  <a:spLocks/>
                </p:cNvSpPr>
                <p:nvPr/>
              </p:nvSpPr>
              <p:spPr bwMode="auto">
                <a:xfrm>
                  <a:off x="1663" y="2577"/>
                  <a:ext cx="12" cy="10"/>
                </a:xfrm>
                <a:custGeom>
                  <a:avLst/>
                  <a:gdLst>
                    <a:gd name="T0" fmla="*/ 0 w 12"/>
                    <a:gd name="T1" fmla="*/ 0 h 10"/>
                    <a:gd name="T2" fmla="*/ 0 w 12"/>
                    <a:gd name="T3" fmla="*/ 0 h 10"/>
                    <a:gd name="T4" fmla="*/ 0 w 12"/>
                    <a:gd name="T5" fmla="*/ 0 h 10"/>
                    <a:gd name="T6" fmla="*/ 0 w 12"/>
                    <a:gd name="T7" fmla="*/ 0 h 10"/>
                    <a:gd name="T8" fmla="*/ 0 w 12"/>
                    <a:gd name="T9" fmla="*/ 0 h 10"/>
                    <a:gd name="T10" fmla="*/ 0 w 12"/>
                    <a:gd name="T11" fmla="*/ 0 h 10"/>
                    <a:gd name="T12" fmla="*/ 0 w 12"/>
                    <a:gd name="T13" fmla="*/ 0 h 10"/>
                    <a:gd name="T14" fmla="*/ 0 w 12"/>
                    <a:gd name="T15" fmla="*/ 0 h 10"/>
                    <a:gd name="T16" fmla="*/ 0 w 12"/>
                    <a:gd name="T17" fmla="*/ 0 h 10"/>
                    <a:gd name="T18" fmla="*/ 0 w 12"/>
                    <a:gd name="T19" fmla="*/ 0 h 10"/>
                    <a:gd name="T20" fmla="*/ 12 w 12"/>
                    <a:gd name="T21" fmla="*/ 0 h 10"/>
                    <a:gd name="T22" fmla="*/ 12 w 12"/>
                    <a:gd name="T23" fmla="*/ 0 h 10"/>
                    <a:gd name="T24" fmla="*/ 12 w 12"/>
                    <a:gd name="T25" fmla="*/ 0 h 10"/>
                    <a:gd name="T26" fmla="*/ 12 w 12"/>
                    <a:gd name="T27" fmla="*/ 0 h 10"/>
                    <a:gd name="T28" fmla="*/ 12 w 12"/>
                    <a:gd name="T29" fmla="*/ 0 h 10"/>
                    <a:gd name="T30" fmla="*/ 12 w 12"/>
                    <a:gd name="T31" fmla="*/ 0 h 10"/>
                    <a:gd name="T32" fmla="*/ 12 w 12"/>
                    <a:gd name="T33" fmla="*/ 0 h 10"/>
                    <a:gd name="T34" fmla="*/ 12 w 12"/>
                    <a:gd name="T35" fmla="*/ 0 h 10"/>
                    <a:gd name="T36" fmla="*/ 12 w 12"/>
                    <a:gd name="T37" fmla="*/ 0 h 10"/>
                    <a:gd name="T38" fmla="*/ 12 w 12"/>
                    <a:gd name="T39" fmla="*/ 0 h 10"/>
                    <a:gd name="T40" fmla="*/ 12 w 12"/>
                    <a:gd name="T41" fmla="*/ 0 h 10"/>
                    <a:gd name="T42" fmla="*/ 12 w 12"/>
                    <a:gd name="T43" fmla="*/ 0 h 10"/>
                    <a:gd name="T44" fmla="*/ 12 w 12"/>
                    <a:gd name="T45" fmla="*/ 0 h 10"/>
                    <a:gd name="T46" fmla="*/ 12 w 12"/>
                    <a:gd name="T47" fmla="*/ 0 h 10"/>
                    <a:gd name="T48" fmla="*/ 12 w 12"/>
                    <a:gd name="T49" fmla="*/ 0 h 10"/>
                    <a:gd name="T50" fmla="*/ 12 w 12"/>
                    <a:gd name="T51" fmla="*/ 0 h 10"/>
                    <a:gd name="T52" fmla="*/ 12 w 12"/>
                    <a:gd name="T53" fmla="*/ 10 h 10"/>
                    <a:gd name="T54" fmla="*/ 12 w 12"/>
                    <a:gd name="T55" fmla="*/ 10 h 10"/>
                    <a:gd name="T56" fmla="*/ 12 w 12"/>
                    <a:gd name="T57" fmla="*/ 10 h 10"/>
                    <a:gd name="T58" fmla="*/ 12 w 12"/>
                    <a:gd name="T59" fmla="*/ 10 h 10"/>
                    <a:gd name="T60" fmla="*/ 12 w 12"/>
                    <a:gd name="T61" fmla="*/ 10 h 10"/>
                    <a:gd name="T62" fmla="*/ 12 w 12"/>
                    <a:gd name="T63" fmla="*/ 10 h 10"/>
                    <a:gd name="T64" fmla="*/ 12 w 12"/>
                    <a:gd name="T65" fmla="*/ 10 h 10"/>
                    <a:gd name="T66" fmla="*/ 12 w 12"/>
                    <a:gd name="T67" fmla="*/ 10 h 10"/>
                    <a:gd name="T68" fmla="*/ 12 w 12"/>
                    <a:gd name="T69" fmla="*/ 10 h 10"/>
                    <a:gd name="T70" fmla="*/ 12 w 12"/>
                    <a:gd name="T71" fmla="*/ 10 h 10"/>
                    <a:gd name="T72" fmla="*/ 12 w 12"/>
                    <a:gd name="T73" fmla="*/ 10 h 10"/>
                    <a:gd name="T74" fmla="*/ 12 w 12"/>
                    <a:gd name="T75" fmla="*/ 10 h 10"/>
                    <a:gd name="T76" fmla="*/ 12 w 12"/>
                    <a:gd name="T77" fmla="*/ 10 h 10"/>
                    <a:gd name="T78" fmla="*/ 12 w 12"/>
                    <a:gd name="T79" fmla="*/ 10 h 10"/>
                    <a:gd name="T80" fmla="*/ 12 w 12"/>
                    <a:gd name="T81" fmla="*/ 10 h 10"/>
                    <a:gd name="T82" fmla="*/ 12 w 12"/>
                    <a:gd name="T83" fmla="*/ 10 h 10"/>
                    <a:gd name="T84" fmla="*/ 12 w 12"/>
                    <a:gd name="T85" fmla="*/ 10 h 10"/>
                    <a:gd name="T86" fmla="*/ 12 w 12"/>
                    <a:gd name="T87" fmla="*/ 10 h 10"/>
                    <a:gd name="T88" fmla="*/ 12 w 12"/>
                    <a:gd name="T89" fmla="*/ 10 h 10"/>
                    <a:gd name="T90" fmla="*/ 12 w 12"/>
                    <a:gd name="T91" fmla="*/ 10 h 10"/>
                    <a:gd name="T92" fmla="*/ 12 w 12"/>
                    <a:gd name="T93" fmla="*/ 10 h 10"/>
                    <a:gd name="T94" fmla="*/ 12 w 12"/>
                    <a:gd name="T95" fmla="*/ 10 h 10"/>
                    <a:gd name="T96" fmla="*/ 12 w 12"/>
                    <a:gd name="T97" fmla="*/ 10 h 10"/>
                    <a:gd name="T98" fmla="*/ 12 w 12"/>
                    <a:gd name="T99" fmla="*/ 10 h 10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2"/>
                    <a:gd name="T151" fmla="*/ 0 h 10"/>
                    <a:gd name="T152" fmla="*/ 12 w 12"/>
                    <a:gd name="T153" fmla="*/ 10 h 10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2" h="1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12" y="1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21" name="Freeform 119"/>
                <p:cNvSpPr>
                  <a:spLocks/>
                </p:cNvSpPr>
                <p:nvPr/>
              </p:nvSpPr>
              <p:spPr bwMode="auto">
                <a:xfrm>
                  <a:off x="1675" y="2587"/>
                  <a:ext cx="11" cy="10"/>
                </a:xfrm>
                <a:custGeom>
                  <a:avLst/>
                  <a:gdLst>
                    <a:gd name="T0" fmla="*/ 0 w 11"/>
                    <a:gd name="T1" fmla="*/ 0 h 10"/>
                    <a:gd name="T2" fmla="*/ 0 w 11"/>
                    <a:gd name="T3" fmla="*/ 0 h 10"/>
                    <a:gd name="T4" fmla="*/ 0 w 11"/>
                    <a:gd name="T5" fmla="*/ 0 h 10"/>
                    <a:gd name="T6" fmla="*/ 0 w 11"/>
                    <a:gd name="T7" fmla="*/ 0 h 10"/>
                    <a:gd name="T8" fmla="*/ 0 w 11"/>
                    <a:gd name="T9" fmla="*/ 0 h 10"/>
                    <a:gd name="T10" fmla="*/ 0 w 11"/>
                    <a:gd name="T11" fmla="*/ 0 h 10"/>
                    <a:gd name="T12" fmla="*/ 0 w 11"/>
                    <a:gd name="T13" fmla="*/ 0 h 10"/>
                    <a:gd name="T14" fmla="*/ 0 w 11"/>
                    <a:gd name="T15" fmla="*/ 0 h 10"/>
                    <a:gd name="T16" fmla="*/ 0 w 11"/>
                    <a:gd name="T17" fmla="*/ 0 h 10"/>
                    <a:gd name="T18" fmla="*/ 0 w 11"/>
                    <a:gd name="T19" fmla="*/ 0 h 10"/>
                    <a:gd name="T20" fmla="*/ 0 w 11"/>
                    <a:gd name="T21" fmla="*/ 0 h 10"/>
                    <a:gd name="T22" fmla="*/ 0 w 11"/>
                    <a:gd name="T23" fmla="*/ 0 h 10"/>
                    <a:gd name="T24" fmla="*/ 0 w 11"/>
                    <a:gd name="T25" fmla="*/ 0 h 10"/>
                    <a:gd name="T26" fmla="*/ 0 w 11"/>
                    <a:gd name="T27" fmla="*/ 0 h 10"/>
                    <a:gd name="T28" fmla="*/ 0 w 11"/>
                    <a:gd name="T29" fmla="*/ 0 h 10"/>
                    <a:gd name="T30" fmla="*/ 0 w 11"/>
                    <a:gd name="T31" fmla="*/ 0 h 10"/>
                    <a:gd name="T32" fmla="*/ 0 w 11"/>
                    <a:gd name="T33" fmla="*/ 0 h 10"/>
                    <a:gd name="T34" fmla="*/ 0 w 11"/>
                    <a:gd name="T35" fmla="*/ 0 h 10"/>
                    <a:gd name="T36" fmla="*/ 0 w 11"/>
                    <a:gd name="T37" fmla="*/ 0 h 10"/>
                    <a:gd name="T38" fmla="*/ 0 w 11"/>
                    <a:gd name="T39" fmla="*/ 0 h 10"/>
                    <a:gd name="T40" fmla="*/ 0 w 11"/>
                    <a:gd name="T41" fmla="*/ 0 h 10"/>
                    <a:gd name="T42" fmla="*/ 0 w 11"/>
                    <a:gd name="T43" fmla="*/ 0 h 10"/>
                    <a:gd name="T44" fmla="*/ 0 w 11"/>
                    <a:gd name="T45" fmla="*/ 0 h 10"/>
                    <a:gd name="T46" fmla="*/ 0 w 11"/>
                    <a:gd name="T47" fmla="*/ 0 h 10"/>
                    <a:gd name="T48" fmla="*/ 0 w 11"/>
                    <a:gd name="T49" fmla="*/ 0 h 10"/>
                    <a:gd name="T50" fmla="*/ 0 w 11"/>
                    <a:gd name="T51" fmla="*/ 10 h 10"/>
                    <a:gd name="T52" fmla="*/ 0 w 11"/>
                    <a:gd name="T53" fmla="*/ 10 h 10"/>
                    <a:gd name="T54" fmla="*/ 11 w 11"/>
                    <a:gd name="T55" fmla="*/ 10 h 10"/>
                    <a:gd name="T56" fmla="*/ 11 w 11"/>
                    <a:gd name="T57" fmla="*/ 10 h 10"/>
                    <a:gd name="T58" fmla="*/ 11 w 11"/>
                    <a:gd name="T59" fmla="*/ 10 h 10"/>
                    <a:gd name="T60" fmla="*/ 11 w 11"/>
                    <a:gd name="T61" fmla="*/ 10 h 10"/>
                    <a:gd name="T62" fmla="*/ 11 w 11"/>
                    <a:gd name="T63" fmla="*/ 10 h 10"/>
                    <a:gd name="T64" fmla="*/ 11 w 11"/>
                    <a:gd name="T65" fmla="*/ 10 h 10"/>
                    <a:gd name="T66" fmla="*/ 11 w 11"/>
                    <a:gd name="T67" fmla="*/ 10 h 10"/>
                    <a:gd name="T68" fmla="*/ 11 w 11"/>
                    <a:gd name="T69" fmla="*/ 10 h 10"/>
                    <a:gd name="T70" fmla="*/ 11 w 11"/>
                    <a:gd name="T71" fmla="*/ 10 h 10"/>
                    <a:gd name="T72" fmla="*/ 11 w 11"/>
                    <a:gd name="T73" fmla="*/ 10 h 10"/>
                    <a:gd name="T74" fmla="*/ 11 w 11"/>
                    <a:gd name="T75" fmla="*/ 10 h 10"/>
                    <a:gd name="T76" fmla="*/ 11 w 11"/>
                    <a:gd name="T77" fmla="*/ 10 h 10"/>
                    <a:gd name="T78" fmla="*/ 11 w 11"/>
                    <a:gd name="T79" fmla="*/ 10 h 10"/>
                    <a:gd name="T80" fmla="*/ 11 w 11"/>
                    <a:gd name="T81" fmla="*/ 10 h 10"/>
                    <a:gd name="T82" fmla="*/ 11 w 11"/>
                    <a:gd name="T83" fmla="*/ 10 h 10"/>
                    <a:gd name="T84" fmla="*/ 11 w 11"/>
                    <a:gd name="T85" fmla="*/ 10 h 10"/>
                    <a:gd name="T86" fmla="*/ 11 w 11"/>
                    <a:gd name="T87" fmla="*/ 10 h 10"/>
                    <a:gd name="T88" fmla="*/ 11 w 11"/>
                    <a:gd name="T89" fmla="*/ 10 h 10"/>
                    <a:gd name="T90" fmla="*/ 11 w 11"/>
                    <a:gd name="T91" fmla="*/ 10 h 10"/>
                    <a:gd name="T92" fmla="*/ 11 w 11"/>
                    <a:gd name="T93" fmla="*/ 10 h 10"/>
                    <a:gd name="T94" fmla="*/ 11 w 11"/>
                    <a:gd name="T95" fmla="*/ 10 h 10"/>
                    <a:gd name="T96" fmla="*/ 11 w 11"/>
                    <a:gd name="T97" fmla="*/ 10 h 10"/>
                    <a:gd name="T98" fmla="*/ 11 w 11"/>
                    <a:gd name="T99" fmla="*/ 10 h 10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1"/>
                    <a:gd name="T151" fmla="*/ 0 h 10"/>
                    <a:gd name="T152" fmla="*/ 11 w 11"/>
                    <a:gd name="T153" fmla="*/ 10 h 10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1" h="1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11" y="1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22" name="Freeform 120"/>
                <p:cNvSpPr>
                  <a:spLocks/>
                </p:cNvSpPr>
                <p:nvPr/>
              </p:nvSpPr>
              <p:spPr bwMode="auto">
                <a:xfrm>
                  <a:off x="1686" y="2597"/>
                  <a:ext cx="12" cy="1"/>
                </a:xfrm>
                <a:custGeom>
                  <a:avLst/>
                  <a:gdLst>
                    <a:gd name="T0" fmla="*/ 0 w 12"/>
                    <a:gd name="T1" fmla="*/ 0 h 1"/>
                    <a:gd name="T2" fmla="*/ 0 w 12"/>
                    <a:gd name="T3" fmla="*/ 0 h 1"/>
                    <a:gd name="T4" fmla="*/ 0 w 12"/>
                    <a:gd name="T5" fmla="*/ 0 h 1"/>
                    <a:gd name="T6" fmla="*/ 0 w 12"/>
                    <a:gd name="T7" fmla="*/ 0 h 1"/>
                    <a:gd name="T8" fmla="*/ 0 w 12"/>
                    <a:gd name="T9" fmla="*/ 0 h 1"/>
                    <a:gd name="T10" fmla="*/ 0 w 12"/>
                    <a:gd name="T11" fmla="*/ 0 h 1"/>
                    <a:gd name="T12" fmla="*/ 0 w 12"/>
                    <a:gd name="T13" fmla="*/ 0 h 1"/>
                    <a:gd name="T14" fmla="*/ 0 w 12"/>
                    <a:gd name="T15" fmla="*/ 0 h 1"/>
                    <a:gd name="T16" fmla="*/ 0 w 12"/>
                    <a:gd name="T17" fmla="*/ 0 h 1"/>
                    <a:gd name="T18" fmla="*/ 0 w 12"/>
                    <a:gd name="T19" fmla="*/ 0 h 1"/>
                    <a:gd name="T20" fmla="*/ 0 w 12"/>
                    <a:gd name="T21" fmla="*/ 0 h 1"/>
                    <a:gd name="T22" fmla="*/ 0 w 12"/>
                    <a:gd name="T23" fmla="*/ 0 h 1"/>
                    <a:gd name="T24" fmla="*/ 0 w 12"/>
                    <a:gd name="T25" fmla="*/ 0 h 1"/>
                    <a:gd name="T26" fmla="*/ 0 w 12"/>
                    <a:gd name="T27" fmla="*/ 0 h 1"/>
                    <a:gd name="T28" fmla="*/ 0 w 12"/>
                    <a:gd name="T29" fmla="*/ 0 h 1"/>
                    <a:gd name="T30" fmla="*/ 0 w 12"/>
                    <a:gd name="T31" fmla="*/ 0 h 1"/>
                    <a:gd name="T32" fmla="*/ 0 w 12"/>
                    <a:gd name="T33" fmla="*/ 0 h 1"/>
                    <a:gd name="T34" fmla="*/ 0 w 12"/>
                    <a:gd name="T35" fmla="*/ 0 h 1"/>
                    <a:gd name="T36" fmla="*/ 0 w 12"/>
                    <a:gd name="T37" fmla="*/ 0 h 1"/>
                    <a:gd name="T38" fmla="*/ 0 w 12"/>
                    <a:gd name="T39" fmla="*/ 0 h 1"/>
                    <a:gd name="T40" fmla="*/ 0 w 12"/>
                    <a:gd name="T41" fmla="*/ 0 h 1"/>
                    <a:gd name="T42" fmla="*/ 0 w 12"/>
                    <a:gd name="T43" fmla="*/ 0 h 1"/>
                    <a:gd name="T44" fmla="*/ 0 w 12"/>
                    <a:gd name="T45" fmla="*/ 0 h 1"/>
                    <a:gd name="T46" fmla="*/ 0 w 12"/>
                    <a:gd name="T47" fmla="*/ 0 h 1"/>
                    <a:gd name="T48" fmla="*/ 0 w 12"/>
                    <a:gd name="T49" fmla="*/ 0 h 1"/>
                    <a:gd name="T50" fmla="*/ 0 w 12"/>
                    <a:gd name="T51" fmla="*/ 0 h 1"/>
                    <a:gd name="T52" fmla="*/ 0 w 12"/>
                    <a:gd name="T53" fmla="*/ 0 h 1"/>
                    <a:gd name="T54" fmla="*/ 0 w 12"/>
                    <a:gd name="T55" fmla="*/ 0 h 1"/>
                    <a:gd name="T56" fmla="*/ 0 w 12"/>
                    <a:gd name="T57" fmla="*/ 0 h 1"/>
                    <a:gd name="T58" fmla="*/ 0 w 12"/>
                    <a:gd name="T59" fmla="*/ 0 h 1"/>
                    <a:gd name="T60" fmla="*/ 0 w 12"/>
                    <a:gd name="T61" fmla="*/ 0 h 1"/>
                    <a:gd name="T62" fmla="*/ 0 w 12"/>
                    <a:gd name="T63" fmla="*/ 0 h 1"/>
                    <a:gd name="T64" fmla="*/ 0 w 12"/>
                    <a:gd name="T65" fmla="*/ 0 h 1"/>
                    <a:gd name="T66" fmla="*/ 0 w 12"/>
                    <a:gd name="T67" fmla="*/ 0 h 1"/>
                    <a:gd name="T68" fmla="*/ 0 w 12"/>
                    <a:gd name="T69" fmla="*/ 0 h 1"/>
                    <a:gd name="T70" fmla="*/ 0 w 12"/>
                    <a:gd name="T71" fmla="*/ 0 h 1"/>
                    <a:gd name="T72" fmla="*/ 0 w 12"/>
                    <a:gd name="T73" fmla="*/ 0 h 1"/>
                    <a:gd name="T74" fmla="*/ 0 w 12"/>
                    <a:gd name="T75" fmla="*/ 0 h 1"/>
                    <a:gd name="T76" fmla="*/ 0 w 12"/>
                    <a:gd name="T77" fmla="*/ 0 h 1"/>
                    <a:gd name="T78" fmla="*/ 0 w 12"/>
                    <a:gd name="T79" fmla="*/ 0 h 1"/>
                    <a:gd name="T80" fmla="*/ 0 w 12"/>
                    <a:gd name="T81" fmla="*/ 0 h 1"/>
                    <a:gd name="T82" fmla="*/ 0 w 12"/>
                    <a:gd name="T83" fmla="*/ 0 h 1"/>
                    <a:gd name="T84" fmla="*/ 0 w 12"/>
                    <a:gd name="T85" fmla="*/ 0 h 1"/>
                    <a:gd name="T86" fmla="*/ 0 w 12"/>
                    <a:gd name="T87" fmla="*/ 0 h 1"/>
                    <a:gd name="T88" fmla="*/ 0 w 12"/>
                    <a:gd name="T89" fmla="*/ 0 h 1"/>
                    <a:gd name="T90" fmla="*/ 12 w 12"/>
                    <a:gd name="T91" fmla="*/ 0 h 1"/>
                    <a:gd name="T92" fmla="*/ 12 w 12"/>
                    <a:gd name="T93" fmla="*/ 0 h 1"/>
                    <a:gd name="T94" fmla="*/ 12 w 12"/>
                    <a:gd name="T95" fmla="*/ 0 h 1"/>
                    <a:gd name="T96" fmla="*/ 12 w 12"/>
                    <a:gd name="T97" fmla="*/ 0 h 1"/>
                    <a:gd name="T98" fmla="*/ 12 w 12"/>
                    <a:gd name="T99" fmla="*/ 0 h 1"/>
                    <a:gd name="T100" fmla="*/ 12 w 12"/>
                    <a:gd name="T101" fmla="*/ 0 h 1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1"/>
                    <a:gd name="T155" fmla="*/ 12 w 12"/>
                    <a:gd name="T156" fmla="*/ 1 h 1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23" name="Freeform 121"/>
                <p:cNvSpPr>
                  <a:spLocks/>
                </p:cNvSpPr>
                <p:nvPr/>
              </p:nvSpPr>
              <p:spPr bwMode="auto">
                <a:xfrm>
                  <a:off x="1698" y="2597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0 w 1"/>
                    <a:gd name="T23" fmla="*/ 0 h 1"/>
                    <a:gd name="T24" fmla="*/ 0 w 1"/>
                    <a:gd name="T25" fmla="*/ 0 h 1"/>
                    <a:gd name="T26" fmla="*/ 0 w 1"/>
                    <a:gd name="T27" fmla="*/ 0 h 1"/>
                    <a:gd name="T28" fmla="*/ 0 w 1"/>
                    <a:gd name="T29" fmla="*/ 0 h 1"/>
                    <a:gd name="T30" fmla="*/ 0 w 1"/>
                    <a:gd name="T31" fmla="*/ 0 h 1"/>
                    <a:gd name="T32" fmla="*/ 0 w 1"/>
                    <a:gd name="T33" fmla="*/ 0 h 1"/>
                    <a:gd name="T34" fmla="*/ 0 w 1"/>
                    <a:gd name="T35" fmla="*/ 0 h 1"/>
                    <a:gd name="T36" fmla="*/ 0 w 1"/>
                    <a:gd name="T37" fmla="*/ 0 h 1"/>
                    <a:gd name="T38" fmla="*/ 0 w 1"/>
                    <a:gd name="T39" fmla="*/ 0 h 1"/>
                    <a:gd name="T40" fmla="*/ 0 w 1"/>
                    <a:gd name="T41" fmla="*/ 0 h 1"/>
                    <a:gd name="T42" fmla="*/ 0 w 1"/>
                    <a:gd name="T43" fmla="*/ 0 h 1"/>
                    <a:gd name="T44" fmla="*/ 0 w 1"/>
                    <a:gd name="T45" fmla="*/ 0 h 1"/>
                    <a:gd name="T46" fmla="*/ 0 w 1"/>
                    <a:gd name="T47" fmla="*/ 0 h 1"/>
                    <a:gd name="T48" fmla="*/ 0 w 1"/>
                    <a:gd name="T49" fmla="*/ 0 h 1"/>
                    <a:gd name="T50" fmla="*/ 0 w 1"/>
                    <a:gd name="T51" fmla="*/ 0 h 1"/>
                    <a:gd name="T52" fmla="*/ 0 w 1"/>
                    <a:gd name="T53" fmla="*/ 0 h 1"/>
                    <a:gd name="T54" fmla="*/ 0 w 1"/>
                    <a:gd name="T55" fmla="*/ 0 h 1"/>
                    <a:gd name="T56" fmla="*/ 0 w 1"/>
                    <a:gd name="T57" fmla="*/ 0 h 1"/>
                    <a:gd name="T58" fmla="*/ 0 w 1"/>
                    <a:gd name="T59" fmla="*/ 0 h 1"/>
                    <a:gd name="T60" fmla="*/ 0 w 1"/>
                    <a:gd name="T61" fmla="*/ 0 h 1"/>
                    <a:gd name="T62" fmla="*/ 0 w 1"/>
                    <a:gd name="T63" fmla="*/ 0 h 1"/>
                    <a:gd name="T64" fmla="*/ 0 w 1"/>
                    <a:gd name="T65" fmla="*/ 0 h 1"/>
                    <a:gd name="T66" fmla="*/ 0 w 1"/>
                    <a:gd name="T67" fmla="*/ 0 h 1"/>
                    <a:gd name="T68" fmla="*/ 0 w 1"/>
                    <a:gd name="T69" fmla="*/ 0 h 1"/>
                    <a:gd name="T70" fmla="*/ 0 w 1"/>
                    <a:gd name="T71" fmla="*/ 0 h 1"/>
                    <a:gd name="T72" fmla="*/ 0 w 1"/>
                    <a:gd name="T73" fmla="*/ 0 h 1"/>
                    <a:gd name="T74" fmla="*/ 0 w 1"/>
                    <a:gd name="T75" fmla="*/ 0 h 1"/>
                    <a:gd name="T76" fmla="*/ 0 w 1"/>
                    <a:gd name="T77" fmla="*/ 0 h 1"/>
                    <a:gd name="T78" fmla="*/ 0 w 1"/>
                    <a:gd name="T79" fmla="*/ 0 h 1"/>
                    <a:gd name="T80" fmla="*/ 0 w 1"/>
                    <a:gd name="T81" fmla="*/ 0 h 1"/>
                    <a:gd name="T82" fmla="*/ 0 w 1"/>
                    <a:gd name="T83" fmla="*/ 0 h 1"/>
                    <a:gd name="T84" fmla="*/ 0 w 1"/>
                    <a:gd name="T85" fmla="*/ 0 h 1"/>
                    <a:gd name="T86" fmla="*/ 0 w 1"/>
                    <a:gd name="T87" fmla="*/ 0 h 1"/>
                    <a:gd name="T88" fmla="*/ 0 w 1"/>
                    <a:gd name="T89" fmla="*/ 0 h 1"/>
                    <a:gd name="T90" fmla="*/ 0 w 1"/>
                    <a:gd name="T91" fmla="*/ 0 h 1"/>
                    <a:gd name="T92" fmla="*/ 0 w 1"/>
                    <a:gd name="T93" fmla="*/ 0 h 1"/>
                    <a:gd name="T94" fmla="*/ 0 w 1"/>
                    <a:gd name="T95" fmla="*/ 0 h 1"/>
                    <a:gd name="T96" fmla="*/ 0 w 1"/>
                    <a:gd name="T97" fmla="*/ 0 h 1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"/>
                    <a:gd name="T148" fmla="*/ 0 h 1"/>
                    <a:gd name="T149" fmla="*/ 1 w 1"/>
                    <a:gd name="T150" fmla="*/ 1 h 1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24" name="Freeform 122"/>
                <p:cNvSpPr>
                  <a:spLocks/>
                </p:cNvSpPr>
                <p:nvPr/>
              </p:nvSpPr>
              <p:spPr bwMode="auto">
                <a:xfrm>
                  <a:off x="1698" y="2597"/>
                  <a:ext cx="11" cy="1"/>
                </a:xfrm>
                <a:custGeom>
                  <a:avLst/>
                  <a:gdLst>
                    <a:gd name="T0" fmla="*/ 0 w 11"/>
                    <a:gd name="T1" fmla="*/ 0 h 1"/>
                    <a:gd name="T2" fmla="*/ 0 w 11"/>
                    <a:gd name="T3" fmla="*/ 0 h 1"/>
                    <a:gd name="T4" fmla="*/ 0 w 11"/>
                    <a:gd name="T5" fmla="*/ 0 h 1"/>
                    <a:gd name="T6" fmla="*/ 0 w 11"/>
                    <a:gd name="T7" fmla="*/ 0 h 1"/>
                    <a:gd name="T8" fmla="*/ 0 w 11"/>
                    <a:gd name="T9" fmla="*/ 0 h 1"/>
                    <a:gd name="T10" fmla="*/ 0 w 11"/>
                    <a:gd name="T11" fmla="*/ 0 h 1"/>
                    <a:gd name="T12" fmla="*/ 0 w 11"/>
                    <a:gd name="T13" fmla="*/ 0 h 1"/>
                    <a:gd name="T14" fmla="*/ 0 w 11"/>
                    <a:gd name="T15" fmla="*/ 0 h 1"/>
                    <a:gd name="T16" fmla="*/ 0 w 11"/>
                    <a:gd name="T17" fmla="*/ 0 h 1"/>
                    <a:gd name="T18" fmla="*/ 0 w 11"/>
                    <a:gd name="T19" fmla="*/ 0 h 1"/>
                    <a:gd name="T20" fmla="*/ 0 w 11"/>
                    <a:gd name="T21" fmla="*/ 0 h 1"/>
                    <a:gd name="T22" fmla="*/ 0 w 11"/>
                    <a:gd name="T23" fmla="*/ 0 h 1"/>
                    <a:gd name="T24" fmla="*/ 0 w 11"/>
                    <a:gd name="T25" fmla="*/ 0 h 1"/>
                    <a:gd name="T26" fmla="*/ 0 w 11"/>
                    <a:gd name="T27" fmla="*/ 0 h 1"/>
                    <a:gd name="T28" fmla="*/ 0 w 11"/>
                    <a:gd name="T29" fmla="*/ 0 h 1"/>
                    <a:gd name="T30" fmla="*/ 0 w 11"/>
                    <a:gd name="T31" fmla="*/ 0 h 1"/>
                    <a:gd name="T32" fmla="*/ 0 w 11"/>
                    <a:gd name="T33" fmla="*/ 0 h 1"/>
                    <a:gd name="T34" fmla="*/ 0 w 11"/>
                    <a:gd name="T35" fmla="*/ 0 h 1"/>
                    <a:gd name="T36" fmla="*/ 0 w 11"/>
                    <a:gd name="T37" fmla="*/ 0 h 1"/>
                    <a:gd name="T38" fmla="*/ 0 w 11"/>
                    <a:gd name="T39" fmla="*/ 0 h 1"/>
                    <a:gd name="T40" fmla="*/ 0 w 11"/>
                    <a:gd name="T41" fmla="*/ 0 h 1"/>
                    <a:gd name="T42" fmla="*/ 0 w 11"/>
                    <a:gd name="T43" fmla="*/ 0 h 1"/>
                    <a:gd name="T44" fmla="*/ 0 w 11"/>
                    <a:gd name="T45" fmla="*/ 0 h 1"/>
                    <a:gd name="T46" fmla="*/ 0 w 11"/>
                    <a:gd name="T47" fmla="*/ 0 h 1"/>
                    <a:gd name="T48" fmla="*/ 0 w 11"/>
                    <a:gd name="T49" fmla="*/ 0 h 1"/>
                    <a:gd name="T50" fmla="*/ 0 w 11"/>
                    <a:gd name="T51" fmla="*/ 0 h 1"/>
                    <a:gd name="T52" fmla="*/ 0 w 11"/>
                    <a:gd name="T53" fmla="*/ 0 h 1"/>
                    <a:gd name="T54" fmla="*/ 0 w 11"/>
                    <a:gd name="T55" fmla="*/ 0 h 1"/>
                    <a:gd name="T56" fmla="*/ 0 w 11"/>
                    <a:gd name="T57" fmla="*/ 0 h 1"/>
                    <a:gd name="T58" fmla="*/ 0 w 11"/>
                    <a:gd name="T59" fmla="*/ 0 h 1"/>
                    <a:gd name="T60" fmla="*/ 0 w 11"/>
                    <a:gd name="T61" fmla="*/ 0 h 1"/>
                    <a:gd name="T62" fmla="*/ 0 w 11"/>
                    <a:gd name="T63" fmla="*/ 0 h 1"/>
                    <a:gd name="T64" fmla="*/ 0 w 11"/>
                    <a:gd name="T65" fmla="*/ 0 h 1"/>
                    <a:gd name="T66" fmla="*/ 0 w 11"/>
                    <a:gd name="T67" fmla="*/ 0 h 1"/>
                    <a:gd name="T68" fmla="*/ 0 w 11"/>
                    <a:gd name="T69" fmla="*/ 0 h 1"/>
                    <a:gd name="T70" fmla="*/ 0 w 11"/>
                    <a:gd name="T71" fmla="*/ 0 h 1"/>
                    <a:gd name="T72" fmla="*/ 0 w 11"/>
                    <a:gd name="T73" fmla="*/ 0 h 1"/>
                    <a:gd name="T74" fmla="*/ 0 w 11"/>
                    <a:gd name="T75" fmla="*/ 0 h 1"/>
                    <a:gd name="T76" fmla="*/ 0 w 11"/>
                    <a:gd name="T77" fmla="*/ 0 h 1"/>
                    <a:gd name="T78" fmla="*/ 11 w 11"/>
                    <a:gd name="T79" fmla="*/ 0 h 1"/>
                    <a:gd name="T80" fmla="*/ 11 w 11"/>
                    <a:gd name="T81" fmla="*/ 0 h 1"/>
                    <a:gd name="T82" fmla="*/ 11 w 11"/>
                    <a:gd name="T83" fmla="*/ 0 h 1"/>
                    <a:gd name="T84" fmla="*/ 11 w 11"/>
                    <a:gd name="T85" fmla="*/ 0 h 1"/>
                    <a:gd name="T86" fmla="*/ 11 w 11"/>
                    <a:gd name="T87" fmla="*/ 0 h 1"/>
                    <a:gd name="T88" fmla="*/ 11 w 11"/>
                    <a:gd name="T89" fmla="*/ 0 h 1"/>
                    <a:gd name="T90" fmla="*/ 11 w 11"/>
                    <a:gd name="T91" fmla="*/ 0 h 1"/>
                    <a:gd name="T92" fmla="*/ 11 w 11"/>
                    <a:gd name="T93" fmla="*/ 0 h 1"/>
                    <a:gd name="T94" fmla="*/ 11 w 11"/>
                    <a:gd name="T95" fmla="*/ 0 h 1"/>
                    <a:gd name="T96" fmla="*/ 11 w 11"/>
                    <a:gd name="T97" fmla="*/ 0 h 1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1"/>
                    <a:gd name="T148" fmla="*/ 0 h 1"/>
                    <a:gd name="T149" fmla="*/ 11 w 11"/>
                    <a:gd name="T150" fmla="*/ 1 h 1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1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25" name="Freeform 123"/>
                <p:cNvSpPr>
                  <a:spLocks/>
                </p:cNvSpPr>
                <p:nvPr/>
              </p:nvSpPr>
              <p:spPr bwMode="auto">
                <a:xfrm>
                  <a:off x="1709" y="2587"/>
                  <a:ext cx="1" cy="10"/>
                </a:xfrm>
                <a:custGeom>
                  <a:avLst/>
                  <a:gdLst>
                    <a:gd name="T0" fmla="*/ 0 w 1"/>
                    <a:gd name="T1" fmla="*/ 10 h 10"/>
                    <a:gd name="T2" fmla="*/ 0 w 1"/>
                    <a:gd name="T3" fmla="*/ 0 h 10"/>
                    <a:gd name="T4" fmla="*/ 0 w 1"/>
                    <a:gd name="T5" fmla="*/ 0 h 10"/>
                    <a:gd name="T6" fmla="*/ 0 w 1"/>
                    <a:gd name="T7" fmla="*/ 0 h 10"/>
                    <a:gd name="T8" fmla="*/ 0 w 1"/>
                    <a:gd name="T9" fmla="*/ 0 h 10"/>
                    <a:gd name="T10" fmla="*/ 0 w 1"/>
                    <a:gd name="T11" fmla="*/ 0 h 10"/>
                    <a:gd name="T12" fmla="*/ 0 w 1"/>
                    <a:gd name="T13" fmla="*/ 0 h 10"/>
                    <a:gd name="T14" fmla="*/ 0 w 1"/>
                    <a:gd name="T15" fmla="*/ 0 h 10"/>
                    <a:gd name="T16" fmla="*/ 0 w 1"/>
                    <a:gd name="T17" fmla="*/ 0 h 10"/>
                    <a:gd name="T18" fmla="*/ 0 w 1"/>
                    <a:gd name="T19" fmla="*/ 0 h 10"/>
                    <a:gd name="T20" fmla="*/ 0 w 1"/>
                    <a:gd name="T21" fmla="*/ 0 h 10"/>
                    <a:gd name="T22" fmla="*/ 0 w 1"/>
                    <a:gd name="T23" fmla="*/ 0 h 10"/>
                    <a:gd name="T24" fmla="*/ 0 w 1"/>
                    <a:gd name="T25" fmla="*/ 0 h 10"/>
                    <a:gd name="T26" fmla="*/ 0 w 1"/>
                    <a:gd name="T27" fmla="*/ 0 h 10"/>
                    <a:gd name="T28" fmla="*/ 0 w 1"/>
                    <a:gd name="T29" fmla="*/ 0 h 10"/>
                    <a:gd name="T30" fmla="*/ 0 w 1"/>
                    <a:gd name="T31" fmla="*/ 0 h 10"/>
                    <a:gd name="T32" fmla="*/ 0 w 1"/>
                    <a:gd name="T33" fmla="*/ 0 h 10"/>
                    <a:gd name="T34" fmla="*/ 0 w 1"/>
                    <a:gd name="T35" fmla="*/ 0 h 10"/>
                    <a:gd name="T36" fmla="*/ 0 w 1"/>
                    <a:gd name="T37" fmla="*/ 0 h 10"/>
                    <a:gd name="T38" fmla="*/ 0 w 1"/>
                    <a:gd name="T39" fmla="*/ 0 h 10"/>
                    <a:gd name="T40" fmla="*/ 0 w 1"/>
                    <a:gd name="T41" fmla="*/ 0 h 10"/>
                    <a:gd name="T42" fmla="*/ 0 w 1"/>
                    <a:gd name="T43" fmla="*/ 0 h 10"/>
                    <a:gd name="T44" fmla="*/ 0 w 1"/>
                    <a:gd name="T45" fmla="*/ 0 h 10"/>
                    <a:gd name="T46" fmla="*/ 0 w 1"/>
                    <a:gd name="T47" fmla="*/ 0 h 10"/>
                    <a:gd name="T48" fmla="*/ 0 w 1"/>
                    <a:gd name="T49" fmla="*/ 0 h 10"/>
                    <a:gd name="T50" fmla="*/ 0 w 1"/>
                    <a:gd name="T51" fmla="*/ 0 h 10"/>
                    <a:gd name="T52" fmla="*/ 0 w 1"/>
                    <a:gd name="T53" fmla="*/ 0 h 10"/>
                    <a:gd name="T54" fmla="*/ 0 w 1"/>
                    <a:gd name="T55" fmla="*/ 0 h 10"/>
                    <a:gd name="T56" fmla="*/ 0 w 1"/>
                    <a:gd name="T57" fmla="*/ 0 h 10"/>
                    <a:gd name="T58" fmla="*/ 0 w 1"/>
                    <a:gd name="T59" fmla="*/ 0 h 10"/>
                    <a:gd name="T60" fmla="*/ 0 w 1"/>
                    <a:gd name="T61" fmla="*/ 0 h 10"/>
                    <a:gd name="T62" fmla="*/ 0 w 1"/>
                    <a:gd name="T63" fmla="*/ 0 h 10"/>
                    <a:gd name="T64" fmla="*/ 0 w 1"/>
                    <a:gd name="T65" fmla="*/ 0 h 10"/>
                    <a:gd name="T66" fmla="*/ 0 w 1"/>
                    <a:gd name="T67" fmla="*/ 0 h 10"/>
                    <a:gd name="T68" fmla="*/ 0 w 1"/>
                    <a:gd name="T69" fmla="*/ 0 h 10"/>
                    <a:gd name="T70" fmla="*/ 0 w 1"/>
                    <a:gd name="T71" fmla="*/ 0 h 10"/>
                    <a:gd name="T72" fmla="*/ 0 w 1"/>
                    <a:gd name="T73" fmla="*/ 0 h 10"/>
                    <a:gd name="T74" fmla="*/ 0 w 1"/>
                    <a:gd name="T75" fmla="*/ 0 h 10"/>
                    <a:gd name="T76" fmla="*/ 0 w 1"/>
                    <a:gd name="T77" fmla="*/ 0 h 10"/>
                    <a:gd name="T78" fmla="*/ 0 w 1"/>
                    <a:gd name="T79" fmla="*/ 0 h 10"/>
                    <a:gd name="T80" fmla="*/ 0 w 1"/>
                    <a:gd name="T81" fmla="*/ 0 h 10"/>
                    <a:gd name="T82" fmla="*/ 0 w 1"/>
                    <a:gd name="T83" fmla="*/ 0 h 10"/>
                    <a:gd name="T84" fmla="*/ 0 w 1"/>
                    <a:gd name="T85" fmla="*/ 0 h 10"/>
                    <a:gd name="T86" fmla="*/ 0 w 1"/>
                    <a:gd name="T87" fmla="*/ 0 h 10"/>
                    <a:gd name="T88" fmla="*/ 0 w 1"/>
                    <a:gd name="T89" fmla="*/ 0 h 10"/>
                    <a:gd name="T90" fmla="*/ 0 w 1"/>
                    <a:gd name="T91" fmla="*/ 0 h 10"/>
                    <a:gd name="T92" fmla="*/ 0 w 1"/>
                    <a:gd name="T93" fmla="*/ 0 h 10"/>
                    <a:gd name="T94" fmla="*/ 0 w 1"/>
                    <a:gd name="T95" fmla="*/ 0 h 10"/>
                    <a:gd name="T96" fmla="*/ 0 w 1"/>
                    <a:gd name="T97" fmla="*/ 0 h 10"/>
                    <a:gd name="T98" fmla="*/ 0 w 1"/>
                    <a:gd name="T99" fmla="*/ 0 h 10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"/>
                    <a:gd name="T151" fmla="*/ 0 h 10"/>
                    <a:gd name="T152" fmla="*/ 1 w 1"/>
                    <a:gd name="T153" fmla="*/ 10 h 10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" h="10">
                      <a:moveTo>
                        <a:pt x="0" y="1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26" name="Freeform 124"/>
                <p:cNvSpPr>
                  <a:spLocks/>
                </p:cNvSpPr>
                <p:nvPr/>
              </p:nvSpPr>
              <p:spPr bwMode="auto">
                <a:xfrm>
                  <a:off x="1709" y="2567"/>
                  <a:ext cx="12" cy="20"/>
                </a:xfrm>
                <a:custGeom>
                  <a:avLst/>
                  <a:gdLst>
                    <a:gd name="T0" fmla="*/ 0 w 12"/>
                    <a:gd name="T1" fmla="*/ 20 h 20"/>
                    <a:gd name="T2" fmla="*/ 0 w 12"/>
                    <a:gd name="T3" fmla="*/ 10 h 20"/>
                    <a:gd name="T4" fmla="*/ 0 w 12"/>
                    <a:gd name="T5" fmla="*/ 10 h 20"/>
                    <a:gd name="T6" fmla="*/ 0 w 12"/>
                    <a:gd name="T7" fmla="*/ 10 h 20"/>
                    <a:gd name="T8" fmla="*/ 0 w 12"/>
                    <a:gd name="T9" fmla="*/ 10 h 20"/>
                    <a:gd name="T10" fmla="*/ 0 w 12"/>
                    <a:gd name="T11" fmla="*/ 10 h 20"/>
                    <a:gd name="T12" fmla="*/ 0 w 12"/>
                    <a:gd name="T13" fmla="*/ 10 h 20"/>
                    <a:gd name="T14" fmla="*/ 12 w 12"/>
                    <a:gd name="T15" fmla="*/ 10 h 20"/>
                    <a:gd name="T16" fmla="*/ 12 w 12"/>
                    <a:gd name="T17" fmla="*/ 10 h 20"/>
                    <a:gd name="T18" fmla="*/ 12 w 12"/>
                    <a:gd name="T19" fmla="*/ 10 h 20"/>
                    <a:gd name="T20" fmla="*/ 12 w 12"/>
                    <a:gd name="T21" fmla="*/ 10 h 20"/>
                    <a:gd name="T22" fmla="*/ 12 w 12"/>
                    <a:gd name="T23" fmla="*/ 10 h 20"/>
                    <a:gd name="T24" fmla="*/ 12 w 12"/>
                    <a:gd name="T25" fmla="*/ 10 h 20"/>
                    <a:gd name="T26" fmla="*/ 12 w 12"/>
                    <a:gd name="T27" fmla="*/ 10 h 20"/>
                    <a:gd name="T28" fmla="*/ 12 w 12"/>
                    <a:gd name="T29" fmla="*/ 10 h 20"/>
                    <a:gd name="T30" fmla="*/ 12 w 12"/>
                    <a:gd name="T31" fmla="*/ 10 h 20"/>
                    <a:gd name="T32" fmla="*/ 12 w 12"/>
                    <a:gd name="T33" fmla="*/ 10 h 20"/>
                    <a:gd name="T34" fmla="*/ 12 w 12"/>
                    <a:gd name="T35" fmla="*/ 10 h 20"/>
                    <a:gd name="T36" fmla="*/ 12 w 12"/>
                    <a:gd name="T37" fmla="*/ 10 h 20"/>
                    <a:gd name="T38" fmla="*/ 12 w 12"/>
                    <a:gd name="T39" fmla="*/ 10 h 20"/>
                    <a:gd name="T40" fmla="*/ 12 w 12"/>
                    <a:gd name="T41" fmla="*/ 10 h 20"/>
                    <a:gd name="T42" fmla="*/ 12 w 12"/>
                    <a:gd name="T43" fmla="*/ 10 h 20"/>
                    <a:gd name="T44" fmla="*/ 12 w 12"/>
                    <a:gd name="T45" fmla="*/ 10 h 20"/>
                    <a:gd name="T46" fmla="*/ 12 w 12"/>
                    <a:gd name="T47" fmla="*/ 10 h 20"/>
                    <a:gd name="T48" fmla="*/ 12 w 12"/>
                    <a:gd name="T49" fmla="*/ 10 h 20"/>
                    <a:gd name="T50" fmla="*/ 12 w 12"/>
                    <a:gd name="T51" fmla="*/ 10 h 20"/>
                    <a:gd name="T52" fmla="*/ 12 w 12"/>
                    <a:gd name="T53" fmla="*/ 10 h 20"/>
                    <a:gd name="T54" fmla="*/ 12 w 12"/>
                    <a:gd name="T55" fmla="*/ 10 h 20"/>
                    <a:gd name="T56" fmla="*/ 12 w 12"/>
                    <a:gd name="T57" fmla="*/ 10 h 20"/>
                    <a:gd name="T58" fmla="*/ 12 w 12"/>
                    <a:gd name="T59" fmla="*/ 10 h 20"/>
                    <a:gd name="T60" fmla="*/ 12 w 12"/>
                    <a:gd name="T61" fmla="*/ 10 h 20"/>
                    <a:gd name="T62" fmla="*/ 12 w 12"/>
                    <a:gd name="T63" fmla="*/ 10 h 20"/>
                    <a:gd name="T64" fmla="*/ 12 w 12"/>
                    <a:gd name="T65" fmla="*/ 10 h 20"/>
                    <a:gd name="T66" fmla="*/ 12 w 12"/>
                    <a:gd name="T67" fmla="*/ 10 h 20"/>
                    <a:gd name="T68" fmla="*/ 12 w 12"/>
                    <a:gd name="T69" fmla="*/ 10 h 20"/>
                    <a:gd name="T70" fmla="*/ 12 w 12"/>
                    <a:gd name="T71" fmla="*/ 10 h 20"/>
                    <a:gd name="T72" fmla="*/ 12 w 12"/>
                    <a:gd name="T73" fmla="*/ 0 h 20"/>
                    <a:gd name="T74" fmla="*/ 12 w 12"/>
                    <a:gd name="T75" fmla="*/ 0 h 20"/>
                    <a:gd name="T76" fmla="*/ 12 w 12"/>
                    <a:gd name="T77" fmla="*/ 0 h 20"/>
                    <a:gd name="T78" fmla="*/ 12 w 12"/>
                    <a:gd name="T79" fmla="*/ 0 h 20"/>
                    <a:gd name="T80" fmla="*/ 12 w 12"/>
                    <a:gd name="T81" fmla="*/ 0 h 20"/>
                    <a:gd name="T82" fmla="*/ 12 w 12"/>
                    <a:gd name="T83" fmla="*/ 0 h 20"/>
                    <a:gd name="T84" fmla="*/ 12 w 12"/>
                    <a:gd name="T85" fmla="*/ 0 h 20"/>
                    <a:gd name="T86" fmla="*/ 12 w 12"/>
                    <a:gd name="T87" fmla="*/ 0 h 20"/>
                    <a:gd name="T88" fmla="*/ 12 w 12"/>
                    <a:gd name="T89" fmla="*/ 0 h 20"/>
                    <a:gd name="T90" fmla="*/ 12 w 12"/>
                    <a:gd name="T91" fmla="*/ 0 h 20"/>
                    <a:gd name="T92" fmla="*/ 12 w 12"/>
                    <a:gd name="T93" fmla="*/ 0 h 20"/>
                    <a:gd name="T94" fmla="*/ 12 w 12"/>
                    <a:gd name="T95" fmla="*/ 0 h 20"/>
                    <a:gd name="T96" fmla="*/ 12 w 12"/>
                    <a:gd name="T97" fmla="*/ 0 h 20"/>
                    <a:gd name="T98" fmla="*/ 12 w 12"/>
                    <a:gd name="T99" fmla="*/ 0 h 20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2"/>
                    <a:gd name="T151" fmla="*/ 0 h 20"/>
                    <a:gd name="T152" fmla="*/ 12 w 12"/>
                    <a:gd name="T153" fmla="*/ 20 h 20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2" h="20">
                      <a:moveTo>
                        <a:pt x="0" y="20"/>
                      </a:moveTo>
                      <a:lnTo>
                        <a:pt x="0" y="10"/>
                      </a:lnTo>
                      <a:lnTo>
                        <a:pt x="12" y="10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27" name="Freeform 125"/>
                <p:cNvSpPr>
                  <a:spLocks/>
                </p:cNvSpPr>
                <p:nvPr/>
              </p:nvSpPr>
              <p:spPr bwMode="auto">
                <a:xfrm>
                  <a:off x="1721" y="2548"/>
                  <a:ext cx="11" cy="19"/>
                </a:xfrm>
                <a:custGeom>
                  <a:avLst/>
                  <a:gdLst>
                    <a:gd name="T0" fmla="*/ 0 w 11"/>
                    <a:gd name="T1" fmla="*/ 19 h 19"/>
                    <a:gd name="T2" fmla="*/ 0 w 11"/>
                    <a:gd name="T3" fmla="*/ 19 h 19"/>
                    <a:gd name="T4" fmla="*/ 0 w 11"/>
                    <a:gd name="T5" fmla="*/ 19 h 19"/>
                    <a:gd name="T6" fmla="*/ 0 w 11"/>
                    <a:gd name="T7" fmla="*/ 19 h 19"/>
                    <a:gd name="T8" fmla="*/ 0 w 11"/>
                    <a:gd name="T9" fmla="*/ 19 h 19"/>
                    <a:gd name="T10" fmla="*/ 0 w 11"/>
                    <a:gd name="T11" fmla="*/ 19 h 19"/>
                    <a:gd name="T12" fmla="*/ 0 w 11"/>
                    <a:gd name="T13" fmla="*/ 19 h 19"/>
                    <a:gd name="T14" fmla="*/ 0 w 11"/>
                    <a:gd name="T15" fmla="*/ 19 h 19"/>
                    <a:gd name="T16" fmla="*/ 0 w 11"/>
                    <a:gd name="T17" fmla="*/ 19 h 19"/>
                    <a:gd name="T18" fmla="*/ 0 w 11"/>
                    <a:gd name="T19" fmla="*/ 19 h 19"/>
                    <a:gd name="T20" fmla="*/ 0 w 11"/>
                    <a:gd name="T21" fmla="*/ 19 h 19"/>
                    <a:gd name="T22" fmla="*/ 0 w 11"/>
                    <a:gd name="T23" fmla="*/ 19 h 19"/>
                    <a:gd name="T24" fmla="*/ 0 w 11"/>
                    <a:gd name="T25" fmla="*/ 19 h 19"/>
                    <a:gd name="T26" fmla="*/ 0 w 11"/>
                    <a:gd name="T27" fmla="*/ 19 h 19"/>
                    <a:gd name="T28" fmla="*/ 0 w 11"/>
                    <a:gd name="T29" fmla="*/ 19 h 19"/>
                    <a:gd name="T30" fmla="*/ 0 w 11"/>
                    <a:gd name="T31" fmla="*/ 10 h 19"/>
                    <a:gd name="T32" fmla="*/ 0 w 11"/>
                    <a:gd name="T33" fmla="*/ 10 h 19"/>
                    <a:gd name="T34" fmla="*/ 0 w 11"/>
                    <a:gd name="T35" fmla="*/ 10 h 19"/>
                    <a:gd name="T36" fmla="*/ 0 w 11"/>
                    <a:gd name="T37" fmla="*/ 10 h 19"/>
                    <a:gd name="T38" fmla="*/ 0 w 11"/>
                    <a:gd name="T39" fmla="*/ 10 h 19"/>
                    <a:gd name="T40" fmla="*/ 0 w 11"/>
                    <a:gd name="T41" fmla="*/ 10 h 19"/>
                    <a:gd name="T42" fmla="*/ 0 w 11"/>
                    <a:gd name="T43" fmla="*/ 10 h 19"/>
                    <a:gd name="T44" fmla="*/ 0 w 11"/>
                    <a:gd name="T45" fmla="*/ 10 h 19"/>
                    <a:gd name="T46" fmla="*/ 0 w 11"/>
                    <a:gd name="T47" fmla="*/ 10 h 19"/>
                    <a:gd name="T48" fmla="*/ 11 w 11"/>
                    <a:gd name="T49" fmla="*/ 10 h 19"/>
                    <a:gd name="T50" fmla="*/ 11 w 11"/>
                    <a:gd name="T51" fmla="*/ 10 h 19"/>
                    <a:gd name="T52" fmla="*/ 11 w 11"/>
                    <a:gd name="T53" fmla="*/ 10 h 19"/>
                    <a:gd name="T54" fmla="*/ 11 w 11"/>
                    <a:gd name="T55" fmla="*/ 10 h 19"/>
                    <a:gd name="T56" fmla="*/ 11 w 11"/>
                    <a:gd name="T57" fmla="*/ 10 h 19"/>
                    <a:gd name="T58" fmla="*/ 11 w 11"/>
                    <a:gd name="T59" fmla="*/ 10 h 19"/>
                    <a:gd name="T60" fmla="*/ 11 w 11"/>
                    <a:gd name="T61" fmla="*/ 10 h 19"/>
                    <a:gd name="T62" fmla="*/ 11 w 11"/>
                    <a:gd name="T63" fmla="*/ 10 h 19"/>
                    <a:gd name="T64" fmla="*/ 11 w 11"/>
                    <a:gd name="T65" fmla="*/ 10 h 19"/>
                    <a:gd name="T66" fmla="*/ 11 w 11"/>
                    <a:gd name="T67" fmla="*/ 10 h 19"/>
                    <a:gd name="T68" fmla="*/ 11 w 11"/>
                    <a:gd name="T69" fmla="*/ 10 h 19"/>
                    <a:gd name="T70" fmla="*/ 11 w 11"/>
                    <a:gd name="T71" fmla="*/ 10 h 19"/>
                    <a:gd name="T72" fmla="*/ 11 w 11"/>
                    <a:gd name="T73" fmla="*/ 10 h 19"/>
                    <a:gd name="T74" fmla="*/ 11 w 11"/>
                    <a:gd name="T75" fmla="*/ 10 h 19"/>
                    <a:gd name="T76" fmla="*/ 11 w 11"/>
                    <a:gd name="T77" fmla="*/ 10 h 19"/>
                    <a:gd name="T78" fmla="*/ 11 w 11"/>
                    <a:gd name="T79" fmla="*/ 10 h 19"/>
                    <a:gd name="T80" fmla="*/ 11 w 11"/>
                    <a:gd name="T81" fmla="*/ 10 h 19"/>
                    <a:gd name="T82" fmla="*/ 11 w 11"/>
                    <a:gd name="T83" fmla="*/ 0 h 19"/>
                    <a:gd name="T84" fmla="*/ 11 w 11"/>
                    <a:gd name="T85" fmla="*/ 0 h 19"/>
                    <a:gd name="T86" fmla="*/ 11 w 11"/>
                    <a:gd name="T87" fmla="*/ 0 h 19"/>
                    <a:gd name="T88" fmla="*/ 11 w 11"/>
                    <a:gd name="T89" fmla="*/ 0 h 19"/>
                    <a:gd name="T90" fmla="*/ 11 w 11"/>
                    <a:gd name="T91" fmla="*/ 0 h 19"/>
                    <a:gd name="T92" fmla="*/ 11 w 11"/>
                    <a:gd name="T93" fmla="*/ 0 h 19"/>
                    <a:gd name="T94" fmla="*/ 11 w 11"/>
                    <a:gd name="T95" fmla="*/ 0 h 19"/>
                    <a:gd name="T96" fmla="*/ 11 w 11"/>
                    <a:gd name="T97" fmla="*/ 0 h 19"/>
                    <a:gd name="T98" fmla="*/ 11 w 11"/>
                    <a:gd name="T99" fmla="*/ 0 h 1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1"/>
                    <a:gd name="T151" fmla="*/ 0 h 19"/>
                    <a:gd name="T152" fmla="*/ 11 w 11"/>
                    <a:gd name="T153" fmla="*/ 19 h 19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1" h="19">
                      <a:moveTo>
                        <a:pt x="0" y="19"/>
                      </a:moveTo>
                      <a:lnTo>
                        <a:pt x="0" y="19"/>
                      </a:lnTo>
                      <a:lnTo>
                        <a:pt x="0" y="10"/>
                      </a:lnTo>
                      <a:lnTo>
                        <a:pt x="11" y="10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28" name="Freeform 126"/>
                <p:cNvSpPr>
                  <a:spLocks/>
                </p:cNvSpPr>
                <p:nvPr/>
              </p:nvSpPr>
              <p:spPr bwMode="auto">
                <a:xfrm>
                  <a:off x="1732" y="2528"/>
                  <a:ext cx="12" cy="20"/>
                </a:xfrm>
                <a:custGeom>
                  <a:avLst/>
                  <a:gdLst>
                    <a:gd name="T0" fmla="*/ 0 w 12"/>
                    <a:gd name="T1" fmla="*/ 20 h 20"/>
                    <a:gd name="T2" fmla="*/ 0 w 12"/>
                    <a:gd name="T3" fmla="*/ 20 h 20"/>
                    <a:gd name="T4" fmla="*/ 0 w 12"/>
                    <a:gd name="T5" fmla="*/ 20 h 20"/>
                    <a:gd name="T6" fmla="*/ 0 w 12"/>
                    <a:gd name="T7" fmla="*/ 20 h 20"/>
                    <a:gd name="T8" fmla="*/ 0 w 12"/>
                    <a:gd name="T9" fmla="*/ 20 h 20"/>
                    <a:gd name="T10" fmla="*/ 0 w 12"/>
                    <a:gd name="T11" fmla="*/ 20 h 20"/>
                    <a:gd name="T12" fmla="*/ 0 w 12"/>
                    <a:gd name="T13" fmla="*/ 20 h 20"/>
                    <a:gd name="T14" fmla="*/ 0 w 12"/>
                    <a:gd name="T15" fmla="*/ 20 h 20"/>
                    <a:gd name="T16" fmla="*/ 0 w 12"/>
                    <a:gd name="T17" fmla="*/ 20 h 20"/>
                    <a:gd name="T18" fmla="*/ 0 w 12"/>
                    <a:gd name="T19" fmla="*/ 20 h 20"/>
                    <a:gd name="T20" fmla="*/ 0 w 12"/>
                    <a:gd name="T21" fmla="*/ 20 h 20"/>
                    <a:gd name="T22" fmla="*/ 0 w 12"/>
                    <a:gd name="T23" fmla="*/ 20 h 20"/>
                    <a:gd name="T24" fmla="*/ 0 w 12"/>
                    <a:gd name="T25" fmla="*/ 20 h 20"/>
                    <a:gd name="T26" fmla="*/ 0 w 12"/>
                    <a:gd name="T27" fmla="*/ 20 h 20"/>
                    <a:gd name="T28" fmla="*/ 0 w 12"/>
                    <a:gd name="T29" fmla="*/ 20 h 20"/>
                    <a:gd name="T30" fmla="*/ 0 w 12"/>
                    <a:gd name="T31" fmla="*/ 10 h 20"/>
                    <a:gd name="T32" fmla="*/ 0 w 12"/>
                    <a:gd name="T33" fmla="*/ 10 h 20"/>
                    <a:gd name="T34" fmla="*/ 0 w 12"/>
                    <a:gd name="T35" fmla="*/ 10 h 20"/>
                    <a:gd name="T36" fmla="*/ 0 w 12"/>
                    <a:gd name="T37" fmla="*/ 10 h 20"/>
                    <a:gd name="T38" fmla="*/ 0 w 12"/>
                    <a:gd name="T39" fmla="*/ 10 h 20"/>
                    <a:gd name="T40" fmla="*/ 0 w 12"/>
                    <a:gd name="T41" fmla="*/ 10 h 20"/>
                    <a:gd name="T42" fmla="*/ 0 w 12"/>
                    <a:gd name="T43" fmla="*/ 10 h 20"/>
                    <a:gd name="T44" fmla="*/ 0 w 12"/>
                    <a:gd name="T45" fmla="*/ 10 h 20"/>
                    <a:gd name="T46" fmla="*/ 0 w 12"/>
                    <a:gd name="T47" fmla="*/ 10 h 20"/>
                    <a:gd name="T48" fmla="*/ 0 w 12"/>
                    <a:gd name="T49" fmla="*/ 10 h 20"/>
                    <a:gd name="T50" fmla="*/ 0 w 12"/>
                    <a:gd name="T51" fmla="*/ 10 h 20"/>
                    <a:gd name="T52" fmla="*/ 0 w 12"/>
                    <a:gd name="T53" fmla="*/ 10 h 20"/>
                    <a:gd name="T54" fmla="*/ 0 w 12"/>
                    <a:gd name="T55" fmla="*/ 10 h 20"/>
                    <a:gd name="T56" fmla="*/ 0 w 12"/>
                    <a:gd name="T57" fmla="*/ 10 h 20"/>
                    <a:gd name="T58" fmla="*/ 0 w 12"/>
                    <a:gd name="T59" fmla="*/ 10 h 20"/>
                    <a:gd name="T60" fmla="*/ 0 w 12"/>
                    <a:gd name="T61" fmla="*/ 10 h 20"/>
                    <a:gd name="T62" fmla="*/ 0 w 12"/>
                    <a:gd name="T63" fmla="*/ 10 h 20"/>
                    <a:gd name="T64" fmla="*/ 0 w 12"/>
                    <a:gd name="T65" fmla="*/ 10 h 20"/>
                    <a:gd name="T66" fmla="*/ 0 w 12"/>
                    <a:gd name="T67" fmla="*/ 10 h 20"/>
                    <a:gd name="T68" fmla="*/ 0 w 12"/>
                    <a:gd name="T69" fmla="*/ 10 h 20"/>
                    <a:gd name="T70" fmla="*/ 0 w 12"/>
                    <a:gd name="T71" fmla="*/ 10 h 20"/>
                    <a:gd name="T72" fmla="*/ 0 w 12"/>
                    <a:gd name="T73" fmla="*/ 10 h 20"/>
                    <a:gd name="T74" fmla="*/ 0 w 12"/>
                    <a:gd name="T75" fmla="*/ 0 h 20"/>
                    <a:gd name="T76" fmla="*/ 0 w 12"/>
                    <a:gd name="T77" fmla="*/ 0 h 20"/>
                    <a:gd name="T78" fmla="*/ 0 w 12"/>
                    <a:gd name="T79" fmla="*/ 0 h 20"/>
                    <a:gd name="T80" fmla="*/ 0 w 12"/>
                    <a:gd name="T81" fmla="*/ 0 h 20"/>
                    <a:gd name="T82" fmla="*/ 12 w 12"/>
                    <a:gd name="T83" fmla="*/ 0 h 20"/>
                    <a:gd name="T84" fmla="*/ 12 w 12"/>
                    <a:gd name="T85" fmla="*/ 0 h 20"/>
                    <a:gd name="T86" fmla="*/ 12 w 12"/>
                    <a:gd name="T87" fmla="*/ 0 h 20"/>
                    <a:gd name="T88" fmla="*/ 12 w 12"/>
                    <a:gd name="T89" fmla="*/ 0 h 20"/>
                    <a:gd name="T90" fmla="*/ 12 w 12"/>
                    <a:gd name="T91" fmla="*/ 0 h 20"/>
                    <a:gd name="T92" fmla="*/ 12 w 12"/>
                    <a:gd name="T93" fmla="*/ 0 h 20"/>
                    <a:gd name="T94" fmla="*/ 12 w 12"/>
                    <a:gd name="T95" fmla="*/ 0 h 20"/>
                    <a:gd name="T96" fmla="*/ 12 w 12"/>
                    <a:gd name="T97" fmla="*/ 0 h 20"/>
                    <a:gd name="T98" fmla="*/ 12 w 12"/>
                    <a:gd name="T99" fmla="*/ 0 h 20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2"/>
                    <a:gd name="T151" fmla="*/ 0 h 20"/>
                    <a:gd name="T152" fmla="*/ 12 w 12"/>
                    <a:gd name="T153" fmla="*/ 20 h 20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2" h="20">
                      <a:moveTo>
                        <a:pt x="0" y="20"/>
                      </a:moveTo>
                      <a:lnTo>
                        <a:pt x="0" y="20"/>
                      </a:lnTo>
                      <a:lnTo>
                        <a:pt x="0" y="10"/>
                      </a:lnTo>
                      <a:lnTo>
                        <a:pt x="0" y="0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29" name="Freeform 127"/>
                <p:cNvSpPr>
                  <a:spLocks/>
                </p:cNvSpPr>
                <p:nvPr/>
              </p:nvSpPr>
              <p:spPr bwMode="auto">
                <a:xfrm>
                  <a:off x="1744" y="2499"/>
                  <a:ext cx="1" cy="29"/>
                </a:xfrm>
                <a:custGeom>
                  <a:avLst/>
                  <a:gdLst>
                    <a:gd name="T0" fmla="*/ 0 w 1"/>
                    <a:gd name="T1" fmla="*/ 29 h 29"/>
                    <a:gd name="T2" fmla="*/ 0 w 1"/>
                    <a:gd name="T3" fmla="*/ 29 h 29"/>
                    <a:gd name="T4" fmla="*/ 0 w 1"/>
                    <a:gd name="T5" fmla="*/ 29 h 29"/>
                    <a:gd name="T6" fmla="*/ 0 w 1"/>
                    <a:gd name="T7" fmla="*/ 29 h 29"/>
                    <a:gd name="T8" fmla="*/ 0 w 1"/>
                    <a:gd name="T9" fmla="*/ 29 h 29"/>
                    <a:gd name="T10" fmla="*/ 0 w 1"/>
                    <a:gd name="T11" fmla="*/ 29 h 29"/>
                    <a:gd name="T12" fmla="*/ 0 w 1"/>
                    <a:gd name="T13" fmla="*/ 29 h 29"/>
                    <a:gd name="T14" fmla="*/ 0 w 1"/>
                    <a:gd name="T15" fmla="*/ 29 h 29"/>
                    <a:gd name="T16" fmla="*/ 0 w 1"/>
                    <a:gd name="T17" fmla="*/ 29 h 29"/>
                    <a:gd name="T18" fmla="*/ 0 w 1"/>
                    <a:gd name="T19" fmla="*/ 20 h 29"/>
                    <a:gd name="T20" fmla="*/ 0 w 1"/>
                    <a:gd name="T21" fmla="*/ 20 h 29"/>
                    <a:gd name="T22" fmla="*/ 0 w 1"/>
                    <a:gd name="T23" fmla="*/ 20 h 29"/>
                    <a:gd name="T24" fmla="*/ 0 w 1"/>
                    <a:gd name="T25" fmla="*/ 20 h 29"/>
                    <a:gd name="T26" fmla="*/ 0 w 1"/>
                    <a:gd name="T27" fmla="*/ 20 h 29"/>
                    <a:gd name="T28" fmla="*/ 0 w 1"/>
                    <a:gd name="T29" fmla="*/ 20 h 29"/>
                    <a:gd name="T30" fmla="*/ 0 w 1"/>
                    <a:gd name="T31" fmla="*/ 20 h 29"/>
                    <a:gd name="T32" fmla="*/ 0 w 1"/>
                    <a:gd name="T33" fmla="*/ 20 h 29"/>
                    <a:gd name="T34" fmla="*/ 0 w 1"/>
                    <a:gd name="T35" fmla="*/ 20 h 29"/>
                    <a:gd name="T36" fmla="*/ 0 w 1"/>
                    <a:gd name="T37" fmla="*/ 20 h 29"/>
                    <a:gd name="T38" fmla="*/ 0 w 1"/>
                    <a:gd name="T39" fmla="*/ 20 h 29"/>
                    <a:gd name="T40" fmla="*/ 0 w 1"/>
                    <a:gd name="T41" fmla="*/ 20 h 29"/>
                    <a:gd name="T42" fmla="*/ 0 w 1"/>
                    <a:gd name="T43" fmla="*/ 20 h 29"/>
                    <a:gd name="T44" fmla="*/ 0 w 1"/>
                    <a:gd name="T45" fmla="*/ 20 h 29"/>
                    <a:gd name="T46" fmla="*/ 0 w 1"/>
                    <a:gd name="T47" fmla="*/ 20 h 29"/>
                    <a:gd name="T48" fmla="*/ 0 w 1"/>
                    <a:gd name="T49" fmla="*/ 20 h 29"/>
                    <a:gd name="T50" fmla="*/ 0 w 1"/>
                    <a:gd name="T51" fmla="*/ 20 h 29"/>
                    <a:gd name="T52" fmla="*/ 0 w 1"/>
                    <a:gd name="T53" fmla="*/ 20 h 29"/>
                    <a:gd name="T54" fmla="*/ 0 w 1"/>
                    <a:gd name="T55" fmla="*/ 20 h 29"/>
                    <a:gd name="T56" fmla="*/ 0 w 1"/>
                    <a:gd name="T57" fmla="*/ 20 h 29"/>
                    <a:gd name="T58" fmla="*/ 0 w 1"/>
                    <a:gd name="T59" fmla="*/ 10 h 29"/>
                    <a:gd name="T60" fmla="*/ 0 w 1"/>
                    <a:gd name="T61" fmla="*/ 10 h 29"/>
                    <a:gd name="T62" fmla="*/ 0 w 1"/>
                    <a:gd name="T63" fmla="*/ 10 h 29"/>
                    <a:gd name="T64" fmla="*/ 0 w 1"/>
                    <a:gd name="T65" fmla="*/ 10 h 29"/>
                    <a:gd name="T66" fmla="*/ 0 w 1"/>
                    <a:gd name="T67" fmla="*/ 10 h 29"/>
                    <a:gd name="T68" fmla="*/ 0 w 1"/>
                    <a:gd name="T69" fmla="*/ 10 h 29"/>
                    <a:gd name="T70" fmla="*/ 0 w 1"/>
                    <a:gd name="T71" fmla="*/ 10 h 29"/>
                    <a:gd name="T72" fmla="*/ 0 w 1"/>
                    <a:gd name="T73" fmla="*/ 10 h 29"/>
                    <a:gd name="T74" fmla="*/ 0 w 1"/>
                    <a:gd name="T75" fmla="*/ 10 h 29"/>
                    <a:gd name="T76" fmla="*/ 0 w 1"/>
                    <a:gd name="T77" fmla="*/ 10 h 29"/>
                    <a:gd name="T78" fmla="*/ 0 w 1"/>
                    <a:gd name="T79" fmla="*/ 10 h 29"/>
                    <a:gd name="T80" fmla="*/ 0 w 1"/>
                    <a:gd name="T81" fmla="*/ 10 h 29"/>
                    <a:gd name="T82" fmla="*/ 0 w 1"/>
                    <a:gd name="T83" fmla="*/ 10 h 29"/>
                    <a:gd name="T84" fmla="*/ 0 w 1"/>
                    <a:gd name="T85" fmla="*/ 10 h 29"/>
                    <a:gd name="T86" fmla="*/ 0 w 1"/>
                    <a:gd name="T87" fmla="*/ 10 h 29"/>
                    <a:gd name="T88" fmla="*/ 0 w 1"/>
                    <a:gd name="T89" fmla="*/ 10 h 29"/>
                    <a:gd name="T90" fmla="*/ 0 w 1"/>
                    <a:gd name="T91" fmla="*/ 10 h 29"/>
                    <a:gd name="T92" fmla="*/ 0 w 1"/>
                    <a:gd name="T93" fmla="*/ 10 h 29"/>
                    <a:gd name="T94" fmla="*/ 0 w 1"/>
                    <a:gd name="T95" fmla="*/ 10 h 29"/>
                    <a:gd name="T96" fmla="*/ 0 w 1"/>
                    <a:gd name="T97" fmla="*/ 10 h 29"/>
                    <a:gd name="T98" fmla="*/ 0 w 1"/>
                    <a:gd name="T99" fmla="*/ 0 h 29"/>
                    <a:gd name="T100" fmla="*/ 0 w 1"/>
                    <a:gd name="T101" fmla="*/ 0 h 2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"/>
                    <a:gd name="T154" fmla="*/ 0 h 29"/>
                    <a:gd name="T155" fmla="*/ 1 w 1"/>
                    <a:gd name="T156" fmla="*/ 29 h 2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" h="29">
                      <a:moveTo>
                        <a:pt x="0" y="29"/>
                      </a:moveTo>
                      <a:lnTo>
                        <a:pt x="0" y="29"/>
                      </a:lnTo>
                      <a:lnTo>
                        <a:pt x="0" y="20"/>
                      </a:lnTo>
                      <a:lnTo>
                        <a:pt x="0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0" name="Freeform 128"/>
                <p:cNvSpPr>
                  <a:spLocks/>
                </p:cNvSpPr>
                <p:nvPr/>
              </p:nvSpPr>
              <p:spPr bwMode="auto">
                <a:xfrm>
                  <a:off x="1744" y="2480"/>
                  <a:ext cx="12" cy="19"/>
                </a:xfrm>
                <a:custGeom>
                  <a:avLst/>
                  <a:gdLst>
                    <a:gd name="T0" fmla="*/ 0 w 12"/>
                    <a:gd name="T1" fmla="*/ 19 h 19"/>
                    <a:gd name="T2" fmla="*/ 0 w 12"/>
                    <a:gd name="T3" fmla="*/ 19 h 19"/>
                    <a:gd name="T4" fmla="*/ 0 w 12"/>
                    <a:gd name="T5" fmla="*/ 19 h 19"/>
                    <a:gd name="T6" fmla="*/ 0 w 12"/>
                    <a:gd name="T7" fmla="*/ 19 h 19"/>
                    <a:gd name="T8" fmla="*/ 0 w 12"/>
                    <a:gd name="T9" fmla="*/ 19 h 19"/>
                    <a:gd name="T10" fmla="*/ 0 w 12"/>
                    <a:gd name="T11" fmla="*/ 19 h 19"/>
                    <a:gd name="T12" fmla="*/ 0 w 12"/>
                    <a:gd name="T13" fmla="*/ 19 h 19"/>
                    <a:gd name="T14" fmla="*/ 0 w 12"/>
                    <a:gd name="T15" fmla="*/ 19 h 19"/>
                    <a:gd name="T16" fmla="*/ 0 w 12"/>
                    <a:gd name="T17" fmla="*/ 19 h 19"/>
                    <a:gd name="T18" fmla="*/ 12 w 12"/>
                    <a:gd name="T19" fmla="*/ 19 h 19"/>
                    <a:gd name="T20" fmla="*/ 12 w 12"/>
                    <a:gd name="T21" fmla="*/ 19 h 19"/>
                    <a:gd name="T22" fmla="*/ 12 w 12"/>
                    <a:gd name="T23" fmla="*/ 19 h 19"/>
                    <a:gd name="T24" fmla="*/ 12 w 12"/>
                    <a:gd name="T25" fmla="*/ 19 h 19"/>
                    <a:gd name="T26" fmla="*/ 12 w 12"/>
                    <a:gd name="T27" fmla="*/ 19 h 19"/>
                    <a:gd name="T28" fmla="*/ 12 w 12"/>
                    <a:gd name="T29" fmla="*/ 19 h 19"/>
                    <a:gd name="T30" fmla="*/ 12 w 12"/>
                    <a:gd name="T31" fmla="*/ 19 h 19"/>
                    <a:gd name="T32" fmla="*/ 12 w 12"/>
                    <a:gd name="T33" fmla="*/ 19 h 19"/>
                    <a:gd name="T34" fmla="*/ 12 w 12"/>
                    <a:gd name="T35" fmla="*/ 9 h 19"/>
                    <a:gd name="T36" fmla="*/ 12 w 12"/>
                    <a:gd name="T37" fmla="*/ 9 h 19"/>
                    <a:gd name="T38" fmla="*/ 12 w 12"/>
                    <a:gd name="T39" fmla="*/ 9 h 19"/>
                    <a:gd name="T40" fmla="*/ 12 w 12"/>
                    <a:gd name="T41" fmla="*/ 9 h 19"/>
                    <a:gd name="T42" fmla="*/ 12 w 12"/>
                    <a:gd name="T43" fmla="*/ 9 h 19"/>
                    <a:gd name="T44" fmla="*/ 12 w 12"/>
                    <a:gd name="T45" fmla="*/ 9 h 19"/>
                    <a:gd name="T46" fmla="*/ 12 w 12"/>
                    <a:gd name="T47" fmla="*/ 9 h 19"/>
                    <a:gd name="T48" fmla="*/ 12 w 12"/>
                    <a:gd name="T49" fmla="*/ 9 h 19"/>
                    <a:gd name="T50" fmla="*/ 12 w 12"/>
                    <a:gd name="T51" fmla="*/ 9 h 19"/>
                    <a:gd name="T52" fmla="*/ 12 w 12"/>
                    <a:gd name="T53" fmla="*/ 9 h 19"/>
                    <a:gd name="T54" fmla="*/ 12 w 12"/>
                    <a:gd name="T55" fmla="*/ 9 h 19"/>
                    <a:gd name="T56" fmla="*/ 12 w 12"/>
                    <a:gd name="T57" fmla="*/ 9 h 19"/>
                    <a:gd name="T58" fmla="*/ 12 w 12"/>
                    <a:gd name="T59" fmla="*/ 9 h 19"/>
                    <a:gd name="T60" fmla="*/ 12 w 12"/>
                    <a:gd name="T61" fmla="*/ 9 h 19"/>
                    <a:gd name="T62" fmla="*/ 12 w 12"/>
                    <a:gd name="T63" fmla="*/ 9 h 19"/>
                    <a:gd name="T64" fmla="*/ 12 w 12"/>
                    <a:gd name="T65" fmla="*/ 9 h 19"/>
                    <a:gd name="T66" fmla="*/ 12 w 12"/>
                    <a:gd name="T67" fmla="*/ 9 h 19"/>
                    <a:gd name="T68" fmla="*/ 12 w 12"/>
                    <a:gd name="T69" fmla="*/ 9 h 19"/>
                    <a:gd name="T70" fmla="*/ 12 w 12"/>
                    <a:gd name="T71" fmla="*/ 9 h 19"/>
                    <a:gd name="T72" fmla="*/ 12 w 12"/>
                    <a:gd name="T73" fmla="*/ 0 h 19"/>
                    <a:gd name="T74" fmla="*/ 12 w 12"/>
                    <a:gd name="T75" fmla="*/ 0 h 19"/>
                    <a:gd name="T76" fmla="*/ 12 w 12"/>
                    <a:gd name="T77" fmla="*/ 0 h 19"/>
                    <a:gd name="T78" fmla="*/ 12 w 12"/>
                    <a:gd name="T79" fmla="*/ 0 h 19"/>
                    <a:gd name="T80" fmla="*/ 12 w 12"/>
                    <a:gd name="T81" fmla="*/ 0 h 19"/>
                    <a:gd name="T82" fmla="*/ 12 w 12"/>
                    <a:gd name="T83" fmla="*/ 0 h 19"/>
                    <a:gd name="T84" fmla="*/ 12 w 12"/>
                    <a:gd name="T85" fmla="*/ 0 h 19"/>
                    <a:gd name="T86" fmla="*/ 12 w 12"/>
                    <a:gd name="T87" fmla="*/ 0 h 19"/>
                    <a:gd name="T88" fmla="*/ 12 w 12"/>
                    <a:gd name="T89" fmla="*/ 0 h 19"/>
                    <a:gd name="T90" fmla="*/ 12 w 12"/>
                    <a:gd name="T91" fmla="*/ 0 h 19"/>
                    <a:gd name="T92" fmla="*/ 12 w 12"/>
                    <a:gd name="T93" fmla="*/ 0 h 19"/>
                    <a:gd name="T94" fmla="*/ 12 w 12"/>
                    <a:gd name="T95" fmla="*/ 0 h 19"/>
                    <a:gd name="T96" fmla="*/ 12 w 12"/>
                    <a:gd name="T97" fmla="*/ 0 h 19"/>
                    <a:gd name="T98" fmla="*/ 12 w 12"/>
                    <a:gd name="T99" fmla="*/ 0 h 19"/>
                    <a:gd name="T100" fmla="*/ 12 w 12"/>
                    <a:gd name="T101" fmla="*/ 0 h 1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19"/>
                    <a:gd name="T155" fmla="*/ 12 w 12"/>
                    <a:gd name="T156" fmla="*/ 19 h 1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19">
                      <a:moveTo>
                        <a:pt x="0" y="19"/>
                      </a:moveTo>
                      <a:lnTo>
                        <a:pt x="0" y="19"/>
                      </a:lnTo>
                      <a:lnTo>
                        <a:pt x="12" y="19"/>
                      </a:lnTo>
                      <a:lnTo>
                        <a:pt x="12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1" name="Freeform 129"/>
                <p:cNvSpPr>
                  <a:spLocks/>
                </p:cNvSpPr>
                <p:nvPr/>
              </p:nvSpPr>
              <p:spPr bwMode="auto">
                <a:xfrm>
                  <a:off x="1756" y="2450"/>
                  <a:ext cx="11" cy="30"/>
                </a:xfrm>
                <a:custGeom>
                  <a:avLst/>
                  <a:gdLst>
                    <a:gd name="T0" fmla="*/ 0 w 11"/>
                    <a:gd name="T1" fmla="*/ 30 h 30"/>
                    <a:gd name="T2" fmla="*/ 0 w 11"/>
                    <a:gd name="T3" fmla="*/ 30 h 30"/>
                    <a:gd name="T4" fmla="*/ 0 w 11"/>
                    <a:gd name="T5" fmla="*/ 30 h 30"/>
                    <a:gd name="T6" fmla="*/ 0 w 11"/>
                    <a:gd name="T7" fmla="*/ 30 h 30"/>
                    <a:gd name="T8" fmla="*/ 0 w 11"/>
                    <a:gd name="T9" fmla="*/ 20 h 30"/>
                    <a:gd name="T10" fmla="*/ 0 w 11"/>
                    <a:gd name="T11" fmla="*/ 20 h 30"/>
                    <a:gd name="T12" fmla="*/ 0 w 11"/>
                    <a:gd name="T13" fmla="*/ 20 h 30"/>
                    <a:gd name="T14" fmla="*/ 0 w 11"/>
                    <a:gd name="T15" fmla="*/ 20 h 30"/>
                    <a:gd name="T16" fmla="*/ 0 w 11"/>
                    <a:gd name="T17" fmla="*/ 20 h 30"/>
                    <a:gd name="T18" fmla="*/ 0 w 11"/>
                    <a:gd name="T19" fmla="*/ 20 h 30"/>
                    <a:gd name="T20" fmla="*/ 0 w 11"/>
                    <a:gd name="T21" fmla="*/ 20 h 30"/>
                    <a:gd name="T22" fmla="*/ 0 w 11"/>
                    <a:gd name="T23" fmla="*/ 20 h 30"/>
                    <a:gd name="T24" fmla="*/ 0 w 11"/>
                    <a:gd name="T25" fmla="*/ 20 h 30"/>
                    <a:gd name="T26" fmla="*/ 0 w 11"/>
                    <a:gd name="T27" fmla="*/ 20 h 30"/>
                    <a:gd name="T28" fmla="*/ 0 w 11"/>
                    <a:gd name="T29" fmla="*/ 20 h 30"/>
                    <a:gd name="T30" fmla="*/ 0 w 11"/>
                    <a:gd name="T31" fmla="*/ 20 h 30"/>
                    <a:gd name="T32" fmla="*/ 0 w 11"/>
                    <a:gd name="T33" fmla="*/ 20 h 30"/>
                    <a:gd name="T34" fmla="*/ 0 w 11"/>
                    <a:gd name="T35" fmla="*/ 20 h 30"/>
                    <a:gd name="T36" fmla="*/ 0 w 11"/>
                    <a:gd name="T37" fmla="*/ 20 h 30"/>
                    <a:gd name="T38" fmla="*/ 0 w 11"/>
                    <a:gd name="T39" fmla="*/ 20 h 30"/>
                    <a:gd name="T40" fmla="*/ 0 w 11"/>
                    <a:gd name="T41" fmla="*/ 20 h 30"/>
                    <a:gd name="T42" fmla="*/ 0 w 11"/>
                    <a:gd name="T43" fmla="*/ 20 h 30"/>
                    <a:gd name="T44" fmla="*/ 0 w 11"/>
                    <a:gd name="T45" fmla="*/ 10 h 30"/>
                    <a:gd name="T46" fmla="*/ 0 w 11"/>
                    <a:gd name="T47" fmla="*/ 10 h 30"/>
                    <a:gd name="T48" fmla="*/ 0 w 11"/>
                    <a:gd name="T49" fmla="*/ 10 h 30"/>
                    <a:gd name="T50" fmla="*/ 0 w 11"/>
                    <a:gd name="T51" fmla="*/ 10 h 30"/>
                    <a:gd name="T52" fmla="*/ 11 w 11"/>
                    <a:gd name="T53" fmla="*/ 10 h 30"/>
                    <a:gd name="T54" fmla="*/ 11 w 11"/>
                    <a:gd name="T55" fmla="*/ 10 h 30"/>
                    <a:gd name="T56" fmla="*/ 11 w 11"/>
                    <a:gd name="T57" fmla="*/ 10 h 30"/>
                    <a:gd name="T58" fmla="*/ 11 w 11"/>
                    <a:gd name="T59" fmla="*/ 10 h 30"/>
                    <a:gd name="T60" fmla="*/ 11 w 11"/>
                    <a:gd name="T61" fmla="*/ 10 h 30"/>
                    <a:gd name="T62" fmla="*/ 11 w 11"/>
                    <a:gd name="T63" fmla="*/ 10 h 30"/>
                    <a:gd name="T64" fmla="*/ 11 w 11"/>
                    <a:gd name="T65" fmla="*/ 10 h 30"/>
                    <a:gd name="T66" fmla="*/ 11 w 11"/>
                    <a:gd name="T67" fmla="*/ 10 h 30"/>
                    <a:gd name="T68" fmla="*/ 11 w 11"/>
                    <a:gd name="T69" fmla="*/ 10 h 30"/>
                    <a:gd name="T70" fmla="*/ 11 w 11"/>
                    <a:gd name="T71" fmla="*/ 10 h 30"/>
                    <a:gd name="T72" fmla="*/ 11 w 11"/>
                    <a:gd name="T73" fmla="*/ 10 h 30"/>
                    <a:gd name="T74" fmla="*/ 11 w 11"/>
                    <a:gd name="T75" fmla="*/ 10 h 30"/>
                    <a:gd name="T76" fmla="*/ 11 w 11"/>
                    <a:gd name="T77" fmla="*/ 10 h 30"/>
                    <a:gd name="T78" fmla="*/ 11 w 11"/>
                    <a:gd name="T79" fmla="*/ 10 h 30"/>
                    <a:gd name="T80" fmla="*/ 11 w 11"/>
                    <a:gd name="T81" fmla="*/ 0 h 30"/>
                    <a:gd name="T82" fmla="*/ 11 w 11"/>
                    <a:gd name="T83" fmla="*/ 0 h 30"/>
                    <a:gd name="T84" fmla="*/ 11 w 11"/>
                    <a:gd name="T85" fmla="*/ 0 h 30"/>
                    <a:gd name="T86" fmla="*/ 11 w 11"/>
                    <a:gd name="T87" fmla="*/ 0 h 30"/>
                    <a:gd name="T88" fmla="*/ 11 w 11"/>
                    <a:gd name="T89" fmla="*/ 0 h 30"/>
                    <a:gd name="T90" fmla="*/ 11 w 11"/>
                    <a:gd name="T91" fmla="*/ 0 h 30"/>
                    <a:gd name="T92" fmla="*/ 11 w 11"/>
                    <a:gd name="T93" fmla="*/ 0 h 30"/>
                    <a:gd name="T94" fmla="*/ 11 w 11"/>
                    <a:gd name="T95" fmla="*/ 0 h 30"/>
                    <a:gd name="T96" fmla="*/ 11 w 11"/>
                    <a:gd name="T97" fmla="*/ 0 h 30"/>
                    <a:gd name="T98" fmla="*/ 11 w 11"/>
                    <a:gd name="T99" fmla="*/ 0 h 30"/>
                    <a:gd name="T100" fmla="*/ 11 w 11"/>
                    <a:gd name="T101" fmla="*/ 0 h 3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1"/>
                    <a:gd name="T154" fmla="*/ 0 h 30"/>
                    <a:gd name="T155" fmla="*/ 11 w 11"/>
                    <a:gd name="T156" fmla="*/ 30 h 3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1" h="30">
                      <a:moveTo>
                        <a:pt x="0" y="30"/>
                      </a:moveTo>
                      <a:lnTo>
                        <a:pt x="0" y="30"/>
                      </a:lnTo>
                      <a:lnTo>
                        <a:pt x="0" y="20"/>
                      </a:lnTo>
                      <a:lnTo>
                        <a:pt x="0" y="10"/>
                      </a:lnTo>
                      <a:lnTo>
                        <a:pt x="11" y="10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2" name="Freeform 130"/>
                <p:cNvSpPr>
                  <a:spLocks/>
                </p:cNvSpPr>
                <p:nvPr/>
              </p:nvSpPr>
              <p:spPr bwMode="auto">
                <a:xfrm>
                  <a:off x="1767" y="2421"/>
                  <a:ext cx="12" cy="29"/>
                </a:xfrm>
                <a:custGeom>
                  <a:avLst/>
                  <a:gdLst>
                    <a:gd name="T0" fmla="*/ 0 w 12"/>
                    <a:gd name="T1" fmla="*/ 29 h 29"/>
                    <a:gd name="T2" fmla="*/ 0 w 12"/>
                    <a:gd name="T3" fmla="*/ 29 h 29"/>
                    <a:gd name="T4" fmla="*/ 0 w 12"/>
                    <a:gd name="T5" fmla="*/ 29 h 29"/>
                    <a:gd name="T6" fmla="*/ 0 w 12"/>
                    <a:gd name="T7" fmla="*/ 29 h 29"/>
                    <a:gd name="T8" fmla="*/ 0 w 12"/>
                    <a:gd name="T9" fmla="*/ 29 h 29"/>
                    <a:gd name="T10" fmla="*/ 0 w 12"/>
                    <a:gd name="T11" fmla="*/ 29 h 29"/>
                    <a:gd name="T12" fmla="*/ 0 w 12"/>
                    <a:gd name="T13" fmla="*/ 29 h 29"/>
                    <a:gd name="T14" fmla="*/ 0 w 12"/>
                    <a:gd name="T15" fmla="*/ 20 h 29"/>
                    <a:gd name="T16" fmla="*/ 0 w 12"/>
                    <a:gd name="T17" fmla="*/ 20 h 29"/>
                    <a:gd name="T18" fmla="*/ 0 w 12"/>
                    <a:gd name="T19" fmla="*/ 20 h 29"/>
                    <a:gd name="T20" fmla="*/ 0 w 12"/>
                    <a:gd name="T21" fmla="*/ 20 h 29"/>
                    <a:gd name="T22" fmla="*/ 0 w 12"/>
                    <a:gd name="T23" fmla="*/ 20 h 29"/>
                    <a:gd name="T24" fmla="*/ 0 w 12"/>
                    <a:gd name="T25" fmla="*/ 20 h 29"/>
                    <a:gd name="T26" fmla="*/ 0 w 12"/>
                    <a:gd name="T27" fmla="*/ 20 h 29"/>
                    <a:gd name="T28" fmla="*/ 0 w 12"/>
                    <a:gd name="T29" fmla="*/ 20 h 29"/>
                    <a:gd name="T30" fmla="*/ 0 w 12"/>
                    <a:gd name="T31" fmla="*/ 20 h 29"/>
                    <a:gd name="T32" fmla="*/ 0 w 12"/>
                    <a:gd name="T33" fmla="*/ 20 h 29"/>
                    <a:gd name="T34" fmla="*/ 0 w 12"/>
                    <a:gd name="T35" fmla="*/ 20 h 29"/>
                    <a:gd name="T36" fmla="*/ 0 w 12"/>
                    <a:gd name="T37" fmla="*/ 20 h 29"/>
                    <a:gd name="T38" fmla="*/ 0 w 12"/>
                    <a:gd name="T39" fmla="*/ 20 h 29"/>
                    <a:gd name="T40" fmla="*/ 0 w 12"/>
                    <a:gd name="T41" fmla="*/ 20 h 29"/>
                    <a:gd name="T42" fmla="*/ 0 w 12"/>
                    <a:gd name="T43" fmla="*/ 20 h 29"/>
                    <a:gd name="T44" fmla="*/ 0 w 12"/>
                    <a:gd name="T45" fmla="*/ 20 h 29"/>
                    <a:gd name="T46" fmla="*/ 0 w 12"/>
                    <a:gd name="T47" fmla="*/ 20 h 29"/>
                    <a:gd name="T48" fmla="*/ 0 w 12"/>
                    <a:gd name="T49" fmla="*/ 20 h 29"/>
                    <a:gd name="T50" fmla="*/ 0 w 12"/>
                    <a:gd name="T51" fmla="*/ 10 h 29"/>
                    <a:gd name="T52" fmla="*/ 0 w 12"/>
                    <a:gd name="T53" fmla="*/ 10 h 29"/>
                    <a:gd name="T54" fmla="*/ 0 w 12"/>
                    <a:gd name="T55" fmla="*/ 10 h 29"/>
                    <a:gd name="T56" fmla="*/ 0 w 12"/>
                    <a:gd name="T57" fmla="*/ 10 h 29"/>
                    <a:gd name="T58" fmla="*/ 0 w 12"/>
                    <a:gd name="T59" fmla="*/ 10 h 29"/>
                    <a:gd name="T60" fmla="*/ 0 w 12"/>
                    <a:gd name="T61" fmla="*/ 10 h 29"/>
                    <a:gd name="T62" fmla="*/ 0 w 12"/>
                    <a:gd name="T63" fmla="*/ 10 h 29"/>
                    <a:gd name="T64" fmla="*/ 0 w 12"/>
                    <a:gd name="T65" fmla="*/ 10 h 29"/>
                    <a:gd name="T66" fmla="*/ 0 w 12"/>
                    <a:gd name="T67" fmla="*/ 10 h 29"/>
                    <a:gd name="T68" fmla="*/ 0 w 12"/>
                    <a:gd name="T69" fmla="*/ 10 h 29"/>
                    <a:gd name="T70" fmla="*/ 0 w 12"/>
                    <a:gd name="T71" fmla="*/ 10 h 29"/>
                    <a:gd name="T72" fmla="*/ 0 w 12"/>
                    <a:gd name="T73" fmla="*/ 10 h 29"/>
                    <a:gd name="T74" fmla="*/ 0 w 12"/>
                    <a:gd name="T75" fmla="*/ 10 h 29"/>
                    <a:gd name="T76" fmla="*/ 0 w 12"/>
                    <a:gd name="T77" fmla="*/ 10 h 29"/>
                    <a:gd name="T78" fmla="*/ 0 w 12"/>
                    <a:gd name="T79" fmla="*/ 10 h 29"/>
                    <a:gd name="T80" fmla="*/ 0 w 12"/>
                    <a:gd name="T81" fmla="*/ 10 h 29"/>
                    <a:gd name="T82" fmla="*/ 0 w 12"/>
                    <a:gd name="T83" fmla="*/ 10 h 29"/>
                    <a:gd name="T84" fmla="*/ 0 w 12"/>
                    <a:gd name="T85" fmla="*/ 10 h 29"/>
                    <a:gd name="T86" fmla="*/ 12 w 12"/>
                    <a:gd name="T87" fmla="*/ 0 h 29"/>
                    <a:gd name="T88" fmla="*/ 12 w 12"/>
                    <a:gd name="T89" fmla="*/ 0 h 29"/>
                    <a:gd name="T90" fmla="*/ 12 w 12"/>
                    <a:gd name="T91" fmla="*/ 0 h 29"/>
                    <a:gd name="T92" fmla="*/ 12 w 12"/>
                    <a:gd name="T93" fmla="*/ 0 h 29"/>
                    <a:gd name="T94" fmla="*/ 12 w 12"/>
                    <a:gd name="T95" fmla="*/ 0 h 29"/>
                    <a:gd name="T96" fmla="*/ 12 w 12"/>
                    <a:gd name="T97" fmla="*/ 0 h 29"/>
                    <a:gd name="T98" fmla="*/ 12 w 12"/>
                    <a:gd name="T99" fmla="*/ 0 h 29"/>
                    <a:gd name="T100" fmla="*/ 12 w 12"/>
                    <a:gd name="T101" fmla="*/ 0 h 2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29"/>
                    <a:gd name="T155" fmla="*/ 12 w 12"/>
                    <a:gd name="T156" fmla="*/ 29 h 2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29">
                      <a:moveTo>
                        <a:pt x="0" y="29"/>
                      </a:moveTo>
                      <a:lnTo>
                        <a:pt x="0" y="29"/>
                      </a:lnTo>
                      <a:lnTo>
                        <a:pt x="0" y="20"/>
                      </a:lnTo>
                      <a:lnTo>
                        <a:pt x="0" y="10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3" name="Freeform 131"/>
                <p:cNvSpPr>
                  <a:spLocks/>
                </p:cNvSpPr>
                <p:nvPr/>
              </p:nvSpPr>
              <p:spPr bwMode="auto">
                <a:xfrm>
                  <a:off x="1779" y="2392"/>
                  <a:ext cx="1" cy="29"/>
                </a:xfrm>
                <a:custGeom>
                  <a:avLst/>
                  <a:gdLst>
                    <a:gd name="T0" fmla="*/ 0 w 1"/>
                    <a:gd name="T1" fmla="*/ 29 h 29"/>
                    <a:gd name="T2" fmla="*/ 0 w 1"/>
                    <a:gd name="T3" fmla="*/ 29 h 29"/>
                    <a:gd name="T4" fmla="*/ 0 w 1"/>
                    <a:gd name="T5" fmla="*/ 29 h 29"/>
                    <a:gd name="T6" fmla="*/ 0 w 1"/>
                    <a:gd name="T7" fmla="*/ 29 h 29"/>
                    <a:gd name="T8" fmla="*/ 0 w 1"/>
                    <a:gd name="T9" fmla="*/ 29 h 29"/>
                    <a:gd name="T10" fmla="*/ 0 w 1"/>
                    <a:gd name="T11" fmla="*/ 29 h 29"/>
                    <a:gd name="T12" fmla="*/ 0 w 1"/>
                    <a:gd name="T13" fmla="*/ 29 h 29"/>
                    <a:gd name="T14" fmla="*/ 0 w 1"/>
                    <a:gd name="T15" fmla="*/ 29 h 29"/>
                    <a:gd name="T16" fmla="*/ 0 w 1"/>
                    <a:gd name="T17" fmla="*/ 29 h 29"/>
                    <a:gd name="T18" fmla="*/ 0 w 1"/>
                    <a:gd name="T19" fmla="*/ 29 h 29"/>
                    <a:gd name="T20" fmla="*/ 0 w 1"/>
                    <a:gd name="T21" fmla="*/ 29 h 29"/>
                    <a:gd name="T22" fmla="*/ 0 w 1"/>
                    <a:gd name="T23" fmla="*/ 19 h 29"/>
                    <a:gd name="T24" fmla="*/ 0 w 1"/>
                    <a:gd name="T25" fmla="*/ 19 h 29"/>
                    <a:gd name="T26" fmla="*/ 0 w 1"/>
                    <a:gd name="T27" fmla="*/ 19 h 29"/>
                    <a:gd name="T28" fmla="*/ 0 w 1"/>
                    <a:gd name="T29" fmla="*/ 19 h 29"/>
                    <a:gd name="T30" fmla="*/ 0 w 1"/>
                    <a:gd name="T31" fmla="*/ 19 h 29"/>
                    <a:gd name="T32" fmla="*/ 0 w 1"/>
                    <a:gd name="T33" fmla="*/ 19 h 29"/>
                    <a:gd name="T34" fmla="*/ 0 w 1"/>
                    <a:gd name="T35" fmla="*/ 19 h 29"/>
                    <a:gd name="T36" fmla="*/ 0 w 1"/>
                    <a:gd name="T37" fmla="*/ 19 h 29"/>
                    <a:gd name="T38" fmla="*/ 0 w 1"/>
                    <a:gd name="T39" fmla="*/ 19 h 29"/>
                    <a:gd name="T40" fmla="*/ 0 w 1"/>
                    <a:gd name="T41" fmla="*/ 19 h 29"/>
                    <a:gd name="T42" fmla="*/ 0 w 1"/>
                    <a:gd name="T43" fmla="*/ 19 h 29"/>
                    <a:gd name="T44" fmla="*/ 0 w 1"/>
                    <a:gd name="T45" fmla="*/ 19 h 29"/>
                    <a:gd name="T46" fmla="*/ 0 w 1"/>
                    <a:gd name="T47" fmla="*/ 19 h 29"/>
                    <a:gd name="T48" fmla="*/ 0 w 1"/>
                    <a:gd name="T49" fmla="*/ 19 h 29"/>
                    <a:gd name="T50" fmla="*/ 0 w 1"/>
                    <a:gd name="T51" fmla="*/ 19 h 29"/>
                    <a:gd name="T52" fmla="*/ 0 w 1"/>
                    <a:gd name="T53" fmla="*/ 19 h 29"/>
                    <a:gd name="T54" fmla="*/ 0 w 1"/>
                    <a:gd name="T55" fmla="*/ 19 h 29"/>
                    <a:gd name="T56" fmla="*/ 0 w 1"/>
                    <a:gd name="T57" fmla="*/ 19 h 29"/>
                    <a:gd name="T58" fmla="*/ 0 w 1"/>
                    <a:gd name="T59" fmla="*/ 19 h 29"/>
                    <a:gd name="T60" fmla="*/ 0 w 1"/>
                    <a:gd name="T61" fmla="*/ 10 h 29"/>
                    <a:gd name="T62" fmla="*/ 0 w 1"/>
                    <a:gd name="T63" fmla="*/ 10 h 29"/>
                    <a:gd name="T64" fmla="*/ 0 w 1"/>
                    <a:gd name="T65" fmla="*/ 10 h 29"/>
                    <a:gd name="T66" fmla="*/ 0 w 1"/>
                    <a:gd name="T67" fmla="*/ 10 h 29"/>
                    <a:gd name="T68" fmla="*/ 0 w 1"/>
                    <a:gd name="T69" fmla="*/ 10 h 29"/>
                    <a:gd name="T70" fmla="*/ 0 w 1"/>
                    <a:gd name="T71" fmla="*/ 10 h 29"/>
                    <a:gd name="T72" fmla="*/ 0 w 1"/>
                    <a:gd name="T73" fmla="*/ 10 h 29"/>
                    <a:gd name="T74" fmla="*/ 0 w 1"/>
                    <a:gd name="T75" fmla="*/ 10 h 29"/>
                    <a:gd name="T76" fmla="*/ 0 w 1"/>
                    <a:gd name="T77" fmla="*/ 10 h 29"/>
                    <a:gd name="T78" fmla="*/ 0 w 1"/>
                    <a:gd name="T79" fmla="*/ 10 h 29"/>
                    <a:gd name="T80" fmla="*/ 0 w 1"/>
                    <a:gd name="T81" fmla="*/ 10 h 29"/>
                    <a:gd name="T82" fmla="*/ 0 w 1"/>
                    <a:gd name="T83" fmla="*/ 10 h 29"/>
                    <a:gd name="T84" fmla="*/ 0 w 1"/>
                    <a:gd name="T85" fmla="*/ 10 h 29"/>
                    <a:gd name="T86" fmla="*/ 0 w 1"/>
                    <a:gd name="T87" fmla="*/ 10 h 29"/>
                    <a:gd name="T88" fmla="*/ 0 w 1"/>
                    <a:gd name="T89" fmla="*/ 10 h 29"/>
                    <a:gd name="T90" fmla="*/ 0 w 1"/>
                    <a:gd name="T91" fmla="*/ 10 h 29"/>
                    <a:gd name="T92" fmla="*/ 0 w 1"/>
                    <a:gd name="T93" fmla="*/ 10 h 29"/>
                    <a:gd name="T94" fmla="*/ 0 w 1"/>
                    <a:gd name="T95" fmla="*/ 10 h 29"/>
                    <a:gd name="T96" fmla="*/ 0 w 1"/>
                    <a:gd name="T97" fmla="*/ 10 h 29"/>
                    <a:gd name="T98" fmla="*/ 0 w 1"/>
                    <a:gd name="T99" fmla="*/ 0 h 29"/>
                    <a:gd name="T100" fmla="*/ 0 w 1"/>
                    <a:gd name="T101" fmla="*/ 0 h 2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"/>
                    <a:gd name="T154" fmla="*/ 0 h 29"/>
                    <a:gd name="T155" fmla="*/ 1 w 1"/>
                    <a:gd name="T156" fmla="*/ 29 h 2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" h="29">
                      <a:moveTo>
                        <a:pt x="0" y="29"/>
                      </a:moveTo>
                      <a:lnTo>
                        <a:pt x="0" y="29"/>
                      </a:lnTo>
                      <a:lnTo>
                        <a:pt x="0" y="19"/>
                      </a:lnTo>
                      <a:lnTo>
                        <a:pt x="0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4" name="Freeform 132"/>
                <p:cNvSpPr>
                  <a:spLocks/>
                </p:cNvSpPr>
                <p:nvPr/>
              </p:nvSpPr>
              <p:spPr bwMode="auto">
                <a:xfrm>
                  <a:off x="1779" y="2372"/>
                  <a:ext cx="11" cy="20"/>
                </a:xfrm>
                <a:custGeom>
                  <a:avLst/>
                  <a:gdLst>
                    <a:gd name="T0" fmla="*/ 0 w 11"/>
                    <a:gd name="T1" fmla="*/ 20 h 20"/>
                    <a:gd name="T2" fmla="*/ 0 w 11"/>
                    <a:gd name="T3" fmla="*/ 20 h 20"/>
                    <a:gd name="T4" fmla="*/ 0 w 11"/>
                    <a:gd name="T5" fmla="*/ 20 h 20"/>
                    <a:gd name="T6" fmla="*/ 0 w 11"/>
                    <a:gd name="T7" fmla="*/ 20 h 20"/>
                    <a:gd name="T8" fmla="*/ 0 w 11"/>
                    <a:gd name="T9" fmla="*/ 20 h 20"/>
                    <a:gd name="T10" fmla="*/ 0 w 11"/>
                    <a:gd name="T11" fmla="*/ 20 h 20"/>
                    <a:gd name="T12" fmla="*/ 0 w 11"/>
                    <a:gd name="T13" fmla="*/ 20 h 20"/>
                    <a:gd name="T14" fmla="*/ 0 w 11"/>
                    <a:gd name="T15" fmla="*/ 20 h 20"/>
                    <a:gd name="T16" fmla="*/ 0 w 11"/>
                    <a:gd name="T17" fmla="*/ 20 h 20"/>
                    <a:gd name="T18" fmla="*/ 0 w 11"/>
                    <a:gd name="T19" fmla="*/ 20 h 20"/>
                    <a:gd name="T20" fmla="*/ 11 w 11"/>
                    <a:gd name="T21" fmla="*/ 20 h 20"/>
                    <a:gd name="T22" fmla="*/ 11 w 11"/>
                    <a:gd name="T23" fmla="*/ 20 h 20"/>
                    <a:gd name="T24" fmla="*/ 11 w 11"/>
                    <a:gd name="T25" fmla="*/ 20 h 20"/>
                    <a:gd name="T26" fmla="*/ 11 w 11"/>
                    <a:gd name="T27" fmla="*/ 20 h 20"/>
                    <a:gd name="T28" fmla="*/ 11 w 11"/>
                    <a:gd name="T29" fmla="*/ 20 h 20"/>
                    <a:gd name="T30" fmla="*/ 11 w 11"/>
                    <a:gd name="T31" fmla="*/ 20 h 20"/>
                    <a:gd name="T32" fmla="*/ 11 w 11"/>
                    <a:gd name="T33" fmla="*/ 20 h 20"/>
                    <a:gd name="T34" fmla="*/ 11 w 11"/>
                    <a:gd name="T35" fmla="*/ 20 h 20"/>
                    <a:gd name="T36" fmla="*/ 11 w 11"/>
                    <a:gd name="T37" fmla="*/ 10 h 20"/>
                    <a:gd name="T38" fmla="*/ 11 w 11"/>
                    <a:gd name="T39" fmla="*/ 10 h 20"/>
                    <a:gd name="T40" fmla="*/ 11 w 11"/>
                    <a:gd name="T41" fmla="*/ 10 h 20"/>
                    <a:gd name="T42" fmla="*/ 11 w 11"/>
                    <a:gd name="T43" fmla="*/ 10 h 20"/>
                    <a:gd name="T44" fmla="*/ 11 w 11"/>
                    <a:gd name="T45" fmla="*/ 10 h 20"/>
                    <a:gd name="T46" fmla="*/ 11 w 11"/>
                    <a:gd name="T47" fmla="*/ 10 h 20"/>
                    <a:gd name="T48" fmla="*/ 11 w 11"/>
                    <a:gd name="T49" fmla="*/ 10 h 20"/>
                    <a:gd name="T50" fmla="*/ 11 w 11"/>
                    <a:gd name="T51" fmla="*/ 10 h 20"/>
                    <a:gd name="T52" fmla="*/ 11 w 11"/>
                    <a:gd name="T53" fmla="*/ 10 h 20"/>
                    <a:gd name="T54" fmla="*/ 11 w 11"/>
                    <a:gd name="T55" fmla="*/ 10 h 20"/>
                    <a:gd name="T56" fmla="*/ 11 w 11"/>
                    <a:gd name="T57" fmla="*/ 10 h 20"/>
                    <a:gd name="T58" fmla="*/ 11 w 11"/>
                    <a:gd name="T59" fmla="*/ 10 h 20"/>
                    <a:gd name="T60" fmla="*/ 11 w 11"/>
                    <a:gd name="T61" fmla="*/ 10 h 20"/>
                    <a:gd name="T62" fmla="*/ 11 w 11"/>
                    <a:gd name="T63" fmla="*/ 10 h 20"/>
                    <a:gd name="T64" fmla="*/ 11 w 11"/>
                    <a:gd name="T65" fmla="*/ 10 h 20"/>
                    <a:gd name="T66" fmla="*/ 11 w 11"/>
                    <a:gd name="T67" fmla="*/ 10 h 20"/>
                    <a:gd name="T68" fmla="*/ 11 w 11"/>
                    <a:gd name="T69" fmla="*/ 10 h 20"/>
                    <a:gd name="T70" fmla="*/ 11 w 11"/>
                    <a:gd name="T71" fmla="*/ 10 h 20"/>
                    <a:gd name="T72" fmla="*/ 11 w 11"/>
                    <a:gd name="T73" fmla="*/ 10 h 20"/>
                    <a:gd name="T74" fmla="*/ 11 w 11"/>
                    <a:gd name="T75" fmla="*/ 10 h 20"/>
                    <a:gd name="T76" fmla="*/ 11 w 11"/>
                    <a:gd name="T77" fmla="*/ 10 h 20"/>
                    <a:gd name="T78" fmla="*/ 11 w 11"/>
                    <a:gd name="T79" fmla="*/ 0 h 20"/>
                    <a:gd name="T80" fmla="*/ 11 w 11"/>
                    <a:gd name="T81" fmla="*/ 0 h 20"/>
                    <a:gd name="T82" fmla="*/ 11 w 11"/>
                    <a:gd name="T83" fmla="*/ 0 h 20"/>
                    <a:gd name="T84" fmla="*/ 11 w 11"/>
                    <a:gd name="T85" fmla="*/ 0 h 20"/>
                    <a:gd name="T86" fmla="*/ 11 w 11"/>
                    <a:gd name="T87" fmla="*/ 0 h 20"/>
                    <a:gd name="T88" fmla="*/ 11 w 11"/>
                    <a:gd name="T89" fmla="*/ 0 h 20"/>
                    <a:gd name="T90" fmla="*/ 11 w 11"/>
                    <a:gd name="T91" fmla="*/ 0 h 20"/>
                    <a:gd name="T92" fmla="*/ 11 w 11"/>
                    <a:gd name="T93" fmla="*/ 0 h 20"/>
                    <a:gd name="T94" fmla="*/ 11 w 11"/>
                    <a:gd name="T95" fmla="*/ 0 h 20"/>
                    <a:gd name="T96" fmla="*/ 11 w 11"/>
                    <a:gd name="T97" fmla="*/ 0 h 20"/>
                    <a:gd name="T98" fmla="*/ 11 w 11"/>
                    <a:gd name="T99" fmla="*/ 0 h 20"/>
                    <a:gd name="T100" fmla="*/ 11 w 11"/>
                    <a:gd name="T101" fmla="*/ 0 h 2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1"/>
                    <a:gd name="T154" fmla="*/ 0 h 20"/>
                    <a:gd name="T155" fmla="*/ 11 w 11"/>
                    <a:gd name="T156" fmla="*/ 20 h 2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1" h="20">
                      <a:moveTo>
                        <a:pt x="0" y="20"/>
                      </a:moveTo>
                      <a:lnTo>
                        <a:pt x="0" y="20"/>
                      </a:lnTo>
                      <a:lnTo>
                        <a:pt x="11" y="20"/>
                      </a:lnTo>
                      <a:lnTo>
                        <a:pt x="11" y="10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5" name="Freeform 133"/>
                <p:cNvSpPr>
                  <a:spLocks/>
                </p:cNvSpPr>
                <p:nvPr/>
              </p:nvSpPr>
              <p:spPr bwMode="auto">
                <a:xfrm>
                  <a:off x="1790" y="2353"/>
                  <a:ext cx="12" cy="19"/>
                </a:xfrm>
                <a:custGeom>
                  <a:avLst/>
                  <a:gdLst>
                    <a:gd name="T0" fmla="*/ 0 w 12"/>
                    <a:gd name="T1" fmla="*/ 19 h 19"/>
                    <a:gd name="T2" fmla="*/ 0 w 12"/>
                    <a:gd name="T3" fmla="*/ 19 h 19"/>
                    <a:gd name="T4" fmla="*/ 0 w 12"/>
                    <a:gd name="T5" fmla="*/ 19 h 19"/>
                    <a:gd name="T6" fmla="*/ 0 w 12"/>
                    <a:gd name="T7" fmla="*/ 19 h 19"/>
                    <a:gd name="T8" fmla="*/ 0 w 12"/>
                    <a:gd name="T9" fmla="*/ 19 h 19"/>
                    <a:gd name="T10" fmla="*/ 0 w 12"/>
                    <a:gd name="T11" fmla="*/ 19 h 19"/>
                    <a:gd name="T12" fmla="*/ 0 w 12"/>
                    <a:gd name="T13" fmla="*/ 19 h 19"/>
                    <a:gd name="T14" fmla="*/ 0 w 12"/>
                    <a:gd name="T15" fmla="*/ 19 h 19"/>
                    <a:gd name="T16" fmla="*/ 0 w 12"/>
                    <a:gd name="T17" fmla="*/ 19 h 19"/>
                    <a:gd name="T18" fmla="*/ 0 w 12"/>
                    <a:gd name="T19" fmla="*/ 19 h 19"/>
                    <a:gd name="T20" fmla="*/ 0 w 12"/>
                    <a:gd name="T21" fmla="*/ 10 h 19"/>
                    <a:gd name="T22" fmla="*/ 0 w 12"/>
                    <a:gd name="T23" fmla="*/ 10 h 19"/>
                    <a:gd name="T24" fmla="*/ 0 w 12"/>
                    <a:gd name="T25" fmla="*/ 10 h 19"/>
                    <a:gd name="T26" fmla="*/ 0 w 12"/>
                    <a:gd name="T27" fmla="*/ 10 h 19"/>
                    <a:gd name="T28" fmla="*/ 0 w 12"/>
                    <a:gd name="T29" fmla="*/ 10 h 19"/>
                    <a:gd name="T30" fmla="*/ 0 w 12"/>
                    <a:gd name="T31" fmla="*/ 10 h 19"/>
                    <a:gd name="T32" fmla="*/ 0 w 12"/>
                    <a:gd name="T33" fmla="*/ 10 h 19"/>
                    <a:gd name="T34" fmla="*/ 0 w 12"/>
                    <a:gd name="T35" fmla="*/ 10 h 19"/>
                    <a:gd name="T36" fmla="*/ 0 w 12"/>
                    <a:gd name="T37" fmla="*/ 10 h 19"/>
                    <a:gd name="T38" fmla="*/ 0 w 12"/>
                    <a:gd name="T39" fmla="*/ 10 h 19"/>
                    <a:gd name="T40" fmla="*/ 0 w 12"/>
                    <a:gd name="T41" fmla="*/ 10 h 19"/>
                    <a:gd name="T42" fmla="*/ 0 w 12"/>
                    <a:gd name="T43" fmla="*/ 10 h 19"/>
                    <a:gd name="T44" fmla="*/ 0 w 12"/>
                    <a:gd name="T45" fmla="*/ 10 h 19"/>
                    <a:gd name="T46" fmla="*/ 0 w 12"/>
                    <a:gd name="T47" fmla="*/ 10 h 19"/>
                    <a:gd name="T48" fmla="*/ 0 w 12"/>
                    <a:gd name="T49" fmla="*/ 10 h 19"/>
                    <a:gd name="T50" fmla="*/ 0 w 12"/>
                    <a:gd name="T51" fmla="*/ 10 h 19"/>
                    <a:gd name="T52" fmla="*/ 0 w 12"/>
                    <a:gd name="T53" fmla="*/ 10 h 19"/>
                    <a:gd name="T54" fmla="*/ 0 w 12"/>
                    <a:gd name="T55" fmla="*/ 10 h 19"/>
                    <a:gd name="T56" fmla="*/ 12 w 12"/>
                    <a:gd name="T57" fmla="*/ 10 h 19"/>
                    <a:gd name="T58" fmla="*/ 12 w 12"/>
                    <a:gd name="T59" fmla="*/ 10 h 19"/>
                    <a:gd name="T60" fmla="*/ 12 w 12"/>
                    <a:gd name="T61" fmla="*/ 10 h 19"/>
                    <a:gd name="T62" fmla="*/ 12 w 12"/>
                    <a:gd name="T63" fmla="*/ 10 h 19"/>
                    <a:gd name="T64" fmla="*/ 12 w 12"/>
                    <a:gd name="T65" fmla="*/ 10 h 19"/>
                    <a:gd name="T66" fmla="*/ 12 w 12"/>
                    <a:gd name="T67" fmla="*/ 0 h 19"/>
                    <a:gd name="T68" fmla="*/ 12 w 12"/>
                    <a:gd name="T69" fmla="*/ 0 h 19"/>
                    <a:gd name="T70" fmla="*/ 12 w 12"/>
                    <a:gd name="T71" fmla="*/ 0 h 19"/>
                    <a:gd name="T72" fmla="*/ 12 w 12"/>
                    <a:gd name="T73" fmla="*/ 0 h 19"/>
                    <a:gd name="T74" fmla="*/ 12 w 12"/>
                    <a:gd name="T75" fmla="*/ 0 h 19"/>
                    <a:gd name="T76" fmla="*/ 12 w 12"/>
                    <a:gd name="T77" fmla="*/ 0 h 19"/>
                    <a:gd name="T78" fmla="*/ 12 w 12"/>
                    <a:gd name="T79" fmla="*/ 0 h 19"/>
                    <a:gd name="T80" fmla="*/ 12 w 12"/>
                    <a:gd name="T81" fmla="*/ 0 h 19"/>
                    <a:gd name="T82" fmla="*/ 12 w 12"/>
                    <a:gd name="T83" fmla="*/ 0 h 19"/>
                    <a:gd name="T84" fmla="*/ 12 w 12"/>
                    <a:gd name="T85" fmla="*/ 0 h 19"/>
                    <a:gd name="T86" fmla="*/ 12 w 12"/>
                    <a:gd name="T87" fmla="*/ 0 h 19"/>
                    <a:gd name="T88" fmla="*/ 12 w 12"/>
                    <a:gd name="T89" fmla="*/ 0 h 19"/>
                    <a:gd name="T90" fmla="*/ 12 w 12"/>
                    <a:gd name="T91" fmla="*/ 0 h 19"/>
                    <a:gd name="T92" fmla="*/ 12 w 12"/>
                    <a:gd name="T93" fmla="*/ 0 h 19"/>
                    <a:gd name="T94" fmla="*/ 12 w 12"/>
                    <a:gd name="T95" fmla="*/ 0 h 19"/>
                    <a:gd name="T96" fmla="*/ 12 w 12"/>
                    <a:gd name="T97" fmla="*/ 0 h 19"/>
                    <a:gd name="T98" fmla="*/ 12 w 12"/>
                    <a:gd name="T99" fmla="*/ 0 h 19"/>
                    <a:gd name="T100" fmla="*/ 12 w 12"/>
                    <a:gd name="T101" fmla="*/ 0 h 1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19"/>
                    <a:gd name="T155" fmla="*/ 12 w 12"/>
                    <a:gd name="T156" fmla="*/ 19 h 1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19">
                      <a:moveTo>
                        <a:pt x="0" y="19"/>
                      </a:moveTo>
                      <a:lnTo>
                        <a:pt x="0" y="19"/>
                      </a:lnTo>
                      <a:lnTo>
                        <a:pt x="0" y="10"/>
                      </a:lnTo>
                      <a:lnTo>
                        <a:pt x="12" y="10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6" name="Freeform 134"/>
                <p:cNvSpPr>
                  <a:spLocks/>
                </p:cNvSpPr>
                <p:nvPr/>
              </p:nvSpPr>
              <p:spPr bwMode="auto">
                <a:xfrm>
                  <a:off x="1802" y="2333"/>
                  <a:ext cx="11" cy="20"/>
                </a:xfrm>
                <a:custGeom>
                  <a:avLst/>
                  <a:gdLst>
                    <a:gd name="T0" fmla="*/ 0 w 11"/>
                    <a:gd name="T1" fmla="*/ 20 h 20"/>
                    <a:gd name="T2" fmla="*/ 0 w 11"/>
                    <a:gd name="T3" fmla="*/ 20 h 20"/>
                    <a:gd name="T4" fmla="*/ 0 w 11"/>
                    <a:gd name="T5" fmla="*/ 20 h 20"/>
                    <a:gd name="T6" fmla="*/ 0 w 11"/>
                    <a:gd name="T7" fmla="*/ 20 h 20"/>
                    <a:gd name="T8" fmla="*/ 0 w 11"/>
                    <a:gd name="T9" fmla="*/ 20 h 20"/>
                    <a:gd name="T10" fmla="*/ 0 w 11"/>
                    <a:gd name="T11" fmla="*/ 20 h 20"/>
                    <a:gd name="T12" fmla="*/ 0 w 11"/>
                    <a:gd name="T13" fmla="*/ 20 h 20"/>
                    <a:gd name="T14" fmla="*/ 0 w 11"/>
                    <a:gd name="T15" fmla="*/ 10 h 20"/>
                    <a:gd name="T16" fmla="*/ 0 w 11"/>
                    <a:gd name="T17" fmla="*/ 10 h 20"/>
                    <a:gd name="T18" fmla="*/ 0 w 11"/>
                    <a:gd name="T19" fmla="*/ 10 h 20"/>
                    <a:gd name="T20" fmla="*/ 0 w 11"/>
                    <a:gd name="T21" fmla="*/ 10 h 20"/>
                    <a:gd name="T22" fmla="*/ 0 w 11"/>
                    <a:gd name="T23" fmla="*/ 10 h 20"/>
                    <a:gd name="T24" fmla="*/ 0 w 11"/>
                    <a:gd name="T25" fmla="*/ 10 h 20"/>
                    <a:gd name="T26" fmla="*/ 0 w 11"/>
                    <a:gd name="T27" fmla="*/ 10 h 20"/>
                    <a:gd name="T28" fmla="*/ 0 w 11"/>
                    <a:gd name="T29" fmla="*/ 10 h 20"/>
                    <a:gd name="T30" fmla="*/ 0 w 11"/>
                    <a:gd name="T31" fmla="*/ 10 h 20"/>
                    <a:gd name="T32" fmla="*/ 0 w 11"/>
                    <a:gd name="T33" fmla="*/ 10 h 20"/>
                    <a:gd name="T34" fmla="*/ 0 w 11"/>
                    <a:gd name="T35" fmla="*/ 10 h 20"/>
                    <a:gd name="T36" fmla="*/ 0 w 11"/>
                    <a:gd name="T37" fmla="*/ 10 h 20"/>
                    <a:gd name="T38" fmla="*/ 0 w 11"/>
                    <a:gd name="T39" fmla="*/ 10 h 20"/>
                    <a:gd name="T40" fmla="*/ 0 w 11"/>
                    <a:gd name="T41" fmla="*/ 10 h 20"/>
                    <a:gd name="T42" fmla="*/ 0 w 11"/>
                    <a:gd name="T43" fmla="*/ 10 h 20"/>
                    <a:gd name="T44" fmla="*/ 0 w 11"/>
                    <a:gd name="T45" fmla="*/ 10 h 20"/>
                    <a:gd name="T46" fmla="*/ 0 w 11"/>
                    <a:gd name="T47" fmla="*/ 10 h 20"/>
                    <a:gd name="T48" fmla="*/ 0 w 11"/>
                    <a:gd name="T49" fmla="*/ 10 h 20"/>
                    <a:gd name="T50" fmla="*/ 0 w 11"/>
                    <a:gd name="T51" fmla="*/ 10 h 20"/>
                    <a:gd name="T52" fmla="*/ 0 w 11"/>
                    <a:gd name="T53" fmla="*/ 10 h 20"/>
                    <a:gd name="T54" fmla="*/ 0 w 11"/>
                    <a:gd name="T55" fmla="*/ 10 h 20"/>
                    <a:gd name="T56" fmla="*/ 0 w 11"/>
                    <a:gd name="T57" fmla="*/ 10 h 20"/>
                    <a:gd name="T58" fmla="*/ 0 w 11"/>
                    <a:gd name="T59" fmla="*/ 10 h 20"/>
                    <a:gd name="T60" fmla="*/ 0 w 11"/>
                    <a:gd name="T61" fmla="*/ 10 h 20"/>
                    <a:gd name="T62" fmla="*/ 0 w 11"/>
                    <a:gd name="T63" fmla="*/ 10 h 20"/>
                    <a:gd name="T64" fmla="*/ 0 w 11"/>
                    <a:gd name="T65" fmla="*/ 10 h 20"/>
                    <a:gd name="T66" fmla="*/ 0 w 11"/>
                    <a:gd name="T67" fmla="*/ 10 h 20"/>
                    <a:gd name="T68" fmla="*/ 0 w 11"/>
                    <a:gd name="T69" fmla="*/ 0 h 20"/>
                    <a:gd name="T70" fmla="*/ 0 w 11"/>
                    <a:gd name="T71" fmla="*/ 0 h 20"/>
                    <a:gd name="T72" fmla="*/ 0 w 11"/>
                    <a:gd name="T73" fmla="*/ 0 h 20"/>
                    <a:gd name="T74" fmla="*/ 0 w 11"/>
                    <a:gd name="T75" fmla="*/ 0 h 20"/>
                    <a:gd name="T76" fmla="*/ 0 w 11"/>
                    <a:gd name="T77" fmla="*/ 0 h 20"/>
                    <a:gd name="T78" fmla="*/ 0 w 11"/>
                    <a:gd name="T79" fmla="*/ 0 h 20"/>
                    <a:gd name="T80" fmla="*/ 0 w 11"/>
                    <a:gd name="T81" fmla="*/ 0 h 20"/>
                    <a:gd name="T82" fmla="*/ 0 w 11"/>
                    <a:gd name="T83" fmla="*/ 0 h 20"/>
                    <a:gd name="T84" fmla="*/ 0 w 11"/>
                    <a:gd name="T85" fmla="*/ 0 h 20"/>
                    <a:gd name="T86" fmla="*/ 0 w 11"/>
                    <a:gd name="T87" fmla="*/ 0 h 20"/>
                    <a:gd name="T88" fmla="*/ 11 w 11"/>
                    <a:gd name="T89" fmla="*/ 0 h 20"/>
                    <a:gd name="T90" fmla="*/ 11 w 11"/>
                    <a:gd name="T91" fmla="*/ 0 h 20"/>
                    <a:gd name="T92" fmla="*/ 11 w 11"/>
                    <a:gd name="T93" fmla="*/ 0 h 20"/>
                    <a:gd name="T94" fmla="*/ 11 w 11"/>
                    <a:gd name="T95" fmla="*/ 0 h 20"/>
                    <a:gd name="T96" fmla="*/ 11 w 11"/>
                    <a:gd name="T97" fmla="*/ 0 h 20"/>
                    <a:gd name="T98" fmla="*/ 11 w 11"/>
                    <a:gd name="T99" fmla="*/ 0 h 20"/>
                    <a:gd name="T100" fmla="*/ 11 w 11"/>
                    <a:gd name="T101" fmla="*/ 0 h 2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1"/>
                    <a:gd name="T154" fmla="*/ 0 h 20"/>
                    <a:gd name="T155" fmla="*/ 11 w 11"/>
                    <a:gd name="T156" fmla="*/ 20 h 2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1" h="20">
                      <a:moveTo>
                        <a:pt x="0" y="20"/>
                      </a:moveTo>
                      <a:lnTo>
                        <a:pt x="0" y="20"/>
                      </a:lnTo>
                      <a:lnTo>
                        <a:pt x="0" y="10"/>
                      </a:lnTo>
                      <a:lnTo>
                        <a:pt x="0" y="0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7" name="Freeform 135"/>
                <p:cNvSpPr>
                  <a:spLocks/>
                </p:cNvSpPr>
                <p:nvPr/>
              </p:nvSpPr>
              <p:spPr bwMode="auto">
                <a:xfrm>
                  <a:off x="1813" y="2324"/>
                  <a:ext cx="1" cy="9"/>
                </a:xfrm>
                <a:custGeom>
                  <a:avLst/>
                  <a:gdLst>
                    <a:gd name="T0" fmla="*/ 0 w 1"/>
                    <a:gd name="T1" fmla="*/ 9 h 9"/>
                    <a:gd name="T2" fmla="*/ 0 w 1"/>
                    <a:gd name="T3" fmla="*/ 9 h 9"/>
                    <a:gd name="T4" fmla="*/ 0 w 1"/>
                    <a:gd name="T5" fmla="*/ 9 h 9"/>
                    <a:gd name="T6" fmla="*/ 0 w 1"/>
                    <a:gd name="T7" fmla="*/ 9 h 9"/>
                    <a:gd name="T8" fmla="*/ 0 w 1"/>
                    <a:gd name="T9" fmla="*/ 9 h 9"/>
                    <a:gd name="T10" fmla="*/ 0 w 1"/>
                    <a:gd name="T11" fmla="*/ 9 h 9"/>
                    <a:gd name="T12" fmla="*/ 0 w 1"/>
                    <a:gd name="T13" fmla="*/ 9 h 9"/>
                    <a:gd name="T14" fmla="*/ 0 w 1"/>
                    <a:gd name="T15" fmla="*/ 9 h 9"/>
                    <a:gd name="T16" fmla="*/ 0 w 1"/>
                    <a:gd name="T17" fmla="*/ 9 h 9"/>
                    <a:gd name="T18" fmla="*/ 0 w 1"/>
                    <a:gd name="T19" fmla="*/ 9 h 9"/>
                    <a:gd name="T20" fmla="*/ 0 w 1"/>
                    <a:gd name="T21" fmla="*/ 9 h 9"/>
                    <a:gd name="T22" fmla="*/ 0 w 1"/>
                    <a:gd name="T23" fmla="*/ 9 h 9"/>
                    <a:gd name="T24" fmla="*/ 0 w 1"/>
                    <a:gd name="T25" fmla="*/ 9 h 9"/>
                    <a:gd name="T26" fmla="*/ 0 w 1"/>
                    <a:gd name="T27" fmla="*/ 9 h 9"/>
                    <a:gd name="T28" fmla="*/ 0 w 1"/>
                    <a:gd name="T29" fmla="*/ 0 h 9"/>
                    <a:gd name="T30" fmla="*/ 0 w 1"/>
                    <a:gd name="T31" fmla="*/ 0 h 9"/>
                    <a:gd name="T32" fmla="*/ 0 w 1"/>
                    <a:gd name="T33" fmla="*/ 0 h 9"/>
                    <a:gd name="T34" fmla="*/ 0 w 1"/>
                    <a:gd name="T35" fmla="*/ 0 h 9"/>
                    <a:gd name="T36" fmla="*/ 0 w 1"/>
                    <a:gd name="T37" fmla="*/ 0 h 9"/>
                    <a:gd name="T38" fmla="*/ 0 w 1"/>
                    <a:gd name="T39" fmla="*/ 0 h 9"/>
                    <a:gd name="T40" fmla="*/ 0 w 1"/>
                    <a:gd name="T41" fmla="*/ 0 h 9"/>
                    <a:gd name="T42" fmla="*/ 0 w 1"/>
                    <a:gd name="T43" fmla="*/ 0 h 9"/>
                    <a:gd name="T44" fmla="*/ 0 w 1"/>
                    <a:gd name="T45" fmla="*/ 0 h 9"/>
                    <a:gd name="T46" fmla="*/ 0 w 1"/>
                    <a:gd name="T47" fmla="*/ 0 h 9"/>
                    <a:gd name="T48" fmla="*/ 0 w 1"/>
                    <a:gd name="T49" fmla="*/ 0 h 9"/>
                    <a:gd name="T50" fmla="*/ 0 w 1"/>
                    <a:gd name="T51" fmla="*/ 0 h 9"/>
                    <a:gd name="T52" fmla="*/ 0 w 1"/>
                    <a:gd name="T53" fmla="*/ 0 h 9"/>
                    <a:gd name="T54" fmla="*/ 0 w 1"/>
                    <a:gd name="T55" fmla="*/ 0 h 9"/>
                    <a:gd name="T56" fmla="*/ 0 w 1"/>
                    <a:gd name="T57" fmla="*/ 0 h 9"/>
                    <a:gd name="T58" fmla="*/ 0 w 1"/>
                    <a:gd name="T59" fmla="*/ 0 h 9"/>
                    <a:gd name="T60" fmla="*/ 0 w 1"/>
                    <a:gd name="T61" fmla="*/ 0 h 9"/>
                    <a:gd name="T62" fmla="*/ 0 w 1"/>
                    <a:gd name="T63" fmla="*/ 0 h 9"/>
                    <a:gd name="T64" fmla="*/ 0 w 1"/>
                    <a:gd name="T65" fmla="*/ 0 h 9"/>
                    <a:gd name="T66" fmla="*/ 0 w 1"/>
                    <a:gd name="T67" fmla="*/ 0 h 9"/>
                    <a:gd name="T68" fmla="*/ 0 w 1"/>
                    <a:gd name="T69" fmla="*/ 0 h 9"/>
                    <a:gd name="T70" fmla="*/ 0 w 1"/>
                    <a:gd name="T71" fmla="*/ 0 h 9"/>
                    <a:gd name="T72" fmla="*/ 0 w 1"/>
                    <a:gd name="T73" fmla="*/ 0 h 9"/>
                    <a:gd name="T74" fmla="*/ 0 w 1"/>
                    <a:gd name="T75" fmla="*/ 0 h 9"/>
                    <a:gd name="T76" fmla="*/ 0 w 1"/>
                    <a:gd name="T77" fmla="*/ 0 h 9"/>
                    <a:gd name="T78" fmla="*/ 0 w 1"/>
                    <a:gd name="T79" fmla="*/ 0 h 9"/>
                    <a:gd name="T80" fmla="*/ 0 w 1"/>
                    <a:gd name="T81" fmla="*/ 0 h 9"/>
                    <a:gd name="T82" fmla="*/ 0 w 1"/>
                    <a:gd name="T83" fmla="*/ 0 h 9"/>
                    <a:gd name="T84" fmla="*/ 0 w 1"/>
                    <a:gd name="T85" fmla="*/ 0 h 9"/>
                    <a:gd name="T86" fmla="*/ 0 w 1"/>
                    <a:gd name="T87" fmla="*/ 0 h 9"/>
                    <a:gd name="T88" fmla="*/ 0 w 1"/>
                    <a:gd name="T89" fmla="*/ 0 h 9"/>
                    <a:gd name="T90" fmla="*/ 0 w 1"/>
                    <a:gd name="T91" fmla="*/ 0 h 9"/>
                    <a:gd name="T92" fmla="*/ 0 w 1"/>
                    <a:gd name="T93" fmla="*/ 0 h 9"/>
                    <a:gd name="T94" fmla="*/ 0 w 1"/>
                    <a:gd name="T95" fmla="*/ 0 h 9"/>
                    <a:gd name="T96" fmla="*/ 0 w 1"/>
                    <a:gd name="T97" fmla="*/ 0 h 9"/>
                    <a:gd name="T98" fmla="*/ 0 w 1"/>
                    <a:gd name="T99" fmla="*/ 0 h 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"/>
                    <a:gd name="T151" fmla="*/ 0 h 9"/>
                    <a:gd name="T152" fmla="*/ 1 w 1"/>
                    <a:gd name="T153" fmla="*/ 9 h 9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" h="9">
                      <a:moveTo>
                        <a:pt x="0" y="9"/>
                      </a:move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8" name="Freeform 136"/>
                <p:cNvSpPr>
                  <a:spLocks/>
                </p:cNvSpPr>
                <p:nvPr/>
              </p:nvSpPr>
              <p:spPr bwMode="auto">
                <a:xfrm>
                  <a:off x="1813" y="2314"/>
                  <a:ext cx="12" cy="10"/>
                </a:xfrm>
                <a:custGeom>
                  <a:avLst/>
                  <a:gdLst>
                    <a:gd name="T0" fmla="*/ 0 w 12"/>
                    <a:gd name="T1" fmla="*/ 10 h 10"/>
                    <a:gd name="T2" fmla="*/ 0 w 12"/>
                    <a:gd name="T3" fmla="*/ 0 h 10"/>
                    <a:gd name="T4" fmla="*/ 0 w 12"/>
                    <a:gd name="T5" fmla="*/ 0 h 10"/>
                    <a:gd name="T6" fmla="*/ 0 w 12"/>
                    <a:gd name="T7" fmla="*/ 0 h 10"/>
                    <a:gd name="T8" fmla="*/ 0 w 12"/>
                    <a:gd name="T9" fmla="*/ 0 h 10"/>
                    <a:gd name="T10" fmla="*/ 0 w 12"/>
                    <a:gd name="T11" fmla="*/ 0 h 10"/>
                    <a:gd name="T12" fmla="*/ 0 w 12"/>
                    <a:gd name="T13" fmla="*/ 0 h 10"/>
                    <a:gd name="T14" fmla="*/ 0 w 12"/>
                    <a:gd name="T15" fmla="*/ 0 h 10"/>
                    <a:gd name="T16" fmla="*/ 0 w 12"/>
                    <a:gd name="T17" fmla="*/ 0 h 10"/>
                    <a:gd name="T18" fmla="*/ 0 w 12"/>
                    <a:gd name="T19" fmla="*/ 0 h 10"/>
                    <a:gd name="T20" fmla="*/ 12 w 12"/>
                    <a:gd name="T21" fmla="*/ 0 h 10"/>
                    <a:gd name="T22" fmla="*/ 12 w 12"/>
                    <a:gd name="T23" fmla="*/ 0 h 10"/>
                    <a:gd name="T24" fmla="*/ 12 w 12"/>
                    <a:gd name="T25" fmla="*/ 0 h 10"/>
                    <a:gd name="T26" fmla="*/ 12 w 12"/>
                    <a:gd name="T27" fmla="*/ 0 h 10"/>
                    <a:gd name="T28" fmla="*/ 12 w 12"/>
                    <a:gd name="T29" fmla="*/ 0 h 10"/>
                    <a:gd name="T30" fmla="*/ 12 w 12"/>
                    <a:gd name="T31" fmla="*/ 0 h 10"/>
                    <a:gd name="T32" fmla="*/ 12 w 12"/>
                    <a:gd name="T33" fmla="*/ 0 h 10"/>
                    <a:gd name="T34" fmla="*/ 12 w 12"/>
                    <a:gd name="T35" fmla="*/ 0 h 10"/>
                    <a:gd name="T36" fmla="*/ 12 w 12"/>
                    <a:gd name="T37" fmla="*/ 0 h 10"/>
                    <a:gd name="T38" fmla="*/ 12 w 12"/>
                    <a:gd name="T39" fmla="*/ 0 h 10"/>
                    <a:gd name="T40" fmla="*/ 12 w 12"/>
                    <a:gd name="T41" fmla="*/ 0 h 10"/>
                    <a:gd name="T42" fmla="*/ 12 w 12"/>
                    <a:gd name="T43" fmla="*/ 0 h 10"/>
                    <a:gd name="T44" fmla="*/ 12 w 12"/>
                    <a:gd name="T45" fmla="*/ 0 h 10"/>
                    <a:gd name="T46" fmla="*/ 12 w 12"/>
                    <a:gd name="T47" fmla="*/ 0 h 10"/>
                    <a:gd name="T48" fmla="*/ 12 w 12"/>
                    <a:gd name="T49" fmla="*/ 0 h 10"/>
                    <a:gd name="T50" fmla="*/ 12 w 12"/>
                    <a:gd name="T51" fmla="*/ 0 h 10"/>
                    <a:gd name="T52" fmla="*/ 12 w 12"/>
                    <a:gd name="T53" fmla="*/ 0 h 10"/>
                    <a:gd name="T54" fmla="*/ 12 w 12"/>
                    <a:gd name="T55" fmla="*/ 0 h 10"/>
                    <a:gd name="T56" fmla="*/ 12 w 12"/>
                    <a:gd name="T57" fmla="*/ 0 h 10"/>
                    <a:gd name="T58" fmla="*/ 12 w 12"/>
                    <a:gd name="T59" fmla="*/ 0 h 10"/>
                    <a:gd name="T60" fmla="*/ 12 w 12"/>
                    <a:gd name="T61" fmla="*/ 0 h 10"/>
                    <a:gd name="T62" fmla="*/ 12 w 12"/>
                    <a:gd name="T63" fmla="*/ 0 h 10"/>
                    <a:gd name="T64" fmla="*/ 12 w 12"/>
                    <a:gd name="T65" fmla="*/ 0 h 10"/>
                    <a:gd name="T66" fmla="*/ 12 w 12"/>
                    <a:gd name="T67" fmla="*/ 0 h 10"/>
                    <a:gd name="T68" fmla="*/ 12 w 12"/>
                    <a:gd name="T69" fmla="*/ 0 h 10"/>
                    <a:gd name="T70" fmla="*/ 12 w 12"/>
                    <a:gd name="T71" fmla="*/ 0 h 10"/>
                    <a:gd name="T72" fmla="*/ 12 w 12"/>
                    <a:gd name="T73" fmla="*/ 0 h 10"/>
                    <a:gd name="T74" fmla="*/ 12 w 12"/>
                    <a:gd name="T75" fmla="*/ 0 h 10"/>
                    <a:gd name="T76" fmla="*/ 12 w 12"/>
                    <a:gd name="T77" fmla="*/ 0 h 10"/>
                    <a:gd name="T78" fmla="*/ 12 w 12"/>
                    <a:gd name="T79" fmla="*/ 0 h 10"/>
                    <a:gd name="T80" fmla="*/ 12 w 12"/>
                    <a:gd name="T81" fmla="*/ 0 h 10"/>
                    <a:gd name="T82" fmla="*/ 12 w 12"/>
                    <a:gd name="T83" fmla="*/ 0 h 10"/>
                    <a:gd name="T84" fmla="*/ 12 w 12"/>
                    <a:gd name="T85" fmla="*/ 0 h 10"/>
                    <a:gd name="T86" fmla="*/ 12 w 12"/>
                    <a:gd name="T87" fmla="*/ 0 h 10"/>
                    <a:gd name="T88" fmla="*/ 12 w 12"/>
                    <a:gd name="T89" fmla="*/ 0 h 10"/>
                    <a:gd name="T90" fmla="*/ 12 w 12"/>
                    <a:gd name="T91" fmla="*/ 0 h 10"/>
                    <a:gd name="T92" fmla="*/ 12 w 12"/>
                    <a:gd name="T93" fmla="*/ 0 h 10"/>
                    <a:gd name="T94" fmla="*/ 12 w 12"/>
                    <a:gd name="T95" fmla="*/ 0 h 10"/>
                    <a:gd name="T96" fmla="*/ 12 w 12"/>
                    <a:gd name="T97" fmla="*/ 0 h 10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2"/>
                    <a:gd name="T148" fmla="*/ 0 h 10"/>
                    <a:gd name="T149" fmla="*/ 12 w 12"/>
                    <a:gd name="T150" fmla="*/ 10 h 10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9" name="Freeform 137"/>
                <p:cNvSpPr>
                  <a:spLocks/>
                </p:cNvSpPr>
                <p:nvPr/>
              </p:nvSpPr>
              <p:spPr bwMode="auto">
                <a:xfrm>
                  <a:off x="1825" y="2304"/>
                  <a:ext cx="11" cy="10"/>
                </a:xfrm>
                <a:custGeom>
                  <a:avLst/>
                  <a:gdLst>
                    <a:gd name="T0" fmla="*/ 0 w 11"/>
                    <a:gd name="T1" fmla="*/ 10 h 10"/>
                    <a:gd name="T2" fmla="*/ 0 w 11"/>
                    <a:gd name="T3" fmla="*/ 10 h 10"/>
                    <a:gd name="T4" fmla="*/ 0 w 11"/>
                    <a:gd name="T5" fmla="*/ 10 h 10"/>
                    <a:gd name="T6" fmla="*/ 0 w 11"/>
                    <a:gd name="T7" fmla="*/ 10 h 10"/>
                    <a:gd name="T8" fmla="*/ 0 w 11"/>
                    <a:gd name="T9" fmla="*/ 10 h 10"/>
                    <a:gd name="T10" fmla="*/ 0 w 11"/>
                    <a:gd name="T11" fmla="*/ 10 h 10"/>
                    <a:gd name="T12" fmla="*/ 0 w 11"/>
                    <a:gd name="T13" fmla="*/ 10 h 10"/>
                    <a:gd name="T14" fmla="*/ 0 w 11"/>
                    <a:gd name="T15" fmla="*/ 10 h 10"/>
                    <a:gd name="T16" fmla="*/ 0 w 11"/>
                    <a:gd name="T17" fmla="*/ 10 h 10"/>
                    <a:gd name="T18" fmla="*/ 0 w 11"/>
                    <a:gd name="T19" fmla="*/ 10 h 10"/>
                    <a:gd name="T20" fmla="*/ 0 w 11"/>
                    <a:gd name="T21" fmla="*/ 10 h 10"/>
                    <a:gd name="T22" fmla="*/ 0 w 11"/>
                    <a:gd name="T23" fmla="*/ 10 h 10"/>
                    <a:gd name="T24" fmla="*/ 0 w 11"/>
                    <a:gd name="T25" fmla="*/ 0 h 10"/>
                    <a:gd name="T26" fmla="*/ 0 w 11"/>
                    <a:gd name="T27" fmla="*/ 0 h 10"/>
                    <a:gd name="T28" fmla="*/ 0 w 11"/>
                    <a:gd name="T29" fmla="*/ 0 h 10"/>
                    <a:gd name="T30" fmla="*/ 0 w 11"/>
                    <a:gd name="T31" fmla="*/ 0 h 10"/>
                    <a:gd name="T32" fmla="*/ 0 w 11"/>
                    <a:gd name="T33" fmla="*/ 0 h 10"/>
                    <a:gd name="T34" fmla="*/ 0 w 11"/>
                    <a:gd name="T35" fmla="*/ 0 h 10"/>
                    <a:gd name="T36" fmla="*/ 0 w 11"/>
                    <a:gd name="T37" fmla="*/ 0 h 10"/>
                    <a:gd name="T38" fmla="*/ 0 w 11"/>
                    <a:gd name="T39" fmla="*/ 0 h 10"/>
                    <a:gd name="T40" fmla="*/ 0 w 11"/>
                    <a:gd name="T41" fmla="*/ 0 h 10"/>
                    <a:gd name="T42" fmla="*/ 0 w 11"/>
                    <a:gd name="T43" fmla="*/ 0 h 10"/>
                    <a:gd name="T44" fmla="*/ 0 w 11"/>
                    <a:gd name="T45" fmla="*/ 0 h 10"/>
                    <a:gd name="T46" fmla="*/ 0 w 11"/>
                    <a:gd name="T47" fmla="*/ 0 h 10"/>
                    <a:gd name="T48" fmla="*/ 0 w 11"/>
                    <a:gd name="T49" fmla="*/ 0 h 10"/>
                    <a:gd name="T50" fmla="*/ 0 w 11"/>
                    <a:gd name="T51" fmla="*/ 0 h 10"/>
                    <a:gd name="T52" fmla="*/ 0 w 11"/>
                    <a:gd name="T53" fmla="*/ 0 h 10"/>
                    <a:gd name="T54" fmla="*/ 0 w 11"/>
                    <a:gd name="T55" fmla="*/ 0 h 10"/>
                    <a:gd name="T56" fmla="*/ 11 w 11"/>
                    <a:gd name="T57" fmla="*/ 0 h 10"/>
                    <a:gd name="T58" fmla="*/ 11 w 11"/>
                    <a:gd name="T59" fmla="*/ 0 h 10"/>
                    <a:gd name="T60" fmla="*/ 11 w 11"/>
                    <a:gd name="T61" fmla="*/ 0 h 10"/>
                    <a:gd name="T62" fmla="*/ 11 w 11"/>
                    <a:gd name="T63" fmla="*/ 0 h 10"/>
                    <a:gd name="T64" fmla="*/ 11 w 11"/>
                    <a:gd name="T65" fmla="*/ 0 h 10"/>
                    <a:gd name="T66" fmla="*/ 11 w 11"/>
                    <a:gd name="T67" fmla="*/ 0 h 10"/>
                    <a:gd name="T68" fmla="*/ 11 w 11"/>
                    <a:gd name="T69" fmla="*/ 0 h 10"/>
                    <a:gd name="T70" fmla="*/ 11 w 11"/>
                    <a:gd name="T71" fmla="*/ 0 h 10"/>
                    <a:gd name="T72" fmla="*/ 11 w 11"/>
                    <a:gd name="T73" fmla="*/ 0 h 10"/>
                    <a:gd name="T74" fmla="*/ 11 w 11"/>
                    <a:gd name="T75" fmla="*/ 0 h 10"/>
                    <a:gd name="T76" fmla="*/ 11 w 11"/>
                    <a:gd name="T77" fmla="*/ 0 h 10"/>
                    <a:gd name="T78" fmla="*/ 11 w 11"/>
                    <a:gd name="T79" fmla="*/ 0 h 10"/>
                    <a:gd name="T80" fmla="*/ 11 w 11"/>
                    <a:gd name="T81" fmla="*/ 0 h 10"/>
                    <a:gd name="T82" fmla="*/ 11 w 11"/>
                    <a:gd name="T83" fmla="*/ 0 h 10"/>
                    <a:gd name="T84" fmla="*/ 11 w 11"/>
                    <a:gd name="T85" fmla="*/ 0 h 10"/>
                    <a:gd name="T86" fmla="*/ 11 w 11"/>
                    <a:gd name="T87" fmla="*/ 0 h 10"/>
                    <a:gd name="T88" fmla="*/ 11 w 11"/>
                    <a:gd name="T89" fmla="*/ 0 h 10"/>
                    <a:gd name="T90" fmla="*/ 11 w 11"/>
                    <a:gd name="T91" fmla="*/ 0 h 10"/>
                    <a:gd name="T92" fmla="*/ 11 w 11"/>
                    <a:gd name="T93" fmla="*/ 0 h 10"/>
                    <a:gd name="T94" fmla="*/ 11 w 11"/>
                    <a:gd name="T95" fmla="*/ 0 h 10"/>
                    <a:gd name="T96" fmla="*/ 11 w 11"/>
                    <a:gd name="T97" fmla="*/ 0 h 10"/>
                    <a:gd name="T98" fmla="*/ 11 w 11"/>
                    <a:gd name="T99" fmla="*/ 0 h 10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1"/>
                    <a:gd name="T151" fmla="*/ 0 h 10"/>
                    <a:gd name="T152" fmla="*/ 11 w 11"/>
                    <a:gd name="T153" fmla="*/ 10 h 10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1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0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0" name="Freeform 138"/>
                <p:cNvSpPr>
                  <a:spLocks/>
                </p:cNvSpPr>
                <p:nvPr/>
              </p:nvSpPr>
              <p:spPr bwMode="auto">
                <a:xfrm>
                  <a:off x="1836" y="2304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0 w 1"/>
                    <a:gd name="T23" fmla="*/ 0 h 1"/>
                    <a:gd name="T24" fmla="*/ 0 w 1"/>
                    <a:gd name="T25" fmla="*/ 0 h 1"/>
                    <a:gd name="T26" fmla="*/ 0 w 1"/>
                    <a:gd name="T27" fmla="*/ 0 h 1"/>
                    <a:gd name="T28" fmla="*/ 0 w 1"/>
                    <a:gd name="T29" fmla="*/ 0 h 1"/>
                    <a:gd name="T30" fmla="*/ 0 w 1"/>
                    <a:gd name="T31" fmla="*/ 0 h 1"/>
                    <a:gd name="T32" fmla="*/ 0 w 1"/>
                    <a:gd name="T33" fmla="*/ 0 h 1"/>
                    <a:gd name="T34" fmla="*/ 0 w 1"/>
                    <a:gd name="T35" fmla="*/ 0 h 1"/>
                    <a:gd name="T36" fmla="*/ 0 w 1"/>
                    <a:gd name="T37" fmla="*/ 0 h 1"/>
                    <a:gd name="T38" fmla="*/ 0 w 1"/>
                    <a:gd name="T39" fmla="*/ 0 h 1"/>
                    <a:gd name="T40" fmla="*/ 0 w 1"/>
                    <a:gd name="T41" fmla="*/ 0 h 1"/>
                    <a:gd name="T42" fmla="*/ 0 w 1"/>
                    <a:gd name="T43" fmla="*/ 0 h 1"/>
                    <a:gd name="T44" fmla="*/ 0 w 1"/>
                    <a:gd name="T45" fmla="*/ 0 h 1"/>
                    <a:gd name="T46" fmla="*/ 0 w 1"/>
                    <a:gd name="T47" fmla="*/ 0 h 1"/>
                    <a:gd name="T48" fmla="*/ 0 w 1"/>
                    <a:gd name="T49" fmla="*/ 0 h 1"/>
                    <a:gd name="T50" fmla="*/ 0 w 1"/>
                    <a:gd name="T51" fmla="*/ 0 h 1"/>
                    <a:gd name="T52" fmla="*/ 0 w 1"/>
                    <a:gd name="T53" fmla="*/ 0 h 1"/>
                    <a:gd name="T54" fmla="*/ 0 w 1"/>
                    <a:gd name="T55" fmla="*/ 0 h 1"/>
                    <a:gd name="T56" fmla="*/ 0 w 1"/>
                    <a:gd name="T57" fmla="*/ 0 h 1"/>
                    <a:gd name="T58" fmla="*/ 0 w 1"/>
                    <a:gd name="T59" fmla="*/ 0 h 1"/>
                    <a:gd name="T60" fmla="*/ 0 w 1"/>
                    <a:gd name="T61" fmla="*/ 0 h 1"/>
                    <a:gd name="T62" fmla="*/ 0 w 1"/>
                    <a:gd name="T63" fmla="*/ 0 h 1"/>
                    <a:gd name="T64" fmla="*/ 0 w 1"/>
                    <a:gd name="T65" fmla="*/ 0 h 1"/>
                    <a:gd name="T66" fmla="*/ 0 w 1"/>
                    <a:gd name="T67" fmla="*/ 0 h 1"/>
                    <a:gd name="T68" fmla="*/ 0 w 1"/>
                    <a:gd name="T69" fmla="*/ 0 h 1"/>
                    <a:gd name="T70" fmla="*/ 0 w 1"/>
                    <a:gd name="T71" fmla="*/ 0 h 1"/>
                    <a:gd name="T72" fmla="*/ 0 w 1"/>
                    <a:gd name="T73" fmla="*/ 0 h 1"/>
                    <a:gd name="T74" fmla="*/ 0 w 1"/>
                    <a:gd name="T75" fmla="*/ 0 h 1"/>
                    <a:gd name="T76" fmla="*/ 0 w 1"/>
                    <a:gd name="T77" fmla="*/ 0 h 1"/>
                    <a:gd name="T78" fmla="*/ 0 w 1"/>
                    <a:gd name="T79" fmla="*/ 0 h 1"/>
                    <a:gd name="T80" fmla="*/ 0 w 1"/>
                    <a:gd name="T81" fmla="*/ 0 h 1"/>
                    <a:gd name="T82" fmla="*/ 0 w 1"/>
                    <a:gd name="T83" fmla="*/ 0 h 1"/>
                    <a:gd name="T84" fmla="*/ 0 w 1"/>
                    <a:gd name="T85" fmla="*/ 0 h 1"/>
                    <a:gd name="T86" fmla="*/ 0 w 1"/>
                    <a:gd name="T87" fmla="*/ 0 h 1"/>
                    <a:gd name="T88" fmla="*/ 0 w 1"/>
                    <a:gd name="T89" fmla="*/ 0 h 1"/>
                    <a:gd name="T90" fmla="*/ 0 w 1"/>
                    <a:gd name="T91" fmla="*/ 0 h 1"/>
                    <a:gd name="T92" fmla="*/ 0 w 1"/>
                    <a:gd name="T93" fmla="*/ 0 h 1"/>
                    <a:gd name="T94" fmla="*/ 0 w 1"/>
                    <a:gd name="T95" fmla="*/ 0 h 1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"/>
                    <a:gd name="T145" fmla="*/ 0 h 1"/>
                    <a:gd name="T146" fmla="*/ 1 w 1"/>
                    <a:gd name="T147" fmla="*/ 1 h 1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1" name="Freeform 139"/>
                <p:cNvSpPr>
                  <a:spLocks/>
                </p:cNvSpPr>
                <p:nvPr/>
              </p:nvSpPr>
              <p:spPr bwMode="auto">
                <a:xfrm>
                  <a:off x="1836" y="2304"/>
                  <a:ext cx="12" cy="10"/>
                </a:xfrm>
                <a:custGeom>
                  <a:avLst/>
                  <a:gdLst>
                    <a:gd name="T0" fmla="*/ 0 w 12"/>
                    <a:gd name="T1" fmla="*/ 0 h 10"/>
                    <a:gd name="T2" fmla="*/ 0 w 12"/>
                    <a:gd name="T3" fmla="*/ 0 h 10"/>
                    <a:gd name="T4" fmla="*/ 0 w 12"/>
                    <a:gd name="T5" fmla="*/ 0 h 10"/>
                    <a:gd name="T6" fmla="*/ 0 w 12"/>
                    <a:gd name="T7" fmla="*/ 0 h 10"/>
                    <a:gd name="T8" fmla="*/ 0 w 12"/>
                    <a:gd name="T9" fmla="*/ 0 h 10"/>
                    <a:gd name="T10" fmla="*/ 0 w 12"/>
                    <a:gd name="T11" fmla="*/ 0 h 10"/>
                    <a:gd name="T12" fmla="*/ 0 w 12"/>
                    <a:gd name="T13" fmla="*/ 0 h 10"/>
                    <a:gd name="T14" fmla="*/ 0 w 12"/>
                    <a:gd name="T15" fmla="*/ 0 h 10"/>
                    <a:gd name="T16" fmla="*/ 0 w 12"/>
                    <a:gd name="T17" fmla="*/ 0 h 10"/>
                    <a:gd name="T18" fmla="*/ 0 w 12"/>
                    <a:gd name="T19" fmla="*/ 0 h 10"/>
                    <a:gd name="T20" fmla="*/ 0 w 12"/>
                    <a:gd name="T21" fmla="*/ 0 h 10"/>
                    <a:gd name="T22" fmla="*/ 0 w 12"/>
                    <a:gd name="T23" fmla="*/ 0 h 10"/>
                    <a:gd name="T24" fmla="*/ 0 w 12"/>
                    <a:gd name="T25" fmla="*/ 0 h 10"/>
                    <a:gd name="T26" fmla="*/ 0 w 12"/>
                    <a:gd name="T27" fmla="*/ 0 h 10"/>
                    <a:gd name="T28" fmla="*/ 0 w 12"/>
                    <a:gd name="T29" fmla="*/ 0 h 10"/>
                    <a:gd name="T30" fmla="*/ 0 w 12"/>
                    <a:gd name="T31" fmla="*/ 0 h 10"/>
                    <a:gd name="T32" fmla="*/ 0 w 12"/>
                    <a:gd name="T33" fmla="*/ 0 h 10"/>
                    <a:gd name="T34" fmla="*/ 0 w 12"/>
                    <a:gd name="T35" fmla="*/ 0 h 10"/>
                    <a:gd name="T36" fmla="*/ 0 w 12"/>
                    <a:gd name="T37" fmla="*/ 0 h 10"/>
                    <a:gd name="T38" fmla="*/ 0 w 12"/>
                    <a:gd name="T39" fmla="*/ 0 h 10"/>
                    <a:gd name="T40" fmla="*/ 0 w 12"/>
                    <a:gd name="T41" fmla="*/ 0 h 10"/>
                    <a:gd name="T42" fmla="*/ 0 w 12"/>
                    <a:gd name="T43" fmla="*/ 0 h 10"/>
                    <a:gd name="T44" fmla="*/ 0 w 12"/>
                    <a:gd name="T45" fmla="*/ 0 h 10"/>
                    <a:gd name="T46" fmla="*/ 0 w 12"/>
                    <a:gd name="T47" fmla="*/ 0 h 10"/>
                    <a:gd name="T48" fmla="*/ 0 w 12"/>
                    <a:gd name="T49" fmla="*/ 0 h 10"/>
                    <a:gd name="T50" fmla="*/ 0 w 12"/>
                    <a:gd name="T51" fmla="*/ 0 h 10"/>
                    <a:gd name="T52" fmla="*/ 12 w 12"/>
                    <a:gd name="T53" fmla="*/ 0 h 10"/>
                    <a:gd name="T54" fmla="*/ 12 w 12"/>
                    <a:gd name="T55" fmla="*/ 0 h 10"/>
                    <a:gd name="T56" fmla="*/ 12 w 12"/>
                    <a:gd name="T57" fmla="*/ 0 h 10"/>
                    <a:gd name="T58" fmla="*/ 12 w 12"/>
                    <a:gd name="T59" fmla="*/ 0 h 10"/>
                    <a:gd name="T60" fmla="*/ 12 w 12"/>
                    <a:gd name="T61" fmla="*/ 0 h 10"/>
                    <a:gd name="T62" fmla="*/ 12 w 12"/>
                    <a:gd name="T63" fmla="*/ 0 h 10"/>
                    <a:gd name="T64" fmla="*/ 12 w 12"/>
                    <a:gd name="T65" fmla="*/ 0 h 10"/>
                    <a:gd name="T66" fmla="*/ 12 w 12"/>
                    <a:gd name="T67" fmla="*/ 0 h 10"/>
                    <a:gd name="T68" fmla="*/ 12 w 12"/>
                    <a:gd name="T69" fmla="*/ 0 h 10"/>
                    <a:gd name="T70" fmla="*/ 12 w 12"/>
                    <a:gd name="T71" fmla="*/ 0 h 10"/>
                    <a:gd name="T72" fmla="*/ 12 w 12"/>
                    <a:gd name="T73" fmla="*/ 0 h 10"/>
                    <a:gd name="T74" fmla="*/ 12 w 12"/>
                    <a:gd name="T75" fmla="*/ 0 h 10"/>
                    <a:gd name="T76" fmla="*/ 12 w 12"/>
                    <a:gd name="T77" fmla="*/ 0 h 10"/>
                    <a:gd name="T78" fmla="*/ 12 w 12"/>
                    <a:gd name="T79" fmla="*/ 0 h 10"/>
                    <a:gd name="T80" fmla="*/ 12 w 12"/>
                    <a:gd name="T81" fmla="*/ 0 h 10"/>
                    <a:gd name="T82" fmla="*/ 12 w 12"/>
                    <a:gd name="T83" fmla="*/ 10 h 10"/>
                    <a:gd name="T84" fmla="*/ 12 w 12"/>
                    <a:gd name="T85" fmla="*/ 10 h 10"/>
                    <a:gd name="T86" fmla="*/ 12 w 12"/>
                    <a:gd name="T87" fmla="*/ 10 h 10"/>
                    <a:gd name="T88" fmla="*/ 12 w 12"/>
                    <a:gd name="T89" fmla="*/ 10 h 10"/>
                    <a:gd name="T90" fmla="*/ 12 w 12"/>
                    <a:gd name="T91" fmla="*/ 10 h 10"/>
                    <a:gd name="T92" fmla="*/ 12 w 12"/>
                    <a:gd name="T93" fmla="*/ 10 h 10"/>
                    <a:gd name="T94" fmla="*/ 12 w 12"/>
                    <a:gd name="T95" fmla="*/ 10 h 10"/>
                    <a:gd name="T96" fmla="*/ 12 w 12"/>
                    <a:gd name="T97" fmla="*/ 10 h 10"/>
                    <a:gd name="T98" fmla="*/ 12 w 12"/>
                    <a:gd name="T99" fmla="*/ 10 h 10"/>
                    <a:gd name="T100" fmla="*/ 12 w 12"/>
                    <a:gd name="T101" fmla="*/ 10 h 1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10"/>
                    <a:gd name="T155" fmla="*/ 12 w 12"/>
                    <a:gd name="T156" fmla="*/ 10 h 1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1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12" y="1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2" name="Freeform 140"/>
                <p:cNvSpPr>
                  <a:spLocks/>
                </p:cNvSpPr>
                <p:nvPr/>
              </p:nvSpPr>
              <p:spPr bwMode="auto">
                <a:xfrm>
                  <a:off x="1848" y="2314"/>
                  <a:ext cx="12" cy="1"/>
                </a:xfrm>
                <a:custGeom>
                  <a:avLst/>
                  <a:gdLst>
                    <a:gd name="T0" fmla="*/ 0 w 12"/>
                    <a:gd name="T1" fmla="*/ 0 h 1"/>
                    <a:gd name="T2" fmla="*/ 0 w 12"/>
                    <a:gd name="T3" fmla="*/ 0 h 1"/>
                    <a:gd name="T4" fmla="*/ 0 w 12"/>
                    <a:gd name="T5" fmla="*/ 0 h 1"/>
                    <a:gd name="T6" fmla="*/ 0 w 12"/>
                    <a:gd name="T7" fmla="*/ 0 h 1"/>
                    <a:gd name="T8" fmla="*/ 0 w 12"/>
                    <a:gd name="T9" fmla="*/ 0 h 1"/>
                    <a:gd name="T10" fmla="*/ 0 w 12"/>
                    <a:gd name="T11" fmla="*/ 0 h 1"/>
                    <a:gd name="T12" fmla="*/ 0 w 12"/>
                    <a:gd name="T13" fmla="*/ 0 h 1"/>
                    <a:gd name="T14" fmla="*/ 0 w 12"/>
                    <a:gd name="T15" fmla="*/ 0 h 1"/>
                    <a:gd name="T16" fmla="*/ 0 w 12"/>
                    <a:gd name="T17" fmla="*/ 0 h 1"/>
                    <a:gd name="T18" fmla="*/ 0 w 12"/>
                    <a:gd name="T19" fmla="*/ 0 h 1"/>
                    <a:gd name="T20" fmla="*/ 0 w 12"/>
                    <a:gd name="T21" fmla="*/ 0 h 1"/>
                    <a:gd name="T22" fmla="*/ 0 w 12"/>
                    <a:gd name="T23" fmla="*/ 0 h 1"/>
                    <a:gd name="T24" fmla="*/ 0 w 12"/>
                    <a:gd name="T25" fmla="*/ 0 h 1"/>
                    <a:gd name="T26" fmla="*/ 0 w 12"/>
                    <a:gd name="T27" fmla="*/ 0 h 1"/>
                    <a:gd name="T28" fmla="*/ 0 w 12"/>
                    <a:gd name="T29" fmla="*/ 0 h 1"/>
                    <a:gd name="T30" fmla="*/ 0 w 12"/>
                    <a:gd name="T31" fmla="*/ 0 h 1"/>
                    <a:gd name="T32" fmla="*/ 0 w 12"/>
                    <a:gd name="T33" fmla="*/ 0 h 1"/>
                    <a:gd name="T34" fmla="*/ 0 w 12"/>
                    <a:gd name="T35" fmla="*/ 0 h 1"/>
                    <a:gd name="T36" fmla="*/ 0 w 12"/>
                    <a:gd name="T37" fmla="*/ 0 h 1"/>
                    <a:gd name="T38" fmla="*/ 0 w 12"/>
                    <a:gd name="T39" fmla="*/ 0 h 1"/>
                    <a:gd name="T40" fmla="*/ 0 w 12"/>
                    <a:gd name="T41" fmla="*/ 0 h 1"/>
                    <a:gd name="T42" fmla="*/ 0 w 12"/>
                    <a:gd name="T43" fmla="*/ 0 h 1"/>
                    <a:gd name="T44" fmla="*/ 0 w 12"/>
                    <a:gd name="T45" fmla="*/ 0 h 1"/>
                    <a:gd name="T46" fmla="*/ 0 w 12"/>
                    <a:gd name="T47" fmla="*/ 0 h 1"/>
                    <a:gd name="T48" fmla="*/ 0 w 12"/>
                    <a:gd name="T49" fmla="*/ 0 h 1"/>
                    <a:gd name="T50" fmla="*/ 0 w 12"/>
                    <a:gd name="T51" fmla="*/ 0 h 1"/>
                    <a:gd name="T52" fmla="*/ 0 w 12"/>
                    <a:gd name="T53" fmla="*/ 0 h 1"/>
                    <a:gd name="T54" fmla="*/ 0 w 12"/>
                    <a:gd name="T55" fmla="*/ 0 h 1"/>
                    <a:gd name="T56" fmla="*/ 0 w 12"/>
                    <a:gd name="T57" fmla="*/ 0 h 1"/>
                    <a:gd name="T58" fmla="*/ 0 w 12"/>
                    <a:gd name="T59" fmla="*/ 0 h 1"/>
                    <a:gd name="T60" fmla="*/ 0 w 12"/>
                    <a:gd name="T61" fmla="*/ 0 h 1"/>
                    <a:gd name="T62" fmla="*/ 0 w 12"/>
                    <a:gd name="T63" fmla="*/ 0 h 1"/>
                    <a:gd name="T64" fmla="*/ 0 w 12"/>
                    <a:gd name="T65" fmla="*/ 0 h 1"/>
                    <a:gd name="T66" fmla="*/ 0 w 12"/>
                    <a:gd name="T67" fmla="*/ 0 h 1"/>
                    <a:gd name="T68" fmla="*/ 0 w 12"/>
                    <a:gd name="T69" fmla="*/ 0 h 1"/>
                    <a:gd name="T70" fmla="*/ 0 w 12"/>
                    <a:gd name="T71" fmla="*/ 0 h 1"/>
                    <a:gd name="T72" fmla="*/ 0 w 12"/>
                    <a:gd name="T73" fmla="*/ 0 h 1"/>
                    <a:gd name="T74" fmla="*/ 0 w 12"/>
                    <a:gd name="T75" fmla="*/ 0 h 1"/>
                    <a:gd name="T76" fmla="*/ 0 w 12"/>
                    <a:gd name="T77" fmla="*/ 0 h 1"/>
                    <a:gd name="T78" fmla="*/ 0 w 12"/>
                    <a:gd name="T79" fmla="*/ 0 h 1"/>
                    <a:gd name="T80" fmla="*/ 0 w 12"/>
                    <a:gd name="T81" fmla="*/ 0 h 1"/>
                    <a:gd name="T82" fmla="*/ 0 w 12"/>
                    <a:gd name="T83" fmla="*/ 0 h 1"/>
                    <a:gd name="T84" fmla="*/ 0 w 12"/>
                    <a:gd name="T85" fmla="*/ 0 h 1"/>
                    <a:gd name="T86" fmla="*/ 12 w 12"/>
                    <a:gd name="T87" fmla="*/ 0 h 1"/>
                    <a:gd name="T88" fmla="*/ 12 w 12"/>
                    <a:gd name="T89" fmla="*/ 0 h 1"/>
                    <a:gd name="T90" fmla="*/ 12 w 12"/>
                    <a:gd name="T91" fmla="*/ 0 h 1"/>
                    <a:gd name="T92" fmla="*/ 12 w 12"/>
                    <a:gd name="T93" fmla="*/ 0 h 1"/>
                    <a:gd name="T94" fmla="*/ 12 w 12"/>
                    <a:gd name="T95" fmla="*/ 0 h 1"/>
                    <a:gd name="T96" fmla="*/ 12 w 12"/>
                    <a:gd name="T97" fmla="*/ 0 h 1"/>
                    <a:gd name="T98" fmla="*/ 12 w 12"/>
                    <a:gd name="T99" fmla="*/ 0 h 1"/>
                    <a:gd name="T100" fmla="*/ 12 w 12"/>
                    <a:gd name="T101" fmla="*/ 0 h 1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1"/>
                    <a:gd name="T155" fmla="*/ 12 w 12"/>
                    <a:gd name="T156" fmla="*/ 1 h 1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3" name="Freeform 141"/>
                <p:cNvSpPr>
                  <a:spLocks/>
                </p:cNvSpPr>
                <p:nvPr/>
              </p:nvSpPr>
              <p:spPr bwMode="auto">
                <a:xfrm>
                  <a:off x="1860" y="2314"/>
                  <a:ext cx="1" cy="19"/>
                </a:xfrm>
                <a:custGeom>
                  <a:avLst/>
                  <a:gdLst>
                    <a:gd name="T0" fmla="*/ 0 w 1"/>
                    <a:gd name="T1" fmla="*/ 0 h 19"/>
                    <a:gd name="T2" fmla="*/ 0 w 1"/>
                    <a:gd name="T3" fmla="*/ 0 h 19"/>
                    <a:gd name="T4" fmla="*/ 0 w 1"/>
                    <a:gd name="T5" fmla="*/ 10 h 19"/>
                    <a:gd name="T6" fmla="*/ 0 w 1"/>
                    <a:gd name="T7" fmla="*/ 10 h 19"/>
                    <a:gd name="T8" fmla="*/ 0 w 1"/>
                    <a:gd name="T9" fmla="*/ 10 h 19"/>
                    <a:gd name="T10" fmla="*/ 0 w 1"/>
                    <a:gd name="T11" fmla="*/ 10 h 19"/>
                    <a:gd name="T12" fmla="*/ 0 w 1"/>
                    <a:gd name="T13" fmla="*/ 10 h 19"/>
                    <a:gd name="T14" fmla="*/ 0 w 1"/>
                    <a:gd name="T15" fmla="*/ 10 h 19"/>
                    <a:gd name="T16" fmla="*/ 0 w 1"/>
                    <a:gd name="T17" fmla="*/ 10 h 19"/>
                    <a:gd name="T18" fmla="*/ 0 w 1"/>
                    <a:gd name="T19" fmla="*/ 10 h 19"/>
                    <a:gd name="T20" fmla="*/ 0 w 1"/>
                    <a:gd name="T21" fmla="*/ 10 h 19"/>
                    <a:gd name="T22" fmla="*/ 0 w 1"/>
                    <a:gd name="T23" fmla="*/ 10 h 19"/>
                    <a:gd name="T24" fmla="*/ 0 w 1"/>
                    <a:gd name="T25" fmla="*/ 10 h 19"/>
                    <a:gd name="T26" fmla="*/ 0 w 1"/>
                    <a:gd name="T27" fmla="*/ 10 h 19"/>
                    <a:gd name="T28" fmla="*/ 0 w 1"/>
                    <a:gd name="T29" fmla="*/ 10 h 19"/>
                    <a:gd name="T30" fmla="*/ 0 w 1"/>
                    <a:gd name="T31" fmla="*/ 10 h 19"/>
                    <a:gd name="T32" fmla="*/ 0 w 1"/>
                    <a:gd name="T33" fmla="*/ 10 h 19"/>
                    <a:gd name="T34" fmla="*/ 0 w 1"/>
                    <a:gd name="T35" fmla="*/ 10 h 19"/>
                    <a:gd name="T36" fmla="*/ 0 w 1"/>
                    <a:gd name="T37" fmla="*/ 10 h 19"/>
                    <a:gd name="T38" fmla="*/ 0 w 1"/>
                    <a:gd name="T39" fmla="*/ 10 h 19"/>
                    <a:gd name="T40" fmla="*/ 0 w 1"/>
                    <a:gd name="T41" fmla="*/ 10 h 19"/>
                    <a:gd name="T42" fmla="*/ 0 w 1"/>
                    <a:gd name="T43" fmla="*/ 10 h 19"/>
                    <a:gd name="T44" fmla="*/ 0 w 1"/>
                    <a:gd name="T45" fmla="*/ 10 h 19"/>
                    <a:gd name="T46" fmla="*/ 0 w 1"/>
                    <a:gd name="T47" fmla="*/ 10 h 19"/>
                    <a:gd name="T48" fmla="*/ 0 w 1"/>
                    <a:gd name="T49" fmla="*/ 10 h 19"/>
                    <a:gd name="T50" fmla="*/ 0 w 1"/>
                    <a:gd name="T51" fmla="*/ 10 h 19"/>
                    <a:gd name="T52" fmla="*/ 0 w 1"/>
                    <a:gd name="T53" fmla="*/ 10 h 19"/>
                    <a:gd name="T54" fmla="*/ 0 w 1"/>
                    <a:gd name="T55" fmla="*/ 10 h 19"/>
                    <a:gd name="T56" fmla="*/ 0 w 1"/>
                    <a:gd name="T57" fmla="*/ 10 h 19"/>
                    <a:gd name="T58" fmla="*/ 0 w 1"/>
                    <a:gd name="T59" fmla="*/ 10 h 19"/>
                    <a:gd name="T60" fmla="*/ 0 w 1"/>
                    <a:gd name="T61" fmla="*/ 10 h 19"/>
                    <a:gd name="T62" fmla="*/ 0 w 1"/>
                    <a:gd name="T63" fmla="*/ 10 h 19"/>
                    <a:gd name="T64" fmla="*/ 0 w 1"/>
                    <a:gd name="T65" fmla="*/ 10 h 19"/>
                    <a:gd name="T66" fmla="*/ 0 w 1"/>
                    <a:gd name="T67" fmla="*/ 10 h 19"/>
                    <a:gd name="T68" fmla="*/ 0 w 1"/>
                    <a:gd name="T69" fmla="*/ 10 h 19"/>
                    <a:gd name="T70" fmla="*/ 0 w 1"/>
                    <a:gd name="T71" fmla="*/ 10 h 19"/>
                    <a:gd name="T72" fmla="*/ 0 w 1"/>
                    <a:gd name="T73" fmla="*/ 10 h 19"/>
                    <a:gd name="T74" fmla="*/ 0 w 1"/>
                    <a:gd name="T75" fmla="*/ 10 h 19"/>
                    <a:gd name="T76" fmla="*/ 0 w 1"/>
                    <a:gd name="T77" fmla="*/ 10 h 19"/>
                    <a:gd name="T78" fmla="*/ 0 w 1"/>
                    <a:gd name="T79" fmla="*/ 10 h 19"/>
                    <a:gd name="T80" fmla="*/ 0 w 1"/>
                    <a:gd name="T81" fmla="*/ 19 h 19"/>
                    <a:gd name="T82" fmla="*/ 0 w 1"/>
                    <a:gd name="T83" fmla="*/ 19 h 19"/>
                    <a:gd name="T84" fmla="*/ 0 w 1"/>
                    <a:gd name="T85" fmla="*/ 19 h 19"/>
                    <a:gd name="T86" fmla="*/ 0 w 1"/>
                    <a:gd name="T87" fmla="*/ 19 h 19"/>
                    <a:gd name="T88" fmla="*/ 0 w 1"/>
                    <a:gd name="T89" fmla="*/ 19 h 19"/>
                    <a:gd name="T90" fmla="*/ 0 w 1"/>
                    <a:gd name="T91" fmla="*/ 19 h 19"/>
                    <a:gd name="T92" fmla="*/ 0 w 1"/>
                    <a:gd name="T93" fmla="*/ 19 h 19"/>
                    <a:gd name="T94" fmla="*/ 0 w 1"/>
                    <a:gd name="T95" fmla="*/ 19 h 19"/>
                    <a:gd name="T96" fmla="*/ 0 w 1"/>
                    <a:gd name="T97" fmla="*/ 19 h 19"/>
                    <a:gd name="T98" fmla="*/ 0 w 1"/>
                    <a:gd name="T99" fmla="*/ 19 h 19"/>
                    <a:gd name="T100" fmla="*/ 0 w 1"/>
                    <a:gd name="T101" fmla="*/ 19 h 1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"/>
                    <a:gd name="T154" fmla="*/ 0 h 19"/>
                    <a:gd name="T155" fmla="*/ 1 w 1"/>
                    <a:gd name="T156" fmla="*/ 19 h 1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" h="1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0" y="19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4" name="Freeform 142"/>
                <p:cNvSpPr>
                  <a:spLocks/>
                </p:cNvSpPr>
                <p:nvPr/>
              </p:nvSpPr>
              <p:spPr bwMode="auto">
                <a:xfrm>
                  <a:off x="1860" y="2333"/>
                  <a:ext cx="11" cy="20"/>
                </a:xfrm>
                <a:custGeom>
                  <a:avLst/>
                  <a:gdLst>
                    <a:gd name="T0" fmla="*/ 0 w 11"/>
                    <a:gd name="T1" fmla="*/ 0 h 20"/>
                    <a:gd name="T2" fmla="*/ 0 w 11"/>
                    <a:gd name="T3" fmla="*/ 0 h 20"/>
                    <a:gd name="T4" fmla="*/ 0 w 11"/>
                    <a:gd name="T5" fmla="*/ 0 h 20"/>
                    <a:gd name="T6" fmla="*/ 0 w 11"/>
                    <a:gd name="T7" fmla="*/ 0 h 20"/>
                    <a:gd name="T8" fmla="*/ 0 w 11"/>
                    <a:gd name="T9" fmla="*/ 0 h 20"/>
                    <a:gd name="T10" fmla="*/ 0 w 11"/>
                    <a:gd name="T11" fmla="*/ 0 h 20"/>
                    <a:gd name="T12" fmla="*/ 0 w 11"/>
                    <a:gd name="T13" fmla="*/ 0 h 20"/>
                    <a:gd name="T14" fmla="*/ 0 w 11"/>
                    <a:gd name="T15" fmla="*/ 0 h 20"/>
                    <a:gd name="T16" fmla="*/ 0 w 11"/>
                    <a:gd name="T17" fmla="*/ 0 h 20"/>
                    <a:gd name="T18" fmla="*/ 11 w 11"/>
                    <a:gd name="T19" fmla="*/ 0 h 20"/>
                    <a:gd name="T20" fmla="*/ 11 w 11"/>
                    <a:gd name="T21" fmla="*/ 0 h 20"/>
                    <a:gd name="T22" fmla="*/ 11 w 11"/>
                    <a:gd name="T23" fmla="*/ 0 h 20"/>
                    <a:gd name="T24" fmla="*/ 11 w 11"/>
                    <a:gd name="T25" fmla="*/ 0 h 20"/>
                    <a:gd name="T26" fmla="*/ 11 w 11"/>
                    <a:gd name="T27" fmla="*/ 0 h 20"/>
                    <a:gd name="T28" fmla="*/ 11 w 11"/>
                    <a:gd name="T29" fmla="*/ 0 h 20"/>
                    <a:gd name="T30" fmla="*/ 11 w 11"/>
                    <a:gd name="T31" fmla="*/ 0 h 20"/>
                    <a:gd name="T32" fmla="*/ 11 w 11"/>
                    <a:gd name="T33" fmla="*/ 0 h 20"/>
                    <a:gd name="T34" fmla="*/ 11 w 11"/>
                    <a:gd name="T35" fmla="*/ 0 h 20"/>
                    <a:gd name="T36" fmla="*/ 11 w 11"/>
                    <a:gd name="T37" fmla="*/ 0 h 20"/>
                    <a:gd name="T38" fmla="*/ 11 w 11"/>
                    <a:gd name="T39" fmla="*/ 0 h 20"/>
                    <a:gd name="T40" fmla="*/ 11 w 11"/>
                    <a:gd name="T41" fmla="*/ 10 h 20"/>
                    <a:gd name="T42" fmla="*/ 11 w 11"/>
                    <a:gd name="T43" fmla="*/ 10 h 20"/>
                    <a:gd name="T44" fmla="*/ 11 w 11"/>
                    <a:gd name="T45" fmla="*/ 10 h 20"/>
                    <a:gd name="T46" fmla="*/ 11 w 11"/>
                    <a:gd name="T47" fmla="*/ 10 h 20"/>
                    <a:gd name="T48" fmla="*/ 11 w 11"/>
                    <a:gd name="T49" fmla="*/ 10 h 20"/>
                    <a:gd name="T50" fmla="*/ 11 w 11"/>
                    <a:gd name="T51" fmla="*/ 10 h 20"/>
                    <a:gd name="T52" fmla="*/ 11 w 11"/>
                    <a:gd name="T53" fmla="*/ 10 h 20"/>
                    <a:gd name="T54" fmla="*/ 11 w 11"/>
                    <a:gd name="T55" fmla="*/ 10 h 20"/>
                    <a:gd name="T56" fmla="*/ 11 w 11"/>
                    <a:gd name="T57" fmla="*/ 10 h 20"/>
                    <a:gd name="T58" fmla="*/ 11 w 11"/>
                    <a:gd name="T59" fmla="*/ 10 h 20"/>
                    <a:gd name="T60" fmla="*/ 11 w 11"/>
                    <a:gd name="T61" fmla="*/ 10 h 20"/>
                    <a:gd name="T62" fmla="*/ 11 w 11"/>
                    <a:gd name="T63" fmla="*/ 10 h 20"/>
                    <a:gd name="T64" fmla="*/ 11 w 11"/>
                    <a:gd name="T65" fmla="*/ 10 h 20"/>
                    <a:gd name="T66" fmla="*/ 11 w 11"/>
                    <a:gd name="T67" fmla="*/ 10 h 20"/>
                    <a:gd name="T68" fmla="*/ 11 w 11"/>
                    <a:gd name="T69" fmla="*/ 10 h 20"/>
                    <a:gd name="T70" fmla="*/ 11 w 11"/>
                    <a:gd name="T71" fmla="*/ 10 h 20"/>
                    <a:gd name="T72" fmla="*/ 11 w 11"/>
                    <a:gd name="T73" fmla="*/ 10 h 20"/>
                    <a:gd name="T74" fmla="*/ 11 w 11"/>
                    <a:gd name="T75" fmla="*/ 10 h 20"/>
                    <a:gd name="T76" fmla="*/ 11 w 11"/>
                    <a:gd name="T77" fmla="*/ 10 h 20"/>
                    <a:gd name="T78" fmla="*/ 11 w 11"/>
                    <a:gd name="T79" fmla="*/ 10 h 20"/>
                    <a:gd name="T80" fmla="*/ 11 w 11"/>
                    <a:gd name="T81" fmla="*/ 10 h 20"/>
                    <a:gd name="T82" fmla="*/ 11 w 11"/>
                    <a:gd name="T83" fmla="*/ 10 h 20"/>
                    <a:gd name="T84" fmla="*/ 11 w 11"/>
                    <a:gd name="T85" fmla="*/ 10 h 20"/>
                    <a:gd name="T86" fmla="*/ 11 w 11"/>
                    <a:gd name="T87" fmla="*/ 10 h 20"/>
                    <a:gd name="T88" fmla="*/ 11 w 11"/>
                    <a:gd name="T89" fmla="*/ 10 h 20"/>
                    <a:gd name="T90" fmla="*/ 11 w 11"/>
                    <a:gd name="T91" fmla="*/ 10 h 20"/>
                    <a:gd name="T92" fmla="*/ 11 w 11"/>
                    <a:gd name="T93" fmla="*/ 10 h 20"/>
                    <a:gd name="T94" fmla="*/ 11 w 11"/>
                    <a:gd name="T95" fmla="*/ 20 h 20"/>
                    <a:gd name="T96" fmla="*/ 11 w 11"/>
                    <a:gd name="T97" fmla="*/ 20 h 20"/>
                    <a:gd name="T98" fmla="*/ 11 w 11"/>
                    <a:gd name="T99" fmla="*/ 20 h 20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1"/>
                    <a:gd name="T151" fmla="*/ 0 h 20"/>
                    <a:gd name="T152" fmla="*/ 11 w 11"/>
                    <a:gd name="T153" fmla="*/ 20 h 20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1" h="2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11" y="10"/>
                      </a:lnTo>
                      <a:lnTo>
                        <a:pt x="11" y="2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5" name="Freeform 143"/>
                <p:cNvSpPr>
                  <a:spLocks/>
                </p:cNvSpPr>
                <p:nvPr/>
              </p:nvSpPr>
              <p:spPr bwMode="auto">
                <a:xfrm>
                  <a:off x="1871" y="2353"/>
                  <a:ext cx="12" cy="19"/>
                </a:xfrm>
                <a:custGeom>
                  <a:avLst/>
                  <a:gdLst>
                    <a:gd name="T0" fmla="*/ 0 w 12"/>
                    <a:gd name="T1" fmla="*/ 0 h 19"/>
                    <a:gd name="T2" fmla="*/ 0 w 12"/>
                    <a:gd name="T3" fmla="*/ 0 h 19"/>
                    <a:gd name="T4" fmla="*/ 0 w 12"/>
                    <a:gd name="T5" fmla="*/ 0 h 19"/>
                    <a:gd name="T6" fmla="*/ 0 w 12"/>
                    <a:gd name="T7" fmla="*/ 0 h 19"/>
                    <a:gd name="T8" fmla="*/ 0 w 12"/>
                    <a:gd name="T9" fmla="*/ 0 h 19"/>
                    <a:gd name="T10" fmla="*/ 0 w 12"/>
                    <a:gd name="T11" fmla="*/ 0 h 19"/>
                    <a:gd name="T12" fmla="*/ 0 w 12"/>
                    <a:gd name="T13" fmla="*/ 0 h 19"/>
                    <a:gd name="T14" fmla="*/ 0 w 12"/>
                    <a:gd name="T15" fmla="*/ 0 h 19"/>
                    <a:gd name="T16" fmla="*/ 0 w 12"/>
                    <a:gd name="T17" fmla="*/ 0 h 19"/>
                    <a:gd name="T18" fmla="*/ 0 w 12"/>
                    <a:gd name="T19" fmla="*/ 0 h 19"/>
                    <a:gd name="T20" fmla="*/ 0 w 12"/>
                    <a:gd name="T21" fmla="*/ 0 h 19"/>
                    <a:gd name="T22" fmla="*/ 0 w 12"/>
                    <a:gd name="T23" fmla="*/ 0 h 19"/>
                    <a:gd name="T24" fmla="*/ 0 w 12"/>
                    <a:gd name="T25" fmla="*/ 0 h 19"/>
                    <a:gd name="T26" fmla="*/ 0 w 12"/>
                    <a:gd name="T27" fmla="*/ 0 h 19"/>
                    <a:gd name="T28" fmla="*/ 0 w 12"/>
                    <a:gd name="T29" fmla="*/ 0 h 19"/>
                    <a:gd name="T30" fmla="*/ 0 w 12"/>
                    <a:gd name="T31" fmla="*/ 0 h 19"/>
                    <a:gd name="T32" fmla="*/ 0 w 12"/>
                    <a:gd name="T33" fmla="*/ 0 h 19"/>
                    <a:gd name="T34" fmla="*/ 0 w 12"/>
                    <a:gd name="T35" fmla="*/ 0 h 19"/>
                    <a:gd name="T36" fmla="*/ 0 w 12"/>
                    <a:gd name="T37" fmla="*/ 0 h 19"/>
                    <a:gd name="T38" fmla="*/ 0 w 12"/>
                    <a:gd name="T39" fmla="*/ 0 h 19"/>
                    <a:gd name="T40" fmla="*/ 0 w 12"/>
                    <a:gd name="T41" fmla="*/ 0 h 19"/>
                    <a:gd name="T42" fmla="*/ 0 w 12"/>
                    <a:gd name="T43" fmla="*/ 0 h 19"/>
                    <a:gd name="T44" fmla="*/ 0 w 12"/>
                    <a:gd name="T45" fmla="*/ 10 h 19"/>
                    <a:gd name="T46" fmla="*/ 0 w 12"/>
                    <a:gd name="T47" fmla="*/ 10 h 19"/>
                    <a:gd name="T48" fmla="*/ 0 w 12"/>
                    <a:gd name="T49" fmla="*/ 10 h 19"/>
                    <a:gd name="T50" fmla="*/ 0 w 12"/>
                    <a:gd name="T51" fmla="*/ 10 h 19"/>
                    <a:gd name="T52" fmla="*/ 0 w 12"/>
                    <a:gd name="T53" fmla="*/ 10 h 19"/>
                    <a:gd name="T54" fmla="*/ 12 w 12"/>
                    <a:gd name="T55" fmla="*/ 10 h 19"/>
                    <a:gd name="T56" fmla="*/ 12 w 12"/>
                    <a:gd name="T57" fmla="*/ 10 h 19"/>
                    <a:gd name="T58" fmla="*/ 12 w 12"/>
                    <a:gd name="T59" fmla="*/ 10 h 19"/>
                    <a:gd name="T60" fmla="*/ 12 w 12"/>
                    <a:gd name="T61" fmla="*/ 10 h 19"/>
                    <a:gd name="T62" fmla="*/ 12 w 12"/>
                    <a:gd name="T63" fmla="*/ 10 h 19"/>
                    <a:gd name="T64" fmla="*/ 12 w 12"/>
                    <a:gd name="T65" fmla="*/ 10 h 19"/>
                    <a:gd name="T66" fmla="*/ 12 w 12"/>
                    <a:gd name="T67" fmla="*/ 10 h 19"/>
                    <a:gd name="T68" fmla="*/ 12 w 12"/>
                    <a:gd name="T69" fmla="*/ 10 h 19"/>
                    <a:gd name="T70" fmla="*/ 12 w 12"/>
                    <a:gd name="T71" fmla="*/ 10 h 19"/>
                    <a:gd name="T72" fmla="*/ 12 w 12"/>
                    <a:gd name="T73" fmla="*/ 10 h 19"/>
                    <a:gd name="T74" fmla="*/ 12 w 12"/>
                    <a:gd name="T75" fmla="*/ 10 h 19"/>
                    <a:gd name="T76" fmla="*/ 12 w 12"/>
                    <a:gd name="T77" fmla="*/ 10 h 19"/>
                    <a:gd name="T78" fmla="*/ 12 w 12"/>
                    <a:gd name="T79" fmla="*/ 10 h 19"/>
                    <a:gd name="T80" fmla="*/ 12 w 12"/>
                    <a:gd name="T81" fmla="*/ 10 h 19"/>
                    <a:gd name="T82" fmla="*/ 12 w 12"/>
                    <a:gd name="T83" fmla="*/ 10 h 19"/>
                    <a:gd name="T84" fmla="*/ 12 w 12"/>
                    <a:gd name="T85" fmla="*/ 10 h 19"/>
                    <a:gd name="T86" fmla="*/ 12 w 12"/>
                    <a:gd name="T87" fmla="*/ 10 h 19"/>
                    <a:gd name="T88" fmla="*/ 12 w 12"/>
                    <a:gd name="T89" fmla="*/ 10 h 19"/>
                    <a:gd name="T90" fmla="*/ 12 w 12"/>
                    <a:gd name="T91" fmla="*/ 19 h 19"/>
                    <a:gd name="T92" fmla="*/ 12 w 12"/>
                    <a:gd name="T93" fmla="*/ 19 h 19"/>
                    <a:gd name="T94" fmla="*/ 12 w 12"/>
                    <a:gd name="T95" fmla="*/ 19 h 19"/>
                    <a:gd name="T96" fmla="*/ 12 w 12"/>
                    <a:gd name="T97" fmla="*/ 19 h 19"/>
                    <a:gd name="T98" fmla="*/ 12 w 12"/>
                    <a:gd name="T99" fmla="*/ 19 h 19"/>
                    <a:gd name="T100" fmla="*/ 12 w 12"/>
                    <a:gd name="T101" fmla="*/ 19 h 1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19"/>
                    <a:gd name="T155" fmla="*/ 12 w 12"/>
                    <a:gd name="T156" fmla="*/ 19 h 1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1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12" y="10"/>
                      </a:lnTo>
                      <a:lnTo>
                        <a:pt x="12" y="19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6" name="Freeform 144"/>
                <p:cNvSpPr>
                  <a:spLocks/>
                </p:cNvSpPr>
                <p:nvPr/>
              </p:nvSpPr>
              <p:spPr bwMode="auto">
                <a:xfrm>
                  <a:off x="1883" y="2372"/>
                  <a:ext cx="11" cy="20"/>
                </a:xfrm>
                <a:custGeom>
                  <a:avLst/>
                  <a:gdLst>
                    <a:gd name="T0" fmla="*/ 0 w 11"/>
                    <a:gd name="T1" fmla="*/ 0 h 20"/>
                    <a:gd name="T2" fmla="*/ 0 w 11"/>
                    <a:gd name="T3" fmla="*/ 0 h 20"/>
                    <a:gd name="T4" fmla="*/ 0 w 11"/>
                    <a:gd name="T5" fmla="*/ 0 h 20"/>
                    <a:gd name="T6" fmla="*/ 0 w 11"/>
                    <a:gd name="T7" fmla="*/ 0 h 20"/>
                    <a:gd name="T8" fmla="*/ 0 w 11"/>
                    <a:gd name="T9" fmla="*/ 0 h 20"/>
                    <a:gd name="T10" fmla="*/ 0 w 11"/>
                    <a:gd name="T11" fmla="*/ 0 h 20"/>
                    <a:gd name="T12" fmla="*/ 0 w 11"/>
                    <a:gd name="T13" fmla="*/ 0 h 20"/>
                    <a:gd name="T14" fmla="*/ 0 w 11"/>
                    <a:gd name="T15" fmla="*/ 0 h 20"/>
                    <a:gd name="T16" fmla="*/ 0 w 11"/>
                    <a:gd name="T17" fmla="*/ 0 h 20"/>
                    <a:gd name="T18" fmla="*/ 0 w 11"/>
                    <a:gd name="T19" fmla="*/ 0 h 20"/>
                    <a:gd name="T20" fmla="*/ 0 w 11"/>
                    <a:gd name="T21" fmla="*/ 0 h 20"/>
                    <a:gd name="T22" fmla="*/ 0 w 11"/>
                    <a:gd name="T23" fmla="*/ 0 h 20"/>
                    <a:gd name="T24" fmla="*/ 0 w 11"/>
                    <a:gd name="T25" fmla="*/ 0 h 20"/>
                    <a:gd name="T26" fmla="*/ 0 w 11"/>
                    <a:gd name="T27" fmla="*/ 0 h 20"/>
                    <a:gd name="T28" fmla="*/ 0 w 11"/>
                    <a:gd name="T29" fmla="*/ 0 h 20"/>
                    <a:gd name="T30" fmla="*/ 0 w 11"/>
                    <a:gd name="T31" fmla="*/ 0 h 20"/>
                    <a:gd name="T32" fmla="*/ 0 w 11"/>
                    <a:gd name="T33" fmla="*/ 10 h 20"/>
                    <a:gd name="T34" fmla="*/ 0 w 11"/>
                    <a:gd name="T35" fmla="*/ 10 h 20"/>
                    <a:gd name="T36" fmla="*/ 0 w 11"/>
                    <a:gd name="T37" fmla="*/ 10 h 20"/>
                    <a:gd name="T38" fmla="*/ 0 w 11"/>
                    <a:gd name="T39" fmla="*/ 10 h 20"/>
                    <a:gd name="T40" fmla="*/ 0 w 11"/>
                    <a:gd name="T41" fmla="*/ 10 h 20"/>
                    <a:gd name="T42" fmla="*/ 0 w 11"/>
                    <a:gd name="T43" fmla="*/ 10 h 20"/>
                    <a:gd name="T44" fmla="*/ 0 w 11"/>
                    <a:gd name="T45" fmla="*/ 10 h 20"/>
                    <a:gd name="T46" fmla="*/ 0 w 11"/>
                    <a:gd name="T47" fmla="*/ 10 h 20"/>
                    <a:gd name="T48" fmla="*/ 0 w 11"/>
                    <a:gd name="T49" fmla="*/ 10 h 20"/>
                    <a:gd name="T50" fmla="*/ 0 w 11"/>
                    <a:gd name="T51" fmla="*/ 10 h 20"/>
                    <a:gd name="T52" fmla="*/ 0 w 11"/>
                    <a:gd name="T53" fmla="*/ 10 h 20"/>
                    <a:gd name="T54" fmla="*/ 0 w 11"/>
                    <a:gd name="T55" fmla="*/ 10 h 20"/>
                    <a:gd name="T56" fmla="*/ 0 w 11"/>
                    <a:gd name="T57" fmla="*/ 10 h 20"/>
                    <a:gd name="T58" fmla="*/ 0 w 11"/>
                    <a:gd name="T59" fmla="*/ 10 h 20"/>
                    <a:gd name="T60" fmla="*/ 0 w 11"/>
                    <a:gd name="T61" fmla="*/ 10 h 20"/>
                    <a:gd name="T62" fmla="*/ 0 w 11"/>
                    <a:gd name="T63" fmla="*/ 10 h 20"/>
                    <a:gd name="T64" fmla="*/ 0 w 11"/>
                    <a:gd name="T65" fmla="*/ 10 h 20"/>
                    <a:gd name="T66" fmla="*/ 0 w 11"/>
                    <a:gd name="T67" fmla="*/ 10 h 20"/>
                    <a:gd name="T68" fmla="*/ 0 w 11"/>
                    <a:gd name="T69" fmla="*/ 10 h 20"/>
                    <a:gd name="T70" fmla="*/ 0 w 11"/>
                    <a:gd name="T71" fmla="*/ 10 h 20"/>
                    <a:gd name="T72" fmla="*/ 0 w 11"/>
                    <a:gd name="T73" fmla="*/ 20 h 20"/>
                    <a:gd name="T74" fmla="*/ 0 w 11"/>
                    <a:gd name="T75" fmla="*/ 20 h 20"/>
                    <a:gd name="T76" fmla="*/ 0 w 11"/>
                    <a:gd name="T77" fmla="*/ 20 h 20"/>
                    <a:gd name="T78" fmla="*/ 0 w 11"/>
                    <a:gd name="T79" fmla="*/ 20 h 20"/>
                    <a:gd name="T80" fmla="*/ 0 w 11"/>
                    <a:gd name="T81" fmla="*/ 20 h 20"/>
                    <a:gd name="T82" fmla="*/ 0 w 11"/>
                    <a:gd name="T83" fmla="*/ 20 h 20"/>
                    <a:gd name="T84" fmla="*/ 0 w 11"/>
                    <a:gd name="T85" fmla="*/ 20 h 20"/>
                    <a:gd name="T86" fmla="*/ 0 w 11"/>
                    <a:gd name="T87" fmla="*/ 20 h 20"/>
                    <a:gd name="T88" fmla="*/ 11 w 11"/>
                    <a:gd name="T89" fmla="*/ 20 h 20"/>
                    <a:gd name="T90" fmla="*/ 11 w 11"/>
                    <a:gd name="T91" fmla="*/ 20 h 20"/>
                    <a:gd name="T92" fmla="*/ 11 w 11"/>
                    <a:gd name="T93" fmla="*/ 20 h 20"/>
                    <a:gd name="T94" fmla="*/ 11 w 11"/>
                    <a:gd name="T95" fmla="*/ 20 h 20"/>
                    <a:gd name="T96" fmla="*/ 11 w 11"/>
                    <a:gd name="T97" fmla="*/ 20 h 20"/>
                    <a:gd name="T98" fmla="*/ 11 w 11"/>
                    <a:gd name="T99" fmla="*/ 20 h 20"/>
                    <a:gd name="T100" fmla="*/ 11 w 11"/>
                    <a:gd name="T101" fmla="*/ 20 h 2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1"/>
                    <a:gd name="T154" fmla="*/ 0 h 20"/>
                    <a:gd name="T155" fmla="*/ 11 w 11"/>
                    <a:gd name="T156" fmla="*/ 20 h 2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1" h="2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0" y="20"/>
                      </a:lnTo>
                      <a:lnTo>
                        <a:pt x="11" y="2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7" name="Freeform 145"/>
                <p:cNvSpPr>
                  <a:spLocks/>
                </p:cNvSpPr>
                <p:nvPr/>
              </p:nvSpPr>
              <p:spPr bwMode="auto">
                <a:xfrm>
                  <a:off x="1894" y="2392"/>
                  <a:ext cx="1" cy="29"/>
                </a:xfrm>
                <a:custGeom>
                  <a:avLst/>
                  <a:gdLst>
                    <a:gd name="T0" fmla="*/ 0 w 1"/>
                    <a:gd name="T1" fmla="*/ 0 h 29"/>
                    <a:gd name="T2" fmla="*/ 0 w 1"/>
                    <a:gd name="T3" fmla="*/ 0 h 29"/>
                    <a:gd name="T4" fmla="*/ 0 w 1"/>
                    <a:gd name="T5" fmla="*/ 0 h 29"/>
                    <a:gd name="T6" fmla="*/ 0 w 1"/>
                    <a:gd name="T7" fmla="*/ 0 h 29"/>
                    <a:gd name="T8" fmla="*/ 0 w 1"/>
                    <a:gd name="T9" fmla="*/ 0 h 29"/>
                    <a:gd name="T10" fmla="*/ 0 w 1"/>
                    <a:gd name="T11" fmla="*/ 0 h 29"/>
                    <a:gd name="T12" fmla="*/ 0 w 1"/>
                    <a:gd name="T13" fmla="*/ 10 h 29"/>
                    <a:gd name="T14" fmla="*/ 0 w 1"/>
                    <a:gd name="T15" fmla="*/ 10 h 29"/>
                    <a:gd name="T16" fmla="*/ 0 w 1"/>
                    <a:gd name="T17" fmla="*/ 10 h 29"/>
                    <a:gd name="T18" fmla="*/ 0 w 1"/>
                    <a:gd name="T19" fmla="*/ 10 h 29"/>
                    <a:gd name="T20" fmla="*/ 0 w 1"/>
                    <a:gd name="T21" fmla="*/ 10 h 29"/>
                    <a:gd name="T22" fmla="*/ 0 w 1"/>
                    <a:gd name="T23" fmla="*/ 10 h 29"/>
                    <a:gd name="T24" fmla="*/ 0 w 1"/>
                    <a:gd name="T25" fmla="*/ 10 h 29"/>
                    <a:gd name="T26" fmla="*/ 0 w 1"/>
                    <a:gd name="T27" fmla="*/ 10 h 29"/>
                    <a:gd name="T28" fmla="*/ 0 w 1"/>
                    <a:gd name="T29" fmla="*/ 10 h 29"/>
                    <a:gd name="T30" fmla="*/ 0 w 1"/>
                    <a:gd name="T31" fmla="*/ 10 h 29"/>
                    <a:gd name="T32" fmla="*/ 0 w 1"/>
                    <a:gd name="T33" fmla="*/ 10 h 29"/>
                    <a:gd name="T34" fmla="*/ 0 w 1"/>
                    <a:gd name="T35" fmla="*/ 10 h 29"/>
                    <a:gd name="T36" fmla="*/ 0 w 1"/>
                    <a:gd name="T37" fmla="*/ 10 h 29"/>
                    <a:gd name="T38" fmla="*/ 0 w 1"/>
                    <a:gd name="T39" fmla="*/ 10 h 29"/>
                    <a:gd name="T40" fmla="*/ 0 w 1"/>
                    <a:gd name="T41" fmla="*/ 10 h 29"/>
                    <a:gd name="T42" fmla="*/ 0 w 1"/>
                    <a:gd name="T43" fmla="*/ 10 h 29"/>
                    <a:gd name="T44" fmla="*/ 0 w 1"/>
                    <a:gd name="T45" fmla="*/ 10 h 29"/>
                    <a:gd name="T46" fmla="*/ 0 w 1"/>
                    <a:gd name="T47" fmla="*/ 10 h 29"/>
                    <a:gd name="T48" fmla="*/ 0 w 1"/>
                    <a:gd name="T49" fmla="*/ 10 h 29"/>
                    <a:gd name="T50" fmla="*/ 0 w 1"/>
                    <a:gd name="T51" fmla="*/ 19 h 29"/>
                    <a:gd name="T52" fmla="*/ 0 w 1"/>
                    <a:gd name="T53" fmla="*/ 19 h 29"/>
                    <a:gd name="T54" fmla="*/ 0 w 1"/>
                    <a:gd name="T55" fmla="*/ 19 h 29"/>
                    <a:gd name="T56" fmla="*/ 0 w 1"/>
                    <a:gd name="T57" fmla="*/ 19 h 29"/>
                    <a:gd name="T58" fmla="*/ 0 w 1"/>
                    <a:gd name="T59" fmla="*/ 19 h 29"/>
                    <a:gd name="T60" fmla="*/ 0 w 1"/>
                    <a:gd name="T61" fmla="*/ 19 h 29"/>
                    <a:gd name="T62" fmla="*/ 0 w 1"/>
                    <a:gd name="T63" fmla="*/ 19 h 29"/>
                    <a:gd name="T64" fmla="*/ 0 w 1"/>
                    <a:gd name="T65" fmla="*/ 19 h 29"/>
                    <a:gd name="T66" fmla="*/ 0 w 1"/>
                    <a:gd name="T67" fmla="*/ 19 h 29"/>
                    <a:gd name="T68" fmla="*/ 0 w 1"/>
                    <a:gd name="T69" fmla="*/ 19 h 29"/>
                    <a:gd name="T70" fmla="*/ 0 w 1"/>
                    <a:gd name="T71" fmla="*/ 19 h 29"/>
                    <a:gd name="T72" fmla="*/ 0 w 1"/>
                    <a:gd name="T73" fmla="*/ 19 h 29"/>
                    <a:gd name="T74" fmla="*/ 0 w 1"/>
                    <a:gd name="T75" fmla="*/ 19 h 29"/>
                    <a:gd name="T76" fmla="*/ 0 w 1"/>
                    <a:gd name="T77" fmla="*/ 19 h 29"/>
                    <a:gd name="T78" fmla="*/ 0 w 1"/>
                    <a:gd name="T79" fmla="*/ 19 h 29"/>
                    <a:gd name="T80" fmla="*/ 0 w 1"/>
                    <a:gd name="T81" fmla="*/ 19 h 29"/>
                    <a:gd name="T82" fmla="*/ 0 w 1"/>
                    <a:gd name="T83" fmla="*/ 19 h 29"/>
                    <a:gd name="T84" fmla="*/ 0 w 1"/>
                    <a:gd name="T85" fmla="*/ 19 h 29"/>
                    <a:gd name="T86" fmla="*/ 0 w 1"/>
                    <a:gd name="T87" fmla="*/ 29 h 29"/>
                    <a:gd name="T88" fmla="*/ 0 w 1"/>
                    <a:gd name="T89" fmla="*/ 29 h 29"/>
                    <a:gd name="T90" fmla="*/ 0 w 1"/>
                    <a:gd name="T91" fmla="*/ 29 h 29"/>
                    <a:gd name="T92" fmla="*/ 0 w 1"/>
                    <a:gd name="T93" fmla="*/ 29 h 29"/>
                    <a:gd name="T94" fmla="*/ 0 w 1"/>
                    <a:gd name="T95" fmla="*/ 29 h 29"/>
                    <a:gd name="T96" fmla="*/ 0 w 1"/>
                    <a:gd name="T97" fmla="*/ 29 h 29"/>
                    <a:gd name="T98" fmla="*/ 0 w 1"/>
                    <a:gd name="T99" fmla="*/ 29 h 29"/>
                    <a:gd name="T100" fmla="*/ 0 w 1"/>
                    <a:gd name="T101" fmla="*/ 29 h 2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"/>
                    <a:gd name="T154" fmla="*/ 0 h 29"/>
                    <a:gd name="T155" fmla="*/ 1 w 1"/>
                    <a:gd name="T156" fmla="*/ 29 h 2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" h="2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0" y="19"/>
                      </a:lnTo>
                      <a:lnTo>
                        <a:pt x="0" y="29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8" name="Freeform 146"/>
                <p:cNvSpPr>
                  <a:spLocks/>
                </p:cNvSpPr>
                <p:nvPr/>
              </p:nvSpPr>
              <p:spPr bwMode="auto">
                <a:xfrm>
                  <a:off x="1894" y="2421"/>
                  <a:ext cx="12" cy="29"/>
                </a:xfrm>
                <a:custGeom>
                  <a:avLst/>
                  <a:gdLst>
                    <a:gd name="T0" fmla="*/ 0 w 12"/>
                    <a:gd name="T1" fmla="*/ 0 h 29"/>
                    <a:gd name="T2" fmla="*/ 0 w 12"/>
                    <a:gd name="T3" fmla="*/ 0 h 29"/>
                    <a:gd name="T4" fmla="*/ 0 w 12"/>
                    <a:gd name="T5" fmla="*/ 0 h 29"/>
                    <a:gd name="T6" fmla="*/ 0 w 12"/>
                    <a:gd name="T7" fmla="*/ 0 h 29"/>
                    <a:gd name="T8" fmla="*/ 0 w 12"/>
                    <a:gd name="T9" fmla="*/ 0 h 29"/>
                    <a:gd name="T10" fmla="*/ 0 w 12"/>
                    <a:gd name="T11" fmla="*/ 0 h 29"/>
                    <a:gd name="T12" fmla="*/ 0 w 12"/>
                    <a:gd name="T13" fmla="*/ 0 h 29"/>
                    <a:gd name="T14" fmla="*/ 0 w 12"/>
                    <a:gd name="T15" fmla="*/ 0 h 29"/>
                    <a:gd name="T16" fmla="*/ 0 w 12"/>
                    <a:gd name="T17" fmla="*/ 0 h 29"/>
                    <a:gd name="T18" fmla="*/ 0 w 12"/>
                    <a:gd name="T19" fmla="*/ 0 h 29"/>
                    <a:gd name="T20" fmla="*/ 0 w 12"/>
                    <a:gd name="T21" fmla="*/ 0 h 29"/>
                    <a:gd name="T22" fmla="*/ 12 w 12"/>
                    <a:gd name="T23" fmla="*/ 10 h 29"/>
                    <a:gd name="T24" fmla="*/ 12 w 12"/>
                    <a:gd name="T25" fmla="*/ 10 h 29"/>
                    <a:gd name="T26" fmla="*/ 12 w 12"/>
                    <a:gd name="T27" fmla="*/ 10 h 29"/>
                    <a:gd name="T28" fmla="*/ 12 w 12"/>
                    <a:gd name="T29" fmla="*/ 10 h 29"/>
                    <a:gd name="T30" fmla="*/ 12 w 12"/>
                    <a:gd name="T31" fmla="*/ 10 h 29"/>
                    <a:gd name="T32" fmla="*/ 12 w 12"/>
                    <a:gd name="T33" fmla="*/ 10 h 29"/>
                    <a:gd name="T34" fmla="*/ 12 w 12"/>
                    <a:gd name="T35" fmla="*/ 10 h 29"/>
                    <a:gd name="T36" fmla="*/ 12 w 12"/>
                    <a:gd name="T37" fmla="*/ 10 h 29"/>
                    <a:gd name="T38" fmla="*/ 12 w 12"/>
                    <a:gd name="T39" fmla="*/ 10 h 29"/>
                    <a:gd name="T40" fmla="*/ 12 w 12"/>
                    <a:gd name="T41" fmla="*/ 10 h 29"/>
                    <a:gd name="T42" fmla="*/ 12 w 12"/>
                    <a:gd name="T43" fmla="*/ 10 h 29"/>
                    <a:gd name="T44" fmla="*/ 12 w 12"/>
                    <a:gd name="T45" fmla="*/ 10 h 29"/>
                    <a:gd name="T46" fmla="*/ 12 w 12"/>
                    <a:gd name="T47" fmla="*/ 10 h 29"/>
                    <a:gd name="T48" fmla="*/ 12 w 12"/>
                    <a:gd name="T49" fmla="*/ 10 h 29"/>
                    <a:gd name="T50" fmla="*/ 12 w 12"/>
                    <a:gd name="T51" fmla="*/ 10 h 29"/>
                    <a:gd name="T52" fmla="*/ 12 w 12"/>
                    <a:gd name="T53" fmla="*/ 10 h 29"/>
                    <a:gd name="T54" fmla="*/ 12 w 12"/>
                    <a:gd name="T55" fmla="*/ 10 h 29"/>
                    <a:gd name="T56" fmla="*/ 12 w 12"/>
                    <a:gd name="T57" fmla="*/ 10 h 29"/>
                    <a:gd name="T58" fmla="*/ 12 w 12"/>
                    <a:gd name="T59" fmla="*/ 20 h 29"/>
                    <a:gd name="T60" fmla="*/ 12 w 12"/>
                    <a:gd name="T61" fmla="*/ 20 h 29"/>
                    <a:gd name="T62" fmla="*/ 12 w 12"/>
                    <a:gd name="T63" fmla="*/ 20 h 29"/>
                    <a:gd name="T64" fmla="*/ 12 w 12"/>
                    <a:gd name="T65" fmla="*/ 20 h 29"/>
                    <a:gd name="T66" fmla="*/ 12 w 12"/>
                    <a:gd name="T67" fmla="*/ 20 h 29"/>
                    <a:gd name="T68" fmla="*/ 12 w 12"/>
                    <a:gd name="T69" fmla="*/ 20 h 29"/>
                    <a:gd name="T70" fmla="*/ 12 w 12"/>
                    <a:gd name="T71" fmla="*/ 20 h 29"/>
                    <a:gd name="T72" fmla="*/ 12 w 12"/>
                    <a:gd name="T73" fmla="*/ 20 h 29"/>
                    <a:gd name="T74" fmla="*/ 12 w 12"/>
                    <a:gd name="T75" fmla="*/ 20 h 29"/>
                    <a:gd name="T76" fmla="*/ 12 w 12"/>
                    <a:gd name="T77" fmla="*/ 20 h 29"/>
                    <a:gd name="T78" fmla="*/ 12 w 12"/>
                    <a:gd name="T79" fmla="*/ 20 h 29"/>
                    <a:gd name="T80" fmla="*/ 12 w 12"/>
                    <a:gd name="T81" fmla="*/ 20 h 29"/>
                    <a:gd name="T82" fmla="*/ 12 w 12"/>
                    <a:gd name="T83" fmla="*/ 20 h 29"/>
                    <a:gd name="T84" fmla="*/ 12 w 12"/>
                    <a:gd name="T85" fmla="*/ 20 h 29"/>
                    <a:gd name="T86" fmla="*/ 12 w 12"/>
                    <a:gd name="T87" fmla="*/ 20 h 29"/>
                    <a:gd name="T88" fmla="*/ 12 w 12"/>
                    <a:gd name="T89" fmla="*/ 20 h 29"/>
                    <a:gd name="T90" fmla="*/ 12 w 12"/>
                    <a:gd name="T91" fmla="*/ 20 h 29"/>
                    <a:gd name="T92" fmla="*/ 12 w 12"/>
                    <a:gd name="T93" fmla="*/ 20 h 29"/>
                    <a:gd name="T94" fmla="*/ 12 w 12"/>
                    <a:gd name="T95" fmla="*/ 29 h 29"/>
                    <a:gd name="T96" fmla="*/ 12 w 12"/>
                    <a:gd name="T97" fmla="*/ 29 h 29"/>
                    <a:gd name="T98" fmla="*/ 12 w 12"/>
                    <a:gd name="T99" fmla="*/ 29 h 29"/>
                    <a:gd name="T100" fmla="*/ 12 w 12"/>
                    <a:gd name="T101" fmla="*/ 29 h 2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29"/>
                    <a:gd name="T155" fmla="*/ 12 w 12"/>
                    <a:gd name="T156" fmla="*/ 29 h 2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2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2" y="10"/>
                      </a:lnTo>
                      <a:lnTo>
                        <a:pt x="12" y="20"/>
                      </a:lnTo>
                      <a:lnTo>
                        <a:pt x="12" y="29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9" name="Freeform 147"/>
                <p:cNvSpPr>
                  <a:spLocks/>
                </p:cNvSpPr>
                <p:nvPr/>
              </p:nvSpPr>
              <p:spPr bwMode="auto">
                <a:xfrm>
                  <a:off x="1906" y="2450"/>
                  <a:ext cx="11" cy="20"/>
                </a:xfrm>
                <a:custGeom>
                  <a:avLst/>
                  <a:gdLst>
                    <a:gd name="T0" fmla="*/ 0 w 11"/>
                    <a:gd name="T1" fmla="*/ 0 h 20"/>
                    <a:gd name="T2" fmla="*/ 0 w 11"/>
                    <a:gd name="T3" fmla="*/ 0 h 20"/>
                    <a:gd name="T4" fmla="*/ 0 w 11"/>
                    <a:gd name="T5" fmla="*/ 0 h 20"/>
                    <a:gd name="T6" fmla="*/ 0 w 11"/>
                    <a:gd name="T7" fmla="*/ 0 h 20"/>
                    <a:gd name="T8" fmla="*/ 0 w 11"/>
                    <a:gd name="T9" fmla="*/ 0 h 20"/>
                    <a:gd name="T10" fmla="*/ 0 w 11"/>
                    <a:gd name="T11" fmla="*/ 0 h 20"/>
                    <a:gd name="T12" fmla="*/ 0 w 11"/>
                    <a:gd name="T13" fmla="*/ 0 h 20"/>
                    <a:gd name="T14" fmla="*/ 0 w 11"/>
                    <a:gd name="T15" fmla="*/ 0 h 20"/>
                    <a:gd name="T16" fmla="*/ 0 w 11"/>
                    <a:gd name="T17" fmla="*/ 0 h 20"/>
                    <a:gd name="T18" fmla="*/ 0 w 11"/>
                    <a:gd name="T19" fmla="*/ 0 h 20"/>
                    <a:gd name="T20" fmla="*/ 0 w 11"/>
                    <a:gd name="T21" fmla="*/ 0 h 20"/>
                    <a:gd name="T22" fmla="*/ 0 w 11"/>
                    <a:gd name="T23" fmla="*/ 0 h 20"/>
                    <a:gd name="T24" fmla="*/ 0 w 11"/>
                    <a:gd name="T25" fmla="*/ 0 h 20"/>
                    <a:gd name="T26" fmla="*/ 0 w 11"/>
                    <a:gd name="T27" fmla="*/ 0 h 20"/>
                    <a:gd name="T28" fmla="*/ 0 w 11"/>
                    <a:gd name="T29" fmla="*/ 0 h 20"/>
                    <a:gd name="T30" fmla="*/ 0 w 11"/>
                    <a:gd name="T31" fmla="*/ 10 h 20"/>
                    <a:gd name="T32" fmla="*/ 0 w 11"/>
                    <a:gd name="T33" fmla="*/ 10 h 20"/>
                    <a:gd name="T34" fmla="*/ 0 w 11"/>
                    <a:gd name="T35" fmla="*/ 10 h 20"/>
                    <a:gd name="T36" fmla="*/ 0 w 11"/>
                    <a:gd name="T37" fmla="*/ 10 h 20"/>
                    <a:gd name="T38" fmla="*/ 0 w 11"/>
                    <a:gd name="T39" fmla="*/ 10 h 20"/>
                    <a:gd name="T40" fmla="*/ 0 w 11"/>
                    <a:gd name="T41" fmla="*/ 10 h 20"/>
                    <a:gd name="T42" fmla="*/ 0 w 11"/>
                    <a:gd name="T43" fmla="*/ 10 h 20"/>
                    <a:gd name="T44" fmla="*/ 0 w 11"/>
                    <a:gd name="T45" fmla="*/ 10 h 20"/>
                    <a:gd name="T46" fmla="*/ 0 w 11"/>
                    <a:gd name="T47" fmla="*/ 10 h 20"/>
                    <a:gd name="T48" fmla="*/ 0 w 11"/>
                    <a:gd name="T49" fmla="*/ 10 h 20"/>
                    <a:gd name="T50" fmla="*/ 0 w 11"/>
                    <a:gd name="T51" fmla="*/ 10 h 20"/>
                    <a:gd name="T52" fmla="*/ 0 w 11"/>
                    <a:gd name="T53" fmla="*/ 10 h 20"/>
                    <a:gd name="T54" fmla="*/ 0 w 11"/>
                    <a:gd name="T55" fmla="*/ 10 h 20"/>
                    <a:gd name="T56" fmla="*/ 11 w 11"/>
                    <a:gd name="T57" fmla="*/ 10 h 20"/>
                    <a:gd name="T58" fmla="*/ 11 w 11"/>
                    <a:gd name="T59" fmla="*/ 10 h 20"/>
                    <a:gd name="T60" fmla="*/ 11 w 11"/>
                    <a:gd name="T61" fmla="*/ 10 h 20"/>
                    <a:gd name="T62" fmla="*/ 11 w 11"/>
                    <a:gd name="T63" fmla="*/ 10 h 20"/>
                    <a:gd name="T64" fmla="*/ 11 w 11"/>
                    <a:gd name="T65" fmla="*/ 10 h 20"/>
                    <a:gd name="T66" fmla="*/ 11 w 11"/>
                    <a:gd name="T67" fmla="*/ 20 h 20"/>
                    <a:gd name="T68" fmla="*/ 11 w 11"/>
                    <a:gd name="T69" fmla="*/ 20 h 20"/>
                    <a:gd name="T70" fmla="*/ 11 w 11"/>
                    <a:gd name="T71" fmla="*/ 20 h 20"/>
                    <a:gd name="T72" fmla="*/ 11 w 11"/>
                    <a:gd name="T73" fmla="*/ 20 h 20"/>
                    <a:gd name="T74" fmla="*/ 11 w 11"/>
                    <a:gd name="T75" fmla="*/ 20 h 20"/>
                    <a:gd name="T76" fmla="*/ 11 w 11"/>
                    <a:gd name="T77" fmla="*/ 20 h 20"/>
                    <a:gd name="T78" fmla="*/ 11 w 11"/>
                    <a:gd name="T79" fmla="*/ 20 h 20"/>
                    <a:gd name="T80" fmla="*/ 11 w 11"/>
                    <a:gd name="T81" fmla="*/ 20 h 20"/>
                    <a:gd name="T82" fmla="*/ 11 w 11"/>
                    <a:gd name="T83" fmla="*/ 20 h 20"/>
                    <a:gd name="T84" fmla="*/ 11 w 11"/>
                    <a:gd name="T85" fmla="*/ 20 h 20"/>
                    <a:gd name="T86" fmla="*/ 11 w 11"/>
                    <a:gd name="T87" fmla="*/ 20 h 20"/>
                    <a:gd name="T88" fmla="*/ 11 w 11"/>
                    <a:gd name="T89" fmla="*/ 20 h 20"/>
                    <a:gd name="T90" fmla="*/ 11 w 11"/>
                    <a:gd name="T91" fmla="*/ 20 h 20"/>
                    <a:gd name="T92" fmla="*/ 11 w 11"/>
                    <a:gd name="T93" fmla="*/ 20 h 20"/>
                    <a:gd name="T94" fmla="*/ 11 w 11"/>
                    <a:gd name="T95" fmla="*/ 20 h 20"/>
                    <a:gd name="T96" fmla="*/ 11 w 11"/>
                    <a:gd name="T97" fmla="*/ 20 h 20"/>
                    <a:gd name="T98" fmla="*/ 11 w 11"/>
                    <a:gd name="T99" fmla="*/ 20 h 20"/>
                    <a:gd name="T100" fmla="*/ 11 w 11"/>
                    <a:gd name="T101" fmla="*/ 20 h 2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1"/>
                    <a:gd name="T154" fmla="*/ 0 h 20"/>
                    <a:gd name="T155" fmla="*/ 11 w 11"/>
                    <a:gd name="T156" fmla="*/ 20 h 2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1" h="2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11" y="10"/>
                      </a:lnTo>
                      <a:lnTo>
                        <a:pt x="11" y="2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0" name="Freeform 148"/>
                <p:cNvSpPr>
                  <a:spLocks/>
                </p:cNvSpPr>
                <p:nvPr/>
              </p:nvSpPr>
              <p:spPr bwMode="auto">
                <a:xfrm>
                  <a:off x="1917" y="2470"/>
                  <a:ext cx="12" cy="29"/>
                </a:xfrm>
                <a:custGeom>
                  <a:avLst/>
                  <a:gdLst>
                    <a:gd name="T0" fmla="*/ 0 w 12"/>
                    <a:gd name="T1" fmla="*/ 0 h 29"/>
                    <a:gd name="T2" fmla="*/ 0 w 12"/>
                    <a:gd name="T3" fmla="*/ 10 h 29"/>
                    <a:gd name="T4" fmla="*/ 0 w 12"/>
                    <a:gd name="T5" fmla="*/ 10 h 29"/>
                    <a:gd name="T6" fmla="*/ 0 w 12"/>
                    <a:gd name="T7" fmla="*/ 10 h 29"/>
                    <a:gd name="T8" fmla="*/ 0 w 12"/>
                    <a:gd name="T9" fmla="*/ 10 h 29"/>
                    <a:gd name="T10" fmla="*/ 0 w 12"/>
                    <a:gd name="T11" fmla="*/ 10 h 29"/>
                    <a:gd name="T12" fmla="*/ 0 w 12"/>
                    <a:gd name="T13" fmla="*/ 10 h 29"/>
                    <a:gd name="T14" fmla="*/ 0 w 12"/>
                    <a:gd name="T15" fmla="*/ 10 h 29"/>
                    <a:gd name="T16" fmla="*/ 0 w 12"/>
                    <a:gd name="T17" fmla="*/ 10 h 29"/>
                    <a:gd name="T18" fmla="*/ 0 w 12"/>
                    <a:gd name="T19" fmla="*/ 10 h 29"/>
                    <a:gd name="T20" fmla="*/ 0 w 12"/>
                    <a:gd name="T21" fmla="*/ 10 h 29"/>
                    <a:gd name="T22" fmla="*/ 0 w 12"/>
                    <a:gd name="T23" fmla="*/ 10 h 29"/>
                    <a:gd name="T24" fmla="*/ 0 w 12"/>
                    <a:gd name="T25" fmla="*/ 10 h 29"/>
                    <a:gd name="T26" fmla="*/ 0 w 12"/>
                    <a:gd name="T27" fmla="*/ 10 h 29"/>
                    <a:gd name="T28" fmla="*/ 0 w 12"/>
                    <a:gd name="T29" fmla="*/ 10 h 29"/>
                    <a:gd name="T30" fmla="*/ 0 w 12"/>
                    <a:gd name="T31" fmla="*/ 10 h 29"/>
                    <a:gd name="T32" fmla="*/ 0 w 12"/>
                    <a:gd name="T33" fmla="*/ 10 h 29"/>
                    <a:gd name="T34" fmla="*/ 0 w 12"/>
                    <a:gd name="T35" fmla="*/ 10 h 29"/>
                    <a:gd name="T36" fmla="*/ 0 w 12"/>
                    <a:gd name="T37" fmla="*/ 10 h 29"/>
                    <a:gd name="T38" fmla="*/ 0 w 12"/>
                    <a:gd name="T39" fmla="*/ 19 h 29"/>
                    <a:gd name="T40" fmla="*/ 0 w 12"/>
                    <a:gd name="T41" fmla="*/ 19 h 29"/>
                    <a:gd name="T42" fmla="*/ 0 w 12"/>
                    <a:gd name="T43" fmla="*/ 19 h 29"/>
                    <a:gd name="T44" fmla="*/ 0 w 12"/>
                    <a:gd name="T45" fmla="*/ 19 h 29"/>
                    <a:gd name="T46" fmla="*/ 0 w 12"/>
                    <a:gd name="T47" fmla="*/ 19 h 29"/>
                    <a:gd name="T48" fmla="*/ 0 w 12"/>
                    <a:gd name="T49" fmla="*/ 19 h 29"/>
                    <a:gd name="T50" fmla="*/ 0 w 12"/>
                    <a:gd name="T51" fmla="*/ 19 h 29"/>
                    <a:gd name="T52" fmla="*/ 0 w 12"/>
                    <a:gd name="T53" fmla="*/ 19 h 29"/>
                    <a:gd name="T54" fmla="*/ 0 w 12"/>
                    <a:gd name="T55" fmla="*/ 19 h 29"/>
                    <a:gd name="T56" fmla="*/ 0 w 12"/>
                    <a:gd name="T57" fmla="*/ 19 h 29"/>
                    <a:gd name="T58" fmla="*/ 0 w 12"/>
                    <a:gd name="T59" fmla="*/ 19 h 29"/>
                    <a:gd name="T60" fmla="*/ 0 w 12"/>
                    <a:gd name="T61" fmla="*/ 19 h 29"/>
                    <a:gd name="T62" fmla="*/ 0 w 12"/>
                    <a:gd name="T63" fmla="*/ 19 h 29"/>
                    <a:gd name="T64" fmla="*/ 0 w 12"/>
                    <a:gd name="T65" fmla="*/ 19 h 29"/>
                    <a:gd name="T66" fmla="*/ 0 w 12"/>
                    <a:gd name="T67" fmla="*/ 19 h 29"/>
                    <a:gd name="T68" fmla="*/ 0 w 12"/>
                    <a:gd name="T69" fmla="*/ 19 h 29"/>
                    <a:gd name="T70" fmla="*/ 0 w 12"/>
                    <a:gd name="T71" fmla="*/ 19 h 29"/>
                    <a:gd name="T72" fmla="*/ 0 w 12"/>
                    <a:gd name="T73" fmla="*/ 19 h 29"/>
                    <a:gd name="T74" fmla="*/ 0 w 12"/>
                    <a:gd name="T75" fmla="*/ 29 h 29"/>
                    <a:gd name="T76" fmla="*/ 0 w 12"/>
                    <a:gd name="T77" fmla="*/ 29 h 29"/>
                    <a:gd name="T78" fmla="*/ 0 w 12"/>
                    <a:gd name="T79" fmla="*/ 29 h 29"/>
                    <a:gd name="T80" fmla="*/ 0 w 12"/>
                    <a:gd name="T81" fmla="*/ 29 h 29"/>
                    <a:gd name="T82" fmla="*/ 0 w 12"/>
                    <a:gd name="T83" fmla="*/ 29 h 29"/>
                    <a:gd name="T84" fmla="*/ 0 w 12"/>
                    <a:gd name="T85" fmla="*/ 29 h 29"/>
                    <a:gd name="T86" fmla="*/ 0 w 12"/>
                    <a:gd name="T87" fmla="*/ 29 h 29"/>
                    <a:gd name="T88" fmla="*/ 0 w 12"/>
                    <a:gd name="T89" fmla="*/ 29 h 29"/>
                    <a:gd name="T90" fmla="*/ 12 w 12"/>
                    <a:gd name="T91" fmla="*/ 29 h 29"/>
                    <a:gd name="T92" fmla="*/ 12 w 12"/>
                    <a:gd name="T93" fmla="*/ 29 h 29"/>
                    <a:gd name="T94" fmla="*/ 12 w 12"/>
                    <a:gd name="T95" fmla="*/ 29 h 29"/>
                    <a:gd name="T96" fmla="*/ 12 w 12"/>
                    <a:gd name="T97" fmla="*/ 29 h 29"/>
                    <a:gd name="T98" fmla="*/ 12 w 12"/>
                    <a:gd name="T99" fmla="*/ 29 h 29"/>
                    <a:gd name="T100" fmla="*/ 12 w 12"/>
                    <a:gd name="T101" fmla="*/ 29 h 2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29"/>
                    <a:gd name="T155" fmla="*/ 12 w 12"/>
                    <a:gd name="T156" fmla="*/ 29 h 2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29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0" y="19"/>
                      </a:lnTo>
                      <a:lnTo>
                        <a:pt x="0" y="29"/>
                      </a:lnTo>
                      <a:lnTo>
                        <a:pt x="12" y="29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1" name="Freeform 149"/>
                <p:cNvSpPr>
                  <a:spLocks/>
                </p:cNvSpPr>
                <p:nvPr/>
              </p:nvSpPr>
              <p:spPr bwMode="auto">
                <a:xfrm>
                  <a:off x="1929" y="2499"/>
                  <a:ext cx="1" cy="29"/>
                </a:xfrm>
                <a:custGeom>
                  <a:avLst/>
                  <a:gdLst>
                    <a:gd name="T0" fmla="*/ 0 w 1"/>
                    <a:gd name="T1" fmla="*/ 0 h 29"/>
                    <a:gd name="T2" fmla="*/ 0 w 1"/>
                    <a:gd name="T3" fmla="*/ 0 h 29"/>
                    <a:gd name="T4" fmla="*/ 0 w 1"/>
                    <a:gd name="T5" fmla="*/ 0 h 29"/>
                    <a:gd name="T6" fmla="*/ 0 w 1"/>
                    <a:gd name="T7" fmla="*/ 0 h 29"/>
                    <a:gd name="T8" fmla="*/ 0 w 1"/>
                    <a:gd name="T9" fmla="*/ 0 h 29"/>
                    <a:gd name="T10" fmla="*/ 0 w 1"/>
                    <a:gd name="T11" fmla="*/ 0 h 29"/>
                    <a:gd name="T12" fmla="*/ 0 w 1"/>
                    <a:gd name="T13" fmla="*/ 10 h 29"/>
                    <a:gd name="T14" fmla="*/ 0 w 1"/>
                    <a:gd name="T15" fmla="*/ 10 h 29"/>
                    <a:gd name="T16" fmla="*/ 0 w 1"/>
                    <a:gd name="T17" fmla="*/ 10 h 29"/>
                    <a:gd name="T18" fmla="*/ 0 w 1"/>
                    <a:gd name="T19" fmla="*/ 10 h 29"/>
                    <a:gd name="T20" fmla="*/ 0 w 1"/>
                    <a:gd name="T21" fmla="*/ 10 h 29"/>
                    <a:gd name="T22" fmla="*/ 0 w 1"/>
                    <a:gd name="T23" fmla="*/ 10 h 29"/>
                    <a:gd name="T24" fmla="*/ 0 w 1"/>
                    <a:gd name="T25" fmla="*/ 10 h 29"/>
                    <a:gd name="T26" fmla="*/ 0 w 1"/>
                    <a:gd name="T27" fmla="*/ 10 h 29"/>
                    <a:gd name="T28" fmla="*/ 0 w 1"/>
                    <a:gd name="T29" fmla="*/ 10 h 29"/>
                    <a:gd name="T30" fmla="*/ 0 w 1"/>
                    <a:gd name="T31" fmla="*/ 10 h 29"/>
                    <a:gd name="T32" fmla="*/ 0 w 1"/>
                    <a:gd name="T33" fmla="*/ 10 h 29"/>
                    <a:gd name="T34" fmla="*/ 0 w 1"/>
                    <a:gd name="T35" fmla="*/ 10 h 29"/>
                    <a:gd name="T36" fmla="*/ 0 w 1"/>
                    <a:gd name="T37" fmla="*/ 10 h 29"/>
                    <a:gd name="T38" fmla="*/ 0 w 1"/>
                    <a:gd name="T39" fmla="*/ 10 h 29"/>
                    <a:gd name="T40" fmla="*/ 0 w 1"/>
                    <a:gd name="T41" fmla="*/ 10 h 29"/>
                    <a:gd name="T42" fmla="*/ 0 w 1"/>
                    <a:gd name="T43" fmla="*/ 10 h 29"/>
                    <a:gd name="T44" fmla="*/ 0 w 1"/>
                    <a:gd name="T45" fmla="*/ 10 h 29"/>
                    <a:gd name="T46" fmla="*/ 0 w 1"/>
                    <a:gd name="T47" fmla="*/ 10 h 29"/>
                    <a:gd name="T48" fmla="*/ 0 w 1"/>
                    <a:gd name="T49" fmla="*/ 10 h 29"/>
                    <a:gd name="T50" fmla="*/ 0 w 1"/>
                    <a:gd name="T51" fmla="*/ 10 h 29"/>
                    <a:gd name="T52" fmla="*/ 0 w 1"/>
                    <a:gd name="T53" fmla="*/ 20 h 29"/>
                    <a:gd name="T54" fmla="*/ 0 w 1"/>
                    <a:gd name="T55" fmla="*/ 20 h 29"/>
                    <a:gd name="T56" fmla="*/ 0 w 1"/>
                    <a:gd name="T57" fmla="*/ 20 h 29"/>
                    <a:gd name="T58" fmla="*/ 0 w 1"/>
                    <a:gd name="T59" fmla="*/ 20 h 29"/>
                    <a:gd name="T60" fmla="*/ 0 w 1"/>
                    <a:gd name="T61" fmla="*/ 20 h 29"/>
                    <a:gd name="T62" fmla="*/ 0 w 1"/>
                    <a:gd name="T63" fmla="*/ 20 h 29"/>
                    <a:gd name="T64" fmla="*/ 0 w 1"/>
                    <a:gd name="T65" fmla="*/ 20 h 29"/>
                    <a:gd name="T66" fmla="*/ 0 w 1"/>
                    <a:gd name="T67" fmla="*/ 20 h 29"/>
                    <a:gd name="T68" fmla="*/ 0 w 1"/>
                    <a:gd name="T69" fmla="*/ 20 h 29"/>
                    <a:gd name="T70" fmla="*/ 0 w 1"/>
                    <a:gd name="T71" fmla="*/ 20 h 29"/>
                    <a:gd name="T72" fmla="*/ 0 w 1"/>
                    <a:gd name="T73" fmla="*/ 20 h 29"/>
                    <a:gd name="T74" fmla="*/ 0 w 1"/>
                    <a:gd name="T75" fmla="*/ 20 h 29"/>
                    <a:gd name="T76" fmla="*/ 0 w 1"/>
                    <a:gd name="T77" fmla="*/ 20 h 29"/>
                    <a:gd name="T78" fmla="*/ 0 w 1"/>
                    <a:gd name="T79" fmla="*/ 20 h 29"/>
                    <a:gd name="T80" fmla="*/ 0 w 1"/>
                    <a:gd name="T81" fmla="*/ 20 h 29"/>
                    <a:gd name="T82" fmla="*/ 0 w 1"/>
                    <a:gd name="T83" fmla="*/ 20 h 29"/>
                    <a:gd name="T84" fmla="*/ 0 w 1"/>
                    <a:gd name="T85" fmla="*/ 20 h 29"/>
                    <a:gd name="T86" fmla="*/ 0 w 1"/>
                    <a:gd name="T87" fmla="*/ 20 h 29"/>
                    <a:gd name="T88" fmla="*/ 0 w 1"/>
                    <a:gd name="T89" fmla="*/ 20 h 29"/>
                    <a:gd name="T90" fmla="*/ 0 w 1"/>
                    <a:gd name="T91" fmla="*/ 20 h 29"/>
                    <a:gd name="T92" fmla="*/ 0 w 1"/>
                    <a:gd name="T93" fmla="*/ 29 h 29"/>
                    <a:gd name="T94" fmla="*/ 0 w 1"/>
                    <a:gd name="T95" fmla="*/ 29 h 29"/>
                    <a:gd name="T96" fmla="*/ 0 w 1"/>
                    <a:gd name="T97" fmla="*/ 29 h 29"/>
                    <a:gd name="T98" fmla="*/ 0 w 1"/>
                    <a:gd name="T99" fmla="*/ 29 h 29"/>
                    <a:gd name="T100" fmla="*/ 0 w 1"/>
                    <a:gd name="T101" fmla="*/ 29 h 2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"/>
                    <a:gd name="T154" fmla="*/ 0 h 29"/>
                    <a:gd name="T155" fmla="*/ 1 w 1"/>
                    <a:gd name="T156" fmla="*/ 29 h 2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" h="2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0" y="20"/>
                      </a:lnTo>
                      <a:lnTo>
                        <a:pt x="0" y="29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2" name="Freeform 150"/>
                <p:cNvSpPr>
                  <a:spLocks/>
                </p:cNvSpPr>
                <p:nvPr/>
              </p:nvSpPr>
              <p:spPr bwMode="auto">
                <a:xfrm>
                  <a:off x="1929" y="2528"/>
                  <a:ext cx="11" cy="20"/>
                </a:xfrm>
                <a:custGeom>
                  <a:avLst/>
                  <a:gdLst>
                    <a:gd name="T0" fmla="*/ 0 w 11"/>
                    <a:gd name="T1" fmla="*/ 0 h 20"/>
                    <a:gd name="T2" fmla="*/ 0 w 11"/>
                    <a:gd name="T3" fmla="*/ 0 h 20"/>
                    <a:gd name="T4" fmla="*/ 0 w 11"/>
                    <a:gd name="T5" fmla="*/ 0 h 20"/>
                    <a:gd name="T6" fmla="*/ 0 w 11"/>
                    <a:gd name="T7" fmla="*/ 0 h 20"/>
                    <a:gd name="T8" fmla="*/ 0 w 11"/>
                    <a:gd name="T9" fmla="*/ 0 h 20"/>
                    <a:gd name="T10" fmla="*/ 0 w 11"/>
                    <a:gd name="T11" fmla="*/ 0 h 20"/>
                    <a:gd name="T12" fmla="*/ 0 w 11"/>
                    <a:gd name="T13" fmla="*/ 0 h 20"/>
                    <a:gd name="T14" fmla="*/ 0 w 11"/>
                    <a:gd name="T15" fmla="*/ 0 h 20"/>
                    <a:gd name="T16" fmla="*/ 0 w 11"/>
                    <a:gd name="T17" fmla="*/ 0 h 20"/>
                    <a:gd name="T18" fmla="*/ 0 w 11"/>
                    <a:gd name="T19" fmla="*/ 0 h 20"/>
                    <a:gd name="T20" fmla="*/ 0 w 11"/>
                    <a:gd name="T21" fmla="*/ 0 h 20"/>
                    <a:gd name="T22" fmla="*/ 0 w 11"/>
                    <a:gd name="T23" fmla="*/ 0 h 20"/>
                    <a:gd name="T24" fmla="*/ 11 w 11"/>
                    <a:gd name="T25" fmla="*/ 0 h 20"/>
                    <a:gd name="T26" fmla="*/ 11 w 11"/>
                    <a:gd name="T27" fmla="*/ 0 h 20"/>
                    <a:gd name="T28" fmla="*/ 11 w 11"/>
                    <a:gd name="T29" fmla="*/ 0 h 20"/>
                    <a:gd name="T30" fmla="*/ 11 w 11"/>
                    <a:gd name="T31" fmla="*/ 0 h 20"/>
                    <a:gd name="T32" fmla="*/ 11 w 11"/>
                    <a:gd name="T33" fmla="*/ 10 h 20"/>
                    <a:gd name="T34" fmla="*/ 11 w 11"/>
                    <a:gd name="T35" fmla="*/ 10 h 20"/>
                    <a:gd name="T36" fmla="*/ 11 w 11"/>
                    <a:gd name="T37" fmla="*/ 10 h 20"/>
                    <a:gd name="T38" fmla="*/ 11 w 11"/>
                    <a:gd name="T39" fmla="*/ 10 h 20"/>
                    <a:gd name="T40" fmla="*/ 11 w 11"/>
                    <a:gd name="T41" fmla="*/ 10 h 20"/>
                    <a:gd name="T42" fmla="*/ 11 w 11"/>
                    <a:gd name="T43" fmla="*/ 10 h 20"/>
                    <a:gd name="T44" fmla="*/ 11 w 11"/>
                    <a:gd name="T45" fmla="*/ 10 h 20"/>
                    <a:gd name="T46" fmla="*/ 11 w 11"/>
                    <a:gd name="T47" fmla="*/ 10 h 20"/>
                    <a:gd name="T48" fmla="*/ 11 w 11"/>
                    <a:gd name="T49" fmla="*/ 10 h 20"/>
                    <a:gd name="T50" fmla="*/ 11 w 11"/>
                    <a:gd name="T51" fmla="*/ 10 h 20"/>
                    <a:gd name="T52" fmla="*/ 11 w 11"/>
                    <a:gd name="T53" fmla="*/ 10 h 20"/>
                    <a:gd name="T54" fmla="*/ 11 w 11"/>
                    <a:gd name="T55" fmla="*/ 10 h 20"/>
                    <a:gd name="T56" fmla="*/ 11 w 11"/>
                    <a:gd name="T57" fmla="*/ 10 h 20"/>
                    <a:gd name="T58" fmla="*/ 11 w 11"/>
                    <a:gd name="T59" fmla="*/ 10 h 20"/>
                    <a:gd name="T60" fmla="*/ 11 w 11"/>
                    <a:gd name="T61" fmla="*/ 10 h 20"/>
                    <a:gd name="T62" fmla="*/ 11 w 11"/>
                    <a:gd name="T63" fmla="*/ 10 h 20"/>
                    <a:gd name="T64" fmla="*/ 11 w 11"/>
                    <a:gd name="T65" fmla="*/ 10 h 20"/>
                    <a:gd name="T66" fmla="*/ 11 w 11"/>
                    <a:gd name="T67" fmla="*/ 10 h 20"/>
                    <a:gd name="T68" fmla="*/ 11 w 11"/>
                    <a:gd name="T69" fmla="*/ 10 h 20"/>
                    <a:gd name="T70" fmla="*/ 11 w 11"/>
                    <a:gd name="T71" fmla="*/ 10 h 20"/>
                    <a:gd name="T72" fmla="*/ 11 w 11"/>
                    <a:gd name="T73" fmla="*/ 10 h 20"/>
                    <a:gd name="T74" fmla="*/ 11 w 11"/>
                    <a:gd name="T75" fmla="*/ 10 h 20"/>
                    <a:gd name="T76" fmla="*/ 11 w 11"/>
                    <a:gd name="T77" fmla="*/ 10 h 20"/>
                    <a:gd name="T78" fmla="*/ 11 w 11"/>
                    <a:gd name="T79" fmla="*/ 20 h 20"/>
                    <a:gd name="T80" fmla="*/ 11 w 11"/>
                    <a:gd name="T81" fmla="*/ 20 h 20"/>
                    <a:gd name="T82" fmla="*/ 11 w 11"/>
                    <a:gd name="T83" fmla="*/ 20 h 20"/>
                    <a:gd name="T84" fmla="*/ 11 w 11"/>
                    <a:gd name="T85" fmla="*/ 20 h 20"/>
                    <a:gd name="T86" fmla="*/ 11 w 11"/>
                    <a:gd name="T87" fmla="*/ 20 h 20"/>
                    <a:gd name="T88" fmla="*/ 11 w 11"/>
                    <a:gd name="T89" fmla="*/ 20 h 20"/>
                    <a:gd name="T90" fmla="*/ 11 w 11"/>
                    <a:gd name="T91" fmla="*/ 20 h 20"/>
                    <a:gd name="T92" fmla="*/ 11 w 11"/>
                    <a:gd name="T93" fmla="*/ 20 h 20"/>
                    <a:gd name="T94" fmla="*/ 11 w 11"/>
                    <a:gd name="T95" fmla="*/ 20 h 20"/>
                    <a:gd name="T96" fmla="*/ 11 w 11"/>
                    <a:gd name="T97" fmla="*/ 20 h 20"/>
                    <a:gd name="T98" fmla="*/ 11 w 11"/>
                    <a:gd name="T99" fmla="*/ 20 h 20"/>
                    <a:gd name="T100" fmla="*/ 11 w 11"/>
                    <a:gd name="T101" fmla="*/ 20 h 2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1"/>
                    <a:gd name="T154" fmla="*/ 0 h 20"/>
                    <a:gd name="T155" fmla="*/ 11 w 11"/>
                    <a:gd name="T156" fmla="*/ 20 h 2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1" h="2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11" y="10"/>
                      </a:lnTo>
                      <a:lnTo>
                        <a:pt x="11" y="2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3" name="Freeform 151"/>
                <p:cNvSpPr>
                  <a:spLocks/>
                </p:cNvSpPr>
                <p:nvPr/>
              </p:nvSpPr>
              <p:spPr bwMode="auto">
                <a:xfrm>
                  <a:off x="1940" y="2548"/>
                  <a:ext cx="12" cy="19"/>
                </a:xfrm>
                <a:custGeom>
                  <a:avLst/>
                  <a:gdLst>
                    <a:gd name="T0" fmla="*/ 0 w 12"/>
                    <a:gd name="T1" fmla="*/ 0 h 19"/>
                    <a:gd name="T2" fmla="*/ 0 w 12"/>
                    <a:gd name="T3" fmla="*/ 0 h 19"/>
                    <a:gd name="T4" fmla="*/ 0 w 12"/>
                    <a:gd name="T5" fmla="*/ 0 h 19"/>
                    <a:gd name="T6" fmla="*/ 0 w 12"/>
                    <a:gd name="T7" fmla="*/ 0 h 19"/>
                    <a:gd name="T8" fmla="*/ 0 w 12"/>
                    <a:gd name="T9" fmla="*/ 0 h 19"/>
                    <a:gd name="T10" fmla="*/ 0 w 12"/>
                    <a:gd name="T11" fmla="*/ 0 h 19"/>
                    <a:gd name="T12" fmla="*/ 0 w 12"/>
                    <a:gd name="T13" fmla="*/ 0 h 19"/>
                    <a:gd name="T14" fmla="*/ 0 w 12"/>
                    <a:gd name="T15" fmla="*/ 0 h 19"/>
                    <a:gd name="T16" fmla="*/ 0 w 12"/>
                    <a:gd name="T17" fmla="*/ 0 h 19"/>
                    <a:gd name="T18" fmla="*/ 0 w 12"/>
                    <a:gd name="T19" fmla="*/ 0 h 19"/>
                    <a:gd name="T20" fmla="*/ 0 w 12"/>
                    <a:gd name="T21" fmla="*/ 0 h 19"/>
                    <a:gd name="T22" fmla="*/ 0 w 12"/>
                    <a:gd name="T23" fmla="*/ 10 h 19"/>
                    <a:gd name="T24" fmla="*/ 0 w 12"/>
                    <a:gd name="T25" fmla="*/ 10 h 19"/>
                    <a:gd name="T26" fmla="*/ 0 w 12"/>
                    <a:gd name="T27" fmla="*/ 10 h 19"/>
                    <a:gd name="T28" fmla="*/ 0 w 12"/>
                    <a:gd name="T29" fmla="*/ 10 h 19"/>
                    <a:gd name="T30" fmla="*/ 0 w 12"/>
                    <a:gd name="T31" fmla="*/ 10 h 19"/>
                    <a:gd name="T32" fmla="*/ 0 w 12"/>
                    <a:gd name="T33" fmla="*/ 10 h 19"/>
                    <a:gd name="T34" fmla="*/ 0 w 12"/>
                    <a:gd name="T35" fmla="*/ 10 h 19"/>
                    <a:gd name="T36" fmla="*/ 0 w 12"/>
                    <a:gd name="T37" fmla="*/ 10 h 19"/>
                    <a:gd name="T38" fmla="*/ 0 w 12"/>
                    <a:gd name="T39" fmla="*/ 10 h 19"/>
                    <a:gd name="T40" fmla="*/ 0 w 12"/>
                    <a:gd name="T41" fmla="*/ 10 h 19"/>
                    <a:gd name="T42" fmla="*/ 0 w 12"/>
                    <a:gd name="T43" fmla="*/ 10 h 19"/>
                    <a:gd name="T44" fmla="*/ 0 w 12"/>
                    <a:gd name="T45" fmla="*/ 10 h 19"/>
                    <a:gd name="T46" fmla="*/ 0 w 12"/>
                    <a:gd name="T47" fmla="*/ 10 h 19"/>
                    <a:gd name="T48" fmla="*/ 0 w 12"/>
                    <a:gd name="T49" fmla="*/ 10 h 19"/>
                    <a:gd name="T50" fmla="*/ 0 w 12"/>
                    <a:gd name="T51" fmla="*/ 10 h 19"/>
                    <a:gd name="T52" fmla="*/ 0 w 12"/>
                    <a:gd name="T53" fmla="*/ 10 h 19"/>
                    <a:gd name="T54" fmla="*/ 0 w 12"/>
                    <a:gd name="T55" fmla="*/ 10 h 19"/>
                    <a:gd name="T56" fmla="*/ 12 w 12"/>
                    <a:gd name="T57" fmla="*/ 10 h 19"/>
                    <a:gd name="T58" fmla="*/ 12 w 12"/>
                    <a:gd name="T59" fmla="*/ 10 h 19"/>
                    <a:gd name="T60" fmla="*/ 12 w 12"/>
                    <a:gd name="T61" fmla="*/ 10 h 19"/>
                    <a:gd name="T62" fmla="*/ 12 w 12"/>
                    <a:gd name="T63" fmla="*/ 10 h 19"/>
                    <a:gd name="T64" fmla="*/ 12 w 12"/>
                    <a:gd name="T65" fmla="*/ 10 h 19"/>
                    <a:gd name="T66" fmla="*/ 12 w 12"/>
                    <a:gd name="T67" fmla="*/ 10 h 19"/>
                    <a:gd name="T68" fmla="*/ 12 w 12"/>
                    <a:gd name="T69" fmla="*/ 10 h 19"/>
                    <a:gd name="T70" fmla="*/ 12 w 12"/>
                    <a:gd name="T71" fmla="*/ 10 h 19"/>
                    <a:gd name="T72" fmla="*/ 12 w 12"/>
                    <a:gd name="T73" fmla="*/ 10 h 19"/>
                    <a:gd name="T74" fmla="*/ 12 w 12"/>
                    <a:gd name="T75" fmla="*/ 19 h 19"/>
                    <a:gd name="T76" fmla="*/ 12 w 12"/>
                    <a:gd name="T77" fmla="*/ 19 h 19"/>
                    <a:gd name="T78" fmla="*/ 12 w 12"/>
                    <a:gd name="T79" fmla="*/ 19 h 19"/>
                    <a:gd name="T80" fmla="*/ 12 w 12"/>
                    <a:gd name="T81" fmla="*/ 19 h 19"/>
                    <a:gd name="T82" fmla="*/ 12 w 12"/>
                    <a:gd name="T83" fmla="*/ 19 h 19"/>
                    <a:gd name="T84" fmla="*/ 12 w 12"/>
                    <a:gd name="T85" fmla="*/ 19 h 19"/>
                    <a:gd name="T86" fmla="*/ 12 w 12"/>
                    <a:gd name="T87" fmla="*/ 19 h 19"/>
                    <a:gd name="T88" fmla="*/ 12 w 12"/>
                    <a:gd name="T89" fmla="*/ 19 h 19"/>
                    <a:gd name="T90" fmla="*/ 12 w 12"/>
                    <a:gd name="T91" fmla="*/ 19 h 19"/>
                    <a:gd name="T92" fmla="*/ 12 w 12"/>
                    <a:gd name="T93" fmla="*/ 19 h 19"/>
                    <a:gd name="T94" fmla="*/ 12 w 12"/>
                    <a:gd name="T95" fmla="*/ 19 h 19"/>
                    <a:gd name="T96" fmla="*/ 12 w 12"/>
                    <a:gd name="T97" fmla="*/ 19 h 19"/>
                    <a:gd name="T98" fmla="*/ 12 w 12"/>
                    <a:gd name="T99" fmla="*/ 19 h 1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2"/>
                    <a:gd name="T151" fmla="*/ 0 h 19"/>
                    <a:gd name="T152" fmla="*/ 12 w 12"/>
                    <a:gd name="T153" fmla="*/ 19 h 19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2" h="1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12" y="10"/>
                      </a:lnTo>
                      <a:lnTo>
                        <a:pt x="12" y="19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4" name="Freeform 152"/>
                <p:cNvSpPr>
                  <a:spLocks/>
                </p:cNvSpPr>
                <p:nvPr/>
              </p:nvSpPr>
              <p:spPr bwMode="auto">
                <a:xfrm>
                  <a:off x="1952" y="2567"/>
                  <a:ext cx="12" cy="10"/>
                </a:xfrm>
                <a:custGeom>
                  <a:avLst/>
                  <a:gdLst>
                    <a:gd name="T0" fmla="*/ 0 w 12"/>
                    <a:gd name="T1" fmla="*/ 0 h 10"/>
                    <a:gd name="T2" fmla="*/ 0 w 12"/>
                    <a:gd name="T3" fmla="*/ 0 h 10"/>
                    <a:gd name="T4" fmla="*/ 0 w 12"/>
                    <a:gd name="T5" fmla="*/ 0 h 10"/>
                    <a:gd name="T6" fmla="*/ 0 w 12"/>
                    <a:gd name="T7" fmla="*/ 0 h 10"/>
                    <a:gd name="T8" fmla="*/ 0 w 12"/>
                    <a:gd name="T9" fmla="*/ 0 h 10"/>
                    <a:gd name="T10" fmla="*/ 0 w 12"/>
                    <a:gd name="T11" fmla="*/ 0 h 10"/>
                    <a:gd name="T12" fmla="*/ 0 w 12"/>
                    <a:gd name="T13" fmla="*/ 0 h 10"/>
                    <a:gd name="T14" fmla="*/ 0 w 12"/>
                    <a:gd name="T15" fmla="*/ 0 h 10"/>
                    <a:gd name="T16" fmla="*/ 0 w 12"/>
                    <a:gd name="T17" fmla="*/ 0 h 10"/>
                    <a:gd name="T18" fmla="*/ 0 w 12"/>
                    <a:gd name="T19" fmla="*/ 0 h 10"/>
                    <a:gd name="T20" fmla="*/ 0 w 12"/>
                    <a:gd name="T21" fmla="*/ 0 h 10"/>
                    <a:gd name="T22" fmla="*/ 0 w 12"/>
                    <a:gd name="T23" fmla="*/ 0 h 10"/>
                    <a:gd name="T24" fmla="*/ 0 w 12"/>
                    <a:gd name="T25" fmla="*/ 0 h 10"/>
                    <a:gd name="T26" fmla="*/ 0 w 12"/>
                    <a:gd name="T27" fmla="*/ 0 h 10"/>
                    <a:gd name="T28" fmla="*/ 0 w 12"/>
                    <a:gd name="T29" fmla="*/ 0 h 10"/>
                    <a:gd name="T30" fmla="*/ 0 w 12"/>
                    <a:gd name="T31" fmla="*/ 0 h 10"/>
                    <a:gd name="T32" fmla="*/ 0 w 12"/>
                    <a:gd name="T33" fmla="*/ 0 h 10"/>
                    <a:gd name="T34" fmla="*/ 0 w 12"/>
                    <a:gd name="T35" fmla="*/ 0 h 10"/>
                    <a:gd name="T36" fmla="*/ 0 w 12"/>
                    <a:gd name="T37" fmla="*/ 10 h 10"/>
                    <a:gd name="T38" fmla="*/ 0 w 12"/>
                    <a:gd name="T39" fmla="*/ 10 h 10"/>
                    <a:gd name="T40" fmla="*/ 0 w 12"/>
                    <a:gd name="T41" fmla="*/ 10 h 10"/>
                    <a:gd name="T42" fmla="*/ 0 w 12"/>
                    <a:gd name="T43" fmla="*/ 10 h 10"/>
                    <a:gd name="T44" fmla="*/ 0 w 12"/>
                    <a:gd name="T45" fmla="*/ 10 h 10"/>
                    <a:gd name="T46" fmla="*/ 0 w 12"/>
                    <a:gd name="T47" fmla="*/ 10 h 10"/>
                    <a:gd name="T48" fmla="*/ 0 w 12"/>
                    <a:gd name="T49" fmla="*/ 10 h 10"/>
                    <a:gd name="T50" fmla="*/ 0 w 12"/>
                    <a:gd name="T51" fmla="*/ 10 h 10"/>
                    <a:gd name="T52" fmla="*/ 0 w 12"/>
                    <a:gd name="T53" fmla="*/ 10 h 10"/>
                    <a:gd name="T54" fmla="*/ 0 w 12"/>
                    <a:gd name="T55" fmla="*/ 10 h 10"/>
                    <a:gd name="T56" fmla="*/ 0 w 12"/>
                    <a:gd name="T57" fmla="*/ 10 h 10"/>
                    <a:gd name="T58" fmla="*/ 0 w 12"/>
                    <a:gd name="T59" fmla="*/ 10 h 10"/>
                    <a:gd name="T60" fmla="*/ 0 w 12"/>
                    <a:gd name="T61" fmla="*/ 10 h 10"/>
                    <a:gd name="T62" fmla="*/ 0 w 12"/>
                    <a:gd name="T63" fmla="*/ 10 h 10"/>
                    <a:gd name="T64" fmla="*/ 0 w 12"/>
                    <a:gd name="T65" fmla="*/ 10 h 10"/>
                    <a:gd name="T66" fmla="*/ 0 w 12"/>
                    <a:gd name="T67" fmla="*/ 10 h 10"/>
                    <a:gd name="T68" fmla="*/ 0 w 12"/>
                    <a:gd name="T69" fmla="*/ 10 h 10"/>
                    <a:gd name="T70" fmla="*/ 0 w 12"/>
                    <a:gd name="T71" fmla="*/ 10 h 10"/>
                    <a:gd name="T72" fmla="*/ 0 w 12"/>
                    <a:gd name="T73" fmla="*/ 10 h 10"/>
                    <a:gd name="T74" fmla="*/ 0 w 12"/>
                    <a:gd name="T75" fmla="*/ 10 h 10"/>
                    <a:gd name="T76" fmla="*/ 0 w 12"/>
                    <a:gd name="T77" fmla="*/ 10 h 10"/>
                    <a:gd name="T78" fmla="*/ 0 w 12"/>
                    <a:gd name="T79" fmla="*/ 10 h 10"/>
                    <a:gd name="T80" fmla="*/ 0 w 12"/>
                    <a:gd name="T81" fmla="*/ 10 h 10"/>
                    <a:gd name="T82" fmla="*/ 0 w 12"/>
                    <a:gd name="T83" fmla="*/ 10 h 10"/>
                    <a:gd name="T84" fmla="*/ 0 w 12"/>
                    <a:gd name="T85" fmla="*/ 10 h 10"/>
                    <a:gd name="T86" fmla="*/ 0 w 12"/>
                    <a:gd name="T87" fmla="*/ 10 h 10"/>
                    <a:gd name="T88" fmla="*/ 0 w 12"/>
                    <a:gd name="T89" fmla="*/ 10 h 10"/>
                    <a:gd name="T90" fmla="*/ 0 w 12"/>
                    <a:gd name="T91" fmla="*/ 10 h 10"/>
                    <a:gd name="T92" fmla="*/ 12 w 12"/>
                    <a:gd name="T93" fmla="*/ 10 h 10"/>
                    <a:gd name="T94" fmla="*/ 12 w 12"/>
                    <a:gd name="T95" fmla="*/ 10 h 10"/>
                    <a:gd name="T96" fmla="*/ 12 w 12"/>
                    <a:gd name="T97" fmla="*/ 10 h 10"/>
                    <a:gd name="T98" fmla="*/ 12 w 12"/>
                    <a:gd name="T99" fmla="*/ 10 h 10"/>
                    <a:gd name="T100" fmla="*/ 12 w 12"/>
                    <a:gd name="T101" fmla="*/ 10 h 1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10"/>
                    <a:gd name="T155" fmla="*/ 12 w 12"/>
                    <a:gd name="T156" fmla="*/ 10 h 1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1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12" y="1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5" name="Freeform 153"/>
                <p:cNvSpPr>
                  <a:spLocks/>
                </p:cNvSpPr>
                <p:nvPr/>
              </p:nvSpPr>
              <p:spPr bwMode="auto">
                <a:xfrm>
                  <a:off x="1964" y="2577"/>
                  <a:ext cx="1" cy="10"/>
                </a:xfrm>
                <a:custGeom>
                  <a:avLst/>
                  <a:gdLst>
                    <a:gd name="T0" fmla="*/ 0 w 1"/>
                    <a:gd name="T1" fmla="*/ 0 h 10"/>
                    <a:gd name="T2" fmla="*/ 0 w 1"/>
                    <a:gd name="T3" fmla="*/ 0 h 10"/>
                    <a:gd name="T4" fmla="*/ 0 w 1"/>
                    <a:gd name="T5" fmla="*/ 0 h 10"/>
                    <a:gd name="T6" fmla="*/ 0 w 1"/>
                    <a:gd name="T7" fmla="*/ 10 h 10"/>
                    <a:gd name="T8" fmla="*/ 0 w 1"/>
                    <a:gd name="T9" fmla="*/ 10 h 10"/>
                    <a:gd name="T10" fmla="*/ 0 w 1"/>
                    <a:gd name="T11" fmla="*/ 10 h 10"/>
                    <a:gd name="T12" fmla="*/ 0 w 1"/>
                    <a:gd name="T13" fmla="*/ 10 h 10"/>
                    <a:gd name="T14" fmla="*/ 0 w 1"/>
                    <a:gd name="T15" fmla="*/ 10 h 10"/>
                    <a:gd name="T16" fmla="*/ 0 w 1"/>
                    <a:gd name="T17" fmla="*/ 10 h 10"/>
                    <a:gd name="T18" fmla="*/ 0 w 1"/>
                    <a:gd name="T19" fmla="*/ 10 h 10"/>
                    <a:gd name="T20" fmla="*/ 0 w 1"/>
                    <a:gd name="T21" fmla="*/ 10 h 10"/>
                    <a:gd name="T22" fmla="*/ 0 w 1"/>
                    <a:gd name="T23" fmla="*/ 10 h 10"/>
                    <a:gd name="T24" fmla="*/ 0 w 1"/>
                    <a:gd name="T25" fmla="*/ 10 h 10"/>
                    <a:gd name="T26" fmla="*/ 0 w 1"/>
                    <a:gd name="T27" fmla="*/ 10 h 10"/>
                    <a:gd name="T28" fmla="*/ 0 w 1"/>
                    <a:gd name="T29" fmla="*/ 10 h 10"/>
                    <a:gd name="T30" fmla="*/ 0 w 1"/>
                    <a:gd name="T31" fmla="*/ 10 h 10"/>
                    <a:gd name="T32" fmla="*/ 0 w 1"/>
                    <a:gd name="T33" fmla="*/ 10 h 10"/>
                    <a:gd name="T34" fmla="*/ 0 w 1"/>
                    <a:gd name="T35" fmla="*/ 10 h 10"/>
                    <a:gd name="T36" fmla="*/ 0 w 1"/>
                    <a:gd name="T37" fmla="*/ 10 h 10"/>
                    <a:gd name="T38" fmla="*/ 0 w 1"/>
                    <a:gd name="T39" fmla="*/ 10 h 10"/>
                    <a:gd name="T40" fmla="*/ 0 w 1"/>
                    <a:gd name="T41" fmla="*/ 10 h 10"/>
                    <a:gd name="T42" fmla="*/ 0 w 1"/>
                    <a:gd name="T43" fmla="*/ 10 h 10"/>
                    <a:gd name="T44" fmla="*/ 0 w 1"/>
                    <a:gd name="T45" fmla="*/ 10 h 10"/>
                    <a:gd name="T46" fmla="*/ 0 w 1"/>
                    <a:gd name="T47" fmla="*/ 10 h 10"/>
                    <a:gd name="T48" fmla="*/ 0 w 1"/>
                    <a:gd name="T49" fmla="*/ 10 h 10"/>
                    <a:gd name="T50" fmla="*/ 0 w 1"/>
                    <a:gd name="T51" fmla="*/ 10 h 10"/>
                    <a:gd name="T52" fmla="*/ 0 w 1"/>
                    <a:gd name="T53" fmla="*/ 10 h 10"/>
                    <a:gd name="T54" fmla="*/ 0 w 1"/>
                    <a:gd name="T55" fmla="*/ 10 h 10"/>
                    <a:gd name="T56" fmla="*/ 0 w 1"/>
                    <a:gd name="T57" fmla="*/ 10 h 10"/>
                    <a:gd name="T58" fmla="*/ 0 w 1"/>
                    <a:gd name="T59" fmla="*/ 10 h 10"/>
                    <a:gd name="T60" fmla="*/ 0 w 1"/>
                    <a:gd name="T61" fmla="*/ 10 h 10"/>
                    <a:gd name="T62" fmla="*/ 0 w 1"/>
                    <a:gd name="T63" fmla="*/ 10 h 10"/>
                    <a:gd name="T64" fmla="*/ 0 w 1"/>
                    <a:gd name="T65" fmla="*/ 10 h 10"/>
                    <a:gd name="T66" fmla="*/ 0 w 1"/>
                    <a:gd name="T67" fmla="*/ 10 h 10"/>
                    <a:gd name="T68" fmla="*/ 0 w 1"/>
                    <a:gd name="T69" fmla="*/ 10 h 10"/>
                    <a:gd name="T70" fmla="*/ 0 w 1"/>
                    <a:gd name="T71" fmla="*/ 10 h 10"/>
                    <a:gd name="T72" fmla="*/ 0 w 1"/>
                    <a:gd name="T73" fmla="*/ 10 h 10"/>
                    <a:gd name="T74" fmla="*/ 0 w 1"/>
                    <a:gd name="T75" fmla="*/ 10 h 10"/>
                    <a:gd name="T76" fmla="*/ 0 w 1"/>
                    <a:gd name="T77" fmla="*/ 10 h 10"/>
                    <a:gd name="T78" fmla="*/ 0 w 1"/>
                    <a:gd name="T79" fmla="*/ 10 h 10"/>
                    <a:gd name="T80" fmla="*/ 0 w 1"/>
                    <a:gd name="T81" fmla="*/ 10 h 10"/>
                    <a:gd name="T82" fmla="*/ 0 w 1"/>
                    <a:gd name="T83" fmla="*/ 10 h 10"/>
                    <a:gd name="T84" fmla="*/ 0 w 1"/>
                    <a:gd name="T85" fmla="*/ 10 h 10"/>
                    <a:gd name="T86" fmla="*/ 0 w 1"/>
                    <a:gd name="T87" fmla="*/ 10 h 10"/>
                    <a:gd name="T88" fmla="*/ 0 w 1"/>
                    <a:gd name="T89" fmla="*/ 10 h 10"/>
                    <a:gd name="T90" fmla="*/ 0 w 1"/>
                    <a:gd name="T91" fmla="*/ 10 h 10"/>
                    <a:gd name="T92" fmla="*/ 0 w 1"/>
                    <a:gd name="T93" fmla="*/ 10 h 10"/>
                    <a:gd name="T94" fmla="*/ 0 w 1"/>
                    <a:gd name="T95" fmla="*/ 10 h 10"/>
                    <a:gd name="T96" fmla="*/ 0 w 1"/>
                    <a:gd name="T97" fmla="*/ 10 h 10"/>
                    <a:gd name="T98" fmla="*/ 0 w 1"/>
                    <a:gd name="T99" fmla="*/ 10 h 10"/>
                    <a:gd name="T100" fmla="*/ 0 w 1"/>
                    <a:gd name="T101" fmla="*/ 10 h 1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"/>
                    <a:gd name="T154" fmla="*/ 0 h 10"/>
                    <a:gd name="T155" fmla="*/ 1 w 1"/>
                    <a:gd name="T156" fmla="*/ 10 h 1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" h="1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6" name="Freeform 154"/>
                <p:cNvSpPr>
                  <a:spLocks/>
                </p:cNvSpPr>
                <p:nvPr/>
              </p:nvSpPr>
              <p:spPr bwMode="auto">
                <a:xfrm>
                  <a:off x="1964" y="2587"/>
                  <a:ext cx="11" cy="10"/>
                </a:xfrm>
                <a:custGeom>
                  <a:avLst/>
                  <a:gdLst>
                    <a:gd name="T0" fmla="*/ 0 w 11"/>
                    <a:gd name="T1" fmla="*/ 0 h 10"/>
                    <a:gd name="T2" fmla="*/ 0 w 11"/>
                    <a:gd name="T3" fmla="*/ 0 h 10"/>
                    <a:gd name="T4" fmla="*/ 0 w 11"/>
                    <a:gd name="T5" fmla="*/ 10 h 10"/>
                    <a:gd name="T6" fmla="*/ 0 w 11"/>
                    <a:gd name="T7" fmla="*/ 10 h 10"/>
                    <a:gd name="T8" fmla="*/ 0 w 11"/>
                    <a:gd name="T9" fmla="*/ 10 h 10"/>
                    <a:gd name="T10" fmla="*/ 0 w 11"/>
                    <a:gd name="T11" fmla="*/ 10 h 10"/>
                    <a:gd name="T12" fmla="*/ 0 w 11"/>
                    <a:gd name="T13" fmla="*/ 10 h 10"/>
                    <a:gd name="T14" fmla="*/ 0 w 11"/>
                    <a:gd name="T15" fmla="*/ 10 h 10"/>
                    <a:gd name="T16" fmla="*/ 0 w 11"/>
                    <a:gd name="T17" fmla="*/ 10 h 10"/>
                    <a:gd name="T18" fmla="*/ 0 w 11"/>
                    <a:gd name="T19" fmla="*/ 10 h 10"/>
                    <a:gd name="T20" fmla="*/ 0 w 11"/>
                    <a:gd name="T21" fmla="*/ 10 h 10"/>
                    <a:gd name="T22" fmla="*/ 0 w 11"/>
                    <a:gd name="T23" fmla="*/ 10 h 10"/>
                    <a:gd name="T24" fmla="*/ 0 w 11"/>
                    <a:gd name="T25" fmla="*/ 10 h 10"/>
                    <a:gd name="T26" fmla="*/ 0 w 11"/>
                    <a:gd name="T27" fmla="*/ 10 h 10"/>
                    <a:gd name="T28" fmla="*/ 11 w 11"/>
                    <a:gd name="T29" fmla="*/ 10 h 10"/>
                    <a:gd name="T30" fmla="*/ 11 w 11"/>
                    <a:gd name="T31" fmla="*/ 10 h 10"/>
                    <a:gd name="T32" fmla="*/ 11 w 11"/>
                    <a:gd name="T33" fmla="*/ 10 h 10"/>
                    <a:gd name="T34" fmla="*/ 11 w 11"/>
                    <a:gd name="T35" fmla="*/ 10 h 10"/>
                    <a:gd name="T36" fmla="*/ 11 w 11"/>
                    <a:gd name="T37" fmla="*/ 10 h 10"/>
                    <a:gd name="T38" fmla="*/ 11 w 11"/>
                    <a:gd name="T39" fmla="*/ 10 h 10"/>
                    <a:gd name="T40" fmla="*/ 11 w 11"/>
                    <a:gd name="T41" fmla="*/ 10 h 10"/>
                    <a:gd name="T42" fmla="*/ 11 w 11"/>
                    <a:gd name="T43" fmla="*/ 10 h 10"/>
                    <a:gd name="T44" fmla="*/ 11 w 11"/>
                    <a:gd name="T45" fmla="*/ 10 h 10"/>
                    <a:gd name="T46" fmla="*/ 11 w 11"/>
                    <a:gd name="T47" fmla="*/ 10 h 10"/>
                    <a:gd name="T48" fmla="*/ 11 w 11"/>
                    <a:gd name="T49" fmla="*/ 10 h 10"/>
                    <a:gd name="T50" fmla="*/ 11 w 11"/>
                    <a:gd name="T51" fmla="*/ 10 h 10"/>
                    <a:gd name="T52" fmla="*/ 11 w 11"/>
                    <a:gd name="T53" fmla="*/ 10 h 10"/>
                    <a:gd name="T54" fmla="*/ 11 w 11"/>
                    <a:gd name="T55" fmla="*/ 10 h 10"/>
                    <a:gd name="T56" fmla="*/ 11 w 11"/>
                    <a:gd name="T57" fmla="*/ 10 h 10"/>
                    <a:gd name="T58" fmla="*/ 11 w 11"/>
                    <a:gd name="T59" fmla="*/ 10 h 10"/>
                    <a:gd name="T60" fmla="*/ 11 w 11"/>
                    <a:gd name="T61" fmla="*/ 10 h 10"/>
                    <a:gd name="T62" fmla="*/ 11 w 11"/>
                    <a:gd name="T63" fmla="*/ 10 h 10"/>
                    <a:gd name="T64" fmla="*/ 11 w 11"/>
                    <a:gd name="T65" fmla="*/ 10 h 10"/>
                    <a:gd name="T66" fmla="*/ 11 w 11"/>
                    <a:gd name="T67" fmla="*/ 10 h 10"/>
                    <a:gd name="T68" fmla="*/ 11 w 11"/>
                    <a:gd name="T69" fmla="*/ 10 h 10"/>
                    <a:gd name="T70" fmla="*/ 11 w 11"/>
                    <a:gd name="T71" fmla="*/ 10 h 10"/>
                    <a:gd name="T72" fmla="*/ 11 w 11"/>
                    <a:gd name="T73" fmla="*/ 10 h 10"/>
                    <a:gd name="T74" fmla="*/ 11 w 11"/>
                    <a:gd name="T75" fmla="*/ 10 h 10"/>
                    <a:gd name="T76" fmla="*/ 11 w 11"/>
                    <a:gd name="T77" fmla="*/ 10 h 10"/>
                    <a:gd name="T78" fmla="*/ 11 w 11"/>
                    <a:gd name="T79" fmla="*/ 10 h 10"/>
                    <a:gd name="T80" fmla="*/ 11 w 11"/>
                    <a:gd name="T81" fmla="*/ 10 h 10"/>
                    <a:gd name="T82" fmla="*/ 11 w 11"/>
                    <a:gd name="T83" fmla="*/ 10 h 10"/>
                    <a:gd name="T84" fmla="*/ 11 w 11"/>
                    <a:gd name="T85" fmla="*/ 10 h 10"/>
                    <a:gd name="T86" fmla="*/ 11 w 11"/>
                    <a:gd name="T87" fmla="*/ 10 h 10"/>
                    <a:gd name="T88" fmla="*/ 11 w 11"/>
                    <a:gd name="T89" fmla="*/ 10 h 10"/>
                    <a:gd name="T90" fmla="*/ 11 w 11"/>
                    <a:gd name="T91" fmla="*/ 10 h 10"/>
                    <a:gd name="T92" fmla="*/ 11 w 11"/>
                    <a:gd name="T93" fmla="*/ 10 h 10"/>
                    <a:gd name="T94" fmla="*/ 11 w 11"/>
                    <a:gd name="T95" fmla="*/ 10 h 10"/>
                    <a:gd name="T96" fmla="*/ 11 w 11"/>
                    <a:gd name="T97" fmla="*/ 10 h 10"/>
                    <a:gd name="T98" fmla="*/ 11 w 11"/>
                    <a:gd name="T99" fmla="*/ 10 h 10"/>
                    <a:gd name="T100" fmla="*/ 11 w 11"/>
                    <a:gd name="T101" fmla="*/ 10 h 1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1"/>
                    <a:gd name="T154" fmla="*/ 0 h 10"/>
                    <a:gd name="T155" fmla="*/ 11 w 11"/>
                    <a:gd name="T156" fmla="*/ 10 h 1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1" h="1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11" y="1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7" name="Freeform 155"/>
                <p:cNvSpPr>
                  <a:spLocks/>
                </p:cNvSpPr>
                <p:nvPr/>
              </p:nvSpPr>
              <p:spPr bwMode="auto">
                <a:xfrm>
                  <a:off x="1975" y="2597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0 w 1"/>
                    <a:gd name="T23" fmla="*/ 0 h 1"/>
                    <a:gd name="T24" fmla="*/ 0 w 1"/>
                    <a:gd name="T25" fmla="*/ 0 h 1"/>
                    <a:gd name="T26" fmla="*/ 0 w 1"/>
                    <a:gd name="T27" fmla="*/ 0 h 1"/>
                    <a:gd name="T28" fmla="*/ 0 w 1"/>
                    <a:gd name="T29" fmla="*/ 0 h 1"/>
                    <a:gd name="T30" fmla="*/ 0 w 1"/>
                    <a:gd name="T31" fmla="*/ 0 h 1"/>
                    <a:gd name="T32" fmla="*/ 0 w 1"/>
                    <a:gd name="T33" fmla="*/ 0 h 1"/>
                    <a:gd name="T34" fmla="*/ 0 w 1"/>
                    <a:gd name="T35" fmla="*/ 0 h 1"/>
                    <a:gd name="T36" fmla="*/ 0 w 1"/>
                    <a:gd name="T37" fmla="*/ 0 h 1"/>
                    <a:gd name="T38" fmla="*/ 0 w 1"/>
                    <a:gd name="T39" fmla="*/ 0 h 1"/>
                    <a:gd name="T40" fmla="*/ 0 w 1"/>
                    <a:gd name="T41" fmla="*/ 0 h 1"/>
                    <a:gd name="T42" fmla="*/ 0 w 1"/>
                    <a:gd name="T43" fmla="*/ 0 h 1"/>
                    <a:gd name="T44" fmla="*/ 0 w 1"/>
                    <a:gd name="T45" fmla="*/ 0 h 1"/>
                    <a:gd name="T46" fmla="*/ 0 w 1"/>
                    <a:gd name="T47" fmla="*/ 0 h 1"/>
                    <a:gd name="T48" fmla="*/ 0 w 1"/>
                    <a:gd name="T49" fmla="*/ 0 h 1"/>
                    <a:gd name="T50" fmla="*/ 0 w 1"/>
                    <a:gd name="T51" fmla="*/ 0 h 1"/>
                    <a:gd name="T52" fmla="*/ 0 w 1"/>
                    <a:gd name="T53" fmla="*/ 0 h 1"/>
                    <a:gd name="T54" fmla="*/ 0 w 1"/>
                    <a:gd name="T55" fmla="*/ 0 h 1"/>
                    <a:gd name="T56" fmla="*/ 0 w 1"/>
                    <a:gd name="T57" fmla="*/ 0 h 1"/>
                    <a:gd name="T58" fmla="*/ 0 w 1"/>
                    <a:gd name="T59" fmla="*/ 0 h 1"/>
                    <a:gd name="T60" fmla="*/ 0 w 1"/>
                    <a:gd name="T61" fmla="*/ 0 h 1"/>
                    <a:gd name="T62" fmla="*/ 0 w 1"/>
                    <a:gd name="T63" fmla="*/ 0 h 1"/>
                    <a:gd name="T64" fmla="*/ 0 w 1"/>
                    <a:gd name="T65" fmla="*/ 0 h 1"/>
                    <a:gd name="T66" fmla="*/ 0 w 1"/>
                    <a:gd name="T67" fmla="*/ 0 h 1"/>
                    <a:gd name="T68" fmla="*/ 0 w 1"/>
                    <a:gd name="T69" fmla="*/ 0 h 1"/>
                    <a:gd name="T70" fmla="*/ 0 w 1"/>
                    <a:gd name="T71" fmla="*/ 0 h 1"/>
                    <a:gd name="T72" fmla="*/ 0 w 1"/>
                    <a:gd name="T73" fmla="*/ 0 h 1"/>
                    <a:gd name="T74" fmla="*/ 0 w 1"/>
                    <a:gd name="T75" fmla="*/ 0 h 1"/>
                    <a:gd name="T76" fmla="*/ 0 w 1"/>
                    <a:gd name="T77" fmla="*/ 0 h 1"/>
                    <a:gd name="T78" fmla="*/ 0 w 1"/>
                    <a:gd name="T79" fmla="*/ 0 h 1"/>
                    <a:gd name="T80" fmla="*/ 0 w 1"/>
                    <a:gd name="T81" fmla="*/ 0 h 1"/>
                    <a:gd name="T82" fmla="*/ 0 w 1"/>
                    <a:gd name="T83" fmla="*/ 0 h 1"/>
                    <a:gd name="T84" fmla="*/ 0 w 1"/>
                    <a:gd name="T85" fmla="*/ 0 h 1"/>
                    <a:gd name="T86" fmla="*/ 0 w 1"/>
                    <a:gd name="T87" fmla="*/ 0 h 1"/>
                    <a:gd name="T88" fmla="*/ 0 w 1"/>
                    <a:gd name="T89" fmla="*/ 0 h 1"/>
                    <a:gd name="T90" fmla="*/ 0 w 1"/>
                    <a:gd name="T91" fmla="*/ 0 h 1"/>
                    <a:gd name="T92" fmla="*/ 0 w 1"/>
                    <a:gd name="T93" fmla="*/ 0 h 1"/>
                    <a:gd name="T94" fmla="*/ 0 w 1"/>
                    <a:gd name="T95" fmla="*/ 0 h 1"/>
                    <a:gd name="T96" fmla="*/ 0 w 1"/>
                    <a:gd name="T97" fmla="*/ 0 h 1"/>
                    <a:gd name="T98" fmla="*/ 0 w 1"/>
                    <a:gd name="T99" fmla="*/ 0 h 1"/>
                    <a:gd name="T100" fmla="*/ 0 w 1"/>
                    <a:gd name="T101" fmla="*/ 0 h 1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"/>
                    <a:gd name="T154" fmla="*/ 0 h 1"/>
                    <a:gd name="T155" fmla="*/ 1 w 1"/>
                    <a:gd name="T156" fmla="*/ 1 h 1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8" name="Freeform 156"/>
                <p:cNvSpPr>
                  <a:spLocks/>
                </p:cNvSpPr>
                <p:nvPr/>
              </p:nvSpPr>
              <p:spPr bwMode="auto">
                <a:xfrm>
                  <a:off x="1975" y="2597"/>
                  <a:ext cx="12" cy="1"/>
                </a:xfrm>
                <a:custGeom>
                  <a:avLst/>
                  <a:gdLst>
                    <a:gd name="T0" fmla="*/ 0 w 12"/>
                    <a:gd name="T1" fmla="*/ 0 h 1"/>
                    <a:gd name="T2" fmla="*/ 0 w 12"/>
                    <a:gd name="T3" fmla="*/ 0 h 1"/>
                    <a:gd name="T4" fmla="*/ 0 w 12"/>
                    <a:gd name="T5" fmla="*/ 0 h 1"/>
                    <a:gd name="T6" fmla="*/ 0 w 12"/>
                    <a:gd name="T7" fmla="*/ 0 h 1"/>
                    <a:gd name="T8" fmla="*/ 0 w 12"/>
                    <a:gd name="T9" fmla="*/ 0 h 1"/>
                    <a:gd name="T10" fmla="*/ 0 w 12"/>
                    <a:gd name="T11" fmla="*/ 0 h 1"/>
                    <a:gd name="T12" fmla="*/ 0 w 12"/>
                    <a:gd name="T13" fmla="*/ 0 h 1"/>
                    <a:gd name="T14" fmla="*/ 0 w 12"/>
                    <a:gd name="T15" fmla="*/ 0 h 1"/>
                    <a:gd name="T16" fmla="*/ 12 w 12"/>
                    <a:gd name="T17" fmla="*/ 0 h 1"/>
                    <a:gd name="T18" fmla="*/ 12 w 12"/>
                    <a:gd name="T19" fmla="*/ 0 h 1"/>
                    <a:gd name="T20" fmla="*/ 12 w 12"/>
                    <a:gd name="T21" fmla="*/ 0 h 1"/>
                    <a:gd name="T22" fmla="*/ 12 w 12"/>
                    <a:gd name="T23" fmla="*/ 0 h 1"/>
                    <a:gd name="T24" fmla="*/ 12 w 12"/>
                    <a:gd name="T25" fmla="*/ 0 h 1"/>
                    <a:gd name="T26" fmla="*/ 12 w 12"/>
                    <a:gd name="T27" fmla="*/ 0 h 1"/>
                    <a:gd name="T28" fmla="*/ 12 w 12"/>
                    <a:gd name="T29" fmla="*/ 0 h 1"/>
                    <a:gd name="T30" fmla="*/ 12 w 12"/>
                    <a:gd name="T31" fmla="*/ 0 h 1"/>
                    <a:gd name="T32" fmla="*/ 12 w 12"/>
                    <a:gd name="T33" fmla="*/ 0 h 1"/>
                    <a:gd name="T34" fmla="*/ 12 w 12"/>
                    <a:gd name="T35" fmla="*/ 0 h 1"/>
                    <a:gd name="T36" fmla="*/ 12 w 12"/>
                    <a:gd name="T37" fmla="*/ 0 h 1"/>
                    <a:gd name="T38" fmla="*/ 12 w 12"/>
                    <a:gd name="T39" fmla="*/ 0 h 1"/>
                    <a:gd name="T40" fmla="*/ 12 w 12"/>
                    <a:gd name="T41" fmla="*/ 0 h 1"/>
                    <a:gd name="T42" fmla="*/ 12 w 12"/>
                    <a:gd name="T43" fmla="*/ 0 h 1"/>
                    <a:gd name="T44" fmla="*/ 12 w 12"/>
                    <a:gd name="T45" fmla="*/ 0 h 1"/>
                    <a:gd name="T46" fmla="*/ 12 w 12"/>
                    <a:gd name="T47" fmla="*/ 0 h 1"/>
                    <a:gd name="T48" fmla="*/ 12 w 12"/>
                    <a:gd name="T49" fmla="*/ 0 h 1"/>
                    <a:gd name="T50" fmla="*/ 12 w 12"/>
                    <a:gd name="T51" fmla="*/ 0 h 1"/>
                    <a:gd name="T52" fmla="*/ 12 w 12"/>
                    <a:gd name="T53" fmla="*/ 0 h 1"/>
                    <a:gd name="T54" fmla="*/ 12 w 12"/>
                    <a:gd name="T55" fmla="*/ 0 h 1"/>
                    <a:gd name="T56" fmla="*/ 12 w 12"/>
                    <a:gd name="T57" fmla="*/ 0 h 1"/>
                    <a:gd name="T58" fmla="*/ 12 w 12"/>
                    <a:gd name="T59" fmla="*/ 0 h 1"/>
                    <a:gd name="T60" fmla="*/ 12 w 12"/>
                    <a:gd name="T61" fmla="*/ 0 h 1"/>
                    <a:gd name="T62" fmla="*/ 12 w 12"/>
                    <a:gd name="T63" fmla="*/ 0 h 1"/>
                    <a:gd name="T64" fmla="*/ 12 w 12"/>
                    <a:gd name="T65" fmla="*/ 0 h 1"/>
                    <a:gd name="T66" fmla="*/ 12 w 12"/>
                    <a:gd name="T67" fmla="*/ 0 h 1"/>
                    <a:gd name="T68" fmla="*/ 12 w 12"/>
                    <a:gd name="T69" fmla="*/ 0 h 1"/>
                    <a:gd name="T70" fmla="*/ 12 w 12"/>
                    <a:gd name="T71" fmla="*/ 0 h 1"/>
                    <a:gd name="T72" fmla="*/ 12 w 12"/>
                    <a:gd name="T73" fmla="*/ 0 h 1"/>
                    <a:gd name="T74" fmla="*/ 12 w 12"/>
                    <a:gd name="T75" fmla="*/ 0 h 1"/>
                    <a:gd name="T76" fmla="*/ 12 w 12"/>
                    <a:gd name="T77" fmla="*/ 0 h 1"/>
                    <a:gd name="T78" fmla="*/ 12 w 12"/>
                    <a:gd name="T79" fmla="*/ 0 h 1"/>
                    <a:gd name="T80" fmla="*/ 12 w 12"/>
                    <a:gd name="T81" fmla="*/ 0 h 1"/>
                    <a:gd name="T82" fmla="*/ 12 w 12"/>
                    <a:gd name="T83" fmla="*/ 0 h 1"/>
                    <a:gd name="T84" fmla="*/ 12 w 12"/>
                    <a:gd name="T85" fmla="*/ 0 h 1"/>
                    <a:gd name="T86" fmla="*/ 12 w 12"/>
                    <a:gd name="T87" fmla="*/ 0 h 1"/>
                    <a:gd name="T88" fmla="*/ 12 w 12"/>
                    <a:gd name="T89" fmla="*/ 0 h 1"/>
                    <a:gd name="T90" fmla="*/ 12 w 12"/>
                    <a:gd name="T91" fmla="*/ 0 h 1"/>
                    <a:gd name="T92" fmla="*/ 12 w 12"/>
                    <a:gd name="T93" fmla="*/ 0 h 1"/>
                    <a:gd name="T94" fmla="*/ 12 w 12"/>
                    <a:gd name="T95" fmla="*/ 0 h 1"/>
                    <a:gd name="T96" fmla="*/ 12 w 12"/>
                    <a:gd name="T97" fmla="*/ 0 h 1"/>
                    <a:gd name="T98" fmla="*/ 12 w 12"/>
                    <a:gd name="T99" fmla="*/ 0 h 1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2"/>
                    <a:gd name="T151" fmla="*/ 0 h 1"/>
                    <a:gd name="T152" fmla="*/ 12 w 12"/>
                    <a:gd name="T153" fmla="*/ 1 h 1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2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9" name="Freeform 157"/>
                <p:cNvSpPr>
                  <a:spLocks/>
                </p:cNvSpPr>
                <p:nvPr/>
              </p:nvSpPr>
              <p:spPr bwMode="auto">
                <a:xfrm>
                  <a:off x="1987" y="2587"/>
                  <a:ext cx="11" cy="10"/>
                </a:xfrm>
                <a:custGeom>
                  <a:avLst/>
                  <a:gdLst>
                    <a:gd name="T0" fmla="*/ 0 w 11"/>
                    <a:gd name="T1" fmla="*/ 10 h 10"/>
                    <a:gd name="T2" fmla="*/ 0 w 11"/>
                    <a:gd name="T3" fmla="*/ 10 h 10"/>
                    <a:gd name="T4" fmla="*/ 0 w 11"/>
                    <a:gd name="T5" fmla="*/ 10 h 10"/>
                    <a:gd name="T6" fmla="*/ 0 w 11"/>
                    <a:gd name="T7" fmla="*/ 10 h 10"/>
                    <a:gd name="T8" fmla="*/ 0 w 11"/>
                    <a:gd name="T9" fmla="*/ 10 h 10"/>
                    <a:gd name="T10" fmla="*/ 0 w 11"/>
                    <a:gd name="T11" fmla="*/ 10 h 10"/>
                    <a:gd name="T12" fmla="*/ 0 w 11"/>
                    <a:gd name="T13" fmla="*/ 10 h 10"/>
                    <a:gd name="T14" fmla="*/ 0 w 11"/>
                    <a:gd name="T15" fmla="*/ 10 h 10"/>
                    <a:gd name="T16" fmla="*/ 0 w 11"/>
                    <a:gd name="T17" fmla="*/ 10 h 10"/>
                    <a:gd name="T18" fmla="*/ 0 w 11"/>
                    <a:gd name="T19" fmla="*/ 10 h 10"/>
                    <a:gd name="T20" fmla="*/ 0 w 11"/>
                    <a:gd name="T21" fmla="*/ 10 h 10"/>
                    <a:gd name="T22" fmla="*/ 0 w 11"/>
                    <a:gd name="T23" fmla="*/ 10 h 10"/>
                    <a:gd name="T24" fmla="*/ 0 w 11"/>
                    <a:gd name="T25" fmla="*/ 10 h 10"/>
                    <a:gd name="T26" fmla="*/ 0 w 11"/>
                    <a:gd name="T27" fmla="*/ 10 h 10"/>
                    <a:gd name="T28" fmla="*/ 0 w 11"/>
                    <a:gd name="T29" fmla="*/ 10 h 10"/>
                    <a:gd name="T30" fmla="*/ 0 w 11"/>
                    <a:gd name="T31" fmla="*/ 10 h 10"/>
                    <a:gd name="T32" fmla="*/ 0 w 11"/>
                    <a:gd name="T33" fmla="*/ 10 h 10"/>
                    <a:gd name="T34" fmla="*/ 0 w 11"/>
                    <a:gd name="T35" fmla="*/ 10 h 10"/>
                    <a:gd name="T36" fmla="*/ 0 w 11"/>
                    <a:gd name="T37" fmla="*/ 10 h 10"/>
                    <a:gd name="T38" fmla="*/ 0 w 11"/>
                    <a:gd name="T39" fmla="*/ 10 h 10"/>
                    <a:gd name="T40" fmla="*/ 0 w 11"/>
                    <a:gd name="T41" fmla="*/ 10 h 10"/>
                    <a:gd name="T42" fmla="*/ 0 w 11"/>
                    <a:gd name="T43" fmla="*/ 10 h 10"/>
                    <a:gd name="T44" fmla="*/ 0 w 11"/>
                    <a:gd name="T45" fmla="*/ 10 h 10"/>
                    <a:gd name="T46" fmla="*/ 0 w 11"/>
                    <a:gd name="T47" fmla="*/ 10 h 10"/>
                    <a:gd name="T48" fmla="*/ 0 w 11"/>
                    <a:gd name="T49" fmla="*/ 10 h 10"/>
                    <a:gd name="T50" fmla="*/ 0 w 11"/>
                    <a:gd name="T51" fmla="*/ 10 h 10"/>
                    <a:gd name="T52" fmla="*/ 11 w 11"/>
                    <a:gd name="T53" fmla="*/ 10 h 10"/>
                    <a:gd name="T54" fmla="*/ 11 w 11"/>
                    <a:gd name="T55" fmla="*/ 10 h 10"/>
                    <a:gd name="T56" fmla="*/ 11 w 11"/>
                    <a:gd name="T57" fmla="*/ 0 h 10"/>
                    <a:gd name="T58" fmla="*/ 11 w 11"/>
                    <a:gd name="T59" fmla="*/ 0 h 10"/>
                    <a:gd name="T60" fmla="*/ 11 w 11"/>
                    <a:gd name="T61" fmla="*/ 0 h 10"/>
                    <a:gd name="T62" fmla="*/ 11 w 11"/>
                    <a:gd name="T63" fmla="*/ 0 h 10"/>
                    <a:gd name="T64" fmla="*/ 11 w 11"/>
                    <a:gd name="T65" fmla="*/ 0 h 10"/>
                    <a:gd name="T66" fmla="*/ 11 w 11"/>
                    <a:gd name="T67" fmla="*/ 0 h 10"/>
                    <a:gd name="T68" fmla="*/ 11 w 11"/>
                    <a:gd name="T69" fmla="*/ 0 h 10"/>
                    <a:gd name="T70" fmla="*/ 11 w 11"/>
                    <a:gd name="T71" fmla="*/ 0 h 10"/>
                    <a:gd name="T72" fmla="*/ 11 w 11"/>
                    <a:gd name="T73" fmla="*/ 0 h 10"/>
                    <a:gd name="T74" fmla="*/ 11 w 11"/>
                    <a:gd name="T75" fmla="*/ 0 h 10"/>
                    <a:gd name="T76" fmla="*/ 11 w 11"/>
                    <a:gd name="T77" fmla="*/ 0 h 10"/>
                    <a:gd name="T78" fmla="*/ 11 w 11"/>
                    <a:gd name="T79" fmla="*/ 0 h 10"/>
                    <a:gd name="T80" fmla="*/ 11 w 11"/>
                    <a:gd name="T81" fmla="*/ 0 h 10"/>
                    <a:gd name="T82" fmla="*/ 11 w 11"/>
                    <a:gd name="T83" fmla="*/ 0 h 10"/>
                    <a:gd name="T84" fmla="*/ 11 w 11"/>
                    <a:gd name="T85" fmla="*/ 0 h 10"/>
                    <a:gd name="T86" fmla="*/ 11 w 11"/>
                    <a:gd name="T87" fmla="*/ 0 h 10"/>
                    <a:gd name="T88" fmla="*/ 11 w 11"/>
                    <a:gd name="T89" fmla="*/ 0 h 10"/>
                    <a:gd name="T90" fmla="*/ 11 w 11"/>
                    <a:gd name="T91" fmla="*/ 0 h 10"/>
                    <a:gd name="T92" fmla="*/ 11 w 11"/>
                    <a:gd name="T93" fmla="*/ 0 h 10"/>
                    <a:gd name="T94" fmla="*/ 11 w 11"/>
                    <a:gd name="T95" fmla="*/ 0 h 10"/>
                    <a:gd name="T96" fmla="*/ 11 w 11"/>
                    <a:gd name="T97" fmla="*/ 0 h 10"/>
                    <a:gd name="T98" fmla="*/ 11 w 11"/>
                    <a:gd name="T99" fmla="*/ 0 h 10"/>
                    <a:gd name="T100" fmla="*/ 11 w 11"/>
                    <a:gd name="T101" fmla="*/ 0 h 1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1"/>
                    <a:gd name="T154" fmla="*/ 0 h 10"/>
                    <a:gd name="T155" fmla="*/ 11 w 11"/>
                    <a:gd name="T156" fmla="*/ 10 h 1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1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1" y="10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0" name="Freeform 158"/>
                <p:cNvSpPr>
                  <a:spLocks/>
                </p:cNvSpPr>
                <p:nvPr/>
              </p:nvSpPr>
              <p:spPr bwMode="auto">
                <a:xfrm>
                  <a:off x="1998" y="2577"/>
                  <a:ext cx="12" cy="10"/>
                </a:xfrm>
                <a:custGeom>
                  <a:avLst/>
                  <a:gdLst>
                    <a:gd name="T0" fmla="*/ 0 w 12"/>
                    <a:gd name="T1" fmla="*/ 10 h 10"/>
                    <a:gd name="T2" fmla="*/ 0 w 12"/>
                    <a:gd name="T3" fmla="*/ 10 h 10"/>
                    <a:gd name="T4" fmla="*/ 0 w 12"/>
                    <a:gd name="T5" fmla="*/ 10 h 10"/>
                    <a:gd name="T6" fmla="*/ 0 w 12"/>
                    <a:gd name="T7" fmla="*/ 10 h 10"/>
                    <a:gd name="T8" fmla="*/ 0 w 12"/>
                    <a:gd name="T9" fmla="*/ 10 h 10"/>
                    <a:gd name="T10" fmla="*/ 0 w 12"/>
                    <a:gd name="T11" fmla="*/ 10 h 10"/>
                    <a:gd name="T12" fmla="*/ 0 w 12"/>
                    <a:gd name="T13" fmla="*/ 10 h 10"/>
                    <a:gd name="T14" fmla="*/ 0 w 12"/>
                    <a:gd name="T15" fmla="*/ 10 h 10"/>
                    <a:gd name="T16" fmla="*/ 0 w 12"/>
                    <a:gd name="T17" fmla="*/ 10 h 10"/>
                    <a:gd name="T18" fmla="*/ 0 w 12"/>
                    <a:gd name="T19" fmla="*/ 10 h 10"/>
                    <a:gd name="T20" fmla="*/ 0 w 12"/>
                    <a:gd name="T21" fmla="*/ 10 h 10"/>
                    <a:gd name="T22" fmla="*/ 0 w 12"/>
                    <a:gd name="T23" fmla="*/ 10 h 10"/>
                    <a:gd name="T24" fmla="*/ 0 w 12"/>
                    <a:gd name="T25" fmla="*/ 10 h 10"/>
                    <a:gd name="T26" fmla="*/ 0 w 12"/>
                    <a:gd name="T27" fmla="*/ 10 h 10"/>
                    <a:gd name="T28" fmla="*/ 0 w 12"/>
                    <a:gd name="T29" fmla="*/ 10 h 10"/>
                    <a:gd name="T30" fmla="*/ 0 w 12"/>
                    <a:gd name="T31" fmla="*/ 10 h 10"/>
                    <a:gd name="T32" fmla="*/ 0 w 12"/>
                    <a:gd name="T33" fmla="*/ 10 h 10"/>
                    <a:gd name="T34" fmla="*/ 0 w 12"/>
                    <a:gd name="T35" fmla="*/ 10 h 10"/>
                    <a:gd name="T36" fmla="*/ 0 w 12"/>
                    <a:gd name="T37" fmla="*/ 10 h 10"/>
                    <a:gd name="T38" fmla="*/ 0 w 12"/>
                    <a:gd name="T39" fmla="*/ 10 h 10"/>
                    <a:gd name="T40" fmla="*/ 0 w 12"/>
                    <a:gd name="T41" fmla="*/ 10 h 10"/>
                    <a:gd name="T42" fmla="*/ 0 w 12"/>
                    <a:gd name="T43" fmla="*/ 10 h 10"/>
                    <a:gd name="T44" fmla="*/ 0 w 12"/>
                    <a:gd name="T45" fmla="*/ 10 h 10"/>
                    <a:gd name="T46" fmla="*/ 0 w 12"/>
                    <a:gd name="T47" fmla="*/ 10 h 10"/>
                    <a:gd name="T48" fmla="*/ 0 w 12"/>
                    <a:gd name="T49" fmla="*/ 10 h 10"/>
                    <a:gd name="T50" fmla="*/ 0 w 12"/>
                    <a:gd name="T51" fmla="*/ 10 h 10"/>
                    <a:gd name="T52" fmla="*/ 0 w 12"/>
                    <a:gd name="T53" fmla="*/ 0 h 10"/>
                    <a:gd name="T54" fmla="*/ 0 w 12"/>
                    <a:gd name="T55" fmla="*/ 0 h 10"/>
                    <a:gd name="T56" fmla="*/ 0 w 12"/>
                    <a:gd name="T57" fmla="*/ 0 h 10"/>
                    <a:gd name="T58" fmla="*/ 0 w 12"/>
                    <a:gd name="T59" fmla="*/ 0 h 10"/>
                    <a:gd name="T60" fmla="*/ 0 w 12"/>
                    <a:gd name="T61" fmla="*/ 0 h 10"/>
                    <a:gd name="T62" fmla="*/ 0 w 12"/>
                    <a:gd name="T63" fmla="*/ 0 h 10"/>
                    <a:gd name="T64" fmla="*/ 0 w 12"/>
                    <a:gd name="T65" fmla="*/ 0 h 10"/>
                    <a:gd name="T66" fmla="*/ 0 w 12"/>
                    <a:gd name="T67" fmla="*/ 0 h 10"/>
                    <a:gd name="T68" fmla="*/ 0 w 12"/>
                    <a:gd name="T69" fmla="*/ 0 h 10"/>
                    <a:gd name="T70" fmla="*/ 0 w 12"/>
                    <a:gd name="T71" fmla="*/ 0 h 10"/>
                    <a:gd name="T72" fmla="*/ 0 w 12"/>
                    <a:gd name="T73" fmla="*/ 0 h 10"/>
                    <a:gd name="T74" fmla="*/ 0 w 12"/>
                    <a:gd name="T75" fmla="*/ 0 h 10"/>
                    <a:gd name="T76" fmla="*/ 0 w 12"/>
                    <a:gd name="T77" fmla="*/ 0 h 10"/>
                    <a:gd name="T78" fmla="*/ 0 w 12"/>
                    <a:gd name="T79" fmla="*/ 0 h 10"/>
                    <a:gd name="T80" fmla="*/ 0 w 12"/>
                    <a:gd name="T81" fmla="*/ 0 h 10"/>
                    <a:gd name="T82" fmla="*/ 0 w 12"/>
                    <a:gd name="T83" fmla="*/ 0 h 10"/>
                    <a:gd name="T84" fmla="*/ 0 w 12"/>
                    <a:gd name="T85" fmla="*/ 0 h 10"/>
                    <a:gd name="T86" fmla="*/ 12 w 12"/>
                    <a:gd name="T87" fmla="*/ 0 h 10"/>
                    <a:gd name="T88" fmla="*/ 12 w 12"/>
                    <a:gd name="T89" fmla="*/ 0 h 10"/>
                    <a:gd name="T90" fmla="*/ 12 w 12"/>
                    <a:gd name="T91" fmla="*/ 0 h 10"/>
                    <a:gd name="T92" fmla="*/ 12 w 12"/>
                    <a:gd name="T93" fmla="*/ 0 h 10"/>
                    <a:gd name="T94" fmla="*/ 12 w 12"/>
                    <a:gd name="T95" fmla="*/ 0 h 10"/>
                    <a:gd name="T96" fmla="*/ 12 w 12"/>
                    <a:gd name="T97" fmla="*/ 0 h 10"/>
                    <a:gd name="T98" fmla="*/ 12 w 12"/>
                    <a:gd name="T99" fmla="*/ 0 h 10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2"/>
                    <a:gd name="T151" fmla="*/ 0 h 10"/>
                    <a:gd name="T152" fmla="*/ 12 w 12"/>
                    <a:gd name="T153" fmla="*/ 10 h 10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2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0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1" name="Freeform 159"/>
                <p:cNvSpPr>
                  <a:spLocks/>
                </p:cNvSpPr>
                <p:nvPr/>
              </p:nvSpPr>
              <p:spPr bwMode="auto">
                <a:xfrm>
                  <a:off x="2010" y="2558"/>
                  <a:ext cx="1" cy="19"/>
                </a:xfrm>
                <a:custGeom>
                  <a:avLst/>
                  <a:gdLst>
                    <a:gd name="T0" fmla="*/ 0 w 1"/>
                    <a:gd name="T1" fmla="*/ 19 h 19"/>
                    <a:gd name="T2" fmla="*/ 0 w 1"/>
                    <a:gd name="T3" fmla="*/ 19 h 19"/>
                    <a:gd name="T4" fmla="*/ 0 w 1"/>
                    <a:gd name="T5" fmla="*/ 19 h 19"/>
                    <a:gd name="T6" fmla="*/ 0 w 1"/>
                    <a:gd name="T7" fmla="*/ 19 h 19"/>
                    <a:gd name="T8" fmla="*/ 0 w 1"/>
                    <a:gd name="T9" fmla="*/ 19 h 19"/>
                    <a:gd name="T10" fmla="*/ 0 w 1"/>
                    <a:gd name="T11" fmla="*/ 19 h 19"/>
                    <a:gd name="T12" fmla="*/ 0 w 1"/>
                    <a:gd name="T13" fmla="*/ 19 h 19"/>
                    <a:gd name="T14" fmla="*/ 0 w 1"/>
                    <a:gd name="T15" fmla="*/ 19 h 19"/>
                    <a:gd name="T16" fmla="*/ 0 w 1"/>
                    <a:gd name="T17" fmla="*/ 19 h 19"/>
                    <a:gd name="T18" fmla="*/ 0 w 1"/>
                    <a:gd name="T19" fmla="*/ 19 h 19"/>
                    <a:gd name="T20" fmla="*/ 0 w 1"/>
                    <a:gd name="T21" fmla="*/ 19 h 19"/>
                    <a:gd name="T22" fmla="*/ 0 w 1"/>
                    <a:gd name="T23" fmla="*/ 9 h 19"/>
                    <a:gd name="T24" fmla="*/ 0 w 1"/>
                    <a:gd name="T25" fmla="*/ 9 h 19"/>
                    <a:gd name="T26" fmla="*/ 0 w 1"/>
                    <a:gd name="T27" fmla="*/ 9 h 19"/>
                    <a:gd name="T28" fmla="*/ 0 w 1"/>
                    <a:gd name="T29" fmla="*/ 9 h 19"/>
                    <a:gd name="T30" fmla="*/ 0 w 1"/>
                    <a:gd name="T31" fmla="*/ 9 h 19"/>
                    <a:gd name="T32" fmla="*/ 0 w 1"/>
                    <a:gd name="T33" fmla="*/ 9 h 19"/>
                    <a:gd name="T34" fmla="*/ 0 w 1"/>
                    <a:gd name="T35" fmla="*/ 9 h 19"/>
                    <a:gd name="T36" fmla="*/ 0 w 1"/>
                    <a:gd name="T37" fmla="*/ 9 h 19"/>
                    <a:gd name="T38" fmla="*/ 0 w 1"/>
                    <a:gd name="T39" fmla="*/ 9 h 19"/>
                    <a:gd name="T40" fmla="*/ 0 w 1"/>
                    <a:gd name="T41" fmla="*/ 9 h 19"/>
                    <a:gd name="T42" fmla="*/ 0 w 1"/>
                    <a:gd name="T43" fmla="*/ 9 h 19"/>
                    <a:gd name="T44" fmla="*/ 0 w 1"/>
                    <a:gd name="T45" fmla="*/ 9 h 19"/>
                    <a:gd name="T46" fmla="*/ 0 w 1"/>
                    <a:gd name="T47" fmla="*/ 9 h 19"/>
                    <a:gd name="T48" fmla="*/ 0 w 1"/>
                    <a:gd name="T49" fmla="*/ 9 h 19"/>
                    <a:gd name="T50" fmla="*/ 0 w 1"/>
                    <a:gd name="T51" fmla="*/ 9 h 19"/>
                    <a:gd name="T52" fmla="*/ 0 w 1"/>
                    <a:gd name="T53" fmla="*/ 9 h 19"/>
                    <a:gd name="T54" fmla="*/ 0 w 1"/>
                    <a:gd name="T55" fmla="*/ 9 h 19"/>
                    <a:gd name="T56" fmla="*/ 0 w 1"/>
                    <a:gd name="T57" fmla="*/ 9 h 19"/>
                    <a:gd name="T58" fmla="*/ 0 w 1"/>
                    <a:gd name="T59" fmla="*/ 9 h 19"/>
                    <a:gd name="T60" fmla="*/ 0 w 1"/>
                    <a:gd name="T61" fmla="*/ 9 h 19"/>
                    <a:gd name="T62" fmla="*/ 0 w 1"/>
                    <a:gd name="T63" fmla="*/ 9 h 19"/>
                    <a:gd name="T64" fmla="*/ 0 w 1"/>
                    <a:gd name="T65" fmla="*/ 9 h 19"/>
                    <a:gd name="T66" fmla="*/ 0 w 1"/>
                    <a:gd name="T67" fmla="*/ 9 h 19"/>
                    <a:gd name="T68" fmla="*/ 0 w 1"/>
                    <a:gd name="T69" fmla="*/ 9 h 19"/>
                    <a:gd name="T70" fmla="*/ 0 w 1"/>
                    <a:gd name="T71" fmla="*/ 9 h 19"/>
                    <a:gd name="T72" fmla="*/ 0 w 1"/>
                    <a:gd name="T73" fmla="*/ 9 h 19"/>
                    <a:gd name="T74" fmla="*/ 0 w 1"/>
                    <a:gd name="T75" fmla="*/ 9 h 19"/>
                    <a:gd name="T76" fmla="*/ 0 w 1"/>
                    <a:gd name="T77" fmla="*/ 9 h 19"/>
                    <a:gd name="T78" fmla="*/ 0 w 1"/>
                    <a:gd name="T79" fmla="*/ 9 h 19"/>
                    <a:gd name="T80" fmla="*/ 0 w 1"/>
                    <a:gd name="T81" fmla="*/ 9 h 19"/>
                    <a:gd name="T82" fmla="*/ 0 w 1"/>
                    <a:gd name="T83" fmla="*/ 0 h 19"/>
                    <a:gd name="T84" fmla="*/ 0 w 1"/>
                    <a:gd name="T85" fmla="*/ 0 h 19"/>
                    <a:gd name="T86" fmla="*/ 0 w 1"/>
                    <a:gd name="T87" fmla="*/ 0 h 19"/>
                    <a:gd name="T88" fmla="*/ 0 w 1"/>
                    <a:gd name="T89" fmla="*/ 0 h 19"/>
                    <a:gd name="T90" fmla="*/ 0 w 1"/>
                    <a:gd name="T91" fmla="*/ 0 h 19"/>
                    <a:gd name="T92" fmla="*/ 0 w 1"/>
                    <a:gd name="T93" fmla="*/ 0 h 19"/>
                    <a:gd name="T94" fmla="*/ 0 w 1"/>
                    <a:gd name="T95" fmla="*/ 0 h 19"/>
                    <a:gd name="T96" fmla="*/ 0 w 1"/>
                    <a:gd name="T97" fmla="*/ 0 h 19"/>
                    <a:gd name="T98" fmla="*/ 0 w 1"/>
                    <a:gd name="T99" fmla="*/ 0 h 1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"/>
                    <a:gd name="T151" fmla="*/ 0 h 19"/>
                    <a:gd name="T152" fmla="*/ 1 w 1"/>
                    <a:gd name="T153" fmla="*/ 19 h 19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" h="19">
                      <a:moveTo>
                        <a:pt x="0" y="19"/>
                      </a:moveTo>
                      <a:lnTo>
                        <a:pt x="0" y="19"/>
                      </a:ln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2" name="Freeform 160"/>
                <p:cNvSpPr>
                  <a:spLocks/>
                </p:cNvSpPr>
                <p:nvPr/>
              </p:nvSpPr>
              <p:spPr bwMode="auto">
                <a:xfrm>
                  <a:off x="2010" y="2538"/>
                  <a:ext cx="11" cy="20"/>
                </a:xfrm>
                <a:custGeom>
                  <a:avLst/>
                  <a:gdLst>
                    <a:gd name="T0" fmla="*/ 0 w 11"/>
                    <a:gd name="T1" fmla="*/ 20 h 20"/>
                    <a:gd name="T2" fmla="*/ 0 w 11"/>
                    <a:gd name="T3" fmla="*/ 20 h 20"/>
                    <a:gd name="T4" fmla="*/ 0 w 11"/>
                    <a:gd name="T5" fmla="*/ 20 h 20"/>
                    <a:gd name="T6" fmla="*/ 0 w 11"/>
                    <a:gd name="T7" fmla="*/ 20 h 20"/>
                    <a:gd name="T8" fmla="*/ 0 w 11"/>
                    <a:gd name="T9" fmla="*/ 20 h 20"/>
                    <a:gd name="T10" fmla="*/ 0 w 11"/>
                    <a:gd name="T11" fmla="*/ 20 h 20"/>
                    <a:gd name="T12" fmla="*/ 0 w 11"/>
                    <a:gd name="T13" fmla="*/ 20 h 20"/>
                    <a:gd name="T14" fmla="*/ 0 w 11"/>
                    <a:gd name="T15" fmla="*/ 20 h 20"/>
                    <a:gd name="T16" fmla="*/ 0 w 11"/>
                    <a:gd name="T17" fmla="*/ 20 h 20"/>
                    <a:gd name="T18" fmla="*/ 0 w 11"/>
                    <a:gd name="T19" fmla="*/ 20 h 20"/>
                    <a:gd name="T20" fmla="*/ 11 w 11"/>
                    <a:gd name="T21" fmla="*/ 20 h 20"/>
                    <a:gd name="T22" fmla="*/ 11 w 11"/>
                    <a:gd name="T23" fmla="*/ 20 h 20"/>
                    <a:gd name="T24" fmla="*/ 11 w 11"/>
                    <a:gd name="T25" fmla="*/ 20 h 20"/>
                    <a:gd name="T26" fmla="*/ 11 w 11"/>
                    <a:gd name="T27" fmla="*/ 20 h 20"/>
                    <a:gd name="T28" fmla="*/ 11 w 11"/>
                    <a:gd name="T29" fmla="*/ 20 h 20"/>
                    <a:gd name="T30" fmla="*/ 11 w 11"/>
                    <a:gd name="T31" fmla="*/ 20 h 20"/>
                    <a:gd name="T32" fmla="*/ 11 w 11"/>
                    <a:gd name="T33" fmla="*/ 20 h 20"/>
                    <a:gd name="T34" fmla="*/ 11 w 11"/>
                    <a:gd name="T35" fmla="*/ 10 h 20"/>
                    <a:gd name="T36" fmla="*/ 11 w 11"/>
                    <a:gd name="T37" fmla="*/ 10 h 20"/>
                    <a:gd name="T38" fmla="*/ 11 w 11"/>
                    <a:gd name="T39" fmla="*/ 10 h 20"/>
                    <a:gd name="T40" fmla="*/ 11 w 11"/>
                    <a:gd name="T41" fmla="*/ 10 h 20"/>
                    <a:gd name="T42" fmla="*/ 11 w 11"/>
                    <a:gd name="T43" fmla="*/ 10 h 20"/>
                    <a:gd name="T44" fmla="*/ 11 w 11"/>
                    <a:gd name="T45" fmla="*/ 10 h 20"/>
                    <a:gd name="T46" fmla="*/ 11 w 11"/>
                    <a:gd name="T47" fmla="*/ 10 h 20"/>
                    <a:gd name="T48" fmla="*/ 11 w 11"/>
                    <a:gd name="T49" fmla="*/ 10 h 20"/>
                    <a:gd name="T50" fmla="*/ 11 w 11"/>
                    <a:gd name="T51" fmla="*/ 10 h 20"/>
                    <a:gd name="T52" fmla="*/ 11 w 11"/>
                    <a:gd name="T53" fmla="*/ 10 h 20"/>
                    <a:gd name="T54" fmla="*/ 11 w 11"/>
                    <a:gd name="T55" fmla="*/ 10 h 20"/>
                    <a:gd name="T56" fmla="*/ 11 w 11"/>
                    <a:gd name="T57" fmla="*/ 10 h 20"/>
                    <a:gd name="T58" fmla="*/ 11 w 11"/>
                    <a:gd name="T59" fmla="*/ 10 h 20"/>
                    <a:gd name="T60" fmla="*/ 11 w 11"/>
                    <a:gd name="T61" fmla="*/ 10 h 20"/>
                    <a:gd name="T62" fmla="*/ 11 w 11"/>
                    <a:gd name="T63" fmla="*/ 10 h 20"/>
                    <a:gd name="T64" fmla="*/ 11 w 11"/>
                    <a:gd name="T65" fmla="*/ 10 h 20"/>
                    <a:gd name="T66" fmla="*/ 11 w 11"/>
                    <a:gd name="T67" fmla="*/ 10 h 20"/>
                    <a:gd name="T68" fmla="*/ 11 w 11"/>
                    <a:gd name="T69" fmla="*/ 10 h 20"/>
                    <a:gd name="T70" fmla="*/ 11 w 11"/>
                    <a:gd name="T71" fmla="*/ 10 h 20"/>
                    <a:gd name="T72" fmla="*/ 11 w 11"/>
                    <a:gd name="T73" fmla="*/ 10 h 20"/>
                    <a:gd name="T74" fmla="*/ 11 w 11"/>
                    <a:gd name="T75" fmla="*/ 10 h 20"/>
                    <a:gd name="T76" fmla="*/ 11 w 11"/>
                    <a:gd name="T77" fmla="*/ 10 h 20"/>
                    <a:gd name="T78" fmla="*/ 11 w 11"/>
                    <a:gd name="T79" fmla="*/ 10 h 20"/>
                    <a:gd name="T80" fmla="*/ 11 w 11"/>
                    <a:gd name="T81" fmla="*/ 10 h 20"/>
                    <a:gd name="T82" fmla="*/ 11 w 11"/>
                    <a:gd name="T83" fmla="*/ 0 h 20"/>
                    <a:gd name="T84" fmla="*/ 11 w 11"/>
                    <a:gd name="T85" fmla="*/ 0 h 20"/>
                    <a:gd name="T86" fmla="*/ 11 w 11"/>
                    <a:gd name="T87" fmla="*/ 0 h 20"/>
                    <a:gd name="T88" fmla="*/ 11 w 11"/>
                    <a:gd name="T89" fmla="*/ 0 h 20"/>
                    <a:gd name="T90" fmla="*/ 11 w 11"/>
                    <a:gd name="T91" fmla="*/ 0 h 20"/>
                    <a:gd name="T92" fmla="*/ 11 w 11"/>
                    <a:gd name="T93" fmla="*/ 0 h 20"/>
                    <a:gd name="T94" fmla="*/ 11 w 11"/>
                    <a:gd name="T95" fmla="*/ 0 h 20"/>
                    <a:gd name="T96" fmla="*/ 11 w 11"/>
                    <a:gd name="T97" fmla="*/ 0 h 20"/>
                    <a:gd name="T98" fmla="*/ 11 w 11"/>
                    <a:gd name="T99" fmla="*/ 0 h 20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1"/>
                    <a:gd name="T151" fmla="*/ 0 h 20"/>
                    <a:gd name="T152" fmla="*/ 11 w 11"/>
                    <a:gd name="T153" fmla="*/ 20 h 20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1" h="20">
                      <a:moveTo>
                        <a:pt x="0" y="20"/>
                      </a:moveTo>
                      <a:lnTo>
                        <a:pt x="0" y="20"/>
                      </a:lnTo>
                      <a:lnTo>
                        <a:pt x="11" y="20"/>
                      </a:lnTo>
                      <a:lnTo>
                        <a:pt x="11" y="10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3" name="Freeform 161"/>
                <p:cNvSpPr>
                  <a:spLocks/>
                </p:cNvSpPr>
                <p:nvPr/>
              </p:nvSpPr>
              <p:spPr bwMode="auto">
                <a:xfrm>
                  <a:off x="2021" y="2519"/>
                  <a:ext cx="12" cy="19"/>
                </a:xfrm>
                <a:custGeom>
                  <a:avLst/>
                  <a:gdLst>
                    <a:gd name="T0" fmla="*/ 0 w 12"/>
                    <a:gd name="T1" fmla="*/ 19 h 19"/>
                    <a:gd name="T2" fmla="*/ 0 w 12"/>
                    <a:gd name="T3" fmla="*/ 19 h 19"/>
                    <a:gd name="T4" fmla="*/ 0 w 12"/>
                    <a:gd name="T5" fmla="*/ 19 h 19"/>
                    <a:gd name="T6" fmla="*/ 0 w 12"/>
                    <a:gd name="T7" fmla="*/ 19 h 19"/>
                    <a:gd name="T8" fmla="*/ 0 w 12"/>
                    <a:gd name="T9" fmla="*/ 19 h 19"/>
                    <a:gd name="T10" fmla="*/ 0 w 12"/>
                    <a:gd name="T11" fmla="*/ 19 h 19"/>
                    <a:gd name="T12" fmla="*/ 0 w 12"/>
                    <a:gd name="T13" fmla="*/ 19 h 19"/>
                    <a:gd name="T14" fmla="*/ 0 w 12"/>
                    <a:gd name="T15" fmla="*/ 19 h 19"/>
                    <a:gd name="T16" fmla="*/ 0 w 12"/>
                    <a:gd name="T17" fmla="*/ 19 h 19"/>
                    <a:gd name="T18" fmla="*/ 0 w 12"/>
                    <a:gd name="T19" fmla="*/ 19 h 19"/>
                    <a:gd name="T20" fmla="*/ 0 w 12"/>
                    <a:gd name="T21" fmla="*/ 19 h 19"/>
                    <a:gd name="T22" fmla="*/ 0 w 12"/>
                    <a:gd name="T23" fmla="*/ 19 h 19"/>
                    <a:gd name="T24" fmla="*/ 0 w 12"/>
                    <a:gd name="T25" fmla="*/ 19 h 19"/>
                    <a:gd name="T26" fmla="*/ 0 w 12"/>
                    <a:gd name="T27" fmla="*/ 19 h 19"/>
                    <a:gd name="T28" fmla="*/ 0 w 12"/>
                    <a:gd name="T29" fmla="*/ 9 h 19"/>
                    <a:gd name="T30" fmla="*/ 0 w 12"/>
                    <a:gd name="T31" fmla="*/ 9 h 19"/>
                    <a:gd name="T32" fmla="*/ 0 w 12"/>
                    <a:gd name="T33" fmla="*/ 9 h 19"/>
                    <a:gd name="T34" fmla="*/ 0 w 12"/>
                    <a:gd name="T35" fmla="*/ 9 h 19"/>
                    <a:gd name="T36" fmla="*/ 0 w 12"/>
                    <a:gd name="T37" fmla="*/ 9 h 19"/>
                    <a:gd name="T38" fmla="*/ 0 w 12"/>
                    <a:gd name="T39" fmla="*/ 9 h 19"/>
                    <a:gd name="T40" fmla="*/ 0 w 12"/>
                    <a:gd name="T41" fmla="*/ 9 h 19"/>
                    <a:gd name="T42" fmla="*/ 0 w 12"/>
                    <a:gd name="T43" fmla="*/ 9 h 19"/>
                    <a:gd name="T44" fmla="*/ 0 w 12"/>
                    <a:gd name="T45" fmla="*/ 9 h 19"/>
                    <a:gd name="T46" fmla="*/ 0 w 12"/>
                    <a:gd name="T47" fmla="*/ 9 h 19"/>
                    <a:gd name="T48" fmla="*/ 0 w 12"/>
                    <a:gd name="T49" fmla="*/ 9 h 19"/>
                    <a:gd name="T50" fmla="*/ 0 w 12"/>
                    <a:gd name="T51" fmla="*/ 9 h 19"/>
                    <a:gd name="T52" fmla="*/ 0 w 12"/>
                    <a:gd name="T53" fmla="*/ 9 h 19"/>
                    <a:gd name="T54" fmla="*/ 0 w 12"/>
                    <a:gd name="T55" fmla="*/ 9 h 19"/>
                    <a:gd name="T56" fmla="*/ 12 w 12"/>
                    <a:gd name="T57" fmla="*/ 9 h 19"/>
                    <a:gd name="T58" fmla="*/ 12 w 12"/>
                    <a:gd name="T59" fmla="*/ 9 h 19"/>
                    <a:gd name="T60" fmla="*/ 12 w 12"/>
                    <a:gd name="T61" fmla="*/ 9 h 19"/>
                    <a:gd name="T62" fmla="*/ 12 w 12"/>
                    <a:gd name="T63" fmla="*/ 9 h 19"/>
                    <a:gd name="T64" fmla="*/ 12 w 12"/>
                    <a:gd name="T65" fmla="*/ 9 h 19"/>
                    <a:gd name="T66" fmla="*/ 12 w 12"/>
                    <a:gd name="T67" fmla="*/ 9 h 19"/>
                    <a:gd name="T68" fmla="*/ 12 w 12"/>
                    <a:gd name="T69" fmla="*/ 9 h 19"/>
                    <a:gd name="T70" fmla="*/ 12 w 12"/>
                    <a:gd name="T71" fmla="*/ 0 h 19"/>
                    <a:gd name="T72" fmla="*/ 12 w 12"/>
                    <a:gd name="T73" fmla="*/ 0 h 19"/>
                    <a:gd name="T74" fmla="*/ 12 w 12"/>
                    <a:gd name="T75" fmla="*/ 0 h 19"/>
                    <a:gd name="T76" fmla="*/ 12 w 12"/>
                    <a:gd name="T77" fmla="*/ 0 h 19"/>
                    <a:gd name="T78" fmla="*/ 12 w 12"/>
                    <a:gd name="T79" fmla="*/ 0 h 19"/>
                    <a:gd name="T80" fmla="*/ 12 w 12"/>
                    <a:gd name="T81" fmla="*/ 0 h 19"/>
                    <a:gd name="T82" fmla="*/ 12 w 12"/>
                    <a:gd name="T83" fmla="*/ 0 h 19"/>
                    <a:gd name="T84" fmla="*/ 12 w 12"/>
                    <a:gd name="T85" fmla="*/ 0 h 19"/>
                    <a:gd name="T86" fmla="*/ 12 w 12"/>
                    <a:gd name="T87" fmla="*/ 0 h 19"/>
                    <a:gd name="T88" fmla="*/ 12 w 12"/>
                    <a:gd name="T89" fmla="*/ 0 h 19"/>
                    <a:gd name="T90" fmla="*/ 12 w 12"/>
                    <a:gd name="T91" fmla="*/ 0 h 19"/>
                    <a:gd name="T92" fmla="*/ 12 w 12"/>
                    <a:gd name="T93" fmla="*/ 0 h 19"/>
                    <a:gd name="T94" fmla="*/ 12 w 12"/>
                    <a:gd name="T95" fmla="*/ 0 h 19"/>
                    <a:gd name="T96" fmla="*/ 12 w 12"/>
                    <a:gd name="T97" fmla="*/ 0 h 19"/>
                    <a:gd name="T98" fmla="*/ 12 w 12"/>
                    <a:gd name="T99" fmla="*/ 0 h 19"/>
                    <a:gd name="T100" fmla="*/ 12 w 12"/>
                    <a:gd name="T101" fmla="*/ 0 h 1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19"/>
                    <a:gd name="T155" fmla="*/ 12 w 12"/>
                    <a:gd name="T156" fmla="*/ 19 h 1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19">
                      <a:moveTo>
                        <a:pt x="0" y="19"/>
                      </a:moveTo>
                      <a:lnTo>
                        <a:pt x="0" y="19"/>
                      </a:lnTo>
                      <a:lnTo>
                        <a:pt x="0" y="9"/>
                      </a:lnTo>
                      <a:lnTo>
                        <a:pt x="12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4" name="Freeform 162"/>
                <p:cNvSpPr>
                  <a:spLocks/>
                </p:cNvSpPr>
                <p:nvPr/>
              </p:nvSpPr>
              <p:spPr bwMode="auto">
                <a:xfrm>
                  <a:off x="2033" y="2489"/>
                  <a:ext cx="11" cy="30"/>
                </a:xfrm>
                <a:custGeom>
                  <a:avLst/>
                  <a:gdLst>
                    <a:gd name="T0" fmla="*/ 0 w 11"/>
                    <a:gd name="T1" fmla="*/ 30 h 30"/>
                    <a:gd name="T2" fmla="*/ 0 w 11"/>
                    <a:gd name="T3" fmla="*/ 30 h 30"/>
                    <a:gd name="T4" fmla="*/ 0 w 11"/>
                    <a:gd name="T5" fmla="*/ 30 h 30"/>
                    <a:gd name="T6" fmla="*/ 0 w 11"/>
                    <a:gd name="T7" fmla="*/ 30 h 30"/>
                    <a:gd name="T8" fmla="*/ 0 w 11"/>
                    <a:gd name="T9" fmla="*/ 30 h 30"/>
                    <a:gd name="T10" fmla="*/ 0 w 11"/>
                    <a:gd name="T11" fmla="*/ 20 h 30"/>
                    <a:gd name="T12" fmla="*/ 0 w 11"/>
                    <a:gd name="T13" fmla="*/ 20 h 30"/>
                    <a:gd name="T14" fmla="*/ 0 w 11"/>
                    <a:gd name="T15" fmla="*/ 20 h 30"/>
                    <a:gd name="T16" fmla="*/ 0 w 11"/>
                    <a:gd name="T17" fmla="*/ 20 h 30"/>
                    <a:gd name="T18" fmla="*/ 0 w 11"/>
                    <a:gd name="T19" fmla="*/ 20 h 30"/>
                    <a:gd name="T20" fmla="*/ 0 w 11"/>
                    <a:gd name="T21" fmla="*/ 20 h 30"/>
                    <a:gd name="T22" fmla="*/ 0 w 11"/>
                    <a:gd name="T23" fmla="*/ 20 h 30"/>
                    <a:gd name="T24" fmla="*/ 0 w 11"/>
                    <a:gd name="T25" fmla="*/ 20 h 30"/>
                    <a:gd name="T26" fmla="*/ 0 w 11"/>
                    <a:gd name="T27" fmla="*/ 20 h 30"/>
                    <a:gd name="T28" fmla="*/ 0 w 11"/>
                    <a:gd name="T29" fmla="*/ 20 h 30"/>
                    <a:gd name="T30" fmla="*/ 0 w 11"/>
                    <a:gd name="T31" fmla="*/ 20 h 30"/>
                    <a:gd name="T32" fmla="*/ 0 w 11"/>
                    <a:gd name="T33" fmla="*/ 20 h 30"/>
                    <a:gd name="T34" fmla="*/ 0 w 11"/>
                    <a:gd name="T35" fmla="*/ 20 h 30"/>
                    <a:gd name="T36" fmla="*/ 0 w 11"/>
                    <a:gd name="T37" fmla="*/ 20 h 30"/>
                    <a:gd name="T38" fmla="*/ 0 w 11"/>
                    <a:gd name="T39" fmla="*/ 20 h 30"/>
                    <a:gd name="T40" fmla="*/ 0 w 11"/>
                    <a:gd name="T41" fmla="*/ 20 h 30"/>
                    <a:gd name="T42" fmla="*/ 0 w 11"/>
                    <a:gd name="T43" fmla="*/ 20 h 30"/>
                    <a:gd name="T44" fmla="*/ 0 w 11"/>
                    <a:gd name="T45" fmla="*/ 20 h 30"/>
                    <a:gd name="T46" fmla="*/ 0 w 11"/>
                    <a:gd name="T47" fmla="*/ 20 h 30"/>
                    <a:gd name="T48" fmla="*/ 0 w 11"/>
                    <a:gd name="T49" fmla="*/ 10 h 30"/>
                    <a:gd name="T50" fmla="*/ 0 w 11"/>
                    <a:gd name="T51" fmla="*/ 10 h 30"/>
                    <a:gd name="T52" fmla="*/ 0 w 11"/>
                    <a:gd name="T53" fmla="*/ 10 h 30"/>
                    <a:gd name="T54" fmla="*/ 0 w 11"/>
                    <a:gd name="T55" fmla="*/ 10 h 30"/>
                    <a:gd name="T56" fmla="*/ 0 w 11"/>
                    <a:gd name="T57" fmla="*/ 10 h 30"/>
                    <a:gd name="T58" fmla="*/ 0 w 11"/>
                    <a:gd name="T59" fmla="*/ 10 h 30"/>
                    <a:gd name="T60" fmla="*/ 0 w 11"/>
                    <a:gd name="T61" fmla="*/ 10 h 30"/>
                    <a:gd name="T62" fmla="*/ 0 w 11"/>
                    <a:gd name="T63" fmla="*/ 10 h 30"/>
                    <a:gd name="T64" fmla="*/ 0 w 11"/>
                    <a:gd name="T65" fmla="*/ 10 h 30"/>
                    <a:gd name="T66" fmla="*/ 0 w 11"/>
                    <a:gd name="T67" fmla="*/ 10 h 30"/>
                    <a:gd name="T68" fmla="*/ 0 w 11"/>
                    <a:gd name="T69" fmla="*/ 10 h 30"/>
                    <a:gd name="T70" fmla="*/ 0 w 11"/>
                    <a:gd name="T71" fmla="*/ 10 h 30"/>
                    <a:gd name="T72" fmla="*/ 0 w 11"/>
                    <a:gd name="T73" fmla="*/ 10 h 30"/>
                    <a:gd name="T74" fmla="*/ 0 w 11"/>
                    <a:gd name="T75" fmla="*/ 10 h 30"/>
                    <a:gd name="T76" fmla="*/ 0 w 11"/>
                    <a:gd name="T77" fmla="*/ 10 h 30"/>
                    <a:gd name="T78" fmla="*/ 0 w 11"/>
                    <a:gd name="T79" fmla="*/ 10 h 30"/>
                    <a:gd name="T80" fmla="*/ 0 w 11"/>
                    <a:gd name="T81" fmla="*/ 10 h 30"/>
                    <a:gd name="T82" fmla="*/ 0 w 11"/>
                    <a:gd name="T83" fmla="*/ 10 h 30"/>
                    <a:gd name="T84" fmla="*/ 0 w 11"/>
                    <a:gd name="T85" fmla="*/ 10 h 30"/>
                    <a:gd name="T86" fmla="*/ 0 w 11"/>
                    <a:gd name="T87" fmla="*/ 0 h 30"/>
                    <a:gd name="T88" fmla="*/ 0 w 11"/>
                    <a:gd name="T89" fmla="*/ 0 h 30"/>
                    <a:gd name="T90" fmla="*/ 11 w 11"/>
                    <a:gd name="T91" fmla="*/ 0 h 30"/>
                    <a:gd name="T92" fmla="*/ 11 w 11"/>
                    <a:gd name="T93" fmla="*/ 0 h 30"/>
                    <a:gd name="T94" fmla="*/ 11 w 11"/>
                    <a:gd name="T95" fmla="*/ 0 h 30"/>
                    <a:gd name="T96" fmla="*/ 11 w 11"/>
                    <a:gd name="T97" fmla="*/ 0 h 30"/>
                    <a:gd name="T98" fmla="*/ 11 w 11"/>
                    <a:gd name="T99" fmla="*/ 0 h 30"/>
                    <a:gd name="T100" fmla="*/ 11 w 11"/>
                    <a:gd name="T101" fmla="*/ 0 h 3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1"/>
                    <a:gd name="T154" fmla="*/ 0 h 30"/>
                    <a:gd name="T155" fmla="*/ 11 w 11"/>
                    <a:gd name="T156" fmla="*/ 30 h 3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1" h="30">
                      <a:moveTo>
                        <a:pt x="0" y="30"/>
                      </a:moveTo>
                      <a:lnTo>
                        <a:pt x="0" y="30"/>
                      </a:lnTo>
                      <a:lnTo>
                        <a:pt x="0" y="20"/>
                      </a:lnTo>
                      <a:lnTo>
                        <a:pt x="0" y="10"/>
                      </a:lnTo>
                      <a:lnTo>
                        <a:pt x="0" y="0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5" name="Freeform 163"/>
                <p:cNvSpPr>
                  <a:spLocks/>
                </p:cNvSpPr>
                <p:nvPr/>
              </p:nvSpPr>
              <p:spPr bwMode="auto">
                <a:xfrm>
                  <a:off x="2044" y="2460"/>
                  <a:ext cx="1" cy="29"/>
                </a:xfrm>
                <a:custGeom>
                  <a:avLst/>
                  <a:gdLst>
                    <a:gd name="T0" fmla="*/ 0 w 1"/>
                    <a:gd name="T1" fmla="*/ 29 h 29"/>
                    <a:gd name="T2" fmla="*/ 0 w 1"/>
                    <a:gd name="T3" fmla="*/ 29 h 29"/>
                    <a:gd name="T4" fmla="*/ 0 w 1"/>
                    <a:gd name="T5" fmla="*/ 29 h 29"/>
                    <a:gd name="T6" fmla="*/ 0 w 1"/>
                    <a:gd name="T7" fmla="*/ 29 h 29"/>
                    <a:gd name="T8" fmla="*/ 0 w 1"/>
                    <a:gd name="T9" fmla="*/ 29 h 29"/>
                    <a:gd name="T10" fmla="*/ 0 w 1"/>
                    <a:gd name="T11" fmla="*/ 29 h 29"/>
                    <a:gd name="T12" fmla="*/ 0 w 1"/>
                    <a:gd name="T13" fmla="*/ 29 h 29"/>
                    <a:gd name="T14" fmla="*/ 0 w 1"/>
                    <a:gd name="T15" fmla="*/ 29 h 29"/>
                    <a:gd name="T16" fmla="*/ 0 w 1"/>
                    <a:gd name="T17" fmla="*/ 29 h 29"/>
                    <a:gd name="T18" fmla="*/ 0 w 1"/>
                    <a:gd name="T19" fmla="*/ 29 h 29"/>
                    <a:gd name="T20" fmla="*/ 0 w 1"/>
                    <a:gd name="T21" fmla="*/ 29 h 29"/>
                    <a:gd name="T22" fmla="*/ 0 w 1"/>
                    <a:gd name="T23" fmla="*/ 20 h 29"/>
                    <a:gd name="T24" fmla="*/ 0 w 1"/>
                    <a:gd name="T25" fmla="*/ 20 h 29"/>
                    <a:gd name="T26" fmla="*/ 0 w 1"/>
                    <a:gd name="T27" fmla="*/ 20 h 29"/>
                    <a:gd name="T28" fmla="*/ 0 w 1"/>
                    <a:gd name="T29" fmla="*/ 20 h 29"/>
                    <a:gd name="T30" fmla="*/ 0 w 1"/>
                    <a:gd name="T31" fmla="*/ 20 h 29"/>
                    <a:gd name="T32" fmla="*/ 0 w 1"/>
                    <a:gd name="T33" fmla="*/ 20 h 29"/>
                    <a:gd name="T34" fmla="*/ 0 w 1"/>
                    <a:gd name="T35" fmla="*/ 20 h 29"/>
                    <a:gd name="T36" fmla="*/ 0 w 1"/>
                    <a:gd name="T37" fmla="*/ 20 h 29"/>
                    <a:gd name="T38" fmla="*/ 0 w 1"/>
                    <a:gd name="T39" fmla="*/ 20 h 29"/>
                    <a:gd name="T40" fmla="*/ 0 w 1"/>
                    <a:gd name="T41" fmla="*/ 20 h 29"/>
                    <a:gd name="T42" fmla="*/ 0 w 1"/>
                    <a:gd name="T43" fmla="*/ 20 h 29"/>
                    <a:gd name="T44" fmla="*/ 0 w 1"/>
                    <a:gd name="T45" fmla="*/ 20 h 29"/>
                    <a:gd name="T46" fmla="*/ 0 w 1"/>
                    <a:gd name="T47" fmla="*/ 20 h 29"/>
                    <a:gd name="T48" fmla="*/ 0 w 1"/>
                    <a:gd name="T49" fmla="*/ 20 h 29"/>
                    <a:gd name="T50" fmla="*/ 0 w 1"/>
                    <a:gd name="T51" fmla="*/ 20 h 29"/>
                    <a:gd name="T52" fmla="*/ 0 w 1"/>
                    <a:gd name="T53" fmla="*/ 20 h 29"/>
                    <a:gd name="T54" fmla="*/ 0 w 1"/>
                    <a:gd name="T55" fmla="*/ 20 h 29"/>
                    <a:gd name="T56" fmla="*/ 0 w 1"/>
                    <a:gd name="T57" fmla="*/ 20 h 29"/>
                    <a:gd name="T58" fmla="*/ 0 w 1"/>
                    <a:gd name="T59" fmla="*/ 10 h 29"/>
                    <a:gd name="T60" fmla="*/ 0 w 1"/>
                    <a:gd name="T61" fmla="*/ 10 h 29"/>
                    <a:gd name="T62" fmla="*/ 0 w 1"/>
                    <a:gd name="T63" fmla="*/ 10 h 29"/>
                    <a:gd name="T64" fmla="*/ 0 w 1"/>
                    <a:gd name="T65" fmla="*/ 10 h 29"/>
                    <a:gd name="T66" fmla="*/ 0 w 1"/>
                    <a:gd name="T67" fmla="*/ 10 h 29"/>
                    <a:gd name="T68" fmla="*/ 0 w 1"/>
                    <a:gd name="T69" fmla="*/ 10 h 29"/>
                    <a:gd name="T70" fmla="*/ 0 w 1"/>
                    <a:gd name="T71" fmla="*/ 10 h 29"/>
                    <a:gd name="T72" fmla="*/ 0 w 1"/>
                    <a:gd name="T73" fmla="*/ 10 h 29"/>
                    <a:gd name="T74" fmla="*/ 0 w 1"/>
                    <a:gd name="T75" fmla="*/ 10 h 29"/>
                    <a:gd name="T76" fmla="*/ 0 w 1"/>
                    <a:gd name="T77" fmla="*/ 10 h 29"/>
                    <a:gd name="T78" fmla="*/ 0 w 1"/>
                    <a:gd name="T79" fmla="*/ 10 h 29"/>
                    <a:gd name="T80" fmla="*/ 0 w 1"/>
                    <a:gd name="T81" fmla="*/ 10 h 29"/>
                    <a:gd name="T82" fmla="*/ 0 w 1"/>
                    <a:gd name="T83" fmla="*/ 10 h 29"/>
                    <a:gd name="T84" fmla="*/ 0 w 1"/>
                    <a:gd name="T85" fmla="*/ 10 h 29"/>
                    <a:gd name="T86" fmla="*/ 0 w 1"/>
                    <a:gd name="T87" fmla="*/ 10 h 29"/>
                    <a:gd name="T88" fmla="*/ 0 w 1"/>
                    <a:gd name="T89" fmla="*/ 10 h 29"/>
                    <a:gd name="T90" fmla="*/ 0 w 1"/>
                    <a:gd name="T91" fmla="*/ 10 h 29"/>
                    <a:gd name="T92" fmla="*/ 0 w 1"/>
                    <a:gd name="T93" fmla="*/ 10 h 29"/>
                    <a:gd name="T94" fmla="*/ 0 w 1"/>
                    <a:gd name="T95" fmla="*/ 0 h 29"/>
                    <a:gd name="T96" fmla="*/ 0 w 1"/>
                    <a:gd name="T97" fmla="*/ 0 h 29"/>
                    <a:gd name="T98" fmla="*/ 0 w 1"/>
                    <a:gd name="T99" fmla="*/ 0 h 29"/>
                    <a:gd name="T100" fmla="*/ 0 w 1"/>
                    <a:gd name="T101" fmla="*/ 0 h 2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"/>
                    <a:gd name="T154" fmla="*/ 0 h 29"/>
                    <a:gd name="T155" fmla="*/ 1 w 1"/>
                    <a:gd name="T156" fmla="*/ 29 h 2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" h="29">
                      <a:moveTo>
                        <a:pt x="0" y="29"/>
                      </a:moveTo>
                      <a:lnTo>
                        <a:pt x="0" y="29"/>
                      </a:lnTo>
                      <a:lnTo>
                        <a:pt x="0" y="20"/>
                      </a:lnTo>
                      <a:lnTo>
                        <a:pt x="0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6" name="Freeform 164"/>
                <p:cNvSpPr>
                  <a:spLocks/>
                </p:cNvSpPr>
                <p:nvPr/>
              </p:nvSpPr>
              <p:spPr bwMode="auto">
                <a:xfrm>
                  <a:off x="2044" y="2441"/>
                  <a:ext cx="12" cy="19"/>
                </a:xfrm>
                <a:custGeom>
                  <a:avLst/>
                  <a:gdLst>
                    <a:gd name="T0" fmla="*/ 0 w 12"/>
                    <a:gd name="T1" fmla="*/ 19 h 19"/>
                    <a:gd name="T2" fmla="*/ 0 w 12"/>
                    <a:gd name="T3" fmla="*/ 19 h 19"/>
                    <a:gd name="T4" fmla="*/ 0 w 12"/>
                    <a:gd name="T5" fmla="*/ 19 h 19"/>
                    <a:gd name="T6" fmla="*/ 0 w 12"/>
                    <a:gd name="T7" fmla="*/ 19 h 19"/>
                    <a:gd name="T8" fmla="*/ 0 w 12"/>
                    <a:gd name="T9" fmla="*/ 19 h 19"/>
                    <a:gd name="T10" fmla="*/ 0 w 12"/>
                    <a:gd name="T11" fmla="*/ 19 h 19"/>
                    <a:gd name="T12" fmla="*/ 0 w 12"/>
                    <a:gd name="T13" fmla="*/ 19 h 19"/>
                    <a:gd name="T14" fmla="*/ 0 w 12"/>
                    <a:gd name="T15" fmla="*/ 19 h 19"/>
                    <a:gd name="T16" fmla="*/ 0 w 12"/>
                    <a:gd name="T17" fmla="*/ 19 h 19"/>
                    <a:gd name="T18" fmla="*/ 0 w 12"/>
                    <a:gd name="T19" fmla="*/ 19 h 19"/>
                    <a:gd name="T20" fmla="*/ 0 w 12"/>
                    <a:gd name="T21" fmla="*/ 19 h 19"/>
                    <a:gd name="T22" fmla="*/ 0 w 12"/>
                    <a:gd name="T23" fmla="*/ 19 h 19"/>
                    <a:gd name="T24" fmla="*/ 12 w 12"/>
                    <a:gd name="T25" fmla="*/ 19 h 19"/>
                    <a:gd name="T26" fmla="*/ 12 w 12"/>
                    <a:gd name="T27" fmla="*/ 19 h 19"/>
                    <a:gd name="T28" fmla="*/ 12 w 12"/>
                    <a:gd name="T29" fmla="*/ 19 h 19"/>
                    <a:gd name="T30" fmla="*/ 12 w 12"/>
                    <a:gd name="T31" fmla="*/ 9 h 19"/>
                    <a:gd name="T32" fmla="*/ 12 w 12"/>
                    <a:gd name="T33" fmla="*/ 9 h 19"/>
                    <a:gd name="T34" fmla="*/ 12 w 12"/>
                    <a:gd name="T35" fmla="*/ 9 h 19"/>
                    <a:gd name="T36" fmla="*/ 12 w 12"/>
                    <a:gd name="T37" fmla="*/ 9 h 19"/>
                    <a:gd name="T38" fmla="*/ 12 w 12"/>
                    <a:gd name="T39" fmla="*/ 9 h 19"/>
                    <a:gd name="T40" fmla="*/ 12 w 12"/>
                    <a:gd name="T41" fmla="*/ 9 h 19"/>
                    <a:gd name="T42" fmla="*/ 12 w 12"/>
                    <a:gd name="T43" fmla="*/ 9 h 19"/>
                    <a:gd name="T44" fmla="*/ 12 w 12"/>
                    <a:gd name="T45" fmla="*/ 9 h 19"/>
                    <a:gd name="T46" fmla="*/ 12 w 12"/>
                    <a:gd name="T47" fmla="*/ 9 h 19"/>
                    <a:gd name="T48" fmla="*/ 12 w 12"/>
                    <a:gd name="T49" fmla="*/ 9 h 19"/>
                    <a:gd name="T50" fmla="*/ 12 w 12"/>
                    <a:gd name="T51" fmla="*/ 9 h 19"/>
                    <a:gd name="T52" fmla="*/ 12 w 12"/>
                    <a:gd name="T53" fmla="*/ 9 h 19"/>
                    <a:gd name="T54" fmla="*/ 12 w 12"/>
                    <a:gd name="T55" fmla="*/ 9 h 19"/>
                    <a:gd name="T56" fmla="*/ 12 w 12"/>
                    <a:gd name="T57" fmla="*/ 9 h 19"/>
                    <a:gd name="T58" fmla="*/ 12 w 12"/>
                    <a:gd name="T59" fmla="*/ 9 h 19"/>
                    <a:gd name="T60" fmla="*/ 12 w 12"/>
                    <a:gd name="T61" fmla="*/ 9 h 19"/>
                    <a:gd name="T62" fmla="*/ 12 w 12"/>
                    <a:gd name="T63" fmla="*/ 9 h 19"/>
                    <a:gd name="T64" fmla="*/ 12 w 12"/>
                    <a:gd name="T65" fmla="*/ 9 h 19"/>
                    <a:gd name="T66" fmla="*/ 12 w 12"/>
                    <a:gd name="T67" fmla="*/ 0 h 19"/>
                    <a:gd name="T68" fmla="*/ 12 w 12"/>
                    <a:gd name="T69" fmla="*/ 0 h 19"/>
                    <a:gd name="T70" fmla="*/ 12 w 12"/>
                    <a:gd name="T71" fmla="*/ 0 h 19"/>
                    <a:gd name="T72" fmla="*/ 12 w 12"/>
                    <a:gd name="T73" fmla="*/ 0 h 19"/>
                    <a:gd name="T74" fmla="*/ 12 w 12"/>
                    <a:gd name="T75" fmla="*/ 0 h 19"/>
                    <a:gd name="T76" fmla="*/ 12 w 12"/>
                    <a:gd name="T77" fmla="*/ 0 h 19"/>
                    <a:gd name="T78" fmla="*/ 12 w 12"/>
                    <a:gd name="T79" fmla="*/ 0 h 19"/>
                    <a:gd name="T80" fmla="*/ 12 w 12"/>
                    <a:gd name="T81" fmla="*/ 0 h 19"/>
                    <a:gd name="T82" fmla="*/ 12 w 12"/>
                    <a:gd name="T83" fmla="*/ 0 h 19"/>
                    <a:gd name="T84" fmla="*/ 12 w 12"/>
                    <a:gd name="T85" fmla="*/ 0 h 19"/>
                    <a:gd name="T86" fmla="*/ 12 w 12"/>
                    <a:gd name="T87" fmla="*/ 0 h 19"/>
                    <a:gd name="T88" fmla="*/ 12 w 12"/>
                    <a:gd name="T89" fmla="*/ 0 h 19"/>
                    <a:gd name="T90" fmla="*/ 12 w 12"/>
                    <a:gd name="T91" fmla="*/ 0 h 19"/>
                    <a:gd name="T92" fmla="*/ 12 w 12"/>
                    <a:gd name="T93" fmla="*/ 0 h 19"/>
                    <a:gd name="T94" fmla="*/ 12 w 12"/>
                    <a:gd name="T95" fmla="*/ 0 h 19"/>
                    <a:gd name="T96" fmla="*/ 12 w 12"/>
                    <a:gd name="T97" fmla="*/ 0 h 19"/>
                    <a:gd name="T98" fmla="*/ 12 w 12"/>
                    <a:gd name="T99" fmla="*/ 0 h 19"/>
                    <a:gd name="T100" fmla="*/ 12 w 12"/>
                    <a:gd name="T101" fmla="*/ 0 h 1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19"/>
                    <a:gd name="T155" fmla="*/ 12 w 12"/>
                    <a:gd name="T156" fmla="*/ 19 h 1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19">
                      <a:moveTo>
                        <a:pt x="0" y="19"/>
                      </a:moveTo>
                      <a:lnTo>
                        <a:pt x="0" y="19"/>
                      </a:lnTo>
                      <a:lnTo>
                        <a:pt x="12" y="19"/>
                      </a:lnTo>
                      <a:lnTo>
                        <a:pt x="12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7" name="Freeform 165"/>
                <p:cNvSpPr>
                  <a:spLocks/>
                </p:cNvSpPr>
                <p:nvPr/>
              </p:nvSpPr>
              <p:spPr bwMode="auto">
                <a:xfrm>
                  <a:off x="2056" y="2411"/>
                  <a:ext cx="12" cy="30"/>
                </a:xfrm>
                <a:custGeom>
                  <a:avLst/>
                  <a:gdLst>
                    <a:gd name="T0" fmla="*/ 0 w 12"/>
                    <a:gd name="T1" fmla="*/ 30 h 30"/>
                    <a:gd name="T2" fmla="*/ 0 w 12"/>
                    <a:gd name="T3" fmla="*/ 20 h 30"/>
                    <a:gd name="T4" fmla="*/ 0 w 12"/>
                    <a:gd name="T5" fmla="*/ 20 h 30"/>
                    <a:gd name="T6" fmla="*/ 0 w 12"/>
                    <a:gd name="T7" fmla="*/ 20 h 30"/>
                    <a:gd name="T8" fmla="*/ 0 w 12"/>
                    <a:gd name="T9" fmla="*/ 20 h 30"/>
                    <a:gd name="T10" fmla="*/ 0 w 12"/>
                    <a:gd name="T11" fmla="*/ 20 h 30"/>
                    <a:gd name="T12" fmla="*/ 0 w 12"/>
                    <a:gd name="T13" fmla="*/ 20 h 30"/>
                    <a:gd name="T14" fmla="*/ 0 w 12"/>
                    <a:gd name="T15" fmla="*/ 20 h 30"/>
                    <a:gd name="T16" fmla="*/ 0 w 12"/>
                    <a:gd name="T17" fmla="*/ 20 h 30"/>
                    <a:gd name="T18" fmla="*/ 0 w 12"/>
                    <a:gd name="T19" fmla="*/ 20 h 30"/>
                    <a:gd name="T20" fmla="*/ 0 w 12"/>
                    <a:gd name="T21" fmla="*/ 20 h 30"/>
                    <a:gd name="T22" fmla="*/ 0 w 12"/>
                    <a:gd name="T23" fmla="*/ 20 h 30"/>
                    <a:gd name="T24" fmla="*/ 0 w 12"/>
                    <a:gd name="T25" fmla="*/ 20 h 30"/>
                    <a:gd name="T26" fmla="*/ 0 w 12"/>
                    <a:gd name="T27" fmla="*/ 20 h 30"/>
                    <a:gd name="T28" fmla="*/ 0 w 12"/>
                    <a:gd name="T29" fmla="*/ 20 h 30"/>
                    <a:gd name="T30" fmla="*/ 0 w 12"/>
                    <a:gd name="T31" fmla="*/ 20 h 30"/>
                    <a:gd name="T32" fmla="*/ 0 w 12"/>
                    <a:gd name="T33" fmla="*/ 20 h 30"/>
                    <a:gd name="T34" fmla="*/ 0 w 12"/>
                    <a:gd name="T35" fmla="*/ 20 h 30"/>
                    <a:gd name="T36" fmla="*/ 0 w 12"/>
                    <a:gd name="T37" fmla="*/ 20 h 30"/>
                    <a:gd name="T38" fmla="*/ 0 w 12"/>
                    <a:gd name="T39" fmla="*/ 10 h 30"/>
                    <a:gd name="T40" fmla="*/ 0 w 12"/>
                    <a:gd name="T41" fmla="*/ 10 h 30"/>
                    <a:gd name="T42" fmla="*/ 0 w 12"/>
                    <a:gd name="T43" fmla="*/ 10 h 30"/>
                    <a:gd name="T44" fmla="*/ 0 w 12"/>
                    <a:gd name="T45" fmla="*/ 10 h 30"/>
                    <a:gd name="T46" fmla="*/ 0 w 12"/>
                    <a:gd name="T47" fmla="*/ 10 h 30"/>
                    <a:gd name="T48" fmla="*/ 0 w 12"/>
                    <a:gd name="T49" fmla="*/ 10 h 30"/>
                    <a:gd name="T50" fmla="*/ 0 w 12"/>
                    <a:gd name="T51" fmla="*/ 10 h 30"/>
                    <a:gd name="T52" fmla="*/ 0 w 12"/>
                    <a:gd name="T53" fmla="*/ 10 h 30"/>
                    <a:gd name="T54" fmla="*/ 0 w 12"/>
                    <a:gd name="T55" fmla="*/ 10 h 30"/>
                    <a:gd name="T56" fmla="*/ 0 w 12"/>
                    <a:gd name="T57" fmla="*/ 10 h 30"/>
                    <a:gd name="T58" fmla="*/ 12 w 12"/>
                    <a:gd name="T59" fmla="*/ 10 h 30"/>
                    <a:gd name="T60" fmla="*/ 12 w 12"/>
                    <a:gd name="T61" fmla="*/ 10 h 30"/>
                    <a:gd name="T62" fmla="*/ 12 w 12"/>
                    <a:gd name="T63" fmla="*/ 10 h 30"/>
                    <a:gd name="T64" fmla="*/ 12 w 12"/>
                    <a:gd name="T65" fmla="*/ 10 h 30"/>
                    <a:gd name="T66" fmla="*/ 12 w 12"/>
                    <a:gd name="T67" fmla="*/ 10 h 30"/>
                    <a:gd name="T68" fmla="*/ 12 w 12"/>
                    <a:gd name="T69" fmla="*/ 10 h 30"/>
                    <a:gd name="T70" fmla="*/ 12 w 12"/>
                    <a:gd name="T71" fmla="*/ 10 h 30"/>
                    <a:gd name="T72" fmla="*/ 12 w 12"/>
                    <a:gd name="T73" fmla="*/ 10 h 30"/>
                    <a:gd name="T74" fmla="*/ 12 w 12"/>
                    <a:gd name="T75" fmla="*/ 0 h 30"/>
                    <a:gd name="T76" fmla="*/ 12 w 12"/>
                    <a:gd name="T77" fmla="*/ 0 h 30"/>
                    <a:gd name="T78" fmla="*/ 12 w 12"/>
                    <a:gd name="T79" fmla="*/ 0 h 30"/>
                    <a:gd name="T80" fmla="*/ 12 w 12"/>
                    <a:gd name="T81" fmla="*/ 0 h 30"/>
                    <a:gd name="T82" fmla="*/ 12 w 12"/>
                    <a:gd name="T83" fmla="*/ 0 h 30"/>
                    <a:gd name="T84" fmla="*/ 12 w 12"/>
                    <a:gd name="T85" fmla="*/ 0 h 30"/>
                    <a:gd name="T86" fmla="*/ 12 w 12"/>
                    <a:gd name="T87" fmla="*/ 0 h 30"/>
                    <a:gd name="T88" fmla="*/ 12 w 12"/>
                    <a:gd name="T89" fmla="*/ 0 h 30"/>
                    <a:gd name="T90" fmla="*/ 12 w 12"/>
                    <a:gd name="T91" fmla="*/ 0 h 30"/>
                    <a:gd name="T92" fmla="*/ 12 w 12"/>
                    <a:gd name="T93" fmla="*/ 0 h 30"/>
                    <a:gd name="T94" fmla="*/ 12 w 12"/>
                    <a:gd name="T95" fmla="*/ 0 h 30"/>
                    <a:gd name="T96" fmla="*/ 12 w 12"/>
                    <a:gd name="T97" fmla="*/ 0 h 30"/>
                    <a:gd name="T98" fmla="*/ 12 w 12"/>
                    <a:gd name="T99" fmla="*/ 0 h 30"/>
                    <a:gd name="T100" fmla="*/ 12 w 12"/>
                    <a:gd name="T101" fmla="*/ 0 h 3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30"/>
                    <a:gd name="T155" fmla="*/ 12 w 12"/>
                    <a:gd name="T156" fmla="*/ 30 h 3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30">
                      <a:moveTo>
                        <a:pt x="0" y="30"/>
                      </a:moveTo>
                      <a:lnTo>
                        <a:pt x="0" y="20"/>
                      </a:lnTo>
                      <a:lnTo>
                        <a:pt x="0" y="10"/>
                      </a:lnTo>
                      <a:lnTo>
                        <a:pt x="12" y="10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8" name="Freeform 166"/>
                <p:cNvSpPr>
                  <a:spLocks/>
                </p:cNvSpPr>
                <p:nvPr/>
              </p:nvSpPr>
              <p:spPr bwMode="auto">
                <a:xfrm>
                  <a:off x="2068" y="2382"/>
                  <a:ext cx="11" cy="29"/>
                </a:xfrm>
                <a:custGeom>
                  <a:avLst/>
                  <a:gdLst>
                    <a:gd name="T0" fmla="*/ 0 w 11"/>
                    <a:gd name="T1" fmla="*/ 29 h 29"/>
                    <a:gd name="T2" fmla="*/ 0 w 11"/>
                    <a:gd name="T3" fmla="*/ 29 h 29"/>
                    <a:gd name="T4" fmla="*/ 0 w 11"/>
                    <a:gd name="T5" fmla="*/ 29 h 29"/>
                    <a:gd name="T6" fmla="*/ 0 w 11"/>
                    <a:gd name="T7" fmla="*/ 29 h 29"/>
                    <a:gd name="T8" fmla="*/ 0 w 11"/>
                    <a:gd name="T9" fmla="*/ 29 h 29"/>
                    <a:gd name="T10" fmla="*/ 0 w 11"/>
                    <a:gd name="T11" fmla="*/ 20 h 29"/>
                    <a:gd name="T12" fmla="*/ 0 w 11"/>
                    <a:gd name="T13" fmla="*/ 20 h 29"/>
                    <a:gd name="T14" fmla="*/ 0 w 11"/>
                    <a:gd name="T15" fmla="*/ 20 h 29"/>
                    <a:gd name="T16" fmla="*/ 0 w 11"/>
                    <a:gd name="T17" fmla="*/ 20 h 29"/>
                    <a:gd name="T18" fmla="*/ 0 w 11"/>
                    <a:gd name="T19" fmla="*/ 20 h 29"/>
                    <a:gd name="T20" fmla="*/ 0 w 11"/>
                    <a:gd name="T21" fmla="*/ 20 h 29"/>
                    <a:gd name="T22" fmla="*/ 0 w 11"/>
                    <a:gd name="T23" fmla="*/ 20 h 29"/>
                    <a:gd name="T24" fmla="*/ 0 w 11"/>
                    <a:gd name="T25" fmla="*/ 20 h 29"/>
                    <a:gd name="T26" fmla="*/ 0 w 11"/>
                    <a:gd name="T27" fmla="*/ 20 h 29"/>
                    <a:gd name="T28" fmla="*/ 0 w 11"/>
                    <a:gd name="T29" fmla="*/ 20 h 29"/>
                    <a:gd name="T30" fmla="*/ 0 w 11"/>
                    <a:gd name="T31" fmla="*/ 20 h 29"/>
                    <a:gd name="T32" fmla="*/ 0 w 11"/>
                    <a:gd name="T33" fmla="*/ 20 h 29"/>
                    <a:gd name="T34" fmla="*/ 0 w 11"/>
                    <a:gd name="T35" fmla="*/ 20 h 29"/>
                    <a:gd name="T36" fmla="*/ 0 w 11"/>
                    <a:gd name="T37" fmla="*/ 20 h 29"/>
                    <a:gd name="T38" fmla="*/ 0 w 11"/>
                    <a:gd name="T39" fmla="*/ 20 h 29"/>
                    <a:gd name="T40" fmla="*/ 0 w 11"/>
                    <a:gd name="T41" fmla="*/ 20 h 29"/>
                    <a:gd name="T42" fmla="*/ 0 w 11"/>
                    <a:gd name="T43" fmla="*/ 20 h 29"/>
                    <a:gd name="T44" fmla="*/ 0 w 11"/>
                    <a:gd name="T45" fmla="*/ 20 h 29"/>
                    <a:gd name="T46" fmla="*/ 0 w 11"/>
                    <a:gd name="T47" fmla="*/ 20 h 29"/>
                    <a:gd name="T48" fmla="*/ 0 w 11"/>
                    <a:gd name="T49" fmla="*/ 10 h 29"/>
                    <a:gd name="T50" fmla="*/ 0 w 11"/>
                    <a:gd name="T51" fmla="*/ 10 h 29"/>
                    <a:gd name="T52" fmla="*/ 0 w 11"/>
                    <a:gd name="T53" fmla="*/ 10 h 29"/>
                    <a:gd name="T54" fmla="*/ 0 w 11"/>
                    <a:gd name="T55" fmla="*/ 10 h 29"/>
                    <a:gd name="T56" fmla="*/ 0 w 11"/>
                    <a:gd name="T57" fmla="*/ 10 h 29"/>
                    <a:gd name="T58" fmla="*/ 0 w 11"/>
                    <a:gd name="T59" fmla="*/ 10 h 29"/>
                    <a:gd name="T60" fmla="*/ 0 w 11"/>
                    <a:gd name="T61" fmla="*/ 10 h 29"/>
                    <a:gd name="T62" fmla="*/ 0 w 11"/>
                    <a:gd name="T63" fmla="*/ 10 h 29"/>
                    <a:gd name="T64" fmla="*/ 0 w 11"/>
                    <a:gd name="T65" fmla="*/ 10 h 29"/>
                    <a:gd name="T66" fmla="*/ 0 w 11"/>
                    <a:gd name="T67" fmla="*/ 10 h 29"/>
                    <a:gd name="T68" fmla="*/ 0 w 11"/>
                    <a:gd name="T69" fmla="*/ 10 h 29"/>
                    <a:gd name="T70" fmla="*/ 0 w 11"/>
                    <a:gd name="T71" fmla="*/ 10 h 29"/>
                    <a:gd name="T72" fmla="*/ 0 w 11"/>
                    <a:gd name="T73" fmla="*/ 10 h 29"/>
                    <a:gd name="T74" fmla="*/ 0 w 11"/>
                    <a:gd name="T75" fmla="*/ 10 h 29"/>
                    <a:gd name="T76" fmla="*/ 0 w 11"/>
                    <a:gd name="T77" fmla="*/ 10 h 29"/>
                    <a:gd name="T78" fmla="*/ 0 w 11"/>
                    <a:gd name="T79" fmla="*/ 10 h 29"/>
                    <a:gd name="T80" fmla="*/ 0 w 11"/>
                    <a:gd name="T81" fmla="*/ 10 h 29"/>
                    <a:gd name="T82" fmla="*/ 0 w 11"/>
                    <a:gd name="T83" fmla="*/ 10 h 29"/>
                    <a:gd name="T84" fmla="*/ 0 w 11"/>
                    <a:gd name="T85" fmla="*/ 10 h 29"/>
                    <a:gd name="T86" fmla="*/ 0 w 11"/>
                    <a:gd name="T87" fmla="*/ 10 h 29"/>
                    <a:gd name="T88" fmla="*/ 0 w 11"/>
                    <a:gd name="T89" fmla="*/ 0 h 29"/>
                    <a:gd name="T90" fmla="*/ 0 w 11"/>
                    <a:gd name="T91" fmla="*/ 0 h 29"/>
                    <a:gd name="T92" fmla="*/ 11 w 11"/>
                    <a:gd name="T93" fmla="*/ 0 h 29"/>
                    <a:gd name="T94" fmla="*/ 11 w 11"/>
                    <a:gd name="T95" fmla="*/ 0 h 29"/>
                    <a:gd name="T96" fmla="*/ 11 w 11"/>
                    <a:gd name="T97" fmla="*/ 0 h 29"/>
                    <a:gd name="T98" fmla="*/ 11 w 11"/>
                    <a:gd name="T99" fmla="*/ 0 h 29"/>
                    <a:gd name="T100" fmla="*/ 11 w 11"/>
                    <a:gd name="T101" fmla="*/ 0 h 2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1"/>
                    <a:gd name="T154" fmla="*/ 0 h 29"/>
                    <a:gd name="T155" fmla="*/ 11 w 11"/>
                    <a:gd name="T156" fmla="*/ 29 h 2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1" h="29">
                      <a:moveTo>
                        <a:pt x="0" y="29"/>
                      </a:moveTo>
                      <a:lnTo>
                        <a:pt x="0" y="29"/>
                      </a:lnTo>
                      <a:lnTo>
                        <a:pt x="0" y="20"/>
                      </a:lnTo>
                      <a:lnTo>
                        <a:pt x="0" y="10"/>
                      </a:lnTo>
                      <a:lnTo>
                        <a:pt x="0" y="0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9" name="Freeform 167"/>
                <p:cNvSpPr>
                  <a:spLocks/>
                </p:cNvSpPr>
                <p:nvPr/>
              </p:nvSpPr>
              <p:spPr bwMode="auto">
                <a:xfrm>
                  <a:off x="2079" y="2363"/>
                  <a:ext cx="1" cy="19"/>
                </a:xfrm>
                <a:custGeom>
                  <a:avLst/>
                  <a:gdLst>
                    <a:gd name="T0" fmla="*/ 0 w 1"/>
                    <a:gd name="T1" fmla="*/ 19 h 19"/>
                    <a:gd name="T2" fmla="*/ 0 w 1"/>
                    <a:gd name="T3" fmla="*/ 19 h 19"/>
                    <a:gd name="T4" fmla="*/ 0 w 1"/>
                    <a:gd name="T5" fmla="*/ 19 h 19"/>
                    <a:gd name="T6" fmla="*/ 0 w 1"/>
                    <a:gd name="T7" fmla="*/ 19 h 19"/>
                    <a:gd name="T8" fmla="*/ 0 w 1"/>
                    <a:gd name="T9" fmla="*/ 19 h 19"/>
                    <a:gd name="T10" fmla="*/ 0 w 1"/>
                    <a:gd name="T11" fmla="*/ 19 h 19"/>
                    <a:gd name="T12" fmla="*/ 0 w 1"/>
                    <a:gd name="T13" fmla="*/ 19 h 19"/>
                    <a:gd name="T14" fmla="*/ 0 w 1"/>
                    <a:gd name="T15" fmla="*/ 19 h 19"/>
                    <a:gd name="T16" fmla="*/ 0 w 1"/>
                    <a:gd name="T17" fmla="*/ 19 h 19"/>
                    <a:gd name="T18" fmla="*/ 0 w 1"/>
                    <a:gd name="T19" fmla="*/ 19 h 19"/>
                    <a:gd name="T20" fmla="*/ 0 w 1"/>
                    <a:gd name="T21" fmla="*/ 19 h 19"/>
                    <a:gd name="T22" fmla="*/ 0 w 1"/>
                    <a:gd name="T23" fmla="*/ 19 h 19"/>
                    <a:gd name="T24" fmla="*/ 0 w 1"/>
                    <a:gd name="T25" fmla="*/ 19 h 19"/>
                    <a:gd name="T26" fmla="*/ 0 w 1"/>
                    <a:gd name="T27" fmla="*/ 19 h 19"/>
                    <a:gd name="T28" fmla="*/ 0 w 1"/>
                    <a:gd name="T29" fmla="*/ 9 h 19"/>
                    <a:gd name="T30" fmla="*/ 0 w 1"/>
                    <a:gd name="T31" fmla="*/ 9 h 19"/>
                    <a:gd name="T32" fmla="*/ 0 w 1"/>
                    <a:gd name="T33" fmla="*/ 9 h 19"/>
                    <a:gd name="T34" fmla="*/ 0 w 1"/>
                    <a:gd name="T35" fmla="*/ 9 h 19"/>
                    <a:gd name="T36" fmla="*/ 0 w 1"/>
                    <a:gd name="T37" fmla="*/ 9 h 19"/>
                    <a:gd name="T38" fmla="*/ 0 w 1"/>
                    <a:gd name="T39" fmla="*/ 9 h 19"/>
                    <a:gd name="T40" fmla="*/ 0 w 1"/>
                    <a:gd name="T41" fmla="*/ 9 h 19"/>
                    <a:gd name="T42" fmla="*/ 0 w 1"/>
                    <a:gd name="T43" fmla="*/ 9 h 19"/>
                    <a:gd name="T44" fmla="*/ 0 w 1"/>
                    <a:gd name="T45" fmla="*/ 9 h 19"/>
                    <a:gd name="T46" fmla="*/ 0 w 1"/>
                    <a:gd name="T47" fmla="*/ 9 h 19"/>
                    <a:gd name="T48" fmla="*/ 0 w 1"/>
                    <a:gd name="T49" fmla="*/ 9 h 19"/>
                    <a:gd name="T50" fmla="*/ 0 w 1"/>
                    <a:gd name="T51" fmla="*/ 9 h 19"/>
                    <a:gd name="T52" fmla="*/ 0 w 1"/>
                    <a:gd name="T53" fmla="*/ 9 h 19"/>
                    <a:gd name="T54" fmla="*/ 0 w 1"/>
                    <a:gd name="T55" fmla="*/ 9 h 19"/>
                    <a:gd name="T56" fmla="*/ 0 w 1"/>
                    <a:gd name="T57" fmla="*/ 9 h 19"/>
                    <a:gd name="T58" fmla="*/ 0 w 1"/>
                    <a:gd name="T59" fmla="*/ 9 h 19"/>
                    <a:gd name="T60" fmla="*/ 0 w 1"/>
                    <a:gd name="T61" fmla="*/ 9 h 19"/>
                    <a:gd name="T62" fmla="*/ 0 w 1"/>
                    <a:gd name="T63" fmla="*/ 9 h 19"/>
                    <a:gd name="T64" fmla="*/ 0 w 1"/>
                    <a:gd name="T65" fmla="*/ 9 h 19"/>
                    <a:gd name="T66" fmla="*/ 0 w 1"/>
                    <a:gd name="T67" fmla="*/ 9 h 19"/>
                    <a:gd name="T68" fmla="*/ 0 w 1"/>
                    <a:gd name="T69" fmla="*/ 9 h 19"/>
                    <a:gd name="T70" fmla="*/ 0 w 1"/>
                    <a:gd name="T71" fmla="*/ 9 h 19"/>
                    <a:gd name="T72" fmla="*/ 0 w 1"/>
                    <a:gd name="T73" fmla="*/ 0 h 19"/>
                    <a:gd name="T74" fmla="*/ 0 w 1"/>
                    <a:gd name="T75" fmla="*/ 0 h 19"/>
                    <a:gd name="T76" fmla="*/ 0 w 1"/>
                    <a:gd name="T77" fmla="*/ 0 h 19"/>
                    <a:gd name="T78" fmla="*/ 0 w 1"/>
                    <a:gd name="T79" fmla="*/ 0 h 19"/>
                    <a:gd name="T80" fmla="*/ 0 w 1"/>
                    <a:gd name="T81" fmla="*/ 0 h 19"/>
                    <a:gd name="T82" fmla="*/ 0 w 1"/>
                    <a:gd name="T83" fmla="*/ 0 h 19"/>
                    <a:gd name="T84" fmla="*/ 0 w 1"/>
                    <a:gd name="T85" fmla="*/ 0 h 19"/>
                    <a:gd name="T86" fmla="*/ 0 w 1"/>
                    <a:gd name="T87" fmla="*/ 0 h 19"/>
                    <a:gd name="T88" fmla="*/ 0 w 1"/>
                    <a:gd name="T89" fmla="*/ 0 h 19"/>
                    <a:gd name="T90" fmla="*/ 0 w 1"/>
                    <a:gd name="T91" fmla="*/ 0 h 19"/>
                    <a:gd name="T92" fmla="*/ 0 w 1"/>
                    <a:gd name="T93" fmla="*/ 0 h 19"/>
                    <a:gd name="T94" fmla="*/ 0 w 1"/>
                    <a:gd name="T95" fmla="*/ 0 h 19"/>
                    <a:gd name="T96" fmla="*/ 0 w 1"/>
                    <a:gd name="T97" fmla="*/ 0 h 19"/>
                    <a:gd name="T98" fmla="*/ 0 w 1"/>
                    <a:gd name="T99" fmla="*/ 0 h 19"/>
                    <a:gd name="T100" fmla="*/ 0 w 1"/>
                    <a:gd name="T101" fmla="*/ 0 h 1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"/>
                    <a:gd name="T154" fmla="*/ 0 h 19"/>
                    <a:gd name="T155" fmla="*/ 1 w 1"/>
                    <a:gd name="T156" fmla="*/ 19 h 1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" h="19">
                      <a:moveTo>
                        <a:pt x="0" y="19"/>
                      </a:moveTo>
                      <a:lnTo>
                        <a:pt x="0" y="19"/>
                      </a:ln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0" name="Freeform 168"/>
                <p:cNvSpPr>
                  <a:spLocks/>
                </p:cNvSpPr>
                <p:nvPr/>
              </p:nvSpPr>
              <p:spPr bwMode="auto">
                <a:xfrm>
                  <a:off x="2079" y="2343"/>
                  <a:ext cx="12" cy="20"/>
                </a:xfrm>
                <a:custGeom>
                  <a:avLst/>
                  <a:gdLst>
                    <a:gd name="T0" fmla="*/ 0 w 12"/>
                    <a:gd name="T1" fmla="*/ 20 h 20"/>
                    <a:gd name="T2" fmla="*/ 0 w 12"/>
                    <a:gd name="T3" fmla="*/ 20 h 20"/>
                    <a:gd name="T4" fmla="*/ 0 w 12"/>
                    <a:gd name="T5" fmla="*/ 20 h 20"/>
                    <a:gd name="T6" fmla="*/ 0 w 12"/>
                    <a:gd name="T7" fmla="*/ 20 h 20"/>
                    <a:gd name="T8" fmla="*/ 0 w 12"/>
                    <a:gd name="T9" fmla="*/ 20 h 20"/>
                    <a:gd name="T10" fmla="*/ 0 w 12"/>
                    <a:gd name="T11" fmla="*/ 20 h 20"/>
                    <a:gd name="T12" fmla="*/ 0 w 12"/>
                    <a:gd name="T13" fmla="*/ 20 h 20"/>
                    <a:gd name="T14" fmla="*/ 0 w 12"/>
                    <a:gd name="T15" fmla="*/ 20 h 20"/>
                    <a:gd name="T16" fmla="*/ 0 w 12"/>
                    <a:gd name="T17" fmla="*/ 10 h 20"/>
                    <a:gd name="T18" fmla="*/ 0 w 12"/>
                    <a:gd name="T19" fmla="*/ 10 h 20"/>
                    <a:gd name="T20" fmla="*/ 0 w 12"/>
                    <a:gd name="T21" fmla="*/ 10 h 20"/>
                    <a:gd name="T22" fmla="*/ 0 w 12"/>
                    <a:gd name="T23" fmla="*/ 10 h 20"/>
                    <a:gd name="T24" fmla="*/ 0 w 12"/>
                    <a:gd name="T25" fmla="*/ 10 h 20"/>
                    <a:gd name="T26" fmla="*/ 12 w 12"/>
                    <a:gd name="T27" fmla="*/ 10 h 20"/>
                    <a:gd name="T28" fmla="*/ 12 w 12"/>
                    <a:gd name="T29" fmla="*/ 10 h 20"/>
                    <a:gd name="T30" fmla="*/ 12 w 12"/>
                    <a:gd name="T31" fmla="*/ 10 h 20"/>
                    <a:gd name="T32" fmla="*/ 12 w 12"/>
                    <a:gd name="T33" fmla="*/ 10 h 20"/>
                    <a:gd name="T34" fmla="*/ 12 w 12"/>
                    <a:gd name="T35" fmla="*/ 10 h 20"/>
                    <a:gd name="T36" fmla="*/ 12 w 12"/>
                    <a:gd name="T37" fmla="*/ 10 h 20"/>
                    <a:gd name="T38" fmla="*/ 12 w 12"/>
                    <a:gd name="T39" fmla="*/ 10 h 20"/>
                    <a:gd name="T40" fmla="*/ 12 w 12"/>
                    <a:gd name="T41" fmla="*/ 10 h 20"/>
                    <a:gd name="T42" fmla="*/ 12 w 12"/>
                    <a:gd name="T43" fmla="*/ 10 h 20"/>
                    <a:gd name="T44" fmla="*/ 12 w 12"/>
                    <a:gd name="T45" fmla="*/ 10 h 20"/>
                    <a:gd name="T46" fmla="*/ 12 w 12"/>
                    <a:gd name="T47" fmla="*/ 10 h 20"/>
                    <a:gd name="T48" fmla="*/ 12 w 12"/>
                    <a:gd name="T49" fmla="*/ 10 h 20"/>
                    <a:gd name="T50" fmla="*/ 12 w 12"/>
                    <a:gd name="T51" fmla="*/ 10 h 20"/>
                    <a:gd name="T52" fmla="*/ 12 w 12"/>
                    <a:gd name="T53" fmla="*/ 10 h 20"/>
                    <a:gd name="T54" fmla="*/ 12 w 12"/>
                    <a:gd name="T55" fmla="*/ 10 h 20"/>
                    <a:gd name="T56" fmla="*/ 12 w 12"/>
                    <a:gd name="T57" fmla="*/ 10 h 20"/>
                    <a:gd name="T58" fmla="*/ 12 w 12"/>
                    <a:gd name="T59" fmla="*/ 10 h 20"/>
                    <a:gd name="T60" fmla="*/ 12 w 12"/>
                    <a:gd name="T61" fmla="*/ 10 h 20"/>
                    <a:gd name="T62" fmla="*/ 12 w 12"/>
                    <a:gd name="T63" fmla="*/ 10 h 20"/>
                    <a:gd name="T64" fmla="*/ 12 w 12"/>
                    <a:gd name="T65" fmla="*/ 0 h 20"/>
                    <a:gd name="T66" fmla="*/ 12 w 12"/>
                    <a:gd name="T67" fmla="*/ 0 h 20"/>
                    <a:gd name="T68" fmla="*/ 12 w 12"/>
                    <a:gd name="T69" fmla="*/ 0 h 20"/>
                    <a:gd name="T70" fmla="*/ 12 w 12"/>
                    <a:gd name="T71" fmla="*/ 0 h 20"/>
                    <a:gd name="T72" fmla="*/ 12 w 12"/>
                    <a:gd name="T73" fmla="*/ 0 h 20"/>
                    <a:gd name="T74" fmla="*/ 12 w 12"/>
                    <a:gd name="T75" fmla="*/ 0 h 20"/>
                    <a:gd name="T76" fmla="*/ 12 w 12"/>
                    <a:gd name="T77" fmla="*/ 0 h 20"/>
                    <a:gd name="T78" fmla="*/ 12 w 12"/>
                    <a:gd name="T79" fmla="*/ 0 h 20"/>
                    <a:gd name="T80" fmla="*/ 12 w 12"/>
                    <a:gd name="T81" fmla="*/ 0 h 20"/>
                    <a:gd name="T82" fmla="*/ 12 w 12"/>
                    <a:gd name="T83" fmla="*/ 0 h 20"/>
                    <a:gd name="T84" fmla="*/ 12 w 12"/>
                    <a:gd name="T85" fmla="*/ 0 h 20"/>
                    <a:gd name="T86" fmla="*/ 12 w 12"/>
                    <a:gd name="T87" fmla="*/ 0 h 20"/>
                    <a:gd name="T88" fmla="*/ 12 w 12"/>
                    <a:gd name="T89" fmla="*/ 0 h 20"/>
                    <a:gd name="T90" fmla="*/ 12 w 12"/>
                    <a:gd name="T91" fmla="*/ 0 h 20"/>
                    <a:gd name="T92" fmla="*/ 12 w 12"/>
                    <a:gd name="T93" fmla="*/ 0 h 20"/>
                    <a:gd name="T94" fmla="*/ 12 w 12"/>
                    <a:gd name="T95" fmla="*/ 0 h 20"/>
                    <a:gd name="T96" fmla="*/ 12 w 12"/>
                    <a:gd name="T97" fmla="*/ 0 h 20"/>
                    <a:gd name="T98" fmla="*/ 12 w 12"/>
                    <a:gd name="T99" fmla="*/ 0 h 20"/>
                    <a:gd name="T100" fmla="*/ 12 w 12"/>
                    <a:gd name="T101" fmla="*/ 0 h 2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20"/>
                    <a:gd name="T155" fmla="*/ 12 w 12"/>
                    <a:gd name="T156" fmla="*/ 20 h 2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20">
                      <a:moveTo>
                        <a:pt x="0" y="20"/>
                      </a:moveTo>
                      <a:lnTo>
                        <a:pt x="0" y="20"/>
                      </a:lnTo>
                      <a:lnTo>
                        <a:pt x="0" y="10"/>
                      </a:lnTo>
                      <a:lnTo>
                        <a:pt x="12" y="10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1" name="Freeform 169"/>
                <p:cNvSpPr>
                  <a:spLocks/>
                </p:cNvSpPr>
                <p:nvPr/>
              </p:nvSpPr>
              <p:spPr bwMode="auto">
                <a:xfrm>
                  <a:off x="2091" y="2324"/>
                  <a:ext cx="11" cy="19"/>
                </a:xfrm>
                <a:custGeom>
                  <a:avLst/>
                  <a:gdLst>
                    <a:gd name="T0" fmla="*/ 0 w 11"/>
                    <a:gd name="T1" fmla="*/ 19 h 19"/>
                    <a:gd name="T2" fmla="*/ 0 w 11"/>
                    <a:gd name="T3" fmla="*/ 19 h 19"/>
                    <a:gd name="T4" fmla="*/ 0 w 11"/>
                    <a:gd name="T5" fmla="*/ 19 h 19"/>
                    <a:gd name="T6" fmla="*/ 0 w 11"/>
                    <a:gd name="T7" fmla="*/ 19 h 19"/>
                    <a:gd name="T8" fmla="*/ 0 w 11"/>
                    <a:gd name="T9" fmla="*/ 19 h 19"/>
                    <a:gd name="T10" fmla="*/ 0 w 11"/>
                    <a:gd name="T11" fmla="*/ 19 h 19"/>
                    <a:gd name="T12" fmla="*/ 0 w 11"/>
                    <a:gd name="T13" fmla="*/ 19 h 19"/>
                    <a:gd name="T14" fmla="*/ 0 w 11"/>
                    <a:gd name="T15" fmla="*/ 19 h 19"/>
                    <a:gd name="T16" fmla="*/ 0 w 11"/>
                    <a:gd name="T17" fmla="*/ 19 h 19"/>
                    <a:gd name="T18" fmla="*/ 0 w 11"/>
                    <a:gd name="T19" fmla="*/ 9 h 19"/>
                    <a:gd name="T20" fmla="*/ 0 w 11"/>
                    <a:gd name="T21" fmla="*/ 9 h 19"/>
                    <a:gd name="T22" fmla="*/ 0 w 11"/>
                    <a:gd name="T23" fmla="*/ 9 h 19"/>
                    <a:gd name="T24" fmla="*/ 0 w 11"/>
                    <a:gd name="T25" fmla="*/ 9 h 19"/>
                    <a:gd name="T26" fmla="*/ 0 w 11"/>
                    <a:gd name="T27" fmla="*/ 9 h 19"/>
                    <a:gd name="T28" fmla="*/ 0 w 11"/>
                    <a:gd name="T29" fmla="*/ 9 h 19"/>
                    <a:gd name="T30" fmla="*/ 0 w 11"/>
                    <a:gd name="T31" fmla="*/ 9 h 19"/>
                    <a:gd name="T32" fmla="*/ 0 w 11"/>
                    <a:gd name="T33" fmla="*/ 9 h 19"/>
                    <a:gd name="T34" fmla="*/ 0 w 11"/>
                    <a:gd name="T35" fmla="*/ 9 h 19"/>
                    <a:gd name="T36" fmla="*/ 0 w 11"/>
                    <a:gd name="T37" fmla="*/ 9 h 19"/>
                    <a:gd name="T38" fmla="*/ 0 w 11"/>
                    <a:gd name="T39" fmla="*/ 9 h 19"/>
                    <a:gd name="T40" fmla="*/ 0 w 11"/>
                    <a:gd name="T41" fmla="*/ 9 h 19"/>
                    <a:gd name="T42" fmla="*/ 0 w 11"/>
                    <a:gd name="T43" fmla="*/ 9 h 19"/>
                    <a:gd name="T44" fmla="*/ 0 w 11"/>
                    <a:gd name="T45" fmla="*/ 9 h 19"/>
                    <a:gd name="T46" fmla="*/ 0 w 11"/>
                    <a:gd name="T47" fmla="*/ 9 h 19"/>
                    <a:gd name="T48" fmla="*/ 0 w 11"/>
                    <a:gd name="T49" fmla="*/ 9 h 19"/>
                    <a:gd name="T50" fmla="*/ 0 w 11"/>
                    <a:gd name="T51" fmla="*/ 9 h 19"/>
                    <a:gd name="T52" fmla="*/ 0 w 11"/>
                    <a:gd name="T53" fmla="*/ 9 h 19"/>
                    <a:gd name="T54" fmla="*/ 0 w 11"/>
                    <a:gd name="T55" fmla="*/ 9 h 19"/>
                    <a:gd name="T56" fmla="*/ 0 w 11"/>
                    <a:gd name="T57" fmla="*/ 9 h 19"/>
                    <a:gd name="T58" fmla="*/ 0 w 11"/>
                    <a:gd name="T59" fmla="*/ 9 h 19"/>
                    <a:gd name="T60" fmla="*/ 11 w 11"/>
                    <a:gd name="T61" fmla="*/ 9 h 19"/>
                    <a:gd name="T62" fmla="*/ 11 w 11"/>
                    <a:gd name="T63" fmla="*/ 9 h 19"/>
                    <a:gd name="T64" fmla="*/ 11 w 11"/>
                    <a:gd name="T65" fmla="*/ 9 h 19"/>
                    <a:gd name="T66" fmla="*/ 11 w 11"/>
                    <a:gd name="T67" fmla="*/ 9 h 19"/>
                    <a:gd name="T68" fmla="*/ 11 w 11"/>
                    <a:gd name="T69" fmla="*/ 9 h 19"/>
                    <a:gd name="T70" fmla="*/ 11 w 11"/>
                    <a:gd name="T71" fmla="*/ 9 h 19"/>
                    <a:gd name="T72" fmla="*/ 11 w 11"/>
                    <a:gd name="T73" fmla="*/ 9 h 19"/>
                    <a:gd name="T74" fmla="*/ 11 w 11"/>
                    <a:gd name="T75" fmla="*/ 9 h 19"/>
                    <a:gd name="T76" fmla="*/ 11 w 11"/>
                    <a:gd name="T77" fmla="*/ 9 h 19"/>
                    <a:gd name="T78" fmla="*/ 11 w 11"/>
                    <a:gd name="T79" fmla="*/ 9 h 19"/>
                    <a:gd name="T80" fmla="*/ 11 w 11"/>
                    <a:gd name="T81" fmla="*/ 0 h 19"/>
                    <a:gd name="T82" fmla="*/ 11 w 11"/>
                    <a:gd name="T83" fmla="*/ 0 h 19"/>
                    <a:gd name="T84" fmla="*/ 11 w 11"/>
                    <a:gd name="T85" fmla="*/ 0 h 19"/>
                    <a:gd name="T86" fmla="*/ 11 w 11"/>
                    <a:gd name="T87" fmla="*/ 0 h 19"/>
                    <a:gd name="T88" fmla="*/ 11 w 11"/>
                    <a:gd name="T89" fmla="*/ 0 h 19"/>
                    <a:gd name="T90" fmla="*/ 11 w 11"/>
                    <a:gd name="T91" fmla="*/ 0 h 19"/>
                    <a:gd name="T92" fmla="*/ 11 w 11"/>
                    <a:gd name="T93" fmla="*/ 0 h 19"/>
                    <a:gd name="T94" fmla="*/ 11 w 11"/>
                    <a:gd name="T95" fmla="*/ 0 h 19"/>
                    <a:gd name="T96" fmla="*/ 11 w 11"/>
                    <a:gd name="T97" fmla="*/ 0 h 19"/>
                    <a:gd name="T98" fmla="*/ 11 w 11"/>
                    <a:gd name="T99" fmla="*/ 0 h 19"/>
                    <a:gd name="T100" fmla="*/ 11 w 11"/>
                    <a:gd name="T101" fmla="*/ 0 h 1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1"/>
                    <a:gd name="T154" fmla="*/ 0 h 19"/>
                    <a:gd name="T155" fmla="*/ 11 w 11"/>
                    <a:gd name="T156" fmla="*/ 19 h 1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1" h="19">
                      <a:moveTo>
                        <a:pt x="0" y="19"/>
                      </a:moveTo>
                      <a:lnTo>
                        <a:pt x="0" y="19"/>
                      </a:lnTo>
                      <a:lnTo>
                        <a:pt x="0" y="9"/>
                      </a:lnTo>
                      <a:lnTo>
                        <a:pt x="11" y="9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2" name="Freeform 170"/>
                <p:cNvSpPr>
                  <a:spLocks/>
                </p:cNvSpPr>
                <p:nvPr/>
              </p:nvSpPr>
              <p:spPr bwMode="auto">
                <a:xfrm>
                  <a:off x="2102" y="2314"/>
                  <a:ext cx="12" cy="10"/>
                </a:xfrm>
                <a:custGeom>
                  <a:avLst/>
                  <a:gdLst>
                    <a:gd name="T0" fmla="*/ 0 w 12"/>
                    <a:gd name="T1" fmla="*/ 10 h 10"/>
                    <a:gd name="T2" fmla="*/ 0 w 12"/>
                    <a:gd name="T3" fmla="*/ 10 h 10"/>
                    <a:gd name="T4" fmla="*/ 0 w 12"/>
                    <a:gd name="T5" fmla="*/ 10 h 10"/>
                    <a:gd name="T6" fmla="*/ 0 w 12"/>
                    <a:gd name="T7" fmla="*/ 10 h 10"/>
                    <a:gd name="T8" fmla="*/ 0 w 12"/>
                    <a:gd name="T9" fmla="*/ 10 h 10"/>
                    <a:gd name="T10" fmla="*/ 0 w 12"/>
                    <a:gd name="T11" fmla="*/ 10 h 10"/>
                    <a:gd name="T12" fmla="*/ 0 w 12"/>
                    <a:gd name="T13" fmla="*/ 10 h 10"/>
                    <a:gd name="T14" fmla="*/ 0 w 12"/>
                    <a:gd name="T15" fmla="*/ 10 h 10"/>
                    <a:gd name="T16" fmla="*/ 0 w 12"/>
                    <a:gd name="T17" fmla="*/ 10 h 10"/>
                    <a:gd name="T18" fmla="*/ 0 w 12"/>
                    <a:gd name="T19" fmla="*/ 10 h 10"/>
                    <a:gd name="T20" fmla="*/ 0 w 12"/>
                    <a:gd name="T21" fmla="*/ 10 h 10"/>
                    <a:gd name="T22" fmla="*/ 0 w 12"/>
                    <a:gd name="T23" fmla="*/ 10 h 10"/>
                    <a:gd name="T24" fmla="*/ 0 w 12"/>
                    <a:gd name="T25" fmla="*/ 10 h 10"/>
                    <a:gd name="T26" fmla="*/ 0 w 12"/>
                    <a:gd name="T27" fmla="*/ 10 h 10"/>
                    <a:gd name="T28" fmla="*/ 0 w 12"/>
                    <a:gd name="T29" fmla="*/ 10 h 10"/>
                    <a:gd name="T30" fmla="*/ 0 w 12"/>
                    <a:gd name="T31" fmla="*/ 10 h 10"/>
                    <a:gd name="T32" fmla="*/ 0 w 12"/>
                    <a:gd name="T33" fmla="*/ 10 h 10"/>
                    <a:gd name="T34" fmla="*/ 0 w 12"/>
                    <a:gd name="T35" fmla="*/ 10 h 10"/>
                    <a:gd name="T36" fmla="*/ 0 w 12"/>
                    <a:gd name="T37" fmla="*/ 10 h 10"/>
                    <a:gd name="T38" fmla="*/ 0 w 12"/>
                    <a:gd name="T39" fmla="*/ 10 h 10"/>
                    <a:gd name="T40" fmla="*/ 0 w 12"/>
                    <a:gd name="T41" fmla="*/ 10 h 10"/>
                    <a:gd name="T42" fmla="*/ 0 w 12"/>
                    <a:gd name="T43" fmla="*/ 10 h 10"/>
                    <a:gd name="T44" fmla="*/ 0 w 12"/>
                    <a:gd name="T45" fmla="*/ 10 h 10"/>
                    <a:gd name="T46" fmla="*/ 0 w 12"/>
                    <a:gd name="T47" fmla="*/ 10 h 10"/>
                    <a:gd name="T48" fmla="*/ 0 w 12"/>
                    <a:gd name="T49" fmla="*/ 10 h 10"/>
                    <a:gd name="T50" fmla="*/ 0 w 12"/>
                    <a:gd name="T51" fmla="*/ 10 h 10"/>
                    <a:gd name="T52" fmla="*/ 0 w 12"/>
                    <a:gd name="T53" fmla="*/ 10 h 10"/>
                    <a:gd name="T54" fmla="*/ 0 w 12"/>
                    <a:gd name="T55" fmla="*/ 10 h 10"/>
                    <a:gd name="T56" fmla="*/ 0 w 12"/>
                    <a:gd name="T57" fmla="*/ 0 h 10"/>
                    <a:gd name="T58" fmla="*/ 0 w 12"/>
                    <a:gd name="T59" fmla="*/ 0 h 10"/>
                    <a:gd name="T60" fmla="*/ 0 w 12"/>
                    <a:gd name="T61" fmla="*/ 0 h 10"/>
                    <a:gd name="T62" fmla="*/ 0 w 12"/>
                    <a:gd name="T63" fmla="*/ 0 h 10"/>
                    <a:gd name="T64" fmla="*/ 0 w 12"/>
                    <a:gd name="T65" fmla="*/ 0 h 10"/>
                    <a:gd name="T66" fmla="*/ 0 w 12"/>
                    <a:gd name="T67" fmla="*/ 0 h 10"/>
                    <a:gd name="T68" fmla="*/ 0 w 12"/>
                    <a:gd name="T69" fmla="*/ 0 h 10"/>
                    <a:gd name="T70" fmla="*/ 0 w 12"/>
                    <a:gd name="T71" fmla="*/ 0 h 10"/>
                    <a:gd name="T72" fmla="*/ 0 w 12"/>
                    <a:gd name="T73" fmla="*/ 0 h 10"/>
                    <a:gd name="T74" fmla="*/ 0 w 12"/>
                    <a:gd name="T75" fmla="*/ 0 h 10"/>
                    <a:gd name="T76" fmla="*/ 0 w 12"/>
                    <a:gd name="T77" fmla="*/ 0 h 10"/>
                    <a:gd name="T78" fmla="*/ 0 w 12"/>
                    <a:gd name="T79" fmla="*/ 0 h 10"/>
                    <a:gd name="T80" fmla="*/ 0 w 12"/>
                    <a:gd name="T81" fmla="*/ 0 h 10"/>
                    <a:gd name="T82" fmla="*/ 0 w 12"/>
                    <a:gd name="T83" fmla="*/ 0 h 10"/>
                    <a:gd name="T84" fmla="*/ 0 w 12"/>
                    <a:gd name="T85" fmla="*/ 0 h 10"/>
                    <a:gd name="T86" fmla="*/ 0 w 12"/>
                    <a:gd name="T87" fmla="*/ 0 h 10"/>
                    <a:gd name="T88" fmla="*/ 0 w 12"/>
                    <a:gd name="T89" fmla="*/ 0 h 10"/>
                    <a:gd name="T90" fmla="*/ 0 w 12"/>
                    <a:gd name="T91" fmla="*/ 0 h 10"/>
                    <a:gd name="T92" fmla="*/ 0 w 12"/>
                    <a:gd name="T93" fmla="*/ 0 h 10"/>
                    <a:gd name="T94" fmla="*/ 12 w 12"/>
                    <a:gd name="T95" fmla="*/ 0 h 10"/>
                    <a:gd name="T96" fmla="*/ 12 w 12"/>
                    <a:gd name="T97" fmla="*/ 0 h 10"/>
                    <a:gd name="T98" fmla="*/ 12 w 12"/>
                    <a:gd name="T99" fmla="*/ 0 h 10"/>
                    <a:gd name="T100" fmla="*/ 12 w 12"/>
                    <a:gd name="T101" fmla="*/ 0 h 1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10"/>
                    <a:gd name="T155" fmla="*/ 12 w 12"/>
                    <a:gd name="T156" fmla="*/ 10 h 1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0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3" name="Freeform 171"/>
                <p:cNvSpPr>
                  <a:spLocks/>
                </p:cNvSpPr>
                <p:nvPr/>
              </p:nvSpPr>
              <p:spPr bwMode="auto">
                <a:xfrm>
                  <a:off x="2114" y="2304"/>
                  <a:ext cx="1" cy="10"/>
                </a:xfrm>
                <a:custGeom>
                  <a:avLst/>
                  <a:gdLst>
                    <a:gd name="T0" fmla="*/ 0 w 1"/>
                    <a:gd name="T1" fmla="*/ 10 h 10"/>
                    <a:gd name="T2" fmla="*/ 0 w 1"/>
                    <a:gd name="T3" fmla="*/ 10 h 10"/>
                    <a:gd name="T4" fmla="*/ 0 w 1"/>
                    <a:gd name="T5" fmla="*/ 10 h 10"/>
                    <a:gd name="T6" fmla="*/ 0 w 1"/>
                    <a:gd name="T7" fmla="*/ 10 h 10"/>
                    <a:gd name="T8" fmla="*/ 0 w 1"/>
                    <a:gd name="T9" fmla="*/ 10 h 10"/>
                    <a:gd name="T10" fmla="*/ 0 w 1"/>
                    <a:gd name="T11" fmla="*/ 10 h 10"/>
                    <a:gd name="T12" fmla="*/ 0 w 1"/>
                    <a:gd name="T13" fmla="*/ 10 h 10"/>
                    <a:gd name="T14" fmla="*/ 0 w 1"/>
                    <a:gd name="T15" fmla="*/ 10 h 10"/>
                    <a:gd name="T16" fmla="*/ 0 w 1"/>
                    <a:gd name="T17" fmla="*/ 10 h 10"/>
                    <a:gd name="T18" fmla="*/ 0 w 1"/>
                    <a:gd name="T19" fmla="*/ 10 h 10"/>
                    <a:gd name="T20" fmla="*/ 0 w 1"/>
                    <a:gd name="T21" fmla="*/ 10 h 10"/>
                    <a:gd name="T22" fmla="*/ 0 w 1"/>
                    <a:gd name="T23" fmla="*/ 10 h 10"/>
                    <a:gd name="T24" fmla="*/ 0 w 1"/>
                    <a:gd name="T25" fmla="*/ 10 h 10"/>
                    <a:gd name="T26" fmla="*/ 0 w 1"/>
                    <a:gd name="T27" fmla="*/ 10 h 10"/>
                    <a:gd name="T28" fmla="*/ 0 w 1"/>
                    <a:gd name="T29" fmla="*/ 10 h 10"/>
                    <a:gd name="T30" fmla="*/ 0 w 1"/>
                    <a:gd name="T31" fmla="*/ 10 h 10"/>
                    <a:gd name="T32" fmla="*/ 0 w 1"/>
                    <a:gd name="T33" fmla="*/ 10 h 10"/>
                    <a:gd name="T34" fmla="*/ 0 w 1"/>
                    <a:gd name="T35" fmla="*/ 10 h 10"/>
                    <a:gd name="T36" fmla="*/ 0 w 1"/>
                    <a:gd name="T37" fmla="*/ 10 h 10"/>
                    <a:gd name="T38" fmla="*/ 0 w 1"/>
                    <a:gd name="T39" fmla="*/ 10 h 10"/>
                    <a:gd name="T40" fmla="*/ 0 w 1"/>
                    <a:gd name="T41" fmla="*/ 10 h 10"/>
                    <a:gd name="T42" fmla="*/ 0 w 1"/>
                    <a:gd name="T43" fmla="*/ 10 h 10"/>
                    <a:gd name="T44" fmla="*/ 0 w 1"/>
                    <a:gd name="T45" fmla="*/ 10 h 10"/>
                    <a:gd name="T46" fmla="*/ 0 w 1"/>
                    <a:gd name="T47" fmla="*/ 10 h 10"/>
                    <a:gd name="T48" fmla="*/ 0 w 1"/>
                    <a:gd name="T49" fmla="*/ 10 h 10"/>
                    <a:gd name="T50" fmla="*/ 0 w 1"/>
                    <a:gd name="T51" fmla="*/ 10 h 10"/>
                    <a:gd name="T52" fmla="*/ 0 w 1"/>
                    <a:gd name="T53" fmla="*/ 10 h 10"/>
                    <a:gd name="T54" fmla="*/ 0 w 1"/>
                    <a:gd name="T55" fmla="*/ 10 h 10"/>
                    <a:gd name="T56" fmla="*/ 0 w 1"/>
                    <a:gd name="T57" fmla="*/ 10 h 10"/>
                    <a:gd name="T58" fmla="*/ 0 w 1"/>
                    <a:gd name="T59" fmla="*/ 10 h 10"/>
                    <a:gd name="T60" fmla="*/ 0 w 1"/>
                    <a:gd name="T61" fmla="*/ 10 h 10"/>
                    <a:gd name="T62" fmla="*/ 0 w 1"/>
                    <a:gd name="T63" fmla="*/ 10 h 10"/>
                    <a:gd name="T64" fmla="*/ 0 w 1"/>
                    <a:gd name="T65" fmla="*/ 10 h 10"/>
                    <a:gd name="T66" fmla="*/ 0 w 1"/>
                    <a:gd name="T67" fmla="*/ 10 h 10"/>
                    <a:gd name="T68" fmla="*/ 0 w 1"/>
                    <a:gd name="T69" fmla="*/ 10 h 10"/>
                    <a:gd name="T70" fmla="*/ 0 w 1"/>
                    <a:gd name="T71" fmla="*/ 10 h 10"/>
                    <a:gd name="T72" fmla="*/ 0 w 1"/>
                    <a:gd name="T73" fmla="*/ 10 h 10"/>
                    <a:gd name="T74" fmla="*/ 0 w 1"/>
                    <a:gd name="T75" fmla="*/ 10 h 10"/>
                    <a:gd name="T76" fmla="*/ 0 w 1"/>
                    <a:gd name="T77" fmla="*/ 10 h 10"/>
                    <a:gd name="T78" fmla="*/ 0 w 1"/>
                    <a:gd name="T79" fmla="*/ 0 h 10"/>
                    <a:gd name="T80" fmla="*/ 0 w 1"/>
                    <a:gd name="T81" fmla="*/ 0 h 10"/>
                    <a:gd name="T82" fmla="*/ 0 w 1"/>
                    <a:gd name="T83" fmla="*/ 0 h 10"/>
                    <a:gd name="T84" fmla="*/ 0 w 1"/>
                    <a:gd name="T85" fmla="*/ 0 h 10"/>
                    <a:gd name="T86" fmla="*/ 0 w 1"/>
                    <a:gd name="T87" fmla="*/ 0 h 10"/>
                    <a:gd name="T88" fmla="*/ 0 w 1"/>
                    <a:gd name="T89" fmla="*/ 0 h 10"/>
                    <a:gd name="T90" fmla="*/ 0 w 1"/>
                    <a:gd name="T91" fmla="*/ 0 h 10"/>
                    <a:gd name="T92" fmla="*/ 0 w 1"/>
                    <a:gd name="T93" fmla="*/ 0 h 10"/>
                    <a:gd name="T94" fmla="*/ 0 w 1"/>
                    <a:gd name="T95" fmla="*/ 0 h 10"/>
                    <a:gd name="T96" fmla="*/ 0 w 1"/>
                    <a:gd name="T97" fmla="*/ 0 h 10"/>
                    <a:gd name="T98" fmla="*/ 0 w 1"/>
                    <a:gd name="T99" fmla="*/ 0 h 10"/>
                    <a:gd name="T100" fmla="*/ 0 w 1"/>
                    <a:gd name="T101" fmla="*/ 0 h 1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"/>
                    <a:gd name="T154" fmla="*/ 0 h 10"/>
                    <a:gd name="T155" fmla="*/ 1 w 1"/>
                    <a:gd name="T156" fmla="*/ 10 h 1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4" name="Freeform 172"/>
                <p:cNvSpPr>
                  <a:spLocks/>
                </p:cNvSpPr>
                <p:nvPr/>
              </p:nvSpPr>
              <p:spPr bwMode="auto">
                <a:xfrm>
                  <a:off x="2114" y="2304"/>
                  <a:ext cx="11" cy="1"/>
                </a:xfrm>
                <a:custGeom>
                  <a:avLst/>
                  <a:gdLst>
                    <a:gd name="T0" fmla="*/ 0 w 11"/>
                    <a:gd name="T1" fmla="*/ 0 h 1"/>
                    <a:gd name="T2" fmla="*/ 0 w 11"/>
                    <a:gd name="T3" fmla="*/ 0 h 1"/>
                    <a:gd name="T4" fmla="*/ 0 w 11"/>
                    <a:gd name="T5" fmla="*/ 0 h 1"/>
                    <a:gd name="T6" fmla="*/ 0 w 11"/>
                    <a:gd name="T7" fmla="*/ 0 h 1"/>
                    <a:gd name="T8" fmla="*/ 0 w 11"/>
                    <a:gd name="T9" fmla="*/ 0 h 1"/>
                    <a:gd name="T10" fmla="*/ 0 w 11"/>
                    <a:gd name="T11" fmla="*/ 0 h 1"/>
                    <a:gd name="T12" fmla="*/ 0 w 11"/>
                    <a:gd name="T13" fmla="*/ 0 h 1"/>
                    <a:gd name="T14" fmla="*/ 0 w 11"/>
                    <a:gd name="T15" fmla="*/ 0 h 1"/>
                    <a:gd name="T16" fmla="*/ 0 w 11"/>
                    <a:gd name="T17" fmla="*/ 0 h 1"/>
                    <a:gd name="T18" fmla="*/ 0 w 11"/>
                    <a:gd name="T19" fmla="*/ 0 h 1"/>
                    <a:gd name="T20" fmla="*/ 0 w 11"/>
                    <a:gd name="T21" fmla="*/ 0 h 1"/>
                    <a:gd name="T22" fmla="*/ 0 w 11"/>
                    <a:gd name="T23" fmla="*/ 0 h 1"/>
                    <a:gd name="T24" fmla="*/ 0 w 11"/>
                    <a:gd name="T25" fmla="*/ 0 h 1"/>
                    <a:gd name="T26" fmla="*/ 0 w 11"/>
                    <a:gd name="T27" fmla="*/ 0 h 1"/>
                    <a:gd name="T28" fmla="*/ 11 w 11"/>
                    <a:gd name="T29" fmla="*/ 0 h 1"/>
                    <a:gd name="T30" fmla="*/ 11 w 11"/>
                    <a:gd name="T31" fmla="*/ 0 h 1"/>
                    <a:gd name="T32" fmla="*/ 11 w 11"/>
                    <a:gd name="T33" fmla="*/ 0 h 1"/>
                    <a:gd name="T34" fmla="*/ 11 w 11"/>
                    <a:gd name="T35" fmla="*/ 0 h 1"/>
                    <a:gd name="T36" fmla="*/ 11 w 11"/>
                    <a:gd name="T37" fmla="*/ 0 h 1"/>
                    <a:gd name="T38" fmla="*/ 11 w 11"/>
                    <a:gd name="T39" fmla="*/ 0 h 1"/>
                    <a:gd name="T40" fmla="*/ 11 w 11"/>
                    <a:gd name="T41" fmla="*/ 0 h 1"/>
                    <a:gd name="T42" fmla="*/ 11 w 11"/>
                    <a:gd name="T43" fmla="*/ 0 h 1"/>
                    <a:gd name="T44" fmla="*/ 11 w 11"/>
                    <a:gd name="T45" fmla="*/ 0 h 1"/>
                    <a:gd name="T46" fmla="*/ 11 w 11"/>
                    <a:gd name="T47" fmla="*/ 0 h 1"/>
                    <a:gd name="T48" fmla="*/ 11 w 11"/>
                    <a:gd name="T49" fmla="*/ 0 h 1"/>
                    <a:gd name="T50" fmla="*/ 11 w 11"/>
                    <a:gd name="T51" fmla="*/ 0 h 1"/>
                    <a:gd name="T52" fmla="*/ 11 w 11"/>
                    <a:gd name="T53" fmla="*/ 0 h 1"/>
                    <a:gd name="T54" fmla="*/ 11 w 11"/>
                    <a:gd name="T55" fmla="*/ 0 h 1"/>
                    <a:gd name="T56" fmla="*/ 11 w 11"/>
                    <a:gd name="T57" fmla="*/ 0 h 1"/>
                    <a:gd name="T58" fmla="*/ 11 w 11"/>
                    <a:gd name="T59" fmla="*/ 0 h 1"/>
                    <a:gd name="T60" fmla="*/ 11 w 11"/>
                    <a:gd name="T61" fmla="*/ 0 h 1"/>
                    <a:gd name="T62" fmla="*/ 11 w 11"/>
                    <a:gd name="T63" fmla="*/ 0 h 1"/>
                    <a:gd name="T64" fmla="*/ 11 w 11"/>
                    <a:gd name="T65" fmla="*/ 0 h 1"/>
                    <a:gd name="T66" fmla="*/ 11 w 11"/>
                    <a:gd name="T67" fmla="*/ 0 h 1"/>
                    <a:gd name="T68" fmla="*/ 11 w 11"/>
                    <a:gd name="T69" fmla="*/ 0 h 1"/>
                    <a:gd name="T70" fmla="*/ 11 w 11"/>
                    <a:gd name="T71" fmla="*/ 0 h 1"/>
                    <a:gd name="T72" fmla="*/ 11 w 11"/>
                    <a:gd name="T73" fmla="*/ 0 h 1"/>
                    <a:gd name="T74" fmla="*/ 11 w 11"/>
                    <a:gd name="T75" fmla="*/ 0 h 1"/>
                    <a:gd name="T76" fmla="*/ 11 w 11"/>
                    <a:gd name="T77" fmla="*/ 0 h 1"/>
                    <a:gd name="T78" fmla="*/ 11 w 11"/>
                    <a:gd name="T79" fmla="*/ 0 h 1"/>
                    <a:gd name="T80" fmla="*/ 11 w 11"/>
                    <a:gd name="T81" fmla="*/ 0 h 1"/>
                    <a:gd name="T82" fmla="*/ 11 w 11"/>
                    <a:gd name="T83" fmla="*/ 0 h 1"/>
                    <a:gd name="T84" fmla="*/ 11 w 11"/>
                    <a:gd name="T85" fmla="*/ 0 h 1"/>
                    <a:gd name="T86" fmla="*/ 11 w 11"/>
                    <a:gd name="T87" fmla="*/ 0 h 1"/>
                    <a:gd name="T88" fmla="*/ 11 w 11"/>
                    <a:gd name="T89" fmla="*/ 0 h 1"/>
                    <a:gd name="T90" fmla="*/ 11 w 11"/>
                    <a:gd name="T91" fmla="*/ 0 h 1"/>
                    <a:gd name="T92" fmla="*/ 11 w 11"/>
                    <a:gd name="T93" fmla="*/ 0 h 1"/>
                    <a:gd name="T94" fmla="*/ 11 w 11"/>
                    <a:gd name="T95" fmla="*/ 0 h 1"/>
                    <a:gd name="T96" fmla="*/ 11 w 11"/>
                    <a:gd name="T97" fmla="*/ 0 h 1"/>
                    <a:gd name="T98" fmla="*/ 11 w 11"/>
                    <a:gd name="T99" fmla="*/ 0 h 1"/>
                    <a:gd name="T100" fmla="*/ 11 w 11"/>
                    <a:gd name="T101" fmla="*/ 0 h 1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1"/>
                    <a:gd name="T154" fmla="*/ 0 h 1"/>
                    <a:gd name="T155" fmla="*/ 11 w 11"/>
                    <a:gd name="T156" fmla="*/ 1 h 1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1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5" name="Freeform 173"/>
                <p:cNvSpPr>
                  <a:spLocks/>
                </p:cNvSpPr>
                <p:nvPr/>
              </p:nvSpPr>
              <p:spPr bwMode="auto">
                <a:xfrm>
                  <a:off x="2125" y="2304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0 w 1"/>
                    <a:gd name="T23" fmla="*/ 0 h 1"/>
                    <a:gd name="T24" fmla="*/ 0 w 1"/>
                    <a:gd name="T25" fmla="*/ 0 h 1"/>
                    <a:gd name="T26" fmla="*/ 0 w 1"/>
                    <a:gd name="T27" fmla="*/ 0 h 1"/>
                    <a:gd name="T28" fmla="*/ 0 w 1"/>
                    <a:gd name="T29" fmla="*/ 0 h 1"/>
                    <a:gd name="T30" fmla="*/ 0 w 1"/>
                    <a:gd name="T31" fmla="*/ 0 h 1"/>
                    <a:gd name="T32" fmla="*/ 0 w 1"/>
                    <a:gd name="T33" fmla="*/ 0 h 1"/>
                    <a:gd name="T34" fmla="*/ 0 w 1"/>
                    <a:gd name="T35" fmla="*/ 0 h 1"/>
                    <a:gd name="T36" fmla="*/ 0 w 1"/>
                    <a:gd name="T37" fmla="*/ 0 h 1"/>
                    <a:gd name="T38" fmla="*/ 0 w 1"/>
                    <a:gd name="T39" fmla="*/ 0 h 1"/>
                    <a:gd name="T40" fmla="*/ 0 w 1"/>
                    <a:gd name="T41" fmla="*/ 0 h 1"/>
                    <a:gd name="T42" fmla="*/ 0 w 1"/>
                    <a:gd name="T43" fmla="*/ 0 h 1"/>
                    <a:gd name="T44" fmla="*/ 0 w 1"/>
                    <a:gd name="T45" fmla="*/ 0 h 1"/>
                    <a:gd name="T46" fmla="*/ 0 w 1"/>
                    <a:gd name="T47" fmla="*/ 0 h 1"/>
                    <a:gd name="T48" fmla="*/ 0 w 1"/>
                    <a:gd name="T49" fmla="*/ 0 h 1"/>
                    <a:gd name="T50" fmla="*/ 0 w 1"/>
                    <a:gd name="T51" fmla="*/ 0 h 1"/>
                    <a:gd name="T52" fmla="*/ 0 w 1"/>
                    <a:gd name="T53" fmla="*/ 0 h 1"/>
                    <a:gd name="T54" fmla="*/ 0 w 1"/>
                    <a:gd name="T55" fmla="*/ 0 h 1"/>
                    <a:gd name="T56" fmla="*/ 0 w 1"/>
                    <a:gd name="T57" fmla="*/ 0 h 1"/>
                    <a:gd name="T58" fmla="*/ 0 w 1"/>
                    <a:gd name="T59" fmla="*/ 0 h 1"/>
                    <a:gd name="T60" fmla="*/ 0 w 1"/>
                    <a:gd name="T61" fmla="*/ 0 h 1"/>
                    <a:gd name="T62" fmla="*/ 0 w 1"/>
                    <a:gd name="T63" fmla="*/ 0 h 1"/>
                    <a:gd name="T64" fmla="*/ 0 w 1"/>
                    <a:gd name="T65" fmla="*/ 0 h 1"/>
                    <a:gd name="T66" fmla="*/ 0 w 1"/>
                    <a:gd name="T67" fmla="*/ 0 h 1"/>
                    <a:gd name="T68" fmla="*/ 0 w 1"/>
                    <a:gd name="T69" fmla="*/ 0 h 1"/>
                    <a:gd name="T70" fmla="*/ 0 w 1"/>
                    <a:gd name="T71" fmla="*/ 0 h 1"/>
                    <a:gd name="T72" fmla="*/ 0 w 1"/>
                    <a:gd name="T73" fmla="*/ 0 h 1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1"/>
                    <a:gd name="T112" fmla="*/ 0 h 1"/>
                    <a:gd name="T113" fmla="*/ 1 w 1"/>
                    <a:gd name="T114" fmla="*/ 1 h 1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6" name="Freeform 174"/>
                <p:cNvSpPr>
                  <a:spLocks/>
                </p:cNvSpPr>
                <p:nvPr/>
              </p:nvSpPr>
              <p:spPr bwMode="auto">
                <a:xfrm>
                  <a:off x="2125" y="2304"/>
                  <a:ext cx="12" cy="10"/>
                </a:xfrm>
                <a:custGeom>
                  <a:avLst/>
                  <a:gdLst>
                    <a:gd name="T0" fmla="*/ 0 w 12"/>
                    <a:gd name="T1" fmla="*/ 0 h 10"/>
                    <a:gd name="T2" fmla="*/ 0 w 12"/>
                    <a:gd name="T3" fmla="*/ 0 h 10"/>
                    <a:gd name="T4" fmla="*/ 0 w 12"/>
                    <a:gd name="T5" fmla="*/ 0 h 10"/>
                    <a:gd name="T6" fmla="*/ 0 w 12"/>
                    <a:gd name="T7" fmla="*/ 0 h 10"/>
                    <a:gd name="T8" fmla="*/ 0 w 12"/>
                    <a:gd name="T9" fmla="*/ 0 h 10"/>
                    <a:gd name="T10" fmla="*/ 12 w 12"/>
                    <a:gd name="T11" fmla="*/ 0 h 10"/>
                    <a:gd name="T12" fmla="*/ 12 w 12"/>
                    <a:gd name="T13" fmla="*/ 0 h 10"/>
                    <a:gd name="T14" fmla="*/ 12 w 12"/>
                    <a:gd name="T15" fmla="*/ 0 h 10"/>
                    <a:gd name="T16" fmla="*/ 12 w 12"/>
                    <a:gd name="T17" fmla="*/ 0 h 10"/>
                    <a:gd name="T18" fmla="*/ 12 w 12"/>
                    <a:gd name="T19" fmla="*/ 0 h 10"/>
                    <a:gd name="T20" fmla="*/ 12 w 12"/>
                    <a:gd name="T21" fmla="*/ 0 h 10"/>
                    <a:gd name="T22" fmla="*/ 12 w 12"/>
                    <a:gd name="T23" fmla="*/ 10 h 10"/>
                    <a:gd name="T24" fmla="*/ 12 w 12"/>
                    <a:gd name="T25" fmla="*/ 10 h 10"/>
                    <a:gd name="T26" fmla="*/ 12 w 12"/>
                    <a:gd name="T27" fmla="*/ 10 h 10"/>
                    <a:gd name="T28" fmla="*/ 12 w 12"/>
                    <a:gd name="T29" fmla="*/ 10 h 10"/>
                    <a:gd name="T30" fmla="*/ 12 w 12"/>
                    <a:gd name="T31" fmla="*/ 10 h 10"/>
                    <a:gd name="T32" fmla="*/ 12 w 12"/>
                    <a:gd name="T33" fmla="*/ 10 h 10"/>
                    <a:gd name="T34" fmla="*/ 12 w 12"/>
                    <a:gd name="T35" fmla="*/ 10 h 10"/>
                    <a:gd name="T36" fmla="*/ 12 w 12"/>
                    <a:gd name="T37" fmla="*/ 10 h 10"/>
                    <a:gd name="T38" fmla="*/ 12 w 12"/>
                    <a:gd name="T39" fmla="*/ 10 h 10"/>
                    <a:gd name="T40" fmla="*/ 12 w 12"/>
                    <a:gd name="T41" fmla="*/ 10 h 10"/>
                    <a:gd name="T42" fmla="*/ 12 w 12"/>
                    <a:gd name="T43" fmla="*/ 10 h 10"/>
                    <a:gd name="T44" fmla="*/ 12 w 12"/>
                    <a:gd name="T45" fmla="*/ 10 h 10"/>
                    <a:gd name="T46" fmla="*/ 12 w 12"/>
                    <a:gd name="T47" fmla="*/ 10 h 10"/>
                    <a:gd name="T48" fmla="*/ 12 w 12"/>
                    <a:gd name="T49" fmla="*/ 10 h 10"/>
                    <a:gd name="T50" fmla="*/ 12 w 12"/>
                    <a:gd name="T51" fmla="*/ 10 h 10"/>
                    <a:gd name="T52" fmla="*/ 12 w 12"/>
                    <a:gd name="T53" fmla="*/ 10 h 10"/>
                    <a:gd name="T54" fmla="*/ 12 w 12"/>
                    <a:gd name="T55" fmla="*/ 10 h 10"/>
                    <a:gd name="T56" fmla="*/ 12 w 12"/>
                    <a:gd name="T57" fmla="*/ 10 h 10"/>
                    <a:gd name="T58" fmla="*/ 12 w 12"/>
                    <a:gd name="T59" fmla="*/ 10 h 10"/>
                    <a:gd name="T60" fmla="*/ 12 w 12"/>
                    <a:gd name="T61" fmla="*/ 10 h 10"/>
                    <a:gd name="T62" fmla="*/ 12 w 12"/>
                    <a:gd name="T63" fmla="*/ 10 h 10"/>
                    <a:gd name="T64" fmla="*/ 12 w 12"/>
                    <a:gd name="T65" fmla="*/ 10 h 10"/>
                    <a:gd name="T66" fmla="*/ 12 w 12"/>
                    <a:gd name="T67" fmla="*/ 10 h 10"/>
                    <a:gd name="T68" fmla="*/ 12 w 12"/>
                    <a:gd name="T69" fmla="*/ 10 h 10"/>
                    <a:gd name="T70" fmla="*/ 12 w 12"/>
                    <a:gd name="T71" fmla="*/ 10 h 10"/>
                    <a:gd name="T72" fmla="*/ 12 w 12"/>
                    <a:gd name="T73" fmla="*/ 10 h 10"/>
                    <a:gd name="T74" fmla="*/ 12 w 12"/>
                    <a:gd name="T75" fmla="*/ 10 h 10"/>
                    <a:gd name="T76" fmla="*/ 12 w 12"/>
                    <a:gd name="T77" fmla="*/ 10 h 10"/>
                    <a:gd name="T78" fmla="*/ 12 w 12"/>
                    <a:gd name="T79" fmla="*/ 10 h 10"/>
                    <a:gd name="T80" fmla="*/ 12 w 12"/>
                    <a:gd name="T81" fmla="*/ 10 h 10"/>
                    <a:gd name="T82" fmla="*/ 12 w 12"/>
                    <a:gd name="T83" fmla="*/ 10 h 10"/>
                    <a:gd name="T84" fmla="*/ 12 w 12"/>
                    <a:gd name="T85" fmla="*/ 10 h 10"/>
                    <a:gd name="T86" fmla="*/ 12 w 12"/>
                    <a:gd name="T87" fmla="*/ 10 h 10"/>
                    <a:gd name="T88" fmla="*/ 12 w 12"/>
                    <a:gd name="T89" fmla="*/ 10 h 10"/>
                    <a:gd name="T90" fmla="*/ 12 w 12"/>
                    <a:gd name="T91" fmla="*/ 10 h 10"/>
                    <a:gd name="T92" fmla="*/ 12 w 12"/>
                    <a:gd name="T93" fmla="*/ 10 h 10"/>
                    <a:gd name="T94" fmla="*/ 12 w 12"/>
                    <a:gd name="T95" fmla="*/ 10 h 1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2"/>
                    <a:gd name="T145" fmla="*/ 0 h 10"/>
                    <a:gd name="T146" fmla="*/ 12 w 12"/>
                    <a:gd name="T147" fmla="*/ 10 h 10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2" h="1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12" y="1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7" name="Freeform 175"/>
                <p:cNvSpPr>
                  <a:spLocks/>
                </p:cNvSpPr>
                <p:nvPr/>
              </p:nvSpPr>
              <p:spPr bwMode="auto">
                <a:xfrm>
                  <a:off x="2137" y="2314"/>
                  <a:ext cx="11" cy="10"/>
                </a:xfrm>
                <a:custGeom>
                  <a:avLst/>
                  <a:gdLst>
                    <a:gd name="T0" fmla="*/ 0 w 11"/>
                    <a:gd name="T1" fmla="*/ 0 h 10"/>
                    <a:gd name="T2" fmla="*/ 0 w 11"/>
                    <a:gd name="T3" fmla="*/ 0 h 10"/>
                    <a:gd name="T4" fmla="*/ 0 w 11"/>
                    <a:gd name="T5" fmla="*/ 0 h 10"/>
                    <a:gd name="T6" fmla="*/ 0 w 11"/>
                    <a:gd name="T7" fmla="*/ 0 h 10"/>
                    <a:gd name="T8" fmla="*/ 0 w 11"/>
                    <a:gd name="T9" fmla="*/ 0 h 10"/>
                    <a:gd name="T10" fmla="*/ 0 w 11"/>
                    <a:gd name="T11" fmla="*/ 0 h 10"/>
                    <a:gd name="T12" fmla="*/ 0 w 11"/>
                    <a:gd name="T13" fmla="*/ 0 h 10"/>
                    <a:gd name="T14" fmla="*/ 0 w 11"/>
                    <a:gd name="T15" fmla="*/ 0 h 10"/>
                    <a:gd name="T16" fmla="*/ 0 w 11"/>
                    <a:gd name="T17" fmla="*/ 0 h 10"/>
                    <a:gd name="T18" fmla="*/ 0 w 11"/>
                    <a:gd name="T19" fmla="*/ 0 h 10"/>
                    <a:gd name="T20" fmla="*/ 0 w 11"/>
                    <a:gd name="T21" fmla="*/ 0 h 10"/>
                    <a:gd name="T22" fmla="*/ 0 w 11"/>
                    <a:gd name="T23" fmla="*/ 0 h 10"/>
                    <a:gd name="T24" fmla="*/ 0 w 11"/>
                    <a:gd name="T25" fmla="*/ 0 h 10"/>
                    <a:gd name="T26" fmla="*/ 0 w 11"/>
                    <a:gd name="T27" fmla="*/ 0 h 10"/>
                    <a:gd name="T28" fmla="*/ 0 w 11"/>
                    <a:gd name="T29" fmla="*/ 0 h 10"/>
                    <a:gd name="T30" fmla="*/ 0 w 11"/>
                    <a:gd name="T31" fmla="*/ 0 h 10"/>
                    <a:gd name="T32" fmla="*/ 0 w 11"/>
                    <a:gd name="T33" fmla="*/ 0 h 10"/>
                    <a:gd name="T34" fmla="*/ 0 w 11"/>
                    <a:gd name="T35" fmla="*/ 0 h 10"/>
                    <a:gd name="T36" fmla="*/ 0 w 11"/>
                    <a:gd name="T37" fmla="*/ 0 h 10"/>
                    <a:gd name="T38" fmla="*/ 0 w 11"/>
                    <a:gd name="T39" fmla="*/ 0 h 10"/>
                    <a:gd name="T40" fmla="*/ 0 w 11"/>
                    <a:gd name="T41" fmla="*/ 0 h 10"/>
                    <a:gd name="T42" fmla="*/ 0 w 11"/>
                    <a:gd name="T43" fmla="*/ 0 h 10"/>
                    <a:gd name="T44" fmla="*/ 0 w 11"/>
                    <a:gd name="T45" fmla="*/ 10 h 10"/>
                    <a:gd name="T46" fmla="*/ 11 w 11"/>
                    <a:gd name="T47" fmla="*/ 10 h 10"/>
                    <a:gd name="T48" fmla="*/ 11 w 11"/>
                    <a:gd name="T49" fmla="*/ 10 h 10"/>
                    <a:gd name="T50" fmla="*/ 11 w 11"/>
                    <a:gd name="T51" fmla="*/ 10 h 10"/>
                    <a:gd name="T52" fmla="*/ 11 w 11"/>
                    <a:gd name="T53" fmla="*/ 10 h 10"/>
                    <a:gd name="T54" fmla="*/ 11 w 11"/>
                    <a:gd name="T55" fmla="*/ 10 h 10"/>
                    <a:gd name="T56" fmla="*/ 11 w 11"/>
                    <a:gd name="T57" fmla="*/ 10 h 10"/>
                    <a:gd name="T58" fmla="*/ 11 w 11"/>
                    <a:gd name="T59" fmla="*/ 10 h 10"/>
                    <a:gd name="T60" fmla="*/ 11 w 11"/>
                    <a:gd name="T61" fmla="*/ 10 h 10"/>
                    <a:gd name="T62" fmla="*/ 11 w 11"/>
                    <a:gd name="T63" fmla="*/ 10 h 10"/>
                    <a:gd name="T64" fmla="*/ 11 w 11"/>
                    <a:gd name="T65" fmla="*/ 10 h 10"/>
                    <a:gd name="T66" fmla="*/ 11 w 11"/>
                    <a:gd name="T67" fmla="*/ 10 h 10"/>
                    <a:gd name="T68" fmla="*/ 11 w 11"/>
                    <a:gd name="T69" fmla="*/ 10 h 10"/>
                    <a:gd name="T70" fmla="*/ 11 w 11"/>
                    <a:gd name="T71" fmla="*/ 10 h 10"/>
                    <a:gd name="T72" fmla="*/ 11 w 11"/>
                    <a:gd name="T73" fmla="*/ 10 h 10"/>
                    <a:gd name="T74" fmla="*/ 11 w 11"/>
                    <a:gd name="T75" fmla="*/ 10 h 10"/>
                    <a:gd name="T76" fmla="*/ 11 w 11"/>
                    <a:gd name="T77" fmla="*/ 10 h 10"/>
                    <a:gd name="T78" fmla="*/ 11 w 11"/>
                    <a:gd name="T79" fmla="*/ 10 h 10"/>
                    <a:gd name="T80" fmla="*/ 11 w 11"/>
                    <a:gd name="T81" fmla="*/ 10 h 10"/>
                    <a:gd name="T82" fmla="*/ 11 w 11"/>
                    <a:gd name="T83" fmla="*/ 10 h 10"/>
                    <a:gd name="T84" fmla="*/ 11 w 11"/>
                    <a:gd name="T85" fmla="*/ 10 h 10"/>
                    <a:gd name="T86" fmla="*/ 11 w 11"/>
                    <a:gd name="T87" fmla="*/ 10 h 10"/>
                    <a:gd name="T88" fmla="*/ 11 w 11"/>
                    <a:gd name="T89" fmla="*/ 10 h 10"/>
                    <a:gd name="T90" fmla="*/ 11 w 11"/>
                    <a:gd name="T91" fmla="*/ 10 h 10"/>
                    <a:gd name="T92" fmla="*/ 11 w 11"/>
                    <a:gd name="T93" fmla="*/ 10 h 10"/>
                    <a:gd name="T94" fmla="*/ 11 w 11"/>
                    <a:gd name="T95" fmla="*/ 10 h 10"/>
                    <a:gd name="T96" fmla="*/ 11 w 11"/>
                    <a:gd name="T97" fmla="*/ 10 h 10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1"/>
                    <a:gd name="T148" fmla="*/ 0 h 10"/>
                    <a:gd name="T149" fmla="*/ 11 w 11"/>
                    <a:gd name="T150" fmla="*/ 10 h 10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1" h="1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11" y="1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8" name="Freeform 176"/>
                <p:cNvSpPr>
                  <a:spLocks/>
                </p:cNvSpPr>
                <p:nvPr/>
              </p:nvSpPr>
              <p:spPr bwMode="auto">
                <a:xfrm>
                  <a:off x="2148" y="2324"/>
                  <a:ext cx="12" cy="19"/>
                </a:xfrm>
                <a:custGeom>
                  <a:avLst/>
                  <a:gdLst>
                    <a:gd name="T0" fmla="*/ 0 w 12"/>
                    <a:gd name="T1" fmla="*/ 0 h 19"/>
                    <a:gd name="T2" fmla="*/ 0 w 12"/>
                    <a:gd name="T3" fmla="*/ 0 h 19"/>
                    <a:gd name="T4" fmla="*/ 0 w 12"/>
                    <a:gd name="T5" fmla="*/ 0 h 19"/>
                    <a:gd name="T6" fmla="*/ 0 w 12"/>
                    <a:gd name="T7" fmla="*/ 0 h 19"/>
                    <a:gd name="T8" fmla="*/ 0 w 12"/>
                    <a:gd name="T9" fmla="*/ 0 h 19"/>
                    <a:gd name="T10" fmla="*/ 0 w 12"/>
                    <a:gd name="T11" fmla="*/ 0 h 19"/>
                    <a:gd name="T12" fmla="*/ 0 w 12"/>
                    <a:gd name="T13" fmla="*/ 0 h 19"/>
                    <a:gd name="T14" fmla="*/ 0 w 12"/>
                    <a:gd name="T15" fmla="*/ 0 h 19"/>
                    <a:gd name="T16" fmla="*/ 0 w 12"/>
                    <a:gd name="T17" fmla="*/ 0 h 19"/>
                    <a:gd name="T18" fmla="*/ 0 w 12"/>
                    <a:gd name="T19" fmla="*/ 0 h 19"/>
                    <a:gd name="T20" fmla="*/ 0 w 12"/>
                    <a:gd name="T21" fmla="*/ 0 h 19"/>
                    <a:gd name="T22" fmla="*/ 0 w 12"/>
                    <a:gd name="T23" fmla="*/ 9 h 19"/>
                    <a:gd name="T24" fmla="*/ 0 w 12"/>
                    <a:gd name="T25" fmla="*/ 9 h 19"/>
                    <a:gd name="T26" fmla="*/ 0 w 12"/>
                    <a:gd name="T27" fmla="*/ 9 h 19"/>
                    <a:gd name="T28" fmla="*/ 0 w 12"/>
                    <a:gd name="T29" fmla="*/ 9 h 19"/>
                    <a:gd name="T30" fmla="*/ 0 w 12"/>
                    <a:gd name="T31" fmla="*/ 9 h 19"/>
                    <a:gd name="T32" fmla="*/ 0 w 12"/>
                    <a:gd name="T33" fmla="*/ 9 h 19"/>
                    <a:gd name="T34" fmla="*/ 0 w 12"/>
                    <a:gd name="T35" fmla="*/ 9 h 19"/>
                    <a:gd name="T36" fmla="*/ 0 w 12"/>
                    <a:gd name="T37" fmla="*/ 9 h 19"/>
                    <a:gd name="T38" fmla="*/ 0 w 12"/>
                    <a:gd name="T39" fmla="*/ 9 h 19"/>
                    <a:gd name="T40" fmla="*/ 0 w 12"/>
                    <a:gd name="T41" fmla="*/ 9 h 19"/>
                    <a:gd name="T42" fmla="*/ 0 w 12"/>
                    <a:gd name="T43" fmla="*/ 9 h 19"/>
                    <a:gd name="T44" fmla="*/ 0 w 12"/>
                    <a:gd name="T45" fmla="*/ 9 h 19"/>
                    <a:gd name="T46" fmla="*/ 0 w 12"/>
                    <a:gd name="T47" fmla="*/ 9 h 19"/>
                    <a:gd name="T48" fmla="*/ 0 w 12"/>
                    <a:gd name="T49" fmla="*/ 9 h 19"/>
                    <a:gd name="T50" fmla="*/ 0 w 12"/>
                    <a:gd name="T51" fmla="*/ 9 h 19"/>
                    <a:gd name="T52" fmla="*/ 0 w 12"/>
                    <a:gd name="T53" fmla="*/ 9 h 19"/>
                    <a:gd name="T54" fmla="*/ 0 w 12"/>
                    <a:gd name="T55" fmla="*/ 9 h 19"/>
                    <a:gd name="T56" fmla="*/ 0 w 12"/>
                    <a:gd name="T57" fmla="*/ 9 h 19"/>
                    <a:gd name="T58" fmla="*/ 0 w 12"/>
                    <a:gd name="T59" fmla="*/ 9 h 19"/>
                    <a:gd name="T60" fmla="*/ 0 w 12"/>
                    <a:gd name="T61" fmla="*/ 9 h 19"/>
                    <a:gd name="T62" fmla="*/ 0 w 12"/>
                    <a:gd name="T63" fmla="*/ 9 h 19"/>
                    <a:gd name="T64" fmla="*/ 0 w 12"/>
                    <a:gd name="T65" fmla="*/ 9 h 19"/>
                    <a:gd name="T66" fmla="*/ 0 w 12"/>
                    <a:gd name="T67" fmla="*/ 9 h 19"/>
                    <a:gd name="T68" fmla="*/ 0 w 12"/>
                    <a:gd name="T69" fmla="*/ 9 h 19"/>
                    <a:gd name="T70" fmla="*/ 0 w 12"/>
                    <a:gd name="T71" fmla="*/ 9 h 19"/>
                    <a:gd name="T72" fmla="*/ 0 w 12"/>
                    <a:gd name="T73" fmla="*/ 9 h 19"/>
                    <a:gd name="T74" fmla="*/ 0 w 12"/>
                    <a:gd name="T75" fmla="*/ 9 h 19"/>
                    <a:gd name="T76" fmla="*/ 0 w 12"/>
                    <a:gd name="T77" fmla="*/ 9 h 19"/>
                    <a:gd name="T78" fmla="*/ 0 w 12"/>
                    <a:gd name="T79" fmla="*/ 9 h 19"/>
                    <a:gd name="T80" fmla="*/ 0 w 12"/>
                    <a:gd name="T81" fmla="*/ 9 h 19"/>
                    <a:gd name="T82" fmla="*/ 12 w 12"/>
                    <a:gd name="T83" fmla="*/ 9 h 19"/>
                    <a:gd name="T84" fmla="*/ 12 w 12"/>
                    <a:gd name="T85" fmla="*/ 19 h 19"/>
                    <a:gd name="T86" fmla="*/ 12 w 12"/>
                    <a:gd name="T87" fmla="*/ 19 h 19"/>
                    <a:gd name="T88" fmla="*/ 12 w 12"/>
                    <a:gd name="T89" fmla="*/ 19 h 19"/>
                    <a:gd name="T90" fmla="*/ 12 w 12"/>
                    <a:gd name="T91" fmla="*/ 19 h 19"/>
                    <a:gd name="T92" fmla="*/ 12 w 12"/>
                    <a:gd name="T93" fmla="*/ 19 h 19"/>
                    <a:gd name="T94" fmla="*/ 12 w 12"/>
                    <a:gd name="T95" fmla="*/ 19 h 19"/>
                    <a:gd name="T96" fmla="*/ 12 w 12"/>
                    <a:gd name="T97" fmla="*/ 19 h 19"/>
                    <a:gd name="T98" fmla="*/ 12 w 12"/>
                    <a:gd name="T99" fmla="*/ 19 h 1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2"/>
                    <a:gd name="T151" fmla="*/ 0 h 19"/>
                    <a:gd name="T152" fmla="*/ 12 w 12"/>
                    <a:gd name="T153" fmla="*/ 19 h 19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2" h="1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2" y="9"/>
                      </a:lnTo>
                      <a:lnTo>
                        <a:pt x="12" y="19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9" name="Freeform 177"/>
                <p:cNvSpPr>
                  <a:spLocks/>
                </p:cNvSpPr>
                <p:nvPr/>
              </p:nvSpPr>
              <p:spPr bwMode="auto">
                <a:xfrm>
                  <a:off x="2160" y="2343"/>
                  <a:ext cx="1" cy="20"/>
                </a:xfrm>
                <a:custGeom>
                  <a:avLst/>
                  <a:gdLst>
                    <a:gd name="T0" fmla="*/ 0 w 1"/>
                    <a:gd name="T1" fmla="*/ 0 h 20"/>
                    <a:gd name="T2" fmla="*/ 0 w 1"/>
                    <a:gd name="T3" fmla="*/ 0 h 20"/>
                    <a:gd name="T4" fmla="*/ 0 w 1"/>
                    <a:gd name="T5" fmla="*/ 0 h 20"/>
                    <a:gd name="T6" fmla="*/ 0 w 1"/>
                    <a:gd name="T7" fmla="*/ 0 h 20"/>
                    <a:gd name="T8" fmla="*/ 0 w 1"/>
                    <a:gd name="T9" fmla="*/ 0 h 20"/>
                    <a:gd name="T10" fmla="*/ 0 w 1"/>
                    <a:gd name="T11" fmla="*/ 0 h 20"/>
                    <a:gd name="T12" fmla="*/ 0 w 1"/>
                    <a:gd name="T13" fmla="*/ 0 h 20"/>
                    <a:gd name="T14" fmla="*/ 0 w 1"/>
                    <a:gd name="T15" fmla="*/ 0 h 20"/>
                    <a:gd name="T16" fmla="*/ 0 w 1"/>
                    <a:gd name="T17" fmla="*/ 0 h 20"/>
                    <a:gd name="T18" fmla="*/ 0 w 1"/>
                    <a:gd name="T19" fmla="*/ 0 h 20"/>
                    <a:gd name="T20" fmla="*/ 0 w 1"/>
                    <a:gd name="T21" fmla="*/ 0 h 20"/>
                    <a:gd name="T22" fmla="*/ 0 w 1"/>
                    <a:gd name="T23" fmla="*/ 0 h 20"/>
                    <a:gd name="T24" fmla="*/ 0 w 1"/>
                    <a:gd name="T25" fmla="*/ 0 h 20"/>
                    <a:gd name="T26" fmla="*/ 0 w 1"/>
                    <a:gd name="T27" fmla="*/ 0 h 20"/>
                    <a:gd name="T28" fmla="*/ 0 w 1"/>
                    <a:gd name="T29" fmla="*/ 0 h 20"/>
                    <a:gd name="T30" fmla="*/ 0 w 1"/>
                    <a:gd name="T31" fmla="*/ 0 h 20"/>
                    <a:gd name="T32" fmla="*/ 0 w 1"/>
                    <a:gd name="T33" fmla="*/ 0 h 20"/>
                    <a:gd name="T34" fmla="*/ 0 w 1"/>
                    <a:gd name="T35" fmla="*/ 0 h 20"/>
                    <a:gd name="T36" fmla="*/ 0 w 1"/>
                    <a:gd name="T37" fmla="*/ 0 h 20"/>
                    <a:gd name="T38" fmla="*/ 0 w 1"/>
                    <a:gd name="T39" fmla="*/ 0 h 20"/>
                    <a:gd name="T40" fmla="*/ 0 w 1"/>
                    <a:gd name="T41" fmla="*/ 10 h 20"/>
                    <a:gd name="T42" fmla="*/ 0 w 1"/>
                    <a:gd name="T43" fmla="*/ 10 h 20"/>
                    <a:gd name="T44" fmla="*/ 0 w 1"/>
                    <a:gd name="T45" fmla="*/ 10 h 20"/>
                    <a:gd name="T46" fmla="*/ 0 w 1"/>
                    <a:gd name="T47" fmla="*/ 10 h 20"/>
                    <a:gd name="T48" fmla="*/ 0 w 1"/>
                    <a:gd name="T49" fmla="*/ 10 h 20"/>
                    <a:gd name="T50" fmla="*/ 0 w 1"/>
                    <a:gd name="T51" fmla="*/ 10 h 20"/>
                    <a:gd name="T52" fmla="*/ 0 w 1"/>
                    <a:gd name="T53" fmla="*/ 10 h 20"/>
                    <a:gd name="T54" fmla="*/ 0 w 1"/>
                    <a:gd name="T55" fmla="*/ 10 h 20"/>
                    <a:gd name="T56" fmla="*/ 0 w 1"/>
                    <a:gd name="T57" fmla="*/ 10 h 20"/>
                    <a:gd name="T58" fmla="*/ 0 w 1"/>
                    <a:gd name="T59" fmla="*/ 10 h 20"/>
                    <a:gd name="T60" fmla="*/ 0 w 1"/>
                    <a:gd name="T61" fmla="*/ 10 h 20"/>
                    <a:gd name="T62" fmla="*/ 0 w 1"/>
                    <a:gd name="T63" fmla="*/ 10 h 20"/>
                    <a:gd name="T64" fmla="*/ 0 w 1"/>
                    <a:gd name="T65" fmla="*/ 10 h 20"/>
                    <a:gd name="T66" fmla="*/ 0 w 1"/>
                    <a:gd name="T67" fmla="*/ 10 h 20"/>
                    <a:gd name="T68" fmla="*/ 0 w 1"/>
                    <a:gd name="T69" fmla="*/ 10 h 20"/>
                    <a:gd name="T70" fmla="*/ 0 w 1"/>
                    <a:gd name="T71" fmla="*/ 10 h 20"/>
                    <a:gd name="T72" fmla="*/ 0 w 1"/>
                    <a:gd name="T73" fmla="*/ 10 h 20"/>
                    <a:gd name="T74" fmla="*/ 0 w 1"/>
                    <a:gd name="T75" fmla="*/ 10 h 20"/>
                    <a:gd name="T76" fmla="*/ 0 w 1"/>
                    <a:gd name="T77" fmla="*/ 10 h 20"/>
                    <a:gd name="T78" fmla="*/ 0 w 1"/>
                    <a:gd name="T79" fmla="*/ 10 h 20"/>
                    <a:gd name="T80" fmla="*/ 0 w 1"/>
                    <a:gd name="T81" fmla="*/ 10 h 20"/>
                    <a:gd name="T82" fmla="*/ 0 w 1"/>
                    <a:gd name="T83" fmla="*/ 10 h 20"/>
                    <a:gd name="T84" fmla="*/ 0 w 1"/>
                    <a:gd name="T85" fmla="*/ 10 h 20"/>
                    <a:gd name="T86" fmla="*/ 0 w 1"/>
                    <a:gd name="T87" fmla="*/ 10 h 20"/>
                    <a:gd name="T88" fmla="*/ 0 w 1"/>
                    <a:gd name="T89" fmla="*/ 10 h 20"/>
                    <a:gd name="T90" fmla="*/ 0 w 1"/>
                    <a:gd name="T91" fmla="*/ 20 h 20"/>
                    <a:gd name="T92" fmla="*/ 0 w 1"/>
                    <a:gd name="T93" fmla="*/ 20 h 20"/>
                    <a:gd name="T94" fmla="*/ 0 w 1"/>
                    <a:gd name="T95" fmla="*/ 20 h 20"/>
                    <a:gd name="T96" fmla="*/ 0 w 1"/>
                    <a:gd name="T97" fmla="*/ 20 h 20"/>
                    <a:gd name="T98" fmla="*/ 0 w 1"/>
                    <a:gd name="T99" fmla="*/ 20 h 20"/>
                    <a:gd name="T100" fmla="*/ 0 w 1"/>
                    <a:gd name="T101" fmla="*/ 20 h 2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"/>
                    <a:gd name="T154" fmla="*/ 0 h 20"/>
                    <a:gd name="T155" fmla="*/ 1 w 1"/>
                    <a:gd name="T156" fmla="*/ 20 h 2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" h="2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80" name="Freeform 178"/>
                <p:cNvSpPr>
                  <a:spLocks/>
                </p:cNvSpPr>
                <p:nvPr/>
              </p:nvSpPr>
              <p:spPr bwMode="auto">
                <a:xfrm>
                  <a:off x="2160" y="2363"/>
                  <a:ext cx="12" cy="19"/>
                </a:xfrm>
                <a:custGeom>
                  <a:avLst/>
                  <a:gdLst>
                    <a:gd name="T0" fmla="*/ 0 w 12"/>
                    <a:gd name="T1" fmla="*/ 0 h 19"/>
                    <a:gd name="T2" fmla="*/ 0 w 12"/>
                    <a:gd name="T3" fmla="*/ 0 h 19"/>
                    <a:gd name="T4" fmla="*/ 0 w 12"/>
                    <a:gd name="T5" fmla="*/ 0 h 19"/>
                    <a:gd name="T6" fmla="*/ 0 w 12"/>
                    <a:gd name="T7" fmla="*/ 0 h 19"/>
                    <a:gd name="T8" fmla="*/ 0 w 12"/>
                    <a:gd name="T9" fmla="*/ 0 h 19"/>
                    <a:gd name="T10" fmla="*/ 0 w 12"/>
                    <a:gd name="T11" fmla="*/ 0 h 19"/>
                    <a:gd name="T12" fmla="*/ 0 w 12"/>
                    <a:gd name="T13" fmla="*/ 0 h 19"/>
                    <a:gd name="T14" fmla="*/ 0 w 12"/>
                    <a:gd name="T15" fmla="*/ 0 h 19"/>
                    <a:gd name="T16" fmla="*/ 0 w 12"/>
                    <a:gd name="T17" fmla="*/ 0 h 19"/>
                    <a:gd name="T18" fmla="*/ 12 w 12"/>
                    <a:gd name="T19" fmla="*/ 0 h 19"/>
                    <a:gd name="T20" fmla="*/ 12 w 12"/>
                    <a:gd name="T21" fmla="*/ 0 h 19"/>
                    <a:gd name="T22" fmla="*/ 12 w 12"/>
                    <a:gd name="T23" fmla="*/ 0 h 19"/>
                    <a:gd name="T24" fmla="*/ 12 w 12"/>
                    <a:gd name="T25" fmla="*/ 0 h 19"/>
                    <a:gd name="T26" fmla="*/ 12 w 12"/>
                    <a:gd name="T27" fmla="*/ 0 h 19"/>
                    <a:gd name="T28" fmla="*/ 12 w 12"/>
                    <a:gd name="T29" fmla="*/ 0 h 19"/>
                    <a:gd name="T30" fmla="*/ 12 w 12"/>
                    <a:gd name="T31" fmla="*/ 0 h 19"/>
                    <a:gd name="T32" fmla="*/ 12 w 12"/>
                    <a:gd name="T33" fmla="*/ 0 h 19"/>
                    <a:gd name="T34" fmla="*/ 12 w 12"/>
                    <a:gd name="T35" fmla="*/ 9 h 19"/>
                    <a:gd name="T36" fmla="*/ 12 w 12"/>
                    <a:gd name="T37" fmla="*/ 9 h 19"/>
                    <a:gd name="T38" fmla="*/ 12 w 12"/>
                    <a:gd name="T39" fmla="*/ 9 h 19"/>
                    <a:gd name="T40" fmla="*/ 12 w 12"/>
                    <a:gd name="T41" fmla="*/ 9 h 19"/>
                    <a:gd name="T42" fmla="*/ 12 w 12"/>
                    <a:gd name="T43" fmla="*/ 9 h 19"/>
                    <a:gd name="T44" fmla="*/ 12 w 12"/>
                    <a:gd name="T45" fmla="*/ 9 h 19"/>
                    <a:gd name="T46" fmla="*/ 12 w 12"/>
                    <a:gd name="T47" fmla="*/ 9 h 19"/>
                    <a:gd name="T48" fmla="*/ 12 w 12"/>
                    <a:gd name="T49" fmla="*/ 9 h 19"/>
                    <a:gd name="T50" fmla="*/ 12 w 12"/>
                    <a:gd name="T51" fmla="*/ 9 h 19"/>
                    <a:gd name="T52" fmla="*/ 12 w 12"/>
                    <a:gd name="T53" fmla="*/ 9 h 19"/>
                    <a:gd name="T54" fmla="*/ 12 w 12"/>
                    <a:gd name="T55" fmla="*/ 9 h 19"/>
                    <a:gd name="T56" fmla="*/ 12 w 12"/>
                    <a:gd name="T57" fmla="*/ 9 h 19"/>
                    <a:gd name="T58" fmla="*/ 12 w 12"/>
                    <a:gd name="T59" fmla="*/ 9 h 19"/>
                    <a:gd name="T60" fmla="*/ 12 w 12"/>
                    <a:gd name="T61" fmla="*/ 9 h 19"/>
                    <a:gd name="T62" fmla="*/ 12 w 12"/>
                    <a:gd name="T63" fmla="*/ 9 h 19"/>
                    <a:gd name="T64" fmla="*/ 12 w 12"/>
                    <a:gd name="T65" fmla="*/ 9 h 19"/>
                    <a:gd name="T66" fmla="*/ 12 w 12"/>
                    <a:gd name="T67" fmla="*/ 9 h 19"/>
                    <a:gd name="T68" fmla="*/ 12 w 12"/>
                    <a:gd name="T69" fmla="*/ 9 h 19"/>
                    <a:gd name="T70" fmla="*/ 12 w 12"/>
                    <a:gd name="T71" fmla="*/ 9 h 19"/>
                    <a:gd name="T72" fmla="*/ 12 w 12"/>
                    <a:gd name="T73" fmla="*/ 9 h 19"/>
                    <a:gd name="T74" fmla="*/ 12 w 12"/>
                    <a:gd name="T75" fmla="*/ 9 h 19"/>
                    <a:gd name="T76" fmla="*/ 12 w 12"/>
                    <a:gd name="T77" fmla="*/ 19 h 19"/>
                    <a:gd name="T78" fmla="*/ 12 w 12"/>
                    <a:gd name="T79" fmla="*/ 19 h 19"/>
                    <a:gd name="T80" fmla="*/ 12 w 12"/>
                    <a:gd name="T81" fmla="*/ 19 h 19"/>
                    <a:gd name="T82" fmla="*/ 12 w 12"/>
                    <a:gd name="T83" fmla="*/ 19 h 19"/>
                    <a:gd name="T84" fmla="*/ 12 w 12"/>
                    <a:gd name="T85" fmla="*/ 19 h 19"/>
                    <a:gd name="T86" fmla="*/ 12 w 12"/>
                    <a:gd name="T87" fmla="*/ 19 h 19"/>
                    <a:gd name="T88" fmla="*/ 12 w 12"/>
                    <a:gd name="T89" fmla="*/ 19 h 19"/>
                    <a:gd name="T90" fmla="*/ 12 w 12"/>
                    <a:gd name="T91" fmla="*/ 19 h 19"/>
                    <a:gd name="T92" fmla="*/ 12 w 12"/>
                    <a:gd name="T93" fmla="*/ 19 h 19"/>
                    <a:gd name="T94" fmla="*/ 12 w 12"/>
                    <a:gd name="T95" fmla="*/ 19 h 19"/>
                    <a:gd name="T96" fmla="*/ 12 w 12"/>
                    <a:gd name="T97" fmla="*/ 19 h 19"/>
                    <a:gd name="T98" fmla="*/ 12 w 12"/>
                    <a:gd name="T99" fmla="*/ 19 h 19"/>
                    <a:gd name="T100" fmla="*/ 12 w 12"/>
                    <a:gd name="T101" fmla="*/ 19 h 1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19"/>
                    <a:gd name="T155" fmla="*/ 12 w 12"/>
                    <a:gd name="T156" fmla="*/ 19 h 1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1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12" y="9"/>
                      </a:lnTo>
                      <a:lnTo>
                        <a:pt x="12" y="19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81" name="Freeform 179"/>
                <p:cNvSpPr>
                  <a:spLocks/>
                </p:cNvSpPr>
                <p:nvPr/>
              </p:nvSpPr>
              <p:spPr bwMode="auto">
                <a:xfrm>
                  <a:off x="2172" y="2382"/>
                  <a:ext cx="11" cy="29"/>
                </a:xfrm>
                <a:custGeom>
                  <a:avLst/>
                  <a:gdLst>
                    <a:gd name="T0" fmla="*/ 0 w 11"/>
                    <a:gd name="T1" fmla="*/ 0 h 29"/>
                    <a:gd name="T2" fmla="*/ 0 w 11"/>
                    <a:gd name="T3" fmla="*/ 0 h 29"/>
                    <a:gd name="T4" fmla="*/ 0 w 11"/>
                    <a:gd name="T5" fmla="*/ 0 h 29"/>
                    <a:gd name="T6" fmla="*/ 0 w 11"/>
                    <a:gd name="T7" fmla="*/ 0 h 29"/>
                    <a:gd name="T8" fmla="*/ 0 w 11"/>
                    <a:gd name="T9" fmla="*/ 0 h 29"/>
                    <a:gd name="T10" fmla="*/ 0 w 11"/>
                    <a:gd name="T11" fmla="*/ 0 h 29"/>
                    <a:gd name="T12" fmla="*/ 0 w 11"/>
                    <a:gd name="T13" fmla="*/ 0 h 29"/>
                    <a:gd name="T14" fmla="*/ 0 w 11"/>
                    <a:gd name="T15" fmla="*/ 0 h 29"/>
                    <a:gd name="T16" fmla="*/ 0 w 11"/>
                    <a:gd name="T17" fmla="*/ 0 h 29"/>
                    <a:gd name="T18" fmla="*/ 0 w 11"/>
                    <a:gd name="T19" fmla="*/ 10 h 29"/>
                    <a:gd name="T20" fmla="*/ 0 w 11"/>
                    <a:gd name="T21" fmla="*/ 10 h 29"/>
                    <a:gd name="T22" fmla="*/ 0 w 11"/>
                    <a:gd name="T23" fmla="*/ 10 h 29"/>
                    <a:gd name="T24" fmla="*/ 0 w 11"/>
                    <a:gd name="T25" fmla="*/ 10 h 29"/>
                    <a:gd name="T26" fmla="*/ 0 w 11"/>
                    <a:gd name="T27" fmla="*/ 10 h 29"/>
                    <a:gd name="T28" fmla="*/ 0 w 11"/>
                    <a:gd name="T29" fmla="*/ 10 h 29"/>
                    <a:gd name="T30" fmla="*/ 0 w 11"/>
                    <a:gd name="T31" fmla="*/ 10 h 29"/>
                    <a:gd name="T32" fmla="*/ 0 w 11"/>
                    <a:gd name="T33" fmla="*/ 10 h 29"/>
                    <a:gd name="T34" fmla="*/ 0 w 11"/>
                    <a:gd name="T35" fmla="*/ 10 h 29"/>
                    <a:gd name="T36" fmla="*/ 0 w 11"/>
                    <a:gd name="T37" fmla="*/ 10 h 29"/>
                    <a:gd name="T38" fmla="*/ 0 w 11"/>
                    <a:gd name="T39" fmla="*/ 10 h 29"/>
                    <a:gd name="T40" fmla="*/ 0 w 11"/>
                    <a:gd name="T41" fmla="*/ 10 h 29"/>
                    <a:gd name="T42" fmla="*/ 0 w 11"/>
                    <a:gd name="T43" fmla="*/ 10 h 29"/>
                    <a:gd name="T44" fmla="*/ 0 w 11"/>
                    <a:gd name="T45" fmla="*/ 10 h 29"/>
                    <a:gd name="T46" fmla="*/ 0 w 11"/>
                    <a:gd name="T47" fmla="*/ 10 h 29"/>
                    <a:gd name="T48" fmla="*/ 0 w 11"/>
                    <a:gd name="T49" fmla="*/ 10 h 29"/>
                    <a:gd name="T50" fmla="*/ 0 w 11"/>
                    <a:gd name="T51" fmla="*/ 10 h 29"/>
                    <a:gd name="T52" fmla="*/ 11 w 11"/>
                    <a:gd name="T53" fmla="*/ 10 h 29"/>
                    <a:gd name="T54" fmla="*/ 11 w 11"/>
                    <a:gd name="T55" fmla="*/ 10 h 29"/>
                    <a:gd name="T56" fmla="*/ 11 w 11"/>
                    <a:gd name="T57" fmla="*/ 20 h 29"/>
                    <a:gd name="T58" fmla="*/ 11 w 11"/>
                    <a:gd name="T59" fmla="*/ 20 h 29"/>
                    <a:gd name="T60" fmla="*/ 11 w 11"/>
                    <a:gd name="T61" fmla="*/ 20 h 29"/>
                    <a:gd name="T62" fmla="*/ 11 w 11"/>
                    <a:gd name="T63" fmla="*/ 20 h 29"/>
                    <a:gd name="T64" fmla="*/ 11 w 11"/>
                    <a:gd name="T65" fmla="*/ 20 h 29"/>
                    <a:gd name="T66" fmla="*/ 11 w 11"/>
                    <a:gd name="T67" fmla="*/ 20 h 29"/>
                    <a:gd name="T68" fmla="*/ 11 w 11"/>
                    <a:gd name="T69" fmla="*/ 20 h 29"/>
                    <a:gd name="T70" fmla="*/ 11 w 11"/>
                    <a:gd name="T71" fmla="*/ 20 h 29"/>
                    <a:gd name="T72" fmla="*/ 11 w 11"/>
                    <a:gd name="T73" fmla="*/ 20 h 29"/>
                    <a:gd name="T74" fmla="*/ 11 w 11"/>
                    <a:gd name="T75" fmla="*/ 20 h 29"/>
                    <a:gd name="T76" fmla="*/ 11 w 11"/>
                    <a:gd name="T77" fmla="*/ 20 h 29"/>
                    <a:gd name="T78" fmla="*/ 11 w 11"/>
                    <a:gd name="T79" fmla="*/ 20 h 29"/>
                    <a:gd name="T80" fmla="*/ 11 w 11"/>
                    <a:gd name="T81" fmla="*/ 20 h 29"/>
                    <a:gd name="T82" fmla="*/ 11 w 11"/>
                    <a:gd name="T83" fmla="*/ 20 h 29"/>
                    <a:gd name="T84" fmla="*/ 11 w 11"/>
                    <a:gd name="T85" fmla="*/ 20 h 29"/>
                    <a:gd name="T86" fmla="*/ 11 w 11"/>
                    <a:gd name="T87" fmla="*/ 20 h 29"/>
                    <a:gd name="T88" fmla="*/ 11 w 11"/>
                    <a:gd name="T89" fmla="*/ 20 h 29"/>
                    <a:gd name="T90" fmla="*/ 11 w 11"/>
                    <a:gd name="T91" fmla="*/ 20 h 29"/>
                    <a:gd name="T92" fmla="*/ 11 w 11"/>
                    <a:gd name="T93" fmla="*/ 20 h 29"/>
                    <a:gd name="T94" fmla="*/ 11 w 11"/>
                    <a:gd name="T95" fmla="*/ 29 h 29"/>
                    <a:gd name="T96" fmla="*/ 11 w 11"/>
                    <a:gd name="T97" fmla="*/ 29 h 29"/>
                    <a:gd name="T98" fmla="*/ 11 w 11"/>
                    <a:gd name="T99" fmla="*/ 29 h 29"/>
                    <a:gd name="T100" fmla="*/ 11 w 11"/>
                    <a:gd name="T101" fmla="*/ 29 h 2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1"/>
                    <a:gd name="T154" fmla="*/ 0 h 29"/>
                    <a:gd name="T155" fmla="*/ 11 w 11"/>
                    <a:gd name="T156" fmla="*/ 29 h 2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1" h="2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11" y="10"/>
                      </a:lnTo>
                      <a:lnTo>
                        <a:pt x="11" y="20"/>
                      </a:lnTo>
                      <a:lnTo>
                        <a:pt x="11" y="29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82" name="Freeform 180"/>
                <p:cNvSpPr>
                  <a:spLocks/>
                </p:cNvSpPr>
                <p:nvPr/>
              </p:nvSpPr>
              <p:spPr bwMode="auto">
                <a:xfrm>
                  <a:off x="2183" y="2411"/>
                  <a:ext cx="12" cy="20"/>
                </a:xfrm>
                <a:custGeom>
                  <a:avLst/>
                  <a:gdLst>
                    <a:gd name="T0" fmla="*/ 0 w 12"/>
                    <a:gd name="T1" fmla="*/ 0 h 20"/>
                    <a:gd name="T2" fmla="*/ 0 w 12"/>
                    <a:gd name="T3" fmla="*/ 0 h 20"/>
                    <a:gd name="T4" fmla="*/ 0 w 12"/>
                    <a:gd name="T5" fmla="*/ 0 h 20"/>
                    <a:gd name="T6" fmla="*/ 0 w 12"/>
                    <a:gd name="T7" fmla="*/ 0 h 20"/>
                    <a:gd name="T8" fmla="*/ 0 w 12"/>
                    <a:gd name="T9" fmla="*/ 0 h 20"/>
                    <a:gd name="T10" fmla="*/ 0 w 12"/>
                    <a:gd name="T11" fmla="*/ 0 h 20"/>
                    <a:gd name="T12" fmla="*/ 0 w 12"/>
                    <a:gd name="T13" fmla="*/ 0 h 20"/>
                    <a:gd name="T14" fmla="*/ 0 w 12"/>
                    <a:gd name="T15" fmla="*/ 0 h 20"/>
                    <a:gd name="T16" fmla="*/ 0 w 12"/>
                    <a:gd name="T17" fmla="*/ 0 h 20"/>
                    <a:gd name="T18" fmla="*/ 0 w 12"/>
                    <a:gd name="T19" fmla="*/ 0 h 20"/>
                    <a:gd name="T20" fmla="*/ 0 w 12"/>
                    <a:gd name="T21" fmla="*/ 0 h 20"/>
                    <a:gd name="T22" fmla="*/ 0 w 12"/>
                    <a:gd name="T23" fmla="*/ 0 h 20"/>
                    <a:gd name="T24" fmla="*/ 0 w 12"/>
                    <a:gd name="T25" fmla="*/ 0 h 20"/>
                    <a:gd name="T26" fmla="*/ 0 w 12"/>
                    <a:gd name="T27" fmla="*/ 0 h 20"/>
                    <a:gd name="T28" fmla="*/ 0 w 12"/>
                    <a:gd name="T29" fmla="*/ 0 h 20"/>
                    <a:gd name="T30" fmla="*/ 0 w 12"/>
                    <a:gd name="T31" fmla="*/ 0 h 20"/>
                    <a:gd name="T32" fmla="*/ 0 w 12"/>
                    <a:gd name="T33" fmla="*/ 10 h 20"/>
                    <a:gd name="T34" fmla="*/ 0 w 12"/>
                    <a:gd name="T35" fmla="*/ 10 h 20"/>
                    <a:gd name="T36" fmla="*/ 0 w 12"/>
                    <a:gd name="T37" fmla="*/ 10 h 20"/>
                    <a:gd name="T38" fmla="*/ 0 w 12"/>
                    <a:gd name="T39" fmla="*/ 10 h 20"/>
                    <a:gd name="T40" fmla="*/ 0 w 12"/>
                    <a:gd name="T41" fmla="*/ 10 h 20"/>
                    <a:gd name="T42" fmla="*/ 0 w 12"/>
                    <a:gd name="T43" fmla="*/ 10 h 20"/>
                    <a:gd name="T44" fmla="*/ 0 w 12"/>
                    <a:gd name="T45" fmla="*/ 10 h 20"/>
                    <a:gd name="T46" fmla="*/ 0 w 12"/>
                    <a:gd name="T47" fmla="*/ 10 h 20"/>
                    <a:gd name="T48" fmla="*/ 0 w 12"/>
                    <a:gd name="T49" fmla="*/ 10 h 20"/>
                    <a:gd name="T50" fmla="*/ 0 w 12"/>
                    <a:gd name="T51" fmla="*/ 10 h 20"/>
                    <a:gd name="T52" fmla="*/ 0 w 12"/>
                    <a:gd name="T53" fmla="*/ 10 h 20"/>
                    <a:gd name="T54" fmla="*/ 0 w 12"/>
                    <a:gd name="T55" fmla="*/ 10 h 20"/>
                    <a:gd name="T56" fmla="*/ 0 w 12"/>
                    <a:gd name="T57" fmla="*/ 10 h 20"/>
                    <a:gd name="T58" fmla="*/ 0 w 12"/>
                    <a:gd name="T59" fmla="*/ 10 h 20"/>
                    <a:gd name="T60" fmla="*/ 0 w 12"/>
                    <a:gd name="T61" fmla="*/ 10 h 20"/>
                    <a:gd name="T62" fmla="*/ 0 w 12"/>
                    <a:gd name="T63" fmla="*/ 10 h 20"/>
                    <a:gd name="T64" fmla="*/ 0 w 12"/>
                    <a:gd name="T65" fmla="*/ 10 h 20"/>
                    <a:gd name="T66" fmla="*/ 0 w 12"/>
                    <a:gd name="T67" fmla="*/ 10 h 20"/>
                    <a:gd name="T68" fmla="*/ 0 w 12"/>
                    <a:gd name="T69" fmla="*/ 20 h 20"/>
                    <a:gd name="T70" fmla="*/ 0 w 12"/>
                    <a:gd name="T71" fmla="*/ 20 h 20"/>
                    <a:gd name="T72" fmla="*/ 0 w 12"/>
                    <a:gd name="T73" fmla="*/ 20 h 20"/>
                    <a:gd name="T74" fmla="*/ 0 w 12"/>
                    <a:gd name="T75" fmla="*/ 20 h 20"/>
                    <a:gd name="T76" fmla="*/ 0 w 12"/>
                    <a:gd name="T77" fmla="*/ 20 h 20"/>
                    <a:gd name="T78" fmla="*/ 0 w 12"/>
                    <a:gd name="T79" fmla="*/ 20 h 20"/>
                    <a:gd name="T80" fmla="*/ 0 w 12"/>
                    <a:gd name="T81" fmla="*/ 20 h 20"/>
                    <a:gd name="T82" fmla="*/ 0 w 12"/>
                    <a:gd name="T83" fmla="*/ 20 h 20"/>
                    <a:gd name="T84" fmla="*/ 0 w 12"/>
                    <a:gd name="T85" fmla="*/ 20 h 20"/>
                    <a:gd name="T86" fmla="*/ 12 w 12"/>
                    <a:gd name="T87" fmla="*/ 20 h 20"/>
                    <a:gd name="T88" fmla="*/ 12 w 12"/>
                    <a:gd name="T89" fmla="*/ 20 h 20"/>
                    <a:gd name="T90" fmla="*/ 12 w 12"/>
                    <a:gd name="T91" fmla="*/ 20 h 20"/>
                    <a:gd name="T92" fmla="*/ 12 w 12"/>
                    <a:gd name="T93" fmla="*/ 20 h 20"/>
                    <a:gd name="T94" fmla="*/ 12 w 12"/>
                    <a:gd name="T95" fmla="*/ 20 h 20"/>
                    <a:gd name="T96" fmla="*/ 12 w 12"/>
                    <a:gd name="T97" fmla="*/ 20 h 20"/>
                    <a:gd name="T98" fmla="*/ 12 w 12"/>
                    <a:gd name="T99" fmla="*/ 20 h 20"/>
                    <a:gd name="T100" fmla="*/ 12 w 12"/>
                    <a:gd name="T101" fmla="*/ 20 h 2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20"/>
                    <a:gd name="T155" fmla="*/ 12 w 12"/>
                    <a:gd name="T156" fmla="*/ 20 h 2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2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0" y="20"/>
                      </a:lnTo>
                      <a:lnTo>
                        <a:pt x="12" y="2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83" name="Freeform 181"/>
                <p:cNvSpPr>
                  <a:spLocks/>
                </p:cNvSpPr>
                <p:nvPr/>
              </p:nvSpPr>
              <p:spPr bwMode="auto">
                <a:xfrm>
                  <a:off x="2195" y="2431"/>
                  <a:ext cx="1" cy="29"/>
                </a:xfrm>
                <a:custGeom>
                  <a:avLst/>
                  <a:gdLst>
                    <a:gd name="T0" fmla="*/ 0 w 1"/>
                    <a:gd name="T1" fmla="*/ 0 h 29"/>
                    <a:gd name="T2" fmla="*/ 0 w 1"/>
                    <a:gd name="T3" fmla="*/ 0 h 29"/>
                    <a:gd name="T4" fmla="*/ 0 w 1"/>
                    <a:gd name="T5" fmla="*/ 10 h 29"/>
                    <a:gd name="T6" fmla="*/ 0 w 1"/>
                    <a:gd name="T7" fmla="*/ 10 h 29"/>
                    <a:gd name="T8" fmla="*/ 0 w 1"/>
                    <a:gd name="T9" fmla="*/ 10 h 29"/>
                    <a:gd name="T10" fmla="*/ 0 w 1"/>
                    <a:gd name="T11" fmla="*/ 10 h 29"/>
                    <a:gd name="T12" fmla="*/ 0 w 1"/>
                    <a:gd name="T13" fmla="*/ 10 h 29"/>
                    <a:gd name="T14" fmla="*/ 0 w 1"/>
                    <a:gd name="T15" fmla="*/ 10 h 29"/>
                    <a:gd name="T16" fmla="*/ 0 w 1"/>
                    <a:gd name="T17" fmla="*/ 10 h 29"/>
                    <a:gd name="T18" fmla="*/ 0 w 1"/>
                    <a:gd name="T19" fmla="*/ 10 h 29"/>
                    <a:gd name="T20" fmla="*/ 0 w 1"/>
                    <a:gd name="T21" fmla="*/ 10 h 29"/>
                    <a:gd name="T22" fmla="*/ 0 w 1"/>
                    <a:gd name="T23" fmla="*/ 10 h 29"/>
                    <a:gd name="T24" fmla="*/ 0 w 1"/>
                    <a:gd name="T25" fmla="*/ 10 h 29"/>
                    <a:gd name="T26" fmla="*/ 0 w 1"/>
                    <a:gd name="T27" fmla="*/ 10 h 29"/>
                    <a:gd name="T28" fmla="*/ 0 w 1"/>
                    <a:gd name="T29" fmla="*/ 10 h 29"/>
                    <a:gd name="T30" fmla="*/ 0 w 1"/>
                    <a:gd name="T31" fmla="*/ 10 h 29"/>
                    <a:gd name="T32" fmla="*/ 0 w 1"/>
                    <a:gd name="T33" fmla="*/ 10 h 29"/>
                    <a:gd name="T34" fmla="*/ 0 w 1"/>
                    <a:gd name="T35" fmla="*/ 10 h 29"/>
                    <a:gd name="T36" fmla="*/ 0 w 1"/>
                    <a:gd name="T37" fmla="*/ 10 h 29"/>
                    <a:gd name="T38" fmla="*/ 0 w 1"/>
                    <a:gd name="T39" fmla="*/ 10 h 29"/>
                    <a:gd name="T40" fmla="*/ 0 w 1"/>
                    <a:gd name="T41" fmla="*/ 19 h 29"/>
                    <a:gd name="T42" fmla="*/ 0 w 1"/>
                    <a:gd name="T43" fmla="*/ 19 h 29"/>
                    <a:gd name="T44" fmla="*/ 0 w 1"/>
                    <a:gd name="T45" fmla="*/ 19 h 29"/>
                    <a:gd name="T46" fmla="*/ 0 w 1"/>
                    <a:gd name="T47" fmla="*/ 19 h 29"/>
                    <a:gd name="T48" fmla="*/ 0 w 1"/>
                    <a:gd name="T49" fmla="*/ 19 h 29"/>
                    <a:gd name="T50" fmla="*/ 0 w 1"/>
                    <a:gd name="T51" fmla="*/ 19 h 29"/>
                    <a:gd name="T52" fmla="*/ 0 w 1"/>
                    <a:gd name="T53" fmla="*/ 19 h 29"/>
                    <a:gd name="T54" fmla="*/ 0 w 1"/>
                    <a:gd name="T55" fmla="*/ 19 h 29"/>
                    <a:gd name="T56" fmla="*/ 0 w 1"/>
                    <a:gd name="T57" fmla="*/ 19 h 29"/>
                    <a:gd name="T58" fmla="*/ 0 w 1"/>
                    <a:gd name="T59" fmla="*/ 19 h 29"/>
                    <a:gd name="T60" fmla="*/ 0 w 1"/>
                    <a:gd name="T61" fmla="*/ 19 h 29"/>
                    <a:gd name="T62" fmla="*/ 0 w 1"/>
                    <a:gd name="T63" fmla="*/ 19 h 29"/>
                    <a:gd name="T64" fmla="*/ 0 w 1"/>
                    <a:gd name="T65" fmla="*/ 19 h 29"/>
                    <a:gd name="T66" fmla="*/ 0 w 1"/>
                    <a:gd name="T67" fmla="*/ 19 h 29"/>
                    <a:gd name="T68" fmla="*/ 0 w 1"/>
                    <a:gd name="T69" fmla="*/ 19 h 29"/>
                    <a:gd name="T70" fmla="*/ 0 w 1"/>
                    <a:gd name="T71" fmla="*/ 19 h 29"/>
                    <a:gd name="T72" fmla="*/ 0 w 1"/>
                    <a:gd name="T73" fmla="*/ 19 h 29"/>
                    <a:gd name="T74" fmla="*/ 0 w 1"/>
                    <a:gd name="T75" fmla="*/ 19 h 29"/>
                    <a:gd name="T76" fmla="*/ 0 w 1"/>
                    <a:gd name="T77" fmla="*/ 29 h 29"/>
                    <a:gd name="T78" fmla="*/ 0 w 1"/>
                    <a:gd name="T79" fmla="*/ 29 h 29"/>
                    <a:gd name="T80" fmla="*/ 0 w 1"/>
                    <a:gd name="T81" fmla="*/ 29 h 29"/>
                    <a:gd name="T82" fmla="*/ 0 w 1"/>
                    <a:gd name="T83" fmla="*/ 29 h 29"/>
                    <a:gd name="T84" fmla="*/ 0 w 1"/>
                    <a:gd name="T85" fmla="*/ 29 h 29"/>
                    <a:gd name="T86" fmla="*/ 0 w 1"/>
                    <a:gd name="T87" fmla="*/ 29 h 29"/>
                    <a:gd name="T88" fmla="*/ 0 w 1"/>
                    <a:gd name="T89" fmla="*/ 29 h 29"/>
                    <a:gd name="T90" fmla="*/ 0 w 1"/>
                    <a:gd name="T91" fmla="*/ 29 h 29"/>
                    <a:gd name="T92" fmla="*/ 0 w 1"/>
                    <a:gd name="T93" fmla="*/ 29 h 29"/>
                    <a:gd name="T94" fmla="*/ 0 w 1"/>
                    <a:gd name="T95" fmla="*/ 29 h 29"/>
                    <a:gd name="T96" fmla="*/ 0 w 1"/>
                    <a:gd name="T97" fmla="*/ 29 h 29"/>
                    <a:gd name="T98" fmla="*/ 0 w 1"/>
                    <a:gd name="T99" fmla="*/ 29 h 29"/>
                    <a:gd name="T100" fmla="*/ 0 w 1"/>
                    <a:gd name="T101" fmla="*/ 29 h 2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"/>
                    <a:gd name="T154" fmla="*/ 0 h 29"/>
                    <a:gd name="T155" fmla="*/ 1 w 1"/>
                    <a:gd name="T156" fmla="*/ 29 h 2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" h="2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0" y="19"/>
                      </a:lnTo>
                      <a:lnTo>
                        <a:pt x="0" y="29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84" name="Freeform 182"/>
                <p:cNvSpPr>
                  <a:spLocks/>
                </p:cNvSpPr>
                <p:nvPr/>
              </p:nvSpPr>
              <p:spPr bwMode="auto">
                <a:xfrm>
                  <a:off x="2195" y="2460"/>
                  <a:ext cx="11" cy="29"/>
                </a:xfrm>
                <a:custGeom>
                  <a:avLst/>
                  <a:gdLst>
                    <a:gd name="T0" fmla="*/ 0 w 11"/>
                    <a:gd name="T1" fmla="*/ 0 h 29"/>
                    <a:gd name="T2" fmla="*/ 0 w 11"/>
                    <a:gd name="T3" fmla="*/ 0 h 29"/>
                    <a:gd name="T4" fmla="*/ 0 w 11"/>
                    <a:gd name="T5" fmla="*/ 0 h 29"/>
                    <a:gd name="T6" fmla="*/ 0 w 11"/>
                    <a:gd name="T7" fmla="*/ 0 h 29"/>
                    <a:gd name="T8" fmla="*/ 0 w 11"/>
                    <a:gd name="T9" fmla="*/ 0 h 29"/>
                    <a:gd name="T10" fmla="*/ 0 w 11"/>
                    <a:gd name="T11" fmla="*/ 10 h 29"/>
                    <a:gd name="T12" fmla="*/ 0 w 11"/>
                    <a:gd name="T13" fmla="*/ 10 h 29"/>
                    <a:gd name="T14" fmla="*/ 0 w 11"/>
                    <a:gd name="T15" fmla="*/ 10 h 29"/>
                    <a:gd name="T16" fmla="*/ 0 w 11"/>
                    <a:gd name="T17" fmla="*/ 10 h 29"/>
                    <a:gd name="T18" fmla="*/ 0 w 11"/>
                    <a:gd name="T19" fmla="*/ 10 h 29"/>
                    <a:gd name="T20" fmla="*/ 0 w 11"/>
                    <a:gd name="T21" fmla="*/ 10 h 29"/>
                    <a:gd name="T22" fmla="*/ 11 w 11"/>
                    <a:gd name="T23" fmla="*/ 10 h 29"/>
                    <a:gd name="T24" fmla="*/ 11 w 11"/>
                    <a:gd name="T25" fmla="*/ 10 h 29"/>
                    <a:gd name="T26" fmla="*/ 11 w 11"/>
                    <a:gd name="T27" fmla="*/ 10 h 29"/>
                    <a:gd name="T28" fmla="*/ 11 w 11"/>
                    <a:gd name="T29" fmla="*/ 10 h 29"/>
                    <a:gd name="T30" fmla="*/ 11 w 11"/>
                    <a:gd name="T31" fmla="*/ 10 h 29"/>
                    <a:gd name="T32" fmla="*/ 11 w 11"/>
                    <a:gd name="T33" fmla="*/ 10 h 29"/>
                    <a:gd name="T34" fmla="*/ 11 w 11"/>
                    <a:gd name="T35" fmla="*/ 10 h 29"/>
                    <a:gd name="T36" fmla="*/ 11 w 11"/>
                    <a:gd name="T37" fmla="*/ 10 h 29"/>
                    <a:gd name="T38" fmla="*/ 11 w 11"/>
                    <a:gd name="T39" fmla="*/ 10 h 29"/>
                    <a:gd name="T40" fmla="*/ 11 w 11"/>
                    <a:gd name="T41" fmla="*/ 10 h 29"/>
                    <a:gd name="T42" fmla="*/ 11 w 11"/>
                    <a:gd name="T43" fmla="*/ 10 h 29"/>
                    <a:gd name="T44" fmla="*/ 11 w 11"/>
                    <a:gd name="T45" fmla="*/ 10 h 29"/>
                    <a:gd name="T46" fmla="*/ 11 w 11"/>
                    <a:gd name="T47" fmla="*/ 20 h 29"/>
                    <a:gd name="T48" fmla="*/ 11 w 11"/>
                    <a:gd name="T49" fmla="*/ 20 h 29"/>
                    <a:gd name="T50" fmla="*/ 11 w 11"/>
                    <a:gd name="T51" fmla="*/ 20 h 29"/>
                    <a:gd name="T52" fmla="*/ 11 w 11"/>
                    <a:gd name="T53" fmla="*/ 20 h 29"/>
                    <a:gd name="T54" fmla="*/ 11 w 11"/>
                    <a:gd name="T55" fmla="*/ 20 h 29"/>
                    <a:gd name="T56" fmla="*/ 11 w 11"/>
                    <a:gd name="T57" fmla="*/ 20 h 29"/>
                    <a:gd name="T58" fmla="*/ 11 w 11"/>
                    <a:gd name="T59" fmla="*/ 20 h 29"/>
                    <a:gd name="T60" fmla="*/ 11 w 11"/>
                    <a:gd name="T61" fmla="*/ 20 h 29"/>
                    <a:gd name="T62" fmla="*/ 11 w 11"/>
                    <a:gd name="T63" fmla="*/ 20 h 29"/>
                    <a:gd name="T64" fmla="*/ 11 w 11"/>
                    <a:gd name="T65" fmla="*/ 20 h 29"/>
                    <a:gd name="T66" fmla="*/ 11 w 11"/>
                    <a:gd name="T67" fmla="*/ 20 h 29"/>
                    <a:gd name="T68" fmla="*/ 11 w 11"/>
                    <a:gd name="T69" fmla="*/ 20 h 29"/>
                    <a:gd name="T70" fmla="*/ 11 w 11"/>
                    <a:gd name="T71" fmla="*/ 20 h 29"/>
                    <a:gd name="T72" fmla="*/ 11 w 11"/>
                    <a:gd name="T73" fmla="*/ 20 h 29"/>
                    <a:gd name="T74" fmla="*/ 11 w 11"/>
                    <a:gd name="T75" fmla="*/ 20 h 29"/>
                    <a:gd name="T76" fmla="*/ 11 w 11"/>
                    <a:gd name="T77" fmla="*/ 20 h 29"/>
                    <a:gd name="T78" fmla="*/ 11 w 11"/>
                    <a:gd name="T79" fmla="*/ 20 h 29"/>
                    <a:gd name="T80" fmla="*/ 11 w 11"/>
                    <a:gd name="T81" fmla="*/ 20 h 29"/>
                    <a:gd name="T82" fmla="*/ 11 w 11"/>
                    <a:gd name="T83" fmla="*/ 29 h 29"/>
                    <a:gd name="T84" fmla="*/ 11 w 11"/>
                    <a:gd name="T85" fmla="*/ 29 h 29"/>
                    <a:gd name="T86" fmla="*/ 11 w 11"/>
                    <a:gd name="T87" fmla="*/ 29 h 29"/>
                    <a:gd name="T88" fmla="*/ 11 w 11"/>
                    <a:gd name="T89" fmla="*/ 29 h 29"/>
                    <a:gd name="T90" fmla="*/ 11 w 11"/>
                    <a:gd name="T91" fmla="*/ 29 h 29"/>
                    <a:gd name="T92" fmla="*/ 11 w 11"/>
                    <a:gd name="T93" fmla="*/ 29 h 29"/>
                    <a:gd name="T94" fmla="*/ 11 w 11"/>
                    <a:gd name="T95" fmla="*/ 29 h 29"/>
                    <a:gd name="T96" fmla="*/ 11 w 11"/>
                    <a:gd name="T97" fmla="*/ 29 h 29"/>
                    <a:gd name="T98" fmla="*/ 11 w 11"/>
                    <a:gd name="T99" fmla="*/ 29 h 29"/>
                    <a:gd name="T100" fmla="*/ 11 w 11"/>
                    <a:gd name="T101" fmla="*/ 29 h 2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1"/>
                    <a:gd name="T154" fmla="*/ 0 h 29"/>
                    <a:gd name="T155" fmla="*/ 11 w 11"/>
                    <a:gd name="T156" fmla="*/ 29 h 2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1" h="2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11" y="10"/>
                      </a:lnTo>
                      <a:lnTo>
                        <a:pt x="11" y="20"/>
                      </a:lnTo>
                      <a:lnTo>
                        <a:pt x="11" y="29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85" name="Freeform 183"/>
                <p:cNvSpPr>
                  <a:spLocks/>
                </p:cNvSpPr>
                <p:nvPr/>
              </p:nvSpPr>
              <p:spPr bwMode="auto">
                <a:xfrm>
                  <a:off x="2206" y="2489"/>
                  <a:ext cx="12" cy="30"/>
                </a:xfrm>
                <a:custGeom>
                  <a:avLst/>
                  <a:gdLst>
                    <a:gd name="T0" fmla="*/ 0 w 12"/>
                    <a:gd name="T1" fmla="*/ 0 h 30"/>
                    <a:gd name="T2" fmla="*/ 0 w 12"/>
                    <a:gd name="T3" fmla="*/ 0 h 30"/>
                    <a:gd name="T4" fmla="*/ 0 w 12"/>
                    <a:gd name="T5" fmla="*/ 0 h 30"/>
                    <a:gd name="T6" fmla="*/ 0 w 12"/>
                    <a:gd name="T7" fmla="*/ 0 h 30"/>
                    <a:gd name="T8" fmla="*/ 0 w 12"/>
                    <a:gd name="T9" fmla="*/ 0 h 30"/>
                    <a:gd name="T10" fmla="*/ 0 w 12"/>
                    <a:gd name="T11" fmla="*/ 0 h 30"/>
                    <a:gd name="T12" fmla="*/ 0 w 12"/>
                    <a:gd name="T13" fmla="*/ 0 h 30"/>
                    <a:gd name="T14" fmla="*/ 0 w 12"/>
                    <a:gd name="T15" fmla="*/ 0 h 30"/>
                    <a:gd name="T16" fmla="*/ 0 w 12"/>
                    <a:gd name="T17" fmla="*/ 0 h 30"/>
                    <a:gd name="T18" fmla="*/ 0 w 12"/>
                    <a:gd name="T19" fmla="*/ 0 h 30"/>
                    <a:gd name="T20" fmla="*/ 0 w 12"/>
                    <a:gd name="T21" fmla="*/ 10 h 30"/>
                    <a:gd name="T22" fmla="*/ 0 w 12"/>
                    <a:gd name="T23" fmla="*/ 10 h 30"/>
                    <a:gd name="T24" fmla="*/ 0 w 12"/>
                    <a:gd name="T25" fmla="*/ 10 h 30"/>
                    <a:gd name="T26" fmla="*/ 0 w 12"/>
                    <a:gd name="T27" fmla="*/ 10 h 30"/>
                    <a:gd name="T28" fmla="*/ 0 w 12"/>
                    <a:gd name="T29" fmla="*/ 10 h 30"/>
                    <a:gd name="T30" fmla="*/ 0 w 12"/>
                    <a:gd name="T31" fmla="*/ 10 h 30"/>
                    <a:gd name="T32" fmla="*/ 0 w 12"/>
                    <a:gd name="T33" fmla="*/ 10 h 30"/>
                    <a:gd name="T34" fmla="*/ 0 w 12"/>
                    <a:gd name="T35" fmla="*/ 10 h 30"/>
                    <a:gd name="T36" fmla="*/ 0 w 12"/>
                    <a:gd name="T37" fmla="*/ 10 h 30"/>
                    <a:gd name="T38" fmla="*/ 0 w 12"/>
                    <a:gd name="T39" fmla="*/ 10 h 30"/>
                    <a:gd name="T40" fmla="*/ 0 w 12"/>
                    <a:gd name="T41" fmla="*/ 10 h 30"/>
                    <a:gd name="T42" fmla="*/ 0 w 12"/>
                    <a:gd name="T43" fmla="*/ 10 h 30"/>
                    <a:gd name="T44" fmla="*/ 0 w 12"/>
                    <a:gd name="T45" fmla="*/ 10 h 30"/>
                    <a:gd name="T46" fmla="*/ 0 w 12"/>
                    <a:gd name="T47" fmla="*/ 10 h 30"/>
                    <a:gd name="T48" fmla="*/ 0 w 12"/>
                    <a:gd name="T49" fmla="*/ 10 h 30"/>
                    <a:gd name="T50" fmla="*/ 0 w 12"/>
                    <a:gd name="T51" fmla="*/ 10 h 30"/>
                    <a:gd name="T52" fmla="*/ 0 w 12"/>
                    <a:gd name="T53" fmla="*/ 10 h 30"/>
                    <a:gd name="T54" fmla="*/ 0 w 12"/>
                    <a:gd name="T55" fmla="*/ 10 h 30"/>
                    <a:gd name="T56" fmla="*/ 12 w 12"/>
                    <a:gd name="T57" fmla="*/ 10 h 30"/>
                    <a:gd name="T58" fmla="*/ 12 w 12"/>
                    <a:gd name="T59" fmla="*/ 20 h 30"/>
                    <a:gd name="T60" fmla="*/ 12 w 12"/>
                    <a:gd name="T61" fmla="*/ 20 h 30"/>
                    <a:gd name="T62" fmla="*/ 12 w 12"/>
                    <a:gd name="T63" fmla="*/ 20 h 30"/>
                    <a:gd name="T64" fmla="*/ 12 w 12"/>
                    <a:gd name="T65" fmla="*/ 20 h 30"/>
                    <a:gd name="T66" fmla="*/ 12 w 12"/>
                    <a:gd name="T67" fmla="*/ 20 h 30"/>
                    <a:gd name="T68" fmla="*/ 12 w 12"/>
                    <a:gd name="T69" fmla="*/ 20 h 30"/>
                    <a:gd name="T70" fmla="*/ 12 w 12"/>
                    <a:gd name="T71" fmla="*/ 20 h 30"/>
                    <a:gd name="T72" fmla="*/ 12 w 12"/>
                    <a:gd name="T73" fmla="*/ 20 h 30"/>
                    <a:gd name="T74" fmla="*/ 12 w 12"/>
                    <a:gd name="T75" fmla="*/ 20 h 30"/>
                    <a:gd name="T76" fmla="*/ 12 w 12"/>
                    <a:gd name="T77" fmla="*/ 20 h 30"/>
                    <a:gd name="T78" fmla="*/ 12 w 12"/>
                    <a:gd name="T79" fmla="*/ 20 h 30"/>
                    <a:gd name="T80" fmla="*/ 12 w 12"/>
                    <a:gd name="T81" fmla="*/ 20 h 30"/>
                    <a:gd name="T82" fmla="*/ 12 w 12"/>
                    <a:gd name="T83" fmla="*/ 20 h 30"/>
                    <a:gd name="T84" fmla="*/ 12 w 12"/>
                    <a:gd name="T85" fmla="*/ 20 h 30"/>
                    <a:gd name="T86" fmla="*/ 12 w 12"/>
                    <a:gd name="T87" fmla="*/ 20 h 30"/>
                    <a:gd name="T88" fmla="*/ 12 w 12"/>
                    <a:gd name="T89" fmla="*/ 20 h 30"/>
                    <a:gd name="T90" fmla="*/ 12 w 12"/>
                    <a:gd name="T91" fmla="*/ 20 h 30"/>
                    <a:gd name="T92" fmla="*/ 12 w 12"/>
                    <a:gd name="T93" fmla="*/ 20 h 30"/>
                    <a:gd name="T94" fmla="*/ 12 w 12"/>
                    <a:gd name="T95" fmla="*/ 20 h 30"/>
                    <a:gd name="T96" fmla="*/ 12 w 12"/>
                    <a:gd name="T97" fmla="*/ 30 h 30"/>
                    <a:gd name="T98" fmla="*/ 12 w 12"/>
                    <a:gd name="T99" fmla="*/ 30 h 30"/>
                    <a:gd name="T100" fmla="*/ 12 w 12"/>
                    <a:gd name="T101" fmla="*/ 30 h 3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30"/>
                    <a:gd name="T155" fmla="*/ 12 w 12"/>
                    <a:gd name="T156" fmla="*/ 30 h 3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3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12" y="10"/>
                      </a:lnTo>
                      <a:lnTo>
                        <a:pt x="12" y="20"/>
                      </a:lnTo>
                      <a:lnTo>
                        <a:pt x="12" y="3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86" name="Freeform 184"/>
                <p:cNvSpPr>
                  <a:spLocks/>
                </p:cNvSpPr>
                <p:nvPr/>
              </p:nvSpPr>
              <p:spPr bwMode="auto">
                <a:xfrm>
                  <a:off x="2218" y="2519"/>
                  <a:ext cx="11" cy="19"/>
                </a:xfrm>
                <a:custGeom>
                  <a:avLst/>
                  <a:gdLst>
                    <a:gd name="T0" fmla="*/ 0 w 11"/>
                    <a:gd name="T1" fmla="*/ 0 h 19"/>
                    <a:gd name="T2" fmla="*/ 0 w 11"/>
                    <a:gd name="T3" fmla="*/ 0 h 19"/>
                    <a:gd name="T4" fmla="*/ 0 w 11"/>
                    <a:gd name="T5" fmla="*/ 0 h 19"/>
                    <a:gd name="T6" fmla="*/ 0 w 11"/>
                    <a:gd name="T7" fmla="*/ 0 h 19"/>
                    <a:gd name="T8" fmla="*/ 0 w 11"/>
                    <a:gd name="T9" fmla="*/ 0 h 19"/>
                    <a:gd name="T10" fmla="*/ 0 w 11"/>
                    <a:gd name="T11" fmla="*/ 0 h 19"/>
                    <a:gd name="T12" fmla="*/ 0 w 11"/>
                    <a:gd name="T13" fmla="*/ 0 h 19"/>
                    <a:gd name="T14" fmla="*/ 0 w 11"/>
                    <a:gd name="T15" fmla="*/ 0 h 19"/>
                    <a:gd name="T16" fmla="*/ 0 w 11"/>
                    <a:gd name="T17" fmla="*/ 0 h 19"/>
                    <a:gd name="T18" fmla="*/ 0 w 11"/>
                    <a:gd name="T19" fmla="*/ 0 h 19"/>
                    <a:gd name="T20" fmla="*/ 0 w 11"/>
                    <a:gd name="T21" fmla="*/ 0 h 19"/>
                    <a:gd name="T22" fmla="*/ 0 w 11"/>
                    <a:gd name="T23" fmla="*/ 0 h 19"/>
                    <a:gd name="T24" fmla="*/ 0 w 11"/>
                    <a:gd name="T25" fmla="*/ 0 h 19"/>
                    <a:gd name="T26" fmla="*/ 0 w 11"/>
                    <a:gd name="T27" fmla="*/ 0 h 19"/>
                    <a:gd name="T28" fmla="*/ 0 w 11"/>
                    <a:gd name="T29" fmla="*/ 0 h 19"/>
                    <a:gd name="T30" fmla="*/ 0 w 11"/>
                    <a:gd name="T31" fmla="*/ 0 h 19"/>
                    <a:gd name="T32" fmla="*/ 0 w 11"/>
                    <a:gd name="T33" fmla="*/ 0 h 19"/>
                    <a:gd name="T34" fmla="*/ 0 w 11"/>
                    <a:gd name="T35" fmla="*/ 9 h 19"/>
                    <a:gd name="T36" fmla="*/ 0 w 11"/>
                    <a:gd name="T37" fmla="*/ 9 h 19"/>
                    <a:gd name="T38" fmla="*/ 0 w 11"/>
                    <a:gd name="T39" fmla="*/ 9 h 19"/>
                    <a:gd name="T40" fmla="*/ 0 w 11"/>
                    <a:gd name="T41" fmla="*/ 9 h 19"/>
                    <a:gd name="T42" fmla="*/ 0 w 11"/>
                    <a:gd name="T43" fmla="*/ 9 h 19"/>
                    <a:gd name="T44" fmla="*/ 0 w 11"/>
                    <a:gd name="T45" fmla="*/ 9 h 19"/>
                    <a:gd name="T46" fmla="*/ 0 w 11"/>
                    <a:gd name="T47" fmla="*/ 9 h 19"/>
                    <a:gd name="T48" fmla="*/ 0 w 11"/>
                    <a:gd name="T49" fmla="*/ 9 h 19"/>
                    <a:gd name="T50" fmla="*/ 0 w 11"/>
                    <a:gd name="T51" fmla="*/ 9 h 19"/>
                    <a:gd name="T52" fmla="*/ 0 w 11"/>
                    <a:gd name="T53" fmla="*/ 9 h 19"/>
                    <a:gd name="T54" fmla="*/ 0 w 11"/>
                    <a:gd name="T55" fmla="*/ 9 h 19"/>
                    <a:gd name="T56" fmla="*/ 0 w 11"/>
                    <a:gd name="T57" fmla="*/ 9 h 19"/>
                    <a:gd name="T58" fmla="*/ 0 w 11"/>
                    <a:gd name="T59" fmla="*/ 9 h 19"/>
                    <a:gd name="T60" fmla="*/ 0 w 11"/>
                    <a:gd name="T61" fmla="*/ 9 h 19"/>
                    <a:gd name="T62" fmla="*/ 0 w 11"/>
                    <a:gd name="T63" fmla="*/ 9 h 19"/>
                    <a:gd name="T64" fmla="*/ 0 w 11"/>
                    <a:gd name="T65" fmla="*/ 9 h 19"/>
                    <a:gd name="T66" fmla="*/ 0 w 11"/>
                    <a:gd name="T67" fmla="*/ 9 h 19"/>
                    <a:gd name="T68" fmla="*/ 0 w 11"/>
                    <a:gd name="T69" fmla="*/ 9 h 19"/>
                    <a:gd name="T70" fmla="*/ 0 w 11"/>
                    <a:gd name="T71" fmla="*/ 9 h 19"/>
                    <a:gd name="T72" fmla="*/ 0 w 11"/>
                    <a:gd name="T73" fmla="*/ 9 h 19"/>
                    <a:gd name="T74" fmla="*/ 0 w 11"/>
                    <a:gd name="T75" fmla="*/ 9 h 19"/>
                    <a:gd name="T76" fmla="*/ 0 w 11"/>
                    <a:gd name="T77" fmla="*/ 19 h 19"/>
                    <a:gd name="T78" fmla="*/ 0 w 11"/>
                    <a:gd name="T79" fmla="*/ 19 h 19"/>
                    <a:gd name="T80" fmla="*/ 0 w 11"/>
                    <a:gd name="T81" fmla="*/ 19 h 19"/>
                    <a:gd name="T82" fmla="*/ 0 w 11"/>
                    <a:gd name="T83" fmla="*/ 19 h 19"/>
                    <a:gd name="T84" fmla="*/ 0 w 11"/>
                    <a:gd name="T85" fmla="*/ 19 h 19"/>
                    <a:gd name="T86" fmla="*/ 0 w 11"/>
                    <a:gd name="T87" fmla="*/ 19 h 19"/>
                    <a:gd name="T88" fmla="*/ 11 w 11"/>
                    <a:gd name="T89" fmla="*/ 19 h 19"/>
                    <a:gd name="T90" fmla="*/ 11 w 11"/>
                    <a:gd name="T91" fmla="*/ 19 h 19"/>
                    <a:gd name="T92" fmla="*/ 11 w 11"/>
                    <a:gd name="T93" fmla="*/ 19 h 19"/>
                    <a:gd name="T94" fmla="*/ 11 w 11"/>
                    <a:gd name="T95" fmla="*/ 19 h 19"/>
                    <a:gd name="T96" fmla="*/ 11 w 11"/>
                    <a:gd name="T97" fmla="*/ 19 h 19"/>
                    <a:gd name="T98" fmla="*/ 11 w 11"/>
                    <a:gd name="T99" fmla="*/ 19 h 1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1"/>
                    <a:gd name="T151" fmla="*/ 0 h 19"/>
                    <a:gd name="T152" fmla="*/ 11 w 11"/>
                    <a:gd name="T153" fmla="*/ 19 h 19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1" h="1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0" y="19"/>
                      </a:lnTo>
                      <a:lnTo>
                        <a:pt x="11" y="19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87" name="Freeform 185"/>
                <p:cNvSpPr>
                  <a:spLocks/>
                </p:cNvSpPr>
                <p:nvPr/>
              </p:nvSpPr>
              <p:spPr bwMode="auto">
                <a:xfrm>
                  <a:off x="2229" y="2538"/>
                  <a:ext cx="1" cy="20"/>
                </a:xfrm>
                <a:custGeom>
                  <a:avLst/>
                  <a:gdLst>
                    <a:gd name="T0" fmla="*/ 0 w 1"/>
                    <a:gd name="T1" fmla="*/ 0 h 20"/>
                    <a:gd name="T2" fmla="*/ 0 w 1"/>
                    <a:gd name="T3" fmla="*/ 0 h 20"/>
                    <a:gd name="T4" fmla="*/ 0 w 1"/>
                    <a:gd name="T5" fmla="*/ 0 h 20"/>
                    <a:gd name="T6" fmla="*/ 0 w 1"/>
                    <a:gd name="T7" fmla="*/ 0 h 20"/>
                    <a:gd name="T8" fmla="*/ 0 w 1"/>
                    <a:gd name="T9" fmla="*/ 0 h 20"/>
                    <a:gd name="T10" fmla="*/ 0 w 1"/>
                    <a:gd name="T11" fmla="*/ 0 h 20"/>
                    <a:gd name="T12" fmla="*/ 0 w 1"/>
                    <a:gd name="T13" fmla="*/ 0 h 20"/>
                    <a:gd name="T14" fmla="*/ 0 w 1"/>
                    <a:gd name="T15" fmla="*/ 0 h 20"/>
                    <a:gd name="T16" fmla="*/ 0 w 1"/>
                    <a:gd name="T17" fmla="*/ 0 h 20"/>
                    <a:gd name="T18" fmla="*/ 0 w 1"/>
                    <a:gd name="T19" fmla="*/ 0 h 20"/>
                    <a:gd name="T20" fmla="*/ 0 w 1"/>
                    <a:gd name="T21" fmla="*/ 0 h 20"/>
                    <a:gd name="T22" fmla="*/ 0 w 1"/>
                    <a:gd name="T23" fmla="*/ 10 h 20"/>
                    <a:gd name="T24" fmla="*/ 0 w 1"/>
                    <a:gd name="T25" fmla="*/ 10 h 20"/>
                    <a:gd name="T26" fmla="*/ 0 w 1"/>
                    <a:gd name="T27" fmla="*/ 10 h 20"/>
                    <a:gd name="T28" fmla="*/ 0 w 1"/>
                    <a:gd name="T29" fmla="*/ 10 h 20"/>
                    <a:gd name="T30" fmla="*/ 0 w 1"/>
                    <a:gd name="T31" fmla="*/ 10 h 20"/>
                    <a:gd name="T32" fmla="*/ 0 w 1"/>
                    <a:gd name="T33" fmla="*/ 10 h 20"/>
                    <a:gd name="T34" fmla="*/ 0 w 1"/>
                    <a:gd name="T35" fmla="*/ 10 h 20"/>
                    <a:gd name="T36" fmla="*/ 0 w 1"/>
                    <a:gd name="T37" fmla="*/ 10 h 20"/>
                    <a:gd name="T38" fmla="*/ 0 w 1"/>
                    <a:gd name="T39" fmla="*/ 10 h 20"/>
                    <a:gd name="T40" fmla="*/ 0 w 1"/>
                    <a:gd name="T41" fmla="*/ 10 h 20"/>
                    <a:gd name="T42" fmla="*/ 0 w 1"/>
                    <a:gd name="T43" fmla="*/ 10 h 20"/>
                    <a:gd name="T44" fmla="*/ 0 w 1"/>
                    <a:gd name="T45" fmla="*/ 10 h 20"/>
                    <a:gd name="T46" fmla="*/ 0 w 1"/>
                    <a:gd name="T47" fmla="*/ 10 h 20"/>
                    <a:gd name="T48" fmla="*/ 0 w 1"/>
                    <a:gd name="T49" fmla="*/ 10 h 20"/>
                    <a:gd name="T50" fmla="*/ 0 w 1"/>
                    <a:gd name="T51" fmla="*/ 10 h 20"/>
                    <a:gd name="T52" fmla="*/ 0 w 1"/>
                    <a:gd name="T53" fmla="*/ 10 h 20"/>
                    <a:gd name="T54" fmla="*/ 0 w 1"/>
                    <a:gd name="T55" fmla="*/ 10 h 20"/>
                    <a:gd name="T56" fmla="*/ 0 w 1"/>
                    <a:gd name="T57" fmla="*/ 10 h 20"/>
                    <a:gd name="T58" fmla="*/ 0 w 1"/>
                    <a:gd name="T59" fmla="*/ 10 h 20"/>
                    <a:gd name="T60" fmla="*/ 0 w 1"/>
                    <a:gd name="T61" fmla="*/ 10 h 20"/>
                    <a:gd name="T62" fmla="*/ 0 w 1"/>
                    <a:gd name="T63" fmla="*/ 10 h 20"/>
                    <a:gd name="T64" fmla="*/ 0 w 1"/>
                    <a:gd name="T65" fmla="*/ 10 h 20"/>
                    <a:gd name="T66" fmla="*/ 0 w 1"/>
                    <a:gd name="T67" fmla="*/ 10 h 20"/>
                    <a:gd name="T68" fmla="*/ 0 w 1"/>
                    <a:gd name="T69" fmla="*/ 10 h 20"/>
                    <a:gd name="T70" fmla="*/ 0 w 1"/>
                    <a:gd name="T71" fmla="*/ 20 h 20"/>
                    <a:gd name="T72" fmla="*/ 0 w 1"/>
                    <a:gd name="T73" fmla="*/ 20 h 20"/>
                    <a:gd name="T74" fmla="*/ 0 w 1"/>
                    <a:gd name="T75" fmla="*/ 20 h 20"/>
                    <a:gd name="T76" fmla="*/ 0 w 1"/>
                    <a:gd name="T77" fmla="*/ 20 h 20"/>
                    <a:gd name="T78" fmla="*/ 0 w 1"/>
                    <a:gd name="T79" fmla="*/ 20 h 20"/>
                    <a:gd name="T80" fmla="*/ 0 w 1"/>
                    <a:gd name="T81" fmla="*/ 20 h 20"/>
                    <a:gd name="T82" fmla="*/ 0 w 1"/>
                    <a:gd name="T83" fmla="*/ 20 h 20"/>
                    <a:gd name="T84" fmla="*/ 0 w 1"/>
                    <a:gd name="T85" fmla="*/ 20 h 20"/>
                    <a:gd name="T86" fmla="*/ 0 w 1"/>
                    <a:gd name="T87" fmla="*/ 20 h 20"/>
                    <a:gd name="T88" fmla="*/ 0 w 1"/>
                    <a:gd name="T89" fmla="*/ 20 h 20"/>
                    <a:gd name="T90" fmla="*/ 0 w 1"/>
                    <a:gd name="T91" fmla="*/ 20 h 20"/>
                    <a:gd name="T92" fmla="*/ 0 w 1"/>
                    <a:gd name="T93" fmla="*/ 20 h 20"/>
                    <a:gd name="T94" fmla="*/ 0 w 1"/>
                    <a:gd name="T95" fmla="*/ 20 h 20"/>
                    <a:gd name="T96" fmla="*/ 0 w 1"/>
                    <a:gd name="T97" fmla="*/ 20 h 20"/>
                    <a:gd name="T98" fmla="*/ 0 w 1"/>
                    <a:gd name="T99" fmla="*/ 20 h 20"/>
                    <a:gd name="T100" fmla="*/ 0 w 1"/>
                    <a:gd name="T101" fmla="*/ 20 h 2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"/>
                    <a:gd name="T154" fmla="*/ 0 h 20"/>
                    <a:gd name="T155" fmla="*/ 1 w 1"/>
                    <a:gd name="T156" fmla="*/ 20 h 2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" h="2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88" name="Freeform 186"/>
                <p:cNvSpPr>
                  <a:spLocks/>
                </p:cNvSpPr>
                <p:nvPr/>
              </p:nvSpPr>
              <p:spPr bwMode="auto">
                <a:xfrm>
                  <a:off x="2229" y="2558"/>
                  <a:ext cx="12" cy="19"/>
                </a:xfrm>
                <a:custGeom>
                  <a:avLst/>
                  <a:gdLst>
                    <a:gd name="T0" fmla="*/ 0 w 12"/>
                    <a:gd name="T1" fmla="*/ 0 h 19"/>
                    <a:gd name="T2" fmla="*/ 0 w 12"/>
                    <a:gd name="T3" fmla="*/ 0 h 19"/>
                    <a:gd name="T4" fmla="*/ 0 w 12"/>
                    <a:gd name="T5" fmla="*/ 0 h 19"/>
                    <a:gd name="T6" fmla="*/ 0 w 12"/>
                    <a:gd name="T7" fmla="*/ 0 h 19"/>
                    <a:gd name="T8" fmla="*/ 0 w 12"/>
                    <a:gd name="T9" fmla="*/ 0 h 19"/>
                    <a:gd name="T10" fmla="*/ 0 w 12"/>
                    <a:gd name="T11" fmla="*/ 0 h 19"/>
                    <a:gd name="T12" fmla="*/ 0 w 12"/>
                    <a:gd name="T13" fmla="*/ 0 h 19"/>
                    <a:gd name="T14" fmla="*/ 0 w 12"/>
                    <a:gd name="T15" fmla="*/ 0 h 19"/>
                    <a:gd name="T16" fmla="*/ 0 w 12"/>
                    <a:gd name="T17" fmla="*/ 0 h 19"/>
                    <a:gd name="T18" fmla="*/ 0 w 12"/>
                    <a:gd name="T19" fmla="*/ 0 h 19"/>
                    <a:gd name="T20" fmla="*/ 0 w 12"/>
                    <a:gd name="T21" fmla="*/ 0 h 19"/>
                    <a:gd name="T22" fmla="*/ 0 w 12"/>
                    <a:gd name="T23" fmla="*/ 9 h 19"/>
                    <a:gd name="T24" fmla="*/ 12 w 12"/>
                    <a:gd name="T25" fmla="*/ 9 h 19"/>
                    <a:gd name="T26" fmla="*/ 12 w 12"/>
                    <a:gd name="T27" fmla="*/ 9 h 19"/>
                    <a:gd name="T28" fmla="*/ 12 w 12"/>
                    <a:gd name="T29" fmla="*/ 9 h 19"/>
                    <a:gd name="T30" fmla="*/ 12 w 12"/>
                    <a:gd name="T31" fmla="*/ 9 h 19"/>
                    <a:gd name="T32" fmla="*/ 12 w 12"/>
                    <a:gd name="T33" fmla="*/ 9 h 19"/>
                    <a:gd name="T34" fmla="*/ 12 w 12"/>
                    <a:gd name="T35" fmla="*/ 9 h 19"/>
                    <a:gd name="T36" fmla="*/ 12 w 12"/>
                    <a:gd name="T37" fmla="*/ 9 h 19"/>
                    <a:gd name="T38" fmla="*/ 12 w 12"/>
                    <a:gd name="T39" fmla="*/ 9 h 19"/>
                    <a:gd name="T40" fmla="*/ 12 w 12"/>
                    <a:gd name="T41" fmla="*/ 9 h 19"/>
                    <a:gd name="T42" fmla="*/ 12 w 12"/>
                    <a:gd name="T43" fmla="*/ 9 h 19"/>
                    <a:gd name="T44" fmla="*/ 12 w 12"/>
                    <a:gd name="T45" fmla="*/ 9 h 19"/>
                    <a:gd name="T46" fmla="*/ 12 w 12"/>
                    <a:gd name="T47" fmla="*/ 9 h 19"/>
                    <a:gd name="T48" fmla="*/ 12 w 12"/>
                    <a:gd name="T49" fmla="*/ 9 h 19"/>
                    <a:gd name="T50" fmla="*/ 12 w 12"/>
                    <a:gd name="T51" fmla="*/ 9 h 19"/>
                    <a:gd name="T52" fmla="*/ 12 w 12"/>
                    <a:gd name="T53" fmla="*/ 9 h 19"/>
                    <a:gd name="T54" fmla="*/ 12 w 12"/>
                    <a:gd name="T55" fmla="*/ 9 h 19"/>
                    <a:gd name="T56" fmla="*/ 12 w 12"/>
                    <a:gd name="T57" fmla="*/ 9 h 19"/>
                    <a:gd name="T58" fmla="*/ 12 w 12"/>
                    <a:gd name="T59" fmla="*/ 9 h 19"/>
                    <a:gd name="T60" fmla="*/ 12 w 12"/>
                    <a:gd name="T61" fmla="*/ 9 h 19"/>
                    <a:gd name="T62" fmla="*/ 12 w 12"/>
                    <a:gd name="T63" fmla="*/ 9 h 19"/>
                    <a:gd name="T64" fmla="*/ 12 w 12"/>
                    <a:gd name="T65" fmla="*/ 9 h 19"/>
                    <a:gd name="T66" fmla="*/ 12 w 12"/>
                    <a:gd name="T67" fmla="*/ 9 h 19"/>
                    <a:gd name="T68" fmla="*/ 12 w 12"/>
                    <a:gd name="T69" fmla="*/ 9 h 19"/>
                    <a:gd name="T70" fmla="*/ 12 w 12"/>
                    <a:gd name="T71" fmla="*/ 9 h 19"/>
                    <a:gd name="T72" fmla="*/ 12 w 12"/>
                    <a:gd name="T73" fmla="*/ 9 h 19"/>
                    <a:gd name="T74" fmla="*/ 12 w 12"/>
                    <a:gd name="T75" fmla="*/ 9 h 19"/>
                    <a:gd name="T76" fmla="*/ 12 w 12"/>
                    <a:gd name="T77" fmla="*/ 9 h 19"/>
                    <a:gd name="T78" fmla="*/ 12 w 12"/>
                    <a:gd name="T79" fmla="*/ 9 h 19"/>
                    <a:gd name="T80" fmla="*/ 12 w 12"/>
                    <a:gd name="T81" fmla="*/ 19 h 19"/>
                    <a:gd name="T82" fmla="*/ 12 w 12"/>
                    <a:gd name="T83" fmla="*/ 19 h 19"/>
                    <a:gd name="T84" fmla="*/ 12 w 12"/>
                    <a:gd name="T85" fmla="*/ 19 h 19"/>
                    <a:gd name="T86" fmla="*/ 12 w 12"/>
                    <a:gd name="T87" fmla="*/ 19 h 19"/>
                    <a:gd name="T88" fmla="*/ 12 w 12"/>
                    <a:gd name="T89" fmla="*/ 19 h 19"/>
                    <a:gd name="T90" fmla="*/ 12 w 12"/>
                    <a:gd name="T91" fmla="*/ 19 h 19"/>
                    <a:gd name="T92" fmla="*/ 12 w 12"/>
                    <a:gd name="T93" fmla="*/ 19 h 19"/>
                    <a:gd name="T94" fmla="*/ 12 w 12"/>
                    <a:gd name="T95" fmla="*/ 19 h 19"/>
                    <a:gd name="T96" fmla="*/ 12 w 12"/>
                    <a:gd name="T97" fmla="*/ 19 h 19"/>
                    <a:gd name="T98" fmla="*/ 12 w 12"/>
                    <a:gd name="T99" fmla="*/ 19 h 19"/>
                    <a:gd name="T100" fmla="*/ 12 w 12"/>
                    <a:gd name="T101" fmla="*/ 19 h 1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19"/>
                    <a:gd name="T155" fmla="*/ 12 w 12"/>
                    <a:gd name="T156" fmla="*/ 19 h 1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1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2" y="9"/>
                      </a:lnTo>
                      <a:lnTo>
                        <a:pt x="12" y="19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89" name="Freeform 187"/>
                <p:cNvSpPr>
                  <a:spLocks/>
                </p:cNvSpPr>
                <p:nvPr/>
              </p:nvSpPr>
              <p:spPr bwMode="auto">
                <a:xfrm>
                  <a:off x="2241" y="2577"/>
                  <a:ext cx="11" cy="10"/>
                </a:xfrm>
                <a:custGeom>
                  <a:avLst/>
                  <a:gdLst>
                    <a:gd name="T0" fmla="*/ 0 w 11"/>
                    <a:gd name="T1" fmla="*/ 0 h 10"/>
                    <a:gd name="T2" fmla="*/ 0 w 11"/>
                    <a:gd name="T3" fmla="*/ 0 h 10"/>
                    <a:gd name="T4" fmla="*/ 0 w 11"/>
                    <a:gd name="T5" fmla="*/ 0 h 10"/>
                    <a:gd name="T6" fmla="*/ 0 w 11"/>
                    <a:gd name="T7" fmla="*/ 0 h 10"/>
                    <a:gd name="T8" fmla="*/ 0 w 11"/>
                    <a:gd name="T9" fmla="*/ 0 h 10"/>
                    <a:gd name="T10" fmla="*/ 0 w 11"/>
                    <a:gd name="T11" fmla="*/ 0 h 10"/>
                    <a:gd name="T12" fmla="*/ 0 w 11"/>
                    <a:gd name="T13" fmla="*/ 0 h 10"/>
                    <a:gd name="T14" fmla="*/ 0 w 11"/>
                    <a:gd name="T15" fmla="*/ 0 h 10"/>
                    <a:gd name="T16" fmla="*/ 0 w 11"/>
                    <a:gd name="T17" fmla="*/ 0 h 10"/>
                    <a:gd name="T18" fmla="*/ 0 w 11"/>
                    <a:gd name="T19" fmla="*/ 0 h 10"/>
                    <a:gd name="T20" fmla="*/ 0 w 11"/>
                    <a:gd name="T21" fmla="*/ 0 h 10"/>
                    <a:gd name="T22" fmla="*/ 0 w 11"/>
                    <a:gd name="T23" fmla="*/ 0 h 10"/>
                    <a:gd name="T24" fmla="*/ 0 w 11"/>
                    <a:gd name="T25" fmla="*/ 0 h 10"/>
                    <a:gd name="T26" fmla="*/ 0 w 11"/>
                    <a:gd name="T27" fmla="*/ 0 h 10"/>
                    <a:gd name="T28" fmla="*/ 0 w 11"/>
                    <a:gd name="T29" fmla="*/ 0 h 10"/>
                    <a:gd name="T30" fmla="*/ 0 w 11"/>
                    <a:gd name="T31" fmla="*/ 0 h 10"/>
                    <a:gd name="T32" fmla="*/ 0 w 11"/>
                    <a:gd name="T33" fmla="*/ 0 h 10"/>
                    <a:gd name="T34" fmla="*/ 0 w 11"/>
                    <a:gd name="T35" fmla="*/ 0 h 10"/>
                    <a:gd name="T36" fmla="*/ 0 w 11"/>
                    <a:gd name="T37" fmla="*/ 0 h 10"/>
                    <a:gd name="T38" fmla="*/ 0 w 11"/>
                    <a:gd name="T39" fmla="*/ 0 h 10"/>
                    <a:gd name="T40" fmla="*/ 0 w 11"/>
                    <a:gd name="T41" fmla="*/ 0 h 10"/>
                    <a:gd name="T42" fmla="*/ 0 w 11"/>
                    <a:gd name="T43" fmla="*/ 0 h 10"/>
                    <a:gd name="T44" fmla="*/ 0 w 11"/>
                    <a:gd name="T45" fmla="*/ 0 h 10"/>
                    <a:gd name="T46" fmla="*/ 0 w 11"/>
                    <a:gd name="T47" fmla="*/ 0 h 10"/>
                    <a:gd name="T48" fmla="*/ 0 w 11"/>
                    <a:gd name="T49" fmla="*/ 10 h 10"/>
                    <a:gd name="T50" fmla="*/ 0 w 11"/>
                    <a:gd name="T51" fmla="*/ 10 h 10"/>
                    <a:gd name="T52" fmla="*/ 0 w 11"/>
                    <a:gd name="T53" fmla="*/ 10 h 10"/>
                    <a:gd name="T54" fmla="*/ 0 w 11"/>
                    <a:gd name="T55" fmla="*/ 10 h 10"/>
                    <a:gd name="T56" fmla="*/ 11 w 11"/>
                    <a:gd name="T57" fmla="*/ 10 h 10"/>
                    <a:gd name="T58" fmla="*/ 11 w 11"/>
                    <a:gd name="T59" fmla="*/ 10 h 10"/>
                    <a:gd name="T60" fmla="*/ 11 w 11"/>
                    <a:gd name="T61" fmla="*/ 10 h 10"/>
                    <a:gd name="T62" fmla="*/ 11 w 11"/>
                    <a:gd name="T63" fmla="*/ 10 h 10"/>
                    <a:gd name="T64" fmla="*/ 11 w 11"/>
                    <a:gd name="T65" fmla="*/ 10 h 10"/>
                    <a:gd name="T66" fmla="*/ 11 w 11"/>
                    <a:gd name="T67" fmla="*/ 10 h 10"/>
                    <a:gd name="T68" fmla="*/ 11 w 11"/>
                    <a:gd name="T69" fmla="*/ 10 h 10"/>
                    <a:gd name="T70" fmla="*/ 11 w 11"/>
                    <a:gd name="T71" fmla="*/ 10 h 10"/>
                    <a:gd name="T72" fmla="*/ 11 w 11"/>
                    <a:gd name="T73" fmla="*/ 10 h 10"/>
                    <a:gd name="T74" fmla="*/ 11 w 11"/>
                    <a:gd name="T75" fmla="*/ 10 h 10"/>
                    <a:gd name="T76" fmla="*/ 11 w 11"/>
                    <a:gd name="T77" fmla="*/ 10 h 10"/>
                    <a:gd name="T78" fmla="*/ 11 w 11"/>
                    <a:gd name="T79" fmla="*/ 10 h 10"/>
                    <a:gd name="T80" fmla="*/ 11 w 11"/>
                    <a:gd name="T81" fmla="*/ 10 h 10"/>
                    <a:gd name="T82" fmla="*/ 11 w 11"/>
                    <a:gd name="T83" fmla="*/ 10 h 10"/>
                    <a:gd name="T84" fmla="*/ 11 w 11"/>
                    <a:gd name="T85" fmla="*/ 10 h 10"/>
                    <a:gd name="T86" fmla="*/ 11 w 11"/>
                    <a:gd name="T87" fmla="*/ 10 h 10"/>
                    <a:gd name="T88" fmla="*/ 11 w 11"/>
                    <a:gd name="T89" fmla="*/ 10 h 10"/>
                    <a:gd name="T90" fmla="*/ 11 w 11"/>
                    <a:gd name="T91" fmla="*/ 10 h 10"/>
                    <a:gd name="T92" fmla="*/ 11 w 11"/>
                    <a:gd name="T93" fmla="*/ 10 h 10"/>
                    <a:gd name="T94" fmla="*/ 11 w 11"/>
                    <a:gd name="T95" fmla="*/ 10 h 10"/>
                    <a:gd name="T96" fmla="*/ 11 w 11"/>
                    <a:gd name="T97" fmla="*/ 10 h 10"/>
                    <a:gd name="T98" fmla="*/ 11 w 11"/>
                    <a:gd name="T99" fmla="*/ 10 h 10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1"/>
                    <a:gd name="T151" fmla="*/ 0 h 10"/>
                    <a:gd name="T152" fmla="*/ 11 w 11"/>
                    <a:gd name="T153" fmla="*/ 10 h 10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1" h="1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11" y="1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0" name="Freeform 188"/>
                <p:cNvSpPr>
                  <a:spLocks/>
                </p:cNvSpPr>
                <p:nvPr/>
              </p:nvSpPr>
              <p:spPr bwMode="auto">
                <a:xfrm>
                  <a:off x="2252" y="2587"/>
                  <a:ext cx="12" cy="10"/>
                </a:xfrm>
                <a:custGeom>
                  <a:avLst/>
                  <a:gdLst>
                    <a:gd name="T0" fmla="*/ 0 w 12"/>
                    <a:gd name="T1" fmla="*/ 0 h 10"/>
                    <a:gd name="T2" fmla="*/ 0 w 12"/>
                    <a:gd name="T3" fmla="*/ 0 h 10"/>
                    <a:gd name="T4" fmla="*/ 0 w 12"/>
                    <a:gd name="T5" fmla="*/ 0 h 10"/>
                    <a:gd name="T6" fmla="*/ 0 w 12"/>
                    <a:gd name="T7" fmla="*/ 0 h 10"/>
                    <a:gd name="T8" fmla="*/ 0 w 12"/>
                    <a:gd name="T9" fmla="*/ 0 h 10"/>
                    <a:gd name="T10" fmla="*/ 0 w 12"/>
                    <a:gd name="T11" fmla="*/ 0 h 10"/>
                    <a:gd name="T12" fmla="*/ 0 w 12"/>
                    <a:gd name="T13" fmla="*/ 0 h 10"/>
                    <a:gd name="T14" fmla="*/ 0 w 12"/>
                    <a:gd name="T15" fmla="*/ 0 h 10"/>
                    <a:gd name="T16" fmla="*/ 0 w 12"/>
                    <a:gd name="T17" fmla="*/ 0 h 10"/>
                    <a:gd name="T18" fmla="*/ 0 w 12"/>
                    <a:gd name="T19" fmla="*/ 0 h 10"/>
                    <a:gd name="T20" fmla="*/ 0 w 12"/>
                    <a:gd name="T21" fmla="*/ 0 h 10"/>
                    <a:gd name="T22" fmla="*/ 0 w 12"/>
                    <a:gd name="T23" fmla="*/ 0 h 10"/>
                    <a:gd name="T24" fmla="*/ 0 w 12"/>
                    <a:gd name="T25" fmla="*/ 0 h 10"/>
                    <a:gd name="T26" fmla="*/ 0 w 12"/>
                    <a:gd name="T27" fmla="*/ 0 h 10"/>
                    <a:gd name="T28" fmla="*/ 0 w 12"/>
                    <a:gd name="T29" fmla="*/ 0 h 10"/>
                    <a:gd name="T30" fmla="*/ 0 w 12"/>
                    <a:gd name="T31" fmla="*/ 0 h 10"/>
                    <a:gd name="T32" fmla="*/ 0 w 12"/>
                    <a:gd name="T33" fmla="*/ 0 h 10"/>
                    <a:gd name="T34" fmla="*/ 0 w 12"/>
                    <a:gd name="T35" fmla="*/ 0 h 10"/>
                    <a:gd name="T36" fmla="*/ 0 w 12"/>
                    <a:gd name="T37" fmla="*/ 0 h 10"/>
                    <a:gd name="T38" fmla="*/ 0 w 12"/>
                    <a:gd name="T39" fmla="*/ 0 h 10"/>
                    <a:gd name="T40" fmla="*/ 0 w 12"/>
                    <a:gd name="T41" fmla="*/ 0 h 10"/>
                    <a:gd name="T42" fmla="*/ 0 w 12"/>
                    <a:gd name="T43" fmla="*/ 0 h 10"/>
                    <a:gd name="T44" fmla="*/ 0 w 12"/>
                    <a:gd name="T45" fmla="*/ 0 h 10"/>
                    <a:gd name="T46" fmla="*/ 0 w 12"/>
                    <a:gd name="T47" fmla="*/ 10 h 10"/>
                    <a:gd name="T48" fmla="*/ 0 w 12"/>
                    <a:gd name="T49" fmla="*/ 10 h 10"/>
                    <a:gd name="T50" fmla="*/ 0 w 12"/>
                    <a:gd name="T51" fmla="*/ 10 h 10"/>
                    <a:gd name="T52" fmla="*/ 0 w 12"/>
                    <a:gd name="T53" fmla="*/ 10 h 10"/>
                    <a:gd name="T54" fmla="*/ 0 w 12"/>
                    <a:gd name="T55" fmla="*/ 10 h 10"/>
                    <a:gd name="T56" fmla="*/ 0 w 12"/>
                    <a:gd name="T57" fmla="*/ 10 h 10"/>
                    <a:gd name="T58" fmla="*/ 0 w 12"/>
                    <a:gd name="T59" fmla="*/ 10 h 10"/>
                    <a:gd name="T60" fmla="*/ 0 w 12"/>
                    <a:gd name="T61" fmla="*/ 10 h 10"/>
                    <a:gd name="T62" fmla="*/ 0 w 12"/>
                    <a:gd name="T63" fmla="*/ 10 h 10"/>
                    <a:gd name="T64" fmla="*/ 0 w 12"/>
                    <a:gd name="T65" fmla="*/ 10 h 10"/>
                    <a:gd name="T66" fmla="*/ 0 w 12"/>
                    <a:gd name="T67" fmla="*/ 10 h 10"/>
                    <a:gd name="T68" fmla="*/ 0 w 12"/>
                    <a:gd name="T69" fmla="*/ 10 h 10"/>
                    <a:gd name="T70" fmla="*/ 0 w 12"/>
                    <a:gd name="T71" fmla="*/ 10 h 10"/>
                    <a:gd name="T72" fmla="*/ 0 w 12"/>
                    <a:gd name="T73" fmla="*/ 10 h 10"/>
                    <a:gd name="T74" fmla="*/ 0 w 12"/>
                    <a:gd name="T75" fmla="*/ 10 h 10"/>
                    <a:gd name="T76" fmla="*/ 0 w 12"/>
                    <a:gd name="T77" fmla="*/ 10 h 10"/>
                    <a:gd name="T78" fmla="*/ 0 w 12"/>
                    <a:gd name="T79" fmla="*/ 10 h 10"/>
                    <a:gd name="T80" fmla="*/ 0 w 12"/>
                    <a:gd name="T81" fmla="*/ 10 h 10"/>
                    <a:gd name="T82" fmla="*/ 0 w 12"/>
                    <a:gd name="T83" fmla="*/ 10 h 10"/>
                    <a:gd name="T84" fmla="*/ 0 w 12"/>
                    <a:gd name="T85" fmla="*/ 10 h 10"/>
                    <a:gd name="T86" fmla="*/ 0 w 12"/>
                    <a:gd name="T87" fmla="*/ 10 h 10"/>
                    <a:gd name="T88" fmla="*/ 12 w 12"/>
                    <a:gd name="T89" fmla="*/ 10 h 10"/>
                    <a:gd name="T90" fmla="*/ 12 w 12"/>
                    <a:gd name="T91" fmla="*/ 10 h 10"/>
                    <a:gd name="T92" fmla="*/ 12 w 12"/>
                    <a:gd name="T93" fmla="*/ 10 h 10"/>
                    <a:gd name="T94" fmla="*/ 12 w 12"/>
                    <a:gd name="T95" fmla="*/ 10 h 10"/>
                    <a:gd name="T96" fmla="*/ 12 w 12"/>
                    <a:gd name="T97" fmla="*/ 10 h 10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2"/>
                    <a:gd name="T148" fmla="*/ 0 h 10"/>
                    <a:gd name="T149" fmla="*/ 12 w 12"/>
                    <a:gd name="T150" fmla="*/ 10 h 10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2" h="1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12" y="1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1" name="Freeform 189"/>
                <p:cNvSpPr>
                  <a:spLocks/>
                </p:cNvSpPr>
                <p:nvPr/>
              </p:nvSpPr>
              <p:spPr bwMode="auto">
                <a:xfrm>
                  <a:off x="2264" y="2597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0 w 1"/>
                    <a:gd name="T23" fmla="*/ 0 h 1"/>
                    <a:gd name="T24" fmla="*/ 0 w 1"/>
                    <a:gd name="T25" fmla="*/ 0 h 1"/>
                    <a:gd name="T26" fmla="*/ 0 w 1"/>
                    <a:gd name="T27" fmla="*/ 0 h 1"/>
                    <a:gd name="T28" fmla="*/ 0 w 1"/>
                    <a:gd name="T29" fmla="*/ 0 h 1"/>
                    <a:gd name="T30" fmla="*/ 0 w 1"/>
                    <a:gd name="T31" fmla="*/ 0 h 1"/>
                    <a:gd name="T32" fmla="*/ 0 w 1"/>
                    <a:gd name="T33" fmla="*/ 0 h 1"/>
                    <a:gd name="T34" fmla="*/ 0 w 1"/>
                    <a:gd name="T35" fmla="*/ 0 h 1"/>
                    <a:gd name="T36" fmla="*/ 0 w 1"/>
                    <a:gd name="T37" fmla="*/ 0 h 1"/>
                    <a:gd name="T38" fmla="*/ 0 w 1"/>
                    <a:gd name="T39" fmla="*/ 0 h 1"/>
                    <a:gd name="T40" fmla="*/ 0 w 1"/>
                    <a:gd name="T41" fmla="*/ 0 h 1"/>
                    <a:gd name="T42" fmla="*/ 0 w 1"/>
                    <a:gd name="T43" fmla="*/ 0 h 1"/>
                    <a:gd name="T44" fmla="*/ 0 w 1"/>
                    <a:gd name="T45" fmla="*/ 0 h 1"/>
                    <a:gd name="T46" fmla="*/ 0 w 1"/>
                    <a:gd name="T47" fmla="*/ 0 h 1"/>
                    <a:gd name="T48" fmla="*/ 0 w 1"/>
                    <a:gd name="T49" fmla="*/ 0 h 1"/>
                    <a:gd name="T50" fmla="*/ 0 w 1"/>
                    <a:gd name="T51" fmla="*/ 0 h 1"/>
                    <a:gd name="T52" fmla="*/ 0 w 1"/>
                    <a:gd name="T53" fmla="*/ 0 h 1"/>
                    <a:gd name="T54" fmla="*/ 0 w 1"/>
                    <a:gd name="T55" fmla="*/ 0 h 1"/>
                    <a:gd name="T56" fmla="*/ 0 w 1"/>
                    <a:gd name="T57" fmla="*/ 0 h 1"/>
                    <a:gd name="T58" fmla="*/ 0 w 1"/>
                    <a:gd name="T59" fmla="*/ 0 h 1"/>
                    <a:gd name="T60" fmla="*/ 0 w 1"/>
                    <a:gd name="T61" fmla="*/ 0 h 1"/>
                    <a:gd name="T62" fmla="*/ 0 w 1"/>
                    <a:gd name="T63" fmla="*/ 0 h 1"/>
                    <a:gd name="T64" fmla="*/ 0 w 1"/>
                    <a:gd name="T65" fmla="*/ 0 h 1"/>
                    <a:gd name="T66" fmla="*/ 0 w 1"/>
                    <a:gd name="T67" fmla="*/ 0 h 1"/>
                    <a:gd name="T68" fmla="*/ 0 w 1"/>
                    <a:gd name="T69" fmla="*/ 0 h 1"/>
                    <a:gd name="T70" fmla="*/ 0 w 1"/>
                    <a:gd name="T71" fmla="*/ 0 h 1"/>
                    <a:gd name="T72" fmla="*/ 0 w 1"/>
                    <a:gd name="T73" fmla="*/ 0 h 1"/>
                    <a:gd name="T74" fmla="*/ 0 w 1"/>
                    <a:gd name="T75" fmla="*/ 0 h 1"/>
                    <a:gd name="T76" fmla="*/ 0 w 1"/>
                    <a:gd name="T77" fmla="*/ 0 h 1"/>
                    <a:gd name="T78" fmla="*/ 0 w 1"/>
                    <a:gd name="T79" fmla="*/ 0 h 1"/>
                    <a:gd name="T80" fmla="*/ 0 w 1"/>
                    <a:gd name="T81" fmla="*/ 0 h 1"/>
                    <a:gd name="T82" fmla="*/ 0 w 1"/>
                    <a:gd name="T83" fmla="*/ 0 h 1"/>
                    <a:gd name="T84" fmla="*/ 0 w 1"/>
                    <a:gd name="T85" fmla="*/ 0 h 1"/>
                    <a:gd name="T86" fmla="*/ 0 w 1"/>
                    <a:gd name="T87" fmla="*/ 0 h 1"/>
                    <a:gd name="T88" fmla="*/ 0 w 1"/>
                    <a:gd name="T89" fmla="*/ 0 h 1"/>
                    <a:gd name="T90" fmla="*/ 0 w 1"/>
                    <a:gd name="T91" fmla="*/ 0 h 1"/>
                    <a:gd name="T92" fmla="*/ 0 w 1"/>
                    <a:gd name="T93" fmla="*/ 0 h 1"/>
                    <a:gd name="T94" fmla="*/ 0 w 1"/>
                    <a:gd name="T95" fmla="*/ 0 h 1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"/>
                    <a:gd name="T145" fmla="*/ 0 h 1"/>
                    <a:gd name="T146" fmla="*/ 1 w 1"/>
                    <a:gd name="T147" fmla="*/ 1 h 1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2" name="Freeform 190"/>
                <p:cNvSpPr>
                  <a:spLocks/>
                </p:cNvSpPr>
                <p:nvPr/>
              </p:nvSpPr>
              <p:spPr bwMode="auto">
                <a:xfrm>
                  <a:off x="2264" y="2597"/>
                  <a:ext cx="12" cy="1"/>
                </a:xfrm>
                <a:custGeom>
                  <a:avLst/>
                  <a:gdLst>
                    <a:gd name="T0" fmla="*/ 0 w 12"/>
                    <a:gd name="T1" fmla="*/ 0 h 1"/>
                    <a:gd name="T2" fmla="*/ 0 w 12"/>
                    <a:gd name="T3" fmla="*/ 0 h 1"/>
                    <a:gd name="T4" fmla="*/ 0 w 12"/>
                    <a:gd name="T5" fmla="*/ 0 h 1"/>
                    <a:gd name="T6" fmla="*/ 0 w 12"/>
                    <a:gd name="T7" fmla="*/ 0 h 1"/>
                    <a:gd name="T8" fmla="*/ 0 w 12"/>
                    <a:gd name="T9" fmla="*/ 0 h 1"/>
                    <a:gd name="T10" fmla="*/ 0 w 12"/>
                    <a:gd name="T11" fmla="*/ 0 h 1"/>
                    <a:gd name="T12" fmla="*/ 0 w 12"/>
                    <a:gd name="T13" fmla="*/ 0 h 1"/>
                    <a:gd name="T14" fmla="*/ 0 w 12"/>
                    <a:gd name="T15" fmla="*/ 0 h 1"/>
                    <a:gd name="T16" fmla="*/ 0 w 12"/>
                    <a:gd name="T17" fmla="*/ 0 h 1"/>
                    <a:gd name="T18" fmla="*/ 0 w 12"/>
                    <a:gd name="T19" fmla="*/ 0 h 1"/>
                    <a:gd name="T20" fmla="*/ 0 w 12"/>
                    <a:gd name="T21" fmla="*/ 0 h 1"/>
                    <a:gd name="T22" fmla="*/ 0 w 12"/>
                    <a:gd name="T23" fmla="*/ 0 h 1"/>
                    <a:gd name="T24" fmla="*/ 0 w 12"/>
                    <a:gd name="T25" fmla="*/ 0 h 1"/>
                    <a:gd name="T26" fmla="*/ 0 w 12"/>
                    <a:gd name="T27" fmla="*/ 0 h 1"/>
                    <a:gd name="T28" fmla="*/ 12 w 12"/>
                    <a:gd name="T29" fmla="*/ 0 h 1"/>
                    <a:gd name="T30" fmla="*/ 12 w 12"/>
                    <a:gd name="T31" fmla="*/ 0 h 1"/>
                    <a:gd name="T32" fmla="*/ 12 w 12"/>
                    <a:gd name="T33" fmla="*/ 0 h 1"/>
                    <a:gd name="T34" fmla="*/ 12 w 12"/>
                    <a:gd name="T35" fmla="*/ 0 h 1"/>
                    <a:gd name="T36" fmla="*/ 12 w 12"/>
                    <a:gd name="T37" fmla="*/ 0 h 1"/>
                    <a:gd name="T38" fmla="*/ 12 w 12"/>
                    <a:gd name="T39" fmla="*/ 0 h 1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2"/>
                    <a:gd name="T61" fmla="*/ 0 h 1"/>
                    <a:gd name="T62" fmla="*/ 12 w 12"/>
                    <a:gd name="T63" fmla="*/ 1 h 1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2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3" name="Freeform 191"/>
                <p:cNvSpPr>
                  <a:spLocks/>
                </p:cNvSpPr>
                <p:nvPr/>
              </p:nvSpPr>
              <p:spPr bwMode="auto">
                <a:xfrm>
                  <a:off x="2276" y="2597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0 w 1"/>
                    <a:gd name="T23" fmla="*/ 0 h 1"/>
                    <a:gd name="T24" fmla="*/ 0 w 1"/>
                    <a:gd name="T25" fmla="*/ 0 h 1"/>
                    <a:gd name="T26" fmla="*/ 0 w 1"/>
                    <a:gd name="T27" fmla="*/ 0 h 1"/>
                    <a:gd name="T28" fmla="*/ 0 w 1"/>
                    <a:gd name="T29" fmla="*/ 0 h 1"/>
                    <a:gd name="T30" fmla="*/ 0 w 1"/>
                    <a:gd name="T31" fmla="*/ 0 h 1"/>
                    <a:gd name="T32" fmla="*/ 0 w 1"/>
                    <a:gd name="T33" fmla="*/ 0 h 1"/>
                    <a:gd name="T34" fmla="*/ 0 w 1"/>
                    <a:gd name="T35" fmla="*/ 0 h 1"/>
                    <a:gd name="T36" fmla="*/ 0 w 1"/>
                    <a:gd name="T37" fmla="*/ 0 h 1"/>
                    <a:gd name="T38" fmla="*/ 0 w 1"/>
                    <a:gd name="T39" fmla="*/ 0 h 1"/>
                    <a:gd name="T40" fmla="*/ 0 w 1"/>
                    <a:gd name="T41" fmla="*/ 0 h 1"/>
                    <a:gd name="T42" fmla="*/ 0 w 1"/>
                    <a:gd name="T43" fmla="*/ 0 h 1"/>
                    <a:gd name="T44" fmla="*/ 0 w 1"/>
                    <a:gd name="T45" fmla="*/ 0 h 1"/>
                    <a:gd name="T46" fmla="*/ 0 w 1"/>
                    <a:gd name="T47" fmla="*/ 0 h 1"/>
                    <a:gd name="T48" fmla="*/ 0 w 1"/>
                    <a:gd name="T49" fmla="*/ 0 h 1"/>
                    <a:gd name="T50" fmla="*/ 0 w 1"/>
                    <a:gd name="T51" fmla="*/ 0 h 1"/>
                    <a:gd name="T52" fmla="*/ 0 w 1"/>
                    <a:gd name="T53" fmla="*/ 0 h 1"/>
                    <a:gd name="T54" fmla="*/ 0 w 1"/>
                    <a:gd name="T55" fmla="*/ 0 h 1"/>
                    <a:gd name="T56" fmla="*/ 0 w 1"/>
                    <a:gd name="T57" fmla="*/ 0 h 1"/>
                    <a:gd name="T58" fmla="*/ 0 w 1"/>
                    <a:gd name="T59" fmla="*/ 0 h 1"/>
                    <a:gd name="T60" fmla="*/ 0 w 1"/>
                    <a:gd name="T61" fmla="*/ 0 h 1"/>
                    <a:gd name="T62" fmla="*/ 0 w 1"/>
                    <a:gd name="T63" fmla="*/ 0 h 1"/>
                    <a:gd name="T64" fmla="*/ 0 w 1"/>
                    <a:gd name="T65" fmla="*/ 0 h 1"/>
                    <a:gd name="T66" fmla="*/ 0 w 1"/>
                    <a:gd name="T67" fmla="*/ 0 h 1"/>
                    <a:gd name="T68" fmla="*/ 0 w 1"/>
                    <a:gd name="T69" fmla="*/ 0 h 1"/>
                    <a:gd name="T70" fmla="*/ 0 w 1"/>
                    <a:gd name="T71" fmla="*/ 0 h 1"/>
                    <a:gd name="T72" fmla="*/ 0 w 1"/>
                    <a:gd name="T73" fmla="*/ 0 h 1"/>
                    <a:gd name="T74" fmla="*/ 0 w 1"/>
                    <a:gd name="T75" fmla="*/ 0 h 1"/>
                    <a:gd name="T76" fmla="*/ 0 w 1"/>
                    <a:gd name="T77" fmla="*/ 0 h 1"/>
                    <a:gd name="T78" fmla="*/ 0 w 1"/>
                    <a:gd name="T79" fmla="*/ 0 h 1"/>
                    <a:gd name="T80" fmla="*/ 0 w 1"/>
                    <a:gd name="T81" fmla="*/ 0 h 1"/>
                    <a:gd name="T82" fmla="*/ 0 w 1"/>
                    <a:gd name="T83" fmla="*/ 0 h 1"/>
                    <a:gd name="T84" fmla="*/ 0 w 1"/>
                    <a:gd name="T85" fmla="*/ 0 h 1"/>
                    <a:gd name="T86" fmla="*/ 0 w 1"/>
                    <a:gd name="T87" fmla="*/ 0 h 1"/>
                    <a:gd name="T88" fmla="*/ 0 w 1"/>
                    <a:gd name="T89" fmla="*/ 0 h 1"/>
                    <a:gd name="T90" fmla="*/ 0 w 1"/>
                    <a:gd name="T91" fmla="*/ 0 h 1"/>
                    <a:gd name="T92" fmla="*/ 0 w 1"/>
                    <a:gd name="T93" fmla="*/ 0 h 1"/>
                    <a:gd name="T94" fmla="*/ 0 w 1"/>
                    <a:gd name="T95" fmla="*/ 0 h 1"/>
                    <a:gd name="T96" fmla="*/ 0 w 1"/>
                    <a:gd name="T97" fmla="*/ 0 h 1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"/>
                    <a:gd name="T148" fmla="*/ 0 h 1"/>
                    <a:gd name="T149" fmla="*/ 1 w 1"/>
                    <a:gd name="T150" fmla="*/ 1 h 1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4" name="Freeform 192"/>
                <p:cNvSpPr>
                  <a:spLocks/>
                </p:cNvSpPr>
                <p:nvPr/>
              </p:nvSpPr>
              <p:spPr bwMode="auto">
                <a:xfrm>
                  <a:off x="2276" y="2587"/>
                  <a:ext cx="11" cy="10"/>
                </a:xfrm>
                <a:custGeom>
                  <a:avLst/>
                  <a:gdLst>
                    <a:gd name="T0" fmla="*/ 0 w 11"/>
                    <a:gd name="T1" fmla="*/ 10 h 10"/>
                    <a:gd name="T2" fmla="*/ 0 w 11"/>
                    <a:gd name="T3" fmla="*/ 0 h 10"/>
                    <a:gd name="T4" fmla="*/ 0 w 11"/>
                    <a:gd name="T5" fmla="*/ 0 h 10"/>
                    <a:gd name="T6" fmla="*/ 0 w 11"/>
                    <a:gd name="T7" fmla="*/ 0 h 10"/>
                    <a:gd name="T8" fmla="*/ 0 w 11"/>
                    <a:gd name="T9" fmla="*/ 0 h 10"/>
                    <a:gd name="T10" fmla="*/ 0 w 11"/>
                    <a:gd name="T11" fmla="*/ 0 h 10"/>
                    <a:gd name="T12" fmla="*/ 0 w 11"/>
                    <a:gd name="T13" fmla="*/ 0 h 10"/>
                    <a:gd name="T14" fmla="*/ 0 w 11"/>
                    <a:gd name="T15" fmla="*/ 0 h 10"/>
                    <a:gd name="T16" fmla="*/ 0 w 11"/>
                    <a:gd name="T17" fmla="*/ 0 h 10"/>
                    <a:gd name="T18" fmla="*/ 11 w 11"/>
                    <a:gd name="T19" fmla="*/ 0 h 10"/>
                    <a:gd name="T20" fmla="*/ 11 w 11"/>
                    <a:gd name="T21" fmla="*/ 0 h 10"/>
                    <a:gd name="T22" fmla="*/ 11 w 11"/>
                    <a:gd name="T23" fmla="*/ 0 h 10"/>
                    <a:gd name="T24" fmla="*/ 11 w 11"/>
                    <a:gd name="T25" fmla="*/ 0 h 10"/>
                    <a:gd name="T26" fmla="*/ 11 w 11"/>
                    <a:gd name="T27" fmla="*/ 0 h 10"/>
                    <a:gd name="T28" fmla="*/ 11 w 11"/>
                    <a:gd name="T29" fmla="*/ 0 h 10"/>
                    <a:gd name="T30" fmla="*/ 11 w 11"/>
                    <a:gd name="T31" fmla="*/ 0 h 10"/>
                    <a:gd name="T32" fmla="*/ 11 w 11"/>
                    <a:gd name="T33" fmla="*/ 0 h 10"/>
                    <a:gd name="T34" fmla="*/ 11 w 11"/>
                    <a:gd name="T35" fmla="*/ 0 h 10"/>
                    <a:gd name="T36" fmla="*/ 11 w 11"/>
                    <a:gd name="T37" fmla="*/ 0 h 10"/>
                    <a:gd name="T38" fmla="*/ 11 w 11"/>
                    <a:gd name="T39" fmla="*/ 0 h 10"/>
                    <a:gd name="T40" fmla="*/ 11 w 11"/>
                    <a:gd name="T41" fmla="*/ 0 h 10"/>
                    <a:gd name="T42" fmla="*/ 11 w 11"/>
                    <a:gd name="T43" fmla="*/ 0 h 10"/>
                    <a:gd name="T44" fmla="*/ 11 w 11"/>
                    <a:gd name="T45" fmla="*/ 0 h 10"/>
                    <a:gd name="T46" fmla="*/ 11 w 11"/>
                    <a:gd name="T47" fmla="*/ 0 h 10"/>
                    <a:gd name="T48" fmla="*/ 11 w 11"/>
                    <a:gd name="T49" fmla="*/ 0 h 10"/>
                    <a:gd name="T50" fmla="*/ 11 w 11"/>
                    <a:gd name="T51" fmla="*/ 0 h 10"/>
                    <a:gd name="T52" fmla="*/ 11 w 11"/>
                    <a:gd name="T53" fmla="*/ 0 h 10"/>
                    <a:gd name="T54" fmla="*/ 11 w 11"/>
                    <a:gd name="T55" fmla="*/ 0 h 10"/>
                    <a:gd name="T56" fmla="*/ 11 w 11"/>
                    <a:gd name="T57" fmla="*/ 0 h 10"/>
                    <a:gd name="T58" fmla="*/ 11 w 11"/>
                    <a:gd name="T59" fmla="*/ 0 h 10"/>
                    <a:gd name="T60" fmla="*/ 11 w 11"/>
                    <a:gd name="T61" fmla="*/ 0 h 10"/>
                    <a:gd name="T62" fmla="*/ 11 w 11"/>
                    <a:gd name="T63" fmla="*/ 0 h 10"/>
                    <a:gd name="T64" fmla="*/ 11 w 11"/>
                    <a:gd name="T65" fmla="*/ 0 h 10"/>
                    <a:gd name="T66" fmla="*/ 11 w 11"/>
                    <a:gd name="T67" fmla="*/ 0 h 10"/>
                    <a:gd name="T68" fmla="*/ 11 w 11"/>
                    <a:gd name="T69" fmla="*/ 0 h 10"/>
                    <a:gd name="T70" fmla="*/ 11 w 11"/>
                    <a:gd name="T71" fmla="*/ 0 h 10"/>
                    <a:gd name="T72" fmla="*/ 11 w 11"/>
                    <a:gd name="T73" fmla="*/ 0 h 10"/>
                    <a:gd name="T74" fmla="*/ 11 w 11"/>
                    <a:gd name="T75" fmla="*/ 0 h 10"/>
                    <a:gd name="T76" fmla="*/ 11 w 11"/>
                    <a:gd name="T77" fmla="*/ 0 h 10"/>
                    <a:gd name="T78" fmla="*/ 11 w 11"/>
                    <a:gd name="T79" fmla="*/ 0 h 10"/>
                    <a:gd name="T80" fmla="*/ 11 w 11"/>
                    <a:gd name="T81" fmla="*/ 0 h 10"/>
                    <a:gd name="T82" fmla="*/ 11 w 11"/>
                    <a:gd name="T83" fmla="*/ 0 h 10"/>
                    <a:gd name="T84" fmla="*/ 11 w 11"/>
                    <a:gd name="T85" fmla="*/ 0 h 10"/>
                    <a:gd name="T86" fmla="*/ 11 w 11"/>
                    <a:gd name="T87" fmla="*/ 0 h 10"/>
                    <a:gd name="T88" fmla="*/ 11 w 11"/>
                    <a:gd name="T89" fmla="*/ 0 h 10"/>
                    <a:gd name="T90" fmla="*/ 11 w 11"/>
                    <a:gd name="T91" fmla="*/ 0 h 10"/>
                    <a:gd name="T92" fmla="*/ 11 w 11"/>
                    <a:gd name="T93" fmla="*/ 0 h 10"/>
                    <a:gd name="T94" fmla="*/ 11 w 11"/>
                    <a:gd name="T95" fmla="*/ 0 h 1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1"/>
                    <a:gd name="T145" fmla="*/ 0 h 10"/>
                    <a:gd name="T146" fmla="*/ 11 w 11"/>
                    <a:gd name="T147" fmla="*/ 10 h 10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1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5" name="Freeform 193"/>
                <p:cNvSpPr>
                  <a:spLocks/>
                </p:cNvSpPr>
                <p:nvPr/>
              </p:nvSpPr>
              <p:spPr bwMode="auto">
                <a:xfrm>
                  <a:off x="2287" y="2567"/>
                  <a:ext cx="12" cy="20"/>
                </a:xfrm>
                <a:custGeom>
                  <a:avLst/>
                  <a:gdLst>
                    <a:gd name="T0" fmla="*/ 0 w 12"/>
                    <a:gd name="T1" fmla="*/ 20 h 20"/>
                    <a:gd name="T2" fmla="*/ 0 w 12"/>
                    <a:gd name="T3" fmla="*/ 10 h 20"/>
                    <a:gd name="T4" fmla="*/ 0 w 12"/>
                    <a:gd name="T5" fmla="*/ 10 h 20"/>
                    <a:gd name="T6" fmla="*/ 0 w 12"/>
                    <a:gd name="T7" fmla="*/ 10 h 20"/>
                    <a:gd name="T8" fmla="*/ 0 w 12"/>
                    <a:gd name="T9" fmla="*/ 10 h 20"/>
                    <a:gd name="T10" fmla="*/ 0 w 12"/>
                    <a:gd name="T11" fmla="*/ 10 h 20"/>
                    <a:gd name="T12" fmla="*/ 0 w 12"/>
                    <a:gd name="T13" fmla="*/ 10 h 20"/>
                    <a:gd name="T14" fmla="*/ 0 w 12"/>
                    <a:gd name="T15" fmla="*/ 10 h 20"/>
                    <a:gd name="T16" fmla="*/ 0 w 12"/>
                    <a:gd name="T17" fmla="*/ 10 h 20"/>
                    <a:gd name="T18" fmla="*/ 0 w 12"/>
                    <a:gd name="T19" fmla="*/ 10 h 20"/>
                    <a:gd name="T20" fmla="*/ 0 w 12"/>
                    <a:gd name="T21" fmla="*/ 10 h 20"/>
                    <a:gd name="T22" fmla="*/ 0 w 12"/>
                    <a:gd name="T23" fmla="*/ 10 h 20"/>
                    <a:gd name="T24" fmla="*/ 0 w 12"/>
                    <a:gd name="T25" fmla="*/ 10 h 20"/>
                    <a:gd name="T26" fmla="*/ 0 w 12"/>
                    <a:gd name="T27" fmla="*/ 10 h 20"/>
                    <a:gd name="T28" fmla="*/ 0 w 12"/>
                    <a:gd name="T29" fmla="*/ 10 h 20"/>
                    <a:gd name="T30" fmla="*/ 0 w 12"/>
                    <a:gd name="T31" fmla="*/ 10 h 20"/>
                    <a:gd name="T32" fmla="*/ 0 w 12"/>
                    <a:gd name="T33" fmla="*/ 10 h 20"/>
                    <a:gd name="T34" fmla="*/ 0 w 12"/>
                    <a:gd name="T35" fmla="*/ 10 h 20"/>
                    <a:gd name="T36" fmla="*/ 0 w 12"/>
                    <a:gd name="T37" fmla="*/ 10 h 20"/>
                    <a:gd name="T38" fmla="*/ 0 w 12"/>
                    <a:gd name="T39" fmla="*/ 10 h 20"/>
                    <a:gd name="T40" fmla="*/ 0 w 12"/>
                    <a:gd name="T41" fmla="*/ 10 h 20"/>
                    <a:gd name="T42" fmla="*/ 0 w 12"/>
                    <a:gd name="T43" fmla="*/ 10 h 20"/>
                    <a:gd name="T44" fmla="*/ 0 w 12"/>
                    <a:gd name="T45" fmla="*/ 10 h 20"/>
                    <a:gd name="T46" fmla="*/ 0 w 12"/>
                    <a:gd name="T47" fmla="*/ 10 h 20"/>
                    <a:gd name="T48" fmla="*/ 0 w 12"/>
                    <a:gd name="T49" fmla="*/ 10 h 20"/>
                    <a:gd name="T50" fmla="*/ 0 w 12"/>
                    <a:gd name="T51" fmla="*/ 10 h 20"/>
                    <a:gd name="T52" fmla="*/ 0 w 12"/>
                    <a:gd name="T53" fmla="*/ 10 h 20"/>
                    <a:gd name="T54" fmla="*/ 12 w 12"/>
                    <a:gd name="T55" fmla="*/ 10 h 20"/>
                    <a:gd name="T56" fmla="*/ 12 w 12"/>
                    <a:gd name="T57" fmla="*/ 10 h 20"/>
                    <a:gd name="T58" fmla="*/ 12 w 12"/>
                    <a:gd name="T59" fmla="*/ 10 h 20"/>
                    <a:gd name="T60" fmla="*/ 12 w 12"/>
                    <a:gd name="T61" fmla="*/ 10 h 20"/>
                    <a:gd name="T62" fmla="*/ 12 w 12"/>
                    <a:gd name="T63" fmla="*/ 10 h 20"/>
                    <a:gd name="T64" fmla="*/ 12 w 12"/>
                    <a:gd name="T65" fmla="*/ 10 h 20"/>
                    <a:gd name="T66" fmla="*/ 12 w 12"/>
                    <a:gd name="T67" fmla="*/ 10 h 20"/>
                    <a:gd name="T68" fmla="*/ 12 w 12"/>
                    <a:gd name="T69" fmla="*/ 10 h 20"/>
                    <a:gd name="T70" fmla="*/ 12 w 12"/>
                    <a:gd name="T71" fmla="*/ 10 h 20"/>
                    <a:gd name="T72" fmla="*/ 12 w 12"/>
                    <a:gd name="T73" fmla="*/ 0 h 20"/>
                    <a:gd name="T74" fmla="*/ 12 w 12"/>
                    <a:gd name="T75" fmla="*/ 0 h 20"/>
                    <a:gd name="T76" fmla="*/ 12 w 12"/>
                    <a:gd name="T77" fmla="*/ 0 h 20"/>
                    <a:gd name="T78" fmla="*/ 12 w 12"/>
                    <a:gd name="T79" fmla="*/ 0 h 20"/>
                    <a:gd name="T80" fmla="*/ 12 w 12"/>
                    <a:gd name="T81" fmla="*/ 0 h 20"/>
                    <a:gd name="T82" fmla="*/ 12 w 12"/>
                    <a:gd name="T83" fmla="*/ 0 h 20"/>
                    <a:gd name="T84" fmla="*/ 12 w 12"/>
                    <a:gd name="T85" fmla="*/ 0 h 20"/>
                    <a:gd name="T86" fmla="*/ 12 w 12"/>
                    <a:gd name="T87" fmla="*/ 0 h 20"/>
                    <a:gd name="T88" fmla="*/ 12 w 12"/>
                    <a:gd name="T89" fmla="*/ 0 h 20"/>
                    <a:gd name="T90" fmla="*/ 12 w 12"/>
                    <a:gd name="T91" fmla="*/ 0 h 20"/>
                    <a:gd name="T92" fmla="*/ 12 w 12"/>
                    <a:gd name="T93" fmla="*/ 0 h 20"/>
                    <a:gd name="T94" fmla="*/ 12 w 12"/>
                    <a:gd name="T95" fmla="*/ 0 h 20"/>
                    <a:gd name="T96" fmla="*/ 12 w 12"/>
                    <a:gd name="T97" fmla="*/ 0 h 20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2"/>
                    <a:gd name="T148" fmla="*/ 0 h 20"/>
                    <a:gd name="T149" fmla="*/ 12 w 12"/>
                    <a:gd name="T150" fmla="*/ 20 h 20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2" h="20">
                      <a:moveTo>
                        <a:pt x="0" y="20"/>
                      </a:moveTo>
                      <a:lnTo>
                        <a:pt x="0" y="10"/>
                      </a:lnTo>
                      <a:lnTo>
                        <a:pt x="12" y="10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6" name="Freeform 194"/>
                <p:cNvSpPr>
                  <a:spLocks/>
                </p:cNvSpPr>
                <p:nvPr/>
              </p:nvSpPr>
              <p:spPr bwMode="auto">
                <a:xfrm>
                  <a:off x="2299" y="2548"/>
                  <a:ext cx="11" cy="19"/>
                </a:xfrm>
                <a:custGeom>
                  <a:avLst/>
                  <a:gdLst>
                    <a:gd name="T0" fmla="*/ 0 w 11"/>
                    <a:gd name="T1" fmla="*/ 19 h 19"/>
                    <a:gd name="T2" fmla="*/ 0 w 11"/>
                    <a:gd name="T3" fmla="*/ 19 h 19"/>
                    <a:gd name="T4" fmla="*/ 0 w 11"/>
                    <a:gd name="T5" fmla="*/ 19 h 19"/>
                    <a:gd name="T6" fmla="*/ 0 w 11"/>
                    <a:gd name="T7" fmla="*/ 19 h 19"/>
                    <a:gd name="T8" fmla="*/ 0 w 11"/>
                    <a:gd name="T9" fmla="*/ 19 h 19"/>
                    <a:gd name="T10" fmla="*/ 0 w 11"/>
                    <a:gd name="T11" fmla="*/ 19 h 19"/>
                    <a:gd name="T12" fmla="*/ 0 w 11"/>
                    <a:gd name="T13" fmla="*/ 19 h 19"/>
                    <a:gd name="T14" fmla="*/ 0 w 11"/>
                    <a:gd name="T15" fmla="*/ 19 h 19"/>
                    <a:gd name="T16" fmla="*/ 0 w 11"/>
                    <a:gd name="T17" fmla="*/ 19 h 19"/>
                    <a:gd name="T18" fmla="*/ 0 w 11"/>
                    <a:gd name="T19" fmla="*/ 19 h 19"/>
                    <a:gd name="T20" fmla="*/ 0 w 11"/>
                    <a:gd name="T21" fmla="*/ 19 h 19"/>
                    <a:gd name="T22" fmla="*/ 0 w 11"/>
                    <a:gd name="T23" fmla="*/ 19 h 19"/>
                    <a:gd name="T24" fmla="*/ 0 w 11"/>
                    <a:gd name="T25" fmla="*/ 19 h 19"/>
                    <a:gd name="T26" fmla="*/ 0 w 11"/>
                    <a:gd name="T27" fmla="*/ 19 h 19"/>
                    <a:gd name="T28" fmla="*/ 0 w 11"/>
                    <a:gd name="T29" fmla="*/ 19 h 19"/>
                    <a:gd name="T30" fmla="*/ 0 w 11"/>
                    <a:gd name="T31" fmla="*/ 19 h 19"/>
                    <a:gd name="T32" fmla="*/ 0 w 11"/>
                    <a:gd name="T33" fmla="*/ 19 h 19"/>
                    <a:gd name="T34" fmla="*/ 0 w 11"/>
                    <a:gd name="T35" fmla="*/ 10 h 19"/>
                    <a:gd name="T36" fmla="*/ 0 w 11"/>
                    <a:gd name="T37" fmla="*/ 10 h 19"/>
                    <a:gd name="T38" fmla="*/ 0 w 11"/>
                    <a:gd name="T39" fmla="*/ 10 h 19"/>
                    <a:gd name="T40" fmla="*/ 0 w 11"/>
                    <a:gd name="T41" fmla="*/ 10 h 19"/>
                    <a:gd name="T42" fmla="*/ 0 w 11"/>
                    <a:gd name="T43" fmla="*/ 10 h 19"/>
                    <a:gd name="T44" fmla="*/ 0 w 11"/>
                    <a:gd name="T45" fmla="*/ 10 h 19"/>
                    <a:gd name="T46" fmla="*/ 0 w 11"/>
                    <a:gd name="T47" fmla="*/ 10 h 19"/>
                    <a:gd name="T48" fmla="*/ 0 w 11"/>
                    <a:gd name="T49" fmla="*/ 10 h 19"/>
                    <a:gd name="T50" fmla="*/ 0 w 11"/>
                    <a:gd name="T51" fmla="*/ 10 h 19"/>
                    <a:gd name="T52" fmla="*/ 0 w 11"/>
                    <a:gd name="T53" fmla="*/ 10 h 19"/>
                    <a:gd name="T54" fmla="*/ 0 w 11"/>
                    <a:gd name="T55" fmla="*/ 10 h 19"/>
                    <a:gd name="T56" fmla="*/ 0 w 11"/>
                    <a:gd name="T57" fmla="*/ 10 h 19"/>
                    <a:gd name="T58" fmla="*/ 0 w 11"/>
                    <a:gd name="T59" fmla="*/ 10 h 19"/>
                    <a:gd name="T60" fmla="*/ 0 w 11"/>
                    <a:gd name="T61" fmla="*/ 10 h 19"/>
                    <a:gd name="T62" fmla="*/ 0 w 11"/>
                    <a:gd name="T63" fmla="*/ 10 h 19"/>
                    <a:gd name="T64" fmla="*/ 0 w 11"/>
                    <a:gd name="T65" fmla="*/ 10 h 19"/>
                    <a:gd name="T66" fmla="*/ 0 w 11"/>
                    <a:gd name="T67" fmla="*/ 10 h 19"/>
                    <a:gd name="T68" fmla="*/ 0 w 11"/>
                    <a:gd name="T69" fmla="*/ 10 h 19"/>
                    <a:gd name="T70" fmla="*/ 0 w 11"/>
                    <a:gd name="T71" fmla="*/ 10 h 19"/>
                    <a:gd name="T72" fmla="*/ 0 w 11"/>
                    <a:gd name="T73" fmla="*/ 10 h 19"/>
                    <a:gd name="T74" fmla="*/ 0 w 11"/>
                    <a:gd name="T75" fmla="*/ 10 h 19"/>
                    <a:gd name="T76" fmla="*/ 0 w 11"/>
                    <a:gd name="T77" fmla="*/ 10 h 19"/>
                    <a:gd name="T78" fmla="*/ 0 w 11"/>
                    <a:gd name="T79" fmla="*/ 10 h 19"/>
                    <a:gd name="T80" fmla="*/ 0 w 11"/>
                    <a:gd name="T81" fmla="*/ 10 h 19"/>
                    <a:gd name="T82" fmla="*/ 0 w 11"/>
                    <a:gd name="T83" fmla="*/ 10 h 19"/>
                    <a:gd name="T84" fmla="*/ 0 w 11"/>
                    <a:gd name="T85" fmla="*/ 10 h 19"/>
                    <a:gd name="T86" fmla="*/ 0 w 11"/>
                    <a:gd name="T87" fmla="*/ 0 h 19"/>
                    <a:gd name="T88" fmla="*/ 0 w 11"/>
                    <a:gd name="T89" fmla="*/ 0 h 19"/>
                    <a:gd name="T90" fmla="*/ 0 w 11"/>
                    <a:gd name="T91" fmla="*/ 0 h 19"/>
                    <a:gd name="T92" fmla="*/ 11 w 11"/>
                    <a:gd name="T93" fmla="*/ 0 h 19"/>
                    <a:gd name="T94" fmla="*/ 11 w 11"/>
                    <a:gd name="T95" fmla="*/ 0 h 19"/>
                    <a:gd name="T96" fmla="*/ 11 w 11"/>
                    <a:gd name="T97" fmla="*/ 0 h 19"/>
                    <a:gd name="T98" fmla="*/ 11 w 11"/>
                    <a:gd name="T99" fmla="*/ 0 h 19"/>
                    <a:gd name="T100" fmla="*/ 11 w 11"/>
                    <a:gd name="T101" fmla="*/ 0 h 1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1"/>
                    <a:gd name="T154" fmla="*/ 0 h 19"/>
                    <a:gd name="T155" fmla="*/ 11 w 11"/>
                    <a:gd name="T156" fmla="*/ 19 h 1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1" h="19">
                      <a:moveTo>
                        <a:pt x="0" y="19"/>
                      </a:moveTo>
                      <a:lnTo>
                        <a:pt x="0" y="19"/>
                      </a:lnTo>
                      <a:lnTo>
                        <a:pt x="0" y="10"/>
                      </a:lnTo>
                      <a:lnTo>
                        <a:pt x="0" y="0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7" name="Freeform 195"/>
                <p:cNvSpPr>
                  <a:spLocks/>
                </p:cNvSpPr>
                <p:nvPr/>
              </p:nvSpPr>
              <p:spPr bwMode="auto">
                <a:xfrm>
                  <a:off x="2310" y="2528"/>
                  <a:ext cx="1" cy="20"/>
                </a:xfrm>
                <a:custGeom>
                  <a:avLst/>
                  <a:gdLst>
                    <a:gd name="T0" fmla="*/ 0 w 1"/>
                    <a:gd name="T1" fmla="*/ 20 h 20"/>
                    <a:gd name="T2" fmla="*/ 0 w 1"/>
                    <a:gd name="T3" fmla="*/ 20 h 20"/>
                    <a:gd name="T4" fmla="*/ 0 w 1"/>
                    <a:gd name="T5" fmla="*/ 20 h 20"/>
                    <a:gd name="T6" fmla="*/ 0 w 1"/>
                    <a:gd name="T7" fmla="*/ 20 h 20"/>
                    <a:gd name="T8" fmla="*/ 0 w 1"/>
                    <a:gd name="T9" fmla="*/ 20 h 20"/>
                    <a:gd name="T10" fmla="*/ 0 w 1"/>
                    <a:gd name="T11" fmla="*/ 20 h 20"/>
                    <a:gd name="T12" fmla="*/ 0 w 1"/>
                    <a:gd name="T13" fmla="*/ 20 h 20"/>
                    <a:gd name="T14" fmla="*/ 0 w 1"/>
                    <a:gd name="T15" fmla="*/ 20 h 20"/>
                    <a:gd name="T16" fmla="*/ 0 w 1"/>
                    <a:gd name="T17" fmla="*/ 20 h 20"/>
                    <a:gd name="T18" fmla="*/ 0 w 1"/>
                    <a:gd name="T19" fmla="*/ 20 h 20"/>
                    <a:gd name="T20" fmla="*/ 0 w 1"/>
                    <a:gd name="T21" fmla="*/ 20 h 20"/>
                    <a:gd name="T22" fmla="*/ 0 w 1"/>
                    <a:gd name="T23" fmla="*/ 20 h 20"/>
                    <a:gd name="T24" fmla="*/ 0 w 1"/>
                    <a:gd name="T25" fmla="*/ 20 h 20"/>
                    <a:gd name="T26" fmla="*/ 0 w 1"/>
                    <a:gd name="T27" fmla="*/ 20 h 20"/>
                    <a:gd name="T28" fmla="*/ 0 w 1"/>
                    <a:gd name="T29" fmla="*/ 20 h 20"/>
                    <a:gd name="T30" fmla="*/ 0 w 1"/>
                    <a:gd name="T31" fmla="*/ 20 h 20"/>
                    <a:gd name="T32" fmla="*/ 0 w 1"/>
                    <a:gd name="T33" fmla="*/ 20 h 20"/>
                    <a:gd name="T34" fmla="*/ 0 w 1"/>
                    <a:gd name="T35" fmla="*/ 10 h 20"/>
                    <a:gd name="T36" fmla="*/ 0 w 1"/>
                    <a:gd name="T37" fmla="*/ 10 h 20"/>
                    <a:gd name="T38" fmla="*/ 0 w 1"/>
                    <a:gd name="T39" fmla="*/ 10 h 20"/>
                    <a:gd name="T40" fmla="*/ 0 w 1"/>
                    <a:gd name="T41" fmla="*/ 10 h 20"/>
                    <a:gd name="T42" fmla="*/ 0 w 1"/>
                    <a:gd name="T43" fmla="*/ 10 h 20"/>
                    <a:gd name="T44" fmla="*/ 0 w 1"/>
                    <a:gd name="T45" fmla="*/ 10 h 20"/>
                    <a:gd name="T46" fmla="*/ 0 w 1"/>
                    <a:gd name="T47" fmla="*/ 10 h 20"/>
                    <a:gd name="T48" fmla="*/ 0 w 1"/>
                    <a:gd name="T49" fmla="*/ 10 h 20"/>
                    <a:gd name="T50" fmla="*/ 0 w 1"/>
                    <a:gd name="T51" fmla="*/ 10 h 20"/>
                    <a:gd name="T52" fmla="*/ 0 w 1"/>
                    <a:gd name="T53" fmla="*/ 10 h 20"/>
                    <a:gd name="T54" fmla="*/ 0 w 1"/>
                    <a:gd name="T55" fmla="*/ 10 h 20"/>
                    <a:gd name="T56" fmla="*/ 0 w 1"/>
                    <a:gd name="T57" fmla="*/ 10 h 20"/>
                    <a:gd name="T58" fmla="*/ 0 w 1"/>
                    <a:gd name="T59" fmla="*/ 10 h 20"/>
                    <a:gd name="T60" fmla="*/ 0 w 1"/>
                    <a:gd name="T61" fmla="*/ 10 h 20"/>
                    <a:gd name="T62" fmla="*/ 0 w 1"/>
                    <a:gd name="T63" fmla="*/ 10 h 20"/>
                    <a:gd name="T64" fmla="*/ 0 w 1"/>
                    <a:gd name="T65" fmla="*/ 10 h 20"/>
                    <a:gd name="T66" fmla="*/ 0 w 1"/>
                    <a:gd name="T67" fmla="*/ 10 h 20"/>
                    <a:gd name="T68" fmla="*/ 0 w 1"/>
                    <a:gd name="T69" fmla="*/ 10 h 20"/>
                    <a:gd name="T70" fmla="*/ 0 w 1"/>
                    <a:gd name="T71" fmla="*/ 10 h 20"/>
                    <a:gd name="T72" fmla="*/ 0 w 1"/>
                    <a:gd name="T73" fmla="*/ 10 h 20"/>
                    <a:gd name="T74" fmla="*/ 0 w 1"/>
                    <a:gd name="T75" fmla="*/ 10 h 20"/>
                    <a:gd name="T76" fmla="*/ 0 w 1"/>
                    <a:gd name="T77" fmla="*/ 10 h 20"/>
                    <a:gd name="T78" fmla="*/ 0 w 1"/>
                    <a:gd name="T79" fmla="*/ 0 h 20"/>
                    <a:gd name="T80" fmla="*/ 0 w 1"/>
                    <a:gd name="T81" fmla="*/ 0 h 20"/>
                    <a:gd name="T82" fmla="*/ 0 w 1"/>
                    <a:gd name="T83" fmla="*/ 0 h 20"/>
                    <a:gd name="T84" fmla="*/ 0 w 1"/>
                    <a:gd name="T85" fmla="*/ 0 h 20"/>
                    <a:gd name="T86" fmla="*/ 0 w 1"/>
                    <a:gd name="T87" fmla="*/ 0 h 20"/>
                    <a:gd name="T88" fmla="*/ 0 w 1"/>
                    <a:gd name="T89" fmla="*/ 0 h 20"/>
                    <a:gd name="T90" fmla="*/ 0 w 1"/>
                    <a:gd name="T91" fmla="*/ 0 h 20"/>
                    <a:gd name="T92" fmla="*/ 0 w 1"/>
                    <a:gd name="T93" fmla="*/ 0 h 20"/>
                    <a:gd name="T94" fmla="*/ 0 w 1"/>
                    <a:gd name="T95" fmla="*/ 0 h 20"/>
                    <a:gd name="T96" fmla="*/ 0 w 1"/>
                    <a:gd name="T97" fmla="*/ 0 h 20"/>
                    <a:gd name="T98" fmla="*/ 0 w 1"/>
                    <a:gd name="T99" fmla="*/ 0 h 20"/>
                    <a:gd name="T100" fmla="*/ 0 w 1"/>
                    <a:gd name="T101" fmla="*/ 0 h 2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"/>
                    <a:gd name="T154" fmla="*/ 0 h 20"/>
                    <a:gd name="T155" fmla="*/ 1 w 1"/>
                    <a:gd name="T156" fmla="*/ 20 h 2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" h="20">
                      <a:moveTo>
                        <a:pt x="0" y="20"/>
                      </a:moveTo>
                      <a:lnTo>
                        <a:pt x="0" y="20"/>
                      </a:lnTo>
                      <a:lnTo>
                        <a:pt x="0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8" name="Freeform 196"/>
                <p:cNvSpPr>
                  <a:spLocks/>
                </p:cNvSpPr>
                <p:nvPr/>
              </p:nvSpPr>
              <p:spPr bwMode="auto">
                <a:xfrm>
                  <a:off x="2310" y="2499"/>
                  <a:ext cx="12" cy="29"/>
                </a:xfrm>
                <a:custGeom>
                  <a:avLst/>
                  <a:gdLst>
                    <a:gd name="T0" fmla="*/ 0 w 12"/>
                    <a:gd name="T1" fmla="*/ 29 h 29"/>
                    <a:gd name="T2" fmla="*/ 0 w 12"/>
                    <a:gd name="T3" fmla="*/ 29 h 29"/>
                    <a:gd name="T4" fmla="*/ 0 w 12"/>
                    <a:gd name="T5" fmla="*/ 29 h 29"/>
                    <a:gd name="T6" fmla="*/ 0 w 12"/>
                    <a:gd name="T7" fmla="*/ 29 h 29"/>
                    <a:gd name="T8" fmla="*/ 0 w 12"/>
                    <a:gd name="T9" fmla="*/ 29 h 29"/>
                    <a:gd name="T10" fmla="*/ 0 w 12"/>
                    <a:gd name="T11" fmla="*/ 29 h 29"/>
                    <a:gd name="T12" fmla="*/ 0 w 12"/>
                    <a:gd name="T13" fmla="*/ 29 h 29"/>
                    <a:gd name="T14" fmla="*/ 0 w 12"/>
                    <a:gd name="T15" fmla="*/ 29 h 29"/>
                    <a:gd name="T16" fmla="*/ 0 w 12"/>
                    <a:gd name="T17" fmla="*/ 29 h 29"/>
                    <a:gd name="T18" fmla="*/ 0 w 12"/>
                    <a:gd name="T19" fmla="*/ 29 h 29"/>
                    <a:gd name="T20" fmla="*/ 0 w 12"/>
                    <a:gd name="T21" fmla="*/ 20 h 29"/>
                    <a:gd name="T22" fmla="*/ 0 w 12"/>
                    <a:gd name="T23" fmla="*/ 20 h 29"/>
                    <a:gd name="T24" fmla="*/ 0 w 12"/>
                    <a:gd name="T25" fmla="*/ 20 h 29"/>
                    <a:gd name="T26" fmla="*/ 12 w 12"/>
                    <a:gd name="T27" fmla="*/ 20 h 29"/>
                    <a:gd name="T28" fmla="*/ 12 w 12"/>
                    <a:gd name="T29" fmla="*/ 20 h 29"/>
                    <a:gd name="T30" fmla="*/ 12 w 12"/>
                    <a:gd name="T31" fmla="*/ 20 h 29"/>
                    <a:gd name="T32" fmla="*/ 12 w 12"/>
                    <a:gd name="T33" fmla="*/ 20 h 29"/>
                    <a:gd name="T34" fmla="*/ 12 w 12"/>
                    <a:gd name="T35" fmla="*/ 20 h 29"/>
                    <a:gd name="T36" fmla="*/ 12 w 12"/>
                    <a:gd name="T37" fmla="*/ 20 h 29"/>
                    <a:gd name="T38" fmla="*/ 12 w 12"/>
                    <a:gd name="T39" fmla="*/ 20 h 29"/>
                    <a:gd name="T40" fmla="*/ 12 w 12"/>
                    <a:gd name="T41" fmla="*/ 20 h 29"/>
                    <a:gd name="T42" fmla="*/ 12 w 12"/>
                    <a:gd name="T43" fmla="*/ 20 h 29"/>
                    <a:gd name="T44" fmla="*/ 12 w 12"/>
                    <a:gd name="T45" fmla="*/ 20 h 29"/>
                    <a:gd name="T46" fmla="*/ 12 w 12"/>
                    <a:gd name="T47" fmla="*/ 20 h 29"/>
                    <a:gd name="T48" fmla="*/ 12 w 12"/>
                    <a:gd name="T49" fmla="*/ 20 h 29"/>
                    <a:gd name="T50" fmla="*/ 12 w 12"/>
                    <a:gd name="T51" fmla="*/ 20 h 29"/>
                    <a:gd name="T52" fmla="*/ 12 w 12"/>
                    <a:gd name="T53" fmla="*/ 20 h 29"/>
                    <a:gd name="T54" fmla="*/ 12 w 12"/>
                    <a:gd name="T55" fmla="*/ 20 h 29"/>
                    <a:gd name="T56" fmla="*/ 12 w 12"/>
                    <a:gd name="T57" fmla="*/ 20 h 29"/>
                    <a:gd name="T58" fmla="*/ 12 w 12"/>
                    <a:gd name="T59" fmla="*/ 20 h 29"/>
                    <a:gd name="T60" fmla="*/ 12 w 12"/>
                    <a:gd name="T61" fmla="*/ 10 h 29"/>
                    <a:gd name="T62" fmla="*/ 12 w 12"/>
                    <a:gd name="T63" fmla="*/ 10 h 29"/>
                    <a:gd name="T64" fmla="*/ 12 w 12"/>
                    <a:gd name="T65" fmla="*/ 10 h 29"/>
                    <a:gd name="T66" fmla="*/ 12 w 12"/>
                    <a:gd name="T67" fmla="*/ 10 h 29"/>
                    <a:gd name="T68" fmla="*/ 12 w 12"/>
                    <a:gd name="T69" fmla="*/ 10 h 29"/>
                    <a:gd name="T70" fmla="*/ 12 w 12"/>
                    <a:gd name="T71" fmla="*/ 10 h 29"/>
                    <a:gd name="T72" fmla="*/ 12 w 12"/>
                    <a:gd name="T73" fmla="*/ 10 h 29"/>
                    <a:gd name="T74" fmla="*/ 12 w 12"/>
                    <a:gd name="T75" fmla="*/ 10 h 29"/>
                    <a:gd name="T76" fmla="*/ 12 w 12"/>
                    <a:gd name="T77" fmla="*/ 10 h 29"/>
                    <a:gd name="T78" fmla="*/ 12 w 12"/>
                    <a:gd name="T79" fmla="*/ 10 h 29"/>
                    <a:gd name="T80" fmla="*/ 12 w 12"/>
                    <a:gd name="T81" fmla="*/ 10 h 29"/>
                    <a:gd name="T82" fmla="*/ 12 w 12"/>
                    <a:gd name="T83" fmla="*/ 10 h 29"/>
                    <a:gd name="T84" fmla="*/ 12 w 12"/>
                    <a:gd name="T85" fmla="*/ 10 h 29"/>
                    <a:gd name="T86" fmla="*/ 12 w 12"/>
                    <a:gd name="T87" fmla="*/ 10 h 29"/>
                    <a:gd name="T88" fmla="*/ 12 w 12"/>
                    <a:gd name="T89" fmla="*/ 10 h 29"/>
                    <a:gd name="T90" fmla="*/ 12 w 12"/>
                    <a:gd name="T91" fmla="*/ 10 h 29"/>
                    <a:gd name="T92" fmla="*/ 12 w 12"/>
                    <a:gd name="T93" fmla="*/ 10 h 29"/>
                    <a:gd name="T94" fmla="*/ 12 w 12"/>
                    <a:gd name="T95" fmla="*/ 10 h 29"/>
                    <a:gd name="T96" fmla="*/ 12 w 12"/>
                    <a:gd name="T97" fmla="*/ 10 h 29"/>
                    <a:gd name="T98" fmla="*/ 12 w 12"/>
                    <a:gd name="T99" fmla="*/ 0 h 29"/>
                    <a:gd name="T100" fmla="*/ 12 w 12"/>
                    <a:gd name="T101" fmla="*/ 0 h 2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29"/>
                    <a:gd name="T155" fmla="*/ 12 w 12"/>
                    <a:gd name="T156" fmla="*/ 29 h 2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29">
                      <a:moveTo>
                        <a:pt x="0" y="29"/>
                      </a:moveTo>
                      <a:lnTo>
                        <a:pt x="0" y="29"/>
                      </a:lnTo>
                      <a:lnTo>
                        <a:pt x="0" y="20"/>
                      </a:lnTo>
                      <a:lnTo>
                        <a:pt x="12" y="20"/>
                      </a:lnTo>
                      <a:lnTo>
                        <a:pt x="12" y="10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9" name="Freeform 197"/>
                <p:cNvSpPr>
                  <a:spLocks/>
                </p:cNvSpPr>
                <p:nvPr/>
              </p:nvSpPr>
              <p:spPr bwMode="auto">
                <a:xfrm>
                  <a:off x="2322" y="2480"/>
                  <a:ext cx="11" cy="19"/>
                </a:xfrm>
                <a:custGeom>
                  <a:avLst/>
                  <a:gdLst>
                    <a:gd name="T0" fmla="*/ 0 w 11"/>
                    <a:gd name="T1" fmla="*/ 19 h 19"/>
                    <a:gd name="T2" fmla="*/ 0 w 11"/>
                    <a:gd name="T3" fmla="*/ 19 h 19"/>
                    <a:gd name="T4" fmla="*/ 0 w 11"/>
                    <a:gd name="T5" fmla="*/ 19 h 19"/>
                    <a:gd name="T6" fmla="*/ 0 w 11"/>
                    <a:gd name="T7" fmla="*/ 19 h 19"/>
                    <a:gd name="T8" fmla="*/ 0 w 11"/>
                    <a:gd name="T9" fmla="*/ 19 h 19"/>
                    <a:gd name="T10" fmla="*/ 0 w 11"/>
                    <a:gd name="T11" fmla="*/ 19 h 19"/>
                    <a:gd name="T12" fmla="*/ 0 w 11"/>
                    <a:gd name="T13" fmla="*/ 19 h 19"/>
                    <a:gd name="T14" fmla="*/ 0 w 11"/>
                    <a:gd name="T15" fmla="*/ 19 h 19"/>
                    <a:gd name="T16" fmla="*/ 0 w 11"/>
                    <a:gd name="T17" fmla="*/ 19 h 19"/>
                    <a:gd name="T18" fmla="*/ 0 w 11"/>
                    <a:gd name="T19" fmla="*/ 19 h 19"/>
                    <a:gd name="T20" fmla="*/ 0 w 11"/>
                    <a:gd name="T21" fmla="*/ 19 h 19"/>
                    <a:gd name="T22" fmla="*/ 0 w 11"/>
                    <a:gd name="T23" fmla="*/ 19 h 19"/>
                    <a:gd name="T24" fmla="*/ 0 w 11"/>
                    <a:gd name="T25" fmla="*/ 19 h 19"/>
                    <a:gd name="T26" fmla="*/ 0 w 11"/>
                    <a:gd name="T27" fmla="*/ 19 h 19"/>
                    <a:gd name="T28" fmla="*/ 0 w 11"/>
                    <a:gd name="T29" fmla="*/ 19 h 19"/>
                    <a:gd name="T30" fmla="*/ 0 w 11"/>
                    <a:gd name="T31" fmla="*/ 19 h 19"/>
                    <a:gd name="T32" fmla="*/ 0 w 11"/>
                    <a:gd name="T33" fmla="*/ 19 h 19"/>
                    <a:gd name="T34" fmla="*/ 0 w 11"/>
                    <a:gd name="T35" fmla="*/ 19 h 19"/>
                    <a:gd name="T36" fmla="*/ 0 w 11"/>
                    <a:gd name="T37" fmla="*/ 9 h 19"/>
                    <a:gd name="T38" fmla="*/ 0 w 11"/>
                    <a:gd name="T39" fmla="*/ 9 h 19"/>
                    <a:gd name="T40" fmla="*/ 0 w 11"/>
                    <a:gd name="T41" fmla="*/ 9 h 19"/>
                    <a:gd name="T42" fmla="*/ 0 w 11"/>
                    <a:gd name="T43" fmla="*/ 9 h 19"/>
                    <a:gd name="T44" fmla="*/ 0 w 11"/>
                    <a:gd name="T45" fmla="*/ 9 h 19"/>
                    <a:gd name="T46" fmla="*/ 0 w 11"/>
                    <a:gd name="T47" fmla="*/ 9 h 19"/>
                    <a:gd name="T48" fmla="*/ 0 w 11"/>
                    <a:gd name="T49" fmla="*/ 9 h 19"/>
                    <a:gd name="T50" fmla="*/ 0 w 11"/>
                    <a:gd name="T51" fmla="*/ 9 h 19"/>
                    <a:gd name="T52" fmla="*/ 0 w 11"/>
                    <a:gd name="T53" fmla="*/ 9 h 19"/>
                    <a:gd name="T54" fmla="*/ 0 w 11"/>
                    <a:gd name="T55" fmla="*/ 9 h 19"/>
                    <a:gd name="T56" fmla="*/ 0 w 11"/>
                    <a:gd name="T57" fmla="*/ 9 h 19"/>
                    <a:gd name="T58" fmla="*/ 0 w 11"/>
                    <a:gd name="T59" fmla="*/ 9 h 19"/>
                    <a:gd name="T60" fmla="*/ 11 w 11"/>
                    <a:gd name="T61" fmla="*/ 9 h 19"/>
                    <a:gd name="T62" fmla="*/ 11 w 11"/>
                    <a:gd name="T63" fmla="*/ 9 h 19"/>
                    <a:gd name="T64" fmla="*/ 11 w 11"/>
                    <a:gd name="T65" fmla="*/ 9 h 19"/>
                    <a:gd name="T66" fmla="*/ 11 w 11"/>
                    <a:gd name="T67" fmla="*/ 9 h 19"/>
                    <a:gd name="T68" fmla="*/ 11 w 11"/>
                    <a:gd name="T69" fmla="*/ 9 h 19"/>
                    <a:gd name="T70" fmla="*/ 11 w 11"/>
                    <a:gd name="T71" fmla="*/ 9 h 19"/>
                    <a:gd name="T72" fmla="*/ 11 w 11"/>
                    <a:gd name="T73" fmla="*/ 9 h 19"/>
                    <a:gd name="T74" fmla="*/ 11 w 11"/>
                    <a:gd name="T75" fmla="*/ 0 h 19"/>
                    <a:gd name="T76" fmla="*/ 11 w 11"/>
                    <a:gd name="T77" fmla="*/ 0 h 19"/>
                    <a:gd name="T78" fmla="*/ 11 w 11"/>
                    <a:gd name="T79" fmla="*/ 0 h 19"/>
                    <a:gd name="T80" fmla="*/ 11 w 11"/>
                    <a:gd name="T81" fmla="*/ 0 h 19"/>
                    <a:gd name="T82" fmla="*/ 11 w 11"/>
                    <a:gd name="T83" fmla="*/ 0 h 19"/>
                    <a:gd name="T84" fmla="*/ 11 w 11"/>
                    <a:gd name="T85" fmla="*/ 0 h 19"/>
                    <a:gd name="T86" fmla="*/ 11 w 11"/>
                    <a:gd name="T87" fmla="*/ 0 h 19"/>
                    <a:gd name="T88" fmla="*/ 11 w 11"/>
                    <a:gd name="T89" fmla="*/ 0 h 19"/>
                    <a:gd name="T90" fmla="*/ 11 w 11"/>
                    <a:gd name="T91" fmla="*/ 0 h 19"/>
                    <a:gd name="T92" fmla="*/ 11 w 11"/>
                    <a:gd name="T93" fmla="*/ 0 h 19"/>
                    <a:gd name="T94" fmla="*/ 11 w 11"/>
                    <a:gd name="T95" fmla="*/ 0 h 19"/>
                    <a:gd name="T96" fmla="*/ 11 w 11"/>
                    <a:gd name="T97" fmla="*/ 0 h 19"/>
                    <a:gd name="T98" fmla="*/ 11 w 11"/>
                    <a:gd name="T99" fmla="*/ 0 h 19"/>
                    <a:gd name="T100" fmla="*/ 11 w 11"/>
                    <a:gd name="T101" fmla="*/ 0 h 1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1"/>
                    <a:gd name="T154" fmla="*/ 0 h 19"/>
                    <a:gd name="T155" fmla="*/ 11 w 11"/>
                    <a:gd name="T156" fmla="*/ 19 h 1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1" h="19">
                      <a:moveTo>
                        <a:pt x="0" y="19"/>
                      </a:moveTo>
                      <a:lnTo>
                        <a:pt x="0" y="19"/>
                      </a:lnTo>
                      <a:lnTo>
                        <a:pt x="0" y="9"/>
                      </a:lnTo>
                      <a:lnTo>
                        <a:pt x="11" y="9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0" name="Freeform 198"/>
                <p:cNvSpPr>
                  <a:spLocks/>
                </p:cNvSpPr>
                <p:nvPr/>
              </p:nvSpPr>
              <p:spPr bwMode="auto">
                <a:xfrm>
                  <a:off x="2333" y="2450"/>
                  <a:ext cx="12" cy="30"/>
                </a:xfrm>
                <a:custGeom>
                  <a:avLst/>
                  <a:gdLst>
                    <a:gd name="T0" fmla="*/ 0 w 12"/>
                    <a:gd name="T1" fmla="*/ 30 h 30"/>
                    <a:gd name="T2" fmla="*/ 0 w 12"/>
                    <a:gd name="T3" fmla="*/ 30 h 30"/>
                    <a:gd name="T4" fmla="*/ 0 w 12"/>
                    <a:gd name="T5" fmla="*/ 30 h 30"/>
                    <a:gd name="T6" fmla="*/ 0 w 12"/>
                    <a:gd name="T7" fmla="*/ 30 h 30"/>
                    <a:gd name="T8" fmla="*/ 0 w 12"/>
                    <a:gd name="T9" fmla="*/ 30 h 30"/>
                    <a:gd name="T10" fmla="*/ 0 w 12"/>
                    <a:gd name="T11" fmla="*/ 20 h 30"/>
                    <a:gd name="T12" fmla="*/ 0 w 12"/>
                    <a:gd name="T13" fmla="*/ 20 h 30"/>
                    <a:gd name="T14" fmla="*/ 0 w 12"/>
                    <a:gd name="T15" fmla="*/ 20 h 30"/>
                    <a:gd name="T16" fmla="*/ 0 w 12"/>
                    <a:gd name="T17" fmla="*/ 20 h 30"/>
                    <a:gd name="T18" fmla="*/ 0 w 12"/>
                    <a:gd name="T19" fmla="*/ 20 h 30"/>
                    <a:gd name="T20" fmla="*/ 0 w 12"/>
                    <a:gd name="T21" fmla="*/ 20 h 30"/>
                    <a:gd name="T22" fmla="*/ 0 w 12"/>
                    <a:gd name="T23" fmla="*/ 20 h 30"/>
                    <a:gd name="T24" fmla="*/ 0 w 12"/>
                    <a:gd name="T25" fmla="*/ 20 h 30"/>
                    <a:gd name="T26" fmla="*/ 0 w 12"/>
                    <a:gd name="T27" fmla="*/ 20 h 30"/>
                    <a:gd name="T28" fmla="*/ 0 w 12"/>
                    <a:gd name="T29" fmla="*/ 20 h 30"/>
                    <a:gd name="T30" fmla="*/ 0 w 12"/>
                    <a:gd name="T31" fmla="*/ 20 h 30"/>
                    <a:gd name="T32" fmla="*/ 0 w 12"/>
                    <a:gd name="T33" fmla="*/ 20 h 30"/>
                    <a:gd name="T34" fmla="*/ 0 w 12"/>
                    <a:gd name="T35" fmla="*/ 20 h 30"/>
                    <a:gd name="T36" fmla="*/ 0 w 12"/>
                    <a:gd name="T37" fmla="*/ 20 h 30"/>
                    <a:gd name="T38" fmla="*/ 0 w 12"/>
                    <a:gd name="T39" fmla="*/ 20 h 30"/>
                    <a:gd name="T40" fmla="*/ 0 w 12"/>
                    <a:gd name="T41" fmla="*/ 20 h 30"/>
                    <a:gd name="T42" fmla="*/ 0 w 12"/>
                    <a:gd name="T43" fmla="*/ 20 h 30"/>
                    <a:gd name="T44" fmla="*/ 0 w 12"/>
                    <a:gd name="T45" fmla="*/ 20 h 30"/>
                    <a:gd name="T46" fmla="*/ 0 w 12"/>
                    <a:gd name="T47" fmla="*/ 10 h 30"/>
                    <a:gd name="T48" fmla="*/ 0 w 12"/>
                    <a:gd name="T49" fmla="*/ 10 h 30"/>
                    <a:gd name="T50" fmla="*/ 0 w 12"/>
                    <a:gd name="T51" fmla="*/ 10 h 30"/>
                    <a:gd name="T52" fmla="*/ 0 w 12"/>
                    <a:gd name="T53" fmla="*/ 10 h 30"/>
                    <a:gd name="T54" fmla="*/ 0 w 12"/>
                    <a:gd name="T55" fmla="*/ 10 h 30"/>
                    <a:gd name="T56" fmla="*/ 0 w 12"/>
                    <a:gd name="T57" fmla="*/ 10 h 30"/>
                    <a:gd name="T58" fmla="*/ 0 w 12"/>
                    <a:gd name="T59" fmla="*/ 10 h 30"/>
                    <a:gd name="T60" fmla="*/ 0 w 12"/>
                    <a:gd name="T61" fmla="*/ 10 h 30"/>
                    <a:gd name="T62" fmla="*/ 0 w 12"/>
                    <a:gd name="T63" fmla="*/ 10 h 30"/>
                    <a:gd name="T64" fmla="*/ 0 w 12"/>
                    <a:gd name="T65" fmla="*/ 10 h 30"/>
                    <a:gd name="T66" fmla="*/ 0 w 12"/>
                    <a:gd name="T67" fmla="*/ 10 h 30"/>
                    <a:gd name="T68" fmla="*/ 0 w 12"/>
                    <a:gd name="T69" fmla="*/ 10 h 30"/>
                    <a:gd name="T70" fmla="*/ 0 w 12"/>
                    <a:gd name="T71" fmla="*/ 10 h 30"/>
                    <a:gd name="T72" fmla="*/ 0 w 12"/>
                    <a:gd name="T73" fmla="*/ 10 h 30"/>
                    <a:gd name="T74" fmla="*/ 0 w 12"/>
                    <a:gd name="T75" fmla="*/ 10 h 30"/>
                    <a:gd name="T76" fmla="*/ 0 w 12"/>
                    <a:gd name="T77" fmla="*/ 10 h 30"/>
                    <a:gd name="T78" fmla="*/ 0 w 12"/>
                    <a:gd name="T79" fmla="*/ 10 h 30"/>
                    <a:gd name="T80" fmla="*/ 0 w 12"/>
                    <a:gd name="T81" fmla="*/ 10 h 30"/>
                    <a:gd name="T82" fmla="*/ 0 w 12"/>
                    <a:gd name="T83" fmla="*/ 0 h 30"/>
                    <a:gd name="T84" fmla="*/ 0 w 12"/>
                    <a:gd name="T85" fmla="*/ 0 h 30"/>
                    <a:gd name="T86" fmla="*/ 0 w 12"/>
                    <a:gd name="T87" fmla="*/ 0 h 30"/>
                    <a:gd name="T88" fmla="*/ 0 w 12"/>
                    <a:gd name="T89" fmla="*/ 0 h 30"/>
                    <a:gd name="T90" fmla="*/ 0 w 12"/>
                    <a:gd name="T91" fmla="*/ 0 h 30"/>
                    <a:gd name="T92" fmla="*/ 0 w 12"/>
                    <a:gd name="T93" fmla="*/ 0 h 30"/>
                    <a:gd name="T94" fmla="*/ 12 w 12"/>
                    <a:gd name="T95" fmla="*/ 0 h 30"/>
                    <a:gd name="T96" fmla="*/ 12 w 12"/>
                    <a:gd name="T97" fmla="*/ 0 h 30"/>
                    <a:gd name="T98" fmla="*/ 12 w 12"/>
                    <a:gd name="T99" fmla="*/ 0 h 30"/>
                    <a:gd name="T100" fmla="*/ 12 w 12"/>
                    <a:gd name="T101" fmla="*/ 0 h 3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30"/>
                    <a:gd name="T155" fmla="*/ 12 w 12"/>
                    <a:gd name="T156" fmla="*/ 30 h 3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30">
                      <a:moveTo>
                        <a:pt x="0" y="30"/>
                      </a:moveTo>
                      <a:lnTo>
                        <a:pt x="0" y="30"/>
                      </a:lnTo>
                      <a:lnTo>
                        <a:pt x="0" y="20"/>
                      </a:lnTo>
                      <a:lnTo>
                        <a:pt x="0" y="10"/>
                      </a:lnTo>
                      <a:lnTo>
                        <a:pt x="0" y="0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1" name="Freeform 199"/>
                <p:cNvSpPr>
                  <a:spLocks/>
                </p:cNvSpPr>
                <p:nvPr/>
              </p:nvSpPr>
              <p:spPr bwMode="auto">
                <a:xfrm>
                  <a:off x="2345" y="2421"/>
                  <a:ext cx="1" cy="29"/>
                </a:xfrm>
                <a:custGeom>
                  <a:avLst/>
                  <a:gdLst>
                    <a:gd name="T0" fmla="*/ 0 w 1"/>
                    <a:gd name="T1" fmla="*/ 29 h 29"/>
                    <a:gd name="T2" fmla="*/ 0 w 1"/>
                    <a:gd name="T3" fmla="*/ 29 h 29"/>
                    <a:gd name="T4" fmla="*/ 0 w 1"/>
                    <a:gd name="T5" fmla="*/ 29 h 29"/>
                    <a:gd name="T6" fmla="*/ 0 w 1"/>
                    <a:gd name="T7" fmla="*/ 29 h 29"/>
                    <a:gd name="T8" fmla="*/ 0 w 1"/>
                    <a:gd name="T9" fmla="*/ 29 h 29"/>
                    <a:gd name="T10" fmla="*/ 0 w 1"/>
                    <a:gd name="T11" fmla="*/ 29 h 29"/>
                    <a:gd name="T12" fmla="*/ 0 w 1"/>
                    <a:gd name="T13" fmla="*/ 29 h 29"/>
                    <a:gd name="T14" fmla="*/ 0 w 1"/>
                    <a:gd name="T15" fmla="*/ 29 h 29"/>
                    <a:gd name="T16" fmla="*/ 0 w 1"/>
                    <a:gd name="T17" fmla="*/ 20 h 29"/>
                    <a:gd name="T18" fmla="*/ 0 w 1"/>
                    <a:gd name="T19" fmla="*/ 20 h 29"/>
                    <a:gd name="T20" fmla="*/ 0 w 1"/>
                    <a:gd name="T21" fmla="*/ 20 h 29"/>
                    <a:gd name="T22" fmla="*/ 0 w 1"/>
                    <a:gd name="T23" fmla="*/ 20 h 29"/>
                    <a:gd name="T24" fmla="*/ 0 w 1"/>
                    <a:gd name="T25" fmla="*/ 20 h 29"/>
                    <a:gd name="T26" fmla="*/ 0 w 1"/>
                    <a:gd name="T27" fmla="*/ 20 h 29"/>
                    <a:gd name="T28" fmla="*/ 0 w 1"/>
                    <a:gd name="T29" fmla="*/ 20 h 29"/>
                    <a:gd name="T30" fmla="*/ 0 w 1"/>
                    <a:gd name="T31" fmla="*/ 20 h 29"/>
                    <a:gd name="T32" fmla="*/ 0 w 1"/>
                    <a:gd name="T33" fmla="*/ 20 h 29"/>
                    <a:gd name="T34" fmla="*/ 0 w 1"/>
                    <a:gd name="T35" fmla="*/ 20 h 29"/>
                    <a:gd name="T36" fmla="*/ 0 w 1"/>
                    <a:gd name="T37" fmla="*/ 20 h 29"/>
                    <a:gd name="T38" fmla="*/ 0 w 1"/>
                    <a:gd name="T39" fmla="*/ 20 h 29"/>
                    <a:gd name="T40" fmla="*/ 0 w 1"/>
                    <a:gd name="T41" fmla="*/ 20 h 29"/>
                    <a:gd name="T42" fmla="*/ 0 w 1"/>
                    <a:gd name="T43" fmla="*/ 20 h 29"/>
                    <a:gd name="T44" fmla="*/ 0 w 1"/>
                    <a:gd name="T45" fmla="*/ 20 h 29"/>
                    <a:gd name="T46" fmla="*/ 0 w 1"/>
                    <a:gd name="T47" fmla="*/ 20 h 29"/>
                    <a:gd name="T48" fmla="*/ 0 w 1"/>
                    <a:gd name="T49" fmla="*/ 20 h 29"/>
                    <a:gd name="T50" fmla="*/ 0 w 1"/>
                    <a:gd name="T51" fmla="*/ 20 h 29"/>
                    <a:gd name="T52" fmla="*/ 0 w 1"/>
                    <a:gd name="T53" fmla="*/ 10 h 29"/>
                    <a:gd name="T54" fmla="*/ 0 w 1"/>
                    <a:gd name="T55" fmla="*/ 10 h 29"/>
                    <a:gd name="T56" fmla="*/ 0 w 1"/>
                    <a:gd name="T57" fmla="*/ 10 h 29"/>
                    <a:gd name="T58" fmla="*/ 0 w 1"/>
                    <a:gd name="T59" fmla="*/ 10 h 29"/>
                    <a:gd name="T60" fmla="*/ 0 w 1"/>
                    <a:gd name="T61" fmla="*/ 10 h 29"/>
                    <a:gd name="T62" fmla="*/ 0 w 1"/>
                    <a:gd name="T63" fmla="*/ 10 h 29"/>
                    <a:gd name="T64" fmla="*/ 0 w 1"/>
                    <a:gd name="T65" fmla="*/ 10 h 29"/>
                    <a:gd name="T66" fmla="*/ 0 w 1"/>
                    <a:gd name="T67" fmla="*/ 10 h 29"/>
                    <a:gd name="T68" fmla="*/ 0 w 1"/>
                    <a:gd name="T69" fmla="*/ 10 h 29"/>
                    <a:gd name="T70" fmla="*/ 0 w 1"/>
                    <a:gd name="T71" fmla="*/ 10 h 29"/>
                    <a:gd name="T72" fmla="*/ 0 w 1"/>
                    <a:gd name="T73" fmla="*/ 10 h 29"/>
                    <a:gd name="T74" fmla="*/ 0 w 1"/>
                    <a:gd name="T75" fmla="*/ 10 h 29"/>
                    <a:gd name="T76" fmla="*/ 0 w 1"/>
                    <a:gd name="T77" fmla="*/ 10 h 29"/>
                    <a:gd name="T78" fmla="*/ 0 w 1"/>
                    <a:gd name="T79" fmla="*/ 10 h 29"/>
                    <a:gd name="T80" fmla="*/ 0 w 1"/>
                    <a:gd name="T81" fmla="*/ 10 h 29"/>
                    <a:gd name="T82" fmla="*/ 0 w 1"/>
                    <a:gd name="T83" fmla="*/ 10 h 29"/>
                    <a:gd name="T84" fmla="*/ 0 w 1"/>
                    <a:gd name="T85" fmla="*/ 10 h 29"/>
                    <a:gd name="T86" fmla="*/ 0 w 1"/>
                    <a:gd name="T87" fmla="*/ 10 h 29"/>
                    <a:gd name="T88" fmla="*/ 0 w 1"/>
                    <a:gd name="T89" fmla="*/ 0 h 29"/>
                    <a:gd name="T90" fmla="*/ 0 w 1"/>
                    <a:gd name="T91" fmla="*/ 0 h 29"/>
                    <a:gd name="T92" fmla="*/ 0 w 1"/>
                    <a:gd name="T93" fmla="*/ 0 h 29"/>
                    <a:gd name="T94" fmla="*/ 0 w 1"/>
                    <a:gd name="T95" fmla="*/ 0 h 29"/>
                    <a:gd name="T96" fmla="*/ 0 w 1"/>
                    <a:gd name="T97" fmla="*/ 0 h 29"/>
                    <a:gd name="T98" fmla="*/ 0 w 1"/>
                    <a:gd name="T99" fmla="*/ 0 h 29"/>
                    <a:gd name="T100" fmla="*/ 0 w 1"/>
                    <a:gd name="T101" fmla="*/ 0 h 2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"/>
                    <a:gd name="T154" fmla="*/ 0 h 29"/>
                    <a:gd name="T155" fmla="*/ 1 w 1"/>
                    <a:gd name="T156" fmla="*/ 29 h 2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" h="29">
                      <a:moveTo>
                        <a:pt x="0" y="29"/>
                      </a:moveTo>
                      <a:lnTo>
                        <a:pt x="0" y="29"/>
                      </a:lnTo>
                      <a:lnTo>
                        <a:pt x="0" y="20"/>
                      </a:lnTo>
                      <a:lnTo>
                        <a:pt x="0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2" name="Freeform 200"/>
                <p:cNvSpPr>
                  <a:spLocks/>
                </p:cNvSpPr>
                <p:nvPr/>
              </p:nvSpPr>
              <p:spPr bwMode="auto">
                <a:xfrm>
                  <a:off x="2345" y="2392"/>
                  <a:ext cx="11" cy="29"/>
                </a:xfrm>
                <a:custGeom>
                  <a:avLst/>
                  <a:gdLst>
                    <a:gd name="T0" fmla="*/ 0 w 11"/>
                    <a:gd name="T1" fmla="*/ 29 h 29"/>
                    <a:gd name="T2" fmla="*/ 0 w 11"/>
                    <a:gd name="T3" fmla="*/ 29 h 29"/>
                    <a:gd name="T4" fmla="*/ 0 w 11"/>
                    <a:gd name="T5" fmla="*/ 29 h 29"/>
                    <a:gd name="T6" fmla="*/ 0 w 11"/>
                    <a:gd name="T7" fmla="*/ 29 h 29"/>
                    <a:gd name="T8" fmla="*/ 0 w 11"/>
                    <a:gd name="T9" fmla="*/ 29 h 29"/>
                    <a:gd name="T10" fmla="*/ 0 w 11"/>
                    <a:gd name="T11" fmla="*/ 29 h 29"/>
                    <a:gd name="T12" fmla="*/ 0 w 11"/>
                    <a:gd name="T13" fmla="*/ 29 h 29"/>
                    <a:gd name="T14" fmla="*/ 0 w 11"/>
                    <a:gd name="T15" fmla="*/ 29 h 29"/>
                    <a:gd name="T16" fmla="*/ 0 w 11"/>
                    <a:gd name="T17" fmla="*/ 29 h 29"/>
                    <a:gd name="T18" fmla="*/ 0 w 11"/>
                    <a:gd name="T19" fmla="*/ 29 h 29"/>
                    <a:gd name="T20" fmla="*/ 0 w 11"/>
                    <a:gd name="T21" fmla="*/ 29 h 29"/>
                    <a:gd name="T22" fmla="*/ 0 w 11"/>
                    <a:gd name="T23" fmla="*/ 29 h 29"/>
                    <a:gd name="T24" fmla="*/ 0 w 11"/>
                    <a:gd name="T25" fmla="*/ 19 h 29"/>
                    <a:gd name="T26" fmla="*/ 0 w 11"/>
                    <a:gd name="T27" fmla="*/ 19 h 29"/>
                    <a:gd name="T28" fmla="*/ 11 w 11"/>
                    <a:gd name="T29" fmla="*/ 19 h 29"/>
                    <a:gd name="T30" fmla="*/ 11 w 11"/>
                    <a:gd name="T31" fmla="*/ 19 h 29"/>
                    <a:gd name="T32" fmla="*/ 11 w 11"/>
                    <a:gd name="T33" fmla="*/ 19 h 29"/>
                    <a:gd name="T34" fmla="*/ 11 w 11"/>
                    <a:gd name="T35" fmla="*/ 19 h 29"/>
                    <a:gd name="T36" fmla="*/ 11 w 11"/>
                    <a:gd name="T37" fmla="*/ 19 h 29"/>
                    <a:gd name="T38" fmla="*/ 11 w 11"/>
                    <a:gd name="T39" fmla="*/ 19 h 29"/>
                    <a:gd name="T40" fmla="*/ 11 w 11"/>
                    <a:gd name="T41" fmla="*/ 19 h 29"/>
                    <a:gd name="T42" fmla="*/ 11 w 11"/>
                    <a:gd name="T43" fmla="*/ 19 h 29"/>
                    <a:gd name="T44" fmla="*/ 11 w 11"/>
                    <a:gd name="T45" fmla="*/ 19 h 29"/>
                    <a:gd name="T46" fmla="*/ 11 w 11"/>
                    <a:gd name="T47" fmla="*/ 19 h 29"/>
                    <a:gd name="T48" fmla="*/ 11 w 11"/>
                    <a:gd name="T49" fmla="*/ 19 h 29"/>
                    <a:gd name="T50" fmla="*/ 11 w 11"/>
                    <a:gd name="T51" fmla="*/ 19 h 29"/>
                    <a:gd name="T52" fmla="*/ 11 w 11"/>
                    <a:gd name="T53" fmla="*/ 19 h 29"/>
                    <a:gd name="T54" fmla="*/ 11 w 11"/>
                    <a:gd name="T55" fmla="*/ 19 h 29"/>
                    <a:gd name="T56" fmla="*/ 11 w 11"/>
                    <a:gd name="T57" fmla="*/ 19 h 29"/>
                    <a:gd name="T58" fmla="*/ 11 w 11"/>
                    <a:gd name="T59" fmla="*/ 19 h 29"/>
                    <a:gd name="T60" fmla="*/ 11 w 11"/>
                    <a:gd name="T61" fmla="*/ 19 h 29"/>
                    <a:gd name="T62" fmla="*/ 11 w 11"/>
                    <a:gd name="T63" fmla="*/ 10 h 29"/>
                    <a:gd name="T64" fmla="*/ 11 w 11"/>
                    <a:gd name="T65" fmla="*/ 10 h 29"/>
                    <a:gd name="T66" fmla="*/ 11 w 11"/>
                    <a:gd name="T67" fmla="*/ 10 h 29"/>
                    <a:gd name="T68" fmla="*/ 11 w 11"/>
                    <a:gd name="T69" fmla="*/ 10 h 29"/>
                    <a:gd name="T70" fmla="*/ 11 w 11"/>
                    <a:gd name="T71" fmla="*/ 10 h 29"/>
                    <a:gd name="T72" fmla="*/ 11 w 11"/>
                    <a:gd name="T73" fmla="*/ 10 h 29"/>
                    <a:gd name="T74" fmla="*/ 11 w 11"/>
                    <a:gd name="T75" fmla="*/ 10 h 29"/>
                    <a:gd name="T76" fmla="*/ 11 w 11"/>
                    <a:gd name="T77" fmla="*/ 10 h 29"/>
                    <a:gd name="T78" fmla="*/ 11 w 11"/>
                    <a:gd name="T79" fmla="*/ 10 h 29"/>
                    <a:gd name="T80" fmla="*/ 11 w 11"/>
                    <a:gd name="T81" fmla="*/ 10 h 29"/>
                    <a:gd name="T82" fmla="*/ 11 w 11"/>
                    <a:gd name="T83" fmla="*/ 10 h 29"/>
                    <a:gd name="T84" fmla="*/ 11 w 11"/>
                    <a:gd name="T85" fmla="*/ 10 h 29"/>
                    <a:gd name="T86" fmla="*/ 11 w 11"/>
                    <a:gd name="T87" fmla="*/ 10 h 29"/>
                    <a:gd name="T88" fmla="*/ 11 w 11"/>
                    <a:gd name="T89" fmla="*/ 10 h 29"/>
                    <a:gd name="T90" fmla="*/ 11 w 11"/>
                    <a:gd name="T91" fmla="*/ 10 h 29"/>
                    <a:gd name="T92" fmla="*/ 11 w 11"/>
                    <a:gd name="T93" fmla="*/ 10 h 29"/>
                    <a:gd name="T94" fmla="*/ 11 w 11"/>
                    <a:gd name="T95" fmla="*/ 10 h 29"/>
                    <a:gd name="T96" fmla="*/ 11 w 11"/>
                    <a:gd name="T97" fmla="*/ 10 h 29"/>
                    <a:gd name="T98" fmla="*/ 11 w 11"/>
                    <a:gd name="T99" fmla="*/ 10 h 29"/>
                    <a:gd name="T100" fmla="*/ 11 w 11"/>
                    <a:gd name="T101" fmla="*/ 0 h 2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1"/>
                    <a:gd name="T154" fmla="*/ 0 h 29"/>
                    <a:gd name="T155" fmla="*/ 11 w 11"/>
                    <a:gd name="T156" fmla="*/ 29 h 2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1" h="29">
                      <a:moveTo>
                        <a:pt x="0" y="29"/>
                      </a:moveTo>
                      <a:lnTo>
                        <a:pt x="0" y="29"/>
                      </a:lnTo>
                      <a:lnTo>
                        <a:pt x="0" y="19"/>
                      </a:lnTo>
                      <a:lnTo>
                        <a:pt x="11" y="19"/>
                      </a:lnTo>
                      <a:lnTo>
                        <a:pt x="11" y="10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3" name="Freeform 201"/>
                <p:cNvSpPr>
                  <a:spLocks/>
                </p:cNvSpPr>
                <p:nvPr/>
              </p:nvSpPr>
              <p:spPr bwMode="auto">
                <a:xfrm>
                  <a:off x="2356" y="2372"/>
                  <a:ext cx="12" cy="20"/>
                </a:xfrm>
                <a:custGeom>
                  <a:avLst/>
                  <a:gdLst>
                    <a:gd name="T0" fmla="*/ 0 w 12"/>
                    <a:gd name="T1" fmla="*/ 20 h 20"/>
                    <a:gd name="T2" fmla="*/ 0 w 12"/>
                    <a:gd name="T3" fmla="*/ 20 h 20"/>
                    <a:gd name="T4" fmla="*/ 0 w 12"/>
                    <a:gd name="T5" fmla="*/ 20 h 20"/>
                    <a:gd name="T6" fmla="*/ 0 w 12"/>
                    <a:gd name="T7" fmla="*/ 20 h 20"/>
                    <a:gd name="T8" fmla="*/ 0 w 12"/>
                    <a:gd name="T9" fmla="*/ 20 h 20"/>
                    <a:gd name="T10" fmla="*/ 0 w 12"/>
                    <a:gd name="T11" fmla="*/ 20 h 20"/>
                    <a:gd name="T12" fmla="*/ 0 w 12"/>
                    <a:gd name="T13" fmla="*/ 20 h 20"/>
                    <a:gd name="T14" fmla="*/ 0 w 12"/>
                    <a:gd name="T15" fmla="*/ 20 h 20"/>
                    <a:gd name="T16" fmla="*/ 0 w 12"/>
                    <a:gd name="T17" fmla="*/ 20 h 20"/>
                    <a:gd name="T18" fmla="*/ 0 w 12"/>
                    <a:gd name="T19" fmla="*/ 20 h 20"/>
                    <a:gd name="T20" fmla="*/ 0 w 12"/>
                    <a:gd name="T21" fmla="*/ 20 h 20"/>
                    <a:gd name="T22" fmla="*/ 0 w 12"/>
                    <a:gd name="T23" fmla="*/ 20 h 20"/>
                    <a:gd name="T24" fmla="*/ 0 w 12"/>
                    <a:gd name="T25" fmla="*/ 20 h 20"/>
                    <a:gd name="T26" fmla="*/ 0 w 12"/>
                    <a:gd name="T27" fmla="*/ 20 h 20"/>
                    <a:gd name="T28" fmla="*/ 0 w 12"/>
                    <a:gd name="T29" fmla="*/ 20 h 20"/>
                    <a:gd name="T30" fmla="*/ 0 w 12"/>
                    <a:gd name="T31" fmla="*/ 20 h 20"/>
                    <a:gd name="T32" fmla="*/ 0 w 12"/>
                    <a:gd name="T33" fmla="*/ 20 h 20"/>
                    <a:gd name="T34" fmla="*/ 0 w 12"/>
                    <a:gd name="T35" fmla="*/ 20 h 20"/>
                    <a:gd name="T36" fmla="*/ 0 w 12"/>
                    <a:gd name="T37" fmla="*/ 20 h 20"/>
                    <a:gd name="T38" fmla="*/ 0 w 12"/>
                    <a:gd name="T39" fmla="*/ 10 h 20"/>
                    <a:gd name="T40" fmla="*/ 0 w 12"/>
                    <a:gd name="T41" fmla="*/ 10 h 20"/>
                    <a:gd name="T42" fmla="*/ 0 w 12"/>
                    <a:gd name="T43" fmla="*/ 10 h 20"/>
                    <a:gd name="T44" fmla="*/ 0 w 12"/>
                    <a:gd name="T45" fmla="*/ 10 h 20"/>
                    <a:gd name="T46" fmla="*/ 0 w 12"/>
                    <a:gd name="T47" fmla="*/ 10 h 20"/>
                    <a:gd name="T48" fmla="*/ 0 w 12"/>
                    <a:gd name="T49" fmla="*/ 10 h 20"/>
                    <a:gd name="T50" fmla="*/ 0 w 12"/>
                    <a:gd name="T51" fmla="*/ 10 h 20"/>
                    <a:gd name="T52" fmla="*/ 0 w 12"/>
                    <a:gd name="T53" fmla="*/ 10 h 20"/>
                    <a:gd name="T54" fmla="*/ 0 w 12"/>
                    <a:gd name="T55" fmla="*/ 10 h 20"/>
                    <a:gd name="T56" fmla="*/ 0 w 12"/>
                    <a:gd name="T57" fmla="*/ 10 h 20"/>
                    <a:gd name="T58" fmla="*/ 0 w 12"/>
                    <a:gd name="T59" fmla="*/ 10 h 20"/>
                    <a:gd name="T60" fmla="*/ 0 w 12"/>
                    <a:gd name="T61" fmla="*/ 10 h 20"/>
                    <a:gd name="T62" fmla="*/ 12 w 12"/>
                    <a:gd name="T63" fmla="*/ 10 h 20"/>
                    <a:gd name="T64" fmla="*/ 12 w 12"/>
                    <a:gd name="T65" fmla="*/ 10 h 20"/>
                    <a:gd name="T66" fmla="*/ 12 w 12"/>
                    <a:gd name="T67" fmla="*/ 10 h 20"/>
                    <a:gd name="T68" fmla="*/ 12 w 12"/>
                    <a:gd name="T69" fmla="*/ 10 h 20"/>
                    <a:gd name="T70" fmla="*/ 12 w 12"/>
                    <a:gd name="T71" fmla="*/ 10 h 20"/>
                    <a:gd name="T72" fmla="*/ 12 w 12"/>
                    <a:gd name="T73" fmla="*/ 10 h 20"/>
                    <a:gd name="T74" fmla="*/ 12 w 12"/>
                    <a:gd name="T75" fmla="*/ 10 h 20"/>
                    <a:gd name="T76" fmla="*/ 12 w 12"/>
                    <a:gd name="T77" fmla="*/ 10 h 20"/>
                    <a:gd name="T78" fmla="*/ 12 w 12"/>
                    <a:gd name="T79" fmla="*/ 10 h 20"/>
                    <a:gd name="T80" fmla="*/ 12 w 12"/>
                    <a:gd name="T81" fmla="*/ 0 h 20"/>
                    <a:gd name="T82" fmla="*/ 12 w 12"/>
                    <a:gd name="T83" fmla="*/ 0 h 20"/>
                    <a:gd name="T84" fmla="*/ 12 w 12"/>
                    <a:gd name="T85" fmla="*/ 0 h 20"/>
                    <a:gd name="T86" fmla="*/ 12 w 12"/>
                    <a:gd name="T87" fmla="*/ 0 h 20"/>
                    <a:gd name="T88" fmla="*/ 12 w 12"/>
                    <a:gd name="T89" fmla="*/ 0 h 20"/>
                    <a:gd name="T90" fmla="*/ 12 w 12"/>
                    <a:gd name="T91" fmla="*/ 0 h 20"/>
                    <a:gd name="T92" fmla="*/ 12 w 12"/>
                    <a:gd name="T93" fmla="*/ 0 h 20"/>
                    <a:gd name="T94" fmla="*/ 12 w 12"/>
                    <a:gd name="T95" fmla="*/ 0 h 20"/>
                    <a:gd name="T96" fmla="*/ 12 w 12"/>
                    <a:gd name="T97" fmla="*/ 0 h 20"/>
                    <a:gd name="T98" fmla="*/ 12 w 12"/>
                    <a:gd name="T99" fmla="*/ 0 h 20"/>
                    <a:gd name="T100" fmla="*/ 12 w 12"/>
                    <a:gd name="T101" fmla="*/ 0 h 2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20"/>
                    <a:gd name="T155" fmla="*/ 12 w 12"/>
                    <a:gd name="T156" fmla="*/ 20 h 2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20">
                      <a:moveTo>
                        <a:pt x="0" y="20"/>
                      </a:moveTo>
                      <a:lnTo>
                        <a:pt x="0" y="20"/>
                      </a:lnTo>
                      <a:lnTo>
                        <a:pt x="0" y="10"/>
                      </a:lnTo>
                      <a:lnTo>
                        <a:pt x="12" y="10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4" name="Freeform 202"/>
                <p:cNvSpPr>
                  <a:spLocks/>
                </p:cNvSpPr>
                <p:nvPr/>
              </p:nvSpPr>
              <p:spPr bwMode="auto">
                <a:xfrm>
                  <a:off x="2368" y="2353"/>
                  <a:ext cx="12" cy="19"/>
                </a:xfrm>
                <a:custGeom>
                  <a:avLst/>
                  <a:gdLst>
                    <a:gd name="T0" fmla="*/ 0 w 12"/>
                    <a:gd name="T1" fmla="*/ 19 h 19"/>
                    <a:gd name="T2" fmla="*/ 0 w 12"/>
                    <a:gd name="T3" fmla="*/ 19 h 19"/>
                    <a:gd name="T4" fmla="*/ 0 w 12"/>
                    <a:gd name="T5" fmla="*/ 19 h 19"/>
                    <a:gd name="T6" fmla="*/ 0 w 12"/>
                    <a:gd name="T7" fmla="*/ 19 h 19"/>
                    <a:gd name="T8" fmla="*/ 0 w 12"/>
                    <a:gd name="T9" fmla="*/ 19 h 19"/>
                    <a:gd name="T10" fmla="*/ 0 w 12"/>
                    <a:gd name="T11" fmla="*/ 19 h 19"/>
                    <a:gd name="T12" fmla="*/ 0 w 12"/>
                    <a:gd name="T13" fmla="*/ 19 h 19"/>
                    <a:gd name="T14" fmla="*/ 0 w 12"/>
                    <a:gd name="T15" fmla="*/ 19 h 19"/>
                    <a:gd name="T16" fmla="*/ 0 w 12"/>
                    <a:gd name="T17" fmla="*/ 19 h 19"/>
                    <a:gd name="T18" fmla="*/ 0 w 12"/>
                    <a:gd name="T19" fmla="*/ 19 h 19"/>
                    <a:gd name="T20" fmla="*/ 0 w 12"/>
                    <a:gd name="T21" fmla="*/ 10 h 19"/>
                    <a:gd name="T22" fmla="*/ 0 w 12"/>
                    <a:gd name="T23" fmla="*/ 10 h 19"/>
                    <a:gd name="T24" fmla="*/ 0 w 12"/>
                    <a:gd name="T25" fmla="*/ 10 h 19"/>
                    <a:gd name="T26" fmla="*/ 0 w 12"/>
                    <a:gd name="T27" fmla="*/ 10 h 19"/>
                    <a:gd name="T28" fmla="*/ 0 w 12"/>
                    <a:gd name="T29" fmla="*/ 10 h 19"/>
                    <a:gd name="T30" fmla="*/ 0 w 12"/>
                    <a:gd name="T31" fmla="*/ 10 h 19"/>
                    <a:gd name="T32" fmla="*/ 0 w 12"/>
                    <a:gd name="T33" fmla="*/ 10 h 19"/>
                    <a:gd name="T34" fmla="*/ 0 w 12"/>
                    <a:gd name="T35" fmla="*/ 10 h 19"/>
                    <a:gd name="T36" fmla="*/ 0 w 12"/>
                    <a:gd name="T37" fmla="*/ 10 h 19"/>
                    <a:gd name="T38" fmla="*/ 0 w 12"/>
                    <a:gd name="T39" fmla="*/ 10 h 19"/>
                    <a:gd name="T40" fmla="*/ 0 w 12"/>
                    <a:gd name="T41" fmla="*/ 10 h 19"/>
                    <a:gd name="T42" fmla="*/ 0 w 12"/>
                    <a:gd name="T43" fmla="*/ 10 h 19"/>
                    <a:gd name="T44" fmla="*/ 0 w 12"/>
                    <a:gd name="T45" fmla="*/ 10 h 19"/>
                    <a:gd name="T46" fmla="*/ 0 w 12"/>
                    <a:gd name="T47" fmla="*/ 10 h 19"/>
                    <a:gd name="T48" fmla="*/ 0 w 12"/>
                    <a:gd name="T49" fmla="*/ 10 h 19"/>
                    <a:gd name="T50" fmla="*/ 0 w 12"/>
                    <a:gd name="T51" fmla="*/ 10 h 19"/>
                    <a:gd name="T52" fmla="*/ 0 w 12"/>
                    <a:gd name="T53" fmla="*/ 10 h 19"/>
                    <a:gd name="T54" fmla="*/ 0 w 12"/>
                    <a:gd name="T55" fmla="*/ 10 h 19"/>
                    <a:gd name="T56" fmla="*/ 0 w 12"/>
                    <a:gd name="T57" fmla="*/ 10 h 19"/>
                    <a:gd name="T58" fmla="*/ 0 w 12"/>
                    <a:gd name="T59" fmla="*/ 10 h 19"/>
                    <a:gd name="T60" fmla="*/ 0 w 12"/>
                    <a:gd name="T61" fmla="*/ 10 h 19"/>
                    <a:gd name="T62" fmla="*/ 0 w 12"/>
                    <a:gd name="T63" fmla="*/ 10 h 19"/>
                    <a:gd name="T64" fmla="*/ 0 w 12"/>
                    <a:gd name="T65" fmla="*/ 10 h 19"/>
                    <a:gd name="T66" fmla="*/ 0 w 12"/>
                    <a:gd name="T67" fmla="*/ 0 h 19"/>
                    <a:gd name="T68" fmla="*/ 0 w 12"/>
                    <a:gd name="T69" fmla="*/ 0 h 19"/>
                    <a:gd name="T70" fmla="*/ 0 w 12"/>
                    <a:gd name="T71" fmla="*/ 0 h 19"/>
                    <a:gd name="T72" fmla="*/ 0 w 12"/>
                    <a:gd name="T73" fmla="*/ 0 h 19"/>
                    <a:gd name="T74" fmla="*/ 0 w 12"/>
                    <a:gd name="T75" fmla="*/ 0 h 19"/>
                    <a:gd name="T76" fmla="*/ 0 w 12"/>
                    <a:gd name="T77" fmla="*/ 0 h 19"/>
                    <a:gd name="T78" fmla="*/ 0 w 12"/>
                    <a:gd name="T79" fmla="*/ 0 h 19"/>
                    <a:gd name="T80" fmla="*/ 0 w 12"/>
                    <a:gd name="T81" fmla="*/ 0 h 19"/>
                    <a:gd name="T82" fmla="*/ 0 w 12"/>
                    <a:gd name="T83" fmla="*/ 0 h 19"/>
                    <a:gd name="T84" fmla="*/ 0 w 12"/>
                    <a:gd name="T85" fmla="*/ 0 h 19"/>
                    <a:gd name="T86" fmla="*/ 0 w 12"/>
                    <a:gd name="T87" fmla="*/ 0 h 19"/>
                    <a:gd name="T88" fmla="*/ 0 w 12"/>
                    <a:gd name="T89" fmla="*/ 0 h 19"/>
                    <a:gd name="T90" fmla="*/ 0 w 12"/>
                    <a:gd name="T91" fmla="*/ 0 h 19"/>
                    <a:gd name="T92" fmla="*/ 0 w 12"/>
                    <a:gd name="T93" fmla="*/ 0 h 19"/>
                    <a:gd name="T94" fmla="*/ 0 w 12"/>
                    <a:gd name="T95" fmla="*/ 0 h 19"/>
                    <a:gd name="T96" fmla="*/ 12 w 12"/>
                    <a:gd name="T97" fmla="*/ 0 h 19"/>
                    <a:gd name="T98" fmla="*/ 12 w 12"/>
                    <a:gd name="T99" fmla="*/ 0 h 1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2"/>
                    <a:gd name="T151" fmla="*/ 0 h 19"/>
                    <a:gd name="T152" fmla="*/ 12 w 12"/>
                    <a:gd name="T153" fmla="*/ 19 h 19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2" h="19">
                      <a:moveTo>
                        <a:pt x="0" y="19"/>
                      </a:moveTo>
                      <a:lnTo>
                        <a:pt x="0" y="19"/>
                      </a:lnTo>
                      <a:lnTo>
                        <a:pt x="0" y="10"/>
                      </a:lnTo>
                      <a:lnTo>
                        <a:pt x="0" y="0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5" name="Freeform 203"/>
                <p:cNvSpPr>
                  <a:spLocks/>
                </p:cNvSpPr>
                <p:nvPr/>
              </p:nvSpPr>
              <p:spPr bwMode="auto">
                <a:xfrm>
                  <a:off x="2380" y="2333"/>
                  <a:ext cx="1" cy="20"/>
                </a:xfrm>
                <a:custGeom>
                  <a:avLst/>
                  <a:gdLst>
                    <a:gd name="T0" fmla="*/ 0 w 1"/>
                    <a:gd name="T1" fmla="*/ 20 h 20"/>
                    <a:gd name="T2" fmla="*/ 0 w 1"/>
                    <a:gd name="T3" fmla="*/ 20 h 20"/>
                    <a:gd name="T4" fmla="*/ 0 w 1"/>
                    <a:gd name="T5" fmla="*/ 20 h 20"/>
                    <a:gd name="T6" fmla="*/ 0 w 1"/>
                    <a:gd name="T7" fmla="*/ 20 h 20"/>
                    <a:gd name="T8" fmla="*/ 0 w 1"/>
                    <a:gd name="T9" fmla="*/ 20 h 20"/>
                    <a:gd name="T10" fmla="*/ 0 w 1"/>
                    <a:gd name="T11" fmla="*/ 20 h 20"/>
                    <a:gd name="T12" fmla="*/ 0 w 1"/>
                    <a:gd name="T13" fmla="*/ 20 h 20"/>
                    <a:gd name="T14" fmla="*/ 0 w 1"/>
                    <a:gd name="T15" fmla="*/ 10 h 20"/>
                    <a:gd name="T16" fmla="*/ 0 w 1"/>
                    <a:gd name="T17" fmla="*/ 10 h 20"/>
                    <a:gd name="T18" fmla="*/ 0 w 1"/>
                    <a:gd name="T19" fmla="*/ 10 h 20"/>
                    <a:gd name="T20" fmla="*/ 0 w 1"/>
                    <a:gd name="T21" fmla="*/ 10 h 20"/>
                    <a:gd name="T22" fmla="*/ 0 w 1"/>
                    <a:gd name="T23" fmla="*/ 10 h 20"/>
                    <a:gd name="T24" fmla="*/ 0 w 1"/>
                    <a:gd name="T25" fmla="*/ 10 h 20"/>
                    <a:gd name="T26" fmla="*/ 0 w 1"/>
                    <a:gd name="T27" fmla="*/ 10 h 20"/>
                    <a:gd name="T28" fmla="*/ 0 w 1"/>
                    <a:gd name="T29" fmla="*/ 10 h 20"/>
                    <a:gd name="T30" fmla="*/ 0 w 1"/>
                    <a:gd name="T31" fmla="*/ 10 h 20"/>
                    <a:gd name="T32" fmla="*/ 0 w 1"/>
                    <a:gd name="T33" fmla="*/ 10 h 20"/>
                    <a:gd name="T34" fmla="*/ 0 w 1"/>
                    <a:gd name="T35" fmla="*/ 10 h 20"/>
                    <a:gd name="T36" fmla="*/ 0 w 1"/>
                    <a:gd name="T37" fmla="*/ 10 h 20"/>
                    <a:gd name="T38" fmla="*/ 0 w 1"/>
                    <a:gd name="T39" fmla="*/ 10 h 20"/>
                    <a:gd name="T40" fmla="*/ 0 w 1"/>
                    <a:gd name="T41" fmla="*/ 10 h 20"/>
                    <a:gd name="T42" fmla="*/ 0 w 1"/>
                    <a:gd name="T43" fmla="*/ 10 h 20"/>
                    <a:gd name="T44" fmla="*/ 0 w 1"/>
                    <a:gd name="T45" fmla="*/ 10 h 20"/>
                    <a:gd name="T46" fmla="*/ 0 w 1"/>
                    <a:gd name="T47" fmla="*/ 10 h 20"/>
                    <a:gd name="T48" fmla="*/ 0 w 1"/>
                    <a:gd name="T49" fmla="*/ 10 h 20"/>
                    <a:gd name="T50" fmla="*/ 0 w 1"/>
                    <a:gd name="T51" fmla="*/ 10 h 20"/>
                    <a:gd name="T52" fmla="*/ 0 w 1"/>
                    <a:gd name="T53" fmla="*/ 10 h 20"/>
                    <a:gd name="T54" fmla="*/ 0 w 1"/>
                    <a:gd name="T55" fmla="*/ 10 h 20"/>
                    <a:gd name="T56" fmla="*/ 0 w 1"/>
                    <a:gd name="T57" fmla="*/ 10 h 20"/>
                    <a:gd name="T58" fmla="*/ 0 w 1"/>
                    <a:gd name="T59" fmla="*/ 10 h 20"/>
                    <a:gd name="T60" fmla="*/ 0 w 1"/>
                    <a:gd name="T61" fmla="*/ 10 h 20"/>
                    <a:gd name="T62" fmla="*/ 0 w 1"/>
                    <a:gd name="T63" fmla="*/ 10 h 20"/>
                    <a:gd name="T64" fmla="*/ 0 w 1"/>
                    <a:gd name="T65" fmla="*/ 10 h 20"/>
                    <a:gd name="T66" fmla="*/ 0 w 1"/>
                    <a:gd name="T67" fmla="*/ 10 h 20"/>
                    <a:gd name="T68" fmla="*/ 0 w 1"/>
                    <a:gd name="T69" fmla="*/ 0 h 20"/>
                    <a:gd name="T70" fmla="*/ 0 w 1"/>
                    <a:gd name="T71" fmla="*/ 0 h 20"/>
                    <a:gd name="T72" fmla="*/ 0 w 1"/>
                    <a:gd name="T73" fmla="*/ 0 h 20"/>
                    <a:gd name="T74" fmla="*/ 0 w 1"/>
                    <a:gd name="T75" fmla="*/ 0 h 20"/>
                    <a:gd name="T76" fmla="*/ 0 w 1"/>
                    <a:gd name="T77" fmla="*/ 0 h 20"/>
                    <a:gd name="T78" fmla="*/ 0 w 1"/>
                    <a:gd name="T79" fmla="*/ 0 h 20"/>
                    <a:gd name="T80" fmla="*/ 0 w 1"/>
                    <a:gd name="T81" fmla="*/ 0 h 20"/>
                    <a:gd name="T82" fmla="*/ 0 w 1"/>
                    <a:gd name="T83" fmla="*/ 0 h 20"/>
                    <a:gd name="T84" fmla="*/ 0 w 1"/>
                    <a:gd name="T85" fmla="*/ 0 h 20"/>
                    <a:gd name="T86" fmla="*/ 0 w 1"/>
                    <a:gd name="T87" fmla="*/ 0 h 20"/>
                    <a:gd name="T88" fmla="*/ 0 w 1"/>
                    <a:gd name="T89" fmla="*/ 0 h 20"/>
                    <a:gd name="T90" fmla="*/ 0 w 1"/>
                    <a:gd name="T91" fmla="*/ 0 h 20"/>
                    <a:gd name="T92" fmla="*/ 0 w 1"/>
                    <a:gd name="T93" fmla="*/ 0 h 20"/>
                    <a:gd name="T94" fmla="*/ 0 w 1"/>
                    <a:gd name="T95" fmla="*/ 0 h 20"/>
                    <a:gd name="T96" fmla="*/ 0 w 1"/>
                    <a:gd name="T97" fmla="*/ 0 h 20"/>
                    <a:gd name="T98" fmla="*/ 0 w 1"/>
                    <a:gd name="T99" fmla="*/ 0 h 20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"/>
                    <a:gd name="T151" fmla="*/ 0 h 20"/>
                    <a:gd name="T152" fmla="*/ 1 w 1"/>
                    <a:gd name="T153" fmla="*/ 20 h 20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" h="20">
                      <a:moveTo>
                        <a:pt x="0" y="20"/>
                      </a:moveTo>
                      <a:lnTo>
                        <a:pt x="0" y="20"/>
                      </a:lnTo>
                      <a:lnTo>
                        <a:pt x="0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6" name="Freeform 204"/>
                <p:cNvSpPr>
                  <a:spLocks/>
                </p:cNvSpPr>
                <p:nvPr/>
              </p:nvSpPr>
              <p:spPr bwMode="auto">
                <a:xfrm>
                  <a:off x="2380" y="2324"/>
                  <a:ext cx="11" cy="9"/>
                </a:xfrm>
                <a:custGeom>
                  <a:avLst/>
                  <a:gdLst>
                    <a:gd name="T0" fmla="*/ 0 w 11"/>
                    <a:gd name="T1" fmla="*/ 9 h 9"/>
                    <a:gd name="T2" fmla="*/ 0 w 11"/>
                    <a:gd name="T3" fmla="*/ 9 h 9"/>
                    <a:gd name="T4" fmla="*/ 0 w 11"/>
                    <a:gd name="T5" fmla="*/ 9 h 9"/>
                    <a:gd name="T6" fmla="*/ 0 w 11"/>
                    <a:gd name="T7" fmla="*/ 9 h 9"/>
                    <a:gd name="T8" fmla="*/ 0 w 11"/>
                    <a:gd name="T9" fmla="*/ 9 h 9"/>
                    <a:gd name="T10" fmla="*/ 0 w 11"/>
                    <a:gd name="T11" fmla="*/ 9 h 9"/>
                    <a:gd name="T12" fmla="*/ 0 w 11"/>
                    <a:gd name="T13" fmla="*/ 9 h 9"/>
                    <a:gd name="T14" fmla="*/ 0 w 11"/>
                    <a:gd name="T15" fmla="*/ 9 h 9"/>
                    <a:gd name="T16" fmla="*/ 0 w 11"/>
                    <a:gd name="T17" fmla="*/ 9 h 9"/>
                    <a:gd name="T18" fmla="*/ 0 w 11"/>
                    <a:gd name="T19" fmla="*/ 9 h 9"/>
                    <a:gd name="T20" fmla="*/ 0 w 11"/>
                    <a:gd name="T21" fmla="*/ 9 h 9"/>
                    <a:gd name="T22" fmla="*/ 0 w 11"/>
                    <a:gd name="T23" fmla="*/ 9 h 9"/>
                    <a:gd name="T24" fmla="*/ 0 w 11"/>
                    <a:gd name="T25" fmla="*/ 9 h 9"/>
                    <a:gd name="T26" fmla="*/ 0 w 11"/>
                    <a:gd name="T27" fmla="*/ 9 h 9"/>
                    <a:gd name="T28" fmla="*/ 0 w 11"/>
                    <a:gd name="T29" fmla="*/ 9 h 9"/>
                    <a:gd name="T30" fmla="*/ 11 w 11"/>
                    <a:gd name="T31" fmla="*/ 0 h 9"/>
                    <a:gd name="T32" fmla="*/ 11 w 11"/>
                    <a:gd name="T33" fmla="*/ 0 h 9"/>
                    <a:gd name="T34" fmla="*/ 11 w 11"/>
                    <a:gd name="T35" fmla="*/ 0 h 9"/>
                    <a:gd name="T36" fmla="*/ 11 w 11"/>
                    <a:gd name="T37" fmla="*/ 0 h 9"/>
                    <a:gd name="T38" fmla="*/ 11 w 11"/>
                    <a:gd name="T39" fmla="*/ 0 h 9"/>
                    <a:gd name="T40" fmla="*/ 11 w 11"/>
                    <a:gd name="T41" fmla="*/ 0 h 9"/>
                    <a:gd name="T42" fmla="*/ 11 w 11"/>
                    <a:gd name="T43" fmla="*/ 0 h 9"/>
                    <a:gd name="T44" fmla="*/ 11 w 11"/>
                    <a:gd name="T45" fmla="*/ 0 h 9"/>
                    <a:gd name="T46" fmla="*/ 11 w 11"/>
                    <a:gd name="T47" fmla="*/ 0 h 9"/>
                    <a:gd name="T48" fmla="*/ 11 w 11"/>
                    <a:gd name="T49" fmla="*/ 0 h 9"/>
                    <a:gd name="T50" fmla="*/ 11 w 11"/>
                    <a:gd name="T51" fmla="*/ 0 h 9"/>
                    <a:gd name="T52" fmla="*/ 11 w 11"/>
                    <a:gd name="T53" fmla="*/ 0 h 9"/>
                    <a:gd name="T54" fmla="*/ 11 w 11"/>
                    <a:gd name="T55" fmla="*/ 0 h 9"/>
                    <a:gd name="T56" fmla="*/ 11 w 11"/>
                    <a:gd name="T57" fmla="*/ 0 h 9"/>
                    <a:gd name="T58" fmla="*/ 11 w 11"/>
                    <a:gd name="T59" fmla="*/ 0 h 9"/>
                    <a:gd name="T60" fmla="*/ 11 w 11"/>
                    <a:gd name="T61" fmla="*/ 0 h 9"/>
                    <a:gd name="T62" fmla="*/ 11 w 11"/>
                    <a:gd name="T63" fmla="*/ 0 h 9"/>
                    <a:gd name="T64" fmla="*/ 11 w 11"/>
                    <a:gd name="T65" fmla="*/ 0 h 9"/>
                    <a:gd name="T66" fmla="*/ 11 w 11"/>
                    <a:gd name="T67" fmla="*/ 0 h 9"/>
                    <a:gd name="T68" fmla="*/ 11 w 11"/>
                    <a:gd name="T69" fmla="*/ 0 h 9"/>
                    <a:gd name="T70" fmla="*/ 11 w 11"/>
                    <a:gd name="T71" fmla="*/ 0 h 9"/>
                    <a:gd name="T72" fmla="*/ 11 w 11"/>
                    <a:gd name="T73" fmla="*/ 0 h 9"/>
                    <a:gd name="T74" fmla="*/ 11 w 11"/>
                    <a:gd name="T75" fmla="*/ 0 h 9"/>
                    <a:gd name="T76" fmla="*/ 11 w 11"/>
                    <a:gd name="T77" fmla="*/ 0 h 9"/>
                    <a:gd name="T78" fmla="*/ 11 w 11"/>
                    <a:gd name="T79" fmla="*/ 0 h 9"/>
                    <a:gd name="T80" fmla="*/ 11 w 11"/>
                    <a:gd name="T81" fmla="*/ 0 h 9"/>
                    <a:gd name="T82" fmla="*/ 11 w 11"/>
                    <a:gd name="T83" fmla="*/ 0 h 9"/>
                    <a:gd name="T84" fmla="*/ 11 w 11"/>
                    <a:gd name="T85" fmla="*/ 0 h 9"/>
                    <a:gd name="T86" fmla="*/ 11 w 11"/>
                    <a:gd name="T87" fmla="*/ 0 h 9"/>
                    <a:gd name="T88" fmla="*/ 11 w 11"/>
                    <a:gd name="T89" fmla="*/ 0 h 9"/>
                    <a:gd name="T90" fmla="*/ 11 w 11"/>
                    <a:gd name="T91" fmla="*/ 0 h 9"/>
                    <a:gd name="T92" fmla="*/ 11 w 11"/>
                    <a:gd name="T93" fmla="*/ 0 h 9"/>
                    <a:gd name="T94" fmla="*/ 11 w 11"/>
                    <a:gd name="T95" fmla="*/ 0 h 9"/>
                    <a:gd name="T96" fmla="*/ 11 w 11"/>
                    <a:gd name="T97" fmla="*/ 0 h 9"/>
                    <a:gd name="T98" fmla="*/ 11 w 11"/>
                    <a:gd name="T99" fmla="*/ 0 h 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1"/>
                    <a:gd name="T151" fmla="*/ 0 h 9"/>
                    <a:gd name="T152" fmla="*/ 11 w 11"/>
                    <a:gd name="T153" fmla="*/ 9 h 9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1" h="9">
                      <a:moveTo>
                        <a:pt x="0" y="9"/>
                      </a:moveTo>
                      <a:lnTo>
                        <a:pt x="0" y="9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7" name="Freeform 205"/>
                <p:cNvSpPr>
                  <a:spLocks/>
                </p:cNvSpPr>
                <p:nvPr/>
              </p:nvSpPr>
              <p:spPr bwMode="auto">
                <a:xfrm>
                  <a:off x="2391" y="2314"/>
                  <a:ext cx="12" cy="10"/>
                </a:xfrm>
                <a:custGeom>
                  <a:avLst/>
                  <a:gdLst>
                    <a:gd name="T0" fmla="*/ 0 w 12"/>
                    <a:gd name="T1" fmla="*/ 10 h 10"/>
                    <a:gd name="T2" fmla="*/ 0 w 12"/>
                    <a:gd name="T3" fmla="*/ 10 h 10"/>
                    <a:gd name="T4" fmla="*/ 0 w 12"/>
                    <a:gd name="T5" fmla="*/ 10 h 10"/>
                    <a:gd name="T6" fmla="*/ 0 w 12"/>
                    <a:gd name="T7" fmla="*/ 10 h 10"/>
                    <a:gd name="T8" fmla="*/ 0 w 12"/>
                    <a:gd name="T9" fmla="*/ 0 h 10"/>
                    <a:gd name="T10" fmla="*/ 0 w 12"/>
                    <a:gd name="T11" fmla="*/ 0 h 10"/>
                    <a:gd name="T12" fmla="*/ 0 w 12"/>
                    <a:gd name="T13" fmla="*/ 0 h 10"/>
                    <a:gd name="T14" fmla="*/ 0 w 12"/>
                    <a:gd name="T15" fmla="*/ 0 h 10"/>
                    <a:gd name="T16" fmla="*/ 0 w 12"/>
                    <a:gd name="T17" fmla="*/ 0 h 10"/>
                    <a:gd name="T18" fmla="*/ 0 w 12"/>
                    <a:gd name="T19" fmla="*/ 0 h 10"/>
                    <a:gd name="T20" fmla="*/ 0 w 12"/>
                    <a:gd name="T21" fmla="*/ 0 h 10"/>
                    <a:gd name="T22" fmla="*/ 0 w 12"/>
                    <a:gd name="T23" fmla="*/ 0 h 10"/>
                    <a:gd name="T24" fmla="*/ 0 w 12"/>
                    <a:gd name="T25" fmla="*/ 0 h 10"/>
                    <a:gd name="T26" fmla="*/ 0 w 12"/>
                    <a:gd name="T27" fmla="*/ 0 h 10"/>
                    <a:gd name="T28" fmla="*/ 0 w 12"/>
                    <a:gd name="T29" fmla="*/ 0 h 10"/>
                    <a:gd name="T30" fmla="*/ 0 w 12"/>
                    <a:gd name="T31" fmla="*/ 0 h 10"/>
                    <a:gd name="T32" fmla="*/ 0 w 12"/>
                    <a:gd name="T33" fmla="*/ 0 h 10"/>
                    <a:gd name="T34" fmla="*/ 0 w 12"/>
                    <a:gd name="T35" fmla="*/ 0 h 10"/>
                    <a:gd name="T36" fmla="*/ 0 w 12"/>
                    <a:gd name="T37" fmla="*/ 0 h 10"/>
                    <a:gd name="T38" fmla="*/ 0 w 12"/>
                    <a:gd name="T39" fmla="*/ 0 h 10"/>
                    <a:gd name="T40" fmla="*/ 0 w 12"/>
                    <a:gd name="T41" fmla="*/ 0 h 10"/>
                    <a:gd name="T42" fmla="*/ 0 w 12"/>
                    <a:gd name="T43" fmla="*/ 0 h 10"/>
                    <a:gd name="T44" fmla="*/ 0 w 12"/>
                    <a:gd name="T45" fmla="*/ 0 h 10"/>
                    <a:gd name="T46" fmla="*/ 0 w 12"/>
                    <a:gd name="T47" fmla="*/ 0 h 10"/>
                    <a:gd name="T48" fmla="*/ 0 w 12"/>
                    <a:gd name="T49" fmla="*/ 0 h 10"/>
                    <a:gd name="T50" fmla="*/ 0 w 12"/>
                    <a:gd name="T51" fmla="*/ 0 h 10"/>
                    <a:gd name="T52" fmla="*/ 0 w 12"/>
                    <a:gd name="T53" fmla="*/ 0 h 10"/>
                    <a:gd name="T54" fmla="*/ 0 w 12"/>
                    <a:gd name="T55" fmla="*/ 0 h 10"/>
                    <a:gd name="T56" fmla="*/ 0 w 12"/>
                    <a:gd name="T57" fmla="*/ 0 h 10"/>
                    <a:gd name="T58" fmla="*/ 0 w 12"/>
                    <a:gd name="T59" fmla="*/ 0 h 10"/>
                    <a:gd name="T60" fmla="*/ 0 w 12"/>
                    <a:gd name="T61" fmla="*/ 0 h 10"/>
                    <a:gd name="T62" fmla="*/ 0 w 12"/>
                    <a:gd name="T63" fmla="*/ 0 h 10"/>
                    <a:gd name="T64" fmla="*/ 0 w 12"/>
                    <a:gd name="T65" fmla="*/ 0 h 10"/>
                    <a:gd name="T66" fmla="*/ 12 w 12"/>
                    <a:gd name="T67" fmla="*/ 0 h 10"/>
                    <a:gd name="T68" fmla="*/ 12 w 12"/>
                    <a:gd name="T69" fmla="*/ 0 h 10"/>
                    <a:gd name="T70" fmla="*/ 12 w 12"/>
                    <a:gd name="T71" fmla="*/ 0 h 10"/>
                    <a:gd name="T72" fmla="*/ 12 w 12"/>
                    <a:gd name="T73" fmla="*/ 0 h 10"/>
                    <a:gd name="T74" fmla="*/ 12 w 12"/>
                    <a:gd name="T75" fmla="*/ 0 h 10"/>
                    <a:gd name="T76" fmla="*/ 12 w 12"/>
                    <a:gd name="T77" fmla="*/ 0 h 10"/>
                    <a:gd name="T78" fmla="*/ 12 w 12"/>
                    <a:gd name="T79" fmla="*/ 0 h 10"/>
                    <a:gd name="T80" fmla="*/ 12 w 12"/>
                    <a:gd name="T81" fmla="*/ 0 h 10"/>
                    <a:gd name="T82" fmla="*/ 12 w 12"/>
                    <a:gd name="T83" fmla="*/ 0 h 10"/>
                    <a:gd name="T84" fmla="*/ 12 w 12"/>
                    <a:gd name="T85" fmla="*/ 0 h 10"/>
                    <a:gd name="T86" fmla="*/ 12 w 12"/>
                    <a:gd name="T87" fmla="*/ 0 h 10"/>
                    <a:gd name="T88" fmla="*/ 12 w 12"/>
                    <a:gd name="T89" fmla="*/ 0 h 10"/>
                    <a:gd name="T90" fmla="*/ 12 w 12"/>
                    <a:gd name="T91" fmla="*/ 0 h 10"/>
                    <a:gd name="T92" fmla="*/ 12 w 12"/>
                    <a:gd name="T93" fmla="*/ 0 h 10"/>
                    <a:gd name="T94" fmla="*/ 12 w 12"/>
                    <a:gd name="T95" fmla="*/ 0 h 10"/>
                    <a:gd name="T96" fmla="*/ 12 w 12"/>
                    <a:gd name="T97" fmla="*/ 0 h 10"/>
                    <a:gd name="T98" fmla="*/ 12 w 12"/>
                    <a:gd name="T99" fmla="*/ 0 h 10"/>
                    <a:gd name="T100" fmla="*/ 12 w 12"/>
                    <a:gd name="T101" fmla="*/ 0 h 1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10"/>
                    <a:gd name="T155" fmla="*/ 12 w 12"/>
                    <a:gd name="T156" fmla="*/ 10 h 1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0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8" name="Freeform 206"/>
                <p:cNvSpPr>
                  <a:spLocks/>
                </p:cNvSpPr>
                <p:nvPr/>
              </p:nvSpPr>
              <p:spPr bwMode="auto">
                <a:xfrm>
                  <a:off x="2403" y="2304"/>
                  <a:ext cx="11" cy="10"/>
                </a:xfrm>
                <a:custGeom>
                  <a:avLst/>
                  <a:gdLst>
                    <a:gd name="T0" fmla="*/ 0 w 11"/>
                    <a:gd name="T1" fmla="*/ 10 h 10"/>
                    <a:gd name="T2" fmla="*/ 0 w 11"/>
                    <a:gd name="T3" fmla="*/ 10 h 10"/>
                    <a:gd name="T4" fmla="*/ 0 w 11"/>
                    <a:gd name="T5" fmla="*/ 10 h 10"/>
                    <a:gd name="T6" fmla="*/ 0 w 11"/>
                    <a:gd name="T7" fmla="*/ 10 h 10"/>
                    <a:gd name="T8" fmla="*/ 0 w 11"/>
                    <a:gd name="T9" fmla="*/ 10 h 10"/>
                    <a:gd name="T10" fmla="*/ 0 w 11"/>
                    <a:gd name="T11" fmla="*/ 10 h 10"/>
                    <a:gd name="T12" fmla="*/ 0 w 11"/>
                    <a:gd name="T13" fmla="*/ 10 h 10"/>
                    <a:gd name="T14" fmla="*/ 0 w 11"/>
                    <a:gd name="T15" fmla="*/ 10 h 10"/>
                    <a:gd name="T16" fmla="*/ 0 w 11"/>
                    <a:gd name="T17" fmla="*/ 10 h 10"/>
                    <a:gd name="T18" fmla="*/ 0 w 11"/>
                    <a:gd name="T19" fmla="*/ 10 h 10"/>
                    <a:gd name="T20" fmla="*/ 0 w 11"/>
                    <a:gd name="T21" fmla="*/ 10 h 10"/>
                    <a:gd name="T22" fmla="*/ 0 w 11"/>
                    <a:gd name="T23" fmla="*/ 0 h 10"/>
                    <a:gd name="T24" fmla="*/ 0 w 11"/>
                    <a:gd name="T25" fmla="*/ 0 h 10"/>
                    <a:gd name="T26" fmla="*/ 0 w 11"/>
                    <a:gd name="T27" fmla="*/ 0 h 10"/>
                    <a:gd name="T28" fmla="*/ 0 w 11"/>
                    <a:gd name="T29" fmla="*/ 0 h 10"/>
                    <a:gd name="T30" fmla="*/ 0 w 11"/>
                    <a:gd name="T31" fmla="*/ 0 h 10"/>
                    <a:gd name="T32" fmla="*/ 0 w 11"/>
                    <a:gd name="T33" fmla="*/ 0 h 10"/>
                    <a:gd name="T34" fmla="*/ 0 w 11"/>
                    <a:gd name="T35" fmla="*/ 0 h 10"/>
                    <a:gd name="T36" fmla="*/ 0 w 11"/>
                    <a:gd name="T37" fmla="*/ 0 h 10"/>
                    <a:gd name="T38" fmla="*/ 0 w 11"/>
                    <a:gd name="T39" fmla="*/ 0 h 10"/>
                    <a:gd name="T40" fmla="*/ 0 w 11"/>
                    <a:gd name="T41" fmla="*/ 0 h 10"/>
                    <a:gd name="T42" fmla="*/ 0 w 11"/>
                    <a:gd name="T43" fmla="*/ 0 h 10"/>
                    <a:gd name="T44" fmla="*/ 0 w 11"/>
                    <a:gd name="T45" fmla="*/ 0 h 10"/>
                    <a:gd name="T46" fmla="*/ 0 w 11"/>
                    <a:gd name="T47" fmla="*/ 0 h 10"/>
                    <a:gd name="T48" fmla="*/ 0 w 11"/>
                    <a:gd name="T49" fmla="*/ 0 h 10"/>
                    <a:gd name="T50" fmla="*/ 0 w 11"/>
                    <a:gd name="T51" fmla="*/ 0 h 10"/>
                    <a:gd name="T52" fmla="*/ 0 w 11"/>
                    <a:gd name="T53" fmla="*/ 0 h 10"/>
                    <a:gd name="T54" fmla="*/ 0 w 11"/>
                    <a:gd name="T55" fmla="*/ 0 h 10"/>
                    <a:gd name="T56" fmla="*/ 0 w 11"/>
                    <a:gd name="T57" fmla="*/ 0 h 10"/>
                    <a:gd name="T58" fmla="*/ 0 w 11"/>
                    <a:gd name="T59" fmla="*/ 0 h 10"/>
                    <a:gd name="T60" fmla="*/ 0 w 11"/>
                    <a:gd name="T61" fmla="*/ 0 h 10"/>
                    <a:gd name="T62" fmla="*/ 0 w 11"/>
                    <a:gd name="T63" fmla="*/ 0 h 10"/>
                    <a:gd name="T64" fmla="*/ 0 w 11"/>
                    <a:gd name="T65" fmla="*/ 0 h 10"/>
                    <a:gd name="T66" fmla="*/ 0 w 11"/>
                    <a:gd name="T67" fmla="*/ 0 h 10"/>
                    <a:gd name="T68" fmla="*/ 0 w 11"/>
                    <a:gd name="T69" fmla="*/ 0 h 10"/>
                    <a:gd name="T70" fmla="*/ 0 w 11"/>
                    <a:gd name="T71" fmla="*/ 0 h 10"/>
                    <a:gd name="T72" fmla="*/ 0 w 11"/>
                    <a:gd name="T73" fmla="*/ 0 h 10"/>
                    <a:gd name="T74" fmla="*/ 0 w 11"/>
                    <a:gd name="T75" fmla="*/ 0 h 10"/>
                    <a:gd name="T76" fmla="*/ 0 w 11"/>
                    <a:gd name="T77" fmla="*/ 0 h 10"/>
                    <a:gd name="T78" fmla="*/ 0 w 11"/>
                    <a:gd name="T79" fmla="*/ 0 h 10"/>
                    <a:gd name="T80" fmla="*/ 0 w 11"/>
                    <a:gd name="T81" fmla="*/ 0 h 10"/>
                    <a:gd name="T82" fmla="*/ 0 w 11"/>
                    <a:gd name="T83" fmla="*/ 0 h 10"/>
                    <a:gd name="T84" fmla="*/ 0 w 11"/>
                    <a:gd name="T85" fmla="*/ 0 h 10"/>
                    <a:gd name="T86" fmla="*/ 0 w 11"/>
                    <a:gd name="T87" fmla="*/ 0 h 10"/>
                    <a:gd name="T88" fmla="*/ 0 w 11"/>
                    <a:gd name="T89" fmla="*/ 0 h 10"/>
                    <a:gd name="T90" fmla="*/ 0 w 11"/>
                    <a:gd name="T91" fmla="*/ 0 h 10"/>
                    <a:gd name="T92" fmla="*/ 0 w 11"/>
                    <a:gd name="T93" fmla="*/ 0 h 10"/>
                    <a:gd name="T94" fmla="*/ 11 w 11"/>
                    <a:gd name="T95" fmla="*/ 0 h 1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1"/>
                    <a:gd name="T145" fmla="*/ 0 h 10"/>
                    <a:gd name="T146" fmla="*/ 11 w 11"/>
                    <a:gd name="T147" fmla="*/ 10 h 10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1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0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9" name="Freeform 207"/>
                <p:cNvSpPr>
                  <a:spLocks/>
                </p:cNvSpPr>
                <p:nvPr/>
              </p:nvSpPr>
              <p:spPr bwMode="auto">
                <a:xfrm>
                  <a:off x="2414" y="2304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0 w 1"/>
                    <a:gd name="T23" fmla="*/ 0 h 1"/>
                    <a:gd name="T24" fmla="*/ 0 w 1"/>
                    <a:gd name="T25" fmla="*/ 0 h 1"/>
                    <a:gd name="T26" fmla="*/ 0 w 1"/>
                    <a:gd name="T27" fmla="*/ 0 h 1"/>
                    <a:gd name="T28" fmla="*/ 0 w 1"/>
                    <a:gd name="T29" fmla="*/ 0 h 1"/>
                    <a:gd name="T30" fmla="*/ 0 w 1"/>
                    <a:gd name="T31" fmla="*/ 0 h 1"/>
                    <a:gd name="T32" fmla="*/ 0 w 1"/>
                    <a:gd name="T33" fmla="*/ 0 h 1"/>
                    <a:gd name="T34" fmla="*/ 0 w 1"/>
                    <a:gd name="T35" fmla="*/ 0 h 1"/>
                    <a:gd name="T36" fmla="*/ 0 w 1"/>
                    <a:gd name="T37" fmla="*/ 0 h 1"/>
                    <a:gd name="T38" fmla="*/ 0 w 1"/>
                    <a:gd name="T39" fmla="*/ 0 h 1"/>
                    <a:gd name="T40" fmla="*/ 0 w 1"/>
                    <a:gd name="T41" fmla="*/ 0 h 1"/>
                    <a:gd name="T42" fmla="*/ 0 w 1"/>
                    <a:gd name="T43" fmla="*/ 0 h 1"/>
                    <a:gd name="T44" fmla="*/ 0 w 1"/>
                    <a:gd name="T45" fmla="*/ 0 h 1"/>
                    <a:gd name="T46" fmla="*/ 0 w 1"/>
                    <a:gd name="T47" fmla="*/ 0 h 1"/>
                    <a:gd name="T48" fmla="*/ 0 w 1"/>
                    <a:gd name="T49" fmla="*/ 0 h 1"/>
                    <a:gd name="T50" fmla="*/ 0 w 1"/>
                    <a:gd name="T51" fmla="*/ 0 h 1"/>
                    <a:gd name="T52" fmla="*/ 0 w 1"/>
                    <a:gd name="T53" fmla="*/ 0 h 1"/>
                    <a:gd name="T54" fmla="*/ 0 w 1"/>
                    <a:gd name="T55" fmla="*/ 0 h 1"/>
                    <a:gd name="T56" fmla="*/ 0 w 1"/>
                    <a:gd name="T57" fmla="*/ 0 h 1"/>
                    <a:gd name="T58" fmla="*/ 0 w 1"/>
                    <a:gd name="T59" fmla="*/ 0 h 1"/>
                    <a:gd name="T60" fmla="*/ 0 w 1"/>
                    <a:gd name="T61" fmla="*/ 0 h 1"/>
                    <a:gd name="T62" fmla="*/ 0 w 1"/>
                    <a:gd name="T63" fmla="*/ 0 h 1"/>
                    <a:gd name="T64" fmla="*/ 0 w 1"/>
                    <a:gd name="T65" fmla="*/ 0 h 1"/>
                    <a:gd name="T66" fmla="*/ 0 w 1"/>
                    <a:gd name="T67" fmla="*/ 0 h 1"/>
                    <a:gd name="T68" fmla="*/ 0 w 1"/>
                    <a:gd name="T69" fmla="*/ 0 h 1"/>
                    <a:gd name="T70" fmla="*/ 0 w 1"/>
                    <a:gd name="T71" fmla="*/ 0 h 1"/>
                    <a:gd name="T72" fmla="*/ 0 w 1"/>
                    <a:gd name="T73" fmla="*/ 0 h 1"/>
                    <a:gd name="T74" fmla="*/ 0 w 1"/>
                    <a:gd name="T75" fmla="*/ 0 h 1"/>
                    <a:gd name="T76" fmla="*/ 0 w 1"/>
                    <a:gd name="T77" fmla="*/ 0 h 1"/>
                    <a:gd name="T78" fmla="*/ 0 w 1"/>
                    <a:gd name="T79" fmla="*/ 0 h 1"/>
                    <a:gd name="T80" fmla="*/ 0 w 1"/>
                    <a:gd name="T81" fmla="*/ 0 h 1"/>
                    <a:gd name="T82" fmla="*/ 0 w 1"/>
                    <a:gd name="T83" fmla="*/ 0 h 1"/>
                    <a:gd name="T84" fmla="*/ 0 w 1"/>
                    <a:gd name="T85" fmla="*/ 0 h 1"/>
                    <a:gd name="T86" fmla="*/ 0 w 1"/>
                    <a:gd name="T87" fmla="*/ 0 h 1"/>
                    <a:gd name="T88" fmla="*/ 0 w 1"/>
                    <a:gd name="T89" fmla="*/ 0 h 1"/>
                    <a:gd name="T90" fmla="*/ 0 w 1"/>
                    <a:gd name="T91" fmla="*/ 0 h 1"/>
                    <a:gd name="T92" fmla="*/ 0 w 1"/>
                    <a:gd name="T93" fmla="*/ 0 h 1"/>
                    <a:gd name="T94" fmla="*/ 0 w 1"/>
                    <a:gd name="T95" fmla="*/ 0 h 1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"/>
                    <a:gd name="T145" fmla="*/ 0 h 1"/>
                    <a:gd name="T146" fmla="*/ 1 w 1"/>
                    <a:gd name="T147" fmla="*/ 1 h 1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0" name="Freeform 208"/>
                <p:cNvSpPr>
                  <a:spLocks/>
                </p:cNvSpPr>
                <p:nvPr/>
              </p:nvSpPr>
              <p:spPr bwMode="auto">
                <a:xfrm>
                  <a:off x="2414" y="2304"/>
                  <a:ext cx="12" cy="10"/>
                </a:xfrm>
                <a:custGeom>
                  <a:avLst/>
                  <a:gdLst>
                    <a:gd name="T0" fmla="*/ 0 w 12"/>
                    <a:gd name="T1" fmla="*/ 0 h 10"/>
                    <a:gd name="T2" fmla="*/ 0 w 12"/>
                    <a:gd name="T3" fmla="*/ 0 h 10"/>
                    <a:gd name="T4" fmla="*/ 0 w 12"/>
                    <a:gd name="T5" fmla="*/ 0 h 10"/>
                    <a:gd name="T6" fmla="*/ 0 w 12"/>
                    <a:gd name="T7" fmla="*/ 0 h 10"/>
                    <a:gd name="T8" fmla="*/ 0 w 12"/>
                    <a:gd name="T9" fmla="*/ 0 h 10"/>
                    <a:gd name="T10" fmla="*/ 0 w 12"/>
                    <a:gd name="T11" fmla="*/ 0 h 10"/>
                    <a:gd name="T12" fmla="*/ 0 w 12"/>
                    <a:gd name="T13" fmla="*/ 0 h 10"/>
                    <a:gd name="T14" fmla="*/ 0 w 12"/>
                    <a:gd name="T15" fmla="*/ 0 h 10"/>
                    <a:gd name="T16" fmla="*/ 0 w 12"/>
                    <a:gd name="T17" fmla="*/ 0 h 10"/>
                    <a:gd name="T18" fmla="*/ 0 w 12"/>
                    <a:gd name="T19" fmla="*/ 0 h 10"/>
                    <a:gd name="T20" fmla="*/ 0 w 12"/>
                    <a:gd name="T21" fmla="*/ 0 h 10"/>
                    <a:gd name="T22" fmla="*/ 0 w 12"/>
                    <a:gd name="T23" fmla="*/ 0 h 10"/>
                    <a:gd name="T24" fmla="*/ 0 w 12"/>
                    <a:gd name="T25" fmla="*/ 0 h 10"/>
                    <a:gd name="T26" fmla="*/ 0 w 12"/>
                    <a:gd name="T27" fmla="*/ 0 h 10"/>
                    <a:gd name="T28" fmla="*/ 0 w 12"/>
                    <a:gd name="T29" fmla="*/ 0 h 10"/>
                    <a:gd name="T30" fmla="*/ 0 w 12"/>
                    <a:gd name="T31" fmla="*/ 0 h 10"/>
                    <a:gd name="T32" fmla="*/ 0 w 12"/>
                    <a:gd name="T33" fmla="*/ 0 h 10"/>
                    <a:gd name="T34" fmla="*/ 0 w 12"/>
                    <a:gd name="T35" fmla="*/ 0 h 10"/>
                    <a:gd name="T36" fmla="*/ 0 w 12"/>
                    <a:gd name="T37" fmla="*/ 0 h 10"/>
                    <a:gd name="T38" fmla="*/ 0 w 12"/>
                    <a:gd name="T39" fmla="*/ 0 h 10"/>
                    <a:gd name="T40" fmla="*/ 0 w 12"/>
                    <a:gd name="T41" fmla="*/ 0 h 10"/>
                    <a:gd name="T42" fmla="*/ 0 w 12"/>
                    <a:gd name="T43" fmla="*/ 0 h 10"/>
                    <a:gd name="T44" fmla="*/ 0 w 12"/>
                    <a:gd name="T45" fmla="*/ 0 h 10"/>
                    <a:gd name="T46" fmla="*/ 0 w 12"/>
                    <a:gd name="T47" fmla="*/ 0 h 10"/>
                    <a:gd name="T48" fmla="*/ 0 w 12"/>
                    <a:gd name="T49" fmla="*/ 0 h 10"/>
                    <a:gd name="T50" fmla="*/ 0 w 12"/>
                    <a:gd name="T51" fmla="*/ 0 h 10"/>
                    <a:gd name="T52" fmla="*/ 0 w 12"/>
                    <a:gd name="T53" fmla="*/ 0 h 10"/>
                    <a:gd name="T54" fmla="*/ 0 w 12"/>
                    <a:gd name="T55" fmla="*/ 0 h 10"/>
                    <a:gd name="T56" fmla="*/ 0 w 12"/>
                    <a:gd name="T57" fmla="*/ 0 h 10"/>
                    <a:gd name="T58" fmla="*/ 0 w 12"/>
                    <a:gd name="T59" fmla="*/ 0 h 10"/>
                    <a:gd name="T60" fmla="*/ 0 w 12"/>
                    <a:gd name="T61" fmla="*/ 0 h 10"/>
                    <a:gd name="T62" fmla="*/ 0 w 12"/>
                    <a:gd name="T63" fmla="*/ 0 h 10"/>
                    <a:gd name="T64" fmla="*/ 0 w 12"/>
                    <a:gd name="T65" fmla="*/ 0 h 10"/>
                    <a:gd name="T66" fmla="*/ 0 w 12"/>
                    <a:gd name="T67" fmla="*/ 0 h 10"/>
                    <a:gd name="T68" fmla="*/ 0 w 12"/>
                    <a:gd name="T69" fmla="*/ 0 h 10"/>
                    <a:gd name="T70" fmla="*/ 0 w 12"/>
                    <a:gd name="T71" fmla="*/ 0 h 10"/>
                    <a:gd name="T72" fmla="*/ 0 w 12"/>
                    <a:gd name="T73" fmla="*/ 0 h 10"/>
                    <a:gd name="T74" fmla="*/ 0 w 12"/>
                    <a:gd name="T75" fmla="*/ 0 h 10"/>
                    <a:gd name="T76" fmla="*/ 0 w 12"/>
                    <a:gd name="T77" fmla="*/ 0 h 10"/>
                    <a:gd name="T78" fmla="*/ 0 w 12"/>
                    <a:gd name="T79" fmla="*/ 0 h 10"/>
                    <a:gd name="T80" fmla="*/ 0 w 12"/>
                    <a:gd name="T81" fmla="*/ 0 h 10"/>
                    <a:gd name="T82" fmla="*/ 0 w 12"/>
                    <a:gd name="T83" fmla="*/ 0 h 10"/>
                    <a:gd name="T84" fmla="*/ 0 w 12"/>
                    <a:gd name="T85" fmla="*/ 10 h 10"/>
                    <a:gd name="T86" fmla="*/ 0 w 12"/>
                    <a:gd name="T87" fmla="*/ 10 h 10"/>
                    <a:gd name="T88" fmla="*/ 0 w 12"/>
                    <a:gd name="T89" fmla="*/ 10 h 10"/>
                    <a:gd name="T90" fmla="*/ 0 w 12"/>
                    <a:gd name="T91" fmla="*/ 10 h 10"/>
                    <a:gd name="T92" fmla="*/ 0 w 12"/>
                    <a:gd name="T93" fmla="*/ 10 h 10"/>
                    <a:gd name="T94" fmla="*/ 12 w 12"/>
                    <a:gd name="T95" fmla="*/ 10 h 10"/>
                    <a:gd name="T96" fmla="*/ 12 w 12"/>
                    <a:gd name="T97" fmla="*/ 10 h 10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2"/>
                    <a:gd name="T148" fmla="*/ 0 h 10"/>
                    <a:gd name="T149" fmla="*/ 12 w 12"/>
                    <a:gd name="T150" fmla="*/ 10 h 10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2" h="1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12" y="1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1" name="Freeform 209"/>
                <p:cNvSpPr>
                  <a:spLocks/>
                </p:cNvSpPr>
                <p:nvPr/>
              </p:nvSpPr>
              <p:spPr bwMode="auto">
                <a:xfrm>
                  <a:off x="2426" y="2314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0 w 1"/>
                    <a:gd name="T23" fmla="*/ 0 h 1"/>
                    <a:gd name="T24" fmla="*/ 0 w 1"/>
                    <a:gd name="T25" fmla="*/ 0 h 1"/>
                    <a:gd name="T26" fmla="*/ 0 w 1"/>
                    <a:gd name="T27" fmla="*/ 0 h 1"/>
                    <a:gd name="T28" fmla="*/ 0 w 1"/>
                    <a:gd name="T29" fmla="*/ 0 h 1"/>
                    <a:gd name="T30" fmla="*/ 0 w 1"/>
                    <a:gd name="T31" fmla="*/ 0 h 1"/>
                    <a:gd name="T32" fmla="*/ 0 w 1"/>
                    <a:gd name="T33" fmla="*/ 0 h 1"/>
                    <a:gd name="T34" fmla="*/ 0 w 1"/>
                    <a:gd name="T35" fmla="*/ 0 h 1"/>
                    <a:gd name="T36" fmla="*/ 0 w 1"/>
                    <a:gd name="T37" fmla="*/ 0 h 1"/>
                    <a:gd name="T38" fmla="*/ 0 w 1"/>
                    <a:gd name="T39" fmla="*/ 0 h 1"/>
                    <a:gd name="T40" fmla="*/ 0 w 1"/>
                    <a:gd name="T41" fmla="*/ 0 h 1"/>
                    <a:gd name="T42" fmla="*/ 0 w 1"/>
                    <a:gd name="T43" fmla="*/ 0 h 1"/>
                    <a:gd name="T44" fmla="*/ 0 w 1"/>
                    <a:gd name="T45" fmla="*/ 0 h 1"/>
                    <a:gd name="T46" fmla="*/ 0 w 1"/>
                    <a:gd name="T47" fmla="*/ 0 h 1"/>
                    <a:gd name="T48" fmla="*/ 0 w 1"/>
                    <a:gd name="T49" fmla="*/ 0 h 1"/>
                    <a:gd name="T50" fmla="*/ 0 w 1"/>
                    <a:gd name="T51" fmla="*/ 0 h 1"/>
                    <a:gd name="T52" fmla="*/ 0 w 1"/>
                    <a:gd name="T53" fmla="*/ 0 h 1"/>
                    <a:gd name="T54" fmla="*/ 0 w 1"/>
                    <a:gd name="T55" fmla="*/ 0 h 1"/>
                    <a:gd name="T56" fmla="*/ 0 w 1"/>
                    <a:gd name="T57" fmla="*/ 0 h 1"/>
                    <a:gd name="T58" fmla="*/ 0 w 1"/>
                    <a:gd name="T59" fmla="*/ 0 h 1"/>
                    <a:gd name="T60" fmla="*/ 0 w 1"/>
                    <a:gd name="T61" fmla="*/ 0 h 1"/>
                    <a:gd name="T62" fmla="*/ 0 w 1"/>
                    <a:gd name="T63" fmla="*/ 0 h 1"/>
                    <a:gd name="T64" fmla="*/ 0 w 1"/>
                    <a:gd name="T65" fmla="*/ 0 h 1"/>
                    <a:gd name="T66" fmla="*/ 0 w 1"/>
                    <a:gd name="T67" fmla="*/ 0 h 1"/>
                    <a:gd name="T68" fmla="*/ 0 w 1"/>
                    <a:gd name="T69" fmla="*/ 0 h 1"/>
                    <a:gd name="T70" fmla="*/ 0 w 1"/>
                    <a:gd name="T71" fmla="*/ 0 h 1"/>
                    <a:gd name="T72" fmla="*/ 0 w 1"/>
                    <a:gd name="T73" fmla="*/ 0 h 1"/>
                    <a:gd name="T74" fmla="*/ 0 w 1"/>
                    <a:gd name="T75" fmla="*/ 0 h 1"/>
                    <a:gd name="T76" fmla="*/ 0 w 1"/>
                    <a:gd name="T77" fmla="*/ 0 h 1"/>
                    <a:gd name="T78" fmla="*/ 0 w 1"/>
                    <a:gd name="T79" fmla="*/ 0 h 1"/>
                    <a:gd name="T80" fmla="*/ 0 w 1"/>
                    <a:gd name="T81" fmla="*/ 0 h 1"/>
                    <a:gd name="T82" fmla="*/ 0 w 1"/>
                    <a:gd name="T83" fmla="*/ 0 h 1"/>
                    <a:gd name="T84" fmla="*/ 0 w 1"/>
                    <a:gd name="T85" fmla="*/ 0 h 1"/>
                    <a:gd name="T86" fmla="*/ 0 w 1"/>
                    <a:gd name="T87" fmla="*/ 0 h 1"/>
                    <a:gd name="T88" fmla="*/ 0 w 1"/>
                    <a:gd name="T89" fmla="*/ 0 h 1"/>
                    <a:gd name="T90" fmla="*/ 0 w 1"/>
                    <a:gd name="T91" fmla="*/ 0 h 1"/>
                    <a:gd name="T92" fmla="*/ 0 w 1"/>
                    <a:gd name="T93" fmla="*/ 0 h 1"/>
                    <a:gd name="T94" fmla="*/ 0 w 1"/>
                    <a:gd name="T95" fmla="*/ 0 h 1"/>
                    <a:gd name="T96" fmla="*/ 0 w 1"/>
                    <a:gd name="T97" fmla="*/ 0 h 1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"/>
                    <a:gd name="T148" fmla="*/ 0 h 1"/>
                    <a:gd name="T149" fmla="*/ 1 w 1"/>
                    <a:gd name="T150" fmla="*/ 1 h 1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2" name="Freeform 210"/>
                <p:cNvSpPr>
                  <a:spLocks/>
                </p:cNvSpPr>
                <p:nvPr/>
              </p:nvSpPr>
              <p:spPr bwMode="auto">
                <a:xfrm>
                  <a:off x="2426" y="2314"/>
                  <a:ext cx="11" cy="19"/>
                </a:xfrm>
                <a:custGeom>
                  <a:avLst/>
                  <a:gdLst>
                    <a:gd name="T0" fmla="*/ 0 w 11"/>
                    <a:gd name="T1" fmla="*/ 0 h 19"/>
                    <a:gd name="T2" fmla="*/ 0 w 11"/>
                    <a:gd name="T3" fmla="*/ 0 h 19"/>
                    <a:gd name="T4" fmla="*/ 0 w 11"/>
                    <a:gd name="T5" fmla="*/ 0 h 19"/>
                    <a:gd name="T6" fmla="*/ 0 w 11"/>
                    <a:gd name="T7" fmla="*/ 0 h 19"/>
                    <a:gd name="T8" fmla="*/ 0 w 11"/>
                    <a:gd name="T9" fmla="*/ 10 h 19"/>
                    <a:gd name="T10" fmla="*/ 0 w 11"/>
                    <a:gd name="T11" fmla="*/ 10 h 19"/>
                    <a:gd name="T12" fmla="*/ 0 w 11"/>
                    <a:gd name="T13" fmla="*/ 10 h 19"/>
                    <a:gd name="T14" fmla="*/ 0 w 11"/>
                    <a:gd name="T15" fmla="*/ 10 h 19"/>
                    <a:gd name="T16" fmla="*/ 0 w 11"/>
                    <a:gd name="T17" fmla="*/ 10 h 19"/>
                    <a:gd name="T18" fmla="*/ 0 w 11"/>
                    <a:gd name="T19" fmla="*/ 10 h 19"/>
                    <a:gd name="T20" fmla="*/ 0 w 11"/>
                    <a:gd name="T21" fmla="*/ 10 h 19"/>
                    <a:gd name="T22" fmla="*/ 0 w 11"/>
                    <a:gd name="T23" fmla="*/ 10 h 19"/>
                    <a:gd name="T24" fmla="*/ 0 w 11"/>
                    <a:gd name="T25" fmla="*/ 10 h 19"/>
                    <a:gd name="T26" fmla="*/ 0 w 11"/>
                    <a:gd name="T27" fmla="*/ 10 h 19"/>
                    <a:gd name="T28" fmla="*/ 0 w 11"/>
                    <a:gd name="T29" fmla="*/ 10 h 19"/>
                    <a:gd name="T30" fmla="*/ 11 w 11"/>
                    <a:gd name="T31" fmla="*/ 10 h 19"/>
                    <a:gd name="T32" fmla="*/ 11 w 11"/>
                    <a:gd name="T33" fmla="*/ 10 h 19"/>
                    <a:gd name="T34" fmla="*/ 11 w 11"/>
                    <a:gd name="T35" fmla="*/ 10 h 19"/>
                    <a:gd name="T36" fmla="*/ 11 w 11"/>
                    <a:gd name="T37" fmla="*/ 10 h 19"/>
                    <a:gd name="T38" fmla="*/ 11 w 11"/>
                    <a:gd name="T39" fmla="*/ 10 h 19"/>
                    <a:gd name="T40" fmla="*/ 11 w 11"/>
                    <a:gd name="T41" fmla="*/ 10 h 19"/>
                    <a:gd name="T42" fmla="*/ 11 w 11"/>
                    <a:gd name="T43" fmla="*/ 10 h 19"/>
                    <a:gd name="T44" fmla="*/ 11 w 11"/>
                    <a:gd name="T45" fmla="*/ 10 h 19"/>
                    <a:gd name="T46" fmla="*/ 11 w 11"/>
                    <a:gd name="T47" fmla="*/ 10 h 19"/>
                    <a:gd name="T48" fmla="*/ 11 w 11"/>
                    <a:gd name="T49" fmla="*/ 10 h 19"/>
                    <a:gd name="T50" fmla="*/ 11 w 11"/>
                    <a:gd name="T51" fmla="*/ 10 h 19"/>
                    <a:gd name="T52" fmla="*/ 11 w 11"/>
                    <a:gd name="T53" fmla="*/ 10 h 19"/>
                    <a:gd name="T54" fmla="*/ 11 w 11"/>
                    <a:gd name="T55" fmla="*/ 10 h 19"/>
                    <a:gd name="T56" fmla="*/ 11 w 11"/>
                    <a:gd name="T57" fmla="*/ 10 h 19"/>
                    <a:gd name="T58" fmla="*/ 11 w 11"/>
                    <a:gd name="T59" fmla="*/ 10 h 19"/>
                    <a:gd name="T60" fmla="*/ 11 w 11"/>
                    <a:gd name="T61" fmla="*/ 10 h 19"/>
                    <a:gd name="T62" fmla="*/ 11 w 11"/>
                    <a:gd name="T63" fmla="*/ 10 h 19"/>
                    <a:gd name="T64" fmla="*/ 11 w 11"/>
                    <a:gd name="T65" fmla="*/ 10 h 19"/>
                    <a:gd name="T66" fmla="*/ 11 w 11"/>
                    <a:gd name="T67" fmla="*/ 10 h 19"/>
                    <a:gd name="T68" fmla="*/ 11 w 11"/>
                    <a:gd name="T69" fmla="*/ 10 h 19"/>
                    <a:gd name="T70" fmla="*/ 11 w 11"/>
                    <a:gd name="T71" fmla="*/ 10 h 19"/>
                    <a:gd name="T72" fmla="*/ 11 w 11"/>
                    <a:gd name="T73" fmla="*/ 10 h 19"/>
                    <a:gd name="T74" fmla="*/ 11 w 11"/>
                    <a:gd name="T75" fmla="*/ 10 h 19"/>
                    <a:gd name="T76" fmla="*/ 11 w 11"/>
                    <a:gd name="T77" fmla="*/ 10 h 19"/>
                    <a:gd name="T78" fmla="*/ 11 w 11"/>
                    <a:gd name="T79" fmla="*/ 10 h 19"/>
                    <a:gd name="T80" fmla="*/ 11 w 11"/>
                    <a:gd name="T81" fmla="*/ 10 h 19"/>
                    <a:gd name="T82" fmla="*/ 11 w 11"/>
                    <a:gd name="T83" fmla="*/ 10 h 19"/>
                    <a:gd name="T84" fmla="*/ 11 w 11"/>
                    <a:gd name="T85" fmla="*/ 19 h 19"/>
                    <a:gd name="T86" fmla="*/ 11 w 11"/>
                    <a:gd name="T87" fmla="*/ 19 h 19"/>
                    <a:gd name="T88" fmla="*/ 11 w 11"/>
                    <a:gd name="T89" fmla="*/ 19 h 19"/>
                    <a:gd name="T90" fmla="*/ 11 w 11"/>
                    <a:gd name="T91" fmla="*/ 19 h 19"/>
                    <a:gd name="T92" fmla="*/ 11 w 11"/>
                    <a:gd name="T93" fmla="*/ 19 h 19"/>
                    <a:gd name="T94" fmla="*/ 11 w 11"/>
                    <a:gd name="T95" fmla="*/ 19 h 19"/>
                    <a:gd name="T96" fmla="*/ 11 w 11"/>
                    <a:gd name="T97" fmla="*/ 19 h 19"/>
                    <a:gd name="T98" fmla="*/ 11 w 11"/>
                    <a:gd name="T99" fmla="*/ 19 h 1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1"/>
                    <a:gd name="T151" fmla="*/ 0 h 19"/>
                    <a:gd name="T152" fmla="*/ 11 w 11"/>
                    <a:gd name="T153" fmla="*/ 19 h 19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1" h="1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11" y="10"/>
                      </a:lnTo>
                      <a:lnTo>
                        <a:pt x="11" y="19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3" name="Freeform 211"/>
                <p:cNvSpPr>
                  <a:spLocks/>
                </p:cNvSpPr>
                <p:nvPr/>
              </p:nvSpPr>
              <p:spPr bwMode="auto">
                <a:xfrm>
                  <a:off x="2437" y="2333"/>
                  <a:ext cx="12" cy="10"/>
                </a:xfrm>
                <a:custGeom>
                  <a:avLst/>
                  <a:gdLst>
                    <a:gd name="T0" fmla="*/ 0 w 12"/>
                    <a:gd name="T1" fmla="*/ 0 h 10"/>
                    <a:gd name="T2" fmla="*/ 0 w 12"/>
                    <a:gd name="T3" fmla="*/ 0 h 10"/>
                    <a:gd name="T4" fmla="*/ 0 w 12"/>
                    <a:gd name="T5" fmla="*/ 0 h 10"/>
                    <a:gd name="T6" fmla="*/ 0 w 12"/>
                    <a:gd name="T7" fmla="*/ 0 h 10"/>
                    <a:gd name="T8" fmla="*/ 0 w 12"/>
                    <a:gd name="T9" fmla="*/ 0 h 10"/>
                    <a:gd name="T10" fmla="*/ 0 w 12"/>
                    <a:gd name="T11" fmla="*/ 0 h 10"/>
                    <a:gd name="T12" fmla="*/ 0 w 12"/>
                    <a:gd name="T13" fmla="*/ 0 h 10"/>
                    <a:gd name="T14" fmla="*/ 0 w 12"/>
                    <a:gd name="T15" fmla="*/ 0 h 10"/>
                    <a:gd name="T16" fmla="*/ 0 w 12"/>
                    <a:gd name="T17" fmla="*/ 0 h 10"/>
                    <a:gd name="T18" fmla="*/ 0 w 12"/>
                    <a:gd name="T19" fmla="*/ 0 h 10"/>
                    <a:gd name="T20" fmla="*/ 0 w 12"/>
                    <a:gd name="T21" fmla="*/ 0 h 10"/>
                    <a:gd name="T22" fmla="*/ 0 w 12"/>
                    <a:gd name="T23" fmla="*/ 0 h 10"/>
                    <a:gd name="T24" fmla="*/ 0 w 12"/>
                    <a:gd name="T25" fmla="*/ 0 h 10"/>
                    <a:gd name="T26" fmla="*/ 0 w 12"/>
                    <a:gd name="T27" fmla="*/ 0 h 10"/>
                    <a:gd name="T28" fmla="*/ 0 w 12"/>
                    <a:gd name="T29" fmla="*/ 0 h 10"/>
                    <a:gd name="T30" fmla="*/ 0 w 12"/>
                    <a:gd name="T31" fmla="*/ 0 h 10"/>
                    <a:gd name="T32" fmla="*/ 0 w 12"/>
                    <a:gd name="T33" fmla="*/ 0 h 10"/>
                    <a:gd name="T34" fmla="*/ 0 w 12"/>
                    <a:gd name="T35" fmla="*/ 0 h 10"/>
                    <a:gd name="T36" fmla="*/ 0 w 12"/>
                    <a:gd name="T37" fmla="*/ 0 h 10"/>
                    <a:gd name="T38" fmla="*/ 0 w 12"/>
                    <a:gd name="T39" fmla="*/ 0 h 10"/>
                    <a:gd name="T40" fmla="*/ 0 w 12"/>
                    <a:gd name="T41" fmla="*/ 0 h 10"/>
                    <a:gd name="T42" fmla="*/ 0 w 12"/>
                    <a:gd name="T43" fmla="*/ 0 h 10"/>
                    <a:gd name="T44" fmla="*/ 0 w 12"/>
                    <a:gd name="T45" fmla="*/ 0 h 10"/>
                    <a:gd name="T46" fmla="*/ 0 w 12"/>
                    <a:gd name="T47" fmla="*/ 0 h 10"/>
                    <a:gd name="T48" fmla="*/ 0 w 12"/>
                    <a:gd name="T49" fmla="*/ 10 h 10"/>
                    <a:gd name="T50" fmla="*/ 0 w 12"/>
                    <a:gd name="T51" fmla="*/ 10 h 10"/>
                    <a:gd name="T52" fmla="*/ 0 w 12"/>
                    <a:gd name="T53" fmla="*/ 10 h 10"/>
                    <a:gd name="T54" fmla="*/ 0 w 12"/>
                    <a:gd name="T55" fmla="*/ 10 h 10"/>
                    <a:gd name="T56" fmla="*/ 0 w 12"/>
                    <a:gd name="T57" fmla="*/ 10 h 10"/>
                    <a:gd name="T58" fmla="*/ 0 w 12"/>
                    <a:gd name="T59" fmla="*/ 10 h 10"/>
                    <a:gd name="T60" fmla="*/ 0 w 12"/>
                    <a:gd name="T61" fmla="*/ 10 h 10"/>
                    <a:gd name="T62" fmla="*/ 0 w 12"/>
                    <a:gd name="T63" fmla="*/ 10 h 10"/>
                    <a:gd name="T64" fmla="*/ 0 w 12"/>
                    <a:gd name="T65" fmla="*/ 10 h 10"/>
                    <a:gd name="T66" fmla="*/ 12 w 12"/>
                    <a:gd name="T67" fmla="*/ 10 h 10"/>
                    <a:gd name="T68" fmla="*/ 12 w 12"/>
                    <a:gd name="T69" fmla="*/ 10 h 10"/>
                    <a:gd name="T70" fmla="*/ 12 w 12"/>
                    <a:gd name="T71" fmla="*/ 10 h 10"/>
                    <a:gd name="T72" fmla="*/ 12 w 12"/>
                    <a:gd name="T73" fmla="*/ 10 h 10"/>
                    <a:gd name="T74" fmla="*/ 12 w 12"/>
                    <a:gd name="T75" fmla="*/ 10 h 10"/>
                    <a:gd name="T76" fmla="*/ 12 w 12"/>
                    <a:gd name="T77" fmla="*/ 10 h 10"/>
                    <a:gd name="T78" fmla="*/ 12 w 12"/>
                    <a:gd name="T79" fmla="*/ 10 h 10"/>
                    <a:gd name="T80" fmla="*/ 12 w 12"/>
                    <a:gd name="T81" fmla="*/ 10 h 10"/>
                    <a:gd name="T82" fmla="*/ 12 w 12"/>
                    <a:gd name="T83" fmla="*/ 10 h 10"/>
                    <a:gd name="T84" fmla="*/ 12 w 12"/>
                    <a:gd name="T85" fmla="*/ 10 h 10"/>
                    <a:gd name="T86" fmla="*/ 12 w 12"/>
                    <a:gd name="T87" fmla="*/ 10 h 10"/>
                    <a:gd name="T88" fmla="*/ 12 w 12"/>
                    <a:gd name="T89" fmla="*/ 10 h 10"/>
                    <a:gd name="T90" fmla="*/ 12 w 12"/>
                    <a:gd name="T91" fmla="*/ 10 h 10"/>
                    <a:gd name="T92" fmla="*/ 12 w 12"/>
                    <a:gd name="T93" fmla="*/ 10 h 10"/>
                    <a:gd name="T94" fmla="*/ 12 w 12"/>
                    <a:gd name="T95" fmla="*/ 10 h 10"/>
                    <a:gd name="T96" fmla="*/ 12 w 12"/>
                    <a:gd name="T97" fmla="*/ 10 h 10"/>
                    <a:gd name="T98" fmla="*/ 12 w 12"/>
                    <a:gd name="T99" fmla="*/ 10 h 10"/>
                    <a:gd name="T100" fmla="*/ 12 w 12"/>
                    <a:gd name="T101" fmla="*/ 10 h 1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10"/>
                    <a:gd name="T155" fmla="*/ 12 w 12"/>
                    <a:gd name="T156" fmla="*/ 10 h 1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1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12" y="1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4" name="Freeform 212"/>
                <p:cNvSpPr>
                  <a:spLocks/>
                </p:cNvSpPr>
                <p:nvPr/>
              </p:nvSpPr>
              <p:spPr bwMode="auto">
                <a:xfrm>
                  <a:off x="2449" y="2343"/>
                  <a:ext cx="11" cy="29"/>
                </a:xfrm>
                <a:custGeom>
                  <a:avLst/>
                  <a:gdLst>
                    <a:gd name="T0" fmla="*/ 0 w 11"/>
                    <a:gd name="T1" fmla="*/ 0 h 29"/>
                    <a:gd name="T2" fmla="*/ 0 w 11"/>
                    <a:gd name="T3" fmla="*/ 10 h 29"/>
                    <a:gd name="T4" fmla="*/ 0 w 11"/>
                    <a:gd name="T5" fmla="*/ 10 h 29"/>
                    <a:gd name="T6" fmla="*/ 0 w 11"/>
                    <a:gd name="T7" fmla="*/ 10 h 29"/>
                    <a:gd name="T8" fmla="*/ 0 w 11"/>
                    <a:gd name="T9" fmla="*/ 10 h 29"/>
                    <a:gd name="T10" fmla="*/ 0 w 11"/>
                    <a:gd name="T11" fmla="*/ 10 h 29"/>
                    <a:gd name="T12" fmla="*/ 0 w 11"/>
                    <a:gd name="T13" fmla="*/ 10 h 29"/>
                    <a:gd name="T14" fmla="*/ 0 w 11"/>
                    <a:gd name="T15" fmla="*/ 10 h 29"/>
                    <a:gd name="T16" fmla="*/ 0 w 11"/>
                    <a:gd name="T17" fmla="*/ 10 h 29"/>
                    <a:gd name="T18" fmla="*/ 0 w 11"/>
                    <a:gd name="T19" fmla="*/ 10 h 29"/>
                    <a:gd name="T20" fmla="*/ 0 w 11"/>
                    <a:gd name="T21" fmla="*/ 10 h 29"/>
                    <a:gd name="T22" fmla="*/ 0 w 11"/>
                    <a:gd name="T23" fmla="*/ 10 h 29"/>
                    <a:gd name="T24" fmla="*/ 0 w 11"/>
                    <a:gd name="T25" fmla="*/ 10 h 29"/>
                    <a:gd name="T26" fmla="*/ 0 w 11"/>
                    <a:gd name="T27" fmla="*/ 10 h 29"/>
                    <a:gd name="T28" fmla="*/ 0 w 11"/>
                    <a:gd name="T29" fmla="*/ 10 h 29"/>
                    <a:gd name="T30" fmla="*/ 0 w 11"/>
                    <a:gd name="T31" fmla="*/ 10 h 29"/>
                    <a:gd name="T32" fmla="*/ 0 w 11"/>
                    <a:gd name="T33" fmla="*/ 10 h 29"/>
                    <a:gd name="T34" fmla="*/ 0 w 11"/>
                    <a:gd name="T35" fmla="*/ 10 h 29"/>
                    <a:gd name="T36" fmla="*/ 0 w 11"/>
                    <a:gd name="T37" fmla="*/ 10 h 29"/>
                    <a:gd name="T38" fmla="*/ 0 w 11"/>
                    <a:gd name="T39" fmla="*/ 10 h 29"/>
                    <a:gd name="T40" fmla="*/ 0 w 11"/>
                    <a:gd name="T41" fmla="*/ 10 h 29"/>
                    <a:gd name="T42" fmla="*/ 0 w 11"/>
                    <a:gd name="T43" fmla="*/ 10 h 29"/>
                    <a:gd name="T44" fmla="*/ 0 w 11"/>
                    <a:gd name="T45" fmla="*/ 10 h 29"/>
                    <a:gd name="T46" fmla="*/ 0 w 11"/>
                    <a:gd name="T47" fmla="*/ 10 h 29"/>
                    <a:gd name="T48" fmla="*/ 0 w 11"/>
                    <a:gd name="T49" fmla="*/ 10 h 29"/>
                    <a:gd name="T50" fmla="*/ 0 w 11"/>
                    <a:gd name="T51" fmla="*/ 20 h 29"/>
                    <a:gd name="T52" fmla="*/ 0 w 11"/>
                    <a:gd name="T53" fmla="*/ 20 h 29"/>
                    <a:gd name="T54" fmla="*/ 0 w 11"/>
                    <a:gd name="T55" fmla="*/ 20 h 29"/>
                    <a:gd name="T56" fmla="*/ 0 w 11"/>
                    <a:gd name="T57" fmla="*/ 20 h 29"/>
                    <a:gd name="T58" fmla="*/ 0 w 11"/>
                    <a:gd name="T59" fmla="*/ 20 h 29"/>
                    <a:gd name="T60" fmla="*/ 0 w 11"/>
                    <a:gd name="T61" fmla="*/ 20 h 29"/>
                    <a:gd name="T62" fmla="*/ 0 w 11"/>
                    <a:gd name="T63" fmla="*/ 20 h 29"/>
                    <a:gd name="T64" fmla="*/ 0 w 11"/>
                    <a:gd name="T65" fmla="*/ 20 h 29"/>
                    <a:gd name="T66" fmla="*/ 0 w 11"/>
                    <a:gd name="T67" fmla="*/ 20 h 29"/>
                    <a:gd name="T68" fmla="*/ 0 w 11"/>
                    <a:gd name="T69" fmla="*/ 20 h 29"/>
                    <a:gd name="T70" fmla="*/ 0 w 11"/>
                    <a:gd name="T71" fmla="*/ 20 h 29"/>
                    <a:gd name="T72" fmla="*/ 0 w 11"/>
                    <a:gd name="T73" fmla="*/ 20 h 29"/>
                    <a:gd name="T74" fmla="*/ 0 w 11"/>
                    <a:gd name="T75" fmla="*/ 20 h 29"/>
                    <a:gd name="T76" fmla="*/ 0 w 11"/>
                    <a:gd name="T77" fmla="*/ 20 h 29"/>
                    <a:gd name="T78" fmla="*/ 0 w 11"/>
                    <a:gd name="T79" fmla="*/ 20 h 29"/>
                    <a:gd name="T80" fmla="*/ 0 w 11"/>
                    <a:gd name="T81" fmla="*/ 20 h 29"/>
                    <a:gd name="T82" fmla="*/ 0 w 11"/>
                    <a:gd name="T83" fmla="*/ 20 h 29"/>
                    <a:gd name="T84" fmla="*/ 0 w 11"/>
                    <a:gd name="T85" fmla="*/ 20 h 29"/>
                    <a:gd name="T86" fmla="*/ 0 w 11"/>
                    <a:gd name="T87" fmla="*/ 20 h 29"/>
                    <a:gd name="T88" fmla="*/ 0 w 11"/>
                    <a:gd name="T89" fmla="*/ 20 h 29"/>
                    <a:gd name="T90" fmla="*/ 0 w 11"/>
                    <a:gd name="T91" fmla="*/ 20 h 29"/>
                    <a:gd name="T92" fmla="*/ 0 w 11"/>
                    <a:gd name="T93" fmla="*/ 20 h 29"/>
                    <a:gd name="T94" fmla="*/ 0 w 11"/>
                    <a:gd name="T95" fmla="*/ 20 h 29"/>
                    <a:gd name="T96" fmla="*/ 0 w 11"/>
                    <a:gd name="T97" fmla="*/ 29 h 29"/>
                    <a:gd name="T98" fmla="*/ 0 w 11"/>
                    <a:gd name="T99" fmla="*/ 29 h 29"/>
                    <a:gd name="T100" fmla="*/ 11 w 11"/>
                    <a:gd name="T101" fmla="*/ 29 h 2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1"/>
                    <a:gd name="T154" fmla="*/ 0 h 29"/>
                    <a:gd name="T155" fmla="*/ 11 w 11"/>
                    <a:gd name="T156" fmla="*/ 29 h 2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1" h="29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0" y="20"/>
                      </a:lnTo>
                      <a:lnTo>
                        <a:pt x="0" y="29"/>
                      </a:lnTo>
                      <a:lnTo>
                        <a:pt x="11" y="29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5" name="Freeform 213"/>
                <p:cNvSpPr>
                  <a:spLocks/>
                </p:cNvSpPr>
                <p:nvPr/>
              </p:nvSpPr>
              <p:spPr bwMode="auto">
                <a:xfrm>
                  <a:off x="2460" y="2372"/>
                  <a:ext cx="1" cy="20"/>
                </a:xfrm>
                <a:custGeom>
                  <a:avLst/>
                  <a:gdLst>
                    <a:gd name="T0" fmla="*/ 0 w 1"/>
                    <a:gd name="T1" fmla="*/ 0 h 20"/>
                    <a:gd name="T2" fmla="*/ 0 w 1"/>
                    <a:gd name="T3" fmla="*/ 0 h 20"/>
                    <a:gd name="T4" fmla="*/ 0 w 1"/>
                    <a:gd name="T5" fmla="*/ 0 h 20"/>
                    <a:gd name="T6" fmla="*/ 0 w 1"/>
                    <a:gd name="T7" fmla="*/ 0 h 20"/>
                    <a:gd name="T8" fmla="*/ 0 w 1"/>
                    <a:gd name="T9" fmla="*/ 0 h 20"/>
                    <a:gd name="T10" fmla="*/ 0 w 1"/>
                    <a:gd name="T11" fmla="*/ 0 h 20"/>
                    <a:gd name="T12" fmla="*/ 0 w 1"/>
                    <a:gd name="T13" fmla="*/ 0 h 20"/>
                    <a:gd name="T14" fmla="*/ 0 w 1"/>
                    <a:gd name="T15" fmla="*/ 0 h 20"/>
                    <a:gd name="T16" fmla="*/ 0 w 1"/>
                    <a:gd name="T17" fmla="*/ 0 h 20"/>
                    <a:gd name="T18" fmla="*/ 0 w 1"/>
                    <a:gd name="T19" fmla="*/ 0 h 20"/>
                    <a:gd name="T20" fmla="*/ 0 w 1"/>
                    <a:gd name="T21" fmla="*/ 0 h 20"/>
                    <a:gd name="T22" fmla="*/ 0 w 1"/>
                    <a:gd name="T23" fmla="*/ 0 h 20"/>
                    <a:gd name="T24" fmla="*/ 0 w 1"/>
                    <a:gd name="T25" fmla="*/ 0 h 20"/>
                    <a:gd name="T26" fmla="*/ 0 w 1"/>
                    <a:gd name="T27" fmla="*/ 0 h 20"/>
                    <a:gd name="T28" fmla="*/ 0 w 1"/>
                    <a:gd name="T29" fmla="*/ 0 h 20"/>
                    <a:gd name="T30" fmla="*/ 0 w 1"/>
                    <a:gd name="T31" fmla="*/ 0 h 20"/>
                    <a:gd name="T32" fmla="*/ 0 w 1"/>
                    <a:gd name="T33" fmla="*/ 0 h 20"/>
                    <a:gd name="T34" fmla="*/ 0 w 1"/>
                    <a:gd name="T35" fmla="*/ 0 h 20"/>
                    <a:gd name="T36" fmla="*/ 0 w 1"/>
                    <a:gd name="T37" fmla="*/ 10 h 20"/>
                    <a:gd name="T38" fmla="*/ 0 w 1"/>
                    <a:gd name="T39" fmla="*/ 10 h 20"/>
                    <a:gd name="T40" fmla="*/ 0 w 1"/>
                    <a:gd name="T41" fmla="*/ 10 h 20"/>
                    <a:gd name="T42" fmla="*/ 0 w 1"/>
                    <a:gd name="T43" fmla="*/ 10 h 20"/>
                    <a:gd name="T44" fmla="*/ 0 w 1"/>
                    <a:gd name="T45" fmla="*/ 10 h 20"/>
                    <a:gd name="T46" fmla="*/ 0 w 1"/>
                    <a:gd name="T47" fmla="*/ 10 h 20"/>
                    <a:gd name="T48" fmla="*/ 0 w 1"/>
                    <a:gd name="T49" fmla="*/ 10 h 20"/>
                    <a:gd name="T50" fmla="*/ 0 w 1"/>
                    <a:gd name="T51" fmla="*/ 10 h 20"/>
                    <a:gd name="T52" fmla="*/ 0 w 1"/>
                    <a:gd name="T53" fmla="*/ 10 h 20"/>
                    <a:gd name="T54" fmla="*/ 0 w 1"/>
                    <a:gd name="T55" fmla="*/ 10 h 20"/>
                    <a:gd name="T56" fmla="*/ 0 w 1"/>
                    <a:gd name="T57" fmla="*/ 10 h 20"/>
                    <a:gd name="T58" fmla="*/ 0 w 1"/>
                    <a:gd name="T59" fmla="*/ 10 h 20"/>
                    <a:gd name="T60" fmla="*/ 0 w 1"/>
                    <a:gd name="T61" fmla="*/ 10 h 20"/>
                    <a:gd name="T62" fmla="*/ 0 w 1"/>
                    <a:gd name="T63" fmla="*/ 10 h 20"/>
                    <a:gd name="T64" fmla="*/ 0 w 1"/>
                    <a:gd name="T65" fmla="*/ 10 h 20"/>
                    <a:gd name="T66" fmla="*/ 0 w 1"/>
                    <a:gd name="T67" fmla="*/ 10 h 20"/>
                    <a:gd name="T68" fmla="*/ 0 w 1"/>
                    <a:gd name="T69" fmla="*/ 10 h 20"/>
                    <a:gd name="T70" fmla="*/ 0 w 1"/>
                    <a:gd name="T71" fmla="*/ 10 h 20"/>
                    <a:gd name="T72" fmla="*/ 0 w 1"/>
                    <a:gd name="T73" fmla="*/ 10 h 20"/>
                    <a:gd name="T74" fmla="*/ 0 w 1"/>
                    <a:gd name="T75" fmla="*/ 10 h 20"/>
                    <a:gd name="T76" fmla="*/ 0 w 1"/>
                    <a:gd name="T77" fmla="*/ 20 h 20"/>
                    <a:gd name="T78" fmla="*/ 0 w 1"/>
                    <a:gd name="T79" fmla="*/ 20 h 20"/>
                    <a:gd name="T80" fmla="*/ 0 w 1"/>
                    <a:gd name="T81" fmla="*/ 20 h 20"/>
                    <a:gd name="T82" fmla="*/ 0 w 1"/>
                    <a:gd name="T83" fmla="*/ 20 h 20"/>
                    <a:gd name="T84" fmla="*/ 0 w 1"/>
                    <a:gd name="T85" fmla="*/ 20 h 20"/>
                    <a:gd name="T86" fmla="*/ 0 w 1"/>
                    <a:gd name="T87" fmla="*/ 20 h 20"/>
                    <a:gd name="T88" fmla="*/ 0 w 1"/>
                    <a:gd name="T89" fmla="*/ 20 h 20"/>
                    <a:gd name="T90" fmla="*/ 0 w 1"/>
                    <a:gd name="T91" fmla="*/ 20 h 20"/>
                    <a:gd name="T92" fmla="*/ 0 w 1"/>
                    <a:gd name="T93" fmla="*/ 20 h 20"/>
                    <a:gd name="T94" fmla="*/ 0 w 1"/>
                    <a:gd name="T95" fmla="*/ 20 h 20"/>
                    <a:gd name="T96" fmla="*/ 0 w 1"/>
                    <a:gd name="T97" fmla="*/ 20 h 20"/>
                    <a:gd name="T98" fmla="*/ 0 w 1"/>
                    <a:gd name="T99" fmla="*/ 20 h 20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"/>
                    <a:gd name="T151" fmla="*/ 0 h 20"/>
                    <a:gd name="T152" fmla="*/ 1 w 1"/>
                    <a:gd name="T153" fmla="*/ 20 h 20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" h="2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6" name="Freeform 214"/>
                <p:cNvSpPr>
                  <a:spLocks/>
                </p:cNvSpPr>
                <p:nvPr/>
              </p:nvSpPr>
              <p:spPr bwMode="auto">
                <a:xfrm>
                  <a:off x="2460" y="2392"/>
                  <a:ext cx="12" cy="29"/>
                </a:xfrm>
                <a:custGeom>
                  <a:avLst/>
                  <a:gdLst>
                    <a:gd name="T0" fmla="*/ 0 w 12"/>
                    <a:gd name="T1" fmla="*/ 0 h 29"/>
                    <a:gd name="T2" fmla="*/ 0 w 12"/>
                    <a:gd name="T3" fmla="*/ 0 h 29"/>
                    <a:gd name="T4" fmla="*/ 0 w 12"/>
                    <a:gd name="T5" fmla="*/ 0 h 29"/>
                    <a:gd name="T6" fmla="*/ 0 w 12"/>
                    <a:gd name="T7" fmla="*/ 0 h 29"/>
                    <a:gd name="T8" fmla="*/ 0 w 12"/>
                    <a:gd name="T9" fmla="*/ 0 h 29"/>
                    <a:gd name="T10" fmla="*/ 0 w 12"/>
                    <a:gd name="T11" fmla="*/ 0 h 29"/>
                    <a:gd name="T12" fmla="*/ 0 w 12"/>
                    <a:gd name="T13" fmla="*/ 0 h 29"/>
                    <a:gd name="T14" fmla="*/ 0 w 12"/>
                    <a:gd name="T15" fmla="*/ 0 h 29"/>
                    <a:gd name="T16" fmla="*/ 0 w 12"/>
                    <a:gd name="T17" fmla="*/ 0 h 29"/>
                    <a:gd name="T18" fmla="*/ 0 w 12"/>
                    <a:gd name="T19" fmla="*/ 10 h 29"/>
                    <a:gd name="T20" fmla="*/ 0 w 12"/>
                    <a:gd name="T21" fmla="*/ 10 h 29"/>
                    <a:gd name="T22" fmla="*/ 0 w 12"/>
                    <a:gd name="T23" fmla="*/ 10 h 29"/>
                    <a:gd name="T24" fmla="*/ 0 w 12"/>
                    <a:gd name="T25" fmla="*/ 10 h 29"/>
                    <a:gd name="T26" fmla="*/ 0 w 12"/>
                    <a:gd name="T27" fmla="*/ 10 h 29"/>
                    <a:gd name="T28" fmla="*/ 0 w 12"/>
                    <a:gd name="T29" fmla="*/ 10 h 29"/>
                    <a:gd name="T30" fmla="*/ 0 w 12"/>
                    <a:gd name="T31" fmla="*/ 10 h 29"/>
                    <a:gd name="T32" fmla="*/ 0 w 12"/>
                    <a:gd name="T33" fmla="*/ 10 h 29"/>
                    <a:gd name="T34" fmla="*/ 12 w 12"/>
                    <a:gd name="T35" fmla="*/ 10 h 29"/>
                    <a:gd name="T36" fmla="*/ 12 w 12"/>
                    <a:gd name="T37" fmla="*/ 10 h 29"/>
                    <a:gd name="T38" fmla="*/ 12 w 12"/>
                    <a:gd name="T39" fmla="*/ 10 h 29"/>
                    <a:gd name="T40" fmla="*/ 12 w 12"/>
                    <a:gd name="T41" fmla="*/ 10 h 29"/>
                    <a:gd name="T42" fmla="*/ 12 w 12"/>
                    <a:gd name="T43" fmla="*/ 10 h 29"/>
                    <a:gd name="T44" fmla="*/ 12 w 12"/>
                    <a:gd name="T45" fmla="*/ 10 h 29"/>
                    <a:gd name="T46" fmla="*/ 12 w 12"/>
                    <a:gd name="T47" fmla="*/ 10 h 29"/>
                    <a:gd name="T48" fmla="*/ 12 w 12"/>
                    <a:gd name="T49" fmla="*/ 10 h 29"/>
                    <a:gd name="T50" fmla="*/ 12 w 12"/>
                    <a:gd name="T51" fmla="*/ 10 h 29"/>
                    <a:gd name="T52" fmla="*/ 12 w 12"/>
                    <a:gd name="T53" fmla="*/ 10 h 29"/>
                    <a:gd name="T54" fmla="*/ 12 w 12"/>
                    <a:gd name="T55" fmla="*/ 10 h 29"/>
                    <a:gd name="T56" fmla="*/ 12 w 12"/>
                    <a:gd name="T57" fmla="*/ 19 h 29"/>
                    <a:gd name="T58" fmla="*/ 12 w 12"/>
                    <a:gd name="T59" fmla="*/ 19 h 29"/>
                    <a:gd name="T60" fmla="*/ 12 w 12"/>
                    <a:gd name="T61" fmla="*/ 19 h 29"/>
                    <a:gd name="T62" fmla="*/ 12 w 12"/>
                    <a:gd name="T63" fmla="*/ 19 h 29"/>
                    <a:gd name="T64" fmla="*/ 12 w 12"/>
                    <a:gd name="T65" fmla="*/ 19 h 29"/>
                    <a:gd name="T66" fmla="*/ 12 w 12"/>
                    <a:gd name="T67" fmla="*/ 19 h 29"/>
                    <a:gd name="T68" fmla="*/ 12 w 12"/>
                    <a:gd name="T69" fmla="*/ 19 h 29"/>
                    <a:gd name="T70" fmla="*/ 12 w 12"/>
                    <a:gd name="T71" fmla="*/ 19 h 29"/>
                    <a:gd name="T72" fmla="*/ 12 w 12"/>
                    <a:gd name="T73" fmla="*/ 19 h 29"/>
                    <a:gd name="T74" fmla="*/ 12 w 12"/>
                    <a:gd name="T75" fmla="*/ 19 h 29"/>
                    <a:gd name="T76" fmla="*/ 12 w 12"/>
                    <a:gd name="T77" fmla="*/ 19 h 29"/>
                    <a:gd name="T78" fmla="*/ 12 w 12"/>
                    <a:gd name="T79" fmla="*/ 19 h 29"/>
                    <a:gd name="T80" fmla="*/ 12 w 12"/>
                    <a:gd name="T81" fmla="*/ 19 h 29"/>
                    <a:gd name="T82" fmla="*/ 12 w 12"/>
                    <a:gd name="T83" fmla="*/ 19 h 29"/>
                    <a:gd name="T84" fmla="*/ 12 w 12"/>
                    <a:gd name="T85" fmla="*/ 19 h 29"/>
                    <a:gd name="T86" fmla="*/ 12 w 12"/>
                    <a:gd name="T87" fmla="*/ 19 h 29"/>
                    <a:gd name="T88" fmla="*/ 12 w 12"/>
                    <a:gd name="T89" fmla="*/ 19 h 29"/>
                    <a:gd name="T90" fmla="*/ 12 w 12"/>
                    <a:gd name="T91" fmla="*/ 19 h 29"/>
                    <a:gd name="T92" fmla="*/ 12 w 12"/>
                    <a:gd name="T93" fmla="*/ 29 h 29"/>
                    <a:gd name="T94" fmla="*/ 12 w 12"/>
                    <a:gd name="T95" fmla="*/ 29 h 29"/>
                    <a:gd name="T96" fmla="*/ 12 w 12"/>
                    <a:gd name="T97" fmla="*/ 29 h 29"/>
                    <a:gd name="T98" fmla="*/ 12 w 12"/>
                    <a:gd name="T99" fmla="*/ 29 h 29"/>
                    <a:gd name="T100" fmla="*/ 12 w 12"/>
                    <a:gd name="T101" fmla="*/ 29 h 2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29"/>
                    <a:gd name="T155" fmla="*/ 12 w 12"/>
                    <a:gd name="T156" fmla="*/ 29 h 2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2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12" y="10"/>
                      </a:lnTo>
                      <a:lnTo>
                        <a:pt x="12" y="19"/>
                      </a:lnTo>
                      <a:lnTo>
                        <a:pt x="12" y="29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7" name="Freeform 215"/>
                <p:cNvSpPr>
                  <a:spLocks/>
                </p:cNvSpPr>
                <p:nvPr/>
              </p:nvSpPr>
              <p:spPr bwMode="auto">
                <a:xfrm>
                  <a:off x="2472" y="2421"/>
                  <a:ext cx="12" cy="29"/>
                </a:xfrm>
                <a:custGeom>
                  <a:avLst/>
                  <a:gdLst>
                    <a:gd name="T0" fmla="*/ 0 w 12"/>
                    <a:gd name="T1" fmla="*/ 0 h 29"/>
                    <a:gd name="T2" fmla="*/ 0 w 12"/>
                    <a:gd name="T3" fmla="*/ 0 h 29"/>
                    <a:gd name="T4" fmla="*/ 0 w 12"/>
                    <a:gd name="T5" fmla="*/ 0 h 29"/>
                    <a:gd name="T6" fmla="*/ 0 w 12"/>
                    <a:gd name="T7" fmla="*/ 0 h 29"/>
                    <a:gd name="T8" fmla="*/ 0 w 12"/>
                    <a:gd name="T9" fmla="*/ 0 h 29"/>
                    <a:gd name="T10" fmla="*/ 0 w 12"/>
                    <a:gd name="T11" fmla="*/ 0 h 29"/>
                    <a:gd name="T12" fmla="*/ 0 w 12"/>
                    <a:gd name="T13" fmla="*/ 0 h 29"/>
                    <a:gd name="T14" fmla="*/ 0 w 12"/>
                    <a:gd name="T15" fmla="*/ 0 h 29"/>
                    <a:gd name="T16" fmla="*/ 0 w 12"/>
                    <a:gd name="T17" fmla="*/ 0 h 29"/>
                    <a:gd name="T18" fmla="*/ 0 w 12"/>
                    <a:gd name="T19" fmla="*/ 0 h 29"/>
                    <a:gd name="T20" fmla="*/ 0 w 12"/>
                    <a:gd name="T21" fmla="*/ 0 h 29"/>
                    <a:gd name="T22" fmla="*/ 0 w 12"/>
                    <a:gd name="T23" fmla="*/ 0 h 29"/>
                    <a:gd name="T24" fmla="*/ 0 w 12"/>
                    <a:gd name="T25" fmla="*/ 0 h 29"/>
                    <a:gd name="T26" fmla="*/ 0 w 12"/>
                    <a:gd name="T27" fmla="*/ 0 h 29"/>
                    <a:gd name="T28" fmla="*/ 0 w 12"/>
                    <a:gd name="T29" fmla="*/ 10 h 29"/>
                    <a:gd name="T30" fmla="*/ 0 w 12"/>
                    <a:gd name="T31" fmla="*/ 10 h 29"/>
                    <a:gd name="T32" fmla="*/ 0 w 12"/>
                    <a:gd name="T33" fmla="*/ 10 h 29"/>
                    <a:gd name="T34" fmla="*/ 0 w 12"/>
                    <a:gd name="T35" fmla="*/ 10 h 29"/>
                    <a:gd name="T36" fmla="*/ 0 w 12"/>
                    <a:gd name="T37" fmla="*/ 10 h 29"/>
                    <a:gd name="T38" fmla="*/ 0 w 12"/>
                    <a:gd name="T39" fmla="*/ 10 h 29"/>
                    <a:gd name="T40" fmla="*/ 0 w 12"/>
                    <a:gd name="T41" fmla="*/ 10 h 29"/>
                    <a:gd name="T42" fmla="*/ 0 w 12"/>
                    <a:gd name="T43" fmla="*/ 10 h 29"/>
                    <a:gd name="T44" fmla="*/ 0 w 12"/>
                    <a:gd name="T45" fmla="*/ 10 h 29"/>
                    <a:gd name="T46" fmla="*/ 0 w 12"/>
                    <a:gd name="T47" fmla="*/ 10 h 29"/>
                    <a:gd name="T48" fmla="*/ 0 w 12"/>
                    <a:gd name="T49" fmla="*/ 10 h 29"/>
                    <a:gd name="T50" fmla="*/ 0 w 12"/>
                    <a:gd name="T51" fmla="*/ 10 h 29"/>
                    <a:gd name="T52" fmla="*/ 0 w 12"/>
                    <a:gd name="T53" fmla="*/ 10 h 29"/>
                    <a:gd name="T54" fmla="*/ 0 w 12"/>
                    <a:gd name="T55" fmla="*/ 10 h 29"/>
                    <a:gd name="T56" fmla="*/ 0 w 12"/>
                    <a:gd name="T57" fmla="*/ 10 h 29"/>
                    <a:gd name="T58" fmla="*/ 0 w 12"/>
                    <a:gd name="T59" fmla="*/ 10 h 29"/>
                    <a:gd name="T60" fmla="*/ 0 w 12"/>
                    <a:gd name="T61" fmla="*/ 10 h 29"/>
                    <a:gd name="T62" fmla="*/ 0 w 12"/>
                    <a:gd name="T63" fmla="*/ 10 h 29"/>
                    <a:gd name="T64" fmla="*/ 0 w 12"/>
                    <a:gd name="T65" fmla="*/ 20 h 29"/>
                    <a:gd name="T66" fmla="*/ 0 w 12"/>
                    <a:gd name="T67" fmla="*/ 20 h 29"/>
                    <a:gd name="T68" fmla="*/ 12 w 12"/>
                    <a:gd name="T69" fmla="*/ 20 h 29"/>
                    <a:gd name="T70" fmla="*/ 12 w 12"/>
                    <a:gd name="T71" fmla="*/ 20 h 29"/>
                    <a:gd name="T72" fmla="*/ 12 w 12"/>
                    <a:gd name="T73" fmla="*/ 20 h 29"/>
                    <a:gd name="T74" fmla="*/ 12 w 12"/>
                    <a:gd name="T75" fmla="*/ 20 h 29"/>
                    <a:gd name="T76" fmla="*/ 12 w 12"/>
                    <a:gd name="T77" fmla="*/ 20 h 29"/>
                    <a:gd name="T78" fmla="*/ 12 w 12"/>
                    <a:gd name="T79" fmla="*/ 20 h 29"/>
                    <a:gd name="T80" fmla="*/ 12 w 12"/>
                    <a:gd name="T81" fmla="*/ 20 h 29"/>
                    <a:gd name="T82" fmla="*/ 12 w 12"/>
                    <a:gd name="T83" fmla="*/ 20 h 29"/>
                    <a:gd name="T84" fmla="*/ 12 w 12"/>
                    <a:gd name="T85" fmla="*/ 20 h 29"/>
                    <a:gd name="T86" fmla="*/ 12 w 12"/>
                    <a:gd name="T87" fmla="*/ 20 h 29"/>
                    <a:gd name="T88" fmla="*/ 12 w 12"/>
                    <a:gd name="T89" fmla="*/ 20 h 29"/>
                    <a:gd name="T90" fmla="*/ 12 w 12"/>
                    <a:gd name="T91" fmla="*/ 20 h 29"/>
                    <a:gd name="T92" fmla="*/ 12 w 12"/>
                    <a:gd name="T93" fmla="*/ 20 h 29"/>
                    <a:gd name="T94" fmla="*/ 12 w 12"/>
                    <a:gd name="T95" fmla="*/ 20 h 29"/>
                    <a:gd name="T96" fmla="*/ 12 w 12"/>
                    <a:gd name="T97" fmla="*/ 20 h 29"/>
                    <a:gd name="T98" fmla="*/ 12 w 12"/>
                    <a:gd name="T99" fmla="*/ 20 h 29"/>
                    <a:gd name="T100" fmla="*/ 12 w 12"/>
                    <a:gd name="T101" fmla="*/ 29 h 2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29"/>
                    <a:gd name="T155" fmla="*/ 12 w 12"/>
                    <a:gd name="T156" fmla="*/ 29 h 2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2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0" y="20"/>
                      </a:lnTo>
                      <a:lnTo>
                        <a:pt x="12" y="20"/>
                      </a:lnTo>
                      <a:lnTo>
                        <a:pt x="12" y="29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8" name="Freeform 216"/>
                <p:cNvSpPr>
                  <a:spLocks/>
                </p:cNvSpPr>
                <p:nvPr/>
              </p:nvSpPr>
              <p:spPr bwMode="auto">
                <a:xfrm>
                  <a:off x="2484" y="2450"/>
                  <a:ext cx="1" cy="20"/>
                </a:xfrm>
                <a:custGeom>
                  <a:avLst/>
                  <a:gdLst>
                    <a:gd name="T0" fmla="*/ 0 w 1"/>
                    <a:gd name="T1" fmla="*/ 0 h 20"/>
                    <a:gd name="T2" fmla="*/ 0 w 1"/>
                    <a:gd name="T3" fmla="*/ 0 h 20"/>
                    <a:gd name="T4" fmla="*/ 0 w 1"/>
                    <a:gd name="T5" fmla="*/ 0 h 20"/>
                    <a:gd name="T6" fmla="*/ 0 w 1"/>
                    <a:gd name="T7" fmla="*/ 0 h 20"/>
                    <a:gd name="T8" fmla="*/ 0 w 1"/>
                    <a:gd name="T9" fmla="*/ 0 h 20"/>
                    <a:gd name="T10" fmla="*/ 0 w 1"/>
                    <a:gd name="T11" fmla="*/ 0 h 20"/>
                    <a:gd name="T12" fmla="*/ 0 w 1"/>
                    <a:gd name="T13" fmla="*/ 0 h 20"/>
                    <a:gd name="T14" fmla="*/ 0 w 1"/>
                    <a:gd name="T15" fmla="*/ 0 h 20"/>
                    <a:gd name="T16" fmla="*/ 0 w 1"/>
                    <a:gd name="T17" fmla="*/ 0 h 20"/>
                    <a:gd name="T18" fmla="*/ 0 w 1"/>
                    <a:gd name="T19" fmla="*/ 0 h 20"/>
                    <a:gd name="T20" fmla="*/ 0 w 1"/>
                    <a:gd name="T21" fmla="*/ 0 h 20"/>
                    <a:gd name="T22" fmla="*/ 0 w 1"/>
                    <a:gd name="T23" fmla="*/ 0 h 20"/>
                    <a:gd name="T24" fmla="*/ 0 w 1"/>
                    <a:gd name="T25" fmla="*/ 0 h 20"/>
                    <a:gd name="T26" fmla="*/ 0 w 1"/>
                    <a:gd name="T27" fmla="*/ 0 h 20"/>
                    <a:gd name="T28" fmla="*/ 0 w 1"/>
                    <a:gd name="T29" fmla="*/ 0 h 20"/>
                    <a:gd name="T30" fmla="*/ 0 w 1"/>
                    <a:gd name="T31" fmla="*/ 0 h 20"/>
                    <a:gd name="T32" fmla="*/ 0 w 1"/>
                    <a:gd name="T33" fmla="*/ 0 h 20"/>
                    <a:gd name="T34" fmla="*/ 0 w 1"/>
                    <a:gd name="T35" fmla="*/ 0 h 20"/>
                    <a:gd name="T36" fmla="*/ 0 w 1"/>
                    <a:gd name="T37" fmla="*/ 10 h 20"/>
                    <a:gd name="T38" fmla="*/ 0 w 1"/>
                    <a:gd name="T39" fmla="*/ 10 h 20"/>
                    <a:gd name="T40" fmla="*/ 0 w 1"/>
                    <a:gd name="T41" fmla="*/ 10 h 20"/>
                    <a:gd name="T42" fmla="*/ 0 w 1"/>
                    <a:gd name="T43" fmla="*/ 10 h 20"/>
                    <a:gd name="T44" fmla="*/ 0 w 1"/>
                    <a:gd name="T45" fmla="*/ 10 h 20"/>
                    <a:gd name="T46" fmla="*/ 0 w 1"/>
                    <a:gd name="T47" fmla="*/ 10 h 20"/>
                    <a:gd name="T48" fmla="*/ 0 w 1"/>
                    <a:gd name="T49" fmla="*/ 10 h 20"/>
                    <a:gd name="T50" fmla="*/ 0 w 1"/>
                    <a:gd name="T51" fmla="*/ 10 h 20"/>
                    <a:gd name="T52" fmla="*/ 0 w 1"/>
                    <a:gd name="T53" fmla="*/ 10 h 20"/>
                    <a:gd name="T54" fmla="*/ 0 w 1"/>
                    <a:gd name="T55" fmla="*/ 10 h 20"/>
                    <a:gd name="T56" fmla="*/ 0 w 1"/>
                    <a:gd name="T57" fmla="*/ 10 h 20"/>
                    <a:gd name="T58" fmla="*/ 0 w 1"/>
                    <a:gd name="T59" fmla="*/ 10 h 20"/>
                    <a:gd name="T60" fmla="*/ 0 w 1"/>
                    <a:gd name="T61" fmla="*/ 10 h 20"/>
                    <a:gd name="T62" fmla="*/ 0 w 1"/>
                    <a:gd name="T63" fmla="*/ 10 h 20"/>
                    <a:gd name="T64" fmla="*/ 0 w 1"/>
                    <a:gd name="T65" fmla="*/ 10 h 20"/>
                    <a:gd name="T66" fmla="*/ 0 w 1"/>
                    <a:gd name="T67" fmla="*/ 10 h 20"/>
                    <a:gd name="T68" fmla="*/ 0 w 1"/>
                    <a:gd name="T69" fmla="*/ 10 h 20"/>
                    <a:gd name="T70" fmla="*/ 0 w 1"/>
                    <a:gd name="T71" fmla="*/ 10 h 20"/>
                    <a:gd name="T72" fmla="*/ 0 w 1"/>
                    <a:gd name="T73" fmla="*/ 20 h 20"/>
                    <a:gd name="T74" fmla="*/ 0 w 1"/>
                    <a:gd name="T75" fmla="*/ 20 h 20"/>
                    <a:gd name="T76" fmla="*/ 0 w 1"/>
                    <a:gd name="T77" fmla="*/ 20 h 20"/>
                    <a:gd name="T78" fmla="*/ 0 w 1"/>
                    <a:gd name="T79" fmla="*/ 20 h 20"/>
                    <a:gd name="T80" fmla="*/ 0 w 1"/>
                    <a:gd name="T81" fmla="*/ 20 h 20"/>
                    <a:gd name="T82" fmla="*/ 0 w 1"/>
                    <a:gd name="T83" fmla="*/ 20 h 20"/>
                    <a:gd name="T84" fmla="*/ 0 w 1"/>
                    <a:gd name="T85" fmla="*/ 20 h 20"/>
                    <a:gd name="T86" fmla="*/ 0 w 1"/>
                    <a:gd name="T87" fmla="*/ 20 h 20"/>
                    <a:gd name="T88" fmla="*/ 0 w 1"/>
                    <a:gd name="T89" fmla="*/ 20 h 20"/>
                    <a:gd name="T90" fmla="*/ 0 w 1"/>
                    <a:gd name="T91" fmla="*/ 20 h 20"/>
                    <a:gd name="T92" fmla="*/ 0 w 1"/>
                    <a:gd name="T93" fmla="*/ 20 h 20"/>
                    <a:gd name="T94" fmla="*/ 0 w 1"/>
                    <a:gd name="T95" fmla="*/ 20 h 20"/>
                    <a:gd name="T96" fmla="*/ 0 w 1"/>
                    <a:gd name="T97" fmla="*/ 20 h 20"/>
                    <a:gd name="T98" fmla="*/ 0 w 1"/>
                    <a:gd name="T99" fmla="*/ 20 h 20"/>
                    <a:gd name="T100" fmla="*/ 0 w 1"/>
                    <a:gd name="T101" fmla="*/ 20 h 2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"/>
                    <a:gd name="T154" fmla="*/ 0 h 20"/>
                    <a:gd name="T155" fmla="*/ 1 w 1"/>
                    <a:gd name="T156" fmla="*/ 20 h 2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" h="2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9" name="Freeform 217"/>
                <p:cNvSpPr>
                  <a:spLocks/>
                </p:cNvSpPr>
                <p:nvPr/>
              </p:nvSpPr>
              <p:spPr bwMode="auto">
                <a:xfrm>
                  <a:off x="2484" y="2470"/>
                  <a:ext cx="11" cy="29"/>
                </a:xfrm>
                <a:custGeom>
                  <a:avLst/>
                  <a:gdLst>
                    <a:gd name="T0" fmla="*/ 0 w 11"/>
                    <a:gd name="T1" fmla="*/ 0 h 29"/>
                    <a:gd name="T2" fmla="*/ 11 w 11"/>
                    <a:gd name="T3" fmla="*/ 0 h 29"/>
                    <a:gd name="T4" fmla="*/ 11 w 11"/>
                    <a:gd name="T5" fmla="*/ 0 h 29"/>
                    <a:gd name="T6" fmla="*/ 11 w 11"/>
                    <a:gd name="T7" fmla="*/ 0 h 29"/>
                    <a:gd name="T8" fmla="*/ 11 w 11"/>
                    <a:gd name="T9" fmla="*/ 10 h 29"/>
                    <a:gd name="T10" fmla="*/ 11 w 11"/>
                    <a:gd name="T11" fmla="*/ 10 h 29"/>
                    <a:gd name="T12" fmla="*/ 11 w 11"/>
                    <a:gd name="T13" fmla="*/ 10 h 29"/>
                    <a:gd name="T14" fmla="*/ 11 w 11"/>
                    <a:gd name="T15" fmla="*/ 10 h 29"/>
                    <a:gd name="T16" fmla="*/ 11 w 11"/>
                    <a:gd name="T17" fmla="*/ 10 h 29"/>
                    <a:gd name="T18" fmla="*/ 11 w 11"/>
                    <a:gd name="T19" fmla="*/ 10 h 29"/>
                    <a:gd name="T20" fmla="*/ 11 w 11"/>
                    <a:gd name="T21" fmla="*/ 10 h 29"/>
                    <a:gd name="T22" fmla="*/ 11 w 11"/>
                    <a:gd name="T23" fmla="*/ 10 h 29"/>
                    <a:gd name="T24" fmla="*/ 11 w 11"/>
                    <a:gd name="T25" fmla="*/ 10 h 29"/>
                    <a:gd name="T26" fmla="*/ 11 w 11"/>
                    <a:gd name="T27" fmla="*/ 10 h 29"/>
                    <a:gd name="T28" fmla="*/ 11 w 11"/>
                    <a:gd name="T29" fmla="*/ 10 h 29"/>
                    <a:gd name="T30" fmla="*/ 11 w 11"/>
                    <a:gd name="T31" fmla="*/ 10 h 29"/>
                    <a:gd name="T32" fmla="*/ 11 w 11"/>
                    <a:gd name="T33" fmla="*/ 10 h 29"/>
                    <a:gd name="T34" fmla="*/ 11 w 11"/>
                    <a:gd name="T35" fmla="*/ 10 h 29"/>
                    <a:gd name="T36" fmla="*/ 11 w 11"/>
                    <a:gd name="T37" fmla="*/ 10 h 29"/>
                    <a:gd name="T38" fmla="*/ 11 w 11"/>
                    <a:gd name="T39" fmla="*/ 10 h 29"/>
                    <a:gd name="T40" fmla="*/ 11 w 11"/>
                    <a:gd name="T41" fmla="*/ 10 h 29"/>
                    <a:gd name="T42" fmla="*/ 11 w 11"/>
                    <a:gd name="T43" fmla="*/ 10 h 29"/>
                    <a:gd name="T44" fmla="*/ 11 w 11"/>
                    <a:gd name="T45" fmla="*/ 19 h 29"/>
                    <a:gd name="T46" fmla="*/ 11 w 11"/>
                    <a:gd name="T47" fmla="*/ 19 h 29"/>
                    <a:gd name="T48" fmla="*/ 11 w 11"/>
                    <a:gd name="T49" fmla="*/ 19 h 29"/>
                    <a:gd name="T50" fmla="*/ 11 w 11"/>
                    <a:gd name="T51" fmla="*/ 19 h 29"/>
                    <a:gd name="T52" fmla="*/ 11 w 11"/>
                    <a:gd name="T53" fmla="*/ 19 h 29"/>
                    <a:gd name="T54" fmla="*/ 11 w 11"/>
                    <a:gd name="T55" fmla="*/ 19 h 29"/>
                    <a:gd name="T56" fmla="*/ 11 w 11"/>
                    <a:gd name="T57" fmla="*/ 19 h 29"/>
                    <a:gd name="T58" fmla="*/ 11 w 11"/>
                    <a:gd name="T59" fmla="*/ 19 h 29"/>
                    <a:gd name="T60" fmla="*/ 11 w 11"/>
                    <a:gd name="T61" fmla="*/ 19 h 29"/>
                    <a:gd name="T62" fmla="*/ 11 w 11"/>
                    <a:gd name="T63" fmla="*/ 19 h 29"/>
                    <a:gd name="T64" fmla="*/ 11 w 11"/>
                    <a:gd name="T65" fmla="*/ 19 h 29"/>
                    <a:gd name="T66" fmla="*/ 11 w 11"/>
                    <a:gd name="T67" fmla="*/ 19 h 29"/>
                    <a:gd name="T68" fmla="*/ 11 w 11"/>
                    <a:gd name="T69" fmla="*/ 19 h 29"/>
                    <a:gd name="T70" fmla="*/ 11 w 11"/>
                    <a:gd name="T71" fmla="*/ 19 h 29"/>
                    <a:gd name="T72" fmla="*/ 11 w 11"/>
                    <a:gd name="T73" fmla="*/ 19 h 29"/>
                    <a:gd name="T74" fmla="*/ 11 w 11"/>
                    <a:gd name="T75" fmla="*/ 19 h 29"/>
                    <a:gd name="T76" fmla="*/ 11 w 11"/>
                    <a:gd name="T77" fmla="*/ 19 h 29"/>
                    <a:gd name="T78" fmla="*/ 11 w 11"/>
                    <a:gd name="T79" fmla="*/ 19 h 29"/>
                    <a:gd name="T80" fmla="*/ 11 w 11"/>
                    <a:gd name="T81" fmla="*/ 29 h 29"/>
                    <a:gd name="T82" fmla="*/ 11 w 11"/>
                    <a:gd name="T83" fmla="*/ 29 h 29"/>
                    <a:gd name="T84" fmla="*/ 11 w 11"/>
                    <a:gd name="T85" fmla="*/ 29 h 29"/>
                    <a:gd name="T86" fmla="*/ 11 w 11"/>
                    <a:gd name="T87" fmla="*/ 29 h 29"/>
                    <a:gd name="T88" fmla="*/ 11 w 11"/>
                    <a:gd name="T89" fmla="*/ 29 h 29"/>
                    <a:gd name="T90" fmla="*/ 11 w 11"/>
                    <a:gd name="T91" fmla="*/ 29 h 29"/>
                    <a:gd name="T92" fmla="*/ 11 w 11"/>
                    <a:gd name="T93" fmla="*/ 29 h 29"/>
                    <a:gd name="T94" fmla="*/ 11 w 11"/>
                    <a:gd name="T95" fmla="*/ 29 h 29"/>
                    <a:gd name="T96" fmla="*/ 11 w 11"/>
                    <a:gd name="T97" fmla="*/ 29 h 29"/>
                    <a:gd name="T98" fmla="*/ 11 w 11"/>
                    <a:gd name="T99" fmla="*/ 29 h 29"/>
                    <a:gd name="T100" fmla="*/ 11 w 11"/>
                    <a:gd name="T101" fmla="*/ 29 h 2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1"/>
                    <a:gd name="T154" fmla="*/ 0 h 29"/>
                    <a:gd name="T155" fmla="*/ 11 w 11"/>
                    <a:gd name="T156" fmla="*/ 29 h 2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1" h="29"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10"/>
                      </a:lnTo>
                      <a:lnTo>
                        <a:pt x="11" y="19"/>
                      </a:lnTo>
                      <a:lnTo>
                        <a:pt x="11" y="29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0" name="Freeform 218"/>
                <p:cNvSpPr>
                  <a:spLocks/>
                </p:cNvSpPr>
                <p:nvPr/>
              </p:nvSpPr>
              <p:spPr bwMode="auto">
                <a:xfrm>
                  <a:off x="2495" y="2499"/>
                  <a:ext cx="12" cy="29"/>
                </a:xfrm>
                <a:custGeom>
                  <a:avLst/>
                  <a:gdLst>
                    <a:gd name="T0" fmla="*/ 0 w 12"/>
                    <a:gd name="T1" fmla="*/ 0 h 29"/>
                    <a:gd name="T2" fmla="*/ 0 w 12"/>
                    <a:gd name="T3" fmla="*/ 0 h 29"/>
                    <a:gd name="T4" fmla="*/ 0 w 12"/>
                    <a:gd name="T5" fmla="*/ 0 h 29"/>
                    <a:gd name="T6" fmla="*/ 0 w 12"/>
                    <a:gd name="T7" fmla="*/ 0 h 29"/>
                    <a:gd name="T8" fmla="*/ 0 w 12"/>
                    <a:gd name="T9" fmla="*/ 0 h 29"/>
                    <a:gd name="T10" fmla="*/ 0 w 12"/>
                    <a:gd name="T11" fmla="*/ 0 h 29"/>
                    <a:gd name="T12" fmla="*/ 0 w 12"/>
                    <a:gd name="T13" fmla="*/ 0 h 29"/>
                    <a:gd name="T14" fmla="*/ 0 w 12"/>
                    <a:gd name="T15" fmla="*/ 0 h 29"/>
                    <a:gd name="T16" fmla="*/ 0 w 12"/>
                    <a:gd name="T17" fmla="*/ 0 h 29"/>
                    <a:gd name="T18" fmla="*/ 0 w 12"/>
                    <a:gd name="T19" fmla="*/ 10 h 29"/>
                    <a:gd name="T20" fmla="*/ 0 w 12"/>
                    <a:gd name="T21" fmla="*/ 10 h 29"/>
                    <a:gd name="T22" fmla="*/ 0 w 12"/>
                    <a:gd name="T23" fmla="*/ 10 h 29"/>
                    <a:gd name="T24" fmla="*/ 0 w 12"/>
                    <a:gd name="T25" fmla="*/ 10 h 29"/>
                    <a:gd name="T26" fmla="*/ 0 w 12"/>
                    <a:gd name="T27" fmla="*/ 10 h 29"/>
                    <a:gd name="T28" fmla="*/ 0 w 12"/>
                    <a:gd name="T29" fmla="*/ 10 h 29"/>
                    <a:gd name="T30" fmla="*/ 0 w 12"/>
                    <a:gd name="T31" fmla="*/ 10 h 29"/>
                    <a:gd name="T32" fmla="*/ 0 w 12"/>
                    <a:gd name="T33" fmla="*/ 10 h 29"/>
                    <a:gd name="T34" fmla="*/ 0 w 12"/>
                    <a:gd name="T35" fmla="*/ 10 h 29"/>
                    <a:gd name="T36" fmla="*/ 12 w 12"/>
                    <a:gd name="T37" fmla="*/ 10 h 29"/>
                    <a:gd name="T38" fmla="*/ 12 w 12"/>
                    <a:gd name="T39" fmla="*/ 10 h 29"/>
                    <a:gd name="T40" fmla="*/ 12 w 12"/>
                    <a:gd name="T41" fmla="*/ 10 h 29"/>
                    <a:gd name="T42" fmla="*/ 12 w 12"/>
                    <a:gd name="T43" fmla="*/ 10 h 29"/>
                    <a:gd name="T44" fmla="*/ 12 w 12"/>
                    <a:gd name="T45" fmla="*/ 10 h 29"/>
                    <a:gd name="T46" fmla="*/ 12 w 12"/>
                    <a:gd name="T47" fmla="*/ 10 h 29"/>
                    <a:gd name="T48" fmla="*/ 12 w 12"/>
                    <a:gd name="T49" fmla="*/ 10 h 29"/>
                    <a:gd name="T50" fmla="*/ 12 w 12"/>
                    <a:gd name="T51" fmla="*/ 10 h 29"/>
                    <a:gd name="T52" fmla="*/ 12 w 12"/>
                    <a:gd name="T53" fmla="*/ 10 h 29"/>
                    <a:gd name="T54" fmla="*/ 12 w 12"/>
                    <a:gd name="T55" fmla="*/ 10 h 29"/>
                    <a:gd name="T56" fmla="*/ 12 w 12"/>
                    <a:gd name="T57" fmla="*/ 20 h 29"/>
                    <a:gd name="T58" fmla="*/ 12 w 12"/>
                    <a:gd name="T59" fmla="*/ 20 h 29"/>
                    <a:gd name="T60" fmla="*/ 12 w 12"/>
                    <a:gd name="T61" fmla="*/ 20 h 29"/>
                    <a:gd name="T62" fmla="*/ 12 w 12"/>
                    <a:gd name="T63" fmla="*/ 20 h 29"/>
                    <a:gd name="T64" fmla="*/ 12 w 12"/>
                    <a:gd name="T65" fmla="*/ 20 h 29"/>
                    <a:gd name="T66" fmla="*/ 12 w 12"/>
                    <a:gd name="T67" fmla="*/ 20 h 29"/>
                    <a:gd name="T68" fmla="*/ 12 w 12"/>
                    <a:gd name="T69" fmla="*/ 20 h 29"/>
                    <a:gd name="T70" fmla="*/ 12 w 12"/>
                    <a:gd name="T71" fmla="*/ 20 h 29"/>
                    <a:gd name="T72" fmla="*/ 12 w 12"/>
                    <a:gd name="T73" fmla="*/ 20 h 29"/>
                    <a:gd name="T74" fmla="*/ 12 w 12"/>
                    <a:gd name="T75" fmla="*/ 20 h 29"/>
                    <a:gd name="T76" fmla="*/ 12 w 12"/>
                    <a:gd name="T77" fmla="*/ 20 h 29"/>
                    <a:gd name="T78" fmla="*/ 12 w 12"/>
                    <a:gd name="T79" fmla="*/ 20 h 29"/>
                    <a:gd name="T80" fmla="*/ 12 w 12"/>
                    <a:gd name="T81" fmla="*/ 20 h 29"/>
                    <a:gd name="T82" fmla="*/ 12 w 12"/>
                    <a:gd name="T83" fmla="*/ 20 h 29"/>
                    <a:gd name="T84" fmla="*/ 12 w 12"/>
                    <a:gd name="T85" fmla="*/ 20 h 29"/>
                    <a:gd name="T86" fmla="*/ 12 w 12"/>
                    <a:gd name="T87" fmla="*/ 20 h 29"/>
                    <a:gd name="T88" fmla="*/ 12 w 12"/>
                    <a:gd name="T89" fmla="*/ 20 h 29"/>
                    <a:gd name="T90" fmla="*/ 12 w 12"/>
                    <a:gd name="T91" fmla="*/ 20 h 29"/>
                    <a:gd name="T92" fmla="*/ 12 w 12"/>
                    <a:gd name="T93" fmla="*/ 20 h 29"/>
                    <a:gd name="T94" fmla="*/ 12 w 12"/>
                    <a:gd name="T95" fmla="*/ 20 h 29"/>
                    <a:gd name="T96" fmla="*/ 12 w 12"/>
                    <a:gd name="T97" fmla="*/ 29 h 29"/>
                    <a:gd name="T98" fmla="*/ 12 w 12"/>
                    <a:gd name="T99" fmla="*/ 29 h 29"/>
                    <a:gd name="T100" fmla="*/ 12 w 12"/>
                    <a:gd name="T101" fmla="*/ 29 h 2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29"/>
                    <a:gd name="T155" fmla="*/ 12 w 12"/>
                    <a:gd name="T156" fmla="*/ 29 h 2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2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12" y="10"/>
                      </a:lnTo>
                      <a:lnTo>
                        <a:pt x="12" y="20"/>
                      </a:lnTo>
                      <a:lnTo>
                        <a:pt x="12" y="29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1" name="Freeform 219"/>
                <p:cNvSpPr>
                  <a:spLocks/>
                </p:cNvSpPr>
                <p:nvPr/>
              </p:nvSpPr>
              <p:spPr bwMode="auto">
                <a:xfrm>
                  <a:off x="2507" y="2528"/>
                  <a:ext cx="11" cy="20"/>
                </a:xfrm>
                <a:custGeom>
                  <a:avLst/>
                  <a:gdLst>
                    <a:gd name="T0" fmla="*/ 0 w 11"/>
                    <a:gd name="T1" fmla="*/ 0 h 20"/>
                    <a:gd name="T2" fmla="*/ 0 w 11"/>
                    <a:gd name="T3" fmla="*/ 0 h 20"/>
                    <a:gd name="T4" fmla="*/ 0 w 11"/>
                    <a:gd name="T5" fmla="*/ 0 h 20"/>
                    <a:gd name="T6" fmla="*/ 0 w 11"/>
                    <a:gd name="T7" fmla="*/ 0 h 20"/>
                    <a:gd name="T8" fmla="*/ 0 w 11"/>
                    <a:gd name="T9" fmla="*/ 0 h 20"/>
                    <a:gd name="T10" fmla="*/ 0 w 11"/>
                    <a:gd name="T11" fmla="*/ 0 h 20"/>
                    <a:gd name="T12" fmla="*/ 0 w 11"/>
                    <a:gd name="T13" fmla="*/ 0 h 20"/>
                    <a:gd name="T14" fmla="*/ 0 w 11"/>
                    <a:gd name="T15" fmla="*/ 0 h 20"/>
                    <a:gd name="T16" fmla="*/ 0 w 11"/>
                    <a:gd name="T17" fmla="*/ 0 h 20"/>
                    <a:gd name="T18" fmla="*/ 0 w 11"/>
                    <a:gd name="T19" fmla="*/ 0 h 20"/>
                    <a:gd name="T20" fmla="*/ 0 w 11"/>
                    <a:gd name="T21" fmla="*/ 0 h 20"/>
                    <a:gd name="T22" fmla="*/ 0 w 11"/>
                    <a:gd name="T23" fmla="*/ 0 h 20"/>
                    <a:gd name="T24" fmla="*/ 0 w 11"/>
                    <a:gd name="T25" fmla="*/ 0 h 20"/>
                    <a:gd name="T26" fmla="*/ 0 w 11"/>
                    <a:gd name="T27" fmla="*/ 0 h 20"/>
                    <a:gd name="T28" fmla="*/ 0 w 11"/>
                    <a:gd name="T29" fmla="*/ 0 h 20"/>
                    <a:gd name="T30" fmla="*/ 0 w 11"/>
                    <a:gd name="T31" fmla="*/ 0 h 20"/>
                    <a:gd name="T32" fmla="*/ 0 w 11"/>
                    <a:gd name="T33" fmla="*/ 0 h 20"/>
                    <a:gd name="T34" fmla="*/ 0 w 11"/>
                    <a:gd name="T35" fmla="*/ 0 h 20"/>
                    <a:gd name="T36" fmla="*/ 0 w 11"/>
                    <a:gd name="T37" fmla="*/ 0 h 20"/>
                    <a:gd name="T38" fmla="*/ 0 w 11"/>
                    <a:gd name="T39" fmla="*/ 10 h 20"/>
                    <a:gd name="T40" fmla="*/ 0 w 11"/>
                    <a:gd name="T41" fmla="*/ 10 h 20"/>
                    <a:gd name="T42" fmla="*/ 0 w 11"/>
                    <a:gd name="T43" fmla="*/ 10 h 20"/>
                    <a:gd name="T44" fmla="*/ 0 w 11"/>
                    <a:gd name="T45" fmla="*/ 10 h 20"/>
                    <a:gd name="T46" fmla="*/ 0 w 11"/>
                    <a:gd name="T47" fmla="*/ 10 h 20"/>
                    <a:gd name="T48" fmla="*/ 0 w 11"/>
                    <a:gd name="T49" fmla="*/ 10 h 20"/>
                    <a:gd name="T50" fmla="*/ 0 w 11"/>
                    <a:gd name="T51" fmla="*/ 10 h 20"/>
                    <a:gd name="T52" fmla="*/ 0 w 11"/>
                    <a:gd name="T53" fmla="*/ 10 h 20"/>
                    <a:gd name="T54" fmla="*/ 0 w 11"/>
                    <a:gd name="T55" fmla="*/ 10 h 20"/>
                    <a:gd name="T56" fmla="*/ 0 w 11"/>
                    <a:gd name="T57" fmla="*/ 10 h 20"/>
                    <a:gd name="T58" fmla="*/ 0 w 11"/>
                    <a:gd name="T59" fmla="*/ 10 h 20"/>
                    <a:gd name="T60" fmla="*/ 0 w 11"/>
                    <a:gd name="T61" fmla="*/ 10 h 20"/>
                    <a:gd name="T62" fmla="*/ 0 w 11"/>
                    <a:gd name="T63" fmla="*/ 10 h 20"/>
                    <a:gd name="T64" fmla="*/ 0 w 11"/>
                    <a:gd name="T65" fmla="*/ 10 h 20"/>
                    <a:gd name="T66" fmla="*/ 0 w 11"/>
                    <a:gd name="T67" fmla="*/ 10 h 20"/>
                    <a:gd name="T68" fmla="*/ 0 w 11"/>
                    <a:gd name="T69" fmla="*/ 10 h 20"/>
                    <a:gd name="T70" fmla="*/ 11 w 11"/>
                    <a:gd name="T71" fmla="*/ 10 h 20"/>
                    <a:gd name="T72" fmla="*/ 11 w 11"/>
                    <a:gd name="T73" fmla="*/ 10 h 20"/>
                    <a:gd name="T74" fmla="*/ 11 w 11"/>
                    <a:gd name="T75" fmla="*/ 10 h 20"/>
                    <a:gd name="T76" fmla="*/ 11 w 11"/>
                    <a:gd name="T77" fmla="*/ 10 h 20"/>
                    <a:gd name="T78" fmla="*/ 11 w 11"/>
                    <a:gd name="T79" fmla="*/ 10 h 20"/>
                    <a:gd name="T80" fmla="*/ 11 w 11"/>
                    <a:gd name="T81" fmla="*/ 10 h 20"/>
                    <a:gd name="T82" fmla="*/ 11 w 11"/>
                    <a:gd name="T83" fmla="*/ 10 h 20"/>
                    <a:gd name="T84" fmla="*/ 11 w 11"/>
                    <a:gd name="T85" fmla="*/ 20 h 20"/>
                    <a:gd name="T86" fmla="*/ 11 w 11"/>
                    <a:gd name="T87" fmla="*/ 20 h 20"/>
                    <a:gd name="T88" fmla="*/ 11 w 11"/>
                    <a:gd name="T89" fmla="*/ 20 h 20"/>
                    <a:gd name="T90" fmla="*/ 11 w 11"/>
                    <a:gd name="T91" fmla="*/ 20 h 20"/>
                    <a:gd name="T92" fmla="*/ 11 w 11"/>
                    <a:gd name="T93" fmla="*/ 20 h 20"/>
                    <a:gd name="T94" fmla="*/ 11 w 11"/>
                    <a:gd name="T95" fmla="*/ 20 h 20"/>
                    <a:gd name="T96" fmla="*/ 11 w 11"/>
                    <a:gd name="T97" fmla="*/ 20 h 20"/>
                    <a:gd name="T98" fmla="*/ 11 w 11"/>
                    <a:gd name="T99" fmla="*/ 20 h 20"/>
                    <a:gd name="T100" fmla="*/ 11 w 11"/>
                    <a:gd name="T101" fmla="*/ 20 h 2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1"/>
                    <a:gd name="T154" fmla="*/ 0 h 20"/>
                    <a:gd name="T155" fmla="*/ 11 w 11"/>
                    <a:gd name="T156" fmla="*/ 20 h 2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1" h="2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11" y="10"/>
                      </a:lnTo>
                      <a:lnTo>
                        <a:pt x="11" y="2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2" name="Freeform 220"/>
                <p:cNvSpPr>
                  <a:spLocks/>
                </p:cNvSpPr>
                <p:nvPr/>
              </p:nvSpPr>
              <p:spPr bwMode="auto">
                <a:xfrm>
                  <a:off x="2518" y="2548"/>
                  <a:ext cx="1" cy="19"/>
                </a:xfrm>
                <a:custGeom>
                  <a:avLst/>
                  <a:gdLst>
                    <a:gd name="T0" fmla="*/ 0 w 1"/>
                    <a:gd name="T1" fmla="*/ 0 h 19"/>
                    <a:gd name="T2" fmla="*/ 0 w 1"/>
                    <a:gd name="T3" fmla="*/ 0 h 19"/>
                    <a:gd name="T4" fmla="*/ 0 w 1"/>
                    <a:gd name="T5" fmla="*/ 0 h 19"/>
                    <a:gd name="T6" fmla="*/ 0 w 1"/>
                    <a:gd name="T7" fmla="*/ 0 h 19"/>
                    <a:gd name="T8" fmla="*/ 0 w 1"/>
                    <a:gd name="T9" fmla="*/ 0 h 19"/>
                    <a:gd name="T10" fmla="*/ 0 w 1"/>
                    <a:gd name="T11" fmla="*/ 0 h 19"/>
                    <a:gd name="T12" fmla="*/ 0 w 1"/>
                    <a:gd name="T13" fmla="*/ 0 h 19"/>
                    <a:gd name="T14" fmla="*/ 0 w 1"/>
                    <a:gd name="T15" fmla="*/ 0 h 19"/>
                    <a:gd name="T16" fmla="*/ 0 w 1"/>
                    <a:gd name="T17" fmla="*/ 0 h 19"/>
                    <a:gd name="T18" fmla="*/ 0 w 1"/>
                    <a:gd name="T19" fmla="*/ 0 h 19"/>
                    <a:gd name="T20" fmla="*/ 0 w 1"/>
                    <a:gd name="T21" fmla="*/ 0 h 19"/>
                    <a:gd name="T22" fmla="*/ 0 w 1"/>
                    <a:gd name="T23" fmla="*/ 0 h 19"/>
                    <a:gd name="T24" fmla="*/ 0 w 1"/>
                    <a:gd name="T25" fmla="*/ 0 h 19"/>
                    <a:gd name="T26" fmla="*/ 0 w 1"/>
                    <a:gd name="T27" fmla="*/ 0 h 19"/>
                    <a:gd name="T28" fmla="*/ 0 w 1"/>
                    <a:gd name="T29" fmla="*/ 10 h 19"/>
                    <a:gd name="T30" fmla="*/ 0 w 1"/>
                    <a:gd name="T31" fmla="*/ 10 h 19"/>
                    <a:gd name="T32" fmla="*/ 0 w 1"/>
                    <a:gd name="T33" fmla="*/ 10 h 19"/>
                    <a:gd name="T34" fmla="*/ 0 w 1"/>
                    <a:gd name="T35" fmla="*/ 10 h 19"/>
                    <a:gd name="T36" fmla="*/ 0 w 1"/>
                    <a:gd name="T37" fmla="*/ 10 h 19"/>
                    <a:gd name="T38" fmla="*/ 0 w 1"/>
                    <a:gd name="T39" fmla="*/ 10 h 19"/>
                    <a:gd name="T40" fmla="*/ 0 w 1"/>
                    <a:gd name="T41" fmla="*/ 10 h 19"/>
                    <a:gd name="T42" fmla="*/ 0 w 1"/>
                    <a:gd name="T43" fmla="*/ 10 h 19"/>
                    <a:gd name="T44" fmla="*/ 0 w 1"/>
                    <a:gd name="T45" fmla="*/ 10 h 19"/>
                    <a:gd name="T46" fmla="*/ 0 w 1"/>
                    <a:gd name="T47" fmla="*/ 10 h 19"/>
                    <a:gd name="T48" fmla="*/ 0 w 1"/>
                    <a:gd name="T49" fmla="*/ 10 h 19"/>
                    <a:gd name="T50" fmla="*/ 0 w 1"/>
                    <a:gd name="T51" fmla="*/ 10 h 19"/>
                    <a:gd name="T52" fmla="*/ 0 w 1"/>
                    <a:gd name="T53" fmla="*/ 10 h 19"/>
                    <a:gd name="T54" fmla="*/ 0 w 1"/>
                    <a:gd name="T55" fmla="*/ 10 h 19"/>
                    <a:gd name="T56" fmla="*/ 0 w 1"/>
                    <a:gd name="T57" fmla="*/ 10 h 19"/>
                    <a:gd name="T58" fmla="*/ 0 w 1"/>
                    <a:gd name="T59" fmla="*/ 10 h 19"/>
                    <a:gd name="T60" fmla="*/ 0 w 1"/>
                    <a:gd name="T61" fmla="*/ 10 h 19"/>
                    <a:gd name="T62" fmla="*/ 0 w 1"/>
                    <a:gd name="T63" fmla="*/ 10 h 19"/>
                    <a:gd name="T64" fmla="*/ 0 w 1"/>
                    <a:gd name="T65" fmla="*/ 10 h 19"/>
                    <a:gd name="T66" fmla="*/ 0 w 1"/>
                    <a:gd name="T67" fmla="*/ 10 h 19"/>
                    <a:gd name="T68" fmla="*/ 0 w 1"/>
                    <a:gd name="T69" fmla="*/ 10 h 19"/>
                    <a:gd name="T70" fmla="*/ 0 w 1"/>
                    <a:gd name="T71" fmla="*/ 10 h 19"/>
                    <a:gd name="T72" fmla="*/ 0 w 1"/>
                    <a:gd name="T73" fmla="*/ 10 h 19"/>
                    <a:gd name="T74" fmla="*/ 0 w 1"/>
                    <a:gd name="T75" fmla="*/ 10 h 19"/>
                    <a:gd name="T76" fmla="*/ 0 w 1"/>
                    <a:gd name="T77" fmla="*/ 10 h 19"/>
                    <a:gd name="T78" fmla="*/ 0 w 1"/>
                    <a:gd name="T79" fmla="*/ 10 h 19"/>
                    <a:gd name="T80" fmla="*/ 0 w 1"/>
                    <a:gd name="T81" fmla="*/ 19 h 19"/>
                    <a:gd name="T82" fmla="*/ 0 w 1"/>
                    <a:gd name="T83" fmla="*/ 19 h 19"/>
                    <a:gd name="T84" fmla="*/ 0 w 1"/>
                    <a:gd name="T85" fmla="*/ 19 h 19"/>
                    <a:gd name="T86" fmla="*/ 0 w 1"/>
                    <a:gd name="T87" fmla="*/ 19 h 19"/>
                    <a:gd name="T88" fmla="*/ 0 w 1"/>
                    <a:gd name="T89" fmla="*/ 19 h 19"/>
                    <a:gd name="T90" fmla="*/ 0 w 1"/>
                    <a:gd name="T91" fmla="*/ 19 h 19"/>
                    <a:gd name="T92" fmla="*/ 0 w 1"/>
                    <a:gd name="T93" fmla="*/ 19 h 19"/>
                    <a:gd name="T94" fmla="*/ 0 w 1"/>
                    <a:gd name="T95" fmla="*/ 19 h 19"/>
                    <a:gd name="T96" fmla="*/ 0 w 1"/>
                    <a:gd name="T97" fmla="*/ 19 h 19"/>
                    <a:gd name="T98" fmla="*/ 0 w 1"/>
                    <a:gd name="T99" fmla="*/ 19 h 1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"/>
                    <a:gd name="T151" fmla="*/ 0 h 19"/>
                    <a:gd name="T152" fmla="*/ 1 w 1"/>
                    <a:gd name="T153" fmla="*/ 19 h 19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" h="1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0" y="19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3" name="Freeform 221"/>
                <p:cNvSpPr>
                  <a:spLocks/>
                </p:cNvSpPr>
                <p:nvPr/>
              </p:nvSpPr>
              <p:spPr bwMode="auto">
                <a:xfrm>
                  <a:off x="2518" y="2567"/>
                  <a:ext cx="12" cy="10"/>
                </a:xfrm>
                <a:custGeom>
                  <a:avLst/>
                  <a:gdLst>
                    <a:gd name="T0" fmla="*/ 0 w 12"/>
                    <a:gd name="T1" fmla="*/ 0 h 10"/>
                    <a:gd name="T2" fmla="*/ 12 w 12"/>
                    <a:gd name="T3" fmla="*/ 0 h 10"/>
                    <a:gd name="T4" fmla="*/ 12 w 12"/>
                    <a:gd name="T5" fmla="*/ 0 h 10"/>
                    <a:gd name="T6" fmla="*/ 12 w 12"/>
                    <a:gd name="T7" fmla="*/ 0 h 10"/>
                    <a:gd name="T8" fmla="*/ 12 w 12"/>
                    <a:gd name="T9" fmla="*/ 0 h 10"/>
                    <a:gd name="T10" fmla="*/ 12 w 12"/>
                    <a:gd name="T11" fmla="*/ 0 h 10"/>
                    <a:gd name="T12" fmla="*/ 12 w 12"/>
                    <a:gd name="T13" fmla="*/ 0 h 10"/>
                    <a:gd name="T14" fmla="*/ 12 w 12"/>
                    <a:gd name="T15" fmla="*/ 0 h 10"/>
                    <a:gd name="T16" fmla="*/ 12 w 12"/>
                    <a:gd name="T17" fmla="*/ 0 h 10"/>
                    <a:gd name="T18" fmla="*/ 12 w 12"/>
                    <a:gd name="T19" fmla="*/ 0 h 10"/>
                    <a:gd name="T20" fmla="*/ 12 w 12"/>
                    <a:gd name="T21" fmla="*/ 0 h 10"/>
                    <a:gd name="T22" fmla="*/ 12 w 12"/>
                    <a:gd name="T23" fmla="*/ 0 h 10"/>
                    <a:gd name="T24" fmla="*/ 12 w 12"/>
                    <a:gd name="T25" fmla="*/ 0 h 10"/>
                    <a:gd name="T26" fmla="*/ 12 w 12"/>
                    <a:gd name="T27" fmla="*/ 0 h 10"/>
                    <a:gd name="T28" fmla="*/ 12 w 12"/>
                    <a:gd name="T29" fmla="*/ 0 h 10"/>
                    <a:gd name="T30" fmla="*/ 12 w 12"/>
                    <a:gd name="T31" fmla="*/ 0 h 10"/>
                    <a:gd name="T32" fmla="*/ 12 w 12"/>
                    <a:gd name="T33" fmla="*/ 0 h 10"/>
                    <a:gd name="T34" fmla="*/ 12 w 12"/>
                    <a:gd name="T35" fmla="*/ 0 h 10"/>
                    <a:gd name="T36" fmla="*/ 12 w 12"/>
                    <a:gd name="T37" fmla="*/ 0 h 10"/>
                    <a:gd name="T38" fmla="*/ 12 w 12"/>
                    <a:gd name="T39" fmla="*/ 0 h 10"/>
                    <a:gd name="T40" fmla="*/ 12 w 12"/>
                    <a:gd name="T41" fmla="*/ 10 h 10"/>
                    <a:gd name="T42" fmla="*/ 12 w 12"/>
                    <a:gd name="T43" fmla="*/ 10 h 10"/>
                    <a:gd name="T44" fmla="*/ 12 w 12"/>
                    <a:gd name="T45" fmla="*/ 10 h 10"/>
                    <a:gd name="T46" fmla="*/ 12 w 12"/>
                    <a:gd name="T47" fmla="*/ 10 h 10"/>
                    <a:gd name="T48" fmla="*/ 12 w 12"/>
                    <a:gd name="T49" fmla="*/ 10 h 10"/>
                    <a:gd name="T50" fmla="*/ 12 w 12"/>
                    <a:gd name="T51" fmla="*/ 10 h 10"/>
                    <a:gd name="T52" fmla="*/ 12 w 12"/>
                    <a:gd name="T53" fmla="*/ 10 h 10"/>
                    <a:gd name="T54" fmla="*/ 12 w 12"/>
                    <a:gd name="T55" fmla="*/ 10 h 10"/>
                    <a:gd name="T56" fmla="*/ 12 w 12"/>
                    <a:gd name="T57" fmla="*/ 10 h 10"/>
                    <a:gd name="T58" fmla="*/ 12 w 12"/>
                    <a:gd name="T59" fmla="*/ 10 h 10"/>
                    <a:gd name="T60" fmla="*/ 12 w 12"/>
                    <a:gd name="T61" fmla="*/ 10 h 10"/>
                    <a:gd name="T62" fmla="*/ 12 w 12"/>
                    <a:gd name="T63" fmla="*/ 10 h 10"/>
                    <a:gd name="T64" fmla="*/ 12 w 12"/>
                    <a:gd name="T65" fmla="*/ 10 h 10"/>
                    <a:gd name="T66" fmla="*/ 12 w 12"/>
                    <a:gd name="T67" fmla="*/ 10 h 10"/>
                    <a:gd name="T68" fmla="*/ 12 w 12"/>
                    <a:gd name="T69" fmla="*/ 10 h 10"/>
                    <a:gd name="T70" fmla="*/ 12 w 12"/>
                    <a:gd name="T71" fmla="*/ 10 h 10"/>
                    <a:gd name="T72" fmla="*/ 12 w 12"/>
                    <a:gd name="T73" fmla="*/ 10 h 10"/>
                    <a:gd name="T74" fmla="*/ 12 w 12"/>
                    <a:gd name="T75" fmla="*/ 10 h 10"/>
                    <a:gd name="T76" fmla="*/ 12 w 12"/>
                    <a:gd name="T77" fmla="*/ 10 h 10"/>
                    <a:gd name="T78" fmla="*/ 12 w 12"/>
                    <a:gd name="T79" fmla="*/ 10 h 10"/>
                    <a:gd name="T80" fmla="*/ 12 w 12"/>
                    <a:gd name="T81" fmla="*/ 10 h 10"/>
                    <a:gd name="T82" fmla="*/ 12 w 12"/>
                    <a:gd name="T83" fmla="*/ 10 h 10"/>
                    <a:gd name="T84" fmla="*/ 12 w 12"/>
                    <a:gd name="T85" fmla="*/ 10 h 10"/>
                    <a:gd name="T86" fmla="*/ 12 w 12"/>
                    <a:gd name="T87" fmla="*/ 10 h 10"/>
                    <a:gd name="T88" fmla="*/ 12 w 12"/>
                    <a:gd name="T89" fmla="*/ 10 h 10"/>
                    <a:gd name="T90" fmla="*/ 12 w 12"/>
                    <a:gd name="T91" fmla="*/ 10 h 10"/>
                    <a:gd name="T92" fmla="*/ 12 w 12"/>
                    <a:gd name="T93" fmla="*/ 10 h 10"/>
                    <a:gd name="T94" fmla="*/ 12 w 12"/>
                    <a:gd name="T95" fmla="*/ 10 h 10"/>
                    <a:gd name="T96" fmla="*/ 12 w 12"/>
                    <a:gd name="T97" fmla="*/ 10 h 10"/>
                    <a:gd name="T98" fmla="*/ 12 w 12"/>
                    <a:gd name="T99" fmla="*/ 10 h 10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2"/>
                    <a:gd name="T151" fmla="*/ 0 h 10"/>
                    <a:gd name="T152" fmla="*/ 12 w 12"/>
                    <a:gd name="T153" fmla="*/ 10 h 10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2" h="10">
                      <a:moveTo>
                        <a:pt x="0" y="0"/>
                      </a:moveTo>
                      <a:lnTo>
                        <a:pt x="12" y="0"/>
                      </a:lnTo>
                      <a:lnTo>
                        <a:pt x="12" y="1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4" name="Freeform 222"/>
                <p:cNvSpPr>
                  <a:spLocks/>
                </p:cNvSpPr>
                <p:nvPr/>
              </p:nvSpPr>
              <p:spPr bwMode="auto">
                <a:xfrm>
                  <a:off x="2530" y="2577"/>
                  <a:ext cx="11" cy="10"/>
                </a:xfrm>
                <a:custGeom>
                  <a:avLst/>
                  <a:gdLst>
                    <a:gd name="T0" fmla="*/ 0 w 11"/>
                    <a:gd name="T1" fmla="*/ 0 h 10"/>
                    <a:gd name="T2" fmla="*/ 0 w 11"/>
                    <a:gd name="T3" fmla="*/ 0 h 10"/>
                    <a:gd name="T4" fmla="*/ 0 w 11"/>
                    <a:gd name="T5" fmla="*/ 0 h 10"/>
                    <a:gd name="T6" fmla="*/ 0 w 11"/>
                    <a:gd name="T7" fmla="*/ 0 h 10"/>
                    <a:gd name="T8" fmla="*/ 0 w 11"/>
                    <a:gd name="T9" fmla="*/ 0 h 10"/>
                    <a:gd name="T10" fmla="*/ 0 w 11"/>
                    <a:gd name="T11" fmla="*/ 0 h 10"/>
                    <a:gd name="T12" fmla="*/ 0 w 11"/>
                    <a:gd name="T13" fmla="*/ 10 h 10"/>
                    <a:gd name="T14" fmla="*/ 0 w 11"/>
                    <a:gd name="T15" fmla="*/ 10 h 10"/>
                    <a:gd name="T16" fmla="*/ 0 w 11"/>
                    <a:gd name="T17" fmla="*/ 10 h 10"/>
                    <a:gd name="T18" fmla="*/ 0 w 11"/>
                    <a:gd name="T19" fmla="*/ 10 h 10"/>
                    <a:gd name="T20" fmla="*/ 0 w 11"/>
                    <a:gd name="T21" fmla="*/ 10 h 10"/>
                    <a:gd name="T22" fmla="*/ 0 w 11"/>
                    <a:gd name="T23" fmla="*/ 10 h 10"/>
                    <a:gd name="T24" fmla="*/ 0 w 11"/>
                    <a:gd name="T25" fmla="*/ 10 h 10"/>
                    <a:gd name="T26" fmla="*/ 0 w 11"/>
                    <a:gd name="T27" fmla="*/ 10 h 10"/>
                    <a:gd name="T28" fmla="*/ 0 w 11"/>
                    <a:gd name="T29" fmla="*/ 10 h 10"/>
                    <a:gd name="T30" fmla="*/ 0 w 11"/>
                    <a:gd name="T31" fmla="*/ 10 h 10"/>
                    <a:gd name="T32" fmla="*/ 0 w 11"/>
                    <a:gd name="T33" fmla="*/ 10 h 10"/>
                    <a:gd name="T34" fmla="*/ 0 w 11"/>
                    <a:gd name="T35" fmla="*/ 10 h 10"/>
                    <a:gd name="T36" fmla="*/ 0 w 11"/>
                    <a:gd name="T37" fmla="*/ 10 h 10"/>
                    <a:gd name="T38" fmla="*/ 11 w 11"/>
                    <a:gd name="T39" fmla="*/ 10 h 10"/>
                    <a:gd name="T40" fmla="*/ 11 w 11"/>
                    <a:gd name="T41" fmla="*/ 10 h 10"/>
                    <a:gd name="T42" fmla="*/ 11 w 11"/>
                    <a:gd name="T43" fmla="*/ 10 h 10"/>
                    <a:gd name="T44" fmla="*/ 11 w 11"/>
                    <a:gd name="T45" fmla="*/ 10 h 10"/>
                    <a:gd name="T46" fmla="*/ 11 w 11"/>
                    <a:gd name="T47" fmla="*/ 10 h 10"/>
                    <a:gd name="T48" fmla="*/ 11 w 11"/>
                    <a:gd name="T49" fmla="*/ 10 h 10"/>
                    <a:gd name="T50" fmla="*/ 11 w 11"/>
                    <a:gd name="T51" fmla="*/ 10 h 10"/>
                    <a:gd name="T52" fmla="*/ 11 w 11"/>
                    <a:gd name="T53" fmla="*/ 10 h 10"/>
                    <a:gd name="T54" fmla="*/ 11 w 11"/>
                    <a:gd name="T55" fmla="*/ 10 h 10"/>
                    <a:gd name="T56" fmla="*/ 11 w 11"/>
                    <a:gd name="T57" fmla="*/ 10 h 10"/>
                    <a:gd name="T58" fmla="*/ 11 w 11"/>
                    <a:gd name="T59" fmla="*/ 10 h 10"/>
                    <a:gd name="T60" fmla="*/ 11 w 11"/>
                    <a:gd name="T61" fmla="*/ 10 h 10"/>
                    <a:gd name="T62" fmla="*/ 11 w 11"/>
                    <a:gd name="T63" fmla="*/ 10 h 10"/>
                    <a:gd name="T64" fmla="*/ 11 w 11"/>
                    <a:gd name="T65" fmla="*/ 10 h 10"/>
                    <a:gd name="T66" fmla="*/ 11 w 11"/>
                    <a:gd name="T67" fmla="*/ 10 h 10"/>
                    <a:gd name="T68" fmla="*/ 11 w 11"/>
                    <a:gd name="T69" fmla="*/ 10 h 10"/>
                    <a:gd name="T70" fmla="*/ 11 w 11"/>
                    <a:gd name="T71" fmla="*/ 10 h 10"/>
                    <a:gd name="T72" fmla="*/ 11 w 11"/>
                    <a:gd name="T73" fmla="*/ 10 h 10"/>
                    <a:gd name="T74" fmla="*/ 11 w 11"/>
                    <a:gd name="T75" fmla="*/ 10 h 10"/>
                    <a:gd name="T76" fmla="*/ 11 w 11"/>
                    <a:gd name="T77" fmla="*/ 10 h 10"/>
                    <a:gd name="T78" fmla="*/ 11 w 11"/>
                    <a:gd name="T79" fmla="*/ 10 h 10"/>
                    <a:gd name="T80" fmla="*/ 11 w 11"/>
                    <a:gd name="T81" fmla="*/ 10 h 10"/>
                    <a:gd name="T82" fmla="*/ 11 w 11"/>
                    <a:gd name="T83" fmla="*/ 10 h 10"/>
                    <a:gd name="T84" fmla="*/ 11 w 11"/>
                    <a:gd name="T85" fmla="*/ 10 h 10"/>
                    <a:gd name="T86" fmla="*/ 11 w 11"/>
                    <a:gd name="T87" fmla="*/ 10 h 10"/>
                    <a:gd name="T88" fmla="*/ 11 w 11"/>
                    <a:gd name="T89" fmla="*/ 10 h 10"/>
                    <a:gd name="T90" fmla="*/ 11 w 11"/>
                    <a:gd name="T91" fmla="*/ 10 h 10"/>
                    <a:gd name="T92" fmla="*/ 11 w 11"/>
                    <a:gd name="T93" fmla="*/ 10 h 10"/>
                    <a:gd name="T94" fmla="*/ 11 w 11"/>
                    <a:gd name="T95" fmla="*/ 10 h 10"/>
                    <a:gd name="T96" fmla="*/ 11 w 11"/>
                    <a:gd name="T97" fmla="*/ 10 h 10"/>
                    <a:gd name="T98" fmla="*/ 11 w 11"/>
                    <a:gd name="T99" fmla="*/ 10 h 10"/>
                    <a:gd name="T100" fmla="*/ 11 w 11"/>
                    <a:gd name="T101" fmla="*/ 10 h 1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1"/>
                    <a:gd name="T154" fmla="*/ 0 h 10"/>
                    <a:gd name="T155" fmla="*/ 11 w 11"/>
                    <a:gd name="T156" fmla="*/ 10 h 1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1" h="1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11" y="1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5" name="Freeform 223"/>
                <p:cNvSpPr>
                  <a:spLocks/>
                </p:cNvSpPr>
                <p:nvPr/>
              </p:nvSpPr>
              <p:spPr bwMode="auto">
                <a:xfrm>
                  <a:off x="2541" y="2587"/>
                  <a:ext cx="12" cy="10"/>
                </a:xfrm>
                <a:custGeom>
                  <a:avLst/>
                  <a:gdLst>
                    <a:gd name="T0" fmla="*/ 0 w 12"/>
                    <a:gd name="T1" fmla="*/ 0 h 10"/>
                    <a:gd name="T2" fmla="*/ 0 w 12"/>
                    <a:gd name="T3" fmla="*/ 0 h 10"/>
                    <a:gd name="T4" fmla="*/ 0 w 12"/>
                    <a:gd name="T5" fmla="*/ 0 h 10"/>
                    <a:gd name="T6" fmla="*/ 0 w 12"/>
                    <a:gd name="T7" fmla="*/ 0 h 10"/>
                    <a:gd name="T8" fmla="*/ 0 w 12"/>
                    <a:gd name="T9" fmla="*/ 0 h 10"/>
                    <a:gd name="T10" fmla="*/ 0 w 12"/>
                    <a:gd name="T11" fmla="*/ 10 h 10"/>
                    <a:gd name="T12" fmla="*/ 0 w 12"/>
                    <a:gd name="T13" fmla="*/ 10 h 10"/>
                    <a:gd name="T14" fmla="*/ 0 w 12"/>
                    <a:gd name="T15" fmla="*/ 10 h 10"/>
                    <a:gd name="T16" fmla="*/ 0 w 12"/>
                    <a:gd name="T17" fmla="*/ 10 h 10"/>
                    <a:gd name="T18" fmla="*/ 0 w 12"/>
                    <a:gd name="T19" fmla="*/ 10 h 10"/>
                    <a:gd name="T20" fmla="*/ 0 w 12"/>
                    <a:gd name="T21" fmla="*/ 10 h 10"/>
                    <a:gd name="T22" fmla="*/ 0 w 12"/>
                    <a:gd name="T23" fmla="*/ 10 h 10"/>
                    <a:gd name="T24" fmla="*/ 0 w 12"/>
                    <a:gd name="T25" fmla="*/ 10 h 10"/>
                    <a:gd name="T26" fmla="*/ 0 w 12"/>
                    <a:gd name="T27" fmla="*/ 10 h 10"/>
                    <a:gd name="T28" fmla="*/ 0 w 12"/>
                    <a:gd name="T29" fmla="*/ 10 h 10"/>
                    <a:gd name="T30" fmla="*/ 0 w 12"/>
                    <a:gd name="T31" fmla="*/ 10 h 10"/>
                    <a:gd name="T32" fmla="*/ 0 w 12"/>
                    <a:gd name="T33" fmla="*/ 10 h 10"/>
                    <a:gd name="T34" fmla="*/ 0 w 12"/>
                    <a:gd name="T35" fmla="*/ 10 h 10"/>
                    <a:gd name="T36" fmla="*/ 0 w 12"/>
                    <a:gd name="T37" fmla="*/ 10 h 10"/>
                    <a:gd name="T38" fmla="*/ 0 w 12"/>
                    <a:gd name="T39" fmla="*/ 10 h 10"/>
                    <a:gd name="T40" fmla="*/ 0 w 12"/>
                    <a:gd name="T41" fmla="*/ 10 h 10"/>
                    <a:gd name="T42" fmla="*/ 0 w 12"/>
                    <a:gd name="T43" fmla="*/ 10 h 10"/>
                    <a:gd name="T44" fmla="*/ 0 w 12"/>
                    <a:gd name="T45" fmla="*/ 10 h 10"/>
                    <a:gd name="T46" fmla="*/ 0 w 12"/>
                    <a:gd name="T47" fmla="*/ 10 h 10"/>
                    <a:gd name="T48" fmla="*/ 0 w 12"/>
                    <a:gd name="T49" fmla="*/ 10 h 10"/>
                    <a:gd name="T50" fmla="*/ 0 w 12"/>
                    <a:gd name="T51" fmla="*/ 10 h 10"/>
                    <a:gd name="T52" fmla="*/ 0 w 12"/>
                    <a:gd name="T53" fmla="*/ 10 h 10"/>
                    <a:gd name="T54" fmla="*/ 0 w 12"/>
                    <a:gd name="T55" fmla="*/ 10 h 10"/>
                    <a:gd name="T56" fmla="*/ 0 w 12"/>
                    <a:gd name="T57" fmla="*/ 10 h 10"/>
                    <a:gd name="T58" fmla="*/ 0 w 12"/>
                    <a:gd name="T59" fmla="*/ 10 h 10"/>
                    <a:gd name="T60" fmla="*/ 0 w 12"/>
                    <a:gd name="T61" fmla="*/ 10 h 10"/>
                    <a:gd name="T62" fmla="*/ 0 w 12"/>
                    <a:gd name="T63" fmla="*/ 10 h 10"/>
                    <a:gd name="T64" fmla="*/ 0 w 12"/>
                    <a:gd name="T65" fmla="*/ 10 h 10"/>
                    <a:gd name="T66" fmla="*/ 0 w 12"/>
                    <a:gd name="T67" fmla="*/ 10 h 10"/>
                    <a:gd name="T68" fmla="*/ 0 w 12"/>
                    <a:gd name="T69" fmla="*/ 10 h 10"/>
                    <a:gd name="T70" fmla="*/ 0 w 12"/>
                    <a:gd name="T71" fmla="*/ 10 h 10"/>
                    <a:gd name="T72" fmla="*/ 12 w 12"/>
                    <a:gd name="T73" fmla="*/ 10 h 10"/>
                    <a:gd name="T74" fmla="*/ 12 w 12"/>
                    <a:gd name="T75" fmla="*/ 10 h 10"/>
                    <a:gd name="T76" fmla="*/ 12 w 12"/>
                    <a:gd name="T77" fmla="*/ 10 h 10"/>
                    <a:gd name="T78" fmla="*/ 12 w 12"/>
                    <a:gd name="T79" fmla="*/ 10 h 10"/>
                    <a:gd name="T80" fmla="*/ 12 w 12"/>
                    <a:gd name="T81" fmla="*/ 10 h 10"/>
                    <a:gd name="T82" fmla="*/ 12 w 12"/>
                    <a:gd name="T83" fmla="*/ 10 h 10"/>
                    <a:gd name="T84" fmla="*/ 12 w 12"/>
                    <a:gd name="T85" fmla="*/ 10 h 10"/>
                    <a:gd name="T86" fmla="*/ 12 w 12"/>
                    <a:gd name="T87" fmla="*/ 10 h 10"/>
                    <a:gd name="T88" fmla="*/ 12 w 12"/>
                    <a:gd name="T89" fmla="*/ 10 h 10"/>
                    <a:gd name="T90" fmla="*/ 12 w 12"/>
                    <a:gd name="T91" fmla="*/ 10 h 10"/>
                    <a:gd name="T92" fmla="*/ 12 w 12"/>
                    <a:gd name="T93" fmla="*/ 10 h 10"/>
                    <a:gd name="T94" fmla="*/ 12 w 12"/>
                    <a:gd name="T95" fmla="*/ 10 h 10"/>
                    <a:gd name="T96" fmla="*/ 12 w 12"/>
                    <a:gd name="T97" fmla="*/ 10 h 10"/>
                    <a:gd name="T98" fmla="*/ 12 w 12"/>
                    <a:gd name="T99" fmla="*/ 10 h 10"/>
                    <a:gd name="T100" fmla="*/ 12 w 12"/>
                    <a:gd name="T101" fmla="*/ 10 h 1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10"/>
                    <a:gd name="T155" fmla="*/ 12 w 12"/>
                    <a:gd name="T156" fmla="*/ 10 h 1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1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0"/>
                      </a:lnTo>
                      <a:lnTo>
                        <a:pt x="12" y="1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6" name="Freeform 224"/>
                <p:cNvSpPr>
                  <a:spLocks/>
                </p:cNvSpPr>
                <p:nvPr/>
              </p:nvSpPr>
              <p:spPr bwMode="auto">
                <a:xfrm>
                  <a:off x="2553" y="2597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0 w 1"/>
                    <a:gd name="T23" fmla="*/ 0 h 1"/>
                    <a:gd name="T24" fmla="*/ 0 w 1"/>
                    <a:gd name="T25" fmla="*/ 0 h 1"/>
                    <a:gd name="T26" fmla="*/ 0 w 1"/>
                    <a:gd name="T27" fmla="*/ 0 h 1"/>
                    <a:gd name="T28" fmla="*/ 0 w 1"/>
                    <a:gd name="T29" fmla="*/ 0 h 1"/>
                    <a:gd name="T30" fmla="*/ 0 w 1"/>
                    <a:gd name="T31" fmla="*/ 0 h 1"/>
                    <a:gd name="T32" fmla="*/ 0 w 1"/>
                    <a:gd name="T33" fmla="*/ 0 h 1"/>
                    <a:gd name="T34" fmla="*/ 0 w 1"/>
                    <a:gd name="T35" fmla="*/ 0 h 1"/>
                    <a:gd name="T36" fmla="*/ 0 w 1"/>
                    <a:gd name="T37" fmla="*/ 0 h 1"/>
                    <a:gd name="T38" fmla="*/ 0 w 1"/>
                    <a:gd name="T39" fmla="*/ 0 h 1"/>
                    <a:gd name="T40" fmla="*/ 0 w 1"/>
                    <a:gd name="T41" fmla="*/ 0 h 1"/>
                    <a:gd name="T42" fmla="*/ 0 w 1"/>
                    <a:gd name="T43" fmla="*/ 0 h 1"/>
                    <a:gd name="T44" fmla="*/ 0 w 1"/>
                    <a:gd name="T45" fmla="*/ 0 h 1"/>
                    <a:gd name="T46" fmla="*/ 0 w 1"/>
                    <a:gd name="T47" fmla="*/ 0 h 1"/>
                    <a:gd name="T48" fmla="*/ 0 w 1"/>
                    <a:gd name="T49" fmla="*/ 0 h 1"/>
                    <a:gd name="T50" fmla="*/ 0 w 1"/>
                    <a:gd name="T51" fmla="*/ 0 h 1"/>
                    <a:gd name="T52" fmla="*/ 0 w 1"/>
                    <a:gd name="T53" fmla="*/ 0 h 1"/>
                    <a:gd name="T54" fmla="*/ 0 w 1"/>
                    <a:gd name="T55" fmla="*/ 0 h 1"/>
                    <a:gd name="T56" fmla="*/ 0 w 1"/>
                    <a:gd name="T57" fmla="*/ 0 h 1"/>
                    <a:gd name="T58" fmla="*/ 0 w 1"/>
                    <a:gd name="T59" fmla="*/ 0 h 1"/>
                    <a:gd name="T60" fmla="*/ 0 w 1"/>
                    <a:gd name="T61" fmla="*/ 0 h 1"/>
                    <a:gd name="T62" fmla="*/ 0 w 1"/>
                    <a:gd name="T63" fmla="*/ 0 h 1"/>
                    <a:gd name="T64" fmla="*/ 0 w 1"/>
                    <a:gd name="T65" fmla="*/ 0 h 1"/>
                    <a:gd name="T66" fmla="*/ 0 w 1"/>
                    <a:gd name="T67" fmla="*/ 0 h 1"/>
                    <a:gd name="T68" fmla="*/ 0 w 1"/>
                    <a:gd name="T69" fmla="*/ 0 h 1"/>
                    <a:gd name="T70" fmla="*/ 0 w 1"/>
                    <a:gd name="T71" fmla="*/ 0 h 1"/>
                    <a:gd name="T72" fmla="*/ 0 w 1"/>
                    <a:gd name="T73" fmla="*/ 0 h 1"/>
                    <a:gd name="T74" fmla="*/ 0 w 1"/>
                    <a:gd name="T75" fmla="*/ 0 h 1"/>
                    <a:gd name="T76" fmla="*/ 0 w 1"/>
                    <a:gd name="T77" fmla="*/ 0 h 1"/>
                    <a:gd name="T78" fmla="*/ 0 w 1"/>
                    <a:gd name="T79" fmla="*/ 0 h 1"/>
                    <a:gd name="T80" fmla="*/ 0 w 1"/>
                    <a:gd name="T81" fmla="*/ 0 h 1"/>
                    <a:gd name="T82" fmla="*/ 0 w 1"/>
                    <a:gd name="T83" fmla="*/ 0 h 1"/>
                    <a:gd name="T84" fmla="*/ 0 w 1"/>
                    <a:gd name="T85" fmla="*/ 0 h 1"/>
                    <a:gd name="T86" fmla="*/ 0 w 1"/>
                    <a:gd name="T87" fmla="*/ 0 h 1"/>
                    <a:gd name="T88" fmla="*/ 0 w 1"/>
                    <a:gd name="T89" fmla="*/ 0 h 1"/>
                    <a:gd name="T90" fmla="*/ 0 w 1"/>
                    <a:gd name="T91" fmla="*/ 0 h 1"/>
                    <a:gd name="T92" fmla="*/ 0 w 1"/>
                    <a:gd name="T93" fmla="*/ 0 h 1"/>
                    <a:gd name="T94" fmla="*/ 0 w 1"/>
                    <a:gd name="T95" fmla="*/ 0 h 1"/>
                    <a:gd name="T96" fmla="*/ 0 w 1"/>
                    <a:gd name="T97" fmla="*/ 0 h 1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"/>
                    <a:gd name="T148" fmla="*/ 0 h 1"/>
                    <a:gd name="T149" fmla="*/ 1 w 1"/>
                    <a:gd name="T150" fmla="*/ 1 h 1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7" name="Freeform 225"/>
                <p:cNvSpPr>
                  <a:spLocks/>
                </p:cNvSpPr>
                <p:nvPr/>
              </p:nvSpPr>
              <p:spPr bwMode="auto">
                <a:xfrm>
                  <a:off x="2553" y="2597"/>
                  <a:ext cx="11" cy="1"/>
                </a:xfrm>
                <a:custGeom>
                  <a:avLst/>
                  <a:gdLst>
                    <a:gd name="T0" fmla="*/ 0 w 11"/>
                    <a:gd name="T1" fmla="*/ 0 h 1"/>
                    <a:gd name="T2" fmla="*/ 0 w 11"/>
                    <a:gd name="T3" fmla="*/ 0 h 1"/>
                    <a:gd name="T4" fmla="*/ 0 w 11"/>
                    <a:gd name="T5" fmla="*/ 0 h 1"/>
                    <a:gd name="T6" fmla="*/ 0 w 11"/>
                    <a:gd name="T7" fmla="*/ 0 h 1"/>
                    <a:gd name="T8" fmla="*/ 0 w 11"/>
                    <a:gd name="T9" fmla="*/ 0 h 1"/>
                    <a:gd name="T10" fmla="*/ 0 w 11"/>
                    <a:gd name="T11" fmla="*/ 0 h 1"/>
                    <a:gd name="T12" fmla="*/ 0 w 11"/>
                    <a:gd name="T13" fmla="*/ 0 h 1"/>
                    <a:gd name="T14" fmla="*/ 0 w 11"/>
                    <a:gd name="T15" fmla="*/ 0 h 1"/>
                    <a:gd name="T16" fmla="*/ 0 w 11"/>
                    <a:gd name="T17" fmla="*/ 0 h 1"/>
                    <a:gd name="T18" fmla="*/ 0 w 11"/>
                    <a:gd name="T19" fmla="*/ 0 h 1"/>
                    <a:gd name="T20" fmla="*/ 0 w 11"/>
                    <a:gd name="T21" fmla="*/ 0 h 1"/>
                    <a:gd name="T22" fmla="*/ 0 w 11"/>
                    <a:gd name="T23" fmla="*/ 0 h 1"/>
                    <a:gd name="T24" fmla="*/ 0 w 11"/>
                    <a:gd name="T25" fmla="*/ 0 h 1"/>
                    <a:gd name="T26" fmla="*/ 0 w 11"/>
                    <a:gd name="T27" fmla="*/ 0 h 1"/>
                    <a:gd name="T28" fmla="*/ 0 w 11"/>
                    <a:gd name="T29" fmla="*/ 0 h 1"/>
                    <a:gd name="T30" fmla="*/ 0 w 11"/>
                    <a:gd name="T31" fmla="*/ 0 h 1"/>
                    <a:gd name="T32" fmla="*/ 0 w 11"/>
                    <a:gd name="T33" fmla="*/ 0 h 1"/>
                    <a:gd name="T34" fmla="*/ 0 w 11"/>
                    <a:gd name="T35" fmla="*/ 0 h 1"/>
                    <a:gd name="T36" fmla="*/ 0 w 11"/>
                    <a:gd name="T37" fmla="*/ 0 h 1"/>
                    <a:gd name="T38" fmla="*/ 0 w 11"/>
                    <a:gd name="T39" fmla="*/ 0 h 1"/>
                    <a:gd name="T40" fmla="*/ 0 w 11"/>
                    <a:gd name="T41" fmla="*/ 0 h 1"/>
                    <a:gd name="T42" fmla="*/ 0 w 11"/>
                    <a:gd name="T43" fmla="*/ 0 h 1"/>
                    <a:gd name="T44" fmla="*/ 11 w 11"/>
                    <a:gd name="T45" fmla="*/ 0 h 1"/>
                    <a:gd name="T46" fmla="*/ 11 w 11"/>
                    <a:gd name="T47" fmla="*/ 0 h 1"/>
                    <a:gd name="T48" fmla="*/ 11 w 11"/>
                    <a:gd name="T49" fmla="*/ 0 h 1"/>
                    <a:gd name="T50" fmla="*/ 11 w 11"/>
                    <a:gd name="T51" fmla="*/ 0 h 1"/>
                    <a:gd name="T52" fmla="*/ 11 w 11"/>
                    <a:gd name="T53" fmla="*/ 0 h 1"/>
                    <a:gd name="T54" fmla="*/ 11 w 11"/>
                    <a:gd name="T55" fmla="*/ 0 h 1"/>
                    <a:gd name="T56" fmla="*/ 11 w 11"/>
                    <a:gd name="T57" fmla="*/ 0 h 1"/>
                    <a:gd name="T58" fmla="*/ 11 w 11"/>
                    <a:gd name="T59" fmla="*/ 0 h 1"/>
                    <a:gd name="T60" fmla="*/ 11 w 11"/>
                    <a:gd name="T61" fmla="*/ 0 h 1"/>
                    <a:gd name="T62" fmla="*/ 11 w 11"/>
                    <a:gd name="T63" fmla="*/ 0 h 1"/>
                    <a:gd name="T64" fmla="*/ 11 w 11"/>
                    <a:gd name="T65" fmla="*/ 0 h 1"/>
                    <a:gd name="T66" fmla="*/ 11 w 11"/>
                    <a:gd name="T67" fmla="*/ 0 h 1"/>
                    <a:gd name="T68" fmla="*/ 11 w 11"/>
                    <a:gd name="T69" fmla="*/ 0 h 1"/>
                    <a:gd name="T70" fmla="*/ 11 w 11"/>
                    <a:gd name="T71" fmla="*/ 0 h 1"/>
                    <a:gd name="T72" fmla="*/ 11 w 11"/>
                    <a:gd name="T73" fmla="*/ 0 h 1"/>
                    <a:gd name="T74" fmla="*/ 11 w 11"/>
                    <a:gd name="T75" fmla="*/ 0 h 1"/>
                    <a:gd name="T76" fmla="*/ 11 w 11"/>
                    <a:gd name="T77" fmla="*/ 0 h 1"/>
                    <a:gd name="T78" fmla="*/ 11 w 11"/>
                    <a:gd name="T79" fmla="*/ 0 h 1"/>
                    <a:gd name="T80" fmla="*/ 11 w 11"/>
                    <a:gd name="T81" fmla="*/ 0 h 1"/>
                    <a:gd name="T82" fmla="*/ 11 w 11"/>
                    <a:gd name="T83" fmla="*/ 0 h 1"/>
                    <a:gd name="T84" fmla="*/ 11 w 11"/>
                    <a:gd name="T85" fmla="*/ 0 h 1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1"/>
                    <a:gd name="T130" fmla="*/ 0 h 1"/>
                    <a:gd name="T131" fmla="*/ 11 w 11"/>
                    <a:gd name="T132" fmla="*/ 1 h 1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1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8" name="Freeform 226"/>
                <p:cNvSpPr>
                  <a:spLocks/>
                </p:cNvSpPr>
                <p:nvPr/>
              </p:nvSpPr>
              <p:spPr bwMode="auto">
                <a:xfrm>
                  <a:off x="2564" y="2587"/>
                  <a:ext cx="12" cy="10"/>
                </a:xfrm>
                <a:custGeom>
                  <a:avLst/>
                  <a:gdLst>
                    <a:gd name="T0" fmla="*/ 0 w 12"/>
                    <a:gd name="T1" fmla="*/ 10 h 10"/>
                    <a:gd name="T2" fmla="*/ 0 w 12"/>
                    <a:gd name="T3" fmla="*/ 10 h 10"/>
                    <a:gd name="T4" fmla="*/ 0 w 12"/>
                    <a:gd name="T5" fmla="*/ 10 h 10"/>
                    <a:gd name="T6" fmla="*/ 0 w 12"/>
                    <a:gd name="T7" fmla="*/ 10 h 10"/>
                    <a:gd name="T8" fmla="*/ 0 w 12"/>
                    <a:gd name="T9" fmla="*/ 10 h 10"/>
                    <a:gd name="T10" fmla="*/ 0 w 12"/>
                    <a:gd name="T11" fmla="*/ 10 h 10"/>
                    <a:gd name="T12" fmla="*/ 0 w 12"/>
                    <a:gd name="T13" fmla="*/ 10 h 10"/>
                    <a:gd name="T14" fmla="*/ 0 w 12"/>
                    <a:gd name="T15" fmla="*/ 10 h 10"/>
                    <a:gd name="T16" fmla="*/ 0 w 12"/>
                    <a:gd name="T17" fmla="*/ 10 h 10"/>
                    <a:gd name="T18" fmla="*/ 0 w 12"/>
                    <a:gd name="T19" fmla="*/ 10 h 10"/>
                    <a:gd name="T20" fmla="*/ 0 w 12"/>
                    <a:gd name="T21" fmla="*/ 10 h 10"/>
                    <a:gd name="T22" fmla="*/ 0 w 12"/>
                    <a:gd name="T23" fmla="*/ 10 h 10"/>
                    <a:gd name="T24" fmla="*/ 0 w 12"/>
                    <a:gd name="T25" fmla="*/ 10 h 10"/>
                    <a:gd name="T26" fmla="*/ 0 w 12"/>
                    <a:gd name="T27" fmla="*/ 10 h 10"/>
                    <a:gd name="T28" fmla="*/ 0 w 12"/>
                    <a:gd name="T29" fmla="*/ 10 h 10"/>
                    <a:gd name="T30" fmla="*/ 0 w 12"/>
                    <a:gd name="T31" fmla="*/ 10 h 10"/>
                    <a:gd name="T32" fmla="*/ 0 w 12"/>
                    <a:gd name="T33" fmla="*/ 10 h 10"/>
                    <a:gd name="T34" fmla="*/ 0 w 12"/>
                    <a:gd name="T35" fmla="*/ 10 h 10"/>
                    <a:gd name="T36" fmla="*/ 0 w 12"/>
                    <a:gd name="T37" fmla="*/ 10 h 10"/>
                    <a:gd name="T38" fmla="*/ 0 w 12"/>
                    <a:gd name="T39" fmla="*/ 10 h 10"/>
                    <a:gd name="T40" fmla="*/ 0 w 12"/>
                    <a:gd name="T41" fmla="*/ 10 h 10"/>
                    <a:gd name="T42" fmla="*/ 0 w 12"/>
                    <a:gd name="T43" fmla="*/ 10 h 10"/>
                    <a:gd name="T44" fmla="*/ 0 w 12"/>
                    <a:gd name="T45" fmla="*/ 10 h 10"/>
                    <a:gd name="T46" fmla="*/ 0 w 12"/>
                    <a:gd name="T47" fmla="*/ 10 h 10"/>
                    <a:gd name="T48" fmla="*/ 0 w 12"/>
                    <a:gd name="T49" fmla="*/ 10 h 10"/>
                    <a:gd name="T50" fmla="*/ 0 w 12"/>
                    <a:gd name="T51" fmla="*/ 10 h 10"/>
                    <a:gd name="T52" fmla="*/ 0 w 12"/>
                    <a:gd name="T53" fmla="*/ 10 h 10"/>
                    <a:gd name="T54" fmla="*/ 0 w 12"/>
                    <a:gd name="T55" fmla="*/ 10 h 10"/>
                    <a:gd name="T56" fmla="*/ 0 w 12"/>
                    <a:gd name="T57" fmla="*/ 10 h 10"/>
                    <a:gd name="T58" fmla="*/ 0 w 12"/>
                    <a:gd name="T59" fmla="*/ 0 h 10"/>
                    <a:gd name="T60" fmla="*/ 0 w 12"/>
                    <a:gd name="T61" fmla="*/ 0 h 10"/>
                    <a:gd name="T62" fmla="*/ 0 w 12"/>
                    <a:gd name="T63" fmla="*/ 0 h 10"/>
                    <a:gd name="T64" fmla="*/ 0 w 12"/>
                    <a:gd name="T65" fmla="*/ 0 h 10"/>
                    <a:gd name="T66" fmla="*/ 0 w 12"/>
                    <a:gd name="T67" fmla="*/ 0 h 10"/>
                    <a:gd name="T68" fmla="*/ 0 w 12"/>
                    <a:gd name="T69" fmla="*/ 0 h 10"/>
                    <a:gd name="T70" fmla="*/ 0 w 12"/>
                    <a:gd name="T71" fmla="*/ 0 h 10"/>
                    <a:gd name="T72" fmla="*/ 0 w 12"/>
                    <a:gd name="T73" fmla="*/ 0 h 10"/>
                    <a:gd name="T74" fmla="*/ 0 w 12"/>
                    <a:gd name="T75" fmla="*/ 0 h 10"/>
                    <a:gd name="T76" fmla="*/ 0 w 12"/>
                    <a:gd name="T77" fmla="*/ 0 h 10"/>
                    <a:gd name="T78" fmla="*/ 0 w 12"/>
                    <a:gd name="T79" fmla="*/ 0 h 10"/>
                    <a:gd name="T80" fmla="*/ 0 w 12"/>
                    <a:gd name="T81" fmla="*/ 0 h 10"/>
                    <a:gd name="T82" fmla="*/ 0 w 12"/>
                    <a:gd name="T83" fmla="*/ 0 h 10"/>
                    <a:gd name="T84" fmla="*/ 0 w 12"/>
                    <a:gd name="T85" fmla="*/ 0 h 10"/>
                    <a:gd name="T86" fmla="*/ 0 w 12"/>
                    <a:gd name="T87" fmla="*/ 0 h 10"/>
                    <a:gd name="T88" fmla="*/ 0 w 12"/>
                    <a:gd name="T89" fmla="*/ 0 h 10"/>
                    <a:gd name="T90" fmla="*/ 0 w 12"/>
                    <a:gd name="T91" fmla="*/ 0 h 10"/>
                    <a:gd name="T92" fmla="*/ 0 w 12"/>
                    <a:gd name="T93" fmla="*/ 0 h 10"/>
                    <a:gd name="T94" fmla="*/ 0 w 12"/>
                    <a:gd name="T95" fmla="*/ 0 h 10"/>
                    <a:gd name="T96" fmla="*/ 12 w 12"/>
                    <a:gd name="T97" fmla="*/ 0 h 10"/>
                    <a:gd name="T98" fmla="*/ 12 w 12"/>
                    <a:gd name="T99" fmla="*/ 0 h 10"/>
                    <a:gd name="T100" fmla="*/ 12 w 12"/>
                    <a:gd name="T101" fmla="*/ 0 h 1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10"/>
                    <a:gd name="T155" fmla="*/ 12 w 12"/>
                    <a:gd name="T156" fmla="*/ 10 h 1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0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9" name="Freeform 227"/>
                <p:cNvSpPr>
                  <a:spLocks/>
                </p:cNvSpPr>
                <p:nvPr/>
              </p:nvSpPr>
              <p:spPr bwMode="auto">
                <a:xfrm>
                  <a:off x="2576" y="2577"/>
                  <a:ext cx="1" cy="10"/>
                </a:xfrm>
                <a:custGeom>
                  <a:avLst/>
                  <a:gdLst>
                    <a:gd name="T0" fmla="*/ 0 w 1"/>
                    <a:gd name="T1" fmla="*/ 10 h 10"/>
                    <a:gd name="T2" fmla="*/ 0 w 1"/>
                    <a:gd name="T3" fmla="*/ 10 h 10"/>
                    <a:gd name="T4" fmla="*/ 0 w 1"/>
                    <a:gd name="T5" fmla="*/ 10 h 10"/>
                    <a:gd name="T6" fmla="*/ 0 w 1"/>
                    <a:gd name="T7" fmla="*/ 10 h 10"/>
                    <a:gd name="T8" fmla="*/ 0 w 1"/>
                    <a:gd name="T9" fmla="*/ 10 h 10"/>
                    <a:gd name="T10" fmla="*/ 0 w 1"/>
                    <a:gd name="T11" fmla="*/ 10 h 10"/>
                    <a:gd name="T12" fmla="*/ 0 w 1"/>
                    <a:gd name="T13" fmla="*/ 10 h 10"/>
                    <a:gd name="T14" fmla="*/ 0 w 1"/>
                    <a:gd name="T15" fmla="*/ 10 h 10"/>
                    <a:gd name="T16" fmla="*/ 0 w 1"/>
                    <a:gd name="T17" fmla="*/ 10 h 10"/>
                    <a:gd name="T18" fmla="*/ 0 w 1"/>
                    <a:gd name="T19" fmla="*/ 10 h 10"/>
                    <a:gd name="T20" fmla="*/ 0 w 1"/>
                    <a:gd name="T21" fmla="*/ 10 h 10"/>
                    <a:gd name="T22" fmla="*/ 0 w 1"/>
                    <a:gd name="T23" fmla="*/ 10 h 10"/>
                    <a:gd name="T24" fmla="*/ 0 w 1"/>
                    <a:gd name="T25" fmla="*/ 10 h 10"/>
                    <a:gd name="T26" fmla="*/ 0 w 1"/>
                    <a:gd name="T27" fmla="*/ 10 h 10"/>
                    <a:gd name="T28" fmla="*/ 0 w 1"/>
                    <a:gd name="T29" fmla="*/ 10 h 10"/>
                    <a:gd name="T30" fmla="*/ 0 w 1"/>
                    <a:gd name="T31" fmla="*/ 10 h 10"/>
                    <a:gd name="T32" fmla="*/ 0 w 1"/>
                    <a:gd name="T33" fmla="*/ 10 h 10"/>
                    <a:gd name="T34" fmla="*/ 0 w 1"/>
                    <a:gd name="T35" fmla="*/ 10 h 10"/>
                    <a:gd name="T36" fmla="*/ 0 w 1"/>
                    <a:gd name="T37" fmla="*/ 10 h 10"/>
                    <a:gd name="T38" fmla="*/ 0 w 1"/>
                    <a:gd name="T39" fmla="*/ 10 h 10"/>
                    <a:gd name="T40" fmla="*/ 0 w 1"/>
                    <a:gd name="T41" fmla="*/ 10 h 10"/>
                    <a:gd name="T42" fmla="*/ 0 w 1"/>
                    <a:gd name="T43" fmla="*/ 10 h 10"/>
                    <a:gd name="T44" fmla="*/ 0 w 1"/>
                    <a:gd name="T45" fmla="*/ 10 h 10"/>
                    <a:gd name="T46" fmla="*/ 0 w 1"/>
                    <a:gd name="T47" fmla="*/ 10 h 10"/>
                    <a:gd name="T48" fmla="*/ 0 w 1"/>
                    <a:gd name="T49" fmla="*/ 10 h 10"/>
                    <a:gd name="T50" fmla="*/ 0 w 1"/>
                    <a:gd name="T51" fmla="*/ 10 h 10"/>
                    <a:gd name="T52" fmla="*/ 0 w 1"/>
                    <a:gd name="T53" fmla="*/ 10 h 10"/>
                    <a:gd name="T54" fmla="*/ 0 w 1"/>
                    <a:gd name="T55" fmla="*/ 10 h 10"/>
                    <a:gd name="T56" fmla="*/ 0 w 1"/>
                    <a:gd name="T57" fmla="*/ 0 h 10"/>
                    <a:gd name="T58" fmla="*/ 0 w 1"/>
                    <a:gd name="T59" fmla="*/ 0 h 10"/>
                    <a:gd name="T60" fmla="*/ 0 w 1"/>
                    <a:gd name="T61" fmla="*/ 0 h 10"/>
                    <a:gd name="T62" fmla="*/ 0 w 1"/>
                    <a:gd name="T63" fmla="*/ 0 h 10"/>
                    <a:gd name="T64" fmla="*/ 0 w 1"/>
                    <a:gd name="T65" fmla="*/ 0 h 10"/>
                    <a:gd name="T66" fmla="*/ 0 w 1"/>
                    <a:gd name="T67" fmla="*/ 0 h 10"/>
                    <a:gd name="T68" fmla="*/ 0 w 1"/>
                    <a:gd name="T69" fmla="*/ 0 h 10"/>
                    <a:gd name="T70" fmla="*/ 0 w 1"/>
                    <a:gd name="T71" fmla="*/ 0 h 10"/>
                    <a:gd name="T72" fmla="*/ 0 w 1"/>
                    <a:gd name="T73" fmla="*/ 0 h 10"/>
                    <a:gd name="T74" fmla="*/ 0 w 1"/>
                    <a:gd name="T75" fmla="*/ 0 h 10"/>
                    <a:gd name="T76" fmla="*/ 0 w 1"/>
                    <a:gd name="T77" fmla="*/ 0 h 10"/>
                    <a:gd name="T78" fmla="*/ 0 w 1"/>
                    <a:gd name="T79" fmla="*/ 0 h 10"/>
                    <a:gd name="T80" fmla="*/ 0 w 1"/>
                    <a:gd name="T81" fmla="*/ 0 h 10"/>
                    <a:gd name="T82" fmla="*/ 0 w 1"/>
                    <a:gd name="T83" fmla="*/ 0 h 10"/>
                    <a:gd name="T84" fmla="*/ 0 w 1"/>
                    <a:gd name="T85" fmla="*/ 0 h 10"/>
                    <a:gd name="T86" fmla="*/ 0 w 1"/>
                    <a:gd name="T87" fmla="*/ 0 h 10"/>
                    <a:gd name="T88" fmla="*/ 0 w 1"/>
                    <a:gd name="T89" fmla="*/ 0 h 10"/>
                    <a:gd name="T90" fmla="*/ 0 w 1"/>
                    <a:gd name="T91" fmla="*/ 0 h 10"/>
                    <a:gd name="T92" fmla="*/ 0 w 1"/>
                    <a:gd name="T93" fmla="*/ 0 h 10"/>
                    <a:gd name="T94" fmla="*/ 0 w 1"/>
                    <a:gd name="T95" fmla="*/ 0 h 10"/>
                    <a:gd name="T96" fmla="*/ 0 w 1"/>
                    <a:gd name="T97" fmla="*/ 0 h 10"/>
                    <a:gd name="T98" fmla="*/ 0 w 1"/>
                    <a:gd name="T99" fmla="*/ 0 h 10"/>
                    <a:gd name="T100" fmla="*/ 0 w 1"/>
                    <a:gd name="T101" fmla="*/ 0 h 1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"/>
                    <a:gd name="T154" fmla="*/ 0 h 10"/>
                    <a:gd name="T155" fmla="*/ 1 w 1"/>
                    <a:gd name="T156" fmla="*/ 10 h 1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0" name="Freeform 228"/>
                <p:cNvSpPr>
                  <a:spLocks/>
                </p:cNvSpPr>
                <p:nvPr/>
              </p:nvSpPr>
              <p:spPr bwMode="auto">
                <a:xfrm>
                  <a:off x="2576" y="2558"/>
                  <a:ext cx="12" cy="19"/>
                </a:xfrm>
                <a:custGeom>
                  <a:avLst/>
                  <a:gdLst>
                    <a:gd name="T0" fmla="*/ 0 w 12"/>
                    <a:gd name="T1" fmla="*/ 19 h 19"/>
                    <a:gd name="T2" fmla="*/ 0 w 12"/>
                    <a:gd name="T3" fmla="*/ 19 h 19"/>
                    <a:gd name="T4" fmla="*/ 0 w 12"/>
                    <a:gd name="T5" fmla="*/ 19 h 19"/>
                    <a:gd name="T6" fmla="*/ 0 w 12"/>
                    <a:gd name="T7" fmla="*/ 19 h 19"/>
                    <a:gd name="T8" fmla="*/ 0 w 12"/>
                    <a:gd name="T9" fmla="*/ 19 h 19"/>
                    <a:gd name="T10" fmla="*/ 0 w 12"/>
                    <a:gd name="T11" fmla="*/ 19 h 19"/>
                    <a:gd name="T12" fmla="*/ 0 w 12"/>
                    <a:gd name="T13" fmla="*/ 19 h 19"/>
                    <a:gd name="T14" fmla="*/ 0 w 12"/>
                    <a:gd name="T15" fmla="*/ 19 h 19"/>
                    <a:gd name="T16" fmla="*/ 0 w 12"/>
                    <a:gd name="T17" fmla="*/ 19 h 19"/>
                    <a:gd name="T18" fmla="*/ 0 w 12"/>
                    <a:gd name="T19" fmla="*/ 19 h 19"/>
                    <a:gd name="T20" fmla="*/ 0 w 12"/>
                    <a:gd name="T21" fmla="*/ 19 h 19"/>
                    <a:gd name="T22" fmla="*/ 0 w 12"/>
                    <a:gd name="T23" fmla="*/ 19 h 19"/>
                    <a:gd name="T24" fmla="*/ 0 w 12"/>
                    <a:gd name="T25" fmla="*/ 19 h 19"/>
                    <a:gd name="T26" fmla="*/ 0 w 12"/>
                    <a:gd name="T27" fmla="*/ 19 h 19"/>
                    <a:gd name="T28" fmla="*/ 12 w 12"/>
                    <a:gd name="T29" fmla="*/ 9 h 19"/>
                    <a:gd name="T30" fmla="*/ 12 w 12"/>
                    <a:gd name="T31" fmla="*/ 9 h 19"/>
                    <a:gd name="T32" fmla="*/ 12 w 12"/>
                    <a:gd name="T33" fmla="*/ 9 h 19"/>
                    <a:gd name="T34" fmla="*/ 12 w 12"/>
                    <a:gd name="T35" fmla="*/ 9 h 19"/>
                    <a:gd name="T36" fmla="*/ 12 w 12"/>
                    <a:gd name="T37" fmla="*/ 9 h 19"/>
                    <a:gd name="T38" fmla="*/ 12 w 12"/>
                    <a:gd name="T39" fmla="*/ 9 h 19"/>
                    <a:gd name="T40" fmla="*/ 12 w 12"/>
                    <a:gd name="T41" fmla="*/ 9 h 19"/>
                    <a:gd name="T42" fmla="*/ 12 w 12"/>
                    <a:gd name="T43" fmla="*/ 9 h 19"/>
                    <a:gd name="T44" fmla="*/ 12 w 12"/>
                    <a:gd name="T45" fmla="*/ 9 h 19"/>
                    <a:gd name="T46" fmla="*/ 12 w 12"/>
                    <a:gd name="T47" fmla="*/ 9 h 19"/>
                    <a:gd name="T48" fmla="*/ 12 w 12"/>
                    <a:gd name="T49" fmla="*/ 9 h 19"/>
                    <a:gd name="T50" fmla="*/ 12 w 12"/>
                    <a:gd name="T51" fmla="*/ 9 h 19"/>
                    <a:gd name="T52" fmla="*/ 12 w 12"/>
                    <a:gd name="T53" fmla="*/ 9 h 19"/>
                    <a:gd name="T54" fmla="*/ 12 w 12"/>
                    <a:gd name="T55" fmla="*/ 9 h 19"/>
                    <a:gd name="T56" fmla="*/ 12 w 12"/>
                    <a:gd name="T57" fmla="*/ 9 h 19"/>
                    <a:gd name="T58" fmla="*/ 12 w 12"/>
                    <a:gd name="T59" fmla="*/ 9 h 19"/>
                    <a:gd name="T60" fmla="*/ 12 w 12"/>
                    <a:gd name="T61" fmla="*/ 9 h 19"/>
                    <a:gd name="T62" fmla="*/ 12 w 12"/>
                    <a:gd name="T63" fmla="*/ 9 h 19"/>
                    <a:gd name="T64" fmla="*/ 12 w 12"/>
                    <a:gd name="T65" fmla="*/ 9 h 19"/>
                    <a:gd name="T66" fmla="*/ 12 w 12"/>
                    <a:gd name="T67" fmla="*/ 9 h 19"/>
                    <a:gd name="T68" fmla="*/ 12 w 12"/>
                    <a:gd name="T69" fmla="*/ 9 h 19"/>
                    <a:gd name="T70" fmla="*/ 12 w 12"/>
                    <a:gd name="T71" fmla="*/ 9 h 19"/>
                    <a:gd name="T72" fmla="*/ 12 w 12"/>
                    <a:gd name="T73" fmla="*/ 9 h 19"/>
                    <a:gd name="T74" fmla="*/ 12 w 12"/>
                    <a:gd name="T75" fmla="*/ 9 h 19"/>
                    <a:gd name="T76" fmla="*/ 12 w 12"/>
                    <a:gd name="T77" fmla="*/ 9 h 19"/>
                    <a:gd name="T78" fmla="*/ 12 w 12"/>
                    <a:gd name="T79" fmla="*/ 9 h 19"/>
                    <a:gd name="T80" fmla="*/ 12 w 12"/>
                    <a:gd name="T81" fmla="*/ 9 h 19"/>
                    <a:gd name="T82" fmla="*/ 12 w 12"/>
                    <a:gd name="T83" fmla="*/ 9 h 19"/>
                    <a:gd name="T84" fmla="*/ 12 w 12"/>
                    <a:gd name="T85" fmla="*/ 9 h 19"/>
                    <a:gd name="T86" fmla="*/ 12 w 12"/>
                    <a:gd name="T87" fmla="*/ 0 h 19"/>
                    <a:gd name="T88" fmla="*/ 12 w 12"/>
                    <a:gd name="T89" fmla="*/ 0 h 19"/>
                    <a:gd name="T90" fmla="*/ 12 w 12"/>
                    <a:gd name="T91" fmla="*/ 0 h 19"/>
                    <a:gd name="T92" fmla="*/ 12 w 12"/>
                    <a:gd name="T93" fmla="*/ 0 h 19"/>
                    <a:gd name="T94" fmla="*/ 12 w 12"/>
                    <a:gd name="T95" fmla="*/ 0 h 19"/>
                    <a:gd name="T96" fmla="*/ 12 w 12"/>
                    <a:gd name="T97" fmla="*/ 0 h 19"/>
                    <a:gd name="T98" fmla="*/ 12 w 12"/>
                    <a:gd name="T99" fmla="*/ 0 h 19"/>
                    <a:gd name="T100" fmla="*/ 12 w 12"/>
                    <a:gd name="T101" fmla="*/ 0 h 1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19"/>
                    <a:gd name="T155" fmla="*/ 12 w 12"/>
                    <a:gd name="T156" fmla="*/ 19 h 1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19">
                      <a:moveTo>
                        <a:pt x="0" y="19"/>
                      </a:moveTo>
                      <a:lnTo>
                        <a:pt x="0" y="19"/>
                      </a:lnTo>
                      <a:lnTo>
                        <a:pt x="12" y="9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1" name="Freeform 229"/>
                <p:cNvSpPr>
                  <a:spLocks/>
                </p:cNvSpPr>
                <p:nvPr/>
              </p:nvSpPr>
              <p:spPr bwMode="auto">
                <a:xfrm>
                  <a:off x="2588" y="2538"/>
                  <a:ext cx="11" cy="20"/>
                </a:xfrm>
                <a:custGeom>
                  <a:avLst/>
                  <a:gdLst>
                    <a:gd name="T0" fmla="*/ 0 w 11"/>
                    <a:gd name="T1" fmla="*/ 20 h 20"/>
                    <a:gd name="T2" fmla="*/ 0 w 11"/>
                    <a:gd name="T3" fmla="*/ 20 h 20"/>
                    <a:gd name="T4" fmla="*/ 0 w 11"/>
                    <a:gd name="T5" fmla="*/ 20 h 20"/>
                    <a:gd name="T6" fmla="*/ 0 w 11"/>
                    <a:gd name="T7" fmla="*/ 20 h 20"/>
                    <a:gd name="T8" fmla="*/ 0 w 11"/>
                    <a:gd name="T9" fmla="*/ 20 h 20"/>
                    <a:gd name="T10" fmla="*/ 0 w 11"/>
                    <a:gd name="T11" fmla="*/ 20 h 20"/>
                    <a:gd name="T12" fmla="*/ 0 w 11"/>
                    <a:gd name="T13" fmla="*/ 20 h 20"/>
                    <a:gd name="T14" fmla="*/ 0 w 11"/>
                    <a:gd name="T15" fmla="*/ 20 h 20"/>
                    <a:gd name="T16" fmla="*/ 0 w 11"/>
                    <a:gd name="T17" fmla="*/ 20 h 20"/>
                    <a:gd name="T18" fmla="*/ 0 w 11"/>
                    <a:gd name="T19" fmla="*/ 20 h 20"/>
                    <a:gd name="T20" fmla="*/ 0 w 11"/>
                    <a:gd name="T21" fmla="*/ 20 h 20"/>
                    <a:gd name="T22" fmla="*/ 0 w 11"/>
                    <a:gd name="T23" fmla="*/ 20 h 20"/>
                    <a:gd name="T24" fmla="*/ 0 w 11"/>
                    <a:gd name="T25" fmla="*/ 20 h 20"/>
                    <a:gd name="T26" fmla="*/ 0 w 11"/>
                    <a:gd name="T27" fmla="*/ 20 h 20"/>
                    <a:gd name="T28" fmla="*/ 0 w 11"/>
                    <a:gd name="T29" fmla="*/ 20 h 20"/>
                    <a:gd name="T30" fmla="*/ 0 w 11"/>
                    <a:gd name="T31" fmla="*/ 20 h 20"/>
                    <a:gd name="T32" fmla="*/ 0 w 11"/>
                    <a:gd name="T33" fmla="*/ 20 h 20"/>
                    <a:gd name="T34" fmla="*/ 0 w 11"/>
                    <a:gd name="T35" fmla="*/ 20 h 20"/>
                    <a:gd name="T36" fmla="*/ 0 w 11"/>
                    <a:gd name="T37" fmla="*/ 20 h 20"/>
                    <a:gd name="T38" fmla="*/ 0 w 11"/>
                    <a:gd name="T39" fmla="*/ 10 h 20"/>
                    <a:gd name="T40" fmla="*/ 0 w 11"/>
                    <a:gd name="T41" fmla="*/ 10 h 20"/>
                    <a:gd name="T42" fmla="*/ 0 w 11"/>
                    <a:gd name="T43" fmla="*/ 10 h 20"/>
                    <a:gd name="T44" fmla="*/ 0 w 11"/>
                    <a:gd name="T45" fmla="*/ 10 h 20"/>
                    <a:gd name="T46" fmla="*/ 0 w 11"/>
                    <a:gd name="T47" fmla="*/ 10 h 20"/>
                    <a:gd name="T48" fmla="*/ 0 w 11"/>
                    <a:gd name="T49" fmla="*/ 10 h 20"/>
                    <a:gd name="T50" fmla="*/ 0 w 11"/>
                    <a:gd name="T51" fmla="*/ 10 h 20"/>
                    <a:gd name="T52" fmla="*/ 0 w 11"/>
                    <a:gd name="T53" fmla="*/ 10 h 20"/>
                    <a:gd name="T54" fmla="*/ 0 w 11"/>
                    <a:gd name="T55" fmla="*/ 10 h 20"/>
                    <a:gd name="T56" fmla="*/ 0 w 11"/>
                    <a:gd name="T57" fmla="*/ 10 h 20"/>
                    <a:gd name="T58" fmla="*/ 0 w 11"/>
                    <a:gd name="T59" fmla="*/ 10 h 20"/>
                    <a:gd name="T60" fmla="*/ 0 w 11"/>
                    <a:gd name="T61" fmla="*/ 10 h 20"/>
                    <a:gd name="T62" fmla="*/ 0 w 11"/>
                    <a:gd name="T63" fmla="*/ 10 h 20"/>
                    <a:gd name="T64" fmla="*/ 11 w 11"/>
                    <a:gd name="T65" fmla="*/ 10 h 20"/>
                    <a:gd name="T66" fmla="*/ 11 w 11"/>
                    <a:gd name="T67" fmla="*/ 10 h 20"/>
                    <a:gd name="T68" fmla="*/ 11 w 11"/>
                    <a:gd name="T69" fmla="*/ 10 h 20"/>
                    <a:gd name="T70" fmla="*/ 11 w 11"/>
                    <a:gd name="T71" fmla="*/ 10 h 20"/>
                    <a:gd name="T72" fmla="*/ 11 w 11"/>
                    <a:gd name="T73" fmla="*/ 10 h 20"/>
                    <a:gd name="T74" fmla="*/ 11 w 11"/>
                    <a:gd name="T75" fmla="*/ 10 h 20"/>
                    <a:gd name="T76" fmla="*/ 11 w 11"/>
                    <a:gd name="T77" fmla="*/ 10 h 20"/>
                    <a:gd name="T78" fmla="*/ 11 w 11"/>
                    <a:gd name="T79" fmla="*/ 10 h 20"/>
                    <a:gd name="T80" fmla="*/ 11 w 11"/>
                    <a:gd name="T81" fmla="*/ 10 h 20"/>
                    <a:gd name="T82" fmla="*/ 11 w 11"/>
                    <a:gd name="T83" fmla="*/ 10 h 20"/>
                    <a:gd name="T84" fmla="*/ 11 w 11"/>
                    <a:gd name="T85" fmla="*/ 10 h 20"/>
                    <a:gd name="T86" fmla="*/ 11 w 11"/>
                    <a:gd name="T87" fmla="*/ 0 h 20"/>
                    <a:gd name="T88" fmla="*/ 11 w 11"/>
                    <a:gd name="T89" fmla="*/ 0 h 20"/>
                    <a:gd name="T90" fmla="*/ 11 w 11"/>
                    <a:gd name="T91" fmla="*/ 0 h 20"/>
                    <a:gd name="T92" fmla="*/ 11 w 11"/>
                    <a:gd name="T93" fmla="*/ 0 h 20"/>
                    <a:gd name="T94" fmla="*/ 11 w 11"/>
                    <a:gd name="T95" fmla="*/ 0 h 20"/>
                    <a:gd name="T96" fmla="*/ 11 w 11"/>
                    <a:gd name="T97" fmla="*/ 0 h 20"/>
                    <a:gd name="T98" fmla="*/ 11 w 11"/>
                    <a:gd name="T99" fmla="*/ 0 h 20"/>
                    <a:gd name="T100" fmla="*/ 11 w 11"/>
                    <a:gd name="T101" fmla="*/ 0 h 2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1"/>
                    <a:gd name="T154" fmla="*/ 0 h 20"/>
                    <a:gd name="T155" fmla="*/ 11 w 11"/>
                    <a:gd name="T156" fmla="*/ 20 h 2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1" h="20">
                      <a:moveTo>
                        <a:pt x="0" y="20"/>
                      </a:moveTo>
                      <a:lnTo>
                        <a:pt x="0" y="20"/>
                      </a:lnTo>
                      <a:lnTo>
                        <a:pt x="0" y="10"/>
                      </a:lnTo>
                      <a:lnTo>
                        <a:pt x="11" y="10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2" name="Freeform 230"/>
                <p:cNvSpPr>
                  <a:spLocks/>
                </p:cNvSpPr>
                <p:nvPr/>
              </p:nvSpPr>
              <p:spPr bwMode="auto">
                <a:xfrm>
                  <a:off x="2599" y="2519"/>
                  <a:ext cx="12" cy="19"/>
                </a:xfrm>
                <a:custGeom>
                  <a:avLst/>
                  <a:gdLst>
                    <a:gd name="T0" fmla="*/ 0 w 12"/>
                    <a:gd name="T1" fmla="*/ 19 h 19"/>
                    <a:gd name="T2" fmla="*/ 0 w 12"/>
                    <a:gd name="T3" fmla="*/ 19 h 19"/>
                    <a:gd name="T4" fmla="*/ 0 w 12"/>
                    <a:gd name="T5" fmla="*/ 19 h 19"/>
                    <a:gd name="T6" fmla="*/ 0 w 12"/>
                    <a:gd name="T7" fmla="*/ 19 h 19"/>
                    <a:gd name="T8" fmla="*/ 0 w 12"/>
                    <a:gd name="T9" fmla="*/ 19 h 19"/>
                    <a:gd name="T10" fmla="*/ 0 w 12"/>
                    <a:gd name="T11" fmla="*/ 19 h 19"/>
                    <a:gd name="T12" fmla="*/ 0 w 12"/>
                    <a:gd name="T13" fmla="*/ 19 h 19"/>
                    <a:gd name="T14" fmla="*/ 0 w 12"/>
                    <a:gd name="T15" fmla="*/ 19 h 19"/>
                    <a:gd name="T16" fmla="*/ 0 w 12"/>
                    <a:gd name="T17" fmla="*/ 19 h 19"/>
                    <a:gd name="T18" fmla="*/ 0 w 12"/>
                    <a:gd name="T19" fmla="*/ 19 h 19"/>
                    <a:gd name="T20" fmla="*/ 0 w 12"/>
                    <a:gd name="T21" fmla="*/ 19 h 19"/>
                    <a:gd name="T22" fmla="*/ 0 w 12"/>
                    <a:gd name="T23" fmla="*/ 19 h 19"/>
                    <a:gd name="T24" fmla="*/ 0 w 12"/>
                    <a:gd name="T25" fmla="*/ 19 h 19"/>
                    <a:gd name="T26" fmla="*/ 0 w 12"/>
                    <a:gd name="T27" fmla="*/ 19 h 19"/>
                    <a:gd name="T28" fmla="*/ 0 w 12"/>
                    <a:gd name="T29" fmla="*/ 19 h 19"/>
                    <a:gd name="T30" fmla="*/ 0 w 12"/>
                    <a:gd name="T31" fmla="*/ 9 h 19"/>
                    <a:gd name="T32" fmla="*/ 0 w 12"/>
                    <a:gd name="T33" fmla="*/ 9 h 19"/>
                    <a:gd name="T34" fmla="*/ 0 w 12"/>
                    <a:gd name="T35" fmla="*/ 9 h 19"/>
                    <a:gd name="T36" fmla="*/ 0 w 12"/>
                    <a:gd name="T37" fmla="*/ 9 h 19"/>
                    <a:gd name="T38" fmla="*/ 0 w 12"/>
                    <a:gd name="T39" fmla="*/ 9 h 19"/>
                    <a:gd name="T40" fmla="*/ 0 w 12"/>
                    <a:gd name="T41" fmla="*/ 9 h 19"/>
                    <a:gd name="T42" fmla="*/ 0 w 12"/>
                    <a:gd name="T43" fmla="*/ 9 h 19"/>
                    <a:gd name="T44" fmla="*/ 0 w 12"/>
                    <a:gd name="T45" fmla="*/ 9 h 19"/>
                    <a:gd name="T46" fmla="*/ 0 w 12"/>
                    <a:gd name="T47" fmla="*/ 9 h 19"/>
                    <a:gd name="T48" fmla="*/ 0 w 12"/>
                    <a:gd name="T49" fmla="*/ 9 h 19"/>
                    <a:gd name="T50" fmla="*/ 0 w 12"/>
                    <a:gd name="T51" fmla="*/ 9 h 19"/>
                    <a:gd name="T52" fmla="*/ 0 w 12"/>
                    <a:gd name="T53" fmla="*/ 9 h 19"/>
                    <a:gd name="T54" fmla="*/ 0 w 12"/>
                    <a:gd name="T55" fmla="*/ 9 h 19"/>
                    <a:gd name="T56" fmla="*/ 0 w 12"/>
                    <a:gd name="T57" fmla="*/ 9 h 19"/>
                    <a:gd name="T58" fmla="*/ 0 w 12"/>
                    <a:gd name="T59" fmla="*/ 9 h 19"/>
                    <a:gd name="T60" fmla="*/ 0 w 12"/>
                    <a:gd name="T61" fmla="*/ 9 h 19"/>
                    <a:gd name="T62" fmla="*/ 0 w 12"/>
                    <a:gd name="T63" fmla="*/ 9 h 19"/>
                    <a:gd name="T64" fmla="*/ 0 w 12"/>
                    <a:gd name="T65" fmla="*/ 9 h 19"/>
                    <a:gd name="T66" fmla="*/ 0 w 12"/>
                    <a:gd name="T67" fmla="*/ 9 h 19"/>
                    <a:gd name="T68" fmla="*/ 0 w 12"/>
                    <a:gd name="T69" fmla="*/ 9 h 19"/>
                    <a:gd name="T70" fmla="*/ 0 w 12"/>
                    <a:gd name="T71" fmla="*/ 9 h 19"/>
                    <a:gd name="T72" fmla="*/ 0 w 12"/>
                    <a:gd name="T73" fmla="*/ 0 h 19"/>
                    <a:gd name="T74" fmla="*/ 0 w 12"/>
                    <a:gd name="T75" fmla="*/ 0 h 19"/>
                    <a:gd name="T76" fmla="*/ 0 w 12"/>
                    <a:gd name="T77" fmla="*/ 0 h 19"/>
                    <a:gd name="T78" fmla="*/ 0 w 12"/>
                    <a:gd name="T79" fmla="*/ 0 h 19"/>
                    <a:gd name="T80" fmla="*/ 0 w 12"/>
                    <a:gd name="T81" fmla="*/ 0 h 19"/>
                    <a:gd name="T82" fmla="*/ 0 w 12"/>
                    <a:gd name="T83" fmla="*/ 0 h 19"/>
                    <a:gd name="T84" fmla="*/ 0 w 12"/>
                    <a:gd name="T85" fmla="*/ 0 h 19"/>
                    <a:gd name="T86" fmla="*/ 0 w 12"/>
                    <a:gd name="T87" fmla="*/ 0 h 19"/>
                    <a:gd name="T88" fmla="*/ 0 w 12"/>
                    <a:gd name="T89" fmla="*/ 0 h 19"/>
                    <a:gd name="T90" fmla="*/ 0 w 12"/>
                    <a:gd name="T91" fmla="*/ 0 h 19"/>
                    <a:gd name="T92" fmla="*/ 0 w 12"/>
                    <a:gd name="T93" fmla="*/ 0 h 19"/>
                    <a:gd name="T94" fmla="*/ 0 w 12"/>
                    <a:gd name="T95" fmla="*/ 0 h 19"/>
                    <a:gd name="T96" fmla="*/ 0 w 12"/>
                    <a:gd name="T97" fmla="*/ 0 h 19"/>
                    <a:gd name="T98" fmla="*/ 12 w 12"/>
                    <a:gd name="T99" fmla="*/ 0 h 19"/>
                    <a:gd name="T100" fmla="*/ 12 w 12"/>
                    <a:gd name="T101" fmla="*/ 0 h 1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2"/>
                    <a:gd name="T154" fmla="*/ 0 h 19"/>
                    <a:gd name="T155" fmla="*/ 12 w 12"/>
                    <a:gd name="T156" fmla="*/ 19 h 1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2" h="19">
                      <a:moveTo>
                        <a:pt x="0" y="19"/>
                      </a:moveTo>
                      <a:lnTo>
                        <a:pt x="0" y="19"/>
                      </a:lnTo>
                      <a:lnTo>
                        <a:pt x="0" y="9"/>
                      </a:lnTo>
                      <a:lnTo>
                        <a:pt x="0" y="0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3" name="Freeform 231"/>
                <p:cNvSpPr>
                  <a:spLocks/>
                </p:cNvSpPr>
                <p:nvPr/>
              </p:nvSpPr>
              <p:spPr bwMode="auto">
                <a:xfrm>
                  <a:off x="2611" y="2489"/>
                  <a:ext cx="1" cy="30"/>
                </a:xfrm>
                <a:custGeom>
                  <a:avLst/>
                  <a:gdLst>
                    <a:gd name="T0" fmla="*/ 0 w 1"/>
                    <a:gd name="T1" fmla="*/ 30 h 30"/>
                    <a:gd name="T2" fmla="*/ 0 w 1"/>
                    <a:gd name="T3" fmla="*/ 30 h 30"/>
                    <a:gd name="T4" fmla="*/ 0 w 1"/>
                    <a:gd name="T5" fmla="*/ 30 h 30"/>
                    <a:gd name="T6" fmla="*/ 0 w 1"/>
                    <a:gd name="T7" fmla="*/ 30 h 30"/>
                    <a:gd name="T8" fmla="*/ 0 w 1"/>
                    <a:gd name="T9" fmla="*/ 30 h 30"/>
                    <a:gd name="T10" fmla="*/ 0 w 1"/>
                    <a:gd name="T11" fmla="*/ 30 h 30"/>
                    <a:gd name="T12" fmla="*/ 0 w 1"/>
                    <a:gd name="T13" fmla="*/ 20 h 30"/>
                    <a:gd name="T14" fmla="*/ 0 w 1"/>
                    <a:gd name="T15" fmla="*/ 20 h 30"/>
                    <a:gd name="T16" fmla="*/ 0 w 1"/>
                    <a:gd name="T17" fmla="*/ 20 h 30"/>
                    <a:gd name="T18" fmla="*/ 0 w 1"/>
                    <a:gd name="T19" fmla="*/ 20 h 30"/>
                    <a:gd name="T20" fmla="*/ 0 w 1"/>
                    <a:gd name="T21" fmla="*/ 20 h 30"/>
                    <a:gd name="T22" fmla="*/ 0 w 1"/>
                    <a:gd name="T23" fmla="*/ 20 h 30"/>
                    <a:gd name="T24" fmla="*/ 0 w 1"/>
                    <a:gd name="T25" fmla="*/ 20 h 30"/>
                    <a:gd name="T26" fmla="*/ 0 w 1"/>
                    <a:gd name="T27" fmla="*/ 20 h 30"/>
                    <a:gd name="T28" fmla="*/ 0 w 1"/>
                    <a:gd name="T29" fmla="*/ 20 h 30"/>
                    <a:gd name="T30" fmla="*/ 0 w 1"/>
                    <a:gd name="T31" fmla="*/ 20 h 30"/>
                    <a:gd name="T32" fmla="*/ 0 w 1"/>
                    <a:gd name="T33" fmla="*/ 20 h 30"/>
                    <a:gd name="T34" fmla="*/ 0 w 1"/>
                    <a:gd name="T35" fmla="*/ 20 h 30"/>
                    <a:gd name="T36" fmla="*/ 0 w 1"/>
                    <a:gd name="T37" fmla="*/ 20 h 30"/>
                    <a:gd name="T38" fmla="*/ 0 w 1"/>
                    <a:gd name="T39" fmla="*/ 20 h 30"/>
                    <a:gd name="T40" fmla="*/ 0 w 1"/>
                    <a:gd name="T41" fmla="*/ 20 h 30"/>
                    <a:gd name="T42" fmla="*/ 0 w 1"/>
                    <a:gd name="T43" fmla="*/ 20 h 30"/>
                    <a:gd name="T44" fmla="*/ 0 w 1"/>
                    <a:gd name="T45" fmla="*/ 20 h 30"/>
                    <a:gd name="T46" fmla="*/ 0 w 1"/>
                    <a:gd name="T47" fmla="*/ 20 h 30"/>
                    <a:gd name="T48" fmla="*/ 0 w 1"/>
                    <a:gd name="T49" fmla="*/ 20 h 30"/>
                    <a:gd name="T50" fmla="*/ 0 w 1"/>
                    <a:gd name="T51" fmla="*/ 10 h 30"/>
                    <a:gd name="T52" fmla="*/ 0 w 1"/>
                    <a:gd name="T53" fmla="*/ 10 h 30"/>
                    <a:gd name="T54" fmla="*/ 0 w 1"/>
                    <a:gd name="T55" fmla="*/ 10 h 30"/>
                    <a:gd name="T56" fmla="*/ 0 w 1"/>
                    <a:gd name="T57" fmla="*/ 10 h 30"/>
                    <a:gd name="T58" fmla="*/ 0 w 1"/>
                    <a:gd name="T59" fmla="*/ 10 h 30"/>
                    <a:gd name="T60" fmla="*/ 0 w 1"/>
                    <a:gd name="T61" fmla="*/ 10 h 30"/>
                    <a:gd name="T62" fmla="*/ 0 w 1"/>
                    <a:gd name="T63" fmla="*/ 10 h 30"/>
                    <a:gd name="T64" fmla="*/ 0 w 1"/>
                    <a:gd name="T65" fmla="*/ 10 h 30"/>
                    <a:gd name="T66" fmla="*/ 0 w 1"/>
                    <a:gd name="T67" fmla="*/ 10 h 30"/>
                    <a:gd name="T68" fmla="*/ 0 w 1"/>
                    <a:gd name="T69" fmla="*/ 10 h 30"/>
                    <a:gd name="T70" fmla="*/ 0 w 1"/>
                    <a:gd name="T71" fmla="*/ 10 h 30"/>
                    <a:gd name="T72" fmla="*/ 0 w 1"/>
                    <a:gd name="T73" fmla="*/ 10 h 30"/>
                    <a:gd name="T74" fmla="*/ 0 w 1"/>
                    <a:gd name="T75" fmla="*/ 10 h 30"/>
                    <a:gd name="T76" fmla="*/ 0 w 1"/>
                    <a:gd name="T77" fmla="*/ 10 h 30"/>
                    <a:gd name="T78" fmla="*/ 0 w 1"/>
                    <a:gd name="T79" fmla="*/ 10 h 30"/>
                    <a:gd name="T80" fmla="*/ 0 w 1"/>
                    <a:gd name="T81" fmla="*/ 10 h 30"/>
                    <a:gd name="T82" fmla="*/ 0 w 1"/>
                    <a:gd name="T83" fmla="*/ 10 h 30"/>
                    <a:gd name="T84" fmla="*/ 0 w 1"/>
                    <a:gd name="T85" fmla="*/ 10 h 30"/>
                    <a:gd name="T86" fmla="*/ 0 w 1"/>
                    <a:gd name="T87" fmla="*/ 10 h 30"/>
                    <a:gd name="T88" fmla="*/ 0 w 1"/>
                    <a:gd name="T89" fmla="*/ 0 h 30"/>
                    <a:gd name="T90" fmla="*/ 0 w 1"/>
                    <a:gd name="T91" fmla="*/ 0 h 30"/>
                    <a:gd name="T92" fmla="*/ 0 w 1"/>
                    <a:gd name="T93" fmla="*/ 0 h 30"/>
                    <a:gd name="T94" fmla="*/ 0 w 1"/>
                    <a:gd name="T95" fmla="*/ 0 h 30"/>
                    <a:gd name="T96" fmla="*/ 0 w 1"/>
                    <a:gd name="T97" fmla="*/ 0 h 30"/>
                    <a:gd name="T98" fmla="*/ 0 w 1"/>
                    <a:gd name="T99" fmla="*/ 0 h 30"/>
                    <a:gd name="T100" fmla="*/ 0 w 1"/>
                    <a:gd name="T101" fmla="*/ 0 h 30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"/>
                    <a:gd name="T154" fmla="*/ 0 h 30"/>
                    <a:gd name="T155" fmla="*/ 1 w 1"/>
                    <a:gd name="T156" fmla="*/ 30 h 30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" h="30">
                      <a:moveTo>
                        <a:pt x="0" y="30"/>
                      </a:moveTo>
                      <a:lnTo>
                        <a:pt x="0" y="30"/>
                      </a:lnTo>
                      <a:lnTo>
                        <a:pt x="0" y="20"/>
                      </a:lnTo>
                      <a:lnTo>
                        <a:pt x="0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4" name="Freeform 232"/>
                <p:cNvSpPr>
                  <a:spLocks/>
                </p:cNvSpPr>
                <p:nvPr/>
              </p:nvSpPr>
              <p:spPr bwMode="auto">
                <a:xfrm>
                  <a:off x="2611" y="2460"/>
                  <a:ext cx="11" cy="29"/>
                </a:xfrm>
                <a:custGeom>
                  <a:avLst/>
                  <a:gdLst>
                    <a:gd name="T0" fmla="*/ 0 w 11"/>
                    <a:gd name="T1" fmla="*/ 29 h 29"/>
                    <a:gd name="T2" fmla="*/ 0 w 11"/>
                    <a:gd name="T3" fmla="*/ 29 h 29"/>
                    <a:gd name="T4" fmla="*/ 0 w 11"/>
                    <a:gd name="T5" fmla="*/ 29 h 29"/>
                    <a:gd name="T6" fmla="*/ 0 w 11"/>
                    <a:gd name="T7" fmla="*/ 29 h 29"/>
                    <a:gd name="T8" fmla="*/ 0 w 11"/>
                    <a:gd name="T9" fmla="*/ 29 h 29"/>
                    <a:gd name="T10" fmla="*/ 0 w 11"/>
                    <a:gd name="T11" fmla="*/ 29 h 29"/>
                    <a:gd name="T12" fmla="*/ 0 w 11"/>
                    <a:gd name="T13" fmla="*/ 29 h 29"/>
                    <a:gd name="T14" fmla="*/ 0 w 11"/>
                    <a:gd name="T15" fmla="*/ 29 h 29"/>
                    <a:gd name="T16" fmla="*/ 0 w 11"/>
                    <a:gd name="T17" fmla="*/ 29 h 29"/>
                    <a:gd name="T18" fmla="*/ 0 w 11"/>
                    <a:gd name="T19" fmla="*/ 29 h 29"/>
                    <a:gd name="T20" fmla="*/ 0 w 11"/>
                    <a:gd name="T21" fmla="*/ 29 h 29"/>
                    <a:gd name="T22" fmla="*/ 0 w 11"/>
                    <a:gd name="T23" fmla="*/ 29 h 29"/>
                    <a:gd name="T24" fmla="*/ 0 w 11"/>
                    <a:gd name="T25" fmla="*/ 20 h 29"/>
                    <a:gd name="T26" fmla="*/ 0 w 11"/>
                    <a:gd name="T27" fmla="*/ 20 h 29"/>
                    <a:gd name="T28" fmla="*/ 0 w 11"/>
                    <a:gd name="T29" fmla="*/ 20 h 29"/>
                    <a:gd name="T30" fmla="*/ 0 w 11"/>
                    <a:gd name="T31" fmla="*/ 20 h 29"/>
                    <a:gd name="T32" fmla="*/ 11 w 11"/>
                    <a:gd name="T33" fmla="*/ 20 h 29"/>
                    <a:gd name="T34" fmla="*/ 11 w 11"/>
                    <a:gd name="T35" fmla="*/ 20 h 29"/>
                    <a:gd name="T36" fmla="*/ 11 w 11"/>
                    <a:gd name="T37" fmla="*/ 20 h 29"/>
                    <a:gd name="T38" fmla="*/ 11 w 11"/>
                    <a:gd name="T39" fmla="*/ 20 h 29"/>
                    <a:gd name="T40" fmla="*/ 11 w 11"/>
                    <a:gd name="T41" fmla="*/ 20 h 29"/>
                    <a:gd name="T42" fmla="*/ 11 w 11"/>
                    <a:gd name="T43" fmla="*/ 20 h 29"/>
                    <a:gd name="T44" fmla="*/ 11 w 11"/>
                    <a:gd name="T45" fmla="*/ 20 h 29"/>
                    <a:gd name="T46" fmla="*/ 11 w 11"/>
                    <a:gd name="T47" fmla="*/ 20 h 29"/>
                    <a:gd name="T48" fmla="*/ 11 w 11"/>
                    <a:gd name="T49" fmla="*/ 20 h 29"/>
                    <a:gd name="T50" fmla="*/ 11 w 11"/>
                    <a:gd name="T51" fmla="*/ 20 h 29"/>
                    <a:gd name="T52" fmla="*/ 11 w 11"/>
                    <a:gd name="T53" fmla="*/ 20 h 29"/>
                    <a:gd name="T54" fmla="*/ 11 w 11"/>
                    <a:gd name="T55" fmla="*/ 20 h 29"/>
                    <a:gd name="T56" fmla="*/ 11 w 11"/>
                    <a:gd name="T57" fmla="*/ 20 h 29"/>
                    <a:gd name="T58" fmla="*/ 11 w 11"/>
                    <a:gd name="T59" fmla="*/ 20 h 29"/>
                    <a:gd name="T60" fmla="*/ 11 w 11"/>
                    <a:gd name="T61" fmla="*/ 10 h 29"/>
                    <a:gd name="T62" fmla="*/ 11 w 11"/>
                    <a:gd name="T63" fmla="*/ 10 h 29"/>
                    <a:gd name="T64" fmla="*/ 11 w 11"/>
                    <a:gd name="T65" fmla="*/ 10 h 29"/>
                    <a:gd name="T66" fmla="*/ 11 w 11"/>
                    <a:gd name="T67" fmla="*/ 10 h 29"/>
                    <a:gd name="T68" fmla="*/ 11 w 11"/>
                    <a:gd name="T69" fmla="*/ 10 h 29"/>
                    <a:gd name="T70" fmla="*/ 11 w 11"/>
                    <a:gd name="T71" fmla="*/ 10 h 29"/>
                    <a:gd name="T72" fmla="*/ 11 w 11"/>
                    <a:gd name="T73" fmla="*/ 10 h 29"/>
                    <a:gd name="T74" fmla="*/ 11 w 11"/>
                    <a:gd name="T75" fmla="*/ 10 h 29"/>
                    <a:gd name="T76" fmla="*/ 11 w 11"/>
                    <a:gd name="T77" fmla="*/ 10 h 29"/>
                    <a:gd name="T78" fmla="*/ 11 w 11"/>
                    <a:gd name="T79" fmla="*/ 10 h 29"/>
                    <a:gd name="T80" fmla="*/ 11 w 11"/>
                    <a:gd name="T81" fmla="*/ 10 h 29"/>
                    <a:gd name="T82" fmla="*/ 11 w 11"/>
                    <a:gd name="T83" fmla="*/ 10 h 29"/>
                    <a:gd name="T84" fmla="*/ 11 w 11"/>
                    <a:gd name="T85" fmla="*/ 10 h 29"/>
                    <a:gd name="T86" fmla="*/ 11 w 11"/>
                    <a:gd name="T87" fmla="*/ 10 h 29"/>
                    <a:gd name="T88" fmla="*/ 11 w 11"/>
                    <a:gd name="T89" fmla="*/ 10 h 29"/>
                    <a:gd name="T90" fmla="*/ 11 w 11"/>
                    <a:gd name="T91" fmla="*/ 10 h 29"/>
                    <a:gd name="T92" fmla="*/ 11 w 11"/>
                    <a:gd name="T93" fmla="*/ 10 h 29"/>
                    <a:gd name="T94" fmla="*/ 11 w 11"/>
                    <a:gd name="T95" fmla="*/ 10 h 29"/>
                    <a:gd name="T96" fmla="*/ 11 w 11"/>
                    <a:gd name="T97" fmla="*/ 0 h 29"/>
                    <a:gd name="T98" fmla="*/ 11 w 11"/>
                    <a:gd name="T99" fmla="*/ 0 h 29"/>
                    <a:gd name="T100" fmla="*/ 11 w 11"/>
                    <a:gd name="T101" fmla="*/ 0 h 2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1"/>
                    <a:gd name="T154" fmla="*/ 0 h 29"/>
                    <a:gd name="T155" fmla="*/ 11 w 11"/>
                    <a:gd name="T156" fmla="*/ 29 h 29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1" h="29">
                      <a:moveTo>
                        <a:pt x="0" y="29"/>
                      </a:moveTo>
                      <a:lnTo>
                        <a:pt x="0" y="29"/>
                      </a:lnTo>
                      <a:lnTo>
                        <a:pt x="0" y="20"/>
                      </a:lnTo>
                      <a:lnTo>
                        <a:pt x="11" y="20"/>
                      </a:lnTo>
                      <a:lnTo>
                        <a:pt x="11" y="10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CFFFF"/>
                </a:solidFill>
                <a:ln w="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3226" name="Freeform 233"/>
              <p:cNvSpPr>
                <a:spLocks/>
              </p:cNvSpPr>
              <p:nvPr/>
            </p:nvSpPr>
            <p:spPr bwMode="auto">
              <a:xfrm>
                <a:off x="2622" y="2441"/>
                <a:ext cx="12" cy="19"/>
              </a:xfrm>
              <a:custGeom>
                <a:avLst/>
                <a:gdLst>
                  <a:gd name="T0" fmla="*/ 0 w 12"/>
                  <a:gd name="T1" fmla="*/ 19 h 19"/>
                  <a:gd name="T2" fmla="*/ 0 w 12"/>
                  <a:gd name="T3" fmla="*/ 19 h 19"/>
                  <a:gd name="T4" fmla="*/ 0 w 12"/>
                  <a:gd name="T5" fmla="*/ 19 h 19"/>
                  <a:gd name="T6" fmla="*/ 0 w 12"/>
                  <a:gd name="T7" fmla="*/ 19 h 19"/>
                  <a:gd name="T8" fmla="*/ 0 w 12"/>
                  <a:gd name="T9" fmla="*/ 19 h 19"/>
                  <a:gd name="T10" fmla="*/ 0 w 12"/>
                  <a:gd name="T11" fmla="*/ 19 h 19"/>
                  <a:gd name="T12" fmla="*/ 0 w 12"/>
                  <a:gd name="T13" fmla="*/ 19 h 19"/>
                  <a:gd name="T14" fmla="*/ 0 w 12"/>
                  <a:gd name="T15" fmla="*/ 19 h 19"/>
                  <a:gd name="T16" fmla="*/ 0 w 12"/>
                  <a:gd name="T17" fmla="*/ 19 h 19"/>
                  <a:gd name="T18" fmla="*/ 0 w 12"/>
                  <a:gd name="T19" fmla="*/ 19 h 19"/>
                  <a:gd name="T20" fmla="*/ 0 w 12"/>
                  <a:gd name="T21" fmla="*/ 19 h 19"/>
                  <a:gd name="T22" fmla="*/ 0 w 12"/>
                  <a:gd name="T23" fmla="*/ 19 h 19"/>
                  <a:gd name="T24" fmla="*/ 0 w 12"/>
                  <a:gd name="T25" fmla="*/ 19 h 19"/>
                  <a:gd name="T26" fmla="*/ 0 w 12"/>
                  <a:gd name="T27" fmla="*/ 19 h 19"/>
                  <a:gd name="T28" fmla="*/ 0 w 12"/>
                  <a:gd name="T29" fmla="*/ 19 h 19"/>
                  <a:gd name="T30" fmla="*/ 0 w 12"/>
                  <a:gd name="T31" fmla="*/ 9 h 19"/>
                  <a:gd name="T32" fmla="*/ 0 w 12"/>
                  <a:gd name="T33" fmla="*/ 9 h 19"/>
                  <a:gd name="T34" fmla="*/ 0 w 12"/>
                  <a:gd name="T35" fmla="*/ 9 h 19"/>
                  <a:gd name="T36" fmla="*/ 0 w 12"/>
                  <a:gd name="T37" fmla="*/ 9 h 19"/>
                  <a:gd name="T38" fmla="*/ 0 w 12"/>
                  <a:gd name="T39" fmla="*/ 9 h 19"/>
                  <a:gd name="T40" fmla="*/ 0 w 12"/>
                  <a:gd name="T41" fmla="*/ 9 h 19"/>
                  <a:gd name="T42" fmla="*/ 0 w 12"/>
                  <a:gd name="T43" fmla="*/ 9 h 19"/>
                  <a:gd name="T44" fmla="*/ 0 w 12"/>
                  <a:gd name="T45" fmla="*/ 9 h 19"/>
                  <a:gd name="T46" fmla="*/ 0 w 12"/>
                  <a:gd name="T47" fmla="*/ 9 h 19"/>
                  <a:gd name="T48" fmla="*/ 0 w 12"/>
                  <a:gd name="T49" fmla="*/ 9 h 19"/>
                  <a:gd name="T50" fmla="*/ 0 w 12"/>
                  <a:gd name="T51" fmla="*/ 9 h 19"/>
                  <a:gd name="T52" fmla="*/ 0 w 12"/>
                  <a:gd name="T53" fmla="*/ 9 h 19"/>
                  <a:gd name="T54" fmla="*/ 0 w 12"/>
                  <a:gd name="T55" fmla="*/ 9 h 19"/>
                  <a:gd name="T56" fmla="*/ 0 w 12"/>
                  <a:gd name="T57" fmla="*/ 9 h 19"/>
                  <a:gd name="T58" fmla="*/ 0 w 12"/>
                  <a:gd name="T59" fmla="*/ 9 h 19"/>
                  <a:gd name="T60" fmla="*/ 0 w 12"/>
                  <a:gd name="T61" fmla="*/ 9 h 19"/>
                  <a:gd name="T62" fmla="*/ 0 w 12"/>
                  <a:gd name="T63" fmla="*/ 9 h 19"/>
                  <a:gd name="T64" fmla="*/ 12 w 12"/>
                  <a:gd name="T65" fmla="*/ 9 h 19"/>
                  <a:gd name="T66" fmla="*/ 12 w 12"/>
                  <a:gd name="T67" fmla="*/ 0 h 19"/>
                  <a:gd name="T68" fmla="*/ 12 w 12"/>
                  <a:gd name="T69" fmla="*/ 0 h 19"/>
                  <a:gd name="T70" fmla="*/ 12 w 12"/>
                  <a:gd name="T71" fmla="*/ 0 h 19"/>
                  <a:gd name="T72" fmla="*/ 12 w 12"/>
                  <a:gd name="T73" fmla="*/ 0 h 19"/>
                  <a:gd name="T74" fmla="*/ 12 w 12"/>
                  <a:gd name="T75" fmla="*/ 0 h 19"/>
                  <a:gd name="T76" fmla="*/ 12 w 12"/>
                  <a:gd name="T77" fmla="*/ 0 h 19"/>
                  <a:gd name="T78" fmla="*/ 12 w 12"/>
                  <a:gd name="T79" fmla="*/ 0 h 19"/>
                  <a:gd name="T80" fmla="*/ 12 w 12"/>
                  <a:gd name="T81" fmla="*/ 0 h 19"/>
                  <a:gd name="T82" fmla="*/ 12 w 12"/>
                  <a:gd name="T83" fmla="*/ 0 h 19"/>
                  <a:gd name="T84" fmla="*/ 12 w 12"/>
                  <a:gd name="T85" fmla="*/ 0 h 19"/>
                  <a:gd name="T86" fmla="*/ 12 w 12"/>
                  <a:gd name="T87" fmla="*/ 0 h 19"/>
                  <a:gd name="T88" fmla="*/ 12 w 12"/>
                  <a:gd name="T89" fmla="*/ 0 h 19"/>
                  <a:gd name="T90" fmla="*/ 12 w 12"/>
                  <a:gd name="T91" fmla="*/ 0 h 19"/>
                  <a:gd name="T92" fmla="*/ 12 w 12"/>
                  <a:gd name="T93" fmla="*/ 0 h 19"/>
                  <a:gd name="T94" fmla="*/ 12 w 12"/>
                  <a:gd name="T95" fmla="*/ 0 h 19"/>
                  <a:gd name="T96" fmla="*/ 12 w 12"/>
                  <a:gd name="T97" fmla="*/ 0 h 19"/>
                  <a:gd name="T98" fmla="*/ 12 w 12"/>
                  <a:gd name="T99" fmla="*/ 0 h 1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2"/>
                  <a:gd name="T151" fmla="*/ 0 h 19"/>
                  <a:gd name="T152" fmla="*/ 12 w 12"/>
                  <a:gd name="T153" fmla="*/ 19 h 1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2" h="19">
                    <a:moveTo>
                      <a:pt x="0" y="19"/>
                    </a:moveTo>
                    <a:lnTo>
                      <a:pt x="0" y="19"/>
                    </a:lnTo>
                    <a:lnTo>
                      <a:pt x="0" y="9"/>
                    </a:lnTo>
                    <a:lnTo>
                      <a:pt x="12" y="9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CCFFFF"/>
              </a:solidFill>
              <a:ln w="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27" name="Freeform 234"/>
              <p:cNvSpPr>
                <a:spLocks/>
              </p:cNvSpPr>
              <p:nvPr/>
            </p:nvSpPr>
            <p:spPr bwMode="auto">
              <a:xfrm>
                <a:off x="2634" y="2411"/>
                <a:ext cx="11" cy="30"/>
              </a:xfrm>
              <a:custGeom>
                <a:avLst/>
                <a:gdLst>
                  <a:gd name="T0" fmla="*/ 0 w 11"/>
                  <a:gd name="T1" fmla="*/ 30 h 30"/>
                  <a:gd name="T2" fmla="*/ 0 w 11"/>
                  <a:gd name="T3" fmla="*/ 30 h 30"/>
                  <a:gd name="T4" fmla="*/ 0 w 11"/>
                  <a:gd name="T5" fmla="*/ 20 h 30"/>
                  <a:gd name="T6" fmla="*/ 0 w 11"/>
                  <a:gd name="T7" fmla="*/ 20 h 30"/>
                  <a:gd name="T8" fmla="*/ 0 w 11"/>
                  <a:gd name="T9" fmla="*/ 20 h 30"/>
                  <a:gd name="T10" fmla="*/ 0 w 11"/>
                  <a:gd name="T11" fmla="*/ 20 h 30"/>
                  <a:gd name="T12" fmla="*/ 0 w 11"/>
                  <a:gd name="T13" fmla="*/ 20 h 30"/>
                  <a:gd name="T14" fmla="*/ 0 w 11"/>
                  <a:gd name="T15" fmla="*/ 20 h 30"/>
                  <a:gd name="T16" fmla="*/ 0 w 11"/>
                  <a:gd name="T17" fmla="*/ 20 h 30"/>
                  <a:gd name="T18" fmla="*/ 0 w 11"/>
                  <a:gd name="T19" fmla="*/ 20 h 30"/>
                  <a:gd name="T20" fmla="*/ 0 w 11"/>
                  <a:gd name="T21" fmla="*/ 20 h 30"/>
                  <a:gd name="T22" fmla="*/ 0 w 11"/>
                  <a:gd name="T23" fmla="*/ 20 h 30"/>
                  <a:gd name="T24" fmla="*/ 0 w 11"/>
                  <a:gd name="T25" fmla="*/ 20 h 30"/>
                  <a:gd name="T26" fmla="*/ 0 w 11"/>
                  <a:gd name="T27" fmla="*/ 20 h 30"/>
                  <a:gd name="T28" fmla="*/ 0 w 11"/>
                  <a:gd name="T29" fmla="*/ 20 h 30"/>
                  <a:gd name="T30" fmla="*/ 0 w 11"/>
                  <a:gd name="T31" fmla="*/ 20 h 30"/>
                  <a:gd name="T32" fmla="*/ 0 w 11"/>
                  <a:gd name="T33" fmla="*/ 20 h 30"/>
                  <a:gd name="T34" fmla="*/ 0 w 11"/>
                  <a:gd name="T35" fmla="*/ 20 h 30"/>
                  <a:gd name="T36" fmla="*/ 0 w 11"/>
                  <a:gd name="T37" fmla="*/ 20 h 30"/>
                  <a:gd name="T38" fmla="*/ 0 w 11"/>
                  <a:gd name="T39" fmla="*/ 20 h 30"/>
                  <a:gd name="T40" fmla="*/ 0 w 11"/>
                  <a:gd name="T41" fmla="*/ 10 h 30"/>
                  <a:gd name="T42" fmla="*/ 0 w 11"/>
                  <a:gd name="T43" fmla="*/ 10 h 30"/>
                  <a:gd name="T44" fmla="*/ 0 w 11"/>
                  <a:gd name="T45" fmla="*/ 10 h 30"/>
                  <a:gd name="T46" fmla="*/ 0 w 11"/>
                  <a:gd name="T47" fmla="*/ 10 h 30"/>
                  <a:gd name="T48" fmla="*/ 0 w 11"/>
                  <a:gd name="T49" fmla="*/ 10 h 30"/>
                  <a:gd name="T50" fmla="*/ 0 w 11"/>
                  <a:gd name="T51" fmla="*/ 10 h 30"/>
                  <a:gd name="T52" fmla="*/ 0 w 11"/>
                  <a:gd name="T53" fmla="*/ 10 h 30"/>
                  <a:gd name="T54" fmla="*/ 0 w 11"/>
                  <a:gd name="T55" fmla="*/ 10 h 30"/>
                  <a:gd name="T56" fmla="*/ 0 w 11"/>
                  <a:gd name="T57" fmla="*/ 10 h 30"/>
                  <a:gd name="T58" fmla="*/ 0 w 11"/>
                  <a:gd name="T59" fmla="*/ 10 h 30"/>
                  <a:gd name="T60" fmla="*/ 0 w 11"/>
                  <a:gd name="T61" fmla="*/ 10 h 30"/>
                  <a:gd name="T62" fmla="*/ 0 w 11"/>
                  <a:gd name="T63" fmla="*/ 10 h 30"/>
                  <a:gd name="T64" fmla="*/ 0 w 11"/>
                  <a:gd name="T65" fmla="*/ 10 h 30"/>
                  <a:gd name="T66" fmla="*/ 0 w 11"/>
                  <a:gd name="T67" fmla="*/ 10 h 30"/>
                  <a:gd name="T68" fmla="*/ 0 w 11"/>
                  <a:gd name="T69" fmla="*/ 10 h 30"/>
                  <a:gd name="T70" fmla="*/ 0 w 11"/>
                  <a:gd name="T71" fmla="*/ 10 h 30"/>
                  <a:gd name="T72" fmla="*/ 0 w 11"/>
                  <a:gd name="T73" fmla="*/ 10 h 30"/>
                  <a:gd name="T74" fmla="*/ 0 w 11"/>
                  <a:gd name="T75" fmla="*/ 10 h 30"/>
                  <a:gd name="T76" fmla="*/ 0 w 11"/>
                  <a:gd name="T77" fmla="*/ 0 h 30"/>
                  <a:gd name="T78" fmla="*/ 0 w 11"/>
                  <a:gd name="T79" fmla="*/ 0 h 30"/>
                  <a:gd name="T80" fmla="*/ 0 w 11"/>
                  <a:gd name="T81" fmla="*/ 0 h 30"/>
                  <a:gd name="T82" fmla="*/ 0 w 11"/>
                  <a:gd name="T83" fmla="*/ 0 h 30"/>
                  <a:gd name="T84" fmla="*/ 0 w 11"/>
                  <a:gd name="T85" fmla="*/ 0 h 30"/>
                  <a:gd name="T86" fmla="*/ 0 w 11"/>
                  <a:gd name="T87" fmla="*/ 0 h 30"/>
                  <a:gd name="T88" fmla="*/ 0 w 11"/>
                  <a:gd name="T89" fmla="*/ 0 h 30"/>
                  <a:gd name="T90" fmla="*/ 0 w 11"/>
                  <a:gd name="T91" fmla="*/ 0 h 30"/>
                  <a:gd name="T92" fmla="*/ 0 w 11"/>
                  <a:gd name="T93" fmla="*/ 0 h 30"/>
                  <a:gd name="T94" fmla="*/ 0 w 11"/>
                  <a:gd name="T95" fmla="*/ 0 h 30"/>
                  <a:gd name="T96" fmla="*/ 0 w 11"/>
                  <a:gd name="T97" fmla="*/ 0 h 30"/>
                  <a:gd name="T98" fmla="*/ 0 w 11"/>
                  <a:gd name="T99" fmla="*/ 0 h 30"/>
                  <a:gd name="T100" fmla="*/ 11 w 11"/>
                  <a:gd name="T101" fmla="*/ 0 h 3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1"/>
                  <a:gd name="T154" fmla="*/ 0 h 30"/>
                  <a:gd name="T155" fmla="*/ 11 w 11"/>
                  <a:gd name="T156" fmla="*/ 30 h 30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1" h="30">
                    <a:moveTo>
                      <a:pt x="0" y="30"/>
                    </a:moveTo>
                    <a:lnTo>
                      <a:pt x="0" y="30"/>
                    </a:lnTo>
                    <a:lnTo>
                      <a:pt x="0" y="2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CCFFFF"/>
              </a:solidFill>
              <a:ln w="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28" name="Freeform 235"/>
              <p:cNvSpPr>
                <a:spLocks/>
              </p:cNvSpPr>
              <p:nvPr/>
            </p:nvSpPr>
            <p:spPr bwMode="auto">
              <a:xfrm>
                <a:off x="2645" y="2382"/>
                <a:ext cx="1" cy="29"/>
              </a:xfrm>
              <a:custGeom>
                <a:avLst/>
                <a:gdLst>
                  <a:gd name="T0" fmla="*/ 0 w 1"/>
                  <a:gd name="T1" fmla="*/ 29 h 29"/>
                  <a:gd name="T2" fmla="*/ 0 w 1"/>
                  <a:gd name="T3" fmla="*/ 29 h 29"/>
                  <a:gd name="T4" fmla="*/ 0 w 1"/>
                  <a:gd name="T5" fmla="*/ 29 h 29"/>
                  <a:gd name="T6" fmla="*/ 0 w 1"/>
                  <a:gd name="T7" fmla="*/ 29 h 29"/>
                  <a:gd name="T8" fmla="*/ 0 w 1"/>
                  <a:gd name="T9" fmla="*/ 29 h 29"/>
                  <a:gd name="T10" fmla="*/ 0 w 1"/>
                  <a:gd name="T11" fmla="*/ 29 h 29"/>
                  <a:gd name="T12" fmla="*/ 0 w 1"/>
                  <a:gd name="T13" fmla="*/ 29 h 29"/>
                  <a:gd name="T14" fmla="*/ 0 w 1"/>
                  <a:gd name="T15" fmla="*/ 20 h 29"/>
                  <a:gd name="T16" fmla="*/ 0 w 1"/>
                  <a:gd name="T17" fmla="*/ 20 h 29"/>
                  <a:gd name="T18" fmla="*/ 0 w 1"/>
                  <a:gd name="T19" fmla="*/ 20 h 29"/>
                  <a:gd name="T20" fmla="*/ 0 w 1"/>
                  <a:gd name="T21" fmla="*/ 20 h 29"/>
                  <a:gd name="T22" fmla="*/ 0 w 1"/>
                  <a:gd name="T23" fmla="*/ 20 h 29"/>
                  <a:gd name="T24" fmla="*/ 0 w 1"/>
                  <a:gd name="T25" fmla="*/ 20 h 29"/>
                  <a:gd name="T26" fmla="*/ 0 w 1"/>
                  <a:gd name="T27" fmla="*/ 20 h 29"/>
                  <a:gd name="T28" fmla="*/ 0 w 1"/>
                  <a:gd name="T29" fmla="*/ 20 h 29"/>
                  <a:gd name="T30" fmla="*/ 0 w 1"/>
                  <a:gd name="T31" fmla="*/ 20 h 29"/>
                  <a:gd name="T32" fmla="*/ 0 w 1"/>
                  <a:gd name="T33" fmla="*/ 20 h 29"/>
                  <a:gd name="T34" fmla="*/ 0 w 1"/>
                  <a:gd name="T35" fmla="*/ 20 h 29"/>
                  <a:gd name="T36" fmla="*/ 0 w 1"/>
                  <a:gd name="T37" fmla="*/ 20 h 29"/>
                  <a:gd name="T38" fmla="*/ 0 w 1"/>
                  <a:gd name="T39" fmla="*/ 20 h 29"/>
                  <a:gd name="T40" fmla="*/ 0 w 1"/>
                  <a:gd name="T41" fmla="*/ 20 h 29"/>
                  <a:gd name="T42" fmla="*/ 0 w 1"/>
                  <a:gd name="T43" fmla="*/ 20 h 29"/>
                  <a:gd name="T44" fmla="*/ 0 w 1"/>
                  <a:gd name="T45" fmla="*/ 20 h 29"/>
                  <a:gd name="T46" fmla="*/ 0 w 1"/>
                  <a:gd name="T47" fmla="*/ 20 h 29"/>
                  <a:gd name="T48" fmla="*/ 0 w 1"/>
                  <a:gd name="T49" fmla="*/ 20 h 29"/>
                  <a:gd name="T50" fmla="*/ 0 w 1"/>
                  <a:gd name="T51" fmla="*/ 10 h 29"/>
                  <a:gd name="T52" fmla="*/ 0 w 1"/>
                  <a:gd name="T53" fmla="*/ 10 h 29"/>
                  <a:gd name="T54" fmla="*/ 0 w 1"/>
                  <a:gd name="T55" fmla="*/ 10 h 29"/>
                  <a:gd name="T56" fmla="*/ 0 w 1"/>
                  <a:gd name="T57" fmla="*/ 10 h 29"/>
                  <a:gd name="T58" fmla="*/ 0 w 1"/>
                  <a:gd name="T59" fmla="*/ 10 h 29"/>
                  <a:gd name="T60" fmla="*/ 0 w 1"/>
                  <a:gd name="T61" fmla="*/ 10 h 29"/>
                  <a:gd name="T62" fmla="*/ 0 w 1"/>
                  <a:gd name="T63" fmla="*/ 10 h 29"/>
                  <a:gd name="T64" fmla="*/ 0 w 1"/>
                  <a:gd name="T65" fmla="*/ 10 h 29"/>
                  <a:gd name="T66" fmla="*/ 0 w 1"/>
                  <a:gd name="T67" fmla="*/ 10 h 29"/>
                  <a:gd name="T68" fmla="*/ 0 w 1"/>
                  <a:gd name="T69" fmla="*/ 10 h 29"/>
                  <a:gd name="T70" fmla="*/ 0 w 1"/>
                  <a:gd name="T71" fmla="*/ 10 h 29"/>
                  <a:gd name="T72" fmla="*/ 0 w 1"/>
                  <a:gd name="T73" fmla="*/ 10 h 29"/>
                  <a:gd name="T74" fmla="*/ 0 w 1"/>
                  <a:gd name="T75" fmla="*/ 10 h 29"/>
                  <a:gd name="T76" fmla="*/ 0 w 1"/>
                  <a:gd name="T77" fmla="*/ 10 h 29"/>
                  <a:gd name="T78" fmla="*/ 0 w 1"/>
                  <a:gd name="T79" fmla="*/ 10 h 29"/>
                  <a:gd name="T80" fmla="*/ 0 w 1"/>
                  <a:gd name="T81" fmla="*/ 10 h 29"/>
                  <a:gd name="T82" fmla="*/ 0 w 1"/>
                  <a:gd name="T83" fmla="*/ 10 h 29"/>
                  <a:gd name="T84" fmla="*/ 0 w 1"/>
                  <a:gd name="T85" fmla="*/ 10 h 29"/>
                  <a:gd name="T86" fmla="*/ 0 w 1"/>
                  <a:gd name="T87" fmla="*/ 10 h 29"/>
                  <a:gd name="T88" fmla="*/ 0 w 1"/>
                  <a:gd name="T89" fmla="*/ 10 h 29"/>
                  <a:gd name="T90" fmla="*/ 0 w 1"/>
                  <a:gd name="T91" fmla="*/ 0 h 29"/>
                  <a:gd name="T92" fmla="*/ 0 w 1"/>
                  <a:gd name="T93" fmla="*/ 0 h 29"/>
                  <a:gd name="T94" fmla="*/ 0 w 1"/>
                  <a:gd name="T95" fmla="*/ 0 h 29"/>
                  <a:gd name="T96" fmla="*/ 0 w 1"/>
                  <a:gd name="T97" fmla="*/ 0 h 29"/>
                  <a:gd name="T98" fmla="*/ 0 w 1"/>
                  <a:gd name="T99" fmla="*/ 0 h 29"/>
                  <a:gd name="T100" fmla="*/ 0 w 1"/>
                  <a:gd name="T101" fmla="*/ 0 h 2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"/>
                  <a:gd name="T154" fmla="*/ 0 h 29"/>
                  <a:gd name="T155" fmla="*/ 1 w 1"/>
                  <a:gd name="T156" fmla="*/ 29 h 29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" h="29">
                    <a:moveTo>
                      <a:pt x="0" y="29"/>
                    </a:moveTo>
                    <a:lnTo>
                      <a:pt x="0" y="29"/>
                    </a:lnTo>
                    <a:lnTo>
                      <a:pt x="0" y="20"/>
                    </a:lnTo>
                    <a:lnTo>
                      <a:pt x="0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FF"/>
              </a:solidFill>
              <a:ln w="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29" name="Freeform 236"/>
              <p:cNvSpPr>
                <a:spLocks/>
              </p:cNvSpPr>
              <p:nvPr/>
            </p:nvSpPr>
            <p:spPr bwMode="auto">
              <a:xfrm>
                <a:off x="2645" y="2363"/>
                <a:ext cx="12" cy="19"/>
              </a:xfrm>
              <a:custGeom>
                <a:avLst/>
                <a:gdLst>
                  <a:gd name="T0" fmla="*/ 0 w 12"/>
                  <a:gd name="T1" fmla="*/ 19 h 19"/>
                  <a:gd name="T2" fmla="*/ 0 w 12"/>
                  <a:gd name="T3" fmla="*/ 19 h 19"/>
                  <a:gd name="T4" fmla="*/ 0 w 12"/>
                  <a:gd name="T5" fmla="*/ 19 h 19"/>
                  <a:gd name="T6" fmla="*/ 0 w 12"/>
                  <a:gd name="T7" fmla="*/ 19 h 19"/>
                  <a:gd name="T8" fmla="*/ 0 w 12"/>
                  <a:gd name="T9" fmla="*/ 19 h 19"/>
                  <a:gd name="T10" fmla="*/ 0 w 12"/>
                  <a:gd name="T11" fmla="*/ 19 h 19"/>
                  <a:gd name="T12" fmla="*/ 0 w 12"/>
                  <a:gd name="T13" fmla="*/ 19 h 19"/>
                  <a:gd name="T14" fmla="*/ 0 w 12"/>
                  <a:gd name="T15" fmla="*/ 19 h 19"/>
                  <a:gd name="T16" fmla="*/ 0 w 12"/>
                  <a:gd name="T17" fmla="*/ 19 h 19"/>
                  <a:gd name="T18" fmla="*/ 0 w 12"/>
                  <a:gd name="T19" fmla="*/ 19 h 19"/>
                  <a:gd name="T20" fmla="*/ 0 w 12"/>
                  <a:gd name="T21" fmla="*/ 19 h 19"/>
                  <a:gd name="T22" fmla="*/ 0 w 12"/>
                  <a:gd name="T23" fmla="*/ 19 h 19"/>
                  <a:gd name="T24" fmla="*/ 0 w 12"/>
                  <a:gd name="T25" fmla="*/ 19 h 19"/>
                  <a:gd name="T26" fmla="*/ 0 w 12"/>
                  <a:gd name="T27" fmla="*/ 19 h 19"/>
                  <a:gd name="T28" fmla="*/ 0 w 12"/>
                  <a:gd name="T29" fmla="*/ 19 h 19"/>
                  <a:gd name="T30" fmla="*/ 0 w 12"/>
                  <a:gd name="T31" fmla="*/ 9 h 19"/>
                  <a:gd name="T32" fmla="*/ 0 w 12"/>
                  <a:gd name="T33" fmla="*/ 9 h 19"/>
                  <a:gd name="T34" fmla="*/ 12 w 12"/>
                  <a:gd name="T35" fmla="*/ 9 h 19"/>
                  <a:gd name="T36" fmla="*/ 12 w 12"/>
                  <a:gd name="T37" fmla="*/ 9 h 19"/>
                  <a:gd name="T38" fmla="*/ 12 w 12"/>
                  <a:gd name="T39" fmla="*/ 9 h 19"/>
                  <a:gd name="T40" fmla="*/ 12 w 12"/>
                  <a:gd name="T41" fmla="*/ 9 h 19"/>
                  <a:gd name="T42" fmla="*/ 12 w 12"/>
                  <a:gd name="T43" fmla="*/ 9 h 19"/>
                  <a:gd name="T44" fmla="*/ 12 w 12"/>
                  <a:gd name="T45" fmla="*/ 9 h 19"/>
                  <a:gd name="T46" fmla="*/ 12 w 12"/>
                  <a:gd name="T47" fmla="*/ 9 h 19"/>
                  <a:gd name="T48" fmla="*/ 12 w 12"/>
                  <a:gd name="T49" fmla="*/ 9 h 19"/>
                  <a:gd name="T50" fmla="*/ 12 w 12"/>
                  <a:gd name="T51" fmla="*/ 9 h 19"/>
                  <a:gd name="T52" fmla="*/ 12 w 12"/>
                  <a:gd name="T53" fmla="*/ 9 h 19"/>
                  <a:gd name="T54" fmla="*/ 12 w 12"/>
                  <a:gd name="T55" fmla="*/ 9 h 19"/>
                  <a:gd name="T56" fmla="*/ 12 w 12"/>
                  <a:gd name="T57" fmla="*/ 9 h 19"/>
                  <a:gd name="T58" fmla="*/ 12 w 12"/>
                  <a:gd name="T59" fmla="*/ 9 h 19"/>
                  <a:gd name="T60" fmla="*/ 12 w 12"/>
                  <a:gd name="T61" fmla="*/ 9 h 19"/>
                  <a:gd name="T62" fmla="*/ 12 w 12"/>
                  <a:gd name="T63" fmla="*/ 9 h 19"/>
                  <a:gd name="T64" fmla="*/ 12 w 12"/>
                  <a:gd name="T65" fmla="*/ 9 h 19"/>
                  <a:gd name="T66" fmla="*/ 12 w 12"/>
                  <a:gd name="T67" fmla="*/ 9 h 19"/>
                  <a:gd name="T68" fmla="*/ 12 w 12"/>
                  <a:gd name="T69" fmla="*/ 9 h 19"/>
                  <a:gd name="T70" fmla="*/ 12 w 12"/>
                  <a:gd name="T71" fmla="*/ 9 h 19"/>
                  <a:gd name="T72" fmla="*/ 12 w 12"/>
                  <a:gd name="T73" fmla="*/ 9 h 19"/>
                  <a:gd name="T74" fmla="*/ 12 w 12"/>
                  <a:gd name="T75" fmla="*/ 0 h 19"/>
                  <a:gd name="T76" fmla="*/ 12 w 12"/>
                  <a:gd name="T77" fmla="*/ 0 h 19"/>
                  <a:gd name="T78" fmla="*/ 12 w 12"/>
                  <a:gd name="T79" fmla="*/ 0 h 19"/>
                  <a:gd name="T80" fmla="*/ 12 w 12"/>
                  <a:gd name="T81" fmla="*/ 0 h 19"/>
                  <a:gd name="T82" fmla="*/ 12 w 12"/>
                  <a:gd name="T83" fmla="*/ 0 h 19"/>
                  <a:gd name="T84" fmla="*/ 12 w 12"/>
                  <a:gd name="T85" fmla="*/ 0 h 19"/>
                  <a:gd name="T86" fmla="*/ 12 w 12"/>
                  <a:gd name="T87" fmla="*/ 0 h 19"/>
                  <a:gd name="T88" fmla="*/ 12 w 12"/>
                  <a:gd name="T89" fmla="*/ 0 h 19"/>
                  <a:gd name="T90" fmla="*/ 12 w 12"/>
                  <a:gd name="T91" fmla="*/ 0 h 19"/>
                  <a:gd name="T92" fmla="*/ 12 w 12"/>
                  <a:gd name="T93" fmla="*/ 0 h 19"/>
                  <a:gd name="T94" fmla="*/ 12 w 12"/>
                  <a:gd name="T95" fmla="*/ 0 h 19"/>
                  <a:gd name="T96" fmla="*/ 12 w 12"/>
                  <a:gd name="T97" fmla="*/ 0 h 19"/>
                  <a:gd name="T98" fmla="*/ 12 w 12"/>
                  <a:gd name="T99" fmla="*/ 0 h 19"/>
                  <a:gd name="T100" fmla="*/ 12 w 12"/>
                  <a:gd name="T101" fmla="*/ 0 h 1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2"/>
                  <a:gd name="T154" fmla="*/ 0 h 19"/>
                  <a:gd name="T155" fmla="*/ 12 w 12"/>
                  <a:gd name="T156" fmla="*/ 19 h 19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2" h="19">
                    <a:moveTo>
                      <a:pt x="0" y="19"/>
                    </a:moveTo>
                    <a:lnTo>
                      <a:pt x="0" y="19"/>
                    </a:lnTo>
                    <a:lnTo>
                      <a:pt x="0" y="9"/>
                    </a:lnTo>
                    <a:lnTo>
                      <a:pt x="12" y="9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CCFFFF"/>
              </a:solidFill>
              <a:ln w="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30" name="Freeform 237"/>
              <p:cNvSpPr>
                <a:spLocks/>
              </p:cNvSpPr>
              <p:nvPr/>
            </p:nvSpPr>
            <p:spPr bwMode="auto">
              <a:xfrm>
                <a:off x="2657" y="2343"/>
                <a:ext cx="11" cy="20"/>
              </a:xfrm>
              <a:custGeom>
                <a:avLst/>
                <a:gdLst>
                  <a:gd name="T0" fmla="*/ 0 w 11"/>
                  <a:gd name="T1" fmla="*/ 20 h 20"/>
                  <a:gd name="T2" fmla="*/ 0 w 11"/>
                  <a:gd name="T3" fmla="*/ 20 h 20"/>
                  <a:gd name="T4" fmla="*/ 0 w 11"/>
                  <a:gd name="T5" fmla="*/ 20 h 20"/>
                  <a:gd name="T6" fmla="*/ 0 w 11"/>
                  <a:gd name="T7" fmla="*/ 20 h 20"/>
                  <a:gd name="T8" fmla="*/ 0 w 11"/>
                  <a:gd name="T9" fmla="*/ 20 h 20"/>
                  <a:gd name="T10" fmla="*/ 0 w 11"/>
                  <a:gd name="T11" fmla="*/ 20 h 20"/>
                  <a:gd name="T12" fmla="*/ 0 w 11"/>
                  <a:gd name="T13" fmla="*/ 20 h 20"/>
                  <a:gd name="T14" fmla="*/ 0 w 11"/>
                  <a:gd name="T15" fmla="*/ 20 h 20"/>
                  <a:gd name="T16" fmla="*/ 0 w 11"/>
                  <a:gd name="T17" fmla="*/ 10 h 20"/>
                  <a:gd name="T18" fmla="*/ 0 w 11"/>
                  <a:gd name="T19" fmla="*/ 10 h 20"/>
                  <a:gd name="T20" fmla="*/ 0 w 11"/>
                  <a:gd name="T21" fmla="*/ 10 h 20"/>
                  <a:gd name="T22" fmla="*/ 0 w 11"/>
                  <a:gd name="T23" fmla="*/ 10 h 20"/>
                  <a:gd name="T24" fmla="*/ 0 w 11"/>
                  <a:gd name="T25" fmla="*/ 10 h 20"/>
                  <a:gd name="T26" fmla="*/ 0 w 11"/>
                  <a:gd name="T27" fmla="*/ 10 h 20"/>
                  <a:gd name="T28" fmla="*/ 0 w 11"/>
                  <a:gd name="T29" fmla="*/ 10 h 20"/>
                  <a:gd name="T30" fmla="*/ 0 w 11"/>
                  <a:gd name="T31" fmla="*/ 10 h 20"/>
                  <a:gd name="T32" fmla="*/ 0 w 11"/>
                  <a:gd name="T33" fmla="*/ 10 h 20"/>
                  <a:gd name="T34" fmla="*/ 0 w 11"/>
                  <a:gd name="T35" fmla="*/ 10 h 20"/>
                  <a:gd name="T36" fmla="*/ 0 w 11"/>
                  <a:gd name="T37" fmla="*/ 10 h 20"/>
                  <a:gd name="T38" fmla="*/ 0 w 11"/>
                  <a:gd name="T39" fmla="*/ 10 h 20"/>
                  <a:gd name="T40" fmla="*/ 0 w 11"/>
                  <a:gd name="T41" fmla="*/ 10 h 20"/>
                  <a:gd name="T42" fmla="*/ 0 w 11"/>
                  <a:gd name="T43" fmla="*/ 10 h 20"/>
                  <a:gd name="T44" fmla="*/ 0 w 11"/>
                  <a:gd name="T45" fmla="*/ 10 h 20"/>
                  <a:gd name="T46" fmla="*/ 0 w 11"/>
                  <a:gd name="T47" fmla="*/ 10 h 20"/>
                  <a:gd name="T48" fmla="*/ 0 w 11"/>
                  <a:gd name="T49" fmla="*/ 10 h 20"/>
                  <a:gd name="T50" fmla="*/ 0 w 11"/>
                  <a:gd name="T51" fmla="*/ 10 h 20"/>
                  <a:gd name="T52" fmla="*/ 0 w 11"/>
                  <a:gd name="T53" fmla="*/ 10 h 20"/>
                  <a:gd name="T54" fmla="*/ 0 w 11"/>
                  <a:gd name="T55" fmla="*/ 10 h 20"/>
                  <a:gd name="T56" fmla="*/ 0 w 11"/>
                  <a:gd name="T57" fmla="*/ 10 h 20"/>
                  <a:gd name="T58" fmla="*/ 0 w 11"/>
                  <a:gd name="T59" fmla="*/ 10 h 20"/>
                  <a:gd name="T60" fmla="*/ 0 w 11"/>
                  <a:gd name="T61" fmla="*/ 10 h 20"/>
                  <a:gd name="T62" fmla="*/ 0 w 11"/>
                  <a:gd name="T63" fmla="*/ 10 h 20"/>
                  <a:gd name="T64" fmla="*/ 0 w 11"/>
                  <a:gd name="T65" fmla="*/ 0 h 20"/>
                  <a:gd name="T66" fmla="*/ 11 w 11"/>
                  <a:gd name="T67" fmla="*/ 0 h 20"/>
                  <a:gd name="T68" fmla="*/ 11 w 11"/>
                  <a:gd name="T69" fmla="*/ 0 h 20"/>
                  <a:gd name="T70" fmla="*/ 11 w 11"/>
                  <a:gd name="T71" fmla="*/ 0 h 20"/>
                  <a:gd name="T72" fmla="*/ 11 w 11"/>
                  <a:gd name="T73" fmla="*/ 0 h 20"/>
                  <a:gd name="T74" fmla="*/ 11 w 11"/>
                  <a:gd name="T75" fmla="*/ 0 h 20"/>
                  <a:gd name="T76" fmla="*/ 11 w 11"/>
                  <a:gd name="T77" fmla="*/ 0 h 20"/>
                  <a:gd name="T78" fmla="*/ 11 w 11"/>
                  <a:gd name="T79" fmla="*/ 0 h 20"/>
                  <a:gd name="T80" fmla="*/ 11 w 11"/>
                  <a:gd name="T81" fmla="*/ 0 h 20"/>
                  <a:gd name="T82" fmla="*/ 11 w 11"/>
                  <a:gd name="T83" fmla="*/ 0 h 20"/>
                  <a:gd name="T84" fmla="*/ 11 w 11"/>
                  <a:gd name="T85" fmla="*/ 0 h 20"/>
                  <a:gd name="T86" fmla="*/ 11 w 11"/>
                  <a:gd name="T87" fmla="*/ 0 h 20"/>
                  <a:gd name="T88" fmla="*/ 11 w 11"/>
                  <a:gd name="T89" fmla="*/ 0 h 20"/>
                  <a:gd name="T90" fmla="*/ 11 w 11"/>
                  <a:gd name="T91" fmla="*/ 0 h 20"/>
                  <a:gd name="T92" fmla="*/ 11 w 11"/>
                  <a:gd name="T93" fmla="*/ 0 h 20"/>
                  <a:gd name="T94" fmla="*/ 11 w 11"/>
                  <a:gd name="T95" fmla="*/ 0 h 20"/>
                  <a:gd name="T96" fmla="*/ 11 w 11"/>
                  <a:gd name="T97" fmla="*/ 0 h 20"/>
                  <a:gd name="T98" fmla="*/ 11 w 11"/>
                  <a:gd name="T99" fmla="*/ 0 h 2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1"/>
                  <a:gd name="T151" fmla="*/ 0 h 20"/>
                  <a:gd name="T152" fmla="*/ 11 w 11"/>
                  <a:gd name="T153" fmla="*/ 20 h 2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1" h="20">
                    <a:moveTo>
                      <a:pt x="0" y="20"/>
                    </a:moveTo>
                    <a:lnTo>
                      <a:pt x="0" y="2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CCFFFF"/>
              </a:solidFill>
              <a:ln w="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31" name="Freeform 238"/>
              <p:cNvSpPr>
                <a:spLocks/>
              </p:cNvSpPr>
              <p:nvPr/>
            </p:nvSpPr>
            <p:spPr bwMode="auto">
              <a:xfrm>
                <a:off x="2668" y="2324"/>
                <a:ext cx="1" cy="19"/>
              </a:xfrm>
              <a:custGeom>
                <a:avLst/>
                <a:gdLst>
                  <a:gd name="T0" fmla="*/ 0 w 1"/>
                  <a:gd name="T1" fmla="*/ 19 h 19"/>
                  <a:gd name="T2" fmla="*/ 0 w 1"/>
                  <a:gd name="T3" fmla="*/ 19 h 19"/>
                  <a:gd name="T4" fmla="*/ 0 w 1"/>
                  <a:gd name="T5" fmla="*/ 19 h 19"/>
                  <a:gd name="T6" fmla="*/ 0 w 1"/>
                  <a:gd name="T7" fmla="*/ 19 h 19"/>
                  <a:gd name="T8" fmla="*/ 0 w 1"/>
                  <a:gd name="T9" fmla="*/ 19 h 19"/>
                  <a:gd name="T10" fmla="*/ 0 w 1"/>
                  <a:gd name="T11" fmla="*/ 19 h 19"/>
                  <a:gd name="T12" fmla="*/ 0 w 1"/>
                  <a:gd name="T13" fmla="*/ 19 h 19"/>
                  <a:gd name="T14" fmla="*/ 0 w 1"/>
                  <a:gd name="T15" fmla="*/ 19 h 19"/>
                  <a:gd name="T16" fmla="*/ 0 w 1"/>
                  <a:gd name="T17" fmla="*/ 19 h 19"/>
                  <a:gd name="T18" fmla="*/ 0 w 1"/>
                  <a:gd name="T19" fmla="*/ 19 h 19"/>
                  <a:gd name="T20" fmla="*/ 0 w 1"/>
                  <a:gd name="T21" fmla="*/ 9 h 19"/>
                  <a:gd name="T22" fmla="*/ 0 w 1"/>
                  <a:gd name="T23" fmla="*/ 9 h 19"/>
                  <a:gd name="T24" fmla="*/ 0 w 1"/>
                  <a:gd name="T25" fmla="*/ 9 h 19"/>
                  <a:gd name="T26" fmla="*/ 0 w 1"/>
                  <a:gd name="T27" fmla="*/ 9 h 19"/>
                  <a:gd name="T28" fmla="*/ 0 w 1"/>
                  <a:gd name="T29" fmla="*/ 9 h 19"/>
                  <a:gd name="T30" fmla="*/ 0 w 1"/>
                  <a:gd name="T31" fmla="*/ 9 h 19"/>
                  <a:gd name="T32" fmla="*/ 0 w 1"/>
                  <a:gd name="T33" fmla="*/ 9 h 19"/>
                  <a:gd name="T34" fmla="*/ 0 w 1"/>
                  <a:gd name="T35" fmla="*/ 9 h 19"/>
                  <a:gd name="T36" fmla="*/ 0 w 1"/>
                  <a:gd name="T37" fmla="*/ 9 h 19"/>
                  <a:gd name="T38" fmla="*/ 0 w 1"/>
                  <a:gd name="T39" fmla="*/ 9 h 19"/>
                  <a:gd name="T40" fmla="*/ 0 w 1"/>
                  <a:gd name="T41" fmla="*/ 9 h 19"/>
                  <a:gd name="T42" fmla="*/ 0 w 1"/>
                  <a:gd name="T43" fmla="*/ 9 h 19"/>
                  <a:gd name="T44" fmla="*/ 0 w 1"/>
                  <a:gd name="T45" fmla="*/ 9 h 19"/>
                  <a:gd name="T46" fmla="*/ 0 w 1"/>
                  <a:gd name="T47" fmla="*/ 9 h 19"/>
                  <a:gd name="T48" fmla="*/ 0 w 1"/>
                  <a:gd name="T49" fmla="*/ 9 h 19"/>
                  <a:gd name="T50" fmla="*/ 0 w 1"/>
                  <a:gd name="T51" fmla="*/ 9 h 19"/>
                  <a:gd name="T52" fmla="*/ 0 w 1"/>
                  <a:gd name="T53" fmla="*/ 9 h 19"/>
                  <a:gd name="T54" fmla="*/ 0 w 1"/>
                  <a:gd name="T55" fmla="*/ 9 h 19"/>
                  <a:gd name="T56" fmla="*/ 0 w 1"/>
                  <a:gd name="T57" fmla="*/ 9 h 19"/>
                  <a:gd name="T58" fmla="*/ 0 w 1"/>
                  <a:gd name="T59" fmla="*/ 9 h 19"/>
                  <a:gd name="T60" fmla="*/ 0 w 1"/>
                  <a:gd name="T61" fmla="*/ 9 h 19"/>
                  <a:gd name="T62" fmla="*/ 0 w 1"/>
                  <a:gd name="T63" fmla="*/ 9 h 19"/>
                  <a:gd name="T64" fmla="*/ 0 w 1"/>
                  <a:gd name="T65" fmla="*/ 9 h 19"/>
                  <a:gd name="T66" fmla="*/ 0 w 1"/>
                  <a:gd name="T67" fmla="*/ 9 h 19"/>
                  <a:gd name="T68" fmla="*/ 0 w 1"/>
                  <a:gd name="T69" fmla="*/ 9 h 19"/>
                  <a:gd name="T70" fmla="*/ 0 w 1"/>
                  <a:gd name="T71" fmla="*/ 9 h 19"/>
                  <a:gd name="T72" fmla="*/ 0 w 1"/>
                  <a:gd name="T73" fmla="*/ 9 h 19"/>
                  <a:gd name="T74" fmla="*/ 0 w 1"/>
                  <a:gd name="T75" fmla="*/ 9 h 19"/>
                  <a:gd name="T76" fmla="*/ 0 w 1"/>
                  <a:gd name="T77" fmla="*/ 9 h 19"/>
                  <a:gd name="T78" fmla="*/ 0 w 1"/>
                  <a:gd name="T79" fmla="*/ 9 h 19"/>
                  <a:gd name="T80" fmla="*/ 0 w 1"/>
                  <a:gd name="T81" fmla="*/ 9 h 19"/>
                  <a:gd name="T82" fmla="*/ 0 w 1"/>
                  <a:gd name="T83" fmla="*/ 0 h 19"/>
                  <a:gd name="T84" fmla="*/ 0 w 1"/>
                  <a:gd name="T85" fmla="*/ 0 h 19"/>
                  <a:gd name="T86" fmla="*/ 0 w 1"/>
                  <a:gd name="T87" fmla="*/ 0 h 19"/>
                  <a:gd name="T88" fmla="*/ 0 w 1"/>
                  <a:gd name="T89" fmla="*/ 0 h 19"/>
                  <a:gd name="T90" fmla="*/ 0 w 1"/>
                  <a:gd name="T91" fmla="*/ 0 h 19"/>
                  <a:gd name="T92" fmla="*/ 0 w 1"/>
                  <a:gd name="T93" fmla="*/ 0 h 19"/>
                  <a:gd name="T94" fmla="*/ 0 w 1"/>
                  <a:gd name="T95" fmla="*/ 0 h 19"/>
                  <a:gd name="T96" fmla="*/ 0 w 1"/>
                  <a:gd name="T97" fmla="*/ 0 h 19"/>
                  <a:gd name="T98" fmla="*/ 0 w 1"/>
                  <a:gd name="T99" fmla="*/ 0 h 19"/>
                  <a:gd name="T100" fmla="*/ 0 w 1"/>
                  <a:gd name="T101" fmla="*/ 0 h 1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"/>
                  <a:gd name="T154" fmla="*/ 0 h 19"/>
                  <a:gd name="T155" fmla="*/ 1 w 1"/>
                  <a:gd name="T156" fmla="*/ 19 h 19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" h="19">
                    <a:moveTo>
                      <a:pt x="0" y="19"/>
                    </a:moveTo>
                    <a:lnTo>
                      <a:pt x="0" y="19"/>
                    </a:lnTo>
                    <a:lnTo>
                      <a:pt x="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FF"/>
              </a:solidFill>
              <a:ln w="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32" name="Freeform 239"/>
              <p:cNvSpPr>
                <a:spLocks/>
              </p:cNvSpPr>
              <p:nvPr/>
            </p:nvSpPr>
            <p:spPr bwMode="auto">
              <a:xfrm>
                <a:off x="2668" y="2314"/>
                <a:ext cx="12" cy="10"/>
              </a:xfrm>
              <a:custGeom>
                <a:avLst/>
                <a:gdLst>
                  <a:gd name="T0" fmla="*/ 0 w 12"/>
                  <a:gd name="T1" fmla="*/ 10 h 10"/>
                  <a:gd name="T2" fmla="*/ 12 w 12"/>
                  <a:gd name="T3" fmla="*/ 10 h 10"/>
                  <a:gd name="T4" fmla="*/ 12 w 12"/>
                  <a:gd name="T5" fmla="*/ 10 h 10"/>
                  <a:gd name="T6" fmla="*/ 12 w 12"/>
                  <a:gd name="T7" fmla="*/ 10 h 10"/>
                  <a:gd name="T8" fmla="*/ 12 w 12"/>
                  <a:gd name="T9" fmla="*/ 10 h 10"/>
                  <a:gd name="T10" fmla="*/ 12 w 12"/>
                  <a:gd name="T11" fmla="*/ 10 h 10"/>
                  <a:gd name="T12" fmla="*/ 12 w 12"/>
                  <a:gd name="T13" fmla="*/ 10 h 10"/>
                  <a:gd name="T14" fmla="*/ 12 w 12"/>
                  <a:gd name="T15" fmla="*/ 10 h 10"/>
                  <a:gd name="T16" fmla="*/ 12 w 12"/>
                  <a:gd name="T17" fmla="*/ 10 h 10"/>
                  <a:gd name="T18" fmla="*/ 12 w 12"/>
                  <a:gd name="T19" fmla="*/ 10 h 10"/>
                  <a:gd name="T20" fmla="*/ 12 w 12"/>
                  <a:gd name="T21" fmla="*/ 10 h 10"/>
                  <a:gd name="T22" fmla="*/ 12 w 12"/>
                  <a:gd name="T23" fmla="*/ 10 h 10"/>
                  <a:gd name="T24" fmla="*/ 12 w 12"/>
                  <a:gd name="T25" fmla="*/ 10 h 10"/>
                  <a:gd name="T26" fmla="*/ 12 w 12"/>
                  <a:gd name="T27" fmla="*/ 10 h 10"/>
                  <a:gd name="T28" fmla="*/ 12 w 12"/>
                  <a:gd name="T29" fmla="*/ 10 h 10"/>
                  <a:gd name="T30" fmla="*/ 12 w 12"/>
                  <a:gd name="T31" fmla="*/ 10 h 10"/>
                  <a:gd name="T32" fmla="*/ 12 w 12"/>
                  <a:gd name="T33" fmla="*/ 10 h 10"/>
                  <a:gd name="T34" fmla="*/ 12 w 12"/>
                  <a:gd name="T35" fmla="*/ 10 h 10"/>
                  <a:gd name="T36" fmla="*/ 12 w 12"/>
                  <a:gd name="T37" fmla="*/ 10 h 10"/>
                  <a:gd name="T38" fmla="*/ 12 w 12"/>
                  <a:gd name="T39" fmla="*/ 10 h 10"/>
                  <a:gd name="T40" fmla="*/ 12 w 12"/>
                  <a:gd name="T41" fmla="*/ 10 h 10"/>
                  <a:gd name="T42" fmla="*/ 12 w 12"/>
                  <a:gd name="T43" fmla="*/ 10 h 10"/>
                  <a:gd name="T44" fmla="*/ 12 w 12"/>
                  <a:gd name="T45" fmla="*/ 10 h 10"/>
                  <a:gd name="T46" fmla="*/ 12 w 12"/>
                  <a:gd name="T47" fmla="*/ 10 h 10"/>
                  <a:gd name="T48" fmla="*/ 12 w 12"/>
                  <a:gd name="T49" fmla="*/ 10 h 10"/>
                  <a:gd name="T50" fmla="*/ 12 w 12"/>
                  <a:gd name="T51" fmla="*/ 10 h 10"/>
                  <a:gd name="T52" fmla="*/ 12 w 12"/>
                  <a:gd name="T53" fmla="*/ 10 h 10"/>
                  <a:gd name="T54" fmla="*/ 12 w 12"/>
                  <a:gd name="T55" fmla="*/ 10 h 10"/>
                  <a:gd name="T56" fmla="*/ 12 w 12"/>
                  <a:gd name="T57" fmla="*/ 10 h 10"/>
                  <a:gd name="T58" fmla="*/ 12 w 12"/>
                  <a:gd name="T59" fmla="*/ 0 h 10"/>
                  <a:gd name="T60" fmla="*/ 12 w 12"/>
                  <a:gd name="T61" fmla="*/ 0 h 10"/>
                  <a:gd name="T62" fmla="*/ 12 w 12"/>
                  <a:gd name="T63" fmla="*/ 0 h 10"/>
                  <a:gd name="T64" fmla="*/ 12 w 12"/>
                  <a:gd name="T65" fmla="*/ 0 h 10"/>
                  <a:gd name="T66" fmla="*/ 12 w 12"/>
                  <a:gd name="T67" fmla="*/ 0 h 10"/>
                  <a:gd name="T68" fmla="*/ 12 w 12"/>
                  <a:gd name="T69" fmla="*/ 0 h 10"/>
                  <a:gd name="T70" fmla="*/ 12 w 12"/>
                  <a:gd name="T71" fmla="*/ 0 h 10"/>
                  <a:gd name="T72" fmla="*/ 12 w 12"/>
                  <a:gd name="T73" fmla="*/ 0 h 10"/>
                  <a:gd name="T74" fmla="*/ 12 w 12"/>
                  <a:gd name="T75" fmla="*/ 0 h 10"/>
                  <a:gd name="T76" fmla="*/ 12 w 12"/>
                  <a:gd name="T77" fmla="*/ 0 h 10"/>
                  <a:gd name="T78" fmla="*/ 12 w 12"/>
                  <a:gd name="T79" fmla="*/ 0 h 10"/>
                  <a:gd name="T80" fmla="*/ 12 w 12"/>
                  <a:gd name="T81" fmla="*/ 0 h 10"/>
                  <a:gd name="T82" fmla="*/ 12 w 12"/>
                  <a:gd name="T83" fmla="*/ 0 h 10"/>
                  <a:gd name="T84" fmla="*/ 12 w 12"/>
                  <a:gd name="T85" fmla="*/ 0 h 10"/>
                  <a:gd name="T86" fmla="*/ 12 w 12"/>
                  <a:gd name="T87" fmla="*/ 0 h 10"/>
                  <a:gd name="T88" fmla="*/ 12 w 12"/>
                  <a:gd name="T89" fmla="*/ 0 h 10"/>
                  <a:gd name="T90" fmla="*/ 12 w 12"/>
                  <a:gd name="T91" fmla="*/ 0 h 10"/>
                  <a:gd name="T92" fmla="*/ 12 w 12"/>
                  <a:gd name="T93" fmla="*/ 0 h 10"/>
                  <a:gd name="T94" fmla="*/ 12 w 12"/>
                  <a:gd name="T95" fmla="*/ 0 h 10"/>
                  <a:gd name="T96" fmla="*/ 12 w 12"/>
                  <a:gd name="T97" fmla="*/ 0 h 10"/>
                  <a:gd name="T98" fmla="*/ 12 w 12"/>
                  <a:gd name="T99" fmla="*/ 0 h 10"/>
                  <a:gd name="T100" fmla="*/ 12 w 12"/>
                  <a:gd name="T101" fmla="*/ 0 h 1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2"/>
                  <a:gd name="T154" fmla="*/ 0 h 10"/>
                  <a:gd name="T155" fmla="*/ 12 w 12"/>
                  <a:gd name="T156" fmla="*/ 10 h 10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2" h="10">
                    <a:moveTo>
                      <a:pt x="0" y="10"/>
                    </a:moveTo>
                    <a:lnTo>
                      <a:pt x="12" y="10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CCFFFF"/>
              </a:solidFill>
              <a:ln w="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33" name="Freeform 240"/>
              <p:cNvSpPr>
                <a:spLocks/>
              </p:cNvSpPr>
              <p:nvPr/>
            </p:nvSpPr>
            <p:spPr bwMode="auto">
              <a:xfrm>
                <a:off x="2680" y="2304"/>
                <a:ext cx="12" cy="10"/>
              </a:xfrm>
              <a:custGeom>
                <a:avLst/>
                <a:gdLst>
                  <a:gd name="T0" fmla="*/ 0 w 12"/>
                  <a:gd name="T1" fmla="*/ 10 h 10"/>
                  <a:gd name="T2" fmla="*/ 0 w 12"/>
                  <a:gd name="T3" fmla="*/ 10 h 10"/>
                  <a:gd name="T4" fmla="*/ 0 w 12"/>
                  <a:gd name="T5" fmla="*/ 10 h 10"/>
                  <a:gd name="T6" fmla="*/ 0 w 12"/>
                  <a:gd name="T7" fmla="*/ 10 h 10"/>
                  <a:gd name="T8" fmla="*/ 0 w 12"/>
                  <a:gd name="T9" fmla="*/ 10 h 10"/>
                  <a:gd name="T10" fmla="*/ 0 w 12"/>
                  <a:gd name="T11" fmla="*/ 10 h 10"/>
                  <a:gd name="T12" fmla="*/ 0 w 12"/>
                  <a:gd name="T13" fmla="*/ 10 h 10"/>
                  <a:gd name="T14" fmla="*/ 0 w 12"/>
                  <a:gd name="T15" fmla="*/ 10 h 10"/>
                  <a:gd name="T16" fmla="*/ 0 w 12"/>
                  <a:gd name="T17" fmla="*/ 10 h 10"/>
                  <a:gd name="T18" fmla="*/ 0 w 12"/>
                  <a:gd name="T19" fmla="*/ 10 h 10"/>
                  <a:gd name="T20" fmla="*/ 0 w 12"/>
                  <a:gd name="T21" fmla="*/ 10 h 10"/>
                  <a:gd name="T22" fmla="*/ 0 w 12"/>
                  <a:gd name="T23" fmla="*/ 10 h 10"/>
                  <a:gd name="T24" fmla="*/ 0 w 12"/>
                  <a:gd name="T25" fmla="*/ 10 h 10"/>
                  <a:gd name="T26" fmla="*/ 0 w 12"/>
                  <a:gd name="T27" fmla="*/ 10 h 10"/>
                  <a:gd name="T28" fmla="*/ 0 w 12"/>
                  <a:gd name="T29" fmla="*/ 10 h 10"/>
                  <a:gd name="T30" fmla="*/ 0 w 12"/>
                  <a:gd name="T31" fmla="*/ 10 h 10"/>
                  <a:gd name="T32" fmla="*/ 0 w 12"/>
                  <a:gd name="T33" fmla="*/ 10 h 10"/>
                  <a:gd name="T34" fmla="*/ 0 w 12"/>
                  <a:gd name="T35" fmla="*/ 10 h 10"/>
                  <a:gd name="T36" fmla="*/ 12 w 12"/>
                  <a:gd name="T37" fmla="*/ 10 h 10"/>
                  <a:gd name="T38" fmla="*/ 12 w 12"/>
                  <a:gd name="T39" fmla="*/ 10 h 10"/>
                  <a:gd name="T40" fmla="*/ 12 w 12"/>
                  <a:gd name="T41" fmla="*/ 10 h 10"/>
                  <a:gd name="T42" fmla="*/ 12 w 12"/>
                  <a:gd name="T43" fmla="*/ 10 h 10"/>
                  <a:gd name="T44" fmla="*/ 12 w 12"/>
                  <a:gd name="T45" fmla="*/ 10 h 10"/>
                  <a:gd name="T46" fmla="*/ 12 w 12"/>
                  <a:gd name="T47" fmla="*/ 10 h 10"/>
                  <a:gd name="T48" fmla="*/ 12 w 12"/>
                  <a:gd name="T49" fmla="*/ 10 h 10"/>
                  <a:gd name="T50" fmla="*/ 12 w 12"/>
                  <a:gd name="T51" fmla="*/ 10 h 10"/>
                  <a:gd name="T52" fmla="*/ 12 w 12"/>
                  <a:gd name="T53" fmla="*/ 10 h 10"/>
                  <a:gd name="T54" fmla="*/ 12 w 12"/>
                  <a:gd name="T55" fmla="*/ 10 h 10"/>
                  <a:gd name="T56" fmla="*/ 12 w 12"/>
                  <a:gd name="T57" fmla="*/ 10 h 10"/>
                  <a:gd name="T58" fmla="*/ 12 w 12"/>
                  <a:gd name="T59" fmla="*/ 10 h 10"/>
                  <a:gd name="T60" fmla="*/ 12 w 12"/>
                  <a:gd name="T61" fmla="*/ 10 h 10"/>
                  <a:gd name="T62" fmla="*/ 12 w 12"/>
                  <a:gd name="T63" fmla="*/ 10 h 10"/>
                  <a:gd name="T64" fmla="*/ 12 w 12"/>
                  <a:gd name="T65" fmla="*/ 10 h 10"/>
                  <a:gd name="T66" fmla="*/ 12 w 12"/>
                  <a:gd name="T67" fmla="*/ 10 h 10"/>
                  <a:gd name="T68" fmla="*/ 12 w 12"/>
                  <a:gd name="T69" fmla="*/ 10 h 10"/>
                  <a:gd name="T70" fmla="*/ 12 w 12"/>
                  <a:gd name="T71" fmla="*/ 10 h 10"/>
                  <a:gd name="T72" fmla="*/ 12 w 12"/>
                  <a:gd name="T73" fmla="*/ 10 h 10"/>
                  <a:gd name="T74" fmla="*/ 12 w 12"/>
                  <a:gd name="T75" fmla="*/ 10 h 10"/>
                  <a:gd name="T76" fmla="*/ 12 w 12"/>
                  <a:gd name="T77" fmla="*/ 10 h 10"/>
                  <a:gd name="T78" fmla="*/ 12 w 12"/>
                  <a:gd name="T79" fmla="*/ 10 h 10"/>
                  <a:gd name="T80" fmla="*/ 12 w 12"/>
                  <a:gd name="T81" fmla="*/ 0 h 10"/>
                  <a:gd name="T82" fmla="*/ 12 w 12"/>
                  <a:gd name="T83" fmla="*/ 0 h 10"/>
                  <a:gd name="T84" fmla="*/ 12 w 12"/>
                  <a:gd name="T85" fmla="*/ 0 h 10"/>
                  <a:gd name="T86" fmla="*/ 12 w 12"/>
                  <a:gd name="T87" fmla="*/ 0 h 10"/>
                  <a:gd name="T88" fmla="*/ 12 w 12"/>
                  <a:gd name="T89" fmla="*/ 0 h 10"/>
                  <a:gd name="T90" fmla="*/ 12 w 12"/>
                  <a:gd name="T91" fmla="*/ 0 h 10"/>
                  <a:gd name="T92" fmla="*/ 12 w 12"/>
                  <a:gd name="T93" fmla="*/ 0 h 10"/>
                  <a:gd name="T94" fmla="*/ 12 w 12"/>
                  <a:gd name="T95" fmla="*/ 0 h 10"/>
                  <a:gd name="T96" fmla="*/ 12 w 12"/>
                  <a:gd name="T97" fmla="*/ 0 h 10"/>
                  <a:gd name="T98" fmla="*/ 12 w 12"/>
                  <a:gd name="T99" fmla="*/ 0 h 10"/>
                  <a:gd name="T100" fmla="*/ 12 w 12"/>
                  <a:gd name="T101" fmla="*/ 0 h 1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2"/>
                  <a:gd name="T154" fmla="*/ 0 h 10"/>
                  <a:gd name="T155" fmla="*/ 12 w 12"/>
                  <a:gd name="T156" fmla="*/ 10 h 10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2" h="10">
                    <a:moveTo>
                      <a:pt x="0" y="10"/>
                    </a:moveTo>
                    <a:lnTo>
                      <a:pt x="0" y="10"/>
                    </a:lnTo>
                    <a:lnTo>
                      <a:pt x="12" y="10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CCFFFF"/>
              </a:solidFill>
              <a:ln w="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34" name="Freeform 241"/>
              <p:cNvSpPr>
                <a:spLocks/>
              </p:cNvSpPr>
              <p:nvPr/>
            </p:nvSpPr>
            <p:spPr bwMode="auto">
              <a:xfrm>
                <a:off x="2692" y="2304"/>
                <a:ext cx="11" cy="1"/>
              </a:xfrm>
              <a:custGeom>
                <a:avLst/>
                <a:gdLst>
                  <a:gd name="T0" fmla="*/ 0 w 11"/>
                  <a:gd name="T1" fmla="*/ 0 h 1"/>
                  <a:gd name="T2" fmla="*/ 0 w 11"/>
                  <a:gd name="T3" fmla="*/ 0 h 1"/>
                  <a:gd name="T4" fmla="*/ 0 w 11"/>
                  <a:gd name="T5" fmla="*/ 0 h 1"/>
                  <a:gd name="T6" fmla="*/ 0 w 11"/>
                  <a:gd name="T7" fmla="*/ 0 h 1"/>
                  <a:gd name="T8" fmla="*/ 0 w 11"/>
                  <a:gd name="T9" fmla="*/ 0 h 1"/>
                  <a:gd name="T10" fmla="*/ 0 w 11"/>
                  <a:gd name="T11" fmla="*/ 0 h 1"/>
                  <a:gd name="T12" fmla="*/ 0 w 11"/>
                  <a:gd name="T13" fmla="*/ 0 h 1"/>
                  <a:gd name="T14" fmla="*/ 0 w 11"/>
                  <a:gd name="T15" fmla="*/ 0 h 1"/>
                  <a:gd name="T16" fmla="*/ 0 w 11"/>
                  <a:gd name="T17" fmla="*/ 0 h 1"/>
                  <a:gd name="T18" fmla="*/ 0 w 11"/>
                  <a:gd name="T19" fmla="*/ 0 h 1"/>
                  <a:gd name="T20" fmla="*/ 0 w 11"/>
                  <a:gd name="T21" fmla="*/ 0 h 1"/>
                  <a:gd name="T22" fmla="*/ 0 w 11"/>
                  <a:gd name="T23" fmla="*/ 0 h 1"/>
                  <a:gd name="T24" fmla="*/ 0 w 11"/>
                  <a:gd name="T25" fmla="*/ 0 h 1"/>
                  <a:gd name="T26" fmla="*/ 0 w 11"/>
                  <a:gd name="T27" fmla="*/ 0 h 1"/>
                  <a:gd name="T28" fmla="*/ 0 w 11"/>
                  <a:gd name="T29" fmla="*/ 0 h 1"/>
                  <a:gd name="T30" fmla="*/ 0 w 11"/>
                  <a:gd name="T31" fmla="*/ 0 h 1"/>
                  <a:gd name="T32" fmla="*/ 0 w 11"/>
                  <a:gd name="T33" fmla="*/ 0 h 1"/>
                  <a:gd name="T34" fmla="*/ 0 w 11"/>
                  <a:gd name="T35" fmla="*/ 0 h 1"/>
                  <a:gd name="T36" fmla="*/ 0 w 11"/>
                  <a:gd name="T37" fmla="*/ 0 h 1"/>
                  <a:gd name="T38" fmla="*/ 0 w 11"/>
                  <a:gd name="T39" fmla="*/ 0 h 1"/>
                  <a:gd name="T40" fmla="*/ 0 w 11"/>
                  <a:gd name="T41" fmla="*/ 0 h 1"/>
                  <a:gd name="T42" fmla="*/ 0 w 11"/>
                  <a:gd name="T43" fmla="*/ 0 h 1"/>
                  <a:gd name="T44" fmla="*/ 0 w 11"/>
                  <a:gd name="T45" fmla="*/ 0 h 1"/>
                  <a:gd name="T46" fmla="*/ 0 w 11"/>
                  <a:gd name="T47" fmla="*/ 0 h 1"/>
                  <a:gd name="T48" fmla="*/ 0 w 11"/>
                  <a:gd name="T49" fmla="*/ 0 h 1"/>
                  <a:gd name="T50" fmla="*/ 0 w 11"/>
                  <a:gd name="T51" fmla="*/ 0 h 1"/>
                  <a:gd name="T52" fmla="*/ 0 w 11"/>
                  <a:gd name="T53" fmla="*/ 0 h 1"/>
                  <a:gd name="T54" fmla="*/ 0 w 11"/>
                  <a:gd name="T55" fmla="*/ 0 h 1"/>
                  <a:gd name="T56" fmla="*/ 0 w 11"/>
                  <a:gd name="T57" fmla="*/ 0 h 1"/>
                  <a:gd name="T58" fmla="*/ 0 w 11"/>
                  <a:gd name="T59" fmla="*/ 0 h 1"/>
                  <a:gd name="T60" fmla="*/ 0 w 11"/>
                  <a:gd name="T61" fmla="*/ 0 h 1"/>
                  <a:gd name="T62" fmla="*/ 0 w 11"/>
                  <a:gd name="T63" fmla="*/ 0 h 1"/>
                  <a:gd name="T64" fmla="*/ 0 w 11"/>
                  <a:gd name="T65" fmla="*/ 0 h 1"/>
                  <a:gd name="T66" fmla="*/ 0 w 11"/>
                  <a:gd name="T67" fmla="*/ 0 h 1"/>
                  <a:gd name="T68" fmla="*/ 11 w 11"/>
                  <a:gd name="T69" fmla="*/ 0 h 1"/>
                  <a:gd name="T70" fmla="*/ 11 w 11"/>
                  <a:gd name="T71" fmla="*/ 0 h 1"/>
                  <a:gd name="T72" fmla="*/ 11 w 11"/>
                  <a:gd name="T73" fmla="*/ 0 h 1"/>
                  <a:gd name="T74" fmla="*/ 11 w 11"/>
                  <a:gd name="T75" fmla="*/ 0 h 1"/>
                  <a:gd name="T76" fmla="*/ 11 w 11"/>
                  <a:gd name="T77" fmla="*/ 0 h 1"/>
                  <a:gd name="T78" fmla="*/ 11 w 11"/>
                  <a:gd name="T79" fmla="*/ 0 h 1"/>
                  <a:gd name="T80" fmla="*/ 11 w 11"/>
                  <a:gd name="T81" fmla="*/ 0 h 1"/>
                  <a:gd name="T82" fmla="*/ 11 w 11"/>
                  <a:gd name="T83" fmla="*/ 0 h 1"/>
                  <a:gd name="T84" fmla="*/ 11 w 11"/>
                  <a:gd name="T85" fmla="*/ 0 h 1"/>
                  <a:gd name="T86" fmla="*/ 11 w 11"/>
                  <a:gd name="T87" fmla="*/ 0 h 1"/>
                  <a:gd name="T88" fmla="*/ 11 w 11"/>
                  <a:gd name="T89" fmla="*/ 0 h 1"/>
                  <a:gd name="T90" fmla="*/ 11 w 11"/>
                  <a:gd name="T91" fmla="*/ 0 h 1"/>
                  <a:gd name="T92" fmla="*/ 11 w 11"/>
                  <a:gd name="T93" fmla="*/ 0 h 1"/>
                  <a:gd name="T94" fmla="*/ 11 w 11"/>
                  <a:gd name="T95" fmla="*/ 0 h 1"/>
                  <a:gd name="T96" fmla="*/ 11 w 11"/>
                  <a:gd name="T97" fmla="*/ 0 h 1"/>
                  <a:gd name="T98" fmla="*/ 11 w 11"/>
                  <a:gd name="T99" fmla="*/ 0 h 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1"/>
                  <a:gd name="T151" fmla="*/ 0 h 1"/>
                  <a:gd name="T152" fmla="*/ 11 w 11"/>
                  <a:gd name="T153" fmla="*/ 1 h 1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1" h="1">
                    <a:moveTo>
                      <a:pt x="0" y="0"/>
                    </a:moveTo>
                    <a:lnTo>
                      <a:pt x="0" y="0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CCFFFF"/>
              </a:solidFill>
              <a:ln w="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217" name="Line 242"/>
            <p:cNvSpPr>
              <a:spLocks noChangeShapeType="1"/>
            </p:cNvSpPr>
            <p:nvPr/>
          </p:nvSpPr>
          <p:spPr bwMode="auto">
            <a:xfrm>
              <a:off x="3648" y="2256"/>
              <a:ext cx="0" cy="124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18" name="Line 243"/>
            <p:cNvSpPr>
              <a:spLocks noChangeShapeType="1"/>
            </p:cNvSpPr>
            <p:nvPr/>
          </p:nvSpPr>
          <p:spPr bwMode="auto">
            <a:xfrm>
              <a:off x="2112" y="2880"/>
              <a:ext cx="2064" cy="0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19" name="Line 244"/>
            <p:cNvSpPr>
              <a:spLocks noChangeShapeType="1"/>
            </p:cNvSpPr>
            <p:nvPr/>
          </p:nvSpPr>
          <p:spPr bwMode="auto">
            <a:xfrm>
              <a:off x="2544" y="2688"/>
              <a:ext cx="1104" cy="192"/>
            </a:xfrm>
            <a:prstGeom prst="line">
              <a:avLst/>
            </a:prstGeom>
            <a:noFill/>
            <a:ln w="12700" cap="sq">
              <a:solidFill>
                <a:srgbClr val="FF33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20" name="Line 245"/>
            <p:cNvSpPr>
              <a:spLocks noChangeShapeType="1"/>
            </p:cNvSpPr>
            <p:nvPr/>
          </p:nvSpPr>
          <p:spPr bwMode="auto">
            <a:xfrm flipV="1">
              <a:off x="2544" y="2880"/>
              <a:ext cx="1104" cy="192"/>
            </a:xfrm>
            <a:prstGeom prst="line">
              <a:avLst/>
            </a:prstGeom>
            <a:noFill/>
            <a:ln w="12700" cap="sq">
              <a:solidFill>
                <a:srgbClr val="FF33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21" name="Oval 246"/>
            <p:cNvSpPr>
              <a:spLocks noChangeArrowheads="1"/>
            </p:cNvSpPr>
            <p:nvPr/>
          </p:nvSpPr>
          <p:spPr bwMode="auto">
            <a:xfrm>
              <a:off x="2064" y="2832"/>
              <a:ext cx="96" cy="96"/>
            </a:xfrm>
            <a:prstGeom prst="ellipse">
              <a:avLst/>
            </a:prstGeom>
            <a:solidFill>
              <a:srgbClr val="FF33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3222" name="Object 247"/>
            <p:cNvGraphicFramePr>
              <a:graphicFrameLocks noChangeAspect="1"/>
            </p:cNvGraphicFramePr>
            <p:nvPr/>
          </p:nvGraphicFramePr>
          <p:xfrm>
            <a:off x="1872" y="2784"/>
            <a:ext cx="19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01" name="公式" r:id="rId11" imgW="114201" imgH="139579" progId="Equation.3">
                    <p:embed/>
                  </p:oleObj>
                </mc:Choice>
                <mc:Fallback>
                  <p:oleObj name="公式" r:id="rId11" imgW="114201" imgH="139579" progId="Equation.3">
                    <p:embed/>
                    <p:pic>
                      <p:nvPicPr>
                        <p:cNvPr id="0" name="Object 2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784"/>
                          <a:ext cx="19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223" name="Object 248"/>
            <p:cNvGraphicFramePr>
              <a:graphicFrameLocks noChangeAspect="1"/>
            </p:cNvGraphicFramePr>
            <p:nvPr/>
          </p:nvGraphicFramePr>
          <p:xfrm>
            <a:off x="2620" y="2362"/>
            <a:ext cx="203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02" name="公式" r:id="rId12" imgW="152268" imgH="215713" progId="Equation.3">
                    <p:embed/>
                  </p:oleObj>
                </mc:Choice>
                <mc:Fallback>
                  <p:oleObj name="公式" r:id="rId12" imgW="152268" imgH="215713" progId="Equation.3">
                    <p:embed/>
                    <p:pic>
                      <p:nvPicPr>
                        <p:cNvPr id="0" name="Object 2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0" y="2362"/>
                          <a:ext cx="203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224" name="Object 249"/>
            <p:cNvGraphicFramePr>
              <a:graphicFrameLocks noChangeAspect="1"/>
            </p:cNvGraphicFramePr>
            <p:nvPr/>
          </p:nvGraphicFramePr>
          <p:xfrm>
            <a:off x="2544" y="3024"/>
            <a:ext cx="21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03" name="公式" r:id="rId14" imgW="164885" imgH="215619" progId="Equation.3">
                    <p:embed/>
                  </p:oleObj>
                </mc:Choice>
                <mc:Fallback>
                  <p:oleObj name="公式" r:id="rId14" imgW="164885" imgH="215619" progId="Equation.3">
                    <p:embed/>
                    <p:pic>
                      <p:nvPicPr>
                        <p:cNvPr id="0" name="Object 2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024"/>
                          <a:ext cx="21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52"/>
          <p:cNvGrpSpPr>
            <a:grpSpLocks/>
          </p:cNvGrpSpPr>
          <p:nvPr/>
        </p:nvGrpSpPr>
        <p:grpSpPr bwMode="auto">
          <a:xfrm rot="-60000">
            <a:off x="7245350" y="1497013"/>
            <a:ext cx="436563" cy="1974850"/>
            <a:chOff x="4221" y="2649"/>
            <a:chExt cx="275" cy="1244"/>
          </a:xfrm>
        </p:grpSpPr>
        <p:sp>
          <p:nvSpPr>
            <p:cNvPr id="33004" name="Freeform 253"/>
            <p:cNvSpPr>
              <a:spLocks/>
            </p:cNvSpPr>
            <p:nvPr/>
          </p:nvSpPr>
          <p:spPr bwMode="auto">
            <a:xfrm rot="-5388437">
              <a:off x="4218" y="3888"/>
              <a:ext cx="8" cy="1"/>
            </a:xfrm>
            <a:custGeom>
              <a:avLst/>
              <a:gdLst>
                <a:gd name="T0" fmla="*/ 0 w 11"/>
                <a:gd name="T1" fmla="*/ 0 h 1"/>
                <a:gd name="T2" fmla="*/ 1 w 11"/>
                <a:gd name="T3" fmla="*/ 0 h 1"/>
                <a:gd name="T4" fmla="*/ 1 w 11"/>
                <a:gd name="T5" fmla="*/ 0 h 1"/>
                <a:gd name="T6" fmla="*/ 1 w 11"/>
                <a:gd name="T7" fmla="*/ 0 h 1"/>
                <a:gd name="T8" fmla="*/ 1 w 11"/>
                <a:gd name="T9" fmla="*/ 0 h 1"/>
                <a:gd name="T10" fmla="*/ 1 w 11"/>
                <a:gd name="T11" fmla="*/ 0 h 1"/>
                <a:gd name="T12" fmla="*/ 1 w 11"/>
                <a:gd name="T13" fmla="*/ 0 h 1"/>
                <a:gd name="T14" fmla="*/ 1 w 11"/>
                <a:gd name="T15" fmla="*/ 0 h 1"/>
                <a:gd name="T16" fmla="*/ 1 w 11"/>
                <a:gd name="T17" fmla="*/ 0 h 1"/>
                <a:gd name="T18" fmla="*/ 1 w 11"/>
                <a:gd name="T19" fmla="*/ 0 h 1"/>
                <a:gd name="T20" fmla="*/ 1 w 11"/>
                <a:gd name="T21" fmla="*/ 0 h 1"/>
                <a:gd name="T22" fmla="*/ 1 w 11"/>
                <a:gd name="T23" fmla="*/ 0 h 1"/>
                <a:gd name="T24" fmla="*/ 1 w 11"/>
                <a:gd name="T25" fmla="*/ 0 h 1"/>
                <a:gd name="T26" fmla="*/ 1 w 11"/>
                <a:gd name="T27" fmla="*/ 0 h 1"/>
                <a:gd name="T28" fmla="*/ 1 w 11"/>
                <a:gd name="T29" fmla="*/ 0 h 1"/>
                <a:gd name="T30" fmla="*/ 1 w 11"/>
                <a:gd name="T31" fmla="*/ 0 h 1"/>
                <a:gd name="T32" fmla="*/ 1 w 11"/>
                <a:gd name="T33" fmla="*/ 0 h 1"/>
                <a:gd name="T34" fmla="*/ 1 w 11"/>
                <a:gd name="T35" fmla="*/ 0 h 1"/>
                <a:gd name="T36" fmla="*/ 1 w 11"/>
                <a:gd name="T37" fmla="*/ 0 h 1"/>
                <a:gd name="T38" fmla="*/ 1 w 11"/>
                <a:gd name="T39" fmla="*/ 0 h 1"/>
                <a:gd name="T40" fmla="*/ 1 w 11"/>
                <a:gd name="T41" fmla="*/ 0 h 1"/>
                <a:gd name="T42" fmla="*/ 1 w 11"/>
                <a:gd name="T43" fmla="*/ 0 h 1"/>
                <a:gd name="T44" fmla="*/ 1 w 11"/>
                <a:gd name="T45" fmla="*/ 0 h 1"/>
                <a:gd name="T46" fmla="*/ 1 w 11"/>
                <a:gd name="T47" fmla="*/ 0 h 1"/>
                <a:gd name="T48" fmla="*/ 1 w 11"/>
                <a:gd name="T49" fmla="*/ 0 h 1"/>
                <a:gd name="T50" fmla="*/ 1 w 11"/>
                <a:gd name="T51" fmla="*/ 0 h 1"/>
                <a:gd name="T52" fmla="*/ 1 w 11"/>
                <a:gd name="T53" fmla="*/ 0 h 1"/>
                <a:gd name="T54" fmla="*/ 1 w 11"/>
                <a:gd name="T55" fmla="*/ 0 h 1"/>
                <a:gd name="T56" fmla="*/ 1 w 11"/>
                <a:gd name="T57" fmla="*/ 0 h 1"/>
                <a:gd name="T58" fmla="*/ 1 w 11"/>
                <a:gd name="T59" fmla="*/ 0 h 1"/>
                <a:gd name="T60" fmla="*/ 1 w 11"/>
                <a:gd name="T61" fmla="*/ 0 h 1"/>
                <a:gd name="T62" fmla="*/ 1 w 11"/>
                <a:gd name="T63" fmla="*/ 0 h 1"/>
                <a:gd name="T64" fmla="*/ 1 w 11"/>
                <a:gd name="T65" fmla="*/ 0 h 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"/>
                <a:gd name="T100" fmla="*/ 0 h 1"/>
                <a:gd name="T101" fmla="*/ 11 w 11"/>
                <a:gd name="T102" fmla="*/ 1 h 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" h="1">
                  <a:moveTo>
                    <a:pt x="0" y="0"/>
                  </a:moveTo>
                  <a:lnTo>
                    <a:pt x="11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05" name="Freeform 254"/>
            <p:cNvSpPr>
              <a:spLocks/>
            </p:cNvSpPr>
            <p:nvPr/>
          </p:nvSpPr>
          <p:spPr bwMode="auto">
            <a:xfrm rot="-5388437">
              <a:off x="4222" y="3876"/>
              <a:ext cx="8" cy="9"/>
            </a:xfrm>
            <a:custGeom>
              <a:avLst/>
              <a:gdLst>
                <a:gd name="T0" fmla="*/ 0 w 12"/>
                <a:gd name="T1" fmla="*/ 0 h 10"/>
                <a:gd name="T2" fmla="*/ 0 w 12"/>
                <a:gd name="T3" fmla="*/ 0 h 10"/>
                <a:gd name="T4" fmla="*/ 0 w 12"/>
                <a:gd name="T5" fmla="*/ 0 h 10"/>
                <a:gd name="T6" fmla="*/ 0 w 12"/>
                <a:gd name="T7" fmla="*/ 0 h 10"/>
                <a:gd name="T8" fmla="*/ 0 w 12"/>
                <a:gd name="T9" fmla="*/ 0 h 10"/>
                <a:gd name="T10" fmla="*/ 0 w 12"/>
                <a:gd name="T11" fmla="*/ 0 h 10"/>
                <a:gd name="T12" fmla="*/ 0 w 12"/>
                <a:gd name="T13" fmla="*/ 0 h 10"/>
                <a:gd name="T14" fmla="*/ 0 w 12"/>
                <a:gd name="T15" fmla="*/ 0 h 10"/>
                <a:gd name="T16" fmla="*/ 0 w 12"/>
                <a:gd name="T17" fmla="*/ 0 h 10"/>
                <a:gd name="T18" fmla="*/ 0 w 12"/>
                <a:gd name="T19" fmla="*/ 0 h 10"/>
                <a:gd name="T20" fmla="*/ 0 w 12"/>
                <a:gd name="T21" fmla="*/ 0 h 10"/>
                <a:gd name="T22" fmla="*/ 0 w 12"/>
                <a:gd name="T23" fmla="*/ 0 h 10"/>
                <a:gd name="T24" fmla="*/ 0 w 12"/>
                <a:gd name="T25" fmla="*/ 0 h 10"/>
                <a:gd name="T26" fmla="*/ 0 w 12"/>
                <a:gd name="T27" fmla="*/ 5 h 10"/>
                <a:gd name="T28" fmla="*/ 0 w 12"/>
                <a:gd name="T29" fmla="*/ 5 h 10"/>
                <a:gd name="T30" fmla="*/ 0 w 12"/>
                <a:gd name="T31" fmla="*/ 5 h 10"/>
                <a:gd name="T32" fmla="*/ 0 w 12"/>
                <a:gd name="T33" fmla="*/ 5 h 10"/>
                <a:gd name="T34" fmla="*/ 0 w 12"/>
                <a:gd name="T35" fmla="*/ 5 h 10"/>
                <a:gd name="T36" fmla="*/ 0 w 12"/>
                <a:gd name="T37" fmla="*/ 5 h 10"/>
                <a:gd name="T38" fmla="*/ 0 w 12"/>
                <a:gd name="T39" fmla="*/ 5 h 10"/>
                <a:gd name="T40" fmla="*/ 0 w 12"/>
                <a:gd name="T41" fmla="*/ 5 h 10"/>
                <a:gd name="T42" fmla="*/ 0 w 12"/>
                <a:gd name="T43" fmla="*/ 5 h 10"/>
                <a:gd name="T44" fmla="*/ 0 w 12"/>
                <a:gd name="T45" fmla="*/ 5 h 10"/>
                <a:gd name="T46" fmla="*/ 0 w 12"/>
                <a:gd name="T47" fmla="*/ 5 h 10"/>
                <a:gd name="T48" fmla="*/ 0 w 12"/>
                <a:gd name="T49" fmla="*/ 5 h 10"/>
                <a:gd name="T50" fmla="*/ 0 w 12"/>
                <a:gd name="T51" fmla="*/ 5 h 10"/>
                <a:gd name="T52" fmla="*/ 0 w 12"/>
                <a:gd name="T53" fmla="*/ 5 h 10"/>
                <a:gd name="T54" fmla="*/ 0 w 12"/>
                <a:gd name="T55" fmla="*/ 5 h 10"/>
                <a:gd name="T56" fmla="*/ 0 w 12"/>
                <a:gd name="T57" fmla="*/ 5 h 10"/>
                <a:gd name="T58" fmla="*/ 0 w 12"/>
                <a:gd name="T59" fmla="*/ 5 h 10"/>
                <a:gd name="T60" fmla="*/ 0 w 12"/>
                <a:gd name="T61" fmla="*/ 5 h 10"/>
                <a:gd name="T62" fmla="*/ 0 w 12"/>
                <a:gd name="T63" fmla="*/ 5 h 10"/>
                <a:gd name="T64" fmla="*/ 0 w 12"/>
                <a:gd name="T65" fmla="*/ 5 h 10"/>
                <a:gd name="T66" fmla="*/ 0 w 12"/>
                <a:gd name="T67" fmla="*/ 5 h 10"/>
                <a:gd name="T68" fmla="*/ 0 w 12"/>
                <a:gd name="T69" fmla="*/ 5 h 10"/>
                <a:gd name="T70" fmla="*/ 1 w 12"/>
                <a:gd name="T71" fmla="*/ 5 h 10"/>
                <a:gd name="T72" fmla="*/ 1 w 12"/>
                <a:gd name="T73" fmla="*/ 5 h 10"/>
                <a:gd name="T74" fmla="*/ 1 w 12"/>
                <a:gd name="T75" fmla="*/ 5 h 10"/>
                <a:gd name="T76" fmla="*/ 1 w 12"/>
                <a:gd name="T77" fmla="*/ 5 h 10"/>
                <a:gd name="T78" fmla="*/ 1 w 12"/>
                <a:gd name="T79" fmla="*/ 5 h 10"/>
                <a:gd name="T80" fmla="*/ 1 w 12"/>
                <a:gd name="T81" fmla="*/ 5 h 10"/>
                <a:gd name="T82" fmla="*/ 1 w 12"/>
                <a:gd name="T83" fmla="*/ 5 h 10"/>
                <a:gd name="T84" fmla="*/ 1 w 12"/>
                <a:gd name="T85" fmla="*/ 5 h 10"/>
                <a:gd name="T86" fmla="*/ 1 w 12"/>
                <a:gd name="T87" fmla="*/ 5 h 10"/>
                <a:gd name="T88" fmla="*/ 1 w 12"/>
                <a:gd name="T89" fmla="*/ 5 h 10"/>
                <a:gd name="T90" fmla="*/ 1 w 12"/>
                <a:gd name="T91" fmla="*/ 5 h 10"/>
                <a:gd name="T92" fmla="*/ 1 w 12"/>
                <a:gd name="T93" fmla="*/ 5 h 10"/>
                <a:gd name="T94" fmla="*/ 1 w 12"/>
                <a:gd name="T95" fmla="*/ 5 h 10"/>
                <a:gd name="T96" fmla="*/ 1 w 12"/>
                <a:gd name="T97" fmla="*/ 5 h 10"/>
                <a:gd name="T98" fmla="*/ 1 w 12"/>
                <a:gd name="T99" fmla="*/ 5 h 1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10"/>
                <a:gd name="T152" fmla="*/ 12 w 12"/>
                <a:gd name="T153" fmla="*/ 10 h 1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1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2" y="1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06" name="Freeform 255"/>
            <p:cNvSpPr>
              <a:spLocks/>
            </p:cNvSpPr>
            <p:nvPr/>
          </p:nvSpPr>
          <p:spPr bwMode="auto">
            <a:xfrm rot="-5388437">
              <a:off x="4234" y="3871"/>
              <a:ext cx="1" cy="9"/>
            </a:xfrm>
            <a:custGeom>
              <a:avLst/>
              <a:gdLst>
                <a:gd name="T0" fmla="*/ 0 w 1"/>
                <a:gd name="T1" fmla="*/ 0 h 10"/>
                <a:gd name="T2" fmla="*/ 0 w 1"/>
                <a:gd name="T3" fmla="*/ 0 h 10"/>
                <a:gd name="T4" fmla="*/ 0 w 1"/>
                <a:gd name="T5" fmla="*/ 0 h 10"/>
                <a:gd name="T6" fmla="*/ 0 w 1"/>
                <a:gd name="T7" fmla="*/ 0 h 10"/>
                <a:gd name="T8" fmla="*/ 0 w 1"/>
                <a:gd name="T9" fmla="*/ 0 h 10"/>
                <a:gd name="T10" fmla="*/ 0 w 1"/>
                <a:gd name="T11" fmla="*/ 0 h 10"/>
                <a:gd name="T12" fmla="*/ 0 w 1"/>
                <a:gd name="T13" fmla="*/ 0 h 10"/>
                <a:gd name="T14" fmla="*/ 0 w 1"/>
                <a:gd name="T15" fmla="*/ 0 h 10"/>
                <a:gd name="T16" fmla="*/ 0 w 1"/>
                <a:gd name="T17" fmla="*/ 0 h 10"/>
                <a:gd name="T18" fmla="*/ 0 w 1"/>
                <a:gd name="T19" fmla="*/ 0 h 10"/>
                <a:gd name="T20" fmla="*/ 0 w 1"/>
                <a:gd name="T21" fmla="*/ 0 h 10"/>
                <a:gd name="T22" fmla="*/ 0 w 1"/>
                <a:gd name="T23" fmla="*/ 0 h 10"/>
                <a:gd name="T24" fmla="*/ 0 w 1"/>
                <a:gd name="T25" fmla="*/ 0 h 10"/>
                <a:gd name="T26" fmla="*/ 0 w 1"/>
                <a:gd name="T27" fmla="*/ 0 h 10"/>
                <a:gd name="T28" fmla="*/ 0 w 1"/>
                <a:gd name="T29" fmla="*/ 0 h 10"/>
                <a:gd name="T30" fmla="*/ 0 w 1"/>
                <a:gd name="T31" fmla="*/ 0 h 10"/>
                <a:gd name="T32" fmla="*/ 0 w 1"/>
                <a:gd name="T33" fmla="*/ 0 h 10"/>
                <a:gd name="T34" fmla="*/ 0 w 1"/>
                <a:gd name="T35" fmla="*/ 0 h 10"/>
                <a:gd name="T36" fmla="*/ 0 w 1"/>
                <a:gd name="T37" fmla="*/ 0 h 10"/>
                <a:gd name="T38" fmla="*/ 0 w 1"/>
                <a:gd name="T39" fmla="*/ 0 h 10"/>
                <a:gd name="T40" fmla="*/ 0 w 1"/>
                <a:gd name="T41" fmla="*/ 0 h 10"/>
                <a:gd name="T42" fmla="*/ 0 w 1"/>
                <a:gd name="T43" fmla="*/ 0 h 10"/>
                <a:gd name="T44" fmla="*/ 0 w 1"/>
                <a:gd name="T45" fmla="*/ 0 h 10"/>
                <a:gd name="T46" fmla="*/ 0 w 1"/>
                <a:gd name="T47" fmla="*/ 5 h 10"/>
                <a:gd name="T48" fmla="*/ 0 w 1"/>
                <a:gd name="T49" fmla="*/ 5 h 10"/>
                <a:gd name="T50" fmla="*/ 0 w 1"/>
                <a:gd name="T51" fmla="*/ 5 h 10"/>
                <a:gd name="T52" fmla="*/ 0 w 1"/>
                <a:gd name="T53" fmla="*/ 5 h 10"/>
                <a:gd name="T54" fmla="*/ 0 w 1"/>
                <a:gd name="T55" fmla="*/ 5 h 10"/>
                <a:gd name="T56" fmla="*/ 0 w 1"/>
                <a:gd name="T57" fmla="*/ 5 h 10"/>
                <a:gd name="T58" fmla="*/ 0 w 1"/>
                <a:gd name="T59" fmla="*/ 5 h 10"/>
                <a:gd name="T60" fmla="*/ 0 w 1"/>
                <a:gd name="T61" fmla="*/ 5 h 10"/>
                <a:gd name="T62" fmla="*/ 0 w 1"/>
                <a:gd name="T63" fmla="*/ 5 h 10"/>
                <a:gd name="T64" fmla="*/ 0 w 1"/>
                <a:gd name="T65" fmla="*/ 5 h 10"/>
                <a:gd name="T66" fmla="*/ 0 w 1"/>
                <a:gd name="T67" fmla="*/ 5 h 10"/>
                <a:gd name="T68" fmla="*/ 0 w 1"/>
                <a:gd name="T69" fmla="*/ 5 h 10"/>
                <a:gd name="T70" fmla="*/ 0 w 1"/>
                <a:gd name="T71" fmla="*/ 5 h 10"/>
                <a:gd name="T72" fmla="*/ 0 w 1"/>
                <a:gd name="T73" fmla="*/ 5 h 10"/>
                <a:gd name="T74" fmla="*/ 0 w 1"/>
                <a:gd name="T75" fmla="*/ 5 h 10"/>
                <a:gd name="T76" fmla="*/ 0 w 1"/>
                <a:gd name="T77" fmla="*/ 5 h 10"/>
                <a:gd name="T78" fmla="*/ 0 w 1"/>
                <a:gd name="T79" fmla="*/ 5 h 10"/>
                <a:gd name="T80" fmla="*/ 0 w 1"/>
                <a:gd name="T81" fmla="*/ 5 h 10"/>
                <a:gd name="T82" fmla="*/ 0 w 1"/>
                <a:gd name="T83" fmla="*/ 5 h 10"/>
                <a:gd name="T84" fmla="*/ 0 w 1"/>
                <a:gd name="T85" fmla="*/ 5 h 10"/>
                <a:gd name="T86" fmla="*/ 0 w 1"/>
                <a:gd name="T87" fmla="*/ 5 h 10"/>
                <a:gd name="T88" fmla="*/ 0 w 1"/>
                <a:gd name="T89" fmla="*/ 5 h 10"/>
                <a:gd name="T90" fmla="*/ 0 w 1"/>
                <a:gd name="T91" fmla="*/ 5 h 10"/>
                <a:gd name="T92" fmla="*/ 0 w 1"/>
                <a:gd name="T93" fmla="*/ 5 h 10"/>
                <a:gd name="T94" fmla="*/ 0 w 1"/>
                <a:gd name="T95" fmla="*/ 5 h 10"/>
                <a:gd name="T96" fmla="*/ 0 w 1"/>
                <a:gd name="T97" fmla="*/ 5 h 1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"/>
                <a:gd name="T148" fmla="*/ 0 h 10"/>
                <a:gd name="T149" fmla="*/ 1 w 1"/>
                <a:gd name="T150" fmla="*/ 10 h 1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" h="1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07" name="Freeform 256"/>
            <p:cNvSpPr>
              <a:spLocks/>
            </p:cNvSpPr>
            <p:nvPr/>
          </p:nvSpPr>
          <p:spPr bwMode="auto">
            <a:xfrm rot="-5388437">
              <a:off x="4244" y="3864"/>
              <a:ext cx="8" cy="18"/>
            </a:xfrm>
            <a:custGeom>
              <a:avLst/>
              <a:gdLst>
                <a:gd name="T0" fmla="*/ 0 w 11"/>
                <a:gd name="T1" fmla="*/ 0 h 19"/>
                <a:gd name="T2" fmla="*/ 0 w 11"/>
                <a:gd name="T3" fmla="*/ 0 h 19"/>
                <a:gd name="T4" fmla="*/ 1 w 11"/>
                <a:gd name="T5" fmla="*/ 0 h 19"/>
                <a:gd name="T6" fmla="*/ 1 w 11"/>
                <a:gd name="T7" fmla="*/ 0 h 19"/>
                <a:gd name="T8" fmla="*/ 1 w 11"/>
                <a:gd name="T9" fmla="*/ 0 h 19"/>
                <a:gd name="T10" fmla="*/ 1 w 11"/>
                <a:gd name="T11" fmla="*/ 0 h 19"/>
                <a:gd name="T12" fmla="*/ 1 w 11"/>
                <a:gd name="T13" fmla="*/ 0 h 19"/>
                <a:gd name="T14" fmla="*/ 1 w 11"/>
                <a:gd name="T15" fmla="*/ 0 h 19"/>
                <a:gd name="T16" fmla="*/ 1 w 11"/>
                <a:gd name="T17" fmla="*/ 0 h 19"/>
                <a:gd name="T18" fmla="*/ 1 w 11"/>
                <a:gd name="T19" fmla="*/ 0 h 19"/>
                <a:gd name="T20" fmla="*/ 1 w 11"/>
                <a:gd name="T21" fmla="*/ 0 h 19"/>
                <a:gd name="T22" fmla="*/ 1 w 11"/>
                <a:gd name="T23" fmla="*/ 0 h 19"/>
                <a:gd name="T24" fmla="*/ 1 w 11"/>
                <a:gd name="T25" fmla="*/ 9 h 19"/>
                <a:gd name="T26" fmla="*/ 1 w 11"/>
                <a:gd name="T27" fmla="*/ 9 h 19"/>
                <a:gd name="T28" fmla="*/ 1 w 11"/>
                <a:gd name="T29" fmla="*/ 9 h 19"/>
                <a:gd name="T30" fmla="*/ 1 w 11"/>
                <a:gd name="T31" fmla="*/ 9 h 19"/>
                <a:gd name="T32" fmla="*/ 1 w 11"/>
                <a:gd name="T33" fmla="*/ 9 h 19"/>
                <a:gd name="T34" fmla="*/ 1 w 11"/>
                <a:gd name="T35" fmla="*/ 9 h 19"/>
                <a:gd name="T36" fmla="*/ 1 w 11"/>
                <a:gd name="T37" fmla="*/ 9 h 19"/>
                <a:gd name="T38" fmla="*/ 1 w 11"/>
                <a:gd name="T39" fmla="*/ 9 h 19"/>
                <a:gd name="T40" fmla="*/ 1 w 11"/>
                <a:gd name="T41" fmla="*/ 9 h 19"/>
                <a:gd name="T42" fmla="*/ 1 w 11"/>
                <a:gd name="T43" fmla="*/ 9 h 19"/>
                <a:gd name="T44" fmla="*/ 1 w 11"/>
                <a:gd name="T45" fmla="*/ 9 h 19"/>
                <a:gd name="T46" fmla="*/ 1 w 11"/>
                <a:gd name="T47" fmla="*/ 9 h 19"/>
                <a:gd name="T48" fmla="*/ 1 w 11"/>
                <a:gd name="T49" fmla="*/ 9 h 19"/>
                <a:gd name="T50" fmla="*/ 1 w 11"/>
                <a:gd name="T51" fmla="*/ 9 h 19"/>
                <a:gd name="T52" fmla="*/ 1 w 11"/>
                <a:gd name="T53" fmla="*/ 9 h 19"/>
                <a:gd name="T54" fmla="*/ 1 w 11"/>
                <a:gd name="T55" fmla="*/ 9 h 19"/>
                <a:gd name="T56" fmla="*/ 1 w 11"/>
                <a:gd name="T57" fmla="*/ 9 h 19"/>
                <a:gd name="T58" fmla="*/ 1 w 11"/>
                <a:gd name="T59" fmla="*/ 9 h 19"/>
                <a:gd name="T60" fmla="*/ 1 w 11"/>
                <a:gd name="T61" fmla="*/ 9 h 19"/>
                <a:gd name="T62" fmla="*/ 1 w 11"/>
                <a:gd name="T63" fmla="*/ 9 h 19"/>
                <a:gd name="T64" fmla="*/ 1 w 11"/>
                <a:gd name="T65" fmla="*/ 9 h 19"/>
                <a:gd name="T66" fmla="*/ 1 w 11"/>
                <a:gd name="T67" fmla="*/ 9 h 19"/>
                <a:gd name="T68" fmla="*/ 1 w 11"/>
                <a:gd name="T69" fmla="*/ 9 h 19"/>
                <a:gd name="T70" fmla="*/ 1 w 11"/>
                <a:gd name="T71" fmla="*/ 9 h 19"/>
                <a:gd name="T72" fmla="*/ 1 w 11"/>
                <a:gd name="T73" fmla="*/ 9 h 19"/>
                <a:gd name="T74" fmla="*/ 1 w 11"/>
                <a:gd name="T75" fmla="*/ 9 h 19"/>
                <a:gd name="T76" fmla="*/ 1 w 11"/>
                <a:gd name="T77" fmla="*/ 9 h 19"/>
                <a:gd name="T78" fmla="*/ 1 w 11"/>
                <a:gd name="T79" fmla="*/ 9 h 19"/>
                <a:gd name="T80" fmla="*/ 1 w 11"/>
                <a:gd name="T81" fmla="*/ 9 h 19"/>
                <a:gd name="T82" fmla="*/ 1 w 11"/>
                <a:gd name="T83" fmla="*/ 9 h 19"/>
                <a:gd name="T84" fmla="*/ 1 w 11"/>
                <a:gd name="T85" fmla="*/ 9 h 19"/>
                <a:gd name="T86" fmla="*/ 1 w 11"/>
                <a:gd name="T87" fmla="*/ 9 h 19"/>
                <a:gd name="T88" fmla="*/ 1 w 11"/>
                <a:gd name="T89" fmla="*/ 9 h 19"/>
                <a:gd name="T90" fmla="*/ 1 w 11"/>
                <a:gd name="T91" fmla="*/ 9 h 19"/>
                <a:gd name="T92" fmla="*/ 1 w 11"/>
                <a:gd name="T93" fmla="*/ 9 h 19"/>
                <a:gd name="T94" fmla="*/ 1 w 11"/>
                <a:gd name="T95" fmla="*/ 9 h 19"/>
                <a:gd name="T96" fmla="*/ 1 w 11"/>
                <a:gd name="T97" fmla="*/ 9 h 19"/>
                <a:gd name="T98" fmla="*/ 1 w 11"/>
                <a:gd name="T99" fmla="*/ 9 h 1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"/>
                <a:gd name="T151" fmla="*/ 0 h 19"/>
                <a:gd name="T152" fmla="*/ 11 w 11"/>
                <a:gd name="T153" fmla="*/ 19 h 1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" h="19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9"/>
                  </a:lnTo>
                  <a:lnTo>
                    <a:pt x="11" y="19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08" name="Freeform 257"/>
            <p:cNvSpPr>
              <a:spLocks/>
            </p:cNvSpPr>
            <p:nvPr/>
          </p:nvSpPr>
          <p:spPr bwMode="auto">
            <a:xfrm rot="-5388437">
              <a:off x="4261" y="3855"/>
              <a:ext cx="9" cy="18"/>
            </a:xfrm>
            <a:custGeom>
              <a:avLst/>
              <a:gdLst>
                <a:gd name="T0" fmla="*/ 0 w 12"/>
                <a:gd name="T1" fmla="*/ 0 h 20"/>
                <a:gd name="T2" fmla="*/ 0 w 12"/>
                <a:gd name="T3" fmla="*/ 0 h 20"/>
                <a:gd name="T4" fmla="*/ 0 w 12"/>
                <a:gd name="T5" fmla="*/ 0 h 20"/>
                <a:gd name="T6" fmla="*/ 0 w 12"/>
                <a:gd name="T7" fmla="*/ 0 h 20"/>
                <a:gd name="T8" fmla="*/ 0 w 12"/>
                <a:gd name="T9" fmla="*/ 0 h 20"/>
                <a:gd name="T10" fmla="*/ 0 w 12"/>
                <a:gd name="T11" fmla="*/ 0 h 20"/>
                <a:gd name="T12" fmla="*/ 0 w 12"/>
                <a:gd name="T13" fmla="*/ 0 h 20"/>
                <a:gd name="T14" fmla="*/ 0 w 12"/>
                <a:gd name="T15" fmla="*/ 0 h 20"/>
                <a:gd name="T16" fmla="*/ 0 w 12"/>
                <a:gd name="T17" fmla="*/ 0 h 20"/>
                <a:gd name="T18" fmla="*/ 0 w 12"/>
                <a:gd name="T19" fmla="*/ 0 h 20"/>
                <a:gd name="T20" fmla="*/ 0 w 12"/>
                <a:gd name="T21" fmla="*/ 0 h 20"/>
                <a:gd name="T22" fmla="*/ 0 w 12"/>
                <a:gd name="T23" fmla="*/ 0 h 20"/>
                <a:gd name="T24" fmla="*/ 0 w 12"/>
                <a:gd name="T25" fmla="*/ 0 h 20"/>
                <a:gd name="T26" fmla="*/ 0 w 12"/>
                <a:gd name="T27" fmla="*/ 0 h 20"/>
                <a:gd name="T28" fmla="*/ 0 w 12"/>
                <a:gd name="T29" fmla="*/ 0 h 20"/>
                <a:gd name="T30" fmla="*/ 0 w 12"/>
                <a:gd name="T31" fmla="*/ 0 h 20"/>
                <a:gd name="T32" fmla="*/ 0 w 12"/>
                <a:gd name="T33" fmla="*/ 0 h 20"/>
                <a:gd name="T34" fmla="*/ 0 w 12"/>
                <a:gd name="T35" fmla="*/ 0 h 20"/>
                <a:gd name="T36" fmla="*/ 0 w 12"/>
                <a:gd name="T37" fmla="*/ 0 h 20"/>
                <a:gd name="T38" fmla="*/ 0 w 12"/>
                <a:gd name="T39" fmla="*/ 0 h 20"/>
                <a:gd name="T40" fmla="*/ 2 w 12"/>
                <a:gd name="T41" fmla="*/ 0 h 20"/>
                <a:gd name="T42" fmla="*/ 2 w 12"/>
                <a:gd name="T43" fmla="*/ 5 h 20"/>
                <a:gd name="T44" fmla="*/ 2 w 12"/>
                <a:gd name="T45" fmla="*/ 5 h 20"/>
                <a:gd name="T46" fmla="*/ 2 w 12"/>
                <a:gd name="T47" fmla="*/ 5 h 20"/>
                <a:gd name="T48" fmla="*/ 2 w 12"/>
                <a:gd name="T49" fmla="*/ 5 h 20"/>
                <a:gd name="T50" fmla="*/ 2 w 12"/>
                <a:gd name="T51" fmla="*/ 5 h 20"/>
                <a:gd name="T52" fmla="*/ 2 w 12"/>
                <a:gd name="T53" fmla="*/ 5 h 20"/>
                <a:gd name="T54" fmla="*/ 2 w 12"/>
                <a:gd name="T55" fmla="*/ 5 h 20"/>
                <a:gd name="T56" fmla="*/ 2 w 12"/>
                <a:gd name="T57" fmla="*/ 5 h 20"/>
                <a:gd name="T58" fmla="*/ 2 w 12"/>
                <a:gd name="T59" fmla="*/ 5 h 20"/>
                <a:gd name="T60" fmla="*/ 2 w 12"/>
                <a:gd name="T61" fmla="*/ 5 h 20"/>
                <a:gd name="T62" fmla="*/ 2 w 12"/>
                <a:gd name="T63" fmla="*/ 5 h 20"/>
                <a:gd name="T64" fmla="*/ 2 w 12"/>
                <a:gd name="T65" fmla="*/ 5 h 20"/>
                <a:gd name="T66" fmla="*/ 2 w 12"/>
                <a:gd name="T67" fmla="*/ 5 h 20"/>
                <a:gd name="T68" fmla="*/ 2 w 12"/>
                <a:gd name="T69" fmla="*/ 5 h 20"/>
                <a:gd name="T70" fmla="*/ 2 w 12"/>
                <a:gd name="T71" fmla="*/ 5 h 20"/>
                <a:gd name="T72" fmla="*/ 2 w 12"/>
                <a:gd name="T73" fmla="*/ 5 h 20"/>
                <a:gd name="T74" fmla="*/ 2 w 12"/>
                <a:gd name="T75" fmla="*/ 5 h 20"/>
                <a:gd name="T76" fmla="*/ 2 w 12"/>
                <a:gd name="T77" fmla="*/ 5 h 20"/>
                <a:gd name="T78" fmla="*/ 2 w 12"/>
                <a:gd name="T79" fmla="*/ 5 h 20"/>
                <a:gd name="T80" fmla="*/ 2 w 12"/>
                <a:gd name="T81" fmla="*/ 5 h 20"/>
                <a:gd name="T82" fmla="*/ 2 w 12"/>
                <a:gd name="T83" fmla="*/ 5 h 20"/>
                <a:gd name="T84" fmla="*/ 2 w 12"/>
                <a:gd name="T85" fmla="*/ 5 h 20"/>
                <a:gd name="T86" fmla="*/ 2 w 12"/>
                <a:gd name="T87" fmla="*/ 5 h 20"/>
                <a:gd name="T88" fmla="*/ 2 w 12"/>
                <a:gd name="T89" fmla="*/ 5 h 20"/>
                <a:gd name="T90" fmla="*/ 2 w 12"/>
                <a:gd name="T91" fmla="*/ 5 h 20"/>
                <a:gd name="T92" fmla="*/ 2 w 12"/>
                <a:gd name="T93" fmla="*/ 5 h 20"/>
                <a:gd name="T94" fmla="*/ 2 w 12"/>
                <a:gd name="T95" fmla="*/ 5 h 20"/>
                <a:gd name="T96" fmla="*/ 2 w 12"/>
                <a:gd name="T97" fmla="*/ 5 h 20"/>
                <a:gd name="T98" fmla="*/ 2 w 12"/>
                <a:gd name="T99" fmla="*/ 5 h 20"/>
                <a:gd name="T100" fmla="*/ 2 w 12"/>
                <a:gd name="T101" fmla="*/ 5 h 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20"/>
                <a:gd name="T155" fmla="*/ 12 w 12"/>
                <a:gd name="T156" fmla="*/ 20 h 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20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10"/>
                  </a:lnTo>
                  <a:lnTo>
                    <a:pt x="12" y="2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09" name="Freeform 258"/>
            <p:cNvSpPr>
              <a:spLocks/>
            </p:cNvSpPr>
            <p:nvPr/>
          </p:nvSpPr>
          <p:spPr bwMode="auto">
            <a:xfrm rot="-5388437">
              <a:off x="4281" y="3847"/>
              <a:ext cx="8" cy="18"/>
            </a:xfrm>
            <a:custGeom>
              <a:avLst/>
              <a:gdLst>
                <a:gd name="T0" fmla="*/ 0 w 12"/>
                <a:gd name="T1" fmla="*/ 0 h 19"/>
                <a:gd name="T2" fmla="*/ 0 w 12"/>
                <a:gd name="T3" fmla="*/ 0 h 19"/>
                <a:gd name="T4" fmla="*/ 0 w 12"/>
                <a:gd name="T5" fmla="*/ 0 h 19"/>
                <a:gd name="T6" fmla="*/ 0 w 12"/>
                <a:gd name="T7" fmla="*/ 0 h 19"/>
                <a:gd name="T8" fmla="*/ 0 w 12"/>
                <a:gd name="T9" fmla="*/ 0 h 19"/>
                <a:gd name="T10" fmla="*/ 0 w 12"/>
                <a:gd name="T11" fmla="*/ 0 h 19"/>
                <a:gd name="T12" fmla="*/ 0 w 12"/>
                <a:gd name="T13" fmla="*/ 0 h 19"/>
                <a:gd name="T14" fmla="*/ 0 w 12"/>
                <a:gd name="T15" fmla="*/ 0 h 19"/>
                <a:gd name="T16" fmla="*/ 0 w 12"/>
                <a:gd name="T17" fmla="*/ 0 h 19"/>
                <a:gd name="T18" fmla="*/ 0 w 12"/>
                <a:gd name="T19" fmla="*/ 0 h 19"/>
                <a:gd name="T20" fmla="*/ 0 w 12"/>
                <a:gd name="T21" fmla="*/ 0 h 19"/>
                <a:gd name="T22" fmla="*/ 0 w 12"/>
                <a:gd name="T23" fmla="*/ 0 h 19"/>
                <a:gd name="T24" fmla="*/ 0 w 12"/>
                <a:gd name="T25" fmla="*/ 0 h 19"/>
                <a:gd name="T26" fmla="*/ 0 w 12"/>
                <a:gd name="T27" fmla="*/ 0 h 19"/>
                <a:gd name="T28" fmla="*/ 0 w 12"/>
                <a:gd name="T29" fmla="*/ 0 h 19"/>
                <a:gd name="T30" fmla="*/ 0 w 12"/>
                <a:gd name="T31" fmla="*/ 0 h 19"/>
                <a:gd name="T32" fmla="*/ 0 w 12"/>
                <a:gd name="T33" fmla="*/ 0 h 19"/>
                <a:gd name="T34" fmla="*/ 0 w 12"/>
                <a:gd name="T35" fmla="*/ 0 h 19"/>
                <a:gd name="T36" fmla="*/ 0 w 12"/>
                <a:gd name="T37" fmla="*/ 9 h 19"/>
                <a:gd name="T38" fmla="*/ 0 w 12"/>
                <a:gd name="T39" fmla="*/ 9 h 19"/>
                <a:gd name="T40" fmla="*/ 0 w 12"/>
                <a:gd name="T41" fmla="*/ 9 h 19"/>
                <a:gd name="T42" fmla="*/ 0 w 12"/>
                <a:gd name="T43" fmla="*/ 9 h 19"/>
                <a:gd name="T44" fmla="*/ 0 w 12"/>
                <a:gd name="T45" fmla="*/ 9 h 19"/>
                <a:gd name="T46" fmla="*/ 0 w 12"/>
                <a:gd name="T47" fmla="*/ 9 h 19"/>
                <a:gd name="T48" fmla="*/ 0 w 12"/>
                <a:gd name="T49" fmla="*/ 9 h 19"/>
                <a:gd name="T50" fmla="*/ 0 w 12"/>
                <a:gd name="T51" fmla="*/ 9 h 19"/>
                <a:gd name="T52" fmla="*/ 0 w 12"/>
                <a:gd name="T53" fmla="*/ 9 h 19"/>
                <a:gd name="T54" fmla="*/ 0 w 12"/>
                <a:gd name="T55" fmla="*/ 9 h 19"/>
                <a:gd name="T56" fmla="*/ 0 w 12"/>
                <a:gd name="T57" fmla="*/ 9 h 19"/>
                <a:gd name="T58" fmla="*/ 0 w 12"/>
                <a:gd name="T59" fmla="*/ 9 h 19"/>
                <a:gd name="T60" fmla="*/ 0 w 12"/>
                <a:gd name="T61" fmla="*/ 9 h 19"/>
                <a:gd name="T62" fmla="*/ 0 w 12"/>
                <a:gd name="T63" fmla="*/ 9 h 19"/>
                <a:gd name="T64" fmla="*/ 0 w 12"/>
                <a:gd name="T65" fmla="*/ 9 h 19"/>
                <a:gd name="T66" fmla="*/ 0 w 12"/>
                <a:gd name="T67" fmla="*/ 9 h 19"/>
                <a:gd name="T68" fmla="*/ 0 w 12"/>
                <a:gd name="T69" fmla="*/ 9 h 19"/>
                <a:gd name="T70" fmla="*/ 0 w 12"/>
                <a:gd name="T71" fmla="*/ 9 h 19"/>
                <a:gd name="T72" fmla="*/ 0 w 12"/>
                <a:gd name="T73" fmla="*/ 9 h 19"/>
                <a:gd name="T74" fmla="*/ 1 w 12"/>
                <a:gd name="T75" fmla="*/ 9 h 19"/>
                <a:gd name="T76" fmla="*/ 1 w 12"/>
                <a:gd name="T77" fmla="*/ 9 h 19"/>
                <a:gd name="T78" fmla="*/ 1 w 12"/>
                <a:gd name="T79" fmla="*/ 9 h 19"/>
                <a:gd name="T80" fmla="*/ 1 w 12"/>
                <a:gd name="T81" fmla="*/ 9 h 19"/>
                <a:gd name="T82" fmla="*/ 1 w 12"/>
                <a:gd name="T83" fmla="*/ 9 h 19"/>
                <a:gd name="T84" fmla="*/ 1 w 12"/>
                <a:gd name="T85" fmla="*/ 9 h 19"/>
                <a:gd name="T86" fmla="*/ 1 w 12"/>
                <a:gd name="T87" fmla="*/ 9 h 19"/>
                <a:gd name="T88" fmla="*/ 1 w 12"/>
                <a:gd name="T89" fmla="*/ 9 h 19"/>
                <a:gd name="T90" fmla="*/ 1 w 12"/>
                <a:gd name="T91" fmla="*/ 9 h 19"/>
                <a:gd name="T92" fmla="*/ 1 w 12"/>
                <a:gd name="T93" fmla="*/ 9 h 19"/>
                <a:gd name="T94" fmla="*/ 1 w 12"/>
                <a:gd name="T95" fmla="*/ 9 h 19"/>
                <a:gd name="T96" fmla="*/ 1 w 12"/>
                <a:gd name="T97" fmla="*/ 9 h 19"/>
                <a:gd name="T98" fmla="*/ 1 w 12"/>
                <a:gd name="T99" fmla="*/ 9 h 19"/>
                <a:gd name="T100" fmla="*/ 1 w 12"/>
                <a:gd name="T101" fmla="*/ 9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9"/>
                <a:gd name="T155" fmla="*/ 12 w 12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9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19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10" name="Freeform 259"/>
            <p:cNvSpPr>
              <a:spLocks/>
            </p:cNvSpPr>
            <p:nvPr/>
          </p:nvSpPr>
          <p:spPr bwMode="auto">
            <a:xfrm rot="-5388437">
              <a:off x="4307" y="3837"/>
              <a:ext cx="1" cy="27"/>
            </a:xfrm>
            <a:custGeom>
              <a:avLst/>
              <a:gdLst>
                <a:gd name="T0" fmla="*/ 0 w 1"/>
                <a:gd name="T1" fmla="*/ 0 h 29"/>
                <a:gd name="T2" fmla="*/ 0 w 1"/>
                <a:gd name="T3" fmla="*/ 0 h 29"/>
                <a:gd name="T4" fmla="*/ 0 w 1"/>
                <a:gd name="T5" fmla="*/ 0 h 29"/>
                <a:gd name="T6" fmla="*/ 0 w 1"/>
                <a:gd name="T7" fmla="*/ 0 h 29"/>
                <a:gd name="T8" fmla="*/ 0 w 1"/>
                <a:gd name="T9" fmla="*/ 0 h 29"/>
                <a:gd name="T10" fmla="*/ 0 w 1"/>
                <a:gd name="T11" fmla="*/ 0 h 29"/>
                <a:gd name="T12" fmla="*/ 0 w 1"/>
                <a:gd name="T13" fmla="*/ 0 h 29"/>
                <a:gd name="T14" fmla="*/ 0 w 1"/>
                <a:gd name="T15" fmla="*/ 0 h 29"/>
                <a:gd name="T16" fmla="*/ 0 w 1"/>
                <a:gd name="T17" fmla="*/ 7 h 29"/>
                <a:gd name="T18" fmla="*/ 0 w 1"/>
                <a:gd name="T19" fmla="*/ 7 h 29"/>
                <a:gd name="T20" fmla="*/ 0 w 1"/>
                <a:gd name="T21" fmla="*/ 7 h 29"/>
                <a:gd name="T22" fmla="*/ 0 w 1"/>
                <a:gd name="T23" fmla="*/ 7 h 29"/>
                <a:gd name="T24" fmla="*/ 0 w 1"/>
                <a:gd name="T25" fmla="*/ 7 h 29"/>
                <a:gd name="T26" fmla="*/ 0 w 1"/>
                <a:gd name="T27" fmla="*/ 7 h 29"/>
                <a:gd name="T28" fmla="*/ 0 w 1"/>
                <a:gd name="T29" fmla="*/ 7 h 29"/>
                <a:gd name="T30" fmla="*/ 0 w 1"/>
                <a:gd name="T31" fmla="*/ 7 h 29"/>
                <a:gd name="T32" fmla="*/ 0 w 1"/>
                <a:gd name="T33" fmla="*/ 7 h 29"/>
                <a:gd name="T34" fmla="*/ 0 w 1"/>
                <a:gd name="T35" fmla="*/ 7 h 29"/>
                <a:gd name="T36" fmla="*/ 0 w 1"/>
                <a:gd name="T37" fmla="*/ 7 h 29"/>
                <a:gd name="T38" fmla="*/ 0 w 1"/>
                <a:gd name="T39" fmla="*/ 7 h 29"/>
                <a:gd name="T40" fmla="*/ 0 w 1"/>
                <a:gd name="T41" fmla="*/ 7 h 29"/>
                <a:gd name="T42" fmla="*/ 0 w 1"/>
                <a:gd name="T43" fmla="*/ 7 h 29"/>
                <a:gd name="T44" fmla="*/ 0 w 1"/>
                <a:gd name="T45" fmla="*/ 7 h 29"/>
                <a:gd name="T46" fmla="*/ 0 w 1"/>
                <a:gd name="T47" fmla="*/ 7 h 29"/>
                <a:gd name="T48" fmla="*/ 0 w 1"/>
                <a:gd name="T49" fmla="*/ 7 h 29"/>
                <a:gd name="T50" fmla="*/ 0 w 1"/>
                <a:gd name="T51" fmla="*/ 7 h 29"/>
                <a:gd name="T52" fmla="*/ 0 w 1"/>
                <a:gd name="T53" fmla="*/ 7 h 29"/>
                <a:gd name="T54" fmla="*/ 0 w 1"/>
                <a:gd name="T55" fmla="*/ 7 h 29"/>
                <a:gd name="T56" fmla="*/ 0 w 1"/>
                <a:gd name="T57" fmla="*/ 7 h 29"/>
                <a:gd name="T58" fmla="*/ 0 w 1"/>
                <a:gd name="T59" fmla="*/ 7 h 29"/>
                <a:gd name="T60" fmla="*/ 0 w 1"/>
                <a:gd name="T61" fmla="*/ 7 h 29"/>
                <a:gd name="T62" fmla="*/ 0 w 1"/>
                <a:gd name="T63" fmla="*/ 7 h 29"/>
                <a:gd name="T64" fmla="*/ 0 w 1"/>
                <a:gd name="T65" fmla="*/ 7 h 29"/>
                <a:gd name="T66" fmla="*/ 0 w 1"/>
                <a:gd name="T67" fmla="*/ 7 h 29"/>
                <a:gd name="T68" fmla="*/ 0 w 1"/>
                <a:gd name="T69" fmla="*/ 7 h 29"/>
                <a:gd name="T70" fmla="*/ 0 w 1"/>
                <a:gd name="T71" fmla="*/ 7 h 29"/>
                <a:gd name="T72" fmla="*/ 0 w 1"/>
                <a:gd name="T73" fmla="*/ 7 h 29"/>
                <a:gd name="T74" fmla="*/ 0 w 1"/>
                <a:gd name="T75" fmla="*/ 7 h 29"/>
                <a:gd name="T76" fmla="*/ 0 w 1"/>
                <a:gd name="T77" fmla="*/ 7 h 29"/>
                <a:gd name="T78" fmla="*/ 0 w 1"/>
                <a:gd name="T79" fmla="*/ 7 h 29"/>
                <a:gd name="T80" fmla="*/ 0 w 1"/>
                <a:gd name="T81" fmla="*/ 7 h 29"/>
                <a:gd name="T82" fmla="*/ 0 w 1"/>
                <a:gd name="T83" fmla="*/ 7 h 29"/>
                <a:gd name="T84" fmla="*/ 0 w 1"/>
                <a:gd name="T85" fmla="*/ 7 h 29"/>
                <a:gd name="T86" fmla="*/ 0 w 1"/>
                <a:gd name="T87" fmla="*/ 7 h 29"/>
                <a:gd name="T88" fmla="*/ 0 w 1"/>
                <a:gd name="T89" fmla="*/ 7 h 29"/>
                <a:gd name="T90" fmla="*/ 0 w 1"/>
                <a:gd name="T91" fmla="*/ 7 h 29"/>
                <a:gd name="T92" fmla="*/ 0 w 1"/>
                <a:gd name="T93" fmla="*/ 7 h 29"/>
                <a:gd name="T94" fmla="*/ 0 w 1"/>
                <a:gd name="T95" fmla="*/ 7 h 29"/>
                <a:gd name="T96" fmla="*/ 0 w 1"/>
                <a:gd name="T97" fmla="*/ 7 h 29"/>
                <a:gd name="T98" fmla="*/ 0 w 1"/>
                <a:gd name="T99" fmla="*/ 7 h 2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"/>
                <a:gd name="T151" fmla="*/ 0 h 29"/>
                <a:gd name="T152" fmla="*/ 1 w 1"/>
                <a:gd name="T153" fmla="*/ 29 h 2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" h="29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20"/>
                  </a:lnTo>
                  <a:lnTo>
                    <a:pt x="0" y="29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11" name="Freeform 260"/>
            <p:cNvSpPr>
              <a:spLocks/>
            </p:cNvSpPr>
            <p:nvPr/>
          </p:nvSpPr>
          <p:spPr bwMode="auto">
            <a:xfrm rot="-5388437">
              <a:off x="4326" y="3839"/>
              <a:ext cx="8" cy="18"/>
            </a:xfrm>
            <a:custGeom>
              <a:avLst/>
              <a:gdLst>
                <a:gd name="T0" fmla="*/ 0 w 11"/>
                <a:gd name="T1" fmla="*/ 0 h 20"/>
                <a:gd name="T2" fmla="*/ 0 w 11"/>
                <a:gd name="T3" fmla="*/ 0 h 20"/>
                <a:gd name="T4" fmla="*/ 0 w 11"/>
                <a:gd name="T5" fmla="*/ 0 h 20"/>
                <a:gd name="T6" fmla="*/ 0 w 11"/>
                <a:gd name="T7" fmla="*/ 0 h 20"/>
                <a:gd name="T8" fmla="*/ 1 w 11"/>
                <a:gd name="T9" fmla="*/ 0 h 20"/>
                <a:gd name="T10" fmla="*/ 1 w 11"/>
                <a:gd name="T11" fmla="*/ 0 h 20"/>
                <a:gd name="T12" fmla="*/ 1 w 11"/>
                <a:gd name="T13" fmla="*/ 0 h 20"/>
                <a:gd name="T14" fmla="*/ 1 w 11"/>
                <a:gd name="T15" fmla="*/ 0 h 20"/>
                <a:gd name="T16" fmla="*/ 1 w 11"/>
                <a:gd name="T17" fmla="*/ 0 h 20"/>
                <a:gd name="T18" fmla="*/ 1 w 11"/>
                <a:gd name="T19" fmla="*/ 0 h 20"/>
                <a:gd name="T20" fmla="*/ 1 w 11"/>
                <a:gd name="T21" fmla="*/ 0 h 20"/>
                <a:gd name="T22" fmla="*/ 1 w 11"/>
                <a:gd name="T23" fmla="*/ 0 h 20"/>
                <a:gd name="T24" fmla="*/ 1 w 11"/>
                <a:gd name="T25" fmla="*/ 0 h 20"/>
                <a:gd name="T26" fmla="*/ 1 w 11"/>
                <a:gd name="T27" fmla="*/ 0 h 20"/>
                <a:gd name="T28" fmla="*/ 1 w 11"/>
                <a:gd name="T29" fmla="*/ 0 h 20"/>
                <a:gd name="T30" fmla="*/ 1 w 11"/>
                <a:gd name="T31" fmla="*/ 0 h 20"/>
                <a:gd name="T32" fmla="*/ 1 w 11"/>
                <a:gd name="T33" fmla="*/ 5 h 20"/>
                <a:gd name="T34" fmla="*/ 1 w 11"/>
                <a:gd name="T35" fmla="*/ 5 h 20"/>
                <a:gd name="T36" fmla="*/ 1 w 11"/>
                <a:gd name="T37" fmla="*/ 5 h 20"/>
                <a:gd name="T38" fmla="*/ 1 w 11"/>
                <a:gd name="T39" fmla="*/ 5 h 20"/>
                <a:gd name="T40" fmla="*/ 1 w 11"/>
                <a:gd name="T41" fmla="*/ 5 h 20"/>
                <a:gd name="T42" fmla="*/ 1 w 11"/>
                <a:gd name="T43" fmla="*/ 5 h 20"/>
                <a:gd name="T44" fmla="*/ 1 w 11"/>
                <a:gd name="T45" fmla="*/ 5 h 20"/>
                <a:gd name="T46" fmla="*/ 1 w 11"/>
                <a:gd name="T47" fmla="*/ 5 h 20"/>
                <a:gd name="T48" fmla="*/ 1 w 11"/>
                <a:gd name="T49" fmla="*/ 5 h 20"/>
                <a:gd name="T50" fmla="*/ 1 w 11"/>
                <a:gd name="T51" fmla="*/ 5 h 20"/>
                <a:gd name="T52" fmla="*/ 1 w 11"/>
                <a:gd name="T53" fmla="*/ 5 h 20"/>
                <a:gd name="T54" fmla="*/ 1 w 11"/>
                <a:gd name="T55" fmla="*/ 5 h 20"/>
                <a:gd name="T56" fmla="*/ 1 w 11"/>
                <a:gd name="T57" fmla="*/ 5 h 20"/>
                <a:gd name="T58" fmla="*/ 1 w 11"/>
                <a:gd name="T59" fmla="*/ 5 h 20"/>
                <a:gd name="T60" fmla="*/ 1 w 11"/>
                <a:gd name="T61" fmla="*/ 5 h 20"/>
                <a:gd name="T62" fmla="*/ 1 w 11"/>
                <a:gd name="T63" fmla="*/ 5 h 20"/>
                <a:gd name="T64" fmla="*/ 1 w 11"/>
                <a:gd name="T65" fmla="*/ 5 h 20"/>
                <a:gd name="T66" fmla="*/ 1 w 11"/>
                <a:gd name="T67" fmla="*/ 5 h 20"/>
                <a:gd name="T68" fmla="*/ 1 w 11"/>
                <a:gd name="T69" fmla="*/ 5 h 20"/>
                <a:gd name="T70" fmla="*/ 1 w 11"/>
                <a:gd name="T71" fmla="*/ 5 h 20"/>
                <a:gd name="T72" fmla="*/ 1 w 11"/>
                <a:gd name="T73" fmla="*/ 5 h 20"/>
                <a:gd name="T74" fmla="*/ 1 w 11"/>
                <a:gd name="T75" fmla="*/ 5 h 20"/>
                <a:gd name="T76" fmla="*/ 1 w 11"/>
                <a:gd name="T77" fmla="*/ 5 h 20"/>
                <a:gd name="T78" fmla="*/ 1 w 11"/>
                <a:gd name="T79" fmla="*/ 5 h 20"/>
                <a:gd name="T80" fmla="*/ 1 w 11"/>
                <a:gd name="T81" fmla="*/ 5 h 20"/>
                <a:gd name="T82" fmla="*/ 1 w 11"/>
                <a:gd name="T83" fmla="*/ 5 h 20"/>
                <a:gd name="T84" fmla="*/ 1 w 11"/>
                <a:gd name="T85" fmla="*/ 5 h 20"/>
                <a:gd name="T86" fmla="*/ 1 w 11"/>
                <a:gd name="T87" fmla="*/ 5 h 20"/>
                <a:gd name="T88" fmla="*/ 1 w 11"/>
                <a:gd name="T89" fmla="*/ 5 h 20"/>
                <a:gd name="T90" fmla="*/ 1 w 11"/>
                <a:gd name="T91" fmla="*/ 5 h 20"/>
                <a:gd name="T92" fmla="*/ 1 w 11"/>
                <a:gd name="T93" fmla="*/ 5 h 20"/>
                <a:gd name="T94" fmla="*/ 1 w 11"/>
                <a:gd name="T95" fmla="*/ 5 h 20"/>
                <a:gd name="T96" fmla="*/ 1 w 11"/>
                <a:gd name="T97" fmla="*/ 5 h 20"/>
                <a:gd name="T98" fmla="*/ 1 w 11"/>
                <a:gd name="T99" fmla="*/ 5 h 20"/>
                <a:gd name="T100" fmla="*/ 1 w 11"/>
                <a:gd name="T101" fmla="*/ 5 h 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20"/>
                <a:gd name="T155" fmla="*/ 11 w 11"/>
                <a:gd name="T156" fmla="*/ 20 h 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20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10"/>
                  </a:lnTo>
                  <a:lnTo>
                    <a:pt x="11" y="2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12" name="Freeform 261"/>
            <p:cNvSpPr>
              <a:spLocks/>
            </p:cNvSpPr>
            <p:nvPr/>
          </p:nvSpPr>
          <p:spPr bwMode="auto">
            <a:xfrm rot="-5388437">
              <a:off x="4348" y="3825"/>
              <a:ext cx="9" cy="27"/>
            </a:xfrm>
            <a:custGeom>
              <a:avLst/>
              <a:gdLst>
                <a:gd name="T0" fmla="*/ 0 w 12"/>
                <a:gd name="T1" fmla="*/ 0 h 29"/>
                <a:gd name="T2" fmla="*/ 0 w 12"/>
                <a:gd name="T3" fmla="*/ 0 h 29"/>
                <a:gd name="T4" fmla="*/ 0 w 12"/>
                <a:gd name="T5" fmla="*/ 7 h 29"/>
                <a:gd name="T6" fmla="*/ 0 w 12"/>
                <a:gd name="T7" fmla="*/ 7 h 29"/>
                <a:gd name="T8" fmla="*/ 0 w 12"/>
                <a:gd name="T9" fmla="*/ 7 h 29"/>
                <a:gd name="T10" fmla="*/ 0 w 12"/>
                <a:gd name="T11" fmla="*/ 7 h 29"/>
                <a:gd name="T12" fmla="*/ 0 w 12"/>
                <a:gd name="T13" fmla="*/ 7 h 29"/>
                <a:gd name="T14" fmla="*/ 0 w 12"/>
                <a:gd name="T15" fmla="*/ 7 h 29"/>
                <a:gd name="T16" fmla="*/ 0 w 12"/>
                <a:gd name="T17" fmla="*/ 7 h 29"/>
                <a:gd name="T18" fmla="*/ 0 w 12"/>
                <a:gd name="T19" fmla="*/ 7 h 29"/>
                <a:gd name="T20" fmla="*/ 0 w 12"/>
                <a:gd name="T21" fmla="*/ 7 h 29"/>
                <a:gd name="T22" fmla="*/ 0 w 12"/>
                <a:gd name="T23" fmla="*/ 7 h 29"/>
                <a:gd name="T24" fmla="*/ 0 w 12"/>
                <a:gd name="T25" fmla="*/ 7 h 29"/>
                <a:gd name="T26" fmla="*/ 0 w 12"/>
                <a:gd name="T27" fmla="*/ 7 h 29"/>
                <a:gd name="T28" fmla="*/ 0 w 12"/>
                <a:gd name="T29" fmla="*/ 7 h 29"/>
                <a:gd name="T30" fmla="*/ 0 w 12"/>
                <a:gd name="T31" fmla="*/ 7 h 29"/>
                <a:gd name="T32" fmla="*/ 0 w 12"/>
                <a:gd name="T33" fmla="*/ 7 h 29"/>
                <a:gd name="T34" fmla="*/ 0 w 12"/>
                <a:gd name="T35" fmla="*/ 7 h 29"/>
                <a:gd name="T36" fmla="*/ 0 w 12"/>
                <a:gd name="T37" fmla="*/ 7 h 29"/>
                <a:gd name="T38" fmla="*/ 0 w 12"/>
                <a:gd name="T39" fmla="*/ 7 h 29"/>
                <a:gd name="T40" fmla="*/ 0 w 12"/>
                <a:gd name="T41" fmla="*/ 7 h 29"/>
                <a:gd name="T42" fmla="*/ 2 w 12"/>
                <a:gd name="T43" fmla="*/ 7 h 29"/>
                <a:gd name="T44" fmla="*/ 2 w 12"/>
                <a:gd name="T45" fmla="*/ 7 h 29"/>
                <a:gd name="T46" fmla="*/ 2 w 12"/>
                <a:gd name="T47" fmla="*/ 7 h 29"/>
                <a:gd name="T48" fmla="*/ 2 w 12"/>
                <a:gd name="T49" fmla="*/ 7 h 29"/>
                <a:gd name="T50" fmla="*/ 2 w 12"/>
                <a:gd name="T51" fmla="*/ 7 h 29"/>
                <a:gd name="T52" fmla="*/ 2 w 12"/>
                <a:gd name="T53" fmla="*/ 7 h 29"/>
                <a:gd name="T54" fmla="*/ 2 w 12"/>
                <a:gd name="T55" fmla="*/ 7 h 29"/>
                <a:gd name="T56" fmla="*/ 2 w 12"/>
                <a:gd name="T57" fmla="*/ 7 h 29"/>
                <a:gd name="T58" fmla="*/ 2 w 12"/>
                <a:gd name="T59" fmla="*/ 7 h 29"/>
                <a:gd name="T60" fmla="*/ 2 w 12"/>
                <a:gd name="T61" fmla="*/ 7 h 29"/>
                <a:gd name="T62" fmla="*/ 2 w 12"/>
                <a:gd name="T63" fmla="*/ 7 h 29"/>
                <a:gd name="T64" fmla="*/ 2 w 12"/>
                <a:gd name="T65" fmla="*/ 7 h 29"/>
                <a:gd name="T66" fmla="*/ 2 w 12"/>
                <a:gd name="T67" fmla="*/ 7 h 29"/>
                <a:gd name="T68" fmla="*/ 2 w 12"/>
                <a:gd name="T69" fmla="*/ 7 h 29"/>
                <a:gd name="T70" fmla="*/ 2 w 12"/>
                <a:gd name="T71" fmla="*/ 7 h 29"/>
                <a:gd name="T72" fmla="*/ 2 w 12"/>
                <a:gd name="T73" fmla="*/ 7 h 29"/>
                <a:gd name="T74" fmla="*/ 2 w 12"/>
                <a:gd name="T75" fmla="*/ 7 h 29"/>
                <a:gd name="T76" fmla="*/ 2 w 12"/>
                <a:gd name="T77" fmla="*/ 7 h 29"/>
                <a:gd name="T78" fmla="*/ 2 w 12"/>
                <a:gd name="T79" fmla="*/ 7 h 29"/>
                <a:gd name="T80" fmla="*/ 2 w 12"/>
                <a:gd name="T81" fmla="*/ 7 h 29"/>
                <a:gd name="T82" fmla="*/ 2 w 12"/>
                <a:gd name="T83" fmla="*/ 7 h 29"/>
                <a:gd name="T84" fmla="*/ 2 w 12"/>
                <a:gd name="T85" fmla="*/ 7 h 29"/>
                <a:gd name="T86" fmla="*/ 2 w 12"/>
                <a:gd name="T87" fmla="*/ 7 h 29"/>
                <a:gd name="T88" fmla="*/ 2 w 12"/>
                <a:gd name="T89" fmla="*/ 7 h 29"/>
                <a:gd name="T90" fmla="*/ 2 w 12"/>
                <a:gd name="T91" fmla="*/ 7 h 29"/>
                <a:gd name="T92" fmla="*/ 2 w 12"/>
                <a:gd name="T93" fmla="*/ 7 h 29"/>
                <a:gd name="T94" fmla="*/ 2 w 12"/>
                <a:gd name="T95" fmla="*/ 7 h 29"/>
                <a:gd name="T96" fmla="*/ 2 w 12"/>
                <a:gd name="T97" fmla="*/ 7 h 29"/>
                <a:gd name="T98" fmla="*/ 2 w 12"/>
                <a:gd name="T99" fmla="*/ 7 h 29"/>
                <a:gd name="T100" fmla="*/ 2 w 12"/>
                <a:gd name="T101" fmla="*/ 7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29"/>
                <a:gd name="T155" fmla="*/ 12 w 12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29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19"/>
                  </a:lnTo>
                  <a:lnTo>
                    <a:pt x="12" y="19"/>
                  </a:lnTo>
                  <a:lnTo>
                    <a:pt x="12" y="29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13" name="Freeform 262"/>
            <p:cNvSpPr>
              <a:spLocks/>
            </p:cNvSpPr>
            <p:nvPr/>
          </p:nvSpPr>
          <p:spPr bwMode="auto">
            <a:xfrm rot="-5388437">
              <a:off x="4376" y="3818"/>
              <a:ext cx="8" cy="27"/>
            </a:xfrm>
            <a:custGeom>
              <a:avLst/>
              <a:gdLst>
                <a:gd name="T0" fmla="*/ 0 w 11"/>
                <a:gd name="T1" fmla="*/ 0 h 29"/>
                <a:gd name="T2" fmla="*/ 0 w 11"/>
                <a:gd name="T3" fmla="*/ 0 h 29"/>
                <a:gd name="T4" fmla="*/ 0 w 11"/>
                <a:gd name="T5" fmla="*/ 0 h 29"/>
                <a:gd name="T6" fmla="*/ 0 w 11"/>
                <a:gd name="T7" fmla="*/ 0 h 29"/>
                <a:gd name="T8" fmla="*/ 0 w 11"/>
                <a:gd name="T9" fmla="*/ 0 h 29"/>
                <a:gd name="T10" fmla="*/ 0 w 11"/>
                <a:gd name="T11" fmla="*/ 0 h 29"/>
                <a:gd name="T12" fmla="*/ 0 w 11"/>
                <a:gd name="T13" fmla="*/ 7 h 29"/>
                <a:gd name="T14" fmla="*/ 0 w 11"/>
                <a:gd name="T15" fmla="*/ 7 h 29"/>
                <a:gd name="T16" fmla="*/ 0 w 11"/>
                <a:gd name="T17" fmla="*/ 7 h 29"/>
                <a:gd name="T18" fmla="*/ 0 w 11"/>
                <a:gd name="T19" fmla="*/ 7 h 29"/>
                <a:gd name="T20" fmla="*/ 0 w 11"/>
                <a:gd name="T21" fmla="*/ 7 h 29"/>
                <a:gd name="T22" fmla="*/ 0 w 11"/>
                <a:gd name="T23" fmla="*/ 7 h 29"/>
                <a:gd name="T24" fmla="*/ 0 w 11"/>
                <a:gd name="T25" fmla="*/ 7 h 29"/>
                <a:gd name="T26" fmla="*/ 0 w 11"/>
                <a:gd name="T27" fmla="*/ 7 h 29"/>
                <a:gd name="T28" fmla="*/ 0 w 11"/>
                <a:gd name="T29" fmla="*/ 7 h 29"/>
                <a:gd name="T30" fmla="*/ 0 w 11"/>
                <a:gd name="T31" fmla="*/ 7 h 29"/>
                <a:gd name="T32" fmla="*/ 0 w 11"/>
                <a:gd name="T33" fmla="*/ 7 h 29"/>
                <a:gd name="T34" fmla="*/ 0 w 11"/>
                <a:gd name="T35" fmla="*/ 7 h 29"/>
                <a:gd name="T36" fmla="*/ 0 w 11"/>
                <a:gd name="T37" fmla="*/ 7 h 29"/>
                <a:gd name="T38" fmla="*/ 0 w 11"/>
                <a:gd name="T39" fmla="*/ 7 h 29"/>
                <a:gd name="T40" fmla="*/ 0 w 11"/>
                <a:gd name="T41" fmla="*/ 7 h 29"/>
                <a:gd name="T42" fmla="*/ 0 w 11"/>
                <a:gd name="T43" fmla="*/ 7 h 29"/>
                <a:gd name="T44" fmla="*/ 0 w 11"/>
                <a:gd name="T45" fmla="*/ 7 h 29"/>
                <a:gd name="T46" fmla="*/ 0 w 11"/>
                <a:gd name="T47" fmla="*/ 7 h 29"/>
                <a:gd name="T48" fmla="*/ 0 w 11"/>
                <a:gd name="T49" fmla="*/ 7 h 29"/>
                <a:gd name="T50" fmla="*/ 0 w 11"/>
                <a:gd name="T51" fmla="*/ 7 h 29"/>
                <a:gd name="T52" fmla="*/ 0 w 11"/>
                <a:gd name="T53" fmla="*/ 7 h 29"/>
                <a:gd name="T54" fmla="*/ 0 w 11"/>
                <a:gd name="T55" fmla="*/ 7 h 29"/>
                <a:gd name="T56" fmla="*/ 0 w 11"/>
                <a:gd name="T57" fmla="*/ 7 h 29"/>
                <a:gd name="T58" fmla="*/ 0 w 11"/>
                <a:gd name="T59" fmla="*/ 7 h 29"/>
                <a:gd name="T60" fmla="*/ 0 w 11"/>
                <a:gd name="T61" fmla="*/ 7 h 29"/>
                <a:gd name="T62" fmla="*/ 0 w 11"/>
                <a:gd name="T63" fmla="*/ 7 h 29"/>
                <a:gd name="T64" fmla="*/ 0 w 11"/>
                <a:gd name="T65" fmla="*/ 7 h 29"/>
                <a:gd name="T66" fmla="*/ 0 w 11"/>
                <a:gd name="T67" fmla="*/ 7 h 29"/>
                <a:gd name="T68" fmla="*/ 0 w 11"/>
                <a:gd name="T69" fmla="*/ 7 h 29"/>
                <a:gd name="T70" fmla="*/ 0 w 11"/>
                <a:gd name="T71" fmla="*/ 7 h 29"/>
                <a:gd name="T72" fmla="*/ 0 w 11"/>
                <a:gd name="T73" fmla="*/ 7 h 29"/>
                <a:gd name="T74" fmla="*/ 0 w 11"/>
                <a:gd name="T75" fmla="*/ 7 h 29"/>
                <a:gd name="T76" fmla="*/ 1 w 11"/>
                <a:gd name="T77" fmla="*/ 7 h 29"/>
                <a:gd name="T78" fmla="*/ 1 w 11"/>
                <a:gd name="T79" fmla="*/ 7 h 29"/>
                <a:gd name="T80" fmla="*/ 1 w 11"/>
                <a:gd name="T81" fmla="*/ 7 h 29"/>
                <a:gd name="T82" fmla="*/ 1 w 11"/>
                <a:gd name="T83" fmla="*/ 7 h 29"/>
                <a:gd name="T84" fmla="*/ 1 w 11"/>
                <a:gd name="T85" fmla="*/ 7 h 29"/>
                <a:gd name="T86" fmla="*/ 1 w 11"/>
                <a:gd name="T87" fmla="*/ 7 h 29"/>
                <a:gd name="T88" fmla="*/ 1 w 11"/>
                <a:gd name="T89" fmla="*/ 7 h 29"/>
                <a:gd name="T90" fmla="*/ 1 w 11"/>
                <a:gd name="T91" fmla="*/ 7 h 29"/>
                <a:gd name="T92" fmla="*/ 1 w 11"/>
                <a:gd name="T93" fmla="*/ 7 h 29"/>
                <a:gd name="T94" fmla="*/ 1 w 11"/>
                <a:gd name="T95" fmla="*/ 7 h 29"/>
                <a:gd name="T96" fmla="*/ 1 w 11"/>
                <a:gd name="T97" fmla="*/ 7 h 29"/>
                <a:gd name="T98" fmla="*/ 1 w 11"/>
                <a:gd name="T99" fmla="*/ 7 h 29"/>
                <a:gd name="T100" fmla="*/ 1 w 11"/>
                <a:gd name="T101" fmla="*/ 7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29"/>
                <a:gd name="T155" fmla="*/ 11 w 11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29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20"/>
                  </a:lnTo>
                  <a:lnTo>
                    <a:pt x="11" y="20"/>
                  </a:lnTo>
                  <a:lnTo>
                    <a:pt x="11" y="29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14" name="Freeform 263"/>
            <p:cNvSpPr>
              <a:spLocks/>
            </p:cNvSpPr>
            <p:nvPr/>
          </p:nvSpPr>
          <p:spPr bwMode="auto">
            <a:xfrm rot="-5388437">
              <a:off x="4407" y="3814"/>
              <a:ext cx="0" cy="27"/>
            </a:xfrm>
            <a:custGeom>
              <a:avLst/>
              <a:gdLst>
                <a:gd name="T0" fmla="*/ 0 h 30"/>
                <a:gd name="T1" fmla="*/ 0 h 30"/>
                <a:gd name="T2" fmla="*/ 0 h 30"/>
                <a:gd name="T3" fmla="*/ 0 h 30"/>
                <a:gd name="T4" fmla="*/ 0 h 30"/>
                <a:gd name="T5" fmla="*/ 0 h 30"/>
                <a:gd name="T6" fmla="*/ 0 h 30"/>
                <a:gd name="T7" fmla="*/ 0 h 30"/>
                <a:gd name="T8" fmla="*/ 0 h 30"/>
                <a:gd name="T9" fmla="*/ 0 h 30"/>
                <a:gd name="T10" fmla="*/ 5 h 30"/>
                <a:gd name="T11" fmla="*/ 5 h 30"/>
                <a:gd name="T12" fmla="*/ 5 h 30"/>
                <a:gd name="T13" fmla="*/ 5 h 30"/>
                <a:gd name="T14" fmla="*/ 5 h 30"/>
                <a:gd name="T15" fmla="*/ 5 h 30"/>
                <a:gd name="T16" fmla="*/ 5 h 30"/>
                <a:gd name="T17" fmla="*/ 5 h 30"/>
                <a:gd name="T18" fmla="*/ 5 h 30"/>
                <a:gd name="T19" fmla="*/ 5 h 30"/>
                <a:gd name="T20" fmla="*/ 5 h 30"/>
                <a:gd name="T21" fmla="*/ 5 h 30"/>
                <a:gd name="T22" fmla="*/ 5 h 30"/>
                <a:gd name="T23" fmla="*/ 5 h 30"/>
                <a:gd name="T24" fmla="*/ 5 h 30"/>
                <a:gd name="T25" fmla="*/ 5 h 30"/>
                <a:gd name="T26" fmla="*/ 5 h 30"/>
                <a:gd name="T27" fmla="*/ 5 h 30"/>
                <a:gd name="T28" fmla="*/ 5 h 30"/>
                <a:gd name="T29" fmla="*/ 5 h 30"/>
                <a:gd name="T30" fmla="*/ 5 h 30"/>
                <a:gd name="T31" fmla="*/ 5 h 30"/>
                <a:gd name="T32" fmla="*/ 5 h 30"/>
                <a:gd name="T33" fmla="*/ 5 h 30"/>
                <a:gd name="T34" fmla="*/ 5 h 30"/>
                <a:gd name="T35" fmla="*/ 5 h 30"/>
                <a:gd name="T36" fmla="*/ 5 h 30"/>
                <a:gd name="T37" fmla="*/ 5 h 30"/>
                <a:gd name="T38" fmla="*/ 5 h 30"/>
                <a:gd name="T39" fmla="*/ 5 h 30"/>
                <a:gd name="T40" fmla="*/ 5 h 30"/>
                <a:gd name="T41" fmla="*/ 5 h 30"/>
                <a:gd name="T42" fmla="*/ 5 h 30"/>
                <a:gd name="T43" fmla="*/ 5 h 30"/>
                <a:gd name="T44" fmla="*/ 5 h 30"/>
                <a:gd name="T45" fmla="*/ 5 h 30"/>
                <a:gd name="T46" fmla="*/ 5 h 30"/>
                <a:gd name="T47" fmla="*/ 5 h 30"/>
                <a:gd name="T48" fmla="*/ 5 h 30"/>
                <a:gd name="T49" fmla="*/ 5 h 30"/>
                <a:gd name="T50" fmla="*/ 5 h 30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h 30"/>
                <a:gd name="T103" fmla="*/ 30 h 30"/>
              </a:gdLst>
              <a:ahLst/>
              <a:cxnLst>
                <a:cxn ang="T51">
                  <a:pos x="0" y="T0"/>
                </a:cxn>
                <a:cxn ang="T52">
                  <a:pos x="0" y="T1"/>
                </a:cxn>
                <a:cxn ang="T53">
                  <a:pos x="0" y="T2"/>
                </a:cxn>
                <a:cxn ang="T54">
                  <a:pos x="0" y="T3"/>
                </a:cxn>
                <a:cxn ang="T55">
                  <a:pos x="0" y="T4"/>
                </a:cxn>
                <a:cxn ang="T56">
                  <a:pos x="0" y="T5"/>
                </a:cxn>
                <a:cxn ang="T57">
                  <a:pos x="0" y="T6"/>
                </a:cxn>
                <a:cxn ang="T58">
                  <a:pos x="0" y="T7"/>
                </a:cxn>
                <a:cxn ang="T59">
                  <a:pos x="0" y="T8"/>
                </a:cxn>
                <a:cxn ang="T60">
                  <a:pos x="0" y="T9"/>
                </a:cxn>
                <a:cxn ang="T61">
                  <a:pos x="0" y="T10"/>
                </a:cxn>
                <a:cxn ang="T62">
                  <a:pos x="0" y="T11"/>
                </a:cxn>
                <a:cxn ang="T63">
                  <a:pos x="0" y="T12"/>
                </a:cxn>
                <a:cxn ang="T64">
                  <a:pos x="0" y="T13"/>
                </a:cxn>
                <a:cxn ang="T65">
                  <a:pos x="0" y="T14"/>
                </a:cxn>
                <a:cxn ang="T66">
                  <a:pos x="0" y="T15"/>
                </a:cxn>
                <a:cxn ang="T67">
                  <a:pos x="0" y="T16"/>
                </a:cxn>
                <a:cxn ang="T68">
                  <a:pos x="0" y="T17"/>
                </a:cxn>
                <a:cxn ang="T69">
                  <a:pos x="0" y="T18"/>
                </a:cxn>
                <a:cxn ang="T70">
                  <a:pos x="0" y="T19"/>
                </a:cxn>
                <a:cxn ang="T71">
                  <a:pos x="0" y="T20"/>
                </a:cxn>
                <a:cxn ang="T72">
                  <a:pos x="0" y="T21"/>
                </a:cxn>
                <a:cxn ang="T73">
                  <a:pos x="0" y="T22"/>
                </a:cxn>
                <a:cxn ang="T74">
                  <a:pos x="0" y="T23"/>
                </a:cxn>
                <a:cxn ang="T75">
                  <a:pos x="0" y="T24"/>
                </a:cxn>
                <a:cxn ang="T76">
                  <a:pos x="0" y="T25"/>
                </a:cxn>
                <a:cxn ang="T77">
                  <a:pos x="0" y="T26"/>
                </a:cxn>
                <a:cxn ang="T78">
                  <a:pos x="0" y="T27"/>
                </a:cxn>
                <a:cxn ang="T79">
                  <a:pos x="0" y="T28"/>
                </a:cxn>
                <a:cxn ang="T80">
                  <a:pos x="0" y="T29"/>
                </a:cxn>
                <a:cxn ang="T81">
                  <a:pos x="0" y="T30"/>
                </a:cxn>
                <a:cxn ang="T82">
                  <a:pos x="0" y="T31"/>
                </a:cxn>
                <a:cxn ang="T83">
                  <a:pos x="0" y="T32"/>
                </a:cxn>
                <a:cxn ang="T84">
                  <a:pos x="0" y="T33"/>
                </a:cxn>
                <a:cxn ang="T85">
                  <a:pos x="0" y="T34"/>
                </a:cxn>
                <a:cxn ang="T86">
                  <a:pos x="0" y="T35"/>
                </a:cxn>
                <a:cxn ang="T87">
                  <a:pos x="0" y="T36"/>
                </a:cxn>
                <a:cxn ang="T88">
                  <a:pos x="0" y="T37"/>
                </a:cxn>
                <a:cxn ang="T89">
                  <a:pos x="0" y="T38"/>
                </a:cxn>
                <a:cxn ang="T90">
                  <a:pos x="0" y="T39"/>
                </a:cxn>
                <a:cxn ang="T91">
                  <a:pos x="0" y="T40"/>
                </a:cxn>
                <a:cxn ang="T92">
                  <a:pos x="0" y="T41"/>
                </a:cxn>
                <a:cxn ang="T93">
                  <a:pos x="0" y="T42"/>
                </a:cxn>
                <a:cxn ang="T94">
                  <a:pos x="0" y="T43"/>
                </a:cxn>
                <a:cxn ang="T95">
                  <a:pos x="0" y="T44"/>
                </a:cxn>
                <a:cxn ang="T96">
                  <a:pos x="0" y="T45"/>
                </a:cxn>
                <a:cxn ang="T97">
                  <a:pos x="0" y="T46"/>
                </a:cxn>
                <a:cxn ang="T98">
                  <a:pos x="0" y="T47"/>
                </a:cxn>
                <a:cxn ang="T99">
                  <a:pos x="0" y="T48"/>
                </a:cxn>
                <a:cxn ang="T100">
                  <a:pos x="0" y="T49"/>
                </a:cxn>
                <a:cxn ang="T101">
                  <a:pos x="0" y="T50"/>
                </a:cxn>
              </a:cxnLst>
              <a:rect l="0" t="T102" r="0" b="T103"/>
              <a:pathLst>
                <a:path h="3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20"/>
                  </a:lnTo>
                  <a:lnTo>
                    <a:pt x="0" y="3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15" name="Freeform 264"/>
            <p:cNvSpPr>
              <a:spLocks/>
            </p:cNvSpPr>
            <p:nvPr/>
          </p:nvSpPr>
          <p:spPr bwMode="auto">
            <a:xfrm rot="-5388437">
              <a:off x="4425" y="3815"/>
              <a:ext cx="8" cy="18"/>
            </a:xfrm>
            <a:custGeom>
              <a:avLst/>
              <a:gdLst>
                <a:gd name="T0" fmla="*/ 0 w 12"/>
                <a:gd name="T1" fmla="*/ 0 h 19"/>
                <a:gd name="T2" fmla="*/ 0 w 12"/>
                <a:gd name="T3" fmla="*/ 0 h 19"/>
                <a:gd name="T4" fmla="*/ 0 w 12"/>
                <a:gd name="T5" fmla="*/ 0 h 19"/>
                <a:gd name="T6" fmla="*/ 0 w 12"/>
                <a:gd name="T7" fmla="*/ 0 h 19"/>
                <a:gd name="T8" fmla="*/ 0 w 12"/>
                <a:gd name="T9" fmla="*/ 0 h 19"/>
                <a:gd name="T10" fmla="*/ 1 w 12"/>
                <a:gd name="T11" fmla="*/ 0 h 19"/>
                <a:gd name="T12" fmla="*/ 1 w 12"/>
                <a:gd name="T13" fmla="*/ 0 h 19"/>
                <a:gd name="T14" fmla="*/ 1 w 12"/>
                <a:gd name="T15" fmla="*/ 0 h 19"/>
                <a:gd name="T16" fmla="*/ 1 w 12"/>
                <a:gd name="T17" fmla="*/ 0 h 19"/>
                <a:gd name="T18" fmla="*/ 1 w 12"/>
                <a:gd name="T19" fmla="*/ 0 h 19"/>
                <a:gd name="T20" fmla="*/ 1 w 12"/>
                <a:gd name="T21" fmla="*/ 0 h 19"/>
                <a:gd name="T22" fmla="*/ 1 w 12"/>
                <a:gd name="T23" fmla="*/ 0 h 19"/>
                <a:gd name="T24" fmla="*/ 1 w 12"/>
                <a:gd name="T25" fmla="*/ 0 h 19"/>
                <a:gd name="T26" fmla="*/ 1 w 12"/>
                <a:gd name="T27" fmla="*/ 0 h 19"/>
                <a:gd name="T28" fmla="*/ 1 w 12"/>
                <a:gd name="T29" fmla="*/ 0 h 19"/>
                <a:gd name="T30" fmla="*/ 1 w 12"/>
                <a:gd name="T31" fmla="*/ 0 h 19"/>
                <a:gd name="T32" fmla="*/ 1 w 12"/>
                <a:gd name="T33" fmla="*/ 0 h 19"/>
                <a:gd name="T34" fmla="*/ 1 w 12"/>
                <a:gd name="T35" fmla="*/ 0 h 19"/>
                <a:gd name="T36" fmla="*/ 1 w 12"/>
                <a:gd name="T37" fmla="*/ 0 h 19"/>
                <a:gd name="T38" fmla="*/ 1 w 12"/>
                <a:gd name="T39" fmla="*/ 9 h 19"/>
                <a:gd name="T40" fmla="*/ 1 w 12"/>
                <a:gd name="T41" fmla="*/ 9 h 19"/>
                <a:gd name="T42" fmla="*/ 1 w 12"/>
                <a:gd name="T43" fmla="*/ 9 h 19"/>
                <a:gd name="T44" fmla="*/ 1 w 12"/>
                <a:gd name="T45" fmla="*/ 9 h 19"/>
                <a:gd name="T46" fmla="*/ 1 w 12"/>
                <a:gd name="T47" fmla="*/ 9 h 19"/>
                <a:gd name="T48" fmla="*/ 1 w 12"/>
                <a:gd name="T49" fmla="*/ 9 h 19"/>
                <a:gd name="T50" fmla="*/ 1 w 12"/>
                <a:gd name="T51" fmla="*/ 9 h 19"/>
                <a:gd name="T52" fmla="*/ 1 w 12"/>
                <a:gd name="T53" fmla="*/ 9 h 19"/>
                <a:gd name="T54" fmla="*/ 1 w 12"/>
                <a:gd name="T55" fmla="*/ 9 h 19"/>
                <a:gd name="T56" fmla="*/ 1 w 12"/>
                <a:gd name="T57" fmla="*/ 9 h 19"/>
                <a:gd name="T58" fmla="*/ 1 w 12"/>
                <a:gd name="T59" fmla="*/ 9 h 19"/>
                <a:gd name="T60" fmla="*/ 1 w 12"/>
                <a:gd name="T61" fmla="*/ 9 h 19"/>
                <a:gd name="T62" fmla="*/ 1 w 12"/>
                <a:gd name="T63" fmla="*/ 9 h 19"/>
                <a:gd name="T64" fmla="*/ 1 w 12"/>
                <a:gd name="T65" fmla="*/ 9 h 19"/>
                <a:gd name="T66" fmla="*/ 1 w 12"/>
                <a:gd name="T67" fmla="*/ 9 h 19"/>
                <a:gd name="T68" fmla="*/ 1 w 12"/>
                <a:gd name="T69" fmla="*/ 9 h 19"/>
                <a:gd name="T70" fmla="*/ 1 w 12"/>
                <a:gd name="T71" fmla="*/ 9 h 19"/>
                <a:gd name="T72" fmla="*/ 1 w 12"/>
                <a:gd name="T73" fmla="*/ 9 h 19"/>
                <a:gd name="T74" fmla="*/ 1 w 12"/>
                <a:gd name="T75" fmla="*/ 9 h 19"/>
                <a:gd name="T76" fmla="*/ 1 w 12"/>
                <a:gd name="T77" fmla="*/ 9 h 19"/>
                <a:gd name="T78" fmla="*/ 1 w 12"/>
                <a:gd name="T79" fmla="*/ 9 h 19"/>
                <a:gd name="T80" fmla="*/ 1 w 12"/>
                <a:gd name="T81" fmla="*/ 9 h 19"/>
                <a:gd name="T82" fmla="*/ 1 w 12"/>
                <a:gd name="T83" fmla="*/ 9 h 19"/>
                <a:gd name="T84" fmla="*/ 1 w 12"/>
                <a:gd name="T85" fmla="*/ 9 h 19"/>
                <a:gd name="T86" fmla="*/ 1 w 12"/>
                <a:gd name="T87" fmla="*/ 9 h 19"/>
                <a:gd name="T88" fmla="*/ 1 w 12"/>
                <a:gd name="T89" fmla="*/ 9 h 19"/>
                <a:gd name="T90" fmla="*/ 1 w 12"/>
                <a:gd name="T91" fmla="*/ 9 h 19"/>
                <a:gd name="T92" fmla="*/ 1 w 12"/>
                <a:gd name="T93" fmla="*/ 9 h 19"/>
                <a:gd name="T94" fmla="*/ 1 w 12"/>
                <a:gd name="T95" fmla="*/ 9 h 19"/>
                <a:gd name="T96" fmla="*/ 1 w 12"/>
                <a:gd name="T97" fmla="*/ 9 h 19"/>
                <a:gd name="T98" fmla="*/ 1 w 12"/>
                <a:gd name="T99" fmla="*/ 9 h 19"/>
                <a:gd name="T100" fmla="*/ 1 w 12"/>
                <a:gd name="T101" fmla="*/ 9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9"/>
                <a:gd name="T155" fmla="*/ 12 w 12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9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9"/>
                  </a:lnTo>
                  <a:lnTo>
                    <a:pt x="12" y="19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16" name="Freeform 265"/>
            <p:cNvSpPr>
              <a:spLocks/>
            </p:cNvSpPr>
            <p:nvPr/>
          </p:nvSpPr>
          <p:spPr bwMode="auto">
            <a:xfrm rot="-5388437">
              <a:off x="4443" y="3807"/>
              <a:ext cx="8" cy="18"/>
            </a:xfrm>
            <a:custGeom>
              <a:avLst/>
              <a:gdLst>
                <a:gd name="T0" fmla="*/ 0 w 11"/>
                <a:gd name="T1" fmla="*/ 0 h 20"/>
                <a:gd name="T2" fmla="*/ 0 w 11"/>
                <a:gd name="T3" fmla="*/ 0 h 20"/>
                <a:gd name="T4" fmla="*/ 0 w 11"/>
                <a:gd name="T5" fmla="*/ 0 h 20"/>
                <a:gd name="T6" fmla="*/ 0 w 11"/>
                <a:gd name="T7" fmla="*/ 0 h 20"/>
                <a:gd name="T8" fmla="*/ 0 w 11"/>
                <a:gd name="T9" fmla="*/ 0 h 20"/>
                <a:gd name="T10" fmla="*/ 0 w 11"/>
                <a:gd name="T11" fmla="*/ 0 h 20"/>
                <a:gd name="T12" fmla="*/ 0 w 11"/>
                <a:gd name="T13" fmla="*/ 0 h 20"/>
                <a:gd name="T14" fmla="*/ 0 w 11"/>
                <a:gd name="T15" fmla="*/ 0 h 20"/>
                <a:gd name="T16" fmla="*/ 0 w 11"/>
                <a:gd name="T17" fmla="*/ 0 h 20"/>
                <a:gd name="T18" fmla="*/ 0 w 11"/>
                <a:gd name="T19" fmla="*/ 0 h 20"/>
                <a:gd name="T20" fmla="*/ 0 w 11"/>
                <a:gd name="T21" fmla="*/ 0 h 20"/>
                <a:gd name="T22" fmla="*/ 0 w 11"/>
                <a:gd name="T23" fmla="*/ 0 h 20"/>
                <a:gd name="T24" fmla="*/ 0 w 11"/>
                <a:gd name="T25" fmla="*/ 5 h 20"/>
                <a:gd name="T26" fmla="*/ 0 w 11"/>
                <a:gd name="T27" fmla="*/ 5 h 20"/>
                <a:gd name="T28" fmla="*/ 0 w 11"/>
                <a:gd name="T29" fmla="*/ 5 h 20"/>
                <a:gd name="T30" fmla="*/ 0 w 11"/>
                <a:gd name="T31" fmla="*/ 5 h 20"/>
                <a:gd name="T32" fmla="*/ 0 w 11"/>
                <a:gd name="T33" fmla="*/ 5 h 20"/>
                <a:gd name="T34" fmla="*/ 0 w 11"/>
                <a:gd name="T35" fmla="*/ 5 h 20"/>
                <a:gd name="T36" fmla="*/ 0 w 11"/>
                <a:gd name="T37" fmla="*/ 5 h 20"/>
                <a:gd name="T38" fmla="*/ 0 w 11"/>
                <a:gd name="T39" fmla="*/ 5 h 20"/>
                <a:gd name="T40" fmla="*/ 0 w 11"/>
                <a:gd name="T41" fmla="*/ 5 h 20"/>
                <a:gd name="T42" fmla="*/ 0 w 11"/>
                <a:gd name="T43" fmla="*/ 5 h 20"/>
                <a:gd name="T44" fmla="*/ 1 w 11"/>
                <a:gd name="T45" fmla="*/ 5 h 20"/>
                <a:gd name="T46" fmla="*/ 1 w 11"/>
                <a:gd name="T47" fmla="*/ 5 h 20"/>
                <a:gd name="T48" fmla="*/ 1 w 11"/>
                <a:gd name="T49" fmla="*/ 5 h 20"/>
                <a:gd name="T50" fmla="*/ 1 w 11"/>
                <a:gd name="T51" fmla="*/ 5 h 20"/>
                <a:gd name="T52" fmla="*/ 1 w 11"/>
                <a:gd name="T53" fmla="*/ 5 h 20"/>
                <a:gd name="T54" fmla="*/ 1 w 11"/>
                <a:gd name="T55" fmla="*/ 5 h 20"/>
                <a:gd name="T56" fmla="*/ 1 w 11"/>
                <a:gd name="T57" fmla="*/ 5 h 20"/>
                <a:gd name="T58" fmla="*/ 1 w 11"/>
                <a:gd name="T59" fmla="*/ 5 h 20"/>
                <a:gd name="T60" fmla="*/ 1 w 11"/>
                <a:gd name="T61" fmla="*/ 5 h 20"/>
                <a:gd name="T62" fmla="*/ 1 w 11"/>
                <a:gd name="T63" fmla="*/ 5 h 20"/>
                <a:gd name="T64" fmla="*/ 1 w 11"/>
                <a:gd name="T65" fmla="*/ 5 h 20"/>
                <a:gd name="T66" fmla="*/ 1 w 11"/>
                <a:gd name="T67" fmla="*/ 5 h 20"/>
                <a:gd name="T68" fmla="*/ 1 w 11"/>
                <a:gd name="T69" fmla="*/ 5 h 20"/>
                <a:gd name="T70" fmla="*/ 1 w 11"/>
                <a:gd name="T71" fmla="*/ 5 h 20"/>
                <a:gd name="T72" fmla="*/ 1 w 11"/>
                <a:gd name="T73" fmla="*/ 5 h 20"/>
                <a:gd name="T74" fmla="*/ 1 w 11"/>
                <a:gd name="T75" fmla="*/ 5 h 20"/>
                <a:gd name="T76" fmla="*/ 1 w 11"/>
                <a:gd name="T77" fmla="*/ 5 h 20"/>
                <a:gd name="T78" fmla="*/ 1 w 11"/>
                <a:gd name="T79" fmla="*/ 5 h 20"/>
                <a:gd name="T80" fmla="*/ 1 w 11"/>
                <a:gd name="T81" fmla="*/ 5 h 20"/>
                <a:gd name="T82" fmla="*/ 1 w 11"/>
                <a:gd name="T83" fmla="*/ 5 h 20"/>
                <a:gd name="T84" fmla="*/ 1 w 11"/>
                <a:gd name="T85" fmla="*/ 5 h 20"/>
                <a:gd name="T86" fmla="*/ 1 w 11"/>
                <a:gd name="T87" fmla="*/ 5 h 20"/>
                <a:gd name="T88" fmla="*/ 1 w 11"/>
                <a:gd name="T89" fmla="*/ 5 h 20"/>
                <a:gd name="T90" fmla="*/ 1 w 11"/>
                <a:gd name="T91" fmla="*/ 5 h 20"/>
                <a:gd name="T92" fmla="*/ 1 w 11"/>
                <a:gd name="T93" fmla="*/ 5 h 20"/>
                <a:gd name="T94" fmla="*/ 1 w 11"/>
                <a:gd name="T95" fmla="*/ 5 h 20"/>
                <a:gd name="T96" fmla="*/ 1 w 11"/>
                <a:gd name="T97" fmla="*/ 5 h 20"/>
                <a:gd name="T98" fmla="*/ 1 w 11"/>
                <a:gd name="T99" fmla="*/ 5 h 20"/>
                <a:gd name="T100" fmla="*/ 1 w 11"/>
                <a:gd name="T101" fmla="*/ 5 h 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20"/>
                <a:gd name="T155" fmla="*/ 11 w 11"/>
                <a:gd name="T156" fmla="*/ 20 h 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2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1" y="10"/>
                  </a:lnTo>
                  <a:lnTo>
                    <a:pt x="11" y="2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17" name="Freeform 266"/>
            <p:cNvSpPr>
              <a:spLocks/>
            </p:cNvSpPr>
            <p:nvPr/>
          </p:nvSpPr>
          <p:spPr bwMode="auto">
            <a:xfrm rot="-5388437">
              <a:off x="4460" y="3798"/>
              <a:ext cx="9" cy="18"/>
            </a:xfrm>
            <a:custGeom>
              <a:avLst/>
              <a:gdLst>
                <a:gd name="T0" fmla="*/ 0 w 12"/>
                <a:gd name="T1" fmla="*/ 0 h 19"/>
                <a:gd name="T2" fmla="*/ 0 w 12"/>
                <a:gd name="T3" fmla="*/ 0 h 19"/>
                <a:gd name="T4" fmla="*/ 0 w 12"/>
                <a:gd name="T5" fmla="*/ 0 h 19"/>
                <a:gd name="T6" fmla="*/ 0 w 12"/>
                <a:gd name="T7" fmla="*/ 0 h 19"/>
                <a:gd name="T8" fmla="*/ 0 w 12"/>
                <a:gd name="T9" fmla="*/ 0 h 19"/>
                <a:gd name="T10" fmla="*/ 0 w 12"/>
                <a:gd name="T11" fmla="*/ 0 h 19"/>
                <a:gd name="T12" fmla="*/ 0 w 12"/>
                <a:gd name="T13" fmla="*/ 0 h 19"/>
                <a:gd name="T14" fmla="*/ 0 w 12"/>
                <a:gd name="T15" fmla="*/ 0 h 19"/>
                <a:gd name="T16" fmla="*/ 0 w 12"/>
                <a:gd name="T17" fmla="*/ 0 h 19"/>
                <a:gd name="T18" fmla="*/ 0 w 12"/>
                <a:gd name="T19" fmla="*/ 0 h 19"/>
                <a:gd name="T20" fmla="*/ 0 w 12"/>
                <a:gd name="T21" fmla="*/ 0 h 19"/>
                <a:gd name="T22" fmla="*/ 0 w 12"/>
                <a:gd name="T23" fmla="*/ 9 h 19"/>
                <a:gd name="T24" fmla="*/ 0 w 12"/>
                <a:gd name="T25" fmla="*/ 9 h 19"/>
                <a:gd name="T26" fmla="*/ 0 w 12"/>
                <a:gd name="T27" fmla="*/ 9 h 19"/>
                <a:gd name="T28" fmla="*/ 0 w 12"/>
                <a:gd name="T29" fmla="*/ 9 h 19"/>
                <a:gd name="T30" fmla="*/ 0 w 12"/>
                <a:gd name="T31" fmla="*/ 9 h 19"/>
                <a:gd name="T32" fmla="*/ 0 w 12"/>
                <a:gd name="T33" fmla="*/ 9 h 19"/>
                <a:gd name="T34" fmla="*/ 0 w 12"/>
                <a:gd name="T35" fmla="*/ 9 h 19"/>
                <a:gd name="T36" fmla="*/ 0 w 12"/>
                <a:gd name="T37" fmla="*/ 9 h 19"/>
                <a:gd name="T38" fmla="*/ 0 w 12"/>
                <a:gd name="T39" fmla="*/ 9 h 19"/>
                <a:gd name="T40" fmla="*/ 0 w 12"/>
                <a:gd name="T41" fmla="*/ 9 h 19"/>
                <a:gd name="T42" fmla="*/ 0 w 12"/>
                <a:gd name="T43" fmla="*/ 9 h 19"/>
                <a:gd name="T44" fmla="*/ 0 w 12"/>
                <a:gd name="T45" fmla="*/ 9 h 19"/>
                <a:gd name="T46" fmla="*/ 0 w 12"/>
                <a:gd name="T47" fmla="*/ 9 h 19"/>
                <a:gd name="T48" fmla="*/ 0 w 12"/>
                <a:gd name="T49" fmla="*/ 9 h 19"/>
                <a:gd name="T50" fmla="*/ 0 w 12"/>
                <a:gd name="T51" fmla="*/ 9 h 19"/>
                <a:gd name="T52" fmla="*/ 0 w 12"/>
                <a:gd name="T53" fmla="*/ 9 h 19"/>
                <a:gd name="T54" fmla="*/ 0 w 12"/>
                <a:gd name="T55" fmla="*/ 9 h 19"/>
                <a:gd name="T56" fmla="*/ 0 w 12"/>
                <a:gd name="T57" fmla="*/ 9 h 19"/>
                <a:gd name="T58" fmla="*/ 0 w 12"/>
                <a:gd name="T59" fmla="*/ 9 h 19"/>
                <a:gd name="T60" fmla="*/ 0 w 12"/>
                <a:gd name="T61" fmla="*/ 9 h 19"/>
                <a:gd name="T62" fmla="*/ 0 w 12"/>
                <a:gd name="T63" fmla="*/ 9 h 19"/>
                <a:gd name="T64" fmla="*/ 0 w 12"/>
                <a:gd name="T65" fmla="*/ 9 h 19"/>
                <a:gd name="T66" fmla="*/ 0 w 12"/>
                <a:gd name="T67" fmla="*/ 9 h 19"/>
                <a:gd name="T68" fmla="*/ 0 w 12"/>
                <a:gd name="T69" fmla="*/ 9 h 19"/>
                <a:gd name="T70" fmla="*/ 0 w 12"/>
                <a:gd name="T71" fmla="*/ 9 h 19"/>
                <a:gd name="T72" fmla="*/ 0 w 12"/>
                <a:gd name="T73" fmla="*/ 9 h 19"/>
                <a:gd name="T74" fmla="*/ 0 w 12"/>
                <a:gd name="T75" fmla="*/ 9 h 19"/>
                <a:gd name="T76" fmla="*/ 0 w 12"/>
                <a:gd name="T77" fmla="*/ 9 h 19"/>
                <a:gd name="T78" fmla="*/ 2 w 12"/>
                <a:gd name="T79" fmla="*/ 9 h 19"/>
                <a:gd name="T80" fmla="*/ 2 w 12"/>
                <a:gd name="T81" fmla="*/ 9 h 19"/>
                <a:gd name="T82" fmla="*/ 2 w 12"/>
                <a:gd name="T83" fmla="*/ 9 h 19"/>
                <a:gd name="T84" fmla="*/ 2 w 12"/>
                <a:gd name="T85" fmla="*/ 9 h 19"/>
                <a:gd name="T86" fmla="*/ 2 w 12"/>
                <a:gd name="T87" fmla="*/ 9 h 19"/>
                <a:gd name="T88" fmla="*/ 2 w 12"/>
                <a:gd name="T89" fmla="*/ 9 h 19"/>
                <a:gd name="T90" fmla="*/ 2 w 12"/>
                <a:gd name="T91" fmla="*/ 9 h 19"/>
                <a:gd name="T92" fmla="*/ 2 w 12"/>
                <a:gd name="T93" fmla="*/ 9 h 19"/>
                <a:gd name="T94" fmla="*/ 2 w 12"/>
                <a:gd name="T95" fmla="*/ 9 h 19"/>
                <a:gd name="T96" fmla="*/ 2 w 12"/>
                <a:gd name="T97" fmla="*/ 9 h 19"/>
                <a:gd name="T98" fmla="*/ 2 w 12"/>
                <a:gd name="T99" fmla="*/ 9 h 19"/>
                <a:gd name="T100" fmla="*/ 2 w 12"/>
                <a:gd name="T101" fmla="*/ 9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9"/>
                <a:gd name="T155" fmla="*/ 12 w 12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9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19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18" name="Freeform 267"/>
            <p:cNvSpPr>
              <a:spLocks/>
            </p:cNvSpPr>
            <p:nvPr/>
          </p:nvSpPr>
          <p:spPr bwMode="auto">
            <a:xfrm rot="-5388437">
              <a:off x="4478" y="3797"/>
              <a:ext cx="1" cy="9"/>
            </a:xfrm>
            <a:custGeom>
              <a:avLst/>
              <a:gdLst>
                <a:gd name="T0" fmla="*/ 0 w 1"/>
                <a:gd name="T1" fmla="*/ 0 h 10"/>
                <a:gd name="T2" fmla="*/ 0 w 1"/>
                <a:gd name="T3" fmla="*/ 0 h 10"/>
                <a:gd name="T4" fmla="*/ 0 w 1"/>
                <a:gd name="T5" fmla="*/ 0 h 10"/>
                <a:gd name="T6" fmla="*/ 0 w 1"/>
                <a:gd name="T7" fmla="*/ 0 h 10"/>
                <a:gd name="T8" fmla="*/ 0 w 1"/>
                <a:gd name="T9" fmla="*/ 0 h 10"/>
                <a:gd name="T10" fmla="*/ 0 w 1"/>
                <a:gd name="T11" fmla="*/ 0 h 10"/>
                <a:gd name="T12" fmla="*/ 0 w 1"/>
                <a:gd name="T13" fmla="*/ 0 h 10"/>
                <a:gd name="T14" fmla="*/ 0 w 1"/>
                <a:gd name="T15" fmla="*/ 0 h 10"/>
                <a:gd name="T16" fmla="*/ 0 w 1"/>
                <a:gd name="T17" fmla="*/ 0 h 10"/>
                <a:gd name="T18" fmla="*/ 0 w 1"/>
                <a:gd name="T19" fmla="*/ 0 h 10"/>
                <a:gd name="T20" fmla="*/ 0 w 1"/>
                <a:gd name="T21" fmla="*/ 0 h 10"/>
                <a:gd name="T22" fmla="*/ 0 w 1"/>
                <a:gd name="T23" fmla="*/ 0 h 10"/>
                <a:gd name="T24" fmla="*/ 0 w 1"/>
                <a:gd name="T25" fmla="*/ 0 h 10"/>
                <a:gd name="T26" fmla="*/ 0 w 1"/>
                <a:gd name="T27" fmla="*/ 0 h 10"/>
                <a:gd name="T28" fmla="*/ 0 w 1"/>
                <a:gd name="T29" fmla="*/ 0 h 10"/>
                <a:gd name="T30" fmla="*/ 0 w 1"/>
                <a:gd name="T31" fmla="*/ 0 h 10"/>
                <a:gd name="T32" fmla="*/ 0 w 1"/>
                <a:gd name="T33" fmla="*/ 0 h 10"/>
                <a:gd name="T34" fmla="*/ 0 w 1"/>
                <a:gd name="T35" fmla="*/ 0 h 10"/>
                <a:gd name="T36" fmla="*/ 0 w 1"/>
                <a:gd name="T37" fmla="*/ 0 h 10"/>
                <a:gd name="T38" fmla="*/ 0 w 1"/>
                <a:gd name="T39" fmla="*/ 0 h 10"/>
                <a:gd name="T40" fmla="*/ 0 w 1"/>
                <a:gd name="T41" fmla="*/ 0 h 10"/>
                <a:gd name="T42" fmla="*/ 0 w 1"/>
                <a:gd name="T43" fmla="*/ 0 h 10"/>
                <a:gd name="T44" fmla="*/ 0 w 1"/>
                <a:gd name="T45" fmla="*/ 0 h 10"/>
                <a:gd name="T46" fmla="*/ 0 w 1"/>
                <a:gd name="T47" fmla="*/ 0 h 10"/>
                <a:gd name="T48" fmla="*/ 0 w 1"/>
                <a:gd name="T49" fmla="*/ 0 h 10"/>
                <a:gd name="T50" fmla="*/ 0 w 1"/>
                <a:gd name="T51" fmla="*/ 0 h 10"/>
                <a:gd name="T52" fmla="*/ 0 w 1"/>
                <a:gd name="T53" fmla="*/ 5 h 10"/>
                <a:gd name="T54" fmla="*/ 0 w 1"/>
                <a:gd name="T55" fmla="*/ 5 h 10"/>
                <a:gd name="T56" fmla="*/ 0 w 1"/>
                <a:gd name="T57" fmla="*/ 5 h 10"/>
                <a:gd name="T58" fmla="*/ 0 w 1"/>
                <a:gd name="T59" fmla="*/ 5 h 10"/>
                <a:gd name="T60" fmla="*/ 0 w 1"/>
                <a:gd name="T61" fmla="*/ 5 h 10"/>
                <a:gd name="T62" fmla="*/ 0 w 1"/>
                <a:gd name="T63" fmla="*/ 5 h 10"/>
                <a:gd name="T64" fmla="*/ 0 w 1"/>
                <a:gd name="T65" fmla="*/ 5 h 10"/>
                <a:gd name="T66" fmla="*/ 0 w 1"/>
                <a:gd name="T67" fmla="*/ 5 h 10"/>
                <a:gd name="T68" fmla="*/ 0 w 1"/>
                <a:gd name="T69" fmla="*/ 5 h 10"/>
                <a:gd name="T70" fmla="*/ 0 w 1"/>
                <a:gd name="T71" fmla="*/ 5 h 10"/>
                <a:gd name="T72" fmla="*/ 0 w 1"/>
                <a:gd name="T73" fmla="*/ 5 h 10"/>
                <a:gd name="T74" fmla="*/ 0 w 1"/>
                <a:gd name="T75" fmla="*/ 5 h 10"/>
                <a:gd name="T76" fmla="*/ 0 w 1"/>
                <a:gd name="T77" fmla="*/ 5 h 10"/>
                <a:gd name="T78" fmla="*/ 0 w 1"/>
                <a:gd name="T79" fmla="*/ 5 h 10"/>
                <a:gd name="T80" fmla="*/ 0 w 1"/>
                <a:gd name="T81" fmla="*/ 5 h 10"/>
                <a:gd name="T82" fmla="*/ 0 w 1"/>
                <a:gd name="T83" fmla="*/ 5 h 10"/>
                <a:gd name="T84" fmla="*/ 0 w 1"/>
                <a:gd name="T85" fmla="*/ 5 h 10"/>
                <a:gd name="T86" fmla="*/ 0 w 1"/>
                <a:gd name="T87" fmla="*/ 5 h 10"/>
                <a:gd name="T88" fmla="*/ 0 w 1"/>
                <a:gd name="T89" fmla="*/ 5 h 10"/>
                <a:gd name="T90" fmla="*/ 0 w 1"/>
                <a:gd name="T91" fmla="*/ 5 h 10"/>
                <a:gd name="T92" fmla="*/ 0 w 1"/>
                <a:gd name="T93" fmla="*/ 5 h 10"/>
                <a:gd name="T94" fmla="*/ 0 w 1"/>
                <a:gd name="T95" fmla="*/ 5 h 10"/>
                <a:gd name="T96" fmla="*/ 0 w 1"/>
                <a:gd name="T97" fmla="*/ 5 h 10"/>
                <a:gd name="T98" fmla="*/ 0 w 1"/>
                <a:gd name="T99" fmla="*/ 5 h 10"/>
                <a:gd name="T100" fmla="*/ 0 w 1"/>
                <a:gd name="T101" fmla="*/ 5 h 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"/>
                <a:gd name="T154" fmla="*/ 0 h 10"/>
                <a:gd name="T155" fmla="*/ 1 w 1"/>
                <a:gd name="T156" fmla="*/ 10 h 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" h="1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19" name="Freeform 268"/>
            <p:cNvSpPr>
              <a:spLocks/>
            </p:cNvSpPr>
            <p:nvPr/>
          </p:nvSpPr>
          <p:spPr bwMode="auto">
            <a:xfrm rot="-5388437">
              <a:off x="4484" y="3794"/>
              <a:ext cx="8" cy="9"/>
            </a:xfrm>
            <a:custGeom>
              <a:avLst/>
              <a:gdLst>
                <a:gd name="T0" fmla="*/ 0 w 11"/>
                <a:gd name="T1" fmla="*/ 0 h 10"/>
                <a:gd name="T2" fmla="*/ 0 w 11"/>
                <a:gd name="T3" fmla="*/ 0 h 10"/>
                <a:gd name="T4" fmla="*/ 0 w 11"/>
                <a:gd name="T5" fmla="*/ 0 h 10"/>
                <a:gd name="T6" fmla="*/ 0 w 11"/>
                <a:gd name="T7" fmla="*/ 0 h 10"/>
                <a:gd name="T8" fmla="*/ 0 w 11"/>
                <a:gd name="T9" fmla="*/ 0 h 10"/>
                <a:gd name="T10" fmla="*/ 0 w 11"/>
                <a:gd name="T11" fmla="*/ 0 h 10"/>
                <a:gd name="T12" fmla="*/ 0 w 11"/>
                <a:gd name="T13" fmla="*/ 0 h 10"/>
                <a:gd name="T14" fmla="*/ 1 w 11"/>
                <a:gd name="T15" fmla="*/ 0 h 10"/>
                <a:gd name="T16" fmla="*/ 1 w 11"/>
                <a:gd name="T17" fmla="*/ 0 h 10"/>
                <a:gd name="T18" fmla="*/ 1 w 11"/>
                <a:gd name="T19" fmla="*/ 0 h 10"/>
                <a:gd name="T20" fmla="*/ 1 w 11"/>
                <a:gd name="T21" fmla="*/ 0 h 10"/>
                <a:gd name="T22" fmla="*/ 1 w 11"/>
                <a:gd name="T23" fmla="*/ 0 h 10"/>
                <a:gd name="T24" fmla="*/ 1 w 11"/>
                <a:gd name="T25" fmla="*/ 0 h 10"/>
                <a:gd name="T26" fmla="*/ 1 w 11"/>
                <a:gd name="T27" fmla="*/ 0 h 10"/>
                <a:gd name="T28" fmla="*/ 1 w 11"/>
                <a:gd name="T29" fmla="*/ 0 h 10"/>
                <a:gd name="T30" fmla="*/ 1 w 11"/>
                <a:gd name="T31" fmla="*/ 0 h 10"/>
                <a:gd name="T32" fmla="*/ 1 w 11"/>
                <a:gd name="T33" fmla="*/ 0 h 10"/>
                <a:gd name="T34" fmla="*/ 1 w 11"/>
                <a:gd name="T35" fmla="*/ 0 h 10"/>
                <a:gd name="T36" fmla="*/ 1 w 11"/>
                <a:gd name="T37" fmla="*/ 0 h 10"/>
                <a:gd name="T38" fmla="*/ 1 w 11"/>
                <a:gd name="T39" fmla="*/ 0 h 10"/>
                <a:gd name="T40" fmla="*/ 1 w 11"/>
                <a:gd name="T41" fmla="*/ 0 h 10"/>
                <a:gd name="T42" fmla="*/ 1 w 11"/>
                <a:gd name="T43" fmla="*/ 0 h 10"/>
                <a:gd name="T44" fmla="*/ 1 w 11"/>
                <a:gd name="T45" fmla="*/ 0 h 10"/>
                <a:gd name="T46" fmla="*/ 1 w 11"/>
                <a:gd name="T47" fmla="*/ 0 h 10"/>
                <a:gd name="T48" fmla="*/ 1 w 11"/>
                <a:gd name="T49" fmla="*/ 0 h 10"/>
                <a:gd name="T50" fmla="*/ 1 w 11"/>
                <a:gd name="T51" fmla="*/ 5 h 10"/>
                <a:gd name="T52" fmla="*/ 1 w 11"/>
                <a:gd name="T53" fmla="*/ 5 h 10"/>
                <a:gd name="T54" fmla="*/ 1 w 11"/>
                <a:gd name="T55" fmla="*/ 5 h 10"/>
                <a:gd name="T56" fmla="*/ 1 w 11"/>
                <a:gd name="T57" fmla="*/ 5 h 10"/>
                <a:gd name="T58" fmla="*/ 1 w 11"/>
                <a:gd name="T59" fmla="*/ 5 h 10"/>
                <a:gd name="T60" fmla="*/ 1 w 11"/>
                <a:gd name="T61" fmla="*/ 5 h 10"/>
                <a:gd name="T62" fmla="*/ 1 w 11"/>
                <a:gd name="T63" fmla="*/ 5 h 10"/>
                <a:gd name="T64" fmla="*/ 1 w 11"/>
                <a:gd name="T65" fmla="*/ 5 h 10"/>
                <a:gd name="T66" fmla="*/ 1 w 11"/>
                <a:gd name="T67" fmla="*/ 5 h 10"/>
                <a:gd name="T68" fmla="*/ 1 w 11"/>
                <a:gd name="T69" fmla="*/ 5 h 10"/>
                <a:gd name="T70" fmla="*/ 1 w 11"/>
                <a:gd name="T71" fmla="*/ 5 h 10"/>
                <a:gd name="T72" fmla="*/ 1 w 11"/>
                <a:gd name="T73" fmla="*/ 5 h 10"/>
                <a:gd name="T74" fmla="*/ 1 w 11"/>
                <a:gd name="T75" fmla="*/ 5 h 10"/>
                <a:gd name="T76" fmla="*/ 1 w 11"/>
                <a:gd name="T77" fmla="*/ 5 h 10"/>
                <a:gd name="T78" fmla="*/ 1 w 11"/>
                <a:gd name="T79" fmla="*/ 5 h 10"/>
                <a:gd name="T80" fmla="*/ 1 w 11"/>
                <a:gd name="T81" fmla="*/ 5 h 10"/>
                <a:gd name="T82" fmla="*/ 1 w 11"/>
                <a:gd name="T83" fmla="*/ 5 h 10"/>
                <a:gd name="T84" fmla="*/ 1 w 11"/>
                <a:gd name="T85" fmla="*/ 5 h 10"/>
                <a:gd name="T86" fmla="*/ 1 w 11"/>
                <a:gd name="T87" fmla="*/ 5 h 10"/>
                <a:gd name="T88" fmla="*/ 1 w 11"/>
                <a:gd name="T89" fmla="*/ 5 h 10"/>
                <a:gd name="T90" fmla="*/ 1 w 11"/>
                <a:gd name="T91" fmla="*/ 5 h 10"/>
                <a:gd name="T92" fmla="*/ 1 w 11"/>
                <a:gd name="T93" fmla="*/ 5 h 10"/>
                <a:gd name="T94" fmla="*/ 1 w 11"/>
                <a:gd name="T95" fmla="*/ 5 h 10"/>
                <a:gd name="T96" fmla="*/ 1 w 11"/>
                <a:gd name="T97" fmla="*/ 5 h 10"/>
                <a:gd name="T98" fmla="*/ 1 w 11"/>
                <a:gd name="T99" fmla="*/ 5 h 10"/>
                <a:gd name="T100" fmla="*/ 1 w 11"/>
                <a:gd name="T101" fmla="*/ 5 h 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10"/>
                <a:gd name="T155" fmla="*/ 11 w 11"/>
                <a:gd name="T156" fmla="*/ 10 h 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10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1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20" name="Freeform 269"/>
            <p:cNvSpPr>
              <a:spLocks/>
            </p:cNvSpPr>
            <p:nvPr/>
          </p:nvSpPr>
          <p:spPr bwMode="auto">
            <a:xfrm rot="-5388437">
              <a:off x="4489" y="3790"/>
              <a:ext cx="8" cy="1"/>
            </a:xfrm>
            <a:custGeom>
              <a:avLst/>
              <a:gdLst>
                <a:gd name="T0" fmla="*/ 0 w 12"/>
                <a:gd name="T1" fmla="*/ 0 h 1"/>
                <a:gd name="T2" fmla="*/ 0 w 12"/>
                <a:gd name="T3" fmla="*/ 0 h 1"/>
                <a:gd name="T4" fmla="*/ 0 w 12"/>
                <a:gd name="T5" fmla="*/ 0 h 1"/>
                <a:gd name="T6" fmla="*/ 0 w 12"/>
                <a:gd name="T7" fmla="*/ 0 h 1"/>
                <a:gd name="T8" fmla="*/ 0 w 12"/>
                <a:gd name="T9" fmla="*/ 0 h 1"/>
                <a:gd name="T10" fmla="*/ 0 w 12"/>
                <a:gd name="T11" fmla="*/ 0 h 1"/>
                <a:gd name="T12" fmla="*/ 0 w 12"/>
                <a:gd name="T13" fmla="*/ 0 h 1"/>
                <a:gd name="T14" fmla="*/ 0 w 12"/>
                <a:gd name="T15" fmla="*/ 0 h 1"/>
                <a:gd name="T16" fmla="*/ 0 w 12"/>
                <a:gd name="T17" fmla="*/ 0 h 1"/>
                <a:gd name="T18" fmla="*/ 0 w 12"/>
                <a:gd name="T19" fmla="*/ 0 h 1"/>
                <a:gd name="T20" fmla="*/ 0 w 12"/>
                <a:gd name="T21" fmla="*/ 0 h 1"/>
                <a:gd name="T22" fmla="*/ 0 w 12"/>
                <a:gd name="T23" fmla="*/ 0 h 1"/>
                <a:gd name="T24" fmla="*/ 0 w 12"/>
                <a:gd name="T25" fmla="*/ 0 h 1"/>
                <a:gd name="T26" fmla="*/ 0 w 12"/>
                <a:gd name="T27" fmla="*/ 0 h 1"/>
                <a:gd name="T28" fmla="*/ 0 w 12"/>
                <a:gd name="T29" fmla="*/ 0 h 1"/>
                <a:gd name="T30" fmla="*/ 0 w 12"/>
                <a:gd name="T31" fmla="*/ 0 h 1"/>
                <a:gd name="T32" fmla="*/ 0 w 12"/>
                <a:gd name="T33" fmla="*/ 0 h 1"/>
                <a:gd name="T34" fmla="*/ 0 w 12"/>
                <a:gd name="T35" fmla="*/ 0 h 1"/>
                <a:gd name="T36" fmla="*/ 0 w 12"/>
                <a:gd name="T37" fmla="*/ 0 h 1"/>
                <a:gd name="T38" fmla="*/ 0 w 12"/>
                <a:gd name="T39" fmla="*/ 0 h 1"/>
                <a:gd name="T40" fmla="*/ 0 w 12"/>
                <a:gd name="T41" fmla="*/ 0 h 1"/>
                <a:gd name="T42" fmla="*/ 0 w 12"/>
                <a:gd name="T43" fmla="*/ 0 h 1"/>
                <a:gd name="T44" fmla="*/ 1 w 12"/>
                <a:gd name="T45" fmla="*/ 0 h 1"/>
                <a:gd name="T46" fmla="*/ 1 w 12"/>
                <a:gd name="T47" fmla="*/ 0 h 1"/>
                <a:gd name="T48" fmla="*/ 1 w 12"/>
                <a:gd name="T49" fmla="*/ 0 h 1"/>
                <a:gd name="T50" fmla="*/ 1 w 12"/>
                <a:gd name="T51" fmla="*/ 0 h 1"/>
                <a:gd name="T52" fmla="*/ 1 w 12"/>
                <a:gd name="T53" fmla="*/ 0 h 1"/>
                <a:gd name="T54" fmla="*/ 1 w 12"/>
                <a:gd name="T55" fmla="*/ 0 h 1"/>
                <a:gd name="T56" fmla="*/ 1 w 12"/>
                <a:gd name="T57" fmla="*/ 0 h 1"/>
                <a:gd name="T58" fmla="*/ 1 w 12"/>
                <a:gd name="T59" fmla="*/ 0 h 1"/>
                <a:gd name="T60" fmla="*/ 1 w 12"/>
                <a:gd name="T61" fmla="*/ 0 h 1"/>
                <a:gd name="T62" fmla="*/ 1 w 12"/>
                <a:gd name="T63" fmla="*/ 0 h 1"/>
                <a:gd name="T64" fmla="*/ 1 w 12"/>
                <a:gd name="T65" fmla="*/ 0 h 1"/>
                <a:gd name="T66" fmla="*/ 1 w 12"/>
                <a:gd name="T67" fmla="*/ 0 h 1"/>
                <a:gd name="T68" fmla="*/ 1 w 12"/>
                <a:gd name="T69" fmla="*/ 0 h 1"/>
                <a:gd name="T70" fmla="*/ 1 w 12"/>
                <a:gd name="T71" fmla="*/ 0 h 1"/>
                <a:gd name="T72" fmla="*/ 1 w 12"/>
                <a:gd name="T73" fmla="*/ 0 h 1"/>
                <a:gd name="T74" fmla="*/ 1 w 12"/>
                <a:gd name="T75" fmla="*/ 0 h 1"/>
                <a:gd name="T76" fmla="*/ 1 w 12"/>
                <a:gd name="T77" fmla="*/ 0 h 1"/>
                <a:gd name="T78" fmla="*/ 1 w 12"/>
                <a:gd name="T79" fmla="*/ 0 h 1"/>
                <a:gd name="T80" fmla="*/ 1 w 12"/>
                <a:gd name="T81" fmla="*/ 0 h 1"/>
                <a:gd name="T82" fmla="*/ 1 w 12"/>
                <a:gd name="T83" fmla="*/ 0 h 1"/>
                <a:gd name="T84" fmla="*/ 1 w 12"/>
                <a:gd name="T85" fmla="*/ 0 h 1"/>
                <a:gd name="T86" fmla="*/ 1 w 12"/>
                <a:gd name="T87" fmla="*/ 0 h 1"/>
                <a:gd name="T88" fmla="*/ 1 w 12"/>
                <a:gd name="T89" fmla="*/ 0 h 1"/>
                <a:gd name="T90" fmla="*/ 1 w 12"/>
                <a:gd name="T91" fmla="*/ 0 h 1"/>
                <a:gd name="T92" fmla="*/ 1 w 12"/>
                <a:gd name="T93" fmla="*/ 0 h 1"/>
                <a:gd name="T94" fmla="*/ 1 w 12"/>
                <a:gd name="T95" fmla="*/ 0 h 1"/>
                <a:gd name="T96" fmla="*/ 1 w 12"/>
                <a:gd name="T97" fmla="*/ 0 h 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2"/>
                <a:gd name="T148" fmla="*/ 0 h 1"/>
                <a:gd name="T149" fmla="*/ 12 w 12"/>
                <a:gd name="T150" fmla="*/ 1 h 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2" h="1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21" name="Freeform 270"/>
            <p:cNvSpPr>
              <a:spLocks/>
            </p:cNvSpPr>
            <p:nvPr/>
          </p:nvSpPr>
          <p:spPr bwMode="auto">
            <a:xfrm rot="-5388437">
              <a:off x="4492" y="378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w 1"/>
                <a:gd name="T21" fmla="*/ 0 h 1"/>
                <a:gd name="T22" fmla="*/ 0 w 1"/>
                <a:gd name="T23" fmla="*/ 0 h 1"/>
                <a:gd name="T24" fmla="*/ 0 w 1"/>
                <a:gd name="T25" fmla="*/ 0 h 1"/>
                <a:gd name="T26" fmla="*/ 0 w 1"/>
                <a:gd name="T27" fmla="*/ 0 h 1"/>
                <a:gd name="T28" fmla="*/ 0 w 1"/>
                <a:gd name="T29" fmla="*/ 0 h 1"/>
                <a:gd name="T30" fmla="*/ 0 w 1"/>
                <a:gd name="T31" fmla="*/ 0 h 1"/>
                <a:gd name="T32" fmla="*/ 0 w 1"/>
                <a:gd name="T33" fmla="*/ 0 h 1"/>
                <a:gd name="T34" fmla="*/ 0 w 1"/>
                <a:gd name="T35" fmla="*/ 0 h 1"/>
                <a:gd name="T36" fmla="*/ 0 w 1"/>
                <a:gd name="T37" fmla="*/ 0 h 1"/>
                <a:gd name="T38" fmla="*/ 0 w 1"/>
                <a:gd name="T39" fmla="*/ 0 h 1"/>
                <a:gd name="T40" fmla="*/ 0 w 1"/>
                <a:gd name="T41" fmla="*/ 0 h 1"/>
                <a:gd name="T42" fmla="*/ 0 w 1"/>
                <a:gd name="T43" fmla="*/ 0 h 1"/>
                <a:gd name="T44" fmla="*/ 0 w 1"/>
                <a:gd name="T45" fmla="*/ 0 h 1"/>
                <a:gd name="T46" fmla="*/ 0 w 1"/>
                <a:gd name="T47" fmla="*/ 0 h 1"/>
                <a:gd name="T48" fmla="*/ 0 w 1"/>
                <a:gd name="T49" fmla="*/ 0 h 1"/>
                <a:gd name="T50" fmla="*/ 0 w 1"/>
                <a:gd name="T51" fmla="*/ 0 h 1"/>
                <a:gd name="T52" fmla="*/ 0 w 1"/>
                <a:gd name="T53" fmla="*/ 0 h 1"/>
                <a:gd name="T54" fmla="*/ 0 w 1"/>
                <a:gd name="T55" fmla="*/ 0 h 1"/>
                <a:gd name="T56" fmla="*/ 0 w 1"/>
                <a:gd name="T57" fmla="*/ 0 h 1"/>
                <a:gd name="T58" fmla="*/ 0 w 1"/>
                <a:gd name="T59" fmla="*/ 0 h 1"/>
                <a:gd name="T60" fmla="*/ 0 w 1"/>
                <a:gd name="T61" fmla="*/ 0 h 1"/>
                <a:gd name="T62" fmla="*/ 0 w 1"/>
                <a:gd name="T63" fmla="*/ 0 h 1"/>
                <a:gd name="T64" fmla="*/ 0 w 1"/>
                <a:gd name="T65" fmla="*/ 0 h 1"/>
                <a:gd name="T66" fmla="*/ 0 w 1"/>
                <a:gd name="T67" fmla="*/ 0 h 1"/>
                <a:gd name="T68" fmla="*/ 0 w 1"/>
                <a:gd name="T69" fmla="*/ 0 h 1"/>
                <a:gd name="T70" fmla="*/ 0 w 1"/>
                <a:gd name="T71" fmla="*/ 0 h 1"/>
                <a:gd name="T72" fmla="*/ 0 w 1"/>
                <a:gd name="T73" fmla="*/ 0 h 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"/>
                <a:gd name="T112" fmla="*/ 0 h 1"/>
                <a:gd name="T113" fmla="*/ 1 w 1"/>
                <a:gd name="T114" fmla="*/ 1 h 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22" name="Freeform 271"/>
            <p:cNvSpPr>
              <a:spLocks/>
            </p:cNvSpPr>
            <p:nvPr/>
          </p:nvSpPr>
          <p:spPr bwMode="auto">
            <a:xfrm rot="-5388437">
              <a:off x="4488" y="3781"/>
              <a:ext cx="9" cy="1"/>
            </a:xfrm>
            <a:custGeom>
              <a:avLst/>
              <a:gdLst>
                <a:gd name="T0" fmla="*/ 0 w 12"/>
                <a:gd name="T1" fmla="*/ 0 h 1"/>
                <a:gd name="T2" fmla="*/ 0 w 12"/>
                <a:gd name="T3" fmla="*/ 0 h 1"/>
                <a:gd name="T4" fmla="*/ 0 w 12"/>
                <a:gd name="T5" fmla="*/ 0 h 1"/>
                <a:gd name="T6" fmla="*/ 0 w 12"/>
                <a:gd name="T7" fmla="*/ 0 h 1"/>
                <a:gd name="T8" fmla="*/ 0 w 12"/>
                <a:gd name="T9" fmla="*/ 0 h 1"/>
                <a:gd name="T10" fmla="*/ 0 w 12"/>
                <a:gd name="T11" fmla="*/ 0 h 1"/>
                <a:gd name="T12" fmla="*/ 0 w 12"/>
                <a:gd name="T13" fmla="*/ 0 h 1"/>
                <a:gd name="T14" fmla="*/ 0 w 12"/>
                <a:gd name="T15" fmla="*/ 0 h 1"/>
                <a:gd name="T16" fmla="*/ 0 w 12"/>
                <a:gd name="T17" fmla="*/ 0 h 1"/>
                <a:gd name="T18" fmla="*/ 0 w 12"/>
                <a:gd name="T19" fmla="*/ 0 h 1"/>
                <a:gd name="T20" fmla="*/ 0 w 12"/>
                <a:gd name="T21" fmla="*/ 0 h 1"/>
                <a:gd name="T22" fmla="*/ 0 w 12"/>
                <a:gd name="T23" fmla="*/ 0 h 1"/>
                <a:gd name="T24" fmla="*/ 0 w 12"/>
                <a:gd name="T25" fmla="*/ 0 h 1"/>
                <a:gd name="T26" fmla="*/ 0 w 12"/>
                <a:gd name="T27" fmla="*/ 0 h 1"/>
                <a:gd name="T28" fmla="*/ 0 w 12"/>
                <a:gd name="T29" fmla="*/ 0 h 1"/>
                <a:gd name="T30" fmla="*/ 0 w 12"/>
                <a:gd name="T31" fmla="*/ 0 h 1"/>
                <a:gd name="T32" fmla="*/ 0 w 12"/>
                <a:gd name="T33" fmla="*/ 0 h 1"/>
                <a:gd name="T34" fmla="*/ 0 w 12"/>
                <a:gd name="T35" fmla="*/ 0 h 1"/>
                <a:gd name="T36" fmla="*/ 2 w 12"/>
                <a:gd name="T37" fmla="*/ 0 h 1"/>
                <a:gd name="T38" fmla="*/ 2 w 12"/>
                <a:gd name="T39" fmla="*/ 0 h 1"/>
                <a:gd name="T40" fmla="*/ 2 w 12"/>
                <a:gd name="T41" fmla="*/ 0 h 1"/>
                <a:gd name="T42" fmla="*/ 2 w 12"/>
                <a:gd name="T43" fmla="*/ 0 h 1"/>
                <a:gd name="T44" fmla="*/ 2 w 12"/>
                <a:gd name="T45" fmla="*/ 0 h 1"/>
                <a:gd name="T46" fmla="*/ 2 w 12"/>
                <a:gd name="T47" fmla="*/ 0 h 1"/>
                <a:gd name="T48" fmla="*/ 2 w 12"/>
                <a:gd name="T49" fmla="*/ 0 h 1"/>
                <a:gd name="T50" fmla="*/ 2 w 12"/>
                <a:gd name="T51" fmla="*/ 0 h 1"/>
                <a:gd name="T52" fmla="*/ 2 w 12"/>
                <a:gd name="T53" fmla="*/ 0 h 1"/>
                <a:gd name="T54" fmla="*/ 2 w 12"/>
                <a:gd name="T55" fmla="*/ 0 h 1"/>
                <a:gd name="T56" fmla="*/ 2 w 12"/>
                <a:gd name="T57" fmla="*/ 0 h 1"/>
                <a:gd name="T58" fmla="*/ 2 w 12"/>
                <a:gd name="T59" fmla="*/ 0 h 1"/>
                <a:gd name="T60" fmla="*/ 2 w 12"/>
                <a:gd name="T61" fmla="*/ 0 h 1"/>
                <a:gd name="T62" fmla="*/ 2 w 12"/>
                <a:gd name="T63" fmla="*/ 0 h 1"/>
                <a:gd name="T64" fmla="*/ 2 w 12"/>
                <a:gd name="T65" fmla="*/ 0 h 1"/>
                <a:gd name="T66" fmla="*/ 2 w 12"/>
                <a:gd name="T67" fmla="*/ 0 h 1"/>
                <a:gd name="T68" fmla="*/ 2 w 12"/>
                <a:gd name="T69" fmla="*/ 0 h 1"/>
                <a:gd name="T70" fmla="*/ 2 w 12"/>
                <a:gd name="T71" fmla="*/ 0 h 1"/>
                <a:gd name="T72" fmla="*/ 2 w 12"/>
                <a:gd name="T73" fmla="*/ 0 h 1"/>
                <a:gd name="T74" fmla="*/ 2 w 12"/>
                <a:gd name="T75" fmla="*/ 0 h 1"/>
                <a:gd name="T76" fmla="*/ 2 w 12"/>
                <a:gd name="T77" fmla="*/ 0 h 1"/>
                <a:gd name="T78" fmla="*/ 2 w 12"/>
                <a:gd name="T79" fmla="*/ 0 h 1"/>
                <a:gd name="T80" fmla="*/ 2 w 12"/>
                <a:gd name="T81" fmla="*/ 0 h 1"/>
                <a:gd name="T82" fmla="*/ 2 w 12"/>
                <a:gd name="T83" fmla="*/ 0 h 1"/>
                <a:gd name="T84" fmla="*/ 2 w 12"/>
                <a:gd name="T85" fmla="*/ 0 h 1"/>
                <a:gd name="T86" fmla="*/ 2 w 12"/>
                <a:gd name="T87" fmla="*/ 0 h 1"/>
                <a:gd name="T88" fmla="*/ 2 w 12"/>
                <a:gd name="T89" fmla="*/ 0 h 1"/>
                <a:gd name="T90" fmla="*/ 2 w 12"/>
                <a:gd name="T91" fmla="*/ 0 h 1"/>
                <a:gd name="T92" fmla="*/ 2 w 12"/>
                <a:gd name="T93" fmla="*/ 0 h 1"/>
                <a:gd name="T94" fmla="*/ 2 w 12"/>
                <a:gd name="T95" fmla="*/ 0 h 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2"/>
                <a:gd name="T145" fmla="*/ 0 h 1"/>
                <a:gd name="T146" fmla="*/ 12 w 12"/>
                <a:gd name="T147" fmla="*/ 1 h 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2" h="1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23" name="Freeform 272"/>
            <p:cNvSpPr>
              <a:spLocks/>
            </p:cNvSpPr>
            <p:nvPr/>
          </p:nvSpPr>
          <p:spPr bwMode="auto">
            <a:xfrm rot="-5388437">
              <a:off x="4484" y="3769"/>
              <a:ext cx="8" cy="9"/>
            </a:xfrm>
            <a:custGeom>
              <a:avLst/>
              <a:gdLst>
                <a:gd name="T0" fmla="*/ 0 w 11"/>
                <a:gd name="T1" fmla="*/ 5 h 10"/>
                <a:gd name="T2" fmla="*/ 0 w 11"/>
                <a:gd name="T3" fmla="*/ 0 h 10"/>
                <a:gd name="T4" fmla="*/ 0 w 11"/>
                <a:gd name="T5" fmla="*/ 0 h 10"/>
                <a:gd name="T6" fmla="*/ 0 w 11"/>
                <a:gd name="T7" fmla="*/ 0 h 10"/>
                <a:gd name="T8" fmla="*/ 0 w 11"/>
                <a:gd name="T9" fmla="*/ 0 h 10"/>
                <a:gd name="T10" fmla="*/ 0 w 11"/>
                <a:gd name="T11" fmla="*/ 0 h 10"/>
                <a:gd name="T12" fmla="*/ 0 w 11"/>
                <a:gd name="T13" fmla="*/ 0 h 10"/>
                <a:gd name="T14" fmla="*/ 0 w 11"/>
                <a:gd name="T15" fmla="*/ 0 h 10"/>
                <a:gd name="T16" fmla="*/ 0 w 11"/>
                <a:gd name="T17" fmla="*/ 0 h 10"/>
                <a:gd name="T18" fmla="*/ 0 w 11"/>
                <a:gd name="T19" fmla="*/ 0 h 10"/>
                <a:gd name="T20" fmla="*/ 0 w 11"/>
                <a:gd name="T21" fmla="*/ 0 h 10"/>
                <a:gd name="T22" fmla="*/ 0 w 11"/>
                <a:gd name="T23" fmla="*/ 0 h 10"/>
                <a:gd name="T24" fmla="*/ 0 w 11"/>
                <a:gd name="T25" fmla="*/ 0 h 10"/>
                <a:gd name="T26" fmla="*/ 0 w 11"/>
                <a:gd name="T27" fmla="*/ 0 h 10"/>
                <a:gd name="T28" fmla="*/ 0 w 11"/>
                <a:gd name="T29" fmla="*/ 0 h 10"/>
                <a:gd name="T30" fmla="*/ 0 w 11"/>
                <a:gd name="T31" fmla="*/ 0 h 10"/>
                <a:gd name="T32" fmla="*/ 0 w 11"/>
                <a:gd name="T33" fmla="*/ 0 h 10"/>
                <a:gd name="T34" fmla="*/ 0 w 11"/>
                <a:gd name="T35" fmla="*/ 0 h 10"/>
                <a:gd name="T36" fmla="*/ 0 w 11"/>
                <a:gd name="T37" fmla="*/ 0 h 10"/>
                <a:gd name="T38" fmla="*/ 0 w 11"/>
                <a:gd name="T39" fmla="*/ 0 h 10"/>
                <a:gd name="T40" fmla="*/ 0 w 11"/>
                <a:gd name="T41" fmla="*/ 0 h 10"/>
                <a:gd name="T42" fmla="*/ 0 w 11"/>
                <a:gd name="T43" fmla="*/ 0 h 10"/>
                <a:gd name="T44" fmla="*/ 0 w 11"/>
                <a:gd name="T45" fmla="*/ 0 h 10"/>
                <a:gd name="T46" fmla="*/ 0 w 11"/>
                <a:gd name="T47" fmla="*/ 0 h 10"/>
                <a:gd name="T48" fmla="*/ 0 w 11"/>
                <a:gd name="T49" fmla="*/ 0 h 10"/>
                <a:gd name="T50" fmla="*/ 0 w 11"/>
                <a:gd name="T51" fmla="*/ 0 h 10"/>
                <a:gd name="T52" fmla="*/ 0 w 11"/>
                <a:gd name="T53" fmla="*/ 0 h 10"/>
                <a:gd name="T54" fmla="*/ 0 w 11"/>
                <a:gd name="T55" fmla="*/ 0 h 10"/>
                <a:gd name="T56" fmla="*/ 0 w 11"/>
                <a:gd name="T57" fmla="*/ 0 h 10"/>
                <a:gd name="T58" fmla="*/ 0 w 11"/>
                <a:gd name="T59" fmla="*/ 0 h 10"/>
                <a:gd name="T60" fmla="*/ 0 w 11"/>
                <a:gd name="T61" fmla="*/ 0 h 10"/>
                <a:gd name="T62" fmla="*/ 0 w 11"/>
                <a:gd name="T63" fmla="*/ 0 h 10"/>
                <a:gd name="T64" fmla="*/ 0 w 11"/>
                <a:gd name="T65" fmla="*/ 0 h 10"/>
                <a:gd name="T66" fmla="*/ 0 w 11"/>
                <a:gd name="T67" fmla="*/ 0 h 10"/>
                <a:gd name="T68" fmla="*/ 0 w 11"/>
                <a:gd name="T69" fmla="*/ 0 h 10"/>
                <a:gd name="T70" fmla="*/ 0 w 11"/>
                <a:gd name="T71" fmla="*/ 0 h 10"/>
                <a:gd name="T72" fmla="*/ 0 w 11"/>
                <a:gd name="T73" fmla="*/ 0 h 10"/>
                <a:gd name="T74" fmla="*/ 1 w 11"/>
                <a:gd name="T75" fmla="*/ 0 h 10"/>
                <a:gd name="T76" fmla="*/ 1 w 11"/>
                <a:gd name="T77" fmla="*/ 0 h 10"/>
                <a:gd name="T78" fmla="*/ 1 w 11"/>
                <a:gd name="T79" fmla="*/ 0 h 10"/>
                <a:gd name="T80" fmla="*/ 1 w 11"/>
                <a:gd name="T81" fmla="*/ 0 h 10"/>
                <a:gd name="T82" fmla="*/ 1 w 11"/>
                <a:gd name="T83" fmla="*/ 0 h 10"/>
                <a:gd name="T84" fmla="*/ 1 w 11"/>
                <a:gd name="T85" fmla="*/ 0 h 10"/>
                <a:gd name="T86" fmla="*/ 1 w 11"/>
                <a:gd name="T87" fmla="*/ 0 h 10"/>
                <a:gd name="T88" fmla="*/ 1 w 11"/>
                <a:gd name="T89" fmla="*/ 0 h 10"/>
                <a:gd name="T90" fmla="*/ 1 w 11"/>
                <a:gd name="T91" fmla="*/ 0 h 10"/>
                <a:gd name="T92" fmla="*/ 1 w 11"/>
                <a:gd name="T93" fmla="*/ 0 h 10"/>
                <a:gd name="T94" fmla="*/ 1 w 11"/>
                <a:gd name="T95" fmla="*/ 0 h 10"/>
                <a:gd name="T96" fmla="*/ 1 w 11"/>
                <a:gd name="T97" fmla="*/ 0 h 10"/>
                <a:gd name="T98" fmla="*/ 1 w 11"/>
                <a:gd name="T99" fmla="*/ 0 h 1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"/>
                <a:gd name="T151" fmla="*/ 0 h 10"/>
                <a:gd name="T152" fmla="*/ 11 w 11"/>
                <a:gd name="T153" fmla="*/ 10 h 1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" h="10">
                  <a:moveTo>
                    <a:pt x="0" y="10"/>
                  </a:move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24" name="Freeform 273"/>
            <p:cNvSpPr>
              <a:spLocks/>
            </p:cNvSpPr>
            <p:nvPr/>
          </p:nvSpPr>
          <p:spPr bwMode="auto">
            <a:xfrm rot="-5388437">
              <a:off x="4473" y="3760"/>
              <a:ext cx="1" cy="18"/>
            </a:xfrm>
            <a:custGeom>
              <a:avLst/>
              <a:gdLst>
                <a:gd name="T0" fmla="*/ 0 w 1"/>
                <a:gd name="T1" fmla="*/ 5 h 20"/>
                <a:gd name="T2" fmla="*/ 0 w 1"/>
                <a:gd name="T3" fmla="*/ 5 h 20"/>
                <a:gd name="T4" fmla="*/ 0 w 1"/>
                <a:gd name="T5" fmla="*/ 5 h 20"/>
                <a:gd name="T6" fmla="*/ 0 w 1"/>
                <a:gd name="T7" fmla="*/ 5 h 20"/>
                <a:gd name="T8" fmla="*/ 0 w 1"/>
                <a:gd name="T9" fmla="*/ 5 h 20"/>
                <a:gd name="T10" fmla="*/ 0 w 1"/>
                <a:gd name="T11" fmla="*/ 5 h 20"/>
                <a:gd name="T12" fmla="*/ 0 w 1"/>
                <a:gd name="T13" fmla="*/ 5 h 20"/>
                <a:gd name="T14" fmla="*/ 0 w 1"/>
                <a:gd name="T15" fmla="*/ 5 h 20"/>
                <a:gd name="T16" fmla="*/ 0 w 1"/>
                <a:gd name="T17" fmla="*/ 5 h 20"/>
                <a:gd name="T18" fmla="*/ 0 w 1"/>
                <a:gd name="T19" fmla="*/ 5 h 20"/>
                <a:gd name="T20" fmla="*/ 0 w 1"/>
                <a:gd name="T21" fmla="*/ 5 h 20"/>
                <a:gd name="T22" fmla="*/ 0 w 1"/>
                <a:gd name="T23" fmla="*/ 5 h 20"/>
                <a:gd name="T24" fmla="*/ 0 w 1"/>
                <a:gd name="T25" fmla="*/ 5 h 20"/>
                <a:gd name="T26" fmla="*/ 0 w 1"/>
                <a:gd name="T27" fmla="*/ 5 h 20"/>
                <a:gd name="T28" fmla="*/ 0 w 1"/>
                <a:gd name="T29" fmla="*/ 5 h 20"/>
                <a:gd name="T30" fmla="*/ 0 w 1"/>
                <a:gd name="T31" fmla="*/ 5 h 20"/>
                <a:gd name="T32" fmla="*/ 0 w 1"/>
                <a:gd name="T33" fmla="*/ 5 h 20"/>
                <a:gd name="T34" fmla="*/ 0 w 1"/>
                <a:gd name="T35" fmla="*/ 5 h 20"/>
                <a:gd name="T36" fmla="*/ 0 w 1"/>
                <a:gd name="T37" fmla="*/ 5 h 20"/>
                <a:gd name="T38" fmla="*/ 0 w 1"/>
                <a:gd name="T39" fmla="*/ 5 h 20"/>
                <a:gd name="T40" fmla="*/ 0 w 1"/>
                <a:gd name="T41" fmla="*/ 5 h 20"/>
                <a:gd name="T42" fmla="*/ 0 w 1"/>
                <a:gd name="T43" fmla="*/ 5 h 20"/>
                <a:gd name="T44" fmla="*/ 0 w 1"/>
                <a:gd name="T45" fmla="*/ 5 h 20"/>
                <a:gd name="T46" fmla="*/ 0 w 1"/>
                <a:gd name="T47" fmla="*/ 5 h 20"/>
                <a:gd name="T48" fmla="*/ 0 w 1"/>
                <a:gd name="T49" fmla="*/ 5 h 20"/>
                <a:gd name="T50" fmla="*/ 0 w 1"/>
                <a:gd name="T51" fmla="*/ 5 h 20"/>
                <a:gd name="T52" fmla="*/ 0 w 1"/>
                <a:gd name="T53" fmla="*/ 5 h 20"/>
                <a:gd name="T54" fmla="*/ 0 w 1"/>
                <a:gd name="T55" fmla="*/ 5 h 20"/>
                <a:gd name="T56" fmla="*/ 0 w 1"/>
                <a:gd name="T57" fmla="*/ 5 h 20"/>
                <a:gd name="T58" fmla="*/ 0 w 1"/>
                <a:gd name="T59" fmla="*/ 5 h 20"/>
                <a:gd name="T60" fmla="*/ 0 w 1"/>
                <a:gd name="T61" fmla="*/ 5 h 20"/>
                <a:gd name="T62" fmla="*/ 0 w 1"/>
                <a:gd name="T63" fmla="*/ 5 h 20"/>
                <a:gd name="T64" fmla="*/ 0 w 1"/>
                <a:gd name="T65" fmla="*/ 5 h 20"/>
                <a:gd name="T66" fmla="*/ 0 w 1"/>
                <a:gd name="T67" fmla="*/ 5 h 20"/>
                <a:gd name="T68" fmla="*/ 0 w 1"/>
                <a:gd name="T69" fmla="*/ 5 h 20"/>
                <a:gd name="T70" fmla="*/ 0 w 1"/>
                <a:gd name="T71" fmla="*/ 5 h 20"/>
                <a:gd name="T72" fmla="*/ 0 w 1"/>
                <a:gd name="T73" fmla="*/ 5 h 20"/>
                <a:gd name="T74" fmla="*/ 0 w 1"/>
                <a:gd name="T75" fmla="*/ 0 h 20"/>
                <a:gd name="T76" fmla="*/ 0 w 1"/>
                <a:gd name="T77" fmla="*/ 0 h 20"/>
                <a:gd name="T78" fmla="*/ 0 w 1"/>
                <a:gd name="T79" fmla="*/ 0 h 20"/>
                <a:gd name="T80" fmla="*/ 0 w 1"/>
                <a:gd name="T81" fmla="*/ 0 h 20"/>
                <a:gd name="T82" fmla="*/ 0 w 1"/>
                <a:gd name="T83" fmla="*/ 0 h 20"/>
                <a:gd name="T84" fmla="*/ 0 w 1"/>
                <a:gd name="T85" fmla="*/ 0 h 20"/>
                <a:gd name="T86" fmla="*/ 0 w 1"/>
                <a:gd name="T87" fmla="*/ 0 h 20"/>
                <a:gd name="T88" fmla="*/ 0 w 1"/>
                <a:gd name="T89" fmla="*/ 0 h 20"/>
                <a:gd name="T90" fmla="*/ 0 w 1"/>
                <a:gd name="T91" fmla="*/ 0 h 20"/>
                <a:gd name="T92" fmla="*/ 0 w 1"/>
                <a:gd name="T93" fmla="*/ 0 h 20"/>
                <a:gd name="T94" fmla="*/ 0 w 1"/>
                <a:gd name="T95" fmla="*/ 0 h 20"/>
                <a:gd name="T96" fmla="*/ 0 w 1"/>
                <a:gd name="T97" fmla="*/ 0 h 20"/>
                <a:gd name="T98" fmla="*/ 0 w 1"/>
                <a:gd name="T99" fmla="*/ 0 h 20"/>
                <a:gd name="T100" fmla="*/ 0 w 1"/>
                <a:gd name="T101" fmla="*/ 0 h 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"/>
                <a:gd name="T154" fmla="*/ 0 h 20"/>
                <a:gd name="T155" fmla="*/ 1 w 1"/>
                <a:gd name="T156" fmla="*/ 20 h 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" h="20">
                  <a:moveTo>
                    <a:pt x="0" y="20"/>
                  </a:move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25" name="Freeform 274"/>
            <p:cNvSpPr>
              <a:spLocks/>
            </p:cNvSpPr>
            <p:nvPr/>
          </p:nvSpPr>
          <p:spPr bwMode="auto">
            <a:xfrm rot="-5388437">
              <a:off x="4452" y="3757"/>
              <a:ext cx="8" cy="18"/>
            </a:xfrm>
            <a:custGeom>
              <a:avLst/>
              <a:gdLst>
                <a:gd name="T0" fmla="*/ 0 w 12"/>
                <a:gd name="T1" fmla="*/ 9 h 19"/>
                <a:gd name="T2" fmla="*/ 0 w 12"/>
                <a:gd name="T3" fmla="*/ 9 h 19"/>
                <a:gd name="T4" fmla="*/ 0 w 12"/>
                <a:gd name="T5" fmla="*/ 9 h 19"/>
                <a:gd name="T6" fmla="*/ 0 w 12"/>
                <a:gd name="T7" fmla="*/ 9 h 19"/>
                <a:gd name="T8" fmla="*/ 1 w 12"/>
                <a:gd name="T9" fmla="*/ 9 h 19"/>
                <a:gd name="T10" fmla="*/ 1 w 12"/>
                <a:gd name="T11" fmla="*/ 9 h 19"/>
                <a:gd name="T12" fmla="*/ 1 w 12"/>
                <a:gd name="T13" fmla="*/ 9 h 19"/>
                <a:gd name="T14" fmla="*/ 1 w 12"/>
                <a:gd name="T15" fmla="*/ 9 h 19"/>
                <a:gd name="T16" fmla="*/ 1 w 12"/>
                <a:gd name="T17" fmla="*/ 9 h 19"/>
                <a:gd name="T18" fmla="*/ 1 w 12"/>
                <a:gd name="T19" fmla="*/ 9 h 19"/>
                <a:gd name="T20" fmla="*/ 1 w 12"/>
                <a:gd name="T21" fmla="*/ 9 h 19"/>
                <a:gd name="T22" fmla="*/ 1 w 12"/>
                <a:gd name="T23" fmla="*/ 9 h 19"/>
                <a:gd name="T24" fmla="*/ 1 w 12"/>
                <a:gd name="T25" fmla="*/ 9 h 19"/>
                <a:gd name="T26" fmla="*/ 1 w 12"/>
                <a:gd name="T27" fmla="*/ 9 h 19"/>
                <a:gd name="T28" fmla="*/ 1 w 12"/>
                <a:gd name="T29" fmla="*/ 9 h 19"/>
                <a:gd name="T30" fmla="*/ 1 w 12"/>
                <a:gd name="T31" fmla="*/ 9 h 19"/>
                <a:gd name="T32" fmla="*/ 1 w 12"/>
                <a:gd name="T33" fmla="*/ 9 h 19"/>
                <a:gd name="T34" fmla="*/ 1 w 12"/>
                <a:gd name="T35" fmla="*/ 9 h 19"/>
                <a:gd name="T36" fmla="*/ 1 w 12"/>
                <a:gd name="T37" fmla="*/ 9 h 19"/>
                <a:gd name="T38" fmla="*/ 1 w 12"/>
                <a:gd name="T39" fmla="*/ 9 h 19"/>
                <a:gd name="T40" fmla="*/ 1 w 12"/>
                <a:gd name="T41" fmla="*/ 9 h 19"/>
                <a:gd name="T42" fmla="*/ 1 w 12"/>
                <a:gd name="T43" fmla="*/ 9 h 19"/>
                <a:gd name="T44" fmla="*/ 1 w 12"/>
                <a:gd name="T45" fmla="*/ 9 h 19"/>
                <a:gd name="T46" fmla="*/ 1 w 12"/>
                <a:gd name="T47" fmla="*/ 9 h 19"/>
                <a:gd name="T48" fmla="*/ 1 w 12"/>
                <a:gd name="T49" fmla="*/ 9 h 19"/>
                <a:gd name="T50" fmla="*/ 1 w 12"/>
                <a:gd name="T51" fmla="*/ 9 h 19"/>
                <a:gd name="T52" fmla="*/ 1 w 12"/>
                <a:gd name="T53" fmla="*/ 9 h 19"/>
                <a:gd name="T54" fmla="*/ 1 w 12"/>
                <a:gd name="T55" fmla="*/ 9 h 19"/>
                <a:gd name="T56" fmla="*/ 1 w 12"/>
                <a:gd name="T57" fmla="*/ 9 h 19"/>
                <a:gd name="T58" fmla="*/ 1 w 12"/>
                <a:gd name="T59" fmla="*/ 9 h 19"/>
                <a:gd name="T60" fmla="*/ 1 w 12"/>
                <a:gd name="T61" fmla="*/ 9 h 19"/>
                <a:gd name="T62" fmla="*/ 1 w 12"/>
                <a:gd name="T63" fmla="*/ 9 h 19"/>
                <a:gd name="T64" fmla="*/ 1 w 12"/>
                <a:gd name="T65" fmla="*/ 9 h 19"/>
                <a:gd name="T66" fmla="*/ 1 w 12"/>
                <a:gd name="T67" fmla="*/ 9 h 19"/>
                <a:gd name="T68" fmla="*/ 1 w 12"/>
                <a:gd name="T69" fmla="*/ 9 h 19"/>
                <a:gd name="T70" fmla="*/ 1 w 12"/>
                <a:gd name="T71" fmla="*/ 9 h 19"/>
                <a:gd name="T72" fmla="*/ 1 w 12"/>
                <a:gd name="T73" fmla="*/ 9 h 19"/>
                <a:gd name="T74" fmla="*/ 1 w 12"/>
                <a:gd name="T75" fmla="*/ 9 h 19"/>
                <a:gd name="T76" fmla="*/ 1 w 12"/>
                <a:gd name="T77" fmla="*/ 9 h 19"/>
                <a:gd name="T78" fmla="*/ 1 w 12"/>
                <a:gd name="T79" fmla="*/ 9 h 19"/>
                <a:gd name="T80" fmla="*/ 1 w 12"/>
                <a:gd name="T81" fmla="*/ 9 h 19"/>
                <a:gd name="T82" fmla="*/ 1 w 12"/>
                <a:gd name="T83" fmla="*/ 0 h 19"/>
                <a:gd name="T84" fmla="*/ 1 w 12"/>
                <a:gd name="T85" fmla="*/ 0 h 19"/>
                <a:gd name="T86" fmla="*/ 1 w 12"/>
                <a:gd name="T87" fmla="*/ 0 h 19"/>
                <a:gd name="T88" fmla="*/ 1 w 12"/>
                <a:gd name="T89" fmla="*/ 0 h 19"/>
                <a:gd name="T90" fmla="*/ 1 w 12"/>
                <a:gd name="T91" fmla="*/ 0 h 19"/>
                <a:gd name="T92" fmla="*/ 1 w 12"/>
                <a:gd name="T93" fmla="*/ 0 h 19"/>
                <a:gd name="T94" fmla="*/ 1 w 12"/>
                <a:gd name="T95" fmla="*/ 0 h 19"/>
                <a:gd name="T96" fmla="*/ 1 w 12"/>
                <a:gd name="T97" fmla="*/ 0 h 19"/>
                <a:gd name="T98" fmla="*/ 1 w 12"/>
                <a:gd name="T99" fmla="*/ 0 h 1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19"/>
                <a:gd name="T152" fmla="*/ 12 w 12"/>
                <a:gd name="T153" fmla="*/ 19 h 1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19">
                  <a:moveTo>
                    <a:pt x="0" y="19"/>
                  </a:moveTo>
                  <a:lnTo>
                    <a:pt x="0" y="19"/>
                  </a:lnTo>
                  <a:lnTo>
                    <a:pt x="12" y="19"/>
                  </a:lnTo>
                  <a:lnTo>
                    <a:pt x="12" y="10"/>
                  </a:lnTo>
                  <a:lnTo>
                    <a:pt x="12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26" name="Freeform 275"/>
            <p:cNvSpPr>
              <a:spLocks/>
            </p:cNvSpPr>
            <p:nvPr/>
          </p:nvSpPr>
          <p:spPr bwMode="auto">
            <a:xfrm rot="-5388437">
              <a:off x="4434" y="3749"/>
              <a:ext cx="8" cy="18"/>
            </a:xfrm>
            <a:custGeom>
              <a:avLst/>
              <a:gdLst>
                <a:gd name="T0" fmla="*/ 0 w 11"/>
                <a:gd name="T1" fmla="*/ 5 h 20"/>
                <a:gd name="T2" fmla="*/ 0 w 11"/>
                <a:gd name="T3" fmla="*/ 5 h 20"/>
                <a:gd name="T4" fmla="*/ 0 w 11"/>
                <a:gd name="T5" fmla="*/ 5 h 20"/>
                <a:gd name="T6" fmla="*/ 0 w 11"/>
                <a:gd name="T7" fmla="*/ 5 h 20"/>
                <a:gd name="T8" fmla="*/ 0 w 11"/>
                <a:gd name="T9" fmla="*/ 5 h 20"/>
                <a:gd name="T10" fmla="*/ 0 w 11"/>
                <a:gd name="T11" fmla="*/ 5 h 20"/>
                <a:gd name="T12" fmla="*/ 0 w 11"/>
                <a:gd name="T13" fmla="*/ 5 h 20"/>
                <a:gd name="T14" fmla="*/ 0 w 11"/>
                <a:gd name="T15" fmla="*/ 5 h 20"/>
                <a:gd name="T16" fmla="*/ 0 w 11"/>
                <a:gd name="T17" fmla="*/ 5 h 20"/>
                <a:gd name="T18" fmla="*/ 0 w 11"/>
                <a:gd name="T19" fmla="*/ 5 h 20"/>
                <a:gd name="T20" fmla="*/ 0 w 11"/>
                <a:gd name="T21" fmla="*/ 5 h 20"/>
                <a:gd name="T22" fmla="*/ 0 w 11"/>
                <a:gd name="T23" fmla="*/ 5 h 20"/>
                <a:gd name="T24" fmla="*/ 0 w 11"/>
                <a:gd name="T25" fmla="*/ 5 h 20"/>
                <a:gd name="T26" fmla="*/ 0 w 11"/>
                <a:gd name="T27" fmla="*/ 5 h 20"/>
                <a:gd name="T28" fmla="*/ 0 w 11"/>
                <a:gd name="T29" fmla="*/ 5 h 20"/>
                <a:gd name="T30" fmla="*/ 0 w 11"/>
                <a:gd name="T31" fmla="*/ 5 h 20"/>
                <a:gd name="T32" fmla="*/ 0 w 11"/>
                <a:gd name="T33" fmla="*/ 5 h 20"/>
                <a:gd name="T34" fmla="*/ 0 w 11"/>
                <a:gd name="T35" fmla="*/ 5 h 20"/>
                <a:gd name="T36" fmla="*/ 0 w 11"/>
                <a:gd name="T37" fmla="*/ 5 h 20"/>
                <a:gd name="T38" fmla="*/ 0 w 11"/>
                <a:gd name="T39" fmla="*/ 5 h 20"/>
                <a:gd name="T40" fmla="*/ 0 w 11"/>
                <a:gd name="T41" fmla="*/ 5 h 20"/>
                <a:gd name="T42" fmla="*/ 0 w 11"/>
                <a:gd name="T43" fmla="*/ 5 h 20"/>
                <a:gd name="T44" fmla="*/ 1 w 11"/>
                <a:gd name="T45" fmla="*/ 5 h 20"/>
                <a:gd name="T46" fmla="*/ 1 w 11"/>
                <a:gd name="T47" fmla="*/ 5 h 20"/>
                <a:gd name="T48" fmla="*/ 1 w 11"/>
                <a:gd name="T49" fmla="*/ 5 h 20"/>
                <a:gd name="T50" fmla="*/ 1 w 11"/>
                <a:gd name="T51" fmla="*/ 5 h 20"/>
                <a:gd name="T52" fmla="*/ 1 w 11"/>
                <a:gd name="T53" fmla="*/ 5 h 20"/>
                <a:gd name="T54" fmla="*/ 1 w 11"/>
                <a:gd name="T55" fmla="*/ 5 h 20"/>
                <a:gd name="T56" fmla="*/ 1 w 11"/>
                <a:gd name="T57" fmla="*/ 5 h 20"/>
                <a:gd name="T58" fmla="*/ 1 w 11"/>
                <a:gd name="T59" fmla="*/ 5 h 20"/>
                <a:gd name="T60" fmla="*/ 1 w 11"/>
                <a:gd name="T61" fmla="*/ 5 h 20"/>
                <a:gd name="T62" fmla="*/ 1 w 11"/>
                <a:gd name="T63" fmla="*/ 5 h 20"/>
                <a:gd name="T64" fmla="*/ 1 w 11"/>
                <a:gd name="T65" fmla="*/ 5 h 20"/>
                <a:gd name="T66" fmla="*/ 1 w 11"/>
                <a:gd name="T67" fmla="*/ 5 h 20"/>
                <a:gd name="T68" fmla="*/ 1 w 11"/>
                <a:gd name="T69" fmla="*/ 5 h 20"/>
                <a:gd name="T70" fmla="*/ 1 w 11"/>
                <a:gd name="T71" fmla="*/ 5 h 20"/>
                <a:gd name="T72" fmla="*/ 1 w 11"/>
                <a:gd name="T73" fmla="*/ 5 h 20"/>
                <a:gd name="T74" fmla="*/ 1 w 11"/>
                <a:gd name="T75" fmla="*/ 5 h 20"/>
                <a:gd name="T76" fmla="*/ 1 w 11"/>
                <a:gd name="T77" fmla="*/ 0 h 20"/>
                <a:gd name="T78" fmla="*/ 1 w 11"/>
                <a:gd name="T79" fmla="*/ 0 h 20"/>
                <a:gd name="T80" fmla="*/ 1 w 11"/>
                <a:gd name="T81" fmla="*/ 0 h 20"/>
                <a:gd name="T82" fmla="*/ 1 w 11"/>
                <a:gd name="T83" fmla="*/ 0 h 20"/>
                <a:gd name="T84" fmla="*/ 1 w 11"/>
                <a:gd name="T85" fmla="*/ 0 h 20"/>
                <a:gd name="T86" fmla="*/ 1 w 11"/>
                <a:gd name="T87" fmla="*/ 0 h 20"/>
                <a:gd name="T88" fmla="*/ 1 w 11"/>
                <a:gd name="T89" fmla="*/ 0 h 20"/>
                <a:gd name="T90" fmla="*/ 1 w 11"/>
                <a:gd name="T91" fmla="*/ 0 h 20"/>
                <a:gd name="T92" fmla="*/ 1 w 11"/>
                <a:gd name="T93" fmla="*/ 0 h 20"/>
                <a:gd name="T94" fmla="*/ 1 w 11"/>
                <a:gd name="T95" fmla="*/ 0 h 20"/>
                <a:gd name="T96" fmla="*/ 1 w 11"/>
                <a:gd name="T97" fmla="*/ 0 h 20"/>
                <a:gd name="T98" fmla="*/ 1 w 11"/>
                <a:gd name="T99" fmla="*/ 0 h 20"/>
                <a:gd name="T100" fmla="*/ 1 w 11"/>
                <a:gd name="T101" fmla="*/ 0 h 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20"/>
                <a:gd name="T155" fmla="*/ 11 w 11"/>
                <a:gd name="T156" fmla="*/ 20 h 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20">
                  <a:moveTo>
                    <a:pt x="0" y="20"/>
                  </a:moveTo>
                  <a:lnTo>
                    <a:pt x="0" y="20"/>
                  </a:lnTo>
                  <a:lnTo>
                    <a:pt x="0" y="10"/>
                  </a:lnTo>
                  <a:lnTo>
                    <a:pt x="11" y="10"/>
                  </a:lnTo>
                  <a:lnTo>
                    <a:pt x="11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27" name="Freeform 276"/>
            <p:cNvSpPr>
              <a:spLocks/>
            </p:cNvSpPr>
            <p:nvPr/>
          </p:nvSpPr>
          <p:spPr bwMode="auto">
            <a:xfrm rot="-5388437">
              <a:off x="4411" y="3735"/>
              <a:ext cx="9" cy="27"/>
            </a:xfrm>
            <a:custGeom>
              <a:avLst/>
              <a:gdLst>
                <a:gd name="T0" fmla="*/ 0 w 12"/>
                <a:gd name="T1" fmla="*/ 7 h 29"/>
                <a:gd name="T2" fmla="*/ 0 w 12"/>
                <a:gd name="T3" fmla="*/ 7 h 29"/>
                <a:gd name="T4" fmla="*/ 0 w 12"/>
                <a:gd name="T5" fmla="*/ 7 h 29"/>
                <a:gd name="T6" fmla="*/ 0 w 12"/>
                <a:gd name="T7" fmla="*/ 7 h 29"/>
                <a:gd name="T8" fmla="*/ 0 w 12"/>
                <a:gd name="T9" fmla="*/ 7 h 29"/>
                <a:gd name="T10" fmla="*/ 0 w 12"/>
                <a:gd name="T11" fmla="*/ 7 h 29"/>
                <a:gd name="T12" fmla="*/ 0 w 12"/>
                <a:gd name="T13" fmla="*/ 7 h 29"/>
                <a:gd name="T14" fmla="*/ 0 w 12"/>
                <a:gd name="T15" fmla="*/ 7 h 29"/>
                <a:gd name="T16" fmla="*/ 0 w 12"/>
                <a:gd name="T17" fmla="*/ 7 h 29"/>
                <a:gd name="T18" fmla="*/ 0 w 12"/>
                <a:gd name="T19" fmla="*/ 7 h 29"/>
                <a:gd name="T20" fmla="*/ 0 w 12"/>
                <a:gd name="T21" fmla="*/ 7 h 29"/>
                <a:gd name="T22" fmla="*/ 0 w 12"/>
                <a:gd name="T23" fmla="*/ 7 h 29"/>
                <a:gd name="T24" fmla="*/ 0 w 12"/>
                <a:gd name="T25" fmla="*/ 7 h 29"/>
                <a:gd name="T26" fmla="*/ 0 w 12"/>
                <a:gd name="T27" fmla="*/ 7 h 29"/>
                <a:gd name="T28" fmla="*/ 0 w 12"/>
                <a:gd name="T29" fmla="*/ 7 h 29"/>
                <a:gd name="T30" fmla="*/ 0 w 12"/>
                <a:gd name="T31" fmla="*/ 7 h 29"/>
                <a:gd name="T32" fmla="*/ 0 w 12"/>
                <a:gd name="T33" fmla="*/ 7 h 29"/>
                <a:gd name="T34" fmla="*/ 0 w 12"/>
                <a:gd name="T35" fmla="*/ 7 h 29"/>
                <a:gd name="T36" fmla="*/ 0 w 12"/>
                <a:gd name="T37" fmla="*/ 7 h 29"/>
                <a:gd name="T38" fmla="*/ 0 w 12"/>
                <a:gd name="T39" fmla="*/ 7 h 29"/>
                <a:gd name="T40" fmla="*/ 0 w 12"/>
                <a:gd name="T41" fmla="*/ 7 h 29"/>
                <a:gd name="T42" fmla="*/ 0 w 12"/>
                <a:gd name="T43" fmla="*/ 7 h 29"/>
                <a:gd name="T44" fmla="*/ 0 w 12"/>
                <a:gd name="T45" fmla="*/ 7 h 29"/>
                <a:gd name="T46" fmla="*/ 0 w 12"/>
                <a:gd name="T47" fmla="*/ 7 h 29"/>
                <a:gd name="T48" fmla="*/ 0 w 12"/>
                <a:gd name="T49" fmla="*/ 7 h 29"/>
                <a:gd name="T50" fmla="*/ 0 w 12"/>
                <a:gd name="T51" fmla="*/ 7 h 29"/>
                <a:gd name="T52" fmla="*/ 0 w 12"/>
                <a:gd name="T53" fmla="*/ 7 h 29"/>
                <a:gd name="T54" fmla="*/ 0 w 12"/>
                <a:gd name="T55" fmla="*/ 7 h 29"/>
                <a:gd name="T56" fmla="*/ 0 w 12"/>
                <a:gd name="T57" fmla="*/ 7 h 29"/>
                <a:gd name="T58" fmla="*/ 0 w 12"/>
                <a:gd name="T59" fmla="*/ 7 h 29"/>
                <a:gd name="T60" fmla="*/ 0 w 12"/>
                <a:gd name="T61" fmla="*/ 7 h 29"/>
                <a:gd name="T62" fmla="*/ 0 w 12"/>
                <a:gd name="T63" fmla="*/ 7 h 29"/>
                <a:gd name="T64" fmla="*/ 0 w 12"/>
                <a:gd name="T65" fmla="*/ 7 h 29"/>
                <a:gd name="T66" fmla="*/ 0 w 12"/>
                <a:gd name="T67" fmla="*/ 7 h 29"/>
                <a:gd name="T68" fmla="*/ 0 w 12"/>
                <a:gd name="T69" fmla="*/ 7 h 29"/>
                <a:gd name="T70" fmla="*/ 0 w 12"/>
                <a:gd name="T71" fmla="*/ 7 h 29"/>
                <a:gd name="T72" fmla="*/ 0 w 12"/>
                <a:gd name="T73" fmla="*/ 7 h 29"/>
                <a:gd name="T74" fmla="*/ 0 w 12"/>
                <a:gd name="T75" fmla="*/ 7 h 29"/>
                <a:gd name="T76" fmla="*/ 0 w 12"/>
                <a:gd name="T77" fmla="*/ 7 h 29"/>
                <a:gd name="T78" fmla="*/ 2 w 12"/>
                <a:gd name="T79" fmla="*/ 7 h 29"/>
                <a:gd name="T80" fmla="*/ 2 w 12"/>
                <a:gd name="T81" fmla="*/ 7 h 29"/>
                <a:gd name="T82" fmla="*/ 2 w 12"/>
                <a:gd name="T83" fmla="*/ 7 h 29"/>
                <a:gd name="T84" fmla="*/ 2 w 12"/>
                <a:gd name="T85" fmla="*/ 7 h 29"/>
                <a:gd name="T86" fmla="*/ 2 w 12"/>
                <a:gd name="T87" fmla="*/ 7 h 29"/>
                <a:gd name="T88" fmla="*/ 2 w 12"/>
                <a:gd name="T89" fmla="*/ 7 h 29"/>
                <a:gd name="T90" fmla="*/ 2 w 12"/>
                <a:gd name="T91" fmla="*/ 7 h 29"/>
                <a:gd name="T92" fmla="*/ 2 w 12"/>
                <a:gd name="T93" fmla="*/ 7 h 29"/>
                <a:gd name="T94" fmla="*/ 2 w 12"/>
                <a:gd name="T95" fmla="*/ 7 h 29"/>
                <a:gd name="T96" fmla="*/ 2 w 12"/>
                <a:gd name="T97" fmla="*/ 0 h 29"/>
                <a:gd name="T98" fmla="*/ 2 w 12"/>
                <a:gd name="T99" fmla="*/ 0 h 29"/>
                <a:gd name="T100" fmla="*/ 2 w 12"/>
                <a:gd name="T101" fmla="*/ 0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29"/>
                <a:gd name="T155" fmla="*/ 12 w 12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29">
                  <a:moveTo>
                    <a:pt x="0" y="29"/>
                  </a:moveTo>
                  <a:lnTo>
                    <a:pt x="0" y="29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12" y="10"/>
                  </a:lnTo>
                  <a:lnTo>
                    <a:pt x="12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28" name="Freeform 277"/>
            <p:cNvSpPr>
              <a:spLocks/>
            </p:cNvSpPr>
            <p:nvPr/>
          </p:nvSpPr>
          <p:spPr bwMode="auto">
            <a:xfrm rot="-5388437">
              <a:off x="4392" y="3735"/>
              <a:ext cx="1" cy="18"/>
            </a:xfrm>
            <a:custGeom>
              <a:avLst/>
              <a:gdLst>
                <a:gd name="T0" fmla="*/ 0 w 1"/>
                <a:gd name="T1" fmla="*/ 9 h 19"/>
                <a:gd name="T2" fmla="*/ 0 w 1"/>
                <a:gd name="T3" fmla="*/ 9 h 19"/>
                <a:gd name="T4" fmla="*/ 0 w 1"/>
                <a:gd name="T5" fmla="*/ 9 h 19"/>
                <a:gd name="T6" fmla="*/ 0 w 1"/>
                <a:gd name="T7" fmla="*/ 9 h 19"/>
                <a:gd name="T8" fmla="*/ 0 w 1"/>
                <a:gd name="T9" fmla="*/ 9 h 19"/>
                <a:gd name="T10" fmla="*/ 0 w 1"/>
                <a:gd name="T11" fmla="*/ 9 h 19"/>
                <a:gd name="T12" fmla="*/ 0 w 1"/>
                <a:gd name="T13" fmla="*/ 9 h 19"/>
                <a:gd name="T14" fmla="*/ 0 w 1"/>
                <a:gd name="T15" fmla="*/ 9 h 19"/>
                <a:gd name="T16" fmla="*/ 0 w 1"/>
                <a:gd name="T17" fmla="*/ 9 h 19"/>
                <a:gd name="T18" fmla="*/ 0 w 1"/>
                <a:gd name="T19" fmla="*/ 9 h 19"/>
                <a:gd name="T20" fmla="*/ 0 w 1"/>
                <a:gd name="T21" fmla="*/ 9 h 19"/>
                <a:gd name="T22" fmla="*/ 0 w 1"/>
                <a:gd name="T23" fmla="*/ 9 h 19"/>
                <a:gd name="T24" fmla="*/ 0 w 1"/>
                <a:gd name="T25" fmla="*/ 9 h 19"/>
                <a:gd name="T26" fmla="*/ 0 w 1"/>
                <a:gd name="T27" fmla="*/ 9 h 19"/>
                <a:gd name="T28" fmla="*/ 0 w 1"/>
                <a:gd name="T29" fmla="*/ 9 h 19"/>
                <a:gd name="T30" fmla="*/ 0 w 1"/>
                <a:gd name="T31" fmla="*/ 9 h 19"/>
                <a:gd name="T32" fmla="*/ 0 w 1"/>
                <a:gd name="T33" fmla="*/ 9 h 19"/>
                <a:gd name="T34" fmla="*/ 0 w 1"/>
                <a:gd name="T35" fmla="*/ 9 h 19"/>
                <a:gd name="T36" fmla="*/ 0 w 1"/>
                <a:gd name="T37" fmla="*/ 9 h 19"/>
                <a:gd name="T38" fmla="*/ 0 w 1"/>
                <a:gd name="T39" fmla="*/ 9 h 19"/>
                <a:gd name="T40" fmla="*/ 0 w 1"/>
                <a:gd name="T41" fmla="*/ 9 h 19"/>
                <a:gd name="T42" fmla="*/ 0 w 1"/>
                <a:gd name="T43" fmla="*/ 9 h 19"/>
                <a:gd name="T44" fmla="*/ 0 w 1"/>
                <a:gd name="T45" fmla="*/ 9 h 19"/>
                <a:gd name="T46" fmla="*/ 0 w 1"/>
                <a:gd name="T47" fmla="*/ 9 h 19"/>
                <a:gd name="T48" fmla="*/ 0 w 1"/>
                <a:gd name="T49" fmla="*/ 9 h 19"/>
                <a:gd name="T50" fmla="*/ 0 w 1"/>
                <a:gd name="T51" fmla="*/ 9 h 19"/>
                <a:gd name="T52" fmla="*/ 0 w 1"/>
                <a:gd name="T53" fmla="*/ 9 h 19"/>
                <a:gd name="T54" fmla="*/ 0 w 1"/>
                <a:gd name="T55" fmla="*/ 9 h 19"/>
                <a:gd name="T56" fmla="*/ 0 w 1"/>
                <a:gd name="T57" fmla="*/ 9 h 19"/>
                <a:gd name="T58" fmla="*/ 0 w 1"/>
                <a:gd name="T59" fmla="*/ 9 h 19"/>
                <a:gd name="T60" fmla="*/ 0 w 1"/>
                <a:gd name="T61" fmla="*/ 9 h 19"/>
                <a:gd name="T62" fmla="*/ 0 w 1"/>
                <a:gd name="T63" fmla="*/ 9 h 19"/>
                <a:gd name="T64" fmla="*/ 0 w 1"/>
                <a:gd name="T65" fmla="*/ 9 h 19"/>
                <a:gd name="T66" fmla="*/ 0 w 1"/>
                <a:gd name="T67" fmla="*/ 9 h 19"/>
                <a:gd name="T68" fmla="*/ 0 w 1"/>
                <a:gd name="T69" fmla="*/ 9 h 19"/>
                <a:gd name="T70" fmla="*/ 0 w 1"/>
                <a:gd name="T71" fmla="*/ 0 h 19"/>
                <a:gd name="T72" fmla="*/ 0 w 1"/>
                <a:gd name="T73" fmla="*/ 0 h 19"/>
                <a:gd name="T74" fmla="*/ 0 w 1"/>
                <a:gd name="T75" fmla="*/ 0 h 19"/>
                <a:gd name="T76" fmla="*/ 0 w 1"/>
                <a:gd name="T77" fmla="*/ 0 h 19"/>
                <a:gd name="T78" fmla="*/ 0 w 1"/>
                <a:gd name="T79" fmla="*/ 0 h 19"/>
                <a:gd name="T80" fmla="*/ 0 w 1"/>
                <a:gd name="T81" fmla="*/ 0 h 19"/>
                <a:gd name="T82" fmla="*/ 0 w 1"/>
                <a:gd name="T83" fmla="*/ 0 h 19"/>
                <a:gd name="T84" fmla="*/ 0 w 1"/>
                <a:gd name="T85" fmla="*/ 0 h 19"/>
                <a:gd name="T86" fmla="*/ 0 w 1"/>
                <a:gd name="T87" fmla="*/ 0 h 19"/>
                <a:gd name="T88" fmla="*/ 0 w 1"/>
                <a:gd name="T89" fmla="*/ 0 h 19"/>
                <a:gd name="T90" fmla="*/ 0 w 1"/>
                <a:gd name="T91" fmla="*/ 0 h 19"/>
                <a:gd name="T92" fmla="*/ 0 w 1"/>
                <a:gd name="T93" fmla="*/ 0 h 19"/>
                <a:gd name="T94" fmla="*/ 0 w 1"/>
                <a:gd name="T95" fmla="*/ 0 h 19"/>
                <a:gd name="T96" fmla="*/ 0 w 1"/>
                <a:gd name="T97" fmla="*/ 0 h 19"/>
                <a:gd name="T98" fmla="*/ 0 w 1"/>
                <a:gd name="T99" fmla="*/ 0 h 19"/>
                <a:gd name="T100" fmla="*/ 0 w 1"/>
                <a:gd name="T101" fmla="*/ 0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"/>
                <a:gd name="T154" fmla="*/ 0 h 19"/>
                <a:gd name="T155" fmla="*/ 1 w 1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" h="19">
                  <a:moveTo>
                    <a:pt x="0" y="19"/>
                  </a:moveTo>
                  <a:lnTo>
                    <a:pt x="0" y="19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29" name="Freeform 278"/>
            <p:cNvSpPr>
              <a:spLocks/>
            </p:cNvSpPr>
            <p:nvPr/>
          </p:nvSpPr>
          <p:spPr bwMode="auto">
            <a:xfrm rot="-5388437">
              <a:off x="4367" y="3727"/>
              <a:ext cx="8" cy="27"/>
            </a:xfrm>
            <a:custGeom>
              <a:avLst/>
              <a:gdLst>
                <a:gd name="T0" fmla="*/ 0 w 11"/>
                <a:gd name="T1" fmla="*/ 5 h 30"/>
                <a:gd name="T2" fmla="*/ 0 w 11"/>
                <a:gd name="T3" fmla="*/ 5 h 30"/>
                <a:gd name="T4" fmla="*/ 0 w 11"/>
                <a:gd name="T5" fmla="*/ 5 h 30"/>
                <a:gd name="T6" fmla="*/ 0 w 11"/>
                <a:gd name="T7" fmla="*/ 5 h 30"/>
                <a:gd name="T8" fmla="*/ 0 w 11"/>
                <a:gd name="T9" fmla="*/ 5 h 30"/>
                <a:gd name="T10" fmla="*/ 0 w 11"/>
                <a:gd name="T11" fmla="*/ 5 h 30"/>
                <a:gd name="T12" fmla="*/ 1 w 11"/>
                <a:gd name="T13" fmla="*/ 5 h 30"/>
                <a:gd name="T14" fmla="*/ 1 w 11"/>
                <a:gd name="T15" fmla="*/ 5 h 30"/>
                <a:gd name="T16" fmla="*/ 1 w 11"/>
                <a:gd name="T17" fmla="*/ 5 h 30"/>
                <a:gd name="T18" fmla="*/ 1 w 11"/>
                <a:gd name="T19" fmla="*/ 5 h 30"/>
                <a:gd name="T20" fmla="*/ 1 w 11"/>
                <a:gd name="T21" fmla="*/ 5 h 30"/>
                <a:gd name="T22" fmla="*/ 1 w 11"/>
                <a:gd name="T23" fmla="*/ 5 h 30"/>
                <a:gd name="T24" fmla="*/ 1 w 11"/>
                <a:gd name="T25" fmla="*/ 5 h 30"/>
                <a:gd name="T26" fmla="*/ 1 w 11"/>
                <a:gd name="T27" fmla="*/ 5 h 30"/>
                <a:gd name="T28" fmla="*/ 1 w 11"/>
                <a:gd name="T29" fmla="*/ 5 h 30"/>
                <a:gd name="T30" fmla="*/ 1 w 11"/>
                <a:gd name="T31" fmla="*/ 5 h 30"/>
                <a:gd name="T32" fmla="*/ 1 w 11"/>
                <a:gd name="T33" fmla="*/ 5 h 30"/>
                <a:gd name="T34" fmla="*/ 1 w 11"/>
                <a:gd name="T35" fmla="*/ 5 h 30"/>
                <a:gd name="T36" fmla="*/ 1 w 11"/>
                <a:gd name="T37" fmla="*/ 5 h 30"/>
                <a:gd name="T38" fmla="*/ 1 w 11"/>
                <a:gd name="T39" fmla="*/ 5 h 30"/>
                <a:gd name="T40" fmla="*/ 1 w 11"/>
                <a:gd name="T41" fmla="*/ 5 h 30"/>
                <a:gd name="T42" fmla="*/ 1 w 11"/>
                <a:gd name="T43" fmla="*/ 5 h 30"/>
                <a:gd name="T44" fmla="*/ 1 w 11"/>
                <a:gd name="T45" fmla="*/ 5 h 30"/>
                <a:gd name="T46" fmla="*/ 1 w 11"/>
                <a:gd name="T47" fmla="*/ 5 h 30"/>
                <a:gd name="T48" fmla="*/ 1 w 11"/>
                <a:gd name="T49" fmla="*/ 5 h 30"/>
                <a:gd name="T50" fmla="*/ 1 w 11"/>
                <a:gd name="T51" fmla="*/ 5 h 30"/>
                <a:gd name="T52" fmla="*/ 1 w 11"/>
                <a:gd name="T53" fmla="*/ 5 h 30"/>
                <a:gd name="T54" fmla="*/ 1 w 11"/>
                <a:gd name="T55" fmla="*/ 5 h 30"/>
                <a:gd name="T56" fmla="*/ 1 w 11"/>
                <a:gd name="T57" fmla="*/ 5 h 30"/>
                <a:gd name="T58" fmla="*/ 1 w 11"/>
                <a:gd name="T59" fmla="*/ 5 h 30"/>
                <a:gd name="T60" fmla="*/ 1 w 11"/>
                <a:gd name="T61" fmla="*/ 5 h 30"/>
                <a:gd name="T62" fmla="*/ 1 w 11"/>
                <a:gd name="T63" fmla="*/ 5 h 30"/>
                <a:gd name="T64" fmla="*/ 1 w 11"/>
                <a:gd name="T65" fmla="*/ 5 h 30"/>
                <a:gd name="T66" fmla="*/ 1 w 11"/>
                <a:gd name="T67" fmla="*/ 5 h 30"/>
                <a:gd name="T68" fmla="*/ 1 w 11"/>
                <a:gd name="T69" fmla="*/ 5 h 30"/>
                <a:gd name="T70" fmla="*/ 1 w 11"/>
                <a:gd name="T71" fmla="*/ 5 h 30"/>
                <a:gd name="T72" fmla="*/ 1 w 11"/>
                <a:gd name="T73" fmla="*/ 5 h 30"/>
                <a:gd name="T74" fmla="*/ 1 w 11"/>
                <a:gd name="T75" fmla="*/ 5 h 30"/>
                <a:gd name="T76" fmla="*/ 1 w 11"/>
                <a:gd name="T77" fmla="*/ 5 h 30"/>
                <a:gd name="T78" fmla="*/ 1 w 11"/>
                <a:gd name="T79" fmla="*/ 0 h 30"/>
                <a:gd name="T80" fmla="*/ 1 w 11"/>
                <a:gd name="T81" fmla="*/ 0 h 30"/>
                <a:gd name="T82" fmla="*/ 1 w 11"/>
                <a:gd name="T83" fmla="*/ 0 h 30"/>
                <a:gd name="T84" fmla="*/ 1 w 11"/>
                <a:gd name="T85" fmla="*/ 0 h 30"/>
                <a:gd name="T86" fmla="*/ 1 w 11"/>
                <a:gd name="T87" fmla="*/ 0 h 30"/>
                <a:gd name="T88" fmla="*/ 1 w 11"/>
                <a:gd name="T89" fmla="*/ 0 h 30"/>
                <a:gd name="T90" fmla="*/ 1 w 11"/>
                <a:gd name="T91" fmla="*/ 0 h 30"/>
                <a:gd name="T92" fmla="*/ 1 w 11"/>
                <a:gd name="T93" fmla="*/ 0 h 30"/>
                <a:gd name="T94" fmla="*/ 1 w 11"/>
                <a:gd name="T95" fmla="*/ 0 h 30"/>
                <a:gd name="T96" fmla="*/ 1 w 11"/>
                <a:gd name="T97" fmla="*/ 0 h 30"/>
                <a:gd name="T98" fmla="*/ 1 w 11"/>
                <a:gd name="T99" fmla="*/ 0 h 30"/>
                <a:gd name="T100" fmla="*/ 1 w 11"/>
                <a:gd name="T101" fmla="*/ 0 h 3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30"/>
                <a:gd name="T155" fmla="*/ 11 w 11"/>
                <a:gd name="T156" fmla="*/ 30 h 3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30">
                  <a:moveTo>
                    <a:pt x="0" y="30"/>
                  </a:moveTo>
                  <a:lnTo>
                    <a:pt x="0" y="30"/>
                  </a:lnTo>
                  <a:lnTo>
                    <a:pt x="0" y="20"/>
                  </a:lnTo>
                  <a:lnTo>
                    <a:pt x="11" y="20"/>
                  </a:lnTo>
                  <a:lnTo>
                    <a:pt x="11" y="10"/>
                  </a:lnTo>
                  <a:lnTo>
                    <a:pt x="11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30" name="Freeform 279"/>
            <p:cNvSpPr>
              <a:spLocks/>
            </p:cNvSpPr>
            <p:nvPr/>
          </p:nvSpPr>
          <p:spPr bwMode="auto">
            <a:xfrm rot="-5388437">
              <a:off x="4340" y="3718"/>
              <a:ext cx="8" cy="27"/>
            </a:xfrm>
            <a:custGeom>
              <a:avLst/>
              <a:gdLst>
                <a:gd name="T0" fmla="*/ 0 w 12"/>
                <a:gd name="T1" fmla="*/ 7 h 29"/>
                <a:gd name="T2" fmla="*/ 0 w 12"/>
                <a:gd name="T3" fmla="*/ 7 h 29"/>
                <a:gd name="T4" fmla="*/ 0 w 12"/>
                <a:gd name="T5" fmla="*/ 7 h 29"/>
                <a:gd name="T6" fmla="*/ 0 w 12"/>
                <a:gd name="T7" fmla="*/ 7 h 29"/>
                <a:gd name="T8" fmla="*/ 0 w 12"/>
                <a:gd name="T9" fmla="*/ 7 h 29"/>
                <a:gd name="T10" fmla="*/ 0 w 12"/>
                <a:gd name="T11" fmla="*/ 7 h 29"/>
                <a:gd name="T12" fmla="*/ 0 w 12"/>
                <a:gd name="T13" fmla="*/ 7 h 29"/>
                <a:gd name="T14" fmla="*/ 0 w 12"/>
                <a:gd name="T15" fmla="*/ 7 h 29"/>
                <a:gd name="T16" fmla="*/ 0 w 12"/>
                <a:gd name="T17" fmla="*/ 7 h 29"/>
                <a:gd name="T18" fmla="*/ 0 w 12"/>
                <a:gd name="T19" fmla="*/ 7 h 29"/>
                <a:gd name="T20" fmla="*/ 0 w 12"/>
                <a:gd name="T21" fmla="*/ 7 h 29"/>
                <a:gd name="T22" fmla="*/ 0 w 12"/>
                <a:gd name="T23" fmla="*/ 7 h 29"/>
                <a:gd name="T24" fmla="*/ 0 w 12"/>
                <a:gd name="T25" fmla="*/ 7 h 29"/>
                <a:gd name="T26" fmla="*/ 0 w 12"/>
                <a:gd name="T27" fmla="*/ 7 h 29"/>
                <a:gd name="T28" fmla="*/ 0 w 12"/>
                <a:gd name="T29" fmla="*/ 7 h 29"/>
                <a:gd name="T30" fmla="*/ 0 w 12"/>
                <a:gd name="T31" fmla="*/ 7 h 29"/>
                <a:gd name="T32" fmla="*/ 0 w 12"/>
                <a:gd name="T33" fmla="*/ 7 h 29"/>
                <a:gd name="T34" fmla="*/ 0 w 12"/>
                <a:gd name="T35" fmla="*/ 7 h 29"/>
                <a:gd name="T36" fmla="*/ 0 w 12"/>
                <a:gd name="T37" fmla="*/ 7 h 29"/>
                <a:gd name="T38" fmla="*/ 0 w 12"/>
                <a:gd name="T39" fmla="*/ 7 h 29"/>
                <a:gd name="T40" fmla="*/ 0 w 12"/>
                <a:gd name="T41" fmla="*/ 7 h 29"/>
                <a:gd name="T42" fmla="*/ 0 w 12"/>
                <a:gd name="T43" fmla="*/ 7 h 29"/>
                <a:gd name="T44" fmla="*/ 0 w 12"/>
                <a:gd name="T45" fmla="*/ 7 h 29"/>
                <a:gd name="T46" fmla="*/ 1 w 12"/>
                <a:gd name="T47" fmla="*/ 7 h 29"/>
                <a:gd name="T48" fmla="*/ 1 w 12"/>
                <a:gd name="T49" fmla="*/ 7 h 29"/>
                <a:gd name="T50" fmla="*/ 1 w 12"/>
                <a:gd name="T51" fmla="*/ 7 h 29"/>
                <a:gd name="T52" fmla="*/ 1 w 12"/>
                <a:gd name="T53" fmla="*/ 7 h 29"/>
                <a:gd name="T54" fmla="*/ 1 w 12"/>
                <a:gd name="T55" fmla="*/ 7 h 29"/>
                <a:gd name="T56" fmla="*/ 1 w 12"/>
                <a:gd name="T57" fmla="*/ 7 h 29"/>
                <a:gd name="T58" fmla="*/ 1 w 12"/>
                <a:gd name="T59" fmla="*/ 7 h 29"/>
                <a:gd name="T60" fmla="*/ 1 w 12"/>
                <a:gd name="T61" fmla="*/ 7 h 29"/>
                <a:gd name="T62" fmla="*/ 1 w 12"/>
                <a:gd name="T63" fmla="*/ 7 h 29"/>
                <a:gd name="T64" fmla="*/ 1 w 12"/>
                <a:gd name="T65" fmla="*/ 7 h 29"/>
                <a:gd name="T66" fmla="*/ 1 w 12"/>
                <a:gd name="T67" fmla="*/ 7 h 29"/>
                <a:gd name="T68" fmla="*/ 1 w 12"/>
                <a:gd name="T69" fmla="*/ 7 h 29"/>
                <a:gd name="T70" fmla="*/ 1 w 12"/>
                <a:gd name="T71" fmla="*/ 7 h 29"/>
                <a:gd name="T72" fmla="*/ 1 w 12"/>
                <a:gd name="T73" fmla="*/ 7 h 29"/>
                <a:gd name="T74" fmla="*/ 1 w 12"/>
                <a:gd name="T75" fmla="*/ 7 h 29"/>
                <a:gd name="T76" fmla="*/ 1 w 12"/>
                <a:gd name="T77" fmla="*/ 7 h 29"/>
                <a:gd name="T78" fmla="*/ 1 w 12"/>
                <a:gd name="T79" fmla="*/ 7 h 29"/>
                <a:gd name="T80" fmla="*/ 1 w 12"/>
                <a:gd name="T81" fmla="*/ 7 h 29"/>
                <a:gd name="T82" fmla="*/ 1 w 12"/>
                <a:gd name="T83" fmla="*/ 7 h 29"/>
                <a:gd name="T84" fmla="*/ 1 w 12"/>
                <a:gd name="T85" fmla="*/ 7 h 29"/>
                <a:gd name="T86" fmla="*/ 1 w 12"/>
                <a:gd name="T87" fmla="*/ 0 h 29"/>
                <a:gd name="T88" fmla="*/ 1 w 12"/>
                <a:gd name="T89" fmla="*/ 0 h 29"/>
                <a:gd name="T90" fmla="*/ 1 w 12"/>
                <a:gd name="T91" fmla="*/ 0 h 29"/>
                <a:gd name="T92" fmla="*/ 1 w 12"/>
                <a:gd name="T93" fmla="*/ 0 h 29"/>
                <a:gd name="T94" fmla="*/ 1 w 12"/>
                <a:gd name="T95" fmla="*/ 0 h 29"/>
                <a:gd name="T96" fmla="*/ 1 w 12"/>
                <a:gd name="T97" fmla="*/ 0 h 29"/>
                <a:gd name="T98" fmla="*/ 1 w 12"/>
                <a:gd name="T99" fmla="*/ 0 h 29"/>
                <a:gd name="T100" fmla="*/ 1 w 12"/>
                <a:gd name="T101" fmla="*/ 0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29"/>
                <a:gd name="T155" fmla="*/ 12 w 12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29">
                  <a:moveTo>
                    <a:pt x="0" y="29"/>
                  </a:moveTo>
                  <a:lnTo>
                    <a:pt x="0" y="29"/>
                  </a:lnTo>
                  <a:lnTo>
                    <a:pt x="0" y="20"/>
                  </a:lnTo>
                  <a:lnTo>
                    <a:pt x="12" y="20"/>
                  </a:lnTo>
                  <a:lnTo>
                    <a:pt x="12" y="10"/>
                  </a:lnTo>
                  <a:lnTo>
                    <a:pt x="12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31" name="Freeform 280"/>
            <p:cNvSpPr>
              <a:spLocks/>
            </p:cNvSpPr>
            <p:nvPr/>
          </p:nvSpPr>
          <p:spPr bwMode="auto">
            <a:xfrm rot="-5388437">
              <a:off x="4313" y="3710"/>
              <a:ext cx="8" cy="27"/>
            </a:xfrm>
            <a:custGeom>
              <a:avLst/>
              <a:gdLst>
                <a:gd name="T0" fmla="*/ 0 w 11"/>
                <a:gd name="T1" fmla="*/ 7 h 29"/>
                <a:gd name="T2" fmla="*/ 0 w 11"/>
                <a:gd name="T3" fmla="*/ 7 h 29"/>
                <a:gd name="T4" fmla="*/ 0 w 11"/>
                <a:gd name="T5" fmla="*/ 7 h 29"/>
                <a:gd name="T6" fmla="*/ 0 w 11"/>
                <a:gd name="T7" fmla="*/ 7 h 29"/>
                <a:gd name="T8" fmla="*/ 0 w 11"/>
                <a:gd name="T9" fmla="*/ 7 h 29"/>
                <a:gd name="T10" fmla="*/ 0 w 11"/>
                <a:gd name="T11" fmla="*/ 7 h 29"/>
                <a:gd name="T12" fmla="*/ 0 w 11"/>
                <a:gd name="T13" fmla="*/ 7 h 29"/>
                <a:gd name="T14" fmla="*/ 0 w 11"/>
                <a:gd name="T15" fmla="*/ 7 h 29"/>
                <a:gd name="T16" fmla="*/ 0 w 11"/>
                <a:gd name="T17" fmla="*/ 7 h 29"/>
                <a:gd name="T18" fmla="*/ 0 w 11"/>
                <a:gd name="T19" fmla="*/ 7 h 29"/>
                <a:gd name="T20" fmla="*/ 0 w 11"/>
                <a:gd name="T21" fmla="*/ 7 h 29"/>
                <a:gd name="T22" fmla="*/ 0 w 11"/>
                <a:gd name="T23" fmla="*/ 7 h 29"/>
                <a:gd name="T24" fmla="*/ 0 w 11"/>
                <a:gd name="T25" fmla="*/ 7 h 29"/>
                <a:gd name="T26" fmla="*/ 0 w 11"/>
                <a:gd name="T27" fmla="*/ 7 h 29"/>
                <a:gd name="T28" fmla="*/ 0 w 11"/>
                <a:gd name="T29" fmla="*/ 7 h 29"/>
                <a:gd name="T30" fmla="*/ 0 w 11"/>
                <a:gd name="T31" fmla="*/ 7 h 29"/>
                <a:gd name="T32" fmla="*/ 0 w 11"/>
                <a:gd name="T33" fmla="*/ 7 h 29"/>
                <a:gd name="T34" fmla="*/ 0 w 11"/>
                <a:gd name="T35" fmla="*/ 7 h 29"/>
                <a:gd name="T36" fmla="*/ 0 w 11"/>
                <a:gd name="T37" fmla="*/ 7 h 29"/>
                <a:gd name="T38" fmla="*/ 0 w 11"/>
                <a:gd name="T39" fmla="*/ 7 h 29"/>
                <a:gd name="T40" fmla="*/ 0 w 11"/>
                <a:gd name="T41" fmla="*/ 7 h 29"/>
                <a:gd name="T42" fmla="*/ 0 w 11"/>
                <a:gd name="T43" fmla="*/ 7 h 29"/>
                <a:gd name="T44" fmla="*/ 0 w 11"/>
                <a:gd name="T45" fmla="*/ 7 h 29"/>
                <a:gd name="T46" fmla="*/ 0 w 11"/>
                <a:gd name="T47" fmla="*/ 7 h 29"/>
                <a:gd name="T48" fmla="*/ 0 w 11"/>
                <a:gd name="T49" fmla="*/ 7 h 29"/>
                <a:gd name="T50" fmla="*/ 0 w 11"/>
                <a:gd name="T51" fmla="*/ 7 h 29"/>
                <a:gd name="T52" fmla="*/ 0 w 11"/>
                <a:gd name="T53" fmla="*/ 7 h 29"/>
                <a:gd name="T54" fmla="*/ 0 w 11"/>
                <a:gd name="T55" fmla="*/ 7 h 29"/>
                <a:gd name="T56" fmla="*/ 0 w 11"/>
                <a:gd name="T57" fmla="*/ 7 h 29"/>
                <a:gd name="T58" fmla="*/ 0 w 11"/>
                <a:gd name="T59" fmla="*/ 7 h 29"/>
                <a:gd name="T60" fmla="*/ 0 w 11"/>
                <a:gd name="T61" fmla="*/ 7 h 29"/>
                <a:gd name="T62" fmla="*/ 0 w 11"/>
                <a:gd name="T63" fmla="*/ 7 h 29"/>
                <a:gd name="T64" fmla="*/ 0 w 11"/>
                <a:gd name="T65" fmla="*/ 7 h 29"/>
                <a:gd name="T66" fmla="*/ 0 w 11"/>
                <a:gd name="T67" fmla="*/ 7 h 29"/>
                <a:gd name="T68" fmla="*/ 0 w 11"/>
                <a:gd name="T69" fmla="*/ 7 h 29"/>
                <a:gd name="T70" fmla="*/ 0 w 11"/>
                <a:gd name="T71" fmla="*/ 7 h 29"/>
                <a:gd name="T72" fmla="*/ 0 w 11"/>
                <a:gd name="T73" fmla="*/ 7 h 29"/>
                <a:gd name="T74" fmla="*/ 0 w 11"/>
                <a:gd name="T75" fmla="*/ 7 h 29"/>
                <a:gd name="T76" fmla="*/ 0 w 11"/>
                <a:gd name="T77" fmla="*/ 7 h 29"/>
                <a:gd name="T78" fmla="*/ 0 w 11"/>
                <a:gd name="T79" fmla="*/ 7 h 29"/>
                <a:gd name="T80" fmla="*/ 1 w 11"/>
                <a:gd name="T81" fmla="*/ 7 h 29"/>
                <a:gd name="T82" fmla="*/ 1 w 11"/>
                <a:gd name="T83" fmla="*/ 7 h 29"/>
                <a:gd name="T84" fmla="*/ 1 w 11"/>
                <a:gd name="T85" fmla="*/ 7 h 29"/>
                <a:gd name="T86" fmla="*/ 1 w 11"/>
                <a:gd name="T87" fmla="*/ 7 h 29"/>
                <a:gd name="T88" fmla="*/ 1 w 11"/>
                <a:gd name="T89" fmla="*/ 7 h 29"/>
                <a:gd name="T90" fmla="*/ 1 w 11"/>
                <a:gd name="T91" fmla="*/ 7 h 29"/>
                <a:gd name="T92" fmla="*/ 1 w 11"/>
                <a:gd name="T93" fmla="*/ 7 h 29"/>
                <a:gd name="T94" fmla="*/ 1 w 11"/>
                <a:gd name="T95" fmla="*/ 7 h 29"/>
                <a:gd name="T96" fmla="*/ 1 w 11"/>
                <a:gd name="T97" fmla="*/ 7 h 29"/>
                <a:gd name="T98" fmla="*/ 1 w 11"/>
                <a:gd name="T99" fmla="*/ 0 h 29"/>
                <a:gd name="T100" fmla="*/ 1 w 11"/>
                <a:gd name="T101" fmla="*/ 0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29"/>
                <a:gd name="T155" fmla="*/ 11 w 11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29">
                  <a:moveTo>
                    <a:pt x="0" y="29"/>
                  </a:moveTo>
                  <a:lnTo>
                    <a:pt x="0" y="29"/>
                  </a:lnTo>
                  <a:lnTo>
                    <a:pt x="0" y="19"/>
                  </a:lnTo>
                  <a:lnTo>
                    <a:pt x="0" y="10"/>
                  </a:lnTo>
                  <a:lnTo>
                    <a:pt x="11" y="10"/>
                  </a:lnTo>
                  <a:lnTo>
                    <a:pt x="11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32" name="Freeform 281"/>
            <p:cNvSpPr>
              <a:spLocks/>
            </p:cNvSpPr>
            <p:nvPr/>
          </p:nvSpPr>
          <p:spPr bwMode="auto">
            <a:xfrm rot="-5388437">
              <a:off x="4293" y="3710"/>
              <a:ext cx="1" cy="18"/>
            </a:xfrm>
            <a:custGeom>
              <a:avLst/>
              <a:gdLst>
                <a:gd name="T0" fmla="*/ 0 w 1"/>
                <a:gd name="T1" fmla="*/ 5 h 20"/>
                <a:gd name="T2" fmla="*/ 0 w 1"/>
                <a:gd name="T3" fmla="*/ 5 h 20"/>
                <a:gd name="T4" fmla="*/ 0 w 1"/>
                <a:gd name="T5" fmla="*/ 5 h 20"/>
                <a:gd name="T6" fmla="*/ 0 w 1"/>
                <a:gd name="T7" fmla="*/ 5 h 20"/>
                <a:gd name="T8" fmla="*/ 0 w 1"/>
                <a:gd name="T9" fmla="*/ 5 h 20"/>
                <a:gd name="T10" fmla="*/ 0 w 1"/>
                <a:gd name="T11" fmla="*/ 5 h 20"/>
                <a:gd name="T12" fmla="*/ 0 w 1"/>
                <a:gd name="T13" fmla="*/ 5 h 20"/>
                <a:gd name="T14" fmla="*/ 0 w 1"/>
                <a:gd name="T15" fmla="*/ 5 h 20"/>
                <a:gd name="T16" fmla="*/ 0 w 1"/>
                <a:gd name="T17" fmla="*/ 5 h 20"/>
                <a:gd name="T18" fmla="*/ 0 w 1"/>
                <a:gd name="T19" fmla="*/ 5 h 20"/>
                <a:gd name="T20" fmla="*/ 0 w 1"/>
                <a:gd name="T21" fmla="*/ 5 h 20"/>
                <a:gd name="T22" fmla="*/ 0 w 1"/>
                <a:gd name="T23" fmla="*/ 5 h 20"/>
                <a:gd name="T24" fmla="*/ 0 w 1"/>
                <a:gd name="T25" fmla="*/ 5 h 20"/>
                <a:gd name="T26" fmla="*/ 0 w 1"/>
                <a:gd name="T27" fmla="*/ 5 h 20"/>
                <a:gd name="T28" fmla="*/ 0 w 1"/>
                <a:gd name="T29" fmla="*/ 5 h 20"/>
                <a:gd name="T30" fmla="*/ 0 w 1"/>
                <a:gd name="T31" fmla="*/ 5 h 20"/>
                <a:gd name="T32" fmla="*/ 0 w 1"/>
                <a:gd name="T33" fmla="*/ 5 h 20"/>
                <a:gd name="T34" fmla="*/ 0 w 1"/>
                <a:gd name="T35" fmla="*/ 5 h 20"/>
                <a:gd name="T36" fmla="*/ 0 w 1"/>
                <a:gd name="T37" fmla="*/ 5 h 20"/>
                <a:gd name="T38" fmla="*/ 0 w 1"/>
                <a:gd name="T39" fmla="*/ 5 h 20"/>
                <a:gd name="T40" fmla="*/ 0 w 1"/>
                <a:gd name="T41" fmla="*/ 5 h 20"/>
                <a:gd name="T42" fmla="*/ 0 w 1"/>
                <a:gd name="T43" fmla="*/ 5 h 20"/>
                <a:gd name="T44" fmla="*/ 0 w 1"/>
                <a:gd name="T45" fmla="*/ 5 h 20"/>
                <a:gd name="T46" fmla="*/ 0 w 1"/>
                <a:gd name="T47" fmla="*/ 5 h 20"/>
                <a:gd name="T48" fmla="*/ 0 w 1"/>
                <a:gd name="T49" fmla="*/ 5 h 20"/>
                <a:gd name="T50" fmla="*/ 0 w 1"/>
                <a:gd name="T51" fmla="*/ 5 h 20"/>
                <a:gd name="T52" fmla="*/ 0 w 1"/>
                <a:gd name="T53" fmla="*/ 5 h 20"/>
                <a:gd name="T54" fmla="*/ 0 w 1"/>
                <a:gd name="T55" fmla="*/ 5 h 20"/>
                <a:gd name="T56" fmla="*/ 0 w 1"/>
                <a:gd name="T57" fmla="*/ 5 h 20"/>
                <a:gd name="T58" fmla="*/ 0 w 1"/>
                <a:gd name="T59" fmla="*/ 5 h 20"/>
                <a:gd name="T60" fmla="*/ 0 w 1"/>
                <a:gd name="T61" fmla="*/ 5 h 20"/>
                <a:gd name="T62" fmla="*/ 0 w 1"/>
                <a:gd name="T63" fmla="*/ 5 h 20"/>
                <a:gd name="T64" fmla="*/ 0 w 1"/>
                <a:gd name="T65" fmla="*/ 5 h 20"/>
                <a:gd name="T66" fmla="*/ 0 w 1"/>
                <a:gd name="T67" fmla="*/ 5 h 20"/>
                <a:gd name="T68" fmla="*/ 0 w 1"/>
                <a:gd name="T69" fmla="*/ 5 h 20"/>
                <a:gd name="T70" fmla="*/ 0 w 1"/>
                <a:gd name="T71" fmla="*/ 5 h 20"/>
                <a:gd name="T72" fmla="*/ 0 w 1"/>
                <a:gd name="T73" fmla="*/ 5 h 20"/>
                <a:gd name="T74" fmla="*/ 0 w 1"/>
                <a:gd name="T75" fmla="*/ 5 h 20"/>
                <a:gd name="T76" fmla="*/ 0 w 1"/>
                <a:gd name="T77" fmla="*/ 0 h 20"/>
                <a:gd name="T78" fmla="*/ 0 w 1"/>
                <a:gd name="T79" fmla="*/ 0 h 20"/>
                <a:gd name="T80" fmla="*/ 0 w 1"/>
                <a:gd name="T81" fmla="*/ 0 h 20"/>
                <a:gd name="T82" fmla="*/ 0 w 1"/>
                <a:gd name="T83" fmla="*/ 0 h 20"/>
                <a:gd name="T84" fmla="*/ 0 w 1"/>
                <a:gd name="T85" fmla="*/ 0 h 20"/>
                <a:gd name="T86" fmla="*/ 0 w 1"/>
                <a:gd name="T87" fmla="*/ 0 h 20"/>
                <a:gd name="T88" fmla="*/ 0 w 1"/>
                <a:gd name="T89" fmla="*/ 0 h 20"/>
                <a:gd name="T90" fmla="*/ 0 w 1"/>
                <a:gd name="T91" fmla="*/ 0 h 20"/>
                <a:gd name="T92" fmla="*/ 0 w 1"/>
                <a:gd name="T93" fmla="*/ 0 h 20"/>
                <a:gd name="T94" fmla="*/ 0 w 1"/>
                <a:gd name="T95" fmla="*/ 0 h 20"/>
                <a:gd name="T96" fmla="*/ 0 w 1"/>
                <a:gd name="T97" fmla="*/ 0 h 20"/>
                <a:gd name="T98" fmla="*/ 0 w 1"/>
                <a:gd name="T99" fmla="*/ 0 h 20"/>
                <a:gd name="T100" fmla="*/ 0 w 1"/>
                <a:gd name="T101" fmla="*/ 0 h 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"/>
                <a:gd name="T154" fmla="*/ 0 h 20"/>
                <a:gd name="T155" fmla="*/ 1 w 1"/>
                <a:gd name="T156" fmla="*/ 20 h 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" h="20">
                  <a:moveTo>
                    <a:pt x="0" y="20"/>
                  </a:move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33" name="Freeform 282"/>
            <p:cNvSpPr>
              <a:spLocks/>
            </p:cNvSpPr>
            <p:nvPr/>
          </p:nvSpPr>
          <p:spPr bwMode="auto">
            <a:xfrm rot="-5388437">
              <a:off x="4271" y="3706"/>
              <a:ext cx="9" cy="18"/>
            </a:xfrm>
            <a:custGeom>
              <a:avLst/>
              <a:gdLst>
                <a:gd name="T0" fmla="*/ 0 w 12"/>
                <a:gd name="T1" fmla="*/ 9 h 19"/>
                <a:gd name="T2" fmla="*/ 0 w 12"/>
                <a:gd name="T3" fmla="*/ 9 h 19"/>
                <a:gd name="T4" fmla="*/ 0 w 12"/>
                <a:gd name="T5" fmla="*/ 9 h 19"/>
                <a:gd name="T6" fmla="*/ 0 w 12"/>
                <a:gd name="T7" fmla="*/ 9 h 19"/>
                <a:gd name="T8" fmla="*/ 0 w 12"/>
                <a:gd name="T9" fmla="*/ 9 h 19"/>
                <a:gd name="T10" fmla="*/ 0 w 12"/>
                <a:gd name="T11" fmla="*/ 9 h 19"/>
                <a:gd name="T12" fmla="*/ 0 w 12"/>
                <a:gd name="T13" fmla="*/ 9 h 19"/>
                <a:gd name="T14" fmla="*/ 2 w 12"/>
                <a:gd name="T15" fmla="*/ 9 h 19"/>
                <a:gd name="T16" fmla="*/ 2 w 12"/>
                <a:gd name="T17" fmla="*/ 9 h 19"/>
                <a:gd name="T18" fmla="*/ 2 w 12"/>
                <a:gd name="T19" fmla="*/ 9 h 19"/>
                <a:gd name="T20" fmla="*/ 2 w 12"/>
                <a:gd name="T21" fmla="*/ 9 h 19"/>
                <a:gd name="T22" fmla="*/ 2 w 12"/>
                <a:gd name="T23" fmla="*/ 9 h 19"/>
                <a:gd name="T24" fmla="*/ 2 w 12"/>
                <a:gd name="T25" fmla="*/ 9 h 19"/>
                <a:gd name="T26" fmla="*/ 2 w 12"/>
                <a:gd name="T27" fmla="*/ 9 h 19"/>
                <a:gd name="T28" fmla="*/ 2 w 12"/>
                <a:gd name="T29" fmla="*/ 9 h 19"/>
                <a:gd name="T30" fmla="*/ 2 w 12"/>
                <a:gd name="T31" fmla="*/ 9 h 19"/>
                <a:gd name="T32" fmla="*/ 2 w 12"/>
                <a:gd name="T33" fmla="*/ 9 h 19"/>
                <a:gd name="T34" fmla="*/ 2 w 12"/>
                <a:gd name="T35" fmla="*/ 9 h 19"/>
                <a:gd name="T36" fmla="*/ 2 w 12"/>
                <a:gd name="T37" fmla="*/ 9 h 19"/>
                <a:gd name="T38" fmla="*/ 2 w 12"/>
                <a:gd name="T39" fmla="*/ 9 h 19"/>
                <a:gd name="T40" fmla="*/ 2 w 12"/>
                <a:gd name="T41" fmla="*/ 9 h 19"/>
                <a:gd name="T42" fmla="*/ 2 w 12"/>
                <a:gd name="T43" fmla="*/ 9 h 19"/>
                <a:gd name="T44" fmla="*/ 2 w 12"/>
                <a:gd name="T45" fmla="*/ 9 h 19"/>
                <a:gd name="T46" fmla="*/ 2 w 12"/>
                <a:gd name="T47" fmla="*/ 9 h 19"/>
                <a:gd name="T48" fmla="*/ 2 w 12"/>
                <a:gd name="T49" fmla="*/ 9 h 19"/>
                <a:gd name="T50" fmla="*/ 2 w 12"/>
                <a:gd name="T51" fmla="*/ 9 h 19"/>
                <a:gd name="T52" fmla="*/ 2 w 12"/>
                <a:gd name="T53" fmla="*/ 9 h 19"/>
                <a:gd name="T54" fmla="*/ 2 w 12"/>
                <a:gd name="T55" fmla="*/ 9 h 19"/>
                <a:gd name="T56" fmla="*/ 2 w 12"/>
                <a:gd name="T57" fmla="*/ 9 h 19"/>
                <a:gd name="T58" fmla="*/ 2 w 12"/>
                <a:gd name="T59" fmla="*/ 9 h 19"/>
                <a:gd name="T60" fmla="*/ 2 w 12"/>
                <a:gd name="T61" fmla="*/ 9 h 19"/>
                <a:gd name="T62" fmla="*/ 2 w 12"/>
                <a:gd name="T63" fmla="*/ 9 h 19"/>
                <a:gd name="T64" fmla="*/ 2 w 12"/>
                <a:gd name="T65" fmla="*/ 0 h 19"/>
                <a:gd name="T66" fmla="*/ 2 w 12"/>
                <a:gd name="T67" fmla="*/ 0 h 19"/>
                <a:gd name="T68" fmla="*/ 2 w 12"/>
                <a:gd name="T69" fmla="*/ 0 h 19"/>
                <a:gd name="T70" fmla="*/ 2 w 12"/>
                <a:gd name="T71" fmla="*/ 0 h 19"/>
                <a:gd name="T72" fmla="*/ 2 w 12"/>
                <a:gd name="T73" fmla="*/ 0 h 19"/>
                <a:gd name="T74" fmla="*/ 2 w 12"/>
                <a:gd name="T75" fmla="*/ 0 h 19"/>
                <a:gd name="T76" fmla="*/ 2 w 12"/>
                <a:gd name="T77" fmla="*/ 0 h 19"/>
                <a:gd name="T78" fmla="*/ 2 w 12"/>
                <a:gd name="T79" fmla="*/ 0 h 19"/>
                <a:gd name="T80" fmla="*/ 2 w 12"/>
                <a:gd name="T81" fmla="*/ 0 h 19"/>
                <a:gd name="T82" fmla="*/ 2 w 12"/>
                <a:gd name="T83" fmla="*/ 0 h 19"/>
                <a:gd name="T84" fmla="*/ 2 w 12"/>
                <a:gd name="T85" fmla="*/ 0 h 19"/>
                <a:gd name="T86" fmla="*/ 2 w 12"/>
                <a:gd name="T87" fmla="*/ 0 h 19"/>
                <a:gd name="T88" fmla="*/ 2 w 12"/>
                <a:gd name="T89" fmla="*/ 0 h 19"/>
                <a:gd name="T90" fmla="*/ 2 w 12"/>
                <a:gd name="T91" fmla="*/ 0 h 19"/>
                <a:gd name="T92" fmla="*/ 2 w 12"/>
                <a:gd name="T93" fmla="*/ 0 h 19"/>
                <a:gd name="T94" fmla="*/ 2 w 12"/>
                <a:gd name="T95" fmla="*/ 0 h 19"/>
                <a:gd name="T96" fmla="*/ 2 w 12"/>
                <a:gd name="T97" fmla="*/ 0 h 19"/>
                <a:gd name="T98" fmla="*/ 2 w 12"/>
                <a:gd name="T99" fmla="*/ 0 h 19"/>
                <a:gd name="T100" fmla="*/ 2 w 12"/>
                <a:gd name="T101" fmla="*/ 0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9"/>
                <a:gd name="T155" fmla="*/ 12 w 12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9">
                  <a:moveTo>
                    <a:pt x="0" y="19"/>
                  </a:moveTo>
                  <a:lnTo>
                    <a:pt x="0" y="19"/>
                  </a:lnTo>
                  <a:lnTo>
                    <a:pt x="12" y="19"/>
                  </a:lnTo>
                  <a:lnTo>
                    <a:pt x="12" y="10"/>
                  </a:lnTo>
                  <a:lnTo>
                    <a:pt x="12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34" name="Freeform 283"/>
            <p:cNvSpPr>
              <a:spLocks/>
            </p:cNvSpPr>
            <p:nvPr/>
          </p:nvSpPr>
          <p:spPr bwMode="auto">
            <a:xfrm rot="-5388437">
              <a:off x="4253" y="3697"/>
              <a:ext cx="9" cy="18"/>
            </a:xfrm>
            <a:custGeom>
              <a:avLst/>
              <a:gdLst>
                <a:gd name="T0" fmla="*/ 0 w 12"/>
                <a:gd name="T1" fmla="*/ 5 h 20"/>
                <a:gd name="T2" fmla="*/ 0 w 12"/>
                <a:gd name="T3" fmla="*/ 5 h 20"/>
                <a:gd name="T4" fmla="*/ 0 w 12"/>
                <a:gd name="T5" fmla="*/ 5 h 20"/>
                <a:gd name="T6" fmla="*/ 0 w 12"/>
                <a:gd name="T7" fmla="*/ 5 h 20"/>
                <a:gd name="T8" fmla="*/ 0 w 12"/>
                <a:gd name="T9" fmla="*/ 5 h 20"/>
                <a:gd name="T10" fmla="*/ 0 w 12"/>
                <a:gd name="T11" fmla="*/ 5 h 20"/>
                <a:gd name="T12" fmla="*/ 0 w 12"/>
                <a:gd name="T13" fmla="*/ 5 h 20"/>
                <a:gd name="T14" fmla="*/ 0 w 12"/>
                <a:gd name="T15" fmla="*/ 5 h 20"/>
                <a:gd name="T16" fmla="*/ 0 w 12"/>
                <a:gd name="T17" fmla="*/ 5 h 20"/>
                <a:gd name="T18" fmla="*/ 0 w 12"/>
                <a:gd name="T19" fmla="*/ 5 h 20"/>
                <a:gd name="T20" fmla="*/ 0 w 12"/>
                <a:gd name="T21" fmla="*/ 5 h 20"/>
                <a:gd name="T22" fmla="*/ 0 w 12"/>
                <a:gd name="T23" fmla="*/ 5 h 20"/>
                <a:gd name="T24" fmla="*/ 0 w 12"/>
                <a:gd name="T25" fmla="*/ 5 h 20"/>
                <a:gd name="T26" fmla="*/ 0 w 12"/>
                <a:gd name="T27" fmla="*/ 5 h 20"/>
                <a:gd name="T28" fmla="*/ 0 w 12"/>
                <a:gd name="T29" fmla="*/ 5 h 20"/>
                <a:gd name="T30" fmla="*/ 0 w 12"/>
                <a:gd name="T31" fmla="*/ 5 h 20"/>
                <a:gd name="T32" fmla="*/ 0 w 12"/>
                <a:gd name="T33" fmla="*/ 5 h 20"/>
                <a:gd name="T34" fmla="*/ 0 w 12"/>
                <a:gd name="T35" fmla="*/ 5 h 20"/>
                <a:gd name="T36" fmla="*/ 0 w 12"/>
                <a:gd name="T37" fmla="*/ 5 h 20"/>
                <a:gd name="T38" fmla="*/ 0 w 12"/>
                <a:gd name="T39" fmla="*/ 5 h 20"/>
                <a:gd name="T40" fmla="*/ 0 w 12"/>
                <a:gd name="T41" fmla="*/ 5 h 20"/>
                <a:gd name="T42" fmla="*/ 0 w 12"/>
                <a:gd name="T43" fmla="*/ 5 h 20"/>
                <a:gd name="T44" fmla="*/ 0 w 12"/>
                <a:gd name="T45" fmla="*/ 5 h 20"/>
                <a:gd name="T46" fmla="*/ 2 w 12"/>
                <a:gd name="T47" fmla="*/ 5 h 20"/>
                <a:gd name="T48" fmla="*/ 2 w 12"/>
                <a:gd name="T49" fmla="*/ 5 h 20"/>
                <a:gd name="T50" fmla="*/ 2 w 12"/>
                <a:gd name="T51" fmla="*/ 5 h 20"/>
                <a:gd name="T52" fmla="*/ 2 w 12"/>
                <a:gd name="T53" fmla="*/ 5 h 20"/>
                <a:gd name="T54" fmla="*/ 2 w 12"/>
                <a:gd name="T55" fmla="*/ 5 h 20"/>
                <a:gd name="T56" fmla="*/ 2 w 12"/>
                <a:gd name="T57" fmla="*/ 5 h 20"/>
                <a:gd name="T58" fmla="*/ 2 w 12"/>
                <a:gd name="T59" fmla="*/ 5 h 20"/>
                <a:gd name="T60" fmla="*/ 2 w 12"/>
                <a:gd name="T61" fmla="*/ 5 h 20"/>
                <a:gd name="T62" fmla="*/ 2 w 12"/>
                <a:gd name="T63" fmla="*/ 5 h 20"/>
                <a:gd name="T64" fmla="*/ 2 w 12"/>
                <a:gd name="T65" fmla="*/ 0 h 20"/>
                <a:gd name="T66" fmla="*/ 2 w 12"/>
                <a:gd name="T67" fmla="*/ 0 h 20"/>
                <a:gd name="T68" fmla="*/ 2 w 12"/>
                <a:gd name="T69" fmla="*/ 0 h 20"/>
                <a:gd name="T70" fmla="*/ 2 w 12"/>
                <a:gd name="T71" fmla="*/ 0 h 20"/>
                <a:gd name="T72" fmla="*/ 2 w 12"/>
                <a:gd name="T73" fmla="*/ 0 h 20"/>
                <a:gd name="T74" fmla="*/ 2 w 12"/>
                <a:gd name="T75" fmla="*/ 0 h 20"/>
                <a:gd name="T76" fmla="*/ 2 w 12"/>
                <a:gd name="T77" fmla="*/ 0 h 20"/>
                <a:gd name="T78" fmla="*/ 2 w 12"/>
                <a:gd name="T79" fmla="*/ 0 h 20"/>
                <a:gd name="T80" fmla="*/ 2 w 12"/>
                <a:gd name="T81" fmla="*/ 0 h 20"/>
                <a:gd name="T82" fmla="*/ 2 w 12"/>
                <a:gd name="T83" fmla="*/ 0 h 20"/>
                <a:gd name="T84" fmla="*/ 2 w 12"/>
                <a:gd name="T85" fmla="*/ 0 h 20"/>
                <a:gd name="T86" fmla="*/ 2 w 12"/>
                <a:gd name="T87" fmla="*/ 0 h 20"/>
                <a:gd name="T88" fmla="*/ 2 w 12"/>
                <a:gd name="T89" fmla="*/ 0 h 20"/>
                <a:gd name="T90" fmla="*/ 2 w 12"/>
                <a:gd name="T91" fmla="*/ 0 h 20"/>
                <a:gd name="T92" fmla="*/ 2 w 12"/>
                <a:gd name="T93" fmla="*/ 0 h 20"/>
                <a:gd name="T94" fmla="*/ 2 w 12"/>
                <a:gd name="T95" fmla="*/ 0 h 20"/>
                <a:gd name="T96" fmla="*/ 2 w 12"/>
                <a:gd name="T97" fmla="*/ 0 h 20"/>
                <a:gd name="T98" fmla="*/ 2 w 12"/>
                <a:gd name="T99" fmla="*/ 0 h 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20"/>
                <a:gd name="T152" fmla="*/ 12 w 12"/>
                <a:gd name="T153" fmla="*/ 20 h 2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20">
                  <a:moveTo>
                    <a:pt x="0" y="20"/>
                  </a:moveTo>
                  <a:lnTo>
                    <a:pt x="0" y="20"/>
                  </a:lnTo>
                  <a:lnTo>
                    <a:pt x="0" y="10"/>
                  </a:lnTo>
                  <a:lnTo>
                    <a:pt x="12" y="10"/>
                  </a:lnTo>
                  <a:lnTo>
                    <a:pt x="12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35" name="Freeform 284"/>
            <p:cNvSpPr>
              <a:spLocks/>
            </p:cNvSpPr>
            <p:nvPr/>
          </p:nvSpPr>
          <p:spPr bwMode="auto">
            <a:xfrm rot="-5388437">
              <a:off x="4241" y="3693"/>
              <a:ext cx="8" cy="9"/>
            </a:xfrm>
            <a:custGeom>
              <a:avLst/>
              <a:gdLst>
                <a:gd name="T0" fmla="*/ 0 w 11"/>
                <a:gd name="T1" fmla="*/ 9 h 9"/>
                <a:gd name="T2" fmla="*/ 0 w 11"/>
                <a:gd name="T3" fmla="*/ 9 h 9"/>
                <a:gd name="T4" fmla="*/ 0 w 11"/>
                <a:gd name="T5" fmla="*/ 9 h 9"/>
                <a:gd name="T6" fmla="*/ 0 w 11"/>
                <a:gd name="T7" fmla="*/ 9 h 9"/>
                <a:gd name="T8" fmla="*/ 0 w 11"/>
                <a:gd name="T9" fmla="*/ 9 h 9"/>
                <a:gd name="T10" fmla="*/ 0 w 11"/>
                <a:gd name="T11" fmla="*/ 9 h 9"/>
                <a:gd name="T12" fmla="*/ 0 w 11"/>
                <a:gd name="T13" fmla="*/ 9 h 9"/>
                <a:gd name="T14" fmla="*/ 0 w 11"/>
                <a:gd name="T15" fmla="*/ 9 h 9"/>
                <a:gd name="T16" fmla="*/ 0 w 11"/>
                <a:gd name="T17" fmla="*/ 9 h 9"/>
                <a:gd name="T18" fmla="*/ 0 w 11"/>
                <a:gd name="T19" fmla="*/ 9 h 9"/>
                <a:gd name="T20" fmla="*/ 0 w 11"/>
                <a:gd name="T21" fmla="*/ 9 h 9"/>
                <a:gd name="T22" fmla="*/ 0 w 11"/>
                <a:gd name="T23" fmla="*/ 9 h 9"/>
                <a:gd name="T24" fmla="*/ 0 w 11"/>
                <a:gd name="T25" fmla="*/ 9 h 9"/>
                <a:gd name="T26" fmla="*/ 0 w 11"/>
                <a:gd name="T27" fmla="*/ 0 h 9"/>
                <a:gd name="T28" fmla="*/ 0 w 11"/>
                <a:gd name="T29" fmla="*/ 0 h 9"/>
                <a:gd name="T30" fmla="*/ 0 w 11"/>
                <a:gd name="T31" fmla="*/ 0 h 9"/>
                <a:gd name="T32" fmla="*/ 0 w 11"/>
                <a:gd name="T33" fmla="*/ 0 h 9"/>
                <a:gd name="T34" fmla="*/ 0 w 11"/>
                <a:gd name="T35" fmla="*/ 0 h 9"/>
                <a:gd name="T36" fmla="*/ 0 w 11"/>
                <a:gd name="T37" fmla="*/ 0 h 9"/>
                <a:gd name="T38" fmla="*/ 0 w 11"/>
                <a:gd name="T39" fmla="*/ 0 h 9"/>
                <a:gd name="T40" fmla="*/ 0 w 11"/>
                <a:gd name="T41" fmla="*/ 0 h 9"/>
                <a:gd name="T42" fmla="*/ 0 w 11"/>
                <a:gd name="T43" fmla="*/ 0 h 9"/>
                <a:gd name="T44" fmla="*/ 0 w 11"/>
                <a:gd name="T45" fmla="*/ 0 h 9"/>
                <a:gd name="T46" fmla="*/ 0 w 11"/>
                <a:gd name="T47" fmla="*/ 0 h 9"/>
                <a:gd name="T48" fmla="*/ 0 w 11"/>
                <a:gd name="T49" fmla="*/ 0 h 9"/>
                <a:gd name="T50" fmla="*/ 0 w 11"/>
                <a:gd name="T51" fmla="*/ 0 h 9"/>
                <a:gd name="T52" fmla="*/ 0 w 11"/>
                <a:gd name="T53" fmla="*/ 0 h 9"/>
                <a:gd name="T54" fmla="*/ 0 w 11"/>
                <a:gd name="T55" fmla="*/ 0 h 9"/>
                <a:gd name="T56" fmla="*/ 0 w 11"/>
                <a:gd name="T57" fmla="*/ 0 h 9"/>
                <a:gd name="T58" fmla="*/ 0 w 11"/>
                <a:gd name="T59" fmla="*/ 0 h 9"/>
                <a:gd name="T60" fmla="*/ 0 w 11"/>
                <a:gd name="T61" fmla="*/ 0 h 9"/>
                <a:gd name="T62" fmla="*/ 0 w 11"/>
                <a:gd name="T63" fmla="*/ 0 h 9"/>
                <a:gd name="T64" fmla="*/ 0 w 11"/>
                <a:gd name="T65" fmla="*/ 0 h 9"/>
                <a:gd name="T66" fmla="*/ 0 w 11"/>
                <a:gd name="T67" fmla="*/ 0 h 9"/>
                <a:gd name="T68" fmla="*/ 0 w 11"/>
                <a:gd name="T69" fmla="*/ 0 h 9"/>
                <a:gd name="T70" fmla="*/ 0 w 11"/>
                <a:gd name="T71" fmla="*/ 0 h 9"/>
                <a:gd name="T72" fmla="*/ 0 w 11"/>
                <a:gd name="T73" fmla="*/ 0 h 9"/>
                <a:gd name="T74" fmla="*/ 0 w 11"/>
                <a:gd name="T75" fmla="*/ 0 h 9"/>
                <a:gd name="T76" fmla="*/ 0 w 11"/>
                <a:gd name="T77" fmla="*/ 0 h 9"/>
                <a:gd name="T78" fmla="*/ 0 w 11"/>
                <a:gd name="T79" fmla="*/ 0 h 9"/>
                <a:gd name="T80" fmla="*/ 1 w 11"/>
                <a:gd name="T81" fmla="*/ 0 h 9"/>
                <a:gd name="T82" fmla="*/ 1 w 11"/>
                <a:gd name="T83" fmla="*/ 0 h 9"/>
                <a:gd name="T84" fmla="*/ 1 w 11"/>
                <a:gd name="T85" fmla="*/ 0 h 9"/>
                <a:gd name="T86" fmla="*/ 1 w 11"/>
                <a:gd name="T87" fmla="*/ 0 h 9"/>
                <a:gd name="T88" fmla="*/ 1 w 11"/>
                <a:gd name="T89" fmla="*/ 0 h 9"/>
                <a:gd name="T90" fmla="*/ 1 w 11"/>
                <a:gd name="T91" fmla="*/ 0 h 9"/>
                <a:gd name="T92" fmla="*/ 1 w 11"/>
                <a:gd name="T93" fmla="*/ 0 h 9"/>
                <a:gd name="T94" fmla="*/ 1 w 11"/>
                <a:gd name="T95" fmla="*/ 0 h 9"/>
                <a:gd name="T96" fmla="*/ 1 w 11"/>
                <a:gd name="T97" fmla="*/ 0 h 9"/>
                <a:gd name="T98" fmla="*/ 1 w 11"/>
                <a:gd name="T99" fmla="*/ 0 h 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"/>
                <a:gd name="T151" fmla="*/ 0 h 9"/>
                <a:gd name="T152" fmla="*/ 11 w 11"/>
                <a:gd name="T153" fmla="*/ 9 h 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" h="9">
                  <a:moveTo>
                    <a:pt x="0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36" name="Freeform 285"/>
            <p:cNvSpPr>
              <a:spLocks/>
            </p:cNvSpPr>
            <p:nvPr/>
          </p:nvSpPr>
          <p:spPr bwMode="auto">
            <a:xfrm rot="-5388437">
              <a:off x="4236" y="3689"/>
              <a:ext cx="0" cy="9"/>
            </a:xfrm>
            <a:custGeom>
              <a:avLst/>
              <a:gdLst>
                <a:gd name="T0" fmla="*/ 5 h 10"/>
                <a:gd name="T1" fmla="*/ 0 h 10"/>
                <a:gd name="T2" fmla="*/ 0 h 10"/>
                <a:gd name="T3" fmla="*/ 0 h 10"/>
                <a:gd name="T4" fmla="*/ 0 h 10"/>
                <a:gd name="T5" fmla="*/ 0 h 10"/>
                <a:gd name="T6" fmla="*/ 0 h 10"/>
                <a:gd name="T7" fmla="*/ 0 h 10"/>
                <a:gd name="T8" fmla="*/ 0 h 10"/>
                <a:gd name="T9" fmla="*/ 0 h 10"/>
                <a:gd name="T10" fmla="*/ 0 h 10"/>
                <a:gd name="T11" fmla="*/ 0 h 10"/>
                <a:gd name="T12" fmla="*/ 0 h 10"/>
                <a:gd name="T13" fmla="*/ 0 h 10"/>
                <a:gd name="T14" fmla="*/ 0 h 10"/>
                <a:gd name="T15" fmla="*/ 0 h 10"/>
                <a:gd name="T16" fmla="*/ 0 h 10"/>
                <a:gd name="T17" fmla="*/ 0 h 10"/>
                <a:gd name="T18" fmla="*/ 0 h 10"/>
                <a:gd name="T19" fmla="*/ 0 h 10"/>
                <a:gd name="T20" fmla="*/ 0 h 10"/>
                <a:gd name="T21" fmla="*/ 0 h 10"/>
                <a:gd name="T22" fmla="*/ 0 h 10"/>
                <a:gd name="T23" fmla="*/ 0 h 10"/>
                <a:gd name="T24" fmla="*/ 0 h 10"/>
                <a:gd name="T25" fmla="*/ 0 h 10"/>
                <a:gd name="T26" fmla="*/ 0 h 10"/>
                <a:gd name="T27" fmla="*/ 0 h 10"/>
                <a:gd name="T28" fmla="*/ 0 h 10"/>
                <a:gd name="T29" fmla="*/ 0 h 10"/>
                <a:gd name="T30" fmla="*/ 0 h 10"/>
                <a:gd name="T31" fmla="*/ 0 h 10"/>
                <a:gd name="T32" fmla="*/ 0 h 10"/>
                <a:gd name="T33" fmla="*/ 0 h 10"/>
                <a:gd name="T34" fmla="*/ 0 h 10"/>
                <a:gd name="T35" fmla="*/ 0 h 10"/>
                <a:gd name="T36" fmla="*/ 0 h 10"/>
                <a:gd name="T37" fmla="*/ 0 h 10"/>
                <a:gd name="T38" fmla="*/ 0 h 10"/>
                <a:gd name="T39" fmla="*/ 0 h 10"/>
                <a:gd name="T40" fmla="*/ 0 h 10"/>
                <a:gd name="T41" fmla="*/ 0 h 10"/>
                <a:gd name="T42" fmla="*/ 0 h 10"/>
                <a:gd name="T43" fmla="*/ 0 h 10"/>
                <a:gd name="T44" fmla="*/ 0 h 10"/>
                <a:gd name="T45" fmla="*/ 0 h 10"/>
                <a:gd name="T46" fmla="*/ 0 h 10"/>
                <a:gd name="T47" fmla="*/ 0 h 10"/>
                <a:gd name="T48" fmla="*/ 0 h 10"/>
                <a:gd name="T49" fmla="*/ 0 h 1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h 10"/>
                <a:gd name="T101" fmla="*/ 10 h 10"/>
              </a:gdLst>
              <a:ahLst/>
              <a:cxnLst>
                <a:cxn ang="T50">
                  <a:pos x="0" y="T0"/>
                </a:cxn>
                <a:cxn ang="T51">
                  <a:pos x="0" y="T1"/>
                </a:cxn>
                <a:cxn ang="T52">
                  <a:pos x="0" y="T2"/>
                </a:cxn>
                <a:cxn ang="T53">
                  <a:pos x="0" y="T3"/>
                </a:cxn>
                <a:cxn ang="T54">
                  <a:pos x="0" y="T4"/>
                </a:cxn>
                <a:cxn ang="T55">
                  <a:pos x="0" y="T5"/>
                </a:cxn>
                <a:cxn ang="T56">
                  <a:pos x="0" y="T6"/>
                </a:cxn>
                <a:cxn ang="T57">
                  <a:pos x="0" y="T7"/>
                </a:cxn>
                <a:cxn ang="T58">
                  <a:pos x="0" y="T8"/>
                </a:cxn>
                <a:cxn ang="T59">
                  <a:pos x="0" y="T9"/>
                </a:cxn>
                <a:cxn ang="T60">
                  <a:pos x="0" y="T10"/>
                </a:cxn>
                <a:cxn ang="T61">
                  <a:pos x="0" y="T11"/>
                </a:cxn>
                <a:cxn ang="T62">
                  <a:pos x="0" y="T12"/>
                </a:cxn>
                <a:cxn ang="T63">
                  <a:pos x="0" y="T13"/>
                </a:cxn>
                <a:cxn ang="T64">
                  <a:pos x="0" y="T14"/>
                </a:cxn>
                <a:cxn ang="T65">
                  <a:pos x="0" y="T15"/>
                </a:cxn>
                <a:cxn ang="T66">
                  <a:pos x="0" y="T16"/>
                </a:cxn>
                <a:cxn ang="T67">
                  <a:pos x="0" y="T17"/>
                </a:cxn>
                <a:cxn ang="T68">
                  <a:pos x="0" y="T18"/>
                </a:cxn>
                <a:cxn ang="T69">
                  <a:pos x="0" y="T19"/>
                </a:cxn>
                <a:cxn ang="T70">
                  <a:pos x="0" y="T20"/>
                </a:cxn>
                <a:cxn ang="T71">
                  <a:pos x="0" y="T21"/>
                </a:cxn>
                <a:cxn ang="T72">
                  <a:pos x="0" y="T22"/>
                </a:cxn>
                <a:cxn ang="T73">
                  <a:pos x="0" y="T23"/>
                </a:cxn>
                <a:cxn ang="T74">
                  <a:pos x="0" y="T24"/>
                </a:cxn>
                <a:cxn ang="T75">
                  <a:pos x="0" y="T25"/>
                </a:cxn>
                <a:cxn ang="T76">
                  <a:pos x="0" y="T26"/>
                </a:cxn>
                <a:cxn ang="T77">
                  <a:pos x="0" y="T27"/>
                </a:cxn>
                <a:cxn ang="T78">
                  <a:pos x="0" y="T28"/>
                </a:cxn>
                <a:cxn ang="T79">
                  <a:pos x="0" y="T29"/>
                </a:cxn>
                <a:cxn ang="T80">
                  <a:pos x="0" y="T30"/>
                </a:cxn>
                <a:cxn ang="T81">
                  <a:pos x="0" y="T31"/>
                </a:cxn>
                <a:cxn ang="T82">
                  <a:pos x="0" y="T32"/>
                </a:cxn>
                <a:cxn ang="T83">
                  <a:pos x="0" y="T33"/>
                </a:cxn>
                <a:cxn ang="T84">
                  <a:pos x="0" y="T34"/>
                </a:cxn>
                <a:cxn ang="T85">
                  <a:pos x="0" y="T35"/>
                </a:cxn>
                <a:cxn ang="T86">
                  <a:pos x="0" y="T36"/>
                </a:cxn>
                <a:cxn ang="T87">
                  <a:pos x="0" y="T37"/>
                </a:cxn>
                <a:cxn ang="T88">
                  <a:pos x="0" y="T38"/>
                </a:cxn>
                <a:cxn ang="T89">
                  <a:pos x="0" y="T39"/>
                </a:cxn>
                <a:cxn ang="T90">
                  <a:pos x="0" y="T40"/>
                </a:cxn>
                <a:cxn ang="T91">
                  <a:pos x="0" y="T41"/>
                </a:cxn>
                <a:cxn ang="T92">
                  <a:pos x="0" y="T42"/>
                </a:cxn>
                <a:cxn ang="T93">
                  <a:pos x="0" y="T43"/>
                </a:cxn>
                <a:cxn ang="T94">
                  <a:pos x="0" y="T44"/>
                </a:cxn>
                <a:cxn ang="T95">
                  <a:pos x="0" y="T45"/>
                </a:cxn>
                <a:cxn ang="T96">
                  <a:pos x="0" y="T46"/>
                </a:cxn>
                <a:cxn ang="T97">
                  <a:pos x="0" y="T47"/>
                </a:cxn>
                <a:cxn ang="T98">
                  <a:pos x="0" y="T48"/>
                </a:cxn>
                <a:cxn ang="T99">
                  <a:pos x="0" y="T49"/>
                </a:cxn>
              </a:cxnLst>
              <a:rect l="0" t="T100" r="0" b="T101"/>
              <a:pathLst>
                <a:path h="10">
                  <a:moveTo>
                    <a:pt x="0" y="10"/>
                  </a:move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37" name="Freeform 286"/>
            <p:cNvSpPr>
              <a:spLocks/>
            </p:cNvSpPr>
            <p:nvPr/>
          </p:nvSpPr>
          <p:spPr bwMode="auto">
            <a:xfrm rot="-5388437">
              <a:off x="4223" y="3685"/>
              <a:ext cx="8" cy="9"/>
            </a:xfrm>
            <a:custGeom>
              <a:avLst/>
              <a:gdLst>
                <a:gd name="T0" fmla="*/ 0 w 12"/>
                <a:gd name="T1" fmla="*/ 5 h 10"/>
                <a:gd name="T2" fmla="*/ 0 w 12"/>
                <a:gd name="T3" fmla="*/ 5 h 10"/>
                <a:gd name="T4" fmla="*/ 0 w 12"/>
                <a:gd name="T5" fmla="*/ 5 h 10"/>
                <a:gd name="T6" fmla="*/ 0 w 12"/>
                <a:gd name="T7" fmla="*/ 5 h 10"/>
                <a:gd name="T8" fmla="*/ 0 w 12"/>
                <a:gd name="T9" fmla="*/ 5 h 10"/>
                <a:gd name="T10" fmla="*/ 0 w 12"/>
                <a:gd name="T11" fmla="*/ 5 h 10"/>
                <a:gd name="T12" fmla="*/ 0 w 12"/>
                <a:gd name="T13" fmla="*/ 5 h 10"/>
                <a:gd name="T14" fmla="*/ 1 w 12"/>
                <a:gd name="T15" fmla="*/ 5 h 10"/>
                <a:gd name="T16" fmla="*/ 1 w 12"/>
                <a:gd name="T17" fmla="*/ 5 h 10"/>
                <a:gd name="T18" fmla="*/ 1 w 12"/>
                <a:gd name="T19" fmla="*/ 5 h 10"/>
                <a:gd name="T20" fmla="*/ 1 w 12"/>
                <a:gd name="T21" fmla="*/ 5 h 10"/>
                <a:gd name="T22" fmla="*/ 1 w 12"/>
                <a:gd name="T23" fmla="*/ 5 h 10"/>
                <a:gd name="T24" fmla="*/ 1 w 12"/>
                <a:gd name="T25" fmla="*/ 0 h 10"/>
                <a:gd name="T26" fmla="*/ 1 w 12"/>
                <a:gd name="T27" fmla="*/ 0 h 10"/>
                <a:gd name="T28" fmla="*/ 1 w 12"/>
                <a:gd name="T29" fmla="*/ 0 h 10"/>
                <a:gd name="T30" fmla="*/ 1 w 12"/>
                <a:gd name="T31" fmla="*/ 0 h 10"/>
                <a:gd name="T32" fmla="*/ 1 w 12"/>
                <a:gd name="T33" fmla="*/ 0 h 10"/>
                <a:gd name="T34" fmla="*/ 1 w 12"/>
                <a:gd name="T35" fmla="*/ 0 h 10"/>
                <a:gd name="T36" fmla="*/ 1 w 12"/>
                <a:gd name="T37" fmla="*/ 0 h 10"/>
                <a:gd name="T38" fmla="*/ 1 w 12"/>
                <a:gd name="T39" fmla="*/ 0 h 10"/>
                <a:gd name="T40" fmla="*/ 1 w 12"/>
                <a:gd name="T41" fmla="*/ 0 h 10"/>
                <a:gd name="T42" fmla="*/ 1 w 12"/>
                <a:gd name="T43" fmla="*/ 0 h 10"/>
                <a:gd name="T44" fmla="*/ 1 w 12"/>
                <a:gd name="T45" fmla="*/ 0 h 10"/>
                <a:gd name="T46" fmla="*/ 1 w 12"/>
                <a:gd name="T47" fmla="*/ 0 h 10"/>
                <a:gd name="T48" fmla="*/ 1 w 12"/>
                <a:gd name="T49" fmla="*/ 0 h 10"/>
                <a:gd name="T50" fmla="*/ 1 w 12"/>
                <a:gd name="T51" fmla="*/ 0 h 10"/>
                <a:gd name="T52" fmla="*/ 1 w 12"/>
                <a:gd name="T53" fmla="*/ 0 h 10"/>
                <a:gd name="T54" fmla="*/ 1 w 12"/>
                <a:gd name="T55" fmla="*/ 0 h 10"/>
                <a:gd name="T56" fmla="*/ 1 w 12"/>
                <a:gd name="T57" fmla="*/ 0 h 10"/>
                <a:gd name="T58" fmla="*/ 1 w 12"/>
                <a:gd name="T59" fmla="*/ 0 h 10"/>
                <a:gd name="T60" fmla="*/ 1 w 12"/>
                <a:gd name="T61" fmla="*/ 0 h 10"/>
                <a:gd name="T62" fmla="*/ 1 w 12"/>
                <a:gd name="T63" fmla="*/ 0 h 10"/>
                <a:gd name="T64" fmla="*/ 1 w 12"/>
                <a:gd name="T65" fmla="*/ 0 h 10"/>
                <a:gd name="T66" fmla="*/ 1 w 12"/>
                <a:gd name="T67" fmla="*/ 0 h 10"/>
                <a:gd name="T68" fmla="*/ 1 w 12"/>
                <a:gd name="T69" fmla="*/ 0 h 10"/>
                <a:gd name="T70" fmla="*/ 1 w 12"/>
                <a:gd name="T71" fmla="*/ 0 h 10"/>
                <a:gd name="T72" fmla="*/ 1 w 12"/>
                <a:gd name="T73" fmla="*/ 0 h 10"/>
                <a:gd name="T74" fmla="*/ 1 w 12"/>
                <a:gd name="T75" fmla="*/ 0 h 10"/>
                <a:gd name="T76" fmla="*/ 1 w 12"/>
                <a:gd name="T77" fmla="*/ 0 h 10"/>
                <a:gd name="T78" fmla="*/ 1 w 12"/>
                <a:gd name="T79" fmla="*/ 0 h 10"/>
                <a:gd name="T80" fmla="*/ 1 w 12"/>
                <a:gd name="T81" fmla="*/ 0 h 10"/>
                <a:gd name="T82" fmla="*/ 1 w 12"/>
                <a:gd name="T83" fmla="*/ 0 h 10"/>
                <a:gd name="T84" fmla="*/ 1 w 12"/>
                <a:gd name="T85" fmla="*/ 0 h 10"/>
                <a:gd name="T86" fmla="*/ 1 w 12"/>
                <a:gd name="T87" fmla="*/ 0 h 10"/>
                <a:gd name="T88" fmla="*/ 1 w 12"/>
                <a:gd name="T89" fmla="*/ 0 h 10"/>
                <a:gd name="T90" fmla="*/ 1 w 12"/>
                <a:gd name="T91" fmla="*/ 0 h 10"/>
                <a:gd name="T92" fmla="*/ 1 w 12"/>
                <a:gd name="T93" fmla="*/ 0 h 10"/>
                <a:gd name="T94" fmla="*/ 1 w 12"/>
                <a:gd name="T95" fmla="*/ 0 h 10"/>
                <a:gd name="T96" fmla="*/ 1 w 12"/>
                <a:gd name="T97" fmla="*/ 0 h 10"/>
                <a:gd name="T98" fmla="*/ 1 w 12"/>
                <a:gd name="T99" fmla="*/ 0 h 1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10"/>
                <a:gd name="T152" fmla="*/ 12 w 12"/>
                <a:gd name="T153" fmla="*/ 10 h 1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10">
                  <a:moveTo>
                    <a:pt x="0" y="10"/>
                  </a:moveTo>
                  <a:lnTo>
                    <a:pt x="0" y="10"/>
                  </a:lnTo>
                  <a:lnTo>
                    <a:pt x="12" y="10"/>
                  </a:lnTo>
                  <a:lnTo>
                    <a:pt x="12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38" name="Freeform 287"/>
            <p:cNvSpPr>
              <a:spLocks/>
            </p:cNvSpPr>
            <p:nvPr/>
          </p:nvSpPr>
          <p:spPr bwMode="auto">
            <a:xfrm rot="-5388437">
              <a:off x="4222" y="3684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w 1"/>
                <a:gd name="T21" fmla="*/ 0 h 1"/>
                <a:gd name="T22" fmla="*/ 0 w 1"/>
                <a:gd name="T23" fmla="*/ 0 h 1"/>
                <a:gd name="T24" fmla="*/ 0 w 1"/>
                <a:gd name="T25" fmla="*/ 0 h 1"/>
                <a:gd name="T26" fmla="*/ 0 w 1"/>
                <a:gd name="T27" fmla="*/ 0 h 1"/>
                <a:gd name="T28" fmla="*/ 0 w 1"/>
                <a:gd name="T29" fmla="*/ 0 h 1"/>
                <a:gd name="T30" fmla="*/ 0 w 1"/>
                <a:gd name="T31" fmla="*/ 0 h 1"/>
                <a:gd name="T32" fmla="*/ 0 w 1"/>
                <a:gd name="T33" fmla="*/ 0 h 1"/>
                <a:gd name="T34" fmla="*/ 0 w 1"/>
                <a:gd name="T35" fmla="*/ 0 h 1"/>
                <a:gd name="T36" fmla="*/ 0 w 1"/>
                <a:gd name="T37" fmla="*/ 0 h 1"/>
                <a:gd name="T38" fmla="*/ 0 w 1"/>
                <a:gd name="T39" fmla="*/ 0 h 1"/>
                <a:gd name="T40" fmla="*/ 0 w 1"/>
                <a:gd name="T41" fmla="*/ 0 h 1"/>
                <a:gd name="T42" fmla="*/ 0 w 1"/>
                <a:gd name="T43" fmla="*/ 0 h 1"/>
                <a:gd name="T44" fmla="*/ 0 w 1"/>
                <a:gd name="T45" fmla="*/ 0 h 1"/>
                <a:gd name="T46" fmla="*/ 0 w 1"/>
                <a:gd name="T47" fmla="*/ 0 h 1"/>
                <a:gd name="T48" fmla="*/ 0 w 1"/>
                <a:gd name="T49" fmla="*/ 0 h 1"/>
                <a:gd name="T50" fmla="*/ 0 w 1"/>
                <a:gd name="T51" fmla="*/ 0 h 1"/>
                <a:gd name="T52" fmla="*/ 0 w 1"/>
                <a:gd name="T53" fmla="*/ 0 h 1"/>
                <a:gd name="T54" fmla="*/ 0 w 1"/>
                <a:gd name="T55" fmla="*/ 0 h 1"/>
                <a:gd name="T56" fmla="*/ 0 w 1"/>
                <a:gd name="T57" fmla="*/ 0 h 1"/>
                <a:gd name="T58" fmla="*/ 0 w 1"/>
                <a:gd name="T59" fmla="*/ 0 h 1"/>
                <a:gd name="T60" fmla="*/ 0 w 1"/>
                <a:gd name="T61" fmla="*/ 0 h 1"/>
                <a:gd name="T62" fmla="*/ 0 w 1"/>
                <a:gd name="T63" fmla="*/ 0 h 1"/>
                <a:gd name="T64" fmla="*/ 0 w 1"/>
                <a:gd name="T65" fmla="*/ 0 h 1"/>
                <a:gd name="T66" fmla="*/ 0 w 1"/>
                <a:gd name="T67" fmla="*/ 0 h 1"/>
                <a:gd name="T68" fmla="*/ 0 w 1"/>
                <a:gd name="T69" fmla="*/ 0 h 1"/>
                <a:gd name="T70" fmla="*/ 0 w 1"/>
                <a:gd name="T71" fmla="*/ 0 h 1"/>
                <a:gd name="T72" fmla="*/ 0 w 1"/>
                <a:gd name="T73" fmla="*/ 0 h 1"/>
                <a:gd name="T74" fmla="*/ 0 w 1"/>
                <a:gd name="T75" fmla="*/ 0 h 1"/>
                <a:gd name="T76" fmla="*/ 0 w 1"/>
                <a:gd name="T77" fmla="*/ 0 h 1"/>
                <a:gd name="T78" fmla="*/ 0 w 1"/>
                <a:gd name="T79" fmla="*/ 0 h 1"/>
                <a:gd name="T80" fmla="*/ 0 w 1"/>
                <a:gd name="T81" fmla="*/ 0 h 1"/>
                <a:gd name="T82" fmla="*/ 0 w 1"/>
                <a:gd name="T83" fmla="*/ 0 h 1"/>
                <a:gd name="T84" fmla="*/ 0 w 1"/>
                <a:gd name="T85" fmla="*/ 0 h 1"/>
                <a:gd name="T86" fmla="*/ 0 w 1"/>
                <a:gd name="T87" fmla="*/ 0 h 1"/>
                <a:gd name="T88" fmla="*/ 0 w 1"/>
                <a:gd name="T89" fmla="*/ 0 h 1"/>
                <a:gd name="T90" fmla="*/ 0 w 1"/>
                <a:gd name="T91" fmla="*/ 0 h 1"/>
                <a:gd name="T92" fmla="*/ 0 w 1"/>
                <a:gd name="T93" fmla="*/ 0 h 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"/>
                <a:gd name="T142" fmla="*/ 0 h 1"/>
                <a:gd name="T143" fmla="*/ 1 w 1"/>
                <a:gd name="T144" fmla="*/ 1 h 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39" name="Freeform 288"/>
            <p:cNvSpPr>
              <a:spLocks/>
            </p:cNvSpPr>
            <p:nvPr/>
          </p:nvSpPr>
          <p:spPr bwMode="auto">
            <a:xfrm rot="-5388437">
              <a:off x="4223" y="3677"/>
              <a:ext cx="8" cy="9"/>
            </a:xfrm>
            <a:custGeom>
              <a:avLst/>
              <a:gdLst>
                <a:gd name="T0" fmla="*/ 0 w 11"/>
                <a:gd name="T1" fmla="*/ 0 h 10"/>
                <a:gd name="T2" fmla="*/ 1 w 11"/>
                <a:gd name="T3" fmla="*/ 0 h 10"/>
                <a:gd name="T4" fmla="*/ 1 w 11"/>
                <a:gd name="T5" fmla="*/ 0 h 10"/>
                <a:gd name="T6" fmla="*/ 1 w 11"/>
                <a:gd name="T7" fmla="*/ 0 h 10"/>
                <a:gd name="T8" fmla="*/ 1 w 11"/>
                <a:gd name="T9" fmla="*/ 0 h 10"/>
                <a:gd name="T10" fmla="*/ 1 w 11"/>
                <a:gd name="T11" fmla="*/ 0 h 10"/>
                <a:gd name="T12" fmla="*/ 1 w 11"/>
                <a:gd name="T13" fmla="*/ 0 h 10"/>
                <a:gd name="T14" fmla="*/ 1 w 11"/>
                <a:gd name="T15" fmla="*/ 0 h 10"/>
                <a:gd name="T16" fmla="*/ 1 w 11"/>
                <a:gd name="T17" fmla="*/ 0 h 10"/>
                <a:gd name="T18" fmla="*/ 1 w 11"/>
                <a:gd name="T19" fmla="*/ 0 h 10"/>
                <a:gd name="T20" fmla="*/ 1 w 11"/>
                <a:gd name="T21" fmla="*/ 0 h 10"/>
                <a:gd name="T22" fmla="*/ 1 w 11"/>
                <a:gd name="T23" fmla="*/ 0 h 10"/>
                <a:gd name="T24" fmla="*/ 1 w 11"/>
                <a:gd name="T25" fmla="*/ 0 h 10"/>
                <a:gd name="T26" fmla="*/ 1 w 11"/>
                <a:gd name="T27" fmla="*/ 0 h 10"/>
                <a:gd name="T28" fmla="*/ 1 w 11"/>
                <a:gd name="T29" fmla="*/ 0 h 10"/>
                <a:gd name="T30" fmla="*/ 1 w 11"/>
                <a:gd name="T31" fmla="*/ 0 h 10"/>
                <a:gd name="T32" fmla="*/ 1 w 11"/>
                <a:gd name="T33" fmla="*/ 0 h 10"/>
                <a:gd name="T34" fmla="*/ 1 w 11"/>
                <a:gd name="T35" fmla="*/ 0 h 10"/>
                <a:gd name="T36" fmla="*/ 1 w 11"/>
                <a:gd name="T37" fmla="*/ 0 h 10"/>
                <a:gd name="T38" fmla="*/ 1 w 11"/>
                <a:gd name="T39" fmla="*/ 0 h 10"/>
                <a:gd name="T40" fmla="*/ 1 w 11"/>
                <a:gd name="T41" fmla="*/ 0 h 10"/>
                <a:gd name="T42" fmla="*/ 1 w 11"/>
                <a:gd name="T43" fmla="*/ 0 h 10"/>
                <a:gd name="T44" fmla="*/ 1 w 11"/>
                <a:gd name="T45" fmla="*/ 0 h 10"/>
                <a:gd name="T46" fmla="*/ 1 w 11"/>
                <a:gd name="T47" fmla="*/ 0 h 10"/>
                <a:gd name="T48" fmla="*/ 1 w 11"/>
                <a:gd name="T49" fmla="*/ 0 h 10"/>
                <a:gd name="T50" fmla="*/ 1 w 11"/>
                <a:gd name="T51" fmla="*/ 0 h 10"/>
                <a:gd name="T52" fmla="*/ 1 w 11"/>
                <a:gd name="T53" fmla="*/ 0 h 10"/>
                <a:gd name="T54" fmla="*/ 1 w 11"/>
                <a:gd name="T55" fmla="*/ 0 h 10"/>
                <a:gd name="T56" fmla="*/ 1 w 11"/>
                <a:gd name="T57" fmla="*/ 0 h 10"/>
                <a:gd name="T58" fmla="*/ 1 w 11"/>
                <a:gd name="T59" fmla="*/ 0 h 10"/>
                <a:gd name="T60" fmla="*/ 1 w 11"/>
                <a:gd name="T61" fmla="*/ 0 h 10"/>
                <a:gd name="T62" fmla="*/ 1 w 11"/>
                <a:gd name="T63" fmla="*/ 0 h 10"/>
                <a:gd name="T64" fmla="*/ 1 w 11"/>
                <a:gd name="T65" fmla="*/ 0 h 10"/>
                <a:gd name="T66" fmla="*/ 1 w 11"/>
                <a:gd name="T67" fmla="*/ 0 h 10"/>
                <a:gd name="T68" fmla="*/ 1 w 11"/>
                <a:gd name="T69" fmla="*/ 0 h 10"/>
                <a:gd name="T70" fmla="*/ 1 w 11"/>
                <a:gd name="T71" fmla="*/ 0 h 10"/>
                <a:gd name="T72" fmla="*/ 1 w 11"/>
                <a:gd name="T73" fmla="*/ 0 h 10"/>
                <a:gd name="T74" fmla="*/ 1 w 11"/>
                <a:gd name="T75" fmla="*/ 5 h 10"/>
                <a:gd name="T76" fmla="*/ 1 w 11"/>
                <a:gd name="T77" fmla="*/ 5 h 10"/>
                <a:gd name="T78" fmla="*/ 1 w 11"/>
                <a:gd name="T79" fmla="*/ 5 h 10"/>
                <a:gd name="T80" fmla="*/ 1 w 11"/>
                <a:gd name="T81" fmla="*/ 5 h 10"/>
                <a:gd name="T82" fmla="*/ 1 w 11"/>
                <a:gd name="T83" fmla="*/ 5 h 10"/>
                <a:gd name="T84" fmla="*/ 1 w 11"/>
                <a:gd name="T85" fmla="*/ 5 h 10"/>
                <a:gd name="T86" fmla="*/ 1 w 11"/>
                <a:gd name="T87" fmla="*/ 5 h 10"/>
                <a:gd name="T88" fmla="*/ 1 w 11"/>
                <a:gd name="T89" fmla="*/ 5 h 10"/>
                <a:gd name="T90" fmla="*/ 1 w 11"/>
                <a:gd name="T91" fmla="*/ 5 h 10"/>
                <a:gd name="T92" fmla="*/ 1 w 11"/>
                <a:gd name="T93" fmla="*/ 5 h 10"/>
                <a:gd name="T94" fmla="*/ 1 w 11"/>
                <a:gd name="T95" fmla="*/ 5 h 10"/>
                <a:gd name="T96" fmla="*/ 1 w 11"/>
                <a:gd name="T97" fmla="*/ 5 h 1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1"/>
                <a:gd name="T148" fmla="*/ 0 h 10"/>
                <a:gd name="T149" fmla="*/ 11 w 11"/>
                <a:gd name="T150" fmla="*/ 10 h 1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1" h="10">
                  <a:moveTo>
                    <a:pt x="0" y="0"/>
                  </a:moveTo>
                  <a:lnTo>
                    <a:pt x="11" y="0"/>
                  </a:lnTo>
                  <a:lnTo>
                    <a:pt x="11" y="1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40" name="Freeform 289"/>
            <p:cNvSpPr>
              <a:spLocks/>
            </p:cNvSpPr>
            <p:nvPr/>
          </p:nvSpPr>
          <p:spPr bwMode="auto">
            <a:xfrm rot="-5388437">
              <a:off x="4231" y="3668"/>
              <a:ext cx="9" cy="9"/>
            </a:xfrm>
            <a:custGeom>
              <a:avLst/>
              <a:gdLst>
                <a:gd name="T0" fmla="*/ 0 w 12"/>
                <a:gd name="T1" fmla="*/ 0 h 10"/>
                <a:gd name="T2" fmla="*/ 0 w 12"/>
                <a:gd name="T3" fmla="*/ 0 h 10"/>
                <a:gd name="T4" fmla="*/ 0 w 12"/>
                <a:gd name="T5" fmla="*/ 0 h 10"/>
                <a:gd name="T6" fmla="*/ 0 w 12"/>
                <a:gd name="T7" fmla="*/ 0 h 10"/>
                <a:gd name="T8" fmla="*/ 0 w 12"/>
                <a:gd name="T9" fmla="*/ 0 h 10"/>
                <a:gd name="T10" fmla="*/ 0 w 12"/>
                <a:gd name="T11" fmla="*/ 0 h 10"/>
                <a:gd name="T12" fmla="*/ 0 w 12"/>
                <a:gd name="T13" fmla="*/ 0 h 10"/>
                <a:gd name="T14" fmla="*/ 0 w 12"/>
                <a:gd name="T15" fmla="*/ 0 h 10"/>
                <a:gd name="T16" fmla="*/ 0 w 12"/>
                <a:gd name="T17" fmla="*/ 0 h 10"/>
                <a:gd name="T18" fmla="*/ 0 w 12"/>
                <a:gd name="T19" fmla="*/ 0 h 10"/>
                <a:gd name="T20" fmla="*/ 0 w 12"/>
                <a:gd name="T21" fmla="*/ 0 h 10"/>
                <a:gd name="T22" fmla="*/ 0 w 12"/>
                <a:gd name="T23" fmla="*/ 0 h 10"/>
                <a:gd name="T24" fmla="*/ 0 w 12"/>
                <a:gd name="T25" fmla="*/ 0 h 10"/>
                <a:gd name="T26" fmla="*/ 0 w 12"/>
                <a:gd name="T27" fmla="*/ 0 h 10"/>
                <a:gd name="T28" fmla="*/ 0 w 12"/>
                <a:gd name="T29" fmla="*/ 0 h 10"/>
                <a:gd name="T30" fmla="*/ 0 w 12"/>
                <a:gd name="T31" fmla="*/ 0 h 10"/>
                <a:gd name="T32" fmla="*/ 0 w 12"/>
                <a:gd name="T33" fmla="*/ 0 h 10"/>
                <a:gd name="T34" fmla="*/ 2 w 12"/>
                <a:gd name="T35" fmla="*/ 0 h 10"/>
                <a:gd name="T36" fmla="*/ 2 w 12"/>
                <a:gd name="T37" fmla="*/ 0 h 10"/>
                <a:gd name="T38" fmla="*/ 2 w 12"/>
                <a:gd name="T39" fmla="*/ 0 h 10"/>
                <a:gd name="T40" fmla="*/ 2 w 12"/>
                <a:gd name="T41" fmla="*/ 0 h 10"/>
                <a:gd name="T42" fmla="*/ 2 w 12"/>
                <a:gd name="T43" fmla="*/ 0 h 10"/>
                <a:gd name="T44" fmla="*/ 2 w 12"/>
                <a:gd name="T45" fmla="*/ 0 h 10"/>
                <a:gd name="T46" fmla="*/ 2 w 12"/>
                <a:gd name="T47" fmla="*/ 0 h 10"/>
                <a:gd name="T48" fmla="*/ 2 w 12"/>
                <a:gd name="T49" fmla="*/ 0 h 10"/>
                <a:gd name="T50" fmla="*/ 2 w 12"/>
                <a:gd name="T51" fmla="*/ 0 h 10"/>
                <a:gd name="T52" fmla="*/ 2 w 12"/>
                <a:gd name="T53" fmla="*/ 0 h 10"/>
                <a:gd name="T54" fmla="*/ 2 w 12"/>
                <a:gd name="T55" fmla="*/ 0 h 10"/>
                <a:gd name="T56" fmla="*/ 2 w 12"/>
                <a:gd name="T57" fmla="*/ 0 h 10"/>
                <a:gd name="T58" fmla="*/ 2 w 12"/>
                <a:gd name="T59" fmla="*/ 0 h 10"/>
                <a:gd name="T60" fmla="*/ 2 w 12"/>
                <a:gd name="T61" fmla="*/ 0 h 10"/>
                <a:gd name="T62" fmla="*/ 2 w 12"/>
                <a:gd name="T63" fmla="*/ 0 h 10"/>
                <a:gd name="T64" fmla="*/ 2 w 12"/>
                <a:gd name="T65" fmla="*/ 0 h 10"/>
                <a:gd name="T66" fmla="*/ 2 w 12"/>
                <a:gd name="T67" fmla="*/ 0 h 10"/>
                <a:gd name="T68" fmla="*/ 2 w 12"/>
                <a:gd name="T69" fmla="*/ 0 h 10"/>
                <a:gd name="T70" fmla="*/ 2 w 12"/>
                <a:gd name="T71" fmla="*/ 0 h 10"/>
                <a:gd name="T72" fmla="*/ 2 w 12"/>
                <a:gd name="T73" fmla="*/ 0 h 10"/>
                <a:gd name="T74" fmla="*/ 2 w 12"/>
                <a:gd name="T75" fmla="*/ 0 h 10"/>
                <a:gd name="T76" fmla="*/ 2 w 12"/>
                <a:gd name="T77" fmla="*/ 0 h 10"/>
                <a:gd name="T78" fmla="*/ 2 w 12"/>
                <a:gd name="T79" fmla="*/ 0 h 10"/>
                <a:gd name="T80" fmla="*/ 2 w 12"/>
                <a:gd name="T81" fmla="*/ 0 h 10"/>
                <a:gd name="T82" fmla="*/ 2 w 12"/>
                <a:gd name="T83" fmla="*/ 0 h 10"/>
                <a:gd name="T84" fmla="*/ 2 w 12"/>
                <a:gd name="T85" fmla="*/ 0 h 10"/>
                <a:gd name="T86" fmla="*/ 2 w 12"/>
                <a:gd name="T87" fmla="*/ 0 h 10"/>
                <a:gd name="T88" fmla="*/ 2 w 12"/>
                <a:gd name="T89" fmla="*/ 0 h 10"/>
                <a:gd name="T90" fmla="*/ 2 w 12"/>
                <a:gd name="T91" fmla="*/ 0 h 10"/>
                <a:gd name="T92" fmla="*/ 2 w 12"/>
                <a:gd name="T93" fmla="*/ 5 h 10"/>
                <a:gd name="T94" fmla="*/ 2 w 12"/>
                <a:gd name="T95" fmla="*/ 5 h 1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2"/>
                <a:gd name="T145" fmla="*/ 0 h 10"/>
                <a:gd name="T146" fmla="*/ 12 w 12"/>
                <a:gd name="T147" fmla="*/ 10 h 1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2" h="10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1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41" name="Freeform 290"/>
            <p:cNvSpPr>
              <a:spLocks/>
            </p:cNvSpPr>
            <p:nvPr/>
          </p:nvSpPr>
          <p:spPr bwMode="auto">
            <a:xfrm rot="-5388437">
              <a:off x="4241" y="3660"/>
              <a:ext cx="8" cy="9"/>
            </a:xfrm>
            <a:custGeom>
              <a:avLst/>
              <a:gdLst>
                <a:gd name="T0" fmla="*/ 0 w 11"/>
                <a:gd name="T1" fmla="*/ 0 h 9"/>
                <a:gd name="T2" fmla="*/ 0 w 11"/>
                <a:gd name="T3" fmla="*/ 0 h 9"/>
                <a:gd name="T4" fmla="*/ 0 w 11"/>
                <a:gd name="T5" fmla="*/ 0 h 9"/>
                <a:gd name="T6" fmla="*/ 0 w 11"/>
                <a:gd name="T7" fmla="*/ 0 h 9"/>
                <a:gd name="T8" fmla="*/ 0 w 11"/>
                <a:gd name="T9" fmla="*/ 0 h 9"/>
                <a:gd name="T10" fmla="*/ 0 w 11"/>
                <a:gd name="T11" fmla="*/ 0 h 9"/>
                <a:gd name="T12" fmla="*/ 0 w 11"/>
                <a:gd name="T13" fmla="*/ 0 h 9"/>
                <a:gd name="T14" fmla="*/ 0 w 11"/>
                <a:gd name="T15" fmla="*/ 0 h 9"/>
                <a:gd name="T16" fmla="*/ 0 w 11"/>
                <a:gd name="T17" fmla="*/ 0 h 9"/>
                <a:gd name="T18" fmla="*/ 0 w 11"/>
                <a:gd name="T19" fmla="*/ 0 h 9"/>
                <a:gd name="T20" fmla="*/ 0 w 11"/>
                <a:gd name="T21" fmla="*/ 0 h 9"/>
                <a:gd name="T22" fmla="*/ 0 w 11"/>
                <a:gd name="T23" fmla="*/ 0 h 9"/>
                <a:gd name="T24" fmla="*/ 0 w 11"/>
                <a:gd name="T25" fmla="*/ 0 h 9"/>
                <a:gd name="T26" fmla="*/ 0 w 11"/>
                <a:gd name="T27" fmla="*/ 0 h 9"/>
                <a:gd name="T28" fmla="*/ 0 w 11"/>
                <a:gd name="T29" fmla="*/ 0 h 9"/>
                <a:gd name="T30" fmla="*/ 0 w 11"/>
                <a:gd name="T31" fmla="*/ 0 h 9"/>
                <a:gd name="T32" fmla="*/ 0 w 11"/>
                <a:gd name="T33" fmla="*/ 0 h 9"/>
                <a:gd name="T34" fmla="*/ 0 w 11"/>
                <a:gd name="T35" fmla="*/ 0 h 9"/>
                <a:gd name="T36" fmla="*/ 0 w 11"/>
                <a:gd name="T37" fmla="*/ 0 h 9"/>
                <a:gd name="T38" fmla="*/ 0 w 11"/>
                <a:gd name="T39" fmla="*/ 0 h 9"/>
                <a:gd name="T40" fmla="*/ 0 w 11"/>
                <a:gd name="T41" fmla="*/ 0 h 9"/>
                <a:gd name="T42" fmla="*/ 0 w 11"/>
                <a:gd name="T43" fmla="*/ 0 h 9"/>
                <a:gd name="T44" fmla="*/ 0 w 11"/>
                <a:gd name="T45" fmla="*/ 0 h 9"/>
                <a:gd name="T46" fmla="*/ 0 w 11"/>
                <a:gd name="T47" fmla="*/ 0 h 9"/>
                <a:gd name="T48" fmla="*/ 0 w 11"/>
                <a:gd name="T49" fmla="*/ 0 h 9"/>
                <a:gd name="T50" fmla="*/ 0 w 11"/>
                <a:gd name="T51" fmla="*/ 0 h 9"/>
                <a:gd name="T52" fmla="*/ 0 w 11"/>
                <a:gd name="T53" fmla="*/ 0 h 9"/>
                <a:gd name="T54" fmla="*/ 0 w 11"/>
                <a:gd name="T55" fmla="*/ 0 h 9"/>
                <a:gd name="T56" fmla="*/ 0 w 11"/>
                <a:gd name="T57" fmla="*/ 0 h 9"/>
                <a:gd name="T58" fmla="*/ 0 w 11"/>
                <a:gd name="T59" fmla="*/ 0 h 9"/>
                <a:gd name="T60" fmla="*/ 0 w 11"/>
                <a:gd name="T61" fmla="*/ 0 h 9"/>
                <a:gd name="T62" fmla="*/ 0 w 11"/>
                <a:gd name="T63" fmla="*/ 0 h 9"/>
                <a:gd name="T64" fmla="*/ 0 w 11"/>
                <a:gd name="T65" fmla="*/ 0 h 9"/>
                <a:gd name="T66" fmla="*/ 0 w 11"/>
                <a:gd name="T67" fmla="*/ 0 h 9"/>
                <a:gd name="T68" fmla="*/ 0 w 11"/>
                <a:gd name="T69" fmla="*/ 0 h 9"/>
                <a:gd name="T70" fmla="*/ 0 w 11"/>
                <a:gd name="T71" fmla="*/ 0 h 9"/>
                <a:gd name="T72" fmla="*/ 0 w 11"/>
                <a:gd name="T73" fmla="*/ 0 h 9"/>
                <a:gd name="T74" fmla="*/ 1 w 11"/>
                <a:gd name="T75" fmla="*/ 9 h 9"/>
                <a:gd name="T76" fmla="*/ 1 w 11"/>
                <a:gd name="T77" fmla="*/ 9 h 9"/>
                <a:gd name="T78" fmla="*/ 1 w 11"/>
                <a:gd name="T79" fmla="*/ 9 h 9"/>
                <a:gd name="T80" fmla="*/ 1 w 11"/>
                <a:gd name="T81" fmla="*/ 9 h 9"/>
                <a:gd name="T82" fmla="*/ 1 w 11"/>
                <a:gd name="T83" fmla="*/ 9 h 9"/>
                <a:gd name="T84" fmla="*/ 1 w 11"/>
                <a:gd name="T85" fmla="*/ 9 h 9"/>
                <a:gd name="T86" fmla="*/ 1 w 11"/>
                <a:gd name="T87" fmla="*/ 9 h 9"/>
                <a:gd name="T88" fmla="*/ 1 w 11"/>
                <a:gd name="T89" fmla="*/ 9 h 9"/>
                <a:gd name="T90" fmla="*/ 1 w 11"/>
                <a:gd name="T91" fmla="*/ 9 h 9"/>
                <a:gd name="T92" fmla="*/ 1 w 11"/>
                <a:gd name="T93" fmla="*/ 9 h 9"/>
                <a:gd name="T94" fmla="*/ 1 w 11"/>
                <a:gd name="T95" fmla="*/ 9 h 9"/>
                <a:gd name="T96" fmla="*/ 1 w 11"/>
                <a:gd name="T97" fmla="*/ 9 h 9"/>
                <a:gd name="T98" fmla="*/ 1 w 11"/>
                <a:gd name="T99" fmla="*/ 9 h 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"/>
                <a:gd name="T151" fmla="*/ 0 h 9"/>
                <a:gd name="T152" fmla="*/ 11 w 11"/>
                <a:gd name="T153" fmla="*/ 9 h 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" h="9">
                  <a:moveTo>
                    <a:pt x="0" y="0"/>
                  </a:moveTo>
                  <a:lnTo>
                    <a:pt x="0" y="0"/>
                  </a:lnTo>
                  <a:lnTo>
                    <a:pt x="11" y="9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42" name="Freeform 291"/>
            <p:cNvSpPr>
              <a:spLocks/>
            </p:cNvSpPr>
            <p:nvPr/>
          </p:nvSpPr>
          <p:spPr bwMode="auto">
            <a:xfrm rot="-5388437">
              <a:off x="4258" y="3652"/>
              <a:ext cx="0" cy="18"/>
            </a:xfrm>
            <a:custGeom>
              <a:avLst/>
              <a:gdLst>
                <a:gd name="T0" fmla="*/ 0 h 20"/>
                <a:gd name="T1" fmla="*/ 0 h 20"/>
                <a:gd name="T2" fmla="*/ 0 h 20"/>
                <a:gd name="T3" fmla="*/ 0 h 20"/>
                <a:gd name="T4" fmla="*/ 0 h 20"/>
                <a:gd name="T5" fmla="*/ 0 h 20"/>
                <a:gd name="T6" fmla="*/ 0 h 20"/>
                <a:gd name="T7" fmla="*/ 0 h 20"/>
                <a:gd name="T8" fmla="*/ 0 h 20"/>
                <a:gd name="T9" fmla="*/ 0 h 20"/>
                <a:gd name="T10" fmla="*/ 0 h 20"/>
                <a:gd name="T11" fmla="*/ 0 h 20"/>
                <a:gd name="T12" fmla="*/ 0 h 20"/>
                <a:gd name="T13" fmla="*/ 0 h 20"/>
                <a:gd name="T14" fmla="*/ 0 h 20"/>
                <a:gd name="T15" fmla="*/ 0 h 20"/>
                <a:gd name="T16" fmla="*/ 0 h 20"/>
                <a:gd name="T17" fmla="*/ 5 h 20"/>
                <a:gd name="T18" fmla="*/ 5 h 20"/>
                <a:gd name="T19" fmla="*/ 5 h 20"/>
                <a:gd name="T20" fmla="*/ 5 h 20"/>
                <a:gd name="T21" fmla="*/ 5 h 20"/>
                <a:gd name="T22" fmla="*/ 5 h 20"/>
                <a:gd name="T23" fmla="*/ 5 h 20"/>
                <a:gd name="T24" fmla="*/ 5 h 20"/>
                <a:gd name="T25" fmla="*/ 5 h 20"/>
                <a:gd name="T26" fmla="*/ 5 h 20"/>
                <a:gd name="T27" fmla="*/ 5 h 20"/>
                <a:gd name="T28" fmla="*/ 5 h 20"/>
                <a:gd name="T29" fmla="*/ 5 h 20"/>
                <a:gd name="T30" fmla="*/ 5 h 20"/>
                <a:gd name="T31" fmla="*/ 5 h 20"/>
                <a:gd name="T32" fmla="*/ 5 h 20"/>
                <a:gd name="T33" fmla="*/ 5 h 20"/>
                <a:gd name="T34" fmla="*/ 5 h 20"/>
                <a:gd name="T35" fmla="*/ 5 h 20"/>
                <a:gd name="T36" fmla="*/ 5 h 20"/>
                <a:gd name="T37" fmla="*/ 5 h 20"/>
                <a:gd name="T38" fmla="*/ 5 h 20"/>
                <a:gd name="T39" fmla="*/ 5 h 20"/>
                <a:gd name="T40" fmla="*/ 5 h 20"/>
                <a:gd name="T41" fmla="*/ 5 h 20"/>
                <a:gd name="T42" fmla="*/ 5 h 20"/>
                <a:gd name="T43" fmla="*/ 5 h 20"/>
                <a:gd name="T44" fmla="*/ 5 h 20"/>
                <a:gd name="T45" fmla="*/ 5 h 20"/>
                <a:gd name="T46" fmla="*/ 5 h 20"/>
                <a:gd name="T47" fmla="*/ 5 h 20"/>
                <a:gd name="T48" fmla="*/ 5 h 20"/>
                <a:gd name="T49" fmla="*/ 5 h 2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h 20"/>
                <a:gd name="T101" fmla="*/ 20 h 20"/>
              </a:gdLst>
              <a:ahLst/>
              <a:cxnLst>
                <a:cxn ang="T50">
                  <a:pos x="0" y="T0"/>
                </a:cxn>
                <a:cxn ang="T51">
                  <a:pos x="0" y="T1"/>
                </a:cxn>
                <a:cxn ang="T52">
                  <a:pos x="0" y="T2"/>
                </a:cxn>
                <a:cxn ang="T53">
                  <a:pos x="0" y="T3"/>
                </a:cxn>
                <a:cxn ang="T54">
                  <a:pos x="0" y="T4"/>
                </a:cxn>
                <a:cxn ang="T55">
                  <a:pos x="0" y="T5"/>
                </a:cxn>
                <a:cxn ang="T56">
                  <a:pos x="0" y="T6"/>
                </a:cxn>
                <a:cxn ang="T57">
                  <a:pos x="0" y="T7"/>
                </a:cxn>
                <a:cxn ang="T58">
                  <a:pos x="0" y="T8"/>
                </a:cxn>
                <a:cxn ang="T59">
                  <a:pos x="0" y="T9"/>
                </a:cxn>
                <a:cxn ang="T60">
                  <a:pos x="0" y="T10"/>
                </a:cxn>
                <a:cxn ang="T61">
                  <a:pos x="0" y="T11"/>
                </a:cxn>
                <a:cxn ang="T62">
                  <a:pos x="0" y="T12"/>
                </a:cxn>
                <a:cxn ang="T63">
                  <a:pos x="0" y="T13"/>
                </a:cxn>
                <a:cxn ang="T64">
                  <a:pos x="0" y="T14"/>
                </a:cxn>
                <a:cxn ang="T65">
                  <a:pos x="0" y="T15"/>
                </a:cxn>
                <a:cxn ang="T66">
                  <a:pos x="0" y="T16"/>
                </a:cxn>
                <a:cxn ang="T67">
                  <a:pos x="0" y="T17"/>
                </a:cxn>
                <a:cxn ang="T68">
                  <a:pos x="0" y="T18"/>
                </a:cxn>
                <a:cxn ang="T69">
                  <a:pos x="0" y="T19"/>
                </a:cxn>
                <a:cxn ang="T70">
                  <a:pos x="0" y="T20"/>
                </a:cxn>
                <a:cxn ang="T71">
                  <a:pos x="0" y="T21"/>
                </a:cxn>
                <a:cxn ang="T72">
                  <a:pos x="0" y="T22"/>
                </a:cxn>
                <a:cxn ang="T73">
                  <a:pos x="0" y="T23"/>
                </a:cxn>
                <a:cxn ang="T74">
                  <a:pos x="0" y="T24"/>
                </a:cxn>
                <a:cxn ang="T75">
                  <a:pos x="0" y="T25"/>
                </a:cxn>
                <a:cxn ang="T76">
                  <a:pos x="0" y="T26"/>
                </a:cxn>
                <a:cxn ang="T77">
                  <a:pos x="0" y="T27"/>
                </a:cxn>
                <a:cxn ang="T78">
                  <a:pos x="0" y="T28"/>
                </a:cxn>
                <a:cxn ang="T79">
                  <a:pos x="0" y="T29"/>
                </a:cxn>
                <a:cxn ang="T80">
                  <a:pos x="0" y="T30"/>
                </a:cxn>
                <a:cxn ang="T81">
                  <a:pos x="0" y="T31"/>
                </a:cxn>
                <a:cxn ang="T82">
                  <a:pos x="0" y="T32"/>
                </a:cxn>
                <a:cxn ang="T83">
                  <a:pos x="0" y="T33"/>
                </a:cxn>
                <a:cxn ang="T84">
                  <a:pos x="0" y="T34"/>
                </a:cxn>
                <a:cxn ang="T85">
                  <a:pos x="0" y="T35"/>
                </a:cxn>
                <a:cxn ang="T86">
                  <a:pos x="0" y="T36"/>
                </a:cxn>
                <a:cxn ang="T87">
                  <a:pos x="0" y="T37"/>
                </a:cxn>
                <a:cxn ang="T88">
                  <a:pos x="0" y="T38"/>
                </a:cxn>
                <a:cxn ang="T89">
                  <a:pos x="0" y="T39"/>
                </a:cxn>
                <a:cxn ang="T90">
                  <a:pos x="0" y="T40"/>
                </a:cxn>
                <a:cxn ang="T91">
                  <a:pos x="0" y="T41"/>
                </a:cxn>
                <a:cxn ang="T92">
                  <a:pos x="0" y="T42"/>
                </a:cxn>
                <a:cxn ang="T93">
                  <a:pos x="0" y="T43"/>
                </a:cxn>
                <a:cxn ang="T94">
                  <a:pos x="0" y="T44"/>
                </a:cxn>
                <a:cxn ang="T95">
                  <a:pos x="0" y="T45"/>
                </a:cxn>
                <a:cxn ang="T96">
                  <a:pos x="0" y="T46"/>
                </a:cxn>
                <a:cxn ang="T97">
                  <a:pos x="0" y="T47"/>
                </a:cxn>
                <a:cxn ang="T98">
                  <a:pos x="0" y="T48"/>
                </a:cxn>
                <a:cxn ang="T99">
                  <a:pos x="0" y="T49"/>
                </a:cxn>
              </a:cxnLst>
              <a:rect l="0" t="T100" r="0" b="T101"/>
              <a:pathLst>
                <a:path h="2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2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43" name="Freeform 292"/>
            <p:cNvSpPr>
              <a:spLocks/>
            </p:cNvSpPr>
            <p:nvPr/>
          </p:nvSpPr>
          <p:spPr bwMode="auto">
            <a:xfrm rot="-5388437">
              <a:off x="4272" y="3648"/>
              <a:ext cx="8" cy="18"/>
            </a:xfrm>
            <a:custGeom>
              <a:avLst/>
              <a:gdLst>
                <a:gd name="T0" fmla="*/ 0 w 12"/>
                <a:gd name="T1" fmla="*/ 0 h 19"/>
                <a:gd name="T2" fmla="*/ 0 w 12"/>
                <a:gd name="T3" fmla="*/ 0 h 19"/>
                <a:gd name="T4" fmla="*/ 0 w 12"/>
                <a:gd name="T5" fmla="*/ 0 h 19"/>
                <a:gd name="T6" fmla="*/ 0 w 12"/>
                <a:gd name="T7" fmla="*/ 0 h 19"/>
                <a:gd name="T8" fmla="*/ 1 w 12"/>
                <a:gd name="T9" fmla="*/ 0 h 19"/>
                <a:gd name="T10" fmla="*/ 1 w 12"/>
                <a:gd name="T11" fmla="*/ 0 h 19"/>
                <a:gd name="T12" fmla="*/ 1 w 12"/>
                <a:gd name="T13" fmla="*/ 0 h 19"/>
                <a:gd name="T14" fmla="*/ 1 w 12"/>
                <a:gd name="T15" fmla="*/ 0 h 19"/>
                <a:gd name="T16" fmla="*/ 1 w 12"/>
                <a:gd name="T17" fmla="*/ 0 h 19"/>
                <a:gd name="T18" fmla="*/ 1 w 12"/>
                <a:gd name="T19" fmla="*/ 0 h 19"/>
                <a:gd name="T20" fmla="*/ 1 w 12"/>
                <a:gd name="T21" fmla="*/ 0 h 19"/>
                <a:gd name="T22" fmla="*/ 1 w 12"/>
                <a:gd name="T23" fmla="*/ 0 h 19"/>
                <a:gd name="T24" fmla="*/ 1 w 12"/>
                <a:gd name="T25" fmla="*/ 0 h 19"/>
                <a:gd name="T26" fmla="*/ 1 w 12"/>
                <a:gd name="T27" fmla="*/ 0 h 19"/>
                <a:gd name="T28" fmla="*/ 1 w 12"/>
                <a:gd name="T29" fmla="*/ 0 h 19"/>
                <a:gd name="T30" fmla="*/ 1 w 12"/>
                <a:gd name="T31" fmla="*/ 0 h 19"/>
                <a:gd name="T32" fmla="*/ 1 w 12"/>
                <a:gd name="T33" fmla="*/ 0 h 19"/>
                <a:gd name="T34" fmla="*/ 1 w 12"/>
                <a:gd name="T35" fmla="*/ 0 h 19"/>
                <a:gd name="T36" fmla="*/ 1 w 12"/>
                <a:gd name="T37" fmla="*/ 0 h 19"/>
                <a:gd name="T38" fmla="*/ 1 w 12"/>
                <a:gd name="T39" fmla="*/ 9 h 19"/>
                <a:gd name="T40" fmla="*/ 1 w 12"/>
                <a:gd name="T41" fmla="*/ 9 h 19"/>
                <a:gd name="T42" fmla="*/ 1 w 12"/>
                <a:gd name="T43" fmla="*/ 9 h 19"/>
                <a:gd name="T44" fmla="*/ 1 w 12"/>
                <a:gd name="T45" fmla="*/ 9 h 19"/>
                <a:gd name="T46" fmla="*/ 1 w 12"/>
                <a:gd name="T47" fmla="*/ 9 h 19"/>
                <a:gd name="T48" fmla="*/ 1 w 12"/>
                <a:gd name="T49" fmla="*/ 9 h 19"/>
                <a:gd name="T50" fmla="*/ 1 w 12"/>
                <a:gd name="T51" fmla="*/ 9 h 19"/>
                <a:gd name="T52" fmla="*/ 1 w 12"/>
                <a:gd name="T53" fmla="*/ 9 h 19"/>
                <a:gd name="T54" fmla="*/ 1 w 12"/>
                <a:gd name="T55" fmla="*/ 9 h 19"/>
                <a:gd name="T56" fmla="*/ 1 w 12"/>
                <a:gd name="T57" fmla="*/ 9 h 19"/>
                <a:gd name="T58" fmla="*/ 1 w 12"/>
                <a:gd name="T59" fmla="*/ 9 h 19"/>
                <a:gd name="T60" fmla="*/ 1 w 12"/>
                <a:gd name="T61" fmla="*/ 9 h 19"/>
                <a:gd name="T62" fmla="*/ 1 w 12"/>
                <a:gd name="T63" fmla="*/ 9 h 19"/>
                <a:gd name="T64" fmla="*/ 1 w 12"/>
                <a:gd name="T65" fmla="*/ 9 h 19"/>
                <a:gd name="T66" fmla="*/ 1 w 12"/>
                <a:gd name="T67" fmla="*/ 9 h 19"/>
                <a:gd name="T68" fmla="*/ 1 w 12"/>
                <a:gd name="T69" fmla="*/ 9 h 19"/>
                <a:gd name="T70" fmla="*/ 1 w 12"/>
                <a:gd name="T71" fmla="*/ 9 h 19"/>
                <a:gd name="T72" fmla="*/ 1 w 12"/>
                <a:gd name="T73" fmla="*/ 9 h 19"/>
                <a:gd name="T74" fmla="*/ 1 w 12"/>
                <a:gd name="T75" fmla="*/ 9 h 19"/>
                <a:gd name="T76" fmla="*/ 1 w 12"/>
                <a:gd name="T77" fmla="*/ 9 h 19"/>
                <a:gd name="T78" fmla="*/ 1 w 12"/>
                <a:gd name="T79" fmla="*/ 9 h 19"/>
                <a:gd name="T80" fmla="*/ 1 w 12"/>
                <a:gd name="T81" fmla="*/ 9 h 19"/>
                <a:gd name="T82" fmla="*/ 1 w 12"/>
                <a:gd name="T83" fmla="*/ 9 h 19"/>
                <a:gd name="T84" fmla="*/ 1 w 12"/>
                <a:gd name="T85" fmla="*/ 9 h 19"/>
                <a:gd name="T86" fmla="*/ 1 w 12"/>
                <a:gd name="T87" fmla="*/ 9 h 19"/>
                <a:gd name="T88" fmla="*/ 1 w 12"/>
                <a:gd name="T89" fmla="*/ 9 h 19"/>
                <a:gd name="T90" fmla="*/ 1 w 12"/>
                <a:gd name="T91" fmla="*/ 9 h 19"/>
                <a:gd name="T92" fmla="*/ 1 w 12"/>
                <a:gd name="T93" fmla="*/ 9 h 19"/>
                <a:gd name="T94" fmla="*/ 1 w 12"/>
                <a:gd name="T95" fmla="*/ 9 h 19"/>
                <a:gd name="T96" fmla="*/ 1 w 12"/>
                <a:gd name="T97" fmla="*/ 9 h 19"/>
                <a:gd name="T98" fmla="*/ 1 w 12"/>
                <a:gd name="T99" fmla="*/ 9 h 1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19"/>
                <a:gd name="T152" fmla="*/ 12 w 12"/>
                <a:gd name="T153" fmla="*/ 19 h 1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19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10"/>
                  </a:lnTo>
                  <a:lnTo>
                    <a:pt x="12" y="19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44" name="Freeform 293"/>
            <p:cNvSpPr>
              <a:spLocks/>
            </p:cNvSpPr>
            <p:nvPr/>
          </p:nvSpPr>
          <p:spPr bwMode="auto">
            <a:xfrm rot="-5388437">
              <a:off x="4290" y="3640"/>
              <a:ext cx="8" cy="18"/>
            </a:xfrm>
            <a:custGeom>
              <a:avLst/>
              <a:gdLst>
                <a:gd name="T0" fmla="*/ 0 w 11"/>
                <a:gd name="T1" fmla="*/ 0 h 20"/>
                <a:gd name="T2" fmla="*/ 0 w 11"/>
                <a:gd name="T3" fmla="*/ 0 h 20"/>
                <a:gd name="T4" fmla="*/ 0 w 11"/>
                <a:gd name="T5" fmla="*/ 0 h 20"/>
                <a:gd name="T6" fmla="*/ 0 w 11"/>
                <a:gd name="T7" fmla="*/ 0 h 20"/>
                <a:gd name="T8" fmla="*/ 0 w 11"/>
                <a:gd name="T9" fmla="*/ 0 h 20"/>
                <a:gd name="T10" fmla="*/ 0 w 11"/>
                <a:gd name="T11" fmla="*/ 0 h 20"/>
                <a:gd name="T12" fmla="*/ 0 w 11"/>
                <a:gd name="T13" fmla="*/ 0 h 20"/>
                <a:gd name="T14" fmla="*/ 0 w 11"/>
                <a:gd name="T15" fmla="*/ 0 h 20"/>
                <a:gd name="T16" fmla="*/ 0 w 11"/>
                <a:gd name="T17" fmla="*/ 0 h 20"/>
                <a:gd name="T18" fmla="*/ 0 w 11"/>
                <a:gd name="T19" fmla="*/ 0 h 20"/>
                <a:gd name="T20" fmla="*/ 0 w 11"/>
                <a:gd name="T21" fmla="*/ 0 h 20"/>
                <a:gd name="T22" fmla="*/ 0 w 11"/>
                <a:gd name="T23" fmla="*/ 0 h 20"/>
                <a:gd name="T24" fmla="*/ 0 w 11"/>
                <a:gd name="T25" fmla="*/ 0 h 20"/>
                <a:gd name="T26" fmla="*/ 0 w 11"/>
                <a:gd name="T27" fmla="*/ 0 h 20"/>
                <a:gd name="T28" fmla="*/ 0 w 11"/>
                <a:gd name="T29" fmla="*/ 5 h 20"/>
                <a:gd name="T30" fmla="*/ 0 w 11"/>
                <a:gd name="T31" fmla="*/ 5 h 20"/>
                <a:gd name="T32" fmla="*/ 0 w 11"/>
                <a:gd name="T33" fmla="*/ 5 h 20"/>
                <a:gd name="T34" fmla="*/ 0 w 11"/>
                <a:gd name="T35" fmla="*/ 5 h 20"/>
                <a:gd name="T36" fmla="*/ 0 w 11"/>
                <a:gd name="T37" fmla="*/ 5 h 20"/>
                <a:gd name="T38" fmla="*/ 0 w 11"/>
                <a:gd name="T39" fmla="*/ 5 h 20"/>
                <a:gd name="T40" fmla="*/ 0 w 11"/>
                <a:gd name="T41" fmla="*/ 5 h 20"/>
                <a:gd name="T42" fmla="*/ 0 w 11"/>
                <a:gd name="T43" fmla="*/ 5 h 20"/>
                <a:gd name="T44" fmla="*/ 1 w 11"/>
                <a:gd name="T45" fmla="*/ 5 h 20"/>
                <a:gd name="T46" fmla="*/ 1 w 11"/>
                <a:gd name="T47" fmla="*/ 5 h 20"/>
                <a:gd name="T48" fmla="*/ 1 w 11"/>
                <a:gd name="T49" fmla="*/ 5 h 20"/>
                <a:gd name="T50" fmla="*/ 1 w 11"/>
                <a:gd name="T51" fmla="*/ 5 h 20"/>
                <a:gd name="T52" fmla="*/ 1 w 11"/>
                <a:gd name="T53" fmla="*/ 5 h 20"/>
                <a:gd name="T54" fmla="*/ 1 w 11"/>
                <a:gd name="T55" fmla="*/ 5 h 20"/>
                <a:gd name="T56" fmla="*/ 1 w 11"/>
                <a:gd name="T57" fmla="*/ 5 h 20"/>
                <a:gd name="T58" fmla="*/ 1 w 11"/>
                <a:gd name="T59" fmla="*/ 5 h 20"/>
                <a:gd name="T60" fmla="*/ 1 w 11"/>
                <a:gd name="T61" fmla="*/ 5 h 20"/>
                <a:gd name="T62" fmla="*/ 1 w 11"/>
                <a:gd name="T63" fmla="*/ 5 h 20"/>
                <a:gd name="T64" fmla="*/ 1 w 11"/>
                <a:gd name="T65" fmla="*/ 5 h 20"/>
                <a:gd name="T66" fmla="*/ 1 w 11"/>
                <a:gd name="T67" fmla="*/ 5 h 20"/>
                <a:gd name="T68" fmla="*/ 1 w 11"/>
                <a:gd name="T69" fmla="*/ 5 h 20"/>
                <a:gd name="T70" fmla="*/ 1 w 11"/>
                <a:gd name="T71" fmla="*/ 5 h 20"/>
                <a:gd name="T72" fmla="*/ 1 w 11"/>
                <a:gd name="T73" fmla="*/ 5 h 20"/>
                <a:gd name="T74" fmla="*/ 1 w 11"/>
                <a:gd name="T75" fmla="*/ 5 h 20"/>
                <a:gd name="T76" fmla="*/ 1 w 11"/>
                <a:gd name="T77" fmla="*/ 5 h 20"/>
                <a:gd name="T78" fmla="*/ 1 w 11"/>
                <a:gd name="T79" fmla="*/ 5 h 20"/>
                <a:gd name="T80" fmla="*/ 1 w 11"/>
                <a:gd name="T81" fmla="*/ 5 h 20"/>
                <a:gd name="T82" fmla="*/ 1 w 11"/>
                <a:gd name="T83" fmla="*/ 5 h 20"/>
                <a:gd name="T84" fmla="*/ 1 w 11"/>
                <a:gd name="T85" fmla="*/ 5 h 20"/>
                <a:gd name="T86" fmla="*/ 1 w 11"/>
                <a:gd name="T87" fmla="*/ 5 h 20"/>
                <a:gd name="T88" fmla="*/ 1 w 11"/>
                <a:gd name="T89" fmla="*/ 5 h 20"/>
                <a:gd name="T90" fmla="*/ 1 w 11"/>
                <a:gd name="T91" fmla="*/ 5 h 20"/>
                <a:gd name="T92" fmla="*/ 1 w 11"/>
                <a:gd name="T93" fmla="*/ 5 h 20"/>
                <a:gd name="T94" fmla="*/ 1 w 11"/>
                <a:gd name="T95" fmla="*/ 5 h 20"/>
                <a:gd name="T96" fmla="*/ 1 w 11"/>
                <a:gd name="T97" fmla="*/ 5 h 20"/>
                <a:gd name="T98" fmla="*/ 1 w 11"/>
                <a:gd name="T99" fmla="*/ 5 h 20"/>
                <a:gd name="T100" fmla="*/ 1 w 11"/>
                <a:gd name="T101" fmla="*/ 5 h 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20"/>
                <a:gd name="T155" fmla="*/ 11 w 11"/>
                <a:gd name="T156" fmla="*/ 20 h 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2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1" y="10"/>
                  </a:lnTo>
                  <a:lnTo>
                    <a:pt x="11" y="2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45" name="Freeform 294"/>
            <p:cNvSpPr>
              <a:spLocks/>
            </p:cNvSpPr>
            <p:nvPr/>
          </p:nvSpPr>
          <p:spPr bwMode="auto">
            <a:xfrm rot="-5388437">
              <a:off x="4312" y="3626"/>
              <a:ext cx="9" cy="27"/>
            </a:xfrm>
            <a:custGeom>
              <a:avLst/>
              <a:gdLst>
                <a:gd name="T0" fmla="*/ 0 w 12"/>
                <a:gd name="T1" fmla="*/ 0 h 29"/>
                <a:gd name="T2" fmla="*/ 0 w 12"/>
                <a:gd name="T3" fmla="*/ 0 h 29"/>
                <a:gd name="T4" fmla="*/ 0 w 12"/>
                <a:gd name="T5" fmla="*/ 0 h 29"/>
                <a:gd name="T6" fmla="*/ 0 w 12"/>
                <a:gd name="T7" fmla="*/ 7 h 29"/>
                <a:gd name="T8" fmla="*/ 0 w 12"/>
                <a:gd name="T9" fmla="*/ 7 h 29"/>
                <a:gd name="T10" fmla="*/ 0 w 12"/>
                <a:gd name="T11" fmla="*/ 7 h 29"/>
                <a:gd name="T12" fmla="*/ 0 w 12"/>
                <a:gd name="T13" fmla="*/ 7 h 29"/>
                <a:gd name="T14" fmla="*/ 0 w 12"/>
                <a:gd name="T15" fmla="*/ 7 h 29"/>
                <a:gd name="T16" fmla="*/ 0 w 12"/>
                <a:gd name="T17" fmla="*/ 7 h 29"/>
                <a:gd name="T18" fmla="*/ 0 w 12"/>
                <a:gd name="T19" fmla="*/ 7 h 29"/>
                <a:gd name="T20" fmla="*/ 0 w 12"/>
                <a:gd name="T21" fmla="*/ 7 h 29"/>
                <a:gd name="T22" fmla="*/ 0 w 12"/>
                <a:gd name="T23" fmla="*/ 7 h 29"/>
                <a:gd name="T24" fmla="*/ 0 w 12"/>
                <a:gd name="T25" fmla="*/ 7 h 29"/>
                <a:gd name="T26" fmla="*/ 0 w 12"/>
                <a:gd name="T27" fmla="*/ 7 h 29"/>
                <a:gd name="T28" fmla="*/ 0 w 12"/>
                <a:gd name="T29" fmla="*/ 7 h 29"/>
                <a:gd name="T30" fmla="*/ 0 w 12"/>
                <a:gd name="T31" fmla="*/ 7 h 29"/>
                <a:gd name="T32" fmla="*/ 0 w 12"/>
                <a:gd name="T33" fmla="*/ 7 h 29"/>
                <a:gd name="T34" fmla="*/ 0 w 12"/>
                <a:gd name="T35" fmla="*/ 7 h 29"/>
                <a:gd name="T36" fmla="*/ 0 w 12"/>
                <a:gd name="T37" fmla="*/ 7 h 29"/>
                <a:gd name="T38" fmla="*/ 0 w 12"/>
                <a:gd name="T39" fmla="*/ 7 h 29"/>
                <a:gd name="T40" fmla="*/ 0 w 12"/>
                <a:gd name="T41" fmla="*/ 7 h 29"/>
                <a:gd name="T42" fmla="*/ 0 w 12"/>
                <a:gd name="T43" fmla="*/ 7 h 29"/>
                <a:gd name="T44" fmla="*/ 0 w 12"/>
                <a:gd name="T45" fmla="*/ 7 h 29"/>
                <a:gd name="T46" fmla="*/ 0 w 12"/>
                <a:gd name="T47" fmla="*/ 7 h 29"/>
                <a:gd name="T48" fmla="*/ 0 w 12"/>
                <a:gd name="T49" fmla="*/ 7 h 29"/>
                <a:gd name="T50" fmla="*/ 0 w 12"/>
                <a:gd name="T51" fmla="*/ 7 h 29"/>
                <a:gd name="T52" fmla="*/ 0 w 12"/>
                <a:gd name="T53" fmla="*/ 7 h 29"/>
                <a:gd name="T54" fmla="*/ 0 w 12"/>
                <a:gd name="T55" fmla="*/ 7 h 29"/>
                <a:gd name="T56" fmla="*/ 0 w 12"/>
                <a:gd name="T57" fmla="*/ 7 h 29"/>
                <a:gd name="T58" fmla="*/ 0 w 12"/>
                <a:gd name="T59" fmla="*/ 7 h 29"/>
                <a:gd name="T60" fmla="*/ 0 w 12"/>
                <a:gd name="T61" fmla="*/ 7 h 29"/>
                <a:gd name="T62" fmla="*/ 0 w 12"/>
                <a:gd name="T63" fmla="*/ 7 h 29"/>
                <a:gd name="T64" fmla="*/ 0 w 12"/>
                <a:gd name="T65" fmla="*/ 7 h 29"/>
                <a:gd name="T66" fmla="*/ 0 w 12"/>
                <a:gd name="T67" fmla="*/ 7 h 29"/>
                <a:gd name="T68" fmla="*/ 0 w 12"/>
                <a:gd name="T69" fmla="*/ 7 h 29"/>
                <a:gd name="T70" fmla="*/ 0 w 12"/>
                <a:gd name="T71" fmla="*/ 7 h 29"/>
                <a:gd name="T72" fmla="*/ 0 w 12"/>
                <a:gd name="T73" fmla="*/ 7 h 29"/>
                <a:gd name="T74" fmla="*/ 0 w 12"/>
                <a:gd name="T75" fmla="*/ 7 h 29"/>
                <a:gd name="T76" fmla="*/ 0 w 12"/>
                <a:gd name="T77" fmla="*/ 7 h 29"/>
                <a:gd name="T78" fmla="*/ 2 w 12"/>
                <a:gd name="T79" fmla="*/ 7 h 29"/>
                <a:gd name="T80" fmla="*/ 2 w 12"/>
                <a:gd name="T81" fmla="*/ 7 h 29"/>
                <a:gd name="T82" fmla="*/ 2 w 12"/>
                <a:gd name="T83" fmla="*/ 7 h 29"/>
                <a:gd name="T84" fmla="*/ 2 w 12"/>
                <a:gd name="T85" fmla="*/ 7 h 29"/>
                <a:gd name="T86" fmla="*/ 2 w 12"/>
                <a:gd name="T87" fmla="*/ 7 h 29"/>
                <a:gd name="T88" fmla="*/ 2 w 12"/>
                <a:gd name="T89" fmla="*/ 7 h 29"/>
                <a:gd name="T90" fmla="*/ 2 w 12"/>
                <a:gd name="T91" fmla="*/ 7 h 29"/>
                <a:gd name="T92" fmla="*/ 2 w 12"/>
                <a:gd name="T93" fmla="*/ 7 h 29"/>
                <a:gd name="T94" fmla="*/ 2 w 12"/>
                <a:gd name="T95" fmla="*/ 7 h 29"/>
                <a:gd name="T96" fmla="*/ 2 w 12"/>
                <a:gd name="T97" fmla="*/ 7 h 29"/>
                <a:gd name="T98" fmla="*/ 2 w 12"/>
                <a:gd name="T99" fmla="*/ 7 h 29"/>
                <a:gd name="T100" fmla="*/ 2 w 12"/>
                <a:gd name="T101" fmla="*/ 7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29"/>
                <a:gd name="T155" fmla="*/ 12 w 12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29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19"/>
                  </a:lnTo>
                  <a:lnTo>
                    <a:pt x="12" y="19"/>
                  </a:lnTo>
                  <a:lnTo>
                    <a:pt x="12" y="29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46" name="Freeform 295"/>
            <p:cNvSpPr>
              <a:spLocks/>
            </p:cNvSpPr>
            <p:nvPr/>
          </p:nvSpPr>
          <p:spPr bwMode="auto">
            <a:xfrm rot="-5388437">
              <a:off x="4344" y="3622"/>
              <a:ext cx="0" cy="27"/>
            </a:xfrm>
            <a:custGeom>
              <a:avLst/>
              <a:gdLst>
                <a:gd name="T0" fmla="*/ 0 h 29"/>
                <a:gd name="T1" fmla="*/ 0 h 29"/>
                <a:gd name="T2" fmla="*/ 0 h 29"/>
                <a:gd name="T3" fmla="*/ 0 h 29"/>
                <a:gd name="T4" fmla="*/ 0 h 29"/>
                <a:gd name="T5" fmla="*/ 0 h 29"/>
                <a:gd name="T6" fmla="*/ 0 h 29"/>
                <a:gd name="T7" fmla="*/ 0 h 29"/>
                <a:gd name="T8" fmla="*/ 0 h 29"/>
                <a:gd name="T9" fmla="*/ 7 h 29"/>
                <a:gd name="T10" fmla="*/ 7 h 29"/>
                <a:gd name="T11" fmla="*/ 7 h 29"/>
                <a:gd name="T12" fmla="*/ 7 h 29"/>
                <a:gd name="T13" fmla="*/ 7 h 29"/>
                <a:gd name="T14" fmla="*/ 7 h 29"/>
                <a:gd name="T15" fmla="*/ 7 h 29"/>
                <a:gd name="T16" fmla="*/ 7 h 29"/>
                <a:gd name="T17" fmla="*/ 7 h 29"/>
                <a:gd name="T18" fmla="*/ 7 h 29"/>
                <a:gd name="T19" fmla="*/ 7 h 29"/>
                <a:gd name="T20" fmla="*/ 7 h 29"/>
                <a:gd name="T21" fmla="*/ 7 h 29"/>
                <a:gd name="T22" fmla="*/ 7 h 29"/>
                <a:gd name="T23" fmla="*/ 7 h 29"/>
                <a:gd name="T24" fmla="*/ 7 h 29"/>
                <a:gd name="T25" fmla="*/ 7 h 29"/>
                <a:gd name="T26" fmla="*/ 7 h 29"/>
                <a:gd name="T27" fmla="*/ 7 h 29"/>
                <a:gd name="T28" fmla="*/ 7 h 29"/>
                <a:gd name="T29" fmla="*/ 7 h 29"/>
                <a:gd name="T30" fmla="*/ 7 h 29"/>
                <a:gd name="T31" fmla="*/ 7 h 29"/>
                <a:gd name="T32" fmla="*/ 7 h 29"/>
                <a:gd name="T33" fmla="*/ 7 h 29"/>
                <a:gd name="T34" fmla="*/ 7 h 29"/>
                <a:gd name="T35" fmla="*/ 7 h 29"/>
                <a:gd name="T36" fmla="*/ 7 h 29"/>
                <a:gd name="T37" fmla="*/ 7 h 29"/>
                <a:gd name="T38" fmla="*/ 7 h 29"/>
                <a:gd name="T39" fmla="*/ 7 h 29"/>
                <a:gd name="T40" fmla="*/ 7 h 29"/>
                <a:gd name="T41" fmla="*/ 7 h 29"/>
                <a:gd name="T42" fmla="*/ 7 h 29"/>
                <a:gd name="T43" fmla="*/ 7 h 29"/>
                <a:gd name="T44" fmla="*/ 7 h 29"/>
                <a:gd name="T45" fmla="*/ 7 h 29"/>
                <a:gd name="T46" fmla="*/ 7 h 29"/>
                <a:gd name="T47" fmla="*/ 7 h 29"/>
                <a:gd name="T48" fmla="*/ 7 h 29"/>
                <a:gd name="T49" fmla="*/ 7 h 29"/>
                <a:gd name="T50" fmla="*/ 7 h 29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h 29"/>
                <a:gd name="T103" fmla="*/ 29 h 29"/>
              </a:gdLst>
              <a:ahLst/>
              <a:cxnLst>
                <a:cxn ang="T51">
                  <a:pos x="0" y="T0"/>
                </a:cxn>
                <a:cxn ang="T52">
                  <a:pos x="0" y="T1"/>
                </a:cxn>
                <a:cxn ang="T53">
                  <a:pos x="0" y="T2"/>
                </a:cxn>
                <a:cxn ang="T54">
                  <a:pos x="0" y="T3"/>
                </a:cxn>
                <a:cxn ang="T55">
                  <a:pos x="0" y="T4"/>
                </a:cxn>
                <a:cxn ang="T56">
                  <a:pos x="0" y="T5"/>
                </a:cxn>
                <a:cxn ang="T57">
                  <a:pos x="0" y="T6"/>
                </a:cxn>
                <a:cxn ang="T58">
                  <a:pos x="0" y="T7"/>
                </a:cxn>
                <a:cxn ang="T59">
                  <a:pos x="0" y="T8"/>
                </a:cxn>
                <a:cxn ang="T60">
                  <a:pos x="0" y="T9"/>
                </a:cxn>
                <a:cxn ang="T61">
                  <a:pos x="0" y="T10"/>
                </a:cxn>
                <a:cxn ang="T62">
                  <a:pos x="0" y="T11"/>
                </a:cxn>
                <a:cxn ang="T63">
                  <a:pos x="0" y="T12"/>
                </a:cxn>
                <a:cxn ang="T64">
                  <a:pos x="0" y="T13"/>
                </a:cxn>
                <a:cxn ang="T65">
                  <a:pos x="0" y="T14"/>
                </a:cxn>
                <a:cxn ang="T66">
                  <a:pos x="0" y="T15"/>
                </a:cxn>
                <a:cxn ang="T67">
                  <a:pos x="0" y="T16"/>
                </a:cxn>
                <a:cxn ang="T68">
                  <a:pos x="0" y="T17"/>
                </a:cxn>
                <a:cxn ang="T69">
                  <a:pos x="0" y="T18"/>
                </a:cxn>
                <a:cxn ang="T70">
                  <a:pos x="0" y="T19"/>
                </a:cxn>
                <a:cxn ang="T71">
                  <a:pos x="0" y="T20"/>
                </a:cxn>
                <a:cxn ang="T72">
                  <a:pos x="0" y="T21"/>
                </a:cxn>
                <a:cxn ang="T73">
                  <a:pos x="0" y="T22"/>
                </a:cxn>
                <a:cxn ang="T74">
                  <a:pos x="0" y="T23"/>
                </a:cxn>
                <a:cxn ang="T75">
                  <a:pos x="0" y="T24"/>
                </a:cxn>
                <a:cxn ang="T76">
                  <a:pos x="0" y="T25"/>
                </a:cxn>
                <a:cxn ang="T77">
                  <a:pos x="0" y="T26"/>
                </a:cxn>
                <a:cxn ang="T78">
                  <a:pos x="0" y="T27"/>
                </a:cxn>
                <a:cxn ang="T79">
                  <a:pos x="0" y="T28"/>
                </a:cxn>
                <a:cxn ang="T80">
                  <a:pos x="0" y="T29"/>
                </a:cxn>
                <a:cxn ang="T81">
                  <a:pos x="0" y="T30"/>
                </a:cxn>
                <a:cxn ang="T82">
                  <a:pos x="0" y="T31"/>
                </a:cxn>
                <a:cxn ang="T83">
                  <a:pos x="0" y="T32"/>
                </a:cxn>
                <a:cxn ang="T84">
                  <a:pos x="0" y="T33"/>
                </a:cxn>
                <a:cxn ang="T85">
                  <a:pos x="0" y="T34"/>
                </a:cxn>
                <a:cxn ang="T86">
                  <a:pos x="0" y="T35"/>
                </a:cxn>
                <a:cxn ang="T87">
                  <a:pos x="0" y="T36"/>
                </a:cxn>
                <a:cxn ang="T88">
                  <a:pos x="0" y="T37"/>
                </a:cxn>
                <a:cxn ang="T89">
                  <a:pos x="0" y="T38"/>
                </a:cxn>
                <a:cxn ang="T90">
                  <a:pos x="0" y="T39"/>
                </a:cxn>
                <a:cxn ang="T91">
                  <a:pos x="0" y="T40"/>
                </a:cxn>
                <a:cxn ang="T92">
                  <a:pos x="0" y="T41"/>
                </a:cxn>
                <a:cxn ang="T93">
                  <a:pos x="0" y="T42"/>
                </a:cxn>
                <a:cxn ang="T94">
                  <a:pos x="0" y="T43"/>
                </a:cxn>
                <a:cxn ang="T95">
                  <a:pos x="0" y="T44"/>
                </a:cxn>
                <a:cxn ang="T96">
                  <a:pos x="0" y="T45"/>
                </a:cxn>
                <a:cxn ang="T97">
                  <a:pos x="0" y="T46"/>
                </a:cxn>
                <a:cxn ang="T98">
                  <a:pos x="0" y="T47"/>
                </a:cxn>
                <a:cxn ang="T99">
                  <a:pos x="0" y="T48"/>
                </a:cxn>
                <a:cxn ang="T100">
                  <a:pos x="0" y="T49"/>
                </a:cxn>
                <a:cxn ang="T101">
                  <a:pos x="0" y="T50"/>
                </a:cxn>
              </a:cxnLst>
              <a:rect l="0" t="T102" r="0" b="T103"/>
              <a:pathLst>
                <a:path h="29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20"/>
                  </a:lnTo>
                  <a:lnTo>
                    <a:pt x="0" y="29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47" name="Freeform 296"/>
            <p:cNvSpPr>
              <a:spLocks/>
            </p:cNvSpPr>
            <p:nvPr/>
          </p:nvSpPr>
          <p:spPr bwMode="auto">
            <a:xfrm rot="-5388437">
              <a:off x="4367" y="3619"/>
              <a:ext cx="8" cy="27"/>
            </a:xfrm>
            <a:custGeom>
              <a:avLst/>
              <a:gdLst>
                <a:gd name="T0" fmla="*/ 0 w 12"/>
                <a:gd name="T1" fmla="*/ 0 h 30"/>
                <a:gd name="T2" fmla="*/ 0 w 12"/>
                <a:gd name="T3" fmla="*/ 0 h 30"/>
                <a:gd name="T4" fmla="*/ 0 w 12"/>
                <a:gd name="T5" fmla="*/ 0 h 30"/>
                <a:gd name="T6" fmla="*/ 0 w 12"/>
                <a:gd name="T7" fmla="*/ 0 h 30"/>
                <a:gd name="T8" fmla="*/ 0 w 12"/>
                <a:gd name="T9" fmla="*/ 0 h 30"/>
                <a:gd name="T10" fmla="*/ 0 w 12"/>
                <a:gd name="T11" fmla="*/ 0 h 30"/>
                <a:gd name="T12" fmla="*/ 1 w 12"/>
                <a:gd name="T13" fmla="*/ 0 h 30"/>
                <a:gd name="T14" fmla="*/ 1 w 12"/>
                <a:gd name="T15" fmla="*/ 0 h 30"/>
                <a:gd name="T16" fmla="*/ 1 w 12"/>
                <a:gd name="T17" fmla="*/ 0 h 30"/>
                <a:gd name="T18" fmla="*/ 1 w 12"/>
                <a:gd name="T19" fmla="*/ 0 h 30"/>
                <a:gd name="T20" fmla="*/ 1 w 12"/>
                <a:gd name="T21" fmla="*/ 0 h 30"/>
                <a:gd name="T22" fmla="*/ 1 w 12"/>
                <a:gd name="T23" fmla="*/ 0 h 30"/>
                <a:gd name="T24" fmla="*/ 1 w 12"/>
                <a:gd name="T25" fmla="*/ 0 h 30"/>
                <a:gd name="T26" fmla="*/ 1 w 12"/>
                <a:gd name="T27" fmla="*/ 5 h 30"/>
                <a:gd name="T28" fmla="*/ 1 w 12"/>
                <a:gd name="T29" fmla="*/ 5 h 30"/>
                <a:gd name="T30" fmla="*/ 1 w 12"/>
                <a:gd name="T31" fmla="*/ 5 h 30"/>
                <a:gd name="T32" fmla="*/ 1 w 12"/>
                <a:gd name="T33" fmla="*/ 5 h 30"/>
                <a:gd name="T34" fmla="*/ 1 w 12"/>
                <a:gd name="T35" fmla="*/ 5 h 30"/>
                <a:gd name="T36" fmla="*/ 1 w 12"/>
                <a:gd name="T37" fmla="*/ 5 h 30"/>
                <a:gd name="T38" fmla="*/ 1 w 12"/>
                <a:gd name="T39" fmla="*/ 5 h 30"/>
                <a:gd name="T40" fmla="*/ 1 w 12"/>
                <a:gd name="T41" fmla="*/ 5 h 30"/>
                <a:gd name="T42" fmla="*/ 1 w 12"/>
                <a:gd name="T43" fmla="*/ 5 h 30"/>
                <a:gd name="T44" fmla="*/ 1 w 12"/>
                <a:gd name="T45" fmla="*/ 5 h 30"/>
                <a:gd name="T46" fmla="*/ 1 w 12"/>
                <a:gd name="T47" fmla="*/ 5 h 30"/>
                <a:gd name="T48" fmla="*/ 1 w 12"/>
                <a:gd name="T49" fmla="*/ 5 h 30"/>
                <a:gd name="T50" fmla="*/ 1 w 12"/>
                <a:gd name="T51" fmla="*/ 5 h 30"/>
                <a:gd name="T52" fmla="*/ 1 w 12"/>
                <a:gd name="T53" fmla="*/ 5 h 30"/>
                <a:gd name="T54" fmla="*/ 1 w 12"/>
                <a:gd name="T55" fmla="*/ 5 h 30"/>
                <a:gd name="T56" fmla="*/ 1 w 12"/>
                <a:gd name="T57" fmla="*/ 5 h 30"/>
                <a:gd name="T58" fmla="*/ 1 w 12"/>
                <a:gd name="T59" fmla="*/ 5 h 30"/>
                <a:gd name="T60" fmla="*/ 1 w 12"/>
                <a:gd name="T61" fmla="*/ 5 h 30"/>
                <a:gd name="T62" fmla="*/ 1 w 12"/>
                <a:gd name="T63" fmla="*/ 5 h 30"/>
                <a:gd name="T64" fmla="*/ 1 w 12"/>
                <a:gd name="T65" fmla="*/ 5 h 30"/>
                <a:gd name="T66" fmla="*/ 1 w 12"/>
                <a:gd name="T67" fmla="*/ 5 h 30"/>
                <a:gd name="T68" fmla="*/ 1 w 12"/>
                <a:gd name="T69" fmla="*/ 5 h 30"/>
                <a:gd name="T70" fmla="*/ 1 w 12"/>
                <a:gd name="T71" fmla="*/ 5 h 30"/>
                <a:gd name="T72" fmla="*/ 1 w 12"/>
                <a:gd name="T73" fmla="*/ 5 h 30"/>
                <a:gd name="T74" fmla="*/ 1 w 12"/>
                <a:gd name="T75" fmla="*/ 5 h 30"/>
                <a:gd name="T76" fmla="*/ 1 w 12"/>
                <a:gd name="T77" fmla="*/ 5 h 30"/>
                <a:gd name="T78" fmla="*/ 1 w 12"/>
                <a:gd name="T79" fmla="*/ 5 h 30"/>
                <a:gd name="T80" fmla="*/ 1 w 12"/>
                <a:gd name="T81" fmla="*/ 5 h 30"/>
                <a:gd name="T82" fmla="*/ 1 w 12"/>
                <a:gd name="T83" fmla="*/ 5 h 30"/>
                <a:gd name="T84" fmla="*/ 1 w 12"/>
                <a:gd name="T85" fmla="*/ 5 h 30"/>
                <a:gd name="T86" fmla="*/ 1 w 12"/>
                <a:gd name="T87" fmla="*/ 5 h 30"/>
                <a:gd name="T88" fmla="*/ 1 w 12"/>
                <a:gd name="T89" fmla="*/ 5 h 30"/>
                <a:gd name="T90" fmla="*/ 1 w 12"/>
                <a:gd name="T91" fmla="*/ 5 h 30"/>
                <a:gd name="T92" fmla="*/ 1 w 12"/>
                <a:gd name="T93" fmla="*/ 5 h 30"/>
                <a:gd name="T94" fmla="*/ 1 w 12"/>
                <a:gd name="T95" fmla="*/ 5 h 30"/>
                <a:gd name="T96" fmla="*/ 1 w 12"/>
                <a:gd name="T97" fmla="*/ 5 h 30"/>
                <a:gd name="T98" fmla="*/ 1 w 12"/>
                <a:gd name="T99" fmla="*/ 5 h 30"/>
                <a:gd name="T100" fmla="*/ 1 w 12"/>
                <a:gd name="T101" fmla="*/ 5 h 3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30"/>
                <a:gd name="T155" fmla="*/ 12 w 12"/>
                <a:gd name="T156" fmla="*/ 30 h 3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30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10"/>
                  </a:lnTo>
                  <a:lnTo>
                    <a:pt x="12" y="20"/>
                  </a:lnTo>
                  <a:lnTo>
                    <a:pt x="12" y="3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48" name="Freeform 297"/>
            <p:cNvSpPr>
              <a:spLocks/>
            </p:cNvSpPr>
            <p:nvPr/>
          </p:nvSpPr>
          <p:spPr bwMode="auto">
            <a:xfrm rot="-5388437">
              <a:off x="4389" y="3616"/>
              <a:ext cx="8" cy="18"/>
            </a:xfrm>
            <a:custGeom>
              <a:avLst/>
              <a:gdLst>
                <a:gd name="T0" fmla="*/ 0 w 11"/>
                <a:gd name="T1" fmla="*/ 0 h 19"/>
                <a:gd name="T2" fmla="*/ 0 w 11"/>
                <a:gd name="T3" fmla="*/ 0 h 19"/>
                <a:gd name="T4" fmla="*/ 0 w 11"/>
                <a:gd name="T5" fmla="*/ 0 h 19"/>
                <a:gd name="T6" fmla="*/ 0 w 11"/>
                <a:gd name="T7" fmla="*/ 0 h 19"/>
                <a:gd name="T8" fmla="*/ 0 w 11"/>
                <a:gd name="T9" fmla="*/ 0 h 19"/>
                <a:gd name="T10" fmla="*/ 0 w 11"/>
                <a:gd name="T11" fmla="*/ 0 h 19"/>
                <a:gd name="T12" fmla="*/ 0 w 11"/>
                <a:gd name="T13" fmla="*/ 0 h 19"/>
                <a:gd name="T14" fmla="*/ 0 w 11"/>
                <a:gd name="T15" fmla="*/ 0 h 19"/>
                <a:gd name="T16" fmla="*/ 0 w 11"/>
                <a:gd name="T17" fmla="*/ 0 h 19"/>
                <a:gd name="T18" fmla="*/ 0 w 11"/>
                <a:gd name="T19" fmla="*/ 0 h 19"/>
                <a:gd name="T20" fmla="*/ 0 w 11"/>
                <a:gd name="T21" fmla="*/ 0 h 19"/>
                <a:gd name="T22" fmla="*/ 0 w 11"/>
                <a:gd name="T23" fmla="*/ 0 h 19"/>
                <a:gd name="T24" fmla="*/ 0 w 11"/>
                <a:gd name="T25" fmla="*/ 0 h 19"/>
                <a:gd name="T26" fmla="*/ 0 w 11"/>
                <a:gd name="T27" fmla="*/ 0 h 19"/>
                <a:gd name="T28" fmla="*/ 0 w 11"/>
                <a:gd name="T29" fmla="*/ 0 h 19"/>
                <a:gd name="T30" fmla="*/ 0 w 11"/>
                <a:gd name="T31" fmla="*/ 0 h 19"/>
                <a:gd name="T32" fmla="*/ 0 w 11"/>
                <a:gd name="T33" fmla="*/ 0 h 19"/>
                <a:gd name="T34" fmla="*/ 0 w 11"/>
                <a:gd name="T35" fmla="*/ 9 h 19"/>
                <a:gd name="T36" fmla="*/ 0 w 11"/>
                <a:gd name="T37" fmla="*/ 9 h 19"/>
                <a:gd name="T38" fmla="*/ 0 w 11"/>
                <a:gd name="T39" fmla="*/ 9 h 19"/>
                <a:gd name="T40" fmla="*/ 0 w 11"/>
                <a:gd name="T41" fmla="*/ 9 h 19"/>
                <a:gd name="T42" fmla="*/ 0 w 11"/>
                <a:gd name="T43" fmla="*/ 9 h 19"/>
                <a:gd name="T44" fmla="*/ 0 w 11"/>
                <a:gd name="T45" fmla="*/ 9 h 19"/>
                <a:gd name="T46" fmla="*/ 1 w 11"/>
                <a:gd name="T47" fmla="*/ 9 h 19"/>
                <a:gd name="T48" fmla="*/ 1 w 11"/>
                <a:gd name="T49" fmla="*/ 9 h 19"/>
                <a:gd name="T50" fmla="*/ 1 w 11"/>
                <a:gd name="T51" fmla="*/ 9 h 19"/>
                <a:gd name="T52" fmla="*/ 1 w 11"/>
                <a:gd name="T53" fmla="*/ 9 h 19"/>
                <a:gd name="T54" fmla="*/ 1 w 11"/>
                <a:gd name="T55" fmla="*/ 9 h 19"/>
                <a:gd name="T56" fmla="*/ 1 w 11"/>
                <a:gd name="T57" fmla="*/ 9 h 19"/>
                <a:gd name="T58" fmla="*/ 1 w 11"/>
                <a:gd name="T59" fmla="*/ 9 h 19"/>
                <a:gd name="T60" fmla="*/ 1 w 11"/>
                <a:gd name="T61" fmla="*/ 9 h 19"/>
                <a:gd name="T62" fmla="*/ 1 w 11"/>
                <a:gd name="T63" fmla="*/ 9 h 19"/>
                <a:gd name="T64" fmla="*/ 1 w 11"/>
                <a:gd name="T65" fmla="*/ 9 h 19"/>
                <a:gd name="T66" fmla="*/ 1 w 11"/>
                <a:gd name="T67" fmla="*/ 9 h 19"/>
                <a:gd name="T68" fmla="*/ 1 w 11"/>
                <a:gd name="T69" fmla="*/ 9 h 19"/>
                <a:gd name="T70" fmla="*/ 1 w 11"/>
                <a:gd name="T71" fmla="*/ 9 h 19"/>
                <a:gd name="T72" fmla="*/ 1 w 11"/>
                <a:gd name="T73" fmla="*/ 9 h 19"/>
                <a:gd name="T74" fmla="*/ 1 w 11"/>
                <a:gd name="T75" fmla="*/ 9 h 19"/>
                <a:gd name="T76" fmla="*/ 1 w 11"/>
                <a:gd name="T77" fmla="*/ 9 h 19"/>
                <a:gd name="T78" fmla="*/ 1 w 11"/>
                <a:gd name="T79" fmla="*/ 9 h 19"/>
                <a:gd name="T80" fmla="*/ 1 w 11"/>
                <a:gd name="T81" fmla="*/ 9 h 19"/>
                <a:gd name="T82" fmla="*/ 1 w 11"/>
                <a:gd name="T83" fmla="*/ 9 h 19"/>
                <a:gd name="T84" fmla="*/ 1 w 11"/>
                <a:gd name="T85" fmla="*/ 9 h 19"/>
                <a:gd name="T86" fmla="*/ 1 w 11"/>
                <a:gd name="T87" fmla="*/ 9 h 19"/>
                <a:gd name="T88" fmla="*/ 1 w 11"/>
                <a:gd name="T89" fmla="*/ 9 h 19"/>
                <a:gd name="T90" fmla="*/ 1 w 11"/>
                <a:gd name="T91" fmla="*/ 9 h 19"/>
                <a:gd name="T92" fmla="*/ 1 w 11"/>
                <a:gd name="T93" fmla="*/ 9 h 19"/>
                <a:gd name="T94" fmla="*/ 1 w 11"/>
                <a:gd name="T95" fmla="*/ 9 h 19"/>
                <a:gd name="T96" fmla="*/ 1 w 11"/>
                <a:gd name="T97" fmla="*/ 9 h 19"/>
                <a:gd name="T98" fmla="*/ 1 w 11"/>
                <a:gd name="T99" fmla="*/ 9 h 19"/>
                <a:gd name="T100" fmla="*/ 1 w 11"/>
                <a:gd name="T101" fmla="*/ 9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19"/>
                <a:gd name="T155" fmla="*/ 11 w 11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19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19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49" name="Freeform 298"/>
            <p:cNvSpPr>
              <a:spLocks/>
            </p:cNvSpPr>
            <p:nvPr/>
          </p:nvSpPr>
          <p:spPr bwMode="auto">
            <a:xfrm rot="-5388437">
              <a:off x="4411" y="3602"/>
              <a:ext cx="9" cy="27"/>
            </a:xfrm>
            <a:custGeom>
              <a:avLst/>
              <a:gdLst>
                <a:gd name="T0" fmla="*/ 0 w 12"/>
                <a:gd name="T1" fmla="*/ 0 h 29"/>
                <a:gd name="T2" fmla="*/ 0 w 12"/>
                <a:gd name="T3" fmla="*/ 0 h 29"/>
                <a:gd name="T4" fmla="*/ 0 w 12"/>
                <a:gd name="T5" fmla="*/ 0 h 29"/>
                <a:gd name="T6" fmla="*/ 0 w 12"/>
                <a:gd name="T7" fmla="*/ 0 h 29"/>
                <a:gd name="T8" fmla="*/ 0 w 12"/>
                <a:gd name="T9" fmla="*/ 7 h 29"/>
                <a:gd name="T10" fmla="*/ 0 w 12"/>
                <a:gd name="T11" fmla="*/ 7 h 29"/>
                <a:gd name="T12" fmla="*/ 0 w 12"/>
                <a:gd name="T13" fmla="*/ 7 h 29"/>
                <a:gd name="T14" fmla="*/ 0 w 12"/>
                <a:gd name="T15" fmla="*/ 7 h 29"/>
                <a:gd name="T16" fmla="*/ 0 w 12"/>
                <a:gd name="T17" fmla="*/ 7 h 29"/>
                <a:gd name="T18" fmla="*/ 0 w 12"/>
                <a:gd name="T19" fmla="*/ 7 h 29"/>
                <a:gd name="T20" fmla="*/ 0 w 12"/>
                <a:gd name="T21" fmla="*/ 7 h 29"/>
                <a:gd name="T22" fmla="*/ 0 w 12"/>
                <a:gd name="T23" fmla="*/ 7 h 29"/>
                <a:gd name="T24" fmla="*/ 0 w 12"/>
                <a:gd name="T25" fmla="*/ 7 h 29"/>
                <a:gd name="T26" fmla="*/ 0 w 12"/>
                <a:gd name="T27" fmla="*/ 7 h 29"/>
                <a:gd name="T28" fmla="*/ 0 w 12"/>
                <a:gd name="T29" fmla="*/ 7 h 29"/>
                <a:gd name="T30" fmla="*/ 0 w 12"/>
                <a:gd name="T31" fmla="*/ 7 h 29"/>
                <a:gd name="T32" fmla="*/ 0 w 12"/>
                <a:gd name="T33" fmla="*/ 7 h 29"/>
                <a:gd name="T34" fmla="*/ 0 w 12"/>
                <a:gd name="T35" fmla="*/ 7 h 29"/>
                <a:gd name="T36" fmla="*/ 0 w 12"/>
                <a:gd name="T37" fmla="*/ 7 h 29"/>
                <a:gd name="T38" fmla="*/ 0 w 12"/>
                <a:gd name="T39" fmla="*/ 7 h 29"/>
                <a:gd name="T40" fmla="*/ 0 w 12"/>
                <a:gd name="T41" fmla="*/ 7 h 29"/>
                <a:gd name="T42" fmla="*/ 0 w 12"/>
                <a:gd name="T43" fmla="*/ 7 h 29"/>
                <a:gd name="T44" fmla="*/ 0 w 12"/>
                <a:gd name="T45" fmla="*/ 7 h 29"/>
                <a:gd name="T46" fmla="*/ 0 w 12"/>
                <a:gd name="T47" fmla="*/ 7 h 29"/>
                <a:gd name="T48" fmla="*/ 0 w 12"/>
                <a:gd name="T49" fmla="*/ 7 h 29"/>
                <a:gd name="T50" fmla="*/ 0 w 12"/>
                <a:gd name="T51" fmla="*/ 7 h 29"/>
                <a:gd name="T52" fmla="*/ 0 w 12"/>
                <a:gd name="T53" fmla="*/ 7 h 29"/>
                <a:gd name="T54" fmla="*/ 0 w 12"/>
                <a:gd name="T55" fmla="*/ 7 h 29"/>
                <a:gd name="T56" fmla="*/ 0 w 12"/>
                <a:gd name="T57" fmla="*/ 7 h 29"/>
                <a:gd name="T58" fmla="*/ 0 w 12"/>
                <a:gd name="T59" fmla="*/ 7 h 29"/>
                <a:gd name="T60" fmla="*/ 0 w 12"/>
                <a:gd name="T61" fmla="*/ 7 h 29"/>
                <a:gd name="T62" fmla="*/ 0 w 12"/>
                <a:gd name="T63" fmla="*/ 7 h 29"/>
                <a:gd name="T64" fmla="*/ 0 w 12"/>
                <a:gd name="T65" fmla="*/ 7 h 29"/>
                <a:gd name="T66" fmla="*/ 0 w 12"/>
                <a:gd name="T67" fmla="*/ 7 h 29"/>
                <a:gd name="T68" fmla="*/ 0 w 12"/>
                <a:gd name="T69" fmla="*/ 7 h 29"/>
                <a:gd name="T70" fmla="*/ 0 w 12"/>
                <a:gd name="T71" fmla="*/ 7 h 29"/>
                <a:gd name="T72" fmla="*/ 0 w 12"/>
                <a:gd name="T73" fmla="*/ 7 h 29"/>
                <a:gd name="T74" fmla="*/ 0 w 12"/>
                <a:gd name="T75" fmla="*/ 7 h 29"/>
                <a:gd name="T76" fmla="*/ 0 w 12"/>
                <a:gd name="T77" fmla="*/ 7 h 29"/>
                <a:gd name="T78" fmla="*/ 0 w 12"/>
                <a:gd name="T79" fmla="*/ 7 h 29"/>
                <a:gd name="T80" fmla="*/ 2 w 12"/>
                <a:gd name="T81" fmla="*/ 7 h 29"/>
                <a:gd name="T82" fmla="*/ 2 w 12"/>
                <a:gd name="T83" fmla="*/ 7 h 29"/>
                <a:gd name="T84" fmla="*/ 2 w 12"/>
                <a:gd name="T85" fmla="*/ 7 h 29"/>
                <a:gd name="T86" fmla="*/ 2 w 12"/>
                <a:gd name="T87" fmla="*/ 7 h 29"/>
                <a:gd name="T88" fmla="*/ 2 w 12"/>
                <a:gd name="T89" fmla="*/ 7 h 29"/>
                <a:gd name="T90" fmla="*/ 2 w 12"/>
                <a:gd name="T91" fmla="*/ 7 h 29"/>
                <a:gd name="T92" fmla="*/ 2 w 12"/>
                <a:gd name="T93" fmla="*/ 7 h 29"/>
                <a:gd name="T94" fmla="*/ 2 w 12"/>
                <a:gd name="T95" fmla="*/ 7 h 29"/>
                <a:gd name="T96" fmla="*/ 2 w 12"/>
                <a:gd name="T97" fmla="*/ 7 h 29"/>
                <a:gd name="T98" fmla="*/ 2 w 12"/>
                <a:gd name="T99" fmla="*/ 7 h 29"/>
                <a:gd name="T100" fmla="*/ 2 w 12"/>
                <a:gd name="T101" fmla="*/ 7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29"/>
                <a:gd name="T155" fmla="*/ 12 w 12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29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20"/>
                  </a:lnTo>
                  <a:lnTo>
                    <a:pt x="12" y="20"/>
                  </a:lnTo>
                  <a:lnTo>
                    <a:pt x="12" y="29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50" name="Freeform 299"/>
            <p:cNvSpPr>
              <a:spLocks/>
            </p:cNvSpPr>
            <p:nvPr/>
          </p:nvSpPr>
          <p:spPr bwMode="auto">
            <a:xfrm rot="-5388437">
              <a:off x="4437" y="3602"/>
              <a:ext cx="1" cy="18"/>
            </a:xfrm>
            <a:custGeom>
              <a:avLst/>
              <a:gdLst>
                <a:gd name="T0" fmla="*/ 0 w 1"/>
                <a:gd name="T1" fmla="*/ 0 h 20"/>
                <a:gd name="T2" fmla="*/ 0 w 1"/>
                <a:gd name="T3" fmla="*/ 0 h 20"/>
                <a:gd name="T4" fmla="*/ 0 w 1"/>
                <a:gd name="T5" fmla="*/ 0 h 20"/>
                <a:gd name="T6" fmla="*/ 0 w 1"/>
                <a:gd name="T7" fmla="*/ 0 h 20"/>
                <a:gd name="T8" fmla="*/ 0 w 1"/>
                <a:gd name="T9" fmla="*/ 0 h 20"/>
                <a:gd name="T10" fmla="*/ 0 w 1"/>
                <a:gd name="T11" fmla="*/ 0 h 20"/>
                <a:gd name="T12" fmla="*/ 0 w 1"/>
                <a:gd name="T13" fmla="*/ 0 h 20"/>
                <a:gd name="T14" fmla="*/ 0 w 1"/>
                <a:gd name="T15" fmla="*/ 0 h 20"/>
                <a:gd name="T16" fmla="*/ 0 w 1"/>
                <a:gd name="T17" fmla="*/ 0 h 20"/>
                <a:gd name="T18" fmla="*/ 0 w 1"/>
                <a:gd name="T19" fmla="*/ 0 h 20"/>
                <a:gd name="T20" fmla="*/ 0 w 1"/>
                <a:gd name="T21" fmla="*/ 0 h 20"/>
                <a:gd name="T22" fmla="*/ 0 w 1"/>
                <a:gd name="T23" fmla="*/ 0 h 20"/>
                <a:gd name="T24" fmla="*/ 0 w 1"/>
                <a:gd name="T25" fmla="*/ 0 h 20"/>
                <a:gd name="T26" fmla="*/ 0 w 1"/>
                <a:gd name="T27" fmla="*/ 0 h 20"/>
                <a:gd name="T28" fmla="*/ 0 w 1"/>
                <a:gd name="T29" fmla="*/ 5 h 20"/>
                <a:gd name="T30" fmla="*/ 0 w 1"/>
                <a:gd name="T31" fmla="*/ 5 h 20"/>
                <a:gd name="T32" fmla="*/ 0 w 1"/>
                <a:gd name="T33" fmla="*/ 5 h 20"/>
                <a:gd name="T34" fmla="*/ 0 w 1"/>
                <a:gd name="T35" fmla="*/ 5 h 20"/>
                <a:gd name="T36" fmla="*/ 0 w 1"/>
                <a:gd name="T37" fmla="*/ 5 h 20"/>
                <a:gd name="T38" fmla="*/ 0 w 1"/>
                <a:gd name="T39" fmla="*/ 5 h 20"/>
                <a:gd name="T40" fmla="*/ 0 w 1"/>
                <a:gd name="T41" fmla="*/ 5 h 20"/>
                <a:gd name="T42" fmla="*/ 0 w 1"/>
                <a:gd name="T43" fmla="*/ 5 h 20"/>
                <a:gd name="T44" fmla="*/ 0 w 1"/>
                <a:gd name="T45" fmla="*/ 5 h 20"/>
                <a:gd name="T46" fmla="*/ 0 w 1"/>
                <a:gd name="T47" fmla="*/ 5 h 20"/>
                <a:gd name="T48" fmla="*/ 0 w 1"/>
                <a:gd name="T49" fmla="*/ 5 h 20"/>
                <a:gd name="T50" fmla="*/ 0 w 1"/>
                <a:gd name="T51" fmla="*/ 5 h 20"/>
                <a:gd name="T52" fmla="*/ 0 w 1"/>
                <a:gd name="T53" fmla="*/ 5 h 20"/>
                <a:gd name="T54" fmla="*/ 0 w 1"/>
                <a:gd name="T55" fmla="*/ 5 h 20"/>
                <a:gd name="T56" fmla="*/ 0 w 1"/>
                <a:gd name="T57" fmla="*/ 5 h 20"/>
                <a:gd name="T58" fmla="*/ 0 w 1"/>
                <a:gd name="T59" fmla="*/ 5 h 20"/>
                <a:gd name="T60" fmla="*/ 0 w 1"/>
                <a:gd name="T61" fmla="*/ 5 h 20"/>
                <a:gd name="T62" fmla="*/ 0 w 1"/>
                <a:gd name="T63" fmla="*/ 5 h 20"/>
                <a:gd name="T64" fmla="*/ 0 w 1"/>
                <a:gd name="T65" fmla="*/ 5 h 20"/>
                <a:gd name="T66" fmla="*/ 0 w 1"/>
                <a:gd name="T67" fmla="*/ 5 h 20"/>
                <a:gd name="T68" fmla="*/ 0 w 1"/>
                <a:gd name="T69" fmla="*/ 5 h 20"/>
                <a:gd name="T70" fmla="*/ 0 w 1"/>
                <a:gd name="T71" fmla="*/ 5 h 20"/>
                <a:gd name="T72" fmla="*/ 0 w 1"/>
                <a:gd name="T73" fmla="*/ 5 h 20"/>
                <a:gd name="T74" fmla="*/ 0 w 1"/>
                <a:gd name="T75" fmla="*/ 5 h 20"/>
                <a:gd name="T76" fmla="*/ 0 w 1"/>
                <a:gd name="T77" fmla="*/ 5 h 20"/>
                <a:gd name="T78" fmla="*/ 0 w 1"/>
                <a:gd name="T79" fmla="*/ 5 h 20"/>
                <a:gd name="T80" fmla="*/ 0 w 1"/>
                <a:gd name="T81" fmla="*/ 5 h 20"/>
                <a:gd name="T82" fmla="*/ 0 w 1"/>
                <a:gd name="T83" fmla="*/ 5 h 20"/>
                <a:gd name="T84" fmla="*/ 0 w 1"/>
                <a:gd name="T85" fmla="*/ 5 h 20"/>
                <a:gd name="T86" fmla="*/ 0 w 1"/>
                <a:gd name="T87" fmla="*/ 5 h 20"/>
                <a:gd name="T88" fmla="*/ 0 w 1"/>
                <a:gd name="T89" fmla="*/ 5 h 20"/>
                <a:gd name="T90" fmla="*/ 0 w 1"/>
                <a:gd name="T91" fmla="*/ 5 h 20"/>
                <a:gd name="T92" fmla="*/ 0 w 1"/>
                <a:gd name="T93" fmla="*/ 5 h 20"/>
                <a:gd name="T94" fmla="*/ 0 w 1"/>
                <a:gd name="T95" fmla="*/ 5 h 20"/>
                <a:gd name="T96" fmla="*/ 0 w 1"/>
                <a:gd name="T97" fmla="*/ 5 h 20"/>
                <a:gd name="T98" fmla="*/ 0 w 1"/>
                <a:gd name="T99" fmla="*/ 5 h 20"/>
                <a:gd name="T100" fmla="*/ 0 w 1"/>
                <a:gd name="T101" fmla="*/ 5 h 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"/>
                <a:gd name="T154" fmla="*/ 0 h 20"/>
                <a:gd name="T155" fmla="*/ 1 w 1"/>
                <a:gd name="T156" fmla="*/ 20 h 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" h="2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2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51" name="Freeform 300"/>
            <p:cNvSpPr>
              <a:spLocks/>
            </p:cNvSpPr>
            <p:nvPr/>
          </p:nvSpPr>
          <p:spPr bwMode="auto">
            <a:xfrm rot="-5388437">
              <a:off x="4452" y="3599"/>
              <a:ext cx="8" cy="18"/>
            </a:xfrm>
            <a:custGeom>
              <a:avLst/>
              <a:gdLst>
                <a:gd name="T0" fmla="*/ 0 w 11"/>
                <a:gd name="T1" fmla="*/ 0 h 19"/>
                <a:gd name="T2" fmla="*/ 0 w 11"/>
                <a:gd name="T3" fmla="*/ 0 h 19"/>
                <a:gd name="T4" fmla="*/ 0 w 11"/>
                <a:gd name="T5" fmla="*/ 0 h 19"/>
                <a:gd name="T6" fmla="*/ 0 w 11"/>
                <a:gd name="T7" fmla="*/ 0 h 19"/>
                <a:gd name="T8" fmla="*/ 0 w 11"/>
                <a:gd name="T9" fmla="*/ 0 h 19"/>
                <a:gd name="T10" fmla="*/ 0 w 11"/>
                <a:gd name="T11" fmla="*/ 0 h 19"/>
                <a:gd name="T12" fmla="*/ 0 w 11"/>
                <a:gd name="T13" fmla="*/ 0 h 19"/>
                <a:gd name="T14" fmla="*/ 1 w 11"/>
                <a:gd name="T15" fmla="*/ 0 h 19"/>
                <a:gd name="T16" fmla="*/ 1 w 11"/>
                <a:gd name="T17" fmla="*/ 0 h 19"/>
                <a:gd name="T18" fmla="*/ 1 w 11"/>
                <a:gd name="T19" fmla="*/ 0 h 19"/>
                <a:gd name="T20" fmla="*/ 1 w 11"/>
                <a:gd name="T21" fmla="*/ 9 h 19"/>
                <a:gd name="T22" fmla="*/ 1 w 11"/>
                <a:gd name="T23" fmla="*/ 9 h 19"/>
                <a:gd name="T24" fmla="*/ 1 w 11"/>
                <a:gd name="T25" fmla="*/ 9 h 19"/>
                <a:gd name="T26" fmla="*/ 1 w 11"/>
                <a:gd name="T27" fmla="*/ 9 h 19"/>
                <a:gd name="T28" fmla="*/ 1 w 11"/>
                <a:gd name="T29" fmla="*/ 9 h 19"/>
                <a:gd name="T30" fmla="*/ 1 w 11"/>
                <a:gd name="T31" fmla="*/ 9 h 19"/>
                <a:gd name="T32" fmla="*/ 1 w 11"/>
                <a:gd name="T33" fmla="*/ 9 h 19"/>
                <a:gd name="T34" fmla="*/ 1 w 11"/>
                <a:gd name="T35" fmla="*/ 9 h 19"/>
                <a:gd name="T36" fmla="*/ 1 w 11"/>
                <a:gd name="T37" fmla="*/ 9 h 19"/>
                <a:gd name="T38" fmla="*/ 1 w 11"/>
                <a:gd name="T39" fmla="*/ 9 h 19"/>
                <a:gd name="T40" fmla="*/ 1 w 11"/>
                <a:gd name="T41" fmla="*/ 9 h 19"/>
                <a:gd name="T42" fmla="*/ 1 w 11"/>
                <a:gd name="T43" fmla="*/ 9 h 19"/>
                <a:gd name="T44" fmla="*/ 1 w 11"/>
                <a:gd name="T45" fmla="*/ 9 h 19"/>
                <a:gd name="T46" fmla="*/ 1 w 11"/>
                <a:gd name="T47" fmla="*/ 9 h 19"/>
                <a:gd name="T48" fmla="*/ 1 w 11"/>
                <a:gd name="T49" fmla="*/ 9 h 19"/>
                <a:gd name="T50" fmla="*/ 1 w 11"/>
                <a:gd name="T51" fmla="*/ 9 h 19"/>
                <a:gd name="T52" fmla="*/ 1 w 11"/>
                <a:gd name="T53" fmla="*/ 9 h 19"/>
                <a:gd name="T54" fmla="*/ 1 w 11"/>
                <a:gd name="T55" fmla="*/ 9 h 19"/>
                <a:gd name="T56" fmla="*/ 1 w 11"/>
                <a:gd name="T57" fmla="*/ 9 h 19"/>
                <a:gd name="T58" fmla="*/ 1 w 11"/>
                <a:gd name="T59" fmla="*/ 9 h 19"/>
                <a:gd name="T60" fmla="*/ 1 w 11"/>
                <a:gd name="T61" fmla="*/ 9 h 19"/>
                <a:gd name="T62" fmla="*/ 1 w 11"/>
                <a:gd name="T63" fmla="*/ 9 h 19"/>
                <a:gd name="T64" fmla="*/ 1 w 11"/>
                <a:gd name="T65" fmla="*/ 9 h 19"/>
                <a:gd name="T66" fmla="*/ 1 w 11"/>
                <a:gd name="T67" fmla="*/ 9 h 19"/>
                <a:gd name="T68" fmla="*/ 1 w 11"/>
                <a:gd name="T69" fmla="*/ 9 h 19"/>
                <a:gd name="T70" fmla="*/ 1 w 11"/>
                <a:gd name="T71" fmla="*/ 9 h 19"/>
                <a:gd name="T72" fmla="*/ 1 w 11"/>
                <a:gd name="T73" fmla="*/ 9 h 19"/>
                <a:gd name="T74" fmla="*/ 1 w 11"/>
                <a:gd name="T75" fmla="*/ 9 h 19"/>
                <a:gd name="T76" fmla="*/ 1 w 11"/>
                <a:gd name="T77" fmla="*/ 9 h 19"/>
                <a:gd name="T78" fmla="*/ 1 w 11"/>
                <a:gd name="T79" fmla="*/ 9 h 19"/>
                <a:gd name="T80" fmla="*/ 1 w 11"/>
                <a:gd name="T81" fmla="*/ 9 h 19"/>
                <a:gd name="T82" fmla="*/ 1 w 11"/>
                <a:gd name="T83" fmla="*/ 9 h 19"/>
                <a:gd name="T84" fmla="*/ 1 w 11"/>
                <a:gd name="T85" fmla="*/ 9 h 19"/>
                <a:gd name="T86" fmla="*/ 1 w 11"/>
                <a:gd name="T87" fmla="*/ 9 h 19"/>
                <a:gd name="T88" fmla="*/ 1 w 11"/>
                <a:gd name="T89" fmla="*/ 9 h 19"/>
                <a:gd name="T90" fmla="*/ 1 w 11"/>
                <a:gd name="T91" fmla="*/ 9 h 19"/>
                <a:gd name="T92" fmla="*/ 1 w 11"/>
                <a:gd name="T93" fmla="*/ 9 h 19"/>
                <a:gd name="T94" fmla="*/ 1 w 11"/>
                <a:gd name="T95" fmla="*/ 9 h 19"/>
                <a:gd name="T96" fmla="*/ 1 w 11"/>
                <a:gd name="T97" fmla="*/ 9 h 19"/>
                <a:gd name="T98" fmla="*/ 1 w 11"/>
                <a:gd name="T99" fmla="*/ 9 h 19"/>
                <a:gd name="T100" fmla="*/ 1 w 11"/>
                <a:gd name="T101" fmla="*/ 9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19"/>
                <a:gd name="T155" fmla="*/ 11 w 11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19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10"/>
                  </a:lnTo>
                  <a:lnTo>
                    <a:pt x="11" y="19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52" name="Freeform 301"/>
            <p:cNvSpPr>
              <a:spLocks/>
            </p:cNvSpPr>
            <p:nvPr/>
          </p:nvSpPr>
          <p:spPr bwMode="auto">
            <a:xfrm rot="-5388437">
              <a:off x="4470" y="3591"/>
              <a:ext cx="8" cy="18"/>
            </a:xfrm>
            <a:custGeom>
              <a:avLst/>
              <a:gdLst>
                <a:gd name="T0" fmla="*/ 0 w 12"/>
                <a:gd name="T1" fmla="*/ 0 h 20"/>
                <a:gd name="T2" fmla="*/ 0 w 12"/>
                <a:gd name="T3" fmla="*/ 0 h 20"/>
                <a:gd name="T4" fmla="*/ 0 w 12"/>
                <a:gd name="T5" fmla="*/ 0 h 20"/>
                <a:gd name="T6" fmla="*/ 0 w 12"/>
                <a:gd name="T7" fmla="*/ 0 h 20"/>
                <a:gd name="T8" fmla="*/ 0 w 12"/>
                <a:gd name="T9" fmla="*/ 0 h 20"/>
                <a:gd name="T10" fmla="*/ 0 w 12"/>
                <a:gd name="T11" fmla="*/ 0 h 20"/>
                <a:gd name="T12" fmla="*/ 0 w 12"/>
                <a:gd name="T13" fmla="*/ 0 h 20"/>
                <a:gd name="T14" fmla="*/ 0 w 12"/>
                <a:gd name="T15" fmla="*/ 0 h 20"/>
                <a:gd name="T16" fmla="*/ 0 w 12"/>
                <a:gd name="T17" fmla="*/ 0 h 20"/>
                <a:gd name="T18" fmla="*/ 0 w 12"/>
                <a:gd name="T19" fmla="*/ 0 h 20"/>
                <a:gd name="T20" fmla="*/ 0 w 12"/>
                <a:gd name="T21" fmla="*/ 0 h 20"/>
                <a:gd name="T22" fmla="*/ 0 w 12"/>
                <a:gd name="T23" fmla="*/ 0 h 20"/>
                <a:gd name="T24" fmla="*/ 0 w 12"/>
                <a:gd name="T25" fmla="*/ 0 h 20"/>
                <a:gd name="T26" fmla="*/ 0 w 12"/>
                <a:gd name="T27" fmla="*/ 0 h 20"/>
                <a:gd name="T28" fmla="*/ 0 w 12"/>
                <a:gd name="T29" fmla="*/ 5 h 20"/>
                <a:gd name="T30" fmla="*/ 0 w 12"/>
                <a:gd name="T31" fmla="*/ 5 h 20"/>
                <a:gd name="T32" fmla="*/ 0 w 12"/>
                <a:gd name="T33" fmla="*/ 5 h 20"/>
                <a:gd name="T34" fmla="*/ 0 w 12"/>
                <a:gd name="T35" fmla="*/ 5 h 20"/>
                <a:gd name="T36" fmla="*/ 0 w 12"/>
                <a:gd name="T37" fmla="*/ 5 h 20"/>
                <a:gd name="T38" fmla="*/ 0 w 12"/>
                <a:gd name="T39" fmla="*/ 5 h 20"/>
                <a:gd name="T40" fmla="*/ 0 w 12"/>
                <a:gd name="T41" fmla="*/ 5 h 20"/>
                <a:gd name="T42" fmla="*/ 0 w 12"/>
                <a:gd name="T43" fmla="*/ 5 h 20"/>
                <a:gd name="T44" fmla="*/ 0 w 12"/>
                <a:gd name="T45" fmla="*/ 5 h 20"/>
                <a:gd name="T46" fmla="*/ 1 w 12"/>
                <a:gd name="T47" fmla="*/ 5 h 20"/>
                <a:gd name="T48" fmla="*/ 1 w 12"/>
                <a:gd name="T49" fmla="*/ 5 h 20"/>
                <a:gd name="T50" fmla="*/ 1 w 12"/>
                <a:gd name="T51" fmla="*/ 5 h 20"/>
                <a:gd name="T52" fmla="*/ 1 w 12"/>
                <a:gd name="T53" fmla="*/ 5 h 20"/>
                <a:gd name="T54" fmla="*/ 1 w 12"/>
                <a:gd name="T55" fmla="*/ 5 h 20"/>
                <a:gd name="T56" fmla="*/ 1 w 12"/>
                <a:gd name="T57" fmla="*/ 5 h 20"/>
                <a:gd name="T58" fmla="*/ 1 w 12"/>
                <a:gd name="T59" fmla="*/ 5 h 20"/>
                <a:gd name="T60" fmla="*/ 1 w 12"/>
                <a:gd name="T61" fmla="*/ 5 h 20"/>
                <a:gd name="T62" fmla="*/ 1 w 12"/>
                <a:gd name="T63" fmla="*/ 5 h 20"/>
                <a:gd name="T64" fmla="*/ 1 w 12"/>
                <a:gd name="T65" fmla="*/ 5 h 20"/>
                <a:gd name="T66" fmla="*/ 1 w 12"/>
                <a:gd name="T67" fmla="*/ 5 h 20"/>
                <a:gd name="T68" fmla="*/ 1 w 12"/>
                <a:gd name="T69" fmla="*/ 5 h 20"/>
                <a:gd name="T70" fmla="*/ 1 w 12"/>
                <a:gd name="T71" fmla="*/ 5 h 20"/>
                <a:gd name="T72" fmla="*/ 1 w 12"/>
                <a:gd name="T73" fmla="*/ 5 h 20"/>
                <a:gd name="T74" fmla="*/ 1 w 12"/>
                <a:gd name="T75" fmla="*/ 5 h 20"/>
                <a:gd name="T76" fmla="*/ 1 w 12"/>
                <a:gd name="T77" fmla="*/ 5 h 20"/>
                <a:gd name="T78" fmla="*/ 1 w 12"/>
                <a:gd name="T79" fmla="*/ 5 h 20"/>
                <a:gd name="T80" fmla="*/ 1 w 12"/>
                <a:gd name="T81" fmla="*/ 5 h 20"/>
                <a:gd name="T82" fmla="*/ 1 w 12"/>
                <a:gd name="T83" fmla="*/ 5 h 20"/>
                <a:gd name="T84" fmla="*/ 1 w 12"/>
                <a:gd name="T85" fmla="*/ 5 h 20"/>
                <a:gd name="T86" fmla="*/ 1 w 12"/>
                <a:gd name="T87" fmla="*/ 5 h 20"/>
                <a:gd name="T88" fmla="*/ 1 w 12"/>
                <a:gd name="T89" fmla="*/ 5 h 20"/>
                <a:gd name="T90" fmla="*/ 1 w 12"/>
                <a:gd name="T91" fmla="*/ 5 h 20"/>
                <a:gd name="T92" fmla="*/ 1 w 12"/>
                <a:gd name="T93" fmla="*/ 5 h 20"/>
                <a:gd name="T94" fmla="*/ 1 w 12"/>
                <a:gd name="T95" fmla="*/ 5 h 20"/>
                <a:gd name="T96" fmla="*/ 1 w 12"/>
                <a:gd name="T97" fmla="*/ 5 h 20"/>
                <a:gd name="T98" fmla="*/ 1 w 12"/>
                <a:gd name="T99" fmla="*/ 5 h 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20"/>
                <a:gd name="T152" fmla="*/ 12 w 12"/>
                <a:gd name="T153" fmla="*/ 20 h 2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2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2" y="10"/>
                  </a:lnTo>
                  <a:lnTo>
                    <a:pt x="12" y="2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53" name="Freeform 302"/>
            <p:cNvSpPr>
              <a:spLocks/>
            </p:cNvSpPr>
            <p:nvPr/>
          </p:nvSpPr>
          <p:spPr bwMode="auto">
            <a:xfrm rot="-5388437">
              <a:off x="4484" y="3587"/>
              <a:ext cx="8" cy="9"/>
            </a:xfrm>
            <a:custGeom>
              <a:avLst/>
              <a:gdLst>
                <a:gd name="T0" fmla="*/ 0 w 11"/>
                <a:gd name="T1" fmla="*/ 0 h 10"/>
                <a:gd name="T2" fmla="*/ 0 w 11"/>
                <a:gd name="T3" fmla="*/ 0 h 10"/>
                <a:gd name="T4" fmla="*/ 0 w 11"/>
                <a:gd name="T5" fmla="*/ 0 h 10"/>
                <a:gd name="T6" fmla="*/ 0 w 11"/>
                <a:gd name="T7" fmla="*/ 0 h 10"/>
                <a:gd name="T8" fmla="*/ 0 w 11"/>
                <a:gd name="T9" fmla="*/ 0 h 10"/>
                <a:gd name="T10" fmla="*/ 0 w 11"/>
                <a:gd name="T11" fmla="*/ 0 h 10"/>
                <a:gd name="T12" fmla="*/ 0 w 11"/>
                <a:gd name="T13" fmla="*/ 0 h 10"/>
                <a:gd name="T14" fmla="*/ 0 w 11"/>
                <a:gd name="T15" fmla="*/ 0 h 10"/>
                <a:gd name="T16" fmla="*/ 0 w 11"/>
                <a:gd name="T17" fmla="*/ 0 h 10"/>
                <a:gd name="T18" fmla="*/ 0 w 11"/>
                <a:gd name="T19" fmla="*/ 0 h 10"/>
                <a:gd name="T20" fmla="*/ 0 w 11"/>
                <a:gd name="T21" fmla="*/ 0 h 10"/>
                <a:gd name="T22" fmla="*/ 0 w 11"/>
                <a:gd name="T23" fmla="*/ 0 h 10"/>
                <a:gd name="T24" fmla="*/ 0 w 11"/>
                <a:gd name="T25" fmla="*/ 0 h 10"/>
                <a:gd name="T26" fmla="*/ 0 w 11"/>
                <a:gd name="T27" fmla="*/ 0 h 10"/>
                <a:gd name="T28" fmla="*/ 0 w 11"/>
                <a:gd name="T29" fmla="*/ 0 h 10"/>
                <a:gd name="T30" fmla="*/ 0 w 11"/>
                <a:gd name="T31" fmla="*/ 0 h 10"/>
                <a:gd name="T32" fmla="*/ 0 w 11"/>
                <a:gd name="T33" fmla="*/ 0 h 10"/>
                <a:gd name="T34" fmla="*/ 0 w 11"/>
                <a:gd name="T35" fmla="*/ 0 h 10"/>
                <a:gd name="T36" fmla="*/ 0 w 11"/>
                <a:gd name="T37" fmla="*/ 0 h 10"/>
                <a:gd name="T38" fmla="*/ 0 w 11"/>
                <a:gd name="T39" fmla="*/ 0 h 10"/>
                <a:gd name="T40" fmla="*/ 0 w 11"/>
                <a:gd name="T41" fmla="*/ 0 h 10"/>
                <a:gd name="T42" fmla="*/ 0 w 11"/>
                <a:gd name="T43" fmla="*/ 0 h 10"/>
                <a:gd name="T44" fmla="*/ 0 w 11"/>
                <a:gd name="T45" fmla="*/ 0 h 10"/>
                <a:gd name="T46" fmla="*/ 0 w 11"/>
                <a:gd name="T47" fmla="*/ 0 h 10"/>
                <a:gd name="T48" fmla="*/ 0 w 11"/>
                <a:gd name="T49" fmla="*/ 0 h 10"/>
                <a:gd name="T50" fmla="*/ 0 w 11"/>
                <a:gd name="T51" fmla="*/ 0 h 10"/>
                <a:gd name="T52" fmla="*/ 0 w 11"/>
                <a:gd name="T53" fmla="*/ 0 h 10"/>
                <a:gd name="T54" fmla="*/ 0 w 11"/>
                <a:gd name="T55" fmla="*/ 0 h 10"/>
                <a:gd name="T56" fmla="*/ 0 w 11"/>
                <a:gd name="T57" fmla="*/ 0 h 10"/>
                <a:gd name="T58" fmla="*/ 0 w 11"/>
                <a:gd name="T59" fmla="*/ 0 h 10"/>
                <a:gd name="T60" fmla="*/ 0 w 11"/>
                <a:gd name="T61" fmla="*/ 0 h 10"/>
                <a:gd name="T62" fmla="*/ 0 w 11"/>
                <a:gd name="T63" fmla="*/ 0 h 10"/>
                <a:gd name="T64" fmla="*/ 0 w 11"/>
                <a:gd name="T65" fmla="*/ 0 h 10"/>
                <a:gd name="T66" fmla="*/ 0 w 11"/>
                <a:gd name="T67" fmla="*/ 0 h 10"/>
                <a:gd name="T68" fmla="*/ 0 w 11"/>
                <a:gd name="T69" fmla="*/ 0 h 10"/>
                <a:gd name="T70" fmla="*/ 0 w 11"/>
                <a:gd name="T71" fmla="*/ 0 h 10"/>
                <a:gd name="T72" fmla="*/ 0 w 11"/>
                <a:gd name="T73" fmla="*/ 0 h 10"/>
                <a:gd name="T74" fmla="*/ 0 w 11"/>
                <a:gd name="T75" fmla="*/ 0 h 10"/>
                <a:gd name="T76" fmla="*/ 0 w 11"/>
                <a:gd name="T77" fmla="*/ 0 h 10"/>
                <a:gd name="T78" fmla="*/ 1 w 11"/>
                <a:gd name="T79" fmla="*/ 0 h 10"/>
                <a:gd name="T80" fmla="*/ 1 w 11"/>
                <a:gd name="T81" fmla="*/ 0 h 10"/>
                <a:gd name="T82" fmla="*/ 1 w 11"/>
                <a:gd name="T83" fmla="*/ 0 h 10"/>
                <a:gd name="T84" fmla="*/ 1 w 11"/>
                <a:gd name="T85" fmla="*/ 0 h 10"/>
                <a:gd name="T86" fmla="*/ 1 w 11"/>
                <a:gd name="T87" fmla="*/ 0 h 10"/>
                <a:gd name="T88" fmla="*/ 1 w 11"/>
                <a:gd name="T89" fmla="*/ 0 h 10"/>
                <a:gd name="T90" fmla="*/ 1 w 11"/>
                <a:gd name="T91" fmla="*/ 0 h 10"/>
                <a:gd name="T92" fmla="*/ 1 w 11"/>
                <a:gd name="T93" fmla="*/ 0 h 10"/>
                <a:gd name="T94" fmla="*/ 1 w 11"/>
                <a:gd name="T95" fmla="*/ 0 h 10"/>
                <a:gd name="T96" fmla="*/ 1 w 11"/>
                <a:gd name="T97" fmla="*/ 5 h 1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1"/>
                <a:gd name="T148" fmla="*/ 0 h 10"/>
                <a:gd name="T149" fmla="*/ 11 w 11"/>
                <a:gd name="T150" fmla="*/ 10 h 1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1" h="10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1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54" name="Freeform 303"/>
            <p:cNvSpPr>
              <a:spLocks/>
            </p:cNvSpPr>
            <p:nvPr/>
          </p:nvSpPr>
          <p:spPr bwMode="auto">
            <a:xfrm rot="-5388437">
              <a:off x="4492" y="3586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w 1"/>
                <a:gd name="T21" fmla="*/ 0 h 1"/>
                <a:gd name="T22" fmla="*/ 0 w 1"/>
                <a:gd name="T23" fmla="*/ 0 h 1"/>
                <a:gd name="T24" fmla="*/ 0 w 1"/>
                <a:gd name="T25" fmla="*/ 0 h 1"/>
                <a:gd name="T26" fmla="*/ 0 w 1"/>
                <a:gd name="T27" fmla="*/ 0 h 1"/>
                <a:gd name="T28" fmla="*/ 0 w 1"/>
                <a:gd name="T29" fmla="*/ 0 h 1"/>
                <a:gd name="T30" fmla="*/ 0 w 1"/>
                <a:gd name="T31" fmla="*/ 0 h 1"/>
                <a:gd name="T32" fmla="*/ 0 w 1"/>
                <a:gd name="T33" fmla="*/ 0 h 1"/>
                <a:gd name="T34" fmla="*/ 0 w 1"/>
                <a:gd name="T35" fmla="*/ 0 h 1"/>
                <a:gd name="T36" fmla="*/ 0 w 1"/>
                <a:gd name="T37" fmla="*/ 0 h 1"/>
                <a:gd name="T38" fmla="*/ 0 w 1"/>
                <a:gd name="T39" fmla="*/ 0 h 1"/>
                <a:gd name="T40" fmla="*/ 0 w 1"/>
                <a:gd name="T41" fmla="*/ 0 h 1"/>
                <a:gd name="T42" fmla="*/ 0 w 1"/>
                <a:gd name="T43" fmla="*/ 0 h 1"/>
                <a:gd name="T44" fmla="*/ 0 w 1"/>
                <a:gd name="T45" fmla="*/ 0 h 1"/>
                <a:gd name="T46" fmla="*/ 0 w 1"/>
                <a:gd name="T47" fmla="*/ 0 h 1"/>
                <a:gd name="T48" fmla="*/ 0 w 1"/>
                <a:gd name="T49" fmla="*/ 0 h 1"/>
                <a:gd name="T50" fmla="*/ 0 w 1"/>
                <a:gd name="T51" fmla="*/ 0 h 1"/>
                <a:gd name="T52" fmla="*/ 0 w 1"/>
                <a:gd name="T53" fmla="*/ 0 h 1"/>
                <a:gd name="T54" fmla="*/ 0 w 1"/>
                <a:gd name="T55" fmla="*/ 0 h 1"/>
                <a:gd name="T56" fmla="*/ 0 w 1"/>
                <a:gd name="T57" fmla="*/ 0 h 1"/>
                <a:gd name="T58" fmla="*/ 0 w 1"/>
                <a:gd name="T59" fmla="*/ 0 h 1"/>
                <a:gd name="T60" fmla="*/ 0 w 1"/>
                <a:gd name="T61" fmla="*/ 0 h 1"/>
                <a:gd name="T62" fmla="*/ 0 w 1"/>
                <a:gd name="T63" fmla="*/ 0 h 1"/>
                <a:gd name="T64" fmla="*/ 0 w 1"/>
                <a:gd name="T65" fmla="*/ 0 h 1"/>
                <a:gd name="T66" fmla="*/ 0 w 1"/>
                <a:gd name="T67" fmla="*/ 0 h 1"/>
                <a:gd name="T68" fmla="*/ 0 w 1"/>
                <a:gd name="T69" fmla="*/ 0 h 1"/>
                <a:gd name="T70" fmla="*/ 0 w 1"/>
                <a:gd name="T71" fmla="*/ 0 h 1"/>
                <a:gd name="T72" fmla="*/ 0 w 1"/>
                <a:gd name="T73" fmla="*/ 0 h 1"/>
                <a:gd name="T74" fmla="*/ 0 w 1"/>
                <a:gd name="T75" fmla="*/ 0 h 1"/>
                <a:gd name="T76" fmla="*/ 0 w 1"/>
                <a:gd name="T77" fmla="*/ 0 h 1"/>
                <a:gd name="T78" fmla="*/ 0 w 1"/>
                <a:gd name="T79" fmla="*/ 0 h 1"/>
                <a:gd name="T80" fmla="*/ 0 w 1"/>
                <a:gd name="T81" fmla="*/ 0 h 1"/>
                <a:gd name="T82" fmla="*/ 0 w 1"/>
                <a:gd name="T83" fmla="*/ 0 h 1"/>
                <a:gd name="T84" fmla="*/ 0 w 1"/>
                <a:gd name="T85" fmla="*/ 0 h 1"/>
                <a:gd name="T86" fmla="*/ 0 w 1"/>
                <a:gd name="T87" fmla="*/ 0 h 1"/>
                <a:gd name="T88" fmla="*/ 0 w 1"/>
                <a:gd name="T89" fmla="*/ 0 h 1"/>
                <a:gd name="T90" fmla="*/ 0 w 1"/>
                <a:gd name="T91" fmla="*/ 0 h 1"/>
                <a:gd name="T92" fmla="*/ 0 w 1"/>
                <a:gd name="T93" fmla="*/ 0 h 1"/>
                <a:gd name="T94" fmla="*/ 0 w 1"/>
                <a:gd name="T95" fmla="*/ 0 h 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"/>
                <a:gd name="T145" fmla="*/ 0 h 1"/>
                <a:gd name="T146" fmla="*/ 1 w 1"/>
                <a:gd name="T147" fmla="*/ 1 h 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55" name="Freeform 304"/>
            <p:cNvSpPr>
              <a:spLocks/>
            </p:cNvSpPr>
            <p:nvPr/>
          </p:nvSpPr>
          <p:spPr bwMode="auto">
            <a:xfrm rot="-5388437">
              <a:off x="4488" y="3582"/>
              <a:ext cx="9" cy="1"/>
            </a:xfrm>
            <a:custGeom>
              <a:avLst/>
              <a:gdLst>
                <a:gd name="T0" fmla="*/ 0 w 12"/>
                <a:gd name="T1" fmla="*/ 0 h 1"/>
                <a:gd name="T2" fmla="*/ 0 w 12"/>
                <a:gd name="T3" fmla="*/ 0 h 1"/>
                <a:gd name="T4" fmla="*/ 0 w 12"/>
                <a:gd name="T5" fmla="*/ 0 h 1"/>
                <a:gd name="T6" fmla="*/ 0 w 12"/>
                <a:gd name="T7" fmla="*/ 0 h 1"/>
                <a:gd name="T8" fmla="*/ 0 w 12"/>
                <a:gd name="T9" fmla="*/ 0 h 1"/>
                <a:gd name="T10" fmla="*/ 2 w 12"/>
                <a:gd name="T11" fmla="*/ 0 h 1"/>
                <a:gd name="T12" fmla="*/ 2 w 12"/>
                <a:gd name="T13" fmla="*/ 0 h 1"/>
                <a:gd name="T14" fmla="*/ 2 w 12"/>
                <a:gd name="T15" fmla="*/ 0 h 1"/>
                <a:gd name="T16" fmla="*/ 2 w 12"/>
                <a:gd name="T17" fmla="*/ 0 h 1"/>
                <a:gd name="T18" fmla="*/ 2 w 12"/>
                <a:gd name="T19" fmla="*/ 0 h 1"/>
                <a:gd name="T20" fmla="*/ 2 w 12"/>
                <a:gd name="T21" fmla="*/ 0 h 1"/>
                <a:gd name="T22" fmla="*/ 2 w 12"/>
                <a:gd name="T23" fmla="*/ 0 h 1"/>
                <a:gd name="T24" fmla="*/ 2 w 12"/>
                <a:gd name="T25" fmla="*/ 0 h 1"/>
                <a:gd name="T26" fmla="*/ 2 w 12"/>
                <a:gd name="T27" fmla="*/ 0 h 1"/>
                <a:gd name="T28" fmla="*/ 2 w 12"/>
                <a:gd name="T29" fmla="*/ 0 h 1"/>
                <a:gd name="T30" fmla="*/ 2 w 12"/>
                <a:gd name="T31" fmla="*/ 0 h 1"/>
                <a:gd name="T32" fmla="*/ 2 w 12"/>
                <a:gd name="T33" fmla="*/ 0 h 1"/>
                <a:gd name="T34" fmla="*/ 2 w 12"/>
                <a:gd name="T35" fmla="*/ 0 h 1"/>
                <a:gd name="T36" fmla="*/ 2 w 12"/>
                <a:gd name="T37" fmla="*/ 0 h 1"/>
                <a:gd name="T38" fmla="*/ 2 w 12"/>
                <a:gd name="T39" fmla="*/ 0 h 1"/>
                <a:gd name="T40" fmla="*/ 2 w 12"/>
                <a:gd name="T41" fmla="*/ 0 h 1"/>
                <a:gd name="T42" fmla="*/ 2 w 12"/>
                <a:gd name="T43" fmla="*/ 0 h 1"/>
                <a:gd name="T44" fmla="*/ 2 w 12"/>
                <a:gd name="T45" fmla="*/ 0 h 1"/>
                <a:gd name="T46" fmla="*/ 2 w 12"/>
                <a:gd name="T47" fmla="*/ 0 h 1"/>
                <a:gd name="T48" fmla="*/ 2 w 12"/>
                <a:gd name="T49" fmla="*/ 0 h 1"/>
                <a:gd name="T50" fmla="*/ 2 w 12"/>
                <a:gd name="T51" fmla="*/ 0 h 1"/>
                <a:gd name="T52" fmla="*/ 2 w 12"/>
                <a:gd name="T53" fmla="*/ 0 h 1"/>
                <a:gd name="T54" fmla="*/ 2 w 12"/>
                <a:gd name="T55" fmla="*/ 0 h 1"/>
                <a:gd name="T56" fmla="*/ 2 w 12"/>
                <a:gd name="T57" fmla="*/ 0 h 1"/>
                <a:gd name="T58" fmla="*/ 2 w 12"/>
                <a:gd name="T59" fmla="*/ 0 h 1"/>
                <a:gd name="T60" fmla="*/ 2 w 12"/>
                <a:gd name="T61" fmla="*/ 0 h 1"/>
                <a:gd name="T62" fmla="*/ 2 w 12"/>
                <a:gd name="T63" fmla="*/ 0 h 1"/>
                <a:gd name="T64" fmla="*/ 2 w 12"/>
                <a:gd name="T65" fmla="*/ 0 h 1"/>
                <a:gd name="T66" fmla="*/ 2 w 12"/>
                <a:gd name="T67" fmla="*/ 0 h 1"/>
                <a:gd name="T68" fmla="*/ 2 w 12"/>
                <a:gd name="T69" fmla="*/ 0 h 1"/>
                <a:gd name="T70" fmla="*/ 2 w 12"/>
                <a:gd name="T71" fmla="*/ 0 h 1"/>
                <a:gd name="T72" fmla="*/ 2 w 12"/>
                <a:gd name="T73" fmla="*/ 0 h 1"/>
                <a:gd name="T74" fmla="*/ 2 w 12"/>
                <a:gd name="T75" fmla="*/ 0 h 1"/>
                <a:gd name="T76" fmla="*/ 2 w 12"/>
                <a:gd name="T77" fmla="*/ 0 h 1"/>
                <a:gd name="T78" fmla="*/ 2 w 12"/>
                <a:gd name="T79" fmla="*/ 0 h 1"/>
                <a:gd name="T80" fmla="*/ 2 w 12"/>
                <a:gd name="T81" fmla="*/ 0 h 1"/>
                <a:gd name="T82" fmla="*/ 2 w 12"/>
                <a:gd name="T83" fmla="*/ 0 h 1"/>
                <a:gd name="T84" fmla="*/ 2 w 12"/>
                <a:gd name="T85" fmla="*/ 0 h 1"/>
                <a:gd name="T86" fmla="*/ 2 w 12"/>
                <a:gd name="T87" fmla="*/ 0 h 1"/>
                <a:gd name="T88" fmla="*/ 2 w 12"/>
                <a:gd name="T89" fmla="*/ 0 h 1"/>
                <a:gd name="T90" fmla="*/ 2 w 12"/>
                <a:gd name="T91" fmla="*/ 0 h 1"/>
                <a:gd name="T92" fmla="*/ 2 w 12"/>
                <a:gd name="T93" fmla="*/ 0 h 1"/>
                <a:gd name="T94" fmla="*/ 2 w 12"/>
                <a:gd name="T95" fmla="*/ 0 h 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2"/>
                <a:gd name="T145" fmla="*/ 0 h 1"/>
                <a:gd name="T146" fmla="*/ 12 w 12"/>
                <a:gd name="T147" fmla="*/ 1 h 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2" h="1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56" name="Freeform 305"/>
            <p:cNvSpPr>
              <a:spLocks/>
            </p:cNvSpPr>
            <p:nvPr/>
          </p:nvSpPr>
          <p:spPr bwMode="auto">
            <a:xfrm rot="-5388437">
              <a:off x="4492" y="3577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w 1"/>
                <a:gd name="T21" fmla="*/ 0 h 1"/>
                <a:gd name="T22" fmla="*/ 0 w 1"/>
                <a:gd name="T23" fmla="*/ 0 h 1"/>
                <a:gd name="T24" fmla="*/ 0 w 1"/>
                <a:gd name="T25" fmla="*/ 0 h 1"/>
                <a:gd name="T26" fmla="*/ 0 w 1"/>
                <a:gd name="T27" fmla="*/ 0 h 1"/>
                <a:gd name="T28" fmla="*/ 0 w 1"/>
                <a:gd name="T29" fmla="*/ 0 h 1"/>
                <a:gd name="T30" fmla="*/ 0 w 1"/>
                <a:gd name="T31" fmla="*/ 0 h 1"/>
                <a:gd name="T32" fmla="*/ 0 w 1"/>
                <a:gd name="T33" fmla="*/ 0 h 1"/>
                <a:gd name="T34" fmla="*/ 0 w 1"/>
                <a:gd name="T35" fmla="*/ 0 h 1"/>
                <a:gd name="T36" fmla="*/ 0 w 1"/>
                <a:gd name="T37" fmla="*/ 0 h 1"/>
                <a:gd name="T38" fmla="*/ 0 w 1"/>
                <a:gd name="T39" fmla="*/ 0 h 1"/>
                <a:gd name="T40" fmla="*/ 0 w 1"/>
                <a:gd name="T41" fmla="*/ 0 h 1"/>
                <a:gd name="T42" fmla="*/ 0 w 1"/>
                <a:gd name="T43" fmla="*/ 0 h 1"/>
                <a:gd name="T44" fmla="*/ 0 w 1"/>
                <a:gd name="T45" fmla="*/ 0 h 1"/>
                <a:gd name="T46" fmla="*/ 0 w 1"/>
                <a:gd name="T47" fmla="*/ 0 h 1"/>
                <a:gd name="T48" fmla="*/ 0 w 1"/>
                <a:gd name="T49" fmla="*/ 0 h 1"/>
                <a:gd name="T50" fmla="*/ 0 w 1"/>
                <a:gd name="T51" fmla="*/ 0 h 1"/>
                <a:gd name="T52" fmla="*/ 0 w 1"/>
                <a:gd name="T53" fmla="*/ 0 h 1"/>
                <a:gd name="T54" fmla="*/ 0 w 1"/>
                <a:gd name="T55" fmla="*/ 0 h 1"/>
                <a:gd name="T56" fmla="*/ 0 w 1"/>
                <a:gd name="T57" fmla="*/ 0 h 1"/>
                <a:gd name="T58" fmla="*/ 0 w 1"/>
                <a:gd name="T59" fmla="*/ 0 h 1"/>
                <a:gd name="T60" fmla="*/ 0 w 1"/>
                <a:gd name="T61" fmla="*/ 0 h 1"/>
                <a:gd name="T62" fmla="*/ 0 w 1"/>
                <a:gd name="T63" fmla="*/ 0 h 1"/>
                <a:gd name="T64" fmla="*/ 0 w 1"/>
                <a:gd name="T65" fmla="*/ 0 h 1"/>
                <a:gd name="T66" fmla="*/ 0 w 1"/>
                <a:gd name="T67" fmla="*/ 0 h 1"/>
                <a:gd name="T68" fmla="*/ 0 w 1"/>
                <a:gd name="T69" fmla="*/ 0 h 1"/>
                <a:gd name="T70" fmla="*/ 0 w 1"/>
                <a:gd name="T71" fmla="*/ 0 h 1"/>
                <a:gd name="T72" fmla="*/ 0 w 1"/>
                <a:gd name="T73" fmla="*/ 0 h 1"/>
                <a:gd name="T74" fmla="*/ 0 w 1"/>
                <a:gd name="T75" fmla="*/ 0 h 1"/>
                <a:gd name="T76" fmla="*/ 0 w 1"/>
                <a:gd name="T77" fmla="*/ 0 h 1"/>
                <a:gd name="T78" fmla="*/ 0 w 1"/>
                <a:gd name="T79" fmla="*/ 0 h 1"/>
                <a:gd name="T80" fmla="*/ 0 w 1"/>
                <a:gd name="T81" fmla="*/ 0 h 1"/>
                <a:gd name="T82" fmla="*/ 0 w 1"/>
                <a:gd name="T83" fmla="*/ 0 h 1"/>
                <a:gd name="T84" fmla="*/ 0 w 1"/>
                <a:gd name="T85" fmla="*/ 0 h 1"/>
                <a:gd name="T86" fmla="*/ 0 w 1"/>
                <a:gd name="T87" fmla="*/ 0 h 1"/>
                <a:gd name="T88" fmla="*/ 0 w 1"/>
                <a:gd name="T89" fmla="*/ 0 h 1"/>
                <a:gd name="T90" fmla="*/ 0 w 1"/>
                <a:gd name="T91" fmla="*/ 0 h 1"/>
                <a:gd name="T92" fmla="*/ 0 w 1"/>
                <a:gd name="T93" fmla="*/ 0 h 1"/>
                <a:gd name="T94" fmla="*/ 0 w 1"/>
                <a:gd name="T95" fmla="*/ 0 h 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"/>
                <a:gd name="T145" fmla="*/ 0 h 1"/>
                <a:gd name="T146" fmla="*/ 1 w 1"/>
                <a:gd name="T147" fmla="*/ 1 h 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57" name="Freeform 306"/>
            <p:cNvSpPr>
              <a:spLocks/>
            </p:cNvSpPr>
            <p:nvPr/>
          </p:nvSpPr>
          <p:spPr bwMode="auto">
            <a:xfrm rot="-5388437">
              <a:off x="4484" y="3570"/>
              <a:ext cx="8" cy="9"/>
            </a:xfrm>
            <a:custGeom>
              <a:avLst/>
              <a:gdLst>
                <a:gd name="T0" fmla="*/ 0 w 11"/>
                <a:gd name="T1" fmla="*/ 5 h 10"/>
                <a:gd name="T2" fmla="*/ 0 w 11"/>
                <a:gd name="T3" fmla="*/ 5 h 10"/>
                <a:gd name="T4" fmla="*/ 0 w 11"/>
                <a:gd name="T5" fmla="*/ 5 h 10"/>
                <a:gd name="T6" fmla="*/ 0 w 11"/>
                <a:gd name="T7" fmla="*/ 5 h 10"/>
                <a:gd name="T8" fmla="*/ 0 w 11"/>
                <a:gd name="T9" fmla="*/ 5 h 10"/>
                <a:gd name="T10" fmla="*/ 1 w 11"/>
                <a:gd name="T11" fmla="*/ 5 h 10"/>
                <a:gd name="T12" fmla="*/ 1 w 11"/>
                <a:gd name="T13" fmla="*/ 5 h 10"/>
                <a:gd name="T14" fmla="*/ 1 w 11"/>
                <a:gd name="T15" fmla="*/ 5 h 10"/>
                <a:gd name="T16" fmla="*/ 1 w 11"/>
                <a:gd name="T17" fmla="*/ 5 h 10"/>
                <a:gd name="T18" fmla="*/ 1 w 11"/>
                <a:gd name="T19" fmla="*/ 5 h 10"/>
                <a:gd name="T20" fmla="*/ 1 w 11"/>
                <a:gd name="T21" fmla="*/ 5 h 10"/>
                <a:gd name="T22" fmla="*/ 1 w 11"/>
                <a:gd name="T23" fmla="*/ 5 h 10"/>
                <a:gd name="T24" fmla="*/ 1 w 11"/>
                <a:gd name="T25" fmla="*/ 5 h 10"/>
                <a:gd name="T26" fmla="*/ 1 w 11"/>
                <a:gd name="T27" fmla="*/ 5 h 10"/>
                <a:gd name="T28" fmla="*/ 1 w 11"/>
                <a:gd name="T29" fmla="*/ 5 h 10"/>
                <a:gd name="T30" fmla="*/ 1 w 11"/>
                <a:gd name="T31" fmla="*/ 5 h 10"/>
                <a:gd name="T32" fmla="*/ 1 w 11"/>
                <a:gd name="T33" fmla="*/ 5 h 10"/>
                <a:gd name="T34" fmla="*/ 1 w 11"/>
                <a:gd name="T35" fmla="*/ 5 h 10"/>
                <a:gd name="T36" fmla="*/ 1 w 11"/>
                <a:gd name="T37" fmla="*/ 5 h 10"/>
                <a:gd name="T38" fmla="*/ 1 w 11"/>
                <a:gd name="T39" fmla="*/ 5 h 10"/>
                <a:gd name="T40" fmla="*/ 1 w 11"/>
                <a:gd name="T41" fmla="*/ 5 h 10"/>
                <a:gd name="T42" fmla="*/ 1 w 11"/>
                <a:gd name="T43" fmla="*/ 5 h 10"/>
                <a:gd name="T44" fmla="*/ 1 w 11"/>
                <a:gd name="T45" fmla="*/ 5 h 10"/>
                <a:gd name="T46" fmla="*/ 1 w 11"/>
                <a:gd name="T47" fmla="*/ 5 h 10"/>
                <a:gd name="T48" fmla="*/ 1 w 11"/>
                <a:gd name="T49" fmla="*/ 5 h 10"/>
                <a:gd name="T50" fmla="*/ 1 w 11"/>
                <a:gd name="T51" fmla="*/ 5 h 10"/>
                <a:gd name="T52" fmla="*/ 1 w 11"/>
                <a:gd name="T53" fmla="*/ 5 h 10"/>
                <a:gd name="T54" fmla="*/ 1 w 11"/>
                <a:gd name="T55" fmla="*/ 0 h 10"/>
                <a:gd name="T56" fmla="*/ 1 w 11"/>
                <a:gd name="T57" fmla="*/ 0 h 10"/>
                <a:gd name="T58" fmla="*/ 1 w 11"/>
                <a:gd name="T59" fmla="*/ 0 h 10"/>
                <a:gd name="T60" fmla="*/ 1 w 11"/>
                <a:gd name="T61" fmla="*/ 0 h 10"/>
                <a:gd name="T62" fmla="*/ 1 w 11"/>
                <a:gd name="T63" fmla="*/ 0 h 10"/>
                <a:gd name="T64" fmla="*/ 1 w 11"/>
                <a:gd name="T65" fmla="*/ 0 h 10"/>
                <a:gd name="T66" fmla="*/ 1 w 11"/>
                <a:gd name="T67" fmla="*/ 0 h 10"/>
                <a:gd name="T68" fmla="*/ 1 w 11"/>
                <a:gd name="T69" fmla="*/ 0 h 10"/>
                <a:gd name="T70" fmla="*/ 1 w 11"/>
                <a:gd name="T71" fmla="*/ 0 h 10"/>
                <a:gd name="T72" fmla="*/ 1 w 11"/>
                <a:gd name="T73" fmla="*/ 0 h 10"/>
                <a:gd name="T74" fmla="*/ 1 w 11"/>
                <a:gd name="T75" fmla="*/ 0 h 10"/>
                <a:gd name="T76" fmla="*/ 1 w 11"/>
                <a:gd name="T77" fmla="*/ 0 h 10"/>
                <a:gd name="T78" fmla="*/ 1 w 11"/>
                <a:gd name="T79" fmla="*/ 0 h 10"/>
                <a:gd name="T80" fmla="*/ 1 w 11"/>
                <a:gd name="T81" fmla="*/ 0 h 10"/>
                <a:gd name="T82" fmla="*/ 1 w 11"/>
                <a:gd name="T83" fmla="*/ 0 h 10"/>
                <a:gd name="T84" fmla="*/ 1 w 11"/>
                <a:gd name="T85" fmla="*/ 0 h 10"/>
                <a:gd name="T86" fmla="*/ 1 w 11"/>
                <a:gd name="T87" fmla="*/ 0 h 10"/>
                <a:gd name="T88" fmla="*/ 1 w 11"/>
                <a:gd name="T89" fmla="*/ 0 h 10"/>
                <a:gd name="T90" fmla="*/ 1 w 11"/>
                <a:gd name="T91" fmla="*/ 0 h 10"/>
                <a:gd name="T92" fmla="*/ 1 w 11"/>
                <a:gd name="T93" fmla="*/ 0 h 10"/>
                <a:gd name="T94" fmla="*/ 1 w 11"/>
                <a:gd name="T95" fmla="*/ 0 h 10"/>
                <a:gd name="T96" fmla="*/ 1 w 11"/>
                <a:gd name="T97" fmla="*/ 0 h 10"/>
                <a:gd name="T98" fmla="*/ 1 w 11"/>
                <a:gd name="T99" fmla="*/ 0 h 10"/>
                <a:gd name="T100" fmla="*/ 1 w 11"/>
                <a:gd name="T101" fmla="*/ 0 h 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10"/>
                <a:gd name="T155" fmla="*/ 11 w 11"/>
                <a:gd name="T156" fmla="*/ 10 h 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10">
                  <a:moveTo>
                    <a:pt x="0" y="10"/>
                  </a:moveTo>
                  <a:lnTo>
                    <a:pt x="0" y="10"/>
                  </a:lnTo>
                  <a:lnTo>
                    <a:pt x="11" y="10"/>
                  </a:lnTo>
                  <a:lnTo>
                    <a:pt x="11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58" name="Freeform 307"/>
            <p:cNvSpPr>
              <a:spLocks/>
            </p:cNvSpPr>
            <p:nvPr/>
          </p:nvSpPr>
          <p:spPr bwMode="auto">
            <a:xfrm rot="-5388437">
              <a:off x="4475" y="3562"/>
              <a:ext cx="8" cy="9"/>
            </a:xfrm>
            <a:custGeom>
              <a:avLst/>
              <a:gdLst>
                <a:gd name="T0" fmla="*/ 0 w 12"/>
                <a:gd name="T1" fmla="*/ 5 h 10"/>
                <a:gd name="T2" fmla="*/ 0 w 12"/>
                <a:gd name="T3" fmla="*/ 5 h 10"/>
                <a:gd name="T4" fmla="*/ 0 w 12"/>
                <a:gd name="T5" fmla="*/ 5 h 10"/>
                <a:gd name="T6" fmla="*/ 0 w 12"/>
                <a:gd name="T7" fmla="*/ 5 h 10"/>
                <a:gd name="T8" fmla="*/ 0 w 12"/>
                <a:gd name="T9" fmla="*/ 5 h 10"/>
                <a:gd name="T10" fmla="*/ 0 w 12"/>
                <a:gd name="T11" fmla="*/ 5 h 10"/>
                <a:gd name="T12" fmla="*/ 0 w 12"/>
                <a:gd name="T13" fmla="*/ 5 h 10"/>
                <a:gd name="T14" fmla="*/ 0 w 12"/>
                <a:gd name="T15" fmla="*/ 5 h 10"/>
                <a:gd name="T16" fmla="*/ 0 w 12"/>
                <a:gd name="T17" fmla="*/ 5 h 10"/>
                <a:gd name="T18" fmla="*/ 0 w 12"/>
                <a:gd name="T19" fmla="*/ 5 h 10"/>
                <a:gd name="T20" fmla="*/ 0 w 12"/>
                <a:gd name="T21" fmla="*/ 5 h 10"/>
                <a:gd name="T22" fmla="*/ 0 w 12"/>
                <a:gd name="T23" fmla="*/ 5 h 10"/>
                <a:gd name="T24" fmla="*/ 0 w 12"/>
                <a:gd name="T25" fmla="*/ 5 h 10"/>
                <a:gd name="T26" fmla="*/ 0 w 12"/>
                <a:gd name="T27" fmla="*/ 5 h 10"/>
                <a:gd name="T28" fmla="*/ 0 w 12"/>
                <a:gd name="T29" fmla="*/ 5 h 10"/>
                <a:gd name="T30" fmla="*/ 0 w 12"/>
                <a:gd name="T31" fmla="*/ 5 h 10"/>
                <a:gd name="T32" fmla="*/ 0 w 12"/>
                <a:gd name="T33" fmla="*/ 5 h 10"/>
                <a:gd name="T34" fmla="*/ 0 w 12"/>
                <a:gd name="T35" fmla="*/ 5 h 10"/>
                <a:gd name="T36" fmla="*/ 0 w 12"/>
                <a:gd name="T37" fmla="*/ 5 h 10"/>
                <a:gd name="T38" fmla="*/ 0 w 12"/>
                <a:gd name="T39" fmla="*/ 5 h 10"/>
                <a:gd name="T40" fmla="*/ 0 w 12"/>
                <a:gd name="T41" fmla="*/ 5 h 10"/>
                <a:gd name="T42" fmla="*/ 0 w 12"/>
                <a:gd name="T43" fmla="*/ 5 h 10"/>
                <a:gd name="T44" fmla="*/ 1 w 12"/>
                <a:gd name="T45" fmla="*/ 5 h 10"/>
                <a:gd name="T46" fmla="*/ 1 w 12"/>
                <a:gd name="T47" fmla="*/ 5 h 10"/>
                <a:gd name="T48" fmla="*/ 1 w 12"/>
                <a:gd name="T49" fmla="*/ 5 h 10"/>
                <a:gd name="T50" fmla="*/ 1 w 12"/>
                <a:gd name="T51" fmla="*/ 5 h 10"/>
                <a:gd name="T52" fmla="*/ 1 w 12"/>
                <a:gd name="T53" fmla="*/ 0 h 10"/>
                <a:gd name="T54" fmla="*/ 1 w 12"/>
                <a:gd name="T55" fmla="*/ 0 h 10"/>
                <a:gd name="T56" fmla="*/ 1 w 12"/>
                <a:gd name="T57" fmla="*/ 0 h 10"/>
                <a:gd name="T58" fmla="*/ 1 w 12"/>
                <a:gd name="T59" fmla="*/ 0 h 10"/>
                <a:gd name="T60" fmla="*/ 1 w 12"/>
                <a:gd name="T61" fmla="*/ 0 h 10"/>
                <a:gd name="T62" fmla="*/ 1 w 12"/>
                <a:gd name="T63" fmla="*/ 0 h 10"/>
                <a:gd name="T64" fmla="*/ 1 w 12"/>
                <a:gd name="T65" fmla="*/ 0 h 10"/>
                <a:gd name="T66" fmla="*/ 1 w 12"/>
                <a:gd name="T67" fmla="*/ 0 h 10"/>
                <a:gd name="T68" fmla="*/ 1 w 12"/>
                <a:gd name="T69" fmla="*/ 0 h 10"/>
                <a:gd name="T70" fmla="*/ 1 w 12"/>
                <a:gd name="T71" fmla="*/ 0 h 10"/>
                <a:gd name="T72" fmla="*/ 1 w 12"/>
                <a:gd name="T73" fmla="*/ 0 h 10"/>
                <a:gd name="T74" fmla="*/ 1 w 12"/>
                <a:gd name="T75" fmla="*/ 0 h 10"/>
                <a:gd name="T76" fmla="*/ 1 w 12"/>
                <a:gd name="T77" fmla="*/ 0 h 10"/>
                <a:gd name="T78" fmla="*/ 1 w 12"/>
                <a:gd name="T79" fmla="*/ 0 h 10"/>
                <a:gd name="T80" fmla="*/ 1 w 12"/>
                <a:gd name="T81" fmla="*/ 0 h 10"/>
                <a:gd name="T82" fmla="*/ 1 w 12"/>
                <a:gd name="T83" fmla="*/ 0 h 10"/>
                <a:gd name="T84" fmla="*/ 1 w 12"/>
                <a:gd name="T85" fmla="*/ 0 h 10"/>
                <a:gd name="T86" fmla="*/ 1 w 12"/>
                <a:gd name="T87" fmla="*/ 0 h 10"/>
                <a:gd name="T88" fmla="*/ 1 w 12"/>
                <a:gd name="T89" fmla="*/ 0 h 10"/>
                <a:gd name="T90" fmla="*/ 1 w 12"/>
                <a:gd name="T91" fmla="*/ 0 h 10"/>
                <a:gd name="T92" fmla="*/ 1 w 12"/>
                <a:gd name="T93" fmla="*/ 0 h 10"/>
                <a:gd name="T94" fmla="*/ 1 w 12"/>
                <a:gd name="T95" fmla="*/ 0 h 10"/>
                <a:gd name="T96" fmla="*/ 1 w 12"/>
                <a:gd name="T97" fmla="*/ 0 h 10"/>
                <a:gd name="T98" fmla="*/ 1 w 12"/>
                <a:gd name="T99" fmla="*/ 0 h 10"/>
                <a:gd name="T100" fmla="*/ 1 w 12"/>
                <a:gd name="T101" fmla="*/ 0 h 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0"/>
                <a:gd name="T155" fmla="*/ 12 w 12"/>
                <a:gd name="T156" fmla="*/ 10 h 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0">
                  <a:moveTo>
                    <a:pt x="0" y="10"/>
                  </a:moveTo>
                  <a:lnTo>
                    <a:pt x="0" y="10"/>
                  </a:lnTo>
                  <a:lnTo>
                    <a:pt x="12" y="10"/>
                  </a:lnTo>
                  <a:lnTo>
                    <a:pt x="12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59" name="Freeform 308"/>
            <p:cNvSpPr>
              <a:spLocks/>
            </p:cNvSpPr>
            <p:nvPr/>
          </p:nvSpPr>
          <p:spPr bwMode="auto">
            <a:xfrm rot="-5388437">
              <a:off x="4461" y="3549"/>
              <a:ext cx="9" cy="18"/>
            </a:xfrm>
            <a:custGeom>
              <a:avLst/>
              <a:gdLst>
                <a:gd name="T0" fmla="*/ 0 w 12"/>
                <a:gd name="T1" fmla="*/ 9 h 19"/>
                <a:gd name="T2" fmla="*/ 0 w 12"/>
                <a:gd name="T3" fmla="*/ 9 h 19"/>
                <a:gd name="T4" fmla="*/ 0 w 12"/>
                <a:gd name="T5" fmla="*/ 9 h 19"/>
                <a:gd name="T6" fmla="*/ 0 w 12"/>
                <a:gd name="T7" fmla="*/ 9 h 19"/>
                <a:gd name="T8" fmla="*/ 0 w 12"/>
                <a:gd name="T9" fmla="*/ 9 h 19"/>
                <a:gd name="T10" fmla="*/ 0 w 12"/>
                <a:gd name="T11" fmla="*/ 9 h 19"/>
                <a:gd name="T12" fmla="*/ 0 w 12"/>
                <a:gd name="T13" fmla="*/ 9 h 19"/>
                <a:gd name="T14" fmla="*/ 0 w 12"/>
                <a:gd name="T15" fmla="*/ 9 h 19"/>
                <a:gd name="T16" fmla="*/ 0 w 12"/>
                <a:gd name="T17" fmla="*/ 9 h 19"/>
                <a:gd name="T18" fmla="*/ 0 w 12"/>
                <a:gd name="T19" fmla="*/ 9 h 19"/>
                <a:gd name="T20" fmla="*/ 0 w 12"/>
                <a:gd name="T21" fmla="*/ 9 h 19"/>
                <a:gd name="T22" fmla="*/ 0 w 12"/>
                <a:gd name="T23" fmla="*/ 9 h 19"/>
                <a:gd name="T24" fmla="*/ 0 w 12"/>
                <a:gd name="T25" fmla="*/ 9 h 19"/>
                <a:gd name="T26" fmla="*/ 0 w 12"/>
                <a:gd name="T27" fmla="*/ 9 h 19"/>
                <a:gd name="T28" fmla="*/ 0 w 12"/>
                <a:gd name="T29" fmla="*/ 9 h 19"/>
                <a:gd name="T30" fmla="*/ 0 w 12"/>
                <a:gd name="T31" fmla="*/ 9 h 19"/>
                <a:gd name="T32" fmla="*/ 0 w 12"/>
                <a:gd name="T33" fmla="*/ 9 h 19"/>
                <a:gd name="T34" fmla="*/ 0 w 12"/>
                <a:gd name="T35" fmla="*/ 9 h 19"/>
                <a:gd name="T36" fmla="*/ 0 w 12"/>
                <a:gd name="T37" fmla="*/ 9 h 19"/>
                <a:gd name="T38" fmla="*/ 0 w 12"/>
                <a:gd name="T39" fmla="*/ 9 h 19"/>
                <a:gd name="T40" fmla="*/ 0 w 12"/>
                <a:gd name="T41" fmla="*/ 9 h 19"/>
                <a:gd name="T42" fmla="*/ 0 w 12"/>
                <a:gd name="T43" fmla="*/ 9 h 19"/>
                <a:gd name="T44" fmla="*/ 0 w 12"/>
                <a:gd name="T45" fmla="*/ 9 h 19"/>
                <a:gd name="T46" fmla="*/ 0 w 12"/>
                <a:gd name="T47" fmla="*/ 9 h 19"/>
                <a:gd name="T48" fmla="*/ 0 w 12"/>
                <a:gd name="T49" fmla="*/ 9 h 19"/>
                <a:gd name="T50" fmla="*/ 0 w 12"/>
                <a:gd name="T51" fmla="*/ 9 h 19"/>
                <a:gd name="T52" fmla="*/ 0 w 12"/>
                <a:gd name="T53" fmla="*/ 9 h 19"/>
                <a:gd name="T54" fmla="*/ 0 w 12"/>
                <a:gd name="T55" fmla="*/ 9 h 19"/>
                <a:gd name="T56" fmla="*/ 0 w 12"/>
                <a:gd name="T57" fmla="*/ 9 h 19"/>
                <a:gd name="T58" fmla="*/ 0 w 12"/>
                <a:gd name="T59" fmla="*/ 9 h 19"/>
                <a:gd name="T60" fmla="*/ 0 w 12"/>
                <a:gd name="T61" fmla="*/ 9 h 19"/>
                <a:gd name="T62" fmla="*/ 0 w 12"/>
                <a:gd name="T63" fmla="*/ 9 h 19"/>
                <a:gd name="T64" fmla="*/ 0 w 12"/>
                <a:gd name="T65" fmla="*/ 9 h 19"/>
                <a:gd name="T66" fmla="*/ 0 w 12"/>
                <a:gd name="T67" fmla="*/ 9 h 19"/>
                <a:gd name="T68" fmla="*/ 0 w 12"/>
                <a:gd name="T69" fmla="*/ 9 h 19"/>
                <a:gd name="T70" fmla="*/ 0 w 12"/>
                <a:gd name="T71" fmla="*/ 9 h 19"/>
                <a:gd name="T72" fmla="*/ 0 w 12"/>
                <a:gd name="T73" fmla="*/ 9 h 19"/>
                <a:gd name="T74" fmla="*/ 0 w 12"/>
                <a:gd name="T75" fmla="*/ 9 h 19"/>
                <a:gd name="T76" fmla="*/ 0 w 12"/>
                <a:gd name="T77" fmla="*/ 9 h 19"/>
                <a:gd name="T78" fmla="*/ 2 w 12"/>
                <a:gd name="T79" fmla="*/ 9 h 19"/>
                <a:gd name="T80" fmla="*/ 2 w 12"/>
                <a:gd name="T81" fmla="*/ 9 h 19"/>
                <a:gd name="T82" fmla="*/ 2 w 12"/>
                <a:gd name="T83" fmla="*/ 0 h 19"/>
                <a:gd name="T84" fmla="*/ 2 w 12"/>
                <a:gd name="T85" fmla="*/ 0 h 19"/>
                <a:gd name="T86" fmla="*/ 2 w 12"/>
                <a:gd name="T87" fmla="*/ 0 h 19"/>
                <a:gd name="T88" fmla="*/ 2 w 12"/>
                <a:gd name="T89" fmla="*/ 0 h 19"/>
                <a:gd name="T90" fmla="*/ 2 w 12"/>
                <a:gd name="T91" fmla="*/ 0 h 19"/>
                <a:gd name="T92" fmla="*/ 2 w 12"/>
                <a:gd name="T93" fmla="*/ 0 h 19"/>
                <a:gd name="T94" fmla="*/ 2 w 12"/>
                <a:gd name="T95" fmla="*/ 0 h 19"/>
                <a:gd name="T96" fmla="*/ 2 w 12"/>
                <a:gd name="T97" fmla="*/ 0 h 19"/>
                <a:gd name="T98" fmla="*/ 2 w 12"/>
                <a:gd name="T99" fmla="*/ 0 h 19"/>
                <a:gd name="T100" fmla="*/ 2 w 12"/>
                <a:gd name="T101" fmla="*/ 0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9"/>
                <a:gd name="T155" fmla="*/ 12 w 12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9">
                  <a:moveTo>
                    <a:pt x="0" y="19"/>
                  </a:moveTo>
                  <a:lnTo>
                    <a:pt x="0" y="19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60" name="Freeform 309"/>
            <p:cNvSpPr>
              <a:spLocks/>
            </p:cNvSpPr>
            <p:nvPr/>
          </p:nvSpPr>
          <p:spPr bwMode="auto">
            <a:xfrm rot="-5388437">
              <a:off x="4447" y="3544"/>
              <a:ext cx="1" cy="18"/>
            </a:xfrm>
            <a:custGeom>
              <a:avLst/>
              <a:gdLst>
                <a:gd name="T0" fmla="*/ 0 w 1"/>
                <a:gd name="T1" fmla="*/ 5 h 20"/>
                <a:gd name="T2" fmla="*/ 0 w 1"/>
                <a:gd name="T3" fmla="*/ 5 h 20"/>
                <a:gd name="T4" fmla="*/ 0 w 1"/>
                <a:gd name="T5" fmla="*/ 5 h 20"/>
                <a:gd name="T6" fmla="*/ 0 w 1"/>
                <a:gd name="T7" fmla="*/ 5 h 20"/>
                <a:gd name="T8" fmla="*/ 0 w 1"/>
                <a:gd name="T9" fmla="*/ 5 h 20"/>
                <a:gd name="T10" fmla="*/ 0 w 1"/>
                <a:gd name="T11" fmla="*/ 5 h 20"/>
                <a:gd name="T12" fmla="*/ 0 w 1"/>
                <a:gd name="T13" fmla="*/ 5 h 20"/>
                <a:gd name="T14" fmla="*/ 0 w 1"/>
                <a:gd name="T15" fmla="*/ 5 h 20"/>
                <a:gd name="T16" fmla="*/ 0 w 1"/>
                <a:gd name="T17" fmla="*/ 5 h 20"/>
                <a:gd name="T18" fmla="*/ 0 w 1"/>
                <a:gd name="T19" fmla="*/ 5 h 20"/>
                <a:gd name="T20" fmla="*/ 0 w 1"/>
                <a:gd name="T21" fmla="*/ 5 h 20"/>
                <a:gd name="T22" fmla="*/ 0 w 1"/>
                <a:gd name="T23" fmla="*/ 5 h 20"/>
                <a:gd name="T24" fmla="*/ 0 w 1"/>
                <a:gd name="T25" fmla="*/ 5 h 20"/>
                <a:gd name="T26" fmla="*/ 0 w 1"/>
                <a:gd name="T27" fmla="*/ 5 h 20"/>
                <a:gd name="T28" fmla="*/ 0 w 1"/>
                <a:gd name="T29" fmla="*/ 5 h 20"/>
                <a:gd name="T30" fmla="*/ 0 w 1"/>
                <a:gd name="T31" fmla="*/ 5 h 20"/>
                <a:gd name="T32" fmla="*/ 0 w 1"/>
                <a:gd name="T33" fmla="*/ 5 h 20"/>
                <a:gd name="T34" fmla="*/ 0 w 1"/>
                <a:gd name="T35" fmla="*/ 5 h 20"/>
                <a:gd name="T36" fmla="*/ 0 w 1"/>
                <a:gd name="T37" fmla="*/ 5 h 20"/>
                <a:gd name="T38" fmla="*/ 0 w 1"/>
                <a:gd name="T39" fmla="*/ 5 h 20"/>
                <a:gd name="T40" fmla="*/ 0 w 1"/>
                <a:gd name="T41" fmla="*/ 5 h 20"/>
                <a:gd name="T42" fmla="*/ 0 w 1"/>
                <a:gd name="T43" fmla="*/ 5 h 20"/>
                <a:gd name="T44" fmla="*/ 0 w 1"/>
                <a:gd name="T45" fmla="*/ 5 h 20"/>
                <a:gd name="T46" fmla="*/ 0 w 1"/>
                <a:gd name="T47" fmla="*/ 5 h 20"/>
                <a:gd name="T48" fmla="*/ 0 w 1"/>
                <a:gd name="T49" fmla="*/ 5 h 20"/>
                <a:gd name="T50" fmla="*/ 0 w 1"/>
                <a:gd name="T51" fmla="*/ 5 h 20"/>
                <a:gd name="T52" fmla="*/ 0 w 1"/>
                <a:gd name="T53" fmla="*/ 5 h 20"/>
                <a:gd name="T54" fmla="*/ 0 w 1"/>
                <a:gd name="T55" fmla="*/ 5 h 20"/>
                <a:gd name="T56" fmla="*/ 0 w 1"/>
                <a:gd name="T57" fmla="*/ 5 h 20"/>
                <a:gd name="T58" fmla="*/ 0 w 1"/>
                <a:gd name="T59" fmla="*/ 5 h 20"/>
                <a:gd name="T60" fmla="*/ 0 w 1"/>
                <a:gd name="T61" fmla="*/ 5 h 20"/>
                <a:gd name="T62" fmla="*/ 0 w 1"/>
                <a:gd name="T63" fmla="*/ 5 h 20"/>
                <a:gd name="T64" fmla="*/ 0 w 1"/>
                <a:gd name="T65" fmla="*/ 5 h 20"/>
                <a:gd name="T66" fmla="*/ 0 w 1"/>
                <a:gd name="T67" fmla="*/ 5 h 20"/>
                <a:gd name="T68" fmla="*/ 0 w 1"/>
                <a:gd name="T69" fmla="*/ 5 h 20"/>
                <a:gd name="T70" fmla="*/ 0 w 1"/>
                <a:gd name="T71" fmla="*/ 5 h 20"/>
                <a:gd name="T72" fmla="*/ 0 w 1"/>
                <a:gd name="T73" fmla="*/ 5 h 20"/>
                <a:gd name="T74" fmla="*/ 0 w 1"/>
                <a:gd name="T75" fmla="*/ 5 h 20"/>
                <a:gd name="T76" fmla="*/ 0 w 1"/>
                <a:gd name="T77" fmla="*/ 5 h 20"/>
                <a:gd name="T78" fmla="*/ 0 w 1"/>
                <a:gd name="T79" fmla="*/ 5 h 20"/>
                <a:gd name="T80" fmla="*/ 0 w 1"/>
                <a:gd name="T81" fmla="*/ 0 h 20"/>
                <a:gd name="T82" fmla="*/ 0 w 1"/>
                <a:gd name="T83" fmla="*/ 0 h 20"/>
                <a:gd name="T84" fmla="*/ 0 w 1"/>
                <a:gd name="T85" fmla="*/ 0 h 20"/>
                <a:gd name="T86" fmla="*/ 0 w 1"/>
                <a:gd name="T87" fmla="*/ 0 h 20"/>
                <a:gd name="T88" fmla="*/ 0 w 1"/>
                <a:gd name="T89" fmla="*/ 0 h 20"/>
                <a:gd name="T90" fmla="*/ 0 w 1"/>
                <a:gd name="T91" fmla="*/ 0 h 20"/>
                <a:gd name="T92" fmla="*/ 0 w 1"/>
                <a:gd name="T93" fmla="*/ 0 h 20"/>
                <a:gd name="T94" fmla="*/ 0 w 1"/>
                <a:gd name="T95" fmla="*/ 0 h 20"/>
                <a:gd name="T96" fmla="*/ 0 w 1"/>
                <a:gd name="T97" fmla="*/ 0 h 20"/>
                <a:gd name="T98" fmla="*/ 0 w 1"/>
                <a:gd name="T99" fmla="*/ 0 h 20"/>
                <a:gd name="T100" fmla="*/ 0 w 1"/>
                <a:gd name="T101" fmla="*/ 0 h 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"/>
                <a:gd name="T154" fmla="*/ 0 h 20"/>
                <a:gd name="T155" fmla="*/ 1 w 1"/>
                <a:gd name="T156" fmla="*/ 20 h 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" h="20">
                  <a:moveTo>
                    <a:pt x="0" y="20"/>
                  </a:move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61" name="Freeform 310"/>
            <p:cNvSpPr>
              <a:spLocks/>
            </p:cNvSpPr>
            <p:nvPr/>
          </p:nvSpPr>
          <p:spPr bwMode="auto">
            <a:xfrm rot="-5388437">
              <a:off x="4426" y="3541"/>
              <a:ext cx="8" cy="18"/>
            </a:xfrm>
            <a:custGeom>
              <a:avLst/>
              <a:gdLst>
                <a:gd name="T0" fmla="*/ 0 w 11"/>
                <a:gd name="T1" fmla="*/ 9 h 19"/>
                <a:gd name="T2" fmla="*/ 0 w 11"/>
                <a:gd name="T3" fmla="*/ 9 h 19"/>
                <a:gd name="T4" fmla="*/ 0 w 11"/>
                <a:gd name="T5" fmla="*/ 9 h 19"/>
                <a:gd name="T6" fmla="*/ 0 w 11"/>
                <a:gd name="T7" fmla="*/ 9 h 19"/>
                <a:gd name="T8" fmla="*/ 0 w 11"/>
                <a:gd name="T9" fmla="*/ 9 h 19"/>
                <a:gd name="T10" fmla="*/ 0 w 11"/>
                <a:gd name="T11" fmla="*/ 9 h 19"/>
                <a:gd name="T12" fmla="*/ 1 w 11"/>
                <a:gd name="T13" fmla="*/ 9 h 19"/>
                <a:gd name="T14" fmla="*/ 1 w 11"/>
                <a:gd name="T15" fmla="*/ 9 h 19"/>
                <a:gd name="T16" fmla="*/ 1 w 11"/>
                <a:gd name="T17" fmla="*/ 9 h 19"/>
                <a:gd name="T18" fmla="*/ 1 w 11"/>
                <a:gd name="T19" fmla="*/ 9 h 19"/>
                <a:gd name="T20" fmla="*/ 1 w 11"/>
                <a:gd name="T21" fmla="*/ 9 h 19"/>
                <a:gd name="T22" fmla="*/ 1 w 11"/>
                <a:gd name="T23" fmla="*/ 9 h 19"/>
                <a:gd name="T24" fmla="*/ 1 w 11"/>
                <a:gd name="T25" fmla="*/ 9 h 19"/>
                <a:gd name="T26" fmla="*/ 1 w 11"/>
                <a:gd name="T27" fmla="*/ 9 h 19"/>
                <a:gd name="T28" fmla="*/ 1 w 11"/>
                <a:gd name="T29" fmla="*/ 9 h 19"/>
                <a:gd name="T30" fmla="*/ 1 w 11"/>
                <a:gd name="T31" fmla="*/ 9 h 19"/>
                <a:gd name="T32" fmla="*/ 1 w 11"/>
                <a:gd name="T33" fmla="*/ 9 h 19"/>
                <a:gd name="T34" fmla="*/ 1 w 11"/>
                <a:gd name="T35" fmla="*/ 9 h 19"/>
                <a:gd name="T36" fmla="*/ 1 w 11"/>
                <a:gd name="T37" fmla="*/ 9 h 19"/>
                <a:gd name="T38" fmla="*/ 1 w 11"/>
                <a:gd name="T39" fmla="*/ 9 h 19"/>
                <a:gd name="T40" fmla="*/ 1 w 11"/>
                <a:gd name="T41" fmla="*/ 9 h 19"/>
                <a:gd name="T42" fmla="*/ 1 w 11"/>
                <a:gd name="T43" fmla="*/ 9 h 19"/>
                <a:gd name="T44" fmla="*/ 1 w 11"/>
                <a:gd name="T45" fmla="*/ 9 h 19"/>
                <a:gd name="T46" fmla="*/ 1 w 11"/>
                <a:gd name="T47" fmla="*/ 9 h 19"/>
                <a:gd name="T48" fmla="*/ 1 w 11"/>
                <a:gd name="T49" fmla="*/ 9 h 19"/>
                <a:gd name="T50" fmla="*/ 1 w 11"/>
                <a:gd name="T51" fmla="*/ 9 h 19"/>
                <a:gd name="T52" fmla="*/ 1 w 11"/>
                <a:gd name="T53" fmla="*/ 9 h 19"/>
                <a:gd name="T54" fmla="*/ 1 w 11"/>
                <a:gd name="T55" fmla="*/ 9 h 19"/>
                <a:gd name="T56" fmla="*/ 1 w 11"/>
                <a:gd name="T57" fmla="*/ 9 h 19"/>
                <a:gd name="T58" fmla="*/ 1 w 11"/>
                <a:gd name="T59" fmla="*/ 9 h 19"/>
                <a:gd name="T60" fmla="*/ 1 w 11"/>
                <a:gd name="T61" fmla="*/ 9 h 19"/>
                <a:gd name="T62" fmla="*/ 1 w 11"/>
                <a:gd name="T63" fmla="*/ 9 h 19"/>
                <a:gd name="T64" fmla="*/ 1 w 11"/>
                <a:gd name="T65" fmla="*/ 0 h 19"/>
                <a:gd name="T66" fmla="*/ 1 w 11"/>
                <a:gd name="T67" fmla="*/ 0 h 19"/>
                <a:gd name="T68" fmla="*/ 1 w 11"/>
                <a:gd name="T69" fmla="*/ 0 h 19"/>
                <a:gd name="T70" fmla="*/ 1 w 11"/>
                <a:gd name="T71" fmla="*/ 0 h 19"/>
                <a:gd name="T72" fmla="*/ 1 w 11"/>
                <a:gd name="T73" fmla="*/ 0 h 19"/>
                <a:gd name="T74" fmla="*/ 1 w 11"/>
                <a:gd name="T75" fmla="*/ 0 h 19"/>
                <a:gd name="T76" fmla="*/ 1 w 11"/>
                <a:gd name="T77" fmla="*/ 0 h 19"/>
                <a:gd name="T78" fmla="*/ 1 w 11"/>
                <a:gd name="T79" fmla="*/ 0 h 19"/>
                <a:gd name="T80" fmla="*/ 1 w 11"/>
                <a:gd name="T81" fmla="*/ 0 h 19"/>
                <a:gd name="T82" fmla="*/ 1 w 11"/>
                <a:gd name="T83" fmla="*/ 0 h 19"/>
                <a:gd name="T84" fmla="*/ 1 w 11"/>
                <a:gd name="T85" fmla="*/ 0 h 19"/>
                <a:gd name="T86" fmla="*/ 1 w 11"/>
                <a:gd name="T87" fmla="*/ 0 h 19"/>
                <a:gd name="T88" fmla="*/ 1 w 11"/>
                <a:gd name="T89" fmla="*/ 0 h 19"/>
                <a:gd name="T90" fmla="*/ 1 w 11"/>
                <a:gd name="T91" fmla="*/ 0 h 19"/>
                <a:gd name="T92" fmla="*/ 1 w 11"/>
                <a:gd name="T93" fmla="*/ 0 h 19"/>
                <a:gd name="T94" fmla="*/ 1 w 11"/>
                <a:gd name="T95" fmla="*/ 0 h 19"/>
                <a:gd name="T96" fmla="*/ 1 w 11"/>
                <a:gd name="T97" fmla="*/ 0 h 19"/>
                <a:gd name="T98" fmla="*/ 1 w 11"/>
                <a:gd name="T99" fmla="*/ 0 h 1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"/>
                <a:gd name="T151" fmla="*/ 0 h 19"/>
                <a:gd name="T152" fmla="*/ 11 w 11"/>
                <a:gd name="T153" fmla="*/ 19 h 1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" h="19">
                  <a:moveTo>
                    <a:pt x="0" y="19"/>
                  </a:moveTo>
                  <a:lnTo>
                    <a:pt x="0" y="19"/>
                  </a:lnTo>
                  <a:lnTo>
                    <a:pt x="11" y="19"/>
                  </a:lnTo>
                  <a:lnTo>
                    <a:pt x="11" y="9"/>
                  </a:lnTo>
                  <a:lnTo>
                    <a:pt x="11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62" name="Freeform 311"/>
            <p:cNvSpPr>
              <a:spLocks/>
            </p:cNvSpPr>
            <p:nvPr/>
          </p:nvSpPr>
          <p:spPr bwMode="auto">
            <a:xfrm rot="-5388437">
              <a:off x="4404" y="3528"/>
              <a:ext cx="8" cy="27"/>
            </a:xfrm>
            <a:custGeom>
              <a:avLst/>
              <a:gdLst>
                <a:gd name="T0" fmla="*/ 0 w 12"/>
                <a:gd name="T1" fmla="*/ 5 h 30"/>
                <a:gd name="T2" fmla="*/ 0 w 12"/>
                <a:gd name="T3" fmla="*/ 5 h 30"/>
                <a:gd name="T4" fmla="*/ 0 w 12"/>
                <a:gd name="T5" fmla="*/ 5 h 30"/>
                <a:gd name="T6" fmla="*/ 0 w 12"/>
                <a:gd name="T7" fmla="*/ 5 h 30"/>
                <a:gd name="T8" fmla="*/ 0 w 12"/>
                <a:gd name="T9" fmla="*/ 5 h 30"/>
                <a:gd name="T10" fmla="*/ 0 w 12"/>
                <a:gd name="T11" fmla="*/ 5 h 30"/>
                <a:gd name="T12" fmla="*/ 0 w 12"/>
                <a:gd name="T13" fmla="*/ 5 h 30"/>
                <a:gd name="T14" fmla="*/ 0 w 12"/>
                <a:gd name="T15" fmla="*/ 5 h 30"/>
                <a:gd name="T16" fmla="*/ 0 w 12"/>
                <a:gd name="T17" fmla="*/ 5 h 30"/>
                <a:gd name="T18" fmla="*/ 0 w 12"/>
                <a:gd name="T19" fmla="*/ 5 h 30"/>
                <a:gd name="T20" fmla="*/ 0 w 12"/>
                <a:gd name="T21" fmla="*/ 5 h 30"/>
                <a:gd name="T22" fmla="*/ 0 w 12"/>
                <a:gd name="T23" fmla="*/ 5 h 30"/>
                <a:gd name="T24" fmla="*/ 0 w 12"/>
                <a:gd name="T25" fmla="*/ 5 h 30"/>
                <a:gd name="T26" fmla="*/ 0 w 12"/>
                <a:gd name="T27" fmla="*/ 5 h 30"/>
                <a:gd name="T28" fmla="*/ 0 w 12"/>
                <a:gd name="T29" fmla="*/ 5 h 30"/>
                <a:gd name="T30" fmla="*/ 0 w 12"/>
                <a:gd name="T31" fmla="*/ 5 h 30"/>
                <a:gd name="T32" fmla="*/ 0 w 12"/>
                <a:gd name="T33" fmla="*/ 5 h 30"/>
                <a:gd name="T34" fmla="*/ 0 w 12"/>
                <a:gd name="T35" fmla="*/ 5 h 30"/>
                <a:gd name="T36" fmla="*/ 0 w 12"/>
                <a:gd name="T37" fmla="*/ 5 h 30"/>
                <a:gd name="T38" fmla="*/ 0 w 12"/>
                <a:gd name="T39" fmla="*/ 5 h 30"/>
                <a:gd name="T40" fmla="*/ 0 w 12"/>
                <a:gd name="T41" fmla="*/ 5 h 30"/>
                <a:gd name="T42" fmla="*/ 0 w 12"/>
                <a:gd name="T43" fmla="*/ 5 h 30"/>
                <a:gd name="T44" fmla="*/ 0 w 12"/>
                <a:gd name="T45" fmla="*/ 5 h 30"/>
                <a:gd name="T46" fmla="*/ 0 w 12"/>
                <a:gd name="T47" fmla="*/ 5 h 30"/>
                <a:gd name="T48" fmla="*/ 1 w 12"/>
                <a:gd name="T49" fmla="*/ 5 h 30"/>
                <a:gd name="T50" fmla="*/ 1 w 12"/>
                <a:gd name="T51" fmla="*/ 5 h 30"/>
                <a:gd name="T52" fmla="*/ 1 w 12"/>
                <a:gd name="T53" fmla="*/ 5 h 30"/>
                <a:gd name="T54" fmla="*/ 1 w 12"/>
                <a:gd name="T55" fmla="*/ 5 h 30"/>
                <a:gd name="T56" fmla="*/ 1 w 12"/>
                <a:gd name="T57" fmla="*/ 5 h 30"/>
                <a:gd name="T58" fmla="*/ 1 w 12"/>
                <a:gd name="T59" fmla="*/ 5 h 30"/>
                <a:gd name="T60" fmla="*/ 1 w 12"/>
                <a:gd name="T61" fmla="*/ 5 h 30"/>
                <a:gd name="T62" fmla="*/ 1 w 12"/>
                <a:gd name="T63" fmla="*/ 5 h 30"/>
                <a:gd name="T64" fmla="*/ 1 w 12"/>
                <a:gd name="T65" fmla="*/ 5 h 30"/>
                <a:gd name="T66" fmla="*/ 1 w 12"/>
                <a:gd name="T67" fmla="*/ 5 h 30"/>
                <a:gd name="T68" fmla="*/ 1 w 12"/>
                <a:gd name="T69" fmla="*/ 5 h 30"/>
                <a:gd name="T70" fmla="*/ 1 w 12"/>
                <a:gd name="T71" fmla="*/ 5 h 30"/>
                <a:gd name="T72" fmla="*/ 1 w 12"/>
                <a:gd name="T73" fmla="*/ 5 h 30"/>
                <a:gd name="T74" fmla="*/ 1 w 12"/>
                <a:gd name="T75" fmla="*/ 5 h 30"/>
                <a:gd name="T76" fmla="*/ 1 w 12"/>
                <a:gd name="T77" fmla="*/ 5 h 30"/>
                <a:gd name="T78" fmla="*/ 1 w 12"/>
                <a:gd name="T79" fmla="*/ 5 h 30"/>
                <a:gd name="T80" fmla="*/ 1 w 12"/>
                <a:gd name="T81" fmla="*/ 5 h 30"/>
                <a:gd name="T82" fmla="*/ 1 w 12"/>
                <a:gd name="T83" fmla="*/ 5 h 30"/>
                <a:gd name="T84" fmla="*/ 1 w 12"/>
                <a:gd name="T85" fmla="*/ 0 h 30"/>
                <a:gd name="T86" fmla="*/ 1 w 12"/>
                <a:gd name="T87" fmla="*/ 0 h 30"/>
                <a:gd name="T88" fmla="*/ 1 w 12"/>
                <a:gd name="T89" fmla="*/ 0 h 30"/>
                <a:gd name="T90" fmla="*/ 1 w 12"/>
                <a:gd name="T91" fmla="*/ 0 h 30"/>
                <a:gd name="T92" fmla="*/ 1 w 12"/>
                <a:gd name="T93" fmla="*/ 0 h 30"/>
                <a:gd name="T94" fmla="*/ 1 w 12"/>
                <a:gd name="T95" fmla="*/ 0 h 30"/>
                <a:gd name="T96" fmla="*/ 1 w 12"/>
                <a:gd name="T97" fmla="*/ 0 h 30"/>
                <a:gd name="T98" fmla="*/ 1 w 12"/>
                <a:gd name="T99" fmla="*/ 0 h 30"/>
                <a:gd name="T100" fmla="*/ 1 w 12"/>
                <a:gd name="T101" fmla="*/ 0 h 3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30"/>
                <a:gd name="T155" fmla="*/ 12 w 12"/>
                <a:gd name="T156" fmla="*/ 30 h 3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30">
                  <a:moveTo>
                    <a:pt x="0" y="30"/>
                  </a:moveTo>
                  <a:lnTo>
                    <a:pt x="0" y="30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12" y="10"/>
                  </a:lnTo>
                  <a:lnTo>
                    <a:pt x="12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63" name="Freeform 312"/>
            <p:cNvSpPr>
              <a:spLocks/>
            </p:cNvSpPr>
            <p:nvPr/>
          </p:nvSpPr>
          <p:spPr bwMode="auto">
            <a:xfrm rot="-5388437">
              <a:off x="4377" y="3520"/>
              <a:ext cx="8" cy="27"/>
            </a:xfrm>
            <a:custGeom>
              <a:avLst/>
              <a:gdLst>
                <a:gd name="T0" fmla="*/ 0 w 11"/>
                <a:gd name="T1" fmla="*/ 7 h 29"/>
                <a:gd name="T2" fmla="*/ 0 w 11"/>
                <a:gd name="T3" fmla="*/ 7 h 29"/>
                <a:gd name="T4" fmla="*/ 0 w 11"/>
                <a:gd name="T5" fmla="*/ 7 h 29"/>
                <a:gd name="T6" fmla="*/ 0 w 11"/>
                <a:gd name="T7" fmla="*/ 7 h 29"/>
                <a:gd name="T8" fmla="*/ 0 w 11"/>
                <a:gd name="T9" fmla="*/ 7 h 29"/>
                <a:gd name="T10" fmla="*/ 0 w 11"/>
                <a:gd name="T11" fmla="*/ 7 h 29"/>
                <a:gd name="T12" fmla="*/ 0 w 11"/>
                <a:gd name="T13" fmla="*/ 7 h 29"/>
                <a:gd name="T14" fmla="*/ 0 w 11"/>
                <a:gd name="T15" fmla="*/ 7 h 29"/>
                <a:gd name="T16" fmla="*/ 0 w 11"/>
                <a:gd name="T17" fmla="*/ 7 h 29"/>
                <a:gd name="T18" fmla="*/ 0 w 11"/>
                <a:gd name="T19" fmla="*/ 7 h 29"/>
                <a:gd name="T20" fmla="*/ 0 w 11"/>
                <a:gd name="T21" fmla="*/ 7 h 29"/>
                <a:gd name="T22" fmla="*/ 0 w 11"/>
                <a:gd name="T23" fmla="*/ 7 h 29"/>
                <a:gd name="T24" fmla="*/ 0 w 11"/>
                <a:gd name="T25" fmla="*/ 7 h 29"/>
                <a:gd name="T26" fmla="*/ 0 w 11"/>
                <a:gd name="T27" fmla="*/ 7 h 29"/>
                <a:gd name="T28" fmla="*/ 0 w 11"/>
                <a:gd name="T29" fmla="*/ 7 h 29"/>
                <a:gd name="T30" fmla="*/ 0 w 11"/>
                <a:gd name="T31" fmla="*/ 7 h 29"/>
                <a:gd name="T32" fmla="*/ 0 w 11"/>
                <a:gd name="T33" fmla="*/ 7 h 29"/>
                <a:gd name="T34" fmla="*/ 0 w 11"/>
                <a:gd name="T35" fmla="*/ 7 h 29"/>
                <a:gd name="T36" fmla="*/ 0 w 11"/>
                <a:gd name="T37" fmla="*/ 7 h 29"/>
                <a:gd name="T38" fmla="*/ 0 w 11"/>
                <a:gd name="T39" fmla="*/ 7 h 29"/>
                <a:gd name="T40" fmla="*/ 0 w 11"/>
                <a:gd name="T41" fmla="*/ 7 h 29"/>
                <a:gd name="T42" fmla="*/ 0 w 11"/>
                <a:gd name="T43" fmla="*/ 7 h 29"/>
                <a:gd name="T44" fmla="*/ 0 w 11"/>
                <a:gd name="T45" fmla="*/ 7 h 29"/>
                <a:gd name="T46" fmla="*/ 0 w 11"/>
                <a:gd name="T47" fmla="*/ 7 h 29"/>
                <a:gd name="T48" fmla="*/ 0 w 11"/>
                <a:gd name="T49" fmla="*/ 7 h 29"/>
                <a:gd name="T50" fmla="*/ 0 w 11"/>
                <a:gd name="T51" fmla="*/ 7 h 29"/>
                <a:gd name="T52" fmla="*/ 0 w 11"/>
                <a:gd name="T53" fmla="*/ 7 h 29"/>
                <a:gd name="T54" fmla="*/ 0 w 11"/>
                <a:gd name="T55" fmla="*/ 7 h 29"/>
                <a:gd name="T56" fmla="*/ 0 w 11"/>
                <a:gd name="T57" fmla="*/ 7 h 29"/>
                <a:gd name="T58" fmla="*/ 0 w 11"/>
                <a:gd name="T59" fmla="*/ 7 h 29"/>
                <a:gd name="T60" fmla="*/ 0 w 11"/>
                <a:gd name="T61" fmla="*/ 7 h 29"/>
                <a:gd name="T62" fmla="*/ 0 w 11"/>
                <a:gd name="T63" fmla="*/ 7 h 29"/>
                <a:gd name="T64" fmla="*/ 0 w 11"/>
                <a:gd name="T65" fmla="*/ 7 h 29"/>
                <a:gd name="T66" fmla="*/ 0 w 11"/>
                <a:gd name="T67" fmla="*/ 7 h 29"/>
                <a:gd name="T68" fmla="*/ 0 w 11"/>
                <a:gd name="T69" fmla="*/ 7 h 29"/>
                <a:gd name="T70" fmla="*/ 0 w 11"/>
                <a:gd name="T71" fmla="*/ 7 h 29"/>
                <a:gd name="T72" fmla="*/ 0 w 11"/>
                <a:gd name="T73" fmla="*/ 7 h 29"/>
                <a:gd name="T74" fmla="*/ 0 w 11"/>
                <a:gd name="T75" fmla="*/ 7 h 29"/>
                <a:gd name="T76" fmla="*/ 0 w 11"/>
                <a:gd name="T77" fmla="*/ 7 h 29"/>
                <a:gd name="T78" fmla="*/ 0 w 11"/>
                <a:gd name="T79" fmla="*/ 7 h 29"/>
                <a:gd name="T80" fmla="*/ 1 w 11"/>
                <a:gd name="T81" fmla="*/ 7 h 29"/>
                <a:gd name="T82" fmla="*/ 1 w 11"/>
                <a:gd name="T83" fmla="*/ 7 h 29"/>
                <a:gd name="T84" fmla="*/ 1 w 11"/>
                <a:gd name="T85" fmla="*/ 7 h 29"/>
                <a:gd name="T86" fmla="*/ 1 w 11"/>
                <a:gd name="T87" fmla="*/ 7 h 29"/>
                <a:gd name="T88" fmla="*/ 1 w 11"/>
                <a:gd name="T89" fmla="*/ 7 h 29"/>
                <a:gd name="T90" fmla="*/ 1 w 11"/>
                <a:gd name="T91" fmla="*/ 7 h 29"/>
                <a:gd name="T92" fmla="*/ 1 w 11"/>
                <a:gd name="T93" fmla="*/ 0 h 29"/>
                <a:gd name="T94" fmla="*/ 1 w 11"/>
                <a:gd name="T95" fmla="*/ 0 h 29"/>
                <a:gd name="T96" fmla="*/ 1 w 11"/>
                <a:gd name="T97" fmla="*/ 0 h 29"/>
                <a:gd name="T98" fmla="*/ 1 w 11"/>
                <a:gd name="T99" fmla="*/ 0 h 29"/>
                <a:gd name="T100" fmla="*/ 1 w 11"/>
                <a:gd name="T101" fmla="*/ 0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29"/>
                <a:gd name="T155" fmla="*/ 11 w 11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29">
                  <a:moveTo>
                    <a:pt x="0" y="29"/>
                  </a:moveTo>
                  <a:lnTo>
                    <a:pt x="0" y="29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11" y="10"/>
                  </a:lnTo>
                  <a:lnTo>
                    <a:pt x="11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64" name="Freeform 313"/>
            <p:cNvSpPr>
              <a:spLocks/>
            </p:cNvSpPr>
            <p:nvPr/>
          </p:nvSpPr>
          <p:spPr bwMode="auto">
            <a:xfrm rot="-5388437">
              <a:off x="4353" y="3514"/>
              <a:ext cx="1" cy="27"/>
            </a:xfrm>
            <a:custGeom>
              <a:avLst/>
              <a:gdLst>
                <a:gd name="T0" fmla="*/ 0 w 1"/>
                <a:gd name="T1" fmla="*/ 7 h 29"/>
                <a:gd name="T2" fmla="*/ 0 w 1"/>
                <a:gd name="T3" fmla="*/ 7 h 29"/>
                <a:gd name="T4" fmla="*/ 0 w 1"/>
                <a:gd name="T5" fmla="*/ 7 h 29"/>
                <a:gd name="T6" fmla="*/ 0 w 1"/>
                <a:gd name="T7" fmla="*/ 7 h 29"/>
                <a:gd name="T8" fmla="*/ 0 w 1"/>
                <a:gd name="T9" fmla="*/ 7 h 29"/>
                <a:gd name="T10" fmla="*/ 0 w 1"/>
                <a:gd name="T11" fmla="*/ 7 h 29"/>
                <a:gd name="T12" fmla="*/ 0 w 1"/>
                <a:gd name="T13" fmla="*/ 7 h 29"/>
                <a:gd name="T14" fmla="*/ 0 w 1"/>
                <a:gd name="T15" fmla="*/ 7 h 29"/>
                <a:gd name="T16" fmla="*/ 0 w 1"/>
                <a:gd name="T17" fmla="*/ 7 h 29"/>
                <a:gd name="T18" fmla="*/ 0 w 1"/>
                <a:gd name="T19" fmla="*/ 7 h 29"/>
                <a:gd name="T20" fmla="*/ 0 w 1"/>
                <a:gd name="T21" fmla="*/ 7 h 29"/>
                <a:gd name="T22" fmla="*/ 0 w 1"/>
                <a:gd name="T23" fmla="*/ 7 h 29"/>
                <a:gd name="T24" fmla="*/ 0 w 1"/>
                <a:gd name="T25" fmla="*/ 7 h 29"/>
                <a:gd name="T26" fmla="*/ 0 w 1"/>
                <a:gd name="T27" fmla="*/ 7 h 29"/>
                <a:gd name="T28" fmla="*/ 0 w 1"/>
                <a:gd name="T29" fmla="*/ 7 h 29"/>
                <a:gd name="T30" fmla="*/ 0 w 1"/>
                <a:gd name="T31" fmla="*/ 7 h 29"/>
                <a:gd name="T32" fmla="*/ 0 w 1"/>
                <a:gd name="T33" fmla="*/ 7 h 29"/>
                <a:gd name="T34" fmla="*/ 0 w 1"/>
                <a:gd name="T35" fmla="*/ 7 h 29"/>
                <a:gd name="T36" fmla="*/ 0 w 1"/>
                <a:gd name="T37" fmla="*/ 7 h 29"/>
                <a:gd name="T38" fmla="*/ 0 w 1"/>
                <a:gd name="T39" fmla="*/ 7 h 29"/>
                <a:gd name="T40" fmla="*/ 0 w 1"/>
                <a:gd name="T41" fmla="*/ 7 h 29"/>
                <a:gd name="T42" fmla="*/ 0 w 1"/>
                <a:gd name="T43" fmla="*/ 7 h 29"/>
                <a:gd name="T44" fmla="*/ 0 w 1"/>
                <a:gd name="T45" fmla="*/ 7 h 29"/>
                <a:gd name="T46" fmla="*/ 0 w 1"/>
                <a:gd name="T47" fmla="*/ 7 h 29"/>
                <a:gd name="T48" fmla="*/ 0 w 1"/>
                <a:gd name="T49" fmla="*/ 7 h 29"/>
                <a:gd name="T50" fmla="*/ 0 w 1"/>
                <a:gd name="T51" fmla="*/ 7 h 29"/>
                <a:gd name="T52" fmla="*/ 0 w 1"/>
                <a:gd name="T53" fmla="*/ 7 h 29"/>
                <a:gd name="T54" fmla="*/ 0 w 1"/>
                <a:gd name="T55" fmla="*/ 7 h 29"/>
                <a:gd name="T56" fmla="*/ 0 w 1"/>
                <a:gd name="T57" fmla="*/ 7 h 29"/>
                <a:gd name="T58" fmla="*/ 0 w 1"/>
                <a:gd name="T59" fmla="*/ 7 h 29"/>
                <a:gd name="T60" fmla="*/ 0 w 1"/>
                <a:gd name="T61" fmla="*/ 7 h 29"/>
                <a:gd name="T62" fmla="*/ 0 w 1"/>
                <a:gd name="T63" fmla="*/ 7 h 29"/>
                <a:gd name="T64" fmla="*/ 0 w 1"/>
                <a:gd name="T65" fmla="*/ 7 h 29"/>
                <a:gd name="T66" fmla="*/ 0 w 1"/>
                <a:gd name="T67" fmla="*/ 7 h 29"/>
                <a:gd name="T68" fmla="*/ 0 w 1"/>
                <a:gd name="T69" fmla="*/ 7 h 29"/>
                <a:gd name="T70" fmla="*/ 0 w 1"/>
                <a:gd name="T71" fmla="*/ 7 h 29"/>
                <a:gd name="T72" fmla="*/ 0 w 1"/>
                <a:gd name="T73" fmla="*/ 7 h 29"/>
                <a:gd name="T74" fmla="*/ 0 w 1"/>
                <a:gd name="T75" fmla="*/ 7 h 29"/>
                <a:gd name="T76" fmla="*/ 0 w 1"/>
                <a:gd name="T77" fmla="*/ 7 h 29"/>
                <a:gd name="T78" fmla="*/ 0 w 1"/>
                <a:gd name="T79" fmla="*/ 7 h 29"/>
                <a:gd name="T80" fmla="*/ 0 w 1"/>
                <a:gd name="T81" fmla="*/ 7 h 29"/>
                <a:gd name="T82" fmla="*/ 0 w 1"/>
                <a:gd name="T83" fmla="*/ 7 h 29"/>
                <a:gd name="T84" fmla="*/ 0 w 1"/>
                <a:gd name="T85" fmla="*/ 7 h 29"/>
                <a:gd name="T86" fmla="*/ 0 w 1"/>
                <a:gd name="T87" fmla="*/ 7 h 29"/>
                <a:gd name="T88" fmla="*/ 0 w 1"/>
                <a:gd name="T89" fmla="*/ 7 h 29"/>
                <a:gd name="T90" fmla="*/ 0 w 1"/>
                <a:gd name="T91" fmla="*/ 7 h 29"/>
                <a:gd name="T92" fmla="*/ 0 w 1"/>
                <a:gd name="T93" fmla="*/ 7 h 29"/>
                <a:gd name="T94" fmla="*/ 0 w 1"/>
                <a:gd name="T95" fmla="*/ 7 h 29"/>
                <a:gd name="T96" fmla="*/ 0 w 1"/>
                <a:gd name="T97" fmla="*/ 7 h 29"/>
                <a:gd name="T98" fmla="*/ 0 w 1"/>
                <a:gd name="T99" fmla="*/ 7 h 29"/>
                <a:gd name="T100" fmla="*/ 0 w 1"/>
                <a:gd name="T101" fmla="*/ 0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"/>
                <a:gd name="T154" fmla="*/ 0 h 29"/>
                <a:gd name="T155" fmla="*/ 1 w 1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" h="29">
                  <a:moveTo>
                    <a:pt x="0" y="29"/>
                  </a:moveTo>
                  <a:lnTo>
                    <a:pt x="0" y="29"/>
                  </a:lnTo>
                  <a:lnTo>
                    <a:pt x="0" y="19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65" name="Freeform 314"/>
            <p:cNvSpPr>
              <a:spLocks/>
            </p:cNvSpPr>
            <p:nvPr/>
          </p:nvSpPr>
          <p:spPr bwMode="auto">
            <a:xfrm rot="-5388437">
              <a:off x="4326" y="3515"/>
              <a:ext cx="9" cy="18"/>
            </a:xfrm>
            <a:custGeom>
              <a:avLst/>
              <a:gdLst>
                <a:gd name="T0" fmla="*/ 0 w 12"/>
                <a:gd name="T1" fmla="*/ 5 h 20"/>
                <a:gd name="T2" fmla="*/ 0 w 12"/>
                <a:gd name="T3" fmla="*/ 5 h 20"/>
                <a:gd name="T4" fmla="*/ 0 w 12"/>
                <a:gd name="T5" fmla="*/ 5 h 20"/>
                <a:gd name="T6" fmla="*/ 0 w 12"/>
                <a:gd name="T7" fmla="*/ 5 h 20"/>
                <a:gd name="T8" fmla="*/ 0 w 12"/>
                <a:gd name="T9" fmla="*/ 5 h 20"/>
                <a:gd name="T10" fmla="*/ 0 w 12"/>
                <a:gd name="T11" fmla="*/ 5 h 20"/>
                <a:gd name="T12" fmla="*/ 0 w 12"/>
                <a:gd name="T13" fmla="*/ 5 h 20"/>
                <a:gd name="T14" fmla="*/ 0 w 12"/>
                <a:gd name="T15" fmla="*/ 5 h 20"/>
                <a:gd name="T16" fmla="*/ 2 w 12"/>
                <a:gd name="T17" fmla="*/ 5 h 20"/>
                <a:gd name="T18" fmla="*/ 2 w 12"/>
                <a:gd name="T19" fmla="*/ 5 h 20"/>
                <a:gd name="T20" fmla="*/ 2 w 12"/>
                <a:gd name="T21" fmla="*/ 5 h 20"/>
                <a:gd name="T22" fmla="*/ 2 w 12"/>
                <a:gd name="T23" fmla="*/ 5 h 20"/>
                <a:gd name="T24" fmla="*/ 2 w 12"/>
                <a:gd name="T25" fmla="*/ 5 h 20"/>
                <a:gd name="T26" fmla="*/ 2 w 12"/>
                <a:gd name="T27" fmla="*/ 5 h 20"/>
                <a:gd name="T28" fmla="*/ 2 w 12"/>
                <a:gd name="T29" fmla="*/ 5 h 20"/>
                <a:gd name="T30" fmla="*/ 2 w 12"/>
                <a:gd name="T31" fmla="*/ 5 h 20"/>
                <a:gd name="T32" fmla="*/ 2 w 12"/>
                <a:gd name="T33" fmla="*/ 5 h 20"/>
                <a:gd name="T34" fmla="*/ 2 w 12"/>
                <a:gd name="T35" fmla="*/ 5 h 20"/>
                <a:gd name="T36" fmla="*/ 2 w 12"/>
                <a:gd name="T37" fmla="*/ 5 h 20"/>
                <a:gd name="T38" fmla="*/ 2 w 12"/>
                <a:gd name="T39" fmla="*/ 5 h 20"/>
                <a:gd name="T40" fmla="*/ 2 w 12"/>
                <a:gd name="T41" fmla="*/ 5 h 20"/>
                <a:gd name="T42" fmla="*/ 2 w 12"/>
                <a:gd name="T43" fmla="*/ 5 h 20"/>
                <a:gd name="T44" fmla="*/ 2 w 12"/>
                <a:gd name="T45" fmla="*/ 5 h 20"/>
                <a:gd name="T46" fmla="*/ 2 w 12"/>
                <a:gd name="T47" fmla="*/ 5 h 20"/>
                <a:gd name="T48" fmla="*/ 2 w 12"/>
                <a:gd name="T49" fmla="*/ 5 h 20"/>
                <a:gd name="T50" fmla="*/ 2 w 12"/>
                <a:gd name="T51" fmla="*/ 5 h 20"/>
                <a:gd name="T52" fmla="*/ 2 w 12"/>
                <a:gd name="T53" fmla="*/ 5 h 20"/>
                <a:gd name="T54" fmla="*/ 2 w 12"/>
                <a:gd name="T55" fmla="*/ 5 h 20"/>
                <a:gd name="T56" fmla="*/ 2 w 12"/>
                <a:gd name="T57" fmla="*/ 5 h 20"/>
                <a:gd name="T58" fmla="*/ 2 w 12"/>
                <a:gd name="T59" fmla="*/ 5 h 20"/>
                <a:gd name="T60" fmla="*/ 2 w 12"/>
                <a:gd name="T61" fmla="*/ 5 h 20"/>
                <a:gd name="T62" fmla="*/ 2 w 12"/>
                <a:gd name="T63" fmla="*/ 5 h 20"/>
                <a:gd name="T64" fmla="*/ 2 w 12"/>
                <a:gd name="T65" fmla="*/ 5 h 20"/>
                <a:gd name="T66" fmla="*/ 2 w 12"/>
                <a:gd name="T67" fmla="*/ 5 h 20"/>
                <a:gd name="T68" fmla="*/ 2 w 12"/>
                <a:gd name="T69" fmla="*/ 5 h 20"/>
                <a:gd name="T70" fmla="*/ 2 w 12"/>
                <a:gd name="T71" fmla="*/ 5 h 20"/>
                <a:gd name="T72" fmla="*/ 2 w 12"/>
                <a:gd name="T73" fmla="*/ 0 h 20"/>
                <a:gd name="T74" fmla="*/ 2 w 12"/>
                <a:gd name="T75" fmla="*/ 0 h 20"/>
                <a:gd name="T76" fmla="*/ 2 w 12"/>
                <a:gd name="T77" fmla="*/ 0 h 20"/>
                <a:gd name="T78" fmla="*/ 2 w 12"/>
                <a:gd name="T79" fmla="*/ 0 h 20"/>
                <a:gd name="T80" fmla="*/ 2 w 12"/>
                <a:gd name="T81" fmla="*/ 0 h 20"/>
                <a:gd name="T82" fmla="*/ 2 w 12"/>
                <a:gd name="T83" fmla="*/ 0 h 20"/>
                <a:gd name="T84" fmla="*/ 2 w 12"/>
                <a:gd name="T85" fmla="*/ 0 h 20"/>
                <a:gd name="T86" fmla="*/ 2 w 12"/>
                <a:gd name="T87" fmla="*/ 0 h 20"/>
                <a:gd name="T88" fmla="*/ 2 w 12"/>
                <a:gd name="T89" fmla="*/ 0 h 20"/>
                <a:gd name="T90" fmla="*/ 2 w 12"/>
                <a:gd name="T91" fmla="*/ 0 h 20"/>
                <a:gd name="T92" fmla="*/ 2 w 12"/>
                <a:gd name="T93" fmla="*/ 0 h 20"/>
                <a:gd name="T94" fmla="*/ 2 w 12"/>
                <a:gd name="T95" fmla="*/ 0 h 20"/>
                <a:gd name="T96" fmla="*/ 2 w 12"/>
                <a:gd name="T97" fmla="*/ 0 h 20"/>
                <a:gd name="T98" fmla="*/ 2 w 12"/>
                <a:gd name="T99" fmla="*/ 0 h 20"/>
                <a:gd name="T100" fmla="*/ 2 w 12"/>
                <a:gd name="T101" fmla="*/ 0 h 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20"/>
                <a:gd name="T155" fmla="*/ 12 w 12"/>
                <a:gd name="T156" fmla="*/ 20 h 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20">
                  <a:moveTo>
                    <a:pt x="0" y="20"/>
                  </a:moveTo>
                  <a:lnTo>
                    <a:pt x="0" y="20"/>
                  </a:lnTo>
                  <a:lnTo>
                    <a:pt x="12" y="20"/>
                  </a:lnTo>
                  <a:lnTo>
                    <a:pt x="12" y="10"/>
                  </a:lnTo>
                  <a:lnTo>
                    <a:pt x="12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66" name="Freeform 315"/>
            <p:cNvSpPr>
              <a:spLocks/>
            </p:cNvSpPr>
            <p:nvPr/>
          </p:nvSpPr>
          <p:spPr bwMode="auto">
            <a:xfrm rot="-5388437">
              <a:off x="4305" y="3502"/>
              <a:ext cx="8" cy="27"/>
            </a:xfrm>
            <a:custGeom>
              <a:avLst/>
              <a:gdLst>
                <a:gd name="T0" fmla="*/ 0 w 11"/>
                <a:gd name="T1" fmla="*/ 7 h 29"/>
                <a:gd name="T2" fmla="*/ 0 w 11"/>
                <a:gd name="T3" fmla="*/ 7 h 29"/>
                <a:gd name="T4" fmla="*/ 0 w 11"/>
                <a:gd name="T5" fmla="*/ 7 h 29"/>
                <a:gd name="T6" fmla="*/ 0 w 11"/>
                <a:gd name="T7" fmla="*/ 7 h 29"/>
                <a:gd name="T8" fmla="*/ 0 w 11"/>
                <a:gd name="T9" fmla="*/ 7 h 29"/>
                <a:gd name="T10" fmla="*/ 0 w 11"/>
                <a:gd name="T11" fmla="*/ 7 h 29"/>
                <a:gd name="T12" fmla="*/ 0 w 11"/>
                <a:gd name="T13" fmla="*/ 7 h 29"/>
                <a:gd name="T14" fmla="*/ 0 w 11"/>
                <a:gd name="T15" fmla="*/ 7 h 29"/>
                <a:gd name="T16" fmla="*/ 0 w 11"/>
                <a:gd name="T17" fmla="*/ 7 h 29"/>
                <a:gd name="T18" fmla="*/ 0 w 11"/>
                <a:gd name="T19" fmla="*/ 7 h 29"/>
                <a:gd name="T20" fmla="*/ 0 w 11"/>
                <a:gd name="T21" fmla="*/ 7 h 29"/>
                <a:gd name="T22" fmla="*/ 0 w 11"/>
                <a:gd name="T23" fmla="*/ 7 h 29"/>
                <a:gd name="T24" fmla="*/ 0 w 11"/>
                <a:gd name="T25" fmla="*/ 7 h 29"/>
                <a:gd name="T26" fmla="*/ 0 w 11"/>
                <a:gd name="T27" fmla="*/ 7 h 29"/>
                <a:gd name="T28" fmla="*/ 0 w 11"/>
                <a:gd name="T29" fmla="*/ 7 h 29"/>
                <a:gd name="T30" fmla="*/ 0 w 11"/>
                <a:gd name="T31" fmla="*/ 7 h 29"/>
                <a:gd name="T32" fmla="*/ 0 w 11"/>
                <a:gd name="T33" fmla="*/ 7 h 29"/>
                <a:gd name="T34" fmla="*/ 0 w 11"/>
                <a:gd name="T35" fmla="*/ 7 h 29"/>
                <a:gd name="T36" fmla="*/ 0 w 11"/>
                <a:gd name="T37" fmla="*/ 7 h 29"/>
                <a:gd name="T38" fmla="*/ 0 w 11"/>
                <a:gd name="T39" fmla="*/ 7 h 29"/>
                <a:gd name="T40" fmla="*/ 0 w 11"/>
                <a:gd name="T41" fmla="*/ 7 h 29"/>
                <a:gd name="T42" fmla="*/ 0 w 11"/>
                <a:gd name="T43" fmla="*/ 7 h 29"/>
                <a:gd name="T44" fmla="*/ 0 w 11"/>
                <a:gd name="T45" fmla="*/ 7 h 29"/>
                <a:gd name="T46" fmla="*/ 0 w 11"/>
                <a:gd name="T47" fmla="*/ 7 h 29"/>
                <a:gd name="T48" fmla="*/ 0 w 11"/>
                <a:gd name="T49" fmla="*/ 7 h 29"/>
                <a:gd name="T50" fmla="*/ 1 w 11"/>
                <a:gd name="T51" fmla="*/ 7 h 29"/>
                <a:gd name="T52" fmla="*/ 1 w 11"/>
                <a:gd name="T53" fmla="*/ 7 h 29"/>
                <a:gd name="T54" fmla="*/ 1 w 11"/>
                <a:gd name="T55" fmla="*/ 7 h 29"/>
                <a:gd name="T56" fmla="*/ 1 w 11"/>
                <a:gd name="T57" fmla="*/ 7 h 29"/>
                <a:gd name="T58" fmla="*/ 1 w 11"/>
                <a:gd name="T59" fmla="*/ 7 h 29"/>
                <a:gd name="T60" fmla="*/ 1 w 11"/>
                <a:gd name="T61" fmla="*/ 7 h 29"/>
                <a:gd name="T62" fmla="*/ 1 w 11"/>
                <a:gd name="T63" fmla="*/ 7 h 29"/>
                <a:gd name="T64" fmla="*/ 1 w 11"/>
                <a:gd name="T65" fmla="*/ 7 h 29"/>
                <a:gd name="T66" fmla="*/ 1 w 11"/>
                <a:gd name="T67" fmla="*/ 7 h 29"/>
                <a:gd name="T68" fmla="*/ 1 w 11"/>
                <a:gd name="T69" fmla="*/ 7 h 29"/>
                <a:gd name="T70" fmla="*/ 1 w 11"/>
                <a:gd name="T71" fmla="*/ 7 h 29"/>
                <a:gd name="T72" fmla="*/ 1 w 11"/>
                <a:gd name="T73" fmla="*/ 7 h 29"/>
                <a:gd name="T74" fmla="*/ 1 w 11"/>
                <a:gd name="T75" fmla="*/ 7 h 29"/>
                <a:gd name="T76" fmla="*/ 1 w 11"/>
                <a:gd name="T77" fmla="*/ 7 h 29"/>
                <a:gd name="T78" fmla="*/ 1 w 11"/>
                <a:gd name="T79" fmla="*/ 7 h 29"/>
                <a:gd name="T80" fmla="*/ 1 w 11"/>
                <a:gd name="T81" fmla="*/ 7 h 29"/>
                <a:gd name="T82" fmla="*/ 1 w 11"/>
                <a:gd name="T83" fmla="*/ 7 h 29"/>
                <a:gd name="T84" fmla="*/ 1 w 11"/>
                <a:gd name="T85" fmla="*/ 7 h 29"/>
                <a:gd name="T86" fmla="*/ 1 w 11"/>
                <a:gd name="T87" fmla="*/ 0 h 29"/>
                <a:gd name="T88" fmla="*/ 1 w 11"/>
                <a:gd name="T89" fmla="*/ 0 h 29"/>
                <a:gd name="T90" fmla="*/ 1 w 11"/>
                <a:gd name="T91" fmla="*/ 0 h 29"/>
                <a:gd name="T92" fmla="*/ 1 w 11"/>
                <a:gd name="T93" fmla="*/ 0 h 29"/>
                <a:gd name="T94" fmla="*/ 1 w 11"/>
                <a:gd name="T95" fmla="*/ 0 h 29"/>
                <a:gd name="T96" fmla="*/ 1 w 11"/>
                <a:gd name="T97" fmla="*/ 0 h 29"/>
                <a:gd name="T98" fmla="*/ 1 w 11"/>
                <a:gd name="T99" fmla="*/ 0 h 29"/>
                <a:gd name="T100" fmla="*/ 1 w 11"/>
                <a:gd name="T101" fmla="*/ 0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29"/>
                <a:gd name="T155" fmla="*/ 11 w 11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29">
                  <a:moveTo>
                    <a:pt x="0" y="29"/>
                  </a:moveTo>
                  <a:lnTo>
                    <a:pt x="0" y="29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11" y="10"/>
                  </a:lnTo>
                  <a:lnTo>
                    <a:pt x="11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67" name="Freeform 316"/>
            <p:cNvSpPr>
              <a:spLocks/>
            </p:cNvSpPr>
            <p:nvPr/>
          </p:nvSpPr>
          <p:spPr bwMode="auto">
            <a:xfrm rot="-5388437">
              <a:off x="4282" y="3499"/>
              <a:ext cx="8" cy="18"/>
            </a:xfrm>
            <a:custGeom>
              <a:avLst/>
              <a:gdLst>
                <a:gd name="T0" fmla="*/ 0 w 12"/>
                <a:gd name="T1" fmla="*/ 9 h 19"/>
                <a:gd name="T2" fmla="*/ 0 w 12"/>
                <a:gd name="T3" fmla="*/ 9 h 19"/>
                <a:gd name="T4" fmla="*/ 0 w 12"/>
                <a:gd name="T5" fmla="*/ 9 h 19"/>
                <a:gd name="T6" fmla="*/ 0 w 12"/>
                <a:gd name="T7" fmla="*/ 9 h 19"/>
                <a:gd name="T8" fmla="*/ 0 w 12"/>
                <a:gd name="T9" fmla="*/ 9 h 19"/>
                <a:gd name="T10" fmla="*/ 0 w 12"/>
                <a:gd name="T11" fmla="*/ 9 h 19"/>
                <a:gd name="T12" fmla="*/ 0 w 12"/>
                <a:gd name="T13" fmla="*/ 9 h 19"/>
                <a:gd name="T14" fmla="*/ 0 w 12"/>
                <a:gd name="T15" fmla="*/ 9 h 19"/>
                <a:gd name="T16" fmla="*/ 0 w 12"/>
                <a:gd name="T17" fmla="*/ 9 h 19"/>
                <a:gd name="T18" fmla="*/ 0 w 12"/>
                <a:gd name="T19" fmla="*/ 9 h 19"/>
                <a:gd name="T20" fmla="*/ 0 w 12"/>
                <a:gd name="T21" fmla="*/ 9 h 19"/>
                <a:gd name="T22" fmla="*/ 0 w 12"/>
                <a:gd name="T23" fmla="*/ 9 h 19"/>
                <a:gd name="T24" fmla="*/ 0 w 12"/>
                <a:gd name="T25" fmla="*/ 9 h 19"/>
                <a:gd name="T26" fmla="*/ 0 w 12"/>
                <a:gd name="T27" fmla="*/ 9 h 19"/>
                <a:gd name="T28" fmla="*/ 0 w 12"/>
                <a:gd name="T29" fmla="*/ 9 h 19"/>
                <a:gd name="T30" fmla="*/ 0 w 12"/>
                <a:gd name="T31" fmla="*/ 9 h 19"/>
                <a:gd name="T32" fmla="*/ 0 w 12"/>
                <a:gd name="T33" fmla="*/ 9 h 19"/>
                <a:gd name="T34" fmla="*/ 0 w 12"/>
                <a:gd name="T35" fmla="*/ 9 h 19"/>
                <a:gd name="T36" fmla="*/ 0 w 12"/>
                <a:gd name="T37" fmla="*/ 9 h 19"/>
                <a:gd name="T38" fmla="*/ 0 w 12"/>
                <a:gd name="T39" fmla="*/ 9 h 19"/>
                <a:gd name="T40" fmla="*/ 0 w 12"/>
                <a:gd name="T41" fmla="*/ 9 h 19"/>
                <a:gd name="T42" fmla="*/ 0 w 12"/>
                <a:gd name="T43" fmla="*/ 9 h 19"/>
                <a:gd name="T44" fmla="*/ 0 w 12"/>
                <a:gd name="T45" fmla="*/ 9 h 19"/>
                <a:gd name="T46" fmla="*/ 0 w 12"/>
                <a:gd name="T47" fmla="*/ 9 h 19"/>
                <a:gd name="T48" fmla="*/ 0 w 12"/>
                <a:gd name="T49" fmla="*/ 9 h 19"/>
                <a:gd name="T50" fmla="*/ 0 w 12"/>
                <a:gd name="T51" fmla="*/ 9 h 19"/>
                <a:gd name="T52" fmla="*/ 0 w 12"/>
                <a:gd name="T53" fmla="*/ 9 h 19"/>
                <a:gd name="T54" fmla="*/ 0 w 12"/>
                <a:gd name="T55" fmla="*/ 9 h 19"/>
                <a:gd name="T56" fmla="*/ 0 w 12"/>
                <a:gd name="T57" fmla="*/ 9 h 19"/>
                <a:gd name="T58" fmla="*/ 0 w 12"/>
                <a:gd name="T59" fmla="*/ 9 h 19"/>
                <a:gd name="T60" fmla="*/ 0 w 12"/>
                <a:gd name="T61" fmla="*/ 9 h 19"/>
                <a:gd name="T62" fmla="*/ 0 w 12"/>
                <a:gd name="T63" fmla="*/ 9 h 19"/>
                <a:gd name="T64" fmla="*/ 0 w 12"/>
                <a:gd name="T65" fmla="*/ 9 h 19"/>
                <a:gd name="T66" fmla="*/ 0 w 12"/>
                <a:gd name="T67" fmla="*/ 0 h 19"/>
                <a:gd name="T68" fmla="*/ 0 w 12"/>
                <a:gd name="T69" fmla="*/ 0 h 19"/>
                <a:gd name="T70" fmla="*/ 0 w 12"/>
                <a:gd name="T71" fmla="*/ 0 h 19"/>
                <a:gd name="T72" fmla="*/ 0 w 12"/>
                <a:gd name="T73" fmla="*/ 0 h 19"/>
                <a:gd name="T74" fmla="*/ 0 w 12"/>
                <a:gd name="T75" fmla="*/ 0 h 19"/>
                <a:gd name="T76" fmla="*/ 0 w 12"/>
                <a:gd name="T77" fmla="*/ 0 h 19"/>
                <a:gd name="T78" fmla="*/ 0 w 12"/>
                <a:gd name="T79" fmla="*/ 0 h 19"/>
                <a:gd name="T80" fmla="*/ 0 w 12"/>
                <a:gd name="T81" fmla="*/ 0 h 19"/>
                <a:gd name="T82" fmla="*/ 1 w 12"/>
                <a:gd name="T83" fmla="*/ 0 h 19"/>
                <a:gd name="T84" fmla="*/ 1 w 12"/>
                <a:gd name="T85" fmla="*/ 0 h 19"/>
                <a:gd name="T86" fmla="*/ 1 w 12"/>
                <a:gd name="T87" fmla="*/ 0 h 19"/>
                <a:gd name="T88" fmla="*/ 1 w 12"/>
                <a:gd name="T89" fmla="*/ 0 h 19"/>
                <a:gd name="T90" fmla="*/ 1 w 12"/>
                <a:gd name="T91" fmla="*/ 0 h 19"/>
                <a:gd name="T92" fmla="*/ 1 w 12"/>
                <a:gd name="T93" fmla="*/ 0 h 19"/>
                <a:gd name="T94" fmla="*/ 1 w 12"/>
                <a:gd name="T95" fmla="*/ 0 h 19"/>
                <a:gd name="T96" fmla="*/ 1 w 12"/>
                <a:gd name="T97" fmla="*/ 0 h 19"/>
                <a:gd name="T98" fmla="*/ 1 w 12"/>
                <a:gd name="T99" fmla="*/ 0 h 1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19"/>
                <a:gd name="T152" fmla="*/ 12 w 12"/>
                <a:gd name="T153" fmla="*/ 19 h 1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19">
                  <a:moveTo>
                    <a:pt x="0" y="19"/>
                  </a:moveTo>
                  <a:lnTo>
                    <a:pt x="0" y="19"/>
                  </a:lnTo>
                  <a:lnTo>
                    <a:pt x="0" y="9"/>
                  </a:lnTo>
                  <a:lnTo>
                    <a:pt x="0" y="0"/>
                  </a:lnTo>
                  <a:lnTo>
                    <a:pt x="12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68" name="Freeform 317"/>
            <p:cNvSpPr>
              <a:spLocks/>
            </p:cNvSpPr>
            <p:nvPr/>
          </p:nvSpPr>
          <p:spPr bwMode="auto">
            <a:xfrm rot="-5388437">
              <a:off x="4267" y="3494"/>
              <a:ext cx="1" cy="18"/>
            </a:xfrm>
            <a:custGeom>
              <a:avLst/>
              <a:gdLst>
                <a:gd name="T0" fmla="*/ 0 w 1"/>
                <a:gd name="T1" fmla="*/ 5 h 20"/>
                <a:gd name="T2" fmla="*/ 0 w 1"/>
                <a:gd name="T3" fmla="*/ 5 h 20"/>
                <a:gd name="T4" fmla="*/ 0 w 1"/>
                <a:gd name="T5" fmla="*/ 5 h 20"/>
                <a:gd name="T6" fmla="*/ 0 w 1"/>
                <a:gd name="T7" fmla="*/ 5 h 20"/>
                <a:gd name="T8" fmla="*/ 0 w 1"/>
                <a:gd name="T9" fmla="*/ 5 h 20"/>
                <a:gd name="T10" fmla="*/ 0 w 1"/>
                <a:gd name="T11" fmla="*/ 5 h 20"/>
                <a:gd name="T12" fmla="*/ 0 w 1"/>
                <a:gd name="T13" fmla="*/ 5 h 20"/>
                <a:gd name="T14" fmla="*/ 0 w 1"/>
                <a:gd name="T15" fmla="*/ 5 h 20"/>
                <a:gd name="T16" fmla="*/ 0 w 1"/>
                <a:gd name="T17" fmla="*/ 5 h 20"/>
                <a:gd name="T18" fmla="*/ 0 w 1"/>
                <a:gd name="T19" fmla="*/ 5 h 20"/>
                <a:gd name="T20" fmla="*/ 0 w 1"/>
                <a:gd name="T21" fmla="*/ 5 h 20"/>
                <a:gd name="T22" fmla="*/ 0 w 1"/>
                <a:gd name="T23" fmla="*/ 5 h 20"/>
                <a:gd name="T24" fmla="*/ 0 w 1"/>
                <a:gd name="T25" fmla="*/ 5 h 20"/>
                <a:gd name="T26" fmla="*/ 0 w 1"/>
                <a:gd name="T27" fmla="*/ 5 h 20"/>
                <a:gd name="T28" fmla="*/ 0 w 1"/>
                <a:gd name="T29" fmla="*/ 5 h 20"/>
                <a:gd name="T30" fmla="*/ 0 w 1"/>
                <a:gd name="T31" fmla="*/ 5 h 20"/>
                <a:gd name="T32" fmla="*/ 0 w 1"/>
                <a:gd name="T33" fmla="*/ 5 h 20"/>
                <a:gd name="T34" fmla="*/ 0 w 1"/>
                <a:gd name="T35" fmla="*/ 5 h 20"/>
                <a:gd name="T36" fmla="*/ 0 w 1"/>
                <a:gd name="T37" fmla="*/ 5 h 20"/>
                <a:gd name="T38" fmla="*/ 0 w 1"/>
                <a:gd name="T39" fmla="*/ 5 h 20"/>
                <a:gd name="T40" fmla="*/ 0 w 1"/>
                <a:gd name="T41" fmla="*/ 5 h 20"/>
                <a:gd name="T42" fmla="*/ 0 w 1"/>
                <a:gd name="T43" fmla="*/ 5 h 20"/>
                <a:gd name="T44" fmla="*/ 0 w 1"/>
                <a:gd name="T45" fmla="*/ 5 h 20"/>
                <a:gd name="T46" fmla="*/ 0 w 1"/>
                <a:gd name="T47" fmla="*/ 5 h 20"/>
                <a:gd name="T48" fmla="*/ 0 w 1"/>
                <a:gd name="T49" fmla="*/ 5 h 20"/>
                <a:gd name="T50" fmla="*/ 0 w 1"/>
                <a:gd name="T51" fmla="*/ 5 h 20"/>
                <a:gd name="T52" fmla="*/ 0 w 1"/>
                <a:gd name="T53" fmla="*/ 5 h 20"/>
                <a:gd name="T54" fmla="*/ 0 w 1"/>
                <a:gd name="T55" fmla="*/ 5 h 20"/>
                <a:gd name="T56" fmla="*/ 0 w 1"/>
                <a:gd name="T57" fmla="*/ 5 h 20"/>
                <a:gd name="T58" fmla="*/ 0 w 1"/>
                <a:gd name="T59" fmla="*/ 5 h 20"/>
                <a:gd name="T60" fmla="*/ 0 w 1"/>
                <a:gd name="T61" fmla="*/ 5 h 20"/>
                <a:gd name="T62" fmla="*/ 0 w 1"/>
                <a:gd name="T63" fmla="*/ 0 h 20"/>
                <a:gd name="T64" fmla="*/ 0 w 1"/>
                <a:gd name="T65" fmla="*/ 0 h 20"/>
                <a:gd name="T66" fmla="*/ 0 w 1"/>
                <a:gd name="T67" fmla="*/ 0 h 20"/>
                <a:gd name="T68" fmla="*/ 0 w 1"/>
                <a:gd name="T69" fmla="*/ 0 h 20"/>
                <a:gd name="T70" fmla="*/ 0 w 1"/>
                <a:gd name="T71" fmla="*/ 0 h 20"/>
                <a:gd name="T72" fmla="*/ 0 w 1"/>
                <a:gd name="T73" fmla="*/ 0 h 20"/>
                <a:gd name="T74" fmla="*/ 0 w 1"/>
                <a:gd name="T75" fmla="*/ 0 h 20"/>
                <a:gd name="T76" fmla="*/ 0 w 1"/>
                <a:gd name="T77" fmla="*/ 0 h 20"/>
                <a:gd name="T78" fmla="*/ 0 w 1"/>
                <a:gd name="T79" fmla="*/ 0 h 20"/>
                <a:gd name="T80" fmla="*/ 0 w 1"/>
                <a:gd name="T81" fmla="*/ 0 h 20"/>
                <a:gd name="T82" fmla="*/ 0 w 1"/>
                <a:gd name="T83" fmla="*/ 0 h 20"/>
                <a:gd name="T84" fmla="*/ 0 w 1"/>
                <a:gd name="T85" fmla="*/ 0 h 20"/>
                <a:gd name="T86" fmla="*/ 0 w 1"/>
                <a:gd name="T87" fmla="*/ 0 h 20"/>
                <a:gd name="T88" fmla="*/ 0 w 1"/>
                <a:gd name="T89" fmla="*/ 0 h 20"/>
                <a:gd name="T90" fmla="*/ 0 w 1"/>
                <a:gd name="T91" fmla="*/ 0 h 20"/>
                <a:gd name="T92" fmla="*/ 0 w 1"/>
                <a:gd name="T93" fmla="*/ 0 h 20"/>
                <a:gd name="T94" fmla="*/ 0 w 1"/>
                <a:gd name="T95" fmla="*/ 0 h 20"/>
                <a:gd name="T96" fmla="*/ 0 w 1"/>
                <a:gd name="T97" fmla="*/ 0 h 20"/>
                <a:gd name="T98" fmla="*/ 0 w 1"/>
                <a:gd name="T99" fmla="*/ 0 h 20"/>
                <a:gd name="T100" fmla="*/ 0 w 1"/>
                <a:gd name="T101" fmla="*/ 0 h 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"/>
                <a:gd name="T154" fmla="*/ 0 h 20"/>
                <a:gd name="T155" fmla="*/ 1 w 1"/>
                <a:gd name="T156" fmla="*/ 20 h 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" h="20">
                  <a:moveTo>
                    <a:pt x="0" y="20"/>
                  </a:move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69" name="Freeform 318"/>
            <p:cNvSpPr>
              <a:spLocks/>
            </p:cNvSpPr>
            <p:nvPr/>
          </p:nvSpPr>
          <p:spPr bwMode="auto">
            <a:xfrm rot="-5388437">
              <a:off x="4246" y="3491"/>
              <a:ext cx="8" cy="18"/>
            </a:xfrm>
            <a:custGeom>
              <a:avLst/>
              <a:gdLst>
                <a:gd name="T0" fmla="*/ 0 w 11"/>
                <a:gd name="T1" fmla="*/ 9 h 19"/>
                <a:gd name="T2" fmla="*/ 0 w 11"/>
                <a:gd name="T3" fmla="*/ 9 h 19"/>
                <a:gd name="T4" fmla="*/ 0 w 11"/>
                <a:gd name="T5" fmla="*/ 9 h 19"/>
                <a:gd name="T6" fmla="*/ 0 w 11"/>
                <a:gd name="T7" fmla="*/ 9 h 19"/>
                <a:gd name="T8" fmla="*/ 0 w 11"/>
                <a:gd name="T9" fmla="*/ 9 h 19"/>
                <a:gd name="T10" fmla="*/ 0 w 11"/>
                <a:gd name="T11" fmla="*/ 9 h 19"/>
                <a:gd name="T12" fmla="*/ 0 w 11"/>
                <a:gd name="T13" fmla="*/ 9 h 19"/>
                <a:gd name="T14" fmla="*/ 0 w 11"/>
                <a:gd name="T15" fmla="*/ 9 h 19"/>
                <a:gd name="T16" fmla="*/ 0 w 11"/>
                <a:gd name="T17" fmla="*/ 9 h 19"/>
                <a:gd name="T18" fmla="*/ 1 w 11"/>
                <a:gd name="T19" fmla="*/ 9 h 19"/>
                <a:gd name="T20" fmla="*/ 1 w 11"/>
                <a:gd name="T21" fmla="*/ 9 h 19"/>
                <a:gd name="T22" fmla="*/ 1 w 11"/>
                <a:gd name="T23" fmla="*/ 9 h 19"/>
                <a:gd name="T24" fmla="*/ 1 w 11"/>
                <a:gd name="T25" fmla="*/ 9 h 19"/>
                <a:gd name="T26" fmla="*/ 1 w 11"/>
                <a:gd name="T27" fmla="*/ 9 h 19"/>
                <a:gd name="T28" fmla="*/ 1 w 11"/>
                <a:gd name="T29" fmla="*/ 9 h 19"/>
                <a:gd name="T30" fmla="*/ 1 w 11"/>
                <a:gd name="T31" fmla="*/ 9 h 19"/>
                <a:gd name="T32" fmla="*/ 1 w 11"/>
                <a:gd name="T33" fmla="*/ 9 h 19"/>
                <a:gd name="T34" fmla="*/ 1 w 11"/>
                <a:gd name="T35" fmla="*/ 9 h 19"/>
                <a:gd name="T36" fmla="*/ 1 w 11"/>
                <a:gd name="T37" fmla="*/ 9 h 19"/>
                <a:gd name="T38" fmla="*/ 1 w 11"/>
                <a:gd name="T39" fmla="*/ 9 h 19"/>
                <a:gd name="T40" fmla="*/ 1 w 11"/>
                <a:gd name="T41" fmla="*/ 9 h 19"/>
                <a:gd name="T42" fmla="*/ 1 w 11"/>
                <a:gd name="T43" fmla="*/ 9 h 19"/>
                <a:gd name="T44" fmla="*/ 1 w 11"/>
                <a:gd name="T45" fmla="*/ 9 h 19"/>
                <a:gd name="T46" fmla="*/ 1 w 11"/>
                <a:gd name="T47" fmla="*/ 9 h 19"/>
                <a:gd name="T48" fmla="*/ 1 w 11"/>
                <a:gd name="T49" fmla="*/ 9 h 19"/>
                <a:gd name="T50" fmla="*/ 1 w 11"/>
                <a:gd name="T51" fmla="*/ 9 h 19"/>
                <a:gd name="T52" fmla="*/ 1 w 11"/>
                <a:gd name="T53" fmla="*/ 9 h 19"/>
                <a:gd name="T54" fmla="*/ 1 w 11"/>
                <a:gd name="T55" fmla="*/ 9 h 19"/>
                <a:gd name="T56" fmla="*/ 1 w 11"/>
                <a:gd name="T57" fmla="*/ 9 h 19"/>
                <a:gd name="T58" fmla="*/ 1 w 11"/>
                <a:gd name="T59" fmla="*/ 9 h 19"/>
                <a:gd name="T60" fmla="*/ 1 w 11"/>
                <a:gd name="T61" fmla="*/ 9 h 19"/>
                <a:gd name="T62" fmla="*/ 1 w 11"/>
                <a:gd name="T63" fmla="*/ 9 h 19"/>
                <a:gd name="T64" fmla="*/ 1 w 11"/>
                <a:gd name="T65" fmla="*/ 9 h 19"/>
                <a:gd name="T66" fmla="*/ 1 w 11"/>
                <a:gd name="T67" fmla="*/ 9 h 19"/>
                <a:gd name="T68" fmla="*/ 1 w 11"/>
                <a:gd name="T69" fmla="*/ 9 h 19"/>
                <a:gd name="T70" fmla="*/ 1 w 11"/>
                <a:gd name="T71" fmla="*/ 9 h 19"/>
                <a:gd name="T72" fmla="*/ 1 w 11"/>
                <a:gd name="T73" fmla="*/ 9 h 19"/>
                <a:gd name="T74" fmla="*/ 1 w 11"/>
                <a:gd name="T75" fmla="*/ 9 h 19"/>
                <a:gd name="T76" fmla="*/ 1 w 11"/>
                <a:gd name="T77" fmla="*/ 9 h 19"/>
                <a:gd name="T78" fmla="*/ 1 w 11"/>
                <a:gd name="T79" fmla="*/ 0 h 19"/>
                <a:gd name="T80" fmla="*/ 1 w 11"/>
                <a:gd name="T81" fmla="*/ 0 h 19"/>
                <a:gd name="T82" fmla="*/ 1 w 11"/>
                <a:gd name="T83" fmla="*/ 0 h 19"/>
                <a:gd name="T84" fmla="*/ 1 w 11"/>
                <a:gd name="T85" fmla="*/ 0 h 19"/>
                <a:gd name="T86" fmla="*/ 1 w 11"/>
                <a:gd name="T87" fmla="*/ 0 h 19"/>
                <a:gd name="T88" fmla="*/ 1 w 11"/>
                <a:gd name="T89" fmla="*/ 0 h 19"/>
                <a:gd name="T90" fmla="*/ 1 w 11"/>
                <a:gd name="T91" fmla="*/ 0 h 19"/>
                <a:gd name="T92" fmla="*/ 1 w 11"/>
                <a:gd name="T93" fmla="*/ 0 h 19"/>
                <a:gd name="T94" fmla="*/ 1 w 11"/>
                <a:gd name="T95" fmla="*/ 0 h 19"/>
                <a:gd name="T96" fmla="*/ 1 w 11"/>
                <a:gd name="T97" fmla="*/ 0 h 19"/>
                <a:gd name="T98" fmla="*/ 1 w 11"/>
                <a:gd name="T99" fmla="*/ 0 h 19"/>
                <a:gd name="T100" fmla="*/ 1 w 11"/>
                <a:gd name="T101" fmla="*/ 0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19"/>
                <a:gd name="T155" fmla="*/ 11 w 11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19">
                  <a:moveTo>
                    <a:pt x="0" y="19"/>
                  </a:moveTo>
                  <a:lnTo>
                    <a:pt x="0" y="19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70" name="Freeform 319"/>
            <p:cNvSpPr>
              <a:spLocks/>
            </p:cNvSpPr>
            <p:nvPr/>
          </p:nvSpPr>
          <p:spPr bwMode="auto">
            <a:xfrm rot="-5388437">
              <a:off x="4232" y="3486"/>
              <a:ext cx="9" cy="9"/>
            </a:xfrm>
            <a:custGeom>
              <a:avLst/>
              <a:gdLst>
                <a:gd name="T0" fmla="*/ 0 w 12"/>
                <a:gd name="T1" fmla="*/ 5 h 10"/>
                <a:gd name="T2" fmla="*/ 0 w 12"/>
                <a:gd name="T3" fmla="*/ 5 h 10"/>
                <a:gd name="T4" fmla="*/ 0 w 12"/>
                <a:gd name="T5" fmla="*/ 5 h 10"/>
                <a:gd name="T6" fmla="*/ 0 w 12"/>
                <a:gd name="T7" fmla="*/ 5 h 10"/>
                <a:gd name="T8" fmla="*/ 0 w 12"/>
                <a:gd name="T9" fmla="*/ 5 h 10"/>
                <a:gd name="T10" fmla="*/ 0 w 12"/>
                <a:gd name="T11" fmla="*/ 5 h 10"/>
                <a:gd name="T12" fmla="*/ 0 w 12"/>
                <a:gd name="T13" fmla="*/ 5 h 10"/>
                <a:gd name="T14" fmla="*/ 0 w 12"/>
                <a:gd name="T15" fmla="*/ 5 h 10"/>
                <a:gd name="T16" fmla="*/ 0 w 12"/>
                <a:gd name="T17" fmla="*/ 5 h 10"/>
                <a:gd name="T18" fmla="*/ 0 w 12"/>
                <a:gd name="T19" fmla="*/ 5 h 10"/>
                <a:gd name="T20" fmla="*/ 0 w 12"/>
                <a:gd name="T21" fmla="*/ 5 h 10"/>
                <a:gd name="T22" fmla="*/ 0 w 12"/>
                <a:gd name="T23" fmla="*/ 5 h 10"/>
                <a:gd name="T24" fmla="*/ 0 w 12"/>
                <a:gd name="T25" fmla="*/ 5 h 10"/>
                <a:gd name="T26" fmla="*/ 0 w 12"/>
                <a:gd name="T27" fmla="*/ 5 h 10"/>
                <a:gd name="T28" fmla="*/ 0 w 12"/>
                <a:gd name="T29" fmla="*/ 5 h 10"/>
                <a:gd name="T30" fmla="*/ 0 w 12"/>
                <a:gd name="T31" fmla="*/ 5 h 10"/>
                <a:gd name="T32" fmla="*/ 0 w 12"/>
                <a:gd name="T33" fmla="*/ 5 h 10"/>
                <a:gd name="T34" fmla="*/ 0 w 12"/>
                <a:gd name="T35" fmla="*/ 5 h 10"/>
                <a:gd name="T36" fmla="*/ 0 w 12"/>
                <a:gd name="T37" fmla="*/ 5 h 10"/>
                <a:gd name="T38" fmla="*/ 0 w 12"/>
                <a:gd name="T39" fmla="*/ 5 h 10"/>
                <a:gd name="T40" fmla="*/ 0 w 12"/>
                <a:gd name="T41" fmla="*/ 5 h 10"/>
                <a:gd name="T42" fmla="*/ 0 w 12"/>
                <a:gd name="T43" fmla="*/ 5 h 10"/>
                <a:gd name="T44" fmla="*/ 0 w 12"/>
                <a:gd name="T45" fmla="*/ 5 h 10"/>
                <a:gd name="T46" fmla="*/ 0 w 12"/>
                <a:gd name="T47" fmla="*/ 5 h 10"/>
                <a:gd name="T48" fmla="*/ 0 w 12"/>
                <a:gd name="T49" fmla="*/ 5 h 10"/>
                <a:gd name="T50" fmla="*/ 0 w 12"/>
                <a:gd name="T51" fmla="*/ 5 h 10"/>
                <a:gd name="T52" fmla="*/ 2 w 12"/>
                <a:gd name="T53" fmla="*/ 5 h 10"/>
                <a:gd name="T54" fmla="*/ 2 w 12"/>
                <a:gd name="T55" fmla="*/ 0 h 10"/>
                <a:gd name="T56" fmla="*/ 2 w 12"/>
                <a:gd name="T57" fmla="*/ 0 h 10"/>
                <a:gd name="T58" fmla="*/ 2 w 12"/>
                <a:gd name="T59" fmla="*/ 0 h 10"/>
                <a:gd name="T60" fmla="*/ 2 w 12"/>
                <a:gd name="T61" fmla="*/ 0 h 10"/>
                <a:gd name="T62" fmla="*/ 2 w 12"/>
                <a:gd name="T63" fmla="*/ 0 h 10"/>
                <a:gd name="T64" fmla="*/ 2 w 12"/>
                <a:gd name="T65" fmla="*/ 0 h 10"/>
                <a:gd name="T66" fmla="*/ 2 w 12"/>
                <a:gd name="T67" fmla="*/ 0 h 10"/>
                <a:gd name="T68" fmla="*/ 2 w 12"/>
                <a:gd name="T69" fmla="*/ 0 h 10"/>
                <a:gd name="T70" fmla="*/ 2 w 12"/>
                <a:gd name="T71" fmla="*/ 0 h 10"/>
                <a:gd name="T72" fmla="*/ 2 w 12"/>
                <a:gd name="T73" fmla="*/ 0 h 10"/>
                <a:gd name="T74" fmla="*/ 2 w 12"/>
                <a:gd name="T75" fmla="*/ 0 h 10"/>
                <a:gd name="T76" fmla="*/ 2 w 12"/>
                <a:gd name="T77" fmla="*/ 0 h 10"/>
                <a:gd name="T78" fmla="*/ 2 w 12"/>
                <a:gd name="T79" fmla="*/ 0 h 10"/>
                <a:gd name="T80" fmla="*/ 2 w 12"/>
                <a:gd name="T81" fmla="*/ 0 h 10"/>
                <a:gd name="T82" fmla="*/ 2 w 12"/>
                <a:gd name="T83" fmla="*/ 0 h 10"/>
                <a:gd name="T84" fmla="*/ 2 w 12"/>
                <a:gd name="T85" fmla="*/ 0 h 10"/>
                <a:gd name="T86" fmla="*/ 2 w 12"/>
                <a:gd name="T87" fmla="*/ 0 h 10"/>
                <a:gd name="T88" fmla="*/ 2 w 12"/>
                <a:gd name="T89" fmla="*/ 0 h 10"/>
                <a:gd name="T90" fmla="*/ 2 w 12"/>
                <a:gd name="T91" fmla="*/ 0 h 10"/>
                <a:gd name="T92" fmla="*/ 2 w 12"/>
                <a:gd name="T93" fmla="*/ 0 h 10"/>
                <a:gd name="T94" fmla="*/ 2 w 12"/>
                <a:gd name="T95" fmla="*/ 0 h 10"/>
                <a:gd name="T96" fmla="*/ 2 w 12"/>
                <a:gd name="T97" fmla="*/ 0 h 10"/>
                <a:gd name="T98" fmla="*/ 2 w 12"/>
                <a:gd name="T99" fmla="*/ 0 h 10"/>
                <a:gd name="T100" fmla="*/ 2 w 12"/>
                <a:gd name="T101" fmla="*/ 0 h 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0"/>
                <a:gd name="T155" fmla="*/ 12 w 12"/>
                <a:gd name="T156" fmla="*/ 10 h 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0">
                  <a:moveTo>
                    <a:pt x="0" y="10"/>
                  </a:moveTo>
                  <a:lnTo>
                    <a:pt x="0" y="10"/>
                  </a:lnTo>
                  <a:lnTo>
                    <a:pt x="12" y="10"/>
                  </a:lnTo>
                  <a:lnTo>
                    <a:pt x="12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71" name="Freeform 320"/>
            <p:cNvSpPr>
              <a:spLocks/>
            </p:cNvSpPr>
            <p:nvPr/>
          </p:nvSpPr>
          <p:spPr bwMode="auto">
            <a:xfrm rot="-5388437">
              <a:off x="4223" y="3477"/>
              <a:ext cx="9" cy="9"/>
            </a:xfrm>
            <a:custGeom>
              <a:avLst/>
              <a:gdLst>
                <a:gd name="T0" fmla="*/ 0 w 12"/>
                <a:gd name="T1" fmla="*/ 5 h 10"/>
                <a:gd name="T2" fmla="*/ 0 w 12"/>
                <a:gd name="T3" fmla="*/ 5 h 10"/>
                <a:gd name="T4" fmla="*/ 0 w 12"/>
                <a:gd name="T5" fmla="*/ 5 h 10"/>
                <a:gd name="T6" fmla="*/ 0 w 12"/>
                <a:gd name="T7" fmla="*/ 5 h 10"/>
                <a:gd name="T8" fmla="*/ 0 w 12"/>
                <a:gd name="T9" fmla="*/ 5 h 10"/>
                <a:gd name="T10" fmla="*/ 0 w 12"/>
                <a:gd name="T11" fmla="*/ 5 h 10"/>
                <a:gd name="T12" fmla="*/ 0 w 12"/>
                <a:gd name="T13" fmla="*/ 5 h 10"/>
                <a:gd name="T14" fmla="*/ 0 w 12"/>
                <a:gd name="T15" fmla="*/ 5 h 10"/>
                <a:gd name="T16" fmla="*/ 0 w 12"/>
                <a:gd name="T17" fmla="*/ 5 h 10"/>
                <a:gd name="T18" fmla="*/ 0 w 12"/>
                <a:gd name="T19" fmla="*/ 5 h 10"/>
                <a:gd name="T20" fmla="*/ 0 w 12"/>
                <a:gd name="T21" fmla="*/ 5 h 10"/>
                <a:gd name="T22" fmla="*/ 0 w 12"/>
                <a:gd name="T23" fmla="*/ 5 h 10"/>
                <a:gd name="T24" fmla="*/ 0 w 12"/>
                <a:gd name="T25" fmla="*/ 5 h 10"/>
                <a:gd name="T26" fmla="*/ 0 w 12"/>
                <a:gd name="T27" fmla="*/ 5 h 10"/>
                <a:gd name="T28" fmla="*/ 0 w 12"/>
                <a:gd name="T29" fmla="*/ 5 h 10"/>
                <a:gd name="T30" fmla="*/ 0 w 12"/>
                <a:gd name="T31" fmla="*/ 5 h 10"/>
                <a:gd name="T32" fmla="*/ 0 w 12"/>
                <a:gd name="T33" fmla="*/ 5 h 10"/>
                <a:gd name="T34" fmla="*/ 0 w 12"/>
                <a:gd name="T35" fmla="*/ 5 h 10"/>
                <a:gd name="T36" fmla="*/ 0 w 12"/>
                <a:gd name="T37" fmla="*/ 5 h 10"/>
                <a:gd name="T38" fmla="*/ 0 w 12"/>
                <a:gd name="T39" fmla="*/ 5 h 10"/>
                <a:gd name="T40" fmla="*/ 0 w 12"/>
                <a:gd name="T41" fmla="*/ 5 h 10"/>
                <a:gd name="T42" fmla="*/ 0 w 12"/>
                <a:gd name="T43" fmla="*/ 5 h 10"/>
                <a:gd name="T44" fmla="*/ 0 w 12"/>
                <a:gd name="T45" fmla="*/ 5 h 10"/>
                <a:gd name="T46" fmla="*/ 0 w 12"/>
                <a:gd name="T47" fmla="*/ 5 h 10"/>
                <a:gd name="T48" fmla="*/ 0 w 12"/>
                <a:gd name="T49" fmla="*/ 5 h 10"/>
                <a:gd name="T50" fmla="*/ 0 w 12"/>
                <a:gd name="T51" fmla="*/ 5 h 10"/>
                <a:gd name="T52" fmla="*/ 0 w 12"/>
                <a:gd name="T53" fmla="*/ 5 h 10"/>
                <a:gd name="T54" fmla="*/ 0 w 12"/>
                <a:gd name="T55" fmla="*/ 5 h 10"/>
                <a:gd name="T56" fmla="*/ 0 w 12"/>
                <a:gd name="T57" fmla="*/ 5 h 10"/>
                <a:gd name="T58" fmla="*/ 0 w 12"/>
                <a:gd name="T59" fmla="*/ 5 h 10"/>
                <a:gd name="T60" fmla="*/ 0 w 12"/>
                <a:gd name="T61" fmla="*/ 5 h 10"/>
                <a:gd name="T62" fmla="*/ 0 w 12"/>
                <a:gd name="T63" fmla="*/ 5 h 10"/>
                <a:gd name="T64" fmla="*/ 0 w 12"/>
                <a:gd name="T65" fmla="*/ 5 h 10"/>
                <a:gd name="T66" fmla="*/ 0 w 12"/>
                <a:gd name="T67" fmla="*/ 5 h 10"/>
                <a:gd name="T68" fmla="*/ 0 w 12"/>
                <a:gd name="T69" fmla="*/ 5 h 10"/>
                <a:gd name="T70" fmla="*/ 0 w 12"/>
                <a:gd name="T71" fmla="*/ 5 h 10"/>
                <a:gd name="T72" fmla="*/ 0 w 12"/>
                <a:gd name="T73" fmla="*/ 5 h 10"/>
                <a:gd name="T74" fmla="*/ 0 w 12"/>
                <a:gd name="T75" fmla="*/ 5 h 10"/>
                <a:gd name="T76" fmla="*/ 0 w 12"/>
                <a:gd name="T77" fmla="*/ 0 h 10"/>
                <a:gd name="T78" fmla="*/ 0 w 12"/>
                <a:gd name="T79" fmla="*/ 0 h 10"/>
                <a:gd name="T80" fmla="*/ 0 w 12"/>
                <a:gd name="T81" fmla="*/ 0 h 10"/>
                <a:gd name="T82" fmla="*/ 0 w 12"/>
                <a:gd name="T83" fmla="*/ 0 h 10"/>
                <a:gd name="T84" fmla="*/ 0 w 12"/>
                <a:gd name="T85" fmla="*/ 0 h 10"/>
                <a:gd name="T86" fmla="*/ 2 w 12"/>
                <a:gd name="T87" fmla="*/ 0 h 10"/>
                <a:gd name="T88" fmla="*/ 2 w 12"/>
                <a:gd name="T89" fmla="*/ 0 h 10"/>
                <a:gd name="T90" fmla="*/ 2 w 12"/>
                <a:gd name="T91" fmla="*/ 0 h 10"/>
                <a:gd name="T92" fmla="*/ 2 w 12"/>
                <a:gd name="T93" fmla="*/ 0 h 10"/>
                <a:gd name="T94" fmla="*/ 2 w 12"/>
                <a:gd name="T95" fmla="*/ 0 h 10"/>
                <a:gd name="T96" fmla="*/ 2 w 12"/>
                <a:gd name="T97" fmla="*/ 0 h 10"/>
                <a:gd name="T98" fmla="*/ 2 w 12"/>
                <a:gd name="T99" fmla="*/ 0 h 10"/>
                <a:gd name="T100" fmla="*/ 2 w 12"/>
                <a:gd name="T101" fmla="*/ 0 h 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0"/>
                <a:gd name="T155" fmla="*/ 12 w 12"/>
                <a:gd name="T156" fmla="*/ 10 h 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0">
                  <a:moveTo>
                    <a:pt x="0" y="1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2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72" name="Freeform 321"/>
            <p:cNvSpPr>
              <a:spLocks/>
            </p:cNvSpPr>
            <p:nvPr/>
          </p:nvSpPr>
          <p:spPr bwMode="auto">
            <a:xfrm rot="-5388437">
              <a:off x="4224" y="3477"/>
              <a:ext cx="0" cy="1"/>
            </a:xfrm>
            <a:custGeom>
              <a:avLst/>
              <a:gdLst>
                <a:gd name="T0" fmla="*/ 0 h 1"/>
                <a:gd name="T1" fmla="*/ 0 h 1"/>
                <a:gd name="T2" fmla="*/ 0 h 1"/>
                <a:gd name="T3" fmla="*/ 0 h 1"/>
                <a:gd name="T4" fmla="*/ 0 h 1"/>
                <a:gd name="T5" fmla="*/ 0 h 1"/>
                <a:gd name="T6" fmla="*/ 0 h 1"/>
                <a:gd name="T7" fmla="*/ 0 h 1"/>
                <a:gd name="T8" fmla="*/ 0 h 1"/>
                <a:gd name="T9" fmla="*/ 0 h 1"/>
                <a:gd name="T10" fmla="*/ 0 h 1"/>
                <a:gd name="T11" fmla="*/ 0 h 1"/>
                <a:gd name="T12" fmla="*/ 0 h 1"/>
                <a:gd name="T13" fmla="*/ 0 h 1"/>
                <a:gd name="T14" fmla="*/ 0 h 1"/>
                <a:gd name="T15" fmla="*/ 0 h 1"/>
                <a:gd name="T16" fmla="*/ 0 h 1"/>
                <a:gd name="T17" fmla="*/ 0 h 1"/>
                <a:gd name="T18" fmla="*/ 0 h 1"/>
                <a:gd name="T19" fmla="*/ 0 h 1"/>
                <a:gd name="T20" fmla="*/ 0 h 1"/>
                <a:gd name="T21" fmla="*/ 0 h 1"/>
                <a:gd name="T22" fmla="*/ 0 h 1"/>
                <a:gd name="T23" fmla="*/ 0 h 1"/>
                <a:gd name="T24" fmla="*/ 0 h 1"/>
                <a:gd name="T25" fmla="*/ 0 h 1"/>
                <a:gd name="T26" fmla="*/ 0 h 1"/>
                <a:gd name="T27" fmla="*/ 0 h 1"/>
                <a:gd name="T28" fmla="*/ 0 h 1"/>
                <a:gd name="T29" fmla="*/ 0 h 1"/>
                <a:gd name="T30" fmla="*/ 0 h 1"/>
                <a:gd name="T31" fmla="*/ 0 h 1"/>
                <a:gd name="T32" fmla="*/ 0 h 1"/>
                <a:gd name="T33" fmla="*/ 0 h 1"/>
                <a:gd name="T34" fmla="*/ 0 h 1"/>
                <a:gd name="T35" fmla="*/ 0 h 1"/>
                <a:gd name="T36" fmla="*/ 0 h 1"/>
                <a:gd name="T37" fmla="*/ 0 h 1"/>
                <a:gd name="T38" fmla="*/ 0 h 1"/>
                <a:gd name="T39" fmla="*/ 0 h 1"/>
                <a:gd name="T40" fmla="*/ 0 h 1"/>
                <a:gd name="T41" fmla="*/ 0 h 1"/>
                <a:gd name="T42" fmla="*/ 0 h 1"/>
                <a:gd name="T43" fmla="*/ 0 h 1"/>
                <a:gd name="T44" fmla="*/ 0 h 1"/>
                <a:gd name="T45" fmla="*/ 0 h 1"/>
                <a:gd name="T46" fmla="*/ 0 h 1"/>
                <a:gd name="T47" fmla="*/ 0 h 1"/>
                <a:gd name="T48" fmla="*/ 0 h 1"/>
                <a:gd name="T49" fmla="*/ 0 h 1"/>
                <a:gd name="T50" fmla="*/ 0 h 1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h 1"/>
                <a:gd name="T103" fmla="*/ 1 h 1"/>
              </a:gdLst>
              <a:ahLst/>
              <a:cxnLst>
                <a:cxn ang="T51">
                  <a:pos x="0" y="T0"/>
                </a:cxn>
                <a:cxn ang="T52">
                  <a:pos x="0" y="T1"/>
                </a:cxn>
                <a:cxn ang="T53">
                  <a:pos x="0" y="T2"/>
                </a:cxn>
                <a:cxn ang="T54">
                  <a:pos x="0" y="T3"/>
                </a:cxn>
                <a:cxn ang="T55">
                  <a:pos x="0" y="T4"/>
                </a:cxn>
                <a:cxn ang="T56">
                  <a:pos x="0" y="T5"/>
                </a:cxn>
                <a:cxn ang="T57">
                  <a:pos x="0" y="T6"/>
                </a:cxn>
                <a:cxn ang="T58">
                  <a:pos x="0" y="T7"/>
                </a:cxn>
                <a:cxn ang="T59">
                  <a:pos x="0" y="T8"/>
                </a:cxn>
                <a:cxn ang="T60">
                  <a:pos x="0" y="T9"/>
                </a:cxn>
                <a:cxn ang="T61">
                  <a:pos x="0" y="T10"/>
                </a:cxn>
                <a:cxn ang="T62">
                  <a:pos x="0" y="T11"/>
                </a:cxn>
                <a:cxn ang="T63">
                  <a:pos x="0" y="T12"/>
                </a:cxn>
                <a:cxn ang="T64">
                  <a:pos x="0" y="T13"/>
                </a:cxn>
                <a:cxn ang="T65">
                  <a:pos x="0" y="T14"/>
                </a:cxn>
                <a:cxn ang="T66">
                  <a:pos x="0" y="T15"/>
                </a:cxn>
                <a:cxn ang="T67">
                  <a:pos x="0" y="T16"/>
                </a:cxn>
                <a:cxn ang="T68">
                  <a:pos x="0" y="T17"/>
                </a:cxn>
                <a:cxn ang="T69">
                  <a:pos x="0" y="T18"/>
                </a:cxn>
                <a:cxn ang="T70">
                  <a:pos x="0" y="T19"/>
                </a:cxn>
                <a:cxn ang="T71">
                  <a:pos x="0" y="T20"/>
                </a:cxn>
                <a:cxn ang="T72">
                  <a:pos x="0" y="T21"/>
                </a:cxn>
                <a:cxn ang="T73">
                  <a:pos x="0" y="T22"/>
                </a:cxn>
                <a:cxn ang="T74">
                  <a:pos x="0" y="T23"/>
                </a:cxn>
                <a:cxn ang="T75">
                  <a:pos x="0" y="T24"/>
                </a:cxn>
                <a:cxn ang="T76">
                  <a:pos x="0" y="T25"/>
                </a:cxn>
                <a:cxn ang="T77">
                  <a:pos x="0" y="T26"/>
                </a:cxn>
                <a:cxn ang="T78">
                  <a:pos x="0" y="T27"/>
                </a:cxn>
                <a:cxn ang="T79">
                  <a:pos x="0" y="T28"/>
                </a:cxn>
                <a:cxn ang="T80">
                  <a:pos x="0" y="T29"/>
                </a:cxn>
                <a:cxn ang="T81">
                  <a:pos x="0" y="T30"/>
                </a:cxn>
                <a:cxn ang="T82">
                  <a:pos x="0" y="T31"/>
                </a:cxn>
                <a:cxn ang="T83">
                  <a:pos x="0" y="T32"/>
                </a:cxn>
                <a:cxn ang="T84">
                  <a:pos x="0" y="T33"/>
                </a:cxn>
                <a:cxn ang="T85">
                  <a:pos x="0" y="T34"/>
                </a:cxn>
                <a:cxn ang="T86">
                  <a:pos x="0" y="T35"/>
                </a:cxn>
                <a:cxn ang="T87">
                  <a:pos x="0" y="T36"/>
                </a:cxn>
                <a:cxn ang="T88">
                  <a:pos x="0" y="T37"/>
                </a:cxn>
                <a:cxn ang="T89">
                  <a:pos x="0" y="T38"/>
                </a:cxn>
                <a:cxn ang="T90">
                  <a:pos x="0" y="T39"/>
                </a:cxn>
                <a:cxn ang="T91">
                  <a:pos x="0" y="T40"/>
                </a:cxn>
                <a:cxn ang="T92">
                  <a:pos x="0" y="T41"/>
                </a:cxn>
                <a:cxn ang="T93">
                  <a:pos x="0" y="T42"/>
                </a:cxn>
                <a:cxn ang="T94">
                  <a:pos x="0" y="T43"/>
                </a:cxn>
                <a:cxn ang="T95">
                  <a:pos x="0" y="T44"/>
                </a:cxn>
                <a:cxn ang="T96">
                  <a:pos x="0" y="T45"/>
                </a:cxn>
                <a:cxn ang="T97">
                  <a:pos x="0" y="T46"/>
                </a:cxn>
                <a:cxn ang="T98">
                  <a:pos x="0" y="T47"/>
                </a:cxn>
                <a:cxn ang="T99">
                  <a:pos x="0" y="T48"/>
                </a:cxn>
                <a:cxn ang="T100">
                  <a:pos x="0" y="T49"/>
                </a:cxn>
                <a:cxn ang="T101">
                  <a:pos x="0" y="T50"/>
                </a:cxn>
              </a:cxnLst>
              <a:rect l="0" t="T102" r="0" b="T103"/>
              <a:pathLst>
                <a:path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73" name="Freeform 322"/>
            <p:cNvSpPr>
              <a:spLocks/>
            </p:cNvSpPr>
            <p:nvPr/>
          </p:nvSpPr>
          <p:spPr bwMode="auto">
            <a:xfrm rot="-5388437">
              <a:off x="4220" y="3473"/>
              <a:ext cx="8" cy="1"/>
            </a:xfrm>
            <a:custGeom>
              <a:avLst/>
              <a:gdLst>
                <a:gd name="T0" fmla="*/ 0 w 11"/>
                <a:gd name="T1" fmla="*/ 0 h 1"/>
                <a:gd name="T2" fmla="*/ 0 w 11"/>
                <a:gd name="T3" fmla="*/ 0 h 1"/>
                <a:gd name="T4" fmla="*/ 0 w 11"/>
                <a:gd name="T5" fmla="*/ 0 h 1"/>
                <a:gd name="T6" fmla="*/ 0 w 11"/>
                <a:gd name="T7" fmla="*/ 0 h 1"/>
                <a:gd name="T8" fmla="*/ 0 w 11"/>
                <a:gd name="T9" fmla="*/ 0 h 1"/>
                <a:gd name="T10" fmla="*/ 0 w 11"/>
                <a:gd name="T11" fmla="*/ 0 h 1"/>
                <a:gd name="T12" fmla="*/ 0 w 11"/>
                <a:gd name="T13" fmla="*/ 0 h 1"/>
                <a:gd name="T14" fmla="*/ 0 w 11"/>
                <a:gd name="T15" fmla="*/ 0 h 1"/>
                <a:gd name="T16" fmla="*/ 0 w 11"/>
                <a:gd name="T17" fmla="*/ 0 h 1"/>
                <a:gd name="T18" fmla="*/ 0 w 11"/>
                <a:gd name="T19" fmla="*/ 0 h 1"/>
                <a:gd name="T20" fmla="*/ 0 w 11"/>
                <a:gd name="T21" fmla="*/ 0 h 1"/>
                <a:gd name="T22" fmla="*/ 0 w 11"/>
                <a:gd name="T23" fmla="*/ 0 h 1"/>
                <a:gd name="T24" fmla="*/ 0 w 11"/>
                <a:gd name="T25" fmla="*/ 0 h 1"/>
                <a:gd name="T26" fmla="*/ 0 w 11"/>
                <a:gd name="T27" fmla="*/ 0 h 1"/>
                <a:gd name="T28" fmla="*/ 0 w 11"/>
                <a:gd name="T29" fmla="*/ 0 h 1"/>
                <a:gd name="T30" fmla="*/ 0 w 11"/>
                <a:gd name="T31" fmla="*/ 0 h 1"/>
                <a:gd name="T32" fmla="*/ 0 w 11"/>
                <a:gd name="T33" fmla="*/ 0 h 1"/>
                <a:gd name="T34" fmla="*/ 0 w 11"/>
                <a:gd name="T35" fmla="*/ 0 h 1"/>
                <a:gd name="T36" fmla="*/ 0 w 11"/>
                <a:gd name="T37" fmla="*/ 0 h 1"/>
                <a:gd name="T38" fmla="*/ 0 w 11"/>
                <a:gd name="T39" fmla="*/ 0 h 1"/>
                <a:gd name="T40" fmla="*/ 0 w 11"/>
                <a:gd name="T41" fmla="*/ 0 h 1"/>
                <a:gd name="T42" fmla="*/ 0 w 11"/>
                <a:gd name="T43" fmla="*/ 0 h 1"/>
                <a:gd name="T44" fmla="*/ 1 w 11"/>
                <a:gd name="T45" fmla="*/ 0 h 1"/>
                <a:gd name="T46" fmla="*/ 1 w 11"/>
                <a:gd name="T47" fmla="*/ 0 h 1"/>
                <a:gd name="T48" fmla="*/ 1 w 11"/>
                <a:gd name="T49" fmla="*/ 0 h 1"/>
                <a:gd name="T50" fmla="*/ 1 w 11"/>
                <a:gd name="T51" fmla="*/ 0 h 1"/>
                <a:gd name="T52" fmla="*/ 1 w 11"/>
                <a:gd name="T53" fmla="*/ 0 h 1"/>
                <a:gd name="T54" fmla="*/ 1 w 11"/>
                <a:gd name="T55" fmla="*/ 0 h 1"/>
                <a:gd name="T56" fmla="*/ 1 w 11"/>
                <a:gd name="T57" fmla="*/ 0 h 1"/>
                <a:gd name="T58" fmla="*/ 1 w 11"/>
                <a:gd name="T59" fmla="*/ 0 h 1"/>
                <a:gd name="T60" fmla="*/ 1 w 11"/>
                <a:gd name="T61" fmla="*/ 0 h 1"/>
                <a:gd name="T62" fmla="*/ 1 w 11"/>
                <a:gd name="T63" fmla="*/ 0 h 1"/>
                <a:gd name="T64" fmla="*/ 1 w 11"/>
                <a:gd name="T65" fmla="*/ 0 h 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"/>
                <a:gd name="T100" fmla="*/ 0 h 1"/>
                <a:gd name="T101" fmla="*/ 11 w 11"/>
                <a:gd name="T102" fmla="*/ 1 h 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" h="1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74" name="Freeform 323"/>
            <p:cNvSpPr>
              <a:spLocks/>
            </p:cNvSpPr>
            <p:nvPr/>
          </p:nvSpPr>
          <p:spPr bwMode="auto">
            <a:xfrm rot="-5388437">
              <a:off x="4228" y="3465"/>
              <a:ext cx="0" cy="9"/>
            </a:xfrm>
            <a:custGeom>
              <a:avLst/>
              <a:gdLst>
                <a:gd name="T0" fmla="*/ 0 h 10"/>
                <a:gd name="T1" fmla="*/ 0 h 10"/>
                <a:gd name="T2" fmla="*/ 0 h 10"/>
                <a:gd name="T3" fmla="*/ 0 h 10"/>
                <a:gd name="T4" fmla="*/ 0 h 10"/>
                <a:gd name="T5" fmla="*/ 0 h 10"/>
                <a:gd name="T6" fmla="*/ 0 h 10"/>
                <a:gd name="T7" fmla="*/ 0 h 10"/>
                <a:gd name="T8" fmla="*/ 0 h 10"/>
                <a:gd name="T9" fmla="*/ 0 h 10"/>
                <a:gd name="T10" fmla="*/ 0 h 10"/>
                <a:gd name="T11" fmla="*/ 0 h 10"/>
                <a:gd name="T12" fmla="*/ 0 h 10"/>
                <a:gd name="T13" fmla="*/ 0 h 10"/>
                <a:gd name="T14" fmla="*/ 0 h 10"/>
                <a:gd name="T15" fmla="*/ 0 h 10"/>
                <a:gd name="T16" fmla="*/ 5 h 10"/>
                <a:gd name="T17" fmla="*/ 5 h 10"/>
                <a:gd name="T18" fmla="*/ 5 h 10"/>
                <a:gd name="T19" fmla="*/ 5 h 10"/>
                <a:gd name="T20" fmla="*/ 5 h 10"/>
                <a:gd name="T21" fmla="*/ 5 h 10"/>
                <a:gd name="T22" fmla="*/ 5 h 10"/>
                <a:gd name="T23" fmla="*/ 5 h 10"/>
                <a:gd name="T24" fmla="*/ 5 h 10"/>
                <a:gd name="T25" fmla="*/ 5 h 10"/>
                <a:gd name="T26" fmla="*/ 5 h 10"/>
                <a:gd name="T27" fmla="*/ 5 h 10"/>
                <a:gd name="T28" fmla="*/ 5 h 10"/>
                <a:gd name="T29" fmla="*/ 5 h 10"/>
                <a:gd name="T30" fmla="*/ 5 h 10"/>
                <a:gd name="T31" fmla="*/ 5 h 10"/>
                <a:gd name="T32" fmla="*/ 5 h 10"/>
                <a:gd name="T33" fmla="*/ 5 h 10"/>
                <a:gd name="T34" fmla="*/ 5 h 10"/>
                <a:gd name="T35" fmla="*/ 5 h 10"/>
                <a:gd name="T36" fmla="*/ 5 h 10"/>
                <a:gd name="T37" fmla="*/ 5 h 10"/>
                <a:gd name="T38" fmla="*/ 5 h 10"/>
                <a:gd name="T39" fmla="*/ 5 h 10"/>
                <a:gd name="T40" fmla="*/ 5 h 10"/>
                <a:gd name="T41" fmla="*/ 5 h 10"/>
                <a:gd name="T42" fmla="*/ 5 h 10"/>
                <a:gd name="T43" fmla="*/ 5 h 10"/>
                <a:gd name="T44" fmla="*/ 5 h 10"/>
                <a:gd name="T45" fmla="*/ 5 h 10"/>
                <a:gd name="T46" fmla="*/ 5 h 10"/>
                <a:gd name="T47" fmla="*/ 5 h 10"/>
                <a:gd name="T48" fmla="*/ 5 h 10"/>
                <a:gd name="T49" fmla="*/ 5 h 10"/>
                <a:gd name="T50" fmla="*/ 5 h 10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h 10"/>
                <a:gd name="T103" fmla="*/ 10 h 10"/>
              </a:gdLst>
              <a:ahLst/>
              <a:cxnLst>
                <a:cxn ang="T51">
                  <a:pos x="0" y="T0"/>
                </a:cxn>
                <a:cxn ang="T52">
                  <a:pos x="0" y="T1"/>
                </a:cxn>
                <a:cxn ang="T53">
                  <a:pos x="0" y="T2"/>
                </a:cxn>
                <a:cxn ang="T54">
                  <a:pos x="0" y="T3"/>
                </a:cxn>
                <a:cxn ang="T55">
                  <a:pos x="0" y="T4"/>
                </a:cxn>
                <a:cxn ang="T56">
                  <a:pos x="0" y="T5"/>
                </a:cxn>
                <a:cxn ang="T57">
                  <a:pos x="0" y="T6"/>
                </a:cxn>
                <a:cxn ang="T58">
                  <a:pos x="0" y="T7"/>
                </a:cxn>
                <a:cxn ang="T59">
                  <a:pos x="0" y="T8"/>
                </a:cxn>
                <a:cxn ang="T60">
                  <a:pos x="0" y="T9"/>
                </a:cxn>
                <a:cxn ang="T61">
                  <a:pos x="0" y="T10"/>
                </a:cxn>
                <a:cxn ang="T62">
                  <a:pos x="0" y="T11"/>
                </a:cxn>
                <a:cxn ang="T63">
                  <a:pos x="0" y="T12"/>
                </a:cxn>
                <a:cxn ang="T64">
                  <a:pos x="0" y="T13"/>
                </a:cxn>
                <a:cxn ang="T65">
                  <a:pos x="0" y="T14"/>
                </a:cxn>
                <a:cxn ang="T66">
                  <a:pos x="0" y="T15"/>
                </a:cxn>
                <a:cxn ang="T67">
                  <a:pos x="0" y="T16"/>
                </a:cxn>
                <a:cxn ang="T68">
                  <a:pos x="0" y="T17"/>
                </a:cxn>
                <a:cxn ang="T69">
                  <a:pos x="0" y="T18"/>
                </a:cxn>
                <a:cxn ang="T70">
                  <a:pos x="0" y="T19"/>
                </a:cxn>
                <a:cxn ang="T71">
                  <a:pos x="0" y="T20"/>
                </a:cxn>
                <a:cxn ang="T72">
                  <a:pos x="0" y="T21"/>
                </a:cxn>
                <a:cxn ang="T73">
                  <a:pos x="0" y="T22"/>
                </a:cxn>
                <a:cxn ang="T74">
                  <a:pos x="0" y="T23"/>
                </a:cxn>
                <a:cxn ang="T75">
                  <a:pos x="0" y="T24"/>
                </a:cxn>
                <a:cxn ang="T76">
                  <a:pos x="0" y="T25"/>
                </a:cxn>
                <a:cxn ang="T77">
                  <a:pos x="0" y="T26"/>
                </a:cxn>
                <a:cxn ang="T78">
                  <a:pos x="0" y="T27"/>
                </a:cxn>
                <a:cxn ang="T79">
                  <a:pos x="0" y="T28"/>
                </a:cxn>
                <a:cxn ang="T80">
                  <a:pos x="0" y="T29"/>
                </a:cxn>
                <a:cxn ang="T81">
                  <a:pos x="0" y="T30"/>
                </a:cxn>
                <a:cxn ang="T82">
                  <a:pos x="0" y="T31"/>
                </a:cxn>
                <a:cxn ang="T83">
                  <a:pos x="0" y="T32"/>
                </a:cxn>
                <a:cxn ang="T84">
                  <a:pos x="0" y="T33"/>
                </a:cxn>
                <a:cxn ang="T85">
                  <a:pos x="0" y="T34"/>
                </a:cxn>
                <a:cxn ang="T86">
                  <a:pos x="0" y="T35"/>
                </a:cxn>
                <a:cxn ang="T87">
                  <a:pos x="0" y="T36"/>
                </a:cxn>
                <a:cxn ang="T88">
                  <a:pos x="0" y="T37"/>
                </a:cxn>
                <a:cxn ang="T89">
                  <a:pos x="0" y="T38"/>
                </a:cxn>
                <a:cxn ang="T90">
                  <a:pos x="0" y="T39"/>
                </a:cxn>
                <a:cxn ang="T91">
                  <a:pos x="0" y="T40"/>
                </a:cxn>
                <a:cxn ang="T92">
                  <a:pos x="0" y="T41"/>
                </a:cxn>
                <a:cxn ang="T93">
                  <a:pos x="0" y="T42"/>
                </a:cxn>
                <a:cxn ang="T94">
                  <a:pos x="0" y="T43"/>
                </a:cxn>
                <a:cxn ang="T95">
                  <a:pos x="0" y="T44"/>
                </a:cxn>
                <a:cxn ang="T96">
                  <a:pos x="0" y="T45"/>
                </a:cxn>
                <a:cxn ang="T97">
                  <a:pos x="0" y="T46"/>
                </a:cxn>
                <a:cxn ang="T98">
                  <a:pos x="0" y="T47"/>
                </a:cxn>
                <a:cxn ang="T99">
                  <a:pos x="0" y="T48"/>
                </a:cxn>
                <a:cxn ang="T100">
                  <a:pos x="0" y="T49"/>
                </a:cxn>
                <a:cxn ang="T101">
                  <a:pos x="0" y="T50"/>
                </a:cxn>
              </a:cxnLst>
              <a:rect l="0" t="T102" r="0" b="T103"/>
              <a:pathLst>
                <a:path h="1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75" name="Freeform 324"/>
            <p:cNvSpPr>
              <a:spLocks/>
            </p:cNvSpPr>
            <p:nvPr/>
          </p:nvSpPr>
          <p:spPr bwMode="auto">
            <a:xfrm rot="-5388437">
              <a:off x="4233" y="3461"/>
              <a:ext cx="8" cy="9"/>
            </a:xfrm>
            <a:custGeom>
              <a:avLst/>
              <a:gdLst>
                <a:gd name="T0" fmla="*/ 0 w 12"/>
                <a:gd name="T1" fmla="*/ 0 h 10"/>
                <a:gd name="T2" fmla="*/ 0 w 12"/>
                <a:gd name="T3" fmla="*/ 0 h 10"/>
                <a:gd name="T4" fmla="*/ 0 w 12"/>
                <a:gd name="T5" fmla="*/ 0 h 10"/>
                <a:gd name="T6" fmla="*/ 0 w 12"/>
                <a:gd name="T7" fmla="*/ 0 h 10"/>
                <a:gd name="T8" fmla="*/ 0 w 12"/>
                <a:gd name="T9" fmla="*/ 0 h 10"/>
                <a:gd name="T10" fmla="*/ 0 w 12"/>
                <a:gd name="T11" fmla="*/ 0 h 10"/>
                <a:gd name="T12" fmla="*/ 0 w 12"/>
                <a:gd name="T13" fmla="*/ 0 h 10"/>
                <a:gd name="T14" fmla="*/ 1 w 12"/>
                <a:gd name="T15" fmla="*/ 0 h 10"/>
                <a:gd name="T16" fmla="*/ 1 w 12"/>
                <a:gd name="T17" fmla="*/ 0 h 10"/>
                <a:gd name="T18" fmla="*/ 1 w 12"/>
                <a:gd name="T19" fmla="*/ 0 h 10"/>
                <a:gd name="T20" fmla="*/ 1 w 12"/>
                <a:gd name="T21" fmla="*/ 0 h 10"/>
                <a:gd name="T22" fmla="*/ 1 w 12"/>
                <a:gd name="T23" fmla="*/ 0 h 10"/>
                <a:gd name="T24" fmla="*/ 1 w 12"/>
                <a:gd name="T25" fmla="*/ 0 h 10"/>
                <a:gd name="T26" fmla="*/ 1 w 12"/>
                <a:gd name="T27" fmla="*/ 0 h 10"/>
                <a:gd name="T28" fmla="*/ 1 w 12"/>
                <a:gd name="T29" fmla="*/ 0 h 10"/>
                <a:gd name="T30" fmla="*/ 1 w 12"/>
                <a:gd name="T31" fmla="*/ 0 h 10"/>
                <a:gd name="T32" fmla="*/ 1 w 12"/>
                <a:gd name="T33" fmla="*/ 0 h 10"/>
                <a:gd name="T34" fmla="*/ 1 w 12"/>
                <a:gd name="T35" fmla="*/ 0 h 10"/>
                <a:gd name="T36" fmla="*/ 1 w 12"/>
                <a:gd name="T37" fmla="*/ 0 h 10"/>
                <a:gd name="T38" fmla="*/ 1 w 12"/>
                <a:gd name="T39" fmla="*/ 0 h 10"/>
                <a:gd name="T40" fmla="*/ 1 w 12"/>
                <a:gd name="T41" fmla="*/ 0 h 10"/>
                <a:gd name="T42" fmla="*/ 1 w 12"/>
                <a:gd name="T43" fmla="*/ 0 h 10"/>
                <a:gd name="T44" fmla="*/ 1 w 12"/>
                <a:gd name="T45" fmla="*/ 0 h 10"/>
                <a:gd name="T46" fmla="*/ 1 w 12"/>
                <a:gd name="T47" fmla="*/ 0 h 10"/>
                <a:gd name="T48" fmla="*/ 1 w 12"/>
                <a:gd name="T49" fmla="*/ 0 h 10"/>
                <a:gd name="T50" fmla="*/ 1 w 12"/>
                <a:gd name="T51" fmla="*/ 0 h 10"/>
                <a:gd name="T52" fmla="*/ 1 w 12"/>
                <a:gd name="T53" fmla="*/ 5 h 10"/>
                <a:gd name="T54" fmla="*/ 1 w 12"/>
                <a:gd name="T55" fmla="*/ 5 h 10"/>
                <a:gd name="T56" fmla="*/ 1 w 12"/>
                <a:gd name="T57" fmla="*/ 5 h 10"/>
                <a:gd name="T58" fmla="*/ 1 w 12"/>
                <a:gd name="T59" fmla="*/ 5 h 10"/>
                <a:gd name="T60" fmla="*/ 1 w 12"/>
                <a:gd name="T61" fmla="*/ 5 h 10"/>
                <a:gd name="T62" fmla="*/ 1 w 12"/>
                <a:gd name="T63" fmla="*/ 5 h 10"/>
                <a:gd name="T64" fmla="*/ 1 w 12"/>
                <a:gd name="T65" fmla="*/ 5 h 10"/>
                <a:gd name="T66" fmla="*/ 1 w 12"/>
                <a:gd name="T67" fmla="*/ 5 h 10"/>
                <a:gd name="T68" fmla="*/ 1 w 12"/>
                <a:gd name="T69" fmla="*/ 5 h 10"/>
                <a:gd name="T70" fmla="*/ 1 w 12"/>
                <a:gd name="T71" fmla="*/ 5 h 10"/>
                <a:gd name="T72" fmla="*/ 1 w 12"/>
                <a:gd name="T73" fmla="*/ 5 h 10"/>
                <a:gd name="T74" fmla="*/ 1 w 12"/>
                <a:gd name="T75" fmla="*/ 5 h 10"/>
                <a:gd name="T76" fmla="*/ 1 w 12"/>
                <a:gd name="T77" fmla="*/ 5 h 10"/>
                <a:gd name="T78" fmla="*/ 1 w 12"/>
                <a:gd name="T79" fmla="*/ 5 h 10"/>
                <a:gd name="T80" fmla="*/ 1 w 12"/>
                <a:gd name="T81" fmla="*/ 5 h 10"/>
                <a:gd name="T82" fmla="*/ 1 w 12"/>
                <a:gd name="T83" fmla="*/ 5 h 10"/>
                <a:gd name="T84" fmla="*/ 1 w 12"/>
                <a:gd name="T85" fmla="*/ 5 h 10"/>
                <a:gd name="T86" fmla="*/ 1 w 12"/>
                <a:gd name="T87" fmla="*/ 5 h 10"/>
                <a:gd name="T88" fmla="*/ 1 w 12"/>
                <a:gd name="T89" fmla="*/ 5 h 10"/>
                <a:gd name="T90" fmla="*/ 1 w 12"/>
                <a:gd name="T91" fmla="*/ 5 h 10"/>
                <a:gd name="T92" fmla="*/ 1 w 12"/>
                <a:gd name="T93" fmla="*/ 5 h 10"/>
                <a:gd name="T94" fmla="*/ 1 w 12"/>
                <a:gd name="T95" fmla="*/ 5 h 10"/>
                <a:gd name="T96" fmla="*/ 1 w 12"/>
                <a:gd name="T97" fmla="*/ 5 h 10"/>
                <a:gd name="T98" fmla="*/ 1 w 12"/>
                <a:gd name="T99" fmla="*/ 5 h 10"/>
                <a:gd name="T100" fmla="*/ 1 w 12"/>
                <a:gd name="T101" fmla="*/ 5 h 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0"/>
                <a:gd name="T155" fmla="*/ 12 w 12"/>
                <a:gd name="T156" fmla="*/ 10 h 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0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1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76" name="Freeform 325"/>
            <p:cNvSpPr>
              <a:spLocks/>
            </p:cNvSpPr>
            <p:nvPr/>
          </p:nvSpPr>
          <p:spPr bwMode="auto">
            <a:xfrm rot="-5388437">
              <a:off x="4246" y="3449"/>
              <a:ext cx="8" cy="18"/>
            </a:xfrm>
            <a:custGeom>
              <a:avLst/>
              <a:gdLst>
                <a:gd name="T0" fmla="*/ 0 w 11"/>
                <a:gd name="T1" fmla="*/ 0 h 19"/>
                <a:gd name="T2" fmla="*/ 0 w 11"/>
                <a:gd name="T3" fmla="*/ 0 h 19"/>
                <a:gd name="T4" fmla="*/ 0 w 11"/>
                <a:gd name="T5" fmla="*/ 0 h 19"/>
                <a:gd name="T6" fmla="*/ 0 w 11"/>
                <a:gd name="T7" fmla="*/ 0 h 19"/>
                <a:gd name="T8" fmla="*/ 0 w 11"/>
                <a:gd name="T9" fmla="*/ 0 h 19"/>
                <a:gd name="T10" fmla="*/ 0 w 11"/>
                <a:gd name="T11" fmla="*/ 0 h 19"/>
                <a:gd name="T12" fmla="*/ 0 w 11"/>
                <a:gd name="T13" fmla="*/ 0 h 19"/>
                <a:gd name="T14" fmla="*/ 0 w 11"/>
                <a:gd name="T15" fmla="*/ 0 h 19"/>
                <a:gd name="T16" fmla="*/ 0 w 11"/>
                <a:gd name="T17" fmla="*/ 0 h 19"/>
                <a:gd name="T18" fmla="*/ 0 w 11"/>
                <a:gd name="T19" fmla="*/ 0 h 19"/>
                <a:gd name="T20" fmla="*/ 0 w 11"/>
                <a:gd name="T21" fmla="*/ 0 h 19"/>
                <a:gd name="T22" fmla="*/ 0 w 11"/>
                <a:gd name="T23" fmla="*/ 0 h 19"/>
                <a:gd name="T24" fmla="*/ 0 w 11"/>
                <a:gd name="T25" fmla="*/ 0 h 19"/>
                <a:gd name="T26" fmla="*/ 0 w 11"/>
                <a:gd name="T27" fmla="*/ 0 h 19"/>
                <a:gd name="T28" fmla="*/ 0 w 11"/>
                <a:gd name="T29" fmla="*/ 9 h 19"/>
                <a:gd name="T30" fmla="*/ 0 w 11"/>
                <a:gd name="T31" fmla="*/ 9 h 19"/>
                <a:gd name="T32" fmla="*/ 0 w 11"/>
                <a:gd name="T33" fmla="*/ 9 h 19"/>
                <a:gd name="T34" fmla="*/ 0 w 11"/>
                <a:gd name="T35" fmla="*/ 9 h 19"/>
                <a:gd name="T36" fmla="*/ 0 w 11"/>
                <a:gd name="T37" fmla="*/ 9 h 19"/>
                <a:gd name="T38" fmla="*/ 0 w 11"/>
                <a:gd name="T39" fmla="*/ 9 h 19"/>
                <a:gd name="T40" fmla="*/ 0 w 11"/>
                <a:gd name="T41" fmla="*/ 9 h 19"/>
                <a:gd name="T42" fmla="*/ 0 w 11"/>
                <a:gd name="T43" fmla="*/ 9 h 19"/>
                <a:gd name="T44" fmla="*/ 0 w 11"/>
                <a:gd name="T45" fmla="*/ 9 h 19"/>
                <a:gd name="T46" fmla="*/ 0 w 11"/>
                <a:gd name="T47" fmla="*/ 9 h 19"/>
                <a:gd name="T48" fmla="*/ 1 w 11"/>
                <a:gd name="T49" fmla="*/ 9 h 19"/>
                <a:gd name="T50" fmla="*/ 1 w 11"/>
                <a:gd name="T51" fmla="*/ 9 h 19"/>
                <a:gd name="T52" fmla="*/ 1 w 11"/>
                <a:gd name="T53" fmla="*/ 9 h 19"/>
                <a:gd name="T54" fmla="*/ 1 w 11"/>
                <a:gd name="T55" fmla="*/ 9 h 19"/>
                <a:gd name="T56" fmla="*/ 1 w 11"/>
                <a:gd name="T57" fmla="*/ 9 h 19"/>
                <a:gd name="T58" fmla="*/ 1 w 11"/>
                <a:gd name="T59" fmla="*/ 9 h 19"/>
                <a:gd name="T60" fmla="*/ 1 w 11"/>
                <a:gd name="T61" fmla="*/ 9 h 19"/>
                <a:gd name="T62" fmla="*/ 1 w 11"/>
                <a:gd name="T63" fmla="*/ 9 h 19"/>
                <a:gd name="T64" fmla="*/ 1 w 11"/>
                <a:gd name="T65" fmla="*/ 9 h 19"/>
                <a:gd name="T66" fmla="*/ 1 w 11"/>
                <a:gd name="T67" fmla="*/ 9 h 19"/>
                <a:gd name="T68" fmla="*/ 1 w 11"/>
                <a:gd name="T69" fmla="*/ 9 h 19"/>
                <a:gd name="T70" fmla="*/ 1 w 11"/>
                <a:gd name="T71" fmla="*/ 9 h 19"/>
                <a:gd name="T72" fmla="*/ 1 w 11"/>
                <a:gd name="T73" fmla="*/ 9 h 19"/>
                <a:gd name="T74" fmla="*/ 1 w 11"/>
                <a:gd name="T75" fmla="*/ 9 h 19"/>
                <a:gd name="T76" fmla="*/ 1 w 11"/>
                <a:gd name="T77" fmla="*/ 9 h 19"/>
                <a:gd name="T78" fmla="*/ 1 w 11"/>
                <a:gd name="T79" fmla="*/ 9 h 19"/>
                <a:gd name="T80" fmla="*/ 1 w 11"/>
                <a:gd name="T81" fmla="*/ 9 h 19"/>
                <a:gd name="T82" fmla="*/ 1 w 11"/>
                <a:gd name="T83" fmla="*/ 9 h 19"/>
                <a:gd name="T84" fmla="*/ 1 w 11"/>
                <a:gd name="T85" fmla="*/ 9 h 19"/>
                <a:gd name="T86" fmla="*/ 1 w 11"/>
                <a:gd name="T87" fmla="*/ 9 h 19"/>
                <a:gd name="T88" fmla="*/ 1 w 11"/>
                <a:gd name="T89" fmla="*/ 9 h 19"/>
                <a:gd name="T90" fmla="*/ 1 w 11"/>
                <a:gd name="T91" fmla="*/ 9 h 19"/>
                <a:gd name="T92" fmla="*/ 1 w 11"/>
                <a:gd name="T93" fmla="*/ 9 h 19"/>
                <a:gd name="T94" fmla="*/ 1 w 11"/>
                <a:gd name="T95" fmla="*/ 9 h 19"/>
                <a:gd name="T96" fmla="*/ 1 w 11"/>
                <a:gd name="T97" fmla="*/ 9 h 19"/>
                <a:gd name="T98" fmla="*/ 1 w 11"/>
                <a:gd name="T99" fmla="*/ 9 h 19"/>
                <a:gd name="T100" fmla="*/ 1 w 11"/>
                <a:gd name="T101" fmla="*/ 9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19"/>
                <a:gd name="T155" fmla="*/ 11 w 11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19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19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77" name="Freeform 326"/>
            <p:cNvSpPr>
              <a:spLocks/>
            </p:cNvSpPr>
            <p:nvPr/>
          </p:nvSpPr>
          <p:spPr bwMode="auto">
            <a:xfrm rot="-5388437">
              <a:off x="4263" y="3440"/>
              <a:ext cx="9" cy="18"/>
            </a:xfrm>
            <a:custGeom>
              <a:avLst/>
              <a:gdLst>
                <a:gd name="T0" fmla="*/ 0 w 12"/>
                <a:gd name="T1" fmla="*/ 0 h 20"/>
                <a:gd name="T2" fmla="*/ 0 w 12"/>
                <a:gd name="T3" fmla="*/ 0 h 20"/>
                <a:gd name="T4" fmla="*/ 0 w 12"/>
                <a:gd name="T5" fmla="*/ 0 h 20"/>
                <a:gd name="T6" fmla="*/ 0 w 12"/>
                <a:gd name="T7" fmla="*/ 0 h 20"/>
                <a:gd name="T8" fmla="*/ 0 w 12"/>
                <a:gd name="T9" fmla="*/ 0 h 20"/>
                <a:gd name="T10" fmla="*/ 0 w 12"/>
                <a:gd name="T11" fmla="*/ 0 h 20"/>
                <a:gd name="T12" fmla="*/ 0 w 12"/>
                <a:gd name="T13" fmla="*/ 0 h 20"/>
                <a:gd name="T14" fmla="*/ 0 w 12"/>
                <a:gd name="T15" fmla="*/ 0 h 20"/>
                <a:gd name="T16" fmla="*/ 0 w 12"/>
                <a:gd name="T17" fmla="*/ 0 h 20"/>
                <a:gd name="T18" fmla="*/ 0 w 12"/>
                <a:gd name="T19" fmla="*/ 0 h 20"/>
                <a:gd name="T20" fmla="*/ 0 w 12"/>
                <a:gd name="T21" fmla="*/ 0 h 20"/>
                <a:gd name="T22" fmla="*/ 0 w 12"/>
                <a:gd name="T23" fmla="*/ 0 h 20"/>
                <a:gd name="T24" fmla="*/ 0 w 12"/>
                <a:gd name="T25" fmla="*/ 0 h 20"/>
                <a:gd name="T26" fmla="*/ 0 w 12"/>
                <a:gd name="T27" fmla="*/ 0 h 20"/>
                <a:gd name="T28" fmla="*/ 0 w 12"/>
                <a:gd name="T29" fmla="*/ 0 h 20"/>
                <a:gd name="T30" fmla="*/ 0 w 12"/>
                <a:gd name="T31" fmla="*/ 0 h 20"/>
                <a:gd name="T32" fmla="*/ 0 w 12"/>
                <a:gd name="T33" fmla="*/ 0 h 20"/>
                <a:gd name="T34" fmla="*/ 0 w 12"/>
                <a:gd name="T35" fmla="*/ 0 h 20"/>
                <a:gd name="T36" fmla="*/ 0 w 12"/>
                <a:gd name="T37" fmla="*/ 0 h 20"/>
                <a:gd name="T38" fmla="*/ 0 w 12"/>
                <a:gd name="T39" fmla="*/ 0 h 20"/>
                <a:gd name="T40" fmla="*/ 0 w 12"/>
                <a:gd name="T41" fmla="*/ 0 h 20"/>
                <a:gd name="T42" fmla="*/ 0 w 12"/>
                <a:gd name="T43" fmla="*/ 5 h 20"/>
                <a:gd name="T44" fmla="*/ 0 w 12"/>
                <a:gd name="T45" fmla="*/ 5 h 20"/>
                <a:gd name="T46" fmla="*/ 0 w 12"/>
                <a:gd name="T47" fmla="*/ 5 h 20"/>
                <a:gd name="T48" fmla="*/ 0 w 12"/>
                <a:gd name="T49" fmla="*/ 5 h 20"/>
                <a:gd name="T50" fmla="*/ 0 w 12"/>
                <a:gd name="T51" fmla="*/ 5 h 20"/>
                <a:gd name="T52" fmla="*/ 0 w 12"/>
                <a:gd name="T53" fmla="*/ 5 h 20"/>
                <a:gd name="T54" fmla="*/ 0 w 12"/>
                <a:gd name="T55" fmla="*/ 5 h 20"/>
                <a:gd name="T56" fmla="*/ 0 w 12"/>
                <a:gd name="T57" fmla="*/ 5 h 20"/>
                <a:gd name="T58" fmla="*/ 0 w 12"/>
                <a:gd name="T59" fmla="*/ 5 h 20"/>
                <a:gd name="T60" fmla="*/ 0 w 12"/>
                <a:gd name="T61" fmla="*/ 5 h 20"/>
                <a:gd name="T62" fmla="*/ 0 w 12"/>
                <a:gd name="T63" fmla="*/ 5 h 20"/>
                <a:gd name="T64" fmla="*/ 0 w 12"/>
                <a:gd name="T65" fmla="*/ 5 h 20"/>
                <a:gd name="T66" fmla="*/ 0 w 12"/>
                <a:gd name="T67" fmla="*/ 5 h 20"/>
                <a:gd name="T68" fmla="*/ 0 w 12"/>
                <a:gd name="T69" fmla="*/ 5 h 20"/>
                <a:gd name="T70" fmla="*/ 0 w 12"/>
                <a:gd name="T71" fmla="*/ 5 h 20"/>
                <a:gd name="T72" fmla="*/ 0 w 12"/>
                <a:gd name="T73" fmla="*/ 5 h 20"/>
                <a:gd name="T74" fmla="*/ 0 w 12"/>
                <a:gd name="T75" fmla="*/ 5 h 20"/>
                <a:gd name="T76" fmla="*/ 0 w 12"/>
                <a:gd name="T77" fmla="*/ 5 h 20"/>
                <a:gd name="T78" fmla="*/ 0 w 12"/>
                <a:gd name="T79" fmla="*/ 5 h 20"/>
                <a:gd name="T80" fmla="*/ 2 w 12"/>
                <a:gd name="T81" fmla="*/ 5 h 20"/>
                <a:gd name="T82" fmla="*/ 2 w 12"/>
                <a:gd name="T83" fmla="*/ 5 h 20"/>
                <a:gd name="T84" fmla="*/ 2 w 12"/>
                <a:gd name="T85" fmla="*/ 5 h 20"/>
                <a:gd name="T86" fmla="*/ 2 w 12"/>
                <a:gd name="T87" fmla="*/ 5 h 20"/>
                <a:gd name="T88" fmla="*/ 2 w 12"/>
                <a:gd name="T89" fmla="*/ 5 h 20"/>
                <a:gd name="T90" fmla="*/ 2 w 12"/>
                <a:gd name="T91" fmla="*/ 5 h 20"/>
                <a:gd name="T92" fmla="*/ 2 w 12"/>
                <a:gd name="T93" fmla="*/ 5 h 20"/>
                <a:gd name="T94" fmla="*/ 2 w 12"/>
                <a:gd name="T95" fmla="*/ 5 h 20"/>
                <a:gd name="T96" fmla="*/ 2 w 12"/>
                <a:gd name="T97" fmla="*/ 5 h 20"/>
                <a:gd name="T98" fmla="*/ 2 w 12"/>
                <a:gd name="T99" fmla="*/ 5 h 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20"/>
                <a:gd name="T152" fmla="*/ 12 w 12"/>
                <a:gd name="T153" fmla="*/ 20 h 2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2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2" y="10"/>
                  </a:lnTo>
                  <a:lnTo>
                    <a:pt x="12" y="2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78" name="Freeform 327"/>
            <p:cNvSpPr>
              <a:spLocks/>
            </p:cNvSpPr>
            <p:nvPr/>
          </p:nvSpPr>
          <p:spPr bwMode="auto">
            <a:xfrm rot="-5388437">
              <a:off x="4286" y="3436"/>
              <a:ext cx="0" cy="18"/>
            </a:xfrm>
            <a:custGeom>
              <a:avLst/>
              <a:gdLst>
                <a:gd name="T0" fmla="*/ 0 h 19"/>
                <a:gd name="T1" fmla="*/ 0 h 19"/>
                <a:gd name="T2" fmla="*/ 0 h 19"/>
                <a:gd name="T3" fmla="*/ 0 h 19"/>
                <a:gd name="T4" fmla="*/ 0 h 19"/>
                <a:gd name="T5" fmla="*/ 0 h 19"/>
                <a:gd name="T6" fmla="*/ 0 h 19"/>
                <a:gd name="T7" fmla="*/ 0 h 19"/>
                <a:gd name="T8" fmla="*/ 0 h 19"/>
                <a:gd name="T9" fmla="*/ 0 h 19"/>
                <a:gd name="T10" fmla="*/ 0 h 19"/>
                <a:gd name="T11" fmla="*/ 0 h 19"/>
                <a:gd name="T12" fmla="*/ 0 h 19"/>
                <a:gd name="T13" fmla="*/ 0 h 19"/>
                <a:gd name="T14" fmla="*/ 0 h 19"/>
                <a:gd name="T15" fmla="*/ 0 h 19"/>
                <a:gd name="T16" fmla="*/ 0 h 19"/>
                <a:gd name="T17" fmla="*/ 0 h 19"/>
                <a:gd name="T18" fmla="*/ 0 h 19"/>
                <a:gd name="T19" fmla="*/ 9 h 19"/>
                <a:gd name="T20" fmla="*/ 9 h 19"/>
                <a:gd name="T21" fmla="*/ 9 h 19"/>
                <a:gd name="T22" fmla="*/ 9 h 19"/>
                <a:gd name="T23" fmla="*/ 9 h 19"/>
                <a:gd name="T24" fmla="*/ 9 h 19"/>
                <a:gd name="T25" fmla="*/ 9 h 19"/>
                <a:gd name="T26" fmla="*/ 9 h 19"/>
                <a:gd name="T27" fmla="*/ 9 h 19"/>
                <a:gd name="T28" fmla="*/ 9 h 19"/>
                <a:gd name="T29" fmla="*/ 9 h 19"/>
                <a:gd name="T30" fmla="*/ 9 h 19"/>
                <a:gd name="T31" fmla="*/ 9 h 19"/>
                <a:gd name="T32" fmla="*/ 9 h 19"/>
                <a:gd name="T33" fmla="*/ 9 h 19"/>
                <a:gd name="T34" fmla="*/ 9 h 19"/>
                <a:gd name="T35" fmla="*/ 9 h 19"/>
                <a:gd name="T36" fmla="*/ 9 h 19"/>
                <a:gd name="T37" fmla="*/ 9 h 19"/>
                <a:gd name="T38" fmla="*/ 9 h 19"/>
                <a:gd name="T39" fmla="*/ 9 h 19"/>
                <a:gd name="T40" fmla="*/ 9 h 19"/>
                <a:gd name="T41" fmla="*/ 9 h 19"/>
                <a:gd name="T42" fmla="*/ 9 h 19"/>
                <a:gd name="T43" fmla="*/ 9 h 19"/>
                <a:gd name="T44" fmla="*/ 9 h 19"/>
                <a:gd name="T45" fmla="*/ 9 h 19"/>
                <a:gd name="T46" fmla="*/ 9 h 19"/>
                <a:gd name="T47" fmla="*/ 9 h 19"/>
                <a:gd name="T48" fmla="*/ 9 h 19"/>
                <a:gd name="T49" fmla="*/ 9 h 19"/>
                <a:gd name="T50" fmla="*/ 9 h 19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h 19"/>
                <a:gd name="T103" fmla="*/ 19 h 19"/>
              </a:gdLst>
              <a:ahLst/>
              <a:cxnLst>
                <a:cxn ang="T51">
                  <a:pos x="0" y="T0"/>
                </a:cxn>
                <a:cxn ang="T52">
                  <a:pos x="0" y="T1"/>
                </a:cxn>
                <a:cxn ang="T53">
                  <a:pos x="0" y="T2"/>
                </a:cxn>
                <a:cxn ang="T54">
                  <a:pos x="0" y="T3"/>
                </a:cxn>
                <a:cxn ang="T55">
                  <a:pos x="0" y="T4"/>
                </a:cxn>
                <a:cxn ang="T56">
                  <a:pos x="0" y="T5"/>
                </a:cxn>
                <a:cxn ang="T57">
                  <a:pos x="0" y="T6"/>
                </a:cxn>
                <a:cxn ang="T58">
                  <a:pos x="0" y="T7"/>
                </a:cxn>
                <a:cxn ang="T59">
                  <a:pos x="0" y="T8"/>
                </a:cxn>
                <a:cxn ang="T60">
                  <a:pos x="0" y="T9"/>
                </a:cxn>
                <a:cxn ang="T61">
                  <a:pos x="0" y="T10"/>
                </a:cxn>
                <a:cxn ang="T62">
                  <a:pos x="0" y="T11"/>
                </a:cxn>
                <a:cxn ang="T63">
                  <a:pos x="0" y="T12"/>
                </a:cxn>
                <a:cxn ang="T64">
                  <a:pos x="0" y="T13"/>
                </a:cxn>
                <a:cxn ang="T65">
                  <a:pos x="0" y="T14"/>
                </a:cxn>
                <a:cxn ang="T66">
                  <a:pos x="0" y="T15"/>
                </a:cxn>
                <a:cxn ang="T67">
                  <a:pos x="0" y="T16"/>
                </a:cxn>
                <a:cxn ang="T68">
                  <a:pos x="0" y="T17"/>
                </a:cxn>
                <a:cxn ang="T69">
                  <a:pos x="0" y="T18"/>
                </a:cxn>
                <a:cxn ang="T70">
                  <a:pos x="0" y="T19"/>
                </a:cxn>
                <a:cxn ang="T71">
                  <a:pos x="0" y="T20"/>
                </a:cxn>
                <a:cxn ang="T72">
                  <a:pos x="0" y="T21"/>
                </a:cxn>
                <a:cxn ang="T73">
                  <a:pos x="0" y="T22"/>
                </a:cxn>
                <a:cxn ang="T74">
                  <a:pos x="0" y="T23"/>
                </a:cxn>
                <a:cxn ang="T75">
                  <a:pos x="0" y="T24"/>
                </a:cxn>
                <a:cxn ang="T76">
                  <a:pos x="0" y="T25"/>
                </a:cxn>
                <a:cxn ang="T77">
                  <a:pos x="0" y="T26"/>
                </a:cxn>
                <a:cxn ang="T78">
                  <a:pos x="0" y="T27"/>
                </a:cxn>
                <a:cxn ang="T79">
                  <a:pos x="0" y="T28"/>
                </a:cxn>
                <a:cxn ang="T80">
                  <a:pos x="0" y="T29"/>
                </a:cxn>
                <a:cxn ang="T81">
                  <a:pos x="0" y="T30"/>
                </a:cxn>
                <a:cxn ang="T82">
                  <a:pos x="0" y="T31"/>
                </a:cxn>
                <a:cxn ang="T83">
                  <a:pos x="0" y="T32"/>
                </a:cxn>
                <a:cxn ang="T84">
                  <a:pos x="0" y="T33"/>
                </a:cxn>
                <a:cxn ang="T85">
                  <a:pos x="0" y="T34"/>
                </a:cxn>
                <a:cxn ang="T86">
                  <a:pos x="0" y="T35"/>
                </a:cxn>
                <a:cxn ang="T87">
                  <a:pos x="0" y="T36"/>
                </a:cxn>
                <a:cxn ang="T88">
                  <a:pos x="0" y="T37"/>
                </a:cxn>
                <a:cxn ang="T89">
                  <a:pos x="0" y="T38"/>
                </a:cxn>
                <a:cxn ang="T90">
                  <a:pos x="0" y="T39"/>
                </a:cxn>
                <a:cxn ang="T91">
                  <a:pos x="0" y="T40"/>
                </a:cxn>
                <a:cxn ang="T92">
                  <a:pos x="0" y="T41"/>
                </a:cxn>
                <a:cxn ang="T93">
                  <a:pos x="0" y="T42"/>
                </a:cxn>
                <a:cxn ang="T94">
                  <a:pos x="0" y="T43"/>
                </a:cxn>
                <a:cxn ang="T95">
                  <a:pos x="0" y="T44"/>
                </a:cxn>
                <a:cxn ang="T96">
                  <a:pos x="0" y="T45"/>
                </a:cxn>
                <a:cxn ang="T97">
                  <a:pos x="0" y="T46"/>
                </a:cxn>
                <a:cxn ang="T98">
                  <a:pos x="0" y="T47"/>
                </a:cxn>
                <a:cxn ang="T99">
                  <a:pos x="0" y="T48"/>
                </a:cxn>
                <a:cxn ang="T100">
                  <a:pos x="0" y="T49"/>
                </a:cxn>
                <a:cxn ang="T101">
                  <a:pos x="0" y="T50"/>
                </a:cxn>
              </a:cxnLst>
              <a:rect l="0" t="T102" r="0" b="T103"/>
              <a:pathLst>
                <a:path h="19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19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79" name="Freeform 328"/>
            <p:cNvSpPr>
              <a:spLocks/>
            </p:cNvSpPr>
            <p:nvPr/>
          </p:nvSpPr>
          <p:spPr bwMode="auto">
            <a:xfrm rot="-5388437">
              <a:off x="4305" y="3427"/>
              <a:ext cx="8" cy="27"/>
            </a:xfrm>
            <a:custGeom>
              <a:avLst/>
              <a:gdLst>
                <a:gd name="T0" fmla="*/ 0 w 11"/>
                <a:gd name="T1" fmla="*/ 0 h 29"/>
                <a:gd name="T2" fmla="*/ 0 w 11"/>
                <a:gd name="T3" fmla="*/ 0 h 29"/>
                <a:gd name="T4" fmla="*/ 0 w 11"/>
                <a:gd name="T5" fmla="*/ 0 h 29"/>
                <a:gd name="T6" fmla="*/ 0 w 11"/>
                <a:gd name="T7" fmla="*/ 0 h 29"/>
                <a:gd name="T8" fmla="*/ 0 w 11"/>
                <a:gd name="T9" fmla="*/ 0 h 29"/>
                <a:gd name="T10" fmla="*/ 0 w 11"/>
                <a:gd name="T11" fmla="*/ 0 h 29"/>
                <a:gd name="T12" fmla="*/ 0 w 11"/>
                <a:gd name="T13" fmla="*/ 0 h 29"/>
                <a:gd name="T14" fmla="*/ 1 w 11"/>
                <a:gd name="T15" fmla="*/ 0 h 29"/>
                <a:gd name="T16" fmla="*/ 1 w 11"/>
                <a:gd name="T17" fmla="*/ 0 h 29"/>
                <a:gd name="T18" fmla="*/ 1 w 11"/>
                <a:gd name="T19" fmla="*/ 7 h 29"/>
                <a:gd name="T20" fmla="*/ 1 w 11"/>
                <a:gd name="T21" fmla="*/ 7 h 29"/>
                <a:gd name="T22" fmla="*/ 1 w 11"/>
                <a:gd name="T23" fmla="*/ 7 h 29"/>
                <a:gd name="T24" fmla="*/ 1 w 11"/>
                <a:gd name="T25" fmla="*/ 7 h 29"/>
                <a:gd name="T26" fmla="*/ 1 w 11"/>
                <a:gd name="T27" fmla="*/ 7 h 29"/>
                <a:gd name="T28" fmla="*/ 1 w 11"/>
                <a:gd name="T29" fmla="*/ 7 h 29"/>
                <a:gd name="T30" fmla="*/ 1 w 11"/>
                <a:gd name="T31" fmla="*/ 7 h 29"/>
                <a:gd name="T32" fmla="*/ 1 w 11"/>
                <a:gd name="T33" fmla="*/ 7 h 29"/>
                <a:gd name="T34" fmla="*/ 1 w 11"/>
                <a:gd name="T35" fmla="*/ 7 h 29"/>
                <a:gd name="T36" fmla="*/ 1 w 11"/>
                <a:gd name="T37" fmla="*/ 7 h 29"/>
                <a:gd name="T38" fmla="*/ 1 w 11"/>
                <a:gd name="T39" fmla="*/ 7 h 29"/>
                <a:gd name="T40" fmla="*/ 1 w 11"/>
                <a:gd name="T41" fmla="*/ 7 h 29"/>
                <a:gd name="T42" fmla="*/ 1 w 11"/>
                <a:gd name="T43" fmla="*/ 7 h 29"/>
                <a:gd name="T44" fmla="*/ 1 w 11"/>
                <a:gd name="T45" fmla="*/ 7 h 29"/>
                <a:gd name="T46" fmla="*/ 1 w 11"/>
                <a:gd name="T47" fmla="*/ 7 h 29"/>
                <a:gd name="T48" fmla="*/ 1 w 11"/>
                <a:gd name="T49" fmla="*/ 7 h 29"/>
                <a:gd name="T50" fmla="*/ 1 w 11"/>
                <a:gd name="T51" fmla="*/ 7 h 29"/>
                <a:gd name="T52" fmla="*/ 1 w 11"/>
                <a:gd name="T53" fmla="*/ 7 h 29"/>
                <a:gd name="T54" fmla="*/ 1 w 11"/>
                <a:gd name="T55" fmla="*/ 7 h 29"/>
                <a:gd name="T56" fmla="*/ 1 w 11"/>
                <a:gd name="T57" fmla="*/ 7 h 29"/>
                <a:gd name="T58" fmla="*/ 1 w 11"/>
                <a:gd name="T59" fmla="*/ 7 h 29"/>
                <a:gd name="T60" fmla="*/ 1 w 11"/>
                <a:gd name="T61" fmla="*/ 7 h 29"/>
                <a:gd name="T62" fmla="*/ 1 w 11"/>
                <a:gd name="T63" fmla="*/ 7 h 29"/>
                <a:gd name="T64" fmla="*/ 1 w 11"/>
                <a:gd name="T65" fmla="*/ 7 h 29"/>
                <a:gd name="T66" fmla="*/ 1 w 11"/>
                <a:gd name="T67" fmla="*/ 7 h 29"/>
                <a:gd name="T68" fmla="*/ 1 w 11"/>
                <a:gd name="T69" fmla="*/ 7 h 29"/>
                <a:gd name="T70" fmla="*/ 1 w 11"/>
                <a:gd name="T71" fmla="*/ 7 h 29"/>
                <a:gd name="T72" fmla="*/ 1 w 11"/>
                <a:gd name="T73" fmla="*/ 7 h 29"/>
                <a:gd name="T74" fmla="*/ 1 w 11"/>
                <a:gd name="T75" fmla="*/ 7 h 29"/>
                <a:gd name="T76" fmla="*/ 1 w 11"/>
                <a:gd name="T77" fmla="*/ 7 h 29"/>
                <a:gd name="T78" fmla="*/ 1 w 11"/>
                <a:gd name="T79" fmla="*/ 7 h 29"/>
                <a:gd name="T80" fmla="*/ 1 w 11"/>
                <a:gd name="T81" fmla="*/ 7 h 29"/>
                <a:gd name="T82" fmla="*/ 1 w 11"/>
                <a:gd name="T83" fmla="*/ 7 h 29"/>
                <a:gd name="T84" fmla="*/ 1 w 11"/>
                <a:gd name="T85" fmla="*/ 7 h 29"/>
                <a:gd name="T86" fmla="*/ 1 w 11"/>
                <a:gd name="T87" fmla="*/ 7 h 29"/>
                <a:gd name="T88" fmla="*/ 1 w 11"/>
                <a:gd name="T89" fmla="*/ 7 h 29"/>
                <a:gd name="T90" fmla="*/ 1 w 11"/>
                <a:gd name="T91" fmla="*/ 7 h 29"/>
                <a:gd name="T92" fmla="*/ 1 w 11"/>
                <a:gd name="T93" fmla="*/ 7 h 29"/>
                <a:gd name="T94" fmla="*/ 1 w 11"/>
                <a:gd name="T95" fmla="*/ 7 h 29"/>
                <a:gd name="T96" fmla="*/ 1 w 11"/>
                <a:gd name="T97" fmla="*/ 7 h 29"/>
                <a:gd name="T98" fmla="*/ 1 w 11"/>
                <a:gd name="T99" fmla="*/ 7 h 2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"/>
                <a:gd name="T151" fmla="*/ 0 h 29"/>
                <a:gd name="T152" fmla="*/ 11 w 11"/>
                <a:gd name="T153" fmla="*/ 29 h 2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" h="29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10"/>
                  </a:lnTo>
                  <a:lnTo>
                    <a:pt x="11" y="20"/>
                  </a:lnTo>
                  <a:lnTo>
                    <a:pt x="11" y="29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80" name="Freeform 329"/>
            <p:cNvSpPr>
              <a:spLocks/>
            </p:cNvSpPr>
            <p:nvPr/>
          </p:nvSpPr>
          <p:spPr bwMode="auto">
            <a:xfrm rot="-5388437">
              <a:off x="4327" y="3424"/>
              <a:ext cx="8" cy="18"/>
            </a:xfrm>
            <a:custGeom>
              <a:avLst/>
              <a:gdLst>
                <a:gd name="T0" fmla="*/ 0 w 12"/>
                <a:gd name="T1" fmla="*/ 0 h 20"/>
                <a:gd name="T2" fmla="*/ 0 w 12"/>
                <a:gd name="T3" fmla="*/ 0 h 20"/>
                <a:gd name="T4" fmla="*/ 0 w 12"/>
                <a:gd name="T5" fmla="*/ 0 h 20"/>
                <a:gd name="T6" fmla="*/ 0 w 12"/>
                <a:gd name="T7" fmla="*/ 0 h 20"/>
                <a:gd name="T8" fmla="*/ 0 w 12"/>
                <a:gd name="T9" fmla="*/ 0 h 20"/>
                <a:gd name="T10" fmla="*/ 0 w 12"/>
                <a:gd name="T11" fmla="*/ 0 h 20"/>
                <a:gd name="T12" fmla="*/ 0 w 12"/>
                <a:gd name="T13" fmla="*/ 0 h 20"/>
                <a:gd name="T14" fmla="*/ 0 w 12"/>
                <a:gd name="T15" fmla="*/ 0 h 20"/>
                <a:gd name="T16" fmla="*/ 0 w 12"/>
                <a:gd name="T17" fmla="*/ 0 h 20"/>
                <a:gd name="T18" fmla="*/ 0 w 12"/>
                <a:gd name="T19" fmla="*/ 0 h 20"/>
                <a:gd name="T20" fmla="*/ 0 w 12"/>
                <a:gd name="T21" fmla="*/ 0 h 20"/>
                <a:gd name="T22" fmla="*/ 0 w 12"/>
                <a:gd name="T23" fmla="*/ 0 h 20"/>
                <a:gd name="T24" fmla="*/ 0 w 12"/>
                <a:gd name="T25" fmla="*/ 0 h 20"/>
                <a:gd name="T26" fmla="*/ 0 w 12"/>
                <a:gd name="T27" fmla="*/ 0 h 20"/>
                <a:gd name="T28" fmla="*/ 0 w 12"/>
                <a:gd name="T29" fmla="*/ 0 h 20"/>
                <a:gd name="T30" fmla="*/ 0 w 12"/>
                <a:gd name="T31" fmla="*/ 0 h 20"/>
                <a:gd name="T32" fmla="*/ 0 w 12"/>
                <a:gd name="T33" fmla="*/ 0 h 20"/>
                <a:gd name="T34" fmla="*/ 0 w 12"/>
                <a:gd name="T35" fmla="*/ 0 h 20"/>
                <a:gd name="T36" fmla="*/ 0 w 12"/>
                <a:gd name="T37" fmla="*/ 5 h 20"/>
                <a:gd name="T38" fmla="*/ 0 w 12"/>
                <a:gd name="T39" fmla="*/ 5 h 20"/>
                <a:gd name="T40" fmla="*/ 0 w 12"/>
                <a:gd name="T41" fmla="*/ 5 h 20"/>
                <a:gd name="T42" fmla="*/ 0 w 12"/>
                <a:gd name="T43" fmla="*/ 5 h 20"/>
                <a:gd name="T44" fmla="*/ 0 w 12"/>
                <a:gd name="T45" fmla="*/ 5 h 20"/>
                <a:gd name="T46" fmla="*/ 0 w 12"/>
                <a:gd name="T47" fmla="*/ 5 h 20"/>
                <a:gd name="T48" fmla="*/ 0 w 12"/>
                <a:gd name="T49" fmla="*/ 5 h 20"/>
                <a:gd name="T50" fmla="*/ 1 w 12"/>
                <a:gd name="T51" fmla="*/ 5 h 20"/>
                <a:gd name="T52" fmla="*/ 1 w 12"/>
                <a:gd name="T53" fmla="*/ 5 h 20"/>
                <a:gd name="T54" fmla="*/ 1 w 12"/>
                <a:gd name="T55" fmla="*/ 5 h 20"/>
                <a:gd name="T56" fmla="*/ 1 w 12"/>
                <a:gd name="T57" fmla="*/ 5 h 20"/>
                <a:gd name="T58" fmla="*/ 1 w 12"/>
                <a:gd name="T59" fmla="*/ 5 h 20"/>
                <a:gd name="T60" fmla="*/ 1 w 12"/>
                <a:gd name="T61" fmla="*/ 5 h 20"/>
                <a:gd name="T62" fmla="*/ 1 w 12"/>
                <a:gd name="T63" fmla="*/ 5 h 20"/>
                <a:gd name="T64" fmla="*/ 1 w 12"/>
                <a:gd name="T65" fmla="*/ 5 h 20"/>
                <a:gd name="T66" fmla="*/ 1 w 12"/>
                <a:gd name="T67" fmla="*/ 5 h 20"/>
                <a:gd name="T68" fmla="*/ 1 w 12"/>
                <a:gd name="T69" fmla="*/ 5 h 20"/>
                <a:gd name="T70" fmla="*/ 1 w 12"/>
                <a:gd name="T71" fmla="*/ 5 h 20"/>
                <a:gd name="T72" fmla="*/ 1 w 12"/>
                <a:gd name="T73" fmla="*/ 5 h 20"/>
                <a:gd name="T74" fmla="*/ 1 w 12"/>
                <a:gd name="T75" fmla="*/ 5 h 20"/>
                <a:gd name="T76" fmla="*/ 1 w 12"/>
                <a:gd name="T77" fmla="*/ 5 h 20"/>
                <a:gd name="T78" fmla="*/ 1 w 12"/>
                <a:gd name="T79" fmla="*/ 5 h 20"/>
                <a:gd name="T80" fmla="*/ 1 w 12"/>
                <a:gd name="T81" fmla="*/ 5 h 20"/>
                <a:gd name="T82" fmla="*/ 1 w 12"/>
                <a:gd name="T83" fmla="*/ 5 h 20"/>
                <a:gd name="T84" fmla="*/ 1 w 12"/>
                <a:gd name="T85" fmla="*/ 5 h 20"/>
                <a:gd name="T86" fmla="*/ 1 w 12"/>
                <a:gd name="T87" fmla="*/ 5 h 20"/>
                <a:gd name="T88" fmla="*/ 1 w 12"/>
                <a:gd name="T89" fmla="*/ 5 h 20"/>
                <a:gd name="T90" fmla="*/ 1 w 12"/>
                <a:gd name="T91" fmla="*/ 5 h 20"/>
                <a:gd name="T92" fmla="*/ 1 w 12"/>
                <a:gd name="T93" fmla="*/ 5 h 20"/>
                <a:gd name="T94" fmla="*/ 1 w 12"/>
                <a:gd name="T95" fmla="*/ 5 h 20"/>
                <a:gd name="T96" fmla="*/ 1 w 12"/>
                <a:gd name="T97" fmla="*/ 5 h 20"/>
                <a:gd name="T98" fmla="*/ 1 w 12"/>
                <a:gd name="T99" fmla="*/ 5 h 20"/>
                <a:gd name="T100" fmla="*/ 1 w 12"/>
                <a:gd name="T101" fmla="*/ 5 h 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20"/>
                <a:gd name="T155" fmla="*/ 12 w 12"/>
                <a:gd name="T156" fmla="*/ 20 h 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2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2" y="10"/>
                  </a:lnTo>
                  <a:lnTo>
                    <a:pt x="12" y="2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81" name="Freeform 330"/>
            <p:cNvSpPr>
              <a:spLocks/>
            </p:cNvSpPr>
            <p:nvPr/>
          </p:nvSpPr>
          <p:spPr bwMode="auto">
            <a:xfrm rot="-5388437">
              <a:off x="4350" y="3411"/>
              <a:ext cx="8" cy="27"/>
            </a:xfrm>
            <a:custGeom>
              <a:avLst/>
              <a:gdLst>
                <a:gd name="T0" fmla="*/ 0 w 11"/>
                <a:gd name="T1" fmla="*/ 0 h 29"/>
                <a:gd name="T2" fmla="*/ 0 w 11"/>
                <a:gd name="T3" fmla="*/ 0 h 29"/>
                <a:gd name="T4" fmla="*/ 0 w 11"/>
                <a:gd name="T5" fmla="*/ 0 h 29"/>
                <a:gd name="T6" fmla="*/ 0 w 11"/>
                <a:gd name="T7" fmla="*/ 0 h 29"/>
                <a:gd name="T8" fmla="*/ 0 w 11"/>
                <a:gd name="T9" fmla="*/ 7 h 29"/>
                <a:gd name="T10" fmla="*/ 0 w 11"/>
                <a:gd name="T11" fmla="*/ 7 h 29"/>
                <a:gd name="T12" fmla="*/ 0 w 11"/>
                <a:gd name="T13" fmla="*/ 7 h 29"/>
                <a:gd name="T14" fmla="*/ 0 w 11"/>
                <a:gd name="T15" fmla="*/ 7 h 29"/>
                <a:gd name="T16" fmla="*/ 0 w 11"/>
                <a:gd name="T17" fmla="*/ 7 h 29"/>
                <a:gd name="T18" fmla="*/ 0 w 11"/>
                <a:gd name="T19" fmla="*/ 7 h 29"/>
                <a:gd name="T20" fmla="*/ 0 w 11"/>
                <a:gd name="T21" fmla="*/ 7 h 29"/>
                <a:gd name="T22" fmla="*/ 0 w 11"/>
                <a:gd name="T23" fmla="*/ 7 h 29"/>
                <a:gd name="T24" fmla="*/ 0 w 11"/>
                <a:gd name="T25" fmla="*/ 7 h 29"/>
                <a:gd name="T26" fmla="*/ 0 w 11"/>
                <a:gd name="T27" fmla="*/ 7 h 29"/>
                <a:gd name="T28" fmla="*/ 0 w 11"/>
                <a:gd name="T29" fmla="*/ 7 h 29"/>
                <a:gd name="T30" fmla="*/ 0 w 11"/>
                <a:gd name="T31" fmla="*/ 7 h 29"/>
                <a:gd name="T32" fmla="*/ 0 w 11"/>
                <a:gd name="T33" fmla="*/ 7 h 29"/>
                <a:gd name="T34" fmla="*/ 0 w 11"/>
                <a:gd name="T35" fmla="*/ 7 h 29"/>
                <a:gd name="T36" fmla="*/ 0 w 11"/>
                <a:gd name="T37" fmla="*/ 7 h 29"/>
                <a:gd name="T38" fmla="*/ 0 w 11"/>
                <a:gd name="T39" fmla="*/ 7 h 29"/>
                <a:gd name="T40" fmla="*/ 0 w 11"/>
                <a:gd name="T41" fmla="*/ 7 h 29"/>
                <a:gd name="T42" fmla="*/ 0 w 11"/>
                <a:gd name="T43" fmla="*/ 7 h 29"/>
                <a:gd name="T44" fmla="*/ 0 w 11"/>
                <a:gd name="T45" fmla="*/ 7 h 29"/>
                <a:gd name="T46" fmla="*/ 0 w 11"/>
                <a:gd name="T47" fmla="*/ 7 h 29"/>
                <a:gd name="T48" fmla="*/ 0 w 11"/>
                <a:gd name="T49" fmla="*/ 7 h 29"/>
                <a:gd name="T50" fmla="*/ 0 w 11"/>
                <a:gd name="T51" fmla="*/ 7 h 29"/>
                <a:gd name="T52" fmla="*/ 0 w 11"/>
                <a:gd name="T53" fmla="*/ 7 h 29"/>
                <a:gd name="T54" fmla="*/ 0 w 11"/>
                <a:gd name="T55" fmla="*/ 7 h 29"/>
                <a:gd name="T56" fmla="*/ 0 w 11"/>
                <a:gd name="T57" fmla="*/ 7 h 29"/>
                <a:gd name="T58" fmla="*/ 0 w 11"/>
                <a:gd name="T59" fmla="*/ 7 h 29"/>
                <a:gd name="T60" fmla="*/ 0 w 11"/>
                <a:gd name="T61" fmla="*/ 7 h 29"/>
                <a:gd name="T62" fmla="*/ 0 w 11"/>
                <a:gd name="T63" fmla="*/ 7 h 29"/>
                <a:gd name="T64" fmla="*/ 0 w 11"/>
                <a:gd name="T65" fmla="*/ 7 h 29"/>
                <a:gd name="T66" fmla="*/ 0 w 11"/>
                <a:gd name="T67" fmla="*/ 7 h 29"/>
                <a:gd name="T68" fmla="*/ 0 w 11"/>
                <a:gd name="T69" fmla="*/ 7 h 29"/>
                <a:gd name="T70" fmla="*/ 0 w 11"/>
                <a:gd name="T71" fmla="*/ 7 h 29"/>
                <a:gd name="T72" fmla="*/ 0 w 11"/>
                <a:gd name="T73" fmla="*/ 7 h 29"/>
                <a:gd name="T74" fmla="*/ 0 w 11"/>
                <a:gd name="T75" fmla="*/ 7 h 29"/>
                <a:gd name="T76" fmla="*/ 0 w 11"/>
                <a:gd name="T77" fmla="*/ 7 h 29"/>
                <a:gd name="T78" fmla="*/ 0 w 11"/>
                <a:gd name="T79" fmla="*/ 7 h 29"/>
                <a:gd name="T80" fmla="*/ 0 w 11"/>
                <a:gd name="T81" fmla="*/ 7 h 29"/>
                <a:gd name="T82" fmla="*/ 0 w 11"/>
                <a:gd name="T83" fmla="*/ 7 h 29"/>
                <a:gd name="T84" fmla="*/ 1 w 11"/>
                <a:gd name="T85" fmla="*/ 7 h 29"/>
                <a:gd name="T86" fmla="*/ 1 w 11"/>
                <a:gd name="T87" fmla="*/ 7 h 29"/>
                <a:gd name="T88" fmla="*/ 1 w 11"/>
                <a:gd name="T89" fmla="*/ 7 h 29"/>
                <a:gd name="T90" fmla="*/ 1 w 11"/>
                <a:gd name="T91" fmla="*/ 7 h 29"/>
                <a:gd name="T92" fmla="*/ 1 w 11"/>
                <a:gd name="T93" fmla="*/ 7 h 29"/>
                <a:gd name="T94" fmla="*/ 1 w 11"/>
                <a:gd name="T95" fmla="*/ 7 h 29"/>
                <a:gd name="T96" fmla="*/ 1 w 11"/>
                <a:gd name="T97" fmla="*/ 7 h 29"/>
                <a:gd name="T98" fmla="*/ 1 w 11"/>
                <a:gd name="T99" fmla="*/ 7 h 29"/>
                <a:gd name="T100" fmla="*/ 1 w 11"/>
                <a:gd name="T101" fmla="*/ 7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29"/>
                <a:gd name="T155" fmla="*/ 11 w 11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29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19"/>
                  </a:lnTo>
                  <a:lnTo>
                    <a:pt x="0" y="29"/>
                  </a:lnTo>
                  <a:lnTo>
                    <a:pt x="11" y="29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82" name="Freeform 331"/>
            <p:cNvSpPr>
              <a:spLocks/>
            </p:cNvSpPr>
            <p:nvPr/>
          </p:nvSpPr>
          <p:spPr bwMode="auto">
            <a:xfrm rot="-5388437">
              <a:off x="4380" y="3407"/>
              <a:ext cx="1" cy="27"/>
            </a:xfrm>
            <a:custGeom>
              <a:avLst/>
              <a:gdLst>
                <a:gd name="T0" fmla="*/ 0 w 1"/>
                <a:gd name="T1" fmla="*/ 0 h 29"/>
                <a:gd name="T2" fmla="*/ 0 w 1"/>
                <a:gd name="T3" fmla="*/ 0 h 29"/>
                <a:gd name="T4" fmla="*/ 0 w 1"/>
                <a:gd name="T5" fmla="*/ 0 h 29"/>
                <a:gd name="T6" fmla="*/ 0 w 1"/>
                <a:gd name="T7" fmla="*/ 0 h 29"/>
                <a:gd name="T8" fmla="*/ 0 w 1"/>
                <a:gd name="T9" fmla="*/ 0 h 29"/>
                <a:gd name="T10" fmla="*/ 0 w 1"/>
                <a:gd name="T11" fmla="*/ 0 h 29"/>
                <a:gd name="T12" fmla="*/ 0 w 1"/>
                <a:gd name="T13" fmla="*/ 0 h 29"/>
                <a:gd name="T14" fmla="*/ 0 w 1"/>
                <a:gd name="T15" fmla="*/ 7 h 29"/>
                <a:gd name="T16" fmla="*/ 0 w 1"/>
                <a:gd name="T17" fmla="*/ 7 h 29"/>
                <a:gd name="T18" fmla="*/ 0 w 1"/>
                <a:gd name="T19" fmla="*/ 7 h 29"/>
                <a:gd name="T20" fmla="*/ 0 w 1"/>
                <a:gd name="T21" fmla="*/ 7 h 29"/>
                <a:gd name="T22" fmla="*/ 0 w 1"/>
                <a:gd name="T23" fmla="*/ 7 h 29"/>
                <a:gd name="T24" fmla="*/ 0 w 1"/>
                <a:gd name="T25" fmla="*/ 7 h 29"/>
                <a:gd name="T26" fmla="*/ 0 w 1"/>
                <a:gd name="T27" fmla="*/ 7 h 29"/>
                <a:gd name="T28" fmla="*/ 0 w 1"/>
                <a:gd name="T29" fmla="*/ 7 h 29"/>
                <a:gd name="T30" fmla="*/ 0 w 1"/>
                <a:gd name="T31" fmla="*/ 7 h 29"/>
                <a:gd name="T32" fmla="*/ 0 w 1"/>
                <a:gd name="T33" fmla="*/ 7 h 29"/>
                <a:gd name="T34" fmla="*/ 0 w 1"/>
                <a:gd name="T35" fmla="*/ 7 h 29"/>
                <a:gd name="T36" fmla="*/ 0 w 1"/>
                <a:gd name="T37" fmla="*/ 7 h 29"/>
                <a:gd name="T38" fmla="*/ 0 w 1"/>
                <a:gd name="T39" fmla="*/ 7 h 29"/>
                <a:gd name="T40" fmla="*/ 0 w 1"/>
                <a:gd name="T41" fmla="*/ 7 h 29"/>
                <a:gd name="T42" fmla="*/ 0 w 1"/>
                <a:gd name="T43" fmla="*/ 7 h 29"/>
                <a:gd name="T44" fmla="*/ 0 w 1"/>
                <a:gd name="T45" fmla="*/ 7 h 29"/>
                <a:gd name="T46" fmla="*/ 0 w 1"/>
                <a:gd name="T47" fmla="*/ 7 h 29"/>
                <a:gd name="T48" fmla="*/ 0 w 1"/>
                <a:gd name="T49" fmla="*/ 7 h 29"/>
                <a:gd name="T50" fmla="*/ 0 w 1"/>
                <a:gd name="T51" fmla="*/ 7 h 29"/>
                <a:gd name="T52" fmla="*/ 0 w 1"/>
                <a:gd name="T53" fmla="*/ 7 h 29"/>
                <a:gd name="T54" fmla="*/ 0 w 1"/>
                <a:gd name="T55" fmla="*/ 7 h 29"/>
                <a:gd name="T56" fmla="*/ 0 w 1"/>
                <a:gd name="T57" fmla="*/ 7 h 29"/>
                <a:gd name="T58" fmla="*/ 0 w 1"/>
                <a:gd name="T59" fmla="*/ 7 h 29"/>
                <a:gd name="T60" fmla="*/ 0 w 1"/>
                <a:gd name="T61" fmla="*/ 7 h 29"/>
                <a:gd name="T62" fmla="*/ 0 w 1"/>
                <a:gd name="T63" fmla="*/ 7 h 29"/>
                <a:gd name="T64" fmla="*/ 0 w 1"/>
                <a:gd name="T65" fmla="*/ 7 h 29"/>
                <a:gd name="T66" fmla="*/ 0 w 1"/>
                <a:gd name="T67" fmla="*/ 7 h 29"/>
                <a:gd name="T68" fmla="*/ 0 w 1"/>
                <a:gd name="T69" fmla="*/ 7 h 29"/>
                <a:gd name="T70" fmla="*/ 0 w 1"/>
                <a:gd name="T71" fmla="*/ 7 h 29"/>
                <a:gd name="T72" fmla="*/ 0 w 1"/>
                <a:gd name="T73" fmla="*/ 7 h 29"/>
                <a:gd name="T74" fmla="*/ 0 w 1"/>
                <a:gd name="T75" fmla="*/ 7 h 29"/>
                <a:gd name="T76" fmla="*/ 0 w 1"/>
                <a:gd name="T77" fmla="*/ 7 h 29"/>
                <a:gd name="T78" fmla="*/ 0 w 1"/>
                <a:gd name="T79" fmla="*/ 7 h 29"/>
                <a:gd name="T80" fmla="*/ 0 w 1"/>
                <a:gd name="T81" fmla="*/ 7 h 29"/>
                <a:gd name="T82" fmla="*/ 0 w 1"/>
                <a:gd name="T83" fmla="*/ 7 h 29"/>
                <a:gd name="T84" fmla="*/ 0 w 1"/>
                <a:gd name="T85" fmla="*/ 7 h 29"/>
                <a:gd name="T86" fmla="*/ 0 w 1"/>
                <a:gd name="T87" fmla="*/ 7 h 29"/>
                <a:gd name="T88" fmla="*/ 0 w 1"/>
                <a:gd name="T89" fmla="*/ 7 h 29"/>
                <a:gd name="T90" fmla="*/ 0 w 1"/>
                <a:gd name="T91" fmla="*/ 7 h 29"/>
                <a:gd name="T92" fmla="*/ 0 w 1"/>
                <a:gd name="T93" fmla="*/ 7 h 29"/>
                <a:gd name="T94" fmla="*/ 0 w 1"/>
                <a:gd name="T95" fmla="*/ 7 h 29"/>
                <a:gd name="T96" fmla="*/ 0 w 1"/>
                <a:gd name="T97" fmla="*/ 7 h 29"/>
                <a:gd name="T98" fmla="*/ 0 w 1"/>
                <a:gd name="T99" fmla="*/ 7 h 29"/>
                <a:gd name="T100" fmla="*/ 0 w 1"/>
                <a:gd name="T101" fmla="*/ 7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"/>
                <a:gd name="T154" fmla="*/ 0 h 29"/>
                <a:gd name="T155" fmla="*/ 1 w 1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" h="29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20"/>
                  </a:lnTo>
                  <a:lnTo>
                    <a:pt x="0" y="29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83" name="Freeform 332"/>
            <p:cNvSpPr>
              <a:spLocks/>
            </p:cNvSpPr>
            <p:nvPr/>
          </p:nvSpPr>
          <p:spPr bwMode="auto">
            <a:xfrm rot="-5388437">
              <a:off x="4403" y="3403"/>
              <a:ext cx="9" cy="27"/>
            </a:xfrm>
            <a:custGeom>
              <a:avLst/>
              <a:gdLst>
                <a:gd name="T0" fmla="*/ 0 w 12"/>
                <a:gd name="T1" fmla="*/ 0 h 30"/>
                <a:gd name="T2" fmla="*/ 0 w 12"/>
                <a:gd name="T3" fmla="*/ 0 h 30"/>
                <a:gd name="T4" fmla="*/ 0 w 12"/>
                <a:gd name="T5" fmla="*/ 0 h 30"/>
                <a:gd name="T6" fmla="*/ 0 w 12"/>
                <a:gd name="T7" fmla="*/ 0 h 30"/>
                <a:gd name="T8" fmla="*/ 0 w 12"/>
                <a:gd name="T9" fmla="*/ 0 h 30"/>
                <a:gd name="T10" fmla="*/ 0 w 12"/>
                <a:gd name="T11" fmla="*/ 0 h 30"/>
                <a:gd name="T12" fmla="*/ 0 w 12"/>
                <a:gd name="T13" fmla="*/ 0 h 30"/>
                <a:gd name="T14" fmla="*/ 0 w 12"/>
                <a:gd name="T15" fmla="*/ 0 h 30"/>
                <a:gd name="T16" fmla="*/ 0 w 12"/>
                <a:gd name="T17" fmla="*/ 0 h 30"/>
                <a:gd name="T18" fmla="*/ 2 w 12"/>
                <a:gd name="T19" fmla="*/ 0 h 30"/>
                <a:gd name="T20" fmla="*/ 2 w 12"/>
                <a:gd name="T21" fmla="*/ 0 h 30"/>
                <a:gd name="T22" fmla="*/ 2 w 12"/>
                <a:gd name="T23" fmla="*/ 0 h 30"/>
                <a:gd name="T24" fmla="*/ 2 w 12"/>
                <a:gd name="T25" fmla="*/ 5 h 30"/>
                <a:gd name="T26" fmla="*/ 2 w 12"/>
                <a:gd name="T27" fmla="*/ 5 h 30"/>
                <a:gd name="T28" fmla="*/ 2 w 12"/>
                <a:gd name="T29" fmla="*/ 5 h 30"/>
                <a:gd name="T30" fmla="*/ 2 w 12"/>
                <a:gd name="T31" fmla="*/ 5 h 30"/>
                <a:gd name="T32" fmla="*/ 2 w 12"/>
                <a:gd name="T33" fmla="*/ 5 h 30"/>
                <a:gd name="T34" fmla="*/ 2 w 12"/>
                <a:gd name="T35" fmla="*/ 5 h 30"/>
                <a:gd name="T36" fmla="*/ 2 w 12"/>
                <a:gd name="T37" fmla="*/ 5 h 30"/>
                <a:gd name="T38" fmla="*/ 2 w 12"/>
                <a:gd name="T39" fmla="*/ 5 h 30"/>
                <a:gd name="T40" fmla="*/ 2 w 12"/>
                <a:gd name="T41" fmla="*/ 5 h 30"/>
                <a:gd name="T42" fmla="*/ 2 w 12"/>
                <a:gd name="T43" fmla="*/ 5 h 30"/>
                <a:gd name="T44" fmla="*/ 2 w 12"/>
                <a:gd name="T45" fmla="*/ 5 h 30"/>
                <a:gd name="T46" fmla="*/ 2 w 12"/>
                <a:gd name="T47" fmla="*/ 5 h 30"/>
                <a:gd name="T48" fmla="*/ 2 w 12"/>
                <a:gd name="T49" fmla="*/ 5 h 30"/>
                <a:gd name="T50" fmla="*/ 2 w 12"/>
                <a:gd name="T51" fmla="*/ 5 h 30"/>
                <a:gd name="T52" fmla="*/ 2 w 12"/>
                <a:gd name="T53" fmla="*/ 5 h 30"/>
                <a:gd name="T54" fmla="*/ 2 w 12"/>
                <a:gd name="T55" fmla="*/ 5 h 30"/>
                <a:gd name="T56" fmla="*/ 2 w 12"/>
                <a:gd name="T57" fmla="*/ 5 h 30"/>
                <a:gd name="T58" fmla="*/ 2 w 12"/>
                <a:gd name="T59" fmla="*/ 5 h 30"/>
                <a:gd name="T60" fmla="*/ 2 w 12"/>
                <a:gd name="T61" fmla="*/ 5 h 30"/>
                <a:gd name="T62" fmla="*/ 2 w 12"/>
                <a:gd name="T63" fmla="*/ 5 h 30"/>
                <a:gd name="T64" fmla="*/ 2 w 12"/>
                <a:gd name="T65" fmla="*/ 5 h 30"/>
                <a:gd name="T66" fmla="*/ 2 w 12"/>
                <a:gd name="T67" fmla="*/ 5 h 30"/>
                <a:gd name="T68" fmla="*/ 2 w 12"/>
                <a:gd name="T69" fmla="*/ 5 h 30"/>
                <a:gd name="T70" fmla="*/ 2 w 12"/>
                <a:gd name="T71" fmla="*/ 5 h 30"/>
                <a:gd name="T72" fmla="*/ 2 w 12"/>
                <a:gd name="T73" fmla="*/ 5 h 30"/>
                <a:gd name="T74" fmla="*/ 2 w 12"/>
                <a:gd name="T75" fmla="*/ 5 h 30"/>
                <a:gd name="T76" fmla="*/ 2 w 12"/>
                <a:gd name="T77" fmla="*/ 5 h 30"/>
                <a:gd name="T78" fmla="*/ 2 w 12"/>
                <a:gd name="T79" fmla="*/ 5 h 30"/>
                <a:gd name="T80" fmla="*/ 2 w 12"/>
                <a:gd name="T81" fmla="*/ 5 h 30"/>
                <a:gd name="T82" fmla="*/ 2 w 12"/>
                <a:gd name="T83" fmla="*/ 5 h 30"/>
                <a:gd name="T84" fmla="*/ 2 w 12"/>
                <a:gd name="T85" fmla="*/ 5 h 30"/>
                <a:gd name="T86" fmla="*/ 2 w 12"/>
                <a:gd name="T87" fmla="*/ 5 h 30"/>
                <a:gd name="T88" fmla="*/ 2 w 12"/>
                <a:gd name="T89" fmla="*/ 5 h 30"/>
                <a:gd name="T90" fmla="*/ 2 w 12"/>
                <a:gd name="T91" fmla="*/ 5 h 30"/>
                <a:gd name="T92" fmla="*/ 2 w 12"/>
                <a:gd name="T93" fmla="*/ 5 h 30"/>
                <a:gd name="T94" fmla="*/ 2 w 12"/>
                <a:gd name="T95" fmla="*/ 5 h 30"/>
                <a:gd name="T96" fmla="*/ 2 w 12"/>
                <a:gd name="T97" fmla="*/ 5 h 30"/>
                <a:gd name="T98" fmla="*/ 2 w 12"/>
                <a:gd name="T99" fmla="*/ 5 h 30"/>
                <a:gd name="T100" fmla="*/ 2 w 12"/>
                <a:gd name="T101" fmla="*/ 5 h 3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30"/>
                <a:gd name="T155" fmla="*/ 12 w 12"/>
                <a:gd name="T156" fmla="*/ 30 h 3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30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10"/>
                  </a:lnTo>
                  <a:lnTo>
                    <a:pt x="12" y="20"/>
                  </a:lnTo>
                  <a:lnTo>
                    <a:pt x="12" y="3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84" name="Freeform 333"/>
            <p:cNvSpPr>
              <a:spLocks/>
            </p:cNvSpPr>
            <p:nvPr/>
          </p:nvSpPr>
          <p:spPr bwMode="auto">
            <a:xfrm rot="-5388437">
              <a:off x="4426" y="3400"/>
              <a:ext cx="8" cy="18"/>
            </a:xfrm>
            <a:custGeom>
              <a:avLst/>
              <a:gdLst>
                <a:gd name="T0" fmla="*/ 0 w 12"/>
                <a:gd name="T1" fmla="*/ 0 h 19"/>
                <a:gd name="T2" fmla="*/ 0 w 12"/>
                <a:gd name="T3" fmla="*/ 0 h 19"/>
                <a:gd name="T4" fmla="*/ 0 w 12"/>
                <a:gd name="T5" fmla="*/ 0 h 19"/>
                <a:gd name="T6" fmla="*/ 0 w 12"/>
                <a:gd name="T7" fmla="*/ 0 h 19"/>
                <a:gd name="T8" fmla="*/ 0 w 12"/>
                <a:gd name="T9" fmla="*/ 0 h 19"/>
                <a:gd name="T10" fmla="*/ 0 w 12"/>
                <a:gd name="T11" fmla="*/ 0 h 19"/>
                <a:gd name="T12" fmla="*/ 0 w 12"/>
                <a:gd name="T13" fmla="*/ 0 h 19"/>
                <a:gd name="T14" fmla="*/ 0 w 12"/>
                <a:gd name="T15" fmla="*/ 0 h 19"/>
                <a:gd name="T16" fmla="*/ 0 w 12"/>
                <a:gd name="T17" fmla="*/ 0 h 19"/>
                <a:gd name="T18" fmla="*/ 0 w 12"/>
                <a:gd name="T19" fmla="*/ 0 h 19"/>
                <a:gd name="T20" fmla="*/ 0 w 12"/>
                <a:gd name="T21" fmla="*/ 0 h 19"/>
                <a:gd name="T22" fmla="*/ 0 w 12"/>
                <a:gd name="T23" fmla="*/ 0 h 19"/>
                <a:gd name="T24" fmla="*/ 0 w 12"/>
                <a:gd name="T25" fmla="*/ 0 h 19"/>
                <a:gd name="T26" fmla="*/ 0 w 12"/>
                <a:gd name="T27" fmla="*/ 0 h 19"/>
                <a:gd name="T28" fmla="*/ 0 w 12"/>
                <a:gd name="T29" fmla="*/ 0 h 19"/>
                <a:gd name="T30" fmla="*/ 0 w 12"/>
                <a:gd name="T31" fmla="*/ 0 h 19"/>
                <a:gd name="T32" fmla="*/ 0 w 12"/>
                <a:gd name="T33" fmla="*/ 0 h 19"/>
                <a:gd name="T34" fmla="*/ 0 w 12"/>
                <a:gd name="T35" fmla="*/ 0 h 19"/>
                <a:gd name="T36" fmla="*/ 0 w 12"/>
                <a:gd name="T37" fmla="*/ 0 h 19"/>
                <a:gd name="T38" fmla="*/ 0 w 12"/>
                <a:gd name="T39" fmla="*/ 0 h 19"/>
                <a:gd name="T40" fmla="*/ 0 w 12"/>
                <a:gd name="T41" fmla="*/ 9 h 19"/>
                <a:gd name="T42" fmla="*/ 0 w 12"/>
                <a:gd name="T43" fmla="*/ 9 h 19"/>
                <a:gd name="T44" fmla="*/ 0 w 12"/>
                <a:gd name="T45" fmla="*/ 9 h 19"/>
                <a:gd name="T46" fmla="*/ 0 w 12"/>
                <a:gd name="T47" fmla="*/ 9 h 19"/>
                <a:gd name="T48" fmla="*/ 0 w 12"/>
                <a:gd name="T49" fmla="*/ 9 h 19"/>
                <a:gd name="T50" fmla="*/ 0 w 12"/>
                <a:gd name="T51" fmla="*/ 9 h 19"/>
                <a:gd name="T52" fmla="*/ 1 w 12"/>
                <a:gd name="T53" fmla="*/ 9 h 19"/>
                <a:gd name="T54" fmla="*/ 1 w 12"/>
                <a:gd name="T55" fmla="*/ 9 h 19"/>
                <a:gd name="T56" fmla="*/ 1 w 12"/>
                <a:gd name="T57" fmla="*/ 9 h 19"/>
                <a:gd name="T58" fmla="*/ 1 w 12"/>
                <a:gd name="T59" fmla="*/ 9 h 19"/>
                <a:gd name="T60" fmla="*/ 1 w 12"/>
                <a:gd name="T61" fmla="*/ 9 h 19"/>
                <a:gd name="T62" fmla="*/ 1 w 12"/>
                <a:gd name="T63" fmla="*/ 9 h 19"/>
                <a:gd name="T64" fmla="*/ 1 w 12"/>
                <a:gd name="T65" fmla="*/ 9 h 19"/>
                <a:gd name="T66" fmla="*/ 1 w 12"/>
                <a:gd name="T67" fmla="*/ 9 h 19"/>
                <a:gd name="T68" fmla="*/ 1 w 12"/>
                <a:gd name="T69" fmla="*/ 9 h 19"/>
                <a:gd name="T70" fmla="*/ 1 w 12"/>
                <a:gd name="T71" fmla="*/ 9 h 19"/>
                <a:gd name="T72" fmla="*/ 1 w 12"/>
                <a:gd name="T73" fmla="*/ 9 h 19"/>
                <a:gd name="T74" fmla="*/ 1 w 12"/>
                <a:gd name="T75" fmla="*/ 9 h 19"/>
                <a:gd name="T76" fmla="*/ 1 w 12"/>
                <a:gd name="T77" fmla="*/ 9 h 19"/>
                <a:gd name="T78" fmla="*/ 1 w 12"/>
                <a:gd name="T79" fmla="*/ 9 h 19"/>
                <a:gd name="T80" fmla="*/ 1 w 12"/>
                <a:gd name="T81" fmla="*/ 9 h 19"/>
                <a:gd name="T82" fmla="*/ 1 w 12"/>
                <a:gd name="T83" fmla="*/ 9 h 19"/>
                <a:gd name="T84" fmla="*/ 1 w 12"/>
                <a:gd name="T85" fmla="*/ 9 h 19"/>
                <a:gd name="T86" fmla="*/ 1 w 12"/>
                <a:gd name="T87" fmla="*/ 9 h 19"/>
                <a:gd name="T88" fmla="*/ 1 w 12"/>
                <a:gd name="T89" fmla="*/ 9 h 19"/>
                <a:gd name="T90" fmla="*/ 1 w 12"/>
                <a:gd name="T91" fmla="*/ 9 h 19"/>
                <a:gd name="T92" fmla="*/ 1 w 12"/>
                <a:gd name="T93" fmla="*/ 9 h 19"/>
                <a:gd name="T94" fmla="*/ 1 w 12"/>
                <a:gd name="T95" fmla="*/ 9 h 19"/>
                <a:gd name="T96" fmla="*/ 1 w 12"/>
                <a:gd name="T97" fmla="*/ 9 h 19"/>
                <a:gd name="T98" fmla="*/ 1 w 12"/>
                <a:gd name="T99" fmla="*/ 9 h 19"/>
                <a:gd name="T100" fmla="*/ 1 w 12"/>
                <a:gd name="T101" fmla="*/ 9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9"/>
                <a:gd name="T155" fmla="*/ 12 w 12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9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19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85" name="Freeform 334"/>
            <p:cNvSpPr>
              <a:spLocks/>
            </p:cNvSpPr>
            <p:nvPr/>
          </p:nvSpPr>
          <p:spPr bwMode="auto">
            <a:xfrm rot="-5388437">
              <a:off x="4444" y="3392"/>
              <a:ext cx="8" cy="18"/>
            </a:xfrm>
            <a:custGeom>
              <a:avLst/>
              <a:gdLst>
                <a:gd name="T0" fmla="*/ 0 w 11"/>
                <a:gd name="T1" fmla="*/ 0 h 20"/>
                <a:gd name="T2" fmla="*/ 0 w 11"/>
                <a:gd name="T3" fmla="*/ 0 h 20"/>
                <a:gd name="T4" fmla="*/ 0 w 11"/>
                <a:gd name="T5" fmla="*/ 0 h 20"/>
                <a:gd name="T6" fmla="*/ 0 w 11"/>
                <a:gd name="T7" fmla="*/ 0 h 20"/>
                <a:gd name="T8" fmla="*/ 0 w 11"/>
                <a:gd name="T9" fmla="*/ 0 h 20"/>
                <a:gd name="T10" fmla="*/ 0 w 11"/>
                <a:gd name="T11" fmla="*/ 0 h 20"/>
                <a:gd name="T12" fmla="*/ 0 w 11"/>
                <a:gd name="T13" fmla="*/ 0 h 20"/>
                <a:gd name="T14" fmla="*/ 0 w 11"/>
                <a:gd name="T15" fmla="*/ 0 h 20"/>
                <a:gd name="T16" fmla="*/ 0 w 11"/>
                <a:gd name="T17" fmla="*/ 0 h 20"/>
                <a:gd name="T18" fmla="*/ 0 w 11"/>
                <a:gd name="T19" fmla="*/ 0 h 20"/>
                <a:gd name="T20" fmla="*/ 0 w 11"/>
                <a:gd name="T21" fmla="*/ 0 h 20"/>
                <a:gd name="T22" fmla="*/ 0 w 11"/>
                <a:gd name="T23" fmla="*/ 0 h 20"/>
                <a:gd name="T24" fmla="*/ 0 w 11"/>
                <a:gd name="T25" fmla="*/ 5 h 20"/>
                <a:gd name="T26" fmla="*/ 0 w 11"/>
                <a:gd name="T27" fmla="*/ 5 h 20"/>
                <a:gd name="T28" fmla="*/ 0 w 11"/>
                <a:gd name="T29" fmla="*/ 5 h 20"/>
                <a:gd name="T30" fmla="*/ 0 w 11"/>
                <a:gd name="T31" fmla="*/ 5 h 20"/>
                <a:gd name="T32" fmla="*/ 0 w 11"/>
                <a:gd name="T33" fmla="*/ 5 h 20"/>
                <a:gd name="T34" fmla="*/ 0 w 11"/>
                <a:gd name="T35" fmla="*/ 5 h 20"/>
                <a:gd name="T36" fmla="*/ 0 w 11"/>
                <a:gd name="T37" fmla="*/ 5 h 20"/>
                <a:gd name="T38" fmla="*/ 0 w 11"/>
                <a:gd name="T39" fmla="*/ 5 h 20"/>
                <a:gd name="T40" fmla="*/ 0 w 11"/>
                <a:gd name="T41" fmla="*/ 5 h 20"/>
                <a:gd name="T42" fmla="*/ 0 w 11"/>
                <a:gd name="T43" fmla="*/ 5 h 20"/>
                <a:gd name="T44" fmla="*/ 0 w 11"/>
                <a:gd name="T45" fmla="*/ 5 h 20"/>
                <a:gd name="T46" fmla="*/ 0 w 11"/>
                <a:gd name="T47" fmla="*/ 5 h 20"/>
                <a:gd name="T48" fmla="*/ 0 w 11"/>
                <a:gd name="T49" fmla="*/ 5 h 20"/>
                <a:gd name="T50" fmla="*/ 0 w 11"/>
                <a:gd name="T51" fmla="*/ 5 h 20"/>
                <a:gd name="T52" fmla="*/ 0 w 11"/>
                <a:gd name="T53" fmla="*/ 5 h 20"/>
                <a:gd name="T54" fmla="*/ 0 w 11"/>
                <a:gd name="T55" fmla="*/ 5 h 20"/>
                <a:gd name="T56" fmla="*/ 0 w 11"/>
                <a:gd name="T57" fmla="*/ 5 h 20"/>
                <a:gd name="T58" fmla="*/ 0 w 11"/>
                <a:gd name="T59" fmla="*/ 5 h 20"/>
                <a:gd name="T60" fmla="*/ 0 w 11"/>
                <a:gd name="T61" fmla="*/ 5 h 20"/>
                <a:gd name="T62" fmla="*/ 0 w 11"/>
                <a:gd name="T63" fmla="*/ 5 h 20"/>
                <a:gd name="T64" fmla="*/ 0 w 11"/>
                <a:gd name="T65" fmla="*/ 5 h 20"/>
                <a:gd name="T66" fmla="*/ 0 w 11"/>
                <a:gd name="T67" fmla="*/ 5 h 20"/>
                <a:gd name="T68" fmla="*/ 0 w 11"/>
                <a:gd name="T69" fmla="*/ 5 h 20"/>
                <a:gd name="T70" fmla="*/ 0 w 11"/>
                <a:gd name="T71" fmla="*/ 5 h 20"/>
                <a:gd name="T72" fmla="*/ 0 w 11"/>
                <a:gd name="T73" fmla="*/ 5 h 20"/>
                <a:gd name="T74" fmla="*/ 0 w 11"/>
                <a:gd name="T75" fmla="*/ 5 h 20"/>
                <a:gd name="T76" fmla="*/ 0 w 11"/>
                <a:gd name="T77" fmla="*/ 5 h 20"/>
                <a:gd name="T78" fmla="*/ 0 w 11"/>
                <a:gd name="T79" fmla="*/ 5 h 20"/>
                <a:gd name="T80" fmla="*/ 0 w 11"/>
                <a:gd name="T81" fmla="*/ 5 h 20"/>
                <a:gd name="T82" fmla="*/ 0 w 11"/>
                <a:gd name="T83" fmla="*/ 5 h 20"/>
                <a:gd name="T84" fmla="*/ 0 w 11"/>
                <a:gd name="T85" fmla="*/ 5 h 20"/>
                <a:gd name="T86" fmla="*/ 1 w 11"/>
                <a:gd name="T87" fmla="*/ 5 h 20"/>
                <a:gd name="T88" fmla="*/ 1 w 11"/>
                <a:gd name="T89" fmla="*/ 5 h 20"/>
                <a:gd name="T90" fmla="*/ 1 w 11"/>
                <a:gd name="T91" fmla="*/ 5 h 20"/>
                <a:gd name="T92" fmla="*/ 1 w 11"/>
                <a:gd name="T93" fmla="*/ 5 h 20"/>
                <a:gd name="T94" fmla="*/ 1 w 11"/>
                <a:gd name="T95" fmla="*/ 5 h 20"/>
                <a:gd name="T96" fmla="*/ 1 w 11"/>
                <a:gd name="T97" fmla="*/ 5 h 20"/>
                <a:gd name="T98" fmla="*/ 1 w 11"/>
                <a:gd name="T99" fmla="*/ 5 h 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"/>
                <a:gd name="T151" fmla="*/ 0 h 20"/>
                <a:gd name="T152" fmla="*/ 11 w 11"/>
                <a:gd name="T153" fmla="*/ 20 h 2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" h="2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20"/>
                  </a:lnTo>
                  <a:lnTo>
                    <a:pt x="11" y="2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86" name="Freeform 335"/>
            <p:cNvSpPr>
              <a:spLocks/>
            </p:cNvSpPr>
            <p:nvPr/>
          </p:nvSpPr>
          <p:spPr bwMode="auto">
            <a:xfrm rot="-5388437">
              <a:off x="4465" y="3387"/>
              <a:ext cx="1" cy="18"/>
            </a:xfrm>
            <a:custGeom>
              <a:avLst/>
              <a:gdLst>
                <a:gd name="T0" fmla="*/ 0 w 1"/>
                <a:gd name="T1" fmla="*/ 0 h 19"/>
                <a:gd name="T2" fmla="*/ 0 w 1"/>
                <a:gd name="T3" fmla="*/ 0 h 19"/>
                <a:gd name="T4" fmla="*/ 0 w 1"/>
                <a:gd name="T5" fmla="*/ 0 h 19"/>
                <a:gd name="T6" fmla="*/ 0 w 1"/>
                <a:gd name="T7" fmla="*/ 0 h 19"/>
                <a:gd name="T8" fmla="*/ 0 w 1"/>
                <a:gd name="T9" fmla="*/ 0 h 19"/>
                <a:gd name="T10" fmla="*/ 0 w 1"/>
                <a:gd name="T11" fmla="*/ 0 h 19"/>
                <a:gd name="T12" fmla="*/ 0 w 1"/>
                <a:gd name="T13" fmla="*/ 0 h 19"/>
                <a:gd name="T14" fmla="*/ 0 w 1"/>
                <a:gd name="T15" fmla="*/ 0 h 19"/>
                <a:gd name="T16" fmla="*/ 0 w 1"/>
                <a:gd name="T17" fmla="*/ 0 h 19"/>
                <a:gd name="T18" fmla="*/ 0 w 1"/>
                <a:gd name="T19" fmla="*/ 0 h 19"/>
                <a:gd name="T20" fmla="*/ 0 w 1"/>
                <a:gd name="T21" fmla="*/ 0 h 19"/>
                <a:gd name="T22" fmla="*/ 0 w 1"/>
                <a:gd name="T23" fmla="*/ 0 h 19"/>
                <a:gd name="T24" fmla="*/ 0 w 1"/>
                <a:gd name="T25" fmla="*/ 0 h 19"/>
                <a:gd name="T26" fmla="*/ 0 w 1"/>
                <a:gd name="T27" fmla="*/ 9 h 19"/>
                <a:gd name="T28" fmla="*/ 0 w 1"/>
                <a:gd name="T29" fmla="*/ 9 h 19"/>
                <a:gd name="T30" fmla="*/ 0 w 1"/>
                <a:gd name="T31" fmla="*/ 9 h 19"/>
                <a:gd name="T32" fmla="*/ 0 w 1"/>
                <a:gd name="T33" fmla="*/ 9 h 19"/>
                <a:gd name="T34" fmla="*/ 0 w 1"/>
                <a:gd name="T35" fmla="*/ 9 h 19"/>
                <a:gd name="T36" fmla="*/ 0 w 1"/>
                <a:gd name="T37" fmla="*/ 9 h 19"/>
                <a:gd name="T38" fmla="*/ 0 w 1"/>
                <a:gd name="T39" fmla="*/ 9 h 19"/>
                <a:gd name="T40" fmla="*/ 0 w 1"/>
                <a:gd name="T41" fmla="*/ 9 h 19"/>
                <a:gd name="T42" fmla="*/ 0 w 1"/>
                <a:gd name="T43" fmla="*/ 9 h 19"/>
                <a:gd name="T44" fmla="*/ 0 w 1"/>
                <a:gd name="T45" fmla="*/ 9 h 19"/>
                <a:gd name="T46" fmla="*/ 0 w 1"/>
                <a:gd name="T47" fmla="*/ 9 h 19"/>
                <a:gd name="T48" fmla="*/ 0 w 1"/>
                <a:gd name="T49" fmla="*/ 9 h 19"/>
                <a:gd name="T50" fmla="*/ 0 w 1"/>
                <a:gd name="T51" fmla="*/ 9 h 19"/>
                <a:gd name="T52" fmla="*/ 0 w 1"/>
                <a:gd name="T53" fmla="*/ 9 h 19"/>
                <a:gd name="T54" fmla="*/ 0 w 1"/>
                <a:gd name="T55" fmla="*/ 9 h 19"/>
                <a:gd name="T56" fmla="*/ 0 w 1"/>
                <a:gd name="T57" fmla="*/ 9 h 19"/>
                <a:gd name="T58" fmla="*/ 0 w 1"/>
                <a:gd name="T59" fmla="*/ 9 h 19"/>
                <a:gd name="T60" fmla="*/ 0 w 1"/>
                <a:gd name="T61" fmla="*/ 9 h 19"/>
                <a:gd name="T62" fmla="*/ 0 w 1"/>
                <a:gd name="T63" fmla="*/ 9 h 19"/>
                <a:gd name="T64" fmla="*/ 0 w 1"/>
                <a:gd name="T65" fmla="*/ 9 h 19"/>
                <a:gd name="T66" fmla="*/ 0 w 1"/>
                <a:gd name="T67" fmla="*/ 9 h 19"/>
                <a:gd name="T68" fmla="*/ 0 w 1"/>
                <a:gd name="T69" fmla="*/ 9 h 19"/>
                <a:gd name="T70" fmla="*/ 0 w 1"/>
                <a:gd name="T71" fmla="*/ 9 h 19"/>
                <a:gd name="T72" fmla="*/ 0 w 1"/>
                <a:gd name="T73" fmla="*/ 9 h 19"/>
                <a:gd name="T74" fmla="*/ 0 w 1"/>
                <a:gd name="T75" fmla="*/ 9 h 19"/>
                <a:gd name="T76" fmla="*/ 0 w 1"/>
                <a:gd name="T77" fmla="*/ 9 h 19"/>
                <a:gd name="T78" fmla="*/ 0 w 1"/>
                <a:gd name="T79" fmla="*/ 9 h 19"/>
                <a:gd name="T80" fmla="*/ 0 w 1"/>
                <a:gd name="T81" fmla="*/ 9 h 19"/>
                <a:gd name="T82" fmla="*/ 0 w 1"/>
                <a:gd name="T83" fmla="*/ 9 h 19"/>
                <a:gd name="T84" fmla="*/ 0 w 1"/>
                <a:gd name="T85" fmla="*/ 9 h 19"/>
                <a:gd name="T86" fmla="*/ 0 w 1"/>
                <a:gd name="T87" fmla="*/ 9 h 19"/>
                <a:gd name="T88" fmla="*/ 0 w 1"/>
                <a:gd name="T89" fmla="*/ 9 h 19"/>
                <a:gd name="T90" fmla="*/ 0 w 1"/>
                <a:gd name="T91" fmla="*/ 9 h 19"/>
                <a:gd name="T92" fmla="*/ 0 w 1"/>
                <a:gd name="T93" fmla="*/ 9 h 19"/>
                <a:gd name="T94" fmla="*/ 0 w 1"/>
                <a:gd name="T95" fmla="*/ 9 h 19"/>
                <a:gd name="T96" fmla="*/ 0 w 1"/>
                <a:gd name="T97" fmla="*/ 9 h 19"/>
                <a:gd name="T98" fmla="*/ 0 w 1"/>
                <a:gd name="T99" fmla="*/ 9 h 19"/>
                <a:gd name="T100" fmla="*/ 0 w 1"/>
                <a:gd name="T101" fmla="*/ 9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"/>
                <a:gd name="T154" fmla="*/ 0 h 19"/>
                <a:gd name="T155" fmla="*/ 1 w 1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" h="19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19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87" name="Freeform 336"/>
            <p:cNvSpPr>
              <a:spLocks/>
            </p:cNvSpPr>
            <p:nvPr/>
          </p:nvSpPr>
          <p:spPr bwMode="auto">
            <a:xfrm rot="-5388437">
              <a:off x="4475" y="3387"/>
              <a:ext cx="9" cy="9"/>
            </a:xfrm>
            <a:custGeom>
              <a:avLst/>
              <a:gdLst>
                <a:gd name="T0" fmla="*/ 0 w 12"/>
                <a:gd name="T1" fmla="*/ 0 h 10"/>
                <a:gd name="T2" fmla="*/ 0 w 12"/>
                <a:gd name="T3" fmla="*/ 0 h 10"/>
                <a:gd name="T4" fmla="*/ 0 w 12"/>
                <a:gd name="T5" fmla="*/ 0 h 10"/>
                <a:gd name="T6" fmla="*/ 0 w 12"/>
                <a:gd name="T7" fmla="*/ 0 h 10"/>
                <a:gd name="T8" fmla="*/ 0 w 12"/>
                <a:gd name="T9" fmla="*/ 0 h 10"/>
                <a:gd name="T10" fmla="*/ 0 w 12"/>
                <a:gd name="T11" fmla="*/ 0 h 10"/>
                <a:gd name="T12" fmla="*/ 0 w 12"/>
                <a:gd name="T13" fmla="*/ 0 h 10"/>
                <a:gd name="T14" fmla="*/ 0 w 12"/>
                <a:gd name="T15" fmla="*/ 0 h 10"/>
                <a:gd name="T16" fmla="*/ 0 w 12"/>
                <a:gd name="T17" fmla="*/ 0 h 10"/>
                <a:gd name="T18" fmla="*/ 0 w 12"/>
                <a:gd name="T19" fmla="*/ 0 h 10"/>
                <a:gd name="T20" fmla="*/ 2 w 12"/>
                <a:gd name="T21" fmla="*/ 0 h 10"/>
                <a:gd name="T22" fmla="*/ 2 w 12"/>
                <a:gd name="T23" fmla="*/ 0 h 10"/>
                <a:gd name="T24" fmla="*/ 2 w 12"/>
                <a:gd name="T25" fmla="*/ 0 h 10"/>
                <a:gd name="T26" fmla="*/ 2 w 12"/>
                <a:gd name="T27" fmla="*/ 0 h 10"/>
                <a:gd name="T28" fmla="*/ 2 w 12"/>
                <a:gd name="T29" fmla="*/ 0 h 10"/>
                <a:gd name="T30" fmla="*/ 2 w 12"/>
                <a:gd name="T31" fmla="*/ 0 h 10"/>
                <a:gd name="T32" fmla="*/ 2 w 12"/>
                <a:gd name="T33" fmla="*/ 0 h 10"/>
                <a:gd name="T34" fmla="*/ 2 w 12"/>
                <a:gd name="T35" fmla="*/ 0 h 10"/>
                <a:gd name="T36" fmla="*/ 2 w 12"/>
                <a:gd name="T37" fmla="*/ 0 h 10"/>
                <a:gd name="T38" fmla="*/ 2 w 12"/>
                <a:gd name="T39" fmla="*/ 0 h 10"/>
                <a:gd name="T40" fmla="*/ 2 w 12"/>
                <a:gd name="T41" fmla="*/ 0 h 10"/>
                <a:gd name="T42" fmla="*/ 2 w 12"/>
                <a:gd name="T43" fmla="*/ 0 h 10"/>
                <a:gd name="T44" fmla="*/ 2 w 12"/>
                <a:gd name="T45" fmla="*/ 0 h 10"/>
                <a:gd name="T46" fmla="*/ 2 w 12"/>
                <a:gd name="T47" fmla="*/ 0 h 10"/>
                <a:gd name="T48" fmla="*/ 2 w 12"/>
                <a:gd name="T49" fmla="*/ 0 h 10"/>
                <a:gd name="T50" fmla="*/ 2 w 12"/>
                <a:gd name="T51" fmla="*/ 0 h 10"/>
                <a:gd name="T52" fmla="*/ 2 w 12"/>
                <a:gd name="T53" fmla="*/ 5 h 10"/>
                <a:gd name="T54" fmla="*/ 2 w 12"/>
                <a:gd name="T55" fmla="*/ 5 h 10"/>
                <a:gd name="T56" fmla="*/ 2 w 12"/>
                <a:gd name="T57" fmla="*/ 5 h 10"/>
                <a:gd name="T58" fmla="*/ 2 w 12"/>
                <a:gd name="T59" fmla="*/ 5 h 10"/>
                <a:gd name="T60" fmla="*/ 2 w 12"/>
                <a:gd name="T61" fmla="*/ 5 h 10"/>
                <a:gd name="T62" fmla="*/ 2 w 12"/>
                <a:gd name="T63" fmla="*/ 5 h 10"/>
                <a:gd name="T64" fmla="*/ 2 w 12"/>
                <a:gd name="T65" fmla="*/ 5 h 10"/>
                <a:gd name="T66" fmla="*/ 2 w 12"/>
                <a:gd name="T67" fmla="*/ 5 h 10"/>
                <a:gd name="T68" fmla="*/ 2 w 12"/>
                <a:gd name="T69" fmla="*/ 5 h 10"/>
                <a:gd name="T70" fmla="*/ 2 w 12"/>
                <a:gd name="T71" fmla="*/ 5 h 10"/>
                <a:gd name="T72" fmla="*/ 2 w 12"/>
                <a:gd name="T73" fmla="*/ 5 h 10"/>
                <a:gd name="T74" fmla="*/ 2 w 12"/>
                <a:gd name="T75" fmla="*/ 5 h 10"/>
                <a:gd name="T76" fmla="*/ 2 w 12"/>
                <a:gd name="T77" fmla="*/ 5 h 10"/>
                <a:gd name="T78" fmla="*/ 2 w 12"/>
                <a:gd name="T79" fmla="*/ 5 h 10"/>
                <a:gd name="T80" fmla="*/ 2 w 12"/>
                <a:gd name="T81" fmla="*/ 5 h 10"/>
                <a:gd name="T82" fmla="*/ 2 w 12"/>
                <a:gd name="T83" fmla="*/ 5 h 10"/>
                <a:gd name="T84" fmla="*/ 2 w 12"/>
                <a:gd name="T85" fmla="*/ 5 h 10"/>
                <a:gd name="T86" fmla="*/ 2 w 12"/>
                <a:gd name="T87" fmla="*/ 5 h 10"/>
                <a:gd name="T88" fmla="*/ 2 w 12"/>
                <a:gd name="T89" fmla="*/ 5 h 10"/>
                <a:gd name="T90" fmla="*/ 2 w 12"/>
                <a:gd name="T91" fmla="*/ 5 h 10"/>
                <a:gd name="T92" fmla="*/ 2 w 12"/>
                <a:gd name="T93" fmla="*/ 5 h 10"/>
                <a:gd name="T94" fmla="*/ 2 w 12"/>
                <a:gd name="T95" fmla="*/ 5 h 10"/>
                <a:gd name="T96" fmla="*/ 2 w 12"/>
                <a:gd name="T97" fmla="*/ 5 h 10"/>
                <a:gd name="T98" fmla="*/ 2 w 12"/>
                <a:gd name="T99" fmla="*/ 5 h 1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10"/>
                <a:gd name="T152" fmla="*/ 12 w 12"/>
                <a:gd name="T153" fmla="*/ 10 h 1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10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1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88" name="Freeform 337"/>
            <p:cNvSpPr>
              <a:spLocks/>
            </p:cNvSpPr>
            <p:nvPr/>
          </p:nvSpPr>
          <p:spPr bwMode="auto">
            <a:xfrm rot="-5388437">
              <a:off x="4485" y="3379"/>
              <a:ext cx="8" cy="9"/>
            </a:xfrm>
            <a:custGeom>
              <a:avLst/>
              <a:gdLst>
                <a:gd name="T0" fmla="*/ 0 w 11"/>
                <a:gd name="T1" fmla="*/ 0 h 10"/>
                <a:gd name="T2" fmla="*/ 0 w 11"/>
                <a:gd name="T3" fmla="*/ 0 h 10"/>
                <a:gd name="T4" fmla="*/ 0 w 11"/>
                <a:gd name="T5" fmla="*/ 0 h 10"/>
                <a:gd name="T6" fmla="*/ 0 w 11"/>
                <a:gd name="T7" fmla="*/ 0 h 10"/>
                <a:gd name="T8" fmla="*/ 0 w 11"/>
                <a:gd name="T9" fmla="*/ 0 h 10"/>
                <a:gd name="T10" fmla="*/ 0 w 11"/>
                <a:gd name="T11" fmla="*/ 0 h 10"/>
                <a:gd name="T12" fmla="*/ 0 w 11"/>
                <a:gd name="T13" fmla="*/ 0 h 10"/>
                <a:gd name="T14" fmla="*/ 0 w 11"/>
                <a:gd name="T15" fmla="*/ 0 h 10"/>
                <a:gd name="T16" fmla="*/ 0 w 11"/>
                <a:gd name="T17" fmla="*/ 0 h 10"/>
                <a:gd name="T18" fmla="*/ 0 w 11"/>
                <a:gd name="T19" fmla="*/ 0 h 10"/>
                <a:gd name="T20" fmla="*/ 0 w 11"/>
                <a:gd name="T21" fmla="*/ 0 h 10"/>
                <a:gd name="T22" fmla="*/ 0 w 11"/>
                <a:gd name="T23" fmla="*/ 0 h 10"/>
                <a:gd name="T24" fmla="*/ 0 w 11"/>
                <a:gd name="T25" fmla="*/ 0 h 10"/>
                <a:gd name="T26" fmla="*/ 0 w 11"/>
                <a:gd name="T27" fmla="*/ 0 h 10"/>
                <a:gd name="T28" fmla="*/ 0 w 11"/>
                <a:gd name="T29" fmla="*/ 0 h 10"/>
                <a:gd name="T30" fmla="*/ 0 w 11"/>
                <a:gd name="T31" fmla="*/ 0 h 10"/>
                <a:gd name="T32" fmla="*/ 0 w 11"/>
                <a:gd name="T33" fmla="*/ 0 h 10"/>
                <a:gd name="T34" fmla="*/ 0 w 11"/>
                <a:gd name="T35" fmla="*/ 0 h 10"/>
                <a:gd name="T36" fmla="*/ 0 w 11"/>
                <a:gd name="T37" fmla="*/ 0 h 10"/>
                <a:gd name="T38" fmla="*/ 0 w 11"/>
                <a:gd name="T39" fmla="*/ 0 h 10"/>
                <a:gd name="T40" fmla="*/ 0 w 11"/>
                <a:gd name="T41" fmla="*/ 0 h 10"/>
                <a:gd name="T42" fmla="*/ 0 w 11"/>
                <a:gd name="T43" fmla="*/ 0 h 10"/>
                <a:gd name="T44" fmla="*/ 0 w 11"/>
                <a:gd name="T45" fmla="*/ 0 h 10"/>
                <a:gd name="T46" fmla="*/ 0 w 11"/>
                <a:gd name="T47" fmla="*/ 0 h 10"/>
                <a:gd name="T48" fmla="*/ 0 w 11"/>
                <a:gd name="T49" fmla="*/ 0 h 10"/>
                <a:gd name="T50" fmla="*/ 0 w 11"/>
                <a:gd name="T51" fmla="*/ 5 h 10"/>
                <a:gd name="T52" fmla="*/ 0 w 11"/>
                <a:gd name="T53" fmla="*/ 5 h 10"/>
                <a:gd name="T54" fmla="*/ 1 w 11"/>
                <a:gd name="T55" fmla="*/ 5 h 10"/>
                <a:gd name="T56" fmla="*/ 1 w 11"/>
                <a:gd name="T57" fmla="*/ 5 h 10"/>
                <a:gd name="T58" fmla="*/ 1 w 11"/>
                <a:gd name="T59" fmla="*/ 5 h 10"/>
                <a:gd name="T60" fmla="*/ 1 w 11"/>
                <a:gd name="T61" fmla="*/ 5 h 10"/>
                <a:gd name="T62" fmla="*/ 1 w 11"/>
                <a:gd name="T63" fmla="*/ 5 h 10"/>
                <a:gd name="T64" fmla="*/ 1 w 11"/>
                <a:gd name="T65" fmla="*/ 5 h 10"/>
                <a:gd name="T66" fmla="*/ 1 w 11"/>
                <a:gd name="T67" fmla="*/ 5 h 10"/>
                <a:gd name="T68" fmla="*/ 1 w 11"/>
                <a:gd name="T69" fmla="*/ 5 h 10"/>
                <a:gd name="T70" fmla="*/ 1 w 11"/>
                <a:gd name="T71" fmla="*/ 5 h 10"/>
                <a:gd name="T72" fmla="*/ 1 w 11"/>
                <a:gd name="T73" fmla="*/ 5 h 10"/>
                <a:gd name="T74" fmla="*/ 1 w 11"/>
                <a:gd name="T75" fmla="*/ 5 h 10"/>
                <a:gd name="T76" fmla="*/ 1 w 11"/>
                <a:gd name="T77" fmla="*/ 5 h 10"/>
                <a:gd name="T78" fmla="*/ 1 w 11"/>
                <a:gd name="T79" fmla="*/ 5 h 10"/>
                <a:gd name="T80" fmla="*/ 1 w 11"/>
                <a:gd name="T81" fmla="*/ 5 h 10"/>
                <a:gd name="T82" fmla="*/ 1 w 11"/>
                <a:gd name="T83" fmla="*/ 5 h 10"/>
                <a:gd name="T84" fmla="*/ 1 w 11"/>
                <a:gd name="T85" fmla="*/ 5 h 10"/>
                <a:gd name="T86" fmla="*/ 1 w 11"/>
                <a:gd name="T87" fmla="*/ 5 h 10"/>
                <a:gd name="T88" fmla="*/ 1 w 11"/>
                <a:gd name="T89" fmla="*/ 5 h 10"/>
                <a:gd name="T90" fmla="*/ 1 w 11"/>
                <a:gd name="T91" fmla="*/ 5 h 10"/>
                <a:gd name="T92" fmla="*/ 1 w 11"/>
                <a:gd name="T93" fmla="*/ 5 h 10"/>
                <a:gd name="T94" fmla="*/ 1 w 11"/>
                <a:gd name="T95" fmla="*/ 5 h 10"/>
                <a:gd name="T96" fmla="*/ 1 w 11"/>
                <a:gd name="T97" fmla="*/ 5 h 10"/>
                <a:gd name="T98" fmla="*/ 1 w 11"/>
                <a:gd name="T99" fmla="*/ 5 h 1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"/>
                <a:gd name="T151" fmla="*/ 0 h 10"/>
                <a:gd name="T152" fmla="*/ 11 w 11"/>
                <a:gd name="T153" fmla="*/ 10 h 1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" h="1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1" y="1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89" name="Freeform 338"/>
            <p:cNvSpPr>
              <a:spLocks/>
            </p:cNvSpPr>
            <p:nvPr/>
          </p:nvSpPr>
          <p:spPr bwMode="auto">
            <a:xfrm rot="-5388437">
              <a:off x="4490" y="3375"/>
              <a:ext cx="8" cy="1"/>
            </a:xfrm>
            <a:custGeom>
              <a:avLst/>
              <a:gdLst>
                <a:gd name="T0" fmla="*/ 0 w 12"/>
                <a:gd name="T1" fmla="*/ 0 h 1"/>
                <a:gd name="T2" fmla="*/ 0 w 12"/>
                <a:gd name="T3" fmla="*/ 0 h 1"/>
                <a:gd name="T4" fmla="*/ 0 w 12"/>
                <a:gd name="T5" fmla="*/ 0 h 1"/>
                <a:gd name="T6" fmla="*/ 0 w 12"/>
                <a:gd name="T7" fmla="*/ 0 h 1"/>
                <a:gd name="T8" fmla="*/ 0 w 12"/>
                <a:gd name="T9" fmla="*/ 0 h 1"/>
                <a:gd name="T10" fmla="*/ 0 w 12"/>
                <a:gd name="T11" fmla="*/ 0 h 1"/>
                <a:gd name="T12" fmla="*/ 0 w 12"/>
                <a:gd name="T13" fmla="*/ 0 h 1"/>
                <a:gd name="T14" fmla="*/ 0 w 12"/>
                <a:gd name="T15" fmla="*/ 0 h 1"/>
                <a:gd name="T16" fmla="*/ 0 w 12"/>
                <a:gd name="T17" fmla="*/ 0 h 1"/>
                <a:gd name="T18" fmla="*/ 0 w 12"/>
                <a:gd name="T19" fmla="*/ 0 h 1"/>
                <a:gd name="T20" fmla="*/ 0 w 12"/>
                <a:gd name="T21" fmla="*/ 0 h 1"/>
                <a:gd name="T22" fmla="*/ 0 w 12"/>
                <a:gd name="T23" fmla="*/ 0 h 1"/>
                <a:gd name="T24" fmla="*/ 0 w 12"/>
                <a:gd name="T25" fmla="*/ 0 h 1"/>
                <a:gd name="T26" fmla="*/ 0 w 12"/>
                <a:gd name="T27" fmla="*/ 0 h 1"/>
                <a:gd name="T28" fmla="*/ 0 w 12"/>
                <a:gd name="T29" fmla="*/ 0 h 1"/>
                <a:gd name="T30" fmla="*/ 0 w 12"/>
                <a:gd name="T31" fmla="*/ 0 h 1"/>
                <a:gd name="T32" fmla="*/ 0 w 12"/>
                <a:gd name="T33" fmla="*/ 0 h 1"/>
                <a:gd name="T34" fmla="*/ 0 w 12"/>
                <a:gd name="T35" fmla="*/ 0 h 1"/>
                <a:gd name="T36" fmla="*/ 0 w 12"/>
                <a:gd name="T37" fmla="*/ 0 h 1"/>
                <a:gd name="T38" fmla="*/ 0 w 12"/>
                <a:gd name="T39" fmla="*/ 0 h 1"/>
                <a:gd name="T40" fmla="*/ 0 w 12"/>
                <a:gd name="T41" fmla="*/ 0 h 1"/>
                <a:gd name="T42" fmla="*/ 0 w 12"/>
                <a:gd name="T43" fmla="*/ 0 h 1"/>
                <a:gd name="T44" fmla="*/ 0 w 12"/>
                <a:gd name="T45" fmla="*/ 0 h 1"/>
                <a:gd name="T46" fmla="*/ 0 w 12"/>
                <a:gd name="T47" fmla="*/ 0 h 1"/>
                <a:gd name="T48" fmla="*/ 0 w 12"/>
                <a:gd name="T49" fmla="*/ 0 h 1"/>
                <a:gd name="T50" fmla="*/ 0 w 12"/>
                <a:gd name="T51" fmla="*/ 0 h 1"/>
                <a:gd name="T52" fmla="*/ 0 w 12"/>
                <a:gd name="T53" fmla="*/ 0 h 1"/>
                <a:gd name="T54" fmla="*/ 0 w 12"/>
                <a:gd name="T55" fmla="*/ 0 h 1"/>
                <a:gd name="T56" fmla="*/ 0 w 12"/>
                <a:gd name="T57" fmla="*/ 0 h 1"/>
                <a:gd name="T58" fmla="*/ 0 w 12"/>
                <a:gd name="T59" fmla="*/ 0 h 1"/>
                <a:gd name="T60" fmla="*/ 0 w 12"/>
                <a:gd name="T61" fmla="*/ 0 h 1"/>
                <a:gd name="T62" fmla="*/ 0 w 12"/>
                <a:gd name="T63" fmla="*/ 0 h 1"/>
                <a:gd name="T64" fmla="*/ 0 w 12"/>
                <a:gd name="T65" fmla="*/ 0 h 1"/>
                <a:gd name="T66" fmla="*/ 0 w 12"/>
                <a:gd name="T67" fmla="*/ 0 h 1"/>
                <a:gd name="T68" fmla="*/ 0 w 12"/>
                <a:gd name="T69" fmla="*/ 0 h 1"/>
                <a:gd name="T70" fmla="*/ 0 w 12"/>
                <a:gd name="T71" fmla="*/ 0 h 1"/>
                <a:gd name="T72" fmla="*/ 0 w 12"/>
                <a:gd name="T73" fmla="*/ 0 h 1"/>
                <a:gd name="T74" fmla="*/ 0 w 12"/>
                <a:gd name="T75" fmla="*/ 0 h 1"/>
                <a:gd name="T76" fmla="*/ 0 w 12"/>
                <a:gd name="T77" fmla="*/ 0 h 1"/>
                <a:gd name="T78" fmla="*/ 0 w 12"/>
                <a:gd name="T79" fmla="*/ 0 h 1"/>
                <a:gd name="T80" fmla="*/ 0 w 12"/>
                <a:gd name="T81" fmla="*/ 0 h 1"/>
                <a:gd name="T82" fmla="*/ 0 w 12"/>
                <a:gd name="T83" fmla="*/ 0 h 1"/>
                <a:gd name="T84" fmla="*/ 0 w 12"/>
                <a:gd name="T85" fmla="*/ 0 h 1"/>
                <a:gd name="T86" fmla="*/ 0 w 12"/>
                <a:gd name="T87" fmla="*/ 0 h 1"/>
                <a:gd name="T88" fmla="*/ 0 w 12"/>
                <a:gd name="T89" fmla="*/ 0 h 1"/>
                <a:gd name="T90" fmla="*/ 1 w 12"/>
                <a:gd name="T91" fmla="*/ 0 h 1"/>
                <a:gd name="T92" fmla="*/ 1 w 12"/>
                <a:gd name="T93" fmla="*/ 0 h 1"/>
                <a:gd name="T94" fmla="*/ 1 w 12"/>
                <a:gd name="T95" fmla="*/ 0 h 1"/>
                <a:gd name="T96" fmla="*/ 1 w 12"/>
                <a:gd name="T97" fmla="*/ 0 h 1"/>
                <a:gd name="T98" fmla="*/ 1 w 12"/>
                <a:gd name="T99" fmla="*/ 0 h 1"/>
                <a:gd name="T100" fmla="*/ 1 w 12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"/>
                <a:gd name="T155" fmla="*/ 12 w 12"/>
                <a:gd name="T156" fmla="*/ 1 h 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90" name="Freeform 339"/>
            <p:cNvSpPr>
              <a:spLocks/>
            </p:cNvSpPr>
            <p:nvPr/>
          </p:nvSpPr>
          <p:spPr bwMode="auto">
            <a:xfrm rot="-5388437">
              <a:off x="4493" y="3370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w 1"/>
                <a:gd name="T21" fmla="*/ 0 h 1"/>
                <a:gd name="T22" fmla="*/ 0 w 1"/>
                <a:gd name="T23" fmla="*/ 0 h 1"/>
                <a:gd name="T24" fmla="*/ 0 w 1"/>
                <a:gd name="T25" fmla="*/ 0 h 1"/>
                <a:gd name="T26" fmla="*/ 0 w 1"/>
                <a:gd name="T27" fmla="*/ 0 h 1"/>
                <a:gd name="T28" fmla="*/ 0 w 1"/>
                <a:gd name="T29" fmla="*/ 0 h 1"/>
                <a:gd name="T30" fmla="*/ 0 w 1"/>
                <a:gd name="T31" fmla="*/ 0 h 1"/>
                <a:gd name="T32" fmla="*/ 0 w 1"/>
                <a:gd name="T33" fmla="*/ 0 h 1"/>
                <a:gd name="T34" fmla="*/ 0 w 1"/>
                <a:gd name="T35" fmla="*/ 0 h 1"/>
                <a:gd name="T36" fmla="*/ 0 w 1"/>
                <a:gd name="T37" fmla="*/ 0 h 1"/>
                <a:gd name="T38" fmla="*/ 0 w 1"/>
                <a:gd name="T39" fmla="*/ 0 h 1"/>
                <a:gd name="T40" fmla="*/ 0 w 1"/>
                <a:gd name="T41" fmla="*/ 0 h 1"/>
                <a:gd name="T42" fmla="*/ 0 w 1"/>
                <a:gd name="T43" fmla="*/ 0 h 1"/>
                <a:gd name="T44" fmla="*/ 0 w 1"/>
                <a:gd name="T45" fmla="*/ 0 h 1"/>
                <a:gd name="T46" fmla="*/ 0 w 1"/>
                <a:gd name="T47" fmla="*/ 0 h 1"/>
                <a:gd name="T48" fmla="*/ 0 w 1"/>
                <a:gd name="T49" fmla="*/ 0 h 1"/>
                <a:gd name="T50" fmla="*/ 0 w 1"/>
                <a:gd name="T51" fmla="*/ 0 h 1"/>
                <a:gd name="T52" fmla="*/ 0 w 1"/>
                <a:gd name="T53" fmla="*/ 0 h 1"/>
                <a:gd name="T54" fmla="*/ 0 w 1"/>
                <a:gd name="T55" fmla="*/ 0 h 1"/>
                <a:gd name="T56" fmla="*/ 0 w 1"/>
                <a:gd name="T57" fmla="*/ 0 h 1"/>
                <a:gd name="T58" fmla="*/ 0 w 1"/>
                <a:gd name="T59" fmla="*/ 0 h 1"/>
                <a:gd name="T60" fmla="*/ 0 w 1"/>
                <a:gd name="T61" fmla="*/ 0 h 1"/>
                <a:gd name="T62" fmla="*/ 0 w 1"/>
                <a:gd name="T63" fmla="*/ 0 h 1"/>
                <a:gd name="T64" fmla="*/ 0 w 1"/>
                <a:gd name="T65" fmla="*/ 0 h 1"/>
                <a:gd name="T66" fmla="*/ 0 w 1"/>
                <a:gd name="T67" fmla="*/ 0 h 1"/>
                <a:gd name="T68" fmla="*/ 0 w 1"/>
                <a:gd name="T69" fmla="*/ 0 h 1"/>
                <a:gd name="T70" fmla="*/ 0 w 1"/>
                <a:gd name="T71" fmla="*/ 0 h 1"/>
                <a:gd name="T72" fmla="*/ 0 w 1"/>
                <a:gd name="T73" fmla="*/ 0 h 1"/>
                <a:gd name="T74" fmla="*/ 0 w 1"/>
                <a:gd name="T75" fmla="*/ 0 h 1"/>
                <a:gd name="T76" fmla="*/ 0 w 1"/>
                <a:gd name="T77" fmla="*/ 0 h 1"/>
                <a:gd name="T78" fmla="*/ 0 w 1"/>
                <a:gd name="T79" fmla="*/ 0 h 1"/>
                <a:gd name="T80" fmla="*/ 0 w 1"/>
                <a:gd name="T81" fmla="*/ 0 h 1"/>
                <a:gd name="T82" fmla="*/ 0 w 1"/>
                <a:gd name="T83" fmla="*/ 0 h 1"/>
                <a:gd name="T84" fmla="*/ 0 w 1"/>
                <a:gd name="T85" fmla="*/ 0 h 1"/>
                <a:gd name="T86" fmla="*/ 0 w 1"/>
                <a:gd name="T87" fmla="*/ 0 h 1"/>
                <a:gd name="T88" fmla="*/ 0 w 1"/>
                <a:gd name="T89" fmla="*/ 0 h 1"/>
                <a:gd name="T90" fmla="*/ 0 w 1"/>
                <a:gd name="T91" fmla="*/ 0 h 1"/>
                <a:gd name="T92" fmla="*/ 0 w 1"/>
                <a:gd name="T93" fmla="*/ 0 h 1"/>
                <a:gd name="T94" fmla="*/ 0 w 1"/>
                <a:gd name="T95" fmla="*/ 0 h 1"/>
                <a:gd name="T96" fmla="*/ 0 w 1"/>
                <a:gd name="T97" fmla="*/ 0 h 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"/>
                <a:gd name="T148" fmla="*/ 0 h 1"/>
                <a:gd name="T149" fmla="*/ 1 w 1"/>
                <a:gd name="T150" fmla="*/ 1 h 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91" name="Freeform 340"/>
            <p:cNvSpPr>
              <a:spLocks/>
            </p:cNvSpPr>
            <p:nvPr/>
          </p:nvSpPr>
          <p:spPr bwMode="auto">
            <a:xfrm rot="-5388437">
              <a:off x="4490" y="3367"/>
              <a:ext cx="8" cy="1"/>
            </a:xfrm>
            <a:custGeom>
              <a:avLst/>
              <a:gdLst>
                <a:gd name="T0" fmla="*/ 0 w 11"/>
                <a:gd name="T1" fmla="*/ 0 h 1"/>
                <a:gd name="T2" fmla="*/ 0 w 11"/>
                <a:gd name="T3" fmla="*/ 0 h 1"/>
                <a:gd name="T4" fmla="*/ 0 w 11"/>
                <a:gd name="T5" fmla="*/ 0 h 1"/>
                <a:gd name="T6" fmla="*/ 0 w 11"/>
                <a:gd name="T7" fmla="*/ 0 h 1"/>
                <a:gd name="T8" fmla="*/ 0 w 11"/>
                <a:gd name="T9" fmla="*/ 0 h 1"/>
                <a:gd name="T10" fmla="*/ 0 w 11"/>
                <a:gd name="T11" fmla="*/ 0 h 1"/>
                <a:gd name="T12" fmla="*/ 0 w 11"/>
                <a:gd name="T13" fmla="*/ 0 h 1"/>
                <a:gd name="T14" fmla="*/ 0 w 11"/>
                <a:gd name="T15" fmla="*/ 0 h 1"/>
                <a:gd name="T16" fmla="*/ 0 w 11"/>
                <a:gd name="T17" fmla="*/ 0 h 1"/>
                <a:gd name="T18" fmla="*/ 0 w 11"/>
                <a:gd name="T19" fmla="*/ 0 h 1"/>
                <a:gd name="T20" fmla="*/ 0 w 11"/>
                <a:gd name="T21" fmla="*/ 0 h 1"/>
                <a:gd name="T22" fmla="*/ 0 w 11"/>
                <a:gd name="T23" fmla="*/ 0 h 1"/>
                <a:gd name="T24" fmla="*/ 0 w 11"/>
                <a:gd name="T25" fmla="*/ 0 h 1"/>
                <a:gd name="T26" fmla="*/ 0 w 11"/>
                <a:gd name="T27" fmla="*/ 0 h 1"/>
                <a:gd name="T28" fmla="*/ 0 w 11"/>
                <a:gd name="T29" fmla="*/ 0 h 1"/>
                <a:gd name="T30" fmla="*/ 0 w 11"/>
                <a:gd name="T31" fmla="*/ 0 h 1"/>
                <a:gd name="T32" fmla="*/ 0 w 11"/>
                <a:gd name="T33" fmla="*/ 0 h 1"/>
                <a:gd name="T34" fmla="*/ 0 w 11"/>
                <a:gd name="T35" fmla="*/ 0 h 1"/>
                <a:gd name="T36" fmla="*/ 0 w 11"/>
                <a:gd name="T37" fmla="*/ 0 h 1"/>
                <a:gd name="T38" fmla="*/ 0 w 11"/>
                <a:gd name="T39" fmla="*/ 0 h 1"/>
                <a:gd name="T40" fmla="*/ 0 w 11"/>
                <a:gd name="T41" fmla="*/ 0 h 1"/>
                <a:gd name="T42" fmla="*/ 0 w 11"/>
                <a:gd name="T43" fmla="*/ 0 h 1"/>
                <a:gd name="T44" fmla="*/ 0 w 11"/>
                <a:gd name="T45" fmla="*/ 0 h 1"/>
                <a:gd name="T46" fmla="*/ 0 w 11"/>
                <a:gd name="T47" fmla="*/ 0 h 1"/>
                <a:gd name="T48" fmla="*/ 0 w 11"/>
                <a:gd name="T49" fmla="*/ 0 h 1"/>
                <a:gd name="T50" fmla="*/ 0 w 11"/>
                <a:gd name="T51" fmla="*/ 0 h 1"/>
                <a:gd name="T52" fmla="*/ 0 w 11"/>
                <a:gd name="T53" fmla="*/ 0 h 1"/>
                <a:gd name="T54" fmla="*/ 0 w 11"/>
                <a:gd name="T55" fmla="*/ 0 h 1"/>
                <a:gd name="T56" fmla="*/ 0 w 11"/>
                <a:gd name="T57" fmla="*/ 0 h 1"/>
                <a:gd name="T58" fmla="*/ 0 w 11"/>
                <a:gd name="T59" fmla="*/ 0 h 1"/>
                <a:gd name="T60" fmla="*/ 0 w 11"/>
                <a:gd name="T61" fmla="*/ 0 h 1"/>
                <a:gd name="T62" fmla="*/ 0 w 11"/>
                <a:gd name="T63" fmla="*/ 0 h 1"/>
                <a:gd name="T64" fmla="*/ 0 w 11"/>
                <a:gd name="T65" fmla="*/ 0 h 1"/>
                <a:gd name="T66" fmla="*/ 0 w 11"/>
                <a:gd name="T67" fmla="*/ 0 h 1"/>
                <a:gd name="T68" fmla="*/ 0 w 11"/>
                <a:gd name="T69" fmla="*/ 0 h 1"/>
                <a:gd name="T70" fmla="*/ 0 w 11"/>
                <a:gd name="T71" fmla="*/ 0 h 1"/>
                <a:gd name="T72" fmla="*/ 0 w 11"/>
                <a:gd name="T73" fmla="*/ 0 h 1"/>
                <a:gd name="T74" fmla="*/ 0 w 11"/>
                <a:gd name="T75" fmla="*/ 0 h 1"/>
                <a:gd name="T76" fmla="*/ 0 w 11"/>
                <a:gd name="T77" fmla="*/ 0 h 1"/>
                <a:gd name="T78" fmla="*/ 1 w 11"/>
                <a:gd name="T79" fmla="*/ 0 h 1"/>
                <a:gd name="T80" fmla="*/ 1 w 11"/>
                <a:gd name="T81" fmla="*/ 0 h 1"/>
                <a:gd name="T82" fmla="*/ 1 w 11"/>
                <a:gd name="T83" fmla="*/ 0 h 1"/>
                <a:gd name="T84" fmla="*/ 1 w 11"/>
                <a:gd name="T85" fmla="*/ 0 h 1"/>
                <a:gd name="T86" fmla="*/ 1 w 11"/>
                <a:gd name="T87" fmla="*/ 0 h 1"/>
                <a:gd name="T88" fmla="*/ 1 w 11"/>
                <a:gd name="T89" fmla="*/ 0 h 1"/>
                <a:gd name="T90" fmla="*/ 1 w 11"/>
                <a:gd name="T91" fmla="*/ 0 h 1"/>
                <a:gd name="T92" fmla="*/ 1 w 11"/>
                <a:gd name="T93" fmla="*/ 0 h 1"/>
                <a:gd name="T94" fmla="*/ 1 w 11"/>
                <a:gd name="T95" fmla="*/ 0 h 1"/>
                <a:gd name="T96" fmla="*/ 1 w 11"/>
                <a:gd name="T97" fmla="*/ 0 h 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1"/>
                <a:gd name="T148" fmla="*/ 0 h 1"/>
                <a:gd name="T149" fmla="*/ 11 w 11"/>
                <a:gd name="T150" fmla="*/ 1 h 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1" h="1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92" name="Freeform 341"/>
            <p:cNvSpPr>
              <a:spLocks/>
            </p:cNvSpPr>
            <p:nvPr/>
          </p:nvSpPr>
          <p:spPr bwMode="auto">
            <a:xfrm rot="-5388437">
              <a:off x="4488" y="3358"/>
              <a:ext cx="1" cy="9"/>
            </a:xfrm>
            <a:custGeom>
              <a:avLst/>
              <a:gdLst>
                <a:gd name="T0" fmla="*/ 0 w 1"/>
                <a:gd name="T1" fmla="*/ 5 h 10"/>
                <a:gd name="T2" fmla="*/ 0 w 1"/>
                <a:gd name="T3" fmla="*/ 0 h 10"/>
                <a:gd name="T4" fmla="*/ 0 w 1"/>
                <a:gd name="T5" fmla="*/ 0 h 10"/>
                <a:gd name="T6" fmla="*/ 0 w 1"/>
                <a:gd name="T7" fmla="*/ 0 h 10"/>
                <a:gd name="T8" fmla="*/ 0 w 1"/>
                <a:gd name="T9" fmla="*/ 0 h 10"/>
                <a:gd name="T10" fmla="*/ 0 w 1"/>
                <a:gd name="T11" fmla="*/ 0 h 10"/>
                <a:gd name="T12" fmla="*/ 0 w 1"/>
                <a:gd name="T13" fmla="*/ 0 h 10"/>
                <a:gd name="T14" fmla="*/ 0 w 1"/>
                <a:gd name="T15" fmla="*/ 0 h 10"/>
                <a:gd name="T16" fmla="*/ 0 w 1"/>
                <a:gd name="T17" fmla="*/ 0 h 10"/>
                <a:gd name="T18" fmla="*/ 0 w 1"/>
                <a:gd name="T19" fmla="*/ 0 h 10"/>
                <a:gd name="T20" fmla="*/ 0 w 1"/>
                <a:gd name="T21" fmla="*/ 0 h 10"/>
                <a:gd name="T22" fmla="*/ 0 w 1"/>
                <a:gd name="T23" fmla="*/ 0 h 10"/>
                <a:gd name="T24" fmla="*/ 0 w 1"/>
                <a:gd name="T25" fmla="*/ 0 h 10"/>
                <a:gd name="T26" fmla="*/ 0 w 1"/>
                <a:gd name="T27" fmla="*/ 0 h 10"/>
                <a:gd name="T28" fmla="*/ 0 w 1"/>
                <a:gd name="T29" fmla="*/ 0 h 10"/>
                <a:gd name="T30" fmla="*/ 0 w 1"/>
                <a:gd name="T31" fmla="*/ 0 h 10"/>
                <a:gd name="T32" fmla="*/ 0 w 1"/>
                <a:gd name="T33" fmla="*/ 0 h 10"/>
                <a:gd name="T34" fmla="*/ 0 w 1"/>
                <a:gd name="T35" fmla="*/ 0 h 10"/>
                <a:gd name="T36" fmla="*/ 0 w 1"/>
                <a:gd name="T37" fmla="*/ 0 h 10"/>
                <a:gd name="T38" fmla="*/ 0 w 1"/>
                <a:gd name="T39" fmla="*/ 0 h 10"/>
                <a:gd name="T40" fmla="*/ 0 w 1"/>
                <a:gd name="T41" fmla="*/ 0 h 10"/>
                <a:gd name="T42" fmla="*/ 0 w 1"/>
                <a:gd name="T43" fmla="*/ 0 h 10"/>
                <a:gd name="T44" fmla="*/ 0 w 1"/>
                <a:gd name="T45" fmla="*/ 0 h 10"/>
                <a:gd name="T46" fmla="*/ 0 w 1"/>
                <a:gd name="T47" fmla="*/ 0 h 10"/>
                <a:gd name="T48" fmla="*/ 0 w 1"/>
                <a:gd name="T49" fmla="*/ 0 h 10"/>
                <a:gd name="T50" fmla="*/ 0 w 1"/>
                <a:gd name="T51" fmla="*/ 0 h 10"/>
                <a:gd name="T52" fmla="*/ 0 w 1"/>
                <a:gd name="T53" fmla="*/ 0 h 10"/>
                <a:gd name="T54" fmla="*/ 0 w 1"/>
                <a:gd name="T55" fmla="*/ 0 h 10"/>
                <a:gd name="T56" fmla="*/ 0 w 1"/>
                <a:gd name="T57" fmla="*/ 0 h 10"/>
                <a:gd name="T58" fmla="*/ 0 w 1"/>
                <a:gd name="T59" fmla="*/ 0 h 10"/>
                <a:gd name="T60" fmla="*/ 0 w 1"/>
                <a:gd name="T61" fmla="*/ 0 h 10"/>
                <a:gd name="T62" fmla="*/ 0 w 1"/>
                <a:gd name="T63" fmla="*/ 0 h 10"/>
                <a:gd name="T64" fmla="*/ 0 w 1"/>
                <a:gd name="T65" fmla="*/ 0 h 10"/>
                <a:gd name="T66" fmla="*/ 0 w 1"/>
                <a:gd name="T67" fmla="*/ 0 h 10"/>
                <a:gd name="T68" fmla="*/ 0 w 1"/>
                <a:gd name="T69" fmla="*/ 0 h 10"/>
                <a:gd name="T70" fmla="*/ 0 w 1"/>
                <a:gd name="T71" fmla="*/ 0 h 10"/>
                <a:gd name="T72" fmla="*/ 0 w 1"/>
                <a:gd name="T73" fmla="*/ 0 h 10"/>
                <a:gd name="T74" fmla="*/ 0 w 1"/>
                <a:gd name="T75" fmla="*/ 0 h 10"/>
                <a:gd name="T76" fmla="*/ 0 w 1"/>
                <a:gd name="T77" fmla="*/ 0 h 10"/>
                <a:gd name="T78" fmla="*/ 0 w 1"/>
                <a:gd name="T79" fmla="*/ 0 h 10"/>
                <a:gd name="T80" fmla="*/ 0 w 1"/>
                <a:gd name="T81" fmla="*/ 0 h 10"/>
                <a:gd name="T82" fmla="*/ 0 w 1"/>
                <a:gd name="T83" fmla="*/ 0 h 10"/>
                <a:gd name="T84" fmla="*/ 0 w 1"/>
                <a:gd name="T85" fmla="*/ 0 h 10"/>
                <a:gd name="T86" fmla="*/ 0 w 1"/>
                <a:gd name="T87" fmla="*/ 0 h 10"/>
                <a:gd name="T88" fmla="*/ 0 w 1"/>
                <a:gd name="T89" fmla="*/ 0 h 10"/>
                <a:gd name="T90" fmla="*/ 0 w 1"/>
                <a:gd name="T91" fmla="*/ 0 h 10"/>
                <a:gd name="T92" fmla="*/ 0 w 1"/>
                <a:gd name="T93" fmla="*/ 0 h 10"/>
                <a:gd name="T94" fmla="*/ 0 w 1"/>
                <a:gd name="T95" fmla="*/ 0 h 10"/>
                <a:gd name="T96" fmla="*/ 0 w 1"/>
                <a:gd name="T97" fmla="*/ 0 h 10"/>
                <a:gd name="T98" fmla="*/ 0 w 1"/>
                <a:gd name="T99" fmla="*/ 0 h 1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"/>
                <a:gd name="T151" fmla="*/ 0 h 10"/>
                <a:gd name="T152" fmla="*/ 1 w 1"/>
                <a:gd name="T153" fmla="*/ 10 h 1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" h="10">
                  <a:moveTo>
                    <a:pt x="0" y="10"/>
                  </a:move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93" name="Freeform 342"/>
            <p:cNvSpPr>
              <a:spLocks/>
            </p:cNvSpPr>
            <p:nvPr/>
          </p:nvSpPr>
          <p:spPr bwMode="auto">
            <a:xfrm rot="-5388437">
              <a:off x="4470" y="3350"/>
              <a:ext cx="9" cy="18"/>
            </a:xfrm>
            <a:custGeom>
              <a:avLst/>
              <a:gdLst>
                <a:gd name="T0" fmla="*/ 0 w 12"/>
                <a:gd name="T1" fmla="*/ 5 h 20"/>
                <a:gd name="T2" fmla="*/ 0 w 12"/>
                <a:gd name="T3" fmla="*/ 5 h 20"/>
                <a:gd name="T4" fmla="*/ 0 w 12"/>
                <a:gd name="T5" fmla="*/ 5 h 20"/>
                <a:gd name="T6" fmla="*/ 0 w 12"/>
                <a:gd name="T7" fmla="*/ 5 h 20"/>
                <a:gd name="T8" fmla="*/ 0 w 12"/>
                <a:gd name="T9" fmla="*/ 5 h 20"/>
                <a:gd name="T10" fmla="*/ 0 w 12"/>
                <a:gd name="T11" fmla="*/ 5 h 20"/>
                <a:gd name="T12" fmla="*/ 0 w 12"/>
                <a:gd name="T13" fmla="*/ 5 h 20"/>
                <a:gd name="T14" fmla="*/ 2 w 12"/>
                <a:gd name="T15" fmla="*/ 5 h 20"/>
                <a:gd name="T16" fmla="*/ 2 w 12"/>
                <a:gd name="T17" fmla="*/ 5 h 20"/>
                <a:gd name="T18" fmla="*/ 2 w 12"/>
                <a:gd name="T19" fmla="*/ 5 h 20"/>
                <a:gd name="T20" fmla="*/ 2 w 12"/>
                <a:gd name="T21" fmla="*/ 5 h 20"/>
                <a:gd name="T22" fmla="*/ 2 w 12"/>
                <a:gd name="T23" fmla="*/ 5 h 20"/>
                <a:gd name="T24" fmla="*/ 2 w 12"/>
                <a:gd name="T25" fmla="*/ 5 h 20"/>
                <a:gd name="T26" fmla="*/ 2 w 12"/>
                <a:gd name="T27" fmla="*/ 5 h 20"/>
                <a:gd name="T28" fmla="*/ 2 w 12"/>
                <a:gd name="T29" fmla="*/ 5 h 20"/>
                <a:gd name="T30" fmla="*/ 2 w 12"/>
                <a:gd name="T31" fmla="*/ 5 h 20"/>
                <a:gd name="T32" fmla="*/ 2 w 12"/>
                <a:gd name="T33" fmla="*/ 5 h 20"/>
                <a:gd name="T34" fmla="*/ 2 w 12"/>
                <a:gd name="T35" fmla="*/ 5 h 20"/>
                <a:gd name="T36" fmla="*/ 2 w 12"/>
                <a:gd name="T37" fmla="*/ 5 h 20"/>
                <a:gd name="T38" fmla="*/ 2 w 12"/>
                <a:gd name="T39" fmla="*/ 5 h 20"/>
                <a:gd name="T40" fmla="*/ 2 w 12"/>
                <a:gd name="T41" fmla="*/ 5 h 20"/>
                <a:gd name="T42" fmla="*/ 2 w 12"/>
                <a:gd name="T43" fmla="*/ 5 h 20"/>
                <a:gd name="T44" fmla="*/ 2 w 12"/>
                <a:gd name="T45" fmla="*/ 5 h 20"/>
                <a:gd name="T46" fmla="*/ 2 w 12"/>
                <a:gd name="T47" fmla="*/ 5 h 20"/>
                <a:gd name="T48" fmla="*/ 2 w 12"/>
                <a:gd name="T49" fmla="*/ 5 h 20"/>
                <a:gd name="T50" fmla="*/ 2 w 12"/>
                <a:gd name="T51" fmla="*/ 5 h 20"/>
                <a:gd name="T52" fmla="*/ 2 w 12"/>
                <a:gd name="T53" fmla="*/ 5 h 20"/>
                <a:gd name="T54" fmla="*/ 2 w 12"/>
                <a:gd name="T55" fmla="*/ 5 h 20"/>
                <a:gd name="T56" fmla="*/ 2 w 12"/>
                <a:gd name="T57" fmla="*/ 5 h 20"/>
                <a:gd name="T58" fmla="*/ 2 w 12"/>
                <a:gd name="T59" fmla="*/ 5 h 20"/>
                <a:gd name="T60" fmla="*/ 2 w 12"/>
                <a:gd name="T61" fmla="*/ 5 h 20"/>
                <a:gd name="T62" fmla="*/ 2 w 12"/>
                <a:gd name="T63" fmla="*/ 5 h 20"/>
                <a:gd name="T64" fmla="*/ 2 w 12"/>
                <a:gd name="T65" fmla="*/ 5 h 20"/>
                <a:gd name="T66" fmla="*/ 2 w 12"/>
                <a:gd name="T67" fmla="*/ 5 h 20"/>
                <a:gd name="T68" fmla="*/ 2 w 12"/>
                <a:gd name="T69" fmla="*/ 5 h 20"/>
                <a:gd name="T70" fmla="*/ 2 w 12"/>
                <a:gd name="T71" fmla="*/ 5 h 20"/>
                <a:gd name="T72" fmla="*/ 2 w 12"/>
                <a:gd name="T73" fmla="*/ 0 h 20"/>
                <a:gd name="T74" fmla="*/ 2 w 12"/>
                <a:gd name="T75" fmla="*/ 0 h 20"/>
                <a:gd name="T76" fmla="*/ 2 w 12"/>
                <a:gd name="T77" fmla="*/ 0 h 20"/>
                <a:gd name="T78" fmla="*/ 2 w 12"/>
                <a:gd name="T79" fmla="*/ 0 h 20"/>
                <a:gd name="T80" fmla="*/ 2 w 12"/>
                <a:gd name="T81" fmla="*/ 0 h 20"/>
                <a:gd name="T82" fmla="*/ 2 w 12"/>
                <a:gd name="T83" fmla="*/ 0 h 20"/>
                <a:gd name="T84" fmla="*/ 2 w 12"/>
                <a:gd name="T85" fmla="*/ 0 h 20"/>
                <a:gd name="T86" fmla="*/ 2 w 12"/>
                <a:gd name="T87" fmla="*/ 0 h 20"/>
                <a:gd name="T88" fmla="*/ 2 w 12"/>
                <a:gd name="T89" fmla="*/ 0 h 20"/>
                <a:gd name="T90" fmla="*/ 2 w 12"/>
                <a:gd name="T91" fmla="*/ 0 h 20"/>
                <a:gd name="T92" fmla="*/ 2 w 12"/>
                <a:gd name="T93" fmla="*/ 0 h 20"/>
                <a:gd name="T94" fmla="*/ 2 w 12"/>
                <a:gd name="T95" fmla="*/ 0 h 20"/>
                <a:gd name="T96" fmla="*/ 2 w 12"/>
                <a:gd name="T97" fmla="*/ 0 h 20"/>
                <a:gd name="T98" fmla="*/ 2 w 12"/>
                <a:gd name="T99" fmla="*/ 0 h 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20"/>
                <a:gd name="T152" fmla="*/ 12 w 12"/>
                <a:gd name="T153" fmla="*/ 20 h 2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20">
                  <a:moveTo>
                    <a:pt x="0" y="20"/>
                  </a:moveTo>
                  <a:lnTo>
                    <a:pt x="0" y="10"/>
                  </a:lnTo>
                  <a:lnTo>
                    <a:pt x="12" y="10"/>
                  </a:lnTo>
                  <a:lnTo>
                    <a:pt x="12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94" name="Freeform 343"/>
            <p:cNvSpPr>
              <a:spLocks/>
            </p:cNvSpPr>
            <p:nvPr/>
          </p:nvSpPr>
          <p:spPr bwMode="auto">
            <a:xfrm rot="-5388437">
              <a:off x="4469" y="3355"/>
              <a:ext cx="8" cy="18"/>
            </a:xfrm>
            <a:custGeom>
              <a:avLst/>
              <a:gdLst>
                <a:gd name="T0" fmla="*/ 0 w 11"/>
                <a:gd name="T1" fmla="*/ 9 h 19"/>
                <a:gd name="T2" fmla="*/ 0 w 11"/>
                <a:gd name="T3" fmla="*/ 9 h 19"/>
                <a:gd name="T4" fmla="*/ 0 w 11"/>
                <a:gd name="T5" fmla="*/ 9 h 19"/>
                <a:gd name="T6" fmla="*/ 0 w 11"/>
                <a:gd name="T7" fmla="*/ 9 h 19"/>
                <a:gd name="T8" fmla="*/ 0 w 11"/>
                <a:gd name="T9" fmla="*/ 9 h 19"/>
                <a:gd name="T10" fmla="*/ 0 w 11"/>
                <a:gd name="T11" fmla="*/ 9 h 19"/>
                <a:gd name="T12" fmla="*/ 0 w 11"/>
                <a:gd name="T13" fmla="*/ 9 h 19"/>
                <a:gd name="T14" fmla="*/ 0 w 11"/>
                <a:gd name="T15" fmla="*/ 9 h 19"/>
                <a:gd name="T16" fmla="*/ 0 w 11"/>
                <a:gd name="T17" fmla="*/ 9 h 19"/>
                <a:gd name="T18" fmla="*/ 0 w 11"/>
                <a:gd name="T19" fmla="*/ 9 h 19"/>
                <a:gd name="T20" fmla="*/ 0 w 11"/>
                <a:gd name="T21" fmla="*/ 9 h 19"/>
                <a:gd name="T22" fmla="*/ 0 w 11"/>
                <a:gd name="T23" fmla="*/ 9 h 19"/>
                <a:gd name="T24" fmla="*/ 0 w 11"/>
                <a:gd name="T25" fmla="*/ 9 h 19"/>
                <a:gd name="T26" fmla="*/ 0 w 11"/>
                <a:gd name="T27" fmla="*/ 9 h 19"/>
                <a:gd name="T28" fmla="*/ 0 w 11"/>
                <a:gd name="T29" fmla="*/ 9 h 19"/>
                <a:gd name="T30" fmla="*/ 0 w 11"/>
                <a:gd name="T31" fmla="*/ 9 h 19"/>
                <a:gd name="T32" fmla="*/ 0 w 11"/>
                <a:gd name="T33" fmla="*/ 9 h 19"/>
                <a:gd name="T34" fmla="*/ 0 w 11"/>
                <a:gd name="T35" fmla="*/ 9 h 19"/>
                <a:gd name="T36" fmla="*/ 0 w 11"/>
                <a:gd name="T37" fmla="*/ 9 h 19"/>
                <a:gd name="T38" fmla="*/ 0 w 11"/>
                <a:gd name="T39" fmla="*/ 9 h 19"/>
                <a:gd name="T40" fmla="*/ 0 w 11"/>
                <a:gd name="T41" fmla="*/ 9 h 19"/>
                <a:gd name="T42" fmla="*/ 0 w 11"/>
                <a:gd name="T43" fmla="*/ 9 h 19"/>
                <a:gd name="T44" fmla="*/ 0 w 11"/>
                <a:gd name="T45" fmla="*/ 9 h 19"/>
                <a:gd name="T46" fmla="*/ 0 w 11"/>
                <a:gd name="T47" fmla="*/ 9 h 19"/>
                <a:gd name="T48" fmla="*/ 1 w 11"/>
                <a:gd name="T49" fmla="*/ 9 h 19"/>
                <a:gd name="T50" fmla="*/ 1 w 11"/>
                <a:gd name="T51" fmla="*/ 9 h 19"/>
                <a:gd name="T52" fmla="*/ 1 w 11"/>
                <a:gd name="T53" fmla="*/ 9 h 19"/>
                <a:gd name="T54" fmla="*/ 1 w 11"/>
                <a:gd name="T55" fmla="*/ 9 h 19"/>
                <a:gd name="T56" fmla="*/ 1 w 11"/>
                <a:gd name="T57" fmla="*/ 9 h 19"/>
                <a:gd name="T58" fmla="*/ 1 w 11"/>
                <a:gd name="T59" fmla="*/ 9 h 19"/>
                <a:gd name="T60" fmla="*/ 1 w 11"/>
                <a:gd name="T61" fmla="*/ 9 h 19"/>
                <a:gd name="T62" fmla="*/ 1 w 11"/>
                <a:gd name="T63" fmla="*/ 9 h 19"/>
                <a:gd name="T64" fmla="*/ 1 w 11"/>
                <a:gd name="T65" fmla="*/ 9 h 19"/>
                <a:gd name="T66" fmla="*/ 1 w 11"/>
                <a:gd name="T67" fmla="*/ 9 h 19"/>
                <a:gd name="T68" fmla="*/ 1 w 11"/>
                <a:gd name="T69" fmla="*/ 9 h 19"/>
                <a:gd name="T70" fmla="*/ 1 w 11"/>
                <a:gd name="T71" fmla="*/ 9 h 19"/>
                <a:gd name="T72" fmla="*/ 1 w 11"/>
                <a:gd name="T73" fmla="*/ 9 h 19"/>
                <a:gd name="T74" fmla="*/ 1 w 11"/>
                <a:gd name="T75" fmla="*/ 9 h 19"/>
                <a:gd name="T76" fmla="*/ 1 w 11"/>
                <a:gd name="T77" fmla="*/ 9 h 19"/>
                <a:gd name="T78" fmla="*/ 1 w 11"/>
                <a:gd name="T79" fmla="*/ 9 h 19"/>
                <a:gd name="T80" fmla="*/ 1 w 11"/>
                <a:gd name="T81" fmla="*/ 9 h 19"/>
                <a:gd name="T82" fmla="*/ 1 w 11"/>
                <a:gd name="T83" fmla="*/ 0 h 19"/>
                <a:gd name="T84" fmla="*/ 1 w 11"/>
                <a:gd name="T85" fmla="*/ 0 h 19"/>
                <a:gd name="T86" fmla="*/ 1 w 11"/>
                <a:gd name="T87" fmla="*/ 0 h 19"/>
                <a:gd name="T88" fmla="*/ 1 w 11"/>
                <a:gd name="T89" fmla="*/ 0 h 19"/>
                <a:gd name="T90" fmla="*/ 1 w 11"/>
                <a:gd name="T91" fmla="*/ 0 h 19"/>
                <a:gd name="T92" fmla="*/ 1 w 11"/>
                <a:gd name="T93" fmla="*/ 0 h 19"/>
                <a:gd name="T94" fmla="*/ 1 w 11"/>
                <a:gd name="T95" fmla="*/ 0 h 19"/>
                <a:gd name="T96" fmla="*/ 1 w 11"/>
                <a:gd name="T97" fmla="*/ 0 h 19"/>
                <a:gd name="T98" fmla="*/ 1 w 11"/>
                <a:gd name="T99" fmla="*/ 0 h 1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"/>
                <a:gd name="T151" fmla="*/ 0 h 19"/>
                <a:gd name="T152" fmla="*/ 11 w 11"/>
                <a:gd name="T153" fmla="*/ 19 h 1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" h="19">
                  <a:moveTo>
                    <a:pt x="0" y="19"/>
                  </a:moveTo>
                  <a:lnTo>
                    <a:pt x="0" y="19"/>
                  </a:lnTo>
                  <a:lnTo>
                    <a:pt x="0" y="10"/>
                  </a:lnTo>
                  <a:lnTo>
                    <a:pt x="11" y="10"/>
                  </a:lnTo>
                  <a:lnTo>
                    <a:pt x="11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95" name="Freeform 344"/>
            <p:cNvSpPr>
              <a:spLocks/>
            </p:cNvSpPr>
            <p:nvPr/>
          </p:nvSpPr>
          <p:spPr bwMode="auto">
            <a:xfrm rot="-5388437">
              <a:off x="4435" y="3334"/>
              <a:ext cx="8" cy="18"/>
            </a:xfrm>
            <a:custGeom>
              <a:avLst/>
              <a:gdLst>
                <a:gd name="T0" fmla="*/ 0 w 12"/>
                <a:gd name="T1" fmla="*/ 5 h 20"/>
                <a:gd name="T2" fmla="*/ 0 w 12"/>
                <a:gd name="T3" fmla="*/ 5 h 20"/>
                <a:gd name="T4" fmla="*/ 0 w 12"/>
                <a:gd name="T5" fmla="*/ 5 h 20"/>
                <a:gd name="T6" fmla="*/ 0 w 12"/>
                <a:gd name="T7" fmla="*/ 5 h 20"/>
                <a:gd name="T8" fmla="*/ 0 w 12"/>
                <a:gd name="T9" fmla="*/ 5 h 20"/>
                <a:gd name="T10" fmla="*/ 0 w 12"/>
                <a:gd name="T11" fmla="*/ 5 h 20"/>
                <a:gd name="T12" fmla="*/ 0 w 12"/>
                <a:gd name="T13" fmla="*/ 5 h 20"/>
                <a:gd name="T14" fmla="*/ 0 w 12"/>
                <a:gd name="T15" fmla="*/ 5 h 20"/>
                <a:gd name="T16" fmla="*/ 0 w 12"/>
                <a:gd name="T17" fmla="*/ 5 h 20"/>
                <a:gd name="T18" fmla="*/ 0 w 12"/>
                <a:gd name="T19" fmla="*/ 5 h 20"/>
                <a:gd name="T20" fmla="*/ 0 w 12"/>
                <a:gd name="T21" fmla="*/ 5 h 20"/>
                <a:gd name="T22" fmla="*/ 0 w 12"/>
                <a:gd name="T23" fmla="*/ 5 h 20"/>
                <a:gd name="T24" fmla="*/ 0 w 12"/>
                <a:gd name="T25" fmla="*/ 5 h 20"/>
                <a:gd name="T26" fmla="*/ 0 w 12"/>
                <a:gd name="T27" fmla="*/ 5 h 20"/>
                <a:gd name="T28" fmla="*/ 0 w 12"/>
                <a:gd name="T29" fmla="*/ 5 h 20"/>
                <a:gd name="T30" fmla="*/ 0 w 12"/>
                <a:gd name="T31" fmla="*/ 5 h 20"/>
                <a:gd name="T32" fmla="*/ 0 w 12"/>
                <a:gd name="T33" fmla="*/ 5 h 20"/>
                <a:gd name="T34" fmla="*/ 0 w 12"/>
                <a:gd name="T35" fmla="*/ 5 h 20"/>
                <a:gd name="T36" fmla="*/ 0 w 12"/>
                <a:gd name="T37" fmla="*/ 5 h 20"/>
                <a:gd name="T38" fmla="*/ 0 w 12"/>
                <a:gd name="T39" fmla="*/ 5 h 20"/>
                <a:gd name="T40" fmla="*/ 0 w 12"/>
                <a:gd name="T41" fmla="*/ 5 h 20"/>
                <a:gd name="T42" fmla="*/ 0 w 12"/>
                <a:gd name="T43" fmla="*/ 5 h 20"/>
                <a:gd name="T44" fmla="*/ 0 w 12"/>
                <a:gd name="T45" fmla="*/ 5 h 20"/>
                <a:gd name="T46" fmla="*/ 0 w 12"/>
                <a:gd name="T47" fmla="*/ 5 h 20"/>
                <a:gd name="T48" fmla="*/ 0 w 12"/>
                <a:gd name="T49" fmla="*/ 5 h 20"/>
                <a:gd name="T50" fmla="*/ 0 w 12"/>
                <a:gd name="T51" fmla="*/ 5 h 20"/>
                <a:gd name="T52" fmla="*/ 0 w 12"/>
                <a:gd name="T53" fmla="*/ 5 h 20"/>
                <a:gd name="T54" fmla="*/ 0 w 12"/>
                <a:gd name="T55" fmla="*/ 5 h 20"/>
                <a:gd name="T56" fmla="*/ 0 w 12"/>
                <a:gd name="T57" fmla="*/ 5 h 20"/>
                <a:gd name="T58" fmla="*/ 0 w 12"/>
                <a:gd name="T59" fmla="*/ 5 h 20"/>
                <a:gd name="T60" fmla="*/ 0 w 12"/>
                <a:gd name="T61" fmla="*/ 5 h 20"/>
                <a:gd name="T62" fmla="*/ 0 w 12"/>
                <a:gd name="T63" fmla="*/ 5 h 20"/>
                <a:gd name="T64" fmla="*/ 0 w 12"/>
                <a:gd name="T65" fmla="*/ 5 h 20"/>
                <a:gd name="T66" fmla="*/ 0 w 12"/>
                <a:gd name="T67" fmla="*/ 5 h 20"/>
                <a:gd name="T68" fmla="*/ 0 w 12"/>
                <a:gd name="T69" fmla="*/ 5 h 20"/>
                <a:gd name="T70" fmla="*/ 0 w 12"/>
                <a:gd name="T71" fmla="*/ 5 h 20"/>
                <a:gd name="T72" fmla="*/ 0 w 12"/>
                <a:gd name="T73" fmla="*/ 5 h 20"/>
                <a:gd name="T74" fmla="*/ 0 w 12"/>
                <a:gd name="T75" fmla="*/ 0 h 20"/>
                <a:gd name="T76" fmla="*/ 0 w 12"/>
                <a:gd name="T77" fmla="*/ 0 h 20"/>
                <a:gd name="T78" fmla="*/ 0 w 12"/>
                <a:gd name="T79" fmla="*/ 0 h 20"/>
                <a:gd name="T80" fmla="*/ 0 w 12"/>
                <a:gd name="T81" fmla="*/ 0 h 20"/>
                <a:gd name="T82" fmla="*/ 1 w 12"/>
                <a:gd name="T83" fmla="*/ 0 h 20"/>
                <a:gd name="T84" fmla="*/ 1 w 12"/>
                <a:gd name="T85" fmla="*/ 0 h 20"/>
                <a:gd name="T86" fmla="*/ 1 w 12"/>
                <a:gd name="T87" fmla="*/ 0 h 20"/>
                <a:gd name="T88" fmla="*/ 1 w 12"/>
                <a:gd name="T89" fmla="*/ 0 h 20"/>
                <a:gd name="T90" fmla="*/ 1 w 12"/>
                <a:gd name="T91" fmla="*/ 0 h 20"/>
                <a:gd name="T92" fmla="*/ 1 w 12"/>
                <a:gd name="T93" fmla="*/ 0 h 20"/>
                <a:gd name="T94" fmla="*/ 1 w 12"/>
                <a:gd name="T95" fmla="*/ 0 h 20"/>
                <a:gd name="T96" fmla="*/ 1 w 12"/>
                <a:gd name="T97" fmla="*/ 0 h 20"/>
                <a:gd name="T98" fmla="*/ 1 w 12"/>
                <a:gd name="T99" fmla="*/ 0 h 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20"/>
                <a:gd name="T152" fmla="*/ 12 w 12"/>
                <a:gd name="T153" fmla="*/ 20 h 2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20">
                  <a:moveTo>
                    <a:pt x="0" y="20"/>
                  </a:move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2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96" name="Freeform 345"/>
            <p:cNvSpPr>
              <a:spLocks/>
            </p:cNvSpPr>
            <p:nvPr/>
          </p:nvSpPr>
          <p:spPr bwMode="auto">
            <a:xfrm rot="-5388437">
              <a:off x="4416" y="3324"/>
              <a:ext cx="1" cy="27"/>
            </a:xfrm>
            <a:custGeom>
              <a:avLst/>
              <a:gdLst>
                <a:gd name="T0" fmla="*/ 0 w 1"/>
                <a:gd name="T1" fmla="*/ 7 h 29"/>
                <a:gd name="T2" fmla="*/ 0 w 1"/>
                <a:gd name="T3" fmla="*/ 7 h 29"/>
                <a:gd name="T4" fmla="*/ 0 w 1"/>
                <a:gd name="T5" fmla="*/ 7 h 29"/>
                <a:gd name="T6" fmla="*/ 0 w 1"/>
                <a:gd name="T7" fmla="*/ 7 h 29"/>
                <a:gd name="T8" fmla="*/ 0 w 1"/>
                <a:gd name="T9" fmla="*/ 7 h 29"/>
                <a:gd name="T10" fmla="*/ 0 w 1"/>
                <a:gd name="T11" fmla="*/ 7 h 29"/>
                <a:gd name="T12" fmla="*/ 0 w 1"/>
                <a:gd name="T13" fmla="*/ 7 h 29"/>
                <a:gd name="T14" fmla="*/ 0 w 1"/>
                <a:gd name="T15" fmla="*/ 7 h 29"/>
                <a:gd name="T16" fmla="*/ 0 w 1"/>
                <a:gd name="T17" fmla="*/ 7 h 29"/>
                <a:gd name="T18" fmla="*/ 0 w 1"/>
                <a:gd name="T19" fmla="*/ 7 h 29"/>
                <a:gd name="T20" fmla="*/ 0 w 1"/>
                <a:gd name="T21" fmla="*/ 7 h 29"/>
                <a:gd name="T22" fmla="*/ 0 w 1"/>
                <a:gd name="T23" fmla="*/ 7 h 29"/>
                <a:gd name="T24" fmla="*/ 0 w 1"/>
                <a:gd name="T25" fmla="*/ 7 h 29"/>
                <a:gd name="T26" fmla="*/ 0 w 1"/>
                <a:gd name="T27" fmla="*/ 7 h 29"/>
                <a:gd name="T28" fmla="*/ 0 w 1"/>
                <a:gd name="T29" fmla="*/ 7 h 29"/>
                <a:gd name="T30" fmla="*/ 0 w 1"/>
                <a:gd name="T31" fmla="*/ 7 h 29"/>
                <a:gd name="T32" fmla="*/ 0 w 1"/>
                <a:gd name="T33" fmla="*/ 7 h 29"/>
                <a:gd name="T34" fmla="*/ 0 w 1"/>
                <a:gd name="T35" fmla="*/ 7 h 29"/>
                <a:gd name="T36" fmla="*/ 0 w 1"/>
                <a:gd name="T37" fmla="*/ 7 h 29"/>
                <a:gd name="T38" fmla="*/ 0 w 1"/>
                <a:gd name="T39" fmla="*/ 7 h 29"/>
                <a:gd name="T40" fmla="*/ 0 w 1"/>
                <a:gd name="T41" fmla="*/ 7 h 29"/>
                <a:gd name="T42" fmla="*/ 0 w 1"/>
                <a:gd name="T43" fmla="*/ 7 h 29"/>
                <a:gd name="T44" fmla="*/ 0 w 1"/>
                <a:gd name="T45" fmla="*/ 7 h 29"/>
                <a:gd name="T46" fmla="*/ 0 w 1"/>
                <a:gd name="T47" fmla="*/ 7 h 29"/>
                <a:gd name="T48" fmla="*/ 0 w 1"/>
                <a:gd name="T49" fmla="*/ 7 h 29"/>
                <a:gd name="T50" fmla="*/ 0 w 1"/>
                <a:gd name="T51" fmla="*/ 7 h 29"/>
                <a:gd name="T52" fmla="*/ 0 w 1"/>
                <a:gd name="T53" fmla="*/ 7 h 29"/>
                <a:gd name="T54" fmla="*/ 0 w 1"/>
                <a:gd name="T55" fmla="*/ 7 h 29"/>
                <a:gd name="T56" fmla="*/ 0 w 1"/>
                <a:gd name="T57" fmla="*/ 7 h 29"/>
                <a:gd name="T58" fmla="*/ 0 w 1"/>
                <a:gd name="T59" fmla="*/ 7 h 29"/>
                <a:gd name="T60" fmla="*/ 0 w 1"/>
                <a:gd name="T61" fmla="*/ 7 h 29"/>
                <a:gd name="T62" fmla="*/ 0 w 1"/>
                <a:gd name="T63" fmla="*/ 7 h 29"/>
                <a:gd name="T64" fmla="*/ 0 w 1"/>
                <a:gd name="T65" fmla="*/ 7 h 29"/>
                <a:gd name="T66" fmla="*/ 0 w 1"/>
                <a:gd name="T67" fmla="*/ 7 h 29"/>
                <a:gd name="T68" fmla="*/ 0 w 1"/>
                <a:gd name="T69" fmla="*/ 7 h 29"/>
                <a:gd name="T70" fmla="*/ 0 w 1"/>
                <a:gd name="T71" fmla="*/ 7 h 29"/>
                <a:gd name="T72" fmla="*/ 0 w 1"/>
                <a:gd name="T73" fmla="*/ 7 h 29"/>
                <a:gd name="T74" fmla="*/ 0 w 1"/>
                <a:gd name="T75" fmla="*/ 7 h 29"/>
                <a:gd name="T76" fmla="*/ 0 w 1"/>
                <a:gd name="T77" fmla="*/ 7 h 29"/>
                <a:gd name="T78" fmla="*/ 0 w 1"/>
                <a:gd name="T79" fmla="*/ 7 h 29"/>
                <a:gd name="T80" fmla="*/ 0 w 1"/>
                <a:gd name="T81" fmla="*/ 7 h 29"/>
                <a:gd name="T82" fmla="*/ 0 w 1"/>
                <a:gd name="T83" fmla="*/ 7 h 29"/>
                <a:gd name="T84" fmla="*/ 0 w 1"/>
                <a:gd name="T85" fmla="*/ 7 h 29"/>
                <a:gd name="T86" fmla="*/ 0 w 1"/>
                <a:gd name="T87" fmla="*/ 7 h 29"/>
                <a:gd name="T88" fmla="*/ 0 w 1"/>
                <a:gd name="T89" fmla="*/ 7 h 29"/>
                <a:gd name="T90" fmla="*/ 0 w 1"/>
                <a:gd name="T91" fmla="*/ 7 h 29"/>
                <a:gd name="T92" fmla="*/ 0 w 1"/>
                <a:gd name="T93" fmla="*/ 7 h 29"/>
                <a:gd name="T94" fmla="*/ 0 w 1"/>
                <a:gd name="T95" fmla="*/ 7 h 29"/>
                <a:gd name="T96" fmla="*/ 0 w 1"/>
                <a:gd name="T97" fmla="*/ 7 h 29"/>
                <a:gd name="T98" fmla="*/ 0 w 1"/>
                <a:gd name="T99" fmla="*/ 0 h 29"/>
                <a:gd name="T100" fmla="*/ 0 w 1"/>
                <a:gd name="T101" fmla="*/ 0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"/>
                <a:gd name="T154" fmla="*/ 0 h 29"/>
                <a:gd name="T155" fmla="*/ 1 w 1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" h="29">
                  <a:moveTo>
                    <a:pt x="0" y="29"/>
                  </a:moveTo>
                  <a:lnTo>
                    <a:pt x="0" y="29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97" name="Freeform 346"/>
            <p:cNvSpPr>
              <a:spLocks/>
            </p:cNvSpPr>
            <p:nvPr/>
          </p:nvSpPr>
          <p:spPr bwMode="auto">
            <a:xfrm rot="-5388437">
              <a:off x="4389" y="3325"/>
              <a:ext cx="9" cy="18"/>
            </a:xfrm>
            <a:custGeom>
              <a:avLst/>
              <a:gdLst>
                <a:gd name="T0" fmla="*/ 0 w 12"/>
                <a:gd name="T1" fmla="*/ 9 h 19"/>
                <a:gd name="T2" fmla="*/ 0 w 12"/>
                <a:gd name="T3" fmla="*/ 9 h 19"/>
                <a:gd name="T4" fmla="*/ 0 w 12"/>
                <a:gd name="T5" fmla="*/ 9 h 19"/>
                <a:gd name="T6" fmla="*/ 0 w 12"/>
                <a:gd name="T7" fmla="*/ 9 h 19"/>
                <a:gd name="T8" fmla="*/ 0 w 12"/>
                <a:gd name="T9" fmla="*/ 9 h 19"/>
                <a:gd name="T10" fmla="*/ 0 w 12"/>
                <a:gd name="T11" fmla="*/ 9 h 19"/>
                <a:gd name="T12" fmla="*/ 0 w 12"/>
                <a:gd name="T13" fmla="*/ 9 h 19"/>
                <a:gd name="T14" fmla="*/ 0 w 12"/>
                <a:gd name="T15" fmla="*/ 9 h 19"/>
                <a:gd name="T16" fmla="*/ 0 w 12"/>
                <a:gd name="T17" fmla="*/ 9 h 19"/>
                <a:gd name="T18" fmla="*/ 2 w 12"/>
                <a:gd name="T19" fmla="*/ 9 h 19"/>
                <a:gd name="T20" fmla="*/ 2 w 12"/>
                <a:gd name="T21" fmla="*/ 9 h 19"/>
                <a:gd name="T22" fmla="*/ 2 w 12"/>
                <a:gd name="T23" fmla="*/ 9 h 19"/>
                <a:gd name="T24" fmla="*/ 2 w 12"/>
                <a:gd name="T25" fmla="*/ 9 h 19"/>
                <a:gd name="T26" fmla="*/ 2 w 12"/>
                <a:gd name="T27" fmla="*/ 9 h 19"/>
                <a:gd name="T28" fmla="*/ 2 w 12"/>
                <a:gd name="T29" fmla="*/ 9 h 19"/>
                <a:gd name="T30" fmla="*/ 2 w 12"/>
                <a:gd name="T31" fmla="*/ 9 h 19"/>
                <a:gd name="T32" fmla="*/ 2 w 12"/>
                <a:gd name="T33" fmla="*/ 9 h 19"/>
                <a:gd name="T34" fmla="*/ 2 w 12"/>
                <a:gd name="T35" fmla="*/ 9 h 19"/>
                <a:gd name="T36" fmla="*/ 2 w 12"/>
                <a:gd name="T37" fmla="*/ 9 h 19"/>
                <a:gd name="T38" fmla="*/ 2 w 12"/>
                <a:gd name="T39" fmla="*/ 9 h 19"/>
                <a:gd name="T40" fmla="*/ 2 w 12"/>
                <a:gd name="T41" fmla="*/ 9 h 19"/>
                <a:gd name="T42" fmla="*/ 2 w 12"/>
                <a:gd name="T43" fmla="*/ 9 h 19"/>
                <a:gd name="T44" fmla="*/ 2 w 12"/>
                <a:gd name="T45" fmla="*/ 9 h 19"/>
                <a:gd name="T46" fmla="*/ 2 w 12"/>
                <a:gd name="T47" fmla="*/ 9 h 19"/>
                <a:gd name="T48" fmla="*/ 2 w 12"/>
                <a:gd name="T49" fmla="*/ 9 h 19"/>
                <a:gd name="T50" fmla="*/ 2 w 12"/>
                <a:gd name="T51" fmla="*/ 9 h 19"/>
                <a:gd name="T52" fmla="*/ 2 w 12"/>
                <a:gd name="T53" fmla="*/ 9 h 19"/>
                <a:gd name="T54" fmla="*/ 2 w 12"/>
                <a:gd name="T55" fmla="*/ 9 h 19"/>
                <a:gd name="T56" fmla="*/ 2 w 12"/>
                <a:gd name="T57" fmla="*/ 9 h 19"/>
                <a:gd name="T58" fmla="*/ 2 w 12"/>
                <a:gd name="T59" fmla="*/ 9 h 19"/>
                <a:gd name="T60" fmla="*/ 2 w 12"/>
                <a:gd name="T61" fmla="*/ 9 h 19"/>
                <a:gd name="T62" fmla="*/ 2 w 12"/>
                <a:gd name="T63" fmla="*/ 9 h 19"/>
                <a:gd name="T64" fmla="*/ 2 w 12"/>
                <a:gd name="T65" fmla="*/ 9 h 19"/>
                <a:gd name="T66" fmla="*/ 2 w 12"/>
                <a:gd name="T67" fmla="*/ 9 h 19"/>
                <a:gd name="T68" fmla="*/ 2 w 12"/>
                <a:gd name="T69" fmla="*/ 9 h 19"/>
                <a:gd name="T70" fmla="*/ 2 w 12"/>
                <a:gd name="T71" fmla="*/ 9 h 19"/>
                <a:gd name="T72" fmla="*/ 2 w 12"/>
                <a:gd name="T73" fmla="*/ 0 h 19"/>
                <a:gd name="T74" fmla="*/ 2 w 12"/>
                <a:gd name="T75" fmla="*/ 0 h 19"/>
                <a:gd name="T76" fmla="*/ 2 w 12"/>
                <a:gd name="T77" fmla="*/ 0 h 19"/>
                <a:gd name="T78" fmla="*/ 2 w 12"/>
                <a:gd name="T79" fmla="*/ 0 h 19"/>
                <a:gd name="T80" fmla="*/ 2 w 12"/>
                <a:gd name="T81" fmla="*/ 0 h 19"/>
                <a:gd name="T82" fmla="*/ 2 w 12"/>
                <a:gd name="T83" fmla="*/ 0 h 19"/>
                <a:gd name="T84" fmla="*/ 2 w 12"/>
                <a:gd name="T85" fmla="*/ 0 h 19"/>
                <a:gd name="T86" fmla="*/ 2 w 12"/>
                <a:gd name="T87" fmla="*/ 0 h 19"/>
                <a:gd name="T88" fmla="*/ 2 w 12"/>
                <a:gd name="T89" fmla="*/ 0 h 19"/>
                <a:gd name="T90" fmla="*/ 2 w 12"/>
                <a:gd name="T91" fmla="*/ 0 h 19"/>
                <a:gd name="T92" fmla="*/ 2 w 12"/>
                <a:gd name="T93" fmla="*/ 0 h 19"/>
                <a:gd name="T94" fmla="*/ 2 w 12"/>
                <a:gd name="T95" fmla="*/ 0 h 19"/>
                <a:gd name="T96" fmla="*/ 2 w 12"/>
                <a:gd name="T97" fmla="*/ 0 h 19"/>
                <a:gd name="T98" fmla="*/ 2 w 12"/>
                <a:gd name="T99" fmla="*/ 0 h 19"/>
                <a:gd name="T100" fmla="*/ 2 w 12"/>
                <a:gd name="T101" fmla="*/ 0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9"/>
                <a:gd name="T155" fmla="*/ 12 w 12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9">
                  <a:moveTo>
                    <a:pt x="0" y="19"/>
                  </a:moveTo>
                  <a:lnTo>
                    <a:pt x="0" y="19"/>
                  </a:lnTo>
                  <a:lnTo>
                    <a:pt x="12" y="19"/>
                  </a:lnTo>
                  <a:lnTo>
                    <a:pt x="12" y="9"/>
                  </a:lnTo>
                  <a:lnTo>
                    <a:pt x="12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98" name="Freeform 347"/>
            <p:cNvSpPr>
              <a:spLocks/>
            </p:cNvSpPr>
            <p:nvPr/>
          </p:nvSpPr>
          <p:spPr bwMode="auto">
            <a:xfrm rot="-5388437">
              <a:off x="4368" y="3312"/>
              <a:ext cx="8" cy="27"/>
            </a:xfrm>
            <a:custGeom>
              <a:avLst/>
              <a:gdLst>
                <a:gd name="T0" fmla="*/ 0 w 11"/>
                <a:gd name="T1" fmla="*/ 5 h 30"/>
                <a:gd name="T2" fmla="*/ 0 w 11"/>
                <a:gd name="T3" fmla="*/ 5 h 30"/>
                <a:gd name="T4" fmla="*/ 0 w 11"/>
                <a:gd name="T5" fmla="*/ 5 h 30"/>
                <a:gd name="T6" fmla="*/ 0 w 11"/>
                <a:gd name="T7" fmla="*/ 5 h 30"/>
                <a:gd name="T8" fmla="*/ 0 w 11"/>
                <a:gd name="T9" fmla="*/ 5 h 30"/>
                <a:gd name="T10" fmla="*/ 0 w 11"/>
                <a:gd name="T11" fmla="*/ 5 h 30"/>
                <a:gd name="T12" fmla="*/ 0 w 11"/>
                <a:gd name="T13" fmla="*/ 5 h 30"/>
                <a:gd name="T14" fmla="*/ 0 w 11"/>
                <a:gd name="T15" fmla="*/ 5 h 30"/>
                <a:gd name="T16" fmla="*/ 0 w 11"/>
                <a:gd name="T17" fmla="*/ 5 h 30"/>
                <a:gd name="T18" fmla="*/ 0 w 11"/>
                <a:gd name="T19" fmla="*/ 5 h 30"/>
                <a:gd name="T20" fmla="*/ 0 w 11"/>
                <a:gd name="T21" fmla="*/ 5 h 30"/>
                <a:gd name="T22" fmla="*/ 0 w 11"/>
                <a:gd name="T23" fmla="*/ 5 h 30"/>
                <a:gd name="T24" fmla="*/ 0 w 11"/>
                <a:gd name="T25" fmla="*/ 5 h 30"/>
                <a:gd name="T26" fmla="*/ 0 w 11"/>
                <a:gd name="T27" fmla="*/ 5 h 30"/>
                <a:gd name="T28" fmla="*/ 0 w 11"/>
                <a:gd name="T29" fmla="*/ 5 h 30"/>
                <a:gd name="T30" fmla="*/ 0 w 11"/>
                <a:gd name="T31" fmla="*/ 5 h 30"/>
                <a:gd name="T32" fmla="*/ 0 w 11"/>
                <a:gd name="T33" fmla="*/ 5 h 30"/>
                <a:gd name="T34" fmla="*/ 0 w 11"/>
                <a:gd name="T35" fmla="*/ 5 h 30"/>
                <a:gd name="T36" fmla="*/ 0 w 11"/>
                <a:gd name="T37" fmla="*/ 5 h 30"/>
                <a:gd name="T38" fmla="*/ 0 w 11"/>
                <a:gd name="T39" fmla="*/ 5 h 30"/>
                <a:gd name="T40" fmla="*/ 0 w 11"/>
                <a:gd name="T41" fmla="*/ 5 h 30"/>
                <a:gd name="T42" fmla="*/ 0 w 11"/>
                <a:gd name="T43" fmla="*/ 5 h 30"/>
                <a:gd name="T44" fmla="*/ 0 w 11"/>
                <a:gd name="T45" fmla="*/ 5 h 30"/>
                <a:gd name="T46" fmla="*/ 0 w 11"/>
                <a:gd name="T47" fmla="*/ 5 h 30"/>
                <a:gd name="T48" fmla="*/ 0 w 11"/>
                <a:gd name="T49" fmla="*/ 5 h 30"/>
                <a:gd name="T50" fmla="*/ 0 w 11"/>
                <a:gd name="T51" fmla="*/ 5 h 30"/>
                <a:gd name="T52" fmla="*/ 1 w 11"/>
                <a:gd name="T53" fmla="*/ 5 h 30"/>
                <a:gd name="T54" fmla="*/ 1 w 11"/>
                <a:gd name="T55" fmla="*/ 5 h 30"/>
                <a:gd name="T56" fmla="*/ 1 w 11"/>
                <a:gd name="T57" fmla="*/ 5 h 30"/>
                <a:gd name="T58" fmla="*/ 1 w 11"/>
                <a:gd name="T59" fmla="*/ 5 h 30"/>
                <a:gd name="T60" fmla="*/ 1 w 11"/>
                <a:gd name="T61" fmla="*/ 5 h 30"/>
                <a:gd name="T62" fmla="*/ 1 w 11"/>
                <a:gd name="T63" fmla="*/ 5 h 30"/>
                <a:gd name="T64" fmla="*/ 1 w 11"/>
                <a:gd name="T65" fmla="*/ 5 h 30"/>
                <a:gd name="T66" fmla="*/ 1 w 11"/>
                <a:gd name="T67" fmla="*/ 5 h 30"/>
                <a:gd name="T68" fmla="*/ 1 w 11"/>
                <a:gd name="T69" fmla="*/ 5 h 30"/>
                <a:gd name="T70" fmla="*/ 1 w 11"/>
                <a:gd name="T71" fmla="*/ 5 h 30"/>
                <a:gd name="T72" fmla="*/ 1 w 11"/>
                <a:gd name="T73" fmla="*/ 5 h 30"/>
                <a:gd name="T74" fmla="*/ 1 w 11"/>
                <a:gd name="T75" fmla="*/ 5 h 30"/>
                <a:gd name="T76" fmla="*/ 1 w 11"/>
                <a:gd name="T77" fmla="*/ 5 h 30"/>
                <a:gd name="T78" fmla="*/ 1 w 11"/>
                <a:gd name="T79" fmla="*/ 5 h 30"/>
                <a:gd name="T80" fmla="*/ 1 w 11"/>
                <a:gd name="T81" fmla="*/ 0 h 30"/>
                <a:gd name="T82" fmla="*/ 1 w 11"/>
                <a:gd name="T83" fmla="*/ 0 h 30"/>
                <a:gd name="T84" fmla="*/ 1 w 11"/>
                <a:gd name="T85" fmla="*/ 0 h 30"/>
                <a:gd name="T86" fmla="*/ 1 w 11"/>
                <a:gd name="T87" fmla="*/ 0 h 30"/>
                <a:gd name="T88" fmla="*/ 1 w 11"/>
                <a:gd name="T89" fmla="*/ 0 h 30"/>
                <a:gd name="T90" fmla="*/ 1 w 11"/>
                <a:gd name="T91" fmla="*/ 0 h 30"/>
                <a:gd name="T92" fmla="*/ 1 w 11"/>
                <a:gd name="T93" fmla="*/ 0 h 30"/>
                <a:gd name="T94" fmla="*/ 1 w 11"/>
                <a:gd name="T95" fmla="*/ 0 h 30"/>
                <a:gd name="T96" fmla="*/ 1 w 11"/>
                <a:gd name="T97" fmla="*/ 0 h 30"/>
                <a:gd name="T98" fmla="*/ 1 w 11"/>
                <a:gd name="T99" fmla="*/ 0 h 30"/>
                <a:gd name="T100" fmla="*/ 1 w 11"/>
                <a:gd name="T101" fmla="*/ 0 h 3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30"/>
                <a:gd name="T155" fmla="*/ 11 w 11"/>
                <a:gd name="T156" fmla="*/ 30 h 3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30">
                  <a:moveTo>
                    <a:pt x="0" y="30"/>
                  </a:moveTo>
                  <a:lnTo>
                    <a:pt x="0" y="30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11" y="10"/>
                  </a:lnTo>
                  <a:lnTo>
                    <a:pt x="11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99" name="Freeform 348"/>
            <p:cNvSpPr>
              <a:spLocks/>
            </p:cNvSpPr>
            <p:nvPr/>
          </p:nvSpPr>
          <p:spPr bwMode="auto">
            <a:xfrm rot="-5388437">
              <a:off x="4341" y="3303"/>
              <a:ext cx="8" cy="27"/>
            </a:xfrm>
            <a:custGeom>
              <a:avLst/>
              <a:gdLst>
                <a:gd name="T0" fmla="*/ 0 w 12"/>
                <a:gd name="T1" fmla="*/ 7 h 29"/>
                <a:gd name="T2" fmla="*/ 0 w 12"/>
                <a:gd name="T3" fmla="*/ 7 h 29"/>
                <a:gd name="T4" fmla="*/ 0 w 12"/>
                <a:gd name="T5" fmla="*/ 7 h 29"/>
                <a:gd name="T6" fmla="*/ 0 w 12"/>
                <a:gd name="T7" fmla="*/ 7 h 29"/>
                <a:gd name="T8" fmla="*/ 0 w 12"/>
                <a:gd name="T9" fmla="*/ 7 h 29"/>
                <a:gd name="T10" fmla="*/ 0 w 12"/>
                <a:gd name="T11" fmla="*/ 7 h 29"/>
                <a:gd name="T12" fmla="*/ 0 w 12"/>
                <a:gd name="T13" fmla="*/ 7 h 29"/>
                <a:gd name="T14" fmla="*/ 0 w 12"/>
                <a:gd name="T15" fmla="*/ 7 h 29"/>
                <a:gd name="T16" fmla="*/ 0 w 12"/>
                <a:gd name="T17" fmla="*/ 7 h 29"/>
                <a:gd name="T18" fmla="*/ 0 w 12"/>
                <a:gd name="T19" fmla="*/ 7 h 29"/>
                <a:gd name="T20" fmla="*/ 0 w 12"/>
                <a:gd name="T21" fmla="*/ 7 h 29"/>
                <a:gd name="T22" fmla="*/ 0 w 12"/>
                <a:gd name="T23" fmla="*/ 7 h 29"/>
                <a:gd name="T24" fmla="*/ 0 w 12"/>
                <a:gd name="T25" fmla="*/ 7 h 29"/>
                <a:gd name="T26" fmla="*/ 0 w 12"/>
                <a:gd name="T27" fmla="*/ 7 h 29"/>
                <a:gd name="T28" fmla="*/ 0 w 12"/>
                <a:gd name="T29" fmla="*/ 7 h 29"/>
                <a:gd name="T30" fmla="*/ 0 w 12"/>
                <a:gd name="T31" fmla="*/ 7 h 29"/>
                <a:gd name="T32" fmla="*/ 0 w 12"/>
                <a:gd name="T33" fmla="*/ 7 h 29"/>
                <a:gd name="T34" fmla="*/ 0 w 12"/>
                <a:gd name="T35" fmla="*/ 7 h 29"/>
                <a:gd name="T36" fmla="*/ 0 w 12"/>
                <a:gd name="T37" fmla="*/ 7 h 29"/>
                <a:gd name="T38" fmla="*/ 0 w 12"/>
                <a:gd name="T39" fmla="*/ 7 h 29"/>
                <a:gd name="T40" fmla="*/ 0 w 12"/>
                <a:gd name="T41" fmla="*/ 7 h 29"/>
                <a:gd name="T42" fmla="*/ 0 w 12"/>
                <a:gd name="T43" fmla="*/ 7 h 29"/>
                <a:gd name="T44" fmla="*/ 0 w 12"/>
                <a:gd name="T45" fmla="*/ 7 h 29"/>
                <a:gd name="T46" fmla="*/ 0 w 12"/>
                <a:gd name="T47" fmla="*/ 7 h 29"/>
                <a:gd name="T48" fmla="*/ 0 w 12"/>
                <a:gd name="T49" fmla="*/ 7 h 29"/>
                <a:gd name="T50" fmla="*/ 0 w 12"/>
                <a:gd name="T51" fmla="*/ 7 h 29"/>
                <a:gd name="T52" fmla="*/ 0 w 12"/>
                <a:gd name="T53" fmla="*/ 7 h 29"/>
                <a:gd name="T54" fmla="*/ 0 w 12"/>
                <a:gd name="T55" fmla="*/ 7 h 29"/>
                <a:gd name="T56" fmla="*/ 0 w 12"/>
                <a:gd name="T57" fmla="*/ 7 h 29"/>
                <a:gd name="T58" fmla="*/ 0 w 12"/>
                <a:gd name="T59" fmla="*/ 7 h 29"/>
                <a:gd name="T60" fmla="*/ 0 w 12"/>
                <a:gd name="T61" fmla="*/ 7 h 29"/>
                <a:gd name="T62" fmla="*/ 0 w 12"/>
                <a:gd name="T63" fmla="*/ 7 h 29"/>
                <a:gd name="T64" fmla="*/ 0 w 12"/>
                <a:gd name="T65" fmla="*/ 7 h 29"/>
                <a:gd name="T66" fmla="*/ 0 w 12"/>
                <a:gd name="T67" fmla="*/ 7 h 29"/>
                <a:gd name="T68" fmla="*/ 0 w 12"/>
                <a:gd name="T69" fmla="*/ 7 h 29"/>
                <a:gd name="T70" fmla="*/ 0 w 12"/>
                <a:gd name="T71" fmla="*/ 7 h 29"/>
                <a:gd name="T72" fmla="*/ 0 w 12"/>
                <a:gd name="T73" fmla="*/ 7 h 29"/>
                <a:gd name="T74" fmla="*/ 0 w 12"/>
                <a:gd name="T75" fmla="*/ 7 h 29"/>
                <a:gd name="T76" fmla="*/ 0 w 12"/>
                <a:gd name="T77" fmla="*/ 7 h 29"/>
                <a:gd name="T78" fmla="*/ 0 w 12"/>
                <a:gd name="T79" fmla="*/ 7 h 29"/>
                <a:gd name="T80" fmla="*/ 0 w 12"/>
                <a:gd name="T81" fmla="*/ 7 h 29"/>
                <a:gd name="T82" fmla="*/ 0 w 12"/>
                <a:gd name="T83" fmla="*/ 7 h 29"/>
                <a:gd name="T84" fmla="*/ 0 w 12"/>
                <a:gd name="T85" fmla="*/ 7 h 29"/>
                <a:gd name="T86" fmla="*/ 1 w 12"/>
                <a:gd name="T87" fmla="*/ 0 h 29"/>
                <a:gd name="T88" fmla="*/ 1 w 12"/>
                <a:gd name="T89" fmla="*/ 0 h 29"/>
                <a:gd name="T90" fmla="*/ 1 w 12"/>
                <a:gd name="T91" fmla="*/ 0 h 29"/>
                <a:gd name="T92" fmla="*/ 1 w 12"/>
                <a:gd name="T93" fmla="*/ 0 h 29"/>
                <a:gd name="T94" fmla="*/ 1 w 12"/>
                <a:gd name="T95" fmla="*/ 0 h 29"/>
                <a:gd name="T96" fmla="*/ 1 w 12"/>
                <a:gd name="T97" fmla="*/ 0 h 29"/>
                <a:gd name="T98" fmla="*/ 1 w 12"/>
                <a:gd name="T99" fmla="*/ 0 h 29"/>
                <a:gd name="T100" fmla="*/ 1 w 12"/>
                <a:gd name="T101" fmla="*/ 0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29"/>
                <a:gd name="T155" fmla="*/ 12 w 12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29">
                  <a:moveTo>
                    <a:pt x="0" y="29"/>
                  </a:moveTo>
                  <a:lnTo>
                    <a:pt x="0" y="29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12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00" name="Freeform 349"/>
            <p:cNvSpPr>
              <a:spLocks/>
            </p:cNvSpPr>
            <p:nvPr/>
          </p:nvSpPr>
          <p:spPr bwMode="auto">
            <a:xfrm rot="-5388437">
              <a:off x="4317" y="3298"/>
              <a:ext cx="1" cy="27"/>
            </a:xfrm>
            <a:custGeom>
              <a:avLst/>
              <a:gdLst>
                <a:gd name="T0" fmla="*/ 0 w 1"/>
                <a:gd name="T1" fmla="*/ 7 h 29"/>
                <a:gd name="T2" fmla="*/ 0 w 1"/>
                <a:gd name="T3" fmla="*/ 7 h 29"/>
                <a:gd name="T4" fmla="*/ 0 w 1"/>
                <a:gd name="T5" fmla="*/ 7 h 29"/>
                <a:gd name="T6" fmla="*/ 0 w 1"/>
                <a:gd name="T7" fmla="*/ 7 h 29"/>
                <a:gd name="T8" fmla="*/ 0 w 1"/>
                <a:gd name="T9" fmla="*/ 7 h 29"/>
                <a:gd name="T10" fmla="*/ 0 w 1"/>
                <a:gd name="T11" fmla="*/ 7 h 29"/>
                <a:gd name="T12" fmla="*/ 0 w 1"/>
                <a:gd name="T13" fmla="*/ 7 h 29"/>
                <a:gd name="T14" fmla="*/ 0 w 1"/>
                <a:gd name="T15" fmla="*/ 7 h 29"/>
                <a:gd name="T16" fmla="*/ 0 w 1"/>
                <a:gd name="T17" fmla="*/ 7 h 29"/>
                <a:gd name="T18" fmla="*/ 0 w 1"/>
                <a:gd name="T19" fmla="*/ 7 h 29"/>
                <a:gd name="T20" fmla="*/ 0 w 1"/>
                <a:gd name="T21" fmla="*/ 7 h 29"/>
                <a:gd name="T22" fmla="*/ 0 w 1"/>
                <a:gd name="T23" fmla="*/ 7 h 29"/>
                <a:gd name="T24" fmla="*/ 0 w 1"/>
                <a:gd name="T25" fmla="*/ 7 h 29"/>
                <a:gd name="T26" fmla="*/ 0 w 1"/>
                <a:gd name="T27" fmla="*/ 7 h 29"/>
                <a:gd name="T28" fmla="*/ 0 w 1"/>
                <a:gd name="T29" fmla="*/ 7 h 29"/>
                <a:gd name="T30" fmla="*/ 0 w 1"/>
                <a:gd name="T31" fmla="*/ 7 h 29"/>
                <a:gd name="T32" fmla="*/ 0 w 1"/>
                <a:gd name="T33" fmla="*/ 7 h 29"/>
                <a:gd name="T34" fmla="*/ 0 w 1"/>
                <a:gd name="T35" fmla="*/ 7 h 29"/>
                <a:gd name="T36" fmla="*/ 0 w 1"/>
                <a:gd name="T37" fmla="*/ 7 h 29"/>
                <a:gd name="T38" fmla="*/ 0 w 1"/>
                <a:gd name="T39" fmla="*/ 7 h 29"/>
                <a:gd name="T40" fmla="*/ 0 w 1"/>
                <a:gd name="T41" fmla="*/ 7 h 29"/>
                <a:gd name="T42" fmla="*/ 0 w 1"/>
                <a:gd name="T43" fmla="*/ 7 h 29"/>
                <a:gd name="T44" fmla="*/ 0 w 1"/>
                <a:gd name="T45" fmla="*/ 7 h 29"/>
                <a:gd name="T46" fmla="*/ 0 w 1"/>
                <a:gd name="T47" fmla="*/ 7 h 29"/>
                <a:gd name="T48" fmla="*/ 0 w 1"/>
                <a:gd name="T49" fmla="*/ 7 h 29"/>
                <a:gd name="T50" fmla="*/ 0 w 1"/>
                <a:gd name="T51" fmla="*/ 7 h 29"/>
                <a:gd name="T52" fmla="*/ 0 w 1"/>
                <a:gd name="T53" fmla="*/ 7 h 29"/>
                <a:gd name="T54" fmla="*/ 0 w 1"/>
                <a:gd name="T55" fmla="*/ 7 h 29"/>
                <a:gd name="T56" fmla="*/ 0 w 1"/>
                <a:gd name="T57" fmla="*/ 7 h 29"/>
                <a:gd name="T58" fmla="*/ 0 w 1"/>
                <a:gd name="T59" fmla="*/ 7 h 29"/>
                <a:gd name="T60" fmla="*/ 0 w 1"/>
                <a:gd name="T61" fmla="*/ 7 h 29"/>
                <a:gd name="T62" fmla="*/ 0 w 1"/>
                <a:gd name="T63" fmla="*/ 7 h 29"/>
                <a:gd name="T64" fmla="*/ 0 w 1"/>
                <a:gd name="T65" fmla="*/ 7 h 29"/>
                <a:gd name="T66" fmla="*/ 0 w 1"/>
                <a:gd name="T67" fmla="*/ 7 h 29"/>
                <a:gd name="T68" fmla="*/ 0 w 1"/>
                <a:gd name="T69" fmla="*/ 7 h 29"/>
                <a:gd name="T70" fmla="*/ 0 w 1"/>
                <a:gd name="T71" fmla="*/ 7 h 29"/>
                <a:gd name="T72" fmla="*/ 0 w 1"/>
                <a:gd name="T73" fmla="*/ 7 h 29"/>
                <a:gd name="T74" fmla="*/ 0 w 1"/>
                <a:gd name="T75" fmla="*/ 7 h 29"/>
                <a:gd name="T76" fmla="*/ 0 w 1"/>
                <a:gd name="T77" fmla="*/ 7 h 29"/>
                <a:gd name="T78" fmla="*/ 0 w 1"/>
                <a:gd name="T79" fmla="*/ 7 h 29"/>
                <a:gd name="T80" fmla="*/ 0 w 1"/>
                <a:gd name="T81" fmla="*/ 7 h 29"/>
                <a:gd name="T82" fmla="*/ 0 w 1"/>
                <a:gd name="T83" fmla="*/ 7 h 29"/>
                <a:gd name="T84" fmla="*/ 0 w 1"/>
                <a:gd name="T85" fmla="*/ 7 h 29"/>
                <a:gd name="T86" fmla="*/ 0 w 1"/>
                <a:gd name="T87" fmla="*/ 7 h 29"/>
                <a:gd name="T88" fmla="*/ 0 w 1"/>
                <a:gd name="T89" fmla="*/ 7 h 29"/>
                <a:gd name="T90" fmla="*/ 0 w 1"/>
                <a:gd name="T91" fmla="*/ 7 h 29"/>
                <a:gd name="T92" fmla="*/ 0 w 1"/>
                <a:gd name="T93" fmla="*/ 7 h 29"/>
                <a:gd name="T94" fmla="*/ 0 w 1"/>
                <a:gd name="T95" fmla="*/ 7 h 29"/>
                <a:gd name="T96" fmla="*/ 0 w 1"/>
                <a:gd name="T97" fmla="*/ 7 h 29"/>
                <a:gd name="T98" fmla="*/ 0 w 1"/>
                <a:gd name="T99" fmla="*/ 0 h 29"/>
                <a:gd name="T100" fmla="*/ 0 w 1"/>
                <a:gd name="T101" fmla="*/ 0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"/>
                <a:gd name="T154" fmla="*/ 0 h 29"/>
                <a:gd name="T155" fmla="*/ 1 w 1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" h="29">
                  <a:moveTo>
                    <a:pt x="0" y="29"/>
                  </a:moveTo>
                  <a:lnTo>
                    <a:pt x="0" y="29"/>
                  </a:lnTo>
                  <a:lnTo>
                    <a:pt x="0" y="19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01" name="Freeform 350"/>
            <p:cNvSpPr>
              <a:spLocks/>
            </p:cNvSpPr>
            <p:nvPr/>
          </p:nvSpPr>
          <p:spPr bwMode="auto">
            <a:xfrm rot="-5388437">
              <a:off x="4291" y="3300"/>
              <a:ext cx="8" cy="18"/>
            </a:xfrm>
            <a:custGeom>
              <a:avLst/>
              <a:gdLst>
                <a:gd name="T0" fmla="*/ 0 w 11"/>
                <a:gd name="T1" fmla="*/ 5 h 20"/>
                <a:gd name="T2" fmla="*/ 0 w 11"/>
                <a:gd name="T3" fmla="*/ 5 h 20"/>
                <a:gd name="T4" fmla="*/ 0 w 11"/>
                <a:gd name="T5" fmla="*/ 5 h 20"/>
                <a:gd name="T6" fmla="*/ 0 w 11"/>
                <a:gd name="T7" fmla="*/ 5 h 20"/>
                <a:gd name="T8" fmla="*/ 0 w 11"/>
                <a:gd name="T9" fmla="*/ 5 h 20"/>
                <a:gd name="T10" fmla="*/ 0 w 11"/>
                <a:gd name="T11" fmla="*/ 5 h 20"/>
                <a:gd name="T12" fmla="*/ 0 w 11"/>
                <a:gd name="T13" fmla="*/ 5 h 20"/>
                <a:gd name="T14" fmla="*/ 0 w 11"/>
                <a:gd name="T15" fmla="*/ 5 h 20"/>
                <a:gd name="T16" fmla="*/ 0 w 11"/>
                <a:gd name="T17" fmla="*/ 5 h 20"/>
                <a:gd name="T18" fmla="*/ 0 w 11"/>
                <a:gd name="T19" fmla="*/ 5 h 20"/>
                <a:gd name="T20" fmla="*/ 1 w 11"/>
                <a:gd name="T21" fmla="*/ 5 h 20"/>
                <a:gd name="T22" fmla="*/ 1 w 11"/>
                <a:gd name="T23" fmla="*/ 5 h 20"/>
                <a:gd name="T24" fmla="*/ 1 w 11"/>
                <a:gd name="T25" fmla="*/ 5 h 20"/>
                <a:gd name="T26" fmla="*/ 1 w 11"/>
                <a:gd name="T27" fmla="*/ 5 h 20"/>
                <a:gd name="T28" fmla="*/ 1 w 11"/>
                <a:gd name="T29" fmla="*/ 5 h 20"/>
                <a:gd name="T30" fmla="*/ 1 w 11"/>
                <a:gd name="T31" fmla="*/ 5 h 20"/>
                <a:gd name="T32" fmla="*/ 1 w 11"/>
                <a:gd name="T33" fmla="*/ 5 h 20"/>
                <a:gd name="T34" fmla="*/ 1 w 11"/>
                <a:gd name="T35" fmla="*/ 5 h 20"/>
                <a:gd name="T36" fmla="*/ 1 w 11"/>
                <a:gd name="T37" fmla="*/ 5 h 20"/>
                <a:gd name="T38" fmla="*/ 1 w 11"/>
                <a:gd name="T39" fmla="*/ 5 h 20"/>
                <a:gd name="T40" fmla="*/ 1 w 11"/>
                <a:gd name="T41" fmla="*/ 5 h 20"/>
                <a:gd name="T42" fmla="*/ 1 w 11"/>
                <a:gd name="T43" fmla="*/ 5 h 20"/>
                <a:gd name="T44" fmla="*/ 1 w 11"/>
                <a:gd name="T45" fmla="*/ 5 h 20"/>
                <a:gd name="T46" fmla="*/ 1 w 11"/>
                <a:gd name="T47" fmla="*/ 5 h 20"/>
                <a:gd name="T48" fmla="*/ 1 w 11"/>
                <a:gd name="T49" fmla="*/ 5 h 20"/>
                <a:gd name="T50" fmla="*/ 1 w 11"/>
                <a:gd name="T51" fmla="*/ 5 h 20"/>
                <a:gd name="T52" fmla="*/ 1 w 11"/>
                <a:gd name="T53" fmla="*/ 5 h 20"/>
                <a:gd name="T54" fmla="*/ 1 w 11"/>
                <a:gd name="T55" fmla="*/ 5 h 20"/>
                <a:gd name="T56" fmla="*/ 1 w 11"/>
                <a:gd name="T57" fmla="*/ 5 h 20"/>
                <a:gd name="T58" fmla="*/ 1 w 11"/>
                <a:gd name="T59" fmla="*/ 5 h 20"/>
                <a:gd name="T60" fmla="*/ 1 w 11"/>
                <a:gd name="T61" fmla="*/ 5 h 20"/>
                <a:gd name="T62" fmla="*/ 1 w 11"/>
                <a:gd name="T63" fmla="*/ 5 h 20"/>
                <a:gd name="T64" fmla="*/ 1 w 11"/>
                <a:gd name="T65" fmla="*/ 5 h 20"/>
                <a:gd name="T66" fmla="*/ 1 w 11"/>
                <a:gd name="T67" fmla="*/ 5 h 20"/>
                <a:gd name="T68" fmla="*/ 1 w 11"/>
                <a:gd name="T69" fmla="*/ 5 h 20"/>
                <a:gd name="T70" fmla="*/ 1 w 11"/>
                <a:gd name="T71" fmla="*/ 5 h 20"/>
                <a:gd name="T72" fmla="*/ 1 w 11"/>
                <a:gd name="T73" fmla="*/ 5 h 20"/>
                <a:gd name="T74" fmla="*/ 1 w 11"/>
                <a:gd name="T75" fmla="*/ 5 h 20"/>
                <a:gd name="T76" fmla="*/ 1 w 11"/>
                <a:gd name="T77" fmla="*/ 5 h 20"/>
                <a:gd name="T78" fmla="*/ 1 w 11"/>
                <a:gd name="T79" fmla="*/ 0 h 20"/>
                <a:gd name="T80" fmla="*/ 1 w 11"/>
                <a:gd name="T81" fmla="*/ 0 h 20"/>
                <a:gd name="T82" fmla="*/ 1 w 11"/>
                <a:gd name="T83" fmla="*/ 0 h 20"/>
                <a:gd name="T84" fmla="*/ 1 w 11"/>
                <a:gd name="T85" fmla="*/ 0 h 20"/>
                <a:gd name="T86" fmla="*/ 1 w 11"/>
                <a:gd name="T87" fmla="*/ 0 h 20"/>
                <a:gd name="T88" fmla="*/ 1 w 11"/>
                <a:gd name="T89" fmla="*/ 0 h 20"/>
                <a:gd name="T90" fmla="*/ 1 w 11"/>
                <a:gd name="T91" fmla="*/ 0 h 20"/>
                <a:gd name="T92" fmla="*/ 1 w 11"/>
                <a:gd name="T93" fmla="*/ 0 h 20"/>
                <a:gd name="T94" fmla="*/ 1 w 11"/>
                <a:gd name="T95" fmla="*/ 0 h 20"/>
                <a:gd name="T96" fmla="*/ 1 w 11"/>
                <a:gd name="T97" fmla="*/ 0 h 20"/>
                <a:gd name="T98" fmla="*/ 1 w 11"/>
                <a:gd name="T99" fmla="*/ 0 h 20"/>
                <a:gd name="T100" fmla="*/ 1 w 11"/>
                <a:gd name="T101" fmla="*/ 0 h 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20"/>
                <a:gd name="T155" fmla="*/ 11 w 11"/>
                <a:gd name="T156" fmla="*/ 20 h 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20">
                  <a:moveTo>
                    <a:pt x="0" y="20"/>
                  </a:moveTo>
                  <a:lnTo>
                    <a:pt x="0" y="20"/>
                  </a:lnTo>
                  <a:lnTo>
                    <a:pt x="11" y="20"/>
                  </a:lnTo>
                  <a:lnTo>
                    <a:pt x="11" y="10"/>
                  </a:lnTo>
                  <a:lnTo>
                    <a:pt x="11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02" name="Freeform 351"/>
            <p:cNvSpPr>
              <a:spLocks/>
            </p:cNvSpPr>
            <p:nvPr/>
          </p:nvSpPr>
          <p:spPr bwMode="auto">
            <a:xfrm rot="-5388437">
              <a:off x="4272" y="3291"/>
              <a:ext cx="9" cy="18"/>
            </a:xfrm>
            <a:custGeom>
              <a:avLst/>
              <a:gdLst>
                <a:gd name="T0" fmla="*/ 0 w 12"/>
                <a:gd name="T1" fmla="*/ 9 h 19"/>
                <a:gd name="T2" fmla="*/ 0 w 12"/>
                <a:gd name="T3" fmla="*/ 9 h 19"/>
                <a:gd name="T4" fmla="*/ 0 w 12"/>
                <a:gd name="T5" fmla="*/ 9 h 19"/>
                <a:gd name="T6" fmla="*/ 0 w 12"/>
                <a:gd name="T7" fmla="*/ 9 h 19"/>
                <a:gd name="T8" fmla="*/ 0 w 12"/>
                <a:gd name="T9" fmla="*/ 9 h 19"/>
                <a:gd name="T10" fmla="*/ 0 w 12"/>
                <a:gd name="T11" fmla="*/ 9 h 19"/>
                <a:gd name="T12" fmla="*/ 0 w 12"/>
                <a:gd name="T13" fmla="*/ 9 h 19"/>
                <a:gd name="T14" fmla="*/ 0 w 12"/>
                <a:gd name="T15" fmla="*/ 9 h 19"/>
                <a:gd name="T16" fmla="*/ 0 w 12"/>
                <a:gd name="T17" fmla="*/ 9 h 19"/>
                <a:gd name="T18" fmla="*/ 0 w 12"/>
                <a:gd name="T19" fmla="*/ 9 h 19"/>
                <a:gd name="T20" fmla="*/ 0 w 12"/>
                <a:gd name="T21" fmla="*/ 9 h 19"/>
                <a:gd name="T22" fmla="*/ 0 w 12"/>
                <a:gd name="T23" fmla="*/ 9 h 19"/>
                <a:gd name="T24" fmla="*/ 0 w 12"/>
                <a:gd name="T25" fmla="*/ 9 h 19"/>
                <a:gd name="T26" fmla="*/ 0 w 12"/>
                <a:gd name="T27" fmla="*/ 9 h 19"/>
                <a:gd name="T28" fmla="*/ 0 w 12"/>
                <a:gd name="T29" fmla="*/ 9 h 19"/>
                <a:gd name="T30" fmla="*/ 0 w 12"/>
                <a:gd name="T31" fmla="*/ 9 h 19"/>
                <a:gd name="T32" fmla="*/ 0 w 12"/>
                <a:gd name="T33" fmla="*/ 9 h 19"/>
                <a:gd name="T34" fmla="*/ 0 w 12"/>
                <a:gd name="T35" fmla="*/ 9 h 19"/>
                <a:gd name="T36" fmla="*/ 0 w 12"/>
                <a:gd name="T37" fmla="*/ 9 h 19"/>
                <a:gd name="T38" fmla="*/ 0 w 12"/>
                <a:gd name="T39" fmla="*/ 9 h 19"/>
                <a:gd name="T40" fmla="*/ 0 w 12"/>
                <a:gd name="T41" fmla="*/ 9 h 19"/>
                <a:gd name="T42" fmla="*/ 0 w 12"/>
                <a:gd name="T43" fmla="*/ 9 h 19"/>
                <a:gd name="T44" fmla="*/ 0 w 12"/>
                <a:gd name="T45" fmla="*/ 9 h 19"/>
                <a:gd name="T46" fmla="*/ 0 w 12"/>
                <a:gd name="T47" fmla="*/ 9 h 19"/>
                <a:gd name="T48" fmla="*/ 0 w 12"/>
                <a:gd name="T49" fmla="*/ 9 h 19"/>
                <a:gd name="T50" fmla="*/ 0 w 12"/>
                <a:gd name="T51" fmla="*/ 9 h 19"/>
                <a:gd name="T52" fmla="*/ 0 w 12"/>
                <a:gd name="T53" fmla="*/ 9 h 19"/>
                <a:gd name="T54" fmla="*/ 0 w 12"/>
                <a:gd name="T55" fmla="*/ 9 h 19"/>
                <a:gd name="T56" fmla="*/ 2 w 12"/>
                <a:gd name="T57" fmla="*/ 9 h 19"/>
                <a:gd name="T58" fmla="*/ 2 w 12"/>
                <a:gd name="T59" fmla="*/ 9 h 19"/>
                <a:gd name="T60" fmla="*/ 2 w 12"/>
                <a:gd name="T61" fmla="*/ 9 h 19"/>
                <a:gd name="T62" fmla="*/ 2 w 12"/>
                <a:gd name="T63" fmla="*/ 9 h 19"/>
                <a:gd name="T64" fmla="*/ 2 w 12"/>
                <a:gd name="T65" fmla="*/ 9 h 19"/>
                <a:gd name="T66" fmla="*/ 2 w 12"/>
                <a:gd name="T67" fmla="*/ 0 h 19"/>
                <a:gd name="T68" fmla="*/ 2 w 12"/>
                <a:gd name="T69" fmla="*/ 0 h 19"/>
                <a:gd name="T70" fmla="*/ 2 w 12"/>
                <a:gd name="T71" fmla="*/ 0 h 19"/>
                <a:gd name="T72" fmla="*/ 2 w 12"/>
                <a:gd name="T73" fmla="*/ 0 h 19"/>
                <a:gd name="T74" fmla="*/ 2 w 12"/>
                <a:gd name="T75" fmla="*/ 0 h 19"/>
                <a:gd name="T76" fmla="*/ 2 w 12"/>
                <a:gd name="T77" fmla="*/ 0 h 19"/>
                <a:gd name="T78" fmla="*/ 2 w 12"/>
                <a:gd name="T79" fmla="*/ 0 h 19"/>
                <a:gd name="T80" fmla="*/ 2 w 12"/>
                <a:gd name="T81" fmla="*/ 0 h 19"/>
                <a:gd name="T82" fmla="*/ 2 w 12"/>
                <a:gd name="T83" fmla="*/ 0 h 19"/>
                <a:gd name="T84" fmla="*/ 2 w 12"/>
                <a:gd name="T85" fmla="*/ 0 h 19"/>
                <a:gd name="T86" fmla="*/ 2 w 12"/>
                <a:gd name="T87" fmla="*/ 0 h 19"/>
                <a:gd name="T88" fmla="*/ 2 w 12"/>
                <a:gd name="T89" fmla="*/ 0 h 19"/>
                <a:gd name="T90" fmla="*/ 2 w 12"/>
                <a:gd name="T91" fmla="*/ 0 h 19"/>
                <a:gd name="T92" fmla="*/ 2 w 12"/>
                <a:gd name="T93" fmla="*/ 0 h 19"/>
                <a:gd name="T94" fmla="*/ 2 w 12"/>
                <a:gd name="T95" fmla="*/ 0 h 19"/>
                <a:gd name="T96" fmla="*/ 2 w 12"/>
                <a:gd name="T97" fmla="*/ 0 h 19"/>
                <a:gd name="T98" fmla="*/ 2 w 12"/>
                <a:gd name="T99" fmla="*/ 0 h 19"/>
                <a:gd name="T100" fmla="*/ 2 w 12"/>
                <a:gd name="T101" fmla="*/ 0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9"/>
                <a:gd name="T155" fmla="*/ 12 w 12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9">
                  <a:moveTo>
                    <a:pt x="0" y="19"/>
                  </a:moveTo>
                  <a:lnTo>
                    <a:pt x="0" y="19"/>
                  </a:lnTo>
                  <a:lnTo>
                    <a:pt x="0" y="10"/>
                  </a:lnTo>
                  <a:lnTo>
                    <a:pt x="12" y="10"/>
                  </a:lnTo>
                  <a:lnTo>
                    <a:pt x="12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03" name="Freeform 352"/>
            <p:cNvSpPr>
              <a:spLocks/>
            </p:cNvSpPr>
            <p:nvPr/>
          </p:nvSpPr>
          <p:spPr bwMode="auto">
            <a:xfrm rot="-5388437">
              <a:off x="4255" y="3283"/>
              <a:ext cx="8" cy="18"/>
            </a:xfrm>
            <a:custGeom>
              <a:avLst/>
              <a:gdLst>
                <a:gd name="T0" fmla="*/ 0 w 11"/>
                <a:gd name="T1" fmla="*/ 5 h 20"/>
                <a:gd name="T2" fmla="*/ 0 w 11"/>
                <a:gd name="T3" fmla="*/ 5 h 20"/>
                <a:gd name="T4" fmla="*/ 0 w 11"/>
                <a:gd name="T5" fmla="*/ 5 h 20"/>
                <a:gd name="T6" fmla="*/ 0 w 11"/>
                <a:gd name="T7" fmla="*/ 5 h 20"/>
                <a:gd name="T8" fmla="*/ 0 w 11"/>
                <a:gd name="T9" fmla="*/ 5 h 20"/>
                <a:gd name="T10" fmla="*/ 0 w 11"/>
                <a:gd name="T11" fmla="*/ 5 h 20"/>
                <a:gd name="T12" fmla="*/ 0 w 11"/>
                <a:gd name="T13" fmla="*/ 5 h 20"/>
                <a:gd name="T14" fmla="*/ 0 w 11"/>
                <a:gd name="T15" fmla="*/ 5 h 20"/>
                <a:gd name="T16" fmla="*/ 0 w 11"/>
                <a:gd name="T17" fmla="*/ 5 h 20"/>
                <a:gd name="T18" fmla="*/ 0 w 11"/>
                <a:gd name="T19" fmla="*/ 5 h 20"/>
                <a:gd name="T20" fmla="*/ 0 w 11"/>
                <a:gd name="T21" fmla="*/ 5 h 20"/>
                <a:gd name="T22" fmla="*/ 0 w 11"/>
                <a:gd name="T23" fmla="*/ 5 h 20"/>
                <a:gd name="T24" fmla="*/ 0 w 11"/>
                <a:gd name="T25" fmla="*/ 5 h 20"/>
                <a:gd name="T26" fmla="*/ 0 w 11"/>
                <a:gd name="T27" fmla="*/ 5 h 20"/>
                <a:gd name="T28" fmla="*/ 0 w 11"/>
                <a:gd name="T29" fmla="*/ 5 h 20"/>
                <a:gd name="T30" fmla="*/ 0 w 11"/>
                <a:gd name="T31" fmla="*/ 5 h 20"/>
                <a:gd name="T32" fmla="*/ 0 w 11"/>
                <a:gd name="T33" fmla="*/ 5 h 20"/>
                <a:gd name="T34" fmla="*/ 0 w 11"/>
                <a:gd name="T35" fmla="*/ 5 h 20"/>
                <a:gd name="T36" fmla="*/ 0 w 11"/>
                <a:gd name="T37" fmla="*/ 5 h 20"/>
                <a:gd name="T38" fmla="*/ 0 w 11"/>
                <a:gd name="T39" fmla="*/ 5 h 20"/>
                <a:gd name="T40" fmla="*/ 0 w 11"/>
                <a:gd name="T41" fmla="*/ 5 h 20"/>
                <a:gd name="T42" fmla="*/ 0 w 11"/>
                <a:gd name="T43" fmla="*/ 5 h 20"/>
                <a:gd name="T44" fmla="*/ 0 w 11"/>
                <a:gd name="T45" fmla="*/ 5 h 20"/>
                <a:gd name="T46" fmla="*/ 0 w 11"/>
                <a:gd name="T47" fmla="*/ 5 h 20"/>
                <a:gd name="T48" fmla="*/ 0 w 11"/>
                <a:gd name="T49" fmla="*/ 5 h 20"/>
                <a:gd name="T50" fmla="*/ 0 w 11"/>
                <a:gd name="T51" fmla="*/ 5 h 20"/>
                <a:gd name="T52" fmla="*/ 0 w 11"/>
                <a:gd name="T53" fmla="*/ 5 h 20"/>
                <a:gd name="T54" fmla="*/ 0 w 11"/>
                <a:gd name="T55" fmla="*/ 5 h 20"/>
                <a:gd name="T56" fmla="*/ 0 w 11"/>
                <a:gd name="T57" fmla="*/ 5 h 20"/>
                <a:gd name="T58" fmla="*/ 0 w 11"/>
                <a:gd name="T59" fmla="*/ 5 h 20"/>
                <a:gd name="T60" fmla="*/ 0 w 11"/>
                <a:gd name="T61" fmla="*/ 5 h 20"/>
                <a:gd name="T62" fmla="*/ 0 w 11"/>
                <a:gd name="T63" fmla="*/ 5 h 20"/>
                <a:gd name="T64" fmla="*/ 0 w 11"/>
                <a:gd name="T65" fmla="*/ 5 h 20"/>
                <a:gd name="T66" fmla="*/ 0 w 11"/>
                <a:gd name="T67" fmla="*/ 5 h 20"/>
                <a:gd name="T68" fmla="*/ 0 w 11"/>
                <a:gd name="T69" fmla="*/ 0 h 20"/>
                <a:gd name="T70" fmla="*/ 0 w 11"/>
                <a:gd name="T71" fmla="*/ 0 h 20"/>
                <a:gd name="T72" fmla="*/ 0 w 11"/>
                <a:gd name="T73" fmla="*/ 0 h 20"/>
                <a:gd name="T74" fmla="*/ 0 w 11"/>
                <a:gd name="T75" fmla="*/ 0 h 20"/>
                <a:gd name="T76" fmla="*/ 0 w 11"/>
                <a:gd name="T77" fmla="*/ 0 h 20"/>
                <a:gd name="T78" fmla="*/ 0 w 11"/>
                <a:gd name="T79" fmla="*/ 0 h 20"/>
                <a:gd name="T80" fmla="*/ 0 w 11"/>
                <a:gd name="T81" fmla="*/ 0 h 20"/>
                <a:gd name="T82" fmla="*/ 0 w 11"/>
                <a:gd name="T83" fmla="*/ 0 h 20"/>
                <a:gd name="T84" fmla="*/ 0 w 11"/>
                <a:gd name="T85" fmla="*/ 0 h 20"/>
                <a:gd name="T86" fmla="*/ 0 w 11"/>
                <a:gd name="T87" fmla="*/ 0 h 20"/>
                <a:gd name="T88" fmla="*/ 1 w 11"/>
                <a:gd name="T89" fmla="*/ 0 h 20"/>
                <a:gd name="T90" fmla="*/ 1 w 11"/>
                <a:gd name="T91" fmla="*/ 0 h 20"/>
                <a:gd name="T92" fmla="*/ 1 w 11"/>
                <a:gd name="T93" fmla="*/ 0 h 20"/>
                <a:gd name="T94" fmla="*/ 1 w 11"/>
                <a:gd name="T95" fmla="*/ 0 h 20"/>
                <a:gd name="T96" fmla="*/ 1 w 11"/>
                <a:gd name="T97" fmla="*/ 0 h 20"/>
                <a:gd name="T98" fmla="*/ 1 w 11"/>
                <a:gd name="T99" fmla="*/ 0 h 20"/>
                <a:gd name="T100" fmla="*/ 1 w 11"/>
                <a:gd name="T101" fmla="*/ 0 h 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20"/>
                <a:gd name="T155" fmla="*/ 11 w 11"/>
                <a:gd name="T156" fmla="*/ 20 h 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20">
                  <a:moveTo>
                    <a:pt x="0" y="20"/>
                  </a:move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04" name="Freeform 353"/>
            <p:cNvSpPr>
              <a:spLocks/>
            </p:cNvSpPr>
            <p:nvPr/>
          </p:nvSpPr>
          <p:spPr bwMode="auto">
            <a:xfrm rot="-5388437">
              <a:off x="4245" y="3282"/>
              <a:ext cx="1" cy="9"/>
            </a:xfrm>
            <a:custGeom>
              <a:avLst/>
              <a:gdLst>
                <a:gd name="T0" fmla="*/ 0 w 1"/>
                <a:gd name="T1" fmla="*/ 9 h 9"/>
                <a:gd name="T2" fmla="*/ 0 w 1"/>
                <a:gd name="T3" fmla="*/ 9 h 9"/>
                <a:gd name="T4" fmla="*/ 0 w 1"/>
                <a:gd name="T5" fmla="*/ 9 h 9"/>
                <a:gd name="T6" fmla="*/ 0 w 1"/>
                <a:gd name="T7" fmla="*/ 9 h 9"/>
                <a:gd name="T8" fmla="*/ 0 w 1"/>
                <a:gd name="T9" fmla="*/ 9 h 9"/>
                <a:gd name="T10" fmla="*/ 0 w 1"/>
                <a:gd name="T11" fmla="*/ 9 h 9"/>
                <a:gd name="T12" fmla="*/ 0 w 1"/>
                <a:gd name="T13" fmla="*/ 9 h 9"/>
                <a:gd name="T14" fmla="*/ 0 w 1"/>
                <a:gd name="T15" fmla="*/ 9 h 9"/>
                <a:gd name="T16" fmla="*/ 0 w 1"/>
                <a:gd name="T17" fmla="*/ 9 h 9"/>
                <a:gd name="T18" fmla="*/ 0 w 1"/>
                <a:gd name="T19" fmla="*/ 9 h 9"/>
                <a:gd name="T20" fmla="*/ 0 w 1"/>
                <a:gd name="T21" fmla="*/ 9 h 9"/>
                <a:gd name="T22" fmla="*/ 0 w 1"/>
                <a:gd name="T23" fmla="*/ 9 h 9"/>
                <a:gd name="T24" fmla="*/ 0 w 1"/>
                <a:gd name="T25" fmla="*/ 9 h 9"/>
                <a:gd name="T26" fmla="*/ 0 w 1"/>
                <a:gd name="T27" fmla="*/ 9 h 9"/>
                <a:gd name="T28" fmla="*/ 0 w 1"/>
                <a:gd name="T29" fmla="*/ 0 h 9"/>
                <a:gd name="T30" fmla="*/ 0 w 1"/>
                <a:gd name="T31" fmla="*/ 0 h 9"/>
                <a:gd name="T32" fmla="*/ 0 w 1"/>
                <a:gd name="T33" fmla="*/ 0 h 9"/>
                <a:gd name="T34" fmla="*/ 0 w 1"/>
                <a:gd name="T35" fmla="*/ 0 h 9"/>
                <a:gd name="T36" fmla="*/ 0 w 1"/>
                <a:gd name="T37" fmla="*/ 0 h 9"/>
                <a:gd name="T38" fmla="*/ 0 w 1"/>
                <a:gd name="T39" fmla="*/ 0 h 9"/>
                <a:gd name="T40" fmla="*/ 0 w 1"/>
                <a:gd name="T41" fmla="*/ 0 h 9"/>
                <a:gd name="T42" fmla="*/ 0 w 1"/>
                <a:gd name="T43" fmla="*/ 0 h 9"/>
                <a:gd name="T44" fmla="*/ 0 w 1"/>
                <a:gd name="T45" fmla="*/ 0 h 9"/>
                <a:gd name="T46" fmla="*/ 0 w 1"/>
                <a:gd name="T47" fmla="*/ 0 h 9"/>
                <a:gd name="T48" fmla="*/ 0 w 1"/>
                <a:gd name="T49" fmla="*/ 0 h 9"/>
                <a:gd name="T50" fmla="*/ 0 w 1"/>
                <a:gd name="T51" fmla="*/ 0 h 9"/>
                <a:gd name="T52" fmla="*/ 0 w 1"/>
                <a:gd name="T53" fmla="*/ 0 h 9"/>
                <a:gd name="T54" fmla="*/ 0 w 1"/>
                <a:gd name="T55" fmla="*/ 0 h 9"/>
                <a:gd name="T56" fmla="*/ 0 w 1"/>
                <a:gd name="T57" fmla="*/ 0 h 9"/>
                <a:gd name="T58" fmla="*/ 0 w 1"/>
                <a:gd name="T59" fmla="*/ 0 h 9"/>
                <a:gd name="T60" fmla="*/ 0 w 1"/>
                <a:gd name="T61" fmla="*/ 0 h 9"/>
                <a:gd name="T62" fmla="*/ 0 w 1"/>
                <a:gd name="T63" fmla="*/ 0 h 9"/>
                <a:gd name="T64" fmla="*/ 0 w 1"/>
                <a:gd name="T65" fmla="*/ 0 h 9"/>
                <a:gd name="T66" fmla="*/ 0 w 1"/>
                <a:gd name="T67" fmla="*/ 0 h 9"/>
                <a:gd name="T68" fmla="*/ 0 w 1"/>
                <a:gd name="T69" fmla="*/ 0 h 9"/>
                <a:gd name="T70" fmla="*/ 0 w 1"/>
                <a:gd name="T71" fmla="*/ 0 h 9"/>
                <a:gd name="T72" fmla="*/ 0 w 1"/>
                <a:gd name="T73" fmla="*/ 0 h 9"/>
                <a:gd name="T74" fmla="*/ 0 w 1"/>
                <a:gd name="T75" fmla="*/ 0 h 9"/>
                <a:gd name="T76" fmla="*/ 0 w 1"/>
                <a:gd name="T77" fmla="*/ 0 h 9"/>
                <a:gd name="T78" fmla="*/ 0 w 1"/>
                <a:gd name="T79" fmla="*/ 0 h 9"/>
                <a:gd name="T80" fmla="*/ 0 w 1"/>
                <a:gd name="T81" fmla="*/ 0 h 9"/>
                <a:gd name="T82" fmla="*/ 0 w 1"/>
                <a:gd name="T83" fmla="*/ 0 h 9"/>
                <a:gd name="T84" fmla="*/ 0 w 1"/>
                <a:gd name="T85" fmla="*/ 0 h 9"/>
                <a:gd name="T86" fmla="*/ 0 w 1"/>
                <a:gd name="T87" fmla="*/ 0 h 9"/>
                <a:gd name="T88" fmla="*/ 0 w 1"/>
                <a:gd name="T89" fmla="*/ 0 h 9"/>
                <a:gd name="T90" fmla="*/ 0 w 1"/>
                <a:gd name="T91" fmla="*/ 0 h 9"/>
                <a:gd name="T92" fmla="*/ 0 w 1"/>
                <a:gd name="T93" fmla="*/ 0 h 9"/>
                <a:gd name="T94" fmla="*/ 0 w 1"/>
                <a:gd name="T95" fmla="*/ 0 h 9"/>
                <a:gd name="T96" fmla="*/ 0 w 1"/>
                <a:gd name="T97" fmla="*/ 0 h 9"/>
                <a:gd name="T98" fmla="*/ 0 w 1"/>
                <a:gd name="T99" fmla="*/ 0 h 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"/>
                <a:gd name="T151" fmla="*/ 0 h 9"/>
                <a:gd name="T152" fmla="*/ 1 w 1"/>
                <a:gd name="T153" fmla="*/ 9 h 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" h="9">
                  <a:moveTo>
                    <a:pt x="0" y="9"/>
                  </a:move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05" name="Freeform 354"/>
            <p:cNvSpPr>
              <a:spLocks/>
            </p:cNvSpPr>
            <p:nvPr/>
          </p:nvSpPr>
          <p:spPr bwMode="auto">
            <a:xfrm rot="-5388437">
              <a:off x="4233" y="3279"/>
              <a:ext cx="8" cy="9"/>
            </a:xfrm>
            <a:custGeom>
              <a:avLst/>
              <a:gdLst>
                <a:gd name="T0" fmla="*/ 0 w 12"/>
                <a:gd name="T1" fmla="*/ 5 h 10"/>
                <a:gd name="T2" fmla="*/ 0 w 12"/>
                <a:gd name="T3" fmla="*/ 0 h 10"/>
                <a:gd name="T4" fmla="*/ 0 w 12"/>
                <a:gd name="T5" fmla="*/ 0 h 10"/>
                <a:gd name="T6" fmla="*/ 0 w 12"/>
                <a:gd name="T7" fmla="*/ 0 h 10"/>
                <a:gd name="T8" fmla="*/ 0 w 12"/>
                <a:gd name="T9" fmla="*/ 0 h 10"/>
                <a:gd name="T10" fmla="*/ 0 w 12"/>
                <a:gd name="T11" fmla="*/ 0 h 10"/>
                <a:gd name="T12" fmla="*/ 0 w 12"/>
                <a:gd name="T13" fmla="*/ 0 h 10"/>
                <a:gd name="T14" fmla="*/ 0 w 12"/>
                <a:gd name="T15" fmla="*/ 0 h 10"/>
                <a:gd name="T16" fmla="*/ 0 w 12"/>
                <a:gd name="T17" fmla="*/ 0 h 10"/>
                <a:gd name="T18" fmla="*/ 0 w 12"/>
                <a:gd name="T19" fmla="*/ 0 h 10"/>
                <a:gd name="T20" fmla="*/ 1 w 12"/>
                <a:gd name="T21" fmla="*/ 0 h 10"/>
                <a:gd name="T22" fmla="*/ 1 w 12"/>
                <a:gd name="T23" fmla="*/ 0 h 10"/>
                <a:gd name="T24" fmla="*/ 1 w 12"/>
                <a:gd name="T25" fmla="*/ 0 h 10"/>
                <a:gd name="T26" fmla="*/ 1 w 12"/>
                <a:gd name="T27" fmla="*/ 0 h 10"/>
                <a:gd name="T28" fmla="*/ 1 w 12"/>
                <a:gd name="T29" fmla="*/ 0 h 10"/>
                <a:gd name="T30" fmla="*/ 1 w 12"/>
                <a:gd name="T31" fmla="*/ 0 h 10"/>
                <a:gd name="T32" fmla="*/ 1 w 12"/>
                <a:gd name="T33" fmla="*/ 0 h 10"/>
                <a:gd name="T34" fmla="*/ 1 w 12"/>
                <a:gd name="T35" fmla="*/ 0 h 10"/>
                <a:gd name="T36" fmla="*/ 1 w 12"/>
                <a:gd name="T37" fmla="*/ 0 h 10"/>
                <a:gd name="T38" fmla="*/ 1 w 12"/>
                <a:gd name="T39" fmla="*/ 0 h 10"/>
                <a:gd name="T40" fmla="*/ 1 w 12"/>
                <a:gd name="T41" fmla="*/ 0 h 10"/>
                <a:gd name="T42" fmla="*/ 1 w 12"/>
                <a:gd name="T43" fmla="*/ 0 h 10"/>
                <a:gd name="T44" fmla="*/ 1 w 12"/>
                <a:gd name="T45" fmla="*/ 0 h 10"/>
                <a:gd name="T46" fmla="*/ 1 w 12"/>
                <a:gd name="T47" fmla="*/ 0 h 10"/>
                <a:gd name="T48" fmla="*/ 1 w 12"/>
                <a:gd name="T49" fmla="*/ 0 h 10"/>
                <a:gd name="T50" fmla="*/ 1 w 12"/>
                <a:gd name="T51" fmla="*/ 0 h 10"/>
                <a:gd name="T52" fmla="*/ 1 w 12"/>
                <a:gd name="T53" fmla="*/ 0 h 10"/>
                <a:gd name="T54" fmla="*/ 1 w 12"/>
                <a:gd name="T55" fmla="*/ 0 h 10"/>
                <a:gd name="T56" fmla="*/ 1 w 12"/>
                <a:gd name="T57" fmla="*/ 0 h 10"/>
                <a:gd name="T58" fmla="*/ 1 w 12"/>
                <a:gd name="T59" fmla="*/ 0 h 10"/>
                <a:gd name="T60" fmla="*/ 1 w 12"/>
                <a:gd name="T61" fmla="*/ 0 h 10"/>
                <a:gd name="T62" fmla="*/ 1 w 12"/>
                <a:gd name="T63" fmla="*/ 0 h 10"/>
                <a:gd name="T64" fmla="*/ 1 w 12"/>
                <a:gd name="T65" fmla="*/ 0 h 10"/>
                <a:gd name="T66" fmla="*/ 1 w 12"/>
                <a:gd name="T67" fmla="*/ 0 h 10"/>
                <a:gd name="T68" fmla="*/ 1 w 12"/>
                <a:gd name="T69" fmla="*/ 0 h 10"/>
                <a:gd name="T70" fmla="*/ 1 w 12"/>
                <a:gd name="T71" fmla="*/ 0 h 10"/>
                <a:gd name="T72" fmla="*/ 1 w 12"/>
                <a:gd name="T73" fmla="*/ 0 h 10"/>
                <a:gd name="T74" fmla="*/ 1 w 12"/>
                <a:gd name="T75" fmla="*/ 0 h 10"/>
                <a:gd name="T76" fmla="*/ 1 w 12"/>
                <a:gd name="T77" fmla="*/ 0 h 10"/>
                <a:gd name="T78" fmla="*/ 1 w 12"/>
                <a:gd name="T79" fmla="*/ 0 h 10"/>
                <a:gd name="T80" fmla="*/ 1 w 12"/>
                <a:gd name="T81" fmla="*/ 0 h 10"/>
                <a:gd name="T82" fmla="*/ 1 w 12"/>
                <a:gd name="T83" fmla="*/ 0 h 10"/>
                <a:gd name="T84" fmla="*/ 1 w 12"/>
                <a:gd name="T85" fmla="*/ 0 h 10"/>
                <a:gd name="T86" fmla="*/ 1 w 12"/>
                <a:gd name="T87" fmla="*/ 0 h 10"/>
                <a:gd name="T88" fmla="*/ 1 w 12"/>
                <a:gd name="T89" fmla="*/ 0 h 10"/>
                <a:gd name="T90" fmla="*/ 1 w 12"/>
                <a:gd name="T91" fmla="*/ 0 h 10"/>
                <a:gd name="T92" fmla="*/ 1 w 12"/>
                <a:gd name="T93" fmla="*/ 0 h 10"/>
                <a:gd name="T94" fmla="*/ 1 w 12"/>
                <a:gd name="T95" fmla="*/ 0 h 10"/>
                <a:gd name="T96" fmla="*/ 1 w 12"/>
                <a:gd name="T97" fmla="*/ 0 h 1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2"/>
                <a:gd name="T148" fmla="*/ 0 h 10"/>
                <a:gd name="T149" fmla="*/ 12 w 12"/>
                <a:gd name="T150" fmla="*/ 10 h 1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2" h="10">
                  <a:moveTo>
                    <a:pt x="0" y="10"/>
                  </a:moveTo>
                  <a:lnTo>
                    <a:pt x="0" y="0"/>
                  </a:lnTo>
                  <a:lnTo>
                    <a:pt x="12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06" name="Freeform 355"/>
            <p:cNvSpPr>
              <a:spLocks/>
            </p:cNvSpPr>
            <p:nvPr/>
          </p:nvSpPr>
          <p:spPr bwMode="auto">
            <a:xfrm rot="-5388437">
              <a:off x="4224" y="3271"/>
              <a:ext cx="8" cy="9"/>
            </a:xfrm>
            <a:custGeom>
              <a:avLst/>
              <a:gdLst>
                <a:gd name="T0" fmla="*/ 0 w 11"/>
                <a:gd name="T1" fmla="*/ 5 h 10"/>
                <a:gd name="T2" fmla="*/ 0 w 11"/>
                <a:gd name="T3" fmla="*/ 5 h 10"/>
                <a:gd name="T4" fmla="*/ 0 w 11"/>
                <a:gd name="T5" fmla="*/ 5 h 10"/>
                <a:gd name="T6" fmla="*/ 0 w 11"/>
                <a:gd name="T7" fmla="*/ 5 h 10"/>
                <a:gd name="T8" fmla="*/ 0 w 11"/>
                <a:gd name="T9" fmla="*/ 5 h 10"/>
                <a:gd name="T10" fmla="*/ 0 w 11"/>
                <a:gd name="T11" fmla="*/ 5 h 10"/>
                <a:gd name="T12" fmla="*/ 0 w 11"/>
                <a:gd name="T13" fmla="*/ 5 h 10"/>
                <a:gd name="T14" fmla="*/ 0 w 11"/>
                <a:gd name="T15" fmla="*/ 5 h 10"/>
                <a:gd name="T16" fmla="*/ 0 w 11"/>
                <a:gd name="T17" fmla="*/ 5 h 10"/>
                <a:gd name="T18" fmla="*/ 0 w 11"/>
                <a:gd name="T19" fmla="*/ 5 h 10"/>
                <a:gd name="T20" fmla="*/ 0 w 11"/>
                <a:gd name="T21" fmla="*/ 5 h 10"/>
                <a:gd name="T22" fmla="*/ 0 w 11"/>
                <a:gd name="T23" fmla="*/ 5 h 10"/>
                <a:gd name="T24" fmla="*/ 0 w 11"/>
                <a:gd name="T25" fmla="*/ 0 h 10"/>
                <a:gd name="T26" fmla="*/ 0 w 11"/>
                <a:gd name="T27" fmla="*/ 0 h 10"/>
                <a:gd name="T28" fmla="*/ 0 w 11"/>
                <a:gd name="T29" fmla="*/ 0 h 10"/>
                <a:gd name="T30" fmla="*/ 0 w 11"/>
                <a:gd name="T31" fmla="*/ 0 h 10"/>
                <a:gd name="T32" fmla="*/ 0 w 11"/>
                <a:gd name="T33" fmla="*/ 0 h 10"/>
                <a:gd name="T34" fmla="*/ 0 w 11"/>
                <a:gd name="T35" fmla="*/ 0 h 10"/>
                <a:gd name="T36" fmla="*/ 0 w 11"/>
                <a:gd name="T37" fmla="*/ 0 h 10"/>
                <a:gd name="T38" fmla="*/ 0 w 11"/>
                <a:gd name="T39" fmla="*/ 0 h 10"/>
                <a:gd name="T40" fmla="*/ 0 w 11"/>
                <a:gd name="T41" fmla="*/ 0 h 10"/>
                <a:gd name="T42" fmla="*/ 0 w 11"/>
                <a:gd name="T43" fmla="*/ 0 h 10"/>
                <a:gd name="T44" fmla="*/ 0 w 11"/>
                <a:gd name="T45" fmla="*/ 0 h 10"/>
                <a:gd name="T46" fmla="*/ 0 w 11"/>
                <a:gd name="T47" fmla="*/ 0 h 10"/>
                <a:gd name="T48" fmla="*/ 0 w 11"/>
                <a:gd name="T49" fmla="*/ 0 h 10"/>
                <a:gd name="T50" fmla="*/ 0 w 11"/>
                <a:gd name="T51" fmla="*/ 0 h 10"/>
                <a:gd name="T52" fmla="*/ 0 w 11"/>
                <a:gd name="T53" fmla="*/ 0 h 10"/>
                <a:gd name="T54" fmla="*/ 0 w 11"/>
                <a:gd name="T55" fmla="*/ 0 h 10"/>
                <a:gd name="T56" fmla="*/ 1 w 11"/>
                <a:gd name="T57" fmla="*/ 0 h 10"/>
                <a:gd name="T58" fmla="*/ 1 w 11"/>
                <a:gd name="T59" fmla="*/ 0 h 10"/>
                <a:gd name="T60" fmla="*/ 1 w 11"/>
                <a:gd name="T61" fmla="*/ 0 h 10"/>
                <a:gd name="T62" fmla="*/ 1 w 11"/>
                <a:gd name="T63" fmla="*/ 0 h 10"/>
                <a:gd name="T64" fmla="*/ 1 w 11"/>
                <a:gd name="T65" fmla="*/ 0 h 10"/>
                <a:gd name="T66" fmla="*/ 1 w 11"/>
                <a:gd name="T67" fmla="*/ 0 h 10"/>
                <a:gd name="T68" fmla="*/ 1 w 11"/>
                <a:gd name="T69" fmla="*/ 0 h 10"/>
                <a:gd name="T70" fmla="*/ 1 w 11"/>
                <a:gd name="T71" fmla="*/ 0 h 10"/>
                <a:gd name="T72" fmla="*/ 1 w 11"/>
                <a:gd name="T73" fmla="*/ 0 h 10"/>
                <a:gd name="T74" fmla="*/ 1 w 11"/>
                <a:gd name="T75" fmla="*/ 0 h 10"/>
                <a:gd name="T76" fmla="*/ 1 w 11"/>
                <a:gd name="T77" fmla="*/ 0 h 10"/>
                <a:gd name="T78" fmla="*/ 1 w 11"/>
                <a:gd name="T79" fmla="*/ 0 h 10"/>
                <a:gd name="T80" fmla="*/ 1 w 11"/>
                <a:gd name="T81" fmla="*/ 0 h 10"/>
                <a:gd name="T82" fmla="*/ 1 w 11"/>
                <a:gd name="T83" fmla="*/ 0 h 10"/>
                <a:gd name="T84" fmla="*/ 1 w 11"/>
                <a:gd name="T85" fmla="*/ 0 h 10"/>
                <a:gd name="T86" fmla="*/ 1 w 11"/>
                <a:gd name="T87" fmla="*/ 0 h 10"/>
                <a:gd name="T88" fmla="*/ 1 w 11"/>
                <a:gd name="T89" fmla="*/ 0 h 10"/>
                <a:gd name="T90" fmla="*/ 1 w 11"/>
                <a:gd name="T91" fmla="*/ 0 h 10"/>
                <a:gd name="T92" fmla="*/ 1 w 11"/>
                <a:gd name="T93" fmla="*/ 0 h 10"/>
                <a:gd name="T94" fmla="*/ 1 w 11"/>
                <a:gd name="T95" fmla="*/ 0 h 10"/>
                <a:gd name="T96" fmla="*/ 1 w 11"/>
                <a:gd name="T97" fmla="*/ 0 h 10"/>
                <a:gd name="T98" fmla="*/ 1 w 11"/>
                <a:gd name="T99" fmla="*/ 0 h 1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"/>
                <a:gd name="T151" fmla="*/ 0 h 10"/>
                <a:gd name="T152" fmla="*/ 11 w 11"/>
                <a:gd name="T153" fmla="*/ 10 h 1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" h="10">
                  <a:moveTo>
                    <a:pt x="0" y="1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07" name="Freeform 356"/>
            <p:cNvSpPr>
              <a:spLocks/>
            </p:cNvSpPr>
            <p:nvPr/>
          </p:nvSpPr>
          <p:spPr bwMode="auto">
            <a:xfrm rot="-5388437">
              <a:off x="4223" y="3270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w 1"/>
                <a:gd name="T21" fmla="*/ 0 h 1"/>
                <a:gd name="T22" fmla="*/ 0 w 1"/>
                <a:gd name="T23" fmla="*/ 0 h 1"/>
                <a:gd name="T24" fmla="*/ 0 w 1"/>
                <a:gd name="T25" fmla="*/ 0 h 1"/>
                <a:gd name="T26" fmla="*/ 0 w 1"/>
                <a:gd name="T27" fmla="*/ 0 h 1"/>
                <a:gd name="T28" fmla="*/ 0 w 1"/>
                <a:gd name="T29" fmla="*/ 0 h 1"/>
                <a:gd name="T30" fmla="*/ 0 w 1"/>
                <a:gd name="T31" fmla="*/ 0 h 1"/>
                <a:gd name="T32" fmla="*/ 0 w 1"/>
                <a:gd name="T33" fmla="*/ 0 h 1"/>
                <a:gd name="T34" fmla="*/ 0 w 1"/>
                <a:gd name="T35" fmla="*/ 0 h 1"/>
                <a:gd name="T36" fmla="*/ 0 w 1"/>
                <a:gd name="T37" fmla="*/ 0 h 1"/>
                <a:gd name="T38" fmla="*/ 0 w 1"/>
                <a:gd name="T39" fmla="*/ 0 h 1"/>
                <a:gd name="T40" fmla="*/ 0 w 1"/>
                <a:gd name="T41" fmla="*/ 0 h 1"/>
                <a:gd name="T42" fmla="*/ 0 w 1"/>
                <a:gd name="T43" fmla="*/ 0 h 1"/>
                <a:gd name="T44" fmla="*/ 0 w 1"/>
                <a:gd name="T45" fmla="*/ 0 h 1"/>
                <a:gd name="T46" fmla="*/ 0 w 1"/>
                <a:gd name="T47" fmla="*/ 0 h 1"/>
                <a:gd name="T48" fmla="*/ 0 w 1"/>
                <a:gd name="T49" fmla="*/ 0 h 1"/>
                <a:gd name="T50" fmla="*/ 0 w 1"/>
                <a:gd name="T51" fmla="*/ 0 h 1"/>
                <a:gd name="T52" fmla="*/ 0 w 1"/>
                <a:gd name="T53" fmla="*/ 0 h 1"/>
                <a:gd name="T54" fmla="*/ 0 w 1"/>
                <a:gd name="T55" fmla="*/ 0 h 1"/>
                <a:gd name="T56" fmla="*/ 0 w 1"/>
                <a:gd name="T57" fmla="*/ 0 h 1"/>
                <a:gd name="T58" fmla="*/ 0 w 1"/>
                <a:gd name="T59" fmla="*/ 0 h 1"/>
                <a:gd name="T60" fmla="*/ 0 w 1"/>
                <a:gd name="T61" fmla="*/ 0 h 1"/>
                <a:gd name="T62" fmla="*/ 0 w 1"/>
                <a:gd name="T63" fmla="*/ 0 h 1"/>
                <a:gd name="T64" fmla="*/ 0 w 1"/>
                <a:gd name="T65" fmla="*/ 0 h 1"/>
                <a:gd name="T66" fmla="*/ 0 w 1"/>
                <a:gd name="T67" fmla="*/ 0 h 1"/>
                <a:gd name="T68" fmla="*/ 0 w 1"/>
                <a:gd name="T69" fmla="*/ 0 h 1"/>
                <a:gd name="T70" fmla="*/ 0 w 1"/>
                <a:gd name="T71" fmla="*/ 0 h 1"/>
                <a:gd name="T72" fmla="*/ 0 w 1"/>
                <a:gd name="T73" fmla="*/ 0 h 1"/>
                <a:gd name="T74" fmla="*/ 0 w 1"/>
                <a:gd name="T75" fmla="*/ 0 h 1"/>
                <a:gd name="T76" fmla="*/ 0 w 1"/>
                <a:gd name="T77" fmla="*/ 0 h 1"/>
                <a:gd name="T78" fmla="*/ 0 w 1"/>
                <a:gd name="T79" fmla="*/ 0 h 1"/>
                <a:gd name="T80" fmla="*/ 0 w 1"/>
                <a:gd name="T81" fmla="*/ 0 h 1"/>
                <a:gd name="T82" fmla="*/ 0 w 1"/>
                <a:gd name="T83" fmla="*/ 0 h 1"/>
                <a:gd name="T84" fmla="*/ 0 w 1"/>
                <a:gd name="T85" fmla="*/ 0 h 1"/>
                <a:gd name="T86" fmla="*/ 0 w 1"/>
                <a:gd name="T87" fmla="*/ 0 h 1"/>
                <a:gd name="T88" fmla="*/ 0 w 1"/>
                <a:gd name="T89" fmla="*/ 0 h 1"/>
                <a:gd name="T90" fmla="*/ 0 w 1"/>
                <a:gd name="T91" fmla="*/ 0 h 1"/>
                <a:gd name="T92" fmla="*/ 0 w 1"/>
                <a:gd name="T93" fmla="*/ 0 h 1"/>
                <a:gd name="T94" fmla="*/ 0 w 1"/>
                <a:gd name="T95" fmla="*/ 0 h 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"/>
                <a:gd name="T145" fmla="*/ 0 h 1"/>
                <a:gd name="T146" fmla="*/ 1 w 1"/>
                <a:gd name="T147" fmla="*/ 1 h 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08" name="Freeform 357"/>
            <p:cNvSpPr>
              <a:spLocks/>
            </p:cNvSpPr>
            <p:nvPr/>
          </p:nvSpPr>
          <p:spPr bwMode="auto">
            <a:xfrm rot="-5388437">
              <a:off x="4223" y="3262"/>
              <a:ext cx="9" cy="9"/>
            </a:xfrm>
            <a:custGeom>
              <a:avLst/>
              <a:gdLst>
                <a:gd name="T0" fmla="*/ 0 w 12"/>
                <a:gd name="T1" fmla="*/ 0 h 10"/>
                <a:gd name="T2" fmla="*/ 0 w 12"/>
                <a:gd name="T3" fmla="*/ 0 h 10"/>
                <a:gd name="T4" fmla="*/ 0 w 12"/>
                <a:gd name="T5" fmla="*/ 0 h 10"/>
                <a:gd name="T6" fmla="*/ 0 w 12"/>
                <a:gd name="T7" fmla="*/ 0 h 10"/>
                <a:gd name="T8" fmla="*/ 0 w 12"/>
                <a:gd name="T9" fmla="*/ 0 h 10"/>
                <a:gd name="T10" fmla="*/ 0 w 12"/>
                <a:gd name="T11" fmla="*/ 0 h 10"/>
                <a:gd name="T12" fmla="*/ 0 w 12"/>
                <a:gd name="T13" fmla="*/ 0 h 10"/>
                <a:gd name="T14" fmla="*/ 0 w 12"/>
                <a:gd name="T15" fmla="*/ 0 h 10"/>
                <a:gd name="T16" fmla="*/ 0 w 12"/>
                <a:gd name="T17" fmla="*/ 0 h 10"/>
                <a:gd name="T18" fmla="*/ 0 w 12"/>
                <a:gd name="T19" fmla="*/ 0 h 10"/>
                <a:gd name="T20" fmla="*/ 0 w 12"/>
                <a:gd name="T21" fmla="*/ 0 h 10"/>
                <a:gd name="T22" fmla="*/ 0 w 12"/>
                <a:gd name="T23" fmla="*/ 0 h 10"/>
                <a:gd name="T24" fmla="*/ 0 w 12"/>
                <a:gd name="T25" fmla="*/ 0 h 10"/>
                <a:gd name="T26" fmla="*/ 0 w 12"/>
                <a:gd name="T27" fmla="*/ 0 h 10"/>
                <a:gd name="T28" fmla="*/ 0 w 12"/>
                <a:gd name="T29" fmla="*/ 0 h 10"/>
                <a:gd name="T30" fmla="*/ 0 w 12"/>
                <a:gd name="T31" fmla="*/ 0 h 10"/>
                <a:gd name="T32" fmla="*/ 0 w 12"/>
                <a:gd name="T33" fmla="*/ 0 h 10"/>
                <a:gd name="T34" fmla="*/ 0 w 12"/>
                <a:gd name="T35" fmla="*/ 0 h 10"/>
                <a:gd name="T36" fmla="*/ 0 w 12"/>
                <a:gd name="T37" fmla="*/ 0 h 10"/>
                <a:gd name="T38" fmla="*/ 0 w 12"/>
                <a:gd name="T39" fmla="*/ 0 h 10"/>
                <a:gd name="T40" fmla="*/ 0 w 12"/>
                <a:gd name="T41" fmla="*/ 0 h 10"/>
                <a:gd name="T42" fmla="*/ 0 w 12"/>
                <a:gd name="T43" fmla="*/ 0 h 10"/>
                <a:gd name="T44" fmla="*/ 0 w 12"/>
                <a:gd name="T45" fmla="*/ 0 h 10"/>
                <a:gd name="T46" fmla="*/ 0 w 12"/>
                <a:gd name="T47" fmla="*/ 0 h 10"/>
                <a:gd name="T48" fmla="*/ 0 w 12"/>
                <a:gd name="T49" fmla="*/ 0 h 10"/>
                <a:gd name="T50" fmla="*/ 0 w 12"/>
                <a:gd name="T51" fmla="*/ 0 h 10"/>
                <a:gd name="T52" fmla="*/ 2 w 12"/>
                <a:gd name="T53" fmla="*/ 0 h 10"/>
                <a:gd name="T54" fmla="*/ 2 w 12"/>
                <a:gd name="T55" fmla="*/ 0 h 10"/>
                <a:gd name="T56" fmla="*/ 2 w 12"/>
                <a:gd name="T57" fmla="*/ 0 h 10"/>
                <a:gd name="T58" fmla="*/ 2 w 12"/>
                <a:gd name="T59" fmla="*/ 0 h 10"/>
                <a:gd name="T60" fmla="*/ 2 w 12"/>
                <a:gd name="T61" fmla="*/ 0 h 10"/>
                <a:gd name="T62" fmla="*/ 2 w 12"/>
                <a:gd name="T63" fmla="*/ 0 h 10"/>
                <a:gd name="T64" fmla="*/ 2 w 12"/>
                <a:gd name="T65" fmla="*/ 0 h 10"/>
                <a:gd name="T66" fmla="*/ 2 w 12"/>
                <a:gd name="T67" fmla="*/ 0 h 10"/>
                <a:gd name="T68" fmla="*/ 2 w 12"/>
                <a:gd name="T69" fmla="*/ 0 h 10"/>
                <a:gd name="T70" fmla="*/ 2 w 12"/>
                <a:gd name="T71" fmla="*/ 0 h 10"/>
                <a:gd name="T72" fmla="*/ 2 w 12"/>
                <a:gd name="T73" fmla="*/ 0 h 10"/>
                <a:gd name="T74" fmla="*/ 2 w 12"/>
                <a:gd name="T75" fmla="*/ 0 h 10"/>
                <a:gd name="T76" fmla="*/ 2 w 12"/>
                <a:gd name="T77" fmla="*/ 0 h 10"/>
                <a:gd name="T78" fmla="*/ 2 w 12"/>
                <a:gd name="T79" fmla="*/ 0 h 10"/>
                <a:gd name="T80" fmla="*/ 2 w 12"/>
                <a:gd name="T81" fmla="*/ 0 h 10"/>
                <a:gd name="T82" fmla="*/ 2 w 12"/>
                <a:gd name="T83" fmla="*/ 5 h 10"/>
                <a:gd name="T84" fmla="*/ 2 w 12"/>
                <a:gd name="T85" fmla="*/ 5 h 10"/>
                <a:gd name="T86" fmla="*/ 2 w 12"/>
                <a:gd name="T87" fmla="*/ 5 h 10"/>
                <a:gd name="T88" fmla="*/ 2 w 12"/>
                <a:gd name="T89" fmla="*/ 5 h 10"/>
                <a:gd name="T90" fmla="*/ 2 w 12"/>
                <a:gd name="T91" fmla="*/ 5 h 10"/>
                <a:gd name="T92" fmla="*/ 2 w 12"/>
                <a:gd name="T93" fmla="*/ 5 h 10"/>
                <a:gd name="T94" fmla="*/ 2 w 12"/>
                <a:gd name="T95" fmla="*/ 5 h 10"/>
                <a:gd name="T96" fmla="*/ 2 w 12"/>
                <a:gd name="T97" fmla="*/ 5 h 10"/>
                <a:gd name="T98" fmla="*/ 2 w 12"/>
                <a:gd name="T99" fmla="*/ 5 h 10"/>
                <a:gd name="T100" fmla="*/ 2 w 12"/>
                <a:gd name="T101" fmla="*/ 5 h 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0"/>
                <a:gd name="T155" fmla="*/ 12 w 12"/>
                <a:gd name="T156" fmla="*/ 10 h 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0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1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09" name="Freeform 358"/>
            <p:cNvSpPr>
              <a:spLocks/>
            </p:cNvSpPr>
            <p:nvPr/>
          </p:nvSpPr>
          <p:spPr bwMode="auto">
            <a:xfrm rot="-5388437">
              <a:off x="4229" y="3257"/>
              <a:ext cx="9" cy="1"/>
            </a:xfrm>
            <a:custGeom>
              <a:avLst/>
              <a:gdLst>
                <a:gd name="T0" fmla="*/ 0 w 12"/>
                <a:gd name="T1" fmla="*/ 0 h 1"/>
                <a:gd name="T2" fmla="*/ 0 w 12"/>
                <a:gd name="T3" fmla="*/ 0 h 1"/>
                <a:gd name="T4" fmla="*/ 0 w 12"/>
                <a:gd name="T5" fmla="*/ 0 h 1"/>
                <a:gd name="T6" fmla="*/ 0 w 12"/>
                <a:gd name="T7" fmla="*/ 0 h 1"/>
                <a:gd name="T8" fmla="*/ 0 w 12"/>
                <a:gd name="T9" fmla="*/ 0 h 1"/>
                <a:gd name="T10" fmla="*/ 0 w 12"/>
                <a:gd name="T11" fmla="*/ 0 h 1"/>
                <a:gd name="T12" fmla="*/ 0 w 12"/>
                <a:gd name="T13" fmla="*/ 0 h 1"/>
                <a:gd name="T14" fmla="*/ 0 w 12"/>
                <a:gd name="T15" fmla="*/ 0 h 1"/>
                <a:gd name="T16" fmla="*/ 0 w 12"/>
                <a:gd name="T17" fmla="*/ 0 h 1"/>
                <a:gd name="T18" fmla="*/ 0 w 12"/>
                <a:gd name="T19" fmla="*/ 0 h 1"/>
                <a:gd name="T20" fmla="*/ 0 w 12"/>
                <a:gd name="T21" fmla="*/ 0 h 1"/>
                <a:gd name="T22" fmla="*/ 0 w 12"/>
                <a:gd name="T23" fmla="*/ 0 h 1"/>
                <a:gd name="T24" fmla="*/ 0 w 12"/>
                <a:gd name="T25" fmla="*/ 0 h 1"/>
                <a:gd name="T26" fmla="*/ 0 w 12"/>
                <a:gd name="T27" fmla="*/ 0 h 1"/>
                <a:gd name="T28" fmla="*/ 0 w 12"/>
                <a:gd name="T29" fmla="*/ 0 h 1"/>
                <a:gd name="T30" fmla="*/ 0 w 12"/>
                <a:gd name="T31" fmla="*/ 0 h 1"/>
                <a:gd name="T32" fmla="*/ 0 w 12"/>
                <a:gd name="T33" fmla="*/ 0 h 1"/>
                <a:gd name="T34" fmla="*/ 0 w 12"/>
                <a:gd name="T35" fmla="*/ 0 h 1"/>
                <a:gd name="T36" fmla="*/ 0 w 12"/>
                <a:gd name="T37" fmla="*/ 0 h 1"/>
                <a:gd name="T38" fmla="*/ 0 w 12"/>
                <a:gd name="T39" fmla="*/ 0 h 1"/>
                <a:gd name="T40" fmla="*/ 0 w 12"/>
                <a:gd name="T41" fmla="*/ 0 h 1"/>
                <a:gd name="T42" fmla="*/ 0 w 12"/>
                <a:gd name="T43" fmla="*/ 0 h 1"/>
                <a:gd name="T44" fmla="*/ 0 w 12"/>
                <a:gd name="T45" fmla="*/ 0 h 1"/>
                <a:gd name="T46" fmla="*/ 0 w 12"/>
                <a:gd name="T47" fmla="*/ 0 h 1"/>
                <a:gd name="T48" fmla="*/ 0 w 12"/>
                <a:gd name="T49" fmla="*/ 0 h 1"/>
                <a:gd name="T50" fmla="*/ 0 w 12"/>
                <a:gd name="T51" fmla="*/ 0 h 1"/>
                <a:gd name="T52" fmla="*/ 0 w 12"/>
                <a:gd name="T53" fmla="*/ 0 h 1"/>
                <a:gd name="T54" fmla="*/ 0 w 12"/>
                <a:gd name="T55" fmla="*/ 0 h 1"/>
                <a:gd name="T56" fmla="*/ 0 w 12"/>
                <a:gd name="T57" fmla="*/ 0 h 1"/>
                <a:gd name="T58" fmla="*/ 0 w 12"/>
                <a:gd name="T59" fmla="*/ 0 h 1"/>
                <a:gd name="T60" fmla="*/ 0 w 12"/>
                <a:gd name="T61" fmla="*/ 0 h 1"/>
                <a:gd name="T62" fmla="*/ 0 w 12"/>
                <a:gd name="T63" fmla="*/ 0 h 1"/>
                <a:gd name="T64" fmla="*/ 0 w 12"/>
                <a:gd name="T65" fmla="*/ 0 h 1"/>
                <a:gd name="T66" fmla="*/ 0 w 12"/>
                <a:gd name="T67" fmla="*/ 0 h 1"/>
                <a:gd name="T68" fmla="*/ 0 w 12"/>
                <a:gd name="T69" fmla="*/ 0 h 1"/>
                <a:gd name="T70" fmla="*/ 0 w 12"/>
                <a:gd name="T71" fmla="*/ 0 h 1"/>
                <a:gd name="T72" fmla="*/ 0 w 12"/>
                <a:gd name="T73" fmla="*/ 0 h 1"/>
                <a:gd name="T74" fmla="*/ 0 w 12"/>
                <a:gd name="T75" fmla="*/ 0 h 1"/>
                <a:gd name="T76" fmla="*/ 0 w 12"/>
                <a:gd name="T77" fmla="*/ 0 h 1"/>
                <a:gd name="T78" fmla="*/ 0 w 12"/>
                <a:gd name="T79" fmla="*/ 0 h 1"/>
                <a:gd name="T80" fmla="*/ 0 w 12"/>
                <a:gd name="T81" fmla="*/ 0 h 1"/>
                <a:gd name="T82" fmla="*/ 0 w 12"/>
                <a:gd name="T83" fmla="*/ 0 h 1"/>
                <a:gd name="T84" fmla="*/ 0 w 12"/>
                <a:gd name="T85" fmla="*/ 0 h 1"/>
                <a:gd name="T86" fmla="*/ 2 w 12"/>
                <a:gd name="T87" fmla="*/ 0 h 1"/>
                <a:gd name="T88" fmla="*/ 2 w 12"/>
                <a:gd name="T89" fmla="*/ 0 h 1"/>
                <a:gd name="T90" fmla="*/ 2 w 12"/>
                <a:gd name="T91" fmla="*/ 0 h 1"/>
                <a:gd name="T92" fmla="*/ 2 w 12"/>
                <a:gd name="T93" fmla="*/ 0 h 1"/>
                <a:gd name="T94" fmla="*/ 2 w 12"/>
                <a:gd name="T95" fmla="*/ 0 h 1"/>
                <a:gd name="T96" fmla="*/ 2 w 12"/>
                <a:gd name="T97" fmla="*/ 0 h 1"/>
                <a:gd name="T98" fmla="*/ 2 w 12"/>
                <a:gd name="T99" fmla="*/ 0 h 1"/>
                <a:gd name="T100" fmla="*/ 2 w 12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"/>
                <a:gd name="T155" fmla="*/ 12 w 12"/>
                <a:gd name="T156" fmla="*/ 1 h 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10" name="Freeform 359"/>
            <p:cNvSpPr>
              <a:spLocks/>
            </p:cNvSpPr>
            <p:nvPr/>
          </p:nvSpPr>
          <p:spPr bwMode="auto">
            <a:xfrm rot="-5388437">
              <a:off x="4242" y="3245"/>
              <a:ext cx="0" cy="18"/>
            </a:xfrm>
            <a:custGeom>
              <a:avLst/>
              <a:gdLst>
                <a:gd name="T0" fmla="*/ 0 h 19"/>
                <a:gd name="T1" fmla="*/ 0 h 19"/>
                <a:gd name="T2" fmla="*/ 9 h 19"/>
                <a:gd name="T3" fmla="*/ 9 h 19"/>
                <a:gd name="T4" fmla="*/ 9 h 19"/>
                <a:gd name="T5" fmla="*/ 9 h 19"/>
                <a:gd name="T6" fmla="*/ 9 h 19"/>
                <a:gd name="T7" fmla="*/ 9 h 19"/>
                <a:gd name="T8" fmla="*/ 9 h 19"/>
                <a:gd name="T9" fmla="*/ 9 h 19"/>
                <a:gd name="T10" fmla="*/ 9 h 19"/>
                <a:gd name="T11" fmla="*/ 9 h 19"/>
                <a:gd name="T12" fmla="*/ 9 h 19"/>
                <a:gd name="T13" fmla="*/ 9 h 19"/>
                <a:gd name="T14" fmla="*/ 9 h 19"/>
                <a:gd name="T15" fmla="*/ 9 h 19"/>
                <a:gd name="T16" fmla="*/ 9 h 19"/>
                <a:gd name="T17" fmla="*/ 9 h 19"/>
                <a:gd name="T18" fmla="*/ 9 h 19"/>
                <a:gd name="T19" fmla="*/ 9 h 19"/>
                <a:gd name="T20" fmla="*/ 9 h 19"/>
                <a:gd name="T21" fmla="*/ 9 h 19"/>
                <a:gd name="T22" fmla="*/ 9 h 19"/>
                <a:gd name="T23" fmla="*/ 9 h 19"/>
                <a:gd name="T24" fmla="*/ 9 h 19"/>
                <a:gd name="T25" fmla="*/ 9 h 19"/>
                <a:gd name="T26" fmla="*/ 9 h 19"/>
                <a:gd name="T27" fmla="*/ 9 h 19"/>
                <a:gd name="T28" fmla="*/ 9 h 19"/>
                <a:gd name="T29" fmla="*/ 9 h 19"/>
                <a:gd name="T30" fmla="*/ 9 h 19"/>
                <a:gd name="T31" fmla="*/ 9 h 19"/>
                <a:gd name="T32" fmla="*/ 9 h 19"/>
                <a:gd name="T33" fmla="*/ 9 h 19"/>
                <a:gd name="T34" fmla="*/ 9 h 19"/>
                <a:gd name="T35" fmla="*/ 9 h 19"/>
                <a:gd name="T36" fmla="*/ 9 h 19"/>
                <a:gd name="T37" fmla="*/ 9 h 19"/>
                <a:gd name="T38" fmla="*/ 9 h 19"/>
                <a:gd name="T39" fmla="*/ 9 h 19"/>
                <a:gd name="T40" fmla="*/ 9 h 19"/>
                <a:gd name="T41" fmla="*/ 9 h 19"/>
                <a:gd name="T42" fmla="*/ 9 h 19"/>
                <a:gd name="T43" fmla="*/ 9 h 19"/>
                <a:gd name="T44" fmla="*/ 9 h 19"/>
                <a:gd name="T45" fmla="*/ 9 h 19"/>
                <a:gd name="T46" fmla="*/ 9 h 19"/>
                <a:gd name="T47" fmla="*/ 9 h 19"/>
                <a:gd name="T48" fmla="*/ 9 h 19"/>
                <a:gd name="T49" fmla="*/ 9 h 19"/>
                <a:gd name="T50" fmla="*/ 9 h 19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h 19"/>
                <a:gd name="T103" fmla="*/ 19 h 19"/>
              </a:gdLst>
              <a:ahLst/>
              <a:cxnLst>
                <a:cxn ang="T51">
                  <a:pos x="0" y="T0"/>
                </a:cxn>
                <a:cxn ang="T52">
                  <a:pos x="0" y="T1"/>
                </a:cxn>
                <a:cxn ang="T53">
                  <a:pos x="0" y="T2"/>
                </a:cxn>
                <a:cxn ang="T54">
                  <a:pos x="0" y="T3"/>
                </a:cxn>
                <a:cxn ang="T55">
                  <a:pos x="0" y="T4"/>
                </a:cxn>
                <a:cxn ang="T56">
                  <a:pos x="0" y="T5"/>
                </a:cxn>
                <a:cxn ang="T57">
                  <a:pos x="0" y="T6"/>
                </a:cxn>
                <a:cxn ang="T58">
                  <a:pos x="0" y="T7"/>
                </a:cxn>
                <a:cxn ang="T59">
                  <a:pos x="0" y="T8"/>
                </a:cxn>
                <a:cxn ang="T60">
                  <a:pos x="0" y="T9"/>
                </a:cxn>
                <a:cxn ang="T61">
                  <a:pos x="0" y="T10"/>
                </a:cxn>
                <a:cxn ang="T62">
                  <a:pos x="0" y="T11"/>
                </a:cxn>
                <a:cxn ang="T63">
                  <a:pos x="0" y="T12"/>
                </a:cxn>
                <a:cxn ang="T64">
                  <a:pos x="0" y="T13"/>
                </a:cxn>
                <a:cxn ang="T65">
                  <a:pos x="0" y="T14"/>
                </a:cxn>
                <a:cxn ang="T66">
                  <a:pos x="0" y="T15"/>
                </a:cxn>
                <a:cxn ang="T67">
                  <a:pos x="0" y="T16"/>
                </a:cxn>
                <a:cxn ang="T68">
                  <a:pos x="0" y="T17"/>
                </a:cxn>
                <a:cxn ang="T69">
                  <a:pos x="0" y="T18"/>
                </a:cxn>
                <a:cxn ang="T70">
                  <a:pos x="0" y="T19"/>
                </a:cxn>
                <a:cxn ang="T71">
                  <a:pos x="0" y="T20"/>
                </a:cxn>
                <a:cxn ang="T72">
                  <a:pos x="0" y="T21"/>
                </a:cxn>
                <a:cxn ang="T73">
                  <a:pos x="0" y="T22"/>
                </a:cxn>
                <a:cxn ang="T74">
                  <a:pos x="0" y="T23"/>
                </a:cxn>
                <a:cxn ang="T75">
                  <a:pos x="0" y="T24"/>
                </a:cxn>
                <a:cxn ang="T76">
                  <a:pos x="0" y="T25"/>
                </a:cxn>
                <a:cxn ang="T77">
                  <a:pos x="0" y="T26"/>
                </a:cxn>
                <a:cxn ang="T78">
                  <a:pos x="0" y="T27"/>
                </a:cxn>
                <a:cxn ang="T79">
                  <a:pos x="0" y="T28"/>
                </a:cxn>
                <a:cxn ang="T80">
                  <a:pos x="0" y="T29"/>
                </a:cxn>
                <a:cxn ang="T81">
                  <a:pos x="0" y="T30"/>
                </a:cxn>
                <a:cxn ang="T82">
                  <a:pos x="0" y="T31"/>
                </a:cxn>
                <a:cxn ang="T83">
                  <a:pos x="0" y="T32"/>
                </a:cxn>
                <a:cxn ang="T84">
                  <a:pos x="0" y="T33"/>
                </a:cxn>
                <a:cxn ang="T85">
                  <a:pos x="0" y="T34"/>
                </a:cxn>
                <a:cxn ang="T86">
                  <a:pos x="0" y="T35"/>
                </a:cxn>
                <a:cxn ang="T87">
                  <a:pos x="0" y="T36"/>
                </a:cxn>
                <a:cxn ang="T88">
                  <a:pos x="0" y="T37"/>
                </a:cxn>
                <a:cxn ang="T89">
                  <a:pos x="0" y="T38"/>
                </a:cxn>
                <a:cxn ang="T90">
                  <a:pos x="0" y="T39"/>
                </a:cxn>
                <a:cxn ang="T91">
                  <a:pos x="0" y="T40"/>
                </a:cxn>
                <a:cxn ang="T92">
                  <a:pos x="0" y="T41"/>
                </a:cxn>
                <a:cxn ang="T93">
                  <a:pos x="0" y="T42"/>
                </a:cxn>
                <a:cxn ang="T94">
                  <a:pos x="0" y="T43"/>
                </a:cxn>
                <a:cxn ang="T95">
                  <a:pos x="0" y="T44"/>
                </a:cxn>
                <a:cxn ang="T96">
                  <a:pos x="0" y="T45"/>
                </a:cxn>
                <a:cxn ang="T97">
                  <a:pos x="0" y="T46"/>
                </a:cxn>
                <a:cxn ang="T98">
                  <a:pos x="0" y="T47"/>
                </a:cxn>
                <a:cxn ang="T99">
                  <a:pos x="0" y="T48"/>
                </a:cxn>
                <a:cxn ang="T100">
                  <a:pos x="0" y="T49"/>
                </a:cxn>
                <a:cxn ang="T101">
                  <a:pos x="0" y="T50"/>
                </a:cxn>
              </a:cxnLst>
              <a:rect l="0" t="T102" r="0" b="T103"/>
              <a:pathLst>
                <a:path h="19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19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11" name="Freeform 360"/>
            <p:cNvSpPr>
              <a:spLocks/>
            </p:cNvSpPr>
            <p:nvPr/>
          </p:nvSpPr>
          <p:spPr bwMode="auto">
            <a:xfrm rot="-5388437">
              <a:off x="4256" y="3241"/>
              <a:ext cx="8" cy="18"/>
            </a:xfrm>
            <a:custGeom>
              <a:avLst/>
              <a:gdLst>
                <a:gd name="T0" fmla="*/ 0 w 11"/>
                <a:gd name="T1" fmla="*/ 0 h 20"/>
                <a:gd name="T2" fmla="*/ 0 w 11"/>
                <a:gd name="T3" fmla="*/ 0 h 20"/>
                <a:gd name="T4" fmla="*/ 0 w 11"/>
                <a:gd name="T5" fmla="*/ 0 h 20"/>
                <a:gd name="T6" fmla="*/ 0 w 11"/>
                <a:gd name="T7" fmla="*/ 0 h 20"/>
                <a:gd name="T8" fmla="*/ 0 w 11"/>
                <a:gd name="T9" fmla="*/ 0 h 20"/>
                <a:gd name="T10" fmla="*/ 0 w 11"/>
                <a:gd name="T11" fmla="*/ 0 h 20"/>
                <a:gd name="T12" fmla="*/ 0 w 11"/>
                <a:gd name="T13" fmla="*/ 0 h 20"/>
                <a:gd name="T14" fmla="*/ 0 w 11"/>
                <a:gd name="T15" fmla="*/ 0 h 20"/>
                <a:gd name="T16" fmla="*/ 0 w 11"/>
                <a:gd name="T17" fmla="*/ 0 h 20"/>
                <a:gd name="T18" fmla="*/ 1 w 11"/>
                <a:gd name="T19" fmla="*/ 0 h 20"/>
                <a:gd name="T20" fmla="*/ 1 w 11"/>
                <a:gd name="T21" fmla="*/ 0 h 20"/>
                <a:gd name="T22" fmla="*/ 1 w 11"/>
                <a:gd name="T23" fmla="*/ 0 h 20"/>
                <a:gd name="T24" fmla="*/ 1 w 11"/>
                <a:gd name="T25" fmla="*/ 0 h 20"/>
                <a:gd name="T26" fmla="*/ 1 w 11"/>
                <a:gd name="T27" fmla="*/ 0 h 20"/>
                <a:gd name="T28" fmla="*/ 1 w 11"/>
                <a:gd name="T29" fmla="*/ 0 h 20"/>
                <a:gd name="T30" fmla="*/ 1 w 11"/>
                <a:gd name="T31" fmla="*/ 0 h 20"/>
                <a:gd name="T32" fmla="*/ 1 w 11"/>
                <a:gd name="T33" fmla="*/ 0 h 20"/>
                <a:gd name="T34" fmla="*/ 1 w 11"/>
                <a:gd name="T35" fmla="*/ 0 h 20"/>
                <a:gd name="T36" fmla="*/ 1 w 11"/>
                <a:gd name="T37" fmla="*/ 0 h 20"/>
                <a:gd name="T38" fmla="*/ 1 w 11"/>
                <a:gd name="T39" fmla="*/ 0 h 20"/>
                <a:gd name="T40" fmla="*/ 1 w 11"/>
                <a:gd name="T41" fmla="*/ 5 h 20"/>
                <a:gd name="T42" fmla="*/ 1 w 11"/>
                <a:gd name="T43" fmla="*/ 5 h 20"/>
                <a:gd name="T44" fmla="*/ 1 w 11"/>
                <a:gd name="T45" fmla="*/ 5 h 20"/>
                <a:gd name="T46" fmla="*/ 1 w 11"/>
                <a:gd name="T47" fmla="*/ 5 h 20"/>
                <a:gd name="T48" fmla="*/ 1 w 11"/>
                <a:gd name="T49" fmla="*/ 5 h 20"/>
                <a:gd name="T50" fmla="*/ 1 w 11"/>
                <a:gd name="T51" fmla="*/ 5 h 20"/>
                <a:gd name="T52" fmla="*/ 1 w 11"/>
                <a:gd name="T53" fmla="*/ 5 h 20"/>
                <a:gd name="T54" fmla="*/ 1 w 11"/>
                <a:gd name="T55" fmla="*/ 5 h 20"/>
                <a:gd name="T56" fmla="*/ 1 w 11"/>
                <a:gd name="T57" fmla="*/ 5 h 20"/>
                <a:gd name="T58" fmla="*/ 1 w 11"/>
                <a:gd name="T59" fmla="*/ 5 h 20"/>
                <a:gd name="T60" fmla="*/ 1 w 11"/>
                <a:gd name="T61" fmla="*/ 5 h 20"/>
                <a:gd name="T62" fmla="*/ 1 w 11"/>
                <a:gd name="T63" fmla="*/ 5 h 20"/>
                <a:gd name="T64" fmla="*/ 1 w 11"/>
                <a:gd name="T65" fmla="*/ 5 h 20"/>
                <a:gd name="T66" fmla="*/ 1 w 11"/>
                <a:gd name="T67" fmla="*/ 5 h 20"/>
                <a:gd name="T68" fmla="*/ 1 w 11"/>
                <a:gd name="T69" fmla="*/ 5 h 20"/>
                <a:gd name="T70" fmla="*/ 1 w 11"/>
                <a:gd name="T71" fmla="*/ 5 h 20"/>
                <a:gd name="T72" fmla="*/ 1 w 11"/>
                <a:gd name="T73" fmla="*/ 5 h 20"/>
                <a:gd name="T74" fmla="*/ 1 w 11"/>
                <a:gd name="T75" fmla="*/ 5 h 20"/>
                <a:gd name="T76" fmla="*/ 1 w 11"/>
                <a:gd name="T77" fmla="*/ 5 h 20"/>
                <a:gd name="T78" fmla="*/ 1 w 11"/>
                <a:gd name="T79" fmla="*/ 5 h 20"/>
                <a:gd name="T80" fmla="*/ 1 w 11"/>
                <a:gd name="T81" fmla="*/ 5 h 20"/>
                <a:gd name="T82" fmla="*/ 1 w 11"/>
                <a:gd name="T83" fmla="*/ 5 h 20"/>
                <a:gd name="T84" fmla="*/ 1 w 11"/>
                <a:gd name="T85" fmla="*/ 5 h 20"/>
                <a:gd name="T86" fmla="*/ 1 w 11"/>
                <a:gd name="T87" fmla="*/ 5 h 20"/>
                <a:gd name="T88" fmla="*/ 1 w 11"/>
                <a:gd name="T89" fmla="*/ 5 h 20"/>
                <a:gd name="T90" fmla="*/ 1 w 11"/>
                <a:gd name="T91" fmla="*/ 5 h 20"/>
                <a:gd name="T92" fmla="*/ 1 w 11"/>
                <a:gd name="T93" fmla="*/ 5 h 20"/>
                <a:gd name="T94" fmla="*/ 1 w 11"/>
                <a:gd name="T95" fmla="*/ 5 h 20"/>
                <a:gd name="T96" fmla="*/ 1 w 11"/>
                <a:gd name="T97" fmla="*/ 5 h 20"/>
                <a:gd name="T98" fmla="*/ 1 w 11"/>
                <a:gd name="T99" fmla="*/ 5 h 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"/>
                <a:gd name="T151" fmla="*/ 0 h 20"/>
                <a:gd name="T152" fmla="*/ 11 w 11"/>
                <a:gd name="T153" fmla="*/ 20 h 2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" h="20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10"/>
                  </a:lnTo>
                  <a:lnTo>
                    <a:pt x="11" y="2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12" name="Freeform 361"/>
            <p:cNvSpPr>
              <a:spLocks/>
            </p:cNvSpPr>
            <p:nvPr/>
          </p:nvSpPr>
          <p:spPr bwMode="auto">
            <a:xfrm rot="-5388437">
              <a:off x="4274" y="3233"/>
              <a:ext cx="8" cy="18"/>
            </a:xfrm>
            <a:custGeom>
              <a:avLst/>
              <a:gdLst>
                <a:gd name="T0" fmla="*/ 0 w 12"/>
                <a:gd name="T1" fmla="*/ 0 h 19"/>
                <a:gd name="T2" fmla="*/ 0 w 12"/>
                <a:gd name="T3" fmla="*/ 0 h 19"/>
                <a:gd name="T4" fmla="*/ 0 w 12"/>
                <a:gd name="T5" fmla="*/ 0 h 19"/>
                <a:gd name="T6" fmla="*/ 0 w 12"/>
                <a:gd name="T7" fmla="*/ 0 h 19"/>
                <a:gd name="T8" fmla="*/ 0 w 12"/>
                <a:gd name="T9" fmla="*/ 0 h 19"/>
                <a:gd name="T10" fmla="*/ 0 w 12"/>
                <a:gd name="T11" fmla="*/ 0 h 19"/>
                <a:gd name="T12" fmla="*/ 0 w 12"/>
                <a:gd name="T13" fmla="*/ 0 h 19"/>
                <a:gd name="T14" fmla="*/ 0 w 12"/>
                <a:gd name="T15" fmla="*/ 0 h 19"/>
                <a:gd name="T16" fmla="*/ 0 w 12"/>
                <a:gd name="T17" fmla="*/ 0 h 19"/>
                <a:gd name="T18" fmla="*/ 0 w 12"/>
                <a:gd name="T19" fmla="*/ 0 h 19"/>
                <a:gd name="T20" fmla="*/ 0 w 12"/>
                <a:gd name="T21" fmla="*/ 0 h 19"/>
                <a:gd name="T22" fmla="*/ 0 w 12"/>
                <a:gd name="T23" fmla="*/ 0 h 19"/>
                <a:gd name="T24" fmla="*/ 0 w 12"/>
                <a:gd name="T25" fmla="*/ 0 h 19"/>
                <a:gd name="T26" fmla="*/ 0 w 12"/>
                <a:gd name="T27" fmla="*/ 0 h 19"/>
                <a:gd name="T28" fmla="*/ 0 w 12"/>
                <a:gd name="T29" fmla="*/ 0 h 19"/>
                <a:gd name="T30" fmla="*/ 0 w 12"/>
                <a:gd name="T31" fmla="*/ 0 h 19"/>
                <a:gd name="T32" fmla="*/ 0 w 12"/>
                <a:gd name="T33" fmla="*/ 0 h 19"/>
                <a:gd name="T34" fmla="*/ 0 w 12"/>
                <a:gd name="T35" fmla="*/ 0 h 19"/>
                <a:gd name="T36" fmla="*/ 0 w 12"/>
                <a:gd name="T37" fmla="*/ 0 h 19"/>
                <a:gd name="T38" fmla="*/ 0 w 12"/>
                <a:gd name="T39" fmla="*/ 0 h 19"/>
                <a:gd name="T40" fmla="*/ 0 w 12"/>
                <a:gd name="T41" fmla="*/ 0 h 19"/>
                <a:gd name="T42" fmla="*/ 0 w 12"/>
                <a:gd name="T43" fmla="*/ 0 h 19"/>
                <a:gd name="T44" fmla="*/ 0 w 12"/>
                <a:gd name="T45" fmla="*/ 9 h 19"/>
                <a:gd name="T46" fmla="*/ 0 w 12"/>
                <a:gd name="T47" fmla="*/ 9 h 19"/>
                <a:gd name="T48" fmla="*/ 0 w 12"/>
                <a:gd name="T49" fmla="*/ 9 h 19"/>
                <a:gd name="T50" fmla="*/ 0 w 12"/>
                <a:gd name="T51" fmla="*/ 9 h 19"/>
                <a:gd name="T52" fmla="*/ 0 w 12"/>
                <a:gd name="T53" fmla="*/ 9 h 19"/>
                <a:gd name="T54" fmla="*/ 1 w 12"/>
                <a:gd name="T55" fmla="*/ 9 h 19"/>
                <a:gd name="T56" fmla="*/ 1 w 12"/>
                <a:gd name="T57" fmla="*/ 9 h 19"/>
                <a:gd name="T58" fmla="*/ 1 w 12"/>
                <a:gd name="T59" fmla="*/ 9 h 19"/>
                <a:gd name="T60" fmla="*/ 1 w 12"/>
                <a:gd name="T61" fmla="*/ 9 h 19"/>
                <a:gd name="T62" fmla="*/ 1 w 12"/>
                <a:gd name="T63" fmla="*/ 9 h 19"/>
                <a:gd name="T64" fmla="*/ 1 w 12"/>
                <a:gd name="T65" fmla="*/ 9 h 19"/>
                <a:gd name="T66" fmla="*/ 1 w 12"/>
                <a:gd name="T67" fmla="*/ 9 h 19"/>
                <a:gd name="T68" fmla="*/ 1 w 12"/>
                <a:gd name="T69" fmla="*/ 9 h 19"/>
                <a:gd name="T70" fmla="*/ 1 w 12"/>
                <a:gd name="T71" fmla="*/ 9 h 19"/>
                <a:gd name="T72" fmla="*/ 1 w 12"/>
                <a:gd name="T73" fmla="*/ 9 h 19"/>
                <a:gd name="T74" fmla="*/ 1 w 12"/>
                <a:gd name="T75" fmla="*/ 9 h 19"/>
                <a:gd name="T76" fmla="*/ 1 w 12"/>
                <a:gd name="T77" fmla="*/ 9 h 19"/>
                <a:gd name="T78" fmla="*/ 1 w 12"/>
                <a:gd name="T79" fmla="*/ 9 h 19"/>
                <a:gd name="T80" fmla="*/ 1 w 12"/>
                <a:gd name="T81" fmla="*/ 9 h 19"/>
                <a:gd name="T82" fmla="*/ 1 w 12"/>
                <a:gd name="T83" fmla="*/ 9 h 19"/>
                <a:gd name="T84" fmla="*/ 1 w 12"/>
                <a:gd name="T85" fmla="*/ 9 h 19"/>
                <a:gd name="T86" fmla="*/ 1 w 12"/>
                <a:gd name="T87" fmla="*/ 9 h 19"/>
                <a:gd name="T88" fmla="*/ 1 w 12"/>
                <a:gd name="T89" fmla="*/ 9 h 19"/>
                <a:gd name="T90" fmla="*/ 1 w 12"/>
                <a:gd name="T91" fmla="*/ 9 h 19"/>
                <a:gd name="T92" fmla="*/ 1 w 12"/>
                <a:gd name="T93" fmla="*/ 9 h 19"/>
                <a:gd name="T94" fmla="*/ 1 w 12"/>
                <a:gd name="T95" fmla="*/ 9 h 19"/>
                <a:gd name="T96" fmla="*/ 1 w 12"/>
                <a:gd name="T97" fmla="*/ 9 h 19"/>
                <a:gd name="T98" fmla="*/ 1 w 12"/>
                <a:gd name="T99" fmla="*/ 9 h 19"/>
                <a:gd name="T100" fmla="*/ 1 w 12"/>
                <a:gd name="T101" fmla="*/ 9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9"/>
                <a:gd name="T155" fmla="*/ 12 w 12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9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2" y="10"/>
                  </a:lnTo>
                  <a:lnTo>
                    <a:pt x="12" y="19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13" name="Freeform 362"/>
            <p:cNvSpPr>
              <a:spLocks/>
            </p:cNvSpPr>
            <p:nvPr/>
          </p:nvSpPr>
          <p:spPr bwMode="auto">
            <a:xfrm rot="-5388437">
              <a:off x="4292" y="3225"/>
              <a:ext cx="8" cy="18"/>
            </a:xfrm>
            <a:custGeom>
              <a:avLst/>
              <a:gdLst>
                <a:gd name="T0" fmla="*/ 0 w 11"/>
                <a:gd name="T1" fmla="*/ 0 h 20"/>
                <a:gd name="T2" fmla="*/ 0 w 11"/>
                <a:gd name="T3" fmla="*/ 0 h 20"/>
                <a:gd name="T4" fmla="*/ 0 w 11"/>
                <a:gd name="T5" fmla="*/ 0 h 20"/>
                <a:gd name="T6" fmla="*/ 0 w 11"/>
                <a:gd name="T7" fmla="*/ 0 h 20"/>
                <a:gd name="T8" fmla="*/ 0 w 11"/>
                <a:gd name="T9" fmla="*/ 0 h 20"/>
                <a:gd name="T10" fmla="*/ 0 w 11"/>
                <a:gd name="T11" fmla="*/ 0 h 20"/>
                <a:gd name="T12" fmla="*/ 0 w 11"/>
                <a:gd name="T13" fmla="*/ 0 h 20"/>
                <a:gd name="T14" fmla="*/ 0 w 11"/>
                <a:gd name="T15" fmla="*/ 0 h 20"/>
                <a:gd name="T16" fmla="*/ 0 w 11"/>
                <a:gd name="T17" fmla="*/ 0 h 20"/>
                <a:gd name="T18" fmla="*/ 0 w 11"/>
                <a:gd name="T19" fmla="*/ 0 h 20"/>
                <a:gd name="T20" fmla="*/ 0 w 11"/>
                <a:gd name="T21" fmla="*/ 0 h 20"/>
                <a:gd name="T22" fmla="*/ 0 w 11"/>
                <a:gd name="T23" fmla="*/ 0 h 20"/>
                <a:gd name="T24" fmla="*/ 0 w 11"/>
                <a:gd name="T25" fmla="*/ 0 h 20"/>
                <a:gd name="T26" fmla="*/ 0 w 11"/>
                <a:gd name="T27" fmla="*/ 0 h 20"/>
                <a:gd name="T28" fmla="*/ 0 w 11"/>
                <a:gd name="T29" fmla="*/ 0 h 20"/>
                <a:gd name="T30" fmla="*/ 0 w 11"/>
                <a:gd name="T31" fmla="*/ 0 h 20"/>
                <a:gd name="T32" fmla="*/ 0 w 11"/>
                <a:gd name="T33" fmla="*/ 5 h 20"/>
                <a:gd name="T34" fmla="*/ 0 w 11"/>
                <a:gd name="T35" fmla="*/ 5 h 20"/>
                <a:gd name="T36" fmla="*/ 0 w 11"/>
                <a:gd name="T37" fmla="*/ 5 h 20"/>
                <a:gd name="T38" fmla="*/ 0 w 11"/>
                <a:gd name="T39" fmla="*/ 5 h 20"/>
                <a:gd name="T40" fmla="*/ 0 w 11"/>
                <a:gd name="T41" fmla="*/ 5 h 20"/>
                <a:gd name="T42" fmla="*/ 0 w 11"/>
                <a:gd name="T43" fmla="*/ 5 h 20"/>
                <a:gd name="T44" fmla="*/ 0 w 11"/>
                <a:gd name="T45" fmla="*/ 5 h 20"/>
                <a:gd name="T46" fmla="*/ 0 w 11"/>
                <a:gd name="T47" fmla="*/ 5 h 20"/>
                <a:gd name="T48" fmla="*/ 0 w 11"/>
                <a:gd name="T49" fmla="*/ 5 h 20"/>
                <a:gd name="T50" fmla="*/ 0 w 11"/>
                <a:gd name="T51" fmla="*/ 5 h 20"/>
                <a:gd name="T52" fmla="*/ 0 w 11"/>
                <a:gd name="T53" fmla="*/ 5 h 20"/>
                <a:gd name="T54" fmla="*/ 0 w 11"/>
                <a:gd name="T55" fmla="*/ 5 h 20"/>
                <a:gd name="T56" fmla="*/ 0 w 11"/>
                <a:gd name="T57" fmla="*/ 5 h 20"/>
                <a:gd name="T58" fmla="*/ 0 w 11"/>
                <a:gd name="T59" fmla="*/ 5 h 20"/>
                <a:gd name="T60" fmla="*/ 0 w 11"/>
                <a:gd name="T61" fmla="*/ 5 h 20"/>
                <a:gd name="T62" fmla="*/ 0 w 11"/>
                <a:gd name="T63" fmla="*/ 5 h 20"/>
                <a:gd name="T64" fmla="*/ 0 w 11"/>
                <a:gd name="T65" fmla="*/ 5 h 20"/>
                <a:gd name="T66" fmla="*/ 0 w 11"/>
                <a:gd name="T67" fmla="*/ 5 h 20"/>
                <a:gd name="T68" fmla="*/ 0 w 11"/>
                <a:gd name="T69" fmla="*/ 5 h 20"/>
                <a:gd name="T70" fmla="*/ 0 w 11"/>
                <a:gd name="T71" fmla="*/ 5 h 20"/>
                <a:gd name="T72" fmla="*/ 0 w 11"/>
                <a:gd name="T73" fmla="*/ 5 h 20"/>
                <a:gd name="T74" fmla="*/ 0 w 11"/>
                <a:gd name="T75" fmla="*/ 5 h 20"/>
                <a:gd name="T76" fmla="*/ 0 w 11"/>
                <a:gd name="T77" fmla="*/ 5 h 20"/>
                <a:gd name="T78" fmla="*/ 0 w 11"/>
                <a:gd name="T79" fmla="*/ 5 h 20"/>
                <a:gd name="T80" fmla="*/ 0 w 11"/>
                <a:gd name="T81" fmla="*/ 5 h 20"/>
                <a:gd name="T82" fmla="*/ 0 w 11"/>
                <a:gd name="T83" fmla="*/ 5 h 20"/>
                <a:gd name="T84" fmla="*/ 0 w 11"/>
                <a:gd name="T85" fmla="*/ 5 h 20"/>
                <a:gd name="T86" fmla="*/ 0 w 11"/>
                <a:gd name="T87" fmla="*/ 5 h 20"/>
                <a:gd name="T88" fmla="*/ 1 w 11"/>
                <a:gd name="T89" fmla="*/ 5 h 20"/>
                <a:gd name="T90" fmla="*/ 1 w 11"/>
                <a:gd name="T91" fmla="*/ 5 h 20"/>
                <a:gd name="T92" fmla="*/ 1 w 11"/>
                <a:gd name="T93" fmla="*/ 5 h 20"/>
                <a:gd name="T94" fmla="*/ 1 w 11"/>
                <a:gd name="T95" fmla="*/ 5 h 20"/>
                <a:gd name="T96" fmla="*/ 1 w 11"/>
                <a:gd name="T97" fmla="*/ 5 h 20"/>
                <a:gd name="T98" fmla="*/ 1 w 11"/>
                <a:gd name="T99" fmla="*/ 5 h 20"/>
                <a:gd name="T100" fmla="*/ 1 w 11"/>
                <a:gd name="T101" fmla="*/ 5 h 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20"/>
                <a:gd name="T155" fmla="*/ 11 w 11"/>
                <a:gd name="T156" fmla="*/ 20 h 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2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20"/>
                  </a:lnTo>
                  <a:lnTo>
                    <a:pt x="11" y="2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14" name="Freeform 363"/>
            <p:cNvSpPr>
              <a:spLocks/>
            </p:cNvSpPr>
            <p:nvPr/>
          </p:nvSpPr>
          <p:spPr bwMode="auto">
            <a:xfrm rot="-5388437">
              <a:off x="4318" y="3215"/>
              <a:ext cx="1" cy="27"/>
            </a:xfrm>
            <a:custGeom>
              <a:avLst/>
              <a:gdLst>
                <a:gd name="T0" fmla="*/ 0 w 1"/>
                <a:gd name="T1" fmla="*/ 0 h 29"/>
                <a:gd name="T2" fmla="*/ 0 w 1"/>
                <a:gd name="T3" fmla="*/ 0 h 29"/>
                <a:gd name="T4" fmla="*/ 0 w 1"/>
                <a:gd name="T5" fmla="*/ 0 h 29"/>
                <a:gd name="T6" fmla="*/ 0 w 1"/>
                <a:gd name="T7" fmla="*/ 0 h 29"/>
                <a:gd name="T8" fmla="*/ 0 w 1"/>
                <a:gd name="T9" fmla="*/ 0 h 29"/>
                <a:gd name="T10" fmla="*/ 0 w 1"/>
                <a:gd name="T11" fmla="*/ 0 h 29"/>
                <a:gd name="T12" fmla="*/ 0 w 1"/>
                <a:gd name="T13" fmla="*/ 7 h 29"/>
                <a:gd name="T14" fmla="*/ 0 w 1"/>
                <a:gd name="T15" fmla="*/ 7 h 29"/>
                <a:gd name="T16" fmla="*/ 0 w 1"/>
                <a:gd name="T17" fmla="*/ 7 h 29"/>
                <a:gd name="T18" fmla="*/ 0 w 1"/>
                <a:gd name="T19" fmla="*/ 7 h 29"/>
                <a:gd name="T20" fmla="*/ 0 w 1"/>
                <a:gd name="T21" fmla="*/ 7 h 29"/>
                <a:gd name="T22" fmla="*/ 0 w 1"/>
                <a:gd name="T23" fmla="*/ 7 h 29"/>
                <a:gd name="T24" fmla="*/ 0 w 1"/>
                <a:gd name="T25" fmla="*/ 7 h 29"/>
                <a:gd name="T26" fmla="*/ 0 w 1"/>
                <a:gd name="T27" fmla="*/ 7 h 29"/>
                <a:gd name="T28" fmla="*/ 0 w 1"/>
                <a:gd name="T29" fmla="*/ 7 h 29"/>
                <a:gd name="T30" fmla="*/ 0 w 1"/>
                <a:gd name="T31" fmla="*/ 7 h 29"/>
                <a:gd name="T32" fmla="*/ 0 w 1"/>
                <a:gd name="T33" fmla="*/ 7 h 29"/>
                <a:gd name="T34" fmla="*/ 0 w 1"/>
                <a:gd name="T35" fmla="*/ 7 h 29"/>
                <a:gd name="T36" fmla="*/ 0 w 1"/>
                <a:gd name="T37" fmla="*/ 7 h 29"/>
                <a:gd name="T38" fmla="*/ 0 w 1"/>
                <a:gd name="T39" fmla="*/ 7 h 29"/>
                <a:gd name="T40" fmla="*/ 0 w 1"/>
                <a:gd name="T41" fmla="*/ 7 h 29"/>
                <a:gd name="T42" fmla="*/ 0 w 1"/>
                <a:gd name="T43" fmla="*/ 7 h 29"/>
                <a:gd name="T44" fmla="*/ 0 w 1"/>
                <a:gd name="T45" fmla="*/ 7 h 29"/>
                <a:gd name="T46" fmla="*/ 0 w 1"/>
                <a:gd name="T47" fmla="*/ 7 h 29"/>
                <a:gd name="T48" fmla="*/ 0 w 1"/>
                <a:gd name="T49" fmla="*/ 7 h 29"/>
                <a:gd name="T50" fmla="*/ 0 w 1"/>
                <a:gd name="T51" fmla="*/ 7 h 29"/>
                <a:gd name="T52" fmla="*/ 0 w 1"/>
                <a:gd name="T53" fmla="*/ 7 h 29"/>
                <a:gd name="T54" fmla="*/ 0 w 1"/>
                <a:gd name="T55" fmla="*/ 7 h 29"/>
                <a:gd name="T56" fmla="*/ 0 w 1"/>
                <a:gd name="T57" fmla="*/ 7 h 29"/>
                <a:gd name="T58" fmla="*/ 0 w 1"/>
                <a:gd name="T59" fmla="*/ 7 h 29"/>
                <a:gd name="T60" fmla="*/ 0 w 1"/>
                <a:gd name="T61" fmla="*/ 7 h 29"/>
                <a:gd name="T62" fmla="*/ 0 w 1"/>
                <a:gd name="T63" fmla="*/ 7 h 29"/>
                <a:gd name="T64" fmla="*/ 0 w 1"/>
                <a:gd name="T65" fmla="*/ 7 h 29"/>
                <a:gd name="T66" fmla="*/ 0 w 1"/>
                <a:gd name="T67" fmla="*/ 7 h 29"/>
                <a:gd name="T68" fmla="*/ 0 w 1"/>
                <a:gd name="T69" fmla="*/ 7 h 29"/>
                <a:gd name="T70" fmla="*/ 0 w 1"/>
                <a:gd name="T71" fmla="*/ 7 h 29"/>
                <a:gd name="T72" fmla="*/ 0 w 1"/>
                <a:gd name="T73" fmla="*/ 7 h 29"/>
                <a:gd name="T74" fmla="*/ 0 w 1"/>
                <a:gd name="T75" fmla="*/ 7 h 29"/>
                <a:gd name="T76" fmla="*/ 0 w 1"/>
                <a:gd name="T77" fmla="*/ 7 h 29"/>
                <a:gd name="T78" fmla="*/ 0 w 1"/>
                <a:gd name="T79" fmla="*/ 7 h 29"/>
                <a:gd name="T80" fmla="*/ 0 w 1"/>
                <a:gd name="T81" fmla="*/ 7 h 29"/>
                <a:gd name="T82" fmla="*/ 0 w 1"/>
                <a:gd name="T83" fmla="*/ 7 h 29"/>
                <a:gd name="T84" fmla="*/ 0 w 1"/>
                <a:gd name="T85" fmla="*/ 7 h 29"/>
                <a:gd name="T86" fmla="*/ 0 w 1"/>
                <a:gd name="T87" fmla="*/ 7 h 29"/>
                <a:gd name="T88" fmla="*/ 0 w 1"/>
                <a:gd name="T89" fmla="*/ 7 h 29"/>
                <a:gd name="T90" fmla="*/ 0 w 1"/>
                <a:gd name="T91" fmla="*/ 7 h 29"/>
                <a:gd name="T92" fmla="*/ 0 w 1"/>
                <a:gd name="T93" fmla="*/ 7 h 29"/>
                <a:gd name="T94" fmla="*/ 0 w 1"/>
                <a:gd name="T95" fmla="*/ 7 h 29"/>
                <a:gd name="T96" fmla="*/ 0 w 1"/>
                <a:gd name="T97" fmla="*/ 7 h 29"/>
                <a:gd name="T98" fmla="*/ 0 w 1"/>
                <a:gd name="T99" fmla="*/ 7 h 29"/>
                <a:gd name="T100" fmla="*/ 0 w 1"/>
                <a:gd name="T101" fmla="*/ 7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"/>
                <a:gd name="T154" fmla="*/ 0 h 29"/>
                <a:gd name="T155" fmla="*/ 1 w 1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" h="29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19"/>
                  </a:lnTo>
                  <a:lnTo>
                    <a:pt x="0" y="29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15" name="Freeform 364"/>
            <p:cNvSpPr>
              <a:spLocks/>
            </p:cNvSpPr>
            <p:nvPr/>
          </p:nvSpPr>
          <p:spPr bwMode="auto">
            <a:xfrm rot="-5388437">
              <a:off x="4341" y="3211"/>
              <a:ext cx="9" cy="27"/>
            </a:xfrm>
            <a:custGeom>
              <a:avLst/>
              <a:gdLst>
                <a:gd name="T0" fmla="*/ 0 w 12"/>
                <a:gd name="T1" fmla="*/ 0 h 29"/>
                <a:gd name="T2" fmla="*/ 0 w 12"/>
                <a:gd name="T3" fmla="*/ 0 h 29"/>
                <a:gd name="T4" fmla="*/ 0 w 12"/>
                <a:gd name="T5" fmla="*/ 0 h 29"/>
                <a:gd name="T6" fmla="*/ 0 w 12"/>
                <a:gd name="T7" fmla="*/ 0 h 29"/>
                <a:gd name="T8" fmla="*/ 0 w 12"/>
                <a:gd name="T9" fmla="*/ 0 h 29"/>
                <a:gd name="T10" fmla="*/ 0 w 12"/>
                <a:gd name="T11" fmla="*/ 0 h 29"/>
                <a:gd name="T12" fmla="*/ 0 w 12"/>
                <a:gd name="T13" fmla="*/ 0 h 29"/>
                <a:gd name="T14" fmla="*/ 0 w 12"/>
                <a:gd name="T15" fmla="*/ 0 h 29"/>
                <a:gd name="T16" fmla="*/ 0 w 12"/>
                <a:gd name="T17" fmla="*/ 0 h 29"/>
                <a:gd name="T18" fmla="*/ 0 w 12"/>
                <a:gd name="T19" fmla="*/ 0 h 29"/>
                <a:gd name="T20" fmla="*/ 0 w 12"/>
                <a:gd name="T21" fmla="*/ 0 h 29"/>
                <a:gd name="T22" fmla="*/ 2 w 12"/>
                <a:gd name="T23" fmla="*/ 7 h 29"/>
                <a:gd name="T24" fmla="*/ 2 w 12"/>
                <a:gd name="T25" fmla="*/ 7 h 29"/>
                <a:gd name="T26" fmla="*/ 2 w 12"/>
                <a:gd name="T27" fmla="*/ 7 h 29"/>
                <a:gd name="T28" fmla="*/ 2 w 12"/>
                <a:gd name="T29" fmla="*/ 7 h 29"/>
                <a:gd name="T30" fmla="*/ 2 w 12"/>
                <a:gd name="T31" fmla="*/ 7 h 29"/>
                <a:gd name="T32" fmla="*/ 2 w 12"/>
                <a:gd name="T33" fmla="*/ 7 h 29"/>
                <a:gd name="T34" fmla="*/ 2 w 12"/>
                <a:gd name="T35" fmla="*/ 7 h 29"/>
                <a:gd name="T36" fmla="*/ 2 w 12"/>
                <a:gd name="T37" fmla="*/ 7 h 29"/>
                <a:gd name="T38" fmla="*/ 2 w 12"/>
                <a:gd name="T39" fmla="*/ 7 h 29"/>
                <a:gd name="T40" fmla="*/ 2 w 12"/>
                <a:gd name="T41" fmla="*/ 7 h 29"/>
                <a:gd name="T42" fmla="*/ 2 w 12"/>
                <a:gd name="T43" fmla="*/ 7 h 29"/>
                <a:gd name="T44" fmla="*/ 2 w 12"/>
                <a:gd name="T45" fmla="*/ 7 h 29"/>
                <a:gd name="T46" fmla="*/ 2 w 12"/>
                <a:gd name="T47" fmla="*/ 7 h 29"/>
                <a:gd name="T48" fmla="*/ 2 w 12"/>
                <a:gd name="T49" fmla="*/ 7 h 29"/>
                <a:gd name="T50" fmla="*/ 2 w 12"/>
                <a:gd name="T51" fmla="*/ 7 h 29"/>
                <a:gd name="T52" fmla="*/ 2 w 12"/>
                <a:gd name="T53" fmla="*/ 7 h 29"/>
                <a:gd name="T54" fmla="*/ 2 w 12"/>
                <a:gd name="T55" fmla="*/ 7 h 29"/>
                <a:gd name="T56" fmla="*/ 2 w 12"/>
                <a:gd name="T57" fmla="*/ 7 h 29"/>
                <a:gd name="T58" fmla="*/ 2 w 12"/>
                <a:gd name="T59" fmla="*/ 7 h 29"/>
                <a:gd name="T60" fmla="*/ 2 w 12"/>
                <a:gd name="T61" fmla="*/ 7 h 29"/>
                <a:gd name="T62" fmla="*/ 2 w 12"/>
                <a:gd name="T63" fmla="*/ 7 h 29"/>
                <a:gd name="T64" fmla="*/ 2 w 12"/>
                <a:gd name="T65" fmla="*/ 7 h 29"/>
                <a:gd name="T66" fmla="*/ 2 w 12"/>
                <a:gd name="T67" fmla="*/ 7 h 29"/>
                <a:gd name="T68" fmla="*/ 2 w 12"/>
                <a:gd name="T69" fmla="*/ 7 h 29"/>
                <a:gd name="T70" fmla="*/ 2 w 12"/>
                <a:gd name="T71" fmla="*/ 7 h 29"/>
                <a:gd name="T72" fmla="*/ 2 w 12"/>
                <a:gd name="T73" fmla="*/ 7 h 29"/>
                <a:gd name="T74" fmla="*/ 2 w 12"/>
                <a:gd name="T75" fmla="*/ 7 h 29"/>
                <a:gd name="T76" fmla="*/ 2 w 12"/>
                <a:gd name="T77" fmla="*/ 7 h 29"/>
                <a:gd name="T78" fmla="*/ 2 w 12"/>
                <a:gd name="T79" fmla="*/ 7 h 29"/>
                <a:gd name="T80" fmla="*/ 2 w 12"/>
                <a:gd name="T81" fmla="*/ 7 h 29"/>
                <a:gd name="T82" fmla="*/ 2 w 12"/>
                <a:gd name="T83" fmla="*/ 7 h 29"/>
                <a:gd name="T84" fmla="*/ 2 w 12"/>
                <a:gd name="T85" fmla="*/ 7 h 29"/>
                <a:gd name="T86" fmla="*/ 2 w 12"/>
                <a:gd name="T87" fmla="*/ 7 h 29"/>
                <a:gd name="T88" fmla="*/ 2 w 12"/>
                <a:gd name="T89" fmla="*/ 7 h 29"/>
                <a:gd name="T90" fmla="*/ 2 w 12"/>
                <a:gd name="T91" fmla="*/ 7 h 29"/>
                <a:gd name="T92" fmla="*/ 2 w 12"/>
                <a:gd name="T93" fmla="*/ 7 h 29"/>
                <a:gd name="T94" fmla="*/ 2 w 12"/>
                <a:gd name="T95" fmla="*/ 7 h 29"/>
                <a:gd name="T96" fmla="*/ 2 w 12"/>
                <a:gd name="T97" fmla="*/ 7 h 29"/>
                <a:gd name="T98" fmla="*/ 2 w 12"/>
                <a:gd name="T99" fmla="*/ 7 h 29"/>
                <a:gd name="T100" fmla="*/ 2 w 12"/>
                <a:gd name="T101" fmla="*/ 7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29"/>
                <a:gd name="T155" fmla="*/ 12 w 12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29">
                  <a:moveTo>
                    <a:pt x="0" y="0"/>
                  </a:moveTo>
                  <a:lnTo>
                    <a:pt x="0" y="0"/>
                  </a:lnTo>
                  <a:lnTo>
                    <a:pt x="12" y="10"/>
                  </a:lnTo>
                  <a:lnTo>
                    <a:pt x="12" y="20"/>
                  </a:lnTo>
                  <a:lnTo>
                    <a:pt x="12" y="29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16" name="Freeform 365"/>
            <p:cNvSpPr>
              <a:spLocks/>
            </p:cNvSpPr>
            <p:nvPr/>
          </p:nvSpPr>
          <p:spPr bwMode="auto">
            <a:xfrm rot="-5388437">
              <a:off x="4364" y="3209"/>
              <a:ext cx="8" cy="18"/>
            </a:xfrm>
            <a:custGeom>
              <a:avLst/>
              <a:gdLst>
                <a:gd name="T0" fmla="*/ 0 w 11"/>
                <a:gd name="T1" fmla="*/ 0 h 20"/>
                <a:gd name="T2" fmla="*/ 0 w 11"/>
                <a:gd name="T3" fmla="*/ 0 h 20"/>
                <a:gd name="T4" fmla="*/ 0 w 11"/>
                <a:gd name="T5" fmla="*/ 0 h 20"/>
                <a:gd name="T6" fmla="*/ 0 w 11"/>
                <a:gd name="T7" fmla="*/ 0 h 20"/>
                <a:gd name="T8" fmla="*/ 0 w 11"/>
                <a:gd name="T9" fmla="*/ 0 h 20"/>
                <a:gd name="T10" fmla="*/ 0 w 11"/>
                <a:gd name="T11" fmla="*/ 0 h 20"/>
                <a:gd name="T12" fmla="*/ 0 w 11"/>
                <a:gd name="T13" fmla="*/ 0 h 20"/>
                <a:gd name="T14" fmla="*/ 0 w 11"/>
                <a:gd name="T15" fmla="*/ 0 h 20"/>
                <a:gd name="T16" fmla="*/ 0 w 11"/>
                <a:gd name="T17" fmla="*/ 0 h 20"/>
                <a:gd name="T18" fmla="*/ 0 w 11"/>
                <a:gd name="T19" fmla="*/ 0 h 20"/>
                <a:gd name="T20" fmla="*/ 0 w 11"/>
                <a:gd name="T21" fmla="*/ 0 h 20"/>
                <a:gd name="T22" fmla="*/ 0 w 11"/>
                <a:gd name="T23" fmla="*/ 0 h 20"/>
                <a:gd name="T24" fmla="*/ 0 w 11"/>
                <a:gd name="T25" fmla="*/ 0 h 20"/>
                <a:gd name="T26" fmla="*/ 0 w 11"/>
                <a:gd name="T27" fmla="*/ 0 h 20"/>
                <a:gd name="T28" fmla="*/ 0 w 11"/>
                <a:gd name="T29" fmla="*/ 0 h 20"/>
                <a:gd name="T30" fmla="*/ 0 w 11"/>
                <a:gd name="T31" fmla="*/ 5 h 20"/>
                <a:gd name="T32" fmla="*/ 0 w 11"/>
                <a:gd name="T33" fmla="*/ 5 h 20"/>
                <a:gd name="T34" fmla="*/ 0 w 11"/>
                <a:gd name="T35" fmla="*/ 5 h 20"/>
                <a:gd name="T36" fmla="*/ 0 w 11"/>
                <a:gd name="T37" fmla="*/ 5 h 20"/>
                <a:gd name="T38" fmla="*/ 0 w 11"/>
                <a:gd name="T39" fmla="*/ 5 h 20"/>
                <a:gd name="T40" fmla="*/ 0 w 11"/>
                <a:gd name="T41" fmla="*/ 5 h 20"/>
                <a:gd name="T42" fmla="*/ 0 w 11"/>
                <a:gd name="T43" fmla="*/ 5 h 20"/>
                <a:gd name="T44" fmla="*/ 0 w 11"/>
                <a:gd name="T45" fmla="*/ 5 h 20"/>
                <a:gd name="T46" fmla="*/ 0 w 11"/>
                <a:gd name="T47" fmla="*/ 5 h 20"/>
                <a:gd name="T48" fmla="*/ 0 w 11"/>
                <a:gd name="T49" fmla="*/ 5 h 20"/>
                <a:gd name="T50" fmla="*/ 0 w 11"/>
                <a:gd name="T51" fmla="*/ 5 h 20"/>
                <a:gd name="T52" fmla="*/ 0 w 11"/>
                <a:gd name="T53" fmla="*/ 5 h 20"/>
                <a:gd name="T54" fmla="*/ 0 w 11"/>
                <a:gd name="T55" fmla="*/ 5 h 20"/>
                <a:gd name="T56" fmla="*/ 1 w 11"/>
                <a:gd name="T57" fmla="*/ 5 h 20"/>
                <a:gd name="T58" fmla="*/ 1 w 11"/>
                <a:gd name="T59" fmla="*/ 5 h 20"/>
                <a:gd name="T60" fmla="*/ 1 w 11"/>
                <a:gd name="T61" fmla="*/ 5 h 20"/>
                <a:gd name="T62" fmla="*/ 1 w 11"/>
                <a:gd name="T63" fmla="*/ 5 h 20"/>
                <a:gd name="T64" fmla="*/ 1 w 11"/>
                <a:gd name="T65" fmla="*/ 5 h 20"/>
                <a:gd name="T66" fmla="*/ 1 w 11"/>
                <a:gd name="T67" fmla="*/ 5 h 20"/>
                <a:gd name="T68" fmla="*/ 1 w 11"/>
                <a:gd name="T69" fmla="*/ 5 h 20"/>
                <a:gd name="T70" fmla="*/ 1 w 11"/>
                <a:gd name="T71" fmla="*/ 5 h 20"/>
                <a:gd name="T72" fmla="*/ 1 w 11"/>
                <a:gd name="T73" fmla="*/ 5 h 20"/>
                <a:gd name="T74" fmla="*/ 1 w 11"/>
                <a:gd name="T75" fmla="*/ 5 h 20"/>
                <a:gd name="T76" fmla="*/ 1 w 11"/>
                <a:gd name="T77" fmla="*/ 5 h 20"/>
                <a:gd name="T78" fmla="*/ 1 w 11"/>
                <a:gd name="T79" fmla="*/ 5 h 20"/>
                <a:gd name="T80" fmla="*/ 1 w 11"/>
                <a:gd name="T81" fmla="*/ 5 h 20"/>
                <a:gd name="T82" fmla="*/ 1 w 11"/>
                <a:gd name="T83" fmla="*/ 5 h 20"/>
                <a:gd name="T84" fmla="*/ 1 w 11"/>
                <a:gd name="T85" fmla="*/ 5 h 20"/>
                <a:gd name="T86" fmla="*/ 1 w 11"/>
                <a:gd name="T87" fmla="*/ 5 h 20"/>
                <a:gd name="T88" fmla="*/ 1 w 11"/>
                <a:gd name="T89" fmla="*/ 5 h 20"/>
                <a:gd name="T90" fmla="*/ 1 w 11"/>
                <a:gd name="T91" fmla="*/ 5 h 20"/>
                <a:gd name="T92" fmla="*/ 1 w 11"/>
                <a:gd name="T93" fmla="*/ 5 h 20"/>
                <a:gd name="T94" fmla="*/ 1 w 11"/>
                <a:gd name="T95" fmla="*/ 5 h 20"/>
                <a:gd name="T96" fmla="*/ 1 w 11"/>
                <a:gd name="T97" fmla="*/ 5 h 20"/>
                <a:gd name="T98" fmla="*/ 1 w 11"/>
                <a:gd name="T99" fmla="*/ 5 h 20"/>
                <a:gd name="T100" fmla="*/ 1 w 11"/>
                <a:gd name="T101" fmla="*/ 5 h 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20"/>
                <a:gd name="T155" fmla="*/ 11 w 11"/>
                <a:gd name="T156" fmla="*/ 20 h 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2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1" y="10"/>
                  </a:lnTo>
                  <a:lnTo>
                    <a:pt x="11" y="2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17" name="Freeform 366"/>
            <p:cNvSpPr>
              <a:spLocks/>
            </p:cNvSpPr>
            <p:nvPr/>
          </p:nvSpPr>
          <p:spPr bwMode="auto">
            <a:xfrm rot="-5388437">
              <a:off x="4387" y="3196"/>
              <a:ext cx="8" cy="27"/>
            </a:xfrm>
            <a:custGeom>
              <a:avLst/>
              <a:gdLst>
                <a:gd name="T0" fmla="*/ 0 w 12"/>
                <a:gd name="T1" fmla="*/ 0 h 29"/>
                <a:gd name="T2" fmla="*/ 0 w 12"/>
                <a:gd name="T3" fmla="*/ 7 h 29"/>
                <a:gd name="T4" fmla="*/ 0 w 12"/>
                <a:gd name="T5" fmla="*/ 7 h 29"/>
                <a:gd name="T6" fmla="*/ 0 w 12"/>
                <a:gd name="T7" fmla="*/ 7 h 29"/>
                <a:gd name="T8" fmla="*/ 0 w 12"/>
                <a:gd name="T9" fmla="*/ 7 h 29"/>
                <a:gd name="T10" fmla="*/ 0 w 12"/>
                <a:gd name="T11" fmla="*/ 7 h 29"/>
                <a:gd name="T12" fmla="*/ 0 w 12"/>
                <a:gd name="T13" fmla="*/ 7 h 29"/>
                <a:gd name="T14" fmla="*/ 0 w 12"/>
                <a:gd name="T15" fmla="*/ 7 h 29"/>
                <a:gd name="T16" fmla="*/ 0 w 12"/>
                <a:gd name="T17" fmla="*/ 7 h 29"/>
                <a:gd name="T18" fmla="*/ 0 w 12"/>
                <a:gd name="T19" fmla="*/ 7 h 29"/>
                <a:gd name="T20" fmla="*/ 0 w 12"/>
                <a:gd name="T21" fmla="*/ 7 h 29"/>
                <a:gd name="T22" fmla="*/ 0 w 12"/>
                <a:gd name="T23" fmla="*/ 7 h 29"/>
                <a:gd name="T24" fmla="*/ 0 w 12"/>
                <a:gd name="T25" fmla="*/ 7 h 29"/>
                <a:gd name="T26" fmla="*/ 0 w 12"/>
                <a:gd name="T27" fmla="*/ 7 h 29"/>
                <a:gd name="T28" fmla="*/ 0 w 12"/>
                <a:gd name="T29" fmla="*/ 7 h 29"/>
                <a:gd name="T30" fmla="*/ 0 w 12"/>
                <a:gd name="T31" fmla="*/ 7 h 29"/>
                <a:gd name="T32" fmla="*/ 0 w 12"/>
                <a:gd name="T33" fmla="*/ 7 h 29"/>
                <a:gd name="T34" fmla="*/ 0 w 12"/>
                <a:gd name="T35" fmla="*/ 7 h 29"/>
                <a:gd name="T36" fmla="*/ 0 w 12"/>
                <a:gd name="T37" fmla="*/ 7 h 29"/>
                <a:gd name="T38" fmla="*/ 0 w 12"/>
                <a:gd name="T39" fmla="*/ 7 h 29"/>
                <a:gd name="T40" fmla="*/ 0 w 12"/>
                <a:gd name="T41" fmla="*/ 7 h 29"/>
                <a:gd name="T42" fmla="*/ 0 w 12"/>
                <a:gd name="T43" fmla="*/ 7 h 29"/>
                <a:gd name="T44" fmla="*/ 0 w 12"/>
                <a:gd name="T45" fmla="*/ 7 h 29"/>
                <a:gd name="T46" fmla="*/ 0 w 12"/>
                <a:gd name="T47" fmla="*/ 7 h 29"/>
                <a:gd name="T48" fmla="*/ 0 w 12"/>
                <a:gd name="T49" fmla="*/ 7 h 29"/>
                <a:gd name="T50" fmla="*/ 0 w 12"/>
                <a:gd name="T51" fmla="*/ 7 h 29"/>
                <a:gd name="T52" fmla="*/ 0 w 12"/>
                <a:gd name="T53" fmla="*/ 7 h 29"/>
                <a:gd name="T54" fmla="*/ 0 w 12"/>
                <a:gd name="T55" fmla="*/ 7 h 29"/>
                <a:gd name="T56" fmla="*/ 0 w 12"/>
                <a:gd name="T57" fmla="*/ 7 h 29"/>
                <a:gd name="T58" fmla="*/ 0 w 12"/>
                <a:gd name="T59" fmla="*/ 7 h 29"/>
                <a:gd name="T60" fmla="*/ 0 w 12"/>
                <a:gd name="T61" fmla="*/ 7 h 29"/>
                <a:gd name="T62" fmla="*/ 0 w 12"/>
                <a:gd name="T63" fmla="*/ 7 h 29"/>
                <a:gd name="T64" fmla="*/ 0 w 12"/>
                <a:gd name="T65" fmla="*/ 7 h 29"/>
                <a:gd name="T66" fmla="*/ 0 w 12"/>
                <a:gd name="T67" fmla="*/ 7 h 29"/>
                <a:gd name="T68" fmla="*/ 0 w 12"/>
                <a:gd name="T69" fmla="*/ 7 h 29"/>
                <a:gd name="T70" fmla="*/ 0 w 12"/>
                <a:gd name="T71" fmla="*/ 7 h 29"/>
                <a:gd name="T72" fmla="*/ 0 w 12"/>
                <a:gd name="T73" fmla="*/ 7 h 29"/>
                <a:gd name="T74" fmla="*/ 0 w 12"/>
                <a:gd name="T75" fmla="*/ 7 h 29"/>
                <a:gd name="T76" fmla="*/ 0 w 12"/>
                <a:gd name="T77" fmla="*/ 7 h 29"/>
                <a:gd name="T78" fmla="*/ 0 w 12"/>
                <a:gd name="T79" fmla="*/ 7 h 29"/>
                <a:gd name="T80" fmla="*/ 0 w 12"/>
                <a:gd name="T81" fmla="*/ 7 h 29"/>
                <a:gd name="T82" fmla="*/ 0 w 12"/>
                <a:gd name="T83" fmla="*/ 7 h 29"/>
                <a:gd name="T84" fmla="*/ 0 w 12"/>
                <a:gd name="T85" fmla="*/ 7 h 29"/>
                <a:gd name="T86" fmla="*/ 0 w 12"/>
                <a:gd name="T87" fmla="*/ 7 h 29"/>
                <a:gd name="T88" fmla="*/ 0 w 12"/>
                <a:gd name="T89" fmla="*/ 7 h 29"/>
                <a:gd name="T90" fmla="*/ 1 w 12"/>
                <a:gd name="T91" fmla="*/ 7 h 29"/>
                <a:gd name="T92" fmla="*/ 1 w 12"/>
                <a:gd name="T93" fmla="*/ 7 h 29"/>
                <a:gd name="T94" fmla="*/ 1 w 12"/>
                <a:gd name="T95" fmla="*/ 7 h 29"/>
                <a:gd name="T96" fmla="*/ 1 w 12"/>
                <a:gd name="T97" fmla="*/ 7 h 29"/>
                <a:gd name="T98" fmla="*/ 1 w 12"/>
                <a:gd name="T99" fmla="*/ 7 h 29"/>
                <a:gd name="T100" fmla="*/ 1 w 12"/>
                <a:gd name="T101" fmla="*/ 7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29"/>
                <a:gd name="T155" fmla="*/ 12 w 12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29">
                  <a:moveTo>
                    <a:pt x="0" y="0"/>
                  </a:moveTo>
                  <a:lnTo>
                    <a:pt x="0" y="10"/>
                  </a:lnTo>
                  <a:lnTo>
                    <a:pt x="0" y="19"/>
                  </a:lnTo>
                  <a:lnTo>
                    <a:pt x="0" y="29"/>
                  </a:lnTo>
                  <a:lnTo>
                    <a:pt x="12" y="29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18" name="Freeform 367"/>
            <p:cNvSpPr>
              <a:spLocks/>
            </p:cNvSpPr>
            <p:nvPr/>
          </p:nvSpPr>
          <p:spPr bwMode="auto">
            <a:xfrm rot="-5388437">
              <a:off x="4417" y="3191"/>
              <a:ext cx="1" cy="27"/>
            </a:xfrm>
            <a:custGeom>
              <a:avLst/>
              <a:gdLst>
                <a:gd name="T0" fmla="*/ 0 w 1"/>
                <a:gd name="T1" fmla="*/ 0 h 29"/>
                <a:gd name="T2" fmla="*/ 0 w 1"/>
                <a:gd name="T3" fmla="*/ 0 h 29"/>
                <a:gd name="T4" fmla="*/ 0 w 1"/>
                <a:gd name="T5" fmla="*/ 0 h 29"/>
                <a:gd name="T6" fmla="*/ 0 w 1"/>
                <a:gd name="T7" fmla="*/ 0 h 29"/>
                <a:gd name="T8" fmla="*/ 0 w 1"/>
                <a:gd name="T9" fmla="*/ 0 h 29"/>
                <a:gd name="T10" fmla="*/ 0 w 1"/>
                <a:gd name="T11" fmla="*/ 0 h 29"/>
                <a:gd name="T12" fmla="*/ 0 w 1"/>
                <a:gd name="T13" fmla="*/ 7 h 29"/>
                <a:gd name="T14" fmla="*/ 0 w 1"/>
                <a:gd name="T15" fmla="*/ 7 h 29"/>
                <a:gd name="T16" fmla="*/ 0 w 1"/>
                <a:gd name="T17" fmla="*/ 7 h 29"/>
                <a:gd name="T18" fmla="*/ 0 w 1"/>
                <a:gd name="T19" fmla="*/ 7 h 29"/>
                <a:gd name="T20" fmla="*/ 0 w 1"/>
                <a:gd name="T21" fmla="*/ 7 h 29"/>
                <a:gd name="T22" fmla="*/ 0 w 1"/>
                <a:gd name="T23" fmla="*/ 7 h 29"/>
                <a:gd name="T24" fmla="*/ 0 w 1"/>
                <a:gd name="T25" fmla="*/ 7 h 29"/>
                <a:gd name="T26" fmla="*/ 0 w 1"/>
                <a:gd name="T27" fmla="*/ 7 h 29"/>
                <a:gd name="T28" fmla="*/ 0 w 1"/>
                <a:gd name="T29" fmla="*/ 7 h 29"/>
                <a:gd name="T30" fmla="*/ 0 w 1"/>
                <a:gd name="T31" fmla="*/ 7 h 29"/>
                <a:gd name="T32" fmla="*/ 0 w 1"/>
                <a:gd name="T33" fmla="*/ 7 h 29"/>
                <a:gd name="T34" fmla="*/ 0 w 1"/>
                <a:gd name="T35" fmla="*/ 7 h 29"/>
                <a:gd name="T36" fmla="*/ 0 w 1"/>
                <a:gd name="T37" fmla="*/ 7 h 29"/>
                <a:gd name="T38" fmla="*/ 0 w 1"/>
                <a:gd name="T39" fmla="*/ 7 h 29"/>
                <a:gd name="T40" fmla="*/ 0 w 1"/>
                <a:gd name="T41" fmla="*/ 7 h 29"/>
                <a:gd name="T42" fmla="*/ 0 w 1"/>
                <a:gd name="T43" fmla="*/ 7 h 29"/>
                <a:gd name="T44" fmla="*/ 0 w 1"/>
                <a:gd name="T45" fmla="*/ 7 h 29"/>
                <a:gd name="T46" fmla="*/ 0 w 1"/>
                <a:gd name="T47" fmla="*/ 7 h 29"/>
                <a:gd name="T48" fmla="*/ 0 w 1"/>
                <a:gd name="T49" fmla="*/ 7 h 29"/>
                <a:gd name="T50" fmla="*/ 0 w 1"/>
                <a:gd name="T51" fmla="*/ 7 h 29"/>
                <a:gd name="T52" fmla="*/ 0 w 1"/>
                <a:gd name="T53" fmla="*/ 7 h 29"/>
                <a:gd name="T54" fmla="*/ 0 w 1"/>
                <a:gd name="T55" fmla="*/ 7 h 29"/>
                <a:gd name="T56" fmla="*/ 0 w 1"/>
                <a:gd name="T57" fmla="*/ 7 h 29"/>
                <a:gd name="T58" fmla="*/ 0 w 1"/>
                <a:gd name="T59" fmla="*/ 7 h 29"/>
                <a:gd name="T60" fmla="*/ 0 w 1"/>
                <a:gd name="T61" fmla="*/ 7 h 29"/>
                <a:gd name="T62" fmla="*/ 0 w 1"/>
                <a:gd name="T63" fmla="*/ 7 h 29"/>
                <a:gd name="T64" fmla="*/ 0 w 1"/>
                <a:gd name="T65" fmla="*/ 7 h 29"/>
                <a:gd name="T66" fmla="*/ 0 w 1"/>
                <a:gd name="T67" fmla="*/ 7 h 29"/>
                <a:gd name="T68" fmla="*/ 0 w 1"/>
                <a:gd name="T69" fmla="*/ 7 h 29"/>
                <a:gd name="T70" fmla="*/ 0 w 1"/>
                <a:gd name="T71" fmla="*/ 7 h 29"/>
                <a:gd name="T72" fmla="*/ 0 w 1"/>
                <a:gd name="T73" fmla="*/ 7 h 29"/>
                <a:gd name="T74" fmla="*/ 0 w 1"/>
                <a:gd name="T75" fmla="*/ 7 h 29"/>
                <a:gd name="T76" fmla="*/ 0 w 1"/>
                <a:gd name="T77" fmla="*/ 7 h 29"/>
                <a:gd name="T78" fmla="*/ 0 w 1"/>
                <a:gd name="T79" fmla="*/ 7 h 29"/>
                <a:gd name="T80" fmla="*/ 0 w 1"/>
                <a:gd name="T81" fmla="*/ 7 h 29"/>
                <a:gd name="T82" fmla="*/ 0 w 1"/>
                <a:gd name="T83" fmla="*/ 7 h 29"/>
                <a:gd name="T84" fmla="*/ 0 w 1"/>
                <a:gd name="T85" fmla="*/ 7 h 29"/>
                <a:gd name="T86" fmla="*/ 0 w 1"/>
                <a:gd name="T87" fmla="*/ 7 h 29"/>
                <a:gd name="T88" fmla="*/ 0 w 1"/>
                <a:gd name="T89" fmla="*/ 7 h 29"/>
                <a:gd name="T90" fmla="*/ 0 w 1"/>
                <a:gd name="T91" fmla="*/ 7 h 29"/>
                <a:gd name="T92" fmla="*/ 0 w 1"/>
                <a:gd name="T93" fmla="*/ 7 h 29"/>
                <a:gd name="T94" fmla="*/ 0 w 1"/>
                <a:gd name="T95" fmla="*/ 7 h 29"/>
                <a:gd name="T96" fmla="*/ 0 w 1"/>
                <a:gd name="T97" fmla="*/ 7 h 29"/>
                <a:gd name="T98" fmla="*/ 0 w 1"/>
                <a:gd name="T99" fmla="*/ 7 h 29"/>
                <a:gd name="T100" fmla="*/ 0 w 1"/>
                <a:gd name="T101" fmla="*/ 7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"/>
                <a:gd name="T154" fmla="*/ 0 h 29"/>
                <a:gd name="T155" fmla="*/ 1 w 1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" h="29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20"/>
                  </a:lnTo>
                  <a:lnTo>
                    <a:pt x="0" y="29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19" name="Freeform 368"/>
            <p:cNvSpPr>
              <a:spLocks/>
            </p:cNvSpPr>
            <p:nvPr/>
          </p:nvSpPr>
          <p:spPr bwMode="auto">
            <a:xfrm rot="-5388437">
              <a:off x="4436" y="3193"/>
              <a:ext cx="8" cy="18"/>
            </a:xfrm>
            <a:custGeom>
              <a:avLst/>
              <a:gdLst>
                <a:gd name="T0" fmla="*/ 0 w 11"/>
                <a:gd name="T1" fmla="*/ 0 h 20"/>
                <a:gd name="T2" fmla="*/ 0 w 11"/>
                <a:gd name="T3" fmla="*/ 0 h 20"/>
                <a:gd name="T4" fmla="*/ 0 w 11"/>
                <a:gd name="T5" fmla="*/ 0 h 20"/>
                <a:gd name="T6" fmla="*/ 0 w 11"/>
                <a:gd name="T7" fmla="*/ 0 h 20"/>
                <a:gd name="T8" fmla="*/ 0 w 11"/>
                <a:gd name="T9" fmla="*/ 0 h 20"/>
                <a:gd name="T10" fmla="*/ 0 w 11"/>
                <a:gd name="T11" fmla="*/ 0 h 20"/>
                <a:gd name="T12" fmla="*/ 0 w 11"/>
                <a:gd name="T13" fmla="*/ 0 h 20"/>
                <a:gd name="T14" fmla="*/ 0 w 11"/>
                <a:gd name="T15" fmla="*/ 0 h 20"/>
                <a:gd name="T16" fmla="*/ 0 w 11"/>
                <a:gd name="T17" fmla="*/ 0 h 20"/>
                <a:gd name="T18" fmla="*/ 0 w 11"/>
                <a:gd name="T19" fmla="*/ 0 h 20"/>
                <a:gd name="T20" fmla="*/ 0 w 11"/>
                <a:gd name="T21" fmla="*/ 0 h 20"/>
                <a:gd name="T22" fmla="*/ 0 w 11"/>
                <a:gd name="T23" fmla="*/ 0 h 20"/>
                <a:gd name="T24" fmla="*/ 1 w 11"/>
                <a:gd name="T25" fmla="*/ 0 h 20"/>
                <a:gd name="T26" fmla="*/ 1 w 11"/>
                <a:gd name="T27" fmla="*/ 0 h 20"/>
                <a:gd name="T28" fmla="*/ 1 w 11"/>
                <a:gd name="T29" fmla="*/ 0 h 20"/>
                <a:gd name="T30" fmla="*/ 1 w 11"/>
                <a:gd name="T31" fmla="*/ 0 h 20"/>
                <a:gd name="T32" fmla="*/ 1 w 11"/>
                <a:gd name="T33" fmla="*/ 5 h 20"/>
                <a:gd name="T34" fmla="*/ 1 w 11"/>
                <a:gd name="T35" fmla="*/ 5 h 20"/>
                <a:gd name="T36" fmla="*/ 1 w 11"/>
                <a:gd name="T37" fmla="*/ 5 h 20"/>
                <a:gd name="T38" fmla="*/ 1 w 11"/>
                <a:gd name="T39" fmla="*/ 5 h 20"/>
                <a:gd name="T40" fmla="*/ 1 w 11"/>
                <a:gd name="T41" fmla="*/ 5 h 20"/>
                <a:gd name="T42" fmla="*/ 1 w 11"/>
                <a:gd name="T43" fmla="*/ 5 h 20"/>
                <a:gd name="T44" fmla="*/ 1 w 11"/>
                <a:gd name="T45" fmla="*/ 5 h 20"/>
                <a:gd name="T46" fmla="*/ 1 w 11"/>
                <a:gd name="T47" fmla="*/ 5 h 20"/>
                <a:gd name="T48" fmla="*/ 1 w 11"/>
                <a:gd name="T49" fmla="*/ 5 h 20"/>
                <a:gd name="T50" fmla="*/ 1 w 11"/>
                <a:gd name="T51" fmla="*/ 5 h 20"/>
                <a:gd name="T52" fmla="*/ 1 w 11"/>
                <a:gd name="T53" fmla="*/ 5 h 20"/>
                <a:gd name="T54" fmla="*/ 1 w 11"/>
                <a:gd name="T55" fmla="*/ 5 h 20"/>
                <a:gd name="T56" fmla="*/ 1 w 11"/>
                <a:gd name="T57" fmla="*/ 5 h 20"/>
                <a:gd name="T58" fmla="*/ 1 w 11"/>
                <a:gd name="T59" fmla="*/ 5 h 20"/>
                <a:gd name="T60" fmla="*/ 1 w 11"/>
                <a:gd name="T61" fmla="*/ 5 h 20"/>
                <a:gd name="T62" fmla="*/ 1 w 11"/>
                <a:gd name="T63" fmla="*/ 5 h 20"/>
                <a:gd name="T64" fmla="*/ 1 w 11"/>
                <a:gd name="T65" fmla="*/ 5 h 20"/>
                <a:gd name="T66" fmla="*/ 1 w 11"/>
                <a:gd name="T67" fmla="*/ 5 h 20"/>
                <a:gd name="T68" fmla="*/ 1 w 11"/>
                <a:gd name="T69" fmla="*/ 5 h 20"/>
                <a:gd name="T70" fmla="*/ 1 w 11"/>
                <a:gd name="T71" fmla="*/ 5 h 20"/>
                <a:gd name="T72" fmla="*/ 1 w 11"/>
                <a:gd name="T73" fmla="*/ 5 h 20"/>
                <a:gd name="T74" fmla="*/ 1 w 11"/>
                <a:gd name="T75" fmla="*/ 5 h 20"/>
                <a:gd name="T76" fmla="*/ 1 w 11"/>
                <a:gd name="T77" fmla="*/ 5 h 20"/>
                <a:gd name="T78" fmla="*/ 1 w 11"/>
                <a:gd name="T79" fmla="*/ 5 h 20"/>
                <a:gd name="T80" fmla="*/ 1 w 11"/>
                <a:gd name="T81" fmla="*/ 5 h 20"/>
                <a:gd name="T82" fmla="*/ 1 w 11"/>
                <a:gd name="T83" fmla="*/ 5 h 20"/>
                <a:gd name="T84" fmla="*/ 1 w 11"/>
                <a:gd name="T85" fmla="*/ 5 h 20"/>
                <a:gd name="T86" fmla="*/ 1 w 11"/>
                <a:gd name="T87" fmla="*/ 5 h 20"/>
                <a:gd name="T88" fmla="*/ 1 w 11"/>
                <a:gd name="T89" fmla="*/ 5 h 20"/>
                <a:gd name="T90" fmla="*/ 1 w 11"/>
                <a:gd name="T91" fmla="*/ 5 h 20"/>
                <a:gd name="T92" fmla="*/ 1 w 11"/>
                <a:gd name="T93" fmla="*/ 5 h 20"/>
                <a:gd name="T94" fmla="*/ 1 w 11"/>
                <a:gd name="T95" fmla="*/ 5 h 20"/>
                <a:gd name="T96" fmla="*/ 1 w 11"/>
                <a:gd name="T97" fmla="*/ 5 h 20"/>
                <a:gd name="T98" fmla="*/ 1 w 11"/>
                <a:gd name="T99" fmla="*/ 5 h 20"/>
                <a:gd name="T100" fmla="*/ 1 w 11"/>
                <a:gd name="T101" fmla="*/ 5 h 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20"/>
                <a:gd name="T155" fmla="*/ 11 w 11"/>
                <a:gd name="T156" fmla="*/ 20 h 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20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10"/>
                  </a:lnTo>
                  <a:lnTo>
                    <a:pt x="11" y="2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20" name="Freeform 369"/>
            <p:cNvSpPr>
              <a:spLocks/>
            </p:cNvSpPr>
            <p:nvPr/>
          </p:nvSpPr>
          <p:spPr bwMode="auto">
            <a:xfrm rot="-5388437">
              <a:off x="4453" y="3184"/>
              <a:ext cx="9" cy="18"/>
            </a:xfrm>
            <a:custGeom>
              <a:avLst/>
              <a:gdLst>
                <a:gd name="T0" fmla="*/ 0 w 12"/>
                <a:gd name="T1" fmla="*/ 0 h 19"/>
                <a:gd name="T2" fmla="*/ 0 w 12"/>
                <a:gd name="T3" fmla="*/ 0 h 19"/>
                <a:gd name="T4" fmla="*/ 0 w 12"/>
                <a:gd name="T5" fmla="*/ 0 h 19"/>
                <a:gd name="T6" fmla="*/ 0 w 12"/>
                <a:gd name="T7" fmla="*/ 0 h 19"/>
                <a:gd name="T8" fmla="*/ 0 w 12"/>
                <a:gd name="T9" fmla="*/ 0 h 19"/>
                <a:gd name="T10" fmla="*/ 0 w 12"/>
                <a:gd name="T11" fmla="*/ 0 h 19"/>
                <a:gd name="T12" fmla="*/ 0 w 12"/>
                <a:gd name="T13" fmla="*/ 0 h 19"/>
                <a:gd name="T14" fmla="*/ 0 w 12"/>
                <a:gd name="T15" fmla="*/ 0 h 19"/>
                <a:gd name="T16" fmla="*/ 0 w 12"/>
                <a:gd name="T17" fmla="*/ 0 h 19"/>
                <a:gd name="T18" fmla="*/ 0 w 12"/>
                <a:gd name="T19" fmla="*/ 0 h 19"/>
                <a:gd name="T20" fmla="*/ 0 w 12"/>
                <a:gd name="T21" fmla="*/ 0 h 19"/>
                <a:gd name="T22" fmla="*/ 0 w 12"/>
                <a:gd name="T23" fmla="*/ 9 h 19"/>
                <a:gd name="T24" fmla="*/ 0 w 12"/>
                <a:gd name="T25" fmla="*/ 9 h 19"/>
                <a:gd name="T26" fmla="*/ 0 w 12"/>
                <a:gd name="T27" fmla="*/ 9 h 19"/>
                <a:gd name="T28" fmla="*/ 0 w 12"/>
                <a:gd name="T29" fmla="*/ 9 h 19"/>
                <a:gd name="T30" fmla="*/ 0 w 12"/>
                <a:gd name="T31" fmla="*/ 9 h 19"/>
                <a:gd name="T32" fmla="*/ 0 w 12"/>
                <a:gd name="T33" fmla="*/ 9 h 19"/>
                <a:gd name="T34" fmla="*/ 0 w 12"/>
                <a:gd name="T35" fmla="*/ 9 h 19"/>
                <a:gd name="T36" fmla="*/ 0 w 12"/>
                <a:gd name="T37" fmla="*/ 9 h 19"/>
                <a:gd name="T38" fmla="*/ 0 w 12"/>
                <a:gd name="T39" fmla="*/ 9 h 19"/>
                <a:gd name="T40" fmla="*/ 0 w 12"/>
                <a:gd name="T41" fmla="*/ 9 h 19"/>
                <a:gd name="T42" fmla="*/ 0 w 12"/>
                <a:gd name="T43" fmla="*/ 9 h 19"/>
                <a:gd name="T44" fmla="*/ 0 w 12"/>
                <a:gd name="T45" fmla="*/ 9 h 19"/>
                <a:gd name="T46" fmla="*/ 0 w 12"/>
                <a:gd name="T47" fmla="*/ 9 h 19"/>
                <a:gd name="T48" fmla="*/ 0 w 12"/>
                <a:gd name="T49" fmla="*/ 9 h 19"/>
                <a:gd name="T50" fmla="*/ 0 w 12"/>
                <a:gd name="T51" fmla="*/ 9 h 19"/>
                <a:gd name="T52" fmla="*/ 0 w 12"/>
                <a:gd name="T53" fmla="*/ 9 h 19"/>
                <a:gd name="T54" fmla="*/ 0 w 12"/>
                <a:gd name="T55" fmla="*/ 9 h 19"/>
                <a:gd name="T56" fmla="*/ 2 w 12"/>
                <a:gd name="T57" fmla="*/ 9 h 19"/>
                <a:gd name="T58" fmla="*/ 2 w 12"/>
                <a:gd name="T59" fmla="*/ 9 h 19"/>
                <a:gd name="T60" fmla="*/ 2 w 12"/>
                <a:gd name="T61" fmla="*/ 9 h 19"/>
                <a:gd name="T62" fmla="*/ 2 w 12"/>
                <a:gd name="T63" fmla="*/ 9 h 19"/>
                <a:gd name="T64" fmla="*/ 2 w 12"/>
                <a:gd name="T65" fmla="*/ 9 h 19"/>
                <a:gd name="T66" fmla="*/ 2 w 12"/>
                <a:gd name="T67" fmla="*/ 9 h 19"/>
                <a:gd name="T68" fmla="*/ 2 w 12"/>
                <a:gd name="T69" fmla="*/ 9 h 19"/>
                <a:gd name="T70" fmla="*/ 2 w 12"/>
                <a:gd name="T71" fmla="*/ 9 h 19"/>
                <a:gd name="T72" fmla="*/ 2 w 12"/>
                <a:gd name="T73" fmla="*/ 9 h 19"/>
                <a:gd name="T74" fmla="*/ 2 w 12"/>
                <a:gd name="T75" fmla="*/ 9 h 19"/>
                <a:gd name="T76" fmla="*/ 2 w 12"/>
                <a:gd name="T77" fmla="*/ 9 h 19"/>
                <a:gd name="T78" fmla="*/ 2 w 12"/>
                <a:gd name="T79" fmla="*/ 9 h 19"/>
                <a:gd name="T80" fmla="*/ 2 w 12"/>
                <a:gd name="T81" fmla="*/ 9 h 19"/>
                <a:gd name="T82" fmla="*/ 2 w 12"/>
                <a:gd name="T83" fmla="*/ 9 h 19"/>
                <a:gd name="T84" fmla="*/ 2 w 12"/>
                <a:gd name="T85" fmla="*/ 9 h 19"/>
                <a:gd name="T86" fmla="*/ 2 w 12"/>
                <a:gd name="T87" fmla="*/ 9 h 19"/>
                <a:gd name="T88" fmla="*/ 2 w 12"/>
                <a:gd name="T89" fmla="*/ 9 h 19"/>
                <a:gd name="T90" fmla="*/ 2 w 12"/>
                <a:gd name="T91" fmla="*/ 9 h 19"/>
                <a:gd name="T92" fmla="*/ 2 w 12"/>
                <a:gd name="T93" fmla="*/ 9 h 19"/>
                <a:gd name="T94" fmla="*/ 2 w 12"/>
                <a:gd name="T95" fmla="*/ 9 h 19"/>
                <a:gd name="T96" fmla="*/ 2 w 12"/>
                <a:gd name="T97" fmla="*/ 9 h 19"/>
                <a:gd name="T98" fmla="*/ 2 w 12"/>
                <a:gd name="T99" fmla="*/ 9 h 1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19"/>
                <a:gd name="T152" fmla="*/ 12 w 12"/>
                <a:gd name="T153" fmla="*/ 19 h 1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19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2" y="10"/>
                  </a:lnTo>
                  <a:lnTo>
                    <a:pt x="12" y="19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21" name="Freeform 370"/>
            <p:cNvSpPr>
              <a:spLocks/>
            </p:cNvSpPr>
            <p:nvPr/>
          </p:nvSpPr>
          <p:spPr bwMode="auto">
            <a:xfrm rot="-5388437">
              <a:off x="4468" y="3180"/>
              <a:ext cx="8" cy="9"/>
            </a:xfrm>
            <a:custGeom>
              <a:avLst/>
              <a:gdLst>
                <a:gd name="T0" fmla="*/ 0 w 12"/>
                <a:gd name="T1" fmla="*/ 0 h 10"/>
                <a:gd name="T2" fmla="*/ 0 w 12"/>
                <a:gd name="T3" fmla="*/ 0 h 10"/>
                <a:gd name="T4" fmla="*/ 0 w 12"/>
                <a:gd name="T5" fmla="*/ 0 h 10"/>
                <a:gd name="T6" fmla="*/ 0 w 12"/>
                <a:gd name="T7" fmla="*/ 0 h 10"/>
                <a:gd name="T8" fmla="*/ 0 w 12"/>
                <a:gd name="T9" fmla="*/ 0 h 10"/>
                <a:gd name="T10" fmla="*/ 0 w 12"/>
                <a:gd name="T11" fmla="*/ 0 h 10"/>
                <a:gd name="T12" fmla="*/ 0 w 12"/>
                <a:gd name="T13" fmla="*/ 0 h 10"/>
                <a:gd name="T14" fmla="*/ 0 w 12"/>
                <a:gd name="T15" fmla="*/ 0 h 10"/>
                <a:gd name="T16" fmla="*/ 0 w 12"/>
                <a:gd name="T17" fmla="*/ 0 h 10"/>
                <a:gd name="T18" fmla="*/ 0 w 12"/>
                <a:gd name="T19" fmla="*/ 0 h 10"/>
                <a:gd name="T20" fmla="*/ 0 w 12"/>
                <a:gd name="T21" fmla="*/ 0 h 10"/>
                <a:gd name="T22" fmla="*/ 0 w 12"/>
                <a:gd name="T23" fmla="*/ 0 h 10"/>
                <a:gd name="T24" fmla="*/ 0 w 12"/>
                <a:gd name="T25" fmla="*/ 0 h 10"/>
                <a:gd name="T26" fmla="*/ 0 w 12"/>
                <a:gd name="T27" fmla="*/ 0 h 10"/>
                <a:gd name="T28" fmla="*/ 0 w 12"/>
                <a:gd name="T29" fmla="*/ 0 h 10"/>
                <a:gd name="T30" fmla="*/ 0 w 12"/>
                <a:gd name="T31" fmla="*/ 0 h 10"/>
                <a:gd name="T32" fmla="*/ 0 w 12"/>
                <a:gd name="T33" fmla="*/ 0 h 10"/>
                <a:gd name="T34" fmla="*/ 0 w 12"/>
                <a:gd name="T35" fmla="*/ 0 h 10"/>
                <a:gd name="T36" fmla="*/ 0 w 12"/>
                <a:gd name="T37" fmla="*/ 5 h 10"/>
                <a:gd name="T38" fmla="*/ 0 w 12"/>
                <a:gd name="T39" fmla="*/ 5 h 10"/>
                <a:gd name="T40" fmla="*/ 0 w 12"/>
                <a:gd name="T41" fmla="*/ 5 h 10"/>
                <a:gd name="T42" fmla="*/ 0 w 12"/>
                <a:gd name="T43" fmla="*/ 5 h 10"/>
                <a:gd name="T44" fmla="*/ 0 w 12"/>
                <a:gd name="T45" fmla="*/ 5 h 10"/>
                <a:gd name="T46" fmla="*/ 0 w 12"/>
                <a:gd name="T47" fmla="*/ 5 h 10"/>
                <a:gd name="T48" fmla="*/ 0 w 12"/>
                <a:gd name="T49" fmla="*/ 5 h 10"/>
                <a:gd name="T50" fmla="*/ 0 w 12"/>
                <a:gd name="T51" fmla="*/ 5 h 10"/>
                <a:gd name="T52" fmla="*/ 0 w 12"/>
                <a:gd name="T53" fmla="*/ 5 h 10"/>
                <a:gd name="T54" fmla="*/ 0 w 12"/>
                <a:gd name="T55" fmla="*/ 5 h 10"/>
                <a:gd name="T56" fmla="*/ 0 w 12"/>
                <a:gd name="T57" fmla="*/ 5 h 10"/>
                <a:gd name="T58" fmla="*/ 0 w 12"/>
                <a:gd name="T59" fmla="*/ 5 h 10"/>
                <a:gd name="T60" fmla="*/ 0 w 12"/>
                <a:gd name="T61" fmla="*/ 5 h 10"/>
                <a:gd name="T62" fmla="*/ 0 w 12"/>
                <a:gd name="T63" fmla="*/ 5 h 10"/>
                <a:gd name="T64" fmla="*/ 0 w 12"/>
                <a:gd name="T65" fmla="*/ 5 h 10"/>
                <a:gd name="T66" fmla="*/ 0 w 12"/>
                <a:gd name="T67" fmla="*/ 5 h 10"/>
                <a:gd name="T68" fmla="*/ 0 w 12"/>
                <a:gd name="T69" fmla="*/ 5 h 10"/>
                <a:gd name="T70" fmla="*/ 0 w 12"/>
                <a:gd name="T71" fmla="*/ 5 h 10"/>
                <a:gd name="T72" fmla="*/ 0 w 12"/>
                <a:gd name="T73" fmla="*/ 5 h 10"/>
                <a:gd name="T74" fmla="*/ 0 w 12"/>
                <a:gd name="T75" fmla="*/ 5 h 10"/>
                <a:gd name="T76" fmla="*/ 0 w 12"/>
                <a:gd name="T77" fmla="*/ 5 h 10"/>
                <a:gd name="T78" fmla="*/ 0 w 12"/>
                <a:gd name="T79" fmla="*/ 5 h 10"/>
                <a:gd name="T80" fmla="*/ 0 w 12"/>
                <a:gd name="T81" fmla="*/ 5 h 10"/>
                <a:gd name="T82" fmla="*/ 0 w 12"/>
                <a:gd name="T83" fmla="*/ 5 h 10"/>
                <a:gd name="T84" fmla="*/ 0 w 12"/>
                <a:gd name="T85" fmla="*/ 5 h 10"/>
                <a:gd name="T86" fmla="*/ 0 w 12"/>
                <a:gd name="T87" fmla="*/ 5 h 10"/>
                <a:gd name="T88" fmla="*/ 0 w 12"/>
                <a:gd name="T89" fmla="*/ 5 h 10"/>
                <a:gd name="T90" fmla="*/ 0 w 12"/>
                <a:gd name="T91" fmla="*/ 5 h 10"/>
                <a:gd name="T92" fmla="*/ 1 w 12"/>
                <a:gd name="T93" fmla="*/ 5 h 10"/>
                <a:gd name="T94" fmla="*/ 1 w 12"/>
                <a:gd name="T95" fmla="*/ 5 h 10"/>
                <a:gd name="T96" fmla="*/ 1 w 12"/>
                <a:gd name="T97" fmla="*/ 5 h 10"/>
                <a:gd name="T98" fmla="*/ 1 w 12"/>
                <a:gd name="T99" fmla="*/ 5 h 10"/>
                <a:gd name="T100" fmla="*/ 1 w 12"/>
                <a:gd name="T101" fmla="*/ 5 h 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0"/>
                <a:gd name="T155" fmla="*/ 12 w 12"/>
                <a:gd name="T156" fmla="*/ 10 h 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2" y="1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22" name="Freeform 371"/>
            <p:cNvSpPr>
              <a:spLocks/>
            </p:cNvSpPr>
            <p:nvPr/>
          </p:nvSpPr>
          <p:spPr bwMode="auto">
            <a:xfrm rot="-5388437">
              <a:off x="4480" y="3175"/>
              <a:ext cx="1" cy="9"/>
            </a:xfrm>
            <a:custGeom>
              <a:avLst/>
              <a:gdLst>
                <a:gd name="T0" fmla="*/ 0 w 1"/>
                <a:gd name="T1" fmla="*/ 0 h 10"/>
                <a:gd name="T2" fmla="*/ 0 w 1"/>
                <a:gd name="T3" fmla="*/ 0 h 10"/>
                <a:gd name="T4" fmla="*/ 0 w 1"/>
                <a:gd name="T5" fmla="*/ 0 h 10"/>
                <a:gd name="T6" fmla="*/ 0 w 1"/>
                <a:gd name="T7" fmla="*/ 5 h 10"/>
                <a:gd name="T8" fmla="*/ 0 w 1"/>
                <a:gd name="T9" fmla="*/ 5 h 10"/>
                <a:gd name="T10" fmla="*/ 0 w 1"/>
                <a:gd name="T11" fmla="*/ 5 h 10"/>
                <a:gd name="T12" fmla="*/ 0 w 1"/>
                <a:gd name="T13" fmla="*/ 5 h 10"/>
                <a:gd name="T14" fmla="*/ 0 w 1"/>
                <a:gd name="T15" fmla="*/ 5 h 10"/>
                <a:gd name="T16" fmla="*/ 0 w 1"/>
                <a:gd name="T17" fmla="*/ 5 h 10"/>
                <a:gd name="T18" fmla="*/ 0 w 1"/>
                <a:gd name="T19" fmla="*/ 5 h 10"/>
                <a:gd name="T20" fmla="*/ 0 w 1"/>
                <a:gd name="T21" fmla="*/ 5 h 10"/>
                <a:gd name="T22" fmla="*/ 0 w 1"/>
                <a:gd name="T23" fmla="*/ 5 h 10"/>
                <a:gd name="T24" fmla="*/ 0 w 1"/>
                <a:gd name="T25" fmla="*/ 5 h 10"/>
                <a:gd name="T26" fmla="*/ 0 w 1"/>
                <a:gd name="T27" fmla="*/ 5 h 10"/>
                <a:gd name="T28" fmla="*/ 0 w 1"/>
                <a:gd name="T29" fmla="*/ 5 h 10"/>
                <a:gd name="T30" fmla="*/ 0 w 1"/>
                <a:gd name="T31" fmla="*/ 5 h 10"/>
                <a:gd name="T32" fmla="*/ 0 w 1"/>
                <a:gd name="T33" fmla="*/ 5 h 10"/>
                <a:gd name="T34" fmla="*/ 0 w 1"/>
                <a:gd name="T35" fmla="*/ 5 h 10"/>
                <a:gd name="T36" fmla="*/ 0 w 1"/>
                <a:gd name="T37" fmla="*/ 5 h 10"/>
                <a:gd name="T38" fmla="*/ 0 w 1"/>
                <a:gd name="T39" fmla="*/ 5 h 10"/>
                <a:gd name="T40" fmla="*/ 0 w 1"/>
                <a:gd name="T41" fmla="*/ 5 h 10"/>
                <a:gd name="T42" fmla="*/ 0 w 1"/>
                <a:gd name="T43" fmla="*/ 5 h 10"/>
                <a:gd name="T44" fmla="*/ 0 w 1"/>
                <a:gd name="T45" fmla="*/ 5 h 10"/>
                <a:gd name="T46" fmla="*/ 0 w 1"/>
                <a:gd name="T47" fmla="*/ 5 h 10"/>
                <a:gd name="T48" fmla="*/ 0 w 1"/>
                <a:gd name="T49" fmla="*/ 5 h 10"/>
                <a:gd name="T50" fmla="*/ 0 w 1"/>
                <a:gd name="T51" fmla="*/ 5 h 10"/>
                <a:gd name="T52" fmla="*/ 0 w 1"/>
                <a:gd name="T53" fmla="*/ 5 h 10"/>
                <a:gd name="T54" fmla="*/ 0 w 1"/>
                <a:gd name="T55" fmla="*/ 5 h 10"/>
                <a:gd name="T56" fmla="*/ 0 w 1"/>
                <a:gd name="T57" fmla="*/ 5 h 10"/>
                <a:gd name="T58" fmla="*/ 0 w 1"/>
                <a:gd name="T59" fmla="*/ 5 h 10"/>
                <a:gd name="T60" fmla="*/ 0 w 1"/>
                <a:gd name="T61" fmla="*/ 5 h 10"/>
                <a:gd name="T62" fmla="*/ 0 w 1"/>
                <a:gd name="T63" fmla="*/ 5 h 10"/>
                <a:gd name="T64" fmla="*/ 0 w 1"/>
                <a:gd name="T65" fmla="*/ 5 h 10"/>
                <a:gd name="T66" fmla="*/ 0 w 1"/>
                <a:gd name="T67" fmla="*/ 5 h 10"/>
                <a:gd name="T68" fmla="*/ 0 w 1"/>
                <a:gd name="T69" fmla="*/ 5 h 10"/>
                <a:gd name="T70" fmla="*/ 0 w 1"/>
                <a:gd name="T71" fmla="*/ 5 h 10"/>
                <a:gd name="T72" fmla="*/ 0 w 1"/>
                <a:gd name="T73" fmla="*/ 5 h 10"/>
                <a:gd name="T74" fmla="*/ 0 w 1"/>
                <a:gd name="T75" fmla="*/ 5 h 10"/>
                <a:gd name="T76" fmla="*/ 0 w 1"/>
                <a:gd name="T77" fmla="*/ 5 h 10"/>
                <a:gd name="T78" fmla="*/ 0 w 1"/>
                <a:gd name="T79" fmla="*/ 5 h 10"/>
                <a:gd name="T80" fmla="*/ 0 w 1"/>
                <a:gd name="T81" fmla="*/ 5 h 10"/>
                <a:gd name="T82" fmla="*/ 0 w 1"/>
                <a:gd name="T83" fmla="*/ 5 h 10"/>
                <a:gd name="T84" fmla="*/ 0 w 1"/>
                <a:gd name="T85" fmla="*/ 5 h 10"/>
                <a:gd name="T86" fmla="*/ 0 w 1"/>
                <a:gd name="T87" fmla="*/ 5 h 10"/>
                <a:gd name="T88" fmla="*/ 0 w 1"/>
                <a:gd name="T89" fmla="*/ 5 h 10"/>
                <a:gd name="T90" fmla="*/ 0 w 1"/>
                <a:gd name="T91" fmla="*/ 5 h 10"/>
                <a:gd name="T92" fmla="*/ 0 w 1"/>
                <a:gd name="T93" fmla="*/ 5 h 10"/>
                <a:gd name="T94" fmla="*/ 0 w 1"/>
                <a:gd name="T95" fmla="*/ 5 h 10"/>
                <a:gd name="T96" fmla="*/ 0 w 1"/>
                <a:gd name="T97" fmla="*/ 5 h 10"/>
                <a:gd name="T98" fmla="*/ 0 w 1"/>
                <a:gd name="T99" fmla="*/ 5 h 10"/>
                <a:gd name="T100" fmla="*/ 0 w 1"/>
                <a:gd name="T101" fmla="*/ 5 h 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"/>
                <a:gd name="T154" fmla="*/ 0 h 10"/>
                <a:gd name="T155" fmla="*/ 1 w 1"/>
                <a:gd name="T156" fmla="*/ 10 h 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" h="1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23" name="Freeform 372"/>
            <p:cNvSpPr>
              <a:spLocks/>
            </p:cNvSpPr>
            <p:nvPr/>
          </p:nvSpPr>
          <p:spPr bwMode="auto">
            <a:xfrm rot="-5388437">
              <a:off x="4486" y="3172"/>
              <a:ext cx="8" cy="9"/>
            </a:xfrm>
            <a:custGeom>
              <a:avLst/>
              <a:gdLst>
                <a:gd name="T0" fmla="*/ 0 w 11"/>
                <a:gd name="T1" fmla="*/ 0 h 10"/>
                <a:gd name="T2" fmla="*/ 0 w 11"/>
                <a:gd name="T3" fmla="*/ 0 h 10"/>
                <a:gd name="T4" fmla="*/ 0 w 11"/>
                <a:gd name="T5" fmla="*/ 5 h 10"/>
                <a:gd name="T6" fmla="*/ 0 w 11"/>
                <a:gd name="T7" fmla="*/ 5 h 10"/>
                <a:gd name="T8" fmla="*/ 0 w 11"/>
                <a:gd name="T9" fmla="*/ 5 h 10"/>
                <a:gd name="T10" fmla="*/ 0 w 11"/>
                <a:gd name="T11" fmla="*/ 5 h 10"/>
                <a:gd name="T12" fmla="*/ 0 w 11"/>
                <a:gd name="T13" fmla="*/ 5 h 10"/>
                <a:gd name="T14" fmla="*/ 0 w 11"/>
                <a:gd name="T15" fmla="*/ 5 h 10"/>
                <a:gd name="T16" fmla="*/ 0 w 11"/>
                <a:gd name="T17" fmla="*/ 5 h 10"/>
                <a:gd name="T18" fmla="*/ 0 w 11"/>
                <a:gd name="T19" fmla="*/ 5 h 10"/>
                <a:gd name="T20" fmla="*/ 0 w 11"/>
                <a:gd name="T21" fmla="*/ 5 h 10"/>
                <a:gd name="T22" fmla="*/ 0 w 11"/>
                <a:gd name="T23" fmla="*/ 5 h 10"/>
                <a:gd name="T24" fmla="*/ 0 w 11"/>
                <a:gd name="T25" fmla="*/ 5 h 10"/>
                <a:gd name="T26" fmla="*/ 0 w 11"/>
                <a:gd name="T27" fmla="*/ 5 h 10"/>
                <a:gd name="T28" fmla="*/ 1 w 11"/>
                <a:gd name="T29" fmla="*/ 5 h 10"/>
                <a:gd name="T30" fmla="*/ 1 w 11"/>
                <a:gd name="T31" fmla="*/ 5 h 10"/>
                <a:gd name="T32" fmla="*/ 1 w 11"/>
                <a:gd name="T33" fmla="*/ 5 h 10"/>
                <a:gd name="T34" fmla="*/ 1 w 11"/>
                <a:gd name="T35" fmla="*/ 5 h 10"/>
                <a:gd name="T36" fmla="*/ 1 w 11"/>
                <a:gd name="T37" fmla="*/ 5 h 10"/>
                <a:gd name="T38" fmla="*/ 1 w 11"/>
                <a:gd name="T39" fmla="*/ 5 h 10"/>
                <a:gd name="T40" fmla="*/ 1 w 11"/>
                <a:gd name="T41" fmla="*/ 5 h 10"/>
                <a:gd name="T42" fmla="*/ 1 w 11"/>
                <a:gd name="T43" fmla="*/ 5 h 10"/>
                <a:gd name="T44" fmla="*/ 1 w 11"/>
                <a:gd name="T45" fmla="*/ 5 h 10"/>
                <a:gd name="T46" fmla="*/ 1 w 11"/>
                <a:gd name="T47" fmla="*/ 5 h 10"/>
                <a:gd name="T48" fmla="*/ 1 w 11"/>
                <a:gd name="T49" fmla="*/ 5 h 10"/>
                <a:gd name="T50" fmla="*/ 1 w 11"/>
                <a:gd name="T51" fmla="*/ 5 h 10"/>
                <a:gd name="T52" fmla="*/ 1 w 11"/>
                <a:gd name="T53" fmla="*/ 5 h 10"/>
                <a:gd name="T54" fmla="*/ 1 w 11"/>
                <a:gd name="T55" fmla="*/ 5 h 10"/>
                <a:gd name="T56" fmla="*/ 1 w 11"/>
                <a:gd name="T57" fmla="*/ 5 h 10"/>
                <a:gd name="T58" fmla="*/ 1 w 11"/>
                <a:gd name="T59" fmla="*/ 5 h 10"/>
                <a:gd name="T60" fmla="*/ 1 w 11"/>
                <a:gd name="T61" fmla="*/ 5 h 10"/>
                <a:gd name="T62" fmla="*/ 1 w 11"/>
                <a:gd name="T63" fmla="*/ 5 h 10"/>
                <a:gd name="T64" fmla="*/ 1 w 11"/>
                <a:gd name="T65" fmla="*/ 5 h 10"/>
                <a:gd name="T66" fmla="*/ 1 w 11"/>
                <a:gd name="T67" fmla="*/ 5 h 10"/>
                <a:gd name="T68" fmla="*/ 1 w 11"/>
                <a:gd name="T69" fmla="*/ 5 h 10"/>
                <a:gd name="T70" fmla="*/ 1 w 11"/>
                <a:gd name="T71" fmla="*/ 5 h 10"/>
                <a:gd name="T72" fmla="*/ 1 w 11"/>
                <a:gd name="T73" fmla="*/ 5 h 10"/>
                <a:gd name="T74" fmla="*/ 1 w 11"/>
                <a:gd name="T75" fmla="*/ 5 h 10"/>
                <a:gd name="T76" fmla="*/ 1 w 11"/>
                <a:gd name="T77" fmla="*/ 5 h 10"/>
                <a:gd name="T78" fmla="*/ 1 w 11"/>
                <a:gd name="T79" fmla="*/ 5 h 10"/>
                <a:gd name="T80" fmla="*/ 1 w 11"/>
                <a:gd name="T81" fmla="*/ 5 h 10"/>
                <a:gd name="T82" fmla="*/ 1 w 11"/>
                <a:gd name="T83" fmla="*/ 5 h 10"/>
                <a:gd name="T84" fmla="*/ 1 w 11"/>
                <a:gd name="T85" fmla="*/ 5 h 10"/>
                <a:gd name="T86" fmla="*/ 1 w 11"/>
                <a:gd name="T87" fmla="*/ 5 h 10"/>
                <a:gd name="T88" fmla="*/ 1 w 11"/>
                <a:gd name="T89" fmla="*/ 5 h 10"/>
                <a:gd name="T90" fmla="*/ 1 w 11"/>
                <a:gd name="T91" fmla="*/ 5 h 10"/>
                <a:gd name="T92" fmla="*/ 1 w 11"/>
                <a:gd name="T93" fmla="*/ 5 h 10"/>
                <a:gd name="T94" fmla="*/ 1 w 11"/>
                <a:gd name="T95" fmla="*/ 5 h 10"/>
                <a:gd name="T96" fmla="*/ 1 w 11"/>
                <a:gd name="T97" fmla="*/ 5 h 10"/>
                <a:gd name="T98" fmla="*/ 1 w 11"/>
                <a:gd name="T99" fmla="*/ 5 h 10"/>
                <a:gd name="T100" fmla="*/ 1 w 11"/>
                <a:gd name="T101" fmla="*/ 5 h 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10"/>
                <a:gd name="T155" fmla="*/ 11 w 11"/>
                <a:gd name="T156" fmla="*/ 10 h 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1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1" y="1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24" name="Freeform 373"/>
            <p:cNvSpPr>
              <a:spLocks/>
            </p:cNvSpPr>
            <p:nvPr/>
          </p:nvSpPr>
          <p:spPr bwMode="auto">
            <a:xfrm rot="-5388437">
              <a:off x="4494" y="3171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w 1"/>
                <a:gd name="T21" fmla="*/ 0 h 1"/>
                <a:gd name="T22" fmla="*/ 0 w 1"/>
                <a:gd name="T23" fmla="*/ 0 h 1"/>
                <a:gd name="T24" fmla="*/ 0 w 1"/>
                <a:gd name="T25" fmla="*/ 0 h 1"/>
                <a:gd name="T26" fmla="*/ 0 w 1"/>
                <a:gd name="T27" fmla="*/ 0 h 1"/>
                <a:gd name="T28" fmla="*/ 0 w 1"/>
                <a:gd name="T29" fmla="*/ 0 h 1"/>
                <a:gd name="T30" fmla="*/ 0 w 1"/>
                <a:gd name="T31" fmla="*/ 0 h 1"/>
                <a:gd name="T32" fmla="*/ 0 w 1"/>
                <a:gd name="T33" fmla="*/ 0 h 1"/>
                <a:gd name="T34" fmla="*/ 0 w 1"/>
                <a:gd name="T35" fmla="*/ 0 h 1"/>
                <a:gd name="T36" fmla="*/ 0 w 1"/>
                <a:gd name="T37" fmla="*/ 0 h 1"/>
                <a:gd name="T38" fmla="*/ 0 w 1"/>
                <a:gd name="T39" fmla="*/ 0 h 1"/>
                <a:gd name="T40" fmla="*/ 0 w 1"/>
                <a:gd name="T41" fmla="*/ 0 h 1"/>
                <a:gd name="T42" fmla="*/ 0 w 1"/>
                <a:gd name="T43" fmla="*/ 0 h 1"/>
                <a:gd name="T44" fmla="*/ 0 w 1"/>
                <a:gd name="T45" fmla="*/ 0 h 1"/>
                <a:gd name="T46" fmla="*/ 0 w 1"/>
                <a:gd name="T47" fmla="*/ 0 h 1"/>
                <a:gd name="T48" fmla="*/ 0 w 1"/>
                <a:gd name="T49" fmla="*/ 0 h 1"/>
                <a:gd name="T50" fmla="*/ 0 w 1"/>
                <a:gd name="T51" fmla="*/ 0 h 1"/>
                <a:gd name="T52" fmla="*/ 0 w 1"/>
                <a:gd name="T53" fmla="*/ 0 h 1"/>
                <a:gd name="T54" fmla="*/ 0 w 1"/>
                <a:gd name="T55" fmla="*/ 0 h 1"/>
                <a:gd name="T56" fmla="*/ 0 w 1"/>
                <a:gd name="T57" fmla="*/ 0 h 1"/>
                <a:gd name="T58" fmla="*/ 0 w 1"/>
                <a:gd name="T59" fmla="*/ 0 h 1"/>
                <a:gd name="T60" fmla="*/ 0 w 1"/>
                <a:gd name="T61" fmla="*/ 0 h 1"/>
                <a:gd name="T62" fmla="*/ 0 w 1"/>
                <a:gd name="T63" fmla="*/ 0 h 1"/>
                <a:gd name="T64" fmla="*/ 0 w 1"/>
                <a:gd name="T65" fmla="*/ 0 h 1"/>
                <a:gd name="T66" fmla="*/ 0 w 1"/>
                <a:gd name="T67" fmla="*/ 0 h 1"/>
                <a:gd name="T68" fmla="*/ 0 w 1"/>
                <a:gd name="T69" fmla="*/ 0 h 1"/>
                <a:gd name="T70" fmla="*/ 0 w 1"/>
                <a:gd name="T71" fmla="*/ 0 h 1"/>
                <a:gd name="T72" fmla="*/ 0 w 1"/>
                <a:gd name="T73" fmla="*/ 0 h 1"/>
                <a:gd name="T74" fmla="*/ 0 w 1"/>
                <a:gd name="T75" fmla="*/ 0 h 1"/>
                <a:gd name="T76" fmla="*/ 0 w 1"/>
                <a:gd name="T77" fmla="*/ 0 h 1"/>
                <a:gd name="T78" fmla="*/ 0 w 1"/>
                <a:gd name="T79" fmla="*/ 0 h 1"/>
                <a:gd name="T80" fmla="*/ 0 w 1"/>
                <a:gd name="T81" fmla="*/ 0 h 1"/>
                <a:gd name="T82" fmla="*/ 0 w 1"/>
                <a:gd name="T83" fmla="*/ 0 h 1"/>
                <a:gd name="T84" fmla="*/ 0 w 1"/>
                <a:gd name="T85" fmla="*/ 0 h 1"/>
                <a:gd name="T86" fmla="*/ 0 w 1"/>
                <a:gd name="T87" fmla="*/ 0 h 1"/>
                <a:gd name="T88" fmla="*/ 0 w 1"/>
                <a:gd name="T89" fmla="*/ 0 h 1"/>
                <a:gd name="T90" fmla="*/ 0 w 1"/>
                <a:gd name="T91" fmla="*/ 0 h 1"/>
                <a:gd name="T92" fmla="*/ 0 w 1"/>
                <a:gd name="T93" fmla="*/ 0 h 1"/>
                <a:gd name="T94" fmla="*/ 0 w 1"/>
                <a:gd name="T95" fmla="*/ 0 h 1"/>
                <a:gd name="T96" fmla="*/ 0 w 1"/>
                <a:gd name="T97" fmla="*/ 0 h 1"/>
                <a:gd name="T98" fmla="*/ 0 w 1"/>
                <a:gd name="T99" fmla="*/ 0 h 1"/>
                <a:gd name="T100" fmla="*/ 0 w 1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"/>
                <a:gd name="T154" fmla="*/ 0 h 1"/>
                <a:gd name="T155" fmla="*/ 1 w 1"/>
                <a:gd name="T156" fmla="*/ 1 h 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25" name="Freeform 374"/>
            <p:cNvSpPr>
              <a:spLocks/>
            </p:cNvSpPr>
            <p:nvPr/>
          </p:nvSpPr>
          <p:spPr bwMode="auto">
            <a:xfrm rot="-5388437">
              <a:off x="4490" y="3167"/>
              <a:ext cx="9" cy="1"/>
            </a:xfrm>
            <a:custGeom>
              <a:avLst/>
              <a:gdLst>
                <a:gd name="T0" fmla="*/ 0 w 12"/>
                <a:gd name="T1" fmla="*/ 0 h 1"/>
                <a:gd name="T2" fmla="*/ 0 w 12"/>
                <a:gd name="T3" fmla="*/ 0 h 1"/>
                <a:gd name="T4" fmla="*/ 0 w 12"/>
                <a:gd name="T5" fmla="*/ 0 h 1"/>
                <a:gd name="T6" fmla="*/ 0 w 12"/>
                <a:gd name="T7" fmla="*/ 0 h 1"/>
                <a:gd name="T8" fmla="*/ 0 w 12"/>
                <a:gd name="T9" fmla="*/ 0 h 1"/>
                <a:gd name="T10" fmla="*/ 0 w 12"/>
                <a:gd name="T11" fmla="*/ 0 h 1"/>
                <a:gd name="T12" fmla="*/ 0 w 12"/>
                <a:gd name="T13" fmla="*/ 0 h 1"/>
                <a:gd name="T14" fmla="*/ 0 w 12"/>
                <a:gd name="T15" fmla="*/ 0 h 1"/>
                <a:gd name="T16" fmla="*/ 2 w 12"/>
                <a:gd name="T17" fmla="*/ 0 h 1"/>
                <a:gd name="T18" fmla="*/ 2 w 12"/>
                <a:gd name="T19" fmla="*/ 0 h 1"/>
                <a:gd name="T20" fmla="*/ 2 w 12"/>
                <a:gd name="T21" fmla="*/ 0 h 1"/>
                <a:gd name="T22" fmla="*/ 2 w 12"/>
                <a:gd name="T23" fmla="*/ 0 h 1"/>
                <a:gd name="T24" fmla="*/ 2 w 12"/>
                <a:gd name="T25" fmla="*/ 0 h 1"/>
                <a:gd name="T26" fmla="*/ 2 w 12"/>
                <a:gd name="T27" fmla="*/ 0 h 1"/>
                <a:gd name="T28" fmla="*/ 2 w 12"/>
                <a:gd name="T29" fmla="*/ 0 h 1"/>
                <a:gd name="T30" fmla="*/ 2 w 12"/>
                <a:gd name="T31" fmla="*/ 0 h 1"/>
                <a:gd name="T32" fmla="*/ 2 w 12"/>
                <a:gd name="T33" fmla="*/ 0 h 1"/>
                <a:gd name="T34" fmla="*/ 2 w 12"/>
                <a:gd name="T35" fmla="*/ 0 h 1"/>
                <a:gd name="T36" fmla="*/ 2 w 12"/>
                <a:gd name="T37" fmla="*/ 0 h 1"/>
                <a:gd name="T38" fmla="*/ 2 w 12"/>
                <a:gd name="T39" fmla="*/ 0 h 1"/>
                <a:gd name="T40" fmla="*/ 2 w 12"/>
                <a:gd name="T41" fmla="*/ 0 h 1"/>
                <a:gd name="T42" fmla="*/ 2 w 12"/>
                <a:gd name="T43" fmla="*/ 0 h 1"/>
                <a:gd name="T44" fmla="*/ 2 w 12"/>
                <a:gd name="T45" fmla="*/ 0 h 1"/>
                <a:gd name="T46" fmla="*/ 2 w 12"/>
                <a:gd name="T47" fmla="*/ 0 h 1"/>
                <a:gd name="T48" fmla="*/ 2 w 12"/>
                <a:gd name="T49" fmla="*/ 0 h 1"/>
                <a:gd name="T50" fmla="*/ 2 w 12"/>
                <a:gd name="T51" fmla="*/ 0 h 1"/>
                <a:gd name="T52" fmla="*/ 2 w 12"/>
                <a:gd name="T53" fmla="*/ 0 h 1"/>
                <a:gd name="T54" fmla="*/ 2 w 12"/>
                <a:gd name="T55" fmla="*/ 0 h 1"/>
                <a:gd name="T56" fmla="*/ 2 w 12"/>
                <a:gd name="T57" fmla="*/ 0 h 1"/>
                <a:gd name="T58" fmla="*/ 2 w 12"/>
                <a:gd name="T59" fmla="*/ 0 h 1"/>
                <a:gd name="T60" fmla="*/ 2 w 12"/>
                <a:gd name="T61" fmla="*/ 0 h 1"/>
                <a:gd name="T62" fmla="*/ 2 w 12"/>
                <a:gd name="T63" fmla="*/ 0 h 1"/>
                <a:gd name="T64" fmla="*/ 2 w 12"/>
                <a:gd name="T65" fmla="*/ 0 h 1"/>
                <a:gd name="T66" fmla="*/ 2 w 12"/>
                <a:gd name="T67" fmla="*/ 0 h 1"/>
                <a:gd name="T68" fmla="*/ 2 w 12"/>
                <a:gd name="T69" fmla="*/ 0 h 1"/>
                <a:gd name="T70" fmla="*/ 2 w 12"/>
                <a:gd name="T71" fmla="*/ 0 h 1"/>
                <a:gd name="T72" fmla="*/ 2 w 12"/>
                <a:gd name="T73" fmla="*/ 0 h 1"/>
                <a:gd name="T74" fmla="*/ 2 w 12"/>
                <a:gd name="T75" fmla="*/ 0 h 1"/>
                <a:gd name="T76" fmla="*/ 2 w 12"/>
                <a:gd name="T77" fmla="*/ 0 h 1"/>
                <a:gd name="T78" fmla="*/ 2 w 12"/>
                <a:gd name="T79" fmla="*/ 0 h 1"/>
                <a:gd name="T80" fmla="*/ 2 w 12"/>
                <a:gd name="T81" fmla="*/ 0 h 1"/>
                <a:gd name="T82" fmla="*/ 2 w 12"/>
                <a:gd name="T83" fmla="*/ 0 h 1"/>
                <a:gd name="T84" fmla="*/ 2 w 12"/>
                <a:gd name="T85" fmla="*/ 0 h 1"/>
                <a:gd name="T86" fmla="*/ 2 w 12"/>
                <a:gd name="T87" fmla="*/ 0 h 1"/>
                <a:gd name="T88" fmla="*/ 2 w 12"/>
                <a:gd name="T89" fmla="*/ 0 h 1"/>
                <a:gd name="T90" fmla="*/ 2 w 12"/>
                <a:gd name="T91" fmla="*/ 0 h 1"/>
                <a:gd name="T92" fmla="*/ 2 w 12"/>
                <a:gd name="T93" fmla="*/ 0 h 1"/>
                <a:gd name="T94" fmla="*/ 2 w 12"/>
                <a:gd name="T95" fmla="*/ 0 h 1"/>
                <a:gd name="T96" fmla="*/ 2 w 12"/>
                <a:gd name="T97" fmla="*/ 0 h 1"/>
                <a:gd name="T98" fmla="*/ 2 w 12"/>
                <a:gd name="T99" fmla="*/ 0 h 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1"/>
                <a:gd name="T152" fmla="*/ 12 w 12"/>
                <a:gd name="T153" fmla="*/ 1 h 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1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26" name="Freeform 375"/>
            <p:cNvSpPr>
              <a:spLocks/>
            </p:cNvSpPr>
            <p:nvPr/>
          </p:nvSpPr>
          <p:spPr bwMode="auto">
            <a:xfrm rot="-5388437">
              <a:off x="4486" y="3155"/>
              <a:ext cx="8" cy="9"/>
            </a:xfrm>
            <a:custGeom>
              <a:avLst/>
              <a:gdLst>
                <a:gd name="T0" fmla="*/ 0 w 11"/>
                <a:gd name="T1" fmla="*/ 5 h 10"/>
                <a:gd name="T2" fmla="*/ 0 w 11"/>
                <a:gd name="T3" fmla="*/ 5 h 10"/>
                <a:gd name="T4" fmla="*/ 0 w 11"/>
                <a:gd name="T5" fmla="*/ 5 h 10"/>
                <a:gd name="T6" fmla="*/ 0 w 11"/>
                <a:gd name="T7" fmla="*/ 5 h 10"/>
                <a:gd name="T8" fmla="*/ 0 w 11"/>
                <a:gd name="T9" fmla="*/ 5 h 10"/>
                <a:gd name="T10" fmla="*/ 0 w 11"/>
                <a:gd name="T11" fmla="*/ 5 h 10"/>
                <a:gd name="T12" fmla="*/ 0 w 11"/>
                <a:gd name="T13" fmla="*/ 5 h 10"/>
                <a:gd name="T14" fmla="*/ 0 w 11"/>
                <a:gd name="T15" fmla="*/ 5 h 10"/>
                <a:gd name="T16" fmla="*/ 0 w 11"/>
                <a:gd name="T17" fmla="*/ 5 h 10"/>
                <a:gd name="T18" fmla="*/ 0 w 11"/>
                <a:gd name="T19" fmla="*/ 5 h 10"/>
                <a:gd name="T20" fmla="*/ 0 w 11"/>
                <a:gd name="T21" fmla="*/ 5 h 10"/>
                <a:gd name="T22" fmla="*/ 0 w 11"/>
                <a:gd name="T23" fmla="*/ 5 h 10"/>
                <a:gd name="T24" fmla="*/ 0 w 11"/>
                <a:gd name="T25" fmla="*/ 5 h 10"/>
                <a:gd name="T26" fmla="*/ 0 w 11"/>
                <a:gd name="T27" fmla="*/ 5 h 10"/>
                <a:gd name="T28" fmla="*/ 0 w 11"/>
                <a:gd name="T29" fmla="*/ 5 h 10"/>
                <a:gd name="T30" fmla="*/ 0 w 11"/>
                <a:gd name="T31" fmla="*/ 5 h 10"/>
                <a:gd name="T32" fmla="*/ 0 w 11"/>
                <a:gd name="T33" fmla="*/ 5 h 10"/>
                <a:gd name="T34" fmla="*/ 0 w 11"/>
                <a:gd name="T35" fmla="*/ 5 h 10"/>
                <a:gd name="T36" fmla="*/ 0 w 11"/>
                <a:gd name="T37" fmla="*/ 5 h 10"/>
                <a:gd name="T38" fmla="*/ 0 w 11"/>
                <a:gd name="T39" fmla="*/ 5 h 10"/>
                <a:gd name="T40" fmla="*/ 0 w 11"/>
                <a:gd name="T41" fmla="*/ 5 h 10"/>
                <a:gd name="T42" fmla="*/ 0 w 11"/>
                <a:gd name="T43" fmla="*/ 5 h 10"/>
                <a:gd name="T44" fmla="*/ 0 w 11"/>
                <a:gd name="T45" fmla="*/ 5 h 10"/>
                <a:gd name="T46" fmla="*/ 0 w 11"/>
                <a:gd name="T47" fmla="*/ 5 h 10"/>
                <a:gd name="T48" fmla="*/ 0 w 11"/>
                <a:gd name="T49" fmla="*/ 5 h 10"/>
                <a:gd name="T50" fmla="*/ 0 w 11"/>
                <a:gd name="T51" fmla="*/ 5 h 10"/>
                <a:gd name="T52" fmla="*/ 1 w 11"/>
                <a:gd name="T53" fmla="*/ 5 h 10"/>
                <a:gd name="T54" fmla="*/ 1 w 11"/>
                <a:gd name="T55" fmla="*/ 5 h 10"/>
                <a:gd name="T56" fmla="*/ 1 w 11"/>
                <a:gd name="T57" fmla="*/ 0 h 10"/>
                <a:gd name="T58" fmla="*/ 1 w 11"/>
                <a:gd name="T59" fmla="*/ 0 h 10"/>
                <a:gd name="T60" fmla="*/ 1 w 11"/>
                <a:gd name="T61" fmla="*/ 0 h 10"/>
                <a:gd name="T62" fmla="*/ 1 w 11"/>
                <a:gd name="T63" fmla="*/ 0 h 10"/>
                <a:gd name="T64" fmla="*/ 1 w 11"/>
                <a:gd name="T65" fmla="*/ 0 h 10"/>
                <a:gd name="T66" fmla="*/ 1 w 11"/>
                <a:gd name="T67" fmla="*/ 0 h 10"/>
                <a:gd name="T68" fmla="*/ 1 w 11"/>
                <a:gd name="T69" fmla="*/ 0 h 10"/>
                <a:gd name="T70" fmla="*/ 1 w 11"/>
                <a:gd name="T71" fmla="*/ 0 h 10"/>
                <a:gd name="T72" fmla="*/ 1 w 11"/>
                <a:gd name="T73" fmla="*/ 0 h 10"/>
                <a:gd name="T74" fmla="*/ 1 w 11"/>
                <a:gd name="T75" fmla="*/ 0 h 10"/>
                <a:gd name="T76" fmla="*/ 1 w 11"/>
                <a:gd name="T77" fmla="*/ 0 h 10"/>
                <a:gd name="T78" fmla="*/ 1 w 11"/>
                <a:gd name="T79" fmla="*/ 0 h 10"/>
                <a:gd name="T80" fmla="*/ 1 w 11"/>
                <a:gd name="T81" fmla="*/ 0 h 10"/>
                <a:gd name="T82" fmla="*/ 1 w 11"/>
                <a:gd name="T83" fmla="*/ 0 h 10"/>
                <a:gd name="T84" fmla="*/ 1 w 11"/>
                <a:gd name="T85" fmla="*/ 0 h 10"/>
                <a:gd name="T86" fmla="*/ 1 w 11"/>
                <a:gd name="T87" fmla="*/ 0 h 10"/>
                <a:gd name="T88" fmla="*/ 1 w 11"/>
                <a:gd name="T89" fmla="*/ 0 h 10"/>
                <a:gd name="T90" fmla="*/ 1 w 11"/>
                <a:gd name="T91" fmla="*/ 0 h 10"/>
                <a:gd name="T92" fmla="*/ 1 w 11"/>
                <a:gd name="T93" fmla="*/ 0 h 10"/>
                <a:gd name="T94" fmla="*/ 1 w 11"/>
                <a:gd name="T95" fmla="*/ 0 h 10"/>
                <a:gd name="T96" fmla="*/ 1 w 11"/>
                <a:gd name="T97" fmla="*/ 0 h 10"/>
                <a:gd name="T98" fmla="*/ 1 w 11"/>
                <a:gd name="T99" fmla="*/ 0 h 10"/>
                <a:gd name="T100" fmla="*/ 1 w 11"/>
                <a:gd name="T101" fmla="*/ 0 h 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10"/>
                <a:gd name="T155" fmla="*/ 11 w 11"/>
                <a:gd name="T156" fmla="*/ 10 h 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10">
                  <a:moveTo>
                    <a:pt x="0" y="10"/>
                  </a:moveTo>
                  <a:lnTo>
                    <a:pt x="0" y="10"/>
                  </a:lnTo>
                  <a:lnTo>
                    <a:pt x="11" y="10"/>
                  </a:lnTo>
                  <a:lnTo>
                    <a:pt x="11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27" name="Freeform 376"/>
            <p:cNvSpPr>
              <a:spLocks/>
            </p:cNvSpPr>
            <p:nvPr/>
          </p:nvSpPr>
          <p:spPr bwMode="auto">
            <a:xfrm rot="-5388437">
              <a:off x="4477" y="3147"/>
              <a:ext cx="8" cy="9"/>
            </a:xfrm>
            <a:custGeom>
              <a:avLst/>
              <a:gdLst>
                <a:gd name="T0" fmla="*/ 0 w 12"/>
                <a:gd name="T1" fmla="*/ 5 h 10"/>
                <a:gd name="T2" fmla="*/ 0 w 12"/>
                <a:gd name="T3" fmla="*/ 5 h 10"/>
                <a:gd name="T4" fmla="*/ 0 w 12"/>
                <a:gd name="T5" fmla="*/ 5 h 10"/>
                <a:gd name="T6" fmla="*/ 0 w 12"/>
                <a:gd name="T7" fmla="*/ 5 h 10"/>
                <a:gd name="T8" fmla="*/ 0 w 12"/>
                <a:gd name="T9" fmla="*/ 5 h 10"/>
                <a:gd name="T10" fmla="*/ 0 w 12"/>
                <a:gd name="T11" fmla="*/ 5 h 10"/>
                <a:gd name="T12" fmla="*/ 0 w 12"/>
                <a:gd name="T13" fmla="*/ 5 h 10"/>
                <a:gd name="T14" fmla="*/ 0 w 12"/>
                <a:gd name="T15" fmla="*/ 5 h 10"/>
                <a:gd name="T16" fmla="*/ 0 w 12"/>
                <a:gd name="T17" fmla="*/ 5 h 10"/>
                <a:gd name="T18" fmla="*/ 0 w 12"/>
                <a:gd name="T19" fmla="*/ 5 h 10"/>
                <a:gd name="T20" fmla="*/ 0 w 12"/>
                <a:gd name="T21" fmla="*/ 5 h 10"/>
                <a:gd name="T22" fmla="*/ 0 w 12"/>
                <a:gd name="T23" fmla="*/ 5 h 10"/>
                <a:gd name="T24" fmla="*/ 0 w 12"/>
                <a:gd name="T25" fmla="*/ 5 h 10"/>
                <a:gd name="T26" fmla="*/ 0 w 12"/>
                <a:gd name="T27" fmla="*/ 5 h 10"/>
                <a:gd name="T28" fmla="*/ 0 w 12"/>
                <a:gd name="T29" fmla="*/ 5 h 10"/>
                <a:gd name="T30" fmla="*/ 0 w 12"/>
                <a:gd name="T31" fmla="*/ 5 h 10"/>
                <a:gd name="T32" fmla="*/ 0 w 12"/>
                <a:gd name="T33" fmla="*/ 5 h 10"/>
                <a:gd name="T34" fmla="*/ 0 w 12"/>
                <a:gd name="T35" fmla="*/ 5 h 10"/>
                <a:gd name="T36" fmla="*/ 0 w 12"/>
                <a:gd name="T37" fmla="*/ 5 h 10"/>
                <a:gd name="T38" fmla="*/ 0 w 12"/>
                <a:gd name="T39" fmla="*/ 5 h 10"/>
                <a:gd name="T40" fmla="*/ 0 w 12"/>
                <a:gd name="T41" fmla="*/ 5 h 10"/>
                <a:gd name="T42" fmla="*/ 0 w 12"/>
                <a:gd name="T43" fmla="*/ 5 h 10"/>
                <a:gd name="T44" fmla="*/ 0 w 12"/>
                <a:gd name="T45" fmla="*/ 5 h 10"/>
                <a:gd name="T46" fmla="*/ 0 w 12"/>
                <a:gd name="T47" fmla="*/ 5 h 10"/>
                <a:gd name="T48" fmla="*/ 0 w 12"/>
                <a:gd name="T49" fmla="*/ 5 h 10"/>
                <a:gd name="T50" fmla="*/ 0 w 12"/>
                <a:gd name="T51" fmla="*/ 5 h 10"/>
                <a:gd name="T52" fmla="*/ 0 w 12"/>
                <a:gd name="T53" fmla="*/ 0 h 10"/>
                <a:gd name="T54" fmla="*/ 0 w 12"/>
                <a:gd name="T55" fmla="*/ 0 h 10"/>
                <a:gd name="T56" fmla="*/ 0 w 12"/>
                <a:gd name="T57" fmla="*/ 0 h 10"/>
                <a:gd name="T58" fmla="*/ 0 w 12"/>
                <a:gd name="T59" fmla="*/ 0 h 10"/>
                <a:gd name="T60" fmla="*/ 0 w 12"/>
                <a:gd name="T61" fmla="*/ 0 h 10"/>
                <a:gd name="T62" fmla="*/ 0 w 12"/>
                <a:gd name="T63" fmla="*/ 0 h 10"/>
                <a:gd name="T64" fmla="*/ 0 w 12"/>
                <a:gd name="T65" fmla="*/ 0 h 10"/>
                <a:gd name="T66" fmla="*/ 0 w 12"/>
                <a:gd name="T67" fmla="*/ 0 h 10"/>
                <a:gd name="T68" fmla="*/ 0 w 12"/>
                <a:gd name="T69" fmla="*/ 0 h 10"/>
                <a:gd name="T70" fmla="*/ 0 w 12"/>
                <a:gd name="T71" fmla="*/ 0 h 10"/>
                <a:gd name="T72" fmla="*/ 0 w 12"/>
                <a:gd name="T73" fmla="*/ 0 h 10"/>
                <a:gd name="T74" fmla="*/ 0 w 12"/>
                <a:gd name="T75" fmla="*/ 0 h 10"/>
                <a:gd name="T76" fmla="*/ 0 w 12"/>
                <a:gd name="T77" fmla="*/ 0 h 10"/>
                <a:gd name="T78" fmla="*/ 0 w 12"/>
                <a:gd name="T79" fmla="*/ 0 h 10"/>
                <a:gd name="T80" fmla="*/ 0 w 12"/>
                <a:gd name="T81" fmla="*/ 0 h 10"/>
                <a:gd name="T82" fmla="*/ 0 w 12"/>
                <a:gd name="T83" fmla="*/ 0 h 10"/>
                <a:gd name="T84" fmla="*/ 0 w 12"/>
                <a:gd name="T85" fmla="*/ 0 h 10"/>
                <a:gd name="T86" fmla="*/ 1 w 12"/>
                <a:gd name="T87" fmla="*/ 0 h 10"/>
                <a:gd name="T88" fmla="*/ 1 w 12"/>
                <a:gd name="T89" fmla="*/ 0 h 10"/>
                <a:gd name="T90" fmla="*/ 1 w 12"/>
                <a:gd name="T91" fmla="*/ 0 h 10"/>
                <a:gd name="T92" fmla="*/ 1 w 12"/>
                <a:gd name="T93" fmla="*/ 0 h 10"/>
                <a:gd name="T94" fmla="*/ 1 w 12"/>
                <a:gd name="T95" fmla="*/ 0 h 10"/>
                <a:gd name="T96" fmla="*/ 1 w 12"/>
                <a:gd name="T97" fmla="*/ 0 h 10"/>
                <a:gd name="T98" fmla="*/ 1 w 12"/>
                <a:gd name="T99" fmla="*/ 0 h 1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10"/>
                <a:gd name="T152" fmla="*/ 12 w 12"/>
                <a:gd name="T153" fmla="*/ 10 h 1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10">
                  <a:moveTo>
                    <a:pt x="0" y="1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2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28" name="Freeform 377"/>
            <p:cNvSpPr>
              <a:spLocks/>
            </p:cNvSpPr>
            <p:nvPr/>
          </p:nvSpPr>
          <p:spPr bwMode="auto">
            <a:xfrm rot="-5388437">
              <a:off x="4466" y="3138"/>
              <a:ext cx="1" cy="18"/>
            </a:xfrm>
            <a:custGeom>
              <a:avLst/>
              <a:gdLst>
                <a:gd name="T0" fmla="*/ 0 w 1"/>
                <a:gd name="T1" fmla="*/ 9 h 19"/>
                <a:gd name="T2" fmla="*/ 0 w 1"/>
                <a:gd name="T3" fmla="*/ 9 h 19"/>
                <a:gd name="T4" fmla="*/ 0 w 1"/>
                <a:gd name="T5" fmla="*/ 9 h 19"/>
                <a:gd name="T6" fmla="*/ 0 w 1"/>
                <a:gd name="T7" fmla="*/ 9 h 19"/>
                <a:gd name="T8" fmla="*/ 0 w 1"/>
                <a:gd name="T9" fmla="*/ 9 h 19"/>
                <a:gd name="T10" fmla="*/ 0 w 1"/>
                <a:gd name="T11" fmla="*/ 9 h 19"/>
                <a:gd name="T12" fmla="*/ 0 w 1"/>
                <a:gd name="T13" fmla="*/ 9 h 19"/>
                <a:gd name="T14" fmla="*/ 0 w 1"/>
                <a:gd name="T15" fmla="*/ 9 h 19"/>
                <a:gd name="T16" fmla="*/ 0 w 1"/>
                <a:gd name="T17" fmla="*/ 9 h 19"/>
                <a:gd name="T18" fmla="*/ 0 w 1"/>
                <a:gd name="T19" fmla="*/ 9 h 19"/>
                <a:gd name="T20" fmla="*/ 0 w 1"/>
                <a:gd name="T21" fmla="*/ 9 h 19"/>
                <a:gd name="T22" fmla="*/ 0 w 1"/>
                <a:gd name="T23" fmla="*/ 9 h 19"/>
                <a:gd name="T24" fmla="*/ 0 w 1"/>
                <a:gd name="T25" fmla="*/ 9 h 19"/>
                <a:gd name="T26" fmla="*/ 0 w 1"/>
                <a:gd name="T27" fmla="*/ 9 h 19"/>
                <a:gd name="T28" fmla="*/ 0 w 1"/>
                <a:gd name="T29" fmla="*/ 9 h 19"/>
                <a:gd name="T30" fmla="*/ 0 w 1"/>
                <a:gd name="T31" fmla="*/ 9 h 19"/>
                <a:gd name="T32" fmla="*/ 0 w 1"/>
                <a:gd name="T33" fmla="*/ 9 h 19"/>
                <a:gd name="T34" fmla="*/ 0 w 1"/>
                <a:gd name="T35" fmla="*/ 9 h 19"/>
                <a:gd name="T36" fmla="*/ 0 w 1"/>
                <a:gd name="T37" fmla="*/ 9 h 19"/>
                <a:gd name="T38" fmla="*/ 0 w 1"/>
                <a:gd name="T39" fmla="*/ 9 h 19"/>
                <a:gd name="T40" fmla="*/ 0 w 1"/>
                <a:gd name="T41" fmla="*/ 9 h 19"/>
                <a:gd name="T42" fmla="*/ 0 w 1"/>
                <a:gd name="T43" fmla="*/ 9 h 19"/>
                <a:gd name="T44" fmla="*/ 0 w 1"/>
                <a:gd name="T45" fmla="*/ 9 h 19"/>
                <a:gd name="T46" fmla="*/ 0 w 1"/>
                <a:gd name="T47" fmla="*/ 9 h 19"/>
                <a:gd name="T48" fmla="*/ 0 w 1"/>
                <a:gd name="T49" fmla="*/ 9 h 19"/>
                <a:gd name="T50" fmla="*/ 0 w 1"/>
                <a:gd name="T51" fmla="*/ 9 h 19"/>
                <a:gd name="T52" fmla="*/ 0 w 1"/>
                <a:gd name="T53" fmla="*/ 9 h 19"/>
                <a:gd name="T54" fmla="*/ 0 w 1"/>
                <a:gd name="T55" fmla="*/ 9 h 19"/>
                <a:gd name="T56" fmla="*/ 0 w 1"/>
                <a:gd name="T57" fmla="*/ 9 h 19"/>
                <a:gd name="T58" fmla="*/ 0 w 1"/>
                <a:gd name="T59" fmla="*/ 9 h 19"/>
                <a:gd name="T60" fmla="*/ 0 w 1"/>
                <a:gd name="T61" fmla="*/ 9 h 19"/>
                <a:gd name="T62" fmla="*/ 0 w 1"/>
                <a:gd name="T63" fmla="*/ 9 h 19"/>
                <a:gd name="T64" fmla="*/ 0 w 1"/>
                <a:gd name="T65" fmla="*/ 9 h 19"/>
                <a:gd name="T66" fmla="*/ 0 w 1"/>
                <a:gd name="T67" fmla="*/ 9 h 19"/>
                <a:gd name="T68" fmla="*/ 0 w 1"/>
                <a:gd name="T69" fmla="*/ 9 h 19"/>
                <a:gd name="T70" fmla="*/ 0 w 1"/>
                <a:gd name="T71" fmla="*/ 9 h 19"/>
                <a:gd name="T72" fmla="*/ 0 w 1"/>
                <a:gd name="T73" fmla="*/ 9 h 19"/>
                <a:gd name="T74" fmla="*/ 0 w 1"/>
                <a:gd name="T75" fmla="*/ 9 h 19"/>
                <a:gd name="T76" fmla="*/ 0 w 1"/>
                <a:gd name="T77" fmla="*/ 9 h 19"/>
                <a:gd name="T78" fmla="*/ 0 w 1"/>
                <a:gd name="T79" fmla="*/ 9 h 19"/>
                <a:gd name="T80" fmla="*/ 0 w 1"/>
                <a:gd name="T81" fmla="*/ 9 h 19"/>
                <a:gd name="T82" fmla="*/ 0 w 1"/>
                <a:gd name="T83" fmla="*/ 0 h 19"/>
                <a:gd name="T84" fmla="*/ 0 w 1"/>
                <a:gd name="T85" fmla="*/ 0 h 19"/>
                <a:gd name="T86" fmla="*/ 0 w 1"/>
                <a:gd name="T87" fmla="*/ 0 h 19"/>
                <a:gd name="T88" fmla="*/ 0 w 1"/>
                <a:gd name="T89" fmla="*/ 0 h 19"/>
                <a:gd name="T90" fmla="*/ 0 w 1"/>
                <a:gd name="T91" fmla="*/ 0 h 19"/>
                <a:gd name="T92" fmla="*/ 0 w 1"/>
                <a:gd name="T93" fmla="*/ 0 h 19"/>
                <a:gd name="T94" fmla="*/ 0 w 1"/>
                <a:gd name="T95" fmla="*/ 0 h 19"/>
                <a:gd name="T96" fmla="*/ 0 w 1"/>
                <a:gd name="T97" fmla="*/ 0 h 19"/>
                <a:gd name="T98" fmla="*/ 0 w 1"/>
                <a:gd name="T99" fmla="*/ 0 h 1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"/>
                <a:gd name="T151" fmla="*/ 0 h 19"/>
                <a:gd name="T152" fmla="*/ 1 w 1"/>
                <a:gd name="T153" fmla="*/ 19 h 1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" h="19">
                  <a:moveTo>
                    <a:pt x="0" y="19"/>
                  </a:moveTo>
                  <a:lnTo>
                    <a:pt x="0" y="19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29" name="Freeform 378"/>
            <p:cNvSpPr>
              <a:spLocks/>
            </p:cNvSpPr>
            <p:nvPr/>
          </p:nvSpPr>
          <p:spPr bwMode="auto">
            <a:xfrm rot="-5388437">
              <a:off x="4445" y="3135"/>
              <a:ext cx="8" cy="18"/>
            </a:xfrm>
            <a:custGeom>
              <a:avLst/>
              <a:gdLst>
                <a:gd name="T0" fmla="*/ 0 w 11"/>
                <a:gd name="T1" fmla="*/ 5 h 20"/>
                <a:gd name="T2" fmla="*/ 0 w 11"/>
                <a:gd name="T3" fmla="*/ 5 h 20"/>
                <a:gd name="T4" fmla="*/ 0 w 11"/>
                <a:gd name="T5" fmla="*/ 5 h 20"/>
                <a:gd name="T6" fmla="*/ 0 w 11"/>
                <a:gd name="T7" fmla="*/ 5 h 20"/>
                <a:gd name="T8" fmla="*/ 0 w 11"/>
                <a:gd name="T9" fmla="*/ 5 h 20"/>
                <a:gd name="T10" fmla="*/ 0 w 11"/>
                <a:gd name="T11" fmla="*/ 5 h 20"/>
                <a:gd name="T12" fmla="*/ 0 w 11"/>
                <a:gd name="T13" fmla="*/ 5 h 20"/>
                <a:gd name="T14" fmla="*/ 0 w 11"/>
                <a:gd name="T15" fmla="*/ 5 h 20"/>
                <a:gd name="T16" fmla="*/ 0 w 11"/>
                <a:gd name="T17" fmla="*/ 5 h 20"/>
                <a:gd name="T18" fmla="*/ 0 w 11"/>
                <a:gd name="T19" fmla="*/ 5 h 20"/>
                <a:gd name="T20" fmla="*/ 1 w 11"/>
                <a:gd name="T21" fmla="*/ 5 h 20"/>
                <a:gd name="T22" fmla="*/ 1 w 11"/>
                <a:gd name="T23" fmla="*/ 5 h 20"/>
                <a:gd name="T24" fmla="*/ 1 w 11"/>
                <a:gd name="T25" fmla="*/ 5 h 20"/>
                <a:gd name="T26" fmla="*/ 1 w 11"/>
                <a:gd name="T27" fmla="*/ 5 h 20"/>
                <a:gd name="T28" fmla="*/ 1 w 11"/>
                <a:gd name="T29" fmla="*/ 5 h 20"/>
                <a:gd name="T30" fmla="*/ 1 w 11"/>
                <a:gd name="T31" fmla="*/ 5 h 20"/>
                <a:gd name="T32" fmla="*/ 1 w 11"/>
                <a:gd name="T33" fmla="*/ 5 h 20"/>
                <a:gd name="T34" fmla="*/ 1 w 11"/>
                <a:gd name="T35" fmla="*/ 5 h 20"/>
                <a:gd name="T36" fmla="*/ 1 w 11"/>
                <a:gd name="T37" fmla="*/ 5 h 20"/>
                <a:gd name="T38" fmla="*/ 1 w 11"/>
                <a:gd name="T39" fmla="*/ 5 h 20"/>
                <a:gd name="T40" fmla="*/ 1 w 11"/>
                <a:gd name="T41" fmla="*/ 5 h 20"/>
                <a:gd name="T42" fmla="*/ 1 w 11"/>
                <a:gd name="T43" fmla="*/ 5 h 20"/>
                <a:gd name="T44" fmla="*/ 1 w 11"/>
                <a:gd name="T45" fmla="*/ 5 h 20"/>
                <a:gd name="T46" fmla="*/ 1 w 11"/>
                <a:gd name="T47" fmla="*/ 5 h 20"/>
                <a:gd name="T48" fmla="*/ 1 w 11"/>
                <a:gd name="T49" fmla="*/ 5 h 20"/>
                <a:gd name="T50" fmla="*/ 1 w 11"/>
                <a:gd name="T51" fmla="*/ 5 h 20"/>
                <a:gd name="T52" fmla="*/ 1 w 11"/>
                <a:gd name="T53" fmla="*/ 5 h 20"/>
                <a:gd name="T54" fmla="*/ 1 w 11"/>
                <a:gd name="T55" fmla="*/ 5 h 20"/>
                <a:gd name="T56" fmla="*/ 1 w 11"/>
                <a:gd name="T57" fmla="*/ 5 h 20"/>
                <a:gd name="T58" fmla="*/ 1 w 11"/>
                <a:gd name="T59" fmla="*/ 5 h 20"/>
                <a:gd name="T60" fmla="*/ 1 w 11"/>
                <a:gd name="T61" fmla="*/ 5 h 20"/>
                <a:gd name="T62" fmla="*/ 1 w 11"/>
                <a:gd name="T63" fmla="*/ 5 h 20"/>
                <a:gd name="T64" fmla="*/ 1 w 11"/>
                <a:gd name="T65" fmla="*/ 5 h 20"/>
                <a:gd name="T66" fmla="*/ 1 w 11"/>
                <a:gd name="T67" fmla="*/ 5 h 20"/>
                <a:gd name="T68" fmla="*/ 1 w 11"/>
                <a:gd name="T69" fmla="*/ 5 h 20"/>
                <a:gd name="T70" fmla="*/ 1 w 11"/>
                <a:gd name="T71" fmla="*/ 5 h 20"/>
                <a:gd name="T72" fmla="*/ 1 w 11"/>
                <a:gd name="T73" fmla="*/ 5 h 20"/>
                <a:gd name="T74" fmla="*/ 1 w 11"/>
                <a:gd name="T75" fmla="*/ 5 h 20"/>
                <a:gd name="T76" fmla="*/ 1 w 11"/>
                <a:gd name="T77" fmla="*/ 5 h 20"/>
                <a:gd name="T78" fmla="*/ 1 w 11"/>
                <a:gd name="T79" fmla="*/ 5 h 20"/>
                <a:gd name="T80" fmla="*/ 1 w 11"/>
                <a:gd name="T81" fmla="*/ 5 h 20"/>
                <a:gd name="T82" fmla="*/ 1 w 11"/>
                <a:gd name="T83" fmla="*/ 0 h 20"/>
                <a:gd name="T84" fmla="*/ 1 w 11"/>
                <a:gd name="T85" fmla="*/ 0 h 20"/>
                <a:gd name="T86" fmla="*/ 1 w 11"/>
                <a:gd name="T87" fmla="*/ 0 h 20"/>
                <a:gd name="T88" fmla="*/ 1 w 11"/>
                <a:gd name="T89" fmla="*/ 0 h 20"/>
                <a:gd name="T90" fmla="*/ 1 w 11"/>
                <a:gd name="T91" fmla="*/ 0 h 20"/>
                <a:gd name="T92" fmla="*/ 1 w 11"/>
                <a:gd name="T93" fmla="*/ 0 h 20"/>
                <a:gd name="T94" fmla="*/ 1 w 11"/>
                <a:gd name="T95" fmla="*/ 0 h 20"/>
                <a:gd name="T96" fmla="*/ 1 w 11"/>
                <a:gd name="T97" fmla="*/ 0 h 20"/>
                <a:gd name="T98" fmla="*/ 1 w 11"/>
                <a:gd name="T99" fmla="*/ 0 h 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"/>
                <a:gd name="T151" fmla="*/ 0 h 20"/>
                <a:gd name="T152" fmla="*/ 11 w 11"/>
                <a:gd name="T153" fmla="*/ 20 h 2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" h="20">
                  <a:moveTo>
                    <a:pt x="0" y="20"/>
                  </a:moveTo>
                  <a:lnTo>
                    <a:pt x="0" y="20"/>
                  </a:lnTo>
                  <a:lnTo>
                    <a:pt x="11" y="20"/>
                  </a:lnTo>
                  <a:lnTo>
                    <a:pt x="11" y="10"/>
                  </a:lnTo>
                  <a:lnTo>
                    <a:pt x="11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30" name="Freeform 379"/>
            <p:cNvSpPr>
              <a:spLocks/>
            </p:cNvSpPr>
            <p:nvPr/>
          </p:nvSpPr>
          <p:spPr bwMode="auto">
            <a:xfrm rot="-5388437">
              <a:off x="4426" y="3126"/>
              <a:ext cx="9" cy="18"/>
            </a:xfrm>
            <a:custGeom>
              <a:avLst/>
              <a:gdLst>
                <a:gd name="T0" fmla="*/ 0 w 12"/>
                <a:gd name="T1" fmla="*/ 9 h 19"/>
                <a:gd name="T2" fmla="*/ 0 w 12"/>
                <a:gd name="T3" fmla="*/ 9 h 19"/>
                <a:gd name="T4" fmla="*/ 0 w 12"/>
                <a:gd name="T5" fmla="*/ 9 h 19"/>
                <a:gd name="T6" fmla="*/ 0 w 12"/>
                <a:gd name="T7" fmla="*/ 9 h 19"/>
                <a:gd name="T8" fmla="*/ 0 w 12"/>
                <a:gd name="T9" fmla="*/ 9 h 19"/>
                <a:gd name="T10" fmla="*/ 0 w 12"/>
                <a:gd name="T11" fmla="*/ 9 h 19"/>
                <a:gd name="T12" fmla="*/ 0 w 12"/>
                <a:gd name="T13" fmla="*/ 9 h 19"/>
                <a:gd name="T14" fmla="*/ 0 w 12"/>
                <a:gd name="T15" fmla="*/ 9 h 19"/>
                <a:gd name="T16" fmla="*/ 0 w 12"/>
                <a:gd name="T17" fmla="*/ 9 h 19"/>
                <a:gd name="T18" fmla="*/ 0 w 12"/>
                <a:gd name="T19" fmla="*/ 9 h 19"/>
                <a:gd name="T20" fmla="*/ 0 w 12"/>
                <a:gd name="T21" fmla="*/ 9 h 19"/>
                <a:gd name="T22" fmla="*/ 0 w 12"/>
                <a:gd name="T23" fmla="*/ 9 h 19"/>
                <a:gd name="T24" fmla="*/ 0 w 12"/>
                <a:gd name="T25" fmla="*/ 9 h 19"/>
                <a:gd name="T26" fmla="*/ 0 w 12"/>
                <a:gd name="T27" fmla="*/ 9 h 19"/>
                <a:gd name="T28" fmla="*/ 0 w 12"/>
                <a:gd name="T29" fmla="*/ 9 h 19"/>
                <a:gd name="T30" fmla="*/ 0 w 12"/>
                <a:gd name="T31" fmla="*/ 9 h 19"/>
                <a:gd name="T32" fmla="*/ 0 w 12"/>
                <a:gd name="T33" fmla="*/ 9 h 19"/>
                <a:gd name="T34" fmla="*/ 0 w 12"/>
                <a:gd name="T35" fmla="*/ 9 h 19"/>
                <a:gd name="T36" fmla="*/ 0 w 12"/>
                <a:gd name="T37" fmla="*/ 9 h 19"/>
                <a:gd name="T38" fmla="*/ 0 w 12"/>
                <a:gd name="T39" fmla="*/ 9 h 19"/>
                <a:gd name="T40" fmla="*/ 0 w 12"/>
                <a:gd name="T41" fmla="*/ 9 h 19"/>
                <a:gd name="T42" fmla="*/ 0 w 12"/>
                <a:gd name="T43" fmla="*/ 9 h 19"/>
                <a:gd name="T44" fmla="*/ 0 w 12"/>
                <a:gd name="T45" fmla="*/ 9 h 19"/>
                <a:gd name="T46" fmla="*/ 0 w 12"/>
                <a:gd name="T47" fmla="*/ 9 h 19"/>
                <a:gd name="T48" fmla="*/ 0 w 12"/>
                <a:gd name="T49" fmla="*/ 9 h 19"/>
                <a:gd name="T50" fmla="*/ 0 w 12"/>
                <a:gd name="T51" fmla="*/ 9 h 19"/>
                <a:gd name="T52" fmla="*/ 0 w 12"/>
                <a:gd name="T53" fmla="*/ 9 h 19"/>
                <a:gd name="T54" fmla="*/ 0 w 12"/>
                <a:gd name="T55" fmla="*/ 9 h 19"/>
                <a:gd name="T56" fmla="*/ 2 w 12"/>
                <a:gd name="T57" fmla="*/ 9 h 19"/>
                <a:gd name="T58" fmla="*/ 2 w 12"/>
                <a:gd name="T59" fmla="*/ 9 h 19"/>
                <a:gd name="T60" fmla="*/ 2 w 12"/>
                <a:gd name="T61" fmla="*/ 9 h 19"/>
                <a:gd name="T62" fmla="*/ 2 w 12"/>
                <a:gd name="T63" fmla="*/ 9 h 19"/>
                <a:gd name="T64" fmla="*/ 2 w 12"/>
                <a:gd name="T65" fmla="*/ 9 h 19"/>
                <a:gd name="T66" fmla="*/ 2 w 12"/>
                <a:gd name="T67" fmla="*/ 9 h 19"/>
                <a:gd name="T68" fmla="*/ 2 w 12"/>
                <a:gd name="T69" fmla="*/ 9 h 19"/>
                <a:gd name="T70" fmla="*/ 2 w 12"/>
                <a:gd name="T71" fmla="*/ 0 h 19"/>
                <a:gd name="T72" fmla="*/ 2 w 12"/>
                <a:gd name="T73" fmla="*/ 0 h 19"/>
                <a:gd name="T74" fmla="*/ 2 w 12"/>
                <a:gd name="T75" fmla="*/ 0 h 19"/>
                <a:gd name="T76" fmla="*/ 2 w 12"/>
                <a:gd name="T77" fmla="*/ 0 h 19"/>
                <a:gd name="T78" fmla="*/ 2 w 12"/>
                <a:gd name="T79" fmla="*/ 0 h 19"/>
                <a:gd name="T80" fmla="*/ 2 w 12"/>
                <a:gd name="T81" fmla="*/ 0 h 19"/>
                <a:gd name="T82" fmla="*/ 2 w 12"/>
                <a:gd name="T83" fmla="*/ 0 h 19"/>
                <a:gd name="T84" fmla="*/ 2 w 12"/>
                <a:gd name="T85" fmla="*/ 0 h 19"/>
                <a:gd name="T86" fmla="*/ 2 w 12"/>
                <a:gd name="T87" fmla="*/ 0 h 19"/>
                <a:gd name="T88" fmla="*/ 2 w 12"/>
                <a:gd name="T89" fmla="*/ 0 h 19"/>
                <a:gd name="T90" fmla="*/ 2 w 12"/>
                <a:gd name="T91" fmla="*/ 0 h 19"/>
                <a:gd name="T92" fmla="*/ 2 w 12"/>
                <a:gd name="T93" fmla="*/ 0 h 19"/>
                <a:gd name="T94" fmla="*/ 2 w 12"/>
                <a:gd name="T95" fmla="*/ 0 h 19"/>
                <a:gd name="T96" fmla="*/ 2 w 12"/>
                <a:gd name="T97" fmla="*/ 0 h 19"/>
                <a:gd name="T98" fmla="*/ 2 w 12"/>
                <a:gd name="T99" fmla="*/ 0 h 19"/>
                <a:gd name="T100" fmla="*/ 2 w 12"/>
                <a:gd name="T101" fmla="*/ 0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9"/>
                <a:gd name="T155" fmla="*/ 12 w 12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9">
                  <a:moveTo>
                    <a:pt x="0" y="19"/>
                  </a:moveTo>
                  <a:lnTo>
                    <a:pt x="0" y="19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31" name="Freeform 380"/>
            <p:cNvSpPr>
              <a:spLocks/>
            </p:cNvSpPr>
            <p:nvPr/>
          </p:nvSpPr>
          <p:spPr bwMode="auto">
            <a:xfrm rot="-5388437">
              <a:off x="4405" y="3113"/>
              <a:ext cx="8" cy="27"/>
            </a:xfrm>
            <a:custGeom>
              <a:avLst/>
              <a:gdLst>
                <a:gd name="T0" fmla="*/ 0 w 11"/>
                <a:gd name="T1" fmla="*/ 5 h 30"/>
                <a:gd name="T2" fmla="*/ 0 w 11"/>
                <a:gd name="T3" fmla="*/ 5 h 30"/>
                <a:gd name="T4" fmla="*/ 0 w 11"/>
                <a:gd name="T5" fmla="*/ 5 h 30"/>
                <a:gd name="T6" fmla="*/ 0 w 11"/>
                <a:gd name="T7" fmla="*/ 5 h 30"/>
                <a:gd name="T8" fmla="*/ 0 w 11"/>
                <a:gd name="T9" fmla="*/ 5 h 30"/>
                <a:gd name="T10" fmla="*/ 0 w 11"/>
                <a:gd name="T11" fmla="*/ 5 h 30"/>
                <a:gd name="T12" fmla="*/ 0 w 11"/>
                <a:gd name="T13" fmla="*/ 5 h 30"/>
                <a:gd name="T14" fmla="*/ 0 w 11"/>
                <a:gd name="T15" fmla="*/ 5 h 30"/>
                <a:gd name="T16" fmla="*/ 0 w 11"/>
                <a:gd name="T17" fmla="*/ 5 h 30"/>
                <a:gd name="T18" fmla="*/ 0 w 11"/>
                <a:gd name="T19" fmla="*/ 5 h 30"/>
                <a:gd name="T20" fmla="*/ 0 w 11"/>
                <a:gd name="T21" fmla="*/ 5 h 30"/>
                <a:gd name="T22" fmla="*/ 0 w 11"/>
                <a:gd name="T23" fmla="*/ 5 h 30"/>
                <a:gd name="T24" fmla="*/ 0 w 11"/>
                <a:gd name="T25" fmla="*/ 5 h 30"/>
                <a:gd name="T26" fmla="*/ 0 w 11"/>
                <a:gd name="T27" fmla="*/ 5 h 30"/>
                <a:gd name="T28" fmla="*/ 0 w 11"/>
                <a:gd name="T29" fmla="*/ 5 h 30"/>
                <a:gd name="T30" fmla="*/ 0 w 11"/>
                <a:gd name="T31" fmla="*/ 5 h 30"/>
                <a:gd name="T32" fmla="*/ 0 w 11"/>
                <a:gd name="T33" fmla="*/ 5 h 30"/>
                <a:gd name="T34" fmla="*/ 0 w 11"/>
                <a:gd name="T35" fmla="*/ 5 h 30"/>
                <a:gd name="T36" fmla="*/ 0 w 11"/>
                <a:gd name="T37" fmla="*/ 5 h 30"/>
                <a:gd name="T38" fmla="*/ 0 w 11"/>
                <a:gd name="T39" fmla="*/ 5 h 30"/>
                <a:gd name="T40" fmla="*/ 0 w 11"/>
                <a:gd name="T41" fmla="*/ 5 h 30"/>
                <a:gd name="T42" fmla="*/ 0 w 11"/>
                <a:gd name="T43" fmla="*/ 5 h 30"/>
                <a:gd name="T44" fmla="*/ 0 w 11"/>
                <a:gd name="T45" fmla="*/ 5 h 30"/>
                <a:gd name="T46" fmla="*/ 0 w 11"/>
                <a:gd name="T47" fmla="*/ 5 h 30"/>
                <a:gd name="T48" fmla="*/ 0 w 11"/>
                <a:gd name="T49" fmla="*/ 5 h 30"/>
                <a:gd name="T50" fmla="*/ 0 w 11"/>
                <a:gd name="T51" fmla="*/ 5 h 30"/>
                <a:gd name="T52" fmla="*/ 0 w 11"/>
                <a:gd name="T53" fmla="*/ 5 h 30"/>
                <a:gd name="T54" fmla="*/ 0 w 11"/>
                <a:gd name="T55" fmla="*/ 5 h 30"/>
                <a:gd name="T56" fmla="*/ 0 w 11"/>
                <a:gd name="T57" fmla="*/ 5 h 30"/>
                <a:gd name="T58" fmla="*/ 0 w 11"/>
                <a:gd name="T59" fmla="*/ 5 h 30"/>
                <a:gd name="T60" fmla="*/ 0 w 11"/>
                <a:gd name="T61" fmla="*/ 5 h 30"/>
                <a:gd name="T62" fmla="*/ 0 w 11"/>
                <a:gd name="T63" fmla="*/ 5 h 30"/>
                <a:gd name="T64" fmla="*/ 0 w 11"/>
                <a:gd name="T65" fmla="*/ 5 h 30"/>
                <a:gd name="T66" fmla="*/ 0 w 11"/>
                <a:gd name="T67" fmla="*/ 5 h 30"/>
                <a:gd name="T68" fmla="*/ 0 w 11"/>
                <a:gd name="T69" fmla="*/ 5 h 30"/>
                <a:gd name="T70" fmla="*/ 0 w 11"/>
                <a:gd name="T71" fmla="*/ 5 h 30"/>
                <a:gd name="T72" fmla="*/ 0 w 11"/>
                <a:gd name="T73" fmla="*/ 5 h 30"/>
                <a:gd name="T74" fmla="*/ 0 w 11"/>
                <a:gd name="T75" fmla="*/ 5 h 30"/>
                <a:gd name="T76" fmla="*/ 0 w 11"/>
                <a:gd name="T77" fmla="*/ 5 h 30"/>
                <a:gd name="T78" fmla="*/ 0 w 11"/>
                <a:gd name="T79" fmla="*/ 5 h 30"/>
                <a:gd name="T80" fmla="*/ 0 w 11"/>
                <a:gd name="T81" fmla="*/ 5 h 30"/>
                <a:gd name="T82" fmla="*/ 0 w 11"/>
                <a:gd name="T83" fmla="*/ 5 h 30"/>
                <a:gd name="T84" fmla="*/ 0 w 11"/>
                <a:gd name="T85" fmla="*/ 5 h 30"/>
                <a:gd name="T86" fmla="*/ 0 w 11"/>
                <a:gd name="T87" fmla="*/ 0 h 30"/>
                <a:gd name="T88" fmla="*/ 0 w 11"/>
                <a:gd name="T89" fmla="*/ 0 h 30"/>
                <a:gd name="T90" fmla="*/ 1 w 11"/>
                <a:gd name="T91" fmla="*/ 0 h 30"/>
                <a:gd name="T92" fmla="*/ 1 w 11"/>
                <a:gd name="T93" fmla="*/ 0 h 30"/>
                <a:gd name="T94" fmla="*/ 1 w 11"/>
                <a:gd name="T95" fmla="*/ 0 h 30"/>
                <a:gd name="T96" fmla="*/ 1 w 11"/>
                <a:gd name="T97" fmla="*/ 0 h 30"/>
                <a:gd name="T98" fmla="*/ 1 w 11"/>
                <a:gd name="T99" fmla="*/ 0 h 30"/>
                <a:gd name="T100" fmla="*/ 1 w 11"/>
                <a:gd name="T101" fmla="*/ 0 h 3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30"/>
                <a:gd name="T155" fmla="*/ 11 w 11"/>
                <a:gd name="T156" fmla="*/ 30 h 3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30">
                  <a:moveTo>
                    <a:pt x="0" y="30"/>
                  </a:moveTo>
                  <a:lnTo>
                    <a:pt x="0" y="30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32" name="Freeform 381"/>
            <p:cNvSpPr>
              <a:spLocks/>
            </p:cNvSpPr>
            <p:nvPr/>
          </p:nvSpPr>
          <p:spPr bwMode="auto">
            <a:xfrm rot="-5388437">
              <a:off x="4382" y="3109"/>
              <a:ext cx="0" cy="27"/>
            </a:xfrm>
            <a:custGeom>
              <a:avLst/>
              <a:gdLst>
                <a:gd name="T0" fmla="*/ 7 h 29"/>
                <a:gd name="T1" fmla="*/ 7 h 29"/>
                <a:gd name="T2" fmla="*/ 7 h 29"/>
                <a:gd name="T3" fmla="*/ 7 h 29"/>
                <a:gd name="T4" fmla="*/ 7 h 29"/>
                <a:gd name="T5" fmla="*/ 7 h 29"/>
                <a:gd name="T6" fmla="*/ 7 h 29"/>
                <a:gd name="T7" fmla="*/ 7 h 29"/>
                <a:gd name="T8" fmla="*/ 7 h 29"/>
                <a:gd name="T9" fmla="*/ 7 h 29"/>
                <a:gd name="T10" fmla="*/ 7 h 29"/>
                <a:gd name="T11" fmla="*/ 7 h 29"/>
                <a:gd name="T12" fmla="*/ 7 h 29"/>
                <a:gd name="T13" fmla="*/ 7 h 29"/>
                <a:gd name="T14" fmla="*/ 7 h 29"/>
                <a:gd name="T15" fmla="*/ 7 h 29"/>
                <a:gd name="T16" fmla="*/ 7 h 29"/>
                <a:gd name="T17" fmla="*/ 7 h 29"/>
                <a:gd name="T18" fmla="*/ 7 h 29"/>
                <a:gd name="T19" fmla="*/ 7 h 29"/>
                <a:gd name="T20" fmla="*/ 7 h 29"/>
                <a:gd name="T21" fmla="*/ 7 h 29"/>
                <a:gd name="T22" fmla="*/ 7 h 29"/>
                <a:gd name="T23" fmla="*/ 7 h 29"/>
                <a:gd name="T24" fmla="*/ 7 h 29"/>
                <a:gd name="T25" fmla="*/ 7 h 29"/>
                <a:gd name="T26" fmla="*/ 7 h 29"/>
                <a:gd name="T27" fmla="*/ 7 h 29"/>
                <a:gd name="T28" fmla="*/ 7 h 29"/>
                <a:gd name="T29" fmla="*/ 7 h 29"/>
                <a:gd name="T30" fmla="*/ 7 h 29"/>
                <a:gd name="T31" fmla="*/ 7 h 29"/>
                <a:gd name="T32" fmla="*/ 7 h 29"/>
                <a:gd name="T33" fmla="*/ 7 h 29"/>
                <a:gd name="T34" fmla="*/ 7 h 29"/>
                <a:gd name="T35" fmla="*/ 7 h 29"/>
                <a:gd name="T36" fmla="*/ 7 h 29"/>
                <a:gd name="T37" fmla="*/ 7 h 29"/>
                <a:gd name="T38" fmla="*/ 7 h 29"/>
                <a:gd name="T39" fmla="*/ 7 h 29"/>
                <a:gd name="T40" fmla="*/ 7 h 29"/>
                <a:gd name="T41" fmla="*/ 7 h 29"/>
                <a:gd name="T42" fmla="*/ 7 h 29"/>
                <a:gd name="T43" fmla="*/ 7 h 29"/>
                <a:gd name="T44" fmla="*/ 7 h 29"/>
                <a:gd name="T45" fmla="*/ 7 h 29"/>
                <a:gd name="T46" fmla="*/ 7 h 29"/>
                <a:gd name="T47" fmla="*/ 0 h 29"/>
                <a:gd name="T48" fmla="*/ 0 h 29"/>
                <a:gd name="T49" fmla="*/ 0 h 29"/>
                <a:gd name="T50" fmla="*/ 0 h 29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h 29"/>
                <a:gd name="T103" fmla="*/ 29 h 29"/>
              </a:gdLst>
              <a:ahLst/>
              <a:cxnLst>
                <a:cxn ang="T51">
                  <a:pos x="0" y="T0"/>
                </a:cxn>
                <a:cxn ang="T52">
                  <a:pos x="0" y="T1"/>
                </a:cxn>
                <a:cxn ang="T53">
                  <a:pos x="0" y="T2"/>
                </a:cxn>
                <a:cxn ang="T54">
                  <a:pos x="0" y="T3"/>
                </a:cxn>
                <a:cxn ang="T55">
                  <a:pos x="0" y="T4"/>
                </a:cxn>
                <a:cxn ang="T56">
                  <a:pos x="0" y="T5"/>
                </a:cxn>
                <a:cxn ang="T57">
                  <a:pos x="0" y="T6"/>
                </a:cxn>
                <a:cxn ang="T58">
                  <a:pos x="0" y="T7"/>
                </a:cxn>
                <a:cxn ang="T59">
                  <a:pos x="0" y="T8"/>
                </a:cxn>
                <a:cxn ang="T60">
                  <a:pos x="0" y="T9"/>
                </a:cxn>
                <a:cxn ang="T61">
                  <a:pos x="0" y="T10"/>
                </a:cxn>
                <a:cxn ang="T62">
                  <a:pos x="0" y="T11"/>
                </a:cxn>
                <a:cxn ang="T63">
                  <a:pos x="0" y="T12"/>
                </a:cxn>
                <a:cxn ang="T64">
                  <a:pos x="0" y="T13"/>
                </a:cxn>
                <a:cxn ang="T65">
                  <a:pos x="0" y="T14"/>
                </a:cxn>
                <a:cxn ang="T66">
                  <a:pos x="0" y="T15"/>
                </a:cxn>
                <a:cxn ang="T67">
                  <a:pos x="0" y="T16"/>
                </a:cxn>
                <a:cxn ang="T68">
                  <a:pos x="0" y="T17"/>
                </a:cxn>
                <a:cxn ang="T69">
                  <a:pos x="0" y="T18"/>
                </a:cxn>
                <a:cxn ang="T70">
                  <a:pos x="0" y="T19"/>
                </a:cxn>
                <a:cxn ang="T71">
                  <a:pos x="0" y="T20"/>
                </a:cxn>
                <a:cxn ang="T72">
                  <a:pos x="0" y="T21"/>
                </a:cxn>
                <a:cxn ang="T73">
                  <a:pos x="0" y="T22"/>
                </a:cxn>
                <a:cxn ang="T74">
                  <a:pos x="0" y="T23"/>
                </a:cxn>
                <a:cxn ang="T75">
                  <a:pos x="0" y="T24"/>
                </a:cxn>
                <a:cxn ang="T76">
                  <a:pos x="0" y="T25"/>
                </a:cxn>
                <a:cxn ang="T77">
                  <a:pos x="0" y="T26"/>
                </a:cxn>
                <a:cxn ang="T78">
                  <a:pos x="0" y="T27"/>
                </a:cxn>
                <a:cxn ang="T79">
                  <a:pos x="0" y="T28"/>
                </a:cxn>
                <a:cxn ang="T80">
                  <a:pos x="0" y="T29"/>
                </a:cxn>
                <a:cxn ang="T81">
                  <a:pos x="0" y="T30"/>
                </a:cxn>
                <a:cxn ang="T82">
                  <a:pos x="0" y="T31"/>
                </a:cxn>
                <a:cxn ang="T83">
                  <a:pos x="0" y="T32"/>
                </a:cxn>
                <a:cxn ang="T84">
                  <a:pos x="0" y="T33"/>
                </a:cxn>
                <a:cxn ang="T85">
                  <a:pos x="0" y="T34"/>
                </a:cxn>
                <a:cxn ang="T86">
                  <a:pos x="0" y="T35"/>
                </a:cxn>
                <a:cxn ang="T87">
                  <a:pos x="0" y="T36"/>
                </a:cxn>
                <a:cxn ang="T88">
                  <a:pos x="0" y="T37"/>
                </a:cxn>
                <a:cxn ang="T89">
                  <a:pos x="0" y="T38"/>
                </a:cxn>
                <a:cxn ang="T90">
                  <a:pos x="0" y="T39"/>
                </a:cxn>
                <a:cxn ang="T91">
                  <a:pos x="0" y="T40"/>
                </a:cxn>
                <a:cxn ang="T92">
                  <a:pos x="0" y="T41"/>
                </a:cxn>
                <a:cxn ang="T93">
                  <a:pos x="0" y="T42"/>
                </a:cxn>
                <a:cxn ang="T94">
                  <a:pos x="0" y="T43"/>
                </a:cxn>
                <a:cxn ang="T95">
                  <a:pos x="0" y="T44"/>
                </a:cxn>
                <a:cxn ang="T96">
                  <a:pos x="0" y="T45"/>
                </a:cxn>
                <a:cxn ang="T97">
                  <a:pos x="0" y="T46"/>
                </a:cxn>
                <a:cxn ang="T98">
                  <a:pos x="0" y="T47"/>
                </a:cxn>
                <a:cxn ang="T99">
                  <a:pos x="0" y="T48"/>
                </a:cxn>
                <a:cxn ang="T100">
                  <a:pos x="0" y="T49"/>
                </a:cxn>
                <a:cxn ang="T101">
                  <a:pos x="0" y="T50"/>
                </a:cxn>
              </a:cxnLst>
              <a:rect l="0" t="T102" r="0" b="T103"/>
              <a:pathLst>
                <a:path h="29">
                  <a:moveTo>
                    <a:pt x="0" y="29"/>
                  </a:moveTo>
                  <a:lnTo>
                    <a:pt x="0" y="29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33" name="Freeform 382"/>
            <p:cNvSpPr>
              <a:spLocks/>
            </p:cNvSpPr>
            <p:nvPr/>
          </p:nvSpPr>
          <p:spPr bwMode="auto">
            <a:xfrm rot="-5388437">
              <a:off x="4355" y="3109"/>
              <a:ext cx="8" cy="18"/>
            </a:xfrm>
            <a:custGeom>
              <a:avLst/>
              <a:gdLst>
                <a:gd name="T0" fmla="*/ 0 w 12"/>
                <a:gd name="T1" fmla="*/ 9 h 19"/>
                <a:gd name="T2" fmla="*/ 0 w 12"/>
                <a:gd name="T3" fmla="*/ 9 h 19"/>
                <a:gd name="T4" fmla="*/ 0 w 12"/>
                <a:gd name="T5" fmla="*/ 9 h 19"/>
                <a:gd name="T6" fmla="*/ 0 w 12"/>
                <a:gd name="T7" fmla="*/ 9 h 19"/>
                <a:gd name="T8" fmla="*/ 0 w 12"/>
                <a:gd name="T9" fmla="*/ 9 h 19"/>
                <a:gd name="T10" fmla="*/ 0 w 12"/>
                <a:gd name="T11" fmla="*/ 9 h 19"/>
                <a:gd name="T12" fmla="*/ 0 w 12"/>
                <a:gd name="T13" fmla="*/ 9 h 19"/>
                <a:gd name="T14" fmla="*/ 0 w 12"/>
                <a:gd name="T15" fmla="*/ 9 h 19"/>
                <a:gd name="T16" fmla="*/ 0 w 12"/>
                <a:gd name="T17" fmla="*/ 9 h 19"/>
                <a:gd name="T18" fmla="*/ 0 w 12"/>
                <a:gd name="T19" fmla="*/ 9 h 19"/>
                <a:gd name="T20" fmla="*/ 0 w 12"/>
                <a:gd name="T21" fmla="*/ 9 h 19"/>
                <a:gd name="T22" fmla="*/ 0 w 12"/>
                <a:gd name="T23" fmla="*/ 9 h 19"/>
                <a:gd name="T24" fmla="*/ 1 w 12"/>
                <a:gd name="T25" fmla="*/ 9 h 19"/>
                <a:gd name="T26" fmla="*/ 1 w 12"/>
                <a:gd name="T27" fmla="*/ 9 h 19"/>
                <a:gd name="T28" fmla="*/ 1 w 12"/>
                <a:gd name="T29" fmla="*/ 9 h 19"/>
                <a:gd name="T30" fmla="*/ 1 w 12"/>
                <a:gd name="T31" fmla="*/ 9 h 19"/>
                <a:gd name="T32" fmla="*/ 1 w 12"/>
                <a:gd name="T33" fmla="*/ 9 h 19"/>
                <a:gd name="T34" fmla="*/ 1 w 12"/>
                <a:gd name="T35" fmla="*/ 9 h 19"/>
                <a:gd name="T36" fmla="*/ 1 w 12"/>
                <a:gd name="T37" fmla="*/ 9 h 19"/>
                <a:gd name="T38" fmla="*/ 1 w 12"/>
                <a:gd name="T39" fmla="*/ 9 h 19"/>
                <a:gd name="T40" fmla="*/ 1 w 12"/>
                <a:gd name="T41" fmla="*/ 9 h 19"/>
                <a:gd name="T42" fmla="*/ 1 w 12"/>
                <a:gd name="T43" fmla="*/ 9 h 19"/>
                <a:gd name="T44" fmla="*/ 1 w 12"/>
                <a:gd name="T45" fmla="*/ 9 h 19"/>
                <a:gd name="T46" fmla="*/ 1 w 12"/>
                <a:gd name="T47" fmla="*/ 9 h 19"/>
                <a:gd name="T48" fmla="*/ 1 w 12"/>
                <a:gd name="T49" fmla="*/ 9 h 19"/>
                <a:gd name="T50" fmla="*/ 1 w 12"/>
                <a:gd name="T51" fmla="*/ 9 h 19"/>
                <a:gd name="T52" fmla="*/ 1 w 12"/>
                <a:gd name="T53" fmla="*/ 9 h 19"/>
                <a:gd name="T54" fmla="*/ 1 w 12"/>
                <a:gd name="T55" fmla="*/ 9 h 19"/>
                <a:gd name="T56" fmla="*/ 1 w 12"/>
                <a:gd name="T57" fmla="*/ 9 h 19"/>
                <a:gd name="T58" fmla="*/ 1 w 12"/>
                <a:gd name="T59" fmla="*/ 9 h 19"/>
                <a:gd name="T60" fmla="*/ 1 w 12"/>
                <a:gd name="T61" fmla="*/ 9 h 19"/>
                <a:gd name="T62" fmla="*/ 1 w 12"/>
                <a:gd name="T63" fmla="*/ 9 h 19"/>
                <a:gd name="T64" fmla="*/ 1 w 12"/>
                <a:gd name="T65" fmla="*/ 9 h 19"/>
                <a:gd name="T66" fmla="*/ 1 w 12"/>
                <a:gd name="T67" fmla="*/ 0 h 19"/>
                <a:gd name="T68" fmla="*/ 1 w 12"/>
                <a:gd name="T69" fmla="*/ 0 h 19"/>
                <a:gd name="T70" fmla="*/ 1 w 12"/>
                <a:gd name="T71" fmla="*/ 0 h 19"/>
                <a:gd name="T72" fmla="*/ 1 w 12"/>
                <a:gd name="T73" fmla="*/ 0 h 19"/>
                <a:gd name="T74" fmla="*/ 1 w 12"/>
                <a:gd name="T75" fmla="*/ 0 h 19"/>
                <a:gd name="T76" fmla="*/ 1 w 12"/>
                <a:gd name="T77" fmla="*/ 0 h 19"/>
                <a:gd name="T78" fmla="*/ 1 w 12"/>
                <a:gd name="T79" fmla="*/ 0 h 19"/>
                <a:gd name="T80" fmla="*/ 1 w 12"/>
                <a:gd name="T81" fmla="*/ 0 h 19"/>
                <a:gd name="T82" fmla="*/ 1 w 12"/>
                <a:gd name="T83" fmla="*/ 0 h 19"/>
                <a:gd name="T84" fmla="*/ 1 w 12"/>
                <a:gd name="T85" fmla="*/ 0 h 19"/>
                <a:gd name="T86" fmla="*/ 1 w 12"/>
                <a:gd name="T87" fmla="*/ 0 h 19"/>
                <a:gd name="T88" fmla="*/ 1 w 12"/>
                <a:gd name="T89" fmla="*/ 0 h 19"/>
                <a:gd name="T90" fmla="*/ 1 w 12"/>
                <a:gd name="T91" fmla="*/ 0 h 19"/>
                <a:gd name="T92" fmla="*/ 1 w 12"/>
                <a:gd name="T93" fmla="*/ 0 h 19"/>
                <a:gd name="T94" fmla="*/ 1 w 12"/>
                <a:gd name="T95" fmla="*/ 0 h 19"/>
                <a:gd name="T96" fmla="*/ 1 w 12"/>
                <a:gd name="T97" fmla="*/ 0 h 19"/>
                <a:gd name="T98" fmla="*/ 1 w 12"/>
                <a:gd name="T99" fmla="*/ 0 h 19"/>
                <a:gd name="T100" fmla="*/ 1 w 12"/>
                <a:gd name="T101" fmla="*/ 0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9"/>
                <a:gd name="T155" fmla="*/ 12 w 12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9">
                  <a:moveTo>
                    <a:pt x="0" y="19"/>
                  </a:moveTo>
                  <a:lnTo>
                    <a:pt x="0" y="19"/>
                  </a:lnTo>
                  <a:lnTo>
                    <a:pt x="12" y="19"/>
                  </a:lnTo>
                  <a:lnTo>
                    <a:pt x="12" y="9"/>
                  </a:lnTo>
                  <a:lnTo>
                    <a:pt x="12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34" name="Freeform 383"/>
            <p:cNvSpPr>
              <a:spLocks/>
            </p:cNvSpPr>
            <p:nvPr/>
          </p:nvSpPr>
          <p:spPr bwMode="auto">
            <a:xfrm rot="-5388437">
              <a:off x="4332" y="3095"/>
              <a:ext cx="9" cy="27"/>
            </a:xfrm>
            <a:custGeom>
              <a:avLst/>
              <a:gdLst>
                <a:gd name="T0" fmla="*/ 0 w 12"/>
                <a:gd name="T1" fmla="*/ 5 h 30"/>
                <a:gd name="T2" fmla="*/ 0 w 12"/>
                <a:gd name="T3" fmla="*/ 5 h 30"/>
                <a:gd name="T4" fmla="*/ 0 w 12"/>
                <a:gd name="T5" fmla="*/ 5 h 30"/>
                <a:gd name="T6" fmla="*/ 0 w 12"/>
                <a:gd name="T7" fmla="*/ 5 h 30"/>
                <a:gd name="T8" fmla="*/ 0 w 12"/>
                <a:gd name="T9" fmla="*/ 5 h 30"/>
                <a:gd name="T10" fmla="*/ 0 w 12"/>
                <a:gd name="T11" fmla="*/ 5 h 30"/>
                <a:gd name="T12" fmla="*/ 0 w 12"/>
                <a:gd name="T13" fmla="*/ 5 h 30"/>
                <a:gd name="T14" fmla="*/ 0 w 12"/>
                <a:gd name="T15" fmla="*/ 5 h 30"/>
                <a:gd name="T16" fmla="*/ 0 w 12"/>
                <a:gd name="T17" fmla="*/ 5 h 30"/>
                <a:gd name="T18" fmla="*/ 0 w 12"/>
                <a:gd name="T19" fmla="*/ 5 h 30"/>
                <a:gd name="T20" fmla="*/ 0 w 12"/>
                <a:gd name="T21" fmla="*/ 5 h 30"/>
                <a:gd name="T22" fmla="*/ 0 w 12"/>
                <a:gd name="T23" fmla="*/ 5 h 30"/>
                <a:gd name="T24" fmla="*/ 0 w 12"/>
                <a:gd name="T25" fmla="*/ 5 h 30"/>
                <a:gd name="T26" fmla="*/ 0 w 12"/>
                <a:gd name="T27" fmla="*/ 5 h 30"/>
                <a:gd name="T28" fmla="*/ 0 w 12"/>
                <a:gd name="T29" fmla="*/ 5 h 30"/>
                <a:gd name="T30" fmla="*/ 0 w 12"/>
                <a:gd name="T31" fmla="*/ 5 h 30"/>
                <a:gd name="T32" fmla="*/ 0 w 12"/>
                <a:gd name="T33" fmla="*/ 5 h 30"/>
                <a:gd name="T34" fmla="*/ 0 w 12"/>
                <a:gd name="T35" fmla="*/ 5 h 30"/>
                <a:gd name="T36" fmla="*/ 0 w 12"/>
                <a:gd name="T37" fmla="*/ 5 h 30"/>
                <a:gd name="T38" fmla="*/ 0 w 12"/>
                <a:gd name="T39" fmla="*/ 5 h 30"/>
                <a:gd name="T40" fmla="*/ 0 w 12"/>
                <a:gd name="T41" fmla="*/ 5 h 30"/>
                <a:gd name="T42" fmla="*/ 0 w 12"/>
                <a:gd name="T43" fmla="*/ 5 h 30"/>
                <a:gd name="T44" fmla="*/ 0 w 12"/>
                <a:gd name="T45" fmla="*/ 5 h 30"/>
                <a:gd name="T46" fmla="*/ 0 w 12"/>
                <a:gd name="T47" fmla="*/ 5 h 30"/>
                <a:gd name="T48" fmla="*/ 0 w 12"/>
                <a:gd name="T49" fmla="*/ 5 h 30"/>
                <a:gd name="T50" fmla="*/ 0 w 12"/>
                <a:gd name="T51" fmla="*/ 5 h 30"/>
                <a:gd name="T52" fmla="*/ 0 w 12"/>
                <a:gd name="T53" fmla="*/ 5 h 30"/>
                <a:gd name="T54" fmla="*/ 0 w 12"/>
                <a:gd name="T55" fmla="*/ 5 h 30"/>
                <a:gd name="T56" fmla="*/ 0 w 12"/>
                <a:gd name="T57" fmla="*/ 5 h 30"/>
                <a:gd name="T58" fmla="*/ 2 w 12"/>
                <a:gd name="T59" fmla="*/ 5 h 30"/>
                <a:gd name="T60" fmla="*/ 2 w 12"/>
                <a:gd name="T61" fmla="*/ 5 h 30"/>
                <a:gd name="T62" fmla="*/ 2 w 12"/>
                <a:gd name="T63" fmla="*/ 5 h 30"/>
                <a:gd name="T64" fmla="*/ 2 w 12"/>
                <a:gd name="T65" fmla="*/ 5 h 30"/>
                <a:gd name="T66" fmla="*/ 2 w 12"/>
                <a:gd name="T67" fmla="*/ 5 h 30"/>
                <a:gd name="T68" fmla="*/ 2 w 12"/>
                <a:gd name="T69" fmla="*/ 5 h 30"/>
                <a:gd name="T70" fmla="*/ 2 w 12"/>
                <a:gd name="T71" fmla="*/ 5 h 30"/>
                <a:gd name="T72" fmla="*/ 2 w 12"/>
                <a:gd name="T73" fmla="*/ 5 h 30"/>
                <a:gd name="T74" fmla="*/ 2 w 12"/>
                <a:gd name="T75" fmla="*/ 0 h 30"/>
                <a:gd name="T76" fmla="*/ 2 w 12"/>
                <a:gd name="T77" fmla="*/ 0 h 30"/>
                <a:gd name="T78" fmla="*/ 2 w 12"/>
                <a:gd name="T79" fmla="*/ 0 h 30"/>
                <a:gd name="T80" fmla="*/ 2 w 12"/>
                <a:gd name="T81" fmla="*/ 0 h 30"/>
                <a:gd name="T82" fmla="*/ 2 w 12"/>
                <a:gd name="T83" fmla="*/ 0 h 30"/>
                <a:gd name="T84" fmla="*/ 2 w 12"/>
                <a:gd name="T85" fmla="*/ 0 h 30"/>
                <a:gd name="T86" fmla="*/ 2 w 12"/>
                <a:gd name="T87" fmla="*/ 0 h 30"/>
                <a:gd name="T88" fmla="*/ 2 w 12"/>
                <a:gd name="T89" fmla="*/ 0 h 30"/>
                <a:gd name="T90" fmla="*/ 2 w 12"/>
                <a:gd name="T91" fmla="*/ 0 h 30"/>
                <a:gd name="T92" fmla="*/ 2 w 12"/>
                <a:gd name="T93" fmla="*/ 0 h 30"/>
                <a:gd name="T94" fmla="*/ 2 w 12"/>
                <a:gd name="T95" fmla="*/ 0 h 30"/>
                <a:gd name="T96" fmla="*/ 2 w 12"/>
                <a:gd name="T97" fmla="*/ 0 h 30"/>
                <a:gd name="T98" fmla="*/ 2 w 12"/>
                <a:gd name="T99" fmla="*/ 0 h 30"/>
                <a:gd name="T100" fmla="*/ 2 w 12"/>
                <a:gd name="T101" fmla="*/ 0 h 3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30"/>
                <a:gd name="T155" fmla="*/ 12 w 12"/>
                <a:gd name="T156" fmla="*/ 30 h 3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30">
                  <a:moveTo>
                    <a:pt x="0" y="30"/>
                  </a:moveTo>
                  <a:lnTo>
                    <a:pt x="0" y="20"/>
                  </a:lnTo>
                  <a:lnTo>
                    <a:pt x="0" y="10"/>
                  </a:lnTo>
                  <a:lnTo>
                    <a:pt x="12" y="10"/>
                  </a:lnTo>
                  <a:lnTo>
                    <a:pt x="12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35" name="Freeform 384"/>
            <p:cNvSpPr>
              <a:spLocks/>
            </p:cNvSpPr>
            <p:nvPr/>
          </p:nvSpPr>
          <p:spPr bwMode="auto">
            <a:xfrm rot="-5388437">
              <a:off x="4306" y="3087"/>
              <a:ext cx="8" cy="27"/>
            </a:xfrm>
            <a:custGeom>
              <a:avLst/>
              <a:gdLst>
                <a:gd name="T0" fmla="*/ 0 w 11"/>
                <a:gd name="T1" fmla="*/ 7 h 29"/>
                <a:gd name="T2" fmla="*/ 0 w 11"/>
                <a:gd name="T3" fmla="*/ 7 h 29"/>
                <a:gd name="T4" fmla="*/ 0 w 11"/>
                <a:gd name="T5" fmla="*/ 7 h 29"/>
                <a:gd name="T6" fmla="*/ 0 w 11"/>
                <a:gd name="T7" fmla="*/ 7 h 29"/>
                <a:gd name="T8" fmla="*/ 0 w 11"/>
                <a:gd name="T9" fmla="*/ 7 h 29"/>
                <a:gd name="T10" fmla="*/ 0 w 11"/>
                <a:gd name="T11" fmla="*/ 7 h 29"/>
                <a:gd name="T12" fmla="*/ 0 w 11"/>
                <a:gd name="T13" fmla="*/ 7 h 29"/>
                <a:gd name="T14" fmla="*/ 0 w 11"/>
                <a:gd name="T15" fmla="*/ 7 h 29"/>
                <a:gd name="T16" fmla="*/ 0 w 11"/>
                <a:gd name="T17" fmla="*/ 7 h 29"/>
                <a:gd name="T18" fmla="*/ 0 w 11"/>
                <a:gd name="T19" fmla="*/ 7 h 29"/>
                <a:gd name="T20" fmla="*/ 0 w 11"/>
                <a:gd name="T21" fmla="*/ 7 h 29"/>
                <a:gd name="T22" fmla="*/ 0 w 11"/>
                <a:gd name="T23" fmla="*/ 7 h 29"/>
                <a:gd name="T24" fmla="*/ 0 w 11"/>
                <a:gd name="T25" fmla="*/ 7 h 29"/>
                <a:gd name="T26" fmla="*/ 0 w 11"/>
                <a:gd name="T27" fmla="*/ 7 h 29"/>
                <a:gd name="T28" fmla="*/ 0 w 11"/>
                <a:gd name="T29" fmla="*/ 7 h 29"/>
                <a:gd name="T30" fmla="*/ 0 w 11"/>
                <a:gd name="T31" fmla="*/ 7 h 29"/>
                <a:gd name="T32" fmla="*/ 0 w 11"/>
                <a:gd name="T33" fmla="*/ 7 h 29"/>
                <a:gd name="T34" fmla="*/ 0 w 11"/>
                <a:gd name="T35" fmla="*/ 7 h 29"/>
                <a:gd name="T36" fmla="*/ 0 w 11"/>
                <a:gd name="T37" fmla="*/ 7 h 29"/>
                <a:gd name="T38" fmla="*/ 0 w 11"/>
                <a:gd name="T39" fmla="*/ 7 h 29"/>
                <a:gd name="T40" fmla="*/ 0 w 11"/>
                <a:gd name="T41" fmla="*/ 7 h 29"/>
                <a:gd name="T42" fmla="*/ 0 w 11"/>
                <a:gd name="T43" fmla="*/ 7 h 29"/>
                <a:gd name="T44" fmla="*/ 0 w 11"/>
                <a:gd name="T45" fmla="*/ 7 h 29"/>
                <a:gd name="T46" fmla="*/ 0 w 11"/>
                <a:gd name="T47" fmla="*/ 7 h 29"/>
                <a:gd name="T48" fmla="*/ 0 w 11"/>
                <a:gd name="T49" fmla="*/ 7 h 29"/>
                <a:gd name="T50" fmla="*/ 0 w 11"/>
                <a:gd name="T51" fmla="*/ 7 h 29"/>
                <a:gd name="T52" fmla="*/ 0 w 11"/>
                <a:gd name="T53" fmla="*/ 7 h 29"/>
                <a:gd name="T54" fmla="*/ 0 w 11"/>
                <a:gd name="T55" fmla="*/ 7 h 29"/>
                <a:gd name="T56" fmla="*/ 0 w 11"/>
                <a:gd name="T57" fmla="*/ 7 h 29"/>
                <a:gd name="T58" fmla="*/ 0 w 11"/>
                <a:gd name="T59" fmla="*/ 7 h 29"/>
                <a:gd name="T60" fmla="*/ 0 w 11"/>
                <a:gd name="T61" fmla="*/ 7 h 29"/>
                <a:gd name="T62" fmla="*/ 0 w 11"/>
                <a:gd name="T63" fmla="*/ 7 h 29"/>
                <a:gd name="T64" fmla="*/ 0 w 11"/>
                <a:gd name="T65" fmla="*/ 7 h 29"/>
                <a:gd name="T66" fmla="*/ 0 w 11"/>
                <a:gd name="T67" fmla="*/ 7 h 29"/>
                <a:gd name="T68" fmla="*/ 0 w 11"/>
                <a:gd name="T69" fmla="*/ 7 h 29"/>
                <a:gd name="T70" fmla="*/ 0 w 11"/>
                <a:gd name="T71" fmla="*/ 7 h 29"/>
                <a:gd name="T72" fmla="*/ 0 w 11"/>
                <a:gd name="T73" fmla="*/ 7 h 29"/>
                <a:gd name="T74" fmla="*/ 0 w 11"/>
                <a:gd name="T75" fmla="*/ 7 h 29"/>
                <a:gd name="T76" fmla="*/ 0 w 11"/>
                <a:gd name="T77" fmla="*/ 7 h 29"/>
                <a:gd name="T78" fmla="*/ 0 w 11"/>
                <a:gd name="T79" fmla="*/ 7 h 29"/>
                <a:gd name="T80" fmla="*/ 0 w 11"/>
                <a:gd name="T81" fmla="*/ 7 h 29"/>
                <a:gd name="T82" fmla="*/ 0 w 11"/>
                <a:gd name="T83" fmla="*/ 7 h 29"/>
                <a:gd name="T84" fmla="*/ 0 w 11"/>
                <a:gd name="T85" fmla="*/ 7 h 29"/>
                <a:gd name="T86" fmla="*/ 0 w 11"/>
                <a:gd name="T87" fmla="*/ 7 h 29"/>
                <a:gd name="T88" fmla="*/ 0 w 11"/>
                <a:gd name="T89" fmla="*/ 0 h 29"/>
                <a:gd name="T90" fmla="*/ 0 w 11"/>
                <a:gd name="T91" fmla="*/ 0 h 29"/>
                <a:gd name="T92" fmla="*/ 1 w 11"/>
                <a:gd name="T93" fmla="*/ 0 h 29"/>
                <a:gd name="T94" fmla="*/ 1 w 11"/>
                <a:gd name="T95" fmla="*/ 0 h 29"/>
                <a:gd name="T96" fmla="*/ 1 w 11"/>
                <a:gd name="T97" fmla="*/ 0 h 29"/>
                <a:gd name="T98" fmla="*/ 1 w 11"/>
                <a:gd name="T99" fmla="*/ 0 h 29"/>
                <a:gd name="T100" fmla="*/ 1 w 11"/>
                <a:gd name="T101" fmla="*/ 0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29"/>
                <a:gd name="T155" fmla="*/ 11 w 11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29">
                  <a:moveTo>
                    <a:pt x="0" y="29"/>
                  </a:moveTo>
                  <a:lnTo>
                    <a:pt x="0" y="29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36" name="Freeform 385"/>
            <p:cNvSpPr>
              <a:spLocks/>
            </p:cNvSpPr>
            <p:nvPr/>
          </p:nvSpPr>
          <p:spPr bwMode="auto">
            <a:xfrm rot="-5388437">
              <a:off x="4286" y="3087"/>
              <a:ext cx="1" cy="18"/>
            </a:xfrm>
            <a:custGeom>
              <a:avLst/>
              <a:gdLst>
                <a:gd name="T0" fmla="*/ 0 w 1"/>
                <a:gd name="T1" fmla="*/ 9 h 19"/>
                <a:gd name="T2" fmla="*/ 0 w 1"/>
                <a:gd name="T3" fmla="*/ 9 h 19"/>
                <a:gd name="T4" fmla="*/ 0 w 1"/>
                <a:gd name="T5" fmla="*/ 9 h 19"/>
                <a:gd name="T6" fmla="*/ 0 w 1"/>
                <a:gd name="T7" fmla="*/ 9 h 19"/>
                <a:gd name="T8" fmla="*/ 0 w 1"/>
                <a:gd name="T9" fmla="*/ 9 h 19"/>
                <a:gd name="T10" fmla="*/ 0 w 1"/>
                <a:gd name="T11" fmla="*/ 9 h 19"/>
                <a:gd name="T12" fmla="*/ 0 w 1"/>
                <a:gd name="T13" fmla="*/ 9 h 19"/>
                <a:gd name="T14" fmla="*/ 0 w 1"/>
                <a:gd name="T15" fmla="*/ 9 h 19"/>
                <a:gd name="T16" fmla="*/ 0 w 1"/>
                <a:gd name="T17" fmla="*/ 9 h 19"/>
                <a:gd name="T18" fmla="*/ 0 w 1"/>
                <a:gd name="T19" fmla="*/ 9 h 19"/>
                <a:gd name="T20" fmla="*/ 0 w 1"/>
                <a:gd name="T21" fmla="*/ 9 h 19"/>
                <a:gd name="T22" fmla="*/ 0 w 1"/>
                <a:gd name="T23" fmla="*/ 9 h 19"/>
                <a:gd name="T24" fmla="*/ 0 w 1"/>
                <a:gd name="T25" fmla="*/ 9 h 19"/>
                <a:gd name="T26" fmla="*/ 0 w 1"/>
                <a:gd name="T27" fmla="*/ 9 h 19"/>
                <a:gd name="T28" fmla="*/ 0 w 1"/>
                <a:gd name="T29" fmla="*/ 9 h 19"/>
                <a:gd name="T30" fmla="*/ 0 w 1"/>
                <a:gd name="T31" fmla="*/ 9 h 19"/>
                <a:gd name="T32" fmla="*/ 0 w 1"/>
                <a:gd name="T33" fmla="*/ 9 h 19"/>
                <a:gd name="T34" fmla="*/ 0 w 1"/>
                <a:gd name="T35" fmla="*/ 9 h 19"/>
                <a:gd name="T36" fmla="*/ 0 w 1"/>
                <a:gd name="T37" fmla="*/ 9 h 19"/>
                <a:gd name="T38" fmla="*/ 0 w 1"/>
                <a:gd name="T39" fmla="*/ 9 h 19"/>
                <a:gd name="T40" fmla="*/ 0 w 1"/>
                <a:gd name="T41" fmla="*/ 9 h 19"/>
                <a:gd name="T42" fmla="*/ 0 w 1"/>
                <a:gd name="T43" fmla="*/ 9 h 19"/>
                <a:gd name="T44" fmla="*/ 0 w 1"/>
                <a:gd name="T45" fmla="*/ 9 h 19"/>
                <a:gd name="T46" fmla="*/ 0 w 1"/>
                <a:gd name="T47" fmla="*/ 9 h 19"/>
                <a:gd name="T48" fmla="*/ 0 w 1"/>
                <a:gd name="T49" fmla="*/ 9 h 19"/>
                <a:gd name="T50" fmla="*/ 0 w 1"/>
                <a:gd name="T51" fmla="*/ 9 h 19"/>
                <a:gd name="T52" fmla="*/ 0 w 1"/>
                <a:gd name="T53" fmla="*/ 9 h 19"/>
                <a:gd name="T54" fmla="*/ 0 w 1"/>
                <a:gd name="T55" fmla="*/ 9 h 19"/>
                <a:gd name="T56" fmla="*/ 0 w 1"/>
                <a:gd name="T57" fmla="*/ 9 h 19"/>
                <a:gd name="T58" fmla="*/ 0 w 1"/>
                <a:gd name="T59" fmla="*/ 9 h 19"/>
                <a:gd name="T60" fmla="*/ 0 w 1"/>
                <a:gd name="T61" fmla="*/ 9 h 19"/>
                <a:gd name="T62" fmla="*/ 0 w 1"/>
                <a:gd name="T63" fmla="*/ 9 h 19"/>
                <a:gd name="T64" fmla="*/ 0 w 1"/>
                <a:gd name="T65" fmla="*/ 9 h 19"/>
                <a:gd name="T66" fmla="*/ 0 w 1"/>
                <a:gd name="T67" fmla="*/ 9 h 19"/>
                <a:gd name="T68" fmla="*/ 0 w 1"/>
                <a:gd name="T69" fmla="*/ 9 h 19"/>
                <a:gd name="T70" fmla="*/ 0 w 1"/>
                <a:gd name="T71" fmla="*/ 9 h 19"/>
                <a:gd name="T72" fmla="*/ 0 w 1"/>
                <a:gd name="T73" fmla="*/ 0 h 19"/>
                <a:gd name="T74" fmla="*/ 0 w 1"/>
                <a:gd name="T75" fmla="*/ 0 h 19"/>
                <a:gd name="T76" fmla="*/ 0 w 1"/>
                <a:gd name="T77" fmla="*/ 0 h 19"/>
                <a:gd name="T78" fmla="*/ 0 w 1"/>
                <a:gd name="T79" fmla="*/ 0 h 19"/>
                <a:gd name="T80" fmla="*/ 0 w 1"/>
                <a:gd name="T81" fmla="*/ 0 h 19"/>
                <a:gd name="T82" fmla="*/ 0 w 1"/>
                <a:gd name="T83" fmla="*/ 0 h 19"/>
                <a:gd name="T84" fmla="*/ 0 w 1"/>
                <a:gd name="T85" fmla="*/ 0 h 19"/>
                <a:gd name="T86" fmla="*/ 0 w 1"/>
                <a:gd name="T87" fmla="*/ 0 h 19"/>
                <a:gd name="T88" fmla="*/ 0 w 1"/>
                <a:gd name="T89" fmla="*/ 0 h 19"/>
                <a:gd name="T90" fmla="*/ 0 w 1"/>
                <a:gd name="T91" fmla="*/ 0 h 19"/>
                <a:gd name="T92" fmla="*/ 0 w 1"/>
                <a:gd name="T93" fmla="*/ 0 h 19"/>
                <a:gd name="T94" fmla="*/ 0 w 1"/>
                <a:gd name="T95" fmla="*/ 0 h 19"/>
                <a:gd name="T96" fmla="*/ 0 w 1"/>
                <a:gd name="T97" fmla="*/ 0 h 19"/>
                <a:gd name="T98" fmla="*/ 0 w 1"/>
                <a:gd name="T99" fmla="*/ 0 h 19"/>
                <a:gd name="T100" fmla="*/ 0 w 1"/>
                <a:gd name="T101" fmla="*/ 0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"/>
                <a:gd name="T154" fmla="*/ 0 h 19"/>
                <a:gd name="T155" fmla="*/ 1 w 1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" h="19">
                  <a:moveTo>
                    <a:pt x="0" y="19"/>
                  </a:moveTo>
                  <a:lnTo>
                    <a:pt x="0" y="19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37" name="Freeform 386"/>
            <p:cNvSpPr>
              <a:spLocks/>
            </p:cNvSpPr>
            <p:nvPr/>
          </p:nvSpPr>
          <p:spPr bwMode="auto">
            <a:xfrm rot="-5388437">
              <a:off x="4265" y="3084"/>
              <a:ext cx="8" cy="18"/>
            </a:xfrm>
            <a:custGeom>
              <a:avLst/>
              <a:gdLst>
                <a:gd name="T0" fmla="*/ 0 w 12"/>
                <a:gd name="T1" fmla="*/ 5 h 20"/>
                <a:gd name="T2" fmla="*/ 0 w 12"/>
                <a:gd name="T3" fmla="*/ 5 h 20"/>
                <a:gd name="T4" fmla="*/ 0 w 12"/>
                <a:gd name="T5" fmla="*/ 5 h 20"/>
                <a:gd name="T6" fmla="*/ 0 w 12"/>
                <a:gd name="T7" fmla="*/ 5 h 20"/>
                <a:gd name="T8" fmla="*/ 0 w 12"/>
                <a:gd name="T9" fmla="*/ 5 h 20"/>
                <a:gd name="T10" fmla="*/ 0 w 12"/>
                <a:gd name="T11" fmla="*/ 5 h 20"/>
                <a:gd name="T12" fmla="*/ 0 w 12"/>
                <a:gd name="T13" fmla="*/ 5 h 20"/>
                <a:gd name="T14" fmla="*/ 0 w 12"/>
                <a:gd name="T15" fmla="*/ 5 h 20"/>
                <a:gd name="T16" fmla="*/ 0 w 12"/>
                <a:gd name="T17" fmla="*/ 5 h 20"/>
                <a:gd name="T18" fmla="*/ 0 w 12"/>
                <a:gd name="T19" fmla="*/ 5 h 20"/>
                <a:gd name="T20" fmla="*/ 0 w 12"/>
                <a:gd name="T21" fmla="*/ 5 h 20"/>
                <a:gd name="T22" fmla="*/ 0 w 12"/>
                <a:gd name="T23" fmla="*/ 5 h 20"/>
                <a:gd name="T24" fmla="*/ 0 w 12"/>
                <a:gd name="T25" fmla="*/ 5 h 20"/>
                <a:gd name="T26" fmla="*/ 1 w 12"/>
                <a:gd name="T27" fmla="*/ 5 h 20"/>
                <a:gd name="T28" fmla="*/ 1 w 12"/>
                <a:gd name="T29" fmla="*/ 5 h 20"/>
                <a:gd name="T30" fmla="*/ 1 w 12"/>
                <a:gd name="T31" fmla="*/ 5 h 20"/>
                <a:gd name="T32" fmla="*/ 1 w 12"/>
                <a:gd name="T33" fmla="*/ 5 h 20"/>
                <a:gd name="T34" fmla="*/ 1 w 12"/>
                <a:gd name="T35" fmla="*/ 5 h 20"/>
                <a:gd name="T36" fmla="*/ 1 w 12"/>
                <a:gd name="T37" fmla="*/ 5 h 20"/>
                <a:gd name="T38" fmla="*/ 1 w 12"/>
                <a:gd name="T39" fmla="*/ 5 h 20"/>
                <a:gd name="T40" fmla="*/ 1 w 12"/>
                <a:gd name="T41" fmla="*/ 5 h 20"/>
                <a:gd name="T42" fmla="*/ 1 w 12"/>
                <a:gd name="T43" fmla="*/ 5 h 20"/>
                <a:gd name="T44" fmla="*/ 1 w 12"/>
                <a:gd name="T45" fmla="*/ 5 h 20"/>
                <a:gd name="T46" fmla="*/ 1 w 12"/>
                <a:gd name="T47" fmla="*/ 5 h 20"/>
                <a:gd name="T48" fmla="*/ 1 w 12"/>
                <a:gd name="T49" fmla="*/ 5 h 20"/>
                <a:gd name="T50" fmla="*/ 1 w 12"/>
                <a:gd name="T51" fmla="*/ 5 h 20"/>
                <a:gd name="T52" fmla="*/ 1 w 12"/>
                <a:gd name="T53" fmla="*/ 5 h 20"/>
                <a:gd name="T54" fmla="*/ 1 w 12"/>
                <a:gd name="T55" fmla="*/ 5 h 20"/>
                <a:gd name="T56" fmla="*/ 1 w 12"/>
                <a:gd name="T57" fmla="*/ 5 h 20"/>
                <a:gd name="T58" fmla="*/ 1 w 12"/>
                <a:gd name="T59" fmla="*/ 5 h 20"/>
                <a:gd name="T60" fmla="*/ 1 w 12"/>
                <a:gd name="T61" fmla="*/ 5 h 20"/>
                <a:gd name="T62" fmla="*/ 1 w 12"/>
                <a:gd name="T63" fmla="*/ 5 h 20"/>
                <a:gd name="T64" fmla="*/ 1 w 12"/>
                <a:gd name="T65" fmla="*/ 0 h 20"/>
                <a:gd name="T66" fmla="*/ 1 w 12"/>
                <a:gd name="T67" fmla="*/ 0 h 20"/>
                <a:gd name="T68" fmla="*/ 1 w 12"/>
                <a:gd name="T69" fmla="*/ 0 h 20"/>
                <a:gd name="T70" fmla="*/ 1 w 12"/>
                <a:gd name="T71" fmla="*/ 0 h 20"/>
                <a:gd name="T72" fmla="*/ 1 w 12"/>
                <a:gd name="T73" fmla="*/ 0 h 20"/>
                <a:gd name="T74" fmla="*/ 1 w 12"/>
                <a:gd name="T75" fmla="*/ 0 h 20"/>
                <a:gd name="T76" fmla="*/ 1 w 12"/>
                <a:gd name="T77" fmla="*/ 0 h 20"/>
                <a:gd name="T78" fmla="*/ 1 w 12"/>
                <a:gd name="T79" fmla="*/ 0 h 20"/>
                <a:gd name="T80" fmla="*/ 1 w 12"/>
                <a:gd name="T81" fmla="*/ 0 h 20"/>
                <a:gd name="T82" fmla="*/ 1 w 12"/>
                <a:gd name="T83" fmla="*/ 0 h 20"/>
                <a:gd name="T84" fmla="*/ 1 w 12"/>
                <a:gd name="T85" fmla="*/ 0 h 20"/>
                <a:gd name="T86" fmla="*/ 1 w 12"/>
                <a:gd name="T87" fmla="*/ 0 h 20"/>
                <a:gd name="T88" fmla="*/ 1 w 12"/>
                <a:gd name="T89" fmla="*/ 0 h 20"/>
                <a:gd name="T90" fmla="*/ 1 w 12"/>
                <a:gd name="T91" fmla="*/ 0 h 20"/>
                <a:gd name="T92" fmla="*/ 1 w 12"/>
                <a:gd name="T93" fmla="*/ 0 h 20"/>
                <a:gd name="T94" fmla="*/ 1 w 12"/>
                <a:gd name="T95" fmla="*/ 0 h 20"/>
                <a:gd name="T96" fmla="*/ 1 w 12"/>
                <a:gd name="T97" fmla="*/ 0 h 20"/>
                <a:gd name="T98" fmla="*/ 1 w 12"/>
                <a:gd name="T99" fmla="*/ 0 h 20"/>
                <a:gd name="T100" fmla="*/ 1 w 12"/>
                <a:gd name="T101" fmla="*/ 0 h 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20"/>
                <a:gd name="T155" fmla="*/ 12 w 12"/>
                <a:gd name="T156" fmla="*/ 20 h 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20">
                  <a:moveTo>
                    <a:pt x="0" y="20"/>
                  </a:moveTo>
                  <a:lnTo>
                    <a:pt x="0" y="20"/>
                  </a:lnTo>
                  <a:lnTo>
                    <a:pt x="0" y="10"/>
                  </a:lnTo>
                  <a:lnTo>
                    <a:pt x="12" y="10"/>
                  </a:lnTo>
                  <a:lnTo>
                    <a:pt x="12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38" name="Freeform 387"/>
            <p:cNvSpPr>
              <a:spLocks/>
            </p:cNvSpPr>
            <p:nvPr/>
          </p:nvSpPr>
          <p:spPr bwMode="auto">
            <a:xfrm rot="-5388437">
              <a:off x="4247" y="3076"/>
              <a:ext cx="8" cy="18"/>
            </a:xfrm>
            <a:custGeom>
              <a:avLst/>
              <a:gdLst>
                <a:gd name="T0" fmla="*/ 0 w 11"/>
                <a:gd name="T1" fmla="*/ 9 h 19"/>
                <a:gd name="T2" fmla="*/ 0 w 11"/>
                <a:gd name="T3" fmla="*/ 9 h 19"/>
                <a:gd name="T4" fmla="*/ 0 w 11"/>
                <a:gd name="T5" fmla="*/ 9 h 19"/>
                <a:gd name="T6" fmla="*/ 0 w 11"/>
                <a:gd name="T7" fmla="*/ 9 h 19"/>
                <a:gd name="T8" fmla="*/ 0 w 11"/>
                <a:gd name="T9" fmla="*/ 9 h 19"/>
                <a:gd name="T10" fmla="*/ 0 w 11"/>
                <a:gd name="T11" fmla="*/ 9 h 19"/>
                <a:gd name="T12" fmla="*/ 0 w 11"/>
                <a:gd name="T13" fmla="*/ 9 h 19"/>
                <a:gd name="T14" fmla="*/ 0 w 11"/>
                <a:gd name="T15" fmla="*/ 9 h 19"/>
                <a:gd name="T16" fmla="*/ 0 w 11"/>
                <a:gd name="T17" fmla="*/ 9 h 19"/>
                <a:gd name="T18" fmla="*/ 0 w 11"/>
                <a:gd name="T19" fmla="*/ 9 h 19"/>
                <a:gd name="T20" fmla="*/ 0 w 11"/>
                <a:gd name="T21" fmla="*/ 9 h 19"/>
                <a:gd name="T22" fmla="*/ 0 w 11"/>
                <a:gd name="T23" fmla="*/ 9 h 19"/>
                <a:gd name="T24" fmla="*/ 0 w 11"/>
                <a:gd name="T25" fmla="*/ 9 h 19"/>
                <a:gd name="T26" fmla="*/ 0 w 11"/>
                <a:gd name="T27" fmla="*/ 9 h 19"/>
                <a:gd name="T28" fmla="*/ 0 w 11"/>
                <a:gd name="T29" fmla="*/ 9 h 19"/>
                <a:gd name="T30" fmla="*/ 0 w 11"/>
                <a:gd name="T31" fmla="*/ 9 h 19"/>
                <a:gd name="T32" fmla="*/ 0 w 11"/>
                <a:gd name="T33" fmla="*/ 9 h 19"/>
                <a:gd name="T34" fmla="*/ 0 w 11"/>
                <a:gd name="T35" fmla="*/ 9 h 19"/>
                <a:gd name="T36" fmla="*/ 0 w 11"/>
                <a:gd name="T37" fmla="*/ 9 h 19"/>
                <a:gd name="T38" fmla="*/ 0 w 11"/>
                <a:gd name="T39" fmla="*/ 9 h 19"/>
                <a:gd name="T40" fmla="*/ 0 w 11"/>
                <a:gd name="T41" fmla="*/ 9 h 19"/>
                <a:gd name="T42" fmla="*/ 0 w 11"/>
                <a:gd name="T43" fmla="*/ 9 h 19"/>
                <a:gd name="T44" fmla="*/ 0 w 11"/>
                <a:gd name="T45" fmla="*/ 9 h 19"/>
                <a:gd name="T46" fmla="*/ 0 w 11"/>
                <a:gd name="T47" fmla="*/ 9 h 19"/>
                <a:gd name="T48" fmla="*/ 0 w 11"/>
                <a:gd name="T49" fmla="*/ 9 h 19"/>
                <a:gd name="T50" fmla="*/ 0 w 11"/>
                <a:gd name="T51" fmla="*/ 9 h 19"/>
                <a:gd name="T52" fmla="*/ 0 w 11"/>
                <a:gd name="T53" fmla="*/ 9 h 19"/>
                <a:gd name="T54" fmla="*/ 0 w 11"/>
                <a:gd name="T55" fmla="*/ 9 h 19"/>
                <a:gd name="T56" fmla="*/ 0 w 11"/>
                <a:gd name="T57" fmla="*/ 9 h 19"/>
                <a:gd name="T58" fmla="*/ 0 w 11"/>
                <a:gd name="T59" fmla="*/ 9 h 19"/>
                <a:gd name="T60" fmla="*/ 1 w 11"/>
                <a:gd name="T61" fmla="*/ 9 h 19"/>
                <a:gd name="T62" fmla="*/ 1 w 11"/>
                <a:gd name="T63" fmla="*/ 9 h 19"/>
                <a:gd name="T64" fmla="*/ 1 w 11"/>
                <a:gd name="T65" fmla="*/ 9 h 19"/>
                <a:gd name="T66" fmla="*/ 1 w 11"/>
                <a:gd name="T67" fmla="*/ 9 h 19"/>
                <a:gd name="T68" fmla="*/ 1 w 11"/>
                <a:gd name="T69" fmla="*/ 9 h 19"/>
                <a:gd name="T70" fmla="*/ 1 w 11"/>
                <a:gd name="T71" fmla="*/ 9 h 19"/>
                <a:gd name="T72" fmla="*/ 1 w 11"/>
                <a:gd name="T73" fmla="*/ 9 h 19"/>
                <a:gd name="T74" fmla="*/ 1 w 11"/>
                <a:gd name="T75" fmla="*/ 9 h 19"/>
                <a:gd name="T76" fmla="*/ 1 w 11"/>
                <a:gd name="T77" fmla="*/ 9 h 19"/>
                <a:gd name="T78" fmla="*/ 1 w 11"/>
                <a:gd name="T79" fmla="*/ 9 h 19"/>
                <a:gd name="T80" fmla="*/ 1 w 11"/>
                <a:gd name="T81" fmla="*/ 0 h 19"/>
                <a:gd name="T82" fmla="*/ 1 w 11"/>
                <a:gd name="T83" fmla="*/ 0 h 19"/>
                <a:gd name="T84" fmla="*/ 1 w 11"/>
                <a:gd name="T85" fmla="*/ 0 h 19"/>
                <a:gd name="T86" fmla="*/ 1 w 11"/>
                <a:gd name="T87" fmla="*/ 0 h 19"/>
                <a:gd name="T88" fmla="*/ 1 w 11"/>
                <a:gd name="T89" fmla="*/ 0 h 19"/>
                <a:gd name="T90" fmla="*/ 1 w 11"/>
                <a:gd name="T91" fmla="*/ 0 h 19"/>
                <a:gd name="T92" fmla="*/ 1 w 11"/>
                <a:gd name="T93" fmla="*/ 0 h 19"/>
                <a:gd name="T94" fmla="*/ 1 w 11"/>
                <a:gd name="T95" fmla="*/ 0 h 19"/>
                <a:gd name="T96" fmla="*/ 1 w 11"/>
                <a:gd name="T97" fmla="*/ 0 h 19"/>
                <a:gd name="T98" fmla="*/ 1 w 11"/>
                <a:gd name="T99" fmla="*/ 0 h 19"/>
                <a:gd name="T100" fmla="*/ 1 w 11"/>
                <a:gd name="T101" fmla="*/ 0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19"/>
                <a:gd name="T155" fmla="*/ 11 w 11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19">
                  <a:moveTo>
                    <a:pt x="0" y="19"/>
                  </a:moveTo>
                  <a:lnTo>
                    <a:pt x="0" y="19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39" name="Freeform 388"/>
            <p:cNvSpPr>
              <a:spLocks/>
            </p:cNvSpPr>
            <p:nvPr/>
          </p:nvSpPr>
          <p:spPr bwMode="auto">
            <a:xfrm rot="-5388437">
              <a:off x="4233" y="3071"/>
              <a:ext cx="9" cy="9"/>
            </a:xfrm>
            <a:custGeom>
              <a:avLst/>
              <a:gdLst>
                <a:gd name="T0" fmla="*/ 0 w 12"/>
                <a:gd name="T1" fmla="*/ 5 h 10"/>
                <a:gd name="T2" fmla="*/ 0 w 12"/>
                <a:gd name="T3" fmla="*/ 5 h 10"/>
                <a:gd name="T4" fmla="*/ 0 w 12"/>
                <a:gd name="T5" fmla="*/ 5 h 10"/>
                <a:gd name="T6" fmla="*/ 0 w 12"/>
                <a:gd name="T7" fmla="*/ 5 h 10"/>
                <a:gd name="T8" fmla="*/ 0 w 12"/>
                <a:gd name="T9" fmla="*/ 5 h 10"/>
                <a:gd name="T10" fmla="*/ 0 w 12"/>
                <a:gd name="T11" fmla="*/ 5 h 10"/>
                <a:gd name="T12" fmla="*/ 0 w 12"/>
                <a:gd name="T13" fmla="*/ 5 h 10"/>
                <a:gd name="T14" fmla="*/ 0 w 12"/>
                <a:gd name="T15" fmla="*/ 5 h 10"/>
                <a:gd name="T16" fmla="*/ 0 w 12"/>
                <a:gd name="T17" fmla="*/ 5 h 10"/>
                <a:gd name="T18" fmla="*/ 0 w 12"/>
                <a:gd name="T19" fmla="*/ 5 h 10"/>
                <a:gd name="T20" fmla="*/ 0 w 12"/>
                <a:gd name="T21" fmla="*/ 5 h 10"/>
                <a:gd name="T22" fmla="*/ 0 w 12"/>
                <a:gd name="T23" fmla="*/ 5 h 10"/>
                <a:gd name="T24" fmla="*/ 0 w 12"/>
                <a:gd name="T25" fmla="*/ 5 h 10"/>
                <a:gd name="T26" fmla="*/ 0 w 12"/>
                <a:gd name="T27" fmla="*/ 5 h 10"/>
                <a:gd name="T28" fmla="*/ 0 w 12"/>
                <a:gd name="T29" fmla="*/ 5 h 10"/>
                <a:gd name="T30" fmla="*/ 0 w 12"/>
                <a:gd name="T31" fmla="*/ 5 h 10"/>
                <a:gd name="T32" fmla="*/ 0 w 12"/>
                <a:gd name="T33" fmla="*/ 5 h 10"/>
                <a:gd name="T34" fmla="*/ 0 w 12"/>
                <a:gd name="T35" fmla="*/ 5 h 10"/>
                <a:gd name="T36" fmla="*/ 0 w 12"/>
                <a:gd name="T37" fmla="*/ 5 h 10"/>
                <a:gd name="T38" fmla="*/ 0 w 12"/>
                <a:gd name="T39" fmla="*/ 5 h 10"/>
                <a:gd name="T40" fmla="*/ 0 w 12"/>
                <a:gd name="T41" fmla="*/ 5 h 10"/>
                <a:gd name="T42" fmla="*/ 0 w 12"/>
                <a:gd name="T43" fmla="*/ 5 h 10"/>
                <a:gd name="T44" fmla="*/ 0 w 12"/>
                <a:gd name="T45" fmla="*/ 5 h 10"/>
                <a:gd name="T46" fmla="*/ 0 w 12"/>
                <a:gd name="T47" fmla="*/ 5 h 10"/>
                <a:gd name="T48" fmla="*/ 0 w 12"/>
                <a:gd name="T49" fmla="*/ 5 h 10"/>
                <a:gd name="T50" fmla="*/ 0 w 12"/>
                <a:gd name="T51" fmla="*/ 5 h 10"/>
                <a:gd name="T52" fmla="*/ 0 w 12"/>
                <a:gd name="T53" fmla="*/ 5 h 10"/>
                <a:gd name="T54" fmla="*/ 0 w 12"/>
                <a:gd name="T55" fmla="*/ 5 h 10"/>
                <a:gd name="T56" fmla="*/ 0 w 12"/>
                <a:gd name="T57" fmla="*/ 0 h 10"/>
                <a:gd name="T58" fmla="*/ 0 w 12"/>
                <a:gd name="T59" fmla="*/ 0 h 10"/>
                <a:gd name="T60" fmla="*/ 0 w 12"/>
                <a:gd name="T61" fmla="*/ 0 h 10"/>
                <a:gd name="T62" fmla="*/ 0 w 12"/>
                <a:gd name="T63" fmla="*/ 0 h 10"/>
                <a:gd name="T64" fmla="*/ 0 w 12"/>
                <a:gd name="T65" fmla="*/ 0 h 10"/>
                <a:gd name="T66" fmla="*/ 0 w 12"/>
                <a:gd name="T67" fmla="*/ 0 h 10"/>
                <a:gd name="T68" fmla="*/ 0 w 12"/>
                <a:gd name="T69" fmla="*/ 0 h 10"/>
                <a:gd name="T70" fmla="*/ 0 w 12"/>
                <a:gd name="T71" fmla="*/ 0 h 10"/>
                <a:gd name="T72" fmla="*/ 0 w 12"/>
                <a:gd name="T73" fmla="*/ 0 h 10"/>
                <a:gd name="T74" fmla="*/ 0 w 12"/>
                <a:gd name="T75" fmla="*/ 0 h 10"/>
                <a:gd name="T76" fmla="*/ 0 w 12"/>
                <a:gd name="T77" fmla="*/ 0 h 10"/>
                <a:gd name="T78" fmla="*/ 0 w 12"/>
                <a:gd name="T79" fmla="*/ 0 h 10"/>
                <a:gd name="T80" fmla="*/ 0 w 12"/>
                <a:gd name="T81" fmla="*/ 0 h 10"/>
                <a:gd name="T82" fmla="*/ 0 w 12"/>
                <a:gd name="T83" fmla="*/ 0 h 10"/>
                <a:gd name="T84" fmla="*/ 0 w 12"/>
                <a:gd name="T85" fmla="*/ 0 h 10"/>
                <a:gd name="T86" fmla="*/ 0 w 12"/>
                <a:gd name="T87" fmla="*/ 0 h 10"/>
                <a:gd name="T88" fmla="*/ 0 w 12"/>
                <a:gd name="T89" fmla="*/ 0 h 10"/>
                <a:gd name="T90" fmla="*/ 0 w 12"/>
                <a:gd name="T91" fmla="*/ 0 h 10"/>
                <a:gd name="T92" fmla="*/ 0 w 12"/>
                <a:gd name="T93" fmla="*/ 0 h 10"/>
                <a:gd name="T94" fmla="*/ 2 w 12"/>
                <a:gd name="T95" fmla="*/ 0 h 10"/>
                <a:gd name="T96" fmla="*/ 2 w 12"/>
                <a:gd name="T97" fmla="*/ 0 h 10"/>
                <a:gd name="T98" fmla="*/ 2 w 12"/>
                <a:gd name="T99" fmla="*/ 0 h 10"/>
                <a:gd name="T100" fmla="*/ 2 w 12"/>
                <a:gd name="T101" fmla="*/ 0 h 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0"/>
                <a:gd name="T155" fmla="*/ 12 w 12"/>
                <a:gd name="T156" fmla="*/ 10 h 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0">
                  <a:moveTo>
                    <a:pt x="0" y="1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2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40" name="Freeform 389"/>
            <p:cNvSpPr>
              <a:spLocks/>
            </p:cNvSpPr>
            <p:nvPr/>
          </p:nvSpPr>
          <p:spPr bwMode="auto">
            <a:xfrm rot="-5388437">
              <a:off x="4228" y="3066"/>
              <a:ext cx="1" cy="9"/>
            </a:xfrm>
            <a:custGeom>
              <a:avLst/>
              <a:gdLst>
                <a:gd name="T0" fmla="*/ 0 w 1"/>
                <a:gd name="T1" fmla="*/ 5 h 10"/>
                <a:gd name="T2" fmla="*/ 0 w 1"/>
                <a:gd name="T3" fmla="*/ 5 h 10"/>
                <a:gd name="T4" fmla="*/ 0 w 1"/>
                <a:gd name="T5" fmla="*/ 5 h 10"/>
                <a:gd name="T6" fmla="*/ 0 w 1"/>
                <a:gd name="T7" fmla="*/ 5 h 10"/>
                <a:gd name="T8" fmla="*/ 0 w 1"/>
                <a:gd name="T9" fmla="*/ 5 h 10"/>
                <a:gd name="T10" fmla="*/ 0 w 1"/>
                <a:gd name="T11" fmla="*/ 5 h 10"/>
                <a:gd name="T12" fmla="*/ 0 w 1"/>
                <a:gd name="T13" fmla="*/ 5 h 10"/>
                <a:gd name="T14" fmla="*/ 0 w 1"/>
                <a:gd name="T15" fmla="*/ 5 h 10"/>
                <a:gd name="T16" fmla="*/ 0 w 1"/>
                <a:gd name="T17" fmla="*/ 5 h 10"/>
                <a:gd name="T18" fmla="*/ 0 w 1"/>
                <a:gd name="T19" fmla="*/ 5 h 10"/>
                <a:gd name="T20" fmla="*/ 0 w 1"/>
                <a:gd name="T21" fmla="*/ 5 h 10"/>
                <a:gd name="T22" fmla="*/ 0 w 1"/>
                <a:gd name="T23" fmla="*/ 5 h 10"/>
                <a:gd name="T24" fmla="*/ 0 w 1"/>
                <a:gd name="T25" fmla="*/ 5 h 10"/>
                <a:gd name="T26" fmla="*/ 0 w 1"/>
                <a:gd name="T27" fmla="*/ 5 h 10"/>
                <a:gd name="T28" fmla="*/ 0 w 1"/>
                <a:gd name="T29" fmla="*/ 5 h 10"/>
                <a:gd name="T30" fmla="*/ 0 w 1"/>
                <a:gd name="T31" fmla="*/ 5 h 10"/>
                <a:gd name="T32" fmla="*/ 0 w 1"/>
                <a:gd name="T33" fmla="*/ 5 h 10"/>
                <a:gd name="T34" fmla="*/ 0 w 1"/>
                <a:gd name="T35" fmla="*/ 5 h 10"/>
                <a:gd name="T36" fmla="*/ 0 w 1"/>
                <a:gd name="T37" fmla="*/ 5 h 10"/>
                <a:gd name="T38" fmla="*/ 0 w 1"/>
                <a:gd name="T39" fmla="*/ 5 h 10"/>
                <a:gd name="T40" fmla="*/ 0 w 1"/>
                <a:gd name="T41" fmla="*/ 5 h 10"/>
                <a:gd name="T42" fmla="*/ 0 w 1"/>
                <a:gd name="T43" fmla="*/ 5 h 10"/>
                <a:gd name="T44" fmla="*/ 0 w 1"/>
                <a:gd name="T45" fmla="*/ 5 h 10"/>
                <a:gd name="T46" fmla="*/ 0 w 1"/>
                <a:gd name="T47" fmla="*/ 5 h 10"/>
                <a:gd name="T48" fmla="*/ 0 w 1"/>
                <a:gd name="T49" fmla="*/ 5 h 10"/>
                <a:gd name="T50" fmla="*/ 0 w 1"/>
                <a:gd name="T51" fmla="*/ 5 h 10"/>
                <a:gd name="T52" fmla="*/ 0 w 1"/>
                <a:gd name="T53" fmla="*/ 5 h 10"/>
                <a:gd name="T54" fmla="*/ 0 w 1"/>
                <a:gd name="T55" fmla="*/ 5 h 10"/>
                <a:gd name="T56" fmla="*/ 0 w 1"/>
                <a:gd name="T57" fmla="*/ 5 h 10"/>
                <a:gd name="T58" fmla="*/ 0 w 1"/>
                <a:gd name="T59" fmla="*/ 5 h 10"/>
                <a:gd name="T60" fmla="*/ 0 w 1"/>
                <a:gd name="T61" fmla="*/ 5 h 10"/>
                <a:gd name="T62" fmla="*/ 0 w 1"/>
                <a:gd name="T63" fmla="*/ 5 h 10"/>
                <a:gd name="T64" fmla="*/ 0 w 1"/>
                <a:gd name="T65" fmla="*/ 5 h 10"/>
                <a:gd name="T66" fmla="*/ 0 w 1"/>
                <a:gd name="T67" fmla="*/ 5 h 10"/>
                <a:gd name="T68" fmla="*/ 0 w 1"/>
                <a:gd name="T69" fmla="*/ 5 h 10"/>
                <a:gd name="T70" fmla="*/ 0 w 1"/>
                <a:gd name="T71" fmla="*/ 5 h 10"/>
                <a:gd name="T72" fmla="*/ 0 w 1"/>
                <a:gd name="T73" fmla="*/ 5 h 10"/>
                <a:gd name="T74" fmla="*/ 0 w 1"/>
                <a:gd name="T75" fmla="*/ 5 h 10"/>
                <a:gd name="T76" fmla="*/ 0 w 1"/>
                <a:gd name="T77" fmla="*/ 5 h 10"/>
                <a:gd name="T78" fmla="*/ 0 w 1"/>
                <a:gd name="T79" fmla="*/ 0 h 10"/>
                <a:gd name="T80" fmla="*/ 0 w 1"/>
                <a:gd name="T81" fmla="*/ 0 h 10"/>
                <a:gd name="T82" fmla="*/ 0 w 1"/>
                <a:gd name="T83" fmla="*/ 0 h 10"/>
                <a:gd name="T84" fmla="*/ 0 w 1"/>
                <a:gd name="T85" fmla="*/ 0 h 10"/>
                <a:gd name="T86" fmla="*/ 0 w 1"/>
                <a:gd name="T87" fmla="*/ 0 h 10"/>
                <a:gd name="T88" fmla="*/ 0 w 1"/>
                <a:gd name="T89" fmla="*/ 0 h 10"/>
                <a:gd name="T90" fmla="*/ 0 w 1"/>
                <a:gd name="T91" fmla="*/ 0 h 10"/>
                <a:gd name="T92" fmla="*/ 0 w 1"/>
                <a:gd name="T93" fmla="*/ 0 h 10"/>
                <a:gd name="T94" fmla="*/ 0 w 1"/>
                <a:gd name="T95" fmla="*/ 0 h 10"/>
                <a:gd name="T96" fmla="*/ 0 w 1"/>
                <a:gd name="T97" fmla="*/ 0 h 10"/>
                <a:gd name="T98" fmla="*/ 0 w 1"/>
                <a:gd name="T99" fmla="*/ 0 h 10"/>
                <a:gd name="T100" fmla="*/ 0 w 1"/>
                <a:gd name="T101" fmla="*/ 0 h 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"/>
                <a:gd name="T154" fmla="*/ 0 h 10"/>
                <a:gd name="T155" fmla="*/ 1 w 1"/>
                <a:gd name="T156" fmla="*/ 10 h 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" h="10">
                  <a:moveTo>
                    <a:pt x="0" y="10"/>
                  </a:move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41" name="Freeform 390"/>
            <p:cNvSpPr>
              <a:spLocks/>
            </p:cNvSpPr>
            <p:nvPr/>
          </p:nvSpPr>
          <p:spPr bwMode="auto">
            <a:xfrm rot="-5388437">
              <a:off x="4221" y="3067"/>
              <a:ext cx="8" cy="1"/>
            </a:xfrm>
            <a:custGeom>
              <a:avLst/>
              <a:gdLst>
                <a:gd name="T0" fmla="*/ 0 w 11"/>
                <a:gd name="T1" fmla="*/ 0 h 1"/>
                <a:gd name="T2" fmla="*/ 0 w 11"/>
                <a:gd name="T3" fmla="*/ 0 h 1"/>
                <a:gd name="T4" fmla="*/ 0 w 11"/>
                <a:gd name="T5" fmla="*/ 0 h 1"/>
                <a:gd name="T6" fmla="*/ 0 w 11"/>
                <a:gd name="T7" fmla="*/ 0 h 1"/>
                <a:gd name="T8" fmla="*/ 0 w 11"/>
                <a:gd name="T9" fmla="*/ 0 h 1"/>
                <a:gd name="T10" fmla="*/ 0 w 11"/>
                <a:gd name="T11" fmla="*/ 0 h 1"/>
                <a:gd name="T12" fmla="*/ 0 w 11"/>
                <a:gd name="T13" fmla="*/ 0 h 1"/>
                <a:gd name="T14" fmla="*/ 0 w 11"/>
                <a:gd name="T15" fmla="*/ 0 h 1"/>
                <a:gd name="T16" fmla="*/ 0 w 11"/>
                <a:gd name="T17" fmla="*/ 0 h 1"/>
                <a:gd name="T18" fmla="*/ 0 w 11"/>
                <a:gd name="T19" fmla="*/ 0 h 1"/>
                <a:gd name="T20" fmla="*/ 0 w 11"/>
                <a:gd name="T21" fmla="*/ 0 h 1"/>
                <a:gd name="T22" fmla="*/ 0 w 11"/>
                <a:gd name="T23" fmla="*/ 0 h 1"/>
                <a:gd name="T24" fmla="*/ 0 w 11"/>
                <a:gd name="T25" fmla="*/ 0 h 1"/>
                <a:gd name="T26" fmla="*/ 0 w 11"/>
                <a:gd name="T27" fmla="*/ 0 h 1"/>
                <a:gd name="T28" fmla="*/ 1 w 11"/>
                <a:gd name="T29" fmla="*/ 0 h 1"/>
                <a:gd name="T30" fmla="*/ 1 w 11"/>
                <a:gd name="T31" fmla="*/ 0 h 1"/>
                <a:gd name="T32" fmla="*/ 1 w 11"/>
                <a:gd name="T33" fmla="*/ 0 h 1"/>
                <a:gd name="T34" fmla="*/ 1 w 11"/>
                <a:gd name="T35" fmla="*/ 0 h 1"/>
                <a:gd name="T36" fmla="*/ 1 w 11"/>
                <a:gd name="T37" fmla="*/ 0 h 1"/>
                <a:gd name="T38" fmla="*/ 1 w 11"/>
                <a:gd name="T39" fmla="*/ 0 h 1"/>
                <a:gd name="T40" fmla="*/ 1 w 11"/>
                <a:gd name="T41" fmla="*/ 0 h 1"/>
                <a:gd name="T42" fmla="*/ 1 w 11"/>
                <a:gd name="T43" fmla="*/ 0 h 1"/>
                <a:gd name="T44" fmla="*/ 1 w 11"/>
                <a:gd name="T45" fmla="*/ 0 h 1"/>
                <a:gd name="T46" fmla="*/ 1 w 11"/>
                <a:gd name="T47" fmla="*/ 0 h 1"/>
                <a:gd name="T48" fmla="*/ 1 w 11"/>
                <a:gd name="T49" fmla="*/ 0 h 1"/>
                <a:gd name="T50" fmla="*/ 1 w 11"/>
                <a:gd name="T51" fmla="*/ 0 h 1"/>
                <a:gd name="T52" fmla="*/ 1 w 11"/>
                <a:gd name="T53" fmla="*/ 0 h 1"/>
                <a:gd name="T54" fmla="*/ 1 w 11"/>
                <a:gd name="T55" fmla="*/ 0 h 1"/>
                <a:gd name="T56" fmla="*/ 1 w 11"/>
                <a:gd name="T57" fmla="*/ 0 h 1"/>
                <a:gd name="T58" fmla="*/ 1 w 11"/>
                <a:gd name="T59" fmla="*/ 0 h 1"/>
                <a:gd name="T60" fmla="*/ 1 w 11"/>
                <a:gd name="T61" fmla="*/ 0 h 1"/>
                <a:gd name="T62" fmla="*/ 1 w 11"/>
                <a:gd name="T63" fmla="*/ 0 h 1"/>
                <a:gd name="T64" fmla="*/ 1 w 11"/>
                <a:gd name="T65" fmla="*/ 0 h 1"/>
                <a:gd name="T66" fmla="*/ 1 w 11"/>
                <a:gd name="T67" fmla="*/ 0 h 1"/>
                <a:gd name="T68" fmla="*/ 1 w 11"/>
                <a:gd name="T69" fmla="*/ 0 h 1"/>
                <a:gd name="T70" fmla="*/ 1 w 11"/>
                <a:gd name="T71" fmla="*/ 0 h 1"/>
                <a:gd name="T72" fmla="*/ 1 w 11"/>
                <a:gd name="T73" fmla="*/ 0 h 1"/>
                <a:gd name="T74" fmla="*/ 1 w 11"/>
                <a:gd name="T75" fmla="*/ 0 h 1"/>
                <a:gd name="T76" fmla="*/ 1 w 11"/>
                <a:gd name="T77" fmla="*/ 0 h 1"/>
                <a:gd name="T78" fmla="*/ 1 w 11"/>
                <a:gd name="T79" fmla="*/ 0 h 1"/>
                <a:gd name="T80" fmla="*/ 1 w 11"/>
                <a:gd name="T81" fmla="*/ 0 h 1"/>
                <a:gd name="T82" fmla="*/ 1 w 11"/>
                <a:gd name="T83" fmla="*/ 0 h 1"/>
                <a:gd name="T84" fmla="*/ 1 w 11"/>
                <a:gd name="T85" fmla="*/ 0 h 1"/>
                <a:gd name="T86" fmla="*/ 1 w 11"/>
                <a:gd name="T87" fmla="*/ 0 h 1"/>
                <a:gd name="T88" fmla="*/ 1 w 11"/>
                <a:gd name="T89" fmla="*/ 0 h 1"/>
                <a:gd name="T90" fmla="*/ 1 w 11"/>
                <a:gd name="T91" fmla="*/ 0 h 1"/>
                <a:gd name="T92" fmla="*/ 1 w 11"/>
                <a:gd name="T93" fmla="*/ 0 h 1"/>
                <a:gd name="T94" fmla="*/ 1 w 11"/>
                <a:gd name="T95" fmla="*/ 0 h 1"/>
                <a:gd name="T96" fmla="*/ 1 w 11"/>
                <a:gd name="T97" fmla="*/ 0 h 1"/>
                <a:gd name="T98" fmla="*/ 1 w 11"/>
                <a:gd name="T99" fmla="*/ 0 h 1"/>
                <a:gd name="T100" fmla="*/ 1 w 11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1"/>
                <a:gd name="T155" fmla="*/ 11 w 11"/>
                <a:gd name="T156" fmla="*/ 1 h 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1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42" name="Freeform 391"/>
            <p:cNvSpPr>
              <a:spLocks/>
            </p:cNvSpPr>
            <p:nvPr/>
          </p:nvSpPr>
          <p:spPr bwMode="auto">
            <a:xfrm rot="-5388437">
              <a:off x="4224" y="3062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w 1"/>
                <a:gd name="T21" fmla="*/ 0 h 1"/>
                <a:gd name="T22" fmla="*/ 0 w 1"/>
                <a:gd name="T23" fmla="*/ 0 h 1"/>
                <a:gd name="T24" fmla="*/ 0 w 1"/>
                <a:gd name="T25" fmla="*/ 0 h 1"/>
                <a:gd name="T26" fmla="*/ 0 w 1"/>
                <a:gd name="T27" fmla="*/ 0 h 1"/>
                <a:gd name="T28" fmla="*/ 0 w 1"/>
                <a:gd name="T29" fmla="*/ 0 h 1"/>
                <a:gd name="T30" fmla="*/ 0 w 1"/>
                <a:gd name="T31" fmla="*/ 0 h 1"/>
                <a:gd name="T32" fmla="*/ 0 w 1"/>
                <a:gd name="T33" fmla="*/ 0 h 1"/>
                <a:gd name="T34" fmla="*/ 0 w 1"/>
                <a:gd name="T35" fmla="*/ 0 h 1"/>
                <a:gd name="T36" fmla="*/ 0 w 1"/>
                <a:gd name="T37" fmla="*/ 0 h 1"/>
                <a:gd name="T38" fmla="*/ 0 w 1"/>
                <a:gd name="T39" fmla="*/ 0 h 1"/>
                <a:gd name="T40" fmla="*/ 0 w 1"/>
                <a:gd name="T41" fmla="*/ 0 h 1"/>
                <a:gd name="T42" fmla="*/ 0 w 1"/>
                <a:gd name="T43" fmla="*/ 0 h 1"/>
                <a:gd name="T44" fmla="*/ 0 w 1"/>
                <a:gd name="T45" fmla="*/ 0 h 1"/>
                <a:gd name="T46" fmla="*/ 0 w 1"/>
                <a:gd name="T47" fmla="*/ 0 h 1"/>
                <a:gd name="T48" fmla="*/ 0 w 1"/>
                <a:gd name="T49" fmla="*/ 0 h 1"/>
                <a:gd name="T50" fmla="*/ 0 w 1"/>
                <a:gd name="T51" fmla="*/ 0 h 1"/>
                <a:gd name="T52" fmla="*/ 0 w 1"/>
                <a:gd name="T53" fmla="*/ 0 h 1"/>
                <a:gd name="T54" fmla="*/ 0 w 1"/>
                <a:gd name="T55" fmla="*/ 0 h 1"/>
                <a:gd name="T56" fmla="*/ 0 w 1"/>
                <a:gd name="T57" fmla="*/ 0 h 1"/>
                <a:gd name="T58" fmla="*/ 0 w 1"/>
                <a:gd name="T59" fmla="*/ 0 h 1"/>
                <a:gd name="T60" fmla="*/ 0 w 1"/>
                <a:gd name="T61" fmla="*/ 0 h 1"/>
                <a:gd name="T62" fmla="*/ 0 w 1"/>
                <a:gd name="T63" fmla="*/ 0 h 1"/>
                <a:gd name="T64" fmla="*/ 0 w 1"/>
                <a:gd name="T65" fmla="*/ 0 h 1"/>
                <a:gd name="T66" fmla="*/ 0 w 1"/>
                <a:gd name="T67" fmla="*/ 0 h 1"/>
                <a:gd name="T68" fmla="*/ 0 w 1"/>
                <a:gd name="T69" fmla="*/ 0 h 1"/>
                <a:gd name="T70" fmla="*/ 0 w 1"/>
                <a:gd name="T71" fmla="*/ 0 h 1"/>
                <a:gd name="T72" fmla="*/ 0 w 1"/>
                <a:gd name="T73" fmla="*/ 0 h 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"/>
                <a:gd name="T112" fmla="*/ 0 h 1"/>
                <a:gd name="T113" fmla="*/ 1 w 1"/>
                <a:gd name="T114" fmla="*/ 1 h 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43" name="Freeform 392"/>
            <p:cNvSpPr>
              <a:spLocks/>
            </p:cNvSpPr>
            <p:nvPr/>
          </p:nvSpPr>
          <p:spPr bwMode="auto">
            <a:xfrm rot="-5388437">
              <a:off x="4225" y="3055"/>
              <a:ext cx="8" cy="9"/>
            </a:xfrm>
            <a:custGeom>
              <a:avLst/>
              <a:gdLst>
                <a:gd name="T0" fmla="*/ 0 w 12"/>
                <a:gd name="T1" fmla="*/ 0 h 10"/>
                <a:gd name="T2" fmla="*/ 0 w 12"/>
                <a:gd name="T3" fmla="*/ 0 h 10"/>
                <a:gd name="T4" fmla="*/ 0 w 12"/>
                <a:gd name="T5" fmla="*/ 0 h 10"/>
                <a:gd name="T6" fmla="*/ 0 w 12"/>
                <a:gd name="T7" fmla="*/ 0 h 10"/>
                <a:gd name="T8" fmla="*/ 0 w 12"/>
                <a:gd name="T9" fmla="*/ 0 h 10"/>
                <a:gd name="T10" fmla="*/ 1 w 12"/>
                <a:gd name="T11" fmla="*/ 0 h 10"/>
                <a:gd name="T12" fmla="*/ 1 w 12"/>
                <a:gd name="T13" fmla="*/ 0 h 10"/>
                <a:gd name="T14" fmla="*/ 1 w 12"/>
                <a:gd name="T15" fmla="*/ 0 h 10"/>
                <a:gd name="T16" fmla="*/ 1 w 12"/>
                <a:gd name="T17" fmla="*/ 0 h 10"/>
                <a:gd name="T18" fmla="*/ 1 w 12"/>
                <a:gd name="T19" fmla="*/ 0 h 10"/>
                <a:gd name="T20" fmla="*/ 1 w 12"/>
                <a:gd name="T21" fmla="*/ 0 h 10"/>
                <a:gd name="T22" fmla="*/ 1 w 12"/>
                <a:gd name="T23" fmla="*/ 5 h 10"/>
                <a:gd name="T24" fmla="*/ 1 w 12"/>
                <a:gd name="T25" fmla="*/ 5 h 10"/>
                <a:gd name="T26" fmla="*/ 1 w 12"/>
                <a:gd name="T27" fmla="*/ 5 h 10"/>
                <a:gd name="T28" fmla="*/ 1 w 12"/>
                <a:gd name="T29" fmla="*/ 5 h 10"/>
                <a:gd name="T30" fmla="*/ 1 w 12"/>
                <a:gd name="T31" fmla="*/ 5 h 10"/>
                <a:gd name="T32" fmla="*/ 1 w 12"/>
                <a:gd name="T33" fmla="*/ 5 h 10"/>
                <a:gd name="T34" fmla="*/ 1 w 12"/>
                <a:gd name="T35" fmla="*/ 5 h 10"/>
                <a:gd name="T36" fmla="*/ 1 w 12"/>
                <a:gd name="T37" fmla="*/ 5 h 10"/>
                <a:gd name="T38" fmla="*/ 1 w 12"/>
                <a:gd name="T39" fmla="*/ 5 h 10"/>
                <a:gd name="T40" fmla="*/ 1 w 12"/>
                <a:gd name="T41" fmla="*/ 5 h 10"/>
                <a:gd name="T42" fmla="*/ 1 w 12"/>
                <a:gd name="T43" fmla="*/ 5 h 10"/>
                <a:gd name="T44" fmla="*/ 1 w 12"/>
                <a:gd name="T45" fmla="*/ 5 h 10"/>
                <a:gd name="T46" fmla="*/ 1 w 12"/>
                <a:gd name="T47" fmla="*/ 5 h 10"/>
                <a:gd name="T48" fmla="*/ 1 w 12"/>
                <a:gd name="T49" fmla="*/ 5 h 10"/>
                <a:gd name="T50" fmla="*/ 1 w 12"/>
                <a:gd name="T51" fmla="*/ 5 h 10"/>
                <a:gd name="T52" fmla="*/ 1 w 12"/>
                <a:gd name="T53" fmla="*/ 5 h 10"/>
                <a:gd name="T54" fmla="*/ 1 w 12"/>
                <a:gd name="T55" fmla="*/ 5 h 10"/>
                <a:gd name="T56" fmla="*/ 1 w 12"/>
                <a:gd name="T57" fmla="*/ 5 h 10"/>
                <a:gd name="T58" fmla="*/ 1 w 12"/>
                <a:gd name="T59" fmla="*/ 5 h 10"/>
                <a:gd name="T60" fmla="*/ 1 w 12"/>
                <a:gd name="T61" fmla="*/ 5 h 10"/>
                <a:gd name="T62" fmla="*/ 1 w 12"/>
                <a:gd name="T63" fmla="*/ 5 h 10"/>
                <a:gd name="T64" fmla="*/ 1 w 12"/>
                <a:gd name="T65" fmla="*/ 5 h 10"/>
                <a:gd name="T66" fmla="*/ 1 w 12"/>
                <a:gd name="T67" fmla="*/ 5 h 10"/>
                <a:gd name="T68" fmla="*/ 1 w 12"/>
                <a:gd name="T69" fmla="*/ 5 h 10"/>
                <a:gd name="T70" fmla="*/ 1 w 12"/>
                <a:gd name="T71" fmla="*/ 5 h 10"/>
                <a:gd name="T72" fmla="*/ 1 w 12"/>
                <a:gd name="T73" fmla="*/ 5 h 10"/>
                <a:gd name="T74" fmla="*/ 1 w 12"/>
                <a:gd name="T75" fmla="*/ 5 h 10"/>
                <a:gd name="T76" fmla="*/ 1 w 12"/>
                <a:gd name="T77" fmla="*/ 5 h 10"/>
                <a:gd name="T78" fmla="*/ 1 w 12"/>
                <a:gd name="T79" fmla="*/ 5 h 10"/>
                <a:gd name="T80" fmla="*/ 1 w 12"/>
                <a:gd name="T81" fmla="*/ 5 h 10"/>
                <a:gd name="T82" fmla="*/ 1 w 12"/>
                <a:gd name="T83" fmla="*/ 5 h 10"/>
                <a:gd name="T84" fmla="*/ 1 w 12"/>
                <a:gd name="T85" fmla="*/ 5 h 10"/>
                <a:gd name="T86" fmla="*/ 1 w 12"/>
                <a:gd name="T87" fmla="*/ 5 h 10"/>
                <a:gd name="T88" fmla="*/ 1 w 12"/>
                <a:gd name="T89" fmla="*/ 5 h 10"/>
                <a:gd name="T90" fmla="*/ 1 w 12"/>
                <a:gd name="T91" fmla="*/ 5 h 10"/>
                <a:gd name="T92" fmla="*/ 1 w 12"/>
                <a:gd name="T93" fmla="*/ 5 h 10"/>
                <a:gd name="T94" fmla="*/ 1 w 12"/>
                <a:gd name="T95" fmla="*/ 5 h 1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2"/>
                <a:gd name="T145" fmla="*/ 0 h 10"/>
                <a:gd name="T146" fmla="*/ 12 w 12"/>
                <a:gd name="T147" fmla="*/ 10 h 1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2" h="10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1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44" name="Freeform 393"/>
            <p:cNvSpPr>
              <a:spLocks/>
            </p:cNvSpPr>
            <p:nvPr/>
          </p:nvSpPr>
          <p:spPr bwMode="auto">
            <a:xfrm rot="-5388437">
              <a:off x="4234" y="3047"/>
              <a:ext cx="8" cy="9"/>
            </a:xfrm>
            <a:custGeom>
              <a:avLst/>
              <a:gdLst>
                <a:gd name="T0" fmla="*/ 0 w 11"/>
                <a:gd name="T1" fmla="*/ 0 h 10"/>
                <a:gd name="T2" fmla="*/ 0 w 11"/>
                <a:gd name="T3" fmla="*/ 0 h 10"/>
                <a:gd name="T4" fmla="*/ 0 w 11"/>
                <a:gd name="T5" fmla="*/ 0 h 10"/>
                <a:gd name="T6" fmla="*/ 0 w 11"/>
                <a:gd name="T7" fmla="*/ 0 h 10"/>
                <a:gd name="T8" fmla="*/ 0 w 11"/>
                <a:gd name="T9" fmla="*/ 0 h 10"/>
                <a:gd name="T10" fmla="*/ 0 w 11"/>
                <a:gd name="T11" fmla="*/ 0 h 10"/>
                <a:gd name="T12" fmla="*/ 0 w 11"/>
                <a:gd name="T13" fmla="*/ 0 h 10"/>
                <a:gd name="T14" fmla="*/ 0 w 11"/>
                <a:gd name="T15" fmla="*/ 0 h 10"/>
                <a:gd name="T16" fmla="*/ 0 w 11"/>
                <a:gd name="T17" fmla="*/ 0 h 10"/>
                <a:gd name="T18" fmla="*/ 0 w 11"/>
                <a:gd name="T19" fmla="*/ 0 h 10"/>
                <a:gd name="T20" fmla="*/ 0 w 11"/>
                <a:gd name="T21" fmla="*/ 0 h 10"/>
                <a:gd name="T22" fmla="*/ 0 w 11"/>
                <a:gd name="T23" fmla="*/ 0 h 10"/>
                <a:gd name="T24" fmla="*/ 0 w 11"/>
                <a:gd name="T25" fmla="*/ 0 h 10"/>
                <a:gd name="T26" fmla="*/ 0 w 11"/>
                <a:gd name="T27" fmla="*/ 0 h 10"/>
                <a:gd name="T28" fmla="*/ 0 w 11"/>
                <a:gd name="T29" fmla="*/ 0 h 10"/>
                <a:gd name="T30" fmla="*/ 0 w 11"/>
                <a:gd name="T31" fmla="*/ 0 h 10"/>
                <a:gd name="T32" fmla="*/ 0 w 11"/>
                <a:gd name="T33" fmla="*/ 0 h 10"/>
                <a:gd name="T34" fmla="*/ 0 w 11"/>
                <a:gd name="T35" fmla="*/ 0 h 10"/>
                <a:gd name="T36" fmla="*/ 0 w 11"/>
                <a:gd name="T37" fmla="*/ 0 h 10"/>
                <a:gd name="T38" fmla="*/ 0 w 11"/>
                <a:gd name="T39" fmla="*/ 0 h 10"/>
                <a:gd name="T40" fmla="*/ 0 w 11"/>
                <a:gd name="T41" fmla="*/ 0 h 10"/>
                <a:gd name="T42" fmla="*/ 0 w 11"/>
                <a:gd name="T43" fmla="*/ 0 h 10"/>
                <a:gd name="T44" fmla="*/ 0 w 11"/>
                <a:gd name="T45" fmla="*/ 5 h 10"/>
                <a:gd name="T46" fmla="*/ 1 w 11"/>
                <a:gd name="T47" fmla="*/ 5 h 10"/>
                <a:gd name="T48" fmla="*/ 1 w 11"/>
                <a:gd name="T49" fmla="*/ 5 h 10"/>
                <a:gd name="T50" fmla="*/ 1 w 11"/>
                <a:gd name="T51" fmla="*/ 5 h 10"/>
                <a:gd name="T52" fmla="*/ 1 w 11"/>
                <a:gd name="T53" fmla="*/ 5 h 10"/>
                <a:gd name="T54" fmla="*/ 1 w 11"/>
                <a:gd name="T55" fmla="*/ 5 h 10"/>
                <a:gd name="T56" fmla="*/ 1 w 11"/>
                <a:gd name="T57" fmla="*/ 5 h 10"/>
                <a:gd name="T58" fmla="*/ 1 w 11"/>
                <a:gd name="T59" fmla="*/ 5 h 10"/>
                <a:gd name="T60" fmla="*/ 1 w 11"/>
                <a:gd name="T61" fmla="*/ 5 h 10"/>
                <a:gd name="T62" fmla="*/ 1 w 11"/>
                <a:gd name="T63" fmla="*/ 5 h 10"/>
                <a:gd name="T64" fmla="*/ 1 w 11"/>
                <a:gd name="T65" fmla="*/ 5 h 10"/>
                <a:gd name="T66" fmla="*/ 1 w 11"/>
                <a:gd name="T67" fmla="*/ 5 h 10"/>
                <a:gd name="T68" fmla="*/ 1 w 11"/>
                <a:gd name="T69" fmla="*/ 5 h 10"/>
                <a:gd name="T70" fmla="*/ 1 w 11"/>
                <a:gd name="T71" fmla="*/ 5 h 10"/>
                <a:gd name="T72" fmla="*/ 1 w 11"/>
                <a:gd name="T73" fmla="*/ 5 h 10"/>
                <a:gd name="T74" fmla="*/ 1 w 11"/>
                <a:gd name="T75" fmla="*/ 5 h 10"/>
                <a:gd name="T76" fmla="*/ 1 w 11"/>
                <a:gd name="T77" fmla="*/ 5 h 10"/>
                <a:gd name="T78" fmla="*/ 1 w 11"/>
                <a:gd name="T79" fmla="*/ 5 h 10"/>
                <a:gd name="T80" fmla="*/ 1 w 11"/>
                <a:gd name="T81" fmla="*/ 5 h 10"/>
                <a:gd name="T82" fmla="*/ 1 w 11"/>
                <a:gd name="T83" fmla="*/ 5 h 10"/>
                <a:gd name="T84" fmla="*/ 1 w 11"/>
                <a:gd name="T85" fmla="*/ 5 h 10"/>
                <a:gd name="T86" fmla="*/ 1 w 11"/>
                <a:gd name="T87" fmla="*/ 5 h 10"/>
                <a:gd name="T88" fmla="*/ 1 w 11"/>
                <a:gd name="T89" fmla="*/ 5 h 10"/>
                <a:gd name="T90" fmla="*/ 1 w 11"/>
                <a:gd name="T91" fmla="*/ 5 h 10"/>
                <a:gd name="T92" fmla="*/ 1 w 11"/>
                <a:gd name="T93" fmla="*/ 5 h 10"/>
                <a:gd name="T94" fmla="*/ 1 w 11"/>
                <a:gd name="T95" fmla="*/ 5 h 10"/>
                <a:gd name="T96" fmla="*/ 1 w 11"/>
                <a:gd name="T97" fmla="*/ 5 h 1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1"/>
                <a:gd name="T148" fmla="*/ 0 h 10"/>
                <a:gd name="T149" fmla="*/ 11 w 11"/>
                <a:gd name="T150" fmla="*/ 10 h 1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1" h="1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1" y="1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45" name="Freeform 394"/>
            <p:cNvSpPr>
              <a:spLocks/>
            </p:cNvSpPr>
            <p:nvPr/>
          </p:nvSpPr>
          <p:spPr bwMode="auto">
            <a:xfrm rot="-5388437">
              <a:off x="4246" y="3034"/>
              <a:ext cx="9" cy="18"/>
            </a:xfrm>
            <a:custGeom>
              <a:avLst/>
              <a:gdLst>
                <a:gd name="T0" fmla="*/ 0 w 12"/>
                <a:gd name="T1" fmla="*/ 0 h 19"/>
                <a:gd name="T2" fmla="*/ 0 w 12"/>
                <a:gd name="T3" fmla="*/ 0 h 19"/>
                <a:gd name="T4" fmla="*/ 0 w 12"/>
                <a:gd name="T5" fmla="*/ 0 h 19"/>
                <a:gd name="T6" fmla="*/ 0 w 12"/>
                <a:gd name="T7" fmla="*/ 0 h 19"/>
                <a:gd name="T8" fmla="*/ 0 w 12"/>
                <a:gd name="T9" fmla="*/ 0 h 19"/>
                <a:gd name="T10" fmla="*/ 0 w 12"/>
                <a:gd name="T11" fmla="*/ 0 h 19"/>
                <a:gd name="T12" fmla="*/ 0 w 12"/>
                <a:gd name="T13" fmla="*/ 0 h 19"/>
                <a:gd name="T14" fmla="*/ 0 w 12"/>
                <a:gd name="T15" fmla="*/ 0 h 19"/>
                <a:gd name="T16" fmla="*/ 0 w 12"/>
                <a:gd name="T17" fmla="*/ 0 h 19"/>
                <a:gd name="T18" fmla="*/ 0 w 12"/>
                <a:gd name="T19" fmla="*/ 0 h 19"/>
                <a:gd name="T20" fmla="*/ 0 w 12"/>
                <a:gd name="T21" fmla="*/ 0 h 19"/>
                <a:gd name="T22" fmla="*/ 0 w 12"/>
                <a:gd name="T23" fmla="*/ 9 h 19"/>
                <a:gd name="T24" fmla="*/ 0 w 12"/>
                <a:gd name="T25" fmla="*/ 9 h 19"/>
                <a:gd name="T26" fmla="*/ 0 w 12"/>
                <a:gd name="T27" fmla="*/ 9 h 19"/>
                <a:gd name="T28" fmla="*/ 0 w 12"/>
                <a:gd name="T29" fmla="*/ 9 h 19"/>
                <a:gd name="T30" fmla="*/ 0 w 12"/>
                <a:gd name="T31" fmla="*/ 9 h 19"/>
                <a:gd name="T32" fmla="*/ 0 w 12"/>
                <a:gd name="T33" fmla="*/ 9 h 19"/>
                <a:gd name="T34" fmla="*/ 0 w 12"/>
                <a:gd name="T35" fmla="*/ 9 h 19"/>
                <a:gd name="T36" fmla="*/ 0 w 12"/>
                <a:gd name="T37" fmla="*/ 9 h 19"/>
                <a:gd name="T38" fmla="*/ 0 w 12"/>
                <a:gd name="T39" fmla="*/ 9 h 19"/>
                <a:gd name="T40" fmla="*/ 0 w 12"/>
                <a:gd name="T41" fmla="*/ 9 h 19"/>
                <a:gd name="T42" fmla="*/ 0 w 12"/>
                <a:gd name="T43" fmla="*/ 9 h 19"/>
                <a:gd name="T44" fmla="*/ 0 w 12"/>
                <a:gd name="T45" fmla="*/ 9 h 19"/>
                <a:gd name="T46" fmla="*/ 0 w 12"/>
                <a:gd name="T47" fmla="*/ 9 h 19"/>
                <a:gd name="T48" fmla="*/ 0 w 12"/>
                <a:gd name="T49" fmla="*/ 9 h 19"/>
                <a:gd name="T50" fmla="*/ 0 w 12"/>
                <a:gd name="T51" fmla="*/ 9 h 19"/>
                <a:gd name="T52" fmla="*/ 0 w 12"/>
                <a:gd name="T53" fmla="*/ 9 h 19"/>
                <a:gd name="T54" fmla="*/ 0 w 12"/>
                <a:gd name="T55" fmla="*/ 9 h 19"/>
                <a:gd name="T56" fmla="*/ 0 w 12"/>
                <a:gd name="T57" fmla="*/ 9 h 19"/>
                <a:gd name="T58" fmla="*/ 0 w 12"/>
                <a:gd name="T59" fmla="*/ 9 h 19"/>
                <a:gd name="T60" fmla="*/ 0 w 12"/>
                <a:gd name="T61" fmla="*/ 9 h 19"/>
                <a:gd name="T62" fmla="*/ 0 w 12"/>
                <a:gd name="T63" fmla="*/ 9 h 19"/>
                <a:gd name="T64" fmla="*/ 0 w 12"/>
                <a:gd name="T65" fmla="*/ 9 h 19"/>
                <a:gd name="T66" fmla="*/ 0 w 12"/>
                <a:gd name="T67" fmla="*/ 9 h 19"/>
                <a:gd name="T68" fmla="*/ 0 w 12"/>
                <a:gd name="T69" fmla="*/ 9 h 19"/>
                <a:gd name="T70" fmla="*/ 0 w 12"/>
                <a:gd name="T71" fmla="*/ 9 h 19"/>
                <a:gd name="T72" fmla="*/ 0 w 12"/>
                <a:gd name="T73" fmla="*/ 9 h 19"/>
                <a:gd name="T74" fmla="*/ 0 w 12"/>
                <a:gd name="T75" fmla="*/ 9 h 19"/>
                <a:gd name="T76" fmla="*/ 0 w 12"/>
                <a:gd name="T77" fmla="*/ 9 h 19"/>
                <a:gd name="T78" fmla="*/ 0 w 12"/>
                <a:gd name="T79" fmla="*/ 9 h 19"/>
                <a:gd name="T80" fmla="*/ 0 w 12"/>
                <a:gd name="T81" fmla="*/ 9 h 19"/>
                <a:gd name="T82" fmla="*/ 2 w 12"/>
                <a:gd name="T83" fmla="*/ 9 h 19"/>
                <a:gd name="T84" fmla="*/ 2 w 12"/>
                <a:gd name="T85" fmla="*/ 9 h 19"/>
                <a:gd name="T86" fmla="*/ 2 w 12"/>
                <a:gd name="T87" fmla="*/ 9 h 19"/>
                <a:gd name="T88" fmla="*/ 2 w 12"/>
                <a:gd name="T89" fmla="*/ 9 h 19"/>
                <a:gd name="T90" fmla="*/ 2 w 12"/>
                <a:gd name="T91" fmla="*/ 9 h 19"/>
                <a:gd name="T92" fmla="*/ 2 w 12"/>
                <a:gd name="T93" fmla="*/ 9 h 19"/>
                <a:gd name="T94" fmla="*/ 2 w 12"/>
                <a:gd name="T95" fmla="*/ 9 h 19"/>
                <a:gd name="T96" fmla="*/ 2 w 12"/>
                <a:gd name="T97" fmla="*/ 9 h 19"/>
                <a:gd name="T98" fmla="*/ 2 w 12"/>
                <a:gd name="T99" fmla="*/ 9 h 1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19"/>
                <a:gd name="T152" fmla="*/ 12 w 12"/>
                <a:gd name="T153" fmla="*/ 19 h 1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19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19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46" name="Freeform 395"/>
            <p:cNvSpPr>
              <a:spLocks/>
            </p:cNvSpPr>
            <p:nvPr/>
          </p:nvSpPr>
          <p:spPr bwMode="auto">
            <a:xfrm rot="-5388437">
              <a:off x="4268" y="3029"/>
              <a:ext cx="1" cy="18"/>
            </a:xfrm>
            <a:custGeom>
              <a:avLst/>
              <a:gdLst>
                <a:gd name="T0" fmla="*/ 0 w 1"/>
                <a:gd name="T1" fmla="*/ 0 h 20"/>
                <a:gd name="T2" fmla="*/ 0 w 1"/>
                <a:gd name="T3" fmla="*/ 0 h 20"/>
                <a:gd name="T4" fmla="*/ 0 w 1"/>
                <a:gd name="T5" fmla="*/ 0 h 20"/>
                <a:gd name="T6" fmla="*/ 0 w 1"/>
                <a:gd name="T7" fmla="*/ 0 h 20"/>
                <a:gd name="T8" fmla="*/ 0 w 1"/>
                <a:gd name="T9" fmla="*/ 0 h 20"/>
                <a:gd name="T10" fmla="*/ 0 w 1"/>
                <a:gd name="T11" fmla="*/ 0 h 20"/>
                <a:gd name="T12" fmla="*/ 0 w 1"/>
                <a:gd name="T13" fmla="*/ 0 h 20"/>
                <a:gd name="T14" fmla="*/ 0 w 1"/>
                <a:gd name="T15" fmla="*/ 0 h 20"/>
                <a:gd name="T16" fmla="*/ 0 w 1"/>
                <a:gd name="T17" fmla="*/ 0 h 20"/>
                <a:gd name="T18" fmla="*/ 0 w 1"/>
                <a:gd name="T19" fmla="*/ 0 h 20"/>
                <a:gd name="T20" fmla="*/ 0 w 1"/>
                <a:gd name="T21" fmla="*/ 0 h 20"/>
                <a:gd name="T22" fmla="*/ 0 w 1"/>
                <a:gd name="T23" fmla="*/ 0 h 20"/>
                <a:gd name="T24" fmla="*/ 0 w 1"/>
                <a:gd name="T25" fmla="*/ 0 h 20"/>
                <a:gd name="T26" fmla="*/ 0 w 1"/>
                <a:gd name="T27" fmla="*/ 0 h 20"/>
                <a:gd name="T28" fmla="*/ 0 w 1"/>
                <a:gd name="T29" fmla="*/ 0 h 20"/>
                <a:gd name="T30" fmla="*/ 0 w 1"/>
                <a:gd name="T31" fmla="*/ 0 h 20"/>
                <a:gd name="T32" fmla="*/ 0 w 1"/>
                <a:gd name="T33" fmla="*/ 0 h 20"/>
                <a:gd name="T34" fmla="*/ 0 w 1"/>
                <a:gd name="T35" fmla="*/ 0 h 20"/>
                <a:gd name="T36" fmla="*/ 0 w 1"/>
                <a:gd name="T37" fmla="*/ 0 h 20"/>
                <a:gd name="T38" fmla="*/ 0 w 1"/>
                <a:gd name="T39" fmla="*/ 0 h 20"/>
                <a:gd name="T40" fmla="*/ 0 w 1"/>
                <a:gd name="T41" fmla="*/ 5 h 20"/>
                <a:gd name="T42" fmla="*/ 0 w 1"/>
                <a:gd name="T43" fmla="*/ 5 h 20"/>
                <a:gd name="T44" fmla="*/ 0 w 1"/>
                <a:gd name="T45" fmla="*/ 5 h 20"/>
                <a:gd name="T46" fmla="*/ 0 w 1"/>
                <a:gd name="T47" fmla="*/ 5 h 20"/>
                <a:gd name="T48" fmla="*/ 0 w 1"/>
                <a:gd name="T49" fmla="*/ 5 h 20"/>
                <a:gd name="T50" fmla="*/ 0 w 1"/>
                <a:gd name="T51" fmla="*/ 5 h 20"/>
                <a:gd name="T52" fmla="*/ 0 w 1"/>
                <a:gd name="T53" fmla="*/ 5 h 20"/>
                <a:gd name="T54" fmla="*/ 0 w 1"/>
                <a:gd name="T55" fmla="*/ 5 h 20"/>
                <a:gd name="T56" fmla="*/ 0 w 1"/>
                <a:gd name="T57" fmla="*/ 5 h 20"/>
                <a:gd name="T58" fmla="*/ 0 w 1"/>
                <a:gd name="T59" fmla="*/ 5 h 20"/>
                <a:gd name="T60" fmla="*/ 0 w 1"/>
                <a:gd name="T61" fmla="*/ 5 h 20"/>
                <a:gd name="T62" fmla="*/ 0 w 1"/>
                <a:gd name="T63" fmla="*/ 5 h 20"/>
                <a:gd name="T64" fmla="*/ 0 w 1"/>
                <a:gd name="T65" fmla="*/ 5 h 20"/>
                <a:gd name="T66" fmla="*/ 0 w 1"/>
                <a:gd name="T67" fmla="*/ 5 h 20"/>
                <a:gd name="T68" fmla="*/ 0 w 1"/>
                <a:gd name="T69" fmla="*/ 5 h 20"/>
                <a:gd name="T70" fmla="*/ 0 w 1"/>
                <a:gd name="T71" fmla="*/ 5 h 20"/>
                <a:gd name="T72" fmla="*/ 0 w 1"/>
                <a:gd name="T73" fmla="*/ 5 h 20"/>
                <a:gd name="T74" fmla="*/ 0 w 1"/>
                <a:gd name="T75" fmla="*/ 5 h 20"/>
                <a:gd name="T76" fmla="*/ 0 w 1"/>
                <a:gd name="T77" fmla="*/ 5 h 20"/>
                <a:gd name="T78" fmla="*/ 0 w 1"/>
                <a:gd name="T79" fmla="*/ 5 h 20"/>
                <a:gd name="T80" fmla="*/ 0 w 1"/>
                <a:gd name="T81" fmla="*/ 5 h 20"/>
                <a:gd name="T82" fmla="*/ 0 w 1"/>
                <a:gd name="T83" fmla="*/ 5 h 20"/>
                <a:gd name="T84" fmla="*/ 0 w 1"/>
                <a:gd name="T85" fmla="*/ 5 h 20"/>
                <a:gd name="T86" fmla="*/ 0 w 1"/>
                <a:gd name="T87" fmla="*/ 5 h 20"/>
                <a:gd name="T88" fmla="*/ 0 w 1"/>
                <a:gd name="T89" fmla="*/ 5 h 20"/>
                <a:gd name="T90" fmla="*/ 0 w 1"/>
                <a:gd name="T91" fmla="*/ 5 h 20"/>
                <a:gd name="T92" fmla="*/ 0 w 1"/>
                <a:gd name="T93" fmla="*/ 5 h 20"/>
                <a:gd name="T94" fmla="*/ 0 w 1"/>
                <a:gd name="T95" fmla="*/ 5 h 20"/>
                <a:gd name="T96" fmla="*/ 0 w 1"/>
                <a:gd name="T97" fmla="*/ 5 h 20"/>
                <a:gd name="T98" fmla="*/ 0 w 1"/>
                <a:gd name="T99" fmla="*/ 5 h 20"/>
                <a:gd name="T100" fmla="*/ 0 w 1"/>
                <a:gd name="T101" fmla="*/ 5 h 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"/>
                <a:gd name="T154" fmla="*/ 0 h 20"/>
                <a:gd name="T155" fmla="*/ 1 w 1"/>
                <a:gd name="T156" fmla="*/ 20 h 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" h="2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2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47" name="Freeform 396"/>
            <p:cNvSpPr>
              <a:spLocks/>
            </p:cNvSpPr>
            <p:nvPr/>
          </p:nvSpPr>
          <p:spPr bwMode="auto">
            <a:xfrm rot="-5388437">
              <a:off x="4282" y="3025"/>
              <a:ext cx="9" cy="18"/>
            </a:xfrm>
            <a:custGeom>
              <a:avLst/>
              <a:gdLst>
                <a:gd name="T0" fmla="*/ 0 w 12"/>
                <a:gd name="T1" fmla="*/ 0 h 19"/>
                <a:gd name="T2" fmla="*/ 0 w 12"/>
                <a:gd name="T3" fmla="*/ 0 h 19"/>
                <a:gd name="T4" fmla="*/ 0 w 12"/>
                <a:gd name="T5" fmla="*/ 0 h 19"/>
                <a:gd name="T6" fmla="*/ 0 w 12"/>
                <a:gd name="T7" fmla="*/ 0 h 19"/>
                <a:gd name="T8" fmla="*/ 0 w 12"/>
                <a:gd name="T9" fmla="*/ 0 h 19"/>
                <a:gd name="T10" fmla="*/ 0 w 12"/>
                <a:gd name="T11" fmla="*/ 0 h 19"/>
                <a:gd name="T12" fmla="*/ 0 w 12"/>
                <a:gd name="T13" fmla="*/ 0 h 19"/>
                <a:gd name="T14" fmla="*/ 0 w 12"/>
                <a:gd name="T15" fmla="*/ 0 h 19"/>
                <a:gd name="T16" fmla="*/ 0 w 12"/>
                <a:gd name="T17" fmla="*/ 0 h 19"/>
                <a:gd name="T18" fmla="*/ 2 w 12"/>
                <a:gd name="T19" fmla="*/ 0 h 19"/>
                <a:gd name="T20" fmla="*/ 2 w 12"/>
                <a:gd name="T21" fmla="*/ 0 h 19"/>
                <a:gd name="T22" fmla="*/ 2 w 12"/>
                <a:gd name="T23" fmla="*/ 0 h 19"/>
                <a:gd name="T24" fmla="*/ 2 w 12"/>
                <a:gd name="T25" fmla="*/ 0 h 19"/>
                <a:gd name="T26" fmla="*/ 2 w 12"/>
                <a:gd name="T27" fmla="*/ 0 h 19"/>
                <a:gd name="T28" fmla="*/ 2 w 12"/>
                <a:gd name="T29" fmla="*/ 0 h 19"/>
                <a:gd name="T30" fmla="*/ 2 w 12"/>
                <a:gd name="T31" fmla="*/ 0 h 19"/>
                <a:gd name="T32" fmla="*/ 2 w 12"/>
                <a:gd name="T33" fmla="*/ 0 h 19"/>
                <a:gd name="T34" fmla="*/ 2 w 12"/>
                <a:gd name="T35" fmla="*/ 9 h 19"/>
                <a:gd name="T36" fmla="*/ 2 w 12"/>
                <a:gd name="T37" fmla="*/ 9 h 19"/>
                <a:gd name="T38" fmla="*/ 2 w 12"/>
                <a:gd name="T39" fmla="*/ 9 h 19"/>
                <a:gd name="T40" fmla="*/ 2 w 12"/>
                <a:gd name="T41" fmla="*/ 9 h 19"/>
                <a:gd name="T42" fmla="*/ 2 w 12"/>
                <a:gd name="T43" fmla="*/ 9 h 19"/>
                <a:gd name="T44" fmla="*/ 2 w 12"/>
                <a:gd name="T45" fmla="*/ 9 h 19"/>
                <a:gd name="T46" fmla="*/ 2 w 12"/>
                <a:gd name="T47" fmla="*/ 9 h 19"/>
                <a:gd name="T48" fmla="*/ 2 w 12"/>
                <a:gd name="T49" fmla="*/ 9 h 19"/>
                <a:gd name="T50" fmla="*/ 2 w 12"/>
                <a:gd name="T51" fmla="*/ 9 h 19"/>
                <a:gd name="T52" fmla="*/ 2 w 12"/>
                <a:gd name="T53" fmla="*/ 9 h 19"/>
                <a:gd name="T54" fmla="*/ 2 w 12"/>
                <a:gd name="T55" fmla="*/ 9 h 19"/>
                <a:gd name="T56" fmla="*/ 2 w 12"/>
                <a:gd name="T57" fmla="*/ 9 h 19"/>
                <a:gd name="T58" fmla="*/ 2 w 12"/>
                <a:gd name="T59" fmla="*/ 9 h 19"/>
                <a:gd name="T60" fmla="*/ 2 w 12"/>
                <a:gd name="T61" fmla="*/ 9 h 19"/>
                <a:gd name="T62" fmla="*/ 2 w 12"/>
                <a:gd name="T63" fmla="*/ 9 h 19"/>
                <a:gd name="T64" fmla="*/ 2 w 12"/>
                <a:gd name="T65" fmla="*/ 9 h 19"/>
                <a:gd name="T66" fmla="*/ 2 w 12"/>
                <a:gd name="T67" fmla="*/ 9 h 19"/>
                <a:gd name="T68" fmla="*/ 2 w 12"/>
                <a:gd name="T69" fmla="*/ 9 h 19"/>
                <a:gd name="T70" fmla="*/ 2 w 12"/>
                <a:gd name="T71" fmla="*/ 9 h 19"/>
                <a:gd name="T72" fmla="*/ 2 w 12"/>
                <a:gd name="T73" fmla="*/ 9 h 19"/>
                <a:gd name="T74" fmla="*/ 2 w 12"/>
                <a:gd name="T75" fmla="*/ 9 h 19"/>
                <a:gd name="T76" fmla="*/ 2 w 12"/>
                <a:gd name="T77" fmla="*/ 9 h 19"/>
                <a:gd name="T78" fmla="*/ 2 w 12"/>
                <a:gd name="T79" fmla="*/ 9 h 19"/>
                <a:gd name="T80" fmla="*/ 2 w 12"/>
                <a:gd name="T81" fmla="*/ 9 h 19"/>
                <a:gd name="T82" fmla="*/ 2 w 12"/>
                <a:gd name="T83" fmla="*/ 9 h 19"/>
                <a:gd name="T84" fmla="*/ 2 w 12"/>
                <a:gd name="T85" fmla="*/ 9 h 19"/>
                <a:gd name="T86" fmla="*/ 2 w 12"/>
                <a:gd name="T87" fmla="*/ 9 h 19"/>
                <a:gd name="T88" fmla="*/ 2 w 12"/>
                <a:gd name="T89" fmla="*/ 9 h 19"/>
                <a:gd name="T90" fmla="*/ 2 w 12"/>
                <a:gd name="T91" fmla="*/ 9 h 19"/>
                <a:gd name="T92" fmla="*/ 2 w 12"/>
                <a:gd name="T93" fmla="*/ 9 h 19"/>
                <a:gd name="T94" fmla="*/ 2 w 12"/>
                <a:gd name="T95" fmla="*/ 9 h 19"/>
                <a:gd name="T96" fmla="*/ 2 w 12"/>
                <a:gd name="T97" fmla="*/ 9 h 19"/>
                <a:gd name="T98" fmla="*/ 2 w 12"/>
                <a:gd name="T99" fmla="*/ 9 h 19"/>
                <a:gd name="T100" fmla="*/ 2 w 12"/>
                <a:gd name="T101" fmla="*/ 9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9"/>
                <a:gd name="T155" fmla="*/ 12 w 12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9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9"/>
                  </a:lnTo>
                  <a:lnTo>
                    <a:pt x="12" y="19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48" name="Freeform 397"/>
            <p:cNvSpPr>
              <a:spLocks/>
            </p:cNvSpPr>
            <p:nvPr/>
          </p:nvSpPr>
          <p:spPr bwMode="auto">
            <a:xfrm rot="-5388437">
              <a:off x="4306" y="3012"/>
              <a:ext cx="8" cy="27"/>
            </a:xfrm>
            <a:custGeom>
              <a:avLst/>
              <a:gdLst>
                <a:gd name="T0" fmla="*/ 0 w 11"/>
                <a:gd name="T1" fmla="*/ 0 h 29"/>
                <a:gd name="T2" fmla="*/ 0 w 11"/>
                <a:gd name="T3" fmla="*/ 0 h 29"/>
                <a:gd name="T4" fmla="*/ 0 w 11"/>
                <a:gd name="T5" fmla="*/ 0 h 29"/>
                <a:gd name="T6" fmla="*/ 0 w 11"/>
                <a:gd name="T7" fmla="*/ 0 h 29"/>
                <a:gd name="T8" fmla="*/ 0 w 11"/>
                <a:gd name="T9" fmla="*/ 0 h 29"/>
                <a:gd name="T10" fmla="*/ 0 w 11"/>
                <a:gd name="T11" fmla="*/ 0 h 29"/>
                <a:gd name="T12" fmla="*/ 0 w 11"/>
                <a:gd name="T13" fmla="*/ 0 h 29"/>
                <a:gd name="T14" fmla="*/ 0 w 11"/>
                <a:gd name="T15" fmla="*/ 0 h 29"/>
                <a:gd name="T16" fmla="*/ 0 w 11"/>
                <a:gd name="T17" fmla="*/ 0 h 29"/>
                <a:gd name="T18" fmla="*/ 0 w 11"/>
                <a:gd name="T19" fmla="*/ 7 h 29"/>
                <a:gd name="T20" fmla="*/ 0 w 11"/>
                <a:gd name="T21" fmla="*/ 7 h 29"/>
                <a:gd name="T22" fmla="*/ 0 w 11"/>
                <a:gd name="T23" fmla="*/ 7 h 29"/>
                <a:gd name="T24" fmla="*/ 0 w 11"/>
                <a:gd name="T25" fmla="*/ 7 h 29"/>
                <a:gd name="T26" fmla="*/ 0 w 11"/>
                <a:gd name="T27" fmla="*/ 7 h 29"/>
                <a:gd name="T28" fmla="*/ 0 w 11"/>
                <a:gd name="T29" fmla="*/ 7 h 29"/>
                <a:gd name="T30" fmla="*/ 0 w 11"/>
                <a:gd name="T31" fmla="*/ 7 h 29"/>
                <a:gd name="T32" fmla="*/ 0 w 11"/>
                <a:gd name="T33" fmla="*/ 7 h 29"/>
                <a:gd name="T34" fmla="*/ 0 w 11"/>
                <a:gd name="T35" fmla="*/ 7 h 29"/>
                <a:gd name="T36" fmla="*/ 0 w 11"/>
                <a:gd name="T37" fmla="*/ 7 h 29"/>
                <a:gd name="T38" fmla="*/ 0 w 11"/>
                <a:gd name="T39" fmla="*/ 7 h 29"/>
                <a:gd name="T40" fmla="*/ 0 w 11"/>
                <a:gd name="T41" fmla="*/ 7 h 29"/>
                <a:gd name="T42" fmla="*/ 0 w 11"/>
                <a:gd name="T43" fmla="*/ 7 h 29"/>
                <a:gd name="T44" fmla="*/ 0 w 11"/>
                <a:gd name="T45" fmla="*/ 7 h 29"/>
                <a:gd name="T46" fmla="*/ 0 w 11"/>
                <a:gd name="T47" fmla="*/ 7 h 29"/>
                <a:gd name="T48" fmla="*/ 0 w 11"/>
                <a:gd name="T49" fmla="*/ 7 h 29"/>
                <a:gd name="T50" fmla="*/ 0 w 11"/>
                <a:gd name="T51" fmla="*/ 7 h 29"/>
                <a:gd name="T52" fmla="*/ 1 w 11"/>
                <a:gd name="T53" fmla="*/ 7 h 29"/>
                <a:gd name="T54" fmla="*/ 1 w 11"/>
                <a:gd name="T55" fmla="*/ 7 h 29"/>
                <a:gd name="T56" fmla="*/ 1 w 11"/>
                <a:gd name="T57" fmla="*/ 7 h 29"/>
                <a:gd name="T58" fmla="*/ 1 w 11"/>
                <a:gd name="T59" fmla="*/ 7 h 29"/>
                <a:gd name="T60" fmla="*/ 1 w 11"/>
                <a:gd name="T61" fmla="*/ 7 h 29"/>
                <a:gd name="T62" fmla="*/ 1 w 11"/>
                <a:gd name="T63" fmla="*/ 7 h 29"/>
                <a:gd name="T64" fmla="*/ 1 w 11"/>
                <a:gd name="T65" fmla="*/ 7 h 29"/>
                <a:gd name="T66" fmla="*/ 1 w 11"/>
                <a:gd name="T67" fmla="*/ 7 h 29"/>
                <a:gd name="T68" fmla="*/ 1 w 11"/>
                <a:gd name="T69" fmla="*/ 7 h 29"/>
                <a:gd name="T70" fmla="*/ 1 w 11"/>
                <a:gd name="T71" fmla="*/ 7 h 29"/>
                <a:gd name="T72" fmla="*/ 1 w 11"/>
                <a:gd name="T73" fmla="*/ 7 h 29"/>
                <a:gd name="T74" fmla="*/ 1 w 11"/>
                <a:gd name="T75" fmla="*/ 7 h 29"/>
                <a:gd name="T76" fmla="*/ 1 w 11"/>
                <a:gd name="T77" fmla="*/ 7 h 29"/>
                <a:gd name="T78" fmla="*/ 1 w 11"/>
                <a:gd name="T79" fmla="*/ 7 h 29"/>
                <a:gd name="T80" fmla="*/ 1 w 11"/>
                <a:gd name="T81" fmla="*/ 7 h 29"/>
                <a:gd name="T82" fmla="*/ 1 w 11"/>
                <a:gd name="T83" fmla="*/ 7 h 29"/>
                <a:gd name="T84" fmla="*/ 1 w 11"/>
                <a:gd name="T85" fmla="*/ 7 h 29"/>
                <a:gd name="T86" fmla="*/ 1 w 11"/>
                <a:gd name="T87" fmla="*/ 7 h 29"/>
                <a:gd name="T88" fmla="*/ 1 w 11"/>
                <a:gd name="T89" fmla="*/ 7 h 29"/>
                <a:gd name="T90" fmla="*/ 1 w 11"/>
                <a:gd name="T91" fmla="*/ 7 h 29"/>
                <a:gd name="T92" fmla="*/ 1 w 11"/>
                <a:gd name="T93" fmla="*/ 7 h 29"/>
                <a:gd name="T94" fmla="*/ 1 w 11"/>
                <a:gd name="T95" fmla="*/ 7 h 29"/>
                <a:gd name="T96" fmla="*/ 1 w 11"/>
                <a:gd name="T97" fmla="*/ 7 h 29"/>
                <a:gd name="T98" fmla="*/ 1 w 11"/>
                <a:gd name="T99" fmla="*/ 7 h 29"/>
                <a:gd name="T100" fmla="*/ 1 w 11"/>
                <a:gd name="T101" fmla="*/ 7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29"/>
                <a:gd name="T155" fmla="*/ 11 w 11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29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1" y="10"/>
                  </a:lnTo>
                  <a:lnTo>
                    <a:pt x="11" y="20"/>
                  </a:lnTo>
                  <a:lnTo>
                    <a:pt x="11" y="29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49" name="Freeform 398"/>
            <p:cNvSpPr>
              <a:spLocks/>
            </p:cNvSpPr>
            <p:nvPr/>
          </p:nvSpPr>
          <p:spPr bwMode="auto">
            <a:xfrm rot="-5388437">
              <a:off x="4328" y="3009"/>
              <a:ext cx="8" cy="18"/>
            </a:xfrm>
            <a:custGeom>
              <a:avLst/>
              <a:gdLst>
                <a:gd name="T0" fmla="*/ 0 w 12"/>
                <a:gd name="T1" fmla="*/ 0 h 20"/>
                <a:gd name="T2" fmla="*/ 0 w 12"/>
                <a:gd name="T3" fmla="*/ 0 h 20"/>
                <a:gd name="T4" fmla="*/ 0 w 12"/>
                <a:gd name="T5" fmla="*/ 0 h 20"/>
                <a:gd name="T6" fmla="*/ 0 w 12"/>
                <a:gd name="T7" fmla="*/ 0 h 20"/>
                <a:gd name="T8" fmla="*/ 0 w 12"/>
                <a:gd name="T9" fmla="*/ 0 h 20"/>
                <a:gd name="T10" fmla="*/ 0 w 12"/>
                <a:gd name="T11" fmla="*/ 0 h 20"/>
                <a:gd name="T12" fmla="*/ 0 w 12"/>
                <a:gd name="T13" fmla="*/ 0 h 20"/>
                <a:gd name="T14" fmla="*/ 0 w 12"/>
                <a:gd name="T15" fmla="*/ 0 h 20"/>
                <a:gd name="T16" fmla="*/ 0 w 12"/>
                <a:gd name="T17" fmla="*/ 0 h 20"/>
                <a:gd name="T18" fmla="*/ 0 w 12"/>
                <a:gd name="T19" fmla="*/ 0 h 20"/>
                <a:gd name="T20" fmla="*/ 0 w 12"/>
                <a:gd name="T21" fmla="*/ 0 h 20"/>
                <a:gd name="T22" fmla="*/ 0 w 12"/>
                <a:gd name="T23" fmla="*/ 0 h 20"/>
                <a:gd name="T24" fmla="*/ 0 w 12"/>
                <a:gd name="T25" fmla="*/ 0 h 20"/>
                <a:gd name="T26" fmla="*/ 0 w 12"/>
                <a:gd name="T27" fmla="*/ 0 h 20"/>
                <a:gd name="T28" fmla="*/ 0 w 12"/>
                <a:gd name="T29" fmla="*/ 0 h 20"/>
                <a:gd name="T30" fmla="*/ 0 w 12"/>
                <a:gd name="T31" fmla="*/ 0 h 20"/>
                <a:gd name="T32" fmla="*/ 0 w 12"/>
                <a:gd name="T33" fmla="*/ 5 h 20"/>
                <a:gd name="T34" fmla="*/ 0 w 12"/>
                <a:gd name="T35" fmla="*/ 5 h 20"/>
                <a:gd name="T36" fmla="*/ 0 w 12"/>
                <a:gd name="T37" fmla="*/ 5 h 20"/>
                <a:gd name="T38" fmla="*/ 0 w 12"/>
                <a:gd name="T39" fmla="*/ 5 h 20"/>
                <a:gd name="T40" fmla="*/ 0 w 12"/>
                <a:gd name="T41" fmla="*/ 5 h 20"/>
                <a:gd name="T42" fmla="*/ 0 w 12"/>
                <a:gd name="T43" fmla="*/ 5 h 20"/>
                <a:gd name="T44" fmla="*/ 0 w 12"/>
                <a:gd name="T45" fmla="*/ 5 h 20"/>
                <a:gd name="T46" fmla="*/ 0 w 12"/>
                <a:gd name="T47" fmla="*/ 5 h 20"/>
                <a:gd name="T48" fmla="*/ 0 w 12"/>
                <a:gd name="T49" fmla="*/ 5 h 20"/>
                <a:gd name="T50" fmla="*/ 0 w 12"/>
                <a:gd name="T51" fmla="*/ 5 h 20"/>
                <a:gd name="T52" fmla="*/ 0 w 12"/>
                <a:gd name="T53" fmla="*/ 5 h 20"/>
                <a:gd name="T54" fmla="*/ 0 w 12"/>
                <a:gd name="T55" fmla="*/ 5 h 20"/>
                <a:gd name="T56" fmla="*/ 0 w 12"/>
                <a:gd name="T57" fmla="*/ 5 h 20"/>
                <a:gd name="T58" fmla="*/ 0 w 12"/>
                <a:gd name="T59" fmla="*/ 5 h 20"/>
                <a:gd name="T60" fmla="*/ 0 w 12"/>
                <a:gd name="T61" fmla="*/ 5 h 20"/>
                <a:gd name="T62" fmla="*/ 0 w 12"/>
                <a:gd name="T63" fmla="*/ 5 h 20"/>
                <a:gd name="T64" fmla="*/ 0 w 12"/>
                <a:gd name="T65" fmla="*/ 5 h 20"/>
                <a:gd name="T66" fmla="*/ 0 w 12"/>
                <a:gd name="T67" fmla="*/ 5 h 20"/>
                <a:gd name="T68" fmla="*/ 0 w 12"/>
                <a:gd name="T69" fmla="*/ 5 h 20"/>
                <a:gd name="T70" fmla="*/ 0 w 12"/>
                <a:gd name="T71" fmla="*/ 5 h 20"/>
                <a:gd name="T72" fmla="*/ 0 w 12"/>
                <a:gd name="T73" fmla="*/ 5 h 20"/>
                <a:gd name="T74" fmla="*/ 0 w 12"/>
                <a:gd name="T75" fmla="*/ 5 h 20"/>
                <a:gd name="T76" fmla="*/ 0 w 12"/>
                <a:gd name="T77" fmla="*/ 5 h 20"/>
                <a:gd name="T78" fmla="*/ 0 w 12"/>
                <a:gd name="T79" fmla="*/ 5 h 20"/>
                <a:gd name="T80" fmla="*/ 0 w 12"/>
                <a:gd name="T81" fmla="*/ 5 h 20"/>
                <a:gd name="T82" fmla="*/ 0 w 12"/>
                <a:gd name="T83" fmla="*/ 5 h 20"/>
                <a:gd name="T84" fmla="*/ 0 w 12"/>
                <a:gd name="T85" fmla="*/ 5 h 20"/>
                <a:gd name="T86" fmla="*/ 1 w 12"/>
                <a:gd name="T87" fmla="*/ 5 h 20"/>
                <a:gd name="T88" fmla="*/ 1 w 12"/>
                <a:gd name="T89" fmla="*/ 5 h 20"/>
                <a:gd name="T90" fmla="*/ 1 w 12"/>
                <a:gd name="T91" fmla="*/ 5 h 20"/>
                <a:gd name="T92" fmla="*/ 1 w 12"/>
                <a:gd name="T93" fmla="*/ 5 h 20"/>
                <a:gd name="T94" fmla="*/ 1 w 12"/>
                <a:gd name="T95" fmla="*/ 5 h 20"/>
                <a:gd name="T96" fmla="*/ 1 w 12"/>
                <a:gd name="T97" fmla="*/ 5 h 20"/>
                <a:gd name="T98" fmla="*/ 1 w 12"/>
                <a:gd name="T99" fmla="*/ 5 h 20"/>
                <a:gd name="T100" fmla="*/ 1 w 12"/>
                <a:gd name="T101" fmla="*/ 5 h 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20"/>
                <a:gd name="T155" fmla="*/ 12 w 12"/>
                <a:gd name="T156" fmla="*/ 20 h 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2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20"/>
                  </a:lnTo>
                  <a:lnTo>
                    <a:pt x="12" y="2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50" name="Freeform 399"/>
            <p:cNvSpPr>
              <a:spLocks/>
            </p:cNvSpPr>
            <p:nvPr/>
          </p:nvSpPr>
          <p:spPr bwMode="auto">
            <a:xfrm rot="-5388437">
              <a:off x="4354" y="2999"/>
              <a:ext cx="1" cy="27"/>
            </a:xfrm>
            <a:custGeom>
              <a:avLst/>
              <a:gdLst>
                <a:gd name="T0" fmla="*/ 0 w 1"/>
                <a:gd name="T1" fmla="*/ 0 h 29"/>
                <a:gd name="T2" fmla="*/ 0 w 1"/>
                <a:gd name="T3" fmla="*/ 0 h 29"/>
                <a:gd name="T4" fmla="*/ 0 w 1"/>
                <a:gd name="T5" fmla="*/ 7 h 29"/>
                <a:gd name="T6" fmla="*/ 0 w 1"/>
                <a:gd name="T7" fmla="*/ 7 h 29"/>
                <a:gd name="T8" fmla="*/ 0 w 1"/>
                <a:gd name="T9" fmla="*/ 7 h 29"/>
                <a:gd name="T10" fmla="*/ 0 w 1"/>
                <a:gd name="T11" fmla="*/ 7 h 29"/>
                <a:gd name="T12" fmla="*/ 0 w 1"/>
                <a:gd name="T13" fmla="*/ 7 h 29"/>
                <a:gd name="T14" fmla="*/ 0 w 1"/>
                <a:gd name="T15" fmla="*/ 7 h 29"/>
                <a:gd name="T16" fmla="*/ 0 w 1"/>
                <a:gd name="T17" fmla="*/ 7 h 29"/>
                <a:gd name="T18" fmla="*/ 0 w 1"/>
                <a:gd name="T19" fmla="*/ 7 h 29"/>
                <a:gd name="T20" fmla="*/ 0 w 1"/>
                <a:gd name="T21" fmla="*/ 7 h 29"/>
                <a:gd name="T22" fmla="*/ 0 w 1"/>
                <a:gd name="T23" fmla="*/ 7 h 29"/>
                <a:gd name="T24" fmla="*/ 0 w 1"/>
                <a:gd name="T25" fmla="*/ 7 h 29"/>
                <a:gd name="T26" fmla="*/ 0 w 1"/>
                <a:gd name="T27" fmla="*/ 7 h 29"/>
                <a:gd name="T28" fmla="*/ 0 w 1"/>
                <a:gd name="T29" fmla="*/ 7 h 29"/>
                <a:gd name="T30" fmla="*/ 0 w 1"/>
                <a:gd name="T31" fmla="*/ 7 h 29"/>
                <a:gd name="T32" fmla="*/ 0 w 1"/>
                <a:gd name="T33" fmla="*/ 7 h 29"/>
                <a:gd name="T34" fmla="*/ 0 w 1"/>
                <a:gd name="T35" fmla="*/ 7 h 29"/>
                <a:gd name="T36" fmla="*/ 0 w 1"/>
                <a:gd name="T37" fmla="*/ 7 h 29"/>
                <a:gd name="T38" fmla="*/ 0 w 1"/>
                <a:gd name="T39" fmla="*/ 7 h 29"/>
                <a:gd name="T40" fmla="*/ 0 w 1"/>
                <a:gd name="T41" fmla="*/ 7 h 29"/>
                <a:gd name="T42" fmla="*/ 0 w 1"/>
                <a:gd name="T43" fmla="*/ 7 h 29"/>
                <a:gd name="T44" fmla="*/ 0 w 1"/>
                <a:gd name="T45" fmla="*/ 7 h 29"/>
                <a:gd name="T46" fmla="*/ 0 w 1"/>
                <a:gd name="T47" fmla="*/ 7 h 29"/>
                <a:gd name="T48" fmla="*/ 0 w 1"/>
                <a:gd name="T49" fmla="*/ 7 h 29"/>
                <a:gd name="T50" fmla="*/ 0 w 1"/>
                <a:gd name="T51" fmla="*/ 7 h 29"/>
                <a:gd name="T52" fmla="*/ 0 w 1"/>
                <a:gd name="T53" fmla="*/ 7 h 29"/>
                <a:gd name="T54" fmla="*/ 0 w 1"/>
                <a:gd name="T55" fmla="*/ 7 h 29"/>
                <a:gd name="T56" fmla="*/ 0 w 1"/>
                <a:gd name="T57" fmla="*/ 7 h 29"/>
                <a:gd name="T58" fmla="*/ 0 w 1"/>
                <a:gd name="T59" fmla="*/ 7 h 29"/>
                <a:gd name="T60" fmla="*/ 0 w 1"/>
                <a:gd name="T61" fmla="*/ 7 h 29"/>
                <a:gd name="T62" fmla="*/ 0 w 1"/>
                <a:gd name="T63" fmla="*/ 7 h 29"/>
                <a:gd name="T64" fmla="*/ 0 w 1"/>
                <a:gd name="T65" fmla="*/ 7 h 29"/>
                <a:gd name="T66" fmla="*/ 0 w 1"/>
                <a:gd name="T67" fmla="*/ 7 h 29"/>
                <a:gd name="T68" fmla="*/ 0 w 1"/>
                <a:gd name="T69" fmla="*/ 7 h 29"/>
                <a:gd name="T70" fmla="*/ 0 w 1"/>
                <a:gd name="T71" fmla="*/ 7 h 29"/>
                <a:gd name="T72" fmla="*/ 0 w 1"/>
                <a:gd name="T73" fmla="*/ 7 h 29"/>
                <a:gd name="T74" fmla="*/ 0 w 1"/>
                <a:gd name="T75" fmla="*/ 7 h 29"/>
                <a:gd name="T76" fmla="*/ 0 w 1"/>
                <a:gd name="T77" fmla="*/ 7 h 29"/>
                <a:gd name="T78" fmla="*/ 0 w 1"/>
                <a:gd name="T79" fmla="*/ 7 h 29"/>
                <a:gd name="T80" fmla="*/ 0 w 1"/>
                <a:gd name="T81" fmla="*/ 7 h 29"/>
                <a:gd name="T82" fmla="*/ 0 w 1"/>
                <a:gd name="T83" fmla="*/ 7 h 29"/>
                <a:gd name="T84" fmla="*/ 0 w 1"/>
                <a:gd name="T85" fmla="*/ 7 h 29"/>
                <a:gd name="T86" fmla="*/ 0 w 1"/>
                <a:gd name="T87" fmla="*/ 7 h 29"/>
                <a:gd name="T88" fmla="*/ 0 w 1"/>
                <a:gd name="T89" fmla="*/ 7 h 29"/>
                <a:gd name="T90" fmla="*/ 0 w 1"/>
                <a:gd name="T91" fmla="*/ 7 h 29"/>
                <a:gd name="T92" fmla="*/ 0 w 1"/>
                <a:gd name="T93" fmla="*/ 7 h 29"/>
                <a:gd name="T94" fmla="*/ 0 w 1"/>
                <a:gd name="T95" fmla="*/ 7 h 29"/>
                <a:gd name="T96" fmla="*/ 0 w 1"/>
                <a:gd name="T97" fmla="*/ 7 h 29"/>
                <a:gd name="T98" fmla="*/ 0 w 1"/>
                <a:gd name="T99" fmla="*/ 7 h 29"/>
                <a:gd name="T100" fmla="*/ 0 w 1"/>
                <a:gd name="T101" fmla="*/ 7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"/>
                <a:gd name="T154" fmla="*/ 0 h 29"/>
                <a:gd name="T155" fmla="*/ 1 w 1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" h="29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19"/>
                  </a:lnTo>
                  <a:lnTo>
                    <a:pt x="0" y="29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51" name="Freeform 400"/>
            <p:cNvSpPr>
              <a:spLocks/>
            </p:cNvSpPr>
            <p:nvPr/>
          </p:nvSpPr>
          <p:spPr bwMode="auto">
            <a:xfrm rot="-5388437">
              <a:off x="4378" y="2997"/>
              <a:ext cx="8" cy="27"/>
            </a:xfrm>
            <a:custGeom>
              <a:avLst/>
              <a:gdLst>
                <a:gd name="T0" fmla="*/ 0 w 11"/>
                <a:gd name="T1" fmla="*/ 0 h 29"/>
                <a:gd name="T2" fmla="*/ 0 w 11"/>
                <a:gd name="T3" fmla="*/ 0 h 29"/>
                <a:gd name="T4" fmla="*/ 0 w 11"/>
                <a:gd name="T5" fmla="*/ 0 h 29"/>
                <a:gd name="T6" fmla="*/ 0 w 11"/>
                <a:gd name="T7" fmla="*/ 0 h 29"/>
                <a:gd name="T8" fmla="*/ 0 w 11"/>
                <a:gd name="T9" fmla="*/ 0 h 29"/>
                <a:gd name="T10" fmla="*/ 0 w 11"/>
                <a:gd name="T11" fmla="*/ 7 h 29"/>
                <a:gd name="T12" fmla="*/ 0 w 11"/>
                <a:gd name="T13" fmla="*/ 7 h 29"/>
                <a:gd name="T14" fmla="*/ 0 w 11"/>
                <a:gd name="T15" fmla="*/ 7 h 29"/>
                <a:gd name="T16" fmla="*/ 0 w 11"/>
                <a:gd name="T17" fmla="*/ 7 h 29"/>
                <a:gd name="T18" fmla="*/ 0 w 11"/>
                <a:gd name="T19" fmla="*/ 7 h 29"/>
                <a:gd name="T20" fmla="*/ 0 w 11"/>
                <a:gd name="T21" fmla="*/ 7 h 29"/>
                <a:gd name="T22" fmla="*/ 1 w 11"/>
                <a:gd name="T23" fmla="*/ 7 h 29"/>
                <a:gd name="T24" fmla="*/ 1 w 11"/>
                <a:gd name="T25" fmla="*/ 7 h 29"/>
                <a:gd name="T26" fmla="*/ 1 w 11"/>
                <a:gd name="T27" fmla="*/ 7 h 29"/>
                <a:gd name="T28" fmla="*/ 1 w 11"/>
                <a:gd name="T29" fmla="*/ 7 h 29"/>
                <a:gd name="T30" fmla="*/ 1 w 11"/>
                <a:gd name="T31" fmla="*/ 7 h 29"/>
                <a:gd name="T32" fmla="*/ 1 w 11"/>
                <a:gd name="T33" fmla="*/ 7 h 29"/>
                <a:gd name="T34" fmla="*/ 1 w 11"/>
                <a:gd name="T35" fmla="*/ 7 h 29"/>
                <a:gd name="T36" fmla="*/ 1 w 11"/>
                <a:gd name="T37" fmla="*/ 7 h 29"/>
                <a:gd name="T38" fmla="*/ 1 w 11"/>
                <a:gd name="T39" fmla="*/ 7 h 29"/>
                <a:gd name="T40" fmla="*/ 1 w 11"/>
                <a:gd name="T41" fmla="*/ 7 h 29"/>
                <a:gd name="T42" fmla="*/ 1 w 11"/>
                <a:gd name="T43" fmla="*/ 7 h 29"/>
                <a:gd name="T44" fmla="*/ 1 w 11"/>
                <a:gd name="T45" fmla="*/ 7 h 29"/>
                <a:gd name="T46" fmla="*/ 1 w 11"/>
                <a:gd name="T47" fmla="*/ 7 h 29"/>
                <a:gd name="T48" fmla="*/ 1 w 11"/>
                <a:gd name="T49" fmla="*/ 7 h 29"/>
                <a:gd name="T50" fmla="*/ 1 w 11"/>
                <a:gd name="T51" fmla="*/ 7 h 29"/>
                <a:gd name="T52" fmla="*/ 1 w 11"/>
                <a:gd name="T53" fmla="*/ 7 h 29"/>
                <a:gd name="T54" fmla="*/ 1 w 11"/>
                <a:gd name="T55" fmla="*/ 7 h 29"/>
                <a:gd name="T56" fmla="*/ 1 w 11"/>
                <a:gd name="T57" fmla="*/ 7 h 29"/>
                <a:gd name="T58" fmla="*/ 1 w 11"/>
                <a:gd name="T59" fmla="*/ 7 h 29"/>
                <a:gd name="T60" fmla="*/ 1 w 11"/>
                <a:gd name="T61" fmla="*/ 7 h 29"/>
                <a:gd name="T62" fmla="*/ 1 w 11"/>
                <a:gd name="T63" fmla="*/ 7 h 29"/>
                <a:gd name="T64" fmla="*/ 1 w 11"/>
                <a:gd name="T65" fmla="*/ 7 h 29"/>
                <a:gd name="T66" fmla="*/ 1 w 11"/>
                <a:gd name="T67" fmla="*/ 7 h 29"/>
                <a:gd name="T68" fmla="*/ 1 w 11"/>
                <a:gd name="T69" fmla="*/ 7 h 29"/>
                <a:gd name="T70" fmla="*/ 1 w 11"/>
                <a:gd name="T71" fmla="*/ 7 h 29"/>
                <a:gd name="T72" fmla="*/ 1 w 11"/>
                <a:gd name="T73" fmla="*/ 7 h 29"/>
                <a:gd name="T74" fmla="*/ 1 w 11"/>
                <a:gd name="T75" fmla="*/ 7 h 29"/>
                <a:gd name="T76" fmla="*/ 1 w 11"/>
                <a:gd name="T77" fmla="*/ 7 h 29"/>
                <a:gd name="T78" fmla="*/ 1 w 11"/>
                <a:gd name="T79" fmla="*/ 7 h 29"/>
                <a:gd name="T80" fmla="*/ 1 w 11"/>
                <a:gd name="T81" fmla="*/ 7 h 29"/>
                <a:gd name="T82" fmla="*/ 1 w 11"/>
                <a:gd name="T83" fmla="*/ 7 h 29"/>
                <a:gd name="T84" fmla="*/ 1 w 11"/>
                <a:gd name="T85" fmla="*/ 7 h 29"/>
                <a:gd name="T86" fmla="*/ 1 w 11"/>
                <a:gd name="T87" fmla="*/ 7 h 29"/>
                <a:gd name="T88" fmla="*/ 1 w 11"/>
                <a:gd name="T89" fmla="*/ 7 h 29"/>
                <a:gd name="T90" fmla="*/ 1 w 11"/>
                <a:gd name="T91" fmla="*/ 7 h 29"/>
                <a:gd name="T92" fmla="*/ 1 w 11"/>
                <a:gd name="T93" fmla="*/ 7 h 29"/>
                <a:gd name="T94" fmla="*/ 1 w 11"/>
                <a:gd name="T95" fmla="*/ 7 h 29"/>
                <a:gd name="T96" fmla="*/ 1 w 11"/>
                <a:gd name="T97" fmla="*/ 7 h 29"/>
                <a:gd name="T98" fmla="*/ 1 w 11"/>
                <a:gd name="T99" fmla="*/ 7 h 29"/>
                <a:gd name="T100" fmla="*/ 1 w 11"/>
                <a:gd name="T101" fmla="*/ 7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29"/>
                <a:gd name="T155" fmla="*/ 11 w 11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29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1" y="10"/>
                  </a:lnTo>
                  <a:lnTo>
                    <a:pt x="11" y="20"/>
                  </a:lnTo>
                  <a:lnTo>
                    <a:pt x="11" y="29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52" name="Freeform 401"/>
            <p:cNvSpPr>
              <a:spLocks/>
            </p:cNvSpPr>
            <p:nvPr/>
          </p:nvSpPr>
          <p:spPr bwMode="auto">
            <a:xfrm rot="-5388437">
              <a:off x="4404" y="2988"/>
              <a:ext cx="9" cy="27"/>
            </a:xfrm>
            <a:custGeom>
              <a:avLst/>
              <a:gdLst>
                <a:gd name="T0" fmla="*/ 0 w 12"/>
                <a:gd name="T1" fmla="*/ 0 h 30"/>
                <a:gd name="T2" fmla="*/ 0 w 12"/>
                <a:gd name="T3" fmla="*/ 0 h 30"/>
                <a:gd name="T4" fmla="*/ 0 w 12"/>
                <a:gd name="T5" fmla="*/ 0 h 30"/>
                <a:gd name="T6" fmla="*/ 0 w 12"/>
                <a:gd name="T7" fmla="*/ 0 h 30"/>
                <a:gd name="T8" fmla="*/ 0 w 12"/>
                <a:gd name="T9" fmla="*/ 0 h 30"/>
                <a:gd name="T10" fmla="*/ 0 w 12"/>
                <a:gd name="T11" fmla="*/ 0 h 30"/>
                <a:gd name="T12" fmla="*/ 0 w 12"/>
                <a:gd name="T13" fmla="*/ 0 h 30"/>
                <a:gd name="T14" fmla="*/ 0 w 12"/>
                <a:gd name="T15" fmla="*/ 0 h 30"/>
                <a:gd name="T16" fmla="*/ 0 w 12"/>
                <a:gd name="T17" fmla="*/ 0 h 30"/>
                <a:gd name="T18" fmla="*/ 0 w 12"/>
                <a:gd name="T19" fmla="*/ 0 h 30"/>
                <a:gd name="T20" fmla="*/ 0 w 12"/>
                <a:gd name="T21" fmla="*/ 5 h 30"/>
                <a:gd name="T22" fmla="*/ 0 w 12"/>
                <a:gd name="T23" fmla="*/ 5 h 30"/>
                <a:gd name="T24" fmla="*/ 0 w 12"/>
                <a:gd name="T25" fmla="*/ 5 h 30"/>
                <a:gd name="T26" fmla="*/ 0 w 12"/>
                <a:gd name="T27" fmla="*/ 5 h 30"/>
                <a:gd name="T28" fmla="*/ 0 w 12"/>
                <a:gd name="T29" fmla="*/ 5 h 30"/>
                <a:gd name="T30" fmla="*/ 0 w 12"/>
                <a:gd name="T31" fmla="*/ 5 h 30"/>
                <a:gd name="T32" fmla="*/ 0 w 12"/>
                <a:gd name="T33" fmla="*/ 5 h 30"/>
                <a:gd name="T34" fmla="*/ 0 w 12"/>
                <a:gd name="T35" fmla="*/ 5 h 30"/>
                <a:gd name="T36" fmla="*/ 0 w 12"/>
                <a:gd name="T37" fmla="*/ 5 h 30"/>
                <a:gd name="T38" fmla="*/ 0 w 12"/>
                <a:gd name="T39" fmla="*/ 5 h 30"/>
                <a:gd name="T40" fmla="*/ 0 w 12"/>
                <a:gd name="T41" fmla="*/ 5 h 30"/>
                <a:gd name="T42" fmla="*/ 0 w 12"/>
                <a:gd name="T43" fmla="*/ 5 h 30"/>
                <a:gd name="T44" fmla="*/ 0 w 12"/>
                <a:gd name="T45" fmla="*/ 5 h 30"/>
                <a:gd name="T46" fmla="*/ 0 w 12"/>
                <a:gd name="T47" fmla="*/ 5 h 30"/>
                <a:gd name="T48" fmla="*/ 0 w 12"/>
                <a:gd name="T49" fmla="*/ 5 h 30"/>
                <a:gd name="T50" fmla="*/ 0 w 12"/>
                <a:gd name="T51" fmla="*/ 5 h 30"/>
                <a:gd name="T52" fmla="*/ 0 w 12"/>
                <a:gd name="T53" fmla="*/ 5 h 30"/>
                <a:gd name="T54" fmla="*/ 0 w 12"/>
                <a:gd name="T55" fmla="*/ 5 h 30"/>
                <a:gd name="T56" fmla="*/ 2 w 12"/>
                <a:gd name="T57" fmla="*/ 5 h 30"/>
                <a:gd name="T58" fmla="*/ 2 w 12"/>
                <a:gd name="T59" fmla="*/ 5 h 30"/>
                <a:gd name="T60" fmla="*/ 2 w 12"/>
                <a:gd name="T61" fmla="*/ 5 h 30"/>
                <a:gd name="T62" fmla="*/ 2 w 12"/>
                <a:gd name="T63" fmla="*/ 5 h 30"/>
                <a:gd name="T64" fmla="*/ 2 w 12"/>
                <a:gd name="T65" fmla="*/ 5 h 30"/>
                <a:gd name="T66" fmla="*/ 2 w 12"/>
                <a:gd name="T67" fmla="*/ 5 h 30"/>
                <a:gd name="T68" fmla="*/ 2 w 12"/>
                <a:gd name="T69" fmla="*/ 5 h 30"/>
                <a:gd name="T70" fmla="*/ 2 w 12"/>
                <a:gd name="T71" fmla="*/ 5 h 30"/>
                <a:gd name="T72" fmla="*/ 2 w 12"/>
                <a:gd name="T73" fmla="*/ 5 h 30"/>
                <a:gd name="T74" fmla="*/ 2 w 12"/>
                <a:gd name="T75" fmla="*/ 5 h 30"/>
                <a:gd name="T76" fmla="*/ 2 w 12"/>
                <a:gd name="T77" fmla="*/ 5 h 30"/>
                <a:gd name="T78" fmla="*/ 2 w 12"/>
                <a:gd name="T79" fmla="*/ 5 h 30"/>
                <a:gd name="T80" fmla="*/ 2 w 12"/>
                <a:gd name="T81" fmla="*/ 5 h 30"/>
                <a:gd name="T82" fmla="*/ 2 w 12"/>
                <a:gd name="T83" fmla="*/ 5 h 30"/>
                <a:gd name="T84" fmla="*/ 2 w 12"/>
                <a:gd name="T85" fmla="*/ 5 h 30"/>
                <a:gd name="T86" fmla="*/ 2 w 12"/>
                <a:gd name="T87" fmla="*/ 5 h 30"/>
                <a:gd name="T88" fmla="*/ 2 w 12"/>
                <a:gd name="T89" fmla="*/ 5 h 30"/>
                <a:gd name="T90" fmla="*/ 2 w 12"/>
                <a:gd name="T91" fmla="*/ 5 h 30"/>
                <a:gd name="T92" fmla="*/ 2 w 12"/>
                <a:gd name="T93" fmla="*/ 5 h 30"/>
                <a:gd name="T94" fmla="*/ 2 w 12"/>
                <a:gd name="T95" fmla="*/ 5 h 30"/>
                <a:gd name="T96" fmla="*/ 2 w 12"/>
                <a:gd name="T97" fmla="*/ 5 h 30"/>
                <a:gd name="T98" fmla="*/ 2 w 12"/>
                <a:gd name="T99" fmla="*/ 5 h 30"/>
                <a:gd name="T100" fmla="*/ 2 w 12"/>
                <a:gd name="T101" fmla="*/ 5 h 3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30"/>
                <a:gd name="T155" fmla="*/ 12 w 12"/>
                <a:gd name="T156" fmla="*/ 30 h 3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3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2" y="10"/>
                  </a:lnTo>
                  <a:lnTo>
                    <a:pt x="12" y="20"/>
                  </a:lnTo>
                  <a:lnTo>
                    <a:pt x="12" y="3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53" name="Freeform 402"/>
            <p:cNvSpPr>
              <a:spLocks/>
            </p:cNvSpPr>
            <p:nvPr/>
          </p:nvSpPr>
          <p:spPr bwMode="auto">
            <a:xfrm rot="-5388437">
              <a:off x="4427" y="2985"/>
              <a:ext cx="8" cy="18"/>
            </a:xfrm>
            <a:custGeom>
              <a:avLst/>
              <a:gdLst>
                <a:gd name="T0" fmla="*/ 0 w 11"/>
                <a:gd name="T1" fmla="*/ 0 h 19"/>
                <a:gd name="T2" fmla="*/ 0 w 11"/>
                <a:gd name="T3" fmla="*/ 0 h 19"/>
                <a:gd name="T4" fmla="*/ 0 w 11"/>
                <a:gd name="T5" fmla="*/ 0 h 19"/>
                <a:gd name="T6" fmla="*/ 0 w 11"/>
                <a:gd name="T7" fmla="*/ 0 h 19"/>
                <a:gd name="T8" fmla="*/ 0 w 11"/>
                <a:gd name="T9" fmla="*/ 0 h 19"/>
                <a:gd name="T10" fmla="*/ 0 w 11"/>
                <a:gd name="T11" fmla="*/ 0 h 19"/>
                <a:gd name="T12" fmla="*/ 0 w 11"/>
                <a:gd name="T13" fmla="*/ 0 h 19"/>
                <a:gd name="T14" fmla="*/ 0 w 11"/>
                <a:gd name="T15" fmla="*/ 0 h 19"/>
                <a:gd name="T16" fmla="*/ 0 w 11"/>
                <a:gd name="T17" fmla="*/ 0 h 19"/>
                <a:gd name="T18" fmla="*/ 0 w 11"/>
                <a:gd name="T19" fmla="*/ 0 h 19"/>
                <a:gd name="T20" fmla="*/ 0 w 11"/>
                <a:gd name="T21" fmla="*/ 0 h 19"/>
                <a:gd name="T22" fmla="*/ 0 w 11"/>
                <a:gd name="T23" fmla="*/ 0 h 19"/>
                <a:gd name="T24" fmla="*/ 0 w 11"/>
                <a:gd name="T25" fmla="*/ 0 h 19"/>
                <a:gd name="T26" fmla="*/ 0 w 11"/>
                <a:gd name="T27" fmla="*/ 0 h 19"/>
                <a:gd name="T28" fmla="*/ 0 w 11"/>
                <a:gd name="T29" fmla="*/ 0 h 19"/>
                <a:gd name="T30" fmla="*/ 0 w 11"/>
                <a:gd name="T31" fmla="*/ 0 h 19"/>
                <a:gd name="T32" fmla="*/ 0 w 11"/>
                <a:gd name="T33" fmla="*/ 0 h 19"/>
                <a:gd name="T34" fmla="*/ 0 w 11"/>
                <a:gd name="T35" fmla="*/ 9 h 19"/>
                <a:gd name="T36" fmla="*/ 0 w 11"/>
                <a:gd name="T37" fmla="*/ 9 h 19"/>
                <a:gd name="T38" fmla="*/ 0 w 11"/>
                <a:gd name="T39" fmla="*/ 9 h 19"/>
                <a:gd name="T40" fmla="*/ 0 w 11"/>
                <a:gd name="T41" fmla="*/ 9 h 19"/>
                <a:gd name="T42" fmla="*/ 0 w 11"/>
                <a:gd name="T43" fmla="*/ 9 h 19"/>
                <a:gd name="T44" fmla="*/ 0 w 11"/>
                <a:gd name="T45" fmla="*/ 9 h 19"/>
                <a:gd name="T46" fmla="*/ 0 w 11"/>
                <a:gd name="T47" fmla="*/ 9 h 19"/>
                <a:gd name="T48" fmla="*/ 0 w 11"/>
                <a:gd name="T49" fmla="*/ 9 h 19"/>
                <a:gd name="T50" fmla="*/ 0 w 11"/>
                <a:gd name="T51" fmla="*/ 9 h 19"/>
                <a:gd name="T52" fmla="*/ 0 w 11"/>
                <a:gd name="T53" fmla="*/ 9 h 19"/>
                <a:gd name="T54" fmla="*/ 0 w 11"/>
                <a:gd name="T55" fmla="*/ 9 h 19"/>
                <a:gd name="T56" fmla="*/ 0 w 11"/>
                <a:gd name="T57" fmla="*/ 9 h 19"/>
                <a:gd name="T58" fmla="*/ 0 w 11"/>
                <a:gd name="T59" fmla="*/ 9 h 19"/>
                <a:gd name="T60" fmla="*/ 0 w 11"/>
                <a:gd name="T61" fmla="*/ 9 h 19"/>
                <a:gd name="T62" fmla="*/ 0 w 11"/>
                <a:gd name="T63" fmla="*/ 9 h 19"/>
                <a:gd name="T64" fmla="*/ 0 w 11"/>
                <a:gd name="T65" fmla="*/ 9 h 19"/>
                <a:gd name="T66" fmla="*/ 0 w 11"/>
                <a:gd name="T67" fmla="*/ 9 h 19"/>
                <a:gd name="T68" fmla="*/ 0 w 11"/>
                <a:gd name="T69" fmla="*/ 9 h 19"/>
                <a:gd name="T70" fmla="*/ 0 w 11"/>
                <a:gd name="T71" fmla="*/ 9 h 19"/>
                <a:gd name="T72" fmla="*/ 0 w 11"/>
                <a:gd name="T73" fmla="*/ 9 h 19"/>
                <a:gd name="T74" fmla="*/ 0 w 11"/>
                <a:gd name="T75" fmla="*/ 9 h 19"/>
                <a:gd name="T76" fmla="*/ 0 w 11"/>
                <a:gd name="T77" fmla="*/ 9 h 19"/>
                <a:gd name="T78" fmla="*/ 0 w 11"/>
                <a:gd name="T79" fmla="*/ 9 h 19"/>
                <a:gd name="T80" fmla="*/ 0 w 11"/>
                <a:gd name="T81" fmla="*/ 9 h 19"/>
                <a:gd name="T82" fmla="*/ 0 w 11"/>
                <a:gd name="T83" fmla="*/ 9 h 19"/>
                <a:gd name="T84" fmla="*/ 0 w 11"/>
                <a:gd name="T85" fmla="*/ 9 h 19"/>
                <a:gd name="T86" fmla="*/ 0 w 11"/>
                <a:gd name="T87" fmla="*/ 9 h 19"/>
                <a:gd name="T88" fmla="*/ 1 w 11"/>
                <a:gd name="T89" fmla="*/ 9 h 19"/>
                <a:gd name="T90" fmla="*/ 1 w 11"/>
                <a:gd name="T91" fmla="*/ 9 h 19"/>
                <a:gd name="T92" fmla="*/ 1 w 11"/>
                <a:gd name="T93" fmla="*/ 9 h 19"/>
                <a:gd name="T94" fmla="*/ 1 w 11"/>
                <a:gd name="T95" fmla="*/ 9 h 19"/>
                <a:gd name="T96" fmla="*/ 1 w 11"/>
                <a:gd name="T97" fmla="*/ 9 h 19"/>
                <a:gd name="T98" fmla="*/ 1 w 11"/>
                <a:gd name="T99" fmla="*/ 9 h 1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"/>
                <a:gd name="T151" fmla="*/ 0 h 19"/>
                <a:gd name="T152" fmla="*/ 11 w 11"/>
                <a:gd name="T153" fmla="*/ 19 h 1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" h="19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19"/>
                  </a:lnTo>
                  <a:lnTo>
                    <a:pt x="11" y="19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54" name="Freeform 403"/>
            <p:cNvSpPr>
              <a:spLocks/>
            </p:cNvSpPr>
            <p:nvPr/>
          </p:nvSpPr>
          <p:spPr bwMode="auto">
            <a:xfrm rot="-5388437">
              <a:off x="4449" y="2981"/>
              <a:ext cx="0" cy="18"/>
            </a:xfrm>
            <a:custGeom>
              <a:avLst/>
              <a:gdLst>
                <a:gd name="T0" fmla="*/ 0 h 20"/>
                <a:gd name="T1" fmla="*/ 0 h 20"/>
                <a:gd name="T2" fmla="*/ 0 h 20"/>
                <a:gd name="T3" fmla="*/ 0 h 20"/>
                <a:gd name="T4" fmla="*/ 0 h 20"/>
                <a:gd name="T5" fmla="*/ 0 h 20"/>
                <a:gd name="T6" fmla="*/ 0 h 20"/>
                <a:gd name="T7" fmla="*/ 0 h 20"/>
                <a:gd name="T8" fmla="*/ 0 h 20"/>
                <a:gd name="T9" fmla="*/ 0 h 20"/>
                <a:gd name="T10" fmla="*/ 0 h 20"/>
                <a:gd name="T11" fmla="*/ 5 h 20"/>
                <a:gd name="T12" fmla="*/ 5 h 20"/>
                <a:gd name="T13" fmla="*/ 5 h 20"/>
                <a:gd name="T14" fmla="*/ 5 h 20"/>
                <a:gd name="T15" fmla="*/ 5 h 20"/>
                <a:gd name="T16" fmla="*/ 5 h 20"/>
                <a:gd name="T17" fmla="*/ 5 h 20"/>
                <a:gd name="T18" fmla="*/ 5 h 20"/>
                <a:gd name="T19" fmla="*/ 5 h 20"/>
                <a:gd name="T20" fmla="*/ 5 h 20"/>
                <a:gd name="T21" fmla="*/ 5 h 20"/>
                <a:gd name="T22" fmla="*/ 5 h 20"/>
                <a:gd name="T23" fmla="*/ 5 h 20"/>
                <a:gd name="T24" fmla="*/ 5 h 20"/>
                <a:gd name="T25" fmla="*/ 5 h 20"/>
                <a:gd name="T26" fmla="*/ 5 h 20"/>
                <a:gd name="T27" fmla="*/ 5 h 20"/>
                <a:gd name="T28" fmla="*/ 5 h 20"/>
                <a:gd name="T29" fmla="*/ 5 h 20"/>
                <a:gd name="T30" fmla="*/ 5 h 20"/>
                <a:gd name="T31" fmla="*/ 5 h 20"/>
                <a:gd name="T32" fmla="*/ 5 h 20"/>
                <a:gd name="T33" fmla="*/ 5 h 20"/>
                <a:gd name="T34" fmla="*/ 5 h 20"/>
                <a:gd name="T35" fmla="*/ 5 h 20"/>
                <a:gd name="T36" fmla="*/ 5 h 20"/>
                <a:gd name="T37" fmla="*/ 5 h 20"/>
                <a:gd name="T38" fmla="*/ 5 h 20"/>
                <a:gd name="T39" fmla="*/ 5 h 20"/>
                <a:gd name="T40" fmla="*/ 5 h 20"/>
                <a:gd name="T41" fmla="*/ 5 h 20"/>
                <a:gd name="T42" fmla="*/ 5 h 20"/>
                <a:gd name="T43" fmla="*/ 5 h 20"/>
                <a:gd name="T44" fmla="*/ 5 h 20"/>
                <a:gd name="T45" fmla="*/ 5 h 20"/>
                <a:gd name="T46" fmla="*/ 5 h 20"/>
                <a:gd name="T47" fmla="*/ 5 h 20"/>
                <a:gd name="T48" fmla="*/ 5 h 20"/>
                <a:gd name="T49" fmla="*/ 5 h 20"/>
                <a:gd name="T50" fmla="*/ 5 h 20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h 20"/>
                <a:gd name="T103" fmla="*/ 20 h 20"/>
              </a:gdLst>
              <a:ahLst/>
              <a:cxnLst>
                <a:cxn ang="T51">
                  <a:pos x="0" y="T0"/>
                </a:cxn>
                <a:cxn ang="T52">
                  <a:pos x="0" y="T1"/>
                </a:cxn>
                <a:cxn ang="T53">
                  <a:pos x="0" y="T2"/>
                </a:cxn>
                <a:cxn ang="T54">
                  <a:pos x="0" y="T3"/>
                </a:cxn>
                <a:cxn ang="T55">
                  <a:pos x="0" y="T4"/>
                </a:cxn>
                <a:cxn ang="T56">
                  <a:pos x="0" y="T5"/>
                </a:cxn>
                <a:cxn ang="T57">
                  <a:pos x="0" y="T6"/>
                </a:cxn>
                <a:cxn ang="T58">
                  <a:pos x="0" y="T7"/>
                </a:cxn>
                <a:cxn ang="T59">
                  <a:pos x="0" y="T8"/>
                </a:cxn>
                <a:cxn ang="T60">
                  <a:pos x="0" y="T9"/>
                </a:cxn>
                <a:cxn ang="T61">
                  <a:pos x="0" y="T10"/>
                </a:cxn>
                <a:cxn ang="T62">
                  <a:pos x="0" y="T11"/>
                </a:cxn>
                <a:cxn ang="T63">
                  <a:pos x="0" y="T12"/>
                </a:cxn>
                <a:cxn ang="T64">
                  <a:pos x="0" y="T13"/>
                </a:cxn>
                <a:cxn ang="T65">
                  <a:pos x="0" y="T14"/>
                </a:cxn>
                <a:cxn ang="T66">
                  <a:pos x="0" y="T15"/>
                </a:cxn>
                <a:cxn ang="T67">
                  <a:pos x="0" y="T16"/>
                </a:cxn>
                <a:cxn ang="T68">
                  <a:pos x="0" y="T17"/>
                </a:cxn>
                <a:cxn ang="T69">
                  <a:pos x="0" y="T18"/>
                </a:cxn>
                <a:cxn ang="T70">
                  <a:pos x="0" y="T19"/>
                </a:cxn>
                <a:cxn ang="T71">
                  <a:pos x="0" y="T20"/>
                </a:cxn>
                <a:cxn ang="T72">
                  <a:pos x="0" y="T21"/>
                </a:cxn>
                <a:cxn ang="T73">
                  <a:pos x="0" y="T22"/>
                </a:cxn>
                <a:cxn ang="T74">
                  <a:pos x="0" y="T23"/>
                </a:cxn>
                <a:cxn ang="T75">
                  <a:pos x="0" y="T24"/>
                </a:cxn>
                <a:cxn ang="T76">
                  <a:pos x="0" y="T25"/>
                </a:cxn>
                <a:cxn ang="T77">
                  <a:pos x="0" y="T26"/>
                </a:cxn>
                <a:cxn ang="T78">
                  <a:pos x="0" y="T27"/>
                </a:cxn>
                <a:cxn ang="T79">
                  <a:pos x="0" y="T28"/>
                </a:cxn>
                <a:cxn ang="T80">
                  <a:pos x="0" y="T29"/>
                </a:cxn>
                <a:cxn ang="T81">
                  <a:pos x="0" y="T30"/>
                </a:cxn>
                <a:cxn ang="T82">
                  <a:pos x="0" y="T31"/>
                </a:cxn>
                <a:cxn ang="T83">
                  <a:pos x="0" y="T32"/>
                </a:cxn>
                <a:cxn ang="T84">
                  <a:pos x="0" y="T33"/>
                </a:cxn>
                <a:cxn ang="T85">
                  <a:pos x="0" y="T34"/>
                </a:cxn>
                <a:cxn ang="T86">
                  <a:pos x="0" y="T35"/>
                </a:cxn>
                <a:cxn ang="T87">
                  <a:pos x="0" y="T36"/>
                </a:cxn>
                <a:cxn ang="T88">
                  <a:pos x="0" y="T37"/>
                </a:cxn>
                <a:cxn ang="T89">
                  <a:pos x="0" y="T38"/>
                </a:cxn>
                <a:cxn ang="T90">
                  <a:pos x="0" y="T39"/>
                </a:cxn>
                <a:cxn ang="T91">
                  <a:pos x="0" y="T40"/>
                </a:cxn>
                <a:cxn ang="T92">
                  <a:pos x="0" y="T41"/>
                </a:cxn>
                <a:cxn ang="T93">
                  <a:pos x="0" y="T42"/>
                </a:cxn>
                <a:cxn ang="T94">
                  <a:pos x="0" y="T43"/>
                </a:cxn>
                <a:cxn ang="T95">
                  <a:pos x="0" y="T44"/>
                </a:cxn>
                <a:cxn ang="T96">
                  <a:pos x="0" y="T45"/>
                </a:cxn>
                <a:cxn ang="T97">
                  <a:pos x="0" y="T46"/>
                </a:cxn>
                <a:cxn ang="T98">
                  <a:pos x="0" y="T47"/>
                </a:cxn>
                <a:cxn ang="T99">
                  <a:pos x="0" y="T48"/>
                </a:cxn>
                <a:cxn ang="T100">
                  <a:pos x="0" y="T49"/>
                </a:cxn>
                <a:cxn ang="T101">
                  <a:pos x="0" y="T50"/>
                </a:cxn>
              </a:cxnLst>
              <a:rect l="0" t="T102" r="0" b="T103"/>
              <a:pathLst>
                <a:path h="2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2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55" name="Freeform 404"/>
            <p:cNvSpPr>
              <a:spLocks/>
            </p:cNvSpPr>
            <p:nvPr/>
          </p:nvSpPr>
          <p:spPr bwMode="auto">
            <a:xfrm rot="-5388437">
              <a:off x="4463" y="2977"/>
              <a:ext cx="8" cy="18"/>
            </a:xfrm>
            <a:custGeom>
              <a:avLst/>
              <a:gdLst>
                <a:gd name="T0" fmla="*/ 0 w 12"/>
                <a:gd name="T1" fmla="*/ 0 h 19"/>
                <a:gd name="T2" fmla="*/ 0 w 12"/>
                <a:gd name="T3" fmla="*/ 0 h 19"/>
                <a:gd name="T4" fmla="*/ 0 w 12"/>
                <a:gd name="T5" fmla="*/ 0 h 19"/>
                <a:gd name="T6" fmla="*/ 0 w 12"/>
                <a:gd name="T7" fmla="*/ 0 h 19"/>
                <a:gd name="T8" fmla="*/ 0 w 12"/>
                <a:gd name="T9" fmla="*/ 0 h 19"/>
                <a:gd name="T10" fmla="*/ 0 w 12"/>
                <a:gd name="T11" fmla="*/ 0 h 19"/>
                <a:gd name="T12" fmla="*/ 0 w 12"/>
                <a:gd name="T13" fmla="*/ 0 h 19"/>
                <a:gd name="T14" fmla="*/ 0 w 12"/>
                <a:gd name="T15" fmla="*/ 0 h 19"/>
                <a:gd name="T16" fmla="*/ 0 w 12"/>
                <a:gd name="T17" fmla="*/ 0 h 19"/>
                <a:gd name="T18" fmla="*/ 0 w 12"/>
                <a:gd name="T19" fmla="*/ 0 h 19"/>
                <a:gd name="T20" fmla="*/ 0 w 12"/>
                <a:gd name="T21" fmla="*/ 0 h 19"/>
                <a:gd name="T22" fmla="*/ 0 w 12"/>
                <a:gd name="T23" fmla="*/ 9 h 19"/>
                <a:gd name="T24" fmla="*/ 1 w 12"/>
                <a:gd name="T25" fmla="*/ 9 h 19"/>
                <a:gd name="T26" fmla="*/ 1 w 12"/>
                <a:gd name="T27" fmla="*/ 9 h 19"/>
                <a:gd name="T28" fmla="*/ 1 w 12"/>
                <a:gd name="T29" fmla="*/ 9 h 19"/>
                <a:gd name="T30" fmla="*/ 1 w 12"/>
                <a:gd name="T31" fmla="*/ 9 h 19"/>
                <a:gd name="T32" fmla="*/ 1 w 12"/>
                <a:gd name="T33" fmla="*/ 9 h 19"/>
                <a:gd name="T34" fmla="*/ 1 w 12"/>
                <a:gd name="T35" fmla="*/ 9 h 19"/>
                <a:gd name="T36" fmla="*/ 1 w 12"/>
                <a:gd name="T37" fmla="*/ 9 h 19"/>
                <a:gd name="T38" fmla="*/ 1 w 12"/>
                <a:gd name="T39" fmla="*/ 9 h 19"/>
                <a:gd name="T40" fmla="*/ 1 w 12"/>
                <a:gd name="T41" fmla="*/ 9 h 19"/>
                <a:gd name="T42" fmla="*/ 1 w 12"/>
                <a:gd name="T43" fmla="*/ 9 h 19"/>
                <a:gd name="T44" fmla="*/ 1 w 12"/>
                <a:gd name="T45" fmla="*/ 9 h 19"/>
                <a:gd name="T46" fmla="*/ 1 w 12"/>
                <a:gd name="T47" fmla="*/ 9 h 19"/>
                <a:gd name="T48" fmla="*/ 1 w 12"/>
                <a:gd name="T49" fmla="*/ 9 h 19"/>
                <a:gd name="T50" fmla="*/ 1 w 12"/>
                <a:gd name="T51" fmla="*/ 9 h 19"/>
                <a:gd name="T52" fmla="*/ 1 w 12"/>
                <a:gd name="T53" fmla="*/ 9 h 19"/>
                <a:gd name="T54" fmla="*/ 1 w 12"/>
                <a:gd name="T55" fmla="*/ 9 h 19"/>
                <a:gd name="T56" fmla="*/ 1 w 12"/>
                <a:gd name="T57" fmla="*/ 9 h 19"/>
                <a:gd name="T58" fmla="*/ 1 w 12"/>
                <a:gd name="T59" fmla="*/ 9 h 19"/>
                <a:gd name="T60" fmla="*/ 1 w 12"/>
                <a:gd name="T61" fmla="*/ 9 h 19"/>
                <a:gd name="T62" fmla="*/ 1 w 12"/>
                <a:gd name="T63" fmla="*/ 9 h 19"/>
                <a:gd name="T64" fmla="*/ 1 w 12"/>
                <a:gd name="T65" fmla="*/ 9 h 19"/>
                <a:gd name="T66" fmla="*/ 1 w 12"/>
                <a:gd name="T67" fmla="*/ 9 h 19"/>
                <a:gd name="T68" fmla="*/ 1 w 12"/>
                <a:gd name="T69" fmla="*/ 9 h 19"/>
                <a:gd name="T70" fmla="*/ 1 w 12"/>
                <a:gd name="T71" fmla="*/ 9 h 19"/>
                <a:gd name="T72" fmla="*/ 1 w 12"/>
                <a:gd name="T73" fmla="*/ 9 h 19"/>
                <a:gd name="T74" fmla="*/ 1 w 12"/>
                <a:gd name="T75" fmla="*/ 9 h 19"/>
                <a:gd name="T76" fmla="*/ 1 w 12"/>
                <a:gd name="T77" fmla="*/ 9 h 19"/>
                <a:gd name="T78" fmla="*/ 1 w 12"/>
                <a:gd name="T79" fmla="*/ 9 h 19"/>
                <a:gd name="T80" fmla="*/ 1 w 12"/>
                <a:gd name="T81" fmla="*/ 9 h 19"/>
                <a:gd name="T82" fmla="*/ 1 w 12"/>
                <a:gd name="T83" fmla="*/ 9 h 19"/>
                <a:gd name="T84" fmla="*/ 1 w 12"/>
                <a:gd name="T85" fmla="*/ 9 h 19"/>
                <a:gd name="T86" fmla="*/ 1 w 12"/>
                <a:gd name="T87" fmla="*/ 9 h 19"/>
                <a:gd name="T88" fmla="*/ 1 w 12"/>
                <a:gd name="T89" fmla="*/ 9 h 19"/>
                <a:gd name="T90" fmla="*/ 1 w 12"/>
                <a:gd name="T91" fmla="*/ 9 h 19"/>
                <a:gd name="T92" fmla="*/ 1 w 12"/>
                <a:gd name="T93" fmla="*/ 9 h 19"/>
                <a:gd name="T94" fmla="*/ 1 w 12"/>
                <a:gd name="T95" fmla="*/ 9 h 19"/>
                <a:gd name="T96" fmla="*/ 1 w 12"/>
                <a:gd name="T97" fmla="*/ 9 h 19"/>
                <a:gd name="T98" fmla="*/ 1 w 12"/>
                <a:gd name="T99" fmla="*/ 9 h 19"/>
                <a:gd name="T100" fmla="*/ 1 w 12"/>
                <a:gd name="T101" fmla="*/ 9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9"/>
                <a:gd name="T155" fmla="*/ 12 w 12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9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19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56" name="Freeform 405"/>
            <p:cNvSpPr>
              <a:spLocks/>
            </p:cNvSpPr>
            <p:nvPr/>
          </p:nvSpPr>
          <p:spPr bwMode="auto">
            <a:xfrm rot="-5388437">
              <a:off x="4477" y="2973"/>
              <a:ext cx="8" cy="9"/>
            </a:xfrm>
            <a:custGeom>
              <a:avLst/>
              <a:gdLst>
                <a:gd name="T0" fmla="*/ 0 w 11"/>
                <a:gd name="T1" fmla="*/ 0 h 10"/>
                <a:gd name="T2" fmla="*/ 0 w 11"/>
                <a:gd name="T3" fmla="*/ 0 h 10"/>
                <a:gd name="T4" fmla="*/ 0 w 11"/>
                <a:gd name="T5" fmla="*/ 0 h 10"/>
                <a:gd name="T6" fmla="*/ 0 w 11"/>
                <a:gd name="T7" fmla="*/ 0 h 10"/>
                <a:gd name="T8" fmla="*/ 0 w 11"/>
                <a:gd name="T9" fmla="*/ 0 h 10"/>
                <a:gd name="T10" fmla="*/ 0 w 11"/>
                <a:gd name="T11" fmla="*/ 0 h 10"/>
                <a:gd name="T12" fmla="*/ 0 w 11"/>
                <a:gd name="T13" fmla="*/ 0 h 10"/>
                <a:gd name="T14" fmla="*/ 0 w 11"/>
                <a:gd name="T15" fmla="*/ 0 h 10"/>
                <a:gd name="T16" fmla="*/ 0 w 11"/>
                <a:gd name="T17" fmla="*/ 0 h 10"/>
                <a:gd name="T18" fmla="*/ 0 w 11"/>
                <a:gd name="T19" fmla="*/ 0 h 10"/>
                <a:gd name="T20" fmla="*/ 0 w 11"/>
                <a:gd name="T21" fmla="*/ 0 h 10"/>
                <a:gd name="T22" fmla="*/ 0 w 11"/>
                <a:gd name="T23" fmla="*/ 0 h 10"/>
                <a:gd name="T24" fmla="*/ 0 w 11"/>
                <a:gd name="T25" fmla="*/ 0 h 10"/>
                <a:gd name="T26" fmla="*/ 0 w 11"/>
                <a:gd name="T27" fmla="*/ 0 h 10"/>
                <a:gd name="T28" fmla="*/ 0 w 11"/>
                <a:gd name="T29" fmla="*/ 0 h 10"/>
                <a:gd name="T30" fmla="*/ 0 w 11"/>
                <a:gd name="T31" fmla="*/ 0 h 10"/>
                <a:gd name="T32" fmla="*/ 0 w 11"/>
                <a:gd name="T33" fmla="*/ 0 h 10"/>
                <a:gd name="T34" fmla="*/ 0 w 11"/>
                <a:gd name="T35" fmla="*/ 0 h 10"/>
                <a:gd name="T36" fmla="*/ 0 w 11"/>
                <a:gd name="T37" fmla="*/ 0 h 10"/>
                <a:gd name="T38" fmla="*/ 0 w 11"/>
                <a:gd name="T39" fmla="*/ 0 h 10"/>
                <a:gd name="T40" fmla="*/ 0 w 11"/>
                <a:gd name="T41" fmla="*/ 0 h 10"/>
                <a:gd name="T42" fmla="*/ 0 w 11"/>
                <a:gd name="T43" fmla="*/ 0 h 10"/>
                <a:gd name="T44" fmla="*/ 0 w 11"/>
                <a:gd name="T45" fmla="*/ 0 h 10"/>
                <a:gd name="T46" fmla="*/ 0 w 11"/>
                <a:gd name="T47" fmla="*/ 0 h 10"/>
                <a:gd name="T48" fmla="*/ 0 w 11"/>
                <a:gd name="T49" fmla="*/ 5 h 10"/>
                <a:gd name="T50" fmla="*/ 0 w 11"/>
                <a:gd name="T51" fmla="*/ 5 h 10"/>
                <a:gd name="T52" fmla="*/ 0 w 11"/>
                <a:gd name="T53" fmla="*/ 5 h 10"/>
                <a:gd name="T54" fmla="*/ 0 w 11"/>
                <a:gd name="T55" fmla="*/ 5 h 10"/>
                <a:gd name="T56" fmla="*/ 1 w 11"/>
                <a:gd name="T57" fmla="*/ 5 h 10"/>
                <a:gd name="T58" fmla="*/ 1 w 11"/>
                <a:gd name="T59" fmla="*/ 5 h 10"/>
                <a:gd name="T60" fmla="*/ 1 w 11"/>
                <a:gd name="T61" fmla="*/ 5 h 10"/>
                <a:gd name="T62" fmla="*/ 1 w 11"/>
                <a:gd name="T63" fmla="*/ 5 h 10"/>
                <a:gd name="T64" fmla="*/ 1 w 11"/>
                <a:gd name="T65" fmla="*/ 5 h 10"/>
                <a:gd name="T66" fmla="*/ 1 w 11"/>
                <a:gd name="T67" fmla="*/ 5 h 10"/>
                <a:gd name="T68" fmla="*/ 1 w 11"/>
                <a:gd name="T69" fmla="*/ 5 h 10"/>
                <a:gd name="T70" fmla="*/ 1 w 11"/>
                <a:gd name="T71" fmla="*/ 5 h 10"/>
                <a:gd name="T72" fmla="*/ 1 w 11"/>
                <a:gd name="T73" fmla="*/ 5 h 10"/>
                <a:gd name="T74" fmla="*/ 1 w 11"/>
                <a:gd name="T75" fmla="*/ 5 h 10"/>
                <a:gd name="T76" fmla="*/ 1 w 11"/>
                <a:gd name="T77" fmla="*/ 5 h 10"/>
                <a:gd name="T78" fmla="*/ 1 w 11"/>
                <a:gd name="T79" fmla="*/ 5 h 10"/>
                <a:gd name="T80" fmla="*/ 1 w 11"/>
                <a:gd name="T81" fmla="*/ 5 h 10"/>
                <a:gd name="T82" fmla="*/ 1 w 11"/>
                <a:gd name="T83" fmla="*/ 5 h 10"/>
                <a:gd name="T84" fmla="*/ 1 w 11"/>
                <a:gd name="T85" fmla="*/ 5 h 10"/>
                <a:gd name="T86" fmla="*/ 1 w 11"/>
                <a:gd name="T87" fmla="*/ 5 h 10"/>
                <a:gd name="T88" fmla="*/ 1 w 11"/>
                <a:gd name="T89" fmla="*/ 5 h 10"/>
                <a:gd name="T90" fmla="*/ 1 w 11"/>
                <a:gd name="T91" fmla="*/ 5 h 10"/>
                <a:gd name="T92" fmla="*/ 1 w 11"/>
                <a:gd name="T93" fmla="*/ 5 h 10"/>
                <a:gd name="T94" fmla="*/ 1 w 11"/>
                <a:gd name="T95" fmla="*/ 5 h 10"/>
                <a:gd name="T96" fmla="*/ 1 w 11"/>
                <a:gd name="T97" fmla="*/ 5 h 10"/>
                <a:gd name="T98" fmla="*/ 1 w 11"/>
                <a:gd name="T99" fmla="*/ 5 h 1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"/>
                <a:gd name="T151" fmla="*/ 0 h 10"/>
                <a:gd name="T152" fmla="*/ 11 w 11"/>
                <a:gd name="T153" fmla="*/ 10 h 1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" h="1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1" y="1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57" name="Freeform 406"/>
            <p:cNvSpPr>
              <a:spLocks/>
            </p:cNvSpPr>
            <p:nvPr/>
          </p:nvSpPr>
          <p:spPr bwMode="auto">
            <a:xfrm rot="-5388437">
              <a:off x="4485" y="2964"/>
              <a:ext cx="9" cy="9"/>
            </a:xfrm>
            <a:custGeom>
              <a:avLst/>
              <a:gdLst>
                <a:gd name="T0" fmla="*/ 0 w 12"/>
                <a:gd name="T1" fmla="*/ 0 h 10"/>
                <a:gd name="T2" fmla="*/ 0 w 12"/>
                <a:gd name="T3" fmla="*/ 0 h 10"/>
                <a:gd name="T4" fmla="*/ 0 w 12"/>
                <a:gd name="T5" fmla="*/ 0 h 10"/>
                <a:gd name="T6" fmla="*/ 0 w 12"/>
                <a:gd name="T7" fmla="*/ 0 h 10"/>
                <a:gd name="T8" fmla="*/ 0 w 12"/>
                <a:gd name="T9" fmla="*/ 0 h 10"/>
                <a:gd name="T10" fmla="*/ 0 w 12"/>
                <a:gd name="T11" fmla="*/ 0 h 10"/>
                <a:gd name="T12" fmla="*/ 0 w 12"/>
                <a:gd name="T13" fmla="*/ 0 h 10"/>
                <a:gd name="T14" fmla="*/ 0 w 12"/>
                <a:gd name="T15" fmla="*/ 0 h 10"/>
                <a:gd name="T16" fmla="*/ 0 w 12"/>
                <a:gd name="T17" fmla="*/ 0 h 10"/>
                <a:gd name="T18" fmla="*/ 0 w 12"/>
                <a:gd name="T19" fmla="*/ 0 h 10"/>
                <a:gd name="T20" fmla="*/ 0 w 12"/>
                <a:gd name="T21" fmla="*/ 0 h 10"/>
                <a:gd name="T22" fmla="*/ 0 w 12"/>
                <a:gd name="T23" fmla="*/ 0 h 10"/>
                <a:gd name="T24" fmla="*/ 0 w 12"/>
                <a:gd name="T25" fmla="*/ 0 h 10"/>
                <a:gd name="T26" fmla="*/ 0 w 12"/>
                <a:gd name="T27" fmla="*/ 0 h 10"/>
                <a:gd name="T28" fmla="*/ 0 w 12"/>
                <a:gd name="T29" fmla="*/ 0 h 10"/>
                <a:gd name="T30" fmla="*/ 0 w 12"/>
                <a:gd name="T31" fmla="*/ 0 h 10"/>
                <a:gd name="T32" fmla="*/ 0 w 12"/>
                <a:gd name="T33" fmla="*/ 0 h 10"/>
                <a:gd name="T34" fmla="*/ 0 w 12"/>
                <a:gd name="T35" fmla="*/ 0 h 10"/>
                <a:gd name="T36" fmla="*/ 0 w 12"/>
                <a:gd name="T37" fmla="*/ 0 h 10"/>
                <a:gd name="T38" fmla="*/ 0 w 12"/>
                <a:gd name="T39" fmla="*/ 0 h 10"/>
                <a:gd name="T40" fmla="*/ 0 w 12"/>
                <a:gd name="T41" fmla="*/ 0 h 10"/>
                <a:gd name="T42" fmla="*/ 0 w 12"/>
                <a:gd name="T43" fmla="*/ 0 h 10"/>
                <a:gd name="T44" fmla="*/ 0 w 12"/>
                <a:gd name="T45" fmla="*/ 0 h 10"/>
                <a:gd name="T46" fmla="*/ 0 w 12"/>
                <a:gd name="T47" fmla="*/ 5 h 10"/>
                <a:gd name="T48" fmla="*/ 0 w 12"/>
                <a:gd name="T49" fmla="*/ 5 h 10"/>
                <a:gd name="T50" fmla="*/ 0 w 12"/>
                <a:gd name="T51" fmla="*/ 5 h 10"/>
                <a:gd name="T52" fmla="*/ 0 w 12"/>
                <a:gd name="T53" fmla="*/ 5 h 10"/>
                <a:gd name="T54" fmla="*/ 0 w 12"/>
                <a:gd name="T55" fmla="*/ 5 h 10"/>
                <a:gd name="T56" fmla="*/ 0 w 12"/>
                <a:gd name="T57" fmla="*/ 5 h 10"/>
                <a:gd name="T58" fmla="*/ 0 w 12"/>
                <a:gd name="T59" fmla="*/ 5 h 10"/>
                <a:gd name="T60" fmla="*/ 0 w 12"/>
                <a:gd name="T61" fmla="*/ 5 h 10"/>
                <a:gd name="T62" fmla="*/ 0 w 12"/>
                <a:gd name="T63" fmla="*/ 5 h 10"/>
                <a:gd name="T64" fmla="*/ 0 w 12"/>
                <a:gd name="T65" fmla="*/ 5 h 10"/>
                <a:gd name="T66" fmla="*/ 0 w 12"/>
                <a:gd name="T67" fmla="*/ 5 h 10"/>
                <a:gd name="T68" fmla="*/ 0 w 12"/>
                <a:gd name="T69" fmla="*/ 5 h 10"/>
                <a:gd name="T70" fmla="*/ 0 w 12"/>
                <a:gd name="T71" fmla="*/ 5 h 10"/>
                <a:gd name="T72" fmla="*/ 0 w 12"/>
                <a:gd name="T73" fmla="*/ 5 h 10"/>
                <a:gd name="T74" fmla="*/ 0 w 12"/>
                <a:gd name="T75" fmla="*/ 5 h 10"/>
                <a:gd name="T76" fmla="*/ 0 w 12"/>
                <a:gd name="T77" fmla="*/ 5 h 10"/>
                <a:gd name="T78" fmla="*/ 0 w 12"/>
                <a:gd name="T79" fmla="*/ 5 h 10"/>
                <a:gd name="T80" fmla="*/ 0 w 12"/>
                <a:gd name="T81" fmla="*/ 5 h 10"/>
                <a:gd name="T82" fmla="*/ 0 w 12"/>
                <a:gd name="T83" fmla="*/ 5 h 10"/>
                <a:gd name="T84" fmla="*/ 0 w 12"/>
                <a:gd name="T85" fmla="*/ 5 h 10"/>
                <a:gd name="T86" fmla="*/ 0 w 12"/>
                <a:gd name="T87" fmla="*/ 5 h 10"/>
                <a:gd name="T88" fmla="*/ 2 w 12"/>
                <a:gd name="T89" fmla="*/ 5 h 10"/>
                <a:gd name="T90" fmla="*/ 2 w 12"/>
                <a:gd name="T91" fmla="*/ 5 h 10"/>
                <a:gd name="T92" fmla="*/ 2 w 12"/>
                <a:gd name="T93" fmla="*/ 5 h 10"/>
                <a:gd name="T94" fmla="*/ 2 w 12"/>
                <a:gd name="T95" fmla="*/ 5 h 10"/>
                <a:gd name="T96" fmla="*/ 2 w 12"/>
                <a:gd name="T97" fmla="*/ 5 h 1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2"/>
                <a:gd name="T148" fmla="*/ 0 h 10"/>
                <a:gd name="T149" fmla="*/ 12 w 12"/>
                <a:gd name="T150" fmla="*/ 10 h 1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2" h="1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2" y="1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58" name="Freeform 407"/>
            <p:cNvSpPr>
              <a:spLocks/>
            </p:cNvSpPr>
            <p:nvPr/>
          </p:nvSpPr>
          <p:spPr bwMode="auto">
            <a:xfrm rot="-5388437">
              <a:off x="4496" y="2964"/>
              <a:ext cx="0" cy="1"/>
            </a:xfrm>
            <a:custGeom>
              <a:avLst/>
              <a:gdLst>
                <a:gd name="T0" fmla="*/ 0 h 1"/>
                <a:gd name="T1" fmla="*/ 0 h 1"/>
                <a:gd name="T2" fmla="*/ 0 h 1"/>
                <a:gd name="T3" fmla="*/ 0 h 1"/>
                <a:gd name="T4" fmla="*/ 0 h 1"/>
                <a:gd name="T5" fmla="*/ 0 h 1"/>
                <a:gd name="T6" fmla="*/ 0 h 1"/>
                <a:gd name="T7" fmla="*/ 0 h 1"/>
                <a:gd name="T8" fmla="*/ 0 h 1"/>
                <a:gd name="T9" fmla="*/ 0 h 1"/>
                <a:gd name="T10" fmla="*/ 0 h 1"/>
                <a:gd name="T11" fmla="*/ 0 h 1"/>
                <a:gd name="T12" fmla="*/ 0 h 1"/>
                <a:gd name="T13" fmla="*/ 0 h 1"/>
                <a:gd name="T14" fmla="*/ 0 h 1"/>
                <a:gd name="T15" fmla="*/ 0 h 1"/>
                <a:gd name="T16" fmla="*/ 0 h 1"/>
                <a:gd name="T17" fmla="*/ 0 h 1"/>
                <a:gd name="T18" fmla="*/ 0 h 1"/>
                <a:gd name="T19" fmla="*/ 0 h 1"/>
                <a:gd name="T20" fmla="*/ 0 h 1"/>
                <a:gd name="T21" fmla="*/ 0 h 1"/>
                <a:gd name="T22" fmla="*/ 0 h 1"/>
                <a:gd name="T23" fmla="*/ 0 h 1"/>
                <a:gd name="T24" fmla="*/ 0 h 1"/>
                <a:gd name="T25" fmla="*/ 0 h 1"/>
                <a:gd name="T26" fmla="*/ 0 h 1"/>
                <a:gd name="T27" fmla="*/ 0 h 1"/>
                <a:gd name="T28" fmla="*/ 0 h 1"/>
                <a:gd name="T29" fmla="*/ 0 h 1"/>
                <a:gd name="T30" fmla="*/ 0 h 1"/>
                <a:gd name="T31" fmla="*/ 0 h 1"/>
                <a:gd name="T32" fmla="*/ 0 h 1"/>
                <a:gd name="T33" fmla="*/ 0 h 1"/>
                <a:gd name="T34" fmla="*/ 0 h 1"/>
                <a:gd name="T35" fmla="*/ 0 h 1"/>
                <a:gd name="T36" fmla="*/ 0 h 1"/>
                <a:gd name="T37" fmla="*/ 0 h 1"/>
                <a:gd name="T38" fmla="*/ 0 h 1"/>
                <a:gd name="T39" fmla="*/ 0 h 1"/>
                <a:gd name="T40" fmla="*/ 0 h 1"/>
                <a:gd name="T41" fmla="*/ 0 h 1"/>
                <a:gd name="T42" fmla="*/ 0 h 1"/>
                <a:gd name="T43" fmla="*/ 0 h 1"/>
                <a:gd name="T44" fmla="*/ 0 h 1"/>
                <a:gd name="T45" fmla="*/ 0 h 1"/>
                <a:gd name="T46" fmla="*/ 0 h 1"/>
                <a:gd name="T47" fmla="*/ 0 h 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h 1"/>
                <a:gd name="T97" fmla="*/ 1 h 1"/>
              </a:gdLst>
              <a:ahLst/>
              <a:cxnLst>
                <a:cxn ang="T48">
                  <a:pos x="0" y="T0"/>
                </a:cxn>
                <a:cxn ang="T49">
                  <a:pos x="0" y="T1"/>
                </a:cxn>
                <a:cxn ang="T50">
                  <a:pos x="0" y="T2"/>
                </a:cxn>
                <a:cxn ang="T51">
                  <a:pos x="0" y="T3"/>
                </a:cxn>
                <a:cxn ang="T52">
                  <a:pos x="0" y="T4"/>
                </a:cxn>
                <a:cxn ang="T53">
                  <a:pos x="0" y="T5"/>
                </a:cxn>
                <a:cxn ang="T54">
                  <a:pos x="0" y="T6"/>
                </a:cxn>
                <a:cxn ang="T55">
                  <a:pos x="0" y="T7"/>
                </a:cxn>
                <a:cxn ang="T56">
                  <a:pos x="0" y="T8"/>
                </a:cxn>
                <a:cxn ang="T57">
                  <a:pos x="0" y="T9"/>
                </a:cxn>
                <a:cxn ang="T58">
                  <a:pos x="0" y="T10"/>
                </a:cxn>
                <a:cxn ang="T59">
                  <a:pos x="0" y="T11"/>
                </a:cxn>
                <a:cxn ang="T60">
                  <a:pos x="0" y="T12"/>
                </a:cxn>
                <a:cxn ang="T61">
                  <a:pos x="0" y="T13"/>
                </a:cxn>
                <a:cxn ang="T62">
                  <a:pos x="0" y="T14"/>
                </a:cxn>
                <a:cxn ang="T63">
                  <a:pos x="0" y="T15"/>
                </a:cxn>
                <a:cxn ang="T64">
                  <a:pos x="0" y="T16"/>
                </a:cxn>
                <a:cxn ang="T65">
                  <a:pos x="0" y="T17"/>
                </a:cxn>
                <a:cxn ang="T66">
                  <a:pos x="0" y="T18"/>
                </a:cxn>
                <a:cxn ang="T67">
                  <a:pos x="0" y="T19"/>
                </a:cxn>
                <a:cxn ang="T68">
                  <a:pos x="0" y="T20"/>
                </a:cxn>
                <a:cxn ang="T69">
                  <a:pos x="0" y="T21"/>
                </a:cxn>
                <a:cxn ang="T70">
                  <a:pos x="0" y="T22"/>
                </a:cxn>
                <a:cxn ang="T71">
                  <a:pos x="0" y="T23"/>
                </a:cxn>
                <a:cxn ang="T72">
                  <a:pos x="0" y="T24"/>
                </a:cxn>
                <a:cxn ang="T73">
                  <a:pos x="0" y="T25"/>
                </a:cxn>
                <a:cxn ang="T74">
                  <a:pos x="0" y="T26"/>
                </a:cxn>
                <a:cxn ang="T75">
                  <a:pos x="0" y="T27"/>
                </a:cxn>
                <a:cxn ang="T76">
                  <a:pos x="0" y="T28"/>
                </a:cxn>
                <a:cxn ang="T77">
                  <a:pos x="0" y="T29"/>
                </a:cxn>
                <a:cxn ang="T78">
                  <a:pos x="0" y="T30"/>
                </a:cxn>
                <a:cxn ang="T79">
                  <a:pos x="0" y="T31"/>
                </a:cxn>
                <a:cxn ang="T80">
                  <a:pos x="0" y="T32"/>
                </a:cxn>
                <a:cxn ang="T81">
                  <a:pos x="0" y="T33"/>
                </a:cxn>
                <a:cxn ang="T82">
                  <a:pos x="0" y="T34"/>
                </a:cxn>
                <a:cxn ang="T83">
                  <a:pos x="0" y="T35"/>
                </a:cxn>
                <a:cxn ang="T84">
                  <a:pos x="0" y="T36"/>
                </a:cxn>
                <a:cxn ang="T85">
                  <a:pos x="0" y="T37"/>
                </a:cxn>
                <a:cxn ang="T86">
                  <a:pos x="0" y="T38"/>
                </a:cxn>
                <a:cxn ang="T87">
                  <a:pos x="0" y="T39"/>
                </a:cxn>
                <a:cxn ang="T88">
                  <a:pos x="0" y="T40"/>
                </a:cxn>
                <a:cxn ang="T89">
                  <a:pos x="0" y="T41"/>
                </a:cxn>
                <a:cxn ang="T90">
                  <a:pos x="0" y="T42"/>
                </a:cxn>
                <a:cxn ang="T91">
                  <a:pos x="0" y="T43"/>
                </a:cxn>
                <a:cxn ang="T92">
                  <a:pos x="0" y="T44"/>
                </a:cxn>
                <a:cxn ang="T93">
                  <a:pos x="0" y="T45"/>
                </a:cxn>
                <a:cxn ang="T94">
                  <a:pos x="0" y="T46"/>
                </a:cxn>
                <a:cxn ang="T95">
                  <a:pos x="0" y="T47"/>
                </a:cxn>
              </a:cxnLst>
              <a:rect l="0" t="T96" r="0" b="T97"/>
              <a:pathLst>
                <a:path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59" name="Freeform 408"/>
            <p:cNvSpPr>
              <a:spLocks/>
            </p:cNvSpPr>
            <p:nvPr/>
          </p:nvSpPr>
          <p:spPr bwMode="auto">
            <a:xfrm rot="-5388437">
              <a:off x="4492" y="2960"/>
              <a:ext cx="8" cy="1"/>
            </a:xfrm>
            <a:custGeom>
              <a:avLst/>
              <a:gdLst>
                <a:gd name="T0" fmla="*/ 0 w 12"/>
                <a:gd name="T1" fmla="*/ 0 h 1"/>
                <a:gd name="T2" fmla="*/ 0 w 12"/>
                <a:gd name="T3" fmla="*/ 0 h 1"/>
                <a:gd name="T4" fmla="*/ 0 w 12"/>
                <a:gd name="T5" fmla="*/ 0 h 1"/>
                <a:gd name="T6" fmla="*/ 0 w 12"/>
                <a:gd name="T7" fmla="*/ 0 h 1"/>
                <a:gd name="T8" fmla="*/ 0 w 12"/>
                <a:gd name="T9" fmla="*/ 0 h 1"/>
                <a:gd name="T10" fmla="*/ 0 w 12"/>
                <a:gd name="T11" fmla="*/ 0 h 1"/>
                <a:gd name="T12" fmla="*/ 0 w 12"/>
                <a:gd name="T13" fmla="*/ 0 h 1"/>
                <a:gd name="T14" fmla="*/ 0 w 12"/>
                <a:gd name="T15" fmla="*/ 0 h 1"/>
                <a:gd name="T16" fmla="*/ 0 w 12"/>
                <a:gd name="T17" fmla="*/ 0 h 1"/>
                <a:gd name="T18" fmla="*/ 0 w 12"/>
                <a:gd name="T19" fmla="*/ 0 h 1"/>
                <a:gd name="T20" fmla="*/ 0 w 12"/>
                <a:gd name="T21" fmla="*/ 0 h 1"/>
                <a:gd name="T22" fmla="*/ 0 w 12"/>
                <a:gd name="T23" fmla="*/ 0 h 1"/>
                <a:gd name="T24" fmla="*/ 0 w 12"/>
                <a:gd name="T25" fmla="*/ 0 h 1"/>
                <a:gd name="T26" fmla="*/ 0 w 12"/>
                <a:gd name="T27" fmla="*/ 0 h 1"/>
                <a:gd name="T28" fmla="*/ 1 w 12"/>
                <a:gd name="T29" fmla="*/ 0 h 1"/>
                <a:gd name="T30" fmla="*/ 1 w 12"/>
                <a:gd name="T31" fmla="*/ 0 h 1"/>
                <a:gd name="T32" fmla="*/ 1 w 12"/>
                <a:gd name="T33" fmla="*/ 0 h 1"/>
                <a:gd name="T34" fmla="*/ 1 w 12"/>
                <a:gd name="T35" fmla="*/ 0 h 1"/>
                <a:gd name="T36" fmla="*/ 1 w 12"/>
                <a:gd name="T37" fmla="*/ 0 h 1"/>
                <a:gd name="T38" fmla="*/ 1 w 12"/>
                <a:gd name="T39" fmla="*/ 0 h 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2"/>
                <a:gd name="T61" fmla="*/ 0 h 1"/>
                <a:gd name="T62" fmla="*/ 12 w 12"/>
                <a:gd name="T63" fmla="*/ 1 h 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2" h="1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60" name="Freeform 409"/>
            <p:cNvSpPr>
              <a:spLocks/>
            </p:cNvSpPr>
            <p:nvPr/>
          </p:nvSpPr>
          <p:spPr bwMode="auto">
            <a:xfrm rot="-5388437">
              <a:off x="4495" y="295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w 1"/>
                <a:gd name="T21" fmla="*/ 0 h 1"/>
                <a:gd name="T22" fmla="*/ 0 w 1"/>
                <a:gd name="T23" fmla="*/ 0 h 1"/>
                <a:gd name="T24" fmla="*/ 0 w 1"/>
                <a:gd name="T25" fmla="*/ 0 h 1"/>
                <a:gd name="T26" fmla="*/ 0 w 1"/>
                <a:gd name="T27" fmla="*/ 0 h 1"/>
                <a:gd name="T28" fmla="*/ 0 w 1"/>
                <a:gd name="T29" fmla="*/ 0 h 1"/>
                <a:gd name="T30" fmla="*/ 0 w 1"/>
                <a:gd name="T31" fmla="*/ 0 h 1"/>
                <a:gd name="T32" fmla="*/ 0 w 1"/>
                <a:gd name="T33" fmla="*/ 0 h 1"/>
                <a:gd name="T34" fmla="*/ 0 w 1"/>
                <a:gd name="T35" fmla="*/ 0 h 1"/>
                <a:gd name="T36" fmla="*/ 0 w 1"/>
                <a:gd name="T37" fmla="*/ 0 h 1"/>
                <a:gd name="T38" fmla="*/ 0 w 1"/>
                <a:gd name="T39" fmla="*/ 0 h 1"/>
                <a:gd name="T40" fmla="*/ 0 w 1"/>
                <a:gd name="T41" fmla="*/ 0 h 1"/>
                <a:gd name="T42" fmla="*/ 0 w 1"/>
                <a:gd name="T43" fmla="*/ 0 h 1"/>
                <a:gd name="T44" fmla="*/ 0 w 1"/>
                <a:gd name="T45" fmla="*/ 0 h 1"/>
                <a:gd name="T46" fmla="*/ 0 w 1"/>
                <a:gd name="T47" fmla="*/ 0 h 1"/>
                <a:gd name="T48" fmla="*/ 0 w 1"/>
                <a:gd name="T49" fmla="*/ 0 h 1"/>
                <a:gd name="T50" fmla="*/ 0 w 1"/>
                <a:gd name="T51" fmla="*/ 0 h 1"/>
                <a:gd name="T52" fmla="*/ 0 w 1"/>
                <a:gd name="T53" fmla="*/ 0 h 1"/>
                <a:gd name="T54" fmla="*/ 0 w 1"/>
                <a:gd name="T55" fmla="*/ 0 h 1"/>
                <a:gd name="T56" fmla="*/ 0 w 1"/>
                <a:gd name="T57" fmla="*/ 0 h 1"/>
                <a:gd name="T58" fmla="*/ 0 w 1"/>
                <a:gd name="T59" fmla="*/ 0 h 1"/>
                <a:gd name="T60" fmla="*/ 0 w 1"/>
                <a:gd name="T61" fmla="*/ 0 h 1"/>
                <a:gd name="T62" fmla="*/ 0 w 1"/>
                <a:gd name="T63" fmla="*/ 0 h 1"/>
                <a:gd name="T64" fmla="*/ 0 w 1"/>
                <a:gd name="T65" fmla="*/ 0 h 1"/>
                <a:gd name="T66" fmla="*/ 0 w 1"/>
                <a:gd name="T67" fmla="*/ 0 h 1"/>
                <a:gd name="T68" fmla="*/ 0 w 1"/>
                <a:gd name="T69" fmla="*/ 0 h 1"/>
                <a:gd name="T70" fmla="*/ 0 w 1"/>
                <a:gd name="T71" fmla="*/ 0 h 1"/>
                <a:gd name="T72" fmla="*/ 0 w 1"/>
                <a:gd name="T73" fmla="*/ 0 h 1"/>
                <a:gd name="T74" fmla="*/ 0 w 1"/>
                <a:gd name="T75" fmla="*/ 0 h 1"/>
                <a:gd name="T76" fmla="*/ 0 w 1"/>
                <a:gd name="T77" fmla="*/ 0 h 1"/>
                <a:gd name="T78" fmla="*/ 0 w 1"/>
                <a:gd name="T79" fmla="*/ 0 h 1"/>
                <a:gd name="T80" fmla="*/ 0 w 1"/>
                <a:gd name="T81" fmla="*/ 0 h 1"/>
                <a:gd name="T82" fmla="*/ 0 w 1"/>
                <a:gd name="T83" fmla="*/ 0 h 1"/>
                <a:gd name="T84" fmla="*/ 0 w 1"/>
                <a:gd name="T85" fmla="*/ 0 h 1"/>
                <a:gd name="T86" fmla="*/ 0 w 1"/>
                <a:gd name="T87" fmla="*/ 0 h 1"/>
                <a:gd name="T88" fmla="*/ 0 w 1"/>
                <a:gd name="T89" fmla="*/ 0 h 1"/>
                <a:gd name="T90" fmla="*/ 0 w 1"/>
                <a:gd name="T91" fmla="*/ 0 h 1"/>
                <a:gd name="T92" fmla="*/ 0 w 1"/>
                <a:gd name="T93" fmla="*/ 0 h 1"/>
                <a:gd name="T94" fmla="*/ 0 w 1"/>
                <a:gd name="T95" fmla="*/ 0 h 1"/>
                <a:gd name="T96" fmla="*/ 0 w 1"/>
                <a:gd name="T97" fmla="*/ 0 h 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"/>
                <a:gd name="T148" fmla="*/ 0 h 1"/>
                <a:gd name="T149" fmla="*/ 1 w 1"/>
                <a:gd name="T150" fmla="*/ 1 h 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61" name="Freeform 410"/>
            <p:cNvSpPr>
              <a:spLocks/>
            </p:cNvSpPr>
            <p:nvPr/>
          </p:nvSpPr>
          <p:spPr bwMode="auto">
            <a:xfrm rot="-5388437">
              <a:off x="4487" y="2948"/>
              <a:ext cx="8" cy="9"/>
            </a:xfrm>
            <a:custGeom>
              <a:avLst/>
              <a:gdLst>
                <a:gd name="T0" fmla="*/ 0 w 11"/>
                <a:gd name="T1" fmla="*/ 5 h 10"/>
                <a:gd name="T2" fmla="*/ 0 w 11"/>
                <a:gd name="T3" fmla="*/ 0 h 10"/>
                <a:gd name="T4" fmla="*/ 0 w 11"/>
                <a:gd name="T5" fmla="*/ 0 h 10"/>
                <a:gd name="T6" fmla="*/ 0 w 11"/>
                <a:gd name="T7" fmla="*/ 0 h 10"/>
                <a:gd name="T8" fmla="*/ 0 w 11"/>
                <a:gd name="T9" fmla="*/ 0 h 10"/>
                <a:gd name="T10" fmla="*/ 0 w 11"/>
                <a:gd name="T11" fmla="*/ 0 h 10"/>
                <a:gd name="T12" fmla="*/ 0 w 11"/>
                <a:gd name="T13" fmla="*/ 0 h 10"/>
                <a:gd name="T14" fmla="*/ 0 w 11"/>
                <a:gd name="T15" fmla="*/ 0 h 10"/>
                <a:gd name="T16" fmla="*/ 0 w 11"/>
                <a:gd name="T17" fmla="*/ 0 h 10"/>
                <a:gd name="T18" fmla="*/ 1 w 11"/>
                <a:gd name="T19" fmla="*/ 0 h 10"/>
                <a:gd name="T20" fmla="*/ 1 w 11"/>
                <a:gd name="T21" fmla="*/ 0 h 10"/>
                <a:gd name="T22" fmla="*/ 1 w 11"/>
                <a:gd name="T23" fmla="*/ 0 h 10"/>
                <a:gd name="T24" fmla="*/ 1 w 11"/>
                <a:gd name="T25" fmla="*/ 0 h 10"/>
                <a:gd name="T26" fmla="*/ 1 w 11"/>
                <a:gd name="T27" fmla="*/ 0 h 10"/>
                <a:gd name="T28" fmla="*/ 1 w 11"/>
                <a:gd name="T29" fmla="*/ 0 h 10"/>
                <a:gd name="T30" fmla="*/ 1 w 11"/>
                <a:gd name="T31" fmla="*/ 0 h 10"/>
                <a:gd name="T32" fmla="*/ 1 w 11"/>
                <a:gd name="T33" fmla="*/ 0 h 10"/>
                <a:gd name="T34" fmla="*/ 1 w 11"/>
                <a:gd name="T35" fmla="*/ 0 h 10"/>
                <a:gd name="T36" fmla="*/ 1 w 11"/>
                <a:gd name="T37" fmla="*/ 0 h 10"/>
                <a:gd name="T38" fmla="*/ 1 w 11"/>
                <a:gd name="T39" fmla="*/ 0 h 10"/>
                <a:gd name="T40" fmla="*/ 1 w 11"/>
                <a:gd name="T41" fmla="*/ 0 h 10"/>
                <a:gd name="T42" fmla="*/ 1 w 11"/>
                <a:gd name="T43" fmla="*/ 0 h 10"/>
                <a:gd name="T44" fmla="*/ 1 w 11"/>
                <a:gd name="T45" fmla="*/ 0 h 10"/>
                <a:gd name="T46" fmla="*/ 1 w 11"/>
                <a:gd name="T47" fmla="*/ 0 h 10"/>
                <a:gd name="T48" fmla="*/ 1 w 11"/>
                <a:gd name="T49" fmla="*/ 0 h 10"/>
                <a:gd name="T50" fmla="*/ 1 w 11"/>
                <a:gd name="T51" fmla="*/ 0 h 10"/>
                <a:gd name="T52" fmla="*/ 1 w 11"/>
                <a:gd name="T53" fmla="*/ 0 h 10"/>
                <a:gd name="T54" fmla="*/ 1 w 11"/>
                <a:gd name="T55" fmla="*/ 0 h 10"/>
                <a:gd name="T56" fmla="*/ 1 w 11"/>
                <a:gd name="T57" fmla="*/ 0 h 10"/>
                <a:gd name="T58" fmla="*/ 1 w 11"/>
                <a:gd name="T59" fmla="*/ 0 h 10"/>
                <a:gd name="T60" fmla="*/ 1 w 11"/>
                <a:gd name="T61" fmla="*/ 0 h 10"/>
                <a:gd name="T62" fmla="*/ 1 w 11"/>
                <a:gd name="T63" fmla="*/ 0 h 10"/>
                <a:gd name="T64" fmla="*/ 1 w 11"/>
                <a:gd name="T65" fmla="*/ 0 h 10"/>
                <a:gd name="T66" fmla="*/ 1 w 11"/>
                <a:gd name="T67" fmla="*/ 0 h 10"/>
                <a:gd name="T68" fmla="*/ 1 w 11"/>
                <a:gd name="T69" fmla="*/ 0 h 10"/>
                <a:gd name="T70" fmla="*/ 1 w 11"/>
                <a:gd name="T71" fmla="*/ 0 h 10"/>
                <a:gd name="T72" fmla="*/ 1 w 11"/>
                <a:gd name="T73" fmla="*/ 0 h 10"/>
                <a:gd name="T74" fmla="*/ 1 w 11"/>
                <a:gd name="T75" fmla="*/ 0 h 10"/>
                <a:gd name="T76" fmla="*/ 1 w 11"/>
                <a:gd name="T77" fmla="*/ 0 h 10"/>
                <a:gd name="T78" fmla="*/ 1 w 11"/>
                <a:gd name="T79" fmla="*/ 0 h 10"/>
                <a:gd name="T80" fmla="*/ 1 w 11"/>
                <a:gd name="T81" fmla="*/ 0 h 10"/>
                <a:gd name="T82" fmla="*/ 1 w 11"/>
                <a:gd name="T83" fmla="*/ 0 h 10"/>
                <a:gd name="T84" fmla="*/ 1 w 11"/>
                <a:gd name="T85" fmla="*/ 0 h 10"/>
                <a:gd name="T86" fmla="*/ 1 w 11"/>
                <a:gd name="T87" fmla="*/ 0 h 10"/>
                <a:gd name="T88" fmla="*/ 1 w 11"/>
                <a:gd name="T89" fmla="*/ 0 h 10"/>
                <a:gd name="T90" fmla="*/ 1 w 11"/>
                <a:gd name="T91" fmla="*/ 0 h 10"/>
                <a:gd name="T92" fmla="*/ 1 w 11"/>
                <a:gd name="T93" fmla="*/ 0 h 10"/>
                <a:gd name="T94" fmla="*/ 1 w 11"/>
                <a:gd name="T95" fmla="*/ 0 h 1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1"/>
                <a:gd name="T145" fmla="*/ 0 h 10"/>
                <a:gd name="T146" fmla="*/ 11 w 11"/>
                <a:gd name="T147" fmla="*/ 10 h 1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1" h="10">
                  <a:moveTo>
                    <a:pt x="0" y="10"/>
                  </a:move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62" name="Freeform 411"/>
            <p:cNvSpPr>
              <a:spLocks/>
            </p:cNvSpPr>
            <p:nvPr/>
          </p:nvSpPr>
          <p:spPr bwMode="auto">
            <a:xfrm rot="-5388437">
              <a:off x="4472" y="2935"/>
              <a:ext cx="9" cy="18"/>
            </a:xfrm>
            <a:custGeom>
              <a:avLst/>
              <a:gdLst>
                <a:gd name="T0" fmla="*/ 0 w 12"/>
                <a:gd name="T1" fmla="*/ 5 h 20"/>
                <a:gd name="T2" fmla="*/ 0 w 12"/>
                <a:gd name="T3" fmla="*/ 5 h 20"/>
                <a:gd name="T4" fmla="*/ 0 w 12"/>
                <a:gd name="T5" fmla="*/ 5 h 20"/>
                <a:gd name="T6" fmla="*/ 0 w 12"/>
                <a:gd name="T7" fmla="*/ 5 h 20"/>
                <a:gd name="T8" fmla="*/ 0 w 12"/>
                <a:gd name="T9" fmla="*/ 5 h 20"/>
                <a:gd name="T10" fmla="*/ 0 w 12"/>
                <a:gd name="T11" fmla="*/ 5 h 20"/>
                <a:gd name="T12" fmla="*/ 0 w 12"/>
                <a:gd name="T13" fmla="*/ 5 h 20"/>
                <a:gd name="T14" fmla="*/ 0 w 12"/>
                <a:gd name="T15" fmla="*/ 5 h 20"/>
                <a:gd name="T16" fmla="*/ 0 w 12"/>
                <a:gd name="T17" fmla="*/ 5 h 20"/>
                <a:gd name="T18" fmla="*/ 0 w 12"/>
                <a:gd name="T19" fmla="*/ 5 h 20"/>
                <a:gd name="T20" fmla="*/ 0 w 12"/>
                <a:gd name="T21" fmla="*/ 5 h 20"/>
                <a:gd name="T22" fmla="*/ 0 w 12"/>
                <a:gd name="T23" fmla="*/ 5 h 20"/>
                <a:gd name="T24" fmla="*/ 0 w 12"/>
                <a:gd name="T25" fmla="*/ 5 h 20"/>
                <a:gd name="T26" fmla="*/ 0 w 12"/>
                <a:gd name="T27" fmla="*/ 5 h 20"/>
                <a:gd name="T28" fmla="*/ 0 w 12"/>
                <a:gd name="T29" fmla="*/ 5 h 20"/>
                <a:gd name="T30" fmla="*/ 0 w 12"/>
                <a:gd name="T31" fmla="*/ 5 h 20"/>
                <a:gd name="T32" fmla="*/ 0 w 12"/>
                <a:gd name="T33" fmla="*/ 5 h 20"/>
                <a:gd name="T34" fmla="*/ 0 w 12"/>
                <a:gd name="T35" fmla="*/ 5 h 20"/>
                <a:gd name="T36" fmla="*/ 0 w 12"/>
                <a:gd name="T37" fmla="*/ 5 h 20"/>
                <a:gd name="T38" fmla="*/ 0 w 12"/>
                <a:gd name="T39" fmla="*/ 5 h 20"/>
                <a:gd name="T40" fmla="*/ 0 w 12"/>
                <a:gd name="T41" fmla="*/ 5 h 20"/>
                <a:gd name="T42" fmla="*/ 0 w 12"/>
                <a:gd name="T43" fmla="*/ 5 h 20"/>
                <a:gd name="T44" fmla="*/ 0 w 12"/>
                <a:gd name="T45" fmla="*/ 5 h 20"/>
                <a:gd name="T46" fmla="*/ 0 w 12"/>
                <a:gd name="T47" fmla="*/ 5 h 20"/>
                <a:gd name="T48" fmla="*/ 0 w 12"/>
                <a:gd name="T49" fmla="*/ 5 h 20"/>
                <a:gd name="T50" fmla="*/ 0 w 12"/>
                <a:gd name="T51" fmla="*/ 5 h 20"/>
                <a:gd name="T52" fmla="*/ 0 w 12"/>
                <a:gd name="T53" fmla="*/ 5 h 20"/>
                <a:gd name="T54" fmla="*/ 2 w 12"/>
                <a:gd name="T55" fmla="*/ 5 h 20"/>
                <a:gd name="T56" fmla="*/ 2 w 12"/>
                <a:gd name="T57" fmla="*/ 5 h 20"/>
                <a:gd name="T58" fmla="*/ 2 w 12"/>
                <a:gd name="T59" fmla="*/ 5 h 20"/>
                <a:gd name="T60" fmla="*/ 2 w 12"/>
                <a:gd name="T61" fmla="*/ 5 h 20"/>
                <a:gd name="T62" fmla="*/ 2 w 12"/>
                <a:gd name="T63" fmla="*/ 5 h 20"/>
                <a:gd name="T64" fmla="*/ 2 w 12"/>
                <a:gd name="T65" fmla="*/ 5 h 20"/>
                <a:gd name="T66" fmla="*/ 2 w 12"/>
                <a:gd name="T67" fmla="*/ 5 h 20"/>
                <a:gd name="T68" fmla="*/ 2 w 12"/>
                <a:gd name="T69" fmla="*/ 5 h 20"/>
                <a:gd name="T70" fmla="*/ 2 w 12"/>
                <a:gd name="T71" fmla="*/ 5 h 20"/>
                <a:gd name="T72" fmla="*/ 2 w 12"/>
                <a:gd name="T73" fmla="*/ 0 h 20"/>
                <a:gd name="T74" fmla="*/ 2 w 12"/>
                <a:gd name="T75" fmla="*/ 0 h 20"/>
                <a:gd name="T76" fmla="*/ 2 w 12"/>
                <a:gd name="T77" fmla="*/ 0 h 20"/>
                <a:gd name="T78" fmla="*/ 2 w 12"/>
                <a:gd name="T79" fmla="*/ 0 h 20"/>
                <a:gd name="T80" fmla="*/ 2 w 12"/>
                <a:gd name="T81" fmla="*/ 0 h 20"/>
                <a:gd name="T82" fmla="*/ 2 w 12"/>
                <a:gd name="T83" fmla="*/ 0 h 20"/>
                <a:gd name="T84" fmla="*/ 2 w 12"/>
                <a:gd name="T85" fmla="*/ 0 h 20"/>
                <a:gd name="T86" fmla="*/ 2 w 12"/>
                <a:gd name="T87" fmla="*/ 0 h 20"/>
                <a:gd name="T88" fmla="*/ 2 w 12"/>
                <a:gd name="T89" fmla="*/ 0 h 20"/>
                <a:gd name="T90" fmla="*/ 2 w 12"/>
                <a:gd name="T91" fmla="*/ 0 h 20"/>
                <a:gd name="T92" fmla="*/ 2 w 12"/>
                <a:gd name="T93" fmla="*/ 0 h 20"/>
                <a:gd name="T94" fmla="*/ 2 w 12"/>
                <a:gd name="T95" fmla="*/ 0 h 20"/>
                <a:gd name="T96" fmla="*/ 2 w 12"/>
                <a:gd name="T97" fmla="*/ 0 h 2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2"/>
                <a:gd name="T148" fmla="*/ 0 h 20"/>
                <a:gd name="T149" fmla="*/ 12 w 12"/>
                <a:gd name="T150" fmla="*/ 20 h 2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2" h="20">
                  <a:moveTo>
                    <a:pt x="0" y="20"/>
                  </a:moveTo>
                  <a:lnTo>
                    <a:pt x="0" y="10"/>
                  </a:lnTo>
                  <a:lnTo>
                    <a:pt x="12" y="10"/>
                  </a:lnTo>
                  <a:lnTo>
                    <a:pt x="12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63" name="Freeform 412"/>
            <p:cNvSpPr>
              <a:spLocks/>
            </p:cNvSpPr>
            <p:nvPr/>
          </p:nvSpPr>
          <p:spPr bwMode="auto">
            <a:xfrm rot="-5388437">
              <a:off x="4455" y="2927"/>
              <a:ext cx="8" cy="18"/>
            </a:xfrm>
            <a:custGeom>
              <a:avLst/>
              <a:gdLst>
                <a:gd name="T0" fmla="*/ 0 w 11"/>
                <a:gd name="T1" fmla="*/ 9 h 19"/>
                <a:gd name="T2" fmla="*/ 0 w 11"/>
                <a:gd name="T3" fmla="*/ 9 h 19"/>
                <a:gd name="T4" fmla="*/ 0 w 11"/>
                <a:gd name="T5" fmla="*/ 9 h 19"/>
                <a:gd name="T6" fmla="*/ 0 w 11"/>
                <a:gd name="T7" fmla="*/ 9 h 19"/>
                <a:gd name="T8" fmla="*/ 0 w 11"/>
                <a:gd name="T9" fmla="*/ 9 h 19"/>
                <a:gd name="T10" fmla="*/ 0 w 11"/>
                <a:gd name="T11" fmla="*/ 9 h 19"/>
                <a:gd name="T12" fmla="*/ 0 w 11"/>
                <a:gd name="T13" fmla="*/ 9 h 19"/>
                <a:gd name="T14" fmla="*/ 0 w 11"/>
                <a:gd name="T15" fmla="*/ 9 h 19"/>
                <a:gd name="T16" fmla="*/ 0 w 11"/>
                <a:gd name="T17" fmla="*/ 9 h 19"/>
                <a:gd name="T18" fmla="*/ 0 w 11"/>
                <a:gd name="T19" fmla="*/ 9 h 19"/>
                <a:gd name="T20" fmla="*/ 0 w 11"/>
                <a:gd name="T21" fmla="*/ 9 h 19"/>
                <a:gd name="T22" fmla="*/ 0 w 11"/>
                <a:gd name="T23" fmla="*/ 9 h 19"/>
                <a:gd name="T24" fmla="*/ 0 w 11"/>
                <a:gd name="T25" fmla="*/ 9 h 19"/>
                <a:gd name="T26" fmla="*/ 0 w 11"/>
                <a:gd name="T27" fmla="*/ 9 h 19"/>
                <a:gd name="T28" fmla="*/ 0 w 11"/>
                <a:gd name="T29" fmla="*/ 9 h 19"/>
                <a:gd name="T30" fmla="*/ 0 w 11"/>
                <a:gd name="T31" fmla="*/ 9 h 19"/>
                <a:gd name="T32" fmla="*/ 0 w 11"/>
                <a:gd name="T33" fmla="*/ 9 h 19"/>
                <a:gd name="T34" fmla="*/ 0 w 11"/>
                <a:gd name="T35" fmla="*/ 9 h 19"/>
                <a:gd name="T36" fmla="*/ 0 w 11"/>
                <a:gd name="T37" fmla="*/ 9 h 19"/>
                <a:gd name="T38" fmla="*/ 0 w 11"/>
                <a:gd name="T39" fmla="*/ 9 h 19"/>
                <a:gd name="T40" fmla="*/ 0 w 11"/>
                <a:gd name="T41" fmla="*/ 9 h 19"/>
                <a:gd name="T42" fmla="*/ 0 w 11"/>
                <a:gd name="T43" fmla="*/ 9 h 19"/>
                <a:gd name="T44" fmla="*/ 0 w 11"/>
                <a:gd name="T45" fmla="*/ 9 h 19"/>
                <a:gd name="T46" fmla="*/ 0 w 11"/>
                <a:gd name="T47" fmla="*/ 9 h 19"/>
                <a:gd name="T48" fmla="*/ 0 w 11"/>
                <a:gd name="T49" fmla="*/ 9 h 19"/>
                <a:gd name="T50" fmla="*/ 0 w 11"/>
                <a:gd name="T51" fmla="*/ 9 h 19"/>
                <a:gd name="T52" fmla="*/ 0 w 11"/>
                <a:gd name="T53" fmla="*/ 9 h 19"/>
                <a:gd name="T54" fmla="*/ 0 w 11"/>
                <a:gd name="T55" fmla="*/ 9 h 19"/>
                <a:gd name="T56" fmla="*/ 0 w 11"/>
                <a:gd name="T57" fmla="*/ 9 h 19"/>
                <a:gd name="T58" fmla="*/ 0 w 11"/>
                <a:gd name="T59" fmla="*/ 9 h 19"/>
                <a:gd name="T60" fmla="*/ 0 w 11"/>
                <a:gd name="T61" fmla="*/ 9 h 19"/>
                <a:gd name="T62" fmla="*/ 0 w 11"/>
                <a:gd name="T63" fmla="*/ 9 h 19"/>
                <a:gd name="T64" fmla="*/ 0 w 11"/>
                <a:gd name="T65" fmla="*/ 9 h 19"/>
                <a:gd name="T66" fmla="*/ 0 w 11"/>
                <a:gd name="T67" fmla="*/ 9 h 19"/>
                <a:gd name="T68" fmla="*/ 0 w 11"/>
                <a:gd name="T69" fmla="*/ 9 h 19"/>
                <a:gd name="T70" fmla="*/ 0 w 11"/>
                <a:gd name="T71" fmla="*/ 9 h 19"/>
                <a:gd name="T72" fmla="*/ 0 w 11"/>
                <a:gd name="T73" fmla="*/ 9 h 19"/>
                <a:gd name="T74" fmla="*/ 0 w 11"/>
                <a:gd name="T75" fmla="*/ 9 h 19"/>
                <a:gd name="T76" fmla="*/ 0 w 11"/>
                <a:gd name="T77" fmla="*/ 9 h 19"/>
                <a:gd name="T78" fmla="*/ 0 w 11"/>
                <a:gd name="T79" fmla="*/ 9 h 19"/>
                <a:gd name="T80" fmla="*/ 0 w 11"/>
                <a:gd name="T81" fmla="*/ 9 h 19"/>
                <a:gd name="T82" fmla="*/ 0 w 11"/>
                <a:gd name="T83" fmla="*/ 9 h 19"/>
                <a:gd name="T84" fmla="*/ 0 w 11"/>
                <a:gd name="T85" fmla="*/ 9 h 19"/>
                <a:gd name="T86" fmla="*/ 0 w 11"/>
                <a:gd name="T87" fmla="*/ 0 h 19"/>
                <a:gd name="T88" fmla="*/ 0 w 11"/>
                <a:gd name="T89" fmla="*/ 0 h 19"/>
                <a:gd name="T90" fmla="*/ 0 w 11"/>
                <a:gd name="T91" fmla="*/ 0 h 19"/>
                <a:gd name="T92" fmla="*/ 1 w 11"/>
                <a:gd name="T93" fmla="*/ 0 h 19"/>
                <a:gd name="T94" fmla="*/ 1 w 11"/>
                <a:gd name="T95" fmla="*/ 0 h 19"/>
                <a:gd name="T96" fmla="*/ 1 w 11"/>
                <a:gd name="T97" fmla="*/ 0 h 19"/>
                <a:gd name="T98" fmla="*/ 1 w 11"/>
                <a:gd name="T99" fmla="*/ 0 h 19"/>
                <a:gd name="T100" fmla="*/ 1 w 11"/>
                <a:gd name="T101" fmla="*/ 0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19"/>
                <a:gd name="T155" fmla="*/ 11 w 11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19">
                  <a:moveTo>
                    <a:pt x="0" y="19"/>
                  </a:moveTo>
                  <a:lnTo>
                    <a:pt x="0" y="19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64" name="Freeform 413"/>
            <p:cNvSpPr>
              <a:spLocks/>
            </p:cNvSpPr>
            <p:nvPr/>
          </p:nvSpPr>
          <p:spPr bwMode="auto">
            <a:xfrm rot="-5388437">
              <a:off x="4441" y="2923"/>
              <a:ext cx="0" cy="18"/>
            </a:xfrm>
            <a:custGeom>
              <a:avLst/>
              <a:gdLst>
                <a:gd name="T0" fmla="*/ 5 h 20"/>
                <a:gd name="T1" fmla="*/ 5 h 20"/>
                <a:gd name="T2" fmla="*/ 5 h 20"/>
                <a:gd name="T3" fmla="*/ 5 h 20"/>
                <a:gd name="T4" fmla="*/ 5 h 20"/>
                <a:gd name="T5" fmla="*/ 5 h 20"/>
                <a:gd name="T6" fmla="*/ 5 h 20"/>
                <a:gd name="T7" fmla="*/ 5 h 20"/>
                <a:gd name="T8" fmla="*/ 5 h 20"/>
                <a:gd name="T9" fmla="*/ 5 h 20"/>
                <a:gd name="T10" fmla="*/ 5 h 20"/>
                <a:gd name="T11" fmla="*/ 5 h 20"/>
                <a:gd name="T12" fmla="*/ 5 h 20"/>
                <a:gd name="T13" fmla="*/ 5 h 20"/>
                <a:gd name="T14" fmla="*/ 5 h 20"/>
                <a:gd name="T15" fmla="*/ 5 h 20"/>
                <a:gd name="T16" fmla="*/ 5 h 20"/>
                <a:gd name="T17" fmla="*/ 5 h 20"/>
                <a:gd name="T18" fmla="*/ 5 h 20"/>
                <a:gd name="T19" fmla="*/ 5 h 20"/>
                <a:gd name="T20" fmla="*/ 5 h 20"/>
                <a:gd name="T21" fmla="*/ 5 h 20"/>
                <a:gd name="T22" fmla="*/ 5 h 20"/>
                <a:gd name="T23" fmla="*/ 5 h 20"/>
                <a:gd name="T24" fmla="*/ 5 h 20"/>
                <a:gd name="T25" fmla="*/ 5 h 20"/>
                <a:gd name="T26" fmla="*/ 5 h 20"/>
                <a:gd name="T27" fmla="*/ 5 h 20"/>
                <a:gd name="T28" fmla="*/ 5 h 20"/>
                <a:gd name="T29" fmla="*/ 5 h 20"/>
                <a:gd name="T30" fmla="*/ 5 h 20"/>
                <a:gd name="T31" fmla="*/ 5 h 20"/>
                <a:gd name="T32" fmla="*/ 5 h 20"/>
                <a:gd name="T33" fmla="*/ 5 h 20"/>
                <a:gd name="T34" fmla="*/ 5 h 20"/>
                <a:gd name="T35" fmla="*/ 5 h 20"/>
                <a:gd name="T36" fmla="*/ 5 h 20"/>
                <a:gd name="T37" fmla="*/ 5 h 20"/>
                <a:gd name="T38" fmla="*/ 5 h 20"/>
                <a:gd name="T39" fmla="*/ 0 h 20"/>
                <a:gd name="T40" fmla="*/ 0 h 20"/>
                <a:gd name="T41" fmla="*/ 0 h 20"/>
                <a:gd name="T42" fmla="*/ 0 h 20"/>
                <a:gd name="T43" fmla="*/ 0 h 20"/>
                <a:gd name="T44" fmla="*/ 0 h 20"/>
                <a:gd name="T45" fmla="*/ 0 h 20"/>
                <a:gd name="T46" fmla="*/ 0 h 20"/>
                <a:gd name="T47" fmla="*/ 0 h 20"/>
                <a:gd name="T48" fmla="*/ 0 h 20"/>
                <a:gd name="T49" fmla="*/ 0 h 20"/>
                <a:gd name="T50" fmla="*/ 0 h 20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h 20"/>
                <a:gd name="T103" fmla="*/ 20 h 20"/>
              </a:gdLst>
              <a:ahLst/>
              <a:cxnLst>
                <a:cxn ang="T51">
                  <a:pos x="0" y="T0"/>
                </a:cxn>
                <a:cxn ang="T52">
                  <a:pos x="0" y="T1"/>
                </a:cxn>
                <a:cxn ang="T53">
                  <a:pos x="0" y="T2"/>
                </a:cxn>
                <a:cxn ang="T54">
                  <a:pos x="0" y="T3"/>
                </a:cxn>
                <a:cxn ang="T55">
                  <a:pos x="0" y="T4"/>
                </a:cxn>
                <a:cxn ang="T56">
                  <a:pos x="0" y="T5"/>
                </a:cxn>
                <a:cxn ang="T57">
                  <a:pos x="0" y="T6"/>
                </a:cxn>
                <a:cxn ang="T58">
                  <a:pos x="0" y="T7"/>
                </a:cxn>
                <a:cxn ang="T59">
                  <a:pos x="0" y="T8"/>
                </a:cxn>
                <a:cxn ang="T60">
                  <a:pos x="0" y="T9"/>
                </a:cxn>
                <a:cxn ang="T61">
                  <a:pos x="0" y="T10"/>
                </a:cxn>
                <a:cxn ang="T62">
                  <a:pos x="0" y="T11"/>
                </a:cxn>
                <a:cxn ang="T63">
                  <a:pos x="0" y="T12"/>
                </a:cxn>
                <a:cxn ang="T64">
                  <a:pos x="0" y="T13"/>
                </a:cxn>
                <a:cxn ang="T65">
                  <a:pos x="0" y="T14"/>
                </a:cxn>
                <a:cxn ang="T66">
                  <a:pos x="0" y="T15"/>
                </a:cxn>
                <a:cxn ang="T67">
                  <a:pos x="0" y="T16"/>
                </a:cxn>
                <a:cxn ang="T68">
                  <a:pos x="0" y="T17"/>
                </a:cxn>
                <a:cxn ang="T69">
                  <a:pos x="0" y="T18"/>
                </a:cxn>
                <a:cxn ang="T70">
                  <a:pos x="0" y="T19"/>
                </a:cxn>
                <a:cxn ang="T71">
                  <a:pos x="0" y="T20"/>
                </a:cxn>
                <a:cxn ang="T72">
                  <a:pos x="0" y="T21"/>
                </a:cxn>
                <a:cxn ang="T73">
                  <a:pos x="0" y="T22"/>
                </a:cxn>
                <a:cxn ang="T74">
                  <a:pos x="0" y="T23"/>
                </a:cxn>
                <a:cxn ang="T75">
                  <a:pos x="0" y="T24"/>
                </a:cxn>
                <a:cxn ang="T76">
                  <a:pos x="0" y="T25"/>
                </a:cxn>
                <a:cxn ang="T77">
                  <a:pos x="0" y="T26"/>
                </a:cxn>
                <a:cxn ang="T78">
                  <a:pos x="0" y="T27"/>
                </a:cxn>
                <a:cxn ang="T79">
                  <a:pos x="0" y="T28"/>
                </a:cxn>
                <a:cxn ang="T80">
                  <a:pos x="0" y="T29"/>
                </a:cxn>
                <a:cxn ang="T81">
                  <a:pos x="0" y="T30"/>
                </a:cxn>
                <a:cxn ang="T82">
                  <a:pos x="0" y="T31"/>
                </a:cxn>
                <a:cxn ang="T83">
                  <a:pos x="0" y="T32"/>
                </a:cxn>
                <a:cxn ang="T84">
                  <a:pos x="0" y="T33"/>
                </a:cxn>
                <a:cxn ang="T85">
                  <a:pos x="0" y="T34"/>
                </a:cxn>
                <a:cxn ang="T86">
                  <a:pos x="0" y="T35"/>
                </a:cxn>
                <a:cxn ang="T87">
                  <a:pos x="0" y="T36"/>
                </a:cxn>
                <a:cxn ang="T88">
                  <a:pos x="0" y="T37"/>
                </a:cxn>
                <a:cxn ang="T89">
                  <a:pos x="0" y="T38"/>
                </a:cxn>
                <a:cxn ang="T90">
                  <a:pos x="0" y="T39"/>
                </a:cxn>
                <a:cxn ang="T91">
                  <a:pos x="0" y="T40"/>
                </a:cxn>
                <a:cxn ang="T92">
                  <a:pos x="0" y="T41"/>
                </a:cxn>
                <a:cxn ang="T93">
                  <a:pos x="0" y="T42"/>
                </a:cxn>
                <a:cxn ang="T94">
                  <a:pos x="0" y="T43"/>
                </a:cxn>
                <a:cxn ang="T95">
                  <a:pos x="0" y="T44"/>
                </a:cxn>
                <a:cxn ang="T96">
                  <a:pos x="0" y="T45"/>
                </a:cxn>
                <a:cxn ang="T97">
                  <a:pos x="0" y="T46"/>
                </a:cxn>
                <a:cxn ang="T98">
                  <a:pos x="0" y="T47"/>
                </a:cxn>
                <a:cxn ang="T99">
                  <a:pos x="0" y="T48"/>
                </a:cxn>
                <a:cxn ang="T100">
                  <a:pos x="0" y="T49"/>
                </a:cxn>
                <a:cxn ang="T101">
                  <a:pos x="0" y="T50"/>
                </a:cxn>
              </a:cxnLst>
              <a:rect l="0" t="T102" r="0" b="T103"/>
              <a:pathLst>
                <a:path h="20">
                  <a:moveTo>
                    <a:pt x="0" y="20"/>
                  </a:move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65" name="Freeform 414"/>
            <p:cNvSpPr>
              <a:spLocks/>
            </p:cNvSpPr>
            <p:nvPr/>
          </p:nvSpPr>
          <p:spPr bwMode="auto">
            <a:xfrm rot="-5388437">
              <a:off x="4415" y="2914"/>
              <a:ext cx="8" cy="27"/>
            </a:xfrm>
            <a:custGeom>
              <a:avLst/>
              <a:gdLst>
                <a:gd name="T0" fmla="*/ 0 w 12"/>
                <a:gd name="T1" fmla="*/ 7 h 29"/>
                <a:gd name="T2" fmla="*/ 0 w 12"/>
                <a:gd name="T3" fmla="*/ 7 h 29"/>
                <a:gd name="T4" fmla="*/ 0 w 12"/>
                <a:gd name="T5" fmla="*/ 7 h 29"/>
                <a:gd name="T6" fmla="*/ 0 w 12"/>
                <a:gd name="T7" fmla="*/ 7 h 29"/>
                <a:gd name="T8" fmla="*/ 0 w 12"/>
                <a:gd name="T9" fmla="*/ 7 h 29"/>
                <a:gd name="T10" fmla="*/ 0 w 12"/>
                <a:gd name="T11" fmla="*/ 7 h 29"/>
                <a:gd name="T12" fmla="*/ 0 w 12"/>
                <a:gd name="T13" fmla="*/ 7 h 29"/>
                <a:gd name="T14" fmla="*/ 0 w 12"/>
                <a:gd name="T15" fmla="*/ 7 h 29"/>
                <a:gd name="T16" fmla="*/ 0 w 12"/>
                <a:gd name="T17" fmla="*/ 7 h 29"/>
                <a:gd name="T18" fmla="*/ 0 w 12"/>
                <a:gd name="T19" fmla="*/ 7 h 29"/>
                <a:gd name="T20" fmla="*/ 0 w 12"/>
                <a:gd name="T21" fmla="*/ 7 h 29"/>
                <a:gd name="T22" fmla="*/ 0 w 12"/>
                <a:gd name="T23" fmla="*/ 7 h 29"/>
                <a:gd name="T24" fmla="*/ 0 w 12"/>
                <a:gd name="T25" fmla="*/ 7 h 29"/>
                <a:gd name="T26" fmla="*/ 1 w 12"/>
                <a:gd name="T27" fmla="*/ 7 h 29"/>
                <a:gd name="T28" fmla="*/ 1 w 12"/>
                <a:gd name="T29" fmla="*/ 7 h 29"/>
                <a:gd name="T30" fmla="*/ 1 w 12"/>
                <a:gd name="T31" fmla="*/ 7 h 29"/>
                <a:gd name="T32" fmla="*/ 1 w 12"/>
                <a:gd name="T33" fmla="*/ 7 h 29"/>
                <a:gd name="T34" fmla="*/ 1 w 12"/>
                <a:gd name="T35" fmla="*/ 7 h 29"/>
                <a:gd name="T36" fmla="*/ 1 w 12"/>
                <a:gd name="T37" fmla="*/ 7 h 29"/>
                <a:gd name="T38" fmla="*/ 1 w 12"/>
                <a:gd name="T39" fmla="*/ 7 h 29"/>
                <a:gd name="T40" fmla="*/ 1 w 12"/>
                <a:gd name="T41" fmla="*/ 7 h 29"/>
                <a:gd name="T42" fmla="*/ 1 w 12"/>
                <a:gd name="T43" fmla="*/ 7 h 29"/>
                <a:gd name="T44" fmla="*/ 1 w 12"/>
                <a:gd name="T45" fmla="*/ 7 h 29"/>
                <a:gd name="T46" fmla="*/ 1 w 12"/>
                <a:gd name="T47" fmla="*/ 7 h 29"/>
                <a:gd name="T48" fmla="*/ 1 w 12"/>
                <a:gd name="T49" fmla="*/ 7 h 29"/>
                <a:gd name="T50" fmla="*/ 1 w 12"/>
                <a:gd name="T51" fmla="*/ 7 h 29"/>
                <a:gd name="T52" fmla="*/ 1 w 12"/>
                <a:gd name="T53" fmla="*/ 7 h 29"/>
                <a:gd name="T54" fmla="*/ 1 w 12"/>
                <a:gd name="T55" fmla="*/ 7 h 29"/>
                <a:gd name="T56" fmla="*/ 1 w 12"/>
                <a:gd name="T57" fmla="*/ 7 h 29"/>
                <a:gd name="T58" fmla="*/ 1 w 12"/>
                <a:gd name="T59" fmla="*/ 7 h 29"/>
                <a:gd name="T60" fmla="*/ 1 w 12"/>
                <a:gd name="T61" fmla="*/ 7 h 29"/>
                <a:gd name="T62" fmla="*/ 1 w 12"/>
                <a:gd name="T63" fmla="*/ 7 h 29"/>
                <a:gd name="T64" fmla="*/ 1 w 12"/>
                <a:gd name="T65" fmla="*/ 7 h 29"/>
                <a:gd name="T66" fmla="*/ 1 w 12"/>
                <a:gd name="T67" fmla="*/ 7 h 29"/>
                <a:gd name="T68" fmla="*/ 1 w 12"/>
                <a:gd name="T69" fmla="*/ 7 h 29"/>
                <a:gd name="T70" fmla="*/ 1 w 12"/>
                <a:gd name="T71" fmla="*/ 7 h 29"/>
                <a:gd name="T72" fmla="*/ 1 w 12"/>
                <a:gd name="T73" fmla="*/ 7 h 29"/>
                <a:gd name="T74" fmla="*/ 1 w 12"/>
                <a:gd name="T75" fmla="*/ 7 h 29"/>
                <a:gd name="T76" fmla="*/ 1 w 12"/>
                <a:gd name="T77" fmla="*/ 7 h 29"/>
                <a:gd name="T78" fmla="*/ 1 w 12"/>
                <a:gd name="T79" fmla="*/ 7 h 29"/>
                <a:gd name="T80" fmla="*/ 1 w 12"/>
                <a:gd name="T81" fmla="*/ 7 h 29"/>
                <a:gd name="T82" fmla="*/ 1 w 12"/>
                <a:gd name="T83" fmla="*/ 7 h 29"/>
                <a:gd name="T84" fmla="*/ 1 w 12"/>
                <a:gd name="T85" fmla="*/ 7 h 29"/>
                <a:gd name="T86" fmla="*/ 1 w 12"/>
                <a:gd name="T87" fmla="*/ 7 h 29"/>
                <a:gd name="T88" fmla="*/ 1 w 12"/>
                <a:gd name="T89" fmla="*/ 7 h 29"/>
                <a:gd name="T90" fmla="*/ 1 w 12"/>
                <a:gd name="T91" fmla="*/ 7 h 29"/>
                <a:gd name="T92" fmla="*/ 1 w 12"/>
                <a:gd name="T93" fmla="*/ 7 h 29"/>
                <a:gd name="T94" fmla="*/ 1 w 12"/>
                <a:gd name="T95" fmla="*/ 7 h 29"/>
                <a:gd name="T96" fmla="*/ 1 w 12"/>
                <a:gd name="T97" fmla="*/ 7 h 29"/>
                <a:gd name="T98" fmla="*/ 1 w 12"/>
                <a:gd name="T99" fmla="*/ 0 h 29"/>
                <a:gd name="T100" fmla="*/ 1 w 12"/>
                <a:gd name="T101" fmla="*/ 0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29"/>
                <a:gd name="T155" fmla="*/ 12 w 12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29">
                  <a:moveTo>
                    <a:pt x="0" y="29"/>
                  </a:moveTo>
                  <a:lnTo>
                    <a:pt x="0" y="29"/>
                  </a:lnTo>
                  <a:lnTo>
                    <a:pt x="0" y="20"/>
                  </a:lnTo>
                  <a:lnTo>
                    <a:pt x="12" y="20"/>
                  </a:lnTo>
                  <a:lnTo>
                    <a:pt x="12" y="10"/>
                  </a:lnTo>
                  <a:lnTo>
                    <a:pt x="12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66" name="Freeform 415"/>
            <p:cNvSpPr>
              <a:spLocks/>
            </p:cNvSpPr>
            <p:nvPr/>
          </p:nvSpPr>
          <p:spPr bwMode="auto">
            <a:xfrm rot="-5388437">
              <a:off x="4392" y="2911"/>
              <a:ext cx="8" cy="18"/>
            </a:xfrm>
            <a:custGeom>
              <a:avLst/>
              <a:gdLst>
                <a:gd name="T0" fmla="*/ 0 w 11"/>
                <a:gd name="T1" fmla="*/ 9 h 19"/>
                <a:gd name="T2" fmla="*/ 0 w 11"/>
                <a:gd name="T3" fmla="*/ 9 h 19"/>
                <a:gd name="T4" fmla="*/ 0 w 11"/>
                <a:gd name="T5" fmla="*/ 9 h 19"/>
                <a:gd name="T6" fmla="*/ 0 w 11"/>
                <a:gd name="T7" fmla="*/ 9 h 19"/>
                <a:gd name="T8" fmla="*/ 0 w 11"/>
                <a:gd name="T9" fmla="*/ 9 h 19"/>
                <a:gd name="T10" fmla="*/ 0 w 11"/>
                <a:gd name="T11" fmla="*/ 9 h 19"/>
                <a:gd name="T12" fmla="*/ 0 w 11"/>
                <a:gd name="T13" fmla="*/ 9 h 19"/>
                <a:gd name="T14" fmla="*/ 0 w 11"/>
                <a:gd name="T15" fmla="*/ 9 h 19"/>
                <a:gd name="T16" fmla="*/ 0 w 11"/>
                <a:gd name="T17" fmla="*/ 9 h 19"/>
                <a:gd name="T18" fmla="*/ 0 w 11"/>
                <a:gd name="T19" fmla="*/ 9 h 19"/>
                <a:gd name="T20" fmla="*/ 0 w 11"/>
                <a:gd name="T21" fmla="*/ 9 h 19"/>
                <a:gd name="T22" fmla="*/ 0 w 11"/>
                <a:gd name="T23" fmla="*/ 9 h 19"/>
                <a:gd name="T24" fmla="*/ 0 w 11"/>
                <a:gd name="T25" fmla="*/ 9 h 19"/>
                <a:gd name="T26" fmla="*/ 0 w 11"/>
                <a:gd name="T27" fmla="*/ 9 h 19"/>
                <a:gd name="T28" fmla="*/ 0 w 11"/>
                <a:gd name="T29" fmla="*/ 9 h 19"/>
                <a:gd name="T30" fmla="*/ 0 w 11"/>
                <a:gd name="T31" fmla="*/ 9 h 19"/>
                <a:gd name="T32" fmla="*/ 0 w 11"/>
                <a:gd name="T33" fmla="*/ 9 h 19"/>
                <a:gd name="T34" fmla="*/ 0 w 11"/>
                <a:gd name="T35" fmla="*/ 9 h 19"/>
                <a:gd name="T36" fmla="*/ 0 w 11"/>
                <a:gd name="T37" fmla="*/ 9 h 19"/>
                <a:gd name="T38" fmla="*/ 0 w 11"/>
                <a:gd name="T39" fmla="*/ 9 h 19"/>
                <a:gd name="T40" fmla="*/ 0 w 11"/>
                <a:gd name="T41" fmla="*/ 9 h 19"/>
                <a:gd name="T42" fmla="*/ 0 w 11"/>
                <a:gd name="T43" fmla="*/ 9 h 19"/>
                <a:gd name="T44" fmla="*/ 0 w 11"/>
                <a:gd name="T45" fmla="*/ 9 h 19"/>
                <a:gd name="T46" fmla="*/ 0 w 11"/>
                <a:gd name="T47" fmla="*/ 9 h 19"/>
                <a:gd name="T48" fmla="*/ 0 w 11"/>
                <a:gd name="T49" fmla="*/ 9 h 19"/>
                <a:gd name="T50" fmla="*/ 0 w 11"/>
                <a:gd name="T51" fmla="*/ 9 h 19"/>
                <a:gd name="T52" fmla="*/ 0 w 11"/>
                <a:gd name="T53" fmla="*/ 9 h 19"/>
                <a:gd name="T54" fmla="*/ 0 w 11"/>
                <a:gd name="T55" fmla="*/ 9 h 19"/>
                <a:gd name="T56" fmla="*/ 0 w 11"/>
                <a:gd name="T57" fmla="*/ 9 h 19"/>
                <a:gd name="T58" fmla="*/ 0 w 11"/>
                <a:gd name="T59" fmla="*/ 9 h 19"/>
                <a:gd name="T60" fmla="*/ 1 w 11"/>
                <a:gd name="T61" fmla="*/ 9 h 19"/>
                <a:gd name="T62" fmla="*/ 1 w 11"/>
                <a:gd name="T63" fmla="*/ 9 h 19"/>
                <a:gd name="T64" fmla="*/ 1 w 11"/>
                <a:gd name="T65" fmla="*/ 9 h 19"/>
                <a:gd name="T66" fmla="*/ 1 w 11"/>
                <a:gd name="T67" fmla="*/ 9 h 19"/>
                <a:gd name="T68" fmla="*/ 1 w 11"/>
                <a:gd name="T69" fmla="*/ 9 h 19"/>
                <a:gd name="T70" fmla="*/ 1 w 11"/>
                <a:gd name="T71" fmla="*/ 9 h 19"/>
                <a:gd name="T72" fmla="*/ 1 w 11"/>
                <a:gd name="T73" fmla="*/ 9 h 19"/>
                <a:gd name="T74" fmla="*/ 1 w 11"/>
                <a:gd name="T75" fmla="*/ 0 h 19"/>
                <a:gd name="T76" fmla="*/ 1 w 11"/>
                <a:gd name="T77" fmla="*/ 0 h 19"/>
                <a:gd name="T78" fmla="*/ 1 w 11"/>
                <a:gd name="T79" fmla="*/ 0 h 19"/>
                <a:gd name="T80" fmla="*/ 1 w 11"/>
                <a:gd name="T81" fmla="*/ 0 h 19"/>
                <a:gd name="T82" fmla="*/ 1 w 11"/>
                <a:gd name="T83" fmla="*/ 0 h 19"/>
                <a:gd name="T84" fmla="*/ 1 w 11"/>
                <a:gd name="T85" fmla="*/ 0 h 19"/>
                <a:gd name="T86" fmla="*/ 1 w 11"/>
                <a:gd name="T87" fmla="*/ 0 h 19"/>
                <a:gd name="T88" fmla="*/ 1 w 11"/>
                <a:gd name="T89" fmla="*/ 0 h 19"/>
                <a:gd name="T90" fmla="*/ 1 w 11"/>
                <a:gd name="T91" fmla="*/ 0 h 19"/>
                <a:gd name="T92" fmla="*/ 1 w 11"/>
                <a:gd name="T93" fmla="*/ 0 h 19"/>
                <a:gd name="T94" fmla="*/ 1 w 11"/>
                <a:gd name="T95" fmla="*/ 0 h 19"/>
                <a:gd name="T96" fmla="*/ 1 w 11"/>
                <a:gd name="T97" fmla="*/ 0 h 19"/>
                <a:gd name="T98" fmla="*/ 1 w 11"/>
                <a:gd name="T99" fmla="*/ 0 h 19"/>
                <a:gd name="T100" fmla="*/ 1 w 11"/>
                <a:gd name="T101" fmla="*/ 0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19"/>
                <a:gd name="T155" fmla="*/ 11 w 11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19">
                  <a:moveTo>
                    <a:pt x="0" y="19"/>
                  </a:moveTo>
                  <a:lnTo>
                    <a:pt x="0" y="19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67" name="Freeform 416"/>
            <p:cNvSpPr>
              <a:spLocks/>
            </p:cNvSpPr>
            <p:nvPr/>
          </p:nvSpPr>
          <p:spPr bwMode="auto">
            <a:xfrm rot="-5388437">
              <a:off x="4369" y="2897"/>
              <a:ext cx="9" cy="27"/>
            </a:xfrm>
            <a:custGeom>
              <a:avLst/>
              <a:gdLst>
                <a:gd name="T0" fmla="*/ 0 w 12"/>
                <a:gd name="T1" fmla="*/ 5 h 30"/>
                <a:gd name="T2" fmla="*/ 0 w 12"/>
                <a:gd name="T3" fmla="*/ 5 h 30"/>
                <a:gd name="T4" fmla="*/ 0 w 12"/>
                <a:gd name="T5" fmla="*/ 5 h 30"/>
                <a:gd name="T6" fmla="*/ 0 w 12"/>
                <a:gd name="T7" fmla="*/ 5 h 30"/>
                <a:gd name="T8" fmla="*/ 0 w 12"/>
                <a:gd name="T9" fmla="*/ 5 h 30"/>
                <a:gd name="T10" fmla="*/ 0 w 12"/>
                <a:gd name="T11" fmla="*/ 5 h 30"/>
                <a:gd name="T12" fmla="*/ 0 w 12"/>
                <a:gd name="T13" fmla="*/ 5 h 30"/>
                <a:gd name="T14" fmla="*/ 0 w 12"/>
                <a:gd name="T15" fmla="*/ 5 h 30"/>
                <a:gd name="T16" fmla="*/ 0 w 12"/>
                <a:gd name="T17" fmla="*/ 5 h 30"/>
                <a:gd name="T18" fmla="*/ 0 w 12"/>
                <a:gd name="T19" fmla="*/ 5 h 30"/>
                <a:gd name="T20" fmla="*/ 0 w 12"/>
                <a:gd name="T21" fmla="*/ 5 h 30"/>
                <a:gd name="T22" fmla="*/ 0 w 12"/>
                <a:gd name="T23" fmla="*/ 5 h 30"/>
                <a:gd name="T24" fmla="*/ 0 w 12"/>
                <a:gd name="T25" fmla="*/ 5 h 30"/>
                <a:gd name="T26" fmla="*/ 0 w 12"/>
                <a:gd name="T27" fmla="*/ 5 h 30"/>
                <a:gd name="T28" fmla="*/ 0 w 12"/>
                <a:gd name="T29" fmla="*/ 5 h 30"/>
                <a:gd name="T30" fmla="*/ 0 w 12"/>
                <a:gd name="T31" fmla="*/ 5 h 30"/>
                <a:gd name="T32" fmla="*/ 0 w 12"/>
                <a:gd name="T33" fmla="*/ 5 h 30"/>
                <a:gd name="T34" fmla="*/ 0 w 12"/>
                <a:gd name="T35" fmla="*/ 5 h 30"/>
                <a:gd name="T36" fmla="*/ 0 w 12"/>
                <a:gd name="T37" fmla="*/ 5 h 30"/>
                <a:gd name="T38" fmla="*/ 0 w 12"/>
                <a:gd name="T39" fmla="*/ 5 h 30"/>
                <a:gd name="T40" fmla="*/ 0 w 12"/>
                <a:gd name="T41" fmla="*/ 5 h 30"/>
                <a:gd name="T42" fmla="*/ 0 w 12"/>
                <a:gd name="T43" fmla="*/ 5 h 30"/>
                <a:gd name="T44" fmla="*/ 0 w 12"/>
                <a:gd name="T45" fmla="*/ 5 h 30"/>
                <a:gd name="T46" fmla="*/ 0 w 12"/>
                <a:gd name="T47" fmla="*/ 5 h 30"/>
                <a:gd name="T48" fmla="*/ 0 w 12"/>
                <a:gd name="T49" fmla="*/ 5 h 30"/>
                <a:gd name="T50" fmla="*/ 0 w 12"/>
                <a:gd name="T51" fmla="*/ 5 h 30"/>
                <a:gd name="T52" fmla="*/ 0 w 12"/>
                <a:gd name="T53" fmla="*/ 5 h 30"/>
                <a:gd name="T54" fmla="*/ 0 w 12"/>
                <a:gd name="T55" fmla="*/ 5 h 30"/>
                <a:gd name="T56" fmla="*/ 0 w 12"/>
                <a:gd name="T57" fmla="*/ 5 h 30"/>
                <a:gd name="T58" fmla="*/ 0 w 12"/>
                <a:gd name="T59" fmla="*/ 5 h 30"/>
                <a:gd name="T60" fmla="*/ 0 w 12"/>
                <a:gd name="T61" fmla="*/ 5 h 30"/>
                <a:gd name="T62" fmla="*/ 0 w 12"/>
                <a:gd name="T63" fmla="*/ 5 h 30"/>
                <a:gd name="T64" fmla="*/ 0 w 12"/>
                <a:gd name="T65" fmla="*/ 5 h 30"/>
                <a:gd name="T66" fmla="*/ 0 w 12"/>
                <a:gd name="T67" fmla="*/ 5 h 30"/>
                <a:gd name="T68" fmla="*/ 0 w 12"/>
                <a:gd name="T69" fmla="*/ 5 h 30"/>
                <a:gd name="T70" fmla="*/ 0 w 12"/>
                <a:gd name="T71" fmla="*/ 5 h 30"/>
                <a:gd name="T72" fmla="*/ 0 w 12"/>
                <a:gd name="T73" fmla="*/ 5 h 30"/>
                <a:gd name="T74" fmla="*/ 0 w 12"/>
                <a:gd name="T75" fmla="*/ 5 h 30"/>
                <a:gd name="T76" fmla="*/ 0 w 12"/>
                <a:gd name="T77" fmla="*/ 5 h 30"/>
                <a:gd name="T78" fmla="*/ 0 w 12"/>
                <a:gd name="T79" fmla="*/ 5 h 30"/>
                <a:gd name="T80" fmla="*/ 0 w 12"/>
                <a:gd name="T81" fmla="*/ 5 h 30"/>
                <a:gd name="T82" fmla="*/ 0 w 12"/>
                <a:gd name="T83" fmla="*/ 0 h 30"/>
                <a:gd name="T84" fmla="*/ 0 w 12"/>
                <a:gd name="T85" fmla="*/ 0 h 30"/>
                <a:gd name="T86" fmla="*/ 0 w 12"/>
                <a:gd name="T87" fmla="*/ 0 h 30"/>
                <a:gd name="T88" fmla="*/ 0 w 12"/>
                <a:gd name="T89" fmla="*/ 0 h 30"/>
                <a:gd name="T90" fmla="*/ 0 w 12"/>
                <a:gd name="T91" fmla="*/ 0 h 30"/>
                <a:gd name="T92" fmla="*/ 0 w 12"/>
                <a:gd name="T93" fmla="*/ 0 h 30"/>
                <a:gd name="T94" fmla="*/ 2 w 12"/>
                <a:gd name="T95" fmla="*/ 0 h 30"/>
                <a:gd name="T96" fmla="*/ 2 w 12"/>
                <a:gd name="T97" fmla="*/ 0 h 30"/>
                <a:gd name="T98" fmla="*/ 2 w 12"/>
                <a:gd name="T99" fmla="*/ 0 h 30"/>
                <a:gd name="T100" fmla="*/ 2 w 12"/>
                <a:gd name="T101" fmla="*/ 0 h 3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30"/>
                <a:gd name="T155" fmla="*/ 12 w 12"/>
                <a:gd name="T156" fmla="*/ 30 h 3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30">
                  <a:moveTo>
                    <a:pt x="0" y="30"/>
                  </a:moveTo>
                  <a:lnTo>
                    <a:pt x="0" y="30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2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68" name="Freeform 417"/>
            <p:cNvSpPr>
              <a:spLocks/>
            </p:cNvSpPr>
            <p:nvPr/>
          </p:nvSpPr>
          <p:spPr bwMode="auto">
            <a:xfrm rot="-5388437">
              <a:off x="4346" y="2891"/>
              <a:ext cx="1" cy="27"/>
            </a:xfrm>
            <a:custGeom>
              <a:avLst/>
              <a:gdLst>
                <a:gd name="T0" fmla="*/ 0 w 1"/>
                <a:gd name="T1" fmla="*/ 7 h 29"/>
                <a:gd name="T2" fmla="*/ 0 w 1"/>
                <a:gd name="T3" fmla="*/ 7 h 29"/>
                <a:gd name="T4" fmla="*/ 0 w 1"/>
                <a:gd name="T5" fmla="*/ 7 h 29"/>
                <a:gd name="T6" fmla="*/ 0 w 1"/>
                <a:gd name="T7" fmla="*/ 7 h 29"/>
                <a:gd name="T8" fmla="*/ 0 w 1"/>
                <a:gd name="T9" fmla="*/ 7 h 29"/>
                <a:gd name="T10" fmla="*/ 0 w 1"/>
                <a:gd name="T11" fmla="*/ 7 h 29"/>
                <a:gd name="T12" fmla="*/ 0 w 1"/>
                <a:gd name="T13" fmla="*/ 7 h 29"/>
                <a:gd name="T14" fmla="*/ 0 w 1"/>
                <a:gd name="T15" fmla="*/ 7 h 29"/>
                <a:gd name="T16" fmla="*/ 0 w 1"/>
                <a:gd name="T17" fmla="*/ 7 h 29"/>
                <a:gd name="T18" fmla="*/ 0 w 1"/>
                <a:gd name="T19" fmla="*/ 7 h 29"/>
                <a:gd name="T20" fmla="*/ 0 w 1"/>
                <a:gd name="T21" fmla="*/ 7 h 29"/>
                <a:gd name="T22" fmla="*/ 0 w 1"/>
                <a:gd name="T23" fmla="*/ 7 h 29"/>
                <a:gd name="T24" fmla="*/ 0 w 1"/>
                <a:gd name="T25" fmla="*/ 7 h 29"/>
                <a:gd name="T26" fmla="*/ 0 w 1"/>
                <a:gd name="T27" fmla="*/ 7 h 29"/>
                <a:gd name="T28" fmla="*/ 0 w 1"/>
                <a:gd name="T29" fmla="*/ 7 h 29"/>
                <a:gd name="T30" fmla="*/ 0 w 1"/>
                <a:gd name="T31" fmla="*/ 7 h 29"/>
                <a:gd name="T32" fmla="*/ 0 w 1"/>
                <a:gd name="T33" fmla="*/ 7 h 29"/>
                <a:gd name="T34" fmla="*/ 0 w 1"/>
                <a:gd name="T35" fmla="*/ 7 h 29"/>
                <a:gd name="T36" fmla="*/ 0 w 1"/>
                <a:gd name="T37" fmla="*/ 7 h 29"/>
                <a:gd name="T38" fmla="*/ 0 w 1"/>
                <a:gd name="T39" fmla="*/ 7 h 29"/>
                <a:gd name="T40" fmla="*/ 0 w 1"/>
                <a:gd name="T41" fmla="*/ 7 h 29"/>
                <a:gd name="T42" fmla="*/ 0 w 1"/>
                <a:gd name="T43" fmla="*/ 7 h 29"/>
                <a:gd name="T44" fmla="*/ 0 w 1"/>
                <a:gd name="T45" fmla="*/ 7 h 29"/>
                <a:gd name="T46" fmla="*/ 0 w 1"/>
                <a:gd name="T47" fmla="*/ 7 h 29"/>
                <a:gd name="T48" fmla="*/ 0 w 1"/>
                <a:gd name="T49" fmla="*/ 7 h 29"/>
                <a:gd name="T50" fmla="*/ 0 w 1"/>
                <a:gd name="T51" fmla="*/ 7 h 29"/>
                <a:gd name="T52" fmla="*/ 0 w 1"/>
                <a:gd name="T53" fmla="*/ 7 h 29"/>
                <a:gd name="T54" fmla="*/ 0 w 1"/>
                <a:gd name="T55" fmla="*/ 7 h 29"/>
                <a:gd name="T56" fmla="*/ 0 w 1"/>
                <a:gd name="T57" fmla="*/ 7 h 29"/>
                <a:gd name="T58" fmla="*/ 0 w 1"/>
                <a:gd name="T59" fmla="*/ 7 h 29"/>
                <a:gd name="T60" fmla="*/ 0 w 1"/>
                <a:gd name="T61" fmla="*/ 7 h 29"/>
                <a:gd name="T62" fmla="*/ 0 w 1"/>
                <a:gd name="T63" fmla="*/ 7 h 29"/>
                <a:gd name="T64" fmla="*/ 0 w 1"/>
                <a:gd name="T65" fmla="*/ 7 h 29"/>
                <a:gd name="T66" fmla="*/ 0 w 1"/>
                <a:gd name="T67" fmla="*/ 7 h 29"/>
                <a:gd name="T68" fmla="*/ 0 w 1"/>
                <a:gd name="T69" fmla="*/ 7 h 29"/>
                <a:gd name="T70" fmla="*/ 0 w 1"/>
                <a:gd name="T71" fmla="*/ 7 h 29"/>
                <a:gd name="T72" fmla="*/ 0 w 1"/>
                <a:gd name="T73" fmla="*/ 7 h 29"/>
                <a:gd name="T74" fmla="*/ 0 w 1"/>
                <a:gd name="T75" fmla="*/ 7 h 29"/>
                <a:gd name="T76" fmla="*/ 0 w 1"/>
                <a:gd name="T77" fmla="*/ 7 h 29"/>
                <a:gd name="T78" fmla="*/ 0 w 1"/>
                <a:gd name="T79" fmla="*/ 7 h 29"/>
                <a:gd name="T80" fmla="*/ 0 w 1"/>
                <a:gd name="T81" fmla="*/ 7 h 29"/>
                <a:gd name="T82" fmla="*/ 0 w 1"/>
                <a:gd name="T83" fmla="*/ 7 h 29"/>
                <a:gd name="T84" fmla="*/ 0 w 1"/>
                <a:gd name="T85" fmla="*/ 7 h 29"/>
                <a:gd name="T86" fmla="*/ 0 w 1"/>
                <a:gd name="T87" fmla="*/ 7 h 29"/>
                <a:gd name="T88" fmla="*/ 0 w 1"/>
                <a:gd name="T89" fmla="*/ 0 h 29"/>
                <a:gd name="T90" fmla="*/ 0 w 1"/>
                <a:gd name="T91" fmla="*/ 0 h 29"/>
                <a:gd name="T92" fmla="*/ 0 w 1"/>
                <a:gd name="T93" fmla="*/ 0 h 29"/>
                <a:gd name="T94" fmla="*/ 0 w 1"/>
                <a:gd name="T95" fmla="*/ 0 h 29"/>
                <a:gd name="T96" fmla="*/ 0 w 1"/>
                <a:gd name="T97" fmla="*/ 0 h 29"/>
                <a:gd name="T98" fmla="*/ 0 w 1"/>
                <a:gd name="T99" fmla="*/ 0 h 29"/>
                <a:gd name="T100" fmla="*/ 0 w 1"/>
                <a:gd name="T101" fmla="*/ 0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"/>
                <a:gd name="T154" fmla="*/ 0 h 29"/>
                <a:gd name="T155" fmla="*/ 1 w 1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" h="29">
                  <a:moveTo>
                    <a:pt x="0" y="29"/>
                  </a:moveTo>
                  <a:lnTo>
                    <a:pt x="0" y="29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69" name="Freeform 418"/>
            <p:cNvSpPr>
              <a:spLocks/>
            </p:cNvSpPr>
            <p:nvPr/>
          </p:nvSpPr>
          <p:spPr bwMode="auto">
            <a:xfrm rot="-5388437">
              <a:off x="4316" y="2888"/>
              <a:ext cx="8" cy="27"/>
            </a:xfrm>
            <a:custGeom>
              <a:avLst/>
              <a:gdLst>
                <a:gd name="T0" fmla="*/ 0 w 11"/>
                <a:gd name="T1" fmla="*/ 7 h 29"/>
                <a:gd name="T2" fmla="*/ 0 w 11"/>
                <a:gd name="T3" fmla="*/ 7 h 29"/>
                <a:gd name="T4" fmla="*/ 0 w 11"/>
                <a:gd name="T5" fmla="*/ 7 h 29"/>
                <a:gd name="T6" fmla="*/ 0 w 11"/>
                <a:gd name="T7" fmla="*/ 7 h 29"/>
                <a:gd name="T8" fmla="*/ 0 w 11"/>
                <a:gd name="T9" fmla="*/ 7 h 29"/>
                <a:gd name="T10" fmla="*/ 0 w 11"/>
                <a:gd name="T11" fmla="*/ 7 h 29"/>
                <a:gd name="T12" fmla="*/ 0 w 11"/>
                <a:gd name="T13" fmla="*/ 7 h 29"/>
                <a:gd name="T14" fmla="*/ 0 w 11"/>
                <a:gd name="T15" fmla="*/ 7 h 29"/>
                <a:gd name="T16" fmla="*/ 0 w 11"/>
                <a:gd name="T17" fmla="*/ 7 h 29"/>
                <a:gd name="T18" fmla="*/ 0 w 11"/>
                <a:gd name="T19" fmla="*/ 7 h 29"/>
                <a:gd name="T20" fmla="*/ 0 w 11"/>
                <a:gd name="T21" fmla="*/ 7 h 29"/>
                <a:gd name="T22" fmla="*/ 0 w 11"/>
                <a:gd name="T23" fmla="*/ 7 h 29"/>
                <a:gd name="T24" fmla="*/ 0 w 11"/>
                <a:gd name="T25" fmla="*/ 7 h 29"/>
                <a:gd name="T26" fmla="*/ 0 w 11"/>
                <a:gd name="T27" fmla="*/ 7 h 29"/>
                <a:gd name="T28" fmla="*/ 1 w 11"/>
                <a:gd name="T29" fmla="*/ 7 h 29"/>
                <a:gd name="T30" fmla="*/ 1 w 11"/>
                <a:gd name="T31" fmla="*/ 7 h 29"/>
                <a:gd name="T32" fmla="*/ 1 w 11"/>
                <a:gd name="T33" fmla="*/ 7 h 29"/>
                <a:gd name="T34" fmla="*/ 1 w 11"/>
                <a:gd name="T35" fmla="*/ 7 h 29"/>
                <a:gd name="T36" fmla="*/ 1 w 11"/>
                <a:gd name="T37" fmla="*/ 7 h 29"/>
                <a:gd name="T38" fmla="*/ 1 w 11"/>
                <a:gd name="T39" fmla="*/ 7 h 29"/>
                <a:gd name="T40" fmla="*/ 1 w 11"/>
                <a:gd name="T41" fmla="*/ 7 h 29"/>
                <a:gd name="T42" fmla="*/ 1 w 11"/>
                <a:gd name="T43" fmla="*/ 7 h 29"/>
                <a:gd name="T44" fmla="*/ 1 w 11"/>
                <a:gd name="T45" fmla="*/ 7 h 29"/>
                <a:gd name="T46" fmla="*/ 1 w 11"/>
                <a:gd name="T47" fmla="*/ 7 h 29"/>
                <a:gd name="T48" fmla="*/ 1 w 11"/>
                <a:gd name="T49" fmla="*/ 7 h 29"/>
                <a:gd name="T50" fmla="*/ 1 w 11"/>
                <a:gd name="T51" fmla="*/ 7 h 29"/>
                <a:gd name="T52" fmla="*/ 1 w 11"/>
                <a:gd name="T53" fmla="*/ 7 h 29"/>
                <a:gd name="T54" fmla="*/ 1 w 11"/>
                <a:gd name="T55" fmla="*/ 7 h 29"/>
                <a:gd name="T56" fmla="*/ 1 w 11"/>
                <a:gd name="T57" fmla="*/ 7 h 29"/>
                <a:gd name="T58" fmla="*/ 1 w 11"/>
                <a:gd name="T59" fmla="*/ 7 h 29"/>
                <a:gd name="T60" fmla="*/ 1 w 11"/>
                <a:gd name="T61" fmla="*/ 7 h 29"/>
                <a:gd name="T62" fmla="*/ 1 w 11"/>
                <a:gd name="T63" fmla="*/ 7 h 29"/>
                <a:gd name="T64" fmla="*/ 1 w 11"/>
                <a:gd name="T65" fmla="*/ 7 h 29"/>
                <a:gd name="T66" fmla="*/ 1 w 11"/>
                <a:gd name="T67" fmla="*/ 7 h 29"/>
                <a:gd name="T68" fmla="*/ 1 w 11"/>
                <a:gd name="T69" fmla="*/ 7 h 29"/>
                <a:gd name="T70" fmla="*/ 1 w 11"/>
                <a:gd name="T71" fmla="*/ 7 h 29"/>
                <a:gd name="T72" fmla="*/ 1 w 11"/>
                <a:gd name="T73" fmla="*/ 7 h 29"/>
                <a:gd name="T74" fmla="*/ 1 w 11"/>
                <a:gd name="T75" fmla="*/ 7 h 29"/>
                <a:gd name="T76" fmla="*/ 1 w 11"/>
                <a:gd name="T77" fmla="*/ 7 h 29"/>
                <a:gd name="T78" fmla="*/ 1 w 11"/>
                <a:gd name="T79" fmla="*/ 7 h 29"/>
                <a:gd name="T80" fmla="*/ 1 w 11"/>
                <a:gd name="T81" fmla="*/ 7 h 29"/>
                <a:gd name="T82" fmla="*/ 1 w 11"/>
                <a:gd name="T83" fmla="*/ 7 h 29"/>
                <a:gd name="T84" fmla="*/ 1 w 11"/>
                <a:gd name="T85" fmla="*/ 7 h 29"/>
                <a:gd name="T86" fmla="*/ 1 w 11"/>
                <a:gd name="T87" fmla="*/ 7 h 29"/>
                <a:gd name="T88" fmla="*/ 1 w 11"/>
                <a:gd name="T89" fmla="*/ 7 h 29"/>
                <a:gd name="T90" fmla="*/ 1 w 11"/>
                <a:gd name="T91" fmla="*/ 7 h 29"/>
                <a:gd name="T92" fmla="*/ 1 w 11"/>
                <a:gd name="T93" fmla="*/ 7 h 29"/>
                <a:gd name="T94" fmla="*/ 1 w 11"/>
                <a:gd name="T95" fmla="*/ 7 h 29"/>
                <a:gd name="T96" fmla="*/ 1 w 11"/>
                <a:gd name="T97" fmla="*/ 7 h 29"/>
                <a:gd name="T98" fmla="*/ 1 w 11"/>
                <a:gd name="T99" fmla="*/ 7 h 29"/>
                <a:gd name="T100" fmla="*/ 1 w 11"/>
                <a:gd name="T101" fmla="*/ 0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29"/>
                <a:gd name="T155" fmla="*/ 11 w 11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29">
                  <a:moveTo>
                    <a:pt x="0" y="29"/>
                  </a:moveTo>
                  <a:lnTo>
                    <a:pt x="0" y="29"/>
                  </a:lnTo>
                  <a:lnTo>
                    <a:pt x="0" y="19"/>
                  </a:lnTo>
                  <a:lnTo>
                    <a:pt x="11" y="19"/>
                  </a:lnTo>
                  <a:lnTo>
                    <a:pt x="11" y="10"/>
                  </a:lnTo>
                  <a:lnTo>
                    <a:pt x="11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70" name="Freeform 419"/>
            <p:cNvSpPr>
              <a:spLocks/>
            </p:cNvSpPr>
            <p:nvPr/>
          </p:nvSpPr>
          <p:spPr bwMode="auto">
            <a:xfrm rot="-5388437">
              <a:off x="4293" y="2885"/>
              <a:ext cx="8" cy="18"/>
            </a:xfrm>
            <a:custGeom>
              <a:avLst/>
              <a:gdLst>
                <a:gd name="T0" fmla="*/ 0 w 12"/>
                <a:gd name="T1" fmla="*/ 5 h 20"/>
                <a:gd name="T2" fmla="*/ 0 w 12"/>
                <a:gd name="T3" fmla="*/ 5 h 20"/>
                <a:gd name="T4" fmla="*/ 0 w 12"/>
                <a:gd name="T5" fmla="*/ 5 h 20"/>
                <a:gd name="T6" fmla="*/ 0 w 12"/>
                <a:gd name="T7" fmla="*/ 5 h 20"/>
                <a:gd name="T8" fmla="*/ 0 w 12"/>
                <a:gd name="T9" fmla="*/ 5 h 20"/>
                <a:gd name="T10" fmla="*/ 0 w 12"/>
                <a:gd name="T11" fmla="*/ 5 h 20"/>
                <a:gd name="T12" fmla="*/ 0 w 12"/>
                <a:gd name="T13" fmla="*/ 5 h 20"/>
                <a:gd name="T14" fmla="*/ 0 w 12"/>
                <a:gd name="T15" fmla="*/ 5 h 20"/>
                <a:gd name="T16" fmla="*/ 0 w 12"/>
                <a:gd name="T17" fmla="*/ 5 h 20"/>
                <a:gd name="T18" fmla="*/ 0 w 12"/>
                <a:gd name="T19" fmla="*/ 5 h 20"/>
                <a:gd name="T20" fmla="*/ 0 w 12"/>
                <a:gd name="T21" fmla="*/ 5 h 20"/>
                <a:gd name="T22" fmla="*/ 0 w 12"/>
                <a:gd name="T23" fmla="*/ 5 h 20"/>
                <a:gd name="T24" fmla="*/ 0 w 12"/>
                <a:gd name="T25" fmla="*/ 5 h 20"/>
                <a:gd name="T26" fmla="*/ 0 w 12"/>
                <a:gd name="T27" fmla="*/ 5 h 20"/>
                <a:gd name="T28" fmla="*/ 0 w 12"/>
                <a:gd name="T29" fmla="*/ 5 h 20"/>
                <a:gd name="T30" fmla="*/ 0 w 12"/>
                <a:gd name="T31" fmla="*/ 5 h 20"/>
                <a:gd name="T32" fmla="*/ 0 w 12"/>
                <a:gd name="T33" fmla="*/ 5 h 20"/>
                <a:gd name="T34" fmla="*/ 0 w 12"/>
                <a:gd name="T35" fmla="*/ 5 h 20"/>
                <a:gd name="T36" fmla="*/ 0 w 12"/>
                <a:gd name="T37" fmla="*/ 5 h 20"/>
                <a:gd name="T38" fmla="*/ 0 w 12"/>
                <a:gd name="T39" fmla="*/ 5 h 20"/>
                <a:gd name="T40" fmla="*/ 0 w 12"/>
                <a:gd name="T41" fmla="*/ 5 h 20"/>
                <a:gd name="T42" fmla="*/ 0 w 12"/>
                <a:gd name="T43" fmla="*/ 5 h 20"/>
                <a:gd name="T44" fmla="*/ 0 w 12"/>
                <a:gd name="T45" fmla="*/ 5 h 20"/>
                <a:gd name="T46" fmla="*/ 0 w 12"/>
                <a:gd name="T47" fmla="*/ 5 h 20"/>
                <a:gd name="T48" fmla="*/ 0 w 12"/>
                <a:gd name="T49" fmla="*/ 5 h 20"/>
                <a:gd name="T50" fmla="*/ 0 w 12"/>
                <a:gd name="T51" fmla="*/ 5 h 20"/>
                <a:gd name="T52" fmla="*/ 0 w 12"/>
                <a:gd name="T53" fmla="*/ 5 h 20"/>
                <a:gd name="T54" fmla="*/ 0 w 12"/>
                <a:gd name="T55" fmla="*/ 5 h 20"/>
                <a:gd name="T56" fmla="*/ 0 w 12"/>
                <a:gd name="T57" fmla="*/ 5 h 20"/>
                <a:gd name="T58" fmla="*/ 0 w 12"/>
                <a:gd name="T59" fmla="*/ 5 h 20"/>
                <a:gd name="T60" fmla="*/ 0 w 12"/>
                <a:gd name="T61" fmla="*/ 5 h 20"/>
                <a:gd name="T62" fmla="*/ 1 w 12"/>
                <a:gd name="T63" fmla="*/ 5 h 20"/>
                <a:gd name="T64" fmla="*/ 1 w 12"/>
                <a:gd name="T65" fmla="*/ 5 h 20"/>
                <a:gd name="T66" fmla="*/ 1 w 12"/>
                <a:gd name="T67" fmla="*/ 5 h 20"/>
                <a:gd name="T68" fmla="*/ 1 w 12"/>
                <a:gd name="T69" fmla="*/ 5 h 20"/>
                <a:gd name="T70" fmla="*/ 1 w 12"/>
                <a:gd name="T71" fmla="*/ 5 h 20"/>
                <a:gd name="T72" fmla="*/ 1 w 12"/>
                <a:gd name="T73" fmla="*/ 5 h 20"/>
                <a:gd name="T74" fmla="*/ 1 w 12"/>
                <a:gd name="T75" fmla="*/ 5 h 20"/>
                <a:gd name="T76" fmla="*/ 1 w 12"/>
                <a:gd name="T77" fmla="*/ 5 h 20"/>
                <a:gd name="T78" fmla="*/ 1 w 12"/>
                <a:gd name="T79" fmla="*/ 5 h 20"/>
                <a:gd name="T80" fmla="*/ 1 w 12"/>
                <a:gd name="T81" fmla="*/ 0 h 20"/>
                <a:gd name="T82" fmla="*/ 1 w 12"/>
                <a:gd name="T83" fmla="*/ 0 h 20"/>
                <a:gd name="T84" fmla="*/ 1 w 12"/>
                <a:gd name="T85" fmla="*/ 0 h 20"/>
                <a:gd name="T86" fmla="*/ 1 w 12"/>
                <a:gd name="T87" fmla="*/ 0 h 20"/>
                <a:gd name="T88" fmla="*/ 1 w 12"/>
                <a:gd name="T89" fmla="*/ 0 h 20"/>
                <a:gd name="T90" fmla="*/ 1 w 12"/>
                <a:gd name="T91" fmla="*/ 0 h 20"/>
                <a:gd name="T92" fmla="*/ 1 w 12"/>
                <a:gd name="T93" fmla="*/ 0 h 20"/>
                <a:gd name="T94" fmla="*/ 1 w 12"/>
                <a:gd name="T95" fmla="*/ 0 h 20"/>
                <a:gd name="T96" fmla="*/ 1 w 12"/>
                <a:gd name="T97" fmla="*/ 0 h 20"/>
                <a:gd name="T98" fmla="*/ 1 w 12"/>
                <a:gd name="T99" fmla="*/ 0 h 20"/>
                <a:gd name="T100" fmla="*/ 1 w 12"/>
                <a:gd name="T101" fmla="*/ 0 h 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20"/>
                <a:gd name="T155" fmla="*/ 12 w 12"/>
                <a:gd name="T156" fmla="*/ 20 h 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20">
                  <a:moveTo>
                    <a:pt x="0" y="20"/>
                  </a:moveTo>
                  <a:lnTo>
                    <a:pt x="0" y="20"/>
                  </a:lnTo>
                  <a:lnTo>
                    <a:pt x="0" y="10"/>
                  </a:lnTo>
                  <a:lnTo>
                    <a:pt x="12" y="10"/>
                  </a:lnTo>
                  <a:lnTo>
                    <a:pt x="12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71" name="Freeform 420"/>
            <p:cNvSpPr>
              <a:spLocks/>
            </p:cNvSpPr>
            <p:nvPr/>
          </p:nvSpPr>
          <p:spPr bwMode="auto">
            <a:xfrm rot="-5388437">
              <a:off x="4274" y="2876"/>
              <a:ext cx="9" cy="18"/>
            </a:xfrm>
            <a:custGeom>
              <a:avLst/>
              <a:gdLst>
                <a:gd name="T0" fmla="*/ 0 w 12"/>
                <a:gd name="T1" fmla="*/ 9 h 19"/>
                <a:gd name="T2" fmla="*/ 0 w 12"/>
                <a:gd name="T3" fmla="*/ 9 h 19"/>
                <a:gd name="T4" fmla="*/ 0 w 12"/>
                <a:gd name="T5" fmla="*/ 9 h 19"/>
                <a:gd name="T6" fmla="*/ 0 w 12"/>
                <a:gd name="T7" fmla="*/ 9 h 19"/>
                <a:gd name="T8" fmla="*/ 0 w 12"/>
                <a:gd name="T9" fmla="*/ 9 h 19"/>
                <a:gd name="T10" fmla="*/ 0 w 12"/>
                <a:gd name="T11" fmla="*/ 9 h 19"/>
                <a:gd name="T12" fmla="*/ 0 w 12"/>
                <a:gd name="T13" fmla="*/ 9 h 19"/>
                <a:gd name="T14" fmla="*/ 0 w 12"/>
                <a:gd name="T15" fmla="*/ 9 h 19"/>
                <a:gd name="T16" fmla="*/ 0 w 12"/>
                <a:gd name="T17" fmla="*/ 9 h 19"/>
                <a:gd name="T18" fmla="*/ 0 w 12"/>
                <a:gd name="T19" fmla="*/ 9 h 19"/>
                <a:gd name="T20" fmla="*/ 0 w 12"/>
                <a:gd name="T21" fmla="*/ 9 h 19"/>
                <a:gd name="T22" fmla="*/ 0 w 12"/>
                <a:gd name="T23" fmla="*/ 9 h 19"/>
                <a:gd name="T24" fmla="*/ 0 w 12"/>
                <a:gd name="T25" fmla="*/ 9 h 19"/>
                <a:gd name="T26" fmla="*/ 0 w 12"/>
                <a:gd name="T27" fmla="*/ 9 h 19"/>
                <a:gd name="T28" fmla="*/ 0 w 12"/>
                <a:gd name="T29" fmla="*/ 9 h 19"/>
                <a:gd name="T30" fmla="*/ 0 w 12"/>
                <a:gd name="T31" fmla="*/ 9 h 19"/>
                <a:gd name="T32" fmla="*/ 0 w 12"/>
                <a:gd name="T33" fmla="*/ 9 h 19"/>
                <a:gd name="T34" fmla="*/ 0 w 12"/>
                <a:gd name="T35" fmla="*/ 9 h 19"/>
                <a:gd name="T36" fmla="*/ 0 w 12"/>
                <a:gd name="T37" fmla="*/ 9 h 19"/>
                <a:gd name="T38" fmla="*/ 0 w 12"/>
                <a:gd name="T39" fmla="*/ 9 h 19"/>
                <a:gd name="T40" fmla="*/ 0 w 12"/>
                <a:gd name="T41" fmla="*/ 9 h 19"/>
                <a:gd name="T42" fmla="*/ 0 w 12"/>
                <a:gd name="T43" fmla="*/ 9 h 19"/>
                <a:gd name="T44" fmla="*/ 0 w 12"/>
                <a:gd name="T45" fmla="*/ 9 h 19"/>
                <a:gd name="T46" fmla="*/ 0 w 12"/>
                <a:gd name="T47" fmla="*/ 9 h 19"/>
                <a:gd name="T48" fmla="*/ 0 w 12"/>
                <a:gd name="T49" fmla="*/ 9 h 19"/>
                <a:gd name="T50" fmla="*/ 0 w 12"/>
                <a:gd name="T51" fmla="*/ 9 h 19"/>
                <a:gd name="T52" fmla="*/ 0 w 12"/>
                <a:gd name="T53" fmla="*/ 9 h 19"/>
                <a:gd name="T54" fmla="*/ 0 w 12"/>
                <a:gd name="T55" fmla="*/ 9 h 19"/>
                <a:gd name="T56" fmla="*/ 0 w 12"/>
                <a:gd name="T57" fmla="*/ 9 h 19"/>
                <a:gd name="T58" fmla="*/ 0 w 12"/>
                <a:gd name="T59" fmla="*/ 9 h 19"/>
                <a:gd name="T60" fmla="*/ 0 w 12"/>
                <a:gd name="T61" fmla="*/ 9 h 19"/>
                <a:gd name="T62" fmla="*/ 0 w 12"/>
                <a:gd name="T63" fmla="*/ 9 h 19"/>
                <a:gd name="T64" fmla="*/ 0 w 12"/>
                <a:gd name="T65" fmla="*/ 9 h 19"/>
                <a:gd name="T66" fmla="*/ 0 w 12"/>
                <a:gd name="T67" fmla="*/ 0 h 19"/>
                <a:gd name="T68" fmla="*/ 0 w 12"/>
                <a:gd name="T69" fmla="*/ 0 h 19"/>
                <a:gd name="T70" fmla="*/ 0 w 12"/>
                <a:gd name="T71" fmla="*/ 0 h 19"/>
                <a:gd name="T72" fmla="*/ 0 w 12"/>
                <a:gd name="T73" fmla="*/ 0 h 19"/>
                <a:gd name="T74" fmla="*/ 0 w 12"/>
                <a:gd name="T75" fmla="*/ 0 h 19"/>
                <a:gd name="T76" fmla="*/ 0 w 12"/>
                <a:gd name="T77" fmla="*/ 0 h 19"/>
                <a:gd name="T78" fmla="*/ 0 w 12"/>
                <a:gd name="T79" fmla="*/ 0 h 19"/>
                <a:gd name="T80" fmla="*/ 0 w 12"/>
                <a:gd name="T81" fmla="*/ 0 h 19"/>
                <a:gd name="T82" fmla="*/ 0 w 12"/>
                <a:gd name="T83" fmla="*/ 0 h 19"/>
                <a:gd name="T84" fmla="*/ 0 w 12"/>
                <a:gd name="T85" fmla="*/ 0 h 19"/>
                <a:gd name="T86" fmla="*/ 0 w 12"/>
                <a:gd name="T87" fmla="*/ 0 h 19"/>
                <a:gd name="T88" fmla="*/ 0 w 12"/>
                <a:gd name="T89" fmla="*/ 0 h 19"/>
                <a:gd name="T90" fmla="*/ 0 w 12"/>
                <a:gd name="T91" fmla="*/ 0 h 19"/>
                <a:gd name="T92" fmla="*/ 0 w 12"/>
                <a:gd name="T93" fmla="*/ 0 h 19"/>
                <a:gd name="T94" fmla="*/ 0 w 12"/>
                <a:gd name="T95" fmla="*/ 0 h 19"/>
                <a:gd name="T96" fmla="*/ 2 w 12"/>
                <a:gd name="T97" fmla="*/ 0 h 19"/>
                <a:gd name="T98" fmla="*/ 2 w 12"/>
                <a:gd name="T99" fmla="*/ 0 h 1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19"/>
                <a:gd name="T152" fmla="*/ 12 w 12"/>
                <a:gd name="T153" fmla="*/ 19 h 1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19">
                  <a:moveTo>
                    <a:pt x="0" y="19"/>
                  </a:moveTo>
                  <a:lnTo>
                    <a:pt x="0" y="19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2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72" name="Freeform 421"/>
            <p:cNvSpPr>
              <a:spLocks/>
            </p:cNvSpPr>
            <p:nvPr/>
          </p:nvSpPr>
          <p:spPr bwMode="auto">
            <a:xfrm rot="-5388437">
              <a:off x="4260" y="2871"/>
              <a:ext cx="1" cy="18"/>
            </a:xfrm>
            <a:custGeom>
              <a:avLst/>
              <a:gdLst>
                <a:gd name="T0" fmla="*/ 0 w 1"/>
                <a:gd name="T1" fmla="*/ 5 h 20"/>
                <a:gd name="T2" fmla="*/ 0 w 1"/>
                <a:gd name="T3" fmla="*/ 5 h 20"/>
                <a:gd name="T4" fmla="*/ 0 w 1"/>
                <a:gd name="T5" fmla="*/ 5 h 20"/>
                <a:gd name="T6" fmla="*/ 0 w 1"/>
                <a:gd name="T7" fmla="*/ 5 h 20"/>
                <a:gd name="T8" fmla="*/ 0 w 1"/>
                <a:gd name="T9" fmla="*/ 5 h 20"/>
                <a:gd name="T10" fmla="*/ 0 w 1"/>
                <a:gd name="T11" fmla="*/ 5 h 20"/>
                <a:gd name="T12" fmla="*/ 0 w 1"/>
                <a:gd name="T13" fmla="*/ 5 h 20"/>
                <a:gd name="T14" fmla="*/ 0 w 1"/>
                <a:gd name="T15" fmla="*/ 5 h 20"/>
                <a:gd name="T16" fmla="*/ 0 w 1"/>
                <a:gd name="T17" fmla="*/ 5 h 20"/>
                <a:gd name="T18" fmla="*/ 0 w 1"/>
                <a:gd name="T19" fmla="*/ 5 h 20"/>
                <a:gd name="T20" fmla="*/ 0 w 1"/>
                <a:gd name="T21" fmla="*/ 5 h 20"/>
                <a:gd name="T22" fmla="*/ 0 w 1"/>
                <a:gd name="T23" fmla="*/ 5 h 20"/>
                <a:gd name="T24" fmla="*/ 0 w 1"/>
                <a:gd name="T25" fmla="*/ 5 h 20"/>
                <a:gd name="T26" fmla="*/ 0 w 1"/>
                <a:gd name="T27" fmla="*/ 5 h 20"/>
                <a:gd name="T28" fmla="*/ 0 w 1"/>
                <a:gd name="T29" fmla="*/ 5 h 20"/>
                <a:gd name="T30" fmla="*/ 0 w 1"/>
                <a:gd name="T31" fmla="*/ 5 h 20"/>
                <a:gd name="T32" fmla="*/ 0 w 1"/>
                <a:gd name="T33" fmla="*/ 5 h 20"/>
                <a:gd name="T34" fmla="*/ 0 w 1"/>
                <a:gd name="T35" fmla="*/ 5 h 20"/>
                <a:gd name="T36" fmla="*/ 0 w 1"/>
                <a:gd name="T37" fmla="*/ 5 h 20"/>
                <a:gd name="T38" fmla="*/ 0 w 1"/>
                <a:gd name="T39" fmla="*/ 5 h 20"/>
                <a:gd name="T40" fmla="*/ 0 w 1"/>
                <a:gd name="T41" fmla="*/ 5 h 20"/>
                <a:gd name="T42" fmla="*/ 0 w 1"/>
                <a:gd name="T43" fmla="*/ 5 h 20"/>
                <a:gd name="T44" fmla="*/ 0 w 1"/>
                <a:gd name="T45" fmla="*/ 5 h 20"/>
                <a:gd name="T46" fmla="*/ 0 w 1"/>
                <a:gd name="T47" fmla="*/ 5 h 20"/>
                <a:gd name="T48" fmla="*/ 0 w 1"/>
                <a:gd name="T49" fmla="*/ 5 h 20"/>
                <a:gd name="T50" fmla="*/ 0 w 1"/>
                <a:gd name="T51" fmla="*/ 5 h 20"/>
                <a:gd name="T52" fmla="*/ 0 w 1"/>
                <a:gd name="T53" fmla="*/ 5 h 20"/>
                <a:gd name="T54" fmla="*/ 0 w 1"/>
                <a:gd name="T55" fmla="*/ 5 h 20"/>
                <a:gd name="T56" fmla="*/ 0 w 1"/>
                <a:gd name="T57" fmla="*/ 5 h 20"/>
                <a:gd name="T58" fmla="*/ 0 w 1"/>
                <a:gd name="T59" fmla="*/ 5 h 20"/>
                <a:gd name="T60" fmla="*/ 0 w 1"/>
                <a:gd name="T61" fmla="*/ 5 h 20"/>
                <a:gd name="T62" fmla="*/ 0 w 1"/>
                <a:gd name="T63" fmla="*/ 5 h 20"/>
                <a:gd name="T64" fmla="*/ 0 w 1"/>
                <a:gd name="T65" fmla="*/ 5 h 20"/>
                <a:gd name="T66" fmla="*/ 0 w 1"/>
                <a:gd name="T67" fmla="*/ 5 h 20"/>
                <a:gd name="T68" fmla="*/ 0 w 1"/>
                <a:gd name="T69" fmla="*/ 0 h 20"/>
                <a:gd name="T70" fmla="*/ 0 w 1"/>
                <a:gd name="T71" fmla="*/ 0 h 20"/>
                <a:gd name="T72" fmla="*/ 0 w 1"/>
                <a:gd name="T73" fmla="*/ 0 h 20"/>
                <a:gd name="T74" fmla="*/ 0 w 1"/>
                <a:gd name="T75" fmla="*/ 0 h 20"/>
                <a:gd name="T76" fmla="*/ 0 w 1"/>
                <a:gd name="T77" fmla="*/ 0 h 20"/>
                <a:gd name="T78" fmla="*/ 0 w 1"/>
                <a:gd name="T79" fmla="*/ 0 h 20"/>
                <a:gd name="T80" fmla="*/ 0 w 1"/>
                <a:gd name="T81" fmla="*/ 0 h 20"/>
                <a:gd name="T82" fmla="*/ 0 w 1"/>
                <a:gd name="T83" fmla="*/ 0 h 20"/>
                <a:gd name="T84" fmla="*/ 0 w 1"/>
                <a:gd name="T85" fmla="*/ 0 h 20"/>
                <a:gd name="T86" fmla="*/ 0 w 1"/>
                <a:gd name="T87" fmla="*/ 0 h 20"/>
                <a:gd name="T88" fmla="*/ 0 w 1"/>
                <a:gd name="T89" fmla="*/ 0 h 20"/>
                <a:gd name="T90" fmla="*/ 0 w 1"/>
                <a:gd name="T91" fmla="*/ 0 h 20"/>
                <a:gd name="T92" fmla="*/ 0 w 1"/>
                <a:gd name="T93" fmla="*/ 0 h 20"/>
                <a:gd name="T94" fmla="*/ 0 w 1"/>
                <a:gd name="T95" fmla="*/ 0 h 20"/>
                <a:gd name="T96" fmla="*/ 0 w 1"/>
                <a:gd name="T97" fmla="*/ 0 h 20"/>
                <a:gd name="T98" fmla="*/ 0 w 1"/>
                <a:gd name="T99" fmla="*/ 0 h 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"/>
                <a:gd name="T151" fmla="*/ 0 h 20"/>
                <a:gd name="T152" fmla="*/ 1 w 1"/>
                <a:gd name="T153" fmla="*/ 20 h 2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" h="20">
                  <a:moveTo>
                    <a:pt x="0" y="20"/>
                  </a:move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73" name="Freeform 422"/>
            <p:cNvSpPr>
              <a:spLocks/>
            </p:cNvSpPr>
            <p:nvPr/>
          </p:nvSpPr>
          <p:spPr bwMode="auto">
            <a:xfrm rot="-5388437">
              <a:off x="4244" y="2872"/>
              <a:ext cx="8" cy="9"/>
            </a:xfrm>
            <a:custGeom>
              <a:avLst/>
              <a:gdLst>
                <a:gd name="T0" fmla="*/ 0 w 11"/>
                <a:gd name="T1" fmla="*/ 9 h 9"/>
                <a:gd name="T2" fmla="*/ 0 w 11"/>
                <a:gd name="T3" fmla="*/ 9 h 9"/>
                <a:gd name="T4" fmla="*/ 0 w 11"/>
                <a:gd name="T5" fmla="*/ 9 h 9"/>
                <a:gd name="T6" fmla="*/ 0 w 11"/>
                <a:gd name="T7" fmla="*/ 9 h 9"/>
                <a:gd name="T8" fmla="*/ 0 w 11"/>
                <a:gd name="T9" fmla="*/ 9 h 9"/>
                <a:gd name="T10" fmla="*/ 0 w 11"/>
                <a:gd name="T11" fmla="*/ 9 h 9"/>
                <a:gd name="T12" fmla="*/ 0 w 11"/>
                <a:gd name="T13" fmla="*/ 9 h 9"/>
                <a:gd name="T14" fmla="*/ 0 w 11"/>
                <a:gd name="T15" fmla="*/ 9 h 9"/>
                <a:gd name="T16" fmla="*/ 0 w 11"/>
                <a:gd name="T17" fmla="*/ 9 h 9"/>
                <a:gd name="T18" fmla="*/ 0 w 11"/>
                <a:gd name="T19" fmla="*/ 9 h 9"/>
                <a:gd name="T20" fmla="*/ 0 w 11"/>
                <a:gd name="T21" fmla="*/ 9 h 9"/>
                <a:gd name="T22" fmla="*/ 0 w 11"/>
                <a:gd name="T23" fmla="*/ 9 h 9"/>
                <a:gd name="T24" fmla="*/ 0 w 11"/>
                <a:gd name="T25" fmla="*/ 9 h 9"/>
                <a:gd name="T26" fmla="*/ 0 w 11"/>
                <a:gd name="T27" fmla="*/ 9 h 9"/>
                <a:gd name="T28" fmla="*/ 0 w 11"/>
                <a:gd name="T29" fmla="*/ 9 h 9"/>
                <a:gd name="T30" fmla="*/ 1 w 11"/>
                <a:gd name="T31" fmla="*/ 0 h 9"/>
                <a:gd name="T32" fmla="*/ 1 w 11"/>
                <a:gd name="T33" fmla="*/ 0 h 9"/>
                <a:gd name="T34" fmla="*/ 1 w 11"/>
                <a:gd name="T35" fmla="*/ 0 h 9"/>
                <a:gd name="T36" fmla="*/ 1 w 11"/>
                <a:gd name="T37" fmla="*/ 0 h 9"/>
                <a:gd name="T38" fmla="*/ 1 w 11"/>
                <a:gd name="T39" fmla="*/ 0 h 9"/>
                <a:gd name="T40" fmla="*/ 1 w 11"/>
                <a:gd name="T41" fmla="*/ 0 h 9"/>
                <a:gd name="T42" fmla="*/ 1 w 11"/>
                <a:gd name="T43" fmla="*/ 0 h 9"/>
                <a:gd name="T44" fmla="*/ 1 w 11"/>
                <a:gd name="T45" fmla="*/ 0 h 9"/>
                <a:gd name="T46" fmla="*/ 1 w 11"/>
                <a:gd name="T47" fmla="*/ 0 h 9"/>
                <a:gd name="T48" fmla="*/ 1 w 11"/>
                <a:gd name="T49" fmla="*/ 0 h 9"/>
                <a:gd name="T50" fmla="*/ 1 w 11"/>
                <a:gd name="T51" fmla="*/ 0 h 9"/>
                <a:gd name="T52" fmla="*/ 1 w 11"/>
                <a:gd name="T53" fmla="*/ 0 h 9"/>
                <a:gd name="T54" fmla="*/ 1 w 11"/>
                <a:gd name="T55" fmla="*/ 0 h 9"/>
                <a:gd name="T56" fmla="*/ 1 w 11"/>
                <a:gd name="T57" fmla="*/ 0 h 9"/>
                <a:gd name="T58" fmla="*/ 1 w 11"/>
                <a:gd name="T59" fmla="*/ 0 h 9"/>
                <a:gd name="T60" fmla="*/ 1 w 11"/>
                <a:gd name="T61" fmla="*/ 0 h 9"/>
                <a:gd name="T62" fmla="*/ 1 w 11"/>
                <a:gd name="T63" fmla="*/ 0 h 9"/>
                <a:gd name="T64" fmla="*/ 1 w 11"/>
                <a:gd name="T65" fmla="*/ 0 h 9"/>
                <a:gd name="T66" fmla="*/ 1 w 11"/>
                <a:gd name="T67" fmla="*/ 0 h 9"/>
                <a:gd name="T68" fmla="*/ 1 w 11"/>
                <a:gd name="T69" fmla="*/ 0 h 9"/>
                <a:gd name="T70" fmla="*/ 1 w 11"/>
                <a:gd name="T71" fmla="*/ 0 h 9"/>
                <a:gd name="T72" fmla="*/ 1 w 11"/>
                <a:gd name="T73" fmla="*/ 0 h 9"/>
                <a:gd name="T74" fmla="*/ 1 w 11"/>
                <a:gd name="T75" fmla="*/ 0 h 9"/>
                <a:gd name="T76" fmla="*/ 1 w 11"/>
                <a:gd name="T77" fmla="*/ 0 h 9"/>
                <a:gd name="T78" fmla="*/ 1 w 11"/>
                <a:gd name="T79" fmla="*/ 0 h 9"/>
                <a:gd name="T80" fmla="*/ 1 w 11"/>
                <a:gd name="T81" fmla="*/ 0 h 9"/>
                <a:gd name="T82" fmla="*/ 1 w 11"/>
                <a:gd name="T83" fmla="*/ 0 h 9"/>
                <a:gd name="T84" fmla="*/ 1 w 11"/>
                <a:gd name="T85" fmla="*/ 0 h 9"/>
                <a:gd name="T86" fmla="*/ 1 w 11"/>
                <a:gd name="T87" fmla="*/ 0 h 9"/>
                <a:gd name="T88" fmla="*/ 1 w 11"/>
                <a:gd name="T89" fmla="*/ 0 h 9"/>
                <a:gd name="T90" fmla="*/ 1 w 11"/>
                <a:gd name="T91" fmla="*/ 0 h 9"/>
                <a:gd name="T92" fmla="*/ 1 w 11"/>
                <a:gd name="T93" fmla="*/ 0 h 9"/>
                <a:gd name="T94" fmla="*/ 1 w 11"/>
                <a:gd name="T95" fmla="*/ 0 h 9"/>
                <a:gd name="T96" fmla="*/ 1 w 11"/>
                <a:gd name="T97" fmla="*/ 0 h 9"/>
                <a:gd name="T98" fmla="*/ 1 w 11"/>
                <a:gd name="T99" fmla="*/ 0 h 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"/>
                <a:gd name="T151" fmla="*/ 0 h 9"/>
                <a:gd name="T152" fmla="*/ 11 w 11"/>
                <a:gd name="T153" fmla="*/ 9 h 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" h="9">
                  <a:moveTo>
                    <a:pt x="0" y="9"/>
                  </a:moveTo>
                  <a:lnTo>
                    <a:pt x="0" y="9"/>
                  </a:lnTo>
                  <a:lnTo>
                    <a:pt x="11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74" name="Freeform 423"/>
            <p:cNvSpPr>
              <a:spLocks/>
            </p:cNvSpPr>
            <p:nvPr/>
          </p:nvSpPr>
          <p:spPr bwMode="auto">
            <a:xfrm rot="-5388437">
              <a:off x="4235" y="2864"/>
              <a:ext cx="8" cy="9"/>
            </a:xfrm>
            <a:custGeom>
              <a:avLst/>
              <a:gdLst>
                <a:gd name="T0" fmla="*/ 0 w 12"/>
                <a:gd name="T1" fmla="*/ 5 h 10"/>
                <a:gd name="T2" fmla="*/ 0 w 12"/>
                <a:gd name="T3" fmla="*/ 5 h 10"/>
                <a:gd name="T4" fmla="*/ 0 w 12"/>
                <a:gd name="T5" fmla="*/ 5 h 10"/>
                <a:gd name="T6" fmla="*/ 0 w 12"/>
                <a:gd name="T7" fmla="*/ 5 h 10"/>
                <a:gd name="T8" fmla="*/ 0 w 12"/>
                <a:gd name="T9" fmla="*/ 0 h 10"/>
                <a:gd name="T10" fmla="*/ 0 w 12"/>
                <a:gd name="T11" fmla="*/ 0 h 10"/>
                <a:gd name="T12" fmla="*/ 0 w 12"/>
                <a:gd name="T13" fmla="*/ 0 h 10"/>
                <a:gd name="T14" fmla="*/ 0 w 12"/>
                <a:gd name="T15" fmla="*/ 0 h 10"/>
                <a:gd name="T16" fmla="*/ 0 w 12"/>
                <a:gd name="T17" fmla="*/ 0 h 10"/>
                <a:gd name="T18" fmla="*/ 0 w 12"/>
                <a:gd name="T19" fmla="*/ 0 h 10"/>
                <a:gd name="T20" fmla="*/ 0 w 12"/>
                <a:gd name="T21" fmla="*/ 0 h 10"/>
                <a:gd name="T22" fmla="*/ 0 w 12"/>
                <a:gd name="T23" fmla="*/ 0 h 10"/>
                <a:gd name="T24" fmla="*/ 0 w 12"/>
                <a:gd name="T25" fmla="*/ 0 h 10"/>
                <a:gd name="T26" fmla="*/ 0 w 12"/>
                <a:gd name="T27" fmla="*/ 0 h 10"/>
                <a:gd name="T28" fmla="*/ 0 w 12"/>
                <a:gd name="T29" fmla="*/ 0 h 10"/>
                <a:gd name="T30" fmla="*/ 0 w 12"/>
                <a:gd name="T31" fmla="*/ 0 h 10"/>
                <a:gd name="T32" fmla="*/ 0 w 12"/>
                <a:gd name="T33" fmla="*/ 0 h 10"/>
                <a:gd name="T34" fmla="*/ 0 w 12"/>
                <a:gd name="T35" fmla="*/ 0 h 10"/>
                <a:gd name="T36" fmla="*/ 0 w 12"/>
                <a:gd name="T37" fmla="*/ 0 h 10"/>
                <a:gd name="T38" fmla="*/ 0 w 12"/>
                <a:gd name="T39" fmla="*/ 0 h 10"/>
                <a:gd name="T40" fmla="*/ 0 w 12"/>
                <a:gd name="T41" fmla="*/ 0 h 10"/>
                <a:gd name="T42" fmla="*/ 0 w 12"/>
                <a:gd name="T43" fmla="*/ 0 h 10"/>
                <a:gd name="T44" fmla="*/ 0 w 12"/>
                <a:gd name="T45" fmla="*/ 0 h 10"/>
                <a:gd name="T46" fmla="*/ 0 w 12"/>
                <a:gd name="T47" fmla="*/ 0 h 10"/>
                <a:gd name="T48" fmla="*/ 0 w 12"/>
                <a:gd name="T49" fmla="*/ 0 h 10"/>
                <a:gd name="T50" fmla="*/ 0 w 12"/>
                <a:gd name="T51" fmla="*/ 0 h 10"/>
                <a:gd name="T52" fmla="*/ 0 w 12"/>
                <a:gd name="T53" fmla="*/ 0 h 10"/>
                <a:gd name="T54" fmla="*/ 0 w 12"/>
                <a:gd name="T55" fmla="*/ 0 h 10"/>
                <a:gd name="T56" fmla="*/ 0 w 12"/>
                <a:gd name="T57" fmla="*/ 0 h 10"/>
                <a:gd name="T58" fmla="*/ 0 w 12"/>
                <a:gd name="T59" fmla="*/ 0 h 10"/>
                <a:gd name="T60" fmla="*/ 0 w 12"/>
                <a:gd name="T61" fmla="*/ 0 h 10"/>
                <a:gd name="T62" fmla="*/ 0 w 12"/>
                <a:gd name="T63" fmla="*/ 0 h 10"/>
                <a:gd name="T64" fmla="*/ 0 w 12"/>
                <a:gd name="T65" fmla="*/ 0 h 10"/>
                <a:gd name="T66" fmla="*/ 1 w 12"/>
                <a:gd name="T67" fmla="*/ 0 h 10"/>
                <a:gd name="T68" fmla="*/ 1 w 12"/>
                <a:gd name="T69" fmla="*/ 0 h 10"/>
                <a:gd name="T70" fmla="*/ 1 w 12"/>
                <a:gd name="T71" fmla="*/ 0 h 10"/>
                <a:gd name="T72" fmla="*/ 1 w 12"/>
                <a:gd name="T73" fmla="*/ 0 h 10"/>
                <a:gd name="T74" fmla="*/ 1 w 12"/>
                <a:gd name="T75" fmla="*/ 0 h 10"/>
                <a:gd name="T76" fmla="*/ 1 w 12"/>
                <a:gd name="T77" fmla="*/ 0 h 10"/>
                <a:gd name="T78" fmla="*/ 1 w 12"/>
                <a:gd name="T79" fmla="*/ 0 h 10"/>
                <a:gd name="T80" fmla="*/ 1 w 12"/>
                <a:gd name="T81" fmla="*/ 0 h 10"/>
                <a:gd name="T82" fmla="*/ 1 w 12"/>
                <a:gd name="T83" fmla="*/ 0 h 10"/>
                <a:gd name="T84" fmla="*/ 1 w 12"/>
                <a:gd name="T85" fmla="*/ 0 h 10"/>
                <a:gd name="T86" fmla="*/ 1 w 12"/>
                <a:gd name="T87" fmla="*/ 0 h 10"/>
                <a:gd name="T88" fmla="*/ 1 w 12"/>
                <a:gd name="T89" fmla="*/ 0 h 10"/>
                <a:gd name="T90" fmla="*/ 1 w 12"/>
                <a:gd name="T91" fmla="*/ 0 h 10"/>
                <a:gd name="T92" fmla="*/ 1 w 12"/>
                <a:gd name="T93" fmla="*/ 0 h 10"/>
                <a:gd name="T94" fmla="*/ 1 w 12"/>
                <a:gd name="T95" fmla="*/ 0 h 10"/>
                <a:gd name="T96" fmla="*/ 1 w 12"/>
                <a:gd name="T97" fmla="*/ 0 h 10"/>
                <a:gd name="T98" fmla="*/ 1 w 12"/>
                <a:gd name="T99" fmla="*/ 0 h 10"/>
                <a:gd name="T100" fmla="*/ 1 w 12"/>
                <a:gd name="T101" fmla="*/ 0 h 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0"/>
                <a:gd name="T155" fmla="*/ 12 w 12"/>
                <a:gd name="T156" fmla="*/ 10 h 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0">
                  <a:moveTo>
                    <a:pt x="0" y="1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2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75" name="Freeform 424"/>
            <p:cNvSpPr>
              <a:spLocks/>
            </p:cNvSpPr>
            <p:nvPr/>
          </p:nvSpPr>
          <p:spPr bwMode="auto">
            <a:xfrm rot="-5388437">
              <a:off x="4226" y="2856"/>
              <a:ext cx="8" cy="9"/>
            </a:xfrm>
            <a:custGeom>
              <a:avLst/>
              <a:gdLst>
                <a:gd name="T0" fmla="*/ 0 w 11"/>
                <a:gd name="T1" fmla="*/ 5 h 10"/>
                <a:gd name="T2" fmla="*/ 0 w 11"/>
                <a:gd name="T3" fmla="*/ 5 h 10"/>
                <a:gd name="T4" fmla="*/ 0 w 11"/>
                <a:gd name="T5" fmla="*/ 5 h 10"/>
                <a:gd name="T6" fmla="*/ 0 w 11"/>
                <a:gd name="T7" fmla="*/ 5 h 10"/>
                <a:gd name="T8" fmla="*/ 0 w 11"/>
                <a:gd name="T9" fmla="*/ 5 h 10"/>
                <a:gd name="T10" fmla="*/ 0 w 11"/>
                <a:gd name="T11" fmla="*/ 5 h 10"/>
                <a:gd name="T12" fmla="*/ 0 w 11"/>
                <a:gd name="T13" fmla="*/ 5 h 10"/>
                <a:gd name="T14" fmla="*/ 0 w 11"/>
                <a:gd name="T15" fmla="*/ 5 h 10"/>
                <a:gd name="T16" fmla="*/ 0 w 11"/>
                <a:gd name="T17" fmla="*/ 5 h 10"/>
                <a:gd name="T18" fmla="*/ 0 w 11"/>
                <a:gd name="T19" fmla="*/ 5 h 10"/>
                <a:gd name="T20" fmla="*/ 0 w 11"/>
                <a:gd name="T21" fmla="*/ 5 h 10"/>
                <a:gd name="T22" fmla="*/ 0 w 11"/>
                <a:gd name="T23" fmla="*/ 0 h 10"/>
                <a:gd name="T24" fmla="*/ 0 w 11"/>
                <a:gd name="T25" fmla="*/ 0 h 10"/>
                <a:gd name="T26" fmla="*/ 0 w 11"/>
                <a:gd name="T27" fmla="*/ 0 h 10"/>
                <a:gd name="T28" fmla="*/ 0 w 11"/>
                <a:gd name="T29" fmla="*/ 0 h 10"/>
                <a:gd name="T30" fmla="*/ 0 w 11"/>
                <a:gd name="T31" fmla="*/ 0 h 10"/>
                <a:gd name="T32" fmla="*/ 0 w 11"/>
                <a:gd name="T33" fmla="*/ 0 h 10"/>
                <a:gd name="T34" fmla="*/ 0 w 11"/>
                <a:gd name="T35" fmla="*/ 0 h 10"/>
                <a:gd name="T36" fmla="*/ 0 w 11"/>
                <a:gd name="T37" fmla="*/ 0 h 10"/>
                <a:gd name="T38" fmla="*/ 0 w 11"/>
                <a:gd name="T39" fmla="*/ 0 h 10"/>
                <a:gd name="T40" fmla="*/ 0 w 11"/>
                <a:gd name="T41" fmla="*/ 0 h 10"/>
                <a:gd name="T42" fmla="*/ 0 w 11"/>
                <a:gd name="T43" fmla="*/ 0 h 10"/>
                <a:gd name="T44" fmla="*/ 0 w 11"/>
                <a:gd name="T45" fmla="*/ 0 h 10"/>
                <a:gd name="T46" fmla="*/ 0 w 11"/>
                <a:gd name="T47" fmla="*/ 0 h 10"/>
                <a:gd name="T48" fmla="*/ 0 w 11"/>
                <a:gd name="T49" fmla="*/ 0 h 10"/>
                <a:gd name="T50" fmla="*/ 0 w 11"/>
                <a:gd name="T51" fmla="*/ 0 h 10"/>
                <a:gd name="T52" fmla="*/ 0 w 11"/>
                <a:gd name="T53" fmla="*/ 0 h 10"/>
                <a:gd name="T54" fmla="*/ 0 w 11"/>
                <a:gd name="T55" fmla="*/ 0 h 10"/>
                <a:gd name="T56" fmla="*/ 0 w 11"/>
                <a:gd name="T57" fmla="*/ 0 h 10"/>
                <a:gd name="T58" fmla="*/ 0 w 11"/>
                <a:gd name="T59" fmla="*/ 0 h 10"/>
                <a:gd name="T60" fmla="*/ 0 w 11"/>
                <a:gd name="T61" fmla="*/ 0 h 10"/>
                <a:gd name="T62" fmla="*/ 0 w 11"/>
                <a:gd name="T63" fmla="*/ 0 h 10"/>
                <a:gd name="T64" fmla="*/ 0 w 11"/>
                <a:gd name="T65" fmla="*/ 0 h 10"/>
                <a:gd name="T66" fmla="*/ 0 w 11"/>
                <a:gd name="T67" fmla="*/ 0 h 10"/>
                <a:gd name="T68" fmla="*/ 0 w 11"/>
                <a:gd name="T69" fmla="*/ 0 h 10"/>
                <a:gd name="T70" fmla="*/ 0 w 11"/>
                <a:gd name="T71" fmla="*/ 0 h 10"/>
                <a:gd name="T72" fmla="*/ 0 w 11"/>
                <a:gd name="T73" fmla="*/ 0 h 10"/>
                <a:gd name="T74" fmla="*/ 0 w 11"/>
                <a:gd name="T75" fmla="*/ 0 h 10"/>
                <a:gd name="T76" fmla="*/ 0 w 11"/>
                <a:gd name="T77" fmla="*/ 0 h 10"/>
                <a:gd name="T78" fmla="*/ 0 w 11"/>
                <a:gd name="T79" fmla="*/ 0 h 10"/>
                <a:gd name="T80" fmla="*/ 0 w 11"/>
                <a:gd name="T81" fmla="*/ 0 h 10"/>
                <a:gd name="T82" fmla="*/ 0 w 11"/>
                <a:gd name="T83" fmla="*/ 0 h 10"/>
                <a:gd name="T84" fmla="*/ 0 w 11"/>
                <a:gd name="T85" fmla="*/ 0 h 10"/>
                <a:gd name="T86" fmla="*/ 0 w 11"/>
                <a:gd name="T87" fmla="*/ 0 h 10"/>
                <a:gd name="T88" fmla="*/ 0 w 11"/>
                <a:gd name="T89" fmla="*/ 0 h 10"/>
                <a:gd name="T90" fmla="*/ 0 w 11"/>
                <a:gd name="T91" fmla="*/ 0 h 10"/>
                <a:gd name="T92" fmla="*/ 0 w 11"/>
                <a:gd name="T93" fmla="*/ 0 h 10"/>
                <a:gd name="T94" fmla="*/ 1 w 11"/>
                <a:gd name="T95" fmla="*/ 0 h 1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1"/>
                <a:gd name="T145" fmla="*/ 0 h 10"/>
                <a:gd name="T146" fmla="*/ 11 w 11"/>
                <a:gd name="T147" fmla="*/ 10 h 1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1" h="10">
                  <a:moveTo>
                    <a:pt x="0" y="1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76" name="Freeform 425"/>
            <p:cNvSpPr>
              <a:spLocks/>
            </p:cNvSpPr>
            <p:nvPr/>
          </p:nvSpPr>
          <p:spPr bwMode="auto">
            <a:xfrm rot="-5388437">
              <a:off x="4225" y="285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w 1"/>
                <a:gd name="T21" fmla="*/ 0 h 1"/>
                <a:gd name="T22" fmla="*/ 0 w 1"/>
                <a:gd name="T23" fmla="*/ 0 h 1"/>
                <a:gd name="T24" fmla="*/ 0 w 1"/>
                <a:gd name="T25" fmla="*/ 0 h 1"/>
                <a:gd name="T26" fmla="*/ 0 w 1"/>
                <a:gd name="T27" fmla="*/ 0 h 1"/>
                <a:gd name="T28" fmla="*/ 0 w 1"/>
                <a:gd name="T29" fmla="*/ 0 h 1"/>
                <a:gd name="T30" fmla="*/ 0 w 1"/>
                <a:gd name="T31" fmla="*/ 0 h 1"/>
                <a:gd name="T32" fmla="*/ 0 w 1"/>
                <a:gd name="T33" fmla="*/ 0 h 1"/>
                <a:gd name="T34" fmla="*/ 0 w 1"/>
                <a:gd name="T35" fmla="*/ 0 h 1"/>
                <a:gd name="T36" fmla="*/ 0 w 1"/>
                <a:gd name="T37" fmla="*/ 0 h 1"/>
                <a:gd name="T38" fmla="*/ 0 w 1"/>
                <a:gd name="T39" fmla="*/ 0 h 1"/>
                <a:gd name="T40" fmla="*/ 0 w 1"/>
                <a:gd name="T41" fmla="*/ 0 h 1"/>
                <a:gd name="T42" fmla="*/ 0 w 1"/>
                <a:gd name="T43" fmla="*/ 0 h 1"/>
                <a:gd name="T44" fmla="*/ 0 w 1"/>
                <a:gd name="T45" fmla="*/ 0 h 1"/>
                <a:gd name="T46" fmla="*/ 0 w 1"/>
                <a:gd name="T47" fmla="*/ 0 h 1"/>
                <a:gd name="T48" fmla="*/ 0 w 1"/>
                <a:gd name="T49" fmla="*/ 0 h 1"/>
                <a:gd name="T50" fmla="*/ 0 w 1"/>
                <a:gd name="T51" fmla="*/ 0 h 1"/>
                <a:gd name="T52" fmla="*/ 0 w 1"/>
                <a:gd name="T53" fmla="*/ 0 h 1"/>
                <a:gd name="T54" fmla="*/ 0 w 1"/>
                <a:gd name="T55" fmla="*/ 0 h 1"/>
                <a:gd name="T56" fmla="*/ 0 w 1"/>
                <a:gd name="T57" fmla="*/ 0 h 1"/>
                <a:gd name="T58" fmla="*/ 0 w 1"/>
                <a:gd name="T59" fmla="*/ 0 h 1"/>
                <a:gd name="T60" fmla="*/ 0 w 1"/>
                <a:gd name="T61" fmla="*/ 0 h 1"/>
                <a:gd name="T62" fmla="*/ 0 w 1"/>
                <a:gd name="T63" fmla="*/ 0 h 1"/>
                <a:gd name="T64" fmla="*/ 0 w 1"/>
                <a:gd name="T65" fmla="*/ 0 h 1"/>
                <a:gd name="T66" fmla="*/ 0 w 1"/>
                <a:gd name="T67" fmla="*/ 0 h 1"/>
                <a:gd name="T68" fmla="*/ 0 w 1"/>
                <a:gd name="T69" fmla="*/ 0 h 1"/>
                <a:gd name="T70" fmla="*/ 0 w 1"/>
                <a:gd name="T71" fmla="*/ 0 h 1"/>
                <a:gd name="T72" fmla="*/ 0 w 1"/>
                <a:gd name="T73" fmla="*/ 0 h 1"/>
                <a:gd name="T74" fmla="*/ 0 w 1"/>
                <a:gd name="T75" fmla="*/ 0 h 1"/>
                <a:gd name="T76" fmla="*/ 0 w 1"/>
                <a:gd name="T77" fmla="*/ 0 h 1"/>
                <a:gd name="T78" fmla="*/ 0 w 1"/>
                <a:gd name="T79" fmla="*/ 0 h 1"/>
                <a:gd name="T80" fmla="*/ 0 w 1"/>
                <a:gd name="T81" fmla="*/ 0 h 1"/>
                <a:gd name="T82" fmla="*/ 0 w 1"/>
                <a:gd name="T83" fmla="*/ 0 h 1"/>
                <a:gd name="T84" fmla="*/ 0 w 1"/>
                <a:gd name="T85" fmla="*/ 0 h 1"/>
                <a:gd name="T86" fmla="*/ 0 w 1"/>
                <a:gd name="T87" fmla="*/ 0 h 1"/>
                <a:gd name="T88" fmla="*/ 0 w 1"/>
                <a:gd name="T89" fmla="*/ 0 h 1"/>
                <a:gd name="T90" fmla="*/ 0 w 1"/>
                <a:gd name="T91" fmla="*/ 0 h 1"/>
                <a:gd name="T92" fmla="*/ 0 w 1"/>
                <a:gd name="T93" fmla="*/ 0 h 1"/>
                <a:gd name="T94" fmla="*/ 0 w 1"/>
                <a:gd name="T95" fmla="*/ 0 h 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"/>
                <a:gd name="T145" fmla="*/ 0 h 1"/>
                <a:gd name="T146" fmla="*/ 1 w 1"/>
                <a:gd name="T147" fmla="*/ 1 h 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77" name="Freeform 426"/>
            <p:cNvSpPr>
              <a:spLocks/>
            </p:cNvSpPr>
            <p:nvPr/>
          </p:nvSpPr>
          <p:spPr bwMode="auto">
            <a:xfrm rot="-5388437">
              <a:off x="4225" y="2847"/>
              <a:ext cx="9" cy="9"/>
            </a:xfrm>
            <a:custGeom>
              <a:avLst/>
              <a:gdLst>
                <a:gd name="T0" fmla="*/ 0 w 12"/>
                <a:gd name="T1" fmla="*/ 0 h 10"/>
                <a:gd name="T2" fmla="*/ 0 w 12"/>
                <a:gd name="T3" fmla="*/ 0 h 10"/>
                <a:gd name="T4" fmla="*/ 0 w 12"/>
                <a:gd name="T5" fmla="*/ 0 h 10"/>
                <a:gd name="T6" fmla="*/ 0 w 12"/>
                <a:gd name="T7" fmla="*/ 0 h 10"/>
                <a:gd name="T8" fmla="*/ 0 w 12"/>
                <a:gd name="T9" fmla="*/ 0 h 10"/>
                <a:gd name="T10" fmla="*/ 0 w 12"/>
                <a:gd name="T11" fmla="*/ 0 h 10"/>
                <a:gd name="T12" fmla="*/ 0 w 12"/>
                <a:gd name="T13" fmla="*/ 0 h 10"/>
                <a:gd name="T14" fmla="*/ 0 w 12"/>
                <a:gd name="T15" fmla="*/ 0 h 10"/>
                <a:gd name="T16" fmla="*/ 0 w 12"/>
                <a:gd name="T17" fmla="*/ 0 h 10"/>
                <a:gd name="T18" fmla="*/ 0 w 12"/>
                <a:gd name="T19" fmla="*/ 0 h 10"/>
                <a:gd name="T20" fmla="*/ 0 w 12"/>
                <a:gd name="T21" fmla="*/ 0 h 10"/>
                <a:gd name="T22" fmla="*/ 0 w 12"/>
                <a:gd name="T23" fmla="*/ 0 h 10"/>
                <a:gd name="T24" fmla="*/ 0 w 12"/>
                <a:gd name="T25" fmla="*/ 0 h 10"/>
                <a:gd name="T26" fmla="*/ 0 w 12"/>
                <a:gd name="T27" fmla="*/ 0 h 10"/>
                <a:gd name="T28" fmla="*/ 0 w 12"/>
                <a:gd name="T29" fmla="*/ 0 h 10"/>
                <a:gd name="T30" fmla="*/ 0 w 12"/>
                <a:gd name="T31" fmla="*/ 0 h 10"/>
                <a:gd name="T32" fmla="*/ 0 w 12"/>
                <a:gd name="T33" fmla="*/ 0 h 10"/>
                <a:gd name="T34" fmla="*/ 0 w 12"/>
                <a:gd name="T35" fmla="*/ 0 h 10"/>
                <a:gd name="T36" fmla="*/ 0 w 12"/>
                <a:gd name="T37" fmla="*/ 0 h 10"/>
                <a:gd name="T38" fmla="*/ 0 w 12"/>
                <a:gd name="T39" fmla="*/ 0 h 10"/>
                <a:gd name="T40" fmla="*/ 0 w 12"/>
                <a:gd name="T41" fmla="*/ 0 h 10"/>
                <a:gd name="T42" fmla="*/ 0 w 12"/>
                <a:gd name="T43" fmla="*/ 0 h 10"/>
                <a:gd name="T44" fmla="*/ 0 w 12"/>
                <a:gd name="T45" fmla="*/ 0 h 10"/>
                <a:gd name="T46" fmla="*/ 0 w 12"/>
                <a:gd name="T47" fmla="*/ 0 h 10"/>
                <a:gd name="T48" fmla="*/ 0 w 12"/>
                <a:gd name="T49" fmla="*/ 0 h 10"/>
                <a:gd name="T50" fmla="*/ 0 w 12"/>
                <a:gd name="T51" fmla="*/ 0 h 10"/>
                <a:gd name="T52" fmla="*/ 0 w 12"/>
                <a:gd name="T53" fmla="*/ 0 h 10"/>
                <a:gd name="T54" fmla="*/ 0 w 12"/>
                <a:gd name="T55" fmla="*/ 0 h 10"/>
                <a:gd name="T56" fmla="*/ 0 w 12"/>
                <a:gd name="T57" fmla="*/ 0 h 10"/>
                <a:gd name="T58" fmla="*/ 0 w 12"/>
                <a:gd name="T59" fmla="*/ 0 h 10"/>
                <a:gd name="T60" fmla="*/ 0 w 12"/>
                <a:gd name="T61" fmla="*/ 0 h 10"/>
                <a:gd name="T62" fmla="*/ 0 w 12"/>
                <a:gd name="T63" fmla="*/ 0 h 10"/>
                <a:gd name="T64" fmla="*/ 0 w 12"/>
                <a:gd name="T65" fmla="*/ 0 h 10"/>
                <a:gd name="T66" fmla="*/ 0 w 12"/>
                <a:gd name="T67" fmla="*/ 0 h 10"/>
                <a:gd name="T68" fmla="*/ 0 w 12"/>
                <a:gd name="T69" fmla="*/ 0 h 10"/>
                <a:gd name="T70" fmla="*/ 0 w 12"/>
                <a:gd name="T71" fmla="*/ 0 h 10"/>
                <a:gd name="T72" fmla="*/ 0 w 12"/>
                <a:gd name="T73" fmla="*/ 0 h 10"/>
                <a:gd name="T74" fmla="*/ 0 w 12"/>
                <a:gd name="T75" fmla="*/ 0 h 10"/>
                <a:gd name="T76" fmla="*/ 0 w 12"/>
                <a:gd name="T77" fmla="*/ 0 h 10"/>
                <a:gd name="T78" fmla="*/ 0 w 12"/>
                <a:gd name="T79" fmla="*/ 0 h 10"/>
                <a:gd name="T80" fmla="*/ 0 w 12"/>
                <a:gd name="T81" fmla="*/ 0 h 10"/>
                <a:gd name="T82" fmla="*/ 0 w 12"/>
                <a:gd name="T83" fmla="*/ 0 h 10"/>
                <a:gd name="T84" fmla="*/ 0 w 12"/>
                <a:gd name="T85" fmla="*/ 5 h 10"/>
                <a:gd name="T86" fmla="*/ 0 w 12"/>
                <a:gd name="T87" fmla="*/ 5 h 10"/>
                <a:gd name="T88" fmla="*/ 0 w 12"/>
                <a:gd name="T89" fmla="*/ 5 h 10"/>
                <a:gd name="T90" fmla="*/ 0 w 12"/>
                <a:gd name="T91" fmla="*/ 5 h 10"/>
                <a:gd name="T92" fmla="*/ 0 w 12"/>
                <a:gd name="T93" fmla="*/ 5 h 10"/>
                <a:gd name="T94" fmla="*/ 2 w 12"/>
                <a:gd name="T95" fmla="*/ 5 h 10"/>
                <a:gd name="T96" fmla="*/ 2 w 12"/>
                <a:gd name="T97" fmla="*/ 5 h 1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2"/>
                <a:gd name="T148" fmla="*/ 0 h 10"/>
                <a:gd name="T149" fmla="*/ 12 w 12"/>
                <a:gd name="T150" fmla="*/ 10 h 1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2" h="1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2" y="1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78" name="Freeform 427"/>
            <p:cNvSpPr>
              <a:spLocks/>
            </p:cNvSpPr>
            <p:nvPr/>
          </p:nvSpPr>
          <p:spPr bwMode="auto">
            <a:xfrm rot="-5388437">
              <a:off x="4234" y="2846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w 1"/>
                <a:gd name="T21" fmla="*/ 0 h 1"/>
                <a:gd name="T22" fmla="*/ 0 w 1"/>
                <a:gd name="T23" fmla="*/ 0 h 1"/>
                <a:gd name="T24" fmla="*/ 0 w 1"/>
                <a:gd name="T25" fmla="*/ 0 h 1"/>
                <a:gd name="T26" fmla="*/ 0 w 1"/>
                <a:gd name="T27" fmla="*/ 0 h 1"/>
                <a:gd name="T28" fmla="*/ 0 w 1"/>
                <a:gd name="T29" fmla="*/ 0 h 1"/>
                <a:gd name="T30" fmla="*/ 0 w 1"/>
                <a:gd name="T31" fmla="*/ 0 h 1"/>
                <a:gd name="T32" fmla="*/ 0 w 1"/>
                <a:gd name="T33" fmla="*/ 0 h 1"/>
                <a:gd name="T34" fmla="*/ 0 w 1"/>
                <a:gd name="T35" fmla="*/ 0 h 1"/>
                <a:gd name="T36" fmla="*/ 0 w 1"/>
                <a:gd name="T37" fmla="*/ 0 h 1"/>
                <a:gd name="T38" fmla="*/ 0 w 1"/>
                <a:gd name="T39" fmla="*/ 0 h 1"/>
                <a:gd name="T40" fmla="*/ 0 w 1"/>
                <a:gd name="T41" fmla="*/ 0 h 1"/>
                <a:gd name="T42" fmla="*/ 0 w 1"/>
                <a:gd name="T43" fmla="*/ 0 h 1"/>
                <a:gd name="T44" fmla="*/ 0 w 1"/>
                <a:gd name="T45" fmla="*/ 0 h 1"/>
                <a:gd name="T46" fmla="*/ 0 w 1"/>
                <a:gd name="T47" fmla="*/ 0 h 1"/>
                <a:gd name="T48" fmla="*/ 0 w 1"/>
                <a:gd name="T49" fmla="*/ 0 h 1"/>
                <a:gd name="T50" fmla="*/ 0 w 1"/>
                <a:gd name="T51" fmla="*/ 0 h 1"/>
                <a:gd name="T52" fmla="*/ 0 w 1"/>
                <a:gd name="T53" fmla="*/ 0 h 1"/>
                <a:gd name="T54" fmla="*/ 0 w 1"/>
                <a:gd name="T55" fmla="*/ 0 h 1"/>
                <a:gd name="T56" fmla="*/ 0 w 1"/>
                <a:gd name="T57" fmla="*/ 0 h 1"/>
                <a:gd name="T58" fmla="*/ 0 w 1"/>
                <a:gd name="T59" fmla="*/ 0 h 1"/>
                <a:gd name="T60" fmla="*/ 0 w 1"/>
                <a:gd name="T61" fmla="*/ 0 h 1"/>
                <a:gd name="T62" fmla="*/ 0 w 1"/>
                <a:gd name="T63" fmla="*/ 0 h 1"/>
                <a:gd name="T64" fmla="*/ 0 w 1"/>
                <a:gd name="T65" fmla="*/ 0 h 1"/>
                <a:gd name="T66" fmla="*/ 0 w 1"/>
                <a:gd name="T67" fmla="*/ 0 h 1"/>
                <a:gd name="T68" fmla="*/ 0 w 1"/>
                <a:gd name="T69" fmla="*/ 0 h 1"/>
                <a:gd name="T70" fmla="*/ 0 w 1"/>
                <a:gd name="T71" fmla="*/ 0 h 1"/>
                <a:gd name="T72" fmla="*/ 0 w 1"/>
                <a:gd name="T73" fmla="*/ 0 h 1"/>
                <a:gd name="T74" fmla="*/ 0 w 1"/>
                <a:gd name="T75" fmla="*/ 0 h 1"/>
                <a:gd name="T76" fmla="*/ 0 w 1"/>
                <a:gd name="T77" fmla="*/ 0 h 1"/>
                <a:gd name="T78" fmla="*/ 0 w 1"/>
                <a:gd name="T79" fmla="*/ 0 h 1"/>
                <a:gd name="T80" fmla="*/ 0 w 1"/>
                <a:gd name="T81" fmla="*/ 0 h 1"/>
                <a:gd name="T82" fmla="*/ 0 w 1"/>
                <a:gd name="T83" fmla="*/ 0 h 1"/>
                <a:gd name="T84" fmla="*/ 0 w 1"/>
                <a:gd name="T85" fmla="*/ 0 h 1"/>
                <a:gd name="T86" fmla="*/ 0 w 1"/>
                <a:gd name="T87" fmla="*/ 0 h 1"/>
                <a:gd name="T88" fmla="*/ 0 w 1"/>
                <a:gd name="T89" fmla="*/ 0 h 1"/>
                <a:gd name="T90" fmla="*/ 0 w 1"/>
                <a:gd name="T91" fmla="*/ 0 h 1"/>
                <a:gd name="T92" fmla="*/ 0 w 1"/>
                <a:gd name="T93" fmla="*/ 0 h 1"/>
                <a:gd name="T94" fmla="*/ 0 w 1"/>
                <a:gd name="T95" fmla="*/ 0 h 1"/>
                <a:gd name="T96" fmla="*/ 0 w 1"/>
                <a:gd name="T97" fmla="*/ 0 h 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"/>
                <a:gd name="T148" fmla="*/ 0 h 1"/>
                <a:gd name="T149" fmla="*/ 1 w 1"/>
                <a:gd name="T150" fmla="*/ 1 h 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79" name="Freeform 428"/>
            <p:cNvSpPr>
              <a:spLocks/>
            </p:cNvSpPr>
            <p:nvPr/>
          </p:nvSpPr>
          <p:spPr bwMode="auto">
            <a:xfrm rot="-5388437">
              <a:off x="4239" y="2835"/>
              <a:ext cx="8" cy="18"/>
            </a:xfrm>
            <a:custGeom>
              <a:avLst/>
              <a:gdLst>
                <a:gd name="T0" fmla="*/ 0 w 11"/>
                <a:gd name="T1" fmla="*/ 0 h 19"/>
                <a:gd name="T2" fmla="*/ 0 w 11"/>
                <a:gd name="T3" fmla="*/ 0 h 19"/>
                <a:gd name="T4" fmla="*/ 0 w 11"/>
                <a:gd name="T5" fmla="*/ 0 h 19"/>
                <a:gd name="T6" fmla="*/ 0 w 11"/>
                <a:gd name="T7" fmla="*/ 0 h 19"/>
                <a:gd name="T8" fmla="*/ 0 w 11"/>
                <a:gd name="T9" fmla="*/ 9 h 19"/>
                <a:gd name="T10" fmla="*/ 0 w 11"/>
                <a:gd name="T11" fmla="*/ 9 h 19"/>
                <a:gd name="T12" fmla="*/ 0 w 11"/>
                <a:gd name="T13" fmla="*/ 9 h 19"/>
                <a:gd name="T14" fmla="*/ 0 w 11"/>
                <a:gd name="T15" fmla="*/ 9 h 19"/>
                <a:gd name="T16" fmla="*/ 0 w 11"/>
                <a:gd name="T17" fmla="*/ 9 h 19"/>
                <a:gd name="T18" fmla="*/ 0 w 11"/>
                <a:gd name="T19" fmla="*/ 9 h 19"/>
                <a:gd name="T20" fmla="*/ 0 w 11"/>
                <a:gd name="T21" fmla="*/ 9 h 19"/>
                <a:gd name="T22" fmla="*/ 0 w 11"/>
                <a:gd name="T23" fmla="*/ 9 h 19"/>
                <a:gd name="T24" fmla="*/ 0 w 11"/>
                <a:gd name="T25" fmla="*/ 9 h 19"/>
                <a:gd name="T26" fmla="*/ 0 w 11"/>
                <a:gd name="T27" fmla="*/ 9 h 19"/>
                <a:gd name="T28" fmla="*/ 0 w 11"/>
                <a:gd name="T29" fmla="*/ 9 h 19"/>
                <a:gd name="T30" fmla="*/ 1 w 11"/>
                <a:gd name="T31" fmla="*/ 9 h 19"/>
                <a:gd name="T32" fmla="*/ 1 w 11"/>
                <a:gd name="T33" fmla="*/ 9 h 19"/>
                <a:gd name="T34" fmla="*/ 1 w 11"/>
                <a:gd name="T35" fmla="*/ 9 h 19"/>
                <a:gd name="T36" fmla="*/ 1 w 11"/>
                <a:gd name="T37" fmla="*/ 9 h 19"/>
                <a:gd name="T38" fmla="*/ 1 w 11"/>
                <a:gd name="T39" fmla="*/ 9 h 19"/>
                <a:gd name="T40" fmla="*/ 1 w 11"/>
                <a:gd name="T41" fmla="*/ 9 h 19"/>
                <a:gd name="T42" fmla="*/ 1 w 11"/>
                <a:gd name="T43" fmla="*/ 9 h 19"/>
                <a:gd name="T44" fmla="*/ 1 w 11"/>
                <a:gd name="T45" fmla="*/ 9 h 19"/>
                <a:gd name="T46" fmla="*/ 1 w 11"/>
                <a:gd name="T47" fmla="*/ 9 h 19"/>
                <a:gd name="T48" fmla="*/ 1 w 11"/>
                <a:gd name="T49" fmla="*/ 9 h 19"/>
                <a:gd name="T50" fmla="*/ 1 w 11"/>
                <a:gd name="T51" fmla="*/ 9 h 19"/>
                <a:gd name="T52" fmla="*/ 1 w 11"/>
                <a:gd name="T53" fmla="*/ 9 h 19"/>
                <a:gd name="T54" fmla="*/ 1 w 11"/>
                <a:gd name="T55" fmla="*/ 9 h 19"/>
                <a:gd name="T56" fmla="*/ 1 w 11"/>
                <a:gd name="T57" fmla="*/ 9 h 19"/>
                <a:gd name="T58" fmla="*/ 1 w 11"/>
                <a:gd name="T59" fmla="*/ 9 h 19"/>
                <a:gd name="T60" fmla="*/ 1 w 11"/>
                <a:gd name="T61" fmla="*/ 9 h 19"/>
                <a:gd name="T62" fmla="*/ 1 w 11"/>
                <a:gd name="T63" fmla="*/ 9 h 19"/>
                <a:gd name="T64" fmla="*/ 1 w 11"/>
                <a:gd name="T65" fmla="*/ 9 h 19"/>
                <a:gd name="T66" fmla="*/ 1 w 11"/>
                <a:gd name="T67" fmla="*/ 9 h 19"/>
                <a:gd name="T68" fmla="*/ 1 w 11"/>
                <a:gd name="T69" fmla="*/ 9 h 19"/>
                <a:gd name="T70" fmla="*/ 1 w 11"/>
                <a:gd name="T71" fmla="*/ 9 h 19"/>
                <a:gd name="T72" fmla="*/ 1 w 11"/>
                <a:gd name="T73" fmla="*/ 9 h 19"/>
                <a:gd name="T74" fmla="*/ 1 w 11"/>
                <a:gd name="T75" fmla="*/ 9 h 19"/>
                <a:gd name="T76" fmla="*/ 1 w 11"/>
                <a:gd name="T77" fmla="*/ 9 h 19"/>
                <a:gd name="T78" fmla="*/ 1 w 11"/>
                <a:gd name="T79" fmla="*/ 9 h 19"/>
                <a:gd name="T80" fmla="*/ 1 w 11"/>
                <a:gd name="T81" fmla="*/ 9 h 19"/>
                <a:gd name="T82" fmla="*/ 1 w 11"/>
                <a:gd name="T83" fmla="*/ 9 h 19"/>
                <a:gd name="T84" fmla="*/ 1 w 11"/>
                <a:gd name="T85" fmla="*/ 9 h 19"/>
                <a:gd name="T86" fmla="*/ 1 w 11"/>
                <a:gd name="T87" fmla="*/ 9 h 19"/>
                <a:gd name="T88" fmla="*/ 1 w 11"/>
                <a:gd name="T89" fmla="*/ 9 h 19"/>
                <a:gd name="T90" fmla="*/ 1 w 11"/>
                <a:gd name="T91" fmla="*/ 9 h 19"/>
                <a:gd name="T92" fmla="*/ 1 w 11"/>
                <a:gd name="T93" fmla="*/ 9 h 19"/>
                <a:gd name="T94" fmla="*/ 1 w 11"/>
                <a:gd name="T95" fmla="*/ 9 h 19"/>
                <a:gd name="T96" fmla="*/ 1 w 11"/>
                <a:gd name="T97" fmla="*/ 9 h 19"/>
                <a:gd name="T98" fmla="*/ 1 w 11"/>
                <a:gd name="T99" fmla="*/ 9 h 1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"/>
                <a:gd name="T151" fmla="*/ 0 h 19"/>
                <a:gd name="T152" fmla="*/ 11 w 11"/>
                <a:gd name="T153" fmla="*/ 19 h 1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" h="19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1" y="10"/>
                  </a:lnTo>
                  <a:lnTo>
                    <a:pt x="11" y="19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80" name="Freeform 429"/>
            <p:cNvSpPr>
              <a:spLocks/>
            </p:cNvSpPr>
            <p:nvPr/>
          </p:nvSpPr>
          <p:spPr bwMode="auto">
            <a:xfrm rot="-5388437">
              <a:off x="4253" y="2831"/>
              <a:ext cx="8" cy="9"/>
            </a:xfrm>
            <a:custGeom>
              <a:avLst/>
              <a:gdLst>
                <a:gd name="T0" fmla="*/ 0 w 12"/>
                <a:gd name="T1" fmla="*/ 0 h 10"/>
                <a:gd name="T2" fmla="*/ 0 w 12"/>
                <a:gd name="T3" fmla="*/ 0 h 10"/>
                <a:gd name="T4" fmla="*/ 0 w 12"/>
                <a:gd name="T5" fmla="*/ 0 h 10"/>
                <a:gd name="T6" fmla="*/ 0 w 12"/>
                <a:gd name="T7" fmla="*/ 0 h 10"/>
                <a:gd name="T8" fmla="*/ 0 w 12"/>
                <a:gd name="T9" fmla="*/ 0 h 10"/>
                <a:gd name="T10" fmla="*/ 0 w 12"/>
                <a:gd name="T11" fmla="*/ 0 h 10"/>
                <a:gd name="T12" fmla="*/ 0 w 12"/>
                <a:gd name="T13" fmla="*/ 0 h 10"/>
                <a:gd name="T14" fmla="*/ 0 w 12"/>
                <a:gd name="T15" fmla="*/ 0 h 10"/>
                <a:gd name="T16" fmla="*/ 0 w 12"/>
                <a:gd name="T17" fmla="*/ 0 h 10"/>
                <a:gd name="T18" fmla="*/ 0 w 12"/>
                <a:gd name="T19" fmla="*/ 0 h 10"/>
                <a:gd name="T20" fmla="*/ 0 w 12"/>
                <a:gd name="T21" fmla="*/ 0 h 10"/>
                <a:gd name="T22" fmla="*/ 0 w 12"/>
                <a:gd name="T23" fmla="*/ 0 h 10"/>
                <a:gd name="T24" fmla="*/ 0 w 12"/>
                <a:gd name="T25" fmla="*/ 0 h 10"/>
                <a:gd name="T26" fmla="*/ 0 w 12"/>
                <a:gd name="T27" fmla="*/ 0 h 10"/>
                <a:gd name="T28" fmla="*/ 0 w 12"/>
                <a:gd name="T29" fmla="*/ 0 h 10"/>
                <a:gd name="T30" fmla="*/ 0 w 12"/>
                <a:gd name="T31" fmla="*/ 0 h 10"/>
                <a:gd name="T32" fmla="*/ 0 w 12"/>
                <a:gd name="T33" fmla="*/ 0 h 10"/>
                <a:gd name="T34" fmla="*/ 0 w 12"/>
                <a:gd name="T35" fmla="*/ 0 h 10"/>
                <a:gd name="T36" fmla="*/ 0 w 12"/>
                <a:gd name="T37" fmla="*/ 0 h 10"/>
                <a:gd name="T38" fmla="*/ 0 w 12"/>
                <a:gd name="T39" fmla="*/ 0 h 10"/>
                <a:gd name="T40" fmla="*/ 0 w 12"/>
                <a:gd name="T41" fmla="*/ 0 h 10"/>
                <a:gd name="T42" fmla="*/ 0 w 12"/>
                <a:gd name="T43" fmla="*/ 0 h 10"/>
                <a:gd name="T44" fmla="*/ 0 w 12"/>
                <a:gd name="T45" fmla="*/ 0 h 10"/>
                <a:gd name="T46" fmla="*/ 0 w 12"/>
                <a:gd name="T47" fmla="*/ 0 h 10"/>
                <a:gd name="T48" fmla="*/ 0 w 12"/>
                <a:gd name="T49" fmla="*/ 5 h 10"/>
                <a:gd name="T50" fmla="*/ 0 w 12"/>
                <a:gd name="T51" fmla="*/ 5 h 10"/>
                <a:gd name="T52" fmla="*/ 0 w 12"/>
                <a:gd name="T53" fmla="*/ 5 h 10"/>
                <a:gd name="T54" fmla="*/ 0 w 12"/>
                <a:gd name="T55" fmla="*/ 5 h 10"/>
                <a:gd name="T56" fmla="*/ 0 w 12"/>
                <a:gd name="T57" fmla="*/ 5 h 10"/>
                <a:gd name="T58" fmla="*/ 0 w 12"/>
                <a:gd name="T59" fmla="*/ 5 h 10"/>
                <a:gd name="T60" fmla="*/ 0 w 12"/>
                <a:gd name="T61" fmla="*/ 5 h 10"/>
                <a:gd name="T62" fmla="*/ 0 w 12"/>
                <a:gd name="T63" fmla="*/ 5 h 10"/>
                <a:gd name="T64" fmla="*/ 0 w 12"/>
                <a:gd name="T65" fmla="*/ 5 h 10"/>
                <a:gd name="T66" fmla="*/ 1 w 12"/>
                <a:gd name="T67" fmla="*/ 5 h 10"/>
                <a:gd name="T68" fmla="*/ 1 w 12"/>
                <a:gd name="T69" fmla="*/ 5 h 10"/>
                <a:gd name="T70" fmla="*/ 1 w 12"/>
                <a:gd name="T71" fmla="*/ 5 h 10"/>
                <a:gd name="T72" fmla="*/ 1 w 12"/>
                <a:gd name="T73" fmla="*/ 5 h 10"/>
                <a:gd name="T74" fmla="*/ 1 w 12"/>
                <a:gd name="T75" fmla="*/ 5 h 10"/>
                <a:gd name="T76" fmla="*/ 1 w 12"/>
                <a:gd name="T77" fmla="*/ 5 h 10"/>
                <a:gd name="T78" fmla="*/ 1 w 12"/>
                <a:gd name="T79" fmla="*/ 5 h 10"/>
                <a:gd name="T80" fmla="*/ 1 w 12"/>
                <a:gd name="T81" fmla="*/ 5 h 10"/>
                <a:gd name="T82" fmla="*/ 1 w 12"/>
                <a:gd name="T83" fmla="*/ 5 h 10"/>
                <a:gd name="T84" fmla="*/ 1 w 12"/>
                <a:gd name="T85" fmla="*/ 5 h 10"/>
                <a:gd name="T86" fmla="*/ 1 w 12"/>
                <a:gd name="T87" fmla="*/ 5 h 10"/>
                <a:gd name="T88" fmla="*/ 1 w 12"/>
                <a:gd name="T89" fmla="*/ 5 h 10"/>
                <a:gd name="T90" fmla="*/ 1 w 12"/>
                <a:gd name="T91" fmla="*/ 5 h 10"/>
                <a:gd name="T92" fmla="*/ 1 w 12"/>
                <a:gd name="T93" fmla="*/ 5 h 10"/>
                <a:gd name="T94" fmla="*/ 1 w 12"/>
                <a:gd name="T95" fmla="*/ 5 h 10"/>
                <a:gd name="T96" fmla="*/ 1 w 12"/>
                <a:gd name="T97" fmla="*/ 5 h 10"/>
                <a:gd name="T98" fmla="*/ 1 w 12"/>
                <a:gd name="T99" fmla="*/ 5 h 10"/>
                <a:gd name="T100" fmla="*/ 1 w 12"/>
                <a:gd name="T101" fmla="*/ 5 h 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0"/>
                <a:gd name="T155" fmla="*/ 12 w 12"/>
                <a:gd name="T156" fmla="*/ 10 h 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2" y="1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81" name="Freeform 430"/>
            <p:cNvSpPr>
              <a:spLocks/>
            </p:cNvSpPr>
            <p:nvPr/>
          </p:nvSpPr>
          <p:spPr bwMode="auto">
            <a:xfrm rot="-5388437">
              <a:off x="4271" y="2814"/>
              <a:ext cx="8" cy="27"/>
            </a:xfrm>
            <a:custGeom>
              <a:avLst/>
              <a:gdLst>
                <a:gd name="T0" fmla="*/ 0 w 11"/>
                <a:gd name="T1" fmla="*/ 0 h 29"/>
                <a:gd name="T2" fmla="*/ 0 w 11"/>
                <a:gd name="T3" fmla="*/ 7 h 29"/>
                <a:gd name="T4" fmla="*/ 0 w 11"/>
                <a:gd name="T5" fmla="*/ 7 h 29"/>
                <a:gd name="T6" fmla="*/ 0 w 11"/>
                <a:gd name="T7" fmla="*/ 7 h 29"/>
                <a:gd name="T8" fmla="*/ 0 w 11"/>
                <a:gd name="T9" fmla="*/ 7 h 29"/>
                <a:gd name="T10" fmla="*/ 0 w 11"/>
                <a:gd name="T11" fmla="*/ 7 h 29"/>
                <a:gd name="T12" fmla="*/ 0 w 11"/>
                <a:gd name="T13" fmla="*/ 7 h 29"/>
                <a:gd name="T14" fmla="*/ 0 w 11"/>
                <a:gd name="T15" fmla="*/ 7 h 29"/>
                <a:gd name="T16" fmla="*/ 0 w 11"/>
                <a:gd name="T17" fmla="*/ 7 h 29"/>
                <a:gd name="T18" fmla="*/ 0 w 11"/>
                <a:gd name="T19" fmla="*/ 7 h 29"/>
                <a:gd name="T20" fmla="*/ 0 w 11"/>
                <a:gd name="T21" fmla="*/ 7 h 29"/>
                <a:gd name="T22" fmla="*/ 0 w 11"/>
                <a:gd name="T23" fmla="*/ 7 h 29"/>
                <a:gd name="T24" fmla="*/ 0 w 11"/>
                <a:gd name="T25" fmla="*/ 7 h 29"/>
                <a:gd name="T26" fmla="*/ 0 w 11"/>
                <a:gd name="T27" fmla="*/ 7 h 29"/>
                <a:gd name="T28" fmla="*/ 0 w 11"/>
                <a:gd name="T29" fmla="*/ 7 h 29"/>
                <a:gd name="T30" fmla="*/ 0 w 11"/>
                <a:gd name="T31" fmla="*/ 7 h 29"/>
                <a:gd name="T32" fmla="*/ 0 w 11"/>
                <a:gd name="T33" fmla="*/ 7 h 29"/>
                <a:gd name="T34" fmla="*/ 0 w 11"/>
                <a:gd name="T35" fmla="*/ 7 h 29"/>
                <a:gd name="T36" fmla="*/ 0 w 11"/>
                <a:gd name="T37" fmla="*/ 7 h 29"/>
                <a:gd name="T38" fmla="*/ 0 w 11"/>
                <a:gd name="T39" fmla="*/ 7 h 29"/>
                <a:gd name="T40" fmla="*/ 0 w 11"/>
                <a:gd name="T41" fmla="*/ 7 h 29"/>
                <a:gd name="T42" fmla="*/ 0 w 11"/>
                <a:gd name="T43" fmla="*/ 7 h 29"/>
                <a:gd name="T44" fmla="*/ 0 w 11"/>
                <a:gd name="T45" fmla="*/ 7 h 29"/>
                <a:gd name="T46" fmla="*/ 0 w 11"/>
                <a:gd name="T47" fmla="*/ 7 h 29"/>
                <a:gd name="T48" fmla="*/ 0 w 11"/>
                <a:gd name="T49" fmla="*/ 7 h 29"/>
                <a:gd name="T50" fmla="*/ 0 w 11"/>
                <a:gd name="T51" fmla="*/ 7 h 29"/>
                <a:gd name="T52" fmla="*/ 0 w 11"/>
                <a:gd name="T53" fmla="*/ 7 h 29"/>
                <a:gd name="T54" fmla="*/ 0 w 11"/>
                <a:gd name="T55" fmla="*/ 7 h 29"/>
                <a:gd name="T56" fmla="*/ 0 w 11"/>
                <a:gd name="T57" fmla="*/ 7 h 29"/>
                <a:gd name="T58" fmla="*/ 0 w 11"/>
                <a:gd name="T59" fmla="*/ 7 h 29"/>
                <a:gd name="T60" fmla="*/ 0 w 11"/>
                <a:gd name="T61" fmla="*/ 7 h 29"/>
                <a:gd name="T62" fmla="*/ 0 w 11"/>
                <a:gd name="T63" fmla="*/ 7 h 29"/>
                <a:gd name="T64" fmla="*/ 0 w 11"/>
                <a:gd name="T65" fmla="*/ 7 h 29"/>
                <a:gd name="T66" fmla="*/ 0 w 11"/>
                <a:gd name="T67" fmla="*/ 7 h 29"/>
                <a:gd name="T68" fmla="*/ 0 w 11"/>
                <a:gd name="T69" fmla="*/ 7 h 29"/>
                <a:gd name="T70" fmla="*/ 0 w 11"/>
                <a:gd name="T71" fmla="*/ 7 h 29"/>
                <a:gd name="T72" fmla="*/ 0 w 11"/>
                <a:gd name="T73" fmla="*/ 7 h 29"/>
                <a:gd name="T74" fmla="*/ 0 w 11"/>
                <a:gd name="T75" fmla="*/ 7 h 29"/>
                <a:gd name="T76" fmla="*/ 0 w 11"/>
                <a:gd name="T77" fmla="*/ 7 h 29"/>
                <a:gd name="T78" fmla="*/ 0 w 11"/>
                <a:gd name="T79" fmla="*/ 7 h 29"/>
                <a:gd name="T80" fmla="*/ 0 w 11"/>
                <a:gd name="T81" fmla="*/ 7 h 29"/>
                <a:gd name="T82" fmla="*/ 0 w 11"/>
                <a:gd name="T83" fmla="*/ 7 h 29"/>
                <a:gd name="T84" fmla="*/ 0 w 11"/>
                <a:gd name="T85" fmla="*/ 7 h 29"/>
                <a:gd name="T86" fmla="*/ 0 w 11"/>
                <a:gd name="T87" fmla="*/ 7 h 29"/>
                <a:gd name="T88" fmla="*/ 0 w 11"/>
                <a:gd name="T89" fmla="*/ 7 h 29"/>
                <a:gd name="T90" fmla="*/ 0 w 11"/>
                <a:gd name="T91" fmla="*/ 7 h 29"/>
                <a:gd name="T92" fmla="*/ 0 w 11"/>
                <a:gd name="T93" fmla="*/ 7 h 29"/>
                <a:gd name="T94" fmla="*/ 0 w 11"/>
                <a:gd name="T95" fmla="*/ 7 h 29"/>
                <a:gd name="T96" fmla="*/ 0 w 11"/>
                <a:gd name="T97" fmla="*/ 7 h 29"/>
                <a:gd name="T98" fmla="*/ 0 w 11"/>
                <a:gd name="T99" fmla="*/ 7 h 29"/>
                <a:gd name="T100" fmla="*/ 1 w 11"/>
                <a:gd name="T101" fmla="*/ 7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29"/>
                <a:gd name="T155" fmla="*/ 11 w 11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29">
                  <a:moveTo>
                    <a:pt x="0" y="0"/>
                  </a:moveTo>
                  <a:lnTo>
                    <a:pt x="0" y="10"/>
                  </a:lnTo>
                  <a:lnTo>
                    <a:pt x="0" y="20"/>
                  </a:lnTo>
                  <a:lnTo>
                    <a:pt x="0" y="29"/>
                  </a:lnTo>
                  <a:lnTo>
                    <a:pt x="11" y="29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82" name="Freeform 431"/>
            <p:cNvSpPr>
              <a:spLocks/>
            </p:cNvSpPr>
            <p:nvPr/>
          </p:nvSpPr>
          <p:spPr bwMode="auto">
            <a:xfrm rot="-5388437">
              <a:off x="4296" y="2814"/>
              <a:ext cx="1" cy="18"/>
            </a:xfrm>
            <a:custGeom>
              <a:avLst/>
              <a:gdLst>
                <a:gd name="T0" fmla="*/ 0 w 1"/>
                <a:gd name="T1" fmla="*/ 0 h 20"/>
                <a:gd name="T2" fmla="*/ 0 w 1"/>
                <a:gd name="T3" fmla="*/ 0 h 20"/>
                <a:gd name="T4" fmla="*/ 0 w 1"/>
                <a:gd name="T5" fmla="*/ 0 h 20"/>
                <a:gd name="T6" fmla="*/ 0 w 1"/>
                <a:gd name="T7" fmla="*/ 0 h 20"/>
                <a:gd name="T8" fmla="*/ 0 w 1"/>
                <a:gd name="T9" fmla="*/ 0 h 20"/>
                <a:gd name="T10" fmla="*/ 0 w 1"/>
                <a:gd name="T11" fmla="*/ 0 h 20"/>
                <a:gd name="T12" fmla="*/ 0 w 1"/>
                <a:gd name="T13" fmla="*/ 0 h 20"/>
                <a:gd name="T14" fmla="*/ 0 w 1"/>
                <a:gd name="T15" fmla="*/ 0 h 20"/>
                <a:gd name="T16" fmla="*/ 0 w 1"/>
                <a:gd name="T17" fmla="*/ 0 h 20"/>
                <a:gd name="T18" fmla="*/ 0 w 1"/>
                <a:gd name="T19" fmla="*/ 0 h 20"/>
                <a:gd name="T20" fmla="*/ 0 w 1"/>
                <a:gd name="T21" fmla="*/ 0 h 20"/>
                <a:gd name="T22" fmla="*/ 0 w 1"/>
                <a:gd name="T23" fmla="*/ 0 h 20"/>
                <a:gd name="T24" fmla="*/ 0 w 1"/>
                <a:gd name="T25" fmla="*/ 0 h 20"/>
                <a:gd name="T26" fmla="*/ 0 w 1"/>
                <a:gd name="T27" fmla="*/ 0 h 20"/>
                <a:gd name="T28" fmla="*/ 0 w 1"/>
                <a:gd name="T29" fmla="*/ 0 h 20"/>
                <a:gd name="T30" fmla="*/ 0 w 1"/>
                <a:gd name="T31" fmla="*/ 0 h 20"/>
                <a:gd name="T32" fmla="*/ 0 w 1"/>
                <a:gd name="T33" fmla="*/ 0 h 20"/>
                <a:gd name="T34" fmla="*/ 0 w 1"/>
                <a:gd name="T35" fmla="*/ 0 h 20"/>
                <a:gd name="T36" fmla="*/ 0 w 1"/>
                <a:gd name="T37" fmla="*/ 5 h 20"/>
                <a:gd name="T38" fmla="*/ 0 w 1"/>
                <a:gd name="T39" fmla="*/ 5 h 20"/>
                <a:gd name="T40" fmla="*/ 0 w 1"/>
                <a:gd name="T41" fmla="*/ 5 h 20"/>
                <a:gd name="T42" fmla="*/ 0 w 1"/>
                <a:gd name="T43" fmla="*/ 5 h 20"/>
                <a:gd name="T44" fmla="*/ 0 w 1"/>
                <a:gd name="T45" fmla="*/ 5 h 20"/>
                <a:gd name="T46" fmla="*/ 0 w 1"/>
                <a:gd name="T47" fmla="*/ 5 h 20"/>
                <a:gd name="T48" fmla="*/ 0 w 1"/>
                <a:gd name="T49" fmla="*/ 5 h 20"/>
                <a:gd name="T50" fmla="*/ 0 w 1"/>
                <a:gd name="T51" fmla="*/ 5 h 20"/>
                <a:gd name="T52" fmla="*/ 0 w 1"/>
                <a:gd name="T53" fmla="*/ 5 h 20"/>
                <a:gd name="T54" fmla="*/ 0 w 1"/>
                <a:gd name="T55" fmla="*/ 5 h 20"/>
                <a:gd name="T56" fmla="*/ 0 w 1"/>
                <a:gd name="T57" fmla="*/ 5 h 20"/>
                <a:gd name="T58" fmla="*/ 0 w 1"/>
                <a:gd name="T59" fmla="*/ 5 h 20"/>
                <a:gd name="T60" fmla="*/ 0 w 1"/>
                <a:gd name="T61" fmla="*/ 5 h 20"/>
                <a:gd name="T62" fmla="*/ 0 w 1"/>
                <a:gd name="T63" fmla="*/ 5 h 20"/>
                <a:gd name="T64" fmla="*/ 0 w 1"/>
                <a:gd name="T65" fmla="*/ 5 h 20"/>
                <a:gd name="T66" fmla="*/ 0 w 1"/>
                <a:gd name="T67" fmla="*/ 5 h 20"/>
                <a:gd name="T68" fmla="*/ 0 w 1"/>
                <a:gd name="T69" fmla="*/ 5 h 20"/>
                <a:gd name="T70" fmla="*/ 0 w 1"/>
                <a:gd name="T71" fmla="*/ 5 h 20"/>
                <a:gd name="T72" fmla="*/ 0 w 1"/>
                <a:gd name="T73" fmla="*/ 5 h 20"/>
                <a:gd name="T74" fmla="*/ 0 w 1"/>
                <a:gd name="T75" fmla="*/ 5 h 20"/>
                <a:gd name="T76" fmla="*/ 0 w 1"/>
                <a:gd name="T77" fmla="*/ 5 h 20"/>
                <a:gd name="T78" fmla="*/ 0 w 1"/>
                <a:gd name="T79" fmla="*/ 5 h 20"/>
                <a:gd name="T80" fmla="*/ 0 w 1"/>
                <a:gd name="T81" fmla="*/ 5 h 20"/>
                <a:gd name="T82" fmla="*/ 0 w 1"/>
                <a:gd name="T83" fmla="*/ 5 h 20"/>
                <a:gd name="T84" fmla="*/ 0 w 1"/>
                <a:gd name="T85" fmla="*/ 5 h 20"/>
                <a:gd name="T86" fmla="*/ 0 w 1"/>
                <a:gd name="T87" fmla="*/ 5 h 20"/>
                <a:gd name="T88" fmla="*/ 0 w 1"/>
                <a:gd name="T89" fmla="*/ 5 h 20"/>
                <a:gd name="T90" fmla="*/ 0 w 1"/>
                <a:gd name="T91" fmla="*/ 5 h 20"/>
                <a:gd name="T92" fmla="*/ 0 w 1"/>
                <a:gd name="T93" fmla="*/ 5 h 20"/>
                <a:gd name="T94" fmla="*/ 0 w 1"/>
                <a:gd name="T95" fmla="*/ 5 h 20"/>
                <a:gd name="T96" fmla="*/ 0 w 1"/>
                <a:gd name="T97" fmla="*/ 5 h 20"/>
                <a:gd name="T98" fmla="*/ 0 w 1"/>
                <a:gd name="T99" fmla="*/ 5 h 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"/>
                <a:gd name="T151" fmla="*/ 0 h 20"/>
                <a:gd name="T152" fmla="*/ 1 w 1"/>
                <a:gd name="T153" fmla="*/ 20 h 2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" h="2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2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83" name="Freeform 432"/>
            <p:cNvSpPr>
              <a:spLocks/>
            </p:cNvSpPr>
            <p:nvPr/>
          </p:nvSpPr>
          <p:spPr bwMode="auto">
            <a:xfrm rot="-5388437">
              <a:off x="4315" y="2805"/>
              <a:ext cx="9" cy="27"/>
            </a:xfrm>
            <a:custGeom>
              <a:avLst/>
              <a:gdLst>
                <a:gd name="T0" fmla="*/ 0 w 12"/>
                <a:gd name="T1" fmla="*/ 0 h 29"/>
                <a:gd name="T2" fmla="*/ 0 w 12"/>
                <a:gd name="T3" fmla="*/ 0 h 29"/>
                <a:gd name="T4" fmla="*/ 0 w 12"/>
                <a:gd name="T5" fmla="*/ 0 h 29"/>
                <a:gd name="T6" fmla="*/ 0 w 12"/>
                <a:gd name="T7" fmla="*/ 0 h 29"/>
                <a:gd name="T8" fmla="*/ 0 w 12"/>
                <a:gd name="T9" fmla="*/ 0 h 29"/>
                <a:gd name="T10" fmla="*/ 0 w 12"/>
                <a:gd name="T11" fmla="*/ 0 h 29"/>
                <a:gd name="T12" fmla="*/ 0 w 12"/>
                <a:gd name="T13" fmla="*/ 0 h 29"/>
                <a:gd name="T14" fmla="*/ 0 w 12"/>
                <a:gd name="T15" fmla="*/ 0 h 29"/>
                <a:gd name="T16" fmla="*/ 0 w 12"/>
                <a:gd name="T17" fmla="*/ 0 h 29"/>
                <a:gd name="T18" fmla="*/ 0 w 12"/>
                <a:gd name="T19" fmla="*/ 7 h 29"/>
                <a:gd name="T20" fmla="*/ 0 w 12"/>
                <a:gd name="T21" fmla="*/ 7 h 29"/>
                <a:gd name="T22" fmla="*/ 0 w 12"/>
                <a:gd name="T23" fmla="*/ 7 h 29"/>
                <a:gd name="T24" fmla="*/ 0 w 12"/>
                <a:gd name="T25" fmla="*/ 7 h 29"/>
                <a:gd name="T26" fmla="*/ 0 w 12"/>
                <a:gd name="T27" fmla="*/ 7 h 29"/>
                <a:gd name="T28" fmla="*/ 0 w 12"/>
                <a:gd name="T29" fmla="*/ 7 h 29"/>
                <a:gd name="T30" fmla="*/ 0 w 12"/>
                <a:gd name="T31" fmla="*/ 7 h 29"/>
                <a:gd name="T32" fmla="*/ 0 w 12"/>
                <a:gd name="T33" fmla="*/ 7 h 29"/>
                <a:gd name="T34" fmla="*/ 2 w 12"/>
                <a:gd name="T35" fmla="*/ 7 h 29"/>
                <a:gd name="T36" fmla="*/ 2 w 12"/>
                <a:gd name="T37" fmla="*/ 7 h 29"/>
                <a:gd name="T38" fmla="*/ 2 w 12"/>
                <a:gd name="T39" fmla="*/ 7 h 29"/>
                <a:gd name="T40" fmla="*/ 2 w 12"/>
                <a:gd name="T41" fmla="*/ 7 h 29"/>
                <a:gd name="T42" fmla="*/ 2 w 12"/>
                <a:gd name="T43" fmla="*/ 7 h 29"/>
                <a:gd name="T44" fmla="*/ 2 w 12"/>
                <a:gd name="T45" fmla="*/ 7 h 29"/>
                <a:gd name="T46" fmla="*/ 2 w 12"/>
                <a:gd name="T47" fmla="*/ 7 h 29"/>
                <a:gd name="T48" fmla="*/ 2 w 12"/>
                <a:gd name="T49" fmla="*/ 7 h 29"/>
                <a:gd name="T50" fmla="*/ 2 w 12"/>
                <a:gd name="T51" fmla="*/ 7 h 29"/>
                <a:gd name="T52" fmla="*/ 2 w 12"/>
                <a:gd name="T53" fmla="*/ 7 h 29"/>
                <a:gd name="T54" fmla="*/ 2 w 12"/>
                <a:gd name="T55" fmla="*/ 7 h 29"/>
                <a:gd name="T56" fmla="*/ 2 w 12"/>
                <a:gd name="T57" fmla="*/ 7 h 29"/>
                <a:gd name="T58" fmla="*/ 2 w 12"/>
                <a:gd name="T59" fmla="*/ 7 h 29"/>
                <a:gd name="T60" fmla="*/ 2 w 12"/>
                <a:gd name="T61" fmla="*/ 7 h 29"/>
                <a:gd name="T62" fmla="*/ 2 w 12"/>
                <a:gd name="T63" fmla="*/ 7 h 29"/>
                <a:gd name="T64" fmla="*/ 2 w 12"/>
                <a:gd name="T65" fmla="*/ 7 h 29"/>
                <a:gd name="T66" fmla="*/ 2 w 12"/>
                <a:gd name="T67" fmla="*/ 7 h 29"/>
                <a:gd name="T68" fmla="*/ 2 w 12"/>
                <a:gd name="T69" fmla="*/ 7 h 29"/>
                <a:gd name="T70" fmla="*/ 2 w 12"/>
                <a:gd name="T71" fmla="*/ 7 h 29"/>
                <a:gd name="T72" fmla="*/ 2 w 12"/>
                <a:gd name="T73" fmla="*/ 7 h 29"/>
                <a:gd name="T74" fmla="*/ 2 w 12"/>
                <a:gd name="T75" fmla="*/ 7 h 29"/>
                <a:gd name="T76" fmla="*/ 2 w 12"/>
                <a:gd name="T77" fmla="*/ 7 h 29"/>
                <a:gd name="T78" fmla="*/ 2 w 12"/>
                <a:gd name="T79" fmla="*/ 7 h 29"/>
                <a:gd name="T80" fmla="*/ 2 w 12"/>
                <a:gd name="T81" fmla="*/ 7 h 29"/>
                <a:gd name="T82" fmla="*/ 2 w 12"/>
                <a:gd name="T83" fmla="*/ 7 h 29"/>
                <a:gd name="T84" fmla="*/ 2 w 12"/>
                <a:gd name="T85" fmla="*/ 7 h 29"/>
                <a:gd name="T86" fmla="*/ 2 w 12"/>
                <a:gd name="T87" fmla="*/ 7 h 29"/>
                <a:gd name="T88" fmla="*/ 2 w 12"/>
                <a:gd name="T89" fmla="*/ 7 h 29"/>
                <a:gd name="T90" fmla="*/ 2 w 12"/>
                <a:gd name="T91" fmla="*/ 7 h 29"/>
                <a:gd name="T92" fmla="*/ 2 w 12"/>
                <a:gd name="T93" fmla="*/ 7 h 29"/>
                <a:gd name="T94" fmla="*/ 2 w 12"/>
                <a:gd name="T95" fmla="*/ 7 h 29"/>
                <a:gd name="T96" fmla="*/ 2 w 12"/>
                <a:gd name="T97" fmla="*/ 7 h 29"/>
                <a:gd name="T98" fmla="*/ 2 w 12"/>
                <a:gd name="T99" fmla="*/ 7 h 29"/>
                <a:gd name="T100" fmla="*/ 2 w 12"/>
                <a:gd name="T101" fmla="*/ 7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29"/>
                <a:gd name="T155" fmla="*/ 12 w 12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29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2" y="10"/>
                  </a:lnTo>
                  <a:lnTo>
                    <a:pt x="12" y="19"/>
                  </a:lnTo>
                  <a:lnTo>
                    <a:pt x="12" y="29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84" name="Freeform 433"/>
            <p:cNvSpPr>
              <a:spLocks/>
            </p:cNvSpPr>
            <p:nvPr/>
          </p:nvSpPr>
          <p:spPr bwMode="auto">
            <a:xfrm rot="-5388437">
              <a:off x="4342" y="2796"/>
              <a:ext cx="9" cy="27"/>
            </a:xfrm>
            <a:custGeom>
              <a:avLst/>
              <a:gdLst>
                <a:gd name="T0" fmla="*/ 0 w 12"/>
                <a:gd name="T1" fmla="*/ 0 h 29"/>
                <a:gd name="T2" fmla="*/ 0 w 12"/>
                <a:gd name="T3" fmla="*/ 0 h 29"/>
                <a:gd name="T4" fmla="*/ 0 w 12"/>
                <a:gd name="T5" fmla="*/ 0 h 29"/>
                <a:gd name="T6" fmla="*/ 0 w 12"/>
                <a:gd name="T7" fmla="*/ 0 h 29"/>
                <a:gd name="T8" fmla="*/ 0 w 12"/>
                <a:gd name="T9" fmla="*/ 0 h 29"/>
                <a:gd name="T10" fmla="*/ 0 w 12"/>
                <a:gd name="T11" fmla="*/ 0 h 29"/>
                <a:gd name="T12" fmla="*/ 0 w 12"/>
                <a:gd name="T13" fmla="*/ 0 h 29"/>
                <a:gd name="T14" fmla="*/ 0 w 12"/>
                <a:gd name="T15" fmla="*/ 0 h 29"/>
                <a:gd name="T16" fmla="*/ 0 w 12"/>
                <a:gd name="T17" fmla="*/ 0 h 29"/>
                <a:gd name="T18" fmla="*/ 0 w 12"/>
                <a:gd name="T19" fmla="*/ 0 h 29"/>
                <a:gd name="T20" fmla="*/ 0 w 12"/>
                <a:gd name="T21" fmla="*/ 0 h 29"/>
                <a:gd name="T22" fmla="*/ 0 w 12"/>
                <a:gd name="T23" fmla="*/ 0 h 29"/>
                <a:gd name="T24" fmla="*/ 0 w 12"/>
                <a:gd name="T25" fmla="*/ 0 h 29"/>
                <a:gd name="T26" fmla="*/ 0 w 12"/>
                <a:gd name="T27" fmla="*/ 0 h 29"/>
                <a:gd name="T28" fmla="*/ 0 w 12"/>
                <a:gd name="T29" fmla="*/ 7 h 29"/>
                <a:gd name="T30" fmla="*/ 0 w 12"/>
                <a:gd name="T31" fmla="*/ 7 h 29"/>
                <a:gd name="T32" fmla="*/ 0 w 12"/>
                <a:gd name="T33" fmla="*/ 7 h 29"/>
                <a:gd name="T34" fmla="*/ 0 w 12"/>
                <a:gd name="T35" fmla="*/ 7 h 29"/>
                <a:gd name="T36" fmla="*/ 0 w 12"/>
                <a:gd name="T37" fmla="*/ 7 h 29"/>
                <a:gd name="T38" fmla="*/ 0 w 12"/>
                <a:gd name="T39" fmla="*/ 7 h 29"/>
                <a:gd name="T40" fmla="*/ 0 w 12"/>
                <a:gd name="T41" fmla="*/ 7 h 29"/>
                <a:gd name="T42" fmla="*/ 0 w 12"/>
                <a:gd name="T43" fmla="*/ 7 h 29"/>
                <a:gd name="T44" fmla="*/ 0 w 12"/>
                <a:gd name="T45" fmla="*/ 7 h 29"/>
                <a:gd name="T46" fmla="*/ 0 w 12"/>
                <a:gd name="T47" fmla="*/ 7 h 29"/>
                <a:gd name="T48" fmla="*/ 0 w 12"/>
                <a:gd name="T49" fmla="*/ 7 h 29"/>
                <a:gd name="T50" fmla="*/ 0 w 12"/>
                <a:gd name="T51" fmla="*/ 7 h 29"/>
                <a:gd name="T52" fmla="*/ 0 w 12"/>
                <a:gd name="T53" fmla="*/ 7 h 29"/>
                <a:gd name="T54" fmla="*/ 0 w 12"/>
                <a:gd name="T55" fmla="*/ 7 h 29"/>
                <a:gd name="T56" fmla="*/ 0 w 12"/>
                <a:gd name="T57" fmla="*/ 7 h 29"/>
                <a:gd name="T58" fmla="*/ 0 w 12"/>
                <a:gd name="T59" fmla="*/ 7 h 29"/>
                <a:gd name="T60" fmla="*/ 0 w 12"/>
                <a:gd name="T61" fmla="*/ 7 h 29"/>
                <a:gd name="T62" fmla="*/ 0 w 12"/>
                <a:gd name="T63" fmla="*/ 7 h 29"/>
                <a:gd name="T64" fmla="*/ 0 w 12"/>
                <a:gd name="T65" fmla="*/ 7 h 29"/>
                <a:gd name="T66" fmla="*/ 0 w 12"/>
                <a:gd name="T67" fmla="*/ 7 h 29"/>
                <a:gd name="T68" fmla="*/ 2 w 12"/>
                <a:gd name="T69" fmla="*/ 7 h 29"/>
                <a:gd name="T70" fmla="*/ 2 w 12"/>
                <a:gd name="T71" fmla="*/ 7 h 29"/>
                <a:gd name="T72" fmla="*/ 2 w 12"/>
                <a:gd name="T73" fmla="*/ 7 h 29"/>
                <a:gd name="T74" fmla="*/ 2 w 12"/>
                <a:gd name="T75" fmla="*/ 7 h 29"/>
                <a:gd name="T76" fmla="*/ 2 w 12"/>
                <a:gd name="T77" fmla="*/ 7 h 29"/>
                <a:gd name="T78" fmla="*/ 2 w 12"/>
                <a:gd name="T79" fmla="*/ 7 h 29"/>
                <a:gd name="T80" fmla="*/ 2 w 12"/>
                <a:gd name="T81" fmla="*/ 7 h 29"/>
                <a:gd name="T82" fmla="*/ 2 w 12"/>
                <a:gd name="T83" fmla="*/ 7 h 29"/>
                <a:gd name="T84" fmla="*/ 2 w 12"/>
                <a:gd name="T85" fmla="*/ 7 h 29"/>
                <a:gd name="T86" fmla="*/ 2 w 12"/>
                <a:gd name="T87" fmla="*/ 7 h 29"/>
                <a:gd name="T88" fmla="*/ 2 w 12"/>
                <a:gd name="T89" fmla="*/ 7 h 29"/>
                <a:gd name="T90" fmla="*/ 2 w 12"/>
                <a:gd name="T91" fmla="*/ 7 h 29"/>
                <a:gd name="T92" fmla="*/ 2 w 12"/>
                <a:gd name="T93" fmla="*/ 7 h 29"/>
                <a:gd name="T94" fmla="*/ 2 w 12"/>
                <a:gd name="T95" fmla="*/ 7 h 29"/>
                <a:gd name="T96" fmla="*/ 2 w 12"/>
                <a:gd name="T97" fmla="*/ 7 h 29"/>
                <a:gd name="T98" fmla="*/ 2 w 12"/>
                <a:gd name="T99" fmla="*/ 7 h 29"/>
                <a:gd name="T100" fmla="*/ 2 w 12"/>
                <a:gd name="T101" fmla="*/ 7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29"/>
                <a:gd name="T155" fmla="*/ 12 w 12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29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20"/>
                  </a:lnTo>
                  <a:lnTo>
                    <a:pt x="12" y="20"/>
                  </a:lnTo>
                  <a:lnTo>
                    <a:pt x="12" y="29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85" name="Freeform 434"/>
            <p:cNvSpPr>
              <a:spLocks/>
            </p:cNvSpPr>
            <p:nvPr/>
          </p:nvSpPr>
          <p:spPr bwMode="auto">
            <a:xfrm rot="-5388437">
              <a:off x="4369" y="2798"/>
              <a:ext cx="0" cy="18"/>
            </a:xfrm>
            <a:custGeom>
              <a:avLst/>
              <a:gdLst>
                <a:gd name="T0" fmla="*/ 0 h 20"/>
                <a:gd name="T1" fmla="*/ 0 h 20"/>
                <a:gd name="T2" fmla="*/ 0 h 20"/>
                <a:gd name="T3" fmla="*/ 0 h 20"/>
                <a:gd name="T4" fmla="*/ 0 h 20"/>
                <a:gd name="T5" fmla="*/ 0 h 20"/>
                <a:gd name="T6" fmla="*/ 0 h 20"/>
                <a:gd name="T7" fmla="*/ 0 h 20"/>
                <a:gd name="T8" fmla="*/ 0 h 20"/>
                <a:gd name="T9" fmla="*/ 0 h 20"/>
                <a:gd name="T10" fmla="*/ 0 h 20"/>
                <a:gd name="T11" fmla="*/ 0 h 20"/>
                <a:gd name="T12" fmla="*/ 0 h 20"/>
                <a:gd name="T13" fmla="*/ 0 h 20"/>
                <a:gd name="T14" fmla="*/ 0 h 20"/>
                <a:gd name="T15" fmla="*/ 0 h 20"/>
                <a:gd name="T16" fmla="*/ 0 h 20"/>
                <a:gd name="T17" fmla="*/ 0 h 20"/>
                <a:gd name="T18" fmla="*/ 5 h 20"/>
                <a:gd name="T19" fmla="*/ 5 h 20"/>
                <a:gd name="T20" fmla="*/ 5 h 20"/>
                <a:gd name="T21" fmla="*/ 5 h 20"/>
                <a:gd name="T22" fmla="*/ 5 h 20"/>
                <a:gd name="T23" fmla="*/ 5 h 20"/>
                <a:gd name="T24" fmla="*/ 5 h 20"/>
                <a:gd name="T25" fmla="*/ 5 h 20"/>
                <a:gd name="T26" fmla="*/ 5 h 20"/>
                <a:gd name="T27" fmla="*/ 5 h 20"/>
                <a:gd name="T28" fmla="*/ 5 h 20"/>
                <a:gd name="T29" fmla="*/ 5 h 20"/>
                <a:gd name="T30" fmla="*/ 5 h 20"/>
                <a:gd name="T31" fmla="*/ 5 h 20"/>
                <a:gd name="T32" fmla="*/ 5 h 20"/>
                <a:gd name="T33" fmla="*/ 5 h 20"/>
                <a:gd name="T34" fmla="*/ 5 h 20"/>
                <a:gd name="T35" fmla="*/ 5 h 20"/>
                <a:gd name="T36" fmla="*/ 5 h 20"/>
                <a:gd name="T37" fmla="*/ 5 h 20"/>
                <a:gd name="T38" fmla="*/ 5 h 20"/>
                <a:gd name="T39" fmla="*/ 5 h 20"/>
                <a:gd name="T40" fmla="*/ 5 h 20"/>
                <a:gd name="T41" fmla="*/ 5 h 20"/>
                <a:gd name="T42" fmla="*/ 5 h 20"/>
                <a:gd name="T43" fmla="*/ 5 h 20"/>
                <a:gd name="T44" fmla="*/ 5 h 20"/>
                <a:gd name="T45" fmla="*/ 5 h 20"/>
                <a:gd name="T46" fmla="*/ 5 h 20"/>
                <a:gd name="T47" fmla="*/ 5 h 20"/>
                <a:gd name="T48" fmla="*/ 5 h 20"/>
                <a:gd name="T49" fmla="*/ 5 h 20"/>
                <a:gd name="T50" fmla="*/ 5 h 20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h 20"/>
                <a:gd name="T103" fmla="*/ 20 h 20"/>
              </a:gdLst>
              <a:ahLst/>
              <a:cxnLst>
                <a:cxn ang="T51">
                  <a:pos x="0" y="T0"/>
                </a:cxn>
                <a:cxn ang="T52">
                  <a:pos x="0" y="T1"/>
                </a:cxn>
                <a:cxn ang="T53">
                  <a:pos x="0" y="T2"/>
                </a:cxn>
                <a:cxn ang="T54">
                  <a:pos x="0" y="T3"/>
                </a:cxn>
                <a:cxn ang="T55">
                  <a:pos x="0" y="T4"/>
                </a:cxn>
                <a:cxn ang="T56">
                  <a:pos x="0" y="T5"/>
                </a:cxn>
                <a:cxn ang="T57">
                  <a:pos x="0" y="T6"/>
                </a:cxn>
                <a:cxn ang="T58">
                  <a:pos x="0" y="T7"/>
                </a:cxn>
                <a:cxn ang="T59">
                  <a:pos x="0" y="T8"/>
                </a:cxn>
                <a:cxn ang="T60">
                  <a:pos x="0" y="T9"/>
                </a:cxn>
                <a:cxn ang="T61">
                  <a:pos x="0" y="T10"/>
                </a:cxn>
                <a:cxn ang="T62">
                  <a:pos x="0" y="T11"/>
                </a:cxn>
                <a:cxn ang="T63">
                  <a:pos x="0" y="T12"/>
                </a:cxn>
                <a:cxn ang="T64">
                  <a:pos x="0" y="T13"/>
                </a:cxn>
                <a:cxn ang="T65">
                  <a:pos x="0" y="T14"/>
                </a:cxn>
                <a:cxn ang="T66">
                  <a:pos x="0" y="T15"/>
                </a:cxn>
                <a:cxn ang="T67">
                  <a:pos x="0" y="T16"/>
                </a:cxn>
                <a:cxn ang="T68">
                  <a:pos x="0" y="T17"/>
                </a:cxn>
                <a:cxn ang="T69">
                  <a:pos x="0" y="T18"/>
                </a:cxn>
                <a:cxn ang="T70">
                  <a:pos x="0" y="T19"/>
                </a:cxn>
                <a:cxn ang="T71">
                  <a:pos x="0" y="T20"/>
                </a:cxn>
                <a:cxn ang="T72">
                  <a:pos x="0" y="T21"/>
                </a:cxn>
                <a:cxn ang="T73">
                  <a:pos x="0" y="T22"/>
                </a:cxn>
                <a:cxn ang="T74">
                  <a:pos x="0" y="T23"/>
                </a:cxn>
                <a:cxn ang="T75">
                  <a:pos x="0" y="T24"/>
                </a:cxn>
                <a:cxn ang="T76">
                  <a:pos x="0" y="T25"/>
                </a:cxn>
                <a:cxn ang="T77">
                  <a:pos x="0" y="T26"/>
                </a:cxn>
                <a:cxn ang="T78">
                  <a:pos x="0" y="T27"/>
                </a:cxn>
                <a:cxn ang="T79">
                  <a:pos x="0" y="T28"/>
                </a:cxn>
                <a:cxn ang="T80">
                  <a:pos x="0" y="T29"/>
                </a:cxn>
                <a:cxn ang="T81">
                  <a:pos x="0" y="T30"/>
                </a:cxn>
                <a:cxn ang="T82">
                  <a:pos x="0" y="T31"/>
                </a:cxn>
                <a:cxn ang="T83">
                  <a:pos x="0" y="T32"/>
                </a:cxn>
                <a:cxn ang="T84">
                  <a:pos x="0" y="T33"/>
                </a:cxn>
                <a:cxn ang="T85">
                  <a:pos x="0" y="T34"/>
                </a:cxn>
                <a:cxn ang="T86">
                  <a:pos x="0" y="T35"/>
                </a:cxn>
                <a:cxn ang="T87">
                  <a:pos x="0" y="T36"/>
                </a:cxn>
                <a:cxn ang="T88">
                  <a:pos x="0" y="T37"/>
                </a:cxn>
                <a:cxn ang="T89">
                  <a:pos x="0" y="T38"/>
                </a:cxn>
                <a:cxn ang="T90">
                  <a:pos x="0" y="T39"/>
                </a:cxn>
                <a:cxn ang="T91">
                  <a:pos x="0" y="T40"/>
                </a:cxn>
                <a:cxn ang="T92">
                  <a:pos x="0" y="T41"/>
                </a:cxn>
                <a:cxn ang="T93">
                  <a:pos x="0" y="T42"/>
                </a:cxn>
                <a:cxn ang="T94">
                  <a:pos x="0" y="T43"/>
                </a:cxn>
                <a:cxn ang="T95">
                  <a:pos x="0" y="T44"/>
                </a:cxn>
                <a:cxn ang="T96">
                  <a:pos x="0" y="T45"/>
                </a:cxn>
                <a:cxn ang="T97">
                  <a:pos x="0" y="T46"/>
                </a:cxn>
                <a:cxn ang="T98">
                  <a:pos x="0" y="T47"/>
                </a:cxn>
                <a:cxn ang="T99">
                  <a:pos x="0" y="T48"/>
                </a:cxn>
                <a:cxn ang="T100">
                  <a:pos x="0" y="T49"/>
                </a:cxn>
                <a:cxn ang="T101">
                  <a:pos x="0" y="T50"/>
                </a:cxn>
              </a:cxnLst>
              <a:rect l="0" t="T102" r="0" b="T103"/>
              <a:pathLst>
                <a:path h="2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2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86" name="Freeform 435"/>
            <p:cNvSpPr>
              <a:spLocks/>
            </p:cNvSpPr>
            <p:nvPr/>
          </p:nvSpPr>
          <p:spPr bwMode="auto">
            <a:xfrm rot="-5388437">
              <a:off x="4388" y="2789"/>
              <a:ext cx="8" cy="27"/>
            </a:xfrm>
            <a:custGeom>
              <a:avLst/>
              <a:gdLst>
                <a:gd name="T0" fmla="*/ 0 w 11"/>
                <a:gd name="T1" fmla="*/ 0 h 29"/>
                <a:gd name="T2" fmla="*/ 1 w 11"/>
                <a:gd name="T3" fmla="*/ 0 h 29"/>
                <a:gd name="T4" fmla="*/ 1 w 11"/>
                <a:gd name="T5" fmla="*/ 0 h 29"/>
                <a:gd name="T6" fmla="*/ 1 w 11"/>
                <a:gd name="T7" fmla="*/ 0 h 29"/>
                <a:gd name="T8" fmla="*/ 1 w 11"/>
                <a:gd name="T9" fmla="*/ 7 h 29"/>
                <a:gd name="T10" fmla="*/ 1 w 11"/>
                <a:gd name="T11" fmla="*/ 7 h 29"/>
                <a:gd name="T12" fmla="*/ 1 w 11"/>
                <a:gd name="T13" fmla="*/ 7 h 29"/>
                <a:gd name="T14" fmla="*/ 1 w 11"/>
                <a:gd name="T15" fmla="*/ 7 h 29"/>
                <a:gd name="T16" fmla="*/ 1 w 11"/>
                <a:gd name="T17" fmla="*/ 7 h 29"/>
                <a:gd name="T18" fmla="*/ 1 w 11"/>
                <a:gd name="T19" fmla="*/ 7 h 29"/>
                <a:gd name="T20" fmla="*/ 1 w 11"/>
                <a:gd name="T21" fmla="*/ 7 h 29"/>
                <a:gd name="T22" fmla="*/ 1 w 11"/>
                <a:gd name="T23" fmla="*/ 7 h 29"/>
                <a:gd name="T24" fmla="*/ 1 w 11"/>
                <a:gd name="T25" fmla="*/ 7 h 29"/>
                <a:gd name="T26" fmla="*/ 1 w 11"/>
                <a:gd name="T27" fmla="*/ 7 h 29"/>
                <a:gd name="T28" fmla="*/ 1 w 11"/>
                <a:gd name="T29" fmla="*/ 7 h 29"/>
                <a:gd name="T30" fmla="*/ 1 w 11"/>
                <a:gd name="T31" fmla="*/ 7 h 29"/>
                <a:gd name="T32" fmla="*/ 1 w 11"/>
                <a:gd name="T33" fmla="*/ 7 h 29"/>
                <a:gd name="T34" fmla="*/ 1 w 11"/>
                <a:gd name="T35" fmla="*/ 7 h 29"/>
                <a:gd name="T36" fmla="*/ 1 w 11"/>
                <a:gd name="T37" fmla="*/ 7 h 29"/>
                <a:gd name="T38" fmla="*/ 1 w 11"/>
                <a:gd name="T39" fmla="*/ 7 h 29"/>
                <a:gd name="T40" fmla="*/ 1 w 11"/>
                <a:gd name="T41" fmla="*/ 7 h 29"/>
                <a:gd name="T42" fmla="*/ 1 w 11"/>
                <a:gd name="T43" fmla="*/ 7 h 29"/>
                <a:gd name="T44" fmla="*/ 1 w 11"/>
                <a:gd name="T45" fmla="*/ 7 h 29"/>
                <a:gd name="T46" fmla="*/ 1 w 11"/>
                <a:gd name="T47" fmla="*/ 7 h 29"/>
                <a:gd name="T48" fmla="*/ 1 w 11"/>
                <a:gd name="T49" fmla="*/ 7 h 29"/>
                <a:gd name="T50" fmla="*/ 1 w 11"/>
                <a:gd name="T51" fmla="*/ 7 h 29"/>
                <a:gd name="T52" fmla="*/ 1 w 11"/>
                <a:gd name="T53" fmla="*/ 7 h 29"/>
                <a:gd name="T54" fmla="*/ 1 w 11"/>
                <a:gd name="T55" fmla="*/ 7 h 29"/>
                <a:gd name="T56" fmla="*/ 1 w 11"/>
                <a:gd name="T57" fmla="*/ 7 h 29"/>
                <a:gd name="T58" fmla="*/ 1 w 11"/>
                <a:gd name="T59" fmla="*/ 7 h 29"/>
                <a:gd name="T60" fmla="*/ 1 w 11"/>
                <a:gd name="T61" fmla="*/ 7 h 29"/>
                <a:gd name="T62" fmla="*/ 1 w 11"/>
                <a:gd name="T63" fmla="*/ 7 h 29"/>
                <a:gd name="T64" fmla="*/ 1 w 11"/>
                <a:gd name="T65" fmla="*/ 7 h 29"/>
                <a:gd name="T66" fmla="*/ 1 w 11"/>
                <a:gd name="T67" fmla="*/ 7 h 29"/>
                <a:gd name="T68" fmla="*/ 1 w 11"/>
                <a:gd name="T69" fmla="*/ 7 h 29"/>
                <a:gd name="T70" fmla="*/ 1 w 11"/>
                <a:gd name="T71" fmla="*/ 7 h 29"/>
                <a:gd name="T72" fmla="*/ 1 w 11"/>
                <a:gd name="T73" fmla="*/ 7 h 29"/>
                <a:gd name="T74" fmla="*/ 1 w 11"/>
                <a:gd name="T75" fmla="*/ 7 h 29"/>
                <a:gd name="T76" fmla="*/ 1 w 11"/>
                <a:gd name="T77" fmla="*/ 7 h 29"/>
                <a:gd name="T78" fmla="*/ 1 w 11"/>
                <a:gd name="T79" fmla="*/ 7 h 29"/>
                <a:gd name="T80" fmla="*/ 1 w 11"/>
                <a:gd name="T81" fmla="*/ 7 h 29"/>
                <a:gd name="T82" fmla="*/ 1 w 11"/>
                <a:gd name="T83" fmla="*/ 7 h 29"/>
                <a:gd name="T84" fmla="*/ 1 w 11"/>
                <a:gd name="T85" fmla="*/ 7 h 29"/>
                <a:gd name="T86" fmla="*/ 1 w 11"/>
                <a:gd name="T87" fmla="*/ 7 h 29"/>
                <a:gd name="T88" fmla="*/ 1 w 11"/>
                <a:gd name="T89" fmla="*/ 7 h 29"/>
                <a:gd name="T90" fmla="*/ 1 w 11"/>
                <a:gd name="T91" fmla="*/ 7 h 29"/>
                <a:gd name="T92" fmla="*/ 1 w 11"/>
                <a:gd name="T93" fmla="*/ 7 h 29"/>
                <a:gd name="T94" fmla="*/ 1 w 11"/>
                <a:gd name="T95" fmla="*/ 7 h 29"/>
                <a:gd name="T96" fmla="*/ 1 w 11"/>
                <a:gd name="T97" fmla="*/ 7 h 29"/>
                <a:gd name="T98" fmla="*/ 1 w 11"/>
                <a:gd name="T99" fmla="*/ 7 h 29"/>
                <a:gd name="T100" fmla="*/ 1 w 11"/>
                <a:gd name="T101" fmla="*/ 7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29"/>
                <a:gd name="T155" fmla="*/ 11 w 11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29">
                  <a:moveTo>
                    <a:pt x="0" y="0"/>
                  </a:moveTo>
                  <a:lnTo>
                    <a:pt x="11" y="0"/>
                  </a:lnTo>
                  <a:lnTo>
                    <a:pt x="11" y="10"/>
                  </a:lnTo>
                  <a:lnTo>
                    <a:pt x="11" y="19"/>
                  </a:lnTo>
                  <a:lnTo>
                    <a:pt x="11" y="29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87" name="Freeform 436"/>
            <p:cNvSpPr>
              <a:spLocks/>
            </p:cNvSpPr>
            <p:nvPr/>
          </p:nvSpPr>
          <p:spPr bwMode="auto">
            <a:xfrm rot="-5388437">
              <a:off x="4415" y="2781"/>
              <a:ext cx="8" cy="27"/>
            </a:xfrm>
            <a:custGeom>
              <a:avLst/>
              <a:gdLst>
                <a:gd name="T0" fmla="*/ 0 w 12"/>
                <a:gd name="T1" fmla="*/ 0 h 29"/>
                <a:gd name="T2" fmla="*/ 0 w 12"/>
                <a:gd name="T3" fmla="*/ 0 h 29"/>
                <a:gd name="T4" fmla="*/ 0 w 12"/>
                <a:gd name="T5" fmla="*/ 0 h 29"/>
                <a:gd name="T6" fmla="*/ 0 w 12"/>
                <a:gd name="T7" fmla="*/ 0 h 29"/>
                <a:gd name="T8" fmla="*/ 0 w 12"/>
                <a:gd name="T9" fmla="*/ 0 h 29"/>
                <a:gd name="T10" fmla="*/ 0 w 12"/>
                <a:gd name="T11" fmla="*/ 0 h 29"/>
                <a:gd name="T12" fmla="*/ 0 w 12"/>
                <a:gd name="T13" fmla="*/ 0 h 29"/>
                <a:gd name="T14" fmla="*/ 0 w 12"/>
                <a:gd name="T15" fmla="*/ 0 h 29"/>
                <a:gd name="T16" fmla="*/ 0 w 12"/>
                <a:gd name="T17" fmla="*/ 0 h 29"/>
                <a:gd name="T18" fmla="*/ 0 w 12"/>
                <a:gd name="T19" fmla="*/ 7 h 29"/>
                <a:gd name="T20" fmla="*/ 0 w 12"/>
                <a:gd name="T21" fmla="*/ 7 h 29"/>
                <a:gd name="T22" fmla="*/ 0 w 12"/>
                <a:gd name="T23" fmla="*/ 7 h 29"/>
                <a:gd name="T24" fmla="*/ 0 w 12"/>
                <a:gd name="T25" fmla="*/ 7 h 29"/>
                <a:gd name="T26" fmla="*/ 0 w 12"/>
                <a:gd name="T27" fmla="*/ 7 h 29"/>
                <a:gd name="T28" fmla="*/ 0 w 12"/>
                <a:gd name="T29" fmla="*/ 7 h 29"/>
                <a:gd name="T30" fmla="*/ 0 w 12"/>
                <a:gd name="T31" fmla="*/ 7 h 29"/>
                <a:gd name="T32" fmla="*/ 0 w 12"/>
                <a:gd name="T33" fmla="*/ 7 h 29"/>
                <a:gd name="T34" fmla="*/ 0 w 12"/>
                <a:gd name="T35" fmla="*/ 7 h 29"/>
                <a:gd name="T36" fmla="*/ 1 w 12"/>
                <a:gd name="T37" fmla="*/ 7 h 29"/>
                <a:gd name="T38" fmla="*/ 1 w 12"/>
                <a:gd name="T39" fmla="*/ 7 h 29"/>
                <a:gd name="T40" fmla="*/ 1 w 12"/>
                <a:gd name="T41" fmla="*/ 7 h 29"/>
                <a:gd name="T42" fmla="*/ 1 w 12"/>
                <a:gd name="T43" fmla="*/ 7 h 29"/>
                <a:gd name="T44" fmla="*/ 1 w 12"/>
                <a:gd name="T45" fmla="*/ 7 h 29"/>
                <a:gd name="T46" fmla="*/ 1 w 12"/>
                <a:gd name="T47" fmla="*/ 7 h 29"/>
                <a:gd name="T48" fmla="*/ 1 w 12"/>
                <a:gd name="T49" fmla="*/ 7 h 29"/>
                <a:gd name="T50" fmla="*/ 1 w 12"/>
                <a:gd name="T51" fmla="*/ 7 h 29"/>
                <a:gd name="T52" fmla="*/ 1 w 12"/>
                <a:gd name="T53" fmla="*/ 7 h 29"/>
                <a:gd name="T54" fmla="*/ 1 w 12"/>
                <a:gd name="T55" fmla="*/ 7 h 29"/>
                <a:gd name="T56" fmla="*/ 1 w 12"/>
                <a:gd name="T57" fmla="*/ 7 h 29"/>
                <a:gd name="T58" fmla="*/ 1 w 12"/>
                <a:gd name="T59" fmla="*/ 7 h 29"/>
                <a:gd name="T60" fmla="*/ 1 w 12"/>
                <a:gd name="T61" fmla="*/ 7 h 29"/>
                <a:gd name="T62" fmla="*/ 1 w 12"/>
                <a:gd name="T63" fmla="*/ 7 h 29"/>
                <a:gd name="T64" fmla="*/ 1 w 12"/>
                <a:gd name="T65" fmla="*/ 7 h 29"/>
                <a:gd name="T66" fmla="*/ 1 w 12"/>
                <a:gd name="T67" fmla="*/ 7 h 29"/>
                <a:gd name="T68" fmla="*/ 1 w 12"/>
                <a:gd name="T69" fmla="*/ 7 h 29"/>
                <a:gd name="T70" fmla="*/ 1 w 12"/>
                <a:gd name="T71" fmla="*/ 7 h 29"/>
                <a:gd name="T72" fmla="*/ 1 w 12"/>
                <a:gd name="T73" fmla="*/ 7 h 29"/>
                <a:gd name="T74" fmla="*/ 1 w 12"/>
                <a:gd name="T75" fmla="*/ 7 h 29"/>
                <a:gd name="T76" fmla="*/ 1 w 12"/>
                <a:gd name="T77" fmla="*/ 7 h 29"/>
                <a:gd name="T78" fmla="*/ 1 w 12"/>
                <a:gd name="T79" fmla="*/ 7 h 29"/>
                <a:gd name="T80" fmla="*/ 1 w 12"/>
                <a:gd name="T81" fmla="*/ 7 h 29"/>
                <a:gd name="T82" fmla="*/ 1 w 12"/>
                <a:gd name="T83" fmla="*/ 7 h 29"/>
                <a:gd name="T84" fmla="*/ 1 w 12"/>
                <a:gd name="T85" fmla="*/ 7 h 29"/>
                <a:gd name="T86" fmla="*/ 1 w 12"/>
                <a:gd name="T87" fmla="*/ 7 h 29"/>
                <a:gd name="T88" fmla="*/ 1 w 12"/>
                <a:gd name="T89" fmla="*/ 7 h 29"/>
                <a:gd name="T90" fmla="*/ 1 w 12"/>
                <a:gd name="T91" fmla="*/ 7 h 29"/>
                <a:gd name="T92" fmla="*/ 1 w 12"/>
                <a:gd name="T93" fmla="*/ 7 h 29"/>
                <a:gd name="T94" fmla="*/ 1 w 12"/>
                <a:gd name="T95" fmla="*/ 7 h 29"/>
                <a:gd name="T96" fmla="*/ 1 w 12"/>
                <a:gd name="T97" fmla="*/ 7 h 29"/>
                <a:gd name="T98" fmla="*/ 1 w 12"/>
                <a:gd name="T99" fmla="*/ 7 h 29"/>
                <a:gd name="T100" fmla="*/ 1 w 12"/>
                <a:gd name="T101" fmla="*/ 7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29"/>
                <a:gd name="T155" fmla="*/ 12 w 12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29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2" y="10"/>
                  </a:lnTo>
                  <a:lnTo>
                    <a:pt x="12" y="20"/>
                  </a:lnTo>
                  <a:lnTo>
                    <a:pt x="12" y="29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88" name="Freeform 437"/>
            <p:cNvSpPr>
              <a:spLocks/>
            </p:cNvSpPr>
            <p:nvPr/>
          </p:nvSpPr>
          <p:spPr bwMode="auto">
            <a:xfrm rot="-5388437">
              <a:off x="4437" y="2778"/>
              <a:ext cx="8" cy="18"/>
            </a:xfrm>
            <a:custGeom>
              <a:avLst/>
              <a:gdLst>
                <a:gd name="T0" fmla="*/ 0 w 11"/>
                <a:gd name="T1" fmla="*/ 0 h 20"/>
                <a:gd name="T2" fmla="*/ 0 w 11"/>
                <a:gd name="T3" fmla="*/ 0 h 20"/>
                <a:gd name="T4" fmla="*/ 0 w 11"/>
                <a:gd name="T5" fmla="*/ 0 h 20"/>
                <a:gd name="T6" fmla="*/ 0 w 11"/>
                <a:gd name="T7" fmla="*/ 0 h 20"/>
                <a:gd name="T8" fmla="*/ 0 w 11"/>
                <a:gd name="T9" fmla="*/ 0 h 20"/>
                <a:gd name="T10" fmla="*/ 0 w 11"/>
                <a:gd name="T11" fmla="*/ 0 h 20"/>
                <a:gd name="T12" fmla="*/ 0 w 11"/>
                <a:gd name="T13" fmla="*/ 0 h 20"/>
                <a:gd name="T14" fmla="*/ 0 w 11"/>
                <a:gd name="T15" fmla="*/ 0 h 20"/>
                <a:gd name="T16" fmla="*/ 0 w 11"/>
                <a:gd name="T17" fmla="*/ 0 h 20"/>
                <a:gd name="T18" fmla="*/ 0 w 11"/>
                <a:gd name="T19" fmla="*/ 0 h 20"/>
                <a:gd name="T20" fmla="*/ 0 w 11"/>
                <a:gd name="T21" fmla="*/ 0 h 20"/>
                <a:gd name="T22" fmla="*/ 0 w 11"/>
                <a:gd name="T23" fmla="*/ 0 h 20"/>
                <a:gd name="T24" fmla="*/ 0 w 11"/>
                <a:gd name="T25" fmla="*/ 0 h 20"/>
                <a:gd name="T26" fmla="*/ 0 w 11"/>
                <a:gd name="T27" fmla="*/ 0 h 20"/>
                <a:gd name="T28" fmla="*/ 0 w 11"/>
                <a:gd name="T29" fmla="*/ 0 h 20"/>
                <a:gd name="T30" fmla="*/ 0 w 11"/>
                <a:gd name="T31" fmla="*/ 0 h 20"/>
                <a:gd name="T32" fmla="*/ 0 w 11"/>
                <a:gd name="T33" fmla="*/ 0 h 20"/>
                <a:gd name="T34" fmla="*/ 0 w 11"/>
                <a:gd name="T35" fmla="*/ 0 h 20"/>
                <a:gd name="T36" fmla="*/ 0 w 11"/>
                <a:gd name="T37" fmla="*/ 0 h 20"/>
                <a:gd name="T38" fmla="*/ 0 w 11"/>
                <a:gd name="T39" fmla="*/ 5 h 20"/>
                <a:gd name="T40" fmla="*/ 0 w 11"/>
                <a:gd name="T41" fmla="*/ 5 h 20"/>
                <a:gd name="T42" fmla="*/ 0 w 11"/>
                <a:gd name="T43" fmla="*/ 5 h 20"/>
                <a:gd name="T44" fmla="*/ 0 w 11"/>
                <a:gd name="T45" fmla="*/ 5 h 20"/>
                <a:gd name="T46" fmla="*/ 0 w 11"/>
                <a:gd name="T47" fmla="*/ 5 h 20"/>
                <a:gd name="T48" fmla="*/ 0 w 11"/>
                <a:gd name="T49" fmla="*/ 5 h 20"/>
                <a:gd name="T50" fmla="*/ 0 w 11"/>
                <a:gd name="T51" fmla="*/ 5 h 20"/>
                <a:gd name="T52" fmla="*/ 0 w 11"/>
                <a:gd name="T53" fmla="*/ 5 h 20"/>
                <a:gd name="T54" fmla="*/ 0 w 11"/>
                <a:gd name="T55" fmla="*/ 5 h 20"/>
                <a:gd name="T56" fmla="*/ 0 w 11"/>
                <a:gd name="T57" fmla="*/ 5 h 20"/>
                <a:gd name="T58" fmla="*/ 0 w 11"/>
                <a:gd name="T59" fmla="*/ 5 h 20"/>
                <a:gd name="T60" fmla="*/ 0 w 11"/>
                <a:gd name="T61" fmla="*/ 5 h 20"/>
                <a:gd name="T62" fmla="*/ 0 w 11"/>
                <a:gd name="T63" fmla="*/ 5 h 20"/>
                <a:gd name="T64" fmla="*/ 0 w 11"/>
                <a:gd name="T65" fmla="*/ 5 h 20"/>
                <a:gd name="T66" fmla="*/ 0 w 11"/>
                <a:gd name="T67" fmla="*/ 5 h 20"/>
                <a:gd name="T68" fmla="*/ 0 w 11"/>
                <a:gd name="T69" fmla="*/ 5 h 20"/>
                <a:gd name="T70" fmla="*/ 1 w 11"/>
                <a:gd name="T71" fmla="*/ 5 h 20"/>
                <a:gd name="T72" fmla="*/ 1 w 11"/>
                <a:gd name="T73" fmla="*/ 5 h 20"/>
                <a:gd name="T74" fmla="*/ 1 w 11"/>
                <a:gd name="T75" fmla="*/ 5 h 20"/>
                <a:gd name="T76" fmla="*/ 1 w 11"/>
                <a:gd name="T77" fmla="*/ 5 h 20"/>
                <a:gd name="T78" fmla="*/ 1 w 11"/>
                <a:gd name="T79" fmla="*/ 5 h 20"/>
                <a:gd name="T80" fmla="*/ 1 w 11"/>
                <a:gd name="T81" fmla="*/ 5 h 20"/>
                <a:gd name="T82" fmla="*/ 1 w 11"/>
                <a:gd name="T83" fmla="*/ 5 h 20"/>
                <a:gd name="T84" fmla="*/ 1 w 11"/>
                <a:gd name="T85" fmla="*/ 5 h 20"/>
                <a:gd name="T86" fmla="*/ 1 w 11"/>
                <a:gd name="T87" fmla="*/ 5 h 20"/>
                <a:gd name="T88" fmla="*/ 1 w 11"/>
                <a:gd name="T89" fmla="*/ 5 h 20"/>
                <a:gd name="T90" fmla="*/ 1 w 11"/>
                <a:gd name="T91" fmla="*/ 5 h 20"/>
                <a:gd name="T92" fmla="*/ 1 w 11"/>
                <a:gd name="T93" fmla="*/ 5 h 20"/>
                <a:gd name="T94" fmla="*/ 1 w 11"/>
                <a:gd name="T95" fmla="*/ 5 h 20"/>
                <a:gd name="T96" fmla="*/ 1 w 11"/>
                <a:gd name="T97" fmla="*/ 5 h 20"/>
                <a:gd name="T98" fmla="*/ 1 w 11"/>
                <a:gd name="T99" fmla="*/ 5 h 20"/>
                <a:gd name="T100" fmla="*/ 1 w 11"/>
                <a:gd name="T101" fmla="*/ 5 h 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20"/>
                <a:gd name="T155" fmla="*/ 11 w 11"/>
                <a:gd name="T156" fmla="*/ 20 h 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2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1" y="10"/>
                  </a:lnTo>
                  <a:lnTo>
                    <a:pt x="11" y="2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89" name="Freeform 438"/>
            <p:cNvSpPr>
              <a:spLocks/>
            </p:cNvSpPr>
            <p:nvPr/>
          </p:nvSpPr>
          <p:spPr bwMode="auto">
            <a:xfrm rot="-5388437">
              <a:off x="4458" y="2773"/>
              <a:ext cx="1" cy="18"/>
            </a:xfrm>
            <a:custGeom>
              <a:avLst/>
              <a:gdLst>
                <a:gd name="T0" fmla="*/ 0 w 1"/>
                <a:gd name="T1" fmla="*/ 0 h 19"/>
                <a:gd name="T2" fmla="*/ 0 w 1"/>
                <a:gd name="T3" fmla="*/ 0 h 19"/>
                <a:gd name="T4" fmla="*/ 0 w 1"/>
                <a:gd name="T5" fmla="*/ 0 h 19"/>
                <a:gd name="T6" fmla="*/ 0 w 1"/>
                <a:gd name="T7" fmla="*/ 0 h 19"/>
                <a:gd name="T8" fmla="*/ 0 w 1"/>
                <a:gd name="T9" fmla="*/ 0 h 19"/>
                <a:gd name="T10" fmla="*/ 0 w 1"/>
                <a:gd name="T11" fmla="*/ 0 h 19"/>
                <a:gd name="T12" fmla="*/ 0 w 1"/>
                <a:gd name="T13" fmla="*/ 0 h 19"/>
                <a:gd name="T14" fmla="*/ 0 w 1"/>
                <a:gd name="T15" fmla="*/ 0 h 19"/>
                <a:gd name="T16" fmla="*/ 0 w 1"/>
                <a:gd name="T17" fmla="*/ 0 h 19"/>
                <a:gd name="T18" fmla="*/ 0 w 1"/>
                <a:gd name="T19" fmla="*/ 0 h 19"/>
                <a:gd name="T20" fmla="*/ 0 w 1"/>
                <a:gd name="T21" fmla="*/ 0 h 19"/>
                <a:gd name="T22" fmla="*/ 0 w 1"/>
                <a:gd name="T23" fmla="*/ 0 h 19"/>
                <a:gd name="T24" fmla="*/ 0 w 1"/>
                <a:gd name="T25" fmla="*/ 0 h 19"/>
                <a:gd name="T26" fmla="*/ 0 w 1"/>
                <a:gd name="T27" fmla="*/ 0 h 19"/>
                <a:gd name="T28" fmla="*/ 0 w 1"/>
                <a:gd name="T29" fmla="*/ 9 h 19"/>
                <a:gd name="T30" fmla="*/ 0 w 1"/>
                <a:gd name="T31" fmla="*/ 9 h 19"/>
                <a:gd name="T32" fmla="*/ 0 w 1"/>
                <a:gd name="T33" fmla="*/ 9 h 19"/>
                <a:gd name="T34" fmla="*/ 0 w 1"/>
                <a:gd name="T35" fmla="*/ 9 h 19"/>
                <a:gd name="T36" fmla="*/ 0 w 1"/>
                <a:gd name="T37" fmla="*/ 9 h 19"/>
                <a:gd name="T38" fmla="*/ 0 w 1"/>
                <a:gd name="T39" fmla="*/ 9 h 19"/>
                <a:gd name="T40" fmla="*/ 0 w 1"/>
                <a:gd name="T41" fmla="*/ 9 h 19"/>
                <a:gd name="T42" fmla="*/ 0 w 1"/>
                <a:gd name="T43" fmla="*/ 9 h 19"/>
                <a:gd name="T44" fmla="*/ 0 w 1"/>
                <a:gd name="T45" fmla="*/ 9 h 19"/>
                <a:gd name="T46" fmla="*/ 0 w 1"/>
                <a:gd name="T47" fmla="*/ 9 h 19"/>
                <a:gd name="T48" fmla="*/ 0 w 1"/>
                <a:gd name="T49" fmla="*/ 9 h 19"/>
                <a:gd name="T50" fmla="*/ 0 w 1"/>
                <a:gd name="T51" fmla="*/ 9 h 19"/>
                <a:gd name="T52" fmla="*/ 0 w 1"/>
                <a:gd name="T53" fmla="*/ 9 h 19"/>
                <a:gd name="T54" fmla="*/ 0 w 1"/>
                <a:gd name="T55" fmla="*/ 9 h 19"/>
                <a:gd name="T56" fmla="*/ 0 w 1"/>
                <a:gd name="T57" fmla="*/ 9 h 19"/>
                <a:gd name="T58" fmla="*/ 0 w 1"/>
                <a:gd name="T59" fmla="*/ 9 h 19"/>
                <a:gd name="T60" fmla="*/ 0 w 1"/>
                <a:gd name="T61" fmla="*/ 9 h 19"/>
                <a:gd name="T62" fmla="*/ 0 w 1"/>
                <a:gd name="T63" fmla="*/ 9 h 19"/>
                <a:gd name="T64" fmla="*/ 0 w 1"/>
                <a:gd name="T65" fmla="*/ 9 h 19"/>
                <a:gd name="T66" fmla="*/ 0 w 1"/>
                <a:gd name="T67" fmla="*/ 9 h 19"/>
                <a:gd name="T68" fmla="*/ 0 w 1"/>
                <a:gd name="T69" fmla="*/ 9 h 19"/>
                <a:gd name="T70" fmla="*/ 0 w 1"/>
                <a:gd name="T71" fmla="*/ 9 h 19"/>
                <a:gd name="T72" fmla="*/ 0 w 1"/>
                <a:gd name="T73" fmla="*/ 9 h 19"/>
                <a:gd name="T74" fmla="*/ 0 w 1"/>
                <a:gd name="T75" fmla="*/ 9 h 19"/>
                <a:gd name="T76" fmla="*/ 0 w 1"/>
                <a:gd name="T77" fmla="*/ 9 h 19"/>
                <a:gd name="T78" fmla="*/ 0 w 1"/>
                <a:gd name="T79" fmla="*/ 9 h 19"/>
                <a:gd name="T80" fmla="*/ 0 w 1"/>
                <a:gd name="T81" fmla="*/ 9 h 19"/>
                <a:gd name="T82" fmla="*/ 0 w 1"/>
                <a:gd name="T83" fmla="*/ 9 h 19"/>
                <a:gd name="T84" fmla="*/ 0 w 1"/>
                <a:gd name="T85" fmla="*/ 9 h 19"/>
                <a:gd name="T86" fmla="*/ 0 w 1"/>
                <a:gd name="T87" fmla="*/ 9 h 19"/>
                <a:gd name="T88" fmla="*/ 0 w 1"/>
                <a:gd name="T89" fmla="*/ 9 h 19"/>
                <a:gd name="T90" fmla="*/ 0 w 1"/>
                <a:gd name="T91" fmla="*/ 9 h 19"/>
                <a:gd name="T92" fmla="*/ 0 w 1"/>
                <a:gd name="T93" fmla="*/ 9 h 19"/>
                <a:gd name="T94" fmla="*/ 0 w 1"/>
                <a:gd name="T95" fmla="*/ 9 h 19"/>
                <a:gd name="T96" fmla="*/ 0 w 1"/>
                <a:gd name="T97" fmla="*/ 9 h 19"/>
                <a:gd name="T98" fmla="*/ 0 w 1"/>
                <a:gd name="T99" fmla="*/ 9 h 1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"/>
                <a:gd name="T151" fmla="*/ 0 h 19"/>
                <a:gd name="T152" fmla="*/ 1 w 1"/>
                <a:gd name="T153" fmla="*/ 19 h 1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" h="19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19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90" name="Freeform 439"/>
            <p:cNvSpPr>
              <a:spLocks/>
            </p:cNvSpPr>
            <p:nvPr/>
          </p:nvSpPr>
          <p:spPr bwMode="auto">
            <a:xfrm rot="-5388437">
              <a:off x="4468" y="2773"/>
              <a:ext cx="9" cy="9"/>
            </a:xfrm>
            <a:custGeom>
              <a:avLst/>
              <a:gdLst>
                <a:gd name="T0" fmla="*/ 0 w 12"/>
                <a:gd name="T1" fmla="*/ 0 h 10"/>
                <a:gd name="T2" fmla="*/ 2 w 12"/>
                <a:gd name="T3" fmla="*/ 0 h 10"/>
                <a:gd name="T4" fmla="*/ 2 w 12"/>
                <a:gd name="T5" fmla="*/ 0 h 10"/>
                <a:gd name="T6" fmla="*/ 2 w 12"/>
                <a:gd name="T7" fmla="*/ 0 h 10"/>
                <a:gd name="T8" fmla="*/ 2 w 12"/>
                <a:gd name="T9" fmla="*/ 0 h 10"/>
                <a:gd name="T10" fmla="*/ 2 w 12"/>
                <a:gd name="T11" fmla="*/ 0 h 10"/>
                <a:gd name="T12" fmla="*/ 2 w 12"/>
                <a:gd name="T13" fmla="*/ 0 h 10"/>
                <a:gd name="T14" fmla="*/ 2 w 12"/>
                <a:gd name="T15" fmla="*/ 0 h 10"/>
                <a:gd name="T16" fmla="*/ 2 w 12"/>
                <a:gd name="T17" fmla="*/ 0 h 10"/>
                <a:gd name="T18" fmla="*/ 2 w 12"/>
                <a:gd name="T19" fmla="*/ 0 h 10"/>
                <a:gd name="T20" fmla="*/ 2 w 12"/>
                <a:gd name="T21" fmla="*/ 0 h 10"/>
                <a:gd name="T22" fmla="*/ 2 w 12"/>
                <a:gd name="T23" fmla="*/ 0 h 10"/>
                <a:gd name="T24" fmla="*/ 2 w 12"/>
                <a:gd name="T25" fmla="*/ 0 h 10"/>
                <a:gd name="T26" fmla="*/ 2 w 12"/>
                <a:gd name="T27" fmla="*/ 0 h 10"/>
                <a:gd name="T28" fmla="*/ 2 w 12"/>
                <a:gd name="T29" fmla="*/ 0 h 10"/>
                <a:gd name="T30" fmla="*/ 2 w 12"/>
                <a:gd name="T31" fmla="*/ 0 h 10"/>
                <a:gd name="T32" fmla="*/ 2 w 12"/>
                <a:gd name="T33" fmla="*/ 0 h 10"/>
                <a:gd name="T34" fmla="*/ 2 w 12"/>
                <a:gd name="T35" fmla="*/ 0 h 10"/>
                <a:gd name="T36" fmla="*/ 2 w 12"/>
                <a:gd name="T37" fmla="*/ 0 h 10"/>
                <a:gd name="T38" fmla="*/ 2 w 12"/>
                <a:gd name="T39" fmla="*/ 0 h 10"/>
                <a:gd name="T40" fmla="*/ 2 w 12"/>
                <a:gd name="T41" fmla="*/ 5 h 10"/>
                <a:gd name="T42" fmla="*/ 2 w 12"/>
                <a:gd name="T43" fmla="*/ 5 h 10"/>
                <a:gd name="T44" fmla="*/ 2 w 12"/>
                <a:gd name="T45" fmla="*/ 5 h 10"/>
                <a:gd name="T46" fmla="*/ 2 w 12"/>
                <a:gd name="T47" fmla="*/ 5 h 10"/>
                <a:gd name="T48" fmla="*/ 2 w 12"/>
                <a:gd name="T49" fmla="*/ 5 h 10"/>
                <a:gd name="T50" fmla="*/ 2 w 12"/>
                <a:gd name="T51" fmla="*/ 5 h 10"/>
                <a:gd name="T52" fmla="*/ 2 w 12"/>
                <a:gd name="T53" fmla="*/ 5 h 10"/>
                <a:gd name="T54" fmla="*/ 2 w 12"/>
                <a:gd name="T55" fmla="*/ 5 h 10"/>
                <a:gd name="T56" fmla="*/ 2 w 12"/>
                <a:gd name="T57" fmla="*/ 5 h 10"/>
                <a:gd name="T58" fmla="*/ 2 w 12"/>
                <a:gd name="T59" fmla="*/ 5 h 10"/>
                <a:gd name="T60" fmla="*/ 2 w 12"/>
                <a:gd name="T61" fmla="*/ 5 h 10"/>
                <a:gd name="T62" fmla="*/ 2 w 12"/>
                <a:gd name="T63" fmla="*/ 5 h 10"/>
                <a:gd name="T64" fmla="*/ 2 w 12"/>
                <a:gd name="T65" fmla="*/ 5 h 10"/>
                <a:gd name="T66" fmla="*/ 2 w 12"/>
                <a:gd name="T67" fmla="*/ 5 h 10"/>
                <a:gd name="T68" fmla="*/ 2 w 12"/>
                <a:gd name="T69" fmla="*/ 5 h 10"/>
                <a:gd name="T70" fmla="*/ 2 w 12"/>
                <a:gd name="T71" fmla="*/ 5 h 10"/>
                <a:gd name="T72" fmla="*/ 2 w 12"/>
                <a:gd name="T73" fmla="*/ 5 h 10"/>
                <a:gd name="T74" fmla="*/ 2 w 12"/>
                <a:gd name="T75" fmla="*/ 5 h 10"/>
                <a:gd name="T76" fmla="*/ 2 w 12"/>
                <a:gd name="T77" fmla="*/ 5 h 10"/>
                <a:gd name="T78" fmla="*/ 2 w 12"/>
                <a:gd name="T79" fmla="*/ 5 h 10"/>
                <a:gd name="T80" fmla="*/ 2 w 12"/>
                <a:gd name="T81" fmla="*/ 5 h 10"/>
                <a:gd name="T82" fmla="*/ 2 w 12"/>
                <a:gd name="T83" fmla="*/ 5 h 10"/>
                <a:gd name="T84" fmla="*/ 2 w 12"/>
                <a:gd name="T85" fmla="*/ 5 h 10"/>
                <a:gd name="T86" fmla="*/ 2 w 12"/>
                <a:gd name="T87" fmla="*/ 5 h 10"/>
                <a:gd name="T88" fmla="*/ 2 w 12"/>
                <a:gd name="T89" fmla="*/ 5 h 10"/>
                <a:gd name="T90" fmla="*/ 2 w 12"/>
                <a:gd name="T91" fmla="*/ 5 h 10"/>
                <a:gd name="T92" fmla="*/ 2 w 12"/>
                <a:gd name="T93" fmla="*/ 5 h 10"/>
                <a:gd name="T94" fmla="*/ 2 w 12"/>
                <a:gd name="T95" fmla="*/ 5 h 10"/>
                <a:gd name="T96" fmla="*/ 2 w 12"/>
                <a:gd name="T97" fmla="*/ 5 h 10"/>
                <a:gd name="T98" fmla="*/ 2 w 12"/>
                <a:gd name="T99" fmla="*/ 5 h 1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10"/>
                <a:gd name="T152" fmla="*/ 12 w 12"/>
                <a:gd name="T153" fmla="*/ 10 h 1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10">
                  <a:moveTo>
                    <a:pt x="0" y="0"/>
                  </a:moveTo>
                  <a:lnTo>
                    <a:pt x="12" y="0"/>
                  </a:lnTo>
                  <a:lnTo>
                    <a:pt x="12" y="1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91" name="Freeform 440"/>
            <p:cNvSpPr>
              <a:spLocks/>
            </p:cNvSpPr>
            <p:nvPr/>
          </p:nvSpPr>
          <p:spPr bwMode="auto">
            <a:xfrm rot="-5388437">
              <a:off x="4478" y="2765"/>
              <a:ext cx="8" cy="9"/>
            </a:xfrm>
            <a:custGeom>
              <a:avLst/>
              <a:gdLst>
                <a:gd name="T0" fmla="*/ 0 w 11"/>
                <a:gd name="T1" fmla="*/ 0 h 10"/>
                <a:gd name="T2" fmla="*/ 0 w 11"/>
                <a:gd name="T3" fmla="*/ 0 h 10"/>
                <a:gd name="T4" fmla="*/ 0 w 11"/>
                <a:gd name="T5" fmla="*/ 0 h 10"/>
                <a:gd name="T6" fmla="*/ 0 w 11"/>
                <a:gd name="T7" fmla="*/ 0 h 10"/>
                <a:gd name="T8" fmla="*/ 0 w 11"/>
                <a:gd name="T9" fmla="*/ 0 h 10"/>
                <a:gd name="T10" fmla="*/ 0 w 11"/>
                <a:gd name="T11" fmla="*/ 0 h 10"/>
                <a:gd name="T12" fmla="*/ 0 w 11"/>
                <a:gd name="T13" fmla="*/ 5 h 10"/>
                <a:gd name="T14" fmla="*/ 0 w 11"/>
                <a:gd name="T15" fmla="*/ 5 h 10"/>
                <a:gd name="T16" fmla="*/ 0 w 11"/>
                <a:gd name="T17" fmla="*/ 5 h 10"/>
                <a:gd name="T18" fmla="*/ 0 w 11"/>
                <a:gd name="T19" fmla="*/ 5 h 10"/>
                <a:gd name="T20" fmla="*/ 0 w 11"/>
                <a:gd name="T21" fmla="*/ 5 h 10"/>
                <a:gd name="T22" fmla="*/ 0 w 11"/>
                <a:gd name="T23" fmla="*/ 5 h 10"/>
                <a:gd name="T24" fmla="*/ 0 w 11"/>
                <a:gd name="T25" fmla="*/ 5 h 10"/>
                <a:gd name="T26" fmla="*/ 0 w 11"/>
                <a:gd name="T27" fmla="*/ 5 h 10"/>
                <a:gd name="T28" fmla="*/ 0 w 11"/>
                <a:gd name="T29" fmla="*/ 5 h 10"/>
                <a:gd name="T30" fmla="*/ 0 w 11"/>
                <a:gd name="T31" fmla="*/ 5 h 10"/>
                <a:gd name="T32" fmla="*/ 0 w 11"/>
                <a:gd name="T33" fmla="*/ 5 h 10"/>
                <a:gd name="T34" fmla="*/ 0 w 11"/>
                <a:gd name="T35" fmla="*/ 5 h 10"/>
                <a:gd name="T36" fmla="*/ 0 w 11"/>
                <a:gd name="T37" fmla="*/ 5 h 10"/>
                <a:gd name="T38" fmla="*/ 1 w 11"/>
                <a:gd name="T39" fmla="*/ 5 h 10"/>
                <a:gd name="T40" fmla="*/ 1 w 11"/>
                <a:gd name="T41" fmla="*/ 5 h 10"/>
                <a:gd name="T42" fmla="*/ 1 w 11"/>
                <a:gd name="T43" fmla="*/ 5 h 10"/>
                <a:gd name="T44" fmla="*/ 1 w 11"/>
                <a:gd name="T45" fmla="*/ 5 h 10"/>
                <a:gd name="T46" fmla="*/ 1 w 11"/>
                <a:gd name="T47" fmla="*/ 5 h 10"/>
                <a:gd name="T48" fmla="*/ 1 w 11"/>
                <a:gd name="T49" fmla="*/ 5 h 10"/>
                <a:gd name="T50" fmla="*/ 1 w 11"/>
                <a:gd name="T51" fmla="*/ 5 h 10"/>
                <a:gd name="T52" fmla="*/ 1 w 11"/>
                <a:gd name="T53" fmla="*/ 5 h 10"/>
                <a:gd name="T54" fmla="*/ 1 w 11"/>
                <a:gd name="T55" fmla="*/ 5 h 10"/>
                <a:gd name="T56" fmla="*/ 1 w 11"/>
                <a:gd name="T57" fmla="*/ 5 h 10"/>
                <a:gd name="T58" fmla="*/ 1 w 11"/>
                <a:gd name="T59" fmla="*/ 5 h 10"/>
                <a:gd name="T60" fmla="*/ 1 w 11"/>
                <a:gd name="T61" fmla="*/ 5 h 10"/>
                <a:gd name="T62" fmla="*/ 1 w 11"/>
                <a:gd name="T63" fmla="*/ 5 h 10"/>
                <a:gd name="T64" fmla="*/ 1 w 11"/>
                <a:gd name="T65" fmla="*/ 5 h 10"/>
                <a:gd name="T66" fmla="*/ 1 w 11"/>
                <a:gd name="T67" fmla="*/ 5 h 10"/>
                <a:gd name="T68" fmla="*/ 1 w 11"/>
                <a:gd name="T69" fmla="*/ 5 h 10"/>
                <a:gd name="T70" fmla="*/ 1 w 11"/>
                <a:gd name="T71" fmla="*/ 5 h 10"/>
                <a:gd name="T72" fmla="*/ 1 w 11"/>
                <a:gd name="T73" fmla="*/ 5 h 10"/>
                <a:gd name="T74" fmla="*/ 1 w 11"/>
                <a:gd name="T75" fmla="*/ 5 h 10"/>
                <a:gd name="T76" fmla="*/ 1 w 11"/>
                <a:gd name="T77" fmla="*/ 5 h 10"/>
                <a:gd name="T78" fmla="*/ 1 w 11"/>
                <a:gd name="T79" fmla="*/ 5 h 10"/>
                <a:gd name="T80" fmla="*/ 1 w 11"/>
                <a:gd name="T81" fmla="*/ 5 h 10"/>
                <a:gd name="T82" fmla="*/ 1 w 11"/>
                <a:gd name="T83" fmla="*/ 5 h 10"/>
                <a:gd name="T84" fmla="*/ 1 w 11"/>
                <a:gd name="T85" fmla="*/ 5 h 10"/>
                <a:gd name="T86" fmla="*/ 1 w 11"/>
                <a:gd name="T87" fmla="*/ 5 h 10"/>
                <a:gd name="T88" fmla="*/ 1 w 11"/>
                <a:gd name="T89" fmla="*/ 5 h 10"/>
                <a:gd name="T90" fmla="*/ 1 w 11"/>
                <a:gd name="T91" fmla="*/ 5 h 10"/>
                <a:gd name="T92" fmla="*/ 1 w 11"/>
                <a:gd name="T93" fmla="*/ 5 h 10"/>
                <a:gd name="T94" fmla="*/ 1 w 11"/>
                <a:gd name="T95" fmla="*/ 5 h 10"/>
                <a:gd name="T96" fmla="*/ 1 w 11"/>
                <a:gd name="T97" fmla="*/ 5 h 10"/>
                <a:gd name="T98" fmla="*/ 1 w 11"/>
                <a:gd name="T99" fmla="*/ 5 h 10"/>
                <a:gd name="T100" fmla="*/ 1 w 11"/>
                <a:gd name="T101" fmla="*/ 5 h 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10"/>
                <a:gd name="T155" fmla="*/ 11 w 11"/>
                <a:gd name="T156" fmla="*/ 10 h 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1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1" y="1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92" name="Freeform 441"/>
            <p:cNvSpPr>
              <a:spLocks/>
            </p:cNvSpPr>
            <p:nvPr/>
          </p:nvSpPr>
          <p:spPr bwMode="auto">
            <a:xfrm rot="-5388437">
              <a:off x="4487" y="2757"/>
              <a:ext cx="8" cy="9"/>
            </a:xfrm>
            <a:custGeom>
              <a:avLst/>
              <a:gdLst>
                <a:gd name="T0" fmla="*/ 0 w 12"/>
                <a:gd name="T1" fmla="*/ 0 h 10"/>
                <a:gd name="T2" fmla="*/ 0 w 12"/>
                <a:gd name="T3" fmla="*/ 0 h 10"/>
                <a:gd name="T4" fmla="*/ 0 w 12"/>
                <a:gd name="T5" fmla="*/ 0 h 10"/>
                <a:gd name="T6" fmla="*/ 0 w 12"/>
                <a:gd name="T7" fmla="*/ 0 h 10"/>
                <a:gd name="T8" fmla="*/ 0 w 12"/>
                <a:gd name="T9" fmla="*/ 0 h 10"/>
                <a:gd name="T10" fmla="*/ 0 w 12"/>
                <a:gd name="T11" fmla="*/ 5 h 10"/>
                <a:gd name="T12" fmla="*/ 0 w 12"/>
                <a:gd name="T13" fmla="*/ 5 h 10"/>
                <a:gd name="T14" fmla="*/ 0 w 12"/>
                <a:gd name="T15" fmla="*/ 5 h 10"/>
                <a:gd name="T16" fmla="*/ 0 w 12"/>
                <a:gd name="T17" fmla="*/ 5 h 10"/>
                <a:gd name="T18" fmla="*/ 0 w 12"/>
                <a:gd name="T19" fmla="*/ 5 h 10"/>
                <a:gd name="T20" fmla="*/ 0 w 12"/>
                <a:gd name="T21" fmla="*/ 5 h 10"/>
                <a:gd name="T22" fmla="*/ 0 w 12"/>
                <a:gd name="T23" fmla="*/ 5 h 10"/>
                <a:gd name="T24" fmla="*/ 0 w 12"/>
                <a:gd name="T25" fmla="*/ 5 h 10"/>
                <a:gd name="T26" fmla="*/ 0 w 12"/>
                <a:gd name="T27" fmla="*/ 5 h 10"/>
                <a:gd name="T28" fmla="*/ 0 w 12"/>
                <a:gd name="T29" fmla="*/ 5 h 10"/>
                <a:gd name="T30" fmla="*/ 0 w 12"/>
                <a:gd name="T31" fmla="*/ 5 h 10"/>
                <a:gd name="T32" fmla="*/ 0 w 12"/>
                <a:gd name="T33" fmla="*/ 5 h 10"/>
                <a:gd name="T34" fmla="*/ 0 w 12"/>
                <a:gd name="T35" fmla="*/ 5 h 10"/>
                <a:gd name="T36" fmla="*/ 0 w 12"/>
                <a:gd name="T37" fmla="*/ 5 h 10"/>
                <a:gd name="T38" fmla="*/ 0 w 12"/>
                <a:gd name="T39" fmla="*/ 5 h 10"/>
                <a:gd name="T40" fmla="*/ 0 w 12"/>
                <a:gd name="T41" fmla="*/ 5 h 10"/>
                <a:gd name="T42" fmla="*/ 0 w 12"/>
                <a:gd name="T43" fmla="*/ 5 h 10"/>
                <a:gd name="T44" fmla="*/ 0 w 12"/>
                <a:gd name="T45" fmla="*/ 5 h 10"/>
                <a:gd name="T46" fmla="*/ 0 w 12"/>
                <a:gd name="T47" fmla="*/ 5 h 10"/>
                <a:gd name="T48" fmla="*/ 0 w 12"/>
                <a:gd name="T49" fmla="*/ 5 h 10"/>
                <a:gd name="T50" fmla="*/ 0 w 12"/>
                <a:gd name="T51" fmla="*/ 5 h 10"/>
                <a:gd name="T52" fmla="*/ 0 w 12"/>
                <a:gd name="T53" fmla="*/ 5 h 10"/>
                <a:gd name="T54" fmla="*/ 0 w 12"/>
                <a:gd name="T55" fmla="*/ 5 h 10"/>
                <a:gd name="T56" fmla="*/ 0 w 12"/>
                <a:gd name="T57" fmla="*/ 5 h 10"/>
                <a:gd name="T58" fmla="*/ 0 w 12"/>
                <a:gd name="T59" fmla="*/ 5 h 10"/>
                <a:gd name="T60" fmla="*/ 0 w 12"/>
                <a:gd name="T61" fmla="*/ 5 h 10"/>
                <a:gd name="T62" fmla="*/ 0 w 12"/>
                <a:gd name="T63" fmla="*/ 5 h 10"/>
                <a:gd name="T64" fmla="*/ 0 w 12"/>
                <a:gd name="T65" fmla="*/ 5 h 10"/>
                <a:gd name="T66" fmla="*/ 0 w 12"/>
                <a:gd name="T67" fmla="*/ 5 h 10"/>
                <a:gd name="T68" fmla="*/ 0 w 12"/>
                <a:gd name="T69" fmla="*/ 5 h 10"/>
                <a:gd name="T70" fmla="*/ 0 w 12"/>
                <a:gd name="T71" fmla="*/ 5 h 10"/>
                <a:gd name="T72" fmla="*/ 1 w 12"/>
                <a:gd name="T73" fmla="*/ 5 h 10"/>
                <a:gd name="T74" fmla="*/ 1 w 12"/>
                <a:gd name="T75" fmla="*/ 5 h 10"/>
                <a:gd name="T76" fmla="*/ 1 w 12"/>
                <a:gd name="T77" fmla="*/ 5 h 10"/>
                <a:gd name="T78" fmla="*/ 1 w 12"/>
                <a:gd name="T79" fmla="*/ 5 h 10"/>
                <a:gd name="T80" fmla="*/ 1 w 12"/>
                <a:gd name="T81" fmla="*/ 5 h 10"/>
                <a:gd name="T82" fmla="*/ 1 w 12"/>
                <a:gd name="T83" fmla="*/ 5 h 10"/>
                <a:gd name="T84" fmla="*/ 1 w 12"/>
                <a:gd name="T85" fmla="*/ 5 h 10"/>
                <a:gd name="T86" fmla="*/ 1 w 12"/>
                <a:gd name="T87" fmla="*/ 5 h 10"/>
                <a:gd name="T88" fmla="*/ 1 w 12"/>
                <a:gd name="T89" fmla="*/ 5 h 10"/>
                <a:gd name="T90" fmla="*/ 1 w 12"/>
                <a:gd name="T91" fmla="*/ 5 h 10"/>
                <a:gd name="T92" fmla="*/ 1 w 12"/>
                <a:gd name="T93" fmla="*/ 5 h 10"/>
                <a:gd name="T94" fmla="*/ 1 w 12"/>
                <a:gd name="T95" fmla="*/ 5 h 10"/>
                <a:gd name="T96" fmla="*/ 1 w 12"/>
                <a:gd name="T97" fmla="*/ 5 h 10"/>
                <a:gd name="T98" fmla="*/ 1 w 12"/>
                <a:gd name="T99" fmla="*/ 5 h 10"/>
                <a:gd name="T100" fmla="*/ 1 w 12"/>
                <a:gd name="T101" fmla="*/ 5 h 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0"/>
                <a:gd name="T155" fmla="*/ 12 w 12"/>
                <a:gd name="T156" fmla="*/ 10 h 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2" y="1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93" name="Freeform 442"/>
            <p:cNvSpPr>
              <a:spLocks/>
            </p:cNvSpPr>
            <p:nvPr/>
          </p:nvSpPr>
          <p:spPr bwMode="auto">
            <a:xfrm rot="-5388437">
              <a:off x="4495" y="2756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w 1"/>
                <a:gd name="T21" fmla="*/ 0 h 1"/>
                <a:gd name="T22" fmla="*/ 0 w 1"/>
                <a:gd name="T23" fmla="*/ 0 h 1"/>
                <a:gd name="T24" fmla="*/ 0 w 1"/>
                <a:gd name="T25" fmla="*/ 0 h 1"/>
                <a:gd name="T26" fmla="*/ 0 w 1"/>
                <a:gd name="T27" fmla="*/ 0 h 1"/>
                <a:gd name="T28" fmla="*/ 0 w 1"/>
                <a:gd name="T29" fmla="*/ 0 h 1"/>
                <a:gd name="T30" fmla="*/ 0 w 1"/>
                <a:gd name="T31" fmla="*/ 0 h 1"/>
                <a:gd name="T32" fmla="*/ 0 w 1"/>
                <a:gd name="T33" fmla="*/ 0 h 1"/>
                <a:gd name="T34" fmla="*/ 0 w 1"/>
                <a:gd name="T35" fmla="*/ 0 h 1"/>
                <a:gd name="T36" fmla="*/ 0 w 1"/>
                <a:gd name="T37" fmla="*/ 0 h 1"/>
                <a:gd name="T38" fmla="*/ 0 w 1"/>
                <a:gd name="T39" fmla="*/ 0 h 1"/>
                <a:gd name="T40" fmla="*/ 0 w 1"/>
                <a:gd name="T41" fmla="*/ 0 h 1"/>
                <a:gd name="T42" fmla="*/ 0 w 1"/>
                <a:gd name="T43" fmla="*/ 0 h 1"/>
                <a:gd name="T44" fmla="*/ 0 w 1"/>
                <a:gd name="T45" fmla="*/ 0 h 1"/>
                <a:gd name="T46" fmla="*/ 0 w 1"/>
                <a:gd name="T47" fmla="*/ 0 h 1"/>
                <a:gd name="T48" fmla="*/ 0 w 1"/>
                <a:gd name="T49" fmla="*/ 0 h 1"/>
                <a:gd name="T50" fmla="*/ 0 w 1"/>
                <a:gd name="T51" fmla="*/ 0 h 1"/>
                <a:gd name="T52" fmla="*/ 0 w 1"/>
                <a:gd name="T53" fmla="*/ 0 h 1"/>
                <a:gd name="T54" fmla="*/ 0 w 1"/>
                <a:gd name="T55" fmla="*/ 0 h 1"/>
                <a:gd name="T56" fmla="*/ 0 w 1"/>
                <a:gd name="T57" fmla="*/ 0 h 1"/>
                <a:gd name="T58" fmla="*/ 0 w 1"/>
                <a:gd name="T59" fmla="*/ 0 h 1"/>
                <a:gd name="T60" fmla="*/ 0 w 1"/>
                <a:gd name="T61" fmla="*/ 0 h 1"/>
                <a:gd name="T62" fmla="*/ 0 w 1"/>
                <a:gd name="T63" fmla="*/ 0 h 1"/>
                <a:gd name="T64" fmla="*/ 0 w 1"/>
                <a:gd name="T65" fmla="*/ 0 h 1"/>
                <a:gd name="T66" fmla="*/ 0 w 1"/>
                <a:gd name="T67" fmla="*/ 0 h 1"/>
                <a:gd name="T68" fmla="*/ 0 w 1"/>
                <a:gd name="T69" fmla="*/ 0 h 1"/>
                <a:gd name="T70" fmla="*/ 0 w 1"/>
                <a:gd name="T71" fmla="*/ 0 h 1"/>
                <a:gd name="T72" fmla="*/ 0 w 1"/>
                <a:gd name="T73" fmla="*/ 0 h 1"/>
                <a:gd name="T74" fmla="*/ 0 w 1"/>
                <a:gd name="T75" fmla="*/ 0 h 1"/>
                <a:gd name="T76" fmla="*/ 0 w 1"/>
                <a:gd name="T77" fmla="*/ 0 h 1"/>
                <a:gd name="T78" fmla="*/ 0 w 1"/>
                <a:gd name="T79" fmla="*/ 0 h 1"/>
                <a:gd name="T80" fmla="*/ 0 w 1"/>
                <a:gd name="T81" fmla="*/ 0 h 1"/>
                <a:gd name="T82" fmla="*/ 0 w 1"/>
                <a:gd name="T83" fmla="*/ 0 h 1"/>
                <a:gd name="T84" fmla="*/ 0 w 1"/>
                <a:gd name="T85" fmla="*/ 0 h 1"/>
                <a:gd name="T86" fmla="*/ 0 w 1"/>
                <a:gd name="T87" fmla="*/ 0 h 1"/>
                <a:gd name="T88" fmla="*/ 0 w 1"/>
                <a:gd name="T89" fmla="*/ 0 h 1"/>
                <a:gd name="T90" fmla="*/ 0 w 1"/>
                <a:gd name="T91" fmla="*/ 0 h 1"/>
                <a:gd name="T92" fmla="*/ 0 w 1"/>
                <a:gd name="T93" fmla="*/ 0 h 1"/>
                <a:gd name="T94" fmla="*/ 0 w 1"/>
                <a:gd name="T95" fmla="*/ 0 h 1"/>
                <a:gd name="T96" fmla="*/ 0 w 1"/>
                <a:gd name="T97" fmla="*/ 0 h 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"/>
                <a:gd name="T148" fmla="*/ 0 h 1"/>
                <a:gd name="T149" fmla="*/ 1 w 1"/>
                <a:gd name="T150" fmla="*/ 1 h 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94" name="Freeform 443"/>
            <p:cNvSpPr>
              <a:spLocks/>
            </p:cNvSpPr>
            <p:nvPr/>
          </p:nvSpPr>
          <p:spPr bwMode="auto">
            <a:xfrm rot="-5388437">
              <a:off x="4492" y="2753"/>
              <a:ext cx="8" cy="1"/>
            </a:xfrm>
            <a:custGeom>
              <a:avLst/>
              <a:gdLst>
                <a:gd name="T0" fmla="*/ 0 w 11"/>
                <a:gd name="T1" fmla="*/ 0 h 1"/>
                <a:gd name="T2" fmla="*/ 0 w 11"/>
                <a:gd name="T3" fmla="*/ 0 h 1"/>
                <a:gd name="T4" fmla="*/ 0 w 11"/>
                <a:gd name="T5" fmla="*/ 0 h 1"/>
                <a:gd name="T6" fmla="*/ 0 w 11"/>
                <a:gd name="T7" fmla="*/ 0 h 1"/>
                <a:gd name="T8" fmla="*/ 0 w 11"/>
                <a:gd name="T9" fmla="*/ 0 h 1"/>
                <a:gd name="T10" fmla="*/ 0 w 11"/>
                <a:gd name="T11" fmla="*/ 0 h 1"/>
                <a:gd name="T12" fmla="*/ 0 w 11"/>
                <a:gd name="T13" fmla="*/ 0 h 1"/>
                <a:gd name="T14" fmla="*/ 0 w 11"/>
                <a:gd name="T15" fmla="*/ 0 h 1"/>
                <a:gd name="T16" fmla="*/ 0 w 11"/>
                <a:gd name="T17" fmla="*/ 0 h 1"/>
                <a:gd name="T18" fmla="*/ 0 w 11"/>
                <a:gd name="T19" fmla="*/ 0 h 1"/>
                <a:gd name="T20" fmla="*/ 0 w 11"/>
                <a:gd name="T21" fmla="*/ 0 h 1"/>
                <a:gd name="T22" fmla="*/ 0 w 11"/>
                <a:gd name="T23" fmla="*/ 0 h 1"/>
                <a:gd name="T24" fmla="*/ 0 w 11"/>
                <a:gd name="T25" fmla="*/ 0 h 1"/>
                <a:gd name="T26" fmla="*/ 0 w 11"/>
                <a:gd name="T27" fmla="*/ 0 h 1"/>
                <a:gd name="T28" fmla="*/ 0 w 11"/>
                <a:gd name="T29" fmla="*/ 0 h 1"/>
                <a:gd name="T30" fmla="*/ 0 w 11"/>
                <a:gd name="T31" fmla="*/ 0 h 1"/>
                <a:gd name="T32" fmla="*/ 0 w 11"/>
                <a:gd name="T33" fmla="*/ 0 h 1"/>
                <a:gd name="T34" fmla="*/ 0 w 11"/>
                <a:gd name="T35" fmla="*/ 0 h 1"/>
                <a:gd name="T36" fmla="*/ 0 w 11"/>
                <a:gd name="T37" fmla="*/ 0 h 1"/>
                <a:gd name="T38" fmla="*/ 0 w 11"/>
                <a:gd name="T39" fmla="*/ 0 h 1"/>
                <a:gd name="T40" fmla="*/ 0 w 11"/>
                <a:gd name="T41" fmla="*/ 0 h 1"/>
                <a:gd name="T42" fmla="*/ 0 w 11"/>
                <a:gd name="T43" fmla="*/ 0 h 1"/>
                <a:gd name="T44" fmla="*/ 1 w 11"/>
                <a:gd name="T45" fmla="*/ 0 h 1"/>
                <a:gd name="T46" fmla="*/ 1 w 11"/>
                <a:gd name="T47" fmla="*/ 0 h 1"/>
                <a:gd name="T48" fmla="*/ 1 w 11"/>
                <a:gd name="T49" fmla="*/ 0 h 1"/>
                <a:gd name="T50" fmla="*/ 1 w 11"/>
                <a:gd name="T51" fmla="*/ 0 h 1"/>
                <a:gd name="T52" fmla="*/ 1 w 11"/>
                <a:gd name="T53" fmla="*/ 0 h 1"/>
                <a:gd name="T54" fmla="*/ 1 w 11"/>
                <a:gd name="T55" fmla="*/ 0 h 1"/>
                <a:gd name="T56" fmla="*/ 1 w 11"/>
                <a:gd name="T57" fmla="*/ 0 h 1"/>
                <a:gd name="T58" fmla="*/ 1 w 11"/>
                <a:gd name="T59" fmla="*/ 0 h 1"/>
                <a:gd name="T60" fmla="*/ 1 w 11"/>
                <a:gd name="T61" fmla="*/ 0 h 1"/>
                <a:gd name="T62" fmla="*/ 1 w 11"/>
                <a:gd name="T63" fmla="*/ 0 h 1"/>
                <a:gd name="T64" fmla="*/ 1 w 11"/>
                <a:gd name="T65" fmla="*/ 0 h 1"/>
                <a:gd name="T66" fmla="*/ 1 w 11"/>
                <a:gd name="T67" fmla="*/ 0 h 1"/>
                <a:gd name="T68" fmla="*/ 1 w 11"/>
                <a:gd name="T69" fmla="*/ 0 h 1"/>
                <a:gd name="T70" fmla="*/ 1 w 11"/>
                <a:gd name="T71" fmla="*/ 0 h 1"/>
                <a:gd name="T72" fmla="*/ 1 w 11"/>
                <a:gd name="T73" fmla="*/ 0 h 1"/>
                <a:gd name="T74" fmla="*/ 1 w 11"/>
                <a:gd name="T75" fmla="*/ 0 h 1"/>
                <a:gd name="T76" fmla="*/ 1 w 11"/>
                <a:gd name="T77" fmla="*/ 0 h 1"/>
                <a:gd name="T78" fmla="*/ 1 w 11"/>
                <a:gd name="T79" fmla="*/ 0 h 1"/>
                <a:gd name="T80" fmla="*/ 1 w 11"/>
                <a:gd name="T81" fmla="*/ 0 h 1"/>
                <a:gd name="T82" fmla="*/ 1 w 11"/>
                <a:gd name="T83" fmla="*/ 0 h 1"/>
                <a:gd name="T84" fmla="*/ 1 w 11"/>
                <a:gd name="T85" fmla="*/ 0 h 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1"/>
                <a:gd name="T130" fmla="*/ 0 h 1"/>
                <a:gd name="T131" fmla="*/ 11 w 11"/>
                <a:gd name="T132" fmla="*/ 1 h 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1" h="1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95" name="Freeform 444"/>
            <p:cNvSpPr>
              <a:spLocks/>
            </p:cNvSpPr>
            <p:nvPr/>
          </p:nvSpPr>
          <p:spPr bwMode="auto">
            <a:xfrm rot="-5388437">
              <a:off x="4486" y="2740"/>
              <a:ext cx="9" cy="9"/>
            </a:xfrm>
            <a:custGeom>
              <a:avLst/>
              <a:gdLst>
                <a:gd name="T0" fmla="*/ 0 w 12"/>
                <a:gd name="T1" fmla="*/ 5 h 10"/>
                <a:gd name="T2" fmla="*/ 0 w 12"/>
                <a:gd name="T3" fmla="*/ 5 h 10"/>
                <a:gd name="T4" fmla="*/ 0 w 12"/>
                <a:gd name="T5" fmla="*/ 5 h 10"/>
                <a:gd name="T6" fmla="*/ 0 w 12"/>
                <a:gd name="T7" fmla="*/ 5 h 10"/>
                <a:gd name="T8" fmla="*/ 0 w 12"/>
                <a:gd name="T9" fmla="*/ 5 h 10"/>
                <a:gd name="T10" fmla="*/ 0 w 12"/>
                <a:gd name="T11" fmla="*/ 5 h 10"/>
                <a:gd name="T12" fmla="*/ 0 w 12"/>
                <a:gd name="T13" fmla="*/ 5 h 10"/>
                <a:gd name="T14" fmla="*/ 0 w 12"/>
                <a:gd name="T15" fmla="*/ 5 h 10"/>
                <a:gd name="T16" fmla="*/ 0 w 12"/>
                <a:gd name="T17" fmla="*/ 5 h 10"/>
                <a:gd name="T18" fmla="*/ 0 w 12"/>
                <a:gd name="T19" fmla="*/ 5 h 10"/>
                <a:gd name="T20" fmla="*/ 0 w 12"/>
                <a:gd name="T21" fmla="*/ 5 h 10"/>
                <a:gd name="T22" fmla="*/ 0 w 12"/>
                <a:gd name="T23" fmla="*/ 5 h 10"/>
                <a:gd name="T24" fmla="*/ 0 w 12"/>
                <a:gd name="T25" fmla="*/ 5 h 10"/>
                <a:gd name="T26" fmla="*/ 0 w 12"/>
                <a:gd name="T27" fmla="*/ 5 h 10"/>
                <a:gd name="T28" fmla="*/ 0 w 12"/>
                <a:gd name="T29" fmla="*/ 5 h 10"/>
                <a:gd name="T30" fmla="*/ 0 w 12"/>
                <a:gd name="T31" fmla="*/ 5 h 10"/>
                <a:gd name="T32" fmla="*/ 0 w 12"/>
                <a:gd name="T33" fmla="*/ 5 h 10"/>
                <a:gd name="T34" fmla="*/ 0 w 12"/>
                <a:gd name="T35" fmla="*/ 5 h 10"/>
                <a:gd name="T36" fmla="*/ 0 w 12"/>
                <a:gd name="T37" fmla="*/ 5 h 10"/>
                <a:gd name="T38" fmla="*/ 0 w 12"/>
                <a:gd name="T39" fmla="*/ 5 h 10"/>
                <a:gd name="T40" fmla="*/ 0 w 12"/>
                <a:gd name="T41" fmla="*/ 5 h 10"/>
                <a:gd name="T42" fmla="*/ 0 w 12"/>
                <a:gd name="T43" fmla="*/ 5 h 10"/>
                <a:gd name="T44" fmla="*/ 0 w 12"/>
                <a:gd name="T45" fmla="*/ 5 h 10"/>
                <a:gd name="T46" fmla="*/ 0 w 12"/>
                <a:gd name="T47" fmla="*/ 5 h 10"/>
                <a:gd name="T48" fmla="*/ 0 w 12"/>
                <a:gd name="T49" fmla="*/ 5 h 10"/>
                <a:gd name="T50" fmla="*/ 0 w 12"/>
                <a:gd name="T51" fmla="*/ 5 h 10"/>
                <a:gd name="T52" fmla="*/ 0 w 12"/>
                <a:gd name="T53" fmla="*/ 5 h 10"/>
                <a:gd name="T54" fmla="*/ 0 w 12"/>
                <a:gd name="T55" fmla="*/ 5 h 10"/>
                <a:gd name="T56" fmla="*/ 0 w 12"/>
                <a:gd name="T57" fmla="*/ 5 h 10"/>
                <a:gd name="T58" fmla="*/ 0 w 12"/>
                <a:gd name="T59" fmla="*/ 0 h 10"/>
                <a:gd name="T60" fmla="*/ 0 w 12"/>
                <a:gd name="T61" fmla="*/ 0 h 10"/>
                <a:gd name="T62" fmla="*/ 0 w 12"/>
                <a:gd name="T63" fmla="*/ 0 h 10"/>
                <a:gd name="T64" fmla="*/ 0 w 12"/>
                <a:gd name="T65" fmla="*/ 0 h 10"/>
                <a:gd name="T66" fmla="*/ 0 w 12"/>
                <a:gd name="T67" fmla="*/ 0 h 10"/>
                <a:gd name="T68" fmla="*/ 0 w 12"/>
                <a:gd name="T69" fmla="*/ 0 h 10"/>
                <a:gd name="T70" fmla="*/ 0 w 12"/>
                <a:gd name="T71" fmla="*/ 0 h 10"/>
                <a:gd name="T72" fmla="*/ 0 w 12"/>
                <a:gd name="T73" fmla="*/ 0 h 10"/>
                <a:gd name="T74" fmla="*/ 0 w 12"/>
                <a:gd name="T75" fmla="*/ 0 h 10"/>
                <a:gd name="T76" fmla="*/ 0 w 12"/>
                <a:gd name="T77" fmla="*/ 0 h 10"/>
                <a:gd name="T78" fmla="*/ 0 w 12"/>
                <a:gd name="T79" fmla="*/ 0 h 10"/>
                <a:gd name="T80" fmla="*/ 0 w 12"/>
                <a:gd name="T81" fmla="*/ 0 h 10"/>
                <a:gd name="T82" fmla="*/ 0 w 12"/>
                <a:gd name="T83" fmla="*/ 0 h 10"/>
                <a:gd name="T84" fmla="*/ 0 w 12"/>
                <a:gd name="T85" fmla="*/ 0 h 10"/>
                <a:gd name="T86" fmla="*/ 0 w 12"/>
                <a:gd name="T87" fmla="*/ 0 h 10"/>
                <a:gd name="T88" fmla="*/ 0 w 12"/>
                <a:gd name="T89" fmla="*/ 0 h 10"/>
                <a:gd name="T90" fmla="*/ 0 w 12"/>
                <a:gd name="T91" fmla="*/ 0 h 10"/>
                <a:gd name="T92" fmla="*/ 0 w 12"/>
                <a:gd name="T93" fmla="*/ 0 h 10"/>
                <a:gd name="T94" fmla="*/ 0 w 12"/>
                <a:gd name="T95" fmla="*/ 0 h 10"/>
                <a:gd name="T96" fmla="*/ 2 w 12"/>
                <a:gd name="T97" fmla="*/ 0 h 10"/>
                <a:gd name="T98" fmla="*/ 2 w 12"/>
                <a:gd name="T99" fmla="*/ 0 h 10"/>
                <a:gd name="T100" fmla="*/ 2 w 12"/>
                <a:gd name="T101" fmla="*/ 0 h 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0"/>
                <a:gd name="T155" fmla="*/ 12 w 12"/>
                <a:gd name="T156" fmla="*/ 10 h 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0">
                  <a:moveTo>
                    <a:pt x="0" y="1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2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96" name="Freeform 445"/>
            <p:cNvSpPr>
              <a:spLocks/>
            </p:cNvSpPr>
            <p:nvPr/>
          </p:nvSpPr>
          <p:spPr bwMode="auto">
            <a:xfrm rot="-5388437">
              <a:off x="4482" y="2736"/>
              <a:ext cx="0" cy="9"/>
            </a:xfrm>
            <a:custGeom>
              <a:avLst/>
              <a:gdLst>
                <a:gd name="T0" fmla="*/ 5 h 10"/>
                <a:gd name="T1" fmla="*/ 5 h 10"/>
                <a:gd name="T2" fmla="*/ 5 h 10"/>
                <a:gd name="T3" fmla="*/ 5 h 10"/>
                <a:gd name="T4" fmla="*/ 5 h 10"/>
                <a:gd name="T5" fmla="*/ 5 h 10"/>
                <a:gd name="T6" fmla="*/ 5 h 10"/>
                <a:gd name="T7" fmla="*/ 5 h 10"/>
                <a:gd name="T8" fmla="*/ 5 h 10"/>
                <a:gd name="T9" fmla="*/ 5 h 10"/>
                <a:gd name="T10" fmla="*/ 5 h 10"/>
                <a:gd name="T11" fmla="*/ 5 h 10"/>
                <a:gd name="T12" fmla="*/ 5 h 10"/>
                <a:gd name="T13" fmla="*/ 5 h 10"/>
                <a:gd name="T14" fmla="*/ 5 h 10"/>
                <a:gd name="T15" fmla="*/ 5 h 10"/>
                <a:gd name="T16" fmla="*/ 5 h 10"/>
                <a:gd name="T17" fmla="*/ 5 h 10"/>
                <a:gd name="T18" fmla="*/ 5 h 10"/>
                <a:gd name="T19" fmla="*/ 5 h 10"/>
                <a:gd name="T20" fmla="*/ 5 h 10"/>
                <a:gd name="T21" fmla="*/ 5 h 10"/>
                <a:gd name="T22" fmla="*/ 5 h 10"/>
                <a:gd name="T23" fmla="*/ 5 h 10"/>
                <a:gd name="T24" fmla="*/ 5 h 10"/>
                <a:gd name="T25" fmla="*/ 5 h 10"/>
                <a:gd name="T26" fmla="*/ 5 h 10"/>
                <a:gd name="T27" fmla="*/ 5 h 10"/>
                <a:gd name="T28" fmla="*/ 0 h 10"/>
                <a:gd name="T29" fmla="*/ 0 h 10"/>
                <a:gd name="T30" fmla="*/ 0 h 10"/>
                <a:gd name="T31" fmla="*/ 0 h 10"/>
                <a:gd name="T32" fmla="*/ 0 h 10"/>
                <a:gd name="T33" fmla="*/ 0 h 10"/>
                <a:gd name="T34" fmla="*/ 0 h 10"/>
                <a:gd name="T35" fmla="*/ 0 h 10"/>
                <a:gd name="T36" fmla="*/ 0 h 10"/>
                <a:gd name="T37" fmla="*/ 0 h 10"/>
                <a:gd name="T38" fmla="*/ 0 h 10"/>
                <a:gd name="T39" fmla="*/ 0 h 10"/>
                <a:gd name="T40" fmla="*/ 0 h 10"/>
                <a:gd name="T41" fmla="*/ 0 h 10"/>
                <a:gd name="T42" fmla="*/ 0 h 10"/>
                <a:gd name="T43" fmla="*/ 0 h 10"/>
                <a:gd name="T44" fmla="*/ 0 h 10"/>
                <a:gd name="T45" fmla="*/ 0 h 10"/>
                <a:gd name="T46" fmla="*/ 0 h 10"/>
                <a:gd name="T47" fmla="*/ 0 h 10"/>
                <a:gd name="T48" fmla="*/ 0 h 10"/>
                <a:gd name="T49" fmla="*/ 0 h 10"/>
                <a:gd name="T50" fmla="*/ 0 h 10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h 10"/>
                <a:gd name="T103" fmla="*/ 10 h 10"/>
              </a:gdLst>
              <a:ahLst/>
              <a:cxnLst>
                <a:cxn ang="T51">
                  <a:pos x="0" y="T0"/>
                </a:cxn>
                <a:cxn ang="T52">
                  <a:pos x="0" y="T1"/>
                </a:cxn>
                <a:cxn ang="T53">
                  <a:pos x="0" y="T2"/>
                </a:cxn>
                <a:cxn ang="T54">
                  <a:pos x="0" y="T3"/>
                </a:cxn>
                <a:cxn ang="T55">
                  <a:pos x="0" y="T4"/>
                </a:cxn>
                <a:cxn ang="T56">
                  <a:pos x="0" y="T5"/>
                </a:cxn>
                <a:cxn ang="T57">
                  <a:pos x="0" y="T6"/>
                </a:cxn>
                <a:cxn ang="T58">
                  <a:pos x="0" y="T7"/>
                </a:cxn>
                <a:cxn ang="T59">
                  <a:pos x="0" y="T8"/>
                </a:cxn>
                <a:cxn ang="T60">
                  <a:pos x="0" y="T9"/>
                </a:cxn>
                <a:cxn ang="T61">
                  <a:pos x="0" y="T10"/>
                </a:cxn>
                <a:cxn ang="T62">
                  <a:pos x="0" y="T11"/>
                </a:cxn>
                <a:cxn ang="T63">
                  <a:pos x="0" y="T12"/>
                </a:cxn>
                <a:cxn ang="T64">
                  <a:pos x="0" y="T13"/>
                </a:cxn>
                <a:cxn ang="T65">
                  <a:pos x="0" y="T14"/>
                </a:cxn>
                <a:cxn ang="T66">
                  <a:pos x="0" y="T15"/>
                </a:cxn>
                <a:cxn ang="T67">
                  <a:pos x="0" y="T16"/>
                </a:cxn>
                <a:cxn ang="T68">
                  <a:pos x="0" y="T17"/>
                </a:cxn>
                <a:cxn ang="T69">
                  <a:pos x="0" y="T18"/>
                </a:cxn>
                <a:cxn ang="T70">
                  <a:pos x="0" y="T19"/>
                </a:cxn>
                <a:cxn ang="T71">
                  <a:pos x="0" y="T20"/>
                </a:cxn>
                <a:cxn ang="T72">
                  <a:pos x="0" y="T21"/>
                </a:cxn>
                <a:cxn ang="T73">
                  <a:pos x="0" y="T22"/>
                </a:cxn>
                <a:cxn ang="T74">
                  <a:pos x="0" y="T23"/>
                </a:cxn>
                <a:cxn ang="T75">
                  <a:pos x="0" y="T24"/>
                </a:cxn>
                <a:cxn ang="T76">
                  <a:pos x="0" y="T25"/>
                </a:cxn>
                <a:cxn ang="T77">
                  <a:pos x="0" y="T26"/>
                </a:cxn>
                <a:cxn ang="T78">
                  <a:pos x="0" y="T27"/>
                </a:cxn>
                <a:cxn ang="T79">
                  <a:pos x="0" y="T28"/>
                </a:cxn>
                <a:cxn ang="T80">
                  <a:pos x="0" y="T29"/>
                </a:cxn>
                <a:cxn ang="T81">
                  <a:pos x="0" y="T30"/>
                </a:cxn>
                <a:cxn ang="T82">
                  <a:pos x="0" y="T31"/>
                </a:cxn>
                <a:cxn ang="T83">
                  <a:pos x="0" y="T32"/>
                </a:cxn>
                <a:cxn ang="T84">
                  <a:pos x="0" y="T33"/>
                </a:cxn>
                <a:cxn ang="T85">
                  <a:pos x="0" y="T34"/>
                </a:cxn>
                <a:cxn ang="T86">
                  <a:pos x="0" y="T35"/>
                </a:cxn>
                <a:cxn ang="T87">
                  <a:pos x="0" y="T36"/>
                </a:cxn>
                <a:cxn ang="T88">
                  <a:pos x="0" y="T37"/>
                </a:cxn>
                <a:cxn ang="T89">
                  <a:pos x="0" y="T38"/>
                </a:cxn>
                <a:cxn ang="T90">
                  <a:pos x="0" y="T39"/>
                </a:cxn>
                <a:cxn ang="T91">
                  <a:pos x="0" y="T40"/>
                </a:cxn>
                <a:cxn ang="T92">
                  <a:pos x="0" y="T41"/>
                </a:cxn>
                <a:cxn ang="T93">
                  <a:pos x="0" y="T42"/>
                </a:cxn>
                <a:cxn ang="T94">
                  <a:pos x="0" y="T43"/>
                </a:cxn>
                <a:cxn ang="T95">
                  <a:pos x="0" y="T44"/>
                </a:cxn>
                <a:cxn ang="T96">
                  <a:pos x="0" y="T45"/>
                </a:cxn>
                <a:cxn ang="T97">
                  <a:pos x="0" y="T46"/>
                </a:cxn>
                <a:cxn ang="T98">
                  <a:pos x="0" y="T47"/>
                </a:cxn>
                <a:cxn ang="T99">
                  <a:pos x="0" y="T48"/>
                </a:cxn>
                <a:cxn ang="T100">
                  <a:pos x="0" y="T49"/>
                </a:cxn>
                <a:cxn ang="T101">
                  <a:pos x="0" y="T50"/>
                </a:cxn>
              </a:cxnLst>
              <a:rect l="0" t="T102" r="0" b="T103"/>
              <a:pathLst>
                <a:path h="10">
                  <a:moveTo>
                    <a:pt x="0" y="10"/>
                  </a:move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97" name="Freeform 446"/>
            <p:cNvSpPr>
              <a:spLocks/>
            </p:cNvSpPr>
            <p:nvPr/>
          </p:nvSpPr>
          <p:spPr bwMode="auto">
            <a:xfrm rot="-5388437">
              <a:off x="4464" y="2728"/>
              <a:ext cx="8" cy="18"/>
            </a:xfrm>
            <a:custGeom>
              <a:avLst/>
              <a:gdLst>
                <a:gd name="T0" fmla="*/ 0 w 12"/>
                <a:gd name="T1" fmla="*/ 9 h 19"/>
                <a:gd name="T2" fmla="*/ 0 w 12"/>
                <a:gd name="T3" fmla="*/ 9 h 19"/>
                <a:gd name="T4" fmla="*/ 0 w 12"/>
                <a:gd name="T5" fmla="*/ 9 h 19"/>
                <a:gd name="T6" fmla="*/ 0 w 12"/>
                <a:gd name="T7" fmla="*/ 9 h 19"/>
                <a:gd name="T8" fmla="*/ 0 w 12"/>
                <a:gd name="T9" fmla="*/ 9 h 19"/>
                <a:gd name="T10" fmla="*/ 0 w 12"/>
                <a:gd name="T11" fmla="*/ 9 h 19"/>
                <a:gd name="T12" fmla="*/ 0 w 12"/>
                <a:gd name="T13" fmla="*/ 9 h 19"/>
                <a:gd name="T14" fmla="*/ 0 w 12"/>
                <a:gd name="T15" fmla="*/ 9 h 19"/>
                <a:gd name="T16" fmla="*/ 0 w 12"/>
                <a:gd name="T17" fmla="*/ 9 h 19"/>
                <a:gd name="T18" fmla="*/ 0 w 12"/>
                <a:gd name="T19" fmla="*/ 9 h 19"/>
                <a:gd name="T20" fmla="*/ 0 w 12"/>
                <a:gd name="T21" fmla="*/ 9 h 19"/>
                <a:gd name="T22" fmla="*/ 0 w 12"/>
                <a:gd name="T23" fmla="*/ 9 h 19"/>
                <a:gd name="T24" fmla="*/ 0 w 12"/>
                <a:gd name="T25" fmla="*/ 9 h 19"/>
                <a:gd name="T26" fmla="*/ 0 w 12"/>
                <a:gd name="T27" fmla="*/ 9 h 19"/>
                <a:gd name="T28" fmla="*/ 1 w 12"/>
                <a:gd name="T29" fmla="*/ 9 h 19"/>
                <a:gd name="T30" fmla="*/ 1 w 12"/>
                <a:gd name="T31" fmla="*/ 9 h 19"/>
                <a:gd name="T32" fmla="*/ 1 w 12"/>
                <a:gd name="T33" fmla="*/ 9 h 19"/>
                <a:gd name="T34" fmla="*/ 1 w 12"/>
                <a:gd name="T35" fmla="*/ 9 h 19"/>
                <a:gd name="T36" fmla="*/ 1 w 12"/>
                <a:gd name="T37" fmla="*/ 9 h 19"/>
                <a:gd name="T38" fmla="*/ 1 w 12"/>
                <a:gd name="T39" fmla="*/ 9 h 19"/>
                <a:gd name="T40" fmla="*/ 1 w 12"/>
                <a:gd name="T41" fmla="*/ 9 h 19"/>
                <a:gd name="T42" fmla="*/ 1 w 12"/>
                <a:gd name="T43" fmla="*/ 9 h 19"/>
                <a:gd name="T44" fmla="*/ 1 w 12"/>
                <a:gd name="T45" fmla="*/ 9 h 19"/>
                <a:gd name="T46" fmla="*/ 1 w 12"/>
                <a:gd name="T47" fmla="*/ 9 h 19"/>
                <a:gd name="T48" fmla="*/ 1 w 12"/>
                <a:gd name="T49" fmla="*/ 9 h 19"/>
                <a:gd name="T50" fmla="*/ 1 w 12"/>
                <a:gd name="T51" fmla="*/ 9 h 19"/>
                <a:gd name="T52" fmla="*/ 1 w 12"/>
                <a:gd name="T53" fmla="*/ 9 h 19"/>
                <a:gd name="T54" fmla="*/ 1 w 12"/>
                <a:gd name="T55" fmla="*/ 9 h 19"/>
                <a:gd name="T56" fmla="*/ 1 w 12"/>
                <a:gd name="T57" fmla="*/ 9 h 19"/>
                <a:gd name="T58" fmla="*/ 1 w 12"/>
                <a:gd name="T59" fmla="*/ 9 h 19"/>
                <a:gd name="T60" fmla="*/ 1 w 12"/>
                <a:gd name="T61" fmla="*/ 9 h 19"/>
                <a:gd name="T62" fmla="*/ 1 w 12"/>
                <a:gd name="T63" fmla="*/ 9 h 19"/>
                <a:gd name="T64" fmla="*/ 1 w 12"/>
                <a:gd name="T65" fmla="*/ 9 h 19"/>
                <a:gd name="T66" fmla="*/ 1 w 12"/>
                <a:gd name="T67" fmla="*/ 9 h 19"/>
                <a:gd name="T68" fmla="*/ 1 w 12"/>
                <a:gd name="T69" fmla="*/ 9 h 19"/>
                <a:gd name="T70" fmla="*/ 1 w 12"/>
                <a:gd name="T71" fmla="*/ 9 h 19"/>
                <a:gd name="T72" fmla="*/ 1 w 12"/>
                <a:gd name="T73" fmla="*/ 9 h 19"/>
                <a:gd name="T74" fmla="*/ 1 w 12"/>
                <a:gd name="T75" fmla="*/ 9 h 19"/>
                <a:gd name="T76" fmla="*/ 1 w 12"/>
                <a:gd name="T77" fmla="*/ 9 h 19"/>
                <a:gd name="T78" fmla="*/ 1 w 12"/>
                <a:gd name="T79" fmla="*/ 9 h 19"/>
                <a:gd name="T80" fmla="*/ 1 w 12"/>
                <a:gd name="T81" fmla="*/ 9 h 19"/>
                <a:gd name="T82" fmla="*/ 1 w 12"/>
                <a:gd name="T83" fmla="*/ 9 h 19"/>
                <a:gd name="T84" fmla="*/ 1 w 12"/>
                <a:gd name="T85" fmla="*/ 9 h 19"/>
                <a:gd name="T86" fmla="*/ 1 w 12"/>
                <a:gd name="T87" fmla="*/ 0 h 19"/>
                <a:gd name="T88" fmla="*/ 1 w 12"/>
                <a:gd name="T89" fmla="*/ 0 h 19"/>
                <a:gd name="T90" fmla="*/ 1 w 12"/>
                <a:gd name="T91" fmla="*/ 0 h 19"/>
                <a:gd name="T92" fmla="*/ 1 w 12"/>
                <a:gd name="T93" fmla="*/ 0 h 19"/>
                <a:gd name="T94" fmla="*/ 1 w 12"/>
                <a:gd name="T95" fmla="*/ 0 h 19"/>
                <a:gd name="T96" fmla="*/ 1 w 12"/>
                <a:gd name="T97" fmla="*/ 0 h 19"/>
                <a:gd name="T98" fmla="*/ 1 w 12"/>
                <a:gd name="T99" fmla="*/ 0 h 19"/>
                <a:gd name="T100" fmla="*/ 1 w 12"/>
                <a:gd name="T101" fmla="*/ 0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9"/>
                <a:gd name="T155" fmla="*/ 12 w 12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9">
                  <a:moveTo>
                    <a:pt x="0" y="19"/>
                  </a:moveTo>
                  <a:lnTo>
                    <a:pt x="0" y="19"/>
                  </a:lnTo>
                  <a:lnTo>
                    <a:pt x="12" y="9"/>
                  </a:lnTo>
                  <a:lnTo>
                    <a:pt x="12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98" name="Freeform 447"/>
            <p:cNvSpPr>
              <a:spLocks/>
            </p:cNvSpPr>
            <p:nvPr/>
          </p:nvSpPr>
          <p:spPr bwMode="auto">
            <a:xfrm rot="-5388437">
              <a:off x="4446" y="2720"/>
              <a:ext cx="8" cy="18"/>
            </a:xfrm>
            <a:custGeom>
              <a:avLst/>
              <a:gdLst>
                <a:gd name="T0" fmla="*/ 0 w 11"/>
                <a:gd name="T1" fmla="*/ 5 h 20"/>
                <a:gd name="T2" fmla="*/ 0 w 11"/>
                <a:gd name="T3" fmla="*/ 5 h 20"/>
                <a:gd name="T4" fmla="*/ 0 w 11"/>
                <a:gd name="T5" fmla="*/ 5 h 20"/>
                <a:gd name="T6" fmla="*/ 0 w 11"/>
                <a:gd name="T7" fmla="*/ 5 h 20"/>
                <a:gd name="T8" fmla="*/ 0 w 11"/>
                <a:gd name="T9" fmla="*/ 5 h 20"/>
                <a:gd name="T10" fmla="*/ 0 w 11"/>
                <a:gd name="T11" fmla="*/ 5 h 20"/>
                <a:gd name="T12" fmla="*/ 0 w 11"/>
                <a:gd name="T13" fmla="*/ 5 h 20"/>
                <a:gd name="T14" fmla="*/ 0 w 11"/>
                <a:gd name="T15" fmla="*/ 5 h 20"/>
                <a:gd name="T16" fmla="*/ 0 w 11"/>
                <a:gd name="T17" fmla="*/ 5 h 20"/>
                <a:gd name="T18" fmla="*/ 0 w 11"/>
                <a:gd name="T19" fmla="*/ 5 h 20"/>
                <a:gd name="T20" fmla="*/ 0 w 11"/>
                <a:gd name="T21" fmla="*/ 5 h 20"/>
                <a:gd name="T22" fmla="*/ 0 w 11"/>
                <a:gd name="T23" fmla="*/ 5 h 20"/>
                <a:gd name="T24" fmla="*/ 0 w 11"/>
                <a:gd name="T25" fmla="*/ 5 h 20"/>
                <a:gd name="T26" fmla="*/ 0 w 11"/>
                <a:gd name="T27" fmla="*/ 5 h 20"/>
                <a:gd name="T28" fmla="*/ 0 w 11"/>
                <a:gd name="T29" fmla="*/ 5 h 20"/>
                <a:gd name="T30" fmla="*/ 0 w 11"/>
                <a:gd name="T31" fmla="*/ 5 h 20"/>
                <a:gd name="T32" fmla="*/ 0 w 11"/>
                <a:gd name="T33" fmla="*/ 5 h 20"/>
                <a:gd name="T34" fmla="*/ 0 w 11"/>
                <a:gd name="T35" fmla="*/ 5 h 20"/>
                <a:gd name="T36" fmla="*/ 0 w 11"/>
                <a:gd name="T37" fmla="*/ 5 h 20"/>
                <a:gd name="T38" fmla="*/ 0 w 11"/>
                <a:gd name="T39" fmla="*/ 5 h 20"/>
                <a:gd name="T40" fmla="*/ 0 w 11"/>
                <a:gd name="T41" fmla="*/ 5 h 20"/>
                <a:gd name="T42" fmla="*/ 0 w 11"/>
                <a:gd name="T43" fmla="*/ 5 h 20"/>
                <a:gd name="T44" fmla="*/ 0 w 11"/>
                <a:gd name="T45" fmla="*/ 5 h 20"/>
                <a:gd name="T46" fmla="*/ 0 w 11"/>
                <a:gd name="T47" fmla="*/ 5 h 20"/>
                <a:gd name="T48" fmla="*/ 0 w 11"/>
                <a:gd name="T49" fmla="*/ 5 h 20"/>
                <a:gd name="T50" fmla="*/ 0 w 11"/>
                <a:gd name="T51" fmla="*/ 5 h 20"/>
                <a:gd name="T52" fmla="*/ 0 w 11"/>
                <a:gd name="T53" fmla="*/ 5 h 20"/>
                <a:gd name="T54" fmla="*/ 0 w 11"/>
                <a:gd name="T55" fmla="*/ 5 h 20"/>
                <a:gd name="T56" fmla="*/ 0 w 11"/>
                <a:gd name="T57" fmla="*/ 5 h 20"/>
                <a:gd name="T58" fmla="*/ 0 w 11"/>
                <a:gd name="T59" fmla="*/ 5 h 20"/>
                <a:gd name="T60" fmla="*/ 0 w 11"/>
                <a:gd name="T61" fmla="*/ 5 h 20"/>
                <a:gd name="T62" fmla="*/ 0 w 11"/>
                <a:gd name="T63" fmla="*/ 5 h 20"/>
                <a:gd name="T64" fmla="*/ 1 w 11"/>
                <a:gd name="T65" fmla="*/ 5 h 20"/>
                <a:gd name="T66" fmla="*/ 1 w 11"/>
                <a:gd name="T67" fmla="*/ 5 h 20"/>
                <a:gd name="T68" fmla="*/ 1 w 11"/>
                <a:gd name="T69" fmla="*/ 5 h 20"/>
                <a:gd name="T70" fmla="*/ 1 w 11"/>
                <a:gd name="T71" fmla="*/ 5 h 20"/>
                <a:gd name="T72" fmla="*/ 1 w 11"/>
                <a:gd name="T73" fmla="*/ 5 h 20"/>
                <a:gd name="T74" fmla="*/ 1 w 11"/>
                <a:gd name="T75" fmla="*/ 5 h 20"/>
                <a:gd name="T76" fmla="*/ 1 w 11"/>
                <a:gd name="T77" fmla="*/ 5 h 20"/>
                <a:gd name="T78" fmla="*/ 1 w 11"/>
                <a:gd name="T79" fmla="*/ 5 h 20"/>
                <a:gd name="T80" fmla="*/ 1 w 11"/>
                <a:gd name="T81" fmla="*/ 5 h 20"/>
                <a:gd name="T82" fmla="*/ 1 w 11"/>
                <a:gd name="T83" fmla="*/ 5 h 20"/>
                <a:gd name="T84" fmla="*/ 1 w 11"/>
                <a:gd name="T85" fmla="*/ 5 h 20"/>
                <a:gd name="T86" fmla="*/ 1 w 11"/>
                <a:gd name="T87" fmla="*/ 0 h 20"/>
                <a:gd name="T88" fmla="*/ 1 w 11"/>
                <a:gd name="T89" fmla="*/ 0 h 20"/>
                <a:gd name="T90" fmla="*/ 1 w 11"/>
                <a:gd name="T91" fmla="*/ 0 h 20"/>
                <a:gd name="T92" fmla="*/ 1 w 11"/>
                <a:gd name="T93" fmla="*/ 0 h 20"/>
                <a:gd name="T94" fmla="*/ 1 w 11"/>
                <a:gd name="T95" fmla="*/ 0 h 20"/>
                <a:gd name="T96" fmla="*/ 1 w 11"/>
                <a:gd name="T97" fmla="*/ 0 h 20"/>
                <a:gd name="T98" fmla="*/ 1 w 11"/>
                <a:gd name="T99" fmla="*/ 0 h 20"/>
                <a:gd name="T100" fmla="*/ 1 w 11"/>
                <a:gd name="T101" fmla="*/ 0 h 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20"/>
                <a:gd name="T155" fmla="*/ 11 w 11"/>
                <a:gd name="T156" fmla="*/ 20 h 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20">
                  <a:moveTo>
                    <a:pt x="0" y="20"/>
                  </a:moveTo>
                  <a:lnTo>
                    <a:pt x="0" y="20"/>
                  </a:lnTo>
                  <a:lnTo>
                    <a:pt x="0" y="10"/>
                  </a:lnTo>
                  <a:lnTo>
                    <a:pt x="11" y="10"/>
                  </a:lnTo>
                  <a:lnTo>
                    <a:pt x="11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99" name="Freeform 448"/>
            <p:cNvSpPr>
              <a:spLocks/>
            </p:cNvSpPr>
            <p:nvPr/>
          </p:nvSpPr>
          <p:spPr bwMode="auto">
            <a:xfrm rot="-5388437">
              <a:off x="4427" y="2711"/>
              <a:ext cx="9" cy="18"/>
            </a:xfrm>
            <a:custGeom>
              <a:avLst/>
              <a:gdLst>
                <a:gd name="T0" fmla="*/ 0 w 12"/>
                <a:gd name="T1" fmla="*/ 9 h 19"/>
                <a:gd name="T2" fmla="*/ 0 w 12"/>
                <a:gd name="T3" fmla="*/ 9 h 19"/>
                <a:gd name="T4" fmla="*/ 0 w 12"/>
                <a:gd name="T5" fmla="*/ 9 h 19"/>
                <a:gd name="T6" fmla="*/ 0 w 12"/>
                <a:gd name="T7" fmla="*/ 9 h 19"/>
                <a:gd name="T8" fmla="*/ 0 w 12"/>
                <a:gd name="T9" fmla="*/ 9 h 19"/>
                <a:gd name="T10" fmla="*/ 0 w 12"/>
                <a:gd name="T11" fmla="*/ 9 h 19"/>
                <a:gd name="T12" fmla="*/ 0 w 12"/>
                <a:gd name="T13" fmla="*/ 9 h 19"/>
                <a:gd name="T14" fmla="*/ 0 w 12"/>
                <a:gd name="T15" fmla="*/ 9 h 19"/>
                <a:gd name="T16" fmla="*/ 0 w 12"/>
                <a:gd name="T17" fmla="*/ 9 h 19"/>
                <a:gd name="T18" fmla="*/ 0 w 12"/>
                <a:gd name="T19" fmla="*/ 9 h 19"/>
                <a:gd name="T20" fmla="*/ 0 w 12"/>
                <a:gd name="T21" fmla="*/ 9 h 19"/>
                <a:gd name="T22" fmla="*/ 0 w 12"/>
                <a:gd name="T23" fmla="*/ 9 h 19"/>
                <a:gd name="T24" fmla="*/ 0 w 12"/>
                <a:gd name="T25" fmla="*/ 9 h 19"/>
                <a:gd name="T26" fmla="*/ 0 w 12"/>
                <a:gd name="T27" fmla="*/ 9 h 19"/>
                <a:gd name="T28" fmla="*/ 0 w 12"/>
                <a:gd name="T29" fmla="*/ 9 h 19"/>
                <a:gd name="T30" fmla="*/ 0 w 12"/>
                <a:gd name="T31" fmla="*/ 9 h 19"/>
                <a:gd name="T32" fmla="*/ 0 w 12"/>
                <a:gd name="T33" fmla="*/ 9 h 19"/>
                <a:gd name="T34" fmla="*/ 0 w 12"/>
                <a:gd name="T35" fmla="*/ 9 h 19"/>
                <a:gd name="T36" fmla="*/ 0 w 12"/>
                <a:gd name="T37" fmla="*/ 9 h 19"/>
                <a:gd name="T38" fmla="*/ 0 w 12"/>
                <a:gd name="T39" fmla="*/ 9 h 19"/>
                <a:gd name="T40" fmla="*/ 0 w 12"/>
                <a:gd name="T41" fmla="*/ 9 h 19"/>
                <a:gd name="T42" fmla="*/ 0 w 12"/>
                <a:gd name="T43" fmla="*/ 9 h 19"/>
                <a:gd name="T44" fmla="*/ 0 w 12"/>
                <a:gd name="T45" fmla="*/ 9 h 19"/>
                <a:gd name="T46" fmla="*/ 0 w 12"/>
                <a:gd name="T47" fmla="*/ 9 h 19"/>
                <a:gd name="T48" fmla="*/ 0 w 12"/>
                <a:gd name="T49" fmla="*/ 9 h 19"/>
                <a:gd name="T50" fmla="*/ 0 w 12"/>
                <a:gd name="T51" fmla="*/ 9 h 19"/>
                <a:gd name="T52" fmla="*/ 0 w 12"/>
                <a:gd name="T53" fmla="*/ 9 h 19"/>
                <a:gd name="T54" fmla="*/ 0 w 12"/>
                <a:gd name="T55" fmla="*/ 9 h 19"/>
                <a:gd name="T56" fmla="*/ 0 w 12"/>
                <a:gd name="T57" fmla="*/ 9 h 19"/>
                <a:gd name="T58" fmla="*/ 0 w 12"/>
                <a:gd name="T59" fmla="*/ 9 h 19"/>
                <a:gd name="T60" fmla="*/ 0 w 12"/>
                <a:gd name="T61" fmla="*/ 9 h 19"/>
                <a:gd name="T62" fmla="*/ 0 w 12"/>
                <a:gd name="T63" fmla="*/ 9 h 19"/>
                <a:gd name="T64" fmla="*/ 0 w 12"/>
                <a:gd name="T65" fmla="*/ 9 h 19"/>
                <a:gd name="T66" fmla="*/ 0 w 12"/>
                <a:gd name="T67" fmla="*/ 9 h 19"/>
                <a:gd name="T68" fmla="*/ 0 w 12"/>
                <a:gd name="T69" fmla="*/ 9 h 19"/>
                <a:gd name="T70" fmla="*/ 0 w 12"/>
                <a:gd name="T71" fmla="*/ 9 h 19"/>
                <a:gd name="T72" fmla="*/ 0 w 12"/>
                <a:gd name="T73" fmla="*/ 0 h 19"/>
                <a:gd name="T74" fmla="*/ 0 w 12"/>
                <a:gd name="T75" fmla="*/ 0 h 19"/>
                <a:gd name="T76" fmla="*/ 0 w 12"/>
                <a:gd name="T77" fmla="*/ 0 h 19"/>
                <a:gd name="T78" fmla="*/ 0 w 12"/>
                <a:gd name="T79" fmla="*/ 0 h 19"/>
                <a:gd name="T80" fmla="*/ 0 w 12"/>
                <a:gd name="T81" fmla="*/ 0 h 19"/>
                <a:gd name="T82" fmla="*/ 0 w 12"/>
                <a:gd name="T83" fmla="*/ 0 h 19"/>
                <a:gd name="T84" fmla="*/ 0 w 12"/>
                <a:gd name="T85" fmla="*/ 0 h 19"/>
                <a:gd name="T86" fmla="*/ 0 w 12"/>
                <a:gd name="T87" fmla="*/ 0 h 19"/>
                <a:gd name="T88" fmla="*/ 0 w 12"/>
                <a:gd name="T89" fmla="*/ 0 h 19"/>
                <a:gd name="T90" fmla="*/ 0 w 12"/>
                <a:gd name="T91" fmla="*/ 0 h 19"/>
                <a:gd name="T92" fmla="*/ 0 w 12"/>
                <a:gd name="T93" fmla="*/ 0 h 19"/>
                <a:gd name="T94" fmla="*/ 0 w 12"/>
                <a:gd name="T95" fmla="*/ 0 h 19"/>
                <a:gd name="T96" fmla="*/ 0 w 12"/>
                <a:gd name="T97" fmla="*/ 0 h 19"/>
                <a:gd name="T98" fmla="*/ 2 w 12"/>
                <a:gd name="T99" fmla="*/ 0 h 19"/>
                <a:gd name="T100" fmla="*/ 2 w 12"/>
                <a:gd name="T101" fmla="*/ 0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9"/>
                <a:gd name="T155" fmla="*/ 12 w 12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9">
                  <a:moveTo>
                    <a:pt x="0" y="19"/>
                  </a:moveTo>
                  <a:lnTo>
                    <a:pt x="0" y="19"/>
                  </a:lnTo>
                  <a:lnTo>
                    <a:pt x="0" y="9"/>
                  </a:lnTo>
                  <a:lnTo>
                    <a:pt x="0" y="0"/>
                  </a:lnTo>
                  <a:lnTo>
                    <a:pt x="12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00" name="Freeform 449"/>
            <p:cNvSpPr>
              <a:spLocks/>
            </p:cNvSpPr>
            <p:nvPr/>
          </p:nvSpPr>
          <p:spPr bwMode="auto">
            <a:xfrm rot="-5388437">
              <a:off x="4409" y="2701"/>
              <a:ext cx="1" cy="27"/>
            </a:xfrm>
            <a:custGeom>
              <a:avLst/>
              <a:gdLst>
                <a:gd name="T0" fmla="*/ 0 w 1"/>
                <a:gd name="T1" fmla="*/ 5 h 30"/>
                <a:gd name="T2" fmla="*/ 0 w 1"/>
                <a:gd name="T3" fmla="*/ 5 h 30"/>
                <a:gd name="T4" fmla="*/ 0 w 1"/>
                <a:gd name="T5" fmla="*/ 5 h 30"/>
                <a:gd name="T6" fmla="*/ 0 w 1"/>
                <a:gd name="T7" fmla="*/ 5 h 30"/>
                <a:gd name="T8" fmla="*/ 0 w 1"/>
                <a:gd name="T9" fmla="*/ 5 h 30"/>
                <a:gd name="T10" fmla="*/ 0 w 1"/>
                <a:gd name="T11" fmla="*/ 5 h 30"/>
                <a:gd name="T12" fmla="*/ 0 w 1"/>
                <a:gd name="T13" fmla="*/ 5 h 30"/>
                <a:gd name="T14" fmla="*/ 0 w 1"/>
                <a:gd name="T15" fmla="*/ 5 h 30"/>
                <a:gd name="T16" fmla="*/ 0 w 1"/>
                <a:gd name="T17" fmla="*/ 5 h 30"/>
                <a:gd name="T18" fmla="*/ 0 w 1"/>
                <a:gd name="T19" fmla="*/ 5 h 30"/>
                <a:gd name="T20" fmla="*/ 0 w 1"/>
                <a:gd name="T21" fmla="*/ 5 h 30"/>
                <a:gd name="T22" fmla="*/ 0 w 1"/>
                <a:gd name="T23" fmla="*/ 5 h 30"/>
                <a:gd name="T24" fmla="*/ 0 w 1"/>
                <a:gd name="T25" fmla="*/ 5 h 30"/>
                <a:gd name="T26" fmla="*/ 0 w 1"/>
                <a:gd name="T27" fmla="*/ 5 h 30"/>
                <a:gd name="T28" fmla="*/ 0 w 1"/>
                <a:gd name="T29" fmla="*/ 5 h 30"/>
                <a:gd name="T30" fmla="*/ 0 w 1"/>
                <a:gd name="T31" fmla="*/ 5 h 30"/>
                <a:gd name="T32" fmla="*/ 0 w 1"/>
                <a:gd name="T33" fmla="*/ 5 h 30"/>
                <a:gd name="T34" fmla="*/ 0 w 1"/>
                <a:gd name="T35" fmla="*/ 5 h 30"/>
                <a:gd name="T36" fmla="*/ 0 w 1"/>
                <a:gd name="T37" fmla="*/ 5 h 30"/>
                <a:gd name="T38" fmla="*/ 0 w 1"/>
                <a:gd name="T39" fmla="*/ 5 h 30"/>
                <a:gd name="T40" fmla="*/ 0 w 1"/>
                <a:gd name="T41" fmla="*/ 5 h 30"/>
                <a:gd name="T42" fmla="*/ 0 w 1"/>
                <a:gd name="T43" fmla="*/ 5 h 30"/>
                <a:gd name="T44" fmla="*/ 0 w 1"/>
                <a:gd name="T45" fmla="*/ 5 h 30"/>
                <a:gd name="T46" fmla="*/ 0 w 1"/>
                <a:gd name="T47" fmla="*/ 5 h 30"/>
                <a:gd name="T48" fmla="*/ 0 w 1"/>
                <a:gd name="T49" fmla="*/ 5 h 30"/>
                <a:gd name="T50" fmla="*/ 0 w 1"/>
                <a:gd name="T51" fmla="*/ 5 h 30"/>
                <a:gd name="T52" fmla="*/ 0 w 1"/>
                <a:gd name="T53" fmla="*/ 5 h 30"/>
                <a:gd name="T54" fmla="*/ 0 w 1"/>
                <a:gd name="T55" fmla="*/ 5 h 30"/>
                <a:gd name="T56" fmla="*/ 0 w 1"/>
                <a:gd name="T57" fmla="*/ 5 h 30"/>
                <a:gd name="T58" fmla="*/ 0 w 1"/>
                <a:gd name="T59" fmla="*/ 5 h 30"/>
                <a:gd name="T60" fmla="*/ 0 w 1"/>
                <a:gd name="T61" fmla="*/ 5 h 30"/>
                <a:gd name="T62" fmla="*/ 0 w 1"/>
                <a:gd name="T63" fmla="*/ 5 h 30"/>
                <a:gd name="T64" fmla="*/ 0 w 1"/>
                <a:gd name="T65" fmla="*/ 5 h 30"/>
                <a:gd name="T66" fmla="*/ 0 w 1"/>
                <a:gd name="T67" fmla="*/ 5 h 30"/>
                <a:gd name="T68" fmla="*/ 0 w 1"/>
                <a:gd name="T69" fmla="*/ 5 h 30"/>
                <a:gd name="T70" fmla="*/ 0 w 1"/>
                <a:gd name="T71" fmla="*/ 5 h 30"/>
                <a:gd name="T72" fmla="*/ 0 w 1"/>
                <a:gd name="T73" fmla="*/ 5 h 30"/>
                <a:gd name="T74" fmla="*/ 0 w 1"/>
                <a:gd name="T75" fmla="*/ 5 h 30"/>
                <a:gd name="T76" fmla="*/ 0 w 1"/>
                <a:gd name="T77" fmla="*/ 5 h 30"/>
                <a:gd name="T78" fmla="*/ 0 w 1"/>
                <a:gd name="T79" fmla="*/ 5 h 30"/>
                <a:gd name="T80" fmla="*/ 0 w 1"/>
                <a:gd name="T81" fmla="*/ 5 h 30"/>
                <a:gd name="T82" fmla="*/ 0 w 1"/>
                <a:gd name="T83" fmla="*/ 5 h 30"/>
                <a:gd name="T84" fmla="*/ 0 w 1"/>
                <a:gd name="T85" fmla="*/ 5 h 30"/>
                <a:gd name="T86" fmla="*/ 0 w 1"/>
                <a:gd name="T87" fmla="*/ 5 h 30"/>
                <a:gd name="T88" fmla="*/ 0 w 1"/>
                <a:gd name="T89" fmla="*/ 0 h 30"/>
                <a:gd name="T90" fmla="*/ 0 w 1"/>
                <a:gd name="T91" fmla="*/ 0 h 30"/>
                <a:gd name="T92" fmla="*/ 0 w 1"/>
                <a:gd name="T93" fmla="*/ 0 h 30"/>
                <a:gd name="T94" fmla="*/ 0 w 1"/>
                <a:gd name="T95" fmla="*/ 0 h 30"/>
                <a:gd name="T96" fmla="*/ 0 w 1"/>
                <a:gd name="T97" fmla="*/ 0 h 30"/>
                <a:gd name="T98" fmla="*/ 0 w 1"/>
                <a:gd name="T99" fmla="*/ 0 h 30"/>
                <a:gd name="T100" fmla="*/ 0 w 1"/>
                <a:gd name="T101" fmla="*/ 0 h 3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"/>
                <a:gd name="T154" fmla="*/ 0 h 30"/>
                <a:gd name="T155" fmla="*/ 1 w 1"/>
                <a:gd name="T156" fmla="*/ 30 h 3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" h="30">
                  <a:moveTo>
                    <a:pt x="0" y="30"/>
                  </a:moveTo>
                  <a:lnTo>
                    <a:pt x="0" y="30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01" name="Freeform 450"/>
            <p:cNvSpPr>
              <a:spLocks/>
            </p:cNvSpPr>
            <p:nvPr/>
          </p:nvSpPr>
          <p:spPr bwMode="auto">
            <a:xfrm rot="-5388437">
              <a:off x="4379" y="2698"/>
              <a:ext cx="8" cy="27"/>
            </a:xfrm>
            <a:custGeom>
              <a:avLst/>
              <a:gdLst>
                <a:gd name="T0" fmla="*/ 0 w 11"/>
                <a:gd name="T1" fmla="*/ 7 h 29"/>
                <a:gd name="T2" fmla="*/ 0 w 11"/>
                <a:gd name="T3" fmla="*/ 7 h 29"/>
                <a:gd name="T4" fmla="*/ 0 w 11"/>
                <a:gd name="T5" fmla="*/ 7 h 29"/>
                <a:gd name="T6" fmla="*/ 0 w 11"/>
                <a:gd name="T7" fmla="*/ 7 h 29"/>
                <a:gd name="T8" fmla="*/ 0 w 11"/>
                <a:gd name="T9" fmla="*/ 7 h 29"/>
                <a:gd name="T10" fmla="*/ 0 w 11"/>
                <a:gd name="T11" fmla="*/ 7 h 29"/>
                <a:gd name="T12" fmla="*/ 0 w 11"/>
                <a:gd name="T13" fmla="*/ 7 h 29"/>
                <a:gd name="T14" fmla="*/ 0 w 11"/>
                <a:gd name="T15" fmla="*/ 7 h 29"/>
                <a:gd name="T16" fmla="*/ 0 w 11"/>
                <a:gd name="T17" fmla="*/ 7 h 29"/>
                <a:gd name="T18" fmla="*/ 0 w 11"/>
                <a:gd name="T19" fmla="*/ 7 h 29"/>
                <a:gd name="T20" fmla="*/ 0 w 11"/>
                <a:gd name="T21" fmla="*/ 7 h 29"/>
                <a:gd name="T22" fmla="*/ 0 w 11"/>
                <a:gd name="T23" fmla="*/ 7 h 29"/>
                <a:gd name="T24" fmla="*/ 0 w 11"/>
                <a:gd name="T25" fmla="*/ 7 h 29"/>
                <a:gd name="T26" fmla="*/ 0 w 11"/>
                <a:gd name="T27" fmla="*/ 7 h 29"/>
                <a:gd name="T28" fmla="*/ 0 w 11"/>
                <a:gd name="T29" fmla="*/ 7 h 29"/>
                <a:gd name="T30" fmla="*/ 0 w 11"/>
                <a:gd name="T31" fmla="*/ 7 h 29"/>
                <a:gd name="T32" fmla="*/ 1 w 11"/>
                <a:gd name="T33" fmla="*/ 7 h 29"/>
                <a:gd name="T34" fmla="*/ 1 w 11"/>
                <a:gd name="T35" fmla="*/ 7 h 29"/>
                <a:gd name="T36" fmla="*/ 1 w 11"/>
                <a:gd name="T37" fmla="*/ 7 h 29"/>
                <a:gd name="T38" fmla="*/ 1 w 11"/>
                <a:gd name="T39" fmla="*/ 7 h 29"/>
                <a:gd name="T40" fmla="*/ 1 w 11"/>
                <a:gd name="T41" fmla="*/ 7 h 29"/>
                <a:gd name="T42" fmla="*/ 1 w 11"/>
                <a:gd name="T43" fmla="*/ 7 h 29"/>
                <a:gd name="T44" fmla="*/ 1 w 11"/>
                <a:gd name="T45" fmla="*/ 7 h 29"/>
                <a:gd name="T46" fmla="*/ 1 w 11"/>
                <a:gd name="T47" fmla="*/ 7 h 29"/>
                <a:gd name="T48" fmla="*/ 1 w 11"/>
                <a:gd name="T49" fmla="*/ 7 h 29"/>
                <a:gd name="T50" fmla="*/ 1 w 11"/>
                <a:gd name="T51" fmla="*/ 7 h 29"/>
                <a:gd name="T52" fmla="*/ 1 w 11"/>
                <a:gd name="T53" fmla="*/ 7 h 29"/>
                <a:gd name="T54" fmla="*/ 1 w 11"/>
                <a:gd name="T55" fmla="*/ 7 h 29"/>
                <a:gd name="T56" fmla="*/ 1 w 11"/>
                <a:gd name="T57" fmla="*/ 7 h 29"/>
                <a:gd name="T58" fmla="*/ 1 w 11"/>
                <a:gd name="T59" fmla="*/ 7 h 29"/>
                <a:gd name="T60" fmla="*/ 1 w 11"/>
                <a:gd name="T61" fmla="*/ 7 h 29"/>
                <a:gd name="T62" fmla="*/ 1 w 11"/>
                <a:gd name="T63" fmla="*/ 7 h 29"/>
                <a:gd name="T64" fmla="*/ 1 w 11"/>
                <a:gd name="T65" fmla="*/ 7 h 29"/>
                <a:gd name="T66" fmla="*/ 1 w 11"/>
                <a:gd name="T67" fmla="*/ 7 h 29"/>
                <a:gd name="T68" fmla="*/ 1 w 11"/>
                <a:gd name="T69" fmla="*/ 7 h 29"/>
                <a:gd name="T70" fmla="*/ 1 w 11"/>
                <a:gd name="T71" fmla="*/ 7 h 29"/>
                <a:gd name="T72" fmla="*/ 1 w 11"/>
                <a:gd name="T73" fmla="*/ 7 h 29"/>
                <a:gd name="T74" fmla="*/ 1 w 11"/>
                <a:gd name="T75" fmla="*/ 7 h 29"/>
                <a:gd name="T76" fmla="*/ 1 w 11"/>
                <a:gd name="T77" fmla="*/ 7 h 29"/>
                <a:gd name="T78" fmla="*/ 1 w 11"/>
                <a:gd name="T79" fmla="*/ 7 h 29"/>
                <a:gd name="T80" fmla="*/ 1 w 11"/>
                <a:gd name="T81" fmla="*/ 7 h 29"/>
                <a:gd name="T82" fmla="*/ 1 w 11"/>
                <a:gd name="T83" fmla="*/ 7 h 29"/>
                <a:gd name="T84" fmla="*/ 1 w 11"/>
                <a:gd name="T85" fmla="*/ 7 h 29"/>
                <a:gd name="T86" fmla="*/ 1 w 11"/>
                <a:gd name="T87" fmla="*/ 7 h 29"/>
                <a:gd name="T88" fmla="*/ 1 w 11"/>
                <a:gd name="T89" fmla="*/ 7 h 29"/>
                <a:gd name="T90" fmla="*/ 1 w 11"/>
                <a:gd name="T91" fmla="*/ 7 h 29"/>
                <a:gd name="T92" fmla="*/ 1 w 11"/>
                <a:gd name="T93" fmla="*/ 7 h 29"/>
                <a:gd name="T94" fmla="*/ 1 w 11"/>
                <a:gd name="T95" fmla="*/ 7 h 29"/>
                <a:gd name="T96" fmla="*/ 1 w 11"/>
                <a:gd name="T97" fmla="*/ 0 h 29"/>
                <a:gd name="T98" fmla="*/ 1 w 11"/>
                <a:gd name="T99" fmla="*/ 0 h 29"/>
                <a:gd name="T100" fmla="*/ 1 w 11"/>
                <a:gd name="T101" fmla="*/ 0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29"/>
                <a:gd name="T155" fmla="*/ 11 w 11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29">
                  <a:moveTo>
                    <a:pt x="0" y="29"/>
                  </a:moveTo>
                  <a:lnTo>
                    <a:pt x="0" y="29"/>
                  </a:lnTo>
                  <a:lnTo>
                    <a:pt x="0" y="20"/>
                  </a:lnTo>
                  <a:lnTo>
                    <a:pt x="11" y="20"/>
                  </a:lnTo>
                  <a:lnTo>
                    <a:pt x="11" y="10"/>
                  </a:lnTo>
                  <a:lnTo>
                    <a:pt x="11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02" name="Freeform 451"/>
            <p:cNvSpPr>
              <a:spLocks/>
            </p:cNvSpPr>
            <p:nvPr/>
          </p:nvSpPr>
          <p:spPr bwMode="auto">
            <a:xfrm rot="-5388437">
              <a:off x="4356" y="2694"/>
              <a:ext cx="8" cy="18"/>
            </a:xfrm>
            <a:custGeom>
              <a:avLst/>
              <a:gdLst>
                <a:gd name="T0" fmla="*/ 0 w 12"/>
                <a:gd name="T1" fmla="*/ 9 h 19"/>
                <a:gd name="T2" fmla="*/ 0 w 12"/>
                <a:gd name="T3" fmla="*/ 9 h 19"/>
                <a:gd name="T4" fmla="*/ 0 w 12"/>
                <a:gd name="T5" fmla="*/ 9 h 19"/>
                <a:gd name="T6" fmla="*/ 0 w 12"/>
                <a:gd name="T7" fmla="*/ 9 h 19"/>
                <a:gd name="T8" fmla="*/ 0 w 12"/>
                <a:gd name="T9" fmla="*/ 9 h 19"/>
                <a:gd name="T10" fmla="*/ 0 w 12"/>
                <a:gd name="T11" fmla="*/ 9 h 19"/>
                <a:gd name="T12" fmla="*/ 0 w 12"/>
                <a:gd name="T13" fmla="*/ 9 h 19"/>
                <a:gd name="T14" fmla="*/ 0 w 12"/>
                <a:gd name="T15" fmla="*/ 9 h 19"/>
                <a:gd name="T16" fmla="*/ 0 w 12"/>
                <a:gd name="T17" fmla="*/ 9 h 19"/>
                <a:gd name="T18" fmla="*/ 0 w 12"/>
                <a:gd name="T19" fmla="*/ 9 h 19"/>
                <a:gd name="T20" fmla="*/ 0 w 12"/>
                <a:gd name="T21" fmla="*/ 9 h 19"/>
                <a:gd name="T22" fmla="*/ 0 w 12"/>
                <a:gd name="T23" fmla="*/ 9 h 19"/>
                <a:gd name="T24" fmla="*/ 0 w 12"/>
                <a:gd name="T25" fmla="*/ 9 h 19"/>
                <a:gd name="T26" fmla="*/ 0 w 12"/>
                <a:gd name="T27" fmla="*/ 9 h 19"/>
                <a:gd name="T28" fmla="*/ 0 w 12"/>
                <a:gd name="T29" fmla="*/ 9 h 19"/>
                <a:gd name="T30" fmla="*/ 0 w 12"/>
                <a:gd name="T31" fmla="*/ 9 h 19"/>
                <a:gd name="T32" fmla="*/ 0 w 12"/>
                <a:gd name="T33" fmla="*/ 9 h 19"/>
                <a:gd name="T34" fmla="*/ 0 w 12"/>
                <a:gd name="T35" fmla="*/ 9 h 19"/>
                <a:gd name="T36" fmla="*/ 0 w 12"/>
                <a:gd name="T37" fmla="*/ 9 h 19"/>
                <a:gd name="T38" fmla="*/ 0 w 12"/>
                <a:gd name="T39" fmla="*/ 9 h 19"/>
                <a:gd name="T40" fmla="*/ 0 w 12"/>
                <a:gd name="T41" fmla="*/ 9 h 19"/>
                <a:gd name="T42" fmla="*/ 0 w 12"/>
                <a:gd name="T43" fmla="*/ 9 h 19"/>
                <a:gd name="T44" fmla="*/ 0 w 12"/>
                <a:gd name="T45" fmla="*/ 9 h 19"/>
                <a:gd name="T46" fmla="*/ 0 w 12"/>
                <a:gd name="T47" fmla="*/ 9 h 19"/>
                <a:gd name="T48" fmla="*/ 0 w 12"/>
                <a:gd name="T49" fmla="*/ 9 h 19"/>
                <a:gd name="T50" fmla="*/ 0 w 12"/>
                <a:gd name="T51" fmla="*/ 9 h 19"/>
                <a:gd name="T52" fmla="*/ 0 w 12"/>
                <a:gd name="T53" fmla="*/ 9 h 19"/>
                <a:gd name="T54" fmla="*/ 0 w 12"/>
                <a:gd name="T55" fmla="*/ 9 h 19"/>
                <a:gd name="T56" fmla="*/ 0 w 12"/>
                <a:gd name="T57" fmla="*/ 9 h 19"/>
                <a:gd name="T58" fmla="*/ 0 w 12"/>
                <a:gd name="T59" fmla="*/ 9 h 19"/>
                <a:gd name="T60" fmla="*/ 0 w 12"/>
                <a:gd name="T61" fmla="*/ 9 h 19"/>
                <a:gd name="T62" fmla="*/ 0 w 12"/>
                <a:gd name="T63" fmla="*/ 9 h 19"/>
                <a:gd name="T64" fmla="*/ 1 w 12"/>
                <a:gd name="T65" fmla="*/ 9 h 19"/>
                <a:gd name="T66" fmla="*/ 1 w 12"/>
                <a:gd name="T67" fmla="*/ 0 h 19"/>
                <a:gd name="T68" fmla="*/ 1 w 12"/>
                <a:gd name="T69" fmla="*/ 0 h 19"/>
                <a:gd name="T70" fmla="*/ 1 w 12"/>
                <a:gd name="T71" fmla="*/ 0 h 19"/>
                <a:gd name="T72" fmla="*/ 1 w 12"/>
                <a:gd name="T73" fmla="*/ 0 h 19"/>
                <a:gd name="T74" fmla="*/ 1 w 12"/>
                <a:gd name="T75" fmla="*/ 0 h 19"/>
                <a:gd name="T76" fmla="*/ 1 w 12"/>
                <a:gd name="T77" fmla="*/ 0 h 19"/>
                <a:gd name="T78" fmla="*/ 1 w 12"/>
                <a:gd name="T79" fmla="*/ 0 h 19"/>
                <a:gd name="T80" fmla="*/ 1 w 12"/>
                <a:gd name="T81" fmla="*/ 0 h 19"/>
                <a:gd name="T82" fmla="*/ 1 w 12"/>
                <a:gd name="T83" fmla="*/ 0 h 19"/>
                <a:gd name="T84" fmla="*/ 1 w 12"/>
                <a:gd name="T85" fmla="*/ 0 h 19"/>
                <a:gd name="T86" fmla="*/ 1 w 12"/>
                <a:gd name="T87" fmla="*/ 0 h 19"/>
                <a:gd name="T88" fmla="*/ 1 w 12"/>
                <a:gd name="T89" fmla="*/ 0 h 19"/>
                <a:gd name="T90" fmla="*/ 1 w 12"/>
                <a:gd name="T91" fmla="*/ 0 h 19"/>
                <a:gd name="T92" fmla="*/ 1 w 12"/>
                <a:gd name="T93" fmla="*/ 0 h 19"/>
                <a:gd name="T94" fmla="*/ 1 w 12"/>
                <a:gd name="T95" fmla="*/ 0 h 19"/>
                <a:gd name="T96" fmla="*/ 1 w 12"/>
                <a:gd name="T97" fmla="*/ 0 h 19"/>
                <a:gd name="T98" fmla="*/ 1 w 12"/>
                <a:gd name="T99" fmla="*/ 0 h 1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19"/>
                <a:gd name="T152" fmla="*/ 12 w 12"/>
                <a:gd name="T153" fmla="*/ 19 h 1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19">
                  <a:moveTo>
                    <a:pt x="0" y="19"/>
                  </a:moveTo>
                  <a:lnTo>
                    <a:pt x="0" y="19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03" name="Freeform 452"/>
            <p:cNvSpPr>
              <a:spLocks/>
            </p:cNvSpPr>
            <p:nvPr/>
          </p:nvSpPr>
          <p:spPr bwMode="auto">
            <a:xfrm rot="-5388437">
              <a:off x="4334" y="2681"/>
              <a:ext cx="8" cy="27"/>
            </a:xfrm>
            <a:custGeom>
              <a:avLst/>
              <a:gdLst>
                <a:gd name="T0" fmla="*/ 0 w 11"/>
                <a:gd name="T1" fmla="*/ 5 h 30"/>
                <a:gd name="T2" fmla="*/ 0 w 11"/>
                <a:gd name="T3" fmla="*/ 5 h 30"/>
                <a:gd name="T4" fmla="*/ 0 w 11"/>
                <a:gd name="T5" fmla="*/ 5 h 30"/>
                <a:gd name="T6" fmla="*/ 0 w 11"/>
                <a:gd name="T7" fmla="*/ 5 h 30"/>
                <a:gd name="T8" fmla="*/ 0 w 11"/>
                <a:gd name="T9" fmla="*/ 5 h 30"/>
                <a:gd name="T10" fmla="*/ 0 w 11"/>
                <a:gd name="T11" fmla="*/ 5 h 30"/>
                <a:gd name="T12" fmla="*/ 0 w 11"/>
                <a:gd name="T13" fmla="*/ 5 h 30"/>
                <a:gd name="T14" fmla="*/ 0 w 11"/>
                <a:gd name="T15" fmla="*/ 5 h 30"/>
                <a:gd name="T16" fmla="*/ 0 w 11"/>
                <a:gd name="T17" fmla="*/ 5 h 30"/>
                <a:gd name="T18" fmla="*/ 0 w 11"/>
                <a:gd name="T19" fmla="*/ 5 h 30"/>
                <a:gd name="T20" fmla="*/ 0 w 11"/>
                <a:gd name="T21" fmla="*/ 5 h 30"/>
                <a:gd name="T22" fmla="*/ 0 w 11"/>
                <a:gd name="T23" fmla="*/ 5 h 30"/>
                <a:gd name="T24" fmla="*/ 0 w 11"/>
                <a:gd name="T25" fmla="*/ 5 h 30"/>
                <a:gd name="T26" fmla="*/ 0 w 11"/>
                <a:gd name="T27" fmla="*/ 5 h 30"/>
                <a:gd name="T28" fmla="*/ 0 w 11"/>
                <a:gd name="T29" fmla="*/ 5 h 30"/>
                <a:gd name="T30" fmla="*/ 0 w 11"/>
                <a:gd name="T31" fmla="*/ 5 h 30"/>
                <a:gd name="T32" fmla="*/ 0 w 11"/>
                <a:gd name="T33" fmla="*/ 5 h 30"/>
                <a:gd name="T34" fmla="*/ 0 w 11"/>
                <a:gd name="T35" fmla="*/ 5 h 30"/>
                <a:gd name="T36" fmla="*/ 0 w 11"/>
                <a:gd name="T37" fmla="*/ 5 h 30"/>
                <a:gd name="T38" fmla="*/ 0 w 11"/>
                <a:gd name="T39" fmla="*/ 5 h 30"/>
                <a:gd name="T40" fmla="*/ 0 w 11"/>
                <a:gd name="T41" fmla="*/ 5 h 30"/>
                <a:gd name="T42" fmla="*/ 0 w 11"/>
                <a:gd name="T43" fmla="*/ 5 h 30"/>
                <a:gd name="T44" fmla="*/ 0 w 11"/>
                <a:gd name="T45" fmla="*/ 5 h 30"/>
                <a:gd name="T46" fmla="*/ 0 w 11"/>
                <a:gd name="T47" fmla="*/ 5 h 30"/>
                <a:gd name="T48" fmla="*/ 0 w 11"/>
                <a:gd name="T49" fmla="*/ 5 h 30"/>
                <a:gd name="T50" fmla="*/ 0 w 11"/>
                <a:gd name="T51" fmla="*/ 5 h 30"/>
                <a:gd name="T52" fmla="*/ 0 w 11"/>
                <a:gd name="T53" fmla="*/ 5 h 30"/>
                <a:gd name="T54" fmla="*/ 0 w 11"/>
                <a:gd name="T55" fmla="*/ 5 h 30"/>
                <a:gd name="T56" fmla="*/ 0 w 11"/>
                <a:gd name="T57" fmla="*/ 5 h 30"/>
                <a:gd name="T58" fmla="*/ 0 w 11"/>
                <a:gd name="T59" fmla="*/ 5 h 30"/>
                <a:gd name="T60" fmla="*/ 0 w 11"/>
                <a:gd name="T61" fmla="*/ 5 h 30"/>
                <a:gd name="T62" fmla="*/ 0 w 11"/>
                <a:gd name="T63" fmla="*/ 5 h 30"/>
                <a:gd name="T64" fmla="*/ 0 w 11"/>
                <a:gd name="T65" fmla="*/ 5 h 30"/>
                <a:gd name="T66" fmla="*/ 0 w 11"/>
                <a:gd name="T67" fmla="*/ 5 h 30"/>
                <a:gd name="T68" fmla="*/ 0 w 11"/>
                <a:gd name="T69" fmla="*/ 5 h 30"/>
                <a:gd name="T70" fmla="*/ 0 w 11"/>
                <a:gd name="T71" fmla="*/ 5 h 30"/>
                <a:gd name="T72" fmla="*/ 0 w 11"/>
                <a:gd name="T73" fmla="*/ 5 h 30"/>
                <a:gd name="T74" fmla="*/ 0 w 11"/>
                <a:gd name="T75" fmla="*/ 5 h 30"/>
                <a:gd name="T76" fmla="*/ 0 w 11"/>
                <a:gd name="T77" fmla="*/ 0 h 30"/>
                <a:gd name="T78" fmla="*/ 0 w 11"/>
                <a:gd name="T79" fmla="*/ 0 h 30"/>
                <a:gd name="T80" fmla="*/ 0 w 11"/>
                <a:gd name="T81" fmla="*/ 0 h 30"/>
                <a:gd name="T82" fmla="*/ 0 w 11"/>
                <a:gd name="T83" fmla="*/ 0 h 30"/>
                <a:gd name="T84" fmla="*/ 0 w 11"/>
                <a:gd name="T85" fmla="*/ 0 h 30"/>
                <a:gd name="T86" fmla="*/ 0 w 11"/>
                <a:gd name="T87" fmla="*/ 0 h 30"/>
                <a:gd name="T88" fmla="*/ 0 w 11"/>
                <a:gd name="T89" fmla="*/ 0 h 30"/>
                <a:gd name="T90" fmla="*/ 0 w 11"/>
                <a:gd name="T91" fmla="*/ 0 h 30"/>
                <a:gd name="T92" fmla="*/ 0 w 11"/>
                <a:gd name="T93" fmla="*/ 0 h 30"/>
                <a:gd name="T94" fmla="*/ 0 w 11"/>
                <a:gd name="T95" fmla="*/ 0 h 30"/>
                <a:gd name="T96" fmla="*/ 0 w 11"/>
                <a:gd name="T97" fmla="*/ 0 h 30"/>
                <a:gd name="T98" fmla="*/ 0 w 11"/>
                <a:gd name="T99" fmla="*/ 0 h 30"/>
                <a:gd name="T100" fmla="*/ 1 w 11"/>
                <a:gd name="T101" fmla="*/ 0 h 3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30"/>
                <a:gd name="T155" fmla="*/ 11 w 11"/>
                <a:gd name="T156" fmla="*/ 30 h 3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30">
                  <a:moveTo>
                    <a:pt x="0" y="30"/>
                  </a:moveTo>
                  <a:lnTo>
                    <a:pt x="0" y="30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04" name="Freeform 453"/>
            <p:cNvSpPr>
              <a:spLocks/>
            </p:cNvSpPr>
            <p:nvPr/>
          </p:nvSpPr>
          <p:spPr bwMode="auto">
            <a:xfrm rot="-5388437">
              <a:off x="4310" y="2676"/>
              <a:ext cx="1" cy="27"/>
            </a:xfrm>
            <a:custGeom>
              <a:avLst/>
              <a:gdLst>
                <a:gd name="T0" fmla="*/ 0 w 1"/>
                <a:gd name="T1" fmla="*/ 7 h 29"/>
                <a:gd name="T2" fmla="*/ 0 w 1"/>
                <a:gd name="T3" fmla="*/ 7 h 29"/>
                <a:gd name="T4" fmla="*/ 0 w 1"/>
                <a:gd name="T5" fmla="*/ 7 h 29"/>
                <a:gd name="T6" fmla="*/ 0 w 1"/>
                <a:gd name="T7" fmla="*/ 7 h 29"/>
                <a:gd name="T8" fmla="*/ 0 w 1"/>
                <a:gd name="T9" fmla="*/ 7 h 29"/>
                <a:gd name="T10" fmla="*/ 0 w 1"/>
                <a:gd name="T11" fmla="*/ 7 h 29"/>
                <a:gd name="T12" fmla="*/ 0 w 1"/>
                <a:gd name="T13" fmla="*/ 7 h 29"/>
                <a:gd name="T14" fmla="*/ 0 w 1"/>
                <a:gd name="T15" fmla="*/ 7 h 29"/>
                <a:gd name="T16" fmla="*/ 0 w 1"/>
                <a:gd name="T17" fmla="*/ 7 h 29"/>
                <a:gd name="T18" fmla="*/ 0 w 1"/>
                <a:gd name="T19" fmla="*/ 7 h 29"/>
                <a:gd name="T20" fmla="*/ 0 w 1"/>
                <a:gd name="T21" fmla="*/ 7 h 29"/>
                <a:gd name="T22" fmla="*/ 0 w 1"/>
                <a:gd name="T23" fmla="*/ 7 h 29"/>
                <a:gd name="T24" fmla="*/ 0 w 1"/>
                <a:gd name="T25" fmla="*/ 7 h 29"/>
                <a:gd name="T26" fmla="*/ 0 w 1"/>
                <a:gd name="T27" fmla="*/ 7 h 29"/>
                <a:gd name="T28" fmla="*/ 0 w 1"/>
                <a:gd name="T29" fmla="*/ 7 h 29"/>
                <a:gd name="T30" fmla="*/ 0 w 1"/>
                <a:gd name="T31" fmla="*/ 7 h 29"/>
                <a:gd name="T32" fmla="*/ 0 w 1"/>
                <a:gd name="T33" fmla="*/ 7 h 29"/>
                <a:gd name="T34" fmla="*/ 0 w 1"/>
                <a:gd name="T35" fmla="*/ 7 h 29"/>
                <a:gd name="T36" fmla="*/ 0 w 1"/>
                <a:gd name="T37" fmla="*/ 7 h 29"/>
                <a:gd name="T38" fmla="*/ 0 w 1"/>
                <a:gd name="T39" fmla="*/ 7 h 29"/>
                <a:gd name="T40" fmla="*/ 0 w 1"/>
                <a:gd name="T41" fmla="*/ 7 h 29"/>
                <a:gd name="T42" fmla="*/ 0 w 1"/>
                <a:gd name="T43" fmla="*/ 7 h 29"/>
                <a:gd name="T44" fmla="*/ 0 w 1"/>
                <a:gd name="T45" fmla="*/ 7 h 29"/>
                <a:gd name="T46" fmla="*/ 0 w 1"/>
                <a:gd name="T47" fmla="*/ 7 h 29"/>
                <a:gd name="T48" fmla="*/ 0 w 1"/>
                <a:gd name="T49" fmla="*/ 7 h 29"/>
                <a:gd name="T50" fmla="*/ 0 w 1"/>
                <a:gd name="T51" fmla="*/ 7 h 29"/>
                <a:gd name="T52" fmla="*/ 0 w 1"/>
                <a:gd name="T53" fmla="*/ 7 h 29"/>
                <a:gd name="T54" fmla="*/ 0 w 1"/>
                <a:gd name="T55" fmla="*/ 7 h 29"/>
                <a:gd name="T56" fmla="*/ 0 w 1"/>
                <a:gd name="T57" fmla="*/ 7 h 29"/>
                <a:gd name="T58" fmla="*/ 0 w 1"/>
                <a:gd name="T59" fmla="*/ 7 h 29"/>
                <a:gd name="T60" fmla="*/ 0 w 1"/>
                <a:gd name="T61" fmla="*/ 7 h 29"/>
                <a:gd name="T62" fmla="*/ 0 w 1"/>
                <a:gd name="T63" fmla="*/ 7 h 29"/>
                <a:gd name="T64" fmla="*/ 0 w 1"/>
                <a:gd name="T65" fmla="*/ 7 h 29"/>
                <a:gd name="T66" fmla="*/ 0 w 1"/>
                <a:gd name="T67" fmla="*/ 7 h 29"/>
                <a:gd name="T68" fmla="*/ 0 w 1"/>
                <a:gd name="T69" fmla="*/ 7 h 29"/>
                <a:gd name="T70" fmla="*/ 0 w 1"/>
                <a:gd name="T71" fmla="*/ 7 h 29"/>
                <a:gd name="T72" fmla="*/ 0 w 1"/>
                <a:gd name="T73" fmla="*/ 7 h 29"/>
                <a:gd name="T74" fmla="*/ 0 w 1"/>
                <a:gd name="T75" fmla="*/ 7 h 29"/>
                <a:gd name="T76" fmla="*/ 0 w 1"/>
                <a:gd name="T77" fmla="*/ 7 h 29"/>
                <a:gd name="T78" fmla="*/ 0 w 1"/>
                <a:gd name="T79" fmla="*/ 7 h 29"/>
                <a:gd name="T80" fmla="*/ 0 w 1"/>
                <a:gd name="T81" fmla="*/ 7 h 29"/>
                <a:gd name="T82" fmla="*/ 0 w 1"/>
                <a:gd name="T83" fmla="*/ 7 h 29"/>
                <a:gd name="T84" fmla="*/ 0 w 1"/>
                <a:gd name="T85" fmla="*/ 7 h 29"/>
                <a:gd name="T86" fmla="*/ 0 w 1"/>
                <a:gd name="T87" fmla="*/ 7 h 29"/>
                <a:gd name="T88" fmla="*/ 0 w 1"/>
                <a:gd name="T89" fmla="*/ 7 h 29"/>
                <a:gd name="T90" fmla="*/ 0 w 1"/>
                <a:gd name="T91" fmla="*/ 0 h 29"/>
                <a:gd name="T92" fmla="*/ 0 w 1"/>
                <a:gd name="T93" fmla="*/ 0 h 29"/>
                <a:gd name="T94" fmla="*/ 0 w 1"/>
                <a:gd name="T95" fmla="*/ 0 h 29"/>
                <a:gd name="T96" fmla="*/ 0 w 1"/>
                <a:gd name="T97" fmla="*/ 0 h 29"/>
                <a:gd name="T98" fmla="*/ 0 w 1"/>
                <a:gd name="T99" fmla="*/ 0 h 29"/>
                <a:gd name="T100" fmla="*/ 0 w 1"/>
                <a:gd name="T101" fmla="*/ 0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"/>
                <a:gd name="T154" fmla="*/ 0 h 29"/>
                <a:gd name="T155" fmla="*/ 1 w 1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" h="29">
                  <a:moveTo>
                    <a:pt x="0" y="29"/>
                  </a:moveTo>
                  <a:lnTo>
                    <a:pt x="0" y="29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05" name="Freeform 454"/>
            <p:cNvSpPr>
              <a:spLocks/>
            </p:cNvSpPr>
            <p:nvPr/>
          </p:nvSpPr>
          <p:spPr bwMode="auto">
            <a:xfrm rot="-5388437">
              <a:off x="4283" y="2677"/>
              <a:ext cx="9" cy="18"/>
            </a:xfrm>
            <a:custGeom>
              <a:avLst/>
              <a:gdLst>
                <a:gd name="T0" fmla="*/ 0 w 12"/>
                <a:gd name="T1" fmla="*/ 9 h 19"/>
                <a:gd name="T2" fmla="*/ 0 w 12"/>
                <a:gd name="T3" fmla="*/ 9 h 19"/>
                <a:gd name="T4" fmla="*/ 0 w 12"/>
                <a:gd name="T5" fmla="*/ 9 h 19"/>
                <a:gd name="T6" fmla="*/ 0 w 12"/>
                <a:gd name="T7" fmla="*/ 9 h 19"/>
                <a:gd name="T8" fmla="*/ 0 w 12"/>
                <a:gd name="T9" fmla="*/ 9 h 19"/>
                <a:gd name="T10" fmla="*/ 0 w 12"/>
                <a:gd name="T11" fmla="*/ 9 h 19"/>
                <a:gd name="T12" fmla="*/ 0 w 12"/>
                <a:gd name="T13" fmla="*/ 9 h 19"/>
                <a:gd name="T14" fmla="*/ 0 w 12"/>
                <a:gd name="T15" fmla="*/ 9 h 19"/>
                <a:gd name="T16" fmla="*/ 0 w 12"/>
                <a:gd name="T17" fmla="*/ 9 h 19"/>
                <a:gd name="T18" fmla="*/ 0 w 12"/>
                <a:gd name="T19" fmla="*/ 9 h 19"/>
                <a:gd name="T20" fmla="*/ 0 w 12"/>
                <a:gd name="T21" fmla="*/ 9 h 19"/>
                <a:gd name="T22" fmla="*/ 0 w 12"/>
                <a:gd name="T23" fmla="*/ 9 h 19"/>
                <a:gd name="T24" fmla="*/ 0 w 12"/>
                <a:gd name="T25" fmla="*/ 9 h 19"/>
                <a:gd name="T26" fmla="*/ 0 w 12"/>
                <a:gd name="T27" fmla="*/ 9 h 19"/>
                <a:gd name="T28" fmla="*/ 0 w 12"/>
                <a:gd name="T29" fmla="*/ 9 h 19"/>
                <a:gd name="T30" fmla="*/ 0 w 12"/>
                <a:gd name="T31" fmla="*/ 9 h 19"/>
                <a:gd name="T32" fmla="*/ 0 w 12"/>
                <a:gd name="T33" fmla="*/ 9 h 19"/>
                <a:gd name="T34" fmla="*/ 2 w 12"/>
                <a:gd name="T35" fmla="*/ 9 h 19"/>
                <a:gd name="T36" fmla="*/ 2 w 12"/>
                <a:gd name="T37" fmla="*/ 9 h 19"/>
                <a:gd name="T38" fmla="*/ 2 w 12"/>
                <a:gd name="T39" fmla="*/ 9 h 19"/>
                <a:gd name="T40" fmla="*/ 2 w 12"/>
                <a:gd name="T41" fmla="*/ 9 h 19"/>
                <a:gd name="T42" fmla="*/ 2 w 12"/>
                <a:gd name="T43" fmla="*/ 9 h 19"/>
                <a:gd name="T44" fmla="*/ 2 w 12"/>
                <a:gd name="T45" fmla="*/ 9 h 19"/>
                <a:gd name="T46" fmla="*/ 2 w 12"/>
                <a:gd name="T47" fmla="*/ 9 h 19"/>
                <a:gd name="T48" fmla="*/ 2 w 12"/>
                <a:gd name="T49" fmla="*/ 9 h 19"/>
                <a:gd name="T50" fmla="*/ 2 w 12"/>
                <a:gd name="T51" fmla="*/ 9 h 19"/>
                <a:gd name="T52" fmla="*/ 2 w 12"/>
                <a:gd name="T53" fmla="*/ 9 h 19"/>
                <a:gd name="T54" fmla="*/ 2 w 12"/>
                <a:gd name="T55" fmla="*/ 9 h 19"/>
                <a:gd name="T56" fmla="*/ 2 w 12"/>
                <a:gd name="T57" fmla="*/ 9 h 19"/>
                <a:gd name="T58" fmla="*/ 2 w 12"/>
                <a:gd name="T59" fmla="*/ 9 h 19"/>
                <a:gd name="T60" fmla="*/ 2 w 12"/>
                <a:gd name="T61" fmla="*/ 9 h 19"/>
                <a:gd name="T62" fmla="*/ 2 w 12"/>
                <a:gd name="T63" fmla="*/ 9 h 19"/>
                <a:gd name="T64" fmla="*/ 2 w 12"/>
                <a:gd name="T65" fmla="*/ 9 h 19"/>
                <a:gd name="T66" fmla="*/ 2 w 12"/>
                <a:gd name="T67" fmla="*/ 9 h 19"/>
                <a:gd name="T68" fmla="*/ 2 w 12"/>
                <a:gd name="T69" fmla="*/ 9 h 19"/>
                <a:gd name="T70" fmla="*/ 2 w 12"/>
                <a:gd name="T71" fmla="*/ 9 h 19"/>
                <a:gd name="T72" fmla="*/ 2 w 12"/>
                <a:gd name="T73" fmla="*/ 9 h 19"/>
                <a:gd name="T74" fmla="*/ 2 w 12"/>
                <a:gd name="T75" fmla="*/ 0 h 19"/>
                <a:gd name="T76" fmla="*/ 2 w 12"/>
                <a:gd name="T77" fmla="*/ 0 h 19"/>
                <a:gd name="T78" fmla="*/ 2 w 12"/>
                <a:gd name="T79" fmla="*/ 0 h 19"/>
                <a:gd name="T80" fmla="*/ 2 w 12"/>
                <a:gd name="T81" fmla="*/ 0 h 19"/>
                <a:gd name="T82" fmla="*/ 2 w 12"/>
                <a:gd name="T83" fmla="*/ 0 h 19"/>
                <a:gd name="T84" fmla="*/ 2 w 12"/>
                <a:gd name="T85" fmla="*/ 0 h 19"/>
                <a:gd name="T86" fmla="*/ 2 w 12"/>
                <a:gd name="T87" fmla="*/ 0 h 19"/>
                <a:gd name="T88" fmla="*/ 2 w 12"/>
                <a:gd name="T89" fmla="*/ 0 h 19"/>
                <a:gd name="T90" fmla="*/ 2 w 12"/>
                <a:gd name="T91" fmla="*/ 0 h 19"/>
                <a:gd name="T92" fmla="*/ 2 w 12"/>
                <a:gd name="T93" fmla="*/ 0 h 19"/>
                <a:gd name="T94" fmla="*/ 2 w 12"/>
                <a:gd name="T95" fmla="*/ 0 h 19"/>
                <a:gd name="T96" fmla="*/ 2 w 12"/>
                <a:gd name="T97" fmla="*/ 0 h 19"/>
                <a:gd name="T98" fmla="*/ 2 w 12"/>
                <a:gd name="T99" fmla="*/ 0 h 19"/>
                <a:gd name="T100" fmla="*/ 2 w 12"/>
                <a:gd name="T101" fmla="*/ 0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9"/>
                <a:gd name="T155" fmla="*/ 12 w 12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9">
                  <a:moveTo>
                    <a:pt x="0" y="19"/>
                  </a:moveTo>
                  <a:lnTo>
                    <a:pt x="0" y="19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06" name="Freeform 455"/>
            <p:cNvSpPr>
              <a:spLocks/>
            </p:cNvSpPr>
            <p:nvPr/>
          </p:nvSpPr>
          <p:spPr bwMode="auto">
            <a:xfrm rot="-5388437">
              <a:off x="4266" y="2669"/>
              <a:ext cx="8" cy="18"/>
            </a:xfrm>
            <a:custGeom>
              <a:avLst/>
              <a:gdLst>
                <a:gd name="T0" fmla="*/ 0 w 11"/>
                <a:gd name="T1" fmla="*/ 5 h 20"/>
                <a:gd name="T2" fmla="*/ 0 w 11"/>
                <a:gd name="T3" fmla="*/ 5 h 20"/>
                <a:gd name="T4" fmla="*/ 0 w 11"/>
                <a:gd name="T5" fmla="*/ 5 h 20"/>
                <a:gd name="T6" fmla="*/ 0 w 11"/>
                <a:gd name="T7" fmla="*/ 5 h 20"/>
                <a:gd name="T8" fmla="*/ 0 w 11"/>
                <a:gd name="T9" fmla="*/ 5 h 20"/>
                <a:gd name="T10" fmla="*/ 0 w 11"/>
                <a:gd name="T11" fmla="*/ 5 h 20"/>
                <a:gd name="T12" fmla="*/ 0 w 11"/>
                <a:gd name="T13" fmla="*/ 5 h 20"/>
                <a:gd name="T14" fmla="*/ 0 w 11"/>
                <a:gd name="T15" fmla="*/ 5 h 20"/>
                <a:gd name="T16" fmla="*/ 0 w 11"/>
                <a:gd name="T17" fmla="*/ 5 h 20"/>
                <a:gd name="T18" fmla="*/ 0 w 11"/>
                <a:gd name="T19" fmla="*/ 5 h 20"/>
                <a:gd name="T20" fmla="*/ 0 w 11"/>
                <a:gd name="T21" fmla="*/ 5 h 20"/>
                <a:gd name="T22" fmla="*/ 0 w 11"/>
                <a:gd name="T23" fmla="*/ 5 h 20"/>
                <a:gd name="T24" fmla="*/ 0 w 11"/>
                <a:gd name="T25" fmla="*/ 5 h 20"/>
                <a:gd name="T26" fmla="*/ 0 w 11"/>
                <a:gd name="T27" fmla="*/ 5 h 20"/>
                <a:gd name="T28" fmla="*/ 0 w 11"/>
                <a:gd name="T29" fmla="*/ 5 h 20"/>
                <a:gd name="T30" fmla="*/ 0 w 11"/>
                <a:gd name="T31" fmla="*/ 5 h 20"/>
                <a:gd name="T32" fmla="*/ 0 w 11"/>
                <a:gd name="T33" fmla="*/ 5 h 20"/>
                <a:gd name="T34" fmla="*/ 0 w 11"/>
                <a:gd name="T35" fmla="*/ 5 h 20"/>
                <a:gd name="T36" fmla="*/ 0 w 11"/>
                <a:gd name="T37" fmla="*/ 5 h 20"/>
                <a:gd name="T38" fmla="*/ 0 w 11"/>
                <a:gd name="T39" fmla="*/ 5 h 20"/>
                <a:gd name="T40" fmla="*/ 0 w 11"/>
                <a:gd name="T41" fmla="*/ 5 h 20"/>
                <a:gd name="T42" fmla="*/ 0 w 11"/>
                <a:gd name="T43" fmla="*/ 5 h 20"/>
                <a:gd name="T44" fmla="*/ 0 w 11"/>
                <a:gd name="T45" fmla="*/ 5 h 20"/>
                <a:gd name="T46" fmla="*/ 0 w 11"/>
                <a:gd name="T47" fmla="*/ 5 h 20"/>
                <a:gd name="T48" fmla="*/ 0 w 11"/>
                <a:gd name="T49" fmla="*/ 5 h 20"/>
                <a:gd name="T50" fmla="*/ 0 w 11"/>
                <a:gd name="T51" fmla="*/ 5 h 20"/>
                <a:gd name="T52" fmla="*/ 0 w 11"/>
                <a:gd name="T53" fmla="*/ 5 h 20"/>
                <a:gd name="T54" fmla="*/ 0 w 11"/>
                <a:gd name="T55" fmla="*/ 5 h 20"/>
                <a:gd name="T56" fmla="*/ 0 w 11"/>
                <a:gd name="T57" fmla="*/ 5 h 20"/>
                <a:gd name="T58" fmla="*/ 0 w 11"/>
                <a:gd name="T59" fmla="*/ 5 h 20"/>
                <a:gd name="T60" fmla="*/ 0 w 11"/>
                <a:gd name="T61" fmla="*/ 5 h 20"/>
                <a:gd name="T62" fmla="*/ 0 w 11"/>
                <a:gd name="T63" fmla="*/ 5 h 20"/>
                <a:gd name="T64" fmla="*/ 0 w 11"/>
                <a:gd name="T65" fmla="*/ 0 h 20"/>
                <a:gd name="T66" fmla="*/ 1 w 11"/>
                <a:gd name="T67" fmla="*/ 0 h 20"/>
                <a:gd name="T68" fmla="*/ 1 w 11"/>
                <a:gd name="T69" fmla="*/ 0 h 20"/>
                <a:gd name="T70" fmla="*/ 1 w 11"/>
                <a:gd name="T71" fmla="*/ 0 h 20"/>
                <a:gd name="T72" fmla="*/ 1 w 11"/>
                <a:gd name="T73" fmla="*/ 0 h 20"/>
                <a:gd name="T74" fmla="*/ 1 w 11"/>
                <a:gd name="T75" fmla="*/ 0 h 20"/>
                <a:gd name="T76" fmla="*/ 1 w 11"/>
                <a:gd name="T77" fmla="*/ 0 h 20"/>
                <a:gd name="T78" fmla="*/ 1 w 11"/>
                <a:gd name="T79" fmla="*/ 0 h 20"/>
                <a:gd name="T80" fmla="*/ 1 w 11"/>
                <a:gd name="T81" fmla="*/ 0 h 20"/>
                <a:gd name="T82" fmla="*/ 1 w 11"/>
                <a:gd name="T83" fmla="*/ 0 h 20"/>
                <a:gd name="T84" fmla="*/ 1 w 11"/>
                <a:gd name="T85" fmla="*/ 0 h 20"/>
                <a:gd name="T86" fmla="*/ 1 w 11"/>
                <a:gd name="T87" fmla="*/ 0 h 20"/>
                <a:gd name="T88" fmla="*/ 1 w 11"/>
                <a:gd name="T89" fmla="*/ 0 h 20"/>
                <a:gd name="T90" fmla="*/ 1 w 11"/>
                <a:gd name="T91" fmla="*/ 0 h 20"/>
                <a:gd name="T92" fmla="*/ 1 w 11"/>
                <a:gd name="T93" fmla="*/ 0 h 20"/>
                <a:gd name="T94" fmla="*/ 1 w 11"/>
                <a:gd name="T95" fmla="*/ 0 h 20"/>
                <a:gd name="T96" fmla="*/ 1 w 11"/>
                <a:gd name="T97" fmla="*/ 0 h 20"/>
                <a:gd name="T98" fmla="*/ 1 w 11"/>
                <a:gd name="T99" fmla="*/ 0 h 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"/>
                <a:gd name="T151" fmla="*/ 0 h 20"/>
                <a:gd name="T152" fmla="*/ 11 w 11"/>
                <a:gd name="T153" fmla="*/ 20 h 2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" h="20">
                  <a:moveTo>
                    <a:pt x="0" y="20"/>
                  </a:move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07" name="Freeform 456"/>
            <p:cNvSpPr>
              <a:spLocks/>
            </p:cNvSpPr>
            <p:nvPr/>
          </p:nvSpPr>
          <p:spPr bwMode="auto">
            <a:xfrm rot="-5388437">
              <a:off x="4252" y="2665"/>
              <a:ext cx="0" cy="18"/>
            </a:xfrm>
            <a:custGeom>
              <a:avLst/>
              <a:gdLst>
                <a:gd name="T0" fmla="*/ 9 h 19"/>
                <a:gd name="T1" fmla="*/ 9 h 19"/>
                <a:gd name="T2" fmla="*/ 9 h 19"/>
                <a:gd name="T3" fmla="*/ 9 h 19"/>
                <a:gd name="T4" fmla="*/ 9 h 19"/>
                <a:gd name="T5" fmla="*/ 9 h 19"/>
                <a:gd name="T6" fmla="*/ 9 h 19"/>
                <a:gd name="T7" fmla="*/ 9 h 19"/>
                <a:gd name="T8" fmla="*/ 9 h 19"/>
                <a:gd name="T9" fmla="*/ 9 h 19"/>
                <a:gd name="T10" fmla="*/ 9 h 19"/>
                <a:gd name="T11" fmla="*/ 9 h 19"/>
                <a:gd name="T12" fmla="*/ 9 h 19"/>
                <a:gd name="T13" fmla="*/ 9 h 19"/>
                <a:gd name="T14" fmla="*/ 9 h 19"/>
                <a:gd name="T15" fmla="*/ 9 h 19"/>
                <a:gd name="T16" fmla="*/ 9 h 19"/>
                <a:gd name="T17" fmla="*/ 9 h 19"/>
                <a:gd name="T18" fmla="*/ 9 h 19"/>
                <a:gd name="T19" fmla="*/ 9 h 19"/>
                <a:gd name="T20" fmla="*/ 9 h 19"/>
                <a:gd name="T21" fmla="*/ 9 h 19"/>
                <a:gd name="T22" fmla="*/ 9 h 19"/>
                <a:gd name="T23" fmla="*/ 9 h 19"/>
                <a:gd name="T24" fmla="*/ 9 h 19"/>
                <a:gd name="T25" fmla="*/ 9 h 19"/>
                <a:gd name="T26" fmla="*/ 9 h 19"/>
                <a:gd name="T27" fmla="*/ 9 h 19"/>
                <a:gd name="T28" fmla="*/ 9 h 19"/>
                <a:gd name="T29" fmla="*/ 9 h 19"/>
                <a:gd name="T30" fmla="*/ 9 h 19"/>
                <a:gd name="T31" fmla="*/ 9 h 19"/>
                <a:gd name="T32" fmla="*/ 9 h 19"/>
                <a:gd name="T33" fmla="*/ 9 h 19"/>
                <a:gd name="T34" fmla="*/ 9 h 19"/>
                <a:gd name="T35" fmla="*/ 9 h 19"/>
                <a:gd name="T36" fmla="*/ 9 h 19"/>
                <a:gd name="T37" fmla="*/ 9 h 19"/>
                <a:gd name="T38" fmla="*/ 9 h 19"/>
                <a:gd name="T39" fmla="*/ 9 h 19"/>
                <a:gd name="T40" fmla="*/ 9 h 19"/>
                <a:gd name="T41" fmla="*/ 0 h 19"/>
                <a:gd name="T42" fmla="*/ 0 h 19"/>
                <a:gd name="T43" fmla="*/ 0 h 19"/>
                <a:gd name="T44" fmla="*/ 0 h 19"/>
                <a:gd name="T45" fmla="*/ 0 h 19"/>
                <a:gd name="T46" fmla="*/ 0 h 19"/>
                <a:gd name="T47" fmla="*/ 0 h 19"/>
                <a:gd name="T48" fmla="*/ 0 h 19"/>
                <a:gd name="T49" fmla="*/ 0 h 19"/>
                <a:gd name="T50" fmla="*/ 0 h 19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h 19"/>
                <a:gd name="T103" fmla="*/ 19 h 19"/>
              </a:gdLst>
              <a:ahLst/>
              <a:cxnLst>
                <a:cxn ang="T51">
                  <a:pos x="0" y="T0"/>
                </a:cxn>
                <a:cxn ang="T52">
                  <a:pos x="0" y="T1"/>
                </a:cxn>
                <a:cxn ang="T53">
                  <a:pos x="0" y="T2"/>
                </a:cxn>
                <a:cxn ang="T54">
                  <a:pos x="0" y="T3"/>
                </a:cxn>
                <a:cxn ang="T55">
                  <a:pos x="0" y="T4"/>
                </a:cxn>
                <a:cxn ang="T56">
                  <a:pos x="0" y="T5"/>
                </a:cxn>
                <a:cxn ang="T57">
                  <a:pos x="0" y="T6"/>
                </a:cxn>
                <a:cxn ang="T58">
                  <a:pos x="0" y="T7"/>
                </a:cxn>
                <a:cxn ang="T59">
                  <a:pos x="0" y="T8"/>
                </a:cxn>
                <a:cxn ang="T60">
                  <a:pos x="0" y="T9"/>
                </a:cxn>
                <a:cxn ang="T61">
                  <a:pos x="0" y="T10"/>
                </a:cxn>
                <a:cxn ang="T62">
                  <a:pos x="0" y="T11"/>
                </a:cxn>
                <a:cxn ang="T63">
                  <a:pos x="0" y="T12"/>
                </a:cxn>
                <a:cxn ang="T64">
                  <a:pos x="0" y="T13"/>
                </a:cxn>
                <a:cxn ang="T65">
                  <a:pos x="0" y="T14"/>
                </a:cxn>
                <a:cxn ang="T66">
                  <a:pos x="0" y="T15"/>
                </a:cxn>
                <a:cxn ang="T67">
                  <a:pos x="0" y="T16"/>
                </a:cxn>
                <a:cxn ang="T68">
                  <a:pos x="0" y="T17"/>
                </a:cxn>
                <a:cxn ang="T69">
                  <a:pos x="0" y="T18"/>
                </a:cxn>
                <a:cxn ang="T70">
                  <a:pos x="0" y="T19"/>
                </a:cxn>
                <a:cxn ang="T71">
                  <a:pos x="0" y="T20"/>
                </a:cxn>
                <a:cxn ang="T72">
                  <a:pos x="0" y="T21"/>
                </a:cxn>
                <a:cxn ang="T73">
                  <a:pos x="0" y="T22"/>
                </a:cxn>
                <a:cxn ang="T74">
                  <a:pos x="0" y="T23"/>
                </a:cxn>
                <a:cxn ang="T75">
                  <a:pos x="0" y="T24"/>
                </a:cxn>
                <a:cxn ang="T76">
                  <a:pos x="0" y="T25"/>
                </a:cxn>
                <a:cxn ang="T77">
                  <a:pos x="0" y="T26"/>
                </a:cxn>
                <a:cxn ang="T78">
                  <a:pos x="0" y="T27"/>
                </a:cxn>
                <a:cxn ang="T79">
                  <a:pos x="0" y="T28"/>
                </a:cxn>
                <a:cxn ang="T80">
                  <a:pos x="0" y="T29"/>
                </a:cxn>
                <a:cxn ang="T81">
                  <a:pos x="0" y="T30"/>
                </a:cxn>
                <a:cxn ang="T82">
                  <a:pos x="0" y="T31"/>
                </a:cxn>
                <a:cxn ang="T83">
                  <a:pos x="0" y="T32"/>
                </a:cxn>
                <a:cxn ang="T84">
                  <a:pos x="0" y="T33"/>
                </a:cxn>
                <a:cxn ang="T85">
                  <a:pos x="0" y="T34"/>
                </a:cxn>
                <a:cxn ang="T86">
                  <a:pos x="0" y="T35"/>
                </a:cxn>
                <a:cxn ang="T87">
                  <a:pos x="0" y="T36"/>
                </a:cxn>
                <a:cxn ang="T88">
                  <a:pos x="0" y="T37"/>
                </a:cxn>
                <a:cxn ang="T89">
                  <a:pos x="0" y="T38"/>
                </a:cxn>
                <a:cxn ang="T90">
                  <a:pos x="0" y="T39"/>
                </a:cxn>
                <a:cxn ang="T91">
                  <a:pos x="0" y="T40"/>
                </a:cxn>
                <a:cxn ang="T92">
                  <a:pos x="0" y="T41"/>
                </a:cxn>
                <a:cxn ang="T93">
                  <a:pos x="0" y="T42"/>
                </a:cxn>
                <a:cxn ang="T94">
                  <a:pos x="0" y="T43"/>
                </a:cxn>
                <a:cxn ang="T95">
                  <a:pos x="0" y="T44"/>
                </a:cxn>
                <a:cxn ang="T96">
                  <a:pos x="0" y="T45"/>
                </a:cxn>
                <a:cxn ang="T97">
                  <a:pos x="0" y="T46"/>
                </a:cxn>
                <a:cxn ang="T98">
                  <a:pos x="0" y="T47"/>
                </a:cxn>
                <a:cxn ang="T99">
                  <a:pos x="0" y="T48"/>
                </a:cxn>
                <a:cxn ang="T100">
                  <a:pos x="0" y="T49"/>
                </a:cxn>
                <a:cxn ang="T101">
                  <a:pos x="0" y="T50"/>
                </a:cxn>
              </a:cxnLst>
              <a:rect l="0" t="T102" r="0" b="T103"/>
              <a:pathLst>
                <a:path h="19">
                  <a:moveTo>
                    <a:pt x="0" y="19"/>
                  </a:moveTo>
                  <a:lnTo>
                    <a:pt x="0" y="19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08" name="Freeform 457"/>
            <p:cNvSpPr>
              <a:spLocks/>
            </p:cNvSpPr>
            <p:nvPr/>
          </p:nvSpPr>
          <p:spPr bwMode="auto">
            <a:xfrm rot="-5388437">
              <a:off x="4235" y="2665"/>
              <a:ext cx="8" cy="9"/>
            </a:xfrm>
            <a:custGeom>
              <a:avLst/>
              <a:gdLst>
                <a:gd name="T0" fmla="*/ 0 w 12"/>
                <a:gd name="T1" fmla="*/ 5 h 10"/>
                <a:gd name="T2" fmla="*/ 1 w 12"/>
                <a:gd name="T3" fmla="*/ 5 h 10"/>
                <a:gd name="T4" fmla="*/ 1 w 12"/>
                <a:gd name="T5" fmla="*/ 5 h 10"/>
                <a:gd name="T6" fmla="*/ 1 w 12"/>
                <a:gd name="T7" fmla="*/ 5 h 10"/>
                <a:gd name="T8" fmla="*/ 1 w 12"/>
                <a:gd name="T9" fmla="*/ 5 h 10"/>
                <a:gd name="T10" fmla="*/ 1 w 12"/>
                <a:gd name="T11" fmla="*/ 5 h 10"/>
                <a:gd name="T12" fmla="*/ 1 w 12"/>
                <a:gd name="T13" fmla="*/ 5 h 10"/>
                <a:gd name="T14" fmla="*/ 1 w 12"/>
                <a:gd name="T15" fmla="*/ 5 h 10"/>
                <a:gd name="T16" fmla="*/ 1 w 12"/>
                <a:gd name="T17" fmla="*/ 5 h 10"/>
                <a:gd name="T18" fmla="*/ 1 w 12"/>
                <a:gd name="T19" fmla="*/ 5 h 10"/>
                <a:gd name="T20" fmla="*/ 1 w 12"/>
                <a:gd name="T21" fmla="*/ 5 h 10"/>
                <a:gd name="T22" fmla="*/ 1 w 12"/>
                <a:gd name="T23" fmla="*/ 5 h 10"/>
                <a:gd name="T24" fmla="*/ 1 w 12"/>
                <a:gd name="T25" fmla="*/ 5 h 10"/>
                <a:gd name="T26" fmla="*/ 1 w 12"/>
                <a:gd name="T27" fmla="*/ 5 h 10"/>
                <a:gd name="T28" fmla="*/ 1 w 12"/>
                <a:gd name="T29" fmla="*/ 5 h 10"/>
                <a:gd name="T30" fmla="*/ 1 w 12"/>
                <a:gd name="T31" fmla="*/ 5 h 10"/>
                <a:gd name="T32" fmla="*/ 1 w 12"/>
                <a:gd name="T33" fmla="*/ 5 h 10"/>
                <a:gd name="T34" fmla="*/ 1 w 12"/>
                <a:gd name="T35" fmla="*/ 5 h 10"/>
                <a:gd name="T36" fmla="*/ 1 w 12"/>
                <a:gd name="T37" fmla="*/ 5 h 10"/>
                <a:gd name="T38" fmla="*/ 1 w 12"/>
                <a:gd name="T39" fmla="*/ 5 h 10"/>
                <a:gd name="T40" fmla="*/ 1 w 12"/>
                <a:gd name="T41" fmla="*/ 5 h 10"/>
                <a:gd name="T42" fmla="*/ 1 w 12"/>
                <a:gd name="T43" fmla="*/ 5 h 10"/>
                <a:gd name="T44" fmla="*/ 1 w 12"/>
                <a:gd name="T45" fmla="*/ 5 h 10"/>
                <a:gd name="T46" fmla="*/ 1 w 12"/>
                <a:gd name="T47" fmla="*/ 5 h 10"/>
                <a:gd name="T48" fmla="*/ 1 w 12"/>
                <a:gd name="T49" fmla="*/ 5 h 10"/>
                <a:gd name="T50" fmla="*/ 1 w 12"/>
                <a:gd name="T51" fmla="*/ 5 h 10"/>
                <a:gd name="T52" fmla="*/ 1 w 12"/>
                <a:gd name="T53" fmla="*/ 5 h 10"/>
                <a:gd name="T54" fmla="*/ 1 w 12"/>
                <a:gd name="T55" fmla="*/ 5 h 10"/>
                <a:gd name="T56" fmla="*/ 1 w 12"/>
                <a:gd name="T57" fmla="*/ 5 h 10"/>
                <a:gd name="T58" fmla="*/ 1 w 12"/>
                <a:gd name="T59" fmla="*/ 0 h 10"/>
                <a:gd name="T60" fmla="*/ 1 w 12"/>
                <a:gd name="T61" fmla="*/ 0 h 10"/>
                <a:gd name="T62" fmla="*/ 1 w 12"/>
                <a:gd name="T63" fmla="*/ 0 h 10"/>
                <a:gd name="T64" fmla="*/ 1 w 12"/>
                <a:gd name="T65" fmla="*/ 0 h 10"/>
                <a:gd name="T66" fmla="*/ 1 w 12"/>
                <a:gd name="T67" fmla="*/ 0 h 10"/>
                <a:gd name="T68" fmla="*/ 1 w 12"/>
                <a:gd name="T69" fmla="*/ 0 h 10"/>
                <a:gd name="T70" fmla="*/ 1 w 12"/>
                <a:gd name="T71" fmla="*/ 0 h 10"/>
                <a:gd name="T72" fmla="*/ 1 w 12"/>
                <a:gd name="T73" fmla="*/ 0 h 10"/>
                <a:gd name="T74" fmla="*/ 1 w 12"/>
                <a:gd name="T75" fmla="*/ 0 h 10"/>
                <a:gd name="T76" fmla="*/ 1 w 12"/>
                <a:gd name="T77" fmla="*/ 0 h 10"/>
                <a:gd name="T78" fmla="*/ 1 w 12"/>
                <a:gd name="T79" fmla="*/ 0 h 10"/>
                <a:gd name="T80" fmla="*/ 1 w 12"/>
                <a:gd name="T81" fmla="*/ 0 h 10"/>
                <a:gd name="T82" fmla="*/ 1 w 12"/>
                <a:gd name="T83" fmla="*/ 0 h 10"/>
                <a:gd name="T84" fmla="*/ 1 w 12"/>
                <a:gd name="T85" fmla="*/ 0 h 10"/>
                <a:gd name="T86" fmla="*/ 1 w 12"/>
                <a:gd name="T87" fmla="*/ 0 h 10"/>
                <a:gd name="T88" fmla="*/ 1 w 12"/>
                <a:gd name="T89" fmla="*/ 0 h 10"/>
                <a:gd name="T90" fmla="*/ 1 w 12"/>
                <a:gd name="T91" fmla="*/ 0 h 10"/>
                <a:gd name="T92" fmla="*/ 1 w 12"/>
                <a:gd name="T93" fmla="*/ 0 h 10"/>
                <a:gd name="T94" fmla="*/ 1 w 12"/>
                <a:gd name="T95" fmla="*/ 0 h 10"/>
                <a:gd name="T96" fmla="*/ 1 w 12"/>
                <a:gd name="T97" fmla="*/ 0 h 10"/>
                <a:gd name="T98" fmla="*/ 1 w 12"/>
                <a:gd name="T99" fmla="*/ 0 h 10"/>
                <a:gd name="T100" fmla="*/ 1 w 12"/>
                <a:gd name="T101" fmla="*/ 0 h 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0"/>
                <a:gd name="T155" fmla="*/ 12 w 12"/>
                <a:gd name="T156" fmla="*/ 10 h 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0">
                  <a:moveTo>
                    <a:pt x="0" y="10"/>
                  </a:moveTo>
                  <a:lnTo>
                    <a:pt x="12" y="10"/>
                  </a:lnTo>
                  <a:lnTo>
                    <a:pt x="12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09" name="Freeform 458"/>
            <p:cNvSpPr>
              <a:spLocks/>
            </p:cNvSpPr>
            <p:nvPr/>
          </p:nvSpPr>
          <p:spPr bwMode="auto">
            <a:xfrm rot="-5388437">
              <a:off x="4226" y="2656"/>
              <a:ext cx="9" cy="9"/>
            </a:xfrm>
            <a:custGeom>
              <a:avLst/>
              <a:gdLst>
                <a:gd name="T0" fmla="*/ 0 w 12"/>
                <a:gd name="T1" fmla="*/ 5 h 10"/>
                <a:gd name="T2" fmla="*/ 0 w 12"/>
                <a:gd name="T3" fmla="*/ 5 h 10"/>
                <a:gd name="T4" fmla="*/ 0 w 12"/>
                <a:gd name="T5" fmla="*/ 5 h 10"/>
                <a:gd name="T6" fmla="*/ 0 w 12"/>
                <a:gd name="T7" fmla="*/ 5 h 10"/>
                <a:gd name="T8" fmla="*/ 0 w 12"/>
                <a:gd name="T9" fmla="*/ 5 h 10"/>
                <a:gd name="T10" fmla="*/ 0 w 12"/>
                <a:gd name="T11" fmla="*/ 5 h 10"/>
                <a:gd name="T12" fmla="*/ 0 w 12"/>
                <a:gd name="T13" fmla="*/ 5 h 10"/>
                <a:gd name="T14" fmla="*/ 0 w 12"/>
                <a:gd name="T15" fmla="*/ 5 h 10"/>
                <a:gd name="T16" fmla="*/ 0 w 12"/>
                <a:gd name="T17" fmla="*/ 5 h 10"/>
                <a:gd name="T18" fmla="*/ 0 w 12"/>
                <a:gd name="T19" fmla="*/ 5 h 10"/>
                <a:gd name="T20" fmla="*/ 0 w 12"/>
                <a:gd name="T21" fmla="*/ 5 h 10"/>
                <a:gd name="T22" fmla="*/ 0 w 12"/>
                <a:gd name="T23" fmla="*/ 5 h 10"/>
                <a:gd name="T24" fmla="*/ 0 w 12"/>
                <a:gd name="T25" fmla="*/ 5 h 10"/>
                <a:gd name="T26" fmla="*/ 0 w 12"/>
                <a:gd name="T27" fmla="*/ 5 h 10"/>
                <a:gd name="T28" fmla="*/ 0 w 12"/>
                <a:gd name="T29" fmla="*/ 5 h 10"/>
                <a:gd name="T30" fmla="*/ 0 w 12"/>
                <a:gd name="T31" fmla="*/ 5 h 10"/>
                <a:gd name="T32" fmla="*/ 0 w 12"/>
                <a:gd name="T33" fmla="*/ 5 h 10"/>
                <a:gd name="T34" fmla="*/ 0 w 12"/>
                <a:gd name="T35" fmla="*/ 5 h 10"/>
                <a:gd name="T36" fmla="*/ 2 w 12"/>
                <a:gd name="T37" fmla="*/ 5 h 10"/>
                <a:gd name="T38" fmla="*/ 2 w 12"/>
                <a:gd name="T39" fmla="*/ 5 h 10"/>
                <a:gd name="T40" fmla="*/ 2 w 12"/>
                <a:gd name="T41" fmla="*/ 5 h 10"/>
                <a:gd name="T42" fmla="*/ 2 w 12"/>
                <a:gd name="T43" fmla="*/ 5 h 10"/>
                <a:gd name="T44" fmla="*/ 2 w 12"/>
                <a:gd name="T45" fmla="*/ 5 h 10"/>
                <a:gd name="T46" fmla="*/ 2 w 12"/>
                <a:gd name="T47" fmla="*/ 5 h 10"/>
                <a:gd name="T48" fmla="*/ 2 w 12"/>
                <a:gd name="T49" fmla="*/ 5 h 10"/>
                <a:gd name="T50" fmla="*/ 2 w 12"/>
                <a:gd name="T51" fmla="*/ 5 h 10"/>
                <a:gd name="T52" fmla="*/ 2 w 12"/>
                <a:gd name="T53" fmla="*/ 5 h 10"/>
                <a:gd name="T54" fmla="*/ 2 w 12"/>
                <a:gd name="T55" fmla="*/ 5 h 10"/>
                <a:gd name="T56" fmla="*/ 2 w 12"/>
                <a:gd name="T57" fmla="*/ 5 h 10"/>
                <a:gd name="T58" fmla="*/ 2 w 12"/>
                <a:gd name="T59" fmla="*/ 5 h 10"/>
                <a:gd name="T60" fmla="*/ 2 w 12"/>
                <a:gd name="T61" fmla="*/ 5 h 10"/>
                <a:gd name="T62" fmla="*/ 2 w 12"/>
                <a:gd name="T63" fmla="*/ 5 h 10"/>
                <a:gd name="T64" fmla="*/ 2 w 12"/>
                <a:gd name="T65" fmla="*/ 5 h 10"/>
                <a:gd name="T66" fmla="*/ 2 w 12"/>
                <a:gd name="T67" fmla="*/ 5 h 10"/>
                <a:gd name="T68" fmla="*/ 2 w 12"/>
                <a:gd name="T69" fmla="*/ 5 h 10"/>
                <a:gd name="T70" fmla="*/ 2 w 12"/>
                <a:gd name="T71" fmla="*/ 5 h 10"/>
                <a:gd name="T72" fmla="*/ 2 w 12"/>
                <a:gd name="T73" fmla="*/ 5 h 10"/>
                <a:gd name="T74" fmla="*/ 2 w 12"/>
                <a:gd name="T75" fmla="*/ 5 h 10"/>
                <a:gd name="T76" fmla="*/ 2 w 12"/>
                <a:gd name="T77" fmla="*/ 5 h 10"/>
                <a:gd name="T78" fmla="*/ 2 w 12"/>
                <a:gd name="T79" fmla="*/ 5 h 10"/>
                <a:gd name="T80" fmla="*/ 2 w 12"/>
                <a:gd name="T81" fmla="*/ 0 h 10"/>
                <a:gd name="T82" fmla="*/ 2 w 12"/>
                <a:gd name="T83" fmla="*/ 0 h 10"/>
                <a:gd name="T84" fmla="*/ 2 w 12"/>
                <a:gd name="T85" fmla="*/ 0 h 10"/>
                <a:gd name="T86" fmla="*/ 2 w 12"/>
                <a:gd name="T87" fmla="*/ 0 h 10"/>
                <a:gd name="T88" fmla="*/ 2 w 12"/>
                <a:gd name="T89" fmla="*/ 0 h 10"/>
                <a:gd name="T90" fmla="*/ 2 w 12"/>
                <a:gd name="T91" fmla="*/ 0 h 10"/>
                <a:gd name="T92" fmla="*/ 2 w 12"/>
                <a:gd name="T93" fmla="*/ 0 h 10"/>
                <a:gd name="T94" fmla="*/ 2 w 12"/>
                <a:gd name="T95" fmla="*/ 0 h 10"/>
                <a:gd name="T96" fmla="*/ 2 w 12"/>
                <a:gd name="T97" fmla="*/ 0 h 10"/>
                <a:gd name="T98" fmla="*/ 2 w 12"/>
                <a:gd name="T99" fmla="*/ 0 h 10"/>
                <a:gd name="T100" fmla="*/ 2 w 12"/>
                <a:gd name="T101" fmla="*/ 0 h 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0"/>
                <a:gd name="T155" fmla="*/ 12 w 12"/>
                <a:gd name="T156" fmla="*/ 10 h 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0">
                  <a:moveTo>
                    <a:pt x="0" y="10"/>
                  </a:moveTo>
                  <a:lnTo>
                    <a:pt x="0" y="10"/>
                  </a:lnTo>
                  <a:lnTo>
                    <a:pt x="12" y="10"/>
                  </a:lnTo>
                  <a:lnTo>
                    <a:pt x="12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10" name="Freeform 459"/>
            <p:cNvSpPr>
              <a:spLocks/>
            </p:cNvSpPr>
            <p:nvPr/>
          </p:nvSpPr>
          <p:spPr bwMode="auto">
            <a:xfrm rot="-5388437">
              <a:off x="4223" y="2652"/>
              <a:ext cx="8" cy="1"/>
            </a:xfrm>
            <a:custGeom>
              <a:avLst/>
              <a:gdLst>
                <a:gd name="T0" fmla="*/ 0 w 11"/>
                <a:gd name="T1" fmla="*/ 0 h 1"/>
                <a:gd name="T2" fmla="*/ 0 w 11"/>
                <a:gd name="T3" fmla="*/ 0 h 1"/>
                <a:gd name="T4" fmla="*/ 0 w 11"/>
                <a:gd name="T5" fmla="*/ 0 h 1"/>
                <a:gd name="T6" fmla="*/ 0 w 11"/>
                <a:gd name="T7" fmla="*/ 0 h 1"/>
                <a:gd name="T8" fmla="*/ 0 w 11"/>
                <a:gd name="T9" fmla="*/ 0 h 1"/>
                <a:gd name="T10" fmla="*/ 0 w 11"/>
                <a:gd name="T11" fmla="*/ 0 h 1"/>
                <a:gd name="T12" fmla="*/ 0 w 11"/>
                <a:gd name="T13" fmla="*/ 0 h 1"/>
                <a:gd name="T14" fmla="*/ 0 w 11"/>
                <a:gd name="T15" fmla="*/ 0 h 1"/>
                <a:gd name="T16" fmla="*/ 0 w 11"/>
                <a:gd name="T17" fmla="*/ 0 h 1"/>
                <a:gd name="T18" fmla="*/ 0 w 11"/>
                <a:gd name="T19" fmla="*/ 0 h 1"/>
                <a:gd name="T20" fmla="*/ 0 w 11"/>
                <a:gd name="T21" fmla="*/ 0 h 1"/>
                <a:gd name="T22" fmla="*/ 0 w 11"/>
                <a:gd name="T23" fmla="*/ 0 h 1"/>
                <a:gd name="T24" fmla="*/ 0 w 11"/>
                <a:gd name="T25" fmla="*/ 0 h 1"/>
                <a:gd name="T26" fmla="*/ 0 w 11"/>
                <a:gd name="T27" fmla="*/ 0 h 1"/>
                <a:gd name="T28" fmla="*/ 0 w 11"/>
                <a:gd name="T29" fmla="*/ 0 h 1"/>
                <a:gd name="T30" fmla="*/ 0 w 11"/>
                <a:gd name="T31" fmla="*/ 0 h 1"/>
                <a:gd name="T32" fmla="*/ 0 w 11"/>
                <a:gd name="T33" fmla="*/ 0 h 1"/>
                <a:gd name="T34" fmla="*/ 0 w 11"/>
                <a:gd name="T35" fmla="*/ 0 h 1"/>
                <a:gd name="T36" fmla="*/ 0 w 11"/>
                <a:gd name="T37" fmla="*/ 0 h 1"/>
                <a:gd name="T38" fmla="*/ 0 w 11"/>
                <a:gd name="T39" fmla="*/ 0 h 1"/>
                <a:gd name="T40" fmla="*/ 0 w 11"/>
                <a:gd name="T41" fmla="*/ 0 h 1"/>
                <a:gd name="T42" fmla="*/ 0 w 11"/>
                <a:gd name="T43" fmla="*/ 0 h 1"/>
                <a:gd name="T44" fmla="*/ 0 w 11"/>
                <a:gd name="T45" fmla="*/ 0 h 1"/>
                <a:gd name="T46" fmla="*/ 0 w 11"/>
                <a:gd name="T47" fmla="*/ 0 h 1"/>
                <a:gd name="T48" fmla="*/ 0 w 11"/>
                <a:gd name="T49" fmla="*/ 0 h 1"/>
                <a:gd name="T50" fmla="*/ 0 w 11"/>
                <a:gd name="T51" fmla="*/ 0 h 1"/>
                <a:gd name="T52" fmla="*/ 0 w 11"/>
                <a:gd name="T53" fmla="*/ 0 h 1"/>
                <a:gd name="T54" fmla="*/ 0 w 11"/>
                <a:gd name="T55" fmla="*/ 0 h 1"/>
                <a:gd name="T56" fmla="*/ 0 w 11"/>
                <a:gd name="T57" fmla="*/ 0 h 1"/>
                <a:gd name="T58" fmla="*/ 0 w 11"/>
                <a:gd name="T59" fmla="*/ 0 h 1"/>
                <a:gd name="T60" fmla="*/ 0 w 11"/>
                <a:gd name="T61" fmla="*/ 0 h 1"/>
                <a:gd name="T62" fmla="*/ 0 w 11"/>
                <a:gd name="T63" fmla="*/ 0 h 1"/>
                <a:gd name="T64" fmla="*/ 0 w 11"/>
                <a:gd name="T65" fmla="*/ 0 h 1"/>
                <a:gd name="T66" fmla="*/ 0 w 11"/>
                <a:gd name="T67" fmla="*/ 0 h 1"/>
                <a:gd name="T68" fmla="*/ 1 w 11"/>
                <a:gd name="T69" fmla="*/ 0 h 1"/>
                <a:gd name="T70" fmla="*/ 1 w 11"/>
                <a:gd name="T71" fmla="*/ 0 h 1"/>
                <a:gd name="T72" fmla="*/ 1 w 11"/>
                <a:gd name="T73" fmla="*/ 0 h 1"/>
                <a:gd name="T74" fmla="*/ 1 w 11"/>
                <a:gd name="T75" fmla="*/ 0 h 1"/>
                <a:gd name="T76" fmla="*/ 1 w 11"/>
                <a:gd name="T77" fmla="*/ 0 h 1"/>
                <a:gd name="T78" fmla="*/ 1 w 11"/>
                <a:gd name="T79" fmla="*/ 0 h 1"/>
                <a:gd name="T80" fmla="*/ 1 w 11"/>
                <a:gd name="T81" fmla="*/ 0 h 1"/>
                <a:gd name="T82" fmla="*/ 1 w 11"/>
                <a:gd name="T83" fmla="*/ 0 h 1"/>
                <a:gd name="T84" fmla="*/ 1 w 11"/>
                <a:gd name="T85" fmla="*/ 0 h 1"/>
                <a:gd name="T86" fmla="*/ 1 w 11"/>
                <a:gd name="T87" fmla="*/ 0 h 1"/>
                <a:gd name="T88" fmla="*/ 1 w 11"/>
                <a:gd name="T89" fmla="*/ 0 h 1"/>
                <a:gd name="T90" fmla="*/ 1 w 11"/>
                <a:gd name="T91" fmla="*/ 0 h 1"/>
                <a:gd name="T92" fmla="*/ 1 w 11"/>
                <a:gd name="T93" fmla="*/ 0 h 1"/>
                <a:gd name="T94" fmla="*/ 1 w 11"/>
                <a:gd name="T95" fmla="*/ 0 h 1"/>
                <a:gd name="T96" fmla="*/ 1 w 11"/>
                <a:gd name="T97" fmla="*/ 0 h 1"/>
                <a:gd name="T98" fmla="*/ 1 w 11"/>
                <a:gd name="T99" fmla="*/ 0 h 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"/>
                <a:gd name="T151" fmla="*/ 0 h 1"/>
                <a:gd name="T152" fmla="*/ 11 w 11"/>
                <a:gd name="T153" fmla="*/ 1 h 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" h="1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461"/>
          <p:cNvGrpSpPr>
            <a:grpSpLocks/>
          </p:cNvGrpSpPr>
          <p:nvPr/>
        </p:nvGrpSpPr>
        <p:grpSpPr bwMode="auto">
          <a:xfrm>
            <a:off x="6664325" y="4838700"/>
            <a:ext cx="436563" cy="1974850"/>
            <a:chOff x="4221" y="2649"/>
            <a:chExt cx="275" cy="1244"/>
          </a:xfrm>
        </p:grpSpPr>
        <p:sp>
          <p:nvSpPr>
            <p:cNvPr id="32797" name="Freeform 462"/>
            <p:cNvSpPr>
              <a:spLocks/>
            </p:cNvSpPr>
            <p:nvPr/>
          </p:nvSpPr>
          <p:spPr bwMode="auto">
            <a:xfrm rot="-5388437">
              <a:off x="4218" y="3888"/>
              <a:ext cx="8" cy="1"/>
            </a:xfrm>
            <a:custGeom>
              <a:avLst/>
              <a:gdLst>
                <a:gd name="T0" fmla="*/ 0 w 11"/>
                <a:gd name="T1" fmla="*/ 0 h 1"/>
                <a:gd name="T2" fmla="*/ 1 w 11"/>
                <a:gd name="T3" fmla="*/ 0 h 1"/>
                <a:gd name="T4" fmla="*/ 1 w 11"/>
                <a:gd name="T5" fmla="*/ 0 h 1"/>
                <a:gd name="T6" fmla="*/ 1 w 11"/>
                <a:gd name="T7" fmla="*/ 0 h 1"/>
                <a:gd name="T8" fmla="*/ 1 w 11"/>
                <a:gd name="T9" fmla="*/ 0 h 1"/>
                <a:gd name="T10" fmla="*/ 1 w 11"/>
                <a:gd name="T11" fmla="*/ 0 h 1"/>
                <a:gd name="T12" fmla="*/ 1 w 11"/>
                <a:gd name="T13" fmla="*/ 0 h 1"/>
                <a:gd name="T14" fmla="*/ 1 w 11"/>
                <a:gd name="T15" fmla="*/ 0 h 1"/>
                <a:gd name="T16" fmla="*/ 1 w 11"/>
                <a:gd name="T17" fmla="*/ 0 h 1"/>
                <a:gd name="T18" fmla="*/ 1 w 11"/>
                <a:gd name="T19" fmla="*/ 0 h 1"/>
                <a:gd name="T20" fmla="*/ 1 w 11"/>
                <a:gd name="T21" fmla="*/ 0 h 1"/>
                <a:gd name="T22" fmla="*/ 1 w 11"/>
                <a:gd name="T23" fmla="*/ 0 h 1"/>
                <a:gd name="T24" fmla="*/ 1 w 11"/>
                <a:gd name="T25" fmla="*/ 0 h 1"/>
                <a:gd name="T26" fmla="*/ 1 w 11"/>
                <a:gd name="T27" fmla="*/ 0 h 1"/>
                <a:gd name="T28" fmla="*/ 1 w 11"/>
                <a:gd name="T29" fmla="*/ 0 h 1"/>
                <a:gd name="T30" fmla="*/ 1 w 11"/>
                <a:gd name="T31" fmla="*/ 0 h 1"/>
                <a:gd name="T32" fmla="*/ 1 w 11"/>
                <a:gd name="T33" fmla="*/ 0 h 1"/>
                <a:gd name="T34" fmla="*/ 1 w 11"/>
                <a:gd name="T35" fmla="*/ 0 h 1"/>
                <a:gd name="T36" fmla="*/ 1 w 11"/>
                <a:gd name="T37" fmla="*/ 0 h 1"/>
                <a:gd name="T38" fmla="*/ 1 w 11"/>
                <a:gd name="T39" fmla="*/ 0 h 1"/>
                <a:gd name="T40" fmla="*/ 1 w 11"/>
                <a:gd name="T41" fmla="*/ 0 h 1"/>
                <a:gd name="T42" fmla="*/ 1 w 11"/>
                <a:gd name="T43" fmla="*/ 0 h 1"/>
                <a:gd name="T44" fmla="*/ 1 w 11"/>
                <a:gd name="T45" fmla="*/ 0 h 1"/>
                <a:gd name="T46" fmla="*/ 1 w 11"/>
                <a:gd name="T47" fmla="*/ 0 h 1"/>
                <a:gd name="T48" fmla="*/ 1 w 11"/>
                <a:gd name="T49" fmla="*/ 0 h 1"/>
                <a:gd name="T50" fmla="*/ 1 w 11"/>
                <a:gd name="T51" fmla="*/ 0 h 1"/>
                <a:gd name="T52" fmla="*/ 1 w 11"/>
                <a:gd name="T53" fmla="*/ 0 h 1"/>
                <a:gd name="T54" fmla="*/ 1 w 11"/>
                <a:gd name="T55" fmla="*/ 0 h 1"/>
                <a:gd name="T56" fmla="*/ 1 w 11"/>
                <a:gd name="T57" fmla="*/ 0 h 1"/>
                <a:gd name="T58" fmla="*/ 1 w 11"/>
                <a:gd name="T59" fmla="*/ 0 h 1"/>
                <a:gd name="T60" fmla="*/ 1 w 11"/>
                <a:gd name="T61" fmla="*/ 0 h 1"/>
                <a:gd name="T62" fmla="*/ 1 w 11"/>
                <a:gd name="T63" fmla="*/ 0 h 1"/>
                <a:gd name="T64" fmla="*/ 1 w 11"/>
                <a:gd name="T65" fmla="*/ 0 h 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"/>
                <a:gd name="T100" fmla="*/ 0 h 1"/>
                <a:gd name="T101" fmla="*/ 11 w 11"/>
                <a:gd name="T102" fmla="*/ 1 h 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" h="1">
                  <a:moveTo>
                    <a:pt x="0" y="0"/>
                  </a:moveTo>
                  <a:lnTo>
                    <a:pt x="11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8" name="Freeform 463"/>
            <p:cNvSpPr>
              <a:spLocks/>
            </p:cNvSpPr>
            <p:nvPr/>
          </p:nvSpPr>
          <p:spPr bwMode="auto">
            <a:xfrm rot="-5388437">
              <a:off x="4222" y="3876"/>
              <a:ext cx="8" cy="9"/>
            </a:xfrm>
            <a:custGeom>
              <a:avLst/>
              <a:gdLst>
                <a:gd name="T0" fmla="*/ 0 w 12"/>
                <a:gd name="T1" fmla="*/ 0 h 10"/>
                <a:gd name="T2" fmla="*/ 0 w 12"/>
                <a:gd name="T3" fmla="*/ 0 h 10"/>
                <a:gd name="T4" fmla="*/ 0 w 12"/>
                <a:gd name="T5" fmla="*/ 0 h 10"/>
                <a:gd name="T6" fmla="*/ 0 w 12"/>
                <a:gd name="T7" fmla="*/ 0 h 10"/>
                <a:gd name="T8" fmla="*/ 0 w 12"/>
                <a:gd name="T9" fmla="*/ 0 h 10"/>
                <a:gd name="T10" fmla="*/ 0 w 12"/>
                <a:gd name="T11" fmla="*/ 0 h 10"/>
                <a:gd name="T12" fmla="*/ 0 w 12"/>
                <a:gd name="T13" fmla="*/ 0 h 10"/>
                <a:gd name="T14" fmla="*/ 0 w 12"/>
                <a:gd name="T15" fmla="*/ 0 h 10"/>
                <a:gd name="T16" fmla="*/ 0 w 12"/>
                <a:gd name="T17" fmla="*/ 0 h 10"/>
                <a:gd name="T18" fmla="*/ 0 w 12"/>
                <a:gd name="T19" fmla="*/ 0 h 10"/>
                <a:gd name="T20" fmla="*/ 0 w 12"/>
                <a:gd name="T21" fmla="*/ 0 h 10"/>
                <a:gd name="T22" fmla="*/ 0 w 12"/>
                <a:gd name="T23" fmla="*/ 0 h 10"/>
                <a:gd name="T24" fmla="*/ 0 w 12"/>
                <a:gd name="T25" fmla="*/ 0 h 10"/>
                <a:gd name="T26" fmla="*/ 0 w 12"/>
                <a:gd name="T27" fmla="*/ 5 h 10"/>
                <a:gd name="T28" fmla="*/ 0 w 12"/>
                <a:gd name="T29" fmla="*/ 5 h 10"/>
                <a:gd name="T30" fmla="*/ 0 w 12"/>
                <a:gd name="T31" fmla="*/ 5 h 10"/>
                <a:gd name="T32" fmla="*/ 0 w 12"/>
                <a:gd name="T33" fmla="*/ 5 h 10"/>
                <a:gd name="T34" fmla="*/ 0 w 12"/>
                <a:gd name="T35" fmla="*/ 5 h 10"/>
                <a:gd name="T36" fmla="*/ 0 w 12"/>
                <a:gd name="T37" fmla="*/ 5 h 10"/>
                <a:gd name="T38" fmla="*/ 0 w 12"/>
                <a:gd name="T39" fmla="*/ 5 h 10"/>
                <a:gd name="T40" fmla="*/ 0 w 12"/>
                <a:gd name="T41" fmla="*/ 5 h 10"/>
                <a:gd name="T42" fmla="*/ 0 w 12"/>
                <a:gd name="T43" fmla="*/ 5 h 10"/>
                <a:gd name="T44" fmla="*/ 0 w 12"/>
                <a:gd name="T45" fmla="*/ 5 h 10"/>
                <a:gd name="T46" fmla="*/ 0 w 12"/>
                <a:gd name="T47" fmla="*/ 5 h 10"/>
                <a:gd name="T48" fmla="*/ 0 w 12"/>
                <a:gd name="T49" fmla="*/ 5 h 10"/>
                <a:gd name="T50" fmla="*/ 0 w 12"/>
                <a:gd name="T51" fmla="*/ 5 h 10"/>
                <a:gd name="T52" fmla="*/ 0 w 12"/>
                <a:gd name="T53" fmla="*/ 5 h 10"/>
                <a:gd name="T54" fmla="*/ 0 w 12"/>
                <a:gd name="T55" fmla="*/ 5 h 10"/>
                <a:gd name="T56" fmla="*/ 0 w 12"/>
                <a:gd name="T57" fmla="*/ 5 h 10"/>
                <a:gd name="T58" fmla="*/ 0 w 12"/>
                <a:gd name="T59" fmla="*/ 5 h 10"/>
                <a:gd name="T60" fmla="*/ 0 w 12"/>
                <a:gd name="T61" fmla="*/ 5 h 10"/>
                <a:gd name="T62" fmla="*/ 0 w 12"/>
                <a:gd name="T63" fmla="*/ 5 h 10"/>
                <a:gd name="T64" fmla="*/ 0 w 12"/>
                <a:gd name="T65" fmla="*/ 5 h 10"/>
                <a:gd name="T66" fmla="*/ 0 w 12"/>
                <a:gd name="T67" fmla="*/ 5 h 10"/>
                <a:gd name="T68" fmla="*/ 0 w 12"/>
                <a:gd name="T69" fmla="*/ 5 h 10"/>
                <a:gd name="T70" fmla="*/ 1 w 12"/>
                <a:gd name="T71" fmla="*/ 5 h 10"/>
                <a:gd name="T72" fmla="*/ 1 w 12"/>
                <a:gd name="T73" fmla="*/ 5 h 10"/>
                <a:gd name="T74" fmla="*/ 1 w 12"/>
                <a:gd name="T75" fmla="*/ 5 h 10"/>
                <a:gd name="T76" fmla="*/ 1 w 12"/>
                <a:gd name="T77" fmla="*/ 5 h 10"/>
                <a:gd name="T78" fmla="*/ 1 w 12"/>
                <a:gd name="T79" fmla="*/ 5 h 10"/>
                <a:gd name="T80" fmla="*/ 1 w 12"/>
                <a:gd name="T81" fmla="*/ 5 h 10"/>
                <a:gd name="T82" fmla="*/ 1 w 12"/>
                <a:gd name="T83" fmla="*/ 5 h 10"/>
                <a:gd name="T84" fmla="*/ 1 w 12"/>
                <a:gd name="T85" fmla="*/ 5 h 10"/>
                <a:gd name="T86" fmla="*/ 1 w 12"/>
                <a:gd name="T87" fmla="*/ 5 h 10"/>
                <a:gd name="T88" fmla="*/ 1 w 12"/>
                <a:gd name="T89" fmla="*/ 5 h 10"/>
                <a:gd name="T90" fmla="*/ 1 w 12"/>
                <a:gd name="T91" fmla="*/ 5 h 10"/>
                <a:gd name="T92" fmla="*/ 1 w 12"/>
                <a:gd name="T93" fmla="*/ 5 h 10"/>
                <a:gd name="T94" fmla="*/ 1 w 12"/>
                <a:gd name="T95" fmla="*/ 5 h 10"/>
                <a:gd name="T96" fmla="*/ 1 w 12"/>
                <a:gd name="T97" fmla="*/ 5 h 10"/>
                <a:gd name="T98" fmla="*/ 1 w 12"/>
                <a:gd name="T99" fmla="*/ 5 h 1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10"/>
                <a:gd name="T152" fmla="*/ 12 w 12"/>
                <a:gd name="T153" fmla="*/ 10 h 1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1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2" y="1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9" name="Freeform 464"/>
            <p:cNvSpPr>
              <a:spLocks/>
            </p:cNvSpPr>
            <p:nvPr/>
          </p:nvSpPr>
          <p:spPr bwMode="auto">
            <a:xfrm rot="-5388437">
              <a:off x="4234" y="3871"/>
              <a:ext cx="1" cy="9"/>
            </a:xfrm>
            <a:custGeom>
              <a:avLst/>
              <a:gdLst>
                <a:gd name="T0" fmla="*/ 0 w 1"/>
                <a:gd name="T1" fmla="*/ 0 h 10"/>
                <a:gd name="T2" fmla="*/ 0 w 1"/>
                <a:gd name="T3" fmla="*/ 0 h 10"/>
                <a:gd name="T4" fmla="*/ 0 w 1"/>
                <a:gd name="T5" fmla="*/ 0 h 10"/>
                <a:gd name="T6" fmla="*/ 0 w 1"/>
                <a:gd name="T7" fmla="*/ 0 h 10"/>
                <a:gd name="T8" fmla="*/ 0 w 1"/>
                <a:gd name="T9" fmla="*/ 0 h 10"/>
                <a:gd name="T10" fmla="*/ 0 w 1"/>
                <a:gd name="T11" fmla="*/ 0 h 10"/>
                <a:gd name="T12" fmla="*/ 0 w 1"/>
                <a:gd name="T13" fmla="*/ 0 h 10"/>
                <a:gd name="T14" fmla="*/ 0 w 1"/>
                <a:gd name="T15" fmla="*/ 0 h 10"/>
                <a:gd name="T16" fmla="*/ 0 w 1"/>
                <a:gd name="T17" fmla="*/ 0 h 10"/>
                <a:gd name="T18" fmla="*/ 0 w 1"/>
                <a:gd name="T19" fmla="*/ 0 h 10"/>
                <a:gd name="T20" fmla="*/ 0 w 1"/>
                <a:gd name="T21" fmla="*/ 0 h 10"/>
                <a:gd name="T22" fmla="*/ 0 w 1"/>
                <a:gd name="T23" fmla="*/ 0 h 10"/>
                <a:gd name="T24" fmla="*/ 0 w 1"/>
                <a:gd name="T25" fmla="*/ 0 h 10"/>
                <a:gd name="T26" fmla="*/ 0 w 1"/>
                <a:gd name="T27" fmla="*/ 0 h 10"/>
                <a:gd name="T28" fmla="*/ 0 w 1"/>
                <a:gd name="T29" fmla="*/ 0 h 10"/>
                <a:gd name="T30" fmla="*/ 0 w 1"/>
                <a:gd name="T31" fmla="*/ 0 h 10"/>
                <a:gd name="T32" fmla="*/ 0 w 1"/>
                <a:gd name="T33" fmla="*/ 0 h 10"/>
                <a:gd name="T34" fmla="*/ 0 w 1"/>
                <a:gd name="T35" fmla="*/ 0 h 10"/>
                <a:gd name="T36" fmla="*/ 0 w 1"/>
                <a:gd name="T37" fmla="*/ 0 h 10"/>
                <a:gd name="T38" fmla="*/ 0 w 1"/>
                <a:gd name="T39" fmla="*/ 0 h 10"/>
                <a:gd name="T40" fmla="*/ 0 w 1"/>
                <a:gd name="T41" fmla="*/ 0 h 10"/>
                <a:gd name="T42" fmla="*/ 0 w 1"/>
                <a:gd name="T43" fmla="*/ 0 h 10"/>
                <a:gd name="T44" fmla="*/ 0 w 1"/>
                <a:gd name="T45" fmla="*/ 0 h 10"/>
                <a:gd name="T46" fmla="*/ 0 w 1"/>
                <a:gd name="T47" fmla="*/ 5 h 10"/>
                <a:gd name="T48" fmla="*/ 0 w 1"/>
                <a:gd name="T49" fmla="*/ 5 h 10"/>
                <a:gd name="T50" fmla="*/ 0 w 1"/>
                <a:gd name="T51" fmla="*/ 5 h 10"/>
                <a:gd name="T52" fmla="*/ 0 w 1"/>
                <a:gd name="T53" fmla="*/ 5 h 10"/>
                <a:gd name="T54" fmla="*/ 0 w 1"/>
                <a:gd name="T55" fmla="*/ 5 h 10"/>
                <a:gd name="T56" fmla="*/ 0 w 1"/>
                <a:gd name="T57" fmla="*/ 5 h 10"/>
                <a:gd name="T58" fmla="*/ 0 w 1"/>
                <a:gd name="T59" fmla="*/ 5 h 10"/>
                <a:gd name="T60" fmla="*/ 0 w 1"/>
                <a:gd name="T61" fmla="*/ 5 h 10"/>
                <a:gd name="T62" fmla="*/ 0 w 1"/>
                <a:gd name="T63" fmla="*/ 5 h 10"/>
                <a:gd name="T64" fmla="*/ 0 w 1"/>
                <a:gd name="T65" fmla="*/ 5 h 10"/>
                <a:gd name="T66" fmla="*/ 0 w 1"/>
                <a:gd name="T67" fmla="*/ 5 h 10"/>
                <a:gd name="T68" fmla="*/ 0 w 1"/>
                <a:gd name="T69" fmla="*/ 5 h 10"/>
                <a:gd name="T70" fmla="*/ 0 w 1"/>
                <a:gd name="T71" fmla="*/ 5 h 10"/>
                <a:gd name="T72" fmla="*/ 0 w 1"/>
                <a:gd name="T73" fmla="*/ 5 h 10"/>
                <a:gd name="T74" fmla="*/ 0 w 1"/>
                <a:gd name="T75" fmla="*/ 5 h 10"/>
                <a:gd name="T76" fmla="*/ 0 w 1"/>
                <a:gd name="T77" fmla="*/ 5 h 10"/>
                <a:gd name="T78" fmla="*/ 0 w 1"/>
                <a:gd name="T79" fmla="*/ 5 h 10"/>
                <a:gd name="T80" fmla="*/ 0 w 1"/>
                <a:gd name="T81" fmla="*/ 5 h 10"/>
                <a:gd name="T82" fmla="*/ 0 w 1"/>
                <a:gd name="T83" fmla="*/ 5 h 10"/>
                <a:gd name="T84" fmla="*/ 0 w 1"/>
                <a:gd name="T85" fmla="*/ 5 h 10"/>
                <a:gd name="T86" fmla="*/ 0 w 1"/>
                <a:gd name="T87" fmla="*/ 5 h 10"/>
                <a:gd name="T88" fmla="*/ 0 w 1"/>
                <a:gd name="T89" fmla="*/ 5 h 10"/>
                <a:gd name="T90" fmla="*/ 0 w 1"/>
                <a:gd name="T91" fmla="*/ 5 h 10"/>
                <a:gd name="T92" fmla="*/ 0 w 1"/>
                <a:gd name="T93" fmla="*/ 5 h 10"/>
                <a:gd name="T94" fmla="*/ 0 w 1"/>
                <a:gd name="T95" fmla="*/ 5 h 10"/>
                <a:gd name="T96" fmla="*/ 0 w 1"/>
                <a:gd name="T97" fmla="*/ 5 h 1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"/>
                <a:gd name="T148" fmla="*/ 0 h 10"/>
                <a:gd name="T149" fmla="*/ 1 w 1"/>
                <a:gd name="T150" fmla="*/ 10 h 1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" h="1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0" name="Freeform 465"/>
            <p:cNvSpPr>
              <a:spLocks/>
            </p:cNvSpPr>
            <p:nvPr/>
          </p:nvSpPr>
          <p:spPr bwMode="auto">
            <a:xfrm rot="-5388437">
              <a:off x="4244" y="3864"/>
              <a:ext cx="8" cy="18"/>
            </a:xfrm>
            <a:custGeom>
              <a:avLst/>
              <a:gdLst>
                <a:gd name="T0" fmla="*/ 0 w 11"/>
                <a:gd name="T1" fmla="*/ 0 h 19"/>
                <a:gd name="T2" fmla="*/ 0 w 11"/>
                <a:gd name="T3" fmla="*/ 0 h 19"/>
                <a:gd name="T4" fmla="*/ 1 w 11"/>
                <a:gd name="T5" fmla="*/ 0 h 19"/>
                <a:gd name="T6" fmla="*/ 1 w 11"/>
                <a:gd name="T7" fmla="*/ 0 h 19"/>
                <a:gd name="T8" fmla="*/ 1 w 11"/>
                <a:gd name="T9" fmla="*/ 0 h 19"/>
                <a:gd name="T10" fmla="*/ 1 w 11"/>
                <a:gd name="T11" fmla="*/ 0 h 19"/>
                <a:gd name="T12" fmla="*/ 1 w 11"/>
                <a:gd name="T13" fmla="*/ 0 h 19"/>
                <a:gd name="T14" fmla="*/ 1 w 11"/>
                <a:gd name="T15" fmla="*/ 0 h 19"/>
                <a:gd name="T16" fmla="*/ 1 w 11"/>
                <a:gd name="T17" fmla="*/ 0 h 19"/>
                <a:gd name="T18" fmla="*/ 1 w 11"/>
                <a:gd name="T19" fmla="*/ 0 h 19"/>
                <a:gd name="T20" fmla="*/ 1 w 11"/>
                <a:gd name="T21" fmla="*/ 0 h 19"/>
                <a:gd name="T22" fmla="*/ 1 w 11"/>
                <a:gd name="T23" fmla="*/ 0 h 19"/>
                <a:gd name="T24" fmla="*/ 1 w 11"/>
                <a:gd name="T25" fmla="*/ 9 h 19"/>
                <a:gd name="T26" fmla="*/ 1 w 11"/>
                <a:gd name="T27" fmla="*/ 9 h 19"/>
                <a:gd name="T28" fmla="*/ 1 w 11"/>
                <a:gd name="T29" fmla="*/ 9 h 19"/>
                <a:gd name="T30" fmla="*/ 1 w 11"/>
                <a:gd name="T31" fmla="*/ 9 h 19"/>
                <a:gd name="T32" fmla="*/ 1 w 11"/>
                <a:gd name="T33" fmla="*/ 9 h 19"/>
                <a:gd name="T34" fmla="*/ 1 w 11"/>
                <a:gd name="T35" fmla="*/ 9 h 19"/>
                <a:gd name="T36" fmla="*/ 1 w 11"/>
                <a:gd name="T37" fmla="*/ 9 h 19"/>
                <a:gd name="T38" fmla="*/ 1 w 11"/>
                <a:gd name="T39" fmla="*/ 9 h 19"/>
                <a:gd name="T40" fmla="*/ 1 w 11"/>
                <a:gd name="T41" fmla="*/ 9 h 19"/>
                <a:gd name="T42" fmla="*/ 1 w 11"/>
                <a:gd name="T43" fmla="*/ 9 h 19"/>
                <a:gd name="T44" fmla="*/ 1 w 11"/>
                <a:gd name="T45" fmla="*/ 9 h 19"/>
                <a:gd name="T46" fmla="*/ 1 w 11"/>
                <a:gd name="T47" fmla="*/ 9 h 19"/>
                <a:gd name="T48" fmla="*/ 1 w 11"/>
                <a:gd name="T49" fmla="*/ 9 h 19"/>
                <a:gd name="T50" fmla="*/ 1 w 11"/>
                <a:gd name="T51" fmla="*/ 9 h 19"/>
                <a:gd name="T52" fmla="*/ 1 w 11"/>
                <a:gd name="T53" fmla="*/ 9 h 19"/>
                <a:gd name="T54" fmla="*/ 1 w 11"/>
                <a:gd name="T55" fmla="*/ 9 h 19"/>
                <a:gd name="T56" fmla="*/ 1 w 11"/>
                <a:gd name="T57" fmla="*/ 9 h 19"/>
                <a:gd name="T58" fmla="*/ 1 w 11"/>
                <a:gd name="T59" fmla="*/ 9 h 19"/>
                <a:gd name="T60" fmla="*/ 1 w 11"/>
                <a:gd name="T61" fmla="*/ 9 h 19"/>
                <a:gd name="T62" fmla="*/ 1 w 11"/>
                <a:gd name="T63" fmla="*/ 9 h 19"/>
                <a:gd name="T64" fmla="*/ 1 w 11"/>
                <a:gd name="T65" fmla="*/ 9 h 19"/>
                <a:gd name="T66" fmla="*/ 1 w 11"/>
                <a:gd name="T67" fmla="*/ 9 h 19"/>
                <a:gd name="T68" fmla="*/ 1 w 11"/>
                <a:gd name="T69" fmla="*/ 9 h 19"/>
                <a:gd name="T70" fmla="*/ 1 w 11"/>
                <a:gd name="T71" fmla="*/ 9 h 19"/>
                <a:gd name="T72" fmla="*/ 1 w 11"/>
                <a:gd name="T73" fmla="*/ 9 h 19"/>
                <a:gd name="T74" fmla="*/ 1 w 11"/>
                <a:gd name="T75" fmla="*/ 9 h 19"/>
                <a:gd name="T76" fmla="*/ 1 w 11"/>
                <a:gd name="T77" fmla="*/ 9 h 19"/>
                <a:gd name="T78" fmla="*/ 1 w 11"/>
                <a:gd name="T79" fmla="*/ 9 h 19"/>
                <a:gd name="T80" fmla="*/ 1 w 11"/>
                <a:gd name="T81" fmla="*/ 9 h 19"/>
                <a:gd name="T82" fmla="*/ 1 w 11"/>
                <a:gd name="T83" fmla="*/ 9 h 19"/>
                <a:gd name="T84" fmla="*/ 1 w 11"/>
                <a:gd name="T85" fmla="*/ 9 h 19"/>
                <a:gd name="T86" fmla="*/ 1 w 11"/>
                <a:gd name="T87" fmla="*/ 9 h 19"/>
                <a:gd name="T88" fmla="*/ 1 w 11"/>
                <a:gd name="T89" fmla="*/ 9 h 19"/>
                <a:gd name="T90" fmla="*/ 1 w 11"/>
                <a:gd name="T91" fmla="*/ 9 h 19"/>
                <a:gd name="T92" fmla="*/ 1 w 11"/>
                <a:gd name="T93" fmla="*/ 9 h 19"/>
                <a:gd name="T94" fmla="*/ 1 w 11"/>
                <a:gd name="T95" fmla="*/ 9 h 19"/>
                <a:gd name="T96" fmla="*/ 1 w 11"/>
                <a:gd name="T97" fmla="*/ 9 h 19"/>
                <a:gd name="T98" fmla="*/ 1 w 11"/>
                <a:gd name="T99" fmla="*/ 9 h 1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"/>
                <a:gd name="T151" fmla="*/ 0 h 19"/>
                <a:gd name="T152" fmla="*/ 11 w 11"/>
                <a:gd name="T153" fmla="*/ 19 h 1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" h="19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9"/>
                  </a:lnTo>
                  <a:lnTo>
                    <a:pt x="11" y="19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Freeform 466"/>
            <p:cNvSpPr>
              <a:spLocks/>
            </p:cNvSpPr>
            <p:nvPr/>
          </p:nvSpPr>
          <p:spPr bwMode="auto">
            <a:xfrm rot="-5388437">
              <a:off x="4261" y="3855"/>
              <a:ext cx="9" cy="18"/>
            </a:xfrm>
            <a:custGeom>
              <a:avLst/>
              <a:gdLst>
                <a:gd name="T0" fmla="*/ 0 w 12"/>
                <a:gd name="T1" fmla="*/ 0 h 20"/>
                <a:gd name="T2" fmla="*/ 0 w 12"/>
                <a:gd name="T3" fmla="*/ 0 h 20"/>
                <a:gd name="T4" fmla="*/ 0 w 12"/>
                <a:gd name="T5" fmla="*/ 0 h 20"/>
                <a:gd name="T6" fmla="*/ 0 w 12"/>
                <a:gd name="T7" fmla="*/ 0 h 20"/>
                <a:gd name="T8" fmla="*/ 0 w 12"/>
                <a:gd name="T9" fmla="*/ 0 h 20"/>
                <a:gd name="T10" fmla="*/ 0 w 12"/>
                <a:gd name="T11" fmla="*/ 0 h 20"/>
                <a:gd name="T12" fmla="*/ 0 w 12"/>
                <a:gd name="T13" fmla="*/ 0 h 20"/>
                <a:gd name="T14" fmla="*/ 0 w 12"/>
                <a:gd name="T15" fmla="*/ 0 h 20"/>
                <a:gd name="T16" fmla="*/ 0 w 12"/>
                <a:gd name="T17" fmla="*/ 0 h 20"/>
                <a:gd name="T18" fmla="*/ 0 w 12"/>
                <a:gd name="T19" fmla="*/ 0 h 20"/>
                <a:gd name="T20" fmla="*/ 0 w 12"/>
                <a:gd name="T21" fmla="*/ 0 h 20"/>
                <a:gd name="T22" fmla="*/ 0 w 12"/>
                <a:gd name="T23" fmla="*/ 0 h 20"/>
                <a:gd name="T24" fmla="*/ 0 w 12"/>
                <a:gd name="T25" fmla="*/ 0 h 20"/>
                <a:gd name="T26" fmla="*/ 0 w 12"/>
                <a:gd name="T27" fmla="*/ 0 h 20"/>
                <a:gd name="T28" fmla="*/ 0 w 12"/>
                <a:gd name="T29" fmla="*/ 0 h 20"/>
                <a:gd name="T30" fmla="*/ 0 w 12"/>
                <a:gd name="T31" fmla="*/ 0 h 20"/>
                <a:gd name="T32" fmla="*/ 0 w 12"/>
                <a:gd name="T33" fmla="*/ 0 h 20"/>
                <a:gd name="T34" fmla="*/ 0 w 12"/>
                <a:gd name="T35" fmla="*/ 0 h 20"/>
                <a:gd name="T36" fmla="*/ 0 w 12"/>
                <a:gd name="T37" fmla="*/ 0 h 20"/>
                <a:gd name="T38" fmla="*/ 0 w 12"/>
                <a:gd name="T39" fmla="*/ 0 h 20"/>
                <a:gd name="T40" fmla="*/ 2 w 12"/>
                <a:gd name="T41" fmla="*/ 0 h 20"/>
                <a:gd name="T42" fmla="*/ 2 w 12"/>
                <a:gd name="T43" fmla="*/ 5 h 20"/>
                <a:gd name="T44" fmla="*/ 2 w 12"/>
                <a:gd name="T45" fmla="*/ 5 h 20"/>
                <a:gd name="T46" fmla="*/ 2 w 12"/>
                <a:gd name="T47" fmla="*/ 5 h 20"/>
                <a:gd name="T48" fmla="*/ 2 w 12"/>
                <a:gd name="T49" fmla="*/ 5 h 20"/>
                <a:gd name="T50" fmla="*/ 2 w 12"/>
                <a:gd name="T51" fmla="*/ 5 h 20"/>
                <a:gd name="T52" fmla="*/ 2 w 12"/>
                <a:gd name="T53" fmla="*/ 5 h 20"/>
                <a:gd name="T54" fmla="*/ 2 w 12"/>
                <a:gd name="T55" fmla="*/ 5 h 20"/>
                <a:gd name="T56" fmla="*/ 2 w 12"/>
                <a:gd name="T57" fmla="*/ 5 h 20"/>
                <a:gd name="T58" fmla="*/ 2 w 12"/>
                <a:gd name="T59" fmla="*/ 5 h 20"/>
                <a:gd name="T60" fmla="*/ 2 w 12"/>
                <a:gd name="T61" fmla="*/ 5 h 20"/>
                <a:gd name="T62" fmla="*/ 2 w 12"/>
                <a:gd name="T63" fmla="*/ 5 h 20"/>
                <a:gd name="T64" fmla="*/ 2 w 12"/>
                <a:gd name="T65" fmla="*/ 5 h 20"/>
                <a:gd name="T66" fmla="*/ 2 w 12"/>
                <a:gd name="T67" fmla="*/ 5 h 20"/>
                <a:gd name="T68" fmla="*/ 2 w 12"/>
                <a:gd name="T69" fmla="*/ 5 h 20"/>
                <a:gd name="T70" fmla="*/ 2 w 12"/>
                <a:gd name="T71" fmla="*/ 5 h 20"/>
                <a:gd name="T72" fmla="*/ 2 w 12"/>
                <a:gd name="T73" fmla="*/ 5 h 20"/>
                <a:gd name="T74" fmla="*/ 2 w 12"/>
                <a:gd name="T75" fmla="*/ 5 h 20"/>
                <a:gd name="T76" fmla="*/ 2 w 12"/>
                <a:gd name="T77" fmla="*/ 5 h 20"/>
                <a:gd name="T78" fmla="*/ 2 w 12"/>
                <a:gd name="T79" fmla="*/ 5 h 20"/>
                <a:gd name="T80" fmla="*/ 2 w 12"/>
                <a:gd name="T81" fmla="*/ 5 h 20"/>
                <a:gd name="T82" fmla="*/ 2 w 12"/>
                <a:gd name="T83" fmla="*/ 5 h 20"/>
                <a:gd name="T84" fmla="*/ 2 w 12"/>
                <a:gd name="T85" fmla="*/ 5 h 20"/>
                <a:gd name="T86" fmla="*/ 2 w 12"/>
                <a:gd name="T87" fmla="*/ 5 h 20"/>
                <a:gd name="T88" fmla="*/ 2 w 12"/>
                <a:gd name="T89" fmla="*/ 5 h 20"/>
                <a:gd name="T90" fmla="*/ 2 w 12"/>
                <a:gd name="T91" fmla="*/ 5 h 20"/>
                <a:gd name="T92" fmla="*/ 2 w 12"/>
                <a:gd name="T93" fmla="*/ 5 h 20"/>
                <a:gd name="T94" fmla="*/ 2 w 12"/>
                <a:gd name="T95" fmla="*/ 5 h 20"/>
                <a:gd name="T96" fmla="*/ 2 w 12"/>
                <a:gd name="T97" fmla="*/ 5 h 20"/>
                <a:gd name="T98" fmla="*/ 2 w 12"/>
                <a:gd name="T99" fmla="*/ 5 h 20"/>
                <a:gd name="T100" fmla="*/ 2 w 12"/>
                <a:gd name="T101" fmla="*/ 5 h 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20"/>
                <a:gd name="T155" fmla="*/ 12 w 12"/>
                <a:gd name="T156" fmla="*/ 20 h 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20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10"/>
                  </a:lnTo>
                  <a:lnTo>
                    <a:pt x="12" y="2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Freeform 467"/>
            <p:cNvSpPr>
              <a:spLocks/>
            </p:cNvSpPr>
            <p:nvPr/>
          </p:nvSpPr>
          <p:spPr bwMode="auto">
            <a:xfrm rot="-5388437">
              <a:off x="4281" y="3847"/>
              <a:ext cx="8" cy="18"/>
            </a:xfrm>
            <a:custGeom>
              <a:avLst/>
              <a:gdLst>
                <a:gd name="T0" fmla="*/ 0 w 12"/>
                <a:gd name="T1" fmla="*/ 0 h 19"/>
                <a:gd name="T2" fmla="*/ 0 w 12"/>
                <a:gd name="T3" fmla="*/ 0 h 19"/>
                <a:gd name="T4" fmla="*/ 0 w 12"/>
                <a:gd name="T5" fmla="*/ 0 h 19"/>
                <a:gd name="T6" fmla="*/ 0 w 12"/>
                <a:gd name="T7" fmla="*/ 0 h 19"/>
                <a:gd name="T8" fmla="*/ 0 w 12"/>
                <a:gd name="T9" fmla="*/ 0 h 19"/>
                <a:gd name="T10" fmla="*/ 0 w 12"/>
                <a:gd name="T11" fmla="*/ 0 h 19"/>
                <a:gd name="T12" fmla="*/ 0 w 12"/>
                <a:gd name="T13" fmla="*/ 0 h 19"/>
                <a:gd name="T14" fmla="*/ 0 w 12"/>
                <a:gd name="T15" fmla="*/ 0 h 19"/>
                <a:gd name="T16" fmla="*/ 0 w 12"/>
                <a:gd name="T17" fmla="*/ 0 h 19"/>
                <a:gd name="T18" fmla="*/ 0 w 12"/>
                <a:gd name="T19" fmla="*/ 0 h 19"/>
                <a:gd name="T20" fmla="*/ 0 w 12"/>
                <a:gd name="T21" fmla="*/ 0 h 19"/>
                <a:gd name="T22" fmla="*/ 0 w 12"/>
                <a:gd name="T23" fmla="*/ 0 h 19"/>
                <a:gd name="T24" fmla="*/ 0 w 12"/>
                <a:gd name="T25" fmla="*/ 0 h 19"/>
                <a:gd name="T26" fmla="*/ 0 w 12"/>
                <a:gd name="T27" fmla="*/ 0 h 19"/>
                <a:gd name="T28" fmla="*/ 0 w 12"/>
                <a:gd name="T29" fmla="*/ 0 h 19"/>
                <a:gd name="T30" fmla="*/ 0 w 12"/>
                <a:gd name="T31" fmla="*/ 0 h 19"/>
                <a:gd name="T32" fmla="*/ 0 w 12"/>
                <a:gd name="T33" fmla="*/ 0 h 19"/>
                <a:gd name="T34" fmla="*/ 0 w 12"/>
                <a:gd name="T35" fmla="*/ 0 h 19"/>
                <a:gd name="T36" fmla="*/ 0 w 12"/>
                <a:gd name="T37" fmla="*/ 9 h 19"/>
                <a:gd name="T38" fmla="*/ 0 w 12"/>
                <a:gd name="T39" fmla="*/ 9 h 19"/>
                <a:gd name="T40" fmla="*/ 0 w 12"/>
                <a:gd name="T41" fmla="*/ 9 h 19"/>
                <a:gd name="T42" fmla="*/ 0 w 12"/>
                <a:gd name="T43" fmla="*/ 9 h 19"/>
                <a:gd name="T44" fmla="*/ 0 w 12"/>
                <a:gd name="T45" fmla="*/ 9 h 19"/>
                <a:gd name="T46" fmla="*/ 0 w 12"/>
                <a:gd name="T47" fmla="*/ 9 h 19"/>
                <a:gd name="T48" fmla="*/ 0 w 12"/>
                <a:gd name="T49" fmla="*/ 9 h 19"/>
                <a:gd name="T50" fmla="*/ 0 w 12"/>
                <a:gd name="T51" fmla="*/ 9 h 19"/>
                <a:gd name="T52" fmla="*/ 0 w 12"/>
                <a:gd name="T53" fmla="*/ 9 h 19"/>
                <a:gd name="T54" fmla="*/ 0 w 12"/>
                <a:gd name="T55" fmla="*/ 9 h 19"/>
                <a:gd name="T56" fmla="*/ 0 w 12"/>
                <a:gd name="T57" fmla="*/ 9 h 19"/>
                <a:gd name="T58" fmla="*/ 0 w 12"/>
                <a:gd name="T59" fmla="*/ 9 h 19"/>
                <a:gd name="T60" fmla="*/ 0 w 12"/>
                <a:gd name="T61" fmla="*/ 9 h 19"/>
                <a:gd name="T62" fmla="*/ 0 w 12"/>
                <a:gd name="T63" fmla="*/ 9 h 19"/>
                <a:gd name="T64" fmla="*/ 0 w 12"/>
                <a:gd name="T65" fmla="*/ 9 h 19"/>
                <a:gd name="T66" fmla="*/ 0 w 12"/>
                <a:gd name="T67" fmla="*/ 9 h 19"/>
                <a:gd name="T68" fmla="*/ 0 w 12"/>
                <a:gd name="T69" fmla="*/ 9 h 19"/>
                <a:gd name="T70" fmla="*/ 0 w 12"/>
                <a:gd name="T71" fmla="*/ 9 h 19"/>
                <a:gd name="T72" fmla="*/ 0 w 12"/>
                <a:gd name="T73" fmla="*/ 9 h 19"/>
                <a:gd name="T74" fmla="*/ 1 w 12"/>
                <a:gd name="T75" fmla="*/ 9 h 19"/>
                <a:gd name="T76" fmla="*/ 1 w 12"/>
                <a:gd name="T77" fmla="*/ 9 h 19"/>
                <a:gd name="T78" fmla="*/ 1 w 12"/>
                <a:gd name="T79" fmla="*/ 9 h 19"/>
                <a:gd name="T80" fmla="*/ 1 w 12"/>
                <a:gd name="T81" fmla="*/ 9 h 19"/>
                <a:gd name="T82" fmla="*/ 1 w 12"/>
                <a:gd name="T83" fmla="*/ 9 h 19"/>
                <a:gd name="T84" fmla="*/ 1 w 12"/>
                <a:gd name="T85" fmla="*/ 9 h 19"/>
                <a:gd name="T86" fmla="*/ 1 w 12"/>
                <a:gd name="T87" fmla="*/ 9 h 19"/>
                <a:gd name="T88" fmla="*/ 1 w 12"/>
                <a:gd name="T89" fmla="*/ 9 h 19"/>
                <a:gd name="T90" fmla="*/ 1 w 12"/>
                <a:gd name="T91" fmla="*/ 9 h 19"/>
                <a:gd name="T92" fmla="*/ 1 w 12"/>
                <a:gd name="T93" fmla="*/ 9 h 19"/>
                <a:gd name="T94" fmla="*/ 1 w 12"/>
                <a:gd name="T95" fmla="*/ 9 h 19"/>
                <a:gd name="T96" fmla="*/ 1 w 12"/>
                <a:gd name="T97" fmla="*/ 9 h 19"/>
                <a:gd name="T98" fmla="*/ 1 w 12"/>
                <a:gd name="T99" fmla="*/ 9 h 19"/>
                <a:gd name="T100" fmla="*/ 1 w 12"/>
                <a:gd name="T101" fmla="*/ 9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9"/>
                <a:gd name="T155" fmla="*/ 12 w 12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9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19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3" name="Freeform 468"/>
            <p:cNvSpPr>
              <a:spLocks/>
            </p:cNvSpPr>
            <p:nvPr/>
          </p:nvSpPr>
          <p:spPr bwMode="auto">
            <a:xfrm rot="-5388437">
              <a:off x="4307" y="3837"/>
              <a:ext cx="1" cy="27"/>
            </a:xfrm>
            <a:custGeom>
              <a:avLst/>
              <a:gdLst>
                <a:gd name="T0" fmla="*/ 0 w 1"/>
                <a:gd name="T1" fmla="*/ 0 h 29"/>
                <a:gd name="T2" fmla="*/ 0 w 1"/>
                <a:gd name="T3" fmla="*/ 0 h 29"/>
                <a:gd name="T4" fmla="*/ 0 w 1"/>
                <a:gd name="T5" fmla="*/ 0 h 29"/>
                <a:gd name="T6" fmla="*/ 0 w 1"/>
                <a:gd name="T7" fmla="*/ 0 h 29"/>
                <a:gd name="T8" fmla="*/ 0 w 1"/>
                <a:gd name="T9" fmla="*/ 0 h 29"/>
                <a:gd name="T10" fmla="*/ 0 w 1"/>
                <a:gd name="T11" fmla="*/ 0 h 29"/>
                <a:gd name="T12" fmla="*/ 0 w 1"/>
                <a:gd name="T13" fmla="*/ 0 h 29"/>
                <a:gd name="T14" fmla="*/ 0 w 1"/>
                <a:gd name="T15" fmla="*/ 0 h 29"/>
                <a:gd name="T16" fmla="*/ 0 w 1"/>
                <a:gd name="T17" fmla="*/ 7 h 29"/>
                <a:gd name="T18" fmla="*/ 0 w 1"/>
                <a:gd name="T19" fmla="*/ 7 h 29"/>
                <a:gd name="T20" fmla="*/ 0 w 1"/>
                <a:gd name="T21" fmla="*/ 7 h 29"/>
                <a:gd name="T22" fmla="*/ 0 w 1"/>
                <a:gd name="T23" fmla="*/ 7 h 29"/>
                <a:gd name="T24" fmla="*/ 0 w 1"/>
                <a:gd name="T25" fmla="*/ 7 h 29"/>
                <a:gd name="T26" fmla="*/ 0 w 1"/>
                <a:gd name="T27" fmla="*/ 7 h 29"/>
                <a:gd name="T28" fmla="*/ 0 w 1"/>
                <a:gd name="T29" fmla="*/ 7 h 29"/>
                <a:gd name="T30" fmla="*/ 0 w 1"/>
                <a:gd name="T31" fmla="*/ 7 h 29"/>
                <a:gd name="T32" fmla="*/ 0 w 1"/>
                <a:gd name="T33" fmla="*/ 7 h 29"/>
                <a:gd name="T34" fmla="*/ 0 w 1"/>
                <a:gd name="T35" fmla="*/ 7 h 29"/>
                <a:gd name="T36" fmla="*/ 0 w 1"/>
                <a:gd name="T37" fmla="*/ 7 h 29"/>
                <a:gd name="T38" fmla="*/ 0 w 1"/>
                <a:gd name="T39" fmla="*/ 7 h 29"/>
                <a:gd name="T40" fmla="*/ 0 w 1"/>
                <a:gd name="T41" fmla="*/ 7 h 29"/>
                <a:gd name="T42" fmla="*/ 0 w 1"/>
                <a:gd name="T43" fmla="*/ 7 h 29"/>
                <a:gd name="T44" fmla="*/ 0 w 1"/>
                <a:gd name="T45" fmla="*/ 7 h 29"/>
                <a:gd name="T46" fmla="*/ 0 w 1"/>
                <a:gd name="T47" fmla="*/ 7 h 29"/>
                <a:gd name="T48" fmla="*/ 0 w 1"/>
                <a:gd name="T49" fmla="*/ 7 h 29"/>
                <a:gd name="T50" fmla="*/ 0 w 1"/>
                <a:gd name="T51" fmla="*/ 7 h 29"/>
                <a:gd name="T52" fmla="*/ 0 w 1"/>
                <a:gd name="T53" fmla="*/ 7 h 29"/>
                <a:gd name="T54" fmla="*/ 0 w 1"/>
                <a:gd name="T55" fmla="*/ 7 h 29"/>
                <a:gd name="T56" fmla="*/ 0 w 1"/>
                <a:gd name="T57" fmla="*/ 7 h 29"/>
                <a:gd name="T58" fmla="*/ 0 w 1"/>
                <a:gd name="T59" fmla="*/ 7 h 29"/>
                <a:gd name="T60" fmla="*/ 0 w 1"/>
                <a:gd name="T61" fmla="*/ 7 h 29"/>
                <a:gd name="T62" fmla="*/ 0 w 1"/>
                <a:gd name="T63" fmla="*/ 7 h 29"/>
                <a:gd name="T64" fmla="*/ 0 w 1"/>
                <a:gd name="T65" fmla="*/ 7 h 29"/>
                <a:gd name="T66" fmla="*/ 0 w 1"/>
                <a:gd name="T67" fmla="*/ 7 h 29"/>
                <a:gd name="T68" fmla="*/ 0 w 1"/>
                <a:gd name="T69" fmla="*/ 7 h 29"/>
                <a:gd name="T70" fmla="*/ 0 w 1"/>
                <a:gd name="T71" fmla="*/ 7 h 29"/>
                <a:gd name="T72" fmla="*/ 0 w 1"/>
                <a:gd name="T73" fmla="*/ 7 h 29"/>
                <a:gd name="T74" fmla="*/ 0 w 1"/>
                <a:gd name="T75" fmla="*/ 7 h 29"/>
                <a:gd name="T76" fmla="*/ 0 w 1"/>
                <a:gd name="T77" fmla="*/ 7 h 29"/>
                <a:gd name="T78" fmla="*/ 0 w 1"/>
                <a:gd name="T79" fmla="*/ 7 h 29"/>
                <a:gd name="T80" fmla="*/ 0 w 1"/>
                <a:gd name="T81" fmla="*/ 7 h 29"/>
                <a:gd name="T82" fmla="*/ 0 w 1"/>
                <a:gd name="T83" fmla="*/ 7 h 29"/>
                <a:gd name="T84" fmla="*/ 0 w 1"/>
                <a:gd name="T85" fmla="*/ 7 h 29"/>
                <a:gd name="T86" fmla="*/ 0 w 1"/>
                <a:gd name="T87" fmla="*/ 7 h 29"/>
                <a:gd name="T88" fmla="*/ 0 w 1"/>
                <a:gd name="T89" fmla="*/ 7 h 29"/>
                <a:gd name="T90" fmla="*/ 0 w 1"/>
                <a:gd name="T91" fmla="*/ 7 h 29"/>
                <a:gd name="T92" fmla="*/ 0 w 1"/>
                <a:gd name="T93" fmla="*/ 7 h 29"/>
                <a:gd name="T94" fmla="*/ 0 w 1"/>
                <a:gd name="T95" fmla="*/ 7 h 29"/>
                <a:gd name="T96" fmla="*/ 0 w 1"/>
                <a:gd name="T97" fmla="*/ 7 h 29"/>
                <a:gd name="T98" fmla="*/ 0 w 1"/>
                <a:gd name="T99" fmla="*/ 7 h 2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"/>
                <a:gd name="T151" fmla="*/ 0 h 29"/>
                <a:gd name="T152" fmla="*/ 1 w 1"/>
                <a:gd name="T153" fmla="*/ 29 h 2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" h="29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20"/>
                  </a:lnTo>
                  <a:lnTo>
                    <a:pt x="0" y="29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4" name="Freeform 469"/>
            <p:cNvSpPr>
              <a:spLocks/>
            </p:cNvSpPr>
            <p:nvPr/>
          </p:nvSpPr>
          <p:spPr bwMode="auto">
            <a:xfrm rot="-5388437">
              <a:off x="4326" y="3839"/>
              <a:ext cx="8" cy="18"/>
            </a:xfrm>
            <a:custGeom>
              <a:avLst/>
              <a:gdLst>
                <a:gd name="T0" fmla="*/ 0 w 11"/>
                <a:gd name="T1" fmla="*/ 0 h 20"/>
                <a:gd name="T2" fmla="*/ 0 w 11"/>
                <a:gd name="T3" fmla="*/ 0 h 20"/>
                <a:gd name="T4" fmla="*/ 0 w 11"/>
                <a:gd name="T5" fmla="*/ 0 h 20"/>
                <a:gd name="T6" fmla="*/ 0 w 11"/>
                <a:gd name="T7" fmla="*/ 0 h 20"/>
                <a:gd name="T8" fmla="*/ 1 w 11"/>
                <a:gd name="T9" fmla="*/ 0 h 20"/>
                <a:gd name="T10" fmla="*/ 1 w 11"/>
                <a:gd name="T11" fmla="*/ 0 h 20"/>
                <a:gd name="T12" fmla="*/ 1 w 11"/>
                <a:gd name="T13" fmla="*/ 0 h 20"/>
                <a:gd name="T14" fmla="*/ 1 w 11"/>
                <a:gd name="T15" fmla="*/ 0 h 20"/>
                <a:gd name="T16" fmla="*/ 1 w 11"/>
                <a:gd name="T17" fmla="*/ 0 h 20"/>
                <a:gd name="T18" fmla="*/ 1 w 11"/>
                <a:gd name="T19" fmla="*/ 0 h 20"/>
                <a:gd name="T20" fmla="*/ 1 w 11"/>
                <a:gd name="T21" fmla="*/ 0 h 20"/>
                <a:gd name="T22" fmla="*/ 1 w 11"/>
                <a:gd name="T23" fmla="*/ 0 h 20"/>
                <a:gd name="T24" fmla="*/ 1 w 11"/>
                <a:gd name="T25" fmla="*/ 0 h 20"/>
                <a:gd name="T26" fmla="*/ 1 w 11"/>
                <a:gd name="T27" fmla="*/ 0 h 20"/>
                <a:gd name="T28" fmla="*/ 1 w 11"/>
                <a:gd name="T29" fmla="*/ 0 h 20"/>
                <a:gd name="T30" fmla="*/ 1 w 11"/>
                <a:gd name="T31" fmla="*/ 0 h 20"/>
                <a:gd name="T32" fmla="*/ 1 w 11"/>
                <a:gd name="T33" fmla="*/ 5 h 20"/>
                <a:gd name="T34" fmla="*/ 1 w 11"/>
                <a:gd name="T35" fmla="*/ 5 h 20"/>
                <a:gd name="T36" fmla="*/ 1 w 11"/>
                <a:gd name="T37" fmla="*/ 5 h 20"/>
                <a:gd name="T38" fmla="*/ 1 w 11"/>
                <a:gd name="T39" fmla="*/ 5 h 20"/>
                <a:gd name="T40" fmla="*/ 1 w 11"/>
                <a:gd name="T41" fmla="*/ 5 h 20"/>
                <a:gd name="T42" fmla="*/ 1 w 11"/>
                <a:gd name="T43" fmla="*/ 5 h 20"/>
                <a:gd name="T44" fmla="*/ 1 w 11"/>
                <a:gd name="T45" fmla="*/ 5 h 20"/>
                <a:gd name="T46" fmla="*/ 1 w 11"/>
                <a:gd name="T47" fmla="*/ 5 h 20"/>
                <a:gd name="T48" fmla="*/ 1 w 11"/>
                <a:gd name="T49" fmla="*/ 5 h 20"/>
                <a:gd name="T50" fmla="*/ 1 w 11"/>
                <a:gd name="T51" fmla="*/ 5 h 20"/>
                <a:gd name="T52" fmla="*/ 1 w 11"/>
                <a:gd name="T53" fmla="*/ 5 h 20"/>
                <a:gd name="T54" fmla="*/ 1 w 11"/>
                <a:gd name="T55" fmla="*/ 5 h 20"/>
                <a:gd name="T56" fmla="*/ 1 w 11"/>
                <a:gd name="T57" fmla="*/ 5 h 20"/>
                <a:gd name="T58" fmla="*/ 1 w 11"/>
                <a:gd name="T59" fmla="*/ 5 h 20"/>
                <a:gd name="T60" fmla="*/ 1 w 11"/>
                <a:gd name="T61" fmla="*/ 5 h 20"/>
                <a:gd name="T62" fmla="*/ 1 w 11"/>
                <a:gd name="T63" fmla="*/ 5 h 20"/>
                <a:gd name="T64" fmla="*/ 1 w 11"/>
                <a:gd name="T65" fmla="*/ 5 h 20"/>
                <a:gd name="T66" fmla="*/ 1 w 11"/>
                <a:gd name="T67" fmla="*/ 5 h 20"/>
                <a:gd name="T68" fmla="*/ 1 w 11"/>
                <a:gd name="T69" fmla="*/ 5 h 20"/>
                <a:gd name="T70" fmla="*/ 1 w 11"/>
                <a:gd name="T71" fmla="*/ 5 h 20"/>
                <a:gd name="T72" fmla="*/ 1 w 11"/>
                <a:gd name="T73" fmla="*/ 5 h 20"/>
                <a:gd name="T74" fmla="*/ 1 w 11"/>
                <a:gd name="T75" fmla="*/ 5 h 20"/>
                <a:gd name="T76" fmla="*/ 1 w 11"/>
                <a:gd name="T77" fmla="*/ 5 h 20"/>
                <a:gd name="T78" fmla="*/ 1 w 11"/>
                <a:gd name="T79" fmla="*/ 5 h 20"/>
                <a:gd name="T80" fmla="*/ 1 w 11"/>
                <a:gd name="T81" fmla="*/ 5 h 20"/>
                <a:gd name="T82" fmla="*/ 1 w 11"/>
                <a:gd name="T83" fmla="*/ 5 h 20"/>
                <a:gd name="T84" fmla="*/ 1 w 11"/>
                <a:gd name="T85" fmla="*/ 5 h 20"/>
                <a:gd name="T86" fmla="*/ 1 w 11"/>
                <a:gd name="T87" fmla="*/ 5 h 20"/>
                <a:gd name="T88" fmla="*/ 1 w 11"/>
                <a:gd name="T89" fmla="*/ 5 h 20"/>
                <a:gd name="T90" fmla="*/ 1 w 11"/>
                <a:gd name="T91" fmla="*/ 5 h 20"/>
                <a:gd name="T92" fmla="*/ 1 w 11"/>
                <a:gd name="T93" fmla="*/ 5 h 20"/>
                <a:gd name="T94" fmla="*/ 1 w 11"/>
                <a:gd name="T95" fmla="*/ 5 h 20"/>
                <a:gd name="T96" fmla="*/ 1 w 11"/>
                <a:gd name="T97" fmla="*/ 5 h 20"/>
                <a:gd name="T98" fmla="*/ 1 w 11"/>
                <a:gd name="T99" fmla="*/ 5 h 20"/>
                <a:gd name="T100" fmla="*/ 1 w 11"/>
                <a:gd name="T101" fmla="*/ 5 h 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20"/>
                <a:gd name="T155" fmla="*/ 11 w 11"/>
                <a:gd name="T156" fmla="*/ 20 h 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20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10"/>
                  </a:lnTo>
                  <a:lnTo>
                    <a:pt x="11" y="2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5" name="Freeform 470"/>
            <p:cNvSpPr>
              <a:spLocks/>
            </p:cNvSpPr>
            <p:nvPr/>
          </p:nvSpPr>
          <p:spPr bwMode="auto">
            <a:xfrm rot="-5388437">
              <a:off x="4348" y="3825"/>
              <a:ext cx="9" cy="27"/>
            </a:xfrm>
            <a:custGeom>
              <a:avLst/>
              <a:gdLst>
                <a:gd name="T0" fmla="*/ 0 w 12"/>
                <a:gd name="T1" fmla="*/ 0 h 29"/>
                <a:gd name="T2" fmla="*/ 0 w 12"/>
                <a:gd name="T3" fmla="*/ 0 h 29"/>
                <a:gd name="T4" fmla="*/ 0 w 12"/>
                <a:gd name="T5" fmla="*/ 7 h 29"/>
                <a:gd name="T6" fmla="*/ 0 w 12"/>
                <a:gd name="T7" fmla="*/ 7 h 29"/>
                <a:gd name="T8" fmla="*/ 0 w 12"/>
                <a:gd name="T9" fmla="*/ 7 h 29"/>
                <a:gd name="T10" fmla="*/ 0 w 12"/>
                <a:gd name="T11" fmla="*/ 7 h 29"/>
                <a:gd name="T12" fmla="*/ 0 w 12"/>
                <a:gd name="T13" fmla="*/ 7 h 29"/>
                <a:gd name="T14" fmla="*/ 0 w 12"/>
                <a:gd name="T15" fmla="*/ 7 h 29"/>
                <a:gd name="T16" fmla="*/ 0 w 12"/>
                <a:gd name="T17" fmla="*/ 7 h 29"/>
                <a:gd name="T18" fmla="*/ 0 w 12"/>
                <a:gd name="T19" fmla="*/ 7 h 29"/>
                <a:gd name="T20" fmla="*/ 0 w 12"/>
                <a:gd name="T21" fmla="*/ 7 h 29"/>
                <a:gd name="T22" fmla="*/ 0 w 12"/>
                <a:gd name="T23" fmla="*/ 7 h 29"/>
                <a:gd name="T24" fmla="*/ 0 w 12"/>
                <a:gd name="T25" fmla="*/ 7 h 29"/>
                <a:gd name="T26" fmla="*/ 0 w 12"/>
                <a:gd name="T27" fmla="*/ 7 h 29"/>
                <a:gd name="T28" fmla="*/ 0 w 12"/>
                <a:gd name="T29" fmla="*/ 7 h 29"/>
                <a:gd name="T30" fmla="*/ 0 w 12"/>
                <a:gd name="T31" fmla="*/ 7 h 29"/>
                <a:gd name="T32" fmla="*/ 0 w 12"/>
                <a:gd name="T33" fmla="*/ 7 h 29"/>
                <a:gd name="T34" fmla="*/ 0 w 12"/>
                <a:gd name="T35" fmla="*/ 7 h 29"/>
                <a:gd name="T36" fmla="*/ 0 w 12"/>
                <a:gd name="T37" fmla="*/ 7 h 29"/>
                <a:gd name="T38" fmla="*/ 0 w 12"/>
                <a:gd name="T39" fmla="*/ 7 h 29"/>
                <a:gd name="T40" fmla="*/ 0 w 12"/>
                <a:gd name="T41" fmla="*/ 7 h 29"/>
                <a:gd name="T42" fmla="*/ 2 w 12"/>
                <a:gd name="T43" fmla="*/ 7 h 29"/>
                <a:gd name="T44" fmla="*/ 2 w 12"/>
                <a:gd name="T45" fmla="*/ 7 h 29"/>
                <a:gd name="T46" fmla="*/ 2 w 12"/>
                <a:gd name="T47" fmla="*/ 7 h 29"/>
                <a:gd name="T48" fmla="*/ 2 w 12"/>
                <a:gd name="T49" fmla="*/ 7 h 29"/>
                <a:gd name="T50" fmla="*/ 2 w 12"/>
                <a:gd name="T51" fmla="*/ 7 h 29"/>
                <a:gd name="T52" fmla="*/ 2 w 12"/>
                <a:gd name="T53" fmla="*/ 7 h 29"/>
                <a:gd name="T54" fmla="*/ 2 w 12"/>
                <a:gd name="T55" fmla="*/ 7 h 29"/>
                <a:gd name="T56" fmla="*/ 2 w 12"/>
                <a:gd name="T57" fmla="*/ 7 h 29"/>
                <a:gd name="T58" fmla="*/ 2 w 12"/>
                <a:gd name="T59" fmla="*/ 7 h 29"/>
                <a:gd name="T60" fmla="*/ 2 w 12"/>
                <a:gd name="T61" fmla="*/ 7 h 29"/>
                <a:gd name="T62" fmla="*/ 2 w 12"/>
                <a:gd name="T63" fmla="*/ 7 h 29"/>
                <a:gd name="T64" fmla="*/ 2 w 12"/>
                <a:gd name="T65" fmla="*/ 7 h 29"/>
                <a:gd name="T66" fmla="*/ 2 w 12"/>
                <a:gd name="T67" fmla="*/ 7 h 29"/>
                <a:gd name="T68" fmla="*/ 2 w 12"/>
                <a:gd name="T69" fmla="*/ 7 h 29"/>
                <a:gd name="T70" fmla="*/ 2 w 12"/>
                <a:gd name="T71" fmla="*/ 7 h 29"/>
                <a:gd name="T72" fmla="*/ 2 w 12"/>
                <a:gd name="T73" fmla="*/ 7 h 29"/>
                <a:gd name="T74" fmla="*/ 2 w 12"/>
                <a:gd name="T75" fmla="*/ 7 h 29"/>
                <a:gd name="T76" fmla="*/ 2 w 12"/>
                <a:gd name="T77" fmla="*/ 7 h 29"/>
                <a:gd name="T78" fmla="*/ 2 w 12"/>
                <a:gd name="T79" fmla="*/ 7 h 29"/>
                <a:gd name="T80" fmla="*/ 2 w 12"/>
                <a:gd name="T81" fmla="*/ 7 h 29"/>
                <a:gd name="T82" fmla="*/ 2 w 12"/>
                <a:gd name="T83" fmla="*/ 7 h 29"/>
                <a:gd name="T84" fmla="*/ 2 w 12"/>
                <a:gd name="T85" fmla="*/ 7 h 29"/>
                <a:gd name="T86" fmla="*/ 2 w 12"/>
                <a:gd name="T87" fmla="*/ 7 h 29"/>
                <a:gd name="T88" fmla="*/ 2 w 12"/>
                <a:gd name="T89" fmla="*/ 7 h 29"/>
                <a:gd name="T90" fmla="*/ 2 w 12"/>
                <a:gd name="T91" fmla="*/ 7 h 29"/>
                <a:gd name="T92" fmla="*/ 2 w 12"/>
                <a:gd name="T93" fmla="*/ 7 h 29"/>
                <a:gd name="T94" fmla="*/ 2 w 12"/>
                <a:gd name="T95" fmla="*/ 7 h 29"/>
                <a:gd name="T96" fmla="*/ 2 w 12"/>
                <a:gd name="T97" fmla="*/ 7 h 29"/>
                <a:gd name="T98" fmla="*/ 2 w 12"/>
                <a:gd name="T99" fmla="*/ 7 h 29"/>
                <a:gd name="T100" fmla="*/ 2 w 12"/>
                <a:gd name="T101" fmla="*/ 7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29"/>
                <a:gd name="T155" fmla="*/ 12 w 12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29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19"/>
                  </a:lnTo>
                  <a:lnTo>
                    <a:pt x="12" y="19"/>
                  </a:lnTo>
                  <a:lnTo>
                    <a:pt x="12" y="29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6" name="Freeform 471"/>
            <p:cNvSpPr>
              <a:spLocks/>
            </p:cNvSpPr>
            <p:nvPr/>
          </p:nvSpPr>
          <p:spPr bwMode="auto">
            <a:xfrm rot="-5388437">
              <a:off x="4376" y="3818"/>
              <a:ext cx="8" cy="27"/>
            </a:xfrm>
            <a:custGeom>
              <a:avLst/>
              <a:gdLst>
                <a:gd name="T0" fmla="*/ 0 w 11"/>
                <a:gd name="T1" fmla="*/ 0 h 29"/>
                <a:gd name="T2" fmla="*/ 0 w 11"/>
                <a:gd name="T3" fmla="*/ 0 h 29"/>
                <a:gd name="T4" fmla="*/ 0 w 11"/>
                <a:gd name="T5" fmla="*/ 0 h 29"/>
                <a:gd name="T6" fmla="*/ 0 w 11"/>
                <a:gd name="T7" fmla="*/ 0 h 29"/>
                <a:gd name="T8" fmla="*/ 0 w 11"/>
                <a:gd name="T9" fmla="*/ 0 h 29"/>
                <a:gd name="T10" fmla="*/ 0 w 11"/>
                <a:gd name="T11" fmla="*/ 0 h 29"/>
                <a:gd name="T12" fmla="*/ 0 w 11"/>
                <a:gd name="T13" fmla="*/ 7 h 29"/>
                <a:gd name="T14" fmla="*/ 0 w 11"/>
                <a:gd name="T15" fmla="*/ 7 h 29"/>
                <a:gd name="T16" fmla="*/ 0 w 11"/>
                <a:gd name="T17" fmla="*/ 7 h 29"/>
                <a:gd name="T18" fmla="*/ 0 w 11"/>
                <a:gd name="T19" fmla="*/ 7 h 29"/>
                <a:gd name="T20" fmla="*/ 0 w 11"/>
                <a:gd name="T21" fmla="*/ 7 h 29"/>
                <a:gd name="T22" fmla="*/ 0 w 11"/>
                <a:gd name="T23" fmla="*/ 7 h 29"/>
                <a:gd name="T24" fmla="*/ 0 w 11"/>
                <a:gd name="T25" fmla="*/ 7 h 29"/>
                <a:gd name="T26" fmla="*/ 0 w 11"/>
                <a:gd name="T27" fmla="*/ 7 h 29"/>
                <a:gd name="T28" fmla="*/ 0 w 11"/>
                <a:gd name="T29" fmla="*/ 7 h 29"/>
                <a:gd name="T30" fmla="*/ 0 w 11"/>
                <a:gd name="T31" fmla="*/ 7 h 29"/>
                <a:gd name="T32" fmla="*/ 0 w 11"/>
                <a:gd name="T33" fmla="*/ 7 h 29"/>
                <a:gd name="T34" fmla="*/ 0 w 11"/>
                <a:gd name="T35" fmla="*/ 7 h 29"/>
                <a:gd name="T36" fmla="*/ 0 w 11"/>
                <a:gd name="T37" fmla="*/ 7 h 29"/>
                <a:gd name="T38" fmla="*/ 0 w 11"/>
                <a:gd name="T39" fmla="*/ 7 h 29"/>
                <a:gd name="T40" fmla="*/ 0 w 11"/>
                <a:gd name="T41" fmla="*/ 7 h 29"/>
                <a:gd name="T42" fmla="*/ 0 w 11"/>
                <a:gd name="T43" fmla="*/ 7 h 29"/>
                <a:gd name="T44" fmla="*/ 0 w 11"/>
                <a:gd name="T45" fmla="*/ 7 h 29"/>
                <a:gd name="T46" fmla="*/ 0 w 11"/>
                <a:gd name="T47" fmla="*/ 7 h 29"/>
                <a:gd name="T48" fmla="*/ 0 w 11"/>
                <a:gd name="T49" fmla="*/ 7 h 29"/>
                <a:gd name="T50" fmla="*/ 0 w 11"/>
                <a:gd name="T51" fmla="*/ 7 h 29"/>
                <a:gd name="T52" fmla="*/ 0 w 11"/>
                <a:gd name="T53" fmla="*/ 7 h 29"/>
                <a:gd name="T54" fmla="*/ 0 w 11"/>
                <a:gd name="T55" fmla="*/ 7 h 29"/>
                <a:gd name="T56" fmla="*/ 0 w 11"/>
                <a:gd name="T57" fmla="*/ 7 h 29"/>
                <a:gd name="T58" fmla="*/ 0 w 11"/>
                <a:gd name="T59" fmla="*/ 7 h 29"/>
                <a:gd name="T60" fmla="*/ 0 w 11"/>
                <a:gd name="T61" fmla="*/ 7 h 29"/>
                <a:gd name="T62" fmla="*/ 0 w 11"/>
                <a:gd name="T63" fmla="*/ 7 h 29"/>
                <a:gd name="T64" fmla="*/ 0 w 11"/>
                <a:gd name="T65" fmla="*/ 7 h 29"/>
                <a:gd name="T66" fmla="*/ 0 w 11"/>
                <a:gd name="T67" fmla="*/ 7 h 29"/>
                <a:gd name="T68" fmla="*/ 0 w 11"/>
                <a:gd name="T69" fmla="*/ 7 h 29"/>
                <a:gd name="T70" fmla="*/ 0 w 11"/>
                <a:gd name="T71" fmla="*/ 7 h 29"/>
                <a:gd name="T72" fmla="*/ 0 w 11"/>
                <a:gd name="T73" fmla="*/ 7 h 29"/>
                <a:gd name="T74" fmla="*/ 0 w 11"/>
                <a:gd name="T75" fmla="*/ 7 h 29"/>
                <a:gd name="T76" fmla="*/ 1 w 11"/>
                <a:gd name="T77" fmla="*/ 7 h 29"/>
                <a:gd name="T78" fmla="*/ 1 w 11"/>
                <a:gd name="T79" fmla="*/ 7 h 29"/>
                <a:gd name="T80" fmla="*/ 1 w 11"/>
                <a:gd name="T81" fmla="*/ 7 h 29"/>
                <a:gd name="T82" fmla="*/ 1 w 11"/>
                <a:gd name="T83" fmla="*/ 7 h 29"/>
                <a:gd name="T84" fmla="*/ 1 w 11"/>
                <a:gd name="T85" fmla="*/ 7 h 29"/>
                <a:gd name="T86" fmla="*/ 1 w 11"/>
                <a:gd name="T87" fmla="*/ 7 h 29"/>
                <a:gd name="T88" fmla="*/ 1 w 11"/>
                <a:gd name="T89" fmla="*/ 7 h 29"/>
                <a:gd name="T90" fmla="*/ 1 w 11"/>
                <a:gd name="T91" fmla="*/ 7 h 29"/>
                <a:gd name="T92" fmla="*/ 1 w 11"/>
                <a:gd name="T93" fmla="*/ 7 h 29"/>
                <a:gd name="T94" fmla="*/ 1 w 11"/>
                <a:gd name="T95" fmla="*/ 7 h 29"/>
                <a:gd name="T96" fmla="*/ 1 w 11"/>
                <a:gd name="T97" fmla="*/ 7 h 29"/>
                <a:gd name="T98" fmla="*/ 1 w 11"/>
                <a:gd name="T99" fmla="*/ 7 h 29"/>
                <a:gd name="T100" fmla="*/ 1 w 11"/>
                <a:gd name="T101" fmla="*/ 7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29"/>
                <a:gd name="T155" fmla="*/ 11 w 11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29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20"/>
                  </a:lnTo>
                  <a:lnTo>
                    <a:pt x="11" y="20"/>
                  </a:lnTo>
                  <a:lnTo>
                    <a:pt x="11" y="29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7" name="Freeform 472"/>
            <p:cNvSpPr>
              <a:spLocks/>
            </p:cNvSpPr>
            <p:nvPr/>
          </p:nvSpPr>
          <p:spPr bwMode="auto">
            <a:xfrm rot="-5388437">
              <a:off x="4407" y="3814"/>
              <a:ext cx="0" cy="27"/>
            </a:xfrm>
            <a:custGeom>
              <a:avLst/>
              <a:gdLst>
                <a:gd name="T0" fmla="*/ 0 h 30"/>
                <a:gd name="T1" fmla="*/ 0 h 30"/>
                <a:gd name="T2" fmla="*/ 0 h 30"/>
                <a:gd name="T3" fmla="*/ 0 h 30"/>
                <a:gd name="T4" fmla="*/ 0 h 30"/>
                <a:gd name="T5" fmla="*/ 0 h 30"/>
                <a:gd name="T6" fmla="*/ 0 h 30"/>
                <a:gd name="T7" fmla="*/ 0 h 30"/>
                <a:gd name="T8" fmla="*/ 0 h 30"/>
                <a:gd name="T9" fmla="*/ 0 h 30"/>
                <a:gd name="T10" fmla="*/ 5 h 30"/>
                <a:gd name="T11" fmla="*/ 5 h 30"/>
                <a:gd name="T12" fmla="*/ 5 h 30"/>
                <a:gd name="T13" fmla="*/ 5 h 30"/>
                <a:gd name="T14" fmla="*/ 5 h 30"/>
                <a:gd name="T15" fmla="*/ 5 h 30"/>
                <a:gd name="T16" fmla="*/ 5 h 30"/>
                <a:gd name="T17" fmla="*/ 5 h 30"/>
                <a:gd name="T18" fmla="*/ 5 h 30"/>
                <a:gd name="T19" fmla="*/ 5 h 30"/>
                <a:gd name="T20" fmla="*/ 5 h 30"/>
                <a:gd name="T21" fmla="*/ 5 h 30"/>
                <a:gd name="T22" fmla="*/ 5 h 30"/>
                <a:gd name="T23" fmla="*/ 5 h 30"/>
                <a:gd name="T24" fmla="*/ 5 h 30"/>
                <a:gd name="T25" fmla="*/ 5 h 30"/>
                <a:gd name="T26" fmla="*/ 5 h 30"/>
                <a:gd name="T27" fmla="*/ 5 h 30"/>
                <a:gd name="T28" fmla="*/ 5 h 30"/>
                <a:gd name="T29" fmla="*/ 5 h 30"/>
                <a:gd name="T30" fmla="*/ 5 h 30"/>
                <a:gd name="T31" fmla="*/ 5 h 30"/>
                <a:gd name="T32" fmla="*/ 5 h 30"/>
                <a:gd name="T33" fmla="*/ 5 h 30"/>
                <a:gd name="T34" fmla="*/ 5 h 30"/>
                <a:gd name="T35" fmla="*/ 5 h 30"/>
                <a:gd name="T36" fmla="*/ 5 h 30"/>
                <a:gd name="T37" fmla="*/ 5 h 30"/>
                <a:gd name="T38" fmla="*/ 5 h 30"/>
                <a:gd name="T39" fmla="*/ 5 h 30"/>
                <a:gd name="T40" fmla="*/ 5 h 30"/>
                <a:gd name="T41" fmla="*/ 5 h 30"/>
                <a:gd name="T42" fmla="*/ 5 h 30"/>
                <a:gd name="T43" fmla="*/ 5 h 30"/>
                <a:gd name="T44" fmla="*/ 5 h 30"/>
                <a:gd name="T45" fmla="*/ 5 h 30"/>
                <a:gd name="T46" fmla="*/ 5 h 30"/>
                <a:gd name="T47" fmla="*/ 5 h 30"/>
                <a:gd name="T48" fmla="*/ 5 h 30"/>
                <a:gd name="T49" fmla="*/ 5 h 30"/>
                <a:gd name="T50" fmla="*/ 5 h 30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h 30"/>
                <a:gd name="T103" fmla="*/ 30 h 30"/>
              </a:gdLst>
              <a:ahLst/>
              <a:cxnLst>
                <a:cxn ang="T51">
                  <a:pos x="0" y="T0"/>
                </a:cxn>
                <a:cxn ang="T52">
                  <a:pos x="0" y="T1"/>
                </a:cxn>
                <a:cxn ang="T53">
                  <a:pos x="0" y="T2"/>
                </a:cxn>
                <a:cxn ang="T54">
                  <a:pos x="0" y="T3"/>
                </a:cxn>
                <a:cxn ang="T55">
                  <a:pos x="0" y="T4"/>
                </a:cxn>
                <a:cxn ang="T56">
                  <a:pos x="0" y="T5"/>
                </a:cxn>
                <a:cxn ang="T57">
                  <a:pos x="0" y="T6"/>
                </a:cxn>
                <a:cxn ang="T58">
                  <a:pos x="0" y="T7"/>
                </a:cxn>
                <a:cxn ang="T59">
                  <a:pos x="0" y="T8"/>
                </a:cxn>
                <a:cxn ang="T60">
                  <a:pos x="0" y="T9"/>
                </a:cxn>
                <a:cxn ang="T61">
                  <a:pos x="0" y="T10"/>
                </a:cxn>
                <a:cxn ang="T62">
                  <a:pos x="0" y="T11"/>
                </a:cxn>
                <a:cxn ang="T63">
                  <a:pos x="0" y="T12"/>
                </a:cxn>
                <a:cxn ang="T64">
                  <a:pos x="0" y="T13"/>
                </a:cxn>
                <a:cxn ang="T65">
                  <a:pos x="0" y="T14"/>
                </a:cxn>
                <a:cxn ang="T66">
                  <a:pos x="0" y="T15"/>
                </a:cxn>
                <a:cxn ang="T67">
                  <a:pos x="0" y="T16"/>
                </a:cxn>
                <a:cxn ang="T68">
                  <a:pos x="0" y="T17"/>
                </a:cxn>
                <a:cxn ang="T69">
                  <a:pos x="0" y="T18"/>
                </a:cxn>
                <a:cxn ang="T70">
                  <a:pos x="0" y="T19"/>
                </a:cxn>
                <a:cxn ang="T71">
                  <a:pos x="0" y="T20"/>
                </a:cxn>
                <a:cxn ang="T72">
                  <a:pos x="0" y="T21"/>
                </a:cxn>
                <a:cxn ang="T73">
                  <a:pos x="0" y="T22"/>
                </a:cxn>
                <a:cxn ang="T74">
                  <a:pos x="0" y="T23"/>
                </a:cxn>
                <a:cxn ang="T75">
                  <a:pos x="0" y="T24"/>
                </a:cxn>
                <a:cxn ang="T76">
                  <a:pos x="0" y="T25"/>
                </a:cxn>
                <a:cxn ang="T77">
                  <a:pos x="0" y="T26"/>
                </a:cxn>
                <a:cxn ang="T78">
                  <a:pos x="0" y="T27"/>
                </a:cxn>
                <a:cxn ang="T79">
                  <a:pos x="0" y="T28"/>
                </a:cxn>
                <a:cxn ang="T80">
                  <a:pos x="0" y="T29"/>
                </a:cxn>
                <a:cxn ang="T81">
                  <a:pos x="0" y="T30"/>
                </a:cxn>
                <a:cxn ang="T82">
                  <a:pos x="0" y="T31"/>
                </a:cxn>
                <a:cxn ang="T83">
                  <a:pos x="0" y="T32"/>
                </a:cxn>
                <a:cxn ang="T84">
                  <a:pos x="0" y="T33"/>
                </a:cxn>
                <a:cxn ang="T85">
                  <a:pos x="0" y="T34"/>
                </a:cxn>
                <a:cxn ang="T86">
                  <a:pos x="0" y="T35"/>
                </a:cxn>
                <a:cxn ang="T87">
                  <a:pos x="0" y="T36"/>
                </a:cxn>
                <a:cxn ang="T88">
                  <a:pos x="0" y="T37"/>
                </a:cxn>
                <a:cxn ang="T89">
                  <a:pos x="0" y="T38"/>
                </a:cxn>
                <a:cxn ang="T90">
                  <a:pos x="0" y="T39"/>
                </a:cxn>
                <a:cxn ang="T91">
                  <a:pos x="0" y="T40"/>
                </a:cxn>
                <a:cxn ang="T92">
                  <a:pos x="0" y="T41"/>
                </a:cxn>
                <a:cxn ang="T93">
                  <a:pos x="0" y="T42"/>
                </a:cxn>
                <a:cxn ang="T94">
                  <a:pos x="0" y="T43"/>
                </a:cxn>
                <a:cxn ang="T95">
                  <a:pos x="0" y="T44"/>
                </a:cxn>
                <a:cxn ang="T96">
                  <a:pos x="0" y="T45"/>
                </a:cxn>
                <a:cxn ang="T97">
                  <a:pos x="0" y="T46"/>
                </a:cxn>
                <a:cxn ang="T98">
                  <a:pos x="0" y="T47"/>
                </a:cxn>
                <a:cxn ang="T99">
                  <a:pos x="0" y="T48"/>
                </a:cxn>
                <a:cxn ang="T100">
                  <a:pos x="0" y="T49"/>
                </a:cxn>
                <a:cxn ang="T101">
                  <a:pos x="0" y="T50"/>
                </a:cxn>
              </a:cxnLst>
              <a:rect l="0" t="T102" r="0" b="T103"/>
              <a:pathLst>
                <a:path h="3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20"/>
                  </a:lnTo>
                  <a:lnTo>
                    <a:pt x="0" y="3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8" name="Freeform 473"/>
            <p:cNvSpPr>
              <a:spLocks/>
            </p:cNvSpPr>
            <p:nvPr/>
          </p:nvSpPr>
          <p:spPr bwMode="auto">
            <a:xfrm rot="-5388437">
              <a:off x="4425" y="3815"/>
              <a:ext cx="8" cy="18"/>
            </a:xfrm>
            <a:custGeom>
              <a:avLst/>
              <a:gdLst>
                <a:gd name="T0" fmla="*/ 0 w 12"/>
                <a:gd name="T1" fmla="*/ 0 h 19"/>
                <a:gd name="T2" fmla="*/ 0 w 12"/>
                <a:gd name="T3" fmla="*/ 0 h 19"/>
                <a:gd name="T4" fmla="*/ 0 w 12"/>
                <a:gd name="T5" fmla="*/ 0 h 19"/>
                <a:gd name="T6" fmla="*/ 0 w 12"/>
                <a:gd name="T7" fmla="*/ 0 h 19"/>
                <a:gd name="T8" fmla="*/ 0 w 12"/>
                <a:gd name="T9" fmla="*/ 0 h 19"/>
                <a:gd name="T10" fmla="*/ 1 w 12"/>
                <a:gd name="T11" fmla="*/ 0 h 19"/>
                <a:gd name="T12" fmla="*/ 1 w 12"/>
                <a:gd name="T13" fmla="*/ 0 h 19"/>
                <a:gd name="T14" fmla="*/ 1 w 12"/>
                <a:gd name="T15" fmla="*/ 0 h 19"/>
                <a:gd name="T16" fmla="*/ 1 w 12"/>
                <a:gd name="T17" fmla="*/ 0 h 19"/>
                <a:gd name="T18" fmla="*/ 1 w 12"/>
                <a:gd name="T19" fmla="*/ 0 h 19"/>
                <a:gd name="T20" fmla="*/ 1 w 12"/>
                <a:gd name="T21" fmla="*/ 0 h 19"/>
                <a:gd name="T22" fmla="*/ 1 w 12"/>
                <a:gd name="T23" fmla="*/ 0 h 19"/>
                <a:gd name="T24" fmla="*/ 1 w 12"/>
                <a:gd name="T25" fmla="*/ 0 h 19"/>
                <a:gd name="T26" fmla="*/ 1 w 12"/>
                <a:gd name="T27" fmla="*/ 0 h 19"/>
                <a:gd name="T28" fmla="*/ 1 w 12"/>
                <a:gd name="T29" fmla="*/ 0 h 19"/>
                <a:gd name="T30" fmla="*/ 1 w 12"/>
                <a:gd name="T31" fmla="*/ 0 h 19"/>
                <a:gd name="T32" fmla="*/ 1 w 12"/>
                <a:gd name="T33" fmla="*/ 0 h 19"/>
                <a:gd name="T34" fmla="*/ 1 w 12"/>
                <a:gd name="T35" fmla="*/ 0 h 19"/>
                <a:gd name="T36" fmla="*/ 1 w 12"/>
                <a:gd name="T37" fmla="*/ 0 h 19"/>
                <a:gd name="T38" fmla="*/ 1 w 12"/>
                <a:gd name="T39" fmla="*/ 9 h 19"/>
                <a:gd name="T40" fmla="*/ 1 w 12"/>
                <a:gd name="T41" fmla="*/ 9 h 19"/>
                <a:gd name="T42" fmla="*/ 1 w 12"/>
                <a:gd name="T43" fmla="*/ 9 h 19"/>
                <a:gd name="T44" fmla="*/ 1 w 12"/>
                <a:gd name="T45" fmla="*/ 9 h 19"/>
                <a:gd name="T46" fmla="*/ 1 w 12"/>
                <a:gd name="T47" fmla="*/ 9 h 19"/>
                <a:gd name="T48" fmla="*/ 1 w 12"/>
                <a:gd name="T49" fmla="*/ 9 h 19"/>
                <a:gd name="T50" fmla="*/ 1 w 12"/>
                <a:gd name="T51" fmla="*/ 9 h 19"/>
                <a:gd name="T52" fmla="*/ 1 w 12"/>
                <a:gd name="T53" fmla="*/ 9 h 19"/>
                <a:gd name="T54" fmla="*/ 1 w 12"/>
                <a:gd name="T55" fmla="*/ 9 h 19"/>
                <a:gd name="T56" fmla="*/ 1 w 12"/>
                <a:gd name="T57" fmla="*/ 9 h 19"/>
                <a:gd name="T58" fmla="*/ 1 w 12"/>
                <a:gd name="T59" fmla="*/ 9 h 19"/>
                <a:gd name="T60" fmla="*/ 1 w 12"/>
                <a:gd name="T61" fmla="*/ 9 h 19"/>
                <a:gd name="T62" fmla="*/ 1 w 12"/>
                <a:gd name="T63" fmla="*/ 9 h 19"/>
                <a:gd name="T64" fmla="*/ 1 w 12"/>
                <a:gd name="T65" fmla="*/ 9 h 19"/>
                <a:gd name="T66" fmla="*/ 1 w 12"/>
                <a:gd name="T67" fmla="*/ 9 h 19"/>
                <a:gd name="T68" fmla="*/ 1 w 12"/>
                <a:gd name="T69" fmla="*/ 9 h 19"/>
                <a:gd name="T70" fmla="*/ 1 w 12"/>
                <a:gd name="T71" fmla="*/ 9 h 19"/>
                <a:gd name="T72" fmla="*/ 1 w 12"/>
                <a:gd name="T73" fmla="*/ 9 h 19"/>
                <a:gd name="T74" fmla="*/ 1 w 12"/>
                <a:gd name="T75" fmla="*/ 9 h 19"/>
                <a:gd name="T76" fmla="*/ 1 w 12"/>
                <a:gd name="T77" fmla="*/ 9 h 19"/>
                <a:gd name="T78" fmla="*/ 1 w 12"/>
                <a:gd name="T79" fmla="*/ 9 h 19"/>
                <a:gd name="T80" fmla="*/ 1 w 12"/>
                <a:gd name="T81" fmla="*/ 9 h 19"/>
                <a:gd name="T82" fmla="*/ 1 w 12"/>
                <a:gd name="T83" fmla="*/ 9 h 19"/>
                <a:gd name="T84" fmla="*/ 1 w 12"/>
                <a:gd name="T85" fmla="*/ 9 h 19"/>
                <a:gd name="T86" fmla="*/ 1 w 12"/>
                <a:gd name="T87" fmla="*/ 9 h 19"/>
                <a:gd name="T88" fmla="*/ 1 w 12"/>
                <a:gd name="T89" fmla="*/ 9 h 19"/>
                <a:gd name="T90" fmla="*/ 1 w 12"/>
                <a:gd name="T91" fmla="*/ 9 h 19"/>
                <a:gd name="T92" fmla="*/ 1 w 12"/>
                <a:gd name="T93" fmla="*/ 9 h 19"/>
                <a:gd name="T94" fmla="*/ 1 w 12"/>
                <a:gd name="T95" fmla="*/ 9 h 19"/>
                <a:gd name="T96" fmla="*/ 1 w 12"/>
                <a:gd name="T97" fmla="*/ 9 h 19"/>
                <a:gd name="T98" fmla="*/ 1 w 12"/>
                <a:gd name="T99" fmla="*/ 9 h 19"/>
                <a:gd name="T100" fmla="*/ 1 w 12"/>
                <a:gd name="T101" fmla="*/ 9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9"/>
                <a:gd name="T155" fmla="*/ 12 w 12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9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9"/>
                  </a:lnTo>
                  <a:lnTo>
                    <a:pt x="12" y="19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9" name="Freeform 474"/>
            <p:cNvSpPr>
              <a:spLocks/>
            </p:cNvSpPr>
            <p:nvPr/>
          </p:nvSpPr>
          <p:spPr bwMode="auto">
            <a:xfrm rot="-5388437">
              <a:off x="4443" y="3807"/>
              <a:ext cx="8" cy="18"/>
            </a:xfrm>
            <a:custGeom>
              <a:avLst/>
              <a:gdLst>
                <a:gd name="T0" fmla="*/ 0 w 11"/>
                <a:gd name="T1" fmla="*/ 0 h 20"/>
                <a:gd name="T2" fmla="*/ 0 w 11"/>
                <a:gd name="T3" fmla="*/ 0 h 20"/>
                <a:gd name="T4" fmla="*/ 0 w 11"/>
                <a:gd name="T5" fmla="*/ 0 h 20"/>
                <a:gd name="T6" fmla="*/ 0 w 11"/>
                <a:gd name="T7" fmla="*/ 0 h 20"/>
                <a:gd name="T8" fmla="*/ 0 w 11"/>
                <a:gd name="T9" fmla="*/ 0 h 20"/>
                <a:gd name="T10" fmla="*/ 0 w 11"/>
                <a:gd name="T11" fmla="*/ 0 h 20"/>
                <a:gd name="T12" fmla="*/ 0 w 11"/>
                <a:gd name="T13" fmla="*/ 0 h 20"/>
                <a:gd name="T14" fmla="*/ 0 w 11"/>
                <a:gd name="T15" fmla="*/ 0 h 20"/>
                <a:gd name="T16" fmla="*/ 0 w 11"/>
                <a:gd name="T17" fmla="*/ 0 h 20"/>
                <a:gd name="T18" fmla="*/ 0 w 11"/>
                <a:gd name="T19" fmla="*/ 0 h 20"/>
                <a:gd name="T20" fmla="*/ 0 w 11"/>
                <a:gd name="T21" fmla="*/ 0 h 20"/>
                <a:gd name="T22" fmla="*/ 0 w 11"/>
                <a:gd name="T23" fmla="*/ 0 h 20"/>
                <a:gd name="T24" fmla="*/ 0 w 11"/>
                <a:gd name="T25" fmla="*/ 5 h 20"/>
                <a:gd name="T26" fmla="*/ 0 w 11"/>
                <a:gd name="T27" fmla="*/ 5 h 20"/>
                <a:gd name="T28" fmla="*/ 0 w 11"/>
                <a:gd name="T29" fmla="*/ 5 h 20"/>
                <a:gd name="T30" fmla="*/ 0 w 11"/>
                <a:gd name="T31" fmla="*/ 5 h 20"/>
                <a:gd name="T32" fmla="*/ 0 w 11"/>
                <a:gd name="T33" fmla="*/ 5 h 20"/>
                <a:gd name="T34" fmla="*/ 0 w 11"/>
                <a:gd name="T35" fmla="*/ 5 h 20"/>
                <a:gd name="T36" fmla="*/ 0 w 11"/>
                <a:gd name="T37" fmla="*/ 5 h 20"/>
                <a:gd name="T38" fmla="*/ 0 w 11"/>
                <a:gd name="T39" fmla="*/ 5 h 20"/>
                <a:gd name="T40" fmla="*/ 0 w 11"/>
                <a:gd name="T41" fmla="*/ 5 h 20"/>
                <a:gd name="T42" fmla="*/ 0 w 11"/>
                <a:gd name="T43" fmla="*/ 5 h 20"/>
                <a:gd name="T44" fmla="*/ 1 w 11"/>
                <a:gd name="T45" fmla="*/ 5 h 20"/>
                <a:gd name="T46" fmla="*/ 1 w 11"/>
                <a:gd name="T47" fmla="*/ 5 h 20"/>
                <a:gd name="T48" fmla="*/ 1 w 11"/>
                <a:gd name="T49" fmla="*/ 5 h 20"/>
                <a:gd name="T50" fmla="*/ 1 w 11"/>
                <a:gd name="T51" fmla="*/ 5 h 20"/>
                <a:gd name="T52" fmla="*/ 1 w 11"/>
                <a:gd name="T53" fmla="*/ 5 h 20"/>
                <a:gd name="T54" fmla="*/ 1 w 11"/>
                <a:gd name="T55" fmla="*/ 5 h 20"/>
                <a:gd name="T56" fmla="*/ 1 w 11"/>
                <a:gd name="T57" fmla="*/ 5 h 20"/>
                <a:gd name="T58" fmla="*/ 1 w 11"/>
                <a:gd name="T59" fmla="*/ 5 h 20"/>
                <a:gd name="T60" fmla="*/ 1 w 11"/>
                <a:gd name="T61" fmla="*/ 5 h 20"/>
                <a:gd name="T62" fmla="*/ 1 w 11"/>
                <a:gd name="T63" fmla="*/ 5 h 20"/>
                <a:gd name="T64" fmla="*/ 1 w 11"/>
                <a:gd name="T65" fmla="*/ 5 h 20"/>
                <a:gd name="T66" fmla="*/ 1 w 11"/>
                <a:gd name="T67" fmla="*/ 5 h 20"/>
                <a:gd name="T68" fmla="*/ 1 w 11"/>
                <a:gd name="T69" fmla="*/ 5 h 20"/>
                <a:gd name="T70" fmla="*/ 1 w 11"/>
                <a:gd name="T71" fmla="*/ 5 h 20"/>
                <a:gd name="T72" fmla="*/ 1 w 11"/>
                <a:gd name="T73" fmla="*/ 5 h 20"/>
                <a:gd name="T74" fmla="*/ 1 w 11"/>
                <a:gd name="T75" fmla="*/ 5 h 20"/>
                <a:gd name="T76" fmla="*/ 1 w 11"/>
                <a:gd name="T77" fmla="*/ 5 h 20"/>
                <a:gd name="T78" fmla="*/ 1 w 11"/>
                <a:gd name="T79" fmla="*/ 5 h 20"/>
                <a:gd name="T80" fmla="*/ 1 w 11"/>
                <a:gd name="T81" fmla="*/ 5 h 20"/>
                <a:gd name="T82" fmla="*/ 1 w 11"/>
                <a:gd name="T83" fmla="*/ 5 h 20"/>
                <a:gd name="T84" fmla="*/ 1 w 11"/>
                <a:gd name="T85" fmla="*/ 5 h 20"/>
                <a:gd name="T86" fmla="*/ 1 w 11"/>
                <a:gd name="T87" fmla="*/ 5 h 20"/>
                <a:gd name="T88" fmla="*/ 1 w 11"/>
                <a:gd name="T89" fmla="*/ 5 h 20"/>
                <a:gd name="T90" fmla="*/ 1 w 11"/>
                <a:gd name="T91" fmla="*/ 5 h 20"/>
                <a:gd name="T92" fmla="*/ 1 w 11"/>
                <a:gd name="T93" fmla="*/ 5 h 20"/>
                <a:gd name="T94" fmla="*/ 1 w 11"/>
                <a:gd name="T95" fmla="*/ 5 h 20"/>
                <a:gd name="T96" fmla="*/ 1 w 11"/>
                <a:gd name="T97" fmla="*/ 5 h 20"/>
                <a:gd name="T98" fmla="*/ 1 w 11"/>
                <a:gd name="T99" fmla="*/ 5 h 20"/>
                <a:gd name="T100" fmla="*/ 1 w 11"/>
                <a:gd name="T101" fmla="*/ 5 h 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20"/>
                <a:gd name="T155" fmla="*/ 11 w 11"/>
                <a:gd name="T156" fmla="*/ 20 h 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2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1" y="10"/>
                  </a:lnTo>
                  <a:lnTo>
                    <a:pt x="11" y="2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0" name="Freeform 475"/>
            <p:cNvSpPr>
              <a:spLocks/>
            </p:cNvSpPr>
            <p:nvPr/>
          </p:nvSpPr>
          <p:spPr bwMode="auto">
            <a:xfrm rot="-5388437">
              <a:off x="4460" y="3798"/>
              <a:ext cx="9" cy="18"/>
            </a:xfrm>
            <a:custGeom>
              <a:avLst/>
              <a:gdLst>
                <a:gd name="T0" fmla="*/ 0 w 12"/>
                <a:gd name="T1" fmla="*/ 0 h 19"/>
                <a:gd name="T2" fmla="*/ 0 w 12"/>
                <a:gd name="T3" fmla="*/ 0 h 19"/>
                <a:gd name="T4" fmla="*/ 0 w 12"/>
                <a:gd name="T5" fmla="*/ 0 h 19"/>
                <a:gd name="T6" fmla="*/ 0 w 12"/>
                <a:gd name="T7" fmla="*/ 0 h 19"/>
                <a:gd name="T8" fmla="*/ 0 w 12"/>
                <a:gd name="T9" fmla="*/ 0 h 19"/>
                <a:gd name="T10" fmla="*/ 0 w 12"/>
                <a:gd name="T11" fmla="*/ 0 h 19"/>
                <a:gd name="T12" fmla="*/ 0 w 12"/>
                <a:gd name="T13" fmla="*/ 0 h 19"/>
                <a:gd name="T14" fmla="*/ 0 w 12"/>
                <a:gd name="T15" fmla="*/ 0 h 19"/>
                <a:gd name="T16" fmla="*/ 0 w 12"/>
                <a:gd name="T17" fmla="*/ 0 h 19"/>
                <a:gd name="T18" fmla="*/ 0 w 12"/>
                <a:gd name="T19" fmla="*/ 0 h 19"/>
                <a:gd name="T20" fmla="*/ 0 w 12"/>
                <a:gd name="T21" fmla="*/ 0 h 19"/>
                <a:gd name="T22" fmla="*/ 0 w 12"/>
                <a:gd name="T23" fmla="*/ 9 h 19"/>
                <a:gd name="T24" fmla="*/ 0 w 12"/>
                <a:gd name="T25" fmla="*/ 9 h 19"/>
                <a:gd name="T26" fmla="*/ 0 w 12"/>
                <a:gd name="T27" fmla="*/ 9 h 19"/>
                <a:gd name="T28" fmla="*/ 0 w 12"/>
                <a:gd name="T29" fmla="*/ 9 h 19"/>
                <a:gd name="T30" fmla="*/ 0 w 12"/>
                <a:gd name="T31" fmla="*/ 9 h 19"/>
                <a:gd name="T32" fmla="*/ 0 w 12"/>
                <a:gd name="T33" fmla="*/ 9 h 19"/>
                <a:gd name="T34" fmla="*/ 0 w 12"/>
                <a:gd name="T35" fmla="*/ 9 h 19"/>
                <a:gd name="T36" fmla="*/ 0 w 12"/>
                <a:gd name="T37" fmla="*/ 9 h 19"/>
                <a:gd name="T38" fmla="*/ 0 w 12"/>
                <a:gd name="T39" fmla="*/ 9 h 19"/>
                <a:gd name="T40" fmla="*/ 0 w 12"/>
                <a:gd name="T41" fmla="*/ 9 h 19"/>
                <a:gd name="T42" fmla="*/ 0 w 12"/>
                <a:gd name="T43" fmla="*/ 9 h 19"/>
                <a:gd name="T44" fmla="*/ 0 w 12"/>
                <a:gd name="T45" fmla="*/ 9 h 19"/>
                <a:gd name="T46" fmla="*/ 0 w 12"/>
                <a:gd name="T47" fmla="*/ 9 h 19"/>
                <a:gd name="T48" fmla="*/ 0 w 12"/>
                <a:gd name="T49" fmla="*/ 9 h 19"/>
                <a:gd name="T50" fmla="*/ 0 w 12"/>
                <a:gd name="T51" fmla="*/ 9 h 19"/>
                <a:gd name="T52" fmla="*/ 0 w 12"/>
                <a:gd name="T53" fmla="*/ 9 h 19"/>
                <a:gd name="T54" fmla="*/ 0 w 12"/>
                <a:gd name="T55" fmla="*/ 9 h 19"/>
                <a:gd name="T56" fmla="*/ 0 w 12"/>
                <a:gd name="T57" fmla="*/ 9 h 19"/>
                <a:gd name="T58" fmla="*/ 0 w 12"/>
                <a:gd name="T59" fmla="*/ 9 h 19"/>
                <a:gd name="T60" fmla="*/ 0 w 12"/>
                <a:gd name="T61" fmla="*/ 9 h 19"/>
                <a:gd name="T62" fmla="*/ 0 w 12"/>
                <a:gd name="T63" fmla="*/ 9 h 19"/>
                <a:gd name="T64" fmla="*/ 0 w 12"/>
                <a:gd name="T65" fmla="*/ 9 h 19"/>
                <a:gd name="T66" fmla="*/ 0 w 12"/>
                <a:gd name="T67" fmla="*/ 9 h 19"/>
                <a:gd name="T68" fmla="*/ 0 w 12"/>
                <a:gd name="T69" fmla="*/ 9 h 19"/>
                <a:gd name="T70" fmla="*/ 0 w 12"/>
                <a:gd name="T71" fmla="*/ 9 h 19"/>
                <a:gd name="T72" fmla="*/ 0 w 12"/>
                <a:gd name="T73" fmla="*/ 9 h 19"/>
                <a:gd name="T74" fmla="*/ 0 w 12"/>
                <a:gd name="T75" fmla="*/ 9 h 19"/>
                <a:gd name="T76" fmla="*/ 0 w 12"/>
                <a:gd name="T77" fmla="*/ 9 h 19"/>
                <a:gd name="T78" fmla="*/ 2 w 12"/>
                <a:gd name="T79" fmla="*/ 9 h 19"/>
                <a:gd name="T80" fmla="*/ 2 w 12"/>
                <a:gd name="T81" fmla="*/ 9 h 19"/>
                <a:gd name="T82" fmla="*/ 2 w 12"/>
                <a:gd name="T83" fmla="*/ 9 h 19"/>
                <a:gd name="T84" fmla="*/ 2 w 12"/>
                <a:gd name="T85" fmla="*/ 9 h 19"/>
                <a:gd name="T86" fmla="*/ 2 w 12"/>
                <a:gd name="T87" fmla="*/ 9 h 19"/>
                <a:gd name="T88" fmla="*/ 2 w 12"/>
                <a:gd name="T89" fmla="*/ 9 h 19"/>
                <a:gd name="T90" fmla="*/ 2 w 12"/>
                <a:gd name="T91" fmla="*/ 9 h 19"/>
                <a:gd name="T92" fmla="*/ 2 w 12"/>
                <a:gd name="T93" fmla="*/ 9 h 19"/>
                <a:gd name="T94" fmla="*/ 2 w 12"/>
                <a:gd name="T95" fmla="*/ 9 h 19"/>
                <a:gd name="T96" fmla="*/ 2 w 12"/>
                <a:gd name="T97" fmla="*/ 9 h 19"/>
                <a:gd name="T98" fmla="*/ 2 w 12"/>
                <a:gd name="T99" fmla="*/ 9 h 19"/>
                <a:gd name="T100" fmla="*/ 2 w 12"/>
                <a:gd name="T101" fmla="*/ 9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9"/>
                <a:gd name="T155" fmla="*/ 12 w 12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9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19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1" name="Freeform 476"/>
            <p:cNvSpPr>
              <a:spLocks/>
            </p:cNvSpPr>
            <p:nvPr/>
          </p:nvSpPr>
          <p:spPr bwMode="auto">
            <a:xfrm rot="-5388437">
              <a:off x="4478" y="3797"/>
              <a:ext cx="1" cy="9"/>
            </a:xfrm>
            <a:custGeom>
              <a:avLst/>
              <a:gdLst>
                <a:gd name="T0" fmla="*/ 0 w 1"/>
                <a:gd name="T1" fmla="*/ 0 h 10"/>
                <a:gd name="T2" fmla="*/ 0 w 1"/>
                <a:gd name="T3" fmla="*/ 0 h 10"/>
                <a:gd name="T4" fmla="*/ 0 w 1"/>
                <a:gd name="T5" fmla="*/ 0 h 10"/>
                <a:gd name="T6" fmla="*/ 0 w 1"/>
                <a:gd name="T7" fmla="*/ 0 h 10"/>
                <a:gd name="T8" fmla="*/ 0 w 1"/>
                <a:gd name="T9" fmla="*/ 0 h 10"/>
                <a:gd name="T10" fmla="*/ 0 w 1"/>
                <a:gd name="T11" fmla="*/ 0 h 10"/>
                <a:gd name="T12" fmla="*/ 0 w 1"/>
                <a:gd name="T13" fmla="*/ 0 h 10"/>
                <a:gd name="T14" fmla="*/ 0 w 1"/>
                <a:gd name="T15" fmla="*/ 0 h 10"/>
                <a:gd name="T16" fmla="*/ 0 w 1"/>
                <a:gd name="T17" fmla="*/ 0 h 10"/>
                <a:gd name="T18" fmla="*/ 0 w 1"/>
                <a:gd name="T19" fmla="*/ 0 h 10"/>
                <a:gd name="T20" fmla="*/ 0 w 1"/>
                <a:gd name="T21" fmla="*/ 0 h 10"/>
                <a:gd name="T22" fmla="*/ 0 w 1"/>
                <a:gd name="T23" fmla="*/ 0 h 10"/>
                <a:gd name="T24" fmla="*/ 0 w 1"/>
                <a:gd name="T25" fmla="*/ 0 h 10"/>
                <a:gd name="T26" fmla="*/ 0 w 1"/>
                <a:gd name="T27" fmla="*/ 0 h 10"/>
                <a:gd name="T28" fmla="*/ 0 w 1"/>
                <a:gd name="T29" fmla="*/ 0 h 10"/>
                <a:gd name="T30" fmla="*/ 0 w 1"/>
                <a:gd name="T31" fmla="*/ 0 h 10"/>
                <a:gd name="T32" fmla="*/ 0 w 1"/>
                <a:gd name="T33" fmla="*/ 0 h 10"/>
                <a:gd name="T34" fmla="*/ 0 w 1"/>
                <a:gd name="T35" fmla="*/ 0 h 10"/>
                <a:gd name="T36" fmla="*/ 0 w 1"/>
                <a:gd name="T37" fmla="*/ 0 h 10"/>
                <a:gd name="T38" fmla="*/ 0 w 1"/>
                <a:gd name="T39" fmla="*/ 0 h 10"/>
                <a:gd name="T40" fmla="*/ 0 w 1"/>
                <a:gd name="T41" fmla="*/ 0 h 10"/>
                <a:gd name="T42" fmla="*/ 0 w 1"/>
                <a:gd name="T43" fmla="*/ 0 h 10"/>
                <a:gd name="T44" fmla="*/ 0 w 1"/>
                <a:gd name="T45" fmla="*/ 0 h 10"/>
                <a:gd name="T46" fmla="*/ 0 w 1"/>
                <a:gd name="T47" fmla="*/ 0 h 10"/>
                <a:gd name="T48" fmla="*/ 0 w 1"/>
                <a:gd name="T49" fmla="*/ 0 h 10"/>
                <a:gd name="T50" fmla="*/ 0 w 1"/>
                <a:gd name="T51" fmla="*/ 0 h 10"/>
                <a:gd name="T52" fmla="*/ 0 w 1"/>
                <a:gd name="T53" fmla="*/ 5 h 10"/>
                <a:gd name="T54" fmla="*/ 0 w 1"/>
                <a:gd name="T55" fmla="*/ 5 h 10"/>
                <a:gd name="T56" fmla="*/ 0 w 1"/>
                <a:gd name="T57" fmla="*/ 5 h 10"/>
                <a:gd name="T58" fmla="*/ 0 w 1"/>
                <a:gd name="T59" fmla="*/ 5 h 10"/>
                <a:gd name="T60" fmla="*/ 0 w 1"/>
                <a:gd name="T61" fmla="*/ 5 h 10"/>
                <a:gd name="T62" fmla="*/ 0 w 1"/>
                <a:gd name="T63" fmla="*/ 5 h 10"/>
                <a:gd name="T64" fmla="*/ 0 w 1"/>
                <a:gd name="T65" fmla="*/ 5 h 10"/>
                <a:gd name="T66" fmla="*/ 0 w 1"/>
                <a:gd name="T67" fmla="*/ 5 h 10"/>
                <a:gd name="T68" fmla="*/ 0 w 1"/>
                <a:gd name="T69" fmla="*/ 5 h 10"/>
                <a:gd name="T70" fmla="*/ 0 w 1"/>
                <a:gd name="T71" fmla="*/ 5 h 10"/>
                <a:gd name="T72" fmla="*/ 0 w 1"/>
                <a:gd name="T73" fmla="*/ 5 h 10"/>
                <a:gd name="T74" fmla="*/ 0 w 1"/>
                <a:gd name="T75" fmla="*/ 5 h 10"/>
                <a:gd name="T76" fmla="*/ 0 w 1"/>
                <a:gd name="T77" fmla="*/ 5 h 10"/>
                <a:gd name="T78" fmla="*/ 0 w 1"/>
                <a:gd name="T79" fmla="*/ 5 h 10"/>
                <a:gd name="T80" fmla="*/ 0 w 1"/>
                <a:gd name="T81" fmla="*/ 5 h 10"/>
                <a:gd name="T82" fmla="*/ 0 w 1"/>
                <a:gd name="T83" fmla="*/ 5 h 10"/>
                <a:gd name="T84" fmla="*/ 0 w 1"/>
                <a:gd name="T85" fmla="*/ 5 h 10"/>
                <a:gd name="T86" fmla="*/ 0 w 1"/>
                <a:gd name="T87" fmla="*/ 5 h 10"/>
                <a:gd name="T88" fmla="*/ 0 w 1"/>
                <a:gd name="T89" fmla="*/ 5 h 10"/>
                <a:gd name="T90" fmla="*/ 0 w 1"/>
                <a:gd name="T91" fmla="*/ 5 h 10"/>
                <a:gd name="T92" fmla="*/ 0 w 1"/>
                <a:gd name="T93" fmla="*/ 5 h 10"/>
                <a:gd name="T94" fmla="*/ 0 w 1"/>
                <a:gd name="T95" fmla="*/ 5 h 10"/>
                <a:gd name="T96" fmla="*/ 0 w 1"/>
                <a:gd name="T97" fmla="*/ 5 h 10"/>
                <a:gd name="T98" fmla="*/ 0 w 1"/>
                <a:gd name="T99" fmla="*/ 5 h 10"/>
                <a:gd name="T100" fmla="*/ 0 w 1"/>
                <a:gd name="T101" fmla="*/ 5 h 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"/>
                <a:gd name="T154" fmla="*/ 0 h 10"/>
                <a:gd name="T155" fmla="*/ 1 w 1"/>
                <a:gd name="T156" fmla="*/ 10 h 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" h="1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2" name="Freeform 477"/>
            <p:cNvSpPr>
              <a:spLocks/>
            </p:cNvSpPr>
            <p:nvPr/>
          </p:nvSpPr>
          <p:spPr bwMode="auto">
            <a:xfrm rot="-5388437">
              <a:off x="4484" y="3794"/>
              <a:ext cx="8" cy="9"/>
            </a:xfrm>
            <a:custGeom>
              <a:avLst/>
              <a:gdLst>
                <a:gd name="T0" fmla="*/ 0 w 11"/>
                <a:gd name="T1" fmla="*/ 0 h 10"/>
                <a:gd name="T2" fmla="*/ 0 w 11"/>
                <a:gd name="T3" fmla="*/ 0 h 10"/>
                <a:gd name="T4" fmla="*/ 0 w 11"/>
                <a:gd name="T5" fmla="*/ 0 h 10"/>
                <a:gd name="T6" fmla="*/ 0 w 11"/>
                <a:gd name="T7" fmla="*/ 0 h 10"/>
                <a:gd name="T8" fmla="*/ 0 w 11"/>
                <a:gd name="T9" fmla="*/ 0 h 10"/>
                <a:gd name="T10" fmla="*/ 0 w 11"/>
                <a:gd name="T11" fmla="*/ 0 h 10"/>
                <a:gd name="T12" fmla="*/ 0 w 11"/>
                <a:gd name="T13" fmla="*/ 0 h 10"/>
                <a:gd name="T14" fmla="*/ 1 w 11"/>
                <a:gd name="T15" fmla="*/ 0 h 10"/>
                <a:gd name="T16" fmla="*/ 1 w 11"/>
                <a:gd name="T17" fmla="*/ 0 h 10"/>
                <a:gd name="T18" fmla="*/ 1 w 11"/>
                <a:gd name="T19" fmla="*/ 0 h 10"/>
                <a:gd name="T20" fmla="*/ 1 w 11"/>
                <a:gd name="T21" fmla="*/ 0 h 10"/>
                <a:gd name="T22" fmla="*/ 1 w 11"/>
                <a:gd name="T23" fmla="*/ 0 h 10"/>
                <a:gd name="T24" fmla="*/ 1 w 11"/>
                <a:gd name="T25" fmla="*/ 0 h 10"/>
                <a:gd name="T26" fmla="*/ 1 w 11"/>
                <a:gd name="T27" fmla="*/ 0 h 10"/>
                <a:gd name="T28" fmla="*/ 1 w 11"/>
                <a:gd name="T29" fmla="*/ 0 h 10"/>
                <a:gd name="T30" fmla="*/ 1 w 11"/>
                <a:gd name="T31" fmla="*/ 0 h 10"/>
                <a:gd name="T32" fmla="*/ 1 w 11"/>
                <a:gd name="T33" fmla="*/ 0 h 10"/>
                <a:gd name="T34" fmla="*/ 1 w 11"/>
                <a:gd name="T35" fmla="*/ 0 h 10"/>
                <a:gd name="T36" fmla="*/ 1 w 11"/>
                <a:gd name="T37" fmla="*/ 0 h 10"/>
                <a:gd name="T38" fmla="*/ 1 w 11"/>
                <a:gd name="T39" fmla="*/ 0 h 10"/>
                <a:gd name="T40" fmla="*/ 1 w 11"/>
                <a:gd name="T41" fmla="*/ 0 h 10"/>
                <a:gd name="T42" fmla="*/ 1 w 11"/>
                <a:gd name="T43" fmla="*/ 0 h 10"/>
                <a:gd name="T44" fmla="*/ 1 w 11"/>
                <a:gd name="T45" fmla="*/ 0 h 10"/>
                <a:gd name="T46" fmla="*/ 1 w 11"/>
                <a:gd name="T47" fmla="*/ 0 h 10"/>
                <a:gd name="T48" fmla="*/ 1 w 11"/>
                <a:gd name="T49" fmla="*/ 0 h 10"/>
                <a:gd name="T50" fmla="*/ 1 w 11"/>
                <a:gd name="T51" fmla="*/ 5 h 10"/>
                <a:gd name="T52" fmla="*/ 1 w 11"/>
                <a:gd name="T53" fmla="*/ 5 h 10"/>
                <a:gd name="T54" fmla="*/ 1 w 11"/>
                <a:gd name="T55" fmla="*/ 5 h 10"/>
                <a:gd name="T56" fmla="*/ 1 w 11"/>
                <a:gd name="T57" fmla="*/ 5 h 10"/>
                <a:gd name="T58" fmla="*/ 1 w 11"/>
                <a:gd name="T59" fmla="*/ 5 h 10"/>
                <a:gd name="T60" fmla="*/ 1 w 11"/>
                <a:gd name="T61" fmla="*/ 5 h 10"/>
                <a:gd name="T62" fmla="*/ 1 w 11"/>
                <a:gd name="T63" fmla="*/ 5 h 10"/>
                <a:gd name="T64" fmla="*/ 1 w 11"/>
                <a:gd name="T65" fmla="*/ 5 h 10"/>
                <a:gd name="T66" fmla="*/ 1 w 11"/>
                <a:gd name="T67" fmla="*/ 5 h 10"/>
                <a:gd name="T68" fmla="*/ 1 w 11"/>
                <a:gd name="T69" fmla="*/ 5 h 10"/>
                <a:gd name="T70" fmla="*/ 1 w 11"/>
                <a:gd name="T71" fmla="*/ 5 h 10"/>
                <a:gd name="T72" fmla="*/ 1 w 11"/>
                <a:gd name="T73" fmla="*/ 5 h 10"/>
                <a:gd name="T74" fmla="*/ 1 w 11"/>
                <a:gd name="T75" fmla="*/ 5 h 10"/>
                <a:gd name="T76" fmla="*/ 1 w 11"/>
                <a:gd name="T77" fmla="*/ 5 h 10"/>
                <a:gd name="T78" fmla="*/ 1 w 11"/>
                <a:gd name="T79" fmla="*/ 5 h 10"/>
                <a:gd name="T80" fmla="*/ 1 w 11"/>
                <a:gd name="T81" fmla="*/ 5 h 10"/>
                <a:gd name="T82" fmla="*/ 1 w 11"/>
                <a:gd name="T83" fmla="*/ 5 h 10"/>
                <a:gd name="T84" fmla="*/ 1 w 11"/>
                <a:gd name="T85" fmla="*/ 5 h 10"/>
                <a:gd name="T86" fmla="*/ 1 w 11"/>
                <a:gd name="T87" fmla="*/ 5 h 10"/>
                <a:gd name="T88" fmla="*/ 1 w 11"/>
                <a:gd name="T89" fmla="*/ 5 h 10"/>
                <a:gd name="T90" fmla="*/ 1 w 11"/>
                <a:gd name="T91" fmla="*/ 5 h 10"/>
                <a:gd name="T92" fmla="*/ 1 w 11"/>
                <a:gd name="T93" fmla="*/ 5 h 10"/>
                <a:gd name="T94" fmla="*/ 1 w 11"/>
                <a:gd name="T95" fmla="*/ 5 h 10"/>
                <a:gd name="T96" fmla="*/ 1 w 11"/>
                <a:gd name="T97" fmla="*/ 5 h 10"/>
                <a:gd name="T98" fmla="*/ 1 w 11"/>
                <a:gd name="T99" fmla="*/ 5 h 10"/>
                <a:gd name="T100" fmla="*/ 1 w 11"/>
                <a:gd name="T101" fmla="*/ 5 h 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10"/>
                <a:gd name="T155" fmla="*/ 11 w 11"/>
                <a:gd name="T156" fmla="*/ 10 h 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10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1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3" name="Freeform 478"/>
            <p:cNvSpPr>
              <a:spLocks/>
            </p:cNvSpPr>
            <p:nvPr/>
          </p:nvSpPr>
          <p:spPr bwMode="auto">
            <a:xfrm rot="-5388437">
              <a:off x="4489" y="3790"/>
              <a:ext cx="8" cy="1"/>
            </a:xfrm>
            <a:custGeom>
              <a:avLst/>
              <a:gdLst>
                <a:gd name="T0" fmla="*/ 0 w 12"/>
                <a:gd name="T1" fmla="*/ 0 h 1"/>
                <a:gd name="T2" fmla="*/ 0 w 12"/>
                <a:gd name="T3" fmla="*/ 0 h 1"/>
                <a:gd name="T4" fmla="*/ 0 w 12"/>
                <a:gd name="T5" fmla="*/ 0 h 1"/>
                <a:gd name="T6" fmla="*/ 0 w 12"/>
                <a:gd name="T7" fmla="*/ 0 h 1"/>
                <a:gd name="T8" fmla="*/ 0 w 12"/>
                <a:gd name="T9" fmla="*/ 0 h 1"/>
                <a:gd name="T10" fmla="*/ 0 w 12"/>
                <a:gd name="T11" fmla="*/ 0 h 1"/>
                <a:gd name="T12" fmla="*/ 0 w 12"/>
                <a:gd name="T13" fmla="*/ 0 h 1"/>
                <a:gd name="T14" fmla="*/ 0 w 12"/>
                <a:gd name="T15" fmla="*/ 0 h 1"/>
                <a:gd name="T16" fmla="*/ 0 w 12"/>
                <a:gd name="T17" fmla="*/ 0 h 1"/>
                <a:gd name="T18" fmla="*/ 0 w 12"/>
                <a:gd name="T19" fmla="*/ 0 h 1"/>
                <a:gd name="T20" fmla="*/ 0 w 12"/>
                <a:gd name="T21" fmla="*/ 0 h 1"/>
                <a:gd name="T22" fmla="*/ 0 w 12"/>
                <a:gd name="T23" fmla="*/ 0 h 1"/>
                <a:gd name="T24" fmla="*/ 0 w 12"/>
                <a:gd name="T25" fmla="*/ 0 h 1"/>
                <a:gd name="T26" fmla="*/ 0 w 12"/>
                <a:gd name="T27" fmla="*/ 0 h 1"/>
                <a:gd name="T28" fmla="*/ 0 w 12"/>
                <a:gd name="T29" fmla="*/ 0 h 1"/>
                <a:gd name="T30" fmla="*/ 0 w 12"/>
                <a:gd name="T31" fmla="*/ 0 h 1"/>
                <a:gd name="T32" fmla="*/ 0 w 12"/>
                <a:gd name="T33" fmla="*/ 0 h 1"/>
                <a:gd name="T34" fmla="*/ 0 w 12"/>
                <a:gd name="T35" fmla="*/ 0 h 1"/>
                <a:gd name="T36" fmla="*/ 0 w 12"/>
                <a:gd name="T37" fmla="*/ 0 h 1"/>
                <a:gd name="T38" fmla="*/ 0 w 12"/>
                <a:gd name="T39" fmla="*/ 0 h 1"/>
                <a:gd name="T40" fmla="*/ 0 w 12"/>
                <a:gd name="T41" fmla="*/ 0 h 1"/>
                <a:gd name="T42" fmla="*/ 0 w 12"/>
                <a:gd name="T43" fmla="*/ 0 h 1"/>
                <a:gd name="T44" fmla="*/ 1 w 12"/>
                <a:gd name="T45" fmla="*/ 0 h 1"/>
                <a:gd name="T46" fmla="*/ 1 w 12"/>
                <a:gd name="T47" fmla="*/ 0 h 1"/>
                <a:gd name="T48" fmla="*/ 1 w 12"/>
                <a:gd name="T49" fmla="*/ 0 h 1"/>
                <a:gd name="T50" fmla="*/ 1 w 12"/>
                <a:gd name="T51" fmla="*/ 0 h 1"/>
                <a:gd name="T52" fmla="*/ 1 w 12"/>
                <a:gd name="T53" fmla="*/ 0 h 1"/>
                <a:gd name="T54" fmla="*/ 1 w 12"/>
                <a:gd name="T55" fmla="*/ 0 h 1"/>
                <a:gd name="T56" fmla="*/ 1 w 12"/>
                <a:gd name="T57" fmla="*/ 0 h 1"/>
                <a:gd name="T58" fmla="*/ 1 w 12"/>
                <a:gd name="T59" fmla="*/ 0 h 1"/>
                <a:gd name="T60" fmla="*/ 1 w 12"/>
                <a:gd name="T61" fmla="*/ 0 h 1"/>
                <a:gd name="T62" fmla="*/ 1 w 12"/>
                <a:gd name="T63" fmla="*/ 0 h 1"/>
                <a:gd name="T64" fmla="*/ 1 w 12"/>
                <a:gd name="T65" fmla="*/ 0 h 1"/>
                <a:gd name="T66" fmla="*/ 1 w 12"/>
                <a:gd name="T67" fmla="*/ 0 h 1"/>
                <a:gd name="T68" fmla="*/ 1 w 12"/>
                <a:gd name="T69" fmla="*/ 0 h 1"/>
                <a:gd name="T70" fmla="*/ 1 w 12"/>
                <a:gd name="T71" fmla="*/ 0 h 1"/>
                <a:gd name="T72" fmla="*/ 1 w 12"/>
                <a:gd name="T73" fmla="*/ 0 h 1"/>
                <a:gd name="T74" fmla="*/ 1 w 12"/>
                <a:gd name="T75" fmla="*/ 0 h 1"/>
                <a:gd name="T76" fmla="*/ 1 w 12"/>
                <a:gd name="T77" fmla="*/ 0 h 1"/>
                <a:gd name="T78" fmla="*/ 1 w 12"/>
                <a:gd name="T79" fmla="*/ 0 h 1"/>
                <a:gd name="T80" fmla="*/ 1 w 12"/>
                <a:gd name="T81" fmla="*/ 0 h 1"/>
                <a:gd name="T82" fmla="*/ 1 w 12"/>
                <a:gd name="T83" fmla="*/ 0 h 1"/>
                <a:gd name="T84" fmla="*/ 1 w 12"/>
                <a:gd name="T85" fmla="*/ 0 h 1"/>
                <a:gd name="T86" fmla="*/ 1 w 12"/>
                <a:gd name="T87" fmla="*/ 0 h 1"/>
                <a:gd name="T88" fmla="*/ 1 w 12"/>
                <a:gd name="T89" fmla="*/ 0 h 1"/>
                <a:gd name="T90" fmla="*/ 1 w 12"/>
                <a:gd name="T91" fmla="*/ 0 h 1"/>
                <a:gd name="T92" fmla="*/ 1 w 12"/>
                <a:gd name="T93" fmla="*/ 0 h 1"/>
                <a:gd name="T94" fmla="*/ 1 w 12"/>
                <a:gd name="T95" fmla="*/ 0 h 1"/>
                <a:gd name="T96" fmla="*/ 1 w 12"/>
                <a:gd name="T97" fmla="*/ 0 h 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2"/>
                <a:gd name="T148" fmla="*/ 0 h 1"/>
                <a:gd name="T149" fmla="*/ 12 w 12"/>
                <a:gd name="T150" fmla="*/ 1 h 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2" h="1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4" name="Freeform 479"/>
            <p:cNvSpPr>
              <a:spLocks/>
            </p:cNvSpPr>
            <p:nvPr/>
          </p:nvSpPr>
          <p:spPr bwMode="auto">
            <a:xfrm rot="-5388437">
              <a:off x="4492" y="378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w 1"/>
                <a:gd name="T21" fmla="*/ 0 h 1"/>
                <a:gd name="T22" fmla="*/ 0 w 1"/>
                <a:gd name="T23" fmla="*/ 0 h 1"/>
                <a:gd name="T24" fmla="*/ 0 w 1"/>
                <a:gd name="T25" fmla="*/ 0 h 1"/>
                <a:gd name="T26" fmla="*/ 0 w 1"/>
                <a:gd name="T27" fmla="*/ 0 h 1"/>
                <a:gd name="T28" fmla="*/ 0 w 1"/>
                <a:gd name="T29" fmla="*/ 0 h 1"/>
                <a:gd name="T30" fmla="*/ 0 w 1"/>
                <a:gd name="T31" fmla="*/ 0 h 1"/>
                <a:gd name="T32" fmla="*/ 0 w 1"/>
                <a:gd name="T33" fmla="*/ 0 h 1"/>
                <a:gd name="T34" fmla="*/ 0 w 1"/>
                <a:gd name="T35" fmla="*/ 0 h 1"/>
                <a:gd name="T36" fmla="*/ 0 w 1"/>
                <a:gd name="T37" fmla="*/ 0 h 1"/>
                <a:gd name="T38" fmla="*/ 0 w 1"/>
                <a:gd name="T39" fmla="*/ 0 h 1"/>
                <a:gd name="T40" fmla="*/ 0 w 1"/>
                <a:gd name="T41" fmla="*/ 0 h 1"/>
                <a:gd name="T42" fmla="*/ 0 w 1"/>
                <a:gd name="T43" fmla="*/ 0 h 1"/>
                <a:gd name="T44" fmla="*/ 0 w 1"/>
                <a:gd name="T45" fmla="*/ 0 h 1"/>
                <a:gd name="T46" fmla="*/ 0 w 1"/>
                <a:gd name="T47" fmla="*/ 0 h 1"/>
                <a:gd name="T48" fmla="*/ 0 w 1"/>
                <a:gd name="T49" fmla="*/ 0 h 1"/>
                <a:gd name="T50" fmla="*/ 0 w 1"/>
                <a:gd name="T51" fmla="*/ 0 h 1"/>
                <a:gd name="T52" fmla="*/ 0 w 1"/>
                <a:gd name="T53" fmla="*/ 0 h 1"/>
                <a:gd name="T54" fmla="*/ 0 w 1"/>
                <a:gd name="T55" fmla="*/ 0 h 1"/>
                <a:gd name="T56" fmla="*/ 0 w 1"/>
                <a:gd name="T57" fmla="*/ 0 h 1"/>
                <a:gd name="T58" fmla="*/ 0 w 1"/>
                <a:gd name="T59" fmla="*/ 0 h 1"/>
                <a:gd name="T60" fmla="*/ 0 w 1"/>
                <a:gd name="T61" fmla="*/ 0 h 1"/>
                <a:gd name="T62" fmla="*/ 0 w 1"/>
                <a:gd name="T63" fmla="*/ 0 h 1"/>
                <a:gd name="T64" fmla="*/ 0 w 1"/>
                <a:gd name="T65" fmla="*/ 0 h 1"/>
                <a:gd name="T66" fmla="*/ 0 w 1"/>
                <a:gd name="T67" fmla="*/ 0 h 1"/>
                <a:gd name="T68" fmla="*/ 0 w 1"/>
                <a:gd name="T69" fmla="*/ 0 h 1"/>
                <a:gd name="T70" fmla="*/ 0 w 1"/>
                <a:gd name="T71" fmla="*/ 0 h 1"/>
                <a:gd name="T72" fmla="*/ 0 w 1"/>
                <a:gd name="T73" fmla="*/ 0 h 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"/>
                <a:gd name="T112" fmla="*/ 0 h 1"/>
                <a:gd name="T113" fmla="*/ 1 w 1"/>
                <a:gd name="T114" fmla="*/ 1 h 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5" name="Freeform 480"/>
            <p:cNvSpPr>
              <a:spLocks/>
            </p:cNvSpPr>
            <p:nvPr/>
          </p:nvSpPr>
          <p:spPr bwMode="auto">
            <a:xfrm rot="-5388437">
              <a:off x="4488" y="3781"/>
              <a:ext cx="9" cy="1"/>
            </a:xfrm>
            <a:custGeom>
              <a:avLst/>
              <a:gdLst>
                <a:gd name="T0" fmla="*/ 0 w 12"/>
                <a:gd name="T1" fmla="*/ 0 h 1"/>
                <a:gd name="T2" fmla="*/ 0 w 12"/>
                <a:gd name="T3" fmla="*/ 0 h 1"/>
                <a:gd name="T4" fmla="*/ 0 w 12"/>
                <a:gd name="T5" fmla="*/ 0 h 1"/>
                <a:gd name="T6" fmla="*/ 0 w 12"/>
                <a:gd name="T7" fmla="*/ 0 h 1"/>
                <a:gd name="T8" fmla="*/ 0 w 12"/>
                <a:gd name="T9" fmla="*/ 0 h 1"/>
                <a:gd name="T10" fmla="*/ 0 w 12"/>
                <a:gd name="T11" fmla="*/ 0 h 1"/>
                <a:gd name="T12" fmla="*/ 0 w 12"/>
                <a:gd name="T13" fmla="*/ 0 h 1"/>
                <a:gd name="T14" fmla="*/ 0 w 12"/>
                <a:gd name="T15" fmla="*/ 0 h 1"/>
                <a:gd name="T16" fmla="*/ 0 w 12"/>
                <a:gd name="T17" fmla="*/ 0 h 1"/>
                <a:gd name="T18" fmla="*/ 0 w 12"/>
                <a:gd name="T19" fmla="*/ 0 h 1"/>
                <a:gd name="T20" fmla="*/ 0 w 12"/>
                <a:gd name="T21" fmla="*/ 0 h 1"/>
                <a:gd name="T22" fmla="*/ 0 w 12"/>
                <a:gd name="T23" fmla="*/ 0 h 1"/>
                <a:gd name="T24" fmla="*/ 0 w 12"/>
                <a:gd name="T25" fmla="*/ 0 h 1"/>
                <a:gd name="T26" fmla="*/ 0 w 12"/>
                <a:gd name="T27" fmla="*/ 0 h 1"/>
                <a:gd name="T28" fmla="*/ 0 w 12"/>
                <a:gd name="T29" fmla="*/ 0 h 1"/>
                <a:gd name="T30" fmla="*/ 0 w 12"/>
                <a:gd name="T31" fmla="*/ 0 h 1"/>
                <a:gd name="T32" fmla="*/ 0 w 12"/>
                <a:gd name="T33" fmla="*/ 0 h 1"/>
                <a:gd name="T34" fmla="*/ 0 w 12"/>
                <a:gd name="T35" fmla="*/ 0 h 1"/>
                <a:gd name="T36" fmla="*/ 2 w 12"/>
                <a:gd name="T37" fmla="*/ 0 h 1"/>
                <a:gd name="T38" fmla="*/ 2 w 12"/>
                <a:gd name="T39" fmla="*/ 0 h 1"/>
                <a:gd name="T40" fmla="*/ 2 w 12"/>
                <a:gd name="T41" fmla="*/ 0 h 1"/>
                <a:gd name="T42" fmla="*/ 2 w 12"/>
                <a:gd name="T43" fmla="*/ 0 h 1"/>
                <a:gd name="T44" fmla="*/ 2 w 12"/>
                <a:gd name="T45" fmla="*/ 0 h 1"/>
                <a:gd name="T46" fmla="*/ 2 w 12"/>
                <a:gd name="T47" fmla="*/ 0 h 1"/>
                <a:gd name="T48" fmla="*/ 2 w 12"/>
                <a:gd name="T49" fmla="*/ 0 h 1"/>
                <a:gd name="T50" fmla="*/ 2 w 12"/>
                <a:gd name="T51" fmla="*/ 0 h 1"/>
                <a:gd name="T52" fmla="*/ 2 w 12"/>
                <a:gd name="T53" fmla="*/ 0 h 1"/>
                <a:gd name="T54" fmla="*/ 2 w 12"/>
                <a:gd name="T55" fmla="*/ 0 h 1"/>
                <a:gd name="T56" fmla="*/ 2 w 12"/>
                <a:gd name="T57" fmla="*/ 0 h 1"/>
                <a:gd name="T58" fmla="*/ 2 w 12"/>
                <a:gd name="T59" fmla="*/ 0 h 1"/>
                <a:gd name="T60" fmla="*/ 2 w 12"/>
                <a:gd name="T61" fmla="*/ 0 h 1"/>
                <a:gd name="T62" fmla="*/ 2 w 12"/>
                <a:gd name="T63" fmla="*/ 0 h 1"/>
                <a:gd name="T64" fmla="*/ 2 w 12"/>
                <a:gd name="T65" fmla="*/ 0 h 1"/>
                <a:gd name="T66" fmla="*/ 2 w 12"/>
                <a:gd name="T67" fmla="*/ 0 h 1"/>
                <a:gd name="T68" fmla="*/ 2 w 12"/>
                <a:gd name="T69" fmla="*/ 0 h 1"/>
                <a:gd name="T70" fmla="*/ 2 w 12"/>
                <a:gd name="T71" fmla="*/ 0 h 1"/>
                <a:gd name="T72" fmla="*/ 2 w 12"/>
                <a:gd name="T73" fmla="*/ 0 h 1"/>
                <a:gd name="T74" fmla="*/ 2 w 12"/>
                <a:gd name="T75" fmla="*/ 0 h 1"/>
                <a:gd name="T76" fmla="*/ 2 w 12"/>
                <a:gd name="T77" fmla="*/ 0 h 1"/>
                <a:gd name="T78" fmla="*/ 2 w 12"/>
                <a:gd name="T79" fmla="*/ 0 h 1"/>
                <a:gd name="T80" fmla="*/ 2 w 12"/>
                <a:gd name="T81" fmla="*/ 0 h 1"/>
                <a:gd name="T82" fmla="*/ 2 w 12"/>
                <a:gd name="T83" fmla="*/ 0 h 1"/>
                <a:gd name="T84" fmla="*/ 2 w 12"/>
                <a:gd name="T85" fmla="*/ 0 h 1"/>
                <a:gd name="T86" fmla="*/ 2 w 12"/>
                <a:gd name="T87" fmla="*/ 0 h 1"/>
                <a:gd name="T88" fmla="*/ 2 w 12"/>
                <a:gd name="T89" fmla="*/ 0 h 1"/>
                <a:gd name="T90" fmla="*/ 2 w 12"/>
                <a:gd name="T91" fmla="*/ 0 h 1"/>
                <a:gd name="T92" fmla="*/ 2 w 12"/>
                <a:gd name="T93" fmla="*/ 0 h 1"/>
                <a:gd name="T94" fmla="*/ 2 w 12"/>
                <a:gd name="T95" fmla="*/ 0 h 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2"/>
                <a:gd name="T145" fmla="*/ 0 h 1"/>
                <a:gd name="T146" fmla="*/ 12 w 12"/>
                <a:gd name="T147" fmla="*/ 1 h 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2" h="1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6" name="Freeform 481"/>
            <p:cNvSpPr>
              <a:spLocks/>
            </p:cNvSpPr>
            <p:nvPr/>
          </p:nvSpPr>
          <p:spPr bwMode="auto">
            <a:xfrm rot="-5388437">
              <a:off x="4484" y="3769"/>
              <a:ext cx="8" cy="9"/>
            </a:xfrm>
            <a:custGeom>
              <a:avLst/>
              <a:gdLst>
                <a:gd name="T0" fmla="*/ 0 w 11"/>
                <a:gd name="T1" fmla="*/ 5 h 10"/>
                <a:gd name="T2" fmla="*/ 0 w 11"/>
                <a:gd name="T3" fmla="*/ 0 h 10"/>
                <a:gd name="T4" fmla="*/ 0 w 11"/>
                <a:gd name="T5" fmla="*/ 0 h 10"/>
                <a:gd name="T6" fmla="*/ 0 w 11"/>
                <a:gd name="T7" fmla="*/ 0 h 10"/>
                <a:gd name="T8" fmla="*/ 0 w 11"/>
                <a:gd name="T9" fmla="*/ 0 h 10"/>
                <a:gd name="T10" fmla="*/ 0 w 11"/>
                <a:gd name="T11" fmla="*/ 0 h 10"/>
                <a:gd name="T12" fmla="*/ 0 w 11"/>
                <a:gd name="T13" fmla="*/ 0 h 10"/>
                <a:gd name="T14" fmla="*/ 0 w 11"/>
                <a:gd name="T15" fmla="*/ 0 h 10"/>
                <a:gd name="T16" fmla="*/ 0 w 11"/>
                <a:gd name="T17" fmla="*/ 0 h 10"/>
                <a:gd name="T18" fmla="*/ 0 w 11"/>
                <a:gd name="T19" fmla="*/ 0 h 10"/>
                <a:gd name="T20" fmla="*/ 0 w 11"/>
                <a:gd name="T21" fmla="*/ 0 h 10"/>
                <a:gd name="T22" fmla="*/ 0 w 11"/>
                <a:gd name="T23" fmla="*/ 0 h 10"/>
                <a:gd name="T24" fmla="*/ 0 w 11"/>
                <a:gd name="T25" fmla="*/ 0 h 10"/>
                <a:gd name="T26" fmla="*/ 0 w 11"/>
                <a:gd name="T27" fmla="*/ 0 h 10"/>
                <a:gd name="T28" fmla="*/ 0 w 11"/>
                <a:gd name="T29" fmla="*/ 0 h 10"/>
                <a:gd name="T30" fmla="*/ 0 w 11"/>
                <a:gd name="T31" fmla="*/ 0 h 10"/>
                <a:gd name="T32" fmla="*/ 0 w 11"/>
                <a:gd name="T33" fmla="*/ 0 h 10"/>
                <a:gd name="T34" fmla="*/ 0 w 11"/>
                <a:gd name="T35" fmla="*/ 0 h 10"/>
                <a:gd name="T36" fmla="*/ 0 w 11"/>
                <a:gd name="T37" fmla="*/ 0 h 10"/>
                <a:gd name="T38" fmla="*/ 0 w 11"/>
                <a:gd name="T39" fmla="*/ 0 h 10"/>
                <a:gd name="T40" fmla="*/ 0 w 11"/>
                <a:gd name="T41" fmla="*/ 0 h 10"/>
                <a:gd name="T42" fmla="*/ 0 w 11"/>
                <a:gd name="T43" fmla="*/ 0 h 10"/>
                <a:gd name="T44" fmla="*/ 0 w 11"/>
                <a:gd name="T45" fmla="*/ 0 h 10"/>
                <a:gd name="T46" fmla="*/ 0 w 11"/>
                <a:gd name="T47" fmla="*/ 0 h 10"/>
                <a:gd name="T48" fmla="*/ 0 w 11"/>
                <a:gd name="T49" fmla="*/ 0 h 10"/>
                <a:gd name="T50" fmla="*/ 0 w 11"/>
                <a:gd name="T51" fmla="*/ 0 h 10"/>
                <a:gd name="T52" fmla="*/ 0 w 11"/>
                <a:gd name="T53" fmla="*/ 0 h 10"/>
                <a:gd name="T54" fmla="*/ 0 w 11"/>
                <a:gd name="T55" fmla="*/ 0 h 10"/>
                <a:gd name="T56" fmla="*/ 0 w 11"/>
                <a:gd name="T57" fmla="*/ 0 h 10"/>
                <a:gd name="T58" fmla="*/ 0 w 11"/>
                <a:gd name="T59" fmla="*/ 0 h 10"/>
                <a:gd name="T60" fmla="*/ 0 w 11"/>
                <a:gd name="T61" fmla="*/ 0 h 10"/>
                <a:gd name="T62" fmla="*/ 0 w 11"/>
                <a:gd name="T63" fmla="*/ 0 h 10"/>
                <a:gd name="T64" fmla="*/ 0 w 11"/>
                <a:gd name="T65" fmla="*/ 0 h 10"/>
                <a:gd name="T66" fmla="*/ 0 w 11"/>
                <a:gd name="T67" fmla="*/ 0 h 10"/>
                <a:gd name="T68" fmla="*/ 0 w 11"/>
                <a:gd name="T69" fmla="*/ 0 h 10"/>
                <a:gd name="T70" fmla="*/ 0 w 11"/>
                <a:gd name="T71" fmla="*/ 0 h 10"/>
                <a:gd name="T72" fmla="*/ 0 w 11"/>
                <a:gd name="T73" fmla="*/ 0 h 10"/>
                <a:gd name="T74" fmla="*/ 1 w 11"/>
                <a:gd name="T75" fmla="*/ 0 h 10"/>
                <a:gd name="T76" fmla="*/ 1 w 11"/>
                <a:gd name="T77" fmla="*/ 0 h 10"/>
                <a:gd name="T78" fmla="*/ 1 w 11"/>
                <a:gd name="T79" fmla="*/ 0 h 10"/>
                <a:gd name="T80" fmla="*/ 1 w 11"/>
                <a:gd name="T81" fmla="*/ 0 h 10"/>
                <a:gd name="T82" fmla="*/ 1 w 11"/>
                <a:gd name="T83" fmla="*/ 0 h 10"/>
                <a:gd name="T84" fmla="*/ 1 w 11"/>
                <a:gd name="T85" fmla="*/ 0 h 10"/>
                <a:gd name="T86" fmla="*/ 1 w 11"/>
                <a:gd name="T87" fmla="*/ 0 h 10"/>
                <a:gd name="T88" fmla="*/ 1 w 11"/>
                <a:gd name="T89" fmla="*/ 0 h 10"/>
                <a:gd name="T90" fmla="*/ 1 w 11"/>
                <a:gd name="T91" fmla="*/ 0 h 10"/>
                <a:gd name="T92" fmla="*/ 1 w 11"/>
                <a:gd name="T93" fmla="*/ 0 h 10"/>
                <a:gd name="T94" fmla="*/ 1 w 11"/>
                <a:gd name="T95" fmla="*/ 0 h 10"/>
                <a:gd name="T96" fmla="*/ 1 w 11"/>
                <a:gd name="T97" fmla="*/ 0 h 10"/>
                <a:gd name="T98" fmla="*/ 1 w 11"/>
                <a:gd name="T99" fmla="*/ 0 h 1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"/>
                <a:gd name="T151" fmla="*/ 0 h 10"/>
                <a:gd name="T152" fmla="*/ 11 w 11"/>
                <a:gd name="T153" fmla="*/ 10 h 1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" h="10">
                  <a:moveTo>
                    <a:pt x="0" y="10"/>
                  </a:move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7" name="Freeform 482"/>
            <p:cNvSpPr>
              <a:spLocks/>
            </p:cNvSpPr>
            <p:nvPr/>
          </p:nvSpPr>
          <p:spPr bwMode="auto">
            <a:xfrm rot="-5388437">
              <a:off x="4473" y="3760"/>
              <a:ext cx="1" cy="18"/>
            </a:xfrm>
            <a:custGeom>
              <a:avLst/>
              <a:gdLst>
                <a:gd name="T0" fmla="*/ 0 w 1"/>
                <a:gd name="T1" fmla="*/ 5 h 20"/>
                <a:gd name="T2" fmla="*/ 0 w 1"/>
                <a:gd name="T3" fmla="*/ 5 h 20"/>
                <a:gd name="T4" fmla="*/ 0 w 1"/>
                <a:gd name="T5" fmla="*/ 5 h 20"/>
                <a:gd name="T6" fmla="*/ 0 w 1"/>
                <a:gd name="T7" fmla="*/ 5 h 20"/>
                <a:gd name="T8" fmla="*/ 0 w 1"/>
                <a:gd name="T9" fmla="*/ 5 h 20"/>
                <a:gd name="T10" fmla="*/ 0 w 1"/>
                <a:gd name="T11" fmla="*/ 5 h 20"/>
                <a:gd name="T12" fmla="*/ 0 w 1"/>
                <a:gd name="T13" fmla="*/ 5 h 20"/>
                <a:gd name="T14" fmla="*/ 0 w 1"/>
                <a:gd name="T15" fmla="*/ 5 h 20"/>
                <a:gd name="T16" fmla="*/ 0 w 1"/>
                <a:gd name="T17" fmla="*/ 5 h 20"/>
                <a:gd name="T18" fmla="*/ 0 w 1"/>
                <a:gd name="T19" fmla="*/ 5 h 20"/>
                <a:gd name="T20" fmla="*/ 0 w 1"/>
                <a:gd name="T21" fmla="*/ 5 h 20"/>
                <a:gd name="T22" fmla="*/ 0 w 1"/>
                <a:gd name="T23" fmla="*/ 5 h 20"/>
                <a:gd name="T24" fmla="*/ 0 w 1"/>
                <a:gd name="T25" fmla="*/ 5 h 20"/>
                <a:gd name="T26" fmla="*/ 0 w 1"/>
                <a:gd name="T27" fmla="*/ 5 h 20"/>
                <a:gd name="T28" fmla="*/ 0 w 1"/>
                <a:gd name="T29" fmla="*/ 5 h 20"/>
                <a:gd name="T30" fmla="*/ 0 w 1"/>
                <a:gd name="T31" fmla="*/ 5 h 20"/>
                <a:gd name="T32" fmla="*/ 0 w 1"/>
                <a:gd name="T33" fmla="*/ 5 h 20"/>
                <a:gd name="T34" fmla="*/ 0 w 1"/>
                <a:gd name="T35" fmla="*/ 5 h 20"/>
                <a:gd name="T36" fmla="*/ 0 w 1"/>
                <a:gd name="T37" fmla="*/ 5 h 20"/>
                <a:gd name="T38" fmla="*/ 0 w 1"/>
                <a:gd name="T39" fmla="*/ 5 h 20"/>
                <a:gd name="T40" fmla="*/ 0 w 1"/>
                <a:gd name="T41" fmla="*/ 5 h 20"/>
                <a:gd name="T42" fmla="*/ 0 w 1"/>
                <a:gd name="T43" fmla="*/ 5 h 20"/>
                <a:gd name="T44" fmla="*/ 0 w 1"/>
                <a:gd name="T45" fmla="*/ 5 h 20"/>
                <a:gd name="T46" fmla="*/ 0 w 1"/>
                <a:gd name="T47" fmla="*/ 5 h 20"/>
                <a:gd name="T48" fmla="*/ 0 w 1"/>
                <a:gd name="T49" fmla="*/ 5 h 20"/>
                <a:gd name="T50" fmla="*/ 0 w 1"/>
                <a:gd name="T51" fmla="*/ 5 h 20"/>
                <a:gd name="T52" fmla="*/ 0 w 1"/>
                <a:gd name="T53" fmla="*/ 5 h 20"/>
                <a:gd name="T54" fmla="*/ 0 w 1"/>
                <a:gd name="T55" fmla="*/ 5 h 20"/>
                <a:gd name="T56" fmla="*/ 0 w 1"/>
                <a:gd name="T57" fmla="*/ 5 h 20"/>
                <a:gd name="T58" fmla="*/ 0 w 1"/>
                <a:gd name="T59" fmla="*/ 5 h 20"/>
                <a:gd name="T60" fmla="*/ 0 w 1"/>
                <a:gd name="T61" fmla="*/ 5 h 20"/>
                <a:gd name="T62" fmla="*/ 0 w 1"/>
                <a:gd name="T63" fmla="*/ 5 h 20"/>
                <a:gd name="T64" fmla="*/ 0 w 1"/>
                <a:gd name="T65" fmla="*/ 5 h 20"/>
                <a:gd name="T66" fmla="*/ 0 w 1"/>
                <a:gd name="T67" fmla="*/ 5 h 20"/>
                <a:gd name="T68" fmla="*/ 0 w 1"/>
                <a:gd name="T69" fmla="*/ 5 h 20"/>
                <a:gd name="T70" fmla="*/ 0 w 1"/>
                <a:gd name="T71" fmla="*/ 5 h 20"/>
                <a:gd name="T72" fmla="*/ 0 w 1"/>
                <a:gd name="T73" fmla="*/ 5 h 20"/>
                <a:gd name="T74" fmla="*/ 0 w 1"/>
                <a:gd name="T75" fmla="*/ 0 h 20"/>
                <a:gd name="T76" fmla="*/ 0 w 1"/>
                <a:gd name="T77" fmla="*/ 0 h 20"/>
                <a:gd name="T78" fmla="*/ 0 w 1"/>
                <a:gd name="T79" fmla="*/ 0 h 20"/>
                <a:gd name="T80" fmla="*/ 0 w 1"/>
                <a:gd name="T81" fmla="*/ 0 h 20"/>
                <a:gd name="T82" fmla="*/ 0 w 1"/>
                <a:gd name="T83" fmla="*/ 0 h 20"/>
                <a:gd name="T84" fmla="*/ 0 w 1"/>
                <a:gd name="T85" fmla="*/ 0 h 20"/>
                <a:gd name="T86" fmla="*/ 0 w 1"/>
                <a:gd name="T87" fmla="*/ 0 h 20"/>
                <a:gd name="T88" fmla="*/ 0 w 1"/>
                <a:gd name="T89" fmla="*/ 0 h 20"/>
                <a:gd name="T90" fmla="*/ 0 w 1"/>
                <a:gd name="T91" fmla="*/ 0 h 20"/>
                <a:gd name="T92" fmla="*/ 0 w 1"/>
                <a:gd name="T93" fmla="*/ 0 h 20"/>
                <a:gd name="T94" fmla="*/ 0 w 1"/>
                <a:gd name="T95" fmla="*/ 0 h 20"/>
                <a:gd name="T96" fmla="*/ 0 w 1"/>
                <a:gd name="T97" fmla="*/ 0 h 20"/>
                <a:gd name="T98" fmla="*/ 0 w 1"/>
                <a:gd name="T99" fmla="*/ 0 h 20"/>
                <a:gd name="T100" fmla="*/ 0 w 1"/>
                <a:gd name="T101" fmla="*/ 0 h 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"/>
                <a:gd name="T154" fmla="*/ 0 h 20"/>
                <a:gd name="T155" fmla="*/ 1 w 1"/>
                <a:gd name="T156" fmla="*/ 20 h 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" h="20">
                  <a:moveTo>
                    <a:pt x="0" y="20"/>
                  </a:move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8" name="Freeform 483"/>
            <p:cNvSpPr>
              <a:spLocks/>
            </p:cNvSpPr>
            <p:nvPr/>
          </p:nvSpPr>
          <p:spPr bwMode="auto">
            <a:xfrm rot="-5388437">
              <a:off x="4452" y="3757"/>
              <a:ext cx="8" cy="18"/>
            </a:xfrm>
            <a:custGeom>
              <a:avLst/>
              <a:gdLst>
                <a:gd name="T0" fmla="*/ 0 w 12"/>
                <a:gd name="T1" fmla="*/ 9 h 19"/>
                <a:gd name="T2" fmla="*/ 0 w 12"/>
                <a:gd name="T3" fmla="*/ 9 h 19"/>
                <a:gd name="T4" fmla="*/ 0 w 12"/>
                <a:gd name="T5" fmla="*/ 9 h 19"/>
                <a:gd name="T6" fmla="*/ 0 w 12"/>
                <a:gd name="T7" fmla="*/ 9 h 19"/>
                <a:gd name="T8" fmla="*/ 1 w 12"/>
                <a:gd name="T9" fmla="*/ 9 h 19"/>
                <a:gd name="T10" fmla="*/ 1 w 12"/>
                <a:gd name="T11" fmla="*/ 9 h 19"/>
                <a:gd name="T12" fmla="*/ 1 w 12"/>
                <a:gd name="T13" fmla="*/ 9 h 19"/>
                <a:gd name="T14" fmla="*/ 1 w 12"/>
                <a:gd name="T15" fmla="*/ 9 h 19"/>
                <a:gd name="T16" fmla="*/ 1 w 12"/>
                <a:gd name="T17" fmla="*/ 9 h 19"/>
                <a:gd name="T18" fmla="*/ 1 w 12"/>
                <a:gd name="T19" fmla="*/ 9 h 19"/>
                <a:gd name="T20" fmla="*/ 1 w 12"/>
                <a:gd name="T21" fmla="*/ 9 h 19"/>
                <a:gd name="T22" fmla="*/ 1 w 12"/>
                <a:gd name="T23" fmla="*/ 9 h 19"/>
                <a:gd name="T24" fmla="*/ 1 w 12"/>
                <a:gd name="T25" fmla="*/ 9 h 19"/>
                <a:gd name="T26" fmla="*/ 1 w 12"/>
                <a:gd name="T27" fmla="*/ 9 h 19"/>
                <a:gd name="T28" fmla="*/ 1 w 12"/>
                <a:gd name="T29" fmla="*/ 9 h 19"/>
                <a:gd name="T30" fmla="*/ 1 w 12"/>
                <a:gd name="T31" fmla="*/ 9 h 19"/>
                <a:gd name="T32" fmla="*/ 1 w 12"/>
                <a:gd name="T33" fmla="*/ 9 h 19"/>
                <a:gd name="T34" fmla="*/ 1 w 12"/>
                <a:gd name="T35" fmla="*/ 9 h 19"/>
                <a:gd name="T36" fmla="*/ 1 w 12"/>
                <a:gd name="T37" fmla="*/ 9 h 19"/>
                <a:gd name="T38" fmla="*/ 1 w 12"/>
                <a:gd name="T39" fmla="*/ 9 h 19"/>
                <a:gd name="T40" fmla="*/ 1 w 12"/>
                <a:gd name="T41" fmla="*/ 9 h 19"/>
                <a:gd name="T42" fmla="*/ 1 w 12"/>
                <a:gd name="T43" fmla="*/ 9 h 19"/>
                <a:gd name="T44" fmla="*/ 1 w 12"/>
                <a:gd name="T45" fmla="*/ 9 h 19"/>
                <a:gd name="T46" fmla="*/ 1 w 12"/>
                <a:gd name="T47" fmla="*/ 9 h 19"/>
                <a:gd name="T48" fmla="*/ 1 w 12"/>
                <a:gd name="T49" fmla="*/ 9 h 19"/>
                <a:gd name="T50" fmla="*/ 1 w 12"/>
                <a:gd name="T51" fmla="*/ 9 h 19"/>
                <a:gd name="T52" fmla="*/ 1 w 12"/>
                <a:gd name="T53" fmla="*/ 9 h 19"/>
                <a:gd name="T54" fmla="*/ 1 w 12"/>
                <a:gd name="T55" fmla="*/ 9 h 19"/>
                <a:gd name="T56" fmla="*/ 1 w 12"/>
                <a:gd name="T57" fmla="*/ 9 h 19"/>
                <a:gd name="T58" fmla="*/ 1 w 12"/>
                <a:gd name="T59" fmla="*/ 9 h 19"/>
                <a:gd name="T60" fmla="*/ 1 w 12"/>
                <a:gd name="T61" fmla="*/ 9 h 19"/>
                <a:gd name="T62" fmla="*/ 1 w 12"/>
                <a:gd name="T63" fmla="*/ 9 h 19"/>
                <a:gd name="T64" fmla="*/ 1 w 12"/>
                <a:gd name="T65" fmla="*/ 9 h 19"/>
                <a:gd name="T66" fmla="*/ 1 w 12"/>
                <a:gd name="T67" fmla="*/ 9 h 19"/>
                <a:gd name="T68" fmla="*/ 1 w 12"/>
                <a:gd name="T69" fmla="*/ 9 h 19"/>
                <a:gd name="T70" fmla="*/ 1 w 12"/>
                <a:gd name="T71" fmla="*/ 9 h 19"/>
                <a:gd name="T72" fmla="*/ 1 w 12"/>
                <a:gd name="T73" fmla="*/ 9 h 19"/>
                <a:gd name="T74" fmla="*/ 1 w 12"/>
                <a:gd name="T75" fmla="*/ 9 h 19"/>
                <a:gd name="T76" fmla="*/ 1 w 12"/>
                <a:gd name="T77" fmla="*/ 9 h 19"/>
                <a:gd name="T78" fmla="*/ 1 w 12"/>
                <a:gd name="T79" fmla="*/ 9 h 19"/>
                <a:gd name="T80" fmla="*/ 1 w 12"/>
                <a:gd name="T81" fmla="*/ 9 h 19"/>
                <a:gd name="T82" fmla="*/ 1 w 12"/>
                <a:gd name="T83" fmla="*/ 0 h 19"/>
                <a:gd name="T84" fmla="*/ 1 w 12"/>
                <a:gd name="T85" fmla="*/ 0 h 19"/>
                <a:gd name="T86" fmla="*/ 1 w 12"/>
                <a:gd name="T87" fmla="*/ 0 h 19"/>
                <a:gd name="T88" fmla="*/ 1 w 12"/>
                <a:gd name="T89" fmla="*/ 0 h 19"/>
                <a:gd name="T90" fmla="*/ 1 w 12"/>
                <a:gd name="T91" fmla="*/ 0 h 19"/>
                <a:gd name="T92" fmla="*/ 1 w 12"/>
                <a:gd name="T93" fmla="*/ 0 h 19"/>
                <a:gd name="T94" fmla="*/ 1 w 12"/>
                <a:gd name="T95" fmla="*/ 0 h 19"/>
                <a:gd name="T96" fmla="*/ 1 w 12"/>
                <a:gd name="T97" fmla="*/ 0 h 19"/>
                <a:gd name="T98" fmla="*/ 1 w 12"/>
                <a:gd name="T99" fmla="*/ 0 h 1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19"/>
                <a:gd name="T152" fmla="*/ 12 w 12"/>
                <a:gd name="T153" fmla="*/ 19 h 1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19">
                  <a:moveTo>
                    <a:pt x="0" y="19"/>
                  </a:moveTo>
                  <a:lnTo>
                    <a:pt x="0" y="19"/>
                  </a:lnTo>
                  <a:lnTo>
                    <a:pt x="12" y="19"/>
                  </a:lnTo>
                  <a:lnTo>
                    <a:pt x="12" y="10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9" name="Freeform 484"/>
            <p:cNvSpPr>
              <a:spLocks/>
            </p:cNvSpPr>
            <p:nvPr/>
          </p:nvSpPr>
          <p:spPr bwMode="auto">
            <a:xfrm rot="-5388437">
              <a:off x="4434" y="3749"/>
              <a:ext cx="8" cy="18"/>
            </a:xfrm>
            <a:custGeom>
              <a:avLst/>
              <a:gdLst>
                <a:gd name="T0" fmla="*/ 0 w 11"/>
                <a:gd name="T1" fmla="*/ 5 h 20"/>
                <a:gd name="T2" fmla="*/ 0 w 11"/>
                <a:gd name="T3" fmla="*/ 5 h 20"/>
                <a:gd name="T4" fmla="*/ 0 w 11"/>
                <a:gd name="T5" fmla="*/ 5 h 20"/>
                <a:gd name="T6" fmla="*/ 0 w 11"/>
                <a:gd name="T7" fmla="*/ 5 h 20"/>
                <a:gd name="T8" fmla="*/ 0 w 11"/>
                <a:gd name="T9" fmla="*/ 5 h 20"/>
                <a:gd name="T10" fmla="*/ 0 w 11"/>
                <a:gd name="T11" fmla="*/ 5 h 20"/>
                <a:gd name="T12" fmla="*/ 0 w 11"/>
                <a:gd name="T13" fmla="*/ 5 h 20"/>
                <a:gd name="T14" fmla="*/ 0 w 11"/>
                <a:gd name="T15" fmla="*/ 5 h 20"/>
                <a:gd name="T16" fmla="*/ 0 w 11"/>
                <a:gd name="T17" fmla="*/ 5 h 20"/>
                <a:gd name="T18" fmla="*/ 0 w 11"/>
                <a:gd name="T19" fmla="*/ 5 h 20"/>
                <a:gd name="T20" fmla="*/ 0 w 11"/>
                <a:gd name="T21" fmla="*/ 5 h 20"/>
                <a:gd name="T22" fmla="*/ 0 w 11"/>
                <a:gd name="T23" fmla="*/ 5 h 20"/>
                <a:gd name="T24" fmla="*/ 0 w 11"/>
                <a:gd name="T25" fmla="*/ 5 h 20"/>
                <a:gd name="T26" fmla="*/ 0 w 11"/>
                <a:gd name="T27" fmla="*/ 5 h 20"/>
                <a:gd name="T28" fmla="*/ 0 w 11"/>
                <a:gd name="T29" fmla="*/ 5 h 20"/>
                <a:gd name="T30" fmla="*/ 0 w 11"/>
                <a:gd name="T31" fmla="*/ 5 h 20"/>
                <a:gd name="T32" fmla="*/ 0 w 11"/>
                <a:gd name="T33" fmla="*/ 5 h 20"/>
                <a:gd name="T34" fmla="*/ 0 w 11"/>
                <a:gd name="T35" fmla="*/ 5 h 20"/>
                <a:gd name="T36" fmla="*/ 0 w 11"/>
                <a:gd name="T37" fmla="*/ 5 h 20"/>
                <a:gd name="T38" fmla="*/ 0 w 11"/>
                <a:gd name="T39" fmla="*/ 5 h 20"/>
                <a:gd name="T40" fmla="*/ 0 w 11"/>
                <a:gd name="T41" fmla="*/ 5 h 20"/>
                <a:gd name="T42" fmla="*/ 0 w 11"/>
                <a:gd name="T43" fmla="*/ 5 h 20"/>
                <a:gd name="T44" fmla="*/ 1 w 11"/>
                <a:gd name="T45" fmla="*/ 5 h 20"/>
                <a:gd name="T46" fmla="*/ 1 w 11"/>
                <a:gd name="T47" fmla="*/ 5 h 20"/>
                <a:gd name="T48" fmla="*/ 1 w 11"/>
                <a:gd name="T49" fmla="*/ 5 h 20"/>
                <a:gd name="T50" fmla="*/ 1 w 11"/>
                <a:gd name="T51" fmla="*/ 5 h 20"/>
                <a:gd name="T52" fmla="*/ 1 w 11"/>
                <a:gd name="T53" fmla="*/ 5 h 20"/>
                <a:gd name="T54" fmla="*/ 1 w 11"/>
                <a:gd name="T55" fmla="*/ 5 h 20"/>
                <a:gd name="T56" fmla="*/ 1 w 11"/>
                <a:gd name="T57" fmla="*/ 5 h 20"/>
                <a:gd name="T58" fmla="*/ 1 w 11"/>
                <a:gd name="T59" fmla="*/ 5 h 20"/>
                <a:gd name="T60" fmla="*/ 1 w 11"/>
                <a:gd name="T61" fmla="*/ 5 h 20"/>
                <a:gd name="T62" fmla="*/ 1 w 11"/>
                <a:gd name="T63" fmla="*/ 5 h 20"/>
                <a:gd name="T64" fmla="*/ 1 w 11"/>
                <a:gd name="T65" fmla="*/ 5 h 20"/>
                <a:gd name="T66" fmla="*/ 1 w 11"/>
                <a:gd name="T67" fmla="*/ 5 h 20"/>
                <a:gd name="T68" fmla="*/ 1 w 11"/>
                <a:gd name="T69" fmla="*/ 5 h 20"/>
                <a:gd name="T70" fmla="*/ 1 w 11"/>
                <a:gd name="T71" fmla="*/ 5 h 20"/>
                <a:gd name="T72" fmla="*/ 1 w 11"/>
                <a:gd name="T73" fmla="*/ 5 h 20"/>
                <a:gd name="T74" fmla="*/ 1 w 11"/>
                <a:gd name="T75" fmla="*/ 5 h 20"/>
                <a:gd name="T76" fmla="*/ 1 w 11"/>
                <a:gd name="T77" fmla="*/ 0 h 20"/>
                <a:gd name="T78" fmla="*/ 1 w 11"/>
                <a:gd name="T79" fmla="*/ 0 h 20"/>
                <a:gd name="T80" fmla="*/ 1 w 11"/>
                <a:gd name="T81" fmla="*/ 0 h 20"/>
                <a:gd name="T82" fmla="*/ 1 w 11"/>
                <a:gd name="T83" fmla="*/ 0 h 20"/>
                <a:gd name="T84" fmla="*/ 1 w 11"/>
                <a:gd name="T85" fmla="*/ 0 h 20"/>
                <a:gd name="T86" fmla="*/ 1 w 11"/>
                <a:gd name="T87" fmla="*/ 0 h 20"/>
                <a:gd name="T88" fmla="*/ 1 w 11"/>
                <a:gd name="T89" fmla="*/ 0 h 20"/>
                <a:gd name="T90" fmla="*/ 1 w 11"/>
                <a:gd name="T91" fmla="*/ 0 h 20"/>
                <a:gd name="T92" fmla="*/ 1 w 11"/>
                <a:gd name="T93" fmla="*/ 0 h 20"/>
                <a:gd name="T94" fmla="*/ 1 w 11"/>
                <a:gd name="T95" fmla="*/ 0 h 20"/>
                <a:gd name="T96" fmla="*/ 1 w 11"/>
                <a:gd name="T97" fmla="*/ 0 h 20"/>
                <a:gd name="T98" fmla="*/ 1 w 11"/>
                <a:gd name="T99" fmla="*/ 0 h 20"/>
                <a:gd name="T100" fmla="*/ 1 w 11"/>
                <a:gd name="T101" fmla="*/ 0 h 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20"/>
                <a:gd name="T155" fmla="*/ 11 w 11"/>
                <a:gd name="T156" fmla="*/ 20 h 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20">
                  <a:moveTo>
                    <a:pt x="0" y="20"/>
                  </a:moveTo>
                  <a:lnTo>
                    <a:pt x="0" y="20"/>
                  </a:lnTo>
                  <a:lnTo>
                    <a:pt x="0" y="10"/>
                  </a:lnTo>
                  <a:lnTo>
                    <a:pt x="11" y="10"/>
                  </a:lnTo>
                  <a:lnTo>
                    <a:pt x="11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0" name="Freeform 485"/>
            <p:cNvSpPr>
              <a:spLocks/>
            </p:cNvSpPr>
            <p:nvPr/>
          </p:nvSpPr>
          <p:spPr bwMode="auto">
            <a:xfrm rot="-5388437">
              <a:off x="4411" y="3735"/>
              <a:ext cx="9" cy="27"/>
            </a:xfrm>
            <a:custGeom>
              <a:avLst/>
              <a:gdLst>
                <a:gd name="T0" fmla="*/ 0 w 12"/>
                <a:gd name="T1" fmla="*/ 7 h 29"/>
                <a:gd name="T2" fmla="*/ 0 w 12"/>
                <a:gd name="T3" fmla="*/ 7 h 29"/>
                <a:gd name="T4" fmla="*/ 0 w 12"/>
                <a:gd name="T5" fmla="*/ 7 h 29"/>
                <a:gd name="T6" fmla="*/ 0 w 12"/>
                <a:gd name="T7" fmla="*/ 7 h 29"/>
                <a:gd name="T8" fmla="*/ 0 w 12"/>
                <a:gd name="T9" fmla="*/ 7 h 29"/>
                <a:gd name="T10" fmla="*/ 0 w 12"/>
                <a:gd name="T11" fmla="*/ 7 h 29"/>
                <a:gd name="T12" fmla="*/ 0 w 12"/>
                <a:gd name="T13" fmla="*/ 7 h 29"/>
                <a:gd name="T14" fmla="*/ 0 w 12"/>
                <a:gd name="T15" fmla="*/ 7 h 29"/>
                <a:gd name="T16" fmla="*/ 0 w 12"/>
                <a:gd name="T17" fmla="*/ 7 h 29"/>
                <a:gd name="T18" fmla="*/ 0 w 12"/>
                <a:gd name="T19" fmla="*/ 7 h 29"/>
                <a:gd name="T20" fmla="*/ 0 w 12"/>
                <a:gd name="T21" fmla="*/ 7 h 29"/>
                <a:gd name="T22" fmla="*/ 0 w 12"/>
                <a:gd name="T23" fmla="*/ 7 h 29"/>
                <a:gd name="T24" fmla="*/ 0 w 12"/>
                <a:gd name="T25" fmla="*/ 7 h 29"/>
                <a:gd name="T26" fmla="*/ 0 w 12"/>
                <a:gd name="T27" fmla="*/ 7 h 29"/>
                <a:gd name="T28" fmla="*/ 0 w 12"/>
                <a:gd name="T29" fmla="*/ 7 h 29"/>
                <a:gd name="T30" fmla="*/ 0 w 12"/>
                <a:gd name="T31" fmla="*/ 7 h 29"/>
                <a:gd name="T32" fmla="*/ 0 w 12"/>
                <a:gd name="T33" fmla="*/ 7 h 29"/>
                <a:gd name="T34" fmla="*/ 0 w 12"/>
                <a:gd name="T35" fmla="*/ 7 h 29"/>
                <a:gd name="T36" fmla="*/ 0 w 12"/>
                <a:gd name="T37" fmla="*/ 7 h 29"/>
                <a:gd name="T38" fmla="*/ 0 w 12"/>
                <a:gd name="T39" fmla="*/ 7 h 29"/>
                <a:gd name="T40" fmla="*/ 0 w 12"/>
                <a:gd name="T41" fmla="*/ 7 h 29"/>
                <a:gd name="T42" fmla="*/ 0 w 12"/>
                <a:gd name="T43" fmla="*/ 7 h 29"/>
                <a:gd name="T44" fmla="*/ 0 w 12"/>
                <a:gd name="T45" fmla="*/ 7 h 29"/>
                <a:gd name="T46" fmla="*/ 0 w 12"/>
                <a:gd name="T47" fmla="*/ 7 h 29"/>
                <a:gd name="T48" fmla="*/ 0 w 12"/>
                <a:gd name="T49" fmla="*/ 7 h 29"/>
                <a:gd name="T50" fmla="*/ 0 w 12"/>
                <a:gd name="T51" fmla="*/ 7 h 29"/>
                <a:gd name="T52" fmla="*/ 0 w 12"/>
                <a:gd name="T53" fmla="*/ 7 h 29"/>
                <a:gd name="T54" fmla="*/ 0 w 12"/>
                <a:gd name="T55" fmla="*/ 7 h 29"/>
                <a:gd name="T56" fmla="*/ 0 w 12"/>
                <a:gd name="T57" fmla="*/ 7 h 29"/>
                <a:gd name="T58" fmla="*/ 0 w 12"/>
                <a:gd name="T59" fmla="*/ 7 h 29"/>
                <a:gd name="T60" fmla="*/ 0 w 12"/>
                <a:gd name="T61" fmla="*/ 7 h 29"/>
                <a:gd name="T62" fmla="*/ 0 w 12"/>
                <a:gd name="T63" fmla="*/ 7 h 29"/>
                <a:gd name="T64" fmla="*/ 0 w 12"/>
                <a:gd name="T65" fmla="*/ 7 h 29"/>
                <a:gd name="T66" fmla="*/ 0 w 12"/>
                <a:gd name="T67" fmla="*/ 7 h 29"/>
                <a:gd name="T68" fmla="*/ 0 w 12"/>
                <a:gd name="T69" fmla="*/ 7 h 29"/>
                <a:gd name="T70" fmla="*/ 0 w 12"/>
                <a:gd name="T71" fmla="*/ 7 h 29"/>
                <a:gd name="T72" fmla="*/ 0 w 12"/>
                <a:gd name="T73" fmla="*/ 7 h 29"/>
                <a:gd name="T74" fmla="*/ 0 w 12"/>
                <a:gd name="T75" fmla="*/ 7 h 29"/>
                <a:gd name="T76" fmla="*/ 0 w 12"/>
                <a:gd name="T77" fmla="*/ 7 h 29"/>
                <a:gd name="T78" fmla="*/ 2 w 12"/>
                <a:gd name="T79" fmla="*/ 7 h 29"/>
                <a:gd name="T80" fmla="*/ 2 w 12"/>
                <a:gd name="T81" fmla="*/ 7 h 29"/>
                <a:gd name="T82" fmla="*/ 2 w 12"/>
                <a:gd name="T83" fmla="*/ 7 h 29"/>
                <a:gd name="T84" fmla="*/ 2 w 12"/>
                <a:gd name="T85" fmla="*/ 7 h 29"/>
                <a:gd name="T86" fmla="*/ 2 w 12"/>
                <a:gd name="T87" fmla="*/ 7 h 29"/>
                <a:gd name="T88" fmla="*/ 2 w 12"/>
                <a:gd name="T89" fmla="*/ 7 h 29"/>
                <a:gd name="T90" fmla="*/ 2 w 12"/>
                <a:gd name="T91" fmla="*/ 7 h 29"/>
                <a:gd name="T92" fmla="*/ 2 w 12"/>
                <a:gd name="T93" fmla="*/ 7 h 29"/>
                <a:gd name="T94" fmla="*/ 2 w 12"/>
                <a:gd name="T95" fmla="*/ 7 h 29"/>
                <a:gd name="T96" fmla="*/ 2 w 12"/>
                <a:gd name="T97" fmla="*/ 0 h 29"/>
                <a:gd name="T98" fmla="*/ 2 w 12"/>
                <a:gd name="T99" fmla="*/ 0 h 29"/>
                <a:gd name="T100" fmla="*/ 2 w 12"/>
                <a:gd name="T101" fmla="*/ 0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29"/>
                <a:gd name="T155" fmla="*/ 12 w 12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29">
                  <a:moveTo>
                    <a:pt x="0" y="29"/>
                  </a:moveTo>
                  <a:lnTo>
                    <a:pt x="0" y="29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12" y="10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1" name="Freeform 486"/>
            <p:cNvSpPr>
              <a:spLocks/>
            </p:cNvSpPr>
            <p:nvPr/>
          </p:nvSpPr>
          <p:spPr bwMode="auto">
            <a:xfrm rot="-5388437">
              <a:off x="4392" y="3735"/>
              <a:ext cx="1" cy="18"/>
            </a:xfrm>
            <a:custGeom>
              <a:avLst/>
              <a:gdLst>
                <a:gd name="T0" fmla="*/ 0 w 1"/>
                <a:gd name="T1" fmla="*/ 9 h 19"/>
                <a:gd name="T2" fmla="*/ 0 w 1"/>
                <a:gd name="T3" fmla="*/ 9 h 19"/>
                <a:gd name="T4" fmla="*/ 0 w 1"/>
                <a:gd name="T5" fmla="*/ 9 h 19"/>
                <a:gd name="T6" fmla="*/ 0 w 1"/>
                <a:gd name="T7" fmla="*/ 9 h 19"/>
                <a:gd name="T8" fmla="*/ 0 w 1"/>
                <a:gd name="T9" fmla="*/ 9 h 19"/>
                <a:gd name="T10" fmla="*/ 0 w 1"/>
                <a:gd name="T11" fmla="*/ 9 h 19"/>
                <a:gd name="T12" fmla="*/ 0 w 1"/>
                <a:gd name="T13" fmla="*/ 9 h 19"/>
                <a:gd name="T14" fmla="*/ 0 w 1"/>
                <a:gd name="T15" fmla="*/ 9 h 19"/>
                <a:gd name="T16" fmla="*/ 0 w 1"/>
                <a:gd name="T17" fmla="*/ 9 h 19"/>
                <a:gd name="T18" fmla="*/ 0 w 1"/>
                <a:gd name="T19" fmla="*/ 9 h 19"/>
                <a:gd name="T20" fmla="*/ 0 w 1"/>
                <a:gd name="T21" fmla="*/ 9 h 19"/>
                <a:gd name="T22" fmla="*/ 0 w 1"/>
                <a:gd name="T23" fmla="*/ 9 h 19"/>
                <a:gd name="T24" fmla="*/ 0 w 1"/>
                <a:gd name="T25" fmla="*/ 9 h 19"/>
                <a:gd name="T26" fmla="*/ 0 w 1"/>
                <a:gd name="T27" fmla="*/ 9 h 19"/>
                <a:gd name="T28" fmla="*/ 0 w 1"/>
                <a:gd name="T29" fmla="*/ 9 h 19"/>
                <a:gd name="T30" fmla="*/ 0 w 1"/>
                <a:gd name="T31" fmla="*/ 9 h 19"/>
                <a:gd name="T32" fmla="*/ 0 w 1"/>
                <a:gd name="T33" fmla="*/ 9 h 19"/>
                <a:gd name="T34" fmla="*/ 0 w 1"/>
                <a:gd name="T35" fmla="*/ 9 h 19"/>
                <a:gd name="T36" fmla="*/ 0 w 1"/>
                <a:gd name="T37" fmla="*/ 9 h 19"/>
                <a:gd name="T38" fmla="*/ 0 w 1"/>
                <a:gd name="T39" fmla="*/ 9 h 19"/>
                <a:gd name="T40" fmla="*/ 0 w 1"/>
                <a:gd name="T41" fmla="*/ 9 h 19"/>
                <a:gd name="T42" fmla="*/ 0 w 1"/>
                <a:gd name="T43" fmla="*/ 9 h 19"/>
                <a:gd name="T44" fmla="*/ 0 w 1"/>
                <a:gd name="T45" fmla="*/ 9 h 19"/>
                <a:gd name="T46" fmla="*/ 0 w 1"/>
                <a:gd name="T47" fmla="*/ 9 h 19"/>
                <a:gd name="T48" fmla="*/ 0 w 1"/>
                <a:gd name="T49" fmla="*/ 9 h 19"/>
                <a:gd name="T50" fmla="*/ 0 w 1"/>
                <a:gd name="T51" fmla="*/ 9 h 19"/>
                <a:gd name="T52" fmla="*/ 0 w 1"/>
                <a:gd name="T53" fmla="*/ 9 h 19"/>
                <a:gd name="T54" fmla="*/ 0 w 1"/>
                <a:gd name="T55" fmla="*/ 9 h 19"/>
                <a:gd name="T56" fmla="*/ 0 w 1"/>
                <a:gd name="T57" fmla="*/ 9 h 19"/>
                <a:gd name="T58" fmla="*/ 0 w 1"/>
                <a:gd name="T59" fmla="*/ 9 h 19"/>
                <a:gd name="T60" fmla="*/ 0 w 1"/>
                <a:gd name="T61" fmla="*/ 9 h 19"/>
                <a:gd name="T62" fmla="*/ 0 w 1"/>
                <a:gd name="T63" fmla="*/ 9 h 19"/>
                <a:gd name="T64" fmla="*/ 0 w 1"/>
                <a:gd name="T65" fmla="*/ 9 h 19"/>
                <a:gd name="T66" fmla="*/ 0 w 1"/>
                <a:gd name="T67" fmla="*/ 9 h 19"/>
                <a:gd name="T68" fmla="*/ 0 w 1"/>
                <a:gd name="T69" fmla="*/ 9 h 19"/>
                <a:gd name="T70" fmla="*/ 0 w 1"/>
                <a:gd name="T71" fmla="*/ 0 h 19"/>
                <a:gd name="T72" fmla="*/ 0 w 1"/>
                <a:gd name="T73" fmla="*/ 0 h 19"/>
                <a:gd name="T74" fmla="*/ 0 w 1"/>
                <a:gd name="T75" fmla="*/ 0 h 19"/>
                <a:gd name="T76" fmla="*/ 0 w 1"/>
                <a:gd name="T77" fmla="*/ 0 h 19"/>
                <a:gd name="T78" fmla="*/ 0 w 1"/>
                <a:gd name="T79" fmla="*/ 0 h 19"/>
                <a:gd name="T80" fmla="*/ 0 w 1"/>
                <a:gd name="T81" fmla="*/ 0 h 19"/>
                <a:gd name="T82" fmla="*/ 0 w 1"/>
                <a:gd name="T83" fmla="*/ 0 h 19"/>
                <a:gd name="T84" fmla="*/ 0 w 1"/>
                <a:gd name="T85" fmla="*/ 0 h 19"/>
                <a:gd name="T86" fmla="*/ 0 w 1"/>
                <a:gd name="T87" fmla="*/ 0 h 19"/>
                <a:gd name="T88" fmla="*/ 0 w 1"/>
                <a:gd name="T89" fmla="*/ 0 h 19"/>
                <a:gd name="T90" fmla="*/ 0 w 1"/>
                <a:gd name="T91" fmla="*/ 0 h 19"/>
                <a:gd name="T92" fmla="*/ 0 w 1"/>
                <a:gd name="T93" fmla="*/ 0 h 19"/>
                <a:gd name="T94" fmla="*/ 0 w 1"/>
                <a:gd name="T95" fmla="*/ 0 h 19"/>
                <a:gd name="T96" fmla="*/ 0 w 1"/>
                <a:gd name="T97" fmla="*/ 0 h 19"/>
                <a:gd name="T98" fmla="*/ 0 w 1"/>
                <a:gd name="T99" fmla="*/ 0 h 19"/>
                <a:gd name="T100" fmla="*/ 0 w 1"/>
                <a:gd name="T101" fmla="*/ 0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"/>
                <a:gd name="T154" fmla="*/ 0 h 19"/>
                <a:gd name="T155" fmla="*/ 1 w 1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" h="19">
                  <a:moveTo>
                    <a:pt x="0" y="19"/>
                  </a:moveTo>
                  <a:lnTo>
                    <a:pt x="0" y="19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2" name="Freeform 487"/>
            <p:cNvSpPr>
              <a:spLocks/>
            </p:cNvSpPr>
            <p:nvPr/>
          </p:nvSpPr>
          <p:spPr bwMode="auto">
            <a:xfrm rot="-5388437">
              <a:off x="4367" y="3727"/>
              <a:ext cx="8" cy="27"/>
            </a:xfrm>
            <a:custGeom>
              <a:avLst/>
              <a:gdLst>
                <a:gd name="T0" fmla="*/ 0 w 11"/>
                <a:gd name="T1" fmla="*/ 5 h 30"/>
                <a:gd name="T2" fmla="*/ 0 w 11"/>
                <a:gd name="T3" fmla="*/ 5 h 30"/>
                <a:gd name="T4" fmla="*/ 0 w 11"/>
                <a:gd name="T5" fmla="*/ 5 h 30"/>
                <a:gd name="T6" fmla="*/ 0 w 11"/>
                <a:gd name="T7" fmla="*/ 5 h 30"/>
                <a:gd name="T8" fmla="*/ 0 w 11"/>
                <a:gd name="T9" fmla="*/ 5 h 30"/>
                <a:gd name="T10" fmla="*/ 0 w 11"/>
                <a:gd name="T11" fmla="*/ 5 h 30"/>
                <a:gd name="T12" fmla="*/ 1 w 11"/>
                <a:gd name="T13" fmla="*/ 5 h 30"/>
                <a:gd name="T14" fmla="*/ 1 w 11"/>
                <a:gd name="T15" fmla="*/ 5 h 30"/>
                <a:gd name="T16" fmla="*/ 1 w 11"/>
                <a:gd name="T17" fmla="*/ 5 h 30"/>
                <a:gd name="T18" fmla="*/ 1 w 11"/>
                <a:gd name="T19" fmla="*/ 5 h 30"/>
                <a:gd name="T20" fmla="*/ 1 w 11"/>
                <a:gd name="T21" fmla="*/ 5 h 30"/>
                <a:gd name="T22" fmla="*/ 1 w 11"/>
                <a:gd name="T23" fmla="*/ 5 h 30"/>
                <a:gd name="T24" fmla="*/ 1 w 11"/>
                <a:gd name="T25" fmla="*/ 5 h 30"/>
                <a:gd name="T26" fmla="*/ 1 w 11"/>
                <a:gd name="T27" fmla="*/ 5 h 30"/>
                <a:gd name="T28" fmla="*/ 1 w 11"/>
                <a:gd name="T29" fmla="*/ 5 h 30"/>
                <a:gd name="T30" fmla="*/ 1 w 11"/>
                <a:gd name="T31" fmla="*/ 5 h 30"/>
                <a:gd name="T32" fmla="*/ 1 w 11"/>
                <a:gd name="T33" fmla="*/ 5 h 30"/>
                <a:gd name="T34" fmla="*/ 1 w 11"/>
                <a:gd name="T35" fmla="*/ 5 h 30"/>
                <a:gd name="T36" fmla="*/ 1 w 11"/>
                <a:gd name="T37" fmla="*/ 5 h 30"/>
                <a:gd name="T38" fmla="*/ 1 w 11"/>
                <a:gd name="T39" fmla="*/ 5 h 30"/>
                <a:gd name="T40" fmla="*/ 1 w 11"/>
                <a:gd name="T41" fmla="*/ 5 h 30"/>
                <a:gd name="T42" fmla="*/ 1 w 11"/>
                <a:gd name="T43" fmla="*/ 5 h 30"/>
                <a:gd name="T44" fmla="*/ 1 w 11"/>
                <a:gd name="T45" fmla="*/ 5 h 30"/>
                <a:gd name="T46" fmla="*/ 1 w 11"/>
                <a:gd name="T47" fmla="*/ 5 h 30"/>
                <a:gd name="T48" fmla="*/ 1 w 11"/>
                <a:gd name="T49" fmla="*/ 5 h 30"/>
                <a:gd name="T50" fmla="*/ 1 w 11"/>
                <a:gd name="T51" fmla="*/ 5 h 30"/>
                <a:gd name="T52" fmla="*/ 1 w 11"/>
                <a:gd name="T53" fmla="*/ 5 h 30"/>
                <a:gd name="T54" fmla="*/ 1 w 11"/>
                <a:gd name="T55" fmla="*/ 5 h 30"/>
                <a:gd name="T56" fmla="*/ 1 w 11"/>
                <a:gd name="T57" fmla="*/ 5 h 30"/>
                <a:gd name="T58" fmla="*/ 1 w 11"/>
                <a:gd name="T59" fmla="*/ 5 h 30"/>
                <a:gd name="T60" fmla="*/ 1 w 11"/>
                <a:gd name="T61" fmla="*/ 5 h 30"/>
                <a:gd name="T62" fmla="*/ 1 w 11"/>
                <a:gd name="T63" fmla="*/ 5 h 30"/>
                <a:gd name="T64" fmla="*/ 1 w 11"/>
                <a:gd name="T65" fmla="*/ 5 h 30"/>
                <a:gd name="T66" fmla="*/ 1 w 11"/>
                <a:gd name="T67" fmla="*/ 5 h 30"/>
                <a:gd name="T68" fmla="*/ 1 w 11"/>
                <a:gd name="T69" fmla="*/ 5 h 30"/>
                <a:gd name="T70" fmla="*/ 1 w 11"/>
                <a:gd name="T71" fmla="*/ 5 h 30"/>
                <a:gd name="T72" fmla="*/ 1 w 11"/>
                <a:gd name="T73" fmla="*/ 5 h 30"/>
                <a:gd name="T74" fmla="*/ 1 w 11"/>
                <a:gd name="T75" fmla="*/ 5 h 30"/>
                <a:gd name="T76" fmla="*/ 1 w 11"/>
                <a:gd name="T77" fmla="*/ 5 h 30"/>
                <a:gd name="T78" fmla="*/ 1 w 11"/>
                <a:gd name="T79" fmla="*/ 0 h 30"/>
                <a:gd name="T80" fmla="*/ 1 w 11"/>
                <a:gd name="T81" fmla="*/ 0 h 30"/>
                <a:gd name="T82" fmla="*/ 1 w 11"/>
                <a:gd name="T83" fmla="*/ 0 h 30"/>
                <a:gd name="T84" fmla="*/ 1 w 11"/>
                <a:gd name="T85" fmla="*/ 0 h 30"/>
                <a:gd name="T86" fmla="*/ 1 w 11"/>
                <a:gd name="T87" fmla="*/ 0 h 30"/>
                <a:gd name="T88" fmla="*/ 1 w 11"/>
                <a:gd name="T89" fmla="*/ 0 h 30"/>
                <a:gd name="T90" fmla="*/ 1 w 11"/>
                <a:gd name="T91" fmla="*/ 0 h 30"/>
                <a:gd name="T92" fmla="*/ 1 w 11"/>
                <a:gd name="T93" fmla="*/ 0 h 30"/>
                <a:gd name="T94" fmla="*/ 1 w 11"/>
                <a:gd name="T95" fmla="*/ 0 h 30"/>
                <a:gd name="T96" fmla="*/ 1 w 11"/>
                <a:gd name="T97" fmla="*/ 0 h 30"/>
                <a:gd name="T98" fmla="*/ 1 w 11"/>
                <a:gd name="T99" fmla="*/ 0 h 30"/>
                <a:gd name="T100" fmla="*/ 1 w 11"/>
                <a:gd name="T101" fmla="*/ 0 h 3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30"/>
                <a:gd name="T155" fmla="*/ 11 w 11"/>
                <a:gd name="T156" fmla="*/ 30 h 3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30">
                  <a:moveTo>
                    <a:pt x="0" y="30"/>
                  </a:moveTo>
                  <a:lnTo>
                    <a:pt x="0" y="30"/>
                  </a:lnTo>
                  <a:lnTo>
                    <a:pt x="0" y="20"/>
                  </a:lnTo>
                  <a:lnTo>
                    <a:pt x="11" y="20"/>
                  </a:lnTo>
                  <a:lnTo>
                    <a:pt x="11" y="10"/>
                  </a:lnTo>
                  <a:lnTo>
                    <a:pt x="11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3" name="Freeform 488"/>
            <p:cNvSpPr>
              <a:spLocks/>
            </p:cNvSpPr>
            <p:nvPr/>
          </p:nvSpPr>
          <p:spPr bwMode="auto">
            <a:xfrm rot="-5388437">
              <a:off x="4340" y="3718"/>
              <a:ext cx="8" cy="27"/>
            </a:xfrm>
            <a:custGeom>
              <a:avLst/>
              <a:gdLst>
                <a:gd name="T0" fmla="*/ 0 w 12"/>
                <a:gd name="T1" fmla="*/ 7 h 29"/>
                <a:gd name="T2" fmla="*/ 0 w 12"/>
                <a:gd name="T3" fmla="*/ 7 h 29"/>
                <a:gd name="T4" fmla="*/ 0 w 12"/>
                <a:gd name="T5" fmla="*/ 7 h 29"/>
                <a:gd name="T6" fmla="*/ 0 w 12"/>
                <a:gd name="T7" fmla="*/ 7 h 29"/>
                <a:gd name="T8" fmla="*/ 0 w 12"/>
                <a:gd name="T9" fmla="*/ 7 h 29"/>
                <a:gd name="T10" fmla="*/ 0 w 12"/>
                <a:gd name="T11" fmla="*/ 7 h 29"/>
                <a:gd name="T12" fmla="*/ 0 w 12"/>
                <a:gd name="T13" fmla="*/ 7 h 29"/>
                <a:gd name="T14" fmla="*/ 0 w 12"/>
                <a:gd name="T15" fmla="*/ 7 h 29"/>
                <a:gd name="T16" fmla="*/ 0 w 12"/>
                <a:gd name="T17" fmla="*/ 7 h 29"/>
                <a:gd name="T18" fmla="*/ 0 w 12"/>
                <a:gd name="T19" fmla="*/ 7 h 29"/>
                <a:gd name="T20" fmla="*/ 0 w 12"/>
                <a:gd name="T21" fmla="*/ 7 h 29"/>
                <a:gd name="T22" fmla="*/ 0 w 12"/>
                <a:gd name="T23" fmla="*/ 7 h 29"/>
                <a:gd name="T24" fmla="*/ 0 w 12"/>
                <a:gd name="T25" fmla="*/ 7 h 29"/>
                <a:gd name="T26" fmla="*/ 0 w 12"/>
                <a:gd name="T27" fmla="*/ 7 h 29"/>
                <a:gd name="T28" fmla="*/ 0 w 12"/>
                <a:gd name="T29" fmla="*/ 7 h 29"/>
                <a:gd name="T30" fmla="*/ 0 w 12"/>
                <a:gd name="T31" fmla="*/ 7 h 29"/>
                <a:gd name="T32" fmla="*/ 0 w 12"/>
                <a:gd name="T33" fmla="*/ 7 h 29"/>
                <a:gd name="T34" fmla="*/ 0 w 12"/>
                <a:gd name="T35" fmla="*/ 7 h 29"/>
                <a:gd name="T36" fmla="*/ 0 w 12"/>
                <a:gd name="T37" fmla="*/ 7 h 29"/>
                <a:gd name="T38" fmla="*/ 0 w 12"/>
                <a:gd name="T39" fmla="*/ 7 h 29"/>
                <a:gd name="T40" fmla="*/ 0 w 12"/>
                <a:gd name="T41" fmla="*/ 7 h 29"/>
                <a:gd name="T42" fmla="*/ 0 w 12"/>
                <a:gd name="T43" fmla="*/ 7 h 29"/>
                <a:gd name="T44" fmla="*/ 0 w 12"/>
                <a:gd name="T45" fmla="*/ 7 h 29"/>
                <a:gd name="T46" fmla="*/ 1 w 12"/>
                <a:gd name="T47" fmla="*/ 7 h 29"/>
                <a:gd name="T48" fmla="*/ 1 w 12"/>
                <a:gd name="T49" fmla="*/ 7 h 29"/>
                <a:gd name="T50" fmla="*/ 1 w 12"/>
                <a:gd name="T51" fmla="*/ 7 h 29"/>
                <a:gd name="T52" fmla="*/ 1 w 12"/>
                <a:gd name="T53" fmla="*/ 7 h 29"/>
                <a:gd name="T54" fmla="*/ 1 w 12"/>
                <a:gd name="T55" fmla="*/ 7 h 29"/>
                <a:gd name="T56" fmla="*/ 1 w 12"/>
                <a:gd name="T57" fmla="*/ 7 h 29"/>
                <a:gd name="T58" fmla="*/ 1 w 12"/>
                <a:gd name="T59" fmla="*/ 7 h 29"/>
                <a:gd name="T60" fmla="*/ 1 w 12"/>
                <a:gd name="T61" fmla="*/ 7 h 29"/>
                <a:gd name="T62" fmla="*/ 1 w 12"/>
                <a:gd name="T63" fmla="*/ 7 h 29"/>
                <a:gd name="T64" fmla="*/ 1 w 12"/>
                <a:gd name="T65" fmla="*/ 7 h 29"/>
                <a:gd name="T66" fmla="*/ 1 w 12"/>
                <a:gd name="T67" fmla="*/ 7 h 29"/>
                <a:gd name="T68" fmla="*/ 1 w 12"/>
                <a:gd name="T69" fmla="*/ 7 h 29"/>
                <a:gd name="T70" fmla="*/ 1 w 12"/>
                <a:gd name="T71" fmla="*/ 7 h 29"/>
                <a:gd name="T72" fmla="*/ 1 w 12"/>
                <a:gd name="T73" fmla="*/ 7 h 29"/>
                <a:gd name="T74" fmla="*/ 1 w 12"/>
                <a:gd name="T75" fmla="*/ 7 h 29"/>
                <a:gd name="T76" fmla="*/ 1 w 12"/>
                <a:gd name="T77" fmla="*/ 7 h 29"/>
                <a:gd name="T78" fmla="*/ 1 w 12"/>
                <a:gd name="T79" fmla="*/ 7 h 29"/>
                <a:gd name="T80" fmla="*/ 1 w 12"/>
                <a:gd name="T81" fmla="*/ 7 h 29"/>
                <a:gd name="T82" fmla="*/ 1 w 12"/>
                <a:gd name="T83" fmla="*/ 7 h 29"/>
                <a:gd name="T84" fmla="*/ 1 w 12"/>
                <a:gd name="T85" fmla="*/ 7 h 29"/>
                <a:gd name="T86" fmla="*/ 1 w 12"/>
                <a:gd name="T87" fmla="*/ 0 h 29"/>
                <a:gd name="T88" fmla="*/ 1 w 12"/>
                <a:gd name="T89" fmla="*/ 0 h 29"/>
                <a:gd name="T90" fmla="*/ 1 w 12"/>
                <a:gd name="T91" fmla="*/ 0 h 29"/>
                <a:gd name="T92" fmla="*/ 1 w 12"/>
                <a:gd name="T93" fmla="*/ 0 h 29"/>
                <a:gd name="T94" fmla="*/ 1 w 12"/>
                <a:gd name="T95" fmla="*/ 0 h 29"/>
                <a:gd name="T96" fmla="*/ 1 w 12"/>
                <a:gd name="T97" fmla="*/ 0 h 29"/>
                <a:gd name="T98" fmla="*/ 1 w 12"/>
                <a:gd name="T99" fmla="*/ 0 h 29"/>
                <a:gd name="T100" fmla="*/ 1 w 12"/>
                <a:gd name="T101" fmla="*/ 0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29"/>
                <a:gd name="T155" fmla="*/ 12 w 12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29">
                  <a:moveTo>
                    <a:pt x="0" y="29"/>
                  </a:moveTo>
                  <a:lnTo>
                    <a:pt x="0" y="29"/>
                  </a:lnTo>
                  <a:lnTo>
                    <a:pt x="0" y="20"/>
                  </a:lnTo>
                  <a:lnTo>
                    <a:pt x="12" y="20"/>
                  </a:lnTo>
                  <a:lnTo>
                    <a:pt x="12" y="10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4" name="Freeform 489"/>
            <p:cNvSpPr>
              <a:spLocks/>
            </p:cNvSpPr>
            <p:nvPr/>
          </p:nvSpPr>
          <p:spPr bwMode="auto">
            <a:xfrm rot="-5388437">
              <a:off x="4313" y="3710"/>
              <a:ext cx="8" cy="27"/>
            </a:xfrm>
            <a:custGeom>
              <a:avLst/>
              <a:gdLst>
                <a:gd name="T0" fmla="*/ 0 w 11"/>
                <a:gd name="T1" fmla="*/ 7 h 29"/>
                <a:gd name="T2" fmla="*/ 0 w 11"/>
                <a:gd name="T3" fmla="*/ 7 h 29"/>
                <a:gd name="T4" fmla="*/ 0 w 11"/>
                <a:gd name="T5" fmla="*/ 7 h 29"/>
                <a:gd name="T6" fmla="*/ 0 w 11"/>
                <a:gd name="T7" fmla="*/ 7 h 29"/>
                <a:gd name="T8" fmla="*/ 0 w 11"/>
                <a:gd name="T9" fmla="*/ 7 h 29"/>
                <a:gd name="T10" fmla="*/ 0 w 11"/>
                <a:gd name="T11" fmla="*/ 7 h 29"/>
                <a:gd name="T12" fmla="*/ 0 w 11"/>
                <a:gd name="T13" fmla="*/ 7 h 29"/>
                <a:gd name="T14" fmla="*/ 0 w 11"/>
                <a:gd name="T15" fmla="*/ 7 h 29"/>
                <a:gd name="T16" fmla="*/ 0 w 11"/>
                <a:gd name="T17" fmla="*/ 7 h 29"/>
                <a:gd name="T18" fmla="*/ 0 w 11"/>
                <a:gd name="T19" fmla="*/ 7 h 29"/>
                <a:gd name="T20" fmla="*/ 0 w 11"/>
                <a:gd name="T21" fmla="*/ 7 h 29"/>
                <a:gd name="T22" fmla="*/ 0 w 11"/>
                <a:gd name="T23" fmla="*/ 7 h 29"/>
                <a:gd name="T24" fmla="*/ 0 w 11"/>
                <a:gd name="T25" fmla="*/ 7 h 29"/>
                <a:gd name="T26" fmla="*/ 0 w 11"/>
                <a:gd name="T27" fmla="*/ 7 h 29"/>
                <a:gd name="T28" fmla="*/ 0 w 11"/>
                <a:gd name="T29" fmla="*/ 7 h 29"/>
                <a:gd name="T30" fmla="*/ 0 w 11"/>
                <a:gd name="T31" fmla="*/ 7 h 29"/>
                <a:gd name="T32" fmla="*/ 0 w 11"/>
                <a:gd name="T33" fmla="*/ 7 h 29"/>
                <a:gd name="T34" fmla="*/ 0 w 11"/>
                <a:gd name="T35" fmla="*/ 7 h 29"/>
                <a:gd name="T36" fmla="*/ 0 w 11"/>
                <a:gd name="T37" fmla="*/ 7 h 29"/>
                <a:gd name="T38" fmla="*/ 0 w 11"/>
                <a:gd name="T39" fmla="*/ 7 h 29"/>
                <a:gd name="T40" fmla="*/ 0 w 11"/>
                <a:gd name="T41" fmla="*/ 7 h 29"/>
                <a:gd name="T42" fmla="*/ 0 w 11"/>
                <a:gd name="T43" fmla="*/ 7 h 29"/>
                <a:gd name="T44" fmla="*/ 0 w 11"/>
                <a:gd name="T45" fmla="*/ 7 h 29"/>
                <a:gd name="T46" fmla="*/ 0 w 11"/>
                <a:gd name="T47" fmla="*/ 7 h 29"/>
                <a:gd name="T48" fmla="*/ 0 w 11"/>
                <a:gd name="T49" fmla="*/ 7 h 29"/>
                <a:gd name="T50" fmla="*/ 0 w 11"/>
                <a:gd name="T51" fmla="*/ 7 h 29"/>
                <a:gd name="T52" fmla="*/ 0 w 11"/>
                <a:gd name="T53" fmla="*/ 7 h 29"/>
                <a:gd name="T54" fmla="*/ 0 w 11"/>
                <a:gd name="T55" fmla="*/ 7 h 29"/>
                <a:gd name="T56" fmla="*/ 0 w 11"/>
                <a:gd name="T57" fmla="*/ 7 h 29"/>
                <a:gd name="T58" fmla="*/ 0 w 11"/>
                <a:gd name="T59" fmla="*/ 7 h 29"/>
                <a:gd name="T60" fmla="*/ 0 w 11"/>
                <a:gd name="T61" fmla="*/ 7 h 29"/>
                <a:gd name="T62" fmla="*/ 0 w 11"/>
                <a:gd name="T63" fmla="*/ 7 h 29"/>
                <a:gd name="T64" fmla="*/ 0 w 11"/>
                <a:gd name="T65" fmla="*/ 7 h 29"/>
                <a:gd name="T66" fmla="*/ 0 w 11"/>
                <a:gd name="T67" fmla="*/ 7 h 29"/>
                <a:gd name="T68" fmla="*/ 0 w 11"/>
                <a:gd name="T69" fmla="*/ 7 h 29"/>
                <a:gd name="T70" fmla="*/ 0 w 11"/>
                <a:gd name="T71" fmla="*/ 7 h 29"/>
                <a:gd name="T72" fmla="*/ 0 w 11"/>
                <a:gd name="T73" fmla="*/ 7 h 29"/>
                <a:gd name="T74" fmla="*/ 0 w 11"/>
                <a:gd name="T75" fmla="*/ 7 h 29"/>
                <a:gd name="T76" fmla="*/ 0 w 11"/>
                <a:gd name="T77" fmla="*/ 7 h 29"/>
                <a:gd name="T78" fmla="*/ 0 w 11"/>
                <a:gd name="T79" fmla="*/ 7 h 29"/>
                <a:gd name="T80" fmla="*/ 1 w 11"/>
                <a:gd name="T81" fmla="*/ 7 h 29"/>
                <a:gd name="T82" fmla="*/ 1 w 11"/>
                <a:gd name="T83" fmla="*/ 7 h 29"/>
                <a:gd name="T84" fmla="*/ 1 w 11"/>
                <a:gd name="T85" fmla="*/ 7 h 29"/>
                <a:gd name="T86" fmla="*/ 1 w 11"/>
                <a:gd name="T87" fmla="*/ 7 h 29"/>
                <a:gd name="T88" fmla="*/ 1 w 11"/>
                <a:gd name="T89" fmla="*/ 7 h 29"/>
                <a:gd name="T90" fmla="*/ 1 w 11"/>
                <a:gd name="T91" fmla="*/ 7 h 29"/>
                <a:gd name="T92" fmla="*/ 1 w 11"/>
                <a:gd name="T93" fmla="*/ 7 h 29"/>
                <a:gd name="T94" fmla="*/ 1 w 11"/>
                <a:gd name="T95" fmla="*/ 7 h 29"/>
                <a:gd name="T96" fmla="*/ 1 w 11"/>
                <a:gd name="T97" fmla="*/ 7 h 29"/>
                <a:gd name="T98" fmla="*/ 1 w 11"/>
                <a:gd name="T99" fmla="*/ 0 h 29"/>
                <a:gd name="T100" fmla="*/ 1 w 11"/>
                <a:gd name="T101" fmla="*/ 0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29"/>
                <a:gd name="T155" fmla="*/ 11 w 11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29">
                  <a:moveTo>
                    <a:pt x="0" y="29"/>
                  </a:moveTo>
                  <a:lnTo>
                    <a:pt x="0" y="29"/>
                  </a:lnTo>
                  <a:lnTo>
                    <a:pt x="0" y="19"/>
                  </a:lnTo>
                  <a:lnTo>
                    <a:pt x="0" y="10"/>
                  </a:lnTo>
                  <a:lnTo>
                    <a:pt x="11" y="10"/>
                  </a:lnTo>
                  <a:lnTo>
                    <a:pt x="11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5" name="Freeform 490"/>
            <p:cNvSpPr>
              <a:spLocks/>
            </p:cNvSpPr>
            <p:nvPr/>
          </p:nvSpPr>
          <p:spPr bwMode="auto">
            <a:xfrm rot="-5388437">
              <a:off x="4293" y="3710"/>
              <a:ext cx="1" cy="18"/>
            </a:xfrm>
            <a:custGeom>
              <a:avLst/>
              <a:gdLst>
                <a:gd name="T0" fmla="*/ 0 w 1"/>
                <a:gd name="T1" fmla="*/ 5 h 20"/>
                <a:gd name="T2" fmla="*/ 0 w 1"/>
                <a:gd name="T3" fmla="*/ 5 h 20"/>
                <a:gd name="T4" fmla="*/ 0 w 1"/>
                <a:gd name="T5" fmla="*/ 5 h 20"/>
                <a:gd name="T6" fmla="*/ 0 w 1"/>
                <a:gd name="T7" fmla="*/ 5 h 20"/>
                <a:gd name="T8" fmla="*/ 0 w 1"/>
                <a:gd name="T9" fmla="*/ 5 h 20"/>
                <a:gd name="T10" fmla="*/ 0 w 1"/>
                <a:gd name="T11" fmla="*/ 5 h 20"/>
                <a:gd name="T12" fmla="*/ 0 w 1"/>
                <a:gd name="T13" fmla="*/ 5 h 20"/>
                <a:gd name="T14" fmla="*/ 0 w 1"/>
                <a:gd name="T15" fmla="*/ 5 h 20"/>
                <a:gd name="T16" fmla="*/ 0 w 1"/>
                <a:gd name="T17" fmla="*/ 5 h 20"/>
                <a:gd name="T18" fmla="*/ 0 w 1"/>
                <a:gd name="T19" fmla="*/ 5 h 20"/>
                <a:gd name="T20" fmla="*/ 0 w 1"/>
                <a:gd name="T21" fmla="*/ 5 h 20"/>
                <a:gd name="T22" fmla="*/ 0 w 1"/>
                <a:gd name="T23" fmla="*/ 5 h 20"/>
                <a:gd name="T24" fmla="*/ 0 w 1"/>
                <a:gd name="T25" fmla="*/ 5 h 20"/>
                <a:gd name="T26" fmla="*/ 0 w 1"/>
                <a:gd name="T27" fmla="*/ 5 h 20"/>
                <a:gd name="T28" fmla="*/ 0 w 1"/>
                <a:gd name="T29" fmla="*/ 5 h 20"/>
                <a:gd name="T30" fmla="*/ 0 w 1"/>
                <a:gd name="T31" fmla="*/ 5 h 20"/>
                <a:gd name="T32" fmla="*/ 0 w 1"/>
                <a:gd name="T33" fmla="*/ 5 h 20"/>
                <a:gd name="T34" fmla="*/ 0 w 1"/>
                <a:gd name="T35" fmla="*/ 5 h 20"/>
                <a:gd name="T36" fmla="*/ 0 w 1"/>
                <a:gd name="T37" fmla="*/ 5 h 20"/>
                <a:gd name="T38" fmla="*/ 0 w 1"/>
                <a:gd name="T39" fmla="*/ 5 h 20"/>
                <a:gd name="T40" fmla="*/ 0 w 1"/>
                <a:gd name="T41" fmla="*/ 5 h 20"/>
                <a:gd name="T42" fmla="*/ 0 w 1"/>
                <a:gd name="T43" fmla="*/ 5 h 20"/>
                <a:gd name="T44" fmla="*/ 0 w 1"/>
                <a:gd name="T45" fmla="*/ 5 h 20"/>
                <a:gd name="T46" fmla="*/ 0 w 1"/>
                <a:gd name="T47" fmla="*/ 5 h 20"/>
                <a:gd name="T48" fmla="*/ 0 w 1"/>
                <a:gd name="T49" fmla="*/ 5 h 20"/>
                <a:gd name="T50" fmla="*/ 0 w 1"/>
                <a:gd name="T51" fmla="*/ 5 h 20"/>
                <a:gd name="T52" fmla="*/ 0 w 1"/>
                <a:gd name="T53" fmla="*/ 5 h 20"/>
                <a:gd name="T54" fmla="*/ 0 w 1"/>
                <a:gd name="T55" fmla="*/ 5 h 20"/>
                <a:gd name="T56" fmla="*/ 0 w 1"/>
                <a:gd name="T57" fmla="*/ 5 h 20"/>
                <a:gd name="T58" fmla="*/ 0 w 1"/>
                <a:gd name="T59" fmla="*/ 5 h 20"/>
                <a:gd name="T60" fmla="*/ 0 w 1"/>
                <a:gd name="T61" fmla="*/ 5 h 20"/>
                <a:gd name="T62" fmla="*/ 0 w 1"/>
                <a:gd name="T63" fmla="*/ 5 h 20"/>
                <a:gd name="T64" fmla="*/ 0 w 1"/>
                <a:gd name="T65" fmla="*/ 5 h 20"/>
                <a:gd name="T66" fmla="*/ 0 w 1"/>
                <a:gd name="T67" fmla="*/ 5 h 20"/>
                <a:gd name="T68" fmla="*/ 0 w 1"/>
                <a:gd name="T69" fmla="*/ 5 h 20"/>
                <a:gd name="T70" fmla="*/ 0 w 1"/>
                <a:gd name="T71" fmla="*/ 5 h 20"/>
                <a:gd name="T72" fmla="*/ 0 w 1"/>
                <a:gd name="T73" fmla="*/ 5 h 20"/>
                <a:gd name="T74" fmla="*/ 0 w 1"/>
                <a:gd name="T75" fmla="*/ 5 h 20"/>
                <a:gd name="T76" fmla="*/ 0 w 1"/>
                <a:gd name="T77" fmla="*/ 0 h 20"/>
                <a:gd name="T78" fmla="*/ 0 w 1"/>
                <a:gd name="T79" fmla="*/ 0 h 20"/>
                <a:gd name="T80" fmla="*/ 0 w 1"/>
                <a:gd name="T81" fmla="*/ 0 h 20"/>
                <a:gd name="T82" fmla="*/ 0 w 1"/>
                <a:gd name="T83" fmla="*/ 0 h 20"/>
                <a:gd name="T84" fmla="*/ 0 w 1"/>
                <a:gd name="T85" fmla="*/ 0 h 20"/>
                <a:gd name="T86" fmla="*/ 0 w 1"/>
                <a:gd name="T87" fmla="*/ 0 h 20"/>
                <a:gd name="T88" fmla="*/ 0 w 1"/>
                <a:gd name="T89" fmla="*/ 0 h 20"/>
                <a:gd name="T90" fmla="*/ 0 w 1"/>
                <a:gd name="T91" fmla="*/ 0 h 20"/>
                <a:gd name="T92" fmla="*/ 0 w 1"/>
                <a:gd name="T93" fmla="*/ 0 h 20"/>
                <a:gd name="T94" fmla="*/ 0 w 1"/>
                <a:gd name="T95" fmla="*/ 0 h 20"/>
                <a:gd name="T96" fmla="*/ 0 w 1"/>
                <a:gd name="T97" fmla="*/ 0 h 20"/>
                <a:gd name="T98" fmla="*/ 0 w 1"/>
                <a:gd name="T99" fmla="*/ 0 h 20"/>
                <a:gd name="T100" fmla="*/ 0 w 1"/>
                <a:gd name="T101" fmla="*/ 0 h 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"/>
                <a:gd name="T154" fmla="*/ 0 h 20"/>
                <a:gd name="T155" fmla="*/ 1 w 1"/>
                <a:gd name="T156" fmla="*/ 20 h 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" h="20">
                  <a:moveTo>
                    <a:pt x="0" y="20"/>
                  </a:move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6" name="Freeform 491"/>
            <p:cNvSpPr>
              <a:spLocks/>
            </p:cNvSpPr>
            <p:nvPr/>
          </p:nvSpPr>
          <p:spPr bwMode="auto">
            <a:xfrm rot="-5388437">
              <a:off x="4271" y="3706"/>
              <a:ext cx="9" cy="18"/>
            </a:xfrm>
            <a:custGeom>
              <a:avLst/>
              <a:gdLst>
                <a:gd name="T0" fmla="*/ 0 w 12"/>
                <a:gd name="T1" fmla="*/ 9 h 19"/>
                <a:gd name="T2" fmla="*/ 0 w 12"/>
                <a:gd name="T3" fmla="*/ 9 h 19"/>
                <a:gd name="T4" fmla="*/ 0 w 12"/>
                <a:gd name="T5" fmla="*/ 9 h 19"/>
                <a:gd name="T6" fmla="*/ 0 w 12"/>
                <a:gd name="T7" fmla="*/ 9 h 19"/>
                <a:gd name="T8" fmla="*/ 0 w 12"/>
                <a:gd name="T9" fmla="*/ 9 h 19"/>
                <a:gd name="T10" fmla="*/ 0 w 12"/>
                <a:gd name="T11" fmla="*/ 9 h 19"/>
                <a:gd name="T12" fmla="*/ 0 w 12"/>
                <a:gd name="T13" fmla="*/ 9 h 19"/>
                <a:gd name="T14" fmla="*/ 2 w 12"/>
                <a:gd name="T15" fmla="*/ 9 h 19"/>
                <a:gd name="T16" fmla="*/ 2 w 12"/>
                <a:gd name="T17" fmla="*/ 9 h 19"/>
                <a:gd name="T18" fmla="*/ 2 w 12"/>
                <a:gd name="T19" fmla="*/ 9 h 19"/>
                <a:gd name="T20" fmla="*/ 2 w 12"/>
                <a:gd name="T21" fmla="*/ 9 h 19"/>
                <a:gd name="T22" fmla="*/ 2 w 12"/>
                <a:gd name="T23" fmla="*/ 9 h 19"/>
                <a:gd name="T24" fmla="*/ 2 w 12"/>
                <a:gd name="T25" fmla="*/ 9 h 19"/>
                <a:gd name="T26" fmla="*/ 2 w 12"/>
                <a:gd name="T27" fmla="*/ 9 h 19"/>
                <a:gd name="T28" fmla="*/ 2 w 12"/>
                <a:gd name="T29" fmla="*/ 9 h 19"/>
                <a:gd name="T30" fmla="*/ 2 w 12"/>
                <a:gd name="T31" fmla="*/ 9 h 19"/>
                <a:gd name="T32" fmla="*/ 2 w 12"/>
                <a:gd name="T33" fmla="*/ 9 h 19"/>
                <a:gd name="T34" fmla="*/ 2 w 12"/>
                <a:gd name="T35" fmla="*/ 9 h 19"/>
                <a:gd name="T36" fmla="*/ 2 w 12"/>
                <a:gd name="T37" fmla="*/ 9 h 19"/>
                <a:gd name="T38" fmla="*/ 2 w 12"/>
                <a:gd name="T39" fmla="*/ 9 h 19"/>
                <a:gd name="T40" fmla="*/ 2 w 12"/>
                <a:gd name="T41" fmla="*/ 9 h 19"/>
                <a:gd name="T42" fmla="*/ 2 w 12"/>
                <a:gd name="T43" fmla="*/ 9 h 19"/>
                <a:gd name="T44" fmla="*/ 2 w 12"/>
                <a:gd name="T45" fmla="*/ 9 h 19"/>
                <a:gd name="T46" fmla="*/ 2 w 12"/>
                <a:gd name="T47" fmla="*/ 9 h 19"/>
                <a:gd name="T48" fmla="*/ 2 w 12"/>
                <a:gd name="T49" fmla="*/ 9 h 19"/>
                <a:gd name="T50" fmla="*/ 2 w 12"/>
                <a:gd name="T51" fmla="*/ 9 h 19"/>
                <a:gd name="T52" fmla="*/ 2 w 12"/>
                <a:gd name="T53" fmla="*/ 9 h 19"/>
                <a:gd name="T54" fmla="*/ 2 w 12"/>
                <a:gd name="T55" fmla="*/ 9 h 19"/>
                <a:gd name="T56" fmla="*/ 2 w 12"/>
                <a:gd name="T57" fmla="*/ 9 h 19"/>
                <a:gd name="T58" fmla="*/ 2 w 12"/>
                <a:gd name="T59" fmla="*/ 9 h 19"/>
                <a:gd name="T60" fmla="*/ 2 w 12"/>
                <a:gd name="T61" fmla="*/ 9 h 19"/>
                <a:gd name="T62" fmla="*/ 2 w 12"/>
                <a:gd name="T63" fmla="*/ 9 h 19"/>
                <a:gd name="T64" fmla="*/ 2 w 12"/>
                <a:gd name="T65" fmla="*/ 0 h 19"/>
                <a:gd name="T66" fmla="*/ 2 w 12"/>
                <a:gd name="T67" fmla="*/ 0 h 19"/>
                <a:gd name="T68" fmla="*/ 2 w 12"/>
                <a:gd name="T69" fmla="*/ 0 h 19"/>
                <a:gd name="T70" fmla="*/ 2 w 12"/>
                <a:gd name="T71" fmla="*/ 0 h 19"/>
                <a:gd name="T72" fmla="*/ 2 w 12"/>
                <a:gd name="T73" fmla="*/ 0 h 19"/>
                <a:gd name="T74" fmla="*/ 2 w 12"/>
                <a:gd name="T75" fmla="*/ 0 h 19"/>
                <a:gd name="T76" fmla="*/ 2 w 12"/>
                <a:gd name="T77" fmla="*/ 0 h 19"/>
                <a:gd name="T78" fmla="*/ 2 w 12"/>
                <a:gd name="T79" fmla="*/ 0 h 19"/>
                <a:gd name="T80" fmla="*/ 2 w 12"/>
                <a:gd name="T81" fmla="*/ 0 h 19"/>
                <a:gd name="T82" fmla="*/ 2 w 12"/>
                <a:gd name="T83" fmla="*/ 0 h 19"/>
                <a:gd name="T84" fmla="*/ 2 w 12"/>
                <a:gd name="T85" fmla="*/ 0 h 19"/>
                <a:gd name="T86" fmla="*/ 2 w 12"/>
                <a:gd name="T87" fmla="*/ 0 h 19"/>
                <a:gd name="T88" fmla="*/ 2 w 12"/>
                <a:gd name="T89" fmla="*/ 0 h 19"/>
                <a:gd name="T90" fmla="*/ 2 w 12"/>
                <a:gd name="T91" fmla="*/ 0 h 19"/>
                <a:gd name="T92" fmla="*/ 2 w 12"/>
                <a:gd name="T93" fmla="*/ 0 h 19"/>
                <a:gd name="T94" fmla="*/ 2 w 12"/>
                <a:gd name="T95" fmla="*/ 0 h 19"/>
                <a:gd name="T96" fmla="*/ 2 w 12"/>
                <a:gd name="T97" fmla="*/ 0 h 19"/>
                <a:gd name="T98" fmla="*/ 2 w 12"/>
                <a:gd name="T99" fmla="*/ 0 h 19"/>
                <a:gd name="T100" fmla="*/ 2 w 12"/>
                <a:gd name="T101" fmla="*/ 0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9"/>
                <a:gd name="T155" fmla="*/ 12 w 12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9">
                  <a:moveTo>
                    <a:pt x="0" y="19"/>
                  </a:moveTo>
                  <a:lnTo>
                    <a:pt x="0" y="19"/>
                  </a:lnTo>
                  <a:lnTo>
                    <a:pt x="12" y="19"/>
                  </a:lnTo>
                  <a:lnTo>
                    <a:pt x="12" y="10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7" name="Freeform 492"/>
            <p:cNvSpPr>
              <a:spLocks/>
            </p:cNvSpPr>
            <p:nvPr/>
          </p:nvSpPr>
          <p:spPr bwMode="auto">
            <a:xfrm rot="-5388437">
              <a:off x="4253" y="3697"/>
              <a:ext cx="9" cy="18"/>
            </a:xfrm>
            <a:custGeom>
              <a:avLst/>
              <a:gdLst>
                <a:gd name="T0" fmla="*/ 0 w 12"/>
                <a:gd name="T1" fmla="*/ 5 h 20"/>
                <a:gd name="T2" fmla="*/ 0 w 12"/>
                <a:gd name="T3" fmla="*/ 5 h 20"/>
                <a:gd name="T4" fmla="*/ 0 w 12"/>
                <a:gd name="T5" fmla="*/ 5 h 20"/>
                <a:gd name="T6" fmla="*/ 0 w 12"/>
                <a:gd name="T7" fmla="*/ 5 h 20"/>
                <a:gd name="T8" fmla="*/ 0 w 12"/>
                <a:gd name="T9" fmla="*/ 5 h 20"/>
                <a:gd name="T10" fmla="*/ 0 w 12"/>
                <a:gd name="T11" fmla="*/ 5 h 20"/>
                <a:gd name="T12" fmla="*/ 0 w 12"/>
                <a:gd name="T13" fmla="*/ 5 h 20"/>
                <a:gd name="T14" fmla="*/ 0 w 12"/>
                <a:gd name="T15" fmla="*/ 5 h 20"/>
                <a:gd name="T16" fmla="*/ 0 w 12"/>
                <a:gd name="T17" fmla="*/ 5 h 20"/>
                <a:gd name="T18" fmla="*/ 0 w 12"/>
                <a:gd name="T19" fmla="*/ 5 h 20"/>
                <a:gd name="T20" fmla="*/ 0 w 12"/>
                <a:gd name="T21" fmla="*/ 5 h 20"/>
                <a:gd name="T22" fmla="*/ 0 w 12"/>
                <a:gd name="T23" fmla="*/ 5 h 20"/>
                <a:gd name="T24" fmla="*/ 0 w 12"/>
                <a:gd name="T25" fmla="*/ 5 h 20"/>
                <a:gd name="T26" fmla="*/ 0 w 12"/>
                <a:gd name="T27" fmla="*/ 5 h 20"/>
                <a:gd name="T28" fmla="*/ 0 w 12"/>
                <a:gd name="T29" fmla="*/ 5 h 20"/>
                <a:gd name="T30" fmla="*/ 0 w 12"/>
                <a:gd name="T31" fmla="*/ 5 h 20"/>
                <a:gd name="T32" fmla="*/ 0 w 12"/>
                <a:gd name="T33" fmla="*/ 5 h 20"/>
                <a:gd name="T34" fmla="*/ 0 w 12"/>
                <a:gd name="T35" fmla="*/ 5 h 20"/>
                <a:gd name="T36" fmla="*/ 0 w 12"/>
                <a:gd name="T37" fmla="*/ 5 h 20"/>
                <a:gd name="T38" fmla="*/ 0 w 12"/>
                <a:gd name="T39" fmla="*/ 5 h 20"/>
                <a:gd name="T40" fmla="*/ 0 w 12"/>
                <a:gd name="T41" fmla="*/ 5 h 20"/>
                <a:gd name="T42" fmla="*/ 0 w 12"/>
                <a:gd name="T43" fmla="*/ 5 h 20"/>
                <a:gd name="T44" fmla="*/ 0 w 12"/>
                <a:gd name="T45" fmla="*/ 5 h 20"/>
                <a:gd name="T46" fmla="*/ 2 w 12"/>
                <a:gd name="T47" fmla="*/ 5 h 20"/>
                <a:gd name="T48" fmla="*/ 2 w 12"/>
                <a:gd name="T49" fmla="*/ 5 h 20"/>
                <a:gd name="T50" fmla="*/ 2 w 12"/>
                <a:gd name="T51" fmla="*/ 5 h 20"/>
                <a:gd name="T52" fmla="*/ 2 w 12"/>
                <a:gd name="T53" fmla="*/ 5 h 20"/>
                <a:gd name="T54" fmla="*/ 2 w 12"/>
                <a:gd name="T55" fmla="*/ 5 h 20"/>
                <a:gd name="T56" fmla="*/ 2 w 12"/>
                <a:gd name="T57" fmla="*/ 5 h 20"/>
                <a:gd name="T58" fmla="*/ 2 w 12"/>
                <a:gd name="T59" fmla="*/ 5 h 20"/>
                <a:gd name="T60" fmla="*/ 2 w 12"/>
                <a:gd name="T61" fmla="*/ 5 h 20"/>
                <a:gd name="T62" fmla="*/ 2 w 12"/>
                <a:gd name="T63" fmla="*/ 5 h 20"/>
                <a:gd name="T64" fmla="*/ 2 w 12"/>
                <a:gd name="T65" fmla="*/ 0 h 20"/>
                <a:gd name="T66" fmla="*/ 2 w 12"/>
                <a:gd name="T67" fmla="*/ 0 h 20"/>
                <a:gd name="T68" fmla="*/ 2 w 12"/>
                <a:gd name="T69" fmla="*/ 0 h 20"/>
                <a:gd name="T70" fmla="*/ 2 w 12"/>
                <a:gd name="T71" fmla="*/ 0 h 20"/>
                <a:gd name="T72" fmla="*/ 2 w 12"/>
                <a:gd name="T73" fmla="*/ 0 h 20"/>
                <a:gd name="T74" fmla="*/ 2 w 12"/>
                <a:gd name="T75" fmla="*/ 0 h 20"/>
                <a:gd name="T76" fmla="*/ 2 w 12"/>
                <a:gd name="T77" fmla="*/ 0 h 20"/>
                <a:gd name="T78" fmla="*/ 2 w 12"/>
                <a:gd name="T79" fmla="*/ 0 h 20"/>
                <a:gd name="T80" fmla="*/ 2 w 12"/>
                <a:gd name="T81" fmla="*/ 0 h 20"/>
                <a:gd name="T82" fmla="*/ 2 w 12"/>
                <a:gd name="T83" fmla="*/ 0 h 20"/>
                <a:gd name="T84" fmla="*/ 2 w 12"/>
                <a:gd name="T85" fmla="*/ 0 h 20"/>
                <a:gd name="T86" fmla="*/ 2 w 12"/>
                <a:gd name="T87" fmla="*/ 0 h 20"/>
                <a:gd name="T88" fmla="*/ 2 w 12"/>
                <a:gd name="T89" fmla="*/ 0 h 20"/>
                <a:gd name="T90" fmla="*/ 2 w 12"/>
                <a:gd name="T91" fmla="*/ 0 h 20"/>
                <a:gd name="T92" fmla="*/ 2 w 12"/>
                <a:gd name="T93" fmla="*/ 0 h 20"/>
                <a:gd name="T94" fmla="*/ 2 w 12"/>
                <a:gd name="T95" fmla="*/ 0 h 20"/>
                <a:gd name="T96" fmla="*/ 2 w 12"/>
                <a:gd name="T97" fmla="*/ 0 h 20"/>
                <a:gd name="T98" fmla="*/ 2 w 12"/>
                <a:gd name="T99" fmla="*/ 0 h 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20"/>
                <a:gd name="T152" fmla="*/ 12 w 12"/>
                <a:gd name="T153" fmla="*/ 20 h 2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20">
                  <a:moveTo>
                    <a:pt x="0" y="20"/>
                  </a:moveTo>
                  <a:lnTo>
                    <a:pt x="0" y="20"/>
                  </a:lnTo>
                  <a:lnTo>
                    <a:pt x="0" y="10"/>
                  </a:lnTo>
                  <a:lnTo>
                    <a:pt x="12" y="10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8" name="Freeform 493"/>
            <p:cNvSpPr>
              <a:spLocks/>
            </p:cNvSpPr>
            <p:nvPr/>
          </p:nvSpPr>
          <p:spPr bwMode="auto">
            <a:xfrm rot="-5388437">
              <a:off x="4241" y="3693"/>
              <a:ext cx="8" cy="9"/>
            </a:xfrm>
            <a:custGeom>
              <a:avLst/>
              <a:gdLst>
                <a:gd name="T0" fmla="*/ 0 w 11"/>
                <a:gd name="T1" fmla="*/ 9 h 9"/>
                <a:gd name="T2" fmla="*/ 0 w 11"/>
                <a:gd name="T3" fmla="*/ 9 h 9"/>
                <a:gd name="T4" fmla="*/ 0 w 11"/>
                <a:gd name="T5" fmla="*/ 9 h 9"/>
                <a:gd name="T6" fmla="*/ 0 w 11"/>
                <a:gd name="T7" fmla="*/ 9 h 9"/>
                <a:gd name="T8" fmla="*/ 0 w 11"/>
                <a:gd name="T9" fmla="*/ 9 h 9"/>
                <a:gd name="T10" fmla="*/ 0 w 11"/>
                <a:gd name="T11" fmla="*/ 9 h 9"/>
                <a:gd name="T12" fmla="*/ 0 w 11"/>
                <a:gd name="T13" fmla="*/ 9 h 9"/>
                <a:gd name="T14" fmla="*/ 0 w 11"/>
                <a:gd name="T15" fmla="*/ 9 h 9"/>
                <a:gd name="T16" fmla="*/ 0 w 11"/>
                <a:gd name="T17" fmla="*/ 9 h 9"/>
                <a:gd name="T18" fmla="*/ 0 w 11"/>
                <a:gd name="T19" fmla="*/ 9 h 9"/>
                <a:gd name="T20" fmla="*/ 0 w 11"/>
                <a:gd name="T21" fmla="*/ 9 h 9"/>
                <a:gd name="T22" fmla="*/ 0 w 11"/>
                <a:gd name="T23" fmla="*/ 9 h 9"/>
                <a:gd name="T24" fmla="*/ 0 w 11"/>
                <a:gd name="T25" fmla="*/ 9 h 9"/>
                <a:gd name="T26" fmla="*/ 0 w 11"/>
                <a:gd name="T27" fmla="*/ 0 h 9"/>
                <a:gd name="T28" fmla="*/ 0 w 11"/>
                <a:gd name="T29" fmla="*/ 0 h 9"/>
                <a:gd name="T30" fmla="*/ 0 w 11"/>
                <a:gd name="T31" fmla="*/ 0 h 9"/>
                <a:gd name="T32" fmla="*/ 0 w 11"/>
                <a:gd name="T33" fmla="*/ 0 h 9"/>
                <a:gd name="T34" fmla="*/ 0 w 11"/>
                <a:gd name="T35" fmla="*/ 0 h 9"/>
                <a:gd name="T36" fmla="*/ 0 w 11"/>
                <a:gd name="T37" fmla="*/ 0 h 9"/>
                <a:gd name="T38" fmla="*/ 0 w 11"/>
                <a:gd name="T39" fmla="*/ 0 h 9"/>
                <a:gd name="T40" fmla="*/ 0 w 11"/>
                <a:gd name="T41" fmla="*/ 0 h 9"/>
                <a:gd name="T42" fmla="*/ 0 w 11"/>
                <a:gd name="T43" fmla="*/ 0 h 9"/>
                <a:gd name="T44" fmla="*/ 0 w 11"/>
                <a:gd name="T45" fmla="*/ 0 h 9"/>
                <a:gd name="T46" fmla="*/ 0 w 11"/>
                <a:gd name="T47" fmla="*/ 0 h 9"/>
                <a:gd name="T48" fmla="*/ 0 w 11"/>
                <a:gd name="T49" fmla="*/ 0 h 9"/>
                <a:gd name="T50" fmla="*/ 0 w 11"/>
                <a:gd name="T51" fmla="*/ 0 h 9"/>
                <a:gd name="T52" fmla="*/ 0 w 11"/>
                <a:gd name="T53" fmla="*/ 0 h 9"/>
                <a:gd name="T54" fmla="*/ 0 w 11"/>
                <a:gd name="T55" fmla="*/ 0 h 9"/>
                <a:gd name="T56" fmla="*/ 0 w 11"/>
                <a:gd name="T57" fmla="*/ 0 h 9"/>
                <a:gd name="T58" fmla="*/ 0 w 11"/>
                <a:gd name="T59" fmla="*/ 0 h 9"/>
                <a:gd name="T60" fmla="*/ 0 w 11"/>
                <a:gd name="T61" fmla="*/ 0 h 9"/>
                <a:gd name="T62" fmla="*/ 0 w 11"/>
                <a:gd name="T63" fmla="*/ 0 h 9"/>
                <a:gd name="T64" fmla="*/ 0 w 11"/>
                <a:gd name="T65" fmla="*/ 0 h 9"/>
                <a:gd name="T66" fmla="*/ 0 w 11"/>
                <a:gd name="T67" fmla="*/ 0 h 9"/>
                <a:gd name="T68" fmla="*/ 0 w 11"/>
                <a:gd name="T69" fmla="*/ 0 h 9"/>
                <a:gd name="T70" fmla="*/ 0 w 11"/>
                <a:gd name="T71" fmla="*/ 0 h 9"/>
                <a:gd name="T72" fmla="*/ 0 w 11"/>
                <a:gd name="T73" fmla="*/ 0 h 9"/>
                <a:gd name="T74" fmla="*/ 0 w 11"/>
                <a:gd name="T75" fmla="*/ 0 h 9"/>
                <a:gd name="T76" fmla="*/ 0 w 11"/>
                <a:gd name="T77" fmla="*/ 0 h 9"/>
                <a:gd name="T78" fmla="*/ 0 w 11"/>
                <a:gd name="T79" fmla="*/ 0 h 9"/>
                <a:gd name="T80" fmla="*/ 1 w 11"/>
                <a:gd name="T81" fmla="*/ 0 h 9"/>
                <a:gd name="T82" fmla="*/ 1 w 11"/>
                <a:gd name="T83" fmla="*/ 0 h 9"/>
                <a:gd name="T84" fmla="*/ 1 w 11"/>
                <a:gd name="T85" fmla="*/ 0 h 9"/>
                <a:gd name="T86" fmla="*/ 1 w 11"/>
                <a:gd name="T87" fmla="*/ 0 h 9"/>
                <a:gd name="T88" fmla="*/ 1 w 11"/>
                <a:gd name="T89" fmla="*/ 0 h 9"/>
                <a:gd name="T90" fmla="*/ 1 w 11"/>
                <a:gd name="T91" fmla="*/ 0 h 9"/>
                <a:gd name="T92" fmla="*/ 1 w 11"/>
                <a:gd name="T93" fmla="*/ 0 h 9"/>
                <a:gd name="T94" fmla="*/ 1 w 11"/>
                <a:gd name="T95" fmla="*/ 0 h 9"/>
                <a:gd name="T96" fmla="*/ 1 w 11"/>
                <a:gd name="T97" fmla="*/ 0 h 9"/>
                <a:gd name="T98" fmla="*/ 1 w 11"/>
                <a:gd name="T99" fmla="*/ 0 h 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"/>
                <a:gd name="T151" fmla="*/ 0 h 9"/>
                <a:gd name="T152" fmla="*/ 11 w 11"/>
                <a:gd name="T153" fmla="*/ 9 h 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" h="9">
                  <a:moveTo>
                    <a:pt x="0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9" name="Freeform 494"/>
            <p:cNvSpPr>
              <a:spLocks/>
            </p:cNvSpPr>
            <p:nvPr/>
          </p:nvSpPr>
          <p:spPr bwMode="auto">
            <a:xfrm rot="-5388437">
              <a:off x="4236" y="3689"/>
              <a:ext cx="0" cy="9"/>
            </a:xfrm>
            <a:custGeom>
              <a:avLst/>
              <a:gdLst>
                <a:gd name="T0" fmla="*/ 5 h 10"/>
                <a:gd name="T1" fmla="*/ 0 h 10"/>
                <a:gd name="T2" fmla="*/ 0 h 10"/>
                <a:gd name="T3" fmla="*/ 0 h 10"/>
                <a:gd name="T4" fmla="*/ 0 h 10"/>
                <a:gd name="T5" fmla="*/ 0 h 10"/>
                <a:gd name="T6" fmla="*/ 0 h 10"/>
                <a:gd name="T7" fmla="*/ 0 h 10"/>
                <a:gd name="T8" fmla="*/ 0 h 10"/>
                <a:gd name="T9" fmla="*/ 0 h 10"/>
                <a:gd name="T10" fmla="*/ 0 h 10"/>
                <a:gd name="T11" fmla="*/ 0 h 10"/>
                <a:gd name="T12" fmla="*/ 0 h 10"/>
                <a:gd name="T13" fmla="*/ 0 h 10"/>
                <a:gd name="T14" fmla="*/ 0 h 10"/>
                <a:gd name="T15" fmla="*/ 0 h 10"/>
                <a:gd name="T16" fmla="*/ 0 h 10"/>
                <a:gd name="T17" fmla="*/ 0 h 10"/>
                <a:gd name="T18" fmla="*/ 0 h 10"/>
                <a:gd name="T19" fmla="*/ 0 h 10"/>
                <a:gd name="T20" fmla="*/ 0 h 10"/>
                <a:gd name="T21" fmla="*/ 0 h 10"/>
                <a:gd name="T22" fmla="*/ 0 h 10"/>
                <a:gd name="T23" fmla="*/ 0 h 10"/>
                <a:gd name="T24" fmla="*/ 0 h 10"/>
                <a:gd name="T25" fmla="*/ 0 h 10"/>
                <a:gd name="T26" fmla="*/ 0 h 10"/>
                <a:gd name="T27" fmla="*/ 0 h 10"/>
                <a:gd name="T28" fmla="*/ 0 h 10"/>
                <a:gd name="T29" fmla="*/ 0 h 10"/>
                <a:gd name="T30" fmla="*/ 0 h 10"/>
                <a:gd name="T31" fmla="*/ 0 h 10"/>
                <a:gd name="T32" fmla="*/ 0 h 10"/>
                <a:gd name="T33" fmla="*/ 0 h 10"/>
                <a:gd name="T34" fmla="*/ 0 h 10"/>
                <a:gd name="T35" fmla="*/ 0 h 10"/>
                <a:gd name="T36" fmla="*/ 0 h 10"/>
                <a:gd name="T37" fmla="*/ 0 h 10"/>
                <a:gd name="T38" fmla="*/ 0 h 10"/>
                <a:gd name="T39" fmla="*/ 0 h 10"/>
                <a:gd name="T40" fmla="*/ 0 h 10"/>
                <a:gd name="T41" fmla="*/ 0 h 10"/>
                <a:gd name="T42" fmla="*/ 0 h 10"/>
                <a:gd name="T43" fmla="*/ 0 h 10"/>
                <a:gd name="T44" fmla="*/ 0 h 10"/>
                <a:gd name="T45" fmla="*/ 0 h 10"/>
                <a:gd name="T46" fmla="*/ 0 h 10"/>
                <a:gd name="T47" fmla="*/ 0 h 10"/>
                <a:gd name="T48" fmla="*/ 0 h 10"/>
                <a:gd name="T49" fmla="*/ 0 h 1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h 10"/>
                <a:gd name="T101" fmla="*/ 10 h 10"/>
              </a:gdLst>
              <a:ahLst/>
              <a:cxnLst>
                <a:cxn ang="T50">
                  <a:pos x="0" y="T0"/>
                </a:cxn>
                <a:cxn ang="T51">
                  <a:pos x="0" y="T1"/>
                </a:cxn>
                <a:cxn ang="T52">
                  <a:pos x="0" y="T2"/>
                </a:cxn>
                <a:cxn ang="T53">
                  <a:pos x="0" y="T3"/>
                </a:cxn>
                <a:cxn ang="T54">
                  <a:pos x="0" y="T4"/>
                </a:cxn>
                <a:cxn ang="T55">
                  <a:pos x="0" y="T5"/>
                </a:cxn>
                <a:cxn ang="T56">
                  <a:pos x="0" y="T6"/>
                </a:cxn>
                <a:cxn ang="T57">
                  <a:pos x="0" y="T7"/>
                </a:cxn>
                <a:cxn ang="T58">
                  <a:pos x="0" y="T8"/>
                </a:cxn>
                <a:cxn ang="T59">
                  <a:pos x="0" y="T9"/>
                </a:cxn>
                <a:cxn ang="T60">
                  <a:pos x="0" y="T10"/>
                </a:cxn>
                <a:cxn ang="T61">
                  <a:pos x="0" y="T11"/>
                </a:cxn>
                <a:cxn ang="T62">
                  <a:pos x="0" y="T12"/>
                </a:cxn>
                <a:cxn ang="T63">
                  <a:pos x="0" y="T13"/>
                </a:cxn>
                <a:cxn ang="T64">
                  <a:pos x="0" y="T14"/>
                </a:cxn>
                <a:cxn ang="T65">
                  <a:pos x="0" y="T15"/>
                </a:cxn>
                <a:cxn ang="T66">
                  <a:pos x="0" y="T16"/>
                </a:cxn>
                <a:cxn ang="T67">
                  <a:pos x="0" y="T17"/>
                </a:cxn>
                <a:cxn ang="T68">
                  <a:pos x="0" y="T18"/>
                </a:cxn>
                <a:cxn ang="T69">
                  <a:pos x="0" y="T19"/>
                </a:cxn>
                <a:cxn ang="T70">
                  <a:pos x="0" y="T20"/>
                </a:cxn>
                <a:cxn ang="T71">
                  <a:pos x="0" y="T21"/>
                </a:cxn>
                <a:cxn ang="T72">
                  <a:pos x="0" y="T22"/>
                </a:cxn>
                <a:cxn ang="T73">
                  <a:pos x="0" y="T23"/>
                </a:cxn>
                <a:cxn ang="T74">
                  <a:pos x="0" y="T24"/>
                </a:cxn>
                <a:cxn ang="T75">
                  <a:pos x="0" y="T25"/>
                </a:cxn>
                <a:cxn ang="T76">
                  <a:pos x="0" y="T26"/>
                </a:cxn>
                <a:cxn ang="T77">
                  <a:pos x="0" y="T27"/>
                </a:cxn>
                <a:cxn ang="T78">
                  <a:pos x="0" y="T28"/>
                </a:cxn>
                <a:cxn ang="T79">
                  <a:pos x="0" y="T29"/>
                </a:cxn>
                <a:cxn ang="T80">
                  <a:pos x="0" y="T30"/>
                </a:cxn>
                <a:cxn ang="T81">
                  <a:pos x="0" y="T31"/>
                </a:cxn>
                <a:cxn ang="T82">
                  <a:pos x="0" y="T32"/>
                </a:cxn>
                <a:cxn ang="T83">
                  <a:pos x="0" y="T33"/>
                </a:cxn>
                <a:cxn ang="T84">
                  <a:pos x="0" y="T34"/>
                </a:cxn>
                <a:cxn ang="T85">
                  <a:pos x="0" y="T35"/>
                </a:cxn>
                <a:cxn ang="T86">
                  <a:pos x="0" y="T36"/>
                </a:cxn>
                <a:cxn ang="T87">
                  <a:pos x="0" y="T37"/>
                </a:cxn>
                <a:cxn ang="T88">
                  <a:pos x="0" y="T38"/>
                </a:cxn>
                <a:cxn ang="T89">
                  <a:pos x="0" y="T39"/>
                </a:cxn>
                <a:cxn ang="T90">
                  <a:pos x="0" y="T40"/>
                </a:cxn>
                <a:cxn ang="T91">
                  <a:pos x="0" y="T41"/>
                </a:cxn>
                <a:cxn ang="T92">
                  <a:pos x="0" y="T42"/>
                </a:cxn>
                <a:cxn ang="T93">
                  <a:pos x="0" y="T43"/>
                </a:cxn>
                <a:cxn ang="T94">
                  <a:pos x="0" y="T44"/>
                </a:cxn>
                <a:cxn ang="T95">
                  <a:pos x="0" y="T45"/>
                </a:cxn>
                <a:cxn ang="T96">
                  <a:pos x="0" y="T46"/>
                </a:cxn>
                <a:cxn ang="T97">
                  <a:pos x="0" y="T47"/>
                </a:cxn>
                <a:cxn ang="T98">
                  <a:pos x="0" y="T48"/>
                </a:cxn>
                <a:cxn ang="T99">
                  <a:pos x="0" y="T49"/>
                </a:cxn>
              </a:cxnLst>
              <a:rect l="0" t="T100" r="0" b="T101"/>
              <a:pathLst>
                <a:path h="10">
                  <a:moveTo>
                    <a:pt x="0" y="10"/>
                  </a:move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0" name="Freeform 495"/>
            <p:cNvSpPr>
              <a:spLocks/>
            </p:cNvSpPr>
            <p:nvPr/>
          </p:nvSpPr>
          <p:spPr bwMode="auto">
            <a:xfrm rot="-5388437">
              <a:off x="4223" y="3685"/>
              <a:ext cx="8" cy="9"/>
            </a:xfrm>
            <a:custGeom>
              <a:avLst/>
              <a:gdLst>
                <a:gd name="T0" fmla="*/ 0 w 12"/>
                <a:gd name="T1" fmla="*/ 5 h 10"/>
                <a:gd name="T2" fmla="*/ 0 w 12"/>
                <a:gd name="T3" fmla="*/ 5 h 10"/>
                <a:gd name="T4" fmla="*/ 0 w 12"/>
                <a:gd name="T5" fmla="*/ 5 h 10"/>
                <a:gd name="T6" fmla="*/ 0 w 12"/>
                <a:gd name="T7" fmla="*/ 5 h 10"/>
                <a:gd name="T8" fmla="*/ 0 w 12"/>
                <a:gd name="T9" fmla="*/ 5 h 10"/>
                <a:gd name="T10" fmla="*/ 0 w 12"/>
                <a:gd name="T11" fmla="*/ 5 h 10"/>
                <a:gd name="T12" fmla="*/ 0 w 12"/>
                <a:gd name="T13" fmla="*/ 5 h 10"/>
                <a:gd name="T14" fmla="*/ 1 w 12"/>
                <a:gd name="T15" fmla="*/ 5 h 10"/>
                <a:gd name="T16" fmla="*/ 1 w 12"/>
                <a:gd name="T17" fmla="*/ 5 h 10"/>
                <a:gd name="T18" fmla="*/ 1 w 12"/>
                <a:gd name="T19" fmla="*/ 5 h 10"/>
                <a:gd name="T20" fmla="*/ 1 w 12"/>
                <a:gd name="T21" fmla="*/ 5 h 10"/>
                <a:gd name="T22" fmla="*/ 1 w 12"/>
                <a:gd name="T23" fmla="*/ 5 h 10"/>
                <a:gd name="T24" fmla="*/ 1 w 12"/>
                <a:gd name="T25" fmla="*/ 0 h 10"/>
                <a:gd name="T26" fmla="*/ 1 w 12"/>
                <a:gd name="T27" fmla="*/ 0 h 10"/>
                <a:gd name="T28" fmla="*/ 1 w 12"/>
                <a:gd name="T29" fmla="*/ 0 h 10"/>
                <a:gd name="T30" fmla="*/ 1 w 12"/>
                <a:gd name="T31" fmla="*/ 0 h 10"/>
                <a:gd name="T32" fmla="*/ 1 w 12"/>
                <a:gd name="T33" fmla="*/ 0 h 10"/>
                <a:gd name="T34" fmla="*/ 1 w 12"/>
                <a:gd name="T35" fmla="*/ 0 h 10"/>
                <a:gd name="T36" fmla="*/ 1 w 12"/>
                <a:gd name="T37" fmla="*/ 0 h 10"/>
                <a:gd name="T38" fmla="*/ 1 w 12"/>
                <a:gd name="T39" fmla="*/ 0 h 10"/>
                <a:gd name="T40" fmla="*/ 1 w 12"/>
                <a:gd name="T41" fmla="*/ 0 h 10"/>
                <a:gd name="T42" fmla="*/ 1 w 12"/>
                <a:gd name="T43" fmla="*/ 0 h 10"/>
                <a:gd name="T44" fmla="*/ 1 w 12"/>
                <a:gd name="T45" fmla="*/ 0 h 10"/>
                <a:gd name="T46" fmla="*/ 1 w 12"/>
                <a:gd name="T47" fmla="*/ 0 h 10"/>
                <a:gd name="T48" fmla="*/ 1 w 12"/>
                <a:gd name="T49" fmla="*/ 0 h 10"/>
                <a:gd name="T50" fmla="*/ 1 w 12"/>
                <a:gd name="T51" fmla="*/ 0 h 10"/>
                <a:gd name="T52" fmla="*/ 1 w 12"/>
                <a:gd name="T53" fmla="*/ 0 h 10"/>
                <a:gd name="T54" fmla="*/ 1 w 12"/>
                <a:gd name="T55" fmla="*/ 0 h 10"/>
                <a:gd name="T56" fmla="*/ 1 w 12"/>
                <a:gd name="T57" fmla="*/ 0 h 10"/>
                <a:gd name="T58" fmla="*/ 1 w 12"/>
                <a:gd name="T59" fmla="*/ 0 h 10"/>
                <a:gd name="T60" fmla="*/ 1 w 12"/>
                <a:gd name="T61" fmla="*/ 0 h 10"/>
                <a:gd name="T62" fmla="*/ 1 w 12"/>
                <a:gd name="T63" fmla="*/ 0 h 10"/>
                <a:gd name="T64" fmla="*/ 1 w 12"/>
                <a:gd name="T65" fmla="*/ 0 h 10"/>
                <a:gd name="T66" fmla="*/ 1 w 12"/>
                <a:gd name="T67" fmla="*/ 0 h 10"/>
                <a:gd name="T68" fmla="*/ 1 w 12"/>
                <a:gd name="T69" fmla="*/ 0 h 10"/>
                <a:gd name="T70" fmla="*/ 1 w 12"/>
                <a:gd name="T71" fmla="*/ 0 h 10"/>
                <a:gd name="T72" fmla="*/ 1 w 12"/>
                <a:gd name="T73" fmla="*/ 0 h 10"/>
                <a:gd name="T74" fmla="*/ 1 w 12"/>
                <a:gd name="T75" fmla="*/ 0 h 10"/>
                <a:gd name="T76" fmla="*/ 1 w 12"/>
                <a:gd name="T77" fmla="*/ 0 h 10"/>
                <a:gd name="T78" fmla="*/ 1 w 12"/>
                <a:gd name="T79" fmla="*/ 0 h 10"/>
                <a:gd name="T80" fmla="*/ 1 w 12"/>
                <a:gd name="T81" fmla="*/ 0 h 10"/>
                <a:gd name="T82" fmla="*/ 1 w 12"/>
                <a:gd name="T83" fmla="*/ 0 h 10"/>
                <a:gd name="T84" fmla="*/ 1 w 12"/>
                <a:gd name="T85" fmla="*/ 0 h 10"/>
                <a:gd name="T86" fmla="*/ 1 w 12"/>
                <a:gd name="T87" fmla="*/ 0 h 10"/>
                <a:gd name="T88" fmla="*/ 1 w 12"/>
                <a:gd name="T89" fmla="*/ 0 h 10"/>
                <a:gd name="T90" fmla="*/ 1 w 12"/>
                <a:gd name="T91" fmla="*/ 0 h 10"/>
                <a:gd name="T92" fmla="*/ 1 w 12"/>
                <a:gd name="T93" fmla="*/ 0 h 10"/>
                <a:gd name="T94" fmla="*/ 1 w 12"/>
                <a:gd name="T95" fmla="*/ 0 h 10"/>
                <a:gd name="T96" fmla="*/ 1 w 12"/>
                <a:gd name="T97" fmla="*/ 0 h 10"/>
                <a:gd name="T98" fmla="*/ 1 w 12"/>
                <a:gd name="T99" fmla="*/ 0 h 1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10"/>
                <a:gd name="T152" fmla="*/ 12 w 12"/>
                <a:gd name="T153" fmla="*/ 10 h 1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10">
                  <a:moveTo>
                    <a:pt x="0" y="10"/>
                  </a:moveTo>
                  <a:lnTo>
                    <a:pt x="0" y="10"/>
                  </a:lnTo>
                  <a:lnTo>
                    <a:pt x="12" y="10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1" name="Freeform 496"/>
            <p:cNvSpPr>
              <a:spLocks/>
            </p:cNvSpPr>
            <p:nvPr/>
          </p:nvSpPr>
          <p:spPr bwMode="auto">
            <a:xfrm rot="-5388437">
              <a:off x="4222" y="3684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w 1"/>
                <a:gd name="T21" fmla="*/ 0 h 1"/>
                <a:gd name="T22" fmla="*/ 0 w 1"/>
                <a:gd name="T23" fmla="*/ 0 h 1"/>
                <a:gd name="T24" fmla="*/ 0 w 1"/>
                <a:gd name="T25" fmla="*/ 0 h 1"/>
                <a:gd name="T26" fmla="*/ 0 w 1"/>
                <a:gd name="T27" fmla="*/ 0 h 1"/>
                <a:gd name="T28" fmla="*/ 0 w 1"/>
                <a:gd name="T29" fmla="*/ 0 h 1"/>
                <a:gd name="T30" fmla="*/ 0 w 1"/>
                <a:gd name="T31" fmla="*/ 0 h 1"/>
                <a:gd name="T32" fmla="*/ 0 w 1"/>
                <a:gd name="T33" fmla="*/ 0 h 1"/>
                <a:gd name="T34" fmla="*/ 0 w 1"/>
                <a:gd name="T35" fmla="*/ 0 h 1"/>
                <a:gd name="T36" fmla="*/ 0 w 1"/>
                <a:gd name="T37" fmla="*/ 0 h 1"/>
                <a:gd name="T38" fmla="*/ 0 w 1"/>
                <a:gd name="T39" fmla="*/ 0 h 1"/>
                <a:gd name="T40" fmla="*/ 0 w 1"/>
                <a:gd name="T41" fmla="*/ 0 h 1"/>
                <a:gd name="T42" fmla="*/ 0 w 1"/>
                <a:gd name="T43" fmla="*/ 0 h 1"/>
                <a:gd name="T44" fmla="*/ 0 w 1"/>
                <a:gd name="T45" fmla="*/ 0 h 1"/>
                <a:gd name="T46" fmla="*/ 0 w 1"/>
                <a:gd name="T47" fmla="*/ 0 h 1"/>
                <a:gd name="T48" fmla="*/ 0 w 1"/>
                <a:gd name="T49" fmla="*/ 0 h 1"/>
                <a:gd name="T50" fmla="*/ 0 w 1"/>
                <a:gd name="T51" fmla="*/ 0 h 1"/>
                <a:gd name="T52" fmla="*/ 0 w 1"/>
                <a:gd name="T53" fmla="*/ 0 h 1"/>
                <a:gd name="T54" fmla="*/ 0 w 1"/>
                <a:gd name="T55" fmla="*/ 0 h 1"/>
                <a:gd name="T56" fmla="*/ 0 w 1"/>
                <a:gd name="T57" fmla="*/ 0 h 1"/>
                <a:gd name="T58" fmla="*/ 0 w 1"/>
                <a:gd name="T59" fmla="*/ 0 h 1"/>
                <a:gd name="T60" fmla="*/ 0 w 1"/>
                <a:gd name="T61" fmla="*/ 0 h 1"/>
                <a:gd name="T62" fmla="*/ 0 w 1"/>
                <a:gd name="T63" fmla="*/ 0 h 1"/>
                <a:gd name="T64" fmla="*/ 0 w 1"/>
                <a:gd name="T65" fmla="*/ 0 h 1"/>
                <a:gd name="T66" fmla="*/ 0 w 1"/>
                <a:gd name="T67" fmla="*/ 0 h 1"/>
                <a:gd name="T68" fmla="*/ 0 w 1"/>
                <a:gd name="T69" fmla="*/ 0 h 1"/>
                <a:gd name="T70" fmla="*/ 0 w 1"/>
                <a:gd name="T71" fmla="*/ 0 h 1"/>
                <a:gd name="T72" fmla="*/ 0 w 1"/>
                <a:gd name="T73" fmla="*/ 0 h 1"/>
                <a:gd name="T74" fmla="*/ 0 w 1"/>
                <a:gd name="T75" fmla="*/ 0 h 1"/>
                <a:gd name="T76" fmla="*/ 0 w 1"/>
                <a:gd name="T77" fmla="*/ 0 h 1"/>
                <a:gd name="T78" fmla="*/ 0 w 1"/>
                <a:gd name="T79" fmla="*/ 0 h 1"/>
                <a:gd name="T80" fmla="*/ 0 w 1"/>
                <a:gd name="T81" fmla="*/ 0 h 1"/>
                <a:gd name="T82" fmla="*/ 0 w 1"/>
                <a:gd name="T83" fmla="*/ 0 h 1"/>
                <a:gd name="T84" fmla="*/ 0 w 1"/>
                <a:gd name="T85" fmla="*/ 0 h 1"/>
                <a:gd name="T86" fmla="*/ 0 w 1"/>
                <a:gd name="T87" fmla="*/ 0 h 1"/>
                <a:gd name="T88" fmla="*/ 0 w 1"/>
                <a:gd name="T89" fmla="*/ 0 h 1"/>
                <a:gd name="T90" fmla="*/ 0 w 1"/>
                <a:gd name="T91" fmla="*/ 0 h 1"/>
                <a:gd name="T92" fmla="*/ 0 w 1"/>
                <a:gd name="T93" fmla="*/ 0 h 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"/>
                <a:gd name="T142" fmla="*/ 0 h 1"/>
                <a:gd name="T143" fmla="*/ 1 w 1"/>
                <a:gd name="T144" fmla="*/ 1 h 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2" name="Freeform 497"/>
            <p:cNvSpPr>
              <a:spLocks/>
            </p:cNvSpPr>
            <p:nvPr/>
          </p:nvSpPr>
          <p:spPr bwMode="auto">
            <a:xfrm rot="-5388437">
              <a:off x="4223" y="3677"/>
              <a:ext cx="8" cy="9"/>
            </a:xfrm>
            <a:custGeom>
              <a:avLst/>
              <a:gdLst>
                <a:gd name="T0" fmla="*/ 0 w 11"/>
                <a:gd name="T1" fmla="*/ 0 h 10"/>
                <a:gd name="T2" fmla="*/ 1 w 11"/>
                <a:gd name="T3" fmla="*/ 0 h 10"/>
                <a:gd name="T4" fmla="*/ 1 w 11"/>
                <a:gd name="T5" fmla="*/ 0 h 10"/>
                <a:gd name="T6" fmla="*/ 1 w 11"/>
                <a:gd name="T7" fmla="*/ 0 h 10"/>
                <a:gd name="T8" fmla="*/ 1 w 11"/>
                <a:gd name="T9" fmla="*/ 0 h 10"/>
                <a:gd name="T10" fmla="*/ 1 w 11"/>
                <a:gd name="T11" fmla="*/ 0 h 10"/>
                <a:gd name="T12" fmla="*/ 1 w 11"/>
                <a:gd name="T13" fmla="*/ 0 h 10"/>
                <a:gd name="T14" fmla="*/ 1 w 11"/>
                <a:gd name="T15" fmla="*/ 0 h 10"/>
                <a:gd name="T16" fmla="*/ 1 w 11"/>
                <a:gd name="T17" fmla="*/ 0 h 10"/>
                <a:gd name="T18" fmla="*/ 1 w 11"/>
                <a:gd name="T19" fmla="*/ 0 h 10"/>
                <a:gd name="T20" fmla="*/ 1 w 11"/>
                <a:gd name="T21" fmla="*/ 0 h 10"/>
                <a:gd name="T22" fmla="*/ 1 w 11"/>
                <a:gd name="T23" fmla="*/ 0 h 10"/>
                <a:gd name="T24" fmla="*/ 1 w 11"/>
                <a:gd name="T25" fmla="*/ 0 h 10"/>
                <a:gd name="T26" fmla="*/ 1 w 11"/>
                <a:gd name="T27" fmla="*/ 0 h 10"/>
                <a:gd name="T28" fmla="*/ 1 w 11"/>
                <a:gd name="T29" fmla="*/ 0 h 10"/>
                <a:gd name="T30" fmla="*/ 1 w 11"/>
                <a:gd name="T31" fmla="*/ 0 h 10"/>
                <a:gd name="T32" fmla="*/ 1 w 11"/>
                <a:gd name="T33" fmla="*/ 0 h 10"/>
                <a:gd name="T34" fmla="*/ 1 w 11"/>
                <a:gd name="T35" fmla="*/ 0 h 10"/>
                <a:gd name="T36" fmla="*/ 1 w 11"/>
                <a:gd name="T37" fmla="*/ 0 h 10"/>
                <a:gd name="T38" fmla="*/ 1 w 11"/>
                <a:gd name="T39" fmla="*/ 0 h 10"/>
                <a:gd name="T40" fmla="*/ 1 w 11"/>
                <a:gd name="T41" fmla="*/ 0 h 10"/>
                <a:gd name="T42" fmla="*/ 1 w 11"/>
                <a:gd name="T43" fmla="*/ 0 h 10"/>
                <a:gd name="T44" fmla="*/ 1 w 11"/>
                <a:gd name="T45" fmla="*/ 0 h 10"/>
                <a:gd name="T46" fmla="*/ 1 w 11"/>
                <a:gd name="T47" fmla="*/ 0 h 10"/>
                <a:gd name="T48" fmla="*/ 1 w 11"/>
                <a:gd name="T49" fmla="*/ 0 h 10"/>
                <a:gd name="T50" fmla="*/ 1 w 11"/>
                <a:gd name="T51" fmla="*/ 0 h 10"/>
                <a:gd name="T52" fmla="*/ 1 w 11"/>
                <a:gd name="T53" fmla="*/ 0 h 10"/>
                <a:gd name="T54" fmla="*/ 1 w 11"/>
                <a:gd name="T55" fmla="*/ 0 h 10"/>
                <a:gd name="T56" fmla="*/ 1 w 11"/>
                <a:gd name="T57" fmla="*/ 0 h 10"/>
                <a:gd name="T58" fmla="*/ 1 w 11"/>
                <a:gd name="T59" fmla="*/ 0 h 10"/>
                <a:gd name="T60" fmla="*/ 1 w 11"/>
                <a:gd name="T61" fmla="*/ 0 h 10"/>
                <a:gd name="T62" fmla="*/ 1 w 11"/>
                <a:gd name="T63" fmla="*/ 0 h 10"/>
                <a:gd name="T64" fmla="*/ 1 w 11"/>
                <a:gd name="T65" fmla="*/ 0 h 10"/>
                <a:gd name="T66" fmla="*/ 1 w 11"/>
                <a:gd name="T67" fmla="*/ 0 h 10"/>
                <a:gd name="T68" fmla="*/ 1 w 11"/>
                <a:gd name="T69" fmla="*/ 0 h 10"/>
                <a:gd name="T70" fmla="*/ 1 w 11"/>
                <a:gd name="T71" fmla="*/ 0 h 10"/>
                <a:gd name="T72" fmla="*/ 1 w 11"/>
                <a:gd name="T73" fmla="*/ 0 h 10"/>
                <a:gd name="T74" fmla="*/ 1 w 11"/>
                <a:gd name="T75" fmla="*/ 5 h 10"/>
                <a:gd name="T76" fmla="*/ 1 w 11"/>
                <a:gd name="T77" fmla="*/ 5 h 10"/>
                <a:gd name="T78" fmla="*/ 1 w 11"/>
                <a:gd name="T79" fmla="*/ 5 h 10"/>
                <a:gd name="T80" fmla="*/ 1 w 11"/>
                <a:gd name="T81" fmla="*/ 5 h 10"/>
                <a:gd name="T82" fmla="*/ 1 w 11"/>
                <a:gd name="T83" fmla="*/ 5 h 10"/>
                <a:gd name="T84" fmla="*/ 1 w 11"/>
                <a:gd name="T85" fmla="*/ 5 h 10"/>
                <a:gd name="T86" fmla="*/ 1 w 11"/>
                <a:gd name="T87" fmla="*/ 5 h 10"/>
                <a:gd name="T88" fmla="*/ 1 w 11"/>
                <a:gd name="T89" fmla="*/ 5 h 10"/>
                <a:gd name="T90" fmla="*/ 1 w 11"/>
                <a:gd name="T91" fmla="*/ 5 h 10"/>
                <a:gd name="T92" fmla="*/ 1 w 11"/>
                <a:gd name="T93" fmla="*/ 5 h 10"/>
                <a:gd name="T94" fmla="*/ 1 w 11"/>
                <a:gd name="T95" fmla="*/ 5 h 10"/>
                <a:gd name="T96" fmla="*/ 1 w 11"/>
                <a:gd name="T97" fmla="*/ 5 h 1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1"/>
                <a:gd name="T148" fmla="*/ 0 h 10"/>
                <a:gd name="T149" fmla="*/ 11 w 11"/>
                <a:gd name="T150" fmla="*/ 10 h 1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1" h="10">
                  <a:moveTo>
                    <a:pt x="0" y="0"/>
                  </a:moveTo>
                  <a:lnTo>
                    <a:pt x="11" y="0"/>
                  </a:lnTo>
                  <a:lnTo>
                    <a:pt x="11" y="1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3" name="Freeform 498"/>
            <p:cNvSpPr>
              <a:spLocks/>
            </p:cNvSpPr>
            <p:nvPr/>
          </p:nvSpPr>
          <p:spPr bwMode="auto">
            <a:xfrm rot="-5388437">
              <a:off x="4231" y="3668"/>
              <a:ext cx="9" cy="9"/>
            </a:xfrm>
            <a:custGeom>
              <a:avLst/>
              <a:gdLst>
                <a:gd name="T0" fmla="*/ 0 w 12"/>
                <a:gd name="T1" fmla="*/ 0 h 10"/>
                <a:gd name="T2" fmla="*/ 0 w 12"/>
                <a:gd name="T3" fmla="*/ 0 h 10"/>
                <a:gd name="T4" fmla="*/ 0 w 12"/>
                <a:gd name="T5" fmla="*/ 0 h 10"/>
                <a:gd name="T6" fmla="*/ 0 w 12"/>
                <a:gd name="T7" fmla="*/ 0 h 10"/>
                <a:gd name="T8" fmla="*/ 0 w 12"/>
                <a:gd name="T9" fmla="*/ 0 h 10"/>
                <a:gd name="T10" fmla="*/ 0 w 12"/>
                <a:gd name="T11" fmla="*/ 0 h 10"/>
                <a:gd name="T12" fmla="*/ 0 w 12"/>
                <a:gd name="T13" fmla="*/ 0 h 10"/>
                <a:gd name="T14" fmla="*/ 0 w 12"/>
                <a:gd name="T15" fmla="*/ 0 h 10"/>
                <a:gd name="T16" fmla="*/ 0 w 12"/>
                <a:gd name="T17" fmla="*/ 0 h 10"/>
                <a:gd name="T18" fmla="*/ 0 w 12"/>
                <a:gd name="T19" fmla="*/ 0 h 10"/>
                <a:gd name="T20" fmla="*/ 0 w 12"/>
                <a:gd name="T21" fmla="*/ 0 h 10"/>
                <a:gd name="T22" fmla="*/ 0 w 12"/>
                <a:gd name="T23" fmla="*/ 0 h 10"/>
                <a:gd name="T24" fmla="*/ 0 w 12"/>
                <a:gd name="T25" fmla="*/ 0 h 10"/>
                <a:gd name="T26" fmla="*/ 0 w 12"/>
                <a:gd name="T27" fmla="*/ 0 h 10"/>
                <a:gd name="T28" fmla="*/ 0 w 12"/>
                <a:gd name="T29" fmla="*/ 0 h 10"/>
                <a:gd name="T30" fmla="*/ 0 w 12"/>
                <a:gd name="T31" fmla="*/ 0 h 10"/>
                <a:gd name="T32" fmla="*/ 0 w 12"/>
                <a:gd name="T33" fmla="*/ 0 h 10"/>
                <a:gd name="T34" fmla="*/ 2 w 12"/>
                <a:gd name="T35" fmla="*/ 0 h 10"/>
                <a:gd name="T36" fmla="*/ 2 w 12"/>
                <a:gd name="T37" fmla="*/ 0 h 10"/>
                <a:gd name="T38" fmla="*/ 2 w 12"/>
                <a:gd name="T39" fmla="*/ 0 h 10"/>
                <a:gd name="T40" fmla="*/ 2 w 12"/>
                <a:gd name="T41" fmla="*/ 0 h 10"/>
                <a:gd name="T42" fmla="*/ 2 w 12"/>
                <a:gd name="T43" fmla="*/ 0 h 10"/>
                <a:gd name="T44" fmla="*/ 2 w 12"/>
                <a:gd name="T45" fmla="*/ 0 h 10"/>
                <a:gd name="T46" fmla="*/ 2 w 12"/>
                <a:gd name="T47" fmla="*/ 0 h 10"/>
                <a:gd name="T48" fmla="*/ 2 w 12"/>
                <a:gd name="T49" fmla="*/ 0 h 10"/>
                <a:gd name="T50" fmla="*/ 2 w 12"/>
                <a:gd name="T51" fmla="*/ 0 h 10"/>
                <a:gd name="T52" fmla="*/ 2 w 12"/>
                <a:gd name="T53" fmla="*/ 0 h 10"/>
                <a:gd name="T54" fmla="*/ 2 w 12"/>
                <a:gd name="T55" fmla="*/ 0 h 10"/>
                <a:gd name="T56" fmla="*/ 2 w 12"/>
                <a:gd name="T57" fmla="*/ 0 h 10"/>
                <a:gd name="T58" fmla="*/ 2 w 12"/>
                <a:gd name="T59" fmla="*/ 0 h 10"/>
                <a:gd name="T60" fmla="*/ 2 w 12"/>
                <a:gd name="T61" fmla="*/ 0 h 10"/>
                <a:gd name="T62" fmla="*/ 2 w 12"/>
                <a:gd name="T63" fmla="*/ 0 h 10"/>
                <a:gd name="T64" fmla="*/ 2 w 12"/>
                <a:gd name="T65" fmla="*/ 0 h 10"/>
                <a:gd name="T66" fmla="*/ 2 w 12"/>
                <a:gd name="T67" fmla="*/ 0 h 10"/>
                <a:gd name="T68" fmla="*/ 2 w 12"/>
                <a:gd name="T69" fmla="*/ 0 h 10"/>
                <a:gd name="T70" fmla="*/ 2 w 12"/>
                <a:gd name="T71" fmla="*/ 0 h 10"/>
                <a:gd name="T72" fmla="*/ 2 w 12"/>
                <a:gd name="T73" fmla="*/ 0 h 10"/>
                <a:gd name="T74" fmla="*/ 2 w 12"/>
                <a:gd name="T75" fmla="*/ 0 h 10"/>
                <a:gd name="T76" fmla="*/ 2 w 12"/>
                <a:gd name="T77" fmla="*/ 0 h 10"/>
                <a:gd name="T78" fmla="*/ 2 w 12"/>
                <a:gd name="T79" fmla="*/ 0 h 10"/>
                <a:gd name="T80" fmla="*/ 2 w 12"/>
                <a:gd name="T81" fmla="*/ 0 h 10"/>
                <a:gd name="T82" fmla="*/ 2 w 12"/>
                <a:gd name="T83" fmla="*/ 0 h 10"/>
                <a:gd name="T84" fmla="*/ 2 w 12"/>
                <a:gd name="T85" fmla="*/ 0 h 10"/>
                <a:gd name="T86" fmla="*/ 2 w 12"/>
                <a:gd name="T87" fmla="*/ 0 h 10"/>
                <a:gd name="T88" fmla="*/ 2 w 12"/>
                <a:gd name="T89" fmla="*/ 0 h 10"/>
                <a:gd name="T90" fmla="*/ 2 w 12"/>
                <a:gd name="T91" fmla="*/ 0 h 10"/>
                <a:gd name="T92" fmla="*/ 2 w 12"/>
                <a:gd name="T93" fmla="*/ 5 h 10"/>
                <a:gd name="T94" fmla="*/ 2 w 12"/>
                <a:gd name="T95" fmla="*/ 5 h 1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2"/>
                <a:gd name="T145" fmla="*/ 0 h 10"/>
                <a:gd name="T146" fmla="*/ 12 w 12"/>
                <a:gd name="T147" fmla="*/ 10 h 1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2" h="10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1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4" name="Freeform 499"/>
            <p:cNvSpPr>
              <a:spLocks/>
            </p:cNvSpPr>
            <p:nvPr/>
          </p:nvSpPr>
          <p:spPr bwMode="auto">
            <a:xfrm rot="-5388437">
              <a:off x="4241" y="3660"/>
              <a:ext cx="8" cy="9"/>
            </a:xfrm>
            <a:custGeom>
              <a:avLst/>
              <a:gdLst>
                <a:gd name="T0" fmla="*/ 0 w 11"/>
                <a:gd name="T1" fmla="*/ 0 h 9"/>
                <a:gd name="T2" fmla="*/ 0 w 11"/>
                <a:gd name="T3" fmla="*/ 0 h 9"/>
                <a:gd name="T4" fmla="*/ 0 w 11"/>
                <a:gd name="T5" fmla="*/ 0 h 9"/>
                <a:gd name="T6" fmla="*/ 0 w 11"/>
                <a:gd name="T7" fmla="*/ 0 h 9"/>
                <a:gd name="T8" fmla="*/ 0 w 11"/>
                <a:gd name="T9" fmla="*/ 0 h 9"/>
                <a:gd name="T10" fmla="*/ 0 w 11"/>
                <a:gd name="T11" fmla="*/ 0 h 9"/>
                <a:gd name="T12" fmla="*/ 0 w 11"/>
                <a:gd name="T13" fmla="*/ 0 h 9"/>
                <a:gd name="T14" fmla="*/ 0 w 11"/>
                <a:gd name="T15" fmla="*/ 0 h 9"/>
                <a:gd name="T16" fmla="*/ 0 w 11"/>
                <a:gd name="T17" fmla="*/ 0 h 9"/>
                <a:gd name="T18" fmla="*/ 0 w 11"/>
                <a:gd name="T19" fmla="*/ 0 h 9"/>
                <a:gd name="T20" fmla="*/ 0 w 11"/>
                <a:gd name="T21" fmla="*/ 0 h 9"/>
                <a:gd name="T22" fmla="*/ 0 w 11"/>
                <a:gd name="T23" fmla="*/ 0 h 9"/>
                <a:gd name="T24" fmla="*/ 0 w 11"/>
                <a:gd name="T25" fmla="*/ 0 h 9"/>
                <a:gd name="T26" fmla="*/ 0 w 11"/>
                <a:gd name="T27" fmla="*/ 0 h 9"/>
                <a:gd name="T28" fmla="*/ 0 w 11"/>
                <a:gd name="T29" fmla="*/ 0 h 9"/>
                <a:gd name="T30" fmla="*/ 0 w 11"/>
                <a:gd name="T31" fmla="*/ 0 h 9"/>
                <a:gd name="T32" fmla="*/ 0 w 11"/>
                <a:gd name="T33" fmla="*/ 0 h 9"/>
                <a:gd name="T34" fmla="*/ 0 w 11"/>
                <a:gd name="T35" fmla="*/ 0 h 9"/>
                <a:gd name="T36" fmla="*/ 0 w 11"/>
                <a:gd name="T37" fmla="*/ 0 h 9"/>
                <a:gd name="T38" fmla="*/ 0 w 11"/>
                <a:gd name="T39" fmla="*/ 0 h 9"/>
                <a:gd name="T40" fmla="*/ 0 w 11"/>
                <a:gd name="T41" fmla="*/ 0 h 9"/>
                <a:gd name="T42" fmla="*/ 0 w 11"/>
                <a:gd name="T43" fmla="*/ 0 h 9"/>
                <a:gd name="T44" fmla="*/ 0 w 11"/>
                <a:gd name="T45" fmla="*/ 0 h 9"/>
                <a:gd name="T46" fmla="*/ 0 w 11"/>
                <a:gd name="T47" fmla="*/ 0 h 9"/>
                <a:gd name="T48" fmla="*/ 0 w 11"/>
                <a:gd name="T49" fmla="*/ 0 h 9"/>
                <a:gd name="T50" fmla="*/ 0 w 11"/>
                <a:gd name="T51" fmla="*/ 0 h 9"/>
                <a:gd name="T52" fmla="*/ 0 w 11"/>
                <a:gd name="T53" fmla="*/ 0 h 9"/>
                <a:gd name="T54" fmla="*/ 0 w 11"/>
                <a:gd name="T55" fmla="*/ 0 h 9"/>
                <a:gd name="T56" fmla="*/ 0 w 11"/>
                <a:gd name="T57" fmla="*/ 0 h 9"/>
                <a:gd name="T58" fmla="*/ 0 w 11"/>
                <a:gd name="T59" fmla="*/ 0 h 9"/>
                <a:gd name="T60" fmla="*/ 0 w 11"/>
                <a:gd name="T61" fmla="*/ 0 h 9"/>
                <a:gd name="T62" fmla="*/ 0 w 11"/>
                <a:gd name="T63" fmla="*/ 0 h 9"/>
                <a:gd name="T64" fmla="*/ 0 w 11"/>
                <a:gd name="T65" fmla="*/ 0 h 9"/>
                <a:gd name="T66" fmla="*/ 0 w 11"/>
                <a:gd name="T67" fmla="*/ 0 h 9"/>
                <a:gd name="T68" fmla="*/ 0 w 11"/>
                <a:gd name="T69" fmla="*/ 0 h 9"/>
                <a:gd name="T70" fmla="*/ 0 w 11"/>
                <a:gd name="T71" fmla="*/ 0 h 9"/>
                <a:gd name="T72" fmla="*/ 0 w 11"/>
                <a:gd name="T73" fmla="*/ 0 h 9"/>
                <a:gd name="T74" fmla="*/ 1 w 11"/>
                <a:gd name="T75" fmla="*/ 9 h 9"/>
                <a:gd name="T76" fmla="*/ 1 w 11"/>
                <a:gd name="T77" fmla="*/ 9 h 9"/>
                <a:gd name="T78" fmla="*/ 1 w 11"/>
                <a:gd name="T79" fmla="*/ 9 h 9"/>
                <a:gd name="T80" fmla="*/ 1 w 11"/>
                <a:gd name="T81" fmla="*/ 9 h 9"/>
                <a:gd name="T82" fmla="*/ 1 w 11"/>
                <a:gd name="T83" fmla="*/ 9 h 9"/>
                <a:gd name="T84" fmla="*/ 1 w 11"/>
                <a:gd name="T85" fmla="*/ 9 h 9"/>
                <a:gd name="T86" fmla="*/ 1 w 11"/>
                <a:gd name="T87" fmla="*/ 9 h 9"/>
                <a:gd name="T88" fmla="*/ 1 w 11"/>
                <a:gd name="T89" fmla="*/ 9 h 9"/>
                <a:gd name="T90" fmla="*/ 1 w 11"/>
                <a:gd name="T91" fmla="*/ 9 h 9"/>
                <a:gd name="T92" fmla="*/ 1 w 11"/>
                <a:gd name="T93" fmla="*/ 9 h 9"/>
                <a:gd name="T94" fmla="*/ 1 w 11"/>
                <a:gd name="T95" fmla="*/ 9 h 9"/>
                <a:gd name="T96" fmla="*/ 1 w 11"/>
                <a:gd name="T97" fmla="*/ 9 h 9"/>
                <a:gd name="T98" fmla="*/ 1 w 11"/>
                <a:gd name="T99" fmla="*/ 9 h 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"/>
                <a:gd name="T151" fmla="*/ 0 h 9"/>
                <a:gd name="T152" fmla="*/ 11 w 11"/>
                <a:gd name="T153" fmla="*/ 9 h 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" h="9">
                  <a:moveTo>
                    <a:pt x="0" y="0"/>
                  </a:moveTo>
                  <a:lnTo>
                    <a:pt x="0" y="0"/>
                  </a:lnTo>
                  <a:lnTo>
                    <a:pt x="11" y="9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5" name="Freeform 500"/>
            <p:cNvSpPr>
              <a:spLocks/>
            </p:cNvSpPr>
            <p:nvPr/>
          </p:nvSpPr>
          <p:spPr bwMode="auto">
            <a:xfrm rot="-5388437">
              <a:off x="4258" y="3652"/>
              <a:ext cx="0" cy="18"/>
            </a:xfrm>
            <a:custGeom>
              <a:avLst/>
              <a:gdLst>
                <a:gd name="T0" fmla="*/ 0 h 20"/>
                <a:gd name="T1" fmla="*/ 0 h 20"/>
                <a:gd name="T2" fmla="*/ 0 h 20"/>
                <a:gd name="T3" fmla="*/ 0 h 20"/>
                <a:gd name="T4" fmla="*/ 0 h 20"/>
                <a:gd name="T5" fmla="*/ 0 h 20"/>
                <a:gd name="T6" fmla="*/ 0 h 20"/>
                <a:gd name="T7" fmla="*/ 0 h 20"/>
                <a:gd name="T8" fmla="*/ 0 h 20"/>
                <a:gd name="T9" fmla="*/ 0 h 20"/>
                <a:gd name="T10" fmla="*/ 0 h 20"/>
                <a:gd name="T11" fmla="*/ 0 h 20"/>
                <a:gd name="T12" fmla="*/ 0 h 20"/>
                <a:gd name="T13" fmla="*/ 0 h 20"/>
                <a:gd name="T14" fmla="*/ 0 h 20"/>
                <a:gd name="T15" fmla="*/ 0 h 20"/>
                <a:gd name="T16" fmla="*/ 0 h 20"/>
                <a:gd name="T17" fmla="*/ 5 h 20"/>
                <a:gd name="T18" fmla="*/ 5 h 20"/>
                <a:gd name="T19" fmla="*/ 5 h 20"/>
                <a:gd name="T20" fmla="*/ 5 h 20"/>
                <a:gd name="T21" fmla="*/ 5 h 20"/>
                <a:gd name="T22" fmla="*/ 5 h 20"/>
                <a:gd name="T23" fmla="*/ 5 h 20"/>
                <a:gd name="T24" fmla="*/ 5 h 20"/>
                <a:gd name="T25" fmla="*/ 5 h 20"/>
                <a:gd name="T26" fmla="*/ 5 h 20"/>
                <a:gd name="T27" fmla="*/ 5 h 20"/>
                <a:gd name="T28" fmla="*/ 5 h 20"/>
                <a:gd name="T29" fmla="*/ 5 h 20"/>
                <a:gd name="T30" fmla="*/ 5 h 20"/>
                <a:gd name="T31" fmla="*/ 5 h 20"/>
                <a:gd name="T32" fmla="*/ 5 h 20"/>
                <a:gd name="T33" fmla="*/ 5 h 20"/>
                <a:gd name="T34" fmla="*/ 5 h 20"/>
                <a:gd name="T35" fmla="*/ 5 h 20"/>
                <a:gd name="T36" fmla="*/ 5 h 20"/>
                <a:gd name="T37" fmla="*/ 5 h 20"/>
                <a:gd name="T38" fmla="*/ 5 h 20"/>
                <a:gd name="T39" fmla="*/ 5 h 20"/>
                <a:gd name="T40" fmla="*/ 5 h 20"/>
                <a:gd name="T41" fmla="*/ 5 h 20"/>
                <a:gd name="T42" fmla="*/ 5 h 20"/>
                <a:gd name="T43" fmla="*/ 5 h 20"/>
                <a:gd name="T44" fmla="*/ 5 h 20"/>
                <a:gd name="T45" fmla="*/ 5 h 20"/>
                <a:gd name="T46" fmla="*/ 5 h 20"/>
                <a:gd name="T47" fmla="*/ 5 h 20"/>
                <a:gd name="T48" fmla="*/ 5 h 20"/>
                <a:gd name="T49" fmla="*/ 5 h 2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h 20"/>
                <a:gd name="T101" fmla="*/ 20 h 20"/>
              </a:gdLst>
              <a:ahLst/>
              <a:cxnLst>
                <a:cxn ang="T50">
                  <a:pos x="0" y="T0"/>
                </a:cxn>
                <a:cxn ang="T51">
                  <a:pos x="0" y="T1"/>
                </a:cxn>
                <a:cxn ang="T52">
                  <a:pos x="0" y="T2"/>
                </a:cxn>
                <a:cxn ang="T53">
                  <a:pos x="0" y="T3"/>
                </a:cxn>
                <a:cxn ang="T54">
                  <a:pos x="0" y="T4"/>
                </a:cxn>
                <a:cxn ang="T55">
                  <a:pos x="0" y="T5"/>
                </a:cxn>
                <a:cxn ang="T56">
                  <a:pos x="0" y="T6"/>
                </a:cxn>
                <a:cxn ang="T57">
                  <a:pos x="0" y="T7"/>
                </a:cxn>
                <a:cxn ang="T58">
                  <a:pos x="0" y="T8"/>
                </a:cxn>
                <a:cxn ang="T59">
                  <a:pos x="0" y="T9"/>
                </a:cxn>
                <a:cxn ang="T60">
                  <a:pos x="0" y="T10"/>
                </a:cxn>
                <a:cxn ang="T61">
                  <a:pos x="0" y="T11"/>
                </a:cxn>
                <a:cxn ang="T62">
                  <a:pos x="0" y="T12"/>
                </a:cxn>
                <a:cxn ang="T63">
                  <a:pos x="0" y="T13"/>
                </a:cxn>
                <a:cxn ang="T64">
                  <a:pos x="0" y="T14"/>
                </a:cxn>
                <a:cxn ang="T65">
                  <a:pos x="0" y="T15"/>
                </a:cxn>
                <a:cxn ang="T66">
                  <a:pos x="0" y="T16"/>
                </a:cxn>
                <a:cxn ang="T67">
                  <a:pos x="0" y="T17"/>
                </a:cxn>
                <a:cxn ang="T68">
                  <a:pos x="0" y="T18"/>
                </a:cxn>
                <a:cxn ang="T69">
                  <a:pos x="0" y="T19"/>
                </a:cxn>
                <a:cxn ang="T70">
                  <a:pos x="0" y="T20"/>
                </a:cxn>
                <a:cxn ang="T71">
                  <a:pos x="0" y="T21"/>
                </a:cxn>
                <a:cxn ang="T72">
                  <a:pos x="0" y="T22"/>
                </a:cxn>
                <a:cxn ang="T73">
                  <a:pos x="0" y="T23"/>
                </a:cxn>
                <a:cxn ang="T74">
                  <a:pos x="0" y="T24"/>
                </a:cxn>
                <a:cxn ang="T75">
                  <a:pos x="0" y="T25"/>
                </a:cxn>
                <a:cxn ang="T76">
                  <a:pos x="0" y="T26"/>
                </a:cxn>
                <a:cxn ang="T77">
                  <a:pos x="0" y="T27"/>
                </a:cxn>
                <a:cxn ang="T78">
                  <a:pos x="0" y="T28"/>
                </a:cxn>
                <a:cxn ang="T79">
                  <a:pos x="0" y="T29"/>
                </a:cxn>
                <a:cxn ang="T80">
                  <a:pos x="0" y="T30"/>
                </a:cxn>
                <a:cxn ang="T81">
                  <a:pos x="0" y="T31"/>
                </a:cxn>
                <a:cxn ang="T82">
                  <a:pos x="0" y="T32"/>
                </a:cxn>
                <a:cxn ang="T83">
                  <a:pos x="0" y="T33"/>
                </a:cxn>
                <a:cxn ang="T84">
                  <a:pos x="0" y="T34"/>
                </a:cxn>
                <a:cxn ang="T85">
                  <a:pos x="0" y="T35"/>
                </a:cxn>
                <a:cxn ang="T86">
                  <a:pos x="0" y="T36"/>
                </a:cxn>
                <a:cxn ang="T87">
                  <a:pos x="0" y="T37"/>
                </a:cxn>
                <a:cxn ang="T88">
                  <a:pos x="0" y="T38"/>
                </a:cxn>
                <a:cxn ang="T89">
                  <a:pos x="0" y="T39"/>
                </a:cxn>
                <a:cxn ang="T90">
                  <a:pos x="0" y="T40"/>
                </a:cxn>
                <a:cxn ang="T91">
                  <a:pos x="0" y="T41"/>
                </a:cxn>
                <a:cxn ang="T92">
                  <a:pos x="0" y="T42"/>
                </a:cxn>
                <a:cxn ang="T93">
                  <a:pos x="0" y="T43"/>
                </a:cxn>
                <a:cxn ang="T94">
                  <a:pos x="0" y="T44"/>
                </a:cxn>
                <a:cxn ang="T95">
                  <a:pos x="0" y="T45"/>
                </a:cxn>
                <a:cxn ang="T96">
                  <a:pos x="0" y="T46"/>
                </a:cxn>
                <a:cxn ang="T97">
                  <a:pos x="0" y="T47"/>
                </a:cxn>
                <a:cxn ang="T98">
                  <a:pos x="0" y="T48"/>
                </a:cxn>
                <a:cxn ang="T99">
                  <a:pos x="0" y="T49"/>
                </a:cxn>
              </a:cxnLst>
              <a:rect l="0" t="T100" r="0" b="T101"/>
              <a:pathLst>
                <a:path h="2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2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6" name="Freeform 501"/>
            <p:cNvSpPr>
              <a:spLocks/>
            </p:cNvSpPr>
            <p:nvPr/>
          </p:nvSpPr>
          <p:spPr bwMode="auto">
            <a:xfrm rot="-5388437">
              <a:off x="4272" y="3648"/>
              <a:ext cx="8" cy="18"/>
            </a:xfrm>
            <a:custGeom>
              <a:avLst/>
              <a:gdLst>
                <a:gd name="T0" fmla="*/ 0 w 12"/>
                <a:gd name="T1" fmla="*/ 0 h 19"/>
                <a:gd name="T2" fmla="*/ 0 w 12"/>
                <a:gd name="T3" fmla="*/ 0 h 19"/>
                <a:gd name="T4" fmla="*/ 0 w 12"/>
                <a:gd name="T5" fmla="*/ 0 h 19"/>
                <a:gd name="T6" fmla="*/ 0 w 12"/>
                <a:gd name="T7" fmla="*/ 0 h 19"/>
                <a:gd name="T8" fmla="*/ 1 w 12"/>
                <a:gd name="T9" fmla="*/ 0 h 19"/>
                <a:gd name="T10" fmla="*/ 1 w 12"/>
                <a:gd name="T11" fmla="*/ 0 h 19"/>
                <a:gd name="T12" fmla="*/ 1 w 12"/>
                <a:gd name="T13" fmla="*/ 0 h 19"/>
                <a:gd name="T14" fmla="*/ 1 w 12"/>
                <a:gd name="T15" fmla="*/ 0 h 19"/>
                <a:gd name="T16" fmla="*/ 1 w 12"/>
                <a:gd name="T17" fmla="*/ 0 h 19"/>
                <a:gd name="T18" fmla="*/ 1 w 12"/>
                <a:gd name="T19" fmla="*/ 0 h 19"/>
                <a:gd name="T20" fmla="*/ 1 w 12"/>
                <a:gd name="T21" fmla="*/ 0 h 19"/>
                <a:gd name="T22" fmla="*/ 1 w 12"/>
                <a:gd name="T23" fmla="*/ 0 h 19"/>
                <a:gd name="T24" fmla="*/ 1 w 12"/>
                <a:gd name="T25" fmla="*/ 0 h 19"/>
                <a:gd name="T26" fmla="*/ 1 w 12"/>
                <a:gd name="T27" fmla="*/ 0 h 19"/>
                <a:gd name="T28" fmla="*/ 1 w 12"/>
                <a:gd name="T29" fmla="*/ 0 h 19"/>
                <a:gd name="T30" fmla="*/ 1 w 12"/>
                <a:gd name="T31" fmla="*/ 0 h 19"/>
                <a:gd name="T32" fmla="*/ 1 w 12"/>
                <a:gd name="T33" fmla="*/ 0 h 19"/>
                <a:gd name="T34" fmla="*/ 1 w 12"/>
                <a:gd name="T35" fmla="*/ 0 h 19"/>
                <a:gd name="T36" fmla="*/ 1 w 12"/>
                <a:gd name="T37" fmla="*/ 0 h 19"/>
                <a:gd name="T38" fmla="*/ 1 w 12"/>
                <a:gd name="T39" fmla="*/ 9 h 19"/>
                <a:gd name="T40" fmla="*/ 1 w 12"/>
                <a:gd name="T41" fmla="*/ 9 h 19"/>
                <a:gd name="T42" fmla="*/ 1 w 12"/>
                <a:gd name="T43" fmla="*/ 9 h 19"/>
                <a:gd name="T44" fmla="*/ 1 w 12"/>
                <a:gd name="T45" fmla="*/ 9 h 19"/>
                <a:gd name="T46" fmla="*/ 1 w 12"/>
                <a:gd name="T47" fmla="*/ 9 h 19"/>
                <a:gd name="T48" fmla="*/ 1 w 12"/>
                <a:gd name="T49" fmla="*/ 9 h 19"/>
                <a:gd name="T50" fmla="*/ 1 w 12"/>
                <a:gd name="T51" fmla="*/ 9 h 19"/>
                <a:gd name="T52" fmla="*/ 1 w 12"/>
                <a:gd name="T53" fmla="*/ 9 h 19"/>
                <a:gd name="T54" fmla="*/ 1 w 12"/>
                <a:gd name="T55" fmla="*/ 9 h 19"/>
                <a:gd name="T56" fmla="*/ 1 w 12"/>
                <a:gd name="T57" fmla="*/ 9 h 19"/>
                <a:gd name="T58" fmla="*/ 1 w 12"/>
                <a:gd name="T59" fmla="*/ 9 h 19"/>
                <a:gd name="T60" fmla="*/ 1 w 12"/>
                <a:gd name="T61" fmla="*/ 9 h 19"/>
                <a:gd name="T62" fmla="*/ 1 w 12"/>
                <a:gd name="T63" fmla="*/ 9 h 19"/>
                <a:gd name="T64" fmla="*/ 1 w 12"/>
                <a:gd name="T65" fmla="*/ 9 h 19"/>
                <a:gd name="T66" fmla="*/ 1 w 12"/>
                <a:gd name="T67" fmla="*/ 9 h 19"/>
                <a:gd name="T68" fmla="*/ 1 w 12"/>
                <a:gd name="T69" fmla="*/ 9 h 19"/>
                <a:gd name="T70" fmla="*/ 1 w 12"/>
                <a:gd name="T71" fmla="*/ 9 h 19"/>
                <a:gd name="T72" fmla="*/ 1 w 12"/>
                <a:gd name="T73" fmla="*/ 9 h 19"/>
                <a:gd name="T74" fmla="*/ 1 w 12"/>
                <a:gd name="T75" fmla="*/ 9 h 19"/>
                <a:gd name="T76" fmla="*/ 1 w 12"/>
                <a:gd name="T77" fmla="*/ 9 h 19"/>
                <a:gd name="T78" fmla="*/ 1 w 12"/>
                <a:gd name="T79" fmla="*/ 9 h 19"/>
                <a:gd name="T80" fmla="*/ 1 w 12"/>
                <a:gd name="T81" fmla="*/ 9 h 19"/>
                <a:gd name="T82" fmla="*/ 1 w 12"/>
                <a:gd name="T83" fmla="*/ 9 h 19"/>
                <a:gd name="T84" fmla="*/ 1 w 12"/>
                <a:gd name="T85" fmla="*/ 9 h 19"/>
                <a:gd name="T86" fmla="*/ 1 w 12"/>
                <a:gd name="T87" fmla="*/ 9 h 19"/>
                <a:gd name="T88" fmla="*/ 1 w 12"/>
                <a:gd name="T89" fmla="*/ 9 h 19"/>
                <a:gd name="T90" fmla="*/ 1 w 12"/>
                <a:gd name="T91" fmla="*/ 9 h 19"/>
                <a:gd name="T92" fmla="*/ 1 w 12"/>
                <a:gd name="T93" fmla="*/ 9 h 19"/>
                <a:gd name="T94" fmla="*/ 1 w 12"/>
                <a:gd name="T95" fmla="*/ 9 h 19"/>
                <a:gd name="T96" fmla="*/ 1 w 12"/>
                <a:gd name="T97" fmla="*/ 9 h 19"/>
                <a:gd name="T98" fmla="*/ 1 w 12"/>
                <a:gd name="T99" fmla="*/ 9 h 1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19"/>
                <a:gd name="T152" fmla="*/ 12 w 12"/>
                <a:gd name="T153" fmla="*/ 19 h 1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19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10"/>
                  </a:lnTo>
                  <a:lnTo>
                    <a:pt x="12" y="19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7" name="Freeform 502"/>
            <p:cNvSpPr>
              <a:spLocks/>
            </p:cNvSpPr>
            <p:nvPr/>
          </p:nvSpPr>
          <p:spPr bwMode="auto">
            <a:xfrm rot="-5388437">
              <a:off x="4290" y="3640"/>
              <a:ext cx="8" cy="18"/>
            </a:xfrm>
            <a:custGeom>
              <a:avLst/>
              <a:gdLst>
                <a:gd name="T0" fmla="*/ 0 w 11"/>
                <a:gd name="T1" fmla="*/ 0 h 20"/>
                <a:gd name="T2" fmla="*/ 0 w 11"/>
                <a:gd name="T3" fmla="*/ 0 h 20"/>
                <a:gd name="T4" fmla="*/ 0 w 11"/>
                <a:gd name="T5" fmla="*/ 0 h 20"/>
                <a:gd name="T6" fmla="*/ 0 w 11"/>
                <a:gd name="T7" fmla="*/ 0 h 20"/>
                <a:gd name="T8" fmla="*/ 0 w 11"/>
                <a:gd name="T9" fmla="*/ 0 h 20"/>
                <a:gd name="T10" fmla="*/ 0 w 11"/>
                <a:gd name="T11" fmla="*/ 0 h 20"/>
                <a:gd name="T12" fmla="*/ 0 w 11"/>
                <a:gd name="T13" fmla="*/ 0 h 20"/>
                <a:gd name="T14" fmla="*/ 0 w 11"/>
                <a:gd name="T15" fmla="*/ 0 h 20"/>
                <a:gd name="T16" fmla="*/ 0 w 11"/>
                <a:gd name="T17" fmla="*/ 0 h 20"/>
                <a:gd name="T18" fmla="*/ 0 w 11"/>
                <a:gd name="T19" fmla="*/ 0 h 20"/>
                <a:gd name="T20" fmla="*/ 0 w 11"/>
                <a:gd name="T21" fmla="*/ 0 h 20"/>
                <a:gd name="T22" fmla="*/ 0 w 11"/>
                <a:gd name="T23" fmla="*/ 0 h 20"/>
                <a:gd name="T24" fmla="*/ 0 w 11"/>
                <a:gd name="T25" fmla="*/ 0 h 20"/>
                <a:gd name="T26" fmla="*/ 0 w 11"/>
                <a:gd name="T27" fmla="*/ 0 h 20"/>
                <a:gd name="T28" fmla="*/ 0 w 11"/>
                <a:gd name="T29" fmla="*/ 5 h 20"/>
                <a:gd name="T30" fmla="*/ 0 w 11"/>
                <a:gd name="T31" fmla="*/ 5 h 20"/>
                <a:gd name="T32" fmla="*/ 0 w 11"/>
                <a:gd name="T33" fmla="*/ 5 h 20"/>
                <a:gd name="T34" fmla="*/ 0 w 11"/>
                <a:gd name="T35" fmla="*/ 5 h 20"/>
                <a:gd name="T36" fmla="*/ 0 w 11"/>
                <a:gd name="T37" fmla="*/ 5 h 20"/>
                <a:gd name="T38" fmla="*/ 0 w 11"/>
                <a:gd name="T39" fmla="*/ 5 h 20"/>
                <a:gd name="T40" fmla="*/ 0 w 11"/>
                <a:gd name="T41" fmla="*/ 5 h 20"/>
                <a:gd name="T42" fmla="*/ 0 w 11"/>
                <a:gd name="T43" fmla="*/ 5 h 20"/>
                <a:gd name="T44" fmla="*/ 1 w 11"/>
                <a:gd name="T45" fmla="*/ 5 h 20"/>
                <a:gd name="T46" fmla="*/ 1 w 11"/>
                <a:gd name="T47" fmla="*/ 5 h 20"/>
                <a:gd name="T48" fmla="*/ 1 w 11"/>
                <a:gd name="T49" fmla="*/ 5 h 20"/>
                <a:gd name="T50" fmla="*/ 1 w 11"/>
                <a:gd name="T51" fmla="*/ 5 h 20"/>
                <a:gd name="T52" fmla="*/ 1 w 11"/>
                <a:gd name="T53" fmla="*/ 5 h 20"/>
                <a:gd name="T54" fmla="*/ 1 w 11"/>
                <a:gd name="T55" fmla="*/ 5 h 20"/>
                <a:gd name="T56" fmla="*/ 1 w 11"/>
                <a:gd name="T57" fmla="*/ 5 h 20"/>
                <a:gd name="T58" fmla="*/ 1 w 11"/>
                <a:gd name="T59" fmla="*/ 5 h 20"/>
                <a:gd name="T60" fmla="*/ 1 w 11"/>
                <a:gd name="T61" fmla="*/ 5 h 20"/>
                <a:gd name="T62" fmla="*/ 1 w 11"/>
                <a:gd name="T63" fmla="*/ 5 h 20"/>
                <a:gd name="T64" fmla="*/ 1 w 11"/>
                <a:gd name="T65" fmla="*/ 5 h 20"/>
                <a:gd name="T66" fmla="*/ 1 w 11"/>
                <a:gd name="T67" fmla="*/ 5 h 20"/>
                <a:gd name="T68" fmla="*/ 1 w 11"/>
                <a:gd name="T69" fmla="*/ 5 h 20"/>
                <a:gd name="T70" fmla="*/ 1 w 11"/>
                <a:gd name="T71" fmla="*/ 5 h 20"/>
                <a:gd name="T72" fmla="*/ 1 w 11"/>
                <a:gd name="T73" fmla="*/ 5 h 20"/>
                <a:gd name="T74" fmla="*/ 1 w 11"/>
                <a:gd name="T75" fmla="*/ 5 h 20"/>
                <a:gd name="T76" fmla="*/ 1 w 11"/>
                <a:gd name="T77" fmla="*/ 5 h 20"/>
                <a:gd name="T78" fmla="*/ 1 w 11"/>
                <a:gd name="T79" fmla="*/ 5 h 20"/>
                <a:gd name="T80" fmla="*/ 1 w 11"/>
                <a:gd name="T81" fmla="*/ 5 h 20"/>
                <a:gd name="T82" fmla="*/ 1 w 11"/>
                <a:gd name="T83" fmla="*/ 5 h 20"/>
                <a:gd name="T84" fmla="*/ 1 w 11"/>
                <a:gd name="T85" fmla="*/ 5 h 20"/>
                <a:gd name="T86" fmla="*/ 1 w 11"/>
                <a:gd name="T87" fmla="*/ 5 h 20"/>
                <a:gd name="T88" fmla="*/ 1 w 11"/>
                <a:gd name="T89" fmla="*/ 5 h 20"/>
                <a:gd name="T90" fmla="*/ 1 w 11"/>
                <a:gd name="T91" fmla="*/ 5 h 20"/>
                <a:gd name="T92" fmla="*/ 1 w 11"/>
                <a:gd name="T93" fmla="*/ 5 h 20"/>
                <a:gd name="T94" fmla="*/ 1 w 11"/>
                <a:gd name="T95" fmla="*/ 5 h 20"/>
                <a:gd name="T96" fmla="*/ 1 w 11"/>
                <a:gd name="T97" fmla="*/ 5 h 20"/>
                <a:gd name="T98" fmla="*/ 1 w 11"/>
                <a:gd name="T99" fmla="*/ 5 h 20"/>
                <a:gd name="T100" fmla="*/ 1 w 11"/>
                <a:gd name="T101" fmla="*/ 5 h 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20"/>
                <a:gd name="T155" fmla="*/ 11 w 11"/>
                <a:gd name="T156" fmla="*/ 20 h 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2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1" y="10"/>
                  </a:lnTo>
                  <a:lnTo>
                    <a:pt x="11" y="2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8" name="Freeform 503"/>
            <p:cNvSpPr>
              <a:spLocks/>
            </p:cNvSpPr>
            <p:nvPr/>
          </p:nvSpPr>
          <p:spPr bwMode="auto">
            <a:xfrm rot="-5388437">
              <a:off x="4312" y="3626"/>
              <a:ext cx="9" cy="27"/>
            </a:xfrm>
            <a:custGeom>
              <a:avLst/>
              <a:gdLst>
                <a:gd name="T0" fmla="*/ 0 w 12"/>
                <a:gd name="T1" fmla="*/ 0 h 29"/>
                <a:gd name="T2" fmla="*/ 0 w 12"/>
                <a:gd name="T3" fmla="*/ 0 h 29"/>
                <a:gd name="T4" fmla="*/ 0 w 12"/>
                <a:gd name="T5" fmla="*/ 0 h 29"/>
                <a:gd name="T6" fmla="*/ 0 w 12"/>
                <a:gd name="T7" fmla="*/ 7 h 29"/>
                <a:gd name="T8" fmla="*/ 0 w 12"/>
                <a:gd name="T9" fmla="*/ 7 h 29"/>
                <a:gd name="T10" fmla="*/ 0 w 12"/>
                <a:gd name="T11" fmla="*/ 7 h 29"/>
                <a:gd name="T12" fmla="*/ 0 w 12"/>
                <a:gd name="T13" fmla="*/ 7 h 29"/>
                <a:gd name="T14" fmla="*/ 0 w 12"/>
                <a:gd name="T15" fmla="*/ 7 h 29"/>
                <a:gd name="T16" fmla="*/ 0 w 12"/>
                <a:gd name="T17" fmla="*/ 7 h 29"/>
                <a:gd name="T18" fmla="*/ 0 w 12"/>
                <a:gd name="T19" fmla="*/ 7 h 29"/>
                <a:gd name="T20" fmla="*/ 0 w 12"/>
                <a:gd name="T21" fmla="*/ 7 h 29"/>
                <a:gd name="T22" fmla="*/ 0 w 12"/>
                <a:gd name="T23" fmla="*/ 7 h 29"/>
                <a:gd name="T24" fmla="*/ 0 w 12"/>
                <a:gd name="T25" fmla="*/ 7 h 29"/>
                <a:gd name="T26" fmla="*/ 0 w 12"/>
                <a:gd name="T27" fmla="*/ 7 h 29"/>
                <a:gd name="T28" fmla="*/ 0 w 12"/>
                <a:gd name="T29" fmla="*/ 7 h 29"/>
                <a:gd name="T30" fmla="*/ 0 w 12"/>
                <a:gd name="T31" fmla="*/ 7 h 29"/>
                <a:gd name="T32" fmla="*/ 0 w 12"/>
                <a:gd name="T33" fmla="*/ 7 h 29"/>
                <a:gd name="T34" fmla="*/ 0 w 12"/>
                <a:gd name="T35" fmla="*/ 7 h 29"/>
                <a:gd name="T36" fmla="*/ 0 w 12"/>
                <a:gd name="T37" fmla="*/ 7 h 29"/>
                <a:gd name="T38" fmla="*/ 0 w 12"/>
                <a:gd name="T39" fmla="*/ 7 h 29"/>
                <a:gd name="T40" fmla="*/ 0 w 12"/>
                <a:gd name="T41" fmla="*/ 7 h 29"/>
                <a:gd name="T42" fmla="*/ 0 w 12"/>
                <a:gd name="T43" fmla="*/ 7 h 29"/>
                <a:gd name="T44" fmla="*/ 0 w 12"/>
                <a:gd name="T45" fmla="*/ 7 h 29"/>
                <a:gd name="T46" fmla="*/ 0 w 12"/>
                <a:gd name="T47" fmla="*/ 7 h 29"/>
                <a:gd name="T48" fmla="*/ 0 w 12"/>
                <a:gd name="T49" fmla="*/ 7 h 29"/>
                <a:gd name="T50" fmla="*/ 0 w 12"/>
                <a:gd name="T51" fmla="*/ 7 h 29"/>
                <a:gd name="T52" fmla="*/ 0 w 12"/>
                <a:gd name="T53" fmla="*/ 7 h 29"/>
                <a:gd name="T54" fmla="*/ 0 w 12"/>
                <a:gd name="T55" fmla="*/ 7 h 29"/>
                <a:gd name="T56" fmla="*/ 0 w 12"/>
                <a:gd name="T57" fmla="*/ 7 h 29"/>
                <a:gd name="T58" fmla="*/ 0 w 12"/>
                <a:gd name="T59" fmla="*/ 7 h 29"/>
                <a:gd name="T60" fmla="*/ 0 w 12"/>
                <a:gd name="T61" fmla="*/ 7 h 29"/>
                <a:gd name="T62" fmla="*/ 0 w 12"/>
                <a:gd name="T63" fmla="*/ 7 h 29"/>
                <a:gd name="T64" fmla="*/ 0 w 12"/>
                <a:gd name="T65" fmla="*/ 7 h 29"/>
                <a:gd name="T66" fmla="*/ 0 w 12"/>
                <a:gd name="T67" fmla="*/ 7 h 29"/>
                <a:gd name="T68" fmla="*/ 0 w 12"/>
                <a:gd name="T69" fmla="*/ 7 h 29"/>
                <a:gd name="T70" fmla="*/ 0 w 12"/>
                <a:gd name="T71" fmla="*/ 7 h 29"/>
                <a:gd name="T72" fmla="*/ 0 w 12"/>
                <a:gd name="T73" fmla="*/ 7 h 29"/>
                <a:gd name="T74" fmla="*/ 0 w 12"/>
                <a:gd name="T75" fmla="*/ 7 h 29"/>
                <a:gd name="T76" fmla="*/ 0 w 12"/>
                <a:gd name="T77" fmla="*/ 7 h 29"/>
                <a:gd name="T78" fmla="*/ 2 w 12"/>
                <a:gd name="T79" fmla="*/ 7 h 29"/>
                <a:gd name="T80" fmla="*/ 2 w 12"/>
                <a:gd name="T81" fmla="*/ 7 h 29"/>
                <a:gd name="T82" fmla="*/ 2 w 12"/>
                <a:gd name="T83" fmla="*/ 7 h 29"/>
                <a:gd name="T84" fmla="*/ 2 w 12"/>
                <a:gd name="T85" fmla="*/ 7 h 29"/>
                <a:gd name="T86" fmla="*/ 2 w 12"/>
                <a:gd name="T87" fmla="*/ 7 h 29"/>
                <a:gd name="T88" fmla="*/ 2 w 12"/>
                <a:gd name="T89" fmla="*/ 7 h 29"/>
                <a:gd name="T90" fmla="*/ 2 w 12"/>
                <a:gd name="T91" fmla="*/ 7 h 29"/>
                <a:gd name="T92" fmla="*/ 2 w 12"/>
                <a:gd name="T93" fmla="*/ 7 h 29"/>
                <a:gd name="T94" fmla="*/ 2 w 12"/>
                <a:gd name="T95" fmla="*/ 7 h 29"/>
                <a:gd name="T96" fmla="*/ 2 w 12"/>
                <a:gd name="T97" fmla="*/ 7 h 29"/>
                <a:gd name="T98" fmla="*/ 2 w 12"/>
                <a:gd name="T99" fmla="*/ 7 h 29"/>
                <a:gd name="T100" fmla="*/ 2 w 12"/>
                <a:gd name="T101" fmla="*/ 7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29"/>
                <a:gd name="T155" fmla="*/ 12 w 12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29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19"/>
                  </a:lnTo>
                  <a:lnTo>
                    <a:pt x="12" y="19"/>
                  </a:lnTo>
                  <a:lnTo>
                    <a:pt x="12" y="29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9" name="Freeform 504"/>
            <p:cNvSpPr>
              <a:spLocks/>
            </p:cNvSpPr>
            <p:nvPr/>
          </p:nvSpPr>
          <p:spPr bwMode="auto">
            <a:xfrm rot="-5388437">
              <a:off x="4344" y="3622"/>
              <a:ext cx="0" cy="27"/>
            </a:xfrm>
            <a:custGeom>
              <a:avLst/>
              <a:gdLst>
                <a:gd name="T0" fmla="*/ 0 h 29"/>
                <a:gd name="T1" fmla="*/ 0 h 29"/>
                <a:gd name="T2" fmla="*/ 0 h 29"/>
                <a:gd name="T3" fmla="*/ 0 h 29"/>
                <a:gd name="T4" fmla="*/ 0 h 29"/>
                <a:gd name="T5" fmla="*/ 0 h 29"/>
                <a:gd name="T6" fmla="*/ 0 h 29"/>
                <a:gd name="T7" fmla="*/ 0 h 29"/>
                <a:gd name="T8" fmla="*/ 0 h 29"/>
                <a:gd name="T9" fmla="*/ 7 h 29"/>
                <a:gd name="T10" fmla="*/ 7 h 29"/>
                <a:gd name="T11" fmla="*/ 7 h 29"/>
                <a:gd name="T12" fmla="*/ 7 h 29"/>
                <a:gd name="T13" fmla="*/ 7 h 29"/>
                <a:gd name="T14" fmla="*/ 7 h 29"/>
                <a:gd name="T15" fmla="*/ 7 h 29"/>
                <a:gd name="T16" fmla="*/ 7 h 29"/>
                <a:gd name="T17" fmla="*/ 7 h 29"/>
                <a:gd name="T18" fmla="*/ 7 h 29"/>
                <a:gd name="T19" fmla="*/ 7 h 29"/>
                <a:gd name="T20" fmla="*/ 7 h 29"/>
                <a:gd name="T21" fmla="*/ 7 h 29"/>
                <a:gd name="T22" fmla="*/ 7 h 29"/>
                <a:gd name="T23" fmla="*/ 7 h 29"/>
                <a:gd name="T24" fmla="*/ 7 h 29"/>
                <a:gd name="T25" fmla="*/ 7 h 29"/>
                <a:gd name="T26" fmla="*/ 7 h 29"/>
                <a:gd name="T27" fmla="*/ 7 h 29"/>
                <a:gd name="T28" fmla="*/ 7 h 29"/>
                <a:gd name="T29" fmla="*/ 7 h 29"/>
                <a:gd name="T30" fmla="*/ 7 h 29"/>
                <a:gd name="T31" fmla="*/ 7 h 29"/>
                <a:gd name="T32" fmla="*/ 7 h 29"/>
                <a:gd name="T33" fmla="*/ 7 h 29"/>
                <a:gd name="T34" fmla="*/ 7 h 29"/>
                <a:gd name="T35" fmla="*/ 7 h 29"/>
                <a:gd name="T36" fmla="*/ 7 h 29"/>
                <a:gd name="T37" fmla="*/ 7 h 29"/>
                <a:gd name="T38" fmla="*/ 7 h 29"/>
                <a:gd name="T39" fmla="*/ 7 h 29"/>
                <a:gd name="T40" fmla="*/ 7 h 29"/>
                <a:gd name="T41" fmla="*/ 7 h 29"/>
                <a:gd name="T42" fmla="*/ 7 h 29"/>
                <a:gd name="T43" fmla="*/ 7 h 29"/>
                <a:gd name="T44" fmla="*/ 7 h 29"/>
                <a:gd name="T45" fmla="*/ 7 h 29"/>
                <a:gd name="T46" fmla="*/ 7 h 29"/>
                <a:gd name="T47" fmla="*/ 7 h 29"/>
                <a:gd name="T48" fmla="*/ 7 h 29"/>
                <a:gd name="T49" fmla="*/ 7 h 29"/>
                <a:gd name="T50" fmla="*/ 7 h 29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h 29"/>
                <a:gd name="T103" fmla="*/ 29 h 29"/>
              </a:gdLst>
              <a:ahLst/>
              <a:cxnLst>
                <a:cxn ang="T51">
                  <a:pos x="0" y="T0"/>
                </a:cxn>
                <a:cxn ang="T52">
                  <a:pos x="0" y="T1"/>
                </a:cxn>
                <a:cxn ang="T53">
                  <a:pos x="0" y="T2"/>
                </a:cxn>
                <a:cxn ang="T54">
                  <a:pos x="0" y="T3"/>
                </a:cxn>
                <a:cxn ang="T55">
                  <a:pos x="0" y="T4"/>
                </a:cxn>
                <a:cxn ang="T56">
                  <a:pos x="0" y="T5"/>
                </a:cxn>
                <a:cxn ang="T57">
                  <a:pos x="0" y="T6"/>
                </a:cxn>
                <a:cxn ang="T58">
                  <a:pos x="0" y="T7"/>
                </a:cxn>
                <a:cxn ang="T59">
                  <a:pos x="0" y="T8"/>
                </a:cxn>
                <a:cxn ang="T60">
                  <a:pos x="0" y="T9"/>
                </a:cxn>
                <a:cxn ang="T61">
                  <a:pos x="0" y="T10"/>
                </a:cxn>
                <a:cxn ang="T62">
                  <a:pos x="0" y="T11"/>
                </a:cxn>
                <a:cxn ang="T63">
                  <a:pos x="0" y="T12"/>
                </a:cxn>
                <a:cxn ang="T64">
                  <a:pos x="0" y="T13"/>
                </a:cxn>
                <a:cxn ang="T65">
                  <a:pos x="0" y="T14"/>
                </a:cxn>
                <a:cxn ang="T66">
                  <a:pos x="0" y="T15"/>
                </a:cxn>
                <a:cxn ang="T67">
                  <a:pos x="0" y="T16"/>
                </a:cxn>
                <a:cxn ang="T68">
                  <a:pos x="0" y="T17"/>
                </a:cxn>
                <a:cxn ang="T69">
                  <a:pos x="0" y="T18"/>
                </a:cxn>
                <a:cxn ang="T70">
                  <a:pos x="0" y="T19"/>
                </a:cxn>
                <a:cxn ang="T71">
                  <a:pos x="0" y="T20"/>
                </a:cxn>
                <a:cxn ang="T72">
                  <a:pos x="0" y="T21"/>
                </a:cxn>
                <a:cxn ang="T73">
                  <a:pos x="0" y="T22"/>
                </a:cxn>
                <a:cxn ang="T74">
                  <a:pos x="0" y="T23"/>
                </a:cxn>
                <a:cxn ang="T75">
                  <a:pos x="0" y="T24"/>
                </a:cxn>
                <a:cxn ang="T76">
                  <a:pos x="0" y="T25"/>
                </a:cxn>
                <a:cxn ang="T77">
                  <a:pos x="0" y="T26"/>
                </a:cxn>
                <a:cxn ang="T78">
                  <a:pos x="0" y="T27"/>
                </a:cxn>
                <a:cxn ang="T79">
                  <a:pos x="0" y="T28"/>
                </a:cxn>
                <a:cxn ang="T80">
                  <a:pos x="0" y="T29"/>
                </a:cxn>
                <a:cxn ang="T81">
                  <a:pos x="0" y="T30"/>
                </a:cxn>
                <a:cxn ang="T82">
                  <a:pos x="0" y="T31"/>
                </a:cxn>
                <a:cxn ang="T83">
                  <a:pos x="0" y="T32"/>
                </a:cxn>
                <a:cxn ang="T84">
                  <a:pos x="0" y="T33"/>
                </a:cxn>
                <a:cxn ang="T85">
                  <a:pos x="0" y="T34"/>
                </a:cxn>
                <a:cxn ang="T86">
                  <a:pos x="0" y="T35"/>
                </a:cxn>
                <a:cxn ang="T87">
                  <a:pos x="0" y="T36"/>
                </a:cxn>
                <a:cxn ang="T88">
                  <a:pos x="0" y="T37"/>
                </a:cxn>
                <a:cxn ang="T89">
                  <a:pos x="0" y="T38"/>
                </a:cxn>
                <a:cxn ang="T90">
                  <a:pos x="0" y="T39"/>
                </a:cxn>
                <a:cxn ang="T91">
                  <a:pos x="0" y="T40"/>
                </a:cxn>
                <a:cxn ang="T92">
                  <a:pos x="0" y="T41"/>
                </a:cxn>
                <a:cxn ang="T93">
                  <a:pos x="0" y="T42"/>
                </a:cxn>
                <a:cxn ang="T94">
                  <a:pos x="0" y="T43"/>
                </a:cxn>
                <a:cxn ang="T95">
                  <a:pos x="0" y="T44"/>
                </a:cxn>
                <a:cxn ang="T96">
                  <a:pos x="0" y="T45"/>
                </a:cxn>
                <a:cxn ang="T97">
                  <a:pos x="0" y="T46"/>
                </a:cxn>
                <a:cxn ang="T98">
                  <a:pos x="0" y="T47"/>
                </a:cxn>
                <a:cxn ang="T99">
                  <a:pos x="0" y="T48"/>
                </a:cxn>
                <a:cxn ang="T100">
                  <a:pos x="0" y="T49"/>
                </a:cxn>
                <a:cxn ang="T101">
                  <a:pos x="0" y="T50"/>
                </a:cxn>
              </a:cxnLst>
              <a:rect l="0" t="T102" r="0" b="T103"/>
              <a:pathLst>
                <a:path h="29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20"/>
                  </a:lnTo>
                  <a:lnTo>
                    <a:pt x="0" y="29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40" name="Freeform 505"/>
            <p:cNvSpPr>
              <a:spLocks/>
            </p:cNvSpPr>
            <p:nvPr/>
          </p:nvSpPr>
          <p:spPr bwMode="auto">
            <a:xfrm rot="-5388437">
              <a:off x="4367" y="3619"/>
              <a:ext cx="8" cy="27"/>
            </a:xfrm>
            <a:custGeom>
              <a:avLst/>
              <a:gdLst>
                <a:gd name="T0" fmla="*/ 0 w 12"/>
                <a:gd name="T1" fmla="*/ 0 h 30"/>
                <a:gd name="T2" fmla="*/ 0 w 12"/>
                <a:gd name="T3" fmla="*/ 0 h 30"/>
                <a:gd name="T4" fmla="*/ 0 w 12"/>
                <a:gd name="T5" fmla="*/ 0 h 30"/>
                <a:gd name="T6" fmla="*/ 0 w 12"/>
                <a:gd name="T7" fmla="*/ 0 h 30"/>
                <a:gd name="T8" fmla="*/ 0 w 12"/>
                <a:gd name="T9" fmla="*/ 0 h 30"/>
                <a:gd name="T10" fmla="*/ 0 w 12"/>
                <a:gd name="T11" fmla="*/ 0 h 30"/>
                <a:gd name="T12" fmla="*/ 1 w 12"/>
                <a:gd name="T13" fmla="*/ 0 h 30"/>
                <a:gd name="T14" fmla="*/ 1 w 12"/>
                <a:gd name="T15" fmla="*/ 0 h 30"/>
                <a:gd name="T16" fmla="*/ 1 w 12"/>
                <a:gd name="T17" fmla="*/ 0 h 30"/>
                <a:gd name="T18" fmla="*/ 1 w 12"/>
                <a:gd name="T19" fmla="*/ 0 h 30"/>
                <a:gd name="T20" fmla="*/ 1 w 12"/>
                <a:gd name="T21" fmla="*/ 0 h 30"/>
                <a:gd name="T22" fmla="*/ 1 w 12"/>
                <a:gd name="T23" fmla="*/ 0 h 30"/>
                <a:gd name="T24" fmla="*/ 1 w 12"/>
                <a:gd name="T25" fmla="*/ 0 h 30"/>
                <a:gd name="T26" fmla="*/ 1 w 12"/>
                <a:gd name="T27" fmla="*/ 5 h 30"/>
                <a:gd name="T28" fmla="*/ 1 w 12"/>
                <a:gd name="T29" fmla="*/ 5 h 30"/>
                <a:gd name="T30" fmla="*/ 1 w 12"/>
                <a:gd name="T31" fmla="*/ 5 h 30"/>
                <a:gd name="T32" fmla="*/ 1 w 12"/>
                <a:gd name="T33" fmla="*/ 5 h 30"/>
                <a:gd name="T34" fmla="*/ 1 w 12"/>
                <a:gd name="T35" fmla="*/ 5 h 30"/>
                <a:gd name="T36" fmla="*/ 1 w 12"/>
                <a:gd name="T37" fmla="*/ 5 h 30"/>
                <a:gd name="T38" fmla="*/ 1 w 12"/>
                <a:gd name="T39" fmla="*/ 5 h 30"/>
                <a:gd name="T40" fmla="*/ 1 w 12"/>
                <a:gd name="T41" fmla="*/ 5 h 30"/>
                <a:gd name="T42" fmla="*/ 1 w 12"/>
                <a:gd name="T43" fmla="*/ 5 h 30"/>
                <a:gd name="T44" fmla="*/ 1 w 12"/>
                <a:gd name="T45" fmla="*/ 5 h 30"/>
                <a:gd name="T46" fmla="*/ 1 w 12"/>
                <a:gd name="T47" fmla="*/ 5 h 30"/>
                <a:gd name="T48" fmla="*/ 1 w 12"/>
                <a:gd name="T49" fmla="*/ 5 h 30"/>
                <a:gd name="T50" fmla="*/ 1 w 12"/>
                <a:gd name="T51" fmla="*/ 5 h 30"/>
                <a:gd name="T52" fmla="*/ 1 w 12"/>
                <a:gd name="T53" fmla="*/ 5 h 30"/>
                <a:gd name="T54" fmla="*/ 1 w 12"/>
                <a:gd name="T55" fmla="*/ 5 h 30"/>
                <a:gd name="T56" fmla="*/ 1 w 12"/>
                <a:gd name="T57" fmla="*/ 5 h 30"/>
                <a:gd name="T58" fmla="*/ 1 w 12"/>
                <a:gd name="T59" fmla="*/ 5 h 30"/>
                <a:gd name="T60" fmla="*/ 1 w 12"/>
                <a:gd name="T61" fmla="*/ 5 h 30"/>
                <a:gd name="T62" fmla="*/ 1 w 12"/>
                <a:gd name="T63" fmla="*/ 5 h 30"/>
                <a:gd name="T64" fmla="*/ 1 w 12"/>
                <a:gd name="T65" fmla="*/ 5 h 30"/>
                <a:gd name="T66" fmla="*/ 1 w 12"/>
                <a:gd name="T67" fmla="*/ 5 h 30"/>
                <a:gd name="T68" fmla="*/ 1 w 12"/>
                <a:gd name="T69" fmla="*/ 5 h 30"/>
                <a:gd name="T70" fmla="*/ 1 w 12"/>
                <a:gd name="T71" fmla="*/ 5 h 30"/>
                <a:gd name="T72" fmla="*/ 1 w 12"/>
                <a:gd name="T73" fmla="*/ 5 h 30"/>
                <a:gd name="T74" fmla="*/ 1 w 12"/>
                <a:gd name="T75" fmla="*/ 5 h 30"/>
                <a:gd name="T76" fmla="*/ 1 w 12"/>
                <a:gd name="T77" fmla="*/ 5 h 30"/>
                <a:gd name="T78" fmla="*/ 1 w 12"/>
                <a:gd name="T79" fmla="*/ 5 h 30"/>
                <a:gd name="T80" fmla="*/ 1 w 12"/>
                <a:gd name="T81" fmla="*/ 5 h 30"/>
                <a:gd name="T82" fmla="*/ 1 w 12"/>
                <a:gd name="T83" fmla="*/ 5 h 30"/>
                <a:gd name="T84" fmla="*/ 1 w 12"/>
                <a:gd name="T85" fmla="*/ 5 h 30"/>
                <a:gd name="T86" fmla="*/ 1 w 12"/>
                <a:gd name="T87" fmla="*/ 5 h 30"/>
                <a:gd name="T88" fmla="*/ 1 w 12"/>
                <a:gd name="T89" fmla="*/ 5 h 30"/>
                <a:gd name="T90" fmla="*/ 1 w 12"/>
                <a:gd name="T91" fmla="*/ 5 h 30"/>
                <a:gd name="T92" fmla="*/ 1 w 12"/>
                <a:gd name="T93" fmla="*/ 5 h 30"/>
                <a:gd name="T94" fmla="*/ 1 w 12"/>
                <a:gd name="T95" fmla="*/ 5 h 30"/>
                <a:gd name="T96" fmla="*/ 1 w 12"/>
                <a:gd name="T97" fmla="*/ 5 h 30"/>
                <a:gd name="T98" fmla="*/ 1 w 12"/>
                <a:gd name="T99" fmla="*/ 5 h 30"/>
                <a:gd name="T100" fmla="*/ 1 w 12"/>
                <a:gd name="T101" fmla="*/ 5 h 3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30"/>
                <a:gd name="T155" fmla="*/ 12 w 12"/>
                <a:gd name="T156" fmla="*/ 30 h 3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30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10"/>
                  </a:lnTo>
                  <a:lnTo>
                    <a:pt x="12" y="20"/>
                  </a:lnTo>
                  <a:lnTo>
                    <a:pt x="12" y="3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41" name="Freeform 506"/>
            <p:cNvSpPr>
              <a:spLocks/>
            </p:cNvSpPr>
            <p:nvPr/>
          </p:nvSpPr>
          <p:spPr bwMode="auto">
            <a:xfrm rot="-5388437">
              <a:off x="4389" y="3616"/>
              <a:ext cx="8" cy="18"/>
            </a:xfrm>
            <a:custGeom>
              <a:avLst/>
              <a:gdLst>
                <a:gd name="T0" fmla="*/ 0 w 11"/>
                <a:gd name="T1" fmla="*/ 0 h 19"/>
                <a:gd name="T2" fmla="*/ 0 w 11"/>
                <a:gd name="T3" fmla="*/ 0 h 19"/>
                <a:gd name="T4" fmla="*/ 0 w 11"/>
                <a:gd name="T5" fmla="*/ 0 h 19"/>
                <a:gd name="T6" fmla="*/ 0 w 11"/>
                <a:gd name="T7" fmla="*/ 0 h 19"/>
                <a:gd name="T8" fmla="*/ 0 w 11"/>
                <a:gd name="T9" fmla="*/ 0 h 19"/>
                <a:gd name="T10" fmla="*/ 0 w 11"/>
                <a:gd name="T11" fmla="*/ 0 h 19"/>
                <a:gd name="T12" fmla="*/ 0 w 11"/>
                <a:gd name="T13" fmla="*/ 0 h 19"/>
                <a:gd name="T14" fmla="*/ 0 w 11"/>
                <a:gd name="T15" fmla="*/ 0 h 19"/>
                <a:gd name="T16" fmla="*/ 0 w 11"/>
                <a:gd name="T17" fmla="*/ 0 h 19"/>
                <a:gd name="T18" fmla="*/ 0 w 11"/>
                <a:gd name="T19" fmla="*/ 0 h 19"/>
                <a:gd name="T20" fmla="*/ 0 w 11"/>
                <a:gd name="T21" fmla="*/ 0 h 19"/>
                <a:gd name="T22" fmla="*/ 0 w 11"/>
                <a:gd name="T23" fmla="*/ 0 h 19"/>
                <a:gd name="T24" fmla="*/ 0 w 11"/>
                <a:gd name="T25" fmla="*/ 0 h 19"/>
                <a:gd name="T26" fmla="*/ 0 w 11"/>
                <a:gd name="T27" fmla="*/ 0 h 19"/>
                <a:gd name="T28" fmla="*/ 0 w 11"/>
                <a:gd name="T29" fmla="*/ 0 h 19"/>
                <a:gd name="T30" fmla="*/ 0 w 11"/>
                <a:gd name="T31" fmla="*/ 0 h 19"/>
                <a:gd name="T32" fmla="*/ 0 w 11"/>
                <a:gd name="T33" fmla="*/ 0 h 19"/>
                <a:gd name="T34" fmla="*/ 0 w 11"/>
                <a:gd name="T35" fmla="*/ 9 h 19"/>
                <a:gd name="T36" fmla="*/ 0 w 11"/>
                <a:gd name="T37" fmla="*/ 9 h 19"/>
                <a:gd name="T38" fmla="*/ 0 w 11"/>
                <a:gd name="T39" fmla="*/ 9 h 19"/>
                <a:gd name="T40" fmla="*/ 0 w 11"/>
                <a:gd name="T41" fmla="*/ 9 h 19"/>
                <a:gd name="T42" fmla="*/ 0 w 11"/>
                <a:gd name="T43" fmla="*/ 9 h 19"/>
                <a:gd name="T44" fmla="*/ 0 w 11"/>
                <a:gd name="T45" fmla="*/ 9 h 19"/>
                <a:gd name="T46" fmla="*/ 1 w 11"/>
                <a:gd name="T47" fmla="*/ 9 h 19"/>
                <a:gd name="T48" fmla="*/ 1 w 11"/>
                <a:gd name="T49" fmla="*/ 9 h 19"/>
                <a:gd name="T50" fmla="*/ 1 w 11"/>
                <a:gd name="T51" fmla="*/ 9 h 19"/>
                <a:gd name="T52" fmla="*/ 1 w 11"/>
                <a:gd name="T53" fmla="*/ 9 h 19"/>
                <a:gd name="T54" fmla="*/ 1 w 11"/>
                <a:gd name="T55" fmla="*/ 9 h 19"/>
                <a:gd name="T56" fmla="*/ 1 w 11"/>
                <a:gd name="T57" fmla="*/ 9 h 19"/>
                <a:gd name="T58" fmla="*/ 1 w 11"/>
                <a:gd name="T59" fmla="*/ 9 h 19"/>
                <a:gd name="T60" fmla="*/ 1 w 11"/>
                <a:gd name="T61" fmla="*/ 9 h 19"/>
                <a:gd name="T62" fmla="*/ 1 w 11"/>
                <a:gd name="T63" fmla="*/ 9 h 19"/>
                <a:gd name="T64" fmla="*/ 1 w 11"/>
                <a:gd name="T65" fmla="*/ 9 h 19"/>
                <a:gd name="T66" fmla="*/ 1 w 11"/>
                <a:gd name="T67" fmla="*/ 9 h 19"/>
                <a:gd name="T68" fmla="*/ 1 w 11"/>
                <a:gd name="T69" fmla="*/ 9 h 19"/>
                <a:gd name="T70" fmla="*/ 1 w 11"/>
                <a:gd name="T71" fmla="*/ 9 h 19"/>
                <a:gd name="T72" fmla="*/ 1 w 11"/>
                <a:gd name="T73" fmla="*/ 9 h 19"/>
                <a:gd name="T74" fmla="*/ 1 w 11"/>
                <a:gd name="T75" fmla="*/ 9 h 19"/>
                <a:gd name="T76" fmla="*/ 1 w 11"/>
                <a:gd name="T77" fmla="*/ 9 h 19"/>
                <a:gd name="T78" fmla="*/ 1 w 11"/>
                <a:gd name="T79" fmla="*/ 9 h 19"/>
                <a:gd name="T80" fmla="*/ 1 w 11"/>
                <a:gd name="T81" fmla="*/ 9 h 19"/>
                <a:gd name="T82" fmla="*/ 1 w 11"/>
                <a:gd name="T83" fmla="*/ 9 h 19"/>
                <a:gd name="T84" fmla="*/ 1 w 11"/>
                <a:gd name="T85" fmla="*/ 9 h 19"/>
                <a:gd name="T86" fmla="*/ 1 w 11"/>
                <a:gd name="T87" fmla="*/ 9 h 19"/>
                <a:gd name="T88" fmla="*/ 1 w 11"/>
                <a:gd name="T89" fmla="*/ 9 h 19"/>
                <a:gd name="T90" fmla="*/ 1 w 11"/>
                <a:gd name="T91" fmla="*/ 9 h 19"/>
                <a:gd name="T92" fmla="*/ 1 w 11"/>
                <a:gd name="T93" fmla="*/ 9 h 19"/>
                <a:gd name="T94" fmla="*/ 1 w 11"/>
                <a:gd name="T95" fmla="*/ 9 h 19"/>
                <a:gd name="T96" fmla="*/ 1 w 11"/>
                <a:gd name="T97" fmla="*/ 9 h 19"/>
                <a:gd name="T98" fmla="*/ 1 w 11"/>
                <a:gd name="T99" fmla="*/ 9 h 19"/>
                <a:gd name="T100" fmla="*/ 1 w 11"/>
                <a:gd name="T101" fmla="*/ 9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19"/>
                <a:gd name="T155" fmla="*/ 11 w 11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19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19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42" name="Freeform 507"/>
            <p:cNvSpPr>
              <a:spLocks/>
            </p:cNvSpPr>
            <p:nvPr/>
          </p:nvSpPr>
          <p:spPr bwMode="auto">
            <a:xfrm rot="-5388437">
              <a:off x="4411" y="3602"/>
              <a:ext cx="9" cy="27"/>
            </a:xfrm>
            <a:custGeom>
              <a:avLst/>
              <a:gdLst>
                <a:gd name="T0" fmla="*/ 0 w 12"/>
                <a:gd name="T1" fmla="*/ 0 h 29"/>
                <a:gd name="T2" fmla="*/ 0 w 12"/>
                <a:gd name="T3" fmla="*/ 0 h 29"/>
                <a:gd name="T4" fmla="*/ 0 w 12"/>
                <a:gd name="T5" fmla="*/ 0 h 29"/>
                <a:gd name="T6" fmla="*/ 0 w 12"/>
                <a:gd name="T7" fmla="*/ 0 h 29"/>
                <a:gd name="T8" fmla="*/ 0 w 12"/>
                <a:gd name="T9" fmla="*/ 7 h 29"/>
                <a:gd name="T10" fmla="*/ 0 w 12"/>
                <a:gd name="T11" fmla="*/ 7 h 29"/>
                <a:gd name="T12" fmla="*/ 0 w 12"/>
                <a:gd name="T13" fmla="*/ 7 h 29"/>
                <a:gd name="T14" fmla="*/ 0 w 12"/>
                <a:gd name="T15" fmla="*/ 7 h 29"/>
                <a:gd name="T16" fmla="*/ 0 w 12"/>
                <a:gd name="T17" fmla="*/ 7 h 29"/>
                <a:gd name="T18" fmla="*/ 0 w 12"/>
                <a:gd name="T19" fmla="*/ 7 h 29"/>
                <a:gd name="T20" fmla="*/ 0 w 12"/>
                <a:gd name="T21" fmla="*/ 7 h 29"/>
                <a:gd name="T22" fmla="*/ 0 w 12"/>
                <a:gd name="T23" fmla="*/ 7 h 29"/>
                <a:gd name="T24" fmla="*/ 0 w 12"/>
                <a:gd name="T25" fmla="*/ 7 h 29"/>
                <a:gd name="T26" fmla="*/ 0 w 12"/>
                <a:gd name="T27" fmla="*/ 7 h 29"/>
                <a:gd name="T28" fmla="*/ 0 w 12"/>
                <a:gd name="T29" fmla="*/ 7 h 29"/>
                <a:gd name="T30" fmla="*/ 0 w 12"/>
                <a:gd name="T31" fmla="*/ 7 h 29"/>
                <a:gd name="T32" fmla="*/ 0 w 12"/>
                <a:gd name="T33" fmla="*/ 7 h 29"/>
                <a:gd name="T34" fmla="*/ 0 w 12"/>
                <a:gd name="T35" fmla="*/ 7 h 29"/>
                <a:gd name="T36" fmla="*/ 0 w 12"/>
                <a:gd name="T37" fmla="*/ 7 h 29"/>
                <a:gd name="T38" fmla="*/ 0 w 12"/>
                <a:gd name="T39" fmla="*/ 7 h 29"/>
                <a:gd name="T40" fmla="*/ 0 w 12"/>
                <a:gd name="T41" fmla="*/ 7 h 29"/>
                <a:gd name="T42" fmla="*/ 0 w 12"/>
                <a:gd name="T43" fmla="*/ 7 h 29"/>
                <a:gd name="T44" fmla="*/ 0 w 12"/>
                <a:gd name="T45" fmla="*/ 7 h 29"/>
                <a:gd name="T46" fmla="*/ 0 w 12"/>
                <a:gd name="T47" fmla="*/ 7 h 29"/>
                <a:gd name="T48" fmla="*/ 0 w 12"/>
                <a:gd name="T49" fmla="*/ 7 h 29"/>
                <a:gd name="T50" fmla="*/ 0 w 12"/>
                <a:gd name="T51" fmla="*/ 7 h 29"/>
                <a:gd name="T52" fmla="*/ 0 w 12"/>
                <a:gd name="T53" fmla="*/ 7 h 29"/>
                <a:gd name="T54" fmla="*/ 0 w 12"/>
                <a:gd name="T55" fmla="*/ 7 h 29"/>
                <a:gd name="T56" fmla="*/ 0 w 12"/>
                <a:gd name="T57" fmla="*/ 7 h 29"/>
                <a:gd name="T58" fmla="*/ 0 w 12"/>
                <a:gd name="T59" fmla="*/ 7 h 29"/>
                <a:gd name="T60" fmla="*/ 0 w 12"/>
                <a:gd name="T61" fmla="*/ 7 h 29"/>
                <a:gd name="T62" fmla="*/ 0 w 12"/>
                <a:gd name="T63" fmla="*/ 7 h 29"/>
                <a:gd name="T64" fmla="*/ 0 w 12"/>
                <a:gd name="T65" fmla="*/ 7 h 29"/>
                <a:gd name="T66" fmla="*/ 0 w 12"/>
                <a:gd name="T67" fmla="*/ 7 h 29"/>
                <a:gd name="T68" fmla="*/ 0 w 12"/>
                <a:gd name="T69" fmla="*/ 7 h 29"/>
                <a:gd name="T70" fmla="*/ 0 w 12"/>
                <a:gd name="T71" fmla="*/ 7 h 29"/>
                <a:gd name="T72" fmla="*/ 0 w 12"/>
                <a:gd name="T73" fmla="*/ 7 h 29"/>
                <a:gd name="T74" fmla="*/ 0 w 12"/>
                <a:gd name="T75" fmla="*/ 7 h 29"/>
                <a:gd name="T76" fmla="*/ 0 w 12"/>
                <a:gd name="T77" fmla="*/ 7 h 29"/>
                <a:gd name="T78" fmla="*/ 0 w 12"/>
                <a:gd name="T79" fmla="*/ 7 h 29"/>
                <a:gd name="T80" fmla="*/ 2 w 12"/>
                <a:gd name="T81" fmla="*/ 7 h 29"/>
                <a:gd name="T82" fmla="*/ 2 w 12"/>
                <a:gd name="T83" fmla="*/ 7 h 29"/>
                <a:gd name="T84" fmla="*/ 2 w 12"/>
                <a:gd name="T85" fmla="*/ 7 h 29"/>
                <a:gd name="T86" fmla="*/ 2 w 12"/>
                <a:gd name="T87" fmla="*/ 7 h 29"/>
                <a:gd name="T88" fmla="*/ 2 w 12"/>
                <a:gd name="T89" fmla="*/ 7 h 29"/>
                <a:gd name="T90" fmla="*/ 2 w 12"/>
                <a:gd name="T91" fmla="*/ 7 h 29"/>
                <a:gd name="T92" fmla="*/ 2 w 12"/>
                <a:gd name="T93" fmla="*/ 7 h 29"/>
                <a:gd name="T94" fmla="*/ 2 w 12"/>
                <a:gd name="T95" fmla="*/ 7 h 29"/>
                <a:gd name="T96" fmla="*/ 2 w 12"/>
                <a:gd name="T97" fmla="*/ 7 h 29"/>
                <a:gd name="T98" fmla="*/ 2 w 12"/>
                <a:gd name="T99" fmla="*/ 7 h 29"/>
                <a:gd name="T100" fmla="*/ 2 w 12"/>
                <a:gd name="T101" fmla="*/ 7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29"/>
                <a:gd name="T155" fmla="*/ 12 w 12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29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20"/>
                  </a:lnTo>
                  <a:lnTo>
                    <a:pt x="12" y="20"/>
                  </a:lnTo>
                  <a:lnTo>
                    <a:pt x="12" y="29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43" name="Freeform 508"/>
            <p:cNvSpPr>
              <a:spLocks/>
            </p:cNvSpPr>
            <p:nvPr/>
          </p:nvSpPr>
          <p:spPr bwMode="auto">
            <a:xfrm rot="-5388437">
              <a:off x="4437" y="3602"/>
              <a:ext cx="1" cy="18"/>
            </a:xfrm>
            <a:custGeom>
              <a:avLst/>
              <a:gdLst>
                <a:gd name="T0" fmla="*/ 0 w 1"/>
                <a:gd name="T1" fmla="*/ 0 h 20"/>
                <a:gd name="T2" fmla="*/ 0 w 1"/>
                <a:gd name="T3" fmla="*/ 0 h 20"/>
                <a:gd name="T4" fmla="*/ 0 w 1"/>
                <a:gd name="T5" fmla="*/ 0 h 20"/>
                <a:gd name="T6" fmla="*/ 0 w 1"/>
                <a:gd name="T7" fmla="*/ 0 h 20"/>
                <a:gd name="T8" fmla="*/ 0 w 1"/>
                <a:gd name="T9" fmla="*/ 0 h 20"/>
                <a:gd name="T10" fmla="*/ 0 w 1"/>
                <a:gd name="T11" fmla="*/ 0 h 20"/>
                <a:gd name="T12" fmla="*/ 0 w 1"/>
                <a:gd name="T13" fmla="*/ 0 h 20"/>
                <a:gd name="T14" fmla="*/ 0 w 1"/>
                <a:gd name="T15" fmla="*/ 0 h 20"/>
                <a:gd name="T16" fmla="*/ 0 w 1"/>
                <a:gd name="T17" fmla="*/ 0 h 20"/>
                <a:gd name="T18" fmla="*/ 0 w 1"/>
                <a:gd name="T19" fmla="*/ 0 h 20"/>
                <a:gd name="T20" fmla="*/ 0 w 1"/>
                <a:gd name="T21" fmla="*/ 0 h 20"/>
                <a:gd name="T22" fmla="*/ 0 w 1"/>
                <a:gd name="T23" fmla="*/ 0 h 20"/>
                <a:gd name="T24" fmla="*/ 0 w 1"/>
                <a:gd name="T25" fmla="*/ 0 h 20"/>
                <a:gd name="T26" fmla="*/ 0 w 1"/>
                <a:gd name="T27" fmla="*/ 0 h 20"/>
                <a:gd name="T28" fmla="*/ 0 w 1"/>
                <a:gd name="T29" fmla="*/ 5 h 20"/>
                <a:gd name="T30" fmla="*/ 0 w 1"/>
                <a:gd name="T31" fmla="*/ 5 h 20"/>
                <a:gd name="T32" fmla="*/ 0 w 1"/>
                <a:gd name="T33" fmla="*/ 5 h 20"/>
                <a:gd name="T34" fmla="*/ 0 w 1"/>
                <a:gd name="T35" fmla="*/ 5 h 20"/>
                <a:gd name="T36" fmla="*/ 0 w 1"/>
                <a:gd name="T37" fmla="*/ 5 h 20"/>
                <a:gd name="T38" fmla="*/ 0 w 1"/>
                <a:gd name="T39" fmla="*/ 5 h 20"/>
                <a:gd name="T40" fmla="*/ 0 w 1"/>
                <a:gd name="T41" fmla="*/ 5 h 20"/>
                <a:gd name="T42" fmla="*/ 0 w 1"/>
                <a:gd name="T43" fmla="*/ 5 h 20"/>
                <a:gd name="T44" fmla="*/ 0 w 1"/>
                <a:gd name="T45" fmla="*/ 5 h 20"/>
                <a:gd name="T46" fmla="*/ 0 w 1"/>
                <a:gd name="T47" fmla="*/ 5 h 20"/>
                <a:gd name="T48" fmla="*/ 0 w 1"/>
                <a:gd name="T49" fmla="*/ 5 h 20"/>
                <a:gd name="T50" fmla="*/ 0 w 1"/>
                <a:gd name="T51" fmla="*/ 5 h 20"/>
                <a:gd name="T52" fmla="*/ 0 w 1"/>
                <a:gd name="T53" fmla="*/ 5 h 20"/>
                <a:gd name="T54" fmla="*/ 0 w 1"/>
                <a:gd name="T55" fmla="*/ 5 h 20"/>
                <a:gd name="T56" fmla="*/ 0 w 1"/>
                <a:gd name="T57" fmla="*/ 5 h 20"/>
                <a:gd name="T58" fmla="*/ 0 w 1"/>
                <a:gd name="T59" fmla="*/ 5 h 20"/>
                <a:gd name="T60" fmla="*/ 0 w 1"/>
                <a:gd name="T61" fmla="*/ 5 h 20"/>
                <a:gd name="T62" fmla="*/ 0 w 1"/>
                <a:gd name="T63" fmla="*/ 5 h 20"/>
                <a:gd name="T64" fmla="*/ 0 w 1"/>
                <a:gd name="T65" fmla="*/ 5 h 20"/>
                <a:gd name="T66" fmla="*/ 0 w 1"/>
                <a:gd name="T67" fmla="*/ 5 h 20"/>
                <a:gd name="T68" fmla="*/ 0 w 1"/>
                <a:gd name="T69" fmla="*/ 5 h 20"/>
                <a:gd name="T70" fmla="*/ 0 w 1"/>
                <a:gd name="T71" fmla="*/ 5 h 20"/>
                <a:gd name="T72" fmla="*/ 0 w 1"/>
                <a:gd name="T73" fmla="*/ 5 h 20"/>
                <a:gd name="T74" fmla="*/ 0 w 1"/>
                <a:gd name="T75" fmla="*/ 5 h 20"/>
                <a:gd name="T76" fmla="*/ 0 w 1"/>
                <a:gd name="T77" fmla="*/ 5 h 20"/>
                <a:gd name="T78" fmla="*/ 0 w 1"/>
                <a:gd name="T79" fmla="*/ 5 h 20"/>
                <a:gd name="T80" fmla="*/ 0 w 1"/>
                <a:gd name="T81" fmla="*/ 5 h 20"/>
                <a:gd name="T82" fmla="*/ 0 w 1"/>
                <a:gd name="T83" fmla="*/ 5 h 20"/>
                <a:gd name="T84" fmla="*/ 0 w 1"/>
                <a:gd name="T85" fmla="*/ 5 h 20"/>
                <a:gd name="T86" fmla="*/ 0 w 1"/>
                <a:gd name="T87" fmla="*/ 5 h 20"/>
                <a:gd name="T88" fmla="*/ 0 w 1"/>
                <a:gd name="T89" fmla="*/ 5 h 20"/>
                <a:gd name="T90" fmla="*/ 0 w 1"/>
                <a:gd name="T91" fmla="*/ 5 h 20"/>
                <a:gd name="T92" fmla="*/ 0 w 1"/>
                <a:gd name="T93" fmla="*/ 5 h 20"/>
                <a:gd name="T94" fmla="*/ 0 w 1"/>
                <a:gd name="T95" fmla="*/ 5 h 20"/>
                <a:gd name="T96" fmla="*/ 0 w 1"/>
                <a:gd name="T97" fmla="*/ 5 h 20"/>
                <a:gd name="T98" fmla="*/ 0 w 1"/>
                <a:gd name="T99" fmla="*/ 5 h 20"/>
                <a:gd name="T100" fmla="*/ 0 w 1"/>
                <a:gd name="T101" fmla="*/ 5 h 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"/>
                <a:gd name="T154" fmla="*/ 0 h 20"/>
                <a:gd name="T155" fmla="*/ 1 w 1"/>
                <a:gd name="T156" fmla="*/ 20 h 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" h="2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2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44" name="Freeform 509"/>
            <p:cNvSpPr>
              <a:spLocks/>
            </p:cNvSpPr>
            <p:nvPr/>
          </p:nvSpPr>
          <p:spPr bwMode="auto">
            <a:xfrm rot="-5388437">
              <a:off x="4452" y="3599"/>
              <a:ext cx="8" cy="18"/>
            </a:xfrm>
            <a:custGeom>
              <a:avLst/>
              <a:gdLst>
                <a:gd name="T0" fmla="*/ 0 w 11"/>
                <a:gd name="T1" fmla="*/ 0 h 19"/>
                <a:gd name="T2" fmla="*/ 0 w 11"/>
                <a:gd name="T3" fmla="*/ 0 h 19"/>
                <a:gd name="T4" fmla="*/ 0 w 11"/>
                <a:gd name="T5" fmla="*/ 0 h 19"/>
                <a:gd name="T6" fmla="*/ 0 w 11"/>
                <a:gd name="T7" fmla="*/ 0 h 19"/>
                <a:gd name="T8" fmla="*/ 0 w 11"/>
                <a:gd name="T9" fmla="*/ 0 h 19"/>
                <a:gd name="T10" fmla="*/ 0 w 11"/>
                <a:gd name="T11" fmla="*/ 0 h 19"/>
                <a:gd name="T12" fmla="*/ 0 w 11"/>
                <a:gd name="T13" fmla="*/ 0 h 19"/>
                <a:gd name="T14" fmla="*/ 1 w 11"/>
                <a:gd name="T15" fmla="*/ 0 h 19"/>
                <a:gd name="T16" fmla="*/ 1 w 11"/>
                <a:gd name="T17" fmla="*/ 0 h 19"/>
                <a:gd name="T18" fmla="*/ 1 w 11"/>
                <a:gd name="T19" fmla="*/ 0 h 19"/>
                <a:gd name="T20" fmla="*/ 1 w 11"/>
                <a:gd name="T21" fmla="*/ 9 h 19"/>
                <a:gd name="T22" fmla="*/ 1 w 11"/>
                <a:gd name="T23" fmla="*/ 9 h 19"/>
                <a:gd name="T24" fmla="*/ 1 w 11"/>
                <a:gd name="T25" fmla="*/ 9 h 19"/>
                <a:gd name="T26" fmla="*/ 1 w 11"/>
                <a:gd name="T27" fmla="*/ 9 h 19"/>
                <a:gd name="T28" fmla="*/ 1 w 11"/>
                <a:gd name="T29" fmla="*/ 9 h 19"/>
                <a:gd name="T30" fmla="*/ 1 w 11"/>
                <a:gd name="T31" fmla="*/ 9 h 19"/>
                <a:gd name="T32" fmla="*/ 1 w 11"/>
                <a:gd name="T33" fmla="*/ 9 h 19"/>
                <a:gd name="T34" fmla="*/ 1 w 11"/>
                <a:gd name="T35" fmla="*/ 9 h 19"/>
                <a:gd name="T36" fmla="*/ 1 w 11"/>
                <a:gd name="T37" fmla="*/ 9 h 19"/>
                <a:gd name="T38" fmla="*/ 1 w 11"/>
                <a:gd name="T39" fmla="*/ 9 h 19"/>
                <a:gd name="T40" fmla="*/ 1 w 11"/>
                <a:gd name="T41" fmla="*/ 9 h 19"/>
                <a:gd name="T42" fmla="*/ 1 w 11"/>
                <a:gd name="T43" fmla="*/ 9 h 19"/>
                <a:gd name="T44" fmla="*/ 1 w 11"/>
                <a:gd name="T45" fmla="*/ 9 h 19"/>
                <a:gd name="T46" fmla="*/ 1 w 11"/>
                <a:gd name="T47" fmla="*/ 9 h 19"/>
                <a:gd name="T48" fmla="*/ 1 w 11"/>
                <a:gd name="T49" fmla="*/ 9 h 19"/>
                <a:gd name="T50" fmla="*/ 1 w 11"/>
                <a:gd name="T51" fmla="*/ 9 h 19"/>
                <a:gd name="T52" fmla="*/ 1 w 11"/>
                <a:gd name="T53" fmla="*/ 9 h 19"/>
                <a:gd name="T54" fmla="*/ 1 w 11"/>
                <a:gd name="T55" fmla="*/ 9 h 19"/>
                <a:gd name="T56" fmla="*/ 1 w 11"/>
                <a:gd name="T57" fmla="*/ 9 h 19"/>
                <a:gd name="T58" fmla="*/ 1 w 11"/>
                <a:gd name="T59" fmla="*/ 9 h 19"/>
                <a:gd name="T60" fmla="*/ 1 w 11"/>
                <a:gd name="T61" fmla="*/ 9 h 19"/>
                <a:gd name="T62" fmla="*/ 1 w 11"/>
                <a:gd name="T63" fmla="*/ 9 h 19"/>
                <a:gd name="T64" fmla="*/ 1 w 11"/>
                <a:gd name="T65" fmla="*/ 9 h 19"/>
                <a:gd name="T66" fmla="*/ 1 w 11"/>
                <a:gd name="T67" fmla="*/ 9 h 19"/>
                <a:gd name="T68" fmla="*/ 1 w 11"/>
                <a:gd name="T69" fmla="*/ 9 h 19"/>
                <a:gd name="T70" fmla="*/ 1 w 11"/>
                <a:gd name="T71" fmla="*/ 9 h 19"/>
                <a:gd name="T72" fmla="*/ 1 w 11"/>
                <a:gd name="T73" fmla="*/ 9 h 19"/>
                <a:gd name="T74" fmla="*/ 1 w 11"/>
                <a:gd name="T75" fmla="*/ 9 h 19"/>
                <a:gd name="T76" fmla="*/ 1 w 11"/>
                <a:gd name="T77" fmla="*/ 9 h 19"/>
                <a:gd name="T78" fmla="*/ 1 w 11"/>
                <a:gd name="T79" fmla="*/ 9 h 19"/>
                <a:gd name="T80" fmla="*/ 1 w 11"/>
                <a:gd name="T81" fmla="*/ 9 h 19"/>
                <a:gd name="T82" fmla="*/ 1 w 11"/>
                <a:gd name="T83" fmla="*/ 9 h 19"/>
                <a:gd name="T84" fmla="*/ 1 w 11"/>
                <a:gd name="T85" fmla="*/ 9 h 19"/>
                <a:gd name="T86" fmla="*/ 1 w 11"/>
                <a:gd name="T87" fmla="*/ 9 h 19"/>
                <a:gd name="T88" fmla="*/ 1 w 11"/>
                <a:gd name="T89" fmla="*/ 9 h 19"/>
                <a:gd name="T90" fmla="*/ 1 w 11"/>
                <a:gd name="T91" fmla="*/ 9 h 19"/>
                <a:gd name="T92" fmla="*/ 1 w 11"/>
                <a:gd name="T93" fmla="*/ 9 h 19"/>
                <a:gd name="T94" fmla="*/ 1 w 11"/>
                <a:gd name="T95" fmla="*/ 9 h 19"/>
                <a:gd name="T96" fmla="*/ 1 w 11"/>
                <a:gd name="T97" fmla="*/ 9 h 19"/>
                <a:gd name="T98" fmla="*/ 1 w 11"/>
                <a:gd name="T99" fmla="*/ 9 h 19"/>
                <a:gd name="T100" fmla="*/ 1 w 11"/>
                <a:gd name="T101" fmla="*/ 9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19"/>
                <a:gd name="T155" fmla="*/ 11 w 11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19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10"/>
                  </a:lnTo>
                  <a:lnTo>
                    <a:pt x="11" y="19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45" name="Freeform 510"/>
            <p:cNvSpPr>
              <a:spLocks/>
            </p:cNvSpPr>
            <p:nvPr/>
          </p:nvSpPr>
          <p:spPr bwMode="auto">
            <a:xfrm rot="-5388437">
              <a:off x="4470" y="3591"/>
              <a:ext cx="8" cy="18"/>
            </a:xfrm>
            <a:custGeom>
              <a:avLst/>
              <a:gdLst>
                <a:gd name="T0" fmla="*/ 0 w 12"/>
                <a:gd name="T1" fmla="*/ 0 h 20"/>
                <a:gd name="T2" fmla="*/ 0 w 12"/>
                <a:gd name="T3" fmla="*/ 0 h 20"/>
                <a:gd name="T4" fmla="*/ 0 w 12"/>
                <a:gd name="T5" fmla="*/ 0 h 20"/>
                <a:gd name="T6" fmla="*/ 0 w 12"/>
                <a:gd name="T7" fmla="*/ 0 h 20"/>
                <a:gd name="T8" fmla="*/ 0 w 12"/>
                <a:gd name="T9" fmla="*/ 0 h 20"/>
                <a:gd name="T10" fmla="*/ 0 w 12"/>
                <a:gd name="T11" fmla="*/ 0 h 20"/>
                <a:gd name="T12" fmla="*/ 0 w 12"/>
                <a:gd name="T13" fmla="*/ 0 h 20"/>
                <a:gd name="T14" fmla="*/ 0 w 12"/>
                <a:gd name="T15" fmla="*/ 0 h 20"/>
                <a:gd name="T16" fmla="*/ 0 w 12"/>
                <a:gd name="T17" fmla="*/ 0 h 20"/>
                <a:gd name="T18" fmla="*/ 0 w 12"/>
                <a:gd name="T19" fmla="*/ 0 h 20"/>
                <a:gd name="T20" fmla="*/ 0 w 12"/>
                <a:gd name="T21" fmla="*/ 0 h 20"/>
                <a:gd name="T22" fmla="*/ 0 w 12"/>
                <a:gd name="T23" fmla="*/ 0 h 20"/>
                <a:gd name="T24" fmla="*/ 0 w 12"/>
                <a:gd name="T25" fmla="*/ 0 h 20"/>
                <a:gd name="T26" fmla="*/ 0 w 12"/>
                <a:gd name="T27" fmla="*/ 0 h 20"/>
                <a:gd name="T28" fmla="*/ 0 w 12"/>
                <a:gd name="T29" fmla="*/ 5 h 20"/>
                <a:gd name="T30" fmla="*/ 0 w 12"/>
                <a:gd name="T31" fmla="*/ 5 h 20"/>
                <a:gd name="T32" fmla="*/ 0 w 12"/>
                <a:gd name="T33" fmla="*/ 5 h 20"/>
                <a:gd name="T34" fmla="*/ 0 w 12"/>
                <a:gd name="T35" fmla="*/ 5 h 20"/>
                <a:gd name="T36" fmla="*/ 0 w 12"/>
                <a:gd name="T37" fmla="*/ 5 h 20"/>
                <a:gd name="T38" fmla="*/ 0 w 12"/>
                <a:gd name="T39" fmla="*/ 5 h 20"/>
                <a:gd name="T40" fmla="*/ 0 w 12"/>
                <a:gd name="T41" fmla="*/ 5 h 20"/>
                <a:gd name="T42" fmla="*/ 0 w 12"/>
                <a:gd name="T43" fmla="*/ 5 h 20"/>
                <a:gd name="T44" fmla="*/ 0 w 12"/>
                <a:gd name="T45" fmla="*/ 5 h 20"/>
                <a:gd name="T46" fmla="*/ 1 w 12"/>
                <a:gd name="T47" fmla="*/ 5 h 20"/>
                <a:gd name="T48" fmla="*/ 1 w 12"/>
                <a:gd name="T49" fmla="*/ 5 h 20"/>
                <a:gd name="T50" fmla="*/ 1 w 12"/>
                <a:gd name="T51" fmla="*/ 5 h 20"/>
                <a:gd name="T52" fmla="*/ 1 w 12"/>
                <a:gd name="T53" fmla="*/ 5 h 20"/>
                <a:gd name="T54" fmla="*/ 1 w 12"/>
                <a:gd name="T55" fmla="*/ 5 h 20"/>
                <a:gd name="T56" fmla="*/ 1 w 12"/>
                <a:gd name="T57" fmla="*/ 5 h 20"/>
                <a:gd name="T58" fmla="*/ 1 w 12"/>
                <a:gd name="T59" fmla="*/ 5 h 20"/>
                <a:gd name="T60" fmla="*/ 1 w 12"/>
                <a:gd name="T61" fmla="*/ 5 h 20"/>
                <a:gd name="T62" fmla="*/ 1 w 12"/>
                <a:gd name="T63" fmla="*/ 5 h 20"/>
                <a:gd name="T64" fmla="*/ 1 w 12"/>
                <a:gd name="T65" fmla="*/ 5 h 20"/>
                <a:gd name="T66" fmla="*/ 1 w 12"/>
                <a:gd name="T67" fmla="*/ 5 h 20"/>
                <a:gd name="T68" fmla="*/ 1 w 12"/>
                <a:gd name="T69" fmla="*/ 5 h 20"/>
                <a:gd name="T70" fmla="*/ 1 w 12"/>
                <a:gd name="T71" fmla="*/ 5 h 20"/>
                <a:gd name="T72" fmla="*/ 1 w 12"/>
                <a:gd name="T73" fmla="*/ 5 h 20"/>
                <a:gd name="T74" fmla="*/ 1 w 12"/>
                <a:gd name="T75" fmla="*/ 5 h 20"/>
                <a:gd name="T76" fmla="*/ 1 w 12"/>
                <a:gd name="T77" fmla="*/ 5 h 20"/>
                <a:gd name="T78" fmla="*/ 1 w 12"/>
                <a:gd name="T79" fmla="*/ 5 h 20"/>
                <a:gd name="T80" fmla="*/ 1 w 12"/>
                <a:gd name="T81" fmla="*/ 5 h 20"/>
                <a:gd name="T82" fmla="*/ 1 w 12"/>
                <a:gd name="T83" fmla="*/ 5 h 20"/>
                <a:gd name="T84" fmla="*/ 1 w 12"/>
                <a:gd name="T85" fmla="*/ 5 h 20"/>
                <a:gd name="T86" fmla="*/ 1 w 12"/>
                <a:gd name="T87" fmla="*/ 5 h 20"/>
                <a:gd name="T88" fmla="*/ 1 w 12"/>
                <a:gd name="T89" fmla="*/ 5 h 20"/>
                <a:gd name="T90" fmla="*/ 1 w 12"/>
                <a:gd name="T91" fmla="*/ 5 h 20"/>
                <a:gd name="T92" fmla="*/ 1 w 12"/>
                <a:gd name="T93" fmla="*/ 5 h 20"/>
                <a:gd name="T94" fmla="*/ 1 w 12"/>
                <a:gd name="T95" fmla="*/ 5 h 20"/>
                <a:gd name="T96" fmla="*/ 1 w 12"/>
                <a:gd name="T97" fmla="*/ 5 h 20"/>
                <a:gd name="T98" fmla="*/ 1 w 12"/>
                <a:gd name="T99" fmla="*/ 5 h 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20"/>
                <a:gd name="T152" fmla="*/ 12 w 12"/>
                <a:gd name="T153" fmla="*/ 20 h 2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2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2" y="10"/>
                  </a:lnTo>
                  <a:lnTo>
                    <a:pt x="12" y="2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46" name="Freeform 511"/>
            <p:cNvSpPr>
              <a:spLocks/>
            </p:cNvSpPr>
            <p:nvPr/>
          </p:nvSpPr>
          <p:spPr bwMode="auto">
            <a:xfrm rot="-5388437">
              <a:off x="4484" y="3587"/>
              <a:ext cx="8" cy="9"/>
            </a:xfrm>
            <a:custGeom>
              <a:avLst/>
              <a:gdLst>
                <a:gd name="T0" fmla="*/ 0 w 11"/>
                <a:gd name="T1" fmla="*/ 0 h 10"/>
                <a:gd name="T2" fmla="*/ 0 w 11"/>
                <a:gd name="T3" fmla="*/ 0 h 10"/>
                <a:gd name="T4" fmla="*/ 0 w 11"/>
                <a:gd name="T5" fmla="*/ 0 h 10"/>
                <a:gd name="T6" fmla="*/ 0 w 11"/>
                <a:gd name="T7" fmla="*/ 0 h 10"/>
                <a:gd name="T8" fmla="*/ 0 w 11"/>
                <a:gd name="T9" fmla="*/ 0 h 10"/>
                <a:gd name="T10" fmla="*/ 0 w 11"/>
                <a:gd name="T11" fmla="*/ 0 h 10"/>
                <a:gd name="T12" fmla="*/ 0 w 11"/>
                <a:gd name="T13" fmla="*/ 0 h 10"/>
                <a:gd name="T14" fmla="*/ 0 w 11"/>
                <a:gd name="T15" fmla="*/ 0 h 10"/>
                <a:gd name="T16" fmla="*/ 0 w 11"/>
                <a:gd name="T17" fmla="*/ 0 h 10"/>
                <a:gd name="T18" fmla="*/ 0 w 11"/>
                <a:gd name="T19" fmla="*/ 0 h 10"/>
                <a:gd name="T20" fmla="*/ 0 w 11"/>
                <a:gd name="T21" fmla="*/ 0 h 10"/>
                <a:gd name="T22" fmla="*/ 0 w 11"/>
                <a:gd name="T23" fmla="*/ 0 h 10"/>
                <a:gd name="T24" fmla="*/ 0 w 11"/>
                <a:gd name="T25" fmla="*/ 0 h 10"/>
                <a:gd name="T26" fmla="*/ 0 w 11"/>
                <a:gd name="T27" fmla="*/ 0 h 10"/>
                <a:gd name="T28" fmla="*/ 0 w 11"/>
                <a:gd name="T29" fmla="*/ 0 h 10"/>
                <a:gd name="T30" fmla="*/ 0 w 11"/>
                <a:gd name="T31" fmla="*/ 0 h 10"/>
                <a:gd name="T32" fmla="*/ 0 w 11"/>
                <a:gd name="T33" fmla="*/ 0 h 10"/>
                <a:gd name="T34" fmla="*/ 0 w 11"/>
                <a:gd name="T35" fmla="*/ 0 h 10"/>
                <a:gd name="T36" fmla="*/ 0 w 11"/>
                <a:gd name="T37" fmla="*/ 0 h 10"/>
                <a:gd name="T38" fmla="*/ 0 w 11"/>
                <a:gd name="T39" fmla="*/ 0 h 10"/>
                <a:gd name="T40" fmla="*/ 0 w 11"/>
                <a:gd name="T41" fmla="*/ 0 h 10"/>
                <a:gd name="T42" fmla="*/ 0 w 11"/>
                <a:gd name="T43" fmla="*/ 0 h 10"/>
                <a:gd name="T44" fmla="*/ 0 w 11"/>
                <a:gd name="T45" fmla="*/ 0 h 10"/>
                <a:gd name="T46" fmla="*/ 0 w 11"/>
                <a:gd name="T47" fmla="*/ 0 h 10"/>
                <a:gd name="T48" fmla="*/ 0 w 11"/>
                <a:gd name="T49" fmla="*/ 0 h 10"/>
                <a:gd name="T50" fmla="*/ 0 w 11"/>
                <a:gd name="T51" fmla="*/ 0 h 10"/>
                <a:gd name="T52" fmla="*/ 0 w 11"/>
                <a:gd name="T53" fmla="*/ 0 h 10"/>
                <a:gd name="T54" fmla="*/ 0 w 11"/>
                <a:gd name="T55" fmla="*/ 0 h 10"/>
                <a:gd name="T56" fmla="*/ 0 w 11"/>
                <a:gd name="T57" fmla="*/ 0 h 10"/>
                <a:gd name="T58" fmla="*/ 0 w 11"/>
                <a:gd name="T59" fmla="*/ 0 h 10"/>
                <a:gd name="T60" fmla="*/ 0 w 11"/>
                <a:gd name="T61" fmla="*/ 0 h 10"/>
                <a:gd name="T62" fmla="*/ 0 w 11"/>
                <a:gd name="T63" fmla="*/ 0 h 10"/>
                <a:gd name="T64" fmla="*/ 0 w 11"/>
                <a:gd name="T65" fmla="*/ 0 h 10"/>
                <a:gd name="T66" fmla="*/ 0 w 11"/>
                <a:gd name="T67" fmla="*/ 0 h 10"/>
                <a:gd name="T68" fmla="*/ 0 w 11"/>
                <a:gd name="T69" fmla="*/ 0 h 10"/>
                <a:gd name="T70" fmla="*/ 0 w 11"/>
                <a:gd name="T71" fmla="*/ 0 h 10"/>
                <a:gd name="T72" fmla="*/ 0 w 11"/>
                <a:gd name="T73" fmla="*/ 0 h 10"/>
                <a:gd name="T74" fmla="*/ 0 w 11"/>
                <a:gd name="T75" fmla="*/ 0 h 10"/>
                <a:gd name="T76" fmla="*/ 0 w 11"/>
                <a:gd name="T77" fmla="*/ 0 h 10"/>
                <a:gd name="T78" fmla="*/ 1 w 11"/>
                <a:gd name="T79" fmla="*/ 0 h 10"/>
                <a:gd name="T80" fmla="*/ 1 w 11"/>
                <a:gd name="T81" fmla="*/ 0 h 10"/>
                <a:gd name="T82" fmla="*/ 1 w 11"/>
                <a:gd name="T83" fmla="*/ 0 h 10"/>
                <a:gd name="T84" fmla="*/ 1 w 11"/>
                <a:gd name="T85" fmla="*/ 0 h 10"/>
                <a:gd name="T86" fmla="*/ 1 w 11"/>
                <a:gd name="T87" fmla="*/ 0 h 10"/>
                <a:gd name="T88" fmla="*/ 1 w 11"/>
                <a:gd name="T89" fmla="*/ 0 h 10"/>
                <a:gd name="T90" fmla="*/ 1 w 11"/>
                <a:gd name="T91" fmla="*/ 0 h 10"/>
                <a:gd name="T92" fmla="*/ 1 w 11"/>
                <a:gd name="T93" fmla="*/ 0 h 10"/>
                <a:gd name="T94" fmla="*/ 1 w 11"/>
                <a:gd name="T95" fmla="*/ 0 h 10"/>
                <a:gd name="T96" fmla="*/ 1 w 11"/>
                <a:gd name="T97" fmla="*/ 5 h 1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1"/>
                <a:gd name="T148" fmla="*/ 0 h 10"/>
                <a:gd name="T149" fmla="*/ 11 w 11"/>
                <a:gd name="T150" fmla="*/ 10 h 1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1" h="10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1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47" name="Freeform 512"/>
            <p:cNvSpPr>
              <a:spLocks/>
            </p:cNvSpPr>
            <p:nvPr/>
          </p:nvSpPr>
          <p:spPr bwMode="auto">
            <a:xfrm rot="-5388437">
              <a:off x="4492" y="3586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w 1"/>
                <a:gd name="T21" fmla="*/ 0 h 1"/>
                <a:gd name="T22" fmla="*/ 0 w 1"/>
                <a:gd name="T23" fmla="*/ 0 h 1"/>
                <a:gd name="T24" fmla="*/ 0 w 1"/>
                <a:gd name="T25" fmla="*/ 0 h 1"/>
                <a:gd name="T26" fmla="*/ 0 w 1"/>
                <a:gd name="T27" fmla="*/ 0 h 1"/>
                <a:gd name="T28" fmla="*/ 0 w 1"/>
                <a:gd name="T29" fmla="*/ 0 h 1"/>
                <a:gd name="T30" fmla="*/ 0 w 1"/>
                <a:gd name="T31" fmla="*/ 0 h 1"/>
                <a:gd name="T32" fmla="*/ 0 w 1"/>
                <a:gd name="T33" fmla="*/ 0 h 1"/>
                <a:gd name="T34" fmla="*/ 0 w 1"/>
                <a:gd name="T35" fmla="*/ 0 h 1"/>
                <a:gd name="T36" fmla="*/ 0 w 1"/>
                <a:gd name="T37" fmla="*/ 0 h 1"/>
                <a:gd name="T38" fmla="*/ 0 w 1"/>
                <a:gd name="T39" fmla="*/ 0 h 1"/>
                <a:gd name="T40" fmla="*/ 0 w 1"/>
                <a:gd name="T41" fmla="*/ 0 h 1"/>
                <a:gd name="T42" fmla="*/ 0 w 1"/>
                <a:gd name="T43" fmla="*/ 0 h 1"/>
                <a:gd name="T44" fmla="*/ 0 w 1"/>
                <a:gd name="T45" fmla="*/ 0 h 1"/>
                <a:gd name="T46" fmla="*/ 0 w 1"/>
                <a:gd name="T47" fmla="*/ 0 h 1"/>
                <a:gd name="T48" fmla="*/ 0 w 1"/>
                <a:gd name="T49" fmla="*/ 0 h 1"/>
                <a:gd name="T50" fmla="*/ 0 w 1"/>
                <a:gd name="T51" fmla="*/ 0 h 1"/>
                <a:gd name="T52" fmla="*/ 0 w 1"/>
                <a:gd name="T53" fmla="*/ 0 h 1"/>
                <a:gd name="T54" fmla="*/ 0 w 1"/>
                <a:gd name="T55" fmla="*/ 0 h 1"/>
                <a:gd name="T56" fmla="*/ 0 w 1"/>
                <a:gd name="T57" fmla="*/ 0 h 1"/>
                <a:gd name="T58" fmla="*/ 0 w 1"/>
                <a:gd name="T59" fmla="*/ 0 h 1"/>
                <a:gd name="T60" fmla="*/ 0 w 1"/>
                <a:gd name="T61" fmla="*/ 0 h 1"/>
                <a:gd name="T62" fmla="*/ 0 w 1"/>
                <a:gd name="T63" fmla="*/ 0 h 1"/>
                <a:gd name="T64" fmla="*/ 0 w 1"/>
                <a:gd name="T65" fmla="*/ 0 h 1"/>
                <a:gd name="T66" fmla="*/ 0 w 1"/>
                <a:gd name="T67" fmla="*/ 0 h 1"/>
                <a:gd name="T68" fmla="*/ 0 w 1"/>
                <a:gd name="T69" fmla="*/ 0 h 1"/>
                <a:gd name="T70" fmla="*/ 0 w 1"/>
                <a:gd name="T71" fmla="*/ 0 h 1"/>
                <a:gd name="T72" fmla="*/ 0 w 1"/>
                <a:gd name="T73" fmla="*/ 0 h 1"/>
                <a:gd name="T74" fmla="*/ 0 w 1"/>
                <a:gd name="T75" fmla="*/ 0 h 1"/>
                <a:gd name="T76" fmla="*/ 0 w 1"/>
                <a:gd name="T77" fmla="*/ 0 h 1"/>
                <a:gd name="T78" fmla="*/ 0 w 1"/>
                <a:gd name="T79" fmla="*/ 0 h 1"/>
                <a:gd name="T80" fmla="*/ 0 w 1"/>
                <a:gd name="T81" fmla="*/ 0 h 1"/>
                <a:gd name="T82" fmla="*/ 0 w 1"/>
                <a:gd name="T83" fmla="*/ 0 h 1"/>
                <a:gd name="T84" fmla="*/ 0 w 1"/>
                <a:gd name="T85" fmla="*/ 0 h 1"/>
                <a:gd name="T86" fmla="*/ 0 w 1"/>
                <a:gd name="T87" fmla="*/ 0 h 1"/>
                <a:gd name="T88" fmla="*/ 0 w 1"/>
                <a:gd name="T89" fmla="*/ 0 h 1"/>
                <a:gd name="T90" fmla="*/ 0 w 1"/>
                <a:gd name="T91" fmla="*/ 0 h 1"/>
                <a:gd name="T92" fmla="*/ 0 w 1"/>
                <a:gd name="T93" fmla="*/ 0 h 1"/>
                <a:gd name="T94" fmla="*/ 0 w 1"/>
                <a:gd name="T95" fmla="*/ 0 h 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"/>
                <a:gd name="T145" fmla="*/ 0 h 1"/>
                <a:gd name="T146" fmla="*/ 1 w 1"/>
                <a:gd name="T147" fmla="*/ 1 h 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48" name="Freeform 513"/>
            <p:cNvSpPr>
              <a:spLocks/>
            </p:cNvSpPr>
            <p:nvPr/>
          </p:nvSpPr>
          <p:spPr bwMode="auto">
            <a:xfrm rot="-5388437">
              <a:off x="4488" y="3582"/>
              <a:ext cx="9" cy="1"/>
            </a:xfrm>
            <a:custGeom>
              <a:avLst/>
              <a:gdLst>
                <a:gd name="T0" fmla="*/ 0 w 12"/>
                <a:gd name="T1" fmla="*/ 0 h 1"/>
                <a:gd name="T2" fmla="*/ 0 w 12"/>
                <a:gd name="T3" fmla="*/ 0 h 1"/>
                <a:gd name="T4" fmla="*/ 0 w 12"/>
                <a:gd name="T5" fmla="*/ 0 h 1"/>
                <a:gd name="T6" fmla="*/ 0 w 12"/>
                <a:gd name="T7" fmla="*/ 0 h 1"/>
                <a:gd name="T8" fmla="*/ 0 w 12"/>
                <a:gd name="T9" fmla="*/ 0 h 1"/>
                <a:gd name="T10" fmla="*/ 2 w 12"/>
                <a:gd name="T11" fmla="*/ 0 h 1"/>
                <a:gd name="T12" fmla="*/ 2 w 12"/>
                <a:gd name="T13" fmla="*/ 0 h 1"/>
                <a:gd name="T14" fmla="*/ 2 w 12"/>
                <a:gd name="T15" fmla="*/ 0 h 1"/>
                <a:gd name="T16" fmla="*/ 2 w 12"/>
                <a:gd name="T17" fmla="*/ 0 h 1"/>
                <a:gd name="T18" fmla="*/ 2 w 12"/>
                <a:gd name="T19" fmla="*/ 0 h 1"/>
                <a:gd name="T20" fmla="*/ 2 w 12"/>
                <a:gd name="T21" fmla="*/ 0 h 1"/>
                <a:gd name="T22" fmla="*/ 2 w 12"/>
                <a:gd name="T23" fmla="*/ 0 h 1"/>
                <a:gd name="T24" fmla="*/ 2 w 12"/>
                <a:gd name="T25" fmla="*/ 0 h 1"/>
                <a:gd name="T26" fmla="*/ 2 w 12"/>
                <a:gd name="T27" fmla="*/ 0 h 1"/>
                <a:gd name="T28" fmla="*/ 2 w 12"/>
                <a:gd name="T29" fmla="*/ 0 h 1"/>
                <a:gd name="T30" fmla="*/ 2 w 12"/>
                <a:gd name="T31" fmla="*/ 0 h 1"/>
                <a:gd name="T32" fmla="*/ 2 w 12"/>
                <a:gd name="T33" fmla="*/ 0 h 1"/>
                <a:gd name="T34" fmla="*/ 2 w 12"/>
                <a:gd name="T35" fmla="*/ 0 h 1"/>
                <a:gd name="T36" fmla="*/ 2 w 12"/>
                <a:gd name="T37" fmla="*/ 0 h 1"/>
                <a:gd name="T38" fmla="*/ 2 w 12"/>
                <a:gd name="T39" fmla="*/ 0 h 1"/>
                <a:gd name="T40" fmla="*/ 2 w 12"/>
                <a:gd name="T41" fmla="*/ 0 h 1"/>
                <a:gd name="T42" fmla="*/ 2 w 12"/>
                <a:gd name="T43" fmla="*/ 0 h 1"/>
                <a:gd name="T44" fmla="*/ 2 w 12"/>
                <a:gd name="T45" fmla="*/ 0 h 1"/>
                <a:gd name="T46" fmla="*/ 2 w 12"/>
                <a:gd name="T47" fmla="*/ 0 h 1"/>
                <a:gd name="T48" fmla="*/ 2 w 12"/>
                <a:gd name="T49" fmla="*/ 0 h 1"/>
                <a:gd name="T50" fmla="*/ 2 w 12"/>
                <a:gd name="T51" fmla="*/ 0 h 1"/>
                <a:gd name="T52" fmla="*/ 2 w 12"/>
                <a:gd name="T53" fmla="*/ 0 h 1"/>
                <a:gd name="T54" fmla="*/ 2 w 12"/>
                <a:gd name="T55" fmla="*/ 0 h 1"/>
                <a:gd name="T56" fmla="*/ 2 w 12"/>
                <a:gd name="T57" fmla="*/ 0 h 1"/>
                <a:gd name="T58" fmla="*/ 2 w 12"/>
                <a:gd name="T59" fmla="*/ 0 h 1"/>
                <a:gd name="T60" fmla="*/ 2 w 12"/>
                <a:gd name="T61" fmla="*/ 0 h 1"/>
                <a:gd name="T62" fmla="*/ 2 w 12"/>
                <a:gd name="T63" fmla="*/ 0 h 1"/>
                <a:gd name="T64" fmla="*/ 2 w 12"/>
                <a:gd name="T65" fmla="*/ 0 h 1"/>
                <a:gd name="T66" fmla="*/ 2 w 12"/>
                <a:gd name="T67" fmla="*/ 0 h 1"/>
                <a:gd name="T68" fmla="*/ 2 w 12"/>
                <a:gd name="T69" fmla="*/ 0 h 1"/>
                <a:gd name="T70" fmla="*/ 2 w 12"/>
                <a:gd name="T71" fmla="*/ 0 h 1"/>
                <a:gd name="T72" fmla="*/ 2 w 12"/>
                <a:gd name="T73" fmla="*/ 0 h 1"/>
                <a:gd name="T74" fmla="*/ 2 w 12"/>
                <a:gd name="T75" fmla="*/ 0 h 1"/>
                <a:gd name="T76" fmla="*/ 2 w 12"/>
                <a:gd name="T77" fmla="*/ 0 h 1"/>
                <a:gd name="T78" fmla="*/ 2 w 12"/>
                <a:gd name="T79" fmla="*/ 0 h 1"/>
                <a:gd name="T80" fmla="*/ 2 w 12"/>
                <a:gd name="T81" fmla="*/ 0 h 1"/>
                <a:gd name="T82" fmla="*/ 2 w 12"/>
                <a:gd name="T83" fmla="*/ 0 h 1"/>
                <a:gd name="T84" fmla="*/ 2 w 12"/>
                <a:gd name="T85" fmla="*/ 0 h 1"/>
                <a:gd name="T86" fmla="*/ 2 w 12"/>
                <a:gd name="T87" fmla="*/ 0 h 1"/>
                <a:gd name="T88" fmla="*/ 2 w 12"/>
                <a:gd name="T89" fmla="*/ 0 h 1"/>
                <a:gd name="T90" fmla="*/ 2 w 12"/>
                <a:gd name="T91" fmla="*/ 0 h 1"/>
                <a:gd name="T92" fmla="*/ 2 w 12"/>
                <a:gd name="T93" fmla="*/ 0 h 1"/>
                <a:gd name="T94" fmla="*/ 2 w 12"/>
                <a:gd name="T95" fmla="*/ 0 h 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2"/>
                <a:gd name="T145" fmla="*/ 0 h 1"/>
                <a:gd name="T146" fmla="*/ 12 w 12"/>
                <a:gd name="T147" fmla="*/ 1 h 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2" h="1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49" name="Freeform 514"/>
            <p:cNvSpPr>
              <a:spLocks/>
            </p:cNvSpPr>
            <p:nvPr/>
          </p:nvSpPr>
          <p:spPr bwMode="auto">
            <a:xfrm rot="-5388437">
              <a:off x="4492" y="3577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w 1"/>
                <a:gd name="T21" fmla="*/ 0 h 1"/>
                <a:gd name="T22" fmla="*/ 0 w 1"/>
                <a:gd name="T23" fmla="*/ 0 h 1"/>
                <a:gd name="T24" fmla="*/ 0 w 1"/>
                <a:gd name="T25" fmla="*/ 0 h 1"/>
                <a:gd name="T26" fmla="*/ 0 w 1"/>
                <a:gd name="T27" fmla="*/ 0 h 1"/>
                <a:gd name="T28" fmla="*/ 0 w 1"/>
                <a:gd name="T29" fmla="*/ 0 h 1"/>
                <a:gd name="T30" fmla="*/ 0 w 1"/>
                <a:gd name="T31" fmla="*/ 0 h 1"/>
                <a:gd name="T32" fmla="*/ 0 w 1"/>
                <a:gd name="T33" fmla="*/ 0 h 1"/>
                <a:gd name="T34" fmla="*/ 0 w 1"/>
                <a:gd name="T35" fmla="*/ 0 h 1"/>
                <a:gd name="T36" fmla="*/ 0 w 1"/>
                <a:gd name="T37" fmla="*/ 0 h 1"/>
                <a:gd name="T38" fmla="*/ 0 w 1"/>
                <a:gd name="T39" fmla="*/ 0 h 1"/>
                <a:gd name="T40" fmla="*/ 0 w 1"/>
                <a:gd name="T41" fmla="*/ 0 h 1"/>
                <a:gd name="T42" fmla="*/ 0 w 1"/>
                <a:gd name="T43" fmla="*/ 0 h 1"/>
                <a:gd name="T44" fmla="*/ 0 w 1"/>
                <a:gd name="T45" fmla="*/ 0 h 1"/>
                <a:gd name="T46" fmla="*/ 0 w 1"/>
                <a:gd name="T47" fmla="*/ 0 h 1"/>
                <a:gd name="T48" fmla="*/ 0 w 1"/>
                <a:gd name="T49" fmla="*/ 0 h 1"/>
                <a:gd name="T50" fmla="*/ 0 w 1"/>
                <a:gd name="T51" fmla="*/ 0 h 1"/>
                <a:gd name="T52" fmla="*/ 0 w 1"/>
                <a:gd name="T53" fmla="*/ 0 h 1"/>
                <a:gd name="T54" fmla="*/ 0 w 1"/>
                <a:gd name="T55" fmla="*/ 0 h 1"/>
                <a:gd name="T56" fmla="*/ 0 w 1"/>
                <a:gd name="T57" fmla="*/ 0 h 1"/>
                <a:gd name="T58" fmla="*/ 0 w 1"/>
                <a:gd name="T59" fmla="*/ 0 h 1"/>
                <a:gd name="T60" fmla="*/ 0 w 1"/>
                <a:gd name="T61" fmla="*/ 0 h 1"/>
                <a:gd name="T62" fmla="*/ 0 w 1"/>
                <a:gd name="T63" fmla="*/ 0 h 1"/>
                <a:gd name="T64" fmla="*/ 0 w 1"/>
                <a:gd name="T65" fmla="*/ 0 h 1"/>
                <a:gd name="T66" fmla="*/ 0 w 1"/>
                <a:gd name="T67" fmla="*/ 0 h 1"/>
                <a:gd name="T68" fmla="*/ 0 w 1"/>
                <a:gd name="T69" fmla="*/ 0 h 1"/>
                <a:gd name="T70" fmla="*/ 0 w 1"/>
                <a:gd name="T71" fmla="*/ 0 h 1"/>
                <a:gd name="T72" fmla="*/ 0 w 1"/>
                <a:gd name="T73" fmla="*/ 0 h 1"/>
                <a:gd name="T74" fmla="*/ 0 w 1"/>
                <a:gd name="T75" fmla="*/ 0 h 1"/>
                <a:gd name="T76" fmla="*/ 0 w 1"/>
                <a:gd name="T77" fmla="*/ 0 h 1"/>
                <a:gd name="T78" fmla="*/ 0 w 1"/>
                <a:gd name="T79" fmla="*/ 0 h 1"/>
                <a:gd name="T80" fmla="*/ 0 w 1"/>
                <a:gd name="T81" fmla="*/ 0 h 1"/>
                <a:gd name="T82" fmla="*/ 0 w 1"/>
                <a:gd name="T83" fmla="*/ 0 h 1"/>
                <a:gd name="T84" fmla="*/ 0 w 1"/>
                <a:gd name="T85" fmla="*/ 0 h 1"/>
                <a:gd name="T86" fmla="*/ 0 w 1"/>
                <a:gd name="T87" fmla="*/ 0 h 1"/>
                <a:gd name="T88" fmla="*/ 0 w 1"/>
                <a:gd name="T89" fmla="*/ 0 h 1"/>
                <a:gd name="T90" fmla="*/ 0 w 1"/>
                <a:gd name="T91" fmla="*/ 0 h 1"/>
                <a:gd name="T92" fmla="*/ 0 w 1"/>
                <a:gd name="T93" fmla="*/ 0 h 1"/>
                <a:gd name="T94" fmla="*/ 0 w 1"/>
                <a:gd name="T95" fmla="*/ 0 h 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"/>
                <a:gd name="T145" fmla="*/ 0 h 1"/>
                <a:gd name="T146" fmla="*/ 1 w 1"/>
                <a:gd name="T147" fmla="*/ 1 h 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0" name="Freeform 515"/>
            <p:cNvSpPr>
              <a:spLocks/>
            </p:cNvSpPr>
            <p:nvPr/>
          </p:nvSpPr>
          <p:spPr bwMode="auto">
            <a:xfrm rot="-5388437">
              <a:off x="4484" y="3570"/>
              <a:ext cx="8" cy="9"/>
            </a:xfrm>
            <a:custGeom>
              <a:avLst/>
              <a:gdLst>
                <a:gd name="T0" fmla="*/ 0 w 11"/>
                <a:gd name="T1" fmla="*/ 5 h 10"/>
                <a:gd name="T2" fmla="*/ 0 w 11"/>
                <a:gd name="T3" fmla="*/ 5 h 10"/>
                <a:gd name="T4" fmla="*/ 0 w 11"/>
                <a:gd name="T5" fmla="*/ 5 h 10"/>
                <a:gd name="T6" fmla="*/ 0 w 11"/>
                <a:gd name="T7" fmla="*/ 5 h 10"/>
                <a:gd name="T8" fmla="*/ 0 w 11"/>
                <a:gd name="T9" fmla="*/ 5 h 10"/>
                <a:gd name="T10" fmla="*/ 1 w 11"/>
                <a:gd name="T11" fmla="*/ 5 h 10"/>
                <a:gd name="T12" fmla="*/ 1 w 11"/>
                <a:gd name="T13" fmla="*/ 5 h 10"/>
                <a:gd name="T14" fmla="*/ 1 w 11"/>
                <a:gd name="T15" fmla="*/ 5 h 10"/>
                <a:gd name="T16" fmla="*/ 1 w 11"/>
                <a:gd name="T17" fmla="*/ 5 h 10"/>
                <a:gd name="T18" fmla="*/ 1 w 11"/>
                <a:gd name="T19" fmla="*/ 5 h 10"/>
                <a:gd name="T20" fmla="*/ 1 w 11"/>
                <a:gd name="T21" fmla="*/ 5 h 10"/>
                <a:gd name="T22" fmla="*/ 1 w 11"/>
                <a:gd name="T23" fmla="*/ 5 h 10"/>
                <a:gd name="T24" fmla="*/ 1 w 11"/>
                <a:gd name="T25" fmla="*/ 5 h 10"/>
                <a:gd name="T26" fmla="*/ 1 w 11"/>
                <a:gd name="T27" fmla="*/ 5 h 10"/>
                <a:gd name="T28" fmla="*/ 1 w 11"/>
                <a:gd name="T29" fmla="*/ 5 h 10"/>
                <a:gd name="T30" fmla="*/ 1 w 11"/>
                <a:gd name="T31" fmla="*/ 5 h 10"/>
                <a:gd name="T32" fmla="*/ 1 w 11"/>
                <a:gd name="T33" fmla="*/ 5 h 10"/>
                <a:gd name="T34" fmla="*/ 1 w 11"/>
                <a:gd name="T35" fmla="*/ 5 h 10"/>
                <a:gd name="T36" fmla="*/ 1 w 11"/>
                <a:gd name="T37" fmla="*/ 5 h 10"/>
                <a:gd name="T38" fmla="*/ 1 w 11"/>
                <a:gd name="T39" fmla="*/ 5 h 10"/>
                <a:gd name="T40" fmla="*/ 1 w 11"/>
                <a:gd name="T41" fmla="*/ 5 h 10"/>
                <a:gd name="T42" fmla="*/ 1 w 11"/>
                <a:gd name="T43" fmla="*/ 5 h 10"/>
                <a:gd name="T44" fmla="*/ 1 w 11"/>
                <a:gd name="T45" fmla="*/ 5 h 10"/>
                <a:gd name="T46" fmla="*/ 1 w 11"/>
                <a:gd name="T47" fmla="*/ 5 h 10"/>
                <a:gd name="T48" fmla="*/ 1 w 11"/>
                <a:gd name="T49" fmla="*/ 5 h 10"/>
                <a:gd name="T50" fmla="*/ 1 w 11"/>
                <a:gd name="T51" fmla="*/ 5 h 10"/>
                <a:gd name="T52" fmla="*/ 1 w 11"/>
                <a:gd name="T53" fmla="*/ 5 h 10"/>
                <a:gd name="T54" fmla="*/ 1 w 11"/>
                <a:gd name="T55" fmla="*/ 0 h 10"/>
                <a:gd name="T56" fmla="*/ 1 w 11"/>
                <a:gd name="T57" fmla="*/ 0 h 10"/>
                <a:gd name="T58" fmla="*/ 1 w 11"/>
                <a:gd name="T59" fmla="*/ 0 h 10"/>
                <a:gd name="T60" fmla="*/ 1 w 11"/>
                <a:gd name="T61" fmla="*/ 0 h 10"/>
                <a:gd name="T62" fmla="*/ 1 w 11"/>
                <a:gd name="T63" fmla="*/ 0 h 10"/>
                <a:gd name="T64" fmla="*/ 1 w 11"/>
                <a:gd name="T65" fmla="*/ 0 h 10"/>
                <a:gd name="T66" fmla="*/ 1 w 11"/>
                <a:gd name="T67" fmla="*/ 0 h 10"/>
                <a:gd name="T68" fmla="*/ 1 w 11"/>
                <a:gd name="T69" fmla="*/ 0 h 10"/>
                <a:gd name="T70" fmla="*/ 1 w 11"/>
                <a:gd name="T71" fmla="*/ 0 h 10"/>
                <a:gd name="T72" fmla="*/ 1 w 11"/>
                <a:gd name="T73" fmla="*/ 0 h 10"/>
                <a:gd name="T74" fmla="*/ 1 w 11"/>
                <a:gd name="T75" fmla="*/ 0 h 10"/>
                <a:gd name="T76" fmla="*/ 1 w 11"/>
                <a:gd name="T77" fmla="*/ 0 h 10"/>
                <a:gd name="T78" fmla="*/ 1 w 11"/>
                <a:gd name="T79" fmla="*/ 0 h 10"/>
                <a:gd name="T80" fmla="*/ 1 w 11"/>
                <a:gd name="T81" fmla="*/ 0 h 10"/>
                <a:gd name="T82" fmla="*/ 1 w 11"/>
                <a:gd name="T83" fmla="*/ 0 h 10"/>
                <a:gd name="T84" fmla="*/ 1 w 11"/>
                <a:gd name="T85" fmla="*/ 0 h 10"/>
                <a:gd name="T86" fmla="*/ 1 w 11"/>
                <a:gd name="T87" fmla="*/ 0 h 10"/>
                <a:gd name="T88" fmla="*/ 1 w 11"/>
                <a:gd name="T89" fmla="*/ 0 h 10"/>
                <a:gd name="T90" fmla="*/ 1 w 11"/>
                <a:gd name="T91" fmla="*/ 0 h 10"/>
                <a:gd name="T92" fmla="*/ 1 w 11"/>
                <a:gd name="T93" fmla="*/ 0 h 10"/>
                <a:gd name="T94" fmla="*/ 1 w 11"/>
                <a:gd name="T95" fmla="*/ 0 h 10"/>
                <a:gd name="T96" fmla="*/ 1 w 11"/>
                <a:gd name="T97" fmla="*/ 0 h 10"/>
                <a:gd name="T98" fmla="*/ 1 w 11"/>
                <a:gd name="T99" fmla="*/ 0 h 10"/>
                <a:gd name="T100" fmla="*/ 1 w 11"/>
                <a:gd name="T101" fmla="*/ 0 h 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10"/>
                <a:gd name="T155" fmla="*/ 11 w 11"/>
                <a:gd name="T156" fmla="*/ 10 h 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10">
                  <a:moveTo>
                    <a:pt x="0" y="10"/>
                  </a:moveTo>
                  <a:lnTo>
                    <a:pt x="0" y="10"/>
                  </a:lnTo>
                  <a:lnTo>
                    <a:pt x="11" y="10"/>
                  </a:lnTo>
                  <a:lnTo>
                    <a:pt x="11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1" name="Freeform 516"/>
            <p:cNvSpPr>
              <a:spLocks/>
            </p:cNvSpPr>
            <p:nvPr/>
          </p:nvSpPr>
          <p:spPr bwMode="auto">
            <a:xfrm rot="-5388437">
              <a:off x="4475" y="3562"/>
              <a:ext cx="8" cy="9"/>
            </a:xfrm>
            <a:custGeom>
              <a:avLst/>
              <a:gdLst>
                <a:gd name="T0" fmla="*/ 0 w 12"/>
                <a:gd name="T1" fmla="*/ 5 h 10"/>
                <a:gd name="T2" fmla="*/ 0 w 12"/>
                <a:gd name="T3" fmla="*/ 5 h 10"/>
                <a:gd name="T4" fmla="*/ 0 w 12"/>
                <a:gd name="T5" fmla="*/ 5 h 10"/>
                <a:gd name="T6" fmla="*/ 0 w 12"/>
                <a:gd name="T7" fmla="*/ 5 h 10"/>
                <a:gd name="T8" fmla="*/ 0 w 12"/>
                <a:gd name="T9" fmla="*/ 5 h 10"/>
                <a:gd name="T10" fmla="*/ 0 w 12"/>
                <a:gd name="T11" fmla="*/ 5 h 10"/>
                <a:gd name="T12" fmla="*/ 0 w 12"/>
                <a:gd name="T13" fmla="*/ 5 h 10"/>
                <a:gd name="T14" fmla="*/ 0 w 12"/>
                <a:gd name="T15" fmla="*/ 5 h 10"/>
                <a:gd name="T16" fmla="*/ 0 w 12"/>
                <a:gd name="T17" fmla="*/ 5 h 10"/>
                <a:gd name="T18" fmla="*/ 0 w 12"/>
                <a:gd name="T19" fmla="*/ 5 h 10"/>
                <a:gd name="T20" fmla="*/ 0 w 12"/>
                <a:gd name="T21" fmla="*/ 5 h 10"/>
                <a:gd name="T22" fmla="*/ 0 w 12"/>
                <a:gd name="T23" fmla="*/ 5 h 10"/>
                <a:gd name="T24" fmla="*/ 0 w 12"/>
                <a:gd name="T25" fmla="*/ 5 h 10"/>
                <a:gd name="T26" fmla="*/ 0 w 12"/>
                <a:gd name="T27" fmla="*/ 5 h 10"/>
                <a:gd name="T28" fmla="*/ 0 w 12"/>
                <a:gd name="T29" fmla="*/ 5 h 10"/>
                <a:gd name="T30" fmla="*/ 0 w 12"/>
                <a:gd name="T31" fmla="*/ 5 h 10"/>
                <a:gd name="T32" fmla="*/ 0 w 12"/>
                <a:gd name="T33" fmla="*/ 5 h 10"/>
                <a:gd name="T34" fmla="*/ 0 w 12"/>
                <a:gd name="T35" fmla="*/ 5 h 10"/>
                <a:gd name="T36" fmla="*/ 0 w 12"/>
                <a:gd name="T37" fmla="*/ 5 h 10"/>
                <a:gd name="T38" fmla="*/ 0 w 12"/>
                <a:gd name="T39" fmla="*/ 5 h 10"/>
                <a:gd name="T40" fmla="*/ 0 w 12"/>
                <a:gd name="T41" fmla="*/ 5 h 10"/>
                <a:gd name="T42" fmla="*/ 0 w 12"/>
                <a:gd name="T43" fmla="*/ 5 h 10"/>
                <a:gd name="T44" fmla="*/ 1 w 12"/>
                <a:gd name="T45" fmla="*/ 5 h 10"/>
                <a:gd name="T46" fmla="*/ 1 w 12"/>
                <a:gd name="T47" fmla="*/ 5 h 10"/>
                <a:gd name="T48" fmla="*/ 1 w 12"/>
                <a:gd name="T49" fmla="*/ 5 h 10"/>
                <a:gd name="T50" fmla="*/ 1 w 12"/>
                <a:gd name="T51" fmla="*/ 5 h 10"/>
                <a:gd name="T52" fmla="*/ 1 w 12"/>
                <a:gd name="T53" fmla="*/ 0 h 10"/>
                <a:gd name="T54" fmla="*/ 1 w 12"/>
                <a:gd name="T55" fmla="*/ 0 h 10"/>
                <a:gd name="T56" fmla="*/ 1 w 12"/>
                <a:gd name="T57" fmla="*/ 0 h 10"/>
                <a:gd name="T58" fmla="*/ 1 w 12"/>
                <a:gd name="T59" fmla="*/ 0 h 10"/>
                <a:gd name="T60" fmla="*/ 1 w 12"/>
                <a:gd name="T61" fmla="*/ 0 h 10"/>
                <a:gd name="T62" fmla="*/ 1 w 12"/>
                <a:gd name="T63" fmla="*/ 0 h 10"/>
                <a:gd name="T64" fmla="*/ 1 w 12"/>
                <a:gd name="T65" fmla="*/ 0 h 10"/>
                <a:gd name="T66" fmla="*/ 1 w 12"/>
                <a:gd name="T67" fmla="*/ 0 h 10"/>
                <a:gd name="T68" fmla="*/ 1 w 12"/>
                <a:gd name="T69" fmla="*/ 0 h 10"/>
                <a:gd name="T70" fmla="*/ 1 w 12"/>
                <a:gd name="T71" fmla="*/ 0 h 10"/>
                <a:gd name="T72" fmla="*/ 1 w 12"/>
                <a:gd name="T73" fmla="*/ 0 h 10"/>
                <a:gd name="T74" fmla="*/ 1 w 12"/>
                <a:gd name="T75" fmla="*/ 0 h 10"/>
                <a:gd name="T76" fmla="*/ 1 w 12"/>
                <a:gd name="T77" fmla="*/ 0 h 10"/>
                <a:gd name="T78" fmla="*/ 1 w 12"/>
                <a:gd name="T79" fmla="*/ 0 h 10"/>
                <a:gd name="T80" fmla="*/ 1 w 12"/>
                <a:gd name="T81" fmla="*/ 0 h 10"/>
                <a:gd name="T82" fmla="*/ 1 w 12"/>
                <a:gd name="T83" fmla="*/ 0 h 10"/>
                <a:gd name="T84" fmla="*/ 1 w 12"/>
                <a:gd name="T85" fmla="*/ 0 h 10"/>
                <a:gd name="T86" fmla="*/ 1 w 12"/>
                <a:gd name="T87" fmla="*/ 0 h 10"/>
                <a:gd name="T88" fmla="*/ 1 w 12"/>
                <a:gd name="T89" fmla="*/ 0 h 10"/>
                <a:gd name="T90" fmla="*/ 1 w 12"/>
                <a:gd name="T91" fmla="*/ 0 h 10"/>
                <a:gd name="T92" fmla="*/ 1 w 12"/>
                <a:gd name="T93" fmla="*/ 0 h 10"/>
                <a:gd name="T94" fmla="*/ 1 w 12"/>
                <a:gd name="T95" fmla="*/ 0 h 10"/>
                <a:gd name="T96" fmla="*/ 1 w 12"/>
                <a:gd name="T97" fmla="*/ 0 h 10"/>
                <a:gd name="T98" fmla="*/ 1 w 12"/>
                <a:gd name="T99" fmla="*/ 0 h 10"/>
                <a:gd name="T100" fmla="*/ 1 w 12"/>
                <a:gd name="T101" fmla="*/ 0 h 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0"/>
                <a:gd name="T155" fmla="*/ 12 w 12"/>
                <a:gd name="T156" fmla="*/ 10 h 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0">
                  <a:moveTo>
                    <a:pt x="0" y="10"/>
                  </a:moveTo>
                  <a:lnTo>
                    <a:pt x="0" y="10"/>
                  </a:lnTo>
                  <a:lnTo>
                    <a:pt x="12" y="10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2" name="Freeform 517"/>
            <p:cNvSpPr>
              <a:spLocks/>
            </p:cNvSpPr>
            <p:nvPr/>
          </p:nvSpPr>
          <p:spPr bwMode="auto">
            <a:xfrm rot="-5388437">
              <a:off x="4461" y="3549"/>
              <a:ext cx="9" cy="18"/>
            </a:xfrm>
            <a:custGeom>
              <a:avLst/>
              <a:gdLst>
                <a:gd name="T0" fmla="*/ 0 w 12"/>
                <a:gd name="T1" fmla="*/ 9 h 19"/>
                <a:gd name="T2" fmla="*/ 0 w 12"/>
                <a:gd name="T3" fmla="*/ 9 h 19"/>
                <a:gd name="T4" fmla="*/ 0 w 12"/>
                <a:gd name="T5" fmla="*/ 9 h 19"/>
                <a:gd name="T6" fmla="*/ 0 w 12"/>
                <a:gd name="T7" fmla="*/ 9 h 19"/>
                <a:gd name="T8" fmla="*/ 0 w 12"/>
                <a:gd name="T9" fmla="*/ 9 h 19"/>
                <a:gd name="T10" fmla="*/ 0 w 12"/>
                <a:gd name="T11" fmla="*/ 9 h 19"/>
                <a:gd name="T12" fmla="*/ 0 w 12"/>
                <a:gd name="T13" fmla="*/ 9 h 19"/>
                <a:gd name="T14" fmla="*/ 0 w 12"/>
                <a:gd name="T15" fmla="*/ 9 h 19"/>
                <a:gd name="T16" fmla="*/ 0 w 12"/>
                <a:gd name="T17" fmla="*/ 9 h 19"/>
                <a:gd name="T18" fmla="*/ 0 w 12"/>
                <a:gd name="T19" fmla="*/ 9 h 19"/>
                <a:gd name="T20" fmla="*/ 0 w 12"/>
                <a:gd name="T21" fmla="*/ 9 h 19"/>
                <a:gd name="T22" fmla="*/ 0 w 12"/>
                <a:gd name="T23" fmla="*/ 9 h 19"/>
                <a:gd name="T24" fmla="*/ 0 w 12"/>
                <a:gd name="T25" fmla="*/ 9 h 19"/>
                <a:gd name="T26" fmla="*/ 0 w 12"/>
                <a:gd name="T27" fmla="*/ 9 h 19"/>
                <a:gd name="T28" fmla="*/ 0 w 12"/>
                <a:gd name="T29" fmla="*/ 9 h 19"/>
                <a:gd name="T30" fmla="*/ 0 w 12"/>
                <a:gd name="T31" fmla="*/ 9 h 19"/>
                <a:gd name="T32" fmla="*/ 0 w 12"/>
                <a:gd name="T33" fmla="*/ 9 h 19"/>
                <a:gd name="T34" fmla="*/ 0 w 12"/>
                <a:gd name="T35" fmla="*/ 9 h 19"/>
                <a:gd name="T36" fmla="*/ 0 w 12"/>
                <a:gd name="T37" fmla="*/ 9 h 19"/>
                <a:gd name="T38" fmla="*/ 0 w 12"/>
                <a:gd name="T39" fmla="*/ 9 h 19"/>
                <a:gd name="T40" fmla="*/ 0 w 12"/>
                <a:gd name="T41" fmla="*/ 9 h 19"/>
                <a:gd name="T42" fmla="*/ 0 w 12"/>
                <a:gd name="T43" fmla="*/ 9 h 19"/>
                <a:gd name="T44" fmla="*/ 0 w 12"/>
                <a:gd name="T45" fmla="*/ 9 h 19"/>
                <a:gd name="T46" fmla="*/ 0 w 12"/>
                <a:gd name="T47" fmla="*/ 9 h 19"/>
                <a:gd name="T48" fmla="*/ 0 w 12"/>
                <a:gd name="T49" fmla="*/ 9 h 19"/>
                <a:gd name="T50" fmla="*/ 0 w 12"/>
                <a:gd name="T51" fmla="*/ 9 h 19"/>
                <a:gd name="T52" fmla="*/ 0 w 12"/>
                <a:gd name="T53" fmla="*/ 9 h 19"/>
                <a:gd name="T54" fmla="*/ 0 w 12"/>
                <a:gd name="T55" fmla="*/ 9 h 19"/>
                <a:gd name="T56" fmla="*/ 0 w 12"/>
                <a:gd name="T57" fmla="*/ 9 h 19"/>
                <a:gd name="T58" fmla="*/ 0 w 12"/>
                <a:gd name="T59" fmla="*/ 9 h 19"/>
                <a:gd name="T60" fmla="*/ 0 w 12"/>
                <a:gd name="T61" fmla="*/ 9 h 19"/>
                <a:gd name="T62" fmla="*/ 0 w 12"/>
                <a:gd name="T63" fmla="*/ 9 h 19"/>
                <a:gd name="T64" fmla="*/ 0 w 12"/>
                <a:gd name="T65" fmla="*/ 9 h 19"/>
                <a:gd name="T66" fmla="*/ 0 w 12"/>
                <a:gd name="T67" fmla="*/ 9 h 19"/>
                <a:gd name="T68" fmla="*/ 0 w 12"/>
                <a:gd name="T69" fmla="*/ 9 h 19"/>
                <a:gd name="T70" fmla="*/ 0 w 12"/>
                <a:gd name="T71" fmla="*/ 9 h 19"/>
                <a:gd name="T72" fmla="*/ 0 w 12"/>
                <a:gd name="T73" fmla="*/ 9 h 19"/>
                <a:gd name="T74" fmla="*/ 0 w 12"/>
                <a:gd name="T75" fmla="*/ 9 h 19"/>
                <a:gd name="T76" fmla="*/ 0 w 12"/>
                <a:gd name="T77" fmla="*/ 9 h 19"/>
                <a:gd name="T78" fmla="*/ 2 w 12"/>
                <a:gd name="T79" fmla="*/ 9 h 19"/>
                <a:gd name="T80" fmla="*/ 2 w 12"/>
                <a:gd name="T81" fmla="*/ 9 h 19"/>
                <a:gd name="T82" fmla="*/ 2 w 12"/>
                <a:gd name="T83" fmla="*/ 0 h 19"/>
                <a:gd name="T84" fmla="*/ 2 w 12"/>
                <a:gd name="T85" fmla="*/ 0 h 19"/>
                <a:gd name="T86" fmla="*/ 2 w 12"/>
                <a:gd name="T87" fmla="*/ 0 h 19"/>
                <a:gd name="T88" fmla="*/ 2 w 12"/>
                <a:gd name="T89" fmla="*/ 0 h 19"/>
                <a:gd name="T90" fmla="*/ 2 w 12"/>
                <a:gd name="T91" fmla="*/ 0 h 19"/>
                <a:gd name="T92" fmla="*/ 2 w 12"/>
                <a:gd name="T93" fmla="*/ 0 h 19"/>
                <a:gd name="T94" fmla="*/ 2 w 12"/>
                <a:gd name="T95" fmla="*/ 0 h 19"/>
                <a:gd name="T96" fmla="*/ 2 w 12"/>
                <a:gd name="T97" fmla="*/ 0 h 19"/>
                <a:gd name="T98" fmla="*/ 2 w 12"/>
                <a:gd name="T99" fmla="*/ 0 h 19"/>
                <a:gd name="T100" fmla="*/ 2 w 12"/>
                <a:gd name="T101" fmla="*/ 0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9"/>
                <a:gd name="T155" fmla="*/ 12 w 12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9">
                  <a:moveTo>
                    <a:pt x="0" y="19"/>
                  </a:moveTo>
                  <a:lnTo>
                    <a:pt x="0" y="19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3" name="Freeform 518"/>
            <p:cNvSpPr>
              <a:spLocks/>
            </p:cNvSpPr>
            <p:nvPr/>
          </p:nvSpPr>
          <p:spPr bwMode="auto">
            <a:xfrm rot="-5388437">
              <a:off x="4447" y="3544"/>
              <a:ext cx="1" cy="18"/>
            </a:xfrm>
            <a:custGeom>
              <a:avLst/>
              <a:gdLst>
                <a:gd name="T0" fmla="*/ 0 w 1"/>
                <a:gd name="T1" fmla="*/ 5 h 20"/>
                <a:gd name="T2" fmla="*/ 0 w 1"/>
                <a:gd name="T3" fmla="*/ 5 h 20"/>
                <a:gd name="T4" fmla="*/ 0 w 1"/>
                <a:gd name="T5" fmla="*/ 5 h 20"/>
                <a:gd name="T6" fmla="*/ 0 w 1"/>
                <a:gd name="T7" fmla="*/ 5 h 20"/>
                <a:gd name="T8" fmla="*/ 0 w 1"/>
                <a:gd name="T9" fmla="*/ 5 h 20"/>
                <a:gd name="T10" fmla="*/ 0 w 1"/>
                <a:gd name="T11" fmla="*/ 5 h 20"/>
                <a:gd name="T12" fmla="*/ 0 w 1"/>
                <a:gd name="T13" fmla="*/ 5 h 20"/>
                <a:gd name="T14" fmla="*/ 0 w 1"/>
                <a:gd name="T15" fmla="*/ 5 h 20"/>
                <a:gd name="T16" fmla="*/ 0 w 1"/>
                <a:gd name="T17" fmla="*/ 5 h 20"/>
                <a:gd name="T18" fmla="*/ 0 w 1"/>
                <a:gd name="T19" fmla="*/ 5 h 20"/>
                <a:gd name="T20" fmla="*/ 0 w 1"/>
                <a:gd name="T21" fmla="*/ 5 h 20"/>
                <a:gd name="T22" fmla="*/ 0 w 1"/>
                <a:gd name="T23" fmla="*/ 5 h 20"/>
                <a:gd name="T24" fmla="*/ 0 w 1"/>
                <a:gd name="T25" fmla="*/ 5 h 20"/>
                <a:gd name="T26" fmla="*/ 0 w 1"/>
                <a:gd name="T27" fmla="*/ 5 h 20"/>
                <a:gd name="T28" fmla="*/ 0 w 1"/>
                <a:gd name="T29" fmla="*/ 5 h 20"/>
                <a:gd name="T30" fmla="*/ 0 w 1"/>
                <a:gd name="T31" fmla="*/ 5 h 20"/>
                <a:gd name="T32" fmla="*/ 0 w 1"/>
                <a:gd name="T33" fmla="*/ 5 h 20"/>
                <a:gd name="T34" fmla="*/ 0 w 1"/>
                <a:gd name="T35" fmla="*/ 5 h 20"/>
                <a:gd name="T36" fmla="*/ 0 w 1"/>
                <a:gd name="T37" fmla="*/ 5 h 20"/>
                <a:gd name="T38" fmla="*/ 0 w 1"/>
                <a:gd name="T39" fmla="*/ 5 h 20"/>
                <a:gd name="T40" fmla="*/ 0 w 1"/>
                <a:gd name="T41" fmla="*/ 5 h 20"/>
                <a:gd name="T42" fmla="*/ 0 w 1"/>
                <a:gd name="T43" fmla="*/ 5 h 20"/>
                <a:gd name="T44" fmla="*/ 0 w 1"/>
                <a:gd name="T45" fmla="*/ 5 h 20"/>
                <a:gd name="T46" fmla="*/ 0 w 1"/>
                <a:gd name="T47" fmla="*/ 5 h 20"/>
                <a:gd name="T48" fmla="*/ 0 w 1"/>
                <a:gd name="T49" fmla="*/ 5 h 20"/>
                <a:gd name="T50" fmla="*/ 0 w 1"/>
                <a:gd name="T51" fmla="*/ 5 h 20"/>
                <a:gd name="T52" fmla="*/ 0 w 1"/>
                <a:gd name="T53" fmla="*/ 5 h 20"/>
                <a:gd name="T54" fmla="*/ 0 w 1"/>
                <a:gd name="T55" fmla="*/ 5 h 20"/>
                <a:gd name="T56" fmla="*/ 0 w 1"/>
                <a:gd name="T57" fmla="*/ 5 h 20"/>
                <a:gd name="T58" fmla="*/ 0 w 1"/>
                <a:gd name="T59" fmla="*/ 5 h 20"/>
                <a:gd name="T60" fmla="*/ 0 w 1"/>
                <a:gd name="T61" fmla="*/ 5 h 20"/>
                <a:gd name="T62" fmla="*/ 0 w 1"/>
                <a:gd name="T63" fmla="*/ 5 h 20"/>
                <a:gd name="T64" fmla="*/ 0 w 1"/>
                <a:gd name="T65" fmla="*/ 5 h 20"/>
                <a:gd name="T66" fmla="*/ 0 w 1"/>
                <a:gd name="T67" fmla="*/ 5 h 20"/>
                <a:gd name="T68" fmla="*/ 0 w 1"/>
                <a:gd name="T69" fmla="*/ 5 h 20"/>
                <a:gd name="T70" fmla="*/ 0 w 1"/>
                <a:gd name="T71" fmla="*/ 5 h 20"/>
                <a:gd name="T72" fmla="*/ 0 w 1"/>
                <a:gd name="T73" fmla="*/ 5 h 20"/>
                <a:gd name="T74" fmla="*/ 0 w 1"/>
                <a:gd name="T75" fmla="*/ 5 h 20"/>
                <a:gd name="T76" fmla="*/ 0 w 1"/>
                <a:gd name="T77" fmla="*/ 5 h 20"/>
                <a:gd name="T78" fmla="*/ 0 w 1"/>
                <a:gd name="T79" fmla="*/ 5 h 20"/>
                <a:gd name="T80" fmla="*/ 0 w 1"/>
                <a:gd name="T81" fmla="*/ 0 h 20"/>
                <a:gd name="T82" fmla="*/ 0 w 1"/>
                <a:gd name="T83" fmla="*/ 0 h 20"/>
                <a:gd name="T84" fmla="*/ 0 w 1"/>
                <a:gd name="T85" fmla="*/ 0 h 20"/>
                <a:gd name="T86" fmla="*/ 0 w 1"/>
                <a:gd name="T87" fmla="*/ 0 h 20"/>
                <a:gd name="T88" fmla="*/ 0 w 1"/>
                <a:gd name="T89" fmla="*/ 0 h 20"/>
                <a:gd name="T90" fmla="*/ 0 w 1"/>
                <a:gd name="T91" fmla="*/ 0 h 20"/>
                <a:gd name="T92" fmla="*/ 0 w 1"/>
                <a:gd name="T93" fmla="*/ 0 h 20"/>
                <a:gd name="T94" fmla="*/ 0 w 1"/>
                <a:gd name="T95" fmla="*/ 0 h 20"/>
                <a:gd name="T96" fmla="*/ 0 w 1"/>
                <a:gd name="T97" fmla="*/ 0 h 20"/>
                <a:gd name="T98" fmla="*/ 0 w 1"/>
                <a:gd name="T99" fmla="*/ 0 h 20"/>
                <a:gd name="T100" fmla="*/ 0 w 1"/>
                <a:gd name="T101" fmla="*/ 0 h 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"/>
                <a:gd name="T154" fmla="*/ 0 h 20"/>
                <a:gd name="T155" fmla="*/ 1 w 1"/>
                <a:gd name="T156" fmla="*/ 20 h 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" h="20">
                  <a:moveTo>
                    <a:pt x="0" y="20"/>
                  </a:move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4" name="Freeform 519"/>
            <p:cNvSpPr>
              <a:spLocks/>
            </p:cNvSpPr>
            <p:nvPr/>
          </p:nvSpPr>
          <p:spPr bwMode="auto">
            <a:xfrm rot="-5388437">
              <a:off x="4426" y="3541"/>
              <a:ext cx="8" cy="18"/>
            </a:xfrm>
            <a:custGeom>
              <a:avLst/>
              <a:gdLst>
                <a:gd name="T0" fmla="*/ 0 w 11"/>
                <a:gd name="T1" fmla="*/ 9 h 19"/>
                <a:gd name="T2" fmla="*/ 0 w 11"/>
                <a:gd name="T3" fmla="*/ 9 h 19"/>
                <a:gd name="T4" fmla="*/ 0 w 11"/>
                <a:gd name="T5" fmla="*/ 9 h 19"/>
                <a:gd name="T6" fmla="*/ 0 w 11"/>
                <a:gd name="T7" fmla="*/ 9 h 19"/>
                <a:gd name="T8" fmla="*/ 0 w 11"/>
                <a:gd name="T9" fmla="*/ 9 h 19"/>
                <a:gd name="T10" fmla="*/ 0 w 11"/>
                <a:gd name="T11" fmla="*/ 9 h 19"/>
                <a:gd name="T12" fmla="*/ 1 w 11"/>
                <a:gd name="T13" fmla="*/ 9 h 19"/>
                <a:gd name="T14" fmla="*/ 1 w 11"/>
                <a:gd name="T15" fmla="*/ 9 h 19"/>
                <a:gd name="T16" fmla="*/ 1 w 11"/>
                <a:gd name="T17" fmla="*/ 9 h 19"/>
                <a:gd name="T18" fmla="*/ 1 w 11"/>
                <a:gd name="T19" fmla="*/ 9 h 19"/>
                <a:gd name="T20" fmla="*/ 1 w 11"/>
                <a:gd name="T21" fmla="*/ 9 h 19"/>
                <a:gd name="T22" fmla="*/ 1 w 11"/>
                <a:gd name="T23" fmla="*/ 9 h 19"/>
                <a:gd name="T24" fmla="*/ 1 w 11"/>
                <a:gd name="T25" fmla="*/ 9 h 19"/>
                <a:gd name="T26" fmla="*/ 1 w 11"/>
                <a:gd name="T27" fmla="*/ 9 h 19"/>
                <a:gd name="T28" fmla="*/ 1 w 11"/>
                <a:gd name="T29" fmla="*/ 9 h 19"/>
                <a:gd name="T30" fmla="*/ 1 w 11"/>
                <a:gd name="T31" fmla="*/ 9 h 19"/>
                <a:gd name="T32" fmla="*/ 1 w 11"/>
                <a:gd name="T33" fmla="*/ 9 h 19"/>
                <a:gd name="T34" fmla="*/ 1 w 11"/>
                <a:gd name="T35" fmla="*/ 9 h 19"/>
                <a:gd name="T36" fmla="*/ 1 w 11"/>
                <a:gd name="T37" fmla="*/ 9 h 19"/>
                <a:gd name="T38" fmla="*/ 1 w 11"/>
                <a:gd name="T39" fmla="*/ 9 h 19"/>
                <a:gd name="T40" fmla="*/ 1 w 11"/>
                <a:gd name="T41" fmla="*/ 9 h 19"/>
                <a:gd name="T42" fmla="*/ 1 w 11"/>
                <a:gd name="T43" fmla="*/ 9 h 19"/>
                <a:gd name="T44" fmla="*/ 1 w 11"/>
                <a:gd name="T45" fmla="*/ 9 h 19"/>
                <a:gd name="T46" fmla="*/ 1 w 11"/>
                <a:gd name="T47" fmla="*/ 9 h 19"/>
                <a:gd name="T48" fmla="*/ 1 w 11"/>
                <a:gd name="T49" fmla="*/ 9 h 19"/>
                <a:gd name="T50" fmla="*/ 1 w 11"/>
                <a:gd name="T51" fmla="*/ 9 h 19"/>
                <a:gd name="T52" fmla="*/ 1 w 11"/>
                <a:gd name="T53" fmla="*/ 9 h 19"/>
                <a:gd name="T54" fmla="*/ 1 w 11"/>
                <a:gd name="T55" fmla="*/ 9 h 19"/>
                <a:gd name="T56" fmla="*/ 1 w 11"/>
                <a:gd name="T57" fmla="*/ 9 h 19"/>
                <a:gd name="T58" fmla="*/ 1 w 11"/>
                <a:gd name="T59" fmla="*/ 9 h 19"/>
                <a:gd name="T60" fmla="*/ 1 w 11"/>
                <a:gd name="T61" fmla="*/ 9 h 19"/>
                <a:gd name="T62" fmla="*/ 1 w 11"/>
                <a:gd name="T63" fmla="*/ 9 h 19"/>
                <a:gd name="T64" fmla="*/ 1 w 11"/>
                <a:gd name="T65" fmla="*/ 0 h 19"/>
                <a:gd name="T66" fmla="*/ 1 w 11"/>
                <a:gd name="T67" fmla="*/ 0 h 19"/>
                <a:gd name="T68" fmla="*/ 1 w 11"/>
                <a:gd name="T69" fmla="*/ 0 h 19"/>
                <a:gd name="T70" fmla="*/ 1 w 11"/>
                <a:gd name="T71" fmla="*/ 0 h 19"/>
                <a:gd name="T72" fmla="*/ 1 w 11"/>
                <a:gd name="T73" fmla="*/ 0 h 19"/>
                <a:gd name="T74" fmla="*/ 1 w 11"/>
                <a:gd name="T75" fmla="*/ 0 h 19"/>
                <a:gd name="T76" fmla="*/ 1 w 11"/>
                <a:gd name="T77" fmla="*/ 0 h 19"/>
                <a:gd name="T78" fmla="*/ 1 w 11"/>
                <a:gd name="T79" fmla="*/ 0 h 19"/>
                <a:gd name="T80" fmla="*/ 1 w 11"/>
                <a:gd name="T81" fmla="*/ 0 h 19"/>
                <a:gd name="T82" fmla="*/ 1 w 11"/>
                <a:gd name="T83" fmla="*/ 0 h 19"/>
                <a:gd name="T84" fmla="*/ 1 w 11"/>
                <a:gd name="T85" fmla="*/ 0 h 19"/>
                <a:gd name="T86" fmla="*/ 1 w 11"/>
                <a:gd name="T87" fmla="*/ 0 h 19"/>
                <a:gd name="T88" fmla="*/ 1 w 11"/>
                <a:gd name="T89" fmla="*/ 0 h 19"/>
                <a:gd name="T90" fmla="*/ 1 w 11"/>
                <a:gd name="T91" fmla="*/ 0 h 19"/>
                <a:gd name="T92" fmla="*/ 1 w 11"/>
                <a:gd name="T93" fmla="*/ 0 h 19"/>
                <a:gd name="T94" fmla="*/ 1 w 11"/>
                <a:gd name="T95" fmla="*/ 0 h 19"/>
                <a:gd name="T96" fmla="*/ 1 w 11"/>
                <a:gd name="T97" fmla="*/ 0 h 19"/>
                <a:gd name="T98" fmla="*/ 1 w 11"/>
                <a:gd name="T99" fmla="*/ 0 h 1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"/>
                <a:gd name="T151" fmla="*/ 0 h 19"/>
                <a:gd name="T152" fmla="*/ 11 w 11"/>
                <a:gd name="T153" fmla="*/ 19 h 1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" h="19">
                  <a:moveTo>
                    <a:pt x="0" y="19"/>
                  </a:moveTo>
                  <a:lnTo>
                    <a:pt x="0" y="19"/>
                  </a:lnTo>
                  <a:lnTo>
                    <a:pt x="11" y="19"/>
                  </a:lnTo>
                  <a:lnTo>
                    <a:pt x="11" y="9"/>
                  </a:lnTo>
                  <a:lnTo>
                    <a:pt x="11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5" name="Freeform 520"/>
            <p:cNvSpPr>
              <a:spLocks/>
            </p:cNvSpPr>
            <p:nvPr/>
          </p:nvSpPr>
          <p:spPr bwMode="auto">
            <a:xfrm rot="-5388437">
              <a:off x="4404" y="3528"/>
              <a:ext cx="8" cy="27"/>
            </a:xfrm>
            <a:custGeom>
              <a:avLst/>
              <a:gdLst>
                <a:gd name="T0" fmla="*/ 0 w 12"/>
                <a:gd name="T1" fmla="*/ 5 h 30"/>
                <a:gd name="T2" fmla="*/ 0 w 12"/>
                <a:gd name="T3" fmla="*/ 5 h 30"/>
                <a:gd name="T4" fmla="*/ 0 w 12"/>
                <a:gd name="T5" fmla="*/ 5 h 30"/>
                <a:gd name="T6" fmla="*/ 0 w 12"/>
                <a:gd name="T7" fmla="*/ 5 h 30"/>
                <a:gd name="T8" fmla="*/ 0 w 12"/>
                <a:gd name="T9" fmla="*/ 5 h 30"/>
                <a:gd name="T10" fmla="*/ 0 w 12"/>
                <a:gd name="T11" fmla="*/ 5 h 30"/>
                <a:gd name="T12" fmla="*/ 0 w 12"/>
                <a:gd name="T13" fmla="*/ 5 h 30"/>
                <a:gd name="T14" fmla="*/ 0 w 12"/>
                <a:gd name="T15" fmla="*/ 5 h 30"/>
                <a:gd name="T16" fmla="*/ 0 w 12"/>
                <a:gd name="T17" fmla="*/ 5 h 30"/>
                <a:gd name="T18" fmla="*/ 0 w 12"/>
                <a:gd name="T19" fmla="*/ 5 h 30"/>
                <a:gd name="T20" fmla="*/ 0 w 12"/>
                <a:gd name="T21" fmla="*/ 5 h 30"/>
                <a:gd name="T22" fmla="*/ 0 w 12"/>
                <a:gd name="T23" fmla="*/ 5 h 30"/>
                <a:gd name="T24" fmla="*/ 0 w 12"/>
                <a:gd name="T25" fmla="*/ 5 h 30"/>
                <a:gd name="T26" fmla="*/ 0 w 12"/>
                <a:gd name="T27" fmla="*/ 5 h 30"/>
                <a:gd name="T28" fmla="*/ 0 w 12"/>
                <a:gd name="T29" fmla="*/ 5 h 30"/>
                <a:gd name="T30" fmla="*/ 0 w 12"/>
                <a:gd name="T31" fmla="*/ 5 h 30"/>
                <a:gd name="T32" fmla="*/ 0 w 12"/>
                <a:gd name="T33" fmla="*/ 5 h 30"/>
                <a:gd name="T34" fmla="*/ 0 w 12"/>
                <a:gd name="T35" fmla="*/ 5 h 30"/>
                <a:gd name="T36" fmla="*/ 0 w 12"/>
                <a:gd name="T37" fmla="*/ 5 h 30"/>
                <a:gd name="T38" fmla="*/ 0 w 12"/>
                <a:gd name="T39" fmla="*/ 5 h 30"/>
                <a:gd name="T40" fmla="*/ 0 w 12"/>
                <a:gd name="T41" fmla="*/ 5 h 30"/>
                <a:gd name="T42" fmla="*/ 0 w 12"/>
                <a:gd name="T43" fmla="*/ 5 h 30"/>
                <a:gd name="T44" fmla="*/ 0 w 12"/>
                <a:gd name="T45" fmla="*/ 5 h 30"/>
                <a:gd name="T46" fmla="*/ 0 w 12"/>
                <a:gd name="T47" fmla="*/ 5 h 30"/>
                <a:gd name="T48" fmla="*/ 1 w 12"/>
                <a:gd name="T49" fmla="*/ 5 h 30"/>
                <a:gd name="T50" fmla="*/ 1 w 12"/>
                <a:gd name="T51" fmla="*/ 5 h 30"/>
                <a:gd name="T52" fmla="*/ 1 w 12"/>
                <a:gd name="T53" fmla="*/ 5 h 30"/>
                <a:gd name="T54" fmla="*/ 1 w 12"/>
                <a:gd name="T55" fmla="*/ 5 h 30"/>
                <a:gd name="T56" fmla="*/ 1 w 12"/>
                <a:gd name="T57" fmla="*/ 5 h 30"/>
                <a:gd name="T58" fmla="*/ 1 w 12"/>
                <a:gd name="T59" fmla="*/ 5 h 30"/>
                <a:gd name="T60" fmla="*/ 1 w 12"/>
                <a:gd name="T61" fmla="*/ 5 h 30"/>
                <a:gd name="T62" fmla="*/ 1 w 12"/>
                <a:gd name="T63" fmla="*/ 5 h 30"/>
                <a:gd name="T64" fmla="*/ 1 w 12"/>
                <a:gd name="T65" fmla="*/ 5 h 30"/>
                <a:gd name="T66" fmla="*/ 1 w 12"/>
                <a:gd name="T67" fmla="*/ 5 h 30"/>
                <a:gd name="T68" fmla="*/ 1 w 12"/>
                <a:gd name="T69" fmla="*/ 5 h 30"/>
                <a:gd name="T70" fmla="*/ 1 w 12"/>
                <a:gd name="T71" fmla="*/ 5 h 30"/>
                <a:gd name="T72" fmla="*/ 1 w 12"/>
                <a:gd name="T73" fmla="*/ 5 h 30"/>
                <a:gd name="T74" fmla="*/ 1 w 12"/>
                <a:gd name="T75" fmla="*/ 5 h 30"/>
                <a:gd name="T76" fmla="*/ 1 w 12"/>
                <a:gd name="T77" fmla="*/ 5 h 30"/>
                <a:gd name="T78" fmla="*/ 1 w 12"/>
                <a:gd name="T79" fmla="*/ 5 h 30"/>
                <a:gd name="T80" fmla="*/ 1 w 12"/>
                <a:gd name="T81" fmla="*/ 5 h 30"/>
                <a:gd name="T82" fmla="*/ 1 w 12"/>
                <a:gd name="T83" fmla="*/ 5 h 30"/>
                <a:gd name="T84" fmla="*/ 1 w 12"/>
                <a:gd name="T85" fmla="*/ 0 h 30"/>
                <a:gd name="T86" fmla="*/ 1 w 12"/>
                <a:gd name="T87" fmla="*/ 0 h 30"/>
                <a:gd name="T88" fmla="*/ 1 w 12"/>
                <a:gd name="T89" fmla="*/ 0 h 30"/>
                <a:gd name="T90" fmla="*/ 1 w 12"/>
                <a:gd name="T91" fmla="*/ 0 h 30"/>
                <a:gd name="T92" fmla="*/ 1 w 12"/>
                <a:gd name="T93" fmla="*/ 0 h 30"/>
                <a:gd name="T94" fmla="*/ 1 w 12"/>
                <a:gd name="T95" fmla="*/ 0 h 30"/>
                <a:gd name="T96" fmla="*/ 1 w 12"/>
                <a:gd name="T97" fmla="*/ 0 h 30"/>
                <a:gd name="T98" fmla="*/ 1 w 12"/>
                <a:gd name="T99" fmla="*/ 0 h 30"/>
                <a:gd name="T100" fmla="*/ 1 w 12"/>
                <a:gd name="T101" fmla="*/ 0 h 3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30"/>
                <a:gd name="T155" fmla="*/ 12 w 12"/>
                <a:gd name="T156" fmla="*/ 30 h 3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30">
                  <a:moveTo>
                    <a:pt x="0" y="30"/>
                  </a:moveTo>
                  <a:lnTo>
                    <a:pt x="0" y="30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12" y="10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6" name="Freeform 521"/>
            <p:cNvSpPr>
              <a:spLocks/>
            </p:cNvSpPr>
            <p:nvPr/>
          </p:nvSpPr>
          <p:spPr bwMode="auto">
            <a:xfrm rot="-5388437">
              <a:off x="4377" y="3520"/>
              <a:ext cx="8" cy="27"/>
            </a:xfrm>
            <a:custGeom>
              <a:avLst/>
              <a:gdLst>
                <a:gd name="T0" fmla="*/ 0 w 11"/>
                <a:gd name="T1" fmla="*/ 7 h 29"/>
                <a:gd name="T2" fmla="*/ 0 w 11"/>
                <a:gd name="T3" fmla="*/ 7 h 29"/>
                <a:gd name="T4" fmla="*/ 0 w 11"/>
                <a:gd name="T5" fmla="*/ 7 h 29"/>
                <a:gd name="T6" fmla="*/ 0 w 11"/>
                <a:gd name="T7" fmla="*/ 7 h 29"/>
                <a:gd name="T8" fmla="*/ 0 w 11"/>
                <a:gd name="T9" fmla="*/ 7 h 29"/>
                <a:gd name="T10" fmla="*/ 0 w 11"/>
                <a:gd name="T11" fmla="*/ 7 h 29"/>
                <a:gd name="T12" fmla="*/ 0 w 11"/>
                <a:gd name="T13" fmla="*/ 7 h 29"/>
                <a:gd name="T14" fmla="*/ 0 w 11"/>
                <a:gd name="T15" fmla="*/ 7 h 29"/>
                <a:gd name="T16" fmla="*/ 0 w 11"/>
                <a:gd name="T17" fmla="*/ 7 h 29"/>
                <a:gd name="T18" fmla="*/ 0 w 11"/>
                <a:gd name="T19" fmla="*/ 7 h 29"/>
                <a:gd name="T20" fmla="*/ 0 w 11"/>
                <a:gd name="T21" fmla="*/ 7 h 29"/>
                <a:gd name="T22" fmla="*/ 0 w 11"/>
                <a:gd name="T23" fmla="*/ 7 h 29"/>
                <a:gd name="T24" fmla="*/ 0 w 11"/>
                <a:gd name="T25" fmla="*/ 7 h 29"/>
                <a:gd name="T26" fmla="*/ 0 w 11"/>
                <a:gd name="T27" fmla="*/ 7 h 29"/>
                <a:gd name="T28" fmla="*/ 0 w 11"/>
                <a:gd name="T29" fmla="*/ 7 h 29"/>
                <a:gd name="T30" fmla="*/ 0 w 11"/>
                <a:gd name="T31" fmla="*/ 7 h 29"/>
                <a:gd name="T32" fmla="*/ 0 w 11"/>
                <a:gd name="T33" fmla="*/ 7 h 29"/>
                <a:gd name="T34" fmla="*/ 0 w 11"/>
                <a:gd name="T35" fmla="*/ 7 h 29"/>
                <a:gd name="T36" fmla="*/ 0 w 11"/>
                <a:gd name="T37" fmla="*/ 7 h 29"/>
                <a:gd name="T38" fmla="*/ 0 w 11"/>
                <a:gd name="T39" fmla="*/ 7 h 29"/>
                <a:gd name="T40" fmla="*/ 0 w 11"/>
                <a:gd name="T41" fmla="*/ 7 h 29"/>
                <a:gd name="T42" fmla="*/ 0 w 11"/>
                <a:gd name="T43" fmla="*/ 7 h 29"/>
                <a:gd name="T44" fmla="*/ 0 w 11"/>
                <a:gd name="T45" fmla="*/ 7 h 29"/>
                <a:gd name="T46" fmla="*/ 0 w 11"/>
                <a:gd name="T47" fmla="*/ 7 h 29"/>
                <a:gd name="T48" fmla="*/ 0 w 11"/>
                <a:gd name="T49" fmla="*/ 7 h 29"/>
                <a:gd name="T50" fmla="*/ 0 w 11"/>
                <a:gd name="T51" fmla="*/ 7 h 29"/>
                <a:gd name="T52" fmla="*/ 0 w 11"/>
                <a:gd name="T53" fmla="*/ 7 h 29"/>
                <a:gd name="T54" fmla="*/ 0 w 11"/>
                <a:gd name="T55" fmla="*/ 7 h 29"/>
                <a:gd name="T56" fmla="*/ 0 w 11"/>
                <a:gd name="T57" fmla="*/ 7 h 29"/>
                <a:gd name="T58" fmla="*/ 0 w 11"/>
                <a:gd name="T59" fmla="*/ 7 h 29"/>
                <a:gd name="T60" fmla="*/ 0 w 11"/>
                <a:gd name="T61" fmla="*/ 7 h 29"/>
                <a:gd name="T62" fmla="*/ 0 w 11"/>
                <a:gd name="T63" fmla="*/ 7 h 29"/>
                <a:gd name="T64" fmla="*/ 0 w 11"/>
                <a:gd name="T65" fmla="*/ 7 h 29"/>
                <a:gd name="T66" fmla="*/ 0 w 11"/>
                <a:gd name="T67" fmla="*/ 7 h 29"/>
                <a:gd name="T68" fmla="*/ 0 w 11"/>
                <a:gd name="T69" fmla="*/ 7 h 29"/>
                <a:gd name="T70" fmla="*/ 0 w 11"/>
                <a:gd name="T71" fmla="*/ 7 h 29"/>
                <a:gd name="T72" fmla="*/ 0 w 11"/>
                <a:gd name="T73" fmla="*/ 7 h 29"/>
                <a:gd name="T74" fmla="*/ 0 w 11"/>
                <a:gd name="T75" fmla="*/ 7 h 29"/>
                <a:gd name="T76" fmla="*/ 0 w 11"/>
                <a:gd name="T77" fmla="*/ 7 h 29"/>
                <a:gd name="T78" fmla="*/ 0 w 11"/>
                <a:gd name="T79" fmla="*/ 7 h 29"/>
                <a:gd name="T80" fmla="*/ 1 w 11"/>
                <a:gd name="T81" fmla="*/ 7 h 29"/>
                <a:gd name="T82" fmla="*/ 1 w 11"/>
                <a:gd name="T83" fmla="*/ 7 h 29"/>
                <a:gd name="T84" fmla="*/ 1 w 11"/>
                <a:gd name="T85" fmla="*/ 7 h 29"/>
                <a:gd name="T86" fmla="*/ 1 w 11"/>
                <a:gd name="T87" fmla="*/ 7 h 29"/>
                <a:gd name="T88" fmla="*/ 1 w 11"/>
                <a:gd name="T89" fmla="*/ 7 h 29"/>
                <a:gd name="T90" fmla="*/ 1 w 11"/>
                <a:gd name="T91" fmla="*/ 7 h 29"/>
                <a:gd name="T92" fmla="*/ 1 w 11"/>
                <a:gd name="T93" fmla="*/ 0 h 29"/>
                <a:gd name="T94" fmla="*/ 1 w 11"/>
                <a:gd name="T95" fmla="*/ 0 h 29"/>
                <a:gd name="T96" fmla="*/ 1 w 11"/>
                <a:gd name="T97" fmla="*/ 0 h 29"/>
                <a:gd name="T98" fmla="*/ 1 w 11"/>
                <a:gd name="T99" fmla="*/ 0 h 29"/>
                <a:gd name="T100" fmla="*/ 1 w 11"/>
                <a:gd name="T101" fmla="*/ 0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29"/>
                <a:gd name="T155" fmla="*/ 11 w 11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29">
                  <a:moveTo>
                    <a:pt x="0" y="29"/>
                  </a:moveTo>
                  <a:lnTo>
                    <a:pt x="0" y="29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11" y="10"/>
                  </a:lnTo>
                  <a:lnTo>
                    <a:pt x="11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7" name="Freeform 522"/>
            <p:cNvSpPr>
              <a:spLocks/>
            </p:cNvSpPr>
            <p:nvPr/>
          </p:nvSpPr>
          <p:spPr bwMode="auto">
            <a:xfrm rot="-5388437">
              <a:off x="4353" y="3514"/>
              <a:ext cx="1" cy="27"/>
            </a:xfrm>
            <a:custGeom>
              <a:avLst/>
              <a:gdLst>
                <a:gd name="T0" fmla="*/ 0 w 1"/>
                <a:gd name="T1" fmla="*/ 7 h 29"/>
                <a:gd name="T2" fmla="*/ 0 w 1"/>
                <a:gd name="T3" fmla="*/ 7 h 29"/>
                <a:gd name="T4" fmla="*/ 0 w 1"/>
                <a:gd name="T5" fmla="*/ 7 h 29"/>
                <a:gd name="T6" fmla="*/ 0 w 1"/>
                <a:gd name="T7" fmla="*/ 7 h 29"/>
                <a:gd name="T8" fmla="*/ 0 w 1"/>
                <a:gd name="T9" fmla="*/ 7 h 29"/>
                <a:gd name="T10" fmla="*/ 0 w 1"/>
                <a:gd name="T11" fmla="*/ 7 h 29"/>
                <a:gd name="T12" fmla="*/ 0 w 1"/>
                <a:gd name="T13" fmla="*/ 7 h 29"/>
                <a:gd name="T14" fmla="*/ 0 w 1"/>
                <a:gd name="T15" fmla="*/ 7 h 29"/>
                <a:gd name="T16" fmla="*/ 0 w 1"/>
                <a:gd name="T17" fmla="*/ 7 h 29"/>
                <a:gd name="T18" fmla="*/ 0 w 1"/>
                <a:gd name="T19" fmla="*/ 7 h 29"/>
                <a:gd name="T20" fmla="*/ 0 w 1"/>
                <a:gd name="T21" fmla="*/ 7 h 29"/>
                <a:gd name="T22" fmla="*/ 0 w 1"/>
                <a:gd name="T23" fmla="*/ 7 h 29"/>
                <a:gd name="T24" fmla="*/ 0 w 1"/>
                <a:gd name="T25" fmla="*/ 7 h 29"/>
                <a:gd name="T26" fmla="*/ 0 w 1"/>
                <a:gd name="T27" fmla="*/ 7 h 29"/>
                <a:gd name="T28" fmla="*/ 0 w 1"/>
                <a:gd name="T29" fmla="*/ 7 h 29"/>
                <a:gd name="T30" fmla="*/ 0 w 1"/>
                <a:gd name="T31" fmla="*/ 7 h 29"/>
                <a:gd name="T32" fmla="*/ 0 w 1"/>
                <a:gd name="T33" fmla="*/ 7 h 29"/>
                <a:gd name="T34" fmla="*/ 0 w 1"/>
                <a:gd name="T35" fmla="*/ 7 h 29"/>
                <a:gd name="T36" fmla="*/ 0 w 1"/>
                <a:gd name="T37" fmla="*/ 7 h 29"/>
                <a:gd name="T38" fmla="*/ 0 w 1"/>
                <a:gd name="T39" fmla="*/ 7 h 29"/>
                <a:gd name="T40" fmla="*/ 0 w 1"/>
                <a:gd name="T41" fmla="*/ 7 h 29"/>
                <a:gd name="T42" fmla="*/ 0 w 1"/>
                <a:gd name="T43" fmla="*/ 7 h 29"/>
                <a:gd name="T44" fmla="*/ 0 w 1"/>
                <a:gd name="T45" fmla="*/ 7 h 29"/>
                <a:gd name="T46" fmla="*/ 0 w 1"/>
                <a:gd name="T47" fmla="*/ 7 h 29"/>
                <a:gd name="T48" fmla="*/ 0 w 1"/>
                <a:gd name="T49" fmla="*/ 7 h 29"/>
                <a:gd name="T50" fmla="*/ 0 w 1"/>
                <a:gd name="T51" fmla="*/ 7 h 29"/>
                <a:gd name="T52" fmla="*/ 0 w 1"/>
                <a:gd name="T53" fmla="*/ 7 h 29"/>
                <a:gd name="T54" fmla="*/ 0 w 1"/>
                <a:gd name="T55" fmla="*/ 7 h 29"/>
                <a:gd name="T56" fmla="*/ 0 w 1"/>
                <a:gd name="T57" fmla="*/ 7 h 29"/>
                <a:gd name="T58" fmla="*/ 0 w 1"/>
                <a:gd name="T59" fmla="*/ 7 h 29"/>
                <a:gd name="T60" fmla="*/ 0 w 1"/>
                <a:gd name="T61" fmla="*/ 7 h 29"/>
                <a:gd name="T62" fmla="*/ 0 w 1"/>
                <a:gd name="T63" fmla="*/ 7 h 29"/>
                <a:gd name="T64" fmla="*/ 0 w 1"/>
                <a:gd name="T65" fmla="*/ 7 h 29"/>
                <a:gd name="T66" fmla="*/ 0 w 1"/>
                <a:gd name="T67" fmla="*/ 7 h 29"/>
                <a:gd name="T68" fmla="*/ 0 w 1"/>
                <a:gd name="T69" fmla="*/ 7 h 29"/>
                <a:gd name="T70" fmla="*/ 0 w 1"/>
                <a:gd name="T71" fmla="*/ 7 h 29"/>
                <a:gd name="T72" fmla="*/ 0 w 1"/>
                <a:gd name="T73" fmla="*/ 7 h 29"/>
                <a:gd name="T74" fmla="*/ 0 w 1"/>
                <a:gd name="T75" fmla="*/ 7 h 29"/>
                <a:gd name="T76" fmla="*/ 0 w 1"/>
                <a:gd name="T77" fmla="*/ 7 h 29"/>
                <a:gd name="T78" fmla="*/ 0 w 1"/>
                <a:gd name="T79" fmla="*/ 7 h 29"/>
                <a:gd name="T80" fmla="*/ 0 w 1"/>
                <a:gd name="T81" fmla="*/ 7 h 29"/>
                <a:gd name="T82" fmla="*/ 0 w 1"/>
                <a:gd name="T83" fmla="*/ 7 h 29"/>
                <a:gd name="T84" fmla="*/ 0 w 1"/>
                <a:gd name="T85" fmla="*/ 7 h 29"/>
                <a:gd name="T86" fmla="*/ 0 w 1"/>
                <a:gd name="T87" fmla="*/ 7 h 29"/>
                <a:gd name="T88" fmla="*/ 0 w 1"/>
                <a:gd name="T89" fmla="*/ 7 h 29"/>
                <a:gd name="T90" fmla="*/ 0 w 1"/>
                <a:gd name="T91" fmla="*/ 7 h 29"/>
                <a:gd name="T92" fmla="*/ 0 w 1"/>
                <a:gd name="T93" fmla="*/ 7 h 29"/>
                <a:gd name="T94" fmla="*/ 0 w 1"/>
                <a:gd name="T95" fmla="*/ 7 h 29"/>
                <a:gd name="T96" fmla="*/ 0 w 1"/>
                <a:gd name="T97" fmla="*/ 7 h 29"/>
                <a:gd name="T98" fmla="*/ 0 w 1"/>
                <a:gd name="T99" fmla="*/ 7 h 29"/>
                <a:gd name="T100" fmla="*/ 0 w 1"/>
                <a:gd name="T101" fmla="*/ 0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"/>
                <a:gd name="T154" fmla="*/ 0 h 29"/>
                <a:gd name="T155" fmla="*/ 1 w 1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" h="29">
                  <a:moveTo>
                    <a:pt x="0" y="29"/>
                  </a:moveTo>
                  <a:lnTo>
                    <a:pt x="0" y="29"/>
                  </a:lnTo>
                  <a:lnTo>
                    <a:pt x="0" y="19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8" name="Freeform 523"/>
            <p:cNvSpPr>
              <a:spLocks/>
            </p:cNvSpPr>
            <p:nvPr/>
          </p:nvSpPr>
          <p:spPr bwMode="auto">
            <a:xfrm rot="-5388437">
              <a:off x="4326" y="3515"/>
              <a:ext cx="9" cy="18"/>
            </a:xfrm>
            <a:custGeom>
              <a:avLst/>
              <a:gdLst>
                <a:gd name="T0" fmla="*/ 0 w 12"/>
                <a:gd name="T1" fmla="*/ 5 h 20"/>
                <a:gd name="T2" fmla="*/ 0 w 12"/>
                <a:gd name="T3" fmla="*/ 5 h 20"/>
                <a:gd name="T4" fmla="*/ 0 w 12"/>
                <a:gd name="T5" fmla="*/ 5 h 20"/>
                <a:gd name="T6" fmla="*/ 0 w 12"/>
                <a:gd name="T7" fmla="*/ 5 h 20"/>
                <a:gd name="T8" fmla="*/ 0 w 12"/>
                <a:gd name="T9" fmla="*/ 5 h 20"/>
                <a:gd name="T10" fmla="*/ 0 w 12"/>
                <a:gd name="T11" fmla="*/ 5 h 20"/>
                <a:gd name="T12" fmla="*/ 0 w 12"/>
                <a:gd name="T13" fmla="*/ 5 h 20"/>
                <a:gd name="T14" fmla="*/ 0 w 12"/>
                <a:gd name="T15" fmla="*/ 5 h 20"/>
                <a:gd name="T16" fmla="*/ 2 w 12"/>
                <a:gd name="T17" fmla="*/ 5 h 20"/>
                <a:gd name="T18" fmla="*/ 2 w 12"/>
                <a:gd name="T19" fmla="*/ 5 h 20"/>
                <a:gd name="T20" fmla="*/ 2 w 12"/>
                <a:gd name="T21" fmla="*/ 5 h 20"/>
                <a:gd name="T22" fmla="*/ 2 w 12"/>
                <a:gd name="T23" fmla="*/ 5 h 20"/>
                <a:gd name="T24" fmla="*/ 2 w 12"/>
                <a:gd name="T25" fmla="*/ 5 h 20"/>
                <a:gd name="T26" fmla="*/ 2 w 12"/>
                <a:gd name="T27" fmla="*/ 5 h 20"/>
                <a:gd name="T28" fmla="*/ 2 w 12"/>
                <a:gd name="T29" fmla="*/ 5 h 20"/>
                <a:gd name="T30" fmla="*/ 2 w 12"/>
                <a:gd name="T31" fmla="*/ 5 h 20"/>
                <a:gd name="T32" fmla="*/ 2 w 12"/>
                <a:gd name="T33" fmla="*/ 5 h 20"/>
                <a:gd name="T34" fmla="*/ 2 w 12"/>
                <a:gd name="T35" fmla="*/ 5 h 20"/>
                <a:gd name="T36" fmla="*/ 2 w 12"/>
                <a:gd name="T37" fmla="*/ 5 h 20"/>
                <a:gd name="T38" fmla="*/ 2 w 12"/>
                <a:gd name="T39" fmla="*/ 5 h 20"/>
                <a:gd name="T40" fmla="*/ 2 w 12"/>
                <a:gd name="T41" fmla="*/ 5 h 20"/>
                <a:gd name="T42" fmla="*/ 2 w 12"/>
                <a:gd name="T43" fmla="*/ 5 h 20"/>
                <a:gd name="T44" fmla="*/ 2 w 12"/>
                <a:gd name="T45" fmla="*/ 5 h 20"/>
                <a:gd name="T46" fmla="*/ 2 w 12"/>
                <a:gd name="T47" fmla="*/ 5 h 20"/>
                <a:gd name="T48" fmla="*/ 2 w 12"/>
                <a:gd name="T49" fmla="*/ 5 h 20"/>
                <a:gd name="T50" fmla="*/ 2 w 12"/>
                <a:gd name="T51" fmla="*/ 5 h 20"/>
                <a:gd name="T52" fmla="*/ 2 w 12"/>
                <a:gd name="T53" fmla="*/ 5 h 20"/>
                <a:gd name="T54" fmla="*/ 2 w 12"/>
                <a:gd name="T55" fmla="*/ 5 h 20"/>
                <a:gd name="T56" fmla="*/ 2 w 12"/>
                <a:gd name="T57" fmla="*/ 5 h 20"/>
                <a:gd name="T58" fmla="*/ 2 w 12"/>
                <a:gd name="T59" fmla="*/ 5 h 20"/>
                <a:gd name="T60" fmla="*/ 2 w 12"/>
                <a:gd name="T61" fmla="*/ 5 h 20"/>
                <a:gd name="T62" fmla="*/ 2 w 12"/>
                <a:gd name="T63" fmla="*/ 5 h 20"/>
                <a:gd name="T64" fmla="*/ 2 w 12"/>
                <a:gd name="T65" fmla="*/ 5 h 20"/>
                <a:gd name="T66" fmla="*/ 2 w 12"/>
                <a:gd name="T67" fmla="*/ 5 h 20"/>
                <a:gd name="T68" fmla="*/ 2 w 12"/>
                <a:gd name="T69" fmla="*/ 5 h 20"/>
                <a:gd name="T70" fmla="*/ 2 w 12"/>
                <a:gd name="T71" fmla="*/ 5 h 20"/>
                <a:gd name="T72" fmla="*/ 2 w 12"/>
                <a:gd name="T73" fmla="*/ 0 h 20"/>
                <a:gd name="T74" fmla="*/ 2 w 12"/>
                <a:gd name="T75" fmla="*/ 0 h 20"/>
                <a:gd name="T76" fmla="*/ 2 w 12"/>
                <a:gd name="T77" fmla="*/ 0 h 20"/>
                <a:gd name="T78" fmla="*/ 2 w 12"/>
                <a:gd name="T79" fmla="*/ 0 h 20"/>
                <a:gd name="T80" fmla="*/ 2 w 12"/>
                <a:gd name="T81" fmla="*/ 0 h 20"/>
                <a:gd name="T82" fmla="*/ 2 w 12"/>
                <a:gd name="T83" fmla="*/ 0 h 20"/>
                <a:gd name="T84" fmla="*/ 2 w 12"/>
                <a:gd name="T85" fmla="*/ 0 h 20"/>
                <a:gd name="T86" fmla="*/ 2 w 12"/>
                <a:gd name="T87" fmla="*/ 0 h 20"/>
                <a:gd name="T88" fmla="*/ 2 w 12"/>
                <a:gd name="T89" fmla="*/ 0 h 20"/>
                <a:gd name="T90" fmla="*/ 2 w 12"/>
                <a:gd name="T91" fmla="*/ 0 h 20"/>
                <a:gd name="T92" fmla="*/ 2 w 12"/>
                <a:gd name="T93" fmla="*/ 0 h 20"/>
                <a:gd name="T94" fmla="*/ 2 w 12"/>
                <a:gd name="T95" fmla="*/ 0 h 20"/>
                <a:gd name="T96" fmla="*/ 2 w 12"/>
                <a:gd name="T97" fmla="*/ 0 h 20"/>
                <a:gd name="T98" fmla="*/ 2 w 12"/>
                <a:gd name="T99" fmla="*/ 0 h 20"/>
                <a:gd name="T100" fmla="*/ 2 w 12"/>
                <a:gd name="T101" fmla="*/ 0 h 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20"/>
                <a:gd name="T155" fmla="*/ 12 w 12"/>
                <a:gd name="T156" fmla="*/ 20 h 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20">
                  <a:moveTo>
                    <a:pt x="0" y="20"/>
                  </a:moveTo>
                  <a:lnTo>
                    <a:pt x="0" y="20"/>
                  </a:lnTo>
                  <a:lnTo>
                    <a:pt x="12" y="20"/>
                  </a:lnTo>
                  <a:lnTo>
                    <a:pt x="12" y="10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9" name="Freeform 524"/>
            <p:cNvSpPr>
              <a:spLocks/>
            </p:cNvSpPr>
            <p:nvPr/>
          </p:nvSpPr>
          <p:spPr bwMode="auto">
            <a:xfrm rot="-5388437">
              <a:off x="4305" y="3502"/>
              <a:ext cx="8" cy="27"/>
            </a:xfrm>
            <a:custGeom>
              <a:avLst/>
              <a:gdLst>
                <a:gd name="T0" fmla="*/ 0 w 11"/>
                <a:gd name="T1" fmla="*/ 7 h 29"/>
                <a:gd name="T2" fmla="*/ 0 w 11"/>
                <a:gd name="T3" fmla="*/ 7 h 29"/>
                <a:gd name="T4" fmla="*/ 0 w 11"/>
                <a:gd name="T5" fmla="*/ 7 h 29"/>
                <a:gd name="T6" fmla="*/ 0 w 11"/>
                <a:gd name="T7" fmla="*/ 7 h 29"/>
                <a:gd name="T8" fmla="*/ 0 w 11"/>
                <a:gd name="T9" fmla="*/ 7 h 29"/>
                <a:gd name="T10" fmla="*/ 0 w 11"/>
                <a:gd name="T11" fmla="*/ 7 h 29"/>
                <a:gd name="T12" fmla="*/ 0 w 11"/>
                <a:gd name="T13" fmla="*/ 7 h 29"/>
                <a:gd name="T14" fmla="*/ 0 w 11"/>
                <a:gd name="T15" fmla="*/ 7 h 29"/>
                <a:gd name="T16" fmla="*/ 0 w 11"/>
                <a:gd name="T17" fmla="*/ 7 h 29"/>
                <a:gd name="T18" fmla="*/ 0 w 11"/>
                <a:gd name="T19" fmla="*/ 7 h 29"/>
                <a:gd name="T20" fmla="*/ 0 w 11"/>
                <a:gd name="T21" fmla="*/ 7 h 29"/>
                <a:gd name="T22" fmla="*/ 0 w 11"/>
                <a:gd name="T23" fmla="*/ 7 h 29"/>
                <a:gd name="T24" fmla="*/ 0 w 11"/>
                <a:gd name="T25" fmla="*/ 7 h 29"/>
                <a:gd name="T26" fmla="*/ 0 w 11"/>
                <a:gd name="T27" fmla="*/ 7 h 29"/>
                <a:gd name="T28" fmla="*/ 0 w 11"/>
                <a:gd name="T29" fmla="*/ 7 h 29"/>
                <a:gd name="T30" fmla="*/ 0 w 11"/>
                <a:gd name="T31" fmla="*/ 7 h 29"/>
                <a:gd name="T32" fmla="*/ 0 w 11"/>
                <a:gd name="T33" fmla="*/ 7 h 29"/>
                <a:gd name="T34" fmla="*/ 0 w 11"/>
                <a:gd name="T35" fmla="*/ 7 h 29"/>
                <a:gd name="T36" fmla="*/ 0 w 11"/>
                <a:gd name="T37" fmla="*/ 7 h 29"/>
                <a:gd name="T38" fmla="*/ 0 w 11"/>
                <a:gd name="T39" fmla="*/ 7 h 29"/>
                <a:gd name="T40" fmla="*/ 0 w 11"/>
                <a:gd name="T41" fmla="*/ 7 h 29"/>
                <a:gd name="T42" fmla="*/ 0 w 11"/>
                <a:gd name="T43" fmla="*/ 7 h 29"/>
                <a:gd name="T44" fmla="*/ 0 w 11"/>
                <a:gd name="T45" fmla="*/ 7 h 29"/>
                <a:gd name="T46" fmla="*/ 0 w 11"/>
                <a:gd name="T47" fmla="*/ 7 h 29"/>
                <a:gd name="T48" fmla="*/ 0 w 11"/>
                <a:gd name="T49" fmla="*/ 7 h 29"/>
                <a:gd name="T50" fmla="*/ 1 w 11"/>
                <a:gd name="T51" fmla="*/ 7 h 29"/>
                <a:gd name="T52" fmla="*/ 1 w 11"/>
                <a:gd name="T53" fmla="*/ 7 h 29"/>
                <a:gd name="T54" fmla="*/ 1 w 11"/>
                <a:gd name="T55" fmla="*/ 7 h 29"/>
                <a:gd name="T56" fmla="*/ 1 w 11"/>
                <a:gd name="T57" fmla="*/ 7 h 29"/>
                <a:gd name="T58" fmla="*/ 1 w 11"/>
                <a:gd name="T59" fmla="*/ 7 h 29"/>
                <a:gd name="T60" fmla="*/ 1 w 11"/>
                <a:gd name="T61" fmla="*/ 7 h 29"/>
                <a:gd name="T62" fmla="*/ 1 w 11"/>
                <a:gd name="T63" fmla="*/ 7 h 29"/>
                <a:gd name="T64" fmla="*/ 1 w 11"/>
                <a:gd name="T65" fmla="*/ 7 h 29"/>
                <a:gd name="T66" fmla="*/ 1 w 11"/>
                <a:gd name="T67" fmla="*/ 7 h 29"/>
                <a:gd name="T68" fmla="*/ 1 w 11"/>
                <a:gd name="T69" fmla="*/ 7 h 29"/>
                <a:gd name="T70" fmla="*/ 1 w 11"/>
                <a:gd name="T71" fmla="*/ 7 h 29"/>
                <a:gd name="T72" fmla="*/ 1 w 11"/>
                <a:gd name="T73" fmla="*/ 7 h 29"/>
                <a:gd name="T74" fmla="*/ 1 w 11"/>
                <a:gd name="T75" fmla="*/ 7 h 29"/>
                <a:gd name="T76" fmla="*/ 1 w 11"/>
                <a:gd name="T77" fmla="*/ 7 h 29"/>
                <a:gd name="T78" fmla="*/ 1 w 11"/>
                <a:gd name="T79" fmla="*/ 7 h 29"/>
                <a:gd name="T80" fmla="*/ 1 w 11"/>
                <a:gd name="T81" fmla="*/ 7 h 29"/>
                <a:gd name="T82" fmla="*/ 1 w 11"/>
                <a:gd name="T83" fmla="*/ 7 h 29"/>
                <a:gd name="T84" fmla="*/ 1 w 11"/>
                <a:gd name="T85" fmla="*/ 7 h 29"/>
                <a:gd name="T86" fmla="*/ 1 w 11"/>
                <a:gd name="T87" fmla="*/ 0 h 29"/>
                <a:gd name="T88" fmla="*/ 1 w 11"/>
                <a:gd name="T89" fmla="*/ 0 h 29"/>
                <a:gd name="T90" fmla="*/ 1 w 11"/>
                <a:gd name="T91" fmla="*/ 0 h 29"/>
                <a:gd name="T92" fmla="*/ 1 w 11"/>
                <a:gd name="T93" fmla="*/ 0 h 29"/>
                <a:gd name="T94" fmla="*/ 1 w 11"/>
                <a:gd name="T95" fmla="*/ 0 h 29"/>
                <a:gd name="T96" fmla="*/ 1 w 11"/>
                <a:gd name="T97" fmla="*/ 0 h 29"/>
                <a:gd name="T98" fmla="*/ 1 w 11"/>
                <a:gd name="T99" fmla="*/ 0 h 29"/>
                <a:gd name="T100" fmla="*/ 1 w 11"/>
                <a:gd name="T101" fmla="*/ 0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29"/>
                <a:gd name="T155" fmla="*/ 11 w 11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29">
                  <a:moveTo>
                    <a:pt x="0" y="29"/>
                  </a:moveTo>
                  <a:lnTo>
                    <a:pt x="0" y="29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11" y="10"/>
                  </a:lnTo>
                  <a:lnTo>
                    <a:pt x="11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0" name="Freeform 525"/>
            <p:cNvSpPr>
              <a:spLocks/>
            </p:cNvSpPr>
            <p:nvPr/>
          </p:nvSpPr>
          <p:spPr bwMode="auto">
            <a:xfrm rot="-5388437">
              <a:off x="4282" y="3499"/>
              <a:ext cx="8" cy="18"/>
            </a:xfrm>
            <a:custGeom>
              <a:avLst/>
              <a:gdLst>
                <a:gd name="T0" fmla="*/ 0 w 12"/>
                <a:gd name="T1" fmla="*/ 9 h 19"/>
                <a:gd name="T2" fmla="*/ 0 w 12"/>
                <a:gd name="T3" fmla="*/ 9 h 19"/>
                <a:gd name="T4" fmla="*/ 0 w 12"/>
                <a:gd name="T5" fmla="*/ 9 h 19"/>
                <a:gd name="T6" fmla="*/ 0 w 12"/>
                <a:gd name="T7" fmla="*/ 9 h 19"/>
                <a:gd name="T8" fmla="*/ 0 w 12"/>
                <a:gd name="T9" fmla="*/ 9 h 19"/>
                <a:gd name="T10" fmla="*/ 0 w 12"/>
                <a:gd name="T11" fmla="*/ 9 h 19"/>
                <a:gd name="T12" fmla="*/ 0 w 12"/>
                <a:gd name="T13" fmla="*/ 9 h 19"/>
                <a:gd name="T14" fmla="*/ 0 w 12"/>
                <a:gd name="T15" fmla="*/ 9 h 19"/>
                <a:gd name="T16" fmla="*/ 0 w 12"/>
                <a:gd name="T17" fmla="*/ 9 h 19"/>
                <a:gd name="T18" fmla="*/ 0 w 12"/>
                <a:gd name="T19" fmla="*/ 9 h 19"/>
                <a:gd name="T20" fmla="*/ 0 w 12"/>
                <a:gd name="T21" fmla="*/ 9 h 19"/>
                <a:gd name="T22" fmla="*/ 0 w 12"/>
                <a:gd name="T23" fmla="*/ 9 h 19"/>
                <a:gd name="T24" fmla="*/ 0 w 12"/>
                <a:gd name="T25" fmla="*/ 9 h 19"/>
                <a:gd name="T26" fmla="*/ 0 w 12"/>
                <a:gd name="T27" fmla="*/ 9 h 19"/>
                <a:gd name="T28" fmla="*/ 0 w 12"/>
                <a:gd name="T29" fmla="*/ 9 h 19"/>
                <a:gd name="T30" fmla="*/ 0 w 12"/>
                <a:gd name="T31" fmla="*/ 9 h 19"/>
                <a:gd name="T32" fmla="*/ 0 w 12"/>
                <a:gd name="T33" fmla="*/ 9 h 19"/>
                <a:gd name="T34" fmla="*/ 0 w 12"/>
                <a:gd name="T35" fmla="*/ 9 h 19"/>
                <a:gd name="T36" fmla="*/ 0 w 12"/>
                <a:gd name="T37" fmla="*/ 9 h 19"/>
                <a:gd name="T38" fmla="*/ 0 w 12"/>
                <a:gd name="T39" fmla="*/ 9 h 19"/>
                <a:gd name="T40" fmla="*/ 0 w 12"/>
                <a:gd name="T41" fmla="*/ 9 h 19"/>
                <a:gd name="T42" fmla="*/ 0 w 12"/>
                <a:gd name="T43" fmla="*/ 9 h 19"/>
                <a:gd name="T44" fmla="*/ 0 w 12"/>
                <a:gd name="T45" fmla="*/ 9 h 19"/>
                <a:gd name="T46" fmla="*/ 0 w 12"/>
                <a:gd name="T47" fmla="*/ 9 h 19"/>
                <a:gd name="T48" fmla="*/ 0 w 12"/>
                <a:gd name="T49" fmla="*/ 9 h 19"/>
                <a:gd name="T50" fmla="*/ 0 w 12"/>
                <a:gd name="T51" fmla="*/ 9 h 19"/>
                <a:gd name="T52" fmla="*/ 0 w 12"/>
                <a:gd name="T53" fmla="*/ 9 h 19"/>
                <a:gd name="T54" fmla="*/ 0 w 12"/>
                <a:gd name="T55" fmla="*/ 9 h 19"/>
                <a:gd name="T56" fmla="*/ 0 w 12"/>
                <a:gd name="T57" fmla="*/ 9 h 19"/>
                <a:gd name="T58" fmla="*/ 0 w 12"/>
                <a:gd name="T59" fmla="*/ 9 h 19"/>
                <a:gd name="T60" fmla="*/ 0 w 12"/>
                <a:gd name="T61" fmla="*/ 9 h 19"/>
                <a:gd name="T62" fmla="*/ 0 w 12"/>
                <a:gd name="T63" fmla="*/ 9 h 19"/>
                <a:gd name="T64" fmla="*/ 0 w 12"/>
                <a:gd name="T65" fmla="*/ 9 h 19"/>
                <a:gd name="T66" fmla="*/ 0 w 12"/>
                <a:gd name="T67" fmla="*/ 0 h 19"/>
                <a:gd name="T68" fmla="*/ 0 w 12"/>
                <a:gd name="T69" fmla="*/ 0 h 19"/>
                <a:gd name="T70" fmla="*/ 0 w 12"/>
                <a:gd name="T71" fmla="*/ 0 h 19"/>
                <a:gd name="T72" fmla="*/ 0 w 12"/>
                <a:gd name="T73" fmla="*/ 0 h 19"/>
                <a:gd name="T74" fmla="*/ 0 w 12"/>
                <a:gd name="T75" fmla="*/ 0 h 19"/>
                <a:gd name="T76" fmla="*/ 0 w 12"/>
                <a:gd name="T77" fmla="*/ 0 h 19"/>
                <a:gd name="T78" fmla="*/ 0 w 12"/>
                <a:gd name="T79" fmla="*/ 0 h 19"/>
                <a:gd name="T80" fmla="*/ 0 w 12"/>
                <a:gd name="T81" fmla="*/ 0 h 19"/>
                <a:gd name="T82" fmla="*/ 1 w 12"/>
                <a:gd name="T83" fmla="*/ 0 h 19"/>
                <a:gd name="T84" fmla="*/ 1 w 12"/>
                <a:gd name="T85" fmla="*/ 0 h 19"/>
                <a:gd name="T86" fmla="*/ 1 w 12"/>
                <a:gd name="T87" fmla="*/ 0 h 19"/>
                <a:gd name="T88" fmla="*/ 1 w 12"/>
                <a:gd name="T89" fmla="*/ 0 h 19"/>
                <a:gd name="T90" fmla="*/ 1 w 12"/>
                <a:gd name="T91" fmla="*/ 0 h 19"/>
                <a:gd name="T92" fmla="*/ 1 w 12"/>
                <a:gd name="T93" fmla="*/ 0 h 19"/>
                <a:gd name="T94" fmla="*/ 1 w 12"/>
                <a:gd name="T95" fmla="*/ 0 h 19"/>
                <a:gd name="T96" fmla="*/ 1 w 12"/>
                <a:gd name="T97" fmla="*/ 0 h 19"/>
                <a:gd name="T98" fmla="*/ 1 w 12"/>
                <a:gd name="T99" fmla="*/ 0 h 1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19"/>
                <a:gd name="T152" fmla="*/ 12 w 12"/>
                <a:gd name="T153" fmla="*/ 19 h 1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19">
                  <a:moveTo>
                    <a:pt x="0" y="19"/>
                  </a:moveTo>
                  <a:lnTo>
                    <a:pt x="0" y="19"/>
                  </a:lnTo>
                  <a:lnTo>
                    <a:pt x="0" y="9"/>
                  </a:lnTo>
                  <a:lnTo>
                    <a:pt x="0" y="0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1" name="Freeform 526"/>
            <p:cNvSpPr>
              <a:spLocks/>
            </p:cNvSpPr>
            <p:nvPr/>
          </p:nvSpPr>
          <p:spPr bwMode="auto">
            <a:xfrm rot="-5388437">
              <a:off x="4267" y="3494"/>
              <a:ext cx="1" cy="18"/>
            </a:xfrm>
            <a:custGeom>
              <a:avLst/>
              <a:gdLst>
                <a:gd name="T0" fmla="*/ 0 w 1"/>
                <a:gd name="T1" fmla="*/ 5 h 20"/>
                <a:gd name="T2" fmla="*/ 0 w 1"/>
                <a:gd name="T3" fmla="*/ 5 h 20"/>
                <a:gd name="T4" fmla="*/ 0 w 1"/>
                <a:gd name="T5" fmla="*/ 5 h 20"/>
                <a:gd name="T6" fmla="*/ 0 w 1"/>
                <a:gd name="T7" fmla="*/ 5 h 20"/>
                <a:gd name="T8" fmla="*/ 0 w 1"/>
                <a:gd name="T9" fmla="*/ 5 h 20"/>
                <a:gd name="T10" fmla="*/ 0 w 1"/>
                <a:gd name="T11" fmla="*/ 5 h 20"/>
                <a:gd name="T12" fmla="*/ 0 w 1"/>
                <a:gd name="T13" fmla="*/ 5 h 20"/>
                <a:gd name="T14" fmla="*/ 0 w 1"/>
                <a:gd name="T15" fmla="*/ 5 h 20"/>
                <a:gd name="T16" fmla="*/ 0 w 1"/>
                <a:gd name="T17" fmla="*/ 5 h 20"/>
                <a:gd name="T18" fmla="*/ 0 w 1"/>
                <a:gd name="T19" fmla="*/ 5 h 20"/>
                <a:gd name="T20" fmla="*/ 0 w 1"/>
                <a:gd name="T21" fmla="*/ 5 h 20"/>
                <a:gd name="T22" fmla="*/ 0 w 1"/>
                <a:gd name="T23" fmla="*/ 5 h 20"/>
                <a:gd name="T24" fmla="*/ 0 w 1"/>
                <a:gd name="T25" fmla="*/ 5 h 20"/>
                <a:gd name="T26" fmla="*/ 0 w 1"/>
                <a:gd name="T27" fmla="*/ 5 h 20"/>
                <a:gd name="T28" fmla="*/ 0 w 1"/>
                <a:gd name="T29" fmla="*/ 5 h 20"/>
                <a:gd name="T30" fmla="*/ 0 w 1"/>
                <a:gd name="T31" fmla="*/ 5 h 20"/>
                <a:gd name="T32" fmla="*/ 0 w 1"/>
                <a:gd name="T33" fmla="*/ 5 h 20"/>
                <a:gd name="T34" fmla="*/ 0 w 1"/>
                <a:gd name="T35" fmla="*/ 5 h 20"/>
                <a:gd name="T36" fmla="*/ 0 w 1"/>
                <a:gd name="T37" fmla="*/ 5 h 20"/>
                <a:gd name="T38" fmla="*/ 0 w 1"/>
                <a:gd name="T39" fmla="*/ 5 h 20"/>
                <a:gd name="T40" fmla="*/ 0 w 1"/>
                <a:gd name="T41" fmla="*/ 5 h 20"/>
                <a:gd name="T42" fmla="*/ 0 w 1"/>
                <a:gd name="T43" fmla="*/ 5 h 20"/>
                <a:gd name="T44" fmla="*/ 0 w 1"/>
                <a:gd name="T45" fmla="*/ 5 h 20"/>
                <a:gd name="T46" fmla="*/ 0 w 1"/>
                <a:gd name="T47" fmla="*/ 5 h 20"/>
                <a:gd name="T48" fmla="*/ 0 w 1"/>
                <a:gd name="T49" fmla="*/ 5 h 20"/>
                <a:gd name="T50" fmla="*/ 0 w 1"/>
                <a:gd name="T51" fmla="*/ 5 h 20"/>
                <a:gd name="T52" fmla="*/ 0 w 1"/>
                <a:gd name="T53" fmla="*/ 5 h 20"/>
                <a:gd name="T54" fmla="*/ 0 w 1"/>
                <a:gd name="T55" fmla="*/ 5 h 20"/>
                <a:gd name="T56" fmla="*/ 0 w 1"/>
                <a:gd name="T57" fmla="*/ 5 h 20"/>
                <a:gd name="T58" fmla="*/ 0 w 1"/>
                <a:gd name="T59" fmla="*/ 5 h 20"/>
                <a:gd name="T60" fmla="*/ 0 w 1"/>
                <a:gd name="T61" fmla="*/ 5 h 20"/>
                <a:gd name="T62" fmla="*/ 0 w 1"/>
                <a:gd name="T63" fmla="*/ 0 h 20"/>
                <a:gd name="T64" fmla="*/ 0 w 1"/>
                <a:gd name="T65" fmla="*/ 0 h 20"/>
                <a:gd name="T66" fmla="*/ 0 w 1"/>
                <a:gd name="T67" fmla="*/ 0 h 20"/>
                <a:gd name="T68" fmla="*/ 0 w 1"/>
                <a:gd name="T69" fmla="*/ 0 h 20"/>
                <a:gd name="T70" fmla="*/ 0 w 1"/>
                <a:gd name="T71" fmla="*/ 0 h 20"/>
                <a:gd name="T72" fmla="*/ 0 w 1"/>
                <a:gd name="T73" fmla="*/ 0 h 20"/>
                <a:gd name="T74" fmla="*/ 0 w 1"/>
                <a:gd name="T75" fmla="*/ 0 h 20"/>
                <a:gd name="T76" fmla="*/ 0 w 1"/>
                <a:gd name="T77" fmla="*/ 0 h 20"/>
                <a:gd name="T78" fmla="*/ 0 w 1"/>
                <a:gd name="T79" fmla="*/ 0 h 20"/>
                <a:gd name="T80" fmla="*/ 0 w 1"/>
                <a:gd name="T81" fmla="*/ 0 h 20"/>
                <a:gd name="T82" fmla="*/ 0 w 1"/>
                <a:gd name="T83" fmla="*/ 0 h 20"/>
                <a:gd name="T84" fmla="*/ 0 w 1"/>
                <a:gd name="T85" fmla="*/ 0 h 20"/>
                <a:gd name="T86" fmla="*/ 0 w 1"/>
                <a:gd name="T87" fmla="*/ 0 h 20"/>
                <a:gd name="T88" fmla="*/ 0 w 1"/>
                <a:gd name="T89" fmla="*/ 0 h 20"/>
                <a:gd name="T90" fmla="*/ 0 w 1"/>
                <a:gd name="T91" fmla="*/ 0 h 20"/>
                <a:gd name="T92" fmla="*/ 0 w 1"/>
                <a:gd name="T93" fmla="*/ 0 h 20"/>
                <a:gd name="T94" fmla="*/ 0 w 1"/>
                <a:gd name="T95" fmla="*/ 0 h 20"/>
                <a:gd name="T96" fmla="*/ 0 w 1"/>
                <a:gd name="T97" fmla="*/ 0 h 20"/>
                <a:gd name="T98" fmla="*/ 0 w 1"/>
                <a:gd name="T99" fmla="*/ 0 h 20"/>
                <a:gd name="T100" fmla="*/ 0 w 1"/>
                <a:gd name="T101" fmla="*/ 0 h 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"/>
                <a:gd name="T154" fmla="*/ 0 h 20"/>
                <a:gd name="T155" fmla="*/ 1 w 1"/>
                <a:gd name="T156" fmla="*/ 20 h 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" h="20">
                  <a:moveTo>
                    <a:pt x="0" y="20"/>
                  </a:move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2" name="Freeform 527"/>
            <p:cNvSpPr>
              <a:spLocks/>
            </p:cNvSpPr>
            <p:nvPr/>
          </p:nvSpPr>
          <p:spPr bwMode="auto">
            <a:xfrm rot="-5388437">
              <a:off x="4246" y="3491"/>
              <a:ext cx="8" cy="18"/>
            </a:xfrm>
            <a:custGeom>
              <a:avLst/>
              <a:gdLst>
                <a:gd name="T0" fmla="*/ 0 w 11"/>
                <a:gd name="T1" fmla="*/ 9 h 19"/>
                <a:gd name="T2" fmla="*/ 0 w 11"/>
                <a:gd name="T3" fmla="*/ 9 h 19"/>
                <a:gd name="T4" fmla="*/ 0 w 11"/>
                <a:gd name="T5" fmla="*/ 9 h 19"/>
                <a:gd name="T6" fmla="*/ 0 w 11"/>
                <a:gd name="T7" fmla="*/ 9 h 19"/>
                <a:gd name="T8" fmla="*/ 0 w 11"/>
                <a:gd name="T9" fmla="*/ 9 h 19"/>
                <a:gd name="T10" fmla="*/ 0 w 11"/>
                <a:gd name="T11" fmla="*/ 9 h 19"/>
                <a:gd name="T12" fmla="*/ 0 w 11"/>
                <a:gd name="T13" fmla="*/ 9 h 19"/>
                <a:gd name="T14" fmla="*/ 0 w 11"/>
                <a:gd name="T15" fmla="*/ 9 h 19"/>
                <a:gd name="T16" fmla="*/ 0 w 11"/>
                <a:gd name="T17" fmla="*/ 9 h 19"/>
                <a:gd name="T18" fmla="*/ 1 w 11"/>
                <a:gd name="T19" fmla="*/ 9 h 19"/>
                <a:gd name="T20" fmla="*/ 1 w 11"/>
                <a:gd name="T21" fmla="*/ 9 h 19"/>
                <a:gd name="T22" fmla="*/ 1 w 11"/>
                <a:gd name="T23" fmla="*/ 9 h 19"/>
                <a:gd name="T24" fmla="*/ 1 w 11"/>
                <a:gd name="T25" fmla="*/ 9 h 19"/>
                <a:gd name="T26" fmla="*/ 1 w 11"/>
                <a:gd name="T27" fmla="*/ 9 h 19"/>
                <a:gd name="T28" fmla="*/ 1 w 11"/>
                <a:gd name="T29" fmla="*/ 9 h 19"/>
                <a:gd name="T30" fmla="*/ 1 w 11"/>
                <a:gd name="T31" fmla="*/ 9 h 19"/>
                <a:gd name="T32" fmla="*/ 1 w 11"/>
                <a:gd name="T33" fmla="*/ 9 h 19"/>
                <a:gd name="T34" fmla="*/ 1 w 11"/>
                <a:gd name="T35" fmla="*/ 9 h 19"/>
                <a:gd name="T36" fmla="*/ 1 w 11"/>
                <a:gd name="T37" fmla="*/ 9 h 19"/>
                <a:gd name="T38" fmla="*/ 1 w 11"/>
                <a:gd name="T39" fmla="*/ 9 h 19"/>
                <a:gd name="T40" fmla="*/ 1 w 11"/>
                <a:gd name="T41" fmla="*/ 9 h 19"/>
                <a:gd name="T42" fmla="*/ 1 w 11"/>
                <a:gd name="T43" fmla="*/ 9 h 19"/>
                <a:gd name="T44" fmla="*/ 1 w 11"/>
                <a:gd name="T45" fmla="*/ 9 h 19"/>
                <a:gd name="T46" fmla="*/ 1 w 11"/>
                <a:gd name="T47" fmla="*/ 9 h 19"/>
                <a:gd name="T48" fmla="*/ 1 w 11"/>
                <a:gd name="T49" fmla="*/ 9 h 19"/>
                <a:gd name="T50" fmla="*/ 1 w 11"/>
                <a:gd name="T51" fmla="*/ 9 h 19"/>
                <a:gd name="T52" fmla="*/ 1 w 11"/>
                <a:gd name="T53" fmla="*/ 9 h 19"/>
                <a:gd name="T54" fmla="*/ 1 w 11"/>
                <a:gd name="T55" fmla="*/ 9 h 19"/>
                <a:gd name="T56" fmla="*/ 1 w 11"/>
                <a:gd name="T57" fmla="*/ 9 h 19"/>
                <a:gd name="T58" fmla="*/ 1 w 11"/>
                <a:gd name="T59" fmla="*/ 9 h 19"/>
                <a:gd name="T60" fmla="*/ 1 w 11"/>
                <a:gd name="T61" fmla="*/ 9 h 19"/>
                <a:gd name="T62" fmla="*/ 1 w 11"/>
                <a:gd name="T63" fmla="*/ 9 h 19"/>
                <a:gd name="T64" fmla="*/ 1 w 11"/>
                <a:gd name="T65" fmla="*/ 9 h 19"/>
                <a:gd name="T66" fmla="*/ 1 w 11"/>
                <a:gd name="T67" fmla="*/ 9 h 19"/>
                <a:gd name="T68" fmla="*/ 1 w 11"/>
                <a:gd name="T69" fmla="*/ 9 h 19"/>
                <a:gd name="T70" fmla="*/ 1 w 11"/>
                <a:gd name="T71" fmla="*/ 9 h 19"/>
                <a:gd name="T72" fmla="*/ 1 w 11"/>
                <a:gd name="T73" fmla="*/ 9 h 19"/>
                <a:gd name="T74" fmla="*/ 1 w 11"/>
                <a:gd name="T75" fmla="*/ 9 h 19"/>
                <a:gd name="T76" fmla="*/ 1 w 11"/>
                <a:gd name="T77" fmla="*/ 9 h 19"/>
                <a:gd name="T78" fmla="*/ 1 w 11"/>
                <a:gd name="T79" fmla="*/ 0 h 19"/>
                <a:gd name="T80" fmla="*/ 1 w 11"/>
                <a:gd name="T81" fmla="*/ 0 h 19"/>
                <a:gd name="T82" fmla="*/ 1 w 11"/>
                <a:gd name="T83" fmla="*/ 0 h 19"/>
                <a:gd name="T84" fmla="*/ 1 w 11"/>
                <a:gd name="T85" fmla="*/ 0 h 19"/>
                <a:gd name="T86" fmla="*/ 1 w 11"/>
                <a:gd name="T87" fmla="*/ 0 h 19"/>
                <a:gd name="T88" fmla="*/ 1 w 11"/>
                <a:gd name="T89" fmla="*/ 0 h 19"/>
                <a:gd name="T90" fmla="*/ 1 w 11"/>
                <a:gd name="T91" fmla="*/ 0 h 19"/>
                <a:gd name="T92" fmla="*/ 1 w 11"/>
                <a:gd name="T93" fmla="*/ 0 h 19"/>
                <a:gd name="T94" fmla="*/ 1 w 11"/>
                <a:gd name="T95" fmla="*/ 0 h 19"/>
                <a:gd name="T96" fmla="*/ 1 w 11"/>
                <a:gd name="T97" fmla="*/ 0 h 19"/>
                <a:gd name="T98" fmla="*/ 1 w 11"/>
                <a:gd name="T99" fmla="*/ 0 h 19"/>
                <a:gd name="T100" fmla="*/ 1 w 11"/>
                <a:gd name="T101" fmla="*/ 0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19"/>
                <a:gd name="T155" fmla="*/ 11 w 11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19">
                  <a:moveTo>
                    <a:pt x="0" y="19"/>
                  </a:moveTo>
                  <a:lnTo>
                    <a:pt x="0" y="19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3" name="Freeform 528"/>
            <p:cNvSpPr>
              <a:spLocks/>
            </p:cNvSpPr>
            <p:nvPr/>
          </p:nvSpPr>
          <p:spPr bwMode="auto">
            <a:xfrm rot="-5388437">
              <a:off x="4232" y="3486"/>
              <a:ext cx="9" cy="9"/>
            </a:xfrm>
            <a:custGeom>
              <a:avLst/>
              <a:gdLst>
                <a:gd name="T0" fmla="*/ 0 w 12"/>
                <a:gd name="T1" fmla="*/ 5 h 10"/>
                <a:gd name="T2" fmla="*/ 0 w 12"/>
                <a:gd name="T3" fmla="*/ 5 h 10"/>
                <a:gd name="T4" fmla="*/ 0 w 12"/>
                <a:gd name="T5" fmla="*/ 5 h 10"/>
                <a:gd name="T6" fmla="*/ 0 w 12"/>
                <a:gd name="T7" fmla="*/ 5 h 10"/>
                <a:gd name="T8" fmla="*/ 0 w 12"/>
                <a:gd name="T9" fmla="*/ 5 h 10"/>
                <a:gd name="T10" fmla="*/ 0 w 12"/>
                <a:gd name="T11" fmla="*/ 5 h 10"/>
                <a:gd name="T12" fmla="*/ 0 w 12"/>
                <a:gd name="T13" fmla="*/ 5 h 10"/>
                <a:gd name="T14" fmla="*/ 0 w 12"/>
                <a:gd name="T15" fmla="*/ 5 h 10"/>
                <a:gd name="T16" fmla="*/ 0 w 12"/>
                <a:gd name="T17" fmla="*/ 5 h 10"/>
                <a:gd name="T18" fmla="*/ 0 w 12"/>
                <a:gd name="T19" fmla="*/ 5 h 10"/>
                <a:gd name="T20" fmla="*/ 0 w 12"/>
                <a:gd name="T21" fmla="*/ 5 h 10"/>
                <a:gd name="T22" fmla="*/ 0 w 12"/>
                <a:gd name="T23" fmla="*/ 5 h 10"/>
                <a:gd name="T24" fmla="*/ 0 w 12"/>
                <a:gd name="T25" fmla="*/ 5 h 10"/>
                <a:gd name="T26" fmla="*/ 0 w 12"/>
                <a:gd name="T27" fmla="*/ 5 h 10"/>
                <a:gd name="T28" fmla="*/ 0 w 12"/>
                <a:gd name="T29" fmla="*/ 5 h 10"/>
                <a:gd name="T30" fmla="*/ 0 w 12"/>
                <a:gd name="T31" fmla="*/ 5 h 10"/>
                <a:gd name="T32" fmla="*/ 0 w 12"/>
                <a:gd name="T33" fmla="*/ 5 h 10"/>
                <a:gd name="T34" fmla="*/ 0 w 12"/>
                <a:gd name="T35" fmla="*/ 5 h 10"/>
                <a:gd name="T36" fmla="*/ 0 w 12"/>
                <a:gd name="T37" fmla="*/ 5 h 10"/>
                <a:gd name="T38" fmla="*/ 0 w 12"/>
                <a:gd name="T39" fmla="*/ 5 h 10"/>
                <a:gd name="T40" fmla="*/ 0 w 12"/>
                <a:gd name="T41" fmla="*/ 5 h 10"/>
                <a:gd name="T42" fmla="*/ 0 w 12"/>
                <a:gd name="T43" fmla="*/ 5 h 10"/>
                <a:gd name="T44" fmla="*/ 0 w 12"/>
                <a:gd name="T45" fmla="*/ 5 h 10"/>
                <a:gd name="T46" fmla="*/ 0 w 12"/>
                <a:gd name="T47" fmla="*/ 5 h 10"/>
                <a:gd name="T48" fmla="*/ 0 w 12"/>
                <a:gd name="T49" fmla="*/ 5 h 10"/>
                <a:gd name="T50" fmla="*/ 0 w 12"/>
                <a:gd name="T51" fmla="*/ 5 h 10"/>
                <a:gd name="T52" fmla="*/ 2 w 12"/>
                <a:gd name="T53" fmla="*/ 5 h 10"/>
                <a:gd name="T54" fmla="*/ 2 w 12"/>
                <a:gd name="T55" fmla="*/ 0 h 10"/>
                <a:gd name="T56" fmla="*/ 2 w 12"/>
                <a:gd name="T57" fmla="*/ 0 h 10"/>
                <a:gd name="T58" fmla="*/ 2 w 12"/>
                <a:gd name="T59" fmla="*/ 0 h 10"/>
                <a:gd name="T60" fmla="*/ 2 w 12"/>
                <a:gd name="T61" fmla="*/ 0 h 10"/>
                <a:gd name="T62" fmla="*/ 2 w 12"/>
                <a:gd name="T63" fmla="*/ 0 h 10"/>
                <a:gd name="T64" fmla="*/ 2 w 12"/>
                <a:gd name="T65" fmla="*/ 0 h 10"/>
                <a:gd name="T66" fmla="*/ 2 w 12"/>
                <a:gd name="T67" fmla="*/ 0 h 10"/>
                <a:gd name="T68" fmla="*/ 2 w 12"/>
                <a:gd name="T69" fmla="*/ 0 h 10"/>
                <a:gd name="T70" fmla="*/ 2 w 12"/>
                <a:gd name="T71" fmla="*/ 0 h 10"/>
                <a:gd name="T72" fmla="*/ 2 w 12"/>
                <a:gd name="T73" fmla="*/ 0 h 10"/>
                <a:gd name="T74" fmla="*/ 2 w 12"/>
                <a:gd name="T75" fmla="*/ 0 h 10"/>
                <a:gd name="T76" fmla="*/ 2 w 12"/>
                <a:gd name="T77" fmla="*/ 0 h 10"/>
                <a:gd name="T78" fmla="*/ 2 w 12"/>
                <a:gd name="T79" fmla="*/ 0 h 10"/>
                <a:gd name="T80" fmla="*/ 2 w 12"/>
                <a:gd name="T81" fmla="*/ 0 h 10"/>
                <a:gd name="T82" fmla="*/ 2 w 12"/>
                <a:gd name="T83" fmla="*/ 0 h 10"/>
                <a:gd name="T84" fmla="*/ 2 w 12"/>
                <a:gd name="T85" fmla="*/ 0 h 10"/>
                <a:gd name="T86" fmla="*/ 2 w 12"/>
                <a:gd name="T87" fmla="*/ 0 h 10"/>
                <a:gd name="T88" fmla="*/ 2 w 12"/>
                <a:gd name="T89" fmla="*/ 0 h 10"/>
                <a:gd name="T90" fmla="*/ 2 w 12"/>
                <a:gd name="T91" fmla="*/ 0 h 10"/>
                <a:gd name="T92" fmla="*/ 2 w 12"/>
                <a:gd name="T93" fmla="*/ 0 h 10"/>
                <a:gd name="T94" fmla="*/ 2 w 12"/>
                <a:gd name="T95" fmla="*/ 0 h 10"/>
                <a:gd name="T96" fmla="*/ 2 w 12"/>
                <a:gd name="T97" fmla="*/ 0 h 10"/>
                <a:gd name="T98" fmla="*/ 2 w 12"/>
                <a:gd name="T99" fmla="*/ 0 h 10"/>
                <a:gd name="T100" fmla="*/ 2 w 12"/>
                <a:gd name="T101" fmla="*/ 0 h 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0"/>
                <a:gd name="T155" fmla="*/ 12 w 12"/>
                <a:gd name="T156" fmla="*/ 10 h 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0">
                  <a:moveTo>
                    <a:pt x="0" y="10"/>
                  </a:moveTo>
                  <a:lnTo>
                    <a:pt x="0" y="10"/>
                  </a:lnTo>
                  <a:lnTo>
                    <a:pt x="12" y="10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4" name="Freeform 529"/>
            <p:cNvSpPr>
              <a:spLocks/>
            </p:cNvSpPr>
            <p:nvPr/>
          </p:nvSpPr>
          <p:spPr bwMode="auto">
            <a:xfrm rot="-5388437">
              <a:off x="4223" y="3477"/>
              <a:ext cx="9" cy="9"/>
            </a:xfrm>
            <a:custGeom>
              <a:avLst/>
              <a:gdLst>
                <a:gd name="T0" fmla="*/ 0 w 12"/>
                <a:gd name="T1" fmla="*/ 5 h 10"/>
                <a:gd name="T2" fmla="*/ 0 w 12"/>
                <a:gd name="T3" fmla="*/ 5 h 10"/>
                <a:gd name="T4" fmla="*/ 0 w 12"/>
                <a:gd name="T5" fmla="*/ 5 h 10"/>
                <a:gd name="T6" fmla="*/ 0 w 12"/>
                <a:gd name="T7" fmla="*/ 5 h 10"/>
                <a:gd name="T8" fmla="*/ 0 w 12"/>
                <a:gd name="T9" fmla="*/ 5 h 10"/>
                <a:gd name="T10" fmla="*/ 0 w 12"/>
                <a:gd name="T11" fmla="*/ 5 h 10"/>
                <a:gd name="T12" fmla="*/ 0 w 12"/>
                <a:gd name="T13" fmla="*/ 5 h 10"/>
                <a:gd name="T14" fmla="*/ 0 w 12"/>
                <a:gd name="T15" fmla="*/ 5 h 10"/>
                <a:gd name="T16" fmla="*/ 0 w 12"/>
                <a:gd name="T17" fmla="*/ 5 h 10"/>
                <a:gd name="T18" fmla="*/ 0 w 12"/>
                <a:gd name="T19" fmla="*/ 5 h 10"/>
                <a:gd name="T20" fmla="*/ 0 w 12"/>
                <a:gd name="T21" fmla="*/ 5 h 10"/>
                <a:gd name="T22" fmla="*/ 0 w 12"/>
                <a:gd name="T23" fmla="*/ 5 h 10"/>
                <a:gd name="T24" fmla="*/ 0 w 12"/>
                <a:gd name="T25" fmla="*/ 5 h 10"/>
                <a:gd name="T26" fmla="*/ 0 w 12"/>
                <a:gd name="T27" fmla="*/ 5 h 10"/>
                <a:gd name="T28" fmla="*/ 0 w 12"/>
                <a:gd name="T29" fmla="*/ 5 h 10"/>
                <a:gd name="T30" fmla="*/ 0 w 12"/>
                <a:gd name="T31" fmla="*/ 5 h 10"/>
                <a:gd name="T32" fmla="*/ 0 w 12"/>
                <a:gd name="T33" fmla="*/ 5 h 10"/>
                <a:gd name="T34" fmla="*/ 0 w 12"/>
                <a:gd name="T35" fmla="*/ 5 h 10"/>
                <a:gd name="T36" fmla="*/ 0 w 12"/>
                <a:gd name="T37" fmla="*/ 5 h 10"/>
                <a:gd name="T38" fmla="*/ 0 w 12"/>
                <a:gd name="T39" fmla="*/ 5 h 10"/>
                <a:gd name="T40" fmla="*/ 0 w 12"/>
                <a:gd name="T41" fmla="*/ 5 h 10"/>
                <a:gd name="T42" fmla="*/ 0 w 12"/>
                <a:gd name="T43" fmla="*/ 5 h 10"/>
                <a:gd name="T44" fmla="*/ 0 w 12"/>
                <a:gd name="T45" fmla="*/ 5 h 10"/>
                <a:gd name="T46" fmla="*/ 0 w 12"/>
                <a:gd name="T47" fmla="*/ 5 h 10"/>
                <a:gd name="T48" fmla="*/ 0 w 12"/>
                <a:gd name="T49" fmla="*/ 5 h 10"/>
                <a:gd name="T50" fmla="*/ 0 w 12"/>
                <a:gd name="T51" fmla="*/ 5 h 10"/>
                <a:gd name="T52" fmla="*/ 0 w 12"/>
                <a:gd name="T53" fmla="*/ 5 h 10"/>
                <a:gd name="T54" fmla="*/ 0 w 12"/>
                <a:gd name="T55" fmla="*/ 5 h 10"/>
                <a:gd name="T56" fmla="*/ 0 w 12"/>
                <a:gd name="T57" fmla="*/ 5 h 10"/>
                <a:gd name="T58" fmla="*/ 0 w 12"/>
                <a:gd name="T59" fmla="*/ 5 h 10"/>
                <a:gd name="T60" fmla="*/ 0 w 12"/>
                <a:gd name="T61" fmla="*/ 5 h 10"/>
                <a:gd name="T62" fmla="*/ 0 w 12"/>
                <a:gd name="T63" fmla="*/ 5 h 10"/>
                <a:gd name="T64" fmla="*/ 0 w 12"/>
                <a:gd name="T65" fmla="*/ 5 h 10"/>
                <a:gd name="T66" fmla="*/ 0 w 12"/>
                <a:gd name="T67" fmla="*/ 5 h 10"/>
                <a:gd name="T68" fmla="*/ 0 w 12"/>
                <a:gd name="T69" fmla="*/ 5 h 10"/>
                <a:gd name="T70" fmla="*/ 0 w 12"/>
                <a:gd name="T71" fmla="*/ 5 h 10"/>
                <a:gd name="T72" fmla="*/ 0 w 12"/>
                <a:gd name="T73" fmla="*/ 5 h 10"/>
                <a:gd name="T74" fmla="*/ 0 w 12"/>
                <a:gd name="T75" fmla="*/ 5 h 10"/>
                <a:gd name="T76" fmla="*/ 0 w 12"/>
                <a:gd name="T77" fmla="*/ 0 h 10"/>
                <a:gd name="T78" fmla="*/ 0 w 12"/>
                <a:gd name="T79" fmla="*/ 0 h 10"/>
                <a:gd name="T80" fmla="*/ 0 w 12"/>
                <a:gd name="T81" fmla="*/ 0 h 10"/>
                <a:gd name="T82" fmla="*/ 0 w 12"/>
                <a:gd name="T83" fmla="*/ 0 h 10"/>
                <a:gd name="T84" fmla="*/ 0 w 12"/>
                <a:gd name="T85" fmla="*/ 0 h 10"/>
                <a:gd name="T86" fmla="*/ 2 w 12"/>
                <a:gd name="T87" fmla="*/ 0 h 10"/>
                <a:gd name="T88" fmla="*/ 2 w 12"/>
                <a:gd name="T89" fmla="*/ 0 h 10"/>
                <a:gd name="T90" fmla="*/ 2 w 12"/>
                <a:gd name="T91" fmla="*/ 0 h 10"/>
                <a:gd name="T92" fmla="*/ 2 w 12"/>
                <a:gd name="T93" fmla="*/ 0 h 10"/>
                <a:gd name="T94" fmla="*/ 2 w 12"/>
                <a:gd name="T95" fmla="*/ 0 h 10"/>
                <a:gd name="T96" fmla="*/ 2 w 12"/>
                <a:gd name="T97" fmla="*/ 0 h 10"/>
                <a:gd name="T98" fmla="*/ 2 w 12"/>
                <a:gd name="T99" fmla="*/ 0 h 10"/>
                <a:gd name="T100" fmla="*/ 2 w 12"/>
                <a:gd name="T101" fmla="*/ 0 h 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0"/>
                <a:gd name="T155" fmla="*/ 12 w 12"/>
                <a:gd name="T156" fmla="*/ 10 h 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0">
                  <a:moveTo>
                    <a:pt x="0" y="1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5" name="Freeform 530"/>
            <p:cNvSpPr>
              <a:spLocks/>
            </p:cNvSpPr>
            <p:nvPr/>
          </p:nvSpPr>
          <p:spPr bwMode="auto">
            <a:xfrm rot="-5388437">
              <a:off x="4224" y="3477"/>
              <a:ext cx="0" cy="1"/>
            </a:xfrm>
            <a:custGeom>
              <a:avLst/>
              <a:gdLst>
                <a:gd name="T0" fmla="*/ 0 h 1"/>
                <a:gd name="T1" fmla="*/ 0 h 1"/>
                <a:gd name="T2" fmla="*/ 0 h 1"/>
                <a:gd name="T3" fmla="*/ 0 h 1"/>
                <a:gd name="T4" fmla="*/ 0 h 1"/>
                <a:gd name="T5" fmla="*/ 0 h 1"/>
                <a:gd name="T6" fmla="*/ 0 h 1"/>
                <a:gd name="T7" fmla="*/ 0 h 1"/>
                <a:gd name="T8" fmla="*/ 0 h 1"/>
                <a:gd name="T9" fmla="*/ 0 h 1"/>
                <a:gd name="T10" fmla="*/ 0 h 1"/>
                <a:gd name="T11" fmla="*/ 0 h 1"/>
                <a:gd name="T12" fmla="*/ 0 h 1"/>
                <a:gd name="T13" fmla="*/ 0 h 1"/>
                <a:gd name="T14" fmla="*/ 0 h 1"/>
                <a:gd name="T15" fmla="*/ 0 h 1"/>
                <a:gd name="T16" fmla="*/ 0 h 1"/>
                <a:gd name="T17" fmla="*/ 0 h 1"/>
                <a:gd name="T18" fmla="*/ 0 h 1"/>
                <a:gd name="T19" fmla="*/ 0 h 1"/>
                <a:gd name="T20" fmla="*/ 0 h 1"/>
                <a:gd name="T21" fmla="*/ 0 h 1"/>
                <a:gd name="T22" fmla="*/ 0 h 1"/>
                <a:gd name="T23" fmla="*/ 0 h 1"/>
                <a:gd name="T24" fmla="*/ 0 h 1"/>
                <a:gd name="T25" fmla="*/ 0 h 1"/>
                <a:gd name="T26" fmla="*/ 0 h 1"/>
                <a:gd name="T27" fmla="*/ 0 h 1"/>
                <a:gd name="T28" fmla="*/ 0 h 1"/>
                <a:gd name="T29" fmla="*/ 0 h 1"/>
                <a:gd name="T30" fmla="*/ 0 h 1"/>
                <a:gd name="T31" fmla="*/ 0 h 1"/>
                <a:gd name="T32" fmla="*/ 0 h 1"/>
                <a:gd name="T33" fmla="*/ 0 h 1"/>
                <a:gd name="T34" fmla="*/ 0 h 1"/>
                <a:gd name="T35" fmla="*/ 0 h 1"/>
                <a:gd name="T36" fmla="*/ 0 h 1"/>
                <a:gd name="T37" fmla="*/ 0 h 1"/>
                <a:gd name="T38" fmla="*/ 0 h 1"/>
                <a:gd name="T39" fmla="*/ 0 h 1"/>
                <a:gd name="T40" fmla="*/ 0 h 1"/>
                <a:gd name="T41" fmla="*/ 0 h 1"/>
                <a:gd name="T42" fmla="*/ 0 h 1"/>
                <a:gd name="T43" fmla="*/ 0 h 1"/>
                <a:gd name="T44" fmla="*/ 0 h 1"/>
                <a:gd name="T45" fmla="*/ 0 h 1"/>
                <a:gd name="T46" fmla="*/ 0 h 1"/>
                <a:gd name="T47" fmla="*/ 0 h 1"/>
                <a:gd name="T48" fmla="*/ 0 h 1"/>
                <a:gd name="T49" fmla="*/ 0 h 1"/>
                <a:gd name="T50" fmla="*/ 0 h 1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h 1"/>
                <a:gd name="T103" fmla="*/ 1 h 1"/>
              </a:gdLst>
              <a:ahLst/>
              <a:cxnLst>
                <a:cxn ang="T51">
                  <a:pos x="0" y="T0"/>
                </a:cxn>
                <a:cxn ang="T52">
                  <a:pos x="0" y="T1"/>
                </a:cxn>
                <a:cxn ang="T53">
                  <a:pos x="0" y="T2"/>
                </a:cxn>
                <a:cxn ang="T54">
                  <a:pos x="0" y="T3"/>
                </a:cxn>
                <a:cxn ang="T55">
                  <a:pos x="0" y="T4"/>
                </a:cxn>
                <a:cxn ang="T56">
                  <a:pos x="0" y="T5"/>
                </a:cxn>
                <a:cxn ang="T57">
                  <a:pos x="0" y="T6"/>
                </a:cxn>
                <a:cxn ang="T58">
                  <a:pos x="0" y="T7"/>
                </a:cxn>
                <a:cxn ang="T59">
                  <a:pos x="0" y="T8"/>
                </a:cxn>
                <a:cxn ang="T60">
                  <a:pos x="0" y="T9"/>
                </a:cxn>
                <a:cxn ang="T61">
                  <a:pos x="0" y="T10"/>
                </a:cxn>
                <a:cxn ang="T62">
                  <a:pos x="0" y="T11"/>
                </a:cxn>
                <a:cxn ang="T63">
                  <a:pos x="0" y="T12"/>
                </a:cxn>
                <a:cxn ang="T64">
                  <a:pos x="0" y="T13"/>
                </a:cxn>
                <a:cxn ang="T65">
                  <a:pos x="0" y="T14"/>
                </a:cxn>
                <a:cxn ang="T66">
                  <a:pos x="0" y="T15"/>
                </a:cxn>
                <a:cxn ang="T67">
                  <a:pos x="0" y="T16"/>
                </a:cxn>
                <a:cxn ang="T68">
                  <a:pos x="0" y="T17"/>
                </a:cxn>
                <a:cxn ang="T69">
                  <a:pos x="0" y="T18"/>
                </a:cxn>
                <a:cxn ang="T70">
                  <a:pos x="0" y="T19"/>
                </a:cxn>
                <a:cxn ang="T71">
                  <a:pos x="0" y="T20"/>
                </a:cxn>
                <a:cxn ang="T72">
                  <a:pos x="0" y="T21"/>
                </a:cxn>
                <a:cxn ang="T73">
                  <a:pos x="0" y="T22"/>
                </a:cxn>
                <a:cxn ang="T74">
                  <a:pos x="0" y="T23"/>
                </a:cxn>
                <a:cxn ang="T75">
                  <a:pos x="0" y="T24"/>
                </a:cxn>
                <a:cxn ang="T76">
                  <a:pos x="0" y="T25"/>
                </a:cxn>
                <a:cxn ang="T77">
                  <a:pos x="0" y="T26"/>
                </a:cxn>
                <a:cxn ang="T78">
                  <a:pos x="0" y="T27"/>
                </a:cxn>
                <a:cxn ang="T79">
                  <a:pos x="0" y="T28"/>
                </a:cxn>
                <a:cxn ang="T80">
                  <a:pos x="0" y="T29"/>
                </a:cxn>
                <a:cxn ang="T81">
                  <a:pos x="0" y="T30"/>
                </a:cxn>
                <a:cxn ang="T82">
                  <a:pos x="0" y="T31"/>
                </a:cxn>
                <a:cxn ang="T83">
                  <a:pos x="0" y="T32"/>
                </a:cxn>
                <a:cxn ang="T84">
                  <a:pos x="0" y="T33"/>
                </a:cxn>
                <a:cxn ang="T85">
                  <a:pos x="0" y="T34"/>
                </a:cxn>
                <a:cxn ang="T86">
                  <a:pos x="0" y="T35"/>
                </a:cxn>
                <a:cxn ang="T87">
                  <a:pos x="0" y="T36"/>
                </a:cxn>
                <a:cxn ang="T88">
                  <a:pos x="0" y="T37"/>
                </a:cxn>
                <a:cxn ang="T89">
                  <a:pos x="0" y="T38"/>
                </a:cxn>
                <a:cxn ang="T90">
                  <a:pos x="0" y="T39"/>
                </a:cxn>
                <a:cxn ang="T91">
                  <a:pos x="0" y="T40"/>
                </a:cxn>
                <a:cxn ang="T92">
                  <a:pos x="0" y="T41"/>
                </a:cxn>
                <a:cxn ang="T93">
                  <a:pos x="0" y="T42"/>
                </a:cxn>
                <a:cxn ang="T94">
                  <a:pos x="0" y="T43"/>
                </a:cxn>
                <a:cxn ang="T95">
                  <a:pos x="0" y="T44"/>
                </a:cxn>
                <a:cxn ang="T96">
                  <a:pos x="0" y="T45"/>
                </a:cxn>
                <a:cxn ang="T97">
                  <a:pos x="0" y="T46"/>
                </a:cxn>
                <a:cxn ang="T98">
                  <a:pos x="0" y="T47"/>
                </a:cxn>
                <a:cxn ang="T99">
                  <a:pos x="0" y="T48"/>
                </a:cxn>
                <a:cxn ang="T100">
                  <a:pos x="0" y="T49"/>
                </a:cxn>
                <a:cxn ang="T101">
                  <a:pos x="0" y="T50"/>
                </a:cxn>
              </a:cxnLst>
              <a:rect l="0" t="T102" r="0" b="T103"/>
              <a:pathLst>
                <a:path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6" name="Freeform 531"/>
            <p:cNvSpPr>
              <a:spLocks/>
            </p:cNvSpPr>
            <p:nvPr/>
          </p:nvSpPr>
          <p:spPr bwMode="auto">
            <a:xfrm rot="-5388437">
              <a:off x="4220" y="3473"/>
              <a:ext cx="8" cy="1"/>
            </a:xfrm>
            <a:custGeom>
              <a:avLst/>
              <a:gdLst>
                <a:gd name="T0" fmla="*/ 0 w 11"/>
                <a:gd name="T1" fmla="*/ 0 h 1"/>
                <a:gd name="T2" fmla="*/ 0 w 11"/>
                <a:gd name="T3" fmla="*/ 0 h 1"/>
                <a:gd name="T4" fmla="*/ 0 w 11"/>
                <a:gd name="T5" fmla="*/ 0 h 1"/>
                <a:gd name="T6" fmla="*/ 0 w 11"/>
                <a:gd name="T7" fmla="*/ 0 h 1"/>
                <a:gd name="T8" fmla="*/ 0 w 11"/>
                <a:gd name="T9" fmla="*/ 0 h 1"/>
                <a:gd name="T10" fmla="*/ 0 w 11"/>
                <a:gd name="T11" fmla="*/ 0 h 1"/>
                <a:gd name="T12" fmla="*/ 0 w 11"/>
                <a:gd name="T13" fmla="*/ 0 h 1"/>
                <a:gd name="T14" fmla="*/ 0 w 11"/>
                <a:gd name="T15" fmla="*/ 0 h 1"/>
                <a:gd name="T16" fmla="*/ 0 w 11"/>
                <a:gd name="T17" fmla="*/ 0 h 1"/>
                <a:gd name="T18" fmla="*/ 0 w 11"/>
                <a:gd name="T19" fmla="*/ 0 h 1"/>
                <a:gd name="T20" fmla="*/ 0 w 11"/>
                <a:gd name="T21" fmla="*/ 0 h 1"/>
                <a:gd name="T22" fmla="*/ 0 w 11"/>
                <a:gd name="T23" fmla="*/ 0 h 1"/>
                <a:gd name="T24" fmla="*/ 0 w 11"/>
                <a:gd name="T25" fmla="*/ 0 h 1"/>
                <a:gd name="T26" fmla="*/ 0 w 11"/>
                <a:gd name="T27" fmla="*/ 0 h 1"/>
                <a:gd name="T28" fmla="*/ 0 w 11"/>
                <a:gd name="T29" fmla="*/ 0 h 1"/>
                <a:gd name="T30" fmla="*/ 0 w 11"/>
                <a:gd name="T31" fmla="*/ 0 h 1"/>
                <a:gd name="T32" fmla="*/ 0 w 11"/>
                <a:gd name="T33" fmla="*/ 0 h 1"/>
                <a:gd name="T34" fmla="*/ 0 w 11"/>
                <a:gd name="T35" fmla="*/ 0 h 1"/>
                <a:gd name="T36" fmla="*/ 0 w 11"/>
                <a:gd name="T37" fmla="*/ 0 h 1"/>
                <a:gd name="T38" fmla="*/ 0 w 11"/>
                <a:gd name="T39" fmla="*/ 0 h 1"/>
                <a:gd name="T40" fmla="*/ 0 w 11"/>
                <a:gd name="T41" fmla="*/ 0 h 1"/>
                <a:gd name="T42" fmla="*/ 0 w 11"/>
                <a:gd name="T43" fmla="*/ 0 h 1"/>
                <a:gd name="T44" fmla="*/ 1 w 11"/>
                <a:gd name="T45" fmla="*/ 0 h 1"/>
                <a:gd name="T46" fmla="*/ 1 w 11"/>
                <a:gd name="T47" fmla="*/ 0 h 1"/>
                <a:gd name="T48" fmla="*/ 1 w 11"/>
                <a:gd name="T49" fmla="*/ 0 h 1"/>
                <a:gd name="T50" fmla="*/ 1 w 11"/>
                <a:gd name="T51" fmla="*/ 0 h 1"/>
                <a:gd name="T52" fmla="*/ 1 w 11"/>
                <a:gd name="T53" fmla="*/ 0 h 1"/>
                <a:gd name="T54" fmla="*/ 1 w 11"/>
                <a:gd name="T55" fmla="*/ 0 h 1"/>
                <a:gd name="T56" fmla="*/ 1 w 11"/>
                <a:gd name="T57" fmla="*/ 0 h 1"/>
                <a:gd name="T58" fmla="*/ 1 w 11"/>
                <a:gd name="T59" fmla="*/ 0 h 1"/>
                <a:gd name="T60" fmla="*/ 1 w 11"/>
                <a:gd name="T61" fmla="*/ 0 h 1"/>
                <a:gd name="T62" fmla="*/ 1 w 11"/>
                <a:gd name="T63" fmla="*/ 0 h 1"/>
                <a:gd name="T64" fmla="*/ 1 w 11"/>
                <a:gd name="T65" fmla="*/ 0 h 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"/>
                <a:gd name="T100" fmla="*/ 0 h 1"/>
                <a:gd name="T101" fmla="*/ 11 w 11"/>
                <a:gd name="T102" fmla="*/ 1 h 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" h="1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7" name="Freeform 532"/>
            <p:cNvSpPr>
              <a:spLocks/>
            </p:cNvSpPr>
            <p:nvPr/>
          </p:nvSpPr>
          <p:spPr bwMode="auto">
            <a:xfrm rot="-5388437">
              <a:off x="4228" y="3465"/>
              <a:ext cx="0" cy="9"/>
            </a:xfrm>
            <a:custGeom>
              <a:avLst/>
              <a:gdLst>
                <a:gd name="T0" fmla="*/ 0 h 10"/>
                <a:gd name="T1" fmla="*/ 0 h 10"/>
                <a:gd name="T2" fmla="*/ 0 h 10"/>
                <a:gd name="T3" fmla="*/ 0 h 10"/>
                <a:gd name="T4" fmla="*/ 0 h 10"/>
                <a:gd name="T5" fmla="*/ 0 h 10"/>
                <a:gd name="T6" fmla="*/ 0 h 10"/>
                <a:gd name="T7" fmla="*/ 0 h 10"/>
                <a:gd name="T8" fmla="*/ 0 h 10"/>
                <a:gd name="T9" fmla="*/ 0 h 10"/>
                <a:gd name="T10" fmla="*/ 0 h 10"/>
                <a:gd name="T11" fmla="*/ 0 h 10"/>
                <a:gd name="T12" fmla="*/ 0 h 10"/>
                <a:gd name="T13" fmla="*/ 0 h 10"/>
                <a:gd name="T14" fmla="*/ 0 h 10"/>
                <a:gd name="T15" fmla="*/ 0 h 10"/>
                <a:gd name="T16" fmla="*/ 5 h 10"/>
                <a:gd name="T17" fmla="*/ 5 h 10"/>
                <a:gd name="T18" fmla="*/ 5 h 10"/>
                <a:gd name="T19" fmla="*/ 5 h 10"/>
                <a:gd name="T20" fmla="*/ 5 h 10"/>
                <a:gd name="T21" fmla="*/ 5 h 10"/>
                <a:gd name="T22" fmla="*/ 5 h 10"/>
                <a:gd name="T23" fmla="*/ 5 h 10"/>
                <a:gd name="T24" fmla="*/ 5 h 10"/>
                <a:gd name="T25" fmla="*/ 5 h 10"/>
                <a:gd name="T26" fmla="*/ 5 h 10"/>
                <a:gd name="T27" fmla="*/ 5 h 10"/>
                <a:gd name="T28" fmla="*/ 5 h 10"/>
                <a:gd name="T29" fmla="*/ 5 h 10"/>
                <a:gd name="T30" fmla="*/ 5 h 10"/>
                <a:gd name="T31" fmla="*/ 5 h 10"/>
                <a:gd name="T32" fmla="*/ 5 h 10"/>
                <a:gd name="T33" fmla="*/ 5 h 10"/>
                <a:gd name="T34" fmla="*/ 5 h 10"/>
                <a:gd name="T35" fmla="*/ 5 h 10"/>
                <a:gd name="T36" fmla="*/ 5 h 10"/>
                <a:gd name="T37" fmla="*/ 5 h 10"/>
                <a:gd name="T38" fmla="*/ 5 h 10"/>
                <a:gd name="T39" fmla="*/ 5 h 10"/>
                <a:gd name="T40" fmla="*/ 5 h 10"/>
                <a:gd name="T41" fmla="*/ 5 h 10"/>
                <a:gd name="T42" fmla="*/ 5 h 10"/>
                <a:gd name="T43" fmla="*/ 5 h 10"/>
                <a:gd name="T44" fmla="*/ 5 h 10"/>
                <a:gd name="T45" fmla="*/ 5 h 10"/>
                <a:gd name="T46" fmla="*/ 5 h 10"/>
                <a:gd name="T47" fmla="*/ 5 h 10"/>
                <a:gd name="T48" fmla="*/ 5 h 10"/>
                <a:gd name="T49" fmla="*/ 5 h 10"/>
                <a:gd name="T50" fmla="*/ 5 h 10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h 10"/>
                <a:gd name="T103" fmla="*/ 10 h 10"/>
              </a:gdLst>
              <a:ahLst/>
              <a:cxnLst>
                <a:cxn ang="T51">
                  <a:pos x="0" y="T0"/>
                </a:cxn>
                <a:cxn ang="T52">
                  <a:pos x="0" y="T1"/>
                </a:cxn>
                <a:cxn ang="T53">
                  <a:pos x="0" y="T2"/>
                </a:cxn>
                <a:cxn ang="T54">
                  <a:pos x="0" y="T3"/>
                </a:cxn>
                <a:cxn ang="T55">
                  <a:pos x="0" y="T4"/>
                </a:cxn>
                <a:cxn ang="T56">
                  <a:pos x="0" y="T5"/>
                </a:cxn>
                <a:cxn ang="T57">
                  <a:pos x="0" y="T6"/>
                </a:cxn>
                <a:cxn ang="T58">
                  <a:pos x="0" y="T7"/>
                </a:cxn>
                <a:cxn ang="T59">
                  <a:pos x="0" y="T8"/>
                </a:cxn>
                <a:cxn ang="T60">
                  <a:pos x="0" y="T9"/>
                </a:cxn>
                <a:cxn ang="T61">
                  <a:pos x="0" y="T10"/>
                </a:cxn>
                <a:cxn ang="T62">
                  <a:pos x="0" y="T11"/>
                </a:cxn>
                <a:cxn ang="T63">
                  <a:pos x="0" y="T12"/>
                </a:cxn>
                <a:cxn ang="T64">
                  <a:pos x="0" y="T13"/>
                </a:cxn>
                <a:cxn ang="T65">
                  <a:pos x="0" y="T14"/>
                </a:cxn>
                <a:cxn ang="T66">
                  <a:pos x="0" y="T15"/>
                </a:cxn>
                <a:cxn ang="T67">
                  <a:pos x="0" y="T16"/>
                </a:cxn>
                <a:cxn ang="T68">
                  <a:pos x="0" y="T17"/>
                </a:cxn>
                <a:cxn ang="T69">
                  <a:pos x="0" y="T18"/>
                </a:cxn>
                <a:cxn ang="T70">
                  <a:pos x="0" y="T19"/>
                </a:cxn>
                <a:cxn ang="T71">
                  <a:pos x="0" y="T20"/>
                </a:cxn>
                <a:cxn ang="T72">
                  <a:pos x="0" y="T21"/>
                </a:cxn>
                <a:cxn ang="T73">
                  <a:pos x="0" y="T22"/>
                </a:cxn>
                <a:cxn ang="T74">
                  <a:pos x="0" y="T23"/>
                </a:cxn>
                <a:cxn ang="T75">
                  <a:pos x="0" y="T24"/>
                </a:cxn>
                <a:cxn ang="T76">
                  <a:pos x="0" y="T25"/>
                </a:cxn>
                <a:cxn ang="T77">
                  <a:pos x="0" y="T26"/>
                </a:cxn>
                <a:cxn ang="T78">
                  <a:pos x="0" y="T27"/>
                </a:cxn>
                <a:cxn ang="T79">
                  <a:pos x="0" y="T28"/>
                </a:cxn>
                <a:cxn ang="T80">
                  <a:pos x="0" y="T29"/>
                </a:cxn>
                <a:cxn ang="T81">
                  <a:pos x="0" y="T30"/>
                </a:cxn>
                <a:cxn ang="T82">
                  <a:pos x="0" y="T31"/>
                </a:cxn>
                <a:cxn ang="T83">
                  <a:pos x="0" y="T32"/>
                </a:cxn>
                <a:cxn ang="T84">
                  <a:pos x="0" y="T33"/>
                </a:cxn>
                <a:cxn ang="T85">
                  <a:pos x="0" y="T34"/>
                </a:cxn>
                <a:cxn ang="T86">
                  <a:pos x="0" y="T35"/>
                </a:cxn>
                <a:cxn ang="T87">
                  <a:pos x="0" y="T36"/>
                </a:cxn>
                <a:cxn ang="T88">
                  <a:pos x="0" y="T37"/>
                </a:cxn>
                <a:cxn ang="T89">
                  <a:pos x="0" y="T38"/>
                </a:cxn>
                <a:cxn ang="T90">
                  <a:pos x="0" y="T39"/>
                </a:cxn>
                <a:cxn ang="T91">
                  <a:pos x="0" y="T40"/>
                </a:cxn>
                <a:cxn ang="T92">
                  <a:pos x="0" y="T41"/>
                </a:cxn>
                <a:cxn ang="T93">
                  <a:pos x="0" y="T42"/>
                </a:cxn>
                <a:cxn ang="T94">
                  <a:pos x="0" y="T43"/>
                </a:cxn>
                <a:cxn ang="T95">
                  <a:pos x="0" y="T44"/>
                </a:cxn>
                <a:cxn ang="T96">
                  <a:pos x="0" y="T45"/>
                </a:cxn>
                <a:cxn ang="T97">
                  <a:pos x="0" y="T46"/>
                </a:cxn>
                <a:cxn ang="T98">
                  <a:pos x="0" y="T47"/>
                </a:cxn>
                <a:cxn ang="T99">
                  <a:pos x="0" y="T48"/>
                </a:cxn>
                <a:cxn ang="T100">
                  <a:pos x="0" y="T49"/>
                </a:cxn>
                <a:cxn ang="T101">
                  <a:pos x="0" y="T50"/>
                </a:cxn>
              </a:cxnLst>
              <a:rect l="0" t="T102" r="0" b="T103"/>
              <a:pathLst>
                <a:path h="1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8" name="Freeform 533"/>
            <p:cNvSpPr>
              <a:spLocks/>
            </p:cNvSpPr>
            <p:nvPr/>
          </p:nvSpPr>
          <p:spPr bwMode="auto">
            <a:xfrm rot="-5388437">
              <a:off x="4233" y="3461"/>
              <a:ext cx="8" cy="9"/>
            </a:xfrm>
            <a:custGeom>
              <a:avLst/>
              <a:gdLst>
                <a:gd name="T0" fmla="*/ 0 w 12"/>
                <a:gd name="T1" fmla="*/ 0 h 10"/>
                <a:gd name="T2" fmla="*/ 0 w 12"/>
                <a:gd name="T3" fmla="*/ 0 h 10"/>
                <a:gd name="T4" fmla="*/ 0 w 12"/>
                <a:gd name="T5" fmla="*/ 0 h 10"/>
                <a:gd name="T6" fmla="*/ 0 w 12"/>
                <a:gd name="T7" fmla="*/ 0 h 10"/>
                <a:gd name="T8" fmla="*/ 0 w 12"/>
                <a:gd name="T9" fmla="*/ 0 h 10"/>
                <a:gd name="T10" fmla="*/ 0 w 12"/>
                <a:gd name="T11" fmla="*/ 0 h 10"/>
                <a:gd name="T12" fmla="*/ 0 w 12"/>
                <a:gd name="T13" fmla="*/ 0 h 10"/>
                <a:gd name="T14" fmla="*/ 1 w 12"/>
                <a:gd name="T15" fmla="*/ 0 h 10"/>
                <a:gd name="T16" fmla="*/ 1 w 12"/>
                <a:gd name="T17" fmla="*/ 0 h 10"/>
                <a:gd name="T18" fmla="*/ 1 w 12"/>
                <a:gd name="T19" fmla="*/ 0 h 10"/>
                <a:gd name="T20" fmla="*/ 1 w 12"/>
                <a:gd name="T21" fmla="*/ 0 h 10"/>
                <a:gd name="T22" fmla="*/ 1 w 12"/>
                <a:gd name="T23" fmla="*/ 0 h 10"/>
                <a:gd name="T24" fmla="*/ 1 w 12"/>
                <a:gd name="T25" fmla="*/ 0 h 10"/>
                <a:gd name="T26" fmla="*/ 1 w 12"/>
                <a:gd name="T27" fmla="*/ 0 h 10"/>
                <a:gd name="T28" fmla="*/ 1 w 12"/>
                <a:gd name="T29" fmla="*/ 0 h 10"/>
                <a:gd name="T30" fmla="*/ 1 w 12"/>
                <a:gd name="T31" fmla="*/ 0 h 10"/>
                <a:gd name="T32" fmla="*/ 1 w 12"/>
                <a:gd name="T33" fmla="*/ 0 h 10"/>
                <a:gd name="T34" fmla="*/ 1 w 12"/>
                <a:gd name="T35" fmla="*/ 0 h 10"/>
                <a:gd name="T36" fmla="*/ 1 w 12"/>
                <a:gd name="T37" fmla="*/ 0 h 10"/>
                <a:gd name="T38" fmla="*/ 1 w 12"/>
                <a:gd name="T39" fmla="*/ 0 h 10"/>
                <a:gd name="T40" fmla="*/ 1 w 12"/>
                <a:gd name="T41" fmla="*/ 0 h 10"/>
                <a:gd name="T42" fmla="*/ 1 w 12"/>
                <a:gd name="T43" fmla="*/ 0 h 10"/>
                <a:gd name="T44" fmla="*/ 1 w 12"/>
                <a:gd name="T45" fmla="*/ 0 h 10"/>
                <a:gd name="T46" fmla="*/ 1 w 12"/>
                <a:gd name="T47" fmla="*/ 0 h 10"/>
                <a:gd name="T48" fmla="*/ 1 w 12"/>
                <a:gd name="T49" fmla="*/ 0 h 10"/>
                <a:gd name="T50" fmla="*/ 1 w 12"/>
                <a:gd name="T51" fmla="*/ 0 h 10"/>
                <a:gd name="T52" fmla="*/ 1 w 12"/>
                <a:gd name="T53" fmla="*/ 5 h 10"/>
                <a:gd name="T54" fmla="*/ 1 w 12"/>
                <a:gd name="T55" fmla="*/ 5 h 10"/>
                <a:gd name="T56" fmla="*/ 1 w 12"/>
                <a:gd name="T57" fmla="*/ 5 h 10"/>
                <a:gd name="T58" fmla="*/ 1 w 12"/>
                <a:gd name="T59" fmla="*/ 5 h 10"/>
                <a:gd name="T60" fmla="*/ 1 w 12"/>
                <a:gd name="T61" fmla="*/ 5 h 10"/>
                <a:gd name="T62" fmla="*/ 1 w 12"/>
                <a:gd name="T63" fmla="*/ 5 h 10"/>
                <a:gd name="T64" fmla="*/ 1 w 12"/>
                <a:gd name="T65" fmla="*/ 5 h 10"/>
                <a:gd name="T66" fmla="*/ 1 w 12"/>
                <a:gd name="T67" fmla="*/ 5 h 10"/>
                <a:gd name="T68" fmla="*/ 1 w 12"/>
                <a:gd name="T69" fmla="*/ 5 h 10"/>
                <a:gd name="T70" fmla="*/ 1 w 12"/>
                <a:gd name="T71" fmla="*/ 5 h 10"/>
                <a:gd name="T72" fmla="*/ 1 w 12"/>
                <a:gd name="T73" fmla="*/ 5 h 10"/>
                <a:gd name="T74" fmla="*/ 1 w 12"/>
                <a:gd name="T75" fmla="*/ 5 h 10"/>
                <a:gd name="T76" fmla="*/ 1 w 12"/>
                <a:gd name="T77" fmla="*/ 5 h 10"/>
                <a:gd name="T78" fmla="*/ 1 w 12"/>
                <a:gd name="T79" fmla="*/ 5 h 10"/>
                <a:gd name="T80" fmla="*/ 1 w 12"/>
                <a:gd name="T81" fmla="*/ 5 h 10"/>
                <a:gd name="T82" fmla="*/ 1 w 12"/>
                <a:gd name="T83" fmla="*/ 5 h 10"/>
                <a:gd name="T84" fmla="*/ 1 w 12"/>
                <a:gd name="T85" fmla="*/ 5 h 10"/>
                <a:gd name="T86" fmla="*/ 1 w 12"/>
                <a:gd name="T87" fmla="*/ 5 h 10"/>
                <a:gd name="T88" fmla="*/ 1 w 12"/>
                <a:gd name="T89" fmla="*/ 5 h 10"/>
                <a:gd name="T90" fmla="*/ 1 w 12"/>
                <a:gd name="T91" fmla="*/ 5 h 10"/>
                <a:gd name="T92" fmla="*/ 1 w 12"/>
                <a:gd name="T93" fmla="*/ 5 h 10"/>
                <a:gd name="T94" fmla="*/ 1 w 12"/>
                <a:gd name="T95" fmla="*/ 5 h 10"/>
                <a:gd name="T96" fmla="*/ 1 w 12"/>
                <a:gd name="T97" fmla="*/ 5 h 10"/>
                <a:gd name="T98" fmla="*/ 1 w 12"/>
                <a:gd name="T99" fmla="*/ 5 h 10"/>
                <a:gd name="T100" fmla="*/ 1 w 12"/>
                <a:gd name="T101" fmla="*/ 5 h 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0"/>
                <a:gd name="T155" fmla="*/ 12 w 12"/>
                <a:gd name="T156" fmla="*/ 10 h 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0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1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9" name="Freeform 534"/>
            <p:cNvSpPr>
              <a:spLocks/>
            </p:cNvSpPr>
            <p:nvPr/>
          </p:nvSpPr>
          <p:spPr bwMode="auto">
            <a:xfrm rot="-5388437">
              <a:off x="4246" y="3449"/>
              <a:ext cx="8" cy="18"/>
            </a:xfrm>
            <a:custGeom>
              <a:avLst/>
              <a:gdLst>
                <a:gd name="T0" fmla="*/ 0 w 11"/>
                <a:gd name="T1" fmla="*/ 0 h 19"/>
                <a:gd name="T2" fmla="*/ 0 w 11"/>
                <a:gd name="T3" fmla="*/ 0 h 19"/>
                <a:gd name="T4" fmla="*/ 0 w 11"/>
                <a:gd name="T5" fmla="*/ 0 h 19"/>
                <a:gd name="T6" fmla="*/ 0 w 11"/>
                <a:gd name="T7" fmla="*/ 0 h 19"/>
                <a:gd name="T8" fmla="*/ 0 w 11"/>
                <a:gd name="T9" fmla="*/ 0 h 19"/>
                <a:gd name="T10" fmla="*/ 0 w 11"/>
                <a:gd name="T11" fmla="*/ 0 h 19"/>
                <a:gd name="T12" fmla="*/ 0 w 11"/>
                <a:gd name="T13" fmla="*/ 0 h 19"/>
                <a:gd name="T14" fmla="*/ 0 w 11"/>
                <a:gd name="T15" fmla="*/ 0 h 19"/>
                <a:gd name="T16" fmla="*/ 0 w 11"/>
                <a:gd name="T17" fmla="*/ 0 h 19"/>
                <a:gd name="T18" fmla="*/ 0 w 11"/>
                <a:gd name="T19" fmla="*/ 0 h 19"/>
                <a:gd name="T20" fmla="*/ 0 w 11"/>
                <a:gd name="T21" fmla="*/ 0 h 19"/>
                <a:gd name="T22" fmla="*/ 0 w 11"/>
                <a:gd name="T23" fmla="*/ 0 h 19"/>
                <a:gd name="T24" fmla="*/ 0 w 11"/>
                <a:gd name="T25" fmla="*/ 0 h 19"/>
                <a:gd name="T26" fmla="*/ 0 w 11"/>
                <a:gd name="T27" fmla="*/ 0 h 19"/>
                <a:gd name="T28" fmla="*/ 0 w 11"/>
                <a:gd name="T29" fmla="*/ 9 h 19"/>
                <a:gd name="T30" fmla="*/ 0 w 11"/>
                <a:gd name="T31" fmla="*/ 9 h 19"/>
                <a:gd name="T32" fmla="*/ 0 w 11"/>
                <a:gd name="T33" fmla="*/ 9 h 19"/>
                <a:gd name="T34" fmla="*/ 0 w 11"/>
                <a:gd name="T35" fmla="*/ 9 h 19"/>
                <a:gd name="T36" fmla="*/ 0 w 11"/>
                <a:gd name="T37" fmla="*/ 9 h 19"/>
                <a:gd name="T38" fmla="*/ 0 w 11"/>
                <a:gd name="T39" fmla="*/ 9 h 19"/>
                <a:gd name="T40" fmla="*/ 0 w 11"/>
                <a:gd name="T41" fmla="*/ 9 h 19"/>
                <a:gd name="T42" fmla="*/ 0 w 11"/>
                <a:gd name="T43" fmla="*/ 9 h 19"/>
                <a:gd name="T44" fmla="*/ 0 w 11"/>
                <a:gd name="T45" fmla="*/ 9 h 19"/>
                <a:gd name="T46" fmla="*/ 0 w 11"/>
                <a:gd name="T47" fmla="*/ 9 h 19"/>
                <a:gd name="T48" fmla="*/ 1 w 11"/>
                <a:gd name="T49" fmla="*/ 9 h 19"/>
                <a:gd name="T50" fmla="*/ 1 w 11"/>
                <a:gd name="T51" fmla="*/ 9 h 19"/>
                <a:gd name="T52" fmla="*/ 1 w 11"/>
                <a:gd name="T53" fmla="*/ 9 h 19"/>
                <a:gd name="T54" fmla="*/ 1 w 11"/>
                <a:gd name="T55" fmla="*/ 9 h 19"/>
                <a:gd name="T56" fmla="*/ 1 w 11"/>
                <a:gd name="T57" fmla="*/ 9 h 19"/>
                <a:gd name="T58" fmla="*/ 1 w 11"/>
                <a:gd name="T59" fmla="*/ 9 h 19"/>
                <a:gd name="T60" fmla="*/ 1 w 11"/>
                <a:gd name="T61" fmla="*/ 9 h 19"/>
                <a:gd name="T62" fmla="*/ 1 w 11"/>
                <a:gd name="T63" fmla="*/ 9 h 19"/>
                <a:gd name="T64" fmla="*/ 1 w 11"/>
                <a:gd name="T65" fmla="*/ 9 h 19"/>
                <a:gd name="T66" fmla="*/ 1 w 11"/>
                <a:gd name="T67" fmla="*/ 9 h 19"/>
                <a:gd name="T68" fmla="*/ 1 w 11"/>
                <a:gd name="T69" fmla="*/ 9 h 19"/>
                <a:gd name="T70" fmla="*/ 1 w 11"/>
                <a:gd name="T71" fmla="*/ 9 h 19"/>
                <a:gd name="T72" fmla="*/ 1 w 11"/>
                <a:gd name="T73" fmla="*/ 9 h 19"/>
                <a:gd name="T74" fmla="*/ 1 w 11"/>
                <a:gd name="T75" fmla="*/ 9 h 19"/>
                <a:gd name="T76" fmla="*/ 1 w 11"/>
                <a:gd name="T77" fmla="*/ 9 h 19"/>
                <a:gd name="T78" fmla="*/ 1 w 11"/>
                <a:gd name="T79" fmla="*/ 9 h 19"/>
                <a:gd name="T80" fmla="*/ 1 w 11"/>
                <a:gd name="T81" fmla="*/ 9 h 19"/>
                <a:gd name="T82" fmla="*/ 1 w 11"/>
                <a:gd name="T83" fmla="*/ 9 h 19"/>
                <a:gd name="T84" fmla="*/ 1 w 11"/>
                <a:gd name="T85" fmla="*/ 9 h 19"/>
                <a:gd name="T86" fmla="*/ 1 w 11"/>
                <a:gd name="T87" fmla="*/ 9 h 19"/>
                <a:gd name="T88" fmla="*/ 1 w 11"/>
                <a:gd name="T89" fmla="*/ 9 h 19"/>
                <a:gd name="T90" fmla="*/ 1 w 11"/>
                <a:gd name="T91" fmla="*/ 9 h 19"/>
                <a:gd name="T92" fmla="*/ 1 w 11"/>
                <a:gd name="T93" fmla="*/ 9 h 19"/>
                <a:gd name="T94" fmla="*/ 1 w 11"/>
                <a:gd name="T95" fmla="*/ 9 h 19"/>
                <a:gd name="T96" fmla="*/ 1 w 11"/>
                <a:gd name="T97" fmla="*/ 9 h 19"/>
                <a:gd name="T98" fmla="*/ 1 w 11"/>
                <a:gd name="T99" fmla="*/ 9 h 19"/>
                <a:gd name="T100" fmla="*/ 1 w 11"/>
                <a:gd name="T101" fmla="*/ 9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19"/>
                <a:gd name="T155" fmla="*/ 11 w 11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19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19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70" name="Freeform 535"/>
            <p:cNvSpPr>
              <a:spLocks/>
            </p:cNvSpPr>
            <p:nvPr/>
          </p:nvSpPr>
          <p:spPr bwMode="auto">
            <a:xfrm rot="-5388437">
              <a:off x="4263" y="3440"/>
              <a:ext cx="9" cy="18"/>
            </a:xfrm>
            <a:custGeom>
              <a:avLst/>
              <a:gdLst>
                <a:gd name="T0" fmla="*/ 0 w 12"/>
                <a:gd name="T1" fmla="*/ 0 h 20"/>
                <a:gd name="T2" fmla="*/ 0 w 12"/>
                <a:gd name="T3" fmla="*/ 0 h 20"/>
                <a:gd name="T4" fmla="*/ 0 w 12"/>
                <a:gd name="T5" fmla="*/ 0 h 20"/>
                <a:gd name="T6" fmla="*/ 0 w 12"/>
                <a:gd name="T7" fmla="*/ 0 h 20"/>
                <a:gd name="T8" fmla="*/ 0 w 12"/>
                <a:gd name="T9" fmla="*/ 0 h 20"/>
                <a:gd name="T10" fmla="*/ 0 w 12"/>
                <a:gd name="T11" fmla="*/ 0 h 20"/>
                <a:gd name="T12" fmla="*/ 0 w 12"/>
                <a:gd name="T13" fmla="*/ 0 h 20"/>
                <a:gd name="T14" fmla="*/ 0 w 12"/>
                <a:gd name="T15" fmla="*/ 0 h 20"/>
                <a:gd name="T16" fmla="*/ 0 w 12"/>
                <a:gd name="T17" fmla="*/ 0 h 20"/>
                <a:gd name="T18" fmla="*/ 0 w 12"/>
                <a:gd name="T19" fmla="*/ 0 h 20"/>
                <a:gd name="T20" fmla="*/ 0 w 12"/>
                <a:gd name="T21" fmla="*/ 0 h 20"/>
                <a:gd name="T22" fmla="*/ 0 w 12"/>
                <a:gd name="T23" fmla="*/ 0 h 20"/>
                <a:gd name="T24" fmla="*/ 0 w 12"/>
                <a:gd name="T25" fmla="*/ 0 h 20"/>
                <a:gd name="T26" fmla="*/ 0 w 12"/>
                <a:gd name="T27" fmla="*/ 0 h 20"/>
                <a:gd name="T28" fmla="*/ 0 w 12"/>
                <a:gd name="T29" fmla="*/ 0 h 20"/>
                <a:gd name="T30" fmla="*/ 0 w 12"/>
                <a:gd name="T31" fmla="*/ 0 h 20"/>
                <a:gd name="T32" fmla="*/ 0 w 12"/>
                <a:gd name="T33" fmla="*/ 0 h 20"/>
                <a:gd name="T34" fmla="*/ 0 w 12"/>
                <a:gd name="T35" fmla="*/ 0 h 20"/>
                <a:gd name="T36" fmla="*/ 0 w 12"/>
                <a:gd name="T37" fmla="*/ 0 h 20"/>
                <a:gd name="T38" fmla="*/ 0 w 12"/>
                <a:gd name="T39" fmla="*/ 0 h 20"/>
                <a:gd name="T40" fmla="*/ 0 w 12"/>
                <a:gd name="T41" fmla="*/ 0 h 20"/>
                <a:gd name="T42" fmla="*/ 0 w 12"/>
                <a:gd name="T43" fmla="*/ 5 h 20"/>
                <a:gd name="T44" fmla="*/ 0 w 12"/>
                <a:gd name="T45" fmla="*/ 5 h 20"/>
                <a:gd name="T46" fmla="*/ 0 w 12"/>
                <a:gd name="T47" fmla="*/ 5 h 20"/>
                <a:gd name="T48" fmla="*/ 0 w 12"/>
                <a:gd name="T49" fmla="*/ 5 h 20"/>
                <a:gd name="T50" fmla="*/ 0 w 12"/>
                <a:gd name="T51" fmla="*/ 5 h 20"/>
                <a:gd name="T52" fmla="*/ 0 w 12"/>
                <a:gd name="T53" fmla="*/ 5 h 20"/>
                <a:gd name="T54" fmla="*/ 0 w 12"/>
                <a:gd name="T55" fmla="*/ 5 h 20"/>
                <a:gd name="T56" fmla="*/ 0 w 12"/>
                <a:gd name="T57" fmla="*/ 5 h 20"/>
                <a:gd name="T58" fmla="*/ 0 w 12"/>
                <a:gd name="T59" fmla="*/ 5 h 20"/>
                <a:gd name="T60" fmla="*/ 0 w 12"/>
                <a:gd name="T61" fmla="*/ 5 h 20"/>
                <a:gd name="T62" fmla="*/ 0 w 12"/>
                <a:gd name="T63" fmla="*/ 5 h 20"/>
                <a:gd name="T64" fmla="*/ 0 w 12"/>
                <a:gd name="T65" fmla="*/ 5 h 20"/>
                <a:gd name="T66" fmla="*/ 0 w 12"/>
                <a:gd name="T67" fmla="*/ 5 h 20"/>
                <a:gd name="T68" fmla="*/ 0 w 12"/>
                <a:gd name="T69" fmla="*/ 5 h 20"/>
                <a:gd name="T70" fmla="*/ 0 w 12"/>
                <a:gd name="T71" fmla="*/ 5 h 20"/>
                <a:gd name="T72" fmla="*/ 0 w 12"/>
                <a:gd name="T73" fmla="*/ 5 h 20"/>
                <a:gd name="T74" fmla="*/ 0 w 12"/>
                <a:gd name="T75" fmla="*/ 5 h 20"/>
                <a:gd name="T76" fmla="*/ 0 w 12"/>
                <a:gd name="T77" fmla="*/ 5 h 20"/>
                <a:gd name="T78" fmla="*/ 0 w 12"/>
                <a:gd name="T79" fmla="*/ 5 h 20"/>
                <a:gd name="T80" fmla="*/ 2 w 12"/>
                <a:gd name="T81" fmla="*/ 5 h 20"/>
                <a:gd name="T82" fmla="*/ 2 w 12"/>
                <a:gd name="T83" fmla="*/ 5 h 20"/>
                <a:gd name="T84" fmla="*/ 2 w 12"/>
                <a:gd name="T85" fmla="*/ 5 h 20"/>
                <a:gd name="T86" fmla="*/ 2 w 12"/>
                <a:gd name="T87" fmla="*/ 5 h 20"/>
                <a:gd name="T88" fmla="*/ 2 w 12"/>
                <a:gd name="T89" fmla="*/ 5 h 20"/>
                <a:gd name="T90" fmla="*/ 2 w 12"/>
                <a:gd name="T91" fmla="*/ 5 h 20"/>
                <a:gd name="T92" fmla="*/ 2 w 12"/>
                <a:gd name="T93" fmla="*/ 5 h 20"/>
                <a:gd name="T94" fmla="*/ 2 w 12"/>
                <a:gd name="T95" fmla="*/ 5 h 20"/>
                <a:gd name="T96" fmla="*/ 2 w 12"/>
                <a:gd name="T97" fmla="*/ 5 h 20"/>
                <a:gd name="T98" fmla="*/ 2 w 12"/>
                <a:gd name="T99" fmla="*/ 5 h 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20"/>
                <a:gd name="T152" fmla="*/ 12 w 12"/>
                <a:gd name="T153" fmla="*/ 20 h 2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2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2" y="10"/>
                  </a:lnTo>
                  <a:lnTo>
                    <a:pt x="12" y="2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71" name="Freeform 536"/>
            <p:cNvSpPr>
              <a:spLocks/>
            </p:cNvSpPr>
            <p:nvPr/>
          </p:nvSpPr>
          <p:spPr bwMode="auto">
            <a:xfrm rot="-5388437">
              <a:off x="4286" y="3436"/>
              <a:ext cx="0" cy="18"/>
            </a:xfrm>
            <a:custGeom>
              <a:avLst/>
              <a:gdLst>
                <a:gd name="T0" fmla="*/ 0 h 19"/>
                <a:gd name="T1" fmla="*/ 0 h 19"/>
                <a:gd name="T2" fmla="*/ 0 h 19"/>
                <a:gd name="T3" fmla="*/ 0 h 19"/>
                <a:gd name="T4" fmla="*/ 0 h 19"/>
                <a:gd name="T5" fmla="*/ 0 h 19"/>
                <a:gd name="T6" fmla="*/ 0 h 19"/>
                <a:gd name="T7" fmla="*/ 0 h 19"/>
                <a:gd name="T8" fmla="*/ 0 h 19"/>
                <a:gd name="T9" fmla="*/ 0 h 19"/>
                <a:gd name="T10" fmla="*/ 0 h 19"/>
                <a:gd name="T11" fmla="*/ 0 h 19"/>
                <a:gd name="T12" fmla="*/ 0 h 19"/>
                <a:gd name="T13" fmla="*/ 0 h 19"/>
                <a:gd name="T14" fmla="*/ 0 h 19"/>
                <a:gd name="T15" fmla="*/ 0 h 19"/>
                <a:gd name="T16" fmla="*/ 0 h 19"/>
                <a:gd name="T17" fmla="*/ 0 h 19"/>
                <a:gd name="T18" fmla="*/ 0 h 19"/>
                <a:gd name="T19" fmla="*/ 9 h 19"/>
                <a:gd name="T20" fmla="*/ 9 h 19"/>
                <a:gd name="T21" fmla="*/ 9 h 19"/>
                <a:gd name="T22" fmla="*/ 9 h 19"/>
                <a:gd name="T23" fmla="*/ 9 h 19"/>
                <a:gd name="T24" fmla="*/ 9 h 19"/>
                <a:gd name="T25" fmla="*/ 9 h 19"/>
                <a:gd name="T26" fmla="*/ 9 h 19"/>
                <a:gd name="T27" fmla="*/ 9 h 19"/>
                <a:gd name="T28" fmla="*/ 9 h 19"/>
                <a:gd name="T29" fmla="*/ 9 h 19"/>
                <a:gd name="T30" fmla="*/ 9 h 19"/>
                <a:gd name="T31" fmla="*/ 9 h 19"/>
                <a:gd name="T32" fmla="*/ 9 h 19"/>
                <a:gd name="T33" fmla="*/ 9 h 19"/>
                <a:gd name="T34" fmla="*/ 9 h 19"/>
                <a:gd name="T35" fmla="*/ 9 h 19"/>
                <a:gd name="T36" fmla="*/ 9 h 19"/>
                <a:gd name="T37" fmla="*/ 9 h 19"/>
                <a:gd name="T38" fmla="*/ 9 h 19"/>
                <a:gd name="T39" fmla="*/ 9 h 19"/>
                <a:gd name="T40" fmla="*/ 9 h 19"/>
                <a:gd name="T41" fmla="*/ 9 h 19"/>
                <a:gd name="T42" fmla="*/ 9 h 19"/>
                <a:gd name="T43" fmla="*/ 9 h 19"/>
                <a:gd name="T44" fmla="*/ 9 h 19"/>
                <a:gd name="T45" fmla="*/ 9 h 19"/>
                <a:gd name="T46" fmla="*/ 9 h 19"/>
                <a:gd name="T47" fmla="*/ 9 h 19"/>
                <a:gd name="T48" fmla="*/ 9 h 19"/>
                <a:gd name="T49" fmla="*/ 9 h 19"/>
                <a:gd name="T50" fmla="*/ 9 h 19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h 19"/>
                <a:gd name="T103" fmla="*/ 19 h 19"/>
              </a:gdLst>
              <a:ahLst/>
              <a:cxnLst>
                <a:cxn ang="T51">
                  <a:pos x="0" y="T0"/>
                </a:cxn>
                <a:cxn ang="T52">
                  <a:pos x="0" y="T1"/>
                </a:cxn>
                <a:cxn ang="T53">
                  <a:pos x="0" y="T2"/>
                </a:cxn>
                <a:cxn ang="T54">
                  <a:pos x="0" y="T3"/>
                </a:cxn>
                <a:cxn ang="T55">
                  <a:pos x="0" y="T4"/>
                </a:cxn>
                <a:cxn ang="T56">
                  <a:pos x="0" y="T5"/>
                </a:cxn>
                <a:cxn ang="T57">
                  <a:pos x="0" y="T6"/>
                </a:cxn>
                <a:cxn ang="T58">
                  <a:pos x="0" y="T7"/>
                </a:cxn>
                <a:cxn ang="T59">
                  <a:pos x="0" y="T8"/>
                </a:cxn>
                <a:cxn ang="T60">
                  <a:pos x="0" y="T9"/>
                </a:cxn>
                <a:cxn ang="T61">
                  <a:pos x="0" y="T10"/>
                </a:cxn>
                <a:cxn ang="T62">
                  <a:pos x="0" y="T11"/>
                </a:cxn>
                <a:cxn ang="T63">
                  <a:pos x="0" y="T12"/>
                </a:cxn>
                <a:cxn ang="T64">
                  <a:pos x="0" y="T13"/>
                </a:cxn>
                <a:cxn ang="T65">
                  <a:pos x="0" y="T14"/>
                </a:cxn>
                <a:cxn ang="T66">
                  <a:pos x="0" y="T15"/>
                </a:cxn>
                <a:cxn ang="T67">
                  <a:pos x="0" y="T16"/>
                </a:cxn>
                <a:cxn ang="T68">
                  <a:pos x="0" y="T17"/>
                </a:cxn>
                <a:cxn ang="T69">
                  <a:pos x="0" y="T18"/>
                </a:cxn>
                <a:cxn ang="T70">
                  <a:pos x="0" y="T19"/>
                </a:cxn>
                <a:cxn ang="T71">
                  <a:pos x="0" y="T20"/>
                </a:cxn>
                <a:cxn ang="T72">
                  <a:pos x="0" y="T21"/>
                </a:cxn>
                <a:cxn ang="T73">
                  <a:pos x="0" y="T22"/>
                </a:cxn>
                <a:cxn ang="T74">
                  <a:pos x="0" y="T23"/>
                </a:cxn>
                <a:cxn ang="T75">
                  <a:pos x="0" y="T24"/>
                </a:cxn>
                <a:cxn ang="T76">
                  <a:pos x="0" y="T25"/>
                </a:cxn>
                <a:cxn ang="T77">
                  <a:pos x="0" y="T26"/>
                </a:cxn>
                <a:cxn ang="T78">
                  <a:pos x="0" y="T27"/>
                </a:cxn>
                <a:cxn ang="T79">
                  <a:pos x="0" y="T28"/>
                </a:cxn>
                <a:cxn ang="T80">
                  <a:pos x="0" y="T29"/>
                </a:cxn>
                <a:cxn ang="T81">
                  <a:pos x="0" y="T30"/>
                </a:cxn>
                <a:cxn ang="T82">
                  <a:pos x="0" y="T31"/>
                </a:cxn>
                <a:cxn ang="T83">
                  <a:pos x="0" y="T32"/>
                </a:cxn>
                <a:cxn ang="T84">
                  <a:pos x="0" y="T33"/>
                </a:cxn>
                <a:cxn ang="T85">
                  <a:pos x="0" y="T34"/>
                </a:cxn>
                <a:cxn ang="T86">
                  <a:pos x="0" y="T35"/>
                </a:cxn>
                <a:cxn ang="T87">
                  <a:pos x="0" y="T36"/>
                </a:cxn>
                <a:cxn ang="T88">
                  <a:pos x="0" y="T37"/>
                </a:cxn>
                <a:cxn ang="T89">
                  <a:pos x="0" y="T38"/>
                </a:cxn>
                <a:cxn ang="T90">
                  <a:pos x="0" y="T39"/>
                </a:cxn>
                <a:cxn ang="T91">
                  <a:pos x="0" y="T40"/>
                </a:cxn>
                <a:cxn ang="T92">
                  <a:pos x="0" y="T41"/>
                </a:cxn>
                <a:cxn ang="T93">
                  <a:pos x="0" y="T42"/>
                </a:cxn>
                <a:cxn ang="T94">
                  <a:pos x="0" y="T43"/>
                </a:cxn>
                <a:cxn ang="T95">
                  <a:pos x="0" y="T44"/>
                </a:cxn>
                <a:cxn ang="T96">
                  <a:pos x="0" y="T45"/>
                </a:cxn>
                <a:cxn ang="T97">
                  <a:pos x="0" y="T46"/>
                </a:cxn>
                <a:cxn ang="T98">
                  <a:pos x="0" y="T47"/>
                </a:cxn>
                <a:cxn ang="T99">
                  <a:pos x="0" y="T48"/>
                </a:cxn>
                <a:cxn ang="T100">
                  <a:pos x="0" y="T49"/>
                </a:cxn>
                <a:cxn ang="T101">
                  <a:pos x="0" y="T50"/>
                </a:cxn>
              </a:cxnLst>
              <a:rect l="0" t="T102" r="0" b="T103"/>
              <a:pathLst>
                <a:path h="19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19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72" name="Freeform 537"/>
            <p:cNvSpPr>
              <a:spLocks/>
            </p:cNvSpPr>
            <p:nvPr/>
          </p:nvSpPr>
          <p:spPr bwMode="auto">
            <a:xfrm rot="-5388437">
              <a:off x="4305" y="3427"/>
              <a:ext cx="8" cy="27"/>
            </a:xfrm>
            <a:custGeom>
              <a:avLst/>
              <a:gdLst>
                <a:gd name="T0" fmla="*/ 0 w 11"/>
                <a:gd name="T1" fmla="*/ 0 h 29"/>
                <a:gd name="T2" fmla="*/ 0 w 11"/>
                <a:gd name="T3" fmla="*/ 0 h 29"/>
                <a:gd name="T4" fmla="*/ 0 w 11"/>
                <a:gd name="T5" fmla="*/ 0 h 29"/>
                <a:gd name="T6" fmla="*/ 0 w 11"/>
                <a:gd name="T7" fmla="*/ 0 h 29"/>
                <a:gd name="T8" fmla="*/ 0 w 11"/>
                <a:gd name="T9" fmla="*/ 0 h 29"/>
                <a:gd name="T10" fmla="*/ 0 w 11"/>
                <a:gd name="T11" fmla="*/ 0 h 29"/>
                <a:gd name="T12" fmla="*/ 0 w 11"/>
                <a:gd name="T13" fmla="*/ 0 h 29"/>
                <a:gd name="T14" fmla="*/ 1 w 11"/>
                <a:gd name="T15" fmla="*/ 0 h 29"/>
                <a:gd name="T16" fmla="*/ 1 w 11"/>
                <a:gd name="T17" fmla="*/ 0 h 29"/>
                <a:gd name="T18" fmla="*/ 1 w 11"/>
                <a:gd name="T19" fmla="*/ 7 h 29"/>
                <a:gd name="T20" fmla="*/ 1 w 11"/>
                <a:gd name="T21" fmla="*/ 7 h 29"/>
                <a:gd name="T22" fmla="*/ 1 w 11"/>
                <a:gd name="T23" fmla="*/ 7 h 29"/>
                <a:gd name="T24" fmla="*/ 1 w 11"/>
                <a:gd name="T25" fmla="*/ 7 h 29"/>
                <a:gd name="T26" fmla="*/ 1 w 11"/>
                <a:gd name="T27" fmla="*/ 7 h 29"/>
                <a:gd name="T28" fmla="*/ 1 w 11"/>
                <a:gd name="T29" fmla="*/ 7 h 29"/>
                <a:gd name="T30" fmla="*/ 1 w 11"/>
                <a:gd name="T31" fmla="*/ 7 h 29"/>
                <a:gd name="T32" fmla="*/ 1 w 11"/>
                <a:gd name="T33" fmla="*/ 7 h 29"/>
                <a:gd name="T34" fmla="*/ 1 w 11"/>
                <a:gd name="T35" fmla="*/ 7 h 29"/>
                <a:gd name="T36" fmla="*/ 1 w 11"/>
                <a:gd name="T37" fmla="*/ 7 h 29"/>
                <a:gd name="T38" fmla="*/ 1 w 11"/>
                <a:gd name="T39" fmla="*/ 7 h 29"/>
                <a:gd name="T40" fmla="*/ 1 w 11"/>
                <a:gd name="T41" fmla="*/ 7 h 29"/>
                <a:gd name="T42" fmla="*/ 1 w 11"/>
                <a:gd name="T43" fmla="*/ 7 h 29"/>
                <a:gd name="T44" fmla="*/ 1 w 11"/>
                <a:gd name="T45" fmla="*/ 7 h 29"/>
                <a:gd name="T46" fmla="*/ 1 w 11"/>
                <a:gd name="T47" fmla="*/ 7 h 29"/>
                <a:gd name="T48" fmla="*/ 1 w 11"/>
                <a:gd name="T49" fmla="*/ 7 h 29"/>
                <a:gd name="T50" fmla="*/ 1 w 11"/>
                <a:gd name="T51" fmla="*/ 7 h 29"/>
                <a:gd name="T52" fmla="*/ 1 w 11"/>
                <a:gd name="T53" fmla="*/ 7 h 29"/>
                <a:gd name="T54" fmla="*/ 1 w 11"/>
                <a:gd name="T55" fmla="*/ 7 h 29"/>
                <a:gd name="T56" fmla="*/ 1 w 11"/>
                <a:gd name="T57" fmla="*/ 7 h 29"/>
                <a:gd name="T58" fmla="*/ 1 w 11"/>
                <a:gd name="T59" fmla="*/ 7 h 29"/>
                <a:gd name="T60" fmla="*/ 1 w 11"/>
                <a:gd name="T61" fmla="*/ 7 h 29"/>
                <a:gd name="T62" fmla="*/ 1 w 11"/>
                <a:gd name="T63" fmla="*/ 7 h 29"/>
                <a:gd name="T64" fmla="*/ 1 w 11"/>
                <a:gd name="T65" fmla="*/ 7 h 29"/>
                <a:gd name="T66" fmla="*/ 1 w 11"/>
                <a:gd name="T67" fmla="*/ 7 h 29"/>
                <a:gd name="T68" fmla="*/ 1 w 11"/>
                <a:gd name="T69" fmla="*/ 7 h 29"/>
                <a:gd name="T70" fmla="*/ 1 w 11"/>
                <a:gd name="T71" fmla="*/ 7 h 29"/>
                <a:gd name="T72" fmla="*/ 1 w 11"/>
                <a:gd name="T73" fmla="*/ 7 h 29"/>
                <a:gd name="T74" fmla="*/ 1 w 11"/>
                <a:gd name="T75" fmla="*/ 7 h 29"/>
                <a:gd name="T76" fmla="*/ 1 w 11"/>
                <a:gd name="T77" fmla="*/ 7 h 29"/>
                <a:gd name="T78" fmla="*/ 1 w 11"/>
                <a:gd name="T79" fmla="*/ 7 h 29"/>
                <a:gd name="T80" fmla="*/ 1 w 11"/>
                <a:gd name="T81" fmla="*/ 7 h 29"/>
                <a:gd name="T82" fmla="*/ 1 w 11"/>
                <a:gd name="T83" fmla="*/ 7 h 29"/>
                <a:gd name="T84" fmla="*/ 1 w 11"/>
                <a:gd name="T85" fmla="*/ 7 h 29"/>
                <a:gd name="T86" fmla="*/ 1 w 11"/>
                <a:gd name="T87" fmla="*/ 7 h 29"/>
                <a:gd name="T88" fmla="*/ 1 w 11"/>
                <a:gd name="T89" fmla="*/ 7 h 29"/>
                <a:gd name="T90" fmla="*/ 1 w 11"/>
                <a:gd name="T91" fmla="*/ 7 h 29"/>
                <a:gd name="T92" fmla="*/ 1 w 11"/>
                <a:gd name="T93" fmla="*/ 7 h 29"/>
                <a:gd name="T94" fmla="*/ 1 w 11"/>
                <a:gd name="T95" fmla="*/ 7 h 29"/>
                <a:gd name="T96" fmla="*/ 1 w 11"/>
                <a:gd name="T97" fmla="*/ 7 h 29"/>
                <a:gd name="T98" fmla="*/ 1 w 11"/>
                <a:gd name="T99" fmla="*/ 7 h 2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"/>
                <a:gd name="T151" fmla="*/ 0 h 29"/>
                <a:gd name="T152" fmla="*/ 11 w 11"/>
                <a:gd name="T153" fmla="*/ 29 h 2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" h="29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10"/>
                  </a:lnTo>
                  <a:lnTo>
                    <a:pt x="11" y="20"/>
                  </a:lnTo>
                  <a:lnTo>
                    <a:pt x="11" y="29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73" name="Freeform 538"/>
            <p:cNvSpPr>
              <a:spLocks/>
            </p:cNvSpPr>
            <p:nvPr/>
          </p:nvSpPr>
          <p:spPr bwMode="auto">
            <a:xfrm rot="-5388437">
              <a:off x="4327" y="3424"/>
              <a:ext cx="8" cy="18"/>
            </a:xfrm>
            <a:custGeom>
              <a:avLst/>
              <a:gdLst>
                <a:gd name="T0" fmla="*/ 0 w 12"/>
                <a:gd name="T1" fmla="*/ 0 h 20"/>
                <a:gd name="T2" fmla="*/ 0 w 12"/>
                <a:gd name="T3" fmla="*/ 0 h 20"/>
                <a:gd name="T4" fmla="*/ 0 w 12"/>
                <a:gd name="T5" fmla="*/ 0 h 20"/>
                <a:gd name="T6" fmla="*/ 0 w 12"/>
                <a:gd name="T7" fmla="*/ 0 h 20"/>
                <a:gd name="T8" fmla="*/ 0 w 12"/>
                <a:gd name="T9" fmla="*/ 0 h 20"/>
                <a:gd name="T10" fmla="*/ 0 w 12"/>
                <a:gd name="T11" fmla="*/ 0 h 20"/>
                <a:gd name="T12" fmla="*/ 0 w 12"/>
                <a:gd name="T13" fmla="*/ 0 h 20"/>
                <a:gd name="T14" fmla="*/ 0 w 12"/>
                <a:gd name="T15" fmla="*/ 0 h 20"/>
                <a:gd name="T16" fmla="*/ 0 w 12"/>
                <a:gd name="T17" fmla="*/ 0 h 20"/>
                <a:gd name="T18" fmla="*/ 0 w 12"/>
                <a:gd name="T19" fmla="*/ 0 h 20"/>
                <a:gd name="T20" fmla="*/ 0 w 12"/>
                <a:gd name="T21" fmla="*/ 0 h 20"/>
                <a:gd name="T22" fmla="*/ 0 w 12"/>
                <a:gd name="T23" fmla="*/ 0 h 20"/>
                <a:gd name="T24" fmla="*/ 0 w 12"/>
                <a:gd name="T25" fmla="*/ 0 h 20"/>
                <a:gd name="T26" fmla="*/ 0 w 12"/>
                <a:gd name="T27" fmla="*/ 0 h 20"/>
                <a:gd name="T28" fmla="*/ 0 w 12"/>
                <a:gd name="T29" fmla="*/ 0 h 20"/>
                <a:gd name="T30" fmla="*/ 0 w 12"/>
                <a:gd name="T31" fmla="*/ 0 h 20"/>
                <a:gd name="T32" fmla="*/ 0 w 12"/>
                <a:gd name="T33" fmla="*/ 0 h 20"/>
                <a:gd name="T34" fmla="*/ 0 w 12"/>
                <a:gd name="T35" fmla="*/ 0 h 20"/>
                <a:gd name="T36" fmla="*/ 0 w 12"/>
                <a:gd name="T37" fmla="*/ 5 h 20"/>
                <a:gd name="T38" fmla="*/ 0 w 12"/>
                <a:gd name="T39" fmla="*/ 5 h 20"/>
                <a:gd name="T40" fmla="*/ 0 w 12"/>
                <a:gd name="T41" fmla="*/ 5 h 20"/>
                <a:gd name="T42" fmla="*/ 0 w 12"/>
                <a:gd name="T43" fmla="*/ 5 h 20"/>
                <a:gd name="T44" fmla="*/ 0 w 12"/>
                <a:gd name="T45" fmla="*/ 5 h 20"/>
                <a:gd name="T46" fmla="*/ 0 w 12"/>
                <a:gd name="T47" fmla="*/ 5 h 20"/>
                <a:gd name="T48" fmla="*/ 0 w 12"/>
                <a:gd name="T49" fmla="*/ 5 h 20"/>
                <a:gd name="T50" fmla="*/ 1 w 12"/>
                <a:gd name="T51" fmla="*/ 5 h 20"/>
                <a:gd name="T52" fmla="*/ 1 w 12"/>
                <a:gd name="T53" fmla="*/ 5 h 20"/>
                <a:gd name="T54" fmla="*/ 1 w 12"/>
                <a:gd name="T55" fmla="*/ 5 h 20"/>
                <a:gd name="T56" fmla="*/ 1 w 12"/>
                <a:gd name="T57" fmla="*/ 5 h 20"/>
                <a:gd name="T58" fmla="*/ 1 w 12"/>
                <a:gd name="T59" fmla="*/ 5 h 20"/>
                <a:gd name="T60" fmla="*/ 1 w 12"/>
                <a:gd name="T61" fmla="*/ 5 h 20"/>
                <a:gd name="T62" fmla="*/ 1 w 12"/>
                <a:gd name="T63" fmla="*/ 5 h 20"/>
                <a:gd name="T64" fmla="*/ 1 w 12"/>
                <a:gd name="T65" fmla="*/ 5 h 20"/>
                <a:gd name="T66" fmla="*/ 1 w 12"/>
                <a:gd name="T67" fmla="*/ 5 h 20"/>
                <a:gd name="T68" fmla="*/ 1 w 12"/>
                <a:gd name="T69" fmla="*/ 5 h 20"/>
                <a:gd name="T70" fmla="*/ 1 w 12"/>
                <a:gd name="T71" fmla="*/ 5 h 20"/>
                <a:gd name="T72" fmla="*/ 1 w 12"/>
                <a:gd name="T73" fmla="*/ 5 h 20"/>
                <a:gd name="T74" fmla="*/ 1 w 12"/>
                <a:gd name="T75" fmla="*/ 5 h 20"/>
                <a:gd name="T76" fmla="*/ 1 w 12"/>
                <a:gd name="T77" fmla="*/ 5 h 20"/>
                <a:gd name="T78" fmla="*/ 1 w 12"/>
                <a:gd name="T79" fmla="*/ 5 h 20"/>
                <a:gd name="T80" fmla="*/ 1 w 12"/>
                <a:gd name="T81" fmla="*/ 5 h 20"/>
                <a:gd name="T82" fmla="*/ 1 w 12"/>
                <a:gd name="T83" fmla="*/ 5 h 20"/>
                <a:gd name="T84" fmla="*/ 1 w 12"/>
                <a:gd name="T85" fmla="*/ 5 h 20"/>
                <a:gd name="T86" fmla="*/ 1 w 12"/>
                <a:gd name="T87" fmla="*/ 5 h 20"/>
                <a:gd name="T88" fmla="*/ 1 w 12"/>
                <a:gd name="T89" fmla="*/ 5 h 20"/>
                <a:gd name="T90" fmla="*/ 1 w 12"/>
                <a:gd name="T91" fmla="*/ 5 h 20"/>
                <a:gd name="T92" fmla="*/ 1 w 12"/>
                <a:gd name="T93" fmla="*/ 5 h 20"/>
                <a:gd name="T94" fmla="*/ 1 w 12"/>
                <a:gd name="T95" fmla="*/ 5 h 20"/>
                <a:gd name="T96" fmla="*/ 1 w 12"/>
                <a:gd name="T97" fmla="*/ 5 h 20"/>
                <a:gd name="T98" fmla="*/ 1 w 12"/>
                <a:gd name="T99" fmla="*/ 5 h 20"/>
                <a:gd name="T100" fmla="*/ 1 w 12"/>
                <a:gd name="T101" fmla="*/ 5 h 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20"/>
                <a:gd name="T155" fmla="*/ 12 w 12"/>
                <a:gd name="T156" fmla="*/ 20 h 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2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2" y="10"/>
                  </a:lnTo>
                  <a:lnTo>
                    <a:pt x="12" y="2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74" name="Freeform 539"/>
            <p:cNvSpPr>
              <a:spLocks/>
            </p:cNvSpPr>
            <p:nvPr/>
          </p:nvSpPr>
          <p:spPr bwMode="auto">
            <a:xfrm rot="-5388437">
              <a:off x="4350" y="3411"/>
              <a:ext cx="8" cy="27"/>
            </a:xfrm>
            <a:custGeom>
              <a:avLst/>
              <a:gdLst>
                <a:gd name="T0" fmla="*/ 0 w 11"/>
                <a:gd name="T1" fmla="*/ 0 h 29"/>
                <a:gd name="T2" fmla="*/ 0 w 11"/>
                <a:gd name="T3" fmla="*/ 0 h 29"/>
                <a:gd name="T4" fmla="*/ 0 w 11"/>
                <a:gd name="T5" fmla="*/ 0 h 29"/>
                <a:gd name="T6" fmla="*/ 0 w 11"/>
                <a:gd name="T7" fmla="*/ 0 h 29"/>
                <a:gd name="T8" fmla="*/ 0 w 11"/>
                <a:gd name="T9" fmla="*/ 7 h 29"/>
                <a:gd name="T10" fmla="*/ 0 w 11"/>
                <a:gd name="T11" fmla="*/ 7 h 29"/>
                <a:gd name="T12" fmla="*/ 0 w 11"/>
                <a:gd name="T13" fmla="*/ 7 h 29"/>
                <a:gd name="T14" fmla="*/ 0 w 11"/>
                <a:gd name="T15" fmla="*/ 7 h 29"/>
                <a:gd name="T16" fmla="*/ 0 w 11"/>
                <a:gd name="T17" fmla="*/ 7 h 29"/>
                <a:gd name="T18" fmla="*/ 0 w 11"/>
                <a:gd name="T19" fmla="*/ 7 h 29"/>
                <a:gd name="T20" fmla="*/ 0 w 11"/>
                <a:gd name="T21" fmla="*/ 7 h 29"/>
                <a:gd name="T22" fmla="*/ 0 w 11"/>
                <a:gd name="T23" fmla="*/ 7 h 29"/>
                <a:gd name="T24" fmla="*/ 0 w 11"/>
                <a:gd name="T25" fmla="*/ 7 h 29"/>
                <a:gd name="T26" fmla="*/ 0 w 11"/>
                <a:gd name="T27" fmla="*/ 7 h 29"/>
                <a:gd name="T28" fmla="*/ 0 w 11"/>
                <a:gd name="T29" fmla="*/ 7 h 29"/>
                <a:gd name="T30" fmla="*/ 0 w 11"/>
                <a:gd name="T31" fmla="*/ 7 h 29"/>
                <a:gd name="T32" fmla="*/ 0 w 11"/>
                <a:gd name="T33" fmla="*/ 7 h 29"/>
                <a:gd name="T34" fmla="*/ 0 w 11"/>
                <a:gd name="T35" fmla="*/ 7 h 29"/>
                <a:gd name="T36" fmla="*/ 0 w 11"/>
                <a:gd name="T37" fmla="*/ 7 h 29"/>
                <a:gd name="T38" fmla="*/ 0 w 11"/>
                <a:gd name="T39" fmla="*/ 7 h 29"/>
                <a:gd name="T40" fmla="*/ 0 w 11"/>
                <a:gd name="T41" fmla="*/ 7 h 29"/>
                <a:gd name="T42" fmla="*/ 0 w 11"/>
                <a:gd name="T43" fmla="*/ 7 h 29"/>
                <a:gd name="T44" fmla="*/ 0 w 11"/>
                <a:gd name="T45" fmla="*/ 7 h 29"/>
                <a:gd name="T46" fmla="*/ 0 w 11"/>
                <a:gd name="T47" fmla="*/ 7 h 29"/>
                <a:gd name="T48" fmla="*/ 0 w 11"/>
                <a:gd name="T49" fmla="*/ 7 h 29"/>
                <a:gd name="T50" fmla="*/ 0 w 11"/>
                <a:gd name="T51" fmla="*/ 7 h 29"/>
                <a:gd name="T52" fmla="*/ 0 w 11"/>
                <a:gd name="T53" fmla="*/ 7 h 29"/>
                <a:gd name="T54" fmla="*/ 0 w 11"/>
                <a:gd name="T55" fmla="*/ 7 h 29"/>
                <a:gd name="T56" fmla="*/ 0 w 11"/>
                <a:gd name="T57" fmla="*/ 7 h 29"/>
                <a:gd name="T58" fmla="*/ 0 w 11"/>
                <a:gd name="T59" fmla="*/ 7 h 29"/>
                <a:gd name="T60" fmla="*/ 0 w 11"/>
                <a:gd name="T61" fmla="*/ 7 h 29"/>
                <a:gd name="T62" fmla="*/ 0 w 11"/>
                <a:gd name="T63" fmla="*/ 7 h 29"/>
                <a:gd name="T64" fmla="*/ 0 w 11"/>
                <a:gd name="T65" fmla="*/ 7 h 29"/>
                <a:gd name="T66" fmla="*/ 0 w 11"/>
                <a:gd name="T67" fmla="*/ 7 h 29"/>
                <a:gd name="T68" fmla="*/ 0 w 11"/>
                <a:gd name="T69" fmla="*/ 7 h 29"/>
                <a:gd name="T70" fmla="*/ 0 w 11"/>
                <a:gd name="T71" fmla="*/ 7 h 29"/>
                <a:gd name="T72" fmla="*/ 0 w 11"/>
                <a:gd name="T73" fmla="*/ 7 h 29"/>
                <a:gd name="T74" fmla="*/ 0 w 11"/>
                <a:gd name="T75" fmla="*/ 7 h 29"/>
                <a:gd name="T76" fmla="*/ 0 w 11"/>
                <a:gd name="T77" fmla="*/ 7 h 29"/>
                <a:gd name="T78" fmla="*/ 0 w 11"/>
                <a:gd name="T79" fmla="*/ 7 h 29"/>
                <a:gd name="T80" fmla="*/ 0 w 11"/>
                <a:gd name="T81" fmla="*/ 7 h 29"/>
                <a:gd name="T82" fmla="*/ 0 w 11"/>
                <a:gd name="T83" fmla="*/ 7 h 29"/>
                <a:gd name="T84" fmla="*/ 1 w 11"/>
                <a:gd name="T85" fmla="*/ 7 h 29"/>
                <a:gd name="T86" fmla="*/ 1 w 11"/>
                <a:gd name="T87" fmla="*/ 7 h 29"/>
                <a:gd name="T88" fmla="*/ 1 w 11"/>
                <a:gd name="T89" fmla="*/ 7 h 29"/>
                <a:gd name="T90" fmla="*/ 1 w 11"/>
                <a:gd name="T91" fmla="*/ 7 h 29"/>
                <a:gd name="T92" fmla="*/ 1 w 11"/>
                <a:gd name="T93" fmla="*/ 7 h 29"/>
                <a:gd name="T94" fmla="*/ 1 w 11"/>
                <a:gd name="T95" fmla="*/ 7 h 29"/>
                <a:gd name="T96" fmla="*/ 1 w 11"/>
                <a:gd name="T97" fmla="*/ 7 h 29"/>
                <a:gd name="T98" fmla="*/ 1 w 11"/>
                <a:gd name="T99" fmla="*/ 7 h 29"/>
                <a:gd name="T100" fmla="*/ 1 w 11"/>
                <a:gd name="T101" fmla="*/ 7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29"/>
                <a:gd name="T155" fmla="*/ 11 w 11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29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19"/>
                  </a:lnTo>
                  <a:lnTo>
                    <a:pt x="0" y="29"/>
                  </a:lnTo>
                  <a:lnTo>
                    <a:pt x="11" y="29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75" name="Freeform 540"/>
            <p:cNvSpPr>
              <a:spLocks/>
            </p:cNvSpPr>
            <p:nvPr/>
          </p:nvSpPr>
          <p:spPr bwMode="auto">
            <a:xfrm rot="-5388437">
              <a:off x="4380" y="3407"/>
              <a:ext cx="1" cy="27"/>
            </a:xfrm>
            <a:custGeom>
              <a:avLst/>
              <a:gdLst>
                <a:gd name="T0" fmla="*/ 0 w 1"/>
                <a:gd name="T1" fmla="*/ 0 h 29"/>
                <a:gd name="T2" fmla="*/ 0 w 1"/>
                <a:gd name="T3" fmla="*/ 0 h 29"/>
                <a:gd name="T4" fmla="*/ 0 w 1"/>
                <a:gd name="T5" fmla="*/ 0 h 29"/>
                <a:gd name="T6" fmla="*/ 0 w 1"/>
                <a:gd name="T7" fmla="*/ 0 h 29"/>
                <a:gd name="T8" fmla="*/ 0 w 1"/>
                <a:gd name="T9" fmla="*/ 0 h 29"/>
                <a:gd name="T10" fmla="*/ 0 w 1"/>
                <a:gd name="T11" fmla="*/ 0 h 29"/>
                <a:gd name="T12" fmla="*/ 0 w 1"/>
                <a:gd name="T13" fmla="*/ 0 h 29"/>
                <a:gd name="T14" fmla="*/ 0 w 1"/>
                <a:gd name="T15" fmla="*/ 7 h 29"/>
                <a:gd name="T16" fmla="*/ 0 w 1"/>
                <a:gd name="T17" fmla="*/ 7 h 29"/>
                <a:gd name="T18" fmla="*/ 0 w 1"/>
                <a:gd name="T19" fmla="*/ 7 h 29"/>
                <a:gd name="T20" fmla="*/ 0 w 1"/>
                <a:gd name="T21" fmla="*/ 7 h 29"/>
                <a:gd name="T22" fmla="*/ 0 w 1"/>
                <a:gd name="T23" fmla="*/ 7 h 29"/>
                <a:gd name="T24" fmla="*/ 0 w 1"/>
                <a:gd name="T25" fmla="*/ 7 h 29"/>
                <a:gd name="T26" fmla="*/ 0 w 1"/>
                <a:gd name="T27" fmla="*/ 7 h 29"/>
                <a:gd name="T28" fmla="*/ 0 w 1"/>
                <a:gd name="T29" fmla="*/ 7 h 29"/>
                <a:gd name="T30" fmla="*/ 0 w 1"/>
                <a:gd name="T31" fmla="*/ 7 h 29"/>
                <a:gd name="T32" fmla="*/ 0 w 1"/>
                <a:gd name="T33" fmla="*/ 7 h 29"/>
                <a:gd name="T34" fmla="*/ 0 w 1"/>
                <a:gd name="T35" fmla="*/ 7 h 29"/>
                <a:gd name="T36" fmla="*/ 0 w 1"/>
                <a:gd name="T37" fmla="*/ 7 h 29"/>
                <a:gd name="T38" fmla="*/ 0 w 1"/>
                <a:gd name="T39" fmla="*/ 7 h 29"/>
                <a:gd name="T40" fmla="*/ 0 w 1"/>
                <a:gd name="T41" fmla="*/ 7 h 29"/>
                <a:gd name="T42" fmla="*/ 0 w 1"/>
                <a:gd name="T43" fmla="*/ 7 h 29"/>
                <a:gd name="T44" fmla="*/ 0 w 1"/>
                <a:gd name="T45" fmla="*/ 7 h 29"/>
                <a:gd name="T46" fmla="*/ 0 w 1"/>
                <a:gd name="T47" fmla="*/ 7 h 29"/>
                <a:gd name="T48" fmla="*/ 0 w 1"/>
                <a:gd name="T49" fmla="*/ 7 h 29"/>
                <a:gd name="T50" fmla="*/ 0 w 1"/>
                <a:gd name="T51" fmla="*/ 7 h 29"/>
                <a:gd name="T52" fmla="*/ 0 w 1"/>
                <a:gd name="T53" fmla="*/ 7 h 29"/>
                <a:gd name="T54" fmla="*/ 0 w 1"/>
                <a:gd name="T55" fmla="*/ 7 h 29"/>
                <a:gd name="T56" fmla="*/ 0 w 1"/>
                <a:gd name="T57" fmla="*/ 7 h 29"/>
                <a:gd name="T58" fmla="*/ 0 w 1"/>
                <a:gd name="T59" fmla="*/ 7 h 29"/>
                <a:gd name="T60" fmla="*/ 0 w 1"/>
                <a:gd name="T61" fmla="*/ 7 h 29"/>
                <a:gd name="T62" fmla="*/ 0 w 1"/>
                <a:gd name="T63" fmla="*/ 7 h 29"/>
                <a:gd name="T64" fmla="*/ 0 w 1"/>
                <a:gd name="T65" fmla="*/ 7 h 29"/>
                <a:gd name="T66" fmla="*/ 0 w 1"/>
                <a:gd name="T67" fmla="*/ 7 h 29"/>
                <a:gd name="T68" fmla="*/ 0 w 1"/>
                <a:gd name="T69" fmla="*/ 7 h 29"/>
                <a:gd name="T70" fmla="*/ 0 w 1"/>
                <a:gd name="T71" fmla="*/ 7 h 29"/>
                <a:gd name="T72" fmla="*/ 0 w 1"/>
                <a:gd name="T73" fmla="*/ 7 h 29"/>
                <a:gd name="T74" fmla="*/ 0 w 1"/>
                <a:gd name="T75" fmla="*/ 7 h 29"/>
                <a:gd name="T76" fmla="*/ 0 w 1"/>
                <a:gd name="T77" fmla="*/ 7 h 29"/>
                <a:gd name="T78" fmla="*/ 0 w 1"/>
                <a:gd name="T79" fmla="*/ 7 h 29"/>
                <a:gd name="T80" fmla="*/ 0 w 1"/>
                <a:gd name="T81" fmla="*/ 7 h 29"/>
                <a:gd name="T82" fmla="*/ 0 w 1"/>
                <a:gd name="T83" fmla="*/ 7 h 29"/>
                <a:gd name="T84" fmla="*/ 0 w 1"/>
                <a:gd name="T85" fmla="*/ 7 h 29"/>
                <a:gd name="T86" fmla="*/ 0 w 1"/>
                <a:gd name="T87" fmla="*/ 7 h 29"/>
                <a:gd name="T88" fmla="*/ 0 w 1"/>
                <a:gd name="T89" fmla="*/ 7 h 29"/>
                <a:gd name="T90" fmla="*/ 0 w 1"/>
                <a:gd name="T91" fmla="*/ 7 h 29"/>
                <a:gd name="T92" fmla="*/ 0 w 1"/>
                <a:gd name="T93" fmla="*/ 7 h 29"/>
                <a:gd name="T94" fmla="*/ 0 w 1"/>
                <a:gd name="T95" fmla="*/ 7 h 29"/>
                <a:gd name="T96" fmla="*/ 0 w 1"/>
                <a:gd name="T97" fmla="*/ 7 h 29"/>
                <a:gd name="T98" fmla="*/ 0 w 1"/>
                <a:gd name="T99" fmla="*/ 7 h 29"/>
                <a:gd name="T100" fmla="*/ 0 w 1"/>
                <a:gd name="T101" fmla="*/ 7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"/>
                <a:gd name="T154" fmla="*/ 0 h 29"/>
                <a:gd name="T155" fmla="*/ 1 w 1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" h="29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20"/>
                  </a:lnTo>
                  <a:lnTo>
                    <a:pt x="0" y="29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76" name="Freeform 541"/>
            <p:cNvSpPr>
              <a:spLocks/>
            </p:cNvSpPr>
            <p:nvPr/>
          </p:nvSpPr>
          <p:spPr bwMode="auto">
            <a:xfrm rot="-5388437">
              <a:off x="4403" y="3403"/>
              <a:ext cx="9" cy="27"/>
            </a:xfrm>
            <a:custGeom>
              <a:avLst/>
              <a:gdLst>
                <a:gd name="T0" fmla="*/ 0 w 12"/>
                <a:gd name="T1" fmla="*/ 0 h 30"/>
                <a:gd name="T2" fmla="*/ 0 w 12"/>
                <a:gd name="T3" fmla="*/ 0 h 30"/>
                <a:gd name="T4" fmla="*/ 0 w 12"/>
                <a:gd name="T5" fmla="*/ 0 h 30"/>
                <a:gd name="T6" fmla="*/ 0 w 12"/>
                <a:gd name="T7" fmla="*/ 0 h 30"/>
                <a:gd name="T8" fmla="*/ 0 w 12"/>
                <a:gd name="T9" fmla="*/ 0 h 30"/>
                <a:gd name="T10" fmla="*/ 0 w 12"/>
                <a:gd name="T11" fmla="*/ 0 h 30"/>
                <a:gd name="T12" fmla="*/ 0 w 12"/>
                <a:gd name="T13" fmla="*/ 0 h 30"/>
                <a:gd name="T14" fmla="*/ 0 w 12"/>
                <a:gd name="T15" fmla="*/ 0 h 30"/>
                <a:gd name="T16" fmla="*/ 0 w 12"/>
                <a:gd name="T17" fmla="*/ 0 h 30"/>
                <a:gd name="T18" fmla="*/ 2 w 12"/>
                <a:gd name="T19" fmla="*/ 0 h 30"/>
                <a:gd name="T20" fmla="*/ 2 w 12"/>
                <a:gd name="T21" fmla="*/ 0 h 30"/>
                <a:gd name="T22" fmla="*/ 2 w 12"/>
                <a:gd name="T23" fmla="*/ 0 h 30"/>
                <a:gd name="T24" fmla="*/ 2 w 12"/>
                <a:gd name="T25" fmla="*/ 5 h 30"/>
                <a:gd name="T26" fmla="*/ 2 w 12"/>
                <a:gd name="T27" fmla="*/ 5 h 30"/>
                <a:gd name="T28" fmla="*/ 2 w 12"/>
                <a:gd name="T29" fmla="*/ 5 h 30"/>
                <a:gd name="T30" fmla="*/ 2 w 12"/>
                <a:gd name="T31" fmla="*/ 5 h 30"/>
                <a:gd name="T32" fmla="*/ 2 w 12"/>
                <a:gd name="T33" fmla="*/ 5 h 30"/>
                <a:gd name="T34" fmla="*/ 2 w 12"/>
                <a:gd name="T35" fmla="*/ 5 h 30"/>
                <a:gd name="T36" fmla="*/ 2 w 12"/>
                <a:gd name="T37" fmla="*/ 5 h 30"/>
                <a:gd name="T38" fmla="*/ 2 w 12"/>
                <a:gd name="T39" fmla="*/ 5 h 30"/>
                <a:gd name="T40" fmla="*/ 2 w 12"/>
                <a:gd name="T41" fmla="*/ 5 h 30"/>
                <a:gd name="T42" fmla="*/ 2 w 12"/>
                <a:gd name="T43" fmla="*/ 5 h 30"/>
                <a:gd name="T44" fmla="*/ 2 w 12"/>
                <a:gd name="T45" fmla="*/ 5 h 30"/>
                <a:gd name="T46" fmla="*/ 2 w 12"/>
                <a:gd name="T47" fmla="*/ 5 h 30"/>
                <a:gd name="T48" fmla="*/ 2 w 12"/>
                <a:gd name="T49" fmla="*/ 5 h 30"/>
                <a:gd name="T50" fmla="*/ 2 w 12"/>
                <a:gd name="T51" fmla="*/ 5 h 30"/>
                <a:gd name="T52" fmla="*/ 2 w 12"/>
                <a:gd name="T53" fmla="*/ 5 h 30"/>
                <a:gd name="T54" fmla="*/ 2 w 12"/>
                <a:gd name="T55" fmla="*/ 5 h 30"/>
                <a:gd name="T56" fmla="*/ 2 w 12"/>
                <a:gd name="T57" fmla="*/ 5 h 30"/>
                <a:gd name="T58" fmla="*/ 2 w 12"/>
                <a:gd name="T59" fmla="*/ 5 h 30"/>
                <a:gd name="T60" fmla="*/ 2 w 12"/>
                <a:gd name="T61" fmla="*/ 5 h 30"/>
                <a:gd name="T62" fmla="*/ 2 w 12"/>
                <a:gd name="T63" fmla="*/ 5 h 30"/>
                <a:gd name="T64" fmla="*/ 2 w 12"/>
                <a:gd name="T65" fmla="*/ 5 h 30"/>
                <a:gd name="T66" fmla="*/ 2 w 12"/>
                <a:gd name="T67" fmla="*/ 5 h 30"/>
                <a:gd name="T68" fmla="*/ 2 w 12"/>
                <a:gd name="T69" fmla="*/ 5 h 30"/>
                <a:gd name="T70" fmla="*/ 2 w 12"/>
                <a:gd name="T71" fmla="*/ 5 h 30"/>
                <a:gd name="T72" fmla="*/ 2 w 12"/>
                <a:gd name="T73" fmla="*/ 5 h 30"/>
                <a:gd name="T74" fmla="*/ 2 w 12"/>
                <a:gd name="T75" fmla="*/ 5 h 30"/>
                <a:gd name="T76" fmla="*/ 2 w 12"/>
                <a:gd name="T77" fmla="*/ 5 h 30"/>
                <a:gd name="T78" fmla="*/ 2 w 12"/>
                <a:gd name="T79" fmla="*/ 5 h 30"/>
                <a:gd name="T80" fmla="*/ 2 w 12"/>
                <a:gd name="T81" fmla="*/ 5 h 30"/>
                <a:gd name="T82" fmla="*/ 2 w 12"/>
                <a:gd name="T83" fmla="*/ 5 h 30"/>
                <a:gd name="T84" fmla="*/ 2 w 12"/>
                <a:gd name="T85" fmla="*/ 5 h 30"/>
                <a:gd name="T86" fmla="*/ 2 w 12"/>
                <a:gd name="T87" fmla="*/ 5 h 30"/>
                <a:gd name="T88" fmla="*/ 2 w 12"/>
                <a:gd name="T89" fmla="*/ 5 h 30"/>
                <a:gd name="T90" fmla="*/ 2 w 12"/>
                <a:gd name="T91" fmla="*/ 5 h 30"/>
                <a:gd name="T92" fmla="*/ 2 w 12"/>
                <a:gd name="T93" fmla="*/ 5 h 30"/>
                <a:gd name="T94" fmla="*/ 2 w 12"/>
                <a:gd name="T95" fmla="*/ 5 h 30"/>
                <a:gd name="T96" fmla="*/ 2 w 12"/>
                <a:gd name="T97" fmla="*/ 5 h 30"/>
                <a:gd name="T98" fmla="*/ 2 w 12"/>
                <a:gd name="T99" fmla="*/ 5 h 30"/>
                <a:gd name="T100" fmla="*/ 2 w 12"/>
                <a:gd name="T101" fmla="*/ 5 h 3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30"/>
                <a:gd name="T155" fmla="*/ 12 w 12"/>
                <a:gd name="T156" fmla="*/ 30 h 3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30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10"/>
                  </a:lnTo>
                  <a:lnTo>
                    <a:pt x="12" y="20"/>
                  </a:lnTo>
                  <a:lnTo>
                    <a:pt x="12" y="3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77" name="Freeform 542"/>
            <p:cNvSpPr>
              <a:spLocks/>
            </p:cNvSpPr>
            <p:nvPr/>
          </p:nvSpPr>
          <p:spPr bwMode="auto">
            <a:xfrm rot="-5388437">
              <a:off x="4426" y="3400"/>
              <a:ext cx="8" cy="18"/>
            </a:xfrm>
            <a:custGeom>
              <a:avLst/>
              <a:gdLst>
                <a:gd name="T0" fmla="*/ 0 w 12"/>
                <a:gd name="T1" fmla="*/ 0 h 19"/>
                <a:gd name="T2" fmla="*/ 0 w 12"/>
                <a:gd name="T3" fmla="*/ 0 h 19"/>
                <a:gd name="T4" fmla="*/ 0 w 12"/>
                <a:gd name="T5" fmla="*/ 0 h 19"/>
                <a:gd name="T6" fmla="*/ 0 w 12"/>
                <a:gd name="T7" fmla="*/ 0 h 19"/>
                <a:gd name="T8" fmla="*/ 0 w 12"/>
                <a:gd name="T9" fmla="*/ 0 h 19"/>
                <a:gd name="T10" fmla="*/ 0 w 12"/>
                <a:gd name="T11" fmla="*/ 0 h 19"/>
                <a:gd name="T12" fmla="*/ 0 w 12"/>
                <a:gd name="T13" fmla="*/ 0 h 19"/>
                <a:gd name="T14" fmla="*/ 0 w 12"/>
                <a:gd name="T15" fmla="*/ 0 h 19"/>
                <a:gd name="T16" fmla="*/ 0 w 12"/>
                <a:gd name="T17" fmla="*/ 0 h 19"/>
                <a:gd name="T18" fmla="*/ 0 w 12"/>
                <a:gd name="T19" fmla="*/ 0 h 19"/>
                <a:gd name="T20" fmla="*/ 0 w 12"/>
                <a:gd name="T21" fmla="*/ 0 h 19"/>
                <a:gd name="T22" fmla="*/ 0 w 12"/>
                <a:gd name="T23" fmla="*/ 0 h 19"/>
                <a:gd name="T24" fmla="*/ 0 w 12"/>
                <a:gd name="T25" fmla="*/ 0 h 19"/>
                <a:gd name="T26" fmla="*/ 0 w 12"/>
                <a:gd name="T27" fmla="*/ 0 h 19"/>
                <a:gd name="T28" fmla="*/ 0 w 12"/>
                <a:gd name="T29" fmla="*/ 0 h 19"/>
                <a:gd name="T30" fmla="*/ 0 w 12"/>
                <a:gd name="T31" fmla="*/ 0 h 19"/>
                <a:gd name="T32" fmla="*/ 0 w 12"/>
                <a:gd name="T33" fmla="*/ 0 h 19"/>
                <a:gd name="T34" fmla="*/ 0 w 12"/>
                <a:gd name="T35" fmla="*/ 0 h 19"/>
                <a:gd name="T36" fmla="*/ 0 w 12"/>
                <a:gd name="T37" fmla="*/ 0 h 19"/>
                <a:gd name="T38" fmla="*/ 0 w 12"/>
                <a:gd name="T39" fmla="*/ 0 h 19"/>
                <a:gd name="T40" fmla="*/ 0 w 12"/>
                <a:gd name="T41" fmla="*/ 9 h 19"/>
                <a:gd name="T42" fmla="*/ 0 w 12"/>
                <a:gd name="T43" fmla="*/ 9 h 19"/>
                <a:gd name="T44" fmla="*/ 0 w 12"/>
                <a:gd name="T45" fmla="*/ 9 h 19"/>
                <a:gd name="T46" fmla="*/ 0 w 12"/>
                <a:gd name="T47" fmla="*/ 9 h 19"/>
                <a:gd name="T48" fmla="*/ 0 w 12"/>
                <a:gd name="T49" fmla="*/ 9 h 19"/>
                <a:gd name="T50" fmla="*/ 0 w 12"/>
                <a:gd name="T51" fmla="*/ 9 h 19"/>
                <a:gd name="T52" fmla="*/ 1 w 12"/>
                <a:gd name="T53" fmla="*/ 9 h 19"/>
                <a:gd name="T54" fmla="*/ 1 w 12"/>
                <a:gd name="T55" fmla="*/ 9 h 19"/>
                <a:gd name="T56" fmla="*/ 1 w 12"/>
                <a:gd name="T57" fmla="*/ 9 h 19"/>
                <a:gd name="T58" fmla="*/ 1 w 12"/>
                <a:gd name="T59" fmla="*/ 9 h 19"/>
                <a:gd name="T60" fmla="*/ 1 w 12"/>
                <a:gd name="T61" fmla="*/ 9 h 19"/>
                <a:gd name="T62" fmla="*/ 1 w 12"/>
                <a:gd name="T63" fmla="*/ 9 h 19"/>
                <a:gd name="T64" fmla="*/ 1 w 12"/>
                <a:gd name="T65" fmla="*/ 9 h 19"/>
                <a:gd name="T66" fmla="*/ 1 w 12"/>
                <a:gd name="T67" fmla="*/ 9 h 19"/>
                <a:gd name="T68" fmla="*/ 1 w 12"/>
                <a:gd name="T69" fmla="*/ 9 h 19"/>
                <a:gd name="T70" fmla="*/ 1 w 12"/>
                <a:gd name="T71" fmla="*/ 9 h 19"/>
                <a:gd name="T72" fmla="*/ 1 w 12"/>
                <a:gd name="T73" fmla="*/ 9 h 19"/>
                <a:gd name="T74" fmla="*/ 1 w 12"/>
                <a:gd name="T75" fmla="*/ 9 h 19"/>
                <a:gd name="T76" fmla="*/ 1 w 12"/>
                <a:gd name="T77" fmla="*/ 9 h 19"/>
                <a:gd name="T78" fmla="*/ 1 w 12"/>
                <a:gd name="T79" fmla="*/ 9 h 19"/>
                <a:gd name="T80" fmla="*/ 1 w 12"/>
                <a:gd name="T81" fmla="*/ 9 h 19"/>
                <a:gd name="T82" fmla="*/ 1 w 12"/>
                <a:gd name="T83" fmla="*/ 9 h 19"/>
                <a:gd name="T84" fmla="*/ 1 w 12"/>
                <a:gd name="T85" fmla="*/ 9 h 19"/>
                <a:gd name="T86" fmla="*/ 1 w 12"/>
                <a:gd name="T87" fmla="*/ 9 h 19"/>
                <a:gd name="T88" fmla="*/ 1 w 12"/>
                <a:gd name="T89" fmla="*/ 9 h 19"/>
                <a:gd name="T90" fmla="*/ 1 w 12"/>
                <a:gd name="T91" fmla="*/ 9 h 19"/>
                <a:gd name="T92" fmla="*/ 1 w 12"/>
                <a:gd name="T93" fmla="*/ 9 h 19"/>
                <a:gd name="T94" fmla="*/ 1 w 12"/>
                <a:gd name="T95" fmla="*/ 9 h 19"/>
                <a:gd name="T96" fmla="*/ 1 w 12"/>
                <a:gd name="T97" fmla="*/ 9 h 19"/>
                <a:gd name="T98" fmla="*/ 1 w 12"/>
                <a:gd name="T99" fmla="*/ 9 h 19"/>
                <a:gd name="T100" fmla="*/ 1 w 12"/>
                <a:gd name="T101" fmla="*/ 9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9"/>
                <a:gd name="T155" fmla="*/ 12 w 12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9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19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78" name="Freeform 543"/>
            <p:cNvSpPr>
              <a:spLocks/>
            </p:cNvSpPr>
            <p:nvPr/>
          </p:nvSpPr>
          <p:spPr bwMode="auto">
            <a:xfrm rot="-5388437">
              <a:off x="4444" y="3392"/>
              <a:ext cx="8" cy="18"/>
            </a:xfrm>
            <a:custGeom>
              <a:avLst/>
              <a:gdLst>
                <a:gd name="T0" fmla="*/ 0 w 11"/>
                <a:gd name="T1" fmla="*/ 0 h 20"/>
                <a:gd name="T2" fmla="*/ 0 w 11"/>
                <a:gd name="T3" fmla="*/ 0 h 20"/>
                <a:gd name="T4" fmla="*/ 0 w 11"/>
                <a:gd name="T5" fmla="*/ 0 h 20"/>
                <a:gd name="T6" fmla="*/ 0 w 11"/>
                <a:gd name="T7" fmla="*/ 0 h 20"/>
                <a:gd name="T8" fmla="*/ 0 w 11"/>
                <a:gd name="T9" fmla="*/ 0 h 20"/>
                <a:gd name="T10" fmla="*/ 0 w 11"/>
                <a:gd name="T11" fmla="*/ 0 h 20"/>
                <a:gd name="T12" fmla="*/ 0 w 11"/>
                <a:gd name="T13" fmla="*/ 0 h 20"/>
                <a:gd name="T14" fmla="*/ 0 w 11"/>
                <a:gd name="T15" fmla="*/ 0 h 20"/>
                <a:gd name="T16" fmla="*/ 0 w 11"/>
                <a:gd name="T17" fmla="*/ 0 h 20"/>
                <a:gd name="T18" fmla="*/ 0 w 11"/>
                <a:gd name="T19" fmla="*/ 0 h 20"/>
                <a:gd name="T20" fmla="*/ 0 w 11"/>
                <a:gd name="T21" fmla="*/ 0 h 20"/>
                <a:gd name="T22" fmla="*/ 0 w 11"/>
                <a:gd name="T23" fmla="*/ 0 h 20"/>
                <a:gd name="T24" fmla="*/ 0 w 11"/>
                <a:gd name="T25" fmla="*/ 5 h 20"/>
                <a:gd name="T26" fmla="*/ 0 w 11"/>
                <a:gd name="T27" fmla="*/ 5 h 20"/>
                <a:gd name="T28" fmla="*/ 0 w 11"/>
                <a:gd name="T29" fmla="*/ 5 h 20"/>
                <a:gd name="T30" fmla="*/ 0 w 11"/>
                <a:gd name="T31" fmla="*/ 5 h 20"/>
                <a:gd name="T32" fmla="*/ 0 w 11"/>
                <a:gd name="T33" fmla="*/ 5 h 20"/>
                <a:gd name="T34" fmla="*/ 0 w 11"/>
                <a:gd name="T35" fmla="*/ 5 h 20"/>
                <a:gd name="T36" fmla="*/ 0 w 11"/>
                <a:gd name="T37" fmla="*/ 5 h 20"/>
                <a:gd name="T38" fmla="*/ 0 w 11"/>
                <a:gd name="T39" fmla="*/ 5 h 20"/>
                <a:gd name="T40" fmla="*/ 0 w 11"/>
                <a:gd name="T41" fmla="*/ 5 h 20"/>
                <a:gd name="T42" fmla="*/ 0 w 11"/>
                <a:gd name="T43" fmla="*/ 5 h 20"/>
                <a:gd name="T44" fmla="*/ 0 w 11"/>
                <a:gd name="T45" fmla="*/ 5 h 20"/>
                <a:gd name="T46" fmla="*/ 0 w 11"/>
                <a:gd name="T47" fmla="*/ 5 h 20"/>
                <a:gd name="T48" fmla="*/ 0 w 11"/>
                <a:gd name="T49" fmla="*/ 5 h 20"/>
                <a:gd name="T50" fmla="*/ 0 w 11"/>
                <a:gd name="T51" fmla="*/ 5 h 20"/>
                <a:gd name="T52" fmla="*/ 0 w 11"/>
                <a:gd name="T53" fmla="*/ 5 h 20"/>
                <a:gd name="T54" fmla="*/ 0 w 11"/>
                <a:gd name="T55" fmla="*/ 5 h 20"/>
                <a:gd name="T56" fmla="*/ 0 w 11"/>
                <a:gd name="T57" fmla="*/ 5 h 20"/>
                <a:gd name="T58" fmla="*/ 0 w 11"/>
                <a:gd name="T59" fmla="*/ 5 h 20"/>
                <a:gd name="T60" fmla="*/ 0 w 11"/>
                <a:gd name="T61" fmla="*/ 5 h 20"/>
                <a:gd name="T62" fmla="*/ 0 w 11"/>
                <a:gd name="T63" fmla="*/ 5 h 20"/>
                <a:gd name="T64" fmla="*/ 0 w 11"/>
                <a:gd name="T65" fmla="*/ 5 h 20"/>
                <a:gd name="T66" fmla="*/ 0 w 11"/>
                <a:gd name="T67" fmla="*/ 5 h 20"/>
                <a:gd name="T68" fmla="*/ 0 w 11"/>
                <a:gd name="T69" fmla="*/ 5 h 20"/>
                <a:gd name="T70" fmla="*/ 0 w 11"/>
                <a:gd name="T71" fmla="*/ 5 h 20"/>
                <a:gd name="T72" fmla="*/ 0 w 11"/>
                <a:gd name="T73" fmla="*/ 5 h 20"/>
                <a:gd name="T74" fmla="*/ 0 w 11"/>
                <a:gd name="T75" fmla="*/ 5 h 20"/>
                <a:gd name="T76" fmla="*/ 0 w 11"/>
                <a:gd name="T77" fmla="*/ 5 h 20"/>
                <a:gd name="T78" fmla="*/ 0 w 11"/>
                <a:gd name="T79" fmla="*/ 5 h 20"/>
                <a:gd name="T80" fmla="*/ 0 w 11"/>
                <a:gd name="T81" fmla="*/ 5 h 20"/>
                <a:gd name="T82" fmla="*/ 0 w 11"/>
                <a:gd name="T83" fmla="*/ 5 h 20"/>
                <a:gd name="T84" fmla="*/ 0 w 11"/>
                <a:gd name="T85" fmla="*/ 5 h 20"/>
                <a:gd name="T86" fmla="*/ 1 w 11"/>
                <a:gd name="T87" fmla="*/ 5 h 20"/>
                <a:gd name="T88" fmla="*/ 1 w 11"/>
                <a:gd name="T89" fmla="*/ 5 h 20"/>
                <a:gd name="T90" fmla="*/ 1 w 11"/>
                <a:gd name="T91" fmla="*/ 5 h 20"/>
                <a:gd name="T92" fmla="*/ 1 w 11"/>
                <a:gd name="T93" fmla="*/ 5 h 20"/>
                <a:gd name="T94" fmla="*/ 1 w 11"/>
                <a:gd name="T95" fmla="*/ 5 h 20"/>
                <a:gd name="T96" fmla="*/ 1 w 11"/>
                <a:gd name="T97" fmla="*/ 5 h 20"/>
                <a:gd name="T98" fmla="*/ 1 w 11"/>
                <a:gd name="T99" fmla="*/ 5 h 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"/>
                <a:gd name="T151" fmla="*/ 0 h 20"/>
                <a:gd name="T152" fmla="*/ 11 w 11"/>
                <a:gd name="T153" fmla="*/ 20 h 2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" h="2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20"/>
                  </a:lnTo>
                  <a:lnTo>
                    <a:pt x="11" y="2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79" name="Freeform 544"/>
            <p:cNvSpPr>
              <a:spLocks/>
            </p:cNvSpPr>
            <p:nvPr/>
          </p:nvSpPr>
          <p:spPr bwMode="auto">
            <a:xfrm rot="-5388437">
              <a:off x="4465" y="3387"/>
              <a:ext cx="1" cy="18"/>
            </a:xfrm>
            <a:custGeom>
              <a:avLst/>
              <a:gdLst>
                <a:gd name="T0" fmla="*/ 0 w 1"/>
                <a:gd name="T1" fmla="*/ 0 h 19"/>
                <a:gd name="T2" fmla="*/ 0 w 1"/>
                <a:gd name="T3" fmla="*/ 0 h 19"/>
                <a:gd name="T4" fmla="*/ 0 w 1"/>
                <a:gd name="T5" fmla="*/ 0 h 19"/>
                <a:gd name="T6" fmla="*/ 0 w 1"/>
                <a:gd name="T7" fmla="*/ 0 h 19"/>
                <a:gd name="T8" fmla="*/ 0 w 1"/>
                <a:gd name="T9" fmla="*/ 0 h 19"/>
                <a:gd name="T10" fmla="*/ 0 w 1"/>
                <a:gd name="T11" fmla="*/ 0 h 19"/>
                <a:gd name="T12" fmla="*/ 0 w 1"/>
                <a:gd name="T13" fmla="*/ 0 h 19"/>
                <a:gd name="T14" fmla="*/ 0 w 1"/>
                <a:gd name="T15" fmla="*/ 0 h 19"/>
                <a:gd name="T16" fmla="*/ 0 w 1"/>
                <a:gd name="T17" fmla="*/ 0 h 19"/>
                <a:gd name="T18" fmla="*/ 0 w 1"/>
                <a:gd name="T19" fmla="*/ 0 h 19"/>
                <a:gd name="T20" fmla="*/ 0 w 1"/>
                <a:gd name="T21" fmla="*/ 0 h 19"/>
                <a:gd name="T22" fmla="*/ 0 w 1"/>
                <a:gd name="T23" fmla="*/ 0 h 19"/>
                <a:gd name="T24" fmla="*/ 0 w 1"/>
                <a:gd name="T25" fmla="*/ 0 h 19"/>
                <a:gd name="T26" fmla="*/ 0 w 1"/>
                <a:gd name="T27" fmla="*/ 9 h 19"/>
                <a:gd name="T28" fmla="*/ 0 w 1"/>
                <a:gd name="T29" fmla="*/ 9 h 19"/>
                <a:gd name="T30" fmla="*/ 0 w 1"/>
                <a:gd name="T31" fmla="*/ 9 h 19"/>
                <a:gd name="T32" fmla="*/ 0 w 1"/>
                <a:gd name="T33" fmla="*/ 9 h 19"/>
                <a:gd name="T34" fmla="*/ 0 w 1"/>
                <a:gd name="T35" fmla="*/ 9 h 19"/>
                <a:gd name="T36" fmla="*/ 0 w 1"/>
                <a:gd name="T37" fmla="*/ 9 h 19"/>
                <a:gd name="T38" fmla="*/ 0 w 1"/>
                <a:gd name="T39" fmla="*/ 9 h 19"/>
                <a:gd name="T40" fmla="*/ 0 w 1"/>
                <a:gd name="T41" fmla="*/ 9 h 19"/>
                <a:gd name="T42" fmla="*/ 0 w 1"/>
                <a:gd name="T43" fmla="*/ 9 h 19"/>
                <a:gd name="T44" fmla="*/ 0 w 1"/>
                <a:gd name="T45" fmla="*/ 9 h 19"/>
                <a:gd name="T46" fmla="*/ 0 w 1"/>
                <a:gd name="T47" fmla="*/ 9 h 19"/>
                <a:gd name="T48" fmla="*/ 0 w 1"/>
                <a:gd name="T49" fmla="*/ 9 h 19"/>
                <a:gd name="T50" fmla="*/ 0 w 1"/>
                <a:gd name="T51" fmla="*/ 9 h 19"/>
                <a:gd name="T52" fmla="*/ 0 w 1"/>
                <a:gd name="T53" fmla="*/ 9 h 19"/>
                <a:gd name="T54" fmla="*/ 0 w 1"/>
                <a:gd name="T55" fmla="*/ 9 h 19"/>
                <a:gd name="T56" fmla="*/ 0 w 1"/>
                <a:gd name="T57" fmla="*/ 9 h 19"/>
                <a:gd name="T58" fmla="*/ 0 w 1"/>
                <a:gd name="T59" fmla="*/ 9 h 19"/>
                <a:gd name="T60" fmla="*/ 0 w 1"/>
                <a:gd name="T61" fmla="*/ 9 h 19"/>
                <a:gd name="T62" fmla="*/ 0 w 1"/>
                <a:gd name="T63" fmla="*/ 9 h 19"/>
                <a:gd name="T64" fmla="*/ 0 w 1"/>
                <a:gd name="T65" fmla="*/ 9 h 19"/>
                <a:gd name="T66" fmla="*/ 0 w 1"/>
                <a:gd name="T67" fmla="*/ 9 h 19"/>
                <a:gd name="T68" fmla="*/ 0 w 1"/>
                <a:gd name="T69" fmla="*/ 9 h 19"/>
                <a:gd name="T70" fmla="*/ 0 w 1"/>
                <a:gd name="T71" fmla="*/ 9 h 19"/>
                <a:gd name="T72" fmla="*/ 0 w 1"/>
                <a:gd name="T73" fmla="*/ 9 h 19"/>
                <a:gd name="T74" fmla="*/ 0 w 1"/>
                <a:gd name="T75" fmla="*/ 9 h 19"/>
                <a:gd name="T76" fmla="*/ 0 w 1"/>
                <a:gd name="T77" fmla="*/ 9 h 19"/>
                <a:gd name="T78" fmla="*/ 0 w 1"/>
                <a:gd name="T79" fmla="*/ 9 h 19"/>
                <a:gd name="T80" fmla="*/ 0 w 1"/>
                <a:gd name="T81" fmla="*/ 9 h 19"/>
                <a:gd name="T82" fmla="*/ 0 w 1"/>
                <a:gd name="T83" fmla="*/ 9 h 19"/>
                <a:gd name="T84" fmla="*/ 0 w 1"/>
                <a:gd name="T85" fmla="*/ 9 h 19"/>
                <a:gd name="T86" fmla="*/ 0 w 1"/>
                <a:gd name="T87" fmla="*/ 9 h 19"/>
                <a:gd name="T88" fmla="*/ 0 w 1"/>
                <a:gd name="T89" fmla="*/ 9 h 19"/>
                <a:gd name="T90" fmla="*/ 0 w 1"/>
                <a:gd name="T91" fmla="*/ 9 h 19"/>
                <a:gd name="T92" fmla="*/ 0 w 1"/>
                <a:gd name="T93" fmla="*/ 9 h 19"/>
                <a:gd name="T94" fmla="*/ 0 w 1"/>
                <a:gd name="T95" fmla="*/ 9 h 19"/>
                <a:gd name="T96" fmla="*/ 0 w 1"/>
                <a:gd name="T97" fmla="*/ 9 h 19"/>
                <a:gd name="T98" fmla="*/ 0 w 1"/>
                <a:gd name="T99" fmla="*/ 9 h 19"/>
                <a:gd name="T100" fmla="*/ 0 w 1"/>
                <a:gd name="T101" fmla="*/ 9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"/>
                <a:gd name="T154" fmla="*/ 0 h 19"/>
                <a:gd name="T155" fmla="*/ 1 w 1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" h="19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19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80" name="Freeform 545"/>
            <p:cNvSpPr>
              <a:spLocks/>
            </p:cNvSpPr>
            <p:nvPr/>
          </p:nvSpPr>
          <p:spPr bwMode="auto">
            <a:xfrm rot="-5388437">
              <a:off x="4475" y="3387"/>
              <a:ext cx="9" cy="9"/>
            </a:xfrm>
            <a:custGeom>
              <a:avLst/>
              <a:gdLst>
                <a:gd name="T0" fmla="*/ 0 w 12"/>
                <a:gd name="T1" fmla="*/ 0 h 10"/>
                <a:gd name="T2" fmla="*/ 0 w 12"/>
                <a:gd name="T3" fmla="*/ 0 h 10"/>
                <a:gd name="T4" fmla="*/ 0 w 12"/>
                <a:gd name="T5" fmla="*/ 0 h 10"/>
                <a:gd name="T6" fmla="*/ 0 w 12"/>
                <a:gd name="T7" fmla="*/ 0 h 10"/>
                <a:gd name="T8" fmla="*/ 0 w 12"/>
                <a:gd name="T9" fmla="*/ 0 h 10"/>
                <a:gd name="T10" fmla="*/ 0 w 12"/>
                <a:gd name="T11" fmla="*/ 0 h 10"/>
                <a:gd name="T12" fmla="*/ 0 w 12"/>
                <a:gd name="T13" fmla="*/ 0 h 10"/>
                <a:gd name="T14" fmla="*/ 0 w 12"/>
                <a:gd name="T15" fmla="*/ 0 h 10"/>
                <a:gd name="T16" fmla="*/ 0 w 12"/>
                <a:gd name="T17" fmla="*/ 0 h 10"/>
                <a:gd name="T18" fmla="*/ 0 w 12"/>
                <a:gd name="T19" fmla="*/ 0 h 10"/>
                <a:gd name="T20" fmla="*/ 2 w 12"/>
                <a:gd name="T21" fmla="*/ 0 h 10"/>
                <a:gd name="T22" fmla="*/ 2 w 12"/>
                <a:gd name="T23" fmla="*/ 0 h 10"/>
                <a:gd name="T24" fmla="*/ 2 w 12"/>
                <a:gd name="T25" fmla="*/ 0 h 10"/>
                <a:gd name="T26" fmla="*/ 2 w 12"/>
                <a:gd name="T27" fmla="*/ 0 h 10"/>
                <a:gd name="T28" fmla="*/ 2 w 12"/>
                <a:gd name="T29" fmla="*/ 0 h 10"/>
                <a:gd name="T30" fmla="*/ 2 w 12"/>
                <a:gd name="T31" fmla="*/ 0 h 10"/>
                <a:gd name="T32" fmla="*/ 2 w 12"/>
                <a:gd name="T33" fmla="*/ 0 h 10"/>
                <a:gd name="T34" fmla="*/ 2 w 12"/>
                <a:gd name="T35" fmla="*/ 0 h 10"/>
                <a:gd name="T36" fmla="*/ 2 w 12"/>
                <a:gd name="T37" fmla="*/ 0 h 10"/>
                <a:gd name="T38" fmla="*/ 2 w 12"/>
                <a:gd name="T39" fmla="*/ 0 h 10"/>
                <a:gd name="T40" fmla="*/ 2 w 12"/>
                <a:gd name="T41" fmla="*/ 0 h 10"/>
                <a:gd name="T42" fmla="*/ 2 w 12"/>
                <a:gd name="T43" fmla="*/ 0 h 10"/>
                <a:gd name="T44" fmla="*/ 2 w 12"/>
                <a:gd name="T45" fmla="*/ 0 h 10"/>
                <a:gd name="T46" fmla="*/ 2 w 12"/>
                <a:gd name="T47" fmla="*/ 0 h 10"/>
                <a:gd name="T48" fmla="*/ 2 w 12"/>
                <a:gd name="T49" fmla="*/ 0 h 10"/>
                <a:gd name="T50" fmla="*/ 2 w 12"/>
                <a:gd name="T51" fmla="*/ 0 h 10"/>
                <a:gd name="T52" fmla="*/ 2 w 12"/>
                <a:gd name="T53" fmla="*/ 5 h 10"/>
                <a:gd name="T54" fmla="*/ 2 w 12"/>
                <a:gd name="T55" fmla="*/ 5 h 10"/>
                <a:gd name="T56" fmla="*/ 2 w 12"/>
                <a:gd name="T57" fmla="*/ 5 h 10"/>
                <a:gd name="T58" fmla="*/ 2 w 12"/>
                <a:gd name="T59" fmla="*/ 5 h 10"/>
                <a:gd name="T60" fmla="*/ 2 w 12"/>
                <a:gd name="T61" fmla="*/ 5 h 10"/>
                <a:gd name="T62" fmla="*/ 2 w 12"/>
                <a:gd name="T63" fmla="*/ 5 h 10"/>
                <a:gd name="T64" fmla="*/ 2 w 12"/>
                <a:gd name="T65" fmla="*/ 5 h 10"/>
                <a:gd name="T66" fmla="*/ 2 w 12"/>
                <a:gd name="T67" fmla="*/ 5 h 10"/>
                <a:gd name="T68" fmla="*/ 2 w 12"/>
                <a:gd name="T69" fmla="*/ 5 h 10"/>
                <a:gd name="T70" fmla="*/ 2 w 12"/>
                <a:gd name="T71" fmla="*/ 5 h 10"/>
                <a:gd name="T72" fmla="*/ 2 w 12"/>
                <a:gd name="T73" fmla="*/ 5 h 10"/>
                <a:gd name="T74" fmla="*/ 2 w 12"/>
                <a:gd name="T75" fmla="*/ 5 h 10"/>
                <a:gd name="T76" fmla="*/ 2 w 12"/>
                <a:gd name="T77" fmla="*/ 5 h 10"/>
                <a:gd name="T78" fmla="*/ 2 w 12"/>
                <a:gd name="T79" fmla="*/ 5 h 10"/>
                <a:gd name="T80" fmla="*/ 2 w 12"/>
                <a:gd name="T81" fmla="*/ 5 h 10"/>
                <a:gd name="T82" fmla="*/ 2 w 12"/>
                <a:gd name="T83" fmla="*/ 5 h 10"/>
                <a:gd name="T84" fmla="*/ 2 w 12"/>
                <a:gd name="T85" fmla="*/ 5 h 10"/>
                <a:gd name="T86" fmla="*/ 2 w 12"/>
                <a:gd name="T87" fmla="*/ 5 h 10"/>
                <a:gd name="T88" fmla="*/ 2 w 12"/>
                <a:gd name="T89" fmla="*/ 5 h 10"/>
                <a:gd name="T90" fmla="*/ 2 w 12"/>
                <a:gd name="T91" fmla="*/ 5 h 10"/>
                <a:gd name="T92" fmla="*/ 2 w 12"/>
                <a:gd name="T93" fmla="*/ 5 h 10"/>
                <a:gd name="T94" fmla="*/ 2 w 12"/>
                <a:gd name="T95" fmla="*/ 5 h 10"/>
                <a:gd name="T96" fmla="*/ 2 w 12"/>
                <a:gd name="T97" fmla="*/ 5 h 10"/>
                <a:gd name="T98" fmla="*/ 2 w 12"/>
                <a:gd name="T99" fmla="*/ 5 h 1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10"/>
                <a:gd name="T152" fmla="*/ 12 w 12"/>
                <a:gd name="T153" fmla="*/ 10 h 1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10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1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81" name="Freeform 546"/>
            <p:cNvSpPr>
              <a:spLocks/>
            </p:cNvSpPr>
            <p:nvPr/>
          </p:nvSpPr>
          <p:spPr bwMode="auto">
            <a:xfrm rot="-5388437">
              <a:off x="4485" y="3379"/>
              <a:ext cx="8" cy="9"/>
            </a:xfrm>
            <a:custGeom>
              <a:avLst/>
              <a:gdLst>
                <a:gd name="T0" fmla="*/ 0 w 11"/>
                <a:gd name="T1" fmla="*/ 0 h 10"/>
                <a:gd name="T2" fmla="*/ 0 w 11"/>
                <a:gd name="T3" fmla="*/ 0 h 10"/>
                <a:gd name="T4" fmla="*/ 0 w 11"/>
                <a:gd name="T5" fmla="*/ 0 h 10"/>
                <a:gd name="T6" fmla="*/ 0 w 11"/>
                <a:gd name="T7" fmla="*/ 0 h 10"/>
                <a:gd name="T8" fmla="*/ 0 w 11"/>
                <a:gd name="T9" fmla="*/ 0 h 10"/>
                <a:gd name="T10" fmla="*/ 0 w 11"/>
                <a:gd name="T11" fmla="*/ 0 h 10"/>
                <a:gd name="T12" fmla="*/ 0 w 11"/>
                <a:gd name="T13" fmla="*/ 0 h 10"/>
                <a:gd name="T14" fmla="*/ 0 w 11"/>
                <a:gd name="T15" fmla="*/ 0 h 10"/>
                <a:gd name="T16" fmla="*/ 0 w 11"/>
                <a:gd name="T17" fmla="*/ 0 h 10"/>
                <a:gd name="T18" fmla="*/ 0 w 11"/>
                <a:gd name="T19" fmla="*/ 0 h 10"/>
                <a:gd name="T20" fmla="*/ 0 w 11"/>
                <a:gd name="T21" fmla="*/ 0 h 10"/>
                <a:gd name="T22" fmla="*/ 0 w 11"/>
                <a:gd name="T23" fmla="*/ 0 h 10"/>
                <a:gd name="T24" fmla="*/ 0 w 11"/>
                <a:gd name="T25" fmla="*/ 0 h 10"/>
                <a:gd name="T26" fmla="*/ 0 w 11"/>
                <a:gd name="T27" fmla="*/ 0 h 10"/>
                <a:gd name="T28" fmla="*/ 0 w 11"/>
                <a:gd name="T29" fmla="*/ 0 h 10"/>
                <a:gd name="T30" fmla="*/ 0 w 11"/>
                <a:gd name="T31" fmla="*/ 0 h 10"/>
                <a:gd name="T32" fmla="*/ 0 w 11"/>
                <a:gd name="T33" fmla="*/ 0 h 10"/>
                <a:gd name="T34" fmla="*/ 0 w 11"/>
                <a:gd name="T35" fmla="*/ 0 h 10"/>
                <a:gd name="T36" fmla="*/ 0 w 11"/>
                <a:gd name="T37" fmla="*/ 0 h 10"/>
                <a:gd name="T38" fmla="*/ 0 w 11"/>
                <a:gd name="T39" fmla="*/ 0 h 10"/>
                <a:gd name="T40" fmla="*/ 0 w 11"/>
                <a:gd name="T41" fmla="*/ 0 h 10"/>
                <a:gd name="T42" fmla="*/ 0 w 11"/>
                <a:gd name="T43" fmla="*/ 0 h 10"/>
                <a:gd name="T44" fmla="*/ 0 w 11"/>
                <a:gd name="T45" fmla="*/ 0 h 10"/>
                <a:gd name="T46" fmla="*/ 0 w 11"/>
                <a:gd name="T47" fmla="*/ 0 h 10"/>
                <a:gd name="T48" fmla="*/ 0 w 11"/>
                <a:gd name="T49" fmla="*/ 0 h 10"/>
                <a:gd name="T50" fmla="*/ 0 w 11"/>
                <a:gd name="T51" fmla="*/ 5 h 10"/>
                <a:gd name="T52" fmla="*/ 0 w 11"/>
                <a:gd name="T53" fmla="*/ 5 h 10"/>
                <a:gd name="T54" fmla="*/ 1 w 11"/>
                <a:gd name="T55" fmla="*/ 5 h 10"/>
                <a:gd name="T56" fmla="*/ 1 w 11"/>
                <a:gd name="T57" fmla="*/ 5 h 10"/>
                <a:gd name="T58" fmla="*/ 1 w 11"/>
                <a:gd name="T59" fmla="*/ 5 h 10"/>
                <a:gd name="T60" fmla="*/ 1 w 11"/>
                <a:gd name="T61" fmla="*/ 5 h 10"/>
                <a:gd name="T62" fmla="*/ 1 w 11"/>
                <a:gd name="T63" fmla="*/ 5 h 10"/>
                <a:gd name="T64" fmla="*/ 1 w 11"/>
                <a:gd name="T65" fmla="*/ 5 h 10"/>
                <a:gd name="T66" fmla="*/ 1 w 11"/>
                <a:gd name="T67" fmla="*/ 5 h 10"/>
                <a:gd name="T68" fmla="*/ 1 w 11"/>
                <a:gd name="T69" fmla="*/ 5 h 10"/>
                <a:gd name="T70" fmla="*/ 1 w 11"/>
                <a:gd name="T71" fmla="*/ 5 h 10"/>
                <a:gd name="T72" fmla="*/ 1 w 11"/>
                <a:gd name="T73" fmla="*/ 5 h 10"/>
                <a:gd name="T74" fmla="*/ 1 w 11"/>
                <a:gd name="T75" fmla="*/ 5 h 10"/>
                <a:gd name="T76" fmla="*/ 1 w 11"/>
                <a:gd name="T77" fmla="*/ 5 h 10"/>
                <a:gd name="T78" fmla="*/ 1 w 11"/>
                <a:gd name="T79" fmla="*/ 5 h 10"/>
                <a:gd name="T80" fmla="*/ 1 w 11"/>
                <a:gd name="T81" fmla="*/ 5 h 10"/>
                <a:gd name="T82" fmla="*/ 1 w 11"/>
                <a:gd name="T83" fmla="*/ 5 h 10"/>
                <a:gd name="T84" fmla="*/ 1 w 11"/>
                <a:gd name="T85" fmla="*/ 5 h 10"/>
                <a:gd name="T86" fmla="*/ 1 w 11"/>
                <a:gd name="T87" fmla="*/ 5 h 10"/>
                <a:gd name="T88" fmla="*/ 1 w 11"/>
                <a:gd name="T89" fmla="*/ 5 h 10"/>
                <a:gd name="T90" fmla="*/ 1 w 11"/>
                <a:gd name="T91" fmla="*/ 5 h 10"/>
                <a:gd name="T92" fmla="*/ 1 w 11"/>
                <a:gd name="T93" fmla="*/ 5 h 10"/>
                <a:gd name="T94" fmla="*/ 1 w 11"/>
                <a:gd name="T95" fmla="*/ 5 h 10"/>
                <a:gd name="T96" fmla="*/ 1 w 11"/>
                <a:gd name="T97" fmla="*/ 5 h 10"/>
                <a:gd name="T98" fmla="*/ 1 w 11"/>
                <a:gd name="T99" fmla="*/ 5 h 1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"/>
                <a:gd name="T151" fmla="*/ 0 h 10"/>
                <a:gd name="T152" fmla="*/ 11 w 11"/>
                <a:gd name="T153" fmla="*/ 10 h 1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" h="1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1" y="1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82" name="Freeform 547"/>
            <p:cNvSpPr>
              <a:spLocks/>
            </p:cNvSpPr>
            <p:nvPr/>
          </p:nvSpPr>
          <p:spPr bwMode="auto">
            <a:xfrm rot="-5388437">
              <a:off x="4490" y="3375"/>
              <a:ext cx="8" cy="1"/>
            </a:xfrm>
            <a:custGeom>
              <a:avLst/>
              <a:gdLst>
                <a:gd name="T0" fmla="*/ 0 w 12"/>
                <a:gd name="T1" fmla="*/ 0 h 1"/>
                <a:gd name="T2" fmla="*/ 0 w 12"/>
                <a:gd name="T3" fmla="*/ 0 h 1"/>
                <a:gd name="T4" fmla="*/ 0 w 12"/>
                <a:gd name="T5" fmla="*/ 0 h 1"/>
                <a:gd name="T6" fmla="*/ 0 w 12"/>
                <a:gd name="T7" fmla="*/ 0 h 1"/>
                <a:gd name="T8" fmla="*/ 0 w 12"/>
                <a:gd name="T9" fmla="*/ 0 h 1"/>
                <a:gd name="T10" fmla="*/ 0 w 12"/>
                <a:gd name="T11" fmla="*/ 0 h 1"/>
                <a:gd name="T12" fmla="*/ 0 w 12"/>
                <a:gd name="T13" fmla="*/ 0 h 1"/>
                <a:gd name="T14" fmla="*/ 0 w 12"/>
                <a:gd name="T15" fmla="*/ 0 h 1"/>
                <a:gd name="T16" fmla="*/ 0 w 12"/>
                <a:gd name="T17" fmla="*/ 0 h 1"/>
                <a:gd name="T18" fmla="*/ 0 w 12"/>
                <a:gd name="T19" fmla="*/ 0 h 1"/>
                <a:gd name="T20" fmla="*/ 0 w 12"/>
                <a:gd name="T21" fmla="*/ 0 h 1"/>
                <a:gd name="T22" fmla="*/ 0 w 12"/>
                <a:gd name="T23" fmla="*/ 0 h 1"/>
                <a:gd name="T24" fmla="*/ 0 w 12"/>
                <a:gd name="T25" fmla="*/ 0 h 1"/>
                <a:gd name="T26" fmla="*/ 0 w 12"/>
                <a:gd name="T27" fmla="*/ 0 h 1"/>
                <a:gd name="T28" fmla="*/ 0 w 12"/>
                <a:gd name="T29" fmla="*/ 0 h 1"/>
                <a:gd name="T30" fmla="*/ 0 w 12"/>
                <a:gd name="T31" fmla="*/ 0 h 1"/>
                <a:gd name="T32" fmla="*/ 0 w 12"/>
                <a:gd name="T33" fmla="*/ 0 h 1"/>
                <a:gd name="T34" fmla="*/ 0 w 12"/>
                <a:gd name="T35" fmla="*/ 0 h 1"/>
                <a:gd name="T36" fmla="*/ 0 w 12"/>
                <a:gd name="T37" fmla="*/ 0 h 1"/>
                <a:gd name="T38" fmla="*/ 0 w 12"/>
                <a:gd name="T39" fmla="*/ 0 h 1"/>
                <a:gd name="T40" fmla="*/ 0 w 12"/>
                <a:gd name="T41" fmla="*/ 0 h 1"/>
                <a:gd name="T42" fmla="*/ 0 w 12"/>
                <a:gd name="T43" fmla="*/ 0 h 1"/>
                <a:gd name="T44" fmla="*/ 0 w 12"/>
                <a:gd name="T45" fmla="*/ 0 h 1"/>
                <a:gd name="T46" fmla="*/ 0 w 12"/>
                <a:gd name="T47" fmla="*/ 0 h 1"/>
                <a:gd name="T48" fmla="*/ 0 w 12"/>
                <a:gd name="T49" fmla="*/ 0 h 1"/>
                <a:gd name="T50" fmla="*/ 0 w 12"/>
                <a:gd name="T51" fmla="*/ 0 h 1"/>
                <a:gd name="T52" fmla="*/ 0 w 12"/>
                <a:gd name="T53" fmla="*/ 0 h 1"/>
                <a:gd name="T54" fmla="*/ 0 w 12"/>
                <a:gd name="T55" fmla="*/ 0 h 1"/>
                <a:gd name="T56" fmla="*/ 0 w 12"/>
                <a:gd name="T57" fmla="*/ 0 h 1"/>
                <a:gd name="T58" fmla="*/ 0 w 12"/>
                <a:gd name="T59" fmla="*/ 0 h 1"/>
                <a:gd name="T60" fmla="*/ 0 w 12"/>
                <a:gd name="T61" fmla="*/ 0 h 1"/>
                <a:gd name="T62" fmla="*/ 0 w 12"/>
                <a:gd name="T63" fmla="*/ 0 h 1"/>
                <a:gd name="T64" fmla="*/ 0 w 12"/>
                <a:gd name="T65" fmla="*/ 0 h 1"/>
                <a:gd name="T66" fmla="*/ 0 w 12"/>
                <a:gd name="T67" fmla="*/ 0 h 1"/>
                <a:gd name="T68" fmla="*/ 0 w 12"/>
                <a:gd name="T69" fmla="*/ 0 h 1"/>
                <a:gd name="T70" fmla="*/ 0 w 12"/>
                <a:gd name="T71" fmla="*/ 0 h 1"/>
                <a:gd name="T72" fmla="*/ 0 w 12"/>
                <a:gd name="T73" fmla="*/ 0 h 1"/>
                <a:gd name="T74" fmla="*/ 0 w 12"/>
                <a:gd name="T75" fmla="*/ 0 h 1"/>
                <a:gd name="T76" fmla="*/ 0 w 12"/>
                <a:gd name="T77" fmla="*/ 0 h 1"/>
                <a:gd name="T78" fmla="*/ 0 w 12"/>
                <a:gd name="T79" fmla="*/ 0 h 1"/>
                <a:gd name="T80" fmla="*/ 0 w 12"/>
                <a:gd name="T81" fmla="*/ 0 h 1"/>
                <a:gd name="T82" fmla="*/ 0 w 12"/>
                <a:gd name="T83" fmla="*/ 0 h 1"/>
                <a:gd name="T84" fmla="*/ 0 w 12"/>
                <a:gd name="T85" fmla="*/ 0 h 1"/>
                <a:gd name="T86" fmla="*/ 0 w 12"/>
                <a:gd name="T87" fmla="*/ 0 h 1"/>
                <a:gd name="T88" fmla="*/ 0 w 12"/>
                <a:gd name="T89" fmla="*/ 0 h 1"/>
                <a:gd name="T90" fmla="*/ 1 w 12"/>
                <a:gd name="T91" fmla="*/ 0 h 1"/>
                <a:gd name="T92" fmla="*/ 1 w 12"/>
                <a:gd name="T93" fmla="*/ 0 h 1"/>
                <a:gd name="T94" fmla="*/ 1 w 12"/>
                <a:gd name="T95" fmla="*/ 0 h 1"/>
                <a:gd name="T96" fmla="*/ 1 w 12"/>
                <a:gd name="T97" fmla="*/ 0 h 1"/>
                <a:gd name="T98" fmla="*/ 1 w 12"/>
                <a:gd name="T99" fmla="*/ 0 h 1"/>
                <a:gd name="T100" fmla="*/ 1 w 12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"/>
                <a:gd name="T155" fmla="*/ 12 w 12"/>
                <a:gd name="T156" fmla="*/ 1 h 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83" name="Freeform 548"/>
            <p:cNvSpPr>
              <a:spLocks/>
            </p:cNvSpPr>
            <p:nvPr/>
          </p:nvSpPr>
          <p:spPr bwMode="auto">
            <a:xfrm rot="-5388437">
              <a:off x="4493" y="3370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w 1"/>
                <a:gd name="T21" fmla="*/ 0 h 1"/>
                <a:gd name="T22" fmla="*/ 0 w 1"/>
                <a:gd name="T23" fmla="*/ 0 h 1"/>
                <a:gd name="T24" fmla="*/ 0 w 1"/>
                <a:gd name="T25" fmla="*/ 0 h 1"/>
                <a:gd name="T26" fmla="*/ 0 w 1"/>
                <a:gd name="T27" fmla="*/ 0 h 1"/>
                <a:gd name="T28" fmla="*/ 0 w 1"/>
                <a:gd name="T29" fmla="*/ 0 h 1"/>
                <a:gd name="T30" fmla="*/ 0 w 1"/>
                <a:gd name="T31" fmla="*/ 0 h 1"/>
                <a:gd name="T32" fmla="*/ 0 w 1"/>
                <a:gd name="T33" fmla="*/ 0 h 1"/>
                <a:gd name="T34" fmla="*/ 0 w 1"/>
                <a:gd name="T35" fmla="*/ 0 h 1"/>
                <a:gd name="T36" fmla="*/ 0 w 1"/>
                <a:gd name="T37" fmla="*/ 0 h 1"/>
                <a:gd name="T38" fmla="*/ 0 w 1"/>
                <a:gd name="T39" fmla="*/ 0 h 1"/>
                <a:gd name="T40" fmla="*/ 0 w 1"/>
                <a:gd name="T41" fmla="*/ 0 h 1"/>
                <a:gd name="T42" fmla="*/ 0 w 1"/>
                <a:gd name="T43" fmla="*/ 0 h 1"/>
                <a:gd name="T44" fmla="*/ 0 w 1"/>
                <a:gd name="T45" fmla="*/ 0 h 1"/>
                <a:gd name="T46" fmla="*/ 0 w 1"/>
                <a:gd name="T47" fmla="*/ 0 h 1"/>
                <a:gd name="T48" fmla="*/ 0 w 1"/>
                <a:gd name="T49" fmla="*/ 0 h 1"/>
                <a:gd name="T50" fmla="*/ 0 w 1"/>
                <a:gd name="T51" fmla="*/ 0 h 1"/>
                <a:gd name="T52" fmla="*/ 0 w 1"/>
                <a:gd name="T53" fmla="*/ 0 h 1"/>
                <a:gd name="T54" fmla="*/ 0 w 1"/>
                <a:gd name="T55" fmla="*/ 0 h 1"/>
                <a:gd name="T56" fmla="*/ 0 w 1"/>
                <a:gd name="T57" fmla="*/ 0 h 1"/>
                <a:gd name="T58" fmla="*/ 0 w 1"/>
                <a:gd name="T59" fmla="*/ 0 h 1"/>
                <a:gd name="T60" fmla="*/ 0 w 1"/>
                <a:gd name="T61" fmla="*/ 0 h 1"/>
                <a:gd name="T62" fmla="*/ 0 w 1"/>
                <a:gd name="T63" fmla="*/ 0 h 1"/>
                <a:gd name="T64" fmla="*/ 0 w 1"/>
                <a:gd name="T65" fmla="*/ 0 h 1"/>
                <a:gd name="T66" fmla="*/ 0 w 1"/>
                <a:gd name="T67" fmla="*/ 0 h 1"/>
                <a:gd name="T68" fmla="*/ 0 w 1"/>
                <a:gd name="T69" fmla="*/ 0 h 1"/>
                <a:gd name="T70" fmla="*/ 0 w 1"/>
                <a:gd name="T71" fmla="*/ 0 h 1"/>
                <a:gd name="T72" fmla="*/ 0 w 1"/>
                <a:gd name="T73" fmla="*/ 0 h 1"/>
                <a:gd name="T74" fmla="*/ 0 w 1"/>
                <a:gd name="T75" fmla="*/ 0 h 1"/>
                <a:gd name="T76" fmla="*/ 0 w 1"/>
                <a:gd name="T77" fmla="*/ 0 h 1"/>
                <a:gd name="T78" fmla="*/ 0 w 1"/>
                <a:gd name="T79" fmla="*/ 0 h 1"/>
                <a:gd name="T80" fmla="*/ 0 w 1"/>
                <a:gd name="T81" fmla="*/ 0 h 1"/>
                <a:gd name="T82" fmla="*/ 0 w 1"/>
                <a:gd name="T83" fmla="*/ 0 h 1"/>
                <a:gd name="T84" fmla="*/ 0 w 1"/>
                <a:gd name="T85" fmla="*/ 0 h 1"/>
                <a:gd name="T86" fmla="*/ 0 w 1"/>
                <a:gd name="T87" fmla="*/ 0 h 1"/>
                <a:gd name="T88" fmla="*/ 0 w 1"/>
                <a:gd name="T89" fmla="*/ 0 h 1"/>
                <a:gd name="T90" fmla="*/ 0 w 1"/>
                <a:gd name="T91" fmla="*/ 0 h 1"/>
                <a:gd name="T92" fmla="*/ 0 w 1"/>
                <a:gd name="T93" fmla="*/ 0 h 1"/>
                <a:gd name="T94" fmla="*/ 0 w 1"/>
                <a:gd name="T95" fmla="*/ 0 h 1"/>
                <a:gd name="T96" fmla="*/ 0 w 1"/>
                <a:gd name="T97" fmla="*/ 0 h 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"/>
                <a:gd name="T148" fmla="*/ 0 h 1"/>
                <a:gd name="T149" fmla="*/ 1 w 1"/>
                <a:gd name="T150" fmla="*/ 1 h 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84" name="Freeform 549"/>
            <p:cNvSpPr>
              <a:spLocks/>
            </p:cNvSpPr>
            <p:nvPr/>
          </p:nvSpPr>
          <p:spPr bwMode="auto">
            <a:xfrm rot="-5388437">
              <a:off x="4490" y="3367"/>
              <a:ext cx="8" cy="1"/>
            </a:xfrm>
            <a:custGeom>
              <a:avLst/>
              <a:gdLst>
                <a:gd name="T0" fmla="*/ 0 w 11"/>
                <a:gd name="T1" fmla="*/ 0 h 1"/>
                <a:gd name="T2" fmla="*/ 0 w 11"/>
                <a:gd name="T3" fmla="*/ 0 h 1"/>
                <a:gd name="T4" fmla="*/ 0 w 11"/>
                <a:gd name="T5" fmla="*/ 0 h 1"/>
                <a:gd name="T6" fmla="*/ 0 w 11"/>
                <a:gd name="T7" fmla="*/ 0 h 1"/>
                <a:gd name="T8" fmla="*/ 0 w 11"/>
                <a:gd name="T9" fmla="*/ 0 h 1"/>
                <a:gd name="T10" fmla="*/ 0 w 11"/>
                <a:gd name="T11" fmla="*/ 0 h 1"/>
                <a:gd name="T12" fmla="*/ 0 w 11"/>
                <a:gd name="T13" fmla="*/ 0 h 1"/>
                <a:gd name="T14" fmla="*/ 0 w 11"/>
                <a:gd name="T15" fmla="*/ 0 h 1"/>
                <a:gd name="T16" fmla="*/ 0 w 11"/>
                <a:gd name="T17" fmla="*/ 0 h 1"/>
                <a:gd name="T18" fmla="*/ 0 w 11"/>
                <a:gd name="T19" fmla="*/ 0 h 1"/>
                <a:gd name="T20" fmla="*/ 0 w 11"/>
                <a:gd name="T21" fmla="*/ 0 h 1"/>
                <a:gd name="T22" fmla="*/ 0 w 11"/>
                <a:gd name="T23" fmla="*/ 0 h 1"/>
                <a:gd name="T24" fmla="*/ 0 w 11"/>
                <a:gd name="T25" fmla="*/ 0 h 1"/>
                <a:gd name="T26" fmla="*/ 0 w 11"/>
                <a:gd name="T27" fmla="*/ 0 h 1"/>
                <a:gd name="T28" fmla="*/ 0 w 11"/>
                <a:gd name="T29" fmla="*/ 0 h 1"/>
                <a:gd name="T30" fmla="*/ 0 w 11"/>
                <a:gd name="T31" fmla="*/ 0 h 1"/>
                <a:gd name="T32" fmla="*/ 0 w 11"/>
                <a:gd name="T33" fmla="*/ 0 h 1"/>
                <a:gd name="T34" fmla="*/ 0 w 11"/>
                <a:gd name="T35" fmla="*/ 0 h 1"/>
                <a:gd name="T36" fmla="*/ 0 w 11"/>
                <a:gd name="T37" fmla="*/ 0 h 1"/>
                <a:gd name="T38" fmla="*/ 0 w 11"/>
                <a:gd name="T39" fmla="*/ 0 h 1"/>
                <a:gd name="T40" fmla="*/ 0 w 11"/>
                <a:gd name="T41" fmla="*/ 0 h 1"/>
                <a:gd name="T42" fmla="*/ 0 w 11"/>
                <a:gd name="T43" fmla="*/ 0 h 1"/>
                <a:gd name="T44" fmla="*/ 0 w 11"/>
                <a:gd name="T45" fmla="*/ 0 h 1"/>
                <a:gd name="T46" fmla="*/ 0 w 11"/>
                <a:gd name="T47" fmla="*/ 0 h 1"/>
                <a:gd name="T48" fmla="*/ 0 w 11"/>
                <a:gd name="T49" fmla="*/ 0 h 1"/>
                <a:gd name="T50" fmla="*/ 0 w 11"/>
                <a:gd name="T51" fmla="*/ 0 h 1"/>
                <a:gd name="T52" fmla="*/ 0 w 11"/>
                <a:gd name="T53" fmla="*/ 0 h 1"/>
                <a:gd name="T54" fmla="*/ 0 w 11"/>
                <a:gd name="T55" fmla="*/ 0 h 1"/>
                <a:gd name="T56" fmla="*/ 0 w 11"/>
                <a:gd name="T57" fmla="*/ 0 h 1"/>
                <a:gd name="T58" fmla="*/ 0 w 11"/>
                <a:gd name="T59" fmla="*/ 0 h 1"/>
                <a:gd name="T60" fmla="*/ 0 w 11"/>
                <a:gd name="T61" fmla="*/ 0 h 1"/>
                <a:gd name="T62" fmla="*/ 0 w 11"/>
                <a:gd name="T63" fmla="*/ 0 h 1"/>
                <a:gd name="T64" fmla="*/ 0 w 11"/>
                <a:gd name="T65" fmla="*/ 0 h 1"/>
                <a:gd name="T66" fmla="*/ 0 w 11"/>
                <a:gd name="T67" fmla="*/ 0 h 1"/>
                <a:gd name="T68" fmla="*/ 0 w 11"/>
                <a:gd name="T69" fmla="*/ 0 h 1"/>
                <a:gd name="T70" fmla="*/ 0 w 11"/>
                <a:gd name="T71" fmla="*/ 0 h 1"/>
                <a:gd name="T72" fmla="*/ 0 w 11"/>
                <a:gd name="T73" fmla="*/ 0 h 1"/>
                <a:gd name="T74" fmla="*/ 0 w 11"/>
                <a:gd name="T75" fmla="*/ 0 h 1"/>
                <a:gd name="T76" fmla="*/ 0 w 11"/>
                <a:gd name="T77" fmla="*/ 0 h 1"/>
                <a:gd name="T78" fmla="*/ 1 w 11"/>
                <a:gd name="T79" fmla="*/ 0 h 1"/>
                <a:gd name="T80" fmla="*/ 1 w 11"/>
                <a:gd name="T81" fmla="*/ 0 h 1"/>
                <a:gd name="T82" fmla="*/ 1 w 11"/>
                <a:gd name="T83" fmla="*/ 0 h 1"/>
                <a:gd name="T84" fmla="*/ 1 w 11"/>
                <a:gd name="T85" fmla="*/ 0 h 1"/>
                <a:gd name="T86" fmla="*/ 1 w 11"/>
                <a:gd name="T87" fmla="*/ 0 h 1"/>
                <a:gd name="T88" fmla="*/ 1 w 11"/>
                <a:gd name="T89" fmla="*/ 0 h 1"/>
                <a:gd name="T90" fmla="*/ 1 w 11"/>
                <a:gd name="T91" fmla="*/ 0 h 1"/>
                <a:gd name="T92" fmla="*/ 1 w 11"/>
                <a:gd name="T93" fmla="*/ 0 h 1"/>
                <a:gd name="T94" fmla="*/ 1 w 11"/>
                <a:gd name="T95" fmla="*/ 0 h 1"/>
                <a:gd name="T96" fmla="*/ 1 w 11"/>
                <a:gd name="T97" fmla="*/ 0 h 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1"/>
                <a:gd name="T148" fmla="*/ 0 h 1"/>
                <a:gd name="T149" fmla="*/ 11 w 11"/>
                <a:gd name="T150" fmla="*/ 1 h 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1" h="1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85" name="Freeform 550"/>
            <p:cNvSpPr>
              <a:spLocks/>
            </p:cNvSpPr>
            <p:nvPr/>
          </p:nvSpPr>
          <p:spPr bwMode="auto">
            <a:xfrm rot="-5388437">
              <a:off x="4488" y="3358"/>
              <a:ext cx="1" cy="9"/>
            </a:xfrm>
            <a:custGeom>
              <a:avLst/>
              <a:gdLst>
                <a:gd name="T0" fmla="*/ 0 w 1"/>
                <a:gd name="T1" fmla="*/ 5 h 10"/>
                <a:gd name="T2" fmla="*/ 0 w 1"/>
                <a:gd name="T3" fmla="*/ 0 h 10"/>
                <a:gd name="T4" fmla="*/ 0 w 1"/>
                <a:gd name="T5" fmla="*/ 0 h 10"/>
                <a:gd name="T6" fmla="*/ 0 w 1"/>
                <a:gd name="T7" fmla="*/ 0 h 10"/>
                <a:gd name="T8" fmla="*/ 0 w 1"/>
                <a:gd name="T9" fmla="*/ 0 h 10"/>
                <a:gd name="T10" fmla="*/ 0 w 1"/>
                <a:gd name="T11" fmla="*/ 0 h 10"/>
                <a:gd name="T12" fmla="*/ 0 w 1"/>
                <a:gd name="T13" fmla="*/ 0 h 10"/>
                <a:gd name="T14" fmla="*/ 0 w 1"/>
                <a:gd name="T15" fmla="*/ 0 h 10"/>
                <a:gd name="T16" fmla="*/ 0 w 1"/>
                <a:gd name="T17" fmla="*/ 0 h 10"/>
                <a:gd name="T18" fmla="*/ 0 w 1"/>
                <a:gd name="T19" fmla="*/ 0 h 10"/>
                <a:gd name="T20" fmla="*/ 0 w 1"/>
                <a:gd name="T21" fmla="*/ 0 h 10"/>
                <a:gd name="T22" fmla="*/ 0 w 1"/>
                <a:gd name="T23" fmla="*/ 0 h 10"/>
                <a:gd name="T24" fmla="*/ 0 w 1"/>
                <a:gd name="T25" fmla="*/ 0 h 10"/>
                <a:gd name="T26" fmla="*/ 0 w 1"/>
                <a:gd name="T27" fmla="*/ 0 h 10"/>
                <a:gd name="T28" fmla="*/ 0 w 1"/>
                <a:gd name="T29" fmla="*/ 0 h 10"/>
                <a:gd name="T30" fmla="*/ 0 w 1"/>
                <a:gd name="T31" fmla="*/ 0 h 10"/>
                <a:gd name="T32" fmla="*/ 0 w 1"/>
                <a:gd name="T33" fmla="*/ 0 h 10"/>
                <a:gd name="T34" fmla="*/ 0 w 1"/>
                <a:gd name="T35" fmla="*/ 0 h 10"/>
                <a:gd name="T36" fmla="*/ 0 w 1"/>
                <a:gd name="T37" fmla="*/ 0 h 10"/>
                <a:gd name="T38" fmla="*/ 0 w 1"/>
                <a:gd name="T39" fmla="*/ 0 h 10"/>
                <a:gd name="T40" fmla="*/ 0 w 1"/>
                <a:gd name="T41" fmla="*/ 0 h 10"/>
                <a:gd name="T42" fmla="*/ 0 w 1"/>
                <a:gd name="T43" fmla="*/ 0 h 10"/>
                <a:gd name="T44" fmla="*/ 0 w 1"/>
                <a:gd name="T45" fmla="*/ 0 h 10"/>
                <a:gd name="T46" fmla="*/ 0 w 1"/>
                <a:gd name="T47" fmla="*/ 0 h 10"/>
                <a:gd name="T48" fmla="*/ 0 w 1"/>
                <a:gd name="T49" fmla="*/ 0 h 10"/>
                <a:gd name="T50" fmla="*/ 0 w 1"/>
                <a:gd name="T51" fmla="*/ 0 h 10"/>
                <a:gd name="T52" fmla="*/ 0 w 1"/>
                <a:gd name="T53" fmla="*/ 0 h 10"/>
                <a:gd name="T54" fmla="*/ 0 w 1"/>
                <a:gd name="T55" fmla="*/ 0 h 10"/>
                <a:gd name="T56" fmla="*/ 0 w 1"/>
                <a:gd name="T57" fmla="*/ 0 h 10"/>
                <a:gd name="T58" fmla="*/ 0 w 1"/>
                <a:gd name="T59" fmla="*/ 0 h 10"/>
                <a:gd name="T60" fmla="*/ 0 w 1"/>
                <a:gd name="T61" fmla="*/ 0 h 10"/>
                <a:gd name="T62" fmla="*/ 0 w 1"/>
                <a:gd name="T63" fmla="*/ 0 h 10"/>
                <a:gd name="T64" fmla="*/ 0 w 1"/>
                <a:gd name="T65" fmla="*/ 0 h 10"/>
                <a:gd name="T66" fmla="*/ 0 w 1"/>
                <a:gd name="T67" fmla="*/ 0 h 10"/>
                <a:gd name="T68" fmla="*/ 0 w 1"/>
                <a:gd name="T69" fmla="*/ 0 h 10"/>
                <a:gd name="T70" fmla="*/ 0 w 1"/>
                <a:gd name="T71" fmla="*/ 0 h 10"/>
                <a:gd name="T72" fmla="*/ 0 w 1"/>
                <a:gd name="T73" fmla="*/ 0 h 10"/>
                <a:gd name="T74" fmla="*/ 0 w 1"/>
                <a:gd name="T75" fmla="*/ 0 h 10"/>
                <a:gd name="T76" fmla="*/ 0 w 1"/>
                <a:gd name="T77" fmla="*/ 0 h 10"/>
                <a:gd name="T78" fmla="*/ 0 w 1"/>
                <a:gd name="T79" fmla="*/ 0 h 10"/>
                <a:gd name="T80" fmla="*/ 0 w 1"/>
                <a:gd name="T81" fmla="*/ 0 h 10"/>
                <a:gd name="T82" fmla="*/ 0 w 1"/>
                <a:gd name="T83" fmla="*/ 0 h 10"/>
                <a:gd name="T84" fmla="*/ 0 w 1"/>
                <a:gd name="T85" fmla="*/ 0 h 10"/>
                <a:gd name="T86" fmla="*/ 0 w 1"/>
                <a:gd name="T87" fmla="*/ 0 h 10"/>
                <a:gd name="T88" fmla="*/ 0 w 1"/>
                <a:gd name="T89" fmla="*/ 0 h 10"/>
                <a:gd name="T90" fmla="*/ 0 w 1"/>
                <a:gd name="T91" fmla="*/ 0 h 10"/>
                <a:gd name="T92" fmla="*/ 0 w 1"/>
                <a:gd name="T93" fmla="*/ 0 h 10"/>
                <a:gd name="T94" fmla="*/ 0 w 1"/>
                <a:gd name="T95" fmla="*/ 0 h 10"/>
                <a:gd name="T96" fmla="*/ 0 w 1"/>
                <a:gd name="T97" fmla="*/ 0 h 10"/>
                <a:gd name="T98" fmla="*/ 0 w 1"/>
                <a:gd name="T99" fmla="*/ 0 h 1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"/>
                <a:gd name="T151" fmla="*/ 0 h 10"/>
                <a:gd name="T152" fmla="*/ 1 w 1"/>
                <a:gd name="T153" fmla="*/ 10 h 1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" h="10">
                  <a:moveTo>
                    <a:pt x="0" y="10"/>
                  </a:move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86" name="Freeform 551"/>
            <p:cNvSpPr>
              <a:spLocks/>
            </p:cNvSpPr>
            <p:nvPr/>
          </p:nvSpPr>
          <p:spPr bwMode="auto">
            <a:xfrm rot="-5388437">
              <a:off x="4470" y="3350"/>
              <a:ext cx="9" cy="18"/>
            </a:xfrm>
            <a:custGeom>
              <a:avLst/>
              <a:gdLst>
                <a:gd name="T0" fmla="*/ 0 w 12"/>
                <a:gd name="T1" fmla="*/ 5 h 20"/>
                <a:gd name="T2" fmla="*/ 0 w 12"/>
                <a:gd name="T3" fmla="*/ 5 h 20"/>
                <a:gd name="T4" fmla="*/ 0 w 12"/>
                <a:gd name="T5" fmla="*/ 5 h 20"/>
                <a:gd name="T6" fmla="*/ 0 w 12"/>
                <a:gd name="T7" fmla="*/ 5 h 20"/>
                <a:gd name="T8" fmla="*/ 0 w 12"/>
                <a:gd name="T9" fmla="*/ 5 h 20"/>
                <a:gd name="T10" fmla="*/ 0 w 12"/>
                <a:gd name="T11" fmla="*/ 5 h 20"/>
                <a:gd name="T12" fmla="*/ 0 w 12"/>
                <a:gd name="T13" fmla="*/ 5 h 20"/>
                <a:gd name="T14" fmla="*/ 2 w 12"/>
                <a:gd name="T15" fmla="*/ 5 h 20"/>
                <a:gd name="T16" fmla="*/ 2 w 12"/>
                <a:gd name="T17" fmla="*/ 5 h 20"/>
                <a:gd name="T18" fmla="*/ 2 w 12"/>
                <a:gd name="T19" fmla="*/ 5 h 20"/>
                <a:gd name="T20" fmla="*/ 2 w 12"/>
                <a:gd name="T21" fmla="*/ 5 h 20"/>
                <a:gd name="T22" fmla="*/ 2 w 12"/>
                <a:gd name="T23" fmla="*/ 5 h 20"/>
                <a:gd name="T24" fmla="*/ 2 w 12"/>
                <a:gd name="T25" fmla="*/ 5 h 20"/>
                <a:gd name="T26" fmla="*/ 2 w 12"/>
                <a:gd name="T27" fmla="*/ 5 h 20"/>
                <a:gd name="T28" fmla="*/ 2 w 12"/>
                <a:gd name="T29" fmla="*/ 5 h 20"/>
                <a:gd name="T30" fmla="*/ 2 w 12"/>
                <a:gd name="T31" fmla="*/ 5 h 20"/>
                <a:gd name="T32" fmla="*/ 2 w 12"/>
                <a:gd name="T33" fmla="*/ 5 h 20"/>
                <a:gd name="T34" fmla="*/ 2 w 12"/>
                <a:gd name="T35" fmla="*/ 5 h 20"/>
                <a:gd name="T36" fmla="*/ 2 w 12"/>
                <a:gd name="T37" fmla="*/ 5 h 20"/>
                <a:gd name="T38" fmla="*/ 2 w 12"/>
                <a:gd name="T39" fmla="*/ 5 h 20"/>
                <a:gd name="T40" fmla="*/ 2 w 12"/>
                <a:gd name="T41" fmla="*/ 5 h 20"/>
                <a:gd name="T42" fmla="*/ 2 w 12"/>
                <a:gd name="T43" fmla="*/ 5 h 20"/>
                <a:gd name="T44" fmla="*/ 2 w 12"/>
                <a:gd name="T45" fmla="*/ 5 h 20"/>
                <a:gd name="T46" fmla="*/ 2 w 12"/>
                <a:gd name="T47" fmla="*/ 5 h 20"/>
                <a:gd name="T48" fmla="*/ 2 w 12"/>
                <a:gd name="T49" fmla="*/ 5 h 20"/>
                <a:gd name="T50" fmla="*/ 2 w 12"/>
                <a:gd name="T51" fmla="*/ 5 h 20"/>
                <a:gd name="T52" fmla="*/ 2 w 12"/>
                <a:gd name="T53" fmla="*/ 5 h 20"/>
                <a:gd name="T54" fmla="*/ 2 w 12"/>
                <a:gd name="T55" fmla="*/ 5 h 20"/>
                <a:gd name="T56" fmla="*/ 2 w 12"/>
                <a:gd name="T57" fmla="*/ 5 h 20"/>
                <a:gd name="T58" fmla="*/ 2 w 12"/>
                <a:gd name="T59" fmla="*/ 5 h 20"/>
                <a:gd name="T60" fmla="*/ 2 w 12"/>
                <a:gd name="T61" fmla="*/ 5 h 20"/>
                <a:gd name="T62" fmla="*/ 2 w 12"/>
                <a:gd name="T63" fmla="*/ 5 h 20"/>
                <a:gd name="T64" fmla="*/ 2 w 12"/>
                <a:gd name="T65" fmla="*/ 5 h 20"/>
                <a:gd name="T66" fmla="*/ 2 w 12"/>
                <a:gd name="T67" fmla="*/ 5 h 20"/>
                <a:gd name="T68" fmla="*/ 2 w 12"/>
                <a:gd name="T69" fmla="*/ 5 h 20"/>
                <a:gd name="T70" fmla="*/ 2 w 12"/>
                <a:gd name="T71" fmla="*/ 5 h 20"/>
                <a:gd name="T72" fmla="*/ 2 w 12"/>
                <a:gd name="T73" fmla="*/ 0 h 20"/>
                <a:gd name="T74" fmla="*/ 2 w 12"/>
                <a:gd name="T75" fmla="*/ 0 h 20"/>
                <a:gd name="T76" fmla="*/ 2 w 12"/>
                <a:gd name="T77" fmla="*/ 0 h 20"/>
                <a:gd name="T78" fmla="*/ 2 w 12"/>
                <a:gd name="T79" fmla="*/ 0 h 20"/>
                <a:gd name="T80" fmla="*/ 2 w 12"/>
                <a:gd name="T81" fmla="*/ 0 h 20"/>
                <a:gd name="T82" fmla="*/ 2 w 12"/>
                <a:gd name="T83" fmla="*/ 0 h 20"/>
                <a:gd name="T84" fmla="*/ 2 w 12"/>
                <a:gd name="T85" fmla="*/ 0 h 20"/>
                <a:gd name="T86" fmla="*/ 2 w 12"/>
                <a:gd name="T87" fmla="*/ 0 h 20"/>
                <a:gd name="T88" fmla="*/ 2 w 12"/>
                <a:gd name="T89" fmla="*/ 0 h 20"/>
                <a:gd name="T90" fmla="*/ 2 w 12"/>
                <a:gd name="T91" fmla="*/ 0 h 20"/>
                <a:gd name="T92" fmla="*/ 2 w 12"/>
                <a:gd name="T93" fmla="*/ 0 h 20"/>
                <a:gd name="T94" fmla="*/ 2 w 12"/>
                <a:gd name="T95" fmla="*/ 0 h 20"/>
                <a:gd name="T96" fmla="*/ 2 w 12"/>
                <a:gd name="T97" fmla="*/ 0 h 20"/>
                <a:gd name="T98" fmla="*/ 2 w 12"/>
                <a:gd name="T99" fmla="*/ 0 h 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20"/>
                <a:gd name="T152" fmla="*/ 12 w 12"/>
                <a:gd name="T153" fmla="*/ 20 h 2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20">
                  <a:moveTo>
                    <a:pt x="0" y="20"/>
                  </a:moveTo>
                  <a:lnTo>
                    <a:pt x="0" y="10"/>
                  </a:lnTo>
                  <a:lnTo>
                    <a:pt x="12" y="10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87" name="Freeform 552"/>
            <p:cNvSpPr>
              <a:spLocks/>
            </p:cNvSpPr>
            <p:nvPr/>
          </p:nvSpPr>
          <p:spPr bwMode="auto">
            <a:xfrm rot="-5388437">
              <a:off x="4469" y="3355"/>
              <a:ext cx="8" cy="18"/>
            </a:xfrm>
            <a:custGeom>
              <a:avLst/>
              <a:gdLst>
                <a:gd name="T0" fmla="*/ 0 w 11"/>
                <a:gd name="T1" fmla="*/ 9 h 19"/>
                <a:gd name="T2" fmla="*/ 0 w 11"/>
                <a:gd name="T3" fmla="*/ 9 h 19"/>
                <a:gd name="T4" fmla="*/ 0 w 11"/>
                <a:gd name="T5" fmla="*/ 9 h 19"/>
                <a:gd name="T6" fmla="*/ 0 w 11"/>
                <a:gd name="T7" fmla="*/ 9 h 19"/>
                <a:gd name="T8" fmla="*/ 0 w 11"/>
                <a:gd name="T9" fmla="*/ 9 h 19"/>
                <a:gd name="T10" fmla="*/ 0 w 11"/>
                <a:gd name="T11" fmla="*/ 9 h 19"/>
                <a:gd name="T12" fmla="*/ 0 w 11"/>
                <a:gd name="T13" fmla="*/ 9 h 19"/>
                <a:gd name="T14" fmla="*/ 0 w 11"/>
                <a:gd name="T15" fmla="*/ 9 h 19"/>
                <a:gd name="T16" fmla="*/ 0 w 11"/>
                <a:gd name="T17" fmla="*/ 9 h 19"/>
                <a:gd name="T18" fmla="*/ 0 w 11"/>
                <a:gd name="T19" fmla="*/ 9 h 19"/>
                <a:gd name="T20" fmla="*/ 0 w 11"/>
                <a:gd name="T21" fmla="*/ 9 h 19"/>
                <a:gd name="T22" fmla="*/ 0 w 11"/>
                <a:gd name="T23" fmla="*/ 9 h 19"/>
                <a:gd name="T24" fmla="*/ 0 w 11"/>
                <a:gd name="T25" fmla="*/ 9 h 19"/>
                <a:gd name="T26" fmla="*/ 0 w 11"/>
                <a:gd name="T27" fmla="*/ 9 h 19"/>
                <a:gd name="T28" fmla="*/ 0 w 11"/>
                <a:gd name="T29" fmla="*/ 9 h 19"/>
                <a:gd name="T30" fmla="*/ 0 w 11"/>
                <a:gd name="T31" fmla="*/ 9 h 19"/>
                <a:gd name="T32" fmla="*/ 0 w 11"/>
                <a:gd name="T33" fmla="*/ 9 h 19"/>
                <a:gd name="T34" fmla="*/ 0 w 11"/>
                <a:gd name="T35" fmla="*/ 9 h 19"/>
                <a:gd name="T36" fmla="*/ 0 w 11"/>
                <a:gd name="T37" fmla="*/ 9 h 19"/>
                <a:gd name="T38" fmla="*/ 0 w 11"/>
                <a:gd name="T39" fmla="*/ 9 h 19"/>
                <a:gd name="T40" fmla="*/ 0 w 11"/>
                <a:gd name="T41" fmla="*/ 9 h 19"/>
                <a:gd name="T42" fmla="*/ 0 w 11"/>
                <a:gd name="T43" fmla="*/ 9 h 19"/>
                <a:gd name="T44" fmla="*/ 0 w 11"/>
                <a:gd name="T45" fmla="*/ 9 h 19"/>
                <a:gd name="T46" fmla="*/ 0 w 11"/>
                <a:gd name="T47" fmla="*/ 9 h 19"/>
                <a:gd name="T48" fmla="*/ 1 w 11"/>
                <a:gd name="T49" fmla="*/ 9 h 19"/>
                <a:gd name="T50" fmla="*/ 1 w 11"/>
                <a:gd name="T51" fmla="*/ 9 h 19"/>
                <a:gd name="T52" fmla="*/ 1 w 11"/>
                <a:gd name="T53" fmla="*/ 9 h 19"/>
                <a:gd name="T54" fmla="*/ 1 w 11"/>
                <a:gd name="T55" fmla="*/ 9 h 19"/>
                <a:gd name="T56" fmla="*/ 1 w 11"/>
                <a:gd name="T57" fmla="*/ 9 h 19"/>
                <a:gd name="T58" fmla="*/ 1 w 11"/>
                <a:gd name="T59" fmla="*/ 9 h 19"/>
                <a:gd name="T60" fmla="*/ 1 w 11"/>
                <a:gd name="T61" fmla="*/ 9 h 19"/>
                <a:gd name="T62" fmla="*/ 1 w 11"/>
                <a:gd name="T63" fmla="*/ 9 h 19"/>
                <a:gd name="T64" fmla="*/ 1 w 11"/>
                <a:gd name="T65" fmla="*/ 9 h 19"/>
                <a:gd name="T66" fmla="*/ 1 w 11"/>
                <a:gd name="T67" fmla="*/ 9 h 19"/>
                <a:gd name="T68" fmla="*/ 1 w 11"/>
                <a:gd name="T69" fmla="*/ 9 h 19"/>
                <a:gd name="T70" fmla="*/ 1 w 11"/>
                <a:gd name="T71" fmla="*/ 9 h 19"/>
                <a:gd name="T72" fmla="*/ 1 w 11"/>
                <a:gd name="T73" fmla="*/ 9 h 19"/>
                <a:gd name="T74" fmla="*/ 1 w 11"/>
                <a:gd name="T75" fmla="*/ 9 h 19"/>
                <a:gd name="T76" fmla="*/ 1 w 11"/>
                <a:gd name="T77" fmla="*/ 9 h 19"/>
                <a:gd name="T78" fmla="*/ 1 w 11"/>
                <a:gd name="T79" fmla="*/ 9 h 19"/>
                <a:gd name="T80" fmla="*/ 1 w 11"/>
                <a:gd name="T81" fmla="*/ 9 h 19"/>
                <a:gd name="T82" fmla="*/ 1 w 11"/>
                <a:gd name="T83" fmla="*/ 0 h 19"/>
                <a:gd name="T84" fmla="*/ 1 w 11"/>
                <a:gd name="T85" fmla="*/ 0 h 19"/>
                <a:gd name="T86" fmla="*/ 1 w 11"/>
                <a:gd name="T87" fmla="*/ 0 h 19"/>
                <a:gd name="T88" fmla="*/ 1 w 11"/>
                <a:gd name="T89" fmla="*/ 0 h 19"/>
                <a:gd name="T90" fmla="*/ 1 w 11"/>
                <a:gd name="T91" fmla="*/ 0 h 19"/>
                <a:gd name="T92" fmla="*/ 1 w 11"/>
                <a:gd name="T93" fmla="*/ 0 h 19"/>
                <a:gd name="T94" fmla="*/ 1 w 11"/>
                <a:gd name="T95" fmla="*/ 0 h 19"/>
                <a:gd name="T96" fmla="*/ 1 w 11"/>
                <a:gd name="T97" fmla="*/ 0 h 19"/>
                <a:gd name="T98" fmla="*/ 1 w 11"/>
                <a:gd name="T99" fmla="*/ 0 h 1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"/>
                <a:gd name="T151" fmla="*/ 0 h 19"/>
                <a:gd name="T152" fmla="*/ 11 w 11"/>
                <a:gd name="T153" fmla="*/ 19 h 1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" h="19">
                  <a:moveTo>
                    <a:pt x="0" y="19"/>
                  </a:moveTo>
                  <a:lnTo>
                    <a:pt x="0" y="19"/>
                  </a:lnTo>
                  <a:lnTo>
                    <a:pt x="0" y="10"/>
                  </a:lnTo>
                  <a:lnTo>
                    <a:pt x="11" y="10"/>
                  </a:lnTo>
                  <a:lnTo>
                    <a:pt x="11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88" name="Freeform 553"/>
            <p:cNvSpPr>
              <a:spLocks/>
            </p:cNvSpPr>
            <p:nvPr/>
          </p:nvSpPr>
          <p:spPr bwMode="auto">
            <a:xfrm rot="-5388437">
              <a:off x="4435" y="3334"/>
              <a:ext cx="8" cy="18"/>
            </a:xfrm>
            <a:custGeom>
              <a:avLst/>
              <a:gdLst>
                <a:gd name="T0" fmla="*/ 0 w 12"/>
                <a:gd name="T1" fmla="*/ 5 h 20"/>
                <a:gd name="T2" fmla="*/ 0 w 12"/>
                <a:gd name="T3" fmla="*/ 5 h 20"/>
                <a:gd name="T4" fmla="*/ 0 w 12"/>
                <a:gd name="T5" fmla="*/ 5 h 20"/>
                <a:gd name="T6" fmla="*/ 0 w 12"/>
                <a:gd name="T7" fmla="*/ 5 h 20"/>
                <a:gd name="T8" fmla="*/ 0 w 12"/>
                <a:gd name="T9" fmla="*/ 5 h 20"/>
                <a:gd name="T10" fmla="*/ 0 w 12"/>
                <a:gd name="T11" fmla="*/ 5 h 20"/>
                <a:gd name="T12" fmla="*/ 0 w 12"/>
                <a:gd name="T13" fmla="*/ 5 h 20"/>
                <a:gd name="T14" fmla="*/ 0 w 12"/>
                <a:gd name="T15" fmla="*/ 5 h 20"/>
                <a:gd name="T16" fmla="*/ 0 w 12"/>
                <a:gd name="T17" fmla="*/ 5 h 20"/>
                <a:gd name="T18" fmla="*/ 0 w 12"/>
                <a:gd name="T19" fmla="*/ 5 h 20"/>
                <a:gd name="T20" fmla="*/ 0 w 12"/>
                <a:gd name="T21" fmla="*/ 5 h 20"/>
                <a:gd name="T22" fmla="*/ 0 w 12"/>
                <a:gd name="T23" fmla="*/ 5 h 20"/>
                <a:gd name="T24" fmla="*/ 0 w 12"/>
                <a:gd name="T25" fmla="*/ 5 h 20"/>
                <a:gd name="T26" fmla="*/ 0 w 12"/>
                <a:gd name="T27" fmla="*/ 5 h 20"/>
                <a:gd name="T28" fmla="*/ 0 w 12"/>
                <a:gd name="T29" fmla="*/ 5 h 20"/>
                <a:gd name="T30" fmla="*/ 0 w 12"/>
                <a:gd name="T31" fmla="*/ 5 h 20"/>
                <a:gd name="T32" fmla="*/ 0 w 12"/>
                <a:gd name="T33" fmla="*/ 5 h 20"/>
                <a:gd name="T34" fmla="*/ 0 w 12"/>
                <a:gd name="T35" fmla="*/ 5 h 20"/>
                <a:gd name="T36" fmla="*/ 0 w 12"/>
                <a:gd name="T37" fmla="*/ 5 h 20"/>
                <a:gd name="T38" fmla="*/ 0 w 12"/>
                <a:gd name="T39" fmla="*/ 5 h 20"/>
                <a:gd name="T40" fmla="*/ 0 w 12"/>
                <a:gd name="T41" fmla="*/ 5 h 20"/>
                <a:gd name="T42" fmla="*/ 0 w 12"/>
                <a:gd name="T43" fmla="*/ 5 h 20"/>
                <a:gd name="T44" fmla="*/ 0 w 12"/>
                <a:gd name="T45" fmla="*/ 5 h 20"/>
                <a:gd name="T46" fmla="*/ 0 w 12"/>
                <a:gd name="T47" fmla="*/ 5 h 20"/>
                <a:gd name="T48" fmla="*/ 0 w 12"/>
                <a:gd name="T49" fmla="*/ 5 h 20"/>
                <a:gd name="T50" fmla="*/ 0 w 12"/>
                <a:gd name="T51" fmla="*/ 5 h 20"/>
                <a:gd name="T52" fmla="*/ 0 w 12"/>
                <a:gd name="T53" fmla="*/ 5 h 20"/>
                <a:gd name="T54" fmla="*/ 0 w 12"/>
                <a:gd name="T55" fmla="*/ 5 h 20"/>
                <a:gd name="T56" fmla="*/ 0 w 12"/>
                <a:gd name="T57" fmla="*/ 5 h 20"/>
                <a:gd name="T58" fmla="*/ 0 w 12"/>
                <a:gd name="T59" fmla="*/ 5 h 20"/>
                <a:gd name="T60" fmla="*/ 0 w 12"/>
                <a:gd name="T61" fmla="*/ 5 h 20"/>
                <a:gd name="T62" fmla="*/ 0 w 12"/>
                <a:gd name="T63" fmla="*/ 5 h 20"/>
                <a:gd name="T64" fmla="*/ 0 w 12"/>
                <a:gd name="T65" fmla="*/ 5 h 20"/>
                <a:gd name="T66" fmla="*/ 0 w 12"/>
                <a:gd name="T67" fmla="*/ 5 h 20"/>
                <a:gd name="T68" fmla="*/ 0 w 12"/>
                <a:gd name="T69" fmla="*/ 5 h 20"/>
                <a:gd name="T70" fmla="*/ 0 w 12"/>
                <a:gd name="T71" fmla="*/ 5 h 20"/>
                <a:gd name="T72" fmla="*/ 0 w 12"/>
                <a:gd name="T73" fmla="*/ 5 h 20"/>
                <a:gd name="T74" fmla="*/ 0 w 12"/>
                <a:gd name="T75" fmla="*/ 0 h 20"/>
                <a:gd name="T76" fmla="*/ 0 w 12"/>
                <a:gd name="T77" fmla="*/ 0 h 20"/>
                <a:gd name="T78" fmla="*/ 0 w 12"/>
                <a:gd name="T79" fmla="*/ 0 h 20"/>
                <a:gd name="T80" fmla="*/ 0 w 12"/>
                <a:gd name="T81" fmla="*/ 0 h 20"/>
                <a:gd name="T82" fmla="*/ 1 w 12"/>
                <a:gd name="T83" fmla="*/ 0 h 20"/>
                <a:gd name="T84" fmla="*/ 1 w 12"/>
                <a:gd name="T85" fmla="*/ 0 h 20"/>
                <a:gd name="T86" fmla="*/ 1 w 12"/>
                <a:gd name="T87" fmla="*/ 0 h 20"/>
                <a:gd name="T88" fmla="*/ 1 w 12"/>
                <a:gd name="T89" fmla="*/ 0 h 20"/>
                <a:gd name="T90" fmla="*/ 1 w 12"/>
                <a:gd name="T91" fmla="*/ 0 h 20"/>
                <a:gd name="T92" fmla="*/ 1 w 12"/>
                <a:gd name="T93" fmla="*/ 0 h 20"/>
                <a:gd name="T94" fmla="*/ 1 w 12"/>
                <a:gd name="T95" fmla="*/ 0 h 20"/>
                <a:gd name="T96" fmla="*/ 1 w 12"/>
                <a:gd name="T97" fmla="*/ 0 h 20"/>
                <a:gd name="T98" fmla="*/ 1 w 12"/>
                <a:gd name="T99" fmla="*/ 0 h 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20"/>
                <a:gd name="T152" fmla="*/ 12 w 12"/>
                <a:gd name="T153" fmla="*/ 20 h 2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20">
                  <a:moveTo>
                    <a:pt x="0" y="20"/>
                  </a:move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89" name="Freeform 554"/>
            <p:cNvSpPr>
              <a:spLocks/>
            </p:cNvSpPr>
            <p:nvPr/>
          </p:nvSpPr>
          <p:spPr bwMode="auto">
            <a:xfrm rot="-5388437">
              <a:off x="4416" y="3324"/>
              <a:ext cx="1" cy="27"/>
            </a:xfrm>
            <a:custGeom>
              <a:avLst/>
              <a:gdLst>
                <a:gd name="T0" fmla="*/ 0 w 1"/>
                <a:gd name="T1" fmla="*/ 7 h 29"/>
                <a:gd name="T2" fmla="*/ 0 w 1"/>
                <a:gd name="T3" fmla="*/ 7 h 29"/>
                <a:gd name="T4" fmla="*/ 0 w 1"/>
                <a:gd name="T5" fmla="*/ 7 h 29"/>
                <a:gd name="T6" fmla="*/ 0 w 1"/>
                <a:gd name="T7" fmla="*/ 7 h 29"/>
                <a:gd name="T8" fmla="*/ 0 w 1"/>
                <a:gd name="T9" fmla="*/ 7 h 29"/>
                <a:gd name="T10" fmla="*/ 0 w 1"/>
                <a:gd name="T11" fmla="*/ 7 h 29"/>
                <a:gd name="T12" fmla="*/ 0 w 1"/>
                <a:gd name="T13" fmla="*/ 7 h 29"/>
                <a:gd name="T14" fmla="*/ 0 w 1"/>
                <a:gd name="T15" fmla="*/ 7 h 29"/>
                <a:gd name="T16" fmla="*/ 0 w 1"/>
                <a:gd name="T17" fmla="*/ 7 h 29"/>
                <a:gd name="T18" fmla="*/ 0 w 1"/>
                <a:gd name="T19" fmla="*/ 7 h 29"/>
                <a:gd name="T20" fmla="*/ 0 w 1"/>
                <a:gd name="T21" fmla="*/ 7 h 29"/>
                <a:gd name="T22" fmla="*/ 0 w 1"/>
                <a:gd name="T23" fmla="*/ 7 h 29"/>
                <a:gd name="T24" fmla="*/ 0 w 1"/>
                <a:gd name="T25" fmla="*/ 7 h 29"/>
                <a:gd name="T26" fmla="*/ 0 w 1"/>
                <a:gd name="T27" fmla="*/ 7 h 29"/>
                <a:gd name="T28" fmla="*/ 0 w 1"/>
                <a:gd name="T29" fmla="*/ 7 h 29"/>
                <a:gd name="T30" fmla="*/ 0 w 1"/>
                <a:gd name="T31" fmla="*/ 7 h 29"/>
                <a:gd name="T32" fmla="*/ 0 w 1"/>
                <a:gd name="T33" fmla="*/ 7 h 29"/>
                <a:gd name="T34" fmla="*/ 0 w 1"/>
                <a:gd name="T35" fmla="*/ 7 h 29"/>
                <a:gd name="T36" fmla="*/ 0 w 1"/>
                <a:gd name="T37" fmla="*/ 7 h 29"/>
                <a:gd name="T38" fmla="*/ 0 w 1"/>
                <a:gd name="T39" fmla="*/ 7 h 29"/>
                <a:gd name="T40" fmla="*/ 0 w 1"/>
                <a:gd name="T41" fmla="*/ 7 h 29"/>
                <a:gd name="T42" fmla="*/ 0 w 1"/>
                <a:gd name="T43" fmla="*/ 7 h 29"/>
                <a:gd name="T44" fmla="*/ 0 w 1"/>
                <a:gd name="T45" fmla="*/ 7 h 29"/>
                <a:gd name="T46" fmla="*/ 0 w 1"/>
                <a:gd name="T47" fmla="*/ 7 h 29"/>
                <a:gd name="T48" fmla="*/ 0 w 1"/>
                <a:gd name="T49" fmla="*/ 7 h 29"/>
                <a:gd name="T50" fmla="*/ 0 w 1"/>
                <a:gd name="T51" fmla="*/ 7 h 29"/>
                <a:gd name="T52" fmla="*/ 0 w 1"/>
                <a:gd name="T53" fmla="*/ 7 h 29"/>
                <a:gd name="T54" fmla="*/ 0 w 1"/>
                <a:gd name="T55" fmla="*/ 7 h 29"/>
                <a:gd name="T56" fmla="*/ 0 w 1"/>
                <a:gd name="T57" fmla="*/ 7 h 29"/>
                <a:gd name="T58" fmla="*/ 0 w 1"/>
                <a:gd name="T59" fmla="*/ 7 h 29"/>
                <a:gd name="T60" fmla="*/ 0 w 1"/>
                <a:gd name="T61" fmla="*/ 7 h 29"/>
                <a:gd name="T62" fmla="*/ 0 w 1"/>
                <a:gd name="T63" fmla="*/ 7 h 29"/>
                <a:gd name="T64" fmla="*/ 0 w 1"/>
                <a:gd name="T65" fmla="*/ 7 h 29"/>
                <a:gd name="T66" fmla="*/ 0 w 1"/>
                <a:gd name="T67" fmla="*/ 7 h 29"/>
                <a:gd name="T68" fmla="*/ 0 w 1"/>
                <a:gd name="T69" fmla="*/ 7 h 29"/>
                <a:gd name="T70" fmla="*/ 0 w 1"/>
                <a:gd name="T71" fmla="*/ 7 h 29"/>
                <a:gd name="T72" fmla="*/ 0 w 1"/>
                <a:gd name="T73" fmla="*/ 7 h 29"/>
                <a:gd name="T74" fmla="*/ 0 w 1"/>
                <a:gd name="T75" fmla="*/ 7 h 29"/>
                <a:gd name="T76" fmla="*/ 0 w 1"/>
                <a:gd name="T77" fmla="*/ 7 h 29"/>
                <a:gd name="T78" fmla="*/ 0 w 1"/>
                <a:gd name="T79" fmla="*/ 7 h 29"/>
                <a:gd name="T80" fmla="*/ 0 w 1"/>
                <a:gd name="T81" fmla="*/ 7 h 29"/>
                <a:gd name="T82" fmla="*/ 0 w 1"/>
                <a:gd name="T83" fmla="*/ 7 h 29"/>
                <a:gd name="T84" fmla="*/ 0 w 1"/>
                <a:gd name="T85" fmla="*/ 7 h 29"/>
                <a:gd name="T86" fmla="*/ 0 w 1"/>
                <a:gd name="T87" fmla="*/ 7 h 29"/>
                <a:gd name="T88" fmla="*/ 0 w 1"/>
                <a:gd name="T89" fmla="*/ 7 h 29"/>
                <a:gd name="T90" fmla="*/ 0 w 1"/>
                <a:gd name="T91" fmla="*/ 7 h 29"/>
                <a:gd name="T92" fmla="*/ 0 w 1"/>
                <a:gd name="T93" fmla="*/ 7 h 29"/>
                <a:gd name="T94" fmla="*/ 0 w 1"/>
                <a:gd name="T95" fmla="*/ 7 h 29"/>
                <a:gd name="T96" fmla="*/ 0 w 1"/>
                <a:gd name="T97" fmla="*/ 7 h 29"/>
                <a:gd name="T98" fmla="*/ 0 w 1"/>
                <a:gd name="T99" fmla="*/ 0 h 29"/>
                <a:gd name="T100" fmla="*/ 0 w 1"/>
                <a:gd name="T101" fmla="*/ 0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"/>
                <a:gd name="T154" fmla="*/ 0 h 29"/>
                <a:gd name="T155" fmla="*/ 1 w 1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" h="29">
                  <a:moveTo>
                    <a:pt x="0" y="29"/>
                  </a:moveTo>
                  <a:lnTo>
                    <a:pt x="0" y="29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90" name="Freeform 555"/>
            <p:cNvSpPr>
              <a:spLocks/>
            </p:cNvSpPr>
            <p:nvPr/>
          </p:nvSpPr>
          <p:spPr bwMode="auto">
            <a:xfrm rot="-5388437">
              <a:off x="4389" y="3325"/>
              <a:ext cx="9" cy="18"/>
            </a:xfrm>
            <a:custGeom>
              <a:avLst/>
              <a:gdLst>
                <a:gd name="T0" fmla="*/ 0 w 12"/>
                <a:gd name="T1" fmla="*/ 9 h 19"/>
                <a:gd name="T2" fmla="*/ 0 w 12"/>
                <a:gd name="T3" fmla="*/ 9 h 19"/>
                <a:gd name="T4" fmla="*/ 0 w 12"/>
                <a:gd name="T5" fmla="*/ 9 h 19"/>
                <a:gd name="T6" fmla="*/ 0 w 12"/>
                <a:gd name="T7" fmla="*/ 9 h 19"/>
                <a:gd name="T8" fmla="*/ 0 w 12"/>
                <a:gd name="T9" fmla="*/ 9 h 19"/>
                <a:gd name="T10" fmla="*/ 0 w 12"/>
                <a:gd name="T11" fmla="*/ 9 h 19"/>
                <a:gd name="T12" fmla="*/ 0 w 12"/>
                <a:gd name="T13" fmla="*/ 9 h 19"/>
                <a:gd name="T14" fmla="*/ 0 w 12"/>
                <a:gd name="T15" fmla="*/ 9 h 19"/>
                <a:gd name="T16" fmla="*/ 0 w 12"/>
                <a:gd name="T17" fmla="*/ 9 h 19"/>
                <a:gd name="T18" fmla="*/ 2 w 12"/>
                <a:gd name="T19" fmla="*/ 9 h 19"/>
                <a:gd name="T20" fmla="*/ 2 w 12"/>
                <a:gd name="T21" fmla="*/ 9 h 19"/>
                <a:gd name="T22" fmla="*/ 2 w 12"/>
                <a:gd name="T23" fmla="*/ 9 h 19"/>
                <a:gd name="T24" fmla="*/ 2 w 12"/>
                <a:gd name="T25" fmla="*/ 9 h 19"/>
                <a:gd name="T26" fmla="*/ 2 w 12"/>
                <a:gd name="T27" fmla="*/ 9 h 19"/>
                <a:gd name="T28" fmla="*/ 2 w 12"/>
                <a:gd name="T29" fmla="*/ 9 h 19"/>
                <a:gd name="T30" fmla="*/ 2 w 12"/>
                <a:gd name="T31" fmla="*/ 9 h 19"/>
                <a:gd name="T32" fmla="*/ 2 w 12"/>
                <a:gd name="T33" fmla="*/ 9 h 19"/>
                <a:gd name="T34" fmla="*/ 2 w 12"/>
                <a:gd name="T35" fmla="*/ 9 h 19"/>
                <a:gd name="T36" fmla="*/ 2 w 12"/>
                <a:gd name="T37" fmla="*/ 9 h 19"/>
                <a:gd name="T38" fmla="*/ 2 w 12"/>
                <a:gd name="T39" fmla="*/ 9 h 19"/>
                <a:gd name="T40" fmla="*/ 2 w 12"/>
                <a:gd name="T41" fmla="*/ 9 h 19"/>
                <a:gd name="T42" fmla="*/ 2 w 12"/>
                <a:gd name="T43" fmla="*/ 9 h 19"/>
                <a:gd name="T44" fmla="*/ 2 w 12"/>
                <a:gd name="T45" fmla="*/ 9 h 19"/>
                <a:gd name="T46" fmla="*/ 2 w 12"/>
                <a:gd name="T47" fmla="*/ 9 h 19"/>
                <a:gd name="T48" fmla="*/ 2 w 12"/>
                <a:gd name="T49" fmla="*/ 9 h 19"/>
                <a:gd name="T50" fmla="*/ 2 w 12"/>
                <a:gd name="T51" fmla="*/ 9 h 19"/>
                <a:gd name="T52" fmla="*/ 2 w 12"/>
                <a:gd name="T53" fmla="*/ 9 h 19"/>
                <a:gd name="T54" fmla="*/ 2 w 12"/>
                <a:gd name="T55" fmla="*/ 9 h 19"/>
                <a:gd name="T56" fmla="*/ 2 w 12"/>
                <a:gd name="T57" fmla="*/ 9 h 19"/>
                <a:gd name="T58" fmla="*/ 2 w 12"/>
                <a:gd name="T59" fmla="*/ 9 h 19"/>
                <a:gd name="T60" fmla="*/ 2 w 12"/>
                <a:gd name="T61" fmla="*/ 9 h 19"/>
                <a:gd name="T62" fmla="*/ 2 w 12"/>
                <a:gd name="T63" fmla="*/ 9 h 19"/>
                <a:gd name="T64" fmla="*/ 2 w 12"/>
                <a:gd name="T65" fmla="*/ 9 h 19"/>
                <a:gd name="T66" fmla="*/ 2 w 12"/>
                <a:gd name="T67" fmla="*/ 9 h 19"/>
                <a:gd name="T68" fmla="*/ 2 w 12"/>
                <a:gd name="T69" fmla="*/ 9 h 19"/>
                <a:gd name="T70" fmla="*/ 2 w 12"/>
                <a:gd name="T71" fmla="*/ 9 h 19"/>
                <a:gd name="T72" fmla="*/ 2 w 12"/>
                <a:gd name="T73" fmla="*/ 0 h 19"/>
                <a:gd name="T74" fmla="*/ 2 w 12"/>
                <a:gd name="T75" fmla="*/ 0 h 19"/>
                <a:gd name="T76" fmla="*/ 2 w 12"/>
                <a:gd name="T77" fmla="*/ 0 h 19"/>
                <a:gd name="T78" fmla="*/ 2 w 12"/>
                <a:gd name="T79" fmla="*/ 0 h 19"/>
                <a:gd name="T80" fmla="*/ 2 w 12"/>
                <a:gd name="T81" fmla="*/ 0 h 19"/>
                <a:gd name="T82" fmla="*/ 2 w 12"/>
                <a:gd name="T83" fmla="*/ 0 h 19"/>
                <a:gd name="T84" fmla="*/ 2 w 12"/>
                <a:gd name="T85" fmla="*/ 0 h 19"/>
                <a:gd name="T86" fmla="*/ 2 w 12"/>
                <a:gd name="T87" fmla="*/ 0 h 19"/>
                <a:gd name="T88" fmla="*/ 2 w 12"/>
                <a:gd name="T89" fmla="*/ 0 h 19"/>
                <a:gd name="T90" fmla="*/ 2 w 12"/>
                <a:gd name="T91" fmla="*/ 0 h 19"/>
                <a:gd name="T92" fmla="*/ 2 w 12"/>
                <a:gd name="T93" fmla="*/ 0 h 19"/>
                <a:gd name="T94" fmla="*/ 2 w 12"/>
                <a:gd name="T95" fmla="*/ 0 h 19"/>
                <a:gd name="T96" fmla="*/ 2 w 12"/>
                <a:gd name="T97" fmla="*/ 0 h 19"/>
                <a:gd name="T98" fmla="*/ 2 w 12"/>
                <a:gd name="T99" fmla="*/ 0 h 19"/>
                <a:gd name="T100" fmla="*/ 2 w 12"/>
                <a:gd name="T101" fmla="*/ 0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9"/>
                <a:gd name="T155" fmla="*/ 12 w 12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9">
                  <a:moveTo>
                    <a:pt x="0" y="19"/>
                  </a:moveTo>
                  <a:lnTo>
                    <a:pt x="0" y="19"/>
                  </a:lnTo>
                  <a:lnTo>
                    <a:pt x="12" y="19"/>
                  </a:lnTo>
                  <a:lnTo>
                    <a:pt x="12" y="9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91" name="Freeform 556"/>
            <p:cNvSpPr>
              <a:spLocks/>
            </p:cNvSpPr>
            <p:nvPr/>
          </p:nvSpPr>
          <p:spPr bwMode="auto">
            <a:xfrm rot="-5388437">
              <a:off x="4368" y="3312"/>
              <a:ext cx="8" cy="27"/>
            </a:xfrm>
            <a:custGeom>
              <a:avLst/>
              <a:gdLst>
                <a:gd name="T0" fmla="*/ 0 w 11"/>
                <a:gd name="T1" fmla="*/ 5 h 30"/>
                <a:gd name="T2" fmla="*/ 0 w 11"/>
                <a:gd name="T3" fmla="*/ 5 h 30"/>
                <a:gd name="T4" fmla="*/ 0 w 11"/>
                <a:gd name="T5" fmla="*/ 5 h 30"/>
                <a:gd name="T6" fmla="*/ 0 w 11"/>
                <a:gd name="T7" fmla="*/ 5 h 30"/>
                <a:gd name="T8" fmla="*/ 0 w 11"/>
                <a:gd name="T9" fmla="*/ 5 h 30"/>
                <a:gd name="T10" fmla="*/ 0 w 11"/>
                <a:gd name="T11" fmla="*/ 5 h 30"/>
                <a:gd name="T12" fmla="*/ 0 w 11"/>
                <a:gd name="T13" fmla="*/ 5 h 30"/>
                <a:gd name="T14" fmla="*/ 0 w 11"/>
                <a:gd name="T15" fmla="*/ 5 h 30"/>
                <a:gd name="T16" fmla="*/ 0 w 11"/>
                <a:gd name="T17" fmla="*/ 5 h 30"/>
                <a:gd name="T18" fmla="*/ 0 w 11"/>
                <a:gd name="T19" fmla="*/ 5 h 30"/>
                <a:gd name="T20" fmla="*/ 0 w 11"/>
                <a:gd name="T21" fmla="*/ 5 h 30"/>
                <a:gd name="T22" fmla="*/ 0 w 11"/>
                <a:gd name="T23" fmla="*/ 5 h 30"/>
                <a:gd name="T24" fmla="*/ 0 w 11"/>
                <a:gd name="T25" fmla="*/ 5 h 30"/>
                <a:gd name="T26" fmla="*/ 0 w 11"/>
                <a:gd name="T27" fmla="*/ 5 h 30"/>
                <a:gd name="T28" fmla="*/ 0 w 11"/>
                <a:gd name="T29" fmla="*/ 5 h 30"/>
                <a:gd name="T30" fmla="*/ 0 w 11"/>
                <a:gd name="T31" fmla="*/ 5 h 30"/>
                <a:gd name="T32" fmla="*/ 0 w 11"/>
                <a:gd name="T33" fmla="*/ 5 h 30"/>
                <a:gd name="T34" fmla="*/ 0 w 11"/>
                <a:gd name="T35" fmla="*/ 5 h 30"/>
                <a:gd name="T36" fmla="*/ 0 w 11"/>
                <a:gd name="T37" fmla="*/ 5 h 30"/>
                <a:gd name="T38" fmla="*/ 0 w 11"/>
                <a:gd name="T39" fmla="*/ 5 h 30"/>
                <a:gd name="T40" fmla="*/ 0 w 11"/>
                <a:gd name="T41" fmla="*/ 5 h 30"/>
                <a:gd name="T42" fmla="*/ 0 w 11"/>
                <a:gd name="T43" fmla="*/ 5 h 30"/>
                <a:gd name="T44" fmla="*/ 0 w 11"/>
                <a:gd name="T45" fmla="*/ 5 h 30"/>
                <a:gd name="T46" fmla="*/ 0 w 11"/>
                <a:gd name="T47" fmla="*/ 5 h 30"/>
                <a:gd name="T48" fmla="*/ 0 w 11"/>
                <a:gd name="T49" fmla="*/ 5 h 30"/>
                <a:gd name="T50" fmla="*/ 0 w 11"/>
                <a:gd name="T51" fmla="*/ 5 h 30"/>
                <a:gd name="T52" fmla="*/ 1 w 11"/>
                <a:gd name="T53" fmla="*/ 5 h 30"/>
                <a:gd name="T54" fmla="*/ 1 w 11"/>
                <a:gd name="T55" fmla="*/ 5 h 30"/>
                <a:gd name="T56" fmla="*/ 1 w 11"/>
                <a:gd name="T57" fmla="*/ 5 h 30"/>
                <a:gd name="T58" fmla="*/ 1 w 11"/>
                <a:gd name="T59" fmla="*/ 5 h 30"/>
                <a:gd name="T60" fmla="*/ 1 w 11"/>
                <a:gd name="T61" fmla="*/ 5 h 30"/>
                <a:gd name="T62" fmla="*/ 1 w 11"/>
                <a:gd name="T63" fmla="*/ 5 h 30"/>
                <a:gd name="T64" fmla="*/ 1 w 11"/>
                <a:gd name="T65" fmla="*/ 5 h 30"/>
                <a:gd name="T66" fmla="*/ 1 w 11"/>
                <a:gd name="T67" fmla="*/ 5 h 30"/>
                <a:gd name="T68" fmla="*/ 1 w 11"/>
                <a:gd name="T69" fmla="*/ 5 h 30"/>
                <a:gd name="T70" fmla="*/ 1 w 11"/>
                <a:gd name="T71" fmla="*/ 5 h 30"/>
                <a:gd name="T72" fmla="*/ 1 w 11"/>
                <a:gd name="T73" fmla="*/ 5 h 30"/>
                <a:gd name="T74" fmla="*/ 1 w 11"/>
                <a:gd name="T75" fmla="*/ 5 h 30"/>
                <a:gd name="T76" fmla="*/ 1 w 11"/>
                <a:gd name="T77" fmla="*/ 5 h 30"/>
                <a:gd name="T78" fmla="*/ 1 w 11"/>
                <a:gd name="T79" fmla="*/ 5 h 30"/>
                <a:gd name="T80" fmla="*/ 1 w 11"/>
                <a:gd name="T81" fmla="*/ 0 h 30"/>
                <a:gd name="T82" fmla="*/ 1 w 11"/>
                <a:gd name="T83" fmla="*/ 0 h 30"/>
                <a:gd name="T84" fmla="*/ 1 w 11"/>
                <a:gd name="T85" fmla="*/ 0 h 30"/>
                <a:gd name="T86" fmla="*/ 1 w 11"/>
                <a:gd name="T87" fmla="*/ 0 h 30"/>
                <a:gd name="T88" fmla="*/ 1 w 11"/>
                <a:gd name="T89" fmla="*/ 0 h 30"/>
                <a:gd name="T90" fmla="*/ 1 w 11"/>
                <a:gd name="T91" fmla="*/ 0 h 30"/>
                <a:gd name="T92" fmla="*/ 1 w 11"/>
                <a:gd name="T93" fmla="*/ 0 h 30"/>
                <a:gd name="T94" fmla="*/ 1 w 11"/>
                <a:gd name="T95" fmla="*/ 0 h 30"/>
                <a:gd name="T96" fmla="*/ 1 w 11"/>
                <a:gd name="T97" fmla="*/ 0 h 30"/>
                <a:gd name="T98" fmla="*/ 1 w 11"/>
                <a:gd name="T99" fmla="*/ 0 h 30"/>
                <a:gd name="T100" fmla="*/ 1 w 11"/>
                <a:gd name="T101" fmla="*/ 0 h 3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30"/>
                <a:gd name="T155" fmla="*/ 11 w 11"/>
                <a:gd name="T156" fmla="*/ 30 h 3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30">
                  <a:moveTo>
                    <a:pt x="0" y="30"/>
                  </a:moveTo>
                  <a:lnTo>
                    <a:pt x="0" y="30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11" y="10"/>
                  </a:lnTo>
                  <a:lnTo>
                    <a:pt x="11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92" name="Freeform 557"/>
            <p:cNvSpPr>
              <a:spLocks/>
            </p:cNvSpPr>
            <p:nvPr/>
          </p:nvSpPr>
          <p:spPr bwMode="auto">
            <a:xfrm rot="-5388437">
              <a:off x="4341" y="3303"/>
              <a:ext cx="8" cy="27"/>
            </a:xfrm>
            <a:custGeom>
              <a:avLst/>
              <a:gdLst>
                <a:gd name="T0" fmla="*/ 0 w 12"/>
                <a:gd name="T1" fmla="*/ 7 h 29"/>
                <a:gd name="T2" fmla="*/ 0 w 12"/>
                <a:gd name="T3" fmla="*/ 7 h 29"/>
                <a:gd name="T4" fmla="*/ 0 w 12"/>
                <a:gd name="T5" fmla="*/ 7 h 29"/>
                <a:gd name="T6" fmla="*/ 0 w 12"/>
                <a:gd name="T7" fmla="*/ 7 h 29"/>
                <a:gd name="T8" fmla="*/ 0 w 12"/>
                <a:gd name="T9" fmla="*/ 7 h 29"/>
                <a:gd name="T10" fmla="*/ 0 w 12"/>
                <a:gd name="T11" fmla="*/ 7 h 29"/>
                <a:gd name="T12" fmla="*/ 0 w 12"/>
                <a:gd name="T13" fmla="*/ 7 h 29"/>
                <a:gd name="T14" fmla="*/ 0 w 12"/>
                <a:gd name="T15" fmla="*/ 7 h 29"/>
                <a:gd name="T16" fmla="*/ 0 w 12"/>
                <a:gd name="T17" fmla="*/ 7 h 29"/>
                <a:gd name="T18" fmla="*/ 0 w 12"/>
                <a:gd name="T19" fmla="*/ 7 h 29"/>
                <a:gd name="T20" fmla="*/ 0 w 12"/>
                <a:gd name="T21" fmla="*/ 7 h 29"/>
                <a:gd name="T22" fmla="*/ 0 w 12"/>
                <a:gd name="T23" fmla="*/ 7 h 29"/>
                <a:gd name="T24" fmla="*/ 0 w 12"/>
                <a:gd name="T25" fmla="*/ 7 h 29"/>
                <a:gd name="T26" fmla="*/ 0 w 12"/>
                <a:gd name="T27" fmla="*/ 7 h 29"/>
                <a:gd name="T28" fmla="*/ 0 w 12"/>
                <a:gd name="T29" fmla="*/ 7 h 29"/>
                <a:gd name="T30" fmla="*/ 0 w 12"/>
                <a:gd name="T31" fmla="*/ 7 h 29"/>
                <a:gd name="T32" fmla="*/ 0 w 12"/>
                <a:gd name="T33" fmla="*/ 7 h 29"/>
                <a:gd name="T34" fmla="*/ 0 w 12"/>
                <a:gd name="T35" fmla="*/ 7 h 29"/>
                <a:gd name="T36" fmla="*/ 0 w 12"/>
                <a:gd name="T37" fmla="*/ 7 h 29"/>
                <a:gd name="T38" fmla="*/ 0 w 12"/>
                <a:gd name="T39" fmla="*/ 7 h 29"/>
                <a:gd name="T40" fmla="*/ 0 w 12"/>
                <a:gd name="T41" fmla="*/ 7 h 29"/>
                <a:gd name="T42" fmla="*/ 0 w 12"/>
                <a:gd name="T43" fmla="*/ 7 h 29"/>
                <a:gd name="T44" fmla="*/ 0 w 12"/>
                <a:gd name="T45" fmla="*/ 7 h 29"/>
                <a:gd name="T46" fmla="*/ 0 w 12"/>
                <a:gd name="T47" fmla="*/ 7 h 29"/>
                <a:gd name="T48" fmla="*/ 0 w 12"/>
                <a:gd name="T49" fmla="*/ 7 h 29"/>
                <a:gd name="T50" fmla="*/ 0 w 12"/>
                <a:gd name="T51" fmla="*/ 7 h 29"/>
                <a:gd name="T52" fmla="*/ 0 w 12"/>
                <a:gd name="T53" fmla="*/ 7 h 29"/>
                <a:gd name="T54" fmla="*/ 0 w 12"/>
                <a:gd name="T55" fmla="*/ 7 h 29"/>
                <a:gd name="T56" fmla="*/ 0 w 12"/>
                <a:gd name="T57" fmla="*/ 7 h 29"/>
                <a:gd name="T58" fmla="*/ 0 w 12"/>
                <a:gd name="T59" fmla="*/ 7 h 29"/>
                <a:gd name="T60" fmla="*/ 0 w 12"/>
                <a:gd name="T61" fmla="*/ 7 h 29"/>
                <a:gd name="T62" fmla="*/ 0 w 12"/>
                <a:gd name="T63" fmla="*/ 7 h 29"/>
                <a:gd name="T64" fmla="*/ 0 w 12"/>
                <a:gd name="T65" fmla="*/ 7 h 29"/>
                <a:gd name="T66" fmla="*/ 0 w 12"/>
                <a:gd name="T67" fmla="*/ 7 h 29"/>
                <a:gd name="T68" fmla="*/ 0 w 12"/>
                <a:gd name="T69" fmla="*/ 7 h 29"/>
                <a:gd name="T70" fmla="*/ 0 w 12"/>
                <a:gd name="T71" fmla="*/ 7 h 29"/>
                <a:gd name="T72" fmla="*/ 0 w 12"/>
                <a:gd name="T73" fmla="*/ 7 h 29"/>
                <a:gd name="T74" fmla="*/ 0 w 12"/>
                <a:gd name="T75" fmla="*/ 7 h 29"/>
                <a:gd name="T76" fmla="*/ 0 w 12"/>
                <a:gd name="T77" fmla="*/ 7 h 29"/>
                <a:gd name="T78" fmla="*/ 0 w 12"/>
                <a:gd name="T79" fmla="*/ 7 h 29"/>
                <a:gd name="T80" fmla="*/ 0 w 12"/>
                <a:gd name="T81" fmla="*/ 7 h 29"/>
                <a:gd name="T82" fmla="*/ 0 w 12"/>
                <a:gd name="T83" fmla="*/ 7 h 29"/>
                <a:gd name="T84" fmla="*/ 0 w 12"/>
                <a:gd name="T85" fmla="*/ 7 h 29"/>
                <a:gd name="T86" fmla="*/ 1 w 12"/>
                <a:gd name="T87" fmla="*/ 0 h 29"/>
                <a:gd name="T88" fmla="*/ 1 w 12"/>
                <a:gd name="T89" fmla="*/ 0 h 29"/>
                <a:gd name="T90" fmla="*/ 1 w 12"/>
                <a:gd name="T91" fmla="*/ 0 h 29"/>
                <a:gd name="T92" fmla="*/ 1 w 12"/>
                <a:gd name="T93" fmla="*/ 0 h 29"/>
                <a:gd name="T94" fmla="*/ 1 w 12"/>
                <a:gd name="T95" fmla="*/ 0 h 29"/>
                <a:gd name="T96" fmla="*/ 1 w 12"/>
                <a:gd name="T97" fmla="*/ 0 h 29"/>
                <a:gd name="T98" fmla="*/ 1 w 12"/>
                <a:gd name="T99" fmla="*/ 0 h 29"/>
                <a:gd name="T100" fmla="*/ 1 w 12"/>
                <a:gd name="T101" fmla="*/ 0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29"/>
                <a:gd name="T155" fmla="*/ 12 w 12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29">
                  <a:moveTo>
                    <a:pt x="0" y="29"/>
                  </a:moveTo>
                  <a:lnTo>
                    <a:pt x="0" y="29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93" name="Freeform 558"/>
            <p:cNvSpPr>
              <a:spLocks/>
            </p:cNvSpPr>
            <p:nvPr/>
          </p:nvSpPr>
          <p:spPr bwMode="auto">
            <a:xfrm rot="-5388437">
              <a:off x="4317" y="3298"/>
              <a:ext cx="1" cy="27"/>
            </a:xfrm>
            <a:custGeom>
              <a:avLst/>
              <a:gdLst>
                <a:gd name="T0" fmla="*/ 0 w 1"/>
                <a:gd name="T1" fmla="*/ 7 h 29"/>
                <a:gd name="T2" fmla="*/ 0 w 1"/>
                <a:gd name="T3" fmla="*/ 7 h 29"/>
                <a:gd name="T4" fmla="*/ 0 w 1"/>
                <a:gd name="T5" fmla="*/ 7 h 29"/>
                <a:gd name="T6" fmla="*/ 0 w 1"/>
                <a:gd name="T7" fmla="*/ 7 h 29"/>
                <a:gd name="T8" fmla="*/ 0 w 1"/>
                <a:gd name="T9" fmla="*/ 7 h 29"/>
                <a:gd name="T10" fmla="*/ 0 w 1"/>
                <a:gd name="T11" fmla="*/ 7 h 29"/>
                <a:gd name="T12" fmla="*/ 0 w 1"/>
                <a:gd name="T13" fmla="*/ 7 h 29"/>
                <a:gd name="T14" fmla="*/ 0 w 1"/>
                <a:gd name="T15" fmla="*/ 7 h 29"/>
                <a:gd name="T16" fmla="*/ 0 w 1"/>
                <a:gd name="T17" fmla="*/ 7 h 29"/>
                <a:gd name="T18" fmla="*/ 0 w 1"/>
                <a:gd name="T19" fmla="*/ 7 h 29"/>
                <a:gd name="T20" fmla="*/ 0 w 1"/>
                <a:gd name="T21" fmla="*/ 7 h 29"/>
                <a:gd name="T22" fmla="*/ 0 w 1"/>
                <a:gd name="T23" fmla="*/ 7 h 29"/>
                <a:gd name="T24" fmla="*/ 0 w 1"/>
                <a:gd name="T25" fmla="*/ 7 h 29"/>
                <a:gd name="T26" fmla="*/ 0 w 1"/>
                <a:gd name="T27" fmla="*/ 7 h 29"/>
                <a:gd name="T28" fmla="*/ 0 w 1"/>
                <a:gd name="T29" fmla="*/ 7 h 29"/>
                <a:gd name="T30" fmla="*/ 0 w 1"/>
                <a:gd name="T31" fmla="*/ 7 h 29"/>
                <a:gd name="T32" fmla="*/ 0 w 1"/>
                <a:gd name="T33" fmla="*/ 7 h 29"/>
                <a:gd name="T34" fmla="*/ 0 w 1"/>
                <a:gd name="T35" fmla="*/ 7 h 29"/>
                <a:gd name="T36" fmla="*/ 0 w 1"/>
                <a:gd name="T37" fmla="*/ 7 h 29"/>
                <a:gd name="T38" fmla="*/ 0 w 1"/>
                <a:gd name="T39" fmla="*/ 7 h 29"/>
                <a:gd name="T40" fmla="*/ 0 w 1"/>
                <a:gd name="T41" fmla="*/ 7 h 29"/>
                <a:gd name="T42" fmla="*/ 0 w 1"/>
                <a:gd name="T43" fmla="*/ 7 h 29"/>
                <a:gd name="T44" fmla="*/ 0 w 1"/>
                <a:gd name="T45" fmla="*/ 7 h 29"/>
                <a:gd name="T46" fmla="*/ 0 w 1"/>
                <a:gd name="T47" fmla="*/ 7 h 29"/>
                <a:gd name="T48" fmla="*/ 0 w 1"/>
                <a:gd name="T49" fmla="*/ 7 h 29"/>
                <a:gd name="T50" fmla="*/ 0 w 1"/>
                <a:gd name="T51" fmla="*/ 7 h 29"/>
                <a:gd name="T52" fmla="*/ 0 w 1"/>
                <a:gd name="T53" fmla="*/ 7 h 29"/>
                <a:gd name="T54" fmla="*/ 0 w 1"/>
                <a:gd name="T55" fmla="*/ 7 h 29"/>
                <a:gd name="T56" fmla="*/ 0 w 1"/>
                <a:gd name="T57" fmla="*/ 7 h 29"/>
                <a:gd name="T58" fmla="*/ 0 w 1"/>
                <a:gd name="T59" fmla="*/ 7 h 29"/>
                <a:gd name="T60" fmla="*/ 0 w 1"/>
                <a:gd name="T61" fmla="*/ 7 h 29"/>
                <a:gd name="T62" fmla="*/ 0 w 1"/>
                <a:gd name="T63" fmla="*/ 7 h 29"/>
                <a:gd name="T64" fmla="*/ 0 w 1"/>
                <a:gd name="T65" fmla="*/ 7 h 29"/>
                <a:gd name="T66" fmla="*/ 0 w 1"/>
                <a:gd name="T67" fmla="*/ 7 h 29"/>
                <a:gd name="T68" fmla="*/ 0 w 1"/>
                <a:gd name="T69" fmla="*/ 7 h 29"/>
                <a:gd name="T70" fmla="*/ 0 w 1"/>
                <a:gd name="T71" fmla="*/ 7 h 29"/>
                <a:gd name="T72" fmla="*/ 0 w 1"/>
                <a:gd name="T73" fmla="*/ 7 h 29"/>
                <a:gd name="T74" fmla="*/ 0 w 1"/>
                <a:gd name="T75" fmla="*/ 7 h 29"/>
                <a:gd name="T76" fmla="*/ 0 w 1"/>
                <a:gd name="T77" fmla="*/ 7 h 29"/>
                <a:gd name="T78" fmla="*/ 0 w 1"/>
                <a:gd name="T79" fmla="*/ 7 h 29"/>
                <a:gd name="T80" fmla="*/ 0 w 1"/>
                <a:gd name="T81" fmla="*/ 7 h 29"/>
                <a:gd name="T82" fmla="*/ 0 w 1"/>
                <a:gd name="T83" fmla="*/ 7 h 29"/>
                <a:gd name="T84" fmla="*/ 0 w 1"/>
                <a:gd name="T85" fmla="*/ 7 h 29"/>
                <a:gd name="T86" fmla="*/ 0 w 1"/>
                <a:gd name="T87" fmla="*/ 7 h 29"/>
                <a:gd name="T88" fmla="*/ 0 w 1"/>
                <a:gd name="T89" fmla="*/ 7 h 29"/>
                <a:gd name="T90" fmla="*/ 0 w 1"/>
                <a:gd name="T91" fmla="*/ 7 h 29"/>
                <a:gd name="T92" fmla="*/ 0 w 1"/>
                <a:gd name="T93" fmla="*/ 7 h 29"/>
                <a:gd name="T94" fmla="*/ 0 w 1"/>
                <a:gd name="T95" fmla="*/ 7 h 29"/>
                <a:gd name="T96" fmla="*/ 0 w 1"/>
                <a:gd name="T97" fmla="*/ 7 h 29"/>
                <a:gd name="T98" fmla="*/ 0 w 1"/>
                <a:gd name="T99" fmla="*/ 0 h 29"/>
                <a:gd name="T100" fmla="*/ 0 w 1"/>
                <a:gd name="T101" fmla="*/ 0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"/>
                <a:gd name="T154" fmla="*/ 0 h 29"/>
                <a:gd name="T155" fmla="*/ 1 w 1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" h="29">
                  <a:moveTo>
                    <a:pt x="0" y="29"/>
                  </a:moveTo>
                  <a:lnTo>
                    <a:pt x="0" y="29"/>
                  </a:lnTo>
                  <a:lnTo>
                    <a:pt x="0" y="19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94" name="Freeform 559"/>
            <p:cNvSpPr>
              <a:spLocks/>
            </p:cNvSpPr>
            <p:nvPr/>
          </p:nvSpPr>
          <p:spPr bwMode="auto">
            <a:xfrm rot="-5388437">
              <a:off x="4291" y="3300"/>
              <a:ext cx="8" cy="18"/>
            </a:xfrm>
            <a:custGeom>
              <a:avLst/>
              <a:gdLst>
                <a:gd name="T0" fmla="*/ 0 w 11"/>
                <a:gd name="T1" fmla="*/ 5 h 20"/>
                <a:gd name="T2" fmla="*/ 0 w 11"/>
                <a:gd name="T3" fmla="*/ 5 h 20"/>
                <a:gd name="T4" fmla="*/ 0 w 11"/>
                <a:gd name="T5" fmla="*/ 5 h 20"/>
                <a:gd name="T6" fmla="*/ 0 w 11"/>
                <a:gd name="T7" fmla="*/ 5 h 20"/>
                <a:gd name="T8" fmla="*/ 0 w 11"/>
                <a:gd name="T9" fmla="*/ 5 h 20"/>
                <a:gd name="T10" fmla="*/ 0 w 11"/>
                <a:gd name="T11" fmla="*/ 5 h 20"/>
                <a:gd name="T12" fmla="*/ 0 w 11"/>
                <a:gd name="T13" fmla="*/ 5 h 20"/>
                <a:gd name="T14" fmla="*/ 0 w 11"/>
                <a:gd name="T15" fmla="*/ 5 h 20"/>
                <a:gd name="T16" fmla="*/ 0 w 11"/>
                <a:gd name="T17" fmla="*/ 5 h 20"/>
                <a:gd name="T18" fmla="*/ 0 w 11"/>
                <a:gd name="T19" fmla="*/ 5 h 20"/>
                <a:gd name="T20" fmla="*/ 1 w 11"/>
                <a:gd name="T21" fmla="*/ 5 h 20"/>
                <a:gd name="T22" fmla="*/ 1 w 11"/>
                <a:gd name="T23" fmla="*/ 5 h 20"/>
                <a:gd name="T24" fmla="*/ 1 w 11"/>
                <a:gd name="T25" fmla="*/ 5 h 20"/>
                <a:gd name="T26" fmla="*/ 1 w 11"/>
                <a:gd name="T27" fmla="*/ 5 h 20"/>
                <a:gd name="T28" fmla="*/ 1 w 11"/>
                <a:gd name="T29" fmla="*/ 5 h 20"/>
                <a:gd name="T30" fmla="*/ 1 w 11"/>
                <a:gd name="T31" fmla="*/ 5 h 20"/>
                <a:gd name="T32" fmla="*/ 1 w 11"/>
                <a:gd name="T33" fmla="*/ 5 h 20"/>
                <a:gd name="T34" fmla="*/ 1 w 11"/>
                <a:gd name="T35" fmla="*/ 5 h 20"/>
                <a:gd name="T36" fmla="*/ 1 w 11"/>
                <a:gd name="T37" fmla="*/ 5 h 20"/>
                <a:gd name="T38" fmla="*/ 1 w 11"/>
                <a:gd name="T39" fmla="*/ 5 h 20"/>
                <a:gd name="T40" fmla="*/ 1 w 11"/>
                <a:gd name="T41" fmla="*/ 5 h 20"/>
                <a:gd name="T42" fmla="*/ 1 w 11"/>
                <a:gd name="T43" fmla="*/ 5 h 20"/>
                <a:gd name="T44" fmla="*/ 1 w 11"/>
                <a:gd name="T45" fmla="*/ 5 h 20"/>
                <a:gd name="T46" fmla="*/ 1 w 11"/>
                <a:gd name="T47" fmla="*/ 5 h 20"/>
                <a:gd name="T48" fmla="*/ 1 w 11"/>
                <a:gd name="T49" fmla="*/ 5 h 20"/>
                <a:gd name="T50" fmla="*/ 1 w 11"/>
                <a:gd name="T51" fmla="*/ 5 h 20"/>
                <a:gd name="T52" fmla="*/ 1 w 11"/>
                <a:gd name="T53" fmla="*/ 5 h 20"/>
                <a:gd name="T54" fmla="*/ 1 w 11"/>
                <a:gd name="T55" fmla="*/ 5 h 20"/>
                <a:gd name="T56" fmla="*/ 1 w 11"/>
                <a:gd name="T57" fmla="*/ 5 h 20"/>
                <a:gd name="T58" fmla="*/ 1 w 11"/>
                <a:gd name="T59" fmla="*/ 5 h 20"/>
                <a:gd name="T60" fmla="*/ 1 w 11"/>
                <a:gd name="T61" fmla="*/ 5 h 20"/>
                <a:gd name="T62" fmla="*/ 1 w 11"/>
                <a:gd name="T63" fmla="*/ 5 h 20"/>
                <a:gd name="T64" fmla="*/ 1 w 11"/>
                <a:gd name="T65" fmla="*/ 5 h 20"/>
                <a:gd name="T66" fmla="*/ 1 w 11"/>
                <a:gd name="T67" fmla="*/ 5 h 20"/>
                <a:gd name="T68" fmla="*/ 1 w 11"/>
                <a:gd name="T69" fmla="*/ 5 h 20"/>
                <a:gd name="T70" fmla="*/ 1 w 11"/>
                <a:gd name="T71" fmla="*/ 5 h 20"/>
                <a:gd name="T72" fmla="*/ 1 w 11"/>
                <a:gd name="T73" fmla="*/ 5 h 20"/>
                <a:gd name="T74" fmla="*/ 1 w 11"/>
                <a:gd name="T75" fmla="*/ 5 h 20"/>
                <a:gd name="T76" fmla="*/ 1 w 11"/>
                <a:gd name="T77" fmla="*/ 5 h 20"/>
                <a:gd name="T78" fmla="*/ 1 w 11"/>
                <a:gd name="T79" fmla="*/ 0 h 20"/>
                <a:gd name="T80" fmla="*/ 1 w 11"/>
                <a:gd name="T81" fmla="*/ 0 h 20"/>
                <a:gd name="T82" fmla="*/ 1 w 11"/>
                <a:gd name="T83" fmla="*/ 0 h 20"/>
                <a:gd name="T84" fmla="*/ 1 w 11"/>
                <a:gd name="T85" fmla="*/ 0 h 20"/>
                <a:gd name="T86" fmla="*/ 1 w 11"/>
                <a:gd name="T87" fmla="*/ 0 h 20"/>
                <a:gd name="T88" fmla="*/ 1 w 11"/>
                <a:gd name="T89" fmla="*/ 0 h 20"/>
                <a:gd name="T90" fmla="*/ 1 w 11"/>
                <a:gd name="T91" fmla="*/ 0 h 20"/>
                <a:gd name="T92" fmla="*/ 1 w 11"/>
                <a:gd name="T93" fmla="*/ 0 h 20"/>
                <a:gd name="T94" fmla="*/ 1 w 11"/>
                <a:gd name="T95" fmla="*/ 0 h 20"/>
                <a:gd name="T96" fmla="*/ 1 w 11"/>
                <a:gd name="T97" fmla="*/ 0 h 20"/>
                <a:gd name="T98" fmla="*/ 1 w 11"/>
                <a:gd name="T99" fmla="*/ 0 h 20"/>
                <a:gd name="T100" fmla="*/ 1 w 11"/>
                <a:gd name="T101" fmla="*/ 0 h 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20"/>
                <a:gd name="T155" fmla="*/ 11 w 11"/>
                <a:gd name="T156" fmla="*/ 20 h 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20">
                  <a:moveTo>
                    <a:pt x="0" y="20"/>
                  </a:moveTo>
                  <a:lnTo>
                    <a:pt x="0" y="20"/>
                  </a:lnTo>
                  <a:lnTo>
                    <a:pt x="11" y="20"/>
                  </a:lnTo>
                  <a:lnTo>
                    <a:pt x="11" y="10"/>
                  </a:lnTo>
                  <a:lnTo>
                    <a:pt x="11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95" name="Freeform 560"/>
            <p:cNvSpPr>
              <a:spLocks/>
            </p:cNvSpPr>
            <p:nvPr/>
          </p:nvSpPr>
          <p:spPr bwMode="auto">
            <a:xfrm rot="-5388437">
              <a:off x="4272" y="3291"/>
              <a:ext cx="9" cy="18"/>
            </a:xfrm>
            <a:custGeom>
              <a:avLst/>
              <a:gdLst>
                <a:gd name="T0" fmla="*/ 0 w 12"/>
                <a:gd name="T1" fmla="*/ 9 h 19"/>
                <a:gd name="T2" fmla="*/ 0 w 12"/>
                <a:gd name="T3" fmla="*/ 9 h 19"/>
                <a:gd name="T4" fmla="*/ 0 w 12"/>
                <a:gd name="T5" fmla="*/ 9 h 19"/>
                <a:gd name="T6" fmla="*/ 0 w 12"/>
                <a:gd name="T7" fmla="*/ 9 h 19"/>
                <a:gd name="T8" fmla="*/ 0 w 12"/>
                <a:gd name="T9" fmla="*/ 9 h 19"/>
                <a:gd name="T10" fmla="*/ 0 w 12"/>
                <a:gd name="T11" fmla="*/ 9 h 19"/>
                <a:gd name="T12" fmla="*/ 0 w 12"/>
                <a:gd name="T13" fmla="*/ 9 h 19"/>
                <a:gd name="T14" fmla="*/ 0 w 12"/>
                <a:gd name="T15" fmla="*/ 9 h 19"/>
                <a:gd name="T16" fmla="*/ 0 w 12"/>
                <a:gd name="T17" fmla="*/ 9 h 19"/>
                <a:gd name="T18" fmla="*/ 0 w 12"/>
                <a:gd name="T19" fmla="*/ 9 h 19"/>
                <a:gd name="T20" fmla="*/ 0 w 12"/>
                <a:gd name="T21" fmla="*/ 9 h 19"/>
                <a:gd name="T22" fmla="*/ 0 w 12"/>
                <a:gd name="T23" fmla="*/ 9 h 19"/>
                <a:gd name="T24" fmla="*/ 0 w 12"/>
                <a:gd name="T25" fmla="*/ 9 h 19"/>
                <a:gd name="T26" fmla="*/ 0 w 12"/>
                <a:gd name="T27" fmla="*/ 9 h 19"/>
                <a:gd name="T28" fmla="*/ 0 w 12"/>
                <a:gd name="T29" fmla="*/ 9 h 19"/>
                <a:gd name="T30" fmla="*/ 0 w 12"/>
                <a:gd name="T31" fmla="*/ 9 h 19"/>
                <a:gd name="T32" fmla="*/ 0 w 12"/>
                <a:gd name="T33" fmla="*/ 9 h 19"/>
                <a:gd name="T34" fmla="*/ 0 w 12"/>
                <a:gd name="T35" fmla="*/ 9 h 19"/>
                <a:gd name="T36" fmla="*/ 0 w 12"/>
                <a:gd name="T37" fmla="*/ 9 h 19"/>
                <a:gd name="T38" fmla="*/ 0 w 12"/>
                <a:gd name="T39" fmla="*/ 9 h 19"/>
                <a:gd name="T40" fmla="*/ 0 w 12"/>
                <a:gd name="T41" fmla="*/ 9 h 19"/>
                <a:gd name="T42" fmla="*/ 0 w 12"/>
                <a:gd name="T43" fmla="*/ 9 h 19"/>
                <a:gd name="T44" fmla="*/ 0 w 12"/>
                <a:gd name="T45" fmla="*/ 9 h 19"/>
                <a:gd name="T46" fmla="*/ 0 w 12"/>
                <a:gd name="T47" fmla="*/ 9 h 19"/>
                <a:gd name="T48" fmla="*/ 0 w 12"/>
                <a:gd name="T49" fmla="*/ 9 h 19"/>
                <a:gd name="T50" fmla="*/ 0 w 12"/>
                <a:gd name="T51" fmla="*/ 9 h 19"/>
                <a:gd name="T52" fmla="*/ 0 w 12"/>
                <a:gd name="T53" fmla="*/ 9 h 19"/>
                <a:gd name="T54" fmla="*/ 0 w 12"/>
                <a:gd name="T55" fmla="*/ 9 h 19"/>
                <a:gd name="T56" fmla="*/ 2 w 12"/>
                <a:gd name="T57" fmla="*/ 9 h 19"/>
                <a:gd name="T58" fmla="*/ 2 w 12"/>
                <a:gd name="T59" fmla="*/ 9 h 19"/>
                <a:gd name="T60" fmla="*/ 2 w 12"/>
                <a:gd name="T61" fmla="*/ 9 h 19"/>
                <a:gd name="T62" fmla="*/ 2 w 12"/>
                <a:gd name="T63" fmla="*/ 9 h 19"/>
                <a:gd name="T64" fmla="*/ 2 w 12"/>
                <a:gd name="T65" fmla="*/ 9 h 19"/>
                <a:gd name="T66" fmla="*/ 2 w 12"/>
                <a:gd name="T67" fmla="*/ 0 h 19"/>
                <a:gd name="T68" fmla="*/ 2 w 12"/>
                <a:gd name="T69" fmla="*/ 0 h 19"/>
                <a:gd name="T70" fmla="*/ 2 w 12"/>
                <a:gd name="T71" fmla="*/ 0 h 19"/>
                <a:gd name="T72" fmla="*/ 2 w 12"/>
                <a:gd name="T73" fmla="*/ 0 h 19"/>
                <a:gd name="T74" fmla="*/ 2 w 12"/>
                <a:gd name="T75" fmla="*/ 0 h 19"/>
                <a:gd name="T76" fmla="*/ 2 w 12"/>
                <a:gd name="T77" fmla="*/ 0 h 19"/>
                <a:gd name="T78" fmla="*/ 2 w 12"/>
                <a:gd name="T79" fmla="*/ 0 h 19"/>
                <a:gd name="T80" fmla="*/ 2 w 12"/>
                <a:gd name="T81" fmla="*/ 0 h 19"/>
                <a:gd name="T82" fmla="*/ 2 w 12"/>
                <a:gd name="T83" fmla="*/ 0 h 19"/>
                <a:gd name="T84" fmla="*/ 2 w 12"/>
                <a:gd name="T85" fmla="*/ 0 h 19"/>
                <a:gd name="T86" fmla="*/ 2 w 12"/>
                <a:gd name="T87" fmla="*/ 0 h 19"/>
                <a:gd name="T88" fmla="*/ 2 w 12"/>
                <a:gd name="T89" fmla="*/ 0 h 19"/>
                <a:gd name="T90" fmla="*/ 2 w 12"/>
                <a:gd name="T91" fmla="*/ 0 h 19"/>
                <a:gd name="T92" fmla="*/ 2 w 12"/>
                <a:gd name="T93" fmla="*/ 0 h 19"/>
                <a:gd name="T94" fmla="*/ 2 w 12"/>
                <a:gd name="T95" fmla="*/ 0 h 19"/>
                <a:gd name="T96" fmla="*/ 2 w 12"/>
                <a:gd name="T97" fmla="*/ 0 h 19"/>
                <a:gd name="T98" fmla="*/ 2 w 12"/>
                <a:gd name="T99" fmla="*/ 0 h 19"/>
                <a:gd name="T100" fmla="*/ 2 w 12"/>
                <a:gd name="T101" fmla="*/ 0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9"/>
                <a:gd name="T155" fmla="*/ 12 w 12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9">
                  <a:moveTo>
                    <a:pt x="0" y="19"/>
                  </a:moveTo>
                  <a:lnTo>
                    <a:pt x="0" y="19"/>
                  </a:lnTo>
                  <a:lnTo>
                    <a:pt x="0" y="10"/>
                  </a:lnTo>
                  <a:lnTo>
                    <a:pt x="12" y="10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96" name="Freeform 561"/>
            <p:cNvSpPr>
              <a:spLocks/>
            </p:cNvSpPr>
            <p:nvPr/>
          </p:nvSpPr>
          <p:spPr bwMode="auto">
            <a:xfrm rot="-5388437">
              <a:off x="4255" y="3283"/>
              <a:ext cx="8" cy="18"/>
            </a:xfrm>
            <a:custGeom>
              <a:avLst/>
              <a:gdLst>
                <a:gd name="T0" fmla="*/ 0 w 11"/>
                <a:gd name="T1" fmla="*/ 5 h 20"/>
                <a:gd name="T2" fmla="*/ 0 w 11"/>
                <a:gd name="T3" fmla="*/ 5 h 20"/>
                <a:gd name="T4" fmla="*/ 0 w 11"/>
                <a:gd name="T5" fmla="*/ 5 h 20"/>
                <a:gd name="T6" fmla="*/ 0 w 11"/>
                <a:gd name="T7" fmla="*/ 5 h 20"/>
                <a:gd name="T8" fmla="*/ 0 w 11"/>
                <a:gd name="T9" fmla="*/ 5 h 20"/>
                <a:gd name="T10" fmla="*/ 0 w 11"/>
                <a:gd name="T11" fmla="*/ 5 h 20"/>
                <a:gd name="T12" fmla="*/ 0 w 11"/>
                <a:gd name="T13" fmla="*/ 5 h 20"/>
                <a:gd name="T14" fmla="*/ 0 w 11"/>
                <a:gd name="T15" fmla="*/ 5 h 20"/>
                <a:gd name="T16" fmla="*/ 0 w 11"/>
                <a:gd name="T17" fmla="*/ 5 h 20"/>
                <a:gd name="T18" fmla="*/ 0 w 11"/>
                <a:gd name="T19" fmla="*/ 5 h 20"/>
                <a:gd name="T20" fmla="*/ 0 w 11"/>
                <a:gd name="T21" fmla="*/ 5 h 20"/>
                <a:gd name="T22" fmla="*/ 0 w 11"/>
                <a:gd name="T23" fmla="*/ 5 h 20"/>
                <a:gd name="T24" fmla="*/ 0 w 11"/>
                <a:gd name="T25" fmla="*/ 5 h 20"/>
                <a:gd name="T26" fmla="*/ 0 w 11"/>
                <a:gd name="T27" fmla="*/ 5 h 20"/>
                <a:gd name="T28" fmla="*/ 0 w 11"/>
                <a:gd name="T29" fmla="*/ 5 h 20"/>
                <a:gd name="T30" fmla="*/ 0 w 11"/>
                <a:gd name="T31" fmla="*/ 5 h 20"/>
                <a:gd name="T32" fmla="*/ 0 w 11"/>
                <a:gd name="T33" fmla="*/ 5 h 20"/>
                <a:gd name="T34" fmla="*/ 0 w 11"/>
                <a:gd name="T35" fmla="*/ 5 h 20"/>
                <a:gd name="T36" fmla="*/ 0 w 11"/>
                <a:gd name="T37" fmla="*/ 5 h 20"/>
                <a:gd name="T38" fmla="*/ 0 w 11"/>
                <a:gd name="T39" fmla="*/ 5 h 20"/>
                <a:gd name="T40" fmla="*/ 0 w 11"/>
                <a:gd name="T41" fmla="*/ 5 h 20"/>
                <a:gd name="T42" fmla="*/ 0 w 11"/>
                <a:gd name="T43" fmla="*/ 5 h 20"/>
                <a:gd name="T44" fmla="*/ 0 w 11"/>
                <a:gd name="T45" fmla="*/ 5 h 20"/>
                <a:gd name="T46" fmla="*/ 0 w 11"/>
                <a:gd name="T47" fmla="*/ 5 h 20"/>
                <a:gd name="T48" fmla="*/ 0 w 11"/>
                <a:gd name="T49" fmla="*/ 5 h 20"/>
                <a:gd name="T50" fmla="*/ 0 w 11"/>
                <a:gd name="T51" fmla="*/ 5 h 20"/>
                <a:gd name="T52" fmla="*/ 0 w 11"/>
                <a:gd name="T53" fmla="*/ 5 h 20"/>
                <a:gd name="T54" fmla="*/ 0 w 11"/>
                <a:gd name="T55" fmla="*/ 5 h 20"/>
                <a:gd name="T56" fmla="*/ 0 w 11"/>
                <a:gd name="T57" fmla="*/ 5 h 20"/>
                <a:gd name="T58" fmla="*/ 0 w 11"/>
                <a:gd name="T59" fmla="*/ 5 h 20"/>
                <a:gd name="T60" fmla="*/ 0 w 11"/>
                <a:gd name="T61" fmla="*/ 5 h 20"/>
                <a:gd name="T62" fmla="*/ 0 w 11"/>
                <a:gd name="T63" fmla="*/ 5 h 20"/>
                <a:gd name="T64" fmla="*/ 0 w 11"/>
                <a:gd name="T65" fmla="*/ 5 h 20"/>
                <a:gd name="T66" fmla="*/ 0 w 11"/>
                <a:gd name="T67" fmla="*/ 5 h 20"/>
                <a:gd name="T68" fmla="*/ 0 w 11"/>
                <a:gd name="T69" fmla="*/ 0 h 20"/>
                <a:gd name="T70" fmla="*/ 0 w 11"/>
                <a:gd name="T71" fmla="*/ 0 h 20"/>
                <a:gd name="T72" fmla="*/ 0 w 11"/>
                <a:gd name="T73" fmla="*/ 0 h 20"/>
                <a:gd name="T74" fmla="*/ 0 w 11"/>
                <a:gd name="T75" fmla="*/ 0 h 20"/>
                <a:gd name="T76" fmla="*/ 0 w 11"/>
                <a:gd name="T77" fmla="*/ 0 h 20"/>
                <a:gd name="T78" fmla="*/ 0 w 11"/>
                <a:gd name="T79" fmla="*/ 0 h 20"/>
                <a:gd name="T80" fmla="*/ 0 w 11"/>
                <a:gd name="T81" fmla="*/ 0 h 20"/>
                <a:gd name="T82" fmla="*/ 0 w 11"/>
                <a:gd name="T83" fmla="*/ 0 h 20"/>
                <a:gd name="T84" fmla="*/ 0 w 11"/>
                <a:gd name="T85" fmla="*/ 0 h 20"/>
                <a:gd name="T86" fmla="*/ 0 w 11"/>
                <a:gd name="T87" fmla="*/ 0 h 20"/>
                <a:gd name="T88" fmla="*/ 1 w 11"/>
                <a:gd name="T89" fmla="*/ 0 h 20"/>
                <a:gd name="T90" fmla="*/ 1 w 11"/>
                <a:gd name="T91" fmla="*/ 0 h 20"/>
                <a:gd name="T92" fmla="*/ 1 w 11"/>
                <a:gd name="T93" fmla="*/ 0 h 20"/>
                <a:gd name="T94" fmla="*/ 1 w 11"/>
                <a:gd name="T95" fmla="*/ 0 h 20"/>
                <a:gd name="T96" fmla="*/ 1 w 11"/>
                <a:gd name="T97" fmla="*/ 0 h 20"/>
                <a:gd name="T98" fmla="*/ 1 w 11"/>
                <a:gd name="T99" fmla="*/ 0 h 20"/>
                <a:gd name="T100" fmla="*/ 1 w 11"/>
                <a:gd name="T101" fmla="*/ 0 h 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20"/>
                <a:gd name="T155" fmla="*/ 11 w 11"/>
                <a:gd name="T156" fmla="*/ 20 h 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20">
                  <a:moveTo>
                    <a:pt x="0" y="20"/>
                  </a:move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97" name="Freeform 562"/>
            <p:cNvSpPr>
              <a:spLocks/>
            </p:cNvSpPr>
            <p:nvPr/>
          </p:nvSpPr>
          <p:spPr bwMode="auto">
            <a:xfrm rot="-5388437">
              <a:off x="4245" y="3282"/>
              <a:ext cx="1" cy="9"/>
            </a:xfrm>
            <a:custGeom>
              <a:avLst/>
              <a:gdLst>
                <a:gd name="T0" fmla="*/ 0 w 1"/>
                <a:gd name="T1" fmla="*/ 9 h 9"/>
                <a:gd name="T2" fmla="*/ 0 w 1"/>
                <a:gd name="T3" fmla="*/ 9 h 9"/>
                <a:gd name="T4" fmla="*/ 0 w 1"/>
                <a:gd name="T5" fmla="*/ 9 h 9"/>
                <a:gd name="T6" fmla="*/ 0 w 1"/>
                <a:gd name="T7" fmla="*/ 9 h 9"/>
                <a:gd name="T8" fmla="*/ 0 w 1"/>
                <a:gd name="T9" fmla="*/ 9 h 9"/>
                <a:gd name="T10" fmla="*/ 0 w 1"/>
                <a:gd name="T11" fmla="*/ 9 h 9"/>
                <a:gd name="T12" fmla="*/ 0 w 1"/>
                <a:gd name="T13" fmla="*/ 9 h 9"/>
                <a:gd name="T14" fmla="*/ 0 w 1"/>
                <a:gd name="T15" fmla="*/ 9 h 9"/>
                <a:gd name="T16" fmla="*/ 0 w 1"/>
                <a:gd name="T17" fmla="*/ 9 h 9"/>
                <a:gd name="T18" fmla="*/ 0 w 1"/>
                <a:gd name="T19" fmla="*/ 9 h 9"/>
                <a:gd name="T20" fmla="*/ 0 w 1"/>
                <a:gd name="T21" fmla="*/ 9 h 9"/>
                <a:gd name="T22" fmla="*/ 0 w 1"/>
                <a:gd name="T23" fmla="*/ 9 h 9"/>
                <a:gd name="T24" fmla="*/ 0 w 1"/>
                <a:gd name="T25" fmla="*/ 9 h 9"/>
                <a:gd name="T26" fmla="*/ 0 w 1"/>
                <a:gd name="T27" fmla="*/ 9 h 9"/>
                <a:gd name="T28" fmla="*/ 0 w 1"/>
                <a:gd name="T29" fmla="*/ 0 h 9"/>
                <a:gd name="T30" fmla="*/ 0 w 1"/>
                <a:gd name="T31" fmla="*/ 0 h 9"/>
                <a:gd name="T32" fmla="*/ 0 w 1"/>
                <a:gd name="T33" fmla="*/ 0 h 9"/>
                <a:gd name="T34" fmla="*/ 0 w 1"/>
                <a:gd name="T35" fmla="*/ 0 h 9"/>
                <a:gd name="T36" fmla="*/ 0 w 1"/>
                <a:gd name="T37" fmla="*/ 0 h 9"/>
                <a:gd name="T38" fmla="*/ 0 w 1"/>
                <a:gd name="T39" fmla="*/ 0 h 9"/>
                <a:gd name="T40" fmla="*/ 0 w 1"/>
                <a:gd name="T41" fmla="*/ 0 h 9"/>
                <a:gd name="T42" fmla="*/ 0 w 1"/>
                <a:gd name="T43" fmla="*/ 0 h 9"/>
                <a:gd name="T44" fmla="*/ 0 w 1"/>
                <a:gd name="T45" fmla="*/ 0 h 9"/>
                <a:gd name="T46" fmla="*/ 0 w 1"/>
                <a:gd name="T47" fmla="*/ 0 h 9"/>
                <a:gd name="T48" fmla="*/ 0 w 1"/>
                <a:gd name="T49" fmla="*/ 0 h 9"/>
                <a:gd name="T50" fmla="*/ 0 w 1"/>
                <a:gd name="T51" fmla="*/ 0 h 9"/>
                <a:gd name="T52" fmla="*/ 0 w 1"/>
                <a:gd name="T53" fmla="*/ 0 h 9"/>
                <a:gd name="T54" fmla="*/ 0 w 1"/>
                <a:gd name="T55" fmla="*/ 0 h 9"/>
                <a:gd name="T56" fmla="*/ 0 w 1"/>
                <a:gd name="T57" fmla="*/ 0 h 9"/>
                <a:gd name="T58" fmla="*/ 0 w 1"/>
                <a:gd name="T59" fmla="*/ 0 h 9"/>
                <a:gd name="T60" fmla="*/ 0 w 1"/>
                <a:gd name="T61" fmla="*/ 0 h 9"/>
                <a:gd name="T62" fmla="*/ 0 w 1"/>
                <a:gd name="T63" fmla="*/ 0 h 9"/>
                <a:gd name="T64" fmla="*/ 0 w 1"/>
                <a:gd name="T65" fmla="*/ 0 h 9"/>
                <a:gd name="T66" fmla="*/ 0 w 1"/>
                <a:gd name="T67" fmla="*/ 0 h 9"/>
                <a:gd name="T68" fmla="*/ 0 w 1"/>
                <a:gd name="T69" fmla="*/ 0 h 9"/>
                <a:gd name="T70" fmla="*/ 0 w 1"/>
                <a:gd name="T71" fmla="*/ 0 h 9"/>
                <a:gd name="T72" fmla="*/ 0 w 1"/>
                <a:gd name="T73" fmla="*/ 0 h 9"/>
                <a:gd name="T74" fmla="*/ 0 w 1"/>
                <a:gd name="T75" fmla="*/ 0 h 9"/>
                <a:gd name="T76" fmla="*/ 0 w 1"/>
                <a:gd name="T77" fmla="*/ 0 h 9"/>
                <a:gd name="T78" fmla="*/ 0 w 1"/>
                <a:gd name="T79" fmla="*/ 0 h 9"/>
                <a:gd name="T80" fmla="*/ 0 w 1"/>
                <a:gd name="T81" fmla="*/ 0 h 9"/>
                <a:gd name="T82" fmla="*/ 0 w 1"/>
                <a:gd name="T83" fmla="*/ 0 h 9"/>
                <a:gd name="T84" fmla="*/ 0 w 1"/>
                <a:gd name="T85" fmla="*/ 0 h 9"/>
                <a:gd name="T86" fmla="*/ 0 w 1"/>
                <a:gd name="T87" fmla="*/ 0 h 9"/>
                <a:gd name="T88" fmla="*/ 0 w 1"/>
                <a:gd name="T89" fmla="*/ 0 h 9"/>
                <a:gd name="T90" fmla="*/ 0 w 1"/>
                <a:gd name="T91" fmla="*/ 0 h 9"/>
                <a:gd name="T92" fmla="*/ 0 w 1"/>
                <a:gd name="T93" fmla="*/ 0 h 9"/>
                <a:gd name="T94" fmla="*/ 0 w 1"/>
                <a:gd name="T95" fmla="*/ 0 h 9"/>
                <a:gd name="T96" fmla="*/ 0 w 1"/>
                <a:gd name="T97" fmla="*/ 0 h 9"/>
                <a:gd name="T98" fmla="*/ 0 w 1"/>
                <a:gd name="T99" fmla="*/ 0 h 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"/>
                <a:gd name="T151" fmla="*/ 0 h 9"/>
                <a:gd name="T152" fmla="*/ 1 w 1"/>
                <a:gd name="T153" fmla="*/ 9 h 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" h="9">
                  <a:moveTo>
                    <a:pt x="0" y="9"/>
                  </a:move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98" name="Freeform 563"/>
            <p:cNvSpPr>
              <a:spLocks/>
            </p:cNvSpPr>
            <p:nvPr/>
          </p:nvSpPr>
          <p:spPr bwMode="auto">
            <a:xfrm rot="-5388437">
              <a:off x="4233" y="3279"/>
              <a:ext cx="8" cy="9"/>
            </a:xfrm>
            <a:custGeom>
              <a:avLst/>
              <a:gdLst>
                <a:gd name="T0" fmla="*/ 0 w 12"/>
                <a:gd name="T1" fmla="*/ 5 h 10"/>
                <a:gd name="T2" fmla="*/ 0 w 12"/>
                <a:gd name="T3" fmla="*/ 0 h 10"/>
                <a:gd name="T4" fmla="*/ 0 w 12"/>
                <a:gd name="T5" fmla="*/ 0 h 10"/>
                <a:gd name="T6" fmla="*/ 0 w 12"/>
                <a:gd name="T7" fmla="*/ 0 h 10"/>
                <a:gd name="T8" fmla="*/ 0 w 12"/>
                <a:gd name="T9" fmla="*/ 0 h 10"/>
                <a:gd name="T10" fmla="*/ 0 w 12"/>
                <a:gd name="T11" fmla="*/ 0 h 10"/>
                <a:gd name="T12" fmla="*/ 0 w 12"/>
                <a:gd name="T13" fmla="*/ 0 h 10"/>
                <a:gd name="T14" fmla="*/ 0 w 12"/>
                <a:gd name="T15" fmla="*/ 0 h 10"/>
                <a:gd name="T16" fmla="*/ 0 w 12"/>
                <a:gd name="T17" fmla="*/ 0 h 10"/>
                <a:gd name="T18" fmla="*/ 0 w 12"/>
                <a:gd name="T19" fmla="*/ 0 h 10"/>
                <a:gd name="T20" fmla="*/ 1 w 12"/>
                <a:gd name="T21" fmla="*/ 0 h 10"/>
                <a:gd name="T22" fmla="*/ 1 w 12"/>
                <a:gd name="T23" fmla="*/ 0 h 10"/>
                <a:gd name="T24" fmla="*/ 1 w 12"/>
                <a:gd name="T25" fmla="*/ 0 h 10"/>
                <a:gd name="T26" fmla="*/ 1 w 12"/>
                <a:gd name="T27" fmla="*/ 0 h 10"/>
                <a:gd name="T28" fmla="*/ 1 w 12"/>
                <a:gd name="T29" fmla="*/ 0 h 10"/>
                <a:gd name="T30" fmla="*/ 1 w 12"/>
                <a:gd name="T31" fmla="*/ 0 h 10"/>
                <a:gd name="T32" fmla="*/ 1 w 12"/>
                <a:gd name="T33" fmla="*/ 0 h 10"/>
                <a:gd name="T34" fmla="*/ 1 w 12"/>
                <a:gd name="T35" fmla="*/ 0 h 10"/>
                <a:gd name="T36" fmla="*/ 1 w 12"/>
                <a:gd name="T37" fmla="*/ 0 h 10"/>
                <a:gd name="T38" fmla="*/ 1 w 12"/>
                <a:gd name="T39" fmla="*/ 0 h 10"/>
                <a:gd name="T40" fmla="*/ 1 w 12"/>
                <a:gd name="T41" fmla="*/ 0 h 10"/>
                <a:gd name="T42" fmla="*/ 1 w 12"/>
                <a:gd name="T43" fmla="*/ 0 h 10"/>
                <a:gd name="T44" fmla="*/ 1 w 12"/>
                <a:gd name="T45" fmla="*/ 0 h 10"/>
                <a:gd name="T46" fmla="*/ 1 w 12"/>
                <a:gd name="T47" fmla="*/ 0 h 10"/>
                <a:gd name="T48" fmla="*/ 1 w 12"/>
                <a:gd name="T49" fmla="*/ 0 h 10"/>
                <a:gd name="T50" fmla="*/ 1 w 12"/>
                <a:gd name="T51" fmla="*/ 0 h 10"/>
                <a:gd name="T52" fmla="*/ 1 w 12"/>
                <a:gd name="T53" fmla="*/ 0 h 10"/>
                <a:gd name="T54" fmla="*/ 1 w 12"/>
                <a:gd name="T55" fmla="*/ 0 h 10"/>
                <a:gd name="T56" fmla="*/ 1 w 12"/>
                <a:gd name="T57" fmla="*/ 0 h 10"/>
                <a:gd name="T58" fmla="*/ 1 w 12"/>
                <a:gd name="T59" fmla="*/ 0 h 10"/>
                <a:gd name="T60" fmla="*/ 1 w 12"/>
                <a:gd name="T61" fmla="*/ 0 h 10"/>
                <a:gd name="T62" fmla="*/ 1 w 12"/>
                <a:gd name="T63" fmla="*/ 0 h 10"/>
                <a:gd name="T64" fmla="*/ 1 w 12"/>
                <a:gd name="T65" fmla="*/ 0 h 10"/>
                <a:gd name="T66" fmla="*/ 1 w 12"/>
                <a:gd name="T67" fmla="*/ 0 h 10"/>
                <a:gd name="T68" fmla="*/ 1 w 12"/>
                <a:gd name="T69" fmla="*/ 0 h 10"/>
                <a:gd name="T70" fmla="*/ 1 w 12"/>
                <a:gd name="T71" fmla="*/ 0 h 10"/>
                <a:gd name="T72" fmla="*/ 1 w 12"/>
                <a:gd name="T73" fmla="*/ 0 h 10"/>
                <a:gd name="T74" fmla="*/ 1 w 12"/>
                <a:gd name="T75" fmla="*/ 0 h 10"/>
                <a:gd name="T76" fmla="*/ 1 w 12"/>
                <a:gd name="T77" fmla="*/ 0 h 10"/>
                <a:gd name="T78" fmla="*/ 1 w 12"/>
                <a:gd name="T79" fmla="*/ 0 h 10"/>
                <a:gd name="T80" fmla="*/ 1 w 12"/>
                <a:gd name="T81" fmla="*/ 0 h 10"/>
                <a:gd name="T82" fmla="*/ 1 w 12"/>
                <a:gd name="T83" fmla="*/ 0 h 10"/>
                <a:gd name="T84" fmla="*/ 1 w 12"/>
                <a:gd name="T85" fmla="*/ 0 h 10"/>
                <a:gd name="T86" fmla="*/ 1 w 12"/>
                <a:gd name="T87" fmla="*/ 0 h 10"/>
                <a:gd name="T88" fmla="*/ 1 w 12"/>
                <a:gd name="T89" fmla="*/ 0 h 10"/>
                <a:gd name="T90" fmla="*/ 1 w 12"/>
                <a:gd name="T91" fmla="*/ 0 h 10"/>
                <a:gd name="T92" fmla="*/ 1 w 12"/>
                <a:gd name="T93" fmla="*/ 0 h 10"/>
                <a:gd name="T94" fmla="*/ 1 w 12"/>
                <a:gd name="T95" fmla="*/ 0 h 10"/>
                <a:gd name="T96" fmla="*/ 1 w 12"/>
                <a:gd name="T97" fmla="*/ 0 h 1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2"/>
                <a:gd name="T148" fmla="*/ 0 h 10"/>
                <a:gd name="T149" fmla="*/ 12 w 12"/>
                <a:gd name="T150" fmla="*/ 10 h 1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2" h="10">
                  <a:moveTo>
                    <a:pt x="0" y="10"/>
                  </a:moveTo>
                  <a:lnTo>
                    <a:pt x="0" y="0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99" name="Freeform 564"/>
            <p:cNvSpPr>
              <a:spLocks/>
            </p:cNvSpPr>
            <p:nvPr/>
          </p:nvSpPr>
          <p:spPr bwMode="auto">
            <a:xfrm rot="-5388437">
              <a:off x="4224" y="3271"/>
              <a:ext cx="8" cy="9"/>
            </a:xfrm>
            <a:custGeom>
              <a:avLst/>
              <a:gdLst>
                <a:gd name="T0" fmla="*/ 0 w 11"/>
                <a:gd name="T1" fmla="*/ 5 h 10"/>
                <a:gd name="T2" fmla="*/ 0 w 11"/>
                <a:gd name="T3" fmla="*/ 5 h 10"/>
                <a:gd name="T4" fmla="*/ 0 w 11"/>
                <a:gd name="T5" fmla="*/ 5 h 10"/>
                <a:gd name="T6" fmla="*/ 0 w 11"/>
                <a:gd name="T7" fmla="*/ 5 h 10"/>
                <a:gd name="T8" fmla="*/ 0 w 11"/>
                <a:gd name="T9" fmla="*/ 5 h 10"/>
                <a:gd name="T10" fmla="*/ 0 w 11"/>
                <a:gd name="T11" fmla="*/ 5 h 10"/>
                <a:gd name="T12" fmla="*/ 0 w 11"/>
                <a:gd name="T13" fmla="*/ 5 h 10"/>
                <a:gd name="T14" fmla="*/ 0 w 11"/>
                <a:gd name="T15" fmla="*/ 5 h 10"/>
                <a:gd name="T16" fmla="*/ 0 w 11"/>
                <a:gd name="T17" fmla="*/ 5 h 10"/>
                <a:gd name="T18" fmla="*/ 0 w 11"/>
                <a:gd name="T19" fmla="*/ 5 h 10"/>
                <a:gd name="T20" fmla="*/ 0 w 11"/>
                <a:gd name="T21" fmla="*/ 5 h 10"/>
                <a:gd name="T22" fmla="*/ 0 w 11"/>
                <a:gd name="T23" fmla="*/ 5 h 10"/>
                <a:gd name="T24" fmla="*/ 0 w 11"/>
                <a:gd name="T25" fmla="*/ 0 h 10"/>
                <a:gd name="T26" fmla="*/ 0 w 11"/>
                <a:gd name="T27" fmla="*/ 0 h 10"/>
                <a:gd name="T28" fmla="*/ 0 w 11"/>
                <a:gd name="T29" fmla="*/ 0 h 10"/>
                <a:gd name="T30" fmla="*/ 0 w 11"/>
                <a:gd name="T31" fmla="*/ 0 h 10"/>
                <a:gd name="T32" fmla="*/ 0 w 11"/>
                <a:gd name="T33" fmla="*/ 0 h 10"/>
                <a:gd name="T34" fmla="*/ 0 w 11"/>
                <a:gd name="T35" fmla="*/ 0 h 10"/>
                <a:gd name="T36" fmla="*/ 0 w 11"/>
                <a:gd name="T37" fmla="*/ 0 h 10"/>
                <a:gd name="T38" fmla="*/ 0 w 11"/>
                <a:gd name="T39" fmla="*/ 0 h 10"/>
                <a:gd name="T40" fmla="*/ 0 w 11"/>
                <a:gd name="T41" fmla="*/ 0 h 10"/>
                <a:gd name="T42" fmla="*/ 0 w 11"/>
                <a:gd name="T43" fmla="*/ 0 h 10"/>
                <a:gd name="T44" fmla="*/ 0 w 11"/>
                <a:gd name="T45" fmla="*/ 0 h 10"/>
                <a:gd name="T46" fmla="*/ 0 w 11"/>
                <a:gd name="T47" fmla="*/ 0 h 10"/>
                <a:gd name="T48" fmla="*/ 0 w 11"/>
                <a:gd name="T49" fmla="*/ 0 h 10"/>
                <a:gd name="T50" fmla="*/ 0 w 11"/>
                <a:gd name="T51" fmla="*/ 0 h 10"/>
                <a:gd name="T52" fmla="*/ 0 w 11"/>
                <a:gd name="T53" fmla="*/ 0 h 10"/>
                <a:gd name="T54" fmla="*/ 0 w 11"/>
                <a:gd name="T55" fmla="*/ 0 h 10"/>
                <a:gd name="T56" fmla="*/ 1 w 11"/>
                <a:gd name="T57" fmla="*/ 0 h 10"/>
                <a:gd name="T58" fmla="*/ 1 w 11"/>
                <a:gd name="T59" fmla="*/ 0 h 10"/>
                <a:gd name="T60" fmla="*/ 1 w 11"/>
                <a:gd name="T61" fmla="*/ 0 h 10"/>
                <a:gd name="T62" fmla="*/ 1 w 11"/>
                <a:gd name="T63" fmla="*/ 0 h 10"/>
                <a:gd name="T64" fmla="*/ 1 w 11"/>
                <a:gd name="T65" fmla="*/ 0 h 10"/>
                <a:gd name="T66" fmla="*/ 1 w 11"/>
                <a:gd name="T67" fmla="*/ 0 h 10"/>
                <a:gd name="T68" fmla="*/ 1 w 11"/>
                <a:gd name="T69" fmla="*/ 0 h 10"/>
                <a:gd name="T70" fmla="*/ 1 w 11"/>
                <a:gd name="T71" fmla="*/ 0 h 10"/>
                <a:gd name="T72" fmla="*/ 1 w 11"/>
                <a:gd name="T73" fmla="*/ 0 h 10"/>
                <a:gd name="T74" fmla="*/ 1 w 11"/>
                <a:gd name="T75" fmla="*/ 0 h 10"/>
                <a:gd name="T76" fmla="*/ 1 w 11"/>
                <a:gd name="T77" fmla="*/ 0 h 10"/>
                <a:gd name="T78" fmla="*/ 1 w 11"/>
                <a:gd name="T79" fmla="*/ 0 h 10"/>
                <a:gd name="T80" fmla="*/ 1 w 11"/>
                <a:gd name="T81" fmla="*/ 0 h 10"/>
                <a:gd name="T82" fmla="*/ 1 w 11"/>
                <a:gd name="T83" fmla="*/ 0 h 10"/>
                <a:gd name="T84" fmla="*/ 1 w 11"/>
                <a:gd name="T85" fmla="*/ 0 h 10"/>
                <a:gd name="T86" fmla="*/ 1 w 11"/>
                <a:gd name="T87" fmla="*/ 0 h 10"/>
                <a:gd name="T88" fmla="*/ 1 w 11"/>
                <a:gd name="T89" fmla="*/ 0 h 10"/>
                <a:gd name="T90" fmla="*/ 1 w 11"/>
                <a:gd name="T91" fmla="*/ 0 h 10"/>
                <a:gd name="T92" fmla="*/ 1 w 11"/>
                <a:gd name="T93" fmla="*/ 0 h 10"/>
                <a:gd name="T94" fmla="*/ 1 w 11"/>
                <a:gd name="T95" fmla="*/ 0 h 10"/>
                <a:gd name="T96" fmla="*/ 1 w 11"/>
                <a:gd name="T97" fmla="*/ 0 h 10"/>
                <a:gd name="T98" fmla="*/ 1 w 11"/>
                <a:gd name="T99" fmla="*/ 0 h 1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"/>
                <a:gd name="T151" fmla="*/ 0 h 10"/>
                <a:gd name="T152" fmla="*/ 11 w 11"/>
                <a:gd name="T153" fmla="*/ 10 h 1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" h="10">
                  <a:moveTo>
                    <a:pt x="0" y="1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00" name="Freeform 565"/>
            <p:cNvSpPr>
              <a:spLocks/>
            </p:cNvSpPr>
            <p:nvPr/>
          </p:nvSpPr>
          <p:spPr bwMode="auto">
            <a:xfrm rot="-5388437">
              <a:off x="4223" y="3270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w 1"/>
                <a:gd name="T21" fmla="*/ 0 h 1"/>
                <a:gd name="T22" fmla="*/ 0 w 1"/>
                <a:gd name="T23" fmla="*/ 0 h 1"/>
                <a:gd name="T24" fmla="*/ 0 w 1"/>
                <a:gd name="T25" fmla="*/ 0 h 1"/>
                <a:gd name="T26" fmla="*/ 0 w 1"/>
                <a:gd name="T27" fmla="*/ 0 h 1"/>
                <a:gd name="T28" fmla="*/ 0 w 1"/>
                <a:gd name="T29" fmla="*/ 0 h 1"/>
                <a:gd name="T30" fmla="*/ 0 w 1"/>
                <a:gd name="T31" fmla="*/ 0 h 1"/>
                <a:gd name="T32" fmla="*/ 0 w 1"/>
                <a:gd name="T33" fmla="*/ 0 h 1"/>
                <a:gd name="T34" fmla="*/ 0 w 1"/>
                <a:gd name="T35" fmla="*/ 0 h 1"/>
                <a:gd name="T36" fmla="*/ 0 w 1"/>
                <a:gd name="T37" fmla="*/ 0 h 1"/>
                <a:gd name="T38" fmla="*/ 0 w 1"/>
                <a:gd name="T39" fmla="*/ 0 h 1"/>
                <a:gd name="T40" fmla="*/ 0 w 1"/>
                <a:gd name="T41" fmla="*/ 0 h 1"/>
                <a:gd name="T42" fmla="*/ 0 w 1"/>
                <a:gd name="T43" fmla="*/ 0 h 1"/>
                <a:gd name="T44" fmla="*/ 0 w 1"/>
                <a:gd name="T45" fmla="*/ 0 h 1"/>
                <a:gd name="T46" fmla="*/ 0 w 1"/>
                <a:gd name="T47" fmla="*/ 0 h 1"/>
                <a:gd name="T48" fmla="*/ 0 w 1"/>
                <a:gd name="T49" fmla="*/ 0 h 1"/>
                <a:gd name="T50" fmla="*/ 0 w 1"/>
                <a:gd name="T51" fmla="*/ 0 h 1"/>
                <a:gd name="T52" fmla="*/ 0 w 1"/>
                <a:gd name="T53" fmla="*/ 0 h 1"/>
                <a:gd name="T54" fmla="*/ 0 w 1"/>
                <a:gd name="T55" fmla="*/ 0 h 1"/>
                <a:gd name="T56" fmla="*/ 0 w 1"/>
                <a:gd name="T57" fmla="*/ 0 h 1"/>
                <a:gd name="T58" fmla="*/ 0 w 1"/>
                <a:gd name="T59" fmla="*/ 0 h 1"/>
                <a:gd name="T60" fmla="*/ 0 w 1"/>
                <a:gd name="T61" fmla="*/ 0 h 1"/>
                <a:gd name="T62" fmla="*/ 0 w 1"/>
                <a:gd name="T63" fmla="*/ 0 h 1"/>
                <a:gd name="T64" fmla="*/ 0 w 1"/>
                <a:gd name="T65" fmla="*/ 0 h 1"/>
                <a:gd name="T66" fmla="*/ 0 w 1"/>
                <a:gd name="T67" fmla="*/ 0 h 1"/>
                <a:gd name="T68" fmla="*/ 0 w 1"/>
                <a:gd name="T69" fmla="*/ 0 h 1"/>
                <a:gd name="T70" fmla="*/ 0 w 1"/>
                <a:gd name="T71" fmla="*/ 0 h 1"/>
                <a:gd name="T72" fmla="*/ 0 w 1"/>
                <a:gd name="T73" fmla="*/ 0 h 1"/>
                <a:gd name="T74" fmla="*/ 0 w 1"/>
                <a:gd name="T75" fmla="*/ 0 h 1"/>
                <a:gd name="T76" fmla="*/ 0 w 1"/>
                <a:gd name="T77" fmla="*/ 0 h 1"/>
                <a:gd name="T78" fmla="*/ 0 w 1"/>
                <a:gd name="T79" fmla="*/ 0 h 1"/>
                <a:gd name="T80" fmla="*/ 0 w 1"/>
                <a:gd name="T81" fmla="*/ 0 h 1"/>
                <a:gd name="T82" fmla="*/ 0 w 1"/>
                <a:gd name="T83" fmla="*/ 0 h 1"/>
                <a:gd name="T84" fmla="*/ 0 w 1"/>
                <a:gd name="T85" fmla="*/ 0 h 1"/>
                <a:gd name="T86" fmla="*/ 0 w 1"/>
                <a:gd name="T87" fmla="*/ 0 h 1"/>
                <a:gd name="T88" fmla="*/ 0 w 1"/>
                <a:gd name="T89" fmla="*/ 0 h 1"/>
                <a:gd name="T90" fmla="*/ 0 w 1"/>
                <a:gd name="T91" fmla="*/ 0 h 1"/>
                <a:gd name="T92" fmla="*/ 0 w 1"/>
                <a:gd name="T93" fmla="*/ 0 h 1"/>
                <a:gd name="T94" fmla="*/ 0 w 1"/>
                <a:gd name="T95" fmla="*/ 0 h 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"/>
                <a:gd name="T145" fmla="*/ 0 h 1"/>
                <a:gd name="T146" fmla="*/ 1 w 1"/>
                <a:gd name="T147" fmla="*/ 1 h 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01" name="Freeform 566"/>
            <p:cNvSpPr>
              <a:spLocks/>
            </p:cNvSpPr>
            <p:nvPr/>
          </p:nvSpPr>
          <p:spPr bwMode="auto">
            <a:xfrm rot="-5388437">
              <a:off x="4223" y="3262"/>
              <a:ext cx="9" cy="9"/>
            </a:xfrm>
            <a:custGeom>
              <a:avLst/>
              <a:gdLst>
                <a:gd name="T0" fmla="*/ 0 w 12"/>
                <a:gd name="T1" fmla="*/ 0 h 10"/>
                <a:gd name="T2" fmla="*/ 0 w 12"/>
                <a:gd name="T3" fmla="*/ 0 h 10"/>
                <a:gd name="T4" fmla="*/ 0 w 12"/>
                <a:gd name="T5" fmla="*/ 0 h 10"/>
                <a:gd name="T6" fmla="*/ 0 w 12"/>
                <a:gd name="T7" fmla="*/ 0 h 10"/>
                <a:gd name="T8" fmla="*/ 0 w 12"/>
                <a:gd name="T9" fmla="*/ 0 h 10"/>
                <a:gd name="T10" fmla="*/ 0 w 12"/>
                <a:gd name="T11" fmla="*/ 0 h 10"/>
                <a:gd name="T12" fmla="*/ 0 w 12"/>
                <a:gd name="T13" fmla="*/ 0 h 10"/>
                <a:gd name="T14" fmla="*/ 0 w 12"/>
                <a:gd name="T15" fmla="*/ 0 h 10"/>
                <a:gd name="T16" fmla="*/ 0 w 12"/>
                <a:gd name="T17" fmla="*/ 0 h 10"/>
                <a:gd name="T18" fmla="*/ 0 w 12"/>
                <a:gd name="T19" fmla="*/ 0 h 10"/>
                <a:gd name="T20" fmla="*/ 0 w 12"/>
                <a:gd name="T21" fmla="*/ 0 h 10"/>
                <a:gd name="T22" fmla="*/ 0 w 12"/>
                <a:gd name="T23" fmla="*/ 0 h 10"/>
                <a:gd name="T24" fmla="*/ 0 w 12"/>
                <a:gd name="T25" fmla="*/ 0 h 10"/>
                <a:gd name="T26" fmla="*/ 0 w 12"/>
                <a:gd name="T27" fmla="*/ 0 h 10"/>
                <a:gd name="T28" fmla="*/ 0 w 12"/>
                <a:gd name="T29" fmla="*/ 0 h 10"/>
                <a:gd name="T30" fmla="*/ 0 w 12"/>
                <a:gd name="T31" fmla="*/ 0 h 10"/>
                <a:gd name="T32" fmla="*/ 0 w 12"/>
                <a:gd name="T33" fmla="*/ 0 h 10"/>
                <a:gd name="T34" fmla="*/ 0 w 12"/>
                <a:gd name="T35" fmla="*/ 0 h 10"/>
                <a:gd name="T36" fmla="*/ 0 w 12"/>
                <a:gd name="T37" fmla="*/ 0 h 10"/>
                <a:gd name="T38" fmla="*/ 0 w 12"/>
                <a:gd name="T39" fmla="*/ 0 h 10"/>
                <a:gd name="T40" fmla="*/ 0 w 12"/>
                <a:gd name="T41" fmla="*/ 0 h 10"/>
                <a:gd name="T42" fmla="*/ 0 w 12"/>
                <a:gd name="T43" fmla="*/ 0 h 10"/>
                <a:gd name="T44" fmla="*/ 0 w 12"/>
                <a:gd name="T45" fmla="*/ 0 h 10"/>
                <a:gd name="T46" fmla="*/ 0 w 12"/>
                <a:gd name="T47" fmla="*/ 0 h 10"/>
                <a:gd name="T48" fmla="*/ 0 w 12"/>
                <a:gd name="T49" fmla="*/ 0 h 10"/>
                <a:gd name="T50" fmla="*/ 0 w 12"/>
                <a:gd name="T51" fmla="*/ 0 h 10"/>
                <a:gd name="T52" fmla="*/ 2 w 12"/>
                <a:gd name="T53" fmla="*/ 0 h 10"/>
                <a:gd name="T54" fmla="*/ 2 w 12"/>
                <a:gd name="T55" fmla="*/ 0 h 10"/>
                <a:gd name="T56" fmla="*/ 2 w 12"/>
                <a:gd name="T57" fmla="*/ 0 h 10"/>
                <a:gd name="T58" fmla="*/ 2 w 12"/>
                <a:gd name="T59" fmla="*/ 0 h 10"/>
                <a:gd name="T60" fmla="*/ 2 w 12"/>
                <a:gd name="T61" fmla="*/ 0 h 10"/>
                <a:gd name="T62" fmla="*/ 2 w 12"/>
                <a:gd name="T63" fmla="*/ 0 h 10"/>
                <a:gd name="T64" fmla="*/ 2 w 12"/>
                <a:gd name="T65" fmla="*/ 0 h 10"/>
                <a:gd name="T66" fmla="*/ 2 w 12"/>
                <a:gd name="T67" fmla="*/ 0 h 10"/>
                <a:gd name="T68" fmla="*/ 2 w 12"/>
                <a:gd name="T69" fmla="*/ 0 h 10"/>
                <a:gd name="T70" fmla="*/ 2 w 12"/>
                <a:gd name="T71" fmla="*/ 0 h 10"/>
                <a:gd name="T72" fmla="*/ 2 w 12"/>
                <a:gd name="T73" fmla="*/ 0 h 10"/>
                <a:gd name="T74" fmla="*/ 2 w 12"/>
                <a:gd name="T75" fmla="*/ 0 h 10"/>
                <a:gd name="T76" fmla="*/ 2 w 12"/>
                <a:gd name="T77" fmla="*/ 0 h 10"/>
                <a:gd name="T78" fmla="*/ 2 w 12"/>
                <a:gd name="T79" fmla="*/ 0 h 10"/>
                <a:gd name="T80" fmla="*/ 2 w 12"/>
                <a:gd name="T81" fmla="*/ 0 h 10"/>
                <a:gd name="T82" fmla="*/ 2 w 12"/>
                <a:gd name="T83" fmla="*/ 5 h 10"/>
                <a:gd name="T84" fmla="*/ 2 w 12"/>
                <a:gd name="T85" fmla="*/ 5 h 10"/>
                <a:gd name="T86" fmla="*/ 2 w 12"/>
                <a:gd name="T87" fmla="*/ 5 h 10"/>
                <a:gd name="T88" fmla="*/ 2 w 12"/>
                <a:gd name="T89" fmla="*/ 5 h 10"/>
                <a:gd name="T90" fmla="*/ 2 w 12"/>
                <a:gd name="T91" fmla="*/ 5 h 10"/>
                <a:gd name="T92" fmla="*/ 2 w 12"/>
                <a:gd name="T93" fmla="*/ 5 h 10"/>
                <a:gd name="T94" fmla="*/ 2 w 12"/>
                <a:gd name="T95" fmla="*/ 5 h 10"/>
                <a:gd name="T96" fmla="*/ 2 w 12"/>
                <a:gd name="T97" fmla="*/ 5 h 10"/>
                <a:gd name="T98" fmla="*/ 2 w 12"/>
                <a:gd name="T99" fmla="*/ 5 h 10"/>
                <a:gd name="T100" fmla="*/ 2 w 12"/>
                <a:gd name="T101" fmla="*/ 5 h 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0"/>
                <a:gd name="T155" fmla="*/ 12 w 12"/>
                <a:gd name="T156" fmla="*/ 10 h 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0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1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02" name="Freeform 567"/>
            <p:cNvSpPr>
              <a:spLocks/>
            </p:cNvSpPr>
            <p:nvPr/>
          </p:nvSpPr>
          <p:spPr bwMode="auto">
            <a:xfrm rot="-5388437">
              <a:off x="4229" y="3257"/>
              <a:ext cx="9" cy="1"/>
            </a:xfrm>
            <a:custGeom>
              <a:avLst/>
              <a:gdLst>
                <a:gd name="T0" fmla="*/ 0 w 12"/>
                <a:gd name="T1" fmla="*/ 0 h 1"/>
                <a:gd name="T2" fmla="*/ 0 w 12"/>
                <a:gd name="T3" fmla="*/ 0 h 1"/>
                <a:gd name="T4" fmla="*/ 0 w 12"/>
                <a:gd name="T5" fmla="*/ 0 h 1"/>
                <a:gd name="T6" fmla="*/ 0 w 12"/>
                <a:gd name="T7" fmla="*/ 0 h 1"/>
                <a:gd name="T8" fmla="*/ 0 w 12"/>
                <a:gd name="T9" fmla="*/ 0 h 1"/>
                <a:gd name="T10" fmla="*/ 0 w 12"/>
                <a:gd name="T11" fmla="*/ 0 h 1"/>
                <a:gd name="T12" fmla="*/ 0 w 12"/>
                <a:gd name="T13" fmla="*/ 0 h 1"/>
                <a:gd name="T14" fmla="*/ 0 w 12"/>
                <a:gd name="T15" fmla="*/ 0 h 1"/>
                <a:gd name="T16" fmla="*/ 0 w 12"/>
                <a:gd name="T17" fmla="*/ 0 h 1"/>
                <a:gd name="T18" fmla="*/ 0 w 12"/>
                <a:gd name="T19" fmla="*/ 0 h 1"/>
                <a:gd name="T20" fmla="*/ 0 w 12"/>
                <a:gd name="T21" fmla="*/ 0 h 1"/>
                <a:gd name="T22" fmla="*/ 0 w 12"/>
                <a:gd name="T23" fmla="*/ 0 h 1"/>
                <a:gd name="T24" fmla="*/ 0 w 12"/>
                <a:gd name="T25" fmla="*/ 0 h 1"/>
                <a:gd name="T26" fmla="*/ 0 w 12"/>
                <a:gd name="T27" fmla="*/ 0 h 1"/>
                <a:gd name="T28" fmla="*/ 0 w 12"/>
                <a:gd name="T29" fmla="*/ 0 h 1"/>
                <a:gd name="T30" fmla="*/ 0 w 12"/>
                <a:gd name="T31" fmla="*/ 0 h 1"/>
                <a:gd name="T32" fmla="*/ 0 w 12"/>
                <a:gd name="T33" fmla="*/ 0 h 1"/>
                <a:gd name="T34" fmla="*/ 0 w 12"/>
                <a:gd name="T35" fmla="*/ 0 h 1"/>
                <a:gd name="T36" fmla="*/ 0 w 12"/>
                <a:gd name="T37" fmla="*/ 0 h 1"/>
                <a:gd name="T38" fmla="*/ 0 w 12"/>
                <a:gd name="T39" fmla="*/ 0 h 1"/>
                <a:gd name="T40" fmla="*/ 0 w 12"/>
                <a:gd name="T41" fmla="*/ 0 h 1"/>
                <a:gd name="T42" fmla="*/ 0 w 12"/>
                <a:gd name="T43" fmla="*/ 0 h 1"/>
                <a:gd name="T44" fmla="*/ 0 w 12"/>
                <a:gd name="T45" fmla="*/ 0 h 1"/>
                <a:gd name="T46" fmla="*/ 0 w 12"/>
                <a:gd name="T47" fmla="*/ 0 h 1"/>
                <a:gd name="T48" fmla="*/ 0 w 12"/>
                <a:gd name="T49" fmla="*/ 0 h 1"/>
                <a:gd name="T50" fmla="*/ 0 w 12"/>
                <a:gd name="T51" fmla="*/ 0 h 1"/>
                <a:gd name="T52" fmla="*/ 0 w 12"/>
                <a:gd name="T53" fmla="*/ 0 h 1"/>
                <a:gd name="T54" fmla="*/ 0 w 12"/>
                <a:gd name="T55" fmla="*/ 0 h 1"/>
                <a:gd name="T56" fmla="*/ 0 w 12"/>
                <a:gd name="T57" fmla="*/ 0 h 1"/>
                <a:gd name="T58" fmla="*/ 0 w 12"/>
                <a:gd name="T59" fmla="*/ 0 h 1"/>
                <a:gd name="T60" fmla="*/ 0 w 12"/>
                <a:gd name="T61" fmla="*/ 0 h 1"/>
                <a:gd name="T62" fmla="*/ 0 w 12"/>
                <a:gd name="T63" fmla="*/ 0 h 1"/>
                <a:gd name="T64" fmla="*/ 0 w 12"/>
                <a:gd name="T65" fmla="*/ 0 h 1"/>
                <a:gd name="T66" fmla="*/ 0 w 12"/>
                <a:gd name="T67" fmla="*/ 0 h 1"/>
                <a:gd name="T68" fmla="*/ 0 w 12"/>
                <a:gd name="T69" fmla="*/ 0 h 1"/>
                <a:gd name="T70" fmla="*/ 0 w 12"/>
                <a:gd name="T71" fmla="*/ 0 h 1"/>
                <a:gd name="T72" fmla="*/ 0 w 12"/>
                <a:gd name="T73" fmla="*/ 0 h 1"/>
                <a:gd name="T74" fmla="*/ 0 w 12"/>
                <a:gd name="T75" fmla="*/ 0 h 1"/>
                <a:gd name="T76" fmla="*/ 0 w 12"/>
                <a:gd name="T77" fmla="*/ 0 h 1"/>
                <a:gd name="T78" fmla="*/ 0 w 12"/>
                <a:gd name="T79" fmla="*/ 0 h 1"/>
                <a:gd name="T80" fmla="*/ 0 w 12"/>
                <a:gd name="T81" fmla="*/ 0 h 1"/>
                <a:gd name="T82" fmla="*/ 0 w 12"/>
                <a:gd name="T83" fmla="*/ 0 h 1"/>
                <a:gd name="T84" fmla="*/ 0 w 12"/>
                <a:gd name="T85" fmla="*/ 0 h 1"/>
                <a:gd name="T86" fmla="*/ 2 w 12"/>
                <a:gd name="T87" fmla="*/ 0 h 1"/>
                <a:gd name="T88" fmla="*/ 2 w 12"/>
                <a:gd name="T89" fmla="*/ 0 h 1"/>
                <a:gd name="T90" fmla="*/ 2 w 12"/>
                <a:gd name="T91" fmla="*/ 0 h 1"/>
                <a:gd name="T92" fmla="*/ 2 w 12"/>
                <a:gd name="T93" fmla="*/ 0 h 1"/>
                <a:gd name="T94" fmla="*/ 2 w 12"/>
                <a:gd name="T95" fmla="*/ 0 h 1"/>
                <a:gd name="T96" fmla="*/ 2 w 12"/>
                <a:gd name="T97" fmla="*/ 0 h 1"/>
                <a:gd name="T98" fmla="*/ 2 w 12"/>
                <a:gd name="T99" fmla="*/ 0 h 1"/>
                <a:gd name="T100" fmla="*/ 2 w 12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"/>
                <a:gd name="T155" fmla="*/ 12 w 12"/>
                <a:gd name="T156" fmla="*/ 1 h 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03" name="Freeform 568"/>
            <p:cNvSpPr>
              <a:spLocks/>
            </p:cNvSpPr>
            <p:nvPr/>
          </p:nvSpPr>
          <p:spPr bwMode="auto">
            <a:xfrm rot="-5388437">
              <a:off x="4242" y="3245"/>
              <a:ext cx="0" cy="18"/>
            </a:xfrm>
            <a:custGeom>
              <a:avLst/>
              <a:gdLst>
                <a:gd name="T0" fmla="*/ 0 h 19"/>
                <a:gd name="T1" fmla="*/ 0 h 19"/>
                <a:gd name="T2" fmla="*/ 9 h 19"/>
                <a:gd name="T3" fmla="*/ 9 h 19"/>
                <a:gd name="T4" fmla="*/ 9 h 19"/>
                <a:gd name="T5" fmla="*/ 9 h 19"/>
                <a:gd name="T6" fmla="*/ 9 h 19"/>
                <a:gd name="T7" fmla="*/ 9 h 19"/>
                <a:gd name="T8" fmla="*/ 9 h 19"/>
                <a:gd name="T9" fmla="*/ 9 h 19"/>
                <a:gd name="T10" fmla="*/ 9 h 19"/>
                <a:gd name="T11" fmla="*/ 9 h 19"/>
                <a:gd name="T12" fmla="*/ 9 h 19"/>
                <a:gd name="T13" fmla="*/ 9 h 19"/>
                <a:gd name="T14" fmla="*/ 9 h 19"/>
                <a:gd name="T15" fmla="*/ 9 h 19"/>
                <a:gd name="T16" fmla="*/ 9 h 19"/>
                <a:gd name="T17" fmla="*/ 9 h 19"/>
                <a:gd name="T18" fmla="*/ 9 h 19"/>
                <a:gd name="T19" fmla="*/ 9 h 19"/>
                <a:gd name="T20" fmla="*/ 9 h 19"/>
                <a:gd name="T21" fmla="*/ 9 h 19"/>
                <a:gd name="T22" fmla="*/ 9 h 19"/>
                <a:gd name="T23" fmla="*/ 9 h 19"/>
                <a:gd name="T24" fmla="*/ 9 h 19"/>
                <a:gd name="T25" fmla="*/ 9 h 19"/>
                <a:gd name="T26" fmla="*/ 9 h 19"/>
                <a:gd name="T27" fmla="*/ 9 h 19"/>
                <a:gd name="T28" fmla="*/ 9 h 19"/>
                <a:gd name="T29" fmla="*/ 9 h 19"/>
                <a:gd name="T30" fmla="*/ 9 h 19"/>
                <a:gd name="T31" fmla="*/ 9 h 19"/>
                <a:gd name="T32" fmla="*/ 9 h 19"/>
                <a:gd name="T33" fmla="*/ 9 h 19"/>
                <a:gd name="T34" fmla="*/ 9 h 19"/>
                <a:gd name="T35" fmla="*/ 9 h 19"/>
                <a:gd name="T36" fmla="*/ 9 h 19"/>
                <a:gd name="T37" fmla="*/ 9 h 19"/>
                <a:gd name="T38" fmla="*/ 9 h 19"/>
                <a:gd name="T39" fmla="*/ 9 h 19"/>
                <a:gd name="T40" fmla="*/ 9 h 19"/>
                <a:gd name="T41" fmla="*/ 9 h 19"/>
                <a:gd name="T42" fmla="*/ 9 h 19"/>
                <a:gd name="T43" fmla="*/ 9 h 19"/>
                <a:gd name="T44" fmla="*/ 9 h 19"/>
                <a:gd name="T45" fmla="*/ 9 h 19"/>
                <a:gd name="T46" fmla="*/ 9 h 19"/>
                <a:gd name="T47" fmla="*/ 9 h 19"/>
                <a:gd name="T48" fmla="*/ 9 h 19"/>
                <a:gd name="T49" fmla="*/ 9 h 19"/>
                <a:gd name="T50" fmla="*/ 9 h 19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h 19"/>
                <a:gd name="T103" fmla="*/ 19 h 19"/>
              </a:gdLst>
              <a:ahLst/>
              <a:cxnLst>
                <a:cxn ang="T51">
                  <a:pos x="0" y="T0"/>
                </a:cxn>
                <a:cxn ang="T52">
                  <a:pos x="0" y="T1"/>
                </a:cxn>
                <a:cxn ang="T53">
                  <a:pos x="0" y="T2"/>
                </a:cxn>
                <a:cxn ang="T54">
                  <a:pos x="0" y="T3"/>
                </a:cxn>
                <a:cxn ang="T55">
                  <a:pos x="0" y="T4"/>
                </a:cxn>
                <a:cxn ang="T56">
                  <a:pos x="0" y="T5"/>
                </a:cxn>
                <a:cxn ang="T57">
                  <a:pos x="0" y="T6"/>
                </a:cxn>
                <a:cxn ang="T58">
                  <a:pos x="0" y="T7"/>
                </a:cxn>
                <a:cxn ang="T59">
                  <a:pos x="0" y="T8"/>
                </a:cxn>
                <a:cxn ang="T60">
                  <a:pos x="0" y="T9"/>
                </a:cxn>
                <a:cxn ang="T61">
                  <a:pos x="0" y="T10"/>
                </a:cxn>
                <a:cxn ang="T62">
                  <a:pos x="0" y="T11"/>
                </a:cxn>
                <a:cxn ang="T63">
                  <a:pos x="0" y="T12"/>
                </a:cxn>
                <a:cxn ang="T64">
                  <a:pos x="0" y="T13"/>
                </a:cxn>
                <a:cxn ang="T65">
                  <a:pos x="0" y="T14"/>
                </a:cxn>
                <a:cxn ang="T66">
                  <a:pos x="0" y="T15"/>
                </a:cxn>
                <a:cxn ang="T67">
                  <a:pos x="0" y="T16"/>
                </a:cxn>
                <a:cxn ang="T68">
                  <a:pos x="0" y="T17"/>
                </a:cxn>
                <a:cxn ang="T69">
                  <a:pos x="0" y="T18"/>
                </a:cxn>
                <a:cxn ang="T70">
                  <a:pos x="0" y="T19"/>
                </a:cxn>
                <a:cxn ang="T71">
                  <a:pos x="0" y="T20"/>
                </a:cxn>
                <a:cxn ang="T72">
                  <a:pos x="0" y="T21"/>
                </a:cxn>
                <a:cxn ang="T73">
                  <a:pos x="0" y="T22"/>
                </a:cxn>
                <a:cxn ang="T74">
                  <a:pos x="0" y="T23"/>
                </a:cxn>
                <a:cxn ang="T75">
                  <a:pos x="0" y="T24"/>
                </a:cxn>
                <a:cxn ang="T76">
                  <a:pos x="0" y="T25"/>
                </a:cxn>
                <a:cxn ang="T77">
                  <a:pos x="0" y="T26"/>
                </a:cxn>
                <a:cxn ang="T78">
                  <a:pos x="0" y="T27"/>
                </a:cxn>
                <a:cxn ang="T79">
                  <a:pos x="0" y="T28"/>
                </a:cxn>
                <a:cxn ang="T80">
                  <a:pos x="0" y="T29"/>
                </a:cxn>
                <a:cxn ang="T81">
                  <a:pos x="0" y="T30"/>
                </a:cxn>
                <a:cxn ang="T82">
                  <a:pos x="0" y="T31"/>
                </a:cxn>
                <a:cxn ang="T83">
                  <a:pos x="0" y="T32"/>
                </a:cxn>
                <a:cxn ang="T84">
                  <a:pos x="0" y="T33"/>
                </a:cxn>
                <a:cxn ang="T85">
                  <a:pos x="0" y="T34"/>
                </a:cxn>
                <a:cxn ang="T86">
                  <a:pos x="0" y="T35"/>
                </a:cxn>
                <a:cxn ang="T87">
                  <a:pos x="0" y="T36"/>
                </a:cxn>
                <a:cxn ang="T88">
                  <a:pos x="0" y="T37"/>
                </a:cxn>
                <a:cxn ang="T89">
                  <a:pos x="0" y="T38"/>
                </a:cxn>
                <a:cxn ang="T90">
                  <a:pos x="0" y="T39"/>
                </a:cxn>
                <a:cxn ang="T91">
                  <a:pos x="0" y="T40"/>
                </a:cxn>
                <a:cxn ang="T92">
                  <a:pos x="0" y="T41"/>
                </a:cxn>
                <a:cxn ang="T93">
                  <a:pos x="0" y="T42"/>
                </a:cxn>
                <a:cxn ang="T94">
                  <a:pos x="0" y="T43"/>
                </a:cxn>
                <a:cxn ang="T95">
                  <a:pos x="0" y="T44"/>
                </a:cxn>
                <a:cxn ang="T96">
                  <a:pos x="0" y="T45"/>
                </a:cxn>
                <a:cxn ang="T97">
                  <a:pos x="0" y="T46"/>
                </a:cxn>
                <a:cxn ang="T98">
                  <a:pos x="0" y="T47"/>
                </a:cxn>
                <a:cxn ang="T99">
                  <a:pos x="0" y="T48"/>
                </a:cxn>
                <a:cxn ang="T100">
                  <a:pos x="0" y="T49"/>
                </a:cxn>
                <a:cxn ang="T101">
                  <a:pos x="0" y="T50"/>
                </a:cxn>
              </a:cxnLst>
              <a:rect l="0" t="T102" r="0" b="T103"/>
              <a:pathLst>
                <a:path h="19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19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04" name="Freeform 569"/>
            <p:cNvSpPr>
              <a:spLocks/>
            </p:cNvSpPr>
            <p:nvPr/>
          </p:nvSpPr>
          <p:spPr bwMode="auto">
            <a:xfrm rot="-5388437">
              <a:off x="4256" y="3241"/>
              <a:ext cx="8" cy="18"/>
            </a:xfrm>
            <a:custGeom>
              <a:avLst/>
              <a:gdLst>
                <a:gd name="T0" fmla="*/ 0 w 11"/>
                <a:gd name="T1" fmla="*/ 0 h 20"/>
                <a:gd name="T2" fmla="*/ 0 w 11"/>
                <a:gd name="T3" fmla="*/ 0 h 20"/>
                <a:gd name="T4" fmla="*/ 0 w 11"/>
                <a:gd name="T5" fmla="*/ 0 h 20"/>
                <a:gd name="T6" fmla="*/ 0 w 11"/>
                <a:gd name="T7" fmla="*/ 0 h 20"/>
                <a:gd name="T8" fmla="*/ 0 w 11"/>
                <a:gd name="T9" fmla="*/ 0 h 20"/>
                <a:gd name="T10" fmla="*/ 0 w 11"/>
                <a:gd name="T11" fmla="*/ 0 h 20"/>
                <a:gd name="T12" fmla="*/ 0 w 11"/>
                <a:gd name="T13" fmla="*/ 0 h 20"/>
                <a:gd name="T14" fmla="*/ 0 w 11"/>
                <a:gd name="T15" fmla="*/ 0 h 20"/>
                <a:gd name="T16" fmla="*/ 0 w 11"/>
                <a:gd name="T17" fmla="*/ 0 h 20"/>
                <a:gd name="T18" fmla="*/ 1 w 11"/>
                <a:gd name="T19" fmla="*/ 0 h 20"/>
                <a:gd name="T20" fmla="*/ 1 w 11"/>
                <a:gd name="T21" fmla="*/ 0 h 20"/>
                <a:gd name="T22" fmla="*/ 1 w 11"/>
                <a:gd name="T23" fmla="*/ 0 h 20"/>
                <a:gd name="T24" fmla="*/ 1 w 11"/>
                <a:gd name="T25" fmla="*/ 0 h 20"/>
                <a:gd name="T26" fmla="*/ 1 w 11"/>
                <a:gd name="T27" fmla="*/ 0 h 20"/>
                <a:gd name="T28" fmla="*/ 1 w 11"/>
                <a:gd name="T29" fmla="*/ 0 h 20"/>
                <a:gd name="T30" fmla="*/ 1 w 11"/>
                <a:gd name="T31" fmla="*/ 0 h 20"/>
                <a:gd name="T32" fmla="*/ 1 w 11"/>
                <a:gd name="T33" fmla="*/ 0 h 20"/>
                <a:gd name="T34" fmla="*/ 1 w 11"/>
                <a:gd name="T35" fmla="*/ 0 h 20"/>
                <a:gd name="T36" fmla="*/ 1 w 11"/>
                <a:gd name="T37" fmla="*/ 0 h 20"/>
                <a:gd name="T38" fmla="*/ 1 w 11"/>
                <a:gd name="T39" fmla="*/ 0 h 20"/>
                <a:gd name="T40" fmla="*/ 1 w 11"/>
                <a:gd name="T41" fmla="*/ 5 h 20"/>
                <a:gd name="T42" fmla="*/ 1 w 11"/>
                <a:gd name="T43" fmla="*/ 5 h 20"/>
                <a:gd name="T44" fmla="*/ 1 w 11"/>
                <a:gd name="T45" fmla="*/ 5 h 20"/>
                <a:gd name="T46" fmla="*/ 1 w 11"/>
                <a:gd name="T47" fmla="*/ 5 h 20"/>
                <a:gd name="T48" fmla="*/ 1 w 11"/>
                <a:gd name="T49" fmla="*/ 5 h 20"/>
                <a:gd name="T50" fmla="*/ 1 w 11"/>
                <a:gd name="T51" fmla="*/ 5 h 20"/>
                <a:gd name="T52" fmla="*/ 1 w 11"/>
                <a:gd name="T53" fmla="*/ 5 h 20"/>
                <a:gd name="T54" fmla="*/ 1 w 11"/>
                <a:gd name="T55" fmla="*/ 5 h 20"/>
                <a:gd name="T56" fmla="*/ 1 w 11"/>
                <a:gd name="T57" fmla="*/ 5 h 20"/>
                <a:gd name="T58" fmla="*/ 1 w 11"/>
                <a:gd name="T59" fmla="*/ 5 h 20"/>
                <a:gd name="T60" fmla="*/ 1 w 11"/>
                <a:gd name="T61" fmla="*/ 5 h 20"/>
                <a:gd name="T62" fmla="*/ 1 w 11"/>
                <a:gd name="T63" fmla="*/ 5 h 20"/>
                <a:gd name="T64" fmla="*/ 1 w 11"/>
                <a:gd name="T65" fmla="*/ 5 h 20"/>
                <a:gd name="T66" fmla="*/ 1 w 11"/>
                <a:gd name="T67" fmla="*/ 5 h 20"/>
                <a:gd name="T68" fmla="*/ 1 w 11"/>
                <a:gd name="T69" fmla="*/ 5 h 20"/>
                <a:gd name="T70" fmla="*/ 1 w 11"/>
                <a:gd name="T71" fmla="*/ 5 h 20"/>
                <a:gd name="T72" fmla="*/ 1 w 11"/>
                <a:gd name="T73" fmla="*/ 5 h 20"/>
                <a:gd name="T74" fmla="*/ 1 w 11"/>
                <a:gd name="T75" fmla="*/ 5 h 20"/>
                <a:gd name="T76" fmla="*/ 1 w 11"/>
                <a:gd name="T77" fmla="*/ 5 h 20"/>
                <a:gd name="T78" fmla="*/ 1 w 11"/>
                <a:gd name="T79" fmla="*/ 5 h 20"/>
                <a:gd name="T80" fmla="*/ 1 w 11"/>
                <a:gd name="T81" fmla="*/ 5 h 20"/>
                <a:gd name="T82" fmla="*/ 1 w 11"/>
                <a:gd name="T83" fmla="*/ 5 h 20"/>
                <a:gd name="T84" fmla="*/ 1 w 11"/>
                <a:gd name="T85" fmla="*/ 5 h 20"/>
                <a:gd name="T86" fmla="*/ 1 w 11"/>
                <a:gd name="T87" fmla="*/ 5 h 20"/>
                <a:gd name="T88" fmla="*/ 1 w 11"/>
                <a:gd name="T89" fmla="*/ 5 h 20"/>
                <a:gd name="T90" fmla="*/ 1 w 11"/>
                <a:gd name="T91" fmla="*/ 5 h 20"/>
                <a:gd name="T92" fmla="*/ 1 w 11"/>
                <a:gd name="T93" fmla="*/ 5 h 20"/>
                <a:gd name="T94" fmla="*/ 1 w 11"/>
                <a:gd name="T95" fmla="*/ 5 h 20"/>
                <a:gd name="T96" fmla="*/ 1 w 11"/>
                <a:gd name="T97" fmla="*/ 5 h 20"/>
                <a:gd name="T98" fmla="*/ 1 w 11"/>
                <a:gd name="T99" fmla="*/ 5 h 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"/>
                <a:gd name="T151" fmla="*/ 0 h 20"/>
                <a:gd name="T152" fmla="*/ 11 w 11"/>
                <a:gd name="T153" fmla="*/ 20 h 2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" h="20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10"/>
                  </a:lnTo>
                  <a:lnTo>
                    <a:pt x="11" y="2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05" name="Freeform 570"/>
            <p:cNvSpPr>
              <a:spLocks/>
            </p:cNvSpPr>
            <p:nvPr/>
          </p:nvSpPr>
          <p:spPr bwMode="auto">
            <a:xfrm rot="-5388437">
              <a:off x="4274" y="3233"/>
              <a:ext cx="8" cy="18"/>
            </a:xfrm>
            <a:custGeom>
              <a:avLst/>
              <a:gdLst>
                <a:gd name="T0" fmla="*/ 0 w 12"/>
                <a:gd name="T1" fmla="*/ 0 h 19"/>
                <a:gd name="T2" fmla="*/ 0 w 12"/>
                <a:gd name="T3" fmla="*/ 0 h 19"/>
                <a:gd name="T4" fmla="*/ 0 w 12"/>
                <a:gd name="T5" fmla="*/ 0 h 19"/>
                <a:gd name="T6" fmla="*/ 0 w 12"/>
                <a:gd name="T7" fmla="*/ 0 h 19"/>
                <a:gd name="T8" fmla="*/ 0 w 12"/>
                <a:gd name="T9" fmla="*/ 0 h 19"/>
                <a:gd name="T10" fmla="*/ 0 w 12"/>
                <a:gd name="T11" fmla="*/ 0 h 19"/>
                <a:gd name="T12" fmla="*/ 0 w 12"/>
                <a:gd name="T13" fmla="*/ 0 h 19"/>
                <a:gd name="T14" fmla="*/ 0 w 12"/>
                <a:gd name="T15" fmla="*/ 0 h 19"/>
                <a:gd name="T16" fmla="*/ 0 w 12"/>
                <a:gd name="T17" fmla="*/ 0 h 19"/>
                <a:gd name="T18" fmla="*/ 0 w 12"/>
                <a:gd name="T19" fmla="*/ 0 h 19"/>
                <a:gd name="T20" fmla="*/ 0 w 12"/>
                <a:gd name="T21" fmla="*/ 0 h 19"/>
                <a:gd name="T22" fmla="*/ 0 w 12"/>
                <a:gd name="T23" fmla="*/ 0 h 19"/>
                <a:gd name="T24" fmla="*/ 0 w 12"/>
                <a:gd name="T25" fmla="*/ 0 h 19"/>
                <a:gd name="T26" fmla="*/ 0 w 12"/>
                <a:gd name="T27" fmla="*/ 0 h 19"/>
                <a:gd name="T28" fmla="*/ 0 w 12"/>
                <a:gd name="T29" fmla="*/ 0 h 19"/>
                <a:gd name="T30" fmla="*/ 0 w 12"/>
                <a:gd name="T31" fmla="*/ 0 h 19"/>
                <a:gd name="T32" fmla="*/ 0 w 12"/>
                <a:gd name="T33" fmla="*/ 0 h 19"/>
                <a:gd name="T34" fmla="*/ 0 w 12"/>
                <a:gd name="T35" fmla="*/ 0 h 19"/>
                <a:gd name="T36" fmla="*/ 0 w 12"/>
                <a:gd name="T37" fmla="*/ 0 h 19"/>
                <a:gd name="T38" fmla="*/ 0 w 12"/>
                <a:gd name="T39" fmla="*/ 0 h 19"/>
                <a:gd name="T40" fmla="*/ 0 w 12"/>
                <a:gd name="T41" fmla="*/ 0 h 19"/>
                <a:gd name="T42" fmla="*/ 0 w 12"/>
                <a:gd name="T43" fmla="*/ 0 h 19"/>
                <a:gd name="T44" fmla="*/ 0 w 12"/>
                <a:gd name="T45" fmla="*/ 9 h 19"/>
                <a:gd name="T46" fmla="*/ 0 w 12"/>
                <a:gd name="T47" fmla="*/ 9 h 19"/>
                <a:gd name="T48" fmla="*/ 0 w 12"/>
                <a:gd name="T49" fmla="*/ 9 h 19"/>
                <a:gd name="T50" fmla="*/ 0 w 12"/>
                <a:gd name="T51" fmla="*/ 9 h 19"/>
                <a:gd name="T52" fmla="*/ 0 w 12"/>
                <a:gd name="T53" fmla="*/ 9 h 19"/>
                <a:gd name="T54" fmla="*/ 1 w 12"/>
                <a:gd name="T55" fmla="*/ 9 h 19"/>
                <a:gd name="T56" fmla="*/ 1 w 12"/>
                <a:gd name="T57" fmla="*/ 9 h 19"/>
                <a:gd name="T58" fmla="*/ 1 w 12"/>
                <a:gd name="T59" fmla="*/ 9 h 19"/>
                <a:gd name="T60" fmla="*/ 1 w 12"/>
                <a:gd name="T61" fmla="*/ 9 h 19"/>
                <a:gd name="T62" fmla="*/ 1 w 12"/>
                <a:gd name="T63" fmla="*/ 9 h 19"/>
                <a:gd name="T64" fmla="*/ 1 w 12"/>
                <a:gd name="T65" fmla="*/ 9 h 19"/>
                <a:gd name="T66" fmla="*/ 1 w 12"/>
                <a:gd name="T67" fmla="*/ 9 h 19"/>
                <a:gd name="T68" fmla="*/ 1 w 12"/>
                <a:gd name="T69" fmla="*/ 9 h 19"/>
                <a:gd name="T70" fmla="*/ 1 w 12"/>
                <a:gd name="T71" fmla="*/ 9 h 19"/>
                <a:gd name="T72" fmla="*/ 1 w 12"/>
                <a:gd name="T73" fmla="*/ 9 h 19"/>
                <a:gd name="T74" fmla="*/ 1 w 12"/>
                <a:gd name="T75" fmla="*/ 9 h 19"/>
                <a:gd name="T76" fmla="*/ 1 w 12"/>
                <a:gd name="T77" fmla="*/ 9 h 19"/>
                <a:gd name="T78" fmla="*/ 1 w 12"/>
                <a:gd name="T79" fmla="*/ 9 h 19"/>
                <a:gd name="T80" fmla="*/ 1 w 12"/>
                <a:gd name="T81" fmla="*/ 9 h 19"/>
                <a:gd name="T82" fmla="*/ 1 w 12"/>
                <a:gd name="T83" fmla="*/ 9 h 19"/>
                <a:gd name="T84" fmla="*/ 1 w 12"/>
                <a:gd name="T85" fmla="*/ 9 h 19"/>
                <a:gd name="T86" fmla="*/ 1 w 12"/>
                <a:gd name="T87" fmla="*/ 9 h 19"/>
                <a:gd name="T88" fmla="*/ 1 w 12"/>
                <a:gd name="T89" fmla="*/ 9 h 19"/>
                <a:gd name="T90" fmla="*/ 1 w 12"/>
                <a:gd name="T91" fmla="*/ 9 h 19"/>
                <a:gd name="T92" fmla="*/ 1 w 12"/>
                <a:gd name="T93" fmla="*/ 9 h 19"/>
                <a:gd name="T94" fmla="*/ 1 w 12"/>
                <a:gd name="T95" fmla="*/ 9 h 19"/>
                <a:gd name="T96" fmla="*/ 1 w 12"/>
                <a:gd name="T97" fmla="*/ 9 h 19"/>
                <a:gd name="T98" fmla="*/ 1 w 12"/>
                <a:gd name="T99" fmla="*/ 9 h 19"/>
                <a:gd name="T100" fmla="*/ 1 w 12"/>
                <a:gd name="T101" fmla="*/ 9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9"/>
                <a:gd name="T155" fmla="*/ 12 w 12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9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2" y="10"/>
                  </a:lnTo>
                  <a:lnTo>
                    <a:pt x="12" y="19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06" name="Freeform 571"/>
            <p:cNvSpPr>
              <a:spLocks/>
            </p:cNvSpPr>
            <p:nvPr/>
          </p:nvSpPr>
          <p:spPr bwMode="auto">
            <a:xfrm rot="-5388437">
              <a:off x="4292" y="3225"/>
              <a:ext cx="8" cy="18"/>
            </a:xfrm>
            <a:custGeom>
              <a:avLst/>
              <a:gdLst>
                <a:gd name="T0" fmla="*/ 0 w 11"/>
                <a:gd name="T1" fmla="*/ 0 h 20"/>
                <a:gd name="T2" fmla="*/ 0 w 11"/>
                <a:gd name="T3" fmla="*/ 0 h 20"/>
                <a:gd name="T4" fmla="*/ 0 w 11"/>
                <a:gd name="T5" fmla="*/ 0 h 20"/>
                <a:gd name="T6" fmla="*/ 0 w 11"/>
                <a:gd name="T7" fmla="*/ 0 h 20"/>
                <a:gd name="T8" fmla="*/ 0 w 11"/>
                <a:gd name="T9" fmla="*/ 0 h 20"/>
                <a:gd name="T10" fmla="*/ 0 w 11"/>
                <a:gd name="T11" fmla="*/ 0 h 20"/>
                <a:gd name="T12" fmla="*/ 0 w 11"/>
                <a:gd name="T13" fmla="*/ 0 h 20"/>
                <a:gd name="T14" fmla="*/ 0 w 11"/>
                <a:gd name="T15" fmla="*/ 0 h 20"/>
                <a:gd name="T16" fmla="*/ 0 w 11"/>
                <a:gd name="T17" fmla="*/ 0 h 20"/>
                <a:gd name="T18" fmla="*/ 0 w 11"/>
                <a:gd name="T19" fmla="*/ 0 h 20"/>
                <a:gd name="T20" fmla="*/ 0 w 11"/>
                <a:gd name="T21" fmla="*/ 0 h 20"/>
                <a:gd name="T22" fmla="*/ 0 w 11"/>
                <a:gd name="T23" fmla="*/ 0 h 20"/>
                <a:gd name="T24" fmla="*/ 0 w 11"/>
                <a:gd name="T25" fmla="*/ 0 h 20"/>
                <a:gd name="T26" fmla="*/ 0 w 11"/>
                <a:gd name="T27" fmla="*/ 0 h 20"/>
                <a:gd name="T28" fmla="*/ 0 w 11"/>
                <a:gd name="T29" fmla="*/ 0 h 20"/>
                <a:gd name="T30" fmla="*/ 0 w 11"/>
                <a:gd name="T31" fmla="*/ 0 h 20"/>
                <a:gd name="T32" fmla="*/ 0 w 11"/>
                <a:gd name="T33" fmla="*/ 5 h 20"/>
                <a:gd name="T34" fmla="*/ 0 w 11"/>
                <a:gd name="T35" fmla="*/ 5 h 20"/>
                <a:gd name="T36" fmla="*/ 0 w 11"/>
                <a:gd name="T37" fmla="*/ 5 h 20"/>
                <a:gd name="T38" fmla="*/ 0 w 11"/>
                <a:gd name="T39" fmla="*/ 5 h 20"/>
                <a:gd name="T40" fmla="*/ 0 w 11"/>
                <a:gd name="T41" fmla="*/ 5 h 20"/>
                <a:gd name="T42" fmla="*/ 0 w 11"/>
                <a:gd name="T43" fmla="*/ 5 h 20"/>
                <a:gd name="T44" fmla="*/ 0 w 11"/>
                <a:gd name="T45" fmla="*/ 5 h 20"/>
                <a:gd name="T46" fmla="*/ 0 w 11"/>
                <a:gd name="T47" fmla="*/ 5 h 20"/>
                <a:gd name="T48" fmla="*/ 0 w 11"/>
                <a:gd name="T49" fmla="*/ 5 h 20"/>
                <a:gd name="T50" fmla="*/ 0 w 11"/>
                <a:gd name="T51" fmla="*/ 5 h 20"/>
                <a:gd name="T52" fmla="*/ 0 w 11"/>
                <a:gd name="T53" fmla="*/ 5 h 20"/>
                <a:gd name="T54" fmla="*/ 0 w 11"/>
                <a:gd name="T55" fmla="*/ 5 h 20"/>
                <a:gd name="T56" fmla="*/ 0 w 11"/>
                <a:gd name="T57" fmla="*/ 5 h 20"/>
                <a:gd name="T58" fmla="*/ 0 w 11"/>
                <a:gd name="T59" fmla="*/ 5 h 20"/>
                <a:gd name="T60" fmla="*/ 0 w 11"/>
                <a:gd name="T61" fmla="*/ 5 h 20"/>
                <a:gd name="T62" fmla="*/ 0 w 11"/>
                <a:gd name="T63" fmla="*/ 5 h 20"/>
                <a:gd name="T64" fmla="*/ 0 w 11"/>
                <a:gd name="T65" fmla="*/ 5 h 20"/>
                <a:gd name="T66" fmla="*/ 0 w 11"/>
                <a:gd name="T67" fmla="*/ 5 h 20"/>
                <a:gd name="T68" fmla="*/ 0 w 11"/>
                <a:gd name="T69" fmla="*/ 5 h 20"/>
                <a:gd name="T70" fmla="*/ 0 w 11"/>
                <a:gd name="T71" fmla="*/ 5 h 20"/>
                <a:gd name="T72" fmla="*/ 0 w 11"/>
                <a:gd name="T73" fmla="*/ 5 h 20"/>
                <a:gd name="T74" fmla="*/ 0 w 11"/>
                <a:gd name="T75" fmla="*/ 5 h 20"/>
                <a:gd name="T76" fmla="*/ 0 w 11"/>
                <a:gd name="T77" fmla="*/ 5 h 20"/>
                <a:gd name="T78" fmla="*/ 0 w 11"/>
                <a:gd name="T79" fmla="*/ 5 h 20"/>
                <a:gd name="T80" fmla="*/ 0 w 11"/>
                <a:gd name="T81" fmla="*/ 5 h 20"/>
                <a:gd name="T82" fmla="*/ 0 w 11"/>
                <a:gd name="T83" fmla="*/ 5 h 20"/>
                <a:gd name="T84" fmla="*/ 0 w 11"/>
                <a:gd name="T85" fmla="*/ 5 h 20"/>
                <a:gd name="T86" fmla="*/ 0 w 11"/>
                <a:gd name="T87" fmla="*/ 5 h 20"/>
                <a:gd name="T88" fmla="*/ 1 w 11"/>
                <a:gd name="T89" fmla="*/ 5 h 20"/>
                <a:gd name="T90" fmla="*/ 1 w 11"/>
                <a:gd name="T91" fmla="*/ 5 h 20"/>
                <a:gd name="T92" fmla="*/ 1 w 11"/>
                <a:gd name="T93" fmla="*/ 5 h 20"/>
                <a:gd name="T94" fmla="*/ 1 w 11"/>
                <a:gd name="T95" fmla="*/ 5 h 20"/>
                <a:gd name="T96" fmla="*/ 1 w 11"/>
                <a:gd name="T97" fmla="*/ 5 h 20"/>
                <a:gd name="T98" fmla="*/ 1 w 11"/>
                <a:gd name="T99" fmla="*/ 5 h 20"/>
                <a:gd name="T100" fmla="*/ 1 w 11"/>
                <a:gd name="T101" fmla="*/ 5 h 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20"/>
                <a:gd name="T155" fmla="*/ 11 w 11"/>
                <a:gd name="T156" fmla="*/ 20 h 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2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20"/>
                  </a:lnTo>
                  <a:lnTo>
                    <a:pt x="11" y="2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07" name="Freeform 572"/>
            <p:cNvSpPr>
              <a:spLocks/>
            </p:cNvSpPr>
            <p:nvPr/>
          </p:nvSpPr>
          <p:spPr bwMode="auto">
            <a:xfrm rot="-5388437">
              <a:off x="4318" y="3215"/>
              <a:ext cx="1" cy="27"/>
            </a:xfrm>
            <a:custGeom>
              <a:avLst/>
              <a:gdLst>
                <a:gd name="T0" fmla="*/ 0 w 1"/>
                <a:gd name="T1" fmla="*/ 0 h 29"/>
                <a:gd name="T2" fmla="*/ 0 w 1"/>
                <a:gd name="T3" fmla="*/ 0 h 29"/>
                <a:gd name="T4" fmla="*/ 0 w 1"/>
                <a:gd name="T5" fmla="*/ 0 h 29"/>
                <a:gd name="T6" fmla="*/ 0 w 1"/>
                <a:gd name="T7" fmla="*/ 0 h 29"/>
                <a:gd name="T8" fmla="*/ 0 w 1"/>
                <a:gd name="T9" fmla="*/ 0 h 29"/>
                <a:gd name="T10" fmla="*/ 0 w 1"/>
                <a:gd name="T11" fmla="*/ 0 h 29"/>
                <a:gd name="T12" fmla="*/ 0 w 1"/>
                <a:gd name="T13" fmla="*/ 7 h 29"/>
                <a:gd name="T14" fmla="*/ 0 w 1"/>
                <a:gd name="T15" fmla="*/ 7 h 29"/>
                <a:gd name="T16" fmla="*/ 0 w 1"/>
                <a:gd name="T17" fmla="*/ 7 h 29"/>
                <a:gd name="T18" fmla="*/ 0 w 1"/>
                <a:gd name="T19" fmla="*/ 7 h 29"/>
                <a:gd name="T20" fmla="*/ 0 w 1"/>
                <a:gd name="T21" fmla="*/ 7 h 29"/>
                <a:gd name="T22" fmla="*/ 0 w 1"/>
                <a:gd name="T23" fmla="*/ 7 h 29"/>
                <a:gd name="T24" fmla="*/ 0 w 1"/>
                <a:gd name="T25" fmla="*/ 7 h 29"/>
                <a:gd name="T26" fmla="*/ 0 w 1"/>
                <a:gd name="T27" fmla="*/ 7 h 29"/>
                <a:gd name="T28" fmla="*/ 0 w 1"/>
                <a:gd name="T29" fmla="*/ 7 h 29"/>
                <a:gd name="T30" fmla="*/ 0 w 1"/>
                <a:gd name="T31" fmla="*/ 7 h 29"/>
                <a:gd name="T32" fmla="*/ 0 w 1"/>
                <a:gd name="T33" fmla="*/ 7 h 29"/>
                <a:gd name="T34" fmla="*/ 0 w 1"/>
                <a:gd name="T35" fmla="*/ 7 h 29"/>
                <a:gd name="T36" fmla="*/ 0 w 1"/>
                <a:gd name="T37" fmla="*/ 7 h 29"/>
                <a:gd name="T38" fmla="*/ 0 w 1"/>
                <a:gd name="T39" fmla="*/ 7 h 29"/>
                <a:gd name="T40" fmla="*/ 0 w 1"/>
                <a:gd name="T41" fmla="*/ 7 h 29"/>
                <a:gd name="T42" fmla="*/ 0 w 1"/>
                <a:gd name="T43" fmla="*/ 7 h 29"/>
                <a:gd name="T44" fmla="*/ 0 w 1"/>
                <a:gd name="T45" fmla="*/ 7 h 29"/>
                <a:gd name="T46" fmla="*/ 0 w 1"/>
                <a:gd name="T47" fmla="*/ 7 h 29"/>
                <a:gd name="T48" fmla="*/ 0 w 1"/>
                <a:gd name="T49" fmla="*/ 7 h 29"/>
                <a:gd name="T50" fmla="*/ 0 w 1"/>
                <a:gd name="T51" fmla="*/ 7 h 29"/>
                <a:gd name="T52" fmla="*/ 0 w 1"/>
                <a:gd name="T53" fmla="*/ 7 h 29"/>
                <a:gd name="T54" fmla="*/ 0 w 1"/>
                <a:gd name="T55" fmla="*/ 7 h 29"/>
                <a:gd name="T56" fmla="*/ 0 w 1"/>
                <a:gd name="T57" fmla="*/ 7 h 29"/>
                <a:gd name="T58" fmla="*/ 0 w 1"/>
                <a:gd name="T59" fmla="*/ 7 h 29"/>
                <a:gd name="T60" fmla="*/ 0 w 1"/>
                <a:gd name="T61" fmla="*/ 7 h 29"/>
                <a:gd name="T62" fmla="*/ 0 w 1"/>
                <a:gd name="T63" fmla="*/ 7 h 29"/>
                <a:gd name="T64" fmla="*/ 0 w 1"/>
                <a:gd name="T65" fmla="*/ 7 h 29"/>
                <a:gd name="T66" fmla="*/ 0 w 1"/>
                <a:gd name="T67" fmla="*/ 7 h 29"/>
                <a:gd name="T68" fmla="*/ 0 w 1"/>
                <a:gd name="T69" fmla="*/ 7 h 29"/>
                <a:gd name="T70" fmla="*/ 0 w 1"/>
                <a:gd name="T71" fmla="*/ 7 h 29"/>
                <a:gd name="T72" fmla="*/ 0 w 1"/>
                <a:gd name="T73" fmla="*/ 7 h 29"/>
                <a:gd name="T74" fmla="*/ 0 w 1"/>
                <a:gd name="T75" fmla="*/ 7 h 29"/>
                <a:gd name="T76" fmla="*/ 0 w 1"/>
                <a:gd name="T77" fmla="*/ 7 h 29"/>
                <a:gd name="T78" fmla="*/ 0 w 1"/>
                <a:gd name="T79" fmla="*/ 7 h 29"/>
                <a:gd name="T80" fmla="*/ 0 w 1"/>
                <a:gd name="T81" fmla="*/ 7 h 29"/>
                <a:gd name="T82" fmla="*/ 0 w 1"/>
                <a:gd name="T83" fmla="*/ 7 h 29"/>
                <a:gd name="T84" fmla="*/ 0 w 1"/>
                <a:gd name="T85" fmla="*/ 7 h 29"/>
                <a:gd name="T86" fmla="*/ 0 w 1"/>
                <a:gd name="T87" fmla="*/ 7 h 29"/>
                <a:gd name="T88" fmla="*/ 0 w 1"/>
                <a:gd name="T89" fmla="*/ 7 h 29"/>
                <a:gd name="T90" fmla="*/ 0 w 1"/>
                <a:gd name="T91" fmla="*/ 7 h 29"/>
                <a:gd name="T92" fmla="*/ 0 w 1"/>
                <a:gd name="T93" fmla="*/ 7 h 29"/>
                <a:gd name="T94" fmla="*/ 0 w 1"/>
                <a:gd name="T95" fmla="*/ 7 h 29"/>
                <a:gd name="T96" fmla="*/ 0 w 1"/>
                <a:gd name="T97" fmla="*/ 7 h 29"/>
                <a:gd name="T98" fmla="*/ 0 w 1"/>
                <a:gd name="T99" fmla="*/ 7 h 29"/>
                <a:gd name="T100" fmla="*/ 0 w 1"/>
                <a:gd name="T101" fmla="*/ 7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"/>
                <a:gd name="T154" fmla="*/ 0 h 29"/>
                <a:gd name="T155" fmla="*/ 1 w 1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" h="29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19"/>
                  </a:lnTo>
                  <a:lnTo>
                    <a:pt x="0" y="29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08" name="Freeform 573"/>
            <p:cNvSpPr>
              <a:spLocks/>
            </p:cNvSpPr>
            <p:nvPr/>
          </p:nvSpPr>
          <p:spPr bwMode="auto">
            <a:xfrm rot="-5388437">
              <a:off x="4341" y="3211"/>
              <a:ext cx="9" cy="27"/>
            </a:xfrm>
            <a:custGeom>
              <a:avLst/>
              <a:gdLst>
                <a:gd name="T0" fmla="*/ 0 w 12"/>
                <a:gd name="T1" fmla="*/ 0 h 29"/>
                <a:gd name="T2" fmla="*/ 0 w 12"/>
                <a:gd name="T3" fmla="*/ 0 h 29"/>
                <a:gd name="T4" fmla="*/ 0 w 12"/>
                <a:gd name="T5" fmla="*/ 0 h 29"/>
                <a:gd name="T6" fmla="*/ 0 w 12"/>
                <a:gd name="T7" fmla="*/ 0 h 29"/>
                <a:gd name="T8" fmla="*/ 0 w 12"/>
                <a:gd name="T9" fmla="*/ 0 h 29"/>
                <a:gd name="T10" fmla="*/ 0 w 12"/>
                <a:gd name="T11" fmla="*/ 0 h 29"/>
                <a:gd name="T12" fmla="*/ 0 w 12"/>
                <a:gd name="T13" fmla="*/ 0 h 29"/>
                <a:gd name="T14" fmla="*/ 0 w 12"/>
                <a:gd name="T15" fmla="*/ 0 h 29"/>
                <a:gd name="T16" fmla="*/ 0 w 12"/>
                <a:gd name="T17" fmla="*/ 0 h 29"/>
                <a:gd name="T18" fmla="*/ 0 w 12"/>
                <a:gd name="T19" fmla="*/ 0 h 29"/>
                <a:gd name="T20" fmla="*/ 0 w 12"/>
                <a:gd name="T21" fmla="*/ 0 h 29"/>
                <a:gd name="T22" fmla="*/ 2 w 12"/>
                <a:gd name="T23" fmla="*/ 7 h 29"/>
                <a:gd name="T24" fmla="*/ 2 w 12"/>
                <a:gd name="T25" fmla="*/ 7 h 29"/>
                <a:gd name="T26" fmla="*/ 2 w 12"/>
                <a:gd name="T27" fmla="*/ 7 h 29"/>
                <a:gd name="T28" fmla="*/ 2 w 12"/>
                <a:gd name="T29" fmla="*/ 7 h 29"/>
                <a:gd name="T30" fmla="*/ 2 w 12"/>
                <a:gd name="T31" fmla="*/ 7 h 29"/>
                <a:gd name="T32" fmla="*/ 2 w 12"/>
                <a:gd name="T33" fmla="*/ 7 h 29"/>
                <a:gd name="T34" fmla="*/ 2 w 12"/>
                <a:gd name="T35" fmla="*/ 7 h 29"/>
                <a:gd name="T36" fmla="*/ 2 w 12"/>
                <a:gd name="T37" fmla="*/ 7 h 29"/>
                <a:gd name="T38" fmla="*/ 2 w 12"/>
                <a:gd name="T39" fmla="*/ 7 h 29"/>
                <a:gd name="T40" fmla="*/ 2 w 12"/>
                <a:gd name="T41" fmla="*/ 7 h 29"/>
                <a:gd name="T42" fmla="*/ 2 w 12"/>
                <a:gd name="T43" fmla="*/ 7 h 29"/>
                <a:gd name="T44" fmla="*/ 2 w 12"/>
                <a:gd name="T45" fmla="*/ 7 h 29"/>
                <a:gd name="T46" fmla="*/ 2 w 12"/>
                <a:gd name="T47" fmla="*/ 7 h 29"/>
                <a:gd name="T48" fmla="*/ 2 w 12"/>
                <a:gd name="T49" fmla="*/ 7 h 29"/>
                <a:gd name="T50" fmla="*/ 2 w 12"/>
                <a:gd name="T51" fmla="*/ 7 h 29"/>
                <a:gd name="T52" fmla="*/ 2 w 12"/>
                <a:gd name="T53" fmla="*/ 7 h 29"/>
                <a:gd name="T54" fmla="*/ 2 w 12"/>
                <a:gd name="T55" fmla="*/ 7 h 29"/>
                <a:gd name="T56" fmla="*/ 2 w 12"/>
                <a:gd name="T57" fmla="*/ 7 h 29"/>
                <a:gd name="T58" fmla="*/ 2 w 12"/>
                <a:gd name="T59" fmla="*/ 7 h 29"/>
                <a:gd name="T60" fmla="*/ 2 w 12"/>
                <a:gd name="T61" fmla="*/ 7 h 29"/>
                <a:gd name="T62" fmla="*/ 2 w 12"/>
                <a:gd name="T63" fmla="*/ 7 h 29"/>
                <a:gd name="T64" fmla="*/ 2 w 12"/>
                <a:gd name="T65" fmla="*/ 7 h 29"/>
                <a:gd name="T66" fmla="*/ 2 w 12"/>
                <a:gd name="T67" fmla="*/ 7 h 29"/>
                <a:gd name="T68" fmla="*/ 2 w 12"/>
                <a:gd name="T69" fmla="*/ 7 h 29"/>
                <a:gd name="T70" fmla="*/ 2 w 12"/>
                <a:gd name="T71" fmla="*/ 7 h 29"/>
                <a:gd name="T72" fmla="*/ 2 w 12"/>
                <a:gd name="T73" fmla="*/ 7 h 29"/>
                <a:gd name="T74" fmla="*/ 2 w 12"/>
                <a:gd name="T75" fmla="*/ 7 h 29"/>
                <a:gd name="T76" fmla="*/ 2 w 12"/>
                <a:gd name="T77" fmla="*/ 7 h 29"/>
                <a:gd name="T78" fmla="*/ 2 w 12"/>
                <a:gd name="T79" fmla="*/ 7 h 29"/>
                <a:gd name="T80" fmla="*/ 2 w 12"/>
                <a:gd name="T81" fmla="*/ 7 h 29"/>
                <a:gd name="T82" fmla="*/ 2 w 12"/>
                <a:gd name="T83" fmla="*/ 7 h 29"/>
                <a:gd name="T84" fmla="*/ 2 w 12"/>
                <a:gd name="T85" fmla="*/ 7 h 29"/>
                <a:gd name="T86" fmla="*/ 2 w 12"/>
                <a:gd name="T87" fmla="*/ 7 h 29"/>
                <a:gd name="T88" fmla="*/ 2 w 12"/>
                <a:gd name="T89" fmla="*/ 7 h 29"/>
                <a:gd name="T90" fmla="*/ 2 w 12"/>
                <a:gd name="T91" fmla="*/ 7 h 29"/>
                <a:gd name="T92" fmla="*/ 2 w 12"/>
                <a:gd name="T93" fmla="*/ 7 h 29"/>
                <a:gd name="T94" fmla="*/ 2 w 12"/>
                <a:gd name="T95" fmla="*/ 7 h 29"/>
                <a:gd name="T96" fmla="*/ 2 w 12"/>
                <a:gd name="T97" fmla="*/ 7 h 29"/>
                <a:gd name="T98" fmla="*/ 2 w 12"/>
                <a:gd name="T99" fmla="*/ 7 h 29"/>
                <a:gd name="T100" fmla="*/ 2 w 12"/>
                <a:gd name="T101" fmla="*/ 7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29"/>
                <a:gd name="T155" fmla="*/ 12 w 12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29">
                  <a:moveTo>
                    <a:pt x="0" y="0"/>
                  </a:moveTo>
                  <a:lnTo>
                    <a:pt x="0" y="0"/>
                  </a:lnTo>
                  <a:lnTo>
                    <a:pt x="12" y="10"/>
                  </a:lnTo>
                  <a:lnTo>
                    <a:pt x="12" y="20"/>
                  </a:lnTo>
                  <a:lnTo>
                    <a:pt x="12" y="29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09" name="Freeform 574"/>
            <p:cNvSpPr>
              <a:spLocks/>
            </p:cNvSpPr>
            <p:nvPr/>
          </p:nvSpPr>
          <p:spPr bwMode="auto">
            <a:xfrm rot="-5388437">
              <a:off x="4364" y="3209"/>
              <a:ext cx="8" cy="18"/>
            </a:xfrm>
            <a:custGeom>
              <a:avLst/>
              <a:gdLst>
                <a:gd name="T0" fmla="*/ 0 w 11"/>
                <a:gd name="T1" fmla="*/ 0 h 20"/>
                <a:gd name="T2" fmla="*/ 0 w 11"/>
                <a:gd name="T3" fmla="*/ 0 h 20"/>
                <a:gd name="T4" fmla="*/ 0 w 11"/>
                <a:gd name="T5" fmla="*/ 0 h 20"/>
                <a:gd name="T6" fmla="*/ 0 w 11"/>
                <a:gd name="T7" fmla="*/ 0 h 20"/>
                <a:gd name="T8" fmla="*/ 0 w 11"/>
                <a:gd name="T9" fmla="*/ 0 h 20"/>
                <a:gd name="T10" fmla="*/ 0 w 11"/>
                <a:gd name="T11" fmla="*/ 0 h 20"/>
                <a:gd name="T12" fmla="*/ 0 w 11"/>
                <a:gd name="T13" fmla="*/ 0 h 20"/>
                <a:gd name="T14" fmla="*/ 0 w 11"/>
                <a:gd name="T15" fmla="*/ 0 h 20"/>
                <a:gd name="T16" fmla="*/ 0 w 11"/>
                <a:gd name="T17" fmla="*/ 0 h 20"/>
                <a:gd name="T18" fmla="*/ 0 w 11"/>
                <a:gd name="T19" fmla="*/ 0 h 20"/>
                <a:gd name="T20" fmla="*/ 0 w 11"/>
                <a:gd name="T21" fmla="*/ 0 h 20"/>
                <a:gd name="T22" fmla="*/ 0 w 11"/>
                <a:gd name="T23" fmla="*/ 0 h 20"/>
                <a:gd name="T24" fmla="*/ 0 w 11"/>
                <a:gd name="T25" fmla="*/ 0 h 20"/>
                <a:gd name="T26" fmla="*/ 0 w 11"/>
                <a:gd name="T27" fmla="*/ 0 h 20"/>
                <a:gd name="T28" fmla="*/ 0 w 11"/>
                <a:gd name="T29" fmla="*/ 0 h 20"/>
                <a:gd name="T30" fmla="*/ 0 w 11"/>
                <a:gd name="T31" fmla="*/ 5 h 20"/>
                <a:gd name="T32" fmla="*/ 0 w 11"/>
                <a:gd name="T33" fmla="*/ 5 h 20"/>
                <a:gd name="T34" fmla="*/ 0 w 11"/>
                <a:gd name="T35" fmla="*/ 5 h 20"/>
                <a:gd name="T36" fmla="*/ 0 w 11"/>
                <a:gd name="T37" fmla="*/ 5 h 20"/>
                <a:gd name="T38" fmla="*/ 0 w 11"/>
                <a:gd name="T39" fmla="*/ 5 h 20"/>
                <a:gd name="T40" fmla="*/ 0 w 11"/>
                <a:gd name="T41" fmla="*/ 5 h 20"/>
                <a:gd name="T42" fmla="*/ 0 w 11"/>
                <a:gd name="T43" fmla="*/ 5 h 20"/>
                <a:gd name="T44" fmla="*/ 0 w 11"/>
                <a:gd name="T45" fmla="*/ 5 h 20"/>
                <a:gd name="T46" fmla="*/ 0 w 11"/>
                <a:gd name="T47" fmla="*/ 5 h 20"/>
                <a:gd name="T48" fmla="*/ 0 w 11"/>
                <a:gd name="T49" fmla="*/ 5 h 20"/>
                <a:gd name="T50" fmla="*/ 0 w 11"/>
                <a:gd name="T51" fmla="*/ 5 h 20"/>
                <a:gd name="T52" fmla="*/ 0 w 11"/>
                <a:gd name="T53" fmla="*/ 5 h 20"/>
                <a:gd name="T54" fmla="*/ 0 w 11"/>
                <a:gd name="T55" fmla="*/ 5 h 20"/>
                <a:gd name="T56" fmla="*/ 1 w 11"/>
                <a:gd name="T57" fmla="*/ 5 h 20"/>
                <a:gd name="T58" fmla="*/ 1 w 11"/>
                <a:gd name="T59" fmla="*/ 5 h 20"/>
                <a:gd name="T60" fmla="*/ 1 w 11"/>
                <a:gd name="T61" fmla="*/ 5 h 20"/>
                <a:gd name="T62" fmla="*/ 1 w 11"/>
                <a:gd name="T63" fmla="*/ 5 h 20"/>
                <a:gd name="T64" fmla="*/ 1 w 11"/>
                <a:gd name="T65" fmla="*/ 5 h 20"/>
                <a:gd name="T66" fmla="*/ 1 w 11"/>
                <a:gd name="T67" fmla="*/ 5 h 20"/>
                <a:gd name="T68" fmla="*/ 1 w 11"/>
                <a:gd name="T69" fmla="*/ 5 h 20"/>
                <a:gd name="T70" fmla="*/ 1 w 11"/>
                <a:gd name="T71" fmla="*/ 5 h 20"/>
                <a:gd name="T72" fmla="*/ 1 w 11"/>
                <a:gd name="T73" fmla="*/ 5 h 20"/>
                <a:gd name="T74" fmla="*/ 1 w 11"/>
                <a:gd name="T75" fmla="*/ 5 h 20"/>
                <a:gd name="T76" fmla="*/ 1 w 11"/>
                <a:gd name="T77" fmla="*/ 5 h 20"/>
                <a:gd name="T78" fmla="*/ 1 w 11"/>
                <a:gd name="T79" fmla="*/ 5 h 20"/>
                <a:gd name="T80" fmla="*/ 1 w 11"/>
                <a:gd name="T81" fmla="*/ 5 h 20"/>
                <a:gd name="T82" fmla="*/ 1 w 11"/>
                <a:gd name="T83" fmla="*/ 5 h 20"/>
                <a:gd name="T84" fmla="*/ 1 w 11"/>
                <a:gd name="T85" fmla="*/ 5 h 20"/>
                <a:gd name="T86" fmla="*/ 1 w 11"/>
                <a:gd name="T87" fmla="*/ 5 h 20"/>
                <a:gd name="T88" fmla="*/ 1 w 11"/>
                <a:gd name="T89" fmla="*/ 5 h 20"/>
                <a:gd name="T90" fmla="*/ 1 w 11"/>
                <a:gd name="T91" fmla="*/ 5 h 20"/>
                <a:gd name="T92" fmla="*/ 1 w 11"/>
                <a:gd name="T93" fmla="*/ 5 h 20"/>
                <a:gd name="T94" fmla="*/ 1 w 11"/>
                <a:gd name="T95" fmla="*/ 5 h 20"/>
                <a:gd name="T96" fmla="*/ 1 w 11"/>
                <a:gd name="T97" fmla="*/ 5 h 20"/>
                <a:gd name="T98" fmla="*/ 1 w 11"/>
                <a:gd name="T99" fmla="*/ 5 h 20"/>
                <a:gd name="T100" fmla="*/ 1 w 11"/>
                <a:gd name="T101" fmla="*/ 5 h 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20"/>
                <a:gd name="T155" fmla="*/ 11 w 11"/>
                <a:gd name="T156" fmla="*/ 20 h 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2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1" y="10"/>
                  </a:lnTo>
                  <a:lnTo>
                    <a:pt x="11" y="2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10" name="Freeform 575"/>
            <p:cNvSpPr>
              <a:spLocks/>
            </p:cNvSpPr>
            <p:nvPr/>
          </p:nvSpPr>
          <p:spPr bwMode="auto">
            <a:xfrm rot="-5388437">
              <a:off x="4387" y="3196"/>
              <a:ext cx="8" cy="27"/>
            </a:xfrm>
            <a:custGeom>
              <a:avLst/>
              <a:gdLst>
                <a:gd name="T0" fmla="*/ 0 w 12"/>
                <a:gd name="T1" fmla="*/ 0 h 29"/>
                <a:gd name="T2" fmla="*/ 0 w 12"/>
                <a:gd name="T3" fmla="*/ 7 h 29"/>
                <a:gd name="T4" fmla="*/ 0 w 12"/>
                <a:gd name="T5" fmla="*/ 7 h 29"/>
                <a:gd name="T6" fmla="*/ 0 w 12"/>
                <a:gd name="T7" fmla="*/ 7 h 29"/>
                <a:gd name="T8" fmla="*/ 0 w 12"/>
                <a:gd name="T9" fmla="*/ 7 h 29"/>
                <a:gd name="T10" fmla="*/ 0 w 12"/>
                <a:gd name="T11" fmla="*/ 7 h 29"/>
                <a:gd name="T12" fmla="*/ 0 w 12"/>
                <a:gd name="T13" fmla="*/ 7 h 29"/>
                <a:gd name="T14" fmla="*/ 0 w 12"/>
                <a:gd name="T15" fmla="*/ 7 h 29"/>
                <a:gd name="T16" fmla="*/ 0 w 12"/>
                <a:gd name="T17" fmla="*/ 7 h 29"/>
                <a:gd name="T18" fmla="*/ 0 w 12"/>
                <a:gd name="T19" fmla="*/ 7 h 29"/>
                <a:gd name="T20" fmla="*/ 0 w 12"/>
                <a:gd name="T21" fmla="*/ 7 h 29"/>
                <a:gd name="T22" fmla="*/ 0 w 12"/>
                <a:gd name="T23" fmla="*/ 7 h 29"/>
                <a:gd name="T24" fmla="*/ 0 w 12"/>
                <a:gd name="T25" fmla="*/ 7 h 29"/>
                <a:gd name="T26" fmla="*/ 0 w 12"/>
                <a:gd name="T27" fmla="*/ 7 h 29"/>
                <a:gd name="T28" fmla="*/ 0 w 12"/>
                <a:gd name="T29" fmla="*/ 7 h 29"/>
                <a:gd name="T30" fmla="*/ 0 w 12"/>
                <a:gd name="T31" fmla="*/ 7 h 29"/>
                <a:gd name="T32" fmla="*/ 0 w 12"/>
                <a:gd name="T33" fmla="*/ 7 h 29"/>
                <a:gd name="T34" fmla="*/ 0 w 12"/>
                <a:gd name="T35" fmla="*/ 7 h 29"/>
                <a:gd name="T36" fmla="*/ 0 w 12"/>
                <a:gd name="T37" fmla="*/ 7 h 29"/>
                <a:gd name="T38" fmla="*/ 0 w 12"/>
                <a:gd name="T39" fmla="*/ 7 h 29"/>
                <a:gd name="T40" fmla="*/ 0 w 12"/>
                <a:gd name="T41" fmla="*/ 7 h 29"/>
                <a:gd name="T42" fmla="*/ 0 w 12"/>
                <a:gd name="T43" fmla="*/ 7 h 29"/>
                <a:gd name="T44" fmla="*/ 0 w 12"/>
                <a:gd name="T45" fmla="*/ 7 h 29"/>
                <a:gd name="T46" fmla="*/ 0 w 12"/>
                <a:gd name="T47" fmla="*/ 7 h 29"/>
                <a:gd name="T48" fmla="*/ 0 w 12"/>
                <a:gd name="T49" fmla="*/ 7 h 29"/>
                <a:gd name="T50" fmla="*/ 0 w 12"/>
                <a:gd name="T51" fmla="*/ 7 h 29"/>
                <a:gd name="T52" fmla="*/ 0 w 12"/>
                <a:gd name="T53" fmla="*/ 7 h 29"/>
                <a:gd name="T54" fmla="*/ 0 w 12"/>
                <a:gd name="T55" fmla="*/ 7 h 29"/>
                <a:gd name="T56" fmla="*/ 0 w 12"/>
                <a:gd name="T57" fmla="*/ 7 h 29"/>
                <a:gd name="T58" fmla="*/ 0 w 12"/>
                <a:gd name="T59" fmla="*/ 7 h 29"/>
                <a:gd name="T60" fmla="*/ 0 w 12"/>
                <a:gd name="T61" fmla="*/ 7 h 29"/>
                <a:gd name="T62" fmla="*/ 0 w 12"/>
                <a:gd name="T63" fmla="*/ 7 h 29"/>
                <a:gd name="T64" fmla="*/ 0 w 12"/>
                <a:gd name="T65" fmla="*/ 7 h 29"/>
                <a:gd name="T66" fmla="*/ 0 w 12"/>
                <a:gd name="T67" fmla="*/ 7 h 29"/>
                <a:gd name="T68" fmla="*/ 0 w 12"/>
                <a:gd name="T69" fmla="*/ 7 h 29"/>
                <a:gd name="T70" fmla="*/ 0 w 12"/>
                <a:gd name="T71" fmla="*/ 7 h 29"/>
                <a:gd name="T72" fmla="*/ 0 w 12"/>
                <a:gd name="T73" fmla="*/ 7 h 29"/>
                <a:gd name="T74" fmla="*/ 0 w 12"/>
                <a:gd name="T75" fmla="*/ 7 h 29"/>
                <a:gd name="T76" fmla="*/ 0 w 12"/>
                <a:gd name="T77" fmla="*/ 7 h 29"/>
                <a:gd name="T78" fmla="*/ 0 w 12"/>
                <a:gd name="T79" fmla="*/ 7 h 29"/>
                <a:gd name="T80" fmla="*/ 0 w 12"/>
                <a:gd name="T81" fmla="*/ 7 h 29"/>
                <a:gd name="T82" fmla="*/ 0 w 12"/>
                <a:gd name="T83" fmla="*/ 7 h 29"/>
                <a:gd name="T84" fmla="*/ 0 w 12"/>
                <a:gd name="T85" fmla="*/ 7 h 29"/>
                <a:gd name="T86" fmla="*/ 0 w 12"/>
                <a:gd name="T87" fmla="*/ 7 h 29"/>
                <a:gd name="T88" fmla="*/ 0 w 12"/>
                <a:gd name="T89" fmla="*/ 7 h 29"/>
                <a:gd name="T90" fmla="*/ 1 w 12"/>
                <a:gd name="T91" fmla="*/ 7 h 29"/>
                <a:gd name="T92" fmla="*/ 1 w 12"/>
                <a:gd name="T93" fmla="*/ 7 h 29"/>
                <a:gd name="T94" fmla="*/ 1 w 12"/>
                <a:gd name="T95" fmla="*/ 7 h 29"/>
                <a:gd name="T96" fmla="*/ 1 w 12"/>
                <a:gd name="T97" fmla="*/ 7 h 29"/>
                <a:gd name="T98" fmla="*/ 1 w 12"/>
                <a:gd name="T99" fmla="*/ 7 h 29"/>
                <a:gd name="T100" fmla="*/ 1 w 12"/>
                <a:gd name="T101" fmla="*/ 7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29"/>
                <a:gd name="T155" fmla="*/ 12 w 12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29">
                  <a:moveTo>
                    <a:pt x="0" y="0"/>
                  </a:moveTo>
                  <a:lnTo>
                    <a:pt x="0" y="10"/>
                  </a:lnTo>
                  <a:lnTo>
                    <a:pt x="0" y="19"/>
                  </a:lnTo>
                  <a:lnTo>
                    <a:pt x="0" y="29"/>
                  </a:lnTo>
                  <a:lnTo>
                    <a:pt x="12" y="29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11" name="Freeform 576"/>
            <p:cNvSpPr>
              <a:spLocks/>
            </p:cNvSpPr>
            <p:nvPr/>
          </p:nvSpPr>
          <p:spPr bwMode="auto">
            <a:xfrm rot="-5388437">
              <a:off x="4417" y="3191"/>
              <a:ext cx="1" cy="27"/>
            </a:xfrm>
            <a:custGeom>
              <a:avLst/>
              <a:gdLst>
                <a:gd name="T0" fmla="*/ 0 w 1"/>
                <a:gd name="T1" fmla="*/ 0 h 29"/>
                <a:gd name="T2" fmla="*/ 0 w 1"/>
                <a:gd name="T3" fmla="*/ 0 h 29"/>
                <a:gd name="T4" fmla="*/ 0 w 1"/>
                <a:gd name="T5" fmla="*/ 0 h 29"/>
                <a:gd name="T6" fmla="*/ 0 w 1"/>
                <a:gd name="T7" fmla="*/ 0 h 29"/>
                <a:gd name="T8" fmla="*/ 0 w 1"/>
                <a:gd name="T9" fmla="*/ 0 h 29"/>
                <a:gd name="T10" fmla="*/ 0 w 1"/>
                <a:gd name="T11" fmla="*/ 0 h 29"/>
                <a:gd name="T12" fmla="*/ 0 w 1"/>
                <a:gd name="T13" fmla="*/ 7 h 29"/>
                <a:gd name="T14" fmla="*/ 0 w 1"/>
                <a:gd name="T15" fmla="*/ 7 h 29"/>
                <a:gd name="T16" fmla="*/ 0 w 1"/>
                <a:gd name="T17" fmla="*/ 7 h 29"/>
                <a:gd name="T18" fmla="*/ 0 w 1"/>
                <a:gd name="T19" fmla="*/ 7 h 29"/>
                <a:gd name="T20" fmla="*/ 0 w 1"/>
                <a:gd name="T21" fmla="*/ 7 h 29"/>
                <a:gd name="T22" fmla="*/ 0 w 1"/>
                <a:gd name="T23" fmla="*/ 7 h 29"/>
                <a:gd name="T24" fmla="*/ 0 w 1"/>
                <a:gd name="T25" fmla="*/ 7 h 29"/>
                <a:gd name="T26" fmla="*/ 0 w 1"/>
                <a:gd name="T27" fmla="*/ 7 h 29"/>
                <a:gd name="T28" fmla="*/ 0 w 1"/>
                <a:gd name="T29" fmla="*/ 7 h 29"/>
                <a:gd name="T30" fmla="*/ 0 w 1"/>
                <a:gd name="T31" fmla="*/ 7 h 29"/>
                <a:gd name="T32" fmla="*/ 0 w 1"/>
                <a:gd name="T33" fmla="*/ 7 h 29"/>
                <a:gd name="T34" fmla="*/ 0 w 1"/>
                <a:gd name="T35" fmla="*/ 7 h 29"/>
                <a:gd name="T36" fmla="*/ 0 w 1"/>
                <a:gd name="T37" fmla="*/ 7 h 29"/>
                <a:gd name="T38" fmla="*/ 0 w 1"/>
                <a:gd name="T39" fmla="*/ 7 h 29"/>
                <a:gd name="T40" fmla="*/ 0 w 1"/>
                <a:gd name="T41" fmla="*/ 7 h 29"/>
                <a:gd name="T42" fmla="*/ 0 w 1"/>
                <a:gd name="T43" fmla="*/ 7 h 29"/>
                <a:gd name="T44" fmla="*/ 0 w 1"/>
                <a:gd name="T45" fmla="*/ 7 h 29"/>
                <a:gd name="T46" fmla="*/ 0 w 1"/>
                <a:gd name="T47" fmla="*/ 7 h 29"/>
                <a:gd name="T48" fmla="*/ 0 w 1"/>
                <a:gd name="T49" fmla="*/ 7 h 29"/>
                <a:gd name="T50" fmla="*/ 0 w 1"/>
                <a:gd name="T51" fmla="*/ 7 h 29"/>
                <a:gd name="T52" fmla="*/ 0 w 1"/>
                <a:gd name="T53" fmla="*/ 7 h 29"/>
                <a:gd name="T54" fmla="*/ 0 w 1"/>
                <a:gd name="T55" fmla="*/ 7 h 29"/>
                <a:gd name="T56" fmla="*/ 0 w 1"/>
                <a:gd name="T57" fmla="*/ 7 h 29"/>
                <a:gd name="T58" fmla="*/ 0 w 1"/>
                <a:gd name="T59" fmla="*/ 7 h 29"/>
                <a:gd name="T60" fmla="*/ 0 w 1"/>
                <a:gd name="T61" fmla="*/ 7 h 29"/>
                <a:gd name="T62" fmla="*/ 0 w 1"/>
                <a:gd name="T63" fmla="*/ 7 h 29"/>
                <a:gd name="T64" fmla="*/ 0 w 1"/>
                <a:gd name="T65" fmla="*/ 7 h 29"/>
                <a:gd name="T66" fmla="*/ 0 w 1"/>
                <a:gd name="T67" fmla="*/ 7 h 29"/>
                <a:gd name="T68" fmla="*/ 0 w 1"/>
                <a:gd name="T69" fmla="*/ 7 h 29"/>
                <a:gd name="T70" fmla="*/ 0 w 1"/>
                <a:gd name="T71" fmla="*/ 7 h 29"/>
                <a:gd name="T72" fmla="*/ 0 w 1"/>
                <a:gd name="T73" fmla="*/ 7 h 29"/>
                <a:gd name="T74" fmla="*/ 0 w 1"/>
                <a:gd name="T75" fmla="*/ 7 h 29"/>
                <a:gd name="T76" fmla="*/ 0 w 1"/>
                <a:gd name="T77" fmla="*/ 7 h 29"/>
                <a:gd name="T78" fmla="*/ 0 w 1"/>
                <a:gd name="T79" fmla="*/ 7 h 29"/>
                <a:gd name="T80" fmla="*/ 0 w 1"/>
                <a:gd name="T81" fmla="*/ 7 h 29"/>
                <a:gd name="T82" fmla="*/ 0 w 1"/>
                <a:gd name="T83" fmla="*/ 7 h 29"/>
                <a:gd name="T84" fmla="*/ 0 w 1"/>
                <a:gd name="T85" fmla="*/ 7 h 29"/>
                <a:gd name="T86" fmla="*/ 0 w 1"/>
                <a:gd name="T87" fmla="*/ 7 h 29"/>
                <a:gd name="T88" fmla="*/ 0 w 1"/>
                <a:gd name="T89" fmla="*/ 7 h 29"/>
                <a:gd name="T90" fmla="*/ 0 w 1"/>
                <a:gd name="T91" fmla="*/ 7 h 29"/>
                <a:gd name="T92" fmla="*/ 0 w 1"/>
                <a:gd name="T93" fmla="*/ 7 h 29"/>
                <a:gd name="T94" fmla="*/ 0 w 1"/>
                <a:gd name="T95" fmla="*/ 7 h 29"/>
                <a:gd name="T96" fmla="*/ 0 w 1"/>
                <a:gd name="T97" fmla="*/ 7 h 29"/>
                <a:gd name="T98" fmla="*/ 0 w 1"/>
                <a:gd name="T99" fmla="*/ 7 h 29"/>
                <a:gd name="T100" fmla="*/ 0 w 1"/>
                <a:gd name="T101" fmla="*/ 7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"/>
                <a:gd name="T154" fmla="*/ 0 h 29"/>
                <a:gd name="T155" fmla="*/ 1 w 1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" h="29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20"/>
                  </a:lnTo>
                  <a:lnTo>
                    <a:pt x="0" y="29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12" name="Freeform 577"/>
            <p:cNvSpPr>
              <a:spLocks/>
            </p:cNvSpPr>
            <p:nvPr/>
          </p:nvSpPr>
          <p:spPr bwMode="auto">
            <a:xfrm rot="-5388437">
              <a:off x="4436" y="3193"/>
              <a:ext cx="8" cy="18"/>
            </a:xfrm>
            <a:custGeom>
              <a:avLst/>
              <a:gdLst>
                <a:gd name="T0" fmla="*/ 0 w 11"/>
                <a:gd name="T1" fmla="*/ 0 h 20"/>
                <a:gd name="T2" fmla="*/ 0 w 11"/>
                <a:gd name="T3" fmla="*/ 0 h 20"/>
                <a:gd name="T4" fmla="*/ 0 w 11"/>
                <a:gd name="T5" fmla="*/ 0 h 20"/>
                <a:gd name="T6" fmla="*/ 0 w 11"/>
                <a:gd name="T7" fmla="*/ 0 h 20"/>
                <a:gd name="T8" fmla="*/ 0 w 11"/>
                <a:gd name="T9" fmla="*/ 0 h 20"/>
                <a:gd name="T10" fmla="*/ 0 w 11"/>
                <a:gd name="T11" fmla="*/ 0 h 20"/>
                <a:gd name="T12" fmla="*/ 0 w 11"/>
                <a:gd name="T13" fmla="*/ 0 h 20"/>
                <a:gd name="T14" fmla="*/ 0 w 11"/>
                <a:gd name="T15" fmla="*/ 0 h 20"/>
                <a:gd name="T16" fmla="*/ 0 w 11"/>
                <a:gd name="T17" fmla="*/ 0 h 20"/>
                <a:gd name="T18" fmla="*/ 0 w 11"/>
                <a:gd name="T19" fmla="*/ 0 h 20"/>
                <a:gd name="T20" fmla="*/ 0 w 11"/>
                <a:gd name="T21" fmla="*/ 0 h 20"/>
                <a:gd name="T22" fmla="*/ 0 w 11"/>
                <a:gd name="T23" fmla="*/ 0 h 20"/>
                <a:gd name="T24" fmla="*/ 1 w 11"/>
                <a:gd name="T25" fmla="*/ 0 h 20"/>
                <a:gd name="T26" fmla="*/ 1 w 11"/>
                <a:gd name="T27" fmla="*/ 0 h 20"/>
                <a:gd name="T28" fmla="*/ 1 w 11"/>
                <a:gd name="T29" fmla="*/ 0 h 20"/>
                <a:gd name="T30" fmla="*/ 1 w 11"/>
                <a:gd name="T31" fmla="*/ 0 h 20"/>
                <a:gd name="T32" fmla="*/ 1 w 11"/>
                <a:gd name="T33" fmla="*/ 5 h 20"/>
                <a:gd name="T34" fmla="*/ 1 w 11"/>
                <a:gd name="T35" fmla="*/ 5 h 20"/>
                <a:gd name="T36" fmla="*/ 1 w 11"/>
                <a:gd name="T37" fmla="*/ 5 h 20"/>
                <a:gd name="T38" fmla="*/ 1 w 11"/>
                <a:gd name="T39" fmla="*/ 5 h 20"/>
                <a:gd name="T40" fmla="*/ 1 w 11"/>
                <a:gd name="T41" fmla="*/ 5 h 20"/>
                <a:gd name="T42" fmla="*/ 1 w 11"/>
                <a:gd name="T43" fmla="*/ 5 h 20"/>
                <a:gd name="T44" fmla="*/ 1 w 11"/>
                <a:gd name="T45" fmla="*/ 5 h 20"/>
                <a:gd name="T46" fmla="*/ 1 w 11"/>
                <a:gd name="T47" fmla="*/ 5 h 20"/>
                <a:gd name="T48" fmla="*/ 1 w 11"/>
                <a:gd name="T49" fmla="*/ 5 h 20"/>
                <a:gd name="T50" fmla="*/ 1 w 11"/>
                <a:gd name="T51" fmla="*/ 5 h 20"/>
                <a:gd name="T52" fmla="*/ 1 w 11"/>
                <a:gd name="T53" fmla="*/ 5 h 20"/>
                <a:gd name="T54" fmla="*/ 1 w 11"/>
                <a:gd name="T55" fmla="*/ 5 h 20"/>
                <a:gd name="T56" fmla="*/ 1 w 11"/>
                <a:gd name="T57" fmla="*/ 5 h 20"/>
                <a:gd name="T58" fmla="*/ 1 w 11"/>
                <a:gd name="T59" fmla="*/ 5 h 20"/>
                <a:gd name="T60" fmla="*/ 1 w 11"/>
                <a:gd name="T61" fmla="*/ 5 h 20"/>
                <a:gd name="T62" fmla="*/ 1 w 11"/>
                <a:gd name="T63" fmla="*/ 5 h 20"/>
                <a:gd name="T64" fmla="*/ 1 w 11"/>
                <a:gd name="T65" fmla="*/ 5 h 20"/>
                <a:gd name="T66" fmla="*/ 1 w 11"/>
                <a:gd name="T67" fmla="*/ 5 h 20"/>
                <a:gd name="T68" fmla="*/ 1 w 11"/>
                <a:gd name="T69" fmla="*/ 5 h 20"/>
                <a:gd name="T70" fmla="*/ 1 w 11"/>
                <a:gd name="T71" fmla="*/ 5 h 20"/>
                <a:gd name="T72" fmla="*/ 1 w 11"/>
                <a:gd name="T73" fmla="*/ 5 h 20"/>
                <a:gd name="T74" fmla="*/ 1 w 11"/>
                <a:gd name="T75" fmla="*/ 5 h 20"/>
                <a:gd name="T76" fmla="*/ 1 w 11"/>
                <a:gd name="T77" fmla="*/ 5 h 20"/>
                <a:gd name="T78" fmla="*/ 1 w 11"/>
                <a:gd name="T79" fmla="*/ 5 h 20"/>
                <a:gd name="T80" fmla="*/ 1 w 11"/>
                <a:gd name="T81" fmla="*/ 5 h 20"/>
                <a:gd name="T82" fmla="*/ 1 w 11"/>
                <a:gd name="T83" fmla="*/ 5 h 20"/>
                <a:gd name="T84" fmla="*/ 1 w 11"/>
                <a:gd name="T85" fmla="*/ 5 h 20"/>
                <a:gd name="T86" fmla="*/ 1 w 11"/>
                <a:gd name="T87" fmla="*/ 5 h 20"/>
                <a:gd name="T88" fmla="*/ 1 w 11"/>
                <a:gd name="T89" fmla="*/ 5 h 20"/>
                <a:gd name="T90" fmla="*/ 1 w 11"/>
                <a:gd name="T91" fmla="*/ 5 h 20"/>
                <a:gd name="T92" fmla="*/ 1 w 11"/>
                <a:gd name="T93" fmla="*/ 5 h 20"/>
                <a:gd name="T94" fmla="*/ 1 w 11"/>
                <a:gd name="T95" fmla="*/ 5 h 20"/>
                <a:gd name="T96" fmla="*/ 1 w 11"/>
                <a:gd name="T97" fmla="*/ 5 h 20"/>
                <a:gd name="T98" fmla="*/ 1 w 11"/>
                <a:gd name="T99" fmla="*/ 5 h 20"/>
                <a:gd name="T100" fmla="*/ 1 w 11"/>
                <a:gd name="T101" fmla="*/ 5 h 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20"/>
                <a:gd name="T155" fmla="*/ 11 w 11"/>
                <a:gd name="T156" fmla="*/ 20 h 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20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10"/>
                  </a:lnTo>
                  <a:lnTo>
                    <a:pt x="11" y="2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13" name="Freeform 578"/>
            <p:cNvSpPr>
              <a:spLocks/>
            </p:cNvSpPr>
            <p:nvPr/>
          </p:nvSpPr>
          <p:spPr bwMode="auto">
            <a:xfrm rot="-5388437">
              <a:off x="4453" y="3184"/>
              <a:ext cx="9" cy="18"/>
            </a:xfrm>
            <a:custGeom>
              <a:avLst/>
              <a:gdLst>
                <a:gd name="T0" fmla="*/ 0 w 12"/>
                <a:gd name="T1" fmla="*/ 0 h 19"/>
                <a:gd name="T2" fmla="*/ 0 w 12"/>
                <a:gd name="T3" fmla="*/ 0 h 19"/>
                <a:gd name="T4" fmla="*/ 0 w 12"/>
                <a:gd name="T5" fmla="*/ 0 h 19"/>
                <a:gd name="T6" fmla="*/ 0 w 12"/>
                <a:gd name="T7" fmla="*/ 0 h 19"/>
                <a:gd name="T8" fmla="*/ 0 w 12"/>
                <a:gd name="T9" fmla="*/ 0 h 19"/>
                <a:gd name="T10" fmla="*/ 0 w 12"/>
                <a:gd name="T11" fmla="*/ 0 h 19"/>
                <a:gd name="T12" fmla="*/ 0 w 12"/>
                <a:gd name="T13" fmla="*/ 0 h 19"/>
                <a:gd name="T14" fmla="*/ 0 w 12"/>
                <a:gd name="T15" fmla="*/ 0 h 19"/>
                <a:gd name="T16" fmla="*/ 0 w 12"/>
                <a:gd name="T17" fmla="*/ 0 h 19"/>
                <a:gd name="T18" fmla="*/ 0 w 12"/>
                <a:gd name="T19" fmla="*/ 0 h 19"/>
                <a:gd name="T20" fmla="*/ 0 w 12"/>
                <a:gd name="T21" fmla="*/ 0 h 19"/>
                <a:gd name="T22" fmla="*/ 0 w 12"/>
                <a:gd name="T23" fmla="*/ 9 h 19"/>
                <a:gd name="T24" fmla="*/ 0 w 12"/>
                <a:gd name="T25" fmla="*/ 9 h 19"/>
                <a:gd name="T26" fmla="*/ 0 w 12"/>
                <a:gd name="T27" fmla="*/ 9 h 19"/>
                <a:gd name="T28" fmla="*/ 0 w 12"/>
                <a:gd name="T29" fmla="*/ 9 h 19"/>
                <a:gd name="T30" fmla="*/ 0 w 12"/>
                <a:gd name="T31" fmla="*/ 9 h 19"/>
                <a:gd name="T32" fmla="*/ 0 w 12"/>
                <a:gd name="T33" fmla="*/ 9 h 19"/>
                <a:gd name="T34" fmla="*/ 0 w 12"/>
                <a:gd name="T35" fmla="*/ 9 h 19"/>
                <a:gd name="T36" fmla="*/ 0 w 12"/>
                <a:gd name="T37" fmla="*/ 9 h 19"/>
                <a:gd name="T38" fmla="*/ 0 w 12"/>
                <a:gd name="T39" fmla="*/ 9 h 19"/>
                <a:gd name="T40" fmla="*/ 0 w 12"/>
                <a:gd name="T41" fmla="*/ 9 h 19"/>
                <a:gd name="T42" fmla="*/ 0 w 12"/>
                <a:gd name="T43" fmla="*/ 9 h 19"/>
                <a:gd name="T44" fmla="*/ 0 w 12"/>
                <a:gd name="T45" fmla="*/ 9 h 19"/>
                <a:gd name="T46" fmla="*/ 0 w 12"/>
                <a:gd name="T47" fmla="*/ 9 h 19"/>
                <a:gd name="T48" fmla="*/ 0 w 12"/>
                <a:gd name="T49" fmla="*/ 9 h 19"/>
                <a:gd name="T50" fmla="*/ 0 w 12"/>
                <a:gd name="T51" fmla="*/ 9 h 19"/>
                <a:gd name="T52" fmla="*/ 0 w 12"/>
                <a:gd name="T53" fmla="*/ 9 h 19"/>
                <a:gd name="T54" fmla="*/ 0 w 12"/>
                <a:gd name="T55" fmla="*/ 9 h 19"/>
                <a:gd name="T56" fmla="*/ 2 w 12"/>
                <a:gd name="T57" fmla="*/ 9 h 19"/>
                <a:gd name="T58" fmla="*/ 2 w 12"/>
                <a:gd name="T59" fmla="*/ 9 h 19"/>
                <a:gd name="T60" fmla="*/ 2 w 12"/>
                <a:gd name="T61" fmla="*/ 9 h 19"/>
                <a:gd name="T62" fmla="*/ 2 w 12"/>
                <a:gd name="T63" fmla="*/ 9 h 19"/>
                <a:gd name="T64" fmla="*/ 2 w 12"/>
                <a:gd name="T65" fmla="*/ 9 h 19"/>
                <a:gd name="T66" fmla="*/ 2 w 12"/>
                <a:gd name="T67" fmla="*/ 9 h 19"/>
                <a:gd name="T68" fmla="*/ 2 w 12"/>
                <a:gd name="T69" fmla="*/ 9 h 19"/>
                <a:gd name="T70" fmla="*/ 2 w 12"/>
                <a:gd name="T71" fmla="*/ 9 h 19"/>
                <a:gd name="T72" fmla="*/ 2 w 12"/>
                <a:gd name="T73" fmla="*/ 9 h 19"/>
                <a:gd name="T74" fmla="*/ 2 w 12"/>
                <a:gd name="T75" fmla="*/ 9 h 19"/>
                <a:gd name="T76" fmla="*/ 2 w 12"/>
                <a:gd name="T77" fmla="*/ 9 h 19"/>
                <a:gd name="T78" fmla="*/ 2 w 12"/>
                <a:gd name="T79" fmla="*/ 9 h 19"/>
                <a:gd name="T80" fmla="*/ 2 w 12"/>
                <a:gd name="T81" fmla="*/ 9 h 19"/>
                <a:gd name="T82" fmla="*/ 2 w 12"/>
                <a:gd name="T83" fmla="*/ 9 h 19"/>
                <a:gd name="T84" fmla="*/ 2 w 12"/>
                <a:gd name="T85" fmla="*/ 9 h 19"/>
                <a:gd name="T86" fmla="*/ 2 w 12"/>
                <a:gd name="T87" fmla="*/ 9 h 19"/>
                <a:gd name="T88" fmla="*/ 2 w 12"/>
                <a:gd name="T89" fmla="*/ 9 h 19"/>
                <a:gd name="T90" fmla="*/ 2 w 12"/>
                <a:gd name="T91" fmla="*/ 9 h 19"/>
                <a:gd name="T92" fmla="*/ 2 w 12"/>
                <a:gd name="T93" fmla="*/ 9 h 19"/>
                <a:gd name="T94" fmla="*/ 2 w 12"/>
                <a:gd name="T95" fmla="*/ 9 h 19"/>
                <a:gd name="T96" fmla="*/ 2 w 12"/>
                <a:gd name="T97" fmla="*/ 9 h 19"/>
                <a:gd name="T98" fmla="*/ 2 w 12"/>
                <a:gd name="T99" fmla="*/ 9 h 1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19"/>
                <a:gd name="T152" fmla="*/ 12 w 12"/>
                <a:gd name="T153" fmla="*/ 19 h 1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19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2" y="10"/>
                  </a:lnTo>
                  <a:lnTo>
                    <a:pt x="12" y="19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14" name="Freeform 579"/>
            <p:cNvSpPr>
              <a:spLocks/>
            </p:cNvSpPr>
            <p:nvPr/>
          </p:nvSpPr>
          <p:spPr bwMode="auto">
            <a:xfrm rot="-5388437">
              <a:off x="4468" y="3180"/>
              <a:ext cx="8" cy="9"/>
            </a:xfrm>
            <a:custGeom>
              <a:avLst/>
              <a:gdLst>
                <a:gd name="T0" fmla="*/ 0 w 12"/>
                <a:gd name="T1" fmla="*/ 0 h 10"/>
                <a:gd name="T2" fmla="*/ 0 w 12"/>
                <a:gd name="T3" fmla="*/ 0 h 10"/>
                <a:gd name="T4" fmla="*/ 0 w 12"/>
                <a:gd name="T5" fmla="*/ 0 h 10"/>
                <a:gd name="T6" fmla="*/ 0 w 12"/>
                <a:gd name="T7" fmla="*/ 0 h 10"/>
                <a:gd name="T8" fmla="*/ 0 w 12"/>
                <a:gd name="T9" fmla="*/ 0 h 10"/>
                <a:gd name="T10" fmla="*/ 0 w 12"/>
                <a:gd name="T11" fmla="*/ 0 h 10"/>
                <a:gd name="T12" fmla="*/ 0 w 12"/>
                <a:gd name="T13" fmla="*/ 0 h 10"/>
                <a:gd name="T14" fmla="*/ 0 w 12"/>
                <a:gd name="T15" fmla="*/ 0 h 10"/>
                <a:gd name="T16" fmla="*/ 0 w 12"/>
                <a:gd name="T17" fmla="*/ 0 h 10"/>
                <a:gd name="T18" fmla="*/ 0 w 12"/>
                <a:gd name="T19" fmla="*/ 0 h 10"/>
                <a:gd name="T20" fmla="*/ 0 w 12"/>
                <a:gd name="T21" fmla="*/ 0 h 10"/>
                <a:gd name="T22" fmla="*/ 0 w 12"/>
                <a:gd name="T23" fmla="*/ 0 h 10"/>
                <a:gd name="T24" fmla="*/ 0 w 12"/>
                <a:gd name="T25" fmla="*/ 0 h 10"/>
                <a:gd name="T26" fmla="*/ 0 w 12"/>
                <a:gd name="T27" fmla="*/ 0 h 10"/>
                <a:gd name="T28" fmla="*/ 0 w 12"/>
                <a:gd name="T29" fmla="*/ 0 h 10"/>
                <a:gd name="T30" fmla="*/ 0 w 12"/>
                <a:gd name="T31" fmla="*/ 0 h 10"/>
                <a:gd name="T32" fmla="*/ 0 w 12"/>
                <a:gd name="T33" fmla="*/ 0 h 10"/>
                <a:gd name="T34" fmla="*/ 0 w 12"/>
                <a:gd name="T35" fmla="*/ 0 h 10"/>
                <a:gd name="T36" fmla="*/ 0 w 12"/>
                <a:gd name="T37" fmla="*/ 5 h 10"/>
                <a:gd name="T38" fmla="*/ 0 w 12"/>
                <a:gd name="T39" fmla="*/ 5 h 10"/>
                <a:gd name="T40" fmla="*/ 0 w 12"/>
                <a:gd name="T41" fmla="*/ 5 h 10"/>
                <a:gd name="T42" fmla="*/ 0 w 12"/>
                <a:gd name="T43" fmla="*/ 5 h 10"/>
                <a:gd name="T44" fmla="*/ 0 w 12"/>
                <a:gd name="T45" fmla="*/ 5 h 10"/>
                <a:gd name="T46" fmla="*/ 0 w 12"/>
                <a:gd name="T47" fmla="*/ 5 h 10"/>
                <a:gd name="T48" fmla="*/ 0 w 12"/>
                <a:gd name="T49" fmla="*/ 5 h 10"/>
                <a:gd name="T50" fmla="*/ 0 w 12"/>
                <a:gd name="T51" fmla="*/ 5 h 10"/>
                <a:gd name="T52" fmla="*/ 0 w 12"/>
                <a:gd name="T53" fmla="*/ 5 h 10"/>
                <a:gd name="T54" fmla="*/ 0 w 12"/>
                <a:gd name="T55" fmla="*/ 5 h 10"/>
                <a:gd name="T56" fmla="*/ 0 w 12"/>
                <a:gd name="T57" fmla="*/ 5 h 10"/>
                <a:gd name="T58" fmla="*/ 0 w 12"/>
                <a:gd name="T59" fmla="*/ 5 h 10"/>
                <a:gd name="T60" fmla="*/ 0 w 12"/>
                <a:gd name="T61" fmla="*/ 5 h 10"/>
                <a:gd name="T62" fmla="*/ 0 w 12"/>
                <a:gd name="T63" fmla="*/ 5 h 10"/>
                <a:gd name="T64" fmla="*/ 0 w 12"/>
                <a:gd name="T65" fmla="*/ 5 h 10"/>
                <a:gd name="T66" fmla="*/ 0 w 12"/>
                <a:gd name="T67" fmla="*/ 5 h 10"/>
                <a:gd name="T68" fmla="*/ 0 w 12"/>
                <a:gd name="T69" fmla="*/ 5 h 10"/>
                <a:gd name="T70" fmla="*/ 0 w 12"/>
                <a:gd name="T71" fmla="*/ 5 h 10"/>
                <a:gd name="T72" fmla="*/ 0 w 12"/>
                <a:gd name="T73" fmla="*/ 5 h 10"/>
                <a:gd name="T74" fmla="*/ 0 w 12"/>
                <a:gd name="T75" fmla="*/ 5 h 10"/>
                <a:gd name="T76" fmla="*/ 0 w 12"/>
                <a:gd name="T77" fmla="*/ 5 h 10"/>
                <a:gd name="T78" fmla="*/ 0 w 12"/>
                <a:gd name="T79" fmla="*/ 5 h 10"/>
                <a:gd name="T80" fmla="*/ 0 w 12"/>
                <a:gd name="T81" fmla="*/ 5 h 10"/>
                <a:gd name="T82" fmla="*/ 0 w 12"/>
                <a:gd name="T83" fmla="*/ 5 h 10"/>
                <a:gd name="T84" fmla="*/ 0 w 12"/>
                <a:gd name="T85" fmla="*/ 5 h 10"/>
                <a:gd name="T86" fmla="*/ 0 w 12"/>
                <a:gd name="T87" fmla="*/ 5 h 10"/>
                <a:gd name="T88" fmla="*/ 0 w 12"/>
                <a:gd name="T89" fmla="*/ 5 h 10"/>
                <a:gd name="T90" fmla="*/ 0 w 12"/>
                <a:gd name="T91" fmla="*/ 5 h 10"/>
                <a:gd name="T92" fmla="*/ 1 w 12"/>
                <a:gd name="T93" fmla="*/ 5 h 10"/>
                <a:gd name="T94" fmla="*/ 1 w 12"/>
                <a:gd name="T95" fmla="*/ 5 h 10"/>
                <a:gd name="T96" fmla="*/ 1 w 12"/>
                <a:gd name="T97" fmla="*/ 5 h 10"/>
                <a:gd name="T98" fmla="*/ 1 w 12"/>
                <a:gd name="T99" fmla="*/ 5 h 10"/>
                <a:gd name="T100" fmla="*/ 1 w 12"/>
                <a:gd name="T101" fmla="*/ 5 h 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0"/>
                <a:gd name="T155" fmla="*/ 12 w 12"/>
                <a:gd name="T156" fmla="*/ 10 h 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2" y="1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15" name="Freeform 580"/>
            <p:cNvSpPr>
              <a:spLocks/>
            </p:cNvSpPr>
            <p:nvPr/>
          </p:nvSpPr>
          <p:spPr bwMode="auto">
            <a:xfrm rot="-5388437">
              <a:off x="4480" y="3175"/>
              <a:ext cx="1" cy="9"/>
            </a:xfrm>
            <a:custGeom>
              <a:avLst/>
              <a:gdLst>
                <a:gd name="T0" fmla="*/ 0 w 1"/>
                <a:gd name="T1" fmla="*/ 0 h 10"/>
                <a:gd name="T2" fmla="*/ 0 w 1"/>
                <a:gd name="T3" fmla="*/ 0 h 10"/>
                <a:gd name="T4" fmla="*/ 0 w 1"/>
                <a:gd name="T5" fmla="*/ 0 h 10"/>
                <a:gd name="T6" fmla="*/ 0 w 1"/>
                <a:gd name="T7" fmla="*/ 5 h 10"/>
                <a:gd name="T8" fmla="*/ 0 w 1"/>
                <a:gd name="T9" fmla="*/ 5 h 10"/>
                <a:gd name="T10" fmla="*/ 0 w 1"/>
                <a:gd name="T11" fmla="*/ 5 h 10"/>
                <a:gd name="T12" fmla="*/ 0 w 1"/>
                <a:gd name="T13" fmla="*/ 5 h 10"/>
                <a:gd name="T14" fmla="*/ 0 w 1"/>
                <a:gd name="T15" fmla="*/ 5 h 10"/>
                <a:gd name="T16" fmla="*/ 0 w 1"/>
                <a:gd name="T17" fmla="*/ 5 h 10"/>
                <a:gd name="T18" fmla="*/ 0 w 1"/>
                <a:gd name="T19" fmla="*/ 5 h 10"/>
                <a:gd name="T20" fmla="*/ 0 w 1"/>
                <a:gd name="T21" fmla="*/ 5 h 10"/>
                <a:gd name="T22" fmla="*/ 0 w 1"/>
                <a:gd name="T23" fmla="*/ 5 h 10"/>
                <a:gd name="T24" fmla="*/ 0 w 1"/>
                <a:gd name="T25" fmla="*/ 5 h 10"/>
                <a:gd name="T26" fmla="*/ 0 w 1"/>
                <a:gd name="T27" fmla="*/ 5 h 10"/>
                <a:gd name="T28" fmla="*/ 0 w 1"/>
                <a:gd name="T29" fmla="*/ 5 h 10"/>
                <a:gd name="T30" fmla="*/ 0 w 1"/>
                <a:gd name="T31" fmla="*/ 5 h 10"/>
                <a:gd name="T32" fmla="*/ 0 w 1"/>
                <a:gd name="T33" fmla="*/ 5 h 10"/>
                <a:gd name="T34" fmla="*/ 0 w 1"/>
                <a:gd name="T35" fmla="*/ 5 h 10"/>
                <a:gd name="T36" fmla="*/ 0 w 1"/>
                <a:gd name="T37" fmla="*/ 5 h 10"/>
                <a:gd name="T38" fmla="*/ 0 w 1"/>
                <a:gd name="T39" fmla="*/ 5 h 10"/>
                <a:gd name="T40" fmla="*/ 0 w 1"/>
                <a:gd name="T41" fmla="*/ 5 h 10"/>
                <a:gd name="T42" fmla="*/ 0 w 1"/>
                <a:gd name="T43" fmla="*/ 5 h 10"/>
                <a:gd name="T44" fmla="*/ 0 w 1"/>
                <a:gd name="T45" fmla="*/ 5 h 10"/>
                <a:gd name="T46" fmla="*/ 0 w 1"/>
                <a:gd name="T47" fmla="*/ 5 h 10"/>
                <a:gd name="T48" fmla="*/ 0 w 1"/>
                <a:gd name="T49" fmla="*/ 5 h 10"/>
                <a:gd name="T50" fmla="*/ 0 w 1"/>
                <a:gd name="T51" fmla="*/ 5 h 10"/>
                <a:gd name="T52" fmla="*/ 0 w 1"/>
                <a:gd name="T53" fmla="*/ 5 h 10"/>
                <a:gd name="T54" fmla="*/ 0 w 1"/>
                <a:gd name="T55" fmla="*/ 5 h 10"/>
                <a:gd name="T56" fmla="*/ 0 w 1"/>
                <a:gd name="T57" fmla="*/ 5 h 10"/>
                <a:gd name="T58" fmla="*/ 0 w 1"/>
                <a:gd name="T59" fmla="*/ 5 h 10"/>
                <a:gd name="T60" fmla="*/ 0 w 1"/>
                <a:gd name="T61" fmla="*/ 5 h 10"/>
                <a:gd name="T62" fmla="*/ 0 w 1"/>
                <a:gd name="T63" fmla="*/ 5 h 10"/>
                <a:gd name="T64" fmla="*/ 0 w 1"/>
                <a:gd name="T65" fmla="*/ 5 h 10"/>
                <a:gd name="T66" fmla="*/ 0 w 1"/>
                <a:gd name="T67" fmla="*/ 5 h 10"/>
                <a:gd name="T68" fmla="*/ 0 w 1"/>
                <a:gd name="T69" fmla="*/ 5 h 10"/>
                <a:gd name="T70" fmla="*/ 0 w 1"/>
                <a:gd name="T71" fmla="*/ 5 h 10"/>
                <a:gd name="T72" fmla="*/ 0 w 1"/>
                <a:gd name="T73" fmla="*/ 5 h 10"/>
                <a:gd name="T74" fmla="*/ 0 w 1"/>
                <a:gd name="T75" fmla="*/ 5 h 10"/>
                <a:gd name="T76" fmla="*/ 0 w 1"/>
                <a:gd name="T77" fmla="*/ 5 h 10"/>
                <a:gd name="T78" fmla="*/ 0 w 1"/>
                <a:gd name="T79" fmla="*/ 5 h 10"/>
                <a:gd name="T80" fmla="*/ 0 w 1"/>
                <a:gd name="T81" fmla="*/ 5 h 10"/>
                <a:gd name="T82" fmla="*/ 0 w 1"/>
                <a:gd name="T83" fmla="*/ 5 h 10"/>
                <a:gd name="T84" fmla="*/ 0 w 1"/>
                <a:gd name="T85" fmla="*/ 5 h 10"/>
                <a:gd name="T86" fmla="*/ 0 w 1"/>
                <a:gd name="T87" fmla="*/ 5 h 10"/>
                <a:gd name="T88" fmla="*/ 0 w 1"/>
                <a:gd name="T89" fmla="*/ 5 h 10"/>
                <a:gd name="T90" fmla="*/ 0 w 1"/>
                <a:gd name="T91" fmla="*/ 5 h 10"/>
                <a:gd name="T92" fmla="*/ 0 w 1"/>
                <a:gd name="T93" fmla="*/ 5 h 10"/>
                <a:gd name="T94" fmla="*/ 0 w 1"/>
                <a:gd name="T95" fmla="*/ 5 h 10"/>
                <a:gd name="T96" fmla="*/ 0 w 1"/>
                <a:gd name="T97" fmla="*/ 5 h 10"/>
                <a:gd name="T98" fmla="*/ 0 w 1"/>
                <a:gd name="T99" fmla="*/ 5 h 10"/>
                <a:gd name="T100" fmla="*/ 0 w 1"/>
                <a:gd name="T101" fmla="*/ 5 h 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"/>
                <a:gd name="T154" fmla="*/ 0 h 10"/>
                <a:gd name="T155" fmla="*/ 1 w 1"/>
                <a:gd name="T156" fmla="*/ 10 h 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" h="1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16" name="Freeform 581"/>
            <p:cNvSpPr>
              <a:spLocks/>
            </p:cNvSpPr>
            <p:nvPr/>
          </p:nvSpPr>
          <p:spPr bwMode="auto">
            <a:xfrm rot="-5388437">
              <a:off x="4486" y="3172"/>
              <a:ext cx="8" cy="9"/>
            </a:xfrm>
            <a:custGeom>
              <a:avLst/>
              <a:gdLst>
                <a:gd name="T0" fmla="*/ 0 w 11"/>
                <a:gd name="T1" fmla="*/ 0 h 10"/>
                <a:gd name="T2" fmla="*/ 0 w 11"/>
                <a:gd name="T3" fmla="*/ 0 h 10"/>
                <a:gd name="T4" fmla="*/ 0 w 11"/>
                <a:gd name="T5" fmla="*/ 5 h 10"/>
                <a:gd name="T6" fmla="*/ 0 w 11"/>
                <a:gd name="T7" fmla="*/ 5 h 10"/>
                <a:gd name="T8" fmla="*/ 0 w 11"/>
                <a:gd name="T9" fmla="*/ 5 h 10"/>
                <a:gd name="T10" fmla="*/ 0 w 11"/>
                <a:gd name="T11" fmla="*/ 5 h 10"/>
                <a:gd name="T12" fmla="*/ 0 w 11"/>
                <a:gd name="T13" fmla="*/ 5 h 10"/>
                <a:gd name="T14" fmla="*/ 0 w 11"/>
                <a:gd name="T15" fmla="*/ 5 h 10"/>
                <a:gd name="T16" fmla="*/ 0 w 11"/>
                <a:gd name="T17" fmla="*/ 5 h 10"/>
                <a:gd name="T18" fmla="*/ 0 w 11"/>
                <a:gd name="T19" fmla="*/ 5 h 10"/>
                <a:gd name="T20" fmla="*/ 0 w 11"/>
                <a:gd name="T21" fmla="*/ 5 h 10"/>
                <a:gd name="T22" fmla="*/ 0 w 11"/>
                <a:gd name="T23" fmla="*/ 5 h 10"/>
                <a:gd name="T24" fmla="*/ 0 w 11"/>
                <a:gd name="T25" fmla="*/ 5 h 10"/>
                <a:gd name="T26" fmla="*/ 0 w 11"/>
                <a:gd name="T27" fmla="*/ 5 h 10"/>
                <a:gd name="T28" fmla="*/ 1 w 11"/>
                <a:gd name="T29" fmla="*/ 5 h 10"/>
                <a:gd name="T30" fmla="*/ 1 w 11"/>
                <a:gd name="T31" fmla="*/ 5 h 10"/>
                <a:gd name="T32" fmla="*/ 1 w 11"/>
                <a:gd name="T33" fmla="*/ 5 h 10"/>
                <a:gd name="T34" fmla="*/ 1 w 11"/>
                <a:gd name="T35" fmla="*/ 5 h 10"/>
                <a:gd name="T36" fmla="*/ 1 w 11"/>
                <a:gd name="T37" fmla="*/ 5 h 10"/>
                <a:gd name="T38" fmla="*/ 1 w 11"/>
                <a:gd name="T39" fmla="*/ 5 h 10"/>
                <a:gd name="T40" fmla="*/ 1 w 11"/>
                <a:gd name="T41" fmla="*/ 5 h 10"/>
                <a:gd name="T42" fmla="*/ 1 w 11"/>
                <a:gd name="T43" fmla="*/ 5 h 10"/>
                <a:gd name="T44" fmla="*/ 1 w 11"/>
                <a:gd name="T45" fmla="*/ 5 h 10"/>
                <a:gd name="T46" fmla="*/ 1 w 11"/>
                <a:gd name="T47" fmla="*/ 5 h 10"/>
                <a:gd name="T48" fmla="*/ 1 w 11"/>
                <a:gd name="T49" fmla="*/ 5 h 10"/>
                <a:gd name="T50" fmla="*/ 1 w 11"/>
                <a:gd name="T51" fmla="*/ 5 h 10"/>
                <a:gd name="T52" fmla="*/ 1 w 11"/>
                <a:gd name="T53" fmla="*/ 5 h 10"/>
                <a:gd name="T54" fmla="*/ 1 w 11"/>
                <a:gd name="T55" fmla="*/ 5 h 10"/>
                <a:gd name="T56" fmla="*/ 1 w 11"/>
                <a:gd name="T57" fmla="*/ 5 h 10"/>
                <a:gd name="T58" fmla="*/ 1 w 11"/>
                <a:gd name="T59" fmla="*/ 5 h 10"/>
                <a:gd name="T60" fmla="*/ 1 w 11"/>
                <a:gd name="T61" fmla="*/ 5 h 10"/>
                <a:gd name="T62" fmla="*/ 1 w 11"/>
                <a:gd name="T63" fmla="*/ 5 h 10"/>
                <a:gd name="T64" fmla="*/ 1 w 11"/>
                <a:gd name="T65" fmla="*/ 5 h 10"/>
                <a:gd name="T66" fmla="*/ 1 w 11"/>
                <a:gd name="T67" fmla="*/ 5 h 10"/>
                <a:gd name="T68" fmla="*/ 1 w 11"/>
                <a:gd name="T69" fmla="*/ 5 h 10"/>
                <a:gd name="T70" fmla="*/ 1 w 11"/>
                <a:gd name="T71" fmla="*/ 5 h 10"/>
                <a:gd name="T72" fmla="*/ 1 w 11"/>
                <a:gd name="T73" fmla="*/ 5 h 10"/>
                <a:gd name="T74" fmla="*/ 1 w 11"/>
                <a:gd name="T75" fmla="*/ 5 h 10"/>
                <a:gd name="T76" fmla="*/ 1 w 11"/>
                <a:gd name="T77" fmla="*/ 5 h 10"/>
                <a:gd name="T78" fmla="*/ 1 w 11"/>
                <a:gd name="T79" fmla="*/ 5 h 10"/>
                <a:gd name="T80" fmla="*/ 1 w 11"/>
                <a:gd name="T81" fmla="*/ 5 h 10"/>
                <a:gd name="T82" fmla="*/ 1 w 11"/>
                <a:gd name="T83" fmla="*/ 5 h 10"/>
                <a:gd name="T84" fmla="*/ 1 w 11"/>
                <a:gd name="T85" fmla="*/ 5 h 10"/>
                <a:gd name="T86" fmla="*/ 1 w 11"/>
                <a:gd name="T87" fmla="*/ 5 h 10"/>
                <a:gd name="T88" fmla="*/ 1 w 11"/>
                <a:gd name="T89" fmla="*/ 5 h 10"/>
                <a:gd name="T90" fmla="*/ 1 w 11"/>
                <a:gd name="T91" fmla="*/ 5 h 10"/>
                <a:gd name="T92" fmla="*/ 1 w 11"/>
                <a:gd name="T93" fmla="*/ 5 h 10"/>
                <a:gd name="T94" fmla="*/ 1 w 11"/>
                <a:gd name="T95" fmla="*/ 5 h 10"/>
                <a:gd name="T96" fmla="*/ 1 w 11"/>
                <a:gd name="T97" fmla="*/ 5 h 10"/>
                <a:gd name="T98" fmla="*/ 1 w 11"/>
                <a:gd name="T99" fmla="*/ 5 h 10"/>
                <a:gd name="T100" fmla="*/ 1 w 11"/>
                <a:gd name="T101" fmla="*/ 5 h 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10"/>
                <a:gd name="T155" fmla="*/ 11 w 11"/>
                <a:gd name="T156" fmla="*/ 10 h 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1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1" y="1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17" name="Freeform 582"/>
            <p:cNvSpPr>
              <a:spLocks/>
            </p:cNvSpPr>
            <p:nvPr/>
          </p:nvSpPr>
          <p:spPr bwMode="auto">
            <a:xfrm rot="-5388437">
              <a:off x="4494" y="3171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w 1"/>
                <a:gd name="T21" fmla="*/ 0 h 1"/>
                <a:gd name="T22" fmla="*/ 0 w 1"/>
                <a:gd name="T23" fmla="*/ 0 h 1"/>
                <a:gd name="T24" fmla="*/ 0 w 1"/>
                <a:gd name="T25" fmla="*/ 0 h 1"/>
                <a:gd name="T26" fmla="*/ 0 w 1"/>
                <a:gd name="T27" fmla="*/ 0 h 1"/>
                <a:gd name="T28" fmla="*/ 0 w 1"/>
                <a:gd name="T29" fmla="*/ 0 h 1"/>
                <a:gd name="T30" fmla="*/ 0 w 1"/>
                <a:gd name="T31" fmla="*/ 0 h 1"/>
                <a:gd name="T32" fmla="*/ 0 w 1"/>
                <a:gd name="T33" fmla="*/ 0 h 1"/>
                <a:gd name="T34" fmla="*/ 0 w 1"/>
                <a:gd name="T35" fmla="*/ 0 h 1"/>
                <a:gd name="T36" fmla="*/ 0 w 1"/>
                <a:gd name="T37" fmla="*/ 0 h 1"/>
                <a:gd name="T38" fmla="*/ 0 w 1"/>
                <a:gd name="T39" fmla="*/ 0 h 1"/>
                <a:gd name="T40" fmla="*/ 0 w 1"/>
                <a:gd name="T41" fmla="*/ 0 h 1"/>
                <a:gd name="T42" fmla="*/ 0 w 1"/>
                <a:gd name="T43" fmla="*/ 0 h 1"/>
                <a:gd name="T44" fmla="*/ 0 w 1"/>
                <a:gd name="T45" fmla="*/ 0 h 1"/>
                <a:gd name="T46" fmla="*/ 0 w 1"/>
                <a:gd name="T47" fmla="*/ 0 h 1"/>
                <a:gd name="T48" fmla="*/ 0 w 1"/>
                <a:gd name="T49" fmla="*/ 0 h 1"/>
                <a:gd name="T50" fmla="*/ 0 w 1"/>
                <a:gd name="T51" fmla="*/ 0 h 1"/>
                <a:gd name="T52" fmla="*/ 0 w 1"/>
                <a:gd name="T53" fmla="*/ 0 h 1"/>
                <a:gd name="T54" fmla="*/ 0 w 1"/>
                <a:gd name="T55" fmla="*/ 0 h 1"/>
                <a:gd name="T56" fmla="*/ 0 w 1"/>
                <a:gd name="T57" fmla="*/ 0 h 1"/>
                <a:gd name="T58" fmla="*/ 0 w 1"/>
                <a:gd name="T59" fmla="*/ 0 h 1"/>
                <a:gd name="T60" fmla="*/ 0 w 1"/>
                <a:gd name="T61" fmla="*/ 0 h 1"/>
                <a:gd name="T62" fmla="*/ 0 w 1"/>
                <a:gd name="T63" fmla="*/ 0 h 1"/>
                <a:gd name="T64" fmla="*/ 0 w 1"/>
                <a:gd name="T65" fmla="*/ 0 h 1"/>
                <a:gd name="T66" fmla="*/ 0 w 1"/>
                <a:gd name="T67" fmla="*/ 0 h 1"/>
                <a:gd name="T68" fmla="*/ 0 w 1"/>
                <a:gd name="T69" fmla="*/ 0 h 1"/>
                <a:gd name="T70" fmla="*/ 0 w 1"/>
                <a:gd name="T71" fmla="*/ 0 h 1"/>
                <a:gd name="T72" fmla="*/ 0 w 1"/>
                <a:gd name="T73" fmla="*/ 0 h 1"/>
                <a:gd name="T74" fmla="*/ 0 w 1"/>
                <a:gd name="T75" fmla="*/ 0 h 1"/>
                <a:gd name="T76" fmla="*/ 0 w 1"/>
                <a:gd name="T77" fmla="*/ 0 h 1"/>
                <a:gd name="T78" fmla="*/ 0 w 1"/>
                <a:gd name="T79" fmla="*/ 0 h 1"/>
                <a:gd name="T80" fmla="*/ 0 w 1"/>
                <a:gd name="T81" fmla="*/ 0 h 1"/>
                <a:gd name="T82" fmla="*/ 0 w 1"/>
                <a:gd name="T83" fmla="*/ 0 h 1"/>
                <a:gd name="T84" fmla="*/ 0 w 1"/>
                <a:gd name="T85" fmla="*/ 0 h 1"/>
                <a:gd name="T86" fmla="*/ 0 w 1"/>
                <a:gd name="T87" fmla="*/ 0 h 1"/>
                <a:gd name="T88" fmla="*/ 0 w 1"/>
                <a:gd name="T89" fmla="*/ 0 h 1"/>
                <a:gd name="T90" fmla="*/ 0 w 1"/>
                <a:gd name="T91" fmla="*/ 0 h 1"/>
                <a:gd name="T92" fmla="*/ 0 w 1"/>
                <a:gd name="T93" fmla="*/ 0 h 1"/>
                <a:gd name="T94" fmla="*/ 0 w 1"/>
                <a:gd name="T95" fmla="*/ 0 h 1"/>
                <a:gd name="T96" fmla="*/ 0 w 1"/>
                <a:gd name="T97" fmla="*/ 0 h 1"/>
                <a:gd name="T98" fmla="*/ 0 w 1"/>
                <a:gd name="T99" fmla="*/ 0 h 1"/>
                <a:gd name="T100" fmla="*/ 0 w 1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"/>
                <a:gd name="T154" fmla="*/ 0 h 1"/>
                <a:gd name="T155" fmla="*/ 1 w 1"/>
                <a:gd name="T156" fmla="*/ 1 h 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18" name="Freeform 583"/>
            <p:cNvSpPr>
              <a:spLocks/>
            </p:cNvSpPr>
            <p:nvPr/>
          </p:nvSpPr>
          <p:spPr bwMode="auto">
            <a:xfrm rot="-5388437">
              <a:off x="4490" y="3167"/>
              <a:ext cx="9" cy="1"/>
            </a:xfrm>
            <a:custGeom>
              <a:avLst/>
              <a:gdLst>
                <a:gd name="T0" fmla="*/ 0 w 12"/>
                <a:gd name="T1" fmla="*/ 0 h 1"/>
                <a:gd name="T2" fmla="*/ 0 w 12"/>
                <a:gd name="T3" fmla="*/ 0 h 1"/>
                <a:gd name="T4" fmla="*/ 0 w 12"/>
                <a:gd name="T5" fmla="*/ 0 h 1"/>
                <a:gd name="T6" fmla="*/ 0 w 12"/>
                <a:gd name="T7" fmla="*/ 0 h 1"/>
                <a:gd name="T8" fmla="*/ 0 w 12"/>
                <a:gd name="T9" fmla="*/ 0 h 1"/>
                <a:gd name="T10" fmla="*/ 0 w 12"/>
                <a:gd name="T11" fmla="*/ 0 h 1"/>
                <a:gd name="T12" fmla="*/ 0 w 12"/>
                <a:gd name="T13" fmla="*/ 0 h 1"/>
                <a:gd name="T14" fmla="*/ 0 w 12"/>
                <a:gd name="T15" fmla="*/ 0 h 1"/>
                <a:gd name="T16" fmla="*/ 2 w 12"/>
                <a:gd name="T17" fmla="*/ 0 h 1"/>
                <a:gd name="T18" fmla="*/ 2 w 12"/>
                <a:gd name="T19" fmla="*/ 0 h 1"/>
                <a:gd name="T20" fmla="*/ 2 w 12"/>
                <a:gd name="T21" fmla="*/ 0 h 1"/>
                <a:gd name="T22" fmla="*/ 2 w 12"/>
                <a:gd name="T23" fmla="*/ 0 h 1"/>
                <a:gd name="T24" fmla="*/ 2 w 12"/>
                <a:gd name="T25" fmla="*/ 0 h 1"/>
                <a:gd name="T26" fmla="*/ 2 w 12"/>
                <a:gd name="T27" fmla="*/ 0 h 1"/>
                <a:gd name="T28" fmla="*/ 2 w 12"/>
                <a:gd name="T29" fmla="*/ 0 h 1"/>
                <a:gd name="T30" fmla="*/ 2 w 12"/>
                <a:gd name="T31" fmla="*/ 0 h 1"/>
                <a:gd name="T32" fmla="*/ 2 w 12"/>
                <a:gd name="T33" fmla="*/ 0 h 1"/>
                <a:gd name="T34" fmla="*/ 2 w 12"/>
                <a:gd name="T35" fmla="*/ 0 h 1"/>
                <a:gd name="T36" fmla="*/ 2 w 12"/>
                <a:gd name="T37" fmla="*/ 0 h 1"/>
                <a:gd name="T38" fmla="*/ 2 w 12"/>
                <a:gd name="T39" fmla="*/ 0 h 1"/>
                <a:gd name="T40" fmla="*/ 2 w 12"/>
                <a:gd name="T41" fmla="*/ 0 h 1"/>
                <a:gd name="T42" fmla="*/ 2 w 12"/>
                <a:gd name="T43" fmla="*/ 0 h 1"/>
                <a:gd name="T44" fmla="*/ 2 w 12"/>
                <a:gd name="T45" fmla="*/ 0 h 1"/>
                <a:gd name="T46" fmla="*/ 2 w 12"/>
                <a:gd name="T47" fmla="*/ 0 h 1"/>
                <a:gd name="T48" fmla="*/ 2 w 12"/>
                <a:gd name="T49" fmla="*/ 0 h 1"/>
                <a:gd name="T50" fmla="*/ 2 w 12"/>
                <a:gd name="T51" fmla="*/ 0 h 1"/>
                <a:gd name="T52" fmla="*/ 2 w 12"/>
                <a:gd name="T53" fmla="*/ 0 h 1"/>
                <a:gd name="T54" fmla="*/ 2 w 12"/>
                <a:gd name="T55" fmla="*/ 0 h 1"/>
                <a:gd name="T56" fmla="*/ 2 w 12"/>
                <a:gd name="T57" fmla="*/ 0 h 1"/>
                <a:gd name="T58" fmla="*/ 2 w 12"/>
                <a:gd name="T59" fmla="*/ 0 h 1"/>
                <a:gd name="T60" fmla="*/ 2 w 12"/>
                <a:gd name="T61" fmla="*/ 0 h 1"/>
                <a:gd name="T62" fmla="*/ 2 w 12"/>
                <a:gd name="T63" fmla="*/ 0 h 1"/>
                <a:gd name="T64" fmla="*/ 2 w 12"/>
                <a:gd name="T65" fmla="*/ 0 h 1"/>
                <a:gd name="T66" fmla="*/ 2 w 12"/>
                <a:gd name="T67" fmla="*/ 0 h 1"/>
                <a:gd name="T68" fmla="*/ 2 w 12"/>
                <a:gd name="T69" fmla="*/ 0 h 1"/>
                <a:gd name="T70" fmla="*/ 2 w 12"/>
                <a:gd name="T71" fmla="*/ 0 h 1"/>
                <a:gd name="T72" fmla="*/ 2 w 12"/>
                <a:gd name="T73" fmla="*/ 0 h 1"/>
                <a:gd name="T74" fmla="*/ 2 w 12"/>
                <a:gd name="T75" fmla="*/ 0 h 1"/>
                <a:gd name="T76" fmla="*/ 2 w 12"/>
                <a:gd name="T77" fmla="*/ 0 h 1"/>
                <a:gd name="T78" fmla="*/ 2 w 12"/>
                <a:gd name="T79" fmla="*/ 0 h 1"/>
                <a:gd name="T80" fmla="*/ 2 w 12"/>
                <a:gd name="T81" fmla="*/ 0 h 1"/>
                <a:gd name="T82" fmla="*/ 2 w 12"/>
                <a:gd name="T83" fmla="*/ 0 h 1"/>
                <a:gd name="T84" fmla="*/ 2 w 12"/>
                <a:gd name="T85" fmla="*/ 0 h 1"/>
                <a:gd name="T86" fmla="*/ 2 w 12"/>
                <a:gd name="T87" fmla="*/ 0 h 1"/>
                <a:gd name="T88" fmla="*/ 2 w 12"/>
                <a:gd name="T89" fmla="*/ 0 h 1"/>
                <a:gd name="T90" fmla="*/ 2 w 12"/>
                <a:gd name="T91" fmla="*/ 0 h 1"/>
                <a:gd name="T92" fmla="*/ 2 w 12"/>
                <a:gd name="T93" fmla="*/ 0 h 1"/>
                <a:gd name="T94" fmla="*/ 2 w 12"/>
                <a:gd name="T95" fmla="*/ 0 h 1"/>
                <a:gd name="T96" fmla="*/ 2 w 12"/>
                <a:gd name="T97" fmla="*/ 0 h 1"/>
                <a:gd name="T98" fmla="*/ 2 w 12"/>
                <a:gd name="T99" fmla="*/ 0 h 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1"/>
                <a:gd name="T152" fmla="*/ 12 w 12"/>
                <a:gd name="T153" fmla="*/ 1 h 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1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19" name="Freeform 584"/>
            <p:cNvSpPr>
              <a:spLocks/>
            </p:cNvSpPr>
            <p:nvPr/>
          </p:nvSpPr>
          <p:spPr bwMode="auto">
            <a:xfrm rot="-5388437">
              <a:off x="4486" y="3155"/>
              <a:ext cx="8" cy="9"/>
            </a:xfrm>
            <a:custGeom>
              <a:avLst/>
              <a:gdLst>
                <a:gd name="T0" fmla="*/ 0 w 11"/>
                <a:gd name="T1" fmla="*/ 5 h 10"/>
                <a:gd name="T2" fmla="*/ 0 w 11"/>
                <a:gd name="T3" fmla="*/ 5 h 10"/>
                <a:gd name="T4" fmla="*/ 0 w 11"/>
                <a:gd name="T5" fmla="*/ 5 h 10"/>
                <a:gd name="T6" fmla="*/ 0 w 11"/>
                <a:gd name="T7" fmla="*/ 5 h 10"/>
                <a:gd name="T8" fmla="*/ 0 w 11"/>
                <a:gd name="T9" fmla="*/ 5 h 10"/>
                <a:gd name="T10" fmla="*/ 0 w 11"/>
                <a:gd name="T11" fmla="*/ 5 h 10"/>
                <a:gd name="T12" fmla="*/ 0 w 11"/>
                <a:gd name="T13" fmla="*/ 5 h 10"/>
                <a:gd name="T14" fmla="*/ 0 w 11"/>
                <a:gd name="T15" fmla="*/ 5 h 10"/>
                <a:gd name="T16" fmla="*/ 0 w 11"/>
                <a:gd name="T17" fmla="*/ 5 h 10"/>
                <a:gd name="T18" fmla="*/ 0 w 11"/>
                <a:gd name="T19" fmla="*/ 5 h 10"/>
                <a:gd name="T20" fmla="*/ 0 w 11"/>
                <a:gd name="T21" fmla="*/ 5 h 10"/>
                <a:gd name="T22" fmla="*/ 0 w 11"/>
                <a:gd name="T23" fmla="*/ 5 h 10"/>
                <a:gd name="T24" fmla="*/ 0 w 11"/>
                <a:gd name="T25" fmla="*/ 5 h 10"/>
                <a:gd name="T26" fmla="*/ 0 w 11"/>
                <a:gd name="T27" fmla="*/ 5 h 10"/>
                <a:gd name="T28" fmla="*/ 0 w 11"/>
                <a:gd name="T29" fmla="*/ 5 h 10"/>
                <a:gd name="T30" fmla="*/ 0 w 11"/>
                <a:gd name="T31" fmla="*/ 5 h 10"/>
                <a:gd name="T32" fmla="*/ 0 w 11"/>
                <a:gd name="T33" fmla="*/ 5 h 10"/>
                <a:gd name="T34" fmla="*/ 0 w 11"/>
                <a:gd name="T35" fmla="*/ 5 h 10"/>
                <a:gd name="T36" fmla="*/ 0 w 11"/>
                <a:gd name="T37" fmla="*/ 5 h 10"/>
                <a:gd name="T38" fmla="*/ 0 w 11"/>
                <a:gd name="T39" fmla="*/ 5 h 10"/>
                <a:gd name="T40" fmla="*/ 0 w 11"/>
                <a:gd name="T41" fmla="*/ 5 h 10"/>
                <a:gd name="T42" fmla="*/ 0 w 11"/>
                <a:gd name="T43" fmla="*/ 5 h 10"/>
                <a:gd name="T44" fmla="*/ 0 w 11"/>
                <a:gd name="T45" fmla="*/ 5 h 10"/>
                <a:gd name="T46" fmla="*/ 0 w 11"/>
                <a:gd name="T47" fmla="*/ 5 h 10"/>
                <a:gd name="T48" fmla="*/ 0 w 11"/>
                <a:gd name="T49" fmla="*/ 5 h 10"/>
                <a:gd name="T50" fmla="*/ 0 w 11"/>
                <a:gd name="T51" fmla="*/ 5 h 10"/>
                <a:gd name="T52" fmla="*/ 1 w 11"/>
                <a:gd name="T53" fmla="*/ 5 h 10"/>
                <a:gd name="T54" fmla="*/ 1 w 11"/>
                <a:gd name="T55" fmla="*/ 5 h 10"/>
                <a:gd name="T56" fmla="*/ 1 w 11"/>
                <a:gd name="T57" fmla="*/ 0 h 10"/>
                <a:gd name="T58" fmla="*/ 1 w 11"/>
                <a:gd name="T59" fmla="*/ 0 h 10"/>
                <a:gd name="T60" fmla="*/ 1 w 11"/>
                <a:gd name="T61" fmla="*/ 0 h 10"/>
                <a:gd name="T62" fmla="*/ 1 w 11"/>
                <a:gd name="T63" fmla="*/ 0 h 10"/>
                <a:gd name="T64" fmla="*/ 1 w 11"/>
                <a:gd name="T65" fmla="*/ 0 h 10"/>
                <a:gd name="T66" fmla="*/ 1 w 11"/>
                <a:gd name="T67" fmla="*/ 0 h 10"/>
                <a:gd name="T68" fmla="*/ 1 w 11"/>
                <a:gd name="T69" fmla="*/ 0 h 10"/>
                <a:gd name="T70" fmla="*/ 1 w 11"/>
                <a:gd name="T71" fmla="*/ 0 h 10"/>
                <a:gd name="T72" fmla="*/ 1 w 11"/>
                <a:gd name="T73" fmla="*/ 0 h 10"/>
                <a:gd name="T74" fmla="*/ 1 w 11"/>
                <a:gd name="T75" fmla="*/ 0 h 10"/>
                <a:gd name="T76" fmla="*/ 1 w 11"/>
                <a:gd name="T77" fmla="*/ 0 h 10"/>
                <a:gd name="T78" fmla="*/ 1 w 11"/>
                <a:gd name="T79" fmla="*/ 0 h 10"/>
                <a:gd name="T80" fmla="*/ 1 w 11"/>
                <a:gd name="T81" fmla="*/ 0 h 10"/>
                <a:gd name="T82" fmla="*/ 1 w 11"/>
                <a:gd name="T83" fmla="*/ 0 h 10"/>
                <a:gd name="T84" fmla="*/ 1 w 11"/>
                <a:gd name="T85" fmla="*/ 0 h 10"/>
                <a:gd name="T86" fmla="*/ 1 w 11"/>
                <a:gd name="T87" fmla="*/ 0 h 10"/>
                <a:gd name="T88" fmla="*/ 1 w 11"/>
                <a:gd name="T89" fmla="*/ 0 h 10"/>
                <a:gd name="T90" fmla="*/ 1 w 11"/>
                <a:gd name="T91" fmla="*/ 0 h 10"/>
                <a:gd name="T92" fmla="*/ 1 w 11"/>
                <a:gd name="T93" fmla="*/ 0 h 10"/>
                <a:gd name="T94" fmla="*/ 1 w 11"/>
                <a:gd name="T95" fmla="*/ 0 h 10"/>
                <a:gd name="T96" fmla="*/ 1 w 11"/>
                <a:gd name="T97" fmla="*/ 0 h 10"/>
                <a:gd name="T98" fmla="*/ 1 w 11"/>
                <a:gd name="T99" fmla="*/ 0 h 10"/>
                <a:gd name="T100" fmla="*/ 1 w 11"/>
                <a:gd name="T101" fmla="*/ 0 h 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10"/>
                <a:gd name="T155" fmla="*/ 11 w 11"/>
                <a:gd name="T156" fmla="*/ 10 h 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10">
                  <a:moveTo>
                    <a:pt x="0" y="10"/>
                  </a:moveTo>
                  <a:lnTo>
                    <a:pt x="0" y="10"/>
                  </a:lnTo>
                  <a:lnTo>
                    <a:pt x="11" y="10"/>
                  </a:lnTo>
                  <a:lnTo>
                    <a:pt x="11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20" name="Freeform 585"/>
            <p:cNvSpPr>
              <a:spLocks/>
            </p:cNvSpPr>
            <p:nvPr/>
          </p:nvSpPr>
          <p:spPr bwMode="auto">
            <a:xfrm rot="-5388437">
              <a:off x="4477" y="3147"/>
              <a:ext cx="8" cy="9"/>
            </a:xfrm>
            <a:custGeom>
              <a:avLst/>
              <a:gdLst>
                <a:gd name="T0" fmla="*/ 0 w 12"/>
                <a:gd name="T1" fmla="*/ 5 h 10"/>
                <a:gd name="T2" fmla="*/ 0 w 12"/>
                <a:gd name="T3" fmla="*/ 5 h 10"/>
                <a:gd name="T4" fmla="*/ 0 w 12"/>
                <a:gd name="T5" fmla="*/ 5 h 10"/>
                <a:gd name="T6" fmla="*/ 0 w 12"/>
                <a:gd name="T7" fmla="*/ 5 h 10"/>
                <a:gd name="T8" fmla="*/ 0 w 12"/>
                <a:gd name="T9" fmla="*/ 5 h 10"/>
                <a:gd name="T10" fmla="*/ 0 w 12"/>
                <a:gd name="T11" fmla="*/ 5 h 10"/>
                <a:gd name="T12" fmla="*/ 0 w 12"/>
                <a:gd name="T13" fmla="*/ 5 h 10"/>
                <a:gd name="T14" fmla="*/ 0 w 12"/>
                <a:gd name="T15" fmla="*/ 5 h 10"/>
                <a:gd name="T16" fmla="*/ 0 w 12"/>
                <a:gd name="T17" fmla="*/ 5 h 10"/>
                <a:gd name="T18" fmla="*/ 0 w 12"/>
                <a:gd name="T19" fmla="*/ 5 h 10"/>
                <a:gd name="T20" fmla="*/ 0 w 12"/>
                <a:gd name="T21" fmla="*/ 5 h 10"/>
                <a:gd name="T22" fmla="*/ 0 w 12"/>
                <a:gd name="T23" fmla="*/ 5 h 10"/>
                <a:gd name="T24" fmla="*/ 0 w 12"/>
                <a:gd name="T25" fmla="*/ 5 h 10"/>
                <a:gd name="T26" fmla="*/ 0 w 12"/>
                <a:gd name="T27" fmla="*/ 5 h 10"/>
                <a:gd name="T28" fmla="*/ 0 w 12"/>
                <a:gd name="T29" fmla="*/ 5 h 10"/>
                <a:gd name="T30" fmla="*/ 0 w 12"/>
                <a:gd name="T31" fmla="*/ 5 h 10"/>
                <a:gd name="T32" fmla="*/ 0 w 12"/>
                <a:gd name="T33" fmla="*/ 5 h 10"/>
                <a:gd name="T34" fmla="*/ 0 w 12"/>
                <a:gd name="T35" fmla="*/ 5 h 10"/>
                <a:gd name="T36" fmla="*/ 0 w 12"/>
                <a:gd name="T37" fmla="*/ 5 h 10"/>
                <a:gd name="T38" fmla="*/ 0 w 12"/>
                <a:gd name="T39" fmla="*/ 5 h 10"/>
                <a:gd name="T40" fmla="*/ 0 w 12"/>
                <a:gd name="T41" fmla="*/ 5 h 10"/>
                <a:gd name="T42" fmla="*/ 0 w 12"/>
                <a:gd name="T43" fmla="*/ 5 h 10"/>
                <a:gd name="T44" fmla="*/ 0 w 12"/>
                <a:gd name="T45" fmla="*/ 5 h 10"/>
                <a:gd name="T46" fmla="*/ 0 w 12"/>
                <a:gd name="T47" fmla="*/ 5 h 10"/>
                <a:gd name="T48" fmla="*/ 0 w 12"/>
                <a:gd name="T49" fmla="*/ 5 h 10"/>
                <a:gd name="T50" fmla="*/ 0 w 12"/>
                <a:gd name="T51" fmla="*/ 5 h 10"/>
                <a:gd name="T52" fmla="*/ 0 w 12"/>
                <a:gd name="T53" fmla="*/ 0 h 10"/>
                <a:gd name="T54" fmla="*/ 0 w 12"/>
                <a:gd name="T55" fmla="*/ 0 h 10"/>
                <a:gd name="T56" fmla="*/ 0 w 12"/>
                <a:gd name="T57" fmla="*/ 0 h 10"/>
                <a:gd name="T58" fmla="*/ 0 w 12"/>
                <a:gd name="T59" fmla="*/ 0 h 10"/>
                <a:gd name="T60" fmla="*/ 0 w 12"/>
                <a:gd name="T61" fmla="*/ 0 h 10"/>
                <a:gd name="T62" fmla="*/ 0 w 12"/>
                <a:gd name="T63" fmla="*/ 0 h 10"/>
                <a:gd name="T64" fmla="*/ 0 w 12"/>
                <a:gd name="T65" fmla="*/ 0 h 10"/>
                <a:gd name="T66" fmla="*/ 0 w 12"/>
                <a:gd name="T67" fmla="*/ 0 h 10"/>
                <a:gd name="T68" fmla="*/ 0 w 12"/>
                <a:gd name="T69" fmla="*/ 0 h 10"/>
                <a:gd name="T70" fmla="*/ 0 w 12"/>
                <a:gd name="T71" fmla="*/ 0 h 10"/>
                <a:gd name="T72" fmla="*/ 0 w 12"/>
                <a:gd name="T73" fmla="*/ 0 h 10"/>
                <a:gd name="T74" fmla="*/ 0 w 12"/>
                <a:gd name="T75" fmla="*/ 0 h 10"/>
                <a:gd name="T76" fmla="*/ 0 w 12"/>
                <a:gd name="T77" fmla="*/ 0 h 10"/>
                <a:gd name="T78" fmla="*/ 0 w 12"/>
                <a:gd name="T79" fmla="*/ 0 h 10"/>
                <a:gd name="T80" fmla="*/ 0 w 12"/>
                <a:gd name="T81" fmla="*/ 0 h 10"/>
                <a:gd name="T82" fmla="*/ 0 w 12"/>
                <a:gd name="T83" fmla="*/ 0 h 10"/>
                <a:gd name="T84" fmla="*/ 0 w 12"/>
                <a:gd name="T85" fmla="*/ 0 h 10"/>
                <a:gd name="T86" fmla="*/ 1 w 12"/>
                <a:gd name="T87" fmla="*/ 0 h 10"/>
                <a:gd name="T88" fmla="*/ 1 w 12"/>
                <a:gd name="T89" fmla="*/ 0 h 10"/>
                <a:gd name="T90" fmla="*/ 1 w 12"/>
                <a:gd name="T91" fmla="*/ 0 h 10"/>
                <a:gd name="T92" fmla="*/ 1 w 12"/>
                <a:gd name="T93" fmla="*/ 0 h 10"/>
                <a:gd name="T94" fmla="*/ 1 w 12"/>
                <a:gd name="T95" fmla="*/ 0 h 10"/>
                <a:gd name="T96" fmla="*/ 1 w 12"/>
                <a:gd name="T97" fmla="*/ 0 h 10"/>
                <a:gd name="T98" fmla="*/ 1 w 12"/>
                <a:gd name="T99" fmla="*/ 0 h 1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10"/>
                <a:gd name="T152" fmla="*/ 12 w 12"/>
                <a:gd name="T153" fmla="*/ 10 h 1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10">
                  <a:moveTo>
                    <a:pt x="0" y="1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21" name="Freeform 586"/>
            <p:cNvSpPr>
              <a:spLocks/>
            </p:cNvSpPr>
            <p:nvPr/>
          </p:nvSpPr>
          <p:spPr bwMode="auto">
            <a:xfrm rot="-5388437">
              <a:off x="4466" y="3138"/>
              <a:ext cx="1" cy="18"/>
            </a:xfrm>
            <a:custGeom>
              <a:avLst/>
              <a:gdLst>
                <a:gd name="T0" fmla="*/ 0 w 1"/>
                <a:gd name="T1" fmla="*/ 9 h 19"/>
                <a:gd name="T2" fmla="*/ 0 w 1"/>
                <a:gd name="T3" fmla="*/ 9 h 19"/>
                <a:gd name="T4" fmla="*/ 0 w 1"/>
                <a:gd name="T5" fmla="*/ 9 h 19"/>
                <a:gd name="T6" fmla="*/ 0 w 1"/>
                <a:gd name="T7" fmla="*/ 9 h 19"/>
                <a:gd name="T8" fmla="*/ 0 w 1"/>
                <a:gd name="T9" fmla="*/ 9 h 19"/>
                <a:gd name="T10" fmla="*/ 0 w 1"/>
                <a:gd name="T11" fmla="*/ 9 h 19"/>
                <a:gd name="T12" fmla="*/ 0 w 1"/>
                <a:gd name="T13" fmla="*/ 9 h 19"/>
                <a:gd name="T14" fmla="*/ 0 w 1"/>
                <a:gd name="T15" fmla="*/ 9 h 19"/>
                <a:gd name="T16" fmla="*/ 0 w 1"/>
                <a:gd name="T17" fmla="*/ 9 h 19"/>
                <a:gd name="T18" fmla="*/ 0 w 1"/>
                <a:gd name="T19" fmla="*/ 9 h 19"/>
                <a:gd name="T20" fmla="*/ 0 w 1"/>
                <a:gd name="T21" fmla="*/ 9 h 19"/>
                <a:gd name="T22" fmla="*/ 0 w 1"/>
                <a:gd name="T23" fmla="*/ 9 h 19"/>
                <a:gd name="T24" fmla="*/ 0 w 1"/>
                <a:gd name="T25" fmla="*/ 9 h 19"/>
                <a:gd name="T26" fmla="*/ 0 w 1"/>
                <a:gd name="T27" fmla="*/ 9 h 19"/>
                <a:gd name="T28" fmla="*/ 0 w 1"/>
                <a:gd name="T29" fmla="*/ 9 h 19"/>
                <a:gd name="T30" fmla="*/ 0 w 1"/>
                <a:gd name="T31" fmla="*/ 9 h 19"/>
                <a:gd name="T32" fmla="*/ 0 w 1"/>
                <a:gd name="T33" fmla="*/ 9 h 19"/>
                <a:gd name="T34" fmla="*/ 0 w 1"/>
                <a:gd name="T35" fmla="*/ 9 h 19"/>
                <a:gd name="T36" fmla="*/ 0 w 1"/>
                <a:gd name="T37" fmla="*/ 9 h 19"/>
                <a:gd name="T38" fmla="*/ 0 w 1"/>
                <a:gd name="T39" fmla="*/ 9 h 19"/>
                <a:gd name="T40" fmla="*/ 0 w 1"/>
                <a:gd name="T41" fmla="*/ 9 h 19"/>
                <a:gd name="T42" fmla="*/ 0 w 1"/>
                <a:gd name="T43" fmla="*/ 9 h 19"/>
                <a:gd name="T44" fmla="*/ 0 w 1"/>
                <a:gd name="T45" fmla="*/ 9 h 19"/>
                <a:gd name="T46" fmla="*/ 0 w 1"/>
                <a:gd name="T47" fmla="*/ 9 h 19"/>
                <a:gd name="T48" fmla="*/ 0 w 1"/>
                <a:gd name="T49" fmla="*/ 9 h 19"/>
                <a:gd name="T50" fmla="*/ 0 w 1"/>
                <a:gd name="T51" fmla="*/ 9 h 19"/>
                <a:gd name="T52" fmla="*/ 0 w 1"/>
                <a:gd name="T53" fmla="*/ 9 h 19"/>
                <a:gd name="T54" fmla="*/ 0 w 1"/>
                <a:gd name="T55" fmla="*/ 9 h 19"/>
                <a:gd name="T56" fmla="*/ 0 w 1"/>
                <a:gd name="T57" fmla="*/ 9 h 19"/>
                <a:gd name="T58" fmla="*/ 0 w 1"/>
                <a:gd name="T59" fmla="*/ 9 h 19"/>
                <a:gd name="T60" fmla="*/ 0 w 1"/>
                <a:gd name="T61" fmla="*/ 9 h 19"/>
                <a:gd name="T62" fmla="*/ 0 w 1"/>
                <a:gd name="T63" fmla="*/ 9 h 19"/>
                <a:gd name="T64" fmla="*/ 0 w 1"/>
                <a:gd name="T65" fmla="*/ 9 h 19"/>
                <a:gd name="T66" fmla="*/ 0 w 1"/>
                <a:gd name="T67" fmla="*/ 9 h 19"/>
                <a:gd name="T68" fmla="*/ 0 w 1"/>
                <a:gd name="T69" fmla="*/ 9 h 19"/>
                <a:gd name="T70" fmla="*/ 0 w 1"/>
                <a:gd name="T71" fmla="*/ 9 h 19"/>
                <a:gd name="T72" fmla="*/ 0 w 1"/>
                <a:gd name="T73" fmla="*/ 9 h 19"/>
                <a:gd name="T74" fmla="*/ 0 w 1"/>
                <a:gd name="T75" fmla="*/ 9 h 19"/>
                <a:gd name="T76" fmla="*/ 0 w 1"/>
                <a:gd name="T77" fmla="*/ 9 h 19"/>
                <a:gd name="T78" fmla="*/ 0 w 1"/>
                <a:gd name="T79" fmla="*/ 9 h 19"/>
                <a:gd name="T80" fmla="*/ 0 w 1"/>
                <a:gd name="T81" fmla="*/ 9 h 19"/>
                <a:gd name="T82" fmla="*/ 0 w 1"/>
                <a:gd name="T83" fmla="*/ 0 h 19"/>
                <a:gd name="T84" fmla="*/ 0 w 1"/>
                <a:gd name="T85" fmla="*/ 0 h 19"/>
                <a:gd name="T86" fmla="*/ 0 w 1"/>
                <a:gd name="T87" fmla="*/ 0 h 19"/>
                <a:gd name="T88" fmla="*/ 0 w 1"/>
                <a:gd name="T89" fmla="*/ 0 h 19"/>
                <a:gd name="T90" fmla="*/ 0 w 1"/>
                <a:gd name="T91" fmla="*/ 0 h 19"/>
                <a:gd name="T92" fmla="*/ 0 w 1"/>
                <a:gd name="T93" fmla="*/ 0 h 19"/>
                <a:gd name="T94" fmla="*/ 0 w 1"/>
                <a:gd name="T95" fmla="*/ 0 h 19"/>
                <a:gd name="T96" fmla="*/ 0 w 1"/>
                <a:gd name="T97" fmla="*/ 0 h 19"/>
                <a:gd name="T98" fmla="*/ 0 w 1"/>
                <a:gd name="T99" fmla="*/ 0 h 1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"/>
                <a:gd name="T151" fmla="*/ 0 h 19"/>
                <a:gd name="T152" fmla="*/ 1 w 1"/>
                <a:gd name="T153" fmla="*/ 19 h 1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" h="19">
                  <a:moveTo>
                    <a:pt x="0" y="19"/>
                  </a:moveTo>
                  <a:lnTo>
                    <a:pt x="0" y="19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22" name="Freeform 587"/>
            <p:cNvSpPr>
              <a:spLocks/>
            </p:cNvSpPr>
            <p:nvPr/>
          </p:nvSpPr>
          <p:spPr bwMode="auto">
            <a:xfrm rot="-5388437">
              <a:off x="4445" y="3135"/>
              <a:ext cx="8" cy="18"/>
            </a:xfrm>
            <a:custGeom>
              <a:avLst/>
              <a:gdLst>
                <a:gd name="T0" fmla="*/ 0 w 11"/>
                <a:gd name="T1" fmla="*/ 5 h 20"/>
                <a:gd name="T2" fmla="*/ 0 w 11"/>
                <a:gd name="T3" fmla="*/ 5 h 20"/>
                <a:gd name="T4" fmla="*/ 0 w 11"/>
                <a:gd name="T5" fmla="*/ 5 h 20"/>
                <a:gd name="T6" fmla="*/ 0 w 11"/>
                <a:gd name="T7" fmla="*/ 5 h 20"/>
                <a:gd name="T8" fmla="*/ 0 w 11"/>
                <a:gd name="T9" fmla="*/ 5 h 20"/>
                <a:gd name="T10" fmla="*/ 0 w 11"/>
                <a:gd name="T11" fmla="*/ 5 h 20"/>
                <a:gd name="T12" fmla="*/ 0 w 11"/>
                <a:gd name="T13" fmla="*/ 5 h 20"/>
                <a:gd name="T14" fmla="*/ 0 w 11"/>
                <a:gd name="T15" fmla="*/ 5 h 20"/>
                <a:gd name="T16" fmla="*/ 0 w 11"/>
                <a:gd name="T17" fmla="*/ 5 h 20"/>
                <a:gd name="T18" fmla="*/ 0 w 11"/>
                <a:gd name="T19" fmla="*/ 5 h 20"/>
                <a:gd name="T20" fmla="*/ 1 w 11"/>
                <a:gd name="T21" fmla="*/ 5 h 20"/>
                <a:gd name="T22" fmla="*/ 1 w 11"/>
                <a:gd name="T23" fmla="*/ 5 h 20"/>
                <a:gd name="T24" fmla="*/ 1 w 11"/>
                <a:gd name="T25" fmla="*/ 5 h 20"/>
                <a:gd name="T26" fmla="*/ 1 w 11"/>
                <a:gd name="T27" fmla="*/ 5 h 20"/>
                <a:gd name="T28" fmla="*/ 1 w 11"/>
                <a:gd name="T29" fmla="*/ 5 h 20"/>
                <a:gd name="T30" fmla="*/ 1 w 11"/>
                <a:gd name="T31" fmla="*/ 5 h 20"/>
                <a:gd name="T32" fmla="*/ 1 w 11"/>
                <a:gd name="T33" fmla="*/ 5 h 20"/>
                <a:gd name="T34" fmla="*/ 1 w 11"/>
                <a:gd name="T35" fmla="*/ 5 h 20"/>
                <a:gd name="T36" fmla="*/ 1 w 11"/>
                <a:gd name="T37" fmla="*/ 5 h 20"/>
                <a:gd name="T38" fmla="*/ 1 w 11"/>
                <a:gd name="T39" fmla="*/ 5 h 20"/>
                <a:gd name="T40" fmla="*/ 1 w 11"/>
                <a:gd name="T41" fmla="*/ 5 h 20"/>
                <a:gd name="T42" fmla="*/ 1 w 11"/>
                <a:gd name="T43" fmla="*/ 5 h 20"/>
                <a:gd name="T44" fmla="*/ 1 w 11"/>
                <a:gd name="T45" fmla="*/ 5 h 20"/>
                <a:gd name="T46" fmla="*/ 1 w 11"/>
                <a:gd name="T47" fmla="*/ 5 h 20"/>
                <a:gd name="T48" fmla="*/ 1 w 11"/>
                <a:gd name="T49" fmla="*/ 5 h 20"/>
                <a:gd name="T50" fmla="*/ 1 w 11"/>
                <a:gd name="T51" fmla="*/ 5 h 20"/>
                <a:gd name="T52" fmla="*/ 1 w 11"/>
                <a:gd name="T53" fmla="*/ 5 h 20"/>
                <a:gd name="T54" fmla="*/ 1 w 11"/>
                <a:gd name="T55" fmla="*/ 5 h 20"/>
                <a:gd name="T56" fmla="*/ 1 w 11"/>
                <a:gd name="T57" fmla="*/ 5 h 20"/>
                <a:gd name="T58" fmla="*/ 1 w 11"/>
                <a:gd name="T59" fmla="*/ 5 h 20"/>
                <a:gd name="T60" fmla="*/ 1 w 11"/>
                <a:gd name="T61" fmla="*/ 5 h 20"/>
                <a:gd name="T62" fmla="*/ 1 w 11"/>
                <a:gd name="T63" fmla="*/ 5 h 20"/>
                <a:gd name="T64" fmla="*/ 1 w 11"/>
                <a:gd name="T65" fmla="*/ 5 h 20"/>
                <a:gd name="T66" fmla="*/ 1 w 11"/>
                <a:gd name="T67" fmla="*/ 5 h 20"/>
                <a:gd name="T68" fmla="*/ 1 w 11"/>
                <a:gd name="T69" fmla="*/ 5 h 20"/>
                <a:gd name="T70" fmla="*/ 1 w 11"/>
                <a:gd name="T71" fmla="*/ 5 h 20"/>
                <a:gd name="T72" fmla="*/ 1 w 11"/>
                <a:gd name="T73" fmla="*/ 5 h 20"/>
                <a:gd name="T74" fmla="*/ 1 w 11"/>
                <a:gd name="T75" fmla="*/ 5 h 20"/>
                <a:gd name="T76" fmla="*/ 1 w 11"/>
                <a:gd name="T77" fmla="*/ 5 h 20"/>
                <a:gd name="T78" fmla="*/ 1 w 11"/>
                <a:gd name="T79" fmla="*/ 5 h 20"/>
                <a:gd name="T80" fmla="*/ 1 w 11"/>
                <a:gd name="T81" fmla="*/ 5 h 20"/>
                <a:gd name="T82" fmla="*/ 1 w 11"/>
                <a:gd name="T83" fmla="*/ 0 h 20"/>
                <a:gd name="T84" fmla="*/ 1 w 11"/>
                <a:gd name="T85" fmla="*/ 0 h 20"/>
                <a:gd name="T86" fmla="*/ 1 w 11"/>
                <a:gd name="T87" fmla="*/ 0 h 20"/>
                <a:gd name="T88" fmla="*/ 1 w 11"/>
                <a:gd name="T89" fmla="*/ 0 h 20"/>
                <a:gd name="T90" fmla="*/ 1 w 11"/>
                <a:gd name="T91" fmla="*/ 0 h 20"/>
                <a:gd name="T92" fmla="*/ 1 w 11"/>
                <a:gd name="T93" fmla="*/ 0 h 20"/>
                <a:gd name="T94" fmla="*/ 1 w 11"/>
                <a:gd name="T95" fmla="*/ 0 h 20"/>
                <a:gd name="T96" fmla="*/ 1 w 11"/>
                <a:gd name="T97" fmla="*/ 0 h 20"/>
                <a:gd name="T98" fmla="*/ 1 w 11"/>
                <a:gd name="T99" fmla="*/ 0 h 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"/>
                <a:gd name="T151" fmla="*/ 0 h 20"/>
                <a:gd name="T152" fmla="*/ 11 w 11"/>
                <a:gd name="T153" fmla="*/ 20 h 2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" h="20">
                  <a:moveTo>
                    <a:pt x="0" y="20"/>
                  </a:moveTo>
                  <a:lnTo>
                    <a:pt x="0" y="20"/>
                  </a:lnTo>
                  <a:lnTo>
                    <a:pt x="11" y="20"/>
                  </a:lnTo>
                  <a:lnTo>
                    <a:pt x="11" y="10"/>
                  </a:lnTo>
                  <a:lnTo>
                    <a:pt x="11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23" name="Freeform 588"/>
            <p:cNvSpPr>
              <a:spLocks/>
            </p:cNvSpPr>
            <p:nvPr/>
          </p:nvSpPr>
          <p:spPr bwMode="auto">
            <a:xfrm rot="-5388437">
              <a:off x="4426" y="3126"/>
              <a:ext cx="9" cy="18"/>
            </a:xfrm>
            <a:custGeom>
              <a:avLst/>
              <a:gdLst>
                <a:gd name="T0" fmla="*/ 0 w 12"/>
                <a:gd name="T1" fmla="*/ 9 h 19"/>
                <a:gd name="T2" fmla="*/ 0 w 12"/>
                <a:gd name="T3" fmla="*/ 9 h 19"/>
                <a:gd name="T4" fmla="*/ 0 w 12"/>
                <a:gd name="T5" fmla="*/ 9 h 19"/>
                <a:gd name="T6" fmla="*/ 0 w 12"/>
                <a:gd name="T7" fmla="*/ 9 h 19"/>
                <a:gd name="T8" fmla="*/ 0 w 12"/>
                <a:gd name="T9" fmla="*/ 9 h 19"/>
                <a:gd name="T10" fmla="*/ 0 w 12"/>
                <a:gd name="T11" fmla="*/ 9 h 19"/>
                <a:gd name="T12" fmla="*/ 0 w 12"/>
                <a:gd name="T13" fmla="*/ 9 h 19"/>
                <a:gd name="T14" fmla="*/ 0 w 12"/>
                <a:gd name="T15" fmla="*/ 9 h 19"/>
                <a:gd name="T16" fmla="*/ 0 w 12"/>
                <a:gd name="T17" fmla="*/ 9 h 19"/>
                <a:gd name="T18" fmla="*/ 0 w 12"/>
                <a:gd name="T19" fmla="*/ 9 h 19"/>
                <a:gd name="T20" fmla="*/ 0 w 12"/>
                <a:gd name="T21" fmla="*/ 9 h 19"/>
                <a:gd name="T22" fmla="*/ 0 w 12"/>
                <a:gd name="T23" fmla="*/ 9 h 19"/>
                <a:gd name="T24" fmla="*/ 0 w 12"/>
                <a:gd name="T25" fmla="*/ 9 h 19"/>
                <a:gd name="T26" fmla="*/ 0 w 12"/>
                <a:gd name="T27" fmla="*/ 9 h 19"/>
                <a:gd name="T28" fmla="*/ 0 w 12"/>
                <a:gd name="T29" fmla="*/ 9 h 19"/>
                <a:gd name="T30" fmla="*/ 0 w 12"/>
                <a:gd name="T31" fmla="*/ 9 h 19"/>
                <a:gd name="T32" fmla="*/ 0 w 12"/>
                <a:gd name="T33" fmla="*/ 9 h 19"/>
                <a:gd name="T34" fmla="*/ 0 w 12"/>
                <a:gd name="T35" fmla="*/ 9 h 19"/>
                <a:gd name="T36" fmla="*/ 0 w 12"/>
                <a:gd name="T37" fmla="*/ 9 h 19"/>
                <a:gd name="T38" fmla="*/ 0 w 12"/>
                <a:gd name="T39" fmla="*/ 9 h 19"/>
                <a:gd name="T40" fmla="*/ 0 w 12"/>
                <a:gd name="T41" fmla="*/ 9 h 19"/>
                <a:gd name="T42" fmla="*/ 0 w 12"/>
                <a:gd name="T43" fmla="*/ 9 h 19"/>
                <a:gd name="T44" fmla="*/ 0 w 12"/>
                <a:gd name="T45" fmla="*/ 9 h 19"/>
                <a:gd name="T46" fmla="*/ 0 w 12"/>
                <a:gd name="T47" fmla="*/ 9 h 19"/>
                <a:gd name="T48" fmla="*/ 0 w 12"/>
                <a:gd name="T49" fmla="*/ 9 h 19"/>
                <a:gd name="T50" fmla="*/ 0 w 12"/>
                <a:gd name="T51" fmla="*/ 9 h 19"/>
                <a:gd name="T52" fmla="*/ 0 w 12"/>
                <a:gd name="T53" fmla="*/ 9 h 19"/>
                <a:gd name="T54" fmla="*/ 0 w 12"/>
                <a:gd name="T55" fmla="*/ 9 h 19"/>
                <a:gd name="T56" fmla="*/ 2 w 12"/>
                <a:gd name="T57" fmla="*/ 9 h 19"/>
                <a:gd name="T58" fmla="*/ 2 w 12"/>
                <a:gd name="T59" fmla="*/ 9 h 19"/>
                <a:gd name="T60" fmla="*/ 2 w 12"/>
                <a:gd name="T61" fmla="*/ 9 h 19"/>
                <a:gd name="T62" fmla="*/ 2 w 12"/>
                <a:gd name="T63" fmla="*/ 9 h 19"/>
                <a:gd name="T64" fmla="*/ 2 w 12"/>
                <a:gd name="T65" fmla="*/ 9 h 19"/>
                <a:gd name="T66" fmla="*/ 2 w 12"/>
                <a:gd name="T67" fmla="*/ 9 h 19"/>
                <a:gd name="T68" fmla="*/ 2 w 12"/>
                <a:gd name="T69" fmla="*/ 9 h 19"/>
                <a:gd name="T70" fmla="*/ 2 w 12"/>
                <a:gd name="T71" fmla="*/ 0 h 19"/>
                <a:gd name="T72" fmla="*/ 2 w 12"/>
                <a:gd name="T73" fmla="*/ 0 h 19"/>
                <a:gd name="T74" fmla="*/ 2 w 12"/>
                <a:gd name="T75" fmla="*/ 0 h 19"/>
                <a:gd name="T76" fmla="*/ 2 w 12"/>
                <a:gd name="T77" fmla="*/ 0 h 19"/>
                <a:gd name="T78" fmla="*/ 2 w 12"/>
                <a:gd name="T79" fmla="*/ 0 h 19"/>
                <a:gd name="T80" fmla="*/ 2 w 12"/>
                <a:gd name="T81" fmla="*/ 0 h 19"/>
                <a:gd name="T82" fmla="*/ 2 w 12"/>
                <a:gd name="T83" fmla="*/ 0 h 19"/>
                <a:gd name="T84" fmla="*/ 2 w 12"/>
                <a:gd name="T85" fmla="*/ 0 h 19"/>
                <a:gd name="T86" fmla="*/ 2 w 12"/>
                <a:gd name="T87" fmla="*/ 0 h 19"/>
                <a:gd name="T88" fmla="*/ 2 w 12"/>
                <a:gd name="T89" fmla="*/ 0 h 19"/>
                <a:gd name="T90" fmla="*/ 2 w 12"/>
                <a:gd name="T91" fmla="*/ 0 h 19"/>
                <a:gd name="T92" fmla="*/ 2 w 12"/>
                <a:gd name="T93" fmla="*/ 0 h 19"/>
                <a:gd name="T94" fmla="*/ 2 w 12"/>
                <a:gd name="T95" fmla="*/ 0 h 19"/>
                <a:gd name="T96" fmla="*/ 2 w 12"/>
                <a:gd name="T97" fmla="*/ 0 h 19"/>
                <a:gd name="T98" fmla="*/ 2 w 12"/>
                <a:gd name="T99" fmla="*/ 0 h 19"/>
                <a:gd name="T100" fmla="*/ 2 w 12"/>
                <a:gd name="T101" fmla="*/ 0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9"/>
                <a:gd name="T155" fmla="*/ 12 w 12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9">
                  <a:moveTo>
                    <a:pt x="0" y="19"/>
                  </a:moveTo>
                  <a:lnTo>
                    <a:pt x="0" y="19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24" name="Freeform 589"/>
            <p:cNvSpPr>
              <a:spLocks/>
            </p:cNvSpPr>
            <p:nvPr/>
          </p:nvSpPr>
          <p:spPr bwMode="auto">
            <a:xfrm rot="-5388437">
              <a:off x="4405" y="3113"/>
              <a:ext cx="8" cy="27"/>
            </a:xfrm>
            <a:custGeom>
              <a:avLst/>
              <a:gdLst>
                <a:gd name="T0" fmla="*/ 0 w 11"/>
                <a:gd name="T1" fmla="*/ 5 h 30"/>
                <a:gd name="T2" fmla="*/ 0 w 11"/>
                <a:gd name="T3" fmla="*/ 5 h 30"/>
                <a:gd name="T4" fmla="*/ 0 w 11"/>
                <a:gd name="T5" fmla="*/ 5 h 30"/>
                <a:gd name="T6" fmla="*/ 0 w 11"/>
                <a:gd name="T7" fmla="*/ 5 h 30"/>
                <a:gd name="T8" fmla="*/ 0 w 11"/>
                <a:gd name="T9" fmla="*/ 5 h 30"/>
                <a:gd name="T10" fmla="*/ 0 w 11"/>
                <a:gd name="T11" fmla="*/ 5 h 30"/>
                <a:gd name="T12" fmla="*/ 0 w 11"/>
                <a:gd name="T13" fmla="*/ 5 h 30"/>
                <a:gd name="T14" fmla="*/ 0 w 11"/>
                <a:gd name="T15" fmla="*/ 5 h 30"/>
                <a:gd name="T16" fmla="*/ 0 w 11"/>
                <a:gd name="T17" fmla="*/ 5 h 30"/>
                <a:gd name="T18" fmla="*/ 0 w 11"/>
                <a:gd name="T19" fmla="*/ 5 h 30"/>
                <a:gd name="T20" fmla="*/ 0 w 11"/>
                <a:gd name="T21" fmla="*/ 5 h 30"/>
                <a:gd name="T22" fmla="*/ 0 w 11"/>
                <a:gd name="T23" fmla="*/ 5 h 30"/>
                <a:gd name="T24" fmla="*/ 0 w 11"/>
                <a:gd name="T25" fmla="*/ 5 h 30"/>
                <a:gd name="T26" fmla="*/ 0 w 11"/>
                <a:gd name="T27" fmla="*/ 5 h 30"/>
                <a:gd name="T28" fmla="*/ 0 w 11"/>
                <a:gd name="T29" fmla="*/ 5 h 30"/>
                <a:gd name="T30" fmla="*/ 0 w 11"/>
                <a:gd name="T31" fmla="*/ 5 h 30"/>
                <a:gd name="T32" fmla="*/ 0 w 11"/>
                <a:gd name="T33" fmla="*/ 5 h 30"/>
                <a:gd name="T34" fmla="*/ 0 w 11"/>
                <a:gd name="T35" fmla="*/ 5 h 30"/>
                <a:gd name="T36" fmla="*/ 0 w 11"/>
                <a:gd name="T37" fmla="*/ 5 h 30"/>
                <a:gd name="T38" fmla="*/ 0 w 11"/>
                <a:gd name="T39" fmla="*/ 5 h 30"/>
                <a:gd name="T40" fmla="*/ 0 w 11"/>
                <a:gd name="T41" fmla="*/ 5 h 30"/>
                <a:gd name="T42" fmla="*/ 0 w 11"/>
                <a:gd name="T43" fmla="*/ 5 h 30"/>
                <a:gd name="T44" fmla="*/ 0 w 11"/>
                <a:gd name="T45" fmla="*/ 5 h 30"/>
                <a:gd name="T46" fmla="*/ 0 w 11"/>
                <a:gd name="T47" fmla="*/ 5 h 30"/>
                <a:gd name="T48" fmla="*/ 0 w 11"/>
                <a:gd name="T49" fmla="*/ 5 h 30"/>
                <a:gd name="T50" fmla="*/ 0 w 11"/>
                <a:gd name="T51" fmla="*/ 5 h 30"/>
                <a:gd name="T52" fmla="*/ 0 w 11"/>
                <a:gd name="T53" fmla="*/ 5 h 30"/>
                <a:gd name="T54" fmla="*/ 0 w 11"/>
                <a:gd name="T55" fmla="*/ 5 h 30"/>
                <a:gd name="T56" fmla="*/ 0 w 11"/>
                <a:gd name="T57" fmla="*/ 5 h 30"/>
                <a:gd name="T58" fmla="*/ 0 w 11"/>
                <a:gd name="T59" fmla="*/ 5 h 30"/>
                <a:gd name="T60" fmla="*/ 0 w 11"/>
                <a:gd name="T61" fmla="*/ 5 h 30"/>
                <a:gd name="T62" fmla="*/ 0 w 11"/>
                <a:gd name="T63" fmla="*/ 5 h 30"/>
                <a:gd name="T64" fmla="*/ 0 w 11"/>
                <a:gd name="T65" fmla="*/ 5 h 30"/>
                <a:gd name="T66" fmla="*/ 0 w 11"/>
                <a:gd name="T67" fmla="*/ 5 h 30"/>
                <a:gd name="T68" fmla="*/ 0 w 11"/>
                <a:gd name="T69" fmla="*/ 5 h 30"/>
                <a:gd name="T70" fmla="*/ 0 w 11"/>
                <a:gd name="T71" fmla="*/ 5 h 30"/>
                <a:gd name="T72" fmla="*/ 0 w 11"/>
                <a:gd name="T73" fmla="*/ 5 h 30"/>
                <a:gd name="T74" fmla="*/ 0 w 11"/>
                <a:gd name="T75" fmla="*/ 5 h 30"/>
                <a:gd name="T76" fmla="*/ 0 w 11"/>
                <a:gd name="T77" fmla="*/ 5 h 30"/>
                <a:gd name="T78" fmla="*/ 0 w 11"/>
                <a:gd name="T79" fmla="*/ 5 h 30"/>
                <a:gd name="T80" fmla="*/ 0 w 11"/>
                <a:gd name="T81" fmla="*/ 5 h 30"/>
                <a:gd name="T82" fmla="*/ 0 w 11"/>
                <a:gd name="T83" fmla="*/ 5 h 30"/>
                <a:gd name="T84" fmla="*/ 0 w 11"/>
                <a:gd name="T85" fmla="*/ 5 h 30"/>
                <a:gd name="T86" fmla="*/ 0 w 11"/>
                <a:gd name="T87" fmla="*/ 0 h 30"/>
                <a:gd name="T88" fmla="*/ 0 w 11"/>
                <a:gd name="T89" fmla="*/ 0 h 30"/>
                <a:gd name="T90" fmla="*/ 1 w 11"/>
                <a:gd name="T91" fmla="*/ 0 h 30"/>
                <a:gd name="T92" fmla="*/ 1 w 11"/>
                <a:gd name="T93" fmla="*/ 0 h 30"/>
                <a:gd name="T94" fmla="*/ 1 w 11"/>
                <a:gd name="T95" fmla="*/ 0 h 30"/>
                <a:gd name="T96" fmla="*/ 1 w 11"/>
                <a:gd name="T97" fmla="*/ 0 h 30"/>
                <a:gd name="T98" fmla="*/ 1 w 11"/>
                <a:gd name="T99" fmla="*/ 0 h 30"/>
                <a:gd name="T100" fmla="*/ 1 w 11"/>
                <a:gd name="T101" fmla="*/ 0 h 3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30"/>
                <a:gd name="T155" fmla="*/ 11 w 11"/>
                <a:gd name="T156" fmla="*/ 30 h 3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30">
                  <a:moveTo>
                    <a:pt x="0" y="30"/>
                  </a:moveTo>
                  <a:lnTo>
                    <a:pt x="0" y="30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25" name="Freeform 590"/>
            <p:cNvSpPr>
              <a:spLocks/>
            </p:cNvSpPr>
            <p:nvPr/>
          </p:nvSpPr>
          <p:spPr bwMode="auto">
            <a:xfrm rot="-5388437">
              <a:off x="4382" y="3109"/>
              <a:ext cx="0" cy="27"/>
            </a:xfrm>
            <a:custGeom>
              <a:avLst/>
              <a:gdLst>
                <a:gd name="T0" fmla="*/ 7 h 29"/>
                <a:gd name="T1" fmla="*/ 7 h 29"/>
                <a:gd name="T2" fmla="*/ 7 h 29"/>
                <a:gd name="T3" fmla="*/ 7 h 29"/>
                <a:gd name="T4" fmla="*/ 7 h 29"/>
                <a:gd name="T5" fmla="*/ 7 h 29"/>
                <a:gd name="T6" fmla="*/ 7 h 29"/>
                <a:gd name="T7" fmla="*/ 7 h 29"/>
                <a:gd name="T8" fmla="*/ 7 h 29"/>
                <a:gd name="T9" fmla="*/ 7 h 29"/>
                <a:gd name="T10" fmla="*/ 7 h 29"/>
                <a:gd name="T11" fmla="*/ 7 h 29"/>
                <a:gd name="T12" fmla="*/ 7 h 29"/>
                <a:gd name="T13" fmla="*/ 7 h 29"/>
                <a:gd name="T14" fmla="*/ 7 h 29"/>
                <a:gd name="T15" fmla="*/ 7 h 29"/>
                <a:gd name="T16" fmla="*/ 7 h 29"/>
                <a:gd name="T17" fmla="*/ 7 h 29"/>
                <a:gd name="T18" fmla="*/ 7 h 29"/>
                <a:gd name="T19" fmla="*/ 7 h 29"/>
                <a:gd name="T20" fmla="*/ 7 h 29"/>
                <a:gd name="T21" fmla="*/ 7 h 29"/>
                <a:gd name="T22" fmla="*/ 7 h 29"/>
                <a:gd name="T23" fmla="*/ 7 h 29"/>
                <a:gd name="T24" fmla="*/ 7 h 29"/>
                <a:gd name="T25" fmla="*/ 7 h 29"/>
                <a:gd name="T26" fmla="*/ 7 h 29"/>
                <a:gd name="T27" fmla="*/ 7 h 29"/>
                <a:gd name="T28" fmla="*/ 7 h 29"/>
                <a:gd name="T29" fmla="*/ 7 h 29"/>
                <a:gd name="T30" fmla="*/ 7 h 29"/>
                <a:gd name="T31" fmla="*/ 7 h 29"/>
                <a:gd name="T32" fmla="*/ 7 h 29"/>
                <a:gd name="T33" fmla="*/ 7 h 29"/>
                <a:gd name="T34" fmla="*/ 7 h 29"/>
                <a:gd name="T35" fmla="*/ 7 h 29"/>
                <a:gd name="T36" fmla="*/ 7 h 29"/>
                <a:gd name="T37" fmla="*/ 7 h 29"/>
                <a:gd name="T38" fmla="*/ 7 h 29"/>
                <a:gd name="T39" fmla="*/ 7 h 29"/>
                <a:gd name="T40" fmla="*/ 7 h 29"/>
                <a:gd name="T41" fmla="*/ 7 h 29"/>
                <a:gd name="T42" fmla="*/ 7 h 29"/>
                <a:gd name="T43" fmla="*/ 7 h 29"/>
                <a:gd name="T44" fmla="*/ 7 h 29"/>
                <a:gd name="T45" fmla="*/ 7 h 29"/>
                <a:gd name="T46" fmla="*/ 7 h 29"/>
                <a:gd name="T47" fmla="*/ 0 h 29"/>
                <a:gd name="T48" fmla="*/ 0 h 29"/>
                <a:gd name="T49" fmla="*/ 0 h 29"/>
                <a:gd name="T50" fmla="*/ 0 h 29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h 29"/>
                <a:gd name="T103" fmla="*/ 29 h 29"/>
              </a:gdLst>
              <a:ahLst/>
              <a:cxnLst>
                <a:cxn ang="T51">
                  <a:pos x="0" y="T0"/>
                </a:cxn>
                <a:cxn ang="T52">
                  <a:pos x="0" y="T1"/>
                </a:cxn>
                <a:cxn ang="T53">
                  <a:pos x="0" y="T2"/>
                </a:cxn>
                <a:cxn ang="T54">
                  <a:pos x="0" y="T3"/>
                </a:cxn>
                <a:cxn ang="T55">
                  <a:pos x="0" y="T4"/>
                </a:cxn>
                <a:cxn ang="T56">
                  <a:pos x="0" y="T5"/>
                </a:cxn>
                <a:cxn ang="T57">
                  <a:pos x="0" y="T6"/>
                </a:cxn>
                <a:cxn ang="T58">
                  <a:pos x="0" y="T7"/>
                </a:cxn>
                <a:cxn ang="T59">
                  <a:pos x="0" y="T8"/>
                </a:cxn>
                <a:cxn ang="T60">
                  <a:pos x="0" y="T9"/>
                </a:cxn>
                <a:cxn ang="T61">
                  <a:pos x="0" y="T10"/>
                </a:cxn>
                <a:cxn ang="T62">
                  <a:pos x="0" y="T11"/>
                </a:cxn>
                <a:cxn ang="T63">
                  <a:pos x="0" y="T12"/>
                </a:cxn>
                <a:cxn ang="T64">
                  <a:pos x="0" y="T13"/>
                </a:cxn>
                <a:cxn ang="T65">
                  <a:pos x="0" y="T14"/>
                </a:cxn>
                <a:cxn ang="T66">
                  <a:pos x="0" y="T15"/>
                </a:cxn>
                <a:cxn ang="T67">
                  <a:pos x="0" y="T16"/>
                </a:cxn>
                <a:cxn ang="T68">
                  <a:pos x="0" y="T17"/>
                </a:cxn>
                <a:cxn ang="T69">
                  <a:pos x="0" y="T18"/>
                </a:cxn>
                <a:cxn ang="T70">
                  <a:pos x="0" y="T19"/>
                </a:cxn>
                <a:cxn ang="T71">
                  <a:pos x="0" y="T20"/>
                </a:cxn>
                <a:cxn ang="T72">
                  <a:pos x="0" y="T21"/>
                </a:cxn>
                <a:cxn ang="T73">
                  <a:pos x="0" y="T22"/>
                </a:cxn>
                <a:cxn ang="T74">
                  <a:pos x="0" y="T23"/>
                </a:cxn>
                <a:cxn ang="T75">
                  <a:pos x="0" y="T24"/>
                </a:cxn>
                <a:cxn ang="T76">
                  <a:pos x="0" y="T25"/>
                </a:cxn>
                <a:cxn ang="T77">
                  <a:pos x="0" y="T26"/>
                </a:cxn>
                <a:cxn ang="T78">
                  <a:pos x="0" y="T27"/>
                </a:cxn>
                <a:cxn ang="T79">
                  <a:pos x="0" y="T28"/>
                </a:cxn>
                <a:cxn ang="T80">
                  <a:pos x="0" y="T29"/>
                </a:cxn>
                <a:cxn ang="T81">
                  <a:pos x="0" y="T30"/>
                </a:cxn>
                <a:cxn ang="T82">
                  <a:pos x="0" y="T31"/>
                </a:cxn>
                <a:cxn ang="T83">
                  <a:pos x="0" y="T32"/>
                </a:cxn>
                <a:cxn ang="T84">
                  <a:pos x="0" y="T33"/>
                </a:cxn>
                <a:cxn ang="T85">
                  <a:pos x="0" y="T34"/>
                </a:cxn>
                <a:cxn ang="T86">
                  <a:pos x="0" y="T35"/>
                </a:cxn>
                <a:cxn ang="T87">
                  <a:pos x="0" y="T36"/>
                </a:cxn>
                <a:cxn ang="T88">
                  <a:pos x="0" y="T37"/>
                </a:cxn>
                <a:cxn ang="T89">
                  <a:pos x="0" y="T38"/>
                </a:cxn>
                <a:cxn ang="T90">
                  <a:pos x="0" y="T39"/>
                </a:cxn>
                <a:cxn ang="T91">
                  <a:pos x="0" y="T40"/>
                </a:cxn>
                <a:cxn ang="T92">
                  <a:pos x="0" y="T41"/>
                </a:cxn>
                <a:cxn ang="T93">
                  <a:pos x="0" y="T42"/>
                </a:cxn>
                <a:cxn ang="T94">
                  <a:pos x="0" y="T43"/>
                </a:cxn>
                <a:cxn ang="T95">
                  <a:pos x="0" y="T44"/>
                </a:cxn>
                <a:cxn ang="T96">
                  <a:pos x="0" y="T45"/>
                </a:cxn>
                <a:cxn ang="T97">
                  <a:pos x="0" y="T46"/>
                </a:cxn>
                <a:cxn ang="T98">
                  <a:pos x="0" y="T47"/>
                </a:cxn>
                <a:cxn ang="T99">
                  <a:pos x="0" y="T48"/>
                </a:cxn>
                <a:cxn ang="T100">
                  <a:pos x="0" y="T49"/>
                </a:cxn>
                <a:cxn ang="T101">
                  <a:pos x="0" y="T50"/>
                </a:cxn>
              </a:cxnLst>
              <a:rect l="0" t="T102" r="0" b="T103"/>
              <a:pathLst>
                <a:path h="29">
                  <a:moveTo>
                    <a:pt x="0" y="29"/>
                  </a:moveTo>
                  <a:lnTo>
                    <a:pt x="0" y="29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26" name="Freeform 591"/>
            <p:cNvSpPr>
              <a:spLocks/>
            </p:cNvSpPr>
            <p:nvPr/>
          </p:nvSpPr>
          <p:spPr bwMode="auto">
            <a:xfrm rot="-5388437">
              <a:off x="4355" y="3109"/>
              <a:ext cx="8" cy="18"/>
            </a:xfrm>
            <a:custGeom>
              <a:avLst/>
              <a:gdLst>
                <a:gd name="T0" fmla="*/ 0 w 12"/>
                <a:gd name="T1" fmla="*/ 9 h 19"/>
                <a:gd name="T2" fmla="*/ 0 w 12"/>
                <a:gd name="T3" fmla="*/ 9 h 19"/>
                <a:gd name="T4" fmla="*/ 0 w 12"/>
                <a:gd name="T5" fmla="*/ 9 h 19"/>
                <a:gd name="T6" fmla="*/ 0 w 12"/>
                <a:gd name="T7" fmla="*/ 9 h 19"/>
                <a:gd name="T8" fmla="*/ 0 w 12"/>
                <a:gd name="T9" fmla="*/ 9 h 19"/>
                <a:gd name="T10" fmla="*/ 0 w 12"/>
                <a:gd name="T11" fmla="*/ 9 h 19"/>
                <a:gd name="T12" fmla="*/ 0 w 12"/>
                <a:gd name="T13" fmla="*/ 9 h 19"/>
                <a:gd name="T14" fmla="*/ 0 w 12"/>
                <a:gd name="T15" fmla="*/ 9 h 19"/>
                <a:gd name="T16" fmla="*/ 0 w 12"/>
                <a:gd name="T17" fmla="*/ 9 h 19"/>
                <a:gd name="T18" fmla="*/ 0 w 12"/>
                <a:gd name="T19" fmla="*/ 9 h 19"/>
                <a:gd name="T20" fmla="*/ 0 w 12"/>
                <a:gd name="T21" fmla="*/ 9 h 19"/>
                <a:gd name="T22" fmla="*/ 0 w 12"/>
                <a:gd name="T23" fmla="*/ 9 h 19"/>
                <a:gd name="T24" fmla="*/ 1 w 12"/>
                <a:gd name="T25" fmla="*/ 9 h 19"/>
                <a:gd name="T26" fmla="*/ 1 w 12"/>
                <a:gd name="T27" fmla="*/ 9 h 19"/>
                <a:gd name="T28" fmla="*/ 1 w 12"/>
                <a:gd name="T29" fmla="*/ 9 h 19"/>
                <a:gd name="T30" fmla="*/ 1 w 12"/>
                <a:gd name="T31" fmla="*/ 9 h 19"/>
                <a:gd name="T32" fmla="*/ 1 w 12"/>
                <a:gd name="T33" fmla="*/ 9 h 19"/>
                <a:gd name="T34" fmla="*/ 1 w 12"/>
                <a:gd name="T35" fmla="*/ 9 h 19"/>
                <a:gd name="T36" fmla="*/ 1 w 12"/>
                <a:gd name="T37" fmla="*/ 9 h 19"/>
                <a:gd name="T38" fmla="*/ 1 w 12"/>
                <a:gd name="T39" fmla="*/ 9 h 19"/>
                <a:gd name="T40" fmla="*/ 1 w 12"/>
                <a:gd name="T41" fmla="*/ 9 h 19"/>
                <a:gd name="T42" fmla="*/ 1 w 12"/>
                <a:gd name="T43" fmla="*/ 9 h 19"/>
                <a:gd name="T44" fmla="*/ 1 w 12"/>
                <a:gd name="T45" fmla="*/ 9 h 19"/>
                <a:gd name="T46" fmla="*/ 1 w 12"/>
                <a:gd name="T47" fmla="*/ 9 h 19"/>
                <a:gd name="T48" fmla="*/ 1 w 12"/>
                <a:gd name="T49" fmla="*/ 9 h 19"/>
                <a:gd name="T50" fmla="*/ 1 w 12"/>
                <a:gd name="T51" fmla="*/ 9 h 19"/>
                <a:gd name="T52" fmla="*/ 1 w 12"/>
                <a:gd name="T53" fmla="*/ 9 h 19"/>
                <a:gd name="T54" fmla="*/ 1 w 12"/>
                <a:gd name="T55" fmla="*/ 9 h 19"/>
                <a:gd name="T56" fmla="*/ 1 w 12"/>
                <a:gd name="T57" fmla="*/ 9 h 19"/>
                <a:gd name="T58" fmla="*/ 1 w 12"/>
                <a:gd name="T59" fmla="*/ 9 h 19"/>
                <a:gd name="T60" fmla="*/ 1 w 12"/>
                <a:gd name="T61" fmla="*/ 9 h 19"/>
                <a:gd name="T62" fmla="*/ 1 w 12"/>
                <a:gd name="T63" fmla="*/ 9 h 19"/>
                <a:gd name="T64" fmla="*/ 1 w 12"/>
                <a:gd name="T65" fmla="*/ 9 h 19"/>
                <a:gd name="T66" fmla="*/ 1 w 12"/>
                <a:gd name="T67" fmla="*/ 0 h 19"/>
                <a:gd name="T68" fmla="*/ 1 w 12"/>
                <a:gd name="T69" fmla="*/ 0 h 19"/>
                <a:gd name="T70" fmla="*/ 1 w 12"/>
                <a:gd name="T71" fmla="*/ 0 h 19"/>
                <a:gd name="T72" fmla="*/ 1 w 12"/>
                <a:gd name="T73" fmla="*/ 0 h 19"/>
                <a:gd name="T74" fmla="*/ 1 w 12"/>
                <a:gd name="T75" fmla="*/ 0 h 19"/>
                <a:gd name="T76" fmla="*/ 1 w 12"/>
                <a:gd name="T77" fmla="*/ 0 h 19"/>
                <a:gd name="T78" fmla="*/ 1 w 12"/>
                <a:gd name="T79" fmla="*/ 0 h 19"/>
                <a:gd name="T80" fmla="*/ 1 w 12"/>
                <a:gd name="T81" fmla="*/ 0 h 19"/>
                <a:gd name="T82" fmla="*/ 1 w 12"/>
                <a:gd name="T83" fmla="*/ 0 h 19"/>
                <a:gd name="T84" fmla="*/ 1 w 12"/>
                <a:gd name="T85" fmla="*/ 0 h 19"/>
                <a:gd name="T86" fmla="*/ 1 w 12"/>
                <a:gd name="T87" fmla="*/ 0 h 19"/>
                <a:gd name="T88" fmla="*/ 1 w 12"/>
                <a:gd name="T89" fmla="*/ 0 h 19"/>
                <a:gd name="T90" fmla="*/ 1 w 12"/>
                <a:gd name="T91" fmla="*/ 0 h 19"/>
                <a:gd name="T92" fmla="*/ 1 w 12"/>
                <a:gd name="T93" fmla="*/ 0 h 19"/>
                <a:gd name="T94" fmla="*/ 1 w 12"/>
                <a:gd name="T95" fmla="*/ 0 h 19"/>
                <a:gd name="T96" fmla="*/ 1 w 12"/>
                <a:gd name="T97" fmla="*/ 0 h 19"/>
                <a:gd name="T98" fmla="*/ 1 w 12"/>
                <a:gd name="T99" fmla="*/ 0 h 19"/>
                <a:gd name="T100" fmla="*/ 1 w 12"/>
                <a:gd name="T101" fmla="*/ 0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9"/>
                <a:gd name="T155" fmla="*/ 12 w 12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9">
                  <a:moveTo>
                    <a:pt x="0" y="19"/>
                  </a:moveTo>
                  <a:lnTo>
                    <a:pt x="0" y="19"/>
                  </a:lnTo>
                  <a:lnTo>
                    <a:pt x="12" y="19"/>
                  </a:lnTo>
                  <a:lnTo>
                    <a:pt x="12" y="9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27" name="Freeform 592"/>
            <p:cNvSpPr>
              <a:spLocks/>
            </p:cNvSpPr>
            <p:nvPr/>
          </p:nvSpPr>
          <p:spPr bwMode="auto">
            <a:xfrm rot="-5388437">
              <a:off x="4332" y="3095"/>
              <a:ext cx="9" cy="27"/>
            </a:xfrm>
            <a:custGeom>
              <a:avLst/>
              <a:gdLst>
                <a:gd name="T0" fmla="*/ 0 w 12"/>
                <a:gd name="T1" fmla="*/ 5 h 30"/>
                <a:gd name="T2" fmla="*/ 0 w 12"/>
                <a:gd name="T3" fmla="*/ 5 h 30"/>
                <a:gd name="T4" fmla="*/ 0 w 12"/>
                <a:gd name="T5" fmla="*/ 5 h 30"/>
                <a:gd name="T6" fmla="*/ 0 w 12"/>
                <a:gd name="T7" fmla="*/ 5 h 30"/>
                <a:gd name="T8" fmla="*/ 0 w 12"/>
                <a:gd name="T9" fmla="*/ 5 h 30"/>
                <a:gd name="T10" fmla="*/ 0 w 12"/>
                <a:gd name="T11" fmla="*/ 5 h 30"/>
                <a:gd name="T12" fmla="*/ 0 w 12"/>
                <a:gd name="T13" fmla="*/ 5 h 30"/>
                <a:gd name="T14" fmla="*/ 0 w 12"/>
                <a:gd name="T15" fmla="*/ 5 h 30"/>
                <a:gd name="T16" fmla="*/ 0 w 12"/>
                <a:gd name="T17" fmla="*/ 5 h 30"/>
                <a:gd name="T18" fmla="*/ 0 w 12"/>
                <a:gd name="T19" fmla="*/ 5 h 30"/>
                <a:gd name="T20" fmla="*/ 0 w 12"/>
                <a:gd name="T21" fmla="*/ 5 h 30"/>
                <a:gd name="T22" fmla="*/ 0 w 12"/>
                <a:gd name="T23" fmla="*/ 5 h 30"/>
                <a:gd name="T24" fmla="*/ 0 w 12"/>
                <a:gd name="T25" fmla="*/ 5 h 30"/>
                <a:gd name="T26" fmla="*/ 0 w 12"/>
                <a:gd name="T27" fmla="*/ 5 h 30"/>
                <a:gd name="T28" fmla="*/ 0 w 12"/>
                <a:gd name="T29" fmla="*/ 5 h 30"/>
                <a:gd name="T30" fmla="*/ 0 w 12"/>
                <a:gd name="T31" fmla="*/ 5 h 30"/>
                <a:gd name="T32" fmla="*/ 0 w 12"/>
                <a:gd name="T33" fmla="*/ 5 h 30"/>
                <a:gd name="T34" fmla="*/ 0 w 12"/>
                <a:gd name="T35" fmla="*/ 5 h 30"/>
                <a:gd name="T36" fmla="*/ 0 w 12"/>
                <a:gd name="T37" fmla="*/ 5 h 30"/>
                <a:gd name="T38" fmla="*/ 0 w 12"/>
                <a:gd name="T39" fmla="*/ 5 h 30"/>
                <a:gd name="T40" fmla="*/ 0 w 12"/>
                <a:gd name="T41" fmla="*/ 5 h 30"/>
                <a:gd name="T42" fmla="*/ 0 w 12"/>
                <a:gd name="T43" fmla="*/ 5 h 30"/>
                <a:gd name="T44" fmla="*/ 0 w 12"/>
                <a:gd name="T45" fmla="*/ 5 h 30"/>
                <a:gd name="T46" fmla="*/ 0 w 12"/>
                <a:gd name="T47" fmla="*/ 5 h 30"/>
                <a:gd name="T48" fmla="*/ 0 w 12"/>
                <a:gd name="T49" fmla="*/ 5 h 30"/>
                <a:gd name="T50" fmla="*/ 0 w 12"/>
                <a:gd name="T51" fmla="*/ 5 h 30"/>
                <a:gd name="T52" fmla="*/ 0 w 12"/>
                <a:gd name="T53" fmla="*/ 5 h 30"/>
                <a:gd name="T54" fmla="*/ 0 w 12"/>
                <a:gd name="T55" fmla="*/ 5 h 30"/>
                <a:gd name="T56" fmla="*/ 0 w 12"/>
                <a:gd name="T57" fmla="*/ 5 h 30"/>
                <a:gd name="T58" fmla="*/ 2 w 12"/>
                <a:gd name="T59" fmla="*/ 5 h 30"/>
                <a:gd name="T60" fmla="*/ 2 w 12"/>
                <a:gd name="T61" fmla="*/ 5 h 30"/>
                <a:gd name="T62" fmla="*/ 2 w 12"/>
                <a:gd name="T63" fmla="*/ 5 h 30"/>
                <a:gd name="T64" fmla="*/ 2 w 12"/>
                <a:gd name="T65" fmla="*/ 5 h 30"/>
                <a:gd name="T66" fmla="*/ 2 w 12"/>
                <a:gd name="T67" fmla="*/ 5 h 30"/>
                <a:gd name="T68" fmla="*/ 2 w 12"/>
                <a:gd name="T69" fmla="*/ 5 h 30"/>
                <a:gd name="T70" fmla="*/ 2 w 12"/>
                <a:gd name="T71" fmla="*/ 5 h 30"/>
                <a:gd name="T72" fmla="*/ 2 w 12"/>
                <a:gd name="T73" fmla="*/ 5 h 30"/>
                <a:gd name="T74" fmla="*/ 2 w 12"/>
                <a:gd name="T75" fmla="*/ 0 h 30"/>
                <a:gd name="T76" fmla="*/ 2 w 12"/>
                <a:gd name="T77" fmla="*/ 0 h 30"/>
                <a:gd name="T78" fmla="*/ 2 w 12"/>
                <a:gd name="T79" fmla="*/ 0 h 30"/>
                <a:gd name="T80" fmla="*/ 2 w 12"/>
                <a:gd name="T81" fmla="*/ 0 h 30"/>
                <a:gd name="T82" fmla="*/ 2 w 12"/>
                <a:gd name="T83" fmla="*/ 0 h 30"/>
                <a:gd name="T84" fmla="*/ 2 w 12"/>
                <a:gd name="T85" fmla="*/ 0 h 30"/>
                <a:gd name="T86" fmla="*/ 2 w 12"/>
                <a:gd name="T87" fmla="*/ 0 h 30"/>
                <a:gd name="T88" fmla="*/ 2 w 12"/>
                <a:gd name="T89" fmla="*/ 0 h 30"/>
                <a:gd name="T90" fmla="*/ 2 w 12"/>
                <a:gd name="T91" fmla="*/ 0 h 30"/>
                <a:gd name="T92" fmla="*/ 2 w 12"/>
                <a:gd name="T93" fmla="*/ 0 h 30"/>
                <a:gd name="T94" fmla="*/ 2 w 12"/>
                <a:gd name="T95" fmla="*/ 0 h 30"/>
                <a:gd name="T96" fmla="*/ 2 w 12"/>
                <a:gd name="T97" fmla="*/ 0 h 30"/>
                <a:gd name="T98" fmla="*/ 2 w 12"/>
                <a:gd name="T99" fmla="*/ 0 h 30"/>
                <a:gd name="T100" fmla="*/ 2 w 12"/>
                <a:gd name="T101" fmla="*/ 0 h 3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30"/>
                <a:gd name="T155" fmla="*/ 12 w 12"/>
                <a:gd name="T156" fmla="*/ 30 h 3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30">
                  <a:moveTo>
                    <a:pt x="0" y="30"/>
                  </a:moveTo>
                  <a:lnTo>
                    <a:pt x="0" y="20"/>
                  </a:lnTo>
                  <a:lnTo>
                    <a:pt x="0" y="10"/>
                  </a:lnTo>
                  <a:lnTo>
                    <a:pt x="12" y="10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28" name="Freeform 593"/>
            <p:cNvSpPr>
              <a:spLocks/>
            </p:cNvSpPr>
            <p:nvPr/>
          </p:nvSpPr>
          <p:spPr bwMode="auto">
            <a:xfrm rot="-5388437">
              <a:off x="4306" y="3087"/>
              <a:ext cx="8" cy="27"/>
            </a:xfrm>
            <a:custGeom>
              <a:avLst/>
              <a:gdLst>
                <a:gd name="T0" fmla="*/ 0 w 11"/>
                <a:gd name="T1" fmla="*/ 7 h 29"/>
                <a:gd name="T2" fmla="*/ 0 w 11"/>
                <a:gd name="T3" fmla="*/ 7 h 29"/>
                <a:gd name="T4" fmla="*/ 0 w 11"/>
                <a:gd name="T5" fmla="*/ 7 h 29"/>
                <a:gd name="T6" fmla="*/ 0 w 11"/>
                <a:gd name="T7" fmla="*/ 7 h 29"/>
                <a:gd name="T8" fmla="*/ 0 w 11"/>
                <a:gd name="T9" fmla="*/ 7 h 29"/>
                <a:gd name="T10" fmla="*/ 0 w 11"/>
                <a:gd name="T11" fmla="*/ 7 h 29"/>
                <a:gd name="T12" fmla="*/ 0 w 11"/>
                <a:gd name="T13" fmla="*/ 7 h 29"/>
                <a:gd name="T14" fmla="*/ 0 w 11"/>
                <a:gd name="T15" fmla="*/ 7 h 29"/>
                <a:gd name="T16" fmla="*/ 0 w 11"/>
                <a:gd name="T17" fmla="*/ 7 h 29"/>
                <a:gd name="T18" fmla="*/ 0 w 11"/>
                <a:gd name="T19" fmla="*/ 7 h 29"/>
                <a:gd name="T20" fmla="*/ 0 w 11"/>
                <a:gd name="T21" fmla="*/ 7 h 29"/>
                <a:gd name="T22" fmla="*/ 0 w 11"/>
                <a:gd name="T23" fmla="*/ 7 h 29"/>
                <a:gd name="T24" fmla="*/ 0 w 11"/>
                <a:gd name="T25" fmla="*/ 7 h 29"/>
                <a:gd name="T26" fmla="*/ 0 w 11"/>
                <a:gd name="T27" fmla="*/ 7 h 29"/>
                <a:gd name="T28" fmla="*/ 0 w 11"/>
                <a:gd name="T29" fmla="*/ 7 h 29"/>
                <a:gd name="T30" fmla="*/ 0 w 11"/>
                <a:gd name="T31" fmla="*/ 7 h 29"/>
                <a:gd name="T32" fmla="*/ 0 w 11"/>
                <a:gd name="T33" fmla="*/ 7 h 29"/>
                <a:gd name="T34" fmla="*/ 0 w 11"/>
                <a:gd name="T35" fmla="*/ 7 h 29"/>
                <a:gd name="T36" fmla="*/ 0 w 11"/>
                <a:gd name="T37" fmla="*/ 7 h 29"/>
                <a:gd name="T38" fmla="*/ 0 w 11"/>
                <a:gd name="T39" fmla="*/ 7 h 29"/>
                <a:gd name="T40" fmla="*/ 0 w 11"/>
                <a:gd name="T41" fmla="*/ 7 h 29"/>
                <a:gd name="T42" fmla="*/ 0 w 11"/>
                <a:gd name="T43" fmla="*/ 7 h 29"/>
                <a:gd name="T44" fmla="*/ 0 w 11"/>
                <a:gd name="T45" fmla="*/ 7 h 29"/>
                <a:gd name="T46" fmla="*/ 0 w 11"/>
                <a:gd name="T47" fmla="*/ 7 h 29"/>
                <a:gd name="T48" fmla="*/ 0 w 11"/>
                <a:gd name="T49" fmla="*/ 7 h 29"/>
                <a:gd name="T50" fmla="*/ 0 w 11"/>
                <a:gd name="T51" fmla="*/ 7 h 29"/>
                <a:gd name="T52" fmla="*/ 0 w 11"/>
                <a:gd name="T53" fmla="*/ 7 h 29"/>
                <a:gd name="T54" fmla="*/ 0 w 11"/>
                <a:gd name="T55" fmla="*/ 7 h 29"/>
                <a:gd name="T56" fmla="*/ 0 w 11"/>
                <a:gd name="T57" fmla="*/ 7 h 29"/>
                <a:gd name="T58" fmla="*/ 0 w 11"/>
                <a:gd name="T59" fmla="*/ 7 h 29"/>
                <a:gd name="T60" fmla="*/ 0 w 11"/>
                <a:gd name="T61" fmla="*/ 7 h 29"/>
                <a:gd name="T62" fmla="*/ 0 w 11"/>
                <a:gd name="T63" fmla="*/ 7 h 29"/>
                <a:gd name="T64" fmla="*/ 0 w 11"/>
                <a:gd name="T65" fmla="*/ 7 h 29"/>
                <a:gd name="T66" fmla="*/ 0 w 11"/>
                <a:gd name="T67" fmla="*/ 7 h 29"/>
                <a:gd name="T68" fmla="*/ 0 w 11"/>
                <a:gd name="T69" fmla="*/ 7 h 29"/>
                <a:gd name="T70" fmla="*/ 0 w 11"/>
                <a:gd name="T71" fmla="*/ 7 h 29"/>
                <a:gd name="T72" fmla="*/ 0 w 11"/>
                <a:gd name="T73" fmla="*/ 7 h 29"/>
                <a:gd name="T74" fmla="*/ 0 w 11"/>
                <a:gd name="T75" fmla="*/ 7 h 29"/>
                <a:gd name="T76" fmla="*/ 0 w 11"/>
                <a:gd name="T77" fmla="*/ 7 h 29"/>
                <a:gd name="T78" fmla="*/ 0 w 11"/>
                <a:gd name="T79" fmla="*/ 7 h 29"/>
                <a:gd name="T80" fmla="*/ 0 w 11"/>
                <a:gd name="T81" fmla="*/ 7 h 29"/>
                <a:gd name="T82" fmla="*/ 0 w 11"/>
                <a:gd name="T83" fmla="*/ 7 h 29"/>
                <a:gd name="T84" fmla="*/ 0 w 11"/>
                <a:gd name="T85" fmla="*/ 7 h 29"/>
                <a:gd name="T86" fmla="*/ 0 w 11"/>
                <a:gd name="T87" fmla="*/ 7 h 29"/>
                <a:gd name="T88" fmla="*/ 0 w 11"/>
                <a:gd name="T89" fmla="*/ 0 h 29"/>
                <a:gd name="T90" fmla="*/ 0 w 11"/>
                <a:gd name="T91" fmla="*/ 0 h 29"/>
                <a:gd name="T92" fmla="*/ 1 w 11"/>
                <a:gd name="T93" fmla="*/ 0 h 29"/>
                <a:gd name="T94" fmla="*/ 1 w 11"/>
                <a:gd name="T95" fmla="*/ 0 h 29"/>
                <a:gd name="T96" fmla="*/ 1 w 11"/>
                <a:gd name="T97" fmla="*/ 0 h 29"/>
                <a:gd name="T98" fmla="*/ 1 w 11"/>
                <a:gd name="T99" fmla="*/ 0 h 29"/>
                <a:gd name="T100" fmla="*/ 1 w 11"/>
                <a:gd name="T101" fmla="*/ 0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29"/>
                <a:gd name="T155" fmla="*/ 11 w 11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29">
                  <a:moveTo>
                    <a:pt x="0" y="29"/>
                  </a:moveTo>
                  <a:lnTo>
                    <a:pt x="0" y="29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29" name="Freeform 594"/>
            <p:cNvSpPr>
              <a:spLocks/>
            </p:cNvSpPr>
            <p:nvPr/>
          </p:nvSpPr>
          <p:spPr bwMode="auto">
            <a:xfrm rot="-5388437">
              <a:off x="4286" y="3087"/>
              <a:ext cx="1" cy="18"/>
            </a:xfrm>
            <a:custGeom>
              <a:avLst/>
              <a:gdLst>
                <a:gd name="T0" fmla="*/ 0 w 1"/>
                <a:gd name="T1" fmla="*/ 9 h 19"/>
                <a:gd name="T2" fmla="*/ 0 w 1"/>
                <a:gd name="T3" fmla="*/ 9 h 19"/>
                <a:gd name="T4" fmla="*/ 0 w 1"/>
                <a:gd name="T5" fmla="*/ 9 h 19"/>
                <a:gd name="T6" fmla="*/ 0 w 1"/>
                <a:gd name="T7" fmla="*/ 9 h 19"/>
                <a:gd name="T8" fmla="*/ 0 w 1"/>
                <a:gd name="T9" fmla="*/ 9 h 19"/>
                <a:gd name="T10" fmla="*/ 0 w 1"/>
                <a:gd name="T11" fmla="*/ 9 h 19"/>
                <a:gd name="T12" fmla="*/ 0 w 1"/>
                <a:gd name="T13" fmla="*/ 9 h 19"/>
                <a:gd name="T14" fmla="*/ 0 w 1"/>
                <a:gd name="T15" fmla="*/ 9 h 19"/>
                <a:gd name="T16" fmla="*/ 0 w 1"/>
                <a:gd name="T17" fmla="*/ 9 h 19"/>
                <a:gd name="T18" fmla="*/ 0 w 1"/>
                <a:gd name="T19" fmla="*/ 9 h 19"/>
                <a:gd name="T20" fmla="*/ 0 w 1"/>
                <a:gd name="T21" fmla="*/ 9 h 19"/>
                <a:gd name="T22" fmla="*/ 0 w 1"/>
                <a:gd name="T23" fmla="*/ 9 h 19"/>
                <a:gd name="T24" fmla="*/ 0 w 1"/>
                <a:gd name="T25" fmla="*/ 9 h 19"/>
                <a:gd name="T26" fmla="*/ 0 w 1"/>
                <a:gd name="T27" fmla="*/ 9 h 19"/>
                <a:gd name="T28" fmla="*/ 0 w 1"/>
                <a:gd name="T29" fmla="*/ 9 h 19"/>
                <a:gd name="T30" fmla="*/ 0 w 1"/>
                <a:gd name="T31" fmla="*/ 9 h 19"/>
                <a:gd name="T32" fmla="*/ 0 w 1"/>
                <a:gd name="T33" fmla="*/ 9 h 19"/>
                <a:gd name="T34" fmla="*/ 0 w 1"/>
                <a:gd name="T35" fmla="*/ 9 h 19"/>
                <a:gd name="T36" fmla="*/ 0 w 1"/>
                <a:gd name="T37" fmla="*/ 9 h 19"/>
                <a:gd name="T38" fmla="*/ 0 w 1"/>
                <a:gd name="T39" fmla="*/ 9 h 19"/>
                <a:gd name="T40" fmla="*/ 0 w 1"/>
                <a:gd name="T41" fmla="*/ 9 h 19"/>
                <a:gd name="T42" fmla="*/ 0 w 1"/>
                <a:gd name="T43" fmla="*/ 9 h 19"/>
                <a:gd name="T44" fmla="*/ 0 w 1"/>
                <a:gd name="T45" fmla="*/ 9 h 19"/>
                <a:gd name="T46" fmla="*/ 0 w 1"/>
                <a:gd name="T47" fmla="*/ 9 h 19"/>
                <a:gd name="T48" fmla="*/ 0 w 1"/>
                <a:gd name="T49" fmla="*/ 9 h 19"/>
                <a:gd name="T50" fmla="*/ 0 w 1"/>
                <a:gd name="T51" fmla="*/ 9 h 19"/>
                <a:gd name="T52" fmla="*/ 0 w 1"/>
                <a:gd name="T53" fmla="*/ 9 h 19"/>
                <a:gd name="T54" fmla="*/ 0 w 1"/>
                <a:gd name="T55" fmla="*/ 9 h 19"/>
                <a:gd name="T56" fmla="*/ 0 w 1"/>
                <a:gd name="T57" fmla="*/ 9 h 19"/>
                <a:gd name="T58" fmla="*/ 0 w 1"/>
                <a:gd name="T59" fmla="*/ 9 h 19"/>
                <a:gd name="T60" fmla="*/ 0 w 1"/>
                <a:gd name="T61" fmla="*/ 9 h 19"/>
                <a:gd name="T62" fmla="*/ 0 w 1"/>
                <a:gd name="T63" fmla="*/ 9 h 19"/>
                <a:gd name="T64" fmla="*/ 0 w 1"/>
                <a:gd name="T65" fmla="*/ 9 h 19"/>
                <a:gd name="T66" fmla="*/ 0 w 1"/>
                <a:gd name="T67" fmla="*/ 9 h 19"/>
                <a:gd name="T68" fmla="*/ 0 w 1"/>
                <a:gd name="T69" fmla="*/ 9 h 19"/>
                <a:gd name="T70" fmla="*/ 0 w 1"/>
                <a:gd name="T71" fmla="*/ 9 h 19"/>
                <a:gd name="T72" fmla="*/ 0 w 1"/>
                <a:gd name="T73" fmla="*/ 0 h 19"/>
                <a:gd name="T74" fmla="*/ 0 w 1"/>
                <a:gd name="T75" fmla="*/ 0 h 19"/>
                <a:gd name="T76" fmla="*/ 0 w 1"/>
                <a:gd name="T77" fmla="*/ 0 h 19"/>
                <a:gd name="T78" fmla="*/ 0 w 1"/>
                <a:gd name="T79" fmla="*/ 0 h 19"/>
                <a:gd name="T80" fmla="*/ 0 w 1"/>
                <a:gd name="T81" fmla="*/ 0 h 19"/>
                <a:gd name="T82" fmla="*/ 0 w 1"/>
                <a:gd name="T83" fmla="*/ 0 h 19"/>
                <a:gd name="T84" fmla="*/ 0 w 1"/>
                <a:gd name="T85" fmla="*/ 0 h 19"/>
                <a:gd name="T86" fmla="*/ 0 w 1"/>
                <a:gd name="T87" fmla="*/ 0 h 19"/>
                <a:gd name="T88" fmla="*/ 0 w 1"/>
                <a:gd name="T89" fmla="*/ 0 h 19"/>
                <a:gd name="T90" fmla="*/ 0 w 1"/>
                <a:gd name="T91" fmla="*/ 0 h 19"/>
                <a:gd name="T92" fmla="*/ 0 w 1"/>
                <a:gd name="T93" fmla="*/ 0 h 19"/>
                <a:gd name="T94" fmla="*/ 0 w 1"/>
                <a:gd name="T95" fmla="*/ 0 h 19"/>
                <a:gd name="T96" fmla="*/ 0 w 1"/>
                <a:gd name="T97" fmla="*/ 0 h 19"/>
                <a:gd name="T98" fmla="*/ 0 w 1"/>
                <a:gd name="T99" fmla="*/ 0 h 19"/>
                <a:gd name="T100" fmla="*/ 0 w 1"/>
                <a:gd name="T101" fmla="*/ 0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"/>
                <a:gd name="T154" fmla="*/ 0 h 19"/>
                <a:gd name="T155" fmla="*/ 1 w 1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" h="19">
                  <a:moveTo>
                    <a:pt x="0" y="19"/>
                  </a:moveTo>
                  <a:lnTo>
                    <a:pt x="0" y="19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30" name="Freeform 595"/>
            <p:cNvSpPr>
              <a:spLocks/>
            </p:cNvSpPr>
            <p:nvPr/>
          </p:nvSpPr>
          <p:spPr bwMode="auto">
            <a:xfrm rot="-5388437">
              <a:off x="4265" y="3084"/>
              <a:ext cx="8" cy="18"/>
            </a:xfrm>
            <a:custGeom>
              <a:avLst/>
              <a:gdLst>
                <a:gd name="T0" fmla="*/ 0 w 12"/>
                <a:gd name="T1" fmla="*/ 5 h 20"/>
                <a:gd name="T2" fmla="*/ 0 w 12"/>
                <a:gd name="T3" fmla="*/ 5 h 20"/>
                <a:gd name="T4" fmla="*/ 0 w 12"/>
                <a:gd name="T5" fmla="*/ 5 h 20"/>
                <a:gd name="T6" fmla="*/ 0 w 12"/>
                <a:gd name="T7" fmla="*/ 5 h 20"/>
                <a:gd name="T8" fmla="*/ 0 w 12"/>
                <a:gd name="T9" fmla="*/ 5 h 20"/>
                <a:gd name="T10" fmla="*/ 0 w 12"/>
                <a:gd name="T11" fmla="*/ 5 h 20"/>
                <a:gd name="T12" fmla="*/ 0 w 12"/>
                <a:gd name="T13" fmla="*/ 5 h 20"/>
                <a:gd name="T14" fmla="*/ 0 w 12"/>
                <a:gd name="T15" fmla="*/ 5 h 20"/>
                <a:gd name="T16" fmla="*/ 0 w 12"/>
                <a:gd name="T17" fmla="*/ 5 h 20"/>
                <a:gd name="T18" fmla="*/ 0 w 12"/>
                <a:gd name="T19" fmla="*/ 5 h 20"/>
                <a:gd name="T20" fmla="*/ 0 w 12"/>
                <a:gd name="T21" fmla="*/ 5 h 20"/>
                <a:gd name="T22" fmla="*/ 0 w 12"/>
                <a:gd name="T23" fmla="*/ 5 h 20"/>
                <a:gd name="T24" fmla="*/ 0 w 12"/>
                <a:gd name="T25" fmla="*/ 5 h 20"/>
                <a:gd name="T26" fmla="*/ 1 w 12"/>
                <a:gd name="T27" fmla="*/ 5 h 20"/>
                <a:gd name="T28" fmla="*/ 1 w 12"/>
                <a:gd name="T29" fmla="*/ 5 h 20"/>
                <a:gd name="T30" fmla="*/ 1 w 12"/>
                <a:gd name="T31" fmla="*/ 5 h 20"/>
                <a:gd name="T32" fmla="*/ 1 w 12"/>
                <a:gd name="T33" fmla="*/ 5 h 20"/>
                <a:gd name="T34" fmla="*/ 1 w 12"/>
                <a:gd name="T35" fmla="*/ 5 h 20"/>
                <a:gd name="T36" fmla="*/ 1 w 12"/>
                <a:gd name="T37" fmla="*/ 5 h 20"/>
                <a:gd name="T38" fmla="*/ 1 w 12"/>
                <a:gd name="T39" fmla="*/ 5 h 20"/>
                <a:gd name="T40" fmla="*/ 1 w 12"/>
                <a:gd name="T41" fmla="*/ 5 h 20"/>
                <a:gd name="T42" fmla="*/ 1 w 12"/>
                <a:gd name="T43" fmla="*/ 5 h 20"/>
                <a:gd name="T44" fmla="*/ 1 w 12"/>
                <a:gd name="T45" fmla="*/ 5 h 20"/>
                <a:gd name="T46" fmla="*/ 1 w 12"/>
                <a:gd name="T47" fmla="*/ 5 h 20"/>
                <a:gd name="T48" fmla="*/ 1 w 12"/>
                <a:gd name="T49" fmla="*/ 5 h 20"/>
                <a:gd name="T50" fmla="*/ 1 w 12"/>
                <a:gd name="T51" fmla="*/ 5 h 20"/>
                <a:gd name="T52" fmla="*/ 1 w 12"/>
                <a:gd name="T53" fmla="*/ 5 h 20"/>
                <a:gd name="T54" fmla="*/ 1 w 12"/>
                <a:gd name="T55" fmla="*/ 5 h 20"/>
                <a:gd name="T56" fmla="*/ 1 w 12"/>
                <a:gd name="T57" fmla="*/ 5 h 20"/>
                <a:gd name="T58" fmla="*/ 1 w 12"/>
                <a:gd name="T59" fmla="*/ 5 h 20"/>
                <a:gd name="T60" fmla="*/ 1 w 12"/>
                <a:gd name="T61" fmla="*/ 5 h 20"/>
                <a:gd name="T62" fmla="*/ 1 w 12"/>
                <a:gd name="T63" fmla="*/ 5 h 20"/>
                <a:gd name="T64" fmla="*/ 1 w 12"/>
                <a:gd name="T65" fmla="*/ 0 h 20"/>
                <a:gd name="T66" fmla="*/ 1 w 12"/>
                <a:gd name="T67" fmla="*/ 0 h 20"/>
                <a:gd name="T68" fmla="*/ 1 w 12"/>
                <a:gd name="T69" fmla="*/ 0 h 20"/>
                <a:gd name="T70" fmla="*/ 1 w 12"/>
                <a:gd name="T71" fmla="*/ 0 h 20"/>
                <a:gd name="T72" fmla="*/ 1 w 12"/>
                <a:gd name="T73" fmla="*/ 0 h 20"/>
                <a:gd name="T74" fmla="*/ 1 w 12"/>
                <a:gd name="T75" fmla="*/ 0 h 20"/>
                <a:gd name="T76" fmla="*/ 1 w 12"/>
                <a:gd name="T77" fmla="*/ 0 h 20"/>
                <a:gd name="T78" fmla="*/ 1 w 12"/>
                <a:gd name="T79" fmla="*/ 0 h 20"/>
                <a:gd name="T80" fmla="*/ 1 w 12"/>
                <a:gd name="T81" fmla="*/ 0 h 20"/>
                <a:gd name="T82" fmla="*/ 1 w 12"/>
                <a:gd name="T83" fmla="*/ 0 h 20"/>
                <a:gd name="T84" fmla="*/ 1 w 12"/>
                <a:gd name="T85" fmla="*/ 0 h 20"/>
                <a:gd name="T86" fmla="*/ 1 w 12"/>
                <a:gd name="T87" fmla="*/ 0 h 20"/>
                <a:gd name="T88" fmla="*/ 1 w 12"/>
                <a:gd name="T89" fmla="*/ 0 h 20"/>
                <a:gd name="T90" fmla="*/ 1 w 12"/>
                <a:gd name="T91" fmla="*/ 0 h 20"/>
                <a:gd name="T92" fmla="*/ 1 w 12"/>
                <a:gd name="T93" fmla="*/ 0 h 20"/>
                <a:gd name="T94" fmla="*/ 1 w 12"/>
                <a:gd name="T95" fmla="*/ 0 h 20"/>
                <a:gd name="T96" fmla="*/ 1 w 12"/>
                <a:gd name="T97" fmla="*/ 0 h 20"/>
                <a:gd name="T98" fmla="*/ 1 w 12"/>
                <a:gd name="T99" fmla="*/ 0 h 20"/>
                <a:gd name="T100" fmla="*/ 1 w 12"/>
                <a:gd name="T101" fmla="*/ 0 h 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20"/>
                <a:gd name="T155" fmla="*/ 12 w 12"/>
                <a:gd name="T156" fmla="*/ 20 h 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20">
                  <a:moveTo>
                    <a:pt x="0" y="20"/>
                  </a:moveTo>
                  <a:lnTo>
                    <a:pt x="0" y="20"/>
                  </a:lnTo>
                  <a:lnTo>
                    <a:pt x="0" y="10"/>
                  </a:lnTo>
                  <a:lnTo>
                    <a:pt x="12" y="10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31" name="Freeform 596"/>
            <p:cNvSpPr>
              <a:spLocks/>
            </p:cNvSpPr>
            <p:nvPr/>
          </p:nvSpPr>
          <p:spPr bwMode="auto">
            <a:xfrm rot="-5388437">
              <a:off x="4247" y="3076"/>
              <a:ext cx="8" cy="18"/>
            </a:xfrm>
            <a:custGeom>
              <a:avLst/>
              <a:gdLst>
                <a:gd name="T0" fmla="*/ 0 w 11"/>
                <a:gd name="T1" fmla="*/ 9 h 19"/>
                <a:gd name="T2" fmla="*/ 0 w 11"/>
                <a:gd name="T3" fmla="*/ 9 h 19"/>
                <a:gd name="T4" fmla="*/ 0 w 11"/>
                <a:gd name="T5" fmla="*/ 9 h 19"/>
                <a:gd name="T6" fmla="*/ 0 w 11"/>
                <a:gd name="T7" fmla="*/ 9 h 19"/>
                <a:gd name="T8" fmla="*/ 0 w 11"/>
                <a:gd name="T9" fmla="*/ 9 h 19"/>
                <a:gd name="T10" fmla="*/ 0 w 11"/>
                <a:gd name="T11" fmla="*/ 9 h 19"/>
                <a:gd name="T12" fmla="*/ 0 w 11"/>
                <a:gd name="T13" fmla="*/ 9 h 19"/>
                <a:gd name="T14" fmla="*/ 0 w 11"/>
                <a:gd name="T15" fmla="*/ 9 h 19"/>
                <a:gd name="T16" fmla="*/ 0 w 11"/>
                <a:gd name="T17" fmla="*/ 9 h 19"/>
                <a:gd name="T18" fmla="*/ 0 w 11"/>
                <a:gd name="T19" fmla="*/ 9 h 19"/>
                <a:gd name="T20" fmla="*/ 0 w 11"/>
                <a:gd name="T21" fmla="*/ 9 h 19"/>
                <a:gd name="T22" fmla="*/ 0 w 11"/>
                <a:gd name="T23" fmla="*/ 9 h 19"/>
                <a:gd name="T24" fmla="*/ 0 w 11"/>
                <a:gd name="T25" fmla="*/ 9 h 19"/>
                <a:gd name="T26" fmla="*/ 0 w 11"/>
                <a:gd name="T27" fmla="*/ 9 h 19"/>
                <a:gd name="T28" fmla="*/ 0 w 11"/>
                <a:gd name="T29" fmla="*/ 9 h 19"/>
                <a:gd name="T30" fmla="*/ 0 w 11"/>
                <a:gd name="T31" fmla="*/ 9 h 19"/>
                <a:gd name="T32" fmla="*/ 0 w 11"/>
                <a:gd name="T33" fmla="*/ 9 h 19"/>
                <a:gd name="T34" fmla="*/ 0 w 11"/>
                <a:gd name="T35" fmla="*/ 9 h 19"/>
                <a:gd name="T36" fmla="*/ 0 w 11"/>
                <a:gd name="T37" fmla="*/ 9 h 19"/>
                <a:gd name="T38" fmla="*/ 0 w 11"/>
                <a:gd name="T39" fmla="*/ 9 h 19"/>
                <a:gd name="T40" fmla="*/ 0 w 11"/>
                <a:gd name="T41" fmla="*/ 9 h 19"/>
                <a:gd name="T42" fmla="*/ 0 w 11"/>
                <a:gd name="T43" fmla="*/ 9 h 19"/>
                <a:gd name="T44" fmla="*/ 0 w 11"/>
                <a:gd name="T45" fmla="*/ 9 h 19"/>
                <a:gd name="T46" fmla="*/ 0 w 11"/>
                <a:gd name="T47" fmla="*/ 9 h 19"/>
                <a:gd name="T48" fmla="*/ 0 w 11"/>
                <a:gd name="T49" fmla="*/ 9 h 19"/>
                <a:gd name="T50" fmla="*/ 0 w 11"/>
                <a:gd name="T51" fmla="*/ 9 h 19"/>
                <a:gd name="T52" fmla="*/ 0 w 11"/>
                <a:gd name="T53" fmla="*/ 9 h 19"/>
                <a:gd name="T54" fmla="*/ 0 w 11"/>
                <a:gd name="T55" fmla="*/ 9 h 19"/>
                <a:gd name="T56" fmla="*/ 0 w 11"/>
                <a:gd name="T57" fmla="*/ 9 h 19"/>
                <a:gd name="T58" fmla="*/ 0 w 11"/>
                <a:gd name="T59" fmla="*/ 9 h 19"/>
                <a:gd name="T60" fmla="*/ 1 w 11"/>
                <a:gd name="T61" fmla="*/ 9 h 19"/>
                <a:gd name="T62" fmla="*/ 1 w 11"/>
                <a:gd name="T63" fmla="*/ 9 h 19"/>
                <a:gd name="T64" fmla="*/ 1 w 11"/>
                <a:gd name="T65" fmla="*/ 9 h 19"/>
                <a:gd name="T66" fmla="*/ 1 w 11"/>
                <a:gd name="T67" fmla="*/ 9 h 19"/>
                <a:gd name="T68" fmla="*/ 1 w 11"/>
                <a:gd name="T69" fmla="*/ 9 h 19"/>
                <a:gd name="T70" fmla="*/ 1 w 11"/>
                <a:gd name="T71" fmla="*/ 9 h 19"/>
                <a:gd name="T72" fmla="*/ 1 w 11"/>
                <a:gd name="T73" fmla="*/ 9 h 19"/>
                <a:gd name="T74" fmla="*/ 1 w 11"/>
                <a:gd name="T75" fmla="*/ 9 h 19"/>
                <a:gd name="T76" fmla="*/ 1 w 11"/>
                <a:gd name="T77" fmla="*/ 9 h 19"/>
                <a:gd name="T78" fmla="*/ 1 w 11"/>
                <a:gd name="T79" fmla="*/ 9 h 19"/>
                <a:gd name="T80" fmla="*/ 1 w 11"/>
                <a:gd name="T81" fmla="*/ 0 h 19"/>
                <a:gd name="T82" fmla="*/ 1 w 11"/>
                <a:gd name="T83" fmla="*/ 0 h 19"/>
                <a:gd name="T84" fmla="*/ 1 w 11"/>
                <a:gd name="T85" fmla="*/ 0 h 19"/>
                <a:gd name="T86" fmla="*/ 1 w 11"/>
                <a:gd name="T87" fmla="*/ 0 h 19"/>
                <a:gd name="T88" fmla="*/ 1 w 11"/>
                <a:gd name="T89" fmla="*/ 0 h 19"/>
                <a:gd name="T90" fmla="*/ 1 w 11"/>
                <a:gd name="T91" fmla="*/ 0 h 19"/>
                <a:gd name="T92" fmla="*/ 1 w 11"/>
                <a:gd name="T93" fmla="*/ 0 h 19"/>
                <a:gd name="T94" fmla="*/ 1 w 11"/>
                <a:gd name="T95" fmla="*/ 0 h 19"/>
                <a:gd name="T96" fmla="*/ 1 w 11"/>
                <a:gd name="T97" fmla="*/ 0 h 19"/>
                <a:gd name="T98" fmla="*/ 1 w 11"/>
                <a:gd name="T99" fmla="*/ 0 h 19"/>
                <a:gd name="T100" fmla="*/ 1 w 11"/>
                <a:gd name="T101" fmla="*/ 0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19"/>
                <a:gd name="T155" fmla="*/ 11 w 11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19">
                  <a:moveTo>
                    <a:pt x="0" y="19"/>
                  </a:moveTo>
                  <a:lnTo>
                    <a:pt x="0" y="19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32" name="Freeform 597"/>
            <p:cNvSpPr>
              <a:spLocks/>
            </p:cNvSpPr>
            <p:nvPr/>
          </p:nvSpPr>
          <p:spPr bwMode="auto">
            <a:xfrm rot="-5388437">
              <a:off x="4233" y="3071"/>
              <a:ext cx="9" cy="9"/>
            </a:xfrm>
            <a:custGeom>
              <a:avLst/>
              <a:gdLst>
                <a:gd name="T0" fmla="*/ 0 w 12"/>
                <a:gd name="T1" fmla="*/ 5 h 10"/>
                <a:gd name="T2" fmla="*/ 0 w 12"/>
                <a:gd name="T3" fmla="*/ 5 h 10"/>
                <a:gd name="T4" fmla="*/ 0 w 12"/>
                <a:gd name="T5" fmla="*/ 5 h 10"/>
                <a:gd name="T6" fmla="*/ 0 w 12"/>
                <a:gd name="T7" fmla="*/ 5 h 10"/>
                <a:gd name="T8" fmla="*/ 0 w 12"/>
                <a:gd name="T9" fmla="*/ 5 h 10"/>
                <a:gd name="T10" fmla="*/ 0 w 12"/>
                <a:gd name="T11" fmla="*/ 5 h 10"/>
                <a:gd name="T12" fmla="*/ 0 w 12"/>
                <a:gd name="T13" fmla="*/ 5 h 10"/>
                <a:gd name="T14" fmla="*/ 0 w 12"/>
                <a:gd name="T15" fmla="*/ 5 h 10"/>
                <a:gd name="T16" fmla="*/ 0 w 12"/>
                <a:gd name="T17" fmla="*/ 5 h 10"/>
                <a:gd name="T18" fmla="*/ 0 w 12"/>
                <a:gd name="T19" fmla="*/ 5 h 10"/>
                <a:gd name="T20" fmla="*/ 0 w 12"/>
                <a:gd name="T21" fmla="*/ 5 h 10"/>
                <a:gd name="T22" fmla="*/ 0 w 12"/>
                <a:gd name="T23" fmla="*/ 5 h 10"/>
                <a:gd name="T24" fmla="*/ 0 w 12"/>
                <a:gd name="T25" fmla="*/ 5 h 10"/>
                <a:gd name="T26" fmla="*/ 0 w 12"/>
                <a:gd name="T27" fmla="*/ 5 h 10"/>
                <a:gd name="T28" fmla="*/ 0 w 12"/>
                <a:gd name="T29" fmla="*/ 5 h 10"/>
                <a:gd name="T30" fmla="*/ 0 w 12"/>
                <a:gd name="T31" fmla="*/ 5 h 10"/>
                <a:gd name="T32" fmla="*/ 0 w 12"/>
                <a:gd name="T33" fmla="*/ 5 h 10"/>
                <a:gd name="T34" fmla="*/ 0 w 12"/>
                <a:gd name="T35" fmla="*/ 5 h 10"/>
                <a:gd name="T36" fmla="*/ 0 w 12"/>
                <a:gd name="T37" fmla="*/ 5 h 10"/>
                <a:gd name="T38" fmla="*/ 0 w 12"/>
                <a:gd name="T39" fmla="*/ 5 h 10"/>
                <a:gd name="T40" fmla="*/ 0 w 12"/>
                <a:gd name="T41" fmla="*/ 5 h 10"/>
                <a:gd name="T42" fmla="*/ 0 w 12"/>
                <a:gd name="T43" fmla="*/ 5 h 10"/>
                <a:gd name="T44" fmla="*/ 0 w 12"/>
                <a:gd name="T45" fmla="*/ 5 h 10"/>
                <a:gd name="T46" fmla="*/ 0 w 12"/>
                <a:gd name="T47" fmla="*/ 5 h 10"/>
                <a:gd name="T48" fmla="*/ 0 w 12"/>
                <a:gd name="T49" fmla="*/ 5 h 10"/>
                <a:gd name="T50" fmla="*/ 0 w 12"/>
                <a:gd name="T51" fmla="*/ 5 h 10"/>
                <a:gd name="T52" fmla="*/ 0 w 12"/>
                <a:gd name="T53" fmla="*/ 5 h 10"/>
                <a:gd name="T54" fmla="*/ 0 w 12"/>
                <a:gd name="T55" fmla="*/ 5 h 10"/>
                <a:gd name="T56" fmla="*/ 0 w 12"/>
                <a:gd name="T57" fmla="*/ 0 h 10"/>
                <a:gd name="T58" fmla="*/ 0 w 12"/>
                <a:gd name="T59" fmla="*/ 0 h 10"/>
                <a:gd name="T60" fmla="*/ 0 w 12"/>
                <a:gd name="T61" fmla="*/ 0 h 10"/>
                <a:gd name="T62" fmla="*/ 0 w 12"/>
                <a:gd name="T63" fmla="*/ 0 h 10"/>
                <a:gd name="T64" fmla="*/ 0 w 12"/>
                <a:gd name="T65" fmla="*/ 0 h 10"/>
                <a:gd name="T66" fmla="*/ 0 w 12"/>
                <a:gd name="T67" fmla="*/ 0 h 10"/>
                <a:gd name="T68" fmla="*/ 0 w 12"/>
                <a:gd name="T69" fmla="*/ 0 h 10"/>
                <a:gd name="T70" fmla="*/ 0 w 12"/>
                <a:gd name="T71" fmla="*/ 0 h 10"/>
                <a:gd name="T72" fmla="*/ 0 w 12"/>
                <a:gd name="T73" fmla="*/ 0 h 10"/>
                <a:gd name="T74" fmla="*/ 0 w 12"/>
                <a:gd name="T75" fmla="*/ 0 h 10"/>
                <a:gd name="T76" fmla="*/ 0 w 12"/>
                <a:gd name="T77" fmla="*/ 0 h 10"/>
                <a:gd name="T78" fmla="*/ 0 w 12"/>
                <a:gd name="T79" fmla="*/ 0 h 10"/>
                <a:gd name="T80" fmla="*/ 0 w 12"/>
                <a:gd name="T81" fmla="*/ 0 h 10"/>
                <a:gd name="T82" fmla="*/ 0 w 12"/>
                <a:gd name="T83" fmla="*/ 0 h 10"/>
                <a:gd name="T84" fmla="*/ 0 w 12"/>
                <a:gd name="T85" fmla="*/ 0 h 10"/>
                <a:gd name="T86" fmla="*/ 0 w 12"/>
                <a:gd name="T87" fmla="*/ 0 h 10"/>
                <a:gd name="T88" fmla="*/ 0 w 12"/>
                <a:gd name="T89" fmla="*/ 0 h 10"/>
                <a:gd name="T90" fmla="*/ 0 w 12"/>
                <a:gd name="T91" fmla="*/ 0 h 10"/>
                <a:gd name="T92" fmla="*/ 0 w 12"/>
                <a:gd name="T93" fmla="*/ 0 h 10"/>
                <a:gd name="T94" fmla="*/ 2 w 12"/>
                <a:gd name="T95" fmla="*/ 0 h 10"/>
                <a:gd name="T96" fmla="*/ 2 w 12"/>
                <a:gd name="T97" fmla="*/ 0 h 10"/>
                <a:gd name="T98" fmla="*/ 2 w 12"/>
                <a:gd name="T99" fmla="*/ 0 h 10"/>
                <a:gd name="T100" fmla="*/ 2 w 12"/>
                <a:gd name="T101" fmla="*/ 0 h 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0"/>
                <a:gd name="T155" fmla="*/ 12 w 12"/>
                <a:gd name="T156" fmla="*/ 10 h 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0">
                  <a:moveTo>
                    <a:pt x="0" y="1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33" name="Freeform 598"/>
            <p:cNvSpPr>
              <a:spLocks/>
            </p:cNvSpPr>
            <p:nvPr/>
          </p:nvSpPr>
          <p:spPr bwMode="auto">
            <a:xfrm rot="-5388437">
              <a:off x="4228" y="3066"/>
              <a:ext cx="1" cy="9"/>
            </a:xfrm>
            <a:custGeom>
              <a:avLst/>
              <a:gdLst>
                <a:gd name="T0" fmla="*/ 0 w 1"/>
                <a:gd name="T1" fmla="*/ 5 h 10"/>
                <a:gd name="T2" fmla="*/ 0 w 1"/>
                <a:gd name="T3" fmla="*/ 5 h 10"/>
                <a:gd name="T4" fmla="*/ 0 w 1"/>
                <a:gd name="T5" fmla="*/ 5 h 10"/>
                <a:gd name="T6" fmla="*/ 0 w 1"/>
                <a:gd name="T7" fmla="*/ 5 h 10"/>
                <a:gd name="T8" fmla="*/ 0 w 1"/>
                <a:gd name="T9" fmla="*/ 5 h 10"/>
                <a:gd name="T10" fmla="*/ 0 w 1"/>
                <a:gd name="T11" fmla="*/ 5 h 10"/>
                <a:gd name="T12" fmla="*/ 0 w 1"/>
                <a:gd name="T13" fmla="*/ 5 h 10"/>
                <a:gd name="T14" fmla="*/ 0 w 1"/>
                <a:gd name="T15" fmla="*/ 5 h 10"/>
                <a:gd name="T16" fmla="*/ 0 w 1"/>
                <a:gd name="T17" fmla="*/ 5 h 10"/>
                <a:gd name="T18" fmla="*/ 0 w 1"/>
                <a:gd name="T19" fmla="*/ 5 h 10"/>
                <a:gd name="T20" fmla="*/ 0 w 1"/>
                <a:gd name="T21" fmla="*/ 5 h 10"/>
                <a:gd name="T22" fmla="*/ 0 w 1"/>
                <a:gd name="T23" fmla="*/ 5 h 10"/>
                <a:gd name="T24" fmla="*/ 0 w 1"/>
                <a:gd name="T25" fmla="*/ 5 h 10"/>
                <a:gd name="T26" fmla="*/ 0 w 1"/>
                <a:gd name="T27" fmla="*/ 5 h 10"/>
                <a:gd name="T28" fmla="*/ 0 w 1"/>
                <a:gd name="T29" fmla="*/ 5 h 10"/>
                <a:gd name="T30" fmla="*/ 0 w 1"/>
                <a:gd name="T31" fmla="*/ 5 h 10"/>
                <a:gd name="T32" fmla="*/ 0 w 1"/>
                <a:gd name="T33" fmla="*/ 5 h 10"/>
                <a:gd name="T34" fmla="*/ 0 w 1"/>
                <a:gd name="T35" fmla="*/ 5 h 10"/>
                <a:gd name="T36" fmla="*/ 0 w 1"/>
                <a:gd name="T37" fmla="*/ 5 h 10"/>
                <a:gd name="T38" fmla="*/ 0 w 1"/>
                <a:gd name="T39" fmla="*/ 5 h 10"/>
                <a:gd name="T40" fmla="*/ 0 w 1"/>
                <a:gd name="T41" fmla="*/ 5 h 10"/>
                <a:gd name="T42" fmla="*/ 0 w 1"/>
                <a:gd name="T43" fmla="*/ 5 h 10"/>
                <a:gd name="T44" fmla="*/ 0 w 1"/>
                <a:gd name="T45" fmla="*/ 5 h 10"/>
                <a:gd name="T46" fmla="*/ 0 w 1"/>
                <a:gd name="T47" fmla="*/ 5 h 10"/>
                <a:gd name="T48" fmla="*/ 0 w 1"/>
                <a:gd name="T49" fmla="*/ 5 h 10"/>
                <a:gd name="T50" fmla="*/ 0 w 1"/>
                <a:gd name="T51" fmla="*/ 5 h 10"/>
                <a:gd name="T52" fmla="*/ 0 w 1"/>
                <a:gd name="T53" fmla="*/ 5 h 10"/>
                <a:gd name="T54" fmla="*/ 0 w 1"/>
                <a:gd name="T55" fmla="*/ 5 h 10"/>
                <a:gd name="T56" fmla="*/ 0 w 1"/>
                <a:gd name="T57" fmla="*/ 5 h 10"/>
                <a:gd name="T58" fmla="*/ 0 w 1"/>
                <a:gd name="T59" fmla="*/ 5 h 10"/>
                <a:gd name="T60" fmla="*/ 0 w 1"/>
                <a:gd name="T61" fmla="*/ 5 h 10"/>
                <a:gd name="T62" fmla="*/ 0 w 1"/>
                <a:gd name="T63" fmla="*/ 5 h 10"/>
                <a:gd name="T64" fmla="*/ 0 w 1"/>
                <a:gd name="T65" fmla="*/ 5 h 10"/>
                <a:gd name="T66" fmla="*/ 0 w 1"/>
                <a:gd name="T67" fmla="*/ 5 h 10"/>
                <a:gd name="T68" fmla="*/ 0 w 1"/>
                <a:gd name="T69" fmla="*/ 5 h 10"/>
                <a:gd name="T70" fmla="*/ 0 w 1"/>
                <a:gd name="T71" fmla="*/ 5 h 10"/>
                <a:gd name="T72" fmla="*/ 0 w 1"/>
                <a:gd name="T73" fmla="*/ 5 h 10"/>
                <a:gd name="T74" fmla="*/ 0 w 1"/>
                <a:gd name="T75" fmla="*/ 5 h 10"/>
                <a:gd name="T76" fmla="*/ 0 w 1"/>
                <a:gd name="T77" fmla="*/ 5 h 10"/>
                <a:gd name="T78" fmla="*/ 0 w 1"/>
                <a:gd name="T79" fmla="*/ 0 h 10"/>
                <a:gd name="T80" fmla="*/ 0 w 1"/>
                <a:gd name="T81" fmla="*/ 0 h 10"/>
                <a:gd name="T82" fmla="*/ 0 w 1"/>
                <a:gd name="T83" fmla="*/ 0 h 10"/>
                <a:gd name="T84" fmla="*/ 0 w 1"/>
                <a:gd name="T85" fmla="*/ 0 h 10"/>
                <a:gd name="T86" fmla="*/ 0 w 1"/>
                <a:gd name="T87" fmla="*/ 0 h 10"/>
                <a:gd name="T88" fmla="*/ 0 w 1"/>
                <a:gd name="T89" fmla="*/ 0 h 10"/>
                <a:gd name="T90" fmla="*/ 0 w 1"/>
                <a:gd name="T91" fmla="*/ 0 h 10"/>
                <a:gd name="T92" fmla="*/ 0 w 1"/>
                <a:gd name="T93" fmla="*/ 0 h 10"/>
                <a:gd name="T94" fmla="*/ 0 w 1"/>
                <a:gd name="T95" fmla="*/ 0 h 10"/>
                <a:gd name="T96" fmla="*/ 0 w 1"/>
                <a:gd name="T97" fmla="*/ 0 h 10"/>
                <a:gd name="T98" fmla="*/ 0 w 1"/>
                <a:gd name="T99" fmla="*/ 0 h 10"/>
                <a:gd name="T100" fmla="*/ 0 w 1"/>
                <a:gd name="T101" fmla="*/ 0 h 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"/>
                <a:gd name="T154" fmla="*/ 0 h 10"/>
                <a:gd name="T155" fmla="*/ 1 w 1"/>
                <a:gd name="T156" fmla="*/ 10 h 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" h="10">
                  <a:moveTo>
                    <a:pt x="0" y="10"/>
                  </a:move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34" name="Freeform 599"/>
            <p:cNvSpPr>
              <a:spLocks/>
            </p:cNvSpPr>
            <p:nvPr/>
          </p:nvSpPr>
          <p:spPr bwMode="auto">
            <a:xfrm rot="-5388437">
              <a:off x="4221" y="3067"/>
              <a:ext cx="8" cy="1"/>
            </a:xfrm>
            <a:custGeom>
              <a:avLst/>
              <a:gdLst>
                <a:gd name="T0" fmla="*/ 0 w 11"/>
                <a:gd name="T1" fmla="*/ 0 h 1"/>
                <a:gd name="T2" fmla="*/ 0 w 11"/>
                <a:gd name="T3" fmla="*/ 0 h 1"/>
                <a:gd name="T4" fmla="*/ 0 w 11"/>
                <a:gd name="T5" fmla="*/ 0 h 1"/>
                <a:gd name="T6" fmla="*/ 0 w 11"/>
                <a:gd name="T7" fmla="*/ 0 h 1"/>
                <a:gd name="T8" fmla="*/ 0 w 11"/>
                <a:gd name="T9" fmla="*/ 0 h 1"/>
                <a:gd name="T10" fmla="*/ 0 w 11"/>
                <a:gd name="T11" fmla="*/ 0 h 1"/>
                <a:gd name="T12" fmla="*/ 0 w 11"/>
                <a:gd name="T13" fmla="*/ 0 h 1"/>
                <a:gd name="T14" fmla="*/ 0 w 11"/>
                <a:gd name="T15" fmla="*/ 0 h 1"/>
                <a:gd name="T16" fmla="*/ 0 w 11"/>
                <a:gd name="T17" fmla="*/ 0 h 1"/>
                <a:gd name="T18" fmla="*/ 0 w 11"/>
                <a:gd name="T19" fmla="*/ 0 h 1"/>
                <a:gd name="T20" fmla="*/ 0 w 11"/>
                <a:gd name="T21" fmla="*/ 0 h 1"/>
                <a:gd name="T22" fmla="*/ 0 w 11"/>
                <a:gd name="T23" fmla="*/ 0 h 1"/>
                <a:gd name="T24" fmla="*/ 0 w 11"/>
                <a:gd name="T25" fmla="*/ 0 h 1"/>
                <a:gd name="T26" fmla="*/ 0 w 11"/>
                <a:gd name="T27" fmla="*/ 0 h 1"/>
                <a:gd name="T28" fmla="*/ 1 w 11"/>
                <a:gd name="T29" fmla="*/ 0 h 1"/>
                <a:gd name="T30" fmla="*/ 1 w 11"/>
                <a:gd name="T31" fmla="*/ 0 h 1"/>
                <a:gd name="T32" fmla="*/ 1 w 11"/>
                <a:gd name="T33" fmla="*/ 0 h 1"/>
                <a:gd name="T34" fmla="*/ 1 w 11"/>
                <a:gd name="T35" fmla="*/ 0 h 1"/>
                <a:gd name="T36" fmla="*/ 1 w 11"/>
                <a:gd name="T37" fmla="*/ 0 h 1"/>
                <a:gd name="T38" fmla="*/ 1 w 11"/>
                <a:gd name="T39" fmla="*/ 0 h 1"/>
                <a:gd name="T40" fmla="*/ 1 w 11"/>
                <a:gd name="T41" fmla="*/ 0 h 1"/>
                <a:gd name="T42" fmla="*/ 1 w 11"/>
                <a:gd name="T43" fmla="*/ 0 h 1"/>
                <a:gd name="T44" fmla="*/ 1 w 11"/>
                <a:gd name="T45" fmla="*/ 0 h 1"/>
                <a:gd name="T46" fmla="*/ 1 w 11"/>
                <a:gd name="T47" fmla="*/ 0 h 1"/>
                <a:gd name="T48" fmla="*/ 1 w 11"/>
                <a:gd name="T49" fmla="*/ 0 h 1"/>
                <a:gd name="T50" fmla="*/ 1 w 11"/>
                <a:gd name="T51" fmla="*/ 0 h 1"/>
                <a:gd name="T52" fmla="*/ 1 w 11"/>
                <a:gd name="T53" fmla="*/ 0 h 1"/>
                <a:gd name="T54" fmla="*/ 1 w 11"/>
                <a:gd name="T55" fmla="*/ 0 h 1"/>
                <a:gd name="T56" fmla="*/ 1 w 11"/>
                <a:gd name="T57" fmla="*/ 0 h 1"/>
                <a:gd name="T58" fmla="*/ 1 w 11"/>
                <a:gd name="T59" fmla="*/ 0 h 1"/>
                <a:gd name="T60" fmla="*/ 1 w 11"/>
                <a:gd name="T61" fmla="*/ 0 h 1"/>
                <a:gd name="T62" fmla="*/ 1 w 11"/>
                <a:gd name="T63" fmla="*/ 0 h 1"/>
                <a:gd name="T64" fmla="*/ 1 w 11"/>
                <a:gd name="T65" fmla="*/ 0 h 1"/>
                <a:gd name="T66" fmla="*/ 1 w 11"/>
                <a:gd name="T67" fmla="*/ 0 h 1"/>
                <a:gd name="T68" fmla="*/ 1 w 11"/>
                <a:gd name="T69" fmla="*/ 0 h 1"/>
                <a:gd name="T70" fmla="*/ 1 w 11"/>
                <a:gd name="T71" fmla="*/ 0 h 1"/>
                <a:gd name="T72" fmla="*/ 1 w 11"/>
                <a:gd name="T73" fmla="*/ 0 h 1"/>
                <a:gd name="T74" fmla="*/ 1 w 11"/>
                <a:gd name="T75" fmla="*/ 0 h 1"/>
                <a:gd name="T76" fmla="*/ 1 w 11"/>
                <a:gd name="T77" fmla="*/ 0 h 1"/>
                <a:gd name="T78" fmla="*/ 1 w 11"/>
                <a:gd name="T79" fmla="*/ 0 h 1"/>
                <a:gd name="T80" fmla="*/ 1 w 11"/>
                <a:gd name="T81" fmla="*/ 0 h 1"/>
                <a:gd name="T82" fmla="*/ 1 w 11"/>
                <a:gd name="T83" fmla="*/ 0 h 1"/>
                <a:gd name="T84" fmla="*/ 1 w 11"/>
                <a:gd name="T85" fmla="*/ 0 h 1"/>
                <a:gd name="T86" fmla="*/ 1 w 11"/>
                <a:gd name="T87" fmla="*/ 0 h 1"/>
                <a:gd name="T88" fmla="*/ 1 w 11"/>
                <a:gd name="T89" fmla="*/ 0 h 1"/>
                <a:gd name="T90" fmla="*/ 1 w 11"/>
                <a:gd name="T91" fmla="*/ 0 h 1"/>
                <a:gd name="T92" fmla="*/ 1 w 11"/>
                <a:gd name="T93" fmla="*/ 0 h 1"/>
                <a:gd name="T94" fmla="*/ 1 w 11"/>
                <a:gd name="T95" fmla="*/ 0 h 1"/>
                <a:gd name="T96" fmla="*/ 1 w 11"/>
                <a:gd name="T97" fmla="*/ 0 h 1"/>
                <a:gd name="T98" fmla="*/ 1 w 11"/>
                <a:gd name="T99" fmla="*/ 0 h 1"/>
                <a:gd name="T100" fmla="*/ 1 w 11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1"/>
                <a:gd name="T155" fmla="*/ 11 w 11"/>
                <a:gd name="T156" fmla="*/ 1 h 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1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35" name="Freeform 600"/>
            <p:cNvSpPr>
              <a:spLocks/>
            </p:cNvSpPr>
            <p:nvPr/>
          </p:nvSpPr>
          <p:spPr bwMode="auto">
            <a:xfrm rot="-5388437">
              <a:off x="4224" y="3062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w 1"/>
                <a:gd name="T21" fmla="*/ 0 h 1"/>
                <a:gd name="T22" fmla="*/ 0 w 1"/>
                <a:gd name="T23" fmla="*/ 0 h 1"/>
                <a:gd name="T24" fmla="*/ 0 w 1"/>
                <a:gd name="T25" fmla="*/ 0 h 1"/>
                <a:gd name="T26" fmla="*/ 0 w 1"/>
                <a:gd name="T27" fmla="*/ 0 h 1"/>
                <a:gd name="T28" fmla="*/ 0 w 1"/>
                <a:gd name="T29" fmla="*/ 0 h 1"/>
                <a:gd name="T30" fmla="*/ 0 w 1"/>
                <a:gd name="T31" fmla="*/ 0 h 1"/>
                <a:gd name="T32" fmla="*/ 0 w 1"/>
                <a:gd name="T33" fmla="*/ 0 h 1"/>
                <a:gd name="T34" fmla="*/ 0 w 1"/>
                <a:gd name="T35" fmla="*/ 0 h 1"/>
                <a:gd name="T36" fmla="*/ 0 w 1"/>
                <a:gd name="T37" fmla="*/ 0 h 1"/>
                <a:gd name="T38" fmla="*/ 0 w 1"/>
                <a:gd name="T39" fmla="*/ 0 h 1"/>
                <a:gd name="T40" fmla="*/ 0 w 1"/>
                <a:gd name="T41" fmla="*/ 0 h 1"/>
                <a:gd name="T42" fmla="*/ 0 w 1"/>
                <a:gd name="T43" fmla="*/ 0 h 1"/>
                <a:gd name="T44" fmla="*/ 0 w 1"/>
                <a:gd name="T45" fmla="*/ 0 h 1"/>
                <a:gd name="T46" fmla="*/ 0 w 1"/>
                <a:gd name="T47" fmla="*/ 0 h 1"/>
                <a:gd name="T48" fmla="*/ 0 w 1"/>
                <a:gd name="T49" fmla="*/ 0 h 1"/>
                <a:gd name="T50" fmla="*/ 0 w 1"/>
                <a:gd name="T51" fmla="*/ 0 h 1"/>
                <a:gd name="T52" fmla="*/ 0 w 1"/>
                <a:gd name="T53" fmla="*/ 0 h 1"/>
                <a:gd name="T54" fmla="*/ 0 w 1"/>
                <a:gd name="T55" fmla="*/ 0 h 1"/>
                <a:gd name="T56" fmla="*/ 0 w 1"/>
                <a:gd name="T57" fmla="*/ 0 h 1"/>
                <a:gd name="T58" fmla="*/ 0 w 1"/>
                <a:gd name="T59" fmla="*/ 0 h 1"/>
                <a:gd name="T60" fmla="*/ 0 w 1"/>
                <a:gd name="T61" fmla="*/ 0 h 1"/>
                <a:gd name="T62" fmla="*/ 0 w 1"/>
                <a:gd name="T63" fmla="*/ 0 h 1"/>
                <a:gd name="T64" fmla="*/ 0 w 1"/>
                <a:gd name="T65" fmla="*/ 0 h 1"/>
                <a:gd name="T66" fmla="*/ 0 w 1"/>
                <a:gd name="T67" fmla="*/ 0 h 1"/>
                <a:gd name="T68" fmla="*/ 0 w 1"/>
                <a:gd name="T69" fmla="*/ 0 h 1"/>
                <a:gd name="T70" fmla="*/ 0 w 1"/>
                <a:gd name="T71" fmla="*/ 0 h 1"/>
                <a:gd name="T72" fmla="*/ 0 w 1"/>
                <a:gd name="T73" fmla="*/ 0 h 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"/>
                <a:gd name="T112" fmla="*/ 0 h 1"/>
                <a:gd name="T113" fmla="*/ 1 w 1"/>
                <a:gd name="T114" fmla="*/ 1 h 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36" name="Freeform 601"/>
            <p:cNvSpPr>
              <a:spLocks/>
            </p:cNvSpPr>
            <p:nvPr/>
          </p:nvSpPr>
          <p:spPr bwMode="auto">
            <a:xfrm rot="-5388437">
              <a:off x="4225" y="3055"/>
              <a:ext cx="8" cy="9"/>
            </a:xfrm>
            <a:custGeom>
              <a:avLst/>
              <a:gdLst>
                <a:gd name="T0" fmla="*/ 0 w 12"/>
                <a:gd name="T1" fmla="*/ 0 h 10"/>
                <a:gd name="T2" fmla="*/ 0 w 12"/>
                <a:gd name="T3" fmla="*/ 0 h 10"/>
                <a:gd name="T4" fmla="*/ 0 w 12"/>
                <a:gd name="T5" fmla="*/ 0 h 10"/>
                <a:gd name="T6" fmla="*/ 0 w 12"/>
                <a:gd name="T7" fmla="*/ 0 h 10"/>
                <a:gd name="T8" fmla="*/ 0 w 12"/>
                <a:gd name="T9" fmla="*/ 0 h 10"/>
                <a:gd name="T10" fmla="*/ 1 w 12"/>
                <a:gd name="T11" fmla="*/ 0 h 10"/>
                <a:gd name="T12" fmla="*/ 1 w 12"/>
                <a:gd name="T13" fmla="*/ 0 h 10"/>
                <a:gd name="T14" fmla="*/ 1 w 12"/>
                <a:gd name="T15" fmla="*/ 0 h 10"/>
                <a:gd name="T16" fmla="*/ 1 w 12"/>
                <a:gd name="T17" fmla="*/ 0 h 10"/>
                <a:gd name="T18" fmla="*/ 1 w 12"/>
                <a:gd name="T19" fmla="*/ 0 h 10"/>
                <a:gd name="T20" fmla="*/ 1 w 12"/>
                <a:gd name="T21" fmla="*/ 0 h 10"/>
                <a:gd name="T22" fmla="*/ 1 w 12"/>
                <a:gd name="T23" fmla="*/ 5 h 10"/>
                <a:gd name="T24" fmla="*/ 1 w 12"/>
                <a:gd name="T25" fmla="*/ 5 h 10"/>
                <a:gd name="T26" fmla="*/ 1 w 12"/>
                <a:gd name="T27" fmla="*/ 5 h 10"/>
                <a:gd name="T28" fmla="*/ 1 w 12"/>
                <a:gd name="T29" fmla="*/ 5 h 10"/>
                <a:gd name="T30" fmla="*/ 1 w 12"/>
                <a:gd name="T31" fmla="*/ 5 h 10"/>
                <a:gd name="T32" fmla="*/ 1 w 12"/>
                <a:gd name="T33" fmla="*/ 5 h 10"/>
                <a:gd name="T34" fmla="*/ 1 w 12"/>
                <a:gd name="T35" fmla="*/ 5 h 10"/>
                <a:gd name="T36" fmla="*/ 1 w 12"/>
                <a:gd name="T37" fmla="*/ 5 h 10"/>
                <a:gd name="T38" fmla="*/ 1 w 12"/>
                <a:gd name="T39" fmla="*/ 5 h 10"/>
                <a:gd name="T40" fmla="*/ 1 w 12"/>
                <a:gd name="T41" fmla="*/ 5 h 10"/>
                <a:gd name="T42" fmla="*/ 1 w 12"/>
                <a:gd name="T43" fmla="*/ 5 h 10"/>
                <a:gd name="T44" fmla="*/ 1 w 12"/>
                <a:gd name="T45" fmla="*/ 5 h 10"/>
                <a:gd name="T46" fmla="*/ 1 w 12"/>
                <a:gd name="T47" fmla="*/ 5 h 10"/>
                <a:gd name="T48" fmla="*/ 1 w 12"/>
                <a:gd name="T49" fmla="*/ 5 h 10"/>
                <a:gd name="T50" fmla="*/ 1 w 12"/>
                <a:gd name="T51" fmla="*/ 5 h 10"/>
                <a:gd name="T52" fmla="*/ 1 w 12"/>
                <a:gd name="T53" fmla="*/ 5 h 10"/>
                <a:gd name="T54" fmla="*/ 1 w 12"/>
                <a:gd name="T55" fmla="*/ 5 h 10"/>
                <a:gd name="T56" fmla="*/ 1 w 12"/>
                <a:gd name="T57" fmla="*/ 5 h 10"/>
                <a:gd name="T58" fmla="*/ 1 w 12"/>
                <a:gd name="T59" fmla="*/ 5 h 10"/>
                <a:gd name="T60" fmla="*/ 1 w 12"/>
                <a:gd name="T61" fmla="*/ 5 h 10"/>
                <a:gd name="T62" fmla="*/ 1 w 12"/>
                <a:gd name="T63" fmla="*/ 5 h 10"/>
                <a:gd name="T64" fmla="*/ 1 w 12"/>
                <a:gd name="T65" fmla="*/ 5 h 10"/>
                <a:gd name="T66" fmla="*/ 1 w 12"/>
                <a:gd name="T67" fmla="*/ 5 h 10"/>
                <a:gd name="T68" fmla="*/ 1 w 12"/>
                <a:gd name="T69" fmla="*/ 5 h 10"/>
                <a:gd name="T70" fmla="*/ 1 w 12"/>
                <a:gd name="T71" fmla="*/ 5 h 10"/>
                <a:gd name="T72" fmla="*/ 1 w 12"/>
                <a:gd name="T73" fmla="*/ 5 h 10"/>
                <a:gd name="T74" fmla="*/ 1 w 12"/>
                <a:gd name="T75" fmla="*/ 5 h 10"/>
                <a:gd name="T76" fmla="*/ 1 w 12"/>
                <a:gd name="T77" fmla="*/ 5 h 10"/>
                <a:gd name="T78" fmla="*/ 1 w 12"/>
                <a:gd name="T79" fmla="*/ 5 h 10"/>
                <a:gd name="T80" fmla="*/ 1 w 12"/>
                <a:gd name="T81" fmla="*/ 5 h 10"/>
                <a:gd name="T82" fmla="*/ 1 w 12"/>
                <a:gd name="T83" fmla="*/ 5 h 10"/>
                <a:gd name="T84" fmla="*/ 1 w 12"/>
                <a:gd name="T85" fmla="*/ 5 h 10"/>
                <a:gd name="T86" fmla="*/ 1 w 12"/>
                <a:gd name="T87" fmla="*/ 5 h 10"/>
                <a:gd name="T88" fmla="*/ 1 w 12"/>
                <a:gd name="T89" fmla="*/ 5 h 10"/>
                <a:gd name="T90" fmla="*/ 1 w 12"/>
                <a:gd name="T91" fmla="*/ 5 h 10"/>
                <a:gd name="T92" fmla="*/ 1 w 12"/>
                <a:gd name="T93" fmla="*/ 5 h 10"/>
                <a:gd name="T94" fmla="*/ 1 w 12"/>
                <a:gd name="T95" fmla="*/ 5 h 1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2"/>
                <a:gd name="T145" fmla="*/ 0 h 10"/>
                <a:gd name="T146" fmla="*/ 12 w 12"/>
                <a:gd name="T147" fmla="*/ 10 h 1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2" h="10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1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37" name="Freeform 602"/>
            <p:cNvSpPr>
              <a:spLocks/>
            </p:cNvSpPr>
            <p:nvPr/>
          </p:nvSpPr>
          <p:spPr bwMode="auto">
            <a:xfrm rot="-5388437">
              <a:off x="4234" y="3047"/>
              <a:ext cx="8" cy="9"/>
            </a:xfrm>
            <a:custGeom>
              <a:avLst/>
              <a:gdLst>
                <a:gd name="T0" fmla="*/ 0 w 11"/>
                <a:gd name="T1" fmla="*/ 0 h 10"/>
                <a:gd name="T2" fmla="*/ 0 w 11"/>
                <a:gd name="T3" fmla="*/ 0 h 10"/>
                <a:gd name="T4" fmla="*/ 0 w 11"/>
                <a:gd name="T5" fmla="*/ 0 h 10"/>
                <a:gd name="T6" fmla="*/ 0 w 11"/>
                <a:gd name="T7" fmla="*/ 0 h 10"/>
                <a:gd name="T8" fmla="*/ 0 w 11"/>
                <a:gd name="T9" fmla="*/ 0 h 10"/>
                <a:gd name="T10" fmla="*/ 0 w 11"/>
                <a:gd name="T11" fmla="*/ 0 h 10"/>
                <a:gd name="T12" fmla="*/ 0 w 11"/>
                <a:gd name="T13" fmla="*/ 0 h 10"/>
                <a:gd name="T14" fmla="*/ 0 w 11"/>
                <a:gd name="T15" fmla="*/ 0 h 10"/>
                <a:gd name="T16" fmla="*/ 0 w 11"/>
                <a:gd name="T17" fmla="*/ 0 h 10"/>
                <a:gd name="T18" fmla="*/ 0 w 11"/>
                <a:gd name="T19" fmla="*/ 0 h 10"/>
                <a:gd name="T20" fmla="*/ 0 w 11"/>
                <a:gd name="T21" fmla="*/ 0 h 10"/>
                <a:gd name="T22" fmla="*/ 0 w 11"/>
                <a:gd name="T23" fmla="*/ 0 h 10"/>
                <a:gd name="T24" fmla="*/ 0 w 11"/>
                <a:gd name="T25" fmla="*/ 0 h 10"/>
                <a:gd name="T26" fmla="*/ 0 w 11"/>
                <a:gd name="T27" fmla="*/ 0 h 10"/>
                <a:gd name="T28" fmla="*/ 0 w 11"/>
                <a:gd name="T29" fmla="*/ 0 h 10"/>
                <a:gd name="T30" fmla="*/ 0 w 11"/>
                <a:gd name="T31" fmla="*/ 0 h 10"/>
                <a:gd name="T32" fmla="*/ 0 w 11"/>
                <a:gd name="T33" fmla="*/ 0 h 10"/>
                <a:gd name="T34" fmla="*/ 0 w 11"/>
                <a:gd name="T35" fmla="*/ 0 h 10"/>
                <a:gd name="T36" fmla="*/ 0 w 11"/>
                <a:gd name="T37" fmla="*/ 0 h 10"/>
                <a:gd name="T38" fmla="*/ 0 w 11"/>
                <a:gd name="T39" fmla="*/ 0 h 10"/>
                <a:gd name="T40" fmla="*/ 0 w 11"/>
                <a:gd name="T41" fmla="*/ 0 h 10"/>
                <a:gd name="T42" fmla="*/ 0 w 11"/>
                <a:gd name="T43" fmla="*/ 0 h 10"/>
                <a:gd name="T44" fmla="*/ 0 w 11"/>
                <a:gd name="T45" fmla="*/ 5 h 10"/>
                <a:gd name="T46" fmla="*/ 1 w 11"/>
                <a:gd name="T47" fmla="*/ 5 h 10"/>
                <a:gd name="T48" fmla="*/ 1 w 11"/>
                <a:gd name="T49" fmla="*/ 5 h 10"/>
                <a:gd name="T50" fmla="*/ 1 w 11"/>
                <a:gd name="T51" fmla="*/ 5 h 10"/>
                <a:gd name="T52" fmla="*/ 1 w 11"/>
                <a:gd name="T53" fmla="*/ 5 h 10"/>
                <a:gd name="T54" fmla="*/ 1 w 11"/>
                <a:gd name="T55" fmla="*/ 5 h 10"/>
                <a:gd name="T56" fmla="*/ 1 w 11"/>
                <a:gd name="T57" fmla="*/ 5 h 10"/>
                <a:gd name="T58" fmla="*/ 1 w 11"/>
                <a:gd name="T59" fmla="*/ 5 h 10"/>
                <a:gd name="T60" fmla="*/ 1 w 11"/>
                <a:gd name="T61" fmla="*/ 5 h 10"/>
                <a:gd name="T62" fmla="*/ 1 w 11"/>
                <a:gd name="T63" fmla="*/ 5 h 10"/>
                <a:gd name="T64" fmla="*/ 1 w 11"/>
                <a:gd name="T65" fmla="*/ 5 h 10"/>
                <a:gd name="T66" fmla="*/ 1 w 11"/>
                <a:gd name="T67" fmla="*/ 5 h 10"/>
                <a:gd name="T68" fmla="*/ 1 w 11"/>
                <a:gd name="T69" fmla="*/ 5 h 10"/>
                <a:gd name="T70" fmla="*/ 1 w 11"/>
                <a:gd name="T71" fmla="*/ 5 h 10"/>
                <a:gd name="T72" fmla="*/ 1 w 11"/>
                <a:gd name="T73" fmla="*/ 5 h 10"/>
                <a:gd name="T74" fmla="*/ 1 w 11"/>
                <a:gd name="T75" fmla="*/ 5 h 10"/>
                <a:gd name="T76" fmla="*/ 1 w 11"/>
                <a:gd name="T77" fmla="*/ 5 h 10"/>
                <a:gd name="T78" fmla="*/ 1 w 11"/>
                <a:gd name="T79" fmla="*/ 5 h 10"/>
                <a:gd name="T80" fmla="*/ 1 w 11"/>
                <a:gd name="T81" fmla="*/ 5 h 10"/>
                <a:gd name="T82" fmla="*/ 1 w 11"/>
                <a:gd name="T83" fmla="*/ 5 h 10"/>
                <a:gd name="T84" fmla="*/ 1 w 11"/>
                <a:gd name="T85" fmla="*/ 5 h 10"/>
                <a:gd name="T86" fmla="*/ 1 w 11"/>
                <a:gd name="T87" fmla="*/ 5 h 10"/>
                <a:gd name="T88" fmla="*/ 1 w 11"/>
                <a:gd name="T89" fmla="*/ 5 h 10"/>
                <a:gd name="T90" fmla="*/ 1 w 11"/>
                <a:gd name="T91" fmla="*/ 5 h 10"/>
                <a:gd name="T92" fmla="*/ 1 w 11"/>
                <a:gd name="T93" fmla="*/ 5 h 10"/>
                <a:gd name="T94" fmla="*/ 1 w 11"/>
                <a:gd name="T95" fmla="*/ 5 h 10"/>
                <a:gd name="T96" fmla="*/ 1 w 11"/>
                <a:gd name="T97" fmla="*/ 5 h 1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1"/>
                <a:gd name="T148" fmla="*/ 0 h 10"/>
                <a:gd name="T149" fmla="*/ 11 w 11"/>
                <a:gd name="T150" fmla="*/ 10 h 1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1" h="1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1" y="1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38" name="Freeform 603"/>
            <p:cNvSpPr>
              <a:spLocks/>
            </p:cNvSpPr>
            <p:nvPr/>
          </p:nvSpPr>
          <p:spPr bwMode="auto">
            <a:xfrm rot="-5388437">
              <a:off x="4246" y="3034"/>
              <a:ext cx="9" cy="18"/>
            </a:xfrm>
            <a:custGeom>
              <a:avLst/>
              <a:gdLst>
                <a:gd name="T0" fmla="*/ 0 w 12"/>
                <a:gd name="T1" fmla="*/ 0 h 19"/>
                <a:gd name="T2" fmla="*/ 0 w 12"/>
                <a:gd name="T3" fmla="*/ 0 h 19"/>
                <a:gd name="T4" fmla="*/ 0 w 12"/>
                <a:gd name="T5" fmla="*/ 0 h 19"/>
                <a:gd name="T6" fmla="*/ 0 w 12"/>
                <a:gd name="T7" fmla="*/ 0 h 19"/>
                <a:gd name="T8" fmla="*/ 0 w 12"/>
                <a:gd name="T9" fmla="*/ 0 h 19"/>
                <a:gd name="T10" fmla="*/ 0 w 12"/>
                <a:gd name="T11" fmla="*/ 0 h 19"/>
                <a:gd name="T12" fmla="*/ 0 w 12"/>
                <a:gd name="T13" fmla="*/ 0 h 19"/>
                <a:gd name="T14" fmla="*/ 0 w 12"/>
                <a:gd name="T15" fmla="*/ 0 h 19"/>
                <a:gd name="T16" fmla="*/ 0 w 12"/>
                <a:gd name="T17" fmla="*/ 0 h 19"/>
                <a:gd name="T18" fmla="*/ 0 w 12"/>
                <a:gd name="T19" fmla="*/ 0 h 19"/>
                <a:gd name="T20" fmla="*/ 0 w 12"/>
                <a:gd name="T21" fmla="*/ 0 h 19"/>
                <a:gd name="T22" fmla="*/ 0 w 12"/>
                <a:gd name="T23" fmla="*/ 9 h 19"/>
                <a:gd name="T24" fmla="*/ 0 w 12"/>
                <a:gd name="T25" fmla="*/ 9 h 19"/>
                <a:gd name="T26" fmla="*/ 0 w 12"/>
                <a:gd name="T27" fmla="*/ 9 h 19"/>
                <a:gd name="T28" fmla="*/ 0 w 12"/>
                <a:gd name="T29" fmla="*/ 9 h 19"/>
                <a:gd name="T30" fmla="*/ 0 w 12"/>
                <a:gd name="T31" fmla="*/ 9 h 19"/>
                <a:gd name="T32" fmla="*/ 0 w 12"/>
                <a:gd name="T33" fmla="*/ 9 h 19"/>
                <a:gd name="T34" fmla="*/ 0 w 12"/>
                <a:gd name="T35" fmla="*/ 9 h 19"/>
                <a:gd name="T36" fmla="*/ 0 w 12"/>
                <a:gd name="T37" fmla="*/ 9 h 19"/>
                <a:gd name="T38" fmla="*/ 0 w 12"/>
                <a:gd name="T39" fmla="*/ 9 h 19"/>
                <a:gd name="T40" fmla="*/ 0 w 12"/>
                <a:gd name="T41" fmla="*/ 9 h 19"/>
                <a:gd name="T42" fmla="*/ 0 w 12"/>
                <a:gd name="T43" fmla="*/ 9 h 19"/>
                <a:gd name="T44" fmla="*/ 0 w 12"/>
                <a:gd name="T45" fmla="*/ 9 h 19"/>
                <a:gd name="T46" fmla="*/ 0 w 12"/>
                <a:gd name="T47" fmla="*/ 9 h 19"/>
                <a:gd name="T48" fmla="*/ 0 w 12"/>
                <a:gd name="T49" fmla="*/ 9 h 19"/>
                <a:gd name="T50" fmla="*/ 0 w 12"/>
                <a:gd name="T51" fmla="*/ 9 h 19"/>
                <a:gd name="T52" fmla="*/ 0 w 12"/>
                <a:gd name="T53" fmla="*/ 9 h 19"/>
                <a:gd name="T54" fmla="*/ 0 w 12"/>
                <a:gd name="T55" fmla="*/ 9 h 19"/>
                <a:gd name="T56" fmla="*/ 0 w 12"/>
                <a:gd name="T57" fmla="*/ 9 h 19"/>
                <a:gd name="T58" fmla="*/ 0 w 12"/>
                <a:gd name="T59" fmla="*/ 9 h 19"/>
                <a:gd name="T60" fmla="*/ 0 w 12"/>
                <a:gd name="T61" fmla="*/ 9 h 19"/>
                <a:gd name="T62" fmla="*/ 0 w 12"/>
                <a:gd name="T63" fmla="*/ 9 h 19"/>
                <a:gd name="T64" fmla="*/ 0 w 12"/>
                <a:gd name="T65" fmla="*/ 9 h 19"/>
                <a:gd name="T66" fmla="*/ 0 w 12"/>
                <a:gd name="T67" fmla="*/ 9 h 19"/>
                <a:gd name="T68" fmla="*/ 0 w 12"/>
                <a:gd name="T69" fmla="*/ 9 h 19"/>
                <a:gd name="T70" fmla="*/ 0 w 12"/>
                <a:gd name="T71" fmla="*/ 9 h 19"/>
                <a:gd name="T72" fmla="*/ 0 w 12"/>
                <a:gd name="T73" fmla="*/ 9 h 19"/>
                <a:gd name="T74" fmla="*/ 0 w 12"/>
                <a:gd name="T75" fmla="*/ 9 h 19"/>
                <a:gd name="T76" fmla="*/ 0 w 12"/>
                <a:gd name="T77" fmla="*/ 9 h 19"/>
                <a:gd name="T78" fmla="*/ 0 w 12"/>
                <a:gd name="T79" fmla="*/ 9 h 19"/>
                <a:gd name="T80" fmla="*/ 0 w 12"/>
                <a:gd name="T81" fmla="*/ 9 h 19"/>
                <a:gd name="T82" fmla="*/ 2 w 12"/>
                <a:gd name="T83" fmla="*/ 9 h 19"/>
                <a:gd name="T84" fmla="*/ 2 w 12"/>
                <a:gd name="T85" fmla="*/ 9 h 19"/>
                <a:gd name="T86" fmla="*/ 2 w 12"/>
                <a:gd name="T87" fmla="*/ 9 h 19"/>
                <a:gd name="T88" fmla="*/ 2 w 12"/>
                <a:gd name="T89" fmla="*/ 9 h 19"/>
                <a:gd name="T90" fmla="*/ 2 w 12"/>
                <a:gd name="T91" fmla="*/ 9 h 19"/>
                <a:gd name="T92" fmla="*/ 2 w 12"/>
                <a:gd name="T93" fmla="*/ 9 h 19"/>
                <a:gd name="T94" fmla="*/ 2 w 12"/>
                <a:gd name="T95" fmla="*/ 9 h 19"/>
                <a:gd name="T96" fmla="*/ 2 w 12"/>
                <a:gd name="T97" fmla="*/ 9 h 19"/>
                <a:gd name="T98" fmla="*/ 2 w 12"/>
                <a:gd name="T99" fmla="*/ 9 h 1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19"/>
                <a:gd name="T152" fmla="*/ 12 w 12"/>
                <a:gd name="T153" fmla="*/ 19 h 1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19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19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39" name="Freeform 604"/>
            <p:cNvSpPr>
              <a:spLocks/>
            </p:cNvSpPr>
            <p:nvPr/>
          </p:nvSpPr>
          <p:spPr bwMode="auto">
            <a:xfrm rot="-5388437">
              <a:off x="4268" y="3029"/>
              <a:ext cx="1" cy="18"/>
            </a:xfrm>
            <a:custGeom>
              <a:avLst/>
              <a:gdLst>
                <a:gd name="T0" fmla="*/ 0 w 1"/>
                <a:gd name="T1" fmla="*/ 0 h 20"/>
                <a:gd name="T2" fmla="*/ 0 w 1"/>
                <a:gd name="T3" fmla="*/ 0 h 20"/>
                <a:gd name="T4" fmla="*/ 0 w 1"/>
                <a:gd name="T5" fmla="*/ 0 h 20"/>
                <a:gd name="T6" fmla="*/ 0 w 1"/>
                <a:gd name="T7" fmla="*/ 0 h 20"/>
                <a:gd name="T8" fmla="*/ 0 w 1"/>
                <a:gd name="T9" fmla="*/ 0 h 20"/>
                <a:gd name="T10" fmla="*/ 0 w 1"/>
                <a:gd name="T11" fmla="*/ 0 h 20"/>
                <a:gd name="T12" fmla="*/ 0 w 1"/>
                <a:gd name="T13" fmla="*/ 0 h 20"/>
                <a:gd name="T14" fmla="*/ 0 w 1"/>
                <a:gd name="T15" fmla="*/ 0 h 20"/>
                <a:gd name="T16" fmla="*/ 0 w 1"/>
                <a:gd name="T17" fmla="*/ 0 h 20"/>
                <a:gd name="T18" fmla="*/ 0 w 1"/>
                <a:gd name="T19" fmla="*/ 0 h 20"/>
                <a:gd name="T20" fmla="*/ 0 w 1"/>
                <a:gd name="T21" fmla="*/ 0 h 20"/>
                <a:gd name="T22" fmla="*/ 0 w 1"/>
                <a:gd name="T23" fmla="*/ 0 h 20"/>
                <a:gd name="T24" fmla="*/ 0 w 1"/>
                <a:gd name="T25" fmla="*/ 0 h 20"/>
                <a:gd name="T26" fmla="*/ 0 w 1"/>
                <a:gd name="T27" fmla="*/ 0 h 20"/>
                <a:gd name="T28" fmla="*/ 0 w 1"/>
                <a:gd name="T29" fmla="*/ 0 h 20"/>
                <a:gd name="T30" fmla="*/ 0 w 1"/>
                <a:gd name="T31" fmla="*/ 0 h 20"/>
                <a:gd name="T32" fmla="*/ 0 w 1"/>
                <a:gd name="T33" fmla="*/ 0 h 20"/>
                <a:gd name="T34" fmla="*/ 0 w 1"/>
                <a:gd name="T35" fmla="*/ 0 h 20"/>
                <a:gd name="T36" fmla="*/ 0 w 1"/>
                <a:gd name="T37" fmla="*/ 0 h 20"/>
                <a:gd name="T38" fmla="*/ 0 w 1"/>
                <a:gd name="T39" fmla="*/ 0 h 20"/>
                <a:gd name="T40" fmla="*/ 0 w 1"/>
                <a:gd name="T41" fmla="*/ 5 h 20"/>
                <a:gd name="T42" fmla="*/ 0 w 1"/>
                <a:gd name="T43" fmla="*/ 5 h 20"/>
                <a:gd name="T44" fmla="*/ 0 w 1"/>
                <a:gd name="T45" fmla="*/ 5 h 20"/>
                <a:gd name="T46" fmla="*/ 0 w 1"/>
                <a:gd name="T47" fmla="*/ 5 h 20"/>
                <a:gd name="T48" fmla="*/ 0 w 1"/>
                <a:gd name="T49" fmla="*/ 5 h 20"/>
                <a:gd name="T50" fmla="*/ 0 w 1"/>
                <a:gd name="T51" fmla="*/ 5 h 20"/>
                <a:gd name="T52" fmla="*/ 0 w 1"/>
                <a:gd name="T53" fmla="*/ 5 h 20"/>
                <a:gd name="T54" fmla="*/ 0 w 1"/>
                <a:gd name="T55" fmla="*/ 5 h 20"/>
                <a:gd name="T56" fmla="*/ 0 w 1"/>
                <a:gd name="T57" fmla="*/ 5 h 20"/>
                <a:gd name="T58" fmla="*/ 0 w 1"/>
                <a:gd name="T59" fmla="*/ 5 h 20"/>
                <a:gd name="T60" fmla="*/ 0 w 1"/>
                <a:gd name="T61" fmla="*/ 5 h 20"/>
                <a:gd name="T62" fmla="*/ 0 w 1"/>
                <a:gd name="T63" fmla="*/ 5 h 20"/>
                <a:gd name="T64" fmla="*/ 0 w 1"/>
                <a:gd name="T65" fmla="*/ 5 h 20"/>
                <a:gd name="T66" fmla="*/ 0 w 1"/>
                <a:gd name="T67" fmla="*/ 5 h 20"/>
                <a:gd name="T68" fmla="*/ 0 w 1"/>
                <a:gd name="T69" fmla="*/ 5 h 20"/>
                <a:gd name="T70" fmla="*/ 0 w 1"/>
                <a:gd name="T71" fmla="*/ 5 h 20"/>
                <a:gd name="T72" fmla="*/ 0 w 1"/>
                <a:gd name="T73" fmla="*/ 5 h 20"/>
                <a:gd name="T74" fmla="*/ 0 w 1"/>
                <a:gd name="T75" fmla="*/ 5 h 20"/>
                <a:gd name="T76" fmla="*/ 0 w 1"/>
                <a:gd name="T77" fmla="*/ 5 h 20"/>
                <a:gd name="T78" fmla="*/ 0 w 1"/>
                <a:gd name="T79" fmla="*/ 5 h 20"/>
                <a:gd name="T80" fmla="*/ 0 w 1"/>
                <a:gd name="T81" fmla="*/ 5 h 20"/>
                <a:gd name="T82" fmla="*/ 0 w 1"/>
                <a:gd name="T83" fmla="*/ 5 h 20"/>
                <a:gd name="T84" fmla="*/ 0 w 1"/>
                <a:gd name="T85" fmla="*/ 5 h 20"/>
                <a:gd name="T86" fmla="*/ 0 w 1"/>
                <a:gd name="T87" fmla="*/ 5 h 20"/>
                <a:gd name="T88" fmla="*/ 0 w 1"/>
                <a:gd name="T89" fmla="*/ 5 h 20"/>
                <a:gd name="T90" fmla="*/ 0 w 1"/>
                <a:gd name="T91" fmla="*/ 5 h 20"/>
                <a:gd name="T92" fmla="*/ 0 w 1"/>
                <a:gd name="T93" fmla="*/ 5 h 20"/>
                <a:gd name="T94" fmla="*/ 0 w 1"/>
                <a:gd name="T95" fmla="*/ 5 h 20"/>
                <a:gd name="T96" fmla="*/ 0 w 1"/>
                <a:gd name="T97" fmla="*/ 5 h 20"/>
                <a:gd name="T98" fmla="*/ 0 w 1"/>
                <a:gd name="T99" fmla="*/ 5 h 20"/>
                <a:gd name="T100" fmla="*/ 0 w 1"/>
                <a:gd name="T101" fmla="*/ 5 h 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"/>
                <a:gd name="T154" fmla="*/ 0 h 20"/>
                <a:gd name="T155" fmla="*/ 1 w 1"/>
                <a:gd name="T156" fmla="*/ 20 h 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" h="2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2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40" name="Freeform 605"/>
            <p:cNvSpPr>
              <a:spLocks/>
            </p:cNvSpPr>
            <p:nvPr/>
          </p:nvSpPr>
          <p:spPr bwMode="auto">
            <a:xfrm rot="-5388437">
              <a:off x="4282" y="3025"/>
              <a:ext cx="9" cy="18"/>
            </a:xfrm>
            <a:custGeom>
              <a:avLst/>
              <a:gdLst>
                <a:gd name="T0" fmla="*/ 0 w 12"/>
                <a:gd name="T1" fmla="*/ 0 h 19"/>
                <a:gd name="T2" fmla="*/ 0 w 12"/>
                <a:gd name="T3" fmla="*/ 0 h 19"/>
                <a:gd name="T4" fmla="*/ 0 w 12"/>
                <a:gd name="T5" fmla="*/ 0 h 19"/>
                <a:gd name="T6" fmla="*/ 0 w 12"/>
                <a:gd name="T7" fmla="*/ 0 h 19"/>
                <a:gd name="T8" fmla="*/ 0 w 12"/>
                <a:gd name="T9" fmla="*/ 0 h 19"/>
                <a:gd name="T10" fmla="*/ 0 w 12"/>
                <a:gd name="T11" fmla="*/ 0 h 19"/>
                <a:gd name="T12" fmla="*/ 0 w 12"/>
                <a:gd name="T13" fmla="*/ 0 h 19"/>
                <a:gd name="T14" fmla="*/ 0 w 12"/>
                <a:gd name="T15" fmla="*/ 0 h 19"/>
                <a:gd name="T16" fmla="*/ 0 w 12"/>
                <a:gd name="T17" fmla="*/ 0 h 19"/>
                <a:gd name="T18" fmla="*/ 2 w 12"/>
                <a:gd name="T19" fmla="*/ 0 h 19"/>
                <a:gd name="T20" fmla="*/ 2 w 12"/>
                <a:gd name="T21" fmla="*/ 0 h 19"/>
                <a:gd name="T22" fmla="*/ 2 w 12"/>
                <a:gd name="T23" fmla="*/ 0 h 19"/>
                <a:gd name="T24" fmla="*/ 2 w 12"/>
                <a:gd name="T25" fmla="*/ 0 h 19"/>
                <a:gd name="T26" fmla="*/ 2 w 12"/>
                <a:gd name="T27" fmla="*/ 0 h 19"/>
                <a:gd name="T28" fmla="*/ 2 w 12"/>
                <a:gd name="T29" fmla="*/ 0 h 19"/>
                <a:gd name="T30" fmla="*/ 2 w 12"/>
                <a:gd name="T31" fmla="*/ 0 h 19"/>
                <a:gd name="T32" fmla="*/ 2 w 12"/>
                <a:gd name="T33" fmla="*/ 0 h 19"/>
                <a:gd name="T34" fmla="*/ 2 w 12"/>
                <a:gd name="T35" fmla="*/ 9 h 19"/>
                <a:gd name="T36" fmla="*/ 2 w 12"/>
                <a:gd name="T37" fmla="*/ 9 h 19"/>
                <a:gd name="T38" fmla="*/ 2 w 12"/>
                <a:gd name="T39" fmla="*/ 9 h 19"/>
                <a:gd name="T40" fmla="*/ 2 w 12"/>
                <a:gd name="T41" fmla="*/ 9 h 19"/>
                <a:gd name="T42" fmla="*/ 2 w 12"/>
                <a:gd name="T43" fmla="*/ 9 h 19"/>
                <a:gd name="T44" fmla="*/ 2 w 12"/>
                <a:gd name="T45" fmla="*/ 9 h 19"/>
                <a:gd name="T46" fmla="*/ 2 w 12"/>
                <a:gd name="T47" fmla="*/ 9 h 19"/>
                <a:gd name="T48" fmla="*/ 2 w 12"/>
                <a:gd name="T49" fmla="*/ 9 h 19"/>
                <a:gd name="T50" fmla="*/ 2 w 12"/>
                <a:gd name="T51" fmla="*/ 9 h 19"/>
                <a:gd name="T52" fmla="*/ 2 w 12"/>
                <a:gd name="T53" fmla="*/ 9 h 19"/>
                <a:gd name="T54" fmla="*/ 2 w 12"/>
                <a:gd name="T55" fmla="*/ 9 h 19"/>
                <a:gd name="T56" fmla="*/ 2 w 12"/>
                <a:gd name="T57" fmla="*/ 9 h 19"/>
                <a:gd name="T58" fmla="*/ 2 w 12"/>
                <a:gd name="T59" fmla="*/ 9 h 19"/>
                <a:gd name="T60" fmla="*/ 2 w 12"/>
                <a:gd name="T61" fmla="*/ 9 h 19"/>
                <a:gd name="T62" fmla="*/ 2 w 12"/>
                <a:gd name="T63" fmla="*/ 9 h 19"/>
                <a:gd name="T64" fmla="*/ 2 w 12"/>
                <a:gd name="T65" fmla="*/ 9 h 19"/>
                <a:gd name="T66" fmla="*/ 2 w 12"/>
                <a:gd name="T67" fmla="*/ 9 h 19"/>
                <a:gd name="T68" fmla="*/ 2 w 12"/>
                <a:gd name="T69" fmla="*/ 9 h 19"/>
                <a:gd name="T70" fmla="*/ 2 w 12"/>
                <a:gd name="T71" fmla="*/ 9 h 19"/>
                <a:gd name="T72" fmla="*/ 2 w 12"/>
                <a:gd name="T73" fmla="*/ 9 h 19"/>
                <a:gd name="T74" fmla="*/ 2 w 12"/>
                <a:gd name="T75" fmla="*/ 9 h 19"/>
                <a:gd name="T76" fmla="*/ 2 w 12"/>
                <a:gd name="T77" fmla="*/ 9 h 19"/>
                <a:gd name="T78" fmla="*/ 2 w 12"/>
                <a:gd name="T79" fmla="*/ 9 h 19"/>
                <a:gd name="T80" fmla="*/ 2 w 12"/>
                <a:gd name="T81" fmla="*/ 9 h 19"/>
                <a:gd name="T82" fmla="*/ 2 w 12"/>
                <a:gd name="T83" fmla="*/ 9 h 19"/>
                <a:gd name="T84" fmla="*/ 2 w 12"/>
                <a:gd name="T85" fmla="*/ 9 h 19"/>
                <a:gd name="T86" fmla="*/ 2 w 12"/>
                <a:gd name="T87" fmla="*/ 9 h 19"/>
                <a:gd name="T88" fmla="*/ 2 w 12"/>
                <a:gd name="T89" fmla="*/ 9 h 19"/>
                <a:gd name="T90" fmla="*/ 2 w 12"/>
                <a:gd name="T91" fmla="*/ 9 h 19"/>
                <a:gd name="T92" fmla="*/ 2 w 12"/>
                <a:gd name="T93" fmla="*/ 9 h 19"/>
                <a:gd name="T94" fmla="*/ 2 w 12"/>
                <a:gd name="T95" fmla="*/ 9 h 19"/>
                <a:gd name="T96" fmla="*/ 2 w 12"/>
                <a:gd name="T97" fmla="*/ 9 h 19"/>
                <a:gd name="T98" fmla="*/ 2 w 12"/>
                <a:gd name="T99" fmla="*/ 9 h 19"/>
                <a:gd name="T100" fmla="*/ 2 w 12"/>
                <a:gd name="T101" fmla="*/ 9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9"/>
                <a:gd name="T155" fmla="*/ 12 w 12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9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2" y="9"/>
                  </a:lnTo>
                  <a:lnTo>
                    <a:pt x="12" y="19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41" name="Freeform 606"/>
            <p:cNvSpPr>
              <a:spLocks/>
            </p:cNvSpPr>
            <p:nvPr/>
          </p:nvSpPr>
          <p:spPr bwMode="auto">
            <a:xfrm rot="-5388437">
              <a:off x="4306" y="3012"/>
              <a:ext cx="8" cy="27"/>
            </a:xfrm>
            <a:custGeom>
              <a:avLst/>
              <a:gdLst>
                <a:gd name="T0" fmla="*/ 0 w 11"/>
                <a:gd name="T1" fmla="*/ 0 h 29"/>
                <a:gd name="T2" fmla="*/ 0 w 11"/>
                <a:gd name="T3" fmla="*/ 0 h 29"/>
                <a:gd name="T4" fmla="*/ 0 w 11"/>
                <a:gd name="T5" fmla="*/ 0 h 29"/>
                <a:gd name="T6" fmla="*/ 0 w 11"/>
                <a:gd name="T7" fmla="*/ 0 h 29"/>
                <a:gd name="T8" fmla="*/ 0 w 11"/>
                <a:gd name="T9" fmla="*/ 0 h 29"/>
                <a:gd name="T10" fmla="*/ 0 w 11"/>
                <a:gd name="T11" fmla="*/ 0 h 29"/>
                <a:gd name="T12" fmla="*/ 0 w 11"/>
                <a:gd name="T13" fmla="*/ 0 h 29"/>
                <a:gd name="T14" fmla="*/ 0 w 11"/>
                <a:gd name="T15" fmla="*/ 0 h 29"/>
                <a:gd name="T16" fmla="*/ 0 w 11"/>
                <a:gd name="T17" fmla="*/ 0 h 29"/>
                <a:gd name="T18" fmla="*/ 0 w 11"/>
                <a:gd name="T19" fmla="*/ 7 h 29"/>
                <a:gd name="T20" fmla="*/ 0 w 11"/>
                <a:gd name="T21" fmla="*/ 7 h 29"/>
                <a:gd name="T22" fmla="*/ 0 w 11"/>
                <a:gd name="T23" fmla="*/ 7 h 29"/>
                <a:gd name="T24" fmla="*/ 0 w 11"/>
                <a:gd name="T25" fmla="*/ 7 h 29"/>
                <a:gd name="T26" fmla="*/ 0 w 11"/>
                <a:gd name="T27" fmla="*/ 7 h 29"/>
                <a:gd name="T28" fmla="*/ 0 w 11"/>
                <a:gd name="T29" fmla="*/ 7 h 29"/>
                <a:gd name="T30" fmla="*/ 0 w 11"/>
                <a:gd name="T31" fmla="*/ 7 h 29"/>
                <a:gd name="T32" fmla="*/ 0 w 11"/>
                <a:gd name="T33" fmla="*/ 7 h 29"/>
                <a:gd name="T34" fmla="*/ 0 w 11"/>
                <a:gd name="T35" fmla="*/ 7 h 29"/>
                <a:gd name="T36" fmla="*/ 0 w 11"/>
                <a:gd name="T37" fmla="*/ 7 h 29"/>
                <a:gd name="T38" fmla="*/ 0 w 11"/>
                <a:gd name="T39" fmla="*/ 7 h 29"/>
                <a:gd name="T40" fmla="*/ 0 w 11"/>
                <a:gd name="T41" fmla="*/ 7 h 29"/>
                <a:gd name="T42" fmla="*/ 0 w 11"/>
                <a:gd name="T43" fmla="*/ 7 h 29"/>
                <a:gd name="T44" fmla="*/ 0 w 11"/>
                <a:gd name="T45" fmla="*/ 7 h 29"/>
                <a:gd name="T46" fmla="*/ 0 w 11"/>
                <a:gd name="T47" fmla="*/ 7 h 29"/>
                <a:gd name="T48" fmla="*/ 0 w 11"/>
                <a:gd name="T49" fmla="*/ 7 h 29"/>
                <a:gd name="T50" fmla="*/ 0 w 11"/>
                <a:gd name="T51" fmla="*/ 7 h 29"/>
                <a:gd name="T52" fmla="*/ 1 w 11"/>
                <a:gd name="T53" fmla="*/ 7 h 29"/>
                <a:gd name="T54" fmla="*/ 1 w 11"/>
                <a:gd name="T55" fmla="*/ 7 h 29"/>
                <a:gd name="T56" fmla="*/ 1 w 11"/>
                <a:gd name="T57" fmla="*/ 7 h 29"/>
                <a:gd name="T58" fmla="*/ 1 w 11"/>
                <a:gd name="T59" fmla="*/ 7 h 29"/>
                <a:gd name="T60" fmla="*/ 1 w 11"/>
                <a:gd name="T61" fmla="*/ 7 h 29"/>
                <a:gd name="T62" fmla="*/ 1 w 11"/>
                <a:gd name="T63" fmla="*/ 7 h 29"/>
                <a:gd name="T64" fmla="*/ 1 w 11"/>
                <a:gd name="T65" fmla="*/ 7 h 29"/>
                <a:gd name="T66" fmla="*/ 1 w 11"/>
                <a:gd name="T67" fmla="*/ 7 h 29"/>
                <a:gd name="T68" fmla="*/ 1 w 11"/>
                <a:gd name="T69" fmla="*/ 7 h 29"/>
                <a:gd name="T70" fmla="*/ 1 w 11"/>
                <a:gd name="T71" fmla="*/ 7 h 29"/>
                <a:gd name="T72" fmla="*/ 1 w 11"/>
                <a:gd name="T73" fmla="*/ 7 h 29"/>
                <a:gd name="T74" fmla="*/ 1 w 11"/>
                <a:gd name="T75" fmla="*/ 7 h 29"/>
                <a:gd name="T76" fmla="*/ 1 w 11"/>
                <a:gd name="T77" fmla="*/ 7 h 29"/>
                <a:gd name="T78" fmla="*/ 1 w 11"/>
                <a:gd name="T79" fmla="*/ 7 h 29"/>
                <a:gd name="T80" fmla="*/ 1 w 11"/>
                <a:gd name="T81" fmla="*/ 7 h 29"/>
                <a:gd name="T82" fmla="*/ 1 w 11"/>
                <a:gd name="T83" fmla="*/ 7 h 29"/>
                <a:gd name="T84" fmla="*/ 1 w 11"/>
                <a:gd name="T85" fmla="*/ 7 h 29"/>
                <a:gd name="T86" fmla="*/ 1 w 11"/>
                <a:gd name="T87" fmla="*/ 7 h 29"/>
                <a:gd name="T88" fmla="*/ 1 w 11"/>
                <a:gd name="T89" fmla="*/ 7 h 29"/>
                <a:gd name="T90" fmla="*/ 1 w 11"/>
                <a:gd name="T91" fmla="*/ 7 h 29"/>
                <a:gd name="T92" fmla="*/ 1 w 11"/>
                <a:gd name="T93" fmla="*/ 7 h 29"/>
                <a:gd name="T94" fmla="*/ 1 w 11"/>
                <a:gd name="T95" fmla="*/ 7 h 29"/>
                <a:gd name="T96" fmla="*/ 1 w 11"/>
                <a:gd name="T97" fmla="*/ 7 h 29"/>
                <a:gd name="T98" fmla="*/ 1 w 11"/>
                <a:gd name="T99" fmla="*/ 7 h 29"/>
                <a:gd name="T100" fmla="*/ 1 w 11"/>
                <a:gd name="T101" fmla="*/ 7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29"/>
                <a:gd name="T155" fmla="*/ 11 w 11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29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1" y="10"/>
                  </a:lnTo>
                  <a:lnTo>
                    <a:pt x="11" y="20"/>
                  </a:lnTo>
                  <a:lnTo>
                    <a:pt x="11" y="29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42" name="Freeform 607"/>
            <p:cNvSpPr>
              <a:spLocks/>
            </p:cNvSpPr>
            <p:nvPr/>
          </p:nvSpPr>
          <p:spPr bwMode="auto">
            <a:xfrm rot="-5388437">
              <a:off x="4328" y="3009"/>
              <a:ext cx="8" cy="18"/>
            </a:xfrm>
            <a:custGeom>
              <a:avLst/>
              <a:gdLst>
                <a:gd name="T0" fmla="*/ 0 w 12"/>
                <a:gd name="T1" fmla="*/ 0 h 20"/>
                <a:gd name="T2" fmla="*/ 0 w 12"/>
                <a:gd name="T3" fmla="*/ 0 h 20"/>
                <a:gd name="T4" fmla="*/ 0 w 12"/>
                <a:gd name="T5" fmla="*/ 0 h 20"/>
                <a:gd name="T6" fmla="*/ 0 w 12"/>
                <a:gd name="T7" fmla="*/ 0 h 20"/>
                <a:gd name="T8" fmla="*/ 0 w 12"/>
                <a:gd name="T9" fmla="*/ 0 h 20"/>
                <a:gd name="T10" fmla="*/ 0 w 12"/>
                <a:gd name="T11" fmla="*/ 0 h 20"/>
                <a:gd name="T12" fmla="*/ 0 w 12"/>
                <a:gd name="T13" fmla="*/ 0 h 20"/>
                <a:gd name="T14" fmla="*/ 0 w 12"/>
                <a:gd name="T15" fmla="*/ 0 h 20"/>
                <a:gd name="T16" fmla="*/ 0 w 12"/>
                <a:gd name="T17" fmla="*/ 0 h 20"/>
                <a:gd name="T18" fmla="*/ 0 w 12"/>
                <a:gd name="T19" fmla="*/ 0 h 20"/>
                <a:gd name="T20" fmla="*/ 0 w 12"/>
                <a:gd name="T21" fmla="*/ 0 h 20"/>
                <a:gd name="T22" fmla="*/ 0 w 12"/>
                <a:gd name="T23" fmla="*/ 0 h 20"/>
                <a:gd name="T24" fmla="*/ 0 w 12"/>
                <a:gd name="T25" fmla="*/ 0 h 20"/>
                <a:gd name="T26" fmla="*/ 0 w 12"/>
                <a:gd name="T27" fmla="*/ 0 h 20"/>
                <a:gd name="T28" fmla="*/ 0 w 12"/>
                <a:gd name="T29" fmla="*/ 0 h 20"/>
                <a:gd name="T30" fmla="*/ 0 w 12"/>
                <a:gd name="T31" fmla="*/ 0 h 20"/>
                <a:gd name="T32" fmla="*/ 0 w 12"/>
                <a:gd name="T33" fmla="*/ 5 h 20"/>
                <a:gd name="T34" fmla="*/ 0 w 12"/>
                <a:gd name="T35" fmla="*/ 5 h 20"/>
                <a:gd name="T36" fmla="*/ 0 w 12"/>
                <a:gd name="T37" fmla="*/ 5 h 20"/>
                <a:gd name="T38" fmla="*/ 0 w 12"/>
                <a:gd name="T39" fmla="*/ 5 h 20"/>
                <a:gd name="T40" fmla="*/ 0 w 12"/>
                <a:gd name="T41" fmla="*/ 5 h 20"/>
                <a:gd name="T42" fmla="*/ 0 w 12"/>
                <a:gd name="T43" fmla="*/ 5 h 20"/>
                <a:gd name="T44" fmla="*/ 0 w 12"/>
                <a:gd name="T45" fmla="*/ 5 h 20"/>
                <a:gd name="T46" fmla="*/ 0 w 12"/>
                <a:gd name="T47" fmla="*/ 5 h 20"/>
                <a:gd name="T48" fmla="*/ 0 w 12"/>
                <a:gd name="T49" fmla="*/ 5 h 20"/>
                <a:gd name="T50" fmla="*/ 0 w 12"/>
                <a:gd name="T51" fmla="*/ 5 h 20"/>
                <a:gd name="T52" fmla="*/ 0 w 12"/>
                <a:gd name="T53" fmla="*/ 5 h 20"/>
                <a:gd name="T54" fmla="*/ 0 w 12"/>
                <a:gd name="T55" fmla="*/ 5 h 20"/>
                <a:gd name="T56" fmla="*/ 0 w 12"/>
                <a:gd name="T57" fmla="*/ 5 h 20"/>
                <a:gd name="T58" fmla="*/ 0 w 12"/>
                <a:gd name="T59" fmla="*/ 5 h 20"/>
                <a:gd name="T60" fmla="*/ 0 w 12"/>
                <a:gd name="T61" fmla="*/ 5 h 20"/>
                <a:gd name="T62" fmla="*/ 0 w 12"/>
                <a:gd name="T63" fmla="*/ 5 h 20"/>
                <a:gd name="T64" fmla="*/ 0 w 12"/>
                <a:gd name="T65" fmla="*/ 5 h 20"/>
                <a:gd name="T66" fmla="*/ 0 w 12"/>
                <a:gd name="T67" fmla="*/ 5 h 20"/>
                <a:gd name="T68" fmla="*/ 0 w 12"/>
                <a:gd name="T69" fmla="*/ 5 h 20"/>
                <a:gd name="T70" fmla="*/ 0 w 12"/>
                <a:gd name="T71" fmla="*/ 5 h 20"/>
                <a:gd name="T72" fmla="*/ 0 w 12"/>
                <a:gd name="T73" fmla="*/ 5 h 20"/>
                <a:gd name="T74" fmla="*/ 0 w 12"/>
                <a:gd name="T75" fmla="*/ 5 h 20"/>
                <a:gd name="T76" fmla="*/ 0 w 12"/>
                <a:gd name="T77" fmla="*/ 5 h 20"/>
                <a:gd name="T78" fmla="*/ 0 w 12"/>
                <a:gd name="T79" fmla="*/ 5 h 20"/>
                <a:gd name="T80" fmla="*/ 0 w 12"/>
                <a:gd name="T81" fmla="*/ 5 h 20"/>
                <a:gd name="T82" fmla="*/ 0 w 12"/>
                <a:gd name="T83" fmla="*/ 5 h 20"/>
                <a:gd name="T84" fmla="*/ 0 w 12"/>
                <a:gd name="T85" fmla="*/ 5 h 20"/>
                <a:gd name="T86" fmla="*/ 1 w 12"/>
                <a:gd name="T87" fmla="*/ 5 h 20"/>
                <a:gd name="T88" fmla="*/ 1 w 12"/>
                <a:gd name="T89" fmla="*/ 5 h 20"/>
                <a:gd name="T90" fmla="*/ 1 w 12"/>
                <a:gd name="T91" fmla="*/ 5 h 20"/>
                <a:gd name="T92" fmla="*/ 1 w 12"/>
                <a:gd name="T93" fmla="*/ 5 h 20"/>
                <a:gd name="T94" fmla="*/ 1 w 12"/>
                <a:gd name="T95" fmla="*/ 5 h 20"/>
                <a:gd name="T96" fmla="*/ 1 w 12"/>
                <a:gd name="T97" fmla="*/ 5 h 20"/>
                <a:gd name="T98" fmla="*/ 1 w 12"/>
                <a:gd name="T99" fmla="*/ 5 h 20"/>
                <a:gd name="T100" fmla="*/ 1 w 12"/>
                <a:gd name="T101" fmla="*/ 5 h 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20"/>
                <a:gd name="T155" fmla="*/ 12 w 12"/>
                <a:gd name="T156" fmla="*/ 20 h 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2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20"/>
                  </a:lnTo>
                  <a:lnTo>
                    <a:pt x="12" y="2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43" name="Freeform 608"/>
            <p:cNvSpPr>
              <a:spLocks/>
            </p:cNvSpPr>
            <p:nvPr/>
          </p:nvSpPr>
          <p:spPr bwMode="auto">
            <a:xfrm rot="-5388437">
              <a:off x="4354" y="2999"/>
              <a:ext cx="1" cy="27"/>
            </a:xfrm>
            <a:custGeom>
              <a:avLst/>
              <a:gdLst>
                <a:gd name="T0" fmla="*/ 0 w 1"/>
                <a:gd name="T1" fmla="*/ 0 h 29"/>
                <a:gd name="T2" fmla="*/ 0 w 1"/>
                <a:gd name="T3" fmla="*/ 0 h 29"/>
                <a:gd name="T4" fmla="*/ 0 w 1"/>
                <a:gd name="T5" fmla="*/ 7 h 29"/>
                <a:gd name="T6" fmla="*/ 0 w 1"/>
                <a:gd name="T7" fmla="*/ 7 h 29"/>
                <a:gd name="T8" fmla="*/ 0 w 1"/>
                <a:gd name="T9" fmla="*/ 7 h 29"/>
                <a:gd name="T10" fmla="*/ 0 w 1"/>
                <a:gd name="T11" fmla="*/ 7 h 29"/>
                <a:gd name="T12" fmla="*/ 0 w 1"/>
                <a:gd name="T13" fmla="*/ 7 h 29"/>
                <a:gd name="T14" fmla="*/ 0 w 1"/>
                <a:gd name="T15" fmla="*/ 7 h 29"/>
                <a:gd name="T16" fmla="*/ 0 w 1"/>
                <a:gd name="T17" fmla="*/ 7 h 29"/>
                <a:gd name="T18" fmla="*/ 0 w 1"/>
                <a:gd name="T19" fmla="*/ 7 h 29"/>
                <a:gd name="T20" fmla="*/ 0 w 1"/>
                <a:gd name="T21" fmla="*/ 7 h 29"/>
                <a:gd name="T22" fmla="*/ 0 w 1"/>
                <a:gd name="T23" fmla="*/ 7 h 29"/>
                <a:gd name="T24" fmla="*/ 0 w 1"/>
                <a:gd name="T25" fmla="*/ 7 h 29"/>
                <a:gd name="T26" fmla="*/ 0 w 1"/>
                <a:gd name="T27" fmla="*/ 7 h 29"/>
                <a:gd name="T28" fmla="*/ 0 w 1"/>
                <a:gd name="T29" fmla="*/ 7 h 29"/>
                <a:gd name="T30" fmla="*/ 0 w 1"/>
                <a:gd name="T31" fmla="*/ 7 h 29"/>
                <a:gd name="T32" fmla="*/ 0 w 1"/>
                <a:gd name="T33" fmla="*/ 7 h 29"/>
                <a:gd name="T34" fmla="*/ 0 w 1"/>
                <a:gd name="T35" fmla="*/ 7 h 29"/>
                <a:gd name="T36" fmla="*/ 0 w 1"/>
                <a:gd name="T37" fmla="*/ 7 h 29"/>
                <a:gd name="T38" fmla="*/ 0 w 1"/>
                <a:gd name="T39" fmla="*/ 7 h 29"/>
                <a:gd name="T40" fmla="*/ 0 w 1"/>
                <a:gd name="T41" fmla="*/ 7 h 29"/>
                <a:gd name="T42" fmla="*/ 0 w 1"/>
                <a:gd name="T43" fmla="*/ 7 h 29"/>
                <a:gd name="T44" fmla="*/ 0 w 1"/>
                <a:gd name="T45" fmla="*/ 7 h 29"/>
                <a:gd name="T46" fmla="*/ 0 w 1"/>
                <a:gd name="T47" fmla="*/ 7 h 29"/>
                <a:gd name="T48" fmla="*/ 0 w 1"/>
                <a:gd name="T49" fmla="*/ 7 h 29"/>
                <a:gd name="T50" fmla="*/ 0 w 1"/>
                <a:gd name="T51" fmla="*/ 7 h 29"/>
                <a:gd name="T52" fmla="*/ 0 w 1"/>
                <a:gd name="T53" fmla="*/ 7 h 29"/>
                <a:gd name="T54" fmla="*/ 0 w 1"/>
                <a:gd name="T55" fmla="*/ 7 h 29"/>
                <a:gd name="T56" fmla="*/ 0 w 1"/>
                <a:gd name="T57" fmla="*/ 7 h 29"/>
                <a:gd name="T58" fmla="*/ 0 w 1"/>
                <a:gd name="T59" fmla="*/ 7 h 29"/>
                <a:gd name="T60" fmla="*/ 0 w 1"/>
                <a:gd name="T61" fmla="*/ 7 h 29"/>
                <a:gd name="T62" fmla="*/ 0 w 1"/>
                <a:gd name="T63" fmla="*/ 7 h 29"/>
                <a:gd name="T64" fmla="*/ 0 w 1"/>
                <a:gd name="T65" fmla="*/ 7 h 29"/>
                <a:gd name="T66" fmla="*/ 0 w 1"/>
                <a:gd name="T67" fmla="*/ 7 h 29"/>
                <a:gd name="T68" fmla="*/ 0 w 1"/>
                <a:gd name="T69" fmla="*/ 7 h 29"/>
                <a:gd name="T70" fmla="*/ 0 w 1"/>
                <a:gd name="T71" fmla="*/ 7 h 29"/>
                <a:gd name="T72" fmla="*/ 0 w 1"/>
                <a:gd name="T73" fmla="*/ 7 h 29"/>
                <a:gd name="T74" fmla="*/ 0 w 1"/>
                <a:gd name="T75" fmla="*/ 7 h 29"/>
                <a:gd name="T76" fmla="*/ 0 w 1"/>
                <a:gd name="T77" fmla="*/ 7 h 29"/>
                <a:gd name="T78" fmla="*/ 0 w 1"/>
                <a:gd name="T79" fmla="*/ 7 h 29"/>
                <a:gd name="T80" fmla="*/ 0 w 1"/>
                <a:gd name="T81" fmla="*/ 7 h 29"/>
                <a:gd name="T82" fmla="*/ 0 w 1"/>
                <a:gd name="T83" fmla="*/ 7 h 29"/>
                <a:gd name="T84" fmla="*/ 0 w 1"/>
                <a:gd name="T85" fmla="*/ 7 h 29"/>
                <a:gd name="T86" fmla="*/ 0 w 1"/>
                <a:gd name="T87" fmla="*/ 7 h 29"/>
                <a:gd name="T88" fmla="*/ 0 w 1"/>
                <a:gd name="T89" fmla="*/ 7 h 29"/>
                <a:gd name="T90" fmla="*/ 0 w 1"/>
                <a:gd name="T91" fmla="*/ 7 h 29"/>
                <a:gd name="T92" fmla="*/ 0 w 1"/>
                <a:gd name="T93" fmla="*/ 7 h 29"/>
                <a:gd name="T94" fmla="*/ 0 w 1"/>
                <a:gd name="T95" fmla="*/ 7 h 29"/>
                <a:gd name="T96" fmla="*/ 0 w 1"/>
                <a:gd name="T97" fmla="*/ 7 h 29"/>
                <a:gd name="T98" fmla="*/ 0 w 1"/>
                <a:gd name="T99" fmla="*/ 7 h 29"/>
                <a:gd name="T100" fmla="*/ 0 w 1"/>
                <a:gd name="T101" fmla="*/ 7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"/>
                <a:gd name="T154" fmla="*/ 0 h 29"/>
                <a:gd name="T155" fmla="*/ 1 w 1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" h="29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19"/>
                  </a:lnTo>
                  <a:lnTo>
                    <a:pt x="0" y="29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44" name="Freeform 609"/>
            <p:cNvSpPr>
              <a:spLocks/>
            </p:cNvSpPr>
            <p:nvPr/>
          </p:nvSpPr>
          <p:spPr bwMode="auto">
            <a:xfrm rot="-5388437">
              <a:off x="4378" y="2997"/>
              <a:ext cx="8" cy="27"/>
            </a:xfrm>
            <a:custGeom>
              <a:avLst/>
              <a:gdLst>
                <a:gd name="T0" fmla="*/ 0 w 11"/>
                <a:gd name="T1" fmla="*/ 0 h 29"/>
                <a:gd name="T2" fmla="*/ 0 w 11"/>
                <a:gd name="T3" fmla="*/ 0 h 29"/>
                <a:gd name="T4" fmla="*/ 0 w 11"/>
                <a:gd name="T5" fmla="*/ 0 h 29"/>
                <a:gd name="T6" fmla="*/ 0 w 11"/>
                <a:gd name="T7" fmla="*/ 0 h 29"/>
                <a:gd name="T8" fmla="*/ 0 w 11"/>
                <a:gd name="T9" fmla="*/ 0 h 29"/>
                <a:gd name="T10" fmla="*/ 0 w 11"/>
                <a:gd name="T11" fmla="*/ 7 h 29"/>
                <a:gd name="T12" fmla="*/ 0 w 11"/>
                <a:gd name="T13" fmla="*/ 7 h 29"/>
                <a:gd name="T14" fmla="*/ 0 w 11"/>
                <a:gd name="T15" fmla="*/ 7 h 29"/>
                <a:gd name="T16" fmla="*/ 0 w 11"/>
                <a:gd name="T17" fmla="*/ 7 h 29"/>
                <a:gd name="T18" fmla="*/ 0 w 11"/>
                <a:gd name="T19" fmla="*/ 7 h 29"/>
                <a:gd name="T20" fmla="*/ 0 w 11"/>
                <a:gd name="T21" fmla="*/ 7 h 29"/>
                <a:gd name="T22" fmla="*/ 1 w 11"/>
                <a:gd name="T23" fmla="*/ 7 h 29"/>
                <a:gd name="T24" fmla="*/ 1 w 11"/>
                <a:gd name="T25" fmla="*/ 7 h 29"/>
                <a:gd name="T26" fmla="*/ 1 w 11"/>
                <a:gd name="T27" fmla="*/ 7 h 29"/>
                <a:gd name="T28" fmla="*/ 1 w 11"/>
                <a:gd name="T29" fmla="*/ 7 h 29"/>
                <a:gd name="T30" fmla="*/ 1 w 11"/>
                <a:gd name="T31" fmla="*/ 7 h 29"/>
                <a:gd name="T32" fmla="*/ 1 w 11"/>
                <a:gd name="T33" fmla="*/ 7 h 29"/>
                <a:gd name="T34" fmla="*/ 1 w 11"/>
                <a:gd name="T35" fmla="*/ 7 h 29"/>
                <a:gd name="T36" fmla="*/ 1 w 11"/>
                <a:gd name="T37" fmla="*/ 7 h 29"/>
                <a:gd name="T38" fmla="*/ 1 w 11"/>
                <a:gd name="T39" fmla="*/ 7 h 29"/>
                <a:gd name="T40" fmla="*/ 1 w 11"/>
                <a:gd name="T41" fmla="*/ 7 h 29"/>
                <a:gd name="T42" fmla="*/ 1 w 11"/>
                <a:gd name="T43" fmla="*/ 7 h 29"/>
                <a:gd name="T44" fmla="*/ 1 w 11"/>
                <a:gd name="T45" fmla="*/ 7 h 29"/>
                <a:gd name="T46" fmla="*/ 1 w 11"/>
                <a:gd name="T47" fmla="*/ 7 h 29"/>
                <a:gd name="T48" fmla="*/ 1 w 11"/>
                <a:gd name="T49" fmla="*/ 7 h 29"/>
                <a:gd name="T50" fmla="*/ 1 w 11"/>
                <a:gd name="T51" fmla="*/ 7 h 29"/>
                <a:gd name="T52" fmla="*/ 1 w 11"/>
                <a:gd name="T53" fmla="*/ 7 h 29"/>
                <a:gd name="T54" fmla="*/ 1 w 11"/>
                <a:gd name="T55" fmla="*/ 7 h 29"/>
                <a:gd name="T56" fmla="*/ 1 w 11"/>
                <a:gd name="T57" fmla="*/ 7 h 29"/>
                <a:gd name="T58" fmla="*/ 1 w 11"/>
                <a:gd name="T59" fmla="*/ 7 h 29"/>
                <a:gd name="T60" fmla="*/ 1 w 11"/>
                <a:gd name="T61" fmla="*/ 7 h 29"/>
                <a:gd name="T62" fmla="*/ 1 w 11"/>
                <a:gd name="T63" fmla="*/ 7 h 29"/>
                <a:gd name="T64" fmla="*/ 1 w 11"/>
                <a:gd name="T65" fmla="*/ 7 h 29"/>
                <a:gd name="T66" fmla="*/ 1 w 11"/>
                <a:gd name="T67" fmla="*/ 7 h 29"/>
                <a:gd name="T68" fmla="*/ 1 w 11"/>
                <a:gd name="T69" fmla="*/ 7 h 29"/>
                <a:gd name="T70" fmla="*/ 1 w 11"/>
                <a:gd name="T71" fmla="*/ 7 h 29"/>
                <a:gd name="T72" fmla="*/ 1 w 11"/>
                <a:gd name="T73" fmla="*/ 7 h 29"/>
                <a:gd name="T74" fmla="*/ 1 w 11"/>
                <a:gd name="T75" fmla="*/ 7 h 29"/>
                <a:gd name="T76" fmla="*/ 1 w 11"/>
                <a:gd name="T77" fmla="*/ 7 h 29"/>
                <a:gd name="T78" fmla="*/ 1 w 11"/>
                <a:gd name="T79" fmla="*/ 7 h 29"/>
                <a:gd name="T80" fmla="*/ 1 w 11"/>
                <a:gd name="T81" fmla="*/ 7 h 29"/>
                <a:gd name="T82" fmla="*/ 1 w 11"/>
                <a:gd name="T83" fmla="*/ 7 h 29"/>
                <a:gd name="T84" fmla="*/ 1 w 11"/>
                <a:gd name="T85" fmla="*/ 7 h 29"/>
                <a:gd name="T86" fmla="*/ 1 w 11"/>
                <a:gd name="T87" fmla="*/ 7 h 29"/>
                <a:gd name="T88" fmla="*/ 1 w 11"/>
                <a:gd name="T89" fmla="*/ 7 h 29"/>
                <a:gd name="T90" fmla="*/ 1 w 11"/>
                <a:gd name="T91" fmla="*/ 7 h 29"/>
                <a:gd name="T92" fmla="*/ 1 w 11"/>
                <a:gd name="T93" fmla="*/ 7 h 29"/>
                <a:gd name="T94" fmla="*/ 1 w 11"/>
                <a:gd name="T95" fmla="*/ 7 h 29"/>
                <a:gd name="T96" fmla="*/ 1 w 11"/>
                <a:gd name="T97" fmla="*/ 7 h 29"/>
                <a:gd name="T98" fmla="*/ 1 w 11"/>
                <a:gd name="T99" fmla="*/ 7 h 29"/>
                <a:gd name="T100" fmla="*/ 1 w 11"/>
                <a:gd name="T101" fmla="*/ 7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29"/>
                <a:gd name="T155" fmla="*/ 11 w 11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29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1" y="10"/>
                  </a:lnTo>
                  <a:lnTo>
                    <a:pt x="11" y="20"/>
                  </a:lnTo>
                  <a:lnTo>
                    <a:pt x="11" y="29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45" name="Freeform 610"/>
            <p:cNvSpPr>
              <a:spLocks/>
            </p:cNvSpPr>
            <p:nvPr/>
          </p:nvSpPr>
          <p:spPr bwMode="auto">
            <a:xfrm rot="-5388437">
              <a:off x="4404" y="2988"/>
              <a:ext cx="9" cy="27"/>
            </a:xfrm>
            <a:custGeom>
              <a:avLst/>
              <a:gdLst>
                <a:gd name="T0" fmla="*/ 0 w 12"/>
                <a:gd name="T1" fmla="*/ 0 h 30"/>
                <a:gd name="T2" fmla="*/ 0 w 12"/>
                <a:gd name="T3" fmla="*/ 0 h 30"/>
                <a:gd name="T4" fmla="*/ 0 w 12"/>
                <a:gd name="T5" fmla="*/ 0 h 30"/>
                <a:gd name="T6" fmla="*/ 0 w 12"/>
                <a:gd name="T7" fmla="*/ 0 h 30"/>
                <a:gd name="T8" fmla="*/ 0 w 12"/>
                <a:gd name="T9" fmla="*/ 0 h 30"/>
                <a:gd name="T10" fmla="*/ 0 w 12"/>
                <a:gd name="T11" fmla="*/ 0 h 30"/>
                <a:gd name="T12" fmla="*/ 0 w 12"/>
                <a:gd name="T13" fmla="*/ 0 h 30"/>
                <a:gd name="T14" fmla="*/ 0 w 12"/>
                <a:gd name="T15" fmla="*/ 0 h 30"/>
                <a:gd name="T16" fmla="*/ 0 w 12"/>
                <a:gd name="T17" fmla="*/ 0 h 30"/>
                <a:gd name="T18" fmla="*/ 0 w 12"/>
                <a:gd name="T19" fmla="*/ 0 h 30"/>
                <a:gd name="T20" fmla="*/ 0 w 12"/>
                <a:gd name="T21" fmla="*/ 5 h 30"/>
                <a:gd name="T22" fmla="*/ 0 w 12"/>
                <a:gd name="T23" fmla="*/ 5 h 30"/>
                <a:gd name="T24" fmla="*/ 0 w 12"/>
                <a:gd name="T25" fmla="*/ 5 h 30"/>
                <a:gd name="T26" fmla="*/ 0 w 12"/>
                <a:gd name="T27" fmla="*/ 5 h 30"/>
                <a:gd name="T28" fmla="*/ 0 w 12"/>
                <a:gd name="T29" fmla="*/ 5 h 30"/>
                <a:gd name="T30" fmla="*/ 0 w 12"/>
                <a:gd name="T31" fmla="*/ 5 h 30"/>
                <a:gd name="T32" fmla="*/ 0 w 12"/>
                <a:gd name="T33" fmla="*/ 5 h 30"/>
                <a:gd name="T34" fmla="*/ 0 w 12"/>
                <a:gd name="T35" fmla="*/ 5 h 30"/>
                <a:gd name="T36" fmla="*/ 0 w 12"/>
                <a:gd name="T37" fmla="*/ 5 h 30"/>
                <a:gd name="T38" fmla="*/ 0 w 12"/>
                <a:gd name="T39" fmla="*/ 5 h 30"/>
                <a:gd name="T40" fmla="*/ 0 w 12"/>
                <a:gd name="T41" fmla="*/ 5 h 30"/>
                <a:gd name="T42" fmla="*/ 0 w 12"/>
                <a:gd name="T43" fmla="*/ 5 h 30"/>
                <a:gd name="T44" fmla="*/ 0 w 12"/>
                <a:gd name="T45" fmla="*/ 5 h 30"/>
                <a:gd name="T46" fmla="*/ 0 w 12"/>
                <a:gd name="T47" fmla="*/ 5 h 30"/>
                <a:gd name="T48" fmla="*/ 0 w 12"/>
                <a:gd name="T49" fmla="*/ 5 h 30"/>
                <a:gd name="T50" fmla="*/ 0 w 12"/>
                <a:gd name="T51" fmla="*/ 5 h 30"/>
                <a:gd name="T52" fmla="*/ 0 w 12"/>
                <a:gd name="T53" fmla="*/ 5 h 30"/>
                <a:gd name="T54" fmla="*/ 0 w 12"/>
                <a:gd name="T55" fmla="*/ 5 h 30"/>
                <a:gd name="T56" fmla="*/ 2 w 12"/>
                <a:gd name="T57" fmla="*/ 5 h 30"/>
                <a:gd name="T58" fmla="*/ 2 w 12"/>
                <a:gd name="T59" fmla="*/ 5 h 30"/>
                <a:gd name="T60" fmla="*/ 2 w 12"/>
                <a:gd name="T61" fmla="*/ 5 h 30"/>
                <a:gd name="T62" fmla="*/ 2 w 12"/>
                <a:gd name="T63" fmla="*/ 5 h 30"/>
                <a:gd name="T64" fmla="*/ 2 w 12"/>
                <a:gd name="T65" fmla="*/ 5 h 30"/>
                <a:gd name="T66" fmla="*/ 2 w 12"/>
                <a:gd name="T67" fmla="*/ 5 h 30"/>
                <a:gd name="T68" fmla="*/ 2 w 12"/>
                <a:gd name="T69" fmla="*/ 5 h 30"/>
                <a:gd name="T70" fmla="*/ 2 w 12"/>
                <a:gd name="T71" fmla="*/ 5 h 30"/>
                <a:gd name="T72" fmla="*/ 2 w 12"/>
                <a:gd name="T73" fmla="*/ 5 h 30"/>
                <a:gd name="T74" fmla="*/ 2 w 12"/>
                <a:gd name="T75" fmla="*/ 5 h 30"/>
                <a:gd name="T76" fmla="*/ 2 w 12"/>
                <a:gd name="T77" fmla="*/ 5 h 30"/>
                <a:gd name="T78" fmla="*/ 2 w 12"/>
                <a:gd name="T79" fmla="*/ 5 h 30"/>
                <a:gd name="T80" fmla="*/ 2 w 12"/>
                <a:gd name="T81" fmla="*/ 5 h 30"/>
                <a:gd name="T82" fmla="*/ 2 w 12"/>
                <a:gd name="T83" fmla="*/ 5 h 30"/>
                <a:gd name="T84" fmla="*/ 2 w 12"/>
                <a:gd name="T85" fmla="*/ 5 h 30"/>
                <a:gd name="T86" fmla="*/ 2 w 12"/>
                <a:gd name="T87" fmla="*/ 5 h 30"/>
                <a:gd name="T88" fmla="*/ 2 w 12"/>
                <a:gd name="T89" fmla="*/ 5 h 30"/>
                <a:gd name="T90" fmla="*/ 2 w 12"/>
                <a:gd name="T91" fmla="*/ 5 h 30"/>
                <a:gd name="T92" fmla="*/ 2 w 12"/>
                <a:gd name="T93" fmla="*/ 5 h 30"/>
                <a:gd name="T94" fmla="*/ 2 w 12"/>
                <a:gd name="T95" fmla="*/ 5 h 30"/>
                <a:gd name="T96" fmla="*/ 2 w 12"/>
                <a:gd name="T97" fmla="*/ 5 h 30"/>
                <a:gd name="T98" fmla="*/ 2 w 12"/>
                <a:gd name="T99" fmla="*/ 5 h 30"/>
                <a:gd name="T100" fmla="*/ 2 w 12"/>
                <a:gd name="T101" fmla="*/ 5 h 3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30"/>
                <a:gd name="T155" fmla="*/ 12 w 12"/>
                <a:gd name="T156" fmla="*/ 30 h 3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3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2" y="10"/>
                  </a:lnTo>
                  <a:lnTo>
                    <a:pt x="12" y="20"/>
                  </a:lnTo>
                  <a:lnTo>
                    <a:pt x="12" y="3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46" name="Freeform 611"/>
            <p:cNvSpPr>
              <a:spLocks/>
            </p:cNvSpPr>
            <p:nvPr/>
          </p:nvSpPr>
          <p:spPr bwMode="auto">
            <a:xfrm rot="-5388437">
              <a:off x="4427" y="2985"/>
              <a:ext cx="8" cy="18"/>
            </a:xfrm>
            <a:custGeom>
              <a:avLst/>
              <a:gdLst>
                <a:gd name="T0" fmla="*/ 0 w 11"/>
                <a:gd name="T1" fmla="*/ 0 h 19"/>
                <a:gd name="T2" fmla="*/ 0 w 11"/>
                <a:gd name="T3" fmla="*/ 0 h 19"/>
                <a:gd name="T4" fmla="*/ 0 w 11"/>
                <a:gd name="T5" fmla="*/ 0 h 19"/>
                <a:gd name="T6" fmla="*/ 0 w 11"/>
                <a:gd name="T7" fmla="*/ 0 h 19"/>
                <a:gd name="T8" fmla="*/ 0 w 11"/>
                <a:gd name="T9" fmla="*/ 0 h 19"/>
                <a:gd name="T10" fmla="*/ 0 w 11"/>
                <a:gd name="T11" fmla="*/ 0 h 19"/>
                <a:gd name="T12" fmla="*/ 0 w 11"/>
                <a:gd name="T13" fmla="*/ 0 h 19"/>
                <a:gd name="T14" fmla="*/ 0 w 11"/>
                <a:gd name="T15" fmla="*/ 0 h 19"/>
                <a:gd name="T16" fmla="*/ 0 w 11"/>
                <a:gd name="T17" fmla="*/ 0 h 19"/>
                <a:gd name="T18" fmla="*/ 0 w 11"/>
                <a:gd name="T19" fmla="*/ 0 h 19"/>
                <a:gd name="T20" fmla="*/ 0 w 11"/>
                <a:gd name="T21" fmla="*/ 0 h 19"/>
                <a:gd name="T22" fmla="*/ 0 w 11"/>
                <a:gd name="T23" fmla="*/ 0 h 19"/>
                <a:gd name="T24" fmla="*/ 0 w 11"/>
                <a:gd name="T25" fmla="*/ 0 h 19"/>
                <a:gd name="T26" fmla="*/ 0 w 11"/>
                <a:gd name="T27" fmla="*/ 0 h 19"/>
                <a:gd name="T28" fmla="*/ 0 w 11"/>
                <a:gd name="T29" fmla="*/ 0 h 19"/>
                <a:gd name="T30" fmla="*/ 0 w 11"/>
                <a:gd name="T31" fmla="*/ 0 h 19"/>
                <a:gd name="T32" fmla="*/ 0 w 11"/>
                <a:gd name="T33" fmla="*/ 0 h 19"/>
                <a:gd name="T34" fmla="*/ 0 w 11"/>
                <a:gd name="T35" fmla="*/ 9 h 19"/>
                <a:gd name="T36" fmla="*/ 0 w 11"/>
                <a:gd name="T37" fmla="*/ 9 h 19"/>
                <a:gd name="T38" fmla="*/ 0 w 11"/>
                <a:gd name="T39" fmla="*/ 9 h 19"/>
                <a:gd name="T40" fmla="*/ 0 w 11"/>
                <a:gd name="T41" fmla="*/ 9 h 19"/>
                <a:gd name="T42" fmla="*/ 0 w 11"/>
                <a:gd name="T43" fmla="*/ 9 h 19"/>
                <a:gd name="T44" fmla="*/ 0 w 11"/>
                <a:gd name="T45" fmla="*/ 9 h 19"/>
                <a:gd name="T46" fmla="*/ 0 w 11"/>
                <a:gd name="T47" fmla="*/ 9 h 19"/>
                <a:gd name="T48" fmla="*/ 0 w 11"/>
                <a:gd name="T49" fmla="*/ 9 h 19"/>
                <a:gd name="T50" fmla="*/ 0 w 11"/>
                <a:gd name="T51" fmla="*/ 9 h 19"/>
                <a:gd name="T52" fmla="*/ 0 w 11"/>
                <a:gd name="T53" fmla="*/ 9 h 19"/>
                <a:gd name="T54" fmla="*/ 0 w 11"/>
                <a:gd name="T55" fmla="*/ 9 h 19"/>
                <a:gd name="T56" fmla="*/ 0 w 11"/>
                <a:gd name="T57" fmla="*/ 9 h 19"/>
                <a:gd name="T58" fmla="*/ 0 w 11"/>
                <a:gd name="T59" fmla="*/ 9 h 19"/>
                <a:gd name="T60" fmla="*/ 0 w 11"/>
                <a:gd name="T61" fmla="*/ 9 h 19"/>
                <a:gd name="T62" fmla="*/ 0 w 11"/>
                <a:gd name="T63" fmla="*/ 9 h 19"/>
                <a:gd name="T64" fmla="*/ 0 w 11"/>
                <a:gd name="T65" fmla="*/ 9 h 19"/>
                <a:gd name="T66" fmla="*/ 0 w 11"/>
                <a:gd name="T67" fmla="*/ 9 h 19"/>
                <a:gd name="T68" fmla="*/ 0 w 11"/>
                <a:gd name="T69" fmla="*/ 9 h 19"/>
                <a:gd name="T70" fmla="*/ 0 w 11"/>
                <a:gd name="T71" fmla="*/ 9 h 19"/>
                <a:gd name="T72" fmla="*/ 0 w 11"/>
                <a:gd name="T73" fmla="*/ 9 h 19"/>
                <a:gd name="T74" fmla="*/ 0 w 11"/>
                <a:gd name="T75" fmla="*/ 9 h 19"/>
                <a:gd name="T76" fmla="*/ 0 w 11"/>
                <a:gd name="T77" fmla="*/ 9 h 19"/>
                <a:gd name="T78" fmla="*/ 0 w 11"/>
                <a:gd name="T79" fmla="*/ 9 h 19"/>
                <a:gd name="T80" fmla="*/ 0 w 11"/>
                <a:gd name="T81" fmla="*/ 9 h 19"/>
                <a:gd name="T82" fmla="*/ 0 w 11"/>
                <a:gd name="T83" fmla="*/ 9 h 19"/>
                <a:gd name="T84" fmla="*/ 0 w 11"/>
                <a:gd name="T85" fmla="*/ 9 h 19"/>
                <a:gd name="T86" fmla="*/ 0 w 11"/>
                <a:gd name="T87" fmla="*/ 9 h 19"/>
                <a:gd name="T88" fmla="*/ 1 w 11"/>
                <a:gd name="T89" fmla="*/ 9 h 19"/>
                <a:gd name="T90" fmla="*/ 1 w 11"/>
                <a:gd name="T91" fmla="*/ 9 h 19"/>
                <a:gd name="T92" fmla="*/ 1 w 11"/>
                <a:gd name="T93" fmla="*/ 9 h 19"/>
                <a:gd name="T94" fmla="*/ 1 w 11"/>
                <a:gd name="T95" fmla="*/ 9 h 19"/>
                <a:gd name="T96" fmla="*/ 1 w 11"/>
                <a:gd name="T97" fmla="*/ 9 h 19"/>
                <a:gd name="T98" fmla="*/ 1 w 11"/>
                <a:gd name="T99" fmla="*/ 9 h 1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"/>
                <a:gd name="T151" fmla="*/ 0 h 19"/>
                <a:gd name="T152" fmla="*/ 11 w 11"/>
                <a:gd name="T153" fmla="*/ 19 h 1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" h="19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19"/>
                  </a:lnTo>
                  <a:lnTo>
                    <a:pt x="11" y="19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47" name="Freeform 612"/>
            <p:cNvSpPr>
              <a:spLocks/>
            </p:cNvSpPr>
            <p:nvPr/>
          </p:nvSpPr>
          <p:spPr bwMode="auto">
            <a:xfrm rot="-5388437">
              <a:off x="4449" y="2981"/>
              <a:ext cx="0" cy="18"/>
            </a:xfrm>
            <a:custGeom>
              <a:avLst/>
              <a:gdLst>
                <a:gd name="T0" fmla="*/ 0 h 20"/>
                <a:gd name="T1" fmla="*/ 0 h 20"/>
                <a:gd name="T2" fmla="*/ 0 h 20"/>
                <a:gd name="T3" fmla="*/ 0 h 20"/>
                <a:gd name="T4" fmla="*/ 0 h 20"/>
                <a:gd name="T5" fmla="*/ 0 h 20"/>
                <a:gd name="T6" fmla="*/ 0 h 20"/>
                <a:gd name="T7" fmla="*/ 0 h 20"/>
                <a:gd name="T8" fmla="*/ 0 h 20"/>
                <a:gd name="T9" fmla="*/ 0 h 20"/>
                <a:gd name="T10" fmla="*/ 0 h 20"/>
                <a:gd name="T11" fmla="*/ 5 h 20"/>
                <a:gd name="T12" fmla="*/ 5 h 20"/>
                <a:gd name="T13" fmla="*/ 5 h 20"/>
                <a:gd name="T14" fmla="*/ 5 h 20"/>
                <a:gd name="T15" fmla="*/ 5 h 20"/>
                <a:gd name="T16" fmla="*/ 5 h 20"/>
                <a:gd name="T17" fmla="*/ 5 h 20"/>
                <a:gd name="T18" fmla="*/ 5 h 20"/>
                <a:gd name="T19" fmla="*/ 5 h 20"/>
                <a:gd name="T20" fmla="*/ 5 h 20"/>
                <a:gd name="T21" fmla="*/ 5 h 20"/>
                <a:gd name="T22" fmla="*/ 5 h 20"/>
                <a:gd name="T23" fmla="*/ 5 h 20"/>
                <a:gd name="T24" fmla="*/ 5 h 20"/>
                <a:gd name="T25" fmla="*/ 5 h 20"/>
                <a:gd name="T26" fmla="*/ 5 h 20"/>
                <a:gd name="T27" fmla="*/ 5 h 20"/>
                <a:gd name="T28" fmla="*/ 5 h 20"/>
                <a:gd name="T29" fmla="*/ 5 h 20"/>
                <a:gd name="T30" fmla="*/ 5 h 20"/>
                <a:gd name="T31" fmla="*/ 5 h 20"/>
                <a:gd name="T32" fmla="*/ 5 h 20"/>
                <a:gd name="T33" fmla="*/ 5 h 20"/>
                <a:gd name="T34" fmla="*/ 5 h 20"/>
                <a:gd name="T35" fmla="*/ 5 h 20"/>
                <a:gd name="T36" fmla="*/ 5 h 20"/>
                <a:gd name="T37" fmla="*/ 5 h 20"/>
                <a:gd name="T38" fmla="*/ 5 h 20"/>
                <a:gd name="T39" fmla="*/ 5 h 20"/>
                <a:gd name="T40" fmla="*/ 5 h 20"/>
                <a:gd name="T41" fmla="*/ 5 h 20"/>
                <a:gd name="T42" fmla="*/ 5 h 20"/>
                <a:gd name="T43" fmla="*/ 5 h 20"/>
                <a:gd name="T44" fmla="*/ 5 h 20"/>
                <a:gd name="T45" fmla="*/ 5 h 20"/>
                <a:gd name="T46" fmla="*/ 5 h 20"/>
                <a:gd name="T47" fmla="*/ 5 h 20"/>
                <a:gd name="T48" fmla="*/ 5 h 20"/>
                <a:gd name="T49" fmla="*/ 5 h 20"/>
                <a:gd name="T50" fmla="*/ 5 h 20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h 20"/>
                <a:gd name="T103" fmla="*/ 20 h 20"/>
              </a:gdLst>
              <a:ahLst/>
              <a:cxnLst>
                <a:cxn ang="T51">
                  <a:pos x="0" y="T0"/>
                </a:cxn>
                <a:cxn ang="T52">
                  <a:pos x="0" y="T1"/>
                </a:cxn>
                <a:cxn ang="T53">
                  <a:pos x="0" y="T2"/>
                </a:cxn>
                <a:cxn ang="T54">
                  <a:pos x="0" y="T3"/>
                </a:cxn>
                <a:cxn ang="T55">
                  <a:pos x="0" y="T4"/>
                </a:cxn>
                <a:cxn ang="T56">
                  <a:pos x="0" y="T5"/>
                </a:cxn>
                <a:cxn ang="T57">
                  <a:pos x="0" y="T6"/>
                </a:cxn>
                <a:cxn ang="T58">
                  <a:pos x="0" y="T7"/>
                </a:cxn>
                <a:cxn ang="T59">
                  <a:pos x="0" y="T8"/>
                </a:cxn>
                <a:cxn ang="T60">
                  <a:pos x="0" y="T9"/>
                </a:cxn>
                <a:cxn ang="T61">
                  <a:pos x="0" y="T10"/>
                </a:cxn>
                <a:cxn ang="T62">
                  <a:pos x="0" y="T11"/>
                </a:cxn>
                <a:cxn ang="T63">
                  <a:pos x="0" y="T12"/>
                </a:cxn>
                <a:cxn ang="T64">
                  <a:pos x="0" y="T13"/>
                </a:cxn>
                <a:cxn ang="T65">
                  <a:pos x="0" y="T14"/>
                </a:cxn>
                <a:cxn ang="T66">
                  <a:pos x="0" y="T15"/>
                </a:cxn>
                <a:cxn ang="T67">
                  <a:pos x="0" y="T16"/>
                </a:cxn>
                <a:cxn ang="T68">
                  <a:pos x="0" y="T17"/>
                </a:cxn>
                <a:cxn ang="T69">
                  <a:pos x="0" y="T18"/>
                </a:cxn>
                <a:cxn ang="T70">
                  <a:pos x="0" y="T19"/>
                </a:cxn>
                <a:cxn ang="T71">
                  <a:pos x="0" y="T20"/>
                </a:cxn>
                <a:cxn ang="T72">
                  <a:pos x="0" y="T21"/>
                </a:cxn>
                <a:cxn ang="T73">
                  <a:pos x="0" y="T22"/>
                </a:cxn>
                <a:cxn ang="T74">
                  <a:pos x="0" y="T23"/>
                </a:cxn>
                <a:cxn ang="T75">
                  <a:pos x="0" y="T24"/>
                </a:cxn>
                <a:cxn ang="T76">
                  <a:pos x="0" y="T25"/>
                </a:cxn>
                <a:cxn ang="T77">
                  <a:pos x="0" y="T26"/>
                </a:cxn>
                <a:cxn ang="T78">
                  <a:pos x="0" y="T27"/>
                </a:cxn>
                <a:cxn ang="T79">
                  <a:pos x="0" y="T28"/>
                </a:cxn>
                <a:cxn ang="T80">
                  <a:pos x="0" y="T29"/>
                </a:cxn>
                <a:cxn ang="T81">
                  <a:pos x="0" y="T30"/>
                </a:cxn>
                <a:cxn ang="T82">
                  <a:pos x="0" y="T31"/>
                </a:cxn>
                <a:cxn ang="T83">
                  <a:pos x="0" y="T32"/>
                </a:cxn>
                <a:cxn ang="T84">
                  <a:pos x="0" y="T33"/>
                </a:cxn>
                <a:cxn ang="T85">
                  <a:pos x="0" y="T34"/>
                </a:cxn>
                <a:cxn ang="T86">
                  <a:pos x="0" y="T35"/>
                </a:cxn>
                <a:cxn ang="T87">
                  <a:pos x="0" y="T36"/>
                </a:cxn>
                <a:cxn ang="T88">
                  <a:pos x="0" y="T37"/>
                </a:cxn>
                <a:cxn ang="T89">
                  <a:pos x="0" y="T38"/>
                </a:cxn>
                <a:cxn ang="T90">
                  <a:pos x="0" y="T39"/>
                </a:cxn>
                <a:cxn ang="T91">
                  <a:pos x="0" y="T40"/>
                </a:cxn>
                <a:cxn ang="T92">
                  <a:pos x="0" y="T41"/>
                </a:cxn>
                <a:cxn ang="T93">
                  <a:pos x="0" y="T42"/>
                </a:cxn>
                <a:cxn ang="T94">
                  <a:pos x="0" y="T43"/>
                </a:cxn>
                <a:cxn ang="T95">
                  <a:pos x="0" y="T44"/>
                </a:cxn>
                <a:cxn ang="T96">
                  <a:pos x="0" y="T45"/>
                </a:cxn>
                <a:cxn ang="T97">
                  <a:pos x="0" y="T46"/>
                </a:cxn>
                <a:cxn ang="T98">
                  <a:pos x="0" y="T47"/>
                </a:cxn>
                <a:cxn ang="T99">
                  <a:pos x="0" y="T48"/>
                </a:cxn>
                <a:cxn ang="T100">
                  <a:pos x="0" y="T49"/>
                </a:cxn>
                <a:cxn ang="T101">
                  <a:pos x="0" y="T50"/>
                </a:cxn>
              </a:cxnLst>
              <a:rect l="0" t="T102" r="0" b="T103"/>
              <a:pathLst>
                <a:path h="2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2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48" name="Freeform 613"/>
            <p:cNvSpPr>
              <a:spLocks/>
            </p:cNvSpPr>
            <p:nvPr/>
          </p:nvSpPr>
          <p:spPr bwMode="auto">
            <a:xfrm rot="-5388437">
              <a:off x="4463" y="2977"/>
              <a:ext cx="8" cy="18"/>
            </a:xfrm>
            <a:custGeom>
              <a:avLst/>
              <a:gdLst>
                <a:gd name="T0" fmla="*/ 0 w 12"/>
                <a:gd name="T1" fmla="*/ 0 h 19"/>
                <a:gd name="T2" fmla="*/ 0 w 12"/>
                <a:gd name="T3" fmla="*/ 0 h 19"/>
                <a:gd name="T4" fmla="*/ 0 w 12"/>
                <a:gd name="T5" fmla="*/ 0 h 19"/>
                <a:gd name="T6" fmla="*/ 0 w 12"/>
                <a:gd name="T7" fmla="*/ 0 h 19"/>
                <a:gd name="T8" fmla="*/ 0 w 12"/>
                <a:gd name="T9" fmla="*/ 0 h 19"/>
                <a:gd name="T10" fmla="*/ 0 w 12"/>
                <a:gd name="T11" fmla="*/ 0 h 19"/>
                <a:gd name="T12" fmla="*/ 0 w 12"/>
                <a:gd name="T13" fmla="*/ 0 h 19"/>
                <a:gd name="T14" fmla="*/ 0 w 12"/>
                <a:gd name="T15" fmla="*/ 0 h 19"/>
                <a:gd name="T16" fmla="*/ 0 w 12"/>
                <a:gd name="T17" fmla="*/ 0 h 19"/>
                <a:gd name="T18" fmla="*/ 0 w 12"/>
                <a:gd name="T19" fmla="*/ 0 h 19"/>
                <a:gd name="T20" fmla="*/ 0 w 12"/>
                <a:gd name="T21" fmla="*/ 0 h 19"/>
                <a:gd name="T22" fmla="*/ 0 w 12"/>
                <a:gd name="T23" fmla="*/ 9 h 19"/>
                <a:gd name="T24" fmla="*/ 1 w 12"/>
                <a:gd name="T25" fmla="*/ 9 h 19"/>
                <a:gd name="T26" fmla="*/ 1 w 12"/>
                <a:gd name="T27" fmla="*/ 9 h 19"/>
                <a:gd name="T28" fmla="*/ 1 w 12"/>
                <a:gd name="T29" fmla="*/ 9 h 19"/>
                <a:gd name="T30" fmla="*/ 1 w 12"/>
                <a:gd name="T31" fmla="*/ 9 h 19"/>
                <a:gd name="T32" fmla="*/ 1 w 12"/>
                <a:gd name="T33" fmla="*/ 9 h 19"/>
                <a:gd name="T34" fmla="*/ 1 w 12"/>
                <a:gd name="T35" fmla="*/ 9 h 19"/>
                <a:gd name="T36" fmla="*/ 1 w 12"/>
                <a:gd name="T37" fmla="*/ 9 h 19"/>
                <a:gd name="T38" fmla="*/ 1 w 12"/>
                <a:gd name="T39" fmla="*/ 9 h 19"/>
                <a:gd name="T40" fmla="*/ 1 w 12"/>
                <a:gd name="T41" fmla="*/ 9 h 19"/>
                <a:gd name="T42" fmla="*/ 1 w 12"/>
                <a:gd name="T43" fmla="*/ 9 h 19"/>
                <a:gd name="T44" fmla="*/ 1 w 12"/>
                <a:gd name="T45" fmla="*/ 9 h 19"/>
                <a:gd name="T46" fmla="*/ 1 w 12"/>
                <a:gd name="T47" fmla="*/ 9 h 19"/>
                <a:gd name="T48" fmla="*/ 1 w 12"/>
                <a:gd name="T49" fmla="*/ 9 h 19"/>
                <a:gd name="T50" fmla="*/ 1 w 12"/>
                <a:gd name="T51" fmla="*/ 9 h 19"/>
                <a:gd name="T52" fmla="*/ 1 w 12"/>
                <a:gd name="T53" fmla="*/ 9 h 19"/>
                <a:gd name="T54" fmla="*/ 1 w 12"/>
                <a:gd name="T55" fmla="*/ 9 h 19"/>
                <a:gd name="T56" fmla="*/ 1 w 12"/>
                <a:gd name="T57" fmla="*/ 9 h 19"/>
                <a:gd name="T58" fmla="*/ 1 w 12"/>
                <a:gd name="T59" fmla="*/ 9 h 19"/>
                <a:gd name="T60" fmla="*/ 1 w 12"/>
                <a:gd name="T61" fmla="*/ 9 h 19"/>
                <a:gd name="T62" fmla="*/ 1 w 12"/>
                <a:gd name="T63" fmla="*/ 9 h 19"/>
                <a:gd name="T64" fmla="*/ 1 w 12"/>
                <a:gd name="T65" fmla="*/ 9 h 19"/>
                <a:gd name="T66" fmla="*/ 1 w 12"/>
                <a:gd name="T67" fmla="*/ 9 h 19"/>
                <a:gd name="T68" fmla="*/ 1 w 12"/>
                <a:gd name="T69" fmla="*/ 9 h 19"/>
                <a:gd name="T70" fmla="*/ 1 w 12"/>
                <a:gd name="T71" fmla="*/ 9 h 19"/>
                <a:gd name="T72" fmla="*/ 1 w 12"/>
                <a:gd name="T73" fmla="*/ 9 h 19"/>
                <a:gd name="T74" fmla="*/ 1 w 12"/>
                <a:gd name="T75" fmla="*/ 9 h 19"/>
                <a:gd name="T76" fmla="*/ 1 w 12"/>
                <a:gd name="T77" fmla="*/ 9 h 19"/>
                <a:gd name="T78" fmla="*/ 1 w 12"/>
                <a:gd name="T79" fmla="*/ 9 h 19"/>
                <a:gd name="T80" fmla="*/ 1 w 12"/>
                <a:gd name="T81" fmla="*/ 9 h 19"/>
                <a:gd name="T82" fmla="*/ 1 w 12"/>
                <a:gd name="T83" fmla="*/ 9 h 19"/>
                <a:gd name="T84" fmla="*/ 1 w 12"/>
                <a:gd name="T85" fmla="*/ 9 h 19"/>
                <a:gd name="T86" fmla="*/ 1 w 12"/>
                <a:gd name="T87" fmla="*/ 9 h 19"/>
                <a:gd name="T88" fmla="*/ 1 w 12"/>
                <a:gd name="T89" fmla="*/ 9 h 19"/>
                <a:gd name="T90" fmla="*/ 1 w 12"/>
                <a:gd name="T91" fmla="*/ 9 h 19"/>
                <a:gd name="T92" fmla="*/ 1 w 12"/>
                <a:gd name="T93" fmla="*/ 9 h 19"/>
                <a:gd name="T94" fmla="*/ 1 w 12"/>
                <a:gd name="T95" fmla="*/ 9 h 19"/>
                <a:gd name="T96" fmla="*/ 1 w 12"/>
                <a:gd name="T97" fmla="*/ 9 h 19"/>
                <a:gd name="T98" fmla="*/ 1 w 12"/>
                <a:gd name="T99" fmla="*/ 9 h 19"/>
                <a:gd name="T100" fmla="*/ 1 w 12"/>
                <a:gd name="T101" fmla="*/ 9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9"/>
                <a:gd name="T155" fmla="*/ 12 w 12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9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19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49" name="Freeform 614"/>
            <p:cNvSpPr>
              <a:spLocks/>
            </p:cNvSpPr>
            <p:nvPr/>
          </p:nvSpPr>
          <p:spPr bwMode="auto">
            <a:xfrm rot="-5388437">
              <a:off x="4477" y="2973"/>
              <a:ext cx="8" cy="9"/>
            </a:xfrm>
            <a:custGeom>
              <a:avLst/>
              <a:gdLst>
                <a:gd name="T0" fmla="*/ 0 w 11"/>
                <a:gd name="T1" fmla="*/ 0 h 10"/>
                <a:gd name="T2" fmla="*/ 0 w 11"/>
                <a:gd name="T3" fmla="*/ 0 h 10"/>
                <a:gd name="T4" fmla="*/ 0 w 11"/>
                <a:gd name="T5" fmla="*/ 0 h 10"/>
                <a:gd name="T6" fmla="*/ 0 w 11"/>
                <a:gd name="T7" fmla="*/ 0 h 10"/>
                <a:gd name="T8" fmla="*/ 0 w 11"/>
                <a:gd name="T9" fmla="*/ 0 h 10"/>
                <a:gd name="T10" fmla="*/ 0 w 11"/>
                <a:gd name="T11" fmla="*/ 0 h 10"/>
                <a:gd name="T12" fmla="*/ 0 w 11"/>
                <a:gd name="T13" fmla="*/ 0 h 10"/>
                <a:gd name="T14" fmla="*/ 0 w 11"/>
                <a:gd name="T15" fmla="*/ 0 h 10"/>
                <a:gd name="T16" fmla="*/ 0 w 11"/>
                <a:gd name="T17" fmla="*/ 0 h 10"/>
                <a:gd name="T18" fmla="*/ 0 w 11"/>
                <a:gd name="T19" fmla="*/ 0 h 10"/>
                <a:gd name="T20" fmla="*/ 0 w 11"/>
                <a:gd name="T21" fmla="*/ 0 h 10"/>
                <a:gd name="T22" fmla="*/ 0 w 11"/>
                <a:gd name="T23" fmla="*/ 0 h 10"/>
                <a:gd name="T24" fmla="*/ 0 w 11"/>
                <a:gd name="T25" fmla="*/ 0 h 10"/>
                <a:gd name="T26" fmla="*/ 0 w 11"/>
                <a:gd name="T27" fmla="*/ 0 h 10"/>
                <a:gd name="T28" fmla="*/ 0 w 11"/>
                <a:gd name="T29" fmla="*/ 0 h 10"/>
                <a:gd name="T30" fmla="*/ 0 w 11"/>
                <a:gd name="T31" fmla="*/ 0 h 10"/>
                <a:gd name="T32" fmla="*/ 0 w 11"/>
                <a:gd name="T33" fmla="*/ 0 h 10"/>
                <a:gd name="T34" fmla="*/ 0 w 11"/>
                <a:gd name="T35" fmla="*/ 0 h 10"/>
                <a:gd name="T36" fmla="*/ 0 w 11"/>
                <a:gd name="T37" fmla="*/ 0 h 10"/>
                <a:gd name="T38" fmla="*/ 0 w 11"/>
                <a:gd name="T39" fmla="*/ 0 h 10"/>
                <a:gd name="T40" fmla="*/ 0 w 11"/>
                <a:gd name="T41" fmla="*/ 0 h 10"/>
                <a:gd name="T42" fmla="*/ 0 w 11"/>
                <a:gd name="T43" fmla="*/ 0 h 10"/>
                <a:gd name="T44" fmla="*/ 0 w 11"/>
                <a:gd name="T45" fmla="*/ 0 h 10"/>
                <a:gd name="T46" fmla="*/ 0 w 11"/>
                <a:gd name="T47" fmla="*/ 0 h 10"/>
                <a:gd name="T48" fmla="*/ 0 w 11"/>
                <a:gd name="T49" fmla="*/ 5 h 10"/>
                <a:gd name="T50" fmla="*/ 0 w 11"/>
                <a:gd name="T51" fmla="*/ 5 h 10"/>
                <a:gd name="T52" fmla="*/ 0 w 11"/>
                <a:gd name="T53" fmla="*/ 5 h 10"/>
                <a:gd name="T54" fmla="*/ 0 w 11"/>
                <a:gd name="T55" fmla="*/ 5 h 10"/>
                <a:gd name="T56" fmla="*/ 1 w 11"/>
                <a:gd name="T57" fmla="*/ 5 h 10"/>
                <a:gd name="T58" fmla="*/ 1 w 11"/>
                <a:gd name="T59" fmla="*/ 5 h 10"/>
                <a:gd name="T60" fmla="*/ 1 w 11"/>
                <a:gd name="T61" fmla="*/ 5 h 10"/>
                <a:gd name="T62" fmla="*/ 1 w 11"/>
                <a:gd name="T63" fmla="*/ 5 h 10"/>
                <a:gd name="T64" fmla="*/ 1 w 11"/>
                <a:gd name="T65" fmla="*/ 5 h 10"/>
                <a:gd name="T66" fmla="*/ 1 w 11"/>
                <a:gd name="T67" fmla="*/ 5 h 10"/>
                <a:gd name="T68" fmla="*/ 1 w 11"/>
                <a:gd name="T69" fmla="*/ 5 h 10"/>
                <a:gd name="T70" fmla="*/ 1 w 11"/>
                <a:gd name="T71" fmla="*/ 5 h 10"/>
                <a:gd name="T72" fmla="*/ 1 w 11"/>
                <a:gd name="T73" fmla="*/ 5 h 10"/>
                <a:gd name="T74" fmla="*/ 1 w 11"/>
                <a:gd name="T75" fmla="*/ 5 h 10"/>
                <a:gd name="T76" fmla="*/ 1 w 11"/>
                <a:gd name="T77" fmla="*/ 5 h 10"/>
                <a:gd name="T78" fmla="*/ 1 w 11"/>
                <a:gd name="T79" fmla="*/ 5 h 10"/>
                <a:gd name="T80" fmla="*/ 1 w 11"/>
                <a:gd name="T81" fmla="*/ 5 h 10"/>
                <a:gd name="T82" fmla="*/ 1 w 11"/>
                <a:gd name="T83" fmla="*/ 5 h 10"/>
                <a:gd name="T84" fmla="*/ 1 w 11"/>
                <a:gd name="T85" fmla="*/ 5 h 10"/>
                <a:gd name="T86" fmla="*/ 1 w 11"/>
                <a:gd name="T87" fmla="*/ 5 h 10"/>
                <a:gd name="T88" fmla="*/ 1 w 11"/>
                <a:gd name="T89" fmla="*/ 5 h 10"/>
                <a:gd name="T90" fmla="*/ 1 w 11"/>
                <a:gd name="T91" fmla="*/ 5 h 10"/>
                <a:gd name="T92" fmla="*/ 1 w 11"/>
                <a:gd name="T93" fmla="*/ 5 h 10"/>
                <a:gd name="T94" fmla="*/ 1 w 11"/>
                <a:gd name="T95" fmla="*/ 5 h 10"/>
                <a:gd name="T96" fmla="*/ 1 w 11"/>
                <a:gd name="T97" fmla="*/ 5 h 10"/>
                <a:gd name="T98" fmla="*/ 1 w 11"/>
                <a:gd name="T99" fmla="*/ 5 h 1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"/>
                <a:gd name="T151" fmla="*/ 0 h 10"/>
                <a:gd name="T152" fmla="*/ 11 w 11"/>
                <a:gd name="T153" fmla="*/ 10 h 1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" h="1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1" y="1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50" name="Freeform 615"/>
            <p:cNvSpPr>
              <a:spLocks/>
            </p:cNvSpPr>
            <p:nvPr/>
          </p:nvSpPr>
          <p:spPr bwMode="auto">
            <a:xfrm rot="-5388437">
              <a:off x="4485" y="2964"/>
              <a:ext cx="9" cy="9"/>
            </a:xfrm>
            <a:custGeom>
              <a:avLst/>
              <a:gdLst>
                <a:gd name="T0" fmla="*/ 0 w 12"/>
                <a:gd name="T1" fmla="*/ 0 h 10"/>
                <a:gd name="T2" fmla="*/ 0 w 12"/>
                <a:gd name="T3" fmla="*/ 0 h 10"/>
                <a:gd name="T4" fmla="*/ 0 w 12"/>
                <a:gd name="T5" fmla="*/ 0 h 10"/>
                <a:gd name="T6" fmla="*/ 0 w 12"/>
                <a:gd name="T7" fmla="*/ 0 h 10"/>
                <a:gd name="T8" fmla="*/ 0 w 12"/>
                <a:gd name="T9" fmla="*/ 0 h 10"/>
                <a:gd name="T10" fmla="*/ 0 w 12"/>
                <a:gd name="T11" fmla="*/ 0 h 10"/>
                <a:gd name="T12" fmla="*/ 0 w 12"/>
                <a:gd name="T13" fmla="*/ 0 h 10"/>
                <a:gd name="T14" fmla="*/ 0 w 12"/>
                <a:gd name="T15" fmla="*/ 0 h 10"/>
                <a:gd name="T16" fmla="*/ 0 w 12"/>
                <a:gd name="T17" fmla="*/ 0 h 10"/>
                <a:gd name="T18" fmla="*/ 0 w 12"/>
                <a:gd name="T19" fmla="*/ 0 h 10"/>
                <a:gd name="T20" fmla="*/ 0 w 12"/>
                <a:gd name="T21" fmla="*/ 0 h 10"/>
                <a:gd name="T22" fmla="*/ 0 w 12"/>
                <a:gd name="T23" fmla="*/ 0 h 10"/>
                <a:gd name="T24" fmla="*/ 0 w 12"/>
                <a:gd name="T25" fmla="*/ 0 h 10"/>
                <a:gd name="T26" fmla="*/ 0 w 12"/>
                <a:gd name="T27" fmla="*/ 0 h 10"/>
                <a:gd name="T28" fmla="*/ 0 w 12"/>
                <a:gd name="T29" fmla="*/ 0 h 10"/>
                <a:gd name="T30" fmla="*/ 0 w 12"/>
                <a:gd name="T31" fmla="*/ 0 h 10"/>
                <a:gd name="T32" fmla="*/ 0 w 12"/>
                <a:gd name="T33" fmla="*/ 0 h 10"/>
                <a:gd name="T34" fmla="*/ 0 w 12"/>
                <a:gd name="T35" fmla="*/ 0 h 10"/>
                <a:gd name="T36" fmla="*/ 0 w 12"/>
                <a:gd name="T37" fmla="*/ 0 h 10"/>
                <a:gd name="T38" fmla="*/ 0 w 12"/>
                <a:gd name="T39" fmla="*/ 0 h 10"/>
                <a:gd name="T40" fmla="*/ 0 w 12"/>
                <a:gd name="T41" fmla="*/ 0 h 10"/>
                <a:gd name="T42" fmla="*/ 0 w 12"/>
                <a:gd name="T43" fmla="*/ 0 h 10"/>
                <a:gd name="T44" fmla="*/ 0 w 12"/>
                <a:gd name="T45" fmla="*/ 0 h 10"/>
                <a:gd name="T46" fmla="*/ 0 w 12"/>
                <a:gd name="T47" fmla="*/ 5 h 10"/>
                <a:gd name="T48" fmla="*/ 0 w 12"/>
                <a:gd name="T49" fmla="*/ 5 h 10"/>
                <a:gd name="T50" fmla="*/ 0 w 12"/>
                <a:gd name="T51" fmla="*/ 5 h 10"/>
                <a:gd name="T52" fmla="*/ 0 w 12"/>
                <a:gd name="T53" fmla="*/ 5 h 10"/>
                <a:gd name="T54" fmla="*/ 0 w 12"/>
                <a:gd name="T55" fmla="*/ 5 h 10"/>
                <a:gd name="T56" fmla="*/ 0 w 12"/>
                <a:gd name="T57" fmla="*/ 5 h 10"/>
                <a:gd name="T58" fmla="*/ 0 w 12"/>
                <a:gd name="T59" fmla="*/ 5 h 10"/>
                <a:gd name="T60" fmla="*/ 0 w 12"/>
                <a:gd name="T61" fmla="*/ 5 h 10"/>
                <a:gd name="T62" fmla="*/ 0 w 12"/>
                <a:gd name="T63" fmla="*/ 5 h 10"/>
                <a:gd name="T64" fmla="*/ 0 w 12"/>
                <a:gd name="T65" fmla="*/ 5 h 10"/>
                <a:gd name="T66" fmla="*/ 0 w 12"/>
                <a:gd name="T67" fmla="*/ 5 h 10"/>
                <a:gd name="T68" fmla="*/ 0 w 12"/>
                <a:gd name="T69" fmla="*/ 5 h 10"/>
                <a:gd name="T70" fmla="*/ 0 w 12"/>
                <a:gd name="T71" fmla="*/ 5 h 10"/>
                <a:gd name="T72" fmla="*/ 0 w 12"/>
                <a:gd name="T73" fmla="*/ 5 h 10"/>
                <a:gd name="T74" fmla="*/ 0 w 12"/>
                <a:gd name="T75" fmla="*/ 5 h 10"/>
                <a:gd name="T76" fmla="*/ 0 w 12"/>
                <a:gd name="T77" fmla="*/ 5 h 10"/>
                <a:gd name="T78" fmla="*/ 0 w 12"/>
                <a:gd name="T79" fmla="*/ 5 h 10"/>
                <a:gd name="T80" fmla="*/ 0 w 12"/>
                <a:gd name="T81" fmla="*/ 5 h 10"/>
                <a:gd name="T82" fmla="*/ 0 w 12"/>
                <a:gd name="T83" fmla="*/ 5 h 10"/>
                <a:gd name="T84" fmla="*/ 0 w 12"/>
                <a:gd name="T85" fmla="*/ 5 h 10"/>
                <a:gd name="T86" fmla="*/ 0 w 12"/>
                <a:gd name="T87" fmla="*/ 5 h 10"/>
                <a:gd name="T88" fmla="*/ 2 w 12"/>
                <a:gd name="T89" fmla="*/ 5 h 10"/>
                <a:gd name="T90" fmla="*/ 2 w 12"/>
                <a:gd name="T91" fmla="*/ 5 h 10"/>
                <a:gd name="T92" fmla="*/ 2 w 12"/>
                <a:gd name="T93" fmla="*/ 5 h 10"/>
                <a:gd name="T94" fmla="*/ 2 w 12"/>
                <a:gd name="T95" fmla="*/ 5 h 10"/>
                <a:gd name="T96" fmla="*/ 2 w 12"/>
                <a:gd name="T97" fmla="*/ 5 h 1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2"/>
                <a:gd name="T148" fmla="*/ 0 h 10"/>
                <a:gd name="T149" fmla="*/ 12 w 12"/>
                <a:gd name="T150" fmla="*/ 10 h 1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2" h="1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2" y="1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51" name="Freeform 616"/>
            <p:cNvSpPr>
              <a:spLocks/>
            </p:cNvSpPr>
            <p:nvPr/>
          </p:nvSpPr>
          <p:spPr bwMode="auto">
            <a:xfrm rot="-5388437">
              <a:off x="4496" y="2964"/>
              <a:ext cx="0" cy="1"/>
            </a:xfrm>
            <a:custGeom>
              <a:avLst/>
              <a:gdLst>
                <a:gd name="T0" fmla="*/ 0 h 1"/>
                <a:gd name="T1" fmla="*/ 0 h 1"/>
                <a:gd name="T2" fmla="*/ 0 h 1"/>
                <a:gd name="T3" fmla="*/ 0 h 1"/>
                <a:gd name="T4" fmla="*/ 0 h 1"/>
                <a:gd name="T5" fmla="*/ 0 h 1"/>
                <a:gd name="T6" fmla="*/ 0 h 1"/>
                <a:gd name="T7" fmla="*/ 0 h 1"/>
                <a:gd name="T8" fmla="*/ 0 h 1"/>
                <a:gd name="T9" fmla="*/ 0 h 1"/>
                <a:gd name="T10" fmla="*/ 0 h 1"/>
                <a:gd name="T11" fmla="*/ 0 h 1"/>
                <a:gd name="T12" fmla="*/ 0 h 1"/>
                <a:gd name="T13" fmla="*/ 0 h 1"/>
                <a:gd name="T14" fmla="*/ 0 h 1"/>
                <a:gd name="T15" fmla="*/ 0 h 1"/>
                <a:gd name="T16" fmla="*/ 0 h 1"/>
                <a:gd name="T17" fmla="*/ 0 h 1"/>
                <a:gd name="T18" fmla="*/ 0 h 1"/>
                <a:gd name="T19" fmla="*/ 0 h 1"/>
                <a:gd name="T20" fmla="*/ 0 h 1"/>
                <a:gd name="T21" fmla="*/ 0 h 1"/>
                <a:gd name="T22" fmla="*/ 0 h 1"/>
                <a:gd name="T23" fmla="*/ 0 h 1"/>
                <a:gd name="T24" fmla="*/ 0 h 1"/>
                <a:gd name="T25" fmla="*/ 0 h 1"/>
                <a:gd name="T26" fmla="*/ 0 h 1"/>
                <a:gd name="T27" fmla="*/ 0 h 1"/>
                <a:gd name="T28" fmla="*/ 0 h 1"/>
                <a:gd name="T29" fmla="*/ 0 h 1"/>
                <a:gd name="T30" fmla="*/ 0 h 1"/>
                <a:gd name="T31" fmla="*/ 0 h 1"/>
                <a:gd name="T32" fmla="*/ 0 h 1"/>
                <a:gd name="T33" fmla="*/ 0 h 1"/>
                <a:gd name="T34" fmla="*/ 0 h 1"/>
                <a:gd name="T35" fmla="*/ 0 h 1"/>
                <a:gd name="T36" fmla="*/ 0 h 1"/>
                <a:gd name="T37" fmla="*/ 0 h 1"/>
                <a:gd name="T38" fmla="*/ 0 h 1"/>
                <a:gd name="T39" fmla="*/ 0 h 1"/>
                <a:gd name="T40" fmla="*/ 0 h 1"/>
                <a:gd name="T41" fmla="*/ 0 h 1"/>
                <a:gd name="T42" fmla="*/ 0 h 1"/>
                <a:gd name="T43" fmla="*/ 0 h 1"/>
                <a:gd name="T44" fmla="*/ 0 h 1"/>
                <a:gd name="T45" fmla="*/ 0 h 1"/>
                <a:gd name="T46" fmla="*/ 0 h 1"/>
                <a:gd name="T47" fmla="*/ 0 h 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h 1"/>
                <a:gd name="T97" fmla="*/ 1 h 1"/>
              </a:gdLst>
              <a:ahLst/>
              <a:cxnLst>
                <a:cxn ang="T48">
                  <a:pos x="0" y="T0"/>
                </a:cxn>
                <a:cxn ang="T49">
                  <a:pos x="0" y="T1"/>
                </a:cxn>
                <a:cxn ang="T50">
                  <a:pos x="0" y="T2"/>
                </a:cxn>
                <a:cxn ang="T51">
                  <a:pos x="0" y="T3"/>
                </a:cxn>
                <a:cxn ang="T52">
                  <a:pos x="0" y="T4"/>
                </a:cxn>
                <a:cxn ang="T53">
                  <a:pos x="0" y="T5"/>
                </a:cxn>
                <a:cxn ang="T54">
                  <a:pos x="0" y="T6"/>
                </a:cxn>
                <a:cxn ang="T55">
                  <a:pos x="0" y="T7"/>
                </a:cxn>
                <a:cxn ang="T56">
                  <a:pos x="0" y="T8"/>
                </a:cxn>
                <a:cxn ang="T57">
                  <a:pos x="0" y="T9"/>
                </a:cxn>
                <a:cxn ang="T58">
                  <a:pos x="0" y="T10"/>
                </a:cxn>
                <a:cxn ang="T59">
                  <a:pos x="0" y="T11"/>
                </a:cxn>
                <a:cxn ang="T60">
                  <a:pos x="0" y="T12"/>
                </a:cxn>
                <a:cxn ang="T61">
                  <a:pos x="0" y="T13"/>
                </a:cxn>
                <a:cxn ang="T62">
                  <a:pos x="0" y="T14"/>
                </a:cxn>
                <a:cxn ang="T63">
                  <a:pos x="0" y="T15"/>
                </a:cxn>
                <a:cxn ang="T64">
                  <a:pos x="0" y="T16"/>
                </a:cxn>
                <a:cxn ang="T65">
                  <a:pos x="0" y="T17"/>
                </a:cxn>
                <a:cxn ang="T66">
                  <a:pos x="0" y="T18"/>
                </a:cxn>
                <a:cxn ang="T67">
                  <a:pos x="0" y="T19"/>
                </a:cxn>
                <a:cxn ang="T68">
                  <a:pos x="0" y="T20"/>
                </a:cxn>
                <a:cxn ang="T69">
                  <a:pos x="0" y="T21"/>
                </a:cxn>
                <a:cxn ang="T70">
                  <a:pos x="0" y="T22"/>
                </a:cxn>
                <a:cxn ang="T71">
                  <a:pos x="0" y="T23"/>
                </a:cxn>
                <a:cxn ang="T72">
                  <a:pos x="0" y="T24"/>
                </a:cxn>
                <a:cxn ang="T73">
                  <a:pos x="0" y="T25"/>
                </a:cxn>
                <a:cxn ang="T74">
                  <a:pos x="0" y="T26"/>
                </a:cxn>
                <a:cxn ang="T75">
                  <a:pos x="0" y="T27"/>
                </a:cxn>
                <a:cxn ang="T76">
                  <a:pos x="0" y="T28"/>
                </a:cxn>
                <a:cxn ang="T77">
                  <a:pos x="0" y="T29"/>
                </a:cxn>
                <a:cxn ang="T78">
                  <a:pos x="0" y="T30"/>
                </a:cxn>
                <a:cxn ang="T79">
                  <a:pos x="0" y="T31"/>
                </a:cxn>
                <a:cxn ang="T80">
                  <a:pos x="0" y="T32"/>
                </a:cxn>
                <a:cxn ang="T81">
                  <a:pos x="0" y="T33"/>
                </a:cxn>
                <a:cxn ang="T82">
                  <a:pos x="0" y="T34"/>
                </a:cxn>
                <a:cxn ang="T83">
                  <a:pos x="0" y="T35"/>
                </a:cxn>
                <a:cxn ang="T84">
                  <a:pos x="0" y="T36"/>
                </a:cxn>
                <a:cxn ang="T85">
                  <a:pos x="0" y="T37"/>
                </a:cxn>
                <a:cxn ang="T86">
                  <a:pos x="0" y="T38"/>
                </a:cxn>
                <a:cxn ang="T87">
                  <a:pos x="0" y="T39"/>
                </a:cxn>
                <a:cxn ang="T88">
                  <a:pos x="0" y="T40"/>
                </a:cxn>
                <a:cxn ang="T89">
                  <a:pos x="0" y="T41"/>
                </a:cxn>
                <a:cxn ang="T90">
                  <a:pos x="0" y="T42"/>
                </a:cxn>
                <a:cxn ang="T91">
                  <a:pos x="0" y="T43"/>
                </a:cxn>
                <a:cxn ang="T92">
                  <a:pos x="0" y="T44"/>
                </a:cxn>
                <a:cxn ang="T93">
                  <a:pos x="0" y="T45"/>
                </a:cxn>
                <a:cxn ang="T94">
                  <a:pos x="0" y="T46"/>
                </a:cxn>
                <a:cxn ang="T95">
                  <a:pos x="0" y="T47"/>
                </a:cxn>
              </a:cxnLst>
              <a:rect l="0" t="T96" r="0" b="T97"/>
              <a:pathLst>
                <a:path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52" name="Freeform 617"/>
            <p:cNvSpPr>
              <a:spLocks/>
            </p:cNvSpPr>
            <p:nvPr/>
          </p:nvSpPr>
          <p:spPr bwMode="auto">
            <a:xfrm rot="-5388437">
              <a:off x="4492" y="2960"/>
              <a:ext cx="8" cy="1"/>
            </a:xfrm>
            <a:custGeom>
              <a:avLst/>
              <a:gdLst>
                <a:gd name="T0" fmla="*/ 0 w 12"/>
                <a:gd name="T1" fmla="*/ 0 h 1"/>
                <a:gd name="T2" fmla="*/ 0 w 12"/>
                <a:gd name="T3" fmla="*/ 0 h 1"/>
                <a:gd name="T4" fmla="*/ 0 w 12"/>
                <a:gd name="T5" fmla="*/ 0 h 1"/>
                <a:gd name="T6" fmla="*/ 0 w 12"/>
                <a:gd name="T7" fmla="*/ 0 h 1"/>
                <a:gd name="T8" fmla="*/ 0 w 12"/>
                <a:gd name="T9" fmla="*/ 0 h 1"/>
                <a:gd name="T10" fmla="*/ 0 w 12"/>
                <a:gd name="T11" fmla="*/ 0 h 1"/>
                <a:gd name="T12" fmla="*/ 0 w 12"/>
                <a:gd name="T13" fmla="*/ 0 h 1"/>
                <a:gd name="T14" fmla="*/ 0 w 12"/>
                <a:gd name="T15" fmla="*/ 0 h 1"/>
                <a:gd name="T16" fmla="*/ 0 w 12"/>
                <a:gd name="T17" fmla="*/ 0 h 1"/>
                <a:gd name="T18" fmla="*/ 0 w 12"/>
                <a:gd name="T19" fmla="*/ 0 h 1"/>
                <a:gd name="T20" fmla="*/ 0 w 12"/>
                <a:gd name="T21" fmla="*/ 0 h 1"/>
                <a:gd name="T22" fmla="*/ 0 w 12"/>
                <a:gd name="T23" fmla="*/ 0 h 1"/>
                <a:gd name="T24" fmla="*/ 0 w 12"/>
                <a:gd name="T25" fmla="*/ 0 h 1"/>
                <a:gd name="T26" fmla="*/ 0 w 12"/>
                <a:gd name="T27" fmla="*/ 0 h 1"/>
                <a:gd name="T28" fmla="*/ 1 w 12"/>
                <a:gd name="T29" fmla="*/ 0 h 1"/>
                <a:gd name="T30" fmla="*/ 1 w 12"/>
                <a:gd name="T31" fmla="*/ 0 h 1"/>
                <a:gd name="T32" fmla="*/ 1 w 12"/>
                <a:gd name="T33" fmla="*/ 0 h 1"/>
                <a:gd name="T34" fmla="*/ 1 w 12"/>
                <a:gd name="T35" fmla="*/ 0 h 1"/>
                <a:gd name="T36" fmla="*/ 1 w 12"/>
                <a:gd name="T37" fmla="*/ 0 h 1"/>
                <a:gd name="T38" fmla="*/ 1 w 12"/>
                <a:gd name="T39" fmla="*/ 0 h 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2"/>
                <a:gd name="T61" fmla="*/ 0 h 1"/>
                <a:gd name="T62" fmla="*/ 12 w 12"/>
                <a:gd name="T63" fmla="*/ 1 h 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2" h="1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53" name="Freeform 618"/>
            <p:cNvSpPr>
              <a:spLocks/>
            </p:cNvSpPr>
            <p:nvPr/>
          </p:nvSpPr>
          <p:spPr bwMode="auto">
            <a:xfrm rot="-5388437">
              <a:off x="4495" y="295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w 1"/>
                <a:gd name="T21" fmla="*/ 0 h 1"/>
                <a:gd name="T22" fmla="*/ 0 w 1"/>
                <a:gd name="T23" fmla="*/ 0 h 1"/>
                <a:gd name="T24" fmla="*/ 0 w 1"/>
                <a:gd name="T25" fmla="*/ 0 h 1"/>
                <a:gd name="T26" fmla="*/ 0 w 1"/>
                <a:gd name="T27" fmla="*/ 0 h 1"/>
                <a:gd name="T28" fmla="*/ 0 w 1"/>
                <a:gd name="T29" fmla="*/ 0 h 1"/>
                <a:gd name="T30" fmla="*/ 0 w 1"/>
                <a:gd name="T31" fmla="*/ 0 h 1"/>
                <a:gd name="T32" fmla="*/ 0 w 1"/>
                <a:gd name="T33" fmla="*/ 0 h 1"/>
                <a:gd name="T34" fmla="*/ 0 w 1"/>
                <a:gd name="T35" fmla="*/ 0 h 1"/>
                <a:gd name="T36" fmla="*/ 0 w 1"/>
                <a:gd name="T37" fmla="*/ 0 h 1"/>
                <a:gd name="T38" fmla="*/ 0 w 1"/>
                <a:gd name="T39" fmla="*/ 0 h 1"/>
                <a:gd name="T40" fmla="*/ 0 w 1"/>
                <a:gd name="T41" fmla="*/ 0 h 1"/>
                <a:gd name="T42" fmla="*/ 0 w 1"/>
                <a:gd name="T43" fmla="*/ 0 h 1"/>
                <a:gd name="T44" fmla="*/ 0 w 1"/>
                <a:gd name="T45" fmla="*/ 0 h 1"/>
                <a:gd name="T46" fmla="*/ 0 w 1"/>
                <a:gd name="T47" fmla="*/ 0 h 1"/>
                <a:gd name="T48" fmla="*/ 0 w 1"/>
                <a:gd name="T49" fmla="*/ 0 h 1"/>
                <a:gd name="T50" fmla="*/ 0 w 1"/>
                <a:gd name="T51" fmla="*/ 0 h 1"/>
                <a:gd name="T52" fmla="*/ 0 w 1"/>
                <a:gd name="T53" fmla="*/ 0 h 1"/>
                <a:gd name="T54" fmla="*/ 0 w 1"/>
                <a:gd name="T55" fmla="*/ 0 h 1"/>
                <a:gd name="T56" fmla="*/ 0 w 1"/>
                <a:gd name="T57" fmla="*/ 0 h 1"/>
                <a:gd name="T58" fmla="*/ 0 w 1"/>
                <a:gd name="T59" fmla="*/ 0 h 1"/>
                <a:gd name="T60" fmla="*/ 0 w 1"/>
                <a:gd name="T61" fmla="*/ 0 h 1"/>
                <a:gd name="T62" fmla="*/ 0 w 1"/>
                <a:gd name="T63" fmla="*/ 0 h 1"/>
                <a:gd name="T64" fmla="*/ 0 w 1"/>
                <a:gd name="T65" fmla="*/ 0 h 1"/>
                <a:gd name="T66" fmla="*/ 0 w 1"/>
                <a:gd name="T67" fmla="*/ 0 h 1"/>
                <a:gd name="T68" fmla="*/ 0 w 1"/>
                <a:gd name="T69" fmla="*/ 0 h 1"/>
                <a:gd name="T70" fmla="*/ 0 w 1"/>
                <a:gd name="T71" fmla="*/ 0 h 1"/>
                <a:gd name="T72" fmla="*/ 0 w 1"/>
                <a:gd name="T73" fmla="*/ 0 h 1"/>
                <a:gd name="T74" fmla="*/ 0 w 1"/>
                <a:gd name="T75" fmla="*/ 0 h 1"/>
                <a:gd name="T76" fmla="*/ 0 w 1"/>
                <a:gd name="T77" fmla="*/ 0 h 1"/>
                <a:gd name="T78" fmla="*/ 0 w 1"/>
                <a:gd name="T79" fmla="*/ 0 h 1"/>
                <a:gd name="T80" fmla="*/ 0 w 1"/>
                <a:gd name="T81" fmla="*/ 0 h 1"/>
                <a:gd name="T82" fmla="*/ 0 w 1"/>
                <a:gd name="T83" fmla="*/ 0 h 1"/>
                <a:gd name="T84" fmla="*/ 0 w 1"/>
                <a:gd name="T85" fmla="*/ 0 h 1"/>
                <a:gd name="T86" fmla="*/ 0 w 1"/>
                <a:gd name="T87" fmla="*/ 0 h 1"/>
                <a:gd name="T88" fmla="*/ 0 w 1"/>
                <a:gd name="T89" fmla="*/ 0 h 1"/>
                <a:gd name="T90" fmla="*/ 0 w 1"/>
                <a:gd name="T91" fmla="*/ 0 h 1"/>
                <a:gd name="T92" fmla="*/ 0 w 1"/>
                <a:gd name="T93" fmla="*/ 0 h 1"/>
                <a:gd name="T94" fmla="*/ 0 w 1"/>
                <a:gd name="T95" fmla="*/ 0 h 1"/>
                <a:gd name="T96" fmla="*/ 0 w 1"/>
                <a:gd name="T97" fmla="*/ 0 h 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"/>
                <a:gd name="T148" fmla="*/ 0 h 1"/>
                <a:gd name="T149" fmla="*/ 1 w 1"/>
                <a:gd name="T150" fmla="*/ 1 h 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54" name="Freeform 619"/>
            <p:cNvSpPr>
              <a:spLocks/>
            </p:cNvSpPr>
            <p:nvPr/>
          </p:nvSpPr>
          <p:spPr bwMode="auto">
            <a:xfrm rot="-5388437">
              <a:off x="4487" y="2948"/>
              <a:ext cx="8" cy="9"/>
            </a:xfrm>
            <a:custGeom>
              <a:avLst/>
              <a:gdLst>
                <a:gd name="T0" fmla="*/ 0 w 11"/>
                <a:gd name="T1" fmla="*/ 5 h 10"/>
                <a:gd name="T2" fmla="*/ 0 w 11"/>
                <a:gd name="T3" fmla="*/ 0 h 10"/>
                <a:gd name="T4" fmla="*/ 0 w 11"/>
                <a:gd name="T5" fmla="*/ 0 h 10"/>
                <a:gd name="T6" fmla="*/ 0 w 11"/>
                <a:gd name="T7" fmla="*/ 0 h 10"/>
                <a:gd name="T8" fmla="*/ 0 w 11"/>
                <a:gd name="T9" fmla="*/ 0 h 10"/>
                <a:gd name="T10" fmla="*/ 0 w 11"/>
                <a:gd name="T11" fmla="*/ 0 h 10"/>
                <a:gd name="T12" fmla="*/ 0 w 11"/>
                <a:gd name="T13" fmla="*/ 0 h 10"/>
                <a:gd name="T14" fmla="*/ 0 w 11"/>
                <a:gd name="T15" fmla="*/ 0 h 10"/>
                <a:gd name="T16" fmla="*/ 0 w 11"/>
                <a:gd name="T17" fmla="*/ 0 h 10"/>
                <a:gd name="T18" fmla="*/ 1 w 11"/>
                <a:gd name="T19" fmla="*/ 0 h 10"/>
                <a:gd name="T20" fmla="*/ 1 w 11"/>
                <a:gd name="T21" fmla="*/ 0 h 10"/>
                <a:gd name="T22" fmla="*/ 1 w 11"/>
                <a:gd name="T23" fmla="*/ 0 h 10"/>
                <a:gd name="T24" fmla="*/ 1 w 11"/>
                <a:gd name="T25" fmla="*/ 0 h 10"/>
                <a:gd name="T26" fmla="*/ 1 w 11"/>
                <a:gd name="T27" fmla="*/ 0 h 10"/>
                <a:gd name="T28" fmla="*/ 1 w 11"/>
                <a:gd name="T29" fmla="*/ 0 h 10"/>
                <a:gd name="T30" fmla="*/ 1 w 11"/>
                <a:gd name="T31" fmla="*/ 0 h 10"/>
                <a:gd name="T32" fmla="*/ 1 w 11"/>
                <a:gd name="T33" fmla="*/ 0 h 10"/>
                <a:gd name="T34" fmla="*/ 1 w 11"/>
                <a:gd name="T35" fmla="*/ 0 h 10"/>
                <a:gd name="T36" fmla="*/ 1 w 11"/>
                <a:gd name="T37" fmla="*/ 0 h 10"/>
                <a:gd name="T38" fmla="*/ 1 w 11"/>
                <a:gd name="T39" fmla="*/ 0 h 10"/>
                <a:gd name="T40" fmla="*/ 1 w 11"/>
                <a:gd name="T41" fmla="*/ 0 h 10"/>
                <a:gd name="T42" fmla="*/ 1 w 11"/>
                <a:gd name="T43" fmla="*/ 0 h 10"/>
                <a:gd name="T44" fmla="*/ 1 w 11"/>
                <a:gd name="T45" fmla="*/ 0 h 10"/>
                <a:gd name="T46" fmla="*/ 1 w 11"/>
                <a:gd name="T47" fmla="*/ 0 h 10"/>
                <a:gd name="T48" fmla="*/ 1 w 11"/>
                <a:gd name="T49" fmla="*/ 0 h 10"/>
                <a:gd name="T50" fmla="*/ 1 w 11"/>
                <a:gd name="T51" fmla="*/ 0 h 10"/>
                <a:gd name="T52" fmla="*/ 1 w 11"/>
                <a:gd name="T53" fmla="*/ 0 h 10"/>
                <a:gd name="T54" fmla="*/ 1 w 11"/>
                <a:gd name="T55" fmla="*/ 0 h 10"/>
                <a:gd name="T56" fmla="*/ 1 w 11"/>
                <a:gd name="T57" fmla="*/ 0 h 10"/>
                <a:gd name="T58" fmla="*/ 1 w 11"/>
                <a:gd name="T59" fmla="*/ 0 h 10"/>
                <a:gd name="T60" fmla="*/ 1 w 11"/>
                <a:gd name="T61" fmla="*/ 0 h 10"/>
                <a:gd name="T62" fmla="*/ 1 w 11"/>
                <a:gd name="T63" fmla="*/ 0 h 10"/>
                <a:gd name="T64" fmla="*/ 1 w 11"/>
                <a:gd name="T65" fmla="*/ 0 h 10"/>
                <a:gd name="T66" fmla="*/ 1 w 11"/>
                <a:gd name="T67" fmla="*/ 0 h 10"/>
                <a:gd name="T68" fmla="*/ 1 w 11"/>
                <a:gd name="T69" fmla="*/ 0 h 10"/>
                <a:gd name="T70" fmla="*/ 1 w 11"/>
                <a:gd name="T71" fmla="*/ 0 h 10"/>
                <a:gd name="T72" fmla="*/ 1 w 11"/>
                <a:gd name="T73" fmla="*/ 0 h 10"/>
                <a:gd name="T74" fmla="*/ 1 w 11"/>
                <a:gd name="T75" fmla="*/ 0 h 10"/>
                <a:gd name="T76" fmla="*/ 1 w 11"/>
                <a:gd name="T77" fmla="*/ 0 h 10"/>
                <a:gd name="T78" fmla="*/ 1 w 11"/>
                <a:gd name="T79" fmla="*/ 0 h 10"/>
                <a:gd name="T80" fmla="*/ 1 w 11"/>
                <a:gd name="T81" fmla="*/ 0 h 10"/>
                <a:gd name="T82" fmla="*/ 1 w 11"/>
                <a:gd name="T83" fmla="*/ 0 h 10"/>
                <a:gd name="T84" fmla="*/ 1 w 11"/>
                <a:gd name="T85" fmla="*/ 0 h 10"/>
                <a:gd name="T86" fmla="*/ 1 w 11"/>
                <a:gd name="T87" fmla="*/ 0 h 10"/>
                <a:gd name="T88" fmla="*/ 1 w 11"/>
                <a:gd name="T89" fmla="*/ 0 h 10"/>
                <a:gd name="T90" fmla="*/ 1 w 11"/>
                <a:gd name="T91" fmla="*/ 0 h 10"/>
                <a:gd name="T92" fmla="*/ 1 w 11"/>
                <a:gd name="T93" fmla="*/ 0 h 10"/>
                <a:gd name="T94" fmla="*/ 1 w 11"/>
                <a:gd name="T95" fmla="*/ 0 h 1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1"/>
                <a:gd name="T145" fmla="*/ 0 h 10"/>
                <a:gd name="T146" fmla="*/ 11 w 11"/>
                <a:gd name="T147" fmla="*/ 10 h 1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1" h="10">
                  <a:moveTo>
                    <a:pt x="0" y="10"/>
                  </a:move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55" name="Freeform 620"/>
            <p:cNvSpPr>
              <a:spLocks/>
            </p:cNvSpPr>
            <p:nvPr/>
          </p:nvSpPr>
          <p:spPr bwMode="auto">
            <a:xfrm rot="-5388437">
              <a:off x="4472" y="2935"/>
              <a:ext cx="9" cy="18"/>
            </a:xfrm>
            <a:custGeom>
              <a:avLst/>
              <a:gdLst>
                <a:gd name="T0" fmla="*/ 0 w 12"/>
                <a:gd name="T1" fmla="*/ 5 h 20"/>
                <a:gd name="T2" fmla="*/ 0 w 12"/>
                <a:gd name="T3" fmla="*/ 5 h 20"/>
                <a:gd name="T4" fmla="*/ 0 w 12"/>
                <a:gd name="T5" fmla="*/ 5 h 20"/>
                <a:gd name="T6" fmla="*/ 0 w 12"/>
                <a:gd name="T7" fmla="*/ 5 h 20"/>
                <a:gd name="T8" fmla="*/ 0 w 12"/>
                <a:gd name="T9" fmla="*/ 5 h 20"/>
                <a:gd name="T10" fmla="*/ 0 w 12"/>
                <a:gd name="T11" fmla="*/ 5 h 20"/>
                <a:gd name="T12" fmla="*/ 0 w 12"/>
                <a:gd name="T13" fmla="*/ 5 h 20"/>
                <a:gd name="T14" fmla="*/ 0 w 12"/>
                <a:gd name="T15" fmla="*/ 5 h 20"/>
                <a:gd name="T16" fmla="*/ 0 w 12"/>
                <a:gd name="T17" fmla="*/ 5 h 20"/>
                <a:gd name="T18" fmla="*/ 0 w 12"/>
                <a:gd name="T19" fmla="*/ 5 h 20"/>
                <a:gd name="T20" fmla="*/ 0 w 12"/>
                <a:gd name="T21" fmla="*/ 5 h 20"/>
                <a:gd name="T22" fmla="*/ 0 w 12"/>
                <a:gd name="T23" fmla="*/ 5 h 20"/>
                <a:gd name="T24" fmla="*/ 0 w 12"/>
                <a:gd name="T25" fmla="*/ 5 h 20"/>
                <a:gd name="T26" fmla="*/ 0 w 12"/>
                <a:gd name="T27" fmla="*/ 5 h 20"/>
                <a:gd name="T28" fmla="*/ 0 w 12"/>
                <a:gd name="T29" fmla="*/ 5 h 20"/>
                <a:gd name="T30" fmla="*/ 0 w 12"/>
                <a:gd name="T31" fmla="*/ 5 h 20"/>
                <a:gd name="T32" fmla="*/ 0 w 12"/>
                <a:gd name="T33" fmla="*/ 5 h 20"/>
                <a:gd name="T34" fmla="*/ 0 w 12"/>
                <a:gd name="T35" fmla="*/ 5 h 20"/>
                <a:gd name="T36" fmla="*/ 0 w 12"/>
                <a:gd name="T37" fmla="*/ 5 h 20"/>
                <a:gd name="T38" fmla="*/ 0 w 12"/>
                <a:gd name="T39" fmla="*/ 5 h 20"/>
                <a:gd name="T40" fmla="*/ 0 w 12"/>
                <a:gd name="T41" fmla="*/ 5 h 20"/>
                <a:gd name="T42" fmla="*/ 0 w 12"/>
                <a:gd name="T43" fmla="*/ 5 h 20"/>
                <a:gd name="T44" fmla="*/ 0 w 12"/>
                <a:gd name="T45" fmla="*/ 5 h 20"/>
                <a:gd name="T46" fmla="*/ 0 w 12"/>
                <a:gd name="T47" fmla="*/ 5 h 20"/>
                <a:gd name="T48" fmla="*/ 0 w 12"/>
                <a:gd name="T49" fmla="*/ 5 h 20"/>
                <a:gd name="T50" fmla="*/ 0 w 12"/>
                <a:gd name="T51" fmla="*/ 5 h 20"/>
                <a:gd name="T52" fmla="*/ 0 w 12"/>
                <a:gd name="T53" fmla="*/ 5 h 20"/>
                <a:gd name="T54" fmla="*/ 2 w 12"/>
                <a:gd name="T55" fmla="*/ 5 h 20"/>
                <a:gd name="T56" fmla="*/ 2 w 12"/>
                <a:gd name="T57" fmla="*/ 5 h 20"/>
                <a:gd name="T58" fmla="*/ 2 w 12"/>
                <a:gd name="T59" fmla="*/ 5 h 20"/>
                <a:gd name="T60" fmla="*/ 2 w 12"/>
                <a:gd name="T61" fmla="*/ 5 h 20"/>
                <a:gd name="T62" fmla="*/ 2 w 12"/>
                <a:gd name="T63" fmla="*/ 5 h 20"/>
                <a:gd name="T64" fmla="*/ 2 w 12"/>
                <a:gd name="T65" fmla="*/ 5 h 20"/>
                <a:gd name="T66" fmla="*/ 2 w 12"/>
                <a:gd name="T67" fmla="*/ 5 h 20"/>
                <a:gd name="T68" fmla="*/ 2 w 12"/>
                <a:gd name="T69" fmla="*/ 5 h 20"/>
                <a:gd name="T70" fmla="*/ 2 w 12"/>
                <a:gd name="T71" fmla="*/ 5 h 20"/>
                <a:gd name="T72" fmla="*/ 2 w 12"/>
                <a:gd name="T73" fmla="*/ 0 h 20"/>
                <a:gd name="T74" fmla="*/ 2 w 12"/>
                <a:gd name="T75" fmla="*/ 0 h 20"/>
                <a:gd name="T76" fmla="*/ 2 w 12"/>
                <a:gd name="T77" fmla="*/ 0 h 20"/>
                <a:gd name="T78" fmla="*/ 2 w 12"/>
                <a:gd name="T79" fmla="*/ 0 h 20"/>
                <a:gd name="T80" fmla="*/ 2 w 12"/>
                <a:gd name="T81" fmla="*/ 0 h 20"/>
                <a:gd name="T82" fmla="*/ 2 w 12"/>
                <a:gd name="T83" fmla="*/ 0 h 20"/>
                <a:gd name="T84" fmla="*/ 2 w 12"/>
                <a:gd name="T85" fmla="*/ 0 h 20"/>
                <a:gd name="T86" fmla="*/ 2 w 12"/>
                <a:gd name="T87" fmla="*/ 0 h 20"/>
                <a:gd name="T88" fmla="*/ 2 w 12"/>
                <a:gd name="T89" fmla="*/ 0 h 20"/>
                <a:gd name="T90" fmla="*/ 2 w 12"/>
                <a:gd name="T91" fmla="*/ 0 h 20"/>
                <a:gd name="T92" fmla="*/ 2 w 12"/>
                <a:gd name="T93" fmla="*/ 0 h 20"/>
                <a:gd name="T94" fmla="*/ 2 w 12"/>
                <a:gd name="T95" fmla="*/ 0 h 20"/>
                <a:gd name="T96" fmla="*/ 2 w 12"/>
                <a:gd name="T97" fmla="*/ 0 h 2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2"/>
                <a:gd name="T148" fmla="*/ 0 h 20"/>
                <a:gd name="T149" fmla="*/ 12 w 12"/>
                <a:gd name="T150" fmla="*/ 20 h 2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2" h="20">
                  <a:moveTo>
                    <a:pt x="0" y="20"/>
                  </a:moveTo>
                  <a:lnTo>
                    <a:pt x="0" y="10"/>
                  </a:lnTo>
                  <a:lnTo>
                    <a:pt x="12" y="10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56" name="Freeform 621"/>
            <p:cNvSpPr>
              <a:spLocks/>
            </p:cNvSpPr>
            <p:nvPr/>
          </p:nvSpPr>
          <p:spPr bwMode="auto">
            <a:xfrm rot="-5388437">
              <a:off x="4455" y="2927"/>
              <a:ext cx="8" cy="18"/>
            </a:xfrm>
            <a:custGeom>
              <a:avLst/>
              <a:gdLst>
                <a:gd name="T0" fmla="*/ 0 w 11"/>
                <a:gd name="T1" fmla="*/ 9 h 19"/>
                <a:gd name="T2" fmla="*/ 0 w 11"/>
                <a:gd name="T3" fmla="*/ 9 h 19"/>
                <a:gd name="T4" fmla="*/ 0 w 11"/>
                <a:gd name="T5" fmla="*/ 9 h 19"/>
                <a:gd name="T6" fmla="*/ 0 w 11"/>
                <a:gd name="T7" fmla="*/ 9 h 19"/>
                <a:gd name="T8" fmla="*/ 0 w 11"/>
                <a:gd name="T9" fmla="*/ 9 h 19"/>
                <a:gd name="T10" fmla="*/ 0 w 11"/>
                <a:gd name="T11" fmla="*/ 9 h 19"/>
                <a:gd name="T12" fmla="*/ 0 w 11"/>
                <a:gd name="T13" fmla="*/ 9 h 19"/>
                <a:gd name="T14" fmla="*/ 0 w 11"/>
                <a:gd name="T15" fmla="*/ 9 h 19"/>
                <a:gd name="T16" fmla="*/ 0 w 11"/>
                <a:gd name="T17" fmla="*/ 9 h 19"/>
                <a:gd name="T18" fmla="*/ 0 w 11"/>
                <a:gd name="T19" fmla="*/ 9 h 19"/>
                <a:gd name="T20" fmla="*/ 0 w 11"/>
                <a:gd name="T21" fmla="*/ 9 h 19"/>
                <a:gd name="T22" fmla="*/ 0 w 11"/>
                <a:gd name="T23" fmla="*/ 9 h 19"/>
                <a:gd name="T24" fmla="*/ 0 w 11"/>
                <a:gd name="T25" fmla="*/ 9 h 19"/>
                <a:gd name="T26" fmla="*/ 0 w 11"/>
                <a:gd name="T27" fmla="*/ 9 h 19"/>
                <a:gd name="T28" fmla="*/ 0 w 11"/>
                <a:gd name="T29" fmla="*/ 9 h 19"/>
                <a:gd name="T30" fmla="*/ 0 w 11"/>
                <a:gd name="T31" fmla="*/ 9 h 19"/>
                <a:gd name="T32" fmla="*/ 0 w 11"/>
                <a:gd name="T33" fmla="*/ 9 h 19"/>
                <a:gd name="T34" fmla="*/ 0 w 11"/>
                <a:gd name="T35" fmla="*/ 9 h 19"/>
                <a:gd name="T36" fmla="*/ 0 w 11"/>
                <a:gd name="T37" fmla="*/ 9 h 19"/>
                <a:gd name="T38" fmla="*/ 0 w 11"/>
                <a:gd name="T39" fmla="*/ 9 h 19"/>
                <a:gd name="T40" fmla="*/ 0 w 11"/>
                <a:gd name="T41" fmla="*/ 9 h 19"/>
                <a:gd name="T42" fmla="*/ 0 w 11"/>
                <a:gd name="T43" fmla="*/ 9 h 19"/>
                <a:gd name="T44" fmla="*/ 0 w 11"/>
                <a:gd name="T45" fmla="*/ 9 h 19"/>
                <a:gd name="T46" fmla="*/ 0 w 11"/>
                <a:gd name="T47" fmla="*/ 9 h 19"/>
                <a:gd name="T48" fmla="*/ 0 w 11"/>
                <a:gd name="T49" fmla="*/ 9 h 19"/>
                <a:gd name="T50" fmla="*/ 0 w 11"/>
                <a:gd name="T51" fmla="*/ 9 h 19"/>
                <a:gd name="T52" fmla="*/ 0 w 11"/>
                <a:gd name="T53" fmla="*/ 9 h 19"/>
                <a:gd name="T54" fmla="*/ 0 w 11"/>
                <a:gd name="T55" fmla="*/ 9 h 19"/>
                <a:gd name="T56" fmla="*/ 0 w 11"/>
                <a:gd name="T57" fmla="*/ 9 h 19"/>
                <a:gd name="T58" fmla="*/ 0 w 11"/>
                <a:gd name="T59" fmla="*/ 9 h 19"/>
                <a:gd name="T60" fmla="*/ 0 w 11"/>
                <a:gd name="T61" fmla="*/ 9 h 19"/>
                <a:gd name="T62" fmla="*/ 0 w 11"/>
                <a:gd name="T63" fmla="*/ 9 h 19"/>
                <a:gd name="T64" fmla="*/ 0 w 11"/>
                <a:gd name="T65" fmla="*/ 9 h 19"/>
                <a:gd name="T66" fmla="*/ 0 w 11"/>
                <a:gd name="T67" fmla="*/ 9 h 19"/>
                <a:gd name="T68" fmla="*/ 0 w 11"/>
                <a:gd name="T69" fmla="*/ 9 h 19"/>
                <a:gd name="T70" fmla="*/ 0 w 11"/>
                <a:gd name="T71" fmla="*/ 9 h 19"/>
                <a:gd name="T72" fmla="*/ 0 w 11"/>
                <a:gd name="T73" fmla="*/ 9 h 19"/>
                <a:gd name="T74" fmla="*/ 0 w 11"/>
                <a:gd name="T75" fmla="*/ 9 h 19"/>
                <a:gd name="T76" fmla="*/ 0 w 11"/>
                <a:gd name="T77" fmla="*/ 9 h 19"/>
                <a:gd name="T78" fmla="*/ 0 w 11"/>
                <a:gd name="T79" fmla="*/ 9 h 19"/>
                <a:gd name="T80" fmla="*/ 0 w 11"/>
                <a:gd name="T81" fmla="*/ 9 h 19"/>
                <a:gd name="T82" fmla="*/ 0 w 11"/>
                <a:gd name="T83" fmla="*/ 9 h 19"/>
                <a:gd name="T84" fmla="*/ 0 w 11"/>
                <a:gd name="T85" fmla="*/ 9 h 19"/>
                <a:gd name="T86" fmla="*/ 0 w 11"/>
                <a:gd name="T87" fmla="*/ 0 h 19"/>
                <a:gd name="T88" fmla="*/ 0 w 11"/>
                <a:gd name="T89" fmla="*/ 0 h 19"/>
                <a:gd name="T90" fmla="*/ 0 w 11"/>
                <a:gd name="T91" fmla="*/ 0 h 19"/>
                <a:gd name="T92" fmla="*/ 1 w 11"/>
                <a:gd name="T93" fmla="*/ 0 h 19"/>
                <a:gd name="T94" fmla="*/ 1 w 11"/>
                <a:gd name="T95" fmla="*/ 0 h 19"/>
                <a:gd name="T96" fmla="*/ 1 w 11"/>
                <a:gd name="T97" fmla="*/ 0 h 19"/>
                <a:gd name="T98" fmla="*/ 1 w 11"/>
                <a:gd name="T99" fmla="*/ 0 h 19"/>
                <a:gd name="T100" fmla="*/ 1 w 11"/>
                <a:gd name="T101" fmla="*/ 0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19"/>
                <a:gd name="T155" fmla="*/ 11 w 11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19">
                  <a:moveTo>
                    <a:pt x="0" y="19"/>
                  </a:moveTo>
                  <a:lnTo>
                    <a:pt x="0" y="19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57" name="Freeform 622"/>
            <p:cNvSpPr>
              <a:spLocks/>
            </p:cNvSpPr>
            <p:nvPr/>
          </p:nvSpPr>
          <p:spPr bwMode="auto">
            <a:xfrm rot="-5388437">
              <a:off x="4441" y="2923"/>
              <a:ext cx="0" cy="18"/>
            </a:xfrm>
            <a:custGeom>
              <a:avLst/>
              <a:gdLst>
                <a:gd name="T0" fmla="*/ 5 h 20"/>
                <a:gd name="T1" fmla="*/ 5 h 20"/>
                <a:gd name="T2" fmla="*/ 5 h 20"/>
                <a:gd name="T3" fmla="*/ 5 h 20"/>
                <a:gd name="T4" fmla="*/ 5 h 20"/>
                <a:gd name="T5" fmla="*/ 5 h 20"/>
                <a:gd name="T6" fmla="*/ 5 h 20"/>
                <a:gd name="T7" fmla="*/ 5 h 20"/>
                <a:gd name="T8" fmla="*/ 5 h 20"/>
                <a:gd name="T9" fmla="*/ 5 h 20"/>
                <a:gd name="T10" fmla="*/ 5 h 20"/>
                <a:gd name="T11" fmla="*/ 5 h 20"/>
                <a:gd name="T12" fmla="*/ 5 h 20"/>
                <a:gd name="T13" fmla="*/ 5 h 20"/>
                <a:gd name="T14" fmla="*/ 5 h 20"/>
                <a:gd name="T15" fmla="*/ 5 h 20"/>
                <a:gd name="T16" fmla="*/ 5 h 20"/>
                <a:gd name="T17" fmla="*/ 5 h 20"/>
                <a:gd name="T18" fmla="*/ 5 h 20"/>
                <a:gd name="T19" fmla="*/ 5 h 20"/>
                <a:gd name="T20" fmla="*/ 5 h 20"/>
                <a:gd name="T21" fmla="*/ 5 h 20"/>
                <a:gd name="T22" fmla="*/ 5 h 20"/>
                <a:gd name="T23" fmla="*/ 5 h 20"/>
                <a:gd name="T24" fmla="*/ 5 h 20"/>
                <a:gd name="T25" fmla="*/ 5 h 20"/>
                <a:gd name="T26" fmla="*/ 5 h 20"/>
                <a:gd name="T27" fmla="*/ 5 h 20"/>
                <a:gd name="T28" fmla="*/ 5 h 20"/>
                <a:gd name="T29" fmla="*/ 5 h 20"/>
                <a:gd name="T30" fmla="*/ 5 h 20"/>
                <a:gd name="T31" fmla="*/ 5 h 20"/>
                <a:gd name="T32" fmla="*/ 5 h 20"/>
                <a:gd name="T33" fmla="*/ 5 h 20"/>
                <a:gd name="T34" fmla="*/ 5 h 20"/>
                <a:gd name="T35" fmla="*/ 5 h 20"/>
                <a:gd name="T36" fmla="*/ 5 h 20"/>
                <a:gd name="T37" fmla="*/ 5 h 20"/>
                <a:gd name="T38" fmla="*/ 5 h 20"/>
                <a:gd name="T39" fmla="*/ 0 h 20"/>
                <a:gd name="T40" fmla="*/ 0 h 20"/>
                <a:gd name="T41" fmla="*/ 0 h 20"/>
                <a:gd name="T42" fmla="*/ 0 h 20"/>
                <a:gd name="T43" fmla="*/ 0 h 20"/>
                <a:gd name="T44" fmla="*/ 0 h 20"/>
                <a:gd name="T45" fmla="*/ 0 h 20"/>
                <a:gd name="T46" fmla="*/ 0 h 20"/>
                <a:gd name="T47" fmla="*/ 0 h 20"/>
                <a:gd name="T48" fmla="*/ 0 h 20"/>
                <a:gd name="T49" fmla="*/ 0 h 20"/>
                <a:gd name="T50" fmla="*/ 0 h 20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h 20"/>
                <a:gd name="T103" fmla="*/ 20 h 20"/>
              </a:gdLst>
              <a:ahLst/>
              <a:cxnLst>
                <a:cxn ang="T51">
                  <a:pos x="0" y="T0"/>
                </a:cxn>
                <a:cxn ang="T52">
                  <a:pos x="0" y="T1"/>
                </a:cxn>
                <a:cxn ang="T53">
                  <a:pos x="0" y="T2"/>
                </a:cxn>
                <a:cxn ang="T54">
                  <a:pos x="0" y="T3"/>
                </a:cxn>
                <a:cxn ang="T55">
                  <a:pos x="0" y="T4"/>
                </a:cxn>
                <a:cxn ang="T56">
                  <a:pos x="0" y="T5"/>
                </a:cxn>
                <a:cxn ang="T57">
                  <a:pos x="0" y="T6"/>
                </a:cxn>
                <a:cxn ang="T58">
                  <a:pos x="0" y="T7"/>
                </a:cxn>
                <a:cxn ang="T59">
                  <a:pos x="0" y="T8"/>
                </a:cxn>
                <a:cxn ang="T60">
                  <a:pos x="0" y="T9"/>
                </a:cxn>
                <a:cxn ang="T61">
                  <a:pos x="0" y="T10"/>
                </a:cxn>
                <a:cxn ang="T62">
                  <a:pos x="0" y="T11"/>
                </a:cxn>
                <a:cxn ang="T63">
                  <a:pos x="0" y="T12"/>
                </a:cxn>
                <a:cxn ang="T64">
                  <a:pos x="0" y="T13"/>
                </a:cxn>
                <a:cxn ang="T65">
                  <a:pos x="0" y="T14"/>
                </a:cxn>
                <a:cxn ang="T66">
                  <a:pos x="0" y="T15"/>
                </a:cxn>
                <a:cxn ang="T67">
                  <a:pos x="0" y="T16"/>
                </a:cxn>
                <a:cxn ang="T68">
                  <a:pos x="0" y="T17"/>
                </a:cxn>
                <a:cxn ang="T69">
                  <a:pos x="0" y="T18"/>
                </a:cxn>
                <a:cxn ang="T70">
                  <a:pos x="0" y="T19"/>
                </a:cxn>
                <a:cxn ang="T71">
                  <a:pos x="0" y="T20"/>
                </a:cxn>
                <a:cxn ang="T72">
                  <a:pos x="0" y="T21"/>
                </a:cxn>
                <a:cxn ang="T73">
                  <a:pos x="0" y="T22"/>
                </a:cxn>
                <a:cxn ang="T74">
                  <a:pos x="0" y="T23"/>
                </a:cxn>
                <a:cxn ang="T75">
                  <a:pos x="0" y="T24"/>
                </a:cxn>
                <a:cxn ang="T76">
                  <a:pos x="0" y="T25"/>
                </a:cxn>
                <a:cxn ang="T77">
                  <a:pos x="0" y="T26"/>
                </a:cxn>
                <a:cxn ang="T78">
                  <a:pos x="0" y="T27"/>
                </a:cxn>
                <a:cxn ang="T79">
                  <a:pos x="0" y="T28"/>
                </a:cxn>
                <a:cxn ang="T80">
                  <a:pos x="0" y="T29"/>
                </a:cxn>
                <a:cxn ang="T81">
                  <a:pos x="0" y="T30"/>
                </a:cxn>
                <a:cxn ang="T82">
                  <a:pos x="0" y="T31"/>
                </a:cxn>
                <a:cxn ang="T83">
                  <a:pos x="0" y="T32"/>
                </a:cxn>
                <a:cxn ang="T84">
                  <a:pos x="0" y="T33"/>
                </a:cxn>
                <a:cxn ang="T85">
                  <a:pos x="0" y="T34"/>
                </a:cxn>
                <a:cxn ang="T86">
                  <a:pos x="0" y="T35"/>
                </a:cxn>
                <a:cxn ang="T87">
                  <a:pos x="0" y="T36"/>
                </a:cxn>
                <a:cxn ang="T88">
                  <a:pos x="0" y="T37"/>
                </a:cxn>
                <a:cxn ang="T89">
                  <a:pos x="0" y="T38"/>
                </a:cxn>
                <a:cxn ang="T90">
                  <a:pos x="0" y="T39"/>
                </a:cxn>
                <a:cxn ang="T91">
                  <a:pos x="0" y="T40"/>
                </a:cxn>
                <a:cxn ang="T92">
                  <a:pos x="0" y="T41"/>
                </a:cxn>
                <a:cxn ang="T93">
                  <a:pos x="0" y="T42"/>
                </a:cxn>
                <a:cxn ang="T94">
                  <a:pos x="0" y="T43"/>
                </a:cxn>
                <a:cxn ang="T95">
                  <a:pos x="0" y="T44"/>
                </a:cxn>
                <a:cxn ang="T96">
                  <a:pos x="0" y="T45"/>
                </a:cxn>
                <a:cxn ang="T97">
                  <a:pos x="0" y="T46"/>
                </a:cxn>
                <a:cxn ang="T98">
                  <a:pos x="0" y="T47"/>
                </a:cxn>
                <a:cxn ang="T99">
                  <a:pos x="0" y="T48"/>
                </a:cxn>
                <a:cxn ang="T100">
                  <a:pos x="0" y="T49"/>
                </a:cxn>
                <a:cxn ang="T101">
                  <a:pos x="0" y="T50"/>
                </a:cxn>
              </a:cxnLst>
              <a:rect l="0" t="T102" r="0" b="T103"/>
              <a:pathLst>
                <a:path h="20">
                  <a:moveTo>
                    <a:pt x="0" y="20"/>
                  </a:move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58" name="Freeform 623"/>
            <p:cNvSpPr>
              <a:spLocks/>
            </p:cNvSpPr>
            <p:nvPr/>
          </p:nvSpPr>
          <p:spPr bwMode="auto">
            <a:xfrm rot="-5388437">
              <a:off x="4415" y="2914"/>
              <a:ext cx="8" cy="27"/>
            </a:xfrm>
            <a:custGeom>
              <a:avLst/>
              <a:gdLst>
                <a:gd name="T0" fmla="*/ 0 w 12"/>
                <a:gd name="T1" fmla="*/ 7 h 29"/>
                <a:gd name="T2" fmla="*/ 0 w 12"/>
                <a:gd name="T3" fmla="*/ 7 h 29"/>
                <a:gd name="T4" fmla="*/ 0 w 12"/>
                <a:gd name="T5" fmla="*/ 7 h 29"/>
                <a:gd name="T6" fmla="*/ 0 w 12"/>
                <a:gd name="T7" fmla="*/ 7 h 29"/>
                <a:gd name="T8" fmla="*/ 0 w 12"/>
                <a:gd name="T9" fmla="*/ 7 h 29"/>
                <a:gd name="T10" fmla="*/ 0 w 12"/>
                <a:gd name="T11" fmla="*/ 7 h 29"/>
                <a:gd name="T12" fmla="*/ 0 w 12"/>
                <a:gd name="T13" fmla="*/ 7 h 29"/>
                <a:gd name="T14" fmla="*/ 0 w 12"/>
                <a:gd name="T15" fmla="*/ 7 h 29"/>
                <a:gd name="T16" fmla="*/ 0 w 12"/>
                <a:gd name="T17" fmla="*/ 7 h 29"/>
                <a:gd name="T18" fmla="*/ 0 w 12"/>
                <a:gd name="T19" fmla="*/ 7 h 29"/>
                <a:gd name="T20" fmla="*/ 0 w 12"/>
                <a:gd name="T21" fmla="*/ 7 h 29"/>
                <a:gd name="T22" fmla="*/ 0 w 12"/>
                <a:gd name="T23" fmla="*/ 7 h 29"/>
                <a:gd name="T24" fmla="*/ 0 w 12"/>
                <a:gd name="T25" fmla="*/ 7 h 29"/>
                <a:gd name="T26" fmla="*/ 1 w 12"/>
                <a:gd name="T27" fmla="*/ 7 h 29"/>
                <a:gd name="T28" fmla="*/ 1 w 12"/>
                <a:gd name="T29" fmla="*/ 7 h 29"/>
                <a:gd name="T30" fmla="*/ 1 w 12"/>
                <a:gd name="T31" fmla="*/ 7 h 29"/>
                <a:gd name="T32" fmla="*/ 1 w 12"/>
                <a:gd name="T33" fmla="*/ 7 h 29"/>
                <a:gd name="T34" fmla="*/ 1 w 12"/>
                <a:gd name="T35" fmla="*/ 7 h 29"/>
                <a:gd name="T36" fmla="*/ 1 w 12"/>
                <a:gd name="T37" fmla="*/ 7 h 29"/>
                <a:gd name="T38" fmla="*/ 1 w 12"/>
                <a:gd name="T39" fmla="*/ 7 h 29"/>
                <a:gd name="T40" fmla="*/ 1 w 12"/>
                <a:gd name="T41" fmla="*/ 7 h 29"/>
                <a:gd name="T42" fmla="*/ 1 w 12"/>
                <a:gd name="T43" fmla="*/ 7 h 29"/>
                <a:gd name="T44" fmla="*/ 1 w 12"/>
                <a:gd name="T45" fmla="*/ 7 h 29"/>
                <a:gd name="T46" fmla="*/ 1 w 12"/>
                <a:gd name="T47" fmla="*/ 7 h 29"/>
                <a:gd name="T48" fmla="*/ 1 w 12"/>
                <a:gd name="T49" fmla="*/ 7 h 29"/>
                <a:gd name="T50" fmla="*/ 1 w 12"/>
                <a:gd name="T51" fmla="*/ 7 h 29"/>
                <a:gd name="T52" fmla="*/ 1 w 12"/>
                <a:gd name="T53" fmla="*/ 7 h 29"/>
                <a:gd name="T54" fmla="*/ 1 w 12"/>
                <a:gd name="T55" fmla="*/ 7 h 29"/>
                <a:gd name="T56" fmla="*/ 1 w 12"/>
                <a:gd name="T57" fmla="*/ 7 h 29"/>
                <a:gd name="T58" fmla="*/ 1 w 12"/>
                <a:gd name="T59" fmla="*/ 7 h 29"/>
                <a:gd name="T60" fmla="*/ 1 w 12"/>
                <a:gd name="T61" fmla="*/ 7 h 29"/>
                <a:gd name="T62" fmla="*/ 1 w 12"/>
                <a:gd name="T63" fmla="*/ 7 h 29"/>
                <a:gd name="T64" fmla="*/ 1 w 12"/>
                <a:gd name="T65" fmla="*/ 7 h 29"/>
                <a:gd name="T66" fmla="*/ 1 w 12"/>
                <a:gd name="T67" fmla="*/ 7 h 29"/>
                <a:gd name="T68" fmla="*/ 1 w 12"/>
                <a:gd name="T69" fmla="*/ 7 h 29"/>
                <a:gd name="T70" fmla="*/ 1 w 12"/>
                <a:gd name="T71" fmla="*/ 7 h 29"/>
                <a:gd name="T72" fmla="*/ 1 w 12"/>
                <a:gd name="T73" fmla="*/ 7 h 29"/>
                <a:gd name="T74" fmla="*/ 1 w 12"/>
                <a:gd name="T75" fmla="*/ 7 h 29"/>
                <a:gd name="T76" fmla="*/ 1 w 12"/>
                <a:gd name="T77" fmla="*/ 7 h 29"/>
                <a:gd name="T78" fmla="*/ 1 w 12"/>
                <a:gd name="T79" fmla="*/ 7 h 29"/>
                <a:gd name="T80" fmla="*/ 1 w 12"/>
                <a:gd name="T81" fmla="*/ 7 h 29"/>
                <a:gd name="T82" fmla="*/ 1 w 12"/>
                <a:gd name="T83" fmla="*/ 7 h 29"/>
                <a:gd name="T84" fmla="*/ 1 w 12"/>
                <a:gd name="T85" fmla="*/ 7 h 29"/>
                <a:gd name="T86" fmla="*/ 1 w 12"/>
                <a:gd name="T87" fmla="*/ 7 h 29"/>
                <a:gd name="T88" fmla="*/ 1 w 12"/>
                <a:gd name="T89" fmla="*/ 7 h 29"/>
                <a:gd name="T90" fmla="*/ 1 w 12"/>
                <a:gd name="T91" fmla="*/ 7 h 29"/>
                <a:gd name="T92" fmla="*/ 1 w 12"/>
                <a:gd name="T93" fmla="*/ 7 h 29"/>
                <a:gd name="T94" fmla="*/ 1 w 12"/>
                <a:gd name="T95" fmla="*/ 7 h 29"/>
                <a:gd name="T96" fmla="*/ 1 w 12"/>
                <a:gd name="T97" fmla="*/ 7 h 29"/>
                <a:gd name="T98" fmla="*/ 1 w 12"/>
                <a:gd name="T99" fmla="*/ 0 h 29"/>
                <a:gd name="T100" fmla="*/ 1 w 12"/>
                <a:gd name="T101" fmla="*/ 0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29"/>
                <a:gd name="T155" fmla="*/ 12 w 12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29">
                  <a:moveTo>
                    <a:pt x="0" y="29"/>
                  </a:moveTo>
                  <a:lnTo>
                    <a:pt x="0" y="29"/>
                  </a:lnTo>
                  <a:lnTo>
                    <a:pt x="0" y="20"/>
                  </a:lnTo>
                  <a:lnTo>
                    <a:pt x="12" y="20"/>
                  </a:lnTo>
                  <a:lnTo>
                    <a:pt x="12" y="10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59" name="Freeform 624"/>
            <p:cNvSpPr>
              <a:spLocks/>
            </p:cNvSpPr>
            <p:nvPr/>
          </p:nvSpPr>
          <p:spPr bwMode="auto">
            <a:xfrm rot="-5388437">
              <a:off x="4392" y="2911"/>
              <a:ext cx="8" cy="18"/>
            </a:xfrm>
            <a:custGeom>
              <a:avLst/>
              <a:gdLst>
                <a:gd name="T0" fmla="*/ 0 w 11"/>
                <a:gd name="T1" fmla="*/ 9 h 19"/>
                <a:gd name="T2" fmla="*/ 0 w 11"/>
                <a:gd name="T3" fmla="*/ 9 h 19"/>
                <a:gd name="T4" fmla="*/ 0 w 11"/>
                <a:gd name="T5" fmla="*/ 9 h 19"/>
                <a:gd name="T6" fmla="*/ 0 w 11"/>
                <a:gd name="T7" fmla="*/ 9 h 19"/>
                <a:gd name="T8" fmla="*/ 0 w 11"/>
                <a:gd name="T9" fmla="*/ 9 h 19"/>
                <a:gd name="T10" fmla="*/ 0 w 11"/>
                <a:gd name="T11" fmla="*/ 9 h 19"/>
                <a:gd name="T12" fmla="*/ 0 w 11"/>
                <a:gd name="T13" fmla="*/ 9 h 19"/>
                <a:gd name="T14" fmla="*/ 0 w 11"/>
                <a:gd name="T15" fmla="*/ 9 h 19"/>
                <a:gd name="T16" fmla="*/ 0 w 11"/>
                <a:gd name="T17" fmla="*/ 9 h 19"/>
                <a:gd name="T18" fmla="*/ 0 w 11"/>
                <a:gd name="T19" fmla="*/ 9 h 19"/>
                <a:gd name="T20" fmla="*/ 0 w 11"/>
                <a:gd name="T21" fmla="*/ 9 h 19"/>
                <a:gd name="T22" fmla="*/ 0 w 11"/>
                <a:gd name="T23" fmla="*/ 9 h 19"/>
                <a:gd name="T24" fmla="*/ 0 w 11"/>
                <a:gd name="T25" fmla="*/ 9 h 19"/>
                <a:gd name="T26" fmla="*/ 0 w 11"/>
                <a:gd name="T27" fmla="*/ 9 h 19"/>
                <a:gd name="T28" fmla="*/ 0 w 11"/>
                <a:gd name="T29" fmla="*/ 9 h 19"/>
                <a:gd name="T30" fmla="*/ 0 w 11"/>
                <a:gd name="T31" fmla="*/ 9 h 19"/>
                <a:gd name="T32" fmla="*/ 0 w 11"/>
                <a:gd name="T33" fmla="*/ 9 h 19"/>
                <a:gd name="T34" fmla="*/ 0 w 11"/>
                <a:gd name="T35" fmla="*/ 9 h 19"/>
                <a:gd name="T36" fmla="*/ 0 w 11"/>
                <a:gd name="T37" fmla="*/ 9 h 19"/>
                <a:gd name="T38" fmla="*/ 0 w 11"/>
                <a:gd name="T39" fmla="*/ 9 h 19"/>
                <a:gd name="T40" fmla="*/ 0 w 11"/>
                <a:gd name="T41" fmla="*/ 9 h 19"/>
                <a:gd name="T42" fmla="*/ 0 w 11"/>
                <a:gd name="T43" fmla="*/ 9 h 19"/>
                <a:gd name="T44" fmla="*/ 0 w 11"/>
                <a:gd name="T45" fmla="*/ 9 h 19"/>
                <a:gd name="T46" fmla="*/ 0 w 11"/>
                <a:gd name="T47" fmla="*/ 9 h 19"/>
                <a:gd name="T48" fmla="*/ 0 w 11"/>
                <a:gd name="T49" fmla="*/ 9 h 19"/>
                <a:gd name="T50" fmla="*/ 0 w 11"/>
                <a:gd name="T51" fmla="*/ 9 h 19"/>
                <a:gd name="T52" fmla="*/ 0 w 11"/>
                <a:gd name="T53" fmla="*/ 9 h 19"/>
                <a:gd name="T54" fmla="*/ 0 w 11"/>
                <a:gd name="T55" fmla="*/ 9 h 19"/>
                <a:gd name="T56" fmla="*/ 0 w 11"/>
                <a:gd name="T57" fmla="*/ 9 h 19"/>
                <a:gd name="T58" fmla="*/ 0 w 11"/>
                <a:gd name="T59" fmla="*/ 9 h 19"/>
                <a:gd name="T60" fmla="*/ 1 w 11"/>
                <a:gd name="T61" fmla="*/ 9 h 19"/>
                <a:gd name="T62" fmla="*/ 1 w 11"/>
                <a:gd name="T63" fmla="*/ 9 h 19"/>
                <a:gd name="T64" fmla="*/ 1 w 11"/>
                <a:gd name="T65" fmla="*/ 9 h 19"/>
                <a:gd name="T66" fmla="*/ 1 w 11"/>
                <a:gd name="T67" fmla="*/ 9 h 19"/>
                <a:gd name="T68" fmla="*/ 1 w 11"/>
                <a:gd name="T69" fmla="*/ 9 h 19"/>
                <a:gd name="T70" fmla="*/ 1 w 11"/>
                <a:gd name="T71" fmla="*/ 9 h 19"/>
                <a:gd name="T72" fmla="*/ 1 w 11"/>
                <a:gd name="T73" fmla="*/ 9 h 19"/>
                <a:gd name="T74" fmla="*/ 1 w 11"/>
                <a:gd name="T75" fmla="*/ 0 h 19"/>
                <a:gd name="T76" fmla="*/ 1 w 11"/>
                <a:gd name="T77" fmla="*/ 0 h 19"/>
                <a:gd name="T78" fmla="*/ 1 w 11"/>
                <a:gd name="T79" fmla="*/ 0 h 19"/>
                <a:gd name="T80" fmla="*/ 1 w 11"/>
                <a:gd name="T81" fmla="*/ 0 h 19"/>
                <a:gd name="T82" fmla="*/ 1 w 11"/>
                <a:gd name="T83" fmla="*/ 0 h 19"/>
                <a:gd name="T84" fmla="*/ 1 w 11"/>
                <a:gd name="T85" fmla="*/ 0 h 19"/>
                <a:gd name="T86" fmla="*/ 1 w 11"/>
                <a:gd name="T87" fmla="*/ 0 h 19"/>
                <a:gd name="T88" fmla="*/ 1 w 11"/>
                <a:gd name="T89" fmla="*/ 0 h 19"/>
                <a:gd name="T90" fmla="*/ 1 w 11"/>
                <a:gd name="T91" fmla="*/ 0 h 19"/>
                <a:gd name="T92" fmla="*/ 1 w 11"/>
                <a:gd name="T93" fmla="*/ 0 h 19"/>
                <a:gd name="T94" fmla="*/ 1 w 11"/>
                <a:gd name="T95" fmla="*/ 0 h 19"/>
                <a:gd name="T96" fmla="*/ 1 w 11"/>
                <a:gd name="T97" fmla="*/ 0 h 19"/>
                <a:gd name="T98" fmla="*/ 1 w 11"/>
                <a:gd name="T99" fmla="*/ 0 h 19"/>
                <a:gd name="T100" fmla="*/ 1 w 11"/>
                <a:gd name="T101" fmla="*/ 0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19"/>
                <a:gd name="T155" fmla="*/ 11 w 11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19">
                  <a:moveTo>
                    <a:pt x="0" y="19"/>
                  </a:moveTo>
                  <a:lnTo>
                    <a:pt x="0" y="19"/>
                  </a:lnTo>
                  <a:lnTo>
                    <a:pt x="0" y="9"/>
                  </a:lnTo>
                  <a:lnTo>
                    <a:pt x="11" y="9"/>
                  </a:lnTo>
                  <a:lnTo>
                    <a:pt x="11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60" name="Freeform 625"/>
            <p:cNvSpPr>
              <a:spLocks/>
            </p:cNvSpPr>
            <p:nvPr/>
          </p:nvSpPr>
          <p:spPr bwMode="auto">
            <a:xfrm rot="-5388437">
              <a:off x="4369" y="2897"/>
              <a:ext cx="9" cy="27"/>
            </a:xfrm>
            <a:custGeom>
              <a:avLst/>
              <a:gdLst>
                <a:gd name="T0" fmla="*/ 0 w 12"/>
                <a:gd name="T1" fmla="*/ 5 h 30"/>
                <a:gd name="T2" fmla="*/ 0 w 12"/>
                <a:gd name="T3" fmla="*/ 5 h 30"/>
                <a:gd name="T4" fmla="*/ 0 w 12"/>
                <a:gd name="T5" fmla="*/ 5 h 30"/>
                <a:gd name="T6" fmla="*/ 0 w 12"/>
                <a:gd name="T7" fmla="*/ 5 h 30"/>
                <a:gd name="T8" fmla="*/ 0 w 12"/>
                <a:gd name="T9" fmla="*/ 5 h 30"/>
                <a:gd name="T10" fmla="*/ 0 w 12"/>
                <a:gd name="T11" fmla="*/ 5 h 30"/>
                <a:gd name="T12" fmla="*/ 0 w 12"/>
                <a:gd name="T13" fmla="*/ 5 h 30"/>
                <a:gd name="T14" fmla="*/ 0 w 12"/>
                <a:gd name="T15" fmla="*/ 5 h 30"/>
                <a:gd name="T16" fmla="*/ 0 w 12"/>
                <a:gd name="T17" fmla="*/ 5 h 30"/>
                <a:gd name="T18" fmla="*/ 0 w 12"/>
                <a:gd name="T19" fmla="*/ 5 h 30"/>
                <a:gd name="T20" fmla="*/ 0 w 12"/>
                <a:gd name="T21" fmla="*/ 5 h 30"/>
                <a:gd name="T22" fmla="*/ 0 w 12"/>
                <a:gd name="T23" fmla="*/ 5 h 30"/>
                <a:gd name="T24" fmla="*/ 0 w 12"/>
                <a:gd name="T25" fmla="*/ 5 h 30"/>
                <a:gd name="T26" fmla="*/ 0 w 12"/>
                <a:gd name="T27" fmla="*/ 5 h 30"/>
                <a:gd name="T28" fmla="*/ 0 w 12"/>
                <a:gd name="T29" fmla="*/ 5 h 30"/>
                <a:gd name="T30" fmla="*/ 0 w 12"/>
                <a:gd name="T31" fmla="*/ 5 h 30"/>
                <a:gd name="T32" fmla="*/ 0 w 12"/>
                <a:gd name="T33" fmla="*/ 5 h 30"/>
                <a:gd name="T34" fmla="*/ 0 w 12"/>
                <a:gd name="T35" fmla="*/ 5 h 30"/>
                <a:gd name="T36" fmla="*/ 0 w 12"/>
                <a:gd name="T37" fmla="*/ 5 h 30"/>
                <a:gd name="T38" fmla="*/ 0 w 12"/>
                <a:gd name="T39" fmla="*/ 5 h 30"/>
                <a:gd name="T40" fmla="*/ 0 w 12"/>
                <a:gd name="T41" fmla="*/ 5 h 30"/>
                <a:gd name="T42" fmla="*/ 0 w 12"/>
                <a:gd name="T43" fmla="*/ 5 h 30"/>
                <a:gd name="T44" fmla="*/ 0 w 12"/>
                <a:gd name="T45" fmla="*/ 5 h 30"/>
                <a:gd name="T46" fmla="*/ 0 w 12"/>
                <a:gd name="T47" fmla="*/ 5 h 30"/>
                <a:gd name="T48" fmla="*/ 0 w 12"/>
                <a:gd name="T49" fmla="*/ 5 h 30"/>
                <a:gd name="T50" fmla="*/ 0 w 12"/>
                <a:gd name="T51" fmla="*/ 5 h 30"/>
                <a:gd name="T52" fmla="*/ 0 w 12"/>
                <a:gd name="T53" fmla="*/ 5 h 30"/>
                <a:gd name="T54" fmla="*/ 0 w 12"/>
                <a:gd name="T55" fmla="*/ 5 h 30"/>
                <a:gd name="T56" fmla="*/ 0 w 12"/>
                <a:gd name="T57" fmla="*/ 5 h 30"/>
                <a:gd name="T58" fmla="*/ 0 w 12"/>
                <a:gd name="T59" fmla="*/ 5 h 30"/>
                <a:gd name="T60" fmla="*/ 0 w 12"/>
                <a:gd name="T61" fmla="*/ 5 h 30"/>
                <a:gd name="T62" fmla="*/ 0 w 12"/>
                <a:gd name="T63" fmla="*/ 5 h 30"/>
                <a:gd name="T64" fmla="*/ 0 w 12"/>
                <a:gd name="T65" fmla="*/ 5 h 30"/>
                <a:gd name="T66" fmla="*/ 0 w 12"/>
                <a:gd name="T67" fmla="*/ 5 h 30"/>
                <a:gd name="T68" fmla="*/ 0 w 12"/>
                <a:gd name="T69" fmla="*/ 5 h 30"/>
                <a:gd name="T70" fmla="*/ 0 w 12"/>
                <a:gd name="T71" fmla="*/ 5 h 30"/>
                <a:gd name="T72" fmla="*/ 0 w 12"/>
                <a:gd name="T73" fmla="*/ 5 h 30"/>
                <a:gd name="T74" fmla="*/ 0 w 12"/>
                <a:gd name="T75" fmla="*/ 5 h 30"/>
                <a:gd name="T76" fmla="*/ 0 w 12"/>
                <a:gd name="T77" fmla="*/ 5 h 30"/>
                <a:gd name="T78" fmla="*/ 0 w 12"/>
                <a:gd name="T79" fmla="*/ 5 h 30"/>
                <a:gd name="T80" fmla="*/ 0 w 12"/>
                <a:gd name="T81" fmla="*/ 5 h 30"/>
                <a:gd name="T82" fmla="*/ 0 w 12"/>
                <a:gd name="T83" fmla="*/ 0 h 30"/>
                <a:gd name="T84" fmla="*/ 0 w 12"/>
                <a:gd name="T85" fmla="*/ 0 h 30"/>
                <a:gd name="T86" fmla="*/ 0 w 12"/>
                <a:gd name="T87" fmla="*/ 0 h 30"/>
                <a:gd name="T88" fmla="*/ 0 w 12"/>
                <a:gd name="T89" fmla="*/ 0 h 30"/>
                <a:gd name="T90" fmla="*/ 0 w 12"/>
                <a:gd name="T91" fmla="*/ 0 h 30"/>
                <a:gd name="T92" fmla="*/ 0 w 12"/>
                <a:gd name="T93" fmla="*/ 0 h 30"/>
                <a:gd name="T94" fmla="*/ 2 w 12"/>
                <a:gd name="T95" fmla="*/ 0 h 30"/>
                <a:gd name="T96" fmla="*/ 2 w 12"/>
                <a:gd name="T97" fmla="*/ 0 h 30"/>
                <a:gd name="T98" fmla="*/ 2 w 12"/>
                <a:gd name="T99" fmla="*/ 0 h 30"/>
                <a:gd name="T100" fmla="*/ 2 w 12"/>
                <a:gd name="T101" fmla="*/ 0 h 3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30"/>
                <a:gd name="T155" fmla="*/ 12 w 12"/>
                <a:gd name="T156" fmla="*/ 30 h 3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30">
                  <a:moveTo>
                    <a:pt x="0" y="30"/>
                  </a:moveTo>
                  <a:lnTo>
                    <a:pt x="0" y="30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61" name="Freeform 626"/>
            <p:cNvSpPr>
              <a:spLocks/>
            </p:cNvSpPr>
            <p:nvPr/>
          </p:nvSpPr>
          <p:spPr bwMode="auto">
            <a:xfrm rot="-5388437">
              <a:off x="4346" y="2891"/>
              <a:ext cx="1" cy="27"/>
            </a:xfrm>
            <a:custGeom>
              <a:avLst/>
              <a:gdLst>
                <a:gd name="T0" fmla="*/ 0 w 1"/>
                <a:gd name="T1" fmla="*/ 7 h 29"/>
                <a:gd name="T2" fmla="*/ 0 w 1"/>
                <a:gd name="T3" fmla="*/ 7 h 29"/>
                <a:gd name="T4" fmla="*/ 0 w 1"/>
                <a:gd name="T5" fmla="*/ 7 h 29"/>
                <a:gd name="T6" fmla="*/ 0 w 1"/>
                <a:gd name="T7" fmla="*/ 7 h 29"/>
                <a:gd name="T8" fmla="*/ 0 w 1"/>
                <a:gd name="T9" fmla="*/ 7 h 29"/>
                <a:gd name="T10" fmla="*/ 0 w 1"/>
                <a:gd name="T11" fmla="*/ 7 h 29"/>
                <a:gd name="T12" fmla="*/ 0 w 1"/>
                <a:gd name="T13" fmla="*/ 7 h 29"/>
                <a:gd name="T14" fmla="*/ 0 w 1"/>
                <a:gd name="T15" fmla="*/ 7 h 29"/>
                <a:gd name="T16" fmla="*/ 0 w 1"/>
                <a:gd name="T17" fmla="*/ 7 h 29"/>
                <a:gd name="T18" fmla="*/ 0 w 1"/>
                <a:gd name="T19" fmla="*/ 7 h 29"/>
                <a:gd name="T20" fmla="*/ 0 w 1"/>
                <a:gd name="T21" fmla="*/ 7 h 29"/>
                <a:gd name="T22" fmla="*/ 0 w 1"/>
                <a:gd name="T23" fmla="*/ 7 h 29"/>
                <a:gd name="T24" fmla="*/ 0 w 1"/>
                <a:gd name="T25" fmla="*/ 7 h 29"/>
                <a:gd name="T26" fmla="*/ 0 w 1"/>
                <a:gd name="T27" fmla="*/ 7 h 29"/>
                <a:gd name="T28" fmla="*/ 0 w 1"/>
                <a:gd name="T29" fmla="*/ 7 h 29"/>
                <a:gd name="T30" fmla="*/ 0 w 1"/>
                <a:gd name="T31" fmla="*/ 7 h 29"/>
                <a:gd name="T32" fmla="*/ 0 w 1"/>
                <a:gd name="T33" fmla="*/ 7 h 29"/>
                <a:gd name="T34" fmla="*/ 0 w 1"/>
                <a:gd name="T35" fmla="*/ 7 h 29"/>
                <a:gd name="T36" fmla="*/ 0 w 1"/>
                <a:gd name="T37" fmla="*/ 7 h 29"/>
                <a:gd name="T38" fmla="*/ 0 w 1"/>
                <a:gd name="T39" fmla="*/ 7 h 29"/>
                <a:gd name="T40" fmla="*/ 0 w 1"/>
                <a:gd name="T41" fmla="*/ 7 h 29"/>
                <a:gd name="T42" fmla="*/ 0 w 1"/>
                <a:gd name="T43" fmla="*/ 7 h 29"/>
                <a:gd name="T44" fmla="*/ 0 w 1"/>
                <a:gd name="T45" fmla="*/ 7 h 29"/>
                <a:gd name="T46" fmla="*/ 0 w 1"/>
                <a:gd name="T47" fmla="*/ 7 h 29"/>
                <a:gd name="T48" fmla="*/ 0 w 1"/>
                <a:gd name="T49" fmla="*/ 7 h 29"/>
                <a:gd name="T50" fmla="*/ 0 w 1"/>
                <a:gd name="T51" fmla="*/ 7 h 29"/>
                <a:gd name="T52" fmla="*/ 0 w 1"/>
                <a:gd name="T53" fmla="*/ 7 h 29"/>
                <a:gd name="T54" fmla="*/ 0 w 1"/>
                <a:gd name="T55" fmla="*/ 7 h 29"/>
                <a:gd name="T56" fmla="*/ 0 w 1"/>
                <a:gd name="T57" fmla="*/ 7 h 29"/>
                <a:gd name="T58" fmla="*/ 0 w 1"/>
                <a:gd name="T59" fmla="*/ 7 h 29"/>
                <a:gd name="T60" fmla="*/ 0 w 1"/>
                <a:gd name="T61" fmla="*/ 7 h 29"/>
                <a:gd name="T62" fmla="*/ 0 w 1"/>
                <a:gd name="T63" fmla="*/ 7 h 29"/>
                <a:gd name="T64" fmla="*/ 0 w 1"/>
                <a:gd name="T65" fmla="*/ 7 h 29"/>
                <a:gd name="T66" fmla="*/ 0 w 1"/>
                <a:gd name="T67" fmla="*/ 7 h 29"/>
                <a:gd name="T68" fmla="*/ 0 w 1"/>
                <a:gd name="T69" fmla="*/ 7 h 29"/>
                <a:gd name="T70" fmla="*/ 0 w 1"/>
                <a:gd name="T71" fmla="*/ 7 h 29"/>
                <a:gd name="T72" fmla="*/ 0 w 1"/>
                <a:gd name="T73" fmla="*/ 7 h 29"/>
                <a:gd name="T74" fmla="*/ 0 w 1"/>
                <a:gd name="T75" fmla="*/ 7 h 29"/>
                <a:gd name="T76" fmla="*/ 0 w 1"/>
                <a:gd name="T77" fmla="*/ 7 h 29"/>
                <a:gd name="T78" fmla="*/ 0 w 1"/>
                <a:gd name="T79" fmla="*/ 7 h 29"/>
                <a:gd name="T80" fmla="*/ 0 w 1"/>
                <a:gd name="T81" fmla="*/ 7 h 29"/>
                <a:gd name="T82" fmla="*/ 0 w 1"/>
                <a:gd name="T83" fmla="*/ 7 h 29"/>
                <a:gd name="T84" fmla="*/ 0 w 1"/>
                <a:gd name="T85" fmla="*/ 7 h 29"/>
                <a:gd name="T86" fmla="*/ 0 w 1"/>
                <a:gd name="T87" fmla="*/ 7 h 29"/>
                <a:gd name="T88" fmla="*/ 0 w 1"/>
                <a:gd name="T89" fmla="*/ 0 h 29"/>
                <a:gd name="T90" fmla="*/ 0 w 1"/>
                <a:gd name="T91" fmla="*/ 0 h 29"/>
                <a:gd name="T92" fmla="*/ 0 w 1"/>
                <a:gd name="T93" fmla="*/ 0 h 29"/>
                <a:gd name="T94" fmla="*/ 0 w 1"/>
                <a:gd name="T95" fmla="*/ 0 h 29"/>
                <a:gd name="T96" fmla="*/ 0 w 1"/>
                <a:gd name="T97" fmla="*/ 0 h 29"/>
                <a:gd name="T98" fmla="*/ 0 w 1"/>
                <a:gd name="T99" fmla="*/ 0 h 29"/>
                <a:gd name="T100" fmla="*/ 0 w 1"/>
                <a:gd name="T101" fmla="*/ 0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"/>
                <a:gd name="T154" fmla="*/ 0 h 29"/>
                <a:gd name="T155" fmla="*/ 1 w 1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" h="29">
                  <a:moveTo>
                    <a:pt x="0" y="29"/>
                  </a:moveTo>
                  <a:lnTo>
                    <a:pt x="0" y="29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62" name="Freeform 627"/>
            <p:cNvSpPr>
              <a:spLocks/>
            </p:cNvSpPr>
            <p:nvPr/>
          </p:nvSpPr>
          <p:spPr bwMode="auto">
            <a:xfrm rot="-5388437">
              <a:off x="4316" y="2888"/>
              <a:ext cx="8" cy="27"/>
            </a:xfrm>
            <a:custGeom>
              <a:avLst/>
              <a:gdLst>
                <a:gd name="T0" fmla="*/ 0 w 11"/>
                <a:gd name="T1" fmla="*/ 7 h 29"/>
                <a:gd name="T2" fmla="*/ 0 w 11"/>
                <a:gd name="T3" fmla="*/ 7 h 29"/>
                <a:gd name="T4" fmla="*/ 0 w 11"/>
                <a:gd name="T5" fmla="*/ 7 h 29"/>
                <a:gd name="T6" fmla="*/ 0 w 11"/>
                <a:gd name="T7" fmla="*/ 7 h 29"/>
                <a:gd name="T8" fmla="*/ 0 w 11"/>
                <a:gd name="T9" fmla="*/ 7 h 29"/>
                <a:gd name="T10" fmla="*/ 0 w 11"/>
                <a:gd name="T11" fmla="*/ 7 h 29"/>
                <a:gd name="T12" fmla="*/ 0 w 11"/>
                <a:gd name="T13" fmla="*/ 7 h 29"/>
                <a:gd name="T14" fmla="*/ 0 w 11"/>
                <a:gd name="T15" fmla="*/ 7 h 29"/>
                <a:gd name="T16" fmla="*/ 0 w 11"/>
                <a:gd name="T17" fmla="*/ 7 h 29"/>
                <a:gd name="T18" fmla="*/ 0 w 11"/>
                <a:gd name="T19" fmla="*/ 7 h 29"/>
                <a:gd name="T20" fmla="*/ 0 w 11"/>
                <a:gd name="T21" fmla="*/ 7 h 29"/>
                <a:gd name="T22" fmla="*/ 0 w 11"/>
                <a:gd name="T23" fmla="*/ 7 h 29"/>
                <a:gd name="T24" fmla="*/ 0 w 11"/>
                <a:gd name="T25" fmla="*/ 7 h 29"/>
                <a:gd name="T26" fmla="*/ 0 w 11"/>
                <a:gd name="T27" fmla="*/ 7 h 29"/>
                <a:gd name="T28" fmla="*/ 1 w 11"/>
                <a:gd name="T29" fmla="*/ 7 h 29"/>
                <a:gd name="T30" fmla="*/ 1 w 11"/>
                <a:gd name="T31" fmla="*/ 7 h 29"/>
                <a:gd name="T32" fmla="*/ 1 w 11"/>
                <a:gd name="T33" fmla="*/ 7 h 29"/>
                <a:gd name="T34" fmla="*/ 1 w 11"/>
                <a:gd name="T35" fmla="*/ 7 h 29"/>
                <a:gd name="T36" fmla="*/ 1 w 11"/>
                <a:gd name="T37" fmla="*/ 7 h 29"/>
                <a:gd name="T38" fmla="*/ 1 w 11"/>
                <a:gd name="T39" fmla="*/ 7 h 29"/>
                <a:gd name="T40" fmla="*/ 1 w 11"/>
                <a:gd name="T41" fmla="*/ 7 h 29"/>
                <a:gd name="T42" fmla="*/ 1 w 11"/>
                <a:gd name="T43" fmla="*/ 7 h 29"/>
                <a:gd name="T44" fmla="*/ 1 w 11"/>
                <a:gd name="T45" fmla="*/ 7 h 29"/>
                <a:gd name="T46" fmla="*/ 1 w 11"/>
                <a:gd name="T47" fmla="*/ 7 h 29"/>
                <a:gd name="T48" fmla="*/ 1 w 11"/>
                <a:gd name="T49" fmla="*/ 7 h 29"/>
                <a:gd name="T50" fmla="*/ 1 w 11"/>
                <a:gd name="T51" fmla="*/ 7 h 29"/>
                <a:gd name="T52" fmla="*/ 1 w 11"/>
                <a:gd name="T53" fmla="*/ 7 h 29"/>
                <a:gd name="T54" fmla="*/ 1 w 11"/>
                <a:gd name="T55" fmla="*/ 7 h 29"/>
                <a:gd name="T56" fmla="*/ 1 w 11"/>
                <a:gd name="T57" fmla="*/ 7 h 29"/>
                <a:gd name="T58" fmla="*/ 1 w 11"/>
                <a:gd name="T59" fmla="*/ 7 h 29"/>
                <a:gd name="T60" fmla="*/ 1 w 11"/>
                <a:gd name="T61" fmla="*/ 7 h 29"/>
                <a:gd name="T62" fmla="*/ 1 w 11"/>
                <a:gd name="T63" fmla="*/ 7 h 29"/>
                <a:gd name="T64" fmla="*/ 1 w 11"/>
                <a:gd name="T65" fmla="*/ 7 h 29"/>
                <a:gd name="T66" fmla="*/ 1 w 11"/>
                <a:gd name="T67" fmla="*/ 7 h 29"/>
                <a:gd name="T68" fmla="*/ 1 w 11"/>
                <a:gd name="T69" fmla="*/ 7 h 29"/>
                <a:gd name="T70" fmla="*/ 1 w 11"/>
                <a:gd name="T71" fmla="*/ 7 h 29"/>
                <a:gd name="T72" fmla="*/ 1 w 11"/>
                <a:gd name="T73" fmla="*/ 7 h 29"/>
                <a:gd name="T74" fmla="*/ 1 w 11"/>
                <a:gd name="T75" fmla="*/ 7 h 29"/>
                <a:gd name="T76" fmla="*/ 1 w 11"/>
                <a:gd name="T77" fmla="*/ 7 h 29"/>
                <a:gd name="T78" fmla="*/ 1 w 11"/>
                <a:gd name="T79" fmla="*/ 7 h 29"/>
                <a:gd name="T80" fmla="*/ 1 w 11"/>
                <a:gd name="T81" fmla="*/ 7 h 29"/>
                <a:gd name="T82" fmla="*/ 1 w 11"/>
                <a:gd name="T83" fmla="*/ 7 h 29"/>
                <a:gd name="T84" fmla="*/ 1 w 11"/>
                <a:gd name="T85" fmla="*/ 7 h 29"/>
                <a:gd name="T86" fmla="*/ 1 w 11"/>
                <a:gd name="T87" fmla="*/ 7 h 29"/>
                <a:gd name="T88" fmla="*/ 1 w 11"/>
                <a:gd name="T89" fmla="*/ 7 h 29"/>
                <a:gd name="T90" fmla="*/ 1 w 11"/>
                <a:gd name="T91" fmla="*/ 7 h 29"/>
                <a:gd name="T92" fmla="*/ 1 w 11"/>
                <a:gd name="T93" fmla="*/ 7 h 29"/>
                <a:gd name="T94" fmla="*/ 1 w 11"/>
                <a:gd name="T95" fmla="*/ 7 h 29"/>
                <a:gd name="T96" fmla="*/ 1 w 11"/>
                <a:gd name="T97" fmla="*/ 7 h 29"/>
                <a:gd name="T98" fmla="*/ 1 w 11"/>
                <a:gd name="T99" fmla="*/ 7 h 29"/>
                <a:gd name="T100" fmla="*/ 1 w 11"/>
                <a:gd name="T101" fmla="*/ 0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29"/>
                <a:gd name="T155" fmla="*/ 11 w 11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29">
                  <a:moveTo>
                    <a:pt x="0" y="29"/>
                  </a:moveTo>
                  <a:lnTo>
                    <a:pt x="0" y="29"/>
                  </a:lnTo>
                  <a:lnTo>
                    <a:pt x="0" y="19"/>
                  </a:lnTo>
                  <a:lnTo>
                    <a:pt x="11" y="19"/>
                  </a:lnTo>
                  <a:lnTo>
                    <a:pt x="11" y="10"/>
                  </a:lnTo>
                  <a:lnTo>
                    <a:pt x="11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63" name="Freeform 628"/>
            <p:cNvSpPr>
              <a:spLocks/>
            </p:cNvSpPr>
            <p:nvPr/>
          </p:nvSpPr>
          <p:spPr bwMode="auto">
            <a:xfrm rot="-5388437">
              <a:off x="4293" y="2885"/>
              <a:ext cx="8" cy="18"/>
            </a:xfrm>
            <a:custGeom>
              <a:avLst/>
              <a:gdLst>
                <a:gd name="T0" fmla="*/ 0 w 12"/>
                <a:gd name="T1" fmla="*/ 5 h 20"/>
                <a:gd name="T2" fmla="*/ 0 w 12"/>
                <a:gd name="T3" fmla="*/ 5 h 20"/>
                <a:gd name="T4" fmla="*/ 0 w 12"/>
                <a:gd name="T5" fmla="*/ 5 h 20"/>
                <a:gd name="T6" fmla="*/ 0 w 12"/>
                <a:gd name="T7" fmla="*/ 5 h 20"/>
                <a:gd name="T8" fmla="*/ 0 w 12"/>
                <a:gd name="T9" fmla="*/ 5 h 20"/>
                <a:gd name="T10" fmla="*/ 0 w 12"/>
                <a:gd name="T11" fmla="*/ 5 h 20"/>
                <a:gd name="T12" fmla="*/ 0 w 12"/>
                <a:gd name="T13" fmla="*/ 5 h 20"/>
                <a:gd name="T14" fmla="*/ 0 w 12"/>
                <a:gd name="T15" fmla="*/ 5 h 20"/>
                <a:gd name="T16" fmla="*/ 0 w 12"/>
                <a:gd name="T17" fmla="*/ 5 h 20"/>
                <a:gd name="T18" fmla="*/ 0 w 12"/>
                <a:gd name="T19" fmla="*/ 5 h 20"/>
                <a:gd name="T20" fmla="*/ 0 w 12"/>
                <a:gd name="T21" fmla="*/ 5 h 20"/>
                <a:gd name="T22" fmla="*/ 0 w 12"/>
                <a:gd name="T23" fmla="*/ 5 h 20"/>
                <a:gd name="T24" fmla="*/ 0 w 12"/>
                <a:gd name="T25" fmla="*/ 5 h 20"/>
                <a:gd name="T26" fmla="*/ 0 w 12"/>
                <a:gd name="T27" fmla="*/ 5 h 20"/>
                <a:gd name="T28" fmla="*/ 0 w 12"/>
                <a:gd name="T29" fmla="*/ 5 h 20"/>
                <a:gd name="T30" fmla="*/ 0 w 12"/>
                <a:gd name="T31" fmla="*/ 5 h 20"/>
                <a:gd name="T32" fmla="*/ 0 w 12"/>
                <a:gd name="T33" fmla="*/ 5 h 20"/>
                <a:gd name="T34" fmla="*/ 0 w 12"/>
                <a:gd name="T35" fmla="*/ 5 h 20"/>
                <a:gd name="T36" fmla="*/ 0 w 12"/>
                <a:gd name="T37" fmla="*/ 5 h 20"/>
                <a:gd name="T38" fmla="*/ 0 w 12"/>
                <a:gd name="T39" fmla="*/ 5 h 20"/>
                <a:gd name="T40" fmla="*/ 0 w 12"/>
                <a:gd name="T41" fmla="*/ 5 h 20"/>
                <a:gd name="T42" fmla="*/ 0 w 12"/>
                <a:gd name="T43" fmla="*/ 5 h 20"/>
                <a:gd name="T44" fmla="*/ 0 w 12"/>
                <a:gd name="T45" fmla="*/ 5 h 20"/>
                <a:gd name="T46" fmla="*/ 0 w 12"/>
                <a:gd name="T47" fmla="*/ 5 h 20"/>
                <a:gd name="T48" fmla="*/ 0 w 12"/>
                <a:gd name="T49" fmla="*/ 5 h 20"/>
                <a:gd name="T50" fmla="*/ 0 w 12"/>
                <a:gd name="T51" fmla="*/ 5 h 20"/>
                <a:gd name="T52" fmla="*/ 0 w 12"/>
                <a:gd name="T53" fmla="*/ 5 h 20"/>
                <a:gd name="T54" fmla="*/ 0 w 12"/>
                <a:gd name="T55" fmla="*/ 5 h 20"/>
                <a:gd name="T56" fmla="*/ 0 w 12"/>
                <a:gd name="T57" fmla="*/ 5 h 20"/>
                <a:gd name="T58" fmla="*/ 0 w 12"/>
                <a:gd name="T59" fmla="*/ 5 h 20"/>
                <a:gd name="T60" fmla="*/ 0 w 12"/>
                <a:gd name="T61" fmla="*/ 5 h 20"/>
                <a:gd name="T62" fmla="*/ 1 w 12"/>
                <a:gd name="T63" fmla="*/ 5 h 20"/>
                <a:gd name="T64" fmla="*/ 1 w 12"/>
                <a:gd name="T65" fmla="*/ 5 h 20"/>
                <a:gd name="T66" fmla="*/ 1 w 12"/>
                <a:gd name="T67" fmla="*/ 5 h 20"/>
                <a:gd name="T68" fmla="*/ 1 w 12"/>
                <a:gd name="T69" fmla="*/ 5 h 20"/>
                <a:gd name="T70" fmla="*/ 1 w 12"/>
                <a:gd name="T71" fmla="*/ 5 h 20"/>
                <a:gd name="T72" fmla="*/ 1 w 12"/>
                <a:gd name="T73" fmla="*/ 5 h 20"/>
                <a:gd name="T74" fmla="*/ 1 w 12"/>
                <a:gd name="T75" fmla="*/ 5 h 20"/>
                <a:gd name="T76" fmla="*/ 1 w 12"/>
                <a:gd name="T77" fmla="*/ 5 h 20"/>
                <a:gd name="T78" fmla="*/ 1 w 12"/>
                <a:gd name="T79" fmla="*/ 5 h 20"/>
                <a:gd name="T80" fmla="*/ 1 w 12"/>
                <a:gd name="T81" fmla="*/ 0 h 20"/>
                <a:gd name="T82" fmla="*/ 1 w 12"/>
                <a:gd name="T83" fmla="*/ 0 h 20"/>
                <a:gd name="T84" fmla="*/ 1 w 12"/>
                <a:gd name="T85" fmla="*/ 0 h 20"/>
                <a:gd name="T86" fmla="*/ 1 w 12"/>
                <a:gd name="T87" fmla="*/ 0 h 20"/>
                <a:gd name="T88" fmla="*/ 1 w 12"/>
                <a:gd name="T89" fmla="*/ 0 h 20"/>
                <a:gd name="T90" fmla="*/ 1 w 12"/>
                <a:gd name="T91" fmla="*/ 0 h 20"/>
                <a:gd name="T92" fmla="*/ 1 w 12"/>
                <a:gd name="T93" fmla="*/ 0 h 20"/>
                <a:gd name="T94" fmla="*/ 1 w 12"/>
                <a:gd name="T95" fmla="*/ 0 h 20"/>
                <a:gd name="T96" fmla="*/ 1 w 12"/>
                <a:gd name="T97" fmla="*/ 0 h 20"/>
                <a:gd name="T98" fmla="*/ 1 w 12"/>
                <a:gd name="T99" fmla="*/ 0 h 20"/>
                <a:gd name="T100" fmla="*/ 1 w 12"/>
                <a:gd name="T101" fmla="*/ 0 h 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20"/>
                <a:gd name="T155" fmla="*/ 12 w 12"/>
                <a:gd name="T156" fmla="*/ 20 h 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20">
                  <a:moveTo>
                    <a:pt x="0" y="20"/>
                  </a:moveTo>
                  <a:lnTo>
                    <a:pt x="0" y="20"/>
                  </a:lnTo>
                  <a:lnTo>
                    <a:pt x="0" y="10"/>
                  </a:lnTo>
                  <a:lnTo>
                    <a:pt x="12" y="10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64" name="Freeform 629"/>
            <p:cNvSpPr>
              <a:spLocks/>
            </p:cNvSpPr>
            <p:nvPr/>
          </p:nvSpPr>
          <p:spPr bwMode="auto">
            <a:xfrm rot="-5388437">
              <a:off x="4274" y="2876"/>
              <a:ext cx="9" cy="18"/>
            </a:xfrm>
            <a:custGeom>
              <a:avLst/>
              <a:gdLst>
                <a:gd name="T0" fmla="*/ 0 w 12"/>
                <a:gd name="T1" fmla="*/ 9 h 19"/>
                <a:gd name="T2" fmla="*/ 0 w 12"/>
                <a:gd name="T3" fmla="*/ 9 h 19"/>
                <a:gd name="T4" fmla="*/ 0 w 12"/>
                <a:gd name="T5" fmla="*/ 9 h 19"/>
                <a:gd name="T6" fmla="*/ 0 w 12"/>
                <a:gd name="T7" fmla="*/ 9 h 19"/>
                <a:gd name="T8" fmla="*/ 0 w 12"/>
                <a:gd name="T9" fmla="*/ 9 h 19"/>
                <a:gd name="T10" fmla="*/ 0 w 12"/>
                <a:gd name="T11" fmla="*/ 9 h 19"/>
                <a:gd name="T12" fmla="*/ 0 w 12"/>
                <a:gd name="T13" fmla="*/ 9 h 19"/>
                <a:gd name="T14" fmla="*/ 0 w 12"/>
                <a:gd name="T15" fmla="*/ 9 h 19"/>
                <a:gd name="T16" fmla="*/ 0 w 12"/>
                <a:gd name="T17" fmla="*/ 9 h 19"/>
                <a:gd name="T18" fmla="*/ 0 w 12"/>
                <a:gd name="T19" fmla="*/ 9 h 19"/>
                <a:gd name="T20" fmla="*/ 0 w 12"/>
                <a:gd name="T21" fmla="*/ 9 h 19"/>
                <a:gd name="T22" fmla="*/ 0 w 12"/>
                <a:gd name="T23" fmla="*/ 9 h 19"/>
                <a:gd name="T24" fmla="*/ 0 w 12"/>
                <a:gd name="T25" fmla="*/ 9 h 19"/>
                <a:gd name="T26" fmla="*/ 0 w 12"/>
                <a:gd name="T27" fmla="*/ 9 h 19"/>
                <a:gd name="T28" fmla="*/ 0 w 12"/>
                <a:gd name="T29" fmla="*/ 9 h 19"/>
                <a:gd name="T30" fmla="*/ 0 w 12"/>
                <a:gd name="T31" fmla="*/ 9 h 19"/>
                <a:gd name="T32" fmla="*/ 0 w 12"/>
                <a:gd name="T33" fmla="*/ 9 h 19"/>
                <a:gd name="T34" fmla="*/ 0 w 12"/>
                <a:gd name="T35" fmla="*/ 9 h 19"/>
                <a:gd name="T36" fmla="*/ 0 w 12"/>
                <a:gd name="T37" fmla="*/ 9 h 19"/>
                <a:gd name="T38" fmla="*/ 0 w 12"/>
                <a:gd name="T39" fmla="*/ 9 h 19"/>
                <a:gd name="T40" fmla="*/ 0 w 12"/>
                <a:gd name="T41" fmla="*/ 9 h 19"/>
                <a:gd name="T42" fmla="*/ 0 w 12"/>
                <a:gd name="T43" fmla="*/ 9 h 19"/>
                <a:gd name="T44" fmla="*/ 0 w 12"/>
                <a:gd name="T45" fmla="*/ 9 h 19"/>
                <a:gd name="T46" fmla="*/ 0 w 12"/>
                <a:gd name="T47" fmla="*/ 9 h 19"/>
                <a:gd name="T48" fmla="*/ 0 w 12"/>
                <a:gd name="T49" fmla="*/ 9 h 19"/>
                <a:gd name="T50" fmla="*/ 0 w 12"/>
                <a:gd name="T51" fmla="*/ 9 h 19"/>
                <a:gd name="T52" fmla="*/ 0 w 12"/>
                <a:gd name="T53" fmla="*/ 9 h 19"/>
                <a:gd name="T54" fmla="*/ 0 w 12"/>
                <a:gd name="T55" fmla="*/ 9 h 19"/>
                <a:gd name="T56" fmla="*/ 0 w 12"/>
                <a:gd name="T57" fmla="*/ 9 h 19"/>
                <a:gd name="T58" fmla="*/ 0 w 12"/>
                <a:gd name="T59" fmla="*/ 9 h 19"/>
                <a:gd name="T60" fmla="*/ 0 w 12"/>
                <a:gd name="T61" fmla="*/ 9 h 19"/>
                <a:gd name="T62" fmla="*/ 0 w 12"/>
                <a:gd name="T63" fmla="*/ 9 h 19"/>
                <a:gd name="T64" fmla="*/ 0 w 12"/>
                <a:gd name="T65" fmla="*/ 9 h 19"/>
                <a:gd name="T66" fmla="*/ 0 w 12"/>
                <a:gd name="T67" fmla="*/ 0 h 19"/>
                <a:gd name="T68" fmla="*/ 0 w 12"/>
                <a:gd name="T69" fmla="*/ 0 h 19"/>
                <a:gd name="T70" fmla="*/ 0 w 12"/>
                <a:gd name="T71" fmla="*/ 0 h 19"/>
                <a:gd name="T72" fmla="*/ 0 w 12"/>
                <a:gd name="T73" fmla="*/ 0 h 19"/>
                <a:gd name="T74" fmla="*/ 0 w 12"/>
                <a:gd name="T75" fmla="*/ 0 h 19"/>
                <a:gd name="T76" fmla="*/ 0 w 12"/>
                <a:gd name="T77" fmla="*/ 0 h 19"/>
                <a:gd name="T78" fmla="*/ 0 w 12"/>
                <a:gd name="T79" fmla="*/ 0 h 19"/>
                <a:gd name="T80" fmla="*/ 0 w 12"/>
                <a:gd name="T81" fmla="*/ 0 h 19"/>
                <a:gd name="T82" fmla="*/ 0 w 12"/>
                <a:gd name="T83" fmla="*/ 0 h 19"/>
                <a:gd name="T84" fmla="*/ 0 w 12"/>
                <a:gd name="T85" fmla="*/ 0 h 19"/>
                <a:gd name="T86" fmla="*/ 0 w 12"/>
                <a:gd name="T87" fmla="*/ 0 h 19"/>
                <a:gd name="T88" fmla="*/ 0 w 12"/>
                <a:gd name="T89" fmla="*/ 0 h 19"/>
                <a:gd name="T90" fmla="*/ 0 w 12"/>
                <a:gd name="T91" fmla="*/ 0 h 19"/>
                <a:gd name="T92" fmla="*/ 0 w 12"/>
                <a:gd name="T93" fmla="*/ 0 h 19"/>
                <a:gd name="T94" fmla="*/ 0 w 12"/>
                <a:gd name="T95" fmla="*/ 0 h 19"/>
                <a:gd name="T96" fmla="*/ 2 w 12"/>
                <a:gd name="T97" fmla="*/ 0 h 19"/>
                <a:gd name="T98" fmla="*/ 2 w 12"/>
                <a:gd name="T99" fmla="*/ 0 h 1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19"/>
                <a:gd name="T152" fmla="*/ 12 w 12"/>
                <a:gd name="T153" fmla="*/ 19 h 1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19">
                  <a:moveTo>
                    <a:pt x="0" y="19"/>
                  </a:moveTo>
                  <a:lnTo>
                    <a:pt x="0" y="19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65" name="Freeform 630"/>
            <p:cNvSpPr>
              <a:spLocks/>
            </p:cNvSpPr>
            <p:nvPr/>
          </p:nvSpPr>
          <p:spPr bwMode="auto">
            <a:xfrm rot="-5388437">
              <a:off x="4260" y="2871"/>
              <a:ext cx="1" cy="18"/>
            </a:xfrm>
            <a:custGeom>
              <a:avLst/>
              <a:gdLst>
                <a:gd name="T0" fmla="*/ 0 w 1"/>
                <a:gd name="T1" fmla="*/ 5 h 20"/>
                <a:gd name="T2" fmla="*/ 0 w 1"/>
                <a:gd name="T3" fmla="*/ 5 h 20"/>
                <a:gd name="T4" fmla="*/ 0 w 1"/>
                <a:gd name="T5" fmla="*/ 5 h 20"/>
                <a:gd name="T6" fmla="*/ 0 w 1"/>
                <a:gd name="T7" fmla="*/ 5 h 20"/>
                <a:gd name="T8" fmla="*/ 0 w 1"/>
                <a:gd name="T9" fmla="*/ 5 h 20"/>
                <a:gd name="T10" fmla="*/ 0 w 1"/>
                <a:gd name="T11" fmla="*/ 5 h 20"/>
                <a:gd name="T12" fmla="*/ 0 w 1"/>
                <a:gd name="T13" fmla="*/ 5 h 20"/>
                <a:gd name="T14" fmla="*/ 0 w 1"/>
                <a:gd name="T15" fmla="*/ 5 h 20"/>
                <a:gd name="T16" fmla="*/ 0 w 1"/>
                <a:gd name="T17" fmla="*/ 5 h 20"/>
                <a:gd name="T18" fmla="*/ 0 w 1"/>
                <a:gd name="T19" fmla="*/ 5 h 20"/>
                <a:gd name="T20" fmla="*/ 0 w 1"/>
                <a:gd name="T21" fmla="*/ 5 h 20"/>
                <a:gd name="T22" fmla="*/ 0 w 1"/>
                <a:gd name="T23" fmla="*/ 5 h 20"/>
                <a:gd name="T24" fmla="*/ 0 w 1"/>
                <a:gd name="T25" fmla="*/ 5 h 20"/>
                <a:gd name="T26" fmla="*/ 0 w 1"/>
                <a:gd name="T27" fmla="*/ 5 h 20"/>
                <a:gd name="T28" fmla="*/ 0 w 1"/>
                <a:gd name="T29" fmla="*/ 5 h 20"/>
                <a:gd name="T30" fmla="*/ 0 w 1"/>
                <a:gd name="T31" fmla="*/ 5 h 20"/>
                <a:gd name="T32" fmla="*/ 0 w 1"/>
                <a:gd name="T33" fmla="*/ 5 h 20"/>
                <a:gd name="T34" fmla="*/ 0 w 1"/>
                <a:gd name="T35" fmla="*/ 5 h 20"/>
                <a:gd name="T36" fmla="*/ 0 w 1"/>
                <a:gd name="T37" fmla="*/ 5 h 20"/>
                <a:gd name="T38" fmla="*/ 0 w 1"/>
                <a:gd name="T39" fmla="*/ 5 h 20"/>
                <a:gd name="T40" fmla="*/ 0 w 1"/>
                <a:gd name="T41" fmla="*/ 5 h 20"/>
                <a:gd name="T42" fmla="*/ 0 w 1"/>
                <a:gd name="T43" fmla="*/ 5 h 20"/>
                <a:gd name="T44" fmla="*/ 0 w 1"/>
                <a:gd name="T45" fmla="*/ 5 h 20"/>
                <a:gd name="T46" fmla="*/ 0 w 1"/>
                <a:gd name="T47" fmla="*/ 5 h 20"/>
                <a:gd name="T48" fmla="*/ 0 w 1"/>
                <a:gd name="T49" fmla="*/ 5 h 20"/>
                <a:gd name="T50" fmla="*/ 0 w 1"/>
                <a:gd name="T51" fmla="*/ 5 h 20"/>
                <a:gd name="T52" fmla="*/ 0 w 1"/>
                <a:gd name="T53" fmla="*/ 5 h 20"/>
                <a:gd name="T54" fmla="*/ 0 w 1"/>
                <a:gd name="T55" fmla="*/ 5 h 20"/>
                <a:gd name="T56" fmla="*/ 0 w 1"/>
                <a:gd name="T57" fmla="*/ 5 h 20"/>
                <a:gd name="T58" fmla="*/ 0 w 1"/>
                <a:gd name="T59" fmla="*/ 5 h 20"/>
                <a:gd name="T60" fmla="*/ 0 w 1"/>
                <a:gd name="T61" fmla="*/ 5 h 20"/>
                <a:gd name="T62" fmla="*/ 0 w 1"/>
                <a:gd name="T63" fmla="*/ 5 h 20"/>
                <a:gd name="T64" fmla="*/ 0 w 1"/>
                <a:gd name="T65" fmla="*/ 5 h 20"/>
                <a:gd name="T66" fmla="*/ 0 w 1"/>
                <a:gd name="T67" fmla="*/ 5 h 20"/>
                <a:gd name="T68" fmla="*/ 0 w 1"/>
                <a:gd name="T69" fmla="*/ 0 h 20"/>
                <a:gd name="T70" fmla="*/ 0 w 1"/>
                <a:gd name="T71" fmla="*/ 0 h 20"/>
                <a:gd name="T72" fmla="*/ 0 w 1"/>
                <a:gd name="T73" fmla="*/ 0 h 20"/>
                <a:gd name="T74" fmla="*/ 0 w 1"/>
                <a:gd name="T75" fmla="*/ 0 h 20"/>
                <a:gd name="T76" fmla="*/ 0 w 1"/>
                <a:gd name="T77" fmla="*/ 0 h 20"/>
                <a:gd name="T78" fmla="*/ 0 w 1"/>
                <a:gd name="T79" fmla="*/ 0 h 20"/>
                <a:gd name="T80" fmla="*/ 0 w 1"/>
                <a:gd name="T81" fmla="*/ 0 h 20"/>
                <a:gd name="T82" fmla="*/ 0 w 1"/>
                <a:gd name="T83" fmla="*/ 0 h 20"/>
                <a:gd name="T84" fmla="*/ 0 w 1"/>
                <a:gd name="T85" fmla="*/ 0 h 20"/>
                <a:gd name="T86" fmla="*/ 0 w 1"/>
                <a:gd name="T87" fmla="*/ 0 h 20"/>
                <a:gd name="T88" fmla="*/ 0 w 1"/>
                <a:gd name="T89" fmla="*/ 0 h 20"/>
                <a:gd name="T90" fmla="*/ 0 w 1"/>
                <a:gd name="T91" fmla="*/ 0 h 20"/>
                <a:gd name="T92" fmla="*/ 0 w 1"/>
                <a:gd name="T93" fmla="*/ 0 h 20"/>
                <a:gd name="T94" fmla="*/ 0 w 1"/>
                <a:gd name="T95" fmla="*/ 0 h 20"/>
                <a:gd name="T96" fmla="*/ 0 w 1"/>
                <a:gd name="T97" fmla="*/ 0 h 20"/>
                <a:gd name="T98" fmla="*/ 0 w 1"/>
                <a:gd name="T99" fmla="*/ 0 h 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"/>
                <a:gd name="T151" fmla="*/ 0 h 20"/>
                <a:gd name="T152" fmla="*/ 1 w 1"/>
                <a:gd name="T153" fmla="*/ 20 h 2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" h="20">
                  <a:moveTo>
                    <a:pt x="0" y="20"/>
                  </a:move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66" name="Freeform 631"/>
            <p:cNvSpPr>
              <a:spLocks/>
            </p:cNvSpPr>
            <p:nvPr/>
          </p:nvSpPr>
          <p:spPr bwMode="auto">
            <a:xfrm rot="-5388437">
              <a:off x="4244" y="2872"/>
              <a:ext cx="8" cy="9"/>
            </a:xfrm>
            <a:custGeom>
              <a:avLst/>
              <a:gdLst>
                <a:gd name="T0" fmla="*/ 0 w 11"/>
                <a:gd name="T1" fmla="*/ 9 h 9"/>
                <a:gd name="T2" fmla="*/ 0 w 11"/>
                <a:gd name="T3" fmla="*/ 9 h 9"/>
                <a:gd name="T4" fmla="*/ 0 w 11"/>
                <a:gd name="T5" fmla="*/ 9 h 9"/>
                <a:gd name="T6" fmla="*/ 0 w 11"/>
                <a:gd name="T7" fmla="*/ 9 h 9"/>
                <a:gd name="T8" fmla="*/ 0 w 11"/>
                <a:gd name="T9" fmla="*/ 9 h 9"/>
                <a:gd name="T10" fmla="*/ 0 w 11"/>
                <a:gd name="T11" fmla="*/ 9 h 9"/>
                <a:gd name="T12" fmla="*/ 0 w 11"/>
                <a:gd name="T13" fmla="*/ 9 h 9"/>
                <a:gd name="T14" fmla="*/ 0 w 11"/>
                <a:gd name="T15" fmla="*/ 9 h 9"/>
                <a:gd name="T16" fmla="*/ 0 w 11"/>
                <a:gd name="T17" fmla="*/ 9 h 9"/>
                <a:gd name="T18" fmla="*/ 0 w 11"/>
                <a:gd name="T19" fmla="*/ 9 h 9"/>
                <a:gd name="T20" fmla="*/ 0 w 11"/>
                <a:gd name="T21" fmla="*/ 9 h 9"/>
                <a:gd name="T22" fmla="*/ 0 w 11"/>
                <a:gd name="T23" fmla="*/ 9 h 9"/>
                <a:gd name="T24" fmla="*/ 0 w 11"/>
                <a:gd name="T25" fmla="*/ 9 h 9"/>
                <a:gd name="T26" fmla="*/ 0 w 11"/>
                <a:gd name="T27" fmla="*/ 9 h 9"/>
                <a:gd name="T28" fmla="*/ 0 w 11"/>
                <a:gd name="T29" fmla="*/ 9 h 9"/>
                <a:gd name="T30" fmla="*/ 1 w 11"/>
                <a:gd name="T31" fmla="*/ 0 h 9"/>
                <a:gd name="T32" fmla="*/ 1 w 11"/>
                <a:gd name="T33" fmla="*/ 0 h 9"/>
                <a:gd name="T34" fmla="*/ 1 w 11"/>
                <a:gd name="T35" fmla="*/ 0 h 9"/>
                <a:gd name="T36" fmla="*/ 1 w 11"/>
                <a:gd name="T37" fmla="*/ 0 h 9"/>
                <a:gd name="T38" fmla="*/ 1 w 11"/>
                <a:gd name="T39" fmla="*/ 0 h 9"/>
                <a:gd name="T40" fmla="*/ 1 w 11"/>
                <a:gd name="T41" fmla="*/ 0 h 9"/>
                <a:gd name="T42" fmla="*/ 1 w 11"/>
                <a:gd name="T43" fmla="*/ 0 h 9"/>
                <a:gd name="T44" fmla="*/ 1 w 11"/>
                <a:gd name="T45" fmla="*/ 0 h 9"/>
                <a:gd name="T46" fmla="*/ 1 w 11"/>
                <a:gd name="T47" fmla="*/ 0 h 9"/>
                <a:gd name="T48" fmla="*/ 1 w 11"/>
                <a:gd name="T49" fmla="*/ 0 h 9"/>
                <a:gd name="T50" fmla="*/ 1 w 11"/>
                <a:gd name="T51" fmla="*/ 0 h 9"/>
                <a:gd name="T52" fmla="*/ 1 w 11"/>
                <a:gd name="T53" fmla="*/ 0 h 9"/>
                <a:gd name="T54" fmla="*/ 1 w 11"/>
                <a:gd name="T55" fmla="*/ 0 h 9"/>
                <a:gd name="T56" fmla="*/ 1 w 11"/>
                <a:gd name="T57" fmla="*/ 0 h 9"/>
                <a:gd name="T58" fmla="*/ 1 w 11"/>
                <a:gd name="T59" fmla="*/ 0 h 9"/>
                <a:gd name="T60" fmla="*/ 1 w 11"/>
                <a:gd name="T61" fmla="*/ 0 h 9"/>
                <a:gd name="T62" fmla="*/ 1 w 11"/>
                <a:gd name="T63" fmla="*/ 0 h 9"/>
                <a:gd name="T64" fmla="*/ 1 w 11"/>
                <a:gd name="T65" fmla="*/ 0 h 9"/>
                <a:gd name="T66" fmla="*/ 1 w 11"/>
                <a:gd name="T67" fmla="*/ 0 h 9"/>
                <a:gd name="T68" fmla="*/ 1 w 11"/>
                <a:gd name="T69" fmla="*/ 0 h 9"/>
                <a:gd name="T70" fmla="*/ 1 w 11"/>
                <a:gd name="T71" fmla="*/ 0 h 9"/>
                <a:gd name="T72" fmla="*/ 1 w 11"/>
                <a:gd name="T73" fmla="*/ 0 h 9"/>
                <a:gd name="T74" fmla="*/ 1 w 11"/>
                <a:gd name="T75" fmla="*/ 0 h 9"/>
                <a:gd name="T76" fmla="*/ 1 w 11"/>
                <a:gd name="T77" fmla="*/ 0 h 9"/>
                <a:gd name="T78" fmla="*/ 1 w 11"/>
                <a:gd name="T79" fmla="*/ 0 h 9"/>
                <a:gd name="T80" fmla="*/ 1 w 11"/>
                <a:gd name="T81" fmla="*/ 0 h 9"/>
                <a:gd name="T82" fmla="*/ 1 w 11"/>
                <a:gd name="T83" fmla="*/ 0 h 9"/>
                <a:gd name="T84" fmla="*/ 1 w 11"/>
                <a:gd name="T85" fmla="*/ 0 h 9"/>
                <a:gd name="T86" fmla="*/ 1 w 11"/>
                <a:gd name="T87" fmla="*/ 0 h 9"/>
                <a:gd name="T88" fmla="*/ 1 w 11"/>
                <a:gd name="T89" fmla="*/ 0 h 9"/>
                <a:gd name="T90" fmla="*/ 1 w 11"/>
                <a:gd name="T91" fmla="*/ 0 h 9"/>
                <a:gd name="T92" fmla="*/ 1 w 11"/>
                <a:gd name="T93" fmla="*/ 0 h 9"/>
                <a:gd name="T94" fmla="*/ 1 w 11"/>
                <a:gd name="T95" fmla="*/ 0 h 9"/>
                <a:gd name="T96" fmla="*/ 1 w 11"/>
                <a:gd name="T97" fmla="*/ 0 h 9"/>
                <a:gd name="T98" fmla="*/ 1 w 11"/>
                <a:gd name="T99" fmla="*/ 0 h 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"/>
                <a:gd name="T151" fmla="*/ 0 h 9"/>
                <a:gd name="T152" fmla="*/ 11 w 11"/>
                <a:gd name="T153" fmla="*/ 9 h 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" h="9">
                  <a:moveTo>
                    <a:pt x="0" y="9"/>
                  </a:moveTo>
                  <a:lnTo>
                    <a:pt x="0" y="9"/>
                  </a:lnTo>
                  <a:lnTo>
                    <a:pt x="11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67" name="Freeform 632"/>
            <p:cNvSpPr>
              <a:spLocks/>
            </p:cNvSpPr>
            <p:nvPr/>
          </p:nvSpPr>
          <p:spPr bwMode="auto">
            <a:xfrm rot="-5388437">
              <a:off x="4235" y="2864"/>
              <a:ext cx="8" cy="9"/>
            </a:xfrm>
            <a:custGeom>
              <a:avLst/>
              <a:gdLst>
                <a:gd name="T0" fmla="*/ 0 w 12"/>
                <a:gd name="T1" fmla="*/ 5 h 10"/>
                <a:gd name="T2" fmla="*/ 0 w 12"/>
                <a:gd name="T3" fmla="*/ 5 h 10"/>
                <a:gd name="T4" fmla="*/ 0 w 12"/>
                <a:gd name="T5" fmla="*/ 5 h 10"/>
                <a:gd name="T6" fmla="*/ 0 w 12"/>
                <a:gd name="T7" fmla="*/ 5 h 10"/>
                <a:gd name="T8" fmla="*/ 0 w 12"/>
                <a:gd name="T9" fmla="*/ 0 h 10"/>
                <a:gd name="T10" fmla="*/ 0 w 12"/>
                <a:gd name="T11" fmla="*/ 0 h 10"/>
                <a:gd name="T12" fmla="*/ 0 w 12"/>
                <a:gd name="T13" fmla="*/ 0 h 10"/>
                <a:gd name="T14" fmla="*/ 0 w 12"/>
                <a:gd name="T15" fmla="*/ 0 h 10"/>
                <a:gd name="T16" fmla="*/ 0 w 12"/>
                <a:gd name="T17" fmla="*/ 0 h 10"/>
                <a:gd name="T18" fmla="*/ 0 w 12"/>
                <a:gd name="T19" fmla="*/ 0 h 10"/>
                <a:gd name="T20" fmla="*/ 0 w 12"/>
                <a:gd name="T21" fmla="*/ 0 h 10"/>
                <a:gd name="T22" fmla="*/ 0 w 12"/>
                <a:gd name="T23" fmla="*/ 0 h 10"/>
                <a:gd name="T24" fmla="*/ 0 w 12"/>
                <a:gd name="T25" fmla="*/ 0 h 10"/>
                <a:gd name="T26" fmla="*/ 0 w 12"/>
                <a:gd name="T27" fmla="*/ 0 h 10"/>
                <a:gd name="T28" fmla="*/ 0 w 12"/>
                <a:gd name="T29" fmla="*/ 0 h 10"/>
                <a:gd name="T30" fmla="*/ 0 w 12"/>
                <a:gd name="T31" fmla="*/ 0 h 10"/>
                <a:gd name="T32" fmla="*/ 0 w 12"/>
                <a:gd name="T33" fmla="*/ 0 h 10"/>
                <a:gd name="T34" fmla="*/ 0 w 12"/>
                <a:gd name="T35" fmla="*/ 0 h 10"/>
                <a:gd name="T36" fmla="*/ 0 w 12"/>
                <a:gd name="T37" fmla="*/ 0 h 10"/>
                <a:gd name="T38" fmla="*/ 0 w 12"/>
                <a:gd name="T39" fmla="*/ 0 h 10"/>
                <a:gd name="T40" fmla="*/ 0 w 12"/>
                <a:gd name="T41" fmla="*/ 0 h 10"/>
                <a:gd name="T42" fmla="*/ 0 w 12"/>
                <a:gd name="T43" fmla="*/ 0 h 10"/>
                <a:gd name="T44" fmla="*/ 0 w 12"/>
                <a:gd name="T45" fmla="*/ 0 h 10"/>
                <a:gd name="T46" fmla="*/ 0 w 12"/>
                <a:gd name="T47" fmla="*/ 0 h 10"/>
                <a:gd name="T48" fmla="*/ 0 w 12"/>
                <a:gd name="T49" fmla="*/ 0 h 10"/>
                <a:gd name="T50" fmla="*/ 0 w 12"/>
                <a:gd name="T51" fmla="*/ 0 h 10"/>
                <a:gd name="T52" fmla="*/ 0 w 12"/>
                <a:gd name="T53" fmla="*/ 0 h 10"/>
                <a:gd name="T54" fmla="*/ 0 w 12"/>
                <a:gd name="T55" fmla="*/ 0 h 10"/>
                <a:gd name="T56" fmla="*/ 0 w 12"/>
                <a:gd name="T57" fmla="*/ 0 h 10"/>
                <a:gd name="T58" fmla="*/ 0 w 12"/>
                <a:gd name="T59" fmla="*/ 0 h 10"/>
                <a:gd name="T60" fmla="*/ 0 w 12"/>
                <a:gd name="T61" fmla="*/ 0 h 10"/>
                <a:gd name="T62" fmla="*/ 0 w 12"/>
                <a:gd name="T63" fmla="*/ 0 h 10"/>
                <a:gd name="T64" fmla="*/ 0 w 12"/>
                <a:gd name="T65" fmla="*/ 0 h 10"/>
                <a:gd name="T66" fmla="*/ 1 w 12"/>
                <a:gd name="T67" fmla="*/ 0 h 10"/>
                <a:gd name="T68" fmla="*/ 1 w 12"/>
                <a:gd name="T69" fmla="*/ 0 h 10"/>
                <a:gd name="T70" fmla="*/ 1 w 12"/>
                <a:gd name="T71" fmla="*/ 0 h 10"/>
                <a:gd name="T72" fmla="*/ 1 w 12"/>
                <a:gd name="T73" fmla="*/ 0 h 10"/>
                <a:gd name="T74" fmla="*/ 1 w 12"/>
                <a:gd name="T75" fmla="*/ 0 h 10"/>
                <a:gd name="T76" fmla="*/ 1 w 12"/>
                <a:gd name="T77" fmla="*/ 0 h 10"/>
                <a:gd name="T78" fmla="*/ 1 w 12"/>
                <a:gd name="T79" fmla="*/ 0 h 10"/>
                <a:gd name="T80" fmla="*/ 1 w 12"/>
                <a:gd name="T81" fmla="*/ 0 h 10"/>
                <a:gd name="T82" fmla="*/ 1 w 12"/>
                <a:gd name="T83" fmla="*/ 0 h 10"/>
                <a:gd name="T84" fmla="*/ 1 w 12"/>
                <a:gd name="T85" fmla="*/ 0 h 10"/>
                <a:gd name="T86" fmla="*/ 1 w 12"/>
                <a:gd name="T87" fmla="*/ 0 h 10"/>
                <a:gd name="T88" fmla="*/ 1 w 12"/>
                <a:gd name="T89" fmla="*/ 0 h 10"/>
                <a:gd name="T90" fmla="*/ 1 w 12"/>
                <a:gd name="T91" fmla="*/ 0 h 10"/>
                <a:gd name="T92" fmla="*/ 1 w 12"/>
                <a:gd name="T93" fmla="*/ 0 h 10"/>
                <a:gd name="T94" fmla="*/ 1 w 12"/>
                <a:gd name="T95" fmla="*/ 0 h 10"/>
                <a:gd name="T96" fmla="*/ 1 w 12"/>
                <a:gd name="T97" fmla="*/ 0 h 10"/>
                <a:gd name="T98" fmla="*/ 1 w 12"/>
                <a:gd name="T99" fmla="*/ 0 h 10"/>
                <a:gd name="T100" fmla="*/ 1 w 12"/>
                <a:gd name="T101" fmla="*/ 0 h 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0"/>
                <a:gd name="T155" fmla="*/ 12 w 12"/>
                <a:gd name="T156" fmla="*/ 10 h 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0">
                  <a:moveTo>
                    <a:pt x="0" y="1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68" name="Freeform 633"/>
            <p:cNvSpPr>
              <a:spLocks/>
            </p:cNvSpPr>
            <p:nvPr/>
          </p:nvSpPr>
          <p:spPr bwMode="auto">
            <a:xfrm rot="-5388437">
              <a:off x="4226" y="2856"/>
              <a:ext cx="8" cy="9"/>
            </a:xfrm>
            <a:custGeom>
              <a:avLst/>
              <a:gdLst>
                <a:gd name="T0" fmla="*/ 0 w 11"/>
                <a:gd name="T1" fmla="*/ 5 h 10"/>
                <a:gd name="T2" fmla="*/ 0 w 11"/>
                <a:gd name="T3" fmla="*/ 5 h 10"/>
                <a:gd name="T4" fmla="*/ 0 w 11"/>
                <a:gd name="T5" fmla="*/ 5 h 10"/>
                <a:gd name="T6" fmla="*/ 0 w 11"/>
                <a:gd name="T7" fmla="*/ 5 h 10"/>
                <a:gd name="T8" fmla="*/ 0 w 11"/>
                <a:gd name="T9" fmla="*/ 5 h 10"/>
                <a:gd name="T10" fmla="*/ 0 w 11"/>
                <a:gd name="T11" fmla="*/ 5 h 10"/>
                <a:gd name="T12" fmla="*/ 0 w 11"/>
                <a:gd name="T13" fmla="*/ 5 h 10"/>
                <a:gd name="T14" fmla="*/ 0 w 11"/>
                <a:gd name="T15" fmla="*/ 5 h 10"/>
                <a:gd name="T16" fmla="*/ 0 w 11"/>
                <a:gd name="T17" fmla="*/ 5 h 10"/>
                <a:gd name="T18" fmla="*/ 0 w 11"/>
                <a:gd name="T19" fmla="*/ 5 h 10"/>
                <a:gd name="T20" fmla="*/ 0 w 11"/>
                <a:gd name="T21" fmla="*/ 5 h 10"/>
                <a:gd name="T22" fmla="*/ 0 w 11"/>
                <a:gd name="T23" fmla="*/ 0 h 10"/>
                <a:gd name="T24" fmla="*/ 0 w 11"/>
                <a:gd name="T25" fmla="*/ 0 h 10"/>
                <a:gd name="T26" fmla="*/ 0 w 11"/>
                <a:gd name="T27" fmla="*/ 0 h 10"/>
                <a:gd name="T28" fmla="*/ 0 w 11"/>
                <a:gd name="T29" fmla="*/ 0 h 10"/>
                <a:gd name="T30" fmla="*/ 0 w 11"/>
                <a:gd name="T31" fmla="*/ 0 h 10"/>
                <a:gd name="T32" fmla="*/ 0 w 11"/>
                <a:gd name="T33" fmla="*/ 0 h 10"/>
                <a:gd name="T34" fmla="*/ 0 w 11"/>
                <a:gd name="T35" fmla="*/ 0 h 10"/>
                <a:gd name="T36" fmla="*/ 0 w 11"/>
                <a:gd name="T37" fmla="*/ 0 h 10"/>
                <a:gd name="T38" fmla="*/ 0 w 11"/>
                <a:gd name="T39" fmla="*/ 0 h 10"/>
                <a:gd name="T40" fmla="*/ 0 w 11"/>
                <a:gd name="T41" fmla="*/ 0 h 10"/>
                <a:gd name="T42" fmla="*/ 0 w 11"/>
                <a:gd name="T43" fmla="*/ 0 h 10"/>
                <a:gd name="T44" fmla="*/ 0 w 11"/>
                <a:gd name="T45" fmla="*/ 0 h 10"/>
                <a:gd name="T46" fmla="*/ 0 w 11"/>
                <a:gd name="T47" fmla="*/ 0 h 10"/>
                <a:gd name="T48" fmla="*/ 0 w 11"/>
                <a:gd name="T49" fmla="*/ 0 h 10"/>
                <a:gd name="T50" fmla="*/ 0 w 11"/>
                <a:gd name="T51" fmla="*/ 0 h 10"/>
                <a:gd name="T52" fmla="*/ 0 w 11"/>
                <a:gd name="T53" fmla="*/ 0 h 10"/>
                <a:gd name="T54" fmla="*/ 0 w 11"/>
                <a:gd name="T55" fmla="*/ 0 h 10"/>
                <a:gd name="T56" fmla="*/ 0 w 11"/>
                <a:gd name="T57" fmla="*/ 0 h 10"/>
                <a:gd name="T58" fmla="*/ 0 w 11"/>
                <a:gd name="T59" fmla="*/ 0 h 10"/>
                <a:gd name="T60" fmla="*/ 0 w 11"/>
                <a:gd name="T61" fmla="*/ 0 h 10"/>
                <a:gd name="T62" fmla="*/ 0 w 11"/>
                <a:gd name="T63" fmla="*/ 0 h 10"/>
                <a:gd name="T64" fmla="*/ 0 w 11"/>
                <a:gd name="T65" fmla="*/ 0 h 10"/>
                <a:gd name="T66" fmla="*/ 0 w 11"/>
                <a:gd name="T67" fmla="*/ 0 h 10"/>
                <a:gd name="T68" fmla="*/ 0 w 11"/>
                <a:gd name="T69" fmla="*/ 0 h 10"/>
                <a:gd name="T70" fmla="*/ 0 w 11"/>
                <a:gd name="T71" fmla="*/ 0 h 10"/>
                <a:gd name="T72" fmla="*/ 0 w 11"/>
                <a:gd name="T73" fmla="*/ 0 h 10"/>
                <a:gd name="T74" fmla="*/ 0 w 11"/>
                <a:gd name="T75" fmla="*/ 0 h 10"/>
                <a:gd name="T76" fmla="*/ 0 w 11"/>
                <a:gd name="T77" fmla="*/ 0 h 10"/>
                <a:gd name="T78" fmla="*/ 0 w 11"/>
                <a:gd name="T79" fmla="*/ 0 h 10"/>
                <a:gd name="T80" fmla="*/ 0 w 11"/>
                <a:gd name="T81" fmla="*/ 0 h 10"/>
                <a:gd name="T82" fmla="*/ 0 w 11"/>
                <a:gd name="T83" fmla="*/ 0 h 10"/>
                <a:gd name="T84" fmla="*/ 0 w 11"/>
                <a:gd name="T85" fmla="*/ 0 h 10"/>
                <a:gd name="T86" fmla="*/ 0 w 11"/>
                <a:gd name="T87" fmla="*/ 0 h 10"/>
                <a:gd name="T88" fmla="*/ 0 w 11"/>
                <a:gd name="T89" fmla="*/ 0 h 10"/>
                <a:gd name="T90" fmla="*/ 0 w 11"/>
                <a:gd name="T91" fmla="*/ 0 h 10"/>
                <a:gd name="T92" fmla="*/ 0 w 11"/>
                <a:gd name="T93" fmla="*/ 0 h 10"/>
                <a:gd name="T94" fmla="*/ 1 w 11"/>
                <a:gd name="T95" fmla="*/ 0 h 1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1"/>
                <a:gd name="T145" fmla="*/ 0 h 10"/>
                <a:gd name="T146" fmla="*/ 11 w 11"/>
                <a:gd name="T147" fmla="*/ 10 h 1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1" h="10">
                  <a:moveTo>
                    <a:pt x="0" y="1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69" name="Freeform 634"/>
            <p:cNvSpPr>
              <a:spLocks/>
            </p:cNvSpPr>
            <p:nvPr/>
          </p:nvSpPr>
          <p:spPr bwMode="auto">
            <a:xfrm rot="-5388437">
              <a:off x="4225" y="2855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w 1"/>
                <a:gd name="T21" fmla="*/ 0 h 1"/>
                <a:gd name="T22" fmla="*/ 0 w 1"/>
                <a:gd name="T23" fmla="*/ 0 h 1"/>
                <a:gd name="T24" fmla="*/ 0 w 1"/>
                <a:gd name="T25" fmla="*/ 0 h 1"/>
                <a:gd name="T26" fmla="*/ 0 w 1"/>
                <a:gd name="T27" fmla="*/ 0 h 1"/>
                <a:gd name="T28" fmla="*/ 0 w 1"/>
                <a:gd name="T29" fmla="*/ 0 h 1"/>
                <a:gd name="T30" fmla="*/ 0 w 1"/>
                <a:gd name="T31" fmla="*/ 0 h 1"/>
                <a:gd name="T32" fmla="*/ 0 w 1"/>
                <a:gd name="T33" fmla="*/ 0 h 1"/>
                <a:gd name="T34" fmla="*/ 0 w 1"/>
                <a:gd name="T35" fmla="*/ 0 h 1"/>
                <a:gd name="T36" fmla="*/ 0 w 1"/>
                <a:gd name="T37" fmla="*/ 0 h 1"/>
                <a:gd name="T38" fmla="*/ 0 w 1"/>
                <a:gd name="T39" fmla="*/ 0 h 1"/>
                <a:gd name="T40" fmla="*/ 0 w 1"/>
                <a:gd name="T41" fmla="*/ 0 h 1"/>
                <a:gd name="T42" fmla="*/ 0 w 1"/>
                <a:gd name="T43" fmla="*/ 0 h 1"/>
                <a:gd name="T44" fmla="*/ 0 w 1"/>
                <a:gd name="T45" fmla="*/ 0 h 1"/>
                <a:gd name="T46" fmla="*/ 0 w 1"/>
                <a:gd name="T47" fmla="*/ 0 h 1"/>
                <a:gd name="T48" fmla="*/ 0 w 1"/>
                <a:gd name="T49" fmla="*/ 0 h 1"/>
                <a:gd name="T50" fmla="*/ 0 w 1"/>
                <a:gd name="T51" fmla="*/ 0 h 1"/>
                <a:gd name="T52" fmla="*/ 0 w 1"/>
                <a:gd name="T53" fmla="*/ 0 h 1"/>
                <a:gd name="T54" fmla="*/ 0 w 1"/>
                <a:gd name="T55" fmla="*/ 0 h 1"/>
                <a:gd name="T56" fmla="*/ 0 w 1"/>
                <a:gd name="T57" fmla="*/ 0 h 1"/>
                <a:gd name="T58" fmla="*/ 0 w 1"/>
                <a:gd name="T59" fmla="*/ 0 h 1"/>
                <a:gd name="T60" fmla="*/ 0 w 1"/>
                <a:gd name="T61" fmla="*/ 0 h 1"/>
                <a:gd name="T62" fmla="*/ 0 w 1"/>
                <a:gd name="T63" fmla="*/ 0 h 1"/>
                <a:gd name="T64" fmla="*/ 0 w 1"/>
                <a:gd name="T65" fmla="*/ 0 h 1"/>
                <a:gd name="T66" fmla="*/ 0 w 1"/>
                <a:gd name="T67" fmla="*/ 0 h 1"/>
                <a:gd name="T68" fmla="*/ 0 w 1"/>
                <a:gd name="T69" fmla="*/ 0 h 1"/>
                <a:gd name="T70" fmla="*/ 0 w 1"/>
                <a:gd name="T71" fmla="*/ 0 h 1"/>
                <a:gd name="T72" fmla="*/ 0 w 1"/>
                <a:gd name="T73" fmla="*/ 0 h 1"/>
                <a:gd name="T74" fmla="*/ 0 w 1"/>
                <a:gd name="T75" fmla="*/ 0 h 1"/>
                <a:gd name="T76" fmla="*/ 0 w 1"/>
                <a:gd name="T77" fmla="*/ 0 h 1"/>
                <a:gd name="T78" fmla="*/ 0 w 1"/>
                <a:gd name="T79" fmla="*/ 0 h 1"/>
                <a:gd name="T80" fmla="*/ 0 w 1"/>
                <a:gd name="T81" fmla="*/ 0 h 1"/>
                <a:gd name="T82" fmla="*/ 0 w 1"/>
                <a:gd name="T83" fmla="*/ 0 h 1"/>
                <a:gd name="T84" fmla="*/ 0 w 1"/>
                <a:gd name="T85" fmla="*/ 0 h 1"/>
                <a:gd name="T86" fmla="*/ 0 w 1"/>
                <a:gd name="T87" fmla="*/ 0 h 1"/>
                <a:gd name="T88" fmla="*/ 0 w 1"/>
                <a:gd name="T89" fmla="*/ 0 h 1"/>
                <a:gd name="T90" fmla="*/ 0 w 1"/>
                <a:gd name="T91" fmla="*/ 0 h 1"/>
                <a:gd name="T92" fmla="*/ 0 w 1"/>
                <a:gd name="T93" fmla="*/ 0 h 1"/>
                <a:gd name="T94" fmla="*/ 0 w 1"/>
                <a:gd name="T95" fmla="*/ 0 h 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"/>
                <a:gd name="T145" fmla="*/ 0 h 1"/>
                <a:gd name="T146" fmla="*/ 1 w 1"/>
                <a:gd name="T147" fmla="*/ 1 h 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70" name="Freeform 635"/>
            <p:cNvSpPr>
              <a:spLocks/>
            </p:cNvSpPr>
            <p:nvPr/>
          </p:nvSpPr>
          <p:spPr bwMode="auto">
            <a:xfrm rot="-5388437">
              <a:off x="4225" y="2847"/>
              <a:ext cx="9" cy="9"/>
            </a:xfrm>
            <a:custGeom>
              <a:avLst/>
              <a:gdLst>
                <a:gd name="T0" fmla="*/ 0 w 12"/>
                <a:gd name="T1" fmla="*/ 0 h 10"/>
                <a:gd name="T2" fmla="*/ 0 w 12"/>
                <a:gd name="T3" fmla="*/ 0 h 10"/>
                <a:gd name="T4" fmla="*/ 0 w 12"/>
                <a:gd name="T5" fmla="*/ 0 h 10"/>
                <a:gd name="T6" fmla="*/ 0 w 12"/>
                <a:gd name="T7" fmla="*/ 0 h 10"/>
                <a:gd name="T8" fmla="*/ 0 w 12"/>
                <a:gd name="T9" fmla="*/ 0 h 10"/>
                <a:gd name="T10" fmla="*/ 0 w 12"/>
                <a:gd name="T11" fmla="*/ 0 h 10"/>
                <a:gd name="T12" fmla="*/ 0 w 12"/>
                <a:gd name="T13" fmla="*/ 0 h 10"/>
                <a:gd name="T14" fmla="*/ 0 w 12"/>
                <a:gd name="T15" fmla="*/ 0 h 10"/>
                <a:gd name="T16" fmla="*/ 0 w 12"/>
                <a:gd name="T17" fmla="*/ 0 h 10"/>
                <a:gd name="T18" fmla="*/ 0 w 12"/>
                <a:gd name="T19" fmla="*/ 0 h 10"/>
                <a:gd name="T20" fmla="*/ 0 w 12"/>
                <a:gd name="T21" fmla="*/ 0 h 10"/>
                <a:gd name="T22" fmla="*/ 0 w 12"/>
                <a:gd name="T23" fmla="*/ 0 h 10"/>
                <a:gd name="T24" fmla="*/ 0 w 12"/>
                <a:gd name="T25" fmla="*/ 0 h 10"/>
                <a:gd name="T26" fmla="*/ 0 w 12"/>
                <a:gd name="T27" fmla="*/ 0 h 10"/>
                <a:gd name="T28" fmla="*/ 0 w 12"/>
                <a:gd name="T29" fmla="*/ 0 h 10"/>
                <a:gd name="T30" fmla="*/ 0 w 12"/>
                <a:gd name="T31" fmla="*/ 0 h 10"/>
                <a:gd name="T32" fmla="*/ 0 w 12"/>
                <a:gd name="T33" fmla="*/ 0 h 10"/>
                <a:gd name="T34" fmla="*/ 0 w 12"/>
                <a:gd name="T35" fmla="*/ 0 h 10"/>
                <a:gd name="T36" fmla="*/ 0 w 12"/>
                <a:gd name="T37" fmla="*/ 0 h 10"/>
                <a:gd name="T38" fmla="*/ 0 w 12"/>
                <a:gd name="T39" fmla="*/ 0 h 10"/>
                <a:gd name="T40" fmla="*/ 0 w 12"/>
                <a:gd name="T41" fmla="*/ 0 h 10"/>
                <a:gd name="T42" fmla="*/ 0 w 12"/>
                <a:gd name="T43" fmla="*/ 0 h 10"/>
                <a:gd name="T44" fmla="*/ 0 w 12"/>
                <a:gd name="T45" fmla="*/ 0 h 10"/>
                <a:gd name="T46" fmla="*/ 0 w 12"/>
                <a:gd name="T47" fmla="*/ 0 h 10"/>
                <a:gd name="T48" fmla="*/ 0 w 12"/>
                <a:gd name="T49" fmla="*/ 0 h 10"/>
                <a:gd name="T50" fmla="*/ 0 w 12"/>
                <a:gd name="T51" fmla="*/ 0 h 10"/>
                <a:gd name="T52" fmla="*/ 0 w 12"/>
                <a:gd name="T53" fmla="*/ 0 h 10"/>
                <a:gd name="T54" fmla="*/ 0 w 12"/>
                <a:gd name="T55" fmla="*/ 0 h 10"/>
                <a:gd name="T56" fmla="*/ 0 w 12"/>
                <a:gd name="T57" fmla="*/ 0 h 10"/>
                <a:gd name="T58" fmla="*/ 0 w 12"/>
                <a:gd name="T59" fmla="*/ 0 h 10"/>
                <a:gd name="T60" fmla="*/ 0 w 12"/>
                <a:gd name="T61" fmla="*/ 0 h 10"/>
                <a:gd name="T62" fmla="*/ 0 w 12"/>
                <a:gd name="T63" fmla="*/ 0 h 10"/>
                <a:gd name="T64" fmla="*/ 0 w 12"/>
                <a:gd name="T65" fmla="*/ 0 h 10"/>
                <a:gd name="T66" fmla="*/ 0 w 12"/>
                <a:gd name="T67" fmla="*/ 0 h 10"/>
                <a:gd name="T68" fmla="*/ 0 w 12"/>
                <a:gd name="T69" fmla="*/ 0 h 10"/>
                <a:gd name="T70" fmla="*/ 0 w 12"/>
                <a:gd name="T71" fmla="*/ 0 h 10"/>
                <a:gd name="T72" fmla="*/ 0 w 12"/>
                <a:gd name="T73" fmla="*/ 0 h 10"/>
                <a:gd name="T74" fmla="*/ 0 w 12"/>
                <a:gd name="T75" fmla="*/ 0 h 10"/>
                <a:gd name="T76" fmla="*/ 0 w 12"/>
                <a:gd name="T77" fmla="*/ 0 h 10"/>
                <a:gd name="T78" fmla="*/ 0 w 12"/>
                <a:gd name="T79" fmla="*/ 0 h 10"/>
                <a:gd name="T80" fmla="*/ 0 w 12"/>
                <a:gd name="T81" fmla="*/ 0 h 10"/>
                <a:gd name="T82" fmla="*/ 0 w 12"/>
                <a:gd name="T83" fmla="*/ 0 h 10"/>
                <a:gd name="T84" fmla="*/ 0 w 12"/>
                <a:gd name="T85" fmla="*/ 5 h 10"/>
                <a:gd name="T86" fmla="*/ 0 w 12"/>
                <a:gd name="T87" fmla="*/ 5 h 10"/>
                <a:gd name="T88" fmla="*/ 0 w 12"/>
                <a:gd name="T89" fmla="*/ 5 h 10"/>
                <a:gd name="T90" fmla="*/ 0 w 12"/>
                <a:gd name="T91" fmla="*/ 5 h 10"/>
                <a:gd name="T92" fmla="*/ 0 w 12"/>
                <a:gd name="T93" fmla="*/ 5 h 10"/>
                <a:gd name="T94" fmla="*/ 2 w 12"/>
                <a:gd name="T95" fmla="*/ 5 h 10"/>
                <a:gd name="T96" fmla="*/ 2 w 12"/>
                <a:gd name="T97" fmla="*/ 5 h 1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2"/>
                <a:gd name="T148" fmla="*/ 0 h 10"/>
                <a:gd name="T149" fmla="*/ 12 w 12"/>
                <a:gd name="T150" fmla="*/ 10 h 1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2" h="1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2" y="1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71" name="Freeform 636"/>
            <p:cNvSpPr>
              <a:spLocks/>
            </p:cNvSpPr>
            <p:nvPr/>
          </p:nvSpPr>
          <p:spPr bwMode="auto">
            <a:xfrm rot="-5388437">
              <a:off x="4234" y="2846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w 1"/>
                <a:gd name="T21" fmla="*/ 0 h 1"/>
                <a:gd name="T22" fmla="*/ 0 w 1"/>
                <a:gd name="T23" fmla="*/ 0 h 1"/>
                <a:gd name="T24" fmla="*/ 0 w 1"/>
                <a:gd name="T25" fmla="*/ 0 h 1"/>
                <a:gd name="T26" fmla="*/ 0 w 1"/>
                <a:gd name="T27" fmla="*/ 0 h 1"/>
                <a:gd name="T28" fmla="*/ 0 w 1"/>
                <a:gd name="T29" fmla="*/ 0 h 1"/>
                <a:gd name="T30" fmla="*/ 0 w 1"/>
                <a:gd name="T31" fmla="*/ 0 h 1"/>
                <a:gd name="T32" fmla="*/ 0 w 1"/>
                <a:gd name="T33" fmla="*/ 0 h 1"/>
                <a:gd name="T34" fmla="*/ 0 w 1"/>
                <a:gd name="T35" fmla="*/ 0 h 1"/>
                <a:gd name="T36" fmla="*/ 0 w 1"/>
                <a:gd name="T37" fmla="*/ 0 h 1"/>
                <a:gd name="T38" fmla="*/ 0 w 1"/>
                <a:gd name="T39" fmla="*/ 0 h 1"/>
                <a:gd name="T40" fmla="*/ 0 w 1"/>
                <a:gd name="T41" fmla="*/ 0 h 1"/>
                <a:gd name="T42" fmla="*/ 0 w 1"/>
                <a:gd name="T43" fmla="*/ 0 h 1"/>
                <a:gd name="T44" fmla="*/ 0 w 1"/>
                <a:gd name="T45" fmla="*/ 0 h 1"/>
                <a:gd name="T46" fmla="*/ 0 w 1"/>
                <a:gd name="T47" fmla="*/ 0 h 1"/>
                <a:gd name="T48" fmla="*/ 0 w 1"/>
                <a:gd name="T49" fmla="*/ 0 h 1"/>
                <a:gd name="T50" fmla="*/ 0 w 1"/>
                <a:gd name="T51" fmla="*/ 0 h 1"/>
                <a:gd name="T52" fmla="*/ 0 w 1"/>
                <a:gd name="T53" fmla="*/ 0 h 1"/>
                <a:gd name="T54" fmla="*/ 0 w 1"/>
                <a:gd name="T55" fmla="*/ 0 h 1"/>
                <a:gd name="T56" fmla="*/ 0 w 1"/>
                <a:gd name="T57" fmla="*/ 0 h 1"/>
                <a:gd name="T58" fmla="*/ 0 w 1"/>
                <a:gd name="T59" fmla="*/ 0 h 1"/>
                <a:gd name="T60" fmla="*/ 0 w 1"/>
                <a:gd name="T61" fmla="*/ 0 h 1"/>
                <a:gd name="T62" fmla="*/ 0 w 1"/>
                <a:gd name="T63" fmla="*/ 0 h 1"/>
                <a:gd name="T64" fmla="*/ 0 w 1"/>
                <a:gd name="T65" fmla="*/ 0 h 1"/>
                <a:gd name="T66" fmla="*/ 0 w 1"/>
                <a:gd name="T67" fmla="*/ 0 h 1"/>
                <a:gd name="T68" fmla="*/ 0 w 1"/>
                <a:gd name="T69" fmla="*/ 0 h 1"/>
                <a:gd name="T70" fmla="*/ 0 w 1"/>
                <a:gd name="T71" fmla="*/ 0 h 1"/>
                <a:gd name="T72" fmla="*/ 0 w 1"/>
                <a:gd name="T73" fmla="*/ 0 h 1"/>
                <a:gd name="T74" fmla="*/ 0 w 1"/>
                <a:gd name="T75" fmla="*/ 0 h 1"/>
                <a:gd name="T76" fmla="*/ 0 w 1"/>
                <a:gd name="T77" fmla="*/ 0 h 1"/>
                <a:gd name="T78" fmla="*/ 0 w 1"/>
                <a:gd name="T79" fmla="*/ 0 h 1"/>
                <a:gd name="T80" fmla="*/ 0 w 1"/>
                <a:gd name="T81" fmla="*/ 0 h 1"/>
                <a:gd name="T82" fmla="*/ 0 w 1"/>
                <a:gd name="T83" fmla="*/ 0 h 1"/>
                <a:gd name="T84" fmla="*/ 0 w 1"/>
                <a:gd name="T85" fmla="*/ 0 h 1"/>
                <a:gd name="T86" fmla="*/ 0 w 1"/>
                <a:gd name="T87" fmla="*/ 0 h 1"/>
                <a:gd name="T88" fmla="*/ 0 w 1"/>
                <a:gd name="T89" fmla="*/ 0 h 1"/>
                <a:gd name="T90" fmla="*/ 0 w 1"/>
                <a:gd name="T91" fmla="*/ 0 h 1"/>
                <a:gd name="T92" fmla="*/ 0 w 1"/>
                <a:gd name="T93" fmla="*/ 0 h 1"/>
                <a:gd name="T94" fmla="*/ 0 w 1"/>
                <a:gd name="T95" fmla="*/ 0 h 1"/>
                <a:gd name="T96" fmla="*/ 0 w 1"/>
                <a:gd name="T97" fmla="*/ 0 h 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"/>
                <a:gd name="T148" fmla="*/ 0 h 1"/>
                <a:gd name="T149" fmla="*/ 1 w 1"/>
                <a:gd name="T150" fmla="*/ 1 h 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72" name="Freeform 637"/>
            <p:cNvSpPr>
              <a:spLocks/>
            </p:cNvSpPr>
            <p:nvPr/>
          </p:nvSpPr>
          <p:spPr bwMode="auto">
            <a:xfrm rot="-5388437">
              <a:off x="4239" y="2835"/>
              <a:ext cx="8" cy="18"/>
            </a:xfrm>
            <a:custGeom>
              <a:avLst/>
              <a:gdLst>
                <a:gd name="T0" fmla="*/ 0 w 11"/>
                <a:gd name="T1" fmla="*/ 0 h 19"/>
                <a:gd name="T2" fmla="*/ 0 w 11"/>
                <a:gd name="T3" fmla="*/ 0 h 19"/>
                <a:gd name="T4" fmla="*/ 0 w 11"/>
                <a:gd name="T5" fmla="*/ 0 h 19"/>
                <a:gd name="T6" fmla="*/ 0 w 11"/>
                <a:gd name="T7" fmla="*/ 0 h 19"/>
                <a:gd name="T8" fmla="*/ 0 w 11"/>
                <a:gd name="T9" fmla="*/ 9 h 19"/>
                <a:gd name="T10" fmla="*/ 0 w 11"/>
                <a:gd name="T11" fmla="*/ 9 h 19"/>
                <a:gd name="T12" fmla="*/ 0 w 11"/>
                <a:gd name="T13" fmla="*/ 9 h 19"/>
                <a:gd name="T14" fmla="*/ 0 w 11"/>
                <a:gd name="T15" fmla="*/ 9 h 19"/>
                <a:gd name="T16" fmla="*/ 0 w 11"/>
                <a:gd name="T17" fmla="*/ 9 h 19"/>
                <a:gd name="T18" fmla="*/ 0 w 11"/>
                <a:gd name="T19" fmla="*/ 9 h 19"/>
                <a:gd name="T20" fmla="*/ 0 w 11"/>
                <a:gd name="T21" fmla="*/ 9 h 19"/>
                <a:gd name="T22" fmla="*/ 0 w 11"/>
                <a:gd name="T23" fmla="*/ 9 h 19"/>
                <a:gd name="T24" fmla="*/ 0 w 11"/>
                <a:gd name="T25" fmla="*/ 9 h 19"/>
                <a:gd name="T26" fmla="*/ 0 w 11"/>
                <a:gd name="T27" fmla="*/ 9 h 19"/>
                <a:gd name="T28" fmla="*/ 0 w 11"/>
                <a:gd name="T29" fmla="*/ 9 h 19"/>
                <a:gd name="T30" fmla="*/ 1 w 11"/>
                <a:gd name="T31" fmla="*/ 9 h 19"/>
                <a:gd name="T32" fmla="*/ 1 w 11"/>
                <a:gd name="T33" fmla="*/ 9 h 19"/>
                <a:gd name="T34" fmla="*/ 1 w 11"/>
                <a:gd name="T35" fmla="*/ 9 h 19"/>
                <a:gd name="T36" fmla="*/ 1 w 11"/>
                <a:gd name="T37" fmla="*/ 9 h 19"/>
                <a:gd name="T38" fmla="*/ 1 w 11"/>
                <a:gd name="T39" fmla="*/ 9 h 19"/>
                <a:gd name="T40" fmla="*/ 1 w 11"/>
                <a:gd name="T41" fmla="*/ 9 h 19"/>
                <a:gd name="T42" fmla="*/ 1 w 11"/>
                <a:gd name="T43" fmla="*/ 9 h 19"/>
                <a:gd name="T44" fmla="*/ 1 w 11"/>
                <a:gd name="T45" fmla="*/ 9 h 19"/>
                <a:gd name="T46" fmla="*/ 1 w 11"/>
                <a:gd name="T47" fmla="*/ 9 h 19"/>
                <a:gd name="T48" fmla="*/ 1 w 11"/>
                <a:gd name="T49" fmla="*/ 9 h 19"/>
                <a:gd name="T50" fmla="*/ 1 w 11"/>
                <a:gd name="T51" fmla="*/ 9 h 19"/>
                <a:gd name="T52" fmla="*/ 1 w 11"/>
                <a:gd name="T53" fmla="*/ 9 h 19"/>
                <a:gd name="T54" fmla="*/ 1 w 11"/>
                <a:gd name="T55" fmla="*/ 9 h 19"/>
                <a:gd name="T56" fmla="*/ 1 w 11"/>
                <a:gd name="T57" fmla="*/ 9 h 19"/>
                <a:gd name="T58" fmla="*/ 1 w 11"/>
                <a:gd name="T59" fmla="*/ 9 h 19"/>
                <a:gd name="T60" fmla="*/ 1 w 11"/>
                <a:gd name="T61" fmla="*/ 9 h 19"/>
                <a:gd name="T62" fmla="*/ 1 w 11"/>
                <a:gd name="T63" fmla="*/ 9 h 19"/>
                <a:gd name="T64" fmla="*/ 1 w 11"/>
                <a:gd name="T65" fmla="*/ 9 h 19"/>
                <a:gd name="T66" fmla="*/ 1 w 11"/>
                <a:gd name="T67" fmla="*/ 9 h 19"/>
                <a:gd name="T68" fmla="*/ 1 w 11"/>
                <a:gd name="T69" fmla="*/ 9 h 19"/>
                <a:gd name="T70" fmla="*/ 1 w 11"/>
                <a:gd name="T71" fmla="*/ 9 h 19"/>
                <a:gd name="T72" fmla="*/ 1 w 11"/>
                <a:gd name="T73" fmla="*/ 9 h 19"/>
                <a:gd name="T74" fmla="*/ 1 w 11"/>
                <a:gd name="T75" fmla="*/ 9 h 19"/>
                <a:gd name="T76" fmla="*/ 1 w 11"/>
                <a:gd name="T77" fmla="*/ 9 h 19"/>
                <a:gd name="T78" fmla="*/ 1 w 11"/>
                <a:gd name="T79" fmla="*/ 9 h 19"/>
                <a:gd name="T80" fmla="*/ 1 w 11"/>
                <a:gd name="T81" fmla="*/ 9 h 19"/>
                <a:gd name="T82" fmla="*/ 1 w 11"/>
                <a:gd name="T83" fmla="*/ 9 h 19"/>
                <a:gd name="T84" fmla="*/ 1 w 11"/>
                <a:gd name="T85" fmla="*/ 9 h 19"/>
                <a:gd name="T86" fmla="*/ 1 w 11"/>
                <a:gd name="T87" fmla="*/ 9 h 19"/>
                <a:gd name="T88" fmla="*/ 1 w 11"/>
                <a:gd name="T89" fmla="*/ 9 h 19"/>
                <a:gd name="T90" fmla="*/ 1 w 11"/>
                <a:gd name="T91" fmla="*/ 9 h 19"/>
                <a:gd name="T92" fmla="*/ 1 w 11"/>
                <a:gd name="T93" fmla="*/ 9 h 19"/>
                <a:gd name="T94" fmla="*/ 1 w 11"/>
                <a:gd name="T95" fmla="*/ 9 h 19"/>
                <a:gd name="T96" fmla="*/ 1 w 11"/>
                <a:gd name="T97" fmla="*/ 9 h 19"/>
                <a:gd name="T98" fmla="*/ 1 w 11"/>
                <a:gd name="T99" fmla="*/ 9 h 1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"/>
                <a:gd name="T151" fmla="*/ 0 h 19"/>
                <a:gd name="T152" fmla="*/ 11 w 11"/>
                <a:gd name="T153" fmla="*/ 19 h 1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" h="19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1" y="10"/>
                  </a:lnTo>
                  <a:lnTo>
                    <a:pt x="11" y="19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73" name="Freeform 638"/>
            <p:cNvSpPr>
              <a:spLocks/>
            </p:cNvSpPr>
            <p:nvPr/>
          </p:nvSpPr>
          <p:spPr bwMode="auto">
            <a:xfrm rot="-5388437">
              <a:off x="4253" y="2831"/>
              <a:ext cx="8" cy="9"/>
            </a:xfrm>
            <a:custGeom>
              <a:avLst/>
              <a:gdLst>
                <a:gd name="T0" fmla="*/ 0 w 12"/>
                <a:gd name="T1" fmla="*/ 0 h 10"/>
                <a:gd name="T2" fmla="*/ 0 w 12"/>
                <a:gd name="T3" fmla="*/ 0 h 10"/>
                <a:gd name="T4" fmla="*/ 0 w 12"/>
                <a:gd name="T5" fmla="*/ 0 h 10"/>
                <a:gd name="T6" fmla="*/ 0 w 12"/>
                <a:gd name="T7" fmla="*/ 0 h 10"/>
                <a:gd name="T8" fmla="*/ 0 w 12"/>
                <a:gd name="T9" fmla="*/ 0 h 10"/>
                <a:gd name="T10" fmla="*/ 0 w 12"/>
                <a:gd name="T11" fmla="*/ 0 h 10"/>
                <a:gd name="T12" fmla="*/ 0 w 12"/>
                <a:gd name="T13" fmla="*/ 0 h 10"/>
                <a:gd name="T14" fmla="*/ 0 w 12"/>
                <a:gd name="T15" fmla="*/ 0 h 10"/>
                <a:gd name="T16" fmla="*/ 0 w 12"/>
                <a:gd name="T17" fmla="*/ 0 h 10"/>
                <a:gd name="T18" fmla="*/ 0 w 12"/>
                <a:gd name="T19" fmla="*/ 0 h 10"/>
                <a:gd name="T20" fmla="*/ 0 w 12"/>
                <a:gd name="T21" fmla="*/ 0 h 10"/>
                <a:gd name="T22" fmla="*/ 0 w 12"/>
                <a:gd name="T23" fmla="*/ 0 h 10"/>
                <a:gd name="T24" fmla="*/ 0 w 12"/>
                <a:gd name="T25" fmla="*/ 0 h 10"/>
                <a:gd name="T26" fmla="*/ 0 w 12"/>
                <a:gd name="T27" fmla="*/ 0 h 10"/>
                <a:gd name="T28" fmla="*/ 0 w 12"/>
                <a:gd name="T29" fmla="*/ 0 h 10"/>
                <a:gd name="T30" fmla="*/ 0 w 12"/>
                <a:gd name="T31" fmla="*/ 0 h 10"/>
                <a:gd name="T32" fmla="*/ 0 w 12"/>
                <a:gd name="T33" fmla="*/ 0 h 10"/>
                <a:gd name="T34" fmla="*/ 0 w 12"/>
                <a:gd name="T35" fmla="*/ 0 h 10"/>
                <a:gd name="T36" fmla="*/ 0 w 12"/>
                <a:gd name="T37" fmla="*/ 0 h 10"/>
                <a:gd name="T38" fmla="*/ 0 w 12"/>
                <a:gd name="T39" fmla="*/ 0 h 10"/>
                <a:gd name="T40" fmla="*/ 0 w 12"/>
                <a:gd name="T41" fmla="*/ 0 h 10"/>
                <a:gd name="T42" fmla="*/ 0 w 12"/>
                <a:gd name="T43" fmla="*/ 0 h 10"/>
                <a:gd name="T44" fmla="*/ 0 w 12"/>
                <a:gd name="T45" fmla="*/ 0 h 10"/>
                <a:gd name="T46" fmla="*/ 0 w 12"/>
                <a:gd name="T47" fmla="*/ 0 h 10"/>
                <a:gd name="T48" fmla="*/ 0 w 12"/>
                <a:gd name="T49" fmla="*/ 5 h 10"/>
                <a:gd name="T50" fmla="*/ 0 w 12"/>
                <a:gd name="T51" fmla="*/ 5 h 10"/>
                <a:gd name="T52" fmla="*/ 0 w 12"/>
                <a:gd name="T53" fmla="*/ 5 h 10"/>
                <a:gd name="T54" fmla="*/ 0 w 12"/>
                <a:gd name="T55" fmla="*/ 5 h 10"/>
                <a:gd name="T56" fmla="*/ 0 w 12"/>
                <a:gd name="T57" fmla="*/ 5 h 10"/>
                <a:gd name="T58" fmla="*/ 0 w 12"/>
                <a:gd name="T59" fmla="*/ 5 h 10"/>
                <a:gd name="T60" fmla="*/ 0 w 12"/>
                <a:gd name="T61" fmla="*/ 5 h 10"/>
                <a:gd name="T62" fmla="*/ 0 w 12"/>
                <a:gd name="T63" fmla="*/ 5 h 10"/>
                <a:gd name="T64" fmla="*/ 0 w 12"/>
                <a:gd name="T65" fmla="*/ 5 h 10"/>
                <a:gd name="T66" fmla="*/ 1 w 12"/>
                <a:gd name="T67" fmla="*/ 5 h 10"/>
                <a:gd name="T68" fmla="*/ 1 w 12"/>
                <a:gd name="T69" fmla="*/ 5 h 10"/>
                <a:gd name="T70" fmla="*/ 1 w 12"/>
                <a:gd name="T71" fmla="*/ 5 h 10"/>
                <a:gd name="T72" fmla="*/ 1 w 12"/>
                <a:gd name="T73" fmla="*/ 5 h 10"/>
                <a:gd name="T74" fmla="*/ 1 w 12"/>
                <a:gd name="T75" fmla="*/ 5 h 10"/>
                <a:gd name="T76" fmla="*/ 1 w 12"/>
                <a:gd name="T77" fmla="*/ 5 h 10"/>
                <a:gd name="T78" fmla="*/ 1 w 12"/>
                <a:gd name="T79" fmla="*/ 5 h 10"/>
                <a:gd name="T80" fmla="*/ 1 w 12"/>
                <a:gd name="T81" fmla="*/ 5 h 10"/>
                <a:gd name="T82" fmla="*/ 1 w 12"/>
                <a:gd name="T83" fmla="*/ 5 h 10"/>
                <a:gd name="T84" fmla="*/ 1 w 12"/>
                <a:gd name="T85" fmla="*/ 5 h 10"/>
                <a:gd name="T86" fmla="*/ 1 w 12"/>
                <a:gd name="T87" fmla="*/ 5 h 10"/>
                <a:gd name="T88" fmla="*/ 1 w 12"/>
                <a:gd name="T89" fmla="*/ 5 h 10"/>
                <a:gd name="T90" fmla="*/ 1 w 12"/>
                <a:gd name="T91" fmla="*/ 5 h 10"/>
                <a:gd name="T92" fmla="*/ 1 w 12"/>
                <a:gd name="T93" fmla="*/ 5 h 10"/>
                <a:gd name="T94" fmla="*/ 1 w 12"/>
                <a:gd name="T95" fmla="*/ 5 h 10"/>
                <a:gd name="T96" fmla="*/ 1 w 12"/>
                <a:gd name="T97" fmla="*/ 5 h 10"/>
                <a:gd name="T98" fmla="*/ 1 w 12"/>
                <a:gd name="T99" fmla="*/ 5 h 10"/>
                <a:gd name="T100" fmla="*/ 1 w 12"/>
                <a:gd name="T101" fmla="*/ 5 h 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0"/>
                <a:gd name="T155" fmla="*/ 12 w 12"/>
                <a:gd name="T156" fmla="*/ 10 h 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2" y="1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74" name="Freeform 639"/>
            <p:cNvSpPr>
              <a:spLocks/>
            </p:cNvSpPr>
            <p:nvPr/>
          </p:nvSpPr>
          <p:spPr bwMode="auto">
            <a:xfrm rot="-5388437">
              <a:off x="4271" y="2814"/>
              <a:ext cx="8" cy="27"/>
            </a:xfrm>
            <a:custGeom>
              <a:avLst/>
              <a:gdLst>
                <a:gd name="T0" fmla="*/ 0 w 11"/>
                <a:gd name="T1" fmla="*/ 0 h 29"/>
                <a:gd name="T2" fmla="*/ 0 w 11"/>
                <a:gd name="T3" fmla="*/ 7 h 29"/>
                <a:gd name="T4" fmla="*/ 0 w 11"/>
                <a:gd name="T5" fmla="*/ 7 h 29"/>
                <a:gd name="T6" fmla="*/ 0 w 11"/>
                <a:gd name="T7" fmla="*/ 7 h 29"/>
                <a:gd name="T8" fmla="*/ 0 w 11"/>
                <a:gd name="T9" fmla="*/ 7 h 29"/>
                <a:gd name="T10" fmla="*/ 0 w 11"/>
                <a:gd name="T11" fmla="*/ 7 h 29"/>
                <a:gd name="T12" fmla="*/ 0 w 11"/>
                <a:gd name="T13" fmla="*/ 7 h 29"/>
                <a:gd name="T14" fmla="*/ 0 w 11"/>
                <a:gd name="T15" fmla="*/ 7 h 29"/>
                <a:gd name="T16" fmla="*/ 0 w 11"/>
                <a:gd name="T17" fmla="*/ 7 h 29"/>
                <a:gd name="T18" fmla="*/ 0 w 11"/>
                <a:gd name="T19" fmla="*/ 7 h 29"/>
                <a:gd name="T20" fmla="*/ 0 w 11"/>
                <a:gd name="T21" fmla="*/ 7 h 29"/>
                <a:gd name="T22" fmla="*/ 0 w 11"/>
                <a:gd name="T23" fmla="*/ 7 h 29"/>
                <a:gd name="T24" fmla="*/ 0 w 11"/>
                <a:gd name="T25" fmla="*/ 7 h 29"/>
                <a:gd name="T26" fmla="*/ 0 w 11"/>
                <a:gd name="T27" fmla="*/ 7 h 29"/>
                <a:gd name="T28" fmla="*/ 0 w 11"/>
                <a:gd name="T29" fmla="*/ 7 h 29"/>
                <a:gd name="T30" fmla="*/ 0 w 11"/>
                <a:gd name="T31" fmla="*/ 7 h 29"/>
                <a:gd name="T32" fmla="*/ 0 w 11"/>
                <a:gd name="T33" fmla="*/ 7 h 29"/>
                <a:gd name="T34" fmla="*/ 0 w 11"/>
                <a:gd name="T35" fmla="*/ 7 h 29"/>
                <a:gd name="T36" fmla="*/ 0 w 11"/>
                <a:gd name="T37" fmla="*/ 7 h 29"/>
                <a:gd name="T38" fmla="*/ 0 w 11"/>
                <a:gd name="T39" fmla="*/ 7 h 29"/>
                <a:gd name="T40" fmla="*/ 0 w 11"/>
                <a:gd name="T41" fmla="*/ 7 h 29"/>
                <a:gd name="T42" fmla="*/ 0 w 11"/>
                <a:gd name="T43" fmla="*/ 7 h 29"/>
                <a:gd name="T44" fmla="*/ 0 w 11"/>
                <a:gd name="T45" fmla="*/ 7 h 29"/>
                <a:gd name="T46" fmla="*/ 0 w 11"/>
                <a:gd name="T47" fmla="*/ 7 h 29"/>
                <a:gd name="T48" fmla="*/ 0 w 11"/>
                <a:gd name="T49" fmla="*/ 7 h 29"/>
                <a:gd name="T50" fmla="*/ 0 w 11"/>
                <a:gd name="T51" fmla="*/ 7 h 29"/>
                <a:gd name="T52" fmla="*/ 0 w 11"/>
                <a:gd name="T53" fmla="*/ 7 h 29"/>
                <a:gd name="T54" fmla="*/ 0 w 11"/>
                <a:gd name="T55" fmla="*/ 7 h 29"/>
                <a:gd name="T56" fmla="*/ 0 w 11"/>
                <a:gd name="T57" fmla="*/ 7 h 29"/>
                <a:gd name="T58" fmla="*/ 0 w 11"/>
                <a:gd name="T59" fmla="*/ 7 h 29"/>
                <a:gd name="T60" fmla="*/ 0 w 11"/>
                <a:gd name="T61" fmla="*/ 7 h 29"/>
                <a:gd name="T62" fmla="*/ 0 w 11"/>
                <a:gd name="T63" fmla="*/ 7 h 29"/>
                <a:gd name="T64" fmla="*/ 0 w 11"/>
                <a:gd name="T65" fmla="*/ 7 h 29"/>
                <a:gd name="T66" fmla="*/ 0 w 11"/>
                <a:gd name="T67" fmla="*/ 7 h 29"/>
                <a:gd name="T68" fmla="*/ 0 w 11"/>
                <a:gd name="T69" fmla="*/ 7 h 29"/>
                <a:gd name="T70" fmla="*/ 0 w 11"/>
                <a:gd name="T71" fmla="*/ 7 h 29"/>
                <a:gd name="T72" fmla="*/ 0 w 11"/>
                <a:gd name="T73" fmla="*/ 7 h 29"/>
                <a:gd name="T74" fmla="*/ 0 w 11"/>
                <a:gd name="T75" fmla="*/ 7 h 29"/>
                <a:gd name="T76" fmla="*/ 0 w 11"/>
                <a:gd name="T77" fmla="*/ 7 h 29"/>
                <a:gd name="T78" fmla="*/ 0 w 11"/>
                <a:gd name="T79" fmla="*/ 7 h 29"/>
                <a:gd name="T80" fmla="*/ 0 w 11"/>
                <a:gd name="T81" fmla="*/ 7 h 29"/>
                <a:gd name="T82" fmla="*/ 0 w 11"/>
                <a:gd name="T83" fmla="*/ 7 h 29"/>
                <a:gd name="T84" fmla="*/ 0 w 11"/>
                <a:gd name="T85" fmla="*/ 7 h 29"/>
                <a:gd name="T86" fmla="*/ 0 w 11"/>
                <a:gd name="T87" fmla="*/ 7 h 29"/>
                <a:gd name="T88" fmla="*/ 0 w 11"/>
                <a:gd name="T89" fmla="*/ 7 h 29"/>
                <a:gd name="T90" fmla="*/ 0 w 11"/>
                <a:gd name="T91" fmla="*/ 7 h 29"/>
                <a:gd name="T92" fmla="*/ 0 w 11"/>
                <a:gd name="T93" fmla="*/ 7 h 29"/>
                <a:gd name="T94" fmla="*/ 0 w 11"/>
                <a:gd name="T95" fmla="*/ 7 h 29"/>
                <a:gd name="T96" fmla="*/ 0 w 11"/>
                <a:gd name="T97" fmla="*/ 7 h 29"/>
                <a:gd name="T98" fmla="*/ 0 w 11"/>
                <a:gd name="T99" fmla="*/ 7 h 29"/>
                <a:gd name="T100" fmla="*/ 1 w 11"/>
                <a:gd name="T101" fmla="*/ 7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29"/>
                <a:gd name="T155" fmla="*/ 11 w 11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29">
                  <a:moveTo>
                    <a:pt x="0" y="0"/>
                  </a:moveTo>
                  <a:lnTo>
                    <a:pt x="0" y="10"/>
                  </a:lnTo>
                  <a:lnTo>
                    <a:pt x="0" y="20"/>
                  </a:lnTo>
                  <a:lnTo>
                    <a:pt x="0" y="29"/>
                  </a:lnTo>
                  <a:lnTo>
                    <a:pt x="11" y="29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75" name="Freeform 640"/>
            <p:cNvSpPr>
              <a:spLocks/>
            </p:cNvSpPr>
            <p:nvPr/>
          </p:nvSpPr>
          <p:spPr bwMode="auto">
            <a:xfrm rot="-5388437">
              <a:off x="4296" y="2814"/>
              <a:ext cx="1" cy="18"/>
            </a:xfrm>
            <a:custGeom>
              <a:avLst/>
              <a:gdLst>
                <a:gd name="T0" fmla="*/ 0 w 1"/>
                <a:gd name="T1" fmla="*/ 0 h 20"/>
                <a:gd name="T2" fmla="*/ 0 w 1"/>
                <a:gd name="T3" fmla="*/ 0 h 20"/>
                <a:gd name="T4" fmla="*/ 0 w 1"/>
                <a:gd name="T5" fmla="*/ 0 h 20"/>
                <a:gd name="T6" fmla="*/ 0 w 1"/>
                <a:gd name="T7" fmla="*/ 0 h 20"/>
                <a:gd name="T8" fmla="*/ 0 w 1"/>
                <a:gd name="T9" fmla="*/ 0 h 20"/>
                <a:gd name="T10" fmla="*/ 0 w 1"/>
                <a:gd name="T11" fmla="*/ 0 h 20"/>
                <a:gd name="T12" fmla="*/ 0 w 1"/>
                <a:gd name="T13" fmla="*/ 0 h 20"/>
                <a:gd name="T14" fmla="*/ 0 w 1"/>
                <a:gd name="T15" fmla="*/ 0 h 20"/>
                <a:gd name="T16" fmla="*/ 0 w 1"/>
                <a:gd name="T17" fmla="*/ 0 h 20"/>
                <a:gd name="T18" fmla="*/ 0 w 1"/>
                <a:gd name="T19" fmla="*/ 0 h 20"/>
                <a:gd name="T20" fmla="*/ 0 w 1"/>
                <a:gd name="T21" fmla="*/ 0 h 20"/>
                <a:gd name="T22" fmla="*/ 0 w 1"/>
                <a:gd name="T23" fmla="*/ 0 h 20"/>
                <a:gd name="T24" fmla="*/ 0 w 1"/>
                <a:gd name="T25" fmla="*/ 0 h 20"/>
                <a:gd name="T26" fmla="*/ 0 w 1"/>
                <a:gd name="T27" fmla="*/ 0 h 20"/>
                <a:gd name="T28" fmla="*/ 0 w 1"/>
                <a:gd name="T29" fmla="*/ 0 h 20"/>
                <a:gd name="T30" fmla="*/ 0 w 1"/>
                <a:gd name="T31" fmla="*/ 0 h 20"/>
                <a:gd name="T32" fmla="*/ 0 w 1"/>
                <a:gd name="T33" fmla="*/ 0 h 20"/>
                <a:gd name="T34" fmla="*/ 0 w 1"/>
                <a:gd name="T35" fmla="*/ 0 h 20"/>
                <a:gd name="T36" fmla="*/ 0 w 1"/>
                <a:gd name="T37" fmla="*/ 5 h 20"/>
                <a:gd name="T38" fmla="*/ 0 w 1"/>
                <a:gd name="T39" fmla="*/ 5 h 20"/>
                <a:gd name="T40" fmla="*/ 0 w 1"/>
                <a:gd name="T41" fmla="*/ 5 h 20"/>
                <a:gd name="T42" fmla="*/ 0 w 1"/>
                <a:gd name="T43" fmla="*/ 5 h 20"/>
                <a:gd name="T44" fmla="*/ 0 w 1"/>
                <a:gd name="T45" fmla="*/ 5 h 20"/>
                <a:gd name="T46" fmla="*/ 0 w 1"/>
                <a:gd name="T47" fmla="*/ 5 h 20"/>
                <a:gd name="T48" fmla="*/ 0 w 1"/>
                <a:gd name="T49" fmla="*/ 5 h 20"/>
                <a:gd name="T50" fmla="*/ 0 w 1"/>
                <a:gd name="T51" fmla="*/ 5 h 20"/>
                <a:gd name="T52" fmla="*/ 0 w 1"/>
                <a:gd name="T53" fmla="*/ 5 h 20"/>
                <a:gd name="T54" fmla="*/ 0 w 1"/>
                <a:gd name="T55" fmla="*/ 5 h 20"/>
                <a:gd name="T56" fmla="*/ 0 w 1"/>
                <a:gd name="T57" fmla="*/ 5 h 20"/>
                <a:gd name="T58" fmla="*/ 0 w 1"/>
                <a:gd name="T59" fmla="*/ 5 h 20"/>
                <a:gd name="T60" fmla="*/ 0 w 1"/>
                <a:gd name="T61" fmla="*/ 5 h 20"/>
                <a:gd name="T62" fmla="*/ 0 w 1"/>
                <a:gd name="T63" fmla="*/ 5 h 20"/>
                <a:gd name="T64" fmla="*/ 0 w 1"/>
                <a:gd name="T65" fmla="*/ 5 h 20"/>
                <a:gd name="T66" fmla="*/ 0 w 1"/>
                <a:gd name="T67" fmla="*/ 5 h 20"/>
                <a:gd name="T68" fmla="*/ 0 w 1"/>
                <a:gd name="T69" fmla="*/ 5 h 20"/>
                <a:gd name="T70" fmla="*/ 0 w 1"/>
                <a:gd name="T71" fmla="*/ 5 h 20"/>
                <a:gd name="T72" fmla="*/ 0 w 1"/>
                <a:gd name="T73" fmla="*/ 5 h 20"/>
                <a:gd name="T74" fmla="*/ 0 w 1"/>
                <a:gd name="T75" fmla="*/ 5 h 20"/>
                <a:gd name="T76" fmla="*/ 0 w 1"/>
                <a:gd name="T77" fmla="*/ 5 h 20"/>
                <a:gd name="T78" fmla="*/ 0 w 1"/>
                <a:gd name="T79" fmla="*/ 5 h 20"/>
                <a:gd name="T80" fmla="*/ 0 w 1"/>
                <a:gd name="T81" fmla="*/ 5 h 20"/>
                <a:gd name="T82" fmla="*/ 0 w 1"/>
                <a:gd name="T83" fmla="*/ 5 h 20"/>
                <a:gd name="T84" fmla="*/ 0 w 1"/>
                <a:gd name="T85" fmla="*/ 5 h 20"/>
                <a:gd name="T86" fmla="*/ 0 w 1"/>
                <a:gd name="T87" fmla="*/ 5 h 20"/>
                <a:gd name="T88" fmla="*/ 0 w 1"/>
                <a:gd name="T89" fmla="*/ 5 h 20"/>
                <a:gd name="T90" fmla="*/ 0 w 1"/>
                <a:gd name="T91" fmla="*/ 5 h 20"/>
                <a:gd name="T92" fmla="*/ 0 w 1"/>
                <a:gd name="T93" fmla="*/ 5 h 20"/>
                <a:gd name="T94" fmla="*/ 0 w 1"/>
                <a:gd name="T95" fmla="*/ 5 h 20"/>
                <a:gd name="T96" fmla="*/ 0 w 1"/>
                <a:gd name="T97" fmla="*/ 5 h 20"/>
                <a:gd name="T98" fmla="*/ 0 w 1"/>
                <a:gd name="T99" fmla="*/ 5 h 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"/>
                <a:gd name="T151" fmla="*/ 0 h 20"/>
                <a:gd name="T152" fmla="*/ 1 w 1"/>
                <a:gd name="T153" fmla="*/ 20 h 2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" h="2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2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76" name="Freeform 641"/>
            <p:cNvSpPr>
              <a:spLocks/>
            </p:cNvSpPr>
            <p:nvPr/>
          </p:nvSpPr>
          <p:spPr bwMode="auto">
            <a:xfrm rot="-5388437">
              <a:off x="4315" y="2805"/>
              <a:ext cx="9" cy="27"/>
            </a:xfrm>
            <a:custGeom>
              <a:avLst/>
              <a:gdLst>
                <a:gd name="T0" fmla="*/ 0 w 12"/>
                <a:gd name="T1" fmla="*/ 0 h 29"/>
                <a:gd name="T2" fmla="*/ 0 w 12"/>
                <a:gd name="T3" fmla="*/ 0 h 29"/>
                <a:gd name="T4" fmla="*/ 0 w 12"/>
                <a:gd name="T5" fmla="*/ 0 h 29"/>
                <a:gd name="T6" fmla="*/ 0 w 12"/>
                <a:gd name="T7" fmla="*/ 0 h 29"/>
                <a:gd name="T8" fmla="*/ 0 w 12"/>
                <a:gd name="T9" fmla="*/ 0 h 29"/>
                <a:gd name="T10" fmla="*/ 0 w 12"/>
                <a:gd name="T11" fmla="*/ 0 h 29"/>
                <a:gd name="T12" fmla="*/ 0 w 12"/>
                <a:gd name="T13" fmla="*/ 0 h 29"/>
                <a:gd name="T14" fmla="*/ 0 w 12"/>
                <a:gd name="T15" fmla="*/ 0 h 29"/>
                <a:gd name="T16" fmla="*/ 0 w 12"/>
                <a:gd name="T17" fmla="*/ 0 h 29"/>
                <a:gd name="T18" fmla="*/ 0 w 12"/>
                <a:gd name="T19" fmla="*/ 7 h 29"/>
                <a:gd name="T20" fmla="*/ 0 w 12"/>
                <a:gd name="T21" fmla="*/ 7 h 29"/>
                <a:gd name="T22" fmla="*/ 0 w 12"/>
                <a:gd name="T23" fmla="*/ 7 h 29"/>
                <a:gd name="T24" fmla="*/ 0 w 12"/>
                <a:gd name="T25" fmla="*/ 7 h 29"/>
                <a:gd name="T26" fmla="*/ 0 w 12"/>
                <a:gd name="T27" fmla="*/ 7 h 29"/>
                <a:gd name="T28" fmla="*/ 0 w 12"/>
                <a:gd name="T29" fmla="*/ 7 h 29"/>
                <a:gd name="T30" fmla="*/ 0 w 12"/>
                <a:gd name="T31" fmla="*/ 7 h 29"/>
                <a:gd name="T32" fmla="*/ 0 w 12"/>
                <a:gd name="T33" fmla="*/ 7 h 29"/>
                <a:gd name="T34" fmla="*/ 2 w 12"/>
                <a:gd name="T35" fmla="*/ 7 h 29"/>
                <a:gd name="T36" fmla="*/ 2 w 12"/>
                <a:gd name="T37" fmla="*/ 7 h 29"/>
                <a:gd name="T38" fmla="*/ 2 w 12"/>
                <a:gd name="T39" fmla="*/ 7 h 29"/>
                <a:gd name="T40" fmla="*/ 2 w 12"/>
                <a:gd name="T41" fmla="*/ 7 h 29"/>
                <a:gd name="T42" fmla="*/ 2 w 12"/>
                <a:gd name="T43" fmla="*/ 7 h 29"/>
                <a:gd name="T44" fmla="*/ 2 w 12"/>
                <a:gd name="T45" fmla="*/ 7 h 29"/>
                <a:gd name="T46" fmla="*/ 2 w 12"/>
                <a:gd name="T47" fmla="*/ 7 h 29"/>
                <a:gd name="T48" fmla="*/ 2 w 12"/>
                <a:gd name="T49" fmla="*/ 7 h 29"/>
                <a:gd name="T50" fmla="*/ 2 w 12"/>
                <a:gd name="T51" fmla="*/ 7 h 29"/>
                <a:gd name="T52" fmla="*/ 2 w 12"/>
                <a:gd name="T53" fmla="*/ 7 h 29"/>
                <a:gd name="T54" fmla="*/ 2 w 12"/>
                <a:gd name="T55" fmla="*/ 7 h 29"/>
                <a:gd name="T56" fmla="*/ 2 w 12"/>
                <a:gd name="T57" fmla="*/ 7 h 29"/>
                <a:gd name="T58" fmla="*/ 2 w 12"/>
                <a:gd name="T59" fmla="*/ 7 h 29"/>
                <a:gd name="T60" fmla="*/ 2 w 12"/>
                <a:gd name="T61" fmla="*/ 7 h 29"/>
                <a:gd name="T62" fmla="*/ 2 w 12"/>
                <a:gd name="T63" fmla="*/ 7 h 29"/>
                <a:gd name="T64" fmla="*/ 2 w 12"/>
                <a:gd name="T65" fmla="*/ 7 h 29"/>
                <a:gd name="T66" fmla="*/ 2 w 12"/>
                <a:gd name="T67" fmla="*/ 7 h 29"/>
                <a:gd name="T68" fmla="*/ 2 w 12"/>
                <a:gd name="T69" fmla="*/ 7 h 29"/>
                <a:gd name="T70" fmla="*/ 2 w 12"/>
                <a:gd name="T71" fmla="*/ 7 h 29"/>
                <a:gd name="T72" fmla="*/ 2 w 12"/>
                <a:gd name="T73" fmla="*/ 7 h 29"/>
                <a:gd name="T74" fmla="*/ 2 w 12"/>
                <a:gd name="T75" fmla="*/ 7 h 29"/>
                <a:gd name="T76" fmla="*/ 2 w 12"/>
                <a:gd name="T77" fmla="*/ 7 h 29"/>
                <a:gd name="T78" fmla="*/ 2 w 12"/>
                <a:gd name="T79" fmla="*/ 7 h 29"/>
                <a:gd name="T80" fmla="*/ 2 w 12"/>
                <a:gd name="T81" fmla="*/ 7 h 29"/>
                <a:gd name="T82" fmla="*/ 2 w 12"/>
                <a:gd name="T83" fmla="*/ 7 h 29"/>
                <a:gd name="T84" fmla="*/ 2 w 12"/>
                <a:gd name="T85" fmla="*/ 7 h 29"/>
                <a:gd name="T86" fmla="*/ 2 w 12"/>
                <a:gd name="T87" fmla="*/ 7 h 29"/>
                <a:gd name="T88" fmla="*/ 2 w 12"/>
                <a:gd name="T89" fmla="*/ 7 h 29"/>
                <a:gd name="T90" fmla="*/ 2 w 12"/>
                <a:gd name="T91" fmla="*/ 7 h 29"/>
                <a:gd name="T92" fmla="*/ 2 w 12"/>
                <a:gd name="T93" fmla="*/ 7 h 29"/>
                <a:gd name="T94" fmla="*/ 2 w 12"/>
                <a:gd name="T95" fmla="*/ 7 h 29"/>
                <a:gd name="T96" fmla="*/ 2 w 12"/>
                <a:gd name="T97" fmla="*/ 7 h 29"/>
                <a:gd name="T98" fmla="*/ 2 w 12"/>
                <a:gd name="T99" fmla="*/ 7 h 29"/>
                <a:gd name="T100" fmla="*/ 2 w 12"/>
                <a:gd name="T101" fmla="*/ 7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29"/>
                <a:gd name="T155" fmla="*/ 12 w 12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29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2" y="10"/>
                  </a:lnTo>
                  <a:lnTo>
                    <a:pt x="12" y="19"/>
                  </a:lnTo>
                  <a:lnTo>
                    <a:pt x="12" y="29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77" name="Freeform 642"/>
            <p:cNvSpPr>
              <a:spLocks/>
            </p:cNvSpPr>
            <p:nvPr/>
          </p:nvSpPr>
          <p:spPr bwMode="auto">
            <a:xfrm rot="-5388437">
              <a:off x="4342" y="2796"/>
              <a:ext cx="9" cy="27"/>
            </a:xfrm>
            <a:custGeom>
              <a:avLst/>
              <a:gdLst>
                <a:gd name="T0" fmla="*/ 0 w 12"/>
                <a:gd name="T1" fmla="*/ 0 h 29"/>
                <a:gd name="T2" fmla="*/ 0 w 12"/>
                <a:gd name="T3" fmla="*/ 0 h 29"/>
                <a:gd name="T4" fmla="*/ 0 w 12"/>
                <a:gd name="T5" fmla="*/ 0 h 29"/>
                <a:gd name="T6" fmla="*/ 0 w 12"/>
                <a:gd name="T7" fmla="*/ 0 h 29"/>
                <a:gd name="T8" fmla="*/ 0 w 12"/>
                <a:gd name="T9" fmla="*/ 0 h 29"/>
                <a:gd name="T10" fmla="*/ 0 w 12"/>
                <a:gd name="T11" fmla="*/ 0 h 29"/>
                <a:gd name="T12" fmla="*/ 0 w 12"/>
                <a:gd name="T13" fmla="*/ 0 h 29"/>
                <a:gd name="T14" fmla="*/ 0 w 12"/>
                <a:gd name="T15" fmla="*/ 0 h 29"/>
                <a:gd name="T16" fmla="*/ 0 w 12"/>
                <a:gd name="T17" fmla="*/ 0 h 29"/>
                <a:gd name="T18" fmla="*/ 0 w 12"/>
                <a:gd name="T19" fmla="*/ 0 h 29"/>
                <a:gd name="T20" fmla="*/ 0 w 12"/>
                <a:gd name="T21" fmla="*/ 0 h 29"/>
                <a:gd name="T22" fmla="*/ 0 w 12"/>
                <a:gd name="T23" fmla="*/ 0 h 29"/>
                <a:gd name="T24" fmla="*/ 0 w 12"/>
                <a:gd name="T25" fmla="*/ 0 h 29"/>
                <a:gd name="T26" fmla="*/ 0 w 12"/>
                <a:gd name="T27" fmla="*/ 0 h 29"/>
                <a:gd name="T28" fmla="*/ 0 w 12"/>
                <a:gd name="T29" fmla="*/ 7 h 29"/>
                <a:gd name="T30" fmla="*/ 0 w 12"/>
                <a:gd name="T31" fmla="*/ 7 h 29"/>
                <a:gd name="T32" fmla="*/ 0 w 12"/>
                <a:gd name="T33" fmla="*/ 7 h 29"/>
                <a:gd name="T34" fmla="*/ 0 w 12"/>
                <a:gd name="T35" fmla="*/ 7 h 29"/>
                <a:gd name="T36" fmla="*/ 0 w 12"/>
                <a:gd name="T37" fmla="*/ 7 h 29"/>
                <a:gd name="T38" fmla="*/ 0 w 12"/>
                <a:gd name="T39" fmla="*/ 7 h 29"/>
                <a:gd name="T40" fmla="*/ 0 w 12"/>
                <a:gd name="T41" fmla="*/ 7 h 29"/>
                <a:gd name="T42" fmla="*/ 0 w 12"/>
                <a:gd name="T43" fmla="*/ 7 h 29"/>
                <a:gd name="T44" fmla="*/ 0 w 12"/>
                <a:gd name="T45" fmla="*/ 7 h 29"/>
                <a:gd name="T46" fmla="*/ 0 w 12"/>
                <a:gd name="T47" fmla="*/ 7 h 29"/>
                <a:gd name="T48" fmla="*/ 0 w 12"/>
                <a:gd name="T49" fmla="*/ 7 h 29"/>
                <a:gd name="T50" fmla="*/ 0 w 12"/>
                <a:gd name="T51" fmla="*/ 7 h 29"/>
                <a:gd name="T52" fmla="*/ 0 w 12"/>
                <a:gd name="T53" fmla="*/ 7 h 29"/>
                <a:gd name="T54" fmla="*/ 0 w 12"/>
                <a:gd name="T55" fmla="*/ 7 h 29"/>
                <a:gd name="T56" fmla="*/ 0 w 12"/>
                <a:gd name="T57" fmla="*/ 7 h 29"/>
                <a:gd name="T58" fmla="*/ 0 w 12"/>
                <a:gd name="T59" fmla="*/ 7 h 29"/>
                <a:gd name="T60" fmla="*/ 0 w 12"/>
                <a:gd name="T61" fmla="*/ 7 h 29"/>
                <a:gd name="T62" fmla="*/ 0 w 12"/>
                <a:gd name="T63" fmla="*/ 7 h 29"/>
                <a:gd name="T64" fmla="*/ 0 w 12"/>
                <a:gd name="T65" fmla="*/ 7 h 29"/>
                <a:gd name="T66" fmla="*/ 0 w 12"/>
                <a:gd name="T67" fmla="*/ 7 h 29"/>
                <a:gd name="T68" fmla="*/ 2 w 12"/>
                <a:gd name="T69" fmla="*/ 7 h 29"/>
                <a:gd name="T70" fmla="*/ 2 w 12"/>
                <a:gd name="T71" fmla="*/ 7 h 29"/>
                <a:gd name="T72" fmla="*/ 2 w 12"/>
                <a:gd name="T73" fmla="*/ 7 h 29"/>
                <a:gd name="T74" fmla="*/ 2 w 12"/>
                <a:gd name="T75" fmla="*/ 7 h 29"/>
                <a:gd name="T76" fmla="*/ 2 w 12"/>
                <a:gd name="T77" fmla="*/ 7 h 29"/>
                <a:gd name="T78" fmla="*/ 2 w 12"/>
                <a:gd name="T79" fmla="*/ 7 h 29"/>
                <a:gd name="T80" fmla="*/ 2 w 12"/>
                <a:gd name="T81" fmla="*/ 7 h 29"/>
                <a:gd name="T82" fmla="*/ 2 w 12"/>
                <a:gd name="T83" fmla="*/ 7 h 29"/>
                <a:gd name="T84" fmla="*/ 2 w 12"/>
                <a:gd name="T85" fmla="*/ 7 h 29"/>
                <a:gd name="T86" fmla="*/ 2 w 12"/>
                <a:gd name="T87" fmla="*/ 7 h 29"/>
                <a:gd name="T88" fmla="*/ 2 w 12"/>
                <a:gd name="T89" fmla="*/ 7 h 29"/>
                <a:gd name="T90" fmla="*/ 2 w 12"/>
                <a:gd name="T91" fmla="*/ 7 h 29"/>
                <a:gd name="T92" fmla="*/ 2 w 12"/>
                <a:gd name="T93" fmla="*/ 7 h 29"/>
                <a:gd name="T94" fmla="*/ 2 w 12"/>
                <a:gd name="T95" fmla="*/ 7 h 29"/>
                <a:gd name="T96" fmla="*/ 2 w 12"/>
                <a:gd name="T97" fmla="*/ 7 h 29"/>
                <a:gd name="T98" fmla="*/ 2 w 12"/>
                <a:gd name="T99" fmla="*/ 7 h 29"/>
                <a:gd name="T100" fmla="*/ 2 w 12"/>
                <a:gd name="T101" fmla="*/ 7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29"/>
                <a:gd name="T155" fmla="*/ 12 w 12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29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20"/>
                  </a:lnTo>
                  <a:lnTo>
                    <a:pt x="12" y="20"/>
                  </a:lnTo>
                  <a:lnTo>
                    <a:pt x="12" y="29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78" name="Freeform 643"/>
            <p:cNvSpPr>
              <a:spLocks/>
            </p:cNvSpPr>
            <p:nvPr/>
          </p:nvSpPr>
          <p:spPr bwMode="auto">
            <a:xfrm rot="-5388437">
              <a:off x="4369" y="2798"/>
              <a:ext cx="0" cy="18"/>
            </a:xfrm>
            <a:custGeom>
              <a:avLst/>
              <a:gdLst>
                <a:gd name="T0" fmla="*/ 0 h 20"/>
                <a:gd name="T1" fmla="*/ 0 h 20"/>
                <a:gd name="T2" fmla="*/ 0 h 20"/>
                <a:gd name="T3" fmla="*/ 0 h 20"/>
                <a:gd name="T4" fmla="*/ 0 h 20"/>
                <a:gd name="T5" fmla="*/ 0 h 20"/>
                <a:gd name="T6" fmla="*/ 0 h 20"/>
                <a:gd name="T7" fmla="*/ 0 h 20"/>
                <a:gd name="T8" fmla="*/ 0 h 20"/>
                <a:gd name="T9" fmla="*/ 0 h 20"/>
                <a:gd name="T10" fmla="*/ 0 h 20"/>
                <a:gd name="T11" fmla="*/ 0 h 20"/>
                <a:gd name="T12" fmla="*/ 0 h 20"/>
                <a:gd name="T13" fmla="*/ 0 h 20"/>
                <a:gd name="T14" fmla="*/ 0 h 20"/>
                <a:gd name="T15" fmla="*/ 0 h 20"/>
                <a:gd name="T16" fmla="*/ 0 h 20"/>
                <a:gd name="T17" fmla="*/ 0 h 20"/>
                <a:gd name="T18" fmla="*/ 5 h 20"/>
                <a:gd name="T19" fmla="*/ 5 h 20"/>
                <a:gd name="T20" fmla="*/ 5 h 20"/>
                <a:gd name="T21" fmla="*/ 5 h 20"/>
                <a:gd name="T22" fmla="*/ 5 h 20"/>
                <a:gd name="T23" fmla="*/ 5 h 20"/>
                <a:gd name="T24" fmla="*/ 5 h 20"/>
                <a:gd name="T25" fmla="*/ 5 h 20"/>
                <a:gd name="T26" fmla="*/ 5 h 20"/>
                <a:gd name="T27" fmla="*/ 5 h 20"/>
                <a:gd name="T28" fmla="*/ 5 h 20"/>
                <a:gd name="T29" fmla="*/ 5 h 20"/>
                <a:gd name="T30" fmla="*/ 5 h 20"/>
                <a:gd name="T31" fmla="*/ 5 h 20"/>
                <a:gd name="T32" fmla="*/ 5 h 20"/>
                <a:gd name="T33" fmla="*/ 5 h 20"/>
                <a:gd name="T34" fmla="*/ 5 h 20"/>
                <a:gd name="T35" fmla="*/ 5 h 20"/>
                <a:gd name="T36" fmla="*/ 5 h 20"/>
                <a:gd name="T37" fmla="*/ 5 h 20"/>
                <a:gd name="T38" fmla="*/ 5 h 20"/>
                <a:gd name="T39" fmla="*/ 5 h 20"/>
                <a:gd name="T40" fmla="*/ 5 h 20"/>
                <a:gd name="T41" fmla="*/ 5 h 20"/>
                <a:gd name="T42" fmla="*/ 5 h 20"/>
                <a:gd name="T43" fmla="*/ 5 h 20"/>
                <a:gd name="T44" fmla="*/ 5 h 20"/>
                <a:gd name="T45" fmla="*/ 5 h 20"/>
                <a:gd name="T46" fmla="*/ 5 h 20"/>
                <a:gd name="T47" fmla="*/ 5 h 20"/>
                <a:gd name="T48" fmla="*/ 5 h 20"/>
                <a:gd name="T49" fmla="*/ 5 h 20"/>
                <a:gd name="T50" fmla="*/ 5 h 20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h 20"/>
                <a:gd name="T103" fmla="*/ 20 h 20"/>
              </a:gdLst>
              <a:ahLst/>
              <a:cxnLst>
                <a:cxn ang="T51">
                  <a:pos x="0" y="T0"/>
                </a:cxn>
                <a:cxn ang="T52">
                  <a:pos x="0" y="T1"/>
                </a:cxn>
                <a:cxn ang="T53">
                  <a:pos x="0" y="T2"/>
                </a:cxn>
                <a:cxn ang="T54">
                  <a:pos x="0" y="T3"/>
                </a:cxn>
                <a:cxn ang="T55">
                  <a:pos x="0" y="T4"/>
                </a:cxn>
                <a:cxn ang="T56">
                  <a:pos x="0" y="T5"/>
                </a:cxn>
                <a:cxn ang="T57">
                  <a:pos x="0" y="T6"/>
                </a:cxn>
                <a:cxn ang="T58">
                  <a:pos x="0" y="T7"/>
                </a:cxn>
                <a:cxn ang="T59">
                  <a:pos x="0" y="T8"/>
                </a:cxn>
                <a:cxn ang="T60">
                  <a:pos x="0" y="T9"/>
                </a:cxn>
                <a:cxn ang="T61">
                  <a:pos x="0" y="T10"/>
                </a:cxn>
                <a:cxn ang="T62">
                  <a:pos x="0" y="T11"/>
                </a:cxn>
                <a:cxn ang="T63">
                  <a:pos x="0" y="T12"/>
                </a:cxn>
                <a:cxn ang="T64">
                  <a:pos x="0" y="T13"/>
                </a:cxn>
                <a:cxn ang="T65">
                  <a:pos x="0" y="T14"/>
                </a:cxn>
                <a:cxn ang="T66">
                  <a:pos x="0" y="T15"/>
                </a:cxn>
                <a:cxn ang="T67">
                  <a:pos x="0" y="T16"/>
                </a:cxn>
                <a:cxn ang="T68">
                  <a:pos x="0" y="T17"/>
                </a:cxn>
                <a:cxn ang="T69">
                  <a:pos x="0" y="T18"/>
                </a:cxn>
                <a:cxn ang="T70">
                  <a:pos x="0" y="T19"/>
                </a:cxn>
                <a:cxn ang="T71">
                  <a:pos x="0" y="T20"/>
                </a:cxn>
                <a:cxn ang="T72">
                  <a:pos x="0" y="T21"/>
                </a:cxn>
                <a:cxn ang="T73">
                  <a:pos x="0" y="T22"/>
                </a:cxn>
                <a:cxn ang="T74">
                  <a:pos x="0" y="T23"/>
                </a:cxn>
                <a:cxn ang="T75">
                  <a:pos x="0" y="T24"/>
                </a:cxn>
                <a:cxn ang="T76">
                  <a:pos x="0" y="T25"/>
                </a:cxn>
                <a:cxn ang="T77">
                  <a:pos x="0" y="T26"/>
                </a:cxn>
                <a:cxn ang="T78">
                  <a:pos x="0" y="T27"/>
                </a:cxn>
                <a:cxn ang="T79">
                  <a:pos x="0" y="T28"/>
                </a:cxn>
                <a:cxn ang="T80">
                  <a:pos x="0" y="T29"/>
                </a:cxn>
                <a:cxn ang="T81">
                  <a:pos x="0" y="T30"/>
                </a:cxn>
                <a:cxn ang="T82">
                  <a:pos x="0" y="T31"/>
                </a:cxn>
                <a:cxn ang="T83">
                  <a:pos x="0" y="T32"/>
                </a:cxn>
                <a:cxn ang="T84">
                  <a:pos x="0" y="T33"/>
                </a:cxn>
                <a:cxn ang="T85">
                  <a:pos x="0" y="T34"/>
                </a:cxn>
                <a:cxn ang="T86">
                  <a:pos x="0" y="T35"/>
                </a:cxn>
                <a:cxn ang="T87">
                  <a:pos x="0" y="T36"/>
                </a:cxn>
                <a:cxn ang="T88">
                  <a:pos x="0" y="T37"/>
                </a:cxn>
                <a:cxn ang="T89">
                  <a:pos x="0" y="T38"/>
                </a:cxn>
                <a:cxn ang="T90">
                  <a:pos x="0" y="T39"/>
                </a:cxn>
                <a:cxn ang="T91">
                  <a:pos x="0" y="T40"/>
                </a:cxn>
                <a:cxn ang="T92">
                  <a:pos x="0" y="T41"/>
                </a:cxn>
                <a:cxn ang="T93">
                  <a:pos x="0" y="T42"/>
                </a:cxn>
                <a:cxn ang="T94">
                  <a:pos x="0" y="T43"/>
                </a:cxn>
                <a:cxn ang="T95">
                  <a:pos x="0" y="T44"/>
                </a:cxn>
                <a:cxn ang="T96">
                  <a:pos x="0" y="T45"/>
                </a:cxn>
                <a:cxn ang="T97">
                  <a:pos x="0" y="T46"/>
                </a:cxn>
                <a:cxn ang="T98">
                  <a:pos x="0" y="T47"/>
                </a:cxn>
                <a:cxn ang="T99">
                  <a:pos x="0" y="T48"/>
                </a:cxn>
                <a:cxn ang="T100">
                  <a:pos x="0" y="T49"/>
                </a:cxn>
                <a:cxn ang="T101">
                  <a:pos x="0" y="T50"/>
                </a:cxn>
              </a:cxnLst>
              <a:rect l="0" t="T102" r="0" b="T103"/>
              <a:pathLst>
                <a:path h="2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2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79" name="Freeform 644"/>
            <p:cNvSpPr>
              <a:spLocks/>
            </p:cNvSpPr>
            <p:nvPr/>
          </p:nvSpPr>
          <p:spPr bwMode="auto">
            <a:xfrm rot="-5388437">
              <a:off x="4388" y="2789"/>
              <a:ext cx="8" cy="27"/>
            </a:xfrm>
            <a:custGeom>
              <a:avLst/>
              <a:gdLst>
                <a:gd name="T0" fmla="*/ 0 w 11"/>
                <a:gd name="T1" fmla="*/ 0 h 29"/>
                <a:gd name="T2" fmla="*/ 1 w 11"/>
                <a:gd name="T3" fmla="*/ 0 h 29"/>
                <a:gd name="T4" fmla="*/ 1 w 11"/>
                <a:gd name="T5" fmla="*/ 0 h 29"/>
                <a:gd name="T6" fmla="*/ 1 w 11"/>
                <a:gd name="T7" fmla="*/ 0 h 29"/>
                <a:gd name="T8" fmla="*/ 1 w 11"/>
                <a:gd name="T9" fmla="*/ 7 h 29"/>
                <a:gd name="T10" fmla="*/ 1 w 11"/>
                <a:gd name="T11" fmla="*/ 7 h 29"/>
                <a:gd name="T12" fmla="*/ 1 w 11"/>
                <a:gd name="T13" fmla="*/ 7 h 29"/>
                <a:gd name="T14" fmla="*/ 1 w 11"/>
                <a:gd name="T15" fmla="*/ 7 h 29"/>
                <a:gd name="T16" fmla="*/ 1 w 11"/>
                <a:gd name="T17" fmla="*/ 7 h 29"/>
                <a:gd name="T18" fmla="*/ 1 w 11"/>
                <a:gd name="T19" fmla="*/ 7 h 29"/>
                <a:gd name="T20" fmla="*/ 1 w 11"/>
                <a:gd name="T21" fmla="*/ 7 h 29"/>
                <a:gd name="T22" fmla="*/ 1 w 11"/>
                <a:gd name="T23" fmla="*/ 7 h 29"/>
                <a:gd name="T24" fmla="*/ 1 w 11"/>
                <a:gd name="T25" fmla="*/ 7 h 29"/>
                <a:gd name="T26" fmla="*/ 1 w 11"/>
                <a:gd name="T27" fmla="*/ 7 h 29"/>
                <a:gd name="T28" fmla="*/ 1 w 11"/>
                <a:gd name="T29" fmla="*/ 7 h 29"/>
                <a:gd name="T30" fmla="*/ 1 w 11"/>
                <a:gd name="T31" fmla="*/ 7 h 29"/>
                <a:gd name="T32" fmla="*/ 1 w 11"/>
                <a:gd name="T33" fmla="*/ 7 h 29"/>
                <a:gd name="T34" fmla="*/ 1 w 11"/>
                <a:gd name="T35" fmla="*/ 7 h 29"/>
                <a:gd name="T36" fmla="*/ 1 w 11"/>
                <a:gd name="T37" fmla="*/ 7 h 29"/>
                <a:gd name="T38" fmla="*/ 1 w 11"/>
                <a:gd name="T39" fmla="*/ 7 h 29"/>
                <a:gd name="T40" fmla="*/ 1 w 11"/>
                <a:gd name="T41" fmla="*/ 7 h 29"/>
                <a:gd name="T42" fmla="*/ 1 w 11"/>
                <a:gd name="T43" fmla="*/ 7 h 29"/>
                <a:gd name="T44" fmla="*/ 1 w 11"/>
                <a:gd name="T45" fmla="*/ 7 h 29"/>
                <a:gd name="T46" fmla="*/ 1 w 11"/>
                <a:gd name="T47" fmla="*/ 7 h 29"/>
                <a:gd name="T48" fmla="*/ 1 w 11"/>
                <a:gd name="T49" fmla="*/ 7 h 29"/>
                <a:gd name="T50" fmla="*/ 1 w 11"/>
                <a:gd name="T51" fmla="*/ 7 h 29"/>
                <a:gd name="T52" fmla="*/ 1 w 11"/>
                <a:gd name="T53" fmla="*/ 7 h 29"/>
                <a:gd name="T54" fmla="*/ 1 w 11"/>
                <a:gd name="T55" fmla="*/ 7 h 29"/>
                <a:gd name="T56" fmla="*/ 1 w 11"/>
                <a:gd name="T57" fmla="*/ 7 h 29"/>
                <a:gd name="T58" fmla="*/ 1 w 11"/>
                <a:gd name="T59" fmla="*/ 7 h 29"/>
                <a:gd name="T60" fmla="*/ 1 w 11"/>
                <a:gd name="T61" fmla="*/ 7 h 29"/>
                <a:gd name="T62" fmla="*/ 1 w 11"/>
                <a:gd name="T63" fmla="*/ 7 h 29"/>
                <a:gd name="T64" fmla="*/ 1 w 11"/>
                <a:gd name="T65" fmla="*/ 7 h 29"/>
                <a:gd name="T66" fmla="*/ 1 w 11"/>
                <a:gd name="T67" fmla="*/ 7 h 29"/>
                <a:gd name="T68" fmla="*/ 1 w 11"/>
                <a:gd name="T69" fmla="*/ 7 h 29"/>
                <a:gd name="T70" fmla="*/ 1 w 11"/>
                <a:gd name="T71" fmla="*/ 7 h 29"/>
                <a:gd name="T72" fmla="*/ 1 w 11"/>
                <a:gd name="T73" fmla="*/ 7 h 29"/>
                <a:gd name="T74" fmla="*/ 1 w 11"/>
                <a:gd name="T75" fmla="*/ 7 h 29"/>
                <a:gd name="T76" fmla="*/ 1 w 11"/>
                <a:gd name="T77" fmla="*/ 7 h 29"/>
                <a:gd name="T78" fmla="*/ 1 w 11"/>
                <a:gd name="T79" fmla="*/ 7 h 29"/>
                <a:gd name="T80" fmla="*/ 1 w 11"/>
                <a:gd name="T81" fmla="*/ 7 h 29"/>
                <a:gd name="T82" fmla="*/ 1 w 11"/>
                <a:gd name="T83" fmla="*/ 7 h 29"/>
                <a:gd name="T84" fmla="*/ 1 w 11"/>
                <a:gd name="T85" fmla="*/ 7 h 29"/>
                <a:gd name="T86" fmla="*/ 1 w 11"/>
                <a:gd name="T87" fmla="*/ 7 h 29"/>
                <a:gd name="T88" fmla="*/ 1 w 11"/>
                <a:gd name="T89" fmla="*/ 7 h 29"/>
                <a:gd name="T90" fmla="*/ 1 w 11"/>
                <a:gd name="T91" fmla="*/ 7 h 29"/>
                <a:gd name="T92" fmla="*/ 1 w 11"/>
                <a:gd name="T93" fmla="*/ 7 h 29"/>
                <a:gd name="T94" fmla="*/ 1 w 11"/>
                <a:gd name="T95" fmla="*/ 7 h 29"/>
                <a:gd name="T96" fmla="*/ 1 w 11"/>
                <a:gd name="T97" fmla="*/ 7 h 29"/>
                <a:gd name="T98" fmla="*/ 1 w 11"/>
                <a:gd name="T99" fmla="*/ 7 h 29"/>
                <a:gd name="T100" fmla="*/ 1 w 11"/>
                <a:gd name="T101" fmla="*/ 7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29"/>
                <a:gd name="T155" fmla="*/ 11 w 11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29">
                  <a:moveTo>
                    <a:pt x="0" y="0"/>
                  </a:moveTo>
                  <a:lnTo>
                    <a:pt x="11" y="0"/>
                  </a:lnTo>
                  <a:lnTo>
                    <a:pt x="11" y="10"/>
                  </a:lnTo>
                  <a:lnTo>
                    <a:pt x="11" y="19"/>
                  </a:lnTo>
                  <a:lnTo>
                    <a:pt x="11" y="29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80" name="Freeform 645"/>
            <p:cNvSpPr>
              <a:spLocks/>
            </p:cNvSpPr>
            <p:nvPr/>
          </p:nvSpPr>
          <p:spPr bwMode="auto">
            <a:xfrm rot="-5388437">
              <a:off x="4415" y="2781"/>
              <a:ext cx="8" cy="27"/>
            </a:xfrm>
            <a:custGeom>
              <a:avLst/>
              <a:gdLst>
                <a:gd name="T0" fmla="*/ 0 w 12"/>
                <a:gd name="T1" fmla="*/ 0 h 29"/>
                <a:gd name="T2" fmla="*/ 0 w 12"/>
                <a:gd name="T3" fmla="*/ 0 h 29"/>
                <a:gd name="T4" fmla="*/ 0 w 12"/>
                <a:gd name="T5" fmla="*/ 0 h 29"/>
                <a:gd name="T6" fmla="*/ 0 w 12"/>
                <a:gd name="T7" fmla="*/ 0 h 29"/>
                <a:gd name="T8" fmla="*/ 0 w 12"/>
                <a:gd name="T9" fmla="*/ 0 h 29"/>
                <a:gd name="T10" fmla="*/ 0 w 12"/>
                <a:gd name="T11" fmla="*/ 0 h 29"/>
                <a:gd name="T12" fmla="*/ 0 w 12"/>
                <a:gd name="T13" fmla="*/ 0 h 29"/>
                <a:gd name="T14" fmla="*/ 0 w 12"/>
                <a:gd name="T15" fmla="*/ 0 h 29"/>
                <a:gd name="T16" fmla="*/ 0 w 12"/>
                <a:gd name="T17" fmla="*/ 0 h 29"/>
                <a:gd name="T18" fmla="*/ 0 w 12"/>
                <a:gd name="T19" fmla="*/ 7 h 29"/>
                <a:gd name="T20" fmla="*/ 0 w 12"/>
                <a:gd name="T21" fmla="*/ 7 h 29"/>
                <a:gd name="T22" fmla="*/ 0 w 12"/>
                <a:gd name="T23" fmla="*/ 7 h 29"/>
                <a:gd name="T24" fmla="*/ 0 w 12"/>
                <a:gd name="T25" fmla="*/ 7 h 29"/>
                <a:gd name="T26" fmla="*/ 0 w 12"/>
                <a:gd name="T27" fmla="*/ 7 h 29"/>
                <a:gd name="T28" fmla="*/ 0 w 12"/>
                <a:gd name="T29" fmla="*/ 7 h 29"/>
                <a:gd name="T30" fmla="*/ 0 w 12"/>
                <a:gd name="T31" fmla="*/ 7 h 29"/>
                <a:gd name="T32" fmla="*/ 0 w 12"/>
                <a:gd name="T33" fmla="*/ 7 h 29"/>
                <a:gd name="T34" fmla="*/ 0 w 12"/>
                <a:gd name="T35" fmla="*/ 7 h 29"/>
                <a:gd name="T36" fmla="*/ 1 w 12"/>
                <a:gd name="T37" fmla="*/ 7 h 29"/>
                <a:gd name="T38" fmla="*/ 1 w 12"/>
                <a:gd name="T39" fmla="*/ 7 h 29"/>
                <a:gd name="T40" fmla="*/ 1 w 12"/>
                <a:gd name="T41" fmla="*/ 7 h 29"/>
                <a:gd name="T42" fmla="*/ 1 w 12"/>
                <a:gd name="T43" fmla="*/ 7 h 29"/>
                <a:gd name="T44" fmla="*/ 1 w 12"/>
                <a:gd name="T45" fmla="*/ 7 h 29"/>
                <a:gd name="T46" fmla="*/ 1 w 12"/>
                <a:gd name="T47" fmla="*/ 7 h 29"/>
                <a:gd name="T48" fmla="*/ 1 w 12"/>
                <a:gd name="T49" fmla="*/ 7 h 29"/>
                <a:gd name="T50" fmla="*/ 1 w 12"/>
                <a:gd name="T51" fmla="*/ 7 h 29"/>
                <a:gd name="T52" fmla="*/ 1 w 12"/>
                <a:gd name="T53" fmla="*/ 7 h 29"/>
                <a:gd name="T54" fmla="*/ 1 w 12"/>
                <a:gd name="T55" fmla="*/ 7 h 29"/>
                <a:gd name="T56" fmla="*/ 1 w 12"/>
                <a:gd name="T57" fmla="*/ 7 h 29"/>
                <a:gd name="T58" fmla="*/ 1 w 12"/>
                <a:gd name="T59" fmla="*/ 7 h 29"/>
                <a:gd name="T60" fmla="*/ 1 w 12"/>
                <a:gd name="T61" fmla="*/ 7 h 29"/>
                <a:gd name="T62" fmla="*/ 1 w 12"/>
                <a:gd name="T63" fmla="*/ 7 h 29"/>
                <a:gd name="T64" fmla="*/ 1 w 12"/>
                <a:gd name="T65" fmla="*/ 7 h 29"/>
                <a:gd name="T66" fmla="*/ 1 w 12"/>
                <a:gd name="T67" fmla="*/ 7 h 29"/>
                <a:gd name="T68" fmla="*/ 1 w 12"/>
                <a:gd name="T69" fmla="*/ 7 h 29"/>
                <a:gd name="T70" fmla="*/ 1 w 12"/>
                <a:gd name="T71" fmla="*/ 7 h 29"/>
                <a:gd name="T72" fmla="*/ 1 w 12"/>
                <a:gd name="T73" fmla="*/ 7 h 29"/>
                <a:gd name="T74" fmla="*/ 1 w 12"/>
                <a:gd name="T75" fmla="*/ 7 h 29"/>
                <a:gd name="T76" fmla="*/ 1 w 12"/>
                <a:gd name="T77" fmla="*/ 7 h 29"/>
                <a:gd name="T78" fmla="*/ 1 w 12"/>
                <a:gd name="T79" fmla="*/ 7 h 29"/>
                <a:gd name="T80" fmla="*/ 1 w 12"/>
                <a:gd name="T81" fmla="*/ 7 h 29"/>
                <a:gd name="T82" fmla="*/ 1 w 12"/>
                <a:gd name="T83" fmla="*/ 7 h 29"/>
                <a:gd name="T84" fmla="*/ 1 w 12"/>
                <a:gd name="T85" fmla="*/ 7 h 29"/>
                <a:gd name="T86" fmla="*/ 1 w 12"/>
                <a:gd name="T87" fmla="*/ 7 h 29"/>
                <a:gd name="T88" fmla="*/ 1 w 12"/>
                <a:gd name="T89" fmla="*/ 7 h 29"/>
                <a:gd name="T90" fmla="*/ 1 w 12"/>
                <a:gd name="T91" fmla="*/ 7 h 29"/>
                <a:gd name="T92" fmla="*/ 1 w 12"/>
                <a:gd name="T93" fmla="*/ 7 h 29"/>
                <a:gd name="T94" fmla="*/ 1 w 12"/>
                <a:gd name="T95" fmla="*/ 7 h 29"/>
                <a:gd name="T96" fmla="*/ 1 w 12"/>
                <a:gd name="T97" fmla="*/ 7 h 29"/>
                <a:gd name="T98" fmla="*/ 1 w 12"/>
                <a:gd name="T99" fmla="*/ 7 h 29"/>
                <a:gd name="T100" fmla="*/ 1 w 12"/>
                <a:gd name="T101" fmla="*/ 7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29"/>
                <a:gd name="T155" fmla="*/ 12 w 12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29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2" y="10"/>
                  </a:lnTo>
                  <a:lnTo>
                    <a:pt x="12" y="20"/>
                  </a:lnTo>
                  <a:lnTo>
                    <a:pt x="12" y="29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81" name="Freeform 646"/>
            <p:cNvSpPr>
              <a:spLocks/>
            </p:cNvSpPr>
            <p:nvPr/>
          </p:nvSpPr>
          <p:spPr bwMode="auto">
            <a:xfrm rot="-5388437">
              <a:off x="4437" y="2778"/>
              <a:ext cx="8" cy="18"/>
            </a:xfrm>
            <a:custGeom>
              <a:avLst/>
              <a:gdLst>
                <a:gd name="T0" fmla="*/ 0 w 11"/>
                <a:gd name="T1" fmla="*/ 0 h 20"/>
                <a:gd name="T2" fmla="*/ 0 w 11"/>
                <a:gd name="T3" fmla="*/ 0 h 20"/>
                <a:gd name="T4" fmla="*/ 0 w 11"/>
                <a:gd name="T5" fmla="*/ 0 h 20"/>
                <a:gd name="T6" fmla="*/ 0 w 11"/>
                <a:gd name="T7" fmla="*/ 0 h 20"/>
                <a:gd name="T8" fmla="*/ 0 w 11"/>
                <a:gd name="T9" fmla="*/ 0 h 20"/>
                <a:gd name="T10" fmla="*/ 0 w 11"/>
                <a:gd name="T11" fmla="*/ 0 h 20"/>
                <a:gd name="T12" fmla="*/ 0 w 11"/>
                <a:gd name="T13" fmla="*/ 0 h 20"/>
                <a:gd name="T14" fmla="*/ 0 w 11"/>
                <a:gd name="T15" fmla="*/ 0 h 20"/>
                <a:gd name="T16" fmla="*/ 0 w 11"/>
                <a:gd name="T17" fmla="*/ 0 h 20"/>
                <a:gd name="T18" fmla="*/ 0 w 11"/>
                <a:gd name="T19" fmla="*/ 0 h 20"/>
                <a:gd name="T20" fmla="*/ 0 w 11"/>
                <a:gd name="T21" fmla="*/ 0 h 20"/>
                <a:gd name="T22" fmla="*/ 0 w 11"/>
                <a:gd name="T23" fmla="*/ 0 h 20"/>
                <a:gd name="T24" fmla="*/ 0 w 11"/>
                <a:gd name="T25" fmla="*/ 0 h 20"/>
                <a:gd name="T26" fmla="*/ 0 w 11"/>
                <a:gd name="T27" fmla="*/ 0 h 20"/>
                <a:gd name="T28" fmla="*/ 0 w 11"/>
                <a:gd name="T29" fmla="*/ 0 h 20"/>
                <a:gd name="T30" fmla="*/ 0 w 11"/>
                <a:gd name="T31" fmla="*/ 0 h 20"/>
                <a:gd name="T32" fmla="*/ 0 w 11"/>
                <a:gd name="T33" fmla="*/ 0 h 20"/>
                <a:gd name="T34" fmla="*/ 0 w 11"/>
                <a:gd name="T35" fmla="*/ 0 h 20"/>
                <a:gd name="T36" fmla="*/ 0 w 11"/>
                <a:gd name="T37" fmla="*/ 0 h 20"/>
                <a:gd name="T38" fmla="*/ 0 w 11"/>
                <a:gd name="T39" fmla="*/ 5 h 20"/>
                <a:gd name="T40" fmla="*/ 0 w 11"/>
                <a:gd name="T41" fmla="*/ 5 h 20"/>
                <a:gd name="T42" fmla="*/ 0 w 11"/>
                <a:gd name="T43" fmla="*/ 5 h 20"/>
                <a:gd name="T44" fmla="*/ 0 w 11"/>
                <a:gd name="T45" fmla="*/ 5 h 20"/>
                <a:gd name="T46" fmla="*/ 0 w 11"/>
                <a:gd name="T47" fmla="*/ 5 h 20"/>
                <a:gd name="T48" fmla="*/ 0 w 11"/>
                <a:gd name="T49" fmla="*/ 5 h 20"/>
                <a:gd name="T50" fmla="*/ 0 w 11"/>
                <a:gd name="T51" fmla="*/ 5 h 20"/>
                <a:gd name="T52" fmla="*/ 0 w 11"/>
                <a:gd name="T53" fmla="*/ 5 h 20"/>
                <a:gd name="T54" fmla="*/ 0 w 11"/>
                <a:gd name="T55" fmla="*/ 5 h 20"/>
                <a:gd name="T56" fmla="*/ 0 w 11"/>
                <a:gd name="T57" fmla="*/ 5 h 20"/>
                <a:gd name="T58" fmla="*/ 0 w 11"/>
                <a:gd name="T59" fmla="*/ 5 h 20"/>
                <a:gd name="T60" fmla="*/ 0 w 11"/>
                <a:gd name="T61" fmla="*/ 5 h 20"/>
                <a:gd name="T62" fmla="*/ 0 w 11"/>
                <a:gd name="T63" fmla="*/ 5 h 20"/>
                <a:gd name="T64" fmla="*/ 0 w 11"/>
                <a:gd name="T65" fmla="*/ 5 h 20"/>
                <a:gd name="T66" fmla="*/ 0 w 11"/>
                <a:gd name="T67" fmla="*/ 5 h 20"/>
                <a:gd name="T68" fmla="*/ 0 w 11"/>
                <a:gd name="T69" fmla="*/ 5 h 20"/>
                <a:gd name="T70" fmla="*/ 1 w 11"/>
                <a:gd name="T71" fmla="*/ 5 h 20"/>
                <a:gd name="T72" fmla="*/ 1 w 11"/>
                <a:gd name="T73" fmla="*/ 5 h 20"/>
                <a:gd name="T74" fmla="*/ 1 w 11"/>
                <a:gd name="T75" fmla="*/ 5 h 20"/>
                <a:gd name="T76" fmla="*/ 1 w 11"/>
                <a:gd name="T77" fmla="*/ 5 h 20"/>
                <a:gd name="T78" fmla="*/ 1 w 11"/>
                <a:gd name="T79" fmla="*/ 5 h 20"/>
                <a:gd name="T80" fmla="*/ 1 w 11"/>
                <a:gd name="T81" fmla="*/ 5 h 20"/>
                <a:gd name="T82" fmla="*/ 1 w 11"/>
                <a:gd name="T83" fmla="*/ 5 h 20"/>
                <a:gd name="T84" fmla="*/ 1 w 11"/>
                <a:gd name="T85" fmla="*/ 5 h 20"/>
                <a:gd name="T86" fmla="*/ 1 w 11"/>
                <a:gd name="T87" fmla="*/ 5 h 20"/>
                <a:gd name="T88" fmla="*/ 1 w 11"/>
                <a:gd name="T89" fmla="*/ 5 h 20"/>
                <a:gd name="T90" fmla="*/ 1 w 11"/>
                <a:gd name="T91" fmla="*/ 5 h 20"/>
                <a:gd name="T92" fmla="*/ 1 w 11"/>
                <a:gd name="T93" fmla="*/ 5 h 20"/>
                <a:gd name="T94" fmla="*/ 1 w 11"/>
                <a:gd name="T95" fmla="*/ 5 h 20"/>
                <a:gd name="T96" fmla="*/ 1 w 11"/>
                <a:gd name="T97" fmla="*/ 5 h 20"/>
                <a:gd name="T98" fmla="*/ 1 w 11"/>
                <a:gd name="T99" fmla="*/ 5 h 20"/>
                <a:gd name="T100" fmla="*/ 1 w 11"/>
                <a:gd name="T101" fmla="*/ 5 h 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20"/>
                <a:gd name="T155" fmla="*/ 11 w 11"/>
                <a:gd name="T156" fmla="*/ 20 h 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2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1" y="10"/>
                  </a:lnTo>
                  <a:lnTo>
                    <a:pt x="11" y="2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82" name="Freeform 647"/>
            <p:cNvSpPr>
              <a:spLocks/>
            </p:cNvSpPr>
            <p:nvPr/>
          </p:nvSpPr>
          <p:spPr bwMode="auto">
            <a:xfrm rot="-5388437">
              <a:off x="4458" y="2773"/>
              <a:ext cx="1" cy="18"/>
            </a:xfrm>
            <a:custGeom>
              <a:avLst/>
              <a:gdLst>
                <a:gd name="T0" fmla="*/ 0 w 1"/>
                <a:gd name="T1" fmla="*/ 0 h 19"/>
                <a:gd name="T2" fmla="*/ 0 w 1"/>
                <a:gd name="T3" fmla="*/ 0 h 19"/>
                <a:gd name="T4" fmla="*/ 0 w 1"/>
                <a:gd name="T5" fmla="*/ 0 h 19"/>
                <a:gd name="T6" fmla="*/ 0 w 1"/>
                <a:gd name="T7" fmla="*/ 0 h 19"/>
                <a:gd name="T8" fmla="*/ 0 w 1"/>
                <a:gd name="T9" fmla="*/ 0 h 19"/>
                <a:gd name="T10" fmla="*/ 0 w 1"/>
                <a:gd name="T11" fmla="*/ 0 h 19"/>
                <a:gd name="T12" fmla="*/ 0 w 1"/>
                <a:gd name="T13" fmla="*/ 0 h 19"/>
                <a:gd name="T14" fmla="*/ 0 w 1"/>
                <a:gd name="T15" fmla="*/ 0 h 19"/>
                <a:gd name="T16" fmla="*/ 0 w 1"/>
                <a:gd name="T17" fmla="*/ 0 h 19"/>
                <a:gd name="T18" fmla="*/ 0 w 1"/>
                <a:gd name="T19" fmla="*/ 0 h 19"/>
                <a:gd name="T20" fmla="*/ 0 w 1"/>
                <a:gd name="T21" fmla="*/ 0 h 19"/>
                <a:gd name="T22" fmla="*/ 0 w 1"/>
                <a:gd name="T23" fmla="*/ 0 h 19"/>
                <a:gd name="T24" fmla="*/ 0 w 1"/>
                <a:gd name="T25" fmla="*/ 0 h 19"/>
                <a:gd name="T26" fmla="*/ 0 w 1"/>
                <a:gd name="T27" fmla="*/ 0 h 19"/>
                <a:gd name="T28" fmla="*/ 0 w 1"/>
                <a:gd name="T29" fmla="*/ 9 h 19"/>
                <a:gd name="T30" fmla="*/ 0 w 1"/>
                <a:gd name="T31" fmla="*/ 9 h 19"/>
                <a:gd name="T32" fmla="*/ 0 w 1"/>
                <a:gd name="T33" fmla="*/ 9 h 19"/>
                <a:gd name="T34" fmla="*/ 0 w 1"/>
                <a:gd name="T35" fmla="*/ 9 h 19"/>
                <a:gd name="T36" fmla="*/ 0 w 1"/>
                <a:gd name="T37" fmla="*/ 9 h 19"/>
                <a:gd name="T38" fmla="*/ 0 w 1"/>
                <a:gd name="T39" fmla="*/ 9 h 19"/>
                <a:gd name="T40" fmla="*/ 0 w 1"/>
                <a:gd name="T41" fmla="*/ 9 h 19"/>
                <a:gd name="T42" fmla="*/ 0 w 1"/>
                <a:gd name="T43" fmla="*/ 9 h 19"/>
                <a:gd name="T44" fmla="*/ 0 w 1"/>
                <a:gd name="T45" fmla="*/ 9 h 19"/>
                <a:gd name="T46" fmla="*/ 0 w 1"/>
                <a:gd name="T47" fmla="*/ 9 h 19"/>
                <a:gd name="T48" fmla="*/ 0 w 1"/>
                <a:gd name="T49" fmla="*/ 9 h 19"/>
                <a:gd name="T50" fmla="*/ 0 w 1"/>
                <a:gd name="T51" fmla="*/ 9 h 19"/>
                <a:gd name="T52" fmla="*/ 0 w 1"/>
                <a:gd name="T53" fmla="*/ 9 h 19"/>
                <a:gd name="T54" fmla="*/ 0 w 1"/>
                <a:gd name="T55" fmla="*/ 9 h 19"/>
                <a:gd name="T56" fmla="*/ 0 w 1"/>
                <a:gd name="T57" fmla="*/ 9 h 19"/>
                <a:gd name="T58" fmla="*/ 0 w 1"/>
                <a:gd name="T59" fmla="*/ 9 h 19"/>
                <a:gd name="T60" fmla="*/ 0 w 1"/>
                <a:gd name="T61" fmla="*/ 9 h 19"/>
                <a:gd name="T62" fmla="*/ 0 w 1"/>
                <a:gd name="T63" fmla="*/ 9 h 19"/>
                <a:gd name="T64" fmla="*/ 0 w 1"/>
                <a:gd name="T65" fmla="*/ 9 h 19"/>
                <a:gd name="T66" fmla="*/ 0 w 1"/>
                <a:gd name="T67" fmla="*/ 9 h 19"/>
                <a:gd name="T68" fmla="*/ 0 w 1"/>
                <a:gd name="T69" fmla="*/ 9 h 19"/>
                <a:gd name="T70" fmla="*/ 0 w 1"/>
                <a:gd name="T71" fmla="*/ 9 h 19"/>
                <a:gd name="T72" fmla="*/ 0 w 1"/>
                <a:gd name="T73" fmla="*/ 9 h 19"/>
                <a:gd name="T74" fmla="*/ 0 w 1"/>
                <a:gd name="T75" fmla="*/ 9 h 19"/>
                <a:gd name="T76" fmla="*/ 0 w 1"/>
                <a:gd name="T77" fmla="*/ 9 h 19"/>
                <a:gd name="T78" fmla="*/ 0 w 1"/>
                <a:gd name="T79" fmla="*/ 9 h 19"/>
                <a:gd name="T80" fmla="*/ 0 w 1"/>
                <a:gd name="T81" fmla="*/ 9 h 19"/>
                <a:gd name="T82" fmla="*/ 0 w 1"/>
                <a:gd name="T83" fmla="*/ 9 h 19"/>
                <a:gd name="T84" fmla="*/ 0 w 1"/>
                <a:gd name="T85" fmla="*/ 9 h 19"/>
                <a:gd name="T86" fmla="*/ 0 w 1"/>
                <a:gd name="T87" fmla="*/ 9 h 19"/>
                <a:gd name="T88" fmla="*/ 0 w 1"/>
                <a:gd name="T89" fmla="*/ 9 h 19"/>
                <a:gd name="T90" fmla="*/ 0 w 1"/>
                <a:gd name="T91" fmla="*/ 9 h 19"/>
                <a:gd name="T92" fmla="*/ 0 w 1"/>
                <a:gd name="T93" fmla="*/ 9 h 19"/>
                <a:gd name="T94" fmla="*/ 0 w 1"/>
                <a:gd name="T95" fmla="*/ 9 h 19"/>
                <a:gd name="T96" fmla="*/ 0 w 1"/>
                <a:gd name="T97" fmla="*/ 9 h 19"/>
                <a:gd name="T98" fmla="*/ 0 w 1"/>
                <a:gd name="T99" fmla="*/ 9 h 1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"/>
                <a:gd name="T151" fmla="*/ 0 h 19"/>
                <a:gd name="T152" fmla="*/ 1 w 1"/>
                <a:gd name="T153" fmla="*/ 19 h 1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" h="19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19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83" name="Freeform 648"/>
            <p:cNvSpPr>
              <a:spLocks/>
            </p:cNvSpPr>
            <p:nvPr/>
          </p:nvSpPr>
          <p:spPr bwMode="auto">
            <a:xfrm rot="-5388437">
              <a:off x="4468" y="2773"/>
              <a:ext cx="9" cy="9"/>
            </a:xfrm>
            <a:custGeom>
              <a:avLst/>
              <a:gdLst>
                <a:gd name="T0" fmla="*/ 0 w 12"/>
                <a:gd name="T1" fmla="*/ 0 h 10"/>
                <a:gd name="T2" fmla="*/ 2 w 12"/>
                <a:gd name="T3" fmla="*/ 0 h 10"/>
                <a:gd name="T4" fmla="*/ 2 w 12"/>
                <a:gd name="T5" fmla="*/ 0 h 10"/>
                <a:gd name="T6" fmla="*/ 2 w 12"/>
                <a:gd name="T7" fmla="*/ 0 h 10"/>
                <a:gd name="T8" fmla="*/ 2 w 12"/>
                <a:gd name="T9" fmla="*/ 0 h 10"/>
                <a:gd name="T10" fmla="*/ 2 w 12"/>
                <a:gd name="T11" fmla="*/ 0 h 10"/>
                <a:gd name="T12" fmla="*/ 2 w 12"/>
                <a:gd name="T13" fmla="*/ 0 h 10"/>
                <a:gd name="T14" fmla="*/ 2 w 12"/>
                <a:gd name="T15" fmla="*/ 0 h 10"/>
                <a:gd name="T16" fmla="*/ 2 w 12"/>
                <a:gd name="T17" fmla="*/ 0 h 10"/>
                <a:gd name="T18" fmla="*/ 2 w 12"/>
                <a:gd name="T19" fmla="*/ 0 h 10"/>
                <a:gd name="T20" fmla="*/ 2 w 12"/>
                <a:gd name="T21" fmla="*/ 0 h 10"/>
                <a:gd name="T22" fmla="*/ 2 w 12"/>
                <a:gd name="T23" fmla="*/ 0 h 10"/>
                <a:gd name="T24" fmla="*/ 2 w 12"/>
                <a:gd name="T25" fmla="*/ 0 h 10"/>
                <a:gd name="T26" fmla="*/ 2 w 12"/>
                <a:gd name="T27" fmla="*/ 0 h 10"/>
                <a:gd name="T28" fmla="*/ 2 w 12"/>
                <a:gd name="T29" fmla="*/ 0 h 10"/>
                <a:gd name="T30" fmla="*/ 2 w 12"/>
                <a:gd name="T31" fmla="*/ 0 h 10"/>
                <a:gd name="T32" fmla="*/ 2 w 12"/>
                <a:gd name="T33" fmla="*/ 0 h 10"/>
                <a:gd name="T34" fmla="*/ 2 w 12"/>
                <a:gd name="T35" fmla="*/ 0 h 10"/>
                <a:gd name="T36" fmla="*/ 2 w 12"/>
                <a:gd name="T37" fmla="*/ 0 h 10"/>
                <a:gd name="T38" fmla="*/ 2 w 12"/>
                <a:gd name="T39" fmla="*/ 0 h 10"/>
                <a:gd name="T40" fmla="*/ 2 w 12"/>
                <a:gd name="T41" fmla="*/ 5 h 10"/>
                <a:gd name="T42" fmla="*/ 2 w 12"/>
                <a:gd name="T43" fmla="*/ 5 h 10"/>
                <a:gd name="T44" fmla="*/ 2 w 12"/>
                <a:gd name="T45" fmla="*/ 5 h 10"/>
                <a:gd name="T46" fmla="*/ 2 w 12"/>
                <a:gd name="T47" fmla="*/ 5 h 10"/>
                <a:gd name="T48" fmla="*/ 2 w 12"/>
                <a:gd name="T49" fmla="*/ 5 h 10"/>
                <a:gd name="T50" fmla="*/ 2 w 12"/>
                <a:gd name="T51" fmla="*/ 5 h 10"/>
                <a:gd name="T52" fmla="*/ 2 w 12"/>
                <a:gd name="T53" fmla="*/ 5 h 10"/>
                <a:gd name="T54" fmla="*/ 2 w 12"/>
                <a:gd name="T55" fmla="*/ 5 h 10"/>
                <a:gd name="T56" fmla="*/ 2 w 12"/>
                <a:gd name="T57" fmla="*/ 5 h 10"/>
                <a:gd name="T58" fmla="*/ 2 w 12"/>
                <a:gd name="T59" fmla="*/ 5 h 10"/>
                <a:gd name="T60" fmla="*/ 2 w 12"/>
                <a:gd name="T61" fmla="*/ 5 h 10"/>
                <a:gd name="T62" fmla="*/ 2 w 12"/>
                <a:gd name="T63" fmla="*/ 5 h 10"/>
                <a:gd name="T64" fmla="*/ 2 w 12"/>
                <a:gd name="T65" fmla="*/ 5 h 10"/>
                <a:gd name="T66" fmla="*/ 2 w 12"/>
                <a:gd name="T67" fmla="*/ 5 h 10"/>
                <a:gd name="T68" fmla="*/ 2 w 12"/>
                <a:gd name="T69" fmla="*/ 5 h 10"/>
                <a:gd name="T70" fmla="*/ 2 w 12"/>
                <a:gd name="T71" fmla="*/ 5 h 10"/>
                <a:gd name="T72" fmla="*/ 2 w 12"/>
                <a:gd name="T73" fmla="*/ 5 h 10"/>
                <a:gd name="T74" fmla="*/ 2 w 12"/>
                <a:gd name="T75" fmla="*/ 5 h 10"/>
                <a:gd name="T76" fmla="*/ 2 w 12"/>
                <a:gd name="T77" fmla="*/ 5 h 10"/>
                <a:gd name="T78" fmla="*/ 2 w 12"/>
                <a:gd name="T79" fmla="*/ 5 h 10"/>
                <a:gd name="T80" fmla="*/ 2 w 12"/>
                <a:gd name="T81" fmla="*/ 5 h 10"/>
                <a:gd name="T82" fmla="*/ 2 w 12"/>
                <a:gd name="T83" fmla="*/ 5 h 10"/>
                <a:gd name="T84" fmla="*/ 2 w 12"/>
                <a:gd name="T85" fmla="*/ 5 h 10"/>
                <a:gd name="T86" fmla="*/ 2 w 12"/>
                <a:gd name="T87" fmla="*/ 5 h 10"/>
                <a:gd name="T88" fmla="*/ 2 w 12"/>
                <a:gd name="T89" fmla="*/ 5 h 10"/>
                <a:gd name="T90" fmla="*/ 2 w 12"/>
                <a:gd name="T91" fmla="*/ 5 h 10"/>
                <a:gd name="T92" fmla="*/ 2 w 12"/>
                <a:gd name="T93" fmla="*/ 5 h 10"/>
                <a:gd name="T94" fmla="*/ 2 w 12"/>
                <a:gd name="T95" fmla="*/ 5 h 10"/>
                <a:gd name="T96" fmla="*/ 2 w 12"/>
                <a:gd name="T97" fmla="*/ 5 h 10"/>
                <a:gd name="T98" fmla="*/ 2 w 12"/>
                <a:gd name="T99" fmla="*/ 5 h 1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10"/>
                <a:gd name="T152" fmla="*/ 12 w 12"/>
                <a:gd name="T153" fmla="*/ 10 h 1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10">
                  <a:moveTo>
                    <a:pt x="0" y="0"/>
                  </a:moveTo>
                  <a:lnTo>
                    <a:pt x="12" y="0"/>
                  </a:lnTo>
                  <a:lnTo>
                    <a:pt x="12" y="1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84" name="Freeform 649"/>
            <p:cNvSpPr>
              <a:spLocks/>
            </p:cNvSpPr>
            <p:nvPr/>
          </p:nvSpPr>
          <p:spPr bwMode="auto">
            <a:xfrm rot="-5388437">
              <a:off x="4478" y="2765"/>
              <a:ext cx="8" cy="9"/>
            </a:xfrm>
            <a:custGeom>
              <a:avLst/>
              <a:gdLst>
                <a:gd name="T0" fmla="*/ 0 w 11"/>
                <a:gd name="T1" fmla="*/ 0 h 10"/>
                <a:gd name="T2" fmla="*/ 0 w 11"/>
                <a:gd name="T3" fmla="*/ 0 h 10"/>
                <a:gd name="T4" fmla="*/ 0 w 11"/>
                <a:gd name="T5" fmla="*/ 0 h 10"/>
                <a:gd name="T6" fmla="*/ 0 w 11"/>
                <a:gd name="T7" fmla="*/ 0 h 10"/>
                <a:gd name="T8" fmla="*/ 0 w 11"/>
                <a:gd name="T9" fmla="*/ 0 h 10"/>
                <a:gd name="T10" fmla="*/ 0 w 11"/>
                <a:gd name="T11" fmla="*/ 0 h 10"/>
                <a:gd name="T12" fmla="*/ 0 w 11"/>
                <a:gd name="T13" fmla="*/ 5 h 10"/>
                <a:gd name="T14" fmla="*/ 0 w 11"/>
                <a:gd name="T15" fmla="*/ 5 h 10"/>
                <a:gd name="T16" fmla="*/ 0 w 11"/>
                <a:gd name="T17" fmla="*/ 5 h 10"/>
                <a:gd name="T18" fmla="*/ 0 w 11"/>
                <a:gd name="T19" fmla="*/ 5 h 10"/>
                <a:gd name="T20" fmla="*/ 0 w 11"/>
                <a:gd name="T21" fmla="*/ 5 h 10"/>
                <a:gd name="T22" fmla="*/ 0 w 11"/>
                <a:gd name="T23" fmla="*/ 5 h 10"/>
                <a:gd name="T24" fmla="*/ 0 w 11"/>
                <a:gd name="T25" fmla="*/ 5 h 10"/>
                <a:gd name="T26" fmla="*/ 0 w 11"/>
                <a:gd name="T27" fmla="*/ 5 h 10"/>
                <a:gd name="T28" fmla="*/ 0 w 11"/>
                <a:gd name="T29" fmla="*/ 5 h 10"/>
                <a:gd name="T30" fmla="*/ 0 w 11"/>
                <a:gd name="T31" fmla="*/ 5 h 10"/>
                <a:gd name="T32" fmla="*/ 0 w 11"/>
                <a:gd name="T33" fmla="*/ 5 h 10"/>
                <a:gd name="T34" fmla="*/ 0 w 11"/>
                <a:gd name="T35" fmla="*/ 5 h 10"/>
                <a:gd name="T36" fmla="*/ 0 w 11"/>
                <a:gd name="T37" fmla="*/ 5 h 10"/>
                <a:gd name="T38" fmla="*/ 1 w 11"/>
                <a:gd name="T39" fmla="*/ 5 h 10"/>
                <a:gd name="T40" fmla="*/ 1 w 11"/>
                <a:gd name="T41" fmla="*/ 5 h 10"/>
                <a:gd name="T42" fmla="*/ 1 w 11"/>
                <a:gd name="T43" fmla="*/ 5 h 10"/>
                <a:gd name="T44" fmla="*/ 1 w 11"/>
                <a:gd name="T45" fmla="*/ 5 h 10"/>
                <a:gd name="T46" fmla="*/ 1 w 11"/>
                <a:gd name="T47" fmla="*/ 5 h 10"/>
                <a:gd name="T48" fmla="*/ 1 w 11"/>
                <a:gd name="T49" fmla="*/ 5 h 10"/>
                <a:gd name="T50" fmla="*/ 1 w 11"/>
                <a:gd name="T51" fmla="*/ 5 h 10"/>
                <a:gd name="T52" fmla="*/ 1 w 11"/>
                <a:gd name="T53" fmla="*/ 5 h 10"/>
                <a:gd name="T54" fmla="*/ 1 w 11"/>
                <a:gd name="T55" fmla="*/ 5 h 10"/>
                <a:gd name="T56" fmla="*/ 1 w 11"/>
                <a:gd name="T57" fmla="*/ 5 h 10"/>
                <a:gd name="T58" fmla="*/ 1 w 11"/>
                <a:gd name="T59" fmla="*/ 5 h 10"/>
                <a:gd name="T60" fmla="*/ 1 w 11"/>
                <a:gd name="T61" fmla="*/ 5 h 10"/>
                <a:gd name="T62" fmla="*/ 1 w 11"/>
                <a:gd name="T63" fmla="*/ 5 h 10"/>
                <a:gd name="T64" fmla="*/ 1 w 11"/>
                <a:gd name="T65" fmla="*/ 5 h 10"/>
                <a:gd name="T66" fmla="*/ 1 w 11"/>
                <a:gd name="T67" fmla="*/ 5 h 10"/>
                <a:gd name="T68" fmla="*/ 1 w 11"/>
                <a:gd name="T69" fmla="*/ 5 h 10"/>
                <a:gd name="T70" fmla="*/ 1 w 11"/>
                <a:gd name="T71" fmla="*/ 5 h 10"/>
                <a:gd name="T72" fmla="*/ 1 w 11"/>
                <a:gd name="T73" fmla="*/ 5 h 10"/>
                <a:gd name="T74" fmla="*/ 1 w 11"/>
                <a:gd name="T75" fmla="*/ 5 h 10"/>
                <a:gd name="T76" fmla="*/ 1 w 11"/>
                <a:gd name="T77" fmla="*/ 5 h 10"/>
                <a:gd name="T78" fmla="*/ 1 w 11"/>
                <a:gd name="T79" fmla="*/ 5 h 10"/>
                <a:gd name="T80" fmla="*/ 1 w 11"/>
                <a:gd name="T81" fmla="*/ 5 h 10"/>
                <a:gd name="T82" fmla="*/ 1 w 11"/>
                <a:gd name="T83" fmla="*/ 5 h 10"/>
                <a:gd name="T84" fmla="*/ 1 w 11"/>
                <a:gd name="T85" fmla="*/ 5 h 10"/>
                <a:gd name="T86" fmla="*/ 1 w 11"/>
                <a:gd name="T87" fmla="*/ 5 h 10"/>
                <a:gd name="T88" fmla="*/ 1 w 11"/>
                <a:gd name="T89" fmla="*/ 5 h 10"/>
                <a:gd name="T90" fmla="*/ 1 w 11"/>
                <a:gd name="T91" fmla="*/ 5 h 10"/>
                <a:gd name="T92" fmla="*/ 1 w 11"/>
                <a:gd name="T93" fmla="*/ 5 h 10"/>
                <a:gd name="T94" fmla="*/ 1 w 11"/>
                <a:gd name="T95" fmla="*/ 5 h 10"/>
                <a:gd name="T96" fmla="*/ 1 w 11"/>
                <a:gd name="T97" fmla="*/ 5 h 10"/>
                <a:gd name="T98" fmla="*/ 1 w 11"/>
                <a:gd name="T99" fmla="*/ 5 h 10"/>
                <a:gd name="T100" fmla="*/ 1 w 11"/>
                <a:gd name="T101" fmla="*/ 5 h 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10"/>
                <a:gd name="T155" fmla="*/ 11 w 11"/>
                <a:gd name="T156" fmla="*/ 10 h 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1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1" y="1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85" name="Freeform 650"/>
            <p:cNvSpPr>
              <a:spLocks/>
            </p:cNvSpPr>
            <p:nvPr/>
          </p:nvSpPr>
          <p:spPr bwMode="auto">
            <a:xfrm rot="-5388437">
              <a:off x="4487" y="2757"/>
              <a:ext cx="8" cy="9"/>
            </a:xfrm>
            <a:custGeom>
              <a:avLst/>
              <a:gdLst>
                <a:gd name="T0" fmla="*/ 0 w 12"/>
                <a:gd name="T1" fmla="*/ 0 h 10"/>
                <a:gd name="T2" fmla="*/ 0 w 12"/>
                <a:gd name="T3" fmla="*/ 0 h 10"/>
                <a:gd name="T4" fmla="*/ 0 w 12"/>
                <a:gd name="T5" fmla="*/ 0 h 10"/>
                <a:gd name="T6" fmla="*/ 0 w 12"/>
                <a:gd name="T7" fmla="*/ 0 h 10"/>
                <a:gd name="T8" fmla="*/ 0 w 12"/>
                <a:gd name="T9" fmla="*/ 0 h 10"/>
                <a:gd name="T10" fmla="*/ 0 w 12"/>
                <a:gd name="T11" fmla="*/ 5 h 10"/>
                <a:gd name="T12" fmla="*/ 0 w 12"/>
                <a:gd name="T13" fmla="*/ 5 h 10"/>
                <a:gd name="T14" fmla="*/ 0 w 12"/>
                <a:gd name="T15" fmla="*/ 5 h 10"/>
                <a:gd name="T16" fmla="*/ 0 w 12"/>
                <a:gd name="T17" fmla="*/ 5 h 10"/>
                <a:gd name="T18" fmla="*/ 0 w 12"/>
                <a:gd name="T19" fmla="*/ 5 h 10"/>
                <a:gd name="T20" fmla="*/ 0 w 12"/>
                <a:gd name="T21" fmla="*/ 5 h 10"/>
                <a:gd name="T22" fmla="*/ 0 w 12"/>
                <a:gd name="T23" fmla="*/ 5 h 10"/>
                <a:gd name="T24" fmla="*/ 0 w 12"/>
                <a:gd name="T25" fmla="*/ 5 h 10"/>
                <a:gd name="T26" fmla="*/ 0 w 12"/>
                <a:gd name="T27" fmla="*/ 5 h 10"/>
                <a:gd name="T28" fmla="*/ 0 w 12"/>
                <a:gd name="T29" fmla="*/ 5 h 10"/>
                <a:gd name="T30" fmla="*/ 0 w 12"/>
                <a:gd name="T31" fmla="*/ 5 h 10"/>
                <a:gd name="T32" fmla="*/ 0 w 12"/>
                <a:gd name="T33" fmla="*/ 5 h 10"/>
                <a:gd name="T34" fmla="*/ 0 w 12"/>
                <a:gd name="T35" fmla="*/ 5 h 10"/>
                <a:gd name="T36" fmla="*/ 0 w 12"/>
                <a:gd name="T37" fmla="*/ 5 h 10"/>
                <a:gd name="T38" fmla="*/ 0 w 12"/>
                <a:gd name="T39" fmla="*/ 5 h 10"/>
                <a:gd name="T40" fmla="*/ 0 w 12"/>
                <a:gd name="T41" fmla="*/ 5 h 10"/>
                <a:gd name="T42" fmla="*/ 0 w 12"/>
                <a:gd name="T43" fmla="*/ 5 h 10"/>
                <a:gd name="T44" fmla="*/ 0 w 12"/>
                <a:gd name="T45" fmla="*/ 5 h 10"/>
                <a:gd name="T46" fmla="*/ 0 w 12"/>
                <a:gd name="T47" fmla="*/ 5 h 10"/>
                <a:gd name="T48" fmla="*/ 0 w 12"/>
                <a:gd name="T49" fmla="*/ 5 h 10"/>
                <a:gd name="T50" fmla="*/ 0 w 12"/>
                <a:gd name="T51" fmla="*/ 5 h 10"/>
                <a:gd name="T52" fmla="*/ 0 w 12"/>
                <a:gd name="T53" fmla="*/ 5 h 10"/>
                <a:gd name="T54" fmla="*/ 0 w 12"/>
                <a:gd name="T55" fmla="*/ 5 h 10"/>
                <a:gd name="T56" fmla="*/ 0 w 12"/>
                <a:gd name="T57" fmla="*/ 5 h 10"/>
                <a:gd name="T58" fmla="*/ 0 w 12"/>
                <a:gd name="T59" fmla="*/ 5 h 10"/>
                <a:gd name="T60" fmla="*/ 0 w 12"/>
                <a:gd name="T61" fmla="*/ 5 h 10"/>
                <a:gd name="T62" fmla="*/ 0 w 12"/>
                <a:gd name="T63" fmla="*/ 5 h 10"/>
                <a:gd name="T64" fmla="*/ 0 w 12"/>
                <a:gd name="T65" fmla="*/ 5 h 10"/>
                <a:gd name="T66" fmla="*/ 0 w 12"/>
                <a:gd name="T67" fmla="*/ 5 h 10"/>
                <a:gd name="T68" fmla="*/ 0 w 12"/>
                <a:gd name="T69" fmla="*/ 5 h 10"/>
                <a:gd name="T70" fmla="*/ 0 w 12"/>
                <a:gd name="T71" fmla="*/ 5 h 10"/>
                <a:gd name="T72" fmla="*/ 1 w 12"/>
                <a:gd name="T73" fmla="*/ 5 h 10"/>
                <a:gd name="T74" fmla="*/ 1 w 12"/>
                <a:gd name="T75" fmla="*/ 5 h 10"/>
                <a:gd name="T76" fmla="*/ 1 w 12"/>
                <a:gd name="T77" fmla="*/ 5 h 10"/>
                <a:gd name="T78" fmla="*/ 1 w 12"/>
                <a:gd name="T79" fmla="*/ 5 h 10"/>
                <a:gd name="T80" fmla="*/ 1 w 12"/>
                <a:gd name="T81" fmla="*/ 5 h 10"/>
                <a:gd name="T82" fmla="*/ 1 w 12"/>
                <a:gd name="T83" fmla="*/ 5 h 10"/>
                <a:gd name="T84" fmla="*/ 1 w 12"/>
                <a:gd name="T85" fmla="*/ 5 h 10"/>
                <a:gd name="T86" fmla="*/ 1 w 12"/>
                <a:gd name="T87" fmla="*/ 5 h 10"/>
                <a:gd name="T88" fmla="*/ 1 w 12"/>
                <a:gd name="T89" fmla="*/ 5 h 10"/>
                <a:gd name="T90" fmla="*/ 1 w 12"/>
                <a:gd name="T91" fmla="*/ 5 h 10"/>
                <a:gd name="T92" fmla="*/ 1 w 12"/>
                <a:gd name="T93" fmla="*/ 5 h 10"/>
                <a:gd name="T94" fmla="*/ 1 w 12"/>
                <a:gd name="T95" fmla="*/ 5 h 10"/>
                <a:gd name="T96" fmla="*/ 1 w 12"/>
                <a:gd name="T97" fmla="*/ 5 h 10"/>
                <a:gd name="T98" fmla="*/ 1 w 12"/>
                <a:gd name="T99" fmla="*/ 5 h 10"/>
                <a:gd name="T100" fmla="*/ 1 w 12"/>
                <a:gd name="T101" fmla="*/ 5 h 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0"/>
                <a:gd name="T155" fmla="*/ 12 w 12"/>
                <a:gd name="T156" fmla="*/ 10 h 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12" y="1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86" name="Freeform 651"/>
            <p:cNvSpPr>
              <a:spLocks/>
            </p:cNvSpPr>
            <p:nvPr/>
          </p:nvSpPr>
          <p:spPr bwMode="auto">
            <a:xfrm rot="-5388437">
              <a:off x="4495" y="2756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w 1"/>
                <a:gd name="T21" fmla="*/ 0 h 1"/>
                <a:gd name="T22" fmla="*/ 0 w 1"/>
                <a:gd name="T23" fmla="*/ 0 h 1"/>
                <a:gd name="T24" fmla="*/ 0 w 1"/>
                <a:gd name="T25" fmla="*/ 0 h 1"/>
                <a:gd name="T26" fmla="*/ 0 w 1"/>
                <a:gd name="T27" fmla="*/ 0 h 1"/>
                <a:gd name="T28" fmla="*/ 0 w 1"/>
                <a:gd name="T29" fmla="*/ 0 h 1"/>
                <a:gd name="T30" fmla="*/ 0 w 1"/>
                <a:gd name="T31" fmla="*/ 0 h 1"/>
                <a:gd name="T32" fmla="*/ 0 w 1"/>
                <a:gd name="T33" fmla="*/ 0 h 1"/>
                <a:gd name="T34" fmla="*/ 0 w 1"/>
                <a:gd name="T35" fmla="*/ 0 h 1"/>
                <a:gd name="T36" fmla="*/ 0 w 1"/>
                <a:gd name="T37" fmla="*/ 0 h 1"/>
                <a:gd name="T38" fmla="*/ 0 w 1"/>
                <a:gd name="T39" fmla="*/ 0 h 1"/>
                <a:gd name="T40" fmla="*/ 0 w 1"/>
                <a:gd name="T41" fmla="*/ 0 h 1"/>
                <a:gd name="T42" fmla="*/ 0 w 1"/>
                <a:gd name="T43" fmla="*/ 0 h 1"/>
                <a:gd name="T44" fmla="*/ 0 w 1"/>
                <a:gd name="T45" fmla="*/ 0 h 1"/>
                <a:gd name="T46" fmla="*/ 0 w 1"/>
                <a:gd name="T47" fmla="*/ 0 h 1"/>
                <a:gd name="T48" fmla="*/ 0 w 1"/>
                <a:gd name="T49" fmla="*/ 0 h 1"/>
                <a:gd name="T50" fmla="*/ 0 w 1"/>
                <a:gd name="T51" fmla="*/ 0 h 1"/>
                <a:gd name="T52" fmla="*/ 0 w 1"/>
                <a:gd name="T53" fmla="*/ 0 h 1"/>
                <a:gd name="T54" fmla="*/ 0 w 1"/>
                <a:gd name="T55" fmla="*/ 0 h 1"/>
                <a:gd name="T56" fmla="*/ 0 w 1"/>
                <a:gd name="T57" fmla="*/ 0 h 1"/>
                <a:gd name="T58" fmla="*/ 0 w 1"/>
                <a:gd name="T59" fmla="*/ 0 h 1"/>
                <a:gd name="T60" fmla="*/ 0 w 1"/>
                <a:gd name="T61" fmla="*/ 0 h 1"/>
                <a:gd name="T62" fmla="*/ 0 w 1"/>
                <a:gd name="T63" fmla="*/ 0 h 1"/>
                <a:gd name="T64" fmla="*/ 0 w 1"/>
                <a:gd name="T65" fmla="*/ 0 h 1"/>
                <a:gd name="T66" fmla="*/ 0 w 1"/>
                <a:gd name="T67" fmla="*/ 0 h 1"/>
                <a:gd name="T68" fmla="*/ 0 w 1"/>
                <a:gd name="T69" fmla="*/ 0 h 1"/>
                <a:gd name="T70" fmla="*/ 0 w 1"/>
                <a:gd name="T71" fmla="*/ 0 h 1"/>
                <a:gd name="T72" fmla="*/ 0 w 1"/>
                <a:gd name="T73" fmla="*/ 0 h 1"/>
                <a:gd name="T74" fmla="*/ 0 w 1"/>
                <a:gd name="T75" fmla="*/ 0 h 1"/>
                <a:gd name="T76" fmla="*/ 0 w 1"/>
                <a:gd name="T77" fmla="*/ 0 h 1"/>
                <a:gd name="T78" fmla="*/ 0 w 1"/>
                <a:gd name="T79" fmla="*/ 0 h 1"/>
                <a:gd name="T80" fmla="*/ 0 w 1"/>
                <a:gd name="T81" fmla="*/ 0 h 1"/>
                <a:gd name="T82" fmla="*/ 0 w 1"/>
                <a:gd name="T83" fmla="*/ 0 h 1"/>
                <a:gd name="T84" fmla="*/ 0 w 1"/>
                <a:gd name="T85" fmla="*/ 0 h 1"/>
                <a:gd name="T86" fmla="*/ 0 w 1"/>
                <a:gd name="T87" fmla="*/ 0 h 1"/>
                <a:gd name="T88" fmla="*/ 0 w 1"/>
                <a:gd name="T89" fmla="*/ 0 h 1"/>
                <a:gd name="T90" fmla="*/ 0 w 1"/>
                <a:gd name="T91" fmla="*/ 0 h 1"/>
                <a:gd name="T92" fmla="*/ 0 w 1"/>
                <a:gd name="T93" fmla="*/ 0 h 1"/>
                <a:gd name="T94" fmla="*/ 0 w 1"/>
                <a:gd name="T95" fmla="*/ 0 h 1"/>
                <a:gd name="T96" fmla="*/ 0 w 1"/>
                <a:gd name="T97" fmla="*/ 0 h 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"/>
                <a:gd name="T148" fmla="*/ 0 h 1"/>
                <a:gd name="T149" fmla="*/ 1 w 1"/>
                <a:gd name="T150" fmla="*/ 1 h 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87" name="Freeform 652"/>
            <p:cNvSpPr>
              <a:spLocks/>
            </p:cNvSpPr>
            <p:nvPr/>
          </p:nvSpPr>
          <p:spPr bwMode="auto">
            <a:xfrm rot="-5388437">
              <a:off x="4492" y="2753"/>
              <a:ext cx="8" cy="1"/>
            </a:xfrm>
            <a:custGeom>
              <a:avLst/>
              <a:gdLst>
                <a:gd name="T0" fmla="*/ 0 w 11"/>
                <a:gd name="T1" fmla="*/ 0 h 1"/>
                <a:gd name="T2" fmla="*/ 0 w 11"/>
                <a:gd name="T3" fmla="*/ 0 h 1"/>
                <a:gd name="T4" fmla="*/ 0 w 11"/>
                <a:gd name="T5" fmla="*/ 0 h 1"/>
                <a:gd name="T6" fmla="*/ 0 w 11"/>
                <a:gd name="T7" fmla="*/ 0 h 1"/>
                <a:gd name="T8" fmla="*/ 0 w 11"/>
                <a:gd name="T9" fmla="*/ 0 h 1"/>
                <a:gd name="T10" fmla="*/ 0 w 11"/>
                <a:gd name="T11" fmla="*/ 0 h 1"/>
                <a:gd name="T12" fmla="*/ 0 w 11"/>
                <a:gd name="T13" fmla="*/ 0 h 1"/>
                <a:gd name="T14" fmla="*/ 0 w 11"/>
                <a:gd name="T15" fmla="*/ 0 h 1"/>
                <a:gd name="T16" fmla="*/ 0 w 11"/>
                <a:gd name="T17" fmla="*/ 0 h 1"/>
                <a:gd name="T18" fmla="*/ 0 w 11"/>
                <a:gd name="T19" fmla="*/ 0 h 1"/>
                <a:gd name="T20" fmla="*/ 0 w 11"/>
                <a:gd name="T21" fmla="*/ 0 h 1"/>
                <a:gd name="T22" fmla="*/ 0 w 11"/>
                <a:gd name="T23" fmla="*/ 0 h 1"/>
                <a:gd name="T24" fmla="*/ 0 w 11"/>
                <a:gd name="T25" fmla="*/ 0 h 1"/>
                <a:gd name="T26" fmla="*/ 0 w 11"/>
                <a:gd name="T27" fmla="*/ 0 h 1"/>
                <a:gd name="T28" fmla="*/ 0 w 11"/>
                <a:gd name="T29" fmla="*/ 0 h 1"/>
                <a:gd name="T30" fmla="*/ 0 w 11"/>
                <a:gd name="T31" fmla="*/ 0 h 1"/>
                <a:gd name="T32" fmla="*/ 0 w 11"/>
                <a:gd name="T33" fmla="*/ 0 h 1"/>
                <a:gd name="T34" fmla="*/ 0 w 11"/>
                <a:gd name="T35" fmla="*/ 0 h 1"/>
                <a:gd name="T36" fmla="*/ 0 w 11"/>
                <a:gd name="T37" fmla="*/ 0 h 1"/>
                <a:gd name="T38" fmla="*/ 0 w 11"/>
                <a:gd name="T39" fmla="*/ 0 h 1"/>
                <a:gd name="T40" fmla="*/ 0 w 11"/>
                <a:gd name="T41" fmla="*/ 0 h 1"/>
                <a:gd name="T42" fmla="*/ 0 w 11"/>
                <a:gd name="T43" fmla="*/ 0 h 1"/>
                <a:gd name="T44" fmla="*/ 1 w 11"/>
                <a:gd name="T45" fmla="*/ 0 h 1"/>
                <a:gd name="T46" fmla="*/ 1 w 11"/>
                <a:gd name="T47" fmla="*/ 0 h 1"/>
                <a:gd name="T48" fmla="*/ 1 w 11"/>
                <a:gd name="T49" fmla="*/ 0 h 1"/>
                <a:gd name="T50" fmla="*/ 1 w 11"/>
                <a:gd name="T51" fmla="*/ 0 h 1"/>
                <a:gd name="T52" fmla="*/ 1 w 11"/>
                <a:gd name="T53" fmla="*/ 0 h 1"/>
                <a:gd name="T54" fmla="*/ 1 w 11"/>
                <a:gd name="T55" fmla="*/ 0 h 1"/>
                <a:gd name="T56" fmla="*/ 1 w 11"/>
                <a:gd name="T57" fmla="*/ 0 h 1"/>
                <a:gd name="T58" fmla="*/ 1 w 11"/>
                <a:gd name="T59" fmla="*/ 0 h 1"/>
                <a:gd name="T60" fmla="*/ 1 w 11"/>
                <a:gd name="T61" fmla="*/ 0 h 1"/>
                <a:gd name="T62" fmla="*/ 1 w 11"/>
                <a:gd name="T63" fmla="*/ 0 h 1"/>
                <a:gd name="T64" fmla="*/ 1 w 11"/>
                <a:gd name="T65" fmla="*/ 0 h 1"/>
                <a:gd name="T66" fmla="*/ 1 w 11"/>
                <a:gd name="T67" fmla="*/ 0 h 1"/>
                <a:gd name="T68" fmla="*/ 1 w 11"/>
                <a:gd name="T69" fmla="*/ 0 h 1"/>
                <a:gd name="T70" fmla="*/ 1 w 11"/>
                <a:gd name="T71" fmla="*/ 0 h 1"/>
                <a:gd name="T72" fmla="*/ 1 w 11"/>
                <a:gd name="T73" fmla="*/ 0 h 1"/>
                <a:gd name="T74" fmla="*/ 1 w 11"/>
                <a:gd name="T75" fmla="*/ 0 h 1"/>
                <a:gd name="T76" fmla="*/ 1 w 11"/>
                <a:gd name="T77" fmla="*/ 0 h 1"/>
                <a:gd name="T78" fmla="*/ 1 w 11"/>
                <a:gd name="T79" fmla="*/ 0 h 1"/>
                <a:gd name="T80" fmla="*/ 1 w 11"/>
                <a:gd name="T81" fmla="*/ 0 h 1"/>
                <a:gd name="T82" fmla="*/ 1 w 11"/>
                <a:gd name="T83" fmla="*/ 0 h 1"/>
                <a:gd name="T84" fmla="*/ 1 w 11"/>
                <a:gd name="T85" fmla="*/ 0 h 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1"/>
                <a:gd name="T130" fmla="*/ 0 h 1"/>
                <a:gd name="T131" fmla="*/ 11 w 11"/>
                <a:gd name="T132" fmla="*/ 1 h 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1" h="1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88" name="Freeform 653"/>
            <p:cNvSpPr>
              <a:spLocks/>
            </p:cNvSpPr>
            <p:nvPr/>
          </p:nvSpPr>
          <p:spPr bwMode="auto">
            <a:xfrm rot="-5388437">
              <a:off x="4486" y="2740"/>
              <a:ext cx="9" cy="9"/>
            </a:xfrm>
            <a:custGeom>
              <a:avLst/>
              <a:gdLst>
                <a:gd name="T0" fmla="*/ 0 w 12"/>
                <a:gd name="T1" fmla="*/ 5 h 10"/>
                <a:gd name="T2" fmla="*/ 0 w 12"/>
                <a:gd name="T3" fmla="*/ 5 h 10"/>
                <a:gd name="T4" fmla="*/ 0 w 12"/>
                <a:gd name="T5" fmla="*/ 5 h 10"/>
                <a:gd name="T6" fmla="*/ 0 w 12"/>
                <a:gd name="T7" fmla="*/ 5 h 10"/>
                <a:gd name="T8" fmla="*/ 0 w 12"/>
                <a:gd name="T9" fmla="*/ 5 h 10"/>
                <a:gd name="T10" fmla="*/ 0 w 12"/>
                <a:gd name="T11" fmla="*/ 5 h 10"/>
                <a:gd name="T12" fmla="*/ 0 w 12"/>
                <a:gd name="T13" fmla="*/ 5 h 10"/>
                <a:gd name="T14" fmla="*/ 0 w 12"/>
                <a:gd name="T15" fmla="*/ 5 h 10"/>
                <a:gd name="T16" fmla="*/ 0 w 12"/>
                <a:gd name="T17" fmla="*/ 5 h 10"/>
                <a:gd name="T18" fmla="*/ 0 w 12"/>
                <a:gd name="T19" fmla="*/ 5 h 10"/>
                <a:gd name="T20" fmla="*/ 0 w 12"/>
                <a:gd name="T21" fmla="*/ 5 h 10"/>
                <a:gd name="T22" fmla="*/ 0 w 12"/>
                <a:gd name="T23" fmla="*/ 5 h 10"/>
                <a:gd name="T24" fmla="*/ 0 w 12"/>
                <a:gd name="T25" fmla="*/ 5 h 10"/>
                <a:gd name="T26" fmla="*/ 0 w 12"/>
                <a:gd name="T27" fmla="*/ 5 h 10"/>
                <a:gd name="T28" fmla="*/ 0 w 12"/>
                <a:gd name="T29" fmla="*/ 5 h 10"/>
                <a:gd name="T30" fmla="*/ 0 w 12"/>
                <a:gd name="T31" fmla="*/ 5 h 10"/>
                <a:gd name="T32" fmla="*/ 0 w 12"/>
                <a:gd name="T33" fmla="*/ 5 h 10"/>
                <a:gd name="T34" fmla="*/ 0 w 12"/>
                <a:gd name="T35" fmla="*/ 5 h 10"/>
                <a:gd name="T36" fmla="*/ 0 w 12"/>
                <a:gd name="T37" fmla="*/ 5 h 10"/>
                <a:gd name="T38" fmla="*/ 0 w 12"/>
                <a:gd name="T39" fmla="*/ 5 h 10"/>
                <a:gd name="T40" fmla="*/ 0 w 12"/>
                <a:gd name="T41" fmla="*/ 5 h 10"/>
                <a:gd name="T42" fmla="*/ 0 w 12"/>
                <a:gd name="T43" fmla="*/ 5 h 10"/>
                <a:gd name="T44" fmla="*/ 0 w 12"/>
                <a:gd name="T45" fmla="*/ 5 h 10"/>
                <a:gd name="T46" fmla="*/ 0 w 12"/>
                <a:gd name="T47" fmla="*/ 5 h 10"/>
                <a:gd name="T48" fmla="*/ 0 w 12"/>
                <a:gd name="T49" fmla="*/ 5 h 10"/>
                <a:gd name="T50" fmla="*/ 0 w 12"/>
                <a:gd name="T51" fmla="*/ 5 h 10"/>
                <a:gd name="T52" fmla="*/ 0 w 12"/>
                <a:gd name="T53" fmla="*/ 5 h 10"/>
                <a:gd name="T54" fmla="*/ 0 w 12"/>
                <a:gd name="T55" fmla="*/ 5 h 10"/>
                <a:gd name="T56" fmla="*/ 0 w 12"/>
                <a:gd name="T57" fmla="*/ 5 h 10"/>
                <a:gd name="T58" fmla="*/ 0 w 12"/>
                <a:gd name="T59" fmla="*/ 0 h 10"/>
                <a:gd name="T60" fmla="*/ 0 w 12"/>
                <a:gd name="T61" fmla="*/ 0 h 10"/>
                <a:gd name="T62" fmla="*/ 0 w 12"/>
                <a:gd name="T63" fmla="*/ 0 h 10"/>
                <a:gd name="T64" fmla="*/ 0 w 12"/>
                <a:gd name="T65" fmla="*/ 0 h 10"/>
                <a:gd name="T66" fmla="*/ 0 w 12"/>
                <a:gd name="T67" fmla="*/ 0 h 10"/>
                <a:gd name="T68" fmla="*/ 0 w 12"/>
                <a:gd name="T69" fmla="*/ 0 h 10"/>
                <a:gd name="T70" fmla="*/ 0 w 12"/>
                <a:gd name="T71" fmla="*/ 0 h 10"/>
                <a:gd name="T72" fmla="*/ 0 w 12"/>
                <a:gd name="T73" fmla="*/ 0 h 10"/>
                <a:gd name="T74" fmla="*/ 0 w 12"/>
                <a:gd name="T75" fmla="*/ 0 h 10"/>
                <a:gd name="T76" fmla="*/ 0 w 12"/>
                <a:gd name="T77" fmla="*/ 0 h 10"/>
                <a:gd name="T78" fmla="*/ 0 w 12"/>
                <a:gd name="T79" fmla="*/ 0 h 10"/>
                <a:gd name="T80" fmla="*/ 0 w 12"/>
                <a:gd name="T81" fmla="*/ 0 h 10"/>
                <a:gd name="T82" fmla="*/ 0 w 12"/>
                <a:gd name="T83" fmla="*/ 0 h 10"/>
                <a:gd name="T84" fmla="*/ 0 w 12"/>
                <a:gd name="T85" fmla="*/ 0 h 10"/>
                <a:gd name="T86" fmla="*/ 0 w 12"/>
                <a:gd name="T87" fmla="*/ 0 h 10"/>
                <a:gd name="T88" fmla="*/ 0 w 12"/>
                <a:gd name="T89" fmla="*/ 0 h 10"/>
                <a:gd name="T90" fmla="*/ 0 w 12"/>
                <a:gd name="T91" fmla="*/ 0 h 10"/>
                <a:gd name="T92" fmla="*/ 0 w 12"/>
                <a:gd name="T93" fmla="*/ 0 h 10"/>
                <a:gd name="T94" fmla="*/ 0 w 12"/>
                <a:gd name="T95" fmla="*/ 0 h 10"/>
                <a:gd name="T96" fmla="*/ 2 w 12"/>
                <a:gd name="T97" fmla="*/ 0 h 10"/>
                <a:gd name="T98" fmla="*/ 2 w 12"/>
                <a:gd name="T99" fmla="*/ 0 h 10"/>
                <a:gd name="T100" fmla="*/ 2 w 12"/>
                <a:gd name="T101" fmla="*/ 0 h 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0"/>
                <a:gd name="T155" fmla="*/ 12 w 12"/>
                <a:gd name="T156" fmla="*/ 10 h 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0">
                  <a:moveTo>
                    <a:pt x="0" y="1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89" name="Freeform 654"/>
            <p:cNvSpPr>
              <a:spLocks/>
            </p:cNvSpPr>
            <p:nvPr/>
          </p:nvSpPr>
          <p:spPr bwMode="auto">
            <a:xfrm rot="-5388437">
              <a:off x="4482" y="2736"/>
              <a:ext cx="0" cy="9"/>
            </a:xfrm>
            <a:custGeom>
              <a:avLst/>
              <a:gdLst>
                <a:gd name="T0" fmla="*/ 5 h 10"/>
                <a:gd name="T1" fmla="*/ 5 h 10"/>
                <a:gd name="T2" fmla="*/ 5 h 10"/>
                <a:gd name="T3" fmla="*/ 5 h 10"/>
                <a:gd name="T4" fmla="*/ 5 h 10"/>
                <a:gd name="T5" fmla="*/ 5 h 10"/>
                <a:gd name="T6" fmla="*/ 5 h 10"/>
                <a:gd name="T7" fmla="*/ 5 h 10"/>
                <a:gd name="T8" fmla="*/ 5 h 10"/>
                <a:gd name="T9" fmla="*/ 5 h 10"/>
                <a:gd name="T10" fmla="*/ 5 h 10"/>
                <a:gd name="T11" fmla="*/ 5 h 10"/>
                <a:gd name="T12" fmla="*/ 5 h 10"/>
                <a:gd name="T13" fmla="*/ 5 h 10"/>
                <a:gd name="T14" fmla="*/ 5 h 10"/>
                <a:gd name="T15" fmla="*/ 5 h 10"/>
                <a:gd name="T16" fmla="*/ 5 h 10"/>
                <a:gd name="T17" fmla="*/ 5 h 10"/>
                <a:gd name="T18" fmla="*/ 5 h 10"/>
                <a:gd name="T19" fmla="*/ 5 h 10"/>
                <a:gd name="T20" fmla="*/ 5 h 10"/>
                <a:gd name="T21" fmla="*/ 5 h 10"/>
                <a:gd name="T22" fmla="*/ 5 h 10"/>
                <a:gd name="T23" fmla="*/ 5 h 10"/>
                <a:gd name="T24" fmla="*/ 5 h 10"/>
                <a:gd name="T25" fmla="*/ 5 h 10"/>
                <a:gd name="T26" fmla="*/ 5 h 10"/>
                <a:gd name="T27" fmla="*/ 5 h 10"/>
                <a:gd name="T28" fmla="*/ 0 h 10"/>
                <a:gd name="T29" fmla="*/ 0 h 10"/>
                <a:gd name="T30" fmla="*/ 0 h 10"/>
                <a:gd name="T31" fmla="*/ 0 h 10"/>
                <a:gd name="T32" fmla="*/ 0 h 10"/>
                <a:gd name="T33" fmla="*/ 0 h 10"/>
                <a:gd name="T34" fmla="*/ 0 h 10"/>
                <a:gd name="T35" fmla="*/ 0 h 10"/>
                <a:gd name="T36" fmla="*/ 0 h 10"/>
                <a:gd name="T37" fmla="*/ 0 h 10"/>
                <a:gd name="T38" fmla="*/ 0 h 10"/>
                <a:gd name="T39" fmla="*/ 0 h 10"/>
                <a:gd name="T40" fmla="*/ 0 h 10"/>
                <a:gd name="T41" fmla="*/ 0 h 10"/>
                <a:gd name="T42" fmla="*/ 0 h 10"/>
                <a:gd name="T43" fmla="*/ 0 h 10"/>
                <a:gd name="T44" fmla="*/ 0 h 10"/>
                <a:gd name="T45" fmla="*/ 0 h 10"/>
                <a:gd name="T46" fmla="*/ 0 h 10"/>
                <a:gd name="T47" fmla="*/ 0 h 10"/>
                <a:gd name="T48" fmla="*/ 0 h 10"/>
                <a:gd name="T49" fmla="*/ 0 h 10"/>
                <a:gd name="T50" fmla="*/ 0 h 10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h 10"/>
                <a:gd name="T103" fmla="*/ 10 h 10"/>
              </a:gdLst>
              <a:ahLst/>
              <a:cxnLst>
                <a:cxn ang="T51">
                  <a:pos x="0" y="T0"/>
                </a:cxn>
                <a:cxn ang="T52">
                  <a:pos x="0" y="T1"/>
                </a:cxn>
                <a:cxn ang="T53">
                  <a:pos x="0" y="T2"/>
                </a:cxn>
                <a:cxn ang="T54">
                  <a:pos x="0" y="T3"/>
                </a:cxn>
                <a:cxn ang="T55">
                  <a:pos x="0" y="T4"/>
                </a:cxn>
                <a:cxn ang="T56">
                  <a:pos x="0" y="T5"/>
                </a:cxn>
                <a:cxn ang="T57">
                  <a:pos x="0" y="T6"/>
                </a:cxn>
                <a:cxn ang="T58">
                  <a:pos x="0" y="T7"/>
                </a:cxn>
                <a:cxn ang="T59">
                  <a:pos x="0" y="T8"/>
                </a:cxn>
                <a:cxn ang="T60">
                  <a:pos x="0" y="T9"/>
                </a:cxn>
                <a:cxn ang="T61">
                  <a:pos x="0" y="T10"/>
                </a:cxn>
                <a:cxn ang="T62">
                  <a:pos x="0" y="T11"/>
                </a:cxn>
                <a:cxn ang="T63">
                  <a:pos x="0" y="T12"/>
                </a:cxn>
                <a:cxn ang="T64">
                  <a:pos x="0" y="T13"/>
                </a:cxn>
                <a:cxn ang="T65">
                  <a:pos x="0" y="T14"/>
                </a:cxn>
                <a:cxn ang="T66">
                  <a:pos x="0" y="T15"/>
                </a:cxn>
                <a:cxn ang="T67">
                  <a:pos x="0" y="T16"/>
                </a:cxn>
                <a:cxn ang="T68">
                  <a:pos x="0" y="T17"/>
                </a:cxn>
                <a:cxn ang="T69">
                  <a:pos x="0" y="T18"/>
                </a:cxn>
                <a:cxn ang="T70">
                  <a:pos x="0" y="T19"/>
                </a:cxn>
                <a:cxn ang="T71">
                  <a:pos x="0" y="T20"/>
                </a:cxn>
                <a:cxn ang="T72">
                  <a:pos x="0" y="T21"/>
                </a:cxn>
                <a:cxn ang="T73">
                  <a:pos x="0" y="T22"/>
                </a:cxn>
                <a:cxn ang="T74">
                  <a:pos x="0" y="T23"/>
                </a:cxn>
                <a:cxn ang="T75">
                  <a:pos x="0" y="T24"/>
                </a:cxn>
                <a:cxn ang="T76">
                  <a:pos x="0" y="T25"/>
                </a:cxn>
                <a:cxn ang="T77">
                  <a:pos x="0" y="T26"/>
                </a:cxn>
                <a:cxn ang="T78">
                  <a:pos x="0" y="T27"/>
                </a:cxn>
                <a:cxn ang="T79">
                  <a:pos x="0" y="T28"/>
                </a:cxn>
                <a:cxn ang="T80">
                  <a:pos x="0" y="T29"/>
                </a:cxn>
                <a:cxn ang="T81">
                  <a:pos x="0" y="T30"/>
                </a:cxn>
                <a:cxn ang="T82">
                  <a:pos x="0" y="T31"/>
                </a:cxn>
                <a:cxn ang="T83">
                  <a:pos x="0" y="T32"/>
                </a:cxn>
                <a:cxn ang="T84">
                  <a:pos x="0" y="T33"/>
                </a:cxn>
                <a:cxn ang="T85">
                  <a:pos x="0" y="T34"/>
                </a:cxn>
                <a:cxn ang="T86">
                  <a:pos x="0" y="T35"/>
                </a:cxn>
                <a:cxn ang="T87">
                  <a:pos x="0" y="T36"/>
                </a:cxn>
                <a:cxn ang="T88">
                  <a:pos x="0" y="T37"/>
                </a:cxn>
                <a:cxn ang="T89">
                  <a:pos x="0" y="T38"/>
                </a:cxn>
                <a:cxn ang="T90">
                  <a:pos x="0" y="T39"/>
                </a:cxn>
                <a:cxn ang="T91">
                  <a:pos x="0" y="T40"/>
                </a:cxn>
                <a:cxn ang="T92">
                  <a:pos x="0" y="T41"/>
                </a:cxn>
                <a:cxn ang="T93">
                  <a:pos x="0" y="T42"/>
                </a:cxn>
                <a:cxn ang="T94">
                  <a:pos x="0" y="T43"/>
                </a:cxn>
                <a:cxn ang="T95">
                  <a:pos x="0" y="T44"/>
                </a:cxn>
                <a:cxn ang="T96">
                  <a:pos x="0" y="T45"/>
                </a:cxn>
                <a:cxn ang="T97">
                  <a:pos x="0" y="T46"/>
                </a:cxn>
                <a:cxn ang="T98">
                  <a:pos x="0" y="T47"/>
                </a:cxn>
                <a:cxn ang="T99">
                  <a:pos x="0" y="T48"/>
                </a:cxn>
                <a:cxn ang="T100">
                  <a:pos x="0" y="T49"/>
                </a:cxn>
                <a:cxn ang="T101">
                  <a:pos x="0" y="T50"/>
                </a:cxn>
              </a:cxnLst>
              <a:rect l="0" t="T102" r="0" b="T103"/>
              <a:pathLst>
                <a:path h="10">
                  <a:moveTo>
                    <a:pt x="0" y="10"/>
                  </a:move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90" name="Freeform 655"/>
            <p:cNvSpPr>
              <a:spLocks/>
            </p:cNvSpPr>
            <p:nvPr/>
          </p:nvSpPr>
          <p:spPr bwMode="auto">
            <a:xfrm rot="-5388437">
              <a:off x="4464" y="2728"/>
              <a:ext cx="8" cy="18"/>
            </a:xfrm>
            <a:custGeom>
              <a:avLst/>
              <a:gdLst>
                <a:gd name="T0" fmla="*/ 0 w 12"/>
                <a:gd name="T1" fmla="*/ 9 h 19"/>
                <a:gd name="T2" fmla="*/ 0 w 12"/>
                <a:gd name="T3" fmla="*/ 9 h 19"/>
                <a:gd name="T4" fmla="*/ 0 w 12"/>
                <a:gd name="T5" fmla="*/ 9 h 19"/>
                <a:gd name="T6" fmla="*/ 0 w 12"/>
                <a:gd name="T7" fmla="*/ 9 h 19"/>
                <a:gd name="T8" fmla="*/ 0 w 12"/>
                <a:gd name="T9" fmla="*/ 9 h 19"/>
                <a:gd name="T10" fmla="*/ 0 w 12"/>
                <a:gd name="T11" fmla="*/ 9 h 19"/>
                <a:gd name="T12" fmla="*/ 0 w 12"/>
                <a:gd name="T13" fmla="*/ 9 h 19"/>
                <a:gd name="T14" fmla="*/ 0 w 12"/>
                <a:gd name="T15" fmla="*/ 9 h 19"/>
                <a:gd name="T16" fmla="*/ 0 w 12"/>
                <a:gd name="T17" fmla="*/ 9 h 19"/>
                <a:gd name="T18" fmla="*/ 0 w 12"/>
                <a:gd name="T19" fmla="*/ 9 h 19"/>
                <a:gd name="T20" fmla="*/ 0 w 12"/>
                <a:gd name="T21" fmla="*/ 9 h 19"/>
                <a:gd name="T22" fmla="*/ 0 w 12"/>
                <a:gd name="T23" fmla="*/ 9 h 19"/>
                <a:gd name="T24" fmla="*/ 0 w 12"/>
                <a:gd name="T25" fmla="*/ 9 h 19"/>
                <a:gd name="T26" fmla="*/ 0 w 12"/>
                <a:gd name="T27" fmla="*/ 9 h 19"/>
                <a:gd name="T28" fmla="*/ 1 w 12"/>
                <a:gd name="T29" fmla="*/ 9 h 19"/>
                <a:gd name="T30" fmla="*/ 1 w 12"/>
                <a:gd name="T31" fmla="*/ 9 h 19"/>
                <a:gd name="T32" fmla="*/ 1 w 12"/>
                <a:gd name="T33" fmla="*/ 9 h 19"/>
                <a:gd name="T34" fmla="*/ 1 w 12"/>
                <a:gd name="T35" fmla="*/ 9 h 19"/>
                <a:gd name="T36" fmla="*/ 1 w 12"/>
                <a:gd name="T37" fmla="*/ 9 h 19"/>
                <a:gd name="T38" fmla="*/ 1 w 12"/>
                <a:gd name="T39" fmla="*/ 9 h 19"/>
                <a:gd name="T40" fmla="*/ 1 w 12"/>
                <a:gd name="T41" fmla="*/ 9 h 19"/>
                <a:gd name="T42" fmla="*/ 1 w 12"/>
                <a:gd name="T43" fmla="*/ 9 h 19"/>
                <a:gd name="T44" fmla="*/ 1 w 12"/>
                <a:gd name="T45" fmla="*/ 9 h 19"/>
                <a:gd name="T46" fmla="*/ 1 w 12"/>
                <a:gd name="T47" fmla="*/ 9 h 19"/>
                <a:gd name="T48" fmla="*/ 1 w 12"/>
                <a:gd name="T49" fmla="*/ 9 h 19"/>
                <a:gd name="T50" fmla="*/ 1 w 12"/>
                <a:gd name="T51" fmla="*/ 9 h 19"/>
                <a:gd name="T52" fmla="*/ 1 w 12"/>
                <a:gd name="T53" fmla="*/ 9 h 19"/>
                <a:gd name="T54" fmla="*/ 1 w 12"/>
                <a:gd name="T55" fmla="*/ 9 h 19"/>
                <a:gd name="T56" fmla="*/ 1 w 12"/>
                <a:gd name="T57" fmla="*/ 9 h 19"/>
                <a:gd name="T58" fmla="*/ 1 w 12"/>
                <a:gd name="T59" fmla="*/ 9 h 19"/>
                <a:gd name="T60" fmla="*/ 1 w 12"/>
                <a:gd name="T61" fmla="*/ 9 h 19"/>
                <a:gd name="T62" fmla="*/ 1 w 12"/>
                <a:gd name="T63" fmla="*/ 9 h 19"/>
                <a:gd name="T64" fmla="*/ 1 w 12"/>
                <a:gd name="T65" fmla="*/ 9 h 19"/>
                <a:gd name="T66" fmla="*/ 1 w 12"/>
                <a:gd name="T67" fmla="*/ 9 h 19"/>
                <a:gd name="T68" fmla="*/ 1 w 12"/>
                <a:gd name="T69" fmla="*/ 9 h 19"/>
                <a:gd name="T70" fmla="*/ 1 w 12"/>
                <a:gd name="T71" fmla="*/ 9 h 19"/>
                <a:gd name="T72" fmla="*/ 1 w 12"/>
                <a:gd name="T73" fmla="*/ 9 h 19"/>
                <a:gd name="T74" fmla="*/ 1 w 12"/>
                <a:gd name="T75" fmla="*/ 9 h 19"/>
                <a:gd name="T76" fmla="*/ 1 w 12"/>
                <a:gd name="T77" fmla="*/ 9 h 19"/>
                <a:gd name="T78" fmla="*/ 1 w 12"/>
                <a:gd name="T79" fmla="*/ 9 h 19"/>
                <a:gd name="T80" fmla="*/ 1 w 12"/>
                <a:gd name="T81" fmla="*/ 9 h 19"/>
                <a:gd name="T82" fmla="*/ 1 w 12"/>
                <a:gd name="T83" fmla="*/ 9 h 19"/>
                <a:gd name="T84" fmla="*/ 1 w 12"/>
                <a:gd name="T85" fmla="*/ 9 h 19"/>
                <a:gd name="T86" fmla="*/ 1 w 12"/>
                <a:gd name="T87" fmla="*/ 0 h 19"/>
                <a:gd name="T88" fmla="*/ 1 w 12"/>
                <a:gd name="T89" fmla="*/ 0 h 19"/>
                <a:gd name="T90" fmla="*/ 1 w 12"/>
                <a:gd name="T91" fmla="*/ 0 h 19"/>
                <a:gd name="T92" fmla="*/ 1 w 12"/>
                <a:gd name="T93" fmla="*/ 0 h 19"/>
                <a:gd name="T94" fmla="*/ 1 w 12"/>
                <a:gd name="T95" fmla="*/ 0 h 19"/>
                <a:gd name="T96" fmla="*/ 1 w 12"/>
                <a:gd name="T97" fmla="*/ 0 h 19"/>
                <a:gd name="T98" fmla="*/ 1 w 12"/>
                <a:gd name="T99" fmla="*/ 0 h 19"/>
                <a:gd name="T100" fmla="*/ 1 w 12"/>
                <a:gd name="T101" fmla="*/ 0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9"/>
                <a:gd name="T155" fmla="*/ 12 w 12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9">
                  <a:moveTo>
                    <a:pt x="0" y="19"/>
                  </a:moveTo>
                  <a:lnTo>
                    <a:pt x="0" y="19"/>
                  </a:lnTo>
                  <a:lnTo>
                    <a:pt x="12" y="9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91" name="Freeform 656"/>
            <p:cNvSpPr>
              <a:spLocks/>
            </p:cNvSpPr>
            <p:nvPr/>
          </p:nvSpPr>
          <p:spPr bwMode="auto">
            <a:xfrm rot="-5388437">
              <a:off x="4446" y="2720"/>
              <a:ext cx="8" cy="18"/>
            </a:xfrm>
            <a:custGeom>
              <a:avLst/>
              <a:gdLst>
                <a:gd name="T0" fmla="*/ 0 w 11"/>
                <a:gd name="T1" fmla="*/ 5 h 20"/>
                <a:gd name="T2" fmla="*/ 0 w 11"/>
                <a:gd name="T3" fmla="*/ 5 h 20"/>
                <a:gd name="T4" fmla="*/ 0 w 11"/>
                <a:gd name="T5" fmla="*/ 5 h 20"/>
                <a:gd name="T6" fmla="*/ 0 w 11"/>
                <a:gd name="T7" fmla="*/ 5 h 20"/>
                <a:gd name="T8" fmla="*/ 0 w 11"/>
                <a:gd name="T9" fmla="*/ 5 h 20"/>
                <a:gd name="T10" fmla="*/ 0 w 11"/>
                <a:gd name="T11" fmla="*/ 5 h 20"/>
                <a:gd name="T12" fmla="*/ 0 w 11"/>
                <a:gd name="T13" fmla="*/ 5 h 20"/>
                <a:gd name="T14" fmla="*/ 0 w 11"/>
                <a:gd name="T15" fmla="*/ 5 h 20"/>
                <a:gd name="T16" fmla="*/ 0 w 11"/>
                <a:gd name="T17" fmla="*/ 5 h 20"/>
                <a:gd name="T18" fmla="*/ 0 w 11"/>
                <a:gd name="T19" fmla="*/ 5 h 20"/>
                <a:gd name="T20" fmla="*/ 0 w 11"/>
                <a:gd name="T21" fmla="*/ 5 h 20"/>
                <a:gd name="T22" fmla="*/ 0 w 11"/>
                <a:gd name="T23" fmla="*/ 5 h 20"/>
                <a:gd name="T24" fmla="*/ 0 w 11"/>
                <a:gd name="T25" fmla="*/ 5 h 20"/>
                <a:gd name="T26" fmla="*/ 0 w 11"/>
                <a:gd name="T27" fmla="*/ 5 h 20"/>
                <a:gd name="T28" fmla="*/ 0 w 11"/>
                <a:gd name="T29" fmla="*/ 5 h 20"/>
                <a:gd name="T30" fmla="*/ 0 w 11"/>
                <a:gd name="T31" fmla="*/ 5 h 20"/>
                <a:gd name="T32" fmla="*/ 0 w 11"/>
                <a:gd name="T33" fmla="*/ 5 h 20"/>
                <a:gd name="T34" fmla="*/ 0 w 11"/>
                <a:gd name="T35" fmla="*/ 5 h 20"/>
                <a:gd name="T36" fmla="*/ 0 w 11"/>
                <a:gd name="T37" fmla="*/ 5 h 20"/>
                <a:gd name="T38" fmla="*/ 0 w 11"/>
                <a:gd name="T39" fmla="*/ 5 h 20"/>
                <a:gd name="T40" fmla="*/ 0 w 11"/>
                <a:gd name="T41" fmla="*/ 5 h 20"/>
                <a:gd name="T42" fmla="*/ 0 w 11"/>
                <a:gd name="T43" fmla="*/ 5 h 20"/>
                <a:gd name="T44" fmla="*/ 0 w 11"/>
                <a:gd name="T45" fmla="*/ 5 h 20"/>
                <a:gd name="T46" fmla="*/ 0 w 11"/>
                <a:gd name="T47" fmla="*/ 5 h 20"/>
                <a:gd name="T48" fmla="*/ 0 w 11"/>
                <a:gd name="T49" fmla="*/ 5 h 20"/>
                <a:gd name="T50" fmla="*/ 0 w 11"/>
                <a:gd name="T51" fmla="*/ 5 h 20"/>
                <a:gd name="T52" fmla="*/ 0 w 11"/>
                <a:gd name="T53" fmla="*/ 5 h 20"/>
                <a:gd name="T54" fmla="*/ 0 w 11"/>
                <a:gd name="T55" fmla="*/ 5 h 20"/>
                <a:gd name="T56" fmla="*/ 0 w 11"/>
                <a:gd name="T57" fmla="*/ 5 h 20"/>
                <a:gd name="T58" fmla="*/ 0 w 11"/>
                <a:gd name="T59" fmla="*/ 5 h 20"/>
                <a:gd name="T60" fmla="*/ 0 w 11"/>
                <a:gd name="T61" fmla="*/ 5 h 20"/>
                <a:gd name="T62" fmla="*/ 0 w 11"/>
                <a:gd name="T63" fmla="*/ 5 h 20"/>
                <a:gd name="T64" fmla="*/ 1 w 11"/>
                <a:gd name="T65" fmla="*/ 5 h 20"/>
                <a:gd name="T66" fmla="*/ 1 w 11"/>
                <a:gd name="T67" fmla="*/ 5 h 20"/>
                <a:gd name="T68" fmla="*/ 1 w 11"/>
                <a:gd name="T69" fmla="*/ 5 h 20"/>
                <a:gd name="T70" fmla="*/ 1 w 11"/>
                <a:gd name="T71" fmla="*/ 5 h 20"/>
                <a:gd name="T72" fmla="*/ 1 w 11"/>
                <a:gd name="T73" fmla="*/ 5 h 20"/>
                <a:gd name="T74" fmla="*/ 1 w 11"/>
                <a:gd name="T75" fmla="*/ 5 h 20"/>
                <a:gd name="T76" fmla="*/ 1 w 11"/>
                <a:gd name="T77" fmla="*/ 5 h 20"/>
                <a:gd name="T78" fmla="*/ 1 w 11"/>
                <a:gd name="T79" fmla="*/ 5 h 20"/>
                <a:gd name="T80" fmla="*/ 1 w 11"/>
                <a:gd name="T81" fmla="*/ 5 h 20"/>
                <a:gd name="T82" fmla="*/ 1 w 11"/>
                <a:gd name="T83" fmla="*/ 5 h 20"/>
                <a:gd name="T84" fmla="*/ 1 w 11"/>
                <a:gd name="T85" fmla="*/ 5 h 20"/>
                <a:gd name="T86" fmla="*/ 1 w 11"/>
                <a:gd name="T87" fmla="*/ 0 h 20"/>
                <a:gd name="T88" fmla="*/ 1 w 11"/>
                <a:gd name="T89" fmla="*/ 0 h 20"/>
                <a:gd name="T90" fmla="*/ 1 w 11"/>
                <a:gd name="T91" fmla="*/ 0 h 20"/>
                <a:gd name="T92" fmla="*/ 1 w 11"/>
                <a:gd name="T93" fmla="*/ 0 h 20"/>
                <a:gd name="T94" fmla="*/ 1 w 11"/>
                <a:gd name="T95" fmla="*/ 0 h 20"/>
                <a:gd name="T96" fmla="*/ 1 w 11"/>
                <a:gd name="T97" fmla="*/ 0 h 20"/>
                <a:gd name="T98" fmla="*/ 1 w 11"/>
                <a:gd name="T99" fmla="*/ 0 h 20"/>
                <a:gd name="T100" fmla="*/ 1 w 11"/>
                <a:gd name="T101" fmla="*/ 0 h 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20"/>
                <a:gd name="T155" fmla="*/ 11 w 11"/>
                <a:gd name="T156" fmla="*/ 20 h 2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20">
                  <a:moveTo>
                    <a:pt x="0" y="20"/>
                  </a:moveTo>
                  <a:lnTo>
                    <a:pt x="0" y="20"/>
                  </a:lnTo>
                  <a:lnTo>
                    <a:pt x="0" y="10"/>
                  </a:lnTo>
                  <a:lnTo>
                    <a:pt x="11" y="10"/>
                  </a:lnTo>
                  <a:lnTo>
                    <a:pt x="11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92" name="Freeform 657"/>
            <p:cNvSpPr>
              <a:spLocks/>
            </p:cNvSpPr>
            <p:nvPr/>
          </p:nvSpPr>
          <p:spPr bwMode="auto">
            <a:xfrm rot="-5388437">
              <a:off x="4427" y="2711"/>
              <a:ext cx="9" cy="18"/>
            </a:xfrm>
            <a:custGeom>
              <a:avLst/>
              <a:gdLst>
                <a:gd name="T0" fmla="*/ 0 w 12"/>
                <a:gd name="T1" fmla="*/ 9 h 19"/>
                <a:gd name="T2" fmla="*/ 0 w 12"/>
                <a:gd name="T3" fmla="*/ 9 h 19"/>
                <a:gd name="T4" fmla="*/ 0 w 12"/>
                <a:gd name="T5" fmla="*/ 9 h 19"/>
                <a:gd name="T6" fmla="*/ 0 w 12"/>
                <a:gd name="T7" fmla="*/ 9 h 19"/>
                <a:gd name="T8" fmla="*/ 0 w 12"/>
                <a:gd name="T9" fmla="*/ 9 h 19"/>
                <a:gd name="T10" fmla="*/ 0 w 12"/>
                <a:gd name="T11" fmla="*/ 9 h 19"/>
                <a:gd name="T12" fmla="*/ 0 w 12"/>
                <a:gd name="T13" fmla="*/ 9 h 19"/>
                <a:gd name="T14" fmla="*/ 0 w 12"/>
                <a:gd name="T15" fmla="*/ 9 h 19"/>
                <a:gd name="T16" fmla="*/ 0 w 12"/>
                <a:gd name="T17" fmla="*/ 9 h 19"/>
                <a:gd name="T18" fmla="*/ 0 w 12"/>
                <a:gd name="T19" fmla="*/ 9 h 19"/>
                <a:gd name="T20" fmla="*/ 0 w 12"/>
                <a:gd name="T21" fmla="*/ 9 h 19"/>
                <a:gd name="T22" fmla="*/ 0 w 12"/>
                <a:gd name="T23" fmla="*/ 9 h 19"/>
                <a:gd name="T24" fmla="*/ 0 w 12"/>
                <a:gd name="T25" fmla="*/ 9 h 19"/>
                <a:gd name="T26" fmla="*/ 0 w 12"/>
                <a:gd name="T27" fmla="*/ 9 h 19"/>
                <a:gd name="T28" fmla="*/ 0 w 12"/>
                <a:gd name="T29" fmla="*/ 9 h 19"/>
                <a:gd name="T30" fmla="*/ 0 w 12"/>
                <a:gd name="T31" fmla="*/ 9 h 19"/>
                <a:gd name="T32" fmla="*/ 0 w 12"/>
                <a:gd name="T33" fmla="*/ 9 h 19"/>
                <a:gd name="T34" fmla="*/ 0 w 12"/>
                <a:gd name="T35" fmla="*/ 9 h 19"/>
                <a:gd name="T36" fmla="*/ 0 w 12"/>
                <a:gd name="T37" fmla="*/ 9 h 19"/>
                <a:gd name="T38" fmla="*/ 0 w 12"/>
                <a:gd name="T39" fmla="*/ 9 h 19"/>
                <a:gd name="T40" fmla="*/ 0 w 12"/>
                <a:gd name="T41" fmla="*/ 9 h 19"/>
                <a:gd name="T42" fmla="*/ 0 w 12"/>
                <a:gd name="T43" fmla="*/ 9 h 19"/>
                <a:gd name="T44" fmla="*/ 0 w 12"/>
                <a:gd name="T45" fmla="*/ 9 h 19"/>
                <a:gd name="T46" fmla="*/ 0 w 12"/>
                <a:gd name="T47" fmla="*/ 9 h 19"/>
                <a:gd name="T48" fmla="*/ 0 w 12"/>
                <a:gd name="T49" fmla="*/ 9 h 19"/>
                <a:gd name="T50" fmla="*/ 0 w 12"/>
                <a:gd name="T51" fmla="*/ 9 h 19"/>
                <a:gd name="T52" fmla="*/ 0 w 12"/>
                <a:gd name="T53" fmla="*/ 9 h 19"/>
                <a:gd name="T54" fmla="*/ 0 w 12"/>
                <a:gd name="T55" fmla="*/ 9 h 19"/>
                <a:gd name="T56" fmla="*/ 0 w 12"/>
                <a:gd name="T57" fmla="*/ 9 h 19"/>
                <a:gd name="T58" fmla="*/ 0 w 12"/>
                <a:gd name="T59" fmla="*/ 9 h 19"/>
                <a:gd name="T60" fmla="*/ 0 w 12"/>
                <a:gd name="T61" fmla="*/ 9 h 19"/>
                <a:gd name="T62" fmla="*/ 0 w 12"/>
                <a:gd name="T63" fmla="*/ 9 h 19"/>
                <a:gd name="T64" fmla="*/ 0 w 12"/>
                <a:gd name="T65" fmla="*/ 9 h 19"/>
                <a:gd name="T66" fmla="*/ 0 w 12"/>
                <a:gd name="T67" fmla="*/ 9 h 19"/>
                <a:gd name="T68" fmla="*/ 0 w 12"/>
                <a:gd name="T69" fmla="*/ 9 h 19"/>
                <a:gd name="T70" fmla="*/ 0 w 12"/>
                <a:gd name="T71" fmla="*/ 9 h 19"/>
                <a:gd name="T72" fmla="*/ 0 w 12"/>
                <a:gd name="T73" fmla="*/ 0 h 19"/>
                <a:gd name="T74" fmla="*/ 0 w 12"/>
                <a:gd name="T75" fmla="*/ 0 h 19"/>
                <a:gd name="T76" fmla="*/ 0 w 12"/>
                <a:gd name="T77" fmla="*/ 0 h 19"/>
                <a:gd name="T78" fmla="*/ 0 w 12"/>
                <a:gd name="T79" fmla="*/ 0 h 19"/>
                <a:gd name="T80" fmla="*/ 0 w 12"/>
                <a:gd name="T81" fmla="*/ 0 h 19"/>
                <a:gd name="T82" fmla="*/ 0 w 12"/>
                <a:gd name="T83" fmla="*/ 0 h 19"/>
                <a:gd name="T84" fmla="*/ 0 w 12"/>
                <a:gd name="T85" fmla="*/ 0 h 19"/>
                <a:gd name="T86" fmla="*/ 0 w 12"/>
                <a:gd name="T87" fmla="*/ 0 h 19"/>
                <a:gd name="T88" fmla="*/ 0 w 12"/>
                <a:gd name="T89" fmla="*/ 0 h 19"/>
                <a:gd name="T90" fmla="*/ 0 w 12"/>
                <a:gd name="T91" fmla="*/ 0 h 19"/>
                <a:gd name="T92" fmla="*/ 0 w 12"/>
                <a:gd name="T93" fmla="*/ 0 h 19"/>
                <a:gd name="T94" fmla="*/ 0 w 12"/>
                <a:gd name="T95" fmla="*/ 0 h 19"/>
                <a:gd name="T96" fmla="*/ 0 w 12"/>
                <a:gd name="T97" fmla="*/ 0 h 19"/>
                <a:gd name="T98" fmla="*/ 2 w 12"/>
                <a:gd name="T99" fmla="*/ 0 h 19"/>
                <a:gd name="T100" fmla="*/ 2 w 12"/>
                <a:gd name="T101" fmla="*/ 0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9"/>
                <a:gd name="T155" fmla="*/ 12 w 12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9">
                  <a:moveTo>
                    <a:pt x="0" y="19"/>
                  </a:moveTo>
                  <a:lnTo>
                    <a:pt x="0" y="19"/>
                  </a:lnTo>
                  <a:lnTo>
                    <a:pt x="0" y="9"/>
                  </a:lnTo>
                  <a:lnTo>
                    <a:pt x="0" y="0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93" name="Freeform 658"/>
            <p:cNvSpPr>
              <a:spLocks/>
            </p:cNvSpPr>
            <p:nvPr/>
          </p:nvSpPr>
          <p:spPr bwMode="auto">
            <a:xfrm rot="-5388437">
              <a:off x="4409" y="2701"/>
              <a:ext cx="1" cy="27"/>
            </a:xfrm>
            <a:custGeom>
              <a:avLst/>
              <a:gdLst>
                <a:gd name="T0" fmla="*/ 0 w 1"/>
                <a:gd name="T1" fmla="*/ 5 h 30"/>
                <a:gd name="T2" fmla="*/ 0 w 1"/>
                <a:gd name="T3" fmla="*/ 5 h 30"/>
                <a:gd name="T4" fmla="*/ 0 w 1"/>
                <a:gd name="T5" fmla="*/ 5 h 30"/>
                <a:gd name="T6" fmla="*/ 0 w 1"/>
                <a:gd name="T7" fmla="*/ 5 h 30"/>
                <a:gd name="T8" fmla="*/ 0 w 1"/>
                <a:gd name="T9" fmla="*/ 5 h 30"/>
                <a:gd name="T10" fmla="*/ 0 w 1"/>
                <a:gd name="T11" fmla="*/ 5 h 30"/>
                <a:gd name="T12" fmla="*/ 0 w 1"/>
                <a:gd name="T13" fmla="*/ 5 h 30"/>
                <a:gd name="T14" fmla="*/ 0 w 1"/>
                <a:gd name="T15" fmla="*/ 5 h 30"/>
                <a:gd name="T16" fmla="*/ 0 w 1"/>
                <a:gd name="T17" fmla="*/ 5 h 30"/>
                <a:gd name="T18" fmla="*/ 0 w 1"/>
                <a:gd name="T19" fmla="*/ 5 h 30"/>
                <a:gd name="T20" fmla="*/ 0 w 1"/>
                <a:gd name="T21" fmla="*/ 5 h 30"/>
                <a:gd name="T22" fmla="*/ 0 w 1"/>
                <a:gd name="T23" fmla="*/ 5 h 30"/>
                <a:gd name="T24" fmla="*/ 0 w 1"/>
                <a:gd name="T25" fmla="*/ 5 h 30"/>
                <a:gd name="T26" fmla="*/ 0 w 1"/>
                <a:gd name="T27" fmla="*/ 5 h 30"/>
                <a:gd name="T28" fmla="*/ 0 w 1"/>
                <a:gd name="T29" fmla="*/ 5 h 30"/>
                <a:gd name="T30" fmla="*/ 0 w 1"/>
                <a:gd name="T31" fmla="*/ 5 h 30"/>
                <a:gd name="T32" fmla="*/ 0 w 1"/>
                <a:gd name="T33" fmla="*/ 5 h 30"/>
                <a:gd name="T34" fmla="*/ 0 w 1"/>
                <a:gd name="T35" fmla="*/ 5 h 30"/>
                <a:gd name="T36" fmla="*/ 0 w 1"/>
                <a:gd name="T37" fmla="*/ 5 h 30"/>
                <a:gd name="T38" fmla="*/ 0 w 1"/>
                <a:gd name="T39" fmla="*/ 5 h 30"/>
                <a:gd name="T40" fmla="*/ 0 w 1"/>
                <a:gd name="T41" fmla="*/ 5 h 30"/>
                <a:gd name="T42" fmla="*/ 0 w 1"/>
                <a:gd name="T43" fmla="*/ 5 h 30"/>
                <a:gd name="T44" fmla="*/ 0 w 1"/>
                <a:gd name="T45" fmla="*/ 5 h 30"/>
                <a:gd name="T46" fmla="*/ 0 w 1"/>
                <a:gd name="T47" fmla="*/ 5 h 30"/>
                <a:gd name="T48" fmla="*/ 0 w 1"/>
                <a:gd name="T49" fmla="*/ 5 h 30"/>
                <a:gd name="T50" fmla="*/ 0 w 1"/>
                <a:gd name="T51" fmla="*/ 5 h 30"/>
                <a:gd name="T52" fmla="*/ 0 w 1"/>
                <a:gd name="T53" fmla="*/ 5 h 30"/>
                <a:gd name="T54" fmla="*/ 0 w 1"/>
                <a:gd name="T55" fmla="*/ 5 h 30"/>
                <a:gd name="T56" fmla="*/ 0 w 1"/>
                <a:gd name="T57" fmla="*/ 5 h 30"/>
                <a:gd name="T58" fmla="*/ 0 w 1"/>
                <a:gd name="T59" fmla="*/ 5 h 30"/>
                <a:gd name="T60" fmla="*/ 0 w 1"/>
                <a:gd name="T61" fmla="*/ 5 h 30"/>
                <a:gd name="T62" fmla="*/ 0 w 1"/>
                <a:gd name="T63" fmla="*/ 5 h 30"/>
                <a:gd name="T64" fmla="*/ 0 w 1"/>
                <a:gd name="T65" fmla="*/ 5 h 30"/>
                <a:gd name="T66" fmla="*/ 0 w 1"/>
                <a:gd name="T67" fmla="*/ 5 h 30"/>
                <a:gd name="T68" fmla="*/ 0 w 1"/>
                <a:gd name="T69" fmla="*/ 5 h 30"/>
                <a:gd name="T70" fmla="*/ 0 w 1"/>
                <a:gd name="T71" fmla="*/ 5 h 30"/>
                <a:gd name="T72" fmla="*/ 0 w 1"/>
                <a:gd name="T73" fmla="*/ 5 h 30"/>
                <a:gd name="T74" fmla="*/ 0 w 1"/>
                <a:gd name="T75" fmla="*/ 5 h 30"/>
                <a:gd name="T76" fmla="*/ 0 w 1"/>
                <a:gd name="T77" fmla="*/ 5 h 30"/>
                <a:gd name="T78" fmla="*/ 0 w 1"/>
                <a:gd name="T79" fmla="*/ 5 h 30"/>
                <a:gd name="T80" fmla="*/ 0 w 1"/>
                <a:gd name="T81" fmla="*/ 5 h 30"/>
                <a:gd name="T82" fmla="*/ 0 w 1"/>
                <a:gd name="T83" fmla="*/ 5 h 30"/>
                <a:gd name="T84" fmla="*/ 0 w 1"/>
                <a:gd name="T85" fmla="*/ 5 h 30"/>
                <a:gd name="T86" fmla="*/ 0 w 1"/>
                <a:gd name="T87" fmla="*/ 5 h 30"/>
                <a:gd name="T88" fmla="*/ 0 w 1"/>
                <a:gd name="T89" fmla="*/ 0 h 30"/>
                <a:gd name="T90" fmla="*/ 0 w 1"/>
                <a:gd name="T91" fmla="*/ 0 h 30"/>
                <a:gd name="T92" fmla="*/ 0 w 1"/>
                <a:gd name="T93" fmla="*/ 0 h 30"/>
                <a:gd name="T94" fmla="*/ 0 w 1"/>
                <a:gd name="T95" fmla="*/ 0 h 30"/>
                <a:gd name="T96" fmla="*/ 0 w 1"/>
                <a:gd name="T97" fmla="*/ 0 h 30"/>
                <a:gd name="T98" fmla="*/ 0 w 1"/>
                <a:gd name="T99" fmla="*/ 0 h 30"/>
                <a:gd name="T100" fmla="*/ 0 w 1"/>
                <a:gd name="T101" fmla="*/ 0 h 3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"/>
                <a:gd name="T154" fmla="*/ 0 h 30"/>
                <a:gd name="T155" fmla="*/ 1 w 1"/>
                <a:gd name="T156" fmla="*/ 30 h 3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" h="30">
                  <a:moveTo>
                    <a:pt x="0" y="30"/>
                  </a:moveTo>
                  <a:lnTo>
                    <a:pt x="0" y="30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94" name="Freeform 659"/>
            <p:cNvSpPr>
              <a:spLocks/>
            </p:cNvSpPr>
            <p:nvPr/>
          </p:nvSpPr>
          <p:spPr bwMode="auto">
            <a:xfrm rot="-5388437">
              <a:off x="4379" y="2698"/>
              <a:ext cx="8" cy="27"/>
            </a:xfrm>
            <a:custGeom>
              <a:avLst/>
              <a:gdLst>
                <a:gd name="T0" fmla="*/ 0 w 11"/>
                <a:gd name="T1" fmla="*/ 7 h 29"/>
                <a:gd name="T2" fmla="*/ 0 w 11"/>
                <a:gd name="T3" fmla="*/ 7 h 29"/>
                <a:gd name="T4" fmla="*/ 0 w 11"/>
                <a:gd name="T5" fmla="*/ 7 h 29"/>
                <a:gd name="T6" fmla="*/ 0 w 11"/>
                <a:gd name="T7" fmla="*/ 7 h 29"/>
                <a:gd name="T8" fmla="*/ 0 w 11"/>
                <a:gd name="T9" fmla="*/ 7 h 29"/>
                <a:gd name="T10" fmla="*/ 0 w 11"/>
                <a:gd name="T11" fmla="*/ 7 h 29"/>
                <a:gd name="T12" fmla="*/ 0 w 11"/>
                <a:gd name="T13" fmla="*/ 7 h 29"/>
                <a:gd name="T14" fmla="*/ 0 w 11"/>
                <a:gd name="T15" fmla="*/ 7 h 29"/>
                <a:gd name="T16" fmla="*/ 0 w 11"/>
                <a:gd name="T17" fmla="*/ 7 h 29"/>
                <a:gd name="T18" fmla="*/ 0 w 11"/>
                <a:gd name="T19" fmla="*/ 7 h 29"/>
                <a:gd name="T20" fmla="*/ 0 w 11"/>
                <a:gd name="T21" fmla="*/ 7 h 29"/>
                <a:gd name="T22" fmla="*/ 0 w 11"/>
                <a:gd name="T23" fmla="*/ 7 h 29"/>
                <a:gd name="T24" fmla="*/ 0 w 11"/>
                <a:gd name="T25" fmla="*/ 7 h 29"/>
                <a:gd name="T26" fmla="*/ 0 w 11"/>
                <a:gd name="T27" fmla="*/ 7 h 29"/>
                <a:gd name="T28" fmla="*/ 0 w 11"/>
                <a:gd name="T29" fmla="*/ 7 h 29"/>
                <a:gd name="T30" fmla="*/ 0 w 11"/>
                <a:gd name="T31" fmla="*/ 7 h 29"/>
                <a:gd name="T32" fmla="*/ 1 w 11"/>
                <a:gd name="T33" fmla="*/ 7 h 29"/>
                <a:gd name="T34" fmla="*/ 1 w 11"/>
                <a:gd name="T35" fmla="*/ 7 h 29"/>
                <a:gd name="T36" fmla="*/ 1 w 11"/>
                <a:gd name="T37" fmla="*/ 7 h 29"/>
                <a:gd name="T38" fmla="*/ 1 w 11"/>
                <a:gd name="T39" fmla="*/ 7 h 29"/>
                <a:gd name="T40" fmla="*/ 1 w 11"/>
                <a:gd name="T41" fmla="*/ 7 h 29"/>
                <a:gd name="T42" fmla="*/ 1 w 11"/>
                <a:gd name="T43" fmla="*/ 7 h 29"/>
                <a:gd name="T44" fmla="*/ 1 w 11"/>
                <a:gd name="T45" fmla="*/ 7 h 29"/>
                <a:gd name="T46" fmla="*/ 1 w 11"/>
                <a:gd name="T47" fmla="*/ 7 h 29"/>
                <a:gd name="T48" fmla="*/ 1 w 11"/>
                <a:gd name="T49" fmla="*/ 7 h 29"/>
                <a:gd name="T50" fmla="*/ 1 w 11"/>
                <a:gd name="T51" fmla="*/ 7 h 29"/>
                <a:gd name="T52" fmla="*/ 1 w 11"/>
                <a:gd name="T53" fmla="*/ 7 h 29"/>
                <a:gd name="T54" fmla="*/ 1 w 11"/>
                <a:gd name="T55" fmla="*/ 7 h 29"/>
                <a:gd name="T56" fmla="*/ 1 w 11"/>
                <a:gd name="T57" fmla="*/ 7 h 29"/>
                <a:gd name="T58" fmla="*/ 1 w 11"/>
                <a:gd name="T59" fmla="*/ 7 h 29"/>
                <a:gd name="T60" fmla="*/ 1 w 11"/>
                <a:gd name="T61" fmla="*/ 7 h 29"/>
                <a:gd name="T62" fmla="*/ 1 w 11"/>
                <a:gd name="T63" fmla="*/ 7 h 29"/>
                <a:gd name="T64" fmla="*/ 1 w 11"/>
                <a:gd name="T65" fmla="*/ 7 h 29"/>
                <a:gd name="T66" fmla="*/ 1 w 11"/>
                <a:gd name="T67" fmla="*/ 7 h 29"/>
                <a:gd name="T68" fmla="*/ 1 w 11"/>
                <a:gd name="T69" fmla="*/ 7 h 29"/>
                <a:gd name="T70" fmla="*/ 1 w 11"/>
                <a:gd name="T71" fmla="*/ 7 h 29"/>
                <a:gd name="T72" fmla="*/ 1 w 11"/>
                <a:gd name="T73" fmla="*/ 7 h 29"/>
                <a:gd name="T74" fmla="*/ 1 w 11"/>
                <a:gd name="T75" fmla="*/ 7 h 29"/>
                <a:gd name="T76" fmla="*/ 1 w 11"/>
                <a:gd name="T77" fmla="*/ 7 h 29"/>
                <a:gd name="T78" fmla="*/ 1 w 11"/>
                <a:gd name="T79" fmla="*/ 7 h 29"/>
                <a:gd name="T80" fmla="*/ 1 w 11"/>
                <a:gd name="T81" fmla="*/ 7 h 29"/>
                <a:gd name="T82" fmla="*/ 1 w 11"/>
                <a:gd name="T83" fmla="*/ 7 h 29"/>
                <a:gd name="T84" fmla="*/ 1 w 11"/>
                <a:gd name="T85" fmla="*/ 7 h 29"/>
                <a:gd name="T86" fmla="*/ 1 w 11"/>
                <a:gd name="T87" fmla="*/ 7 h 29"/>
                <a:gd name="T88" fmla="*/ 1 w 11"/>
                <a:gd name="T89" fmla="*/ 7 h 29"/>
                <a:gd name="T90" fmla="*/ 1 w 11"/>
                <a:gd name="T91" fmla="*/ 7 h 29"/>
                <a:gd name="T92" fmla="*/ 1 w 11"/>
                <a:gd name="T93" fmla="*/ 7 h 29"/>
                <a:gd name="T94" fmla="*/ 1 w 11"/>
                <a:gd name="T95" fmla="*/ 7 h 29"/>
                <a:gd name="T96" fmla="*/ 1 w 11"/>
                <a:gd name="T97" fmla="*/ 0 h 29"/>
                <a:gd name="T98" fmla="*/ 1 w 11"/>
                <a:gd name="T99" fmla="*/ 0 h 29"/>
                <a:gd name="T100" fmla="*/ 1 w 11"/>
                <a:gd name="T101" fmla="*/ 0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29"/>
                <a:gd name="T155" fmla="*/ 11 w 11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29">
                  <a:moveTo>
                    <a:pt x="0" y="29"/>
                  </a:moveTo>
                  <a:lnTo>
                    <a:pt x="0" y="29"/>
                  </a:lnTo>
                  <a:lnTo>
                    <a:pt x="0" y="20"/>
                  </a:lnTo>
                  <a:lnTo>
                    <a:pt x="11" y="20"/>
                  </a:lnTo>
                  <a:lnTo>
                    <a:pt x="11" y="10"/>
                  </a:lnTo>
                  <a:lnTo>
                    <a:pt x="11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95" name="Freeform 660"/>
            <p:cNvSpPr>
              <a:spLocks/>
            </p:cNvSpPr>
            <p:nvPr/>
          </p:nvSpPr>
          <p:spPr bwMode="auto">
            <a:xfrm rot="-5388437">
              <a:off x="4356" y="2694"/>
              <a:ext cx="8" cy="18"/>
            </a:xfrm>
            <a:custGeom>
              <a:avLst/>
              <a:gdLst>
                <a:gd name="T0" fmla="*/ 0 w 12"/>
                <a:gd name="T1" fmla="*/ 9 h 19"/>
                <a:gd name="T2" fmla="*/ 0 w 12"/>
                <a:gd name="T3" fmla="*/ 9 h 19"/>
                <a:gd name="T4" fmla="*/ 0 w 12"/>
                <a:gd name="T5" fmla="*/ 9 h 19"/>
                <a:gd name="T6" fmla="*/ 0 w 12"/>
                <a:gd name="T7" fmla="*/ 9 h 19"/>
                <a:gd name="T8" fmla="*/ 0 w 12"/>
                <a:gd name="T9" fmla="*/ 9 h 19"/>
                <a:gd name="T10" fmla="*/ 0 w 12"/>
                <a:gd name="T11" fmla="*/ 9 h 19"/>
                <a:gd name="T12" fmla="*/ 0 w 12"/>
                <a:gd name="T13" fmla="*/ 9 h 19"/>
                <a:gd name="T14" fmla="*/ 0 w 12"/>
                <a:gd name="T15" fmla="*/ 9 h 19"/>
                <a:gd name="T16" fmla="*/ 0 w 12"/>
                <a:gd name="T17" fmla="*/ 9 h 19"/>
                <a:gd name="T18" fmla="*/ 0 w 12"/>
                <a:gd name="T19" fmla="*/ 9 h 19"/>
                <a:gd name="T20" fmla="*/ 0 w 12"/>
                <a:gd name="T21" fmla="*/ 9 h 19"/>
                <a:gd name="T22" fmla="*/ 0 w 12"/>
                <a:gd name="T23" fmla="*/ 9 h 19"/>
                <a:gd name="T24" fmla="*/ 0 w 12"/>
                <a:gd name="T25" fmla="*/ 9 h 19"/>
                <a:gd name="T26" fmla="*/ 0 w 12"/>
                <a:gd name="T27" fmla="*/ 9 h 19"/>
                <a:gd name="T28" fmla="*/ 0 w 12"/>
                <a:gd name="T29" fmla="*/ 9 h 19"/>
                <a:gd name="T30" fmla="*/ 0 w 12"/>
                <a:gd name="T31" fmla="*/ 9 h 19"/>
                <a:gd name="T32" fmla="*/ 0 w 12"/>
                <a:gd name="T33" fmla="*/ 9 h 19"/>
                <a:gd name="T34" fmla="*/ 0 w 12"/>
                <a:gd name="T35" fmla="*/ 9 h 19"/>
                <a:gd name="T36" fmla="*/ 0 w 12"/>
                <a:gd name="T37" fmla="*/ 9 h 19"/>
                <a:gd name="T38" fmla="*/ 0 w 12"/>
                <a:gd name="T39" fmla="*/ 9 h 19"/>
                <a:gd name="T40" fmla="*/ 0 w 12"/>
                <a:gd name="T41" fmla="*/ 9 h 19"/>
                <a:gd name="T42" fmla="*/ 0 w 12"/>
                <a:gd name="T43" fmla="*/ 9 h 19"/>
                <a:gd name="T44" fmla="*/ 0 w 12"/>
                <a:gd name="T45" fmla="*/ 9 h 19"/>
                <a:gd name="T46" fmla="*/ 0 w 12"/>
                <a:gd name="T47" fmla="*/ 9 h 19"/>
                <a:gd name="T48" fmla="*/ 0 w 12"/>
                <a:gd name="T49" fmla="*/ 9 h 19"/>
                <a:gd name="T50" fmla="*/ 0 w 12"/>
                <a:gd name="T51" fmla="*/ 9 h 19"/>
                <a:gd name="T52" fmla="*/ 0 w 12"/>
                <a:gd name="T53" fmla="*/ 9 h 19"/>
                <a:gd name="T54" fmla="*/ 0 w 12"/>
                <a:gd name="T55" fmla="*/ 9 h 19"/>
                <a:gd name="T56" fmla="*/ 0 w 12"/>
                <a:gd name="T57" fmla="*/ 9 h 19"/>
                <a:gd name="T58" fmla="*/ 0 w 12"/>
                <a:gd name="T59" fmla="*/ 9 h 19"/>
                <a:gd name="T60" fmla="*/ 0 w 12"/>
                <a:gd name="T61" fmla="*/ 9 h 19"/>
                <a:gd name="T62" fmla="*/ 0 w 12"/>
                <a:gd name="T63" fmla="*/ 9 h 19"/>
                <a:gd name="T64" fmla="*/ 1 w 12"/>
                <a:gd name="T65" fmla="*/ 9 h 19"/>
                <a:gd name="T66" fmla="*/ 1 w 12"/>
                <a:gd name="T67" fmla="*/ 0 h 19"/>
                <a:gd name="T68" fmla="*/ 1 w 12"/>
                <a:gd name="T69" fmla="*/ 0 h 19"/>
                <a:gd name="T70" fmla="*/ 1 w 12"/>
                <a:gd name="T71" fmla="*/ 0 h 19"/>
                <a:gd name="T72" fmla="*/ 1 w 12"/>
                <a:gd name="T73" fmla="*/ 0 h 19"/>
                <a:gd name="T74" fmla="*/ 1 w 12"/>
                <a:gd name="T75" fmla="*/ 0 h 19"/>
                <a:gd name="T76" fmla="*/ 1 w 12"/>
                <a:gd name="T77" fmla="*/ 0 h 19"/>
                <a:gd name="T78" fmla="*/ 1 w 12"/>
                <a:gd name="T79" fmla="*/ 0 h 19"/>
                <a:gd name="T80" fmla="*/ 1 w 12"/>
                <a:gd name="T81" fmla="*/ 0 h 19"/>
                <a:gd name="T82" fmla="*/ 1 w 12"/>
                <a:gd name="T83" fmla="*/ 0 h 19"/>
                <a:gd name="T84" fmla="*/ 1 w 12"/>
                <a:gd name="T85" fmla="*/ 0 h 19"/>
                <a:gd name="T86" fmla="*/ 1 w 12"/>
                <a:gd name="T87" fmla="*/ 0 h 19"/>
                <a:gd name="T88" fmla="*/ 1 w 12"/>
                <a:gd name="T89" fmla="*/ 0 h 19"/>
                <a:gd name="T90" fmla="*/ 1 w 12"/>
                <a:gd name="T91" fmla="*/ 0 h 19"/>
                <a:gd name="T92" fmla="*/ 1 w 12"/>
                <a:gd name="T93" fmla="*/ 0 h 19"/>
                <a:gd name="T94" fmla="*/ 1 w 12"/>
                <a:gd name="T95" fmla="*/ 0 h 19"/>
                <a:gd name="T96" fmla="*/ 1 w 12"/>
                <a:gd name="T97" fmla="*/ 0 h 19"/>
                <a:gd name="T98" fmla="*/ 1 w 12"/>
                <a:gd name="T99" fmla="*/ 0 h 1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"/>
                <a:gd name="T151" fmla="*/ 0 h 19"/>
                <a:gd name="T152" fmla="*/ 12 w 12"/>
                <a:gd name="T153" fmla="*/ 19 h 1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" h="19">
                  <a:moveTo>
                    <a:pt x="0" y="19"/>
                  </a:moveTo>
                  <a:lnTo>
                    <a:pt x="0" y="19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96" name="Freeform 661"/>
            <p:cNvSpPr>
              <a:spLocks/>
            </p:cNvSpPr>
            <p:nvPr/>
          </p:nvSpPr>
          <p:spPr bwMode="auto">
            <a:xfrm rot="-5388437">
              <a:off x="4334" y="2681"/>
              <a:ext cx="8" cy="27"/>
            </a:xfrm>
            <a:custGeom>
              <a:avLst/>
              <a:gdLst>
                <a:gd name="T0" fmla="*/ 0 w 11"/>
                <a:gd name="T1" fmla="*/ 5 h 30"/>
                <a:gd name="T2" fmla="*/ 0 w 11"/>
                <a:gd name="T3" fmla="*/ 5 h 30"/>
                <a:gd name="T4" fmla="*/ 0 w 11"/>
                <a:gd name="T5" fmla="*/ 5 h 30"/>
                <a:gd name="T6" fmla="*/ 0 w 11"/>
                <a:gd name="T7" fmla="*/ 5 h 30"/>
                <a:gd name="T8" fmla="*/ 0 w 11"/>
                <a:gd name="T9" fmla="*/ 5 h 30"/>
                <a:gd name="T10" fmla="*/ 0 w 11"/>
                <a:gd name="T11" fmla="*/ 5 h 30"/>
                <a:gd name="T12" fmla="*/ 0 w 11"/>
                <a:gd name="T13" fmla="*/ 5 h 30"/>
                <a:gd name="T14" fmla="*/ 0 w 11"/>
                <a:gd name="T15" fmla="*/ 5 h 30"/>
                <a:gd name="T16" fmla="*/ 0 w 11"/>
                <a:gd name="T17" fmla="*/ 5 h 30"/>
                <a:gd name="T18" fmla="*/ 0 w 11"/>
                <a:gd name="T19" fmla="*/ 5 h 30"/>
                <a:gd name="T20" fmla="*/ 0 w 11"/>
                <a:gd name="T21" fmla="*/ 5 h 30"/>
                <a:gd name="T22" fmla="*/ 0 w 11"/>
                <a:gd name="T23" fmla="*/ 5 h 30"/>
                <a:gd name="T24" fmla="*/ 0 w 11"/>
                <a:gd name="T25" fmla="*/ 5 h 30"/>
                <a:gd name="T26" fmla="*/ 0 w 11"/>
                <a:gd name="T27" fmla="*/ 5 h 30"/>
                <a:gd name="T28" fmla="*/ 0 w 11"/>
                <a:gd name="T29" fmla="*/ 5 h 30"/>
                <a:gd name="T30" fmla="*/ 0 w 11"/>
                <a:gd name="T31" fmla="*/ 5 h 30"/>
                <a:gd name="T32" fmla="*/ 0 w 11"/>
                <a:gd name="T33" fmla="*/ 5 h 30"/>
                <a:gd name="T34" fmla="*/ 0 w 11"/>
                <a:gd name="T35" fmla="*/ 5 h 30"/>
                <a:gd name="T36" fmla="*/ 0 w 11"/>
                <a:gd name="T37" fmla="*/ 5 h 30"/>
                <a:gd name="T38" fmla="*/ 0 w 11"/>
                <a:gd name="T39" fmla="*/ 5 h 30"/>
                <a:gd name="T40" fmla="*/ 0 w 11"/>
                <a:gd name="T41" fmla="*/ 5 h 30"/>
                <a:gd name="T42" fmla="*/ 0 w 11"/>
                <a:gd name="T43" fmla="*/ 5 h 30"/>
                <a:gd name="T44" fmla="*/ 0 w 11"/>
                <a:gd name="T45" fmla="*/ 5 h 30"/>
                <a:gd name="T46" fmla="*/ 0 w 11"/>
                <a:gd name="T47" fmla="*/ 5 h 30"/>
                <a:gd name="T48" fmla="*/ 0 w 11"/>
                <a:gd name="T49" fmla="*/ 5 h 30"/>
                <a:gd name="T50" fmla="*/ 0 w 11"/>
                <a:gd name="T51" fmla="*/ 5 h 30"/>
                <a:gd name="T52" fmla="*/ 0 w 11"/>
                <a:gd name="T53" fmla="*/ 5 h 30"/>
                <a:gd name="T54" fmla="*/ 0 w 11"/>
                <a:gd name="T55" fmla="*/ 5 h 30"/>
                <a:gd name="T56" fmla="*/ 0 w 11"/>
                <a:gd name="T57" fmla="*/ 5 h 30"/>
                <a:gd name="T58" fmla="*/ 0 w 11"/>
                <a:gd name="T59" fmla="*/ 5 h 30"/>
                <a:gd name="T60" fmla="*/ 0 w 11"/>
                <a:gd name="T61" fmla="*/ 5 h 30"/>
                <a:gd name="T62" fmla="*/ 0 w 11"/>
                <a:gd name="T63" fmla="*/ 5 h 30"/>
                <a:gd name="T64" fmla="*/ 0 w 11"/>
                <a:gd name="T65" fmla="*/ 5 h 30"/>
                <a:gd name="T66" fmla="*/ 0 w 11"/>
                <a:gd name="T67" fmla="*/ 5 h 30"/>
                <a:gd name="T68" fmla="*/ 0 w 11"/>
                <a:gd name="T69" fmla="*/ 5 h 30"/>
                <a:gd name="T70" fmla="*/ 0 w 11"/>
                <a:gd name="T71" fmla="*/ 5 h 30"/>
                <a:gd name="T72" fmla="*/ 0 w 11"/>
                <a:gd name="T73" fmla="*/ 5 h 30"/>
                <a:gd name="T74" fmla="*/ 0 w 11"/>
                <a:gd name="T75" fmla="*/ 5 h 30"/>
                <a:gd name="T76" fmla="*/ 0 w 11"/>
                <a:gd name="T77" fmla="*/ 0 h 30"/>
                <a:gd name="T78" fmla="*/ 0 w 11"/>
                <a:gd name="T79" fmla="*/ 0 h 30"/>
                <a:gd name="T80" fmla="*/ 0 w 11"/>
                <a:gd name="T81" fmla="*/ 0 h 30"/>
                <a:gd name="T82" fmla="*/ 0 w 11"/>
                <a:gd name="T83" fmla="*/ 0 h 30"/>
                <a:gd name="T84" fmla="*/ 0 w 11"/>
                <a:gd name="T85" fmla="*/ 0 h 30"/>
                <a:gd name="T86" fmla="*/ 0 w 11"/>
                <a:gd name="T87" fmla="*/ 0 h 30"/>
                <a:gd name="T88" fmla="*/ 0 w 11"/>
                <a:gd name="T89" fmla="*/ 0 h 30"/>
                <a:gd name="T90" fmla="*/ 0 w 11"/>
                <a:gd name="T91" fmla="*/ 0 h 30"/>
                <a:gd name="T92" fmla="*/ 0 w 11"/>
                <a:gd name="T93" fmla="*/ 0 h 30"/>
                <a:gd name="T94" fmla="*/ 0 w 11"/>
                <a:gd name="T95" fmla="*/ 0 h 30"/>
                <a:gd name="T96" fmla="*/ 0 w 11"/>
                <a:gd name="T97" fmla="*/ 0 h 30"/>
                <a:gd name="T98" fmla="*/ 0 w 11"/>
                <a:gd name="T99" fmla="*/ 0 h 30"/>
                <a:gd name="T100" fmla="*/ 1 w 11"/>
                <a:gd name="T101" fmla="*/ 0 h 3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"/>
                <a:gd name="T154" fmla="*/ 0 h 30"/>
                <a:gd name="T155" fmla="*/ 11 w 11"/>
                <a:gd name="T156" fmla="*/ 30 h 3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" h="30">
                  <a:moveTo>
                    <a:pt x="0" y="30"/>
                  </a:moveTo>
                  <a:lnTo>
                    <a:pt x="0" y="30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97" name="Freeform 662"/>
            <p:cNvSpPr>
              <a:spLocks/>
            </p:cNvSpPr>
            <p:nvPr/>
          </p:nvSpPr>
          <p:spPr bwMode="auto">
            <a:xfrm rot="-5388437">
              <a:off x="4310" y="2676"/>
              <a:ext cx="1" cy="27"/>
            </a:xfrm>
            <a:custGeom>
              <a:avLst/>
              <a:gdLst>
                <a:gd name="T0" fmla="*/ 0 w 1"/>
                <a:gd name="T1" fmla="*/ 7 h 29"/>
                <a:gd name="T2" fmla="*/ 0 w 1"/>
                <a:gd name="T3" fmla="*/ 7 h 29"/>
                <a:gd name="T4" fmla="*/ 0 w 1"/>
                <a:gd name="T5" fmla="*/ 7 h 29"/>
                <a:gd name="T6" fmla="*/ 0 w 1"/>
                <a:gd name="T7" fmla="*/ 7 h 29"/>
                <a:gd name="T8" fmla="*/ 0 w 1"/>
                <a:gd name="T9" fmla="*/ 7 h 29"/>
                <a:gd name="T10" fmla="*/ 0 w 1"/>
                <a:gd name="T11" fmla="*/ 7 h 29"/>
                <a:gd name="T12" fmla="*/ 0 w 1"/>
                <a:gd name="T13" fmla="*/ 7 h 29"/>
                <a:gd name="T14" fmla="*/ 0 w 1"/>
                <a:gd name="T15" fmla="*/ 7 h 29"/>
                <a:gd name="T16" fmla="*/ 0 w 1"/>
                <a:gd name="T17" fmla="*/ 7 h 29"/>
                <a:gd name="T18" fmla="*/ 0 w 1"/>
                <a:gd name="T19" fmla="*/ 7 h 29"/>
                <a:gd name="T20" fmla="*/ 0 w 1"/>
                <a:gd name="T21" fmla="*/ 7 h 29"/>
                <a:gd name="T22" fmla="*/ 0 w 1"/>
                <a:gd name="T23" fmla="*/ 7 h 29"/>
                <a:gd name="T24" fmla="*/ 0 w 1"/>
                <a:gd name="T25" fmla="*/ 7 h 29"/>
                <a:gd name="T26" fmla="*/ 0 w 1"/>
                <a:gd name="T27" fmla="*/ 7 h 29"/>
                <a:gd name="T28" fmla="*/ 0 w 1"/>
                <a:gd name="T29" fmla="*/ 7 h 29"/>
                <a:gd name="T30" fmla="*/ 0 w 1"/>
                <a:gd name="T31" fmla="*/ 7 h 29"/>
                <a:gd name="T32" fmla="*/ 0 w 1"/>
                <a:gd name="T33" fmla="*/ 7 h 29"/>
                <a:gd name="T34" fmla="*/ 0 w 1"/>
                <a:gd name="T35" fmla="*/ 7 h 29"/>
                <a:gd name="T36" fmla="*/ 0 w 1"/>
                <a:gd name="T37" fmla="*/ 7 h 29"/>
                <a:gd name="T38" fmla="*/ 0 w 1"/>
                <a:gd name="T39" fmla="*/ 7 h 29"/>
                <a:gd name="T40" fmla="*/ 0 w 1"/>
                <a:gd name="T41" fmla="*/ 7 h 29"/>
                <a:gd name="T42" fmla="*/ 0 w 1"/>
                <a:gd name="T43" fmla="*/ 7 h 29"/>
                <a:gd name="T44" fmla="*/ 0 w 1"/>
                <a:gd name="T45" fmla="*/ 7 h 29"/>
                <a:gd name="T46" fmla="*/ 0 w 1"/>
                <a:gd name="T47" fmla="*/ 7 h 29"/>
                <a:gd name="T48" fmla="*/ 0 w 1"/>
                <a:gd name="T49" fmla="*/ 7 h 29"/>
                <a:gd name="T50" fmla="*/ 0 w 1"/>
                <a:gd name="T51" fmla="*/ 7 h 29"/>
                <a:gd name="T52" fmla="*/ 0 w 1"/>
                <a:gd name="T53" fmla="*/ 7 h 29"/>
                <a:gd name="T54" fmla="*/ 0 w 1"/>
                <a:gd name="T55" fmla="*/ 7 h 29"/>
                <a:gd name="T56" fmla="*/ 0 w 1"/>
                <a:gd name="T57" fmla="*/ 7 h 29"/>
                <a:gd name="T58" fmla="*/ 0 w 1"/>
                <a:gd name="T59" fmla="*/ 7 h 29"/>
                <a:gd name="T60" fmla="*/ 0 w 1"/>
                <a:gd name="T61" fmla="*/ 7 h 29"/>
                <a:gd name="T62" fmla="*/ 0 w 1"/>
                <a:gd name="T63" fmla="*/ 7 h 29"/>
                <a:gd name="T64" fmla="*/ 0 w 1"/>
                <a:gd name="T65" fmla="*/ 7 h 29"/>
                <a:gd name="T66" fmla="*/ 0 w 1"/>
                <a:gd name="T67" fmla="*/ 7 h 29"/>
                <a:gd name="T68" fmla="*/ 0 w 1"/>
                <a:gd name="T69" fmla="*/ 7 h 29"/>
                <a:gd name="T70" fmla="*/ 0 w 1"/>
                <a:gd name="T71" fmla="*/ 7 h 29"/>
                <a:gd name="T72" fmla="*/ 0 w 1"/>
                <a:gd name="T73" fmla="*/ 7 h 29"/>
                <a:gd name="T74" fmla="*/ 0 w 1"/>
                <a:gd name="T75" fmla="*/ 7 h 29"/>
                <a:gd name="T76" fmla="*/ 0 w 1"/>
                <a:gd name="T77" fmla="*/ 7 h 29"/>
                <a:gd name="T78" fmla="*/ 0 w 1"/>
                <a:gd name="T79" fmla="*/ 7 h 29"/>
                <a:gd name="T80" fmla="*/ 0 w 1"/>
                <a:gd name="T81" fmla="*/ 7 h 29"/>
                <a:gd name="T82" fmla="*/ 0 w 1"/>
                <a:gd name="T83" fmla="*/ 7 h 29"/>
                <a:gd name="T84" fmla="*/ 0 w 1"/>
                <a:gd name="T85" fmla="*/ 7 h 29"/>
                <a:gd name="T86" fmla="*/ 0 w 1"/>
                <a:gd name="T87" fmla="*/ 7 h 29"/>
                <a:gd name="T88" fmla="*/ 0 w 1"/>
                <a:gd name="T89" fmla="*/ 7 h 29"/>
                <a:gd name="T90" fmla="*/ 0 w 1"/>
                <a:gd name="T91" fmla="*/ 0 h 29"/>
                <a:gd name="T92" fmla="*/ 0 w 1"/>
                <a:gd name="T93" fmla="*/ 0 h 29"/>
                <a:gd name="T94" fmla="*/ 0 w 1"/>
                <a:gd name="T95" fmla="*/ 0 h 29"/>
                <a:gd name="T96" fmla="*/ 0 w 1"/>
                <a:gd name="T97" fmla="*/ 0 h 29"/>
                <a:gd name="T98" fmla="*/ 0 w 1"/>
                <a:gd name="T99" fmla="*/ 0 h 29"/>
                <a:gd name="T100" fmla="*/ 0 w 1"/>
                <a:gd name="T101" fmla="*/ 0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"/>
                <a:gd name="T154" fmla="*/ 0 h 29"/>
                <a:gd name="T155" fmla="*/ 1 w 1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" h="29">
                  <a:moveTo>
                    <a:pt x="0" y="29"/>
                  </a:moveTo>
                  <a:lnTo>
                    <a:pt x="0" y="29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98" name="Freeform 663"/>
            <p:cNvSpPr>
              <a:spLocks/>
            </p:cNvSpPr>
            <p:nvPr/>
          </p:nvSpPr>
          <p:spPr bwMode="auto">
            <a:xfrm rot="-5388437">
              <a:off x="4283" y="2677"/>
              <a:ext cx="9" cy="18"/>
            </a:xfrm>
            <a:custGeom>
              <a:avLst/>
              <a:gdLst>
                <a:gd name="T0" fmla="*/ 0 w 12"/>
                <a:gd name="T1" fmla="*/ 9 h 19"/>
                <a:gd name="T2" fmla="*/ 0 w 12"/>
                <a:gd name="T3" fmla="*/ 9 h 19"/>
                <a:gd name="T4" fmla="*/ 0 w 12"/>
                <a:gd name="T5" fmla="*/ 9 h 19"/>
                <a:gd name="T6" fmla="*/ 0 w 12"/>
                <a:gd name="T7" fmla="*/ 9 h 19"/>
                <a:gd name="T8" fmla="*/ 0 w 12"/>
                <a:gd name="T9" fmla="*/ 9 h 19"/>
                <a:gd name="T10" fmla="*/ 0 w 12"/>
                <a:gd name="T11" fmla="*/ 9 h 19"/>
                <a:gd name="T12" fmla="*/ 0 w 12"/>
                <a:gd name="T13" fmla="*/ 9 h 19"/>
                <a:gd name="T14" fmla="*/ 0 w 12"/>
                <a:gd name="T15" fmla="*/ 9 h 19"/>
                <a:gd name="T16" fmla="*/ 0 w 12"/>
                <a:gd name="T17" fmla="*/ 9 h 19"/>
                <a:gd name="T18" fmla="*/ 0 w 12"/>
                <a:gd name="T19" fmla="*/ 9 h 19"/>
                <a:gd name="T20" fmla="*/ 0 w 12"/>
                <a:gd name="T21" fmla="*/ 9 h 19"/>
                <a:gd name="T22" fmla="*/ 0 w 12"/>
                <a:gd name="T23" fmla="*/ 9 h 19"/>
                <a:gd name="T24" fmla="*/ 0 w 12"/>
                <a:gd name="T25" fmla="*/ 9 h 19"/>
                <a:gd name="T26" fmla="*/ 0 w 12"/>
                <a:gd name="T27" fmla="*/ 9 h 19"/>
                <a:gd name="T28" fmla="*/ 0 w 12"/>
                <a:gd name="T29" fmla="*/ 9 h 19"/>
                <a:gd name="T30" fmla="*/ 0 w 12"/>
                <a:gd name="T31" fmla="*/ 9 h 19"/>
                <a:gd name="T32" fmla="*/ 0 w 12"/>
                <a:gd name="T33" fmla="*/ 9 h 19"/>
                <a:gd name="T34" fmla="*/ 2 w 12"/>
                <a:gd name="T35" fmla="*/ 9 h 19"/>
                <a:gd name="T36" fmla="*/ 2 w 12"/>
                <a:gd name="T37" fmla="*/ 9 h 19"/>
                <a:gd name="T38" fmla="*/ 2 w 12"/>
                <a:gd name="T39" fmla="*/ 9 h 19"/>
                <a:gd name="T40" fmla="*/ 2 w 12"/>
                <a:gd name="T41" fmla="*/ 9 h 19"/>
                <a:gd name="T42" fmla="*/ 2 w 12"/>
                <a:gd name="T43" fmla="*/ 9 h 19"/>
                <a:gd name="T44" fmla="*/ 2 w 12"/>
                <a:gd name="T45" fmla="*/ 9 h 19"/>
                <a:gd name="T46" fmla="*/ 2 w 12"/>
                <a:gd name="T47" fmla="*/ 9 h 19"/>
                <a:gd name="T48" fmla="*/ 2 w 12"/>
                <a:gd name="T49" fmla="*/ 9 h 19"/>
                <a:gd name="T50" fmla="*/ 2 w 12"/>
                <a:gd name="T51" fmla="*/ 9 h 19"/>
                <a:gd name="T52" fmla="*/ 2 w 12"/>
                <a:gd name="T53" fmla="*/ 9 h 19"/>
                <a:gd name="T54" fmla="*/ 2 w 12"/>
                <a:gd name="T55" fmla="*/ 9 h 19"/>
                <a:gd name="T56" fmla="*/ 2 w 12"/>
                <a:gd name="T57" fmla="*/ 9 h 19"/>
                <a:gd name="T58" fmla="*/ 2 w 12"/>
                <a:gd name="T59" fmla="*/ 9 h 19"/>
                <a:gd name="T60" fmla="*/ 2 w 12"/>
                <a:gd name="T61" fmla="*/ 9 h 19"/>
                <a:gd name="T62" fmla="*/ 2 w 12"/>
                <a:gd name="T63" fmla="*/ 9 h 19"/>
                <a:gd name="T64" fmla="*/ 2 w 12"/>
                <a:gd name="T65" fmla="*/ 9 h 19"/>
                <a:gd name="T66" fmla="*/ 2 w 12"/>
                <a:gd name="T67" fmla="*/ 9 h 19"/>
                <a:gd name="T68" fmla="*/ 2 w 12"/>
                <a:gd name="T69" fmla="*/ 9 h 19"/>
                <a:gd name="T70" fmla="*/ 2 w 12"/>
                <a:gd name="T71" fmla="*/ 9 h 19"/>
                <a:gd name="T72" fmla="*/ 2 w 12"/>
                <a:gd name="T73" fmla="*/ 9 h 19"/>
                <a:gd name="T74" fmla="*/ 2 w 12"/>
                <a:gd name="T75" fmla="*/ 0 h 19"/>
                <a:gd name="T76" fmla="*/ 2 w 12"/>
                <a:gd name="T77" fmla="*/ 0 h 19"/>
                <a:gd name="T78" fmla="*/ 2 w 12"/>
                <a:gd name="T79" fmla="*/ 0 h 19"/>
                <a:gd name="T80" fmla="*/ 2 w 12"/>
                <a:gd name="T81" fmla="*/ 0 h 19"/>
                <a:gd name="T82" fmla="*/ 2 w 12"/>
                <a:gd name="T83" fmla="*/ 0 h 19"/>
                <a:gd name="T84" fmla="*/ 2 w 12"/>
                <a:gd name="T85" fmla="*/ 0 h 19"/>
                <a:gd name="T86" fmla="*/ 2 w 12"/>
                <a:gd name="T87" fmla="*/ 0 h 19"/>
                <a:gd name="T88" fmla="*/ 2 w 12"/>
                <a:gd name="T89" fmla="*/ 0 h 19"/>
                <a:gd name="T90" fmla="*/ 2 w 12"/>
                <a:gd name="T91" fmla="*/ 0 h 19"/>
                <a:gd name="T92" fmla="*/ 2 w 12"/>
                <a:gd name="T93" fmla="*/ 0 h 19"/>
                <a:gd name="T94" fmla="*/ 2 w 12"/>
                <a:gd name="T95" fmla="*/ 0 h 19"/>
                <a:gd name="T96" fmla="*/ 2 w 12"/>
                <a:gd name="T97" fmla="*/ 0 h 19"/>
                <a:gd name="T98" fmla="*/ 2 w 12"/>
                <a:gd name="T99" fmla="*/ 0 h 19"/>
                <a:gd name="T100" fmla="*/ 2 w 12"/>
                <a:gd name="T101" fmla="*/ 0 h 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9"/>
                <a:gd name="T155" fmla="*/ 12 w 12"/>
                <a:gd name="T156" fmla="*/ 19 h 1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9">
                  <a:moveTo>
                    <a:pt x="0" y="19"/>
                  </a:moveTo>
                  <a:lnTo>
                    <a:pt x="0" y="19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99" name="Freeform 664"/>
            <p:cNvSpPr>
              <a:spLocks/>
            </p:cNvSpPr>
            <p:nvPr/>
          </p:nvSpPr>
          <p:spPr bwMode="auto">
            <a:xfrm rot="-5388437">
              <a:off x="4266" y="2669"/>
              <a:ext cx="8" cy="18"/>
            </a:xfrm>
            <a:custGeom>
              <a:avLst/>
              <a:gdLst>
                <a:gd name="T0" fmla="*/ 0 w 11"/>
                <a:gd name="T1" fmla="*/ 5 h 20"/>
                <a:gd name="T2" fmla="*/ 0 w 11"/>
                <a:gd name="T3" fmla="*/ 5 h 20"/>
                <a:gd name="T4" fmla="*/ 0 w 11"/>
                <a:gd name="T5" fmla="*/ 5 h 20"/>
                <a:gd name="T6" fmla="*/ 0 w 11"/>
                <a:gd name="T7" fmla="*/ 5 h 20"/>
                <a:gd name="T8" fmla="*/ 0 w 11"/>
                <a:gd name="T9" fmla="*/ 5 h 20"/>
                <a:gd name="T10" fmla="*/ 0 w 11"/>
                <a:gd name="T11" fmla="*/ 5 h 20"/>
                <a:gd name="T12" fmla="*/ 0 w 11"/>
                <a:gd name="T13" fmla="*/ 5 h 20"/>
                <a:gd name="T14" fmla="*/ 0 w 11"/>
                <a:gd name="T15" fmla="*/ 5 h 20"/>
                <a:gd name="T16" fmla="*/ 0 w 11"/>
                <a:gd name="T17" fmla="*/ 5 h 20"/>
                <a:gd name="T18" fmla="*/ 0 w 11"/>
                <a:gd name="T19" fmla="*/ 5 h 20"/>
                <a:gd name="T20" fmla="*/ 0 w 11"/>
                <a:gd name="T21" fmla="*/ 5 h 20"/>
                <a:gd name="T22" fmla="*/ 0 w 11"/>
                <a:gd name="T23" fmla="*/ 5 h 20"/>
                <a:gd name="T24" fmla="*/ 0 w 11"/>
                <a:gd name="T25" fmla="*/ 5 h 20"/>
                <a:gd name="T26" fmla="*/ 0 w 11"/>
                <a:gd name="T27" fmla="*/ 5 h 20"/>
                <a:gd name="T28" fmla="*/ 0 w 11"/>
                <a:gd name="T29" fmla="*/ 5 h 20"/>
                <a:gd name="T30" fmla="*/ 0 w 11"/>
                <a:gd name="T31" fmla="*/ 5 h 20"/>
                <a:gd name="T32" fmla="*/ 0 w 11"/>
                <a:gd name="T33" fmla="*/ 5 h 20"/>
                <a:gd name="T34" fmla="*/ 0 w 11"/>
                <a:gd name="T35" fmla="*/ 5 h 20"/>
                <a:gd name="T36" fmla="*/ 0 w 11"/>
                <a:gd name="T37" fmla="*/ 5 h 20"/>
                <a:gd name="T38" fmla="*/ 0 w 11"/>
                <a:gd name="T39" fmla="*/ 5 h 20"/>
                <a:gd name="T40" fmla="*/ 0 w 11"/>
                <a:gd name="T41" fmla="*/ 5 h 20"/>
                <a:gd name="T42" fmla="*/ 0 w 11"/>
                <a:gd name="T43" fmla="*/ 5 h 20"/>
                <a:gd name="T44" fmla="*/ 0 w 11"/>
                <a:gd name="T45" fmla="*/ 5 h 20"/>
                <a:gd name="T46" fmla="*/ 0 w 11"/>
                <a:gd name="T47" fmla="*/ 5 h 20"/>
                <a:gd name="T48" fmla="*/ 0 w 11"/>
                <a:gd name="T49" fmla="*/ 5 h 20"/>
                <a:gd name="T50" fmla="*/ 0 w 11"/>
                <a:gd name="T51" fmla="*/ 5 h 20"/>
                <a:gd name="T52" fmla="*/ 0 w 11"/>
                <a:gd name="T53" fmla="*/ 5 h 20"/>
                <a:gd name="T54" fmla="*/ 0 w 11"/>
                <a:gd name="T55" fmla="*/ 5 h 20"/>
                <a:gd name="T56" fmla="*/ 0 w 11"/>
                <a:gd name="T57" fmla="*/ 5 h 20"/>
                <a:gd name="T58" fmla="*/ 0 w 11"/>
                <a:gd name="T59" fmla="*/ 5 h 20"/>
                <a:gd name="T60" fmla="*/ 0 w 11"/>
                <a:gd name="T61" fmla="*/ 5 h 20"/>
                <a:gd name="T62" fmla="*/ 0 w 11"/>
                <a:gd name="T63" fmla="*/ 5 h 20"/>
                <a:gd name="T64" fmla="*/ 0 w 11"/>
                <a:gd name="T65" fmla="*/ 0 h 20"/>
                <a:gd name="T66" fmla="*/ 1 w 11"/>
                <a:gd name="T67" fmla="*/ 0 h 20"/>
                <a:gd name="T68" fmla="*/ 1 w 11"/>
                <a:gd name="T69" fmla="*/ 0 h 20"/>
                <a:gd name="T70" fmla="*/ 1 w 11"/>
                <a:gd name="T71" fmla="*/ 0 h 20"/>
                <a:gd name="T72" fmla="*/ 1 w 11"/>
                <a:gd name="T73" fmla="*/ 0 h 20"/>
                <a:gd name="T74" fmla="*/ 1 w 11"/>
                <a:gd name="T75" fmla="*/ 0 h 20"/>
                <a:gd name="T76" fmla="*/ 1 w 11"/>
                <a:gd name="T77" fmla="*/ 0 h 20"/>
                <a:gd name="T78" fmla="*/ 1 w 11"/>
                <a:gd name="T79" fmla="*/ 0 h 20"/>
                <a:gd name="T80" fmla="*/ 1 w 11"/>
                <a:gd name="T81" fmla="*/ 0 h 20"/>
                <a:gd name="T82" fmla="*/ 1 w 11"/>
                <a:gd name="T83" fmla="*/ 0 h 20"/>
                <a:gd name="T84" fmla="*/ 1 w 11"/>
                <a:gd name="T85" fmla="*/ 0 h 20"/>
                <a:gd name="T86" fmla="*/ 1 w 11"/>
                <a:gd name="T87" fmla="*/ 0 h 20"/>
                <a:gd name="T88" fmla="*/ 1 w 11"/>
                <a:gd name="T89" fmla="*/ 0 h 20"/>
                <a:gd name="T90" fmla="*/ 1 w 11"/>
                <a:gd name="T91" fmla="*/ 0 h 20"/>
                <a:gd name="T92" fmla="*/ 1 w 11"/>
                <a:gd name="T93" fmla="*/ 0 h 20"/>
                <a:gd name="T94" fmla="*/ 1 w 11"/>
                <a:gd name="T95" fmla="*/ 0 h 20"/>
                <a:gd name="T96" fmla="*/ 1 w 11"/>
                <a:gd name="T97" fmla="*/ 0 h 20"/>
                <a:gd name="T98" fmla="*/ 1 w 11"/>
                <a:gd name="T99" fmla="*/ 0 h 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"/>
                <a:gd name="T151" fmla="*/ 0 h 20"/>
                <a:gd name="T152" fmla="*/ 11 w 11"/>
                <a:gd name="T153" fmla="*/ 20 h 2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" h="20">
                  <a:moveTo>
                    <a:pt x="0" y="20"/>
                  </a:move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00" name="Freeform 665"/>
            <p:cNvSpPr>
              <a:spLocks/>
            </p:cNvSpPr>
            <p:nvPr/>
          </p:nvSpPr>
          <p:spPr bwMode="auto">
            <a:xfrm rot="-5388437">
              <a:off x="4252" y="2665"/>
              <a:ext cx="0" cy="18"/>
            </a:xfrm>
            <a:custGeom>
              <a:avLst/>
              <a:gdLst>
                <a:gd name="T0" fmla="*/ 9 h 19"/>
                <a:gd name="T1" fmla="*/ 9 h 19"/>
                <a:gd name="T2" fmla="*/ 9 h 19"/>
                <a:gd name="T3" fmla="*/ 9 h 19"/>
                <a:gd name="T4" fmla="*/ 9 h 19"/>
                <a:gd name="T5" fmla="*/ 9 h 19"/>
                <a:gd name="T6" fmla="*/ 9 h 19"/>
                <a:gd name="T7" fmla="*/ 9 h 19"/>
                <a:gd name="T8" fmla="*/ 9 h 19"/>
                <a:gd name="T9" fmla="*/ 9 h 19"/>
                <a:gd name="T10" fmla="*/ 9 h 19"/>
                <a:gd name="T11" fmla="*/ 9 h 19"/>
                <a:gd name="T12" fmla="*/ 9 h 19"/>
                <a:gd name="T13" fmla="*/ 9 h 19"/>
                <a:gd name="T14" fmla="*/ 9 h 19"/>
                <a:gd name="T15" fmla="*/ 9 h 19"/>
                <a:gd name="T16" fmla="*/ 9 h 19"/>
                <a:gd name="T17" fmla="*/ 9 h 19"/>
                <a:gd name="T18" fmla="*/ 9 h 19"/>
                <a:gd name="T19" fmla="*/ 9 h 19"/>
                <a:gd name="T20" fmla="*/ 9 h 19"/>
                <a:gd name="T21" fmla="*/ 9 h 19"/>
                <a:gd name="T22" fmla="*/ 9 h 19"/>
                <a:gd name="T23" fmla="*/ 9 h 19"/>
                <a:gd name="T24" fmla="*/ 9 h 19"/>
                <a:gd name="T25" fmla="*/ 9 h 19"/>
                <a:gd name="T26" fmla="*/ 9 h 19"/>
                <a:gd name="T27" fmla="*/ 9 h 19"/>
                <a:gd name="T28" fmla="*/ 9 h 19"/>
                <a:gd name="T29" fmla="*/ 9 h 19"/>
                <a:gd name="T30" fmla="*/ 9 h 19"/>
                <a:gd name="T31" fmla="*/ 9 h 19"/>
                <a:gd name="T32" fmla="*/ 9 h 19"/>
                <a:gd name="T33" fmla="*/ 9 h 19"/>
                <a:gd name="T34" fmla="*/ 9 h 19"/>
                <a:gd name="T35" fmla="*/ 9 h 19"/>
                <a:gd name="T36" fmla="*/ 9 h 19"/>
                <a:gd name="T37" fmla="*/ 9 h 19"/>
                <a:gd name="T38" fmla="*/ 9 h 19"/>
                <a:gd name="T39" fmla="*/ 9 h 19"/>
                <a:gd name="T40" fmla="*/ 9 h 19"/>
                <a:gd name="T41" fmla="*/ 0 h 19"/>
                <a:gd name="T42" fmla="*/ 0 h 19"/>
                <a:gd name="T43" fmla="*/ 0 h 19"/>
                <a:gd name="T44" fmla="*/ 0 h 19"/>
                <a:gd name="T45" fmla="*/ 0 h 19"/>
                <a:gd name="T46" fmla="*/ 0 h 19"/>
                <a:gd name="T47" fmla="*/ 0 h 19"/>
                <a:gd name="T48" fmla="*/ 0 h 19"/>
                <a:gd name="T49" fmla="*/ 0 h 19"/>
                <a:gd name="T50" fmla="*/ 0 h 19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h 19"/>
                <a:gd name="T103" fmla="*/ 19 h 19"/>
              </a:gdLst>
              <a:ahLst/>
              <a:cxnLst>
                <a:cxn ang="T51">
                  <a:pos x="0" y="T0"/>
                </a:cxn>
                <a:cxn ang="T52">
                  <a:pos x="0" y="T1"/>
                </a:cxn>
                <a:cxn ang="T53">
                  <a:pos x="0" y="T2"/>
                </a:cxn>
                <a:cxn ang="T54">
                  <a:pos x="0" y="T3"/>
                </a:cxn>
                <a:cxn ang="T55">
                  <a:pos x="0" y="T4"/>
                </a:cxn>
                <a:cxn ang="T56">
                  <a:pos x="0" y="T5"/>
                </a:cxn>
                <a:cxn ang="T57">
                  <a:pos x="0" y="T6"/>
                </a:cxn>
                <a:cxn ang="T58">
                  <a:pos x="0" y="T7"/>
                </a:cxn>
                <a:cxn ang="T59">
                  <a:pos x="0" y="T8"/>
                </a:cxn>
                <a:cxn ang="T60">
                  <a:pos x="0" y="T9"/>
                </a:cxn>
                <a:cxn ang="T61">
                  <a:pos x="0" y="T10"/>
                </a:cxn>
                <a:cxn ang="T62">
                  <a:pos x="0" y="T11"/>
                </a:cxn>
                <a:cxn ang="T63">
                  <a:pos x="0" y="T12"/>
                </a:cxn>
                <a:cxn ang="T64">
                  <a:pos x="0" y="T13"/>
                </a:cxn>
                <a:cxn ang="T65">
                  <a:pos x="0" y="T14"/>
                </a:cxn>
                <a:cxn ang="T66">
                  <a:pos x="0" y="T15"/>
                </a:cxn>
                <a:cxn ang="T67">
                  <a:pos x="0" y="T16"/>
                </a:cxn>
                <a:cxn ang="T68">
                  <a:pos x="0" y="T17"/>
                </a:cxn>
                <a:cxn ang="T69">
                  <a:pos x="0" y="T18"/>
                </a:cxn>
                <a:cxn ang="T70">
                  <a:pos x="0" y="T19"/>
                </a:cxn>
                <a:cxn ang="T71">
                  <a:pos x="0" y="T20"/>
                </a:cxn>
                <a:cxn ang="T72">
                  <a:pos x="0" y="T21"/>
                </a:cxn>
                <a:cxn ang="T73">
                  <a:pos x="0" y="T22"/>
                </a:cxn>
                <a:cxn ang="T74">
                  <a:pos x="0" y="T23"/>
                </a:cxn>
                <a:cxn ang="T75">
                  <a:pos x="0" y="T24"/>
                </a:cxn>
                <a:cxn ang="T76">
                  <a:pos x="0" y="T25"/>
                </a:cxn>
                <a:cxn ang="T77">
                  <a:pos x="0" y="T26"/>
                </a:cxn>
                <a:cxn ang="T78">
                  <a:pos x="0" y="T27"/>
                </a:cxn>
                <a:cxn ang="T79">
                  <a:pos x="0" y="T28"/>
                </a:cxn>
                <a:cxn ang="T80">
                  <a:pos x="0" y="T29"/>
                </a:cxn>
                <a:cxn ang="T81">
                  <a:pos x="0" y="T30"/>
                </a:cxn>
                <a:cxn ang="T82">
                  <a:pos x="0" y="T31"/>
                </a:cxn>
                <a:cxn ang="T83">
                  <a:pos x="0" y="T32"/>
                </a:cxn>
                <a:cxn ang="T84">
                  <a:pos x="0" y="T33"/>
                </a:cxn>
                <a:cxn ang="T85">
                  <a:pos x="0" y="T34"/>
                </a:cxn>
                <a:cxn ang="T86">
                  <a:pos x="0" y="T35"/>
                </a:cxn>
                <a:cxn ang="T87">
                  <a:pos x="0" y="T36"/>
                </a:cxn>
                <a:cxn ang="T88">
                  <a:pos x="0" y="T37"/>
                </a:cxn>
                <a:cxn ang="T89">
                  <a:pos x="0" y="T38"/>
                </a:cxn>
                <a:cxn ang="T90">
                  <a:pos x="0" y="T39"/>
                </a:cxn>
                <a:cxn ang="T91">
                  <a:pos x="0" y="T40"/>
                </a:cxn>
                <a:cxn ang="T92">
                  <a:pos x="0" y="T41"/>
                </a:cxn>
                <a:cxn ang="T93">
                  <a:pos x="0" y="T42"/>
                </a:cxn>
                <a:cxn ang="T94">
                  <a:pos x="0" y="T43"/>
                </a:cxn>
                <a:cxn ang="T95">
                  <a:pos x="0" y="T44"/>
                </a:cxn>
                <a:cxn ang="T96">
                  <a:pos x="0" y="T45"/>
                </a:cxn>
                <a:cxn ang="T97">
                  <a:pos x="0" y="T46"/>
                </a:cxn>
                <a:cxn ang="T98">
                  <a:pos x="0" y="T47"/>
                </a:cxn>
                <a:cxn ang="T99">
                  <a:pos x="0" y="T48"/>
                </a:cxn>
                <a:cxn ang="T100">
                  <a:pos x="0" y="T49"/>
                </a:cxn>
                <a:cxn ang="T101">
                  <a:pos x="0" y="T50"/>
                </a:cxn>
              </a:cxnLst>
              <a:rect l="0" t="T102" r="0" b="T103"/>
              <a:pathLst>
                <a:path h="19">
                  <a:moveTo>
                    <a:pt x="0" y="19"/>
                  </a:moveTo>
                  <a:lnTo>
                    <a:pt x="0" y="19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01" name="Freeform 666"/>
            <p:cNvSpPr>
              <a:spLocks/>
            </p:cNvSpPr>
            <p:nvPr/>
          </p:nvSpPr>
          <p:spPr bwMode="auto">
            <a:xfrm rot="-5388437">
              <a:off x="4235" y="2665"/>
              <a:ext cx="8" cy="9"/>
            </a:xfrm>
            <a:custGeom>
              <a:avLst/>
              <a:gdLst>
                <a:gd name="T0" fmla="*/ 0 w 12"/>
                <a:gd name="T1" fmla="*/ 5 h 10"/>
                <a:gd name="T2" fmla="*/ 1 w 12"/>
                <a:gd name="T3" fmla="*/ 5 h 10"/>
                <a:gd name="T4" fmla="*/ 1 w 12"/>
                <a:gd name="T5" fmla="*/ 5 h 10"/>
                <a:gd name="T6" fmla="*/ 1 w 12"/>
                <a:gd name="T7" fmla="*/ 5 h 10"/>
                <a:gd name="T8" fmla="*/ 1 w 12"/>
                <a:gd name="T9" fmla="*/ 5 h 10"/>
                <a:gd name="T10" fmla="*/ 1 w 12"/>
                <a:gd name="T11" fmla="*/ 5 h 10"/>
                <a:gd name="T12" fmla="*/ 1 w 12"/>
                <a:gd name="T13" fmla="*/ 5 h 10"/>
                <a:gd name="T14" fmla="*/ 1 w 12"/>
                <a:gd name="T15" fmla="*/ 5 h 10"/>
                <a:gd name="T16" fmla="*/ 1 w 12"/>
                <a:gd name="T17" fmla="*/ 5 h 10"/>
                <a:gd name="T18" fmla="*/ 1 w 12"/>
                <a:gd name="T19" fmla="*/ 5 h 10"/>
                <a:gd name="T20" fmla="*/ 1 w 12"/>
                <a:gd name="T21" fmla="*/ 5 h 10"/>
                <a:gd name="T22" fmla="*/ 1 w 12"/>
                <a:gd name="T23" fmla="*/ 5 h 10"/>
                <a:gd name="T24" fmla="*/ 1 w 12"/>
                <a:gd name="T25" fmla="*/ 5 h 10"/>
                <a:gd name="T26" fmla="*/ 1 w 12"/>
                <a:gd name="T27" fmla="*/ 5 h 10"/>
                <a:gd name="T28" fmla="*/ 1 w 12"/>
                <a:gd name="T29" fmla="*/ 5 h 10"/>
                <a:gd name="T30" fmla="*/ 1 w 12"/>
                <a:gd name="T31" fmla="*/ 5 h 10"/>
                <a:gd name="T32" fmla="*/ 1 w 12"/>
                <a:gd name="T33" fmla="*/ 5 h 10"/>
                <a:gd name="T34" fmla="*/ 1 w 12"/>
                <a:gd name="T35" fmla="*/ 5 h 10"/>
                <a:gd name="T36" fmla="*/ 1 w 12"/>
                <a:gd name="T37" fmla="*/ 5 h 10"/>
                <a:gd name="T38" fmla="*/ 1 w 12"/>
                <a:gd name="T39" fmla="*/ 5 h 10"/>
                <a:gd name="T40" fmla="*/ 1 w 12"/>
                <a:gd name="T41" fmla="*/ 5 h 10"/>
                <a:gd name="T42" fmla="*/ 1 w 12"/>
                <a:gd name="T43" fmla="*/ 5 h 10"/>
                <a:gd name="T44" fmla="*/ 1 w 12"/>
                <a:gd name="T45" fmla="*/ 5 h 10"/>
                <a:gd name="T46" fmla="*/ 1 w 12"/>
                <a:gd name="T47" fmla="*/ 5 h 10"/>
                <a:gd name="T48" fmla="*/ 1 w 12"/>
                <a:gd name="T49" fmla="*/ 5 h 10"/>
                <a:gd name="T50" fmla="*/ 1 w 12"/>
                <a:gd name="T51" fmla="*/ 5 h 10"/>
                <a:gd name="T52" fmla="*/ 1 w 12"/>
                <a:gd name="T53" fmla="*/ 5 h 10"/>
                <a:gd name="T54" fmla="*/ 1 w 12"/>
                <a:gd name="T55" fmla="*/ 5 h 10"/>
                <a:gd name="T56" fmla="*/ 1 w 12"/>
                <a:gd name="T57" fmla="*/ 5 h 10"/>
                <a:gd name="T58" fmla="*/ 1 w 12"/>
                <a:gd name="T59" fmla="*/ 0 h 10"/>
                <a:gd name="T60" fmla="*/ 1 w 12"/>
                <a:gd name="T61" fmla="*/ 0 h 10"/>
                <a:gd name="T62" fmla="*/ 1 w 12"/>
                <a:gd name="T63" fmla="*/ 0 h 10"/>
                <a:gd name="T64" fmla="*/ 1 w 12"/>
                <a:gd name="T65" fmla="*/ 0 h 10"/>
                <a:gd name="T66" fmla="*/ 1 w 12"/>
                <a:gd name="T67" fmla="*/ 0 h 10"/>
                <a:gd name="T68" fmla="*/ 1 w 12"/>
                <a:gd name="T69" fmla="*/ 0 h 10"/>
                <a:gd name="T70" fmla="*/ 1 w 12"/>
                <a:gd name="T71" fmla="*/ 0 h 10"/>
                <a:gd name="T72" fmla="*/ 1 w 12"/>
                <a:gd name="T73" fmla="*/ 0 h 10"/>
                <a:gd name="T74" fmla="*/ 1 w 12"/>
                <a:gd name="T75" fmla="*/ 0 h 10"/>
                <a:gd name="T76" fmla="*/ 1 w 12"/>
                <a:gd name="T77" fmla="*/ 0 h 10"/>
                <a:gd name="T78" fmla="*/ 1 w 12"/>
                <a:gd name="T79" fmla="*/ 0 h 10"/>
                <a:gd name="T80" fmla="*/ 1 w 12"/>
                <a:gd name="T81" fmla="*/ 0 h 10"/>
                <a:gd name="T82" fmla="*/ 1 w 12"/>
                <a:gd name="T83" fmla="*/ 0 h 10"/>
                <a:gd name="T84" fmla="*/ 1 w 12"/>
                <a:gd name="T85" fmla="*/ 0 h 10"/>
                <a:gd name="T86" fmla="*/ 1 w 12"/>
                <a:gd name="T87" fmla="*/ 0 h 10"/>
                <a:gd name="T88" fmla="*/ 1 w 12"/>
                <a:gd name="T89" fmla="*/ 0 h 10"/>
                <a:gd name="T90" fmla="*/ 1 w 12"/>
                <a:gd name="T91" fmla="*/ 0 h 10"/>
                <a:gd name="T92" fmla="*/ 1 w 12"/>
                <a:gd name="T93" fmla="*/ 0 h 10"/>
                <a:gd name="T94" fmla="*/ 1 w 12"/>
                <a:gd name="T95" fmla="*/ 0 h 10"/>
                <a:gd name="T96" fmla="*/ 1 w 12"/>
                <a:gd name="T97" fmla="*/ 0 h 10"/>
                <a:gd name="T98" fmla="*/ 1 w 12"/>
                <a:gd name="T99" fmla="*/ 0 h 10"/>
                <a:gd name="T100" fmla="*/ 1 w 12"/>
                <a:gd name="T101" fmla="*/ 0 h 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0"/>
                <a:gd name="T155" fmla="*/ 12 w 12"/>
                <a:gd name="T156" fmla="*/ 10 h 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0">
                  <a:moveTo>
                    <a:pt x="0" y="10"/>
                  </a:moveTo>
                  <a:lnTo>
                    <a:pt x="12" y="10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02" name="Freeform 667"/>
            <p:cNvSpPr>
              <a:spLocks/>
            </p:cNvSpPr>
            <p:nvPr/>
          </p:nvSpPr>
          <p:spPr bwMode="auto">
            <a:xfrm rot="-5388437">
              <a:off x="4226" y="2656"/>
              <a:ext cx="9" cy="9"/>
            </a:xfrm>
            <a:custGeom>
              <a:avLst/>
              <a:gdLst>
                <a:gd name="T0" fmla="*/ 0 w 12"/>
                <a:gd name="T1" fmla="*/ 5 h 10"/>
                <a:gd name="T2" fmla="*/ 0 w 12"/>
                <a:gd name="T3" fmla="*/ 5 h 10"/>
                <a:gd name="T4" fmla="*/ 0 w 12"/>
                <a:gd name="T5" fmla="*/ 5 h 10"/>
                <a:gd name="T6" fmla="*/ 0 w 12"/>
                <a:gd name="T7" fmla="*/ 5 h 10"/>
                <a:gd name="T8" fmla="*/ 0 w 12"/>
                <a:gd name="T9" fmla="*/ 5 h 10"/>
                <a:gd name="T10" fmla="*/ 0 w 12"/>
                <a:gd name="T11" fmla="*/ 5 h 10"/>
                <a:gd name="T12" fmla="*/ 0 w 12"/>
                <a:gd name="T13" fmla="*/ 5 h 10"/>
                <a:gd name="T14" fmla="*/ 0 w 12"/>
                <a:gd name="T15" fmla="*/ 5 h 10"/>
                <a:gd name="T16" fmla="*/ 0 w 12"/>
                <a:gd name="T17" fmla="*/ 5 h 10"/>
                <a:gd name="T18" fmla="*/ 0 w 12"/>
                <a:gd name="T19" fmla="*/ 5 h 10"/>
                <a:gd name="T20" fmla="*/ 0 w 12"/>
                <a:gd name="T21" fmla="*/ 5 h 10"/>
                <a:gd name="T22" fmla="*/ 0 w 12"/>
                <a:gd name="T23" fmla="*/ 5 h 10"/>
                <a:gd name="T24" fmla="*/ 0 w 12"/>
                <a:gd name="T25" fmla="*/ 5 h 10"/>
                <a:gd name="T26" fmla="*/ 0 w 12"/>
                <a:gd name="T27" fmla="*/ 5 h 10"/>
                <a:gd name="T28" fmla="*/ 0 w 12"/>
                <a:gd name="T29" fmla="*/ 5 h 10"/>
                <a:gd name="T30" fmla="*/ 0 w 12"/>
                <a:gd name="T31" fmla="*/ 5 h 10"/>
                <a:gd name="T32" fmla="*/ 0 w 12"/>
                <a:gd name="T33" fmla="*/ 5 h 10"/>
                <a:gd name="T34" fmla="*/ 0 w 12"/>
                <a:gd name="T35" fmla="*/ 5 h 10"/>
                <a:gd name="T36" fmla="*/ 2 w 12"/>
                <a:gd name="T37" fmla="*/ 5 h 10"/>
                <a:gd name="T38" fmla="*/ 2 w 12"/>
                <a:gd name="T39" fmla="*/ 5 h 10"/>
                <a:gd name="T40" fmla="*/ 2 w 12"/>
                <a:gd name="T41" fmla="*/ 5 h 10"/>
                <a:gd name="T42" fmla="*/ 2 w 12"/>
                <a:gd name="T43" fmla="*/ 5 h 10"/>
                <a:gd name="T44" fmla="*/ 2 w 12"/>
                <a:gd name="T45" fmla="*/ 5 h 10"/>
                <a:gd name="T46" fmla="*/ 2 w 12"/>
                <a:gd name="T47" fmla="*/ 5 h 10"/>
                <a:gd name="T48" fmla="*/ 2 w 12"/>
                <a:gd name="T49" fmla="*/ 5 h 10"/>
                <a:gd name="T50" fmla="*/ 2 w 12"/>
                <a:gd name="T51" fmla="*/ 5 h 10"/>
                <a:gd name="T52" fmla="*/ 2 w 12"/>
                <a:gd name="T53" fmla="*/ 5 h 10"/>
                <a:gd name="T54" fmla="*/ 2 w 12"/>
                <a:gd name="T55" fmla="*/ 5 h 10"/>
                <a:gd name="T56" fmla="*/ 2 w 12"/>
                <a:gd name="T57" fmla="*/ 5 h 10"/>
                <a:gd name="T58" fmla="*/ 2 w 12"/>
                <a:gd name="T59" fmla="*/ 5 h 10"/>
                <a:gd name="T60" fmla="*/ 2 w 12"/>
                <a:gd name="T61" fmla="*/ 5 h 10"/>
                <a:gd name="T62" fmla="*/ 2 w 12"/>
                <a:gd name="T63" fmla="*/ 5 h 10"/>
                <a:gd name="T64" fmla="*/ 2 w 12"/>
                <a:gd name="T65" fmla="*/ 5 h 10"/>
                <a:gd name="T66" fmla="*/ 2 w 12"/>
                <a:gd name="T67" fmla="*/ 5 h 10"/>
                <a:gd name="T68" fmla="*/ 2 w 12"/>
                <a:gd name="T69" fmla="*/ 5 h 10"/>
                <a:gd name="T70" fmla="*/ 2 w 12"/>
                <a:gd name="T71" fmla="*/ 5 h 10"/>
                <a:gd name="T72" fmla="*/ 2 w 12"/>
                <a:gd name="T73" fmla="*/ 5 h 10"/>
                <a:gd name="T74" fmla="*/ 2 w 12"/>
                <a:gd name="T75" fmla="*/ 5 h 10"/>
                <a:gd name="T76" fmla="*/ 2 w 12"/>
                <a:gd name="T77" fmla="*/ 5 h 10"/>
                <a:gd name="T78" fmla="*/ 2 w 12"/>
                <a:gd name="T79" fmla="*/ 5 h 10"/>
                <a:gd name="T80" fmla="*/ 2 w 12"/>
                <a:gd name="T81" fmla="*/ 0 h 10"/>
                <a:gd name="T82" fmla="*/ 2 w 12"/>
                <a:gd name="T83" fmla="*/ 0 h 10"/>
                <a:gd name="T84" fmla="*/ 2 w 12"/>
                <a:gd name="T85" fmla="*/ 0 h 10"/>
                <a:gd name="T86" fmla="*/ 2 w 12"/>
                <a:gd name="T87" fmla="*/ 0 h 10"/>
                <a:gd name="T88" fmla="*/ 2 w 12"/>
                <a:gd name="T89" fmla="*/ 0 h 10"/>
                <a:gd name="T90" fmla="*/ 2 w 12"/>
                <a:gd name="T91" fmla="*/ 0 h 10"/>
                <a:gd name="T92" fmla="*/ 2 w 12"/>
                <a:gd name="T93" fmla="*/ 0 h 10"/>
                <a:gd name="T94" fmla="*/ 2 w 12"/>
                <a:gd name="T95" fmla="*/ 0 h 10"/>
                <a:gd name="T96" fmla="*/ 2 w 12"/>
                <a:gd name="T97" fmla="*/ 0 h 10"/>
                <a:gd name="T98" fmla="*/ 2 w 12"/>
                <a:gd name="T99" fmla="*/ 0 h 10"/>
                <a:gd name="T100" fmla="*/ 2 w 12"/>
                <a:gd name="T101" fmla="*/ 0 h 1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"/>
                <a:gd name="T154" fmla="*/ 0 h 10"/>
                <a:gd name="T155" fmla="*/ 12 w 12"/>
                <a:gd name="T156" fmla="*/ 10 h 1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" h="10">
                  <a:moveTo>
                    <a:pt x="0" y="10"/>
                  </a:moveTo>
                  <a:lnTo>
                    <a:pt x="0" y="10"/>
                  </a:lnTo>
                  <a:lnTo>
                    <a:pt x="12" y="10"/>
                  </a:lnTo>
                  <a:lnTo>
                    <a:pt x="1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03" name="Freeform 668"/>
            <p:cNvSpPr>
              <a:spLocks/>
            </p:cNvSpPr>
            <p:nvPr/>
          </p:nvSpPr>
          <p:spPr bwMode="auto">
            <a:xfrm rot="-5388437">
              <a:off x="4223" y="2652"/>
              <a:ext cx="8" cy="1"/>
            </a:xfrm>
            <a:custGeom>
              <a:avLst/>
              <a:gdLst>
                <a:gd name="T0" fmla="*/ 0 w 11"/>
                <a:gd name="T1" fmla="*/ 0 h 1"/>
                <a:gd name="T2" fmla="*/ 0 w 11"/>
                <a:gd name="T3" fmla="*/ 0 h 1"/>
                <a:gd name="T4" fmla="*/ 0 w 11"/>
                <a:gd name="T5" fmla="*/ 0 h 1"/>
                <a:gd name="T6" fmla="*/ 0 w 11"/>
                <a:gd name="T7" fmla="*/ 0 h 1"/>
                <a:gd name="T8" fmla="*/ 0 w 11"/>
                <a:gd name="T9" fmla="*/ 0 h 1"/>
                <a:gd name="T10" fmla="*/ 0 w 11"/>
                <a:gd name="T11" fmla="*/ 0 h 1"/>
                <a:gd name="T12" fmla="*/ 0 w 11"/>
                <a:gd name="T13" fmla="*/ 0 h 1"/>
                <a:gd name="T14" fmla="*/ 0 w 11"/>
                <a:gd name="T15" fmla="*/ 0 h 1"/>
                <a:gd name="T16" fmla="*/ 0 w 11"/>
                <a:gd name="T17" fmla="*/ 0 h 1"/>
                <a:gd name="T18" fmla="*/ 0 w 11"/>
                <a:gd name="T19" fmla="*/ 0 h 1"/>
                <a:gd name="T20" fmla="*/ 0 w 11"/>
                <a:gd name="T21" fmla="*/ 0 h 1"/>
                <a:gd name="T22" fmla="*/ 0 w 11"/>
                <a:gd name="T23" fmla="*/ 0 h 1"/>
                <a:gd name="T24" fmla="*/ 0 w 11"/>
                <a:gd name="T25" fmla="*/ 0 h 1"/>
                <a:gd name="T26" fmla="*/ 0 w 11"/>
                <a:gd name="T27" fmla="*/ 0 h 1"/>
                <a:gd name="T28" fmla="*/ 0 w 11"/>
                <a:gd name="T29" fmla="*/ 0 h 1"/>
                <a:gd name="T30" fmla="*/ 0 w 11"/>
                <a:gd name="T31" fmla="*/ 0 h 1"/>
                <a:gd name="T32" fmla="*/ 0 w 11"/>
                <a:gd name="T33" fmla="*/ 0 h 1"/>
                <a:gd name="T34" fmla="*/ 0 w 11"/>
                <a:gd name="T35" fmla="*/ 0 h 1"/>
                <a:gd name="T36" fmla="*/ 0 w 11"/>
                <a:gd name="T37" fmla="*/ 0 h 1"/>
                <a:gd name="T38" fmla="*/ 0 w 11"/>
                <a:gd name="T39" fmla="*/ 0 h 1"/>
                <a:gd name="T40" fmla="*/ 0 w 11"/>
                <a:gd name="T41" fmla="*/ 0 h 1"/>
                <a:gd name="T42" fmla="*/ 0 w 11"/>
                <a:gd name="T43" fmla="*/ 0 h 1"/>
                <a:gd name="T44" fmla="*/ 0 w 11"/>
                <a:gd name="T45" fmla="*/ 0 h 1"/>
                <a:gd name="T46" fmla="*/ 0 w 11"/>
                <a:gd name="T47" fmla="*/ 0 h 1"/>
                <a:gd name="T48" fmla="*/ 0 w 11"/>
                <a:gd name="T49" fmla="*/ 0 h 1"/>
                <a:gd name="T50" fmla="*/ 0 w 11"/>
                <a:gd name="T51" fmla="*/ 0 h 1"/>
                <a:gd name="T52" fmla="*/ 0 w 11"/>
                <a:gd name="T53" fmla="*/ 0 h 1"/>
                <a:gd name="T54" fmla="*/ 0 w 11"/>
                <a:gd name="T55" fmla="*/ 0 h 1"/>
                <a:gd name="T56" fmla="*/ 0 w 11"/>
                <a:gd name="T57" fmla="*/ 0 h 1"/>
                <a:gd name="T58" fmla="*/ 0 w 11"/>
                <a:gd name="T59" fmla="*/ 0 h 1"/>
                <a:gd name="T60" fmla="*/ 0 w 11"/>
                <a:gd name="T61" fmla="*/ 0 h 1"/>
                <a:gd name="T62" fmla="*/ 0 w 11"/>
                <a:gd name="T63" fmla="*/ 0 h 1"/>
                <a:gd name="T64" fmla="*/ 0 w 11"/>
                <a:gd name="T65" fmla="*/ 0 h 1"/>
                <a:gd name="T66" fmla="*/ 0 w 11"/>
                <a:gd name="T67" fmla="*/ 0 h 1"/>
                <a:gd name="T68" fmla="*/ 1 w 11"/>
                <a:gd name="T69" fmla="*/ 0 h 1"/>
                <a:gd name="T70" fmla="*/ 1 w 11"/>
                <a:gd name="T71" fmla="*/ 0 h 1"/>
                <a:gd name="T72" fmla="*/ 1 w 11"/>
                <a:gd name="T73" fmla="*/ 0 h 1"/>
                <a:gd name="T74" fmla="*/ 1 w 11"/>
                <a:gd name="T75" fmla="*/ 0 h 1"/>
                <a:gd name="T76" fmla="*/ 1 w 11"/>
                <a:gd name="T77" fmla="*/ 0 h 1"/>
                <a:gd name="T78" fmla="*/ 1 w 11"/>
                <a:gd name="T79" fmla="*/ 0 h 1"/>
                <a:gd name="T80" fmla="*/ 1 w 11"/>
                <a:gd name="T81" fmla="*/ 0 h 1"/>
                <a:gd name="T82" fmla="*/ 1 w 11"/>
                <a:gd name="T83" fmla="*/ 0 h 1"/>
                <a:gd name="T84" fmla="*/ 1 w 11"/>
                <a:gd name="T85" fmla="*/ 0 h 1"/>
                <a:gd name="T86" fmla="*/ 1 w 11"/>
                <a:gd name="T87" fmla="*/ 0 h 1"/>
                <a:gd name="T88" fmla="*/ 1 w 11"/>
                <a:gd name="T89" fmla="*/ 0 h 1"/>
                <a:gd name="T90" fmla="*/ 1 w 11"/>
                <a:gd name="T91" fmla="*/ 0 h 1"/>
                <a:gd name="T92" fmla="*/ 1 w 11"/>
                <a:gd name="T93" fmla="*/ 0 h 1"/>
                <a:gd name="T94" fmla="*/ 1 w 11"/>
                <a:gd name="T95" fmla="*/ 0 h 1"/>
                <a:gd name="T96" fmla="*/ 1 w 11"/>
                <a:gd name="T97" fmla="*/ 0 h 1"/>
                <a:gd name="T98" fmla="*/ 1 w 11"/>
                <a:gd name="T99" fmla="*/ 0 h 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"/>
                <a:gd name="T151" fmla="*/ 0 h 1"/>
                <a:gd name="T152" fmla="*/ 11 w 11"/>
                <a:gd name="T153" fmla="*/ 1 h 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" h="1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087" name="Text Box 671"/>
          <p:cNvSpPr txBox="1">
            <a:spLocks noChangeArrowheads="1"/>
          </p:cNvSpPr>
          <p:nvPr/>
        </p:nvSpPr>
        <p:spPr bwMode="auto">
          <a:xfrm>
            <a:off x="700088" y="404813"/>
            <a:ext cx="7508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3º</a:t>
            </a:r>
            <a:r>
              <a:rPr kumimoji="1" lang="en-US" altLang="zh-CN" sz="2800" baseline="30000"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</a:rPr>
              <a:t>如果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P </a:t>
            </a:r>
            <a:r>
              <a:rPr kumimoji="1" lang="zh-CN" altLang="en-US" sz="2800">
                <a:latin typeface="Times New Roman" panose="02020603050405020304" pitchFamily="18" charset="0"/>
              </a:rPr>
              <a:t>点两振动的</a:t>
            </a:r>
            <a:r>
              <a:rPr kumimoji="1" lang="zh-CN" altLang="en-US" sz="2800">
                <a:solidFill>
                  <a:srgbClr val="0000CC"/>
                </a:solidFill>
                <a:latin typeface="Times New Roman" panose="02020603050405020304" pitchFamily="18" charset="0"/>
              </a:rPr>
              <a:t>振幅不等</a:t>
            </a:r>
            <a:r>
              <a:rPr kumimoji="1" lang="zh-CN" altLang="en-US" sz="2800">
                <a:latin typeface="Times New Roman" panose="02020603050405020304" pitchFamily="18" charset="0"/>
              </a:rPr>
              <a:t>，则有</a:t>
            </a:r>
          </a:p>
        </p:txBody>
      </p:sp>
      <p:graphicFrame>
        <p:nvGraphicFramePr>
          <p:cNvPr id="61088" name="Object 6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036824"/>
              </p:ext>
            </p:extLst>
          </p:nvPr>
        </p:nvGraphicFramePr>
        <p:xfrm>
          <a:off x="1743752" y="874450"/>
          <a:ext cx="4072172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4" name="Equation" r:id="rId16" imgW="2641600" imgH="368300" progId="Equation.DSMT4">
                  <p:embed/>
                </p:oleObj>
              </mc:Choice>
              <mc:Fallback>
                <p:oleObj name="Equation" r:id="rId16" imgW="2641600" imgH="368300" progId="Equation.DSMT4">
                  <p:embed/>
                  <p:pic>
                    <p:nvPicPr>
                      <p:cNvPr id="0" name="Object 6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752" y="874450"/>
                        <a:ext cx="4072172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6" name="Text Box 673"/>
          <p:cNvSpPr txBox="1">
            <a:spLocks noChangeArrowheads="1"/>
          </p:cNvSpPr>
          <p:nvPr/>
        </p:nvSpPr>
        <p:spPr bwMode="auto">
          <a:xfrm>
            <a:off x="8640763" y="6400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18</a:t>
            </a:r>
            <a:endParaRPr lang="en-US" altLang="zh-CN" sz="1800" b="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75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75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5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75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3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utoUpdateAnimBg="0"/>
      <p:bldP spid="60419" grpId="0" autoUpdateAnimBg="0"/>
      <p:bldP spid="60420" grpId="0" autoUpdateAnimBg="0"/>
      <p:bldP spid="60421" grpId="0" autoUpdateAnimBg="0"/>
      <p:bldP spid="60423" grpId="0" autoUpdateAnimBg="0"/>
      <p:bldP spid="60424" grpId="0" animBg="1"/>
      <p:bldP spid="60425" grpId="0" animBg="1"/>
      <p:bldP spid="60426" grpId="0" animBg="1"/>
      <p:bldP spid="60429" grpId="0" animBg="1"/>
      <p:bldP spid="60430" grpId="0" autoUpdateAnimBg="0"/>
      <p:bldP spid="60434" grpId="0" animBg="1"/>
      <p:bldP spid="60435" grpId="0" animBg="1"/>
      <p:bldP spid="60436" grpId="0" animBg="1"/>
      <p:bldP spid="60437" grpId="0" animBg="1"/>
      <p:bldP spid="60439" grpId="0" animBg="1"/>
      <p:bldP spid="60440" grpId="0" animBg="1"/>
      <p:bldP spid="6108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395288" y="1916113"/>
            <a:ext cx="7235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光学研究分类（有关可见光研究的学科）</a:t>
            </a: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395288" y="2708275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光的波长相对较短、波动效应不明显 </a:t>
            </a:r>
            <a:r>
              <a:rPr lang="en-US" altLang="zh-CN" sz="2800">
                <a:latin typeface="Times New Roman" panose="02020603050405020304" pitchFamily="18" charset="0"/>
              </a:rPr>
              <a:t>—&gt;   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几何光学</a:t>
            </a: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395288" y="3429000"/>
            <a:ext cx="8497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光的内禀性质、光现象                          </a:t>
            </a:r>
            <a:r>
              <a:rPr lang="en-US" altLang="zh-CN" sz="2800">
                <a:latin typeface="Times New Roman" panose="02020603050405020304" pitchFamily="18" charset="0"/>
              </a:rPr>
              <a:t>—&gt;  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物理光学</a:t>
            </a: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971550" y="4078288"/>
            <a:ext cx="8172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光的波动性质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zh-CN" altLang="en-US" sz="2800">
                <a:latin typeface="Times New Roman" panose="02020603050405020304" pitchFamily="18" charset="0"/>
              </a:rPr>
              <a:t>干涉、衍射、偏振</a:t>
            </a:r>
            <a:r>
              <a:rPr lang="en-US" altLang="zh-CN" sz="2800">
                <a:latin typeface="Times New Roman" panose="02020603050405020304" pitchFamily="18" charset="0"/>
              </a:rPr>
              <a:t>)  —&gt;  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波动光学</a:t>
            </a:r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971550" y="4654550"/>
            <a:ext cx="8172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光的粒子性、与物质的相互作用    </a:t>
            </a:r>
            <a:r>
              <a:rPr lang="en-US" altLang="zh-CN" sz="2800">
                <a:latin typeface="Times New Roman" panose="02020603050405020304" pitchFamily="18" charset="0"/>
              </a:rPr>
              <a:t>—&gt;  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量子光学</a:t>
            </a:r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395288" y="5373688"/>
            <a:ext cx="8569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全息照相、光学信息处理、激光等      </a:t>
            </a:r>
            <a:r>
              <a:rPr lang="en-US" altLang="zh-CN" sz="2800">
                <a:latin typeface="Times New Roman" panose="02020603050405020304" pitchFamily="18" charset="0"/>
              </a:rPr>
              <a:t>—&gt; </a:t>
            </a:r>
            <a:r>
              <a:rPr lang="zh-CN" altLang="en-US" sz="28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现代光学 </a:t>
            </a:r>
          </a:p>
        </p:txBody>
      </p:sp>
      <p:sp>
        <p:nvSpPr>
          <p:cNvPr id="7198" name="Text Box 30"/>
          <p:cNvSpPr txBox="1">
            <a:spLocks noChangeArrowheads="1"/>
          </p:cNvSpPr>
          <p:nvPr/>
        </p:nvSpPr>
        <p:spPr bwMode="auto">
          <a:xfrm>
            <a:off x="539750" y="260350"/>
            <a:ext cx="7058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光学</a:t>
            </a:r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3608388" y="1052513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前言</a:t>
            </a:r>
          </a:p>
        </p:txBody>
      </p:sp>
      <p:sp>
        <p:nvSpPr>
          <p:cNvPr id="7202" name="Line 34"/>
          <p:cNvSpPr>
            <a:spLocks noChangeShapeType="1"/>
          </p:cNvSpPr>
          <p:nvPr/>
        </p:nvSpPr>
        <p:spPr bwMode="auto">
          <a:xfrm>
            <a:off x="7162800" y="4581525"/>
            <a:ext cx="15128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1" grpId="0"/>
      <p:bldP spid="7192" grpId="0"/>
      <p:bldP spid="7193" grpId="0"/>
      <p:bldP spid="7194" grpId="0"/>
      <p:bldP spid="7195" grpId="0"/>
      <p:bldP spid="7196" grpId="0"/>
      <p:bldP spid="7198" grpId="0"/>
      <p:bldP spid="7199" grpId="0"/>
      <p:bldP spid="720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1311275" y="4962525"/>
            <a:ext cx="4648200" cy="5334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446088" y="1785938"/>
            <a:ext cx="1692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555625" y="266700"/>
            <a:ext cx="847725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例</a:t>
            </a:r>
            <a:r>
              <a:rPr kumimoji="1" lang="en-US" altLang="zh-CN" sz="2800">
                <a:latin typeface="Times New Roman" panose="02020603050405020304" pitchFamily="18" charset="0"/>
              </a:rPr>
              <a:t>1. </a:t>
            </a:r>
            <a:r>
              <a:rPr kumimoji="1" lang="zh-CN" altLang="en-US" sz="2800">
                <a:latin typeface="Times New Roman" panose="02020603050405020304" pitchFamily="18" charset="0"/>
              </a:rPr>
              <a:t>双缝一缝前若放一云母片</a:t>
            </a:r>
            <a:r>
              <a:rPr kumimoji="1" lang="en-US" altLang="zh-CN" sz="2800">
                <a:latin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rgbClr val="0000CC"/>
                </a:solidFill>
                <a:latin typeface="Times New Roman" panose="02020603050405020304" pitchFamily="18" charset="0"/>
              </a:rPr>
              <a:t>原中央明纹处</a:t>
            </a:r>
            <a:r>
              <a:rPr kumimoji="1" lang="zh-CN" altLang="en-US" sz="2800">
                <a:latin typeface="Times New Roman" panose="02020603050405020304" pitchFamily="18" charset="0"/>
              </a:rPr>
              <a:t>被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        </a:t>
            </a:r>
            <a:r>
              <a:rPr kumimoji="1" lang="zh-CN" altLang="en-US" sz="2800">
                <a:solidFill>
                  <a:srgbClr val="0000CC"/>
                </a:solidFill>
                <a:latin typeface="Times New Roman" panose="02020603050405020304" pitchFamily="18" charset="0"/>
              </a:rPr>
              <a:t>第</a:t>
            </a:r>
            <a:r>
              <a:rPr kumimoji="1" lang="en-US" altLang="zh-CN" sz="2800">
                <a:solidFill>
                  <a:srgbClr val="0000CC"/>
                </a:solidFill>
                <a:latin typeface="Times New Roman" panose="02020603050405020304" pitchFamily="18" charset="0"/>
              </a:rPr>
              <a:t>7</a:t>
            </a:r>
            <a:r>
              <a:rPr kumimoji="1" lang="zh-CN" altLang="en-US" sz="2800">
                <a:solidFill>
                  <a:srgbClr val="0000CC"/>
                </a:solidFill>
                <a:latin typeface="Times New Roman" panose="02020603050405020304" pitchFamily="18" charset="0"/>
              </a:rPr>
              <a:t>级明纹</a:t>
            </a:r>
            <a:r>
              <a:rPr kumimoji="1" lang="zh-CN" altLang="en-US" sz="2800">
                <a:latin typeface="Times New Roman" panose="02020603050405020304" pitchFamily="18" charset="0"/>
              </a:rPr>
              <a:t>占据。</a:t>
            </a:r>
            <a:r>
              <a:rPr kumimoji="1" lang="zh-CN" altLang="en-US" sz="2800"/>
              <a:t>已知：</a:t>
            </a:r>
            <a:r>
              <a:rPr kumimoji="1" lang="en-US" altLang="zh-CN" sz="2800" i="1">
                <a:solidFill>
                  <a:srgbClr val="0000CC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800" baseline="-25000">
                <a:solidFill>
                  <a:srgbClr val="0000CC"/>
                </a:solidFill>
                <a:latin typeface="Times New Roman" panose="02020603050405020304" pitchFamily="18" charset="0"/>
              </a:rPr>
              <a:t>云</a:t>
            </a:r>
            <a:r>
              <a:rPr kumimoji="1" lang="en-US" altLang="zh-CN" sz="2800">
                <a:solidFill>
                  <a:srgbClr val="0000CC"/>
                </a:solidFill>
                <a:latin typeface="Times New Roman" panose="02020603050405020304" pitchFamily="18" charset="0"/>
              </a:rPr>
              <a:t>=1.58, </a:t>
            </a:r>
            <a:r>
              <a:rPr kumimoji="1" lang="en-US" altLang="zh-CN" sz="2800" i="1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en-US" altLang="zh-CN" sz="2800">
                <a:solidFill>
                  <a:srgbClr val="0000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=550nm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/>
              <a:t>求：云母片厚度 </a:t>
            </a:r>
            <a:r>
              <a:rPr kumimoji="1" lang="en-US" altLang="zh-CN" sz="2800" i="1">
                <a:solidFill>
                  <a:srgbClr val="0000CC"/>
                </a:solidFill>
                <a:latin typeface="Times New Roman" panose="02020603050405020304" pitchFamily="18" charset="0"/>
              </a:rPr>
              <a:t>l </a:t>
            </a:r>
            <a:r>
              <a:rPr kumimoji="1" lang="en-US" altLang="zh-CN" sz="2800">
                <a:solidFill>
                  <a:srgbClr val="0000CC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800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1139825" y="1814513"/>
            <a:ext cx="4783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插入云母片条纹为何会移动？</a:t>
            </a:r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1906588" y="2333625"/>
            <a:ext cx="3967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0000CC"/>
                </a:solidFill>
                <a:latin typeface="楷体_GB2312"/>
                <a:ea typeface="楷体_GB2312"/>
                <a:cs typeface="楷体_GB2312"/>
              </a:rPr>
              <a:t>光程差改变了</a:t>
            </a:r>
            <a:r>
              <a:rPr kumimoji="1" lang="en-US" altLang="zh-CN" sz="2800">
                <a:solidFill>
                  <a:srgbClr val="0000CC"/>
                </a:solidFill>
                <a:latin typeface="楷体_GB2312"/>
                <a:ea typeface="楷体_GB2312"/>
                <a:cs typeface="楷体_GB2312"/>
              </a:rPr>
              <a:t>!</a:t>
            </a:r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1176338" y="2844800"/>
            <a:ext cx="47799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0</a:t>
            </a:r>
            <a:r>
              <a:rPr kumimoji="1" lang="zh-CN" altLang="en-US" sz="2800">
                <a:latin typeface="Times New Roman" panose="02020603050405020304" pitchFamily="18" charset="0"/>
              </a:rPr>
              <a:t>级明纹移到哪里去了？</a:t>
            </a:r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1900238" y="3357563"/>
            <a:ext cx="4111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0000CC"/>
                </a:solidFill>
                <a:latin typeface="楷体_GB2312"/>
                <a:ea typeface="楷体_GB2312"/>
                <a:cs typeface="楷体_GB2312"/>
              </a:rPr>
              <a:t>上面去了</a:t>
            </a:r>
          </a:p>
        </p:txBody>
      </p:sp>
      <p:sp>
        <p:nvSpPr>
          <p:cNvPr id="62483" name="Text Box 19"/>
          <p:cNvSpPr txBox="1">
            <a:spLocks noChangeArrowheads="1"/>
          </p:cNvSpPr>
          <p:nvPr/>
        </p:nvSpPr>
        <p:spPr bwMode="auto">
          <a:xfrm>
            <a:off x="1212850" y="3897313"/>
            <a:ext cx="7488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条纹级数增高一级则光程差增大几个</a:t>
            </a:r>
            <a:r>
              <a:rPr kumimoji="1" lang="zh-CN" altLang="en-US" sz="2800" i="1">
                <a:sym typeface="Symbol" panose="05050102010706020507" pitchFamily="18" charset="2"/>
              </a:rPr>
              <a:t></a:t>
            </a:r>
            <a:r>
              <a:rPr kumimoji="1" lang="zh-CN" altLang="en-US" sz="2800" i="1"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</a:rPr>
              <a:t>？</a:t>
            </a: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2051050" y="4359275"/>
            <a:ext cx="2341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0000CC"/>
                </a:solidFill>
                <a:latin typeface="Times New Roman" panose="02020603050405020304" pitchFamily="18" charset="0"/>
              </a:rPr>
              <a:t>一个</a:t>
            </a:r>
            <a:r>
              <a:rPr kumimoji="1" lang="zh-CN" altLang="en-US" sz="2800" i="1">
                <a:solidFill>
                  <a:srgbClr val="0000CC"/>
                </a:solidFill>
                <a:sym typeface="Symbol" panose="05050102010706020507" pitchFamily="18" charset="2"/>
              </a:rPr>
              <a:t></a:t>
            </a:r>
            <a:endParaRPr kumimoji="1" lang="zh-CN" altLang="en-US" sz="400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2488" name="Object 24"/>
          <p:cNvGraphicFramePr>
            <a:graphicFrameLocks noChangeAspect="1"/>
          </p:cNvGraphicFramePr>
          <p:nvPr/>
        </p:nvGraphicFramePr>
        <p:xfrm>
          <a:off x="3419475" y="4981575"/>
          <a:ext cx="14160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3" name="公式" r:id="rId3" imgW="507780" imgH="177723" progId="Equation.3">
                  <p:embed/>
                </p:oleObj>
              </mc:Choice>
              <mc:Fallback>
                <p:oleObj name="公式" r:id="rId3" imgW="507780" imgH="177723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981575"/>
                        <a:ext cx="141605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9" name="Object 25"/>
          <p:cNvGraphicFramePr>
            <a:graphicFrameLocks noChangeAspect="1"/>
          </p:cNvGraphicFramePr>
          <p:nvPr/>
        </p:nvGraphicFramePr>
        <p:xfrm>
          <a:off x="4973638" y="5067300"/>
          <a:ext cx="827087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4" name="Equation" r:id="rId5" imgW="622030" imgH="279279" progId="Equation.DSMT4">
                  <p:embed/>
                </p:oleObj>
              </mc:Choice>
              <mc:Fallback>
                <p:oleObj name="Equation" r:id="rId5" imgW="622030" imgH="279279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638" y="5067300"/>
                        <a:ext cx="827087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0" name="Object 26"/>
          <p:cNvGraphicFramePr>
            <a:graphicFrameLocks noChangeAspect="1"/>
          </p:cNvGraphicFramePr>
          <p:nvPr/>
        </p:nvGraphicFramePr>
        <p:xfrm>
          <a:off x="1365250" y="5626100"/>
          <a:ext cx="697865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5" name="Equation" r:id="rId7" imgW="5905500" imgH="635000" progId="Equation.DSMT4">
                  <p:embed/>
                </p:oleObj>
              </mc:Choice>
              <mc:Fallback>
                <p:oleObj name="Equation" r:id="rId7" imgW="5905500" imgH="6350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5626100"/>
                        <a:ext cx="697865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1331913" y="4962525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</a:rPr>
              <a:t>光程差改变</a:t>
            </a:r>
          </a:p>
        </p:txBody>
      </p:sp>
      <p:grpSp>
        <p:nvGrpSpPr>
          <p:cNvPr id="2" name="组合 39"/>
          <p:cNvGrpSpPr>
            <a:grpSpLocks/>
          </p:cNvGrpSpPr>
          <p:nvPr/>
        </p:nvGrpSpPr>
        <p:grpSpPr bwMode="auto">
          <a:xfrm>
            <a:off x="5959475" y="1238250"/>
            <a:ext cx="2921000" cy="2592388"/>
            <a:chOff x="5959494" y="1238220"/>
            <a:chExt cx="2921040" cy="2592423"/>
          </a:xfrm>
        </p:grpSpPr>
        <p:sp>
          <p:nvSpPr>
            <p:cNvPr id="32785" name="圆角矩形 38"/>
            <p:cNvSpPr>
              <a:spLocks noChangeArrowheads="1"/>
            </p:cNvSpPr>
            <p:nvPr/>
          </p:nvSpPr>
          <p:spPr bwMode="auto">
            <a:xfrm>
              <a:off x="5959494" y="1238220"/>
              <a:ext cx="2921040" cy="2592423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33810" name="Group 28"/>
            <p:cNvGrpSpPr>
              <a:grpSpLocks/>
            </p:cNvGrpSpPr>
            <p:nvPr/>
          </p:nvGrpSpPr>
          <p:grpSpPr bwMode="auto">
            <a:xfrm>
              <a:off x="6146857" y="1457298"/>
              <a:ext cx="2551112" cy="2209800"/>
              <a:chOff x="3961" y="672"/>
              <a:chExt cx="1607" cy="1392"/>
            </a:xfrm>
          </p:grpSpPr>
          <p:grpSp>
            <p:nvGrpSpPr>
              <p:cNvPr id="33811" name="Group 29"/>
              <p:cNvGrpSpPr>
                <a:grpSpLocks/>
              </p:cNvGrpSpPr>
              <p:nvPr/>
            </p:nvGrpSpPr>
            <p:grpSpPr bwMode="auto">
              <a:xfrm>
                <a:off x="3961" y="672"/>
                <a:ext cx="1565" cy="1392"/>
                <a:chOff x="3961" y="672"/>
                <a:chExt cx="1565" cy="1392"/>
              </a:xfrm>
            </p:grpSpPr>
            <p:sp>
              <p:nvSpPr>
                <p:cNvPr id="33819" name="Line 30"/>
                <p:cNvSpPr>
                  <a:spLocks noChangeShapeType="1"/>
                </p:cNvSpPr>
                <p:nvPr/>
              </p:nvSpPr>
              <p:spPr bwMode="auto">
                <a:xfrm>
                  <a:off x="4176" y="672"/>
                  <a:ext cx="0" cy="392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20" name="Line 31"/>
                <p:cNvSpPr>
                  <a:spLocks noChangeShapeType="1"/>
                </p:cNvSpPr>
                <p:nvPr/>
              </p:nvSpPr>
              <p:spPr bwMode="auto">
                <a:xfrm>
                  <a:off x="4176" y="1586"/>
                  <a:ext cx="0" cy="391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21" name="Line 32"/>
                <p:cNvSpPr>
                  <a:spLocks noChangeShapeType="1"/>
                </p:cNvSpPr>
                <p:nvPr/>
              </p:nvSpPr>
              <p:spPr bwMode="auto">
                <a:xfrm>
                  <a:off x="4176" y="1325"/>
                  <a:ext cx="10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22" name="Line 33"/>
                <p:cNvSpPr>
                  <a:spLocks noChangeShapeType="1"/>
                </p:cNvSpPr>
                <p:nvPr/>
              </p:nvSpPr>
              <p:spPr bwMode="auto">
                <a:xfrm>
                  <a:off x="4176" y="1151"/>
                  <a:ext cx="0" cy="348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23" name="Line 34"/>
                <p:cNvSpPr>
                  <a:spLocks noChangeShapeType="1"/>
                </p:cNvSpPr>
                <p:nvPr/>
              </p:nvSpPr>
              <p:spPr bwMode="auto">
                <a:xfrm>
                  <a:off x="5184" y="672"/>
                  <a:ext cx="0" cy="13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24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4176" y="1325"/>
                  <a:ext cx="1008" cy="217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25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512" y="1325"/>
                  <a:ext cx="33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800" i="1">
                      <a:latin typeface="Times New Roman" panose="02020603050405020304" pitchFamily="18" charset="0"/>
                    </a:rPr>
                    <a:t>r</a:t>
                  </a:r>
                  <a:r>
                    <a:rPr kumimoji="1" lang="en-US" altLang="zh-CN" sz="2800" baseline="-25000">
                      <a:latin typeface="Times New Roman" panose="02020603050405020304" pitchFamily="18" charset="0"/>
                    </a:rPr>
                    <a:t>2</a:t>
                  </a:r>
                  <a:endParaRPr kumimoji="1" lang="en-US" altLang="zh-CN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3826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512" y="803"/>
                  <a:ext cx="33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800" i="1">
                      <a:latin typeface="Times New Roman" panose="02020603050405020304" pitchFamily="18" charset="0"/>
                    </a:rPr>
                    <a:t>r</a:t>
                  </a:r>
                  <a:r>
                    <a:rPr kumimoji="1" lang="en-US" altLang="zh-CN" sz="2800" baseline="-25000">
                      <a:latin typeface="Times New Roman" panose="02020603050405020304" pitchFamily="18" charset="0"/>
                    </a:rPr>
                    <a:t>1</a:t>
                  </a:r>
                  <a:endParaRPr kumimoji="1" lang="en-US" altLang="zh-CN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3827" name="Line 38"/>
                <p:cNvSpPr>
                  <a:spLocks noChangeShapeType="1"/>
                </p:cNvSpPr>
                <p:nvPr/>
              </p:nvSpPr>
              <p:spPr bwMode="auto">
                <a:xfrm>
                  <a:off x="4218" y="977"/>
                  <a:ext cx="0" cy="217"/>
                </a:xfrm>
                <a:prstGeom prst="line">
                  <a:avLst/>
                </a:prstGeom>
                <a:noFill/>
                <a:ln w="76200">
                  <a:solidFill>
                    <a:srgbClr val="FF2D2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28" name="Line 39"/>
                <p:cNvSpPr>
                  <a:spLocks noChangeShapeType="1"/>
                </p:cNvSpPr>
                <p:nvPr/>
              </p:nvSpPr>
              <p:spPr bwMode="auto">
                <a:xfrm>
                  <a:off x="4176" y="1107"/>
                  <a:ext cx="1008" cy="218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29" name="Line 40"/>
                <p:cNvSpPr>
                  <a:spLocks noChangeShapeType="1"/>
                </p:cNvSpPr>
                <p:nvPr/>
              </p:nvSpPr>
              <p:spPr bwMode="auto">
                <a:xfrm>
                  <a:off x="5184" y="1344"/>
                  <a:ext cx="288" cy="0"/>
                </a:xfrm>
                <a:prstGeom prst="line">
                  <a:avLst/>
                </a:prstGeom>
                <a:noFill/>
                <a:ln w="762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aphicFrame>
              <p:nvGraphicFramePr>
                <p:cNvPr id="33830" name="Object 41"/>
                <p:cNvGraphicFramePr>
                  <a:graphicFrameLocks noChangeAspect="1"/>
                </p:cNvGraphicFramePr>
                <p:nvPr/>
              </p:nvGraphicFramePr>
              <p:xfrm>
                <a:off x="5178" y="1339"/>
                <a:ext cx="348" cy="2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976" name="Equation" r:id="rId9" imgW="380835" imgH="241195" progId="Equation.DSMT4">
                        <p:embed/>
                      </p:oleObj>
                    </mc:Choice>
                    <mc:Fallback>
                      <p:oleObj name="Equation" r:id="rId9" imgW="380835" imgH="241195" progId="Equation.DSMT4">
                        <p:embed/>
                        <p:pic>
                          <p:nvPicPr>
                            <p:cNvPr id="0" name="Object 4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78" y="1339"/>
                              <a:ext cx="348" cy="22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3831" name="Object 42"/>
                <p:cNvGraphicFramePr>
                  <a:graphicFrameLocks noChangeAspect="1"/>
                </p:cNvGraphicFramePr>
                <p:nvPr/>
              </p:nvGraphicFramePr>
              <p:xfrm>
                <a:off x="3963" y="925"/>
                <a:ext cx="211" cy="3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977" name="Equation" r:id="rId11" imgW="190500" imgH="279400" progId="Equation.DSMT4">
                        <p:embed/>
                      </p:oleObj>
                    </mc:Choice>
                    <mc:Fallback>
                      <p:oleObj name="Equation" r:id="rId11" imgW="190500" imgH="279400" progId="Equation.DSMT4">
                        <p:embed/>
                        <p:pic>
                          <p:nvPicPr>
                            <p:cNvPr id="0" name="Object 4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63" y="925"/>
                              <a:ext cx="211" cy="31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3832" name="Object 43"/>
                <p:cNvGraphicFramePr>
                  <a:graphicFrameLocks noChangeAspect="1"/>
                </p:cNvGraphicFramePr>
                <p:nvPr/>
              </p:nvGraphicFramePr>
              <p:xfrm>
                <a:off x="3961" y="1401"/>
                <a:ext cx="245" cy="3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978" name="Equation" r:id="rId13" imgW="203112" imgH="279279" progId="Equation.DSMT4">
                        <p:embed/>
                      </p:oleObj>
                    </mc:Choice>
                    <mc:Fallback>
                      <p:oleObj name="Equation" r:id="rId13" imgW="203112" imgH="279279" progId="Equation.DSMT4">
                        <p:embed/>
                        <p:pic>
                          <p:nvPicPr>
                            <p:cNvPr id="0" name="Object 4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61" y="1401"/>
                              <a:ext cx="245" cy="3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3812" name="Line 44"/>
              <p:cNvSpPr>
                <a:spLocks noChangeShapeType="1"/>
              </p:cNvSpPr>
              <p:nvPr/>
            </p:nvSpPr>
            <p:spPr bwMode="auto">
              <a:xfrm flipV="1">
                <a:off x="5568" y="912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3813" name="Group 45"/>
              <p:cNvGrpSpPr>
                <a:grpSpLocks/>
              </p:cNvGrpSpPr>
              <p:nvPr/>
            </p:nvGrpSpPr>
            <p:grpSpPr bwMode="auto">
              <a:xfrm>
                <a:off x="5184" y="745"/>
                <a:ext cx="324" cy="206"/>
                <a:chOff x="5184" y="745"/>
                <a:chExt cx="324" cy="206"/>
              </a:xfrm>
            </p:grpSpPr>
            <p:graphicFrame>
              <p:nvGraphicFramePr>
                <p:cNvPr id="33817" name="Object 46"/>
                <p:cNvGraphicFramePr>
                  <a:graphicFrameLocks noChangeAspect="1"/>
                </p:cNvGraphicFramePr>
                <p:nvPr/>
              </p:nvGraphicFramePr>
              <p:xfrm>
                <a:off x="5195" y="745"/>
                <a:ext cx="313" cy="20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979" name="Equation" r:id="rId15" imgW="342751" imgH="228501" progId="Equation.DSMT4">
                        <p:embed/>
                      </p:oleObj>
                    </mc:Choice>
                    <mc:Fallback>
                      <p:oleObj name="Equation" r:id="rId15" imgW="342751" imgH="228501" progId="Equation.DSMT4">
                        <p:embed/>
                        <p:pic>
                          <p:nvPicPr>
                            <p:cNvPr id="0" name="Object 4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95" y="745"/>
                              <a:ext cx="313" cy="20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3818" name="Line 47"/>
                <p:cNvSpPr>
                  <a:spLocks noChangeShapeType="1"/>
                </p:cNvSpPr>
                <p:nvPr/>
              </p:nvSpPr>
              <p:spPr bwMode="auto">
                <a:xfrm>
                  <a:off x="5184" y="768"/>
                  <a:ext cx="288" cy="0"/>
                </a:xfrm>
                <a:prstGeom prst="line">
                  <a:avLst/>
                </a:prstGeom>
                <a:noFill/>
                <a:ln w="762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3814" name="Group 48"/>
              <p:cNvGrpSpPr>
                <a:grpSpLocks/>
              </p:cNvGrpSpPr>
              <p:nvPr/>
            </p:nvGrpSpPr>
            <p:grpSpPr bwMode="auto">
              <a:xfrm flipH="1">
                <a:off x="4224" y="1440"/>
                <a:ext cx="48" cy="192"/>
                <a:chOff x="4224" y="1440"/>
                <a:chExt cx="48" cy="192"/>
              </a:xfrm>
            </p:grpSpPr>
            <p:sp>
              <p:nvSpPr>
                <p:cNvPr id="33815" name="Line 49"/>
                <p:cNvSpPr>
                  <a:spLocks noChangeShapeType="1"/>
                </p:cNvSpPr>
                <p:nvPr/>
              </p:nvSpPr>
              <p:spPr bwMode="auto">
                <a:xfrm>
                  <a:off x="4224" y="1440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816" name="Line 50"/>
                <p:cNvSpPr>
                  <a:spLocks noChangeShapeType="1"/>
                </p:cNvSpPr>
                <p:nvPr/>
              </p:nvSpPr>
              <p:spPr bwMode="auto">
                <a:xfrm>
                  <a:off x="4272" y="1440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3808" name="Text Box 53"/>
          <p:cNvSpPr txBox="1">
            <a:spLocks noChangeArrowheads="1"/>
          </p:cNvSpPr>
          <p:nvPr/>
        </p:nvSpPr>
        <p:spPr bwMode="auto">
          <a:xfrm>
            <a:off x="8640763" y="64008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18</a:t>
            </a:r>
            <a:endParaRPr lang="en-US" altLang="zh-CN" sz="1800" b="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2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2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2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2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nimBg="1"/>
      <p:bldP spid="62469" grpId="0" autoUpdateAnimBg="0"/>
      <p:bldP spid="62471" grpId="0"/>
      <p:bldP spid="62478" grpId="0" autoUpdateAnimBg="0"/>
      <p:bldP spid="62479" grpId="0" autoUpdateAnimBg="0"/>
      <p:bldP spid="62480" grpId="0" autoUpdateAnimBg="0"/>
      <p:bldP spid="62481" grpId="0" autoUpdateAnimBg="0"/>
      <p:bldP spid="62483" grpId="0"/>
      <p:bldP spid="62486" grpId="0"/>
      <p:bldP spid="6249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>
            <a:spLocks noChangeArrowheads="1"/>
          </p:cNvSpPr>
          <p:nvPr/>
        </p:nvSpPr>
        <p:spPr bwMode="auto">
          <a:xfrm>
            <a:off x="719138" y="549275"/>
            <a:ext cx="6754812" cy="318135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800" smtClean="0">
              <a:latin typeface="Times New Roman" panose="02020603050405020304" pitchFamily="18" charset="0"/>
            </a:endParaRPr>
          </a:p>
        </p:txBody>
      </p:sp>
      <p:sp>
        <p:nvSpPr>
          <p:cNvPr id="61442" name="Line 2"/>
          <p:cNvSpPr>
            <a:spLocks noChangeShapeType="1"/>
          </p:cNvSpPr>
          <p:nvPr/>
        </p:nvSpPr>
        <p:spPr bwMode="auto">
          <a:xfrm>
            <a:off x="2595563" y="2838450"/>
            <a:ext cx="1600200" cy="1588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3" name="Line 3"/>
          <p:cNvSpPr>
            <a:spLocks noChangeShapeType="1"/>
          </p:cNvSpPr>
          <p:nvPr/>
        </p:nvSpPr>
        <p:spPr bwMode="auto">
          <a:xfrm>
            <a:off x="1452563" y="2000250"/>
            <a:ext cx="1219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 flipV="1">
            <a:off x="2671763" y="781050"/>
            <a:ext cx="419100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 flipV="1">
            <a:off x="1376363" y="781050"/>
            <a:ext cx="54864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>
            <a:off x="1376363" y="2000250"/>
            <a:ext cx="2819400" cy="838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 flipV="1">
            <a:off x="4195763" y="2305050"/>
            <a:ext cx="2667000" cy="533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>
            <a:off x="1376363" y="2000250"/>
            <a:ext cx="54864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 rot="21540000" flipH="1">
            <a:off x="6811963" y="608013"/>
            <a:ext cx="55562" cy="307340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450" name="Object 10"/>
          <p:cNvGraphicFramePr>
            <a:graphicFrameLocks noChangeAspect="1"/>
          </p:cNvGraphicFramePr>
          <p:nvPr/>
        </p:nvGraphicFramePr>
        <p:xfrm>
          <a:off x="6938963" y="628650"/>
          <a:ext cx="3159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79" name="公式" r:id="rId3" imgW="317225" imgH="317225" progId="Equation.3">
                  <p:embed/>
                </p:oleObj>
              </mc:Choice>
              <mc:Fallback>
                <p:oleObj name="公式" r:id="rId3" imgW="317225" imgH="31722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8963" y="628650"/>
                        <a:ext cx="315912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2" name="Line 12"/>
          <p:cNvSpPr>
            <a:spLocks noChangeShapeType="1"/>
          </p:cNvSpPr>
          <p:nvPr/>
        </p:nvSpPr>
        <p:spPr bwMode="auto">
          <a:xfrm flipH="1">
            <a:off x="1300163" y="2838450"/>
            <a:ext cx="1371600" cy="7620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 flipH="1">
            <a:off x="1300163" y="2838450"/>
            <a:ext cx="2971800" cy="76200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454" name="Object 14"/>
          <p:cNvGraphicFramePr>
            <a:graphicFrameLocks noChangeAspect="1"/>
          </p:cNvGraphicFramePr>
          <p:nvPr/>
        </p:nvGraphicFramePr>
        <p:xfrm>
          <a:off x="1058863" y="3090863"/>
          <a:ext cx="2651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80" name="Equation" r:id="rId5" imgW="266584" imgH="380835" progId="Equation.DSMT4">
                  <p:embed/>
                </p:oleObj>
              </mc:Choice>
              <mc:Fallback>
                <p:oleObj name="Equation" r:id="rId5" imgW="266584" imgH="380835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3090863"/>
                        <a:ext cx="2651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190500" y="44450"/>
            <a:ext cx="3203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3.6 </a:t>
            </a:r>
            <a:r>
              <a:rPr kumimoji="1" lang="zh-CN" altLang="en-US" sz="2800">
                <a:latin typeface="Times New Roman" panose="02020603050405020304" pitchFamily="18" charset="0"/>
              </a:rPr>
              <a:t>洛埃镜</a:t>
            </a:r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4216400" y="2743200"/>
            <a:ext cx="2779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明暗条纹的位置</a:t>
            </a:r>
          </a:p>
        </p:txBody>
      </p:sp>
      <p:sp>
        <p:nvSpPr>
          <p:cNvPr id="61469" name="Line 29"/>
          <p:cNvSpPr>
            <a:spLocks noChangeShapeType="1"/>
          </p:cNvSpPr>
          <p:nvPr/>
        </p:nvSpPr>
        <p:spPr bwMode="auto">
          <a:xfrm flipV="1">
            <a:off x="2671763" y="757238"/>
            <a:ext cx="0" cy="2081212"/>
          </a:xfrm>
          <a:prstGeom prst="line">
            <a:avLst/>
          </a:prstGeom>
          <a:noFill/>
          <a:ln w="57150">
            <a:solidFill>
              <a:srgbClr val="339933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0" name="Line 30"/>
          <p:cNvSpPr>
            <a:spLocks noChangeShapeType="1"/>
          </p:cNvSpPr>
          <p:nvPr/>
        </p:nvSpPr>
        <p:spPr bwMode="auto">
          <a:xfrm flipV="1">
            <a:off x="4119563" y="757238"/>
            <a:ext cx="0" cy="2081212"/>
          </a:xfrm>
          <a:prstGeom prst="line">
            <a:avLst/>
          </a:prstGeom>
          <a:noFill/>
          <a:ln w="57150">
            <a:solidFill>
              <a:srgbClr val="339933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471" name="Object 31"/>
          <p:cNvGraphicFramePr>
            <a:graphicFrameLocks noChangeAspect="1"/>
          </p:cNvGraphicFramePr>
          <p:nvPr/>
        </p:nvGraphicFramePr>
        <p:xfrm>
          <a:off x="2519363" y="2914650"/>
          <a:ext cx="265112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81" name="公式" r:id="rId7" imgW="266353" imgH="266353" progId="Equation.3">
                  <p:embed/>
                </p:oleObj>
              </mc:Choice>
              <mc:Fallback>
                <p:oleObj name="公式" r:id="rId7" imgW="266353" imgH="266353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2914650"/>
                        <a:ext cx="265112" cy="26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2" name="Object 32"/>
          <p:cNvGraphicFramePr>
            <a:graphicFrameLocks noChangeAspect="1"/>
          </p:cNvGraphicFramePr>
          <p:nvPr/>
        </p:nvGraphicFramePr>
        <p:xfrm>
          <a:off x="3890963" y="2914650"/>
          <a:ext cx="265112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82" name="公式" r:id="rId9" imgW="266353" imgH="266353" progId="Equation.3">
                  <p:embed/>
                </p:oleObj>
              </mc:Choice>
              <mc:Fallback>
                <p:oleObj name="公式" r:id="rId9" imgW="266353" imgH="266353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2914650"/>
                        <a:ext cx="265112" cy="26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3" name="Object 33"/>
          <p:cNvGraphicFramePr>
            <a:graphicFrameLocks noChangeAspect="1"/>
          </p:cNvGraphicFramePr>
          <p:nvPr/>
        </p:nvGraphicFramePr>
        <p:xfrm>
          <a:off x="4805363" y="1238250"/>
          <a:ext cx="2905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83" name="公式" r:id="rId11" imgW="292100" imgH="457200" progId="Equation.3">
                  <p:embed/>
                </p:oleObj>
              </mc:Choice>
              <mc:Fallback>
                <p:oleObj name="公式" r:id="rId11" imgW="292100" imgH="4572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363" y="1238250"/>
                        <a:ext cx="2905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4" name="Object 34"/>
          <p:cNvGraphicFramePr>
            <a:graphicFrameLocks noChangeAspect="1"/>
          </p:cNvGraphicFramePr>
          <p:nvPr/>
        </p:nvGraphicFramePr>
        <p:xfrm>
          <a:off x="5719763" y="476250"/>
          <a:ext cx="2651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84" name="公式" r:id="rId13" imgW="266584" imgH="457002" progId="Equation.3">
                  <p:embed/>
                </p:oleObj>
              </mc:Choice>
              <mc:Fallback>
                <p:oleObj name="公式" r:id="rId13" imgW="266584" imgH="457002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9763" y="476250"/>
                        <a:ext cx="2651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4500563" y="933450"/>
            <a:ext cx="2057400" cy="1371600"/>
            <a:chOff x="3792" y="576"/>
            <a:chExt cx="1296" cy="864"/>
          </a:xfrm>
        </p:grpSpPr>
        <p:sp>
          <p:nvSpPr>
            <p:cNvPr id="37949" name="Line 36"/>
            <p:cNvSpPr>
              <a:spLocks noChangeShapeType="1"/>
            </p:cNvSpPr>
            <p:nvPr/>
          </p:nvSpPr>
          <p:spPr bwMode="auto">
            <a:xfrm>
              <a:off x="5088" y="576"/>
              <a:ext cx="0" cy="81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0" name="Line 37"/>
            <p:cNvSpPr>
              <a:spLocks noChangeShapeType="1"/>
            </p:cNvSpPr>
            <p:nvPr/>
          </p:nvSpPr>
          <p:spPr bwMode="auto">
            <a:xfrm>
              <a:off x="4944" y="624"/>
              <a:ext cx="0" cy="81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1" name="Line 38"/>
            <p:cNvSpPr>
              <a:spLocks noChangeShapeType="1"/>
            </p:cNvSpPr>
            <p:nvPr/>
          </p:nvSpPr>
          <p:spPr bwMode="auto">
            <a:xfrm>
              <a:off x="4800" y="720"/>
              <a:ext cx="0" cy="67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2" name="Line 39"/>
            <p:cNvSpPr>
              <a:spLocks noChangeShapeType="1"/>
            </p:cNvSpPr>
            <p:nvPr/>
          </p:nvSpPr>
          <p:spPr bwMode="auto">
            <a:xfrm>
              <a:off x="4656" y="768"/>
              <a:ext cx="0" cy="62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3" name="Line 40"/>
            <p:cNvSpPr>
              <a:spLocks noChangeShapeType="1"/>
            </p:cNvSpPr>
            <p:nvPr/>
          </p:nvSpPr>
          <p:spPr bwMode="auto">
            <a:xfrm>
              <a:off x="4512" y="864"/>
              <a:ext cx="0" cy="52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4" name="Line 41"/>
            <p:cNvSpPr>
              <a:spLocks noChangeShapeType="1"/>
            </p:cNvSpPr>
            <p:nvPr/>
          </p:nvSpPr>
          <p:spPr bwMode="auto">
            <a:xfrm>
              <a:off x="4368" y="960"/>
              <a:ext cx="0" cy="43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5" name="Line 42"/>
            <p:cNvSpPr>
              <a:spLocks noChangeShapeType="1"/>
            </p:cNvSpPr>
            <p:nvPr/>
          </p:nvSpPr>
          <p:spPr bwMode="auto">
            <a:xfrm>
              <a:off x="4224" y="1008"/>
              <a:ext cx="0" cy="38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6" name="Line 43"/>
            <p:cNvSpPr>
              <a:spLocks noChangeShapeType="1"/>
            </p:cNvSpPr>
            <p:nvPr/>
          </p:nvSpPr>
          <p:spPr bwMode="auto">
            <a:xfrm>
              <a:off x="4080" y="1056"/>
              <a:ext cx="0" cy="28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7" name="Line 44"/>
            <p:cNvSpPr>
              <a:spLocks noChangeShapeType="1"/>
            </p:cNvSpPr>
            <p:nvPr/>
          </p:nvSpPr>
          <p:spPr bwMode="auto">
            <a:xfrm>
              <a:off x="3936" y="1152"/>
              <a:ext cx="0" cy="19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58" name="Line 45"/>
            <p:cNvSpPr>
              <a:spLocks noChangeShapeType="1"/>
            </p:cNvSpPr>
            <p:nvPr/>
          </p:nvSpPr>
          <p:spPr bwMode="auto">
            <a:xfrm>
              <a:off x="3792" y="1248"/>
              <a:ext cx="0" cy="9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982663" y="1581150"/>
            <a:ext cx="469900" cy="495300"/>
            <a:chOff x="1576" y="984"/>
            <a:chExt cx="296" cy="312"/>
          </a:xfrm>
        </p:grpSpPr>
        <p:graphicFrame>
          <p:nvGraphicFramePr>
            <p:cNvPr id="37947" name="Object 47"/>
            <p:cNvGraphicFramePr>
              <a:graphicFrameLocks noChangeAspect="1"/>
            </p:cNvGraphicFramePr>
            <p:nvPr/>
          </p:nvGraphicFramePr>
          <p:xfrm>
            <a:off x="1576" y="984"/>
            <a:ext cx="16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85" name="Equation" r:id="rId15" imgW="253890" imgH="380835" progId="Equation.DSMT4">
                    <p:embed/>
                  </p:oleObj>
                </mc:Choice>
                <mc:Fallback>
                  <p:oleObj name="Equation" r:id="rId15" imgW="253890" imgH="380835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6" y="984"/>
                          <a:ext cx="16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48" name="Oval 48"/>
            <p:cNvSpPr>
              <a:spLocks noChangeArrowheads="1"/>
            </p:cNvSpPr>
            <p:nvPr/>
          </p:nvSpPr>
          <p:spPr bwMode="auto">
            <a:xfrm>
              <a:off x="1776" y="120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61489" name="Oval 49"/>
          <p:cNvSpPr>
            <a:spLocks noChangeArrowheads="1"/>
          </p:cNvSpPr>
          <p:nvPr/>
        </p:nvSpPr>
        <p:spPr bwMode="auto">
          <a:xfrm>
            <a:off x="1287463" y="34925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7914" name="Text Box 59"/>
          <p:cNvSpPr txBox="1">
            <a:spLocks noChangeArrowheads="1"/>
          </p:cNvSpPr>
          <p:nvPr/>
        </p:nvSpPr>
        <p:spPr bwMode="auto">
          <a:xfrm>
            <a:off x="8640763" y="6400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19</a:t>
            </a:r>
            <a:endParaRPr lang="en-US" altLang="zh-CN" sz="1800" b="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aphicFrame>
        <p:nvGraphicFramePr>
          <p:cNvPr id="57" name="Object 18"/>
          <p:cNvGraphicFramePr>
            <a:graphicFrameLocks noChangeAspect="1"/>
          </p:cNvGraphicFramePr>
          <p:nvPr/>
        </p:nvGraphicFramePr>
        <p:xfrm>
          <a:off x="6834188" y="2076450"/>
          <a:ext cx="34766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86" name="Equation" r:id="rId17" imgW="164957" imgH="190335" progId="Equation.DSMT4">
                  <p:embed/>
                </p:oleObj>
              </mc:Choice>
              <mc:Fallback>
                <p:oleObj name="Equation" r:id="rId17" imgW="164957" imgH="190335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188" y="2076450"/>
                        <a:ext cx="347662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868" name="直接箭头连接符 4"/>
          <p:cNvCxnSpPr>
            <a:cxnSpLocks noChangeShapeType="1"/>
          </p:cNvCxnSpPr>
          <p:nvPr/>
        </p:nvCxnSpPr>
        <p:spPr bwMode="auto">
          <a:xfrm>
            <a:off x="1376363" y="2011363"/>
            <a:ext cx="0" cy="1547812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 Box 17"/>
          <p:cNvSpPr txBox="1">
            <a:spLocks noChangeArrowheads="1"/>
          </p:cNvSpPr>
          <p:nvPr/>
        </p:nvSpPr>
        <p:spPr bwMode="auto">
          <a:xfrm>
            <a:off x="981075" y="2519363"/>
            <a:ext cx="419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d</a:t>
            </a:r>
            <a:endParaRPr kumimoji="1" lang="zh-CN" altLang="en-US" sz="2400" b="0" i="1">
              <a:latin typeface="Times New Roman" panose="02020603050405020304" pitchFamily="18" charset="0"/>
            </a:endParaRPr>
          </a:p>
        </p:txBody>
      </p:sp>
      <p:sp>
        <p:nvSpPr>
          <p:cNvPr id="61" name="Text Box 17"/>
          <p:cNvSpPr txBox="1">
            <a:spLocks noChangeArrowheads="1"/>
          </p:cNvSpPr>
          <p:nvPr/>
        </p:nvSpPr>
        <p:spPr bwMode="auto">
          <a:xfrm>
            <a:off x="3957638" y="3162300"/>
            <a:ext cx="419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D</a:t>
            </a:r>
            <a:endParaRPr kumimoji="1" lang="zh-CN" altLang="en-US" sz="2400" b="0" i="1">
              <a:latin typeface="Times New Roman" panose="02020603050405020304" pitchFamily="18" charset="0"/>
            </a:endParaRPr>
          </a:p>
        </p:txBody>
      </p:sp>
      <p:sp>
        <p:nvSpPr>
          <p:cNvPr id="62" name="Line 2"/>
          <p:cNvSpPr>
            <a:spLocks noChangeShapeType="1"/>
          </p:cNvSpPr>
          <p:nvPr/>
        </p:nvSpPr>
        <p:spPr bwMode="auto">
          <a:xfrm>
            <a:off x="1397000" y="2846388"/>
            <a:ext cx="1208088" cy="0"/>
          </a:xfrm>
          <a:prstGeom prst="line">
            <a:avLst/>
          </a:prstGeom>
          <a:noFill/>
          <a:ln w="57150">
            <a:solidFill>
              <a:srgbClr val="0000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872" name="直接箭头连接符 62"/>
          <p:cNvCxnSpPr>
            <a:cxnSpLocks noChangeShapeType="1"/>
          </p:cNvCxnSpPr>
          <p:nvPr/>
        </p:nvCxnSpPr>
        <p:spPr bwMode="auto">
          <a:xfrm flipV="1">
            <a:off x="1401763" y="3584575"/>
            <a:ext cx="5402262" cy="2381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Text Box 17"/>
          <p:cNvSpPr txBox="1">
            <a:spLocks noChangeArrowheads="1"/>
          </p:cNvSpPr>
          <p:nvPr/>
        </p:nvSpPr>
        <p:spPr bwMode="auto">
          <a:xfrm>
            <a:off x="611188" y="3922713"/>
            <a:ext cx="27733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真空中：</a:t>
            </a:r>
            <a:endParaRPr kumimoji="1" lang="zh-CN" altLang="en-US" sz="2400" b="0">
              <a:latin typeface="Times New Roman" panose="02020603050405020304" pitchFamily="18" charset="0"/>
            </a:endParaRPr>
          </a:p>
        </p:txBody>
      </p:sp>
      <p:graphicFrame>
        <p:nvGraphicFramePr>
          <p:cNvPr id="66" name="Object 18"/>
          <p:cNvGraphicFramePr>
            <a:graphicFrameLocks noChangeAspect="1"/>
          </p:cNvGraphicFramePr>
          <p:nvPr/>
        </p:nvGraphicFramePr>
        <p:xfrm>
          <a:off x="2097088" y="3943350"/>
          <a:ext cx="16922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87" name="Equation" r:id="rId19" imgW="1218671" imgH="291973" progId="Equation.DSMT4">
                  <p:embed/>
                </p:oleObj>
              </mc:Choice>
              <mc:Fallback>
                <p:oleObj name="Equation" r:id="rId19" imgW="1218671" imgH="291973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3943350"/>
                        <a:ext cx="16922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24"/>
          <p:cNvSpPr>
            <a:spLocks noChangeArrowheads="1"/>
          </p:cNvSpPr>
          <p:nvPr/>
        </p:nvSpPr>
        <p:spPr bwMode="auto">
          <a:xfrm>
            <a:off x="612775" y="4967288"/>
            <a:ext cx="2881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介质中：</a:t>
            </a:r>
          </a:p>
        </p:txBody>
      </p:sp>
      <p:graphicFrame>
        <p:nvGraphicFramePr>
          <p:cNvPr id="68" name="Object 25"/>
          <p:cNvGraphicFramePr>
            <a:graphicFrameLocks noChangeAspect="1"/>
          </p:cNvGraphicFramePr>
          <p:nvPr/>
        </p:nvGraphicFramePr>
        <p:xfrm>
          <a:off x="2659063" y="4984750"/>
          <a:ext cx="224948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88" name="Equation" r:id="rId21" imgW="1916868" imgH="355446" progId="Equation.DSMT4">
                  <p:embed/>
                </p:oleObj>
              </mc:Choice>
              <mc:Fallback>
                <p:oleObj name="Equation" r:id="rId21" imgW="1916868" imgH="355446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063" y="4984750"/>
                        <a:ext cx="224948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27"/>
          <p:cNvGraphicFramePr>
            <a:graphicFrameLocks noChangeAspect="1"/>
          </p:cNvGraphicFramePr>
          <p:nvPr/>
        </p:nvGraphicFramePr>
        <p:xfrm>
          <a:off x="5762625" y="5119688"/>
          <a:ext cx="10414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89" name="Equation" r:id="rId23" imgW="622030" imgH="139639" progId="Equation.DSMT4">
                  <p:embed/>
                </p:oleObj>
              </mc:Choice>
              <mc:Fallback>
                <p:oleObj name="Equation" r:id="rId23" imgW="622030" imgH="139639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25" y="5119688"/>
                        <a:ext cx="1041400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Rectangle 28"/>
          <p:cNvSpPr>
            <a:spLocks noChangeArrowheads="1"/>
          </p:cNvSpPr>
          <p:nvPr/>
        </p:nvSpPr>
        <p:spPr bwMode="auto">
          <a:xfrm>
            <a:off x="611188" y="5576888"/>
            <a:ext cx="813752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华文中宋" panose="02010600040101010101" pitchFamily="2" charset="-122"/>
              </a:rPr>
              <a:t>将屏移到 </a:t>
            </a:r>
            <a:r>
              <a:rPr lang="en-US" altLang="zh-CN" sz="2400">
                <a:ea typeface="华文中宋" panose="02010600040101010101" pitchFamily="2" charset="-122"/>
              </a:rPr>
              <a:t>A</a:t>
            </a:r>
            <a:r>
              <a:rPr lang="zh-CN" altLang="en-US" sz="2400">
                <a:ea typeface="华文中宋" panose="02010600040101010101" pitchFamily="2" charset="-122"/>
              </a:rPr>
              <a:t>、</a:t>
            </a:r>
            <a:r>
              <a:rPr lang="en-US" altLang="zh-CN" sz="2400">
                <a:ea typeface="华文中宋" panose="02010600040101010101" pitchFamily="2" charset="-122"/>
              </a:rPr>
              <a:t>B </a:t>
            </a:r>
            <a:r>
              <a:rPr lang="zh-CN" altLang="zh-CN" sz="2400">
                <a:ea typeface="华文中宋" panose="02010600040101010101" pitchFamily="2" charset="-122"/>
              </a:rPr>
              <a:t>处</a:t>
            </a:r>
            <a:r>
              <a:rPr kumimoji="1" lang="zh-CN" altLang="zh-CN" sz="2400"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r>
              <a:rPr lang="zh-CN" altLang="en-US" sz="2400">
                <a:solidFill>
                  <a:srgbClr val="0000CC"/>
                </a:solidFill>
                <a:ea typeface="华文中宋" panose="02010600040101010101" pitchFamily="2" charset="-122"/>
              </a:rPr>
              <a:t>紧靠镜端处</a:t>
            </a:r>
            <a:r>
              <a:rPr lang="zh-CN" altLang="en-US" sz="2400">
                <a:ea typeface="华文中宋" panose="02010600040101010101" pitchFamily="2" charset="-122"/>
              </a:rPr>
              <a:t>总是产生</a:t>
            </a:r>
            <a:r>
              <a:rPr lang="zh-CN" altLang="en-US" sz="2400">
                <a:solidFill>
                  <a:srgbClr val="0000CC"/>
                </a:solidFill>
                <a:ea typeface="华文中宋" panose="02010600040101010101" pitchFamily="2" charset="-122"/>
              </a:rPr>
              <a:t>暗纹</a:t>
            </a:r>
            <a:r>
              <a:rPr lang="zh-CN" altLang="en-US" sz="2400">
                <a:ea typeface="华文中宋" panose="02010600040101010101" pitchFamily="2" charset="-122"/>
              </a:rPr>
              <a:t>，说明在镜端处反射光与入射光的</a:t>
            </a:r>
            <a:r>
              <a:rPr lang="zh-CN" altLang="en-US" sz="2400">
                <a:solidFill>
                  <a:srgbClr val="0000CC"/>
                </a:solidFill>
                <a:ea typeface="华文中宋" panose="02010600040101010101" pitchFamily="2" charset="-122"/>
              </a:rPr>
              <a:t>相位差为</a:t>
            </a:r>
            <a:r>
              <a:rPr lang="el-GR" altLang="zh-CN" sz="2400">
                <a:solidFill>
                  <a:srgbClr val="0000CC"/>
                </a:solidFill>
                <a:ea typeface="华文中宋" panose="02010600040101010101" pitchFamily="2" charset="-122"/>
                <a:cs typeface="Arial" panose="020B0604020202020204" pitchFamily="34" charset="0"/>
              </a:rPr>
              <a:t>π</a:t>
            </a:r>
            <a:r>
              <a:rPr lang="zh-CN" altLang="en-US" sz="2400">
                <a:ea typeface="华文中宋" panose="02010600040101010101" pitchFamily="2" charset="-122"/>
              </a:rPr>
              <a:t>，相当于</a:t>
            </a:r>
            <a:r>
              <a:rPr lang="zh-CN" altLang="en-US" sz="2400">
                <a:solidFill>
                  <a:srgbClr val="0000CC"/>
                </a:solidFill>
                <a:ea typeface="华文中宋" panose="02010600040101010101" pitchFamily="2" charset="-122"/>
              </a:rPr>
              <a:t>光程差</a:t>
            </a:r>
            <a:r>
              <a:rPr lang="el-GR" altLang="zh-CN" sz="2400">
                <a:solidFill>
                  <a:srgbClr val="0000CC"/>
                </a:solidFill>
                <a:ea typeface="华文中宋" panose="02010600040101010101" pitchFamily="2" charset="-122"/>
              </a:rPr>
              <a:t>λ</a:t>
            </a:r>
            <a:r>
              <a:rPr lang="en-US" altLang="zh-CN" sz="2400">
                <a:solidFill>
                  <a:srgbClr val="0000CC"/>
                </a:solidFill>
                <a:ea typeface="华文中宋" panose="02010600040101010101" pitchFamily="2" charset="-122"/>
              </a:rPr>
              <a:t>/2</a:t>
            </a:r>
            <a:r>
              <a:rPr lang="zh-CN" altLang="en-US" sz="2400">
                <a:ea typeface="华文中宋" panose="02010600040101010101" pitchFamily="2" charset="-122"/>
              </a:rPr>
              <a:t>，称为 </a:t>
            </a:r>
            <a:r>
              <a:rPr lang="zh-CN" altLang="en-US" sz="2400">
                <a:solidFill>
                  <a:srgbClr val="0000CC"/>
                </a:solidFill>
                <a:ea typeface="华文中宋" panose="02010600040101010101" pitchFamily="2" charset="-122"/>
              </a:rPr>
              <a:t>半波损失</a:t>
            </a:r>
            <a:r>
              <a:rPr lang="zh-CN" altLang="en-US" sz="2400">
                <a:ea typeface="华文中宋" panose="02010600040101010101" pitchFamily="2" charset="-122"/>
              </a:rPr>
              <a:t>。</a:t>
            </a:r>
            <a:endParaRPr lang="zh-CN" altLang="en-US" sz="2400"/>
          </a:p>
          <a:p>
            <a:pPr eaLnBrk="1" hangingPunct="1">
              <a:spcBef>
                <a:spcPct val="50000"/>
              </a:spcBef>
              <a:buFontTx/>
              <a:buNone/>
            </a:pPr>
            <a:endParaRPr kumimoji="1" lang="zh-CN" altLang="en-US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72" name="AutoShape 53"/>
          <p:cNvSpPr>
            <a:spLocks/>
          </p:cNvSpPr>
          <p:nvPr/>
        </p:nvSpPr>
        <p:spPr bwMode="auto">
          <a:xfrm>
            <a:off x="3852863" y="3868738"/>
            <a:ext cx="288925" cy="719137"/>
          </a:xfrm>
          <a:prstGeom prst="leftBrace">
            <a:avLst>
              <a:gd name="adj1" fmla="val 2074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73" name="Object 54"/>
          <p:cNvGraphicFramePr>
            <a:graphicFrameLocks noChangeAspect="1"/>
          </p:cNvGraphicFramePr>
          <p:nvPr/>
        </p:nvGraphicFramePr>
        <p:xfrm>
          <a:off x="4164013" y="4254500"/>
          <a:ext cx="120015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0" name="Equation" r:id="rId25" imgW="1371600" imgH="673100" progId="Equation.DSMT4">
                  <p:embed/>
                </p:oleObj>
              </mc:Choice>
              <mc:Fallback>
                <p:oleObj name="Equation" r:id="rId25" imgW="1371600" imgH="6731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013" y="4254500"/>
                        <a:ext cx="120015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55"/>
          <p:cNvGraphicFramePr>
            <a:graphicFrameLocks noChangeAspect="1"/>
          </p:cNvGraphicFramePr>
          <p:nvPr/>
        </p:nvGraphicFramePr>
        <p:xfrm>
          <a:off x="4284663" y="3795713"/>
          <a:ext cx="50482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1" name="Equation" r:id="rId27" imgW="457002" imgH="317362" progId="Equation.DSMT4">
                  <p:embed/>
                </p:oleObj>
              </mc:Choice>
              <mc:Fallback>
                <p:oleObj name="Equation" r:id="rId27" imgW="457002" imgH="317362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795713"/>
                        <a:ext cx="504825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56"/>
          <p:cNvGraphicFramePr>
            <a:graphicFrameLocks noChangeAspect="1"/>
          </p:cNvGraphicFramePr>
          <p:nvPr/>
        </p:nvGraphicFramePr>
        <p:xfrm>
          <a:off x="6229350" y="4138613"/>
          <a:ext cx="213518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2" name="Equation" r:id="rId29" imgW="1841500" imgH="393700" progId="Equation.DSMT4">
                  <p:embed/>
                </p:oleObj>
              </mc:Choice>
              <mc:Fallback>
                <p:oleObj name="Equation" r:id="rId29" imgW="1841500" imgH="39370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0" y="4138613"/>
                        <a:ext cx="2135188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Rectangle 57"/>
          <p:cNvSpPr>
            <a:spLocks noChangeArrowheads="1"/>
          </p:cNvSpPr>
          <p:nvPr/>
        </p:nvSpPr>
        <p:spPr bwMode="auto">
          <a:xfrm>
            <a:off x="5580063" y="4371975"/>
            <a:ext cx="1512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Times New Roman" panose="02020603050405020304" pitchFamily="18" charset="0"/>
              </a:rPr>
              <a:t>min</a:t>
            </a:r>
            <a:endParaRPr lang="en-US" altLang="zh-CN" sz="2400" b="0">
              <a:solidFill>
                <a:srgbClr val="0000CC"/>
              </a:solidFill>
            </a:endParaRPr>
          </a:p>
        </p:txBody>
      </p:sp>
      <p:sp>
        <p:nvSpPr>
          <p:cNvPr id="77" name="Rectangle 58"/>
          <p:cNvSpPr>
            <a:spLocks noChangeArrowheads="1"/>
          </p:cNvSpPr>
          <p:nvPr/>
        </p:nvSpPr>
        <p:spPr bwMode="auto">
          <a:xfrm>
            <a:off x="5580063" y="3795713"/>
            <a:ext cx="1008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max</a:t>
            </a:r>
            <a:endParaRPr lang="en-US" altLang="zh-CN" sz="2400" b="0">
              <a:solidFill>
                <a:srgbClr val="FF0000"/>
              </a:solidFill>
            </a:endParaRPr>
          </a:p>
        </p:txBody>
      </p:sp>
      <p:graphicFrame>
        <p:nvGraphicFramePr>
          <p:cNvPr id="78" name="Object 18"/>
          <p:cNvGraphicFramePr>
            <a:graphicFrameLocks noChangeAspect="1"/>
          </p:cNvGraphicFramePr>
          <p:nvPr/>
        </p:nvGraphicFramePr>
        <p:xfrm>
          <a:off x="2917825" y="3846513"/>
          <a:ext cx="57626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3" name="Equation" r:id="rId31" imgW="482600" imgH="596900" progId="Equation.DSMT4">
                  <p:embed/>
                </p:oleObj>
              </mc:Choice>
              <mc:Fallback>
                <p:oleObj name="Equation" r:id="rId31" imgW="482600" imgH="5969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3846513"/>
                        <a:ext cx="576263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18"/>
          <p:cNvGraphicFramePr>
            <a:graphicFrameLocks noChangeAspect="1"/>
          </p:cNvGraphicFramePr>
          <p:nvPr/>
        </p:nvGraphicFramePr>
        <p:xfrm>
          <a:off x="5019675" y="4862513"/>
          <a:ext cx="50323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4" name="Equation" r:id="rId33" imgW="482600" imgH="596900" progId="Equation.DSMT4">
                  <p:embed/>
                </p:oleObj>
              </mc:Choice>
              <mc:Fallback>
                <p:oleObj name="Equation" r:id="rId33" imgW="482600" imgH="5969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75" y="4862513"/>
                        <a:ext cx="503238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88" name="矩形 8"/>
          <p:cNvSpPr>
            <a:spLocks noChangeArrowheads="1"/>
          </p:cNvSpPr>
          <p:nvPr/>
        </p:nvSpPr>
        <p:spPr bwMode="auto">
          <a:xfrm>
            <a:off x="7442200" y="1316038"/>
            <a:ext cx="16652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kumimoji="1" lang="en-US" altLang="zh-CN" sz="2800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1" lang="en-US" altLang="zh-CN" sz="2800" i="1">
                <a:latin typeface="Times New Roman" panose="02020603050405020304" pitchFamily="18" charset="0"/>
                <a:sym typeface="Symbol" panose="05050102010706020507" pitchFamily="18" charset="2"/>
              </a:rPr>
              <a:t>D</a:t>
            </a:r>
            <a:r>
              <a:rPr kumimoji="1"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  </a:t>
            </a:r>
            <a:r>
              <a:rPr kumimoji="1" lang="en-US" altLang="zh-CN" sz="2800" i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</a:p>
        </p:txBody>
      </p:sp>
      <p:grpSp>
        <p:nvGrpSpPr>
          <p:cNvPr id="35889" name="组合 9"/>
          <p:cNvGrpSpPr>
            <a:grpSpLocks/>
          </p:cNvGrpSpPr>
          <p:nvPr/>
        </p:nvGrpSpPr>
        <p:grpSpPr bwMode="auto">
          <a:xfrm>
            <a:off x="6908800" y="979488"/>
            <a:ext cx="434975" cy="1119187"/>
            <a:chOff x="7909764" y="1326939"/>
            <a:chExt cx="609600" cy="1905000"/>
          </a:xfrm>
        </p:grpSpPr>
        <p:sp>
          <p:nvSpPr>
            <p:cNvPr id="37937" name="Rectangle 41"/>
            <p:cNvSpPr>
              <a:spLocks noChangeArrowheads="1"/>
            </p:cNvSpPr>
            <p:nvPr/>
          </p:nvSpPr>
          <p:spPr bwMode="auto">
            <a:xfrm>
              <a:off x="7909764" y="1898439"/>
              <a:ext cx="609600" cy="190500"/>
            </a:xfrm>
            <a:prstGeom prst="rect">
              <a:avLst/>
            </a:prstGeom>
            <a:gradFill rotWithShape="0">
              <a:gsLst>
                <a:gs pos="0">
                  <a:srgbClr val="FFFF00"/>
                </a:gs>
                <a:gs pos="50000">
                  <a:srgbClr val="222200"/>
                </a:gs>
                <a:gs pos="100000">
                  <a:srgbClr val="FFFF00"/>
                </a:gs>
              </a:gsLst>
              <a:lin ang="5400000" scaled="1"/>
            </a:gra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7938" name="Rectangle 42"/>
            <p:cNvSpPr>
              <a:spLocks noChangeArrowheads="1"/>
            </p:cNvSpPr>
            <p:nvPr/>
          </p:nvSpPr>
          <p:spPr bwMode="auto">
            <a:xfrm>
              <a:off x="7909764" y="1517439"/>
              <a:ext cx="609600" cy="190500"/>
            </a:xfrm>
            <a:prstGeom prst="rect">
              <a:avLst/>
            </a:prstGeom>
            <a:gradFill rotWithShape="0">
              <a:gsLst>
                <a:gs pos="0">
                  <a:srgbClr val="FFFF00"/>
                </a:gs>
                <a:gs pos="50000">
                  <a:srgbClr val="909000"/>
                </a:gs>
                <a:gs pos="100000">
                  <a:srgbClr val="FFFF00"/>
                </a:gs>
              </a:gsLst>
              <a:lin ang="5400000" scaled="1"/>
            </a:gra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7939" name="Rectangle 43"/>
            <p:cNvSpPr>
              <a:spLocks noChangeArrowheads="1"/>
            </p:cNvSpPr>
            <p:nvPr/>
          </p:nvSpPr>
          <p:spPr bwMode="auto">
            <a:xfrm>
              <a:off x="7909764" y="1707939"/>
              <a:ext cx="609600" cy="190500"/>
            </a:xfrm>
            <a:prstGeom prst="rect">
              <a:avLst/>
            </a:prstGeom>
            <a:gradFill rotWithShape="0">
              <a:gsLst>
                <a:gs pos="0">
                  <a:srgbClr val="FFFF00"/>
                </a:gs>
                <a:gs pos="50000">
                  <a:srgbClr val="666600"/>
                </a:gs>
                <a:gs pos="100000">
                  <a:srgbClr val="FFFF00"/>
                </a:gs>
              </a:gsLst>
              <a:lin ang="5400000" scaled="1"/>
            </a:gra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7940" name="Rectangle 44"/>
            <p:cNvSpPr>
              <a:spLocks noChangeArrowheads="1"/>
            </p:cNvSpPr>
            <p:nvPr/>
          </p:nvSpPr>
          <p:spPr bwMode="auto">
            <a:xfrm>
              <a:off x="7909764" y="2088939"/>
              <a:ext cx="609600" cy="190500"/>
            </a:xfrm>
            <a:prstGeom prst="rect">
              <a:avLst/>
            </a:prstGeom>
            <a:gradFill rotWithShape="0">
              <a:gsLst>
                <a:gs pos="0">
                  <a:srgbClr val="FFFF00"/>
                </a:gs>
                <a:gs pos="50000">
                  <a:srgbClr val="000000"/>
                </a:gs>
                <a:gs pos="100000">
                  <a:srgbClr val="FFFF00"/>
                </a:gs>
              </a:gsLst>
              <a:lin ang="5400000" scaled="1"/>
            </a:gra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7941" name="Rectangle 45"/>
            <p:cNvSpPr>
              <a:spLocks noChangeArrowheads="1"/>
            </p:cNvSpPr>
            <p:nvPr/>
          </p:nvSpPr>
          <p:spPr bwMode="auto">
            <a:xfrm>
              <a:off x="7909764" y="2279439"/>
              <a:ext cx="609600" cy="190500"/>
            </a:xfrm>
            <a:prstGeom prst="rect">
              <a:avLst/>
            </a:prstGeom>
            <a:gradFill rotWithShape="0">
              <a:gsLst>
                <a:gs pos="0">
                  <a:srgbClr val="FFFF00"/>
                </a:gs>
                <a:gs pos="50000">
                  <a:srgbClr val="000000"/>
                </a:gs>
                <a:gs pos="100000">
                  <a:srgbClr val="FFFF00"/>
                </a:gs>
              </a:gsLst>
              <a:lin ang="5400000" scaled="1"/>
            </a:gra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7942" name="Rectangle 46"/>
            <p:cNvSpPr>
              <a:spLocks noChangeArrowheads="1"/>
            </p:cNvSpPr>
            <p:nvPr/>
          </p:nvSpPr>
          <p:spPr bwMode="auto">
            <a:xfrm>
              <a:off x="7909764" y="2469939"/>
              <a:ext cx="609600" cy="190500"/>
            </a:xfrm>
            <a:prstGeom prst="rect">
              <a:avLst/>
            </a:prstGeom>
            <a:gradFill rotWithShape="0">
              <a:gsLst>
                <a:gs pos="0">
                  <a:srgbClr val="FFFF00"/>
                </a:gs>
                <a:gs pos="50000">
                  <a:srgbClr val="222200"/>
                </a:gs>
                <a:gs pos="100000">
                  <a:srgbClr val="FFFF00"/>
                </a:gs>
              </a:gsLst>
              <a:lin ang="5400000" scaled="1"/>
            </a:gra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7943" name="Rectangle 47"/>
            <p:cNvSpPr>
              <a:spLocks noChangeArrowheads="1"/>
            </p:cNvSpPr>
            <p:nvPr/>
          </p:nvSpPr>
          <p:spPr bwMode="auto">
            <a:xfrm>
              <a:off x="7909764" y="2660439"/>
              <a:ext cx="609600" cy="190500"/>
            </a:xfrm>
            <a:prstGeom prst="rect">
              <a:avLst/>
            </a:prstGeom>
            <a:gradFill rotWithShape="0">
              <a:gsLst>
                <a:gs pos="0">
                  <a:srgbClr val="FFFF00"/>
                </a:gs>
                <a:gs pos="50000">
                  <a:srgbClr val="5E5E00"/>
                </a:gs>
                <a:gs pos="100000">
                  <a:srgbClr val="FFFF00"/>
                </a:gs>
              </a:gsLst>
              <a:lin ang="5400000" scaled="1"/>
            </a:gra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7944" name="Rectangle 48"/>
            <p:cNvSpPr>
              <a:spLocks noChangeArrowheads="1"/>
            </p:cNvSpPr>
            <p:nvPr/>
          </p:nvSpPr>
          <p:spPr bwMode="auto">
            <a:xfrm>
              <a:off x="7909764" y="2850939"/>
              <a:ext cx="609600" cy="190500"/>
            </a:xfrm>
            <a:prstGeom prst="rect">
              <a:avLst/>
            </a:prstGeom>
            <a:gradFill rotWithShape="0">
              <a:gsLst>
                <a:gs pos="0">
                  <a:srgbClr val="FFFF00"/>
                </a:gs>
                <a:gs pos="50000">
                  <a:srgbClr val="808000"/>
                </a:gs>
                <a:gs pos="100000">
                  <a:srgbClr val="FFFF00"/>
                </a:gs>
              </a:gsLst>
              <a:lin ang="5400000" scaled="1"/>
            </a:gra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7945" name="Rectangle 49"/>
            <p:cNvSpPr>
              <a:spLocks noChangeArrowheads="1"/>
            </p:cNvSpPr>
            <p:nvPr/>
          </p:nvSpPr>
          <p:spPr bwMode="auto">
            <a:xfrm>
              <a:off x="7909764" y="1326939"/>
              <a:ext cx="609600" cy="190500"/>
            </a:xfrm>
            <a:prstGeom prst="rect">
              <a:avLst/>
            </a:prstGeom>
            <a:gradFill rotWithShape="0">
              <a:gsLst>
                <a:gs pos="0">
                  <a:srgbClr val="FFFF00"/>
                </a:gs>
                <a:gs pos="50000">
                  <a:srgbClr val="AAAA00"/>
                </a:gs>
                <a:gs pos="100000">
                  <a:srgbClr val="FFFF00"/>
                </a:gs>
              </a:gsLst>
              <a:lin ang="5400000" scaled="1"/>
            </a:gra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7946" name="Rectangle 50"/>
            <p:cNvSpPr>
              <a:spLocks noChangeArrowheads="1"/>
            </p:cNvSpPr>
            <p:nvPr/>
          </p:nvSpPr>
          <p:spPr bwMode="auto">
            <a:xfrm>
              <a:off x="7909764" y="3041439"/>
              <a:ext cx="609600" cy="190500"/>
            </a:xfrm>
            <a:prstGeom prst="rect">
              <a:avLst/>
            </a:prstGeom>
            <a:gradFill rotWithShape="0">
              <a:gsLst>
                <a:gs pos="0">
                  <a:srgbClr val="FFFF00"/>
                </a:gs>
                <a:gs pos="50000">
                  <a:srgbClr val="999900"/>
                </a:gs>
                <a:gs pos="100000">
                  <a:srgbClr val="FFFF00"/>
                </a:gs>
              </a:gsLst>
              <a:lin ang="5400000" scaled="1"/>
            </a:gra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75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7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7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1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61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61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61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7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35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35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35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35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1442" grpId="0" animBg="1"/>
      <p:bldP spid="61443" grpId="0" animBg="1"/>
      <p:bldP spid="61444" grpId="0" animBg="1"/>
      <p:bldP spid="61445" grpId="0" animBg="1"/>
      <p:bldP spid="61446" grpId="0" animBg="1"/>
      <p:bldP spid="61447" grpId="0" animBg="1"/>
      <p:bldP spid="61448" grpId="0" animBg="1"/>
      <p:bldP spid="61449" grpId="0" animBg="1"/>
      <p:bldP spid="61452" grpId="0" animBg="1"/>
      <p:bldP spid="61453" grpId="0" animBg="1"/>
      <p:bldP spid="61455" grpId="0" autoUpdateAnimBg="0"/>
      <p:bldP spid="61456" grpId="0" autoUpdateAnimBg="0"/>
      <p:bldP spid="61469" grpId="0" animBg="1"/>
      <p:bldP spid="61470" grpId="0" animBg="1"/>
      <p:bldP spid="61489" grpId="0" animBg="1"/>
      <p:bldP spid="58" grpId="0"/>
      <p:bldP spid="61" grpId="0"/>
      <p:bldP spid="62" grpId="0" animBg="1"/>
      <p:bldP spid="65" grpId="0" autoUpdateAnimBg="0"/>
      <p:bldP spid="67" grpId="0" autoUpdateAnimBg="0"/>
      <p:bldP spid="70" grpId="0" autoUpdateAnimBg="0"/>
      <p:bldP spid="72" grpId="0" animBg="1"/>
      <p:bldP spid="76" grpId="0"/>
      <p:bldP spid="77" grpId="0"/>
      <p:bldP spid="3588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141"/>
          <p:cNvSpPr>
            <a:spLocks noChangeArrowheads="1"/>
          </p:cNvSpPr>
          <p:nvPr/>
        </p:nvSpPr>
        <p:spPr bwMode="auto">
          <a:xfrm>
            <a:off x="0" y="873125"/>
            <a:ext cx="9144000" cy="5543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143" name="Group 3"/>
          <p:cNvGrpSpPr>
            <a:grpSpLocks/>
          </p:cNvGrpSpPr>
          <p:nvPr/>
        </p:nvGrpSpPr>
        <p:grpSpPr bwMode="auto">
          <a:xfrm>
            <a:off x="1981200" y="1524000"/>
            <a:ext cx="5334000" cy="3733800"/>
            <a:chOff x="1248" y="960"/>
            <a:chExt cx="3360" cy="2352"/>
          </a:xfrm>
        </p:grpSpPr>
        <p:sp>
          <p:nvSpPr>
            <p:cNvPr id="39041" name="Freeform 4"/>
            <p:cNvSpPr>
              <a:spLocks/>
            </p:cNvSpPr>
            <p:nvPr/>
          </p:nvSpPr>
          <p:spPr bwMode="auto">
            <a:xfrm>
              <a:off x="1248" y="960"/>
              <a:ext cx="3360" cy="2352"/>
            </a:xfrm>
            <a:custGeom>
              <a:avLst/>
              <a:gdLst>
                <a:gd name="T0" fmla="*/ 0 w 3360"/>
                <a:gd name="T1" fmla="*/ 3237 h 2256"/>
                <a:gd name="T2" fmla="*/ 3360 w 3360"/>
                <a:gd name="T3" fmla="*/ 0 h 2256"/>
                <a:gd name="T4" fmla="*/ 3360 w 3360"/>
                <a:gd name="T5" fmla="*/ 8921 h 2256"/>
                <a:gd name="T6" fmla="*/ 624 w 3360"/>
                <a:gd name="T7" fmla="*/ 5314 h 2256"/>
                <a:gd name="T8" fmla="*/ 0 w 3360"/>
                <a:gd name="T9" fmla="*/ 3237 h 2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60" h="2256">
                  <a:moveTo>
                    <a:pt x="0" y="816"/>
                  </a:moveTo>
                  <a:lnTo>
                    <a:pt x="3360" y="0"/>
                  </a:lnTo>
                  <a:lnTo>
                    <a:pt x="3360" y="2256"/>
                  </a:lnTo>
                  <a:lnTo>
                    <a:pt x="624" y="1344"/>
                  </a:lnTo>
                  <a:lnTo>
                    <a:pt x="0" y="816"/>
                  </a:lnTo>
                  <a:close/>
                </a:path>
              </a:pathLst>
            </a:custGeom>
            <a:solidFill>
              <a:srgbClr val="FFFF00">
                <a:alpha val="50195"/>
              </a:srgbClr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42" name="Line 5"/>
            <p:cNvSpPr>
              <a:spLocks noChangeShapeType="1"/>
            </p:cNvSpPr>
            <p:nvPr/>
          </p:nvSpPr>
          <p:spPr bwMode="auto">
            <a:xfrm flipV="1">
              <a:off x="1248" y="960"/>
              <a:ext cx="3360" cy="86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43" name="Line 6"/>
            <p:cNvSpPr>
              <a:spLocks noChangeShapeType="1"/>
            </p:cNvSpPr>
            <p:nvPr/>
          </p:nvSpPr>
          <p:spPr bwMode="auto">
            <a:xfrm>
              <a:off x="1920" y="2400"/>
              <a:ext cx="2688" cy="91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44" name="Line 7"/>
            <p:cNvSpPr>
              <a:spLocks noChangeShapeType="1"/>
            </p:cNvSpPr>
            <p:nvPr/>
          </p:nvSpPr>
          <p:spPr bwMode="auto">
            <a:xfrm flipH="1">
              <a:off x="1248" y="1296"/>
              <a:ext cx="144" cy="5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45" name="Freeform 8"/>
            <p:cNvSpPr>
              <a:spLocks/>
            </p:cNvSpPr>
            <p:nvPr/>
          </p:nvSpPr>
          <p:spPr bwMode="auto">
            <a:xfrm>
              <a:off x="1248" y="1296"/>
              <a:ext cx="624" cy="1104"/>
            </a:xfrm>
            <a:custGeom>
              <a:avLst/>
              <a:gdLst>
                <a:gd name="T0" fmla="*/ 624 w 624"/>
                <a:gd name="T1" fmla="*/ 1104 h 1104"/>
                <a:gd name="T2" fmla="*/ 144 w 624"/>
                <a:gd name="T3" fmla="*/ 0 h 1104"/>
                <a:gd name="T4" fmla="*/ 0 w 624"/>
                <a:gd name="T5" fmla="*/ 528 h 1104"/>
                <a:gd name="T6" fmla="*/ 624 w 624"/>
                <a:gd name="T7" fmla="*/ 1104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4" h="1104">
                  <a:moveTo>
                    <a:pt x="624" y="1104"/>
                  </a:moveTo>
                  <a:lnTo>
                    <a:pt x="144" y="0"/>
                  </a:lnTo>
                  <a:lnTo>
                    <a:pt x="0" y="528"/>
                  </a:lnTo>
                  <a:lnTo>
                    <a:pt x="624" y="1104"/>
                  </a:lnTo>
                  <a:close/>
                </a:path>
              </a:pathLst>
            </a:custGeom>
            <a:solidFill>
              <a:srgbClr val="FFFF00">
                <a:alpha val="50195"/>
              </a:srgbClr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46" name="Line 9"/>
            <p:cNvSpPr>
              <a:spLocks noChangeShapeType="1"/>
            </p:cNvSpPr>
            <p:nvPr/>
          </p:nvSpPr>
          <p:spPr bwMode="auto">
            <a:xfrm>
              <a:off x="1392" y="1248"/>
              <a:ext cx="480" cy="115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047" name="Group 10"/>
            <p:cNvGrpSpPr>
              <a:grpSpLocks/>
            </p:cNvGrpSpPr>
            <p:nvPr/>
          </p:nvGrpSpPr>
          <p:grpSpPr bwMode="auto">
            <a:xfrm>
              <a:off x="3697" y="1049"/>
              <a:ext cx="862" cy="2162"/>
              <a:chOff x="3697" y="1049"/>
              <a:chExt cx="862" cy="2162"/>
            </a:xfrm>
          </p:grpSpPr>
          <p:sp>
            <p:nvSpPr>
              <p:cNvPr id="39051" name="Arc 11"/>
              <p:cNvSpPr>
                <a:spLocks/>
              </p:cNvSpPr>
              <p:nvPr/>
            </p:nvSpPr>
            <p:spPr bwMode="auto">
              <a:xfrm rot="-14336">
                <a:off x="3697" y="1100"/>
                <a:ext cx="575" cy="1989"/>
              </a:xfrm>
              <a:custGeom>
                <a:avLst/>
                <a:gdLst>
                  <a:gd name="T0" fmla="*/ 0 w 21600"/>
                  <a:gd name="T1" fmla="*/ 0 h 35663"/>
                  <a:gd name="T2" fmla="*/ 0 w 21600"/>
                  <a:gd name="T3" fmla="*/ 0 h 35663"/>
                  <a:gd name="T4" fmla="*/ 0 w 21600"/>
                  <a:gd name="T5" fmla="*/ 0 h 3566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35663" fill="none" extrusionOk="0">
                    <a:moveTo>
                      <a:pt x="12709" y="-1"/>
                    </a:moveTo>
                    <a:cubicBezTo>
                      <a:pt x="18295" y="4064"/>
                      <a:pt x="21600" y="10556"/>
                      <a:pt x="21600" y="17465"/>
                    </a:cubicBezTo>
                    <a:cubicBezTo>
                      <a:pt x="21600" y="24833"/>
                      <a:pt x="17843" y="31693"/>
                      <a:pt x="11635" y="35662"/>
                    </a:cubicBezTo>
                  </a:path>
                  <a:path w="21600" h="35663" stroke="0" extrusionOk="0">
                    <a:moveTo>
                      <a:pt x="12709" y="-1"/>
                    </a:moveTo>
                    <a:cubicBezTo>
                      <a:pt x="18295" y="4064"/>
                      <a:pt x="21600" y="10556"/>
                      <a:pt x="21600" y="17465"/>
                    </a:cubicBezTo>
                    <a:cubicBezTo>
                      <a:pt x="21600" y="24833"/>
                      <a:pt x="17843" y="31693"/>
                      <a:pt x="11635" y="35662"/>
                    </a:cubicBezTo>
                    <a:lnTo>
                      <a:pt x="0" y="17465"/>
                    </a:lnTo>
                    <a:lnTo>
                      <a:pt x="12709" y="-1"/>
                    </a:lnTo>
                    <a:close/>
                  </a:path>
                </a:pathLst>
              </a:cu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52" name="Arc 12"/>
              <p:cNvSpPr>
                <a:spLocks/>
              </p:cNvSpPr>
              <p:nvPr/>
            </p:nvSpPr>
            <p:spPr bwMode="auto">
              <a:xfrm rot="-14336">
                <a:off x="3840" y="1088"/>
                <a:ext cx="528" cy="2045"/>
              </a:xfrm>
              <a:custGeom>
                <a:avLst/>
                <a:gdLst>
                  <a:gd name="T0" fmla="*/ 0 w 21600"/>
                  <a:gd name="T1" fmla="*/ 0 h 36796"/>
                  <a:gd name="T2" fmla="*/ 0 w 21600"/>
                  <a:gd name="T3" fmla="*/ 0 h 36796"/>
                  <a:gd name="T4" fmla="*/ 0 w 21600"/>
                  <a:gd name="T5" fmla="*/ 0 h 3679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36796" fill="none" extrusionOk="0">
                    <a:moveTo>
                      <a:pt x="12454" y="0"/>
                    </a:moveTo>
                    <a:cubicBezTo>
                      <a:pt x="18189" y="4047"/>
                      <a:pt x="21600" y="10628"/>
                      <a:pt x="21600" y="17648"/>
                    </a:cubicBezTo>
                    <a:cubicBezTo>
                      <a:pt x="21600" y="25693"/>
                      <a:pt x="17127" y="33073"/>
                      <a:pt x="9995" y="36796"/>
                    </a:cubicBezTo>
                  </a:path>
                  <a:path w="21600" h="36796" stroke="0" extrusionOk="0">
                    <a:moveTo>
                      <a:pt x="12454" y="0"/>
                    </a:moveTo>
                    <a:cubicBezTo>
                      <a:pt x="18189" y="4047"/>
                      <a:pt x="21600" y="10628"/>
                      <a:pt x="21600" y="17648"/>
                    </a:cubicBezTo>
                    <a:cubicBezTo>
                      <a:pt x="21600" y="25693"/>
                      <a:pt x="17127" y="33073"/>
                      <a:pt x="9995" y="36796"/>
                    </a:cubicBezTo>
                    <a:lnTo>
                      <a:pt x="0" y="17648"/>
                    </a:lnTo>
                    <a:lnTo>
                      <a:pt x="12454" y="0"/>
                    </a:lnTo>
                    <a:close/>
                  </a:path>
                </a:pathLst>
              </a:cu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53" name="Arc 13"/>
              <p:cNvSpPr>
                <a:spLocks/>
              </p:cNvSpPr>
              <p:nvPr/>
            </p:nvSpPr>
            <p:spPr bwMode="auto">
              <a:xfrm rot="-14336">
                <a:off x="3985" y="1074"/>
                <a:ext cx="478" cy="2074"/>
              </a:xfrm>
              <a:custGeom>
                <a:avLst/>
                <a:gdLst>
                  <a:gd name="T0" fmla="*/ 0 w 21600"/>
                  <a:gd name="T1" fmla="*/ 0 h 37465"/>
                  <a:gd name="T2" fmla="*/ 0 w 21600"/>
                  <a:gd name="T3" fmla="*/ 0 h 37465"/>
                  <a:gd name="T4" fmla="*/ 0 w 21600"/>
                  <a:gd name="T5" fmla="*/ 0 h 374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37465" fill="none" extrusionOk="0">
                    <a:moveTo>
                      <a:pt x="12007" y="-1"/>
                    </a:moveTo>
                    <a:cubicBezTo>
                      <a:pt x="18001" y="4008"/>
                      <a:pt x="21600" y="10743"/>
                      <a:pt x="21600" y="17955"/>
                    </a:cubicBezTo>
                    <a:cubicBezTo>
                      <a:pt x="21600" y="26293"/>
                      <a:pt x="16800" y="33886"/>
                      <a:pt x="9269" y="37465"/>
                    </a:cubicBezTo>
                  </a:path>
                  <a:path w="21600" h="37465" stroke="0" extrusionOk="0">
                    <a:moveTo>
                      <a:pt x="12007" y="-1"/>
                    </a:moveTo>
                    <a:cubicBezTo>
                      <a:pt x="18001" y="4008"/>
                      <a:pt x="21600" y="10743"/>
                      <a:pt x="21600" y="17955"/>
                    </a:cubicBezTo>
                    <a:cubicBezTo>
                      <a:pt x="21600" y="26293"/>
                      <a:pt x="16800" y="33886"/>
                      <a:pt x="9269" y="37465"/>
                    </a:cubicBezTo>
                    <a:lnTo>
                      <a:pt x="0" y="17955"/>
                    </a:lnTo>
                    <a:lnTo>
                      <a:pt x="12007" y="-1"/>
                    </a:lnTo>
                    <a:close/>
                  </a:path>
                </a:pathLst>
              </a:cu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54" name="Arc 14"/>
              <p:cNvSpPr>
                <a:spLocks/>
              </p:cNvSpPr>
              <p:nvPr/>
            </p:nvSpPr>
            <p:spPr bwMode="auto">
              <a:xfrm rot="-14336">
                <a:off x="4126" y="1049"/>
                <a:ext cx="433" cy="2162"/>
              </a:xfrm>
              <a:custGeom>
                <a:avLst/>
                <a:gdLst>
                  <a:gd name="T0" fmla="*/ 0 w 21600"/>
                  <a:gd name="T1" fmla="*/ 0 h 39088"/>
                  <a:gd name="T2" fmla="*/ 0 w 21600"/>
                  <a:gd name="T3" fmla="*/ 0 h 39088"/>
                  <a:gd name="T4" fmla="*/ 0 w 21600"/>
                  <a:gd name="T5" fmla="*/ 0 h 390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39088" fill="none" extrusionOk="0">
                    <a:moveTo>
                      <a:pt x="11254" y="0"/>
                    </a:moveTo>
                    <a:cubicBezTo>
                      <a:pt x="17680" y="3922"/>
                      <a:pt x="21600" y="10907"/>
                      <a:pt x="21600" y="18436"/>
                    </a:cubicBezTo>
                    <a:cubicBezTo>
                      <a:pt x="21600" y="27927"/>
                      <a:pt x="15403" y="36306"/>
                      <a:pt x="6328" y="39087"/>
                    </a:cubicBezTo>
                  </a:path>
                  <a:path w="21600" h="39088" stroke="0" extrusionOk="0">
                    <a:moveTo>
                      <a:pt x="11254" y="0"/>
                    </a:moveTo>
                    <a:cubicBezTo>
                      <a:pt x="17680" y="3922"/>
                      <a:pt x="21600" y="10907"/>
                      <a:pt x="21600" y="18436"/>
                    </a:cubicBezTo>
                    <a:cubicBezTo>
                      <a:pt x="21600" y="27927"/>
                      <a:pt x="15403" y="36306"/>
                      <a:pt x="6328" y="39087"/>
                    </a:cubicBezTo>
                    <a:lnTo>
                      <a:pt x="0" y="18436"/>
                    </a:lnTo>
                    <a:lnTo>
                      <a:pt x="11254" y="0"/>
                    </a:lnTo>
                    <a:close/>
                  </a:path>
                </a:pathLst>
              </a:cu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9048" name="Group 15"/>
            <p:cNvGrpSpPr>
              <a:grpSpLocks/>
            </p:cNvGrpSpPr>
            <p:nvPr/>
          </p:nvGrpSpPr>
          <p:grpSpPr bwMode="auto">
            <a:xfrm>
              <a:off x="3840" y="1344"/>
              <a:ext cx="348" cy="192"/>
              <a:chOff x="3456" y="768"/>
              <a:chExt cx="348" cy="192"/>
            </a:xfrm>
          </p:grpSpPr>
          <p:sp>
            <p:nvSpPr>
              <p:cNvPr id="39049" name="WordArt 1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44" y="864"/>
                <a:ext cx="60" cy="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952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9050" name="WordArt 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56" y="768"/>
                <a:ext cx="240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952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W</a:t>
                </a:r>
              </a:p>
            </p:txBody>
          </p:sp>
        </p:grpSp>
      </p:grpSp>
      <p:grpSp>
        <p:nvGrpSpPr>
          <p:cNvPr id="158" name="Group 18"/>
          <p:cNvGrpSpPr>
            <a:grpSpLocks/>
          </p:cNvGrpSpPr>
          <p:nvPr/>
        </p:nvGrpSpPr>
        <p:grpSpPr bwMode="auto">
          <a:xfrm>
            <a:off x="2209800" y="1981200"/>
            <a:ext cx="5105400" cy="2438400"/>
            <a:chOff x="1392" y="1248"/>
            <a:chExt cx="3216" cy="1536"/>
          </a:xfrm>
        </p:grpSpPr>
        <p:sp>
          <p:nvSpPr>
            <p:cNvPr id="39025" name="Freeform 19"/>
            <p:cNvSpPr>
              <a:spLocks/>
            </p:cNvSpPr>
            <p:nvPr/>
          </p:nvSpPr>
          <p:spPr bwMode="auto">
            <a:xfrm>
              <a:off x="1392" y="1248"/>
              <a:ext cx="1200" cy="1488"/>
            </a:xfrm>
            <a:custGeom>
              <a:avLst/>
              <a:gdLst>
                <a:gd name="T0" fmla="*/ 0 w 1200"/>
                <a:gd name="T1" fmla="*/ 0 h 1488"/>
                <a:gd name="T2" fmla="*/ 1200 w 1200"/>
                <a:gd name="T3" fmla="*/ 1488 h 1488"/>
                <a:gd name="T4" fmla="*/ 480 w 1200"/>
                <a:gd name="T5" fmla="*/ 1152 h 1488"/>
                <a:gd name="T6" fmla="*/ 0 w 1200"/>
                <a:gd name="T7" fmla="*/ 0 h 14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00" h="1488">
                  <a:moveTo>
                    <a:pt x="0" y="0"/>
                  </a:moveTo>
                  <a:lnTo>
                    <a:pt x="1200" y="1488"/>
                  </a:lnTo>
                  <a:lnTo>
                    <a:pt x="480" y="1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>
                <a:alpha val="50195"/>
              </a:srgbClr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26" name="Line 20"/>
            <p:cNvSpPr>
              <a:spLocks noChangeShapeType="1"/>
            </p:cNvSpPr>
            <p:nvPr/>
          </p:nvSpPr>
          <p:spPr bwMode="auto">
            <a:xfrm>
              <a:off x="1392" y="1296"/>
              <a:ext cx="48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27" name="Line 21"/>
            <p:cNvSpPr>
              <a:spLocks noChangeShapeType="1"/>
            </p:cNvSpPr>
            <p:nvPr/>
          </p:nvSpPr>
          <p:spPr bwMode="auto">
            <a:xfrm>
              <a:off x="1440" y="1296"/>
              <a:ext cx="1200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28" name="Line 22"/>
            <p:cNvSpPr>
              <a:spLocks noChangeShapeType="1"/>
            </p:cNvSpPr>
            <p:nvPr/>
          </p:nvSpPr>
          <p:spPr bwMode="auto">
            <a:xfrm flipV="1">
              <a:off x="1872" y="1584"/>
              <a:ext cx="2736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29" name="Line 23"/>
            <p:cNvSpPr>
              <a:spLocks noChangeShapeType="1"/>
            </p:cNvSpPr>
            <p:nvPr/>
          </p:nvSpPr>
          <p:spPr bwMode="auto">
            <a:xfrm flipV="1">
              <a:off x="2544" y="2736"/>
              <a:ext cx="2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30" name="Freeform 24"/>
            <p:cNvSpPr>
              <a:spLocks/>
            </p:cNvSpPr>
            <p:nvPr/>
          </p:nvSpPr>
          <p:spPr bwMode="auto">
            <a:xfrm>
              <a:off x="1872" y="1584"/>
              <a:ext cx="2736" cy="1152"/>
            </a:xfrm>
            <a:custGeom>
              <a:avLst/>
              <a:gdLst>
                <a:gd name="T0" fmla="*/ 2736 w 2736"/>
                <a:gd name="T1" fmla="*/ 0 h 1152"/>
                <a:gd name="T2" fmla="*/ 0 w 2736"/>
                <a:gd name="T3" fmla="*/ 816 h 1152"/>
                <a:gd name="T4" fmla="*/ 720 w 2736"/>
                <a:gd name="T5" fmla="*/ 1152 h 1152"/>
                <a:gd name="T6" fmla="*/ 2736 w 2736"/>
                <a:gd name="T7" fmla="*/ 1152 h 1152"/>
                <a:gd name="T8" fmla="*/ 2736 w 2736"/>
                <a:gd name="T9" fmla="*/ 0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36" h="1152">
                  <a:moveTo>
                    <a:pt x="2736" y="0"/>
                  </a:moveTo>
                  <a:lnTo>
                    <a:pt x="0" y="816"/>
                  </a:lnTo>
                  <a:lnTo>
                    <a:pt x="720" y="1152"/>
                  </a:lnTo>
                  <a:lnTo>
                    <a:pt x="2736" y="1152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031" name="Group 25"/>
            <p:cNvGrpSpPr>
              <a:grpSpLocks/>
            </p:cNvGrpSpPr>
            <p:nvPr/>
          </p:nvGrpSpPr>
          <p:grpSpPr bwMode="auto">
            <a:xfrm>
              <a:off x="3694" y="1632"/>
              <a:ext cx="861" cy="1117"/>
              <a:chOff x="3694" y="1632"/>
              <a:chExt cx="861" cy="1117"/>
            </a:xfrm>
          </p:grpSpPr>
          <p:sp>
            <p:nvSpPr>
              <p:cNvPr id="39037" name="Arc 26"/>
              <p:cNvSpPr>
                <a:spLocks/>
              </p:cNvSpPr>
              <p:nvPr/>
            </p:nvSpPr>
            <p:spPr bwMode="auto">
              <a:xfrm rot="-14336">
                <a:off x="3694" y="1713"/>
                <a:ext cx="575" cy="1024"/>
              </a:xfrm>
              <a:custGeom>
                <a:avLst/>
                <a:gdLst>
                  <a:gd name="T0" fmla="*/ 0 w 21600"/>
                  <a:gd name="T1" fmla="*/ 0 h 18354"/>
                  <a:gd name="T2" fmla="*/ 0 w 21600"/>
                  <a:gd name="T3" fmla="*/ 0 h 18354"/>
                  <a:gd name="T4" fmla="*/ 0 w 21600"/>
                  <a:gd name="T5" fmla="*/ 0 h 1835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18354" fill="none" extrusionOk="0">
                    <a:moveTo>
                      <a:pt x="13426" y="0"/>
                    </a:moveTo>
                    <a:cubicBezTo>
                      <a:pt x="18590" y="4097"/>
                      <a:pt x="21600" y="10328"/>
                      <a:pt x="21600" y="16920"/>
                    </a:cubicBezTo>
                    <a:cubicBezTo>
                      <a:pt x="21600" y="17398"/>
                      <a:pt x="21584" y="17876"/>
                      <a:pt x="21552" y="18354"/>
                    </a:cubicBezTo>
                  </a:path>
                  <a:path w="21600" h="18354" stroke="0" extrusionOk="0">
                    <a:moveTo>
                      <a:pt x="13426" y="0"/>
                    </a:moveTo>
                    <a:cubicBezTo>
                      <a:pt x="18590" y="4097"/>
                      <a:pt x="21600" y="10328"/>
                      <a:pt x="21600" y="16920"/>
                    </a:cubicBezTo>
                    <a:cubicBezTo>
                      <a:pt x="21600" y="17398"/>
                      <a:pt x="21584" y="17876"/>
                      <a:pt x="21552" y="18354"/>
                    </a:cubicBezTo>
                    <a:lnTo>
                      <a:pt x="0" y="16920"/>
                    </a:lnTo>
                    <a:lnTo>
                      <a:pt x="13426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38" name="Arc 27"/>
              <p:cNvSpPr>
                <a:spLocks/>
              </p:cNvSpPr>
              <p:nvPr/>
            </p:nvSpPr>
            <p:spPr bwMode="auto">
              <a:xfrm rot="-14336">
                <a:off x="3837" y="1717"/>
                <a:ext cx="528" cy="1005"/>
              </a:xfrm>
              <a:custGeom>
                <a:avLst/>
                <a:gdLst>
                  <a:gd name="T0" fmla="*/ 0 w 21600"/>
                  <a:gd name="T1" fmla="*/ 0 h 18077"/>
                  <a:gd name="T2" fmla="*/ 0 w 21600"/>
                  <a:gd name="T3" fmla="*/ 0 h 18077"/>
                  <a:gd name="T4" fmla="*/ 0 w 21600"/>
                  <a:gd name="T5" fmla="*/ 0 h 1807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18077" fill="none" extrusionOk="0">
                    <a:moveTo>
                      <a:pt x="13572" y="0"/>
                    </a:moveTo>
                    <a:cubicBezTo>
                      <a:pt x="18649" y="4100"/>
                      <a:pt x="21600" y="10277"/>
                      <a:pt x="21600" y="16803"/>
                    </a:cubicBezTo>
                    <a:cubicBezTo>
                      <a:pt x="21600" y="17227"/>
                      <a:pt x="21587" y="17652"/>
                      <a:pt x="21562" y="18077"/>
                    </a:cubicBezTo>
                  </a:path>
                  <a:path w="21600" h="18077" stroke="0" extrusionOk="0">
                    <a:moveTo>
                      <a:pt x="13572" y="0"/>
                    </a:moveTo>
                    <a:cubicBezTo>
                      <a:pt x="18649" y="4100"/>
                      <a:pt x="21600" y="10277"/>
                      <a:pt x="21600" y="16803"/>
                    </a:cubicBezTo>
                    <a:cubicBezTo>
                      <a:pt x="21600" y="17227"/>
                      <a:pt x="21587" y="17652"/>
                      <a:pt x="21562" y="18077"/>
                    </a:cubicBezTo>
                    <a:lnTo>
                      <a:pt x="0" y="16803"/>
                    </a:lnTo>
                    <a:lnTo>
                      <a:pt x="13572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39" name="Arc 28"/>
              <p:cNvSpPr>
                <a:spLocks/>
              </p:cNvSpPr>
              <p:nvPr/>
            </p:nvSpPr>
            <p:spPr bwMode="auto">
              <a:xfrm rot="-14336">
                <a:off x="3982" y="1656"/>
                <a:ext cx="478" cy="1093"/>
              </a:xfrm>
              <a:custGeom>
                <a:avLst/>
                <a:gdLst>
                  <a:gd name="T0" fmla="*/ 0 w 21600"/>
                  <a:gd name="T1" fmla="*/ 0 h 19740"/>
                  <a:gd name="T2" fmla="*/ 0 w 21600"/>
                  <a:gd name="T3" fmla="*/ 0 h 19740"/>
                  <a:gd name="T4" fmla="*/ 0 w 21600"/>
                  <a:gd name="T5" fmla="*/ 0 h 1974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19740" fill="none" extrusionOk="0">
                    <a:moveTo>
                      <a:pt x="12007" y="-1"/>
                    </a:moveTo>
                    <a:cubicBezTo>
                      <a:pt x="18001" y="4008"/>
                      <a:pt x="21600" y="10743"/>
                      <a:pt x="21600" y="17955"/>
                    </a:cubicBezTo>
                    <a:cubicBezTo>
                      <a:pt x="21600" y="18550"/>
                      <a:pt x="21575" y="19146"/>
                      <a:pt x="21526" y="19740"/>
                    </a:cubicBezTo>
                  </a:path>
                  <a:path w="21600" h="19740" stroke="0" extrusionOk="0">
                    <a:moveTo>
                      <a:pt x="12007" y="-1"/>
                    </a:moveTo>
                    <a:cubicBezTo>
                      <a:pt x="18001" y="4008"/>
                      <a:pt x="21600" y="10743"/>
                      <a:pt x="21600" y="17955"/>
                    </a:cubicBezTo>
                    <a:cubicBezTo>
                      <a:pt x="21600" y="18550"/>
                      <a:pt x="21575" y="19146"/>
                      <a:pt x="21526" y="19740"/>
                    </a:cubicBezTo>
                    <a:lnTo>
                      <a:pt x="0" y="17955"/>
                    </a:lnTo>
                    <a:lnTo>
                      <a:pt x="12007" y="-1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40" name="Arc 29"/>
              <p:cNvSpPr>
                <a:spLocks/>
              </p:cNvSpPr>
              <p:nvPr/>
            </p:nvSpPr>
            <p:spPr bwMode="auto">
              <a:xfrm rot="-14336">
                <a:off x="4122" y="1632"/>
                <a:ext cx="433" cy="1080"/>
              </a:xfrm>
              <a:custGeom>
                <a:avLst/>
                <a:gdLst>
                  <a:gd name="T0" fmla="*/ 0 w 21600"/>
                  <a:gd name="T1" fmla="*/ 0 h 19526"/>
                  <a:gd name="T2" fmla="*/ 0 w 21600"/>
                  <a:gd name="T3" fmla="*/ 0 h 19526"/>
                  <a:gd name="T4" fmla="*/ 0 w 21600"/>
                  <a:gd name="T5" fmla="*/ 0 h 1952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19526" fill="none" extrusionOk="0">
                    <a:moveTo>
                      <a:pt x="11254" y="0"/>
                    </a:moveTo>
                    <a:cubicBezTo>
                      <a:pt x="17680" y="3922"/>
                      <a:pt x="21600" y="10907"/>
                      <a:pt x="21600" y="18436"/>
                    </a:cubicBezTo>
                    <a:cubicBezTo>
                      <a:pt x="21600" y="18799"/>
                      <a:pt x="21590" y="19162"/>
                      <a:pt x="21572" y="19526"/>
                    </a:cubicBezTo>
                  </a:path>
                  <a:path w="21600" h="19526" stroke="0" extrusionOk="0">
                    <a:moveTo>
                      <a:pt x="11254" y="0"/>
                    </a:moveTo>
                    <a:cubicBezTo>
                      <a:pt x="17680" y="3922"/>
                      <a:pt x="21600" y="10907"/>
                      <a:pt x="21600" y="18436"/>
                    </a:cubicBezTo>
                    <a:cubicBezTo>
                      <a:pt x="21600" y="18799"/>
                      <a:pt x="21590" y="19162"/>
                      <a:pt x="21572" y="19526"/>
                    </a:cubicBezTo>
                    <a:lnTo>
                      <a:pt x="0" y="18436"/>
                    </a:lnTo>
                    <a:lnTo>
                      <a:pt x="11254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9032" name="Group 30"/>
            <p:cNvGrpSpPr>
              <a:grpSpLocks/>
            </p:cNvGrpSpPr>
            <p:nvPr/>
          </p:nvGrpSpPr>
          <p:grpSpPr bwMode="auto">
            <a:xfrm>
              <a:off x="3888" y="2064"/>
              <a:ext cx="336" cy="192"/>
              <a:chOff x="3216" y="816"/>
              <a:chExt cx="336" cy="192"/>
            </a:xfrm>
          </p:grpSpPr>
          <p:grpSp>
            <p:nvGrpSpPr>
              <p:cNvPr id="39033" name="Group 31"/>
              <p:cNvGrpSpPr>
                <a:grpSpLocks/>
              </p:cNvGrpSpPr>
              <p:nvPr/>
            </p:nvGrpSpPr>
            <p:grpSpPr bwMode="auto">
              <a:xfrm>
                <a:off x="3360" y="912"/>
                <a:ext cx="192" cy="96"/>
                <a:chOff x="192" y="2304"/>
                <a:chExt cx="247" cy="192"/>
              </a:xfrm>
            </p:grpSpPr>
            <p:sp>
              <p:nvSpPr>
                <p:cNvPr id="39035" name="WordArt 3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36" y="2304"/>
                  <a:ext cx="103" cy="19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39036" name="WordArt 3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2" y="2304"/>
                  <a:ext cx="103" cy="19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宋体" panose="02010600030101010101" pitchFamily="2" charset="-122"/>
                    </a:rPr>
                    <a:t>1</a:t>
                  </a:r>
                </a:p>
              </p:txBody>
            </p:sp>
          </p:grpSp>
          <p:sp>
            <p:nvSpPr>
              <p:cNvPr id="39034" name="WordArt 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16" y="816"/>
                <a:ext cx="240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W</a:t>
                </a:r>
              </a:p>
            </p:txBody>
          </p:sp>
        </p:grpSp>
      </p:grpSp>
      <p:grpSp>
        <p:nvGrpSpPr>
          <p:cNvPr id="175" name="Group 35"/>
          <p:cNvGrpSpPr>
            <a:grpSpLocks/>
          </p:cNvGrpSpPr>
          <p:nvPr/>
        </p:nvGrpSpPr>
        <p:grpSpPr bwMode="auto">
          <a:xfrm>
            <a:off x="3505200" y="914400"/>
            <a:ext cx="4495800" cy="5181600"/>
            <a:chOff x="2208" y="576"/>
            <a:chExt cx="2832" cy="3264"/>
          </a:xfrm>
        </p:grpSpPr>
        <p:sp>
          <p:nvSpPr>
            <p:cNvPr id="39010" name="Rectangle 36"/>
            <p:cNvSpPr>
              <a:spLocks noChangeArrowheads="1"/>
            </p:cNvSpPr>
            <p:nvPr/>
          </p:nvSpPr>
          <p:spPr bwMode="auto">
            <a:xfrm>
              <a:off x="2208" y="672"/>
              <a:ext cx="48" cy="7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9011" name="WordArt 37"/>
            <p:cNvSpPr>
              <a:spLocks noChangeArrowheads="1" noChangeShapeType="1" noTextEdit="1"/>
            </p:cNvSpPr>
            <p:nvPr/>
          </p:nvSpPr>
          <p:spPr bwMode="auto">
            <a:xfrm>
              <a:off x="2304" y="1008"/>
              <a:ext cx="192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3600" kern="10"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solidFill>
                    <a:schemeClr val="tx1"/>
                  </a:solidFill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39012" name="Line 38"/>
            <p:cNvSpPr>
              <a:spLocks noChangeShapeType="1"/>
            </p:cNvSpPr>
            <p:nvPr/>
          </p:nvSpPr>
          <p:spPr bwMode="auto">
            <a:xfrm>
              <a:off x="4608" y="576"/>
              <a:ext cx="0" cy="3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13" name="WordArt 39"/>
            <p:cNvSpPr>
              <a:spLocks noChangeArrowheads="1" noChangeShapeType="1" noTextEdit="1"/>
            </p:cNvSpPr>
            <p:nvPr/>
          </p:nvSpPr>
          <p:spPr bwMode="auto">
            <a:xfrm>
              <a:off x="4656" y="624"/>
              <a:ext cx="240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tx1"/>
                  </a:solidFill>
                  <a:cs typeface="Times New Roman" panose="02020603050405020304" pitchFamily="18" charset="0"/>
                </a:rPr>
                <a:t>X</a:t>
              </a:r>
            </a:p>
          </p:txBody>
        </p:sp>
        <p:grpSp>
          <p:nvGrpSpPr>
            <p:cNvPr id="39014" name="Group 40"/>
            <p:cNvGrpSpPr>
              <a:grpSpLocks/>
            </p:cNvGrpSpPr>
            <p:nvPr/>
          </p:nvGrpSpPr>
          <p:grpSpPr bwMode="auto">
            <a:xfrm>
              <a:off x="4656" y="1584"/>
              <a:ext cx="384" cy="1200"/>
              <a:chOff x="3168" y="576"/>
              <a:chExt cx="1152" cy="3360"/>
            </a:xfrm>
          </p:grpSpPr>
          <p:sp>
            <p:nvSpPr>
              <p:cNvPr id="39015" name="Rectangle 41"/>
              <p:cNvSpPr>
                <a:spLocks noChangeArrowheads="1"/>
              </p:cNvSpPr>
              <p:nvPr/>
            </p:nvSpPr>
            <p:spPr bwMode="auto">
              <a:xfrm>
                <a:off x="3168" y="1584"/>
                <a:ext cx="1152" cy="336"/>
              </a:xfrm>
              <a:prstGeom prst="rect">
                <a:avLst/>
              </a:prstGeom>
              <a:gradFill rotWithShape="0">
                <a:gsLst>
                  <a:gs pos="0">
                    <a:srgbClr val="FFFF00"/>
                  </a:gs>
                  <a:gs pos="50000">
                    <a:srgbClr val="222200"/>
                  </a:gs>
                  <a:gs pos="100000">
                    <a:srgbClr val="FFFF00"/>
                  </a:gs>
                </a:gsLst>
                <a:lin ang="5400000" scaled="1"/>
              </a:gra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016" name="Rectangle 42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1152" cy="336"/>
              </a:xfrm>
              <a:prstGeom prst="rect">
                <a:avLst/>
              </a:prstGeom>
              <a:gradFill rotWithShape="0">
                <a:gsLst>
                  <a:gs pos="0">
                    <a:srgbClr val="FFFF00"/>
                  </a:gs>
                  <a:gs pos="50000">
                    <a:srgbClr val="909000"/>
                  </a:gs>
                  <a:gs pos="100000">
                    <a:srgbClr val="FFFF00"/>
                  </a:gs>
                </a:gsLst>
                <a:lin ang="5400000" scaled="1"/>
              </a:gra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017" name="Rectangle 43"/>
              <p:cNvSpPr>
                <a:spLocks noChangeArrowheads="1"/>
              </p:cNvSpPr>
              <p:nvPr/>
            </p:nvSpPr>
            <p:spPr bwMode="auto">
              <a:xfrm>
                <a:off x="3168" y="1248"/>
                <a:ext cx="1152" cy="336"/>
              </a:xfrm>
              <a:prstGeom prst="rect">
                <a:avLst/>
              </a:prstGeom>
              <a:gradFill rotWithShape="0">
                <a:gsLst>
                  <a:gs pos="0">
                    <a:srgbClr val="FFFF00"/>
                  </a:gs>
                  <a:gs pos="50000">
                    <a:srgbClr val="666600"/>
                  </a:gs>
                  <a:gs pos="100000">
                    <a:srgbClr val="FFFF00"/>
                  </a:gs>
                </a:gsLst>
                <a:lin ang="5400000" scaled="1"/>
              </a:gra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018" name="Rectangle 44"/>
              <p:cNvSpPr>
                <a:spLocks noChangeArrowheads="1"/>
              </p:cNvSpPr>
              <p:nvPr/>
            </p:nvSpPr>
            <p:spPr bwMode="auto">
              <a:xfrm>
                <a:off x="3168" y="1920"/>
                <a:ext cx="1152" cy="336"/>
              </a:xfrm>
              <a:prstGeom prst="rect">
                <a:avLst/>
              </a:prstGeom>
              <a:gradFill rotWithShape="0">
                <a:gsLst>
                  <a:gs pos="0">
                    <a:srgbClr val="FFFF00"/>
                  </a:gs>
                  <a:gs pos="50000">
                    <a:srgbClr val="000000"/>
                  </a:gs>
                  <a:gs pos="100000">
                    <a:srgbClr val="FFFF00"/>
                  </a:gs>
                </a:gsLst>
                <a:lin ang="5400000" scaled="1"/>
              </a:gra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019" name="Rectangle 45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1152" cy="336"/>
              </a:xfrm>
              <a:prstGeom prst="rect">
                <a:avLst/>
              </a:prstGeom>
              <a:gradFill rotWithShape="0">
                <a:gsLst>
                  <a:gs pos="0">
                    <a:srgbClr val="FFFF00"/>
                  </a:gs>
                  <a:gs pos="50000">
                    <a:srgbClr val="000000"/>
                  </a:gs>
                  <a:gs pos="100000">
                    <a:srgbClr val="FFFF00"/>
                  </a:gs>
                </a:gsLst>
                <a:lin ang="5400000" scaled="1"/>
              </a:gra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020" name="Rectangle 46"/>
              <p:cNvSpPr>
                <a:spLocks noChangeArrowheads="1"/>
              </p:cNvSpPr>
              <p:nvPr/>
            </p:nvSpPr>
            <p:spPr bwMode="auto">
              <a:xfrm>
                <a:off x="3168" y="2592"/>
                <a:ext cx="1152" cy="336"/>
              </a:xfrm>
              <a:prstGeom prst="rect">
                <a:avLst/>
              </a:prstGeom>
              <a:gradFill rotWithShape="0">
                <a:gsLst>
                  <a:gs pos="0">
                    <a:srgbClr val="FFFF00"/>
                  </a:gs>
                  <a:gs pos="50000">
                    <a:srgbClr val="222200"/>
                  </a:gs>
                  <a:gs pos="100000">
                    <a:srgbClr val="FFFF00"/>
                  </a:gs>
                </a:gsLst>
                <a:lin ang="5400000" scaled="1"/>
              </a:gra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021" name="Rectangle 47"/>
              <p:cNvSpPr>
                <a:spLocks noChangeArrowheads="1"/>
              </p:cNvSpPr>
              <p:nvPr/>
            </p:nvSpPr>
            <p:spPr bwMode="auto">
              <a:xfrm>
                <a:off x="3168" y="2928"/>
                <a:ext cx="1152" cy="336"/>
              </a:xfrm>
              <a:prstGeom prst="rect">
                <a:avLst/>
              </a:prstGeom>
              <a:gradFill rotWithShape="0">
                <a:gsLst>
                  <a:gs pos="0">
                    <a:srgbClr val="FFFF00"/>
                  </a:gs>
                  <a:gs pos="50000">
                    <a:srgbClr val="5E5E00"/>
                  </a:gs>
                  <a:gs pos="100000">
                    <a:srgbClr val="FFFF00"/>
                  </a:gs>
                </a:gsLst>
                <a:lin ang="5400000" scaled="1"/>
              </a:gra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022" name="Rectangle 48"/>
              <p:cNvSpPr>
                <a:spLocks noChangeArrowheads="1"/>
              </p:cNvSpPr>
              <p:nvPr/>
            </p:nvSpPr>
            <p:spPr bwMode="auto">
              <a:xfrm>
                <a:off x="3168" y="3264"/>
                <a:ext cx="1152" cy="336"/>
              </a:xfrm>
              <a:prstGeom prst="rect">
                <a:avLst/>
              </a:prstGeom>
              <a:gradFill rotWithShape="0">
                <a:gsLst>
                  <a:gs pos="0">
                    <a:srgbClr val="FFFF00"/>
                  </a:gs>
                  <a:gs pos="50000">
                    <a:srgbClr val="808000"/>
                  </a:gs>
                  <a:gs pos="100000">
                    <a:srgbClr val="FFFF00"/>
                  </a:gs>
                </a:gsLst>
                <a:lin ang="5400000" scaled="1"/>
              </a:gra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023" name="Rectangle 49"/>
              <p:cNvSpPr>
                <a:spLocks noChangeArrowheads="1"/>
              </p:cNvSpPr>
              <p:nvPr/>
            </p:nvSpPr>
            <p:spPr bwMode="auto">
              <a:xfrm>
                <a:off x="3168" y="576"/>
                <a:ext cx="1152" cy="336"/>
              </a:xfrm>
              <a:prstGeom prst="rect">
                <a:avLst/>
              </a:prstGeom>
              <a:gradFill rotWithShape="0">
                <a:gsLst>
                  <a:gs pos="0">
                    <a:srgbClr val="FFFF00"/>
                  </a:gs>
                  <a:gs pos="50000">
                    <a:srgbClr val="AAAA00"/>
                  </a:gs>
                  <a:gs pos="100000">
                    <a:srgbClr val="FFFF00"/>
                  </a:gs>
                </a:gsLst>
                <a:lin ang="5400000" scaled="1"/>
              </a:gra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024" name="Rectangle 50"/>
              <p:cNvSpPr>
                <a:spLocks noChangeArrowheads="1"/>
              </p:cNvSpPr>
              <p:nvPr/>
            </p:nvSpPr>
            <p:spPr bwMode="auto">
              <a:xfrm>
                <a:off x="3168" y="3600"/>
                <a:ext cx="1152" cy="336"/>
              </a:xfrm>
              <a:prstGeom prst="rect">
                <a:avLst/>
              </a:prstGeom>
              <a:gradFill rotWithShape="0">
                <a:gsLst>
                  <a:gs pos="0">
                    <a:srgbClr val="FFFF00"/>
                  </a:gs>
                  <a:gs pos="50000">
                    <a:srgbClr val="999900"/>
                  </a:gs>
                  <a:gs pos="100000">
                    <a:srgbClr val="FFFF00"/>
                  </a:gs>
                </a:gsLst>
                <a:lin ang="5400000" scaled="1"/>
              </a:gra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91" name="Group 51"/>
          <p:cNvGrpSpPr>
            <a:grpSpLocks/>
          </p:cNvGrpSpPr>
          <p:nvPr/>
        </p:nvGrpSpPr>
        <p:grpSpPr bwMode="auto">
          <a:xfrm>
            <a:off x="685800" y="2743200"/>
            <a:ext cx="8001000" cy="3581400"/>
            <a:chOff x="432" y="1728"/>
            <a:chExt cx="5040" cy="2256"/>
          </a:xfrm>
        </p:grpSpPr>
        <p:grpSp>
          <p:nvGrpSpPr>
            <p:cNvPr id="38983" name="Group 52"/>
            <p:cNvGrpSpPr>
              <a:grpSpLocks/>
            </p:cNvGrpSpPr>
            <p:nvPr/>
          </p:nvGrpSpPr>
          <p:grpSpPr bwMode="auto">
            <a:xfrm>
              <a:off x="1008" y="2304"/>
              <a:ext cx="240" cy="144"/>
              <a:chOff x="2544" y="3600"/>
              <a:chExt cx="240" cy="144"/>
            </a:xfrm>
          </p:grpSpPr>
          <p:sp>
            <p:nvSpPr>
              <p:cNvPr id="39008" name="WordArt 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88" y="3600"/>
                <a:ext cx="96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Symbol" panose="05050102010706020507" pitchFamily="18" charset="2"/>
                  </a:rPr>
                  <a:t>a</a:t>
                </a:r>
              </a:p>
            </p:txBody>
          </p:sp>
          <p:sp>
            <p:nvSpPr>
              <p:cNvPr id="39009" name="WordArt 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44" y="3600"/>
                <a:ext cx="96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2</a:t>
                </a:r>
              </a:p>
            </p:txBody>
          </p:sp>
        </p:grpSp>
        <p:sp>
          <p:nvSpPr>
            <p:cNvPr id="38984" name="Arc 55"/>
            <p:cNvSpPr>
              <a:spLocks/>
            </p:cNvSpPr>
            <p:nvPr/>
          </p:nvSpPr>
          <p:spPr bwMode="auto">
            <a:xfrm>
              <a:off x="625" y="2041"/>
              <a:ext cx="1270" cy="639"/>
            </a:xfrm>
            <a:custGeom>
              <a:avLst/>
              <a:gdLst>
                <a:gd name="T0" fmla="*/ 0 w 21600"/>
                <a:gd name="T1" fmla="*/ 0 h 11602"/>
                <a:gd name="T2" fmla="*/ 0 w 21600"/>
                <a:gd name="T3" fmla="*/ 0 h 11602"/>
                <a:gd name="T4" fmla="*/ 0 w 21600"/>
                <a:gd name="T5" fmla="*/ 0 h 1160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1602" fill="none" extrusionOk="0">
                  <a:moveTo>
                    <a:pt x="611" y="11602"/>
                  </a:moveTo>
                  <a:cubicBezTo>
                    <a:pt x="205" y="9931"/>
                    <a:pt x="0" y="8217"/>
                    <a:pt x="0" y="6498"/>
                  </a:cubicBezTo>
                  <a:cubicBezTo>
                    <a:pt x="0" y="4293"/>
                    <a:pt x="337" y="2102"/>
                    <a:pt x="1000" y="-1"/>
                  </a:cubicBezTo>
                </a:path>
                <a:path w="21600" h="11602" stroke="0" extrusionOk="0">
                  <a:moveTo>
                    <a:pt x="611" y="11602"/>
                  </a:moveTo>
                  <a:cubicBezTo>
                    <a:pt x="205" y="9931"/>
                    <a:pt x="0" y="8217"/>
                    <a:pt x="0" y="6498"/>
                  </a:cubicBezTo>
                  <a:cubicBezTo>
                    <a:pt x="0" y="4293"/>
                    <a:pt x="337" y="2102"/>
                    <a:pt x="1000" y="-1"/>
                  </a:cubicBezTo>
                  <a:lnTo>
                    <a:pt x="21600" y="6498"/>
                  </a:lnTo>
                  <a:lnTo>
                    <a:pt x="611" y="11602"/>
                  </a:lnTo>
                  <a:close/>
                </a:path>
              </a:pathLst>
            </a:custGeom>
            <a:noFill/>
            <a:ln w="19050">
              <a:solidFill>
                <a:schemeClr val="bg2"/>
              </a:solidFill>
              <a:prstDash val="dash"/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5" name="WordArt 56"/>
            <p:cNvSpPr>
              <a:spLocks noChangeArrowheads="1" noChangeShapeType="1" noTextEdit="1"/>
            </p:cNvSpPr>
            <p:nvPr/>
          </p:nvSpPr>
          <p:spPr bwMode="auto">
            <a:xfrm>
              <a:off x="432" y="2256"/>
              <a:ext cx="144" cy="23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3600" i="1" kern="10"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solidFill>
                    <a:schemeClr val="tx1"/>
                  </a:solidFill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8986" name="Line 57"/>
            <p:cNvSpPr>
              <a:spLocks noChangeShapeType="1"/>
            </p:cNvSpPr>
            <p:nvPr/>
          </p:nvSpPr>
          <p:spPr bwMode="auto">
            <a:xfrm>
              <a:off x="1344" y="2400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87" name="Arc 58"/>
            <p:cNvSpPr>
              <a:spLocks/>
            </p:cNvSpPr>
            <p:nvPr/>
          </p:nvSpPr>
          <p:spPr bwMode="auto">
            <a:xfrm rot="1183512">
              <a:off x="1296" y="2256"/>
              <a:ext cx="430" cy="348"/>
            </a:xfrm>
            <a:custGeom>
              <a:avLst/>
              <a:gdLst>
                <a:gd name="T0" fmla="*/ 0 w 21600"/>
                <a:gd name="T1" fmla="*/ 0 h 18033"/>
                <a:gd name="T2" fmla="*/ 0 w 21600"/>
                <a:gd name="T3" fmla="*/ 0 h 18033"/>
                <a:gd name="T4" fmla="*/ 0 w 21600"/>
                <a:gd name="T5" fmla="*/ 0 h 180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8033" fill="none" extrusionOk="0">
                  <a:moveTo>
                    <a:pt x="5924" y="18032"/>
                  </a:moveTo>
                  <a:cubicBezTo>
                    <a:pt x="2120" y="14019"/>
                    <a:pt x="0" y="8701"/>
                    <a:pt x="0" y="3172"/>
                  </a:cubicBezTo>
                  <a:cubicBezTo>
                    <a:pt x="0" y="2110"/>
                    <a:pt x="78" y="1050"/>
                    <a:pt x="234" y="0"/>
                  </a:cubicBezTo>
                </a:path>
                <a:path w="21600" h="18033" stroke="0" extrusionOk="0">
                  <a:moveTo>
                    <a:pt x="5924" y="18032"/>
                  </a:moveTo>
                  <a:cubicBezTo>
                    <a:pt x="2120" y="14019"/>
                    <a:pt x="0" y="8701"/>
                    <a:pt x="0" y="3172"/>
                  </a:cubicBezTo>
                  <a:cubicBezTo>
                    <a:pt x="0" y="2110"/>
                    <a:pt x="78" y="1050"/>
                    <a:pt x="234" y="0"/>
                  </a:cubicBezTo>
                  <a:lnTo>
                    <a:pt x="21600" y="3172"/>
                  </a:lnTo>
                  <a:lnTo>
                    <a:pt x="5924" y="18032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88" name="Group 59"/>
            <p:cNvGrpSpPr>
              <a:grpSpLocks/>
            </p:cNvGrpSpPr>
            <p:nvPr/>
          </p:nvGrpSpPr>
          <p:grpSpPr bwMode="auto">
            <a:xfrm>
              <a:off x="5040" y="1728"/>
              <a:ext cx="432" cy="576"/>
              <a:chOff x="5040" y="1728"/>
              <a:chExt cx="432" cy="576"/>
            </a:xfrm>
          </p:grpSpPr>
          <p:grpSp>
            <p:nvGrpSpPr>
              <p:cNvPr id="39001" name="Group 60"/>
              <p:cNvGrpSpPr>
                <a:grpSpLocks/>
              </p:cNvGrpSpPr>
              <p:nvPr/>
            </p:nvGrpSpPr>
            <p:grpSpPr bwMode="auto">
              <a:xfrm>
                <a:off x="5232" y="1968"/>
                <a:ext cx="240" cy="144"/>
                <a:chOff x="3168" y="3552"/>
                <a:chExt cx="432" cy="240"/>
              </a:xfrm>
            </p:grpSpPr>
            <p:sp>
              <p:nvSpPr>
                <p:cNvPr id="39006" name="WordArt 6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360" y="3552"/>
                  <a:ext cx="240" cy="24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Bookman Old Style" panose="02050604050505020204" pitchFamily="18" charset="0"/>
                    </a:rPr>
                    <a:t>x</a:t>
                  </a:r>
                </a:p>
              </p:txBody>
            </p:sp>
            <p:sp>
              <p:nvSpPr>
                <p:cNvPr id="39007" name="WordArt 6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168" y="3552"/>
                  <a:ext cx="189" cy="21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Wingdings 3" panose="05040102010807070707" pitchFamily="18" charset="2"/>
                    </a:rPr>
                    <a:t>r</a:t>
                  </a:r>
                </a:p>
              </p:txBody>
            </p:sp>
          </p:grpSp>
          <p:sp>
            <p:nvSpPr>
              <p:cNvPr id="39002" name="Line 63"/>
              <p:cNvSpPr>
                <a:spLocks noChangeShapeType="1"/>
              </p:cNvSpPr>
              <p:nvPr/>
            </p:nvSpPr>
            <p:spPr bwMode="auto">
              <a:xfrm>
                <a:off x="5040" y="196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03" name="Line 64"/>
              <p:cNvSpPr>
                <a:spLocks noChangeShapeType="1"/>
              </p:cNvSpPr>
              <p:nvPr/>
            </p:nvSpPr>
            <p:spPr bwMode="auto">
              <a:xfrm>
                <a:off x="5040" y="206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04" name="Line 65"/>
              <p:cNvSpPr>
                <a:spLocks noChangeShapeType="1"/>
              </p:cNvSpPr>
              <p:nvPr/>
            </p:nvSpPr>
            <p:spPr bwMode="auto">
              <a:xfrm>
                <a:off x="5088" y="172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05" name="Line 66"/>
              <p:cNvSpPr>
                <a:spLocks noChangeShapeType="1"/>
              </p:cNvSpPr>
              <p:nvPr/>
            </p:nvSpPr>
            <p:spPr bwMode="auto">
              <a:xfrm>
                <a:off x="5088" y="206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89" name="Group 67"/>
            <p:cNvGrpSpPr>
              <a:grpSpLocks/>
            </p:cNvGrpSpPr>
            <p:nvPr/>
          </p:nvGrpSpPr>
          <p:grpSpPr bwMode="auto">
            <a:xfrm>
              <a:off x="624" y="2976"/>
              <a:ext cx="3984" cy="1008"/>
              <a:chOff x="624" y="2976"/>
              <a:chExt cx="3984" cy="1008"/>
            </a:xfrm>
          </p:grpSpPr>
          <p:sp>
            <p:nvSpPr>
              <p:cNvPr id="38990" name="WordArt 6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00" y="3264"/>
                <a:ext cx="96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r</a:t>
                </a:r>
              </a:p>
            </p:txBody>
          </p:sp>
          <p:sp>
            <p:nvSpPr>
              <p:cNvPr id="38991" name="WordArt 6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96" y="3600"/>
                <a:ext cx="192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38992" name="WordArt 7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68" y="3216"/>
                <a:ext cx="96" cy="23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l</a:t>
                </a:r>
              </a:p>
            </p:txBody>
          </p:sp>
          <p:sp>
            <p:nvSpPr>
              <p:cNvPr id="38993" name="Line 71"/>
              <p:cNvSpPr>
                <a:spLocks noChangeShapeType="1"/>
              </p:cNvSpPr>
              <p:nvPr/>
            </p:nvSpPr>
            <p:spPr bwMode="auto">
              <a:xfrm>
                <a:off x="624" y="2976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4" name="Line 72"/>
              <p:cNvSpPr>
                <a:spLocks noChangeShapeType="1"/>
              </p:cNvSpPr>
              <p:nvPr/>
            </p:nvSpPr>
            <p:spPr bwMode="auto">
              <a:xfrm>
                <a:off x="1872" y="312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5" name="Line 73"/>
              <p:cNvSpPr>
                <a:spLocks noChangeShapeType="1"/>
              </p:cNvSpPr>
              <p:nvPr/>
            </p:nvSpPr>
            <p:spPr bwMode="auto">
              <a:xfrm>
                <a:off x="624" y="3360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6" name="Line 74"/>
              <p:cNvSpPr>
                <a:spLocks noChangeShapeType="1"/>
              </p:cNvSpPr>
              <p:nvPr/>
            </p:nvSpPr>
            <p:spPr bwMode="auto">
              <a:xfrm>
                <a:off x="1392" y="3360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7" name="Line 75"/>
              <p:cNvSpPr>
                <a:spLocks noChangeShapeType="1"/>
              </p:cNvSpPr>
              <p:nvPr/>
            </p:nvSpPr>
            <p:spPr bwMode="auto">
              <a:xfrm>
                <a:off x="1872" y="3360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8" name="Line 76"/>
              <p:cNvSpPr>
                <a:spLocks noChangeShapeType="1"/>
              </p:cNvSpPr>
              <p:nvPr/>
            </p:nvSpPr>
            <p:spPr bwMode="auto">
              <a:xfrm>
                <a:off x="3456" y="3360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9" name="Line 77"/>
              <p:cNvSpPr>
                <a:spLocks noChangeShapeType="1"/>
              </p:cNvSpPr>
              <p:nvPr/>
            </p:nvSpPr>
            <p:spPr bwMode="auto">
              <a:xfrm>
                <a:off x="624" y="3696"/>
                <a:ext cx="16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00" name="Line 78"/>
              <p:cNvSpPr>
                <a:spLocks noChangeShapeType="1"/>
              </p:cNvSpPr>
              <p:nvPr/>
            </p:nvSpPr>
            <p:spPr bwMode="auto">
              <a:xfrm>
                <a:off x="2976" y="3696"/>
                <a:ext cx="16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19" name="Freeform 79"/>
          <p:cNvSpPr>
            <a:spLocks/>
          </p:cNvSpPr>
          <p:nvPr/>
        </p:nvSpPr>
        <p:spPr bwMode="auto">
          <a:xfrm>
            <a:off x="2971800" y="2514600"/>
            <a:ext cx="4343400" cy="1828800"/>
          </a:xfrm>
          <a:custGeom>
            <a:avLst/>
            <a:gdLst>
              <a:gd name="T0" fmla="*/ 0 w 2736"/>
              <a:gd name="T1" fmla="*/ 2147483646 h 1152"/>
              <a:gd name="T2" fmla="*/ 2147483646 w 2736"/>
              <a:gd name="T3" fmla="*/ 0 h 1152"/>
              <a:gd name="T4" fmla="*/ 2147483646 w 2736"/>
              <a:gd name="T5" fmla="*/ 2147483646 h 1152"/>
              <a:gd name="T6" fmla="*/ 2147483646 w 2736"/>
              <a:gd name="T7" fmla="*/ 2147483646 h 1152"/>
              <a:gd name="T8" fmla="*/ 0 w 2736"/>
              <a:gd name="T9" fmla="*/ 2147483646 h 1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36" h="1152">
                <a:moveTo>
                  <a:pt x="0" y="816"/>
                </a:moveTo>
                <a:lnTo>
                  <a:pt x="2736" y="0"/>
                </a:lnTo>
                <a:lnTo>
                  <a:pt x="2736" y="1152"/>
                </a:lnTo>
                <a:lnTo>
                  <a:pt x="1008" y="1152"/>
                </a:lnTo>
                <a:lnTo>
                  <a:pt x="0" y="816"/>
                </a:lnTo>
                <a:close/>
              </a:path>
            </a:pathLst>
          </a:custGeom>
          <a:solidFill>
            <a:srgbClr val="FFCC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0" name="Group 81"/>
          <p:cNvGrpSpPr>
            <a:grpSpLocks/>
          </p:cNvGrpSpPr>
          <p:nvPr/>
        </p:nvGrpSpPr>
        <p:grpSpPr bwMode="auto">
          <a:xfrm>
            <a:off x="1447800" y="1524000"/>
            <a:ext cx="1752600" cy="1146175"/>
            <a:chOff x="912" y="960"/>
            <a:chExt cx="1104" cy="722"/>
          </a:xfrm>
        </p:grpSpPr>
        <p:grpSp>
          <p:nvGrpSpPr>
            <p:cNvPr id="38973" name="Group 82"/>
            <p:cNvGrpSpPr>
              <a:grpSpLocks/>
            </p:cNvGrpSpPr>
            <p:nvPr/>
          </p:nvGrpSpPr>
          <p:grpSpPr bwMode="auto">
            <a:xfrm>
              <a:off x="1056" y="960"/>
              <a:ext cx="960" cy="722"/>
              <a:chOff x="1056" y="960"/>
              <a:chExt cx="960" cy="722"/>
            </a:xfrm>
          </p:grpSpPr>
          <p:grpSp>
            <p:nvGrpSpPr>
              <p:cNvPr id="38975" name="Group 83"/>
              <p:cNvGrpSpPr>
                <a:grpSpLocks/>
              </p:cNvGrpSpPr>
              <p:nvPr/>
            </p:nvGrpSpPr>
            <p:grpSpPr bwMode="auto">
              <a:xfrm rot="-5878889">
                <a:off x="1167" y="993"/>
                <a:ext cx="578" cy="800"/>
                <a:chOff x="3698" y="1920"/>
                <a:chExt cx="578" cy="800"/>
              </a:xfrm>
            </p:grpSpPr>
            <p:sp>
              <p:nvSpPr>
                <p:cNvPr id="38979" name="Arc 84"/>
                <p:cNvSpPr>
                  <a:spLocks/>
                </p:cNvSpPr>
                <p:nvPr/>
              </p:nvSpPr>
              <p:spPr bwMode="auto">
                <a:xfrm>
                  <a:off x="3988" y="2118"/>
                  <a:ext cx="288" cy="364"/>
                </a:xfrm>
                <a:custGeom>
                  <a:avLst/>
                  <a:gdLst>
                    <a:gd name="T0" fmla="*/ 0 w 21600"/>
                    <a:gd name="T1" fmla="*/ 0 h 32482"/>
                    <a:gd name="T2" fmla="*/ 0 w 21600"/>
                    <a:gd name="T3" fmla="*/ 0 h 32482"/>
                    <a:gd name="T4" fmla="*/ 0 w 21600"/>
                    <a:gd name="T5" fmla="*/ 0 h 3248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32482" fill="none" extrusionOk="0">
                      <a:moveTo>
                        <a:pt x="6436" y="32481"/>
                      </a:moveTo>
                      <a:cubicBezTo>
                        <a:pt x="2318" y="28422"/>
                        <a:pt x="0" y="22881"/>
                        <a:pt x="0" y="17099"/>
                      </a:cubicBezTo>
                      <a:cubicBezTo>
                        <a:pt x="0" y="10405"/>
                        <a:pt x="3103" y="4089"/>
                        <a:pt x="8402" y="0"/>
                      </a:cubicBezTo>
                    </a:path>
                    <a:path w="21600" h="32482" stroke="0" extrusionOk="0">
                      <a:moveTo>
                        <a:pt x="6436" y="32481"/>
                      </a:moveTo>
                      <a:cubicBezTo>
                        <a:pt x="2318" y="28422"/>
                        <a:pt x="0" y="22881"/>
                        <a:pt x="0" y="17099"/>
                      </a:cubicBezTo>
                      <a:cubicBezTo>
                        <a:pt x="0" y="10405"/>
                        <a:pt x="3103" y="4089"/>
                        <a:pt x="8402" y="0"/>
                      </a:cubicBezTo>
                      <a:lnTo>
                        <a:pt x="21600" y="17099"/>
                      </a:lnTo>
                      <a:lnTo>
                        <a:pt x="6436" y="32481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80" name="Arc 85"/>
                <p:cNvSpPr>
                  <a:spLocks/>
                </p:cNvSpPr>
                <p:nvPr/>
              </p:nvSpPr>
              <p:spPr bwMode="auto">
                <a:xfrm>
                  <a:off x="3890" y="2054"/>
                  <a:ext cx="384" cy="511"/>
                </a:xfrm>
                <a:custGeom>
                  <a:avLst/>
                  <a:gdLst>
                    <a:gd name="T0" fmla="*/ 0 w 21600"/>
                    <a:gd name="T1" fmla="*/ 0 h 32822"/>
                    <a:gd name="T2" fmla="*/ 0 w 21600"/>
                    <a:gd name="T3" fmla="*/ 0 h 32822"/>
                    <a:gd name="T4" fmla="*/ 0 w 21600"/>
                    <a:gd name="T5" fmla="*/ 0 h 3282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32822" fill="none" extrusionOk="0">
                      <a:moveTo>
                        <a:pt x="7837" y="32822"/>
                      </a:moveTo>
                      <a:cubicBezTo>
                        <a:pt x="2873" y="28718"/>
                        <a:pt x="0" y="22614"/>
                        <a:pt x="0" y="16174"/>
                      </a:cubicBezTo>
                      <a:cubicBezTo>
                        <a:pt x="0" y="9988"/>
                        <a:pt x="2651" y="4100"/>
                        <a:pt x="7283" y="0"/>
                      </a:cubicBezTo>
                    </a:path>
                    <a:path w="21600" h="32822" stroke="0" extrusionOk="0">
                      <a:moveTo>
                        <a:pt x="7837" y="32822"/>
                      </a:moveTo>
                      <a:cubicBezTo>
                        <a:pt x="2873" y="28718"/>
                        <a:pt x="0" y="22614"/>
                        <a:pt x="0" y="16174"/>
                      </a:cubicBezTo>
                      <a:cubicBezTo>
                        <a:pt x="0" y="9988"/>
                        <a:pt x="2651" y="4100"/>
                        <a:pt x="7283" y="0"/>
                      </a:cubicBezTo>
                      <a:lnTo>
                        <a:pt x="21600" y="16174"/>
                      </a:lnTo>
                      <a:lnTo>
                        <a:pt x="7837" y="32822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81" name="Arc 86"/>
                <p:cNvSpPr>
                  <a:spLocks/>
                </p:cNvSpPr>
                <p:nvPr/>
              </p:nvSpPr>
              <p:spPr bwMode="auto">
                <a:xfrm>
                  <a:off x="3794" y="1972"/>
                  <a:ext cx="480" cy="669"/>
                </a:xfrm>
                <a:custGeom>
                  <a:avLst/>
                  <a:gdLst>
                    <a:gd name="T0" fmla="*/ 0 w 21600"/>
                    <a:gd name="T1" fmla="*/ 0 h 33464"/>
                    <a:gd name="T2" fmla="*/ 0 w 21600"/>
                    <a:gd name="T3" fmla="*/ 0 h 33464"/>
                    <a:gd name="T4" fmla="*/ 0 w 21600"/>
                    <a:gd name="T5" fmla="*/ 0 h 3346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33464" fill="none" extrusionOk="0">
                      <a:moveTo>
                        <a:pt x="8091" y="33464"/>
                      </a:moveTo>
                      <a:cubicBezTo>
                        <a:pt x="2976" y="29364"/>
                        <a:pt x="0" y="23164"/>
                        <a:pt x="0" y="16609"/>
                      </a:cubicBezTo>
                      <a:cubicBezTo>
                        <a:pt x="0" y="10190"/>
                        <a:pt x="2854" y="4104"/>
                        <a:pt x="7790" y="0"/>
                      </a:cubicBezTo>
                    </a:path>
                    <a:path w="21600" h="33464" stroke="0" extrusionOk="0">
                      <a:moveTo>
                        <a:pt x="8091" y="33464"/>
                      </a:moveTo>
                      <a:cubicBezTo>
                        <a:pt x="2976" y="29364"/>
                        <a:pt x="0" y="23164"/>
                        <a:pt x="0" y="16609"/>
                      </a:cubicBezTo>
                      <a:cubicBezTo>
                        <a:pt x="0" y="10190"/>
                        <a:pt x="2854" y="4104"/>
                        <a:pt x="7790" y="0"/>
                      </a:cubicBezTo>
                      <a:lnTo>
                        <a:pt x="21600" y="16609"/>
                      </a:lnTo>
                      <a:lnTo>
                        <a:pt x="8091" y="33464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82" name="Arc 87"/>
                <p:cNvSpPr>
                  <a:spLocks/>
                </p:cNvSpPr>
                <p:nvPr/>
              </p:nvSpPr>
              <p:spPr bwMode="auto">
                <a:xfrm>
                  <a:off x="3698" y="1920"/>
                  <a:ext cx="478" cy="800"/>
                </a:xfrm>
                <a:custGeom>
                  <a:avLst/>
                  <a:gdLst>
                    <a:gd name="T0" fmla="*/ 0 w 21600"/>
                    <a:gd name="T1" fmla="*/ 0 h 36073"/>
                    <a:gd name="T2" fmla="*/ 0 w 21600"/>
                    <a:gd name="T3" fmla="*/ 0 h 36073"/>
                    <a:gd name="T4" fmla="*/ 0 w 21600"/>
                    <a:gd name="T5" fmla="*/ 0 h 3607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36073" fill="none" extrusionOk="0">
                      <a:moveTo>
                        <a:pt x="10579" y="36072"/>
                      </a:moveTo>
                      <a:cubicBezTo>
                        <a:pt x="4020" y="32182"/>
                        <a:pt x="0" y="25121"/>
                        <a:pt x="0" y="17496"/>
                      </a:cubicBezTo>
                      <a:cubicBezTo>
                        <a:pt x="0" y="10568"/>
                        <a:pt x="3322" y="4061"/>
                        <a:pt x="8933" y="-1"/>
                      </a:cubicBezTo>
                    </a:path>
                    <a:path w="21600" h="36073" stroke="0" extrusionOk="0">
                      <a:moveTo>
                        <a:pt x="10579" y="36072"/>
                      </a:moveTo>
                      <a:cubicBezTo>
                        <a:pt x="4020" y="32182"/>
                        <a:pt x="0" y="25121"/>
                        <a:pt x="0" y="17496"/>
                      </a:cubicBezTo>
                      <a:cubicBezTo>
                        <a:pt x="0" y="10568"/>
                        <a:pt x="3322" y="4061"/>
                        <a:pt x="8933" y="-1"/>
                      </a:cubicBezTo>
                      <a:lnTo>
                        <a:pt x="21600" y="17496"/>
                      </a:lnTo>
                      <a:lnTo>
                        <a:pt x="10579" y="36072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8976" name="WordArt 8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92" y="960"/>
                <a:ext cx="144" cy="18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9525">
                      <a:solidFill>
                        <a:srgbClr val="FF9900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38977" name="Oval 89"/>
              <p:cNvSpPr>
                <a:spLocks noChangeArrowheads="1"/>
              </p:cNvSpPr>
              <p:nvPr/>
            </p:nvSpPr>
            <p:spPr bwMode="auto">
              <a:xfrm>
                <a:off x="1344" y="1200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78" name="WordArt 9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76" y="1200"/>
                <a:ext cx="240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W</a:t>
                </a:r>
              </a:p>
            </p:txBody>
          </p:sp>
        </p:grpSp>
        <p:sp>
          <p:nvSpPr>
            <p:cNvPr id="38974" name="WordArt 91"/>
            <p:cNvSpPr>
              <a:spLocks noChangeArrowheads="1" noChangeShapeType="1" noTextEdit="1"/>
            </p:cNvSpPr>
            <p:nvPr/>
          </p:nvSpPr>
          <p:spPr bwMode="auto">
            <a:xfrm>
              <a:off x="912" y="1152"/>
              <a:ext cx="129" cy="25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chemeClr val="tx1"/>
                  </a:solidFill>
                  <a:latin typeface="Symbol" panose="05050102010706020507" pitchFamily="18" charset="2"/>
                </a:rPr>
                <a:t>l</a:t>
              </a:r>
            </a:p>
          </p:txBody>
        </p:sp>
      </p:grpSp>
      <p:grpSp>
        <p:nvGrpSpPr>
          <p:cNvPr id="231" name="Group 92"/>
          <p:cNvGrpSpPr>
            <a:grpSpLocks/>
          </p:cNvGrpSpPr>
          <p:nvPr/>
        </p:nvGrpSpPr>
        <p:grpSpPr bwMode="auto">
          <a:xfrm>
            <a:off x="7620000" y="4724400"/>
            <a:ext cx="1219200" cy="1447800"/>
            <a:chOff x="4800" y="2976"/>
            <a:chExt cx="768" cy="912"/>
          </a:xfrm>
        </p:grpSpPr>
        <p:sp>
          <p:nvSpPr>
            <p:cNvPr id="38962" name="Rectangle 93"/>
            <p:cNvSpPr>
              <a:spLocks noChangeArrowheads="1"/>
            </p:cNvSpPr>
            <p:nvPr/>
          </p:nvSpPr>
          <p:spPr bwMode="auto">
            <a:xfrm>
              <a:off x="4800" y="2976"/>
              <a:ext cx="768" cy="91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pSp>
          <p:nvGrpSpPr>
            <p:cNvPr id="38963" name="Group 94"/>
            <p:cNvGrpSpPr>
              <a:grpSpLocks/>
            </p:cNvGrpSpPr>
            <p:nvPr/>
          </p:nvGrpSpPr>
          <p:grpSpPr bwMode="auto">
            <a:xfrm>
              <a:off x="4944" y="3072"/>
              <a:ext cx="480" cy="664"/>
              <a:chOff x="4896" y="3168"/>
              <a:chExt cx="480" cy="664"/>
            </a:xfrm>
          </p:grpSpPr>
          <p:sp>
            <p:nvSpPr>
              <p:cNvPr id="38964" name="WordArt 95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84" y="3504"/>
                <a:ext cx="192" cy="2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Symbol" panose="05050102010706020507" pitchFamily="18" charset="2"/>
                  </a:rPr>
                  <a:t>l</a:t>
                </a:r>
              </a:p>
            </p:txBody>
          </p:sp>
          <p:sp>
            <p:nvSpPr>
              <p:cNvPr id="38965" name="WordArt 9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92" y="3648"/>
                <a:ext cx="144" cy="18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d</a:t>
                </a:r>
              </a:p>
            </p:txBody>
          </p:sp>
          <p:grpSp>
            <p:nvGrpSpPr>
              <p:cNvPr id="38966" name="Group 97"/>
              <p:cNvGrpSpPr>
                <a:grpSpLocks/>
              </p:cNvGrpSpPr>
              <p:nvPr/>
            </p:nvGrpSpPr>
            <p:grpSpPr bwMode="auto">
              <a:xfrm>
                <a:off x="4896" y="3168"/>
                <a:ext cx="240" cy="144"/>
                <a:chOff x="3168" y="3552"/>
                <a:chExt cx="432" cy="240"/>
              </a:xfrm>
            </p:grpSpPr>
            <p:sp>
              <p:nvSpPr>
                <p:cNvPr id="38971" name="WordArt 9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360" y="3552"/>
                  <a:ext cx="240" cy="24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Bookman Old Style" panose="02050604050505020204" pitchFamily="18" charset="0"/>
                    </a:rPr>
                    <a:t>x</a:t>
                  </a:r>
                </a:p>
              </p:txBody>
            </p:sp>
            <p:sp>
              <p:nvSpPr>
                <p:cNvPr id="38972" name="WordArt 9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168" y="3552"/>
                  <a:ext cx="189" cy="21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Wingdings 3" panose="05040102010807070707" pitchFamily="18" charset="2"/>
                    </a:rPr>
                    <a:t>r</a:t>
                  </a:r>
                </a:p>
              </p:txBody>
            </p:sp>
          </p:grpSp>
          <p:sp>
            <p:nvSpPr>
              <p:cNvPr id="38967" name="WordArt 100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92" y="3408"/>
                <a:ext cx="144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38968" name="Line 101"/>
              <p:cNvSpPr>
                <a:spLocks noChangeShapeType="1"/>
              </p:cNvSpPr>
              <p:nvPr/>
            </p:nvSpPr>
            <p:spPr bwMode="auto">
              <a:xfrm>
                <a:off x="5184" y="321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9" name="Line 102"/>
              <p:cNvSpPr>
                <a:spLocks noChangeShapeType="1"/>
              </p:cNvSpPr>
              <p:nvPr/>
            </p:nvSpPr>
            <p:spPr bwMode="auto">
              <a:xfrm>
                <a:off x="5184" y="326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70" name="Line 103"/>
              <p:cNvSpPr>
                <a:spLocks noChangeShapeType="1"/>
              </p:cNvSpPr>
              <p:nvPr/>
            </p:nvSpPr>
            <p:spPr bwMode="auto">
              <a:xfrm>
                <a:off x="4944" y="3600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3" name="Group 104"/>
          <p:cNvGrpSpPr>
            <a:grpSpLocks/>
          </p:cNvGrpSpPr>
          <p:nvPr/>
        </p:nvGrpSpPr>
        <p:grpSpPr bwMode="auto">
          <a:xfrm>
            <a:off x="533400" y="1524000"/>
            <a:ext cx="3581400" cy="2971800"/>
            <a:chOff x="336" y="960"/>
            <a:chExt cx="2256" cy="1872"/>
          </a:xfrm>
        </p:grpSpPr>
        <p:sp>
          <p:nvSpPr>
            <p:cNvPr id="38939" name="Freeform 105"/>
            <p:cNvSpPr>
              <a:spLocks/>
            </p:cNvSpPr>
            <p:nvPr/>
          </p:nvSpPr>
          <p:spPr bwMode="auto">
            <a:xfrm>
              <a:off x="1248" y="1248"/>
              <a:ext cx="480" cy="576"/>
            </a:xfrm>
            <a:custGeom>
              <a:avLst/>
              <a:gdLst>
                <a:gd name="T0" fmla="*/ 0 w 480"/>
                <a:gd name="T1" fmla="*/ 576 h 576"/>
                <a:gd name="T2" fmla="*/ 480 w 480"/>
                <a:gd name="T3" fmla="*/ 432 h 576"/>
                <a:gd name="T4" fmla="*/ 144 w 480"/>
                <a:gd name="T5" fmla="*/ 0 h 576"/>
                <a:gd name="T6" fmla="*/ 0 w 480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576">
                  <a:moveTo>
                    <a:pt x="0" y="576"/>
                  </a:moveTo>
                  <a:lnTo>
                    <a:pt x="480" y="432"/>
                  </a:lnTo>
                  <a:lnTo>
                    <a:pt x="144" y="0"/>
                  </a:lnTo>
                  <a:lnTo>
                    <a:pt x="0" y="57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940" name="Group 106"/>
            <p:cNvGrpSpPr>
              <a:grpSpLocks/>
            </p:cNvGrpSpPr>
            <p:nvPr/>
          </p:nvGrpSpPr>
          <p:grpSpPr bwMode="auto">
            <a:xfrm>
              <a:off x="336" y="1872"/>
              <a:ext cx="204" cy="192"/>
              <a:chOff x="336" y="1008"/>
              <a:chExt cx="204" cy="192"/>
            </a:xfrm>
          </p:grpSpPr>
          <p:sp>
            <p:nvSpPr>
              <p:cNvPr id="38960" name="WordArt 10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0" y="1104"/>
                <a:ext cx="60" cy="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952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8961" name="WordArt 10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6" y="1008"/>
                <a:ext cx="144" cy="18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952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</a:t>
                </a:r>
              </a:p>
            </p:txBody>
          </p:sp>
        </p:grpSp>
        <p:sp>
          <p:nvSpPr>
            <p:cNvPr id="38941" name="Oval 109"/>
            <p:cNvSpPr>
              <a:spLocks noChangeArrowheads="1"/>
            </p:cNvSpPr>
            <p:nvPr/>
          </p:nvSpPr>
          <p:spPr bwMode="auto">
            <a:xfrm>
              <a:off x="624" y="1920"/>
              <a:ext cx="96" cy="96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8942" name="Oval 110"/>
            <p:cNvSpPr>
              <a:spLocks noChangeArrowheads="1"/>
            </p:cNvSpPr>
            <p:nvPr/>
          </p:nvSpPr>
          <p:spPr bwMode="auto">
            <a:xfrm>
              <a:off x="576" y="2688"/>
              <a:ext cx="96" cy="96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pSp>
          <p:nvGrpSpPr>
            <p:cNvPr id="38943" name="Group 111"/>
            <p:cNvGrpSpPr>
              <a:grpSpLocks/>
            </p:cNvGrpSpPr>
            <p:nvPr/>
          </p:nvGrpSpPr>
          <p:grpSpPr bwMode="auto">
            <a:xfrm>
              <a:off x="336" y="2640"/>
              <a:ext cx="204" cy="192"/>
              <a:chOff x="240" y="1680"/>
              <a:chExt cx="204" cy="192"/>
            </a:xfrm>
          </p:grpSpPr>
          <p:sp>
            <p:nvSpPr>
              <p:cNvPr id="38958" name="WordArt 1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" y="1776"/>
                <a:ext cx="60" cy="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952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38959" name="WordArt 1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0" y="1680"/>
                <a:ext cx="144" cy="18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952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</a:t>
                </a:r>
              </a:p>
            </p:txBody>
          </p:sp>
        </p:grpSp>
        <p:sp>
          <p:nvSpPr>
            <p:cNvPr id="38944" name="Line 114"/>
            <p:cNvSpPr>
              <a:spLocks noChangeShapeType="1"/>
            </p:cNvSpPr>
            <p:nvPr/>
          </p:nvSpPr>
          <p:spPr bwMode="auto">
            <a:xfrm flipH="1">
              <a:off x="624" y="1824"/>
              <a:ext cx="624" cy="1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5" name="Line 115"/>
            <p:cNvSpPr>
              <a:spLocks noChangeShapeType="1"/>
            </p:cNvSpPr>
            <p:nvPr/>
          </p:nvSpPr>
          <p:spPr bwMode="auto">
            <a:xfrm>
              <a:off x="672" y="1968"/>
              <a:ext cx="1200" cy="43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6" name="Line 116"/>
            <p:cNvSpPr>
              <a:spLocks noChangeShapeType="1"/>
            </p:cNvSpPr>
            <p:nvPr/>
          </p:nvSpPr>
          <p:spPr bwMode="auto">
            <a:xfrm flipV="1">
              <a:off x="672" y="2400"/>
              <a:ext cx="120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7" name="Line 117"/>
            <p:cNvSpPr>
              <a:spLocks noChangeShapeType="1"/>
            </p:cNvSpPr>
            <p:nvPr/>
          </p:nvSpPr>
          <p:spPr bwMode="auto">
            <a:xfrm>
              <a:off x="624" y="2736"/>
              <a:ext cx="19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8" name="Line 118"/>
            <p:cNvSpPr>
              <a:spLocks noChangeShapeType="1"/>
            </p:cNvSpPr>
            <p:nvPr/>
          </p:nvSpPr>
          <p:spPr bwMode="auto">
            <a:xfrm>
              <a:off x="1392" y="1248"/>
              <a:ext cx="48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949" name="Group 119"/>
            <p:cNvGrpSpPr>
              <a:grpSpLocks/>
            </p:cNvGrpSpPr>
            <p:nvPr/>
          </p:nvGrpSpPr>
          <p:grpSpPr bwMode="auto">
            <a:xfrm>
              <a:off x="1056" y="960"/>
              <a:ext cx="960" cy="722"/>
              <a:chOff x="1056" y="960"/>
              <a:chExt cx="960" cy="722"/>
            </a:xfrm>
          </p:grpSpPr>
          <p:grpSp>
            <p:nvGrpSpPr>
              <p:cNvPr id="38950" name="Group 120"/>
              <p:cNvGrpSpPr>
                <a:grpSpLocks/>
              </p:cNvGrpSpPr>
              <p:nvPr/>
            </p:nvGrpSpPr>
            <p:grpSpPr bwMode="auto">
              <a:xfrm rot="-5878889">
                <a:off x="1167" y="993"/>
                <a:ext cx="578" cy="800"/>
                <a:chOff x="3698" y="1920"/>
                <a:chExt cx="578" cy="800"/>
              </a:xfrm>
            </p:grpSpPr>
            <p:sp>
              <p:nvSpPr>
                <p:cNvPr id="38954" name="Arc 121"/>
                <p:cNvSpPr>
                  <a:spLocks/>
                </p:cNvSpPr>
                <p:nvPr/>
              </p:nvSpPr>
              <p:spPr bwMode="auto">
                <a:xfrm>
                  <a:off x="3988" y="2118"/>
                  <a:ext cx="288" cy="364"/>
                </a:xfrm>
                <a:custGeom>
                  <a:avLst/>
                  <a:gdLst>
                    <a:gd name="T0" fmla="*/ 0 w 21600"/>
                    <a:gd name="T1" fmla="*/ 0 h 32482"/>
                    <a:gd name="T2" fmla="*/ 0 w 21600"/>
                    <a:gd name="T3" fmla="*/ 0 h 32482"/>
                    <a:gd name="T4" fmla="*/ 0 w 21600"/>
                    <a:gd name="T5" fmla="*/ 0 h 3248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32482" fill="none" extrusionOk="0">
                      <a:moveTo>
                        <a:pt x="6436" y="32481"/>
                      </a:moveTo>
                      <a:cubicBezTo>
                        <a:pt x="2318" y="28422"/>
                        <a:pt x="0" y="22881"/>
                        <a:pt x="0" y="17099"/>
                      </a:cubicBezTo>
                      <a:cubicBezTo>
                        <a:pt x="0" y="10405"/>
                        <a:pt x="3103" y="4089"/>
                        <a:pt x="8402" y="0"/>
                      </a:cubicBezTo>
                    </a:path>
                    <a:path w="21600" h="32482" stroke="0" extrusionOk="0">
                      <a:moveTo>
                        <a:pt x="6436" y="32481"/>
                      </a:moveTo>
                      <a:cubicBezTo>
                        <a:pt x="2318" y="28422"/>
                        <a:pt x="0" y="22881"/>
                        <a:pt x="0" y="17099"/>
                      </a:cubicBezTo>
                      <a:cubicBezTo>
                        <a:pt x="0" y="10405"/>
                        <a:pt x="3103" y="4089"/>
                        <a:pt x="8402" y="0"/>
                      </a:cubicBezTo>
                      <a:lnTo>
                        <a:pt x="21600" y="17099"/>
                      </a:lnTo>
                      <a:lnTo>
                        <a:pt x="6436" y="32481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55" name="Arc 122"/>
                <p:cNvSpPr>
                  <a:spLocks/>
                </p:cNvSpPr>
                <p:nvPr/>
              </p:nvSpPr>
              <p:spPr bwMode="auto">
                <a:xfrm>
                  <a:off x="3890" y="2054"/>
                  <a:ext cx="384" cy="511"/>
                </a:xfrm>
                <a:custGeom>
                  <a:avLst/>
                  <a:gdLst>
                    <a:gd name="T0" fmla="*/ 0 w 21600"/>
                    <a:gd name="T1" fmla="*/ 0 h 32822"/>
                    <a:gd name="T2" fmla="*/ 0 w 21600"/>
                    <a:gd name="T3" fmla="*/ 0 h 32822"/>
                    <a:gd name="T4" fmla="*/ 0 w 21600"/>
                    <a:gd name="T5" fmla="*/ 0 h 3282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32822" fill="none" extrusionOk="0">
                      <a:moveTo>
                        <a:pt x="7837" y="32822"/>
                      </a:moveTo>
                      <a:cubicBezTo>
                        <a:pt x="2873" y="28718"/>
                        <a:pt x="0" y="22614"/>
                        <a:pt x="0" y="16174"/>
                      </a:cubicBezTo>
                      <a:cubicBezTo>
                        <a:pt x="0" y="9988"/>
                        <a:pt x="2651" y="4100"/>
                        <a:pt x="7283" y="0"/>
                      </a:cubicBezTo>
                    </a:path>
                    <a:path w="21600" h="32822" stroke="0" extrusionOk="0">
                      <a:moveTo>
                        <a:pt x="7837" y="32822"/>
                      </a:moveTo>
                      <a:cubicBezTo>
                        <a:pt x="2873" y="28718"/>
                        <a:pt x="0" y="22614"/>
                        <a:pt x="0" y="16174"/>
                      </a:cubicBezTo>
                      <a:cubicBezTo>
                        <a:pt x="0" y="9988"/>
                        <a:pt x="2651" y="4100"/>
                        <a:pt x="7283" y="0"/>
                      </a:cubicBezTo>
                      <a:lnTo>
                        <a:pt x="21600" y="16174"/>
                      </a:lnTo>
                      <a:lnTo>
                        <a:pt x="7837" y="32822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56" name="Arc 123"/>
                <p:cNvSpPr>
                  <a:spLocks/>
                </p:cNvSpPr>
                <p:nvPr/>
              </p:nvSpPr>
              <p:spPr bwMode="auto">
                <a:xfrm>
                  <a:off x="3794" y="1972"/>
                  <a:ext cx="480" cy="669"/>
                </a:xfrm>
                <a:custGeom>
                  <a:avLst/>
                  <a:gdLst>
                    <a:gd name="T0" fmla="*/ 0 w 21600"/>
                    <a:gd name="T1" fmla="*/ 0 h 33464"/>
                    <a:gd name="T2" fmla="*/ 0 w 21600"/>
                    <a:gd name="T3" fmla="*/ 0 h 33464"/>
                    <a:gd name="T4" fmla="*/ 0 w 21600"/>
                    <a:gd name="T5" fmla="*/ 0 h 3346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33464" fill="none" extrusionOk="0">
                      <a:moveTo>
                        <a:pt x="8091" y="33464"/>
                      </a:moveTo>
                      <a:cubicBezTo>
                        <a:pt x="2976" y="29364"/>
                        <a:pt x="0" y="23164"/>
                        <a:pt x="0" y="16609"/>
                      </a:cubicBezTo>
                      <a:cubicBezTo>
                        <a:pt x="0" y="10190"/>
                        <a:pt x="2854" y="4104"/>
                        <a:pt x="7790" y="0"/>
                      </a:cubicBezTo>
                    </a:path>
                    <a:path w="21600" h="33464" stroke="0" extrusionOk="0">
                      <a:moveTo>
                        <a:pt x="8091" y="33464"/>
                      </a:moveTo>
                      <a:cubicBezTo>
                        <a:pt x="2976" y="29364"/>
                        <a:pt x="0" y="23164"/>
                        <a:pt x="0" y="16609"/>
                      </a:cubicBezTo>
                      <a:cubicBezTo>
                        <a:pt x="0" y="10190"/>
                        <a:pt x="2854" y="4104"/>
                        <a:pt x="7790" y="0"/>
                      </a:cubicBezTo>
                      <a:lnTo>
                        <a:pt x="21600" y="16609"/>
                      </a:lnTo>
                      <a:lnTo>
                        <a:pt x="8091" y="33464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57" name="Arc 124"/>
                <p:cNvSpPr>
                  <a:spLocks/>
                </p:cNvSpPr>
                <p:nvPr/>
              </p:nvSpPr>
              <p:spPr bwMode="auto">
                <a:xfrm>
                  <a:off x="3698" y="1920"/>
                  <a:ext cx="478" cy="800"/>
                </a:xfrm>
                <a:custGeom>
                  <a:avLst/>
                  <a:gdLst>
                    <a:gd name="T0" fmla="*/ 0 w 21600"/>
                    <a:gd name="T1" fmla="*/ 0 h 36073"/>
                    <a:gd name="T2" fmla="*/ 0 w 21600"/>
                    <a:gd name="T3" fmla="*/ 0 h 36073"/>
                    <a:gd name="T4" fmla="*/ 0 w 21600"/>
                    <a:gd name="T5" fmla="*/ 0 h 3607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36073" fill="none" extrusionOk="0">
                      <a:moveTo>
                        <a:pt x="10579" y="36072"/>
                      </a:moveTo>
                      <a:cubicBezTo>
                        <a:pt x="4020" y="32182"/>
                        <a:pt x="0" y="25121"/>
                        <a:pt x="0" y="17496"/>
                      </a:cubicBezTo>
                      <a:cubicBezTo>
                        <a:pt x="0" y="10568"/>
                        <a:pt x="3322" y="4061"/>
                        <a:pt x="8933" y="-1"/>
                      </a:cubicBezTo>
                    </a:path>
                    <a:path w="21600" h="36073" stroke="0" extrusionOk="0">
                      <a:moveTo>
                        <a:pt x="10579" y="36072"/>
                      </a:moveTo>
                      <a:cubicBezTo>
                        <a:pt x="4020" y="32182"/>
                        <a:pt x="0" y="25121"/>
                        <a:pt x="0" y="17496"/>
                      </a:cubicBezTo>
                      <a:cubicBezTo>
                        <a:pt x="0" y="10568"/>
                        <a:pt x="3322" y="4061"/>
                        <a:pt x="8933" y="-1"/>
                      </a:cubicBezTo>
                      <a:lnTo>
                        <a:pt x="21600" y="17496"/>
                      </a:lnTo>
                      <a:lnTo>
                        <a:pt x="10579" y="36072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8951" name="WordArt 1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92" y="960"/>
                <a:ext cx="144" cy="18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9525">
                      <a:solidFill>
                        <a:srgbClr val="FF9900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38952" name="Oval 126"/>
              <p:cNvSpPr>
                <a:spLocks noChangeArrowheads="1"/>
              </p:cNvSpPr>
              <p:nvPr/>
            </p:nvSpPr>
            <p:spPr bwMode="auto">
              <a:xfrm>
                <a:off x="1344" y="1200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53" name="WordArt 1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76" y="1200"/>
                <a:ext cx="240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W</a:t>
                </a:r>
              </a:p>
            </p:txBody>
          </p:sp>
        </p:grpSp>
      </p:grpSp>
      <p:grpSp>
        <p:nvGrpSpPr>
          <p:cNvPr id="267" name="Group 128"/>
          <p:cNvGrpSpPr>
            <a:grpSpLocks/>
          </p:cNvGrpSpPr>
          <p:nvPr/>
        </p:nvGrpSpPr>
        <p:grpSpPr bwMode="auto">
          <a:xfrm>
            <a:off x="1066800" y="2895600"/>
            <a:ext cx="3124200" cy="1447800"/>
            <a:chOff x="672" y="1824"/>
            <a:chExt cx="1968" cy="912"/>
          </a:xfrm>
        </p:grpSpPr>
        <p:sp>
          <p:nvSpPr>
            <p:cNvPr id="38937" name="Freeform 129"/>
            <p:cNvSpPr>
              <a:spLocks/>
            </p:cNvSpPr>
            <p:nvPr/>
          </p:nvSpPr>
          <p:spPr bwMode="auto">
            <a:xfrm>
              <a:off x="672" y="1824"/>
              <a:ext cx="1248" cy="576"/>
            </a:xfrm>
            <a:custGeom>
              <a:avLst/>
              <a:gdLst>
                <a:gd name="T0" fmla="*/ 0 w 1248"/>
                <a:gd name="T1" fmla="*/ 144 h 576"/>
                <a:gd name="T2" fmla="*/ 624 w 1248"/>
                <a:gd name="T3" fmla="*/ 0 h 576"/>
                <a:gd name="T4" fmla="*/ 1248 w 1248"/>
                <a:gd name="T5" fmla="*/ 576 h 576"/>
                <a:gd name="T6" fmla="*/ 0 w 1248"/>
                <a:gd name="T7" fmla="*/ 144 h 5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48" h="576">
                  <a:moveTo>
                    <a:pt x="0" y="144"/>
                  </a:moveTo>
                  <a:lnTo>
                    <a:pt x="624" y="0"/>
                  </a:lnTo>
                  <a:lnTo>
                    <a:pt x="1248" y="576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FFFF00">
                <a:alpha val="50195"/>
              </a:srgbClr>
            </a:solidFill>
            <a:ln w="9525" cap="flat">
              <a:solidFill>
                <a:srgbClr val="FFFF00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8" name="Freeform 130"/>
            <p:cNvSpPr>
              <a:spLocks/>
            </p:cNvSpPr>
            <p:nvPr/>
          </p:nvSpPr>
          <p:spPr bwMode="auto">
            <a:xfrm>
              <a:off x="672" y="2400"/>
              <a:ext cx="1968" cy="336"/>
            </a:xfrm>
            <a:custGeom>
              <a:avLst/>
              <a:gdLst>
                <a:gd name="T0" fmla="*/ 0 w 1968"/>
                <a:gd name="T1" fmla="*/ 336 h 336"/>
                <a:gd name="T2" fmla="*/ 1968 w 1968"/>
                <a:gd name="T3" fmla="*/ 336 h 336"/>
                <a:gd name="T4" fmla="*/ 1248 w 1968"/>
                <a:gd name="T5" fmla="*/ 0 h 336"/>
                <a:gd name="T6" fmla="*/ 0 w 1968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8" h="336">
                  <a:moveTo>
                    <a:pt x="0" y="336"/>
                  </a:moveTo>
                  <a:lnTo>
                    <a:pt x="1968" y="336"/>
                  </a:lnTo>
                  <a:lnTo>
                    <a:pt x="1248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rgbClr val="FFFF00">
                <a:alpha val="50195"/>
              </a:srgbClr>
            </a:solidFill>
            <a:ln w="9525" cap="flat">
              <a:solidFill>
                <a:srgbClr val="FFFFCC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0" name="Group 131"/>
          <p:cNvGrpSpPr>
            <a:grpSpLocks/>
          </p:cNvGrpSpPr>
          <p:nvPr/>
        </p:nvGrpSpPr>
        <p:grpSpPr bwMode="auto">
          <a:xfrm>
            <a:off x="1371600" y="2590800"/>
            <a:ext cx="3524250" cy="2514600"/>
            <a:chOff x="864" y="1632"/>
            <a:chExt cx="2220" cy="1584"/>
          </a:xfrm>
        </p:grpSpPr>
        <p:sp>
          <p:nvSpPr>
            <p:cNvPr id="38926" name="Line 132"/>
            <p:cNvSpPr>
              <a:spLocks noChangeShapeType="1"/>
            </p:cNvSpPr>
            <p:nvPr/>
          </p:nvSpPr>
          <p:spPr bwMode="auto">
            <a:xfrm>
              <a:off x="1152" y="1728"/>
              <a:ext cx="720" cy="672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7" name="Line 133"/>
            <p:cNvSpPr>
              <a:spLocks noChangeShapeType="1"/>
            </p:cNvSpPr>
            <p:nvPr/>
          </p:nvSpPr>
          <p:spPr bwMode="auto">
            <a:xfrm>
              <a:off x="1872" y="2400"/>
              <a:ext cx="960" cy="480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928" name="Group 134"/>
            <p:cNvGrpSpPr>
              <a:grpSpLocks/>
            </p:cNvGrpSpPr>
            <p:nvPr/>
          </p:nvGrpSpPr>
          <p:grpSpPr bwMode="auto">
            <a:xfrm>
              <a:off x="864" y="1632"/>
              <a:ext cx="252" cy="144"/>
              <a:chOff x="384" y="1056"/>
              <a:chExt cx="252" cy="144"/>
            </a:xfrm>
          </p:grpSpPr>
          <p:sp>
            <p:nvSpPr>
              <p:cNvPr id="38935" name="WordArt 1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" y="1056"/>
                <a:ext cx="192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37500"/>
                  </a:avLst>
                </a:prstTxWarp>
              </a:bodyPr>
              <a:lstStyle/>
              <a:p>
                <a:r>
                  <a:rPr lang="en-US" sz="3600" kern="10">
                    <a:ln w="9525">
                      <a:solidFill>
                        <a:srgbClr val="0033CC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M</a:t>
                </a:r>
              </a:p>
            </p:txBody>
          </p:sp>
          <p:sp>
            <p:nvSpPr>
              <p:cNvPr id="38936" name="WordArt 1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576" y="1104"/>
                <a:ext cx="60" cy="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9525">
                      <a:solidFill>
                        <a:srgbClr val="0033CC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1</a:t>
                </a:r>
              </a:p>
            </p:txBody>
          </p:sp>
        </p:grpSp>
        <p:grpSp>
          <p:nvGrpSpPr>
            <p:cNvPr id="38929" name="Group 137"/>
            <p:cNvGrpSpPr>
              <a:grpSpLocks/>
            </p:cNvGrpSpPr>
            <p:nvPr/>
          </p:nvGrpSpPr>
          <p:grpSpPr bwMode="auto">
            <a:xfrm>
              <a:off x="2832" y="2880"/>
              <a:ext cx="252" cy="144"/>
              <a:chOff x="1008" y="912"/>
              <a:chExt cx="252" cy="144"/>
            </a:xfrm>
          </p:grpSpPr>
          <p:sp>
            <p:nvSpPr>
              <p:cNvPr id="38933" name="WordArt 13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00" y="960"/>
                <a:ext cx="60" cy="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9525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38934" name="WordArt 13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08" y="912"/>
                <a:ext cx="192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37500"/>
                  </a:avLst>
                </a:prstTxWarp>
              </a:bodyPr>
              <a:lstStyle/>
              <a:p>
                <a:r>
                  <a:rPr lang="en-US" sz="3600" kern="10">
                    <a:ln w="9525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M</a:t>
                </a:r>
              </a:p>
            </p:txBody>
          </p:sp>
        </p:grpSp>
        <p:sp>
          <p:nvSpPr>
            <p:cNvPr id="38930" name="Line 140"/>
            <p:cNvSpPr>
              <a:spLocks noChangeShapeType="1"/>
            </p:cNvSpPr>
            <p:nvPr/>
          </p:nvSpPr>
          <p:spPr bwMode="auto">
            <a:xfrm>
              <a:off x="1872" y="2400"/>
              <a:ext cx="81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1" name="Freeform 141"/>
            <p:cNvSpPr>
              <a:spLocks/>
            </p:cNvSpPr>
            <p:nvPr/>
          </p:nvSpPr>
          <p:spPr bwMode="auto">
            <a:xfrm rot="-2250248">
              <a:off x="2352" y="2736"/>
              <a:ext cx="192" cy="168"/>
            </a:xfrm>
            <a:custGeom>
              <a:avLst/>
              <a:gdLst>
                <a:gd name="T0" fmla="*/ 0 w 192"/>
                <a:gd name="T1" fmla="*/ 144 h 168"/>
                <a:gd name="T2" fmla="*/ 144 w 192"/>
                <a:gd name="T3" fmla="*/ 144 h 168"/>
                <a:gd name="T4" fmla="*/ 192 w 192"/>
                <a:gd name="T5" fmla="*/ 0 h 1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168">
                  <a:moveTo>
                    <a:pt x="0" y="144"/>
                  </a:moveTo>
                  <a:cubicBezTo>
                    <a:pt x="56" y="156"/>
                    <a:pt x="112" y="168"/>
                    <a:pt x="144" y="144"/>
                  </a:cubicBezTo>
                  <a:cubicBezTo>
                    <a:pt x="176" y="120"/>
                    <a:pt x="184" y="60"/>
                    <a:pt x="19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2" name="WordArt 142"/>
            <p:cNvSpPr>
              <a:spLocks noChangeArrowheads="1" noChangeShapeType="1" noTextEdit="1"/>
            </p:cNvSpPr>
            <p:nvPr/>
          </p:nvSpPr>
          <p:spPr bwMode="auto">
            <a:xfrm>
              <a:off x="2544" y="2880"/>
              <a:ext cx="96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chemeClr val="tx1"/>
                  </a:solidFill>
                  <a:latin typeface="Symbol" panose="05050102010706020507" pitchFamily="18" charset="2"/>
                </a:rPr>
                <a:t>a</a:t>
              </a:r>
            </a:p>
          </p:txBody>
        </p:sp>
      </p:grpSp>
      <p:sp>
        <p:nvSpPr>
          <p:cNvPr id="38925" name="矩形 1"/>
          <p:cNvSpPr>
            <a:spLocks noChangeArrowheads="1"/>
          </p:cNvSpPr>
          <p:nvPr/>
        </p:nvSpPr>
        <p:spPr bwMode="auto">
          <a:xfrm>
            <a:off x="266700" y="150813"/>
            <a:ext cx="6134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3.7 菲涅耳双面镜分波面干涉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矩形 1"/>
          <p:cNvSpPr>
            <a:spLocks noChangeArrowheads="1"/>
          </p:cNvSpPr>
          <p:nvPr/>
        </p:nvSpPr>
        <p:spPr bwMode="auto">
          <a:xfrm>
            <a:off x="0" y="873125"/>
            <a:ext cx="9144000" cy="5543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871538" y="2743200"/>
            <a:ext cx="1219200" cy="817563"/>
            <a:chOff x="288" y="1920"/>
            <a:chExt cx="768" cy="576"/>
          </a:xfrm>
        </p:grpSpPr>
        <p:sp>
          <p:nvSpPr>
            <p:cNvPr id="40022" name="WordArt 5"/>
            <p:cNvSpPr>
              <a:spLocks noChangeArrowheads="1" noChangeShapeType="1" noTextEdit="1"/>
            </p:cNvSpPr>
            <p:nvPr/>
          </p:nvSpPr>
          <p:spPr bwMode="auto">
            <a:xfrm>
              <a:off x="768" y="2112"/>
              <a:ext cx="240" cy="19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chemeClr val="tx1"/>
                  </a:solidFill>
                  <a:latin typeface="宋体" panose="02010600030101010101" pitchFamily="2" charset="-122"/>
                </a:rPr>
                <a:t>W</a:t>
              </a:r>
            </a:p>
          </p:txBody>
        </p:sp>
        <p:grpSp>
          <p:nvGrpSpPr>
            <p:cNvPr id="40023" name="Group 6"/>
            <p:cNvGrpSpPr>
              <a:grpSpLocks/>
            </p:cNvGrpSpPr>
            <p:nvPr/>
          </p:nvGrpSpPr>
          <p:grpSpPr bwMode="auto">
            <a:xfrm rot="-10694350">
              <a:off x="528" y="1920"/>
              <a:ext cx="528" cy="576"/>
              <a:chOff x="3698" y="1920"/>
              <a:chExt cx="578" cy="800"/>
            </a:xfrm>
          </p:grpSpPr>
          <p:sp>
            <p:nvSpPr>
              <p:cNvPr id="40026" name="Arc 7"/>
              <p:cNvSpPr>
                <a:spLocks/>
              </p:cNvSpPr>
              <p:nvPr/>
            </p:nvSpPr>
            <p:spPr bwMode="auto">
              <a:xfrm>
                <a:off x="3988" y="2118"/>
                <a:ext cx="288" cy="364"/>
              </a:xfrm>
              <a:custGeom>
                <a:avLst/>
                <a:gdLst>
                  <a:gd name="T0" fmla="*/ 0 w 21600"/>
                  <a:gd name="T1" fmla="*/ 0 h 32482"/>
                  <a:gd name="T2" fmla="*/ 0 w 21600"/>
                  <a:gd name="T3" fmla="*/ 0 h 32482"/>
                  <a:gd name="T4" fmla="*/ 0 w 21600"/>
                  <a:gd name="T5" fmla="*/ 0 h 3248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32482" fill="none" extrusionOk="0">
                    <a:moveTo>
                      <a:pt x="6436" y="32481"/>
                    </a:moveTo>
                    <a:cubicBezTo>
                      <a:pt x="2318" y="28422"/>
                      <a:pt x="0" y="22881"/>
                      <a:pt x="0" y="17099"/>
                    </a:cubicBezTo>
                    <a:cubicBezTo>
                      <a:pt x="0" y="10405"/>
                      <a:pt x="3103" y="4089"/>
                      <a:pt x="8402" y="0"/>
                    </a:cubicBezTo>
                  </a:path>
                  <a:path w="21600" h="32482" stroke="0" extrusionOk="0">
                    <a:moveTo>
                      <a:pt x="6436" y="32481"/>
                    </a:moveTo>
                    <a:cubicBezTo>
                      <a:pt x="2318" y="28422"/>
                      <a:pt x="0" y="22881"/>
                      <a:pt x="0" y="17099"/>
                    </a:cubicBezTo>
                    <a:cubicBezTo>
                      <a:pt x="0" y="10405"/>
                      <a:pt x="3103" y="4089"/>
                      <a:pt x="8402" y="0"/>
                    </a:cubicBezTo>
                    <a:lnTo>
                      <a:pt x="21600" y="17099"/>
                    </a:lnTo>
                    <a:lnTo>
                      <a:pt x="6436" y="32481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27" name="Arc 8"/>
              <p:cNvSpPr>
                <a:spLocks/>
              </p:cNvSpPr>
              <p:nvPr/>
            </p:nvSpPr>
            <p:spPr bwMode="auto">
              <a:xfrm>
                <a:off x="3890" y="2054"/>
                <a:ext cx="384" cy="511"/>
              </a:xfrm>
              <a:custGeom>
                <a:avLst/>
                <a:gdLst>
                  <a:gd name="T0" fmla="*/ 0 w 21600"/>
                  <a:gd name="T1" fmla="*/ 0 h 32822"/>
                  <a:gd name="T2" fmla="*/ 0 w 21600"/>
                  <a:gd name="T3" fmla="*/ 0 h 32822"/>
                  <a:gd name="T4" fmla="*/ 0 w 21600"/>
                  <a:gd name="T5" fmla="*/ 0 h 3282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32822" fill="none" extrusionOk="0">
                    <a:moveTo>
                      <a:pt x="7837" y="32822"/>
                    </a:moveTo>
                    <a:cubicBezTo>
                      <a:pt x="2873" y="28718"/>
                      <a:pt x="0" y="22614"/>
                      <a:pt x="0" y="16174"/>
                    </a:cubicBezTo>
                    <a:cubicBezTo>
                      <a:pt x="0" y="9988"/>
                      <a:pt x="2651" y="4100"/>
                      <a:pt x="7283" y="0"/>
                    </a:cubicBezTo>
                  </a:path>
                  <a:path w="21600" h="32822" stroke="0" extrusionOk="0">
                    <a:moveTo>
                      <a:pt x="7837" y="32822"/>
                    </a:moveTo>
                    <a:cubicBezTo>
                      <a:pt x="2873" y="28718"/>
                      <a:pt x="0" y="22614"/>
                      <a:pt x="0" y="16174"/>
                    </a:cubicBezTo>
                    <a:cubicBezTo>
                      <a:pt x="0" y="9988"/>
                      <a:pt x="2651" y="4100"/>
                      <a:pt x="7283" y="0"/>
                    </a:cubicBezTo>
                    <a:lnTo>
                      <a:pt x="21600" y="16174"/>
                    </a:lnTo>
                    <a:lnTo>
                      <a:pt x="7837" y="32822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28" name="Arc 9"/>
              <p:cNvSpPr>
                <a:spLocks/>
              </p:cNvSpPr>
              <p:nvPr/>
            </p:nvSpPr>
            <p:spPr bwMode="auto">
              <a:xfrm>
                <a:off x="3794" y="1972"/>
                <a:ext cx="480" cy="669"/>
              </a:xfrm>
              <a:custGeom>
                <a:avLst/>
                <a:gdLst>
                  <a:gd name="T0" fmla="*/ 0 w 21600"/>
                  <a:gd name="T1" fmla="*/ 0 h 33464"/>
                  <a:gd name="T2" fmla="*/ 0 w 21600"/>
                  <a:gd name="T3" fmla="*/ 0 h 33464"/>
                  <a:gd name="T4" fmla="*/ 0 w 21600"/>
                  <a:gd name="T5" fmla="*/ 0 h 3346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33464" fill="none" extrusionOk="0">
                    <a:moveTo>
                      <a:pt x="8091" y="33464"/>
                    </a:moveTo>
                    <a:cubicBezTo>
                      <a:pt x="2976" y="29364"/>
                      <a:pt x="0" y="23164"/>
                      <a:pt x="0" y="16609"/>
                    </a:cubicBezTo>
                    <a:cubicBezTo>
                      <a:pt x="0" y="10190"/>
                      <a:pt x="2854" y="4104"/>
                      <a:pt x="7790" y="0"/>
                    </a:cubicBezTo>
                  </a:path>
                  <a:path w="21600" h="33464" stroke="0" extrusionOk="0">
                    <a:moveTo>
                      <a:pt x="8091" y="33464"/>
                    </a:moveTo>
                    <a:cubicBezTo>
                      <a:pt x="2976" y="29364"/>
                      <a:pt x="0" y="23164"/>
                      <a:pt x="0" y="16609"/>
                    </a:cubicBezTo>
                    <a:cubicBezTo>
                      <a:pt x="0" y="10190"/>
                      <a:pt x="2854" y="4104"/>
                      <a:pt x="7790" y="0"/>
                    </a:cubicBezTo>
                    <a:lnTo>
                      <a:pt x="21600" y="16609"/>
                    </a:lnTo>
                    <a:lnTo>
                      <a:pt x="8091" y="33464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29" name="Arc 10"/>
              <p:cNvSpPr>
                <a:spLocks/>
              </p:cNvSpPr>
              <p:nvPr/>
            </p:nvSpPr>
            <p:spPr bwMode="auto">
              <a:xfrm>
                <a:off x="3698" y="1920"/>
                <a:ext cx="478" cy="800"/>
              </a:xfrm>
              <a:custGeom>
                <a:avLst/>
                <a:gdLst>
                  <a:gd name="T0" fmla="*/ 0 w 21600"/>
                  <a:gd name="T1" fmla="*/ 0 h 36073"/>
                  <a:gd name="T2" fmla="*/ 0 w 21600"/>
                  <a:gd name="T3" fmla="*/ 0 h 36073"/>
                  <a:gd name="T4" fmla="*/ 0 w 21600"/>
                  <a:gd name="T5" fmla="*/ 0 h 3607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36073" fill="none" extrusionOk="0">
                    <a:moveTo>
                      <a:pt x="10579" y="36072"/>
                    </a:moveTo>
                    <a:cubicBezTo>
                      <a:pt x="4020" y="32182"/>
                      <a:pt x="0" y="25121"/>
                      <a:pt x="0" y="17496"/>
                    </a:cubicBezTo>
                    <a:cubicBezTo>
                      <a:pt x="0" y="10568"/>
                      <a:pt x="3322" y="4061"/>
                      <a:pt x="8933" y="-1"/>
                    </a:cubicBezTo>
                  </a:path>
                  <a:path w="21600" h="36073" stroke="0" extrusionOk="0">
                    <a:moveTo>
                      <a:pt x="10579" y="36072"/>
                    </a:moveTo>
                    <a:cubicBezTo>
                      <a:pt x="4020" y="32182"/>
                      <a:pt x="0" y="25121"/>
                      <a:pt x="0" y="17496"/>
                    </a:cubicBezTo>
                    <a:cubicBezTo>
                      <a:pt x="0" y="10568"/>
                      <a:pt x="3322" y="4061"/>
                      <a:pt x="8933" y="-1"/>
                    </a:cubicBezTo>
                    <a:lnTo>
                      <a:pt x="21600" y="17496"/>
                    </a:lnTo>
                    <a:lnTo>
                      <a:pt x="10579" y="36072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024" name="Oval 11"/>
            <p:cNvSpPr>
              <a:spLocks noChangeArrowheads="1"/>
            </p:cNvSpPr>
            <p:nvPr/>
          </p:nvSpPr>
          <p:spPr bwMode="auto">
            <a:xfrm>
              <a:off x="480" y="2160"/>
              <a:ext cx="96" cy="96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40025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288" y="2064"/>
              <a:ext cx="144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3600" i="1" kern="10">
                  <a:ln w="9525">
                    <a:solidFill>
                      <a:srgbClr val="FF9900"/>
                    </a:solidFill>
                    <a:round/>
                    <a:headEnd/>
                    <a:tailEnd/>
                  </a:ln>
                  <a:solidFill>
                    <a:schemeClr val="tx1"/>
                  </a:solidFill>
                  <a:cs typeface="Times New Roman" panose="02020603050405020304" pitchFamily="18" charset="0"/>
                </a:rPr>
                <a:t>s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7500938" y="892175"/>
            <a:ext cx="838200" cy="4572000"/>
            <a:chOff x="4848" y="864"/>
            <a:chExt cx="528" cy="2880"/>
          </a:xfrm>
        </p:grpSpPr>
        <p:sp>
          <p:nvSpPr>
            <p:cNvPr id="40010" name="Line 14"/>
            <p:cNvSpPr>
              <a:spLocks noChangeShapeType="1"/>
            </p:cNvSpPr>
            <p:nvPr/>
          </p:nvSpPr>
          <p:spPr bwMode="auto">
            <a:xfrm>
              <a:off x="4848" y="864"/>
              <a:ext cx="0" cy="28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011" name="Group 15"/>
            <p:cNvGrpSpPr>
              <a:grpSpLocks/>
            </p:cNvGrpSpPr>
            <p:nvPr/>
          </p:nvGrpSpPr>
          <p:grpSpPr bwMode="auto">
            <a:xfrm>
              <a:off x="4944" y="1896"/>
              <a:ext cx="432" cy="773"/>
              <a:chOff x="3168" y="576"/>
              <a:chExt cx="1152" cy="3360"/>
            </a:xfrm>
          </p:grpSpPr>
          <p:sp>
            <p:nvSpPr>
              <p:cNvPr id="40012" name="Rectangle 16"/>
              <p:cNvSpPr>
                <a:spLocks noChangeArrowheads="1"/>
              </p:cNvSpPr>
              <p:nvPr/>
            </p:nvSpPr>
            <p:spPr bwMode="auto">
              <a:xfrm>
                <a:off x="3168" y="1584"/>
                <a:ext cx="1152" cy="336"/>
              </a:xfrm>
              <a:prstGeom prst="rect">
                <a:avLst/>
              </a:prstGeom>
              <a:gradFill rotWithShape="0">
                <a:gsLst>
                  <a:gs pos="0">
                    <a:srgbClr val="FFFF00"/>
                  </a:gs>
                  <a:gs pos="50000">
                    <a:srgbClr val="222200"/>
                  </a:gs>
                  <a:gs pos="100000">
                    <a:srgbClr val="FFFF00"/>
                  </a:gs>
                </a:gsLst>
                <a:lin ang="5400000" scaled="1"/>
              </a:gra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013" name="Rectangle 17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1152" cy="336"/>
              </a:xfrm>
              <a:prstGeom prst="rect">
                <a:avLst/>
              </a:prstGeom>
              <a:gradFill rotWithShape="0">
                <a:gsLst>
                  <a:gs pos="0">
                    <a:srgbClr val="FFFF00"/>
                  </a:gs>
                  <a:gs pos="50000">
                    <a:srgbClr val="909000"/>
                  </a:gs>
                  <a:gs pos="100000">
                    <a:srgbClr val="FFFF00"/>
                  </a:gs>
                </a:gsLst>
                <a:lin ang="5400000" scaled="1"/>
              </a:gra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014" name="Rectangle 18"/>
              <p:cNvSpPr>
                <a:spLocks noChangeArrowheads="1"/>
              </p:cNvSpPr>
              <p:nvPr/>
            </p:nvSpPr>
            <p:spPr bwMode="auto">
              <a:xfrm>
                <a:off x="3168" y="1248"/>
                <a:ext cx="1152" cy="336"/>
              </a:xfrm>
              <a:prstGeom prst="rect">
                <a:avLst/>
              </a:prstGeom>
              <a:gradFill rotWithShape="0">
                <a:gsLst>
                  <a:gs pos="0">
                    <a:srgbClr val="FFFF00"/>
                  </a:gs>
                  <a:gs pos="50000">
                    <a:srgbClr val="666600"/>
                  </a:gs>
                  <a:gs pos="100000">
                    <a:srgbClr val="FFFF00"/>
                  </a:gs>
                </a:gsLst>
                <a:lin ang="5400000" scaled="1"/>
              </a:gra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015" name="Rectangle 19"/>
              <p:cNvSpPr>
                <a:spLocks noChangeArrowheads="1"/>
              </p:cNvSpPr>
              <p:nvPr/>
            </p:nvSpPr>
            <p:spPr bwMode="auto">
              <a:xfrm>
                <a:off x="3168" y="1920"/>
                <a:ext cx="1152" cy="336"/>
              </a:xfrm>
              <a:prstGeom prst="rect">
                <a:avLst/>
              </a:prstGeom>
              <a:gradFill rotWithShape="0">
                <a:gsLst>
                  <a:gs pos="0">
                    <a:srgbClr val="FFFF00"/>
                  </a:gs>
                  <a:gs pos="50000">
                    <a:srgbClr val="000000"/>
                  </a:gs>
                  <a:gs pos="100000">
                    <a:srgbClr val="FFFF00"/>
                  </a:gs>
                </a:gsLst>
                <a:lin ang="5400000" scaled="1"/>
              </a:gra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016" name="Rectangle 20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1152" cy="336"/>
              </a:xfrm>
              <a:prstGeom prst="rect">
                <a:avLst/>
              </a:prstGeom>
              <a:gradFill rotWithShape="0">
                <a:gsLst>
                  <a:gs pos="0">
                    <a:srgbClr val="FFFF00"/>
                  </a:gs>
                  <a:gs pos="50000">
                    <a:srgbClr val="000000"/>
                  </a:gs>
                  <a:gs pos="100000">
                    <a:srgbClr val="FFFF00"/>
                  </a:gs>
                </a:gsLst>
                <a:lin ang="5400000" scaled="1"/>
              </a:gra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017" name="Rectangle 21"/>
              <p:cNvSpPr>
                <a:spLocks noChangeArrowheads="1"/>
              </p:cNvSpPr>
              <p:nvPr/>
            </p:nvSpPr>
            <p:spPr bwMode="auto">
              <a:xfrm>
                <a:off x="3168" y="2592"/>
                <a:ext cx="1152" cy="336"/>
              </a:xfrm>
              <a:prstGeom prst="rect">
                <a:avLst/>
              </a:prstGeom>
              <a:gradFill rotWithShape="0">
                <a:gsLst>
                  <a:gs pos="0">
                    <a:srgbClr val="FFFF00"/>
                  </a:gs>
                  <a:gs pos="50000">
                    <a:srgbClr val="222200"/>
                  </a:gs>
                  <a:gs pos="100000">
                    <a:srgbClr val="FFFF00"/>
                  </a:gs>
                </a:gsLst>
                <a:lin ang="5400000" scaled="1"/>
              </a:gra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018" name="Rectangle 22"/>
              <p:cNvSpPr>
                <a:spLocks noChangeArrowheads="1"/>
              </p:cNvSpPr>
              <p:nvPr/>
            </p:nvSpPr>
            <p:spPr bwMode="auto">
              <a:xfrm>
                <a:off x="3168" y="2928"/>
                <a:ext cx="1152" cy="336"/>
              </a:xfrm>
              <a:prstGeom prst="rect">
                <a:avLst/>
              </a:prstGeom>
              <a:gradFill rotWithShape="0">
                <a:gsLst>
                  <a:gs pos="0">
                    <a:srgbClr val="FFFF00"/>
                  </a:gs>
                  <a:gs pos="50000">
                    <a:srgbClr val="5E5E00"/>
                  </a:gs>
                  <a:gs pos="100000">
                    <a:srgbClr val="FFFF00"/>
                  </a:gs>
                </a:gsLst>
                <a:lin ang="5400000" scaled="1"/>
              </a:gra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019" name="Rectangle 23"/>
              <p:cNvSpPr>
                <a:spLocks noChangeArrowheads="1"/>
              </p:cNvSpPr>
              <p:nvPr/>
            </p:nvSpPr>
            <p:spPr bwMode="auto">
              <a:xfrm>
                <a:off x="3168" y="3264"/>
                <a:ext cx="1152" cy="336"/>
              </a:xfrm>
              <a:prstGeom prst="rect">
                <a:avLst/>
              </a:prstGeom>
              <a:gradFill rotWithShape="0">
                <a:gsLst>
                  <a:gs pos="0">
                    <a:srgbClr val="FFFF00"/>
                  </a:gs>
                  <a:gs pos="50000">
                    <a:srgbClr val="808000"/>
                  </a:gs>
                  <a:gs pos="100000">
                    <a:srgbClr val="FFFF00"/>
                  </a:gs>
                </a:gsLst>
                <a:lin ang="5400000" scaled="1"/>
              </a:gra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020" name="Rectangle 24"/>
              <p:cNvSpPr>
                <a:spLocks noChangeArrowheads="1"/>
              </p:cNvSpPr>
              <p:nvPr/>
            </p:nvSpPr>
            <p:spPr bwMode="auto">
              <a:xfrm>
                <a:off x="3168" y="576"/>
                <a:ext cx="1152" cy="336"/>
              </a:xfrm>
              <a:prstGeom prst="rect">
                <a:avLst/>
              </a:prstGeom>
              <a:gradFill rotWithShape="0">
                <a:gsLst>
                  <a:gs pos="0">
                    <a:srgbClr val="FFFF00"/>
                  </a:gs>
                  <a:gs pos="50000">
                    <a:srgbClr val="AAAA00"/>
                  </a:gs>
                  <a:gs pos="100000">
                    <a:srgbClr val="FFFF00"/>
                  </a:gs>
                </a:gsLst>
                <a:lin ang="5400000" scaled="1"/>
              </a:gra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021" name="Rectangle 25"/>
              <p:cNvSpPr>
                <a:spLocks noChangeArrowheads="1"/>
              </p:cNvSpPr>
              <p:nvPr/>
            </p:nvSpPr>
            <p:spPr bwMode="auto">
              <a:xfrm>
                <a:off x="3168" y="3600"/>
                <a:ext cx="1152" cy="336"/>
              </a:xfrm>
              <a:prstGeom prst="rect">
                <a:avLst/>
              </a:prstGeom>
              <a:gradFill rotWithShape="0">
                <a:gsLst>
                  <a:gs pos="0">
                    <a:srgbClr val="FFFF00"/>
                  </a:gs>
                  <a:gs pos="50000">
                    <a:srgbClr val="999900"/>
                  </a:gs>
                  <a:gs pos="100000">
                    <a:srgbClr val="FFFF00"/>
                  </a:gs>
                </a:gsLst>
                <a:lin ang="5400000" scaled="1"/>
              </a:gra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1252538" y="2339975"/>
            <a:ext cx="6248400" cy="2797175"/>
            <a:chOff x="912" y="1724"/>
            <a:chExt cx="3936" cy="1762"/>
          </a:xfrm>
        </p:grpSpPr>
        <p:sp>
          <p:nvSpPr>
            <p:cNvPr id="40000" name="Freeform 27"/>
            <p:cNvSpPr>
              <a:spLocks/>
            </p:cNvSpPr>
            <p:nvPr/>
          </p:nvSpPr>
          <p:spPr bwMode="auto">
            <a:xfrm>
              <a:off x="912" y="1853"/>
              <a:ext cx="3936" cy="1633"/>
            </a:xfrm>
            <a:custGeom>
              <a:avLst/>
              <a:gdLst>
                <a:gd name="T0" fmla="*/ 0 w 3936"/>
                <a:gd name="T1" fmla="*/ 11 h 1824"/>
                <a:gd name="T2" fmla="*/ 1104 w 3936"/>
                <a:gd name="T3" fmla="*/ 0 h 1824"/>
                <a:gd name="T4" fmla="*/ 3936 w 3936"/>
                <a:gd name="T5" fmla="*/ 0 h 1824"/>
                <a:gd name="T6" fmla="*/ 3936 w 3936"/>
                <a:gd name="T7" fmla="*/ 47 h 1824"/>
                <a:gd name="T8" fmla="*/ 912 w 3936"/>
                <a:gd name="T9" fmla="*/ 11 h 1824"/>
                <a:gd name="T10" fmla="*/ 0 w 3936"/>
                <a:gd name="T11" fmla="*/ 11 h 18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36" h="1824">
                  <a:moveTo>
                    <a:pt x="0" y="432"/>
                  </a:moveTo>
                  <a:lnTo>
                    <a:pt x="1104" y="0"/>
                  </a:lnTo>
                  <a:lnTo>
                    <a:pt x="3936" y="0"/>
                  </a:lnTo>
                  <a:lnTo>
                    <a:pt x="3936" y="1824"/>
                  </a:lnTo>
                  <a:lnTo>
                    <a:pt x="912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00">
                <a:alpha val="50195"/>
              </a:srgbClr>
            </a:solidFill>
            <a:ln w="28575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001" name="Group 28"/>
            <p:cNvGrpSpPr>
              <a:grpSpLocks/>
            </p:cNvGrpSpPr>
            <p:nvPr/>
          </p:nvGrpSpPr>
          <p:grpSpPr bwMode="auto">
            <a:xfrm>
              <a:off x="3840" y="2712"/>
              <a:ext cx="336" cy="172"/>
              <a:chOff x="2112" y="1200"/>
              <a:chExt cx="336" cy="192"/>
            </a:xfrm>
          </p:grpSpPr>
          <p:sp>
            <p:nvSpPr>
              <p:cNvPr id="40008" name="WordArt 2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112" y="1200"/>
                <a:ext cx="240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W</a:t>
                </a:r>
              </a:p>
            </p:txBody>
          </p:sp>
          <p:sp>
            <p:nvSpPr>
              <p:cNvPr id="40009" name="WordArt 3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52" y="1296"/>
                <a:ext cx="96" cy="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1</a:t>
                </a:r>
              </a:p>
            </p:txBody>
          </p:sp>
        </p:grpSp>
        <p:grpSp>
          <p:nvGrpSpPr>
            <p:cNvPr id="40002" name="Group 31"/>
            <p:cNvGrpSpPr>
              <a:grpSpLocks/>
            </p:cNvGrpSpPr>
            <p:nvPr/>
          </p:nvGrpSpPr>
          <p:grpSpPr bwMode="auto">
            <a:xfrm rot="882283">
              <a:off x="3792" y="1724"/>
              <a:ext cx="863" cy="1523"/>
              <a:chOff x="3887" y="1774"/>
              <a:chExt cx="863" cy="1701"/>
            </a:xfrm>
          </p:grpSpPr>
          <p:sp>
            <p:nvSpPr>
              <p:cNvPr id="40004" name="Arc 32"/>
              <p:cNvSpPr>
                <a:spLocks/>
              </p:cNvSpPr>
              <p:nvPr/>
            </p:nvSpPr>
            <p:spPr bwMode="auto">
              <a:xfrm rot="-14336">
                <a:off x="3887" y="1841"/>
                <a:ext cx="576" cy="1536"/>
              </a:xfrm>
              <a:custGeom>
                <a:avLst/>
                <a:gdLst>
                  <a:gd name="T0" fmla="*/ 0 w 21600"/>
                  <a:gd name="T1" fmla="*/ 0 h 31134"/>
                  <a:gd name="T2" fmla="*/ 0 w 21600"/>
                  <a:gd name="T3" fmla="*/ 0 h 31134"/>
                  <a:gd name="T4" fmla="*/ 0 w 21600"/>
                  <a:gd name="T5" fmla="*/ 0 h 3113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31134" fill="none" extrusionOk="0">
                    <a:moveTo>
                      <a:pt x="14469" y="0"/>
                    </a:moveTo>
                    <a:cubicBezTo>
                      <a:pt x="19009" y="4095"/>
                      <a:pt x="21600" y="9923"/>
                      <a:pt x="21600" y="16037"/>
                    </a:cubicBezTo>
                    <a:cubicBezTo>
                      <a:pt x="21600" y="21679"/>
                      <a:pt x="19391" y="27098"/>
                      <a:pt x="15447" y="31133"/>
                    </a:cubicBezTo>
                  </a:path>
                  <a:path w="21600" h="31134" stroke="0" extrusionOk="0">
                    <a:moveTo>
                      <a:pt x="14469" y="0"/>
                    </a:moveTo>
                    <a:cubicBezTo>
                      <a:pt x="19009" y="4095"/>
                      <a:pt x="21600" y="9923"/>
                      <a:pt x="21600" y="16037"/>
                    </a:cubicBezTo>
                    <a:cubicBezTo>
                      <a:pt x="21600" y="21679"/>
                      <a:pt x="19391" y="27098"/>
                      <a:pt x="15447" y="31133"/>
                    </a:cubicBezTo>
                    <a:lnTo>
                      <a:pt x="0" y="16037"/>
                    </a:lnTo>
                    <a:lnTo>
                      <a:pt x="14469" y="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05" name="Arc 33"/>
              <p:cNvSpPr>
                <a:spLocks/>
              </p:cNvSpPr>
              <p:nvPr/>
            </p:nvSpPr>
            <p:spPr bwMode="auto">
              <a:xfrm rot="-14336">
                <a:off x="4030" y="1809"/>
                <a:ext cx="528" cy="1605"/>
              </a:xfrm>
              <a:custGeom>
                <a:avLst/>
                <a:gdLst>
                  <a:gd name="T0" fmla="*/ 0 w 21600"/>
                  <a:gd name="T1" fmla="*/ 0 h 32475"/>
                  <a:gd name="T2" fmla="*/ 0 w 21600"/>
                  <a:gd name="T3" fmla="*/ 0 h 32475"/>
                  <a:gd name="T4" fmla="*/ 0 w 21600"/>
                  <a:gd name="T5" fmla="*/ 0 h 3247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32475" fill="none" extrusionOk="0">
                    <a:moveTo>
                      <a:pt x="13767" y="-1"/>
                    </a:moveTo>
                    <a:cubicBezTo>
                      <a:pt x="18728" y="4103"/>
                      <a:pt x="21600" y="10205"/>
                      <a:pt x="21600" y="16644"/>
                    </a:cubicBezTo>
                    <a:cubicBezTo>
                      <a:pt x="21600" y="22651"/>
                      <a:pt x="19098" y="28387"/>
                      <a:pt x="14694" y="32474"/>
                    </a:cubicBezTo>
                  </a:path>
                  <a:path w="21600" h="32475" stroke="0" extrusionOk="0">
                    <a:moveTo>
                      <a:pt x="13767" y="-1"/>
                    </a:moveTo>
                    <a:cubicBezTo>
                      <a:pt x="18728" y="4103"/>
                      <a:pt x="21600" y="10205"/>
                      <a:pt x="21600" y="16644"/>
                    </a:cubicBezTo>
                    <a:cubicBezTo>
                      <a:pt x="21600" y="22651"/>
                      <a:pt x="19098" y="28387"/>
                      <a:pt x="14694" y="32474"/>
                    </a:cubicBezTo>
                    <a:lnTo>
                      <a:pt x="0" y="16644"/>
                    </a:lnTo>
                    <a:lnTo>
                      <a:pt x="13767" y="-1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06" name="Arc 34"/>
              <p:cNvSpPr>
                <a:spLocks/>
              </p:cNvSpPr>
              <p:nvPr/>
            </p:nvSpPr>
            <p:spPr bwMode="auto">
              <a:xfrm rot="-14336">
                <a:off x="4175" y="1788"/>
                <a:ext cx="478" cy="1649"/>
              </a:xfrm>
              <a:custGeom>
                <a:avLst/>
                <a:gdLst>
                  <a:gd name="T0" fmla="*/ 0 w 21600"/>
                  <a:gd name="T1" fmla="*/ 0 h 33370"/>
                  <a:gd name="T2" fmla="*/ 0 w 21600"/>
                  <a:gd name="T3" fmla="*/ 0 h 33370"/>
                  <a:gd name="T4" fmla="*/ 0 w 21600"/>
                  <a:gd name="T5" fmla="*/ 0 h 3337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33370" fill="none" extrusionOk="0">
                    <a:moveTo>
                      <a:pt x="13232" y="0"/>
                    </a:moveTo>
                    <a:cubicBezTo>
                      <a:pt x="18511" y="4091"/>
                      <a:pt x="21600" y="10393"/>
                      <a:pt x="21600" y="17072"/>
                    </a:cubicBezTo>
                    <a:cubicBezTo>
                      <a:pt x="21600" y="23322"/>
                      <a:pt x="18892" y="29267"/>
                      <a:pt x="14175" y="33369"/>
                    </a:cubicBezTo>
                  </a:path>
                  <a:path w="21600" h="33370" stroke="0" extrusionOk="0">
                    <a:moveTo>
                      <a:pt x="13232" y="0"/>
                    </a:moveTo>
                    <a:cubicBezTo>
                      <a:pt x="18511" y="4091"/>
                      <a:pt x="21600" y="10393"/>
                      <a:pt x="21600" y="17072"/>
                    </a:cubicBezTo>
                    <a:cubicBezTo>
                      <a:pt x="21600" y="23322"/>
                      <a:pt x="18892" y="29267"/>
                      <a:pt x="14175" y="33369"/>
                    </a:cubicBezTo>
                    <a:lnTo>
                      <a:pt x="0" y="17072"/>
                    </a:lnTo>
                    <a:lnTo>
                      <a:pt x="13232" y="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07" name="Arc 35"/>
              <p:cNvSpPr>
                <a:spLocks/>
              </p:cNvSpPr>
              <p:nvPr/>
            </p:nvSpPr>
            <p:spPr bwMode="auto">
              <a:xfrm rot="-14336">
                <a:off x="4317" y="1774"/>
                <a:ext cx="433" cy="1701"/>
              </a:xfrm>
              <a:custGeom>
                <a:avLst/>
                <a:gdLst>
                  <a:gd name="T0" fmla="*/ 0 w 21600"/>
                  <a:gd name="T1" fmla="*/ 0 h 34428"/>
                  <a:gd name="T2" fmla="*/ 0 w 21600"/>
                  <a:gd name="T3" fmla="*/ 0 h 34428"/>
                  <a:gd name="T4" fmla="*/ 0 w 21600"/>
                  <a:gd name="T5" fmla="*/ 0 h 3442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34428" fill="none" extrusionOk="0">
                    <a:moveTo>
                      <a:pt x="12845" y="0"/>
                    </a:moveTo>
                    <a:cubicBezTo>
                      <a:pt x="18351" y="4073"/>
                      <a:pt x="21600" y="10516"/>
                      <a:pt x="21600" y="17365"/>
                    </a:cubicBezTo>
                    <a:cubicBezTo>
                      <a:pt x="21600" y="24038"/>
                      <a:pt x="18515" y="30336"/>
                      <a:pt x="13244" y="34428"/>
                    </a:cubicBezTo>
                  </a:path>
                  <a:path w="21600" h="34428" stroke="0" extrusionOk="0">
                    <a:moveTo>
                      <a:pt x="12845" y="0"/>
                    </a:moveTo>
                    <a:cubicBezTo>
                      <a:pt x="18351" y="4073"/>
                      <a:pt x="21600" y="10516"/>
                      <a:pt x="21600" y="17365"/>
                    </a:cubicBezTo>
                    <a:cubicBezTo>
                      <a:pt x="21600" y="24038"/>
                      <a:pt x="18515" y="30336"/>
                      <a:pt x="13244" y="34428"/>
                    </a:cubicBezTo>
                    <a:lnTo>
                      <a:pt x="0" y="17365"/>
                    </a:lnTo>
                    <a:lnTo>
                      <a:pt x="12845" y="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003" name="WordArt 36"/>
            <p:cNvSpPr>
              <a:spLocks noChangeArrowheads="1" noChangeShapeType="1" noTextEdit="1"/>
            </p:cNvSpPr>
            <p:nvPr/>
          </p:nvSpPr>
          <p:spPr bwMode="auto">
            <a:xfrm>
              <a:off x="2592" y="2068"/>
              <a:ext cx="240" cy="23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chemeClr val="tx1"/>
                  </a:solidFill>
                  <a:latin typeface="Symbol" panose="05050102010706020507" pitchFamily="18" charset="2"/>
                </a:rPr>
                <a:t>l</a:t>
              </a:r>
            </a:p>
          </p:txBody>
        </p:sp>
      </p:grpSp>
      <p:grpSp>
        <p:nvGrpSpPr>
          <p:cNvPr id="37" name="Group 37"/>
          <p:cNvGrpSpPr>
            <a:grpSpLocks/>
          </p:cNvGrpSpPr>
          <p:nvPr/>
        </p:nvGrpSpPr>
        <p:grpSpPr bwMode="auto">
          <a:xfrm>
            <a:off x="1252538" y="1196975"/>
            <a:ext cx="6248400" cy="2871788"/>
            <a:chOff x="912" y="1008"/>
            <a:chExt cx="3936" cy="1809"/>
          </a:xfrm>
        </p:grpSpPr>
        <p:sp>
          <p:nvSpPr>
            <p:cNvPr id="39991" name="Freeform 38"/>
            <p:cNvSpPr>
              <a:spLocks/>
            </p:cNvSpPr>
            <p:nvPr/>
          </p:nvSpPr>
          <p:spPr bwMode="auto">
            <a:xfrm>
              <a:off x="912" y="1008"/>
              <a:ext cx="3936" cy="1633"/>
            </a:xfrm>
            <a:custGeom>
              <a:avLst/>
              <a:gdLst>
                <a:gd name="T0" fmla="*/ 0 w 3936"/>
                <a:gd name="T1" fmla="*/ 36 h 1824"/>
                <a:gd name="T2" fmla="*/ 960 w 3936"/>
                <a:gd name="T3" fmla="*/ 36 h 1824"/>
                <a:gd name="T4" fmla="*/ 3936 w 3936"/>
                <a:gd name="T5" fmla="*/ 0 h 1824"/>
                <a:gd name="T6" fmla="*/ 3936 w 3936"/>
                <a:gd name="T7" fmla="*/ 47 h 1824"/>
                <a:gd name="T8" fmla="*/ 1056 w 3936"/>
                <a:gd name="T9" fmla="*/ 47 h 1824"/>
                <a:gd name="T10" fmla="*/ 0 w 3936"/>
                <a:gd name="T11" fmla="*/ 36 h 18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936" h="1824">
                  <a:moveTo>
                    <a:pt x="0" y="1392"/>
                  </a:moveTo>
                  <a:lnTo>
                    <a:pt x="960" y="1392"/>
                  </a:lnTo>
                  <a:lnTo>
                    <a:pt x="3936" y="0"/>
                  </a:lnTo>
                  <a:lnTo>
                    <a:pt x="3936" y="1824"/>
                  </a:lnTo>
                  <a:lnTo>
                    <a:pt x="1056" y="1824"/>
                  </a:lnTo>
                  <a:lnTo>
                    <a:pt x="0" y="1392"/>
                  </a:lnTo>
                  <a:close/>
                </a:path>
              </a:pathLst>
            </a:custGeom>
            <a:solidFill>
              <a:srgbClr val="FFFF00">
                <a:alpha val="50195"/>
              </a:srgbClr>
            </a:solidFill>
            <a:ln w="1905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92" name="Group 39"/>
            <p:cNvGrpSpPr>
              <a:grpSpLocks/>
            </p:cNvGrpSpPr>
            <p:nvPr/>
          </p:nvGrpSpPr>
          <p:grpSpPr bwMode="auto">
            <a:xfrm>
              <a:off x="3840" y="1595"/>
              <a:ext cx="288" cy="215"/>
              <a:chOff x="2832" y="1008"/>
              <a:chExt cx="288" cy="240"/>
            </a:xfrm>
          </p:grpSpPr>
          <p:sp>
            <p:nvSpPr>
              <p:cNvPr id="39998" name="WordArt 4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24" y="1152"/>
                <a:ext cx="96" cy="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39999" name="WordArt 4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32" y="1008"/>
                <a:ext cx="240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W</a:t>
                </a:r>
              </a:p>
            </p:txBody>
          </p:sp>
        </p:grpSp>
        <p:grpSp>
          <p:nvGrpSpPr>
            <p:cNvPr id="39993" name="Group 42"/>
            <p:cNvGrpSpPr>
              <a:grpSpLocks/>
            </p:cNvGrpSpPr>
            <p:nvPr/>
          </p:nvGrpSpPr>
          <p:grpSpPr bwMode="auto">
            <a:xfrm rot="-868640">
              <a:off x="3744" y="1294"/>
              <a:ext cx="863" cy="1523"/>
              <a:chOff x="3887" y="1774"/>
              <a:chExt cx="863" cy="1701"/>
            </a:xfrm>
          </p:grpSpPr>
          <p:sp>
            <p:nvSpPr>
              <p:cNvPr id="39994" name="Arc 43"/>
              <p:cNvSpPr>
                <a:spLocks/>
              </p:cNvSpPr>
              <p:nvPr/>
            </p:nvSpPr>
            <p:spPr bwMode="auto">
              <a:xfrm rot="-14336">
                <a:off x="3887" y="1841"/>
                <a:ext cx="576" cy="1536"/>
              </a:xfrm>
              <a:custGeom>
                <a:avLst/>
                <a:gdLst>
                  <a:gd name="T0" fmla="*/ 0 w 21600"/>
                  <a:gd name="T1" fmla="*/ 0 h 31134"/>
                  <a:gd name="T2" fmla="*/ 0 w 21600"/>
                  <a:gd name="T3" fmla="*/ 0 h 31134"/>
                  <a:gd name="T4" fmla="*/ 0 w 21600"/>
                  <a:gd name="T5" fmla="*/ 0 h 3113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31134" fill="none" extrusionOk="0">
                    <a:moveTo>
                      <a:pt x="14469" y="0"/>
                    </a:moveTo>
                    <a:cubicBezTo>
                      <a:pt x="19009" y="4095"/>
                      <a:pt x="21600" y="9923"/>
                      <a:pt x="21600" y="16037"/>
                    </a:cubicBezTo>
                    <a:cubicBezTo>
                      <a:pt x="21600" y="21679"/>
                      <a:pt x="19391" y="27098"/>
                      <a:pt x="15447" y="31133"/>
                    </a:cubicBezTo>
                  </a:path>
                  <a:path w="21600" h="31134" stroke="0" extrusionOk="0">
                    <a:moveTo>
                      <a:pt x="14469" y="0"/>
                    </a:moveTo>
                    <a:cubicBezTo>
                      <a:pt x="19009" y="4095"/>
                      <a:pt x="21600" y="9923"/>
                      <a:pt x="21600" y="16037"/>
                    </a:cubicBezTo>
                    <a:cubicBezTo>
                      <a:pt x="21600" y="21679"/>
                      <a:pt x="19391" y="27098"/>
                      <a:pt x="15447" y="31133"/>
                    </a:cubicBezTo>
                    <a:lnTo>
                      <a:pt x="0" y="16037"/>
                    </a:lnTo>
                    <a:lnTo>
                      <a:pt x="14469" y="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95" name="Arc 44"/>
              <p:cNvSpPr>
                <a:spLocks/>
              </p:cNvSpPr>
              <p:nvPr/>
            </p:nvSpPr>
            <p:spPr bwMode="auto">
              <a:xfrm rot="-14336">
                <a:off x="4030" y="1809"/>
                <a:ext cx="528" cy="1605"/>
              </a:xfrm>
              <a:custGeom>
                <a:avLst/>
                <a:gdLst>
                  <a:gd name="T0" fmla="*/ 0 w 21600"/>
                  <a:gd name="T1" fmla="*/ 0 h 32475"/>
                  <a:gd name="T2" fmla="*/ 0 w 21600"/>
                  <a:gd name="T3" fmla="*/ 0 h 32475"/>
                  <a:gd name="T4" fmla="*/ 0 w 21600"/>
                  <a:gd name="T5" fmla="*/ 0 h 3247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32475" fill="none" extrusionOk="0">
                    <a:moveTo>
                      <a:pt x="13767" y="-1"/>
                    </a:moveTo>
                    <a:cubicBezTo>
                      <a:pt x="18728" y="4103"/>
                      <a:pt x="21600" y="10205"/>
                      <a:pt x="21600" y="16644"/>
                    </a:cubicBezTo>
                    <a:cubicBezTo>
                      <a:pt x="21600" y="22651"/>
                      <a:pt x="19098" y="28387"/>
                      <a:pt x="14694" y="32474"/>
                    </a:cubicBezTo>
                  </a:path>
                  <a:path w="21600" h="32475" stroke="0" extrusionOk="0">
                    <a:moveTo>
                      <a:pt x="13767" y="-1"/>
                    </a:moveTo>
                    <a:cubicBezTo>
                      <a:pt x="18728" y="4103"/>
                      <a:pt x="21600" y="10205"/>
                      <a:pt x="21600" y="16644"/>
                    </a:cubicBezTo>
                    <a:cubicBezTo>
                      <a:pt x="21600" y="22651"/>
                      <a:pt x="19098" y="28387"/>
                      <a:pt x="14694" y="32474"/>
                    </a:cubicBezTo>
                    <a:lnTo>
                      <a:pt x="0" y="16644"/>
                    </a:lnTo>
                    <a:lnTo>
                      <a:pt x="13767" y="-1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96" name="Arc 45"/>
              <p:cNvSpPr>
                <a:spLocks/>
              </p:cNvSpPr>
              <p:nvPr/>
            </p:nvSpPr>
            <p:spPr bwMode="auto">
              <a:xfrm rot="-14336">
                <a:off x="4175" y="1788"/>
                <a:ext cx="478" cy="1649"/>
              </a:xfrm>
              <a:custGeom>
                <a:avLst/>
                <a:gdLst>
                  <a:gd name="T0" fmla="*/ 0 w 21600"/>
                  <a:gd name="T1" fmla="*/ 0 h 33370"/>
                  <a:gd name="T2" fmla="*/ 0 w 21600"/>
                  <a:gd name="T3" fmla="*/ 0 h 33370"/>
                  <a:gd name="T4" fmla="*/ 0 w 21600"/>
                  <a:gd name="T5" fmla="*/ 0 h 3337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33370" fill="none" extrusionOk="0">
                    <a:moveTo>
                      <a:pt x="13232" y="0"/>
                    </a:moveTo>
                    <a:cubicBezTo>
                      <a:pt x="18511" y="4091"/>
                      <a:pt x="21600" y="10393"/>
                      <a:pt x="21600" y="17072"/>
                    </a:cubicBezTo>
                    <a:cubicBezTo>
                      <a:pt x="21600" y="23322"/>
                      <a:pt x="18892" y="29267"/>
                      <a:pt x="14175" y="33369"/>
                    </a:cubicBezTo>
                  </a:path>
                  <a:path w="21600" h="33370" stroke="0" extrusionOk="0">
                    <a:moveTo>
                      <a:pt x="13232" y="0"/>
                    </a:moveTo>
                    <a:cubicBezTo>
                      <a:pt x="18511" y="4091"/>
                      <a:pt x="21600" y="10393"/>
                      <a:pt x="21600" y="17072"/>
                    </a:cubicBezTo>
                    <a:cubicBezTo>
                      <a:pt x="21600" y="23322"/>
                      <a:pt x="18892" y="29267"/>
                      <a:pt x="14175" y="33369"/>
                    </a:cubicBezTo>
                    <a:lnTo>
                      <a:pt x="0" y="17072"/>
                    </a:lnTo>
                    <a:lnTo>
                      <a:pt x="13232" y="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97" name="Arc 46"/>
              <p:cNvSpPr>
                <a:spLocks/>
              </p:cNvSpPr>
              <p:nvPr/>
            </p:nvSpPr>
            <p:spPr bwMode="auto">
              <a:xfrm rot="-14336">
                <a:off x="4317" y="1774"/>
                <a:ext cx="433" cy="1701"/>
              </a:xfrm>
              <a:custGeom>
                <a:avLst/>
                <a:gdLst>
                  <a:gd name="T0" fmla="*/ 0 w 21600"/>
                  <a:gd name="T1" fmla="*/ 0 h 34428"/>
                  <a:gd name="T2" fmla="*/ 0 w 21600"/>
                  <a:gd name="T3" fmla="*/ 0 h 34428"/>
                  <a:gd name="T4" fmla="*/ 0 w 21600"/>
                  <a:gd name="T5" fmla="*/ 0 h 3442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34428" fill="none" extrusionOk="0">
                    <a:moveTo>
                      <a:pt x="12845" y="0"/>
                    </a:moveTo>
                    <a:cubicBezTo>
                      <a:pt x="18351" y="4073"/>
                      <a:pt x="21600" y="10516"/>
                      <a:pt x="21600" y="17365"/>
                    </a:cubicBezTo>
                    <a:cubicBezTo>
                      <a:pt x="21600" y="24038"/>
                      <a:pt x="18515" y="30336"/>
                      <a:pt x="13244" y="34428"/>
                    </a:cubicBezTo>
                  </a:path>
                  <a:path w="21600" h="34428" stroke="0" extrusionOk="0">
                    <a:moveTo>
                      <a:pt x="12845" y="0"/>
                    </a:moveTo>
                    <a:cubicBezTo>
                      <a:pt x="18351" y="4073"/>
                      <a:pt x="21600" y="10516"/>
                      <a:pt x="21600" y="17365"/>
                    </a:cubicBezTo>
                    <a:cubicBezTo>
                      <a:pt x="21600" y="24038"/>
                      <a:pt x="18515" y="30336"/>
                      <a:pt x="13244" y="34428"/>
                    </a:cubicBezTo>
                    <a:lnTo>
                      <a:pt x="0" y="17365"/>
                    </a:lnTo>
                    <a:lnTo>
                      <a:pt x="12845" y="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 47"/>
          <p:cNvSpPr>
            <a:spLocks/>
          </p:cNvSpPr>
          <p:nvPr/>
        </p:nvSpPr>
        <p:spPr bwMode="auto">
          <a:xfrm>
            <a:off x="2700338" y="2128838"/>
            <a:ext cx="304800" cy="2046287"/>
          </a:xfrm>
          <a:custGeom>
            <a:avLst/>
            <a:gdLst>
              <a:gd name="T0" fmla="*/ 2147483646 w 192"/>
              <a:gd name="T1" fmla="*/ 0 h 1440"/>
              <a:gd name="T2" fmla="*/ 0 w 192"/>
              <a:gd name="T3" fmla="*/ 2147483646 h 1440"/>
              <a:gd name="T4" fmla="*/ 2147483646 w 192"/>
              <a:gd name="T5" fmla="*/ 2147483646 h 1440"/>
              <a:gd name="T6" fmla="*/ 2147483646 w 192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2" h="1440">
                <a:moveTo>
                  <a:pt x="192" y="0"/>
                </a:moveTo>
                <a:lnTo>
                  <a:pt x="0" y="720"/>
                </a:lnTo>
                <a:lnTo>
                  <a:pt x="192" y="1440"/>
                </a:lnTo>
                <a:lnTo>
                  <a:pt x="192" y="0"/>
                </a:lnTo>
                <a:close/>
              </a:path>
            </a:pathLst>
          </a:custGeom>
          <a:solidFill>
            <a:srgbClr val="3399FF"/>
          </a:solidFill>
          <a:ln w="28575" cmpd="sng">
            <a:solidFill>
              <a:srgbClr val="66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8" name="Group 48"/>
          <p:cNvGrpSpPr>
            <a:grpSpLocks/>
          </p:cNvGrpSpPr>
          <p:nvPr/>
        </p:nvGrpSpPr>
        <p:grpSpPr bwMode="auto">
          <a:xfrm>
            <a:off x="795338" y="2401888"/>
            <a:ext cx="2133600" cy="1568450"/>
            <a:chOff x="624" y="1767"/>
            <a:chExt cx="1344" cy="988"/>
          </a:xfrm>
        </p:grpSpPr>
        <p:grpSp>
          <p:nvGrpSpPr>
            <p:cNvPr id="39979" name="Group 49"/>
            <p:cNvGrpSpPr>
              <a:grpSpLocks/>
            </p:cNvGrpSpPr>
            <p:nvPr/>
          </p:nvGrpSpPr>
          <p:grpSpPr bwMode="auto">
            <a:xfrm>
              <a:off x="624" y="1767"/>
              <a:ext cx="336" cy="172"/>
              <a:chOff x="240" y="1680"/>
              <a:chExt cx="336" cy="192"/>
            </a:xfrm>
          </p:grpSpPr>
          <p:sp>
            <p:nvSpPr>
              <p:cNvPr id="39988" name="WordArt 50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0" y="1680"/>
                <a:ext cx="144" cy="18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952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39989" name="Oval 51"/>
              <p:cNvSpPr>
                <a:spLocks noChangeArrowheads="1"/>
              </p:cNvSpPr>
              <p:nvPr/>
            </p:nvSpPr>
            <p:spPr bwMode="auto">
              <a:xfrm>
                <a:off x="480" y="172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90" name="WordArt 5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" y="1776"/>
                <a:ext cx="60" cy="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952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1</a:t>
                </a:r>
              </a:p>
            </p:txBody>
          </p:sp>
        </p:grpSp>
        <p:sp>
          <p:nvSpPr>
            <p:cNvPr id="39980" name="Line 53"/>
            <p:cNvSpPr>
              <a:spLocks noChangeShapeType="1"/>
            </p:cNvSpPr>
            <p:nvPr/>
          </p:nvSpPr>
          <p:spPr bwMode="auto">
            <a:xfrm>
              <a:off x="912" y="1853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1" name="Line 54"/>
            <p:cNvSpPr>
              <a:spLocks noChangeShapeType="1"/>
            </p:cNvSpPr>
            <p:nvPr/>
          </p:nvSpPr>
          <p:spPr bwMode="auto">
            <a:xfrm>
              <a:off x="912" y="1853"/>
              <a:ext cx="912" cy="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2" name="Line 55"/>
            <p:cNvSpPr>
              <a:spLocks noChangeShapeType="1"/>
            </p:cNvSpPr>
            <p:nvPr/>
          </p:nvSpPr>
          <p:spPr bwMode="auto">
            <a:xfrm>
              <a:off x="912" y="262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3" name="Line 56"/>
            <p:cNvSpPr>
              <a:spLocks noChangeShapeType="1"/>
            </p:cNvSpPr>
            <p:nvPr/>
          </p:nvSpPr>
          <p:spPr bwMode="auto">
            <a:xfrm flipV="1">
              <a:off x="912" y="2240"/>
              <a:ext cx="960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84" name="Group 57"/>
            <p:cNvGrpSpPr>
              <a:grpSpLocks/>
            </p:cNvGrpSpPr>
            <p:nvPr/>
          </p:nvGrpSpPr>
          <p:grpSpPr bwMode="auto">
            <a:xfrm>
              <a:off x="624" y="2540"/>
              <a:ext cx="336" cy="215"/>
              <a:chOff x="240" y="2544"/>
              <a:chExt cx="336" cy="240"/>
            </a:xfrm>
          </p:grpSpPr>
          <p:sp>
            <p:nvSpPr>
              <p:cNvPr id="39985" name="WordArt 5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0" y="2544"/>
                <a:ext cx="144" cy="18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952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39986" name="Oval 59"/>
              <p:cNvSpPr>
                <a:spLocks noChangeArrowheads="1"/>
              </p:cNvSpPr>
              <p:nvPr/>
            </p:nvSpPr>
            <p:spPr bwMode="auto">
              <a:xfrm>
                <a:off x="480" y="259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87" name="WordArt 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" y="2688"/>
                <a:ext cx="60" cy="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952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2</a:t>
                </a:r>
              </a:p>
            </p:txBody>
          </p:sp>
        </p:grpSp>
      </p:grpSp>
      <p:sp>
        <p:nvSpPr>
          <p:cNvPr id="61" name="Freeform 61"/>
          <p:cNvSpPr>
            <a:spLocks/>
          </p:cNvSpPr>
          <p:nvPr/>
        </p:nvSpPr>
        <p:spPr bwMode="auto">
          <a:xfrm>
            <a:off x="1252538" y="2873375"/>
            <a:ext cx="1447800" cy="609600"/>
          </a:xfrm>
          <a:custGeom>
            <a:avLst/>
            <a:gdLst>
              <a:gd name="T0" fmla="*/ 0 w 912"/>
              <a:gd name="T1" fmla="*/ 2147483646 h 384"/>
              <a:gd name="T2" fmla="*/ 2147483646 w 912"/>
              <a:gd name="T3" fmla="*/ 0 h 384"/>
              <a:gd name="T4" fmla="*/ 2147483646 w 912"/>
              <a:gd name="T5" fmla="*/ 2147483646 h 384"/>
              <a:gd name="T6" fmla="*/ 2147483646 w 912"/>
              <a:gd name="T7" fmla="*/ 2147483646 h 384"/>
              <a:gd name="T8" fmla="*/ 0 w 912"/>
              <a:gd name="T9" fmla="*/ 2147483646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2" h="384">
                <a:moveTo>
                  <a:pt x="0" y="192"/>
                </a:moveTo>
                <a:lnTo>
                  <a:pt x="528" y="0"/>
                </a:lnTo>
                <a:lnTo>
                  <a:pt x="912" y="192"/>
                </a:lnTo>
                <a:lnTo>
                  <a:pt x="480" y="384"/>
                </a:lnTo>
                <a:lnTo>
                  <a:pt x="0" y="192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 w="9525">
            <a:solidFill>
              <a:schemeClr val="bg1">
                <a:alpha val="50195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2" name="Group 62"/>
          <p:cNvGrpSpPr>
            <a:grpSpLocks/>
          </p:cNvGrpSpPr>
          <p:nvPr/>
        </p:nvGrpSpPr>
        <p:grpSpPr bwMode="auto">
          <a:xfrm>
            <a:off x="1252538" y="2568575"/>
            <a:ext cx="1600200" cy="1219200"/>
            <a:chOff x="912" y="1872"/>
            <a:chExt cx="1008" cy="768"/>
          </a:xfrm>
        </p:grpSpPr>
        <p:sp>
          <p:nvSpPr>
            <p:cNvPr id="39977" name="Freeform 63"/>
            <p:cNvSpPr>
              <a:spLocks/>
            </p:cNvSpPr>
            <p:nvPr/>
          </p:nvSpPr>
          <p:spPr bwMode="auto">
            <a:xfrm>
              <a:off x="912" y="1872"/>
              <a:ext cx="1008" cy="192"/>
            </a:xfrm>
            <a:custGeom>
              <a:avLst/>
              <a:gdLst>
                <a:gd name="T0" fmla="*/ 0 w 1008"/>
                <a:gd name="T1" fmla="*/ 0 h 192"/>
                <a:gd name="T2" fmla="*/ 1008 w 1008"/>
                <a:gd name="T3" fmla="*/ 0 h 192"/>
                <a:gd name="T4" fmla="*/ 480 w 1008"/>
                <a:gd name="T5" fmla="*/ 192 h 192"/>
                <a:gd name="T6" fmla="*/ 0 w 1008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8" h="192">
                  <a:moveTo>
                    <a:pt x="0" y="0"/>
                  </a:moveTo>
                  <a:lnTo>
                    <a:pt x="1008" y="0"/>
                  </a:lnTo>
                  <a:lnTo>
                    <a:pt x="480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>
                <a:alpha val="50195"/>
              </a:srgbClr>
            </a:solidFill>
            <a:ln w="9525">
              <a:solidFill>
                <a:srgbClr val="FFFF00">
                  <a:alpha val="50195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8" name="Freeform 64"/>
            <p:cNvSpPr>
              <a:spLocks/>
            </p:cNvSpPr>
            <p:nvPr/>
          </p:nvSpPr>
          <p:spPr bwMode="auto">
            <a:xfrm>
              <a:off x="912" y="2448"/>
              <a:ext cx="1008" cy="192"/>
            </a:xfrm>
            <a:custGeom>
              <a:avLst/>
              <a:gdLst>
                <a:gd name="T0" fmla="*/ 0 w 1008"/>
                <a:gd name="T1" fmla="*/ 192 h 192"/>
                <a:gd name="T2" fmla="*/ 480 w 1008"/>
                <a:gd name="T3" fmla="*/ 0 h 192"/>
                <a:gd name="T4" fmla="*/ 1008 w 1008"/>
                <a:gd name="T5" fmla="*/ 192 h 192"/>
                <a:gd name="T6" fmla="*/ 0 w 1008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480" y="0"/>
                  </a:lnTo>
                  <a:lnTo>
                    <a:pt x="1008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FFFF00">
                <a:alpha val="50195"/>
              </a:srgbClr>
            </a:solidFill>
            <a:ln w="9525">
              <a:solidFill>
                <a:srgbClr val="FFFF00">
                  <a:alpha val="50195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65"/>
          <p:cNvGrpSpPr>
            <a:grpSpLocks/>
          </p:cNvGrpSpPr>
          <p:nvPr/>
        </p:nvGrpSpPr>
        <p:grpSpPr bwMode="auto">
          <a:xfrm>
            <a:off x="7653338" y="2644775"/>
            <a:ext cx="990600" cy="2667000"/>
            <a:chOff x="4944" y="1920"/>
            <a:chExt cx="624" cy="1680"/>
          </a:xfrm>
        </p:grpSpPr>
        <p:sp>
          <p:nvSpPr>
            <p:cNvPr id="39962" name="Line 66"/>
            <p:cNvSpPr>
              <a:spLocks noChangeShapeType="1"/>
            </p:cNvSpPr>
            <p:nvPr/>
          </p:nvSpPr>
          <p:spPr bwMode="auto">
            <a:xfrm>
              <a:off x="5376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3" name="Line 67"/>
            <p:cNvSpPr>
              <a:spLocks noChangeShapeType="1"/>
            </p:cNvSpPr>
            <p:nvPr/>
          </p:nvSpPr>
          <p:spPr bwMode="auto">
            <a:xfrm>
              <a:off x="5376" y="220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4" name="Line 68"/>
            <p:cNvSpPr>
              <a:spLocks noChangeShapeType="1"/>
            </p:cNvSpPr>
            <p:nvPr/>
          </p:nvSpPr>
          <p:spPr bwMode="auto">
            <a:xfrm>
              <a:off x="5472" y="192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5" name="Line 69"/>
            <p:cNvSpPr>
              <a:spLocks noChangeShapeType="1"/>
            </p:cNvSpPr>
            <p:nvPr/>
          </p:nvSpPr>
          <p:spPr bwMode="auto">
            <a:xfrm>
              <a:off x="5472" y="2208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66" name="Group 70"/>
            <p:cNvGrpSpPr>
              <a:grpSpLocks/>
            </p:cNvGrpSpPr>
            <p:nvPr/>
          </p:nvGrpSpPr>
          <p:grpSpPr bwMode="auto">
            <a:xfrm>
              <a:off x="4944" y="2688"/>
              <a:ext cx="624" cy="912"/>
              <a:chOff x="4848" y="2640"/>
              <a:chExt cx="768" cy="912"/>
            </a:xfrm>
          </p:grpSpPr>
          <p:sp>
            <p:nvSpPr>
              <p:cNvPr id="39967" name="Rectangle 71"/>
              <p:cNvSpPr>
                <a:spLocks noChangeArrowheads="1"/>
              </p:cNvSpPr>
              <p:nvPr/>
            </p:nvSpPr>
            <p:spPr bwMode="auto">
              <a:xfrm>
                <a:off x="4848" y="2640"/>
                <a:ext cx="768" cy="91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FFFF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68" name="WordArt 72"/>
              <p:cNvSpPr>
                <a:spLocks noChangeArrowheads="1" noChangeShapeType="1" noTextEdit="1"/>
              </p:cNvSpPr>
              <p:nvPr/>
            </p:nvSpPr>
            <p:spPr bwMode="auto">
              <a:xfrm>
                <a:off x="5280" y="3072"/>
                <a:ext cx="192" cy="2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Symbol" panose="05050102010706020507" pitchFamily="18" charset="2"/>
                  </a:rPr>
                  <a:t>l</a:t>
                </a:r>
              </a:p>
            </p:txBody>
          </p:sp>
          <p:sp>
            <p:nvSpPr>
              <p:cNvPr id="39969" name="WordArt 73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88" y="3216"/>
                <a:ext cx="144" cy="18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d</a:t>
                </a:r>
              </a:p>
            </p:txBody>
          </p:sp>
          <p:grpSp>
            <p:nvGrpSpPr>
              <p:cNvPr id="39970" name="Group 74"/>
              <p:cNvGrpSpPr>
                <a:grpSpLocks/>
              </p:cNvGrpSpPr>
              <p:nvPr/>
            </p:nvGrpSpPr>
            <p:grpSpPr bwMode="auto">
              <a:xfrm>
                <a:off x="4992" y="2736"/>
                <a:ext cx="240" cy="144"/>
                <a:chOff x="3168" y="3552"/>
                <a:chExt cx="432" cy="240"/>
              </a:xfrm>
            </p:grpSpPr>
            <p:sp>
              <p:nvSpPr>
                <p:cNvPr id="39975" name="WordArt 7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360" y="3552"/>
                  <a:ext cx="240" cy="24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Bookman Old Style" panose="02050604050505020204" pitchFamily="18" charset="0"/>
                    </a:rPr>
                    <a:t>x</a:t>
                  </a:r>
                </a:p>
              </p:txBody>
            </p:sp>
            <p:sp>
              <p:nvSpPr>
                <p:cNvPr id="39976" name="WordArt 7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168" y="3552"/>
                  <a:ext cx="189" cy="21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Wingdings 3" panose="05040102010807070707" pitchFamily="18" charset="2"/>
                    </a:rPr>
                    <a:t>r</a:t>
                  </a:r>
                </a:p>
              </p:txBody>
            </p:sp>
          </p:grpSp>
          <p:sp>
            <p:nvSpPr>
              <p:cNvPr id="39971" name="WordArt 77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88" y="2976"/>
                <a:ext cx="144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39972" name="Line 78"/>
              <p:cNvSpPr>
                <a:spLocks noChangeShapeType="1"/>
              </p:cNvSpPr>
              <p:nvPr/>
            </p:nvSpPr>
            <p:spPr bwMode="auto">
              <a:xfrm>
                <a:off x="5280" y="278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73" name="Line 79"/>
              <p:cNvSpPr>
                <a:spLocks noChangeShapeType="1"/>
              </p:cNvSpPr>
              <p:nvPr/>
            </p:nvSpPr>
            <p:spPr bwMode="auto">
              <a:xfrm>
                <a:off x="5280" y="283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74" name="Line 80"/>
              <p:cNvSpPr>
                <a:spLocks noChangeShapeType="1"/>
              </p:cNvSpPr>
              <p:nvPr/>
            </p:nvSpPr>
            <p:spPr bwMode="auto">
              <a:xfrm>
                <a:off x="5040" y="3168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1" name="Group 81"/>
          <p:cNvGrpSpPr>
            <a:grpSpLocks/>
          </p:cNvGrpSpPr>
          <p:nvPr/>
        </p:nvGrpSpPr>
        <p:grpSpPr bwMode="auto">
          <a:xfrm>
            <a:off x="414338" y="2568575"/>
            <a:ext cx="7086600" cy="3124200"/>
            <a:chOff x="384" y="1872"/>
            <a:chExt cx="4464" cy="1968"/>
          </a:xfrm>
        </p:grpSpPr>
        <p:grpSp>
          <p:nvGrpSpPr>
            <p:cNvPr id="39951" name="Group 82"/>
            <p:cNvGrpSpPr>
              <a:grpSpLocks/>
            </p:cNvGrpSpPr>
            <p:nvPr/>
          </p:nvGrpSpPr>
          <p:grpSpPr bwMode="auto">
            <a:xfrm>
              <a:off x="960" y="3360"/>
              <a:ext cx="3888" cy="480"/>
              <a:chOff x="960" y="3360"/>
              <a:chExt cx="3888" cy="480"/>
            </a:xfrm>
          </p:grpSpPr>
          <p:sp>
            <p:nvSpPr>
              <p:cNvPr id="39958" name="Line 83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9" name="Line 84"/>
              <p:cNvSpPr>
                <a:spLocks noChangeShapeType="1"/>
              </p:cNvSpPr>
              <p:nvPr/>
            </p:nvSpPr>
            <p:spPr bwMode="auto">
              <a:xfrm>
                <a:off x="960" y="3648"/>
                <a:ext cx="14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60" name="Line 85"/>
              <p:cNvSpPr>
                <a:spLocks noChangeShapeType="1"/>
              </p:cNvSpPr>
              <p:nvPr/>
            </p:nvSpPr>
            <p:spPr bwMode="auto">
              <a:xfrm>
                <a:off x="3408" y="3600"/>
                <a:ext cx="14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61" name="WordArt 8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32" y="3504"/>
                <a:ext cx="117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D</a:t>
                </a:r>
              </a:p>
            </p:txBody>
          </p:sp>
        </p:grpSp>
        <p:grpSp>
          <p:nvGrpSpPr>
            <p:cNvPr id="39952" name="Group 87"/>
            <p:cNvGrpSpPr>
              <a:grpSpLocks/>
            </p:cNvGrpSpPr>
            <p:nvPr/>
          </p:nvGrpSpPr>
          <p:grpSpPr bwMode="auto">
            <a:xfrm>
              <a:off x="384" y="1872"/>
              <a:ext cx="144" cy="768"/>
              <a:chOff x="384" y="1872"/>
              <a:chExt cx="144" cy="768"/>
            </a:xfrm>
          </p:grpSpPr>
          <p:sp>
            <p:nvSpPr>
              <p:cNvPr id="39953" name="Line 88"/>
              <p:cNvSpPr>
                <a:spLocks noChangeShapeType="1"/>
              </p:cNvSpPr>
              <p:nvPr/>
            </p:nvSpPr>
            <p:spPr bwMode="auto">
              <a:xfrm>
                <a:off x="384" y="187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4" name="Line 89"/>
              <p:cNvSpPr>
                <a:spLocks noChangeShapeType="1"/>
              </p:cNvSpPr>
              <p:nvPr/>
            </p:nvSpPr>
            <p:spPr bwMode="auto">
              <a:xfrm>
                <a:off x="384" y="264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5" name="Line 90"/>
              <p:cNvSpPr>
                <a:spLocks noChangeShapeType="1"/>
              </p:cNvSpPr>
              <p:nvPr/>
            </p:nvSpPr>
            <p:spPr bwMode="auto">
              <a:xfrm>
                <a:off x="432" y="187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6" name="Line 91"/>
              <p:cNvSpPr>
                <a:spLocks noChangeShapeType="1"/>
              </p:cNvSpPr>
              <p:nvPr/>
            </p:nvSpPr>
            <p:spPr bwMode="auto">
              <a:xfrm>
                <a:off x="432" y="240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7" name="WordArt 9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" y="2160"/>
                <a:ext cx="117" cy="18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d</a:t>
                </a:r>
              </a:p>
            </p:txBody>
          </p:sp>
        </p:grpSp>
      </p:grpSp>
      <p:sp>
        <p:nvSpPr>
          <p:cNvPr id="93" name="Freeform 93"/>
          <p:cNvSpPr>
            <a:spLocks/>
          </p:cNvSpPr>
          <p:nvPr/>
        </p:nvSpPr>
        <p:spPr bwMode="auto">
          <a:xfrm>
            <a:off x="2700338" y="2492375"/>
            <a:ext cx="4800600" cy="1295400"/>
          </a:xfrm>
          <a:custGeom>
            <a:avLst/>
            <a:gdLst>
              <a:gd name="T0" fmla="*/ 0 w 3024"/>
              <a:gd name="T1" fmla="*/ 2147483646 h 816"/>
              <a:gd name="T2" fmla="*/ 2147483646 w 3024"/>
              <a:gd name="T3" fmla="*/ 0 h 816"/>
              <a:gd name="T4" fmla="*/ 2147483646 w 3024"/>
              <a:gd name="T5" fmla="*/ 0 h 816"/>
              <a:gd name="T6" fmla="*/ 2147483646 w 3024"/>
              <a:gd name="T7" fmla="*/ 2147483646 h 816"/>
              <a:gd name="T8" fmla="*/ 2147483646 w 3024"/>
              <a:gd name="T9" fmla="*/ 2147483646 h 816"/>
              <a:gd name="T10" fmla="*/ 0 w 3024"/>
              <a:gd name="T11" fmla="*/ 2147483646 h 8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24" h="816">
                <a:moveTo>
                  <a:pt x="0" y="432"/>
                </a:moveTo>
                <a:lnTo>
                  <a:pt x="1056" y="0"/>
                </a:lnTo>
                <a:lnTo>
                  <a:pt x="3024" y="0"/>
                </a:lnTo>
                <a:lnTo>
                  <a:pt x="3024" y="816"/>
                </a:lnTo>
                <a:lnTo>
                  <a:pt x="960" y="816"/>
                </a:lnTo>
                <a:lnTo>
                  <a:pt x="0" y="432"/>
                </a:lnTo>
                <a:close/>
              </a:path>
            </a:pathLst>
          </a:custGeom>
          <a:solidFill>
            <a:srgbClr val="FFCC00">
              <a:alpha val="50195"/>
            </a:srgbClr>
          </a:solidFill>
          <a:ln w="9525">
            <a:solidFill>
              <a:srgbClr val="FFFFCC">
                <a:alpha val="50195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矩形 1"/>
          <p:cNvSpPr>
            <a:spLocks noChangeArrowheads="1"/>
          </p:cNvSpPr>
          <p:nvPr/>
        </p:nvSpPr>
        <p:spPr bwMode="auto">
          <a:xfrm>
            <a:off x="188913" y="227013"/>
            <a:ext cx="5480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3.8 菲涅耳双棱镜分波面干涉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61" grpId="0" animBg="1"/>
      <p:bldP spid="9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0" y="620713"/>
            <a:ext cx="9144000" cy="6237287"/>
            <a:chOff x="392" y="603"/>
            <a:chExt cx="5075" cy="3418"/>
          </a:xfrm>
        </p:grpSpPr>
        <p:sp>
          <p:nvSpPr>
            <p:cNvPr id="40964" name="Rectangle 6"/>
            <p:cNvSpPr>
              <a:spLocks noChangeArrowheads="1"/>
            </p:cNvSpPr>
            <p:nvPr/>
          </p:nvSpPr>
          <p:spPr bwMode="auto">
            <a:xfrm>
              <a:off x="401" y="2345"/>
              <a:ext cx="2485" cy="16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pSp>
          <p:nvGrpSpPr>
            <p:cNvPr id="40965" name="Group 7"/>
            <p:cNvGrpSpPr>
              <a:grpSpLocks/>
            </p:cNvGrpSpPr>
            <p:nvPr/>
          </p:nvGrpSpPr>
          <p:grpSpPr bwMode="auto">
            <a:xfrm>
              <a:off x="593" y="2739"/>
              <a:ext cx="1882" cy="693"/>
              <a:chOff x="480" y="1008"/>
              <a:chExt cx="4320" cy="1796"/>
            </a:xfrm>
          </p:grpSpPr>
          <p:sp>
            <p:nvSpPr>
              <p:cNvPr id="41506" name="Freeform 8"/>
              <p:cNvSpPr>
                <a:spLocks/>
              </p:cNvSpPr>
              <p:nvPr/>
            </p:nvSpPr>
            <p:spPr bwMode="auto">
              <a:xfrm>
                <a:off x="480" y="1200"/>
                <a:ext cx="4320" cy="1584"/>
              </a:xfrm>
              <a:custGeom>
                <a:avLst/>
                <a:gdLst>
                  <a:gd name="T0" fmla="*/ 0 w 4320"/>
                  <a:gd name="T1" fmla="*/ 816 h 1584"/>
                  <a:gd name="T2" fmla="*/ 4320 w 4320"/>
                  <a:gd name="T3" fmla="*/ 0 h 1584"/>
                  <a:gd name="T4" fmla="*/ 4320 w 4320"/>
                  <a:gd name="T5" fmla="*/ 1584 h 1584"/>
                  <a:gd name="T6" fmla="*/ 0 w 4320"/>
                  <a:gd name="T7" fmla="*/ 816 h 158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320" h="1584">
                    <a:moveTo>
                      <a:pt x="0" y="816"/>
                    </a:moveTo>
                    <a:lnTo>
                      <a:pt x="4320" y="0"/>
                    </a:lnTo>
                    <a:lnTo>
                      <a:pt x="4320" y="1584"/>
                    </a:lnTo>
                    <a:lnTo>
                      <a:pt x="0" y="816"/>
                    </a:lnTo>
                    <a:close/>
                  </a:path>
                </a:pathLst>
              </a:custGeom>
              <a:solidFill>
                <a:srgbClr val="FFFF00">
                  <a:alpha val="50195"/>
                </a:srgbClr>
              </a:solidFill>
              <a:ln w="31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507" name="Group 9"/>
              <p:cNvGrpSpPr>
                <a:grpSpLocks/>
              </p:cNvGrpSpPr>
              <p:nvPr/>
            </p:nvGrpSpPr>
            <p:grpSpPr bwMode="auto">
              <a:xfrm>
                <a:off x="4224" y="1008"/>
                <a:ext cx="288" cy="192"/>
                <a:chOff x="2016" y="1008"/>
                <a:chExt cx="288" cy="192"/>
              </a:xfrm>
            </p:grpSpPr>
            <p:sp>
              <p:nvSpPr>
                <p:cNvPr id="41512" name="WordArt 1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56" y="1104"/>
                  <a:ext cx="48" cy="9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kern="10">
                      <a:ln w="3175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41513" name="WordArt 1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016" y="1008"/>
                  <a:ext cx="240" cy="19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kern="10">
                      <a:ln w="3175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宋体" panose="02010600030101010101" pitchFamily="2" charset="-122"/>
                    </a:rPr>
                    <a:t>W</a:t>
                  </a:r>
                </a:p>
              </p:txBody>
            </p:sp>
          </p:grpSp>
          <p:sp>
            <p:nvSpPr>
              <p:cNvPr id="41508" name="Arc 12"/>
              <p:cNvSpPr>
                <a:spLocks/>
              </p:cNvSpPr>
              <p:nvPr/>
            </p:nvSpPr>
            <p:spPr bwMode="auto">
              <a:xfrm rot="-14336">
                <a:off x="4223" y="1217"/>
                <a:ext cx="434" cy="1587"/>
              </a:xfrm>
              <a:custGeom>
                <a:avLst/>
                <a:gdLst>
                  <a:gd name="T0" fmla="*/ 0 w 21600"/>
                  <a:gd name="T1" fmla="*/ 0 h 32130"/>
                  <a:gd name="T2" fmla="*/ 0 w 21600"/>
                  <a:gd name="T3" fmla="*/ 0 h 32130"/>
                  <a:gd name="T4" fmla="*/ 0 w 21600"/>
                  <a:gd name="T5" fmla="*/ 0 h 3213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32130" fill="none" extrusionOk="0">
                    <a:moveTo>
                      <a:pt x="15477" y="-1"/>
                    </a:moveTo>
                    <a:cubicBezTo>
                      <a:pt x="19403" y="4032"/>
                      <a:pt x="21600" y="9438"/>
                      <a:pt x="21600" y="15067"/>
                    </a:cubicBezTo>
                    <a:cubicBezTo>
                      <a:pt x="21600" y="21740"/>
                      <a:pt x="18515" y="28038"/>
                      <a:pt x="13244" y="32130"/>
                    </a:cubicBezTo>
                  </a:path>
                  <a:path w="21600" h="32130" stroke="0" extrusionOk="0">
                    <a:moveTo>
                      <a:pt x="15477" y="-1"/>
                    </a:moveTo>
                    <a:cubicBezTo>
                      <a:pt x="19403" y="4032"/>
                      <a:pt x="21600" y="9438"/>
                      <a:pt x="21600" y="15067"/>
                    </a:cubicBezTo>
                    <a:cubicBezTo>
                      <a:pt x="21600" y="21740"/>
                      <a:pt x="18515" y="28038"/>
                      <a:pt x="13244" y="32130"/>
                    </a:cubicBezTo>
                    <a:lnTo>
                      <a:pt x="0" y="15067"/>
                    </a:lnTo>
                    <a:lnTo>
                      <a:pt x="15477" y="-1"/>
                    </a:lnTo>
                    <a:close/>
                  </a:path>
                </a:pathLst>
              </a:custGeom>
              <a:noFill/>
              <a:ln w="31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09" name="Arc 13"/>
              <p:cNvSpPr>
                <a:spLocks/>
              </p:cNvSpPr>
              <p:nvPr/>
            </p:nvSpPr>
            <p:spPr bwMode="auto">
              <a:xfrm rot="-14336">
                <a:off x="4080" y="1248"/>
                <a:ext cx="479" cy="1514"/>
              </a:xfrm>
              <a:custGeom>
                <a:avLst/>
                <a:gdLst>
                  <a:gd name="T0" fmla="*/ 0 w 21600"/>
                  <a:gd name="T1" fmla="*/ 0 h 30637"/>
                  <a:gd name="T2" fmla="*/ 0 w 21600"/>
                  <a:gd name="T3" fmla="*/ 0 h 30637"/>
                  <a:gd name="T4" fmla="*/ 0 w 21600"/>
                  <a:gd name="T5" fmla="*/ 0 h 3063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30637" fill="none" extrusionOk="0">
                    <a:moveTo>
                      <a:pt x="16154" y="-1"/>
                    </a:moveTo>
                    <a:cubicBezTo>
                      <a:pt x="19662" y="3952"/>
                      <a:pt x="21600" y="9054"/>
                      <a:pt x="21600" y="14339"/>
                    </a:cubicBezTo>
                    <a:cubicBezTo>
                      <a:pt x="21600" y="20589"/>
                      <a:pt x="18892" y="26534"/>
                      <a:pt x="14175" y="30636"/>
                    </a:cubicBezTo>
                  </a:path>
                  <a:path w="21600" h="30637" stroke="0" extrusionOk="0">
                    <a:moveTo>
                      <a:pt x="16154" y="-1"/>
                    </a:moveTo>
                    <a:cubicBezTo>
                      <a:pt x="19662" y="3952"/>
                      <a:pt x="21600" y="9054"/>
                      <a:pt x="21600" y="14339"/>
                    </a:cubicBezTo>
                    <a:cubicBezTo>
                      <a:pt x="21600" y="20589"/>
                      <a:pt x="18892" y="26534"/>
                      <a:pt x="14175" y="30636"/>
                    </a:cubicBezTo>
                    <a:lnTo>
                      <a:pt x="0" y="14339"/>
                    </a:lnTo>
                    <a:lnTo>
                      <a:pt x="16154" y="-1"/>
                    </a:lnTo>
                    <a:close/>
                  </a:path>
                </a:pathLst>
              </a:custGeom>
              <a:noFill/>
              <a:ln w="31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10" name="Arc 14"/>
              <p:cNvSpPr>
                <a:spLocks/>
              </p:cNvSpPr>
              <p:nvPr/>
            </p:nvSpPr>
            <p:spPr bwMode="auto">
              <a:xfrm rot="-14336">
                <a:off x="3936" y="1256"/>
                <a:ext cx="529" cy="1488"/>
              </a:xfrm>
              <a:custGeom>
                <a:avLst/>
                <a:gdLst>
                  <a:gd name="T0" fmla="*/ 0 w 21600"/>
                  <a:gd name="T1" fmla="*/ 0 h 30103"/>
                  <a:gd name="T2" fmla="*/ 0 w 21600"/>
                  <a:gd name="T3" fmla="*/ 0 h 30103"/>
                  <a:gd name="T4" fmla="*/ 0 w 21600"/>
                  <a:gd name="T5" fmla="*/ 0 h 3010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30103" fill="none" extrusionOk="0">
                    <a:moveTo>
                      <a:pt x="16213" y="-1"/>
                    </a:moveTo>
                    <a:cubicBezTo>
                      <a:pt x="19684" y="3943"/>
                      <a:pt x="21600" y="9017"/>
                      <a:pt x="21600" y="14272"/>
                    </a:cubicBezTo>
                    <a:cubicBezTo>
                      <a:pt x="21600" y="20279"/>
                      <a:pt x="19098" y="26015"/>
                      <a:pt x="14694" y="30102"/>
                    </a:cubicBezTo>
                  </a:path>
                  <a:path w="21600" h="30103" stroke="0" extrusionOk="0">
                    <a:moveTo>
                      <a:pt x="16213" y="-1"/>
                    </a:moveTo>
                    <a:cubicBezTo>
                      <a:pt x="19684" y="3943"/>
                      <a:pt x="21600" y="9017"/>
                      <a:pt x="21600" y="14272"/>
                    </a:cubicBezTo>
                    <a:cubicBezTo>
                      <a:pt x="21600" y="20279"/>
                      <a:pt x="19098" y="26015"/>
                      <a:pt x="14694" y="30102"/>
                    </a:cubicBezTo>
                    <a:lnTo>
                      <a:pt x="0" y="14272"/>
                    </a:lnTo>
                    <a:lnTo>
                      <a:pt x="16213" y="-1"/>
                    </a:lnTo>
                    <a:close/>
                  </a:path>
                </a:pathLst>
              </a:custGeom>
              <a:noFill/>
              <a:ln w="31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11" name="Arc 15"/>
              <p:cNvSpPr>
                <a:spLocks/>
              </p:cNvSpPr>
              <p:nvPr/>
            </p:nvSpPr>
            <p:spPr bwMode="auto">
              <a:xfrm rot="-14336">
                <a:off x="3793" y="1288"/>
                <a:ext cx="577" cy="1419"/>
              </a:xfrm>
              <a:custGeom>
                <a:avLst/>
                <a:gdLst>
                  <a:gd name="T0" fmla="*/ 0 w 21600"/>
                  <a:gd name="T1" fmla="*/ 0 h 28769"/>
                  <a:gd name="T2" fmla="*/ 0 w 21600"/>
                  <a:gd name="T3" fmla="*/ 0 h 28769"/>
                  <a:gd name="T4" fmla="*/ 0 w 21600"/>
                  <a:gd name="T5" fmla="*/ 0 h 2876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8769" fill="none" extrusionOk="0">
                    <a:moveTo>
                      <a:pt x="16722" y="0"/>
                    </a:moveTo>
                    <a:cubicBezTo>
                      <a:pt x="19876" y="3858"/>
                      <a:pt x="21600" y="8688"/>
                      <a:pt x="21600" y="13672"/>
                    </a:cubicBezTo>
                    <a:cubicBezTo>
                      <a:pt x="21600" y="19314"/>
                      <a:pt x="19391" y="24733"/>
                      <a:pt x="15447" y="28768"/>
                    </a:cubicBezTo>
                  </a:path>
                  <a:path w="21600" h="28769" stroke="0" extrusionOk="0">
                    <a:moveTo>
                      <a:pt x="16722" y="0"/>
                    </a:moveTo>
                    <a:cubicBezTo>
                      <a:pt x="19876" y="3858"/>
                      <a:pt x="21600" y="8688"/>
                      <a:pt x="21600" y="13672"/>
                    </a:cubicBezTo>
                    <a:cubicBezTo>
                      <a:pt x="21600" y="19314"/>
                      <a:pt x="19391" y="24733"/>
                      <a:pt x="15447" y="28768"/>
                    </a:cubicBezTo>
                    <a:lnTo>
                      <a:pt x="0" y="13672"/>
                    </a:lnTo>
                    <a:lnTo>
                      <a:pt x="16722" y="0"/>
                    </a:lnTo>
                    <a:close/>
                  </a:path>
                </a:pathLst>
              </a:custGeom>
              <a:noFill/>
              <a:ln w="31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66" name="Rectangle 16" descr="羊皮纸"/>
            <p:cNvSpPr>
              <a:spLocks noChangeArrowheads="1"/>
            </p:cNvSpPr>
            <p:nvPr/>
          </p:nvSpPr>
          <p:spPr bwMode="auto">
            <a:xfrm>
              <a:off x="408" y="2350"/>
              <a:ext cx="2470" cy="257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40967" name="Rectangle 17" descr="羊皮纸"/>
            <p:cNvSpPr>
              <a:spLocks noChangeArrowheads="1"/>
            </p:cNvSpPr>
            <p:nvPr/>
          </p:nvSpPr>
          <p:spPr bwMode="auto">
            <a:xfrm>
              <a:off x="392" y="3922"/>
              <a:ext cx="2501" cy="9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40968" name="Oval 18"/>
            <p:cNvSpPr>
              <a:spLocks noChangeArrowheads="1"/>
            </p:cNvSpPr>
            <p:nvPr/>
          </p:nvSpPr>
          <p:spPr bwMode="auto">
            <a:xfrm>
              <a:off x="726" y="2446"/>
              <a:ext cx="84" cy="74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40969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904" y="2428"/>
              <a:ext cx="1589" cy="9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317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洛埃镜分波面干涉</a:t>
              </a:r>
              <a:endParaRPr lang="en-US" sz="3600" kern="10">
                <a:ln w="317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grpSp>
          <p:nvGrpSpPr>
            <p:cNvPr id="40970" name="Group 20"/>
            <p:cNvGrpSpPr>
              <a:grpSpLocks/>
            </p:cNvGrpSpPr>
            <p:nvPr/>
          </p:nvGrpSpPr>
          <p:grpSpPr bwMode="auto">
            <a:xfrm>
              <a:off x="593" y="2869"/>
              <a:ext cx="1882" cy="481"/>
              <a:chOff x="480" y="1344"/>
              <a:chExt cx="4320" cy="1248"/>
            </a:xfrm>
          </p:grpSpPr>
          <p:grpSp>
            <p:nvGrpSpPr>
              <p:cNvPr id="41495" name="Group 21"/>
              <p:cNvGrpSpPr>
                <a:grpSpLocks/>
              </p:cNvGrpSpPr>
              <p:nvPr/>
            </p:nvGrpSpPr>
            <p:grpSpPr bwMode="auto">
              <a:xfrm>
                <a:off x="480" y="1344"/>
                <a:ext cx="4320" cy="1248"/>
                <a:chOff x="480" y="1344"/>
                <a:chExt cx="4320" cy="1248"/>
              </a:xfrm>
            </p:grpSpPr>
            <p:sp>
              <p:nvSpPr>
                <p:cNvPr id="41497" name="Freeform 22"/>
                <p:cNvSpPr>
                  <a:spLocks/>
                </p:cNvSpPr>
                <p:nvPr/>
              </p:nvSpPr>
              <p:spPr bwMode="auto">
                <a:xfrm>
                  <a:off x="480" y="2016"/>
                  <a:ext cx="1872" cy="576"/>
                </a:xfrm>
                <a:custGeom>
                  <a:avLst/>
                  <a:gdLst>
                    <a:gd name="T0" fmla="*/ 0 w 1872"/>
                    <a:gd name="T1" fmla="*/ 0 h 576"/>
                    <a:gd name="T2" fmla="*/ 1296 w 1872"/>
                    <a:gd name="T3" fmla="*/ 576 h 576"/>
                    <a:gd name="T4" fmla="*/ 1872 w 1872"/>
                    <a:gd name="T5" fmla="*/ 336 h 576"/>
                    <a:gd name="T6" fmla="*/ 0 w 1872"/>
                    <a:gd name="T7" fmla="*/ 0 h 57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872" h="576">
                      <a:moveTo>
                        <a:pt x="0" y="0"/>
                      </a:moveTo>
                      <a:lnTo>
                        <a:pt x="1296" y="576"/>
                      </a:lnTo>
                      <a:lnTo>
                        <a:pt x="1872" y="3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00">
                    <a:alpha val="50195"/>
                  </a:srgbClr>
                </a:solidFill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98" name="Freeform 23"/>
                <p:cNvSpPr>
                  <a:spLocks/>
                </p:cNvSpPr>
                <p:nvPr/>
              </p:nvSpPr>
              <p:spPr bwMode="auto">
                <a:xfrm>
                  <a:off x="1776" y="1344"/>
                  <a:ext cx="3024" cy="1248"/>
                </a:xfrm>
                <a:custGeom>
                  <a:avLst/>
                  <a:gdLst>
                    <a:gd name="T0" fmla="*/ 0 w 3024"/>
                    <a:gd name="T1" fmla="*/ 1248 h 1248"/>
                    <a:gd name="T2" fmla="*/ 1584 w 3024"/>
                    <a:gd name="T3" fmla="*/ 1248 h 1248"/>
                    <a:gd name="T4" fmla="*/ 3024 w 3024"/>
                    <a:gd name="T5" fmla="*/ 960 h 1248"/>
                    <a:gd name="T6" fmla="*/ 3024 w 3024"/>
                    <a:gd name="T7" fmla="*/ 0 h 1248"/>
                    <a:gd name="T8" fmla="*/ 0 w 3024"/>
                    <a:gd name="T9" fmla="*/ 1248 h 12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24" h="1248">
                      <a:moveTo>
                        <a:pt x="0" y="1248"/>
                      </a:moveTo>
                      <a:lnTo>
                        <a:pt x="1584" y="1248"/>
                      </a:lnTo>
                      <a:lnTo>
                        <a:pt x="3024" y="960"/>
                      </a:lnTo>
                      <a:lnTo>
                        <a:pt x="3024" y="0"/>
                      </a:lnTo>
                      <a:lnTo>
                        <a:pt x="0" y="1248"/>
                      </a:lnTo>
                      <a:close/>
                    </a:path>
                  </a:pathLst>
                </a:custGeom>
                <a:solidFill>
                  <a:srgbClr val="FFFF00">
                    <a:alpha val="50195"/>
                  </a:srgbClr>
                </a:solidFill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1499" name="Group 24"/>
                <p:cNvGrpSpPr>
                  <a:grpSpLocks/>
                </p:cNvGrpSpPr>
                <p:nvPr/>
              </p:nvGrpSpPr>
              <p:grpSpPr bwMode="auto">
                <a:xfrm>
                  <a:off x="4032" y="1728"/>
                  <a:ext cx="336" cy="192"/>
                  <a:chOff x="2448" y="1056"/>
                  <a:chExt cx="336" cy="192"/>
                </a:xfrm>
              </p:grpSpPr>
              <p:sp>
                <p:nvSpPr>
                  <p:cNvPr id="41504" name="WordArt 25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688" y="1152"/>
                    <a:ext cx="96" cy="9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r>
                      <a:rPr lang="en-US" sz="3600" kern="10">
                        <a:ln w="317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1"/>
                        </a:solidFill>
                        <a:latin typeface="宋体" panose="02010600030101010101" pitchFamily="2" charset="-122"/>
                      </a:rPr>
                      <a:t>2</a:t>
                    </a:r>
                  </a:p>
                </p:txBody>
              </p:sp>
              <p:sp>
                <p:nvSpPr>
                  <p:cNvPr id="41505" name="WordArt 26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2448" y="1056"/>
                    <a:ext cx="240" cy="19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r>
                      <a:rPr lang="en-US" sz="3600" kern="10">
                        <a:ln w="31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solidFill>
                          <a:schemeClr val="tx1"/>
                        </a:solidFill>
                        <a:latin typeface="宋体" panose="02010600030101010101" pitchFamily="2" charset="-122"/>
                      </a:rPr>
                      <a:t>W</a:t>
                    </a:r>
                  </a:p>
                </p:txBody>
              </p:sp>
            </p:grpSp>
            <p:sp>
              <p:nvSpPr>
                <p:cNvPr id="41500" name="Arc 27"/>
                <p:cNvSpPr>
                  <a:spLocks/>
                </p:cNvSpPr>
                <p:nvPr/>
              </p:nvSpPr>
              <p:spPr bwMode="auto">
                <a:xfrm rot="-624894">
                  <a:off x="3825" y="1635"/>
                  <a:ext cx="577" cy="851"/>
                </a:xfrm>
                <a:custGeom>
                  <a:avLst/>
                  <a:gdLst>
                    <a:gd name="T0" fmla="*/ 0 w 21600"/>
                    <a:gd name="T1" fmla="*/ 0 h 17259"/>
                    <a:gd name="T2" fmla="*/ 0 w 21600"/>
                    <a:gd name="T3" fmla="*/ 0 h 17259"/>
                    <a:gd name="T4" fmla="*/ 0 w 21600"/>
                    <a:gd name="T5" fmla="*/ 0 h 172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17259" fill="none" extrusionOk="0">
                      <a:moveTo>
                        <a:pt x="14469" y="0"/>
                      </a:moveTo>
                      <a:cubicBezTo>
                        <a:pt x="19009" y="4095"/>
                        <a:pt x="21600" y="9923"/>
                        <a:pt x="21600" y="16037"/>
                      </a:cubicBezTo>
                      <a:cubicBezTo>
                        <a:pt x="21600" y="16444"/>
                        <a:pt x="21588" y="16852"/>
                        <a:pt x="21565" y="17259"/>
                      </a:cubicBezTo>
                    </a:path>
                    <a:path w="21600" h="17259" stroke="0" extrusionOk="0">
                      <a:moveTo>
                        <a:pt x="14469" y="0"/>
                      </a:moveTo>
                      <a:cubicBezTo>
                        <a:pt x="19009" y="4095"/>
                        <a:pt x="21600" y="9923"/>
                        <a:pt x="21600" y="16037"/>
                      </a:cubicBezTo>
                      <a:cubicBezTo>
                        <a:pt x="21600" y="16444"/>
                        <a:pt x="21588" y="16852"/>
                        <a:pt x="21565" y="17259"/>
                      </a:cubicBezTo>
                      <a:lnTo>
                        <a:pt x="0" y="16037"/>
                      </a:lnTo>
                      <a:lnTo>
                        <a:pt x="14469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01" name="Arc 28"/>
                <p:cNvSpPr>
                  <a:spLocks/>
                </p:cNvSpPr>
                <p:nvPr/>
              </p:nvSpPr>
              <p:spPr bwMode="auto">
                <a:xfrm rot="-624894">
                  <a:off x="3961" y="1581"/>
                  <a:ext cx="529" cy="863"/>
                </a:xfrm>
                <a:custGeom>
                  <a:avLst/>
                  <a:gdLst>
                    <a:gd name="T0" fmla="*/ 0 w 21600"/>
                    <a:gd name="T1" fmla="*/ 0 h 17449"/>
                    <a:gd name="T2" fmla="*/ 0 w 21600"/>
                    <a:gd name="T3" fmla="*/ 0 h 17449"/>
                    <a:gd name="T4" fmla="*/ 0 w 21600"/>
                    <a:gd name="T5" fmla="*/ 0 h 1744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17449" fill="none" extrusionOk="0">
                      <a:moveTo>
                        <a:pt x="13767" y="-1"/>
                      </a:moveTo>
                      <a:cubicBezTo>
                        <a:pt x="18728" y="4103"/>
                        <a:pt x="21600" y="10205"/>
                        <a:pt x="21600" y="16644"/>
                      </a:cubicBezTo>
                      <a:cubicBezTo>
                        <a:pt x="21600" y="16912"/>
                        <a:pt x="21594" y="17180"/>
                        <a:pt x="21584" y="17448"/>
                      </a:cubicBezTo>
                    </a:path>
                    <a:path w="21600" h="17449" stroke="0" extrusionOk="0">
                      <a:moveTo>
                        <a:pt x="13767" y="-1"/>
                      </a:moveTo>
                      <a:cubicBezTo>
                        <a:pt x="18728" y="4103"/>
                        <a:pt x="21600" y="10205"/>
                        <a:pt x="21600" y="16644"/>
                      </a:cubicBezTo>
                      <a:cubicBezTo>
                        <a:pt x="21600" y="16912"/>
                        <a:pt x="21594" y="17180"/>
                        <a:pt x="21584" y="17448"/>
                      </a:cubicBezTo>
                      <a:lnTo>
                        <a:pt x="0" y="16644"/>
                      </a:lnTo>
                      <a:lnTo>
                        <a:pt x="13767" y="-1"/>
                      </a:lnTo>
                      <a:close/>
                    </a:path>
                  </a:pathLst>
                </a:cu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02" name="Arc 29"/>
                <p:cNvSpPr>
                  <a:spLocks/>
                </p:cNvSpPr>
                <p:nvPr/>
              </p:nvSpPr>
              <p:spPr bwMode="auto">
                <a:xfrm rot="-624894">
                  <a:off x="4241" y="1505"/>
                  <a:ext cx="434" cy="901"/>
                </a:xfrm>
                <a:custGeom>
                  <a:avLst/>
                  <a:gdLst>
                    <a:gd name="T0" fmla="*/ 0 w 21600"/>
                    <a:gd name="T1" fmla="*/ 0 h 18228"/>
                    <a:gd name="T2" fmla="*/ 0 w 21600"/>
                    <a:gd name="T3" fmla="*/ 0 h 18228"/>
                    <a:gd name="T4" fmla="*/ 0 w 21600"/>
                    <a:gd name="T5" fmla="*/ 0 h 1822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18228" fill="none" extrusionOk="0">
                      <a:moveTo>
                        <a:pt x="12845" y="0"/>
                      </a:moveTo>
                      <a:cubicBezTo>
                        <a:pt x="18351" y="4073"/>
                        <a:pt x="21600" y="10516"/>
                        <a:pt x="21600" y="17365"/>
                      </a:cubicBezTo>
                      <a:cubicBezTo>
                        <a:pt x="21600" y="17652"/>
                        <a:pt x="21594" y="17940"/>
                        <a:pt x="21582" y="18227"/>
                      </a:cubicBezTo>
                    </a:path>
                    <a:path w="21600" h="18228" stroke="0" extrusionOk="0">
                      <a:moveTo>
                        <a:pt x="12845" y="0"/>
                      </a:moveTo>
                      <a:cubicBezTo>
                        <a:pt x="18351" y="4073"/>
                        <a:pt x="21600" y="10516"/>
                        <a:pt x="21600" y="17365"/>
                      </a:cubicBezTo>
                      <a:cubicBezTo>
                        <a:pt x="21600" y="17652"/>
                        <a:pt x="21594" y="17940"/>
                        <a:pt x="21582" y="18227"/>
                      </a:cubicBezTo>
                      <a:lnTo>
                        <a:pt x="0" y="17365"/>
                      </a:lnTo>
                      <a:lnTo>
                        <a:pt x="12845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03" name="Arc 30"/>
                <p:cNvSpPr>
                  <a:spLocks/>
                </p:cNvSpPr>
                <p:nvPr/>
              </p:nvSpPr>
              <p:spPr bwMode="auto">
                <a:xfrm rot="-624894">
                  <a:off x="4104" y="1539"/>
                  <a:ext cx="479" cy="892"/>
                </a:xfrm>
                <a:custGeom>
                  <a:avLst/>
                  <a:gdLst>
                    <a:gd name="T0" fmla="*/ 0 w 21600"/>
                    <a:gd name="T1" fmla="*/ 0 h 18057"/>
                    <a:gd name="T2" fmla="*/ 0 w 21600"/>
                    <a:gd name="T3" fmla="*/ 0 h 18057"/>
                    <a:gd name="T4" fmla="*/ 0 w 21600"/>
                    <a:gd name="T5" fmla="*/ 0 h 1805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18057" fill="none" extrusionOk="0">
                      <a:moveTo>
                        <a:pt x="13232" y="0"/>
                      </a:moveTo>
                      <a:cubicBezTo>
                        <a:pt x="18511" y="4091"/>
                        <a:pt x="21600" y="10393"/>
                        <a:pt x="21600" y="17072"/>
                      </a:cubicBezTo>
                      <a:cubicBezTo>
                        <a:pt x="21600" y="17400"/>
                        <a:pt x="21592" y="17728"/>
                        <a:pt x="21577" y="18056"/>
                      </a:cubicBezTo>
                    </a:path>
                    <a:path w="21600" h="18057" stroke="0" extrusionOk="0">
                      <a:moveTo>
                        <a:pt x="13232" y="0"/>
                      </a:moveTo>
                      <a:cubicBezTo>
                        <a:pt x="18511" y="4091"/>
                        <a:pt x="21600" y="10393"/>
                        <a:pt x="21600" y="17072"/>
                      </a:cubicBezTo>
                      <a:cubicBezTo>
                        <a:pt x="21600" y="17400"/>
                        <a:pt x="21592" y="17728"/>
                        <a:pt x="21577" y="18056"/>
                      </a:cubicBezTo>
                      <a:lnTo>
                        <a:pt x="0" y="17072"/>
                      </a:lnTo>
                      <a:lnTo>
                        <a:pt x="13232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496" name="Line 31"/>
              <p:cNvSpPr>
                <a:spLocks noChangeShapeType="1"/>
              </p:cNvSpPr>
              <p:nvPr/>
            </p:nvSpPr>
            <p:spPr bwMode="auto">
              <a:xfrm>
                <a:off x="480" y="2016"/>
                <a:ext cx="1296" cy="57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971" name="Group 32"/>
            <p:cNvGrpSpPr>
              <a:grpSpLocks/>
            </p:cNvGrpSpPr>
            <p:nvPr/>
          </p:nvGrpSpPr>
          <p:grpSpPr bwMode="auto">
            <a:xfrm>
              <a:off x="1409" y="2702"/>
              <a:ext cx="1212" cy="1074"/>
              <a:chOff x="2352" y="912"/>
              <a:chExt cx="2784" cy="2784"/>
            </a:xfrm>
          </p:grpSpPr>
          <p:sp>
            <p:nvSpPr>
              <p:cNvPr id="41481" name="Freeform 33"/>
              <p:cNvSpPr>
                <a:spLocks/>
              </p:cNvSpPr>
              <p:nvPr/>
            </p:nvSpPr>
            <p:spPr bwMode="auto">
              <a:xfrm>
                <a:off x="2352" y="1344"/>
                <a:ext cx="2448" cy="1200"/>
              </a:xfrm>
              <a:custGeom>
                <a:avLst/>
                <a:gdLst>
                  <a:gd name="T0" fmla="*/ 0 w 2448"/>
                  <a:gd name="T1" fmla="*/ 1008 h 1200"/>
                  <a:gd name="T2" fmla="*/ 2448 w 2448"/>
                  <a:gd name="T3" fmla="*/ 0 h 1200"/>
                  <a:gd name="T4" fmla="*/ 2448 w 2448"/>
                  <a:gd name="T5" fmla="*/ 960 h 1200"/>
                  <a:gd name="T6" fmla="*/ 1152 w 2448"/>
                  <a:gd name="T7" fmla="*/ 1200 h 1200"/>
                  <a:gd name="T8" fmla="*/ 0 w 2448"/>
                  <a:gd name="T9" fmla="*/ 1008 h 1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48" h="1200">
                    <a:moveTo>
                      <a:pt x="0" y="1008"/>
                    </a:moveTo>
                    <a:lnTo>
                      <a:pt x="2448" y="0"/>
                    </a:lnTo>
                    <a:lnTo>
                      <a:pt x="2448" y="960"/>
                    </a:lnTo>
                    <a:lnTo>
                      <a:pt x="1152" y="1200"/>
                    </a:lnTo>
                    <a:cubicBezTo>
                      <a:pt x="768" y="1136"/>
                      <a:pt x="0" y="1008"/>
                      <a:pt x="0" y="1008"/>
                    </a:cubicBezTo>
                    <a:close/>
                  </a:path>
                </a:pathLst>
              </a:custGeom>
              <a:solidFill>
                <a:srgbClr val="FFCC00">
                  <a:alpha val="50195"/>
                </a:srgbClr>
              </a:solidFill>
              <a:ln w="31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82" name="Line 34"/>
              <p:cNvSpPr>
                <a:spLocks noChangeShapeType="1"/>
              </p:cNvSpPr>
              <p:nvPr/>
            </p:nvSpPr>
            <p:spPr bwMode="auto">
              <a:xfrm>
                <a:off x="4800" y="912"/>
                <a:ext cx="0" cy="27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 type="triangle" w="sm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83" name="WordArt 3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96" y="912"/>
                <a:ext cx="192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800" i="1" kern="10"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X</a:t>
                </a:r>
              </a:p>
            </p:txBody>
          </p:sp>
          <p:grpSp>
            <p:nvGrpSpPr>
              <p:cNvPr id="41484" name="Group 36"/>
              <p:cNvGrpSpPr>
                <a:grpSpLocks/>
              </p:cNvGrpSpPr>
              <p:nvPr/>
            </p:nvGrpSpPr>
            <p:grpSpPr bwMode="auto">
              <a:xfrm>
                <a:off x="4848" y="1344"/>
                <a:ext cx="288" cy="960"/>
                <a:chOff x="3168" y="576"/>
                <a:chExt cx="1152" cy="3360"/>
              </a:xfrm>
            </p:grpSpPr>
            <p:sp>
              <p:nvSpPr>
                <p:cNvPr id="41485" name="Rectangle 37"/>
                <p:cNvSpPr>
                  <a:spLocks noChangeArrowheads="1"/>
                </p:cNvSpPr>
                <p:nvPr/>
              </p:nvSpPr>
              <p:spPr bwMode="auto">
                <a:xfrm>
                  <a:off x="3168" y="1584"/>
                  <a:ext cx="1152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00"/>
                    </a:gs>
                    <a:gs pos="50000">
                      <a:srgbClr val="2222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ln w="317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486" name="Rectangle 38"/>
                <p:cNvSpPr>
                  <a:spLocks noChangeArrowheads="1"/>
                </p:cNvSpPr>
                <p:nvPr/>
              </p:nvSpPr>
              <p:spPr bwMode="auto">
                <a:xfrm>
                  <a:off x="3168" y="912"/>
                  <a:ext cx="1152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00"/>
                    </a:gs>
                    <a:gs pos="50000">
                      <a:srgbClr val="909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ln w="317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487" name="Rectangle 39"/>
                <p:cNvSpPr>
                  <a:spLocks noChangeArrowheads="1"/>
                </p:cNvSpPr>
                <p:nvPr/>
              </p:nvSpPr>
              <p:spPr bwMode="auto">
                <a:xfrm>
                  <a:off x="3168" y="1248"/>
                  <a:ext cx="1152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00"/>
                    </a:gs>
                    <a:gs pos="50000">
                      <a:srgbClr val="6666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ln w="317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488" name="Rectangle 40"/>
                <p:cNvSpPr>
                  <a:spLocks noChangeArrowheads="1"/>
                </p:cNvSpPr>
                <p:nvPr/>
              </p:nvSpPr>
              <p:spPr bwMode="auto">
                <a:xfrm>
                  <a:off x="3168" y="1920"/>
                  <a:ext cx="1152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00"/>
                    </a:gs>
                    <a:gs pos="50000">
                      <a:srgbClr val="0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ln w="317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489" name="Rectangle 41"/>
                <p:cNvSpPr>
                  <a:spLocks noChangeArrowheads="1"/>
                </p:cNvSpPr>
                <p:nvPr/>
              </p:nvSpPr>
              <p:spPr bwMode="auto">
                <a:xfrm>
                  <a:off x="3168" y="2256"/>
                  <a:ext cx="1152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00"/>
                    </a:gs>
                    <a:gs pos="50000">
                      <a:srgbClr val="0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ln w="317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490" name="Rectangle 42"/>
                <p:cNvSpPr>
                  <a:spLocks noChangeArrowheads="1"/>
                </p:cNvSpPr>
                <p:nvPr/>
              </p:nvSpPr>
              <p:spPr bwMode="auto">
                <a:xfrm>
                  <a:off x="3168" y="2592"/>
                  <a:ext cx="1152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00"/>
                    </a:gs>
                    <a:gs pos="50000">
                      <a:srgbClr val="2222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ln w="317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491" name="Rectangle 43"/>
                <p:cNvSpPr>
                  <a:spLocks noChangeArrowheads="1"/>
                </p:cNvSpPr>
                <p:nvPr/>
              </p:nvSpPr>
              <p:spPr bwMode="auto">
                <a:xfrm>
                  <a:off x="3168" y="2928"/>
                  <a:ext cx="1152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00"/>
                    </a:gs>
                    <a:gs pos="50000">
                      <a:srgbClr val="5E5E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ln w="317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492" name="Rectangle 44"/>
                <p:cNvSpPr>
                  <a:spLocks noChangeArrowheads="1"/>
                </p:cNvSpPr>
                <p:nvPr/>
              </p:nvSpPr>
              <p:spPr bwMode="auto">
                <a:xfrm>
                  <a:off x="3168" y="3264"/>
                  <a:ext cx="1152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00"/>
                    </a:gs>
                    <a:gs pos="50000">
                      <a:srgbClr val="808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ln w="317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493" name="Rectangle 45"/>
                <p:cNvSpPr>
                  <a:spLocks noChangeArrowheads="1"/>
                </p:cNvSpPr>
                <p:nvPr/>
              </p:nvSpPr>
              <p:spPr bwMode="auto">
                <a:xfrm>
                  <a:off x="3168" y="576"/>
                  <a:ext cx="1152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00"/>
                    </a:gs>
                    <a:gs pos="50000">
                      <a:srgbClr val="AAAA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ln w="317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494" name="Rectangle 46"/>
                <p:cNvSpPr>
                  <a:spLocks noChangeArrowheads="1"/>
                </p:cNvSpPr>
                <p:nvPr/>
              </p:nvSpPr>
              <p:spPr bwMode="auto">
                <a:xfrm>
                  <a:off x="3168" y="3600"/>
                  <a:ext cx="1152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00"/>
                    </a:gs>
                    <a:gs pos="50000">
                      <a:srgbClr val="9999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ln w="317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0972" name="Group 47"/>
            <p:cNvGrpSpPr>
              <a:grpSpLocks/>
            </p:cNvGrpSpPr>
            <p:nvPr/>
          </p:nvGrpSpPr>
          <p:grpSpPr bwMode="auto">
            <a:xfrm>
              <a:off x="1158" y="3350"/>
              <a:ext cx="752" cy="93"/>
              <a:chOff x="1776" y="2592"/>
              <a:chExt cx="1728" cy="240"/>
            </a:xfrm>
          </p:grpSpPr>
          <p:sp>
            <p:nvSpPr>
              <p:cNvPr id="41479" name="Line 48"/>
              <p:cNvSpPr>
                <a:spLocks noChangeShapeType="1"/>
              </p:cNvSpPr>
              <p:nvPr/>
            </p:nvSpPr>
            <p:spPr bwMode="auto">
              <a:xfrm>
                <a:off x="1776" y="2592"/>
                <a:ext cx="1728" cy="0"/>
              </a:xfrm>
              <a:prstGeom prst="line">
                <a:avLst/>
              </a:prstGeom>
              <a:noFill/>
              <a:ln w="31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80" name="WordArt 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68" y="2688"/>
                <a:ext cx="192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37500"/>
                  </a:avLst>
                </a:prstTxWarp>
              </a:bodyPr>
              <a:lstStyle/>
              <a:p>
                <a:r>
                  <a:rPr lang="en-US" sz="3600" kern="10">
                    <a:ln w="31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M</a:t>
                </a:r>
              </a:p>
            </p:txBody>
          </p:sp>
        </p:grpSp>
        <p:sp>
          <p:nvSpPr>
            <p:cNvPr id="40973" name="WordArt 50"/>
            <p:cNvSpPr>
              <a:spLocks noChangeArrowheads="1" noChangeShapeType="1" noTextEdit="1"/>
            </p:cNvSpPr>
            <p:nvPr/>
          </p:nvSpPr>
          <p:spPr bwMode="auto">
            <a:xfrm>
              <a:off x="1513" y="3628"/>
              <a:ext cx="84" cy="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3600" i="1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chemeClr val="tx1"/>
                  </a:solidFill>
                  <a:latin typeface="宋体" panose="02010600030101010101" pitchFamily="2" charset="-122"/>
                </a:rPr>
                <a:t>D</a:t>
              </a:r>
            </a:p>
          </p:txBody>
        </p:sp>
        <p:sp>
          <p:nvSpPr>
            <p:cNvPr id="40974" name="Line 51"/>
            <p:cNvSpPr>
              <a:spLocks noChangeShapeType="1"/>
            </p:cNvSpPr>
            <p:nvPr/>
          </p:nvSpPr>
          <p:spPr bwMode="auto">
            <a:xfrm>
              <a:off x="593" y="3684"/>
              <a:ext cx="836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52"/>
            <p:cNvSpPr>
              <a:spLocks noChangeShapeType="1"/>
            </p:cNvSpPr>
            <p:nvPr/>
          </p:nvSpPr>
          <p:spPr bwMode="auto">
            <a:xfrm>
              <a:off x="1660" y="3684"/>
              <a:ext cx="815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WordArt 53"/>
            <p:cNvSpPr>
              <a:spLocks noChangeArrowheads="1" noChangeShapeType="1" noTextEdit="1"/>
            </p:cNvSpPr>
            <p:nvPr/>
          </p:nvSpPr>
          <p:spPr bwMode="auto">
            <a:xfrm>
              <a:off x="572" y="3276"/>
              <a:ext cx="50" cy="9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3600" i="1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chemeClr val="tx1"/>
                  </a:solidFill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0977" name="Line 54"/>
            <p:cNvSpPr>
              <a:spLocks noChangeShapeType="1"/>
            </p:cNvSpPr>
            <p:nvPr/>
          </p:nvSpPr>
          <p:spPr bwMode="auto">
            <a:xfrm>
              <a:off x="593" y="3424"/>
              <a:ext cx="0" cy="1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8" name="Line 55"/>
            <p:cNvSpPr>
              <a:spLocks noChangeShapeType="1"/>
            </p:cNvSpPr>
            <p:nvPr/>
          </p:nvSpPr>
          <p:spPr bwMode="auto">
            <a:xfrm>
              <a:off x="593" y="3146"/>
              <a:ext cx="0" cy="11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9" name="Line 56"/>
            <p:cNvSpPr>
              <a:spLocks noChangeShapeType="1"/>
            </p:cNvSpPr>
            <p:nvPr/>
          </p:nvSpPr>
          <p:spPr bwMode="auto">
            <a:xfrm>
              <a:off x="593" y="3610"/>
              <a:ext cx="0" cy="1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980" name="Group 57"/>
            <p:cNvGrpSpPr>
              <a:grpSpLocks/>
            </p:cNvGrpSpPr>
            <p:nvPr/>
          </p:nvGrpSpPr>
          <p:grpSpPr bwMode="auto">
            <a:xfrm>
              <a:off x="2642" y="2887"/>
              <a:ext cx="84" cy="56"/>
              <a:chOff x="5184" y="2544"/>
              <a:chExt cx="384" cy="240"/>
            </a:xfrm>
          </p:grpSpPr>
          <p:sp>
            <p:nvSpPr>
              <p:cNvPr id="41477" name="WordArt 58"/>
              <p:cNvSpPr>
                <a:spLocks noChangeArrowheads="1" noChangeShapeType="1" noTextEdit="1"/>
              </p:cNvSpPr>
              <p:nvPr/>
            </p:nvSpPr>
            <p:spPr bwMode="auto">
              <a:xfrm>
                <a:off x="5376" y="2544"/>
                <a:ext cx="192" cy="2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x</a:t>
                </a:r>
              </a:p>
            </p:txBody>
          </p:sp>
          <p:sp>
            <p:nvSpPr>
              <p:cNvPr id="41478" name="WordArt 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84" y="2544"/>
                <a:ext cx="189" cy="21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Wingdings 3" panose="05040102010807070707" pitchFamily="18" charset="2"/>
                  </a:rPr>
                  <a:t>r</a:t>
                </a:r>
              </a:p>
            </p:txBody>
          </p:sp>
        </p:grpSp>
        <p:sp>
          <p:nvSpPr>
            <p:cNvPr id="40981" name="Line 60"/>
            <p:cNvSpPr>
              <a:spLocks noChangeShapeType="1"/>
            </p:cNvSpPr>
            <p:nvPr/>
          </p:nvSpPr>
          <p:spPr bwMode="auto">
            <a:xfrm>
              <a:off x="2622" y="3017"/>
              <a:ext cx="125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2" name="Line 61"/>
            <p:cNvSpPr>
              <a:spLocks noChangeShapeType="1"/>
            </p:cNvSpPr>
            <p:nvPr/>
          </p:nvSpPr>
          <p:spPr bwMode="auto">
            <a:xfrm>
              <a:off x="2622" y="3054"/>
              <a:ext cx="125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3" name="Line 62"/>
            <p:cNvSpPr>
              <a:spLocks noChangeShapeType="1"/>
            </p:cNvSpPr>
            <p:nvPr/>
          </p:nvSpPr>
          <p:spPr bwMode="auto">
            <a:xfrm>
              <a:off x="2663" y="2961"/>
              <a:ext cx="0" cy="5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Line 63"/>
            <p:cNvSpPr>
              <a:spLocks noChangeShapeType="1"/>
            </p:cNvSpPr>
            <p:nvPr/>
          </p:nvSpPr>
          <p:spPr bwMode="auto">
            <a:xfrm>
              <a:off x="2663" y="3054"/>
              <a:ext cx="0" cy="5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985" name="Group 64"/>
            <p:cNvGrpSpPr>
              <a:grpSpLocks/>
            </p:cNvGrpSpPr>
            <p:nvPr/>
          </p:nvGrpSpPr>
          <p:grpSpPr bwMode="auto">
            <a:xfrm>
              <a:off x="468" y="3332"/>
              <a:ext cx="1442" cy="241"/>
              <a:chOff x="192" y="2544"/>
              <a:chExt cx="3312" cy="624"/>
            </a:xfrm>
          </p:grpSpPr>
          <p:sp>
            <p:nvSpPr>
              <p:cNvPr id="41472" name="Line 65"/>
              <p:cNvSpPr>
                <a:spLocks noChangeShapeType="1"/>
              </p:cNvSpPr>
              <p:nvPr/>
            </p:nvSpPr>
            <p:spPr bwMode="auto">
              <a:xfrm flipV="1">
                <a:off x="480" y="2544"/>
                <a:ext cx="3024" cy="57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73" name="Line 66"/>
              <p:cNvSpPr>
                <a:spLocks noChangeShapeType="1"/>
              </p:cNvSpPr>
              <p:nvPr/>
            </p:nvSpPr>
            <p:spPr bwMode="auto">
              <a:xfrm flipV="1">
                <a:off x="480" y="2592"/>
                <a:ext cx="1296" cy="52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74" name="Oval 67"/>
              <p:cNvSpPr>
                <a:spLocks noChangeArrowheads="1"/>
              </p:cNvSpPr>
              <p:nvPr/>
            </p:nvSpPr>
            <p:spPr bwMode="auto">
              <a:xfrm>
                <a:off x="432" y="307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475" name="WordArt 6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2" y="2976"/>
                <a:ext cx="144" cy="18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317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41476" name="Freeform 69"/>
              <p:cNvSpPr>
                <a:spLocks/>
              </p:cNvSpPr>
              <p:nvPr/>
            </p:nvSpPr>
            <p:spPr bwMode="auto">
              <a:xfrm>
                <a:off x="384" y="2928"/>
                <a:ext cx="48" cy="48"/>
              </a:xfrm>
              <a:custGeom>
                <a:avLst/>
                <a:gdLst>
                  <a:gd name="T0" fmla="*/ 0 w 288"/>
                  <a:gd name="T1" fmla="*/ 0 h 384"/>
                  <a:gd name="T2" fmla="*/ 0 w 288"/>
                  <a:gd name="T3" fmla="*/ 0 h 384"/>
                  <a:gd name="T4" fmla="*/ 0 w 288"/>
                  <a:gd name="T5" fmla="*/ 0 h 384"/>
                  <a:gd name="T6" fmla="*/ 0 w 288"/>
                  <a:gd name="T7" fmla="*/ 0 h 38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8" h="384">
                    <a:moveTo>
                      <a:pt x="144" y="0"/>
                    </a:moveTo>
                    <a:lnTo>
                      <a:pt x="288" y="96"/>
                    </a:lnTo>
                    <a:lnTo>
                      <a:pt x="0" y="384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000000"/>
              </a:solidFill>
              <a:ln w="3175" cmpd="sng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986" name="Group 70"/>
            <p:cNvGrpSpPr>
              <a:grpSpLocks/>
            </p:cNvGrpSpPr>
            <p:nvPr/>
          </p:nvGrpSpPr>
          <p:grpSpPr bwMode="auto">
            <a:xfrm>
              <a:off x="593" y="3128"/>
              <a:ext cx="816" cy="222"/>
              <a:chOff x="480" y="2016"/>
              <a:chExt cx="1872" cy="576"/>
            </a:xfrm>
          </p:grpSpPr>
          <p:sp>
            <p:nvSpPr>
              <p:cNvPr id="41470" name="Line 71"/>
              <p:cNvSpPr>
                <a:spLocks noChangeShapeType="1"/>
              </p:cNvSpPr>
              <p:nvPr/>
            </p:nvSpPr>
            <p:spPr bwMode="auto">
              <a:xfrm flipH="1">
                <a:off x="960" y="2592"/>
                <a:ext cx="816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71" name="Freeform 72"/>
              <p:cNvSpPr>
                <a:spLocks/>
              </p:cNvSpPr>
              <p:nvPr/>
            </p:nvSpPr>
            <p:spPr bwMode="auto">
              <a:xfrm>
                <a:off x="480" y="2016"/>
                <a:ext cx="1872" cy="576"/>
              </a:xfrm>
              <a:custGeom>
                <a:avLst/>
                <a:gdLst>
                  <a:gd name="T0" fmla="*/ 0 w 1872"/>
                  <a:gd name="T1" fmla="*/ 0 h 576"/>
                  <a:gd name="T2" fmla="*/ 1296 w 1872"/>
                  <a:gd name="T3" fmla="*/ 576 h 576"/>
                  <a:gd name="T4" fmla="*/ 1872 w 1872"/>
                  <a:gd name="T5" fmla="*/ 336 h 576"/>
                  <a:gd name="T6" fmla="*/ 0 w 1872"/>
                  <a:gd name="T7" fmla="*/ 0 h 57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872" h="576">
                    <a:moveTo>
                      <a:pt x="0" y="0"/>
                    </a:moveTo>
                    <a:lnTo>
                      <a:pt x="1296" y="576"/>
                    </a:lnTo>
                    <a:lnTo>
                      <a:pt x="1872" y="3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31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987" name="Group 73"/>
            <p:cNvGrpSpPr>
              <a:grpSpLocks/>
            </p:cNvGrpSpPr>
            <p:nvPr/>
          </p:nvGrpSpPr>
          <p:grpSpPr bwMode="auto">
            <a:xfrm>
              <a:off x="489" y="2906"/>
              <a:ext cx="453" cy="383"/>
              <a:chOff x="240" y="1440"/>
              <a:chExt cx="1041" cy="992"/>
            </a:xfrm>
          </p:grpSpPr>
          <p:sp>
            <p:nvSpPr>
              <p:cNvPr id="41461" name="WordArt 74"/>
              <p:cNvSpPr>
                <a:spLocks noChangeArrowheads="1" noChangeShapeType="1" noTextEdit="1"/>
              </p:cNvSpPr>
              <p:nvPr/>
            </p:nvSpPr>
            <p:spPr bwMode="auto">
              <a:xfrm>
                <a:off x="528" y="1584"/>
                <a:ext cx="240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W</a:t>
                </a:r>
              </a:p>
            </p:txBody>
          </p:sp>
          <p:grpSp>
            <p:nvGrpSpPr>
              <p:cNvPr id="41462" name="Group 75"/>
              <p:cNvGrpSpPr>
                <a:grpSpLocks/>
              </p:cNvGrpSpPr>
              <p:nvPr/>
            </p:nvGrpSpPr>
            <p:grpSpPr bwMode="auto">
              <a:xfrm rot="-9783950">
                <a:off x="480" y="1632"/>
                <a:ext cx="578" cy="800"/>
                <a:chOff x="3698" y="1920"/>
                <a:chExt cx="578" cy="800"/>
              </a:xfrm>
            </p:grpSpPr>
            <p:sp>
              <p:nvSpPr>
                <p:cNvPr id="41466" name="Arc 76"/>
                <p:cNvSpPr>
                  <a:spLocks/>
                </p:cNvSpPr>
                <p:nvPr/>
              </p:nvSpPr>
              <p:spPr bwMode="auto">
                <a:xfrm>
                  <a:off x="3988" y="2118"/>
                  <a:ext cx="288" cy="364"/>
                </a:xfrm>
                <a:custGeom>
                  <a:avLst/>
                  <a:gdLst>
                    <a:gd name="T0" fmla="*/ 0 w 21600"/>
                    <a:gd name="T1" fmla="*/ 0 h 32482"/>
                    <a:gd name="T2" fmla="*/ 0 w 21600"/>
                    <a:gd name="T3" fmla="*/ 0 h 32482"/>
                    <a:gd name="T4" fmla="*/ 0 w 21600"/>
                    <a:gd name="T5" fmla="*/ 0 h 3248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32482" fill="none" extrusionOk="0">
                      <a:moveTo>
                        <a:pt x="6436" y="32481"/>
                      </a:moveTo>
                      <a:cubicBezTo>
                        <a:pt x="2318" y="28422"/>
                        <a:pt x="0" y="22881"/>
                        <a:pt x="0" y="17099"/>
                      </a:cubicBezTo>
                      <a:cubicBezTo>
                        <a:pt x="0" y="10405"/>
                        <a:pt x="3103" y="4089"/>
                        <a:pt x="8402" y="0"/>
                      </a:cubicBezTo>
                    </a:path>
                    <a:path w="21600" h="32482" stroke="0" extrusionOk="0">
                      <a:moveTo>
                        <a:pt x="6436" y="32481"/>
                      </a:moveTo>
                      <a:cubicBezTo>
                        <a:pt x="2318" y="28422"/>
                        <a:pt x="0" y="22881"/>
                        <a:pt x="0" y="17099"/>
                      </a:cubicBezTo>
                      <a:cubicBezTo>
                        <a:pt x="0" y="10405"/>
                        <a:pt x="3103" y="4089"/>
                        <a:pt x="8402" y="0"/>
                      </a:cubicBezTo>
                      <a:lnTo>
                        <a:pt x="21600" y="17099"/>
                      </a:lnTo>
                      <a:lnTo>
                        <a:pt x="6436" y="32481"/>
                      </a:lnTo>
                      <a:close/>
                    </a:path>
                  </a:pathLst>
                </a:cu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67" name="Arc 77"/>
                <p:cNvSpPr>
                  <a:spLocks/>
                </p:cNvSpPr>
                <p:nvPr/>
              </p:nvSpPr>
              <p:spPr bwMode="auto">
                <a:xfrm>
                  <a:off x="3890" y="2054"/>
                  <a:ext cx="384" cy="511"/>
                </a:xfrm>
                <a:custGeom>
                  <a:avLst/>
                  <a:gdLst>
                    <a:gd name="T0" fmla="*/ 0 w 21600"/>
                    <a:gd name="T1" fmla="*/ 0 h 32822"/>
                    <a:gd name="T2" fmla="*/ 0 w 21600"/>
                    <a:gd name="T3" fmla="*/ 0 h 32822"/>
                    <a:gd name="T4" fmla="*/ 0 w 21600"/>
                    <a:gd name="T5" fmla="*/ 0 h 3282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32822" fill="none" extrusionOk="0">
                      <a:moveTo>
                        <a:pt x="7837" y="32822"/>
                      </a:moveTo>
                      <a:cubicBezTo>
                        <a:pt x="2873" y="28718"/>
                        <a:pt x="0" y="22614"/>
                        <a:pt x="0" y="16174"/>
                      </a:cubicBezTo>
                      <a:cubicBezTo>
                        <a:pt x="0" y="9988"/>
                        <a:pt x="2651" y="4100"/>
                        <a:pt x="7283" y="0"/>
                      </a:cubicBezTo>
                    </a:path>
                    <a:path w="21600" h="32822" stroke="0" extrusionOk="0">
                      <a:moveTo>
                        <a:pt x="7837" y="32822"/>
                      </a:moveTo>
                      <a:cubicBezTo>
                        <a:pt x="2873" y="28718"/>
                        <a:pt x="0" y="22614"/>
                        <a:pt x="0" y="16174"/>
                      </a:cubicBezTo>
                      <a:cubicBezTo>
                        <a:pt x="0" y="9988"/>
                        <a:pt x="2651" y="4100"/>
                        <a:pt x="7283" y="0"/>
                      </a:cubicBezTo>
                      <a:lnTo>
                        <a:pt x="21600" y="16174"/>
                      </a:lnTo>
                      <a:lnTo>
                        <a:pt x="7837" y="32822"/>
                      </a:lnTo>
                      <a:close/>
                    </a:path>
                  </a:pathLst>
                </a:cu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68" name="Arc 78"/>
                <p:cNvSpPr>
                  <a:spLocks/>
                </p:cNvSpPr>
                <p:nvPr/>
              </p:nvSpPr>
              <p:spPr bwMode="auto">
                <a:xfrm>
                  <a:off x="3794" y="1972"/>
                  <a:ext cx="480" cy="669"/>
                </a:xfrm>
                <a:custGeom>
                  <a:avLst/>
                  <a:gdLst>
                    <a:gd name="T0" fmla="*/ 0 w 21600"/>
                    <a:gd name="T1" fmla="*/ 0 h 33464"/>
                    <a:gd name="T2" fmla="*/ 0 w 21600"/>
                    <a:gd name="T3" fmla="*/ 0 h 33464"/>
                    <a:gd name="T4" fmla="*/ 0 w 21600"/>
                    <a:gd name="T5" fmla="*/ 0 h 3346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33464" fill="none" extrusionOk="0">
                      <a:moveTo>
                        <a:pt x="8091" y="33464"/>
                      </a:moveTo>
                      <a:cubicBezTo>
                        <a:pt x="2976" y="29364"/>
                        <a:pt x="0" y="23164"/>
                        <a:pt x="0" y="16609"/>
                      </a:cubicBezTo>
                      <a:cubicBezTo>
                        <a:pt x="0" y="10190"/>
                        <a:pt x="2854" y="4104"/>
                        <a:pt x="7790" y="0"/>
                      </a:cubicBezTo>
                    </a:path>
                    <a:path w="21600" h="33464" stroke="0" extrusionOk="0">
                      <a:moveTo>
                        <a:pt x="8091" y="33464"/>
                      </a:moveTo>
                      <a:cubicBezTo>
                        <a:pt x="2976" y="29364"/>
                        <a:pt x="0" y="23164"/>
                        <a:pt x="0" y="16609"/>
                      </a:cubicBezTo>
                      <a:cubicBezTo>
                        <a:pt x="0" y="10190"/>
                        <a:pt x="2854" y="4104"/>
                        <a:pt x="7790" y="0"/>
                      </a:cubicBezTo>
                      <a:lnTo>
                        <a:pt x="21600" y="16609"/>
                      </a:lnTo>
                      <a:lnTo>
                        <a:pt x="8091" y="33464"/>
                      </a:lnTo>
                      <a:close/>
                    </a:path>
                  </a:pathLst>
                </a:cu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69" name="Arc 79"/>
                <p:cNvSpPr>
                  <a:spLocks/>
                </p:cNvSpPr>
                <p:nvPr/>
              </p:nvSpPr>
              <p:spPr bwMode="auto">
                <a:xfrm>
                  <a:off x="3698" y="1920"/>
                  <a:ext cx="478" cy="800"/>
                </a:xfrm>
                <a:custGeom>
                  <a:avLst/>
                  <a:gdLst>
                    <a:gd name="T0" fmla="*/ 0 w 21600"/>
                    <a:gd name="T1" fmla="*/ 0 h 36073"/>
                    <a:gd name="T2" fmla="*/ 0 w 21600"/>
                    <a:gd name="T3" fmla="*/ 0 h 36073"/>
                    <a:gd name="T4" fmla="*/ 0 w 21600"/>
                    <a:gd name="T5" fmla="*/ 0 h 3607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36073" fill="none" extrusionOk="0">
                      <a:moveTo>
                        <a:pt x="10579" y="36072"/>
                      </a:moveTo>
                      <a:cubicBezTo>
                        <a:pt x="4020" y="32182"/>
                        <a:pt x="0" y="25121"/>
                        <a:pt x="0" y="17496"/>
                      </a:cubicBezTo>
                      <a:cubicBezTo>
                        <a:pt x="0" y="10568"/>
                        <a:pt x="3322" y="4061"/>
                        <a:pt x="8933" y="-1"/>
                      </a:cubicBezTo>
                    </a:path>
                    <a:path w="21600" h="36073" stroke="0" extrusionOk="0">
                      <a:moveTo>
                        <a:pt x="10579" y="36072"/>
                      </a:moveTo>
                      <a:cubicBezTo>
                        <a:pt x="4020" y="32182"/>
                        <a:pt x="0" y="25121"/>
                        <a:pt x="0" y="17496"/>
                      </a:cubicBezTo>
                      <a:cubicBezTo>
                        <a:pt x="0" y="10568"/>
                        <a:pt x="3322" y="4061"/>
                        <a:pt x="8933" y="-1"/>
                      </a:cubicBezTo>
                      <a:lnTo>
                        <a:pt x="21600" y="17496"/>
                      </a:lnTo>
                      <a:lnTo>
                        <a:pt x="10579" y="36072"/>
                      </a:lnTo>
                      <a:close/>
                    </a:path>
                  </a:pathLst>
                </a:cu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463" name="WordArt 8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152" y="1440"/>
                <a:ext cx="129" cy="2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Symbol" panose="05050102010706020507" pitchFamily="18" charset="2"/>
                  </a:rPr>
                  <a:t>l</a:t>
                </a:r>
              </a:p>
            </p:txBody>
          </p:sp>
          <p:sp>
            <p:nvSpPr>
              <p:cNvPr id="41464" name="Oval 81"/>
              <p:cNvSpPr>
                <a:spLocks noChangeArrowheads="1"/>
              </p:cNvSpPr>
              <p:nvPr/>
            </p:nvSpPr>
            <p:spPr bwMode="auto">
              <a:xfrm>
                <a:off x="432" y="196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465" name="WordArt 8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0" y="1872"/>
                <a:ext cx="144" cy="18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3175">
                      <a:solidFill>
                        <a:srgbClr val="FF9900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</a:t>
                </a:r>
              </a:p>
            </p:txBody>
          </p:sp>
        </p:grpSp>
        <p:sp>
          <p:nvSpPr>
            <p:cNvPr id="40988" name="Freeform 83"/>
            <p:cNvSpPr>
              <a:spLocks/>
            </p:cNvSpPr>
            <p:nvPr/>
          </p:nvSpPr>
          <p:spPr bwMode="auto">
            <a:xfrm>
              <a:off x="614" y="3350"/>
              <a:ext cx="1254" cy="204"/>
            </a:xfrm>
            <a:custGeom>
              <a:avLst/>
              <a:gdLst>
                <a:gd name="T0" fmla="*/ 0 w 2880"/>
                <a:gd name="T1" fmla="*/ 0 h 528"/>
                <a:gd name="T2" fmla="*/ 0 w 2880"/>
                <a:gd name="T3" fmla="*/ 0 h 528"/>
                <a:gd name="T4" fmla="*/ 0 w 2880"/>
                <a:gd name="T5" fmla="*/ 0 h 528"/>
                <a:gd name="T6" fmla="*/ 0 w 288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80" h="528">
                  <a:moveTo>
                    <a:pt x="0" y="528"/>
                  </a:moveTo>
                  <a:lnTo>
                    <a:pt x="1296" y="0"/>
                  </a:lnTo>
                  <a:lnTo>
                    <a:pt x="2880" y="0"/>
                  </a:lnTo>
                  <a:lnTo>
                    <a:pt x="0" y="528"/>
                  </a:lnTo>
                  <a:close/>
                </a:path>
              </a:pathLst>
            </a:custGeom>
            <a:solidFill>
              <a:srgbClr val="FFFF00">
                <a:alpha val="50195"/>
              </a:srgbClr>
            </a:solidFill>
            <a:ln w="3175" cmpd="sng">
              <a:solidFill>
                <a:srgbClr val="FFFF00">
                  <a:alpha val="50195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989" name="Group 84"/>
            <p:cNvGrpSpPr>
              <a:grpSpLocks/>
            </p:cNvGrpSpPr>
            <p:nvPr/>
          </p:nvGrpSpPr>
          <p:grpSpPr bwMode="auto">
            <a:xfrm>
              <a:off x="1910" y="2702"/>
              <a:ext cx="544" cy="889"/>
              <a:chOff x="3504" y="912"/>
              <a:chExt cx="1248" cy="2304"/>
            </a:xfrm>
          </p:grpSpPr>
          <p:grpSp>
            <p:nvGrpSpPr>
              <p:cNvPr id="41436" name="Group 85"/>
              <p:cNvGrpSpPr>
                <a:grpSpLocks/>
              </p:cNvGrpSpPr>
              <p:nvPr/>
            </p:nvGrpSpPr>
            <p:grpSpPr bwMode="auto">
              <a:xfrm>
                <a:off x="3504" y="912"/>
                <a:ext cx="336" cy="2304"/>
                <a:chOff x="3504" y="912"/>
                <a:chExt cx="336" cy="2304"/>
              </a:xfrm>
            </p:grpSpPr>
            <p:sp>
              <p:nvSpPr>
                <p:cNvPr id="41438" name="WordArt 8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552" y="912"/>
                  <a:ext cx="192" cy="14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800" i="1" kern="10"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41439" name="Freeform 87"/>
                <p:cNvSpPr>
                  <a:spLocks/>
                </p:cNvSpPr>
                <p:nvPr/>
              </p:nvSpPr>
              <p:spPr bwMode="auto">
                <a:xfrm>
                  <a:off x="3792" y="912"/>
                  <a:ext cx="48" cy="48"/>
                </a:xfrm>
                <a:custGeom>
                  <a:avLst/>
                  <a:gdLst>
                    <a:gd name="T0" fmla="*/ 0 w 288"/>
                    <a:gd name="T1" fmla="*/ 0 h 384"/>
                    <a:gd name="T2" fmla="*/ 0 w 288"/>
                    <a:gd name="T3" fmla="*/ 0 h 384"/>
                    <a:gd name="T4" fmla="*/ 0 w 288"/>
                    <a:gd name="T5" fmla="*/ 0 h 384"/>
                    <a:gd name="T6" fmla="*/ 0 w 288"/>
                    <a:gd name="T7" fmla="*/ 0 h 38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8" h="384">
                      <a:moveTo>
                        <a:pt x="144" y="0"/>
                      </a:moveTo>
                      <a:lnTo>
                        <a:pt x="288" y="96"/>
                      </a:lnTo>
                      <a:lnTo>
                        <a:pt x="0" y="384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175" cmpd="sng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40" name="Line 88"/>
                <p:cNvSpPr>
                  <a:spLocks noChangeShapeType="1"/>
                </p:cNvSpPr>
                <p:nvPr/>
              </p:nvSpPr>
              <p:spPr bwMode="auto">
                <a:xfrm>
                  <a:off x="3504" y="912"/>
                  <a:ext cx="0" cy="230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sysDot"/>
                  <a:round/>
                  <a:headEnd type="triangle" w="sm" len="lg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1441" name="Group 89"/>
                <p:cNvGrpSpPr>
                  <a:grpSpLocks/>
                </p:cNvGrpSpPr>
                <p:nvPr/>
              </p:nvGrpSpPr>
              <p:grpSpPr bwMode="auto">
                <a:xfrm>
                  <a:off x="3552" y="1824"/>
                  <a:ext cx="288" cy="768"/>
                  <a:chOff x="4944" y="2544"/>
                  <a:chExt cx="240" cy="768"/>
                </a:xfrm>
              </p:grpSpPr>
              <p:grpSp>
                <p:nvGrpSpPr>
                  <p:cNvPr id="41443" name="Group 90"/>
                  <p:cNvGrpSpPr>
                    <a:grpSpLocks/>
                  </p:cNvGrpSpPr>
                  <p:nvPr/>
                </p:nvGrpSpPr>
                <p:grpSpPr bwMode="auto">
                  <a:xfrm>
                    <a:off x="4944" y="2544"/>
                    <a:ext cx="240" cy="768"/>
                    <a:chOff x="5040" y="2592"/>
                    <a:chExt cx="288" cy="960"/>
                  </a:xfrm>
                </p:grpSpPr>
                <p:grpSp>
                  <p:nvGrpSpPr>
                    <p:cNvPr id="41447" name="Group 9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40" y="2592"/>
                      <a:ext cx="288" cy="960"/>
                      <a:chOff x="3168" y="576"/>
                      <a:chExt cx="1152" cy="3360"/>
                    </a:xfrm>
                  </p:grpSpPr>
                  <p:sp>
                    <p:nvSpPr>
                      <p:cNvPr id="41451" name="Rectangle 9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68" y="1584"/>
                        <a:ext cx="1152" cy="336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00"/>
                          </a:gs>
                          <a:gs pos="50000">
                            <a:srgbClr val="222200"/>
                          </a:gs>
                          <a:gs pos="100000">
                            <a:srgbClr val="FFFF00"/>
                          </a:gs>
                        </a:gsLst>
                        <a:lin ang="5400000" scaled="1"/>
                      </a:gradFill>
                      <a:ln w="317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zh-CN" altLang="en-US" sz="28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1452" name="Rectangle 9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68" y="912"/>
                        <a:ext cx="1152" cy="336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00"/>
                          </a:gs>
                          <a:gs pos="50000">
                            <a:srgbClr val="909000"/>
                          </a:gs>
                          <a:gs pos="100000">
                            <a:srgbClr val="FFFF00"/>
                          </a:gs>
                        </a:gsLst>
                        <a:lin ang="5400000" scaled="1"/>
                      </a:gradFill>
                      <a:ln w="317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zh-CN" altLang="en-US" sz="28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1453" name="Rectangle 9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68" y="1248"/>
                        <a:ext cx="1152" cy="336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00"/>
                          </a:gs>
                          <a:gs pos="50000">
                            <a:srgbClr val="666600"/>
                          </a:gs>
                          <a:gs pos="100000">
                            <a:srgbClr val="FFFF00"/>
                          </a:gs>
                        </a:gsLst>
                        <a:lin ang="5400000" scaled="1"/>
                      </a:gradFill>
                      <a:ln w="317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zh-CN" altLang="en-US" sz="28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1454" name="Rectangle 9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68" y="1920"/>
                        <a:ext cx="1152" cy="336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00"/>
                          </a:gs>
                          <a:gs pos="50000">
                            <a:srgbClr val="000000"/>
                          </a:gs>
                          <a:gs pos="100000">
                            <a:srgbClr val="FFFF00"/>
                          </a:gs>
                        </a:gsLst>
                        <a:lin ang="5400000" scaled="1"/>
                      </a:gradFill>
                      <a:ln w="317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zh-CN" altLang="en-US" sz="28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1455" name="Rectangle 9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68" y="2256"/>
                        <a:ext cx="1152" cy="336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00"/>
                          </a:gs>
                          <a:gs pos="50000">
                            <a:srgbClr val="000000"/>
                          </a:gs>
                          <a:gs pos="100000">
                            <a:srgbClr val="FFFF00"/>
                          </a:gs>
                        </a:gsLst>
                        <a:lin ang="5400000" scaled="1"/>
                      </a:gradFill>
                      <a:ln w="317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zh-CN" altLang="en-US" sz="28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1456" name="Rectangle 9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68" y="2592"/>
                        <a:ext cx="1152" cy="336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00"/>
                          </a:gs>
                          <a:gs pos="50000">
                            <a:srgbClr val="222200"/>
                          </a:gs>
                          <a:gs pos="100000">
                            <a:srgbClr val="FFFF00"/>
                          </a:gs>
                        </a:gsLst>
                        <a:lin ang="5400000" scaled="1"/>
                      </a:gradFill>
                      <a:ln w="317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zh-CN" altLang="en-US" sz="28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1457" name="Rectangle 9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68" y="2928"/>
                        <a:ext cx="1152" cy="336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00"/>
                          </a:gs>
                          <a:gs pos="50000">
                            <a:srgbClr val="5E5E00"/>
                          </a:gs>
                          <a:gs pos="100000">
                            <a:srgbClr val="FFFF00"/>
                          </a:gs>
                        </a:gsLst>
                        <a:lin ang="5400000" scaled="1"/>
                      </a:gradFill>
                      <a:ln w="317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zh-CN" altLang="en-US" sz="28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1458" name="Rectangle 9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68" y="3264"/>
                        <a:ext cx="1152" cy="336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00"/>
                          </a:gs>
                          <a:gs pos="50000">
                            <a:srgbClr val="808000"/>
                          </a:gs>
                          <a:gs pos="100000">
                            <a:srgbClr val="FFFF00"/>
                          </a:gs>
                        </a:gsLst>
                        <a:lin ang="5400000" scaled="1"/>
                      </a:gradFill>
                      <a:ln w="317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zh-CN" altLang="en-US" sz="28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1459" name="Rectangle 10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68" y="576"/>
                        <a:ext cx="1152" cy="336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00"/>
                          </a:gs>
                          <a:gs pos="50000">
                            <a:srgbClr val="AAAA00"/>
                          </a:gs>
                          <a:gs pos="100000">
                            <a:srgbClr val="FFFF00"/>
                          </a:gs>
                        </a:gsLst>
                        <a:lin ang="5400000" scaled="1"/>
                      </a:gradFill>
                      <a:ln w="317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zh-CN" altLang="en-US" sz="280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1460" name="Rectangle 10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68" y="3600"/>
                        <a:ext cx="1152" cy="336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00"/>
                          </a:gs>
                          <a:gs pos="50000">
                            <a:srgbClr val="999900"/>
                          </a:gs>
                          <a:gs pos="100000">
                            <a:srgbClr val="FFFF00"/>
                          </a:gs>
                        </a:gsLst>
                        <a:lin ang="5400000" scaled="1"/>
                      </a:gradFill>
                      <a:ln w="317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zh-CN" altLang="en-US" sz="2800">
                          <a:latin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41448" name="Line 1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40" y="3504"/>
                      <a:ext cx="288" cy="0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449" name="Line 1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40" y="3408"/>
                      <a:ext cx="288" cy="0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450" name="Line 1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40" y="3312"/>
                      <a:ext cx="288" cy="0"/>
                    </a:xfrm>
                    <a:prstGeom prst="line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1444" name="Line 105"/>
                  <p:cNvSpPr>
                    <a:spLocks noChangeShapeType="1"/>
                  </p:cNvSpPr>
                  <p:nvPr/>
                </p:nvSpPr>
                <p:spPr bwMode="auto">
                  <a:xfrm>
                    <a:off x="4944" y="2544"/>
                    <a:ext cx="0" cy="768"/>
                  </a:xfrm>
                  <a:prstGeom prst="line">
                    <a:avLst/>
                  </a:prstGeom>
                  <a:noFill/>
                  <a:ln w="3175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445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4944" y="3312"/>
                    <a:ext cx="240" cy="0"/>
                  </a:xfrm>
                  <a:prstGeom prst="line">
                    <a:avLst/>
                  </a:prstGeom>
                  <a:noFill/>
                  <a:ln w="3175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446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5184" y="2544"/>
                    <a:ext cx="0" cy="768"/>
                  </a:xfrm>
                  <a:prstGeom prst="line">
                    <a:avLst/>
                  </a:prstGeom>
                  <a:noFill/>
                  <a:ln w="3175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442" name="WordArt 108"/>
                <p:cNvSpPr>
                  <a:spLocks noChangeArrowheads="1" noChangeShapeType="1" noTextEdit="1"/>
                </p:cNvSpPr>
                <p:nvPr/>
              </p:nvSpPr>
              <p:spPr bwMode="auto">
                <a:xfrm rot="5400000">
                  <a:off x="3408" y="2784"/>
                  <a:ext cx="576" cy="288"/>
                </a:xfrm>
                <a:prstGeom prst="rect">
                  <a:avLst/>
                </a:prstGeom>
              </p:spPr>
              <p:txBody>
                <a:bodyPr vert="eaVert"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fontAlgn="auto"/>
                  <a:r>
                    <a:rPr lang="zh-CN" altLang="en-US" sz="3600" kern="10">
                      <a:ln w="3175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宋体" panose="02010600030101010101" pitchFamily="2" charset="-122"/>
                    </a:rPr>
                    <a:t>半波失损</a:t>
                  </a:r>
                  <a:endParaRPr lang="en-US" sz="3600" kern="10">
                    <a:ln w="317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41437" name="Line 109"/>
              <p:cNvSpPr>
                <a:spLocks noChangeShapeType="1"/>
              </p:cNvSpPr>
              <p:nvPr/>
            </p:nvSpPr>
            <p:spPr bwMode="auto">
              <a:xfrm>
                <a:off x="3840" y="3120"/>
                <a:ext cx="912" cy="0"/>
              </a:xfrm>
              <a:prstGeom prst="line">
                <a:avLst/>
              </a:prstGeom>
              <a:noFill/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990" name="Group 110"/>
            <p:cNvGrpSpPr>
              <a:grpSpLocks/>
            </p:cNvGrpSpPr>
            <p:nvPr/>
          </p:nvGrpSpPr>
          <p:grpSpPr bwMode="auto">
            <a:xfrm>
              <a:off x="2496" y="2887"/>
              <a:ext cx="334" cy="834"/>
              <a:chOff x="4848" y="1392"/>
              <a:chExt cx="768" cy="2160"/>
            </a:xfrm>
          </p:grpSpPr>
          <p:sp>
            <p:nvSpPr>
              <p:cNvPr id="41424" name="Line 111"/>
              <p:cNvSpPr>
                <a:spLocks noChangeShapeType="1"/>
              </p:cNvSpPr>
              <p:nvPr/>
            </p:nvSpPr>
            <p:spPr bwMode="auto">
              <a:xfrm flipV="1">
                <a:off x="5568" y="1392"/>
                <a:ext cx="0" cy="1248"/>
              </a:xfrm>
              <a:prstGeom prst="line">
                <a:avLst/>
              </a:prstGeom>
              <a:noFill/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425" name="Group 112"/>
              <p:cNvGrpSpPr>
                <a:grpSpLocks/>
              </p:cNvGrpSpPr>
              <p:nvPr/>
            </p:nvGrpSpPr>
            <p:grpSpPr bwMode="auto">
              <a:xfrm>
                <a:off x="4848" y="2640"/>
                <a:ext cx="768" cy="912"/>
                <a:chOff x="4848" y="2640"/>
                <a:chExt cx="768" cy="912"/>
              </a:xfrm>
            </p:grpSpPr>
            <p:sp>
              <p:nvSpPr>
                <p:cNvPr id="41426" name="Rectangle 113"/>
                <p:cNvSpPr>
                  <a:spLocks noChangeArrowheads="1"/>
                </p:cNvSpPr>
                <p:nvPr/>
              </p:nvSpPr>
              <p:spPr bwMode="auto">
                <a:xfrm>
                  <a:off x="4848" y="2640"/>
                  <a:ext cx="768" cy="912"/>
                </a:xfrm>
                <a:prstGeom prst="rect">
                  <a:avLst/>
                </a:prstGeom>
                <a:solidFill>
                  <a:srgbClr val="FFFFCC"/>
                </a:solidFill>
                <a:ln w="3175">
                  <a:solidFill>
                    <a:srgbClr val="FFFF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427" name="WordArt 11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280" y="3072"/>
                  <a:ext cx="192" cy="25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i="1" kern="10">
                      <a:ln w="31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Symbol" panose="05050102010706020507" pitchFamily="18" charset="2"/>
                    </a:rPr>
                    <a:t>l</a:t>
                  </a:r>
                </a:p>
              </p:txBody>
            </p:sp>
            <p:sp>
              <p:nvSpPr>
                <p:cNvPr id="41428" name="WordArt 11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088" y="3216"/>
                  <a:ext cx="144" cy="18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i="1" kern="10">
                      <a:ln w="317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cs typeface="Times New Roman" panose="02020603050405020304" pitchFamily="18" charset="0"/>
                    </a:rPr>
                    <a:t>d</a:t>
                  </a:r>
                </a:p>
              </p:txBody>
            </p:sp>
            <p:grpSp>
              <p:nvGrpSpPr>
                <p:cNvPr id="41429" name="Group 116"/>
                <p:cNvGrpSpPr>
                  <a:grpSpLocks/>
                </p:cNvGrpSpPr>
                <p:nvPr/>
              </p:nvGrpSpPr>
              <p:grpSpPr bwMode="auto">
                <a:xfrm>
                  <a:off x="4992" y="2736"/>
                  <a:ext cx="240" cy="144"/>
                  <a:chOff x="3168" y="3552"/>
                  <a:chExt cx="432" cy="240"/>
                </a:xfrm>
              </p:grpSpPr>
              <p:sp>
                <p:nvSpPr>
                  <p:cNvPr id="41434" name="WordArt 11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360" y="3552"/>
                    <a:ext cx="240" cy="24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r>
                      <a:rPr lang="en-US" sz="3600" i="1" kern="10">
                        <a:ln w="31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solidFill>
                          <a:schemeClr val="tx1"/>
                        </a:solidFill>
                        <a:latin typeface="Bookman Old Style" panose="02050604050505020204" pitchFamily="18" charset="0"/>
                      </a:rPr>
                      <a:t>x</a:t>
                    </a:r>
                  </a:p>
                </p:txBody>
              </p:sp>
              <p:sp>
                <p:nvSpPr>
                  <p:cNvPr id="41435" name="WordArt 11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168" y="3552"/>
                    <a:ext cx="189" cy="21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r>
                      <a:rPr lang="en-US" sz="3600" kern="10">
                        <a:ln w="31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solidFill>
                          <a:schemeClr val="tx1"/>
                        </a:solidFill>
                        <a:latin typeface="Wingdings 3" panose="05040102010807070707" pitchFamily="18" charset="2"/>
                      </a:rPr>
                      <a:t>r</a:t>
                    </a:r>
                  </a:p>
                </p:txBody>
              </p:sp>
            </p:grpSp>
            <p:sp>
              <p:nvSpPr>
                <p:cNvPr id="41430" name="WordArt 11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088" y="2976"/>
                  <a:ext cx="144" cy="14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kern="10">
                      <a:ln w="31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宋体" panose="02010600030101010101" pitchFamily="2" charset="-122"/>
                    </a:rPr>
                    <a:t>D</a:t>
                  </a:r>
                </a:p>
              </p:txBody>
            </p:sp>
            <p:sp>
              <p:nvSpPr>
                <p:cNvPr id="41431" name="Line 120"/>
                <p:cNvSpPr>
                  <a:spLocks noChangeShapeType="1"/>
                </p:cNvSpPr>
                <p:nvPr/>
              </p:nvSpPr>
              <p:spPr bwMode="auto">
                <a:xfrm>
                  <a:off x="5280" y="2784"/>
                  <a:ext cx="19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32" name="Line 121"/>
                <p:cNvSpPr>
                  <a:spLocks noChangeShapeType="1"/>
                </p:cNvSpPr>
                <p:nvPr/>
              </p:nvSpPr>
              <p:spPr bwMode="auto">
                <a:xfrm>
                  <a:off x="5280" y="2832"/>
                  <a:ext cx="19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33" name="Line 122"/>
                <p:cNvSpPr>
                  <a:spLocks noChangeShapeType="1"/>
                </p:cNvSpPr>
                <p:nvPr/>
              </p:nvSpPr>
              <p:spPr bwMode="auto">
                <a:xfrm>
                  <a:off x="5040" y="3168"/>
                  <a:ext cx="240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0991" name="Rectangle 123"/>
            <p:cNvSpPr>
              <a:spLocks noChangeArrowheads="1"/>
            </p:cNvSpPr>
            <p:nvPr/>
          </p:nvSpPr>
          <p:spPr bwMode="auto">
            <a:xfrm>
              <a:off x="395" y="609"/>
              <a:ext cx="2485" cy="16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pSp>
          <p:nvGrpSpPr>
            <p:cNvPr id="40992" name="Group 124"/>
            <p:cNvGrpSpPr>
              <a:grpSpLocks/>
            </p:cNvGrpSpPr>
            <p:nvPr/>
          </p:nvGrpSpPr>
          <p:grpSpPr bwMode="auto">
            <a:xfrm>
              <a:off x="2173" y="1711"/>
              <a:ext cx="614" cy="419"/>
              <a:chOff x="4176" y="2880"/>
              <a:chExt cx="1440" cy="1104"/>
            </a:xfrm>
          </p:grpSpPr>
          <p:sp>
            <p:nvSpPr>
              <p:cNvPr id="41412" name="Rectangle 125"/>
              <p:cNvSpPr>
                <a:spLocks noChangeArrowheads="1"/>
              </p:cNvSpPr>
              <p:nvPr/>
            </p:nvSpPr>
            <p:spPr bwMode="auto">
              <a:xfrm>
                <a:off x="4176" y="2880"/>
                <a:ext cx="1440" cy="1104"/>
              </a:xfrm>
              <a:prstGeom prst="rect">
                <a:avLst/>
              </a:prstGeom>
              <a:solidFill>
                <a:srgbClr val="EAEAEA"/>
              </a:solidFill>
              <a:ln w="3175">
                <a:solidFill>
                  <a:srgbClr val="FFFF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1413" name="Group 126"/>
              <p:cNvGrpSpPr>
                <a:grpSpLocks/>
              </p:cNvGrpSpPr>
              <p:nvPr/>
            </p:nvGrpSpPr>
            <p:grpSpPr bwMode="auto">
              <a:xfrm>
                <a:off x="4704" y="3504"/>
                <a:ext cx="144" cy="48"/>
                <a:chOff x="1680" y="2880"/>
                <a:chExt cx="240" cy="48"/>
              </a:xfrm>
            </p:grpSpPr>
            <p:sp>
              <p:nvSpPr>
                <p:cNvPr id="41422" name="Line 127"/>
                <p:cNvSpPr>
                  <a:spLocks noChangeShapeType="1"/>
                </p:cNvSpPr>
                <p:nvPr/>
              </p:nvSpPr>
              <p:spPr bwMode="auto">
                <a:xfrm>
                  <a:off x="1680" y="2880"/>
                  <a:ext cx="240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23" name="Line 128"/>
                <p:cNvSpPr>
                  <a:spLocks noChangeShapeType="1"/>
                </p:cNvSpPr>
                <p:nvPr/>
              </p:nvSpPr>
              <p:spPr bwMode="auto">
                <a:xfrm>
                  <a:off x="1680" y="2928"/>
                  <a:ext cx="240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414" name="Group 129"/>
              <p:cNvGrpSpPr>
                <a:grpSpLocks/>
              </p:cNvGrpSpPr>
              <p:nvPr/>
            </p:nvGrpSpPr>
            <p:grpSpPr bwMode="auto">
              <a:xfrm>
                <a:off x="4368" y="3408"/>
                <a:ext cx="280" cy="177"/>
                <a:chOff x="3456" y="3504"/>
                <a:chExt cx="384" cy="240"/>
              </a:xfrm>
            </p:grpSpPr>
            <p:sp>
              <p:nvSpPr>
                <p:cNvPr id="41420" name="WordArt 13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648" y="3504"/>
                  <a:ext cx="192" cy="24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i="1" kern="10">
                      <a:ln w="3175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Bookman Old Style" panose="02050604050505020204" pitchFamily="18" charset="0"/>
                    </a:rPr>
                    <a:t>x</a:t>
                  </a:r>
                </a:p>
              </p:txBody>
            </p:sp>
            <p:sp>
              <p:nvSpPr>
                <p:cNvPr id="41421" name="WordArt 13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456" y="3504"/>
                  <a:ext cx="189" cy="21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kern="10">
                      <a:ln w="3175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Wingdings 3" panose="05040102010807070707" pitchFamily="18" charset="2"/>
                    </a:rPr>
                    <a:t>r</a:t>
                  </a:r>
                </a:p>
              </p:txBody>
            </p:sp>
          </p:grpSp>
          <p:sp>
            <p:nvSpPr>
              <p:cNvPr id="41415" name="WordArt 1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5184" y="3408"/>
                <a:ext cx="192" cy="2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31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Symbol" panose="05050102010706020507" pitchFamily="18" charset="2"/>
                  </a:rPr>
                  <a:t>l</a:t>
                </a:r>
              </a:p>
            </p:txBody>
          </p:sp>
          <p:sp>
            <p:nvSpPr>
              <p:cNvPr id="41416" name="WordArt 1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44" y="3264"/>
                <a:ext cx="178" cy="17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4273"/>
                  </a:avLst>
                </a:prstTxWarp>
              </a:bodyPr>
              <a:lstStyle/>
              <a:p>
                <a:r>
                  <a:rPr lang="en-US" sz="3600" kern="10">
                    <a:ln w="31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41417" name="WordArt 13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944" y="3552"/>
                <a:ext cx="167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317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41418" name="Line 135"/>
              <p:cNvSpPr>
                <a:spLocks noChangeShapeType="1"/>
              </p:cNvSpPr>
              <p:nvPr/>
            </p:nvSpPr>
            <p:spPr bwMode="auto">
              <a:xfrm>
                <a:off x="4896" y="3504"/>
                <a:ext cx="336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19" name="WordArt 1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368" y="3024"/>
                <a:ext cx="1104" cy="14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zh-CN" altLang="en-US" sz="3600" kern="10">
                    <a:ln w="3175">
                      <a:solidFill>
                        <a:srgbClr val="339933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rPr>
                  <a:t>条纹间隔</a:t>
                </a:r>
                <a:endParaRPr lang="en-US" sz="3600" kern="10">
                  <a:ln w="3175">
                    <a:solidFill>
                      <a:srgbClr val="339933"/>
                    </a:solidFill>
                    <a:round/>
                    <a:headEnd/>
                    <a:tailEnd/>
                  </a:ln>
                  <a:solidFill>
                    <a:schemeClr val="tx1"/>
                  </a:solidFill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40993" name="Rectangle 137" descr="羊皮纸"/>
            <p:cNvSpPr>
              <a:spLocks noChangeArrowheads="1"/>
            </p:cNvSpPr>
            <p:nvPr/>
          </p:nvSpPr>
          <p:spPr bwMode="auto">
            <a:xfrm>
              <a:off x="395" y="2167"/>
              <a:ext cx="2468" cy="11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3175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40994" name="Line 138"/>
            <p:cNvSpPr>
              <a:spLocks noChangeShapeType="1"/>
            </p:cNvSpPr>
            <p:nvPr/>
          </p:nvSpPr>
          <p:spPr bwMode="auto">
            <a:xfrm>
              <a:off x="2337" y="905"/>
              <a:ext cx="0" cy="73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5" name="Line 139"/>
            <p:cNvSpPr>
              <a:spLocks noChangeShapeType="1"/>
            </p:cNvSpPr>
            <p:nvPr/>
          </p:nvSpPr>
          <p:spPr bwMode="auto">
            <a:xfrm>
              <a:off x="957" y="1314"/>
              <a:ext cx="138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6" name="Line 140"/>
            <p:cNvSpPr>
              <a:spLocks noChangeShapeType="1"/>
            </p:cNvSpPr>
            <p:nvPr/>
          </p:nvSpPr>
          <p:spPr bwMode="auto">
            <a:xfrm>
              <a:off x="2337" y="818"/>
              <a:ext cx="0" cy="82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 type="triangle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7" name="Line 141"/>
            <p:cNvSpPr>
              <a:spLocks noChangeShapeType="1"/>
            </p:cNvSpPr>
            <p:nvPr/>
          </p:nvSpPr>
          <p:spPr bwMode="auto">
            <a:xfrm flipV="1">
              <a:off x="957" y="1004"/>
              <a:ext cx="1380" cy="31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8" name="Line 142"/>
            <p:cNvSpPr>
              <a:spLocks noChangeShapeType="1"/>
            </p:cNvSpPr>
            <p:nvPr/>
          </p:nvSpPr>
          <p:spPr bwMode="auto">
            <a:xfrm>
              <a:off x="969" y="1211"/>
              <a:ext cx="58" cy="17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9" name="Freeform 143"/>
            <p:cNvSpPr>
              <a:spLocks/>
            </p:cNvSpPr>
            <p:nvPr/>
          </p:nvSpPr>
          <p:spPr bwMode="auto">
            <a:xfrm>
              <a:off x="967" y="1001"/>
              <a:ext cx="1370" cy="311"/>
            </a:xfrm>
            <a:custGeom>
              <a:avLst/>
              <a:gdLst>
                <a:gd name="T0" fmla="*/ 0 w 3504"/>
                <a:gd name="T1" fmla="*/ 0 h 912"/>
                <a:gd name="T2" fmla="*/ 0 w 3504"/>
                <a:gd name="T3" fmla="*/ 0 h 912"/>
                <a:gd name="T4" fmla="*/ 0 w 3504"/>
                <a:gd name="T5" fmla="*/ 0 h 912"/>
                <a:gd name="T6" fmla="*/ 0 w 3504"/>
                <a:gd name="T7" fmla="*/ 0 h 9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04" h="912">
                  <a:moveTo>
                    <a:pt x="0" y="912"/>
                  </a:moveTo>
                  <a:lnTo>
                    <a:pt x="3504" y="0"/>
                  </a:lnTo>
                  <a:lnTo>
                    <a:pt x="3504" y="912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31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0" name="Freeform 144"/>
            <p:cNvSpPr>
              <a:spLocks/>
            </p:cNvSpPr>
            <p:nvPr/>
          </p:nvSpPr>
          <p:spPr bwMode="auto">
            <a:xfrm>
              <a:off x="969" y="1211"/>
              <a:ext cx="58" cy="196"/>
            </a:xfrm>
            <a:custGeom>
              <a:avLst/>
              <a:gdLst>
                <a:gd name="T0" fmla="*/ 0 w 144"/>
                <a:gd name="T1" fmla="*/ 0 h 528"/>
                <a:gd name="T2" fmla="*/ 0 w 144"/>
                <a:gd name="T3" fmla="*/ 0 h 528"/>
                <a:gd name="T4" fmla="*/ 0 w 144"/>
                <a:gd name="T5" fmla="*/ 0 h 528"/>
                <a:gd name="T6" fmla="*/ 0 w 144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" h="528">
                  <a:moveTo>
                    <a:pt x="0" y="0"/>
                  </a:moveTo>
                  <a:lnTo>
                    <a:pt x="0" y="528"/>
                  </a:lnTo>
                  <a:lnTo>
                    <a:pt x="144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31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1" name="Line 145"/>
            <p:cNvSpPr>
              <a:spLocks noChangeShapeType="1"/>
            </p:cNvSpPr>
            <p:nvPr/>
          </p:nvSpPr>
          <p:spPr bwMode="auto">
            <a:xfrm>
              <a:off x="1805" y="1620"/>
              <a:ext cx="528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2" name="Line 146"/>
            <p:cNvSpPr>
              <a:spLocks noChangeShapeType="1"/>
            </p:cNvSpPr>
            <p:nvPr/>
          </p:nvSpPr>
          <p:spPr bwMode="auto">
            <a:xfrm>
              <a:off x="967" y="1602"/>
              <a:ext cx="528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 type="triangl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003" name="Group 147"/>
            <p:cNvGrpSpPr>
              <a:grpSpLocks/>
            </p:cNvGrpSpPr>
            <p:nvPr/>
          </p:nvGrpSpPr>
          <p:grpSpPr bwMode="auto">
            <a:xfrm>
              <a:off x="1499" y="1566"/>
              <a:ext cx="278" cy="75"/>
              <a:chOff x="2609" y="2359"/>
              <a:chExt cx="654" cy="200"/>
            </a:xfrm>
          </p:grpSpPr>
          <p:sp>
            <p:nvSpPr>
              <p:cNvPr id="41408" name="WordArt 14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09" y="2386"/>
                <a:ext cx="178" cy="17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4273"/>
                  </a:avLst>
                </a:prstTxWarp>
              </a:bodyPr>
              <a:lstStyle/>
              <a:p>
                <a:r>
                  <a:rPr lang="en-US" sz="3600" kern="10">
                    <a:ln w="31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41409" name="WordArt 1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96" y="2359"/>
                <a:ext cx="167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317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41410" name="Freeform 150"/>
              <p:cNvSpPr>
                <a:spLocks/>
              </p:cNvSpPr>
              <p:nvPr/>
            </p:nvSpPr>
            <p:spPr bwMode="auto">
              <a:xfrm>
                <a:off x="2830" y="2429"/>
                <a:ext cx="112" cy="130"/>
              </a:xfrm>
              <a:custGeom>
                <a:avLst/>
                <a:gdLst>
                  <a:gd name="T0" fmla="*/ 0 w 432"/>
                  <a:gd name="T1" fmla="*/ 0 h 432"/>
                  <a:gd name="T2" fmla="*/ 0 w 432"/>
                  <a:gd name="T3" fmla="*/ 0 h 432"/>
                  <a:gd name="T4" fmla="*/ 0 w 432"/>
                  <a:gd name="T5" fmla="*/ 0 h 4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" h="432">
                    <a:moveTo>
                      <a:pt x="0" y="0"/>
                    </a:moveTo>
                    <a:lnTo>
                      <a:pt x="432" y="240"/>
                    </a:lnTo>
                    <a:lnTo>
                      <a:pt x="0" y="432"/>
                    </a:lnTo>
                  </a:path>
                </a:pathLst>
              </a:custGeom>
              <a:noFill/>
              <a:ln w="31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11" name="Freeform 151"/>
              <p:cNvSpPr>
                <a:spLocks/>
              </p:cNvSpPr>
              <p:nvPr/>
            </p:nvSpPr>
            <p:spPr bwMode="auto">
              <a:xfrm>
                <a:off x="2942" y="2429"/>
                <a:ext cx="111" cy="130"/>
              </a:xfrm>
              <a:custGeom>
                <a:avLst/>
                <a:gdLst>
                  <a:gd name="T0" fmla="*/ 0 w 432"/>
                  <a:gd name="T1" fmla="*/ 0 h 432"/>
                  <a:gd name="T2" fmla="*/ 0 w 432"/>
                  <a:gd name="T3" fmla="*/ 0 h 432"/>
                  <a:gd name="T4" fmla="*/ 0 w 432"/>
                  <a:gd name="T5" fmla="*/ 0 h 4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" h="432">
                    <a:moveTo>
                      <a:pt x="0" y="0"/>
                    </a:moveTo>
                    <a:lnTo>
                      <a:pt x="432" y="240"/>
                    </a:lnTo>
                    <a:lnTo>
                      <a:pt x="0" y="432"/>
                    </a:lnTo>
                  </a:path>
                </a:pathLst>
              </a:custGeom>
              <a:noFill/>
              <a:ln w="31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004" name="Line 152"/>
            <p:cNvSpPr>
              <a:spLocks noChangeShapeType="1"/>
            </p:cNvSpPr>
            <p:nvPr/>
          </p:nvSpPr>
          <p:spPr bwMode="auto">
            <a:xfrm>
              <a:off x="769" y="905"/>
              <a:ext cx="0" cy="73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5" name="Line 153"/>
            <p:cNvSpPr>
              <a:spLocks noChangeShapeType="1"/>
            </p:cNvSpPr>
            <p:nvPr/>
          </p:nvSpPr>
          <p:spPr bwMode="auto">
            <a:xfrm>
              <a:off x="956" y="905"/>
              <a:ext cx="0" cy="73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6" name="Line 154"/>
            <p:cNvSpPr>
              <a:spLocks noChangeShapeType="1"/>
            </p:cNvSpPr>
            <p:nvPr/>
          </p:nvSpPr>
          <p:spPr bwMode="auto">
            <a:xfrm>
              <a:off x="930" y="1210"/>
              <a:ext cx="37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7" name="Line 155"/>
            <p:cNvSpPr>
              <a:spLocks noChangeShapeType="1"/>
            </p:cNvSpPr>
            <p:nvPr/>
          </p:nvSpPr>
          <p:spPr bwMode="auto">
            <a:xfrm>
              <a:off x="750" y="1310"/>
              <a:ext cx="38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8" name="Line 156"/>
            <p:cNvSpPr>
              <a:spLocks noChangeShapeType="1"/>
            </p:cNvSpPr>
            <p:nvPr/>
          </p:nvSpPr>
          <p:spPr bwMode="auto">
            <a:xfrm>
              <a:off x="852" y="1210"/>
              <a:ext cx="9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9" name="Line 157"/>
            <p:cNvSpPr>
              <a:spLocks noChangeShapeType="1"/>
            </p:cNvSpPr>
            <p:nvPr/>
          </p:nvSpPr>
          <p:spPr bwMode="auto">
            <a:xfrm>
              <a:off x="845" y="1408"/>
              <a:ext cx="9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010" name="Group 158"/>
            <p:cNvGrpSpPr>
              <a:grpSpLocks/>
            </p:cNvGrpSpPr>
            <p:nvPr/>
          </p:nvGrpSpPr>
          <p:grpSpPr bwMode="auto">
            <a:xfrm>
              <a:off x="871" y="1121"/>
              <a:ext cx="57" cy="66"/>
              <a:chOff x="1632" y="2928"/>
              <a:chExt cx="144" cy="192"/>
            </a:xfrm>
          </p:grpSpPr>
          <p:sp>
            <p:nvSpPr>
              <p:cNvPr id="41406" name="WordArt 15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32" y="2928"/>
                <a:ext cx="96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3175">
                      <a:solidFill>
                        <a:srgbClr val="CC9900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41407" name="WordArt 16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28" y="3024"/>
                <a:ext cx="48" cy="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3175">
                      <a:solidFill>
                        <a:srgbClr val="CC9900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1</a:t>
                </a:r>
              </a:p>
            </p:txBody>
          </p:sp>
        </p:grpSp>
        <p:sp>
          <p:nvSpPr>
            <p:cNvPr id="41011" name="WordArt 161"/>
            <p:cNvSpPr>
              <a:spLocks noChangeArrowheads="1" noChangeShapeType="1" noTextEdit="1"/>
            </p:cNvSpPr>
            <p:nvPr/>
          </p:nvSpPr>
          <p:spPr bwMode="auto">
            <a:xfrm>
              <a:off x="832" y="1282"/>
              <a:ext cx="65" cy="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3600" i="1" kern="10">
                  <a:ln w="3175">
                    <a:solidFill>
                      <a:schemeClr val="accent2"/>
                    </a:solidFill>
                    <a:round/>
                    <a:headEnd/>
                    <a:tailEnd/>
                  </a:ln>
                  <a:solidFill>
                    <a:schemeClr val="tx1"/>
                  </a:solidFill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1012" name="Line 162"/>
            <p:cNvSpPr>
              <a:spLocks noChangeShapeType="1"/>
            </p:cNvSpPr>
            <p:nvPr/>
          </p:nvSpPr>
          <p:spPr bwMode="auto">
            <a:xfrm>
              <a:off x="599" y="1048"/>
              <a:ext cx="114" cy="0"/>
            </a:xfrm>
            <a:prstGeom prst="line">
              <a:avLst/>
            </a:prstGeom>
            <a:noFill/>
            <a:ln w="3175">
              <a:solidFill>
                <a:srgbClr val="CC99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3" name="Line 163"/>
            <p:cNvSpPr>
              <a:spLocks noChangeShapeType="1"/>
            </p:cNvSpPr>
            <p:nvPr/>
          </p:nvSpPr>
          <p:spPr bwMode="auto">
            <a:xfrm>
              <a:off x="599" y="1179"/>
              <a:ext cx="114" cy="0"/>
            </a:xfrm>
            <a:prstGeom prst="line">
              <a:avLst/>
            </a:prstGeom>
            <a:noFill/>
            <a:ln w="3175">
              <a:solidFill>
                <a:srgbClr val="CC99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4" name="Line 164"/>
            <p:cNvSpPr>
              <a:spLocks noChangeShapeType="1"/>
            </p:cNvSpPr>
            <p:nvPr/>
          </p:nvSpPr>
          <p:spPr bwMode="auto">
            <a:xfrm>
              <a:off x="599" y="1425"/>
              <a:ext cx="114" cy="0"/>
            </a:xfrm>
            <a:prstGeom prst="line">
              <a:avLst/>
            </a:prstGeom>
            <a:noFill/>
            <a:ln w="3175">
              <a:solidFill>
                <a:srgbClr val="CC99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5" name="Line 165"/>
            <p:cNvSpPr>
              <a:spLocks noChangeShapeType="1"/>
            </p:cNvSpPr>
            <p:nvPr/>
          </p:nvSpPr>
          <p:spPr bwMode="auto">
            <a:xfrm>
              <a:off x="599" y="1556"/>
              <a:ext cx="114" cy="0"/>
            </a:xfrm>
            <a:prstGeom prst="line">
              <a:avLst/>
            </a:prstGeom>
            <a:noFill/>
            <a:ln w="3175">
              <a:solidFill>
                <a:srgbClr val="CC99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6" name="Line 166"/>
            <p:cNvSpPr>
              <a:spLocks noChangeShapeType="1"/>
            </p:cNvSpPr>
            <p:nvPr/>
          </p:nvSpPr>
          <p:spPr bwMode="auto">
            <a:xfrm>
              <a:off x="599" y="1310"/>
              <a:ext cx="114" cy="0"/>
            </a:xfrm>
            <a:prstGeom prst="line">
              <a:avLst/>
            </a:prstGeom>
            <a:noFill/>
            <a:ln w="3175">
              <a:solidFill>
                <a:srgbClr val="CC99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7" name="WordArt 167"/>
            <p:cNvSpPr>
              <a:spLocks noChangeArrowheads="1" noChangeShapeType="1" noTextEdit="1"/>
            </p:cNvSpPr>
            <p:nvPr/>
          </p:nvSpPr>
          <p:spPr bwMode="auto">
            <a:xfrm>
              <a:off x="618" y="1212"/>
              <a:ext cx="57" cy="5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3600" i="1" kern="10">
                  <a:ln w="3175">
                    <a:solidFill>
                      <a:srgbClr val="CC9900"/>
                    </a:solidFill>
                    <a:round/>
                    <a:headEnd/>
                    <a:tailEnd/>
                  </a:ln>
                  <a:solidFill>
                    <a:schemeClr val="tx1"/>
                  </a:solidFill>
                  <a:latin typeface="Symbol" panose="05050102010706020507" pitchFamily="18" charset="2"/>
                </a:rPr>
                <a:t>l</a:t>
              </a:r>
            </a:p>
          </p:txBody>
        </p:sp>
        <p:sp>
          <p:nvSpPr>
            <p:cNvPr id="41018" name="WordArt 168"/>
            <p:cNvSpPr>
              <a:spLocks noChangeArrowheads="1" noChangeShapeType="1" noTextEdit="1"/>
            </p:cNvSpPr>
            <p:nvPr/>
          </p:nvSpPr>
          <p:spPr bwMode="auto">
            <a:xfrm>
              <a:off x="696" y="1317"/>
              <a:ext cx="38" cy="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3600" i="1" kern="10">
                  <a:ln w="3175">
                    <a:solidFill>
                      <a:srgbClr val="CC9900"/>
                    </a:solidFill>
                    <a:round/>
                    <a:headEnd/>
                    <a:tailEnd/>
                  </a:ln>
                  <a:solidFill>
                    <a:schemeClr val="tx1"/>
                  </a:solidFill>
                  <a:cs typeface="Times New Roman" panose="02020603050405020304" pitchFamily="18" charset="0"/>
                </a:rPr>
                <a:t>s</a:t>
              </a:r>
            </a:p>
          </p:txBody>
        </p:sp>
        <p:grpSp>
          <p:nvGrpSpPr>
            <p:cNvPr id="41019" name="Group 169"/>
            <p:cNvGrpSpPr>
              <a:grpSpLocks/>
            </p:cNvGrpSpPr>
            <p:nvPr/>
          </p:nvGrpSpPr>
          <p:grpSpPr bwMode="auto">
            <a:xfrm>
              <a:off x="864" y="1425"/>
              <a:ext cx="75" cy="49"/>
              <a:chOff x="1776" y="2976"/>
              <a:chExt cx="192" cy="144"/>
            </a:xfrm>
          </p:grpSpPr>
          <p:sp>
            <p:nvSpPr>
              <p:cNvPr id="41404" name="WordArt 17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01" y="3024"/>
                <a:ext cx="67" cy="9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3175">
                      <a:solidFill>
                        <a:srgbClr val="CC9900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41405" name="WordArt 17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76" y="2976"/>
                <a:ext cx="96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3175">
                      <a:solidFill>
                        <a:srgbClr val="CC9900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</a:t>
                </a:r>
              </a:p>
            </p:txBody>
          </p:sp>
        </p:grpSp>
        <p:sp>
          <p:nvSpPr>
            <p:cNvPr id="41020" name="Line 172"/>
            <p:cNvSpPr>
              <a:spLocks noChangeShapeType="1"/>
            </p:cNvSpPr>
            <p:nvPr/>
          </p:nvSpPr>
          <p:spPr bwMode="auto">
            <a:xfrm>
              <a:off x="910" y="1210"/>
              <a:ext cx="0" cy="19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021" name="Group 173"/>
            <p:cNvGrpSpPr>
              <a:grpSpLocks/>
            </p:cNvGrpSpPr>
            <p:nvPr/>
          </p:nvGrpSpPr>
          <p:grpSpPr bwMode="auto">
            <a:xfrm>
              <a:off x="1544" y="1032"/>
              <a:ext cx="66" cy="69"/>
              <a:chOff x="2717" y="1056"/>
              <a:chExt cx="163" cy="184"/>
            </a:xfrm>
          </p:grpSpPr>
          <p:sp>
            <p:nvSpPr>
              <p:cNvPr id="41402" name="WordArt 17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17" y="1056"/>
                <a:ext cx="115" cy="16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31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r</a:t>
                </a:r>
              </a:p>
            </p:txBody>
          </p:sp>
          <p:sp>
            <p:nvSpPr>
              <p:cNvPr id="41403" name="WordArt 17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11" y="1142"/>
                <a:ext cx="69" cy="9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31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1</a:t>
                </a:r>
              </a:p>
            </p:txBody>
          </p:sp>
        </p:grpSp>
        <p:sp>
          <p:nvSpPr>
            <p:cNvPr id="41022" name="Line 176"/>
            <p:cNvSpPr>
              <a:spLocks noChangeShapeType="1"/>
            </p:cNvSpPr>
            <p:nvPr/>
          </p:nvSpPr>
          <p:spPr bwMode="auto">
            <a:xfrm flipV="1">
              <a:off x="949" y="1004"/>
              <a:ext cx="1388" cy="403"/>
            </a:xfrm>
            <a:prstGeom prst="line">
              <a:avLst/>
            </a:prstGeom>
            <a:noFill/>
            <a:ln w="3175">
              <a:solidFill>
                <a:srgbClr val="CC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3" name="Line 177"/>
            <p:cNvSpPr>
              <a:spLocks noChangeShapeType="1"/>
            </p:cNvSpPr>
            <p:nvPr/>
          </p:nvSpPr>
          <p:spPr bwMode="auto">
            <a:xfrm flipV="1">
              <a:off x="969" y="1004"/>
              <a:ext cx="1368" cy="207"/>
            </a:xfrm>
            <a:prstGeom prst="line">
              <a:avLst/>
            </a:prstGeom>
            <a:noFill/>
            <a:ln w="3175">
              <a:solidFill>
                <a:srgbClr val="CC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024" name="Group 178"/>
            <p:cNvGrpSpPr>
              <a:grpSpLocks/>
            </p:cNvGrpSpPr>
            <p:nvPr/>
          </p:nvGrpSpPr>
          <p:grpSpPr bwMode="auto">
            <a:xfrm>
              <a:off x="1707" y="1193"/>
              <a:ext cx="67" cy="72"/>
              <a:chOff x="1776" y="2784"/>
              <a:chExt cx="166" cy="195"/>
            </a:xfrm>
          </p:grpSpPr>
          <p:sp>
            <p:nvSpPr>
              <p:cNvPr id="41400" name="WordArt 1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76" y="2784"/>
                <a:ext cx="115" cy="16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31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r</a:t>
                </a:r>
              </a:p>
            </p:txBody>
          </p:sp>
          <p:sp>
            <p:nvSpPr>
              <p:cNvPr id="41401" name="WordArt 18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72" y="2880"/>
                <a:ext cx="70" cy="9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31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2</a:t>
                </a:r>
              </a:p>
            </p:txBody>
          </p:sp>
        </p:grpSp>
        <p:sp>
          <p:nvSpPr>
            <p:cNvPr id="41025" name="WordArt 181"/>
            <p:cNvSpPr>
              <a:spLocks noChangeArrowheads="1" noChangeShapeType="1" noTextEdit="1"/>
            </p:cNvSpPr>
            <p:nvPr/>
          </p:nvSpPr>
          <p:spPr bwMode="auto">
            <a:xfrm>
              <a:off x="2357" y="1128"/>
              <a:ext cx="57" cy="4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3600" i="1" kern="10">
                  <a:ln w="31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1"/>
                  </a:solidFill>
                  <a:latin typeface="Bookman Old Style" panose="02050604050505020204" pitchFamily="18" charset="0"/>
                </a:rPr>
                <a:t>x</a:t>
              </a:r>
            </a:p>
          </p:txBody>
        </p:sp>
        <p:sp>
          <p:nvSpPr>
            <p:cNvPr id="41026" name="WordArt 182"/>
            <p:cNvSpPr>
              <a:spLocks noChangeArrowheads="1" noChangeShapeType="1" noTextEdit="1"/>
            </p:cNvSpPr>
            <p:nvPr/>
          </p:nvSpPr>
          <p:spPr bwMode="auto">
            <a:xfrm>
              <a:off x="2261" y="1326"/>
              <a:ext cx="57" cy="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3600" i="1" kern="10">
                  <a:ln w="31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1"/>
                  </a:solidFill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41027" name="WordArt 183"/>
            <p:cNvSpPr>
              <a:spLocks noChangeArrowheads="1" noChangeShapeType="1" noTextEdit="1"/>
            </p:cNvSpPr>
            <p:nvPr/>
          </p:nvSpPr>
          <p:spPr bwMode="auto">
            <a:xfrm>
              <a:off x="2214" y="873"/>
              <a:ext cx="95" cy="4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800" i="1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tx1"/>
                  </a:solidFill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1028" name="Line 184"/>
            <p:cNvSpPr>
              <a:spLocks noChangeShapeType="1"/>
            </p:cNvSpPr>
            <p:nvPr/>
          </p:nvSpPr>
          <p:spPr bwMode="auto">
            <a:xfrm>
              <a:off x="2357" y="1000"/>
              <a:ext cx="8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9" name="Line 185"/>
            <p:cNvSpPr>
              <a:spLocks noChangeShapeType="1"/>
            </p:cNvSpPr>
            <p:nvPr/>
          </p:nvSpPr>
          <p:spPr bwMode="auto">
            <a:xfrm>
              <a:off x="2357" y="1310"/>
              <a:ext cx="8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0" name="Line 186"/>
            <p:cNvSpPr>
              <a:spLocks noChangeShapeType="1"/>
            </p:cNvSpPr>
            <p:nvPr/>
          </p:nvSpPr>
          <p:spPr bwMode="auto">
            <a:xfrm flipV="1">
              <a:off x="2398" y="1000"/>
              <a:ext cx="0" cy="11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1" name="Line 187"/>
            <p:cNvSpPr>
              <a:spLocks noChangeShapeType="1"/>
            </p:cNvSpPr>
            <p:nvPr/>
          </p:nvSpPr>
          <p:spPr bwMode="auto">
            <a:xfrm flipV="1">
              <a:off x="2398" y="1201"/>
              <a:ext cx="0" cy="109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032" name="Group 188"/>
            <p:cNvGrpSpPr>
              <a:grpSpLocks/>
            </p:cNvGrpSpPr>
            <p:nvPr/>
          </p:nvGrpSpPr>
          <p:grpSpPr bwMode="auto">
            <a:xfrm>
              <a:off x="939" y="1404"/>
              <a:ext cx="458" cy="93"/>
              <a:chOff x="1278" y="2071"/>
              <a:chExt cx="1074" cy="244"/>
            </a:xfrm>
          </p:grpSpPr>
          <p:sp>
            <p:nvSpPr>
              <p:cNvPr id="41388" name="Line 189"/>
              <p:cNvSpPr>
                <a:spLocks noChangeShapeType="1"/>
              </p:cNvSpPr>
              <p:nvPr/>
            </p:nvSpPr>
            <p:spPr bwMode="auto">
              <a:xfrm>
                <a:off x="1278" y="2083"/>
                <a:ext cx="89" cy="0"/>
              </a:xfrm>
              <a:prstGeom prst="line">
                <a:avLst/>
              </a:prstGeom>
              <a:noFill/>
              <a:ln w="317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89" name="WordArt 19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38" y="2125"/>
                <a:ext cx="178" cy="1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317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Symbol" panose="05050102010706020507" pitchFamily="18" charset="2"/>
                  </a:rPr>
                  <a:t>d</a:t>
                </a:r>
              </a:p>
            </p:txBody>
          </p:sp>
          <p:sp>
            <p:nvSpPr>
              <p:cNvPr id="41390" name="AutoShape 191"/>
              <p:cNvSpPr>
                <a:spLocks/>
              </p:cNvSpPr>
              <p:nvPr/>
            </p:nvSpPr>
            <p:spPr bwMode="auto">
              <a:xfrm rot="-6774346">
                <a:off x="1383" y="2040"/>
                <a:ext cx="92" cy="153"/>
              </a:xfrm>
              <a:prstGeom prst="leftBrace">
                <a:avLst>
                  <a:gd name="adj1" fmla="val 13859"/>
                  <a:gd name="adj2" fmla="val 50000"/>
                </a:avLst>
              </a:prstGeom>
              <a:noFill/>
              <a:ln w="31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1391" name="Group 192"/>
              <p:cNvGrpSpPr>
                <a:grpSpLocks/>
              </p:cNvGrpSpPr>
              <p:nvPr/>
            </p:nvGrpSpPr>
            <p:grpSpPr bwMode="auto">
              <a:xfrm>
                <a:off x="1632" y="2208"/>
                <a:ext cx="144" cy="48"/>
                <a:chOff x="1680" y="2880"/>
                <a:chExt cx="240" cy="48"/>
              </a:xfrm>
            </p:grpSpPr>
            <p:sp>
              <p:nvSpPr>
                <p:cNvPr id="41398" name="Line 193"/>
                <p:cNvSpPr>
                  <a:spLocks noChangeShapeType="1"/>
                </p:cNvSpPr>
                <p:nvPr/>
              </p:nvSpPr>
              <p:spPr bwMode="auto">
                <a:xfrm>
                  <a:off x="1680" y="2880"/>
                  <a:ext cx="240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99" name="Line 194"/>
                <p:cNvSpPr>
                  <a:spLocks noChangeShapeType="1"/>
                </p:cNvSpPr>
                <p:nvPr/>
              </p:nvSpPr>
              <p:spPr bwMode="auto">
                <a:xfrm>
                  <a:off x="1680" y="2928"/>
                  <a:ext cx="240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392" name="Group 195"/>
              <p:cNvGrpSpPr>
                <a:grpSpLocks/>
              </p:cNvGrpSpPr>
              <p:nvPr/>
            </p:nvGrpSpPr>
            <p:grpSpPr bwMode="auto">
              <a:xfrm>
                <a:off x="1824" y="2160"/>
                <a:ext cx="528" cy="155"/>
                <a:chOff x="480" y="3408"/>
                <a:chExt cx="551" cy="203"/>
              </a:xfrm>
            </p:grpSpPr>
            <p:sp>
              <p:nvSpPr>
                <p:cNvPr id="41393" name="WordArt 19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960" y="3504"/>
                  <a:ext cx="71" cy="10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kern="10">
                      <a:ln w="317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41394" name="WordArt 19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76" y="3504"/>
                  <a:ext cx="70" cy="9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kern="10">
                      <a:ln w="317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41395" name="WordArt 19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864" y="3408"/>
                  <a:ext cx="94" cy="169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i="1" kern="10">
                      <a:ln w="317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cs typeface="Times New Roman" panose="02020603050405020304" pitchFamily="18" charset="0"/>
                    </a:rPr>
                    <a:t>r</a:t>
                  </a:r>
                </a:p>
              </p:txBody>
            </p:sp>
            <p:sp>
              <p:nvSpPr>
                <p:cNvPr id="41396" name="WordArt 19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80" y="3408"/>
                  <a:ext cx="115" cy="16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i="1" kern="10">
                      <a:ln w="317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cs typeface="Times New Roman" panose="02020603050405020304" pitchFamily="18" charset="0"/>
                    </a:rPr>
                    <a:t>r</a:t>
                  </a:r>
                </a:p>
              </p:txBody>
            </p:sp>
            <p:sp>
              <p:nvSpPr>
                <p:cNvPr id="41397" name="Line 200"/>
                <p:cNvSpPr>
                  <a:spLocks noChangeShapeType="1"/>
                </p:cNvSpPr>
                <p:nvPr/>
              </p:nvSpPr>
              <p:spPr bwMode="auto">
                <a:xfrm>
                  <a:off x="672" y="3504"/>
                  <a:ext cx="144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033" name="Rectangle 201" descr="羊皮纸"/>
            <p:cNvSpPr>
              <a:spLocks noChangeArrowheads="1"/>
            </p:cNvSpPr>
            <p:nvPr/>
          </p:nvSpPr>
          <p:spPr bwMode="auto">
            <a:xfrm>
              <a:off x="395" y="603"/>
              <a:ext cx="2476" cy="25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3175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41034" name="Oval 202"/>
            <p:cNvSpPr>
              <a:spLocks noChangeArrowheads="1"/>
            </p:cNvSpPr>
            <p:nvPr/>
          </p:nvSpPr>
          <p:spPr bwMode="auto">
            <a:xfrm>
              <a:off x="537" y="728"/>
              <a:ext cx="82" cy="73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41035" name="WordArt 203"/>
            <p:cNvSpPr>
              <a:spLocks noChangeArrowheads="1" noChangeShapeType="1" noTextEdit="1"/>
            </p:cNvSpPr>
            <p:nvPr/>
          </p:nvSpPr>
          <p:spPr bwMode="auto">
            <a:xfrm>
              <a:off x="713" y="709"/>
              <a:ext cx="1924" cy="10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kern="10">
                  <a:ln w="317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杨氏双缝分波面干涉</a:t>
              </a:r>
              <a:endParaRPr lang="en-US" kern="10">
                <a:ln w="317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grpSp>
          <p:nvGrpSpPr>
            <p:cNvPr id="41036" name="Group 204"/>
            <p:cNvGrpSpPr>
              <a:grpSpLocks/>
            </p:cNvGrpSpPr>
            <p:nvPr/>
          </p:nvGrpSpPr>
          <p:grpSpPr bwMode="auto">
            <a:xfrm>
              <a:off x="1478" y="1383"/>
              <a:ext cx="736" cy="146"/>
              <a:chOff x="1008" y="2928"/>
              <a:chExt cx="1728" cy="384"/>
            </a:xfrm>
          </p:grpSpPr>
          <p:sp>
            <p:nvSpPr>
              <p:cNvPr id="41378" name="Rectangle 205"/>
              <p:cNvSpPr>
                <a:spLocks noChangeArrowheads="1"/>
              </p:cNvSpPr>
              <p:nvPr/>
            </p:nvSpPr>
            <p:spPr bwMode="auto">
              <a:xfrm>
                <a:off x="1008" y="2928"/>
                <a:ext cx="1728" cy="384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rgbClr val="FFFF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379" name="WordArt 20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536" y="3024"/>
                <a:ext cx="152" cy="19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3175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41380" name="Line 207"/>
              <p:cNvSpPr>
                <a:spLocks noChangeShapeType="1"/>
              </p:cNvSpPr>
              <p:nvPr/>
            </p:nvSpPr>
            <p:spPr bwMode="auto">
              <a:xfrm flipH="1">
                <a:off x="1392" y="2976"/>
                <a:ext cx="144" cy="24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81" name="WordArt 20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00" y="3024"/>
                <a:ext cx="178" cy="1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317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Symbol" panose="05050102010706020507" pitchFamily="18" charset="2"/>
                  </a:rPr>
                  <a:t>d</a:t>
                </a:r>
              </a:p>
            </p:txBody>
          </p:sp>
          <p:grpSp>
            <p:nvGrpSpPr>
              <p:cNvPr id="41382" name="Group 209"/>
              <p:cNvGrpSpPr>
                <a:grpSpLocks/>
              </p:cNvGrpSpPr>
              <p:nvPr/>
            </p:nvGrpSpPr>
            <p:grpSpPr bwMode="auto">
              <a:xfrm>
                <a:off x="1824" y="3072"/>
                <a:ext cx="144" cy="48"/>
                <a:chOff x="1680" y="2880"/>
                <a:chExt cx="240" cy="48"/>
              </a:xfrm>
            </p:grpSpPr>
            <p:sp>
              <p:nvSpPr>
                <p:cNvPr id="41386" name="Line 210"/>
                <p:cNvSpPr>
                  <a:spLocks noChangeShapeType="1"/>
                </p:cNvSpPr>
                <p:nvPr/>
              </p:nvSpPr>
              <p:spPr bwMode="auto">
                <a:xfrm>
                  <a:off x="1680" y="2880"/>
                  <a:ext cx="240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87" name="Line 211"/>
                <p:cNvSpPr>
                  <a:spLocks noChangeShapeType="1"/>
                </p:cNvSpPr>
                <p:nvPr/>
              </p:nvSpPr>
              <p:spPr bwMode="auto">
                <a:xfrm>
                  <a:off x="1680" y="2928"/>
                  <a:ext cx="240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383" name="WordArt 21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16" y="3024"/>
                <a:ext cx="133" cy="13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31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x</a:t>
                </a:r>
              </a:p>
            </p:txBody>
          </p:sp>
          <p:sp>
            <p:nvSpPr>
              <p:cNvPr id="41384" name="Line 213"/>
              <p:cNvSpPr>
                <a:spLocks noChangeShapeType="1"/>
              </p:cNvSpPr>
              <p:nvPr/>
            </p:nvSpPr>
            <p:spPr bwMode="auto">
              <a:xfrm flipH="1">
                <a:off x="2160" y="2976"/>
                <a:ext cx="144" cy="24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85" name="WordArt 2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52" y="3024"/>
                <a:ext cx="178" cy="17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4273"/>
                  </a:avLst>
                </a:prstTxWarp>
              </a:bodyPr>
              <a:lstStyle/>
              <a:p>
                <a:r>
                  <a:rPr lang="en-US" sz="3600" kern="10">
                    <a:ln w="31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D</a:t>
                </a:r>
              </a:p>
            </p:txBody>
          </p:sp>
        </p:grpSp>
        <p:sp>
          <p:nvSpPr>
            <p:cNvPr id="41037" name="Rectangle 215"/>
            <p:cNvSpPr>
              <a:spLocks noChangeArrowheads="1"/>
            </p:cNvSpPr>
            <p:nvPr/>
          </p:nvSpPr>
          <p:spPr bwMode="auto">
            <a:xfrm>
              <a:off x="517" y="1930"/>
              <a:ext cx="123" cy="109"/>
            </a:xfrm>
            <a:prstGeom prst="rect">
              <a:avLst/>
            </a:prstGeom>
            <a:gradFill rotWithShape="0">
              <a:gsLst>
                <a:gs pos="0">
                  <a:srgbClr val="FFFF00"/>
                </a:gs>
                <a:gs pos="50000">
                  <a:srgbClr val="000000"/>
                </a:gs>
                <a:gs pos="100000">
                  <a:srgbClr val="FFFF00"/>
                </a:gs>
              </a:gsLst>
              <a:lin ang="5400000" scaled="1"/>
            </a:gradFill>
            <a:ln w="317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41038" name="Line 216"/>
            <p:cNvSpPr>
              <a:spLocks noChangeShapeType="1"/>
            </p:cNvSpPr>
            <p:nvPr/>
          </p:nvSpPr>
          <p:spPr bwMode="auto">
            <a:xfrm>
              <a:off x="497" y="1985"/>
              <a:ext cx="204" cy="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ot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039" name="Group 217"/>
            <p:cNvGrpSpPr>
              <a:grpSpLocks/>
            </p:cNvGrpSpPr>
            <p:nvPr/>
          </p:nvGrpSpPr>
          <p:grpSpPr bwMode="auto">
            <a:xfrm>
              <a:off x="722" y="1930"/>
              <a:ext cx="715" cy="91"/>
              <a:chOff x="960" y="3456"/>
              <a:chExt cx="1680" cy="240"/>
            </a:xfrm>
          </p:grpSpPr>
          <p:sp>
            <p:nvSpPr>
              <p:cNvPr id="41361" name="WordArt 2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960" y="3456"/>
                <a:ext cx="192" cy="2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317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Symbol" panose="05050102010706020507" pitchFamily="18" charset="2"/>
                  </a:rPr>
                  <a:t>d</a:t>
                </a:r>
              </a:p>
            </p:txBody>
          </p:sp>
          <p:grpSp>
            <p:nvGrpSpPr>
              <p:cNvPr id="41362" name="Group 219"/>
              <p:cNvGrpSpPr>
                <a:grpSpLocks/>
              </p:cNvGrpSpPr>
              <p:nvPr/>
            </p:nvGrpSpPr>
            <p:grpSpPr bwMode="auto">
              <a:xfrm>
                <a:off x="1200" y="3552"/>
                <a:ext cx="144" cy="48"/>
                <a:chOff x="1680" y="2880"/>
                <a:chExt cx="240" cy="48"/>
              </a:xfrm>
            </p:grpSpPr>
            <p:sp>
              <p:nvSpPr>
                <p:cNvPr id="41376" name="Line 220"/>
                <p:cNvSpPr>
                  <a:spLocks noChangeShapeType="1"/>
                </p:cNvSpPr>
                <p:nvPr/>
              </p:nvSpPr>
              <p:spPr bwMode="auto">
                <a:xfrm>
                  <a:off x="1680" y="2880"/>
                  <a:ext cx="240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77" name="Line 221"/>
                <p:cNvSpPr>
                  <a:spLocks noChangeShapeType="1"/>
                </p:cNvSpPr>
                <p:nvPr/>
              </p:nvSpPr>
              <p:spPr bwMode="auto">
                <a:xfrm>
                  <a:off x="1680" y="2928"/>
                  <a:ext cx="240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363" name="Group 222"/>
              <p:cNvGrpSpPr>
                <a:grpSpLocks/>
              </p:cNvGrpSpPr>
              <p:nvPr/>
            </p:nvGrpSpPr>
            <p:grpSpPr bwMode="auto">
              <a:xfrm>
                <a:off x="1392" y="3504"/>
                <a:ext cx="96" cy="144"/>
                <a:chOff x="1440" y="3360"/>
                <a:chExt cx="96" cy="144"/>
              </a:xfrm>
            </p:grpSpPr>
            <p:sp>
              <p:nvSpPr>
                <p:cNvPr id="41374" name="WordArt 22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40" y="3360"/>
                  <a:ext cx="96" cy="9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kern="10">
                      <a:ln w="317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宋体" panose="02010600030101010101" pitchFamily="2" charset="-122"/>
                    </a:rPr>
                    <a:t>+</a:t>
                  </a:r>
                </a:p>
              </p:txBody>
            </p:sp>
            <p:sp>
              <p:nvSpPr>
                <p:cNvPr id="41375" name="Line 224"/>
                <p:cNvSpPr>
                  <a:spLocks noChangeShapeType="1"/>
                </p:cNvSpPr>
                <p:nvPr/>
              </p:nvSpPr>
              <p:spPr bwMode="auto">
                <a:xfrm>
                  <a:off x="1440" y="3504"/>
                  <a:ext cx="9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364" name="Group 225"/>
              <p:cNvGrpSpPr>
                <a:grpSpLocks/>
              </p:cNvGrpSpPr>
              <p:nvPr/>
            </p:nvGrpSpPr>
            <p:grpSpPr bwMode="auto">
              <a:xfrm>
                <a:off x="1536" y="3456"/>
                <a:ext cx="1104" cy="240"/>
                <a:chOff x="1488" y="3456"/>
                <a:chExt cx="1152" cy="288"/>
              </a:xfrm>
            </p:grpSpPr>
            <p:sp>
              <p:nvSpPr>
                <p:cNvPr id="41365" name="WordArt 22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20" y="3552"/>
                  <a:ext cx="96" cy="9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kern="10">
                      <a:ln w="317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宋体" panose="02010600030101010101" pitchFamily="2" charset="-122"/>
                    </a:rPr>
                    <a:t>+</a:t>
                  </a:r>
                </a:p>
              </p:txBody>
            </p:sp>
            <p:sp>
              <p:nvSpPr>
                <p:cNvPr id="41366" name="WordArt 22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584" y="3504"/>
                  <a:ext cx="96" cy="15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kern="10">
                      <a:ln w="317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41367" name="WordArt 22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256" y="3504"/>
                  <a:ext cx="144" cy="19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i="1" kern="10">
                      <a:ln w="31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Symbol" panose="05050102010706020507" pitchFamily="18" charset="2"/>
                    </a:rPr>
                    <a:t>l</a:t>
                  </a:r>
                </a:p>
              </p:txBody>
            </p:sp>
            <p:sp>
              <p:nvSpPr>
                <p:cNvPr id="41368" name="WordArt 22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28" y="3456"/>
                  <a:ext cx="120" cy="227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i="1" kern="10">
                      <a:ln w="31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Garamond" panose="02020404030301010803" pitchFamily="18" charset="0"/>
                    </a:rPr>
                    <a:t>k</a:t>
                  </a:r>
                </a:p>
              </p:txBody>
            </p:sp>
            <p:sp>
              <p:nvSpPr>
                <p:cNvPr id="41369" name="WordArt 23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88" y="3504"/>
                  <a:ext cx="96" cy="19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kern="10">
                      <a:ln w="317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宋体" panose="02010600030101010101" pitchFamily="2" charset="-122"/>
                    </a:rPr>
                    <a:t>(</a:t>
                  </a:r>
                </a:p>
              </p:txBody>
            </p:sp>
            <p:sp>
              <p:nvSpPr>
                <p:cNvPr id="41370" name="WordArt 23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160" y="3504"/>
                  <a:ext cx="96" cy="19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kern="10">
                      <a:ln w="317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宋体" panose="02010600030101010101" pitchFamily="2" charset="-122"/>
                    </a:rPr>
                    <a:t>)</a:t>
                  </a:r>
                </a:p>
              </p:txBody>
            </p:sp>
            <p:sp>
              <p:nvSpPr>
                <p:cNvPr id="41371" name="WordArt 23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016" y="3504"/>
                  <a:ext cx="96" cy="17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kern="10">
                      <a:ln w="317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41372" name="WordArt 23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544" y="3552"/>
                  <a:ext cx="96" cy="14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kern="10">
                      <a:ln w="317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41373" name="Line 234"/>
                <p:cNvSpPr>
                  <a:spLocks noChangeShapeType="1"/>
                </p:cNvSpPr>
                <p:nvPr/>
              </p:nvSpPr>
              <p:spPr bwMode="auto">
                <a:xfrm flipH="1">
                  <a:off x="2400" y="3504"/>
                  <a:ext cx="144" cy="24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1040" name="Group 235"/>
            <p:cNvGrpSpPr>
              <a:grpSpLocks/>
            </p:cNvGrpSpPr>
            <p:nvPr/>
          </p:nvGrpSpPr>
          <p:grpSpPr bwMode="auto">
            <a:xfrm>
              <a:off x="824" y="2057"/>
              <a:ext cx="552" cy="55"/>
              <a:chOff x="1824" y="3024"/>
              <a:chExt cx="1536" cy="192"/>
            </a:xfrm>
          </p:grpSpPr>
          <p:sp>
            <p:nvSpPr>
              <p:cNvPr id="41347" name="WordArt 2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24" y="3024"/>
                <a:ext cx="96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317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(</a:t>
                </a:r>
              </a:p>
            </p:txBody>
          </p:sp>
          <p:sp>
            <p:nvSpPr>
              <p:cNvPr id="41348" name="WordArt 2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64" y="3024"/>
                <a:ext cx="96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317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)</a:t>
                </a:r>
              </a:p>
            </p:txBody>
          </p:sp>
          <p:sp>
            <p:nvSpPr>
              <p:cNvPr id="41349" name="WordArt 23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92" y="3024"/>
                <a:ext cx="96" cy="12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317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41350" name="WordArt 23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32" y="3024"/>
                <a:ext cx="96" cy="12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317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41351" name="WordArt 24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68" y="3024"/>
                <a:ext cx="120" cy="18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317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Garamond" panose="02020404030301010803" pitchFamily="18" charset="0"/>
                  </a:rPr>
                  <a:t>k</a:t>
                </a:r>
              </a:p>
            </p:txBody>
          </p:sp>
          <p:grpSp>
            <p:nvGrpSpPr>
              <p:cNvPr id="41352" name="Group 241"/>
              <p:cNvGrpSpPr>
                <a:grpSpLocks/>
              </p:cNvGrpSpPr>
              <p:nvPr/>
            </p:nvGrpSpPr>
            <p:grpSpPr bwMode="auto">
              <a:xfrm>
                <a:off x="2160" y="3101"/>
                <a:ext cx="144" cy="38"/>
                <a:chOff x="1680" y="2880"/>
                <a:chExt cx="240" cy="48"/>
              </a:xfrm>
            </p:grpSpPr>
            <p:sp>
              <p:nvSpPr>
                <p:cNvPr id="41359" name="Line 242"/>
                <p:cNvSpPr>
                  <a:spLocks noChangeShapeType="1"/>
                </p:cNvSpPr>
                <p:nvPr/>
              </p:nvSpPr>
              <p:spPr bwMode="auto">
                <a:xfrm>
                  <a:off x="1680" y="2880"/>
                  <a:ext cx="240" cy="0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60" name="Line 243"/>
                <p:cNvSpPr>
                  <a:spLocks noChangeShapeType="1"/>
                </p:cNvSpPr>
                <p:nvPr/>
              </p:nvSpPr>
              <p:spPr bwMode="auto">
                <a:xfrm>
                  <a:off x="1680" y="2928"/>
                  <a:ext cx="240" cy="0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353" name="WordArt 2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52" y="3024"/>
                <a:ext cx="96" cy="15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317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41354" name="WordArt 24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96" y="3139"/>
                <a:ext cx="48" cy="3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39583"/>
                  </a:avLst>
                </a:prstTxWarp>
              </a:bodyPr>
              <a:lstStyle/>
              <a:p>
                <a:r>
                  <a:rPr lang="en-US" sz="3600" kern="10">
                    <a:ln w="317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,</a:t>
                </a:r>
              </a:p>
            </p:txBody>
          </p:sp>
          <p:sp>
            <p:nvSpPr>
              <p:cNvPr id="41355" name="Oval 246"/>
              <p:cNvSpPr>
                <a:spLocks noChangeArrowheads="1"/>
              </p:cNvSpPr>
              <p:nvPr/>
            </p:nvSpPr>
            <p:spPr bwMode="auto">
              <a:xfrm flipV="1">
                <a:off x="3168" y="3120"/>
                <a:ext cx="48" cy="38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356" name="Oval 247"/>
              <p:cNvSpPr>
                <a:spLocks noChangeArrowheads="1"/>
              </p:cNvSpPr>
              <p:nvPr/>
            </p:nvSpPr>
            <p:spPr bwMode="auto">
              <a:xfrm flipV="1">
                <a:off x="2976" y="3120"/>
                <a:ext cx="48" cy="38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357" name="Oval 248"/>
              <p:cNvSpPr>
                <a:spLocks noChangeArrowheads="1"/>
              </p:cNvSpPr>
              <p:nvPr/>
            </p:nvSpPr>
            <p:spPr bwMode="auto">
              <a:xfrm flipV="1">
                <a:off x="3072" y="3120"/>
                <a:ext cx="48" cy="38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358" name="WordArt 24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36" y="3120"/>
                <a:ext cx="48" cy="3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39583"/>
                  </a:avLst>
                </a:prstTxWarp>
              </a:bodyPr>
              <a:lstStyle/>
              <a:p>
                <a:r>
                  <a:rPr lang="en-US" sz="3600" kern="10">
                    <a:ln w="317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,</a:t>
                </a:r>
              </a:p>
            </p:txBody>
          </p:sp>
        </p:grpSp>
        <p:grpSp>
          <p:nvGrpSpPr>
            <p:cNvPr id="41041" name="Group 250"/>
            <p:cNvGrpSpPr>
              <a:grpSpLocks/>
            </p:cNvGrpSpPr>
            <p:nvPr/>
          </p:nvGrpSpPr>
          <p:grpSpPr bwMode="auto">
            <a:xfrm>
              <a:off x="1499" y="1948"/>
              <a:ext cx="654" cy="164"/>
              <a:chOff x="2784" y="3552"/>
              <a:chExt cx="1536" cy="432"/>
            </a:xfrm>
          </p:grpSpPr>
          <p:sp>
            <p:nvSpPr>
              <p:cNvPr id="41329" name="WordArt 25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84" y="3696"/>
                <a:ext cx="192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3175">
                      <a:solidFill>
                        <a:srgbClr val="CC9900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x</a:t>
                </a:r>
              </a:p>
            </p:txBody>
          </p:sp>
          <p:grpSp>
            <p:nvGrpSpPr>
              <p:cNvPr id="41330" name="Group 252"/>
              <p:cNvGrpSpPr>
                <a:grpSpLocks/>
              </p:cNvGrpSpPr>
              <p:nvPr/>
            </p:nvGrpSpPr>
            <p:grpSpPr bwMode="auto">
              <a:xfrm>
                <a:off x="3024" y="3792"/>
                <a:ext cx="144" cy="38"/>
                <a:chOff x="1680" y="2880"/>
                <a:chExt cx="240" cy="48"/>
              </a:xfrm>
            </p:grpSpPr>
            <p:sp>
              <p:nvSpPr>
                <p:cNvPr id="41345" name="Line 253"/>
                <p:cNvSpPr>
                  <a:spLocks noChangeShapeType="1"/>
                </p:cNvSpPr>
                <p:nvPr/>
              </p:nvSpPr>
              <p:spPr bwMode="auto">
                <a:xfrm>
                  <a:off x="1680" y="2880"/>
                  <a:ext cx="240" cy="0"/>
                </a:xfrm>
                <a:prstGeom prst="line">
                  <a:avLst/>
                </a:prstGeom>
                <a:noFill/>
                <a:ln w="3175">
                  <a:solidFill>
                    <a:srgbClr val="CC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46" name="Line 254"/>
                <p:cNvSpPr>
                  <a:spLocks noChangeShapeType="1"/>
                </p:cNvSpPr>
                <p:nvPr/>
              </p:nvSpPr>
              <p:spPr bwMode="auto">
                <a:xfrm>
                  <a:off x="1680" y="2928"/>
                  <a:ext cx="240" cy="0"/>
                </a:xfrm>
                <a:prstGeom prst="line">
                  <a:avLst/>
                </a:prstGeom>
                <a:noFill/>
                <a:ln w="3175">
                  <a:solidFill>
                    <a:srgbClr val="CC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331" name="WordArt 25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18" y="3632"/>
                <a:ext cx="74" cy="8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3175">
                      <a:solidFill>
                        <a:srgbClr val="CC9900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41332" name="WordArt 25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60" y="3592"/>
                <a:ext cx="74" cy="1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3175">
                      <a:solidFill>
                        <a:srgbClr val="CC9900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41333" name="WordArt 25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77" y="3592"/>
                <a:ext cx="110" cy="1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3175">
                      <a:solidFill>
                        <a:srgbClr val="CC9900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Symbol" panose="05050102010706020507" pitchFamily="18" charset="2"/>
                  </a:rPr>
                  <a:t>l</a:t>
                </a:r>
              </a:p>
            </p:txBody>
          </p:sp>
          <p:grpSp>
            <p:nvGrpSpPr>
              <p:cNvPr id="41334" name="Group 258"/>
              <p:cNvGrpSpPr>
                <a:grpSpLocks/>
              </p:cNvGrpSpPr>
              <p:nvPr/>
            </p:nvGrpSpPr>
            <p:grpSpPr bwMode="auto">
              <a:xfrm>
                <a:off x="3264" y="3600"/>
                <a:ext cx="74" cy="120"/>
                <a:chOff x="1440" y="3360"/>
                <a:chExt cx="96" cy="144"/>
              </a:xfrm>
            </p:grpSpPr>
            <p:sp>
              <p:nvSpPr>
                <p:cNvPr id="41343" name="WordArt 25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40" y="3360"/>
                  <a:ext cx="96" cy="9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kern="10">
                      <a:ln w="3175">
                        <a:solidFill>
                          <a:srgbClr val="CC9900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宋体" panose="02010600030101010101" pitchFamily="2" charset="-122"/>
                    </a:rPr>
                    <a:t>+</a:t>
                  </a:r>
                </a:p>
              </p:txBody>
            </p:sp>
            <p:sp>
              <p:nvSpPr>
                <p:cNvPr id="41344" name="Line 260"/>
                <p:cNvSpPr>
                  <a:spLocks noChangeShapeType="1"/>
                </p:cNvSpPr>
                <p:nvPr/>
              </p:nvSpPr>
              <p:spPr bwMode="auto">
                <a:xfrm>
                  <a:off x="1440" y="3504"/>
                  <a:ext cx="96" cy="0"/>
                </a:xfrm>
                <a:prstGeom prst="line">
                  <a:avLst/>
                </a:prstGeom>
                <a:noFill/>
                <a:ln w="3175">
                  <a:solidFill>
                    <a:srgbClr val="CC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335" name="WordArt 2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70" y="3552"/>
                <a:ext cx="93" cy="18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3175">
                      <a:solidFill>
                        <a:srgbClr val="CC9900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Garamond" panose="02020404030301010803" pitchFamily="18" charset="0"/>
                  </a:rPr>
                  <a:t>k</a:t>
                </a:r>
              </a:p>
            </p:txBody>
          </p:sp>
          <p:sp>
            <p:nvSpPr>
              <p:cNvPr id="41336" name="WordArt 26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86" y="3592"/>
                <a:ext cx="74" cy="1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3175">
                      <a:solidFill>
                        <a:srgbClr val="CC9900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(</a:t>
                </a:r>
              </a:p>
            </p:txBody>
          </p:sp>
          <p:sp>
            <p:nvSpPr>
              <p:cNvPr id="41337" name="WordArt 26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903" y="3592"/>
                <a:ext cx="74" cy="1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3175">
                      <a:solidFill>
                        <a:srgbClr val="CC9900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)</a:t>
                </a:r>
              </a:p>
            </p:txBody>
          </p:sp>
          <p:sp>
            <p:nvSpPr>
              <p:cNvPr id="41338" name="WordArt 26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92" y="3592"/>
                <a:ext cx="74" cy="14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3175">
                      <a:solidFill>
                        <a:srgbClr val="CC9900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41339" name="WordArt 26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48" y="3840"/>
                <a:ext cx="96" cy="12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3175">
                      <a:solidFill>
                        <a:srgbClr val="CC9900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41340" name="Line 266"/>
              <p:cNvSpPr>
                <a:spLocks noChangeShapeType="1"/>
              </p:cNvSpPr>
              <p:nvPr/>
            </p:nvSpPr>
            <p:spPr bwMode="auto">
              <a:xfrm>
                <a:off x="3264" y="3792"/>
                <a:ext cx="1056" cy="0"/>
              </a:xfrm>
              <a:prstGeom prst="line">
                <a:avLst/>
              </a:prstGeom>
              <a:noFill/>
              <a:ln w="3175">
                <a:solidFill>
                  <a:srgbClr val="CC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41" name="WordArt 26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28" y="3600"/>
                <a:ext cx="144" cy="1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4273"/>
                  </a:avLst>
                </a:prstTxWarp>
              </a:bodyPr>
              <a:lstStyle/>
              <a:p>
                <a:r>
                  <a:rPr lang="en-US" sz="3600" kern="10">
                    <a:ln w="3175">
                      <a:solidFill>
                        <a:srgbClr val="CC9900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41342" name="WordArt 26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92" y="3792"/>
                <a:ext cx="144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3175">
                      <a:solidFill>
                        <a:srgbClr val="CC9900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d</a:t>
                </a:r>
              </a:p>
            </p:txBody>
          </p:sp>
        </p:grpSp>
        <p:grpSp>
          <p:nvGrpSpPr>
            <p:cNvPr id="41042" name="Group 269"/>
            <p:cNvGrpSpPr>
              <a:grpSpLocks/>
            </p:cNvGrpSpPr>
            <p:nvPr/>
          </p:nvGrpSpPr>
          <p:grpSpPr bwMode="auto">
            <a:xfrm>
              <a:off x="2623" y="1110"/>
              <a:ext cx="119" cy="67"/>
              <a:chOff x="3456" y="3504"/>
              <a:chExt cx="384" cy="240"/>
            </a:xfrm>
          </p:grpSpPr>
          <p:sp>
            <p:nvSpPr>
              <p:cNvPr id="41327" name="WordArt 27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48" y="3504"/>
                <a:ext cx="192" cy="2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317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x</a:t>
                </a:r>
              </a:p>
            </p:txBody>
          </p:sp>
          <p:sp>
            <p:nvSpPr>
              <p:cNvPr id="41328" name="WordArt 27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56" y="3504"/>
                <a:ext cx="189" cy="21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317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Wingdings 3" panose="05040102010807070707" pitchFamily="18" charset="2"/>
                  </a:rPr>
                  <a:t>r</a:t>
                </a:r>
              </a:p>
            </p:txBody>
          </p:sp>
        </p:grpSp>
        <p:grpSp>
          <p:nvGrpSpPr>
            <p:cNvPr id="41043" name="Group 272"/>
            <p:cNvGrpSpPr>
              <a:grpSpLocks/>
            </p:cNvGrpSpPr>
            <p:nvPr/>
          </p:nvGrpSpPr>
          <p:grpSpPr bwMode="auto">
            <a:xfrm>
              <a:off x="2460" y="891"/>
              <a:ext cx="106" cy="714"/>
              <a:chOff x="4656" y="576"/>
              <a:chExt cx="432" cy="2016"/>
            </a:xfrm>
          </p:grpSpPr>
          <p:sp>
            <p:nvSpPr>
              <p:cNvPr id="41321" name="Rectangle 273"/>
              <p:cNvSpPr>
                <a:spLocks noChangeArrowheads="1"/>
              </p:cNvSpPr>
              <p:nvPr/>
            </p:nvSpPr>
            <p:spPr bwMode="auto">
              <a:xfrm>
                <a:off x="4656" y="1584"/>
                <a:ext cx="432" cy="336"/>
              </a:xfrm>
              <a:prstGeom prst="rect">
                <a:avLst/>
              </a:prstGeom>
              <a:gradFill rotWithShape="0">
                <a:gsLst>
                  <a:gs pos="0">
                    <a:srgbClr val="5E5E00"/>
                  </a:gs>
                  <a:gs pos="50000">
                    <a:srgbClr val="FFFF00"/>
                  </a:gs>
                  <a:gs pos="100000">
                    <a:srgbClr val="5E5E00"/>
                  </a:gs>
                </a:gsLst>
                <a:lin ang="5400000" scaled="1"/>
              </a:gradFill>
              <a:ln w="3175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322" name="Rectangle 274"/>
              <p:cNvSpPr>
                <a:spLocks noChangeArrowheads="1"/>
              </p:cNvSpPr>
              <p:nvPr/>
            </p:nvSpPr>
            <p:spPr bwMode="auto">
              <a:xfrm>
                <a:off x="4656" y="1920"/>
                <a:ext cx="432" cy="336"/>
              </a:xfrm>
              <a:prstGeom prst="rect">
                <a:avLst/>
              </a:prstGeom>
              <a:gradFill rotWithShape="0">
                <a:gsLst>
                  <a:gs pos="0">
                    <a:srgbClr val="5E5E00"/>
                  </a:gs>
                  <a:gs pos="50000">
                    <a:srgbClr val="FFFF00"/>
                  </a:gs>
                  <a:gs pos="100000">
                    <a:srgbClr val="5E5E00"/>
                  </a:gs>
                </a:gsLst>
                <a:lin ang="5400000" scaled="1"/>
              </a:gradFill>
              <a:ln w="3175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323" name="Rectangle 275"/>
              <p:cNvSpPr>
                <a:spLocks noChangeArrowheads="1"/>
              </p:cNvSpPr>
              <p:nvPr/>
            </p:nvSpPr>
            <p:spPr bwMode="auto">
              <a:xfrm>
                <a:off x="4656" y="912"/>
                <a:ext cx="432" cy="336"/>
              </a:xfrm>
              <a:prstGeom prst="rect">
                <a:avLst/>
              </a:prstGeom>
              <a:gradFill rotWithShape="0">
                <a:gsLst>
                  <a:gs pos="0">
                    <a:srgbClr val="5E5E00"/>
                  </a:gs>
                  <a:gs pos="50000">
                    <a:srgbClr val="FFFF00"/>
                  </a:gs>
                  <a:gs pos="100000">
                    <a:srgbClr val="5E5E00"/>
                  </a:gs>
                </a:gsLst>
                <a:lin ang="5400000" scaled="1"/>
              </a:gradFill>
              <a:ln w="317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324" name="Rectangle 276"/>
              <p:cNvSpPr>
                <a:spLocks noChangeArrowheads="1"/>
              </p:cNvSpPr>
              <p:nvPr/>
            </p:nvSpPr>
            <p:spPr bwMode="auto">
              <a:xfrm>
                <a:off x="4656" y="1248"/>
                <a:ext cx="432" cy="336"/>
              </a:xfrm>
              <a:prstGeom prst="rect">
                <a:avLst/>
              </a:prstGeom>
              <a:gradFill rotWithShape="0">
                <a:gsLst>
                  <a:gs pos="0">
                    <a:srgbClr val="5E5E00"/>
                  </a:gs>
                  <a:gs pos="50000">
                    <a:srgbClr val="FFFF00"/>
                  </a:gs>
                  <a:gs pos="100000">
                    <a:srgbClr val="5E5E00"/>
                  </a:gs>
                </a:gsLst>
                <a:lin ang="5400000" scaled="1"/>
              </a:gradFill>
              <a:ln w="3175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325" name="Rectangle 277"/>
              <p:cNvSpPr>
                <a:spLocks noChangeArrowheads="1"/>
              </p:cNvSpPr>
              <p:nvPr/>
            </p:nvSpPr>
            <p:spPr bwMode="auto">
              <a:xfrm>
                <a:off x="4656" y="576"/>
                <a:ext cx="432" cy="336"/>
              </a:xfrm>
              <a:prstGeom prst="rect">
                <a:avLst/>
              </a:prstGeom>
              <a:gradFill rotWithShape="0">
                <a:gsLst>
                  <a:gs pos="0">
                    <a:srgbClr val="5E5E00"/>
                  </a:gs>
                  <a:gs pos="50000">
                    <a:srgbClr val="FFFF00"/>
                  </a:gs>
                  <a:gs pos="100000">
                    <a:srgbClr val="5E5E00"/>
                  </a:gs>
                </a:gsLst>
                <a:lin ang="5400000" scaled="1"/>
              </a:gradFill>
              <a:ln w="3175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326" name="Rectangle 278"/>
              <p:cNvSpPr>
                <a:spLocks noChangeArrowheads="1"/>
              </p:cNvSpPr>
              <p:nvPr/>
            </p:nvSpPr>
            <p:spPr bwMode="auto">
              <a:xfrm>
                <a:off x="4656" y="2256"/>
                <a:ext cx="432" cy="336"/>
              </a:xfrm>
              <a:prstGeom prst="rect">
                <a:avLst/>
              </a:prstGeom>
              <a:gradFill rotWithShape="0">
                <a:gsLst>
                  <a:gs pos="0">
                    <a:srgbClr val="5E5E00"/>
                  </a:gs>
                  <a:gs pos="50000">
                    <a:srgbClr val="FFFF00"/>
                  </a:gs>
                  <a:gs pos="100000">
                    <a:srgbClr val="5E5E00"/>
                  </a:gs>
                </a:gsLst>
                <a:lin ang="5400000" scaled="1"/>
              </a:gradFill>
              <a:ln w="3175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1044" name="Group 279"/>
            <p:cNvGrpSpPr>
              <a:grpSpLocks/>
            </p:cNvGrpSpPr>
            <p:nvPr/>
          </p:nvGrpSpPr>
          <p:grpSpPr bwMode="auto">
            <a:xfrm>
              <a:off x="2623" y="1401"/>
              <a:ext cx="119" cy="68"/>
              <a:chOff x="3456" y="3504"/>
              <a:chExt cx="384" cy="240"/>
            </a:xfrm>
          </p:grpSpPr>
          <p:sp>
            <p:nvSpPr>
              <p:cNvPr id="41319" name="WordArt 28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48" y="3504"/>
                <a:ext cx="192" cy="2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317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x</a:t>
                </a:r>
              </a:p>
            </p:txBody>
          </p:sp>
          <p:sp>
            <p:nvSpPr>
              <p:cNvPr id="41320" name="WordArt 28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456" y="3504"/>
                <a:ext cx="189" cy="21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317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Wingdings 3" panose="05040102010807070707" pitchFamily="18" charset="2"/>
                  </a:rPr>
                  <a:t>r</a:t>
                </a:r>
              </a:p>
            </p:txBody>
          </p:sp>
        </p:grpSp>
        <p:sp>
          <p:nvSpPr>
            <p:cNvPr id="41045" name="Freeform 282"/>
            <p:cNvSpPr>
              <a:spLocks/>
            </p:cNvSpPr>
            <p:nvPr/>
          </p:nvSpPr>
          <p:spPr bwMode="auto">
            <a:xfrm>
              <a:off x="2562" y="1073"/>
              <a:ext cx="41" cy="128"/>
            </a:xfrm>
            <a:custGeom>
              <a:avLst/>
              <a:gdLst>
                <a:gd name="T0" fmla="*/ 0 w 96"/>
                <a:gd name="T1" fmla="*/ 0 h 336"/>
                <a:gd name="T2" fmla="*/ 0 w 96"/>
                <a:gd name="T3" fmla="*/ 0 h 336"/>
                <a:gd name="T4" fmla="*/ 0 w 96"/>
                <a:gd name="T5" fmla="*/ 0 h 336"/>
                <a:gd name="T6" fmla="*/ 0 w 96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336">
                  <a:moveTo>
                    <a:pt x="0" y="0"/>
                  </a:moveTo>
                  <a:lnTo>
                    <a:pt x="96" y="0"/>
                  </a:lnTo>
                  <a:lnTo>
                    <a:pt x="96" y="336"/>
                  </a:lnTo>
                  <a:lnTo>
                    <a:pt x="0" y="336"/>
                  </a:lnTo>
                </a:path>
              </a:pathLst>
            </a:custGeom>
            <a:noFill/>
            <a:ln w="3175" cmpd="sng">
              <a:solidFill>
                <a:srgbClr val="FF0000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6" name="Freeform 283"/>
            <p:cNvSpPr>
              <a:spLocks/>
            </p:cNvSpPr>
            <p:nvPr/>
          </p:nvSpPr>
          <p:spPr bwMode="auto">
            <a:xfrm>
              <a:off x="2562" y="1365"/>
              <a:ext cx="41" cy="128"/>
            </a:xfrm>
            <a:custGeom>
              <a:avLst/>
              <a:gdLst>
                <a:gd name="T0" fmla="*/ 0 w 96"/>
                <a:gd name="T1" fmla="*/ 0 h 336"/>
                <a:gd name="T2" fmla="*/ 0 w 96"/>
                <a:gd name="T3" fmla="*/ 0 h 336"/>
                <a:gd name="T4" fmla="*/ 0 w 96"/>
                <a:gd name="T5" fmla="*/ 0 h 336"/>
                <a:gd name="T6" fmla="*/ 0 w 96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336">
                  <a:moveTo>
                    <a:pt x="0" y="0"/>
                  </a:moveTo>
                  <a:lnTo>
                    <a:pt x="96" y="0"/>
                  </a:lnTo>
                  <a:lnTo>
                    <a:pt x="96" y="336"/>
                  </a:lnTo>
                  <a:lnTo>
                    <a:pt x="0" y="336"/>
                  </a:lnTo>
                </a:path>
              </a:pathLst>
            </a:custGeom>
            <a:noFill/>
            <a:ln w="3175" cmpd="sng">
              <a:solidFill>
                <a:srgbClr val="FF0000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047" name="Group 284"/>
            <p:cNvGrpSpPr>
              <a:grpSpLocks/>
            </p:cNvGrpSpPr>
            <p:nvPr/>
          </p:nvGrpSpPr>
          <p:grpSpPr bwMode="auto">
            <a:xfrm>
              <a:off x="722" y="1729"/>
              <a:ext cx="388" cy="92"/>
              <a:chOff x="288" y="2976"/>
              <a:chExt cx="912" cy="240"/>
            </a:xfrm>
          </p:grpSpPr>
          <p:sp>
            <p:nvSpPr>
              <p:cNvPr id="41310" name="WordArt 28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08" y="2976"/>
                <a:ext cx="192" cy="2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Symbol" panose="05050102010706020507" pitchFamily="18" charset="2"/>
                  </a:rPr>
                  <a:t>l</a:t>
                </a:r>
              </a:p>
            </p:txBody>
          </p:sp>
          <p:sp>
            <p:nvSpPr>
              <p:cNvPr id="41311" name="WordArt 286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8" y="2976"/>
                <a:ext cx="192" cy="2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317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Symbol" panose="05050102010706020507" pitchFamily="18" charset="2"/>
                  </a:rPr>
                  <a:t>d</a:t>
                </a:r>
              </a:p>
            </p:txBody>
          </p:sp>
          <p:grpSp>
            <p:nvGrpSpPr>
              <p:cNvPr id="41312" name="Group 287"/>
              <p:cNvGrpSpPr>
                <a:grpSpLocks/>
              </p:cNvGrpSpPr>
              <p:nvPr/>
            </p:nvGrpSpPr>
            <p:grpSpPr bwMode="auto">
              <a:xfrm>
                <a:off x="528" y="3072"/>
                <a:ext cx="144" cy="48"/>
                <a:chOff x="1680" y="2880"/>
                <a:chExt cx="240" cy="48"/>
              </a:xfrm>
            </p:grpSpPr>
            <p:sp>
              <p:nvSpPr>
                <p:cNvPr id="41317" name="Line 288"/>
                <p:cNvSpPr>
                  <a:spLocks noChangeShapeType="1"/>
                </p:cNvSpPr>
                <p:nvPr/>
              </p:nvSpPr>
              <p:spPr bwMode="auto">
                <a:xfrm>
                  <a:off x="1680" y="2880"/>
                  <a:ext cx="240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18" name="Line 289"/>
                <p:cNvSpPr>
                  <a:spLocks noChangeShapeType="1"/>
                </p:cNvSpPr>
                <p:nvPr/>
              </p:nvSpPr>
              <p:spPr bwMode="auto">
                <a:xfrm>
                  <a:off x="1680" y="2928"/>
                  <a:ext cx="240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313" name="Group 290"/>
              <p:cNvGrpSpPr>
                <a:grpSpLocks/>
              </p:cNvGrpSpPr>
              <p:nvPr/>
            </p:nvGrpSpPr>
            <p:grpSpPr bwMode="auto">
              <a:xfrm>
                <a:off x="720" y="3024"/>
                <a:ext cx="96" cy="144"/>
                <a:chOff x="1440" y="3360"/>
                <a:chExt cx="96" cy="144"/>
              </a:xfrm>
            </p:grpSpPr>
            <p:sp>
              <p:nvSpPr>
                <p:cNvPr id="41315" name="WordArt 29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40" y="3360"/>
                  <a:ext cx="96" cy="9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kern="10">
                      <a:ln w="317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宋体" panose="02010600030101010101" pitchFamily="2" charset="-122"/>
                    </a:rPr>
                    <a:t>+</a:t>
                  </a:r>
                </a:p>
              </p:txBody>
            </p:sp>
            <p:sp>
              <p:nvSpPr>
                <p:cNvPr id="41316" name="Line 292"/>
                <p:cNvSpPr>
                  <a:spLocks noChangeShapeType="1"/>
                </p:cNvSpPr>
                <p:nvPr/>
              </p:nvSpPr>
              <p:spPr bwMode="auto">
                <a:xfrm>
                  <a:off x="1440" y="3504"/>
                  <a:ext cx="9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314" name="WordArt 293"/>
              <p:cNvSpPr>
                <a:spLocks noChangeArrowheads="1" noChangeShapeType="1" noTextEdit="1"/>
              </p:cNvSpPr>
              <p:nvPr/>
            </p:nvSpPr>
            <p:spPr bwMode="auto">
              <a:xfrm>
                <a:off x="864" y="2976"/>
                <a:ext cx="120" cy="2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Garamond" panose="02020404030301010803" pitchFamily="18" charset="0"/>
                  </a:rPr>
                  <a:t>k</a:t>
                </a:r>
              </a:p>
            </p:txBody>
          </p:sp>
        </p:grpSp>
        <p:sp>
          <p:nvSpPr>
            <p:cNvPr id="41048" name="Rectangle 294"/>
            <p:cNvSpPr>
              <a:spLocks noChangeArrowheads="1"/>
            </p:cNvSpPr>
            <p:nvPr/>
          </p:nvSpPr>
          <p:spPr bwMode="auto">
            <a:xfrm>
              <a:off x="517" y="1729"/>
              <a:ext cx="123" cy="110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FFFF00"/>
                </a:gs>
                <a:gs pos="100000">
                  <a:srgbClr val="000000"/>
                </a:gs>
              </a:gsLst>
              <a:lin ang="5400000" scaled="1"/>
            </a:gradFill>
            <a:ln w="317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pSp>
          <p:nvGrpSpPr>
            <p:cNvPr id="41049" name="Group 295"/>
            <p:cNvGrpSpPr>
              <a:grpSpLocks/>
            </p:cNvGrpSpPr>
            <p:nvPr/>
          </p:nvGrpSpPr>
          <p:grpSpPr bwMode="auto">
            <a:xfrm>
              <a:off x="824" y="1857"/>
              <a:ext cx="552" cy="55"/>
              <a:chOff x="1824" y="3024"/>
              <a:chExt cx="1536" cy="192"/>
            </a:xfrm>
          </p:grpSpPr>
          <p:sp>
            <p:nvSpPr>
              <p:cNvPr id="41296" name="WordArt 29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24" y="3024"/>
                <a:ext cx="96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317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(</a:t>
                </a:r>
              </a:p>
            </p:txBody>
          </p:sp>
          <p:sp>
            <p:nvSpPr>
              <p:cNvPr id="41297" name="WordArt 29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64" y="3024"/>
                <a:ext cx="96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317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)</a:t>
                </a:r>
              </a:p>
            </p:txBody>
          </p:sp>
          <p:sp>
            <p:nvSpPr>
              <p:cNvPr id="41298" name="WordArt 29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92" y="3024"/>
                <a:ext cx="96" cy="12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317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41299" name="WordArt 29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32" y="3024"/>
                <a:ext cx="96" cy="12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317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41300" name="WordArt 30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968" y="3024"/>
                <a:ext cx="120" cy="18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317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Garamond" panose="02020404030301010803" pitchFamily="18" charset="0"/>
                  </a:rPr>
                  <a:t>k</a:t>
                </a:r>
              </a:p>
            </p:txBody>
          </p:sp>
          <p:grpSp>
            <p:nvGrpSpPr>
              <p:cNvPr id="41301" name="Group 301"/>
              <p:cNvGrpSpPr>
                <a:grpSpLocks/>
              </p:cNvGrpSpPr>
              <p:nvPr/>
            </p:nvGrpSpPr>
            <p:grpSpPr bwMode="auto">
              <a:xfrm>
                <a:off x="2160" y="3101"/>
                <a:ext cx="144" cy="38"/>
                <a:chOff x="1680" y="2880"/>
                <a:chExt cx="240" cy="48"/>
              </a:xfrm>
            </p:grpSpPr>
            <p:sp>
              <p:nvSpPr>
                <p:cNvPr id="41308" name="Line 302"/>
                <p:cNvSpPr>
                  <a:spLocks noChangeShapeType="1"/>
                </p:cNvSpPr>
                <p:nvPr/>
              </p:nvSpPr>
              <p:spPr bwMode="auto">
                <a:xfrm>
                  <a:off x="1680" y="2880"/>
                  <a:ext cx="240" cy="0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09" name="Line 303"/>
                <p:cNvSpPr>
                  <a:spLocks noChangeShapeType="1"/>
                </p:cNvSpPr>
                <p:nvPr/>
              </p:nvSpPr>
              <p:spPr bwMode="auto">
                <a:xfrm>
                  <a:off x="1680" y="2928"/>
                  <a:ext cx="240" cy="0"/>
                </a:xfrm>
                <a:prstGeom prst="line">
                  <a:avLst/>
                </a:prstGeom>
                <a:noFill/>
                <a:ln w="317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302" name="WordArt 30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52" y="3024"/>
                <a:ext cx="96" cy="15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317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41303" name="WordArt 30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496" y="3139"/>
                <a:ext cx="48" cy="3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39583"/>
                  </a:avLst>
                </a:prstTxWarp>
              </a:bodyPr>
              <a:lstStyle/>
              <a:p>
                <a:r>
                  <a:rPr lang="en-US" sz="3600" kern="10">
                    <a:ln w="317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,</a:t>
                </a:r>
              </a:p>
            </p:txBody>
          </p:sp>
          <p:sp>
            <p:nvSpPr>
              <p:cNvPr id="41304" name="Oval 306"/>
              <p:cNvSpPr>
                <a:spLocks noChangeArrowheads="1"/>
              </p:cNvSpPr>
              <p:nvPr/>
            </p:nvSpPr>
            <p:spPr bwMode="auto">
              <a:xfrm flipV="1">
                <a:off x="3168" y="3120"/>
                <a:ext cx="48" cy="38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305" name="Oval 307"/>
              <p:cNvSpPr>
                <a:spLocks noChangeArrowheads="1"/>
              </p:cNvSpPr>
              <p:nvPr/>
            </p:nvSpPr>
            <p:spPr bwMode="auto">
              <a:xfrm flipV="1">
                <a:off x="2976" y="3120"/>
                <a:ext cx="48" cy="38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306" name="Oval 308"/>
              <p:cNvSpPr>
                <a:spLocks noChangeArrowheads="1"/>
              </p:cNvSpPr>
              <p:nvPr/>
            </p:nvSpPr>
            <p:spPr bwMode="auto">
              <a:xfrm flipV="1">
                <a:off x="3072" y="3120"/>
                <a:ext cx="48" cy="38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307" name="WordArt 30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36" y="3120"/>
                <a:ext cx="48" cy="3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39583"/>
                  </a:avLst>
                </a:prstTxWarp>
              </a:bodyPr>
              <a:lstStyle/>
              <a:p>
                <a:r>
                  <a:rPr lang="en-US" sz="3600" kern="10">
                    <a:ln w="317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,</a:t>
                </a:r>
              </a:p>
            </p:txBody>
          </p:sp>
        </p:grpSp>
        <p:grpSp>
          <p:nvGrpSpPr>
            <p:cNvPr id="41050" name="Group 310"/>
            <p:cNvGrpSpPr>
              <a:grpSpLocks/>
            </p:cNvGrpSpPr>
            <p:nvPr/>
          </p:nvGrpSpPr>
          <p:grpSpPr bwMode="auto">
            <a:xfrm>
              <a:off x="1478" y="1711"/>
              <a:ext cx="552" cy="164"/>
              <a:chOff x="2784" y="2880"/>
              <a:chExt cx="1296" cy="432"/>
            </a:xfrm>
          </p:grpSpPr>
          <p:sp>
            <p:nvSpPr>
              <p:cNvPr id="41284" name="WordArt 3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784" y="3024"/>
                <a:ext cx="192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3175">
                      <a:solidFill>
                        <a:srgbClr val="CC9900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x</a:t>
                </a:r>
              </a:p>
            </p:txBody>
          </p:sp>
          <p:grpSp>
            <p:nvGrpSpPr>
              <p:cNvPr id="41285" name="Group 312"/>
              <p:cNvGrpSpPr>
                <a:grpSpLocks/>
              </p:cNvGrpSpPr>
              <p:nvPr/>
            </p:nvGrpSpPr>
            <p:grpSpPr bwMode="auto">
              <a:xfrm>
                <a:off x="3024" y="3072"/>
                <a:ext cx="144" cy="38"/>
                <a:chOff x="1680" y="2880"/>
                <a:chExt cx="240" cy="48"/>
              </a:xfrm>
            </p:grpSpPr>
            <p:sp>
              <p:nvSpPr>
                <p:cNvPr id="41294" name="Line 313"/>
                <p:cNvSpPr>
                  <a:spLocks noChangeShapeType="1"/>
                </p:cNvSpPr>
                <p:nvPr/>
              </p:nvSpPr>
              <p:spPr bwMode="auto">
                <a:xfrm>
                  <a:off x="1680" y="2880"/>
                  <a:ext cx="240" cy="0"/>
                </a:xfrm>
                <a:prstGeom prst="line">
                  <a:avLst/>
                </a:prstGeom>
                <a:noFill/>
                <a:ln w="3175">
                  <a:solidFill>
                    <a:srgbClr val="CC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95" name="Line 314"/>
                <p:cNvSpPr>
                  <a:spLocks noChangeShapeType="1"/>
                </p:cNvSpPr>
                <p:nvPr/>
              </p:nvSpPr>
              <p:spPr bwMode="auto">
                <a:xfrm>
                  <a:off x="1680" y="2928"/>
                  <a:ext cx="240" cy="0"/>
                </a:xfrm>
                <a:prstGeom prst="line">
                  <a:avLst/>
                </a:prstGeom>
                <a:noFill/>
                <a:ln w="3175">
                  <a:solidFill>
                    <a:srgbClr val="CC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86" name="WordArt 31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88" y="2976"/>
                <a:ext cx="192" cy="2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3175">
                      <a:solidFill>
                        <a:srgbClr val="CC9900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Symbol" panose="05050102010706020507" pitchFamily="18" charset="2"/>
                  </a:rPr>
                  <a:t>l</a:t>
                </a:r>
              </a:p>
            </p:txBody>
          </p:sp>
          <p:grpSp>
            <p:nvGrpSpPr>
              <p:cNvPr id="41287" name="Group 316"/>
              <p:cNvGrpSpPr>
                <a:grpSpLocks/>
              </p:cNvGrpSpPr>
              <p:nvPr/>
            </p:nvGrpSpPr>
            <p:grpSpPr bwMode="auto">
              <a:xfrm>
                <a:off x="3216" y="3024"/>
                <a:ext cx="96" cy="144"/>
                <a:chOff x="1440" y="3360"/>
                <a:chExt cx="96" cy="144"/>
              </a:xfrm>
            </p:grpSpPr>
            <p:sp>
              <p:nvSpPr>
                <p:cNvPr id="41292" name="WordArt 31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40" y="3360"/>
                  <a:ext cx="96" cy="9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kern="10">
                      <a:ln w="3175">
                        <a:solidFill>
                          <a:srgbClr val="CC9900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宋体" panose="02010600030101010101" pitchFamily="2" charset="-122"/>
                    </a:rPr>
                    <a:t>+</a:t>
                  </a:r>
                </a:p>
              </p:txBody>
            </p:sp>
            <p:sp>
              <p:nvSpPr>
                <p:cNvPr id="41293" name="Line 318"/>
                <p:cNvSpPr>
                  <a:spLocks noChangeShapeType="1"/>
                </p:cNvSpPr>
                <p:nvPr/>
              </p:nvSpPr>
              <p:spPr bwMode="auto">
                <a:xfrm>
                  <a:off x="1440" y="3504"/>
                  <a:ext cx="96" cy="0"/>
                </a:xfrm>
                <a:prstGeom prst="line">
                  <a:avLst/>
                </a:prstGeom>
                <a:noFill/>
                <a:ln w="3175">
                  <a:solidFill>
                    <a:srgbClr val="CC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88" name="WordArt 31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60" y="2976"/>
                <a:ext cx="120" cy="227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3175">
                      <a:solidFill>
                        <a:srgbClr val="CC9900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Garamond" panose="02020404030301010803" pitchFamily="18" charset="0"/>
                  </a:rPr>
                  <a:t>k</a:t>
                </a:r>
              </a:p>
            </p:txBody>
          </p:sp>
          <p:sp>
            <p:nvSpPr>
              <p:cNvPr id="41289" name="WordArt 3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00" y="2880"/>
                <a:ext cx="178" cy="17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44273"/>
                  </a:avLst>
                </a:prstTxWarp>
              </a:bodyPr>
              <a:lstStyle/>
              <a:p>
                <a:r>
                  <a:rPr lang="en-US" sz="3600" kern="10">
                    <a:ln w="3175">
                      <a:solidFill>
                        <a:srgbClr val="CC9900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41290" name="WordArt 3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00" y="3120"/>
                <a:ext cx="167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3175">
                      <a:solidFill>
                        <a:srgbClr val="CC9900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41291" name="Line 322"/>
              <p:cNvSpPr>
                <a:spLocks noChangeShapeType="1"/>
              </p:cNvSpPr>
              <p:nvPr/>
            </p:nvSpPr>
            <p:spPr bwMode="auto">
              <a:xfrm>
                <a:off x="3552" y="3120"/>
                <a:ext cx="336" cy="0"/>
              </a:xfrm>
              <a:prstGeom prst="line">
                <a:avLst/>
              </a:prstGeom>
              <a:noFill/>
              <a:ln w="3175">
                <a:solidFill>
                  <a:srgbClr val="CC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051" name="Line 323"/>
            <p:cNvSpPr>
              <a:spLocks noChangeShapeType="1"/>
            </p:cNvSpPr>
            <p:nvPr/>
          </p:nvSpPr>
          <p:spPr bwMode="auto">
            <a:xfrm>
              <a:off x="497" y="1784"/>
              <a:ext cx="204" cy="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prstDash val="sysDot"/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2" name="Rectangle 324"/>
            <p:cNvSpPr>
              <a:spLocks noChangeArrowheads="1"/>
            </p:cNvSpPr>
            <p:nvPr/>
          </p:nvSpPr>
          <p:spPr bwMode="auto">
            <a:xfrm>
              <a:off x="2971" y="2361"/>
              <a:ext cx="2485" cy="16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41053" name="Rectangle 325" descr="羊皮纸"/>
            <p:cNvSpPr>
              <a:spLocks noChangeArrowheads="1"/>
            </p:cNvSpPr>
            <p:nvPr/>
          </p:nvSpPr>
          <p:spPr bwMode="auto">
            <a:xfrm>
              <a:off x="2971" y="2350"/>
              <a:ext cx="2496" cy="2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41054" name="Oval 326"/>
            <p:cNvSpPr>
              <a:spLocks noChangeArrowheads="1"/>
            </p:cNvSpPr>
            <p:nvPr/>
          </p:nvSpPr>
          <p:spPr bwMode="auto">
            <a:xfrm>
              <a:off x="3174" y="2424"/>
              <a:ext cx="83" cy="74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41055" name="Rectangle 327" descr="羊皮纸"/>
            <p:cNvSpPr>
              <a:spLocks noChangeArrowheads="1"/>
            </p:cNvSpPr>
            <p:nvPr/>
          </p:nvSpPr>
          <p:spPr bwMode="auto">
            <a:xfrm>
              <a:off x="2971" y="3905"/>
              <a:ext cx="2496" cy="11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41056" name="WordArt 328"/>
            <p:cNvSpPr>
              <a:spLocks noChangeArrowheads="1" noChangeShapeType="1" noTextEdit="1"/>
            </p:cNvSpPr>
            <p:nvPr/>
          </p:nvSpPr>
          <p:spPr bwMode="auto">
            <a:xfrm>
              <a:off x="3368" y="2421"/>
              <a:ext cx="1775" cy="9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18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菲涅耳双棱镜分波面干涉</a:t>
              </a:r>
              <a:endParaRPr lang="en-US" sz="18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grpSp>
          <p:nvGrpSpPr>
            <p:cNvPr id="41057" name="Group 329"/>
            <p:cNvGrpSpPr>
              <a:grpSpLocks/>
            </p:cNvGrpSpPr>
            <p:nvPr/>
          </p:nvGrpSpPr>
          <p:grpSpPr bwMode="auto">
            <a:xfrm>
              <a:off x="3262" y="3133"/>
              <a:ext cx="333" cy="199"/>
              <a:chOff x="288" y="1920"/>
              <a:chExt cx="768" cy="576"/>
            </a:xfrm>
          </p:grpSpPr>
          <p:sp>
            <p:nvSpPr>
              <p:cNvPr id="41276" name="WordArt 330"/>
              <p:cNvSpPr>
                <a:spLocks noChangeArrowheads="1" noChangeShapeType="1" noTextEdit="1"/>
              </p:cNvSpPr>
              <p:nvPr/>
            </p:nvSpPr>
            <p:spPr bwMode="auto">
              <a:xfrm>
                <a:off x="768" y="2112"/>
                <a:ext cx="240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W</a:t>
                </a:r>
              </a:p>
            </p:txBody>
          </p:sp>
          <p:grpSp>
            <p:nvGrpSpPr>
              <p:cNvPr id="41277" name="Group 331"/>
              <p:cNvGrpSpPr>
                <a:grpSpLocks/>
              </p:cNvGrpSpPr>
              <p:nvPr/>
            </p:nvGrpSpPr>
            <p:grpSpPr bwMode="auto">
              <a:xfrm rot="-10694350">
                <a:off x="528" y="1920"/>
                <a:ext cx="528" cy="576"/>
                <a:chOff x="3698" y="1920"/>
                <a:chExt cx="578" cy="800"/>
              </a:xfrm>
            </p:grpSpPr>
            <p:sp>
              <p:nvSpPr>
                <p:cNvPr id="41280" name="Arc 332"/>
                <p:cNvSpPr>
                  <a:spLocks/>
                </p:cNvSpPr>
                <p:nvPr/>
              </p:nvSpPr>
              <p:spPr bwMode="auto">
                <a:xfrm>
                  <a:off x="3988" y="2118"/>
                  <a:ext cx="288" cy="364"/>
                </a:xfrm>
                <a:custGeom>
                  <a:avLst/>
                  <a:gdLst>
                    <a:gd name="T0" fmla="*/ 0 w 21600"/>
                    <a:gd name="T1" fmla="*/ 0 h 32482"/>
                    <a:gd name="T2" fmla="*/ 0 w 21600"/>
                    <a:gd name="T3" fmla="*/ 0 h 32482"/>
                    <a:gd name="T4" fmla="*/ 0 w 21600"/>
                    <a:gd name="T5" fmla="*/ 0 h 3248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32482" fill="none" extrusionOk="0">
                      <a:moveTo>
                        <a:pt x="6436" y="32481"/>
                      </a:moveTo>
                      <a:cubicBezTo>
                        <a:pt x="2318" y="28422"/>
                        <a:pt x="0" y="22881"/>
                        <a:pt x="0" y="17099"/>
                      </a:cubicBezTo>
                      <a:cubicBezTo>
                        <a:pt x="0" y="10405"/>
                        <a:pt x="3103" y="4089"/>
                        <a:pt x="8402" y="0"/>
                      </a:cubicBezTo>
                    </a:path>
                    <a:path w="21600" h="32482" stroke="0" extrusionOk="0">
                      <a:moveTo>
                        <a:pt x="6436" y="32481"/>
                      </a:moveTo>
                      <a:cubicBezTo>
                        <a:pt x="2318" y="28422"/>
                        <a:pt x="0" y="22881"/>
                        <a:pt x="0" y="17099"/>
                      </a:cubicBezTo>
                      <a:cubicBezTo>
                        <a:pt x="0" y="10405"/>
                        <a:pt x="3103" y="4089"/>
                        <a:pt x="8402" y="0"/>
                      </a:cubicBezTo>
                      <a:lnTo>
                        <a:pt x="21600" y="17099"/>
                      </a:lnTo>
                      <a:lnTo>
                        <a:pt x="6436" y="32481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81" name="Arc 333"/>
                <p:cNvSpPr>
                  <a:spLocks/>
                </p:cNvSpPr>
                <p:nvPr/>
              </p:nvSpPr>
              <p:spPr bwMode="auto">
                <a:xfrm>
                  <a:off x="3890" y="2054"/>
                  <a:ext cx="384" cy="511"/>
                </a:xfrm>
                <a:custGeom>
                  <a:avLst/>
                  <a:gdLst>
                    <a:gd name="T0" fmla="*/ 0 w 21600"/>
                    <a:gd name="T1" fmla="*/ 0 h 32822"/>
                    <a:gd name="T2" fmla="*/ 0 w 21600"/>
                    <a:gd name="T3" fmla="*/ 0 h 32822"/>
                    <a:gd name="T4" fmla="*/ 0 w 21600"/>
                    <a:gd name="T5" fmla="*/ 0 h 3282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32822" fill="none" extrusionOk="0">
                      <a:moveTo>
                        <a:pt x="7837" y="32822"/>
                      </a:moveTo>
                      <a:cubicBezTo>
                        <a:pt x="2873" y="28718"/>
                        <a:pt x="0" y="22614"/>
                        <a:pt x="0" y="16174"/>
                      </a:cubicBezTo>
                      <a:cubicBezTo>
                        <a:pt x="0" y="9988"/>
                        <a:pt x="2651" y="4100"/>
                        <a:pt x="7283" y="0"/>
                      </a:cubicBezTo>
                    </a:path>
                    <a:path w="21600" h="32822" stroke="0" extrusionOk="0">
                      <a:moveTo>
                        <a:pt x="7837" y="32822"/>
                      </a:moveTo>
                      <a:cubicBezTo>
                        <a:pt x="2873" y="28718"/>
                        <a:pt x="0" y="22614"/>
                        <a:pt x="0" y="16174"/>
                      </a:cubicBezTo>
                      <a:cubicBezTo>
                        <a:pt x="0" y="9988"/>
                        <a:pt x="2651" y="4100"/>
                        <a:pt x="7283" y="0"/>
                      </a:cubicBezTo>
                      <a:lnTo>
                        <a:pt x="21600" y="16174"/>
                      </a:lnTo>
                      <a:lnTo>
                        <a:pt x="7837" y="32822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82" name="Arc 334"/>
                <p:cNvSpPr>
                  <a:spLocks/>
                </p:cNvSpPr>
                <p:nvPr/>
              </p:nvSpPr>
              <p:spPr bwMode="auto">
                <a:xfrm>
                  <a:off x="3794" y="1972"/>
                  <a:ext cx="480" cy="669"/>
                </a:xfrm>
                <a:custGeom>
                  <a:avLst/>
                  <a:gdLst>
                    <a:gd name="T0" fmla="*/ 0 w 21600"/>
                    <a:gd name="T1" fmla="*/ 0 h 33464"/>
                    <a:gd name="T2" fmla="*/ 0 w 21600"/>
                    <a:gd name="T3" fmla="*/ 0 h 33464"/>
                    <a:gd name="T4" fmla="*/ 0 w 21600"/>
                    <a:gd name="T5" fmla="*/ 0 h 3346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33464" fill="none" extrusionOk="0">
                      <a:moveTo>
                        <a:pt x="8091" y="33464"/>
                      </a:moveTo>
                      <a:cubicBezTo>
                        <a:pt x="2976" y="29364"/>
                        <a:pt x="0" y="23164"/>
                        <a:pt x="0" y="16609"/>
                      </a:cubicBezTo>
                      <a:cubicBezTo>
                        <a:pt x="0" y="10190"/>
                        <a:pt x="2854" y="4104"/>
                        <a:pt x="7790" y="0"/>
                      </a:cubicBezTo>
                    </a:path>
                    <a:path w="21600" h="33464" stroke="0" extrusionOk="0">
                      <a:moveTo>
                        <a:pt x="8091" y="33464"/>
                      </a:moveTo>
                      <a:cubicBezTo>
                        <a:pt x="2976" y="29364"/>
                        <a:pt x="0" y="23164"/>
                        <a:pt x="0" y="16609"/>
                      </a:cubicBezTo>
                      <a:cubicBezTo>
                        <a:pt x="0" y="10190"/>
                        <a:pt x="2854" y="4104"/>
                        <a:pt x="7790" y="0"/>
                      </a:cubicBezTo>
                      <a:lnTo>
                        <a:pt x="21600" y="16609"/>
                      </a:lnTo>
                      <a:lnTo>
                        <a:pt x="8091" y="33464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83" name="Arc 335"/>
                <p:cNvSpPr>
                  <a:spLocks/>
                </p:cNvSpPr>
                <p:nvPr/>
              </p:nvSpPr>
              <p:spPr bwMode="auto">
                <a:xfrm>
                  <a:off x="3698" y="1920"/>
                  <a:ext cx="478" cy="800"/>
                </a:xfrm>
                <a:custGeom>
                  <a:avLst/>
                  <a:gdLst>
                    <a:gd name="T0" fmla="*/ 0 w 21600"/>
                    <a:gd name="T1" fmla="*/ 0 h 36073"/>
                    <a:gd name="T2" fmla="*/ 0 w 21600"/>
                    <a:gd name="T3" fmla="*/ 0 h 36073"/>
                    <a:gd name="T4" fmla="*/ 0 w 21600"/>
                    <a:gd name="T5" fmla="*/ 0 h 3607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36073" fill="none" extrusionOk="0">
                      <a:moveTo>
                        <a:pt x="10579" y="36072"/>
                      </a:moveTo>
                      <a:cubicBezTo>
                        <a:pt x="4020" y="32182"/>
                        <a:pt x="0" y="25121"/>
                        <a:pt x="0" y="17496"/>
                      </a:cubicBezTo>
                      <a:cubicBezTo>
                        <a:pt x="0" y="10568"/>
                        <a:pt x="3322" y="4061"/>
                        <a:pt x="8933" y="-1"/>
                      </a:cubicBezTo>
                    </a:path>
                    <a:path w="21600" h="36073" stroke="0" extrusionOk="0">
                      <a:moveTo>
                        <a:pt x="10579" y="36072"/>
                      </a:moveTo>
                      <a:cubicBezTo>
                        <a:pt x="4020" y="32182"/>
                        <a:pt x="0" y="25121"/>
                        <a:pt x="0" y="17496"/>
                      </a:cubicBezTo>
                      <a:cubicBezTo>
                        <a:pt x="0" y="10568"/>
                        <a:pt x="3322" y="4061"/>
                        <a:pt x="8933" y="-1"/>
                      </a:cubicBezTo>
                      <a:lnTo>
                        <a:pt x="21600" y="17496"/>
                      </a:lnTo>
                      <a:lnTo>
                        <a:pt x="10579" y="36072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278" name="Oval 336"/>
              <p:cNvSpPr>
                <a:spLocks noChangeArrowheads="1"/>
              </p:cNvSpPr>
              <p:nvPr/>
            </p:nvSpPr>
            <p:spPr bwMode="auto">
              <a:xfrm>
                <a:off x="480" y="2160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279" name="WordArt 3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88" y="2064"/>
                <a:ext cx="144" cy="18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9525">
                      <a:solidFill>
                        <a:srgbClr val="FF9900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</a:t>
                </a:r>
              </a:p>
            </p:txBody>
          </p:sp>
        </p:grpSp>
        <p:grpSp>
          <p:nvGrpSpPr>
            <p:cNvPr id="41058" name="Group 338"/>
            <p:cNvGrpSpPr>
              <a:grpSpLocks/>
            </p:cNvGrpSpPr>
            <p:nvPr/>
          </p:nvGrpSpPr>
          <p:grpSpPr bwMode="auto">
            <a:xfrm>
              <a:off x="5072" y="2681"/>
              <a:ext cx="229" cy="1116"/>
              <a:chOff x="4848" y="864"/>
              <a:chExt cx="528" cy="2880"/>
            </a:xfrm>
          </p:grpSpPr>
          <p:sp>
            <p:nvSpPr>
              <p:cNvPr id="41264" name="Line 339"/>
              <p:cNvSpPr>
                <a:spLocks noChangeShapeType="1"/>
              </p:cNvSpPr>
              <p:nvPr/>
            </p:nvSpPr>
            <p:spPr bwMode="auto">
              <a:xfrm>
                <a:off x="4848" y="864"/>
                <a:ext cx="0" cy="28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265" name="Group 340"/>
              <p:cNvGrpSpPr>
                <a:grpSpLocks/>
              </p:cNvGrpSpPr>
              <p:nvPr/>
            </p:nvGrpSpPr>
            <p:grpSpPr bwMode="auto">
              <a:xfrm>
                <a:off x="4944" y="1896"/>
                <a:ext cx="432" cy="773"/>
                <a:chOff x="3168" y="576"/>
                <a:chExt cx="1152" cy="3360"/>
              </a:xfrm>
            </p:grpSpPr>
            <p:sp>
              <p:nvSpPr>
                <p:cNvPr id="41266" name="Rectangle 341"/>
                <p:cNvSpPr>
                  <a:spLocks noChangeArrowheads="1"/>
                </p:cNvSpPr>
                <p:nvPr/>
              </p:nvSpPr>
              <p:spPr bwMode="auto">
                <a:xfrm>
                  <a:off x="3168" y="1584"/>
                  <a:ext cx="1152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00"/>
                    </a:gs>
                    <a:gs pos="50000">
                      <a:srgbClr val="2222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267" name="Rectangle 342"/>
                <p:cNvSpPr>
                  <a:spLocks noChangeArrowheads="1"/>
                </p:cNvSpPr>
                <p:nvPr/>
              </p:nvSpPr>
              <p:spPr bwMode="auto">
                <a:xfrm>
                  <a:off x="3168" y="912"/>
                  <a:ext cx="1152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00"/>
                    </a:gs>
                    <a:gs pos="50000">
                      <a:srgbClr val="909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268" name="Rectangle 343"/>
                <p:cNvSpPr>
                  <a:spLocks noChangeArrowheads="1"/>
                </p:cNvSpPr>
                <p:nvPr/>
              </p:nvSpPr>
              <p:spPr bwMode="auto">
                <a:xfrm>
                  <a:off x="3168" y="1248"/>
                  <a:ext cx="1152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00"/>
                    </a:gs>
                    <a:gs pos="50000">
                      <a:srgbClr val="6666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269" name="Rectangle 344"/>
                <p:cNvSpPr>
                  <a:spLocks noChangeArrowheads="1"/>
                </p:cNvSpPr>
                <p:nvPr/>
              </p:nvSpPr>
              <p:spPr bwMode="auto">
                <a:xfrm>
                  <a:off x="3168" y="1920"/>
                  <a:ext cx="1152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00"/>
                    </a:gs>
                    <a:gs pos="50000">
                      <a:srgbClr val="0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270" name="Rectangle 345"/>
                <p:cNvSpPr>
                  <a:spLocks noChangeArrowheads="1"/>
                </p:cNvSpPr>
                <p:nvPr/>
              </p:nvSpPr>
              <p:spPr bwMode="auto">
                <a:xfrm>
                  <a:off x="3168" y="2256"/>
                  <a:ext cx="1152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00"/>
                    </a:gs>
                    <a:gs pos="50000">
                      <a:srgbClr val="0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271" name="Rectangle 346"/>
                <p:cNvSpPr>
                  <a:spLocks noChangeArrowheads="1"/>
                </p:cNvSpPr>
                <p:nvPr/>
              </p:nvSpPr>
              <p:spPr bwMode="auto">
                <a:xfrm>
                  <a:off x="3168" y="2592"/>
                  <a:ext cx="1152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00"/>
                    </a:gs>
                    <a:gs pos="50000">
                      <a:srgbClr val="2222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272" name="Rectangle 347"/>
                <p:cNvSpPr>
                  <a:spLocks noChangeArrowheads="1"/>
                </p:cNvSpPr>
                <p:nvPr/>
              </p:nvSpPr>
              <p:spPr bwMode="auto">
                <a:xfrm>
                  <a:off x="3168" y="2928"/>
                  <a:ext cx="1152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00"/>
                    </a:gs>
                    <a:gs pos="50000">
                      <a:srgbClr val="5E5E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273" name="Rectangle 348"/>
                <p:cNvSpPr>
                  <a:spLocks noChangeArrowheads="1"/>
                </p:cNvSpPr>
                <p:nvPr/>
              </p:nvSpPr>
              <p:spPr bwMode="auto">
                <a:xfrm>
                  <a:off x="3168" y="3264"/>
                  <a:ext cx="1152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00"/>
                    </a:gs>
                    <a:gs pos="50000">
                      <a:srgbClr val="808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274" name="Rectangle 349"/>
                <p:cNvSpPr>
                  <a:spLocks noChangeArrowheads="1"/>
                </p:cNvSpPr>
                <p:nvPr/>
              </p:nvSpPr>
              <p:spPr bwMode="auto">
                <a:xfrm>
                  <a:off x="3168" y="576"/>
                  <a:ext cx="1152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00"/>
                    </a:gs>
                    <a:gs pos="50000">
                      <a:srgbClr val="AAAA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275" name="Rectangle 350"/>
                <p:cNvSpPr>
                  <a:spLocks noChangeArrowheads="1"/>
                </p:cNvSpPr>
                <p:nvPr/>
              </p:nvSpPr>
              <p:spPr bwMode="auto">
                <a:xfrm>
                  <a:off x="3168" y="3600"/>
                  <a:ext cx="1152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00"/>
                    </a:gs>
                    <a:gs pos="50000">
                      <a:srgbClr val="9999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1059" name="Group 351"/>
            <p:cNvGrpSpPr>
              <a:grpSpLocks/>
            </p:cNvGrpSpPr>
            <p:nvPr/>
          </p:nvGrpSpPr>
          <p:grpSpPr bwMode="auto">
            <a:xfrm>
              <a:off x="3366" y="3034"/>
              <a:ext cx="1706" cy="683"/>
              <a:chOff x="912" y="1724"/>
              <a:chExt cx="3936" cy="1762"/>
            </a:xfrm>
          </p:grpSpPr>
          <p:sp>
            <p:nvSpPr>
              <p:cNvPr id="41254" name="Freeform 352"/>
              <p:cNvSpPr>
                <a:spLocks/>
              </p:cNvSpPr>
              <p:nvPr/>
            </p:nvSpPr>
            <p:spPr bwMode="auto">
              <a:xfrm>
                <a:off x="912" y="1853"/>
                <a:ext cx="3936" cy="1633"/>
              </a:xfrm>
              <a:custGeom>
                <a:avLst/>
                <a:gdLst>
                  <a:gd name="T0" fmla="*/ 0 w 3936"/>
                  <a:gd name="T1" fmla="*/ 11 h 1824"/>
                  <a:gd name="T2" fmla="*/ 1104 w 3936"/>
                  <a:gd name="T3" fmla="*/ 0 h 1824"/>
                  <a:gd name="T4" fmla="*/ 3936 w 3936"/>
                  <a:gd name="T5" fmla="*/ 0 h 1824"/>
                  <a:gd name="T6" fmla="*/ 3936 w 3936"/>
                  <a:gd name="T7" fmla="*/ 47 h 1824"/>
                  <a:gd name="T8" fmla="*/ 912 w 3936"/>
                  <a:gd name="T9" fmla="*/ 11 h 1824"/>
                  <a:gd name="T10" fmla="*/ 0 w 3936"/>
                  <a:gd name="T11" fmla="*/ 11 h 18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936" h="1824">
                    <a:moveTo>
                      <a:pt x="0" y="432"/>
                    </a:moveTo>
                    <a:lnTo>
                      <a:pt x="1104" y="0"/>
                    </a:lnTo>
                    <a:lnTo>
                      <a:pt x="3936" y="0"/>
                    </a:lnTo>
                    <a:lnTo>
                      <a:pt x="3936" y="1824"/>
                    </a:lnTo>
                    <a:lnTo>
                      <a:pt x="912" y="432"/>
                    </a:lnTo>
                    <a:lnTo>
                      <a:pt x="0" y="432"/>
                    </a:lnTo>
                    <a:close/>
                  </a:path>
                </a:pathLst>
              </a:custGeom>
              <a:solidFill>
                <a:srgbClr val="FFFF00">
                  <a:alpha val="50195"/>
                </a:srgbClr>
              </a:solidFill>
              <a:ln w="28575" cmpd="sng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255" name="Group 353"/>
              <p:cNvGrpSpPr>
                <a:grpSpLocks/>
              </p:cNvGrpSpPr>
              <p:nvPr/>
            </p:nvGrpSpPr>
            <p:grpSpPr bwMode="auto">
              <a:xfrm>
                <a:off x="3840" y="2712"/>
                <a:ext cx="336" cy="172"/>
                <a:chOff x="2112" y="1200"/>
                <a:chExt cx="336" cy="192"/>
              </a:xfrm>
            </p:grpSpPr>
            <p:sp>
              <p:nvSpPr>
                <p:cNvPr id="41262" name="WordArt 35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112" y="1200"/>
                  <a:ext cx="240" cy="19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宋体" panose="02010600030101010101" pitchFamily="2" charset="-122"/>
                    </a:rPr>
                    <a:t>W</a:t>
                  </a:r>
                </a:p>
              </p:txBody>
            </p:sp>
            <p:sp>
              <p:nvSpPr>
                <p:cNvPr id="41263" name="WordArt 35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352" y="1296"/>
                  <a:ext cx="96" cy="9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宋体" panose="02010600030101010101" pitchFamily="2" charset="-122"/>
                    </a:rPr>
                    <a:t>1</a:t>
                  </a:r>
                </a:p>
              </p:txBody>
            </p:sp>
          </p:grpSp>
          <p:grpSp>
            <p:nvGrpSpPr>
              <p:cNvPr id="41256" name="Group 356"/>
              <p:cNvGrpSpPr>
                <a:grpSpLocks/>
              </p:cNvGrpSpPr>
              <p:nvPr/>
            </p:nvGrpSpPr>
            <p:grpSpPr bwMode="auto">
              <a:xfrm rot="882283">
                <a:off x="3792" y="1724"/>
                <a:ext cx="863" cy="1523"/>
                <a:chOff x="3887" y="1774"/>
                <a:chExt cx="863" cy="1701"/>
              </a:xfrm>
            </p:grpSpPr>
            <p:sp>
              <p:nvSpPr>
                <p:cNvPr id="41258" name="Arc 357"/>
                <p:cNvSpPr>
                  <a:spLocks/>
                </p:cNvSpPr>
                <p:nvPr/>
              </p:nvSpPr>
              <p:spPr bwMode="auto">
                <a:xfrm rot="-14336">
                  <a:off x="3887" y="1841"/>
                  <a:ext cx="576" cy="1536"/>
                </a:xfrm>
                <a:custGeom>
                  <a:avLst/>
                  <a:gdLst>
                    <a:gd name="T0" fmla="*/ 0 w 21600"/>
                    <a:gd name="T1" fmla="*/ 0 h 31134"/>
                    <a:gd name="T2" fmla="*/ 0 w 21600"/>
                    <a:gd name="T3" fmla="*/ 0 h 31134"/>
                    <a:gd name="T4" fmla="*/ 0 w 21600"/>
                    <a:gd name="T5" fmla="*/ 0 h 3113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31134" fill="none" extrusionOk="0">
                      <a:moveTo>
                        <a:pt x="14469" y="0"/>
                      </a:moveTo>
                      <a:cubicBezTo>
                        <a:pt x="19009" y="4095"/>
                        <a:pt x="21600" y="9923"/>
                        <a:pt x="21600" y="16037"/>
                      </a:cubicBezTo>
                      <a:cubicBezTo>
                        <a:pt x="21600" y="21679"/>
                        <a:pt x="19391" y="27098"/>
                        <a:pt x="15447" y="31133"/>
                      </a:cubicBezTo>
                    </a:path>
                    <a:path w="21600" h="31134" stroke="0" extrusionOk="0">
                      <a:moveTo>
                        <a:pt x="14469" y="0"/>
                      </a:moveTo>
                      <a:cubicBezTo>
                        <a:pt x="19009" y="4095"/>
                        <a:pt x="21600" y="9923"/>
                        <a:pt x="21600" y="16037"/>
                      </a:cubicBezTo>
                      <a:cubicBezTo>
                        <a:pt x="21600" y="21679"/>
                        <a:pt x="19391" y="27098"/>
                        <a:pt x="15447" y="31133"/>
                      </a:cubicBezTo>
                      <a:lnTo>
                        <a:pt x="0" y="16037"/>
                      </a:lnTo>
                      <a:lnTo>
                        <a:pt x="1446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59" name="Arc 358"/>
                <p:cNvSpPr>
                  <a:spLocks/>
                </p:cNvSpPr>
                <p:nvPr/>
              </p:nvSpPr>
              <p:spPr bwMode="auto">
                <a:xfrm rot="-14336">
                  <a:off x="4030" y="1809"/>
                  <a:ext cx="528" cy="1605"/>
                </a:xfrm>
                <a:custGeom>
                  <a:avLst/>
                  <a:gdLst>
                    <a:gd name="T0" fmla="*/ 0 w 21600"/>
                    <a:gd name="T1" fmla="*/ 0 h 32475"/>
                    <a:gd name="T2" fmla="*/ 0 w 21600"/>
                    <a:gd name="T3" fmla="*/ 0 h 32475"/>
                    <a:gd name="T4" fmla="*/ 0 w 21600"/>
                    <a:gd name="T5" fmla="*/ 0 h 3247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32475" fill="none" extrusionOk="0">
                      <a:moveTo>
                        <a:pt x="13767" y="-1"/>
                      </a:moveTo>
                      <a:cubicBezTo>
                        <a:pt x="18728" y="4103"/>
                        <a:pt x="21600" y="10205"/>
                        <a:pt x="21600" y="16644"/>
                      </a:cubicBezTo>
                      <a:cubicBezTo>
                        <a:pt x="21600" y="22651"/>
                        <a:pt x="19098" y="28387"/>
                        <a:pt x="14694" y="32474"/>
                      </a:cubicBezTo>
                    </a:path>
                    <a:path w="21600" h="32475" stroke="0" extrusionOk="0">
                      <a:moveTo>
                        <a:pt x="13767" y="-1"/>
                      </a:moveTo>
                      <a:cubicBezTo>
                        <a:pt x="18728" y="4103"/>
                        <a:pt x="21600" y="10205"/>
                        <a:pt x="21600" y="16644"/>
                      </a:cubicBezTo>
                      <a:cubicBezTo>
                        <a:pt x="21600" y="22651"/>
                        <a:pt x="19098" y="28387"/>
                        <a:pt x="14694" y="32474"/>
                      </a:cubicBezTo>
                      <a:lnTo>
                        <a:pt x="0" y="16644"/>
                      </a:lnTo>
                      <a:lnTo>
                        <a:pt x="13767" y="-1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60" name="Arc 359"/>
                <p:cNvSpPr>
                  <a:spLocks/>
                </p:cNvSpPr>
                <p:nvPr/>
              </p:nvSpPr>
              <p:spPr bwMode="auto">
                <a:xfrm rot="-14336">
                  <a:off x="4175" y="1788"/>
                  <a:ext cx="478" cy="1649"/>
                </a:xfrm>
                <a:custGeom>
                  <a:avLst/>
                  <a:gdLst>
                    <a:gd name="T0" fmla="*/ 0 w 21600"/>
                    <a:gd name="T1" fmla="*/ 0 h 33370"/>
                    <a:gd name="T2" fmla="*/ 0 w 21600"/>
                    <a:gd name="T3" fmla="*/ 0 h 33370"/>
                    <a:gd name="T4" fmla="*/ 0 w 21600"/>
                    <a:gd name="T5" fmla="*/ 0 h 3337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33370" fill="none" extrusionOk="0">
                      <a:moveTo>
                        <a:pt x="13232" y="0"/>
                      </a:moveTo>
                      <a:cubicBezTo>
                        <a:pt x="18511" y="4091"/>
                        <a:pt x="21600" y="10393"/>
                        <a:pt x="21600" y="17072"/>
                      </a:cubicBezTo>
                      <a:cubicBezTo>
                        <a:pt x="21600" y="23322"/>
                        <a:pt x="18892" y="29267"/>
                        <a:pt x="14175" y="33369"/>
                      </a:cubicBezTo>
                    </a:path>
                    <a:path w="21600" h="33370" stroke="0" extrusionOk="0">
                      <a:moveTo>
                        <a:pt x="13232" y="0"/>
                      </a:moveTo>
                      <a:cubicBezTo>
                        <a:pt x="18511" y="4091"/>
                        <a:pt x="21600" y="10393"/>
                        <a:pt x="21600" y="17072"/>
                      </a:cubicBezTo>
                      <a:cubicBezTo>
                        <a:pt x="21600" y="23322"/>
                        <a:pt x="18892" y="29267"/>
                        <a:pt x="14175" y="33369"/>
                      </a:cubicBezTo>
                      <a:lnTo>
                        <a:pt x="0" y="17072"/>
                      </a:lnTo>
                      <a:lnTo>
                        <a:pt x="13232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61" name="Arc 360"/>
                <p:cNvSpPr>
                  <a:spLocks/>
                </p:cNvSpPr>
                <p:nvPr/>
              </p:nvSpPr>
              <p:spPr bwMode="auto">
                <a:xfrm rot="-14336">
                  <a:off x="4317" y="1774"/>
                  <a:ext cx="433" cy="1701"/>
                </a:xfrm>
                <a:custGeom>
                  <a:avLst/>
                  <a:gdLst>
                    <a:gd name="T0" fmla="*/ 0 w 21600"/>
                    <a:gd name="T1" fmla="*/ 0 h 34428"/>
                    <a:gd name="T2" fmla="*/ 0 w 21600"/>
                    <a:gd name="T3" fmla="*/ 0 h 34428"/>
                    <a:gd name="T4" fmla="*/ 0 w 21600"/>
                    <a:gd name="T5" fmla="*/ 0 h 3442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34428" fill="none" extrusionOk="0">
                      <a:moveTo>
                        <a:pt x="12845" y="0"/>
                      </a:moveTo>
                      <a:cubicBezTo>
                        <a:pt x="18351" y="4073"/>
                        <a:pt x="21600" y="10516"/>
                        <a:pt x="21600" y="17365"/>
                      </a:cubicBezTo>
                      <a:cubicBezTo>
                        <a:pt x="21600" y="24038"/>
                        <a:pt x="18515" y="30336"/>
                        <a:pt x="13244" y="34428"/>
                      </a:cubicBezTo>
                    </a:path>
                    <a:path w="21600" h="34428" stroke="0" extrusionOk="0">
                      <a:moveTo>
                        <a:pt x="12845" y="0"/>
                      </a:moveTo>
                      <a:cubicBezTo>
                        <a:pt x="18351" y="4073"/>
                        <a:pt x="21600" y="10516"/>
                        <a:pt x="21600" y="17365"/>
                      </a:cubicBezTo>
                      <a:cubicBezTo>
                        <a:pt x="21600" y="24038"/>
                        <a:pt x="18515" y="30336"/>
                        <a:pt x="13244" y="34428"/>
                      </a:cubicBezTo>
                      <a:lnTo>
                        <a:pt x="0" y="17365"/>
                      </a:lnTo>
                      <a:lnTo>
                        <a:pt x="12845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257" name="WordArt 3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92" y="2068"/>
                <a:ext cx="240" cy="23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Symbol" panose="05050102010706020507" pitchFamily="18" charset="2"/>
                  </a:rPr>
                  <a:t>l</a:t>
                </a:r>
              </a:p>
            </p:txBody>
          </p:sp>
        </p:grpSp>
        <p:grpSp>
          <p:nvGrpSpPr>
            <p:cNvPr id="41060" name="Group 362"/>
            <p:cNvGrpSpPr>
              <a:grpSpLocks/>
            </p:cNvGrpSpPr>
            <p:nvPr/>
          </p:nvGrpSpPr>
          <p:grpSpPr bwMode="auto">
            <a:xfrm>
              <a:off x="3366" y="2755"/>
              <a:ext cx="1706" cy="701"/>
              <a:chOff x="912" y="1008"/>
              <a:chExt cx="3936" cy="1809"/>
            </a:xfrm>
          </p:grpSpPr>
          <p:sp>
            <p:nvSpPr>
              <p:cNvPr id="41245" name="Freeform 363"/>
              <p:cNvSpPr>
                <a:spLocks/>
              </p:cNvSpPr>
              <p:nvPr/>
            </p:nvSpPr>
            <p:spPr bwMode="auto">
              <a:xfrm>
                <a:off x="912" y="1008"/>
                <a:ext cx="3936" cy="1633"/>
              </a:xfrm>
              <a:custGeom>
                <a:avLst/>
                <a:gdLst>
                  <a:gd name="T0" fmla="*/ 0 w 3936"/>
                  <a:gd name="T1" fmla="*/ 36 h 1824"/>
                  <a:gd name="T2" fmla="*/ 960 w 3936"/>
                  <a:gd name="T3" fmla="*/ 36 h 1824"/>
                  <a:gd name="T4" fmla="*/ 3936 w 3936"/>
                  <a:gd name="T5" fmla="*/ 0 h 1824"/>
                  <a:gd name="T6" fmla="*/ 3936 w 3936"/>
                  <a:gd name="T7" fmla="*/ 47 h 1824"/>
                  <a:gd name="T8" fmla="*/ 1056 w 3936"/>
                  <a:gd name="T9" fmla="*/ 47 h 1824"/>
                  <a:gd name="T10" fmla="*/ 0 w 3936"/>
                  <a:gd name="T11" fmla="*/ 36 h 18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936" h="1824">
                    <a:moveTo>
                      <a:pt x="0" y="1392"/>
                    </a:moveTo>
                    <a:lnTo>
                      <a:pt x="960" y="1392"/>
                    </a:lnTo>
                    <a:lnTo>
                      <a:pt x="3936" y="0"/>
                    </a:lnTo>
                    <a:lnTo>
                      <a:pt x="3936" y="1824"/>
                    </a:lnTo>
                    <a:lnTo>
                      <a:pt x="1056" y="1824"/>
                    </a:lnTo>
                    <a:lnTo>
                      <a:pt x="0" y="1392"/>
                    </a:lnTo>
                    <a:close/>
                  </a:path>
                </a:pathLst>
              </a:custGeom>
              <a:solidFill>
                <a:srgbClr val="FFFF00">
                  <a:alpha val="50195"/>
                </a:srgbClr>
              </a:solidFill>
              <a:ln w="19050" cmpd="sng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246" name="Group 364"/>
              <p:cNvGrpSpPr>
                <a:grpSpLocks/>
              </p:cNvGrpSpPr>
              <p:nvPr/>
            </p:nvGrpSpPr>
            <p:grpSpPr bwMode="auto">
              <a:xfrm>
                <a:off x="3840" y="1595"/>
                <a:ext cx="288" cy="215"/>
                <a:chOff x="2832" y="1008"/>
                <a:chExt cx="288" cy="240"/>
              </a:xfrm>
            </p:grpSpPr>
            <p:sp>
              <p:nvSpPr>
                <p:cNvPr id="41252" name="WordArt 36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24" y="1152"/>
                  <a:ext cx="96" cy="9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41253" name="WordArt 36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832" y="1008"/>
                  <a:ext cx="240" cy="19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宋体" panose="02010600030101010101" pitchFamily="2" charset="-122"/>
                    </a:rPr>
                    <a:t>W</a:t>
                  </a:r>
                </a:p>
              </p:txBody>
            </p:sp>
          </p:grpSp>
          <p:grpSp>
            <p:nvGrpSpPr>
              <p:cNvPr id="41247" name="Group 367"/>
              <p:cNvGrpSpPr>
                <a:grpSpLocks/>
              </p:cNvGrpSpPr>
              <p:nvPr/>
            </p:nvGrpSpPr>
            <p:grpSpPr bwMode="auto">
              <a:xfrm rot="-868640">
                <a:off x="3744" y="1294"/>
                <a:ext cx="863" cy="1523"/>
                <a:chOff x="3887" y="1774"/>
                <a:chExt cx="863" cy="1701"/>
              </a:xfrm>
            </p:grpSpPr>
            <p:sp>
              <p:nvSpPr>
                <p:cNvPr id="41248" name="Arc 368"/>
                <p:cNvSpPr>
                  <a:spLocks/>
                </p:cNvSpPr>
                <p:nvPr/>
              </p:nvSpPr>
              <p:spPr bwMode="auto">
                <a:xfrm rot="-14336">
                  <a:off x="3887" y="1841"/>
                  <a:ext cx="576" cy="1536"/>
                </a:xfrm>
                <a:custGeom>
                  <a:avLst/>
                  <a:gdLst>
                    <a:gd name="T0" fmla="*/ 0 w 21600"/>
                    <a:gd name="T1" fmla="*/ 0 h 31134"/>
                    <a:gd name="T2" fmla="*/ 0 w 21600"/>
                    <a:gd name="T3" fmla="*/ 0 h 31134"/>
                    <a:gd name="T4" fmla="*/ 0 w 21600"/>
                    <a:gd name="T5" fmla="*/ 0 h 3113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31134" fill="none" extrusionOk="0">
                      <a:moveTo>
                        <a:pt x="14469" y="0"/>
                      </a:moveTo>
                      <a:cubicBezTo>
                        <a:pt x="19009" y="4095"/>
                        <a:pt x="21600" y="9923"/>
                        <a:pt x="21600" y="16037"/>
                      </a:cubicBezTo>
                      <a:cubicBezTo>
                        <a:pt x="21600" y="21679"/>
                        <a:pt x="19391" y="27098"/>
                        <a:pt x="15447" y="31133"/>
                      </a:cubicBezTo>
                    </a:path>
                    <a:path w="21600" h="31134" stroke="0" extrusionOk="0">
                      <a:moveTo>
                        <a:pt x="14469" y="0"/>
                      </a:moveTo>
                      <a:cubicBezTo>
                        <a:pt x="19009" y="4095"/>
                        <a:pt x="21600" y="9923"/>
                        <a:pt x="21600" y="16037"/>
                      </a:cubicBezTo>
                      <a:cubicBezTo>
                        <a:pt x="21600" y="21679"/>
                        <a:pt x="19391" y="27098"/>
                        <a:pt x="15447" y="31133"/>
                      </a:cubicBezTo>
                      <a:lnTo>
                        <a:pt x="0" y="16037"/>
                      </a:lnTo>
                      <a:lnTo>
                        <a:pt x="1446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49" name="Arc 369"/>
                <p:cNvSpPr>
                  <a:spLocks/>
                </p:cNvSpPr>
                <p:nvPr/>
              </p:nvSpPr>
              <p:spPr bwMode="auto">
                <a:xfrm rot="-14336">
                  <a:off x="4030" y="1809"/>
                  <a:ext cx="528" cy="1605"/>
                </a:xfrm>
                <a:custGeom>
                  <a:avLst/>
                  <a:gdLst>
                    <a:gd name="T0" fmla="*/ 0 w 21600"/>
                    <a:gd name="T1" fmla="*/ 0 h 32475"/>
                    <a:gd name="T2" fmla="*/ 0 w 21600"/>
                    <a:gd name="T3" fmla="*/ 0 h 32475"/>
                    <a:gd name="T4" fmla="*/ 0 w 21600"/>
                    <a:gd name="T5" fmla="*/ 0 h 3247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32475" fill="none" extrusionOk="0">
                      <a:moveTo>
                        <a:pt x="13767" y="-1"/>
                      </a:moveTo>
                      <a:cubicBezTo>
                        <a:pt x="18728" y="4103"/>
                        <a:pt x="21600" y="10205"/>
                        <a:pt x="21600" y="16644"/>
                      </a:cubicBezTo>
                      <a:cubicBezTo>
                        <a:pt x="21600" y="22651"/>
                        <a:pt x="19098" y="28387"/>
                        <a:pt x="14694" y="32474"/>
                      </a:cubicBezTo>
                    </a:path>
                    <a:path w="21600" h="32475" stroke="0" extrusionOk="0">
                      <a:moveTo>
                        <a:pt x="13767" y="-1"/>
                      </a:moveTo>
                      <a:cubicBezTo>
                        <a:pt x="18728" y="4103"/>
                        <a:pt x="21600" y="10205"/>
                        <a:pt x="21600" y="16644"/>
                      </a:cubicBezTo>
                      <a:cubicBezTo>
                        <a:pt x="21600" y="22651"/>
                        <a:pt x="19098" y="28387"/>
                        <a:pt x="14694" y="32474"/>
                      </a:cubicBezTo>
                      <a:lnTo>
                        <a:pt x="0" y="16644"/>
                      </a:lnTo>
                      <a:lnTo>
                        <a:pt x="13767" y="-1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50" name="Arc 370"/>
                <p:cNvSpPr>
                  <a:spLocks/>
                </p:cNvSpPr>
                <p:nvPr/>
              </p:nvSpPr>
              <p:spPr bwMode="auto">
                <a:xfrm rot="-14336">
                  <a:off x="4175" y="1788"/>
                  <a:ext cx="478" cy="1649"/>
                </a:xfrm>
                <a:custGeom>
                  <a:avLst/>
                  <a:gdLst>
                    <a:gd name="T0" fmla="*/ 0 w 21600"/>
                    <a:gd name="T1" fmla="*/ 0 h 33370"/>
                    <a:gd name="T2" fmla="*/ 0 w 21600"/>
                    <a:gd name="T3" fmla="*/ 0 h 33370"/>
                    <a:gd name="T4" fmla="*/ 0 w 21600"/>
                    <a:gd name="T5" fmla="*/ 0 h 3337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33370" fill="none" extrusionOk="0">
                      <a:moveTo>
                        <a:pt x="13232" y="0"/>
                      </a:moveTo>
                      <a:cubicBezTo>
                        <a:pt x="18511" y="4091"/>
                        <a:pt x="21600" y="10393"/>
                        <a:pt x="21600" y="17072"/>
                      </a:cubicBezTo>
                      <a:cubicBezTo>
                        <a:pt x="21600" y="23322"/>
                        <a:pt x="18892" y="29267"/>
                        <a:pt x="14175" y="33369"/>
                      </a:cubicBezTo>
                    </a:path>
                    <a:path w="21600" h="33370" stroke="0" extrusionOk="0">
                      <a:moveTo>
                        <a:pt x="13232" y="0"/>
                      </a:moveTo>
                      <a:cubicBezTo>
                        <a:pt x="18511" y="4091"/>
                        <a:pt x="21600" y="10393"/>
                        <a:pt x="21600" y="17072"/>
                      </a:cubicBezTo>
                      <a:cubicBezTo>
                        <a:pt x="21600" y="23322"/>
                        <a:pt x="18892" y="29267"/>
                        <a:pt x="14175" y="33369"/>
                      </a:cubicBezTo>
                      <a:lnTo>
                        <a:pt x="0" y="17072"/>
                      </a:lnTo>
                      <a:lnTo>
                        <a:pt x="13232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51" name="Arc 371"/>
                <p:cNvSpPr>
                  <a:spLocks/>
                </p:cNvSpPr>
                <p:nvPr/>
              </p:nvSpPr>
              <p:spPr bwMode="auto">
                <a:xfrm rot="-14336">
                  <a:off x="4317" y="1774"/>
                  <a:ext cx="433" cy="1701"/>
                </a:xfrm>
                <a:custGeom>
                  <a:avLst/>
                  <a:gdLst>
                    <a:gd name="T0" fmla="*/ 0 w 21600"/>
                    <a:gd name="T1" fmla="*/ 0 h 34428"/>
                    <a:gd name="T2" fmla="*/ 0 w 21600"/>
                    <a:gd name="T3" fmla="*/ 0 h 34428"/>
                    <a:gd name="T4" fmla="*/ 0 w 21600"/>
                    <a:gd name="T5" fmla="*/ 0 h 3442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34428" fill="none" extrusionOk="0">
                      <a:moveTo>
                        <a:pt x="12845" y="0"/>
                      </a:moveTo>
                      <a:cubicBezTo>
                        <a:pt x="18351" y="4073"/>
                        <a:pt x="21600" y="10516"/>
                        <a:pt x="21600" y="17365"/>
                      </a:cubicBezTo>
                      <a:cubicBezTo>
                        <a:pt x="21600" y="24038"/>
                        <a:pt x="18515" y="30336"/>
                        <a:pt x="13244" y="34428"/>
                      </a:cubicBezTo>
                    </a:path>
                    <a:path w="21600" h="34428" stroke="0" extrusionOk="0">
                      <a:moveTo>
                        <a:pt x="12845" y="0"/>
                      </a:moveTo>
                      <a:cubicBezTo>
                        <a:pt x="18351" y="4073"/>
                        <a:pt x="21600" y="10516"/>
                        <a:pt x="21600" y="17365"/>
                      </a:cubicBezTo>
                      <a:cubicBezTo>
                        <a:pt x="21600" y="24038"/>
                        <a:pt x="18515" y="30336"/>
                        <a:pt x="13244" y="34428"/>
                      </a:cubicBezTo>
                      <a:lnTo>
                        <a:pt x="0" y="17365"/>
                      </a:lnTo>
                      <a:lnTo>
                        <a:pt x="12845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061" name="Freeform 372"/>
            <p:cNvSpPr>
              <a:spLocks/>
            </p:cNvSpPr>
            <p:nvPr/>
          </p:nvSpPr>
          <p:spPr bwMode="auto">
            <a:xfrm>
              <a:off x="3761" y="2983"/>
              <a:ext cx="84" cy="499"/>
            </a:xfrm>
            <a:custGeom>
              <a:avLst/>
              <a:gdLst>
                <a:gd name="T0" fmla="*/ 0 w 192"/>
                <a:gd name="T1" fmla="*/ 0 h 1440"/>
                <a:gd name="T2" fmla="*/ 0 w 192"/>
                <a:gd name="T3" fmla="*/ 0 h 1440"/>
                <a:gd name="T4" fmla="*/ 0 w 192"/>
                <a:gd name="T5" fmla="*/ 0 h 1440"/>
                <a:gd name="T6" fmla="*/ 0 w 192"/>
                <a:gd name="T7" fmla="*/ 0 h 14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1440">
                  <a:moveTo>
                    <a:pt x="192" y="0"/>
                  </a:moveTo>
                  <a:lnTo>
                    <a:pt x="0" y="720"/>
                  </a:lnTo>
                  <a:lnTo>
                    <a:pt x="192" y="144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3399FF"/>
            </a:solidFill>
            <a:ln w="28575" cmpd="sng">
              <a:solidFill>
                <a:srgbClr val="66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062" name="Group 373"/>
            <p:cNvGrpSpPr>
              <a:grpSpLocks/>
            </p:cNvGrpSpPr>
            <p:nvPr/>
          </p:nvGrpSpPr>
          <p:grpSpPr bwMode="auto">
            <a:xfrm>
              <a:off x="3241" y="3049"/>
              <a:ext cx="583" cy="383"/>
              <a:chOff x="624" y="1767"/>
              <a:chExt cx="1344" cy="988"/>
            </a:xfrm>
          </p:grpSpPr>
          <p:grpSp>
            <p:nvGrpSpPr>
              <p:cNvPr id="41233" name="Group 374"/>
              <p:cNvGrpSpPr>
                <a:grpSpLocks/>
              </p:cNvGrpSpPr>
              <p:nvPr/>
            </p:nvGrpSpPr>
            <p:grpSpPr bwMode="auto">
              <a:xfrm>
                <a:off x="624" y="1767"/>
                <a:ext cx="336" cy="172"/>
                <a:chOff x="240" y="1680"/>
                <a:chExt cx="336" cy="192"/>
              </a:xfrm>
            </p:grpSpPr>
            <p:sp>
              <p:nvSpPr>
                <p:cNvPr id="41242" name="WordArt 37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0" y="1680"/>
                  <a:ext cx="144" cy="18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i="1" kern="10">
                      <a:ln w="9525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cs typeface="Times New Roman" panose="02020603050405020304" pitchFamily="18" charset="0"/>
                    </a:rPr>
                    <a:t>s</a:t>
                  </a:r>
                </a:p>
              </p:txBody>
            </p:sp>
            <p:sp>
              <p:nvSpPr>
                <p:cNvPr id="41243" name="Oval 376"/>
                <p:cNvSpPr>
                  <a:spLocks noChangeArrowheads="1"/>
                </p:cNvSpPr>
                <p:nvPr/>
              </p:nvSpPr>
              <p:spPr bwMode="auto">
                <a:xfrm>
                  <a:off x="480" y="1728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244" name="WordArt 37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84" y="1776"/>
                  <a:ext cx="60" cy="9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kern="10">
                      <a:ln w="9525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宋体" panose="02010600030101010101" pitchFamily="2" charset="-122"/>
                    </a:rPr>
                    <a:t>1</a:t>
                  </a:r>
                </a:p>
              </p:txBody>
            </p:sp>
          </p:grpSp>
          <p:sp>
            <p:nvSpPr>
              <p:cNvPr id="41234" name="Line 378"/>
              <p:cNvSpPr>
                <a:spLocks noChangeShapeType="1"/>
              </p:cNvSpPr>
              <p:nvPr/>
            </p:nvSpPr>
            <p:spPr bwMode="auto">
              <a:xfrm>
                <a:off x="912" y="1853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5" name="Line 379"/>
              <p:cNvSpPr>
                <a:spLocks noChangeShapeType="1"/>
              </p:cNvSpPr>
              <p:nvPr/>
            </p:nvSpPr>
            <p:spPr bwMode="auto">
              <a:xfrm>
                <a:off x="912" y="1853"/>
                <a:ext cx="912" cy="3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6" name="Line 380"/>
              <p:cNvSpPr>
                <a:spLocks noChangeShapeType="1"/>
              </p:cNvSpPr>
              <p:nvPr/>
            </p:nvSpPr>
            <p:spPr bwMode="auto">
              <a:xfrm>
                <a:off x="912" y="262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7" name="Line 381"/>
              <p:cNvSpPr>
                <a:spLocks noChangeShapeType="1"/>
              </p:cNvSpPr>
              <p:nvPr/>
            </p:nvSpPr>
            <p:spPr bwMode="auto">
              <a:xfrm flipV="1">
                <a:off x="912" y="2240"/>
                <a:ext cx="960" cy="3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238" name="Group 382"/>
              <p:cNvGrpSpPr>
                <a:grpSpLocks/>
              </p:cNvGrpSpPr>
              <p:nvPr/>
            </p:nvGrpSpPr>
            <p:grpSpPr bwMode="auto">
              <a:xfrm>
                <a:off x="624" y="2540"/>
                <a:ext cx="336" cy="215"/>
                <a:chOff x="240" y="2544"/>
                <a:chExt cx="336" cy="240"/>
              </a:xfrm>
            </p:grpSpPr>
            <p:sp>
              <p:nvSpPr>
                <p:cNvPr id="41239" name="WordArt 38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0" y="2544"/>
                  <a:ext cx="144" cy="18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i="1" kern="10">
                      <a:ln w="9525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cs typeface="Times New Roman" panose="02020603050405020304" pitchFamily="18" charset="0"/>
                    </a:rPr>
                    <a:t>s</a:t>
                  </a:r>
                </a:p>
              </p:txBody>
            </p:sp>
            <p:sp>
              <p:nvSpPr>
                <p:cNvPr id="41240" name="Oval 384"/>
                <p:cNvSpPr>
                  <a:spLocks noChangeArrowheads="1"/>
                </p:cNvSpPr>
                <p:nvPr/>
              </p:nvSpPr>
              <p:spPr bwMode="auto">
                <a:xfrm>
                  <a:off x="480" y="2592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241" name="WordArt 38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84" y="2688"/>
                  <a:ext cx="60" cy="9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kern="10">
                      <a:ln w="9525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宋体" panose="02010600030101010101" pitchFamily="2" charset="-122"/>
                    </a:rPr>
                    <a:t>2</a:t>
                  </a:r>
                </a:p>
              </p:txBody>
            </p:sp>
          </p:grpSp>
        </p:grpSp>
        <p:sp>
          <p:nvSpPr>
            <p:cNvPr id="41063" name="Freeform 386"/>
            <p:cNvSpPr>
              <a:spLocks/>
            </p:cNvSpPr>
            <p:nvPr/>
          </p:nvSpPr>
          <p:spPr bwMode="auto">
            <a:xfrm>
              <a:off x="3366" y="3164"/>
              <a:ext cx="395" cy="149"/>
            </a:xfrm>
            <a:custGeom>
              <a:avLst/>
              <a:gdLst>
                <a:gd name="T0" fmla="*/ 0 w 912"/>
                <a:gd name="T1" fmla="*/ 0 h 384"/>
                <a:gd name="T2" fmla="*/ 0 w 912"/>
                <a:gd name="T3" fmla="*/ 0 h 384"/>
                <a:gd name="T4" fmla="*/ 0 w 912"/>
                <a:gd name="T5" fmla="*/ 0 h 384"/>
                <a:gd name="T6" fmla="*/ 0 w 912"/>
                <a:gd name="T7" fmla="*/ 0 h 384"/>
                <a:gd name="T8" fmla="*/ 0 w 912"/>
                <a:gd name="T9" fmla="*/ 0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2" h="384">
                  <a:moveTo>
                    <a:pt x="0" y="192"/>
                  </a:moveTo>
                  <a:lnTo>
                    <a:pt x="528" y="0"/>
                  </a:lnTo>
                  <a:lnTo>
                    <a:pt x="912" y="192"/>
                  </a:lnTo>
                  <a:lnTo>
                    <a:pt x="480" y="384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bg1">
                <a:alpha val="50195"/>
              </a:schemeClr>
            </a:solidFill>
            <a:ln w="9525">
              <a:solidFill>
                <a:schemeClr val="bg1">
                  <a:alpha val="50195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064" name="Group 387"/>
            <p:cNvGrpSpPr>
              <a:grpSpLocks/>
            </p:cNvGrpSpPr>
            <p:nvPr/>
          </p:nvGrpSpPr>
          <p:grpSpPr bwMode="auto">
            <a:xfrm>
              <a:off x="3366" y="3090"/>
              <a:ext cx="437" cy="298"/>
              <a:chOff x="912" y="1872"/>
              <a:chExt cx="1008" cy="768"/>
            </a:xfrm>
          </p:grpSpPr>
          <p:sp>
            <p:nvSpPr>
              <p:cNvPr id="41231" name="Freeform 388"/>
              <p:cNvSpPr>
                <a:spLocks/>
              </p:cNvSpPr>
              <p:nvPr/>
            </p:nvSpPr>
            <p:spPr bwMode="auto">
              <a:xfrm>
                <a:off x="912" y="1872"/>
                <a:ext cx="1008" cy="192"/>
              </a:xfrm>
              <a:custGeom>
                <a:avLst/>
                <a:gdLst>
                  <a:gd name="T0" fmla="*/ 0 w 1008"/>
                  <a:gd name="T1" fmla="*/ 0 h 192"/>
                  <a:gd name="T2" fmla="*/ 1008 w 1008"/>
                  <a:gd name="T3" fmla="*/ 0 h 192"/>
                  <a:gd name="T4" fmla="*/ 480 w 1008"/>
                  <a:gd name="T5" fmla="*/ 192 h 192"/>
                  <a:gd name="T6" fmla="*/ 0 w 1008"/>
                  <a:gd name="T7" fmla="*/ 0 h 1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08" h="192">
                    <a:moveTo>
                      <a:pt x="0" y="0"/>
                    </a:moveTo>
                    <a:lnTo>
                      <a:pt x="1008" y="0"/>
                    </a:lnTo>
                    <a:lnTo>
                      <a:pt x="480" y="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>
                  <a:alpha val="50195"/>
                </a:srgbClr>
              </a:solidFill>
              <a:ln w="9525">
                <a:solidFill>
                  <a:srgbClr val="FFFF00">
                    <a:alpha val="50195"/>
                  </a:srgb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2" name="Freeform 389"/>
              <p:cNvSpPr>
                <a:spLocks/>
              </p:cNvSpPr>
              <p:nvPr/>
            </p:nvSpPr>
            <p:spPr bwMode="auto">
              <a:xfrm>
                <a:off x="912" y="2448"/>
                <a:ext cx="1008" cy="192"/>
              </a:xfrm>
              <a:custGeom>
                <a:avLst/>
                <a:gdLst>
                  <a:gd name="T0" fmla="*/ 0 w 1008"/>
                  <a:gd name="T1" fmla="*/ 192 h 192"/>
                  <a:gd name="T2" fmla="*/ 480 w 1008"/>
                  <a:gd name="T3" fmla="*/ 0 h 192"/>
                  <a:gd name="T4" fmla="*/ 1008 w 1008"/>
                  <a:gd name="T5" fmla="*/ 192 h 192"/>
                  <a:gd name="T6" fmla="*/ 0 w 1008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08" h="192">
                    <a:moveTo>
                      <a:pt x="0" y="192"/>
                    </a:moveTo>
                    <a:lnTo>
                      <a:pt x="480" y="0"/>
                    </a:lnTo>
                    <a:lnTo>
                      <a:pt x="1008" y="192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00">
                  <a:alpha val="50195"/>
                </a:srgbClr>
              </a:solidFill>
              <a:ln w="9525">
                <a:solidFill>
                  <a:srgbClr val="FFFF00">
                    <a:alpha val="50195"/>
                  </a:srgb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065" name="Line 390"/>
            <p:cNvSpPr>
              <a:spLocks noChangeShapeType="1"/>
            </p:cNvSpPr>
            <p:nvPr/>
          </p:nvSpPr>
          <p:spPr bwMode="auto">
            <a:xfrm>
              <a:off x="5301" y="3183"/>
              <a:ext cx="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6" name="Line 391"/>
            <p:cNvSpPr>
              <a:spLocks noChangeShapeType="1"/>
            </p:cNvSpPr>
            <p:nvPr/>
          </p:nvSpPr>
          <p:spPr bwMode="auto">
            <a:xfrm>
              <a:off x="5301" y="3220"/>
              <a:ext cx="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7" name="Line 392"/>
            <p:cNvSpPr>
              <a:spLocks noChangeShapeType="1"/>
            </p:cNvSpPr>
            <p:nvPr/>
          </p:nvSpPr>
          <p:spPr bwMode="auto">
            <a:xfrm>
              <a:off x="5342" y="3109"/>
              <a:ext cx="0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8" name="Line 393"/>
            <p:cNvSpPr>
              <a:spLocks noChangeShapeType="1"/>
            </p:cNvSpPr>
            <p:nvPr/>
          </p:nvSpPr>
          <p:spPr bwMode="auto">
            <a:xfrm>
              <a:off x="5342" y="3220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069" name="Group 394"/>
            <p:cNvGrpSpPr>
              <a:grpSpLocks/>
            </p:cNvGrpSpPr>
            <p:nvPr/>
          </p:nvGrpSpPr>
          <p:grpSpPr bwMode="auto">
            <a:xfrm>
              <a:off x="5113" y="3406"/>
              <a:ext cx="271" cy="353"/>
              <a:chOff x="4848" y="2640"/>
              <a:chExt cx="768" cy="912"/>
            </a:xfrm>
          </p:grpSpPr>
          <p:sp>
            <p:nvSpPr>
              <p:cNvPr id="41221" name="Rectangle 395"/>
              <p:cNvSpPr>
                <a:spLocks noChangeArrowheads="1"/>
              </p:cNvSpPr>
              <p:nvPr/>
            </p:nvSpPr>
            <p:spPr bwMode="auto">
              <a:xfrm>
                <a:off x="4848" y="2640"/>
                <a:ext cx="768" cy="91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FFFF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222" name="WordArt 396"/>
              <p:cNvSpPr>
                <a:spLocks noChangeArrowheads="1" noChangeShapeType="1" noTextEdit="1"/>
              </p:cNvSpPr>
              <p:nvPr/>
            </p:nvSpPr>
            <p:spPr bwMode="auto">
              <a:xfrm>
                <a:off x="5280" y="3072"/>
                <a:ext cx="192" cy="2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Symbol" panose="05050102010706020507" pitchFamily="18" charset="2"/>
                  </a:rPr>
                  <a:t>l</a:t>
                </a:r>
              </a:p>
            </p:txBody>
          </p:sp>
          <p:sp>
            <p:nvSpPr>
              <p:cNvPr id="41223" name="WordArt 397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88" y="3216"/>
                <a:ext cx="144" cy="18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d</a:t>
                </a:r>
              </a:p>
            </p:txBody>
          </p:sp>
          <p:grpSp>
            <p:nvGrpSpPr>
              <p:cNvPr id="41224" name="Group 398"/>
              <p:cNvGrpSpPr>
                <a:grpSpLocks/>
              </p:cNvGrpSpPr>
              <p:nvPr/>
            </p:nvGrpSpPr>
            <p:grpSpPr bwMode="auto">
              <a:xfrm>
                <a:off x="4992" y="2736"/>
                <a:ext cx="240" cy="144"/>
                <a:chOff x="3168" y="3552"/>
                <a:chExt cx="432" cy="240"/>
              </a:xfrm>
            </p:grpSpPr>
            <p:sp>
              <p:nvSpPr>
                <p:cNvPr id="41229" name="WordArt 39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360" y="3552"/>
                  <a:ext cx="240" cy="24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Bookman Old Style" panose="02050604050505020204" pitchFamily="18" charset="0"/>
                    </a:rPr>
                    <a:t>x</a:t>
                  </a:r>
                </a:p>
              </p:txBody>
            </p:sp>
            <p:sp>
              <p:nvSpPr>
                <p:cNvPr id="41230" name="WordArt 40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168" y="3552"/>
                  <a:ext cx="189" cy="21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Wingdings 3" panose="05040102010807070707" pitchFamily="18" charset="2"/>
                    </a:rPr>
                    <a:t>r</a:t>
                  </a:r>
                </a:p>
              </p:txBody>
            </p:sp>
          </p:grpSp>
          <p:sp>
            <p:nvSpPr>
              <p:cNvPr id="41225" name="WordArt 401"/>
              <p:cNvSpPr>
                <a:spLocks noChangeArrowheads="1" noChangeShapeType="1" noTextEdit="1"/>
              </p:cNvSpPr>
              <p:nvPr/>
            </p:nvSpPr>
            <p:spPr bwMode="auto">
              <a:xfrm>
                <a:off x="5088" y="2976"/>
                <a:ext cx="144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41226" name="Line 402"/>
              <p:cNvSpPr>
                <a:spLocks noChangeShapeType="1"/>
              </p:cNvSpPr>
              <p:nvPr/>
            </p:nvSpPr>
            <p:spPr bwMode="auto">
              <a:xfrm>
                <a:off x="5280" y="278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7" name="Line 403"/>
              <p:cNvSpPr>
                <a:spLocks noChangeShapeType="1"/>
              </p:cNvSpPr>
              <p:nvPr/>
            </p:nvSpPr>
            <p:spPr bwMode="auto">
              <a:xfrm>
                <a:off x="5280" y="283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8" name="Line 404"/>
              <p:cNvSpPr>
                <a:spLocks noChangeShapeType="1"/>
              </p:cNvSpPr>
              <p:nvPr/>
            </p:nvSpPr>
            <p:spPr bwMode="auto">
              <a:xfrm>
                <a:off x="5040" y="3168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070" name="Line 405"/>
            <p:cNvSpPr>
              <a:spLocks noChangeShapeType="1"/>
            </p:cNvSpPr>
            <p:nvPr/>
          </p:nvSpPr>
          <p:spPr bwMode="auto">
            <a:xfrm>
              <a:off x="3387" y="3666"/>
              <a:ext cx="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1" name="Line 406"/>
            <p:cNvSpPr>
              <a:spLocks noChangeShapeType="1"/>
            </p:cNvSpPr>
            <p:nvPr/>
          </p:nvSpPr>
          <p:spPr bwMode="auto">
            <a:xfrm>
              <a:off x="3387" y="377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2" name="Line 407"/>
            <p:cNvSpPr>
              <a:spLocks noChangeShapeType="1"/>
            </p:cNvSpPr>
            <p:nvPr/>
          </p:nvSpPr>
          <p:spPr bwMode="auto">
            <a:xfrm>
              <a:off x="4448" y="3759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3" name="WordArt 408"/>
            <p:cNvSpPr>
              <a:spLocks noChangeArrowheads="1" noChangeShapeType="1" noTextEdit="1"/>
            </p:cNvSpPr>
            <p:nvPr/>
          </p:nvSpPr>
          <p:spPr bwMode="auto">
            <a:xfrm>
              <a:off x="4198" y="3722"/>
              <a:ext cx="51" cy="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chemeClr val="tx1"/>
                  </a:solidFill>
                  <a:latin typeface="宋体" panose="02010600030101010101" pitchFamily="2" charset="-122"/>
                </a:rPr>
                <a:t>D</a:t>
              </a:r>
            </a:p>
          </p:txBody>
        </p:sp>
        <p:sp>
          <p:nvSpPr>
            <p:cNvPr id="41074" name="Line 409"/>
            <p:cNvSpPr>
              <a:spLocks noChangeShapeType="1"/>
            </p:cNvSpPr>
            <p:nvPr/>
          </p:nvSpPr>
          <p:spPr bwMode="auto">
            <a:xfrm>
              <a:off x="3137" y="3090"/>
              <a:ext cx="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5" name="Line 410"/>
            <p:cNvSpPr>
              <a:spLocks noChangeShapeType="1"/>
            </p:cNvSpPr>
            <p:nvPr/>
          </p:nvSpPr>
          <p:spPr bwMode="auto">
            <a:xfrm>
              <a:off x="3137" y="3387"/>
              <a:ext cx="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6" name="Line 411"/>
            <p:cNvSpPr>
              <a:spLocks noChangeShapeType="1"/>
            </p:cNvSpPr>
            <p:nvPr/>
          </p:nvSpPr>
          <p:spPr bwMode="auto">
            <a:xfrm>
              <a:off x="3158" y="3090"/>
              <a:ext cx="0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7" name="Line 412"/>
            <p:cNvSpPr>
              <a:spLocks noChangeShapeType="1"/>
            </p:cNvSpPr>
            <p:nvPr/>
          </p:nvSpPr>
          <p:spPr bwMode="auto">
            <a:xfrm>
              <a:off x="3158" y="3294"/>
              <a:ext cx="0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8" name="WordArt 413"/>
            <p:cNvSpPr>
              <a:spLocks noChangeArrowheads="1" noChangeShapeType="1" noTextEdit="1"/>
            </p:cNvSpPr>
            <p:nvPr/>
          </p:nvSpPr>
          <p:spPr bwMode="auto">
            <a:xfrm>
              <a:off x="3137" y="3201"/>
              <a:ext cx="50" cy="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1"/>
                  </a:solidFill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1079" name="Freeform 414"/>
            <p:cNvSpPr>
              <a:spLocks/>
            </p:cNvSpPr>
            <p:nvPr/>
          </p:nvSpPr>
          <p:spPr bwMode="auto">
            <a:xfrm>
              <a:off x="3761" y="3072"/>
              <a:ext cx="1311" cy="316"/>
            </a:xfrm>
            <a:custGeom>
              <a:avLst/>
              <a:gdLst>
                <a:gd name="T0" fmla="*/ 0 w 3024"/>
                <a:gd name="T1" fmla="*/ 0 h 816"/>
                <a:gd name="T2" fmla="*/ 0 w 3024"/>
                <a:gd name="T3" fmla="*/ 0 h 816"/>
                <a:gd name="T4" fmla="*/ 0 w 3024"/>
                <a:gd name="T5" fmla="*/ 0 h 816"/>
                <a:gd name="T6" fmla="*/ 0 w 3024"/>
                <a:gd name="T7" fmla="*/ 0 h 816"/>
                <a:gd name="T8" fmla="*/ 0 w 3024"/>
                <a:gd name="T9" fmla="*/ 0 h 816"/>
                <a:gd name="T10" fmla="*/ 0 w 3024"/>
                <a:gd name="T11" fmla="*/ 0 h 8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24" h="816">
                  <a:moveTo>
                    <a:pt x="0" y="432"/>
                  </a:moveTo>
                  <a:lnTo>
                    <a:pt x="1056" y="0"/>
                  </a:lnTo>
                  <a:lnTo>
                    <a:pt x="3024" y="0"/>
                  </a:lnTo>
                  <a:lnTo>
                    <a:pt x="3024" y="816"/>
                  </a:lnTo>
                  <a:lnTo>
                    <a:pt x="960" y="816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CC00">
                <a:alpha val="50195"/>
              </a:srgbClr>
            </a:solidFill>
            <a:ln w="9525">
              <a:solidFill>
                <a:srgbClr val="FFFFCC">
                  <a:alpha val="50195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80" name="Rectangle 415"/>
            <p:cNvSpPr>
              <a:spLocks noChangeArrowheads="1"/>
            </p:cNvSpPr>
            <p:nvPr/>
          </p:nvSpPr>
          <p:spPr bwMode="auto">
            <a:xfrm>
              <a:off x="2964" y="617"/>
              <a:ext cx="2485" cy="165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41081" name="Rectangle 416" descr="羊皮纸"/>
            <p:cNvSpPr>
              <a:spLocks noChangeArrowheads="1"/>
            </p:cNvSpPr>
            <p:nvPr/>
          </p:nvSpPr>
          <p:spPr bwMode="auto">
            <a:xfrm>
              <a:off x="2979" y="625"/>
              <a:ext cx="2439" cy="24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41082" name="Rectangle 417" descr="羊皮纸"/>
            <p:cNvSpPr>
              <a:spLocks noChangeArrowheads="1"/>
            </p:cNvSpPr>
            <p:nvPr/>
          </p:nvSpPr>
          <p:spPr bwMode="auto">
            <a:xfrm>
              <a:off x="2971" y="2200"/>
              <a:ext cx="2484" cy="9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pSp>
          <p:nvGrpSpPr>
            <p:cNvPr id="41083" name="Group 418"/>
            <p:cNvGrpSpPr>
              <a:grpSpLocks/>
            </p:cNvGrpSpPr>
            <p:nvPr/>
          </p:nvGrpSpPr>
          <p:grpSpPr bwMode="auto">
            <a:xfrm>
              <a:off x="3509" y="1002"/>
              <a:ext cx="1449" cy="903"/>
              <a:chOff x="1248" y="960"/>
              <a:chExt cx="3360" cy="2352"/>
            </a:xfrm>
          </p:grpSpPr>
          <p:sp>
            <p:nvSpPr>
              <p:cNvPr id="41207" name="Freeform 419"/>
              <p:cNvSpPr>
                <a:spLocks/>
              </p:cNvSpPr>
              <p:nvPr/>
            </p:nvSpPr>
            <p:spPr bwMode="auto">
              <a:xfrm>
                <a:off x="1248" y="960"/>
                <a:ext cx="3360" cy="2352"/>
              </a:xfrm>
              <a:custGeom>
                <a:avLst/>
                <a:gdLst>
                  <a:gd name="T0" fmla="*/ 0 w 3360"/>
                  <a:gd name="T1" fmla="*/ 3237 h 2256"/>
                  <a:gd name="T2" fmla="*/ 3360 w 3360"/>
                  <a:gd name="T3" fmla="*/ 0 h 2256"/>
                  <a:gd name="T4" fmla="*/ 3360 w 3360"/>
                  <a:gd name="T5" fmla="*/ 8921 h 2256"/>
                  <a:gd name="T6" fmla="*/ 624 w 3360"/>
                  <a:gd name="T7" fmla="*/ 5314 h 2256"/>
                  <a:gd name="T8" fmla="*/ 0 w 3360"/>
                  <a:gd name="T9" fmla="*/ 3237 h 2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60" h="2256">
                    <a:moveTo>
                      <a:pt x="0" y="816"/>
                    </a:moveTo>
                    <a:lnTo>
                      <a:pt x="3360" y="0"/>
                    </a:lnTo>
                    <a:lnTo>
                      <a:pt x="3360" y="2256"/>
                    </a:lnTo>
                    <a:lnTo>
                      <a:pt x="624" y="1344"/>
                    </a:lnTo>
                    <a:lnTo>
                      <a:pt x="0" y="816"/>
                    </a:lnTo>
                    <a:close/>
                  </a:path>
                </a:pathLst>
              </a:custGeom>
              <a:solidFill>
                <a:srgbClr val="FFFF00">
                  <a:alpha val="50195"/>
                </a:srgbClr>
              </a:solidFill>
              <a:ln w="3175" cmpd="sng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8" name="Line 420"/>
              <p:cNvSpPr>
                <a:spLocks noChangeShapeType="1"/>
              </p:cNvSpPr>
              <p:nvPr/>
            </p:nvSpPr>
            <p:spPr bwMode="auto">
              <a:xfrm flipV="1">
                <a:off x="1248" y="960"/>
                <a:ext cx="3360" cy="864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09" name="Line 421"/>
              <p:cNvSpPr>
                <a:spLocks noChangeShapeType="1"/>
              </p:cNvSpPr>
              <p:nvPr/>
            </p:nvSpPr>
            <p:spPr bwMode="auto">
              <a:xfrm>
                <a:off x="1920" y="2400"/>
                <a:ext cx="2688" cy="912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0" name="Line 422"/>
              <p:cNvSpPr>
                <a:spLocks noChangeShapeType="1"/>
              </p:cNvSpPr>
              <p:nvPr/>
            </p:nvSpPr>
            <p:spPr bwMode="auto">
              <a:xfrm flipH="1">
                <a:off x="1248" y="1296"/>
                <a:ext cx="144" cy="528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1" name="Freeform 423"/>
              <p:cNvSpPr>
                <a:spLocks/>
              </p:cNvSpPr>
              <p:nvPr/>
            </p:nvSpPr>
            <p:spPr bwMode="auto">
              <a:xfrm>
                <a:off x="1248" y="1296"/>
                <a:ext cx="624" cy="1104"/>
              </a:xfrm>
              <a:custGeom>
                <a:avLst/>
                <a:gdLst>
                  <a:gd name="T0" fmla="*/ 624 w 624"/>
                  <a:gd name="T1" fmla="*/ 1104 h 1104"/>
                  <a:gd name="T2" fmla="*/ 144 w 624"/>
                  <a:gd name="T3" fmla="*/ 0 h 1104"/>
                  <a:gd name="T4" fmla="*/ 0 w 624"/>
                  <a:gd name="T5" fmla="*/ 528 h 1104"/>
                  <a:gd name="T6" fmla="*/ 624 w 624"/>
                  <a:gd name="T7" fmla="*/ 1104 h 110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24" h="1104">
                    <a:moveTo>
                      <a:pt x="624" y="1104"/>
                    </a:moveTo>
                    <a:lnTo>
                      <a:pt x="144" y="0"/>
                    </a:lnTo>
                    <a:lnTo>
                      <a:pt x="0" y="528"/>
                    </a:lnTo>
                    <a:lnTo>
                      <a:pt x="624" y="1104"/>
                    </a:lnTo>
                    <a:close/>
                  </a:path>
                </a:pathLst>
              </a:custGeom>
              <a:solidFill>
                <a:srgbClr val="FFFF00">
                  <a:alpha val="50195"/>
                </a:srgbClr>
              </a:solidFill>
              <a:ln w="3175" cmpd="sng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2" name="Line 424"/>
              <p:cNvSpPr>
                <a:spLocks noChangeShapeType="1"/>
              </p:cNvSpPr>
              <p:nvPr/>
            </p:nvSpPr>
            <p:spPr bwMode="auto">
              <a:xfrm>
                <a:off x="1392" y="1248"/>
                <a:ext cx="480" cy="1152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213" name="Group 425"/>
              <p:cNvGrpSpPr>
                <a:grpSpLocks/>
              </p:cNvGrpSpPr>
              <p:nvPr/>
            </p:nvGrpSpPr>
            <p:grpSpPr bwMode="auto">
              <a:xfrm>
                <a:off x="3697" y="1049"/>
                <a:ext cx="862" cy="2162"/>
                <a:chOff x="3697" y="1049"/>
                <a:chExt cx="862" cy="2162"/>
              </a:xfrm>
            </p:grpSpPr>
            <p:sp>
              <p:nvSpPr>
                <p:cNvPr id="41217" name="Arc 426"/>
                <p:cNvSpPr>
                  <a:spLocks/>
                </p:cNvSpPr>
                <p:nvPr/>
              </p:nvSpPr>
              <p:spPr bwMode="auto">
                <a:xfrm rot="-14336">
                  <a:off x="3697" y="1100"/>
                  <a:ext cx="575" cy="1989"/>
                </a:xfrm>
                <a:custGeom>
                  <a:avLst/>
                  <a:gdLst>
                    <a:gd name="T0" fmla="*/ 0 w 21600"/>
                    <a:gd name="T1" fmla="*/ 0 h 35663"/>
                    <a:gd name="T2" fmla="*/ 0 w 21600"/>
                    <a:gd name="T3" fmla="*/ 0 h 35663"/>
                    <a:gd name="T4" fmla="*/ 0 w 21600"/>
                    <a:gd name="T5" fmla="*/ 0 h 3566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35663" fill="none" extrusionOk="0">
                      <a:moveTo>
                        <a:pt x="12709" y="-1"/>
                      </a:moveTo>
                      <a:cubicBezTo>
                        <a:pt x="18295" y="4064"/>
                        <a:pt x="21600" y="10556"/>
                        <a:pt x="21600" y="17465"/>
                      </a:cubicBezTo>
                      <a:cubicBezTo>
                        <a:pt x="21600" y="24833"/>
                        <a:pt x="17843" y="31693"/>
                        <a:pt x="11635" y="35662"/>
                      </a:cubicBezTo>
                    </a:path>
                    <a:path w="21600" h="35663" stroke="0" extrusionOk="0">
                      <a:moveTo>
                        <a:pt x="12709" y="-1"/>
                      </a:moveTo>
                      <a:cubicBezTo>
                        <a:pt x="18295" y="4064"/>
                        <a:pt x="21600" y="10556"/>
                        <a:pt x="21600" y="17465"/>
                      </a:cubicBezTo>
                      <a:cubicBezTo>
                        <a:pt x="21600" y="24833"/>
                        <a:pt x="17843" y="31693"/>
                        <a:pt x="11635" y="35662"/>
                      </a:cubicBezTo>
                      <a:lnTo>
                        <a:pt x="0" y="17465"/>
                      </a:lnTo>
                      <a:lnTo>
                        <a:pt x="12709" y="-1"/>
                      </a:lnTo>
                      <a:close/>
                    </a:path>
                  </a:pathLst>
                </a:custGeom>
                <a:noFill/>
                <a:ln w="317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18" name="Arc 427"/>
                <p:cNvSpPr>
                  <a:spLocks/>
                </p:cNvSpPr>
                <p:nvPr/>
              </p:nvSpPr>
              <p:spPr bwMode="auto">
                <a:xfrm rot="-14336">
                  <a:off x="3840" y="1088"/>
                  <a:ext cx="528" cy="2045"/>
                </a:xfrm>
                <a:custGeom>
                  <a:avLst/>
                  <a:gdLst>
                    <a:gd name="T0" fmla="*/ 0 w 21600"/>
                    <a:gd name="T1" fmla="*/ 0 h 36796"/>
                    <a:gd name="T2" fmla="*/ 0 w 21600"/>
                    <a:gd name="T3" fmla="*/ 0 h 36796"/>
                    <a:gd name="T4" fmla="*/ 0 w 21600"/>
                    <a:gd name="T5" fmla="*/ 0 h 3679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36796" fill="none" extrusionOk="0">
                      <a:moveTo>
                        <a:pt x="12454" y="0"/>
                      </a:moveTo>
                      <a:cubicBezTo>
                        <a:pt x="18189" y="4047"/>
                        <a:pt x="21600" y="10628"/>
                        <a:pt x="21600" y="17648"/>
                      </a:cubicBezTo>
                      <a:cubicBezTo>
                        <a:pt x="21600" y="25693"/>
                        <a:pt x="17127" y="33073"/>
                        <a:pt x="9995" y="36796"/>
                      </a:cubicBezTo>
                    </a:path>
                    <a:path w="21600" h="36796" stroke="0" extrusionOk="0">
                      <a:moveTo>
                        <a:pt x="12454" y="0"/>
                      </a:moveTo>
                      <a:cubicBezTo>
                        <a:pt x="18189" y="4047"/>
                        <a:pt x="21600" y="10628"/>
                        <a:pt x="21600" y="17648"/>
                      </a:cubicBezTo>
                      <a:cubicBezTo>
                        <a:pt x="21600" y="25693"/>
                        <a:pt x="17127" y="33073"/>
                        <a:pt x="9995" y="36796"/>
                      </a:cubicBezTo>
                      <a:lnTo>
                        <a:pt x="0" y="17648"/>
                      </a:lnTo>
                      <a:lnTo>
                        <a:pt x="12454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19" name="Arc 428"/>
                <p:cNvSpPr>
                  <a:spLocks/>
                </p:cNvSpPr>
                <p:nvPr/>
              </p:nvSpPr>
              <p:spPr bwMode="auto">
                <a:xfrm rot="-14336">
                  <a:off x="3985" y="1074"/>
                  <a:ext cx="478" cy="2074"/>
                </a:xfrm>
                <a:custGeom>
                  <a:avLst/>
                  <a:gdLst>
                    <a:gd name="T0" fmla="*/ 0 w 21600"/>
                    <a:gd name="T1" fmla="*/ 0 h 37465"/>
                    <a:gd name="T2" fmla="*/ 0 w 21600"/>
                    <a:gd name="T3" fmla="*/ 0 h 37465"/>
                    <a:gd name="T4" fmla="*/ 0 w 21600"/>
                    <a:gd name="T5" fmla="*/ 0 h 374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37465" fill="none" extrusionOk="0">
                      <a:moveTo>
                        <a:pt x="12007" y="-1"/>
                      </a:moveTo>
                      <a:cubicBezTo>
                        <a:pt x="18001" y="4008"/>
                        <a:pt x="21600" y="10743"/>
                        <a:pt x="21600" y="17955"/>
                      </a:cubicBezTo>
                      <a:cubicBezTo>
                        <a:pt x="21600" y="26293"/>
                        <a:pt x="16800" y="33886"/>
                        <a:pt x="9269" y="37465"/>
                      </a:cubicBezTo>
                    </a:path>
                    <a:path w="21600" h="37465" stroke="0" extrusionOk="0">
                      <a:moveTo>
                        <a:pt x="12007" y="-1"/>
                      </a:moveTo>
                      <a:cubicBezTo>
                        <a:pt x="18001" y="4008"/>
                        <a:pt x="21600" y="10743"/>
                        <a:pt x="21600" y="17955"/>
                      </a:cubicBezTo>
                      <a:cubicBezTo>
                        <a:pt x="21600" y="26293"/>
                        <a:pt x="16800" y="33886"/>
                        <a:pt x="9269" y="37465"/>
                      </a:cubicBezTo>
                      <a:lnTo>
                        <a:pt x="0" y="17955"/>
                      </a:lnTo>
                      <a:lnTo>
                        <a:pt x="12007" y="-1"/>
                      </a:lnTo>
                      <a:close/>
                    </a:path>
                  </a:pathLst>
                </a:custGeom>
                <a:noFill/>
                <a:ln w="317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20" name="Arc 429"/>
                <p:cNvSpPr>
                  <a:spLocks/>
                </p:cNvSpPr>
                <p:nvPr/>
              </p:nvSpPr>
              <p:spPr bwMode="auto">
                <a:xfrm rot="-14336">
                  <a:off x="4126" y="1049"/>
                  <a:ext cx="433" cy="2162"/>
                </a:xfrm>
                <a:custGeom>
                  <a:avLst/>
                  <a:gdLst>
                    <a:gd name="T0" fmla="*/ 0 w 21600"/>
                    <a:gd name="T1" fmla="*/ 0 h 39088"/>
                    <a:gd name="T2" fmla="*/ 0 w 21600"/>
                    <a:gd name="T3" fmla="*/ 0 h 39088"/>
                    <a:gd name="T4" fmla="*/ 0 w 21600"/>
                    <a:gd name="T5" fmla="*/ 0 h 3908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39088" fill="none" extrusionOk="0">
                      <a:moveTo>
                        <a:pt x="11254" y="0"/>
                      </a:moveTo>
                      <a:cubicBezTo>
                        <a:pt x="17680" y="3922"/>
                        <a:pt x="21600" y="10907"/>
                        <a:pt x="21600" y="18436"/>
                      </a:cubicBezTo>
                      <a:cubicBezTo>
                        <a:pt x="21600" y="27927"/>
                        <a:pt x="15403" y="36306"/>
                        <a:pt x="6328" y="39087"/>
                      </a:cubicBezTo>
                    </a:path>
                    <a:path w="21600" h="39088" stroke="0" extrusionOk="0">
                      <a:moveTo>
                        <a:pt x="11254" y="0"/>
                      </a:moveTo>
                      <a:cubicBezTo>
                        <a:pt x="17680" y="3922"/>
                        <a:pt x="21600" y="10907"/>
                        <a:pt x="21600" y="18436"/>
                      </a:cubicBezTo>
                      <a:cubicBezTo>
                        <a:pt x="21600" y="27927"/>
                        <a:pt x="15403" y="36306"/>
                        <a:pt x="6328" y="39087"/>
                      </a:cubicBezTo>
                      <a:lnTo>
                        <a:pt x="0" y="18436"/>
                      </a:lnTo>
                      <a:lnTo>
                        <a:pt x="11254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214" name="Group 430"/>
              <p:cNvGrpSpPr>
                <a:grpSpLocks/>
              </p:cNvGrpSpPr>
              <p:nvPr/>
            </p:nvGrpSpPr>
            <p:grpSpPr bwMode="auto">
              <a:xfrm>
                <a:off x="3840" y="1344"/>
                <a:ext cx="348" cy="192"/>
                <a:chOff x="3456" y="768"/>
                <a:chExt cx="348" cy="192"/>
              </a:xfrm>
            </p:grpSpPr>
            <p:sp>
              <p:nvSpPr>
                <p:cNvPr id="41215" name="WordArt 43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744" y="864"/>
                  <a:ext cx="60" cy="9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kern="10">
                      <a:ln w="3175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41216" name="WordArt 43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456" y="768"/>
                  <a:ext cx="240" cy="19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kern="10">
                      <a:ln w="3175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宋体" panose="02010600030101010101" pitchFamily="2" charset="-122"/>
                    </a:rPr>
                    <a:t>W</a:t>
                  </a:r>
                </a:p>
              </p:txBody>
            </p:sp>
          </p:grpSp>
        </p:grpSp>
        <p:grpSp>
          <p:nvGrpSpPr>
            <p:cNvPr id="41084" name="Group 433"/>
            <p:cNvGrpSpPr>
              <a:grpSpLocks/>
            </p:cNvGrpSpPr>
            <p:nvPr/>
          </p:nvGrpSpPr>
          <p:grpSpPr bwMode="auto">
            <a:xfrm>
              <a:off x="3571" y="1112"/>
              <a:ext cx="1387" cy="590"/>
              <a:chOff x="1392" y="1248"/>
              <a:chExt cx="3216" cy="1536"/>
            </a:xfrm>
          </p:grpSpPr>
          <p:sp>
            <p:nvSpPr>
              <p:cNvPr id="41191" name="Freeform 434"/>
              <p:cNvSpPr>
                <a:spLocks/>
              </p:cNvSpPr>
              <p:nvPr/>
            </p:nvSpPr>
            <p:spPr bwMode="auto">
              <a:xfrm>
                <a:off x="1392" y="1248"/>
                <a:ext cx="1200" cy="1488"/>
              </a:xfrm>
              <a:custGeom>
                <a:avLst/>
                <a:gdLst>
                  <a:gd name="T0" fmla="*/ 0 w 1200"/>
                  <a:gd name="T1" fmla="*/ 0 h 1488"/>
                  <a:gd name="T2" fmla="*/ 1200 w 1200"/>
                  <a:gd name="T3" fmla="*/ 1488 h 1488"/>
                  <a:gd name="T4" fmla="*/ 480 w 1200"/>
                  <a:gd name="T5" fmla="*/ 1152 h 1488"/>
                  <a:gd name="T6" fmla="*/ 0 w 1200"/>
                  <a:gd name="T7" fmla="*/ 0 h 148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00" h="1488">
                    <a:moveTo>
                      <a:pt x="0" y="0"/>
                    </a:moveTo>
                    <a:lnTo>
                      <a:pt x="1200" y="1488"/>
                    </a:lnTo>
                    <a:lnTo>
                      <a:pt x="480" y="1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00">
                  <a:alpha val="50195"/>
                </a:srgbClr>
              </a:solidFill>
              <a:ln w="3175" cmpd="sng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92" name="Line 435"/>
              <p:cNvSpPr>
                <a:spLocks noChangeShapeType="1"/>
              </p:cNvSpPr>
              <p:nvPr/>
            </p:nvSpPr>
            <p:spPr bwMode="auto">
              <a:xfrm>
                <a:off x="1392" y="1296"/>
                <a:ext cx="480" cy="110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93" name="Line 436"/>
              <p:cNvSpPr>
                <a:spLocks noChangeShapeType="1"/>
              </p:cNvSpPr>
              <p:nvPr/>
            </p:nvSpPr>
            <p:spPr bwMode="auto">
              <a:xfrm>
                <a:off x="1440" y="1296"/>
                <a:ext cx="1200" cy="148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94" name="Line 437"/>
              <p:cNvSpPr>
                <a:spLocks noChangeShapeType="1"/>
              </p:cNvSpPr>
              <p:nvPr/>
            </p:nvSpPr>
            <p:spPr bwMode="auto">
              <a:xfrm flipV="1">
                <a:off x="1872" y="1584"/>
                <a:ext cx="2736" cy="81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95" name="Line 438"/>
              <p:cNvSpPr>
                <a:spLocks noChangeShapeType="1"/>
              </p:cNvSpPr>
              <p:nvPr/>
            </p:nvSpPr>
            <p:spPr bwMode="auto">
              <a:xfrm flipV="1">
                <a:off x="2544" y="2736"/>
                <a:ext cx="2064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96" name="Freeform 439"/>
              <p:cNvSpPr>
                <a:spLocks/>
              </p:cNvSpPr>
              <p:nvPr/>
            </p:nvSpPr>
            <p:spPr bwMode="auto">
              <a:xfrm>
                <a:off x="1872" y="1584"/>
                <a:ext cx="2736" cy="1152"/>
              </a:xfrm>
              <a:custGeom>
                <a:avLst/>
                <a:gdLst>
                  <a:gd name="T0" fmla="*/ 2736 w 2736"/>
                  <a:gd name="T1" fmla="*/ 0 h 1152"/>
                  <a:gd name="T2" fmla="*/ 0 w 2736"/>
                  <a:gd name="T3" fmla="*/ 816 h 1152"/>
                  <a:gd name="T4" fmla="*/ 720 w 2736"/>
                  <a:gd name="T5" fmla="*/ 1152 h 1152"/>
                  <a:gd name="T6" fmla="*/ 2736 w 2736"/>
                  <a:gd name="T7" fmla="*/ 1152 h 1152"/>
                  <a:gd name="T8" fmla="*/ 2736 w 2736"/>
                  <a:gd name="T9" fmla="*/ 0 h 1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36" h="1152">
                    <a:moveTo>
                      <a:pt x="2736" y="0"/>
                    </a:moveTo>
                    <a:lnTo>
                      <a:pt x="0" y="816"/>
                    </a:lnTo>
                    <a:lnTo>
                      <a:pt x="720" y="1152"/>
                    </a:lnTo>
                    <a:lnTo>
                      <a:pt x="2736" y="1152"/>
                    </a:lnTo>
                    <a:lnTo>
                      <a:pt x="2736" y="0"/>
                    </a:lnTo>
                    <a:close/>
                  </a:path>
                </a:pathLst>
              </a:custGeom>
              <a:solidFill>
                <a:srgbClr val="FFFF00">
                  <a:alpha val="50195"/>
                </a:srgbClr>
              </a:solidFill>
              <a:ln w="31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197" name="Group 440"/>
              <p:cNvGrpSpPr>
                <a:grpSpLocks/>
              </p:cNvGrpSpPr>
              <p:nvPr/>
            </p:nvGrpSpPr>
            <p:grpSpPr bwMode="auto">
              <a:xfrm>
                <a:off x="3694" y="1632"/>
                <a:ext cx="861" cy="1117"/>
                <a:chOff x="3694" y="1632"/>
                <a:chExt cx="861" cy="1117"/>
              </a:xfrm>
            </p:grpSpPr>
            <p:sp>
              <p:nvSpPr>
                <p:cNvPr id="41203" name="Arc 441"/>
                <p:cNvSpPr>
                  <a:spLocks/>
                </p:cNvSpPr>
                <p:nvPr/>
              </p:nvSpPr>
              <p:spPr bwMode="auto">
                <a:xfrm rot="-14336">
                  <a:off x="3694" y="1713"/>
                  <a:ext cx="575" cy="1024"/>
                </a:xfrm>
                <a:custGeom>
                  <a:avLst/>
                  <a:gdLst>
                    <a:gd name="T0" fmla="*/ 0 w 21600"/>
                    <a:gd name="T1" fmla="*/ 0 h 18354"/>
                    <a:gd name="T2" fmla="*/ 0 w 21600"/>
                    <a:gd name="T3" fmla="*/ 0 h 18354"/>
                    <a:gd name="T4" fmla="*/ 0 w 21600"/>
                    <a:gd name="T5" fmla="*/ 0 h 1835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18354" fill="none" extrusionOk="0">
                      <a:moveTo>
                        <a:pt x="13426" y="0"/>
                      </a:moveTo>
                      <a:cubicBezTo>
                        <a:pt x="18590" y="4097"/>
                        <a:pt x="21600" y="10328"/>
                        <a:pt x="21600" y="16920"/>
                      </a:cubicBezTo>
                      <a:cubicBezTo>
                        <a:pt x="21600" y="17398"/>
                        <a:pt x="21584" y="17876"/>
                        <a:pt x="21552" y="18354"/>
                      </a:cubicBezTo>
                    </a:path>
                    <a:path w="21600" h="18354" stroke="0" extrusionOk="0">
                      <a:moveTo>
                        <a:pt x="13426" y="0"/>
                      </a:moveTo>
                      <a:cubicBezTo>
                        <a:pt x="18590" y="4097"/>
                        <a:pt x="21600" y="10328"/>
                        <a:pt x="21600" y="16920"/>
                      </a:cubicBezTo>
                      <a:cubicBezTo>
                        <a:pt x="21600" y="17398"/>
                        <a:pt x="21584" y="17876"/>
                        <a:pt x="21552" y="18354"/>
                      </a:cubicBezTo>
                      <a:lnTo>
                        <a:pt x="0" y="16920"/>
                      </a:lnTo>
                      <a:lnTo>
                        <a:pt x="1342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04" name="Arc 442"/>
                <p:cNvSpPr>
                  <a:spLocks/>
                </p:cNvSpPr>
                <p:nvPr/>
              </p:nvSpPr>
              <p:spPr bwMode="auto">
                <a:xfrm rot="-14336">
                  <a:off x="3837" y="1717"/>
                  <a:ext cx="528" cy="1005"/>
                </a:xfrm>
                <a:custGeom>
                  <a:avLst/>
                  <a:gdLst>
                    <a:gd name="T0" fmla="*/ 0 w 21600"/>
                    <a:gd name="T1" fmla="*/ 0 h 18077"/>
                    <a:gd name="T2" fmla="*/ 0 w 21600"/>
                    <a:gd name="T3" fmla="*/ 0 h 18077"/>
                    <a:gd name="T4" fmla="*/ 0 w 21600"/>
                    <a:gd name="T5" fmla="*/ 0 h 1807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18077" fill="none" extrusionOk="0">
                      <a:moveTo>
                        <a:pt x="13572" y="0"/>
                      </a:moveTo>
                      <a:cubicBezTo>
                        <a:pt x="18649" y="4100"/>
                        <a:pt x="21600" y="10277"/>
                        <a:pt x="21600" y="16803"/>
                      </a:cubicBezTo>
                      <a:cubicBezTo>
                        <a:pt x="21600" y="17227"/>
                        <a:pt x="21587" y="17652"/>
                        <a:pt x="21562" y="18077"/>
                      </a:cubicBezTo>
                    </a:path>
                    <a:path w="21600" h="18077" stroke="0" extrusionOk="0">
                      <a:moveTo>
                        <a:pt x="13572" y="0"/>
                      </a:moveTo>
                      <a:cubicBezTo>
                        <a:pt x="18649" y="4100"/>
                        <a:pt x="21600" y="10277"/>
                        <a:pt x="21600" y="16803"/>
                      </a:cubicBezTo>
                      <a:cubicBezTo>
                        <a:pt x="21600" y="17227"/>
                        <a:pt x="21587" y="17652"/>
                        <a:pt x="21562" y="18077"/>
                      </a:cubicBezTo>
                      <a:lnTo>
                        <a:pt x="0" y="16803"/>
                      </a:lnTo>
                      <a:lnTo>
                        <a:pt x="13572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05" name="Arc 443"/>
                <p:cNvSpPr>
                  <a:spLocks/>
                </p:cNvSpPr>
                <p:nvPr/>
              </p:nvSpPr>
              <p:spPr bwMode="auto">
                <a:xfrm rot="-14336">
                  <a:off x="3982" y="1656"/>
                  <a:ext cx="478" cy="1093"/>
                </a:xfrm>
                <a:custGeom>
                  <a:avLst/>
                  <a:gdLst>
                    <a:gd name="T0" fmla="*/ 0 w 21600"/>
                    <a:gd name="T1" fmla="*/ 0 h 19740"/>
                    <a:gd name="T2" fmla="*/ 0 w 21600"/>
                    <a:gd name="T3" fmla="*/ 0 h 19740"/>
                    <a:gd name="T4" fmla="*/ 0 w 21600"/>
                    <a:gd name="T5" fmla="*/ 0 h 1974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19740" fill="none" extrusionOk="0">
                      <a:moveTo>
                        <a:pt x="12007" y="-1"/>
                      </a:moveTo>
                      <a:cubicBezTo>
                        <a:pt x="18001" y="4008"/>
                        <a:pt x="21600" y="10743"/>
                        <a:pt x="21600" y="17955"/>
                      </a:cubicBezTo>
                      <a:cubicBezTo>
                        <a:pt x="21600" y="18550"/>
                        <a:pt x="21575" y="19146"/>
                        <a:pt x="21526" y="19740"/>
                      </a:cubicBezTo>
                    </a:path>
                    <a:path w="21600" h="19740" stroke="0" extrusionOk="0">
                      <a:moveTo>
                        <a:pt x="12007" y="-1"/>
                      </a:moveTo>
                      <a:cubicBezTo>
                        <a:pt x="18001" y="4008"/>
                        <a:pt x="21600" y="10743"/>
                        <a:pt x="21600" y="17955"/>
                      </a:cubicBezTo>
                      <a:cubicBezTo>
                        <a:pt x="21600" y="18550"/>
                        <a:pt x="21575" y="19146"/>
                        <a:pt x="21526" y="19740"/>
                      </a:cubicBezTo>
                      <a:lnTo>
                        <a:pt x="0" y="17955"/>
                      </a:lnTo>
                      <a:lnTo>
                        <a:pt x="12007" y="-1"/>
                      </a:lnTo>
                      <a:close/>
                    </a:path>
                  </a:pathLst>
                </a:cu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06" name="Arc 444"/>
                <p:cNvSpPr>
                  <a:spLocks/>
                </p:cNvSpPr>
                <p:nvPr/>
              </p:nvSpPr>
              <p:spPr bwMode="auto">
                <a:xfrm rot="-14336">
                  <a:off x="4122" y="1632"/>
                  <a:ext cx="433" cy="1080"/>
                </a:xfrm>
                <a:custGeom>
                  <a:avLst/>
                  <a:gdLst>
                    <a:gd name="T0" fmla="*/ 0 w 21600"/>
                    <a:gd name="T1" fmla="*/ 0 h 19526"/>
                    <a:gd name="T2" fmla="*/ 0 w 21600"/>
                    <a:gd name="T3" fmla="*/ 0 h 19526"/>
                    <a:gd name="T4" fmla="*/ 0 w 21600"/>
                    <a:gd name="T5" fmla="*/ 0 h 1952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19526" fill="none" extrusionOk="0">
                      <a:moveTo>
                        <a:pt x="11254" y="0"/>
                      </a:moveTo>
                      <a:cubicBezTo>
                        <a:pt x="17680" y="3922"/>
                        <a:pt x="21600" y="10907"/>
                        <a:pt x="21600" y="18436"/>
                      </a:cubicBezTo>
                      <a:cubicBezTo>
                        <a:pt x="21600" y="18799"/>
                        <a:pt x="21590" y="19162"/>
                        <a:pt x="21572" y="19526"/>
                      </a:cubicBezTo>
                    </a:path>
                    <a:path w="21600" h="19526" stroke="0" extrusionOk="0">
                      <a:moveTo>
                        <a:pt x="11254" y="0"/>
                      </a:moveTo>
                      <a:cubicBezTo>
                        <a:pt x="17680" y="3922"/>
                        <a:pt x="21600" y="10907"/>
                        <a:pt x="21600" y="18436"/>
                      </a:cubicBezTo>
                      <a:cubicBezTo>
                        <a:pt x="21600" y="18799"/>
                        <a:pt x="21590" y="19162"/>
                        <a:pt x="21572" y="19526"/>
                      </a:cubicBezTo>
                      <a:lnTo>
                        <a:pt x="0" y="18436"/>
                      </a:lnTo>
                      <a:lnTo>
                        <a:pt x="11254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198" name="Group 445"/>
              <p:cNvGrpSpPr>
                <a:grpSpLocks/>
              </p:cNvGrpSpPr>
              <p:nvPr/>
            </p:nvGrpSpPr>
            <p:grpSpPr bwMode="auto">
              <a:xfrm>
                <a:off x="3888" y="2064"/>
                <a:ext cx="336" cy="192"/>
                <a:chOff x="3216" y="816"/>
                <a:chExt cx="336" cy="192"/>
              </a:xfrm>
            </p:grpSpPr>
            <p:grpSp>
              <p:nvGrpSpPr>
                <p:cNvPr id="41199" name="Group 446"/>
                <p:cNvGrpSpPr>
                  <a:grpSpLocks/>
                </p:cNvGrpSpPr>
                <p:nvPr/>
              </p:nvGrpSpPr>
              <p:grpSpPr bwMode="auto">
                <a:xfrm>
                  <a:off x="3360" y="912"/>
                  <a:ext cx="192" cy="96"/>
                  <a:chOff x="192" y="2304"/>
                  <a:chExt cx="247" cy="192"/>
                </a:xfrm>
              </p:grpSpPr>
              <p:sp>
                <p:nvSpPr>
                  <p:cNvPr id="41201" name="WordArt 447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36" y="2304"/>
                    <a:ext cx="103" cy="19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r>
                      <a:rPr lang="en-US" sz="3600" kern="10">
                        <a:ln w="317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1"/>
                        </a:solidFill>
                        <a:latin typeface="宋体" panose="02010600030101010101" pitchFamily="2" charset="-122"/>
                      </a:rPr>
                      <a:t>2</a:t>
                    </a:r>
                  </a:p>
                </p:txBody>
              </p:sp>
              <p:sp>
                <p:nvSpPr>
                  <p:cNvPr id="41202" name="WordArt 448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192" y="2304"/>
                    <a:ext cx="103" cy="192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r>
                      <a:rPr lang="en-US" sz="3600" kern="10">
                        <a:ln w="3175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  <a:solidFill>
                          <a:schemeClr val="tx1"/>
                        </a:solidFill>
                        <a:latin typeface="宋体" panose="02010600030101010101" pitchFamily="2" charset="-122"/>
                      </a:rPr>
                      <a:t>1</a:t>
                    </a:r>
                  </a:p>
                </p:txBody>
              </p:sp>
            </p:grpSp>
            <p:sp>
              <p:nvSpPr>
                <p:cNvPr id="41200" name="WordArt 44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216" y="816"/>
                  <a:ext cx="240" cy="19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kern="10">
                      <a:ln w="31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宋体" panose="02010600030101010101" pitchFamily="2" charset="-122"/>
                    </a:rPr>
                    <a:t>W</a:t>
                  </a:r>
                </a:p>
              </p:txBody>
            </p:sp>
          </p:grpSp>
        </p:grpSp>
        <p:grpSp>
          <p:nvGrpSpPr>
            <p:cNvPr id="41085" name="Group 450"/>
            <p:cNvGrpSpPr>
              <a:grpSpLocks/>
            </p:cNvGrpSpPr>
            <p:nvPr/>
          </p:nvGrpSpPr>
          <p:grpSpPr bwMode="auto">
            <a:xfrm>
              <a:off x="3923" y="854"/>
              <a:ext cx="1222" cy="1254"/>
              <a:chOff x="2208" y="576"/>
              <a:chExt cx="2832" cy="3264"/>
            </a:xfrm>
          </p:grpSpPr>
          <p:sp>
            <p:nvSpPr>
              <p:cNvPr id="41176" name="Rectangle 451"/>
              <p:cNvSpPr>
                <a:spLocks noChangeArrowheads="1"/>
              </p:cNvSpPr>
              <p:nvPr/>
            </p:nvSpPr>
            <p:spPr bwMode="auto">
              <a:xfrm>
                <a:off x="2208" y="672"/>
                <a:ext cx="48" cy="720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177" name="WordArt 452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04" y="1008"/>
                <a:ext cx="192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3175">
                      <a:solidFill>
                        <a:schemeClr val="bg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41178" name="Line 453"/>
              <p:cNvSpPr>
                <a:spLocks noChangeShapeType="1"/>
              </p:cNvSpPr>
              <p:nvPr/>
            </p:nvSpPr>
            <p:spPr bwMode="auto">
              <a:xfrm>
                <a:off x="4608" y="576"/>
                <a:ext cx="0" cy="326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 type="triangle" w="sm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9" name="WordArt 4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656" y="624"/>
                <a:ext cx="240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800" i="1" kern="10"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X</a:t>
                </a:r>
              </a:p>
            </p:txBody>
          </p:sp>
          <p:grpSp>
            <p:nvGrpSpPr>
              <p:cNvPr id="41180" name="Group 455"/>
              <p:cNvGrpSpPr>
                <a:grpSpLocks/>
              </p:cNvGrpSpPr>
              <p:nvPr/>
            </p:nvGrpSpPr>
            <p:grpSpPr bwMode="auto">
              <a:xfrm>
                <a:off x="4656" y="1584"/>
                <a:ext cx="384" cy="1200"/>
                <a:chOff x="3168" y="576"/>
                <a:chExt cx="1152" cy="3360"/>
              </a:xfrm>
            </p:grpSpPr>
            <p:sp>
              <p:nvSpPr>
                <p:cNvPr id="41181" name="Rectangle 456"/>
                <p:cNvSpPr>
                  <a:spLocks noChangeArrowheads="1"/>
                </p:cNvSpPr>
                <p:nvPr/>
              </p:nvSpPr>
              <p:spPr bwMode="auto">
                <a:xfrm>
                  <a:off x="3168" y="1584"/>
                  <a:ext cx="1152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00"/>
                    </a:gs>
                    <a:gs pos="50000">
                      <a:srgbClr val="2222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ln w="317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82" name="Rectangle 457"/>
                <p:cNvSpPr>
                  <a:spLocks noChangeArrowheads="1"/>
                </p:cNvSpPr>
                <p:nvPr/>
              </p:nvSpPr>
              <p:spPr bwMode="auto">
                <a:xfrm>
                  <a:off x="3168" y="912"/>
                  <a:ext cx="1152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00"/>
                    </a:gs>
                    <a:gs pos="50000">
                      <a:srgbClr val="909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ln w="317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83" name="Rectangle 458"/>
                <p:cNvSpPr>
                  <a:spLocks noChangeArrowheads="1"/>
                </p:cNvSpPr>
                <p:nvPr/>
              </p:nvSpPr>
              <p:spPr bwMode="auto">
                <a:xfrm>
                  <a:off x="3168" y="1248"/>
                  <a:ext cx="1152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00"/>
                    </a:gs>
                    <a:gs pos="50000">
                      <a:srgbClr val="6666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ln w="317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84" name="Rectangle 459"/>
                <p:cNvSpPr>
                  <a:spLocks noChangeArrowheads="1"/>
                </p:cNvSpPr>
                <p:nvPr/>
              </p:nvSpPr>
              <p:spPr bwMode="auto">
                <a:xfrm>
                  <a:off x="3168" y="1920"/>
                  <a:ext cx="1152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00"/>
                    </a:gs>
                    <a:gs pos="50000">
                      <a:srgbClr val="0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ln w="317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85" name="Rectangle 460"/>
                <p:cNvSpPr>
                  <a:spLocks noChangeArrowheads="1"/>
                </p:cNvSpPr>
                <p:nvPr/>
              </p:nvSpPr>
              <p:spPr bwMode="auto">
                <a:xfrm>
                  <a:off x="3168" y="2256"/>
                  <a:ext cx="1152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00"/>
                    </a:gs>
                    <a:gs pos="50000">
                      <a:srgbClr val="000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ln w="317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86" name="Rectangle 461"/>
                <p:cNvSpPr>
                  <a:spLocks noChangeArrowheads="1"/>
                </p:cNvSpPr>
                <p:nvPr/>
              </p:nvSpPr>
              <p:spPr bwMode="auto">
                <a:xfrm>
                  <a:off x="3168" y="2592"/>
                  <a:ext cx="1152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00"/>
                    </a:gs>
                    <a:gs pos="50000">
                      <a:srgbClr val="2222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ln w="317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87" name="Rectangle 462"/>
                <p:cNvSpPr>
                  <a:spLocks noChangeArrowheads="1"/>
                </p:cNvSpPr>
                <p:nvPr/>
              </p:nvSpPr>
              <p:spPr bwMode="auto">
                <a:xfrm>
                  <a:off x="3168" y="2928"/>
                  <a:ext cx="1152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00"/>
                    </a:gs>
                    <a:gs pos="50000">
                      <a:srgbClr val="5E5E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ln w="317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88" name="Rectangle 463"/>
                <p:cNvSpPr>
                  <a:spLocks noChangeArrowheads="1"/>
                </p:cNvSpPr>
                <p:nvPr/>
              </p:nvSpPr>
              <p:spPr bwMode="auto">
                <a:xfrm>
                  <a:off x="3168" y="3264"/>
                  <a:ext cx="1152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00"/>
                    </a:gs>
                    <a:gs pos="50000">
                      <a:srgbClr val="8080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ln w="317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89" name="Rectangle 464"/>
                <p:cNvSpPr>
                  <a:spLocks noChangeArrowheads="1"/>
                </p:cNvSpPr>
                <p:nvPr/>
              </p:nvSpPr>
              <p:spPr bwMode="auto">
                <a:xfrm>
                  <a:off x="3168" y="576"/>
                  <a:ext cx="1152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00"/>
                    </a:gs>
                    <a:gs pos="50000">
                      <a:srgbClr val="AAAA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ln w="317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90" name="Rectangle 465"/>
                <p:cNvSpPr>
                  <a:spLocks noChangeArrowheads="1"/>
                </p:cNvSpPr>
                <p:nvPr/>
              </p:nvSpPr>
              <p:spPr bwMode="auto">
                <a:xfrm>
                  <a:off x="3168" y="3600"/>
                  <a:ext cx="1152" cy="33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00"/>
                    </a:gs>
                    <a:gs pos="50000">
                      <a:srgbClr val="999900"/>
                    </a:gs>
                    <a:gs pos="100000">
                      <a:srgbClr val="FFFF00"/>
                    </a:gs>
                  </a:gsLst>
                  <a:lin ang="5400000" scaled="1"/>
                </a:gradFill>
                <a:ln w="317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1086" name="Group 466"/>
            <p:cNvGrpSpPr>
              <a:grpSpLocks/>
            </p:cNvGrpSpPr>
            <p:nvPr/>
          </p:nvGrpSpPr>
          <p:grpSpPr bwMode="auto">
            <a:xfrm>
              <a:off x="3405" y="1518"/>
              <a:ext cx="104" cy="55"/>
              <a:chOff x="2544" y="3600"/>
              <a:chExt cx="240" cy="144"/>
            </a:xfrm>
          </p:grpSpPr>
          <p:sp>
            <p:nvSpPr>
              <p:cNvPr id="41174" name="WordArt 46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88" y="3600"/>
                <a:ext cx="96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Symbol" panose="05050102010706020507" pitchFamily="18" charset="2"/>
                  </a:rPr>
                  <a:t>a</a:t>
                </a:r>
              </a:p>
            </p:txBody>
          </p:sp>
          <p:sp>
            <p:nvSpPr>
              <p:cNvPr id="41175" name="WordArt 46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44" y="3600"/>
                <a:ext cx="96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317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宋体" panose="02010600030101010101" pitchFamily="2" charset="-122"/>
                  </a:rPr>
                  <a:t>2</a:t>
                </a:r>
              </a:p>
            </p:txBody>
          </p:sp>
        </p:grpSp>
        <p:sp>
          <p:nvSpPr>
            <p:cNvPr id="41087" name="WordArt 469"/>
            <p:cNvSpPr>
              <a:spLocks noChangeArrowheads="1" noChangeShapeType="1" noTextEdit="1"/>
            </p:cNvSpPr>
            <p:nvPr/>
          </p:nvSpPr>
          <p:spPr bwMode="auto">
            <a:xfrm>
              <a:off x="3157" y="1500"/>
              <a:ext cx="62" cy="8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3600" i="1" kern="10">
                  <a:ln w="3175">
                    <a:solidFill>
                      <a:schemeClr val="bg2"/>
                    </a:solidFill>
                    <a:round/>
                    <a:headEnd/>
                    <a:tailEnd/>
                  </a:ln>
                  <a:solidFill>
                    <a:schemeClr val="tx1"/>
                  </a:solidFill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1088" name="Line 470"/>
            <p:cNvSpPr>
              <a:spLocks noChangeShapeType="1"/>
            </p:cNvSpPr>
            <p:nvPr/>
          </p:nvSpPr>
          <p:spPr bwMode="auto">
            <a:xfrm>
              <a:off x="3550" y="1555"/>
              <a:ext cx="140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89" name="Arc 471"/>
            <p:cNvSpPr>
              <a:spLocks/>
            </p:cNvSpPr>
            <p:nvPr/>
          </p:nvSpPr>
          <p:spPr bwMode="auto">
            <a:xfrm rot="1183512">
              <a:off x="3530" y="1500"/>
              <a:ext cx="185" cy="133"/>
            </a:xfrm>
            <a:custGeom>
              <a:avLst/>
              <a:gdLst>
                <a:gd name="T0" fmla="*/ 0 w 21600"/>
                <a:gd name="T1" fmla="*/ 0 h 18033"/>
                <a:gd name="T2" fmla="*/ 0 w 21600"/>
                <a:gd name="T3" fmla="*/ 0 h 18033"/>
                <a:gd name="T4" fmla="*/ 0 w 21600"/>
                <a:gd name="T5" fmla="*/ 0 h 180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8033" fill="none" extrusionOk="0">
                  <a:moveTo>
                    <a:pt x="5924" y="18032"/>
                  </a:moveTo>
                  <a:cubicBezTo>
                    <a:pt x="2120" y="14019"/>
                    <a:pt x="0" y="8701"/>
                    <a:pt x="0" y="3172"/>
                  </a:cubicBezTo>
                  <a:cubicBezTo>
                    <a:pt x="0" y="2110"/>
                    <a:pt x="78" y="1050"/>
                    <a:pt x="234" y="0"/>
                  </a:cubicBezTo>
                </a:path>
                <a:path w="21600" h="18033" stroke="0" extrusionOk="0">
                  <a:moveTo>
                    <a:pt x="5924" y="18032"/>
                  </a:moveTo>
                  <a:cubicBezTo>
                    <a:pt x="2120" y="14019"/>
                    <a:pt x="0" y="8701"/>
                    <a:pt x="0" y="3172"/>
                  </a:cubicBezTo>
                  <a:cubicBezTo>
                    <a:pt x="0" y="2110"/>
                    <a:pt x="78" y="1050"/>
                    <a:pt x="234" y="0"/>
                  </a:cubicBezTo>
                  <a:lnTo>
                    <a:pt x="21600" y="3172"/>
                  </a:lnTo>
                  <a:lnTo>
                    <a:pt x="5924" y="18032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090" name="Group 472"/>
            <p:cNvGrpSpPr>
              <a:grpSpLocks/>
            </p:cNvGrpSpPr>
            <p:nvPr/>
          </p:nvGrpSpPr>
          <p:grpSpPr bwMode="auto">
            <a:xfrm>
              <a:off x="5228" y="1389"/>
              <a:ext cx="103" cy="55"/>
              <a:chOff x="3168" y="3552"/>
              <a:chExt cx="432" cy="240"/>
            </a:xfrm>
          </p:grpSpPr>
          <p:sp>
            <p:nvSpPr>
              <p:cNvPr id="41172" name="WordArt 47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60" y="3552"/>
                <a:ext cx="240" cy="2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x</a:t>
                </a:r>
              </a:p>
            </p:txBody>
          </p:sp>
          <p:sp>
            <p:nvSpPr>
              <p:cNvPr id="41173" name="WordArt 47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68" y="3552"/>
                <a:ext cx="189" cy="21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Wingdings 3" panose="05040102010807070707" pitchFamily="18" charset="2"/>
                  </a:rPr>
                  <a:t>r</a:t>
                </a:r>
              </a:p>
            </p:txBody>
          </p:sp>
        </p:grpSp>
        <p:sp>
          <p:nvSpPr>
            <p:cNvPr id="41091" name="Line 475"/>
            <p:cNvSpPr>
              <a:spLocks noChangeShapeType="1"/>
            </p:cNvSpPr>
            <p:nvPr/>
          </p:nvSpPr>
          <p:spPr bwMode="auto">
            <a:xfrm>
              <a:off x="5145" y="1389"/>
              <a:ext cx="6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2" name="Line 476"/>
            <p:cNvSpPr>
              <a:spLocks noChangeShapeType="1"/>
            </p:cNvSpPr>
            <p:nvPr/>
          </p:nvSpPr>
          <p:spPr bwMode="auto">
            <a:xfrm>
              <a:off x="5145" y="1426"/>
              <a:ext cx="6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3" name="Line 477"/>
            <p:cNvSpPr>
              <a:spLocks noChangeShapeType="1"/>
            </p:cNvSpPr>
            <p:nvPr/>
          </p:nvSpPr>
          <p:spPr bwMode="auto">
            <a:xfrm>
              <a:off x="5166" y="1297"/>
              <a:ext cx="0" cy="9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4" name="Line 478"/>
            <p:cNvSpPr>
              <a:spLocks noChangeShapeType="1"/>
            </p:cNvSpPr>
            <p:nvPr/>
          </p:nvSpPr>
          <p:spPr bwMode="auto">
            <a:xfrm>
              <a:off x="5166" y="1426"/>
              <a:ext cx="0" cy="9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5" name="WordArt 479"/>
            <p:cNvSpPr>
              <a:spLocks noChangeArrowheads="1" noChangeShapeType="1" noTextEdit="1"/>
            </p:cNvSpPr>
            <p:nvPr/>
          </p:nvSpPr>
          <p:spPr bwMode="auto">
            <a:xfrm>
              <a:off x="3488" y="1887"/>
              <a:ext cx="42" cy="7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3600" i="1" kern="10">
                  <a:ln w="317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1"/>
                  </a:solidFill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41096" name="WordArt 480"/>
            <p:cNvSpPr>
              <a:spLocks noChangeArrowheads="1" noChangeShapeType="1" noTextEdit="1"/>
            </p:cNvSpPr>
            <p:nvPr/>
          </p:nvSpPr>
          <p:spPr bwMode="auto">
            <a:xfrm>
              <a:off x="4047" y="2016"/>
              <a:ext cx="83" cy="7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3600" i="1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chemeClr val="tx1"/>
                  </a:solidFill>
                  <a:latin typeface="宋体" panose="02010600030101010101" pitchFamily="2" charset="-122"/>
                </a:rPr>
                <a:t>D</a:t>
              </a:r>
            </a:p>
          </p:txBody>
        </p:sp>
        <p:sp>
          <p:nvSpPr>
            <p:cNvPr id="41097" name="WordArt 481"/>
            <p:cNvSpPr>
              <a:spLocks noChangeArrowheads="1" noChangeShapeType="1" noTextEdit="1"/>
            </p:cNvSpPr>
            <p:nvPr/>
          </p:nvSpPr>
          <p:spPr bwMode="auto">
            <a:xfrm>
              <a:off x="4337" y="1868"/>
              <a:ext cx="41" cy="8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3600" i="1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chemeClr val="tx1"/>
                  </a:solidFill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1098" name="Line 482"/>
            <p:cNvSpPr>
              <a:spLocks noChangeShapeType="1"/>
            </p:cNvSpPr>
            <p:nvPr/>
          </p:nvSpPr>
          <p:spPr bwMode="auto">
            <a:xfrm>
              <a:off x="3240" y="1776"/>
              <a:ext cx="0" cy="38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9" name="Line 483"/>
            <p:cNvSpPr>
              <a:spLocks noChangeShapeType="1"/>
            </p:cNvSpPr>
            <p:nvPr/>
          </p:nvSpPr>
          <p:spPr bwMode="auto">
            <a:xfrm>
              <a:off x="3778" y="1831"/>
              <a:ext cx="0" cy="18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0" name="Line 484"/>
            <p:cNvSpPr>
              <a:spLocks noChangeShapeType="1"/>
            </p:cNvSpPr>
            <p:nvPr/>
          </p:nvSpPr>
          <p:spPr bwMode="auto">
            <a:xfrm>
              <a:off x="3240" y="1923"/>
              <a:ext cx="207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1" name="Line 485"/>
            <p:cNvSpPr>
              <a:spLocks noChangeShapeType="1"/>
            </p:cNvSpPr>
            <p:nvPr/>
          </p:nvSpPr>
          <p:spPr bwMode="auto">
            <a:xfrm>
              <a:off x="3571" y="1923"/>
              <a:ext cx="207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2" name="Line 486"/>
            <p:cNvSpPr>
              <a:spLocks noChangeShapeType="1"/>
            </p:cNvSpPr>
            <p:nvPr/>
          </p:nvSpPr>
          <p:spPr bwMode="auto">
            <a:xfrm>
              <a:off x="3778" y="1923"/>
              <a:ext cx="497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3" name="Line 487"/>
            <p:cNvSpPr>
              <a:spLocks noChangeShapeType="1"/>
            </p:cNvSpPr>
            <p:nvPr/>
          </p:nvSpPr>
          <p:spPr bwMode="auto">
            <a:xfrm>
              <a:off x="4461" y="1923"/>
              <a:ext cx="497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4" name="Line 488"/>
            <p:cNvSpPr>
              <a:spLocks noChangeShapeType="1"/>
            </p:cNvSpPr>
            <p:nvPr/>
          </p:nvSpPr>
          <p:spPr bwMode="auto">
            <a:xfrm>
              <a:off x="3240" y="2052"/>
              <a:ext cx="70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triangl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5" name="Line 489"/>
            <p:cNvSpPr>
              <a:spLocks noChangeShapeType="1"/>
            </p:cNvSpPr>
            <p:nvPr/>
          </p:nvSpPr>
          <p:spPr bwMode="auto">
            <a:xfrm>
              <a:off x="4254" y="2052"/>
              <a:ext cx="70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6" name="Freeform 490"/>
            <p:cNvSpPr>
              <a:spLocks/>
            </p:cNvSpPr>
            <p:nvPr/>
          </p:nvSpPr>
          <p:spPr bwMode="auto">
            <a:xfrm>
              <a:off x="3778" y="1241"/>
              <a:ext cx="1180" cy="443"/>
            </a:xfrm>
            <a:custGeom>
              <a:avLst/>
              <a:gdLst>
                <a:gd name="T0" fmla="*/ 0 w 2736"/>
                <a:gd name="T1" fmla="*/ 0 h 1152"/>
                <a:gd name="T2" fmla="*/ 0 w 2736"/>
                <a:gd name="T3" fmla="*/ 0 h 1152"/>
                <a:gd name="T4" fmla="*/ 0 w 2736"/>
                <a:gd name="T5" fmla="*/ 0 h 1152"/>
                <a:gd name="T6" fmla="*/ 0 w 2736"/>
                <a:gd name="T7" fmla="*/ 0 h 1152"/>
                <a:gd name="T8" fmla="*/ 0 w 2736"/>
                <a:gd name="T9" fmla="*/ 0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36" h="1152">
                  <a:moveTo>
                    <a:pt x="0" y="816"/>
                  </a:moveTo>
                  <a:lnTo>
                    <a:pt x="2736" y="0"/>
                  </a:lnTo>
                  <a:lnTo>
                    <a:pt x="2736" y="1152"/>
                  </a:lnTo>
                  <a:lnTo>
                    <a:pt x="1008" y="1152"/>
                  </a:lnTo>
                  <a:lnTo>
                    <a:pt x="0" y="816"/>
                  </a:lnTo>
                  <a:close/>
                </a:path>
              </a:pathLst>
            </a:custGeom>
            <a:solidFill>
              <a:srgbClr val="FFCC00">
                <a:alpha val="50195"/>
              </a:srgbClr>
            </a:solidFill>
            <a:ln w="31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7" name="WordArt 491"/>
            <p:cNvSpPr>
              <a:spLocks noChangeArrowheads="1" noChangeShapeType="1" noTextEdit="1"/>
            </p:cNvSpPr>
            <p:nvPr/>
          </p:nvSpPr>
          <p:spPr bwMode="auto">
            <a:xfrm>
              <a:off x="3425" y="687"/>
              <a:ext cx="1731" cy="9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1800" kern="10">
                  <a:ln w="317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菲涅耳双面镜分波面干涉</a:t>
              </a:r>
              <a:endParaRPr lang="en-US" sz="1800" kern="10">
                <a:ln w="317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41108" name="Oval 492"/>
            <p:cNvSpPr>
              <a:spLocks noChangeArrowheads="1"/>
            </p:cNvSpPr>
            <p:nvPr/>
          </p:nvSpPr>
          <p:spPr bwMode="auto">
            <a:xfrm>
              <a:off x="3180" y="707"/>
              <a:ext cx="83" cy="73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pSp>
          <p:nvGrpSpPr>
            <p:cNvPr id="41109" name="Group 493"/>
            <p:cNvGrpSpPr>
              <a:grpSpLocks/>
            </p:cNvGrpSpPr>
            <p:nvPr/>
          </p:nvGrpSpPr>
          <p:grpSpPr bwMode="auto">
            <a:xfrm>
              <a:off x="3364" y="1002"/>
              <a:ext cx="476" cy="277"/>
              <a:chOff x="912" y="960"/>
              <a:chExt cx="1104" cy="722"/>
            </a:xfrm>
          </p:grpSpPr>
          <p:grpSp>
            <p:nvGrpSpPr>
              <p:cNvPr id="41162" name="Group 494"/>
              <p:cNvGrpSpPr>
                <a:grpSpLocks/>
              </p:cNvGrpSpPr>
              <p:nvPr/>
            </p:nvGrpSpPr>
            <p:grpSpPr bwMode="auto">
              <a:xfrm>
                <a:off x="1056" y="960"/>
                <a:ext cx="960" cy="722"/>
                <a:chOff x="1056" y="960"/>
                <a:chExt cx="960" cy="722"/>
              </a:xfrm>
            </p:grpSpPr>
            <p:grpSp>
              <p:nvGrpSpPr>
                <p:cNvPr id="41164" name="Group 495"/>
                <p:cNvGrpSpPr>
                  <a:grpSpLocks/>
                </p:cNvGrpSpPr>
                <p:nvPr/>
              </p:nvGrpSpPr>
              <p:grpSpPr bwMode="auto">
                <a:xfrm rot="-5878889">
                  <a:off x="1167" y="993"/>
                  <a:ext cx="578" cy="800"/>
                  <a:chOff x="3698" y="1920"/>
                  <a:chExt cx="578" cy="800"/>
                </a:xfrm>
              </p:grpSpPr>
              <p:sp>
                <p:nvSpPr>
                  <p:cNvPr id="41168" name="Arc 496"/>
                  <p:cNvSpPr>
                    <a:spLocks/>
                  </p:cNvSpPr>
                  <p:nvPr/>
                </p:nvSpPr>
                <p:spPr bwMode="auto">
                  <a:xfrm>
                    <a:off x="3988" y="2118"/>
                    <a:ext cx="288" cy="364"/>
                  </a:xfrm>
                  <a:custGeom>
                    <a:avLst/>
                    <a:gdLst>
                      <a:gd name="T0" fmla="*/ 0 w 21600"/>
                      <a:gd name="T1" fmla="*/ 0 h 32482"/>
                      <a:gd name="T2" fmla="*/ 0 w 21600"/>
                      <a:gd name="T3" fmla="*/ 0 h 32482"/>
                      <a:gd name="T4" fmla="*/ 0 w 21600"/>
                      <a:gd name="T5" fmla="*/ 0 h 3248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32482" fill="none" extrusionOk="0">
                        <a:moveTo>
                          <a:pt x="6436" y="32481"/>
                        </a:moveTo>
                        <a:cubicBezTo>
                          <a:pt x="2318" y="28422"/>
                          <a:pt x="0" y="22881"/>
                          <a:pt x="0" y="17099"/>
                        </a:cubicBezTo>
                        <a:cubicBezTo>
                          <a:pt x="0" y="10405"/>
                          <a:pt x="3103" y="4089"/>
                          <a:pt x="8402" y="0"/>
                        </a:cubicBezTo>
                      </a:path>
                      <a:path w="21600" h="32482" stroke="0" extrusionOk="0">
                        <a:moveTo>
                          <a:pt x="6436" y="32481"/>
                        </a:moveTo>
                        <a:cubicBezTo>
                          <a:pt x="2318" y="28422"/>
                          <a:pt x="0" y="22881"/>
                          <a:pt x="0" y="17099"/>
                        </a:cubicBezTo>
                        <a:cubicBezTo>
                          <a:pt x="0" y="10405"/>
                          <a:pt x="3103" y="4089"/>
                          <a:pt x="8402" y="0"/>
                        </a:cubicBezTo>
                        <a:lnTo>
                          <a:pt x="21600" y="17099"/>
                        </a:lnTo>
                        <a:lnTo>
                          <a:pt x="6436" y="32481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1169" name="Arc 497"/>
                  <p:cNvSpPr>
                    <a:spLocks/>
                  </p:cNvSpPr>
                  <p:nvPr/>
                </p:nvSpPr>
                <p:spPr bwMode="auto">
                  <a:xfrm>
                    <a:off x="3890" y="2054"/>
                    <a:ext cx="384" cy="511"/>
                  </a:xfrm>
                  <a:custGeom>
                    <a:avLst/>
                    <a:gdLst>
                      <a:gd name="T0" fmla="*/ 0 w 21600"/>
                      <a:gd name="T1" fmla="*/ 0 h 32822"/>
                      <a:gd name="T2" fmla="*/ 0 w 21600"/>
                      <a:gd name="T3" fmla="*/ 0 h 32822"/>
                      <a:gd name="T4" fmla="*/ 0 w 21600"/>
                      <a:gd name="T5" fmla="*/ 0 h 3282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32822" fill="none" extrusionOk="0">
                        <a:moveTo>
                          <a:pt x="7837" y="32822"/>
                        </a:moveTo>
                        <a:cubicBezTo>
                          <a:pt x="2873" y="28718"/>
                          <a:pt x="0" y="22614"/>
                          <a:pt x="0" y="16174"/>
                        </a:cubicBezTo>
                        <a:cubicBezTo>
                          <a:pt x="0" y="9988"/>
                          <a:pt x="2651" y="4100"/>
                          <a:pt x="7283" y="0"/>
                        </a:cubicBezTo>
                      </a:path>
                      <a:path w="21600" h="32822" stroke="0" extrusionOk="0">
                        <a:moveTo>
                          <a:pt x="7837" y="32822"/>
                        </a:moveTo>
                        <a:cubicBezTo>
                          <a:pt x="2873" y="28718"/>
                          <a:pt x="0" y="22614"/>
                          <a:pt x="0" y="16174"/>
                        </a:cubicBezTo>
                        <a:cubicBezTo>
                          <a:pt x="0" y="9988"/>
                          <a:pt x="2651" y="4100"/>
                          <a:pt x="7283" y="0"/>
                        </a:cubicBezTo>
                        <a:lnTo>
                          <a:pt x="21600" y="16174"/>
                        </a:lnTo>
                        <a:lnTo>
                          <a:pt x="7837" y="32822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1170" name="Arc 498"/>
                  <p:cNvSpPr>
                    <a:spLocks/>
                  </p:cNvSpPr>
                  <p:nvPr/>
                </p:nvSpPr>
                <p:spPr bwMode="auto">
                  <a:xfrm>
                    <a:off x="3794" y="1972"/>
                    <a:ext cx="480" cy="669"/>
                  </a:xfrm>
                  <a:custGeom>
                    <a:avLst/>
                    <a:gdLst>
                      <a:gd name="T0" fmla="*/ 0 w 21600"/>
                      <a:gd name="T1" fmla="*/ 0 h 33464"/>
                      <a:gd name="T2" fmla="*/ 0 w 21600"/>
                      <a:gd name="T3" fmla="*/ 0 h 33464"/>
                      <a:gd name="T4" fmla="*/ 0 w 21600"/>
                      <a:gd name="T5" fmla="*/ 0 h 3346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33464" fill="none" extrusionOk="0">
                        <a:moveTo>
                          <a:pt x="8091" y="33464"/>
                        </a:moveTo>
                        <a:cubicBezTo>
                          <a:pt x="2976" y="29364"/>
                          <a:pt x="0" y="23164"/>
                          <a:pt x="0" y="16609"/>
                        </a:cubicBezTo>
                        <a:cubicBezTo>
                          <a:pt x="0" y="10190"/>
                          <a:pt x="2854" y="4104"/>
                          <a:pt x="7790" y="0"/>
                        </a:cubicBezTo>
                      </a:path>
                      <a:path w="21600" h="33464" stroke="0" extrusionOk="0">
                        <a:moveTo>
                          <a:pt x="8091" y="33464"/>
                        </a:moveTo>
                        <a:cubicBezTo>
                          <a:pt x="2976" y="29364"/>
                          <a:pt x="0" y="23164"/>
                          <a:pt x="0" y="16609"/>
                        </a:cubicBezTo>
                        <a:cubicBezTo>
                          <a:pt x="0" y="10190"/>
                          <a:pt x="2854" y="4104"/>
                          <a:pt x="7790" y="0"/>
                        </a:cubicBezTo>
                        <a:lnTo>
                          <a:pt x="21600" y="16609"/>
                        </a:lnTo>
                        <a:lnTo>
                          <a:pt x="8091" y="33464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1171" name="Arc 499"/>
                  <p:cNvSpPr>
                    <a:spLocks/>
                  </p:cNvSpPr>
                  <p:nvPr/>
                </p:nvSpPr>
                <p:spPr bwMode="auto">
                  <a:xfrm>
                    <a:off x="3698" y="1920"/>
                    <a:ext cx="478" cy="800"/>
                  </a:xfrm>
                  <a:custGeom>
                    <a:avLst/>
                    <a:gdLst>
                      <a:gd name="T0" fmla="*/ 0 w 21600"/>
                      <a:gd name="T1" fmla="*/ 0 h 36073"/>
                      <a:gd name="T2" fmla="*/ 0 w 21600"/>
                      <a:gd name="T3" fmla="*/ 0 h 36073"/>
                      <a:gd name="T4" fmla="*/ 0 w 21600"/>
                      <a:gd name="T5" fmla="*/ 0 h 3607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36073" fill="none" extrusionOk="0">
                        <a:moveTo>
                          <a:pt x="10579" y="36072"/>
                        </a:moveTo>
                        <a:cubicBezTo>
                          <a:pt x="4020" y="32182"/>
                          <a:pt x="0" y="25121"/>
                          <a:pt x="0" y="17496"/>
                        </a:cubicBezTo>
                        <a:cubicBezTo>
                          <a:pt x="0" y="10568"/>
                          <a:pt x="3322" y="4061"/>
                          <a:pt x="8933" y="-1"/>
                        </a:cubicBezTo>
                      </a:path>
                      <a:path w="21600" h="36073" stroke="0" extrusionOk="0">
                        <a:moveTo>
                          <a:pt x="10579" y="36072"/>
                        </a:moveTo>
                        <a:cubicBezTo>
                          <a:pt x="4020" y="32182"/>
                          <a:pt x="0" y="25121"/>
                          <a:pt x="0" y="17496"/>
                        </a:cubicBezTo>
                        <a:cubicBezTo>
                          <a:pt x="0" y="10568"/>
                          <a:pt x="3322" y="4061"/>
                          <a:pt x="8933" y="-1"/>
                        </a:cubicBezTo>
                        <a:lnTo>
                          <a:pt x="21600" y="17496"/>
                        </a:lnTo>
                        <a:lnTo>
                          <a:pt x="10579" y="36072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165" name="WordArt 50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92" y="960"/>
                  <a:ext cx="144" cy="18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i="1" kern="10">
                      <a:ln w="3175">
                        <a:solidFill>
                          <a:srgbClr val="FF9900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cs typeface="Times New Roman" panose="02020603050405020304" pitchFamily="18" charset="0"/>
                    </a:rPr>
                    <a:t>s</a:t>
                  </a:r>
                </a:p>
              </p:txBody>
            </p:sp>
            <p:sp>
              <p:nvSpPr>
                <p:cNvPr id="41166" name="Oval 501"/>
                <p:cNvSpPr>
                  <a:spLocks noChangeArrowheads="1"/>
                </p:cNvSpPr>
                <p:nvPr/>
              </p:nvSpPr>
              <p:spPr bwMode="auto">
                <a:xfrm>
                  <a:off x="1344" y="1200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67" name="WordArt 50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76" y="1200"/>
                  <a:ext cx="240" cy="19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kern="10">
                      <a:ln w="31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宋体" panose="02010600030101010101" pitchFamily="2" charset="-122"/>
                    </a:rPr>
                    <a:t>W</a:t>
                  </a:r>
                </a:p>
              </p:txBody>
            </p:sp>
          </p:grpSp>
          <p:sp>
            <p:nvSpPr>
              <p:cNvPr id="41163" name="WordArt 503"/>
              <p:cNvSpPr>
                <a:spLocks noChangeArrowheads="1" noChangeShapeType="1" noTextEdit="1"/>
              </p:cNvSpPr>
              <p:nvPr/>
            </p:nvSpPr>
            <p:spPr bwMode="auto">
              <a:xfrm>
                <a:off x="912" y="1152"/>
                <a:ext cx="129" cy="25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Symbol" panose="05050102010706020507" pitchFamily="18" charset="2"/>
                  </a:rPr>
                  <a:t>l</a:t>
                </a:r>
              </a:p>
            </p:txBody>
          </p:sp>
        </p:grpSp>
        <p:grpSp>
          <p:nvGrpSpPr>
            <p:cNvPr id="41110" name="Group 504"/>
            <p:cNvGrpSpPr>
              <a:grpSpLocks/>
            </p:cNvGrpSpPr>
            <p:nvPr/>
          </p:nvGrpSpPr>
          <p:grpSpPr bwMode="auto">
            <a:xfrm>
              <a:off x="5041" y="1776"/>
              <a:ext cx="331" cy="350"/>
              <a:chOff x="4800" y="2976"/>
              <a:chExt cx="768" cy="912"/>
            </a:xfrm>
          </p:grpSpPr>
          <p:sp>
            <p:nvSpPr>
              <p:cNvPr id="41151" name="Rectangle 505"/>
              <p:cNvSpPr>
                <a:spLocks noChangeArrowheads="1"/>
              </p:cNvSpPr>
              <p:nvPr/>
            </p:nvSpPr>
            <p:spPr bwMode="auto">
              <a:xfrm>
                <a:off x="4800" y="2976"/>
                <a:ext cx="768" cy="912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rgbClr val="FFFF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1152" name="Group 506"/>
              <p:cNvGrpSpPr>
                <a:grpSpLocks/>
              </p:cNvGrpSpPr>
              <p:nvPr/>
            </p:nvGrpSpPr>
            <p:grpSpPr bwMode="auto">
              <a:xfrm>
                <a:off x="4944" y="3072"/>
                <a:ext cx="480" cy="664"/>
                <a:chOff x="4896" y="3168"/>
                <a:chExt cx="480" cy="664"/>
              </a:xfrm>
            </p:grpSpPr>
            <p:sp>
              <p:nvSpPr>
                <p:cNvPr id="41153" name="WordArt 50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184" y="3504"/>
                  <a:ext cx="192" cy="25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i="1" kern="10">
                      <a:ln w="31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Symbol" panose="05050102010706020507" pitchFamily="18" charset="2"/>
                    </a:rPr>
                    <a:t>l</a:t>
                  </a:r>
                </a:p>
              </p:txBody>
            </p:sp>
            <p:sp>
              <p:nvSpPr>
                <p:cNvPr id="41154" name="WordArt 50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992" y="3648"/>
                  <a:ext cx="144" cy="18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i="1" kern="10">
                      <a:ln w="3175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cs typeface="Times New Roman" panose="02020603050405020304" pitchFamily="18" charset="0"/>
                    </a:rPr>
                    <a:t>d</a:t>
                  </a:r>
                </a:p>
              </p:txBody>
            </p:sp>
            <p:grpSp>
              <p:nvGrpSpPr>
                <p:cNvPr id="41155" name="Group 509"/>
                <p:cNvGrpSpPr>
                  <a:grpSpLocks/>
                </p:cNvGrpSpPr>
                <p:nvPr/>
              </p:nvGrpSpPr>
              <p:grpSpPr bwMode="auto">
                <a:xfrm>
                  <a:off x="4896" y="3168"/>
                  <a:ext cx="240" cy="144"/>
                  <a:chOff x="3168" y="3552"/>
                  <a:chExt cx="432" cy="240"/>
                </a:xfrm>
              </p:grpSpPr>
              <p:sp>
                <p:nvSpPr>
                  <p:cNvPr id="41160" name="WordArt 510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360" y="3552"/>
                    <a:ext cx="240" cy="24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r>
                      <a:rPr lang="en-US" sz="3600" i="1" kern="10">
                        <a:ln w="31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solidFill>
                          <a:schemeClr val="tx1"/>
                        </a:solidFill>
                        <a:latin typeface="Bookman Old Style" panose="02050604050505020204" pitchFamily="18" charset="0"/>
                      </a:rPr>
                      <a:t>x</a:t>
                    </a:r>
                  </a:p>
                </p:txBody>
              </p:sp>
              <p:sp>
                <p:nvSpPr>
                  <p:cNvPr id="41161" name="WordArt 511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168" y="3552"/>
                    <a:ext cx="189" cy="210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r>
                      <a:rPr lang="en-US" sz="3600" kern="10">
                        <a:ln w="31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solidFill>
                          <a:schemeClr val="tx1"/>
                        </a:solidFill>
                        <a:latin typeface="Wingdings 3" panose="05040102010807070707" pitchFamily="18" charset="2"/>
                      </a:rPr>
                      <a:t>r</a:t>
                    </a:r>
                  </a:p>
                </p:txBody>
              </p:sp>
            </p:grpSp>
            <p:sp>
              <p:nvSpPr>
                <p:cNvPr id="41156" name="WordArt 51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992" y="3408"/>
                  <a:ext cx="144" cy="14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kern="10">
                      <a:ln w="31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宋体" panose="02010600030101010101" pitchFamily="2" charset="-122"/>
                    </a:rPr>
                    <a:t>D</a:t>
                  </a:r>
                </a:p>
              </p:txBody>
            </p:sp>
            <p:sp>
              <p:nvSpPr>
                <p:cNvPr id="41157" name="Line 513"/>
                <p:cNvSpPr>
                  <a:spLocks noChangeShapeType="1"/>
                </p:cNvSpPr>
                <p:nvPr/>
              </p:nvSpPr>
              <p:spPr bwMode="auto">
                <a:xfrm>
                  <a:off x="5184" y="3216"/>
                  <a:ext cx="19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58" name="Line 514"/>
                <p:cNvSpPr>
                  <a:spLocks noChangeShapeType="1"/>
                </p:cNvSpPr>
                <p:nvPr/>
              </p:nvSpPr>
              <p:spPr bwMode="auto">
                <a:xfrm>
                  <a:off x="5184" y="3264"/>
                  <a:ext cx="19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59" name="Line 515"/>
                <p:cNvSpPr>
                  <a:spLocks noChangeShapeType="1"/>
                </p:cNvSpPr>
                <p:nvPr/>
              </p:nvSpPr>
              <p:spPr bwMode="auto">
                <a:xfrm>
                  <a:off x="4944" y="3600"/>
                  <a:ext cx="240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1111" name="Group 516"/>
            <p:cNvGrpSpPr>
              <a:grpSpLocks/>
            </p:cNvGrpSpPr>
            <p:nvPr/>
          </p:nvGrpSpPr>
          <p:grpSpPr bwMode="auto">
            <a:xfrm>
              <a:off x="3116" y="1002"/>
              <a:ext cx="973" cy="719"/>
              <a:chOff x="336" y="960"/>
              <a:chExt cx="2256" cy="1872"/>
            </a:xfrm>
          </p:grpSpPr>
          <p:sp>
            <p:nvSpPr>
              <p:cNvPr id="41128" name="Freeform 517"/>
              <p:cNvSpPr>
                <a:spLocks/>
              </p:cNvSpPr>
              <p:nvPr/>
            </p:nvSpPr>
            <p:spPr bwMode="auto">
              <a:xfrm>
                <a:off x="1248" y="1248"/>
                <a:ext cx="480" cy="576"/>
              </a:xfrm>
              <a:custGeom>
                <a:avLst/>
                <a:gdLst>
                  <a:gd name="T0" fmla="*/ 0 w 480"/>
                  <a:gd name="T1" fmla="*/ 576 h 576"/>
                  <a:gd name="T2" fmla="*/ 480 w 480"/>
                  <a:gd name="T3" fmla="*/ 432 h 576"/>
                  <a:gd name="T4" fmla="*/ 144 w 480"/>
                  <a:gd name="T5" fmla="*/ 0 h 576"/>
                  <a:gd name="T6" fmla="*/ 0 w 480"/>
                  <a:gd name="T7" fmla="*/ 576 h 57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0" h="576">
                    <a:moveTo>
                      <a:pt x="0" y="576"/>
                    </a:moveTo>
                    <a:lnTo>
                      <a:pt x="480" y="432"/>
                    </a:lnTo>
                    <a:lnTo>
                      <a:pt x="144" y="0"/>
                    </a:lnTo>
                    <a:lnTo>
                      <a:pt x="0" y="576"/>
                    </a:lnTo>
                    <a:close/>
                  </a:path>
                </a:pathLst>
              </a:custGeom>
              <a:solidFill>
                <a:schemeClr val="bg1"/>
              </a:solidFill>
              <a:ln w="31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129" name="Group 518"/>
              <p:cNvGrpSpPr>
                <a:grpSpLocks/>
              </p:cNvGrpSpPr>
              <p:nvPr/>
            </p:nvGrpSpPr>
            <p:grpSpPr bwMode="auto">
              <a:xfrm>
                <a:off x="336" y="1872"/>
                <a:ext cx="204" cy="192"/>
                <a:chOff x="336" y="1008"/>
                <a:chExt cx="204" cy="192"/>
              </a:xfrm>
            </p:grpSpPr>
            <p:sp>
              <p:nvSpPr>
                <p:cNvPr id="41149" name="WordArt 51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80" y="1104"/>
                  <a:ext cx="60" cy="9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kern="10">
                      <a:ln w="3175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41150" name="WordArt 52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36" y="1008"/>
                  <a:ext cx="144" cy="18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i="1" kern="10">
                      <a:ln w="3175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cs typeface="Times New Roman" panose="02020603050405020304" pitchFamily="18" charset="0"/>
                    </a:rPr>
                    <a:t>s</a:t>
                  </a:r>
                </a:p>
              </p:txBody>
            </p:sp>
          </p:grpSp>
          <p:sp>
            <p:nvSpPr>
              <p:cNvPr id="41130" name="Oval 521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96" cy="96"/>
              </a:xfrm>
              <a:prstGeom prst="ellipse">
                <a:avLst/>
              </a:prstGeom>
              <a:solidFill>
                <a:srgbClr val="FFFFCC"/>
              </a:solidFill>
              <a:ln w="31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131" name="Oval 522"/>
              <p:cNvSpPr>
                <a:spLocks noChangeArrowheads="1"/>
              </p:cNvSpPr>
              <p:nvPr/>
            </p:nvSpPr>
            <p:spPr bwMode="auto">
              <a:xfrm>
                <a:off x="576" y="2688"/>
                <a:ext cx="96" cy="96"/>
              </a:xfrm>
              <a:prstGeom prst="ellipse">
                <a:avLst/>
              </a:prstGeom>
              <a:solidFill>
                <a:srgbClr val="FFFFCC"/>
              </a:solidFill>
              <a:ln w="31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1132" name="Group 523"/>
              <p:cNvGrpSpPr>
                <a:grpSpLocks/>
              </p:cNvGrpSpPr>
              <p:nvPr/>
            </p:nvGrpSpPr>
            <p:grpSpPr bwMode="auto">
              <a:xfrm>
                <a:off x="336" y="2640"/>
                <a:ext cx="204" cy="192"/>
                <a:chOff x="240" y="1680"/>
                <a:chExt cx="204" cy="192"/>
              </a:xfrm>
            </p:grpSpPr>
            <p:sp>
              <p:nvSpPr>
                <p:cNvPr id="41147" name="WordArt 52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84" y="1776"/>
                  <a:ext cx="60" cy="9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kern="10">
                      <a:ln w="3175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41148" name="WordArt 52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40" y="1680"/>
                  <a:ext cx="144" cy="18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i="1" kern="10">
                      <a:ln w="3175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cs typeface="Times New Roman" panose="02020603050405020304" pitchFamily="18" charset="0"/>
                    </a:rPr>
                    <a:t>s</a:t>
                  </a:r>
                </a:p>
              </p:txBody>
            </p:sp>
          </p:grpSp>
          <p:sp>
            <p:nvSpPr>
              <p:cNvPr id="41133" name="Line 526"/>
              <p:cNvSpPr>
                <a:spLocks noChangeShapeType="1"/>
              </p:cNvSpPr>
              <p:nvPr/>
            </p:nvSpPr>
            <p:spPr bwMode="auto">
              <a:xfrm flipH="1">
                <a:off x="624" y="1824"/>
                <a:ext cx="624" cy="144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4" name="Line 527"/>
              <p:cNvSpPr>
                <a:spLocks noChangeShapeType="1"/>
              </p:cNvSpPr>
              <p:nvPr/>
            </p:nvSpPr>
            <p:spPr bwMode="auto">
              <a:xfrm>
                <a:off x="672" y="1968"/>
                <a:ext cx="1200" cy="432"/>
              </a:xfrm>
              <a:prstGeom prst="line">
                <a:avLst/>
              </a:prstGeom>
              <a:noFill/>
              <a:ln w="3175">
                <a:solidFill>
                  <a:schemeClr val="bg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5" name="Line 528"/>
              <p:cNvSpPr>
                <a:spLocks noChangeShapeType="1"/>
              </p:cNvSpPr>
              <p:nvPr/>
            </p:nvSpPr>
            <p:spPr bwMode="auto">
              <a:xfrm flipV="1">
                <a:off x="672" y="2400"/>
                <a:ext cx="1200" cy="33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6" name="Line 529"/>
              <p:cNvSpPr>
                <a:spLocks noChangeShapeType="1"/>
              </p:cNvSpPr>
              <p:nvPr/>
            </p:nvSpPr>
            <p:spPr bwMode="auto">
              <a:xfrm>
                <a:off x="624" y="2736"/>
                <a:ext cx="1968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7" name="Line 530"/>
              <p:cNvSpPr>
                <a:spLocks noChangeShapeType="1"/>
              </p:cNvSpPr>
              <p:nvPr/>
            </p:nvSpPr>
            <p:spPr bwMode="auto">
              <a:xfrm>
                <a:off x="1392" y="1248"/>
                <a:ext cx="480" cy="115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138" name="Group 531"/>
              <p:cNvGrpSpPr>
                <a:grpSpLocks/>
              </p:cNvGrpSpPr>
              <p:nvPr/>
            </p:nvGrpSpPr>
            <p:grpSpPr bwMode="auto">
              <a:xfrm>
                <a:off x="1056" y="960"/>
                <a:ext cx="960" cy="722"/>
                <a:chOff x="1056" y="960"/>
                <a:chExt cx="960" cy="722"/>
              </a:xfrm>
            </p:grpSpPr>
            <p:grpSp>
              <p:nvGrpSpPr>
                <p:cNvPr id="41139" name="Group 532"/>
                <p:cNvGrpSpPr>
                  <a:grpSpLocks/>
                </p:cNvGrpSpPr>
                <p:nvPr/>
              </p:nvGrpSpPr>
              <p:grpSpPr bwMode="auto">
                <a:xfrm rot="-5878889">
                  <a:off x="1167" y="993"/>
                  <a:ext cx="578" cy="800"/>
                  <a:chOff x="3698" y="1920"/>
                  <a:chExt cx="578" cy="800"/>
                </a:xfrm>
              </p:grpSpPr>
              <p:sp>
                <p:nvSpPr>
                  <p:cNvPr id="41143" name="Arc 533"/>
                  <p:cNvSpPr>
                    <a:spLocks/>
                  </p:cNvSpPr>
                  <p:nvPr/>
                </p:nvSpPr>
                <p:spPr bwMode="auto">
                  <a:xfrm>
                    <a:off x="3988" y="2118"/>
                    <a:ext cx="288" cy="364"/>
                  </a:xfrm>
                  <a:custGeom>
                    <a:avLst/>
                    <a:gdLst>
                      <a:gd name="T0" fmla="*/ 0 w 21600"/>
                      <a:gd name="T1" fmla="*/ 0 h 32482"/>
                      <a:gd name="T2" fmla="*/ 0 w 21600"/>
                      <a:gd name="T3" fmla="*/ 0 h 32482"/>
                      <a:gd name="T4" fmla="*/ 0 w 21600"/>
                      <a:gd name="T5" fmla="*/ 0 h 3248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32482" fill="none" extrusionOk="0">
                        <a:moveTo>
                          <a:pt x="6436" y="32481"/>
                        </a:moveTo>
                        <a:cubicBezTo>
                          <a:pt x="2318" y="28422"/>
                          <a:pt x="0" y="22881"/>
                          <a:pt x="0" y="17099"/>
                        </a:cubicBezTo>
                        <a:cubicBezTo>
                          <a:pt x="0" y="10405"/>
                          <a:pt x="3103" y="4089"/>
                          <a:pt x="8402" y="0"/>
                        </a:cubicBezTo>
                      </a:path>
                      <a:path w="21600" h="32482" stroke="0" extrusionOk="0">
                        <a:moveTo>
                          <a:pt x="6436" y="32481"/>
                        </a:moveTo>
                        <a:cubicBezTo>
                          <a:pt x="2318" y="28422"/>
                          <a:pt x="0" y="22881"/>
                          <a:pt x="0" y="17099"/>
                        </a:cubicBezTo>
                        <a:cubicBezTo>
                          <a:pt x="0" y="10405"/>
                          <a:pt x="3103" y="4089"/>
                          <a:pt x="8402" y="0"/>
                        </a:cubicBezTo>
                        <a:lnTo>
                          <a:pt x="21600" y="17099"/>
                        </a:lnTo>
                        <a:lnTo>
                          <a:pt x="6436" y="32481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1144" name="Arc 534"/>
                  <p:cNvSpPr>
                    <a:spLocks/>
                  </p:cNvSpPr>
                  <p:nvPr/>
                </p:nvSpPr>
                <p:spPr bwMode="auto">
                  <a:xfrm>
                    <a:off x="3890" y="2054"/>
                    <a:ext cx="384" cy="511"/>
                  </a:xfrm>
                  <a:custGeom>
                    <a:avLst/>
                    <a:gdLst>
                      <a:gd name="T0" fmla="*/ 0 w 21600"/>
                      <a:gd name="T1" fmla="*/ 0 h 32822"/>
                      <a:gd name="T2" fmla="*/ 0 w 21600"/>
                      <a:gd name="T3" fmla="*/ 0 h 32822"/>
                      <a:gd name="T4" fmla="*/ 0 w 21600"/>
                      <a:gd name="T5" fmla="*/ 0 h 3282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32822" fill="none" extrusionOk="0">
                        <a:moveTo>
                          <a:pt x="7837" y="32822"/>
                        </a:moveTo>
                        <a:cubicBezTo>
                          <a:pt x="2873" y="28718"/>
                          <a:pt x="0" y="22614"/>
                          <a:pt x="0" y="16174"/>
                        </a:cubicBezTo>
                        <a:cubicBezTo>
                          <a:pt x="0" y="9988"/>
                          <a:pt x="2651" y="4100"/>
                          <a:pt x="7283" y="0"/>
                        </a:cubicBezTo>
                      </a:path>
                      <a:path w="21600" h="32822" stroke="0" extrusionOk="0">
                        <a:moveTo>
                          <a:pt x="7837" y="32822"/>
                        </a:moveTo>
                        <a:cubicBezTo>
                          <a:pt x="2873" y="28718"/>
                          <a:pt x="0" y="22614"/>
                          <a:pt x="0" y="16174"/>
                        </a:cubicBezTo>
                        <a:cubicBezTo>
                          <a:pt x="0" y="9988"/>
                          <a:pt x="2651" y="4100"/>
                          <a:pt x="7283" y="0"/>
                        </a:cubicBezTo>
                        <a:lnTo>
                          <a:pt x="21600" y="16174"/>
                        </a:lnTo>
                        <a:lnTo>
                          <a:pt x="7837" y="32822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1145" name="Arc 535"/>
                  <p:cNvSpPr>
                    <a:spLocks/>
                  </p:cNvSpPr>
                  <p:nvPr/>
                </p:nvSpPr>
                <p:spPr bwMode="auto">
                  <a:xfrm>
                    <a:off x="3794" y="1972"/>
                    <a:ext cx="480" cy="669"/>
                  </a:xfrm>
                  <a:custGeom>
                    <a:avLst/>
                    <a:gdLst>
                      <a:gd name="T0" fmla="*/ 0 w 21600"/>
                      <a:gd name="T1" fmla="*/ 0 h 33464"/>
                      <a:gd name="T2" fmla="*/ 0 w 21600"/>
                      <a:gd name="T3" fmla="*/ 0 h 33464"/>
                      <a:gd name="T4" fmla="*/ 0 w 21600"/>
                      <a:gd name="T5" fmla="*/ 0 h 3346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33464" fill="none" extrusionOk="0">
                        <a:moveTo>
                          <a:pt x="8091" y="33464"/>
                        </a:moveTo>
                        <a:cubicBezTo>
                          <a:pt x="2976" y="29364"/>
                          <a:pt x="0" y="23164"/>
                          <a:pt x="0" y="16609"/>
                        </a:cubicBezTo>
                        <a:cubicBezTo>
                          <a:pt x="0" y="10190"/>
                          <a:pt x="2854" y="4104"/>
                          <a:pt x="7790" y="0"/>
                        </a:cubicBezTo>
                      </a:path>
                      <a:path w="21600" h="33464" stroke="0" extrusionOk="0">
                        <a:moveTo>
                          <a:pt x="8091" y="33464"/>
                        </a:moveTo>
                        <a:cubicBezTo>
                          <a:pt x="2976" y="29364"/>
                          <a:pt x="0" y="23164"/>
                          <a:pt x="0" y="16609"/>
                        </a:cubicBezTo>
                        <a:cubicBezTo>
                          <a:pt x="0" y="10190"/>
                          <a:pt x="2854" y="4104"/>
                          <a:pt x="7790" y="0"/>
                        </a:cubicBezTo>
                        <a:lnTo>
                          <a:pt x="21600" y="16609"/>
                        </a:lnTo>
                        <a:lnTo>
                          <a:pt x="8091" y="33464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1146" name="Arc 536"/>
                  <p:cNvSpPr>
                    <a:spLocks/>
                  </p:cNvSpPr>
                  <p:nvPr/>
                </p:nvSpPr>
                <p:spPr bwMode="auto">
                  <a:xfrm>
                    <a:off x="3698" y="1920"/>
                    <a:ext cx="478" cy="800"/>
                  </a:xfrm>
                  <a:custGeom>
                    <a:avLst/>
                    <a:gdLst>
                      <a:gd name="T0" fmla="*/ 0 w 21600"/>
                      <a:gd name="T1" fmla="*/ 0 h 36073"/>
                      <a:gd name="T2" fmla="*/ 0 w 21600"/>
                      <a:gd name="T3" fmla="*/ 0 h 36073"/>
                      <a:gd name="T4" fmla="*/ 0 w 21600"/>
                      <a:gd name="T5" fmla="*/ 0 h 3607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36073" fill="none" extrusionOk="0">
                        <a:moveTo>
                          <a:pt x="10579" y="36072"/>
                        </a:moveTo>
                        <a:cubicBezTo>
                          <a:pt x="4020" y="32182"/>
                          <a:pt x="0" y="25121"/>
                          <a:pt x="0" y="17496"/>
                        </a:cubicBezTo>
                        <a:cubicBezTo>
                          <a:pt x="0" y="10568"/>
                          <a:pt x="3322" y="4061"/>
                          <a:pt x="8933" y="-1"/>
                        </a:cubicBezTo>
                      </a:path>
                      <a:path w="21600" h="36073" stroke="0" extrusionOk="0">
                        <a:moveTo>
                          <a:pt x="10579" y="36072"/>
                        </a:moveTo>
                        <a:cubicBezTo>
                          <a:pt x="4020" y="32182"/>
                          <a:pt x="0" y="25121"/>
                          <a:pt x="0" y="17496"/>
                        </a:cubicBezTo>
                        <a:cubicBezTo>
                          <a:pt x="0" y="10568"/>
                          <a:pt x="3322" y="4061"/>
                          <a:pt x="8933" y="-1"/>
                        </a:cubicBezTo>
                        <a:lnTo>
                          <a:pt x="21600" y="17496"/>
                        </a:lnTo>
                        <a:lnTo>
                          <a:pt x="10579" y="36072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140" name="WordArt 53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392" y="960"/>
                  <a:ext cx="144" cy="18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i="1" kern="10">
                      <a:ln w="3175">
                        <a:solidFill>
                          <a:srgbClr val="FF9900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cs typeface="Times New Roman" panose="02020603050405020304" pitchFamily="18" charset="0"/>
                    </a:rPr>
                    <a:t>s</a:t>
                  </a:r>
                </a:p>
              </p:txBody>
            </p:sp>
            <p:sp>
              <p:nvSpPr>
                <p:cNvPr id="41141" name="Oval 538"/>
                <p:cNvSpPr>
                  <a:spLocks noChangeArrowheads="1"/>
                </p:cNvSpPr>
                <p:nvPr/>
              </p:nvSpPr>
              <p:spPr bwMode="auto">
                <a:xfrm>
                  <a:off x="1344" y="1200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42" name="WordArt 53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76" y="1200"/>
                  <a:ext cx="240" cy="192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kern="10">
                      <a:ln w="31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宋体" panose="02010600030101010101" pitchFamily="2" charset="-122"/>
                    </a:rPr>
                    <a:t>W</a:t>
                  </a:r>
                </a:p>
              </p:txBody>
            </p:sp>
          </p:grpSp>
        </p:grpSp>
        <p:grpSp>
          <p:nvGrpSpPr>
            <p:cNvPr id="41112" name="Group 540"/>
            <p:cNvGrpSpPr>
              <a:grpSpLocks/>
            </p:cNvGrpSpPr>
            <p:nvPr/>
          </p:nvGrpSpPr>
          <p:grpSpPr bwMode="auto">
            <a:xfrm>
              <a:off x="3261" y="1333"/>
              <a:ext cx="849" cy="351"/>
              <a:chOff x="672" y="1824"/>
              <a:chExt cx="1968" cy="912"/>
            </a:xfrm>
          </p:grpSpPr>
          <p:sp>
            <p:nvSpPr>
              <p:cNvPr id="41126" name="Freeform 541"/>
              <p:cNvSpPr>
                <a:spLocks/>
              </p:cNvSpPr>
              <p:nvPr/>
            </p:nvSpPr>
            <p:spPr bwMode="auto">
              <a:xfrm>
                <a:off x="672" y="1824"/>
                <a:ext cx="1248" cy="576"/>
              </a:xfrm>
              <a:custGeom>
                <a:avLst/>
                <a:gdLst>
                  <a:gd name="T0" fmla="*/ 0 w 1248"/>
                  <a:gd name="T1" fmla="*/ 144 h 576"/>
                  <a:gd name="T2" fmla="*/ 624 w 1248"/>
                  <a:gd name="T3" fmla="*/ 0 h 576"/>
                  <a:gd name="T4" fmla="*/ 1248 w 1248"/>
                  <a:gd name="T5" fmla="*/ 576 h 576"/>
                  <a:gd name="T6" fmla="*/ 0 w 1248"/>
                  <a:gd name="T7" fmla="*/ 144 h 57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48" h="576">
                    <a:moveTo>
                      <a:pt x="0" y="144"/>
                    </a:moveTo>
                    <a:lnTo>
                      <a:pt x="624" y="0"/>
                    </a:lnTo>
                    <a:lnTo>
                      <a:pt x="1248" y="576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FF00">
                  <a:alpha val="50195"/>
                </a:srgbClr>
              </a:solidFill>
              <a:ln w="3175" cap="flat" cmpd="sng">
                <a:solidFill>
                  <a:srgbClr val="FFFF00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7" name="Freeform 542"/>
              <p:cNvSpPr>
                <a:spLocks/>
              </p:cNvSpPr>
              <p:nvPr/>
            </p:nvSpPr>
            <p:spPr bwMode="auto">
              <a:xfrm>
                <a:off x="672" y="2400"/>
                <a:ext cx="1968" cy="336"/>
              </a:xfrm>
              <a:custGeom>
                <a:avLst/>
                <a:gdLst>
                  <a:gd name="T0" fmla="*/ 0 w 1968"/>
                  <a:gd name="T1" fmla="*/ 336 h 336"/>
                  <a:gd name="T2" fmla="*/ 1968 w 1968"/>
                  <a:gd name="T3" fmla="*/ 336 h 336"/>
                  <a:gd name="T4" fmla="*/ 1248 w 1968"/>
                  <a:gd name="T5" fmla="*/ 0 h 336"/>
                  <a:gd name="T6" fmla="*/ 0 w 1968"/>
                  <a:gd name="T7" fmla="*/ 336 h 3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8" h="336">
                    <a:moveTo>
                      <a:pt x="0" y="336"/>
                    </a:moveTo>
                    <a:lnTo>
                      <a:pt x="1968" y="336"/>
                    </a:lnTo>
                    <a:lnTo>
                      <a:pt x="1248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rgbClr val="FFFF00">
                  <a:alpha val="50195"/>
                </a:srgbClr>
              </a:solidFill>
              <a:ln w="3175" cap="flat" cmpd="sng">
                <a:solidFill>
                  <a:srgbClr val="FFFFCC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113" name="Group 543"/>
            <p:cNvGrpSpPr>
              <a:grpSpLocks/>
            </p:cNvGrpSpPr>
            <p:nvPr/>
          </p:nvGrpSpPr>
          <p:grpSpPr bwMode="auto">
            <a:xfrm>
              <a:off x="3344" y="1260"/>
              <a:ext cx="957" cy="608"/>
              <a:chOff x="864" y="1632"/>
              <a:chExt cx="2220" cy="1584"/>
            </a:xfrm>
          </p:grpSpPr>
          <p:sp>
            <p:nvSpPr>
              <p:cNvPr id="41115" name="Line 544"/>
              <p:cNvSpPr>
                <a:spLocks noChangeShapeType="1"/>
              </p:cNvSpPr>
              <p:nvPr/>
            </p:nvSpPr>
            <p:spPr bwMode="auto">
              <a:xfrm>
                <a:off x="1152" y="1728"/>
                <a:ext cx="720" cy="672"/>
              </a:xfrm>
              <a:prstGeom prst="line">
                <a:avLst/>
              </a:prstGeom>
              <a:noFill/>
              <a:ln w="31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6" name="Line 545"/>
              <p:cNvSpPr>
                <a:spLocks noChangeShapeType="1"/>
              </p:cNvSpPr>
              <p:nvPr/>
            </p:nvSpPr>
            <p:spPr bwMode="auto">
              <a:xfrm>
                <a:off x="1872" y="2400"/>
                <a:ext cx="960" cy="480"/>
              </a:xfrm>
              <a:prstGeom prst="line">
                <a:avLst/>
              </a:prstGeom>
              <a:noFill/>
              <a:ln w="31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117" name="Group 546"/>
              <p:cNvGrpSpPr>
                <a:grpSpLocks/>
              </p:cNvGrpSpPr>
              <p:nvPr/>
            </p:nvGrpSpPr>
            <p:grpSpPr bwMode="auto">
              <a:xfrm>
                <a:off x="864" y="1632"/>
                <a:ext cx="252" cy="144"/>
                <a:chOff x="384" y="1056"/>
                <a:chExt cx="252" cy="144"/>
              </a:xfrm>
            </p:grpSpPr>
            <p:sp>
              <p:nvSpPr>
                <p:cNvPr id="41124" name="WordArt 54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84" y="1056"/>
                  <a:ext cx="192" cy="14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37500"/>
                    </a:avLst>
                  </a:prstTxWarp>
                </a:bodyPr>
                <a:lstStyle/>
                <a:p>
                  <a:r>
                    <a:rPr lang="en-US" sz="3600" kern="10">
                      <a:ln w="3175">
                        <a:solidFill>
                          <a:srgbClr val="0033CC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cs typeface="Times New Roman" panose="02020603050405020304" pitchFamily="18" charset="0"/>
                    </a:rPr>
                    <a:t>M</a:t>
                  </a:r>
                </a:p>
              </p:txBody>
            </p:sp>
            <p:sp>
              <p:nvSpPr>
                <p:cNvPr id="41125" name="WordArt 54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576" y="1104"/>
                  <a:ext cx="60" cy="9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kern="10">
                      <a:ln w="3175">
                        <a:solidFill>
                          <a:srgbClr val="0033CC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宋体" panose="02010600030101010101" pitchFamily="2" charset="-122"/>
                    </a:rPr>
                    <a:t>1</a:t>
                  </a:r>
                </a:p>
              </p:txBody>
            </p:sp>
          </p:grpSp>
          <p:grpSp>
            <p:nvGrpSpPr>
              <p:cNvPr id="41118" name="Group 549"/>
              <p:cNvGrpSpPr>
                <a:grpSpLocks/>
              </p:cNvGrpSpPr>
              <p:nvPr/>
            </p:nvGrpSpPr>
            <p:grpSpPr bwMode="auto">
              <a:xfrm>
                <a:off x="2832" y="2880"/>
                <a:ext cx="252" cy="144"/>
                <a:chOff x="1008" y="912"/>
                <a:chExt cx="252" cy="144"/>
              </a:xfrm>
            </p:grpSpPr>
            <p:sp>
              <p:nvSpPr>
                <p:cNvPr id="41122" name="WordArt 55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200" y="960"/>
                  <a:ext cx="60" cy="9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sz="3600" kern="10">
                      <a:ln w="3175">
                        <a:solidFill>
                          <a:srgbClr val="0033CC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latin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41123" name="WordArt 55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008" y="912"/>
                  <a:ext cx="192" cy="14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37500"/>
                    </a:avLst>
                  </a:prstTxWarp>
                </a:bodyPr>
                <a:lstStyle/>
                <a:p>
                  <a:r>
                    <a:rPr lang="en-US" sz="3600" kern="10">
                      <a:ln w="3175">
                        <a:solidFill>
                          <a:srgbClr val="0033CC"/>
                        </a:solidFill>
                        <a:round/>
                        <a:headEnd/>
                        <a:tailEnd/>
                      </a:ln>
                      <a:solidFill>
                        <a:schemeClr val="tx1"/>
                      </a:solidFill>
                      <a:cs typeface="Times New Roman" panose="02020603050405020304" pitchFamily="18" charset="0"/>
                    </a:rPr>
                    <a:t>M</a:t>
                  </a:r>
                </a:p>
              </p:txBody>
            </p:sp>
          </p:grpSp>
          <p:sp>
            <p:nvSpPr>
              <p:cNvPr id="41119" name="Line 552"/>
              <p:cNvSpPr>
                <a:spLocks noChangeShapeType="1"/>
              </p:cNvSpPr>
              <p:nvPr/>
            </p:nvSpPr>
            <p:spPr bwMode="auto">
              <a:xfrm>
                <a:off x="1872" y="2400"/>
                <a:ext cx="816" cy="81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0" name="Freeform 553"/>
              <p:cNvSpPr>
                <a:spLocks/>
              </p:cNvSpPr>
              <p:nvPr/>
            </p:nvSpPr>
            <p:spPr bwMode="auto">
              <a:xfrm rot="-2250248">
                <a:off x="2352" y="2736"/>
                <a:ext cx="192" cy="168"/>
              </a:xfrm>
              <a:custGeom>
                <a:avLst/>
                <a:gdLst>
                  <a:gd name="T0" fmla="*/ 0 w 192"/>
                  <a:gd name="T1" fmla="*/ 144 h 168"/>
                  <a:gd name="T2" fmla="*/ 144 w 192"/>
                  <a:gd name="T3" fmla="*/ 144 h 168"/>
                  <a:gd name="T4" fmla="*/ 192 w 192"/>
                  <a:gd name="T5" fmla="*/ 0 h 16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2" h="168">
                    <a:moveTo>
                      <a:pt x="0" y="144"/>
                    </a:moveTo>
                    <a:cubicBezTo>
                      <a:pt x="56" y="156"/>
                      <a:pt x="112" y="168"/>
                      <a:pt x="144" y="144"/>
                    </a:cubicBezTo>
                    <a:cubicBezTo>
                      <a:pt x="176" y="120"/>
                      <a:pt x="184" y="60"/>
                      <a:pt x="192" y="0"/>
                    </a:cubicBezTo>
                  </a:path>
                </a:pathLst>
              </a:custGeom>
              <a:noFill/>
              <a:ln w="31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1" name="WordArt 554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44" y="2880"/>
                <a:ext cx="96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sz="3600" i="1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tx1"/>
                    </a:solidFill>
                    <a:latin typeface="Symbol" panose="05050102010706020507" pitchFamily="18" charset="2"/>
                  </a:rPr>
                  <a:t>a</a:t>
                </a:r>
              </a:p>
            </p:txBody>
          </p:sp>
        </p:grpSp>
        <p:sp>
          <p:nvSpPr>
            <p:cNvPr id="41114" name="Arc 555"/>
            <p:cNvSpPr>
              <a:spLocks/>
            </p:cNvSpPr>
            <p:nvPr/>
          </p:nvSpPr>
          <p:spPr bwMode="auto">
            <a:xfrm>
              <a:off x="3240" y="1417"/>
              <a:ext cx="548" cy="245"/>
            </a:xfrm>
            <a:custGeom>
              <a:avLst/>
              <a:gdLst>
                <a:gd name="T0" fmla="*/ 0 w 21600"/>
                <a:gd name="T1" fmla="*/ 0 h 11602"/>
                <a:gd name="T2" fmla="*/ 0 w 21600"/>
                <a:gd name="T3" fmla="*/ 0 h 11602"/>
                <a:gd name="T4" fmla="*/ 0 w 21600"/>
                <a:gd name="T5" fmla="*/ 0 h 1160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1602" fill="none" extrusionOk="0">
                  <a:moveTo>
                    <a:pt x="611" y="11602"/>
                  </a:moveTo>
                  <a:cubicBezTo>
                    <a:pt x="205" y="9931"/>
                    <a:pt x="0" y="8217"/>
                    <a:pt x="0" y="6498"/>
                  </a:cubicBezTo>
                  <a:cubicBezTo>
                    <a:pt x="0" y="4293"/>
                    <a:pt x="337" y="2102"/>
                    <a:pt x="1000" y="-1"/>
                  </a:cubicBezTo>
                </a:path>
                <a:path w="21600" h="11602" stroke="0" extrusionOk="0">
                  <a:moveTo>
                    <a:pt x="611" y="11602"/>
                  </a:moveTo>
                  <a:cubicBezTo>
                    <a:pt x="205" y="9931"/>
                    <a:pt x="0" y="8217"/>
                    <a:pt x="0" y="6498"/>
                  </a:cubicBezTo>
                  <a:cubicBezTo>
                    <a:pt x="0" y="4293"/>
                    <a:pt x="337" y="2102"/>
                    <a:pt x="1000" y="-1"/>
                  </a:cubicBezTo>
                  <a:lnTo>
                    <a:pt x="21600" y="6498"/>
                  </a:lnTo>
                  <a:lnTo>
                    <a:pt x="611" y="11602"/>
                  </a:lnTo>
                  <a:close/>
                </a:path>
              </a:pathLst>
            </a:custGeom>
            <a:noFill/>
            <a:ln w="3175">
              <a:solidFill>
                <a:schemeClr val="bg2"/>
              </a:solidFill>
              <a:prstDash val="dash"/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63" name="矩形 3"/>
          <p:cNvSpPr>
            <a:spLocks noChangeArrowheads="1"/>
          </p:cNvSpPr>
          <p:nvPr/>
        </p:nvSpPr>
        <p:spPr bwMode="auto">
          <a:xfrm>
            <a:off x="3019425" y="63500"/>
            <a:ext cx="2708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分波面干涉小结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5"/>
          <p:cNvSpPr txBox="1">
            <a:spLocks noChangeArrowheads="1"/>
          </p:cNvSpPr>
          <p:nvPr/>
        </p:nvSpPr>
        <p:spPr bwMode="auto">
          <a:xfrm>
            <a:off x="2965450" y="115888"/>
            <a:ext cx="3067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</a:rPr>
              <a:t>上节内容回顾</a:t>
            </a: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250825" y="90805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0000CC"/>
                </a:solidFill>
                <a:latin typeface="Times New Roman" panose="02020603050405020304" pitchFamily="18" charset="0"/>
              </a:rPr>
              <a:t>1. </a:t>
            </a:r>
            <a:r>
              <a:rPr kumimoji="1" lang="zh-CN" altLang="en-US" sz="2800">
                <a:solidFill>
                  <a:srgbClr val="0000CC"/>
                </a:solidFill>
                <a:latin typeface="Times New Roman" panose="02020603050405020304" pitchFamily="18" charset="0"/>
              </a:rPr>
              <a:t>光程</a:t>
            </a:r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6272213" y="1497013"/>
            <a:ext cx="2628900" cy="1171575"/>
            <a:chOff x="5559152" y="3193812"/>
            <a:chExt cx="2628912" cy="1171292"/>
          </a:xfrm>
        </p:grpSpPr>
        <p:sp>
          <p:nvSpPr>
            <p:cNvPr id="34829" name="矩形 10"/>
            <p:cNvSpPr>
              <a:spLocks noChangeArrowheads="1"/>
            </p:cNvSpPr>
            <p:nvPr/>
          </p:nvSpPr>
          <p:spPr bwMode="auto">
            <a:xfrm>
              <a:off x="6218084" y="3320988"/>
              <a:ext cx="1656184" cy="6120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4830" name="Line 11"/>
            <p:cNvSpPr>
              <a:spLocks noChangeShapeType="1"/>
            </p:cNvSpPr>
            <p:nvPr/>
          </p:nvSpPr>
          <p:spPr bwMode="auto">
            <a:xfrm>
              <a:off x="5940152" y="3645024"/>
              <a:ext cx="2247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1" name="Rectangle 26"/>
            <p:cNvSpPr>
              <a:spLocks noChangeArrowheads="1"/>
            </p:cNvSpPr>
            <p:nvPr/>
          </p:nvSpPr>
          <p:spPr bwMode="auto">
            <a:xfrm>
              <a:off x="5559152" y="3306186"/>
              <a:ext cx="762000" cy="51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1" lang="en-US" altLang="zh-CN" sz="3000" i="1">
                  <a:latin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kumimoji="1" lang="en-US" altLang="zh-CN" sz="3000" i="1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o</a:t>
              </a:r>
              <a:endParaRPr kumimoji="1" lang="en-US" altLang="zh-CN" sz="3000" b="0" i="1">
                <a:latin typeface="Times New Roman" panose="02020603050405020304" pitchFamily="18" charset="0"/>
              </a:endParaRPr>
            </a:p>
          </p:txBody>
        </p:sp>
        <p:sp>
          <p:nvSpPr>
            <p:cNvPr id="34832" name="文本框 13"/>
            <p:cNvSpPr txBox="1">
              <a:spLocks noChangeArrowheads="1"/>
            </p:cNvSpPr>
            <p:nvPr/>
          </p:nvSpPr>
          <p:spPr bwMode="auto">
            <a:xfrm>
              <a:off x="6853655" y="3193812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</a:rPr>
                <a:t>n</a:t>
              </a:r>
              <a:endParaRPr lang="zh-CN" altLang="en-US" sz="2800" i="1">
                <a:latin typeface="Times New Roman" panose="02020603050405020304" pitchFamily="18" charset="0"/>
              </a:endParaRPr>
            </a:p>
          </p:txBody>
        </p:sp>
        <p:sp>
          <p:nvSpPr>
            <p:cNvPr id="34833" name="文本框 14"/>
            <p:cNvSpPr txBox="1">
              <a:spLocks noChangeArrowheads="1"/>
            </p:cNvSpPr>
            <p:nvPr/>
          </p:nvSpPr>
          <p:spPr bwMode="auto">
            <a:xfrm>
              <a:off x="6875419" y="3841884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</a:rPr>
                <a:t>L</a:t>
              </a:r>
              <a:endParaRPr lang="zh-CN" altLang="en-US" sz="2800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50825" y="1484313"/>
            <a:ext cx="57658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>
                <a:latin typeface="Times New Roman" panose="02020603050405020304" pitchFamily="18" charset="0"/>
                <a:ea typeface="楷体_GB2312"/>
                <a:cs typeface="楷体_GB2312"/>
              </a:rPr>
              <a:t>光波经过长度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/>
                <a:cs typeface="楷体_GB2312"/>
              </a:rPr>
              <a:t>L</a:t>
            </a:r>
            <a:r>
              <a:rPr kumimoji="1" lang="zh-CN" altLang="en-US" sz="2800">
                <a:latin typeface="Times New Roman" panose="02020603050405020304" pitchFamily="18" charset="0"/>
                <a:ea typeface="楷体_GB2312"/>
                <a:cs typeface="楷体_GB2312"/>
              </a:rPr>
              <a:t>，折射率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/>
                <a:cs typeface="楷体_GB2312"/>
              </a:rPr>
              <a:t>n</a:t>
            </a:r>
            <a:r>
              <a:rPr kumimoji="1" lang="zh-CN" altLang="en-US" sz="2800">
                <a:latin typeface="Times New Roman" panose="02020603050405020304" pitchFamily="18" charset="0"/>
                <a:ea typeface="楷体_GB2312"/>
                <a:cs typeface="楷体_GB2312"/>
              </a:rPr>
              <a:t>的均匀介质后，位相变化</a:t>
            </a:r>
          </a:p>
        </p:txBody>
      </p:sp>
      <p:graphicFrame>
        <p:nvGraphicFramePr>
          <p:cNvPr id="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85615"/>
              </p:ext>
            </p:extLst>
          </p:nvPr>
        </p:nvGraphicFramePr>
        <p:xfrm>
          <a:off x="859259" y="2343738"/>
          <a:ext cx="2491569" cy="814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4" name="Equation" r:id="rId3" imgW="1815840" imgH="787320" progId="Equation.DSMT4">
                  <p:embed/>
                </p:oleObj>
              </mc:Choice>
              <mc:Fallback>
                <p:oleObj name="Equation" r:id="rId3" imgW="1815840" imgH="7873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259" y="2343738"/>
                        <a:ext cx="2491569" cy="8141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704850" y="3017838"/>
            <a:ext cx="818038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楷体_GB2312"/>
                <a:cs typeface="楷体_GB2312"/>
              </a:rPr>
              <a:t>可以等效成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光在真空中传播的几何路程为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nL</a:t>
            </a:r>
            <a:r>
              <a:rPr kumimoji="1" lang="zh-CN" altLang="en-US" sz="2800">
                <a:latin typeface="Times New Roman" panose="02020603050405020304" pitchFamily="18" charset="0"/>
                <a:ea typeface="楷体_GB2312"/>
                <a:cs typeface="楷体_GB2312"/>
              </a:rPr>
              <a:t>，称作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光程</a:t>
            </a:r>
            <a:endParaRPr lang="zh-CN" altLang="en-US" sz="28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624021"/>
              </p:ext>
            </p:extLst>
          </p:nvPr>
        </p:nvGraphicFramePr>
        <p:xfrm>
          <a:off x="3540635" y="5214409"/>
          <a:ext cx="424997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5" name="Equation" r:id="rId5" imgW="4203360" imgH="787320" progId="Equation.DSMT4">
                  <p:embed/>
                </p:oleObj>
              </mc:Choice>
              <mc:Fallback>
                <p:oleObj name="Equation" r:id="rId5" imgW="4203360" imgH="7873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635" y="5214409"/>
                        <a:ext cx="424997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250825" y="5337175"/>
            <a:ext cx="5545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>
                <a:latin typeface="Times New Roman" panose="02020603050405020304" pitchFamily="18" charset="0"/>
                <a:ea typeface="楷体_GB2312"/>
                <a:cs typeface="楷体_GB2312"/>
              </a:rPr>
              <a:t>位相差与光程差</a:t>
            </a:r>
            <a:r>
              <a:rPr kumimoji="1" lang="zh-CN" altLang="en-US" sz="2800" b="0">
                <a:latin typeface="Times New Roman" panose="02020603050405020304" pitchFamily="18" charset="0"/>
                <a:ea typeface="楷体_GB2312"/>
                <a:cs typeface="楷体_GB2312"/>
              </a:rPr>
              <a:t>：</a:t>
            </a: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250825" y="6075363"/>
            <a:ext cx="75326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>
                <a:latin typeface="Times New Roman" panose="02020603050405020304" pitchFamily="18" charset="0"/>
                <a:ea typeface="楷体_GB2312"/>
                <a:cs typeface="楷体_GB2312"/>
              </a:rPr>
              <a:t>光在界面的反射：注意考虑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半波损失</a:t>
            </a: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704850" y="3937000"/>
            <a:ext cx="6313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光经过多个不同介质以后的位相变化：</a:t>
            </a:r>
          </a:p>
        </p:txBody>
      </p:sp>
      <p:graphicFrame>
        <p:nvGraphicFramePr>
          <p:cNvPr id="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810529"/>
              </p:ext>
            </p:extLst>
          </p:nvPr>
        </p:nvGraphicFramePr>
        <p:xfrm>
          <a:off x="859259" y="4427595"/>
          <a:ext cx="4803762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6" name="Equation" r:id="rId7" imgW="4076640" imgH="787320" progId="Equation.DSMT4">
                  <p:embed/>
                </p:oleObj>
              </mc:Choice>
              <mc:Fallback>
                <p:oleObj name="Equation" r:id="rId7" imgW="4076640" imgH="7873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259" y="4427595"/>
                        <a:ext cx="4803762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6" grpId="0" autoUpdateAnimBg="0"/>
      <p:bldP spid="19" grpId="0"/>
      <p:bldP spid="22" grpId="0" autoUpdateAnimBg="0"/>
      <p:bldP spid="23" grpId="0" autoUpdateAnimBg="0"/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15"/>
          <p:cNvSpPr txBox="1">
            <a:spLocks noChangeArrowheads="1"/>
          </p:cNvSpPr>
          <p:nvPr/>
        </p:nvSpPr>
        <p:spPr bwMode="auto">
          <a:xfrm>
            <a:off x="2965450" y="115888"/>
            <a:ext cx="3067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</a:rPr>
              <a:t>上节内容回顾</a:t>
            </a:r>
          </a:p>
        </p:txBody>
      </p:sp>
      <p:sp>
        <p:nvSpPr>
          <p:cNvPr id="28693" name="矩形 13"/>
          <p:cNvSpPr>
            <a:spLocks noChangeArrowheads="1"/>
          </p:cNvSpPr>
          <p:nvPr/>
        </p:nvSpPr>
        <p:spPr bwMode="auto">
          <a:xfrm>
            <a:off x="700088" y="1314450"/>
            <a:ext cx="1422400" cy="46196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CC"/>
                </a:solidFill>
                <a:latin typeface="Times New Roman" panose="02020603050405020304" pitchFamily="18" charset="0"/>
              </a:rPr>
              <a:t>光的干涉</a:t>
            </a:r>
          </a:p>
        </p:txBody>
      </p:sp>
      <p:cxnSp>
        <p:nvCxnSpPr>
          <p:cNvPr id="3" name="直接箭头连接符 2"/>
          <p:cNvCxnSpPr>
            <a:cxnSpLocks noChangeShapeType="1"/>
          </p:cNvCxnSpPr>
          <p:nvPr/>
        </p:nvCxnSpPr>
        <p:spPr bwMode="auto">
          <a:xfrm rot="5400000">
            <a:off x="1170782" y="2159794"/>
            <a:ext cx="468312" cy="0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矩形 13"/>
          <p:cNvSpPr>
            <a:spLocks noChangeArrowheads="1"/>
          </p:cNvSpPr>
          <p:nvPr/>
        </p:nvSpPr>
        <p:spPr bwMode="auto">
          <a:xfrm>
            <a:off x="536575" y="2501900"/>
            <a:ext cx="1731963" cy="46196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CC"/>
                </a:solidFill>
                <a:latin typeface="Times New Roman" panose="02020603050405020304" pitchFamily="18" charset="0"/>
              </a:rPr>
              <a:t>位相差条件</a:t>
            </a:r>
          </a:p>
        </p:txBody>
      </p:sp>
      <p:sp>
        <p:nvSpPr>
          <p:cNvPr id="39" name="矩形 13"/>
          <p:cNvSpPr>
            <a:spLocks noChangeArrowheads="1"/>
          </p:cNvSpPr>
          <p:nvPr/>
        </p:nvSpPr>
        <p:spPr bwMode="auto">
          <a:xfrm>
            <a:off x="552450" y="3654425"/>
            <a:ext cx="1731963" cy="46196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CC"/>
                </a:solidFill>
                <a:latin typeface="Times New Roman" panose="02020603050405020304" pitchFamily="18" charset="0"/>
              </a:rPr>
              <a:t>光程差条件</a:t>
            </a:r>
          </a:p>
        </p:txBody>
      </p:sp>
      <p:sp>
        <p:nvSpPr>
          <p:cNvPr id="41" name="矩形 13"/>
          <p:cNvSpPr>
            <a:spLocks noChangeArrowheads="1"/>
          </p:cNvSpPr>
          <p:nvPr/>
        </p:nvSpPr>
        <p:spPr bwMode="auto">
          <a:xfrm>
            <a:off x="687388" y="4733925"/>
            <a:ext cx="1420812" cy="46196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CC"/>
                </a:solidFill>
                <a:latin typeface="Times New Roman" panose="02020603050405020304" pitchFamily="18" charset="0"/>
              </a:rPr>
              <a:t>条纹特征</a:t>
            </a:r>
          </a:p>
        </p:txBody>
      </p:sp>
      <p:cxnSp>
        <p:nvCxnSpPr>
          <p:cNvPr id="42" name="直接箭头连接符 41"/>
          <p:cNvCxnSpPr>
            <a:cxnSpLocks noChangeShapeType="1"/>
          </p:cNvCxnSpPr>
          <p:nvPr/>
        </p:nvCxnSpPr>
        <p:spPr bwMode="auto">
          <a:xfrm rot="5400000">
            <a:off x="1181893" y="3298032"/>
            <a:ext cx="468313" cy="0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接箭头连接符 42"/>
          <p:cNvCxnSpPr>
            <a:cxnSpLocks noChangeShapeType="1"/>
          </p:cNvCxnSpPr>
          <p:nvPr/>
        </p:nvCxnSpPr>
        <p:spPr bwMode="auto">
          <a:xfrm rot="5400000">
            <a:off x="1177132" y="4426744"/>
            <a:ext cx="468312" cy="0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矩形 13"/>
          <p:cNvSpPr>
            <a:spLocks noChangeArrowheads="1"/>
          </p:cNvSpPr>
          <p:nvPr/>
        </p:nvSpPr>
        <p:spPr bwMode="auto">
          <a:xfrm>
            <a:off x="673100" y="5849938"/>
            <a:ext cx="1422400" cy="46196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CC"/>
                </a:solidFill>
                <a:latin typeface="Times New Roman" panose="02020603050405020304" pitchFamily="18" charset="0"/>
              </a:rPr>
              <a:t>动态反应</a:t>
            </a:r>
          </a:p>
        </p:txBody>
      </p:sp>
      <p:cxnSp>
        <p:nvCxnSpPr>
          <p:cNvPr id="45" name="直接箭头连接符 44"/>
          <p:cNvCxnSpPr>
            <a:cxnSpLocks noChangeShapeType="1"/>
          </p:cNvCxnSpPr>
          <p:nvPr/>
        </p:nvCxnSpPr>
        <p:spPr bwMode="auto">
          <a:xfrm rot="5400000">
            <a:off x="1163637" y="5494338"/>
            <a:ext cx="466725" cy="0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543730"/>
              </p:ext>
            </p:extLst>
          </p:nvPr>
        </p:nvGraphicFramePr>
        <p:xfrm>
          <a:off x="2228764" y="911225"/>
          <a:ext cx="3153129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4" name="Equation" r:id="rId3" imgW="1777229" imgH="393529" progId="Equation.DSMT4">
                  <p:embed/>
                </p:oleObj>
              </mc:Choice>
              <mc:Fallback>
                <p:oleObj name="Equation" r:id="rId3" imgW="1777229" imgH="393529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764" y="911225"/>
                        <a:ext cx="3153129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092376"/>
              </p:ext>
            </p:extLst>
          </p:nvPr>
        </p:nvGraphicFramePr>
        <p:xfrm>
          <a:off x="5423520" y="906862"/>
          <a:ext cx="3303038" cy="790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5" name="Equation" r:id="rId5" imgW="1790700" imgH="393700" progId="Equation.DSMT4">
                  <p:embed/>
                </p:oleObj>
              </mc:Choice>
              <mc:Fallback>
                <p:oleObj name="Equation" r:id="rId5" imgW="1790700" imgH="3937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3520" y="906862"/>
                        <a:ext cx="3303038" cy="7903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218266"/>
              </p:ext>
            </p:extLst>
          </p:nvPr>
        </p:nvGraphicFramePr>
        <p:xfrm>
          <a:off x="5601293" y="1547214"/>
          <a:ext cx="2830881" cy="739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6" name="Equation" r:id="rId7" imgW="1675673" imgH="393529" progId="Equation.DSMT4">
                  <p:embed/>
                </p:oleObj>
              </mc:Choice>
              <mc:Fallback>
                <p:oleObj name="Equation" r:id="rId7" imgW="1675673" imgH="393529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1293" y="1547214"/>
                        <a:ext cx="2830881" cy="739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582531"/>
              </p:ext>
            </p:extLst>
          </p:nvPr>
        </p:nvGraphicFramePr>
        <p:xfrm>
          <a:off x="2225675" y="1665288"/>
          <a:ext cx="3172936" cy="47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7" name="Equation" r:id="rId9" imgW="1981200" imgH="241300" progId="Equation.DSMT4">
                  <p:embed/>
                </p:oleObj>
              </mc:Choice>
              <mc:Fallback>
                <p:oleObj name="Equation" r:id="rId9" imgW="1981200" imgH="2413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1665288"/>
                        <a:ext cx="3172936" cy="478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" name="组合 12"/>
          <p:cNvGrpSpPr>
            <a:grpSpLocks/>
          </p:cNvGrpSpPr>
          <p:nvPr/>
        </p:nvGrpSpPr>
        <p:grpSpPr bwMode="auto">
          <a:xfrm>
            <a:off x="7375525" y="2540000"/>
            <a:ext cx="1547813" cy="1263650"/>
            <a:chOff x="5917059" y="806264"/>
            <a:chExt cx="2108200" cy="1498600"/>
          </a:xfrm>
        </p:grpSpPr>
        <p:sp>
          <p:nvSpPr>
            <p:cNvPr id="35875" name="Oval 11"/>
            <p:cNvSpPr>
              <a:spLocks noChangeArrowheads="1"/>
            </p:cNvSpPr>
            <p:nvPr/>
          </p:nvSpPr>
          <p:spPr bwMode="auto">
            <a:xfrm>
              <a:off x="6298059" y="1420627"/>
              <a:ext cx="152400" cy="152400"/>
            </a:xfrm>
            <a:prstGeom prst="ellipse">
              <a:avLst/>
            </a:prstGeom>
            <a:solidFill>
              <a:srgbClr val="FF2D2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5876" name="Oval 12"/>
            <p:cNvSpPr>
              <a:spLocks noChangeArrowheads="1"/>
            </p:cNvSpPr>
            <p:nvPr/>
          </p:nvSpPr>
          <p:spPr bwMode="auto">
            <a:xfrm>
              <a:off x="6374259" y="2030227"/>
              <a:ext cx="152400" cy="152400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5877" name="Line 13"/>
            <p:cNvSpPr>
              <a:spLocks noChangeShapeType="1"/>
            </p:cNvSpPr>
            <p:nvPr/>
          </p:nvSpPr>
          <p:spPr bwMode="auto">
            <a:xfrm flipV="1">
              <a:off x="6374259" y="963427"/>
              <a:ext cx="1371600" cy="533400"/>
            </a:xfrm>
            <a:prstGeom prst="line">
              <a:avLst/>
            </a:prstGeom>
            <a:noFill/>
            <a:ln w="28575">
              <a:solidFill>
                <a:srgbClr val="FF0707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8" name="Line 14"/>
            <p:cNvSpPr>
              <a:spLocks noChangeShapeType="1"/>
            </p:cNvSpPr>
            <p:nvPr/>
          </p:nvSpPr>
          <p:spPr bwMode="auto">
            <a:xfrm flipV="1">
              <a:off x="6450459" y="963427"/>
              <a:ext cx="1295400" cy="1143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5879" name="Object 15"/>
            <p:cNvGraphicFramePr>
              <a:graphicFrameLocks noChangeAspect="1"/>
            </p:cNvGraphicFramePr>
            <p:nvPr/>
          </p:nvGraphicFramePr>
          <p:xfrm>
            <a:off x="5917059" y="1177739"/>
            <a:ext cx="344488" cy="519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48" name="Equation" r:id="rId11" imgW="152334" imgH="228501" progId="Equation.DSMT4">
                    <p:embed/>
                  </p:oleObj>
                </mc:Choice>
                <mc:Fallback>
                  <p:oleObj name="Equation" r:id="rId11" imgW="152334" imgH="228501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17059" y="1177739"/>
                          <a:ext cx="344488" cy="519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0" name="Object 16"/>
            <p:cNvGraphicFramePr>
              <a:graphicFrameLocks noChangeAspect="1"/>
            </p:cNvGraphicFramePr>
            <p:nvPr/>
          </p:nvGraphicFramePr>
          <p:xfrm>
            <a:off x="5993259" y="1787339"/>
            <a:ext cx="373063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49" name="Equation" r:id="rId13" imgW="165028" imgH="228501" progId="Equation.DSMT4">
                    <p:embed/>
                  </p:oleObj>
                </mc:Choice>
                <mc:Fallback>
                  <p:oleObj name="Equation" r:id="rId13" imgW="165028" imgH="228501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93259" y="1787339"/>
                          <a:ext cx="373063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1" name="Object 17"/>
            <p:cNvGraphicFramePr>
              <a:graphicFrameLocks noChangeAspect="1"/>
            </p:cNvGraphicFramePr>
            <p:nvPr/>
          </p:nvGraphicFramePr>
          <p:xfrm>
            <a:off x="7669659" y="887227"/>
            <a:ext cx="355600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50" name="Equation" r:id="rId15" imgW="152268" imgH="164957" progId="Equation.DSMT4">
                    <p:embed/>
                  </p:oleObj>
                </mc:Choice>
                <mc:Fallback>
                  <p:oleObj name="Equation" r:id="rId15" imgW="152268" imgH="164957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69659" y="887227"/>
                          <a:ext cx="355600" cy="387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2" name="Object 18"/>
            <p:cNvGraphicFramePr>
              <a:graphicFrameLocks noChangeAspect="1"/>
            </p:cNvGraphicFramePr>
            <p:nvPr/>
          </p:nvGraphicFramePr>
          <p:xfrm>
            <a:off x="6737797" y="806264"/>
            <a:ext cx="295275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51" name="Equation" r:id="rId17" imgW="139700" imgH="228600" progId="Equation.DSMT4">
                    <p:embed/>
                  </p:oleObj>
                </mc:Choice>
                <mc:Fallback>
                  <p:oleObj name="Equation" r:id="rId17" imgW="139700" imgH="2286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37797" y="806264"/>
                          <a:ext cx="295275" cy="48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3" name="Object 19"/>
            <p:cNvGraphicFramePr>
              <a:graphicFrameLocks noChangeAspect="1"/>
            </p:cNvGraphicFramePr>
            <p:nvPr/>
          </p:nvGraphicFramePr>
          <p:xfrm>
            <a:off x="6983859" y="1542864"/>
            <a:ext cx="280988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52" name="Equation" r:id="rId19" imgW="139700" imgH="228600" progId="Equation.DSMT4">
                    <p:embed/>
                  </p:oleObj>
                </mc:Choice>
                <mc:Fallback>
                  <p:oleObj name="Equation" r:id="rId19" imgW="139700" imgH="2286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83859" y="1542864"/>
                          <a:ext cx="280988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" name="Object 54"/>
          <p:cNvGraphicFramePr>
            <a:graphicFrameLocks noChangeAspect="1"/>
          </p:cNvGraphicFramePr>
          <p:nvPr/>
        </p:nvGraphicFramePr>
        <p:xfrm>
          <a:off x="2433638" y="2487613"/>
          <a:ext cx="70326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3" name="Equation" r:id="rId21" imgW="355292" imgH="203024" progId="Equation.DSMT4">
                  <p:embed/>
                </p:oleObj>
              </mc:Choice>
              <mc:Fallback>
                <p:oleObj name="Equation" r:id="rId21" imgW="355292" imgH="203024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2487613"/>
                        <a:ext cx="703262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AutoShape 62"/>
          <p:cNvSpPr>
            <a:spLocks/>
          </p:cNvSpPr>
          <p:nvPr/>
        </p:nvSpPr>
        <p:spPr bwMode="auto">
          <a:xfrm>
            <a:off x="3197225" y="2486025"/>
            <a:ext cx="163513" cy="541338"/>
          </a:xfrm>
          <a:prstGeom prst="leftBrace">
            <a:avLst>
              <a:gd name="adj1" fmla="val 4149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62" name="Object 65"/>
          <p:cNvGraphicFramePr>
            <a:graphicFrameLocks noChangeAspect="1"/>
          </p:cNvGraphicFramePr>
          <p:nvPr/>
        </p:nvGraphicFramePr>
        <p:xfrm>
          <a:off x="3436938" y="2308225"/>
          <a:ext cx="87947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4" name="Equation" r:id="rId23" imgW="380670" imgH="177646" progId="Equation.DSMT4">
                  <p:embed/>
                </p:oleObj>
              </mc:Choice>
              <mc:Fallback>
                <p:oleObj name="Equation" r:id="rId23" imgW="380670" imgH="177646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938" y="2308225"/>
                        <a:ext cx="87947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8"/>
          <p:cNvGraphicFramePr>
            <a:graphicFrameLocks noChangeAspect="1"/>
          </p:cNvGraphicFramePr>
          <p:nvPr/>
        </p:nvGraphicFramePr>
        <p:xfrm>
          <a:off x="3400425" y="2776538"/>
          <a:ext cx="12319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5" name="Equation" r:id="rId25" imgW="710891" imgH="203112" progId="Equation.DSMT4">
                  <p:embed/>
                </p:oleObj>
              </mc:Choice>
              <mc:Fallback>
                <p:oleObj name="Equation" r:id="rId25" imgW="710891" imgH="203112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425" y="2776538"/>
                        <a:ext cx="12319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362325"/>
              </p:ext>
            </p:extLst>
          </p:nvPr>
        </p:nvGraphicFramePr>
        <p:xfrm>
          <a:off x="4479924" y="2247901"/>
          <a:ext cx="201038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6" name="Equation" r:id="rId27" imgW="1396394" imgH="266584" progId="Equation.DSMT4">
                  <p:embed/>
                </p:oleObj>
              </mc:Choice>
              <mc:Fallback>
                <p:oleObj name="Equation" r:id="rId27" imgW="1396394" imgH="266584" progId="Equation.DSMT4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924" y="2247901"/>
                        <a:ext cx="201038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692861"/>
              </p:ext>
            </p:extLst>
          </p:nvPr>
        </p:nvGraphicFramePr>
        <p:xfrm>
          <a:off x="4732338" y="2740025"/>
          <a:ext cx="1965551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7" name="Equation" r:id="rId29" imgW="1383699" imgH="266584" progId="Equation.DSMT4">
                  <p:embed/>
                </p:oleObj>
              </mc:Choice>
              <mc:Fallback>
                <p:oleObj name="Equation" r:id="rId29" imgW="1383699" imgH="266584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2338" y="2740025"/>
                        <a:ext cx="1965551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18"/>
          <p:cNvGraphicFramePr>
            <a:graphicFrameLocks noChangeAspect="1"/>
          </p:cNvGraphicFramePr>
          <p:nvPr/>
        </p:nvGraphicFramePr>
        <p:xfrm>
          <a:off x="3484563" y="3743325"/>
          <a:ext cx="65563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8" name="Equation" r:id="rId31" imgW="647700" imgH="381000" progId="Equation.DSMT4">
                  <p:embed/>
                </p:oleObj>
              </mc:Choice>
              <mc:Fallback>
                <p:oleObj name="Equation" r:id="rId31" imgW="647700" imgH="3810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563" y="3743325"/>
                        <a:ext cx="65563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AutoShape 13"/>
          <p:cNvSpPr>
            <a:spLocks/>
          </p:cNvSpPr>
          <p:nvPr/>
        </p:nvSpPr>
        <p:spPr bwMode="auto">
          <a:xfrm>
            <a:off x="4206875" y="3657600"/>
            <a:ext cx="195263" cy="557213"/>
          </a:xfrm>
          <a:prstGeom prst="leftBrace">
            <a:avLst>
              <a:gd name="adj1" fmla="val 2074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70" name="Object 20"/>
          <p:cNvGraphicFramePr>
            <a:graphicFrameLocks noChangeAspect="1"/>
          </p:cNvGraphicFramePr>
          <p:nvPr/>
        </p:nvGraphicFramePr>
        <p:xfrm>
          <a:off x="4445000" y="3930650"/>
          <a:ext cx="9445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9" name="Equation" r:id="rId33" imgW="1371600" imgH="673100" progId="Equation.DSMT4">
                  <p:embed/>
                </p:oleObj>
              </mc:Choice>
              <mc:Fallback>
                <p:oleObj name="Equation" r:id="rId33" imgW="1371600" imgH="6731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3930650"/>
                        <a:ext cx="94456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21"/>
          <p:cNvGraphicFramePr>
            <a:graphicFrameLocks noChangeAspect="1"/>
          </p:cNvGraphicFramePr>
          <p:nvPr/>
        </p:nvGraphicFramePr>
        <p:xfrm>
          <a:off x="4491038" y="3473450"/>
          <a:ext cx="44132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0" name="Equation" r:id="rId35" imgW="457002" imgH="317362" progId="Equation.DSMT4">
                  <p:embed/>
                </p:oleObj>
              </mc:Choice>
              <mc:Fallback>
                <p:oleObj name="Equation" r:id="rId35" imgW="457002" imgH="317362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038" y="3473450"/>
                        <a:ext cx="441325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Rectangle 40"/>
          <p:cNvSpPr>
            <a:spLocks noChangeArrowheads="1"/>
          </p:cNvSpPr>
          <p:nvPr/>
        </p:nvSpPr>
        <p:spPr bwMode="auto">
          <a:xfrm>
            <a:off x="5634038" y="3968750"/>
            <a:ext cx="10017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Times New Roman" panose="02020603050405020304" pitchFamily="18" charset="0"/>
              </a:rPr>
              <a:t>min</a:t>
            </a:r>
            <a:endParaRPr lang="en-US" altLang="zh-CN" sz="2400" b="0">
              <a:solidFill>
                <a:srgbClr val="0000CC"/>
              </a:solidFill>
            </a:endParaRPr>
          </a:p>
        </p:txBody>
      </p:sp>
      <p:sp>
        <p:nvSpPr>
          <p:cNvPr id="73" name="Rectangle 41"/>
          <p:cNvSpPr>
            <a:spLocks noChangeArrowheads="1"/>
          </p:cNvSpPr>
          <p:nvPr/>
        </p:nvSpPr>
        <p:spPr bwMode="auto">
          <a:xfrm>
            <a:off x="5562600" y="3424238"/>
            <a:ext cx="1008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max</a:t>
            </a:r>
            <a:endParaRPr lang="en-US" altLang="zh-CN" sz="2400" b="0">
              <a:solidFill>
                <a:srgbClr val="FF0000"/>
              </a:solidFill>
            </a:endParaRPr>
          </a:p>
        </p:txBody>
      </p:sp>
      <p:graphicFrame>
        <p:nvGraphicFramePr>
          <p:cNvPr id="75" name="Object 17"/>
          <p:cNvGraphicFramePr>
            <a:graphicFrameLocks noChangeAspect="1"/>
          </p:cNvGraphicFramePr>
          <p:nvPr/>
        </p:nvGraphicFramePr>
        <p:xfrm>
          <a:off x="2392363" y="3678238"/>
          <a:ext cx="8302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1" name="MathType 6.0 Equation" r:id="rId37" imgW="1040948" imgH="431613" progId="Equation.DSMT4">
                  <p:embed/>
                </p:oleObj>
              </mc:Choice>
              <mc:Fallback>
                <p:oleObj name="MathType 6.0 Equation" r:id="rId37" imgW="1040948" imgH="431613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3678238"/>
                        <a:ext cx="83026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235200" y="4529138"/>
            <a:ext cx="2865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双缝干涉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坐标条件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" name="文本框 76"/>
          <p:cNvSpPr txBox="1">
            <a:spLocks noChangeArrowheads="1"/>
          </p:cNvSpPr>
          <p:nvPr/>
        </p:nvSpPr>
        <p:spPr bwMode="auto">
          <a:xfrm>
            <a:off x="2235200" y="5013325"/>
            <a:ext cx="142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等倾条纹</a:t>
            </a:r>
          </a:p>
        </p:txBody>
      </p:sp>
      <p:sp>
        <p:nvSpPr>
          <p:cNvPr id="78" name="文本框 77"/>
          <p:cNvSpPr txBox="1">
            <a:spLocks noChangeArrowheads="1"/>
          </p:cNvSpPr>
          <p:nvPr/>
        </p:nvSpPr>
        <p:spPr bwMode="auto">
          <a:xfrm>
            <a:off x="3743325" y="5013325"/>
            <a:ext cx="142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等厚条纹</a:t>
            </a:r>
          </a:p>
        </p:txBody>
      </p:sp>
      <p:sp>
        <p:nvSpPr>
          <p:cNvPr id="79" name="文本框 78"/>
          <p:cNvSpPr txBox="1">
            <a:spLocks noChangeArrowheads="1"/>
          </p:cNvSpPr>
          <p:nvPr/>
        </p:nvSpPr>
        <p:spPr bwMode="auto">
          <a:xfrm>
            <a:off x="2235200" y="5886450"/>
            <a:ext cx="6681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位相变化、光程变化、光强变化等对条纹的影响</a:t>
            </a:r>
          </a:p>
        </p:txBody>
      </p:sp>
      <p:sp>
        <p:nvSpPr>
          <p:cNvPr id="35874" name="矩形 13"/>
          <p:cNvSpPr>
            <a:spLocks noChangeArrowheads="1"/>
          </p:cNvSpPr>
          <p:nvPr/>
        </p:nvSpPr>
        <p:spPr bwMode="auto">
          <a:xfrm>
            <a:off x="533400" y="671513"/>
            <a:ext cx="19859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0000CC"/>
                </a:solidFill>
                <a:latin typeface="Times New Roman" panose="02020603050405020304" pitchFamily="18" charset="0"/>
              </a:rPr>
              <a:t>2. </a:t>
            </a:r>
            <a:r>
              <a:rPr kumimoji="1" lang="zh-CN" altLang="en-US" sz="2800">
                <a:solidFill>
                  <a:srgbClr val="0000CC"/>
                </a:solidFill>
                <a:latin typeface="Times New Roman" panose="02020603050405020304" pitchFamily="18" charset="0"/>
              </a:rPr>
              <a:t>光的干涉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3" grpId="0" animBg="1"/>
      <p:bldP spid="33" grpId="0" animBg="1"/>
      <p:bldP spid="39" grpId="0" animBg="1"/>
      <p:bldP spid="41" grpId="0" animBg="1"/>
      <p:bldP spid="44" grpId="0" animBg="1"/>
      <p:bldP spid="61" grpId="0" animBg="1"/>
      <p:bldP spid="69" grpId="0" animBg="1"/>
      <p:bldP spid="72" grpId="0"/>
      <p:bldP spid="73" grpId="0"/>
      <p:bldP spid="4" grpId="0"/>
      <p:bldP spid="77" grpId="0"/>
      <p:bldP spid="78" grpId="0"/>
      <p:bldP spid="7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73" descr="C:\Documents and Settings\Administrator\Application Data\Tencent\Users\188541213\QQ\WinTemp\RichOle\E)MMI0]{[`{TDV$K%T5K@VQ.jpg">
            <a:extLst>
              <a:ext uri="{FF2B5EF4-FFF2-40B4-BE49-F238E27FC236}"/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7423303" y="2138015"/>
            <a:ext cx="2930217" cy="6825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12" name="Object 22"/>
          <p:cNvGraphicFramePr>
            <a:graphicFrameLocks noChangeAspect="1"/>
          </p:cNvGraphicFramePr>
          <p:nvPr/>
        </p:nvGraphicFramePr>
        <p:xfrm>
          <a:off x="1941513" y="3825875"/>
          <a:ext cx="51593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8" name="MathType 6.0 Equation" r:id="rId4" imgW="457200" imgH="381000" progId="Equation.DSMT4">
                  <p:embed/>
                </p:oleObj>
              </mc:Choice>
              <mc:Fallback>
                <p:oleObj name="MathType 6.0 Equation" r:id="rId4" imgW="457200" imgH="3810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3825875"/>
                        <a:ext cx="51593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4"/>
          <p:cNvGraphicFramePr>
            <a:graphicFrameLocks noChangeAspect="1"/>
          </p:cNvGraphicFramePr>
          <p:nvPr/>
        </p:nvGraphicFramePr>
        <p:xfrm>
          <a:off x="2408238" y="3810000"/>
          <a:ext cx="13716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9" name="Equation" r:id="rId6" imgW="990600" imgH="228600" progId="Equation.DSMT4">
                  <p:embed/>
                </p:oleObj>
              </mc:Choice>
              <mc:Fallback>
                <p:oleObj name="Equation" r:id="rId6" imgW="990600" imgH="2286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3810000"/>
                        <a:ext cx="13716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45"/>
          <p:cNvSpPr>
            <a:spLocks/>
          </p:cNvSpPr>
          <p:nvPr/>
        </p:nvSpPr>
        <p:spPr bwMode="auto">
          <a:xfrm>
            <a:off x="4716463" y="3702050"/>
            <a:ext cx="288925" cy="719138"/>
          </a:xfrm>
          <a:prstGeom prst="leftBrace">
            <a:avLst>
              <a:gd name="adj1" fmla="val 2074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23" name="Object 46"/>
          <p:cNvGraphicFramePr>
            <a:graphicFrameLocks noChangeAspect="1"/>
          </p:cNvGraphicFramePr>
          <p:nvPr/>
        </p:nvGraphicFramePr>
        <p:xfrm>
          <a:off x="5027613" y="4087813"/>
          <a:ext cx="120015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0" name="Equation" r:id="rId8" imgW="1371600" imgH="673100" progId="Equation.DSMT4">
                  <p:embed/>
                </p:oleObj>
              </mc:Choice>
              <mc:Fallback>
                <p:oleObj name="Equation" r:id="rId8" imgW="1371600" imgH="6731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613" y="4087813"/>
                        <a:ext cx="1200150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7"/>
          <p:cNvGraphicFramePr>
            <a:graphicFrameLocks noChangeAspect="1"/>
          </p:cNvGraphicFramePr>
          <p:nvPr/>
        </p:nvGraphicFramePr>
        <p:xfrm>
          <a:off x="5148263" y="3629025"/>
          <a:ext cx="50482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1" name="Equation" r:id="rId10" imgW="457002" imgH="317362" progId="Equation.DSMT4">
                  <p:embed/>
                </p:oleObj>
              </mc:Choice>
              <mc:Fallback>
                <p:oleObj name="Equation" r:id="rId10" imgW="457002" imgH="317362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629025"/>
                        <a:ext cx="504825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8"/>
          <p:cNvGraphicFramePr>
            <a:graphicFrameLocks noChangeAspect="1"/>
          </p:cNvGraphicFramePr>
          <p:nvPr/>
        </p:nvGraphicFramePr>
        <p:xfrm>
          <a:off x="7127875" y="3935413"/>
          <a:ext cx="169386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2" name="MathType 6.0 Equation" r:id="rId12" imgW="1459866" imgH="393529" progId="Equation.DSMT4">
                  <p:embed/>
                </p:oleObj>
              </mc:Choice>
              <mc:Fallback>
                <p:oleObj name="MathType 6.0 Equation" r:id="rId12" imgW="1459866" imgH="393529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75" y="3935413"/>
                        <a:ext cx="1693863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49"/>
          <p:cNvSpPr>
            <a:spLocks noChangeArrowheads="1"/>
          </p:cNvSpPr>
          <p:nvPr/>
        </p:nvSpPr>
        <p:spPr bwMode="auto">
          <a:xfrm>
            <a:off x="6443663" y="4205288"/>
            <a:ext cx="1512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Times New Roman" panose="02020603050405020304" pitchFamily="18" charset="0"/>
              </a:rPr>
              <a:t>min</a:t>
            </a:r>
            <a:endParaRPr lang="en-US" altLang="zh-CN" sz="2400" b="0">
              <a:solidFill>
                <a:srgbClr val="0000CC"/>
              </a:solidFill>
            </a:endParaRPr>
          </a:p>
        </p:txBody>
      </p:sp>
      <p:sp>
        <p:nvSpPr>
          <p:cNvPr id="27" name="Rectangle 50"/>
          <p:cNvSpPr>
            <a:spLocks noChangeArrowheads="1"/>
          </p:cNvSpPr>
          <p:nvPr/>
        </p:nvSpPr>
        <p:spPr bwMode="auto">
          <a:xfrm>
            <a:off x="6443663" y="3629025"/>
            <a:ext cx="1008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max</a:t>
            </a:r>
            <a:endParaRPr lang="en-US" altLang="zh-CN" sz="2400" b="0">
              <a:solidFill>
                <a:srgbClr val="FF0000"/>
              </a:solidFill>
            </a:endParaRPr>
          </a:p>
        </p:txBody>
      </p:sp>
      <p:grpSp>
        <p:nvGrpSpPr>
          <p:cNvPr id="36875" name="组合 41"/>
          <p:cNvGrpSpPr>
            <a:grpSpLocks/>
          </p:cNvGrpSpPr>
          <p:nvPr/>
        </p:nvGrpSpPr>
        <p:grpSpPr bwMode="auto">
          <a:xfrm>
            <a:off x="620713" y="839788"/>
            <a:ext cx="8097837" cy="2790825"/>
            <a:chOff x="493713" y="1033463"/>
            <a:chExt cx="8097292" cy="2790825"/>
          </a:xfrm>
        </p:grpSpPr>
        <p:sp>
          <p:nvSpPr>
            <p:cNvPr id="36890" name="Line 3"/>
            <p:cNvSpPr>
              <a:spLocks noChangeShapeType="1"/>
            </p:cNvSpPr>
            <p:nvPr/>
          </p:nvSpPr>
          <p:spPr bwMode="auto">
            <a:xfrm flipH="1">
              <a:off x="1179513" y="1508125"/>
              <a:ext cx="1587" cy="5635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1" name="Line 4"/>
            <p:cNvSpPr>
              <a:spLocks noChangeShapeType="1"/>
            </p:cNvSpPr>
            <p:nvPr/>
          </p:nvSpPr>
          <p:spPr bwMode="auto">
            <a:xfrm>
              <a:off x="1179513" y="2211388"/>
              <a:ext cx="1587" cy="774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2" name="Line 5"/>
            <p:cNvSpPr>
              <a:spLocks noChangeShapeType="1"/>
            </p:cNvSpPr>
            <p:nvPr/>
          </p:nvSpPr>
          <p:spPr bwMode="auto">
            <a:xfrm>
              <a:off x="1179513" y="3108325"/>
              <a:ext cx="1587" cy="5635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3" name="Line 6"/>
            <p:cNvSpPr>
              <a:spLocks noChangeShapeType="1"/>
            </p:cNvSpPr>
            <p:nvPr/>
          </p:nvSpPr>
          <p:spPr bwMode="auto">
            <a:xfrm>
              <a:off x="7351713" y="1147763"/>
              <a:ext cx="1587" cy="2676525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4" name="Line 7"/>
            <p:cNvSpPr>
              <a:spLocks noChangeShapeType="1"/>
            </p:cNvSpPr>
            <p:nvPr/>
          </p:nvSpPr>
          <p:spPr bwMode="auto">
            <a:xfrm>
              <a:off x="1179513" y="2141538"/>
              <a:ext cx="206375" cy="86201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5" name="Arc 9"/>
            <p:cNvSpPr>
              <a:spLocks/>
            </p:cNvSpPr>
            <p:nvPr/>
          </p:nvSpPr>
          <p:spPr bwMode="auto">
            <a:xfrm flipV="1">
              <a:off x="1179513" y="2535238"/>
              <a:ext cx="152400" cy="69850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1331857" y="2563813"/>
              <a:ext cx="6019395" cy="1587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897" name="Line 18"/>
            <p:cNvSpPr>
              <a:spLocks noChangeShapeType="1"/>
            </p:cNvSpPr>
            <p:nvPr/>
          </p:nvSpPr>
          <p:spPr bwMode="auto">
            <a:xfrm flipH="1" flipV="1">
              <a:off x="493713" y="2117725"/>
              <a:ext cx="60960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8" name="Line 19"/>
            <p:cNvSpPr>
              <a:spLocks noChangeShapeType="1"/>
            </p:cNvSpPr>
            <p:nvPr/>
          </p:nvSpPr>
          <p:spPr bwMode="auto">
            <a:xfrm flipH="1" flipV="1">
              <a:off x="493713" y="3032125"/>
              <a:ext cx="60960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9" name="Line 20"/>
            <p:cNvSpPr>
              <a:spLocks noChangeShapeType="1"/>
            </p:cNvSpPr>
            <p:nvPr/>
          </p:nvSpPr>
          <p:spPr bwMode="auto">
            <a:xfrm>
              <a:off x="792163" y="2106613"/>
              <a:ext cx="0" cy="925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0" name="Rectangle 28"/>
            <p:cNvSpPr>
              <a:spLocks noChangeArrowheads="1"/>
            </p:cNvSpPr>
            <p:nvPr/>
          </p:nvSpPr>
          <p:spPr bwMode="auto">
            <a:xfrm>
              <a:off x="7181305" y="2339975"/>
              <a:ext cx="14097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零级明纹</a:t>
              </a:r>
            </a:p>
          </p:txBody>
        </p:sp>
        <p:grpSp>
          <p:nvGrpSpPr>
            <p:cNvPr id="36901" name="Group 29"/>
            <p:cNvGrpSpPr>
              <a:grpSpLocks/>
            </p:cNvGrpSpPr>
            <p:nvPr/>
          </p:nvGrpSpPr>
          <p:grpSpPr bwMode="auto">
            <a:xfrm>
              <a:off x="1179513" y="1301750"/>
              <a:ext cx="6172200" cy="1760538"/>
              <a:chOff x="576" y="672"/>
              <a:chExt cx="3888" cy="1200"/>
            </a:xfrm>
          </p:grpSpPr>
          <p:sp>
            <p:nvSpPr>
              <p:cNvPr id="36916" name="Line 30"/>
              <p:cNvSpPr>
                <a:spLocks noChangeShapeType="1"/>
              </p:cNvSpPr>
              <p:nvPr/>
            </p:nvSpPr>
            <p:spPr bwMode="auto">
              <a:xfrm flipV="1">
                <a:off x="576" y="672"/>
                <a:ext cx="3888" cy="576"/>
              </a:xfrm>
              <a:prstGeom prst="line">
                <a:avLst/>
              </a:prstGeom>
              <a:noFill/>
              <a:ln w="38100">
                <a:solidFill>
                  <a:srgbClr val="92D05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7" name="Line 31"/>
              <p:cNvSpPr>
                <a:spLocks noChangeShapeType="1"/>
              </p:cNvSpPr>
              <p:nvPr/>
            </p:nvSpPr>
            <p:spPr bwMode="auto">
              <a:xfrm flipV="1">
                <a:off x="576" y="720"/>
                <a:ext cx="3888" cy="1152"/>
              </a:xfrm>
              <a:prstGeom prst="line">
                <a:avLst/>
              </a:prstGeom>
              <a:noFill/>
              <a:ln w="38100">
                <a:solidFill>
                  <a:srgbClr val="92D05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902" name="Group 35"/>
            <p:cNvGrpSpPr>
              <a:grpSpLocks/>
            </p:cNvGrpSpPr>
            <p:nvPr/>
          </p:nvGrpSpPr>
          <p:grpSpPr bwMode="auto">
            <a:xfrm>
              <a:off x="1179513" y="3370263"/>
              <a:ext cx="6172200" cy="311150"/>
              <a:chOff x="576" y="2051"/>
              <a:chExt cx="3888" cy="212"/>
            </a:xfrm>
          </p:grpSpPr>
          <p:graphicFrame>
            <p:nvGraphicFramePr>
              <p:cNvPr id="36913" name="Object 36"/>
              <p:cNvGraphicFramePr>
                <a:graphicFrameLocks noChangeAspect="1"/>
              </p:cNvGraphicFramePr>
              <p:nvPr/>
            </p:nvGraphicFramePr>
            <p:xfrm>
              <a:off x="1966" y="2051"/>
              <a:ext cx="725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43" name="Equation" r:id="rId14" imgW="1091726" imgH="317362" progId="Equation.DSMT4">
                      <p:embed/>
                    </p:oleObj>
                  </mc:Choice>
                  <mc:Fallback>
                    <p:oleObj name="Equation" r:id="rId14" imgW="1091726" imgH="317362" progId="Equation.DSMT4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6" y="2051"/>
                            <a:ext cx="725" cy="2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914" name="Line 37"/>
              <p:cNvSpPr>
                <a:spLocks noChangeShapeType="1"/>
              </p:cNvSpPr>
              <p:nvPr/>
            </p:nvSpPr>
            <p:spPr bwMode="auto">
              <a:xfrm flipH="1">
                <a:off x="576" y="2160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5" name="Line 38"/>
              <p:cNvSpPr>
                <a:spLocks noChangeShapeType="1"/>
              </p:cNvSpPr>
              <p:nvPr/>
            </p:nvSpPr>
            <p:spPr bwMode="auto">
              <a:xfrm>
                <a:off x="2784" y="2160"/>
                <a:ext cx="16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03" name="组合 45"/>
            <p:cNvGrpSpPr>
              <a:grpSpLocks/>
            </p:cNvGrpSpPr>
            <p:nvPr/>
          </p:nvGrpSpPr>
          <p:grpSpPr bwMode="auto">
            <a:xfrm>
              <a:off x="701675" y="1665288"/>
              <a:ext cx="547688" cy="1739900"/>
              <a:chOff x="701622" y="1664743"/>
              <a:chExt cx="547695" cy="1739782"/>
            </a:xfrm>
          </p:grpSpPr>
          <p:sp>
            <p:nvSpPr>
              <p:cNvPr id="36911" name="TextBox 43"/>
              <p:cNvSpPr txBox="1">
                <a:spLocks noChangeArrowheads="1"/>
              </p:cNvSpPr>
              <p:nvPr/>
            </p:nvSpPr>
            <p:spPr bwMode="auto">
              <a:xfrm>
                <a:off x="738135" y="1664743"/>
                <a:ext cx="51118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912" name="TextBox 44"/>
              <p:cNvSpPr txBox="1">
                <a:spLocks noChangeArrowheads="1"/>
              </p:cNvSpPr>
              <p:nvPr/>
            </p:nvSpPr>
            <p:spPr bwMode="auto">
              <a:xfrm>
                <a:off x="701622" y="2881305"/>
                <a:ext cx="51118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6904" name="TextBox 46"/>
            <p:cNvSpPr txBox="1">
              <a:spLocks noChangeArrowheads="1"/>
            </p:cNvSpPr>
            <p:nvPr/>
          </p:nvSpPr>
          <p:spPr bwMode="auto">
            <a:xfrm>
              <a:off x="4645025" y="1055688"/>
              <a:ext cx="5111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905" name="TextBox 47"/>
            <p:cNvSpPr txBox="1">
              <a:spLocks noChangeArrowheads="1"/>
            </p:cNvSpPr>
            <p:nvPr/>
          </p:nvSpPr>
          <p:spPr bwMode="auto">
            <a:xfrm>
              <a:off x="4827588" y="2005013"/>
              <a:ext cx="5111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906" name="TextBox 48"/>
            <p:cNvSpPr txBox="1">
              <a:spLocks noChangeArrowheads="1"/>
            </p:cNvSpPr>
            <p:nvPr/>
          </p:nvSpPr>
          <p:spPr bwMode="auto">
            <a:xfrm>
              <a:off x="6872288" y="2576513"/>
              <a:ext cx="401637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907" name="TextBox 49"/>
            <p:cNvSpPr txBox="1">
              <a:spLocks noChangeArrowheads="1"/>
            </p:cNvSpPr>
            <p:nvPr/>
          </p:nvSpPr>
          <p:spPr bwMode="auto">
            <a:xfrm>
              <a:off x="7302500" y="1033463"/>
              <a:ext cx="40163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908" name="TextBox 50"/>
            <p:cNvSpPr txBox="1">
              <a:spLocks noChangeArrowheads="1"/>
            </p:cNvSpPr>
            <p:nvPr/>
          </p:nvSpPr>
          <p:spPr bwMode="auto">
            <a:xfrm>
              <a:off x="738188" y="2235200"/>
              <a:ext cx="40322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909" name="TextBox 51"/>
            <p:cNvSpPr txBox="1">
              <a:spLocks noChangeArrowheads="1"/>
            </p:cNvSpPr>
            <p:nvPr/>
          </p:nvSpPr>
          <p:spPr bwMode="auto">
            <a:xfrm>
              <a:off x="1403350" y="2889250"/>
              <a:ext cx="40163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910" name="TextBox 52"/>
            <p:cNvSpPr txBox="1">
              <a:spLocks noChangeArrowheads="1"/>
            </p:cNvSpPr>
            <p:nvPr/>
          </p:nvSpPr>
          <p:spPr bwMode="auto">
            <a:xfrm>
              <a:off x="1079500" y="2528888"/>
              <a:ext cx="40163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l-GR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9" name="Object 34"/>
          <p:cNvGraphicFramePr>
            <a:graphicFrameLocks noChangeAspect="1"/>
          </p:cNvGraphicFramePr>
          <p:nvPr/>
        </p:nvGraphicFramePr>
        <p:xfrm>
          <a:off x="3798888" y="3573463"/>
          <a:ext cx="84455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4" name="MathType 6.0 Equation" r:id="rId16" imgW="609600" imgH="558800" progId="Equation.DSMT4">
                  <p:embed/>
                </p:oleObj>
              </mc:Choice>
              <mc:Fallback>
                <p:oleObj name="MathType 6.0 Equation" r:id="rId16" imgW="609600" imgH="5588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8" y="3573463"/>
                        <a:ext cx="84455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770063" y="4418013"/>
            <a:ext cx="16652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D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 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</a:p>
        </p:txBody>
      </p:sp>
      <p:graphicFrame>
        <p:nvGraphicFramePr>
          <p:cNvPr id="41" name="Object 60"/>
          <p:cNvGraphicFramePr>
            <a:graphicFrameLocks noChangeAspect="1"/>
          </p:cNvGraphicFramePr>
          <p:nvPr/>
        </p:nvGraphicFramePr>
        <p:xfrm>
          <a:off x="1863725" y="5045075"/>
          <a:ext cx="31432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5" name="Equation" r:id="rId18" imgW="2692400" imgH="596900" progId="Equation.DSMT4">
                  <p:embed/>
                </p:oleObj>
              </mc:Choice>
              <mc:Fallback>
                <p:oleObj name="Equation" r:id="rId18" imgW="2692400" imgH="5969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5045075"/>
                        <a:ext cx="314325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320675" y="3779838"/>
            <a:ext cx="1730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CC"/>
                </a:solidFill>
                <a:latin typeface="Times New Roman" panose="02020603050405020304" pitchFamily="18" charset="0"/>
              </a:rPr>
              <a:t>光程差条件</a:t>
            </a: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325438" y="4462463"/>
            <a:ext cx="1422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CC"/>
                </a:solidFill>
                <a:latin typeface="Times New Roman" panose="02020603050405020304" pitchFamily="18" charset="0"/>
              </a:rPr>
              <a:t>条纹间距</a:t>
            </a: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366713" y="5116513"/>
            <a:ext cx="14208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CC"/>
                </a:solidFill>
                <a:latin typeface="Times New Roman" panose="02020603050405020304" pitchFamily="18" charset="0"/>
              </a:rPr>
              <a:t>光强分布</a:t>
            </a: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382588" y="5781675"/>
            <a:ext cx="8485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CC"/>
                </a:solidFill>
                <a:latin typeface="Times New Roman" panose="02020603050405020304" pitchFamily="18" charset="0"/>
              </a:rPr>
              <a:t>动态反应：</a:t>
            </a:r>
            <a:r>
              <a:rPr kumimoji="1" lang="zh-CN" altLang="en-US" sz="2400">
                <a:latin typeface="Times New Roman" panose="02020603050405020304" pitchFamily="18" charset="0"/>
              </a:rPr>
              <a:t>缝加宽，缝间距</a:t>
            </a:r>
            <a:r>
              <a:rPr kumimoji="1" lang="en-US" altLang="zh-CN" sz="2400">
                <a:latin typeface="Times New Roman" panose="02020603050405020304" pitchFamily="18" charset="0"/>
              </a:rPr>
              <a:t>d</a:t>
            </a:r>
            <a:r>
              <a:rPr kumimoji="1" lang="zh-CN" altLang="en-US" sz="2400">
                <a:latin typeface="Times New Roman" panose="02020603050405020304" pitchFamily="18" charset="0"/>
              </a:rPr>
              <a:t>变化，光源强度</a:t>
            </a:r>
            <a:r>
              <a:rPr kumimoji="1" lang="en-US" altLang="zh-CN" sz="2400">
                <a:latin typeface="Times New Roman" panose="02020603050405020304" pitchFamily="18" charset="0"/>
              </a:rPr>
              <a:t>/</a:t>
            </a:r>
            <a:r>
              <a:rPr kumimoji="1" lang="zh-CN" altLang="en-US" sz="2400">
                <a:latin typeface="Times New Roman" panose="02020603050405020304" pitchFamily="18" charset="0"/>
              </a:rPr>
              <a:t>位置变化。。。</a:t>
            </a:r>
          </a:p>
        </p:txBody>
      </p:sp>
      <p:sp>
        <p:nvSpPr>
          <p:cNvPr id="36883" name="TextBox 15"/>
          <p:cNvSpPr txBox="1">
            <a:spLocks noChangeArrowheads="1"/>
          </p:cNvSpPr>
          <p:nvPr/>
        </p:nvSpPr>
        <p:spPr bwMode="auto">
          <a:xfrm>
            <a:off x="2965450" y="115888"/>
            <a:ext cx="3067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</a:rPr>
              <a:t>上节内容回顾</a:t>
            </a:r>
          </a:p>
        </p:txBody>
      </p:sp>
      <p:sp>
        <p:nvSpPr>
          <p:cNvPr id="36884" name="矩形 47"/>
          <p:cNvSpPr>
            <a:spLocks noChangeArrowheads="1"/>
          </p:cNvSpPr>
          <p:nvPr/>
        </p:nvSpPr>
        <p:spPr bwMode="auto">
          <a:xfrm>
            <a:off x="388938" y="684213"/>
            <a:ext cx="27082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0000CC"/>
                </a:solidFill>
                <a:latin typeface="Times New Roman" panose="02020603050405020304" pitchFamily="18" charset="0"/>
              </a:rPr>
              <a:t>3. </a:t>
            </a:r>
            <a:r>
              <a:rPr kumimoji="1" lang="zh-CN" altLang="en-US" sz="2800">
                <a:solidFill>
                  <a:srgbClr val="0000CC"/>
                </a:solidFill>
                <a:latin typeface="Times New Roman" panose="02020603050405020304" pitchFamily="18" charset="0"/>
              </a:rPr>
              <a:t>杨氏双缝干涉</a:t>
            </a:r>
          </a:p>
        </p:txBody>
      </p: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366713" y="6273800"/>
            <a:ext cx="1565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CC"/>
                </a:solidFill>
                <a:latin typeface="Times New Roman" panose="02020603050405020304" pitchFamily="18" charset="0"/>
              </a:rPr>
              <a:t>在介质中：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50" name="Object 22"/>
          <p:cNvGraphicFramePr>
            <a:graphicFrameLocks noChangeAspect="1"/>
          </p:cNvGraphicFramePr>
          <p:nvPr/>
        </p:nvGraphicFramePr>
        <p:xfrm>
          <a:off x="2052638" y="6308725"/>
          <a:ext cx="51593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6" name="MathType 6.0 Equation" r:id="rId20" imgW="457200" imgH="381000" progId="Equation.DSMT4">
                  <p:embed/>
                </p:oleObj>
              </mc:Choice>
              <mc:Fallback>
                <p:oleObj name="MathType 6.0 Equation" r:id="rId20" imgW="457200" imgH="3810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6308725"/>
                        <a:ext cx="51593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34"/>
          <p:cNvGraphicFramePr>
            <a:graphicFrameLocks noChangeAspect="1"/>
          </p:cNvGraphicFramePr>
          <p:nvPr/>
        </p:nvGraphicFramePr>
        <p:xfrm>
          <a:off x="2568575" y="6273800"/>
          <a:ext cx="15652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7" name="MathType 6.0 Equation" r:id="rId21" imgW="1130040" imgH="228600" progId="Equation.DSMT4">
                  <p:embed/>
                </p:oleObj>
              </mc:Choice>
              <mc:Fallback>
                <p:oleObj name="MathType 6.0 Equation" r:id="rId21" imgW="1130040" imgH="2286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6273800"/>
                        <a:ext cx="156527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34"/>
          <p:cNvGraphicFramePr>
            <a:graphicFrameLocks noChangeAspect="1"/>
          </p:cNvGraphicFramePr>
          <p:nvPr/>
        </p:nvGraphicFramePr>
        <p:xfrm>
          <a:off x="4162425" y="6092825"/>
          <a:ext cx="668338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8" name="MathType 6.0 Equation" r:id="rId23" imgW="558720" imgH="558720" progId="Equation.DSMT4">
                  <p:embed/>
                </p:oleObj>
              </mc:Choice>
              <mc:Fallback>
                <p:oleObj name="MathType 6.0 Equation" r:id="rId23" imgW="558720" imgH="55872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425" y="6092825"/>
                        <a:ext cx="668338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5273675" y="6235700"/>
            <a:ext cx="1866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D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 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/>
      <p:bldP spid="27" grpId="0"/>
      <p:bldP spid="40" grpId="0"/>
      <p:bldP spid="43" grpId="0"/>
      <p:bldP spid="44" grpId="0"/>
      <p:bldP spid="45" grpId="0"/>
      <p:bldP spid="46" grpId="0"/>
      <p:bldP spid="49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50825" y="333375"/>
            <a:ext cx="649288" cy="5915025"/>
          </a:xfrm>
          <a:prstGeom prst="rect">
            <a:avLst/>
          </a:prstGeom>
          <a:solidFill>
            <a:srgbClr val="FFFFCC"/>
          </a:solidFill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70000"/>
              </a:lnSpc>
              <a:spcBef>
                <a:spcPct val="6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光现象研究发展史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042988" y="130175"/>
            <a:ext cx="7777162" cy="652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0000CC"/>
                </a:solidFill>
                <a:latin typeface="Times New Roman" panose="02020603050405020304" pitchFamily="18" charset="0"/>
              </a:rPr>
              <a:t>公元前</a:t>
            </a: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</a:rPr>
              <a:t>400</a:t>
            </a:r>
            <a:r>
              <a:rPr lang="zh-CN" altLang="en-US" sz="2200">
                <a:solidFill>
                  <a:srgbClr val="0000CC"/>
                </a:solidFill>
                <a:latin typeface="Times New Roman" panose="02020603050405020304" pitchFamily="18" charset="0"/>
              </a:rPr>
              <a:t>年 </a:t>
            </a:r>
            <a:r>
              <a:rPr lang="en-US" altLang="zh-CN" sz="2200">
                <a:latin typeface="Times New Roman" panose="02020603050405020304" pitchFamily="18" charset="0"/>
              </a:rPr>
              <a:t>《</a:t>
            </a:r>
            <a:r>
              <a:rPr lang="zh-CN" altLang="en-US" sz="2200">
                <a:latin typeface="Times New Roman" panose="02020603050405020304" pitchFamily="18" charset="0"/>
              </a:rPr>
              <a:t>墨经</a:t>
            </a:r>
            <a:r>
              <a:rPr lang="en-US" altLang="zh-CN" sz="2200">
                <a:latin typeface="Times New Roman" panose="02020603050405020304" pitchFamily="18" charset="0"/>
              </a:rPr>
              <a:t>》</a:t>
            </a:r>
            <a:r>
              <a:rPr lang="zh-CN" altLang="en-US" sz="2200">
                <a:latin typeface="Times New Roman" panose="02020603050405020304" pitchFamily="18" charset="0"/>
              </a:rPr>
              <a:t>：  光的几何性质记录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0000CC"/>
                </a:solidFill>
                <a:latin typeface="Times New Roman" panose="02020603050405020304" pitchFamily="18" charset="0"/>
              </a:rPr>
              <a:t>公元前</a:t>
            </a: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</a:rPr>
              <a:t>300~400</a:t>
            </a:r>
            <a:r>
              <a:rPr lang="zh-CN" altLang="en-US" sz="2200">
                <a:solidFill>
                  <a:srgbClr val="0000CC"/>
                </a:solidFill>
                <a:latin typeface="Times New Roman" panose="02020603050405020304" pitchFamily="18" charset="0"/>
              </a:rPr>
              <a:t>年  </a:t>
            </a:r>
            <a:r>
              <a:rPr lang="zh-CN" altLang="en-US" sz="2200">
                <a:latin typeface="Times New Roman" panose="02020603050405020304" pitchFamily="18" charset="0"/>
              </a:rPr>
              <a:t>欧几里德：  光的直线传播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200">
                <a:latin typeface="Times New Roman" panose="02020603050405020304" pitchFamily="18" charset="0"/>
              </a:rPr>
              <a:t>        开普勒（德）：光照、光疏密性质、全反射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</a:rPr>
              <a:t>1621</a:t>
            </a:r>
            <a:r>
              <a:rPr lang="zh-CN" altLang="en-US" sz="2200">
                <a:solidFill>
                  <a:srgbClr val="0000CC"/>
                </a:solidFill>
                <a:latin typeface="Times New Roman" panose="02020603050405020304" pitchFamily="18" charset="0"/>
              </a:rPr>
              <a:t>年 </a:t>
            </a:r>
            <a:r>
              <a:rPr lang="zh-CN" altLang="en-US" sz="2200">
                <a:latin typeface="Times New Roman" panose="02020603050405020304" pitchFamily="18" charset="0"/>
              </a:rPr>
              <a:t>斯涅尔（荷）：折射定律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</a:rPr>
              <a:t>1655</a:t>
            </a:r>
            <a:r>
              <a:rPr lang="zh-CN" altLang="en-US" sz="2200">
                <a:solidFill>
                  <a:srgbClr val="0000CC"/>
                </a:solidFill>
                <a:latin typeface="Times New Roman" panose="02020603050405020304" pitchFamily="18" charset="0"/>
              </a:rPr>
              <a:t>年 </a:t>
            </a:r>
            <a:r>
              <a:rPr lang="zh-CN" altLang="en-US" sz="2200">
                <a:latin typeface="Times New Roman" panose="02020603050405020304" pitchFamily="18" charset="0"/>
              </a:rPr>
              <a:t>格拉马蒂（意）：衍射、薄膜干涉现象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200">
                <a:latin typeface="Times New Roman" panose="02020603050405020304" pitchFamily="18" charset="0"/>
              </a:rPr>
              <a:t>        牛顿：总结提出光的粒子说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200">
                <a:latin typeface="Times New Roman" panose="02020603050405020304" pitchFamily="18" charset="0"/>
              </a:rPr>
              <a:t>        惠更斯（荷）：同期提出光的波动学说。（以太介质）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</a:rPr>
              <a:t>1801</a:t>
            </a:r>
            <a:r>
              <a:rPr lang="zh-CN" altLang="en-US" sz="2200">
                <a:solidFill>
                  <a:srgbClr val="0000CC"/>
                </a:solidFill>
                <a:latin typeface="Times New Roman" panose="02020603050405020304" pitchFamily="18" charset="0"/>
              </a:rPr>
              <a:t>年</a:t>
            </a:r>
            <a:r>
              <a:rPr lang="zh-CN" altLang="en-US" sz="2200">
                <a:latin typeface="Times New Roman" panose="02020603050405020304" pitchFamily="18" charset="0"/>
              </a:rPr>
              <a:t> 托马斯</a:t>
            </a:r>
            <a:r>
              <a:rPr lang="zh-CN" altLang="en-US" sz="220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zh-CN" altLang="en-US" sz="2200">
                <a:latin typeface="Times New Roman" panose="02020603050405020304" pitchFamily="18" charset="0"/>
              </a:rPr>
              <a:t>杨（英）：杨氏双缝干涉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</a:rPr>
              <a:t>1808</a:t>
            </a:r>
            <a:r>
              <a:rPr lang="zh-CN" altLang="en-US" sz="2200">
                <a:solidFill>
                  <a:srgbClr val="0000CC"/>
                </a:solidFill>
                <a:latin typeface="Times New Roman" panose="02020603050405020304" pitchFamily="18" charset="0"/>
              </a:rPr>
              <a:t>年</a:t>
            </a:r>
            <a:r>
              <a:rPr lang="zh-CN" altLang="en-US" sz="2200">
                <a:latin typeface="Times New Roman" panose="02020603050405020304" pitchFamily="18" charset="0"/>
              </a:rPr>
              <a:t> 马吕斯（法）：光的偏振（光是横波）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</a:rPr>
              <a:t>1811</a:t>
            </a:r>
            <a:r>
              <a:rPr lang="zh-CN" altLang="en-US" sz="2200">
                <a:solidFill>
                  <a:srgbClr val="0000CC"/>
                </a:solidFill>
                <a:latin typeface="Times New Roman" panose="02020603050405020304" pitchFamily="18" charset="0"/>
              </a:rPr>
              <a:t>年</a:t>
            </a:r>
            <a:r>
              <a:rPr lang="zh-CN" altLang="en-US" sz="2200">
                <a:latin typeface="Times New Roman" panose="02020603050405020304" pitchFamily="18" charset="0"/>
              </a:rPr>
              <a:t> 布儒斯特（英）：双轴晶体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</a:rPr>
              <a:t>1818</a:t>
            </a:r>
            <a:r>
              <a:rPr lang="zh-CN" altLang="en-US" sz="2200">
                <a:solidFill>
                  <a:srgbClr val="0000CC"/>
                </a:solidFill>
                <a:latin typeface="Times New Roman" panose="02020603050405020304" pitchFamily="18" charset="0"/>
              </a:rPr>
              <a:t>年</a:t>
            </a:r>
            <a:r>
              <a:rPr lang="zh-CN" altLang="en-US" sz="2200">
                <a:latin typeface="Times New Roman" panose="02020603050405020304" pitchFamily="18" charset="0"/>
              </a:rPr>
              <a:t> 菲涅尔（法）：惠更斯</a:t>
            </a:r>
            <a:r>
              <a:rPr lang="en-US" altLang="zh-CN" sz="2200">
                <a:latin typeface="Times New Roman" panose="02020603050405020304" pitchFamily="18" charset="0"/>
              </a:rPr>
              <a:t>—</a:t>
            </a:r>
            <a:r>
              <a:rPr lang="zh-CN" altLang="en-US" sz="2200">
                <a:latin typeface="Times New Roman" panose="02020603050405020304" pitchFamily="18" charset="0"/>
              </a:rPr>
              <a:t>菲涅尔原理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0000CC"/>
                </a:solidFill>
                <a:latin typeface="Times New Roman" panose="02020603050405020304" pitchFamily="18" charset="0"/>
              </a:rPr>
              <a:t>同   期</a:t>
            </a:r>
            <a:r>
              <a:rPr lang="zh-CN" altLang="en-US" sz="2200">
                <a:latin typeface="Times New Roman" panose="02020603050405020304" pitchFamily="18" charset="0"/>
              </a:rPr>
              <a:t>   洛埃：洛埃镜实验 半波损失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200">
                <a:latin typeface="Times New Roman" panose="02020603050405020304" pitchFamily="18" charset="0"/>
              </a:rPr>
              <a:t>             </a:t>
            </a:r>
            <a:r>
              <a:rPr lang="en-US" altLang="zh-CN" sz="2200">
                <a:latin typeface="Times New Roman" panose="02020603050405020304" pitchFamily="18" charset="0"/>
              </a:rPr>
              <a:t>—&gt; </a:t>
            </a:r>
            <a:r>
              <a:rPr lang="zh-CN" altLang="en-US" sz="2200">
                <a:latin typeface="Times New Roman" panose="02020603050405020304" pitchFamily="18" charset="0"/>
              </a:rPr>
              <a:t>为波动说奠定基础。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</a:rPr>
              <a:t>1849~62</a:t>
            </a:r>
            <a:r>
              <a:rPr lang="zh-CN" altLang="en-US" sz="2200">
                <a:solidFill>
                  <a:srgbClr val="0000CC"/>
                </a:solidFill>
                <a:latin typeface="Times New Roman" panose="02020603050405020304" pitchFamily="18" charset="0"/>
              </a:rPr>
              <a:t>年</a:t>
            </a:r>
            <a:r>
              <a:rPr lang="zh-CN" altLang="en-US" sz="2200">
                <a:latin typeface="Times New Roman" panose="02020603050405020304" pitchFamily="18" charset="0"/>
              </a:rPr>
              <a:t> 菲索和傅科（法）光速测量：</a:t>
            </a:r>
            <a:r>
              <a:rPr lang="en-US" altLang="zh-CN" sz="2200">
                <a:latin typeface="Times New Roman" panose="02020603050405020304" pitchFamily="18" charset="0"/>
              </a:rPr>
              <a:t>—&gt; </a:t>
            </a:r>
            <a:r>
              <a:rPr lang="zh-CN" altLang="en-US" sz="2200">
                <a:latin typeface="Times New Roman" panose="02020603050405020304" pitchFamily="18" charset="0"/>
              </a:rPr>
              <a:t>证实波动说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</a:rPr>
              <a:t>1872</a:t>
            </a:r>
            <a:r>
              <a:rPr lang="zh-CN" altLang="en-US" sz="2200">
                <a:solidFill>
                  <a:srgbClr val="0000CC"/>
                </a:solidFill>
                <a:latin typeface="Times New Roman" panose="02020603050405020304" pitchFamily="18" charset="0"/>
              </a:rPr>
              <a:t>年</a:t>
            </a:r>
            <a:r>
              <a:rPr lang="zh-CN" altLang="en-US" sz="2200">
                <a:latin typeface="Times New Roman" panose="02020603050405020304" pitchFamily="18" charset="0"/>
              </a:rPr>
              <a:t> 迈克尔逊和莫雷（美）：以太寻找实验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</a:rPr>
              <a:t>1872</a:t>
            </a:r>
            <a:r>
              <a:rPr lang="zh-CN" altLang="en-US" sz="2200">
                <a:solidFill>
                  <a:srgbClr val="0000CC"/>
                </a:solidFill>
                <a:latin typeface="Times New Roman" panose="02020603050405020304" pitchFamily="18" charset="0"/>
              </a:rPr>
              <a:t>年</a:t>
            </a:r>
            <a:r>
              <a:rPr lang="zh-CN" altLang="en-US" sz="2200">
                <a:latin typeface="Times New Roman" panose="02020603050405020304" pitchFamily="18" charset="0"/>
              </a:rPr>
              <a:t> 麦克斯韦：建立</a:t>
            </a:r>
            <a:r>
              <a:rPr lang="en-US" altLang="zh-CN" sz="2200">
                <a:latin typeface="Times New Roman" panose="02020603050405020304" pitchFamily="18" charset="0"/>
              </a:rPr>
              <a:t>Maxwell</a:t>
            </a:r>
            <a:r>
              <a:rPr lang="zh-CN" altLang="en-US" sz="2200">
                <a:latin typeface="Times New Roman" panose="02020603050405020304" pitchFamily="18" charset="0"/>
              </a:rPr>
              <a:t>方程，光速，光是电磁波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</a:rPr>
              <a:t>1886</a:t>
            </a:r>
            <a:r>
              <a:rPr lang="zh-CN" altLang="en-US" sz="2200">
                <a:solidFill>
                  <a:srgbClr val="0000CC"/>
                </a:solidFill>
                <a:latin typeface="Times New Roman" panose="02020603050405020304" pitchFamily="18" charset="0"/>
              </a:rPr>
              <a:t>年</a:t>
            </a:r>
            <a:r>
              <a:rPr lang="zh-CN" altLang="en-US" sz="2200">
                <a:latin typeface="Times New Roman" panose="02020603050405020304" pitchFamily="18" charset="0"/>
              </a:rPr>
              <a:t> 赫兹（德）：证实电磁波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CC"/>
                </a:solidFill>
                <a:latin typeface="Times New Roman" panose="02020603050405020304" pitchFamily="18" charset="0"/>
              </a:rPr>
              <a:t>1905</a:t>
            </a:r>
            <a:r>
              <a:rPr lang="zh-CN" altLang="en-US" sz="2200">
                <a:solidFill>
                  <a:srgbClr val="0000CC"/>
                </a:solidFill>
                <a:latin typeface="Times New Roman" panose="02020603050405020304" pitchFamily="18" charset="0"/>
              </a:rPr>
              <a:t>年</a:t>
            </a:r>
            <a:r>
              <a:rPr lang="zh-CN" altLang="en-US" sz="2200">
                <a:latin typeface="Times New Roman" panose="02020603050405020304" pitchFamily="18" charset="0"/>
              </a:rPr>
              <a:t> 爱因斯坦：光的量子学说 </a:t>
            </a:r>
            <a:r>
              <a:rPr lang="en-US" altLang="zh-CN" sz="2200">
                <a:latin typeface="Times New Roman" panose="02020603050405020304" pitchFamily="18" charset="0"/>
              </a:rPr>
              <a:t>—&gt; </a:t>
            </a:r>
            <a:r>
              <a:rPr lang="zh-CN" altLang="en-US" sz="2200">
                <a:latin typeface="Times New Roman" panose="02020603050405020304" pitchFamily="18" charset="0"/>
              </a:rPr>
              <a:t>光的粒子性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200">
                <a:latin typeface="Times New Roman" panose="02020603050405020304" pitchFamily="18" charset="0"/>
              </a:rPr>
              <a:t>                                 相对论</a:t>
            </a:r>
            <a:r>
              <a:rPr lang="en-US" altLang="zh-CN" sz="2200">
                <a:latin typeface="Times New Roman" panose="02020603050405020304" pitchFamily="18" charset="0"/>
              </a:rPr>
              <a:t>—&gt;</a:t>
            </a:r>
            <a:r>
              <a:rPr lang="zh-CN" altLang="en-US" sz="2200">
                <a:latin typeface="Times New Roman" panose="02020603050405020304" pitchFamily="18" charset="0"/>
              </a:rPr>
              <a:t>光速</a:t>
            </a:r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6227763" y="6237288"/>
            <a:ext cx="936625" cy="260350"/>
          </a:xfrm>
          <a:prstGeom prst="rightArrow">
            <a:avLst>
              <a:gd name="adj1" fmla="val 50000"/>
              <a:gd name="adj2" fmla="val 89939"/>
            </a:avLst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7313613" y="5734050"/>
            <a:ext cx="1627187" cy="954088"/>
          </a:xfrm>
          <a:prstGeom prst="rect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光的波粒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二象性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100" grpId="0"/>
      <p:bldP spid="4101" grpId="0" animBg="1"/>
      <p:bldP spid="4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7" descr="晶体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69" r="5113"/>
          <a:stretch>
            <a:fillRect/>
          </a:stretch>
        </p:blipFill>
        <p:spPr bwMode="auto">
          <a:xfrm>
            <a:off x="4824413" y="3175"/>
            <a:ext cx="43561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-36513" y="1844675"/>
            <a:ext cx="4895851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800"/>
              </a:spcBef>
              <a:buFontTx/>
              <a:buNone/>
            </a:pPr>
            <a:r>
              <a:rPr kumimoji="1" lang="zh-CN" altLang="en-US" sz="540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第五篇 </a:t>
            </a:r>
            <a:endParaRPr kumimoji="1" lang="en-US" altLang="zh-CN" sz="540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 eaLnBrk="1" hangingPunct="1">
              <a:spcBef>
                <a:spcPts val="800"/>
              </a:spcBef>
              <a:buFontTx/>
              <a:buNone/>
            </a:pPr>
            <a:r>
              <a:rPr kumimoji="1" lang="zh-CN" altLang="en-US" sz="540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波动光学</a:t>
            </a:r>
            <a:endParaRPr kumimoji="1" lang="en-US" altLang="zh-CN" sz="5400">
              <a:solidFill>
                <a:srgbClr val="FFC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 eaLnBrk="1" hangingPunct="1">
              <a:spcBef>
                <a:spcPts val="800"/>
              </a:spcBef>
              <a:buFontTx/>
              <a:buNone/>
            </a:pPr>
            <a:r>
              <a:rPr kumimoji="1" lang="en-US" altLang="zh-CN" sz="540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Wave optics</a:t>
            </a:r>
            <a:r>
              <a:rPr kumimoji="1" lang="zh-CN" altLang="en-US" sz="3600">
                <a:solidFill>
                  <a:srgbClr val="FFC000"/>
                </a:solidFill>
                <a:latin typeface="宋体" panose="02010600030101010101" pitchFamily="2" charset="-122"/>
              </a:rPr>
              <a:t> </a:t>
            </a:r>
            <a:br>
              <a:rPr kumimoji="1" lang="zh-CN" altLang="en-US" sz="3600">
                <a:solidFill>
                  <a:srgbClr val="FFC000"/>
                </a:solidFill>
                <a:latin typeface="宋体" panose="02010600030101010101" pitchFamily="2" charset="-122"/>
              </a:rPr>
            </a:br>
            <a:endParaRPr kumimoji="1" lang="zh-CN" altLang="en-US" sz="360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0" y="404813"/>
            <a:ext cx="8893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600">
                <a:latin typeface="宋体" panose="02010600030101010101" pitchFamily="2" charset="-122"/>
              </a:rPr>
              <a:t>第五篇  波动光学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3432175" y="1120775"/>
            <a:ext cx="2381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Wave Optics</a:t>
            </a: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2443163" y="1935163"/>
            <a:ext cx="3333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</a:rPr>
              <a:t>1. </a:t>
            </a:r>
            <a:r>
              <a:rPr kumimoji="1" lang="zh-CN" altLang="en-US">
                <a:latin typeface="Times New Roman" panose="02020603050405020304" pitchFamily="18" charset="0"/>
              </a:rPr>
              <a:t>光波的干涉</a:t>
            </a:r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2463800" y="2670175"/>
            <a:ext cx="2911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</a:rPr>
              <a:t>2. </a:t>
            </a:r>
            <a:r>
              <a:rPr kumimoji="1" lang="zh-CN" altLang="en-US">
                <a:latin typeface="Times New Roman" panose="02020603050405020304" pitchFamily="18" charset="0"/>
              </a:rPr>
              <a:t>光波的衍射</a:t>
            </a:r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2463800" y="3392488"/>
            <a:ext cx="2838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</a:rPr>
              <a:t>3. </a:t>
            </a:r>
            <a:r>
              <a:rPr kumimoji="1" lang="zh-CN" altLang="en-US">
                <a:latin typeface="Times New Roman" panose="02020603050405020304" pitchFamily="18" charset="0"/>
              </a:rPr>
              <a:t>光波的偏振</a:t>
            </a:r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1030288" y="445135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楷体_GB2312"/>
                <a:cs typeface="楷体_GB2312"/>
              </a:rPr>
              <a:t>波动光学：</a:t>
            </a: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555625" y="5145088"/>
            <a:ext cx="8105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  <a:ea typeface="楷体_GB2312"/>
                <a:cs typeface="楷体_GB2312"/>
              </a:rPr>
              <a:t>     </a:t>
            </a:r>
            <a:r>
              <a:rPr kumimoji="1" lang="zh-CN" altLang="en-US" sz="2800">
                <a:latin typeface="Times New Roman" panose="02020603050405020304" pitchFamily="18" charset="0"/>
                <a:ea typeface="楷体_GB2312"/>
                <a:cs typeface="楷体_GB2312"/>
              </a:rPr>
              <a:t>用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波动理论</a:t>
            </a:r>
            <a:r>
              <a:rPr kumimoji="1" lang="zh-CN" altLang="en-US" sz="2800">
                <a:latin typeface="Times New Roman" panose="02020603050405020304" pitchFamily="18" charset="0"/>
                <a:ea typeface="楷体_GB2312"/>
                <a:cs typeface="楷体_GB2312"/>
              </a:rPr>
              <a:t>解释光的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干涉、衍射、偏振</a:t>
            </a:r>
            <a:r>
              <a:rPr kumimoji="1" lang="zh-CN" altLang="en-US" sz="2800">
                <a:latin typeface="Times New Roman" panose="02020603050405020304" pitchFamily="18" charset="0"/>
                <a:ea typeface="楷体_GB2312"/>
                <a:cs typeface="楷体_GB2312"/>
              </a:rPr>
              <a:t>现象。</a:t>
            </a:r>
            <a:endParaRPr kumimoji="1" lang="zh-CN" altLang="en-US" sz="2800" b="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75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autoUpdateAnimBg="0"/>
      <p:bldP spid="101381" grpId="0"/>
      <p:bldP spid="101382" grpId="0"/>
      <p:bldP spid="101383" grpId="0"/>
      <p:bldP spid="101384" grpId="0"/>
      <p:bldP spid="101385" grpId="0" autoUpdateAnimBg="0"/>
      <p:bldP spid="10138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晶体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88"/>
          <a:stretch>
            <a:fillRect/>
          </a:stretch>
        </p:blipFill>
        <p:spPr>
          <a:xfrm>
            <a:off x="4824413" y="0"/>
            <a:ext cx="4319587" cy="6858000"/>
          </a:xfrm>
        </p:spPr>
      </p:pic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719138" y="1146175"/>
            <a:ext cx="4622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8000">
                <a:solidFill>
                  <a:srgbClr val="FFC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第五篇</a:t>
            </a: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142875" y="2457450"/>
            <a:ext cx="545465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720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7200">
                <a:solidFill>
                  <a:srgbClr val="FFC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波动光学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431800" y="4113213"/>
            <a:ext cx="3944938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48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光波的干涉</a:t>
            </a:r>
            <a:endParaRPr kumimoji="1" lang="en-US" altLang="zh-CN" sz="480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40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Interference</a:t>
            </a:r>
            <a:endParaRPr kumimoji="1" lang="zh-CN" altLang="en-US" sz="400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6" grpId="0" autoUpdateAnimBg="0"/>
      <p:bldP spid="102407" grpId="0"/>
      <p:bldP spid="10240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701675" y="398463"/>
            <a:ext cx="77533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>
                <a:latin typeface="楷体_GB2312"/>
                <a:ea typeface="楷体_GB2312"/>
                <a:cs typeface="楷体_GB2312"/>
              </a:rPr>
              <a:t> </a:t>
            </a:r>
            <a:r>
              <a:rPr kumimoji="1" lang="en-US" altLang="zh-CN">
                <a:latin typeface="宋体" panose="02010600030101010101" pitchFamily="2" charset="-122"/>
              </a:rPr>
              <a:t>1. </a:t>
            </a:r>
            <a:r>
              <a:rPr kumimoji="1" lang="zh-CN" altLang="en-US">
                <a:latin typeface="宋体" panose="02010600030101010101" pitchFamily="2" charset="-122"/>
              </a:rPr>
              <a:t>光波的干涉</a:t>
            </a:r>
            <a:br>
              <a:rPr kumimoji="1" lang="zh-CN" altLang="en-US">
                <a:latin typeface="宋体" panose="02010600030101010101" pitchFamily="2" charset="-122"/>
              </a:rPr>
            </a:br>
            <a:r>
              <a:rPr kumimoji="1" lang="zh-CN" altLang="en-US">
                <a:latin typeface="宋体" panose="02010600030101010101" pitchFamily="2" charset="-122"/>
              </a:rPr>
              <a:t>  </a:t>
            </a:r>
            <a:r>
              <a:rPr kumimoji="1"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Interference of Light Waves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2554288" y="1989138"/>
            <a:ext cx="54721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第</a:t>
            </a:r>
            <a:r>
              <a:rPr kumimoji="1" lang="en-US" altLang="zh-CN" sz="2800">
                <a:latin typeface="Times New Roman" panose="02020603050405020304" pitchFamily="18" charset="0"/>
              </a:rPr>
              <a:t>1</a:t>
            </a:r>
            <a:r>
              <a:rPr kumimoji="1" lang="zh-CN" altLang="en-US" sz="2800">
                <a:latin typeface="Times New Roman" panose="02020603050405020304" pitchFamily="18" charset="0"/>
              </a:rPr>
              <a:t>节  光波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2555875" y="2779713"/>
            <a:ext cx="66230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宋体" panose="02010600030101010101" pitchFamily="2" charset="-122"/>
              </a:rPr>
              <a:t>第</a:t>
            </a:r>
            <a:r>
              <a:rPr kumimoji="1" lang="en-US" altLang="zh-CN" sz="2800">
                <a:latin typeface="Times New Roman" panose="02020603050405020304" pitchFamily="18" charset="0"/>
              </a:rPr>
              <a:t>2</a:t>
            </a:r>
            <a:r>
              <a:rPr kumimoji="1" lang="zh-CN" altLang="en-US" sz="2800">
                <a:latin typeface="宋体" panose="02010600030101010101" pitchFamily="2" charset="-122"/>
              </a:rPr>
              <a:t>节</a:t>
            </a:r>
            <a:r>
              <a:rPr kumimoji="1" lang="zh-CN" altLang="en-US" sz="2800" b="0">
                <a:latin typeface="宋体" panose="02010600030101010101" pitchFamily="2" charset="-122"/>
              </a:rPr>
              <a:t> </a:t>
            </a:r>
            <a:r>
              <a:rPr kumimoji="1" lang="zh-CN" altLang="en-US" sz="2800">
                <a:latin typeface="宋体" panose="02010600030101010101" pitchFamily="2" charset="-122"/>
              </a:rPr>
              <a:t>光的干涉  光程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800">
              <a:latin typeface="宋体" panose="02010600030101010101" pitchFamily="2" charset="-122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2555875" y="3571875"/>
            <a:ext cx="5557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第</a:t>
            </a:r>
            <a:r>
              <a:rPr kumimoji="1" lang="en-US" altLang="zh-CN" sz="2800">
                <a:latin typeface="Times New Roman" panose="02020603050405020304" pitchFamily="18" charset="0"/>
              </a:rPr>
              <a:t>3</a:t>
            </a:r>
            <a:r>
              <a:rPr kumimoji="1" lang="zh-CN" altLang="en-US" sz="2800">
                <a:latin typeface="Times New Roman" panose="02020603050405020304" pitchFamily="18" charset="0"/>
              </a:rPr>
              <a:t>节  分波阵面干涉</a:t>
            </a:r>
            <a:r>
              <a:rPr kumimoji="1" lang="en-US" altLang="zh-CN" sz="2800">
                <a:latin typeface="Times New Roman" panose="02020603050405020304" pitchFamily="18" charset="0"/>
              </a:rPr>
              <a:t>(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重点</a:t>
            </a:r>
            <a:r>
              <a:rPr kumimoji="1" lang="en-US" altLang="zh-CN" sz="2800">
                <a:latin typeface="Times New Roman" panose="02020603050405020304" pitchFamily="18" charset="0"/>
              </a:rPr>
              <a:t>)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2554288" y="4349750"/>
            <a:ext cx="5905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第</a:t>
            </a:r>
            <a:r>
              <a:rPr kumimoji="1" lang="en-US" altLang="zh-CN" sz="2800">
                <a:latin typeface="Times New Roman" panose="02020603050405020304" pitchFamily="18" charset="0"/>
              </a:rPr>
              <a:t>4</a:t>
            </a:r>
            <a:r>
              <a:rPr kumimoji="1" lang="zh-CN" altLang="en-US" sz="2800">
                <a:latin typeface="Times New Roman" panose="02020603050405020304" pitchFamily="18" charset="0"/>
              </a:rPr>
              <a:t>节  分振幅干涉</a:t>
            </a:r>
            <a:r>
              <a:rPr kumimoji="1" lang="en-US" altLang="zh-CN" sz="2800">
                <a:latin typeface="Times New Roman" panose="02020603050405020304" pitchFamily="18" charset="0"/>
              </a:rPr>
              <a:t>(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重点</a:t>
            </a:r>
            <a:r>
              <a:rPr kumimoji="1" lang="en-US" altLang="zh-CN" sz="2800">
                <a:latin typeface="Times New Roman" panose="02020603050405020304" pitchFamily="18" charset="0"/>
              </a:rPr>
              <a:t>)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2519363" y="5084763"/>
            <a:ext cx="69850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宋体" panose="02010600030101010101" pitchFamily="2" charset="-122"/>
              </a:rPr>
              <a:t>第</a:t>
            </a:r>
            <a:r>
              <a:rPr kumimoji="1" lang="en-US" altLang="zh-CN" sz="2800">
                <a:latin typeface="Times New Roman" panose="02020603050405020304" pitchFamily="18" charset="0"/>
              </a:rPr>
              <a:t>5</a:t>
            </a:r>
            <a:r>
              <a:rPr kumimoji="1" lang="zh-CN" altLang="en-US" sz="2800">
                <a:latin typeface="宋体" panose="02010600030101010101" pitchFamily="2" charset="-122"/>
              </a:rPr>
              <a:t>节 干涉现象的应用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2800" b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130175" y="215900"/>
            <a:ext cx="86407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</a:rPr>
              <a:t>第</a:t>
            </a:r>
            <a:r>
              <a:rPr kumimoji="1" lang="en-US" altLang="zh-CN">
                <a:latin typeface="Times New Roman" panose="02020603050405020304" pitchFamily="18" charset="0"/>
              </a:rPr>
              <a:t>1</a:t>
            </a:r>
            <a:r>
              <a:rPr kumimoji="1" lang="zh-CN" altLang="en-US">
                <a:latin typeface="Times New Roman" panose="02020603050405020304" pitchFamily="18" charset="0"/>
              </a:rPr>
              <a:t>节  光波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ea typeface="楷体_GB2312"/>
                <a:cs typeface="楷体_GB2312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Light Waves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628650" y="1541463"/>
            <a:ext cx="2482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光波是电磁波</a:t>
            </a:r>
          </a:p>
        </p:txBody>
      </p:sp>
      <p:sp>
        <p:nvSpPr>
          <p:cNvPr id="94221" name="Text Box 13"/>
          <p:cNvSpPr txBox="1">
            <a:spLocks noChangeArrowheads="1"/>
          </p:cNvSpPr>
          <p:nvPr/>
        </p:nvSpPr>
        <p:spPr bwMode="auto">
          <a:xfrm>
            <a:off x="620713" y="3975100"/>
            <a:ext cx="5594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因为光是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横波</a:t>
            </a:r>
            <a:r>
              <a:rPr kumimoji="1" lang="zh-CN" altLang="en-US" sz="2800">
                <a:latin typeface="Times New Roman" panose="02020603050405020304" pitchFamily="18" charset="0"/>
              </a:rPr>
              <a:t>，所以具有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偏振</a:t>
            </a:r>
            <a:r>
              <a:rPr kumimoji="1" lang="zh-CN" altLang="en-US" sz="2800">
                <a:latin typeface="Times New Roman" panose="02020603050405020304" pitchFamily="18" charset="0"/>
              </a:rPr>
              <a:t>特性</a:t>
            </a:r>
          </a:p>
        </p:txBody>
      </p:sp>
      <p:grpSp>
        <p:nvGrpSpPr>
          <p:cNvPr id="2" name="组合 33"/>
          <p:cNvGrpSpPr>
            <a:grpSpLocks noChangeAspect="1"/>
          </p:cNvGrpSpPr>
          <p:nvPr/>
        </p:nvGrpSpPr>
        <p:grpSpPr bwMode="auto">
          <a:xfrm>
            <a:off x="1019175" y="5092700"/>
            <a:ext cx="3713163" cy="1533525"/>
            <a:chOff x="482600" y="4410946"/>
            <a:chExt cx="4411663" cy="1821579"/>
          </a:xfrm>
        </p:grpSpPr>
        <p:pic>
          <p:nvPicPr>
            <p:cNvPr id="12309" name="Picture 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2863" y="4905375"/>
              <a:ext cx="3429000" cy="132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10" name="Line 16"/>
            <p:cNvSpPr>
              <a:spLocks noChangeShapeType="1"/>
            </p:cNvSpPr>
            <p:nvPr/>
          </p:nvSpPr>
          <p:spPr bwMode="auto">
            <a:xfrm>
              <a:off x="2989263" y="5591175"/>
              <a:ext cx="0" cy="457200"/>
            </a:xfrm>
            <a:prstGeom prst="line">
              <a:avLst/>
            </a:prstGeom>
            <a:noFill/>
            <a:ln w="38100">
              <a:solidFill>
                <a:srgbClr val="FF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1" name="Line 17"/>
            <p:cNvSpPr>
              <a:spLocks noChangeShapeType="1"/>
            </p:cNvSpPr>
            <p:nvPr/>
          </p:nvSpPr>
          <p:spPr bwMode="auto">
            <a:xfrm>
              <a:off x="1389063" y="5591175"/>
              <a:ext cx="3505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" name="Line 18"/>
            <p:cNvSpPr>
              <a:spLocks noChangeShapeType="1"/>
            </p:cNvSpPr>
            <p:nvPr/>
          </p:nvSpPr>
          <p:spPr bwMode="auto">
            <a:xfrm flipV="1">
              <a:off x="1389063" y="4524375"/>
              <a:ext cx="0" cy="106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Line 19"/>
            <p:cNvSpPr>
              <a:spLocks noChangeShapeType="1"/>
            </p:cNvSpPr>
            <p:nvPr/>
          </p:nvSpPr>
          <p:spPr bwMode="auto">
            <a:xfrm flipH="1">
              <a:off x="855663" y="5591175"/>
              <a:ext cx="5334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2314" name="Object 20"/>
            <p:cNvGraphicFramePr>
              <a:graphicFrameLocks noChangeAspect="1"/>
            </p:cNvGraphicFramePr>
            <p:nvPr/>
          </p:nvGraphicFramePr>
          <p:xfrm>
            <a:off x="987376" y="4410946"/>
            <a:ext cx="357237" cy="418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87" name="Equation" r:id="rId4" imgW="139579" imgH="164957" progId="Equation.DSMT4">
                    <p:embed/>
                  </p:oleObj>
                </mc:Choice>
                <mc:Fallback>
                  <p:oleObj name="Equation" r:id="rId4" imgW="139579" imgH="164957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7376" y="4410946"/>
                          <a:ext cx="357237" cy="418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5" name="Object 21"/>
            <p:cNvGraphicFramePr>
              <a:graphicFrameLocks noChangeAspect="1"/>
            </p:cNvGraphicFramePr>
            <p:nvPr/>
          </p:nvGraphicFramePr>
          <p:xfrm>
            <a:off x="4360863" y="5667375"/>
            <a:ext cx="3810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88" name="公式" r:id="rId6" imgW="139700" imgH="139700" progId="Equation.3">
                    <p:embed/>
                  </p:oleObj>
                </mc:Choice>
                <mc:Fallback>
                  <p:oleObj name="公式" r:id="rId6" imgW="139700" imgH="1397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0863" y="5667375"/>
                          <a:ext cx="3810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6" name="Object 22"/>
            <p:cNvGraphicFramePr>
              <a:graphicFrameLocks noChangeAspect="1"/>
            </p:cNvGraphicFramePr>
            <p:nvPr/>
          </p:nvGraphicFramePr>
          <p:xfrm>
            <a:off x="482600" y="5848350"/>
            <a:ext cx="290513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89" name="Equation" r:id="rId8" imgW="253780" imgH="253780" progId="Equation.DSMT4">
                    <p:embed/>
                  </p:oleObj>
                </mc:Choice>
                <mc:Fallback>
                  <p:oleObj name="Equation" r:id="rId8" imgW="253780" imgH="25378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600" y="5848350"/>
                          <a:ext cx="290513" cy="295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7" name="Line 23"/>
            <p:cNvSpPr>
              <a:spLocks noChangeShapeType="1"/>
            </p:cNvSpPr>
            <p:nvPr/>
          </p:nvSpPr>
          <p:spPr bwMode="auto">
            <a:xfrm flipV="1">
              <a:off x="1389063" y="4905375"/>
              <a:ext cx="0" cy="685800"/>
            </a:xfrm>
            <a:prstGeom prst="line">
              <a:avLst/>
            </a:prstGeom>
            <a:noFill/>
            <a:ln w="38100">
              <a:solidFill>
                <a:srgbClr val="FF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8" name="Line 24"/>
            <p:cNvSpPr>
              <a:spLocks noChangeShapeType="1"/>
            </p:cNvSpPr>
            <p:nvPr/>
          </p:nvSpPr>
          <p:spPr bwMode="auto">
            <a:xfrm>
              <a:off x="2684463" y="5591175"/>
              <a:ext cx="0" cy="609600"/>
            </a:xfrm>
            <a:prstGeom prst="line">
              <a:avLst/>
            </a:prstGeom>
            <a:noFill/>
            <a:ln w="38100">
              <a:solidFill>
                <a:srgbClr val="FF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9" name="Line 25"/>
            <p:cNvSpPr>
              <a:spLocks noChangeShapeType="1"/>
            </p:cNvSpPr>
            <p:nvPr/>
          </p:nvSpPr>
          <p:spPr bwMode="auto">
            <a:xfrm flipV="1">
              <a:off x="3979863" y="4905375"/>
              <a:ext cx="0" cy="685800"/>
            </a:xfrm>
            <a:prstGeom prst="line">
              <a:avLst/>
            </a:prstGeom>
            <a:noFill/>
            <a:ln w="38100">
              <a:solidFill>
                <a:srgbClr val="FF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Line 26"/>
            <p:cNvSpPr>
              <a:spLocks noChangeShapeType="1"/>
            </p:cNvSpPr>
            <p:nvPr/>
          </p:nvSpPr>
          <p:spPr bwMode="auto">
            <a:xfrm flipV="1">
              <a:off x="1693863" y="5133975"/>
              <a:ext cx="0" cy="457200"/>
            </a:xfrm>
            <a:prstGeom prst="line">
              <a:avLst/>
            </a:prstGeom>
            <a:noFill/>
            <a:ln w="38100">
              <a:solidFill>
                <a:srgbClr val="FF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1" name="Line 27"/>
            <p:cNvSpPr>
              <a:spLocks noChangeShapeType="1"/>
            </p:cNvSpPr>
            <p:nvPr/>
          </p:nvSpPr>
          <p:spPr bwMode="auto">
            <a:xfrm flipV="1">
              <a:off x="3675063" y="5133975"/>
              <a:ext cx="0" cy="457200"/>
            </a:xfrm>
            <a:prstGeom prst="line">
              <a:avLst/>
            </a:prstGeom>
            <a:noFill/>
            <a:ln w="38100">
              <a:solidFill>
                <a:srgbClr val="FF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2" name="Line 28"/>
            <p:cNvSpPr>
              <a:spLocks noChangeShapeType="1"/>
            </p:cNvSpPr>
            <p:nvPr/>
          </p:nvSpPr>
          <p:spPr bwMode="auto">
            <a:xfrm flipV="1">
              <a:off x="4284663" y="5133975"/>
              <a:ext cx="0" cy="457200"/>
            </a:xfrm>
            <a:prstGeom prst="line">
              <a:avLst/>
            </a:prstGeom>
            <a:noFill/>
            <a:ln w="38100">
              <a:solidFill>
                <a:srgbClr val="FF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Line 29"/>
            <p:cNvSpPr>
              <a:spLocks noChangeShapeType="1"/>
            </p:cNvSpPr>
            <p:nvPr/>
          </p:nvSpPr>
          <p:spPr bwMode="auto">
            <a:xfrm>
              <a:off x="2379663" y="5591175"/>
              <a:ext cx="0" cy="457200"/>
            </a:xfrm>
            <a:prstGeom prst="line">
              <a:avLst/>
            </a:prstGeom>
            <a:noFill/>
            <a:ln w="38100">
              <a:solidFill>
                <a:srgbClr val="FF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Line 30"/>
            <p:cNvSpPr>
              <a:spLocks noChangeShapeType="1"/>
            </p:cNvSpPr>
            <p:nvPr/>
          </p:nvSpPr>
          <p:spPr bwMode="auto">
            <a:xfrm flipH="1">
              <a:off x="1084263" y="5591175"/>
              <a:ext cx="304800" cy="3048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2325" name="Object 31"/>
            <p:cNvGraphicFramePr>
              <a:graphicFrameLocks noChangeAspect="1"/>
            </p:cNvGraphicFramePr>
            <p:nvPr/>
          </p:nvGraphicFramePr>
          <p:xfrm>
            <a:off x="884238" y="4824413"/>
            <a:ext cx="282575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0" name="Equation" r:id="rId10" imgW="355446" imgH="482391" progId="Equation.DSMT4">
                    <p:embed/>
                  </p:oleObj>
                </mc:Choice>
                <mc:Fallback>
                  <p:oleObj name="Equation" r:id="rId10" imgW="355446" imgH="482391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238" y="4824413"/>
                          <a:ext cx="282575" cy="384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6" name="Object 32"/>
            <p:cNvGraphicFramePr>
              <a:graphicFrameLocks noChangeAspect="1"/>
            </p:cNvGraphicFramePr>
            <p:nvPr/>
          </p:nvGraphicFramePr>
          <p:xfrm>
            <a:off x="1022350" y="5819775"/>
            <a:ext cx="33655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1" name="Equation" r:id="rId12" imgW="177569" imgH="202936" progId="Equation.DSMT4">
                    <p:embed/>
                  </p:oleObj>
                </mc:Choice>
                <mc:Fallback>
                  <p:oleObj name="Equation" r:id="rId12" imgW="177569" imgH="202936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2350" y="5819775"/>
                          <a:ext cx="33655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32"/>
          <p:cNvGrpSpPr>
            <a:grpSpLocks/>
          </p:cNvGrpSpPr>
          <p:nvPr/>
        </p:nvGrpSpPr>
        <p:grpSpPr bwMode="auto">
          <a:xfrm>
            <a:off x="620713" y="4589881"/>
            <a:ext cx="5721438" cy="523220"/>
            <a:chOff x="209964" y="3794125"/>
            <a:chExt cx="5720532" cy="522566"/>
          </a:xfrm>
        </p:grpSpPr>
        <p:sp>
          <p:nvSpPr>
            <p:cNvPr id="12307" name="Text Box 34"/>
            <p:cNvSpPr txBox="1">
              <a:spLocks noChangeArrowheads="1"/>
            </p:cNvSpPr>
            <p:nvPr/>
          </p:nvSpPr>
          <p:spPr bwMode="auto">
            <a:xfrm>
              <a:off x="209964" y="3794125"/>
              <a:ext cx="5720532" cy="522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dirty="0">
                  <a:latin typeface="Times New Roman" panose="02020603050405020304" pitchFamily="18" charset="0"/>
                </a:rPr>
                <a:t>波线上    </a:t>
              </a:r>
              <a:r>
                <a:rPr kumimoji="1" lang="zh-CN" altLang="en-US" sz="2800" dirty="0" smtClean="0">
                  <a:latin typeface="Times New Roman" panose="02020603050405020304" pitchFamily="18" charset="0"/>
                </a:rPr>
                <a:t>沿某一方向</a:t>
              </a:r>
              <a:r>
                <a:rPr kumimoji="1" lang="en-US" altLang="zh-CN" sz="2800" dirty="0" smtClean="0">
                  <a:latin typeface="Times New Roman" panose="02020603050405020304" pitchFamily="18" charset="0"/>
                </a:rPr>
                <a:t>(</a:t>
              </a:r>
              <a:r>
                <a:rPr kumimoji="1" lang="zh-CN" altLang="en-US" sz="2800" dirty="0" smtClean="0">
                  <a:latin typeface="Times New Roman" panose="02020603050405020304" pitchFamily="18" charset="0"/>
                </a:rPr>
                <a:t>如</a:t>
              </a:r>
              <a:r>
                <a:rPr kumimoji="1" lang="en-US" altLang="zh-CN" sz="2800" i="1" dirty="0" smtClean="0">
                  <a:latin typeface="Times New Roman" panose="02020603050405020304" pitchFamily="18" charset="0"/>
                </a:rPr>
                <a:t>y</a:t>
              </a:r>
              <a:r>
                <a:rPr kumimoji="1" lang="zh-CN" altLang="en-US" sz="2800" dirty="0" smtClean="0">
                  <a:latin typeface="Times New Roman" panose="02020603050405020304" pitchFamily="18" charset="0"/>
                </a:rPr>
                <a:t>轴</a:t>
              </a:r>
              <a:r>
                <a:rPr kumimoji="1" lang="en-US" altLang="zh-CN" sz="2800" dirty="0" smtClean="0">
                  <a:latin typeface="Times New Roman" panose="02020603050405020304" pitchFamily="18" charset="0"/>
                </a:rPr>
                <a:t>)</a:t>
              </a:r>
              <a:r>
                <a:rPr kumimoji="1" lang="zh-CN" altLang="en-US" sz="2800" dirty="0" smtClean="0">
                  <a:latin typeface="Times New Roman" panose="02020603050405020304" pitchFamily="18" charset="0"/>
                </a:rPr>
                <a:t> 振动</a:t>
              </a:r>
              <a:r>
                <a:rPr kumimoji="1" lang="zh-CN" altLang="en-US" sz="2800" dirty="0">
                  <a:latin typeface="Times New Roman" panose="02020603050405020304" pitchFamily="18" charset="0"/>
                </a:rPr>
                <a:t>，</a:t>
              </a:r>
            </a:p>
          </p:txBody>
        </p:sp>
        <p:graphicFrame>
          <p:nvGraphicFramePr>
            <p:cNvPr id="12308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1495132"/>
                </p:ext>
              </p:extLst>
            </p:nvPr>
          </p:nvGraphicFramePr>
          <p:xfrm>
            <a:off x="1402979" y="3834895"/>
            <a:ext cx="344433" cy="401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2" name="Equation" r:id="rId14" imgW="228501" imgH="266584" progId="Equation.DSMT4">
                    <p:embed/>
                  </p:oleObj>
                </mc:Choice>
                <mc:Fallback>
                  <p:oleObj name="Equation" r:id="rId14" imgW="228501" imgH="266584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2979" y="3834895"/>
                          <a:ext cx="344433" cy="401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4246" name="Text Box 38"/>
          <p:cNvSpPr txBox="1">
            <a:spLocks noChangeArrowheads="1"/>
          </p:cNvSpPr>
          <p:nvPr/>
        </p:nvSpPr>
        <p:spPr bwMode="auto">
          <a:xfrm>
            <a:off x="6048164" y="4591934"/>
            <a:ext cx="18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故称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偏振</a:t>
            </a:r>
          </a:p>
        </p:txBody>
      </p:sp>
      <p:grpSp>
        <p:nvGrpSpPr>
          <p:cNvPr id="4" name="组合 35"/>
          <p:cNvGrpSpPr>
            <a:grpSpLocks/>
          </p:cNvGrpSpPr>
          <p:nvPr/>
        </p:nvGrpSpPr>
        <p:grpSpPr bwMode="auto">
          <a:xfrm>
            <a:off x="5334000" y="5740400"/>
            <a:ext cx="3636963" cy="609600"/>
            <a:chOff x="5192721" y="5035572"/>
            <a:chExt cx="3636963" cy="609600"/>
          </a:xfrm>
        </p:grpSpPr>
        <p:graphicFrame>
          <p:nvGraphicFramePr>
            <p:cNvPr id="12303" name="Object 40"/>
            <p:cNvGraphicFramePr>
              <a:graphicFrameLocks noChangeAspect="1"/>
            </p:cNvGraphicFramePr>
            <p:nvPr/>
          </p:nvGraphicFramePr>
          <p:xfrm>
            <a:off x="5365766" y="5132388"/>
            <a:ext cx="374650" cy="414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3" name="Equation" r:id="rId16" imgW="355446" imgH="482391" progId="Equation.DSMT4">
                    <p:embed/>
                  </p:oleObj>
                </mc:Choice>
                <mc:Fallback>
                  <p:oleObj name="Equation" r:id="rId16" imgW="355446" imgH="482391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5766" y="5132388"/>
                          <a:ext cx="374650" cy="414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304" name="组合 34"/>
            <p:cNvGrpSpPr>
              <a:grpSpLocks/>
            </p:cNvGrpSpPr>
            <p:nvPr/>
          </p:nvGrpSpPr>
          <p:grpSpPr bwMode="auto">
            <a:xfrm>
              <a:off x="5192721" y="5035572"/>
              <a:ext cx="3636963" cy="609600"/>
              <a:chOff x="5111750" y="5049838"/>
              <a:chExt cx="3636963" cy="609600"/>
            </a:xfrm>
          </p:grpSpPr>
          <p:sp>
            <p:nvSpPr>
              <p:cNvPr id="12305" name="Text Box 41"/>
              <p:cNvSpPr txBox="1">
                <a:spLocks noChangeArrowheads="1"/>
              </p:cNvSpPr>
              <p:nvPr/>
            </p:nvSpPr>
            <p:spPr bwMode="auto">
              <a:xfrm>
                <a:off x="5580063" y="5106988"/>
                <a:ext cx="3168650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800">
                    <a:latin typeface="Times New Roman" panose="02020603050405020304" pitchFamily="18" charset="0"/>
                    <a:ea typeface="楷体_GB2312"/>
                    <a:cs typeface="楷体_GB2312"/>
                  </a:rPr>
                  <a:t>矢量称光矢量</a:t>
                </a:r>
              </a:p>
            </p:txBody>
          </p:sp>
          <p:sp>
            <p:nvSpPr>
              <p:cNvPr id="12306" name="Rectangle 42"/>
              <p:cNvSpPr>
                <a:spLocks noChangeArrowheads="1"/>
              </p:cNvSpPr>
              <p:nvPr/>
            </p:nvSpPr>
            <p:spPr bwMode="auto">
              <a:xfrm>
                <a:off x="5111750" y="5049838"/>
                <a:ext cx="3030588" cy="609600"/>
              </a:xfrm>
              <a:prstGeom prst="rect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94252" name="Text Box 44"/>
          <p:cNvSpPr txBox="1">
            <a:spLocks noChangeArrowheads="1"/>
          </p:cNvSpPr>
          <p:nvPr/>
        </p:nvSpPr>
        <p:spPr bwMode="auto">
          <a:xfrm>
            <a:off x="153988" y="103822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solidFill>
                  <a:srgbClr val="0000CC"/>
                </a:solidFill>
                <a:latin typeface="Times New Roman" panose="02020603050405020304" pitchFamily="18" charset="0"/>
              </a:rPr>
              <a:t>1.1 </a:t>
            </a:r>
            <a:r>
              <a:rPr kumimoji="1" lang="zh-CN" altLang="en-US" sz="2800">
                <a:solidFill>
                  <a:srgbClr val="0000CC"/>
                </a:solidFill>
                <a:latin typeface="Times New Roman" panose="02020603050405020304" pitchFamily="18" charset="0"/>
              </a:rPr>
              <a:t>光波</a:t>
            </a:r>
          </a:p>
        </p:txBody>
      </p:sp>
      <p:sp>
        <p:nvSpPr>
          <p:cNvPr id="12298" name="Text Box 45"/>
          <p:cNvSpPr txBox="1">
            <a:spLocks noChangeArrowheads="1"/>
          </p:cNvSpPr>
          <p:nvPr/>
        </p:nvSpPr>
        <p:spPr bwMode="auto">
          <a:xfrm>
            <a:off x="8807450" y="640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1</a:t>
            </a:r>
            <a:endParaRPr lang="en-US" altLang="zh-CN" sz="1800" b="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pic>
        <p:nvPicPr>
          <p:cNvPr id="2085" name="Picture 37" descr="C:\Documents and Settings\Administrator\桌面\111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3" y="360363"/>
            <a:ext cx="2624137" cy="16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6" name="组合 5"/>
          <p:cNvGrpSpPr>
            <a:grpSpLocks/>
          </p:cNvGrpSpPr>
          <p:nvPr/>
        </p:nvGrpSpPr>
        <p:grpSpPr bwMode="auto">
          <a:xfrm>
            <a:off x="903288" y="2209800"/>
            <a:ext cx="7413625" cy="1687513"/>
            <a:chOff x="743976" y="2137564"/>
            <a:chExt cx="7413159" cy="1687480"/>
          </a:xfrm>
        </p:grpSpPr>
        <p:pic>
          <p:nvPicPr>
            <p:cNvPr id="12301" name="图片 4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76" y="2137564"/>
              <a:ext cx="7413159" cy="1687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2302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2960373"/>
                </p:ext>
              </p:extLst>
            </p:nvPr>
          </p:nvGraphicFramePr>
          <p:xfrm>
            <a:off x="4106090" y="2256625"/>
            <a:ext cx="1960439" cy="3238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4" name="Equation" r:id="rId20" imgW="3314520" imgH="482400" progId="Equation.DSMT4">
                    <p:embed/>
                  </p:oleObj>
                </mc:Choice>
                <mc:Fallback>
                  <p:oleObj name="Equation" r:id="rId20" imgW="3314520" imgH="4824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6090" y="2256625"/>
                          <a:ext cx="1960439" cy="3238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4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4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/>
      <p:bldP spid="94211" grpId="0" autoUpdateAnimBg="0"/>
      <p:bldP spid="94221" grpId="0" autoUpdateAnimBg="0"/>
      <p:bldP spid="94246" grpId="0" autoUpdateAnimBg="0"/>
      <p:bldP spid="94252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6617</TotalTime>
  <Words>2110</Words>
  <Application>Microsoft Office PowerPoint</Application>
  <PresentationFormat>全屏显示(4:3)</PresentationFormat>
  <Paragraphs>603</Paragraphs>
  <Slides>37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37</vt:i4>
      </vt:variant>
    </vt:vector>
  </HeadingPairs>
  <TitlesOfParts>
    <vt:vector size="57" baseType="lpstr">
      <vt:lpstr>方正书宋简体</vt:lpstr>
      <vt:lpstr>黑体</vt:lpstr>
      <vt:lpstr>华文中宋</vt:lpstr>
      <vt:lpstr>楷体_GB2312</vt:lpstr>
      <vt:lpstr>隶书</vt:lpstr>
      <vt:lpstr>宋体</vt:lpstr>
      <vt:lpstr>Arial</vt:lpstr>
      <vt:lpstr>Bookman Old Style</vt:lpstr>
      <vt:lpstr>Calibri</vt:lpstr>
      <vt:lpstr>Garamond</vt:lpstr>
      <vt:lpstr>Symbol</vt:lpstr>
      <vt:lpstr>Times New Roman</vt:lpstr>
      <vt:lpstr>Wingdings</vt:lpstr>
      <vt:lpstr>Wingdings 3</vt:lpstr>
      <vt:lpstr>默认设计模板</vt:lpstr>
      <vt:lpstr>Equation</vt:lpstr>
      <vt:lpstr>公式</vt:lpstr>
      <vt:lpstr>MathType 7.0 Equation</vt:lpstr>
      <vt:lpstr>MathType 6.0 Equation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lrx</dc:creator>
  <cp:lastModifiedBy>Administrator</cp:lastModifiedBy>
  <cp:revision>501</cp:revision>
  <cp:lastPrinted>2020-11-09T12:57:27Z</cp:lastPrinted>
  <dcterms:created xsi:type="dcterms:W3CDTF">2006-09-12T05:05:27Z</dcterms:created>
  <dcterms:modified xsi:type="dcterms:W3CDTF">2022-10-30T08:58:03Z</dcterms:modified>
</cp:coreProperties>
</file>